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38"/>
  </p:notesMasterIdLst>
  <p:sldIdLst>
    <p:sldId id="256" r:id="rId11"/>
    <p:sldId id="378" r:id="rId12"/>
    <p:sldId id="1120" r:id="rId13"/>
    <p:sldId id="448" r:id="rId14"/>
    <p:sldId id="1075" r:id="rId15"/>
    <p:sldId id="1018" r:id="rId16"/>
    <p:sldId id="1071" r:id="rId17"/>
    <p:sldId id="1076" r:id="rId18"/>
    <p:sldId id="1077" r:id="rId19"/>
    <p:sldId id="1025" r:id="rId20"/>
    <p:sldId id="1078" r:id="rId21"/>
    <p:sldId id="1024" r:id="rId22"/>
    <p:sldId id="1026" r:id="rId23"/>
    <p:sldId id="1027" r:id="rId24"/>
    <p:sldId id="1029" r:id="rId25"/>
    <p:sldId id="1028" r:id="rId26"/>
    <p:sldId id="1019" r:id="rId27"/>
    <p:sldId id="1080" r:id="rId28"/>
    <p:sldId id="1110" r:id="rId29"/>
    <p:sldId id="1112" r:id="rId30"/>
    <p:sldId id="1118" r:id="rId31"/>
    <p:sldId id="1119" r:id="rId32"/>
    <p:sldId id="1082" r:id="rId33"/>
    <p:sldId id="1093" r:id="rId34"/>
    <p:sldId id="379" r:id="rId35"/>
    <p:sldId id="377" r:id="rId36"/>
    <p:sldId id="1079"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0000CC"/>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203" autoAdjust="0"/>
  </p:normalViewPr>
  <p:slideViewPr>
    <p:cSldViewPr>
      <p:cViewPr varScale="1">
        <p:scale>
          <a:sx n="82" d="100"/>
          <a:sy n="82" d="100"/>
        </p:scale>
        <p:origin x="237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commentAuthors" Target="commentAuthors.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miter lim="800000"/>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27/05/2026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If we accept that the level of performance of an individual (and, to a point, a team) is predicated on all 3 pillars of performance (competence,</a:t>
            </a:r>
            <a:r>
              <a:rPr lang="en-GB" sz="1200" kern="1200" baseline="0" dirty="0">
                <a:solidFill>
                  <a:schemeClr val="tx1"/>
                </a:solidFill>
                <a:effectLst/>
                <a:latin typeface="Arial" pitchFamily="34" charset="0"/>
                <a:ea typeface="ＭＳ Ｐゴシック" charset="0"/>
                <a:cs typeface="ＭＳ Ｐゴシック" charset="0"/>
              </a:rPr>
              <a:t> opportunity and motivation) </a:t>
            </a:r>
            <a:r>
              <a:rPr lang="en-GB" sz="1200" kern="1200" dirty="0">
                <a:solidFill>
                  <a:schemeClr val="tx1"/>
                </a:solidFill>
                <a:effectLst/>
                <a:latin typeface="Arial" pitchFamily="34" charset="0"/>
                <a:ea typeface="ＭＳ Ｐゴシック" charset="0"/>
                <a:cs typeface="ＭＳ Ｐゴシック" charset="0"/>
              </a:rPr>
              <a:t>being in place, the above diagram offers another insight into some of the complexities surrounding motivation. In its simplest form, it is proposed that performance is directly a result of individual competence (or ability) – their skills and experience – the opportunities that an individual gets to perform at a certain level and their motivation.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Of course, fundamental to understanding motivation is acknowledging the part that </a:t>
            </a:r>
            <a:r>
              <a:rPr lang="en-GB" sz="1200" i="1" kern="1200" dirty="0">
                <a:solidFill>
                  <a:schemeClr val="tx1"/>
                </a:solidFill>
                <a:effectLst/>
                <a:latin typeface="Arial" pitchFamily="34" charset="0"/>
                <a:ea typeface="ＭＳ Ｐゴシック" charset="0"/>
                <a:cs typeface="ＭＳ Ｐゴシック" charset="0"/>
              </a:rPr>
              <a:t>‘perception’</a:t>
            </a:r>
            <a:r>
              <a:rPr lang="en-GB" sz="1200" kern="1200" dirty="0">
                <a:solidFill>
                  <a:schemeClr val="tx1"/>
                </a:solidFill>
                <a:effectLst/>
                <a:latin typeface="Arial" pitchFamily="34" charset="0"/>
                <a:ea typeface="ＭＳ Ｐゴシック" charset="0"/>
                <a:cs typeface="ＭＳ Ｐゴシック" charset="0"/>
              </a:rPr>
              <a:t> plays, both from an individual perspective – how you or I decide to approach a task – and how others perceive it. Where we are motivated, provided that we have both the ability and the opportunity to perform, the chances are that we will perform effectively. However, how we perceive our motivation, or the motivations of others, can affect our ability or the ability of others to achieve high performance. We will explore how perception can significantly affect performance and motivation in more detail later.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421940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Management scholars and experts have studied motivation in depth for many years and have concluded that there are 2 main types or classifications of motivation: namely, </a:t>
            </a:r>
            <a:r>
              <a:rPr lang="en-GB" sz="1200" i="1" kern="1200" dirty="0">
                <a:solidFill>
                  <a:schemeClr val="tx1"/>
                </a:solidFill>
                <a:effectLst/>
                <a:latin typeface="Arial" pitchFamily="34" charset="0"/>
                <a:ea typeface="ＭＳ Ｐゴシック" charset="0"/>
                <a:cs typeface="ＭＳ Ｐゴシック" charset="0"/>
              </a:rPr>
              <a:t>‘content’</a:t>
            </a:r>
            <a:r>
              <a:rPr lang="en-GB" sz="1200" kern="1200" dirty="0">
                <a:solidFill>
                  <a:schemeClr val="tx1"/>
                </a:solidFill>
                <a:effectLst/>
                <a:latin typeface="Arial" pitchFamily="34" charset="0"/>
                <a:ea typeface="ＭＳ Ｐゴシック" charset="0"/>
                <a:cs typeface="ＭＳ Ｐゴシック" charset="0"/>
              </a:rPr>
              <a:t> and </a:t>
            </a:r>
            <a:r>
              <a:rPr lang="en-GB" sz="1200" i="1" kern="1200" dirty="0">
                <a:solidFill>
                  <a:schemeClr val="tx1"/>
                </a:solidFill>
                <a:effectLst/>
                <a:latin typeface="Arial" pitchFamily="34" charset="0"/>
                <a:ea typeface="ＭＳ Ｐゴシック" charset="0"/>
                <a:cs typeface="ＭＳ Ｐゴシック" charset="0"/>
              </a:rPr>
              <a:t>‘process’</a:t>
            </a:r>
            <a:r>
              <a:rPr lang="en-GB" sz="1200" kern="1200" dirty="0">
                <a:solidFill>
                  <a:schemeClr val="tx1"/>
                </a:solidFill>
                <a:effectLst/>
                <a:latin typeface="Arial" pitchFamily="34" charset="0"/>
                <a:ea typeface="ＭＳ Ｐゴシック" charset="0"/>
                <a:cs typeface="ＭＳ Ｐゴシック" charset="0"/>
              </a:rPr>
              <a:t>. Content theories 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process theories 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Process theories explore how satisfaction of an individual’s needs affect their behaviour. We will look closely at the various management models of motivation associated with both classifications but, first, let us consider what sorts of things ‘drive’ people’s motivation in the workplace.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In addition, some theorists talk about extrinsic and intrinsic</a:t>
            </a:r>
            <a:r>
              <a:rPr lang="en-GB" sz="1200" kern="1200" baseline="0" dirty="0">
                <a:solidFill>
                  <a:schemeClr val="tx1"/>
                </a:solidFill>
                <a:effectLst/>
                <a:latin typeface="Arial" pitchFamily="34" charset="0"/>
                <a:ea typeface="ＭＳ Ｐゴシック" charset="0"/>
                <a:cs typeface="ＭＳ Ｐゴシック" charset="0"/>
              </a:rPr>
              <a:t> motivation as types of motivation. To ensure everyone understands the difference between the 2, </a:t>
            </a:r>
            <a:r>
              <a:rPr lang="en-US" dirty="0"/>
              <a:t>elicit examples of each.</a:t>
            </a:r>
          </a:p>
          <a:p>
            <a:endParaRPr lang="en-US" dirty="0"/>
          </a:p>
          <a:p>
            <a:pPr lvl="0"/>
            <a:r>
              <a:rPr lang="en-GB" sz="1200" b="1" kern="1200" dirty="0">
                <a:solidFill>
                  <a:schemeClr val="tx1"/>
                </a:solidFill>
                <a:effectLst/>
                <a:latin typeface="Arial" pitchFamily="34" charset="0"/>
                <a:ea typeface="ＭＳ Ｐゴシック" charset="0"/>
                <a:cs typeface="ＭＳ Ｐゴシック" charset="0"/>
              </a:rPr>
              <a:t>Extrinsic Motivation </a:t>
            </a:r>
            <a:r>
              <a:rPr lang="en-GB" sz="1200" kern="1200" dirty="0">
                <a:solidFill>
                  <a:schemeClr val="tx1"/>
                </a:solidFill>
                <a:effectLst/>
                <a:latin typeface="Arial" pitchFamily="34" charset="0"/>
                <a:ea typeface="ＭＳ Ｐゴシック" charset="0"/>
                <a:cs typeface="ＭＳ Ｐゴシック" charset="0"/>
              </a:rPr>
              <a:t>is where an individual is encouraged to reach a goal or target by reward or sanction.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For example, a young person sitting an examination may be motivated to pass an examination because a parent offers a financial reward for success.</a:t>
            </a:r>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b="1" kern="1200" dirty="0">
                <a:solidFill>
                  <a:schemeClr val="tx1"/>
                </a:solidFill>
                <a:effectLst/>
                <a:latin typeface="Arial" pitchFamily="34" charset="0"/>
                <a:ea typeface="ＭＳ Ｐゴシック" charset="0"/>
                <a:cs typeface="ＭＳ Ｐゴシック" charset="0"/>
              </a:rPr>
              <a:t>Intrinsic Motivation</a:t>
            </a:r>
            <a:r>
              <a:rPr lang="en-GB" sz="1200" kern="1200" dirty="0">
                <a:solidFill>
                  <a:schemeClr val="tx1"/>
                </a:solidFill>
                <a:effectLst/>
                <a:latin typeface="Arial" pitchFamily="34" charset="0"/>
                <a:ea typeface="ＭＳ Ｐゴシック" charset="0"/>
                <a:cs typeface="ＭＳ Ｐゴシック" charset="0"/>
              </a:rPr>
              <a:t> is the motivation to succeed in something, or to pursue something purely because it is interesting, that comes from within. </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Pursuit of a hobby is a good example of intrinsic motivation. Intrinsic motivation rarely carries over into the workplace.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2556949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is self-explanatory, setting out the 3 drivers</a:t>
            </a:r>
            <a:r>
              <a:rPr lang="en-GB" baseline="0" dirty="0"/>
              <a:t> of motivation. The level and length of effort given to achieving something is dependent upon a clearly defined target.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1831337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8</a:t>
            </a:fld>
            <a:endParaRPr lang="en-GB"/>
          </a:p>
        </p:txBody>
      </p:sp>
    </p:spTree>
    <p:extLst>
      <p:ext uri="{BB962C8B-B14F-4D97-AF65-F5344CB8AC3E}">
        <p14:creationId xmlns:p14="http://schemas.microsoft.com/office/powerpoint/2010/main" val="1406893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Once again, there is a considerable emphasis on people. It is also fair to say that a significant number of the drivers relate to the environment or culture created by leaders and managers within the organisation. </a:t>
            </a:r>
            <a:r>
              <a:rPr lang="en-GB" sz="1200" i="1" kern="1200" dirty="0">
                <a:solidFill>
                  <a:schemeClr val="tx1"/>
                </a:solidFill>
                <a:effectLst/>
                <a:latin typeface="Arial" pitchFamily="34" charset="0"/>
                <a:ea typeface="ＭＳ Ｐゴシック" charset="0"/>
                <a:cs typeface="ＭＳ Ｐゴシック" charset="0"/>
              </a:rPr>
              <a:t>‘Inspiring leadership’ </a:t>
            </a:r>
            <a:r>
              <a:rPr lang="en-GB" sz="1200" kern="1200" dirty="0">
                <a:solidFill>
                  <a:schemeClr val="tx1"/>
                </a:solidFill>
                <a:effectLst/>
                <a:latin typeface="Arial" pitchFamily="34" charset="0"/>
                <a:ea typeface="ＭＳ Ｐゴシック" charset="0"/>
                <a:cs typeface="ＭＳ Ｐゴシック" charset="0"/>
              </a:rPr>
              <a:t>goes a long way to creating a high-performance team.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9</a:t>
            </a:fld>
            <a:endParaRPr lang="en-GB"/>
          </a:p>
        </p:txBody>
      </p:sp>
    </p:spTree>
    <p:extLst>
      <p:ext uri="{BB962C8B-B14F-4D97-AF65-F5344CB8AC3E}">
        <p14:creationId xmlns:p14="http://schemas.microsoft.com/office/powerpoint/2010/main" val="1020903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a:ln/>
        </p:spPr>
      </p:sp>
      <p:sp>
        <p:nvSpPr>
          <p:cNvPr id="1945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u="sng" dirty="0"/>
              <a:t>Optional Activity</a:t>
            </a:r>
            <a:r>
              <a:rPr lang="en-US" dirty="0"/>
              <a:t>:  In pairs establish what is in each other’s psychological contract</a:t>
            </a:r>
            <a:r>
              <a:rPr lang="en-US" baseline="0" dirty="0"/>
              <a:t> – i.e.,</a:t>
            </a:r>
            <a:r>
              <a:rPr lang="en-US" dirty="0"/>
              <a:t> what do they expect form their employer</a:t>
            </a:r>
            <a:r>
              <a:rPr lang="en-US" baseline="0" dirty="0"/>
              <a:t> and what do they believe that the employer expects from them.</a:t>
            </a:r>
          </a:p>
          <a:p>
            <a:endParaRPr lang="en-US" baseline="0" dirty="0"/>
          </a:p>
          <a:p>
            <a:r>
              <a:rPr lang="en-US" b="1" u="sng" baseline="0" dirty="0"/>
              <a:t>Alternatively</a:t>
            </a:r>
            <a:r>
              <a:rPr lang="en-US" baseline="0" dirty="0"/>
              <a:t>, ask half of the group to identify what they expect from an employer, and half of the group to identify what they think an employer wants from them.</a:t>
            </a:r>
            <a:endParaRPr lang="en-US" dirty="0"/>
          </a:p>
        </p:txBody>
      </p:sp>
      <p:sp>
        <p:nvSpPr>
          <p:cNvPr id="4" name="Slide Number Placeholder 3"/>
          <p:cNvSpPr>
            <a:spLocks noGrp="1"/>
          </p:cNvSpPr>
          <p:nvPr>
            <p:ph type="sldNum" sz="quarter" idx="5"/>
          </p:nvPr>
        </p:nvSpPr>
        <p:spPr/>
        <p:txBody>
          <a:bodyPr/>
          <a:lstStyle/>
          <a:p>
            <a:pPr>
              <a:defRPr/>
            </a:pPr>
            <a:fld id="{F5B6D842-CB77-6449-8A6A-ABF5AD1B645A}" type="slidenum">
              <a:rPr lang="en-GB" smtClean="0"/>
              <a:pPr>
                <a:defRPr/>
              </a:pPr>
              <a:t>10</a:t>
            </a:fld>
            <a:endParaRPr lang="en-GB"/>
          </a:p>
        </p:txBody>
      </p:sp>
    </p:spTree>
    <p:extLst>
      <p:ext uri="{BB962C8B-B14F-4D97-AF65-F5344CB8AC3E}">
        <p14:creationId xmlns:p14="http://schemas.microsoft.com/office/powerpoint/2010/main" val="297243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delegates that </a:t>
            </a:r>
            <a:r>
              <a:rPr lang="en-GB" sz="1200" b="1" i="1" kern="1200" dirty="0">
                <a:solidFill>
                  <a:schemeClr val="tx1"/>
                </a:solidFill>
                <a:effectLst/>
                <a:latin typeface="Arial" pitchFamily="34" charset="0"/>
                <a:ea typeface="ＭＳ Ｐゴシック" charset="0"/>
                <a:cs typeface="ＭＳ Ｐゴシック" charset="0"/>
              </a:rPr>
              <a:t>Content Theories </a:t>
            </a:r>
            <a:r>
              <a:rPr lang="en-GB" sz="1200" kern="1200" dirty="0">
                <a:solidFill>
                  <a:schemeClr val="tx1"/>
                </a:solidFill>
                <a:effectLst/>
                <a:latin typeface="Arial" pitchFamily="34" charset="0"/>
                <a:ea typeface="ＭＳ Ｐゴシック" charset="0"/>
                <a:cs typeface="ＭＳ Ｐゴシック" charset="0"/>
              </a:rPr>
              <a:t>focus on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motivates people, attributing motivation to the satisfaction of individual needs and goals, while </a:t>
            </a:r>
            <a:r>
              <a:rPr lang="en-GB" sz="1200" b="1" kern="1200" dirty="0">
                <a:solidFill>
                  <a:schemeClr val="tx1"/>
                </a:solidFill>
                <a:effectLst/>
                <a:latin typeface="Arial" pitchFamily="34" charset="0"/>
                <a:ea typeface="ＭＳ Ｐゴシック" charset="0"/>
                <a:cs typeface="ＭＳ Ｐゴシック" charset="0"/>
              </a:rPr>
              <a:t>Process Theories </a:t>
            </a:r>
            <a:r>
              <a:rPr lang="en-GB" sz="1200" kern="1200" dirty="0">
                <a:solidFill>
                  <a:schemeClr val="tx1"/>
                </a:solidFill>
                <a:effectLst/>
                <a:latin typeface="Arial" pitchFamily="34" charset="0"/>
                <a:ea typeface="ＭＳ Ｐゴシック" charset="0"/>
                <a:cs typeface="ＭＳ Ｐゴシック" charset="0"/>
              </a:rPr>
              <a:t>concentrate on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people are motivated.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It is recommended that the</a:t>
            </a:r>
            <a:r>
              <a:rPr lang="en-GB" sz="1200" kern="1200" baseline="0" dirty="0">
                <a:solidFill>
                  <a:schemeClr val="tx1"/>
                </a:solidFill>
                <a:effectLst/>
                <a:latin typeface="Arial" pitchFamily="34" charset="0"/>
                <a:ea typeface="ＭＳ Ｐゴシック" charset="0"/>
                <a:cs typeface="ＭＳ Ｐゴシック" charset="0"/>
              </a:rPr>
              <a:t> facilitator covers </a:t>
            </a:r>
            <a:r>
              <a:rPr lang="en-GB" sz="1200" kern="1200" dirty="0">
                <a:solidFill>
                  <a:schemeClr val="tx1"/>
                </a:solidFill>
                <a:effectLst/>
                <a:latin typeface="Arial" pitchFamily="34" charset="0"/>
                <a:ea typeface="ＭＳ Ｐゴシック" charset="0"/>
                <a:cs typeface="ＭＳ Ｐゴシック" charset="0"/>
              </a:rPr>
              <a:t>Maslow and Herzberg in this section. Maslow because his</a:t>
            </a:r>
            <a:r>
              <a:rPr lang="en-GB" sz="1200" kern="1200" baseline="0" dirty="0">
                <a:solidFill>
                  <a:schemeClr val="tx1"/>
                </a:solidFill>
                <a:effectLst/>
                <a:latin typeface="Arial" pitchFamily="34" charset="0"/>
                <a:ea typeface="ＭＳ Ｐゴシック" charset="0"/>
                <a:cs typeface="ＭＳ Ｐゴシック" charset="0"/>
              </a:rPr>
              <a:t> work is considered ground-breaking – indeed, many other Content Theories have their basis in Maslow -  and Herzberg because his work was based upon a study that took a different approach.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2534480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One of the earliest models of motivation, developed by Dr Abraham Maslow, a clinical psychologist, is a needs-based framework of human motivation. Maslow’s Theory of Motivation, now known as Maslow's Hierarchy of Needs, was set out in his book </a:t>
            </a:r>
            <a:r>
              <a:rPr lang="en-GB" sz="1200" i="1" u="none" strike="noStrike" kern="1200" dirty="0">
                <a:solidFill>
                  <a:schemeClr val="tx1"/>
                </a:solidFill>
                <a:effectLst/>
                <a:latin typeface="Arial" pitchFamily="34" charset="0"/>
                <a:ea typeface="ＭＳ Ｐゴシック" charset="0"/>
                <a:cs typeface="ＭＳ Ｐゴシック" charset="0"/>
              </a:rPr>
              <a:t>Motivation and Personality </a:t>
            </a:r>
            <a:r>
              <a:rPr lang="en-GB" sz="1200" i="0" kern="1200" dirty="0">
                <a:solidFill>
                  <a:schemeClr val="tx1"/>
                </a:solidFill>
                <a:effectLst/>
                <a:latin typeface="Arial" pitchFamily="34" charset="0"/>
                <a:ea typeface="ＭＳ Ｐゴシック" charset="0"/>
                <a:cs typeface="ＭＳ Ｐゴシック" charset="0"/>
              </a:rPr>
              <a:t>in </a:t>
            </a:r>
            <a:r>
              <a:rPr lang="en-GB" sz="1200" kern="1200" dirty="0">
                <a:solidFill>
                  <a:schemeClr val="tx1"/>
                </a:solidFill>
                <a:effectLst/>
                <a:latin typeface="Arial" pitchFamily="34" charset="0"/>
                <a:ea typeface="ＭＳ Ｐゴシック" charset="0"/>
                <a:cs typeface="ＭＳ Ｐゴシック" charset="0"/>
              </a:rPr>
              <a:t>1954. His theory, based on observation and analysis of his own clinical practice, asserted that human beings are motivated by unsatisfied needs, and that certain lower factors need to be satisfied before higher needs can be met.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According to Maslow, there are general types of needs (physiological, survival and safety, love, and esteem) that must be satisfied before a person can act unselfishly. Maslow called these needs </a:t>
            </a:r>
            <a:r>
              <a:rPr lang="en-GB" sz="1200" i="1" kern="1200" dirty="0">
                <a:solidFill>
                  <a:schemeClr val="tx1"/>
                </a:solidFill>
                <a:effectLst/>
                <a:latin typeface="Arial" pitchFamily="34" charset="0"/>
                <a:ea typeface="ＭＳ Ｐゴシック" charset="0"/>
                <a:cs typeface="ＭＳ Ｐゴシック" charset="0"/>
              </a:rPr>
              <a:t>‘deficiency needs’</a:t>
            </a:r>
            <a:r>
              <a:rPr lang="en-GB" sz="1200" kern="1200" dirty="0">
                <a:solidFill>
                  <a:schemeClr val="tx1"/>
                </a:solidFill>
                <a:effectLst/>
                <a:latin typeface="Arial" pitchFamily="34" charset="0"/>
                <a:ea typeface="ＭＳ Ｐゴシック" charset="0"/>
                <a:cs typeface="ＭＳ Ｐゴシック" charset="0"/>
              </a:rPr>
              <a:t>. He suggested that as long as people are motivated to satisfy or meet the various needs at each of the hierarchical levels they will continue to grow, ultimately achieving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terms of workplace motivation, it is important that managers and leaders understand that people will be motivated to meet the immediate, or active, need before giving any priority to other needs. Maslow's model indicates that fundamental, lower-order needs like safety and physiological requirements have to be satisfied in order to strive to achieve the higher-level motivators or needs. The corollary to this is that after a need has been satisfied it ceases to act as a motivator, with the next need on the pyramid superseding it as a motivator. Maslow observed that achievement of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is not an end </a:t>
            </a:r>
            <a:r>
              <a:rPr lang="en-GB" sz="1200" i="1" kern="1200" dirty="0">
                <a:solidFill>
                  <a:schemeClr val="tx1"/>
                </a:solidFill>
                <a:effectLst/>
                <a:latin typeface="Arial" pitchFamily="34" charset="0"/>
                <a:ea typeface="ＭＳ Ｐゴシック" charset="0"/>
                <a:cs typeface="ＭＳ Ｐゴシック" charset="0"/>
              </a:rPr>
              <a:t>in itself</a:t>
            </a:r>
            <a:r>
              <a:rPr lang="en-GB" sz="1200" kern="1200" dirty="0">
                <a:solidFill>
                  <a:schemeClr val="tx1"/>
                </a:solidFill>
                <a:effectLst/>
                <a:latin typeface="Arial" pitchFamily="34" charset="0"/>
                <a:ea typeface="ＭＳ Ｐゴシック" charset="0"/>
                <a:cs typeface="ＭＳ Ｐゴシック" charset="0"/>
              </a:rPr>
              <a:t>. He considered </a:t>
            </a:r>
            <a:r>
              <a:rPr lang="en-GB" sz="1200" i="1" kern="1200" dirty="0">
                <a:solidFill>
                  <a:schemeClr val="tx1"/>
                </a:solidFill>
                <a:effectLst/>
                <a:latin typeface="Arial" pitchFamily="34" charset="0"/>
                <a:ea typeface="ＭＳ Ｐゴシック" charset="0"/>
                <a:cs typeface="ＭＳ Ｐゴシック" charset="0"/>
              </a:rPr>
              <a:t>self-actualisation</a:t>
            </a:r>
            <a:r>
              <a:rPr lang="en-GB" sz="1200" kern="1200" dirty="0">
                <a:solidFill>
                  <a:schemeClr val="tx1"/>
                </a:solidFill>
                <a:effectLst/>
                <a:latin typeface="Arial" pitchFamily="34" charset="0"/>
                <a:ea typeface="ＭＳ Ｐゴシック" charset="0"/>
                <a:cs typeface="ＭＳ Ｐゴシック" charset="0"/>
              </a:rPr>
              <a:t> to be the level at which personal growth can continue ad infinitum.</a:t>
            </a: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Activity: </a:t>
            </a:r>
            <a:r>
              <a:rPr lang="en-GB" sz="1200" kern="1200" dirty="0">
                <a:solidFill>
                  <a:schemeClr val="tx1"/>
                </a:solidFill>
                <a:effectLst/>
                <a:latin typeface="Arial" pitchFamily="34" charset="0"/>
                <a:ea typeface="ＭＳ Ｐゴシック" charset="0"/>
                <a:cs typeface="ＭＳ Ｐゴシック" charset="0"/>
              </a:rPr>
              <a:t>For each of the needs identified by Maslow in his Hierarchy of Needs, identify practical examples of workplace motivators. </a:t>
            </a:r>
          </a:p>
          <a:p>
            <a:r>
              <a:rPr lang="en-GB" sz="1200" kern="1200" dirty="0">
                <a:solidFill>
                  <a:schemeClr val="tx1"/>
                </a:solidFill>
                <a:effectLst/>
                <a:latin typeface="Arial" pitchFamily="34" charset="0"/>
                <a:ea typeface="ＭＳ Ｐゴシック" charset="0"/>
                <a:cs typeface="ＭＳ Ｐゴシック" charset="0"/>
              </a:rPr>
              <a:t>For example, promotion at work might be a motivator that would satisfy Esteem Needs.</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Best done in groups and then feedback.</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3607120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Frederick Herzberg (1923-2000), a clinical psychologist, is widely regarded as a leading expert in motivational theory; he is also well-known as the pioneer of 'job enrichment'. In his book </a:t>
            </a:r>
            <a:r>
              <a:rPr lang="en-GB" sz="1200" i="1" kern="1200" dirty="0">
                <a:solidFill>
                  <a:schemeClr val="tx1"/>
                </a:solidFill>
                <a:effectLst/>
                <a:latin typeface="Arial" pitchFamily="34" charset="0"/>
                <a:ea typeface="ＭＳ Ｐゴシック" charset="0"/>
                <a:cs typeface="ＭＳ Ｐゴシック" charset="0"/>
              </a:rPr>
              <a:t>'The Motivation to Work'</a:t>
            </a:r>
            <a:r>
              <a:rPr lang="en-GB" sz="1200" kern="1200" dirty="0">
                <a:solidFill>
                  <a:schemeClr val="tx1"/>
                </a:solidFill>
                <a:effectLst/>
                <a:latin typeface="Arial" pitchFamily="34" charset="0"/>
                <a:ea typeface="ＭＳ Ｐゴシック" charset="0"/>
                <a:cs typeface="ＭＳ Ｐゴシック" charset="0"/>
              </a:rPr>
              <a:t>, written with research colleagues Bernard </a:t>
            </a:r>
            <a:r>
              <a:rPr lang="en-GB" sz="1200" kern="1200" dirty="0" err="1">
                <a:solidFill>
                  <a:schemeClr val="tx1"/>
                </a:solidFill>
                <a:effectLst/>
                <a:latin typeface="Arial" pitchFamily="34" charset="0"/>
                <a:ea typeface="ＭＳ Ｐゴシック" charset="0"/>
                <a:cs typeface="ＭＳ Ｐゴシック" charset="0"/>
              </a:rPr>
              <a:t>Mausner</a:t>
            </a:r>
            <a:r>
              <a:rPr lang="en-GB" sz="1200" kern="1200" dirty="0">
                <a:solidFill>
                  <a:schemeClr val="tx1"/>
                </a:solidFill>
                <a:effectLst/>
                <a:latin typeface="Arial" pitchFamily="34" charset="0"/>
                <a:ea typeface="ＭＳ Ｐゴシック" charset="0"/>
                <a:cs typeface="ＭＳ Ｐゴシック" charset="0"/>
              </a:rPr>
              <a:t> and Barbara Bloch </a:t>
            </a:r>
            <a:r>
              <a:rPr lang="en-GB" sz="1200" kern="1200" dirty="0" err="1">
                <a:solidFill>
                  <a:schemeClr val="tx1"/>
                </a:solidFill>
                <a:effectLst/>
                <a:latin typeface="Arial" pitchFamily="34" charset="0"/>
                <a:ea typeface="ＭＳ Ｐゴシック" charset="0"/>
                <a:cs typeface="ＭＳ Ｐゴシック" charset="0"/>
              </a:rPr>
              <a:t>Snyderman</a:t>
            </a:r>
            <a:r>
              <a:rPr lang="en-GB" sz="1200" kern="1200" dirty="0">
                <a:solidFill>
                  <a:schemeClr val="tx1"/>
                </a:solidFill>
                <a:effectLst/>
                <a:latin typeface="Arial" pitchFamily="34" charset="0"/>
                <a:ea typeface="ＭＳ Ｐゴシック" charset="0"/>
                <a:cs typeface="ＭＳ Ｐゴシック" charset="0"/>
              </a:rPr>
              <a:t> in 1959, Herzberg first established his theories about motivation in the workplace.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Over time, Herzberg’s theory has gained considerable credibility, in part because it is considered to be a seminal work in terms of the research methodology used, but also because it aligns very neatly with the concept of the Psychological Contract. </a:t>
            </a:r>
          </a:p>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Principally, Herzberg changed the rules for surveying. Specifically, he and his colleagues asked only open questions and made very few assumptions in their surveys, the industry standard at the time was to ask closed and multiple choice questions. This enabled them to gather and analyse an unusually comprehensive dataset. They were able, then, to compare results and methodologies of all 155 previous research studies into job attitudes carried out between 1920 and 1954. Herzberg's survey methodology and analysis is so detailed that the statistics derived from the survey can be interpreted in many different ways, even though the principal findings remain both clear and robust.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Herzberg was the first to show that satisfaction and dissatisfaction at work nearly always arose from different factors, stating that: ‘…</a:t>
            </a:r>
            <a:r>
              <a:rPr lang="en-GB" sz="1200" i="1" kern="1200" dirty="0">
                <a:solidFill>
                  <a:schemeClr val="tx1"/>
                </a:solidFill>
                <a:effectLst/>
                <a:latin typeface="Arial" pitchFamily="34" charset="0"/>
                <a:ea typeface="ＭＳ Ｐゴシック" charset="0"/>
                <a:cs typeface="ＭＳ Ｐゴシック" charset="0"/>
              </a:rPr>
              <a:t> the job satisfiers deal with the factors involved in doing the job, whereas the job ‘</a:t>
            </a:r>
            <a:r>
              <a:rPr lang="en-GB" sz="1200" i="1" kern="1200" dirty="0" err="1">
                <a:solidFill>
                  <a:schemeClr val="tx1"/>
                </a:solidFill>
                <a:effectLst/>
                <a:latin typeface="Arial" pitchFamily="34" charset="0"/>
                <a:ea typeface="ＭＳ Ｐゴシック" charset="0"/>
                <a:cs typeface="ＭＳ Ｐゴシック" charset="0"/>
              </a:rPr>
              <a:t>dissatisfiers</a:t>
            </a:r>
            <a:r>
              <a:rPr lang="en-GB" sz="1200" i="1" kern="1200" dirty="0">
                <a:solidFill>
                  <a:schemeClr val="tx1"/>
                </a:solidFill>
                <a:effectLst/>
                <a:latin typeface="Arial" pitchFamily="34" charset="0"/>
                <a:ea typeface="ＭＳ Ｐゴシック" charset="0"/>
                <a:cs typeface="ＭＳ Ｐゴシック" charset="0"/>
              </a:rPr>
              <a:t>’ deal with the factors which define the job context.’ </a:t>
            </a:r>
            <a:r>
              <a:rPr lang="en-GB" sz="1200" kern="1200" dirty="0">
                <a:solidFill>
                  <a:schemeClr val="tx1"/>
                </a:solidFill>
                <a:effectLst/>
                <a:latin typeface="Arial" pitchFamily="34" charset="0"/>
                <a:ea typeface="ＭＳ Ｐゴシック" charset="0"/>
                <a:cs typeface="ＭＳ Ｐゴシック" charset="0"/>
              </a:rPr>
              <a:t> This was a pivotal conclusion highlighting a weakness in early motivational theory, which commonly asserted that satisfaction and dissatisfaction were simply opposing reactions to the same factors. He described job satisfiers as ‘motivators’ and job ‘</a:t>
            </a:r>
            <a:r>
              <a:rPr lang="en-GB" sz="1200" kern="1200" dirty="0" err="1">
                <a:solidFill>
                  <a:schemeClr val="tx1"/>
                </a:solidFill>
                <a:effectLst/>
                <a:latin typeface="Arial" pitchFamily="34" charset="0"/>
                <a:ea typeface="ＭＳ Ｐゴシック" charset="0"/>
                <a:cs typeface="ＭＳ Ｐゴシック" charset="0"/>
              </a:rPr>
              <a:t>dissatisfiers</a:t>
            </a:r>
            <a:r>
              <a:rPr lang="en-GB" sz="1200" kern="1200" dirty="0">
                <a:solidFill>
                  <a:schemeClr val="tx1"/>
                </a:solidFill>
                <a:effectLst/>
                <a:latin typeface="Arial" pitchFamily="34" charset="0"/>
                <a:ea typeface="ＭＳ Ｐゴシック" charset="0"/>
                <a:cs typeface="ＭＳ Ｐゴシック" charset="0"/>
              </a:rPr>
              <a:t>’ as ‘hygiene factors’. The table on the next slide shows Herzberg’s motivators and sets out some examples of what Herzberg called ‘hygiene factors’.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13</a:t>
            </a:fld>
            <a:endParaRPr lang="en-GB"/>
          </a:p>
        </p:txBody>
      </p:sp>
    </p:spTree>
    <p:extLst>
      <p:ext uri="{BB962C8B-B14F-4D97-AF65-F5344CB8AC3E}">
        <p14:creationId xmlns:p14="http://schemas.microsoft.com/office/powerpoint/2010/main" val="272483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88066" name="Notes Placeholder 2"/>
          <p:cNvSpPr>
            <a:spLocks noGrp="1"/>
          </p:cNvSpPr>
          <p:nvPr>
            <p:ph type="body" idx="1"/>
          </p:nvPr>
        </p:nvSpPr>
        <p:spPr>
          <a:noFill/>
        </p:spPr>
        <p:txBody>
          <a:bodyPr/>
          <a:lstStyle/>
          <a:p>
            <a:r>
              <a:rPr lang="en-GB" sz="1200" kern="1200" dirty="0">
                <a:solidFill>
                  <a:schemeClr val="tx1"/>
                </a:solidFill>
                <a:effectLst/>
                <a:latin typeface="Arial" pitchFamily="34" charset="0"/>
                <a:ea typeface="ＭＳ Ｐゴシック" charset="0"/>
                <a:cs typeface="ＭＳ Ｐゴシック" charset="0"/>
              </a:rPr>
              <a:t>To illustrate the relationship between the motivators and the hygiene factors, it can help to think of the motivators as a Formula 1 racing car. The car represents the ‘motivators’; these can only exist when the support team is functioning as one – the ‘hygiene’ factors are all in place.</a:t>
            </a:r>
            <a:r>
              <a:rPr lang="en-GB" dirty="0">
                <a:effectLst/>
              </a:rPr>
              <a:t> </a:t>
            </a:r>
            <a:endParaRPr lang="en-US" dirty="0">
              <a:latin typeface="Arial" charset="0"/>
            </a:endParaRPr>
          </a:p>
          <a:p>
            <a:endParaRPr lang="en-US" dirty="0">
              <a:latin typeface="Arial" charset="0"/>
            </a:endParaRPr>
          </a:p>
          <a:p>
            <a:r>
              <a:rPr lang="en-US" dirty="0">
                <a:latin typeface="Arial" charset="0"/>
              </a:rPr>
              <a:t>Activity: ULR Ideas Pyramid – </a:t>
            </a:r>
            <a:r>
              <a:rPr lang="en-GB" b="1" dirty="0">
                <a:latin typeface="Arial" charset="0"/>
              </a:rPr>
              <a:t>Motivating staff to perform</a:t>
            </a:r>
            <a:r>
              <a:rPr lang="en-GB" dirty="0">
                <a:latin typeface="Arial" charset="0"/>
              </a:rPr>
              <a:t> (available from </a:t>
            </a:r>
            <a:r>
              <a:rPr lang="en-GB" dirty="0" err="1">
                <a:latin typeface="Arial" charset="0"/>
              </a:rPr>
              <a:t>www.ultimatelearningresources.co.uk</a:t>
            </a:r>
            <a:r>
              <a:rPr lang="en-GB" dirty="0">
                <a:latin typeface="Arial" charset="0"/>
              </a:rPr>
              <a:t>)</a:t>
            </a:r>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F53627EA-ACAD-AD4A-964F-EF441B74B498}" type="slidenum">
              <a:rPr lang="en-GB" smtClean="0"/>
              <a:pPr>
                <a:defRPr/>
              </a:pPr>
              <a:t>15</a:t>
            </a:fld>
            <a:endParaRPr lang="en-GB"/>
          </a:p>
        </p:txBody>
      </p:sp>
    </p:spTree>
    <p:extLst>
      <p:ext uri="{BB962C8B-B14F-4D97-AF65-F5344CB8AC3E}">
        <p14:creationId xmlns:p14="http://schemas.microsoft.com/office/powerpoint/2010/main" val="341431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9154" name="Notes Placeholder 2"/>
          <p:cNvSpPr>
            <a:spLocks noGrp="1"/>
          </p:cNvSpPr>
          <p:nvPr>
            <p:ph type="body" idx="1"/>
          </p:nvPr>
        </p:nvSpPr>
        <p:spPr>
          <a:noFill/>
        </p:spPr>
        <p:txBody>
          <a:bodyPr/>
          <a:lstStyle/>
          <a:p>
            <a:r>
              <a:rPr lang="en-US" dirty="0">
                <a:latin typeface="Arial" charset="0"/>
              </a:rPr>
              <a:t>Tutor led discussion</a:t>
            </a:r>
          </a:p>
          <a:p>
            <a:endParaRPr lang="en-US" dirty="0">
              <a:latin typeface="Arial" charset="0"/>
            </a:endParaRPr>
          </a:p>
          <a:p>
            <a:r>
              <a:rPr lang="en-GB" dirty="0">
                <a:latin typeface="Arial" charset="0"/>
              </a:rPr>
              <a:t>As a general application of Herzberg, line managers who ensure that they address Herzberg’s top 2 motivational factors – recognition and achievement – will find that motivation noticeably improves. Achievement relates to objective setting and as people achieve the objectives opportunities arise to give people recognition and constructive feedback.  There is a parallel here too with the old saying ‘ catch somebody doing something well – and tell them about it’.</a:t>
            </a:r>
          </a:p>
          <a:p>
            <a:endParaRPr lang="en-GB" dirty="0">
              <a:latin typeface="Arial" charset="0"/>
            </a:endParaRPr>
          </a:p>
          <a:p>
            <a:r>
              <a:rPr lang="en-GB" dirty="0">
                <a:latin typeface="Arial" charset="0"/>
              </a:rPr>
              <a:t>Interestingly rewards such as pay (i.e. the hygiene factors) are not supported as significant motivators – as is popularly believed. Pay according to Herzberg has some but very limited motivational power. However it would be a big de-motivator if it were not received to an appropriate level for the job.  It is often suggested – for example by sales personnel that they are motivated by rewards such as bonuses. In 2-factor theory this would not be the motivator – it would be the </a:t>
            </a:r>
            <a:r>
              <a:rPr lang="en-GB" i="1" dirty="0">
                <a:latin typeface="Arial" charset="0"/>
              </a:rPr>
              <a:t>recognition</a:t>
            </a:r>
            <a:r>
              <a:rPr lang="en-GB" dirty="0">
                <a:latin typeface="Arial" charset="0"/>
              </a:rPr>
              <a:t> that they get from being seen to have achieved their bonus.</a:t>
            </a:r>
          </a:p>
          <a:p>
            <a:r>
              <a:rPr lang="en-GB" dirty="0">
                <a:latin typeface="Arial" charset="0"/>
              </a:rPr>
              <a:t> </a:t>
            </a:r>
          </a:p>
          <a:p>
            <a:endParaRPr lang="en-GB" dirty="0">
              <a:latin typeface="Arial" charset="0"/>
            </a:endParaRPr>
          </a:p>
          <a:p>
            <a:r>
              <a:rPr lang="en-GB" dirty="0">
                <a:latin typeface="Arial" charset="0"/>
              </a:rPr>
              <a:t> </a:t>
            </a:r>
          </a:p>
          <a:p>
            <a:endParaRPr lang="en-US" dirty="0">
              <a:latin typeface="Arial" charset="0"/>
            </a:endParaRPr>
          </a:p>
        </p:txBody>
      </p:sp>
      <p:sp>
        <p:nvSpPr>
          <p:cNvPr id="4" name="Slide Number Placeholder 3"/>
          <p:cNvSpPr>
            <a:spLocks noGrp="1"/>
          </p:cNvSpPr>
          <p:nvPr>
            <p:ph type="sldNum" sz="quarter" idx="5"/>
          </p:nvPr>
        </p:nvSpPr>
        <p:spPr/>
        <p:txBody>
          <a:bodyPr/>
          <a:lstStyle/>
          <a:p>
            <a:pPr>
              <a:defRPr/>
            </a:pPr>
            <a:fld id="{73A74320-BA4F-174F-811F-6C22745404B1}" type="slidenum">
              <a:rPr lang="en-GB" smtClean="0"/>
              <a:pPr>
                <a:defRPr/>
              </a:pPr>
              <a:t>16</a:t>
            </a:fld>
            <a:endParaRPr lang="en-GB"/>
          </a:p>
        </p:txBody>
      </p:sp>
    </p:spTree>
    <p:extLst>
      <p:ext uri="{BB962C8B-B14F-4D97-AF65-F5344CB8AC3E}">
        <p14:creationId xmlns:p14="http://schemas.microsoft.com/office/powerpoint/2010/main" val="365050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Worth noting that the Motivators are group B </a:t>
            </a:r>
            <a:r>
              <a:rPr lang="en-GB" sz="1200" kern="1200" dirty="0">
                <a:solidFill>
                  <a:schemeClr val="tx1"/>
                </a:solidFill>
                <a:effectLst/>
                <a:latin typeface="Arial" pitchFamily="34" charset="0"/>
                <a:ea typeface="ＭＳ Ｐゴシック" charset="0"/>
                <a:cs typeface="ＭＳ Ｐゴシック" charset="0"/>
              </a:rPr>
              <a:t>psychological rewards</a:t>
            </a:r>
            <a:r>
              <a:rPr lang="en-GB" dirty="0">
                <a:effectLst/>
              </a:rPr>
              <a:t> in</a:t>
            </a:r>
            <a:r>
              <a:rPr lang="en-GB" baseline="0" dirty="0">
                <a:effectLst/>
              </a:rPr>
              <a:t> the earlier motivation questionnaire. K</a:t>
            </a:r>
            <a:r>
              <a:rPr lang="en-US" baseline="0" dirty="0">
                <a:effectLst/>
              </a:rPr>
              <a:t>ey message is to concentrate on improving recognition and achievement in the workplace</a:t>
            </a: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17</a:t>
            </a:fld>
            <a:endParaRPr lang="en-GB"/>
          </a:p>
        </p:txBody>
      </p:sp>
    </p:spTree>
    <p:extLst>
      <p:ext uri="{BB962C8B-B14F-4D97-AF65-F5344CB8AC3E}">
        <p14:creationId xmlns:p14="http://schemas.microsoft.com/office/powerpoint/2010/main" val="36056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19</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cs typeface="ＭＳ Ｐゴシック" charset="0"/>
              </a:rPr>
              <a:t>Valence</a:t>
            </a:r>
            <a:r>
              <a:rPr lang="en-GB" sz="1200" kern="1200" dirty="0">
                <a:solidFill>
                  <a:schemeClr val="tx1"/>
                </a:solidFill>
                <a:effectLst/>
                <a:latin typeface="Arial" pitchFamily="34" charset="0"/>
                <a:ea typeface="ＭＳ Ｐゴシック" charset="0"/>
                <a:cs typeface="ＭＳ Ｐゴシック" charset="0"/>
              </a:rPr>
              <a:t> is a term referring to a preference for one outcome over another. It refers to the  emotional orientations which people hold with respect to outcomes(rewards).  An outcome is said to be positively valent when a person prefers attaining it to not attaining it; when he or she prefers not to attain an outcome, then it has a negative valence; and when he or she is indifferent to whether an outcome is attained or not, it has a valence of zero. The valence of an outcome, Vroom suggests, is directly related to its value for the person concerned. If a manager particularly wants a promotion, for example, and thinks that successful completion of a certain project will earn that promotion, then he or she will attach a positive valence to completing the project and be motivated to do so by the perceived value of the reward.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Expectancy</a:t>
            </a:r>
            <a:r>
              <a:rPr lang="en-GB" sz="1200" kern="1200" dirty="0">
                <a:solidFill>
                  <a:schemeClr val="tx1"/>
                </a:solidFill>
                <a:effectLst/>
                <a:latin typeface="Arial" pitchFamily="34" charset="0"/>
                <a:ea typeface="ＭＳ Ｐゴシック" charset="0"/>
              </a:rPr>
              <a:t> – Employees and volunteers have different expectations, skills, knowledge and levels of confidence about what they think they are able and  capable of doing. Therefore, management must determine  what resources, training or supervision and support they need.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u="sng" kern="1200" dirty="0">
                <a:solidFill>
                  <a:schemeClr val="tx1"/>
                </a:solidFill>
                <a:effectLst/>
                <a:latin typeface="Arial" pitchFamily="34" charset="0"/>
                <a:ea typeface="ＭＳ Ｐゴシック" charset="0"/>
              </a:rPr>
              <a:t>Instrumentality </a:t>
            </a:r>
            <a:r>
              <a:rPr lang="en-GB" sz="1200" kern="1200" dirty="0">
                <a:solidFill>
                  <a:schemeClr val="tx1"/>
                </a:solidFill>
                <a:effectLst/>
                <a:latin typeface="Arial" pitchFamily="34" charset="0"/>
                <a:ea typeface="ＭＳ Ｐゴシック" charset="0"/>
              </a:rPr>
              <a:t>–The perception of employees and volunteers whether they will actually be given what they desire even though it has been promised by a manager. It is essential that the promise of rewards are fulfilled and that employees are aware of that</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20</a:t>
            </a:fld>
            <a:endParaRPr lang="en-GB"/>
          </a:p>
        </p:txBody>
      </p:sp>
    </p:spTree>
    <p:extLst>
      <p:ext uri="{BB962C8B-B14F-4D97-AF65-F5344CB8AC3E}">
        <p14:creationId xmlns:p14="http://schemas.microsoft.com/office/powerpoint/2010/main" val="1990563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The primary implication for managers is that, since motivation is closely tied to reward, they should aim to encourage high work performance by tailoring rewards to those things which employees value most – and some research will be needed here to find out just what these might be for each individual. Incentives and benefits should be explicitly linked to actions which are in line with the organisation’s strategy, and which will contribute to organisational success.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21</a:t>
            </a:fld>
            <a:endParaRPr lang="en-GB"/>
          </a:p>
        </p:txBody>
      </p:sp>
    </p:spTree>
    <p:extLst>
      <p:ext uri="{BB962C8B-B14F-4D97-AF65-F5344CB8AC3E}">
        <p14:creationId xmlns:p14="http://schemas.microsoft.com/office/powerpoint/2010/main" val="571294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Porter and Lawler’s</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Expectancy Theory</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Lyman W Porter and Edward E. Lawler were the architects of a revised Expectancy Theory in 1968, when they published </a:t>
            </a:r>
            <a:r>
              <a:rPr lang="en-GB" sz="1200" i="1" kern="1200" dirty="0">
                <a:solidFill>
                  <a:schemeClr val="tx1"/>
                </a:solidFill>
                <a:effectLst/>
                <a:latin typeface="Arial" pitchFamily="34" charset="0"/>
                <a:ea typeface="ＭＳ Ｐゴシック" charset="0"/>
                <a:cs typeface="ＭＳ Ｐゴシック" charset="0"/>
              </a:rPr>
              <a:t>Managerial Attitudes and Performance</a:t>
            </a:r>
            <a:r>
              <a:rPr lang="en-GB" sz="1200" kern="1200" dirty="0">
                <a:solidFill>
                  <a:schemeClr val="tx1"/>
                </a:solidFill>
                <a:effectLst/>
                <a:latin typeface="Arial" pitchFamily="34" charset="0"/>
                <a:ea typeface="ＭＳ Ｐゴシック" charset="0"/>
                <a:cs typeface="ＭＳ Ｐゴシック" charset="0"/>
              </a:rPr>
              <a:t>. Critical of the basic simplicity of Vroom’s Theory, Porter and Lawler argued that the offer by an employer of a reward, no matter </a:t>
            </a:r>
            <a:r>
              <a:rPr lang="en-GB" sz="1200" i="1" u="sng"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enticing the reward, would not of itself necessarily result in increased effort or productivity. </a:t>
            </a:r>
            <a:r>
              <a:rPr lang="en-GB" sz="1200" kern="1200">
                <a:solidFill>
                  <a:schemeClr val="tx1"/>
                </a:solidFill>
                <a:effectLst/>
                <a:latin typeface="Arial" pitchFamily="34" charset="0"/>
                <a:ea typeface="ＭＳ Ｐゴシック" charset="0"/>
                <a:cs typeface="ＭＳ Ｐゴシック" charset="0"/>
              </a:rPr>
              <a:t>Instead, </a:t>
            </a:r>
            <a:r>
              <a:rPr lang="en-GB" sz="1200" kern="1200" dirty="0">
                <a:solidFill>
                  <a:schemeClr val="tx1"/>
                </a:solidFill>
                <a:effectLst/>
                <a:latin typeface="Arial" pitchFamily="34" charset="0"/>
                <a:ea typeface="ＭＳ Ｐゴシック" charset="0"/>
                <a:cs typeface="ＭＳ Ｐゴシック" charset="0"/>
              </a:rPr>
              <a:t>they asserted that the fundamental driver for the employee is whether or not the reward on offer is </a:t>
            </a:r>
            <a:r>
              <a:rPr lang="en-GB" sz="1200" i="1" u="sng" kern="1200" dirty="0">
                <a:solidFill>
                  <a:schemeClr val="tx1"/>
                </a:solidFill>
                <a:effectLst/>
                <a:latin typeface="Arial" pitchFamily="34" charset="0"/>
                <a:ea typeface="ＭＳ Ｐゴシック" charset="0"/>
                <a:cs typeface="ＭＳ Ｐゴシック" charset="0"/>
              </a:rPr>
              <a:t>beneficial</a:t>
            </a:r>
            <a:r>
              <a:rPr lang="en-GB" sz="1200" kern="1200" dirty="0">
                <a:solidFill>
                  <a:schemeClr val="tx1"/>
                </a:solidFill>
                <a:effectLst/>
                <a:latin typeface="Arial" pitchFamily="34" charset="0"/>
                <a:ea typeface="ＭＳ Ｐゴシック" charset="0"/>
                <a:cs typeface="ＭＳ Ｐゴシック" charset="0"/>
              </a:rPr>
              <a:t> to them.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There are many examples that illustrate this point. Consider Company A, which offers a high performing employee [person Z] a promotion to manager with a significantly increased salary. The promotion brings with it increased responsibilities, no overtime and an expectation that Person Z will be on-call one in every 2 weekends. As a carer for elderly parents, the offer of promotion might have significantly less appeal to Person Z because of the consequent impact on their ability to care for their parents. Similarly, the offer of an increase in salary, which moves the employee from one tax bracket to the next, might have no appeal because their tax liability increases and they are no longer eligible for other benefits.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Porter and Lawler in arguing that </a:t>
            </a:r>
            <a:r>
              <a:rPr lang="en-US" sz="1200" kern="1200" dirty="0">
                <a:solidFill>
                  <a:schemeClr val="tx1"/>
                </a:solidFill>
                <a:effectLst/>
                <a:latin typeface="Arial" pitchFamily="34" charset="0"/>
                <a:ea typeface="ＭＳ Ｐゴシック" charset="0"/>
                <a:cs typeface="ＭＳ Ｐゴシック" charset="0"/>
              </a:rPr>
              <a:t>actual performance in a job is primarily determined by the effort spent, suggested a link between intrinsic and extrinsic motivation not previously proposed by Vroom. Specifically, they highlighted that for some individuals, intrinsic rewards – job satisfaction, for example – were more important than extrinsic rewards, such as bonuses. They also proposed the principle of equity or fairness of reward as crucial to Expectancy Theory. Hence, satisfaction of the individual depends upon the fairness of the reward.</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asserting that the effort committed to a task is predicated on the value of the reward (which by its nature is individual), Porter and Lawler recognised that effective performance was also dependent upon competence or capability (skills, knowledge and experience) and that perceptions too played a part. For example, if a person perceives their role to be unimportant, it is unlikely that any incentive, no matter how attractive it might appear to the person offering it, is going to be motivating. Crucially, this will affect the level of effort offered by the individual.</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22</a:t>
            </a:fld>
            <a:endParaRPr lang="en-GB"/>
          </a:p>
        </p:txBody>
      </p:sp>
    </p:spTree>
    <p:extLst>
      <p:ext uri="{BB962C8B-B14F-4D97-AF65-F5344CB8AC3E}">
        <p14:creationId xmlns:p14="http://schemas.microsoft.com/office/powerpoint/2010/main" val="28557546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Edwin Locke first set out his ideas on goal setting in an article entitled </a:t>
            </a:r>
            <a:r>
              <a:rPr lang="en-US" sz="1200" i="1" kern="1200" dirty="0">
                <a:solidFill>
                  <a:schemeClr val="tx1"/>
                </a:solidFill>
                <a:effectLst/>
                <a:latin typeface="Arial" pitchFamily="34" charset="0"/>
                <a:ea typeface="ＭＳ Ｐゴシック" charset="0"/>
                <a:cs typeface="ＭＳ Ｐゴシック" charset="0"/>
              </a:rPr>
              <a:t>‘Toward a Theory of Task Motivation and Incentives’</a:t>
            </a:r>
            <a:r>
              <a:rPr lang="en-US" sz="1200" kern="1200" dirty="0">
                <a:solidFill>
                  <a:schemeClr val="tx1"/>
                </a:solidFill>
                <a:effectLst/>
                <a:latin typeface="Arial" pitchFamily="34" charset="0"/>
                <a:ea typeface="ＭＳ Ｐゴシック" charset="0"/>
                <a:cs typeface="ＭＳ Ｐゴシック" charset="0"/>
              </a:rPr>
              <a:t> published in 1968. Subsequently, working alongside </a:t>
            </a:r>
            <a:r>
              <a:rPr lang="en-US" sz="1200" kern="1200" dirty="0" err="1">
                <a:solidFill>
                  <a:schemeClr val="tx1"/>
                </a:solidFill>
                <a:effectLst/>
                <a:latin typeface="Arial" pitchFamily="34" charset="0"/>
                <a:ea typeface="ＭＳ Ｐゴシック" charset="0"/>
                <a:cs typeface="ＭＳ Ｐゴシック" charset="0"/>
              </a:rPr>
              <a:t>Dr</a:t>
            </a:r>
            <a:r>
              <a:rPr lang="en-US" sz="1200" kern="1200" dirty="0">
                <a:solidFill>
                  <a:schemeClr val="tx1"/>
                </a:solidFill>
                <a:effectLst/>
                <a:latin typeface="Arial" pitchFamily="34" charset="0"/>
                <a:ea typeface="ＭＳ Ｐゴシック" charset="0"/>
                <a:cs typeface="ＭＳ Ｐゴシック" charset="0"/>
              </a:rPr>
              <a:t> Gary Latham, </a:t>
            </a:r>
            <a:r>
              <a:rPr lang="en-US" sz="1200" i="1" kern="1200" dirty="0">
                <a:solidFill>
                  <a:schemeClr val="tx1"/>
                </a:solidFill>
                <a:effectLst/>
                <a:latin typeface="Arial" pitchFamily="34" charset="0"/>
                <a:ea typeface="ＭＳ Ｐゴシック" charset="0"/>
                <a:cs typeface="ＭＳ Ｐゴシック" charset="0"/>
              </a:rPr>
              <a:t>‘A Theory of Goal Setting &amp; Task Performance’</a:t>
            </a:r>
            <a:r>
              <a:rPr lang="en-US" sz="1200" kern="1200" dirty="0">
                <a:solidFill>
                  <a:schemeClr val="tx1"/>
                </a:solidFill>
                <a:effectLst/>
                <a:latin typeface="Arial" pitchFamily="34" charset="0"/>
                <a:ea typeface="ＭＳ Ｐゴシック" charset="0"/>
                <a:cs typeface="ＭＳ Ｐゴシック" charset="0"/>
              </a:rPr>
              <a:t> was published in 1990.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The essence of Locke’s research and his later research with Latham was that clear goals and appropriate feedback motivates employees. And that working toward a goal improves performance. Interestingly, their research showed that, contrary to popular belief, the more difficult and specific a goal is, the harder people tend to work to achieve it.</a:t>
            </a:r>
            <a:endParaRPr lang="en-GB" sz="1200" kern="1200" dirty="0">
              <a:solidFill>
                <a:schemeClr val="tx1"/>
              </a:solidFill>
              <a:effectLst/>
              <a:latin typeface="Arial" pitchFamily="34" charset="0"/>
              <a:ea typeface="ＭＳ Ｐゴシック" charset="0"/>
              <a:cs typeface="ＭＳ Ｐゴシック" charset="0"/>
            </a:endParaRPr>
          </a:p>
          <a:p>
            <a:r>
              <a:rPr lang="en-US" sz="1200"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23</a:t>
            </a:fld>
            <a:endParaRPr lang="en-GB"/>
          </a:p>
        </p:txBody>
      </p:sp>
    </p:spTree>
    <p:extLst>
      <p:ext uri="{BB962C8B-B14F-4D97-AF65-F5344CB8AC3E}">
        <p14:creationId xmlns:p14="http://schemas.microsoft.com/office/powerpoint/2010/main" val="691360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24</a:t>
            </a:fld>
            <a:endParaRPr lang="en-GB"/>
          </a:p>
        </p:txBody>
      </p:sp>
    </p:spTree>
    <p:extLst>
      <p:ext uri="{BB962C8B-B14F-4D97-AF65-F5344CB8AC3E}">
        <p14:creationId xmlns:p14="http://schemas.microsoft.com/office/powerpoint/2010/main" val="10204958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61568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076519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27/05/2026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1367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0161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50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27/05/2026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85642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27/05/2026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76291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27/05/2026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45824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27/05/2026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74511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27/05/2026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63552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27/05/2026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3831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42443579"/>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77493260"/>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455335149"/>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39104254"/>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67012092"/>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69534204"/>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3822449"/>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504114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3621047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81699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084043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963190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954208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45712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786809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9577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28459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109517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15876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053773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45058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779890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27/05/2026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369345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542380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200987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3141298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947663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3176239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560776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1013955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038894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368425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3747796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4480871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99046992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247186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90548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11720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91261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5406660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78038590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22486823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 id="2147483738" r:id="rId6"/>
    <p:sldLayoutId id="2147483739"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2965630"/>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894166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7555330"/>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0.jpg"/><Relationship Id="rId1" Type="http://schemas.openxmlformats.org/officeDocument/2006/relationships/slideLayout" Target="../slideLayouts/slideLayout31.xml"/><Relationship Id="rId4" Type="http://schemas.openxmlformats.org/officeDocument/2006/relationships/image" Target="../media/image31.png"/></Relationships>
</file>

<file path=ppt/slides/_rels/slide3.xml.rels><?xml version="1.0" encoding="UTF-8" standalone="yes"?>
<Relationships xmlns="http://schemas.openxmlformats.org/package/2006/relationships"><Relationship Id="rId3" Type="http://schemas.openxmlformats.org/officeDocument/2006/relationships/hyperlink" Target="http://ron-sheese.wikidot.com/group-81" TargetMode="External"/><Relationship Id="rId2" Type="http://schemas.openxmlformats.org/officeDocument/2006/relationships/image" Target="../media/image32.jp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xml"/><Relationship Id="rId1" Type="http://schemas.openxmlformats.org/officeDocument/2006/relationships/slideLayout" Target="../slideLayouts/slideLayout31.xml"/><Relationship Id="rId6" Type="http://schemas.openxmlformats.org/officeDocument/2006/relationships/image" Target="../media/image34.emf"/><Relationship Id="rId5" Type="http://schemas.openxmlformats.org/officeDocument/2006/relationships/package" Target="../embeddings/Microsoft_Word_Document.docx"/><Relationship Id="rId4" Type="http://schemas.openxmlformats.org/officeDocument/2006/relationships/hyperlink" Target="http://thegrcbluebook.com/grc-articles/tag/enterprise-risk-managemen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3.xml"/><Relationship Id="rId1" Type="http://schemas.openxmlformats.org/officeDocument/2006/relationships/slideLayout" Target="../slideLayouts/slideLayout31.xml"/><Relationship Id="rId4" Type="http://schemas.openxmlformats.org/officeDocument/2006/relationships/hyperlink" Target="http://www.ludiclearning.org/2016/07/15/the-reward-game-part-iii-game-mechanics-and-the-two-faces-of-motivati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31.xml"/><Relationship Id="rId6" Type="http://schemas.openxmlformats.org/officeDocument/2006/relationships/hyperlink" Target="https://pxhere.com/en/photo/1380011" TargetMode="External"/><Relationship Id="rId5" Type="http://schemas.openxmlformats.org/officeDocument/2006/relationships/image" Target="../media/image37.jpeg"/><Relationship Id="rId4" Type="http://schemas.openxmlformats.org/officeDocument/2006/relationships/hyperlink" Target="https://picnicwithants.com/2012/05/"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7.xml"/><Relationship Id="rId1" Type="http://schemas.openxmlformats.org/officeDocument/2006/relationships/slideLayout" Target="../slideLayouts/slideLayout31.xml"/><Relationship Id="rId4" Type="http://schemas.openxmlformats.org/officeDocument/2006/relationships/hyperlink" Target="http://www.outofseo.com/content-marketing-e-syndication-senza-penalizzazioni-seo/"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3" Type="http://schemas.openxmlformats.org/officeDocument/2006/relationships/package" Target="../embeddings/Microsoft_Word_Document1.docx"/><Relationship Id="rId2" Type="http://schemas.openxmlformats.org/officeDocument/2006/relationships/notesSlide" Target="../notesSlides/notesSlide12.xml"/><Relationship Id="rId1" Type="http://schemas.openxmlformats.org/officeDocument/2006/relationships/slideLayout" Target="../slideLayouts/slideLayout31.xml"/><Relationship Id="rId4" Type="http://schemas.openxmlformats.org/officeDocument/2006/relationships/image" Target="../media/image40.emf"/></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3.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4.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3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9.xml"/><Relationship Id="rId1" Type="http://schemas.openxmlformats.org/officeDocument/2006/relationships/slideLayout" Target="../slideLayouts/slideLayout31.xml"/><Relationship Id="rId4" Type="http://schemas.openxmlformats.org/officeDocument/2006/relationships/hyperlink" Target="https://www.caoquefuma.com/2014/11/estava-demorando-dois-esqueletos.htm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6.jpg"/><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2" Type="http://schemas.openxmlformats.org/officeDocument/2006/relationships/hyperlink" Target="http://irjbm.org/irjbm2013/Sep2014/Paper1.pdf" TargetMode="Externa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3212976" cy="2387600"/>
          </a:xfrm>
        </p:spPr>
        <p:txBody>
          <a:bodyPr>
            <a:normAutofit/>
          </a:bodyPr>
          <a:lstStyle/>
          <a:p>
            <a:r>
              <a:rPr lang="en-GB" sz="4000" dirty="0">
                <a:solidFill>
                  <a:schemeClr val="bg1"/>
                </a:solidFill>
              </a:rPr>
              <a:t>BMSK6010</a:t>
            </a:r>
            <a:br>
              <a:rPr lang="en-GB" sz="4000" dirty="0">
                <a:solidFill>
                  <a:schemeClr val="bg1"/>
                </a:solidFill>
              </a:rPr>
            </a:br>
            <a:r>
              <a:rPr lang="en-GB" sz="4000" dirty="0">
                <a:solidFill>
                  <a:schemeClr val="bg1"/>
                </a:solidFill>
              </a:rPr>
              <a:t> </a:t>
            </a:r>
            <a:br>
              <a:rPr lang="en-GB" sz="4000" dirty="0">
                <a:solidFill>
                  <a:schemeClr val="bg1"/>
                </a:solidFill>
              </a:rPr>
            </a:br>
            <a:r>
              <a:rPr lang="en-GB" sz="4000" dirty="0">
                <a:solidFill>
                  <a:schemeClr val="bg1"/>
                </a:solidFill>
              </a:rPr>
              <a:t>Inspiring Leadership</a:t>
            </a:r>
          </a:p>
        </p:txBody>
      </p:sp>
      <p:sp>
        <p:nvSpPr>
          <p:cNvPr id="3" name="Subtitle 2"/>
          <p:cNvSpPr>
            <a:spLocks noGrp="1"/>
          </p:cNvSpPr>
          <p:nvPr>
            <p:ph type="subTitle" idx="1"/>
          </p:nvPr>
        </p:nvSpPr>
        <p:spPr>
          <a:xfrm>
            <a:off x="395536" y="4509120"/>
            <a:ext cx="3789040" cy="979090"/>
          </a:xfrm>
        </p:spPr>
        <p:txBody>
          <a:bodyPr/>
          <a:lstStyle/>
          <a:p>
            <a:r>
              <a:rPr lang="en-GB" sz="4000" i="1" dirty="0">
                <a:solidFill>
                  <a:schemeClr val="bg1"/>
                </a:solidFill>
              </a:rPr>
              <a:t>Session 8</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drawing&#10;&#10;Description automatically generated">
            <a:extLst>
              <a:ext uri="{FF2B5EF4-FFF2-40B4-BE49-F238E27FC236}">
                <a16:creationId xmlns:a16="http://schemas.microsoft.com/office/drawing/2014/main" id="{3E822E9E-8B41-430C-B2E5-C9B1509181D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0"/>
            <a:ext cx="2843808" cy="1895872"/>
          </a:xfrm>
          <a:prstGeom prst="rect">
            <a:avLst/>
          </a:prstGeom>
        </p:spPr>
      </p:pic>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736662" y="1547192"/>
            <a:ext cx="5455518" cy="3763615"/>
          </a:xfrm>
        </p:spPr>
        <p:txBody>
          <a:bodyPr>
            <a:normAutofit/>
          </a:bodyPr>
          <a:lstStyle/>
          <a:p>
            <a:r>
              <a:rPr lang="en-GB" dirty="0">
                <a:solidFill>
                  <a:srgbClr val="0000CC"/>
                </a:solidFill>
              </a:rPr>
              <a:t>Review of Activity</a:t>
            </a:r>
          </a:p>
          <a:p>
            <a:r>
              <a:rPr lang="en-GB" dirty="0">
                <a:solidFill>
                  <a:srgbClr val="0000CC"/>
                </a:solidFill>
              </a:rPr>
              <a:t>The Assignment</a:t>
            </a:r>
          </a:p>
          <a:p>
            <a:r>
              <a:rPr lang="en-GB" dirty="0">
                <a:solidFill>
                  <a:srgbClr val="0000CC"/>
                </a:solidFill>
              </a:rPr>
              <a:t>The 3 Pillars of Performance</a:t>
            </a:r>
          </a:p>
          <a:p>
            <a:r>
              <a:rPr lang="en-GB" dirty="0">
                <a:solidFill>
                  <a:srgbClr val="0000CC"/>
                </a:solidFill>
              </a:rPr>
              <a:t>Types of Motivation</a:t>
            </a:r>
          </a:p>
          <a:p>
            <a:r>
              <a:rPr lang="en-GB" dirty="0">
                <a:solidFill>
                  <a:srgbClr val="0000CC"/>
                </a:solidFill>
              </a:rPr>
              <a:t>Drivers of Motivation</a:t>
            </a:r>
          </a:p>
          <a:p>
            <a:r>
              <a:rPr lang="en-GB" dirty="0">
                <a:solidFill>
                  <a:srgbClr val="0000CC"/>
                </a:solidFill>
              </a:rPr>
              <a:t>The Psychological Contract</a:t>
            </a:r>
          </a:p>
          <a:p>
            <a:r>
              <a:rPr lang="en-GB" dirty="0">
                <a:solidFill>
                  <a:srgbClr val="0000CC"/>
                </a:solidFill>
              </a:rPr>
              <a:t>Content Theories of Motivation</a:t>
            </a:r>
          </a:p>
          <a:p>
            <a:r>
              <a:rPr lang="en-GB" dirty="0">
                <a:solidFill>
                  <a:srgbClr val="0000CC"/>
                </a:solidFill>
              </a:rPr>
              <a:t>Process Theories of Motivation</a:t>
            </a:r>
          </a:p>
          <a:p>
            <a:r>
              <a:rPr lang="en-GB" dirty="0">
                <a:solidFill>
                  <a:srgbClr val="0000CC"/>
                </a:solidFill>
              </a:rPr>
              <a:t>Summary</a:t>
            </a:r>
          </a:p>
        </p:txBody>
      </p:sp>
      <p:pic>
        <p:nvPicPr>
          <p:cNvPr id="5" name="Picture 4">
            <a:extLst>
              <a:ext uri="{FF2B5EF4-FFF2-40B4-BE49-F238E27FC236}">
                <a16:creationId xmlns:a16="http://schemas.microsoft.com/office/drawing/2014/main" id="{13A4A7E9-351A-F149-9884-4EF782BB95A2}"/>
              </a:ext>
            </a:extLst>
          </p:cNvPr>
          <p:cNvPicPr>
            <a:picLocks noChangeAspect="1"/>
          </p:cNvPicPr>
          <p:nvPr/>
        </p:nvPicPr>
        <p:blipFill>
          <a:blip r:embed="rId4"/>
          <a:stretch>
            <a:fillRect/>
          </a:stretch>
        </p:blipFill>
        <p:spPr>
          <a:xfrm>
            <a:off x="6368275" y="3829687"/>
            <a:ext cx="2775725" cy="1895872"/>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BB2A8B1-1C2A-11D6-C2FC-9A3423C9BAA7}"/>
              </a:ext>
            </a:extLst>
          </p:cNvPr>
          <p:cNvSpPr txBox="1">
            <a:spLocks/>
          </p:cNvSpPr>
          <p:nvPr/>
        </p:nvSpPr>
        <p:spPr>
          <a:xfrm>
            <a:off x="628650" y="365125"/>
            <a:ext cx="7886700" cy="1325563"/>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t>Review of Activity</a:t>
            </a:r>
          </a:p>
        </p:txBody>
      </p:sp>
      <p:sp>
        <p:nvSpPr>
          <p:cNvPr id="5" name="Content Placeholder 2">
            <a:extLst>
              <a:ext uri="{FF2B5EF4-FFF2-40B4-BE49-F238E27FC236}">
                <a16:creationId xmlns:a16="http://schemas.microsoft.com/office/drawing/2014/main" id="{3A0545E7-392E-ABB2-F44D-BC9D99932C3A}"/>
              </a:ext>
            </a:extLst>
          </p:cNvPr>
          <p:cNvSpPr txBox="1">
            <a:spLocks/>
          </p:cNvSpPr>
          <p:nvPr/>
        </p:nvSpPr>
        <p:spPr>
          <a:xfrm>
            <a:off x="628650" y="1825625"/>
            <a:ext cx="3867150" cy="3763615"/>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a:t>After reading and researching …………….</a:t>
            </a:r>
          </a:p>
          <a:p>
            <a:r>
              <a:rPr lang="en-GB" i="1"/>
              <a:t>We could look to complete a Mind-Map for your assignment, and discuss with the group</a:t>
            </a:r>
            <a:endParaRPr lang="en-GB" dirty="0"/>
          </a:p>
        </p:txBody>
      </p:sp>
      <p:pic>
        <p:nvPicPr>
          <p:cNvPr id="6" name="Picture 5" descr="A picture containing text, map&#10;&#10;Description automatically generated">
            <a:extLst>
              <a:ext uri="{FF2B5EF4-FFF2-40B4-BE49-F238E27FC236}">
                <a16:creationId xmlns:a16="http://schemas.microsoft.com/office/drawing/2014/main" id="{FF949603-22EE-18E6-5A63-FF45D64A76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2140826"/>
            <a:ext cx="4038600" cy="2907790"/>
          </a:xfrm>
          <a:prstGeom prst="rect">
            <a:avLst/>
          </a:prstGeom>
          <a:noFill/>
        </p:spPr>
      </p:pic>
    </p:spTree>
    <p:extLst>
      <p:ext uri="{BB962C8B-B14F-4D97-AF65-F5344CB8AC3E}">
        <p14:creationId xmlns:p14="http://schemas.microsoft.com/office/powerpoint/2010/main" val="3257335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445137" y="144324"/>
            <a:ext cx="5453930" cy="759619"/>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34975" y="963871"/>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28752" y="1603633"/>
            <a:ext cx="4540087" cy="1064775"/>
          </a:xfrm>
        </p:spPr>
        <p:txBody>
          <a:bodyPr>
            <a:noAutofit/>
          </a:bodyPr>
          <a:lstStyle/>
          <a:p>
            <a:pPr>
              <a:lnSpc>
                <a:spcPct val="100000"/>
              </a:lnSpc>
              <a:spcBef>
                <a:spcPts val="0"/>
              </a:spcBef>
            </a:pPr>
            <a:r>
              <a:rPr lang="en-GB" sz="2000" dirty="0"/>
              <a:t>Critically assess a recognised leadership model or theory in relation to its ability to impact on individual’s workplace performance</a:t>
            </a:r>
          </a:p>
          <a:p>
            <a:pPr>
              <a:lnSpc>
                <a:spcPct val="100000"/>
              </a:lnSpc>
              <a:spcBef>
                <a:spcPts val="0"/>
              </a:spcBef>
            </a:pPr>
            <a:r>
              <a:rPr lang="en-GB" sz="2000" dirty="0"/>
              <a:t>Evaluate own ability to use a range of leadership styles, in different situations and with different types of people, to fulfil the leadership role  </a:t>
            </a:r>
          </a:p>
          <a:p>
            <a:pPr>
              <a:lnSpc>
                <a:spcPct val="100000"/>
              </a:lnSpc>
              <a:spcBef>
                <a:spcPts val="0"/>
              </a:spcBef>
            </a:pPr>
            <a:r>
              <a:rPr lang="en-GB" sz="2000" dirty="0"/>
              <a:t>Assess your own ability to set direction, motivate, delegate and empower others to bring about a workplace change   </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32040" y="96387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751514" y="1772816"/>
            <a:ext cx="4540087" cy="3657064"/>
          </a:xfrm>
        </p:spPr>
        <p:txBody>
          <a:bodyPr>
            <a:normAutofit/>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 Transferable Skills for Life and Professional Practice (10)</a:t>
            </a:r>
          </a:p>
          <a:p>
            <a:pPr marL="514350" indent="-514350">
              <a:buFont typeface="+mj-lt"/>
              <a:buAutoNum type="arabicPeriod"/>
            </a:pPr>
            <a:endParaRPr lang="en-GB" dirty="0"/>
          </a:p>
        </p:txBody>
      </p:sp>
      <p:sp>
        <p:nvSpPr>
          <p:cNvPr id="9" name="TextBox 8">
            <a:extLst>
              <a:ext uri="{FF2B5EF4-FFF2-40B4-BE49-F238E27FC236}">
                <a16:creationId xmlns:a16="http://schemas.microsoft.com/office/drawing/2014/main" id="{9FB84BDD-5B04-36F7-A43B-E88446075C14}"/>
              </a:ext>
            </a:extLst>
          </p:cNvPr>
          <p:cNvSpPr txBox="1"/>
          <p:nvPr/>
        </p:nvSpPr>
        <p:spPr>
          <a:xfrm>
            <a:off x="7149492" y="338437"/>
            <a:ext cx="1809527" cy="646331"/>
          </a:xfrm>
          <a:prstGeom prst="rect">
            <a:avLst/>
          </a:prstGeom>
          <a:noFill/>
        </p:spPr>
        <p:txBody>
          <a:bodyPr wrap="square" rtlCol="0">
            <a:spAutoFit/>
          </a:bodyPr>
          <a:lstStyle/>
          <a:p>
            <a:r>
              <a:rPr lang="en-GB" b="1" dirty="0">
                <a:solidFill>
                  <a:srgbClr val="FF0000"/>
                </a:solidFill>
              </a:rPr>
              <a:t>23:59 on Sunday, 5</a:t>
            </a:r>
            <a:r>
              <a:rPr lang="en-GB" b="1" baseline="30000" dirty="0">
                <a:solidFill>
                  <a:srgbClr val="FF0000"/>
                </a:solidFill>
              </a:rPr>
              <a:t>th</a:t>
            </a:r>
            <a:r>
              <a:rPr lang="en-GB" b="1" dirty="0">
                <a:solidFill>
                  <a:srgbClr val="FF0000"/>
                </a:solidFill>
              </a:rPr>
              <a:t> </a:t>
            </a:r>
            <a:r>
              <a:rPr lang="en-GB" b="1">
                <a:solidFill>
                  <a:srgbClr val="FF0000"/>
                </a:solidFill>
              </a:rPr>
              <a:t>July 2026</a:t>
            </a:r>
            <a:endParaRPr lang="en-GB" b="1" dirty="0">
              <a:solidFill>
                <a:srgbClr val="FF0000"/>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0F4D17-3AFB-4D3B-8B1B-4BB726BA606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184" y="837937"/>
            <a:ext cx="2786055" cy="4032448"/>
          </a:xfrm>
          <a:prstGeom prst="rect">
            <a:avLst/>
          </a:prstGeom>
        </p:spPr>
      </p:pic>
      <p:sp>
        <p:nvSpPr>
          <p:cNvPr id="6" name="Title 5"/>
          <p:cNvSpPr>
            <a:spLocks noGrp="1"/>
          </p:cNvSpPr>
          <p:nvPr>
            <p:ph type="title"/>
          </p:nvPr>
        </p:nvSpPr>
        <p:spPr>
          <a:xfrm>
            <a:off x="685800" y="58645"/>
            <a:ext cx="7772400" cy="803019"/>
          </a:xfrm>
        </p:spPr>
        <p:txBody>
          <a:bodyPr/>
          <a:lstStyle/>
          <a:p>
            <a:pPr algn="ctr"/>
            <a:r>
              <a:rPr lang="en-GB" dirty="0"/>
              <a:t>The 3 Pillars of Performance</a:t>
            </a:r>
          </a:p>
        </p:txBody>
      </p:sp>
      <p:graphicFrame>
        <p:nvGraphicFramePr>
          <p:cNvPr id="9" name="Object 8"/>
          <p:cNvGraphicFramePr>
            <a:graphicFrameLocks noChangeAspect="1"/>
          </p:cNvGraphicFramePr>
          <p:nvPr>
            <p:extLst>
              <p:ext uri="{D42A27DB-BD31-4B8C-83A1-F6EECF244321}">
                <p14:modId xmlns:p14="http://schemas.microsoft.com/office/powerpoint/2010/main" val="4287928187"/>
              </p:ext>
            </p:extLst>
          </p:nvPr>
        </p:nvGraphicFramePr>
        <p:xfrm>
          <a:off x="0" y="861664"/>
          <a:ext cx="6600825" cy="4488450"/>
        </p:xfrm>
        <a:graphic>
          <a:graphicData uri="http://schemas.openxmlformats.org/presentationml/2006/ole">
            <mc:AlternateContent xmlns:mc="http://schemas.openxmlformats.org/markup-compatibility/2006">
              <mc:Choice xmlns:v="urn:schemas-microsoft-com:vml" Requires="v">
                <p:oleObj name="Document" r:id="rId5" imgW="6061986" imgH="4579136" progId="Word.Document.12">
                  <p:embed/>
                </p:oleObj>
              </mc:Choice>
              <mc:Fallback>
                <p:oleObj name="Document" r:id="rId5" imgW="6061986" imgH="4579136" progId="Word.Document.12">
                  <p:embed/>
                  <p:pic>
                    <p:nvPicPr>
                      <p:cNvPr id="9" name="Object 8"/>
                      <p:cNvPicPr/>
                      <p:nvPr/>
                    </p:nvPicPr>
                    <p:blipFill>
                      <a:blip r:embed="rId6"/>
                      <a:stretch>
                        <a:fillRect/>
                      </a:stretch>
                    </p:blipFill>
                    <p:spPr>
                      <a:xfrm>
                        <a:off x="0" y="861664"/>
                        <a:ext cx="6600825" cy="4488450"/>
                      </a:xfrm>
                      <a:prstGeom prst="rect">
                        <a:avLst/>
                      </a:prstGeom>
                    </p:spPr>
                  </p:pic>
                </p:oleObj>
              </mc:Fallback>
            </mc:AlternateContent>
          </a:graphicData>
        </a:graphic>
      </p:graphicFrame>
      <p:sp>
        <p:nvSpPr>
          <p:cNvPr id="10" name="TextBox 9"/>
          <p:cNvSpPr txBox="1"/>
          <p:nvPr/>
        </p:nvSpPr>
        <p:spPr>
          <a:xfrm>
            <a:off x="2555776" y="5235341"/>
            <a:ext cx="5472608" cy="276999"/>
          </a:xfrm>
          <a:prstGeom prst="rect">
            <a:avLst/>
          </a:prstGeom>
          <a:noFill/>
        </p:spPr>
        <p:txBody>
          <a:bodyPr wrap="square" rtlCol="0">
            <a:spAutoFit/>
          </a:bodyPr>
          <a:lstStyle/>
          <a:p>
            <a:r>
              <a:rPr lang="en-GB" sz="1200" dirty="0">
                <a:solidFill>
                  <a:srgbClr val="000099"/>
                </a:solidFill>
              </a:rPr>
              <a:t>(Adapted from M Blumberg and CD Pringle by KW Hamilton, 2014) </a:t>
            </a:r>
          </a:p>
        </p:txBody>
      </p:sp>
    </p:spTree>
    <p:extLst>
      <p:ext uri="{BB962C8B-B14F-4D97-AF65-F5344CB8AC3E}">
        <p14:creationId xmlns:p14="http://schemas.microsoft.com/office/powerpoint/2010/main" val="2580131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Motivation</a:t>
            </a:r>
          </a:p>
        </p:txBody>
      </p:sp>
      <p:sp>
        <p:nvSpPr>
          <p:cNvPr id="3" name="Content Placeholder 2"/>
          <p:cNvSpPr>
            <a:spLocks noGrp="1"/>
          </p:cNvSpPr>
          <p:nvPr>
            <p:ph idx="1"/>
          </p:nvPr>
        </p:nvSpPr>
        <p:spPr/>
        <p:txBody>
          <a:bodyPr>
            <a:normAutofit/>
          </a:bodyPr>
          <a:lstStyle/>
          <a:p>
            <a:pPr marL="0" lvl="0" indent="0">
              <a:buNone/>
            </a:pPr>
            <a:r>
              <a:rPr lang="en-GB" sz="3200" b="1" dirty="0">
                <a:solidFill>
                  <a:srgbClr val="0000CC"/>
                </a:solidFill>
              </a:rPr>
              <a:t>Extrinsic Motivation</a:t>
            </a:r>
            <a:r>
              <a:rPr lang="en-GB" b="1" dirty="0">
                <a:solidFill>
                  <a:srgbClr val="0000CC"/>
                </a:solidFill>
              </a:rPr>
              <a:t> </a:t>
            </a:r>
            <a:r>
              <a:rPr lang="en-GB" dirty="0">
                <a:solidFill>
                  <a:srgbClr val="0000CC"/>
                </a:solidFill>
              </a:rPr>
              <a:t>is where an individual is encouraged to reach a goal or target by reward or sanction. </a:t>
            </a:r>
            <a:r>
              <a:rPr lang="en-GB" b="1" dirty="0">
                <a:solidFill>
                  <a:srgbClr val="0000CC"/>
                </a:solidFill>
              </a:rPr>
              <a:t> </a:t>
            </a:r>
            <a:br>
              <a:rPr lang="en-GB" b="1" dirty="0">
                <a:solidFill>
                  <a:srgbClr val="FF0000"/>
                </a:solidFill>
              </a:rPr>
            </a:br>
            <a:endParaRPr lang="en-GB" dirty="0">
              <a:solidFill>
                <a:srgbClr val="FF0000"/>
              </a:solidFill>
            </a:endParaRPr>
          </a:p>
          <a:p>
            <a:pPr marL="0" lvl="0" indent="0">
              <a:buNone/>
            </a:pPr>
            <a:r>
              <a:rPr lang="en-GB" sz="3200" b="1" dirty="0">
                <a:solidFill>
                  <a:srgbClr val="002060"/>
                </a:solidFill>
              </a:rPr>
              <a:t>Intrinsic Motivation</a:t>
            </a:r>
            <a:r>
              <a:rPr lang="en-GB" sz="3200" dirty="0">
                <a:solidFill>
                  <a:srgbClr val="002060"/>
                </a:solidFill>
              </a:rPr>
              <a:t> </a:t>
            </a:r>
            <a:r>
              <a:rPr lang="en-GB" dirty="0">
                <a:solidFill>
                  <a:srgbClr val="002060"/>
                </a:solidFill>
              </a:rPr>
              <a:t>is the motivation to succeed in something, or to pursue something purely because it is interesting, that comes from within. </a:t>
            </a:r>
            <a:endParaRPr lang="en-US" dirty="0">
              <a:solidFill>
                <a:srgbClr val="002060"/>
              </a:solidFill>
            </a:endParaRPr>
          </a:p>
        </p:txBody>
      </p:sp>
    </p:spTree>
    <p:extLst>
      <p:ext uri="{BB962C8B-B14F-4D97-AF65-F5344CB8AC3E}">
        <p14:creationId xmlns:p14="http://schemas.microsoft.com/office/powerpoint/2010/main" val="282398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99"/>
                </a:solidFill>
              </a:rPr>
              <a:t>Drivers of Motivation</a:t>
            </a:r>
          </a:p>
        </p:txBody>
      </p:sp>
      <p:sp>
        <p:nvSpPr>
          <p:cNvPr id="19" name="Straight Connector 5"/>
          <p:cNvSpPr/>
          <p:nvPr/>
        </p:nvSpPr>
        <p:spPr>
          <a:xfrm>
            <a:off x="1011174" y="2297207"/>
            <a:ext cx="2506703" cy="2506703"/>
          </a:xfrm>
          <a:custGeom>
            <a:avLst/>
            <a:gdLst/>
            <a:ahLst/>
            <a:cxnLst/>
            <a:rect l="0" t="0" r="0" b="0"/>
            <a:pathLst>
              <a:path>
                <a:moveTo>
                  <a:pt x="2136804" y="363847"/>
                </a:moveTo>
                <a:arcTo wR="1253678" hR="1253678" stAng="18886998"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GB"/>
          </a:p>
        </p:txBody>
      </p:sp>
      <p:sp>
        <p:nvSpPr>
          <p:cNvPr id="21" name="Straight Connector 8"/>
          <p:cNvSpPr/>
          <p:nvPr/>
        </p:nvSpPr>
        <p:spPr>
          <a:xfrm>
            <a:off x="1011174" y="2297207"/>
            <a:ext cx="2506703" cy="2506703"/>
          </a:xfrm>
          <a:custGeom>
            <a:avLst/>
            <a:gdLst/>
            <a:ahLst/>
            <a:cxnLst/>
            <a:rect l="0" t="0" r="0" b="0"/>
            <a:pathLst>
              <a:path>
                <a:moveTo>
                  <a:pt x="1638539" y="2446822"/>
                </a:moveTo>
                <a:arcTo wR="1253678" hR="1253678" stAng="4327343" swAng="2145314"/>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GB"/>
          </a:p>
        </p:txBody>
      </p:sp>
      <p:sp>
        <p:nvSpPr>
          <p:cNvPr id="30" name="TextBox 29"/>
          <p:cNvSpPr txBox="1"/>
          <p:nvPr/>
        </p:nvSpPr>
        <p:spPr>
          <a:xfrm>
            <a:off x="-14465" y="5304082"/>
            <a:ext cx="3168352" cy="584776"/>
          </a:xfrm>
          <a:prstGeom prst="rect">
            <a:avLst/>
          </a:prstGeom>
          <a:noFill/>
        </p:spPr>
        <p:txBody>
          <a:bodyPr wrap="square" rtlCol="0">
            <a:spAutoFit/>
          </a:bodyPr>
          <a:lstStyle/>
          <a:p>
            <a:r>
              <a:rPr lang="en-GB" sz="1400" dirty="0">
                <a:solidFill>
                  <a:srgbClr val="000099"/>
                </a:solidFill>
              </a:rPr>
              <a:t>(Format: AH Raymondson, 2014)</a:t>
            </a:r>
          </a:p>
          <a:p>
            <a:endParaRPr lang="en-GB" dirty="0">
              <a:solidFill>
                <a:srgbClr val="000099"/>
              </a:solidFill>
            </a:endParaRPr>
          </a:p>
        </p:txBody>
      </p:sp>
      <p:grpSp>
        <p:nvGrpSpPr>
          <p:cNvPr id="32" name="Group 31"/>
          <p:cNvGrpSpPr/>
          <p:nvPr/>
        </p:nvGrpSpPr>
        <p:grpSpPr>
          <a:xfrm>
            <a:off x="457200" y="1881977"/>
            <a:ext cx="3614650" cy="2921933"/>
            <a:chOff x="2764675" y="1968033"/>
            <a:chExt cx="3614650" cy="2921933"/>
          </a:xfrm>
        </p:grpSpPr>
        <p:grpSp>
          <p:nvGrpSpPr>
            <p:cNvPr id="18" name="Group 17"/>
            <p:cNvGrpSpPr/>
            <p:nvPr/>
          </p:nvGrpSpPr>
          <p:grpSpPr>
            <a:xfrm>
              <a:off x="3898808" y="1968033"/>
              <a:ext cx="1346384" cy="830460"/>
              <a:chOff x="2095407" y="27206"/>
              <a:chExt cx="1346384" cy="830460"/>
            </a:xfrm>
          </p:grpSpPr>
          <p:sp>
            <p:nvSpPr>
              <p:cNvPr id="28" name="Rounded Rectangle 27"/>
              <p:cNvSpPr/>
              <p:nvPr/>
            </p:nvSpPr>
            <p:spPr>
              <a:xfrm>
                <a:off x="2095407" y="27206"/>
                <a:ext cx="1346384" cy="830460"/>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29" name="Rounded Rectangle 4"/>
              <p:cNvSpPr/>
              <p:nvPr/>
            </p:nvSpPr>
            <p:spPr>
              <a:xfrm>
                <a:off x="2135947" y="67746"/>
                <a:ext cx="1265304" cy="74938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Direction</a:t>
                </a:r>
                <a:r>
                  <a:rPr lang="en-GB" sz="1600" kern="1200">
                    <a:solidFill>
                      <a:srgbClr val="000099"/>
                    </a:solidFill>
                    <a:latin typeface="Calibri"/>
                    <a:ea typeface="+mn-ea"/>
                    <a:cs typeface="+mn-cs"/>
                  </a:rPr>
                  <a:t> </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(Toward a beneficial goal)</a:t>
                </a:r>
                <a:endParaRPr lang="en-GB" sz="1600" kern="1200">
                  <a:solidFill>
                    <a:srgbClr val="000099"/>
                  </a:solidFill>
                  <a:latin typeface="Calibri"/>
                  <a:ea typeface="+mn-ea"/>
                  <a:cs typeface="+mn-cs"/>
                </a:endParaRPr>
              </a:p>
            </p:txBody>
          </p:sp>
        </p:grpSp>
        <p:grpSp>
          <p:nvGrpSpPr>
            <p:cNvPr id="20" name="Group 19"/>
            <p:cNvGrpSpPr/>
            <p:nvPr/>
          </p:nvGrpSpPr>
          <p:grpSpPr>
            <a:xfrm>
              <a:off x="4935544" y="3794061"/>
              <a:ext cx="1443781" cy="938458"/>
              <a:chOff x="3132143" y="1853234"/>
              <a:chExt cx="1443781" cy="938458"/>
            </a:xfrm>
          </p:grpSpPr>
          <p:sp>
            <p:nvSpPr>
              <p:cNvPr id="26" name="Rounded Rectangle 25"/>
              <p:cNvSpPr/>
              <p:nvPr/>
            </p:nvSpPr>
            <p:spPr>
              <a:xfrm>
                <a:off x="3132143"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27" name="Rounded Rectangle 7"/>
              <p:cNvSpPr/>
              <p:nvPr/>
            </p:nvSpPr>
            <p:spPr>
              <a:xfrm>
                <a:off x="3177955"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solidFill>
                      <a:srgbClr val="000099"/>
                    </a:solidFill>
                    <a:latin typeface="Calibri"/>
                    <a:ea typeface="+mn-ea"/>
                    <a:cs typeface="+mn-cs"/>
                  </a:rPr>
                  <a:t>Intensity</a:t>
                </a:r>
                <a:br>
                  <a:rPr lang="en-GB" sz="1700" kern="1200" dirty="0">
                    <a:solidFill>
                      <a:srgbClr val="000099"/>
                    </a:solidFill>
                    <a:latin typeface="Calibri"/>
                    <a:ea typeface="+mn-ea"/>
                    <a:cs typeface="+mn-cs"/>
                  </a:rPr>
                </a:br>
                <a:r>
                  <a:rPr lang="en-GB" sz="1200" kern="1200" dirty="0">
                    <a:solidFill>
                      <a:srgbClr val="000099"/>
                    </a:solidFill>
                    <a:latin typeface="Calibri"/>
                    <a:ea typeface="+mn-ea"/>
                    <a:cs typeface="+mn-cs"/>
                  </a:rPr>
                  <a:t>(How hard a person tries)</a:t>
                </a:r>
                <a:endParaRPr lang="en-GB" sz="1600" kern="1200" dirty="0">
                  <a:solidFill>
                    <a:srgbClr val="000099"/>
                  </a:solidFill>
                  <a:latin typeface="Calibri"/>
                  <a:ea typeface="+mn-ea"/>
                  <a:cs typeface="+mn-cs"/>
                </a:endParaRPr>
              </a:p>
            </p:txBody>
          </p:sp>
        </p:grpSp>
        <p:grpSp>
          <p:nvGrpSpPr>
            <p:cNvPr id="22" name="Group 21"/>
            <p:cNvGrpSpPr/>
            <p:nvPr/>
          </p:nvGrpSpPr>
          <p:grpSpPr>
            <a:xfrm>
              <a:off x="2764675" y="3794061"/>
              <a:ext cx="1443781" cy="938458"/>
              <a:chOff x="961274" y="1853234"/>
              <a:chExt cx="1443781" cy="938458"/>
            </a:xfrm>
          </p:grpSpPr>
          <p:sp>
            <p:nvSpPr>
              <p:cNvPr id="24" name="Rounded Rectangle 23"/>
              <p:cNvSpPr/>
              <p:nvPr/>
            </p:nvSpPr>
            <p:spPr>
              <a:xfrm>
                <a:off x="961274" y="1853234"/>
                <a:ext cx="1443781" cy="938458"/>
              </a:xfrm>
              <a:prstGeom prst="roundRect">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p:spPr>
            <p:style>
              <a:lnRef idx="2">
                <a:scrgbClr r="0" g="0" b="0"/>
              </a:lnRef>
              <a:fillRef idx="1">
                <a:scrgbClr r="0" g="0" b="0"/>
              </a:fillRef>
              <a:effectRef idx="0">
                <a:scrgbClr r="0" g="0" b="0"/>
              </a:effectRef>
              <a:fontRef idx="minor">
                <a:schemeClr val="dk1">
                  <a:hueOff val="0"/>
                  <a:satOff val="0"/>
                  <a:lumOff val="0"/>
                  <a:alphaOff val="0"/>
                </a:schemeClr>
              </a:fontRef>
            </p:style>
            <p:txBody>
              <a:bodyPr/>
              <a:lstStyle/>
              <a:p>
                <a:endParaRPr lang="en-GB"/>
              </a:p>
            </p:txBody>
          </p:sp>
          <p:sp>
            <p:nvSpPr>
              <p:cNvPr id="25" name="Rounded Rectangle 10"/>
              <p:cNvSpPr/>
              <p:nvPr/>
            </p:nvSpPr>
            <p:spPr>
              <a:xfrm>
                <a:off x="1007086" y="1899046"/>
                <a:ext cx="1352157" cy="846834"/>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solidFill>
                      <a:srgbClr val="000099"/>
                    </a:solidFill>
                    <a:latin typeface="Calibri"/>
                    <a:ea typeface="+mn-ea"/>
                    <a:cs typeface="+mn-cs"/>
                  </a:rPr>
                  <a:t>Persistence</a:t>
                </a:r>
                <a:br>
                  <a:rPr lang="en-GB" sz="1600" kern="1200">
                    <a:solidFill>
                      <a:srgbClr val="000099"/>
                    </a:solidFill>
                    <a:latin typeface="Calibri"/>
                    <a:ea typeface="+mn-ea"/>
                    <a:cs typeface="+mn-cs"/>
                  </a:rPr>
                </a:br>
                <a:r>
                  <a:rPr lang="en-GB" sz="1200" kern="1200">
                    <a:solidFill>
                      <a:srgbClr val="000099"/>
                    </a:solidFill>
                    <a:latin typeface="Calibri"/>
                    <a:ea typeface="+mn-ea"/>
                    <a:cs typeface="+mn-cs"/>
                  </a:rPr>
                  <a:t>(How long a person tries)</a:t>
                </a:r>
              </a:p>
            </p:txBody>
          </p:sp>
        </p:grpSp>
        <p:sp>
          <p:nvSpPr>
            <p:cNvPr id="23" name="Straight Connector 11"/>
            <p:cNvSpPr/>
            <p:nvPr/>
          </p:nvSpPr>
          <p:spPr>
            <a:xfrm>
              <a:off x="3318649" y="2383263"/>
              <a:ext cx="2506703" cy="2506703"/>
            </a:xfrm>
            <a:custGeom>
              <a:avLst/>
              <a:gdLst/>
              <a:ahLst/>
              <a:cxnLst/>
              <a:rect l="0" t="0" r="0" b="0"/>
              <a:pathLst>
                <a:path>
                  <a:moveTo>
                    <a:pt x="4893" y="1143019"/>
                  </a:moveTo>
                  <a:arcTo wR="1253678" hR="1253678" stAng="11103836" swAng="2409165"/>
                </a:path>
              </a:pathLst>
            </a:custGeom>
            <a:noFill/>
            <a:ln w="9525" cap="flat" cmpd="sng" algn="ctr">
              <a:solidFill>
                <a:sysClr val="windowText" lastClr="000000">
                  <a:hueOff val="0"/>
                  <a:satOff val="0"/>
                  <a:lumOff val="0"/>
                  <a:alphaOff val="0"/>
                </a:sysClr>
              </a:solidFill>
              <a:prstDash val="solid"/>
              <a:tailEnd type="arrow"/>
            </a:ln>
            <a:effectLst/>
          </p:spPr>
          <p:style>
            <a:lnRef idx="1">
              <a:scrgbClr r="0" g="0" b="0"/>
            </a:lnRef>
            <a:fillRef idx="0">
              <a:scrgbClr r="0" g="0" b="0"/>
            </a:fillRef>
            <a:effectRef idx="0">
              <a:scrgbClr r="0" g="0" b="0"/>
            </a:effectRef>
            <a:fontRef idx="minor">
              <a:schemeClr val="tx1">
                <a:hueOff val="0"/>
                <a:satOff val="0"/>
                <a:lumOff val="0"/>
                <a:alphaOff val="0"/>
              </a:schemeClr>
            </a:fontRef>
          </p:style>
          <p:txBody>
            <a:bodyPr/>
            <a:lstStyle/>
            <a:p>
              <a:endParaRPr lang="en-GB"/>
            </a:p>
          </p:txBody>
        </p:sp>
        <p:sp>
          <p:nvSpPr>
            <p:cNvPr id="31" name="TextBox 30"/>
            <p:cNvSpPr txBox="1"/>
            <p:nvPr/>
          </p:nvSpPr>
          <p:spPr>
            <a:xfrm>
              <a:off x="3851920" y="3284984"/>
              <a:ext cx="1440160" cy="369332"/>
            </a:xfrm>
            <a:prstGeom prst="rect">
              <a:avLst/>
            </a:prstGeom>
            <a:noFill/>
          </p:spPr>
          <p:txBody>
            <a:bodyPr wrap="square" rtlCol="0">
              <a:spAutoFit/>
            </a:bodyPr>
            <a:lstStyle/>
            <a:p>
              <a:pPr algn="ctr"/>
              <a:r>
                <a:rPr lang="en-GB" b="1" dirty="0">
                  <a:solidFill>
                    <a:srgbClr val="000099"/>
                  </a:solidFill>
                </a:rPr>
                <a:t>Motivation</a:t>
              </a:r>
            </a:p>
          </p:txBody>
        </p:sp>
      </p:grpSp>
      <p:pic>
        <p:nvPicPr>
          <p:cNvPr id="5" name="Picture 4" descr="A close up of a sign&#10;&#10;Description generated with very high confidence">
            <a:extLst>
              <a:ext uri="{FF2B5EF4-FFF2-40B4-BE49-F238E27FC236}">
                <a16:creationId xmlns:a16="http://schemas.microsoft.com/office/drawing/2014/main" id="{95AD76B9-2A1B-4B88-9628-F3C846A992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94578" y="2189276"/>
            <a:ext cx="4849422" cy="2388636"/>
          </a:xfrm>
          <a:prstGeom prst="rect">
            <a:avLst/>
          </a:prstGeom>
        </p:spPr>
      </p:pic>
    </p:spTree>
    <p:extLst>
      <p:ext uri="{BB962C8B-B14F-4D97-AF65-F5344CB8AC3E}">
        <p14:creationId xmlns:p14="http://schemas.microsoft.com/office/powerpoint/2010/main" val="1255027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7772400" cy="1143000"/>
          </a:xfrm>
        </p:spPr>
        <p:txBody>
          <a:bodyPr/>
          <a:lstStyle/>
          <a:p>
            <a:r>
              <a:rPr lang="en-GB" dirty="0"/>
              <a:t>Workplace Motivation</a:t>
            </a:r>
          </a:p>
        </p:txBody>
      </p:sp>
      <p:sp>
        <p:nvSpPr>
          <p:cNvPr id="3" name="Content Placeholder 2"/>
          <p:cNvSpPr>
            <a:spLocks noGrp="1"/>
          </p:cNvSpPr>
          <p:nvPr>
            <p:ph idx="1"/>
          </p:nvPr>
        </p:nvSpPr>
        <p:spPr>
          <a:xfrm>
            <a:off x="3059832" y="1896474"/>
            <a:ext cx="5832648" cy="3065051"/>
          </a:xfrm>
        </p:spPr>
        <p:txBody>
          <a:bodyPr/>
          <a:lstStyle/>
          <a:p>
            <a:pPr marL="0" indent="0">
              <a:buNone/>
            </a:pPr>
            <a:r>
              <a:rPr lang="en-GB" sz="3200" b="1" dirty="0">
                <a:solidFill>
                  <a:srgbClr val="002060"/>
                </a:solidFill>
              </a:rPr>
              <a:t>Discussion:</a:t>
            </a:r>
          </a:p>
          <a:p>
            <a:pPr marL="0" indent="0">
              <a:buNone/>
            </a:pPr>
            <a:endParaRPr lang="en-GB" dirty="0">
              <a:solidFill>
                <a:srgbClr val="002060"/>
              </a:solidFill>
            </a:endParaRPr>
          </a:p>
          <a:p>
            <a:pPr marL="0" indent="0">
              <a:buNone/>
            </a:pPr>
            <a:r>
              <a:rPr lang="en-GB" sz="3200" i="1" dirty="0">
                <a:solidFill>
                  <a:srgbClr val="002060"/>
                </a:solidFill>
              </a:rPr>
              <a:t>What factors affect motivation levels at work?</a:t>
            </a:r>
            <a:br>
              <a:rPr lang="en-GB" sz="3200" i="1" dirty="0">
                <a:solidFill>
                  <a:srgbClr val="002060"/>
                </a:solidFill>
              </a:rPr>
            </a:br>
            <a:endParaRPr lang="en-GB" sz="3200" i="1" dirty="0">
              <a:solidFill>
                <a:srgbClr val="002060"/>
              </a:solidFill>
            </a:endParaRPr>
          </a:p>
          <a:p>
            <a:pPr marL="0" indent="0" algn="ctr">
              <a:buNone/>
            </a:pPr>
            <a:r>
              <a:rPr lang="en-GB" b="1" dirty="0">
                <a:solidFill>
                  <a:srgbClr val="FF0000"/>
                </a:solidFill>
              </a:rPr>
              <a:t>Group activity – 10 minutes to identify and list them.</a:t>
            </a:r>
          </a:p>
        </p:txBody>
      </p:sp>
      <p:pic>
        <p:nvPicPr>
          <p:cNvPr id="6" name="Picture 5" descr="A person taking a selfie&#10;&#10;Description generated with high confidence">
            <a:extLst>
              <a:ext uri="{FF2B5EF4-FFF2-40B4-BE49-F238E27FC236}">
                <a16:creationId xmlns:a16="http://schemas.microsoft.com/office/drawing/2014/main" id="{001E7DF8-C53F-4D1A-833D-F1BFBDBD91DA}"/>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17032"/>
            <a:ext cx="2699792" cy="201356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71A18BFE-A36B-75F8-3531-BE05B8DCD75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15912" y="0"/>
            <a:ext cx="3328088" cy="1896474"/>
          </a:xfrm>
          <a:prstGeom prst="rect">
            <a:avLst/>
          </a:prstGeom>
        </p:spPr>
      </p:pic>
    </p:spTree>
    <p:extLst>
      <p:ext uri="{BB962C8B-B14F-4D97-AF65-F5344CB8AC3E}">
        <p14:creationId xmlns:p14="http://schemas.microsoft.com/office/powerpoint/2010/main" val="2287515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132440" cy="1143000"/>
          </a:xfrm>
        </p:spPr>
        <p:txBody>
          <a:bodyPr>
            <a:normAutofit/>
          </a:bodyPr>
          <a:lstStyle/>
          <a:p>
            <a:pPr algn="ctr"/>
            <a:r>
              <a:rPr lang="en-GB" sz="3200" dirty="0"/>
              <a:t>Factors Affecting Workplace Motivation</a:t>
            </a:r>
          </a:p>
        </p:txBody>
      </p:sp>
      <p:sp>
        <p:nvSpPr>
          <p:cNvPr id="6" name="Content Placeholder 5"/>
          <p:cNvSpPr>
            <a:spLocks noGrp="1"/>
          </p:cNvSpPr>
          <p:nvPr>
            <p:ph sz="half" idx="1"/>
          </p:nvPr>
        </p:nvSpPr>
        <p:spPr>
          <a:xfrm>
            <a:off x="323528" y="1556792"/>
            <a:ext cx="4170040" cy="4114800"/>
          </a:xfrm>
        </p:spPr>
        <p:txBody>
          <a:bodyPr>
            <a:normAutofit fontScale="92500" lnSpcReduction="20000"/>
          </a:bodyPr>
          <a:lstStyle/>
          <a:p>
            <a:r>
              <a:rPr lang="en-US" sz="2000" kern="1200" dirty="0">
                <a:solidFill>
                  <a:srgbClr val="000099"/>
                </a:solidFill>
                <a:latin typeface="Arial" pitchFamily="34" charset="0"/>
                <a:ea typeface="ＭＳ Ｐゴシック" charset="0"/>
              </a:rPr>
              <a:t>Exciting and challenging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Cultural factors;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Meaningful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Having quality products;</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 positive work environment;</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The location;</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rPr>
              <a:t>Camaraderie; </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Career prospects;</a:t>
            </a:r>
            <a:endParaRPr lang="en-GB" sz="2000" kern="1200" dirty="0">
              <a:solidFill>
                <a:srgbClr val="000099"/>
              </a:solidFill>
              <a:latin typeface="Arial" pitchFamily="34" charset="0"/>
            </a:endParaRPr>
          </a:p>
          <a:p>
            <a:r>
              <a:rPr lang="en-US" sz="2000" kern="1200" dirty="0">
                <a:solidFill>
                  <a:srgbClr val="000099"/>
                </a:solidFill>
                <a:latin typeface="Arial" pitchFamily="34" charset="0"/>
              </a:rPr>
              <a:t>Growth, learning and development;</a:t>
            </a:r>
            <a:endParaRPr lang="en-GB" sz="2000" kern="1200" dirty="0">
              <a:solidFill>
                <a:srgbClr val="000099"/>
              </a:solidFill>
              <a:latin typeface="Arial" pitchFamily="34" charset="0"/>
            </a:endParaRPr>
          </a:p>
          <a:p>
            <a:pPr>
              <a:lnSpc>
                <a:spcPct val="120000"/>
              </a:lnSpc>
            </a:pPr>
            <a:r>
              <a:rPr lang="en-US" sz="2000" kern="1200" dirty="0">
                <a:solidFill>
                  <a:srgbClr val="000099"/>
                </a:solidFill>
                <a:latin typeface="Arial" pitchFamily="34" charset="0"/>
              </a:rPr>
              <a:t>Being in an effective and harmonious team;</a:t>
            </a:r>
            <a:endParaRPr lang="en-GB" sz="2000" kern="1200" dirty="0">
              <a:solidFill>
                <a:srgbClr val="000099"/>
              </a:solidFill>
              <a:latin typeface="Arial" pitchFamily="34" charset="0"/>
            </a:endParaRPr>
          </a:p>
          <a:p>
            <a:pPr marL="0" indent="0">
              <a:buNone/>
            </a:pPr>
            <a:r>
              <a:rPr lang="en-GB" sz="2000" kern="1200" dirty="0">
                <a:solidFill>
                  <a:srgbClr val="000099"/>
                </a:solidFill>
                <a:latin typeface="Arial" pitchFamily="34" charset="0"/>
                <a:cs typeface="ＭＳ Ｐゴシック" charset="0"/>
              </a:rPr>
              <a:t> </a:t>
            </a:r>
          </a:p>
          <a:p>
            <a:endParaRPr lang="en-GB" sz="2000" dirty="0">
              <a:solidFill>
                <a:srgbClr val="000099"/>
              </a:solidFill>
            </a:endParaRPr>
          </a:p>
        </p:txBody>
      </p:sp>
      <p:sp>
        <p:nvSpPr>
          <p:cNvPr id="7" name="Content Placeholder 6"/>
          <p:cNvSpPr>
            <a:spLocks noGrp="1"/>
          </p:cNvSpPr>
          <p:nvPr>
            <p:ph sz="half" idx="2"/>
          </p:nvPr>
        </p:nvSpPr>
        <p:spPr>
          <a:xfrm>
            <a:off x="4588659" y="1436440"/>
            <a:ext cx="4176464" cy="4114800"/>
          </a:xfrm>
        </p:spPr>
        <p:txBody>
          <a:bodyPr>
            <a:normAutofit fontScale="92500" lnSpcReduction="20000"/>
          </a:bodyPr>
          <a:lstStyle/>
          <a:p>
            <a:pPr>
              <a:lnSpc>
                <a:spcPct val="120000"/>
              </a:lnSpc>
              <a:spcAft>
                <a:spcPts val="600"/>
              </a:spcAft>
            </a:pPr>
            <a:r>
              <a:rPr lang="en-US" sz="2000" kern="1200" dirty="0">
                <a:solidFill>
                  <a:srgbClr val="000099"/>
                </a:solidFill>
                <a:latin typeface="Arial" pitchFamily="34" charset="0"/>
                <a:ea typeface="ＭＳ Ｐゴシック" charset="0"/>
              </a:rPr>
              <a:t>Having an approachable and effective boss;</a:t>
            </a:r>
            <a:endParaRPr lang="en-GB" sz="2000" kern="1200" dirty="0">
              <a:solidFill>
                <a:srgbClr val="000099"/>
              </a:solidFill>
              <a:latin typeface="Arial" pitchFamily="34" charset="0"/>
              <a:cs typeface="ＭＳ Ｐゴシック" charset="0"/>
            </a:endParaRPr>
          </a:p>
          <a:p>
            <a:r>
              <a:rPr lang="en-US" sz="2000" kern="1200" dirty="0">
                <a:solidFill>
                  <a:srgbClr val="000099"/>
                </a:solidFill>
                <a:latin typeface="Arial" pitchFamily="34" charset="0"/>
                <a:ea typeface="ＭＳ Ｐゴシック" charset="0"/>
              </a:rPr>
              <a:t>Recognition for contribution made;</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Fun;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Autonomy, sense of control over work;</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Making a difference;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Feeling valued;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Flexible working;</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Fair pay; </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Inspiring leadership;</a:t>
            </a:r>
            <a:endParaRPr lang="en-GB" sz="2000" kern="1200" dirty="0">
              <a:solidFill>
                <a:srgbClr val="000099"/>
              </a:solidFill>
              <a:latin typeface="Arial" pitchFamily="34" charset="0"/>
              <a:ea typeface="ＭＳ Ｐゴシック" charset="0"/>
            </a:endParaRPr>
          </a:p>
          <a:p>
            <a:r>
              <a:rPr lang="en-US" sz="2000" kern="1200" dirty="0">
                <a:solidFill>
                  <a:srgbClr val="000099"/>
                </a:solidFill>
                <a:latin typeface="Arial" pitchFamily="34" charset="0"/>
                <a:ea typeface="ＭＳ Ｐゴシック" charset="0"/>
              </a:rPr>
              <a:t>Realistic allowances; </a:t>
            </a:r>
          </a:p>
          <a:p>
            <a:r>
              <a:rPr lang="en-US" sz="2000" kern="1200" dirty="0">
                <a:solidFill>
                  <a:srgbClr val="000099"/>
                </a:solidFill>
                <a:latin typeface="Arial" pitchFamily="34" charset="0"/>
                <a:ea typeface="ＭＳ Ｐゴシック" charset="0"/>
              </a:rPr>
              <a:t>Job security.</a:t>
            </a:r>
            <a:endParaRPr lang="en-GB" sz="2000" kern="1200" dirty="0">
              <a:solidFill>
                <a:srgbClr val="000099"/>
              </a:solidFill>
              <a:latin typeface="Arial" pitchFamily="34" charset="0"/>
              <a:ea typeface="ＭＳ Ｐゴシック" charset="0"/>
            </a:endParaRPr>
          </a:p>
          <a:p>
            <a:endParaRPr lang="en-GB" dirty="0">
              <a:solidFill>
                <a:srgbClr val="000099"/>
              </a:solidFill>
            </a:endParaRPr>
          </a:p>
        </p:txBody>
      </p:sp>
    </p:spTree>
    <p:extLst>
      <p:ext uri="{BB962C8B-B14F-4D97-AF65-F5344CB8AC3E}">
        <p14:creationId xmlns:p14="http://schemas.microsoft.com/office/powerpoint/2010/main" val="296129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500"/>
                                        <p:tgtEl>
                                          <p:spTgt spid="6">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5" end="5"/>
                                            </p:txEl>
                                          </p:spTgt>
                                        </p:tgtEl>
                                        <p:attrNameLst>
                                          <p:attrName>style.visibility</p:attrName>
                                        </p:attrNameLst>
                                      </p:cBhvr>
                                      <p:to>
                                        <p:strVal val="visible"/>
                                      </p:to>
                                    </p:set>
                                    <p:animEffect transition="in" filter="fade">
                                      <p:cBhvr>
                                        <p:cTn id="28" dur="500"/>
                                        <p:tgtEl>
                                          <p:spTgt spid="6">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anim calcmode="lin" valueType="num">
                                      <p:cBhvr additive="base">
                                        <p:cTn id="3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additive="base">
                                        <p:cTn id="3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6">
                                            <p:txEl>
                                              <p:pRg st="9" end="9"/>
                                            </p:txEl>
                                          </p:spTgt>
                                        </p:tgtEl>
                                        <p:attrNameLst>
                                          <p:attrName>style.visibility</p:attrName>
                                        </p:attrNameLst>
                                      </p:cBhvr>
                                      <p:to>
                                        <p:strVal val="visible"/>
                                      </p:to>
                                    </p:set>
                                    <p:anim calcmode="lin" valueType="num">
                                      <p:cBhvr additive="base">
                                        <p:cTn id="48"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0" end="0"/>
                                            </p:txEl>
                                          </p:spTgt>
                                        </p:tgtEl>
                                        <p:attrNameLst>
                                          <p:attrName>style.visibility</p:attrName>
                                        </p:attrNameLst>
                                      </p:cBhvr>
                                      <p:to>
                                        <p:strVal val="visible"/>
                                      </p:to>
                                    </p:set>
                                    <p:animEffect transition="in" filter="fade">
                                      <p:cBhvr>
                                        <p:cTn id="54" dur="500"/>
                                        <p:tgtEl>
                                          <p:spTgt spid="7">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Effect transition="in" filter="fade">
                                      <p:cBhvr>
                                        <p:cTn id="59" dur="500"/>
                                        <p:tgtEl>
                                          <p:spTgt spid="7">
                                            <p:txEl>
                                              <p:pRg st="1" end="1"/>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7">
                                            <p:txEl>
                                              <p:pRg st="2" end="2"/>
                                            </p:txEl>
                                          </p:spTgt>
                                        </p:tgtEl>
                                        <p:attrNameLst>
                                          <p:attrName>style.visibility</p:attrName>
                                        </p:attrNameLst>
                                      </p:cBhvr>
                                      <p:to>
                                        <p:strVal val="visible"/>
                                      </p:to>
                                    </p:set>
                                    <p:animEffect transition="in" filter="fade">
                                      <p:cBhvr>
                                        <p:cTn id="64" dur="500"/>
                                        <p:tgtEl>
                                          <p:spTgt spid="7">
                                            <p:txEl>
                                              <p:pRg st="2" end="2"/>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7">
                                            <p:txEl>
                                              <p:pRg st="3" end="3"/>
                                            </p:txEl>
                                          </p:spTgt>
                                        </p:tgtEl>
                                        <p:attrNameLst>
                                          <p:attrName>style.visibility</p:attrName>
                                        </p:attrNameLst>
                                      </p:cBhvr>
                                      <p:to>
                                        <p:strVal val="visible"/>
                                      </p:to>
                                    </p:set>
                                    <p:animEffect transition="in" filter="fade">
                                      <p:cBhvr>
                                        <p:cTn id="69" dur="500"/>
                                        <p:tgtEl>
                                          <p:spTgt spid="7">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 calcmode="lin" valueType="num">
                                      <p:cBhvr additive="base">
                                        <p:cTn id="74"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7">
                                            <p:txEl>
                                              <p:pRg st="4" end="4"/>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7">
                                            <p:txEl>
                                              <p:pRg st="5" end="5"/>
                                            </p:txEl>
                                          </p:spTgt>
                                        </p:tgtEl>
                                        <p:attrNameLst>
                                          <p:attrName>style.visibility</p:attrName>
                                        </p:attrNameLst>
                                      </p:cBhvr>
                                      <p:to>
                                        <p:strVal val="visible"/>
                                      </p:to>
                                    </p:set>
                                    <p:anim calcmode="lin" valueType="num">
                                      <p:cBhvr additive="base">
                                        <p:cTn id="78"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7">
                                            <p:txEl>
                                              <p:pRg st="6" end="6"/>
                                            </p:txEl>
                                          </p:spTgt>
                                        </p:tgtEl>
                                        <p:attrNameLst>
                                          <p:attrName>style.visibility</p:attrName>
                                        </p:attrNameLst>
                                      </p:cBhvr>
                                      <p:to>
                                        <p:strVal val="visible"/>
                                      </p:to>
                                    </p:set>
                                    <p:animEffect transition="in" filter="fade">
                                      <p:cBhvr>
                                        <p:cTn id="84" dur="1000"/>
                                        <p:tgtEl>
                                          <p:spTgt spid="7">
                                            <p:txEl>
                                              <p:pRg st="6" end="6"/>
                                            </p:txEl>
                                          </p:spTgt>
                                        </p:tgtEl>
                                      </p:cBhvr>
                                    </p:animEffect>
                                    <p:anim calcmode="lin" valueType="num">
                                      <p:cBhvr>
                                        <p:cTn id="8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7" end="7"/>
                                            </p:txEl>
                                          </p:spTgt>
                                        </p:tgtEl>
                                        <p:attrNameLst>
                                          <p:attrName>style.visibility</p:attrName>
                                        </p:attrNameLst>
                                      </p:cBhvr>
                                      <p:to>
                                        <p:strVal val="visible"/>
                                      </p:to>
                                    </p:set>
                                    <p:animEffect transition="in" filter="fade">
                                      <p:cBhvr>
                                        <p:cTn id="89" dur="1000"/>
                                        <p:tgtEl>
                                          <p:spTgt spid="7">
                                            <p:txEl>
                                              <p:pRg st="7" end="7"/>
                                            </p:txEl>
                                          </p:spTgt>
                                        </p:tgtEl>
                                      </p:cBhvr>
                                    </p:animEffect>
                                    <p:anim calcmode="lin" valueType="num">
                                      <p:cBhvr>
                                        <p:cTn id="9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7">
                                            <p:txEl>
                                              <p:pRg st="8" end="8"/>
                                            </p:txEl>
                                          </p:spTgt>
                                        </p:tgtEl>
                                        <p:attrNameLst>
                                          <p:attrName>style.visibility</p:attrName>
                                        </p:attrNameLst>
                                      </p:cBhvr>
                                      <p:to>
                                        <p:strVal val="visible"/>
                                      </p:to>
                                    </p:set>
                                    <p:animEffect transition="in" filter="fade">
                                      <p:cBhvr>
                                        <p:cTn id="96" dur="500"/>
                                        <p:tgtEl>
                                          <p:spTgt spid="7">
                                            <p:txEl>
                                              <p:pRg st="8" end="8"/>
                                            </p:txEl>
                                          </p:spTgt>
                                        </p:tgtEl>
                                      </p:cBhvr>
                                    </p:animEffect>
                                  </p:childTnLst>
                                </p:cTn>
                              </p:par>
                              <p:par>
                                <p:cTn id="97" presetID="10" presetClass="entr" presetSubtype="0" fill="hold" nodeType="withEffect">
                                  <p:stCondLst>
                                    <p:cond delay="0"/>
                                  </p:stCondLst>
                                  <p:childTnLst>
                                    <p:set>
                                      <p:cBhvr>
                                        <p:cTn id="98" dur="1" fill="hold">
                                          <p:stCondLst>
                                            <p:cond delay="0"/>
                                          </p:stCondLst>
                                        </p:cTn>
                                        <p:tgtEl>
                                          <p:spTgt spid="7">
                                            <p:txEl>
                                              <p:pRg st="9" end="9"/>
                                            </p:txEl>
                                          </p:spTgt>
                                        </p:tgtEl>
                                        <p:attrNameLst>
                                          <p:attrName>style.visibility</p:attrName>
                                        </p:attrNameLst>
                                      </p:cBhvr>
                                      <p:to>
                                        <p:strVal val="visible"/>
                                      </p:to>
                                    </p:set>
                                    <p:animEffect transition="in" filter="fade">
                                      <p:cBhvr>
                                        <p:cTn id="99" dur="500"/>
                                        <p:tgtEl>
                                          <p:spTgt spid="7">
                                            <p:txEl>
                                              <p:pRg st="9" end="9"/>
                                            </p:txEl>
                                          </p:spTgt>
                                        </p:tgtEl>
                                      </p:cBhvr>
                                    </p:animEffect>
                                  </p:childTnLst>
                                </p:cTn>
                              </p:par>
                            </p:childTnLst>
                          </p:cTn>
                        </p:par>
                      </p:childTnLst>
                    </p:cTn>
                  </p:par>
                  <p:par>
                    <p:cTn id="100" fill="hold">
                      <p:stCondLst>
                        <p:cond delay="indefinite"/>
                      </p:stCondLst>
                      <p:childTnLst>
                        <p:par>
                          <p:cTn id="101" fill="hold">
                            <p:stCondLst>
                              <p:cond delay="0"/>
                            </p:stCondLst>
                            <p:childTnLst>
                              <p:par>
                                <p:cTn id="102" presetID="2" presetClass="entr" presetSubtype="4" fill="hold" nodeType="clickEffect">
                                  <p:stCondLst>
                                    <p:cond delay="0"/>
                                  </p:stCondLst>
                                  <p:childTnLst>
                                    <p:set>
                                      <p:cBhvr>
                                        <p:cTn id="103" dur="1" fill="hold">
                                          <p:stCondLst>
                                            <p:cond delay="0"/>
                                          </p:stCondLst>
                                        </p:cTn>
                                        <p:tgtEl>
                                          <p:spTgt spid="7">
                                            <p:txEl>
                                              <p:pRg st="10" end="10"/>
                                            </p:txEl>
                                          </p:spTgt>
                                        </p:tgtEl>
                                        <p:attrNameLst>
                                          <p:attrName>style.visibility</p:attrName>
                                        </p:attrNameLst>
                                      </p:cBhvr>
                                      <p:to>
                                        <p:strVal val="visible"/>
                                      </p:to>
                                    </p:set>
                                    <p:anim calcmode="lin" valueType="num">
                                      <p:cBhvr additive="base">
                                        <p:cTn id="104"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105"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0"/>
            <a:ext cx="8785225" cy="1584325"/>
          </a:xfrm>
        </p:spPr>
        <p:txBody>
          <a:bodyPr/>
          <a:lstStyle/>
          <a:p>
            <a:pPr algn="l">
              <a:defRPr/>
            </a:pPr>
            <a:br>
              <a:rPr lang="en-GB" sz="3200" kern="1200" dirty="0"/>
            </a:br>
            <a:endParaRPr lang="en-US" sz="3200" dirty="0"/>
          </a:p>
        </p:txBody>
      </p:sp>
      <p:sp>
        <p:nvSpPr>
          <p:cNvPr id="18434" name="Slide Number Placeholder 3"/>
          <p:cNvSpPr>
            <a:spLocks noGrp="1"/>
          </p:cNvSpPr>
          <p:nvPr>
            <p:ph type="sldNum" sz="quarter" idx="12"/>
          </p:nvPr>
        </p:nvSpPr>
        <p:spPr>
          <a:xfrm>
            <a:off x="7019925" y="6372225"/>
            <a:ext cx="1905000" cy="4572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72647D9-CD3A-5948-80F6-56763ADD7FB1}" type="slidenum">
              <a:rPr lang="en-GB" sz="1200">
                <a:solidFill>
                  <a:srgbClr val="0000FF"/>
                </a:solidFill>
              </a:rPr>
              <a:pPr eaLnBrk="1" hangingPunct="1"/>
              <a:t>10</a:t>
            </a:fld>
            <a:endParaRPr lang="en-GB" sz="1200">
              <a:solidFill>
                <a:srgbClr val="0000FF"/>
              </a:solidFill>
            </a:endParaRPr>
          </a:p>
        </p:txBody>
      </p:sp>
      <p:grpSp>
        <p:nvGrpSpPr>
          <p:cNvPr id="18435" name="Group 22"/>
          <p:cNvGrpSpPr>
            <a:grpSpLocks/>
          </p:cNvGrpSpPr>
          <p:nvPr/>
        </p:nvGrpSpPr>
        <p:grpSpPr bwMode="auto">
          <a:xfrm>
            <a:off x="467544" y="260648"/>
            <a:ext cx="7956376" cy="3960440"/>
            <a:chOff x="-338994" y="0"/>
            <a:chExt cx="7304004" cy="3289300"/>
          </a:xfrm>
        </p:grpSpPr>
        <p:grpSp>
          <p:nvGrpSpPr>
            <p:cNvPr id="18438" name="Group 21"/>
            <p:cNvGrpSpPr>
              <a:grpSpLocks/>
            </p:cNvGrpSpPr>
            <p:nvPr/>
          </p:nvGrpSpPr>
          <p:grpSpPr bwMode="auto">
            <a:xfrm>
              <a:off x="-338994" y="0"/>
              <a:ext cx="7304004" cy="3289300"/>
              <a:chOff x="-338994" y="0"/>
              <a:chExt cx="7304004" cy="3289300"/>
            </a:xfrm>
          </p:grpSpPr>
          <p:sp>
            <p:nvSpPr>
              <p:cNvPr id="8" name="Oval 1"/>
              <p:cNvSpPr>
                <a:spLocks noChangeArrowheads="1"/>
              </p:cNvSpPr>
              <p:nvPr/>
            </p:nvSpPr>
            <p:spPr bwMode="auto">
              <a:xfrm>
                <a:off x="-338994" y="0"/>
                <a:ext cx="7304004" cy="3289300"/>
              </a:xfrm>
              <a:prstGeom prst="ellipse">
                <a:avLst/>
              </a:prstGeom>
              <a:noFill/>
              <a:ln w="9525">
                <a:solidFill>
                  <a:srgbClr val="93E3FF"/>
                </a:solidFill>
                <a:round/>
                <a:headEnd/>
                <a:tailEnd/>
              </a:ln>
              <a:effectLst>
                <a:outerShdw blurRad="40000" dist="23000" dir="5400000" rotWithShape="0">
                  <a:srgbClr val="000000">
                    <a:alpha val="34999"/>
                  </a:srgbClr>
                </a:outerShdw>
              </a:effectLst>
              <a:extLst>
                <a:ext uri="{909E8E84-426E-40DD-AFC4-6F175D3DCCD1}">
                  <a14:hiddenFill xmlns:a14="http://schemas.microsoft.com/office/drawing/2010/main">
                    <a:solidFill>
                      <a:srgbClr val="FFFFFF"/>
                    </a:solidFill>
                  </a14:hiddenFill>
                </a:ext>
              </a:extLst>
            </p:spPr>
            <p:txBody>
              <a:bodyPr anchor="ctr"/>
              <a:lstStyle/>
              <a:p>
                <a:pPr algn="ctr">
                  <a:defRPr/>
                </a:pPr>
                <a:endParaRPr lang="en-US"/>
              </a:p>
            </p:txBody>
          </p:sp>
          <p:grpSp>
            <p:nvGrpSpPr>
              <p:cNvPr id="18441" name="Group 19"/>
              <p:cNvGrpSpPr>
                <a:grpSpLocks/>
              </p:cNvGrpSpPr>
              <p:nvPr/>
            </p:nvGrpSpPr>
            <p:grpSpPr bwMode="auto">
              <a:xfrm>
                <a:off x="-252767" y="1341173"/>
                <a:ext cx="7217777" cy="1059450"/>
                <a:chOff x="-481367" y="426773"/>
                <a:chExt cx="7217777" cy="1059450"/>
              </a:xfrm>
            </p:grpSpPr>
            <p:sp>
              <p:nvSpPr>
                <p:cNvPr id="10" name="Isosceles Triangle 2"/>
                <p:cNvSpPr>
                  <a:spLocks noChangeArrowheads="1"/>
                </p:cNvSpPr>
                <p:nvPr/>
              </p:nvSpPr>
              <p:spPr bwMode="auto">
                <a:xfrm>
                  <a:off x="2629176" y="685653"/>
                  <a:ext cx="686018" cy="800570"/>
                </a:xfrm>
                <a:prstGeom prst="triangle">
                  <a:avLst>
                    <a:gd name="adj" fmla="val 50000"/>
                  </a:avLst>
                </a:prstGeom>
                <a:solidFill>
                  <a:srgbClr val="000099"/>
                </a:solidFill>
                <a:ln w="9525">
                  <a:solidFill>
                    <a:srgbClr val="93E3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1" name="Straight Connector 3"/>
                <p:cNvCxnSpPr>
                  <a:cxnSpLocks noChangeShapeType="1"/>
                </p:cNvCxnSpPr>
                <p:nvPr/>
              </p:nvCxnSpPr>
              <p:spPr bwMode="auto">
                <a:xfrm>
                  <a:off x="1257139" y="457229"/>
                  <a:ext cx="3542949" cy="457935"/>
                </a:xfrm>
                <a:prstGeom prst="line">
                  <a:avLst/>
                </a:prstGeom>
                <a:noFill/>
                <a:ln w="25400">
                  <a:solidFill>
                    <a:srgbClr val="000099"/>
                  </a:solidFill>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12" name="Text Box 14"/>
                <p:cNvSpPr txBox="1">
                  <a:spLocks noChangeArrowheads="1"/>
                </p:cNvSpPr>
                <p:nvPr/>
              </p:nvSpPr>
              <p:spPr bwMode="auto">
                <a:xfrm>
                  <a:off x="-481367" y="455054"/>
                  <a:ext cx="181585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Organisation</a:t>
                  </a:r>
                  <a:r>
                    <a:rPr lang="en-US" altLang="en-US" sz="1800" dirty="0">
                      <a:solidFill>
                        <a:srgbClr val="000099"/>
                      </a:solidFill>
                      <a:latin typeface="+mn-lt"/>
                      <a:ea typeface="ÇlÇr ñæí©" charset="0"/>
                    </a:rPr>
                    <a:t>’</a:t>
                  </a:r>
                  <a:r>
                    <a:rPr lang="en-US" sz="1800" dirty="0">
                      <a:solidFill>
                        <a:srgbClr val="000099"/>
                      </a:solidFill>
                      <a:latin typeface="+mn-lt"/>
                      <a:ea typeface="ÇlÇr ñæí©" charset="0"/>
                    </a:rPr>
                    <a:t>s</a:t>
                  </a:r>
                  <a:r>
                    <a:rPr lang="en-US" sz="1800" dirty="0">
                      <a:solidFill>
                        <a:srgbClr val="0000FF"/>
                      </a:solidFill>
                      <a:latin typeface="+mn-lt"/>
                      <a:ea typeface="ÇlÇr ñæí©" charset="0"/>
                    </a:rPr>
                    <a:t> </a:t>
                  </a:r>
                </a:p>
                <a:p>
                  <a:pPr eaLnBrk="1" hangingPunct="1">
                    <a:defRPr/>
                  </a:pPr>
                  <a:r>
                    <a:rPr lang="en-US" sz="1800" dirty="0">
                      <a:solidFill>
                        <a:srgbClr val="000099"/>
                      </a:solidFill>
                      <a:latin typeface="+mn-lt"/>
                      <a:ea typeface="ÇlÇr ñæí©" charset="0"/>
                    </a:rPr>
                    <a:t>expectations</a:t>
                  </a:r>
                  <a:endParaRPr lang="en-US" sz="2800" dirty="0">
                    <a:solidFill>
                      <a:srgbClr val="000099"/>
                    </a:solidFill>
                    <a:latin typeface="+mn-lt"/>
                  </a:endParaRPr>
                </a:p>
              </p:txBody>
            </p:sp>
            <p:sp>
              <p:nvSpPr>
                <p:cNvPr id="13" name="Text Box 15"/>
                <p:cNvSpPr txBox="1">
                  <a:spLocks noChangeArrowheads="1"/>
                </p:cNvSpPr>
                <p:nvPr/>
              </p:nvSpPr>
              <p:spPr bwMode="auto">
                <a:xfrm>
                  <a:off x="5129783" y="426773"/>
                  <a:ext cx="1606627" cy="53680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eaLnBrk="0" fontAlgn="base" hangingPunct="0">
                    <a:spcBef>
                      <a:spcPct val="0"/>
                    </a:spcBef>
                    <a:spcAft>
                      <a:spcPct val="0"/>
                    </a:spcAft>
                    <a:defRPr sz="2400">
                      <a:solidFill>
                        <a:schemeClr val="tx1"/>
                      </a:solidFill>
                      <a:latin typeface="Arial" charset="0"/>
                      <a:ea typeface="ＭＳ Ｐゴシック" charset="0"/>
                    </a:defRPr>
                  </a:lvl6pPr>
                  <a:lvl7pPr eaLnBrk="0" fontAlgn="base" hangingPunct="0">
                    <a:spcBef>
                      <a:spcPct val="0"/>
                    </a:spcBef>
                    <a:spcAft>
                      <a:spcPct val="0"/>
                    </a:spcAft>
                    <a:defRPr sz="2400">
                      <a:solidFill>
                        <a:schemeClr val="tx1"/>
                      </a:solidFill>
                      <a:latin typeface="Arial" charset="0"/>
                      <a:ea typeface="ＭＳ Ｐゴシック" charset="0"/>
                    </a:defRPr>
                  </a:lvl7pPr>
                  <a:lvl8pPr eaLnBrk="0" fontAlgn="base" hangingPunct="0">
                    <a:spcBef>
                      <a:spcPct val="0"/>
                    </a:spcBef>
                    <a:spcAft>
                      <a:spcPct val="0"/>
                    </a:spcAft>
                    <a:defRPr sz="2400">
                      <a:solidFill>
                        <a:schemeClr val="tx1"/>
                      </a:solidFill>
                      <a:latin typeface="Arial" charset="0"/>
                      <a:ea typeface="ＭＳ Ｐゴシック" charset="0"/>
                    </a:defRPr>
                  </a:lvl8pPr>
                  <a:lvl9pPr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defRPr/>
                  </a:pPr>
                  <a:r>
                    <a:rPr lang="en-US" sz="1800" dirty="0">
                      <a:solidFill>
                        <a:srgbClr val="000099"/>
                      </a:solidFill>
                      <a:latin typeface="+mn-lt"/>
                      <a:ea typeface="ÇlÇr ñæí©" charset="0"/>
                    </a:rPr>
                    <a:t>Individual's </a:t>
                  </a:r>
                </a:p>
                <a:p>
                  <a:pPr eaLnBrk="1" hangingPunct="1">
                    <a:defRPr/>
                  </a:pPr>
                  <a:r>
                    <a:rPr lang="en-US" sz="1800" dirty="0">
                      <a:solidFill>
                        <a:srgbClr val="000099"/>
                      </a:solidFill>
                      <a:latin typeface="+mn-lt"/>
                      <a:ea typeface="ÇlÇr ñæí©" charset="0"/>
                    </a:rPr>
                    <a:t>expectations </a:t>
                  </a:r>
                  <a:endParaRPr lang="en-US" sz="2800" dirty="0">
                    <a:solidFill>
                      <a:srgbClr val="000099"/>
                    </a:solidFill>
                    <a:latin typeface="+mn-lt"/>
                  </a:endParaRPr>
                </a:p>
              </p:txBody>
            </p:sp>
            <p:sp>
              <p:nvSpPr>
                <p:cNvPr id="14" name="Up-Down Arrow 16"/>
                <p:cNvSpPr>
                  <a:spLocks noChangeArrowheads="1"/>
                </p:cNvSpPr>
                <p:nvPr/>
              </p:nvSpPr>
              <p:spPr bwMode="auto">
                <a:xfrm>
                  <a:off x="4935770" y="571441"/>
                  <a:ext cx="114125" cy="457935"/>
                </a:xfrm>
                <a:prstGeom prst="upDownArrow">
                  <a:avLst>
                    <a:gd name="adj1" fmla="val 50000"/>
                    <a:gd name="adj2" fmla="val 50000"/>
                  </a:avLst>
                </a:prstGeom>
                <a:solidFill>
                  <a:srgbClr val="0000FF">
                    <a:alpha val="21960"/>
                  </a:srgbClr>
                </a:solidFill>
                <a:ln w="9525">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sp>
              <p:nvSpPr>
                <p:cNvPr id="15" name="Up-Down Arrow 17"/>
                <p:cNvSpPr>
                  <a:spLocks noChangeArrowheads="1"/>
                </p:cNvSpPr>
                <p:nvPr/>
              </p:nvSpPr>
              <p:spPr bwMode="auto">
                <a:xfrm>
                  <a:off x="1028889" y="457229"/>
                  <a:ext cx="114125" cy="457935"/>
                </a:xfrm>
                <a:prstGeom prst="upDownArrow">
                  <a:avLst>
                    <a:gd name="adj1" fmla="val 50000"/>
                    <a:gd name="adj2" fmla="val 50000"/>
                  </a:avLst>
                </a:prstGeom>
                <a:solidFill>
                  <a:srgbClr val="0000FF">
                    <a:alpha val="21960"/>
                  </a:srgbClr>
                </a:solidFill>
                <a:ln w="6350">
                  <a:solidFill>
                    <a:srgbClr val="0000FF"/>
                  </a:solidFill>
                  <a:miter lim="800000"/>
                  <a:headEnd/>
                  <a:tailEnd/>
                </a:ln>
                <a:effectLst>
                  <a:outerShdw blurRad="40000" dist="23000" dir="5400000" rotWithShape="0">
                    <a:srgbClr val="000000">
                      <a:alpha val="34999"/>
                    </a:srgbClr>
                  </a:outerShdw>
                </a:effectLst>
              </p:spPr>
              <p:txBody>
                <a:bodyPr anchor="ctr"/>
                <a:lstStyle/>
                <a:p>
                  <a:pPr>
                    <a:defRPr/>
                  </a:pPr>
                  <a:endParaRPr lang="en-US"/>
                </a:p>
              </p:txBody>
            </p:sp>
            <p:cxnSp>
              <p:nvCxnSpPr>
                <p:cNvPr id="18" name="Straight Connector 18"/>
                <p:cNvCxnSpPr>
                  <a:cxnSpLocks noChangeShapeType="1"/>
                  <a:stCxn id="12" idx="3"/>
                </p:cNvCxnSpPr>
                <p:nvPr/>
              </p:nvCxnSpPr>
              <p:spPr bwMode="auto">
                <a:xfrm>
                  <a:off x="1334490" y="723456"/>
                  <a:ext cx="3351473" cy="76410"/>
                </a:xfrm>
                <a:prstGeom prst="line">
                  <a:avLst/>
                </a:prstGeom>
                <a:noFill/>
                <a:ln w="15875">
                  <a:solidFill>
                    <a:srgbClr val="93E3FF"/>
                  </a:solidFill>
                  <a:prstDash val="dashDot"/>
                  <a:round/>
                  <a:headEnd/>
                  <a:tailEnd/>
                </a:ln>
                <a:effectLst>
                  <a:outerShdw blurRad="40000" dist="20000" dir="5400000" rotWithShape="0">
                    <a:srgbClr val="000000">
                      <a:alpha val="37999"/>
                    </a:srgbClr>
                  </a:outerShdw>
                </a:effectLst>
                <a:extLst>
                  <a:ext uri="{909E8E84-426E-40DD-AFC4-6F175D3DCCD1}">
                    <a14:hiddenFill xmlns:a14="http://schemas.microsoft.com/office/drawing/2010/main">
                      <a:noFill/>
                    </a14:hiddenFill>
                  </a:ext>
                </a:extLst>
              </p:spPr>
            </p:cxnSp>
          </p:grpSp>
        </p:grpSp>
        <p:sp>
          <p:nvSpPr>
            <p:cNvPr id="7" name="Oval 20"/>
            <p:cNvSpPr>
              <a:spLocks noChangeArrowheads="1"/>
            </p:cNvSpPr>
            <p:nvPr/>
          </p:nvSpPr>
          <p:spPr bwMode="auto">
            <a:xfrm>
              <a:off x="3086026" y="1485841"/>
              <a:ext cx="228250" cy="228424"/>
            </a:xfrm>
            <a:prstGeom prst="ellipse">
              <a:avLst/>
            </a:prstGeom>
            <a:solidFill>
              <a:srgbClr val="000099"/>
            </a:solidFill>
            <a:ln w="9525">
              <a:solidFill>
                <a:srgbClr val="93E3FF"/>
              </a:solidFill>
              <a:round/>
              <a:headEnd/>
              <a:tailEnd/>
            </a:ln>
            <a:effectLst>
              <a:outerShdw blurRad="40000" dist="23000" dir="5400000" rotWithShape="0">
                <a:srgbClr val="000000">
                  <a:alpha val="34999"/>
                </a:srgbClr>
              </a:outerShdw>
            </a:effectLst>
          </p:spPr>
          <p:txBody>
            <a:bodyPr anchor="ctr"/>
            <a:lstStyle/>
            <a:p>
              <a:pPr>
                <a:defRPr/>
              </a:pPr>
              <a:endParaRPr lang="en-US"/>
            </a:p>
          </p:txBody>
        </p:sp>
      </p:grpSp>
      <p:sp>
        <p:nvSpPr>
          <p:cNvPr id="18436" name="TextBox 18"/>
          <p:cNvSpPr txBox="1">
            <a:spLocks noChangeArrowheads="1"/>
          </p:cNvSpPr>
          <p:nvPr/>
        </p:nvSpPr>
        <p:spPr bwMode="auto">
          <a:xfrm>
            <a:off x="6012160" y="4057327"/>
            <a:ext cx="31318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400" dirty="0">
                <a:solidFill>
                  <a:srgbClr val="000099"/>
                </a:solidFill>
              </a:rPr>
              <a:t>Format: AH Raymondson, 2014</a:t>
            </a:r>
          </a:p>
        </p:txBody>
      </p:sp>
      <p:sp>
        <p:nvSpPr>
          <p:cNvPr id="18437" name="Rectangle 2"/>
          <p:cNvSpPr>
            <a:spLocks noChangeArrowheads="1"/>
          </p:cNvSpPr>
          <p:nvPr/>
        </p:nvSpPr>
        <p:spPr bwMode="auto">
          <a:xfrm>
            <a:off x="2267744" y="980728"/>
            <a:ext cx="4556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800" dirty="0">
                <a:solidFill>
                  <a:srgbClr val="000099"/>
                </a:solidFill>
              </a:rPr>
              <a:t>The Psychological Contract </a:t>
            </a:r>
          </a:p>
        </p:txBody>
      </p:sp>
      <p:sp>
        <p:nvSpPr>
          <p:cNvPr id="3" name="Rectangle 2"/>
          <p:cNvSpPr/>
          <p:nvPr/>
        </p:nvSpPr>
        <p:spPr>
          <a:xfrm>
            <a:off x="395536" y="4594483"/>
            <a:ext cx="8208912" cy="1138773"/>
          </a:xfrm>
          <a:prstGeom prst="rect">
            <a:avLst/>
          </a:prstGeom>
        </p:spPr>
        <p:txBody>
          <a:bodyPr wrap="square">
            <a:spAutoFit/>
          </a:bodyPr>
          <a:lstStyle/>
          <a:p>
            <a:r>
              <a:rPr lang="en-GB" i="1" dirty="0">
                <a:solidFill>
                  <a:srgbClr val="000090"/>
                </a:solidFill>
              </a:rPr>
              <a:t>Psychological Contract: '…the perceptions of the two parties, employee and employer, of what their mutual obligations are towards each other.'</a:t>
            </a:r>
            <a:endParaRPr lang="en-GB" dirty="0">
              <a:solidFill>
                <a:srgbClr val="000090"/>
              </a:solidFill>
            </a:endParaRPr>
          </a:p>
          <a:p>
            <a:r>
              <a:rPr lang="en-GB" i="1" dirty="0">
                <a:solidFill>
                  <a:srgbClr val="000090"/>
                </a:solidFill>
              </a:rPr>
              <a:t> </a:t>
            </a:r>
          </a:p>
          <a:p>
            <a:pPr algn="r"/>
            <a:r>
              <a:rPr lang="en-GB" sz="1200" dirty="0">
                <a:solidFill>
                  <a:srgbClr val="000090"/>
                </a:solidFill>
              </a:rPr>
              <a:t>http://</a:t>
            </a:r>
            <a:r>
              <a:rPr lang="en-GB" sz="1200" dirty="0" err="1">
                <a:solidFill>
                  <a:srgbClr val="000090"/>
                </a:solidFill>
              </a:rPr>
              <a:t>www.cipd.co.uk</a:t>
            </a:r>
            <a:r>
              <a:rPr lang="en-GB" sz="1200" dirty="0">
                <a:solidFill>
                  <a:srgbClr val="000090"/>
                </a:solidFill>
              </a:rPr>
              <a:t>/subjects/</a:t>
            </a:r>
            <a:r>
              <a:rPr lang="en-GB" sz="1200" dirty="0" err="1">
                <a:solidFill>
                  <a:srgbClr val="000090"/>
                </a:solidFill>
              </a:rPr>
              <a:t>empreltns</a:t>
            </a:r>
            <a:r>
              <a:rPr lang="en-GB" sz="1200" dirty="0">
                <a:solidFill>
                  <a:srgbClr val="000090"/>
                </a:solidFill>
              </a:rPr>
              <a:t>/</a:t>
            </a:r>
            <a:r>
              <a:rPr lang="en-GB" sz="1200" dirty="0" err="1">
                <a:solidFill>
                  <a:srgbClr val="000090"/>
                </a:solidFill>
              </a:rPr>
              <a:t>psycntrct</a:t>
            </a:r>
            <a:r>
              <a:rPr lang="en-GB" sz="1200" dirty="0">
                <a:solidFill>
                  <a:srgbClr val="000090"/>
                </a:solidFill>
              </a:rPr>
              <a:t>/</a:t>
            </a:r>
            <a:r>
              <a:rPr lang="en-GB" sz="1200" dirty="0" err="1">
                <a:solidFill>
                  <a:srgbClr val="000090"/>
                </a:solidFill>
              </a:rPr>
              <a:t>psycontr.htm</a:t>
            </a:r>
            <a:endParaRPr lang="en-GB" sz="1200" dirty="0">
              <a:solidFill>
                <a:srgbClr val="000090"/>
              </a:solidFill>
            </a:endParaRPr>
          </a:p>
        </p:txBody>
      </p:sp>
    </p:spTree>
    <p:extLst>
      <p:ext uri="{BB962C8B-B14F-4D97-AF65-F5344CB8AC3E}">
        <p14:creationId xmlns:p14="http://schemas.microsoft.com/office/powerpoint/2010/main" val="3259867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188" y="154888"/>
            <a:ext cx="7772400" cy="1143000"/>
          </a:xfrm>
        </p:spPr>
        <p:txBody>
          <a:bodyPr>
            <a:normAutofit/>
          </a:bodyPr>
          <a:lstStyle/>
          <a:p>
            <a:pPr algn="ctr"/>
            <a:r>
              <a:rPr lang="en-GB" dirty="0"/>
              <a:t>Content Theories of Motivation</a:t>
            </a:r>
          </a:p>
        </p:txBody>
      </p:sp>
      <p:pic>
        <p:nvPicPr>
          <p:cNvPr id="5" name="Picture 4">
            <a:extLst>
              <a:ext uri="{FF2B5EF4-FFF2-40B4-BE49-F238E27FC236}">
                <a16:creationId xmlns:a16="http://schemas.microsoft.com/office/drawing/2014/main" id="{43493447-4E37-4EEC-8AD6-0DB39731C4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71625" y="1628775"/>
            <a:ext cx="6000750" cy="3600450"/>
          </a:xfrm>
          <a:prstGeom prst="rect">
            <a:avLst/>
          </a:prstGeom>
        </p:spPr>
      </p:pic>
    </p:spTree>
    <p:extLst>
      <p:ext uri="{BB962C8B-B14F-4D97-AF65-F5344CB8AC3E}">
        <p14:creationId xmlns:p14="http://schemas.microsoft.com/office/powerpoint/2010/main" val="2280883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744" y="63894"/>
            <a:ext cx="7772400" cy="584301"/>
          </a:xfrm>
        </p:spPr>
        <p:txBody>
          <a:bodyPr/>
          <a:lstStyle/>
          <a:p>
            <a:pPr algn="ctr"/>
            <a:r>
              <a:rPr lang="en-US" sz="3200" b="1" dirty="0">
                <a:solidFill>
                  <a:srgbClr val="000099"/>
                </a:solidFill>
              </a:rPr>
              <a:t>Maslow’s Hierarchy of Needs</a:t>
            </a:r>
          </a:p>
        </p:txBody>
      </p:sp>
      <p:grpSp>
        <p:nvGrpSpPr>
          <p:cNvPr id="24" name="Group 23"/>
          <p:cNvGrpSpPr/>
          <p:nvPr/>
        </p:nvGrpSpPr>
        <p:grpSpPr>
          <a:xfrm>
            <a:off x="964704" y="692696"/>
            <a:ext cx="7063680" cy="4968552"/>
            <a:chOff x="-357436" y="0"/>
            <a:chExt cx="5843836" cy="4229100"/>
          </a:xfrm>
        </p:grpSpPr>
        <p:grpSp>
          <p:nvGrpSpPr>
            <p:cNvPr id="25" name="Group 24"/>
            <p:cNvGrpSpPr/>
            <p:nvPr/>
          </p:nvGrpSpPr>
          <p:grpSpPr>
            <a:xfrm>
              <a:off x="-357436" y="0"/>
              <a:ext cx="5843836" cy="4229100"/>
              <a:chOff x="-357436" y="0"/>
              <a:chExt cx="5843836" cy="4229100"/>
            </a:xfrm>
          </p:grpSpPr>
          <p:sp>
            <p:nvSpPr>
              <p:cNvPr id="30" name="AutoShape 209"/>
              <p:cNvSpPr>
                <a:spLocks noChangeArrowheads="1"/>
              </p:cNvSpPr>
              <p:nvPr/>
            </p:nvSpPr>
            <p:spPr bwMode="auto">
              <a:xfrm>
                <a:off x="1066800" y="0"/>
                <a:ext cx="4419600" cy="4229100"/>
              </a:xfrm>
              <a:prstGeom prst="triangle">
                <a:avLst>
                  <a:gd name="adj" fmla="val 50000"/>
                </a:avLst>
              </a:prstGeom>
              <a:gradFill flip="none" rotWithShape="1">
                <a:gsLst>
                  <a:gs pos="0">
                    <a:srgbClr val="CDE6FF"/>
                  </a:gs>
                  <a:gs pos="100000">
                    <a:schemeClr val="bg1"/>
                  </a:gs>
                </a:gsLst>
                <a:lin ang="0" scaled="1"/>
                <a:tileRect/>
              </a:gradFill>
              <a:ln w="9525">
                <a:solidFill>
                  <a:srgbClr val="000000"/>
                </a:solidFill>
                <a:miter lim="800000"/>
                <a:headEnd/>
                <a:tailEnd/>
              </a:ln>
            </p:spPr>
            <p:txBody>
              <a:bodyPr rot="0" vert="horz" wrap="square" lIns="91440" tIns="45720" rIns="91440" bIns="45720" anchor="t" anchorCtr="0" upright="1">
                <a:noAutofit/>
              </a:bodyPr>
              <a:lstStyle/>
              <a:p>
                <a:endParaRPr lang="en-US">
                  <a:solidFill>
                    <a:srgbClr val="000099"/>
                  </a:solidFill>
                </a:endParaRPr>
              </a:p>
            </p:txBody>
          </p:sp>
          <p:sp>
            <p:nvSpPr>
              <p:cNvPr id="31" name="Text Box 214"/>
              <p:cNvSpPr txBox="1">
                <a:spLocks noChangeArrowheads="1"/>
              </p:cNvSpPr>
              <p:nvPr/>
            </p:nvSpPr>
            <p:spPr bwMode="auto">
              <a:xfrm>
                <a:off x="2621202" y="540917"/>
                <a:ext cx="12954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morality, </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creativity,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spontaneity,</a:t>
                </a:r>
                <a:endParaRPr lang="en-GB" sz="1400" dirty="0">
                  <a:solidFill>
                    <a:srgbClr val="000099"/>
                  </a:solidFill>
                  <a:effectLst/>
                  <a:latin typeface="Times New Roman"/>
                  <a:ea typeface="Times New Roman"/>
                </a:endParaRPr>
              </a:p>
              <a:p>
                <a:pPr algn="ctr">
                  <a:spcAft>
                    <a:spcPts val="0"/>
                  </a:spcAft>
                </a:pPr>
                <a:r>
                  <a:rPr lang="en-GB" sz="1400" dirty="0">
                    <a:solidFill>
                      <a:srgbClr val="000099"/>
                    </a:solidFill>
                    <a:effectLst/>
                    <a:latin typeface="Arial"/>
                    <a:ea typeface="Times New Roman"/>
                  </a:rPr>
                  <a:t>lack of prejudice</a:t>
                </a:r>
                <a:endParaRPr lang="en-GB" sz="1400" dirty="0">
                  <a:solidFill>
                    <a:srgbClr val="000099"/>
                  </a:solidFill>
                  <a:effectLst/>
                  <a:latin typeface="Times New Roman"/>
                  <a:ea typeface="Times New Roman"/>
                </a:endParaRPr>
              </a:p>
            </p:txBody>
          </p:sp>
          <p:sp>
            <p:nvSpPr>
              <p:cNvPr id="32" name="Text Box 215"/>
              <p:cNvSpPr txBox="1">
                <a:spLocks noChangeArrowheads="1"/>
              </p:cNvSpPr>
              <p:nvPr/>
            </p:nvSpPr>
            <p:spPr bwMode="auto">
              <a:xfrm>
                <a:off x="595728" y="457200"/>
                <a:ext cx="184267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Self-actualisation</a:t>
                </a:r>
                <a:endParaRPr lang="en-GB" dirty="0">
                  <a:solidFill>
                    <a:srgbClr val="000099"/>
                  </a:solidFill>
                  <a:effectLst/>
                  <a:latin typeface="Times New Roman"/>
                  <a:ea typeface="Times New Roman"/>
                </a:endParaRPr>
              </a:p>
            </p:txBody>
          </p:sp>
          <p:cxnSp>
            <p:nvCxnSpPr>
              <p:cNvPr id="33" name="Line 216"/>
              <p:cNvCxnSpPr>
                <a:cxnSpLocks noChangeShapeType="1"/>
              </p:cNvCxnSpPr>
              <p:nvPr/>
            </p:nvCxnSpPr>
            <p:spPr bwMode="auto">
              <a:xfrm>
                <a:off x="2438400" y="685800"/>
                <a:ext cx="381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4" name="Text Box 217"/>
              <p:cNvSpPr txBox="1">
                <a:spLocks noChangeArrowheads="1"/>
              </p:cNvSpPr>
              <p:nvPr/>
            </p:nvSpPr>
            <p:spPr bwMode="auto">
              <a:xfrm>
                <a:off x="357437" y="1346200"/>
                <a:ext cx="1471362"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sz="6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dirty="0">
                    <a:solidFill>
                      <a:srgbClr val="000099"/>
                    </a:solidFill>
                    <a:effectLst/>
                    <a:latin typeface="Arial"/>
                    <a:ea typeface="Times New Roman"/>
                  </a:rPr>
                  <a:t>Esteem</a:t>
                </a:r>
                <a:endParaRPr lang="en-GB" dirty="0">
                  <a:solidFill>
                    <a:srgbClr val="000099"/>
                  </a:solidFill>
                  <a:effectLst/>
                  <a:latin typeface="Times New Roman"/>
                  <a:ea typeface="Times New Roman"/>
                </a:endParaRPr>
              </a:p>
            </p:txBody>
          </p:sp>
          <p:cxnSp>
            <p:nvCxnSpPr>
              <p:cNvPr id="35" name="Line 218"/>
              <p:cNvCxnSpPr>
                <a:cxnSpLocks noChangeShapeType="1"/>
              </p:cNvCxnSpPr>
              <p:nvPr/>
            </p:nvCxnSpPr>
            <p:spPr bwMode="auto">
              <a:xfrm>
                <a:off x="1828800" y="1600200"/>
                <a:ext cx="533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6" name="Text Box 219"/>
              <p:cNvSpPr txBox="1">
                <a:spLocks noChangeArrowheads="1"/>
              </p:cNvSpPr>
              <p:nvPr/>
            </p:nvSpPr>
            <p:spPr bwMode="auto">
              <a:xfrm>
                <a:off x="-59572" y="2057400"/>
                <a:ext cx="1583573"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 Social</a:t>
                </a:r>
                <a:endParaRPr lang="en-GB" dirty="0">
                  <a:solidFill>
                    <a:srgbClr val="000099"/>
                  </a:solidFill>
                  <a:effectLst/>
                  <a:latin typeface="Times New Roman"/>
                  <a:ea typeface="Times New Roman"/>
                </a:endParaRPr>
              </a:p>
            </p:txBody>
          </p:sp>
          <p:cxnSp>
            <p:nvCxnSpPr>
              <p:cNvPr id="37" name="Line 220"/>
              <p:cNvCxnSpPr>
                <a:cxnSpLocks noChangeShapeType="1"/>
              </p:cNvCxnSpPr>
              <p:nvPr/>
            </p:nvCxnSpPr>
            <p:spPr bwMode="auto">
              <a:xfrm>
                <a:off x="1524000" y="2286000"/>
                <a:ext cx="4572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8" name="Text Box 221"/>
              <p:cNvSpPr txBox="1">
                <a:spLocks noChangeArrowheads="1"/>
              </p:cNvSpPr>
              <p:nvPr/>
            </p:nvSpPr>
            <p:spPr bwMode="auto">
              <a:xfrm>
                <a:off x="2382911" y="1442446"/>
                <a:ext cx="1846756" cy="671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400" dirty="0">
                    <a:solidFill>
                      <a:srgbClr val="000099"/>
                    </a:solidFill>
                    <a:effectLst/>
                    <a:latin typeface="Arial"/>
                    <a:ea typeface="Times New Roman"/>
                  </a:rPr>
                  <a:t>self-esteem, confidence, achievement, respect of others, respect by others</a:t>
                </a:r>
                <a:endParaRPr lang="en-GB" sz="2000" dirty="0">
                  <a:solidFill>
                    <a:srgbClr val="000099"/>
                  </a:solidFill>
                  <a:effectLst/>
                  <a:latin typeface="Times New Roman"/>
                  <a:ea typeface="Times New Roman"/>
                </a:endParaRPr>
              </a:p>
            </p:txBody>
          </p:sp>
          <p:sp>
            <p:nvSpPr>
              <p:cNvPr id="39" name="Text Box 222"/>
              <p:cNvSpPr txBox="1">
                <a:spLocks noChangeArrowheads="1"/>
              </p:cNvSpPr>
              <p:nvPr/>
            </p:nvSpPr>
            <p:spPr bwMode="auto">
              <a:xfrm>
                <a:off x="2438400" y="2171700"/>
                <a:ext cx="1676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friendship, family, intimacy</a:t>
                </a:r>
                <a:endParaRPr lang="en-GB" sz="2800" dirty="0">
                  <a:solidFill>
                    <a:srgbClr val="000099"/>
                  </a:solidFill>
                  <a:effectLst/>
                  <a:latin typeface="Times New Roman"/>
                  <a:ea typeface="Times New Roman"/>
                </a:endParaRPr>
              </a:p>
            </p:txBody>
          </p:sp>
          <p:sp>
            <p:nvSpPr>
              <p:cNvPr id="40" name="Text Box 223"/>
              <p:cNvSpPr txBox="1">
                <a:spLocks noChangeArrowheads="1"/>
              </p:cNvSpPr>
              <p:nvPr/>
            </p:nvSpPr>
            <p:spPr bwMode="auto">
              <a:xfrm>
                <a:off x="-305065" y="2743200"/>
                <a:ext cx="1600465"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lgn="ctr">
                  <a:spcAft>
                    <a:spcPts val="0"/>
                  </a:spcAft>
                </a:pPr>
                <a:r>
                  <a:rPr lang="en-GB" dirty="0">
                    <a:solidFill>
                      <a:srgbClr val="000099"/>
                    </a:solidFill>
                    <a:effectLst/>
                    <a:latin typeface="Arial"/>
                    <a:ea typeface="Times New Roman"/>
                  </a:rPr>
                  <a:t>Safety</a:t>
                </a:r>
                <a:endParaRPr lang="en-GB" dirty="0">
                  <a:solidFill>
                    <a:srgbClr val="000099"/>
                  </a:solidFill>
                  <a:effectLst/>
                  <a:latin typeface="Times New Roman"/>
                  <a:ea typeface="Times New Roman"/>
                </a:endParaRPr>
              </a:p>
            </p:txBody>
          </p:sp>
          <p:cxnSp>
            <p:nvCxnSpPr>
              <p:cNvPr id="41" name="Line 224"/>
              <p:cNvCxnSpPr>
                <a:cxnSpLocks noChangeShapeType="1"/>
              </p:cNvCxnSpPr>
              <p:nvPr/>
            </p:nvCxnSpPr>
            <p:spPr bwMode="auto">
              <a:xfrm>
                <a:off x="1295400" y="2971800"/>
                <a:ext cx="3048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42" name="Line 225"/>
              <p:cNvCxnSpPr>
                <a:cxnSpLocks noChangeShapeType="1"/>
              </p:cNvCxnSpPr>
              <p:nvPr/>
            </p:nvCxnSpPr>
            <p:spPr bwMode="auto">
              <a:xfrm>
                <a:off x="1143000" y="3657600"/>
                <a:ext cx="1524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3" name="Text Box 226"/>
              <p:cNvSpPr txBox="1">
                <a:spLocks noChangeArrowheads="1"/>
              </p:cNvSpPr>
              <p:nvPr/>
            </p:nvSpPr>
            <p:spPr bwMode="auto">
              <a:xfrm>
                <a:off x="-357436" y="3429000"/>
                <a:ext cx="1500436" cy="457200"/>
              </a:xfrm>
              <a:prstGeom prst="rect">
                <a:avLst/>
              </a:prstGeom>
              <a:noFill/>
              <a:ln w="9525">
                <a:solidFill>
                  <a:srgbClr val="000000"/>
                </a:solidFill>
                <a:miter lim="800000"/>
                <a:headEnd/>
                <a:tailEnd/>
              </a:ln>
            </p:spPr>
            <p:txBody>
              <a:bodyPr rot="0" vert="horz" wrap="square" lIns="91440" tIns="45720" rIns="91440" bIns="45720" anchor="t" anchorCtr="0" upright="1">
                <a:noAutofit/>
              </a:bodyPr>
              <a:lstStyle/>
              <a:p>
                <a:pPr>
                  <a:spcAft>
                    <a:spcPts val="0"/>
                  </a:spcAft>
                </a:pPr>
                <a:r>
                  <a:rPr lang="en-GB" dirty="0">
                    <a:solidFill>
                      <a:srgbClr val="000099"/>
                    </a:solidFill>
                    <a:effectLst/>
                    <a:latin typeface="Arial"/>
                    <a:ea typeface="Times New Roman"/>
                  </a:rPr>
                  <a:t> Physiological</a:t>
                </a:r>
                <a:endParaRPr lang="en-GB" dirty="0">
                  <a:solidFill>
                    <a:srgbClr val="000099"/>
                  </a:solidFill>
                  <a:effectLst/>
                  <a:latin typeface="Times New Roman"/>
                  <a:ea typeface="Times New Roman"/>
                </a:endParaRPr>
              </a:p>
            </p:txBody>
          </p:sp>
          <p:sp>
            <p:nvSpPr>
              <p:cNvPr id="44" name="Text Box 228"/>
              <p:cNvSpPr txBox="1">
                <a:spLocks noChangeArrowheads="1"/>
              </p:cNvSpPr>
              <p:nvPr/>
            </p:nvSpPr>
            <p:spPr bwMode="auto">
              <a:xfrm>
                <a:off x="1846756" y="2857500"/>
                <a:ext cx="285949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security of body, health, family, work &amp; property</a:t>
                </a:r>
                <a:endParaRPr lang="en-GB" sz="1600" dirty="0">
                  <a:solidFill>
                    <a:srgbClr val="000099"/>
                  </a:solidFill>
                  <a:effectLst/>
                  <a:latin typeface="Times New Roman"/>
                  <a:ea typeface="Times New Roman"/>
                </a:endParaRPr>
              </a:p>
            </p:txBody>
          </p:sp>
          <p:sp>
            <p:nvSpPr>
              <p:cNvPr id="45" name="Text Box 229"/>
              <p:cNvSpPr txBox="1">
                <a:spLocks noChangeArrowheads="1"/>
              </p:cNvSpPr>
              <p:nvPr/>
            </p:nvSpPr>
            <p:spPr bwMode="auto">
              <a:xfrm>
                <a:off x="1489319" y="3657600"/>
                <a:ext cx="3336075" cy="45720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gn="ctr">
                  <a:spcAft>
                    <a:spcPts val="0"/>
                  </a:spcAft>
                </a:pPr>
                <a:r>
                  <a:rPr lang="en-GB" sz="1600" dirty="0">
                    <a:solidFill>
                      <a:srgbClr val="000099"/>
                    </a:solidFill>
                    <a:effectLst/>
                    <a:latin typeface="Arial"/>
                    <a:ea typeface="Times New Roman"/>
                  </a:rPr>
                  <a:t>shelter, warmth, air, water, food, and sleep</a:t>
                </a:r>
                <a:endParaRPr lang="en-GB" sz="1600" dirty="0">
                  <a:solidFill>
                    <a:srgbClr val="000099"/>
                  </a:solidFill>
                  <a:effectLst/>
                  <a:latin typeface="Times New Roman"/>
                  <a:ea typeface="Times New Roman"/>
                </a:endParaRPr>
              </a:p>
            </p:txBody>
          </p:sp>
        </p:grpSp>
        <p:cxnSp>
          <p:nvCxnSpPr>
            <p:cNvPr id="26" name="Line 210"/>
            <p:cNvCxnSpPr>
              <a:cxnSpLocks noChangeShapeType="1"/>
            </p:cNvCxnSpPr>
            <p:nvPr/>
          </p:nvCxnSpPr>
          <p:spPr bwMode="auto">
            <a:xfrm>
              <a:off x="2590800" y="1371600"/>
              <a:ext cx="1371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7" name="Line 211"/>
            <p:cNvCxnSpPr>
              <a:cxnSpLocks noChangeShapeType="1"/>
            </p:cNvCxnSpPr>
            <p:nvPr/>
          </p:nvCxnSpPr>
          <p:spPr bwMode="auto">
            <a:xfrm>
              <a:off x="2209800" y="2057400"/>
              <a:ext cx="2133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8" name="Line 212"/>
            <p:cNvCxnSpPr>
              <a:cxnSpLocks noChangeShapeType="1"/>
            </p:cNvCxnSpPr>
            <p:nvPr/>
          </p:nvCxnSpPr>
          <p:spPr bwMode="auto">
            <a:xfrm>
              <a:off x="1828800" y="2743200"/>
              <a:ext cx="28956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29" name="Line 213"/>
            <p:cNvCxnSpPr>
              <a:cxnSpLocks noChangeShapeType="1"/>
            </p:cNvCxnSpPr>
            <p:nvPr/>
          </p:nvCxnSpPr>
          <p:spPr bwMode="auto">
            <a:xfrm>
              <a:off x="1524000" y="3429000"/>
              <a:ext cx="3505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grpSp>
      <p:sp>
        <p:nvSpPr>
          <p:cNvPr id="46" name="Rectangle 45"/>
          <p:cNvSpPr/>
          <p:nvPr/>
        </p:nvSpPr>
        <p:spPr>
          <a:xfrm>
            <a:off x="6804248" y="2204864"/>
            <a:ext cx="1775396" cy="276999"/>
          </a:xfrm>
          <a:prstGeom prst="rect">
            <a:avLst/>
          </a:prstGeom>
        </p:spPr>
        <p:txBody>
          <a:bodyPr wrap="none">
            <a:spAutoFit/>
          </a:bodyPr>
          <a:lstStyle/>
          <a:p>
            <a:r>
              <a:rPr lang="en-GB" sz="1200" dirty="0">
                <a:solidFill>
                  <a:srgbClr val="000099"/>
                </a:solidFill>
              </a:rPr>
              <a:t>(Adapted from Maslow)</a:t>
            </a:r>
          </a:p>
        </p:txBody>
      </p:sp>
    </p:spTree>
    <p:extLst>
      <p:ext uri="{BB962C8B-B14F-4D97-AF65-F5344CB8AC3E}">
        <p14:creationId xmlns:p14="http://schemas.microsoft.com/office/powerpoint/2010/main" val="1480141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981075"/>
            <a:ext cx="7772400" cy="1143000"/>
          </a:xfrm>
        </p:spPr>
        <p:txBody>
          <a:bodyPr>
            <a:normAutofit/>
          </a:bodyPr>
          <a:lstStyle/>
          <a:p>
            <a:pPr algn="ctr">
              <a:defRPr/>
            </a:pPr>
            <a:r>
              <a:rPr lang="en-GB" dirty="0"/>
              <a:t>Herzberg’s 2-Factor Theory</a:t>
            </a:r>
            <a:br>
              <a:rPr lang="en-GB" dirty="0"/>
            </a:br>
            <a:endParaRPr lang="en-US" dirty="0"/>
          </a:p>
        </p:txBody>
      </p:sp>
      <p:sp>
        <p:nvSpPr>
          <p:cNvPr id="9" name="Oval 8"/>
          <p:cNvSpPr/>
          <p:nvPr/>
        </p:nvSpPr>
        <p:spPr>
          <a:xfrm>
            <a:off x="755576"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4788024" y="2348880"/>
            <a:ext cx="3600400" cy="230425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Tree>
    <p:extLst>
      <p:ext uri="{BB962C8B-B14F-4D97-AF65-F5344CB8AC3E}">
        <p14:creationId xmlns:p14="http://schemas.microsoft.com/office/powerpoint/2010/main" val="448751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772400" cy="1143000"/>
          </a:xfrm>
        </p:spPr>
        <p:txBody>
          <a:bodyPr>
            <a:normAutofit/>
          </a:bodyPr>
          <a:lstStyle/>
          <a:p>
            <a:pPr algn="ctr">
              <a:defRPr/>
            </a:pPr>
            <a:r>
              <a:rPr lang="en-GB" dirty="0"/>
              <a:t>Hertzberg’s 2-Factor Theory</a:t>
            </a:r>
            <a:br>
              <a:rPr lang="en-GB" dirty="0"/>
            </a:br>
            <a:endParaRPr lang="en-US" dirty="0"/>
          </a:p>
        </p:txBody>
      </p:sp>
      <p:sp>
        <p:nvSpPr>
          <p:cNvPr id="9" name="Oval 8"/>
          <p:cNvSpPr/>
          <p:nvPr/>
        </p:nvSpPr>
        <p:spPr>
          <a:xfrm>
            <a:off x="539552"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Hygiene Factors</a:t>
            </a:r>
          </a:p>
          <a:p>
            <a:pPr algn="ctr">
              <a:defRPr/>
            </a:pPr>
            <a:r>
              <a:rPr lang="en-GB" sz="2000" dirty="0">
                <a:solidFill>
                  <a:srgbClr val="000090"/>
                </a:solidFill>
              </a:rPr>
              <a:t>Dis-satisfiers </a:t>
            </a:r>
            <a:br>
              <a:rPr lang="en-GB" sz="1400" dirty="0">
                <a:solidFill>
                  <a:srgbClr val="000090"/>
                </a:solidFill>
              </a:rPr>
            </a:br>
            <a:endParaRPr lang="en-GB" sz="1400" dirty="0">
              <a:solidFill>
                <a:srgbClr val="000090"/>
              </a:solidFill>
            </a:endParaRPr>
          </a:p>
        </p:txBody>
      </p:sp>
      <p:sp>
        <p:nvSpPr>
          <p:cNvPr id="10" name="Oval 9"/>
          <p:cNvSpPr/>
          <p:nvPr/>
        </p:nvSpPr>
        <p:spPr>
          <a:xfrm>
            <a:off x="5004048" y="1052736"/>
            <a:ext cx="3096344" cy="1944216"/>
          </a:xfrm>
          <a:prstGeom prst="ellipse">
            <a:avLst/>
          </a:prstGeom>
          <a:gradFill flip="none" rotWithShape="1">
            <a:gsLst>
              <a:gs pos="0">
                <a:srgbClr val="CDE6FF"/>
              </a:gs>
              <a:gs pos="100000">
                <a:schemeClr val="bg1"/>
              </a:gs>
            </a:gsLst>
            <a:path path="circle">
              <a:fillToRect l="100000" t="100000"/>
            </a:path>
            <a:tileRect r="-100000" b="-100000"/>
          </a:gra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000" b="1" dirty="0">
                <a:solidFill>
                  <a:srgbClr val="000090"/>
                </a:solidFill>
              </a:rPr>
              <a:t>Motivators</a:t>
            </a:r>
          </a:p>
          <a:p>
            <a:pPr algn="ctr">
              <a:defRPr/>
            </a:pPr>
            <a:r>
              <a:rPr lang="en-GB" sz="2000" dirty="0">
                <a:solidFill>
                  <a:srgbClr val="000090"/>
                </a:solidFill>
              </a:rPr>
              <a:t>Satisfiers</a:t>
            </a:r>
            <a:br>
              <a:rPr lang="en-GB" sz="2000" b="1" dirty="0">
                <a:solidFill>
                  <a:srgbClr val="000090"/>
                </a:solidFill>
              </a:rPr>
            </a:br>
            <a:endParaRPr lang="en-US" sz="2000" dirty="0">
              <a:solidFill>
                <a:srgbClr val="000090"/>
              </a:solidFill>
            </a:endParaRPr>
          </a:p>
        </p:txBody>
      </p:sp>
      <p:sp>
        <p:nvSpPr>
          <p:cNvPr id="6" name="TextBox 5"/>
          <p:cNvSpPr txBox="1">
            <a:spLocks noChangeArrowheads="1"/>
          </p:cNvSpPr>
          <p:nvPr/>
        </p:nvSpPr>
        <p:spPr bwMode="auto">
          <a:xfrm>
            <a:off x="468313" y="2996952"/>
            <a:ext cx="4032250"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upright="1"/>
          <a:lstStyle/>
          <a:p>
            <a:pPr algn="ctr">
              <a:spcAft>
                <a:spcPts val="0"/>
              </a:spcAft>
              <a:defRPr/>
            </a:pPr>
            <a:endParaRPr lang="en-GB" sz="1600" dirty="0">
              <a:solidFill>
                <a:srgbClr val="002060"/>
              </a:solidFill>
              <a:latin typeface="+mn-lt"/>
              <a:ea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Company Policy and Admin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Relationships with co-workers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Physical Environment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Supervision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Status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Job Security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Salary </a:t>
            </a:r>
            <a:endParaRPr lang="en-GB" sz="1600" dirty="0">
              <a:solidFill>
                <a:srgbClr val="002060"/>
              </a:solidFill>
              <a:latin typeface="+mn-lt"/>
              <a:ea typeface="Calibri"/>
              <a:cs typeface="Times New Roman"/>
            </a:endParaRPr>
          </a:p>
          <a:p>
            <a:pPr marL="342900" indent="-342900">
              <a:lnSpc>
                <a:spcPct val="115000"/>
              </a:lnSpc>
              <a:spcAft>
                <a:spcPts val="0"/>
              </a:spcAft>
              <a:buFont typeface="Symbol"/>
              <a:buChar char=""/>
              <a:defRPr/>
            </a:pPr>
            <a:r>
              <a:rPr lang="en-GB" sz="1600" dirty="0">
                <a:solidFill>
                  <a:srgbClr val="002060"/>
                </a:solidFill>
                <a:latin typeface="+mn-lt"/>
                <a:ea typeface="ＭＳ Ｐゴシック"/>
                <a:cs typeface="Times New Roman"/>
              </a:rPr>
              <a:t>Pay and Benefits </a:t>
            </a:r>
            <a:endParaRPr lang="en-GB" sz="1600" dirty="0">
              <a:solidFill>
                <a:srgbClr val="002060"/>
              </a:solidFill>
              <a:latin typeface="+mn-lt"/>
              <a:ea typeface="Calibri"/>
              <a:cs typeface="Times New Roman"/>
            </a:endParaRPr>
          </a:p>
        </p:txBody>
      </p:sp>
      <p:sp>
        <p:nvSpPr>
          <p:cNvPr id="7" name="Text Box 213"/>
          <p:cNvSpPr txBox="1">
            <a:spLocks noChangeArrowheads="1"/>
          </p:cNvSpPr>
          <p:nvPr/>
        </p:nvSpPr>
        <p:spPr bwMode="auto">
          <a:xfrm>
            <a:off x="5652120" y="3267121"/>
            <a:ext cx="3095575" cy="205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91440" bIns="91440" upright="1"/>
          <a:lstStyle/>
          <a:p>
            <a:pPr marL="342900" indent="-342900">
              <a:spcAft>
                <a:spcPts val="0"/>
              </a:spcAft>
              <a:buFont typeface="Symbol"/>
              <a:buChar char=""/>
              <a:defRPr/>
            </a:pPr>
            <a:r>
              <a:rPr lang="en-GB" sz="1600" b="1" dirty="0">
                <a:solidFill>
                  <a:srgbClr val="0000CC"/>
                </a:solidFill>
                <a:latin typeface="+mn-lt"/>
                <a:ea typeface="Times New Roman"/>
              </a:rPr>
              <a:t>Achievement </a:t>
            </a:r>
          </a:p>
          <a:p>
            <a:pPr marL="342900" indent="-342900">
              <a:spcAft>
                <a:spcPts val="0"/>
              </a:spcAft>
              <a:buFont typeface="Symbol"/>
              <a:buChar char=""/>
              <a:defRPr/>
            </a:pPr>
            <a:r>
              <a:rPr lang="en-GB" sz="1600" b="1" dirty="0">
                <a:solidFill>
                  <a:srgbClr val="0000CC"/>
                </a:solidFill>
                <a:latin typeface="+mn-lt"/>
                <a:ea typeface="Times New Roman"/>
              </a:rPr>
              <a:t>Recognition </a:t>
            </a:r>
          </a:p>
          <a:p>
            <a:pPr marL="342900" indent="-342900">
              <a:spcAft>
                <a:spcPts val="0"/>
              </a:spcAft>
              <a:buFont typeface="Symbol"/>
              <a:buChar char=""/>
              <a:defRPr/>
            </a:pPr>
            <a:r>
              <a:rPr lang="en-GB" sz="1600" b="1" dirty="0">
                <a:solidFill>
                  <a:srgbClr val="0000CC"/>
                </a:solidFill>
                <a:latin typeface="+mn-lt"/>
                <a:ea typeface="Times New Roman"/>
              </a:rPr>
              <a:t>Work Itself </a:t>
            </a:r>
          </a:p>
          <a:p>
            <a:pPr marL="342900" indent="-342900">
              <a:spcAft>
                <a:spcPts val="0"/>
              </a:spcAft>
              <a:buFont typeface="Symbol"/>
              <a:buChar char=""/>
              <a:defRPr/>
            </a:pPr>
            <a:r>
              <a:rPr lang="en-GB" sz="1600" b="1" dirty="0">
                <a:solidFill>
                  <a:srgbClr val="0000CC"/>
                </a:solidFill>
                <a:latin typeface="+mn-lt"/>
                <a:ea typeface="Times New Roman"/>
              </a:rPr>
              <a:t>Responsibility </a:t>
            </a:r>
          </a:p>
          <a:p>
            <a:pPr marL="342900" indent="-342900">
              <a:spcAft>
                <a:spcPts val="0"/>
              </a:spcAft>
              <a:buFont typeface="Symbol"/>
              <a:buChar char=""/>
              <a:defRPr/>
            </a:pPr>
            <a:r>
              <a:rPr lang="en-GB" sz="1600" b="1" dirty="0">
                <a:solidFill>
                  <a:srgbClr val="0000CC"/>
                </a:solidFill>
                <a:latin typeface="+mn-lt"/>
                <a:ea typeface="Times New Roman"/>
              </a:rPr>
              <a:t>Advancement</a:t>
            </a:r>
          </a:p>
          <a:p>
            <a:pPr marL="342900" indent="-342900">
              <a:spcAft>
                <a:spcPts val="0"/>
              </a:spcAft>
              <a:buFont typeface="Symbol"/>
              <a:buChar char=""/>
              <a:defRPr/>
            </a:pPr>
            <a:r>
              <a:rPr lang="en-GB" sz="1600" b="1" dirty="0">
                <a:solidFill>
                  <a:srgbClr val="0000CC"/>
                </a:solidFill>
                <a:latin typeface="+mn-lt"/>
                <a:ea typeface="Times New Roman"/>
              </a:rPr>
              <a:t>Personal Growth </a:t>
            </a:r>
          </a:p>
          <a:p>
            <a:pPr>
              <a:spcAft>
                <a:spcPts val="0"/>
              </a:spcAft>
              <a:defRPr/>
            </a:pPr>
            <a:r>
              <a:rPr lang="en-GB" sz="1600" b="1" dirty="0">
                <a:solidFill>
                  <a:srgbClr val="0000CC"/>
                </a:solidFill>
                <a:latin typeface="+mn-lt"/>
                <a:ea typeface="Times New Roman"/>
              </a:rPr>
              <a:t> </a:t>
            </a:r>
          </a:p>
          <a:p>
            <a:pPr>
              <a:spcAft>
                <a:spcPts val="0"/>
              </a:spcAft>
              <a:defRPr/>
            </a:pPr>
            <a:r>
              <a:rPr lang="en-GB" sz="1600" b="1" dirty="0">
                <a:solidFill>
                  <a:srgbClr val="0000CC"/>
                </a:solidFill>
                <a:latin typeface="Arial"/>
                <a:ea typeface="Times New Roman"/>
              </a:rPr>
              <a:t> </a:t>
            </a:r>
            <a:endParaRPr lang="en-GB" sz="1600" b="1" dirty="0">
              <a:solidFill>
                <a:srgbClr val="0000CC"/>
              </a:solidFill>
              <a:latin typeface="Times New Roman"/>
              <a:ea typeface="Times New Roman"/>
            </a:endParaRPr>
          </a:p>
        </p:txBody>
      </p:sp>
    </p:spTree>
    <p:extLst>
      <p:ext uri="{BB962C8B-B14F-4D97-AF65-F5344CB8AC3E}">
        <p14:creationId xmlns:p14="http://schemas.microsoft.com/office/powerpoint/2010/main" val="378233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fade">
                                      <p:cBhvr>
                                        <p:cTn id="13" dur="500"/>
                                        <p:tgtEl>
                                          <p:spTgt spid="6">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4" end="4"/>
                                            </p:txEl>
                                          </p:spTgt>
                                        </p:tgtEl>
                                        <p:attrNameLst>
                                          <p:attrName>style.visibility</p:attrName>
                                        </p:attrNameLst>
                                      </p:cBhvr>
                                      <p:to>
                                        <p:strVal val="visible"/>
                                      </p:to>
                                    </p:set>
                                    <p:animEffect transition="in" filter="fade">
                                      <p:cBhvr>
                                        <p:cTn id="16" dur="500"/>
                                        <p:tgtEl>
                                          <p:spTgt spid="6">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Effect transition="in" filter="fade">
                                      <p:cBhvr>
                                        <p:cTn id="19" dur="500"/>
                                        <p:tgtEl>
                                          <p:spTgt spid="6">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animEffect transition="in" filter="fade">
                                      <p:cBhvr>
                                        <p:cTn id="25" dur="500"/>
                                        <p:tgtEl>
                                          <p:spTgt spid="6">
                                            <p:txEl>
                                              <p:pRg st="7" end="7"/>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8" end="8"/>
                                            </p:txEl>
                                          </p:spTgt>
                                        </p:tgtEl>
                                        <p:attrNameLst>
                                          <p:attrName>style.visibility</p:attrName>
                                        </p:attrNameLst>
                                      </p:cBhvr>
                                      <p:to>
                                        <p:strVal val="visible"/>
                                      </p:to>
                                    </p:set>
                                    <p:animEffect transition="in" filter="fade">
                                      <p:cBhvr>
                                        <p:cTn id="28" dur="500"/>
                                        <p:tgtEl>
                                          <p:spTgt spid="6">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7">
                                            <p:txEl>
                                              <p:pRg st="1" end="1"/>
                                            </p:txEl>
                                          </p:spTgt>
                                        </p:tgtEl>
                                        <p:attrNameLst>
                                          <p:attrName>style.visibility</p:attrName>
                                        </p:attrNameLst>
                                      </p:cBhvr>
                                      <p:to>
                                        <p:strVal val="visible"/>
                                      </p:to>
                                    </p:set>
                                    <p:animEffect transition="in" filter="fade">
                                      <p:cBhvr>
                                        <p:cTn id="36" dur="500"/>
                                        <p:tgtEl>
                                          <p:spTgt spid="7">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animEffect transition="in" filter="fade">
                                      <p:cBhvr>
                                        <p:cTn id="39" dur="500"/>
                                        <p:tgtEl>
                                          <p:spTgt spid="7">
                                            <p:txEl>
                                              <p:pRg st="2" end="2"/>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
                                            <p:txEl>
                                              <p:pRg st="3" end="3"/>
                                            </p:txEl>
                                          </p:spTgt>
                                        </p:tgtEl>
                                        <p:attrNameLst>
                                          <p:attrName>style.visibility</p:attrName>
                                        </p:attrNameLst>
                                      </p:cBhvr>
                                      <p:to>
                                        <p:strVal val="visible"/>
                                      </p:to>
                                    </p:set>
                                    <p:animEffect transition="in" filter="fade">
                                      <p:cBhvr>
                                        <p:cTn id="42" dur="500"/>
                                        <p:tgtEl>
                                          <p:spTgt spid="7">
                                            <p:txEl>
                                              <p:pRg st="3" end="3"/>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Effect transition="in" filter="fade">
                                      <p:cBhvr>
                                        <p:cTn id="45" dur="500"/>
                                        <p:tgtEl>
                                          <p:spTgt spid="7">
                                            <p:txEl>
                                              <p:pRg st="4" end="4"/>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7">
                                            <p:txEl>
                                              <p:pRg st="5" end="5"/>
                                            </p:txEl>
                                          </p:spTgt>
                                        </p:tgtEl>
                                        <p:attrNameLst>
                                          <p:attrName>style.visibility</p:attrName>
                                        </p:attrNameLst>
                                      </p:cBhvr>
                                      <p:to>
                                        <p:strVal val="visible"/>
                                      </p:to>
                                    </p:set>
                                    <p:animEffect transition="in" filter="fade">
                                      <p:cBhvr>
                                        <p:cTn id="48" dur="500"/>
                                        <p:tgtEl>
                                          <p:spTgt spid="7">
                                            <p:txEl>
                                              <p:pRg st="5" end="5"/>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animEffect transition="in" filter="fade">
                                      <p:cBhvr>
                                        <p:cTn id="51"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4" name="Straight Connector 43"/>
          <p:cNvCxnSpPr/>
          <p:nvPr/>
        </p:nvCxnSpPr>
        <p:spPr>
          <a:xfrm flipV="1">
            <a:off x="3708400" y="1773238"/>
            <a:ext cx="792163" cy="719137"/>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42"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5160B0F-2244-3243-AF87-581D5228F39C}" type="slidenum">
              <a:rPr lang="en-GB" sz="1200">
                <a:solidFill>
                  <a:srgbClr val="000099"/>
                </a:solidFill>
              </a:rPr>
              <a:pPr eaLnBrk="1" hangingPunct="1"/>
              <a:t>15</a:t>
            </a:fld>
            <a:endParaRPr lang="en-GB" sz="1200">
              <a:solidFill>
                <a:srgbClr val="000099"/>
              </a:solidFill>
            </a:endParaRPr>
          </a:p>
        </p:txBody>
      </p:sp>
      <p:grpSp>
        <p:nvGrpSpPr>
          <p:cNvPr id="87043" name="Group 4"/>
          <p:cNvGrpSpPr>
            <a:grpSpLocks/>
          </p:cNvGrpSpPr>
          <p:nvPr/>
        </p:nvGrpSpPr>
        <p:grpSpPr bwMode="auto">
          <a:xfrm>
            <a:off x="298375" y="332656"/>
            <a:ext cx="8666113" cy="5184874"/>
            <a:chOff x="-99774" y="208272"/>
            <a:chExt cx="10176297" cy="7811685"/>
          </a:xfrm>
        </p:grpSpPr>
        <p:grpSp>
          <p:nvGrpSpPr>
            <p:cNvPr id="87044" name="Group 5"/>
            <p:cNvGrpSpPr>
              <a:grpSpLocks/>
            </p:cNvGrpSpPr>
            <p:nvPr/>
          </p:nvGrpSpPr>
          <p:grpSpPr bwMode="auto">
            <a:xfrm>
              <a:off x="2520636" y="3441210"/>
              <a:ext cx="7555887" cy="4040659"/>
              <a:chOff x="2304246" y="3274274"/>
              <a:chExt cx="7555887" cy="4040659"/>
            </a:xfrm>
          </p:grpSpPr>
          <p:grpSp>
            <p:nvGrpSpPr>
              <p:cNvPr id="87070" name="Group 32"/>
              <p:cNvGrpSpPr>
                <a:grpSpLocks/>
              </p:cNvGrpSpPr>
              <p:nvPr/>
            </p:nvGrpSpPr>
            <p:grpSpPr bwMode="auto">
              <a:xfrm>
                <a:off x="2304246" y="3274274"/>
                <a:ext cx="7555887" cy="4040659"/>
                <a:chOff x="2304246" y="3274274"/>
                <a:chExt cx="7555887" cy="4040659"/>
              </a:xfrm>
            </p:grpSpPr>
            <p:pic>
              <p:nvPicPr>
                <p:cNvPr id="87079"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4246" y="3274274"/>
                  <a:ext cx="7555887" cy="404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Freeform 42"/>
                <p:cNvSpPr/>
                <p:nvPr/>
              </p:nvSpPr>
              <p:spPr>
                <a:xfrm>
                  <a:off x="6567418" y="4653383"/>
                  <a:ext cx="2806355" cy="1484565"/>
                </a:xfrm>
                <a:custGeom>
                  <a:avLst/>
                  <a:gdLst>
                    <a:gd name="connsiteX0" fmla="*/ 882869 w 2806262"/>
                    <a:gd name="connsiteY0" fmla="*/ 17151 h 1483344"/>
                    <a:gd name="connsiteX1" fmla="*/ 409903 w 2806262"/>
                    <a:gd name="connsiteY1" fmla="*/ 32916 h 1483344"/>
                    <a:gd name="connsiteX2" fmla="*/ 315310 w 2806262"/>
                    <a:gd name="connsiteY2" fmla="*/ 111744 h 1483344"/>
                    <a:gd name="connsiteX3" fmla="*/ 173421 w 2806262"/>
                    <a:gd name="connsiteY3" fmla="*/ 190571 h 1483344"/>
                    <a:gd name="connsiteX4" fmla="*/ 126124 w 2806262"/>
                    <a:gd name="connsiteY4" fmla="*/ 237868 h 1483344"/>
                    <a:gd name="connsiteX5" fmla="*/ 78828 w 2806262"/>
                    <a:gd name="connsiteY5" fmla="*/ 269399 h 1483344"/>
                    <a:gd name="connsiteX6" fmla="*/ 47297 w 2806262"/>
                    <a:gd name="connsiteY6" fmla="*/ 316696 h 1483344"/>
                    <a:gd name="connsiteX7" fmla="*/ 15765 w 2806262"/>
                    <a:gd name="connsiteY7" fmla="*/ 348227 h 1483344"/>
                    <a:gd name="connsiteX8" fmla="*/ 0 w 2806262"/>
                    <a:gd name="connsiteY8" fmla="*/ 395523 h 1483344"/>
                    <a:gd name="connsiteX9" fmla="*/ 110359 w 2806262"/>
                    <a:gd name="connsiteY9" fmla="*/ 474351 h 1483344"/>
                    <a:gd name="connsiteX10" fmla="*/ 157655 w 2806262"/>
                    <a:gd name="connsiteY10" fmla="*/ 490116 h 1483344"/>
                    <a:gd name="connsiteX11" fmla="*/ 252248 w 2806262"/>
                    <a:gd name="connsiteY11" fmla="*/ 505882 h 1483344"/>
                    <a:gd name="connsiteX12" fmla="*/ 394138 w 2806262"/>
                    <a:gd name="connsiteY12" fmla="*/ 521647 h 1483344"/>
                    <a:gd name="connsiteX13" fmla="*/ 488731 w 2806262"/>
                    <a:gd name="connsiteY13" fmla="*/ 537413 h 1483344"/>
                    <a:gd name="connsiteX14" fmla="*/ 693683 w 2806262"/>
                    <a:gd name="connsiteY14" fmla="*/ 584709 h 1483344"/>
                    <a:gd name="connsiteX15" fmla="*/ 788276 w 2806262"/>
                    <a:gd name="connsiteY15" fmla="*/ 647771 h 1483344"/>
                    <a:gd name="connsiteX16" fmla="*/ 835572 w 2806262"/>
                    <a:gd name="connsiteY16" fmla="*/ 663537 h 1483344"/>
                    <a:gd name="connsiteX17" fmla="*/ 961697 w 2806262"/>
                    <a:gd name="connsiteY17" fmla="*/ 758130 h 1483344"/>
                    <a:gd name="connsiteX18" fmla="*/ 993228 w 2806262"/>
                    <a:gd name="connsiteY18" fmla="*/ 805427 h 1483344"/>
                    <a:gd name="connsiteX19" fmla="*/ 1056290 w 2806262"/>
                    <a:gd name="connsiteY19" fmla="*/ 884254 h 1483344"/>
                    <a:gd name="connsiteX20" fmla="*/ 1072055 w 2806262"/>
                    <a:gd name="connsiteY20" fmla="*/ 931551 h 1483344"/>
                    <a:gd name="connsiteX21" fmla="*/ 1103586 w 2806262"/>
                    <a:gd name="connsiteY21" fmla="*/ 978847 h 1483344"/>
                    <a:gd name="connsiteX22" fmla="*/ 1135117 w 2806262"/>
                    <a:gd name="connsiteY22" fmla="*/ 1073440 h 1483344"/>
                    <a:gd name="connsiteX23" fmla="*/ 1166648 w 2806262"/>
                    <a:gd name="connsiteY23" fmla="*/ 1168034 h 1483344"/>
                    <a:gd name="connsiteX24" fmla="*/ 1182414 w 2806262"/>
                    <a:gd name="connsiteY24" fmla="*/ 1231096 h 1483344"/>
                    <a:gd name="connsiteX25" fmla="*/ 1213945 w 2806262"/>
                    <a:gd name="connsiteY25" fmla="*/ 1325689 h 1483344"/>
                    <a:gd name="connsiteX26" fmla="*/ 1229710 w 2806262"/>
                    <a:gd name="connsiteY26" fmla="*/ 1372985 h 1483344"/>
                    <a:gd name="connsiteX27" fmla="*/ 1355834 w 2806262"/>
                    <a:gd name="connsiteY27" fmla="*/ 1451813 h 1483344"/>
                    <a:gd name="connsiteX28" fmla="*/ 1403131 w 2806262"/>
                    <a:gd name="connsiteY28" fmla="*/ 1467578 h 1483344"/>
                    <a:gd name="connsiteX29" fmla="*/ 1450428 w 2806262"/>
                    <a:gd name="connsiteY29" fmla="*/ 1483344 h 1483344"/>
                    <a:gd name="connsiteX30" fmla="*/ 1608083 w 2806262"/>
                    <a:gd name="connsiteY30" fmla="*/ 1467578 h 1483344"/>
                    <a:gd name="connsiteX31" fmla="*/ 1702676 w 2806262"/>
                    <a:gd name="connsiteY31" fmla="*/ 1436047 h 1483344"/>
                    <a:gd name="connsiteX32" fmla="*/ 2758965 w 2806262"/>
                    <a:gd name="connsiteY32" fmla="*/ 1404516 h 1483344"/>
                    <a:gd name="connsiteX33" fmla="*/ 2790497 w 2806262"/>
                    <a:gd name="connsiteY33" fmla="*/ 1372985 h 1483344"/>
                    <a:gd name="connsiteX34" fmla="*/ 2806262 w 2806262"/>
                    <a:gd name="connsiteY34" fmla="*/ 1325689 h 1483344"/>
                    <a:gd name="connsiteX35" fmla="*/ 2758965 w 2806262"/>
                    <a:gd name="connsiteY35" fmla="*/ 1199565 h 1483344"/>
                    <a:gd name="connsiteX36" fmla="*/ 2711669 w 2806262"/>
                    <a:gd name="connsiteY36" fmla="*/ 1183799 h 1483344"/>
                    <a:gd name="connsiteX37" fmla="*/ 2695903 w 2806262"/>
                    <a:gd name="connsiteY37" fmla="*/ 1136502 h 1483344"/>
                    <a:gd name="connsiteX38" fmla="*/ 2601310 w 2806262"/>
                    <a:gd name="connsiteY38" fmla="*/ 1089206 h 1483344"/>
                    <a:gd name="connsiteX39" fmla="*/ 2569779 w 2806262"/>
                    <a:gd name="connsiteY39" fmla="*/ 1041909 h 1483344"/>
                    <a:gd name="connsiteX40" fmla="*/ 2475186 w 2806262"/>
                    <a:gd name="connsiteY40" fmla="*/ 978847 h 1483344"/>
                    <a:gd name="connsiteX41" fmla="*/ 2364828 w 2806262"/>
                    <a:gd name="connsiteY41" fmla="*/ 852723 h 1483344"/>
                    <a:gd name="connsiteX42" fmla="*/ 2333297 w 2806262"/>
                    <a:gd name="connsiteY42" fmla="*/ 805427 h 1483344"/>
                    <a:gd name="connsiteX43" fmla="*/ 2286000 w 2806262"/>
                    <a:gd name="connsiteY43" fmla="*/ 789661 h 1483344"/>
                    <a:gd name="connsiteX44" fmla="*/ 2191407 w 2806262"/>
                    <a:gd name="connsiteY44" fmla="*/ 726599 h 1483344"/>
                    <a:gd name="connsiteX45" fmla="*/ 2144110 w 2806262"/>
                    <a:gd name="connsiteY45" fmla="*/ 695068 h 1483344"/>
                    <a:gd name="connsiteX46" fmla="*/ 2096814 w 2806262"/>
                    <a:gd name="connsiteY46" fmla="*/ 663537 h 1483344"/>
                    <a:gd name="connsiteX47" fmla="*/ 2049517 w 2806262"/>
                    <a:gd name="connsiteY47" fmla="*/ 616240 h 1483344"/>
                    <a:gd name="connsiteX48" fmla="*/ 1954924 w 2806262"/>
                    <a:gd name="connsiteY48" fmla="*/ 553178 h 1483344"/>
                    <a:gd name="connsiteX49" fmla="*/ 1907628 w 2806262"/>
                    <a:gd name="connsiteY49" fmla="*/ 521647 h 1483344"/>
                    <a:gd name="connsiteX50" fmla="*/ 1860331 w 2806262"/>
                    <a:gd name="connsiteY50" fmla="*/ 490116 h 1483344"/>
                    <a:gd name="connsiteX51" fmla="*/ 1813034 w 2806262"/>
                    <a:gd name="connsiteY51" fmla="*/ 458585 h 1483344"/>
                    <a:gd name="connsiteX52" fmla="*/ 1718441 w 2806262"/>
                    <a:gd name="connsiteY52" fmla="*/ 427054 h 1483344"/>
                    <a:gd name="connsiteX53" fmla="*/ 1671145 w 2806262"/>
                    <a:gd name="connsiteY53" fmla="*/ 395523 h 1483344"/>
                    <a:gd name="connsiteX54" fmla="*/ 1623848 w 2806262"/>
                    <a:gd name="connsiteY54" fmla="*/ 348227 h 1483344"/>
                    <a:gd name="connsiteX55" fmla="*/ 1576552 w 2806262"/>
                    <a:gd name="connsiteY55" fmla="*/ 332461 h 1483344"/>
                    <a:gd name="connsiteX56" fmla="*/ 1481959 w 2806262"/>
                    <a:gd name="connsiteY56" fmla="*/ 269399 h 1483344"/>
                    <a:gd name="connsiteX57" fmla="*/ 1198179 w 2806262"/>
                    <a:gd name="connsiteY57" fmla="*/ 174806 h 1483344"/>
                    <a:gd name="connsiteX58" fmla="*/ 1103586 w 2806262"/>
                    <a:gd name="connsiteY58" fmla="*/ 143275 h 1483344"/>
                    <a:gd name="connsiteX59" fmla="*/ 1056290 w 2806262"/>
                    <a:gd name="connsiteY59" fmla="*/ 127509 h 1483344"/>
                    <a:gd name="connsiteX60" fmla="*/ 977462 w 2806262"/>
                    <a:gd name="connsiteY60" fmla="*/ 64447 h 1483344"/>
                    <a:gd name="connsiteX61" fmla="*/ 945931 w 2806262"/>
                    <a:gd name="connsiteY61" fmla="*/ 17151 h 1483344"/>
                    <a:gd name="connsiteX62" fmla="*/ 819807 w 2806262"/>
                    <a:gd name="connsiteY62" fmla="*/ 1385 h 1483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2806262" h="1483344">
                      <a:moveTo>
                        <a:pt x="882869" y="17151"/>
                      </a:moveTo>
                      <a:cubicBezTo>
                        <a:pt x="725214" y="22406"/>
                        <a:pt x="566998" y="18635"/>
                        <a:pt x="409903" y="32916"/>
                      </a:cubicBezTo>
                      <a:cubicBezTo>
                        <a:pt x="382564" y="35401"/>
                        <a:pt x="330691" y="99781"/>
                        <a:pt x="315310" y="111744"/>
                      </a:cubicBezTo>
                      <a:cubicBezTo>
                        <a:pt x="233995" y="174989"/>
                        <a:pt x="244782" y="166785"/>
                        <a:pt x="173421" y="190571"/>
                      </a:cubicBezTo>
                      <a:cubicBezTo>
                        <a:pt x="157655" y="206337"/>
                        <a:pt x="143252" y="223594"/>
                        <a:pt x="126124" y="237868"/>
                      </a:cubicBezTo>
                      <a:cubicBezTo>
                        <a:pt x="111568" y="249998"/>
                        <a:pt x="92226" y="256001"/>
                        <a:pt x="78828" y="269399"/>
                      </a:cubicBezTo>
                      <a:cubicBezTo>
                        <a:pt x="65430" y="282797"/>
                        <a:pt x="59134" y="301900"/>
                        <a:pt x="47297" y="316696"/>
                      </a:cubicBezTo>
                      <a:cubicBezTo>
                        <a:pt x="38011" y="328303"/>
                        <a:pt x="26276" y="337717"/>
                        <a:pt x="15765" y="348227"/>
                      </a:cubicBezTo>
                      <a:cubicBezTo>
                        <a:pt x="10510" y="363992"/>
                        <a:pt x="0" y="378905"/>
                        <a:pt x="0" y="395523"/>
                      </a:cubicBezTo>
                      <a:cubicBezTo>
                        <a:pt x="0" y="465593"/>
                        <a:pt x="52550" y="455081"/>
                        <a:pt x="110359" y="474351"/>
                      </a:cubicBezTo>
                      <a:cubicBezTo>
                        <a:pt x="126124" y="479606"/>
                        <a:pt x="141263" y="487384"/>
                        <a:pt x="157655" y="490116"/>
                      </a:cubicBezTo>
                      <a:cubicBezTo>
                        <a:pt x="189186" y="495371"/>
                        <a:pt x="220562" y="501657"/>
                        <a:pt x="252248" y="505882"/>
                      </a:cubicBezTo>
                      <a:cubicBezTo>
                        <a:pt x="299418" y="512171"/>
                        <a:pt x="346968" y="515358"/>
                        <a:pt x="394138" y="521647"/>
                      </a:cubicBezTo>
                      <a:cubicBezTo>
                        <a:pt x="425824" y="525872"/>
                        <a:pt x="457313" y="531522"/>
                        <a:pt x="488731" y="537413"/>
                      </a:cubicBezTo>
                      <a:cubicBezTo>
                        <a:pt x="647772" y="567234"/>
                        <a:pt x="600167" y="553538"/>
                        <a:pt x="693683" y="584709"/>
                      </a:cubicBezTo>
                      <a:cubicBezTo>
                        <a:pt x="725214" y="605730"/>
                        <a:pt x="752325" y="635787"/>
                        <a:pt x="788276" y="647771"/>
                      </a:cubicBezTo>
                      <a:cubicBezTo>
                        <a:pt x="804041" y="653026"/>
                        <a:pt x="821045" y="655466"/>
                        <a:pt x="835572" y="663537"/>
                      </a:cubicBezTo>
                      <a:cubicBezTo>
                        <a:pt x="871879" y="683708"/>
                        <a:pt x="931081" y="719861"/>
                        <a:pt x="961697" y="758130"/>
                      </a:cubicBezTo>
                      <a:cubicBezTo>
                        <a:pt x="973534" y="772926"/>
                        <a:pt x="982718" y="789661"/>
                        <a:pt x="993228" y="805427"/>
                      </a:cubicBezTo>
                      <a:cubicBezTo>
                        <a:pt x="1032854" y="924308"/>
                        <a:pt x="974791" y="782380"/>
                        <a:pt x="1056290" y="884254"/>
                      </a:cubicBezTo>
                      <a:cubicBezTo>
                        <a:pt x="1066671" y="897231"/>
                        <a:pt x="1064623" y="916687"/>
                        <a:pt x="1072055" y="931551"/>
                      </a:cubicBezTo>
                      <a:cubicBezTo>
                        <a:pt x="1080529" y="948498"/>
                        <a:pt x="1095891" y="961532"/>
                        <a:pt x="1103586" y="978847"/>
                      </a:cubicBezTo>
                      <a:cubicBezTo>
                        <a:pt x="1117085" y="1009219"/>
                        <a:pt x="1124607" y="1041909"/>
                        <a:pt x="1135117" y="1073440"/>
                      </a:cubicBezTo>
                      <a:lnTo>
                        <a:pt x="1166648" y="1168034"/>
                      </a:lnTo>
                      <a:cubicBezTo>
                        <a:pt x="1171903" y="1189055"/>
                        <a:pt x="1176188" y="1210342"/>
                        <a:pt x="1182414" y="1231096"/>
                      </a:cubicBezTo>
                      <a:cubicBezTo>
                        <a:pt x="1191965" y="1262931"/>
                        <a:pt x="1203435" y="1294158"/>
                        <a:pt x="1213945" y="1325689"/>
                      </a:cubicBezTo>
                      <a:cubicBezTo>
                        <a:pt x="1219200" y="1341454"/>
                        <a:pt x="1220492" y="1359158"/>
                        <a:pt x="1229710" y="1372985"/>
                      </a:cubicBezTo>
                      <a:cubicBezTo>
                        <a:pt x="1279677" y="1447936"/>
                        <a:pt x="1243266" y="1414291"/>
                        <a:pt x="1355834" y="1451813"/>
                      </a:cubicBezTo>
                      <a:lnTo>
                        <a:pt x="1403131" y="1467578"/>
                      </a:lnTo>
                      <a:lnTo>
                        <a:pt x="1450428" y="1483344"/>
                      </a:lnTo>
                      <a:cubicBezTo>
                        <a:pt x="1502980" y="1478089"/>
                        <a:pt x="1556174" y="1477311"/>
                        <a:pt x="1608083" y="1467578"/>
                      </a:cubicBezTo>
                      <a:cubicBezTo>
                        <a:pt x="1640750" y="1461453"/>
                        <a:pt x="1669537" y="1438596"/>
                        <a:pt x="1702676" y="1436047"/>
                      </a:cubicBezTo>
                      <a:cubicBezTo>
                        <a:pt x="2190620" y="1398514"/>
                        <a:pt x="1839121" y="1421551"/>
                        <a:pt x="2758965" y="1404516"/>
                      </a:cubicBezTo>
                      <a:cubicBezTo>
                        <a:pt x="2769476" y="1394006"/>
                        <a:pt x="2782849" y="1385731"/>
                        <a:pt x="2790497" y="1372985"/>
                      </a:cubicBezTo>
                      <a:cubicBezTo>
                        <a:pt x="2799047" y="1358735"/>
                        <a:pt x="2806262" y="1342307"/>
                        <a:pt x="2806262" y="1325689"/>
                      </a:cubicBezTo>
                      <a:cubicBezTo>
                        <a:pt x="2806262" y="1273924"/>
                        <a:pt x="2804634" y="1226966"/>
                        <a:pt x="2758965" y="1199565"/>
                      </a:cubicBezTo>
                      <a:cubicBezTo>
                        <a:pt x="2744715" y="1191015"/>
                        <a:pt x="2727434" y="1189054"/>
                        <a:pt x="2711669" y="1183799"/>
                      </a:cubicBezTo>
                      <a:cubicBezTo>
                        <a:pt x="2706414" y="1168033"/>
                        <a:pt x="2706284" y="1149479"/>
                        <a:pt x="2695903" y="1136502"/>
                      </a:cubicBezTo>
                      <a:cubicBezTo>
                        <a:pt x="2673675" y="1108717"/>
                        <a:pt x="2632468" y="1099592"/>
                        <a:pt x="2601310" y="1089206"/>
                      </a:cubicBezTo>
                      <a:cubicBezTo>
                        <a:pt x="2590800" y="1073440"/>
                        <a:pt x="2584039" y="1054386"/>
                        <a:pt x="2569779" y="1041909"/>
                      </a:cubicBezTo>
                      <a:cubicBezTo>
                        <a:pt x="2541260" y="1016955"/>
                        <a:pt x="2475186" y="978847"/>
                        <a:pt x="2475186" y="978847"/>
                      </a:cubicBezTo>
                      <a:cubicBezTo>
                        <a:pt x="2401614" y="868489"/>
                        <a:pt x="2443655" y="905275"/>
                        <a:pt x="2364828" y="852723"/>
                      </a:cubicBezTo>
                      <a:cubicBezTo>
                        <a:pt x="2354318" y="836958"/>
                        <a:pt x="2348093" y="817263"/>
                        <a:pt x="2333297" y="805427"/>
                      </a:cubicBezTo>
                      <a:cubicBezTo>
                        <a:pt x="2320320" y="795046"/>
                        <a:pt x="2300527" y="797732"/>
                        <a:pt x="2286000" y="789661"/>
                      </a:cubicBezTo>
                      <a:cubicBezTo>
                        <a:pt x="2252873" y="771257"/>
                        <a:pt x="2222938" y="747620"/>
                        <a:pt x="2191407" y="726599"/>
                      </a:cubicBezTo>
                      <a:lnTo>
                        <a:pt x="2144110" y="695068"/>
                      </a:lnTo>
                      <a:cubicBezTo>
                        <a:pt x="2128345" y="684558"/>
                        <a:pt x="2110212" y="676935"/>
                        <a:pt x="2096814" y="663537"/>
                      </a:cubicBezTo>
                      <a:cubicBezTo>
                        <a:pt x="2081048" y="647771"/>
                        <a:pt x="2067116" y="629928"/>
                        <a:pt x="2049517" y="616240"/>
                      </a:cubicBezTo>
                      <a:cubicBezTo>
                        <a:pt x="2019604" y="592974"/>
                        <a:pt x="1986455" y="574199"/>
                        <a:pt x="1954924" y="553178"/>
                      </a:cubicBezTo>
                      <a:lnTo>
                        <a:pt x="1907628" y="521647"/>
                      </a:lnTo>
                      <a:lnTo>
                        <a:pt x="1860331" y="490116"/>
                      </a:lnTo>
                      <a:cubicBezTo>
                        <a:pt x="1844565" y="479606"/>
                        <a:pt x="1831010" y="464577"/>
                        <a:pt x="1813034" y="458585"/>
                      </a:cubicBezTo>
                      <a:cubicBezTo>
                        <a:pt x="1781503" y="448075"/>
                        <a:pt x="1746095" y="445490"/>
                        <a:pt x="1718441" y="427054"/>
                      </a:cubicBezTo>
                      <a:cubicBezTo>
                        <a:pt x="1702676" y="416544"/>
                        <a:pt x="1685701" y="407653"/>
                        <a:pt x="1671145" y="395523"/>
                      </a:cubicBezTo>
                      <a:cubicBezTo>
                        <a:pt x="1654017" y="381250"/>
                        <a:pt x="1642399" y="360594"/>
                        <a:pt x="1623848" y="348227"/>
                      </a:cubicBezTo>
                      <a:cubicBezTo>
                        <a:pt x="1610021" y="339009"/>
                        <a:pt x="1591079" y="340532"/>
                        <a:pt x="1576552" y="332461"/>
                      </a:cubicBezTo>
                      <a:cubicBezTo>
                        <a:pt x="1543425" y="314057"/>
                        <a:pt x="1517910" y="281383"/>
                        <a:pt x="1481959" y="269399"/>
                      </a:cubicBezTo>
                      <a:lnTo>
                        <a:pt x="1198179" y="174806"/>
                      </a:lnTo>
                      <a:lnTo>
                        <a:pt x="1103586" y="143275"/>
                      </a:lnTo>
                      <a:lnTo>
                        <a:pt x="1056290" y="127509"/>
                      </a:lnTo>
                      <a:cubicBezTo>
                        <a:pt x="965928" y="-8033"/>
                        <a:pt x="1086249" y="151476"/>
                        <a:pt x="977462" y="64447"/>
                      </a:cubicBezTo>
                      <a:cubicBezTo>
                        <a:pt x="962666" y="52611"/>
                        <a:pt x="960727" y="28987"/>
                        <a:pt x="945931" y="17151"/>
                      </a:cubicBezTo>
                      <a:cubicBezTo>
                        <a:pt x="915837" y="-6924"/>
                        <a:pt x="848640" y="1385"/>
                        <a:pt x="819807" y="1385"/>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nSpc>
                      <a:spcPct val="115000"/>
                    </a:lnSpc>
                    <a:spcAft>
                      <a:spcPts val="1000"/>
                    </a:spcAft>
                    <a:defRPr/>
                  </a:pPr>
                  <a:r>
                    <a:rPr lang="en-GB" sz="1000">
                      <a:solidFill>
                        <a:srgbClr val="000099"/>
                      </a:solidFill>
                      <a:latin typeface="Arial"/>
                      <a:ea typeface="Times New Roman"/>
                      <a:cs typeface="Times New Roman"/>
                    </a:rPr>
                    <a:t> </a:t>
                  </a:r>
                  <a:endParaRPr lang="en-GB" sz="1100">
                    <a:solidFill>
                      <a:srgbClr val="000099"/>
                    </a:solidFill>
                    <a:ea typeface="Calibri"/>
                    <a:cs typeface="Times New Roman"/>
                  </a:endParaRPr>
                </a:p>
              </p:txBody>
            </p:sp>
          </p:grpSp>
          <p:grpSp>
            <p:nvGrpSpPr>
              <p:cNvPr id="87071" name="Group 33"/>
              <p:cNvGrpSpPr>
                <a:grpSpLocks/>
              </p:cNvGrpSpPr>
              <p:nvPr/>
            </p:nvGrpSpPr>
            <p:grpSpPr bwMode="auto">
              <a:xfrm>
                <a:off x="4240438" y="4800300"/>
                <a:ext cx="5388974" cy="1679734"/>
                <a:chOff x="4240438" y="4800300"/>
                <a:chExt cx="5388974" cy="1679734"/>
              </a:xfrm>
            </p:grpSpPr>
            <p:sp>
              <p:nvSpPr>
                <p:cNvPr id="87072" name="Text Box 8"/>
                <p:cNvSpPr txBox="1">
                  <a:spLocks noChangeArrowheads="1"/>
                </p:cNvSpPr>
                <p:nvPr/>
              </p:nvSpPr>
              <p:spPr bwMode="auto">
                <a:xfrm>
                  <a:off x="4240438" y="4800300"/>
                  <a:ext cx="2036631" cy="490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6</a:t>
                  </a:r>
                  <a:r>
                    <a:rPr lang="en-GB" sz="1400">
                      <a:solidFill>
                        <a:srgbClr val="000099"/>
                      </a:solidFill>
                      <a:cs typeface="Times New Roman" charset="0"/>
                    </a:rPr>
                    <a:t> </a:t>
                  </a:r>
                  <a:r>
                    <a:rPr lang="en-GB" sz="1400" b="1">
                      <a:solidFill>
                        <a:srgbClr val="000099"/>
                      </a:solidFill>
                      <a:cs typeface="Times New Roman" charset="0"/>
                    </a:rPr>
                    <a:t>Personal Growth</a:t>
                  </a:r>
                  <a:endParaRPr lang="en-GB" sz="1400" b="1">
                    <a:solidFill>
                      <a:srgbClr val="000099"/>
                    </a:solidFill>
                    <a:latin typeface="Times New Roman" charset="0"/>
                    <a:ea typeface="ＭＳ 明朝" charset="0"/>
                    <a:cs typeface="ＭＳ 明朝" charset="0"/>
                  </a:endParaRPr>
                </a:p>
              </p:txBody>
            </p:sp>
            <p:grpSp>
              <p:nvGrpSpPr>
                <p:cNvPr id="87073" name="Group 35"/>
                <p:cNvGrpSpPr>
                  <a:grpSpLocks/>
                </p:cNvGrpSpPr>
                <p:nvPr/>
              </p:nvGrpSpPr>
              <p:grpSpPr bwMode="auto">
                <a:xfrm>
                  <a:off x="4839773" y="4890042"/>
                  <a:ext cx="4789639" cy="1589992"/>
                  <a:chOff x="4839773" y="4890042"/>
                  <a:chExt cx="4789639" cy="1589992"/>
                </a:xfrm>
              </p:grpSpPr>
              <p:sp>
                <p:nvSpPr>
                  <p:cNvPr id="87074" name="Text Box 8"/>
                  <p:cNvSpPr txBox="1">
                    <a:spLocks noChangeArrowheads="1"/>
                  </p:cNvSpPr>
                  <p:nvPr/>
                </p:nvSpPr>
                <p:spPr bwMode="auto">
                  <a:xfrm>
                    <a:off x="7882564" y="5788492"/>
                    <a:ext cx="1746848" cy="691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000">
                        <a:solidFill>
                          <a:srgbClr val="000099"/>
                        </a:solidFill>
                        <a:cs typeface="Times New Roman" charset="0"/>
                      </a:rPr>
                      <a:t> </a:t>
                    </a:r>
                    <a:endParaRPr lang="en-GB" sz="1200">
                      <a:solidFill>
                        <a:srgbClr val="000099"/>
                      </a:solidFill>
                      <a:latin typeface="Times New Roman" charset="0"/>
                      <a:ea typeface="ＭＳ 明朝" charset="0"/>
                      <a:cs typeface="ＭＳ 明朝" charset="0"/>
                    </a:endParaRPr>
                  </a:p>
                  <a:p>
                    <a:pPr algn="ctr" eaLnBrk="1" hangingPunct="1"/>
                    <a:r>
                      <a:rPr lang="en-GB" sz="1400" b="1">
                        <a:solidFill>
                          <a:srgbClr val="000099"/>
                        </a:solidFill>
                        <a:cs typeface="Times New Roman" charset="0"/>
                      </a:rPr>
                      <a:t>1 Achievement</a:t>
                    </a:r>
                    <a:endParaRPr lang="en-GB" sz="1400" b="1">
                      <a:solidFill>
                        <a:srgbClr val="000099"/>
                      </a:solidFill>
                      <a:latin typeface="Times New Roman" charset="0"/>
                      <a:ea typeface="ＭＳ 明朝" charset="0"/>
                      <a:cs typeface="ＭＳ 明朝" charset="0"/>
                    </a:endParaRPr>
                  </a:p>
                </p:txBody>
              </p:sp>
              <p:sp>
                <p:nvSpPr>
                  <p:cNvPr id="87075" name="Text Box 8"/>
                  <p:cNvSpPr txBox="1">
                    <a:spLocks noChangeArrowheads="1"/>
                  </p:cNvSpPr>
                  <p:nvPr/>
                </p:nvSpPr>
                <p:spPr bwMode="auto">
                  <a:xfrm>
                    <a:off x="7788071" y="5595859"/>
                    <a:ext cx="1585185" cy="484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2 Recognition</a:t>
                    </a:r>
                    <a:endParaRPr lang="en-GB" sz="1400" b="1">
                      <a:solidFill>
                        <a:srgbClr val="000099"/>
                      </a:solidFill>
                      <a:latin typeface="Times New Roman" charset="0"/>
                      <a:ea typeface="ＭＳ 明朝" charset="0"/>
                      <a:cs typeface="ＭＳ 明朝" charset="0"/>
                    </a:endParaRPr>
                  </a:p>
                </p:txBody>
              </p:sp>
              <p:sp>
                <p:nvSpPr>
                  <p:cNvPr id="87076" name="Text Box 8"/>
                  <p:cNvSpPr txBox="1">
                    <a:spLocks noChangeArrowheads="1"/>
                  </p:cNvSpPr>
                  <p:nvPr/>
                </p:nvSpPr>
                <p:spPr bwMode="auto">
                  <a:xfrm>
                    <a:off x="7550274" y="5246574"/>
                    <a:ext cx="1431155" cy="720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a:solidFill>
                          <a:srgbClr val="000099"/>
                        </a:solidFill>
                        <a:cs typeface="Times New Roman" charset="0"/>
                      </a:rPr>
                      <a:t>3 </a:t>
                    </a:r>
                    <a:r>
                      <a:rPr lang="en-GB" sz="1400" b="1">
                        <a:solidFill>
                          <a:srgbClr val="000099"/>
                        </a:solidFill>
                        <a:cs typeface="Times New Roman" charset="0"/>
                      </a:rPr>
                      <a:t>Work itself</a:t>
                    </a:r>
                    <a:endParaRPr lang="en-GB" sz="1400" b="1">
                      <a:solidFill>
                        <a:srgbClr val="000099"/>
                      </a:solidFill>
                      <a:latin typeface="Times New Roman" charset="0"/>
                      <a:ea typeface="ＭＳ 明朝" charset="0"/>
                      <a:cs typeface="ＭＳ 明朝" charset="0"/>
                    </a:endParaRPr>
                  </a:p>
                </p:txBody>
              </p:sp>
              <p:sp>
                <p:nvSpPr>
                  <p:cNvPr id="87077" name="Text Box 8"/>
                  <p:cNvSpPr txBox="1">
                    <a:spLocks noChangeArrowheads="1"/>
                  </p:cNvSpPr>
                  <p:nvPr/>
                </p:nvSpPr>
                <p:spPr bwMode="auto">
                  <a:xfrm>
                    <a:off x="6445721" y="4890042"/>
                    <a:ext cx="1769532" cy="527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4</a:t>
                    </a:r>
                    <a:r>
                      <a:rPr lang="en-GB" sz="1400">
                        <a:solidFill>
                          <a:srgbClr val="000099"/>
                        </a:solidFill>
                        <a:cs typeface="Times New Roman" charset="0"/>
                      </a:rPr>
                      <a:t> </a:t>
                    </a:r>
                    <a:r>
                      <a:rPr lang="en-GB" sz="1400" b="1">
                        <a:solidFill>
                          <a:srgbClr val="000099"/>
                        </a:solidFill>
                        <a:cs typeface="Times New Roman" charset="0"/>
                      </a:rPr>
                      <a:t>Responsibility</a:t>
                    </a:r>
                    <a:endParaRPr lang="en-GB" sz="1400" b="1">
                      <a:solidFill>
                        <a:srgbClr val="000099"/>
                      </a:solidFill>
                      <a:latin typeface="Times New Roman" charset="0"/>
                      <a:ea typeface="ＭＳ 明朝" charset="0"/>
                      <a:cs typeface="ＭＳ 明朝" charset="0"/>
                    </a:endParaRPr>
                  </a:p>
                </p:txBody>
              </p:sp>
              <p:sp>
                <p:nvSpPr>
                  <p:cNvPr id="87078" name="Text Box 8"/>
                  <p:cNvSpPr txBox="1">
                    <a:spLocks noChangeArrowheads="1"/>
                  </p:cNvSpPr>
                  <p:nvPr/>
                </p:nvSpPr>
                <p:spPr bwMode="auto">
                  <a:xfrm>
                    <a:off x="4839773" y="5159414"/>
                    <a:ext cx="1758305" cy="595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00" b="1">
                        <a:solidFill>
                          <a:srgbClr val="000099"/>
                        </a:solidFill>
                        <a:cs typeface="Times New Roman" charset="0"/>
                      </a:rPr>
                      <a:t>5</a:t>
                    </a:r>
                    <a:r>
                      <a:rPr lang="en-GB" sz="1400">
                        <a:solidFill>
                          <a:srgbClr val="000099"/>
                        </a:solidFill>
                        <a:cs typeface="Times New Roman" charset="0"/>
                      </a:rPr>
                      <a:t> </a:t>
                    </a:r>
                    <a:r>
                      <a:rPr lang="en-GB" sz="1400" b="1">
                        <a:solidFill>
                          <a:srgbClr val="000099"/>
                        </a:solidFill>
                        <a:cs typeface="Times New Roman" charset="0"/>
                      </a:rPr>
                      <a:t>Advancement</a:t>
                    </a:r>
                    <a:endParaRPr lang="en-GB" sz="2000" b="1">
                      <a:solidFill>
                        <a:srgbClr val="000099"/>
                      </a:solidFill>
                      <a:latin typeface="Times New Roman" charset="0"/>
                      <a:ea typeface="ＭＳ 明朝" charset="0"/>
                      <a:cs typeface="ＭＳ 明朝" charset="0"/>
                    </a:endParaRPr>
                  </a:p>
                </p:txBody>
              </p:sp>
            </p:grpSp>
          </p:grpSp>
        </p:grpSp>
        <p:grpSp>
          <p:nvGrpSpPr>
            <p:cNvPr id="87045" name="Group 6"/>
            <p:cNvGrpSpPr>
              <a:grpSpLocks/>
            </p:cNvGrpSpPr>
            <p:nvPr/>
          </p:nvGrpSpPr>
          <p:grpSpPr bwMode="auto">
            <a:xfrm>
              <a:off x="-99774" y="208272"/>
              <a:ext cx="9121026" cy="5018332"/>
              <a:chOff x="-99774" y="208272"/>
              <a:chExt cx="9121026" cy="5018332"/>
            </a:xfrm>
          </p:grpSpPr>
          <p:grpSp>
            <p:nvGrpSpPr>
              <p:cNvPr id="87047" name="Group 9"/>
              <p:cNvGrpSpPr>
                <a:grpSpLocks/>
              </p:cNvGrpSpPr>
              <p:nvPr/>
            </p:nvGrpSpPr>
            <p:grpSpPr bwMode="auto">
              <a:xfrm>
                <a:off x="3310451" y="1572287"/>
                <a:ext cx="2960984" cy="1681646"/>
                <a:chOff x="3310451" y="1572287"/>
                <a:chExt cx="2960984" cy="1681646"/>
              </a:xfrm>
            </p:grpSpPr>
            <p:cxnSp>
              <p:nvCxnSpPr>
                <p:cNvPr id="31" name="Straight Connector 30"/>
                <p:cNvCxnSpPr/>
                <p:nvPr/>
              </p:nvCxnSpPr>
              <p:spPr>
                <a:xfrm flipV="1">
                  <a:off x="3310338" y="1572092"/>
                  <a:ext cx="952222" cy="123515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3671847" y="1940264"/>
                  <a:ext cx="2599511" cy="131433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grpSp>
            <p:nvGrpSpPr>
              <p:cNvPr id="87048" name="Group 10"/>
              <p:cNvGrpSpPr>
                <a:grpSpLocks/>
              </p:cNvGrpSpPr>
              <p:nvPr/>
            </p:nvGrpSpPr>
            <p:grpSpPr bwMode="auto">
              <a:xfrm>
                <a:off x="-99774" y="208272"/>
                <a:ext cx="9121026" cy="5018332"/>
                <a:chOff x="-99774" y="208272"/>
                <a:chExt cx="9121026" cy="5018332"/>
              </a:xfrm>
            </p:grpSpPr>
            <p:cxnSp>
              <p:nvCxnSpPr>
                <p:cNvPr id="12" name="Straight Connector 11"/>
                <p:cNvCxnSpPr/>
                <p:nvPr/>
              </p:nvCxnSpPr>
              <p:spPr>
                <a:xfrm flipV="1">
                  <a:off x="3677438" y="2686505"/>
                  <a:ext cx="2476525" cy="568094"/>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grpSp>
              <p:nvGrpSpPr>
                <p:cNvPr id="87050" name="Group 12"/>
                <p:cNvGrpSpPr>
                  <a:grpSpLocks/>
                </p:cNvGrpSpPr>
                <p:nvPr/>
              </p:nvGrpSpPr>
              <p:grpSpPr bwMode="auto">
                <a:xfrm>
                  <a:off x="-99774" y="208272"/>
                  <a:ext cx="9121026" cy="5018332"/>
                  <a:chOff x="-99774" y="208272"/>
                  <a:chExt cx="9121026" cy="5018332"/>
                </a:xfrm>
              </p:grpSpPr>
              <p:sp>
                <p:nvSpPr>
                  <p:cNvPr id="87051" name="Text Box 47"/>
                  <p:cNvSpPr txBox="1">
                    <a:spLocks noChangeArrowheads="1"/>
                  </p:cNvSpPr>
                  <p:nvPr/>
                </p:nvSpPr>
                <p:spPr bwMode="auto">
                  <a:xfrm>
                    <a:off x="2435933" y="208272"/>
                    <a:ext cx="1000990" cy="95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Salary</a:t>
                    </a:r>
                    <a:endParaRPr lang="en-GB" sz="1200">
                      <a:solidFill>
                        <a:srgbClr val="000099"/>
                      </a:solidFill>
                      <a:latin typeface="Times New Roman" charset="0"/>
                      <a:ea typeface="ＭＳ 明朝" charset="0"/>
                      <a:cs typeface="ＭＳ 明朝" charset="0"/>
                    </a:endParaRPr>
                  </a:p>
                </p:txBody>
              </p:sp>
              <p:grpSp>
                <p:nvGrpSpPr>
                  <p:cNvPr id="87052" name="Group 14"/>
                  <p:cNvGrpSpPr>
                    <a:grpSpLocks/>
                  </p:cNvGrpSpPr>
                  <p:nvPr/>
                </p:nvGrpSpPr>
                <p:grpSpPr bwMode="auto">
                  <a:xfrm>
                    <a:off x="-99774" y="528938"/>
                    <a:ext cx="9121026" cy="4697666"/>
                    <a:chOff x="-99774" y="528938"/>
                    <a:chExt cx="9121026" cy="4697666"/>
                  </a:xfrm>
                </p:grpSpPr>
                <p:cxnSp>
                  <p:nvCxnSpPr>
                    <p:cNvPr id="16" name="Straight Connector 15"/>
                    <p:cNvCxnSpPr/>
                    <p:nvPr/>
                  </p:nvCxnSpPr>
                  <p:spPr>
                    <a:xfrm flipV="1">
                      <a:off x="3910369" y="1696795"/>
                      <a:ext cx="3831252" cy="1532070"/>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2682356" y="528938"/>
                      <a:ext cx="115534" cy="2155588"/>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endCxn id="87063" idx="2"/>
                    </p:cNvCxnSpPr>
                    <p:nvPr/>
                  </p:nvCxnSpPr>
                  <p:spPr>
                    <a:xfrm flipH="1" flipV="1">
                      <a:off x="1346263" y="1318727"/>
                      <a:ext cx="696930" cy="1591453"/>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1020159" y="2735991"/>
                      <a:ext cx="1023034" cy="492875"/>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57" name="Text Box 38"/>
                    <p:cNvSpPr txBox="1">
                      <a:spLocks noChangeArrowheads="1"/>
                    </p:cNvSpPr>
                    <p:nvPr/>
                  </p:nvSpPr>
                  <p:spPr bwMode="auto">
                    <a:xfrm>
                      <a:off x="7845442" y="1195971"/>
                      <a:ext cx="1175810" cy="833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Status</a:t>
                      </a:r>
                      <a:endParaRPr lang="en-GB" sz="1200">
                        <a:solidFill>
                          <a:srgbClr val="000099"/>
                        </a:solidFill>
                        <a:latin typeface="Times New Roman" charset="0"/>
                        <a:ea typeface="ＭＳ 明朝" charset="0"/>
                        <a:cs typeface="ＭＳ 明朝" charset="0"/>
                      </a:endParaRPr>
                    </a:p>
                  </p:txBody>
                </p:sp>
                <p:sp>
                  <p:nvSpPr>
                    <p:cNvPr id="87058" name="Text Box 44"/>
                    <p:cNvSpPr txBox="1">
                      <a:spLocks noChangeArrowheads="1"/>
                    </p:cNvSpPr>
                    <p:nvPr/>
                  </p:nvSpPr>
                  <p:spPr bwMode="auto">
                    <a:xfrm>
                      <a:off x="-99774" y="2194876"/>
                      <a:ext cx="1738545" cy="73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Personal life</a:t>
                      </a:r>
                      <a:endParaRPr lang="en-GB" sz="2000">
                        <a:solidFill>
                          <a:srgbClr val="000099"/>
                        </a:solidFill>
                        <a:latin typeface="Times New Roman" charset="0"/>
                        <a:ea typeface="ＭＳ 明朝" charset="0"/>
                        <a:cs typeface="ＭＳ 明朝" charset="0"/>
                      </a:endParaRPr>
                    </a:p>
                  </p:txBody>
                </p:sp>
                <p:sp>
                  <p:nvSpPr>
                    <p:cNvPr id="87059" name="Text Box 56"/>
                    <p:cNvSpPr txBox="1">
                      <a:spLocks noChangeArrowheads="1"/>
                    </p:cNvSpPr>
                    <p:nvPr/>
                  </p:nvSpPr>
                  <p:spPr bwMode="auto">
                    <a:xfrm>
                      <a:off x="3827498" y="735900"/>
                      <a:ext cx="1566760" cy="96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peers</a:t>
                      </a:r>
                      <a:endParaRPr lang="en-GB" sz="2000">
                        <a:solidFill>
                          <a:srgbClr val="000099"/>
                        </a:solidFill>
                        <a:latin typeface="Times New Roman" charset="0"/>
                        <a:ea typeface="ＭＳ 明朝" charset="0"/>
                        <a:cs typeface="ＭＳ 明朝" charset="0"/>
                      </a:endParaRPr>
                    </a:p>
                  </p:txBody>
                </p:sp>
                <p:cxnSp>
                  <p:nvCxnSpPr>
                    <p:cNvPr id="23" name="Straight Connector 22"/>
                    <p:cNvCxnSpPr/>
                    <p:nvPr/>
                  </p:nvCxnSpPr>
                  <p:spPr>
                    <a:xfrm flipV="1">
                      <a:off x="1642551" y="3612873"/>
                      <a:ext cx="512449" cy="781871"/>
                    </a:xfrm>
                    <a:prstGeom prst="line">
                      <a:avLst/>
                    </a:prstGeom>
                    <a:ln>
                      <a:solidFill>
                        <a:srgbClr val="7DABF7"/>
                      </a:solidFill>
                    </a:ln>
                  </p:spPr>
                  <p:style>
                    <a:lnRef idx="1">
                      <a:schemeClr val="accent1"/>
                    </a:lnRef>
                    <a:fillRef idx="0">
                      <a:schemeClr val="accent1"/>
                    </a:fillRef>
                    <a:effectRef idx="0">
                      <a:schemeClr val="accent1"/>
                    </a:effectRef>
                    <a:fontRef idx="minor">
                      <a:schemeClr val="tx1"/>
                    </a:fontRef>
                  </p:style>
                </p:cxnSp>
                <p:sp>
                  <p:nvSpPr>
                    <p:cNvPr id="87061" name="Text Box 62"/>
                    <p:cNvSpPr txBox="1">
                      <a:spLocks noChangeArrowheads="1"/>
                    </p:cNvSpPr>
                    <p:nvPr/>
                  </p:nvSpPr>
                  <p:spPr bwMode="auto">
                    <a:xfrm>
                      <a:off x="1844268" y="1555135"/>
                      <a:ext cx="183344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Company policy &amp; administration</a:t>
                      </a:r>
                      <a:endParaRPr lang="en-GB" sz="2000">
                        <a:solidFill>
                          <a:srgbClr val="000099"/>
                        </a:solidFill>
                        <a:latin typeface="Times New Roman" charset="0"/>
                        <a:ea typeface="ＭＳ 明朝" charset="0"/>
                        <a:cs typeface="ＭＳ 明朝" charset="0"/>
                      </a:endParaRPr>
                    </a:p>
                  </p:txBody>
                </p:sp>
                <p:sp>
                  <p:nvSpPr>
                    <p:cNvPr id="87062" name="Text Box 50"/>
                    <p:cNvSpPr txBox="1">
                      <a:spLocks noChangeArrowheads="1"/>
                    </p:cNvSpPr>
                    <p:nvPr/>
                  </p:nvSpPr>
                  <p:spPr bwMode="auto">
                    <a:xfrm>
                      <a:off x="322844" y="4338650"/>
                      <a:ext cx="1741746" cy="887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Work conditions</a:t>
                      </a:r>
                      <a:endParaRPr lang="en-GB" sz="2000">
                        <a:solidFill>
                          <a:srgbClr val="000099"/>
                        </a:solidFill>
                        <a:latin typeface="Times New Roman" charset="0"/>
                        <a:ea typeface="ＭＳ 明朝" charset="0"/>
                        <a:cs typeface="ＭＳ 明朝" charset="0"/>
                      </a:endParaRPr>
                    </a:p>
                  </p:txBody>
                </p:sp>
                <p:sp>
                  <p:nvSpPr>
                    <p:cNvPr id="87063" name="Text Box 65"/>
                    <p:cNvSpPr txBox="1">
                      <a:spLocks noChangeArrowheads="1"/>
                    </p:cNvSpPr>
                    <p:nvPr/>
                  </p:nvSpPr>
                  <p:spPr bwMode="auto">
                    <a:xfrm>
                      <a:off x="403474" y="735889"/>
                      <a:ext cx="1884886" cy="582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1075"/>
                        </a:spcBef>
                      </a:pPr>
                      <a:r>
                        <a:rPr lang="en-GB" sz="1400" b="1">
                          <a:solidFill>
                            <a:srgbClr val="000099"/>
                          </a:solidFill>
                          <a:ea typeface="ＭＳ 明朝" charset="0"/>
                          <a:cs typeface="ＭＳ 明朝" charset="0"/>
                        </a:rPr>
                        <a:t>Relationship with supervisor</a:t>
                      </a:r>
                      <a:endParaRPr lang="en-GB" sz="2000">
                        <a:solidFill>
                          <a:srgbClr val="000099"/>
                        </a:solidFill>
                        <a:latin typeface="Times New Roman" charset="0"/>
                        <a:ea typeface="ＭＳ 明朝" charset="0"/>
                        <a:cs typeface="ＭＳ 明朝" charset="0"/>
                      </a:endParaRPr>
                    </a:p>
                  </p:txBody>
                </p:sp>
                <p:sp>
                  <p:nvSpPr>
                    <p:cNvPr id="87064" name="Text Box 59"/>
                    <p:cNvSpPr txBox="1">
                      <a:spLocks noChangeArrowheads="1"/>
                    </p:cNvSpPr>
                    <p:nvPr/>
                  </p:nvSpPr>
                  <p:spPr bwMode="auto">
                    <a:xfrm>
                      <a:off x="6154970" y="2363252"/>
                      <a:ext cx="1668106" cy="912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ts val="963"/>
                        </a:spcBef>
                      </a:pPr>
                      <a:r>
                        <a:rPr lang="en-GB" sz="1400" b="1">
                          <a:solidFill>
                            <a:srgbClr val="000099"/>
                          </a:solidFill>
                          <a:ea typeface="ＭＳ 明朝" charset="0"/>
                          <a:cs typeface="ＭＳ 明朝" charset="0"/>
                        </a:rPr>
                        <a:t>Relationship with subordinates</a:t>
                      </a:r>
                      <a:endParaRPr lang="en-GB" sz="1400">
                        <a:solidFill>
                          <a:srgbClr val="000099"/>
                        </a:solidFill>
                        <a:latin typeface="Times New Roman" charset="0"/>
                        <a:ea typeface="ＭＳ 明朝" charset="0"/>
                        <a:cs typeface="ＭＳ 明朝" charset="0"/>
                      </a:endParaRPr>
                    </a:p>
                  </p:txBody>
                </p:sp>
                <p:sp>
                  <p:nvSpPr>
                    <p:cNvPr id="87065" name="AutoShape 34"/>
                    <p:cNvSpPr>
                      <a:spLocks noChangeArrowheads="1"/>
                    </p:cNvSpPr>
                    <p:nvPr/>
                  </p:nvSpPr>
                  <p:spPr bwMode="auto">
                    <a:xfrm>
                      <a:off x="1341861" y="2388374"/>
                      <a:ext cx="3486720" cy="2013547"/>
                    </a:xfrm>
                    <a:prstGeom prst="irregularSeal1">
                      <a:avLst/>
                    </a:prstGeom>
                    <a:solidFill>
                      <a:schemeClr val="bg1"/>
                    </a:solidFill>
                    <a:ln w="9525">
                      <a:solidFill>
                        <a:schemeClr val="tx1"/>
                      </a:solidFill>
                      <a:miter lim="800000"/>
                      <a:headEnd/>
                      <a:tailEnd/>
                    </a:ln>
                  </p:spPr>
                  <p:txBody>
                    <a:bodyPr wrap="none" anchor="ctr"/>
                    <a:lstStyle/>
                    <a:p>
                      <a:pPr>
                        <a:spcBef>
                          <a:spcPts val="1200"/>
                        </a:spcBef>
                      </a:pPr>
                      <a:r>
                        <a:rPr lang="en-GB" sz="1600" b="1">
                          <a:solidFill>
                            <a:srgbClr val="000099"/>
                          </a:solidFill>
                          <a:ea typeface="ＭＳ 明朝" charset="0"/>
                          <a:cs typeface="ＭＳ 明朝" charset="0"/>
                        </a:rPr>
                        <a:t>Hygiene Factors  </a:t>
                      </a:r>
                      <a:endParaRPr lang="en-GB" sz="1600" b="1">
                        <a:solidFill>
                          <a:srgbClr val="000099"/>
                        </a:solidFill>
                        <a:latin typeface="Times New Roman" charset="0"/>
                        <a:ea typeface="ＭＳ 明朝" charset="0"/>
                        <a:cs typeface="ＭＳ 明朝" charset="0"/>
                      </a:endParaRPr>
                    </a:p>
                  </p:txBody>
                </p:sp>
                <p:sp>
                  <p:nvSpPr>
                    <p:cNvPr id="87066" name="Text Box 41"/>
                    <p:cNvSpPr txBox="1">
                      <a:spLocks noChangeArrowheads="1"/>
                    </p:cNvSpPr>
                    <p:nvPr/>
                  </p:nvSpPr>
                  <p:spPr bwMode="auto">
                    <a:xfrm>
                      <a:off x="4474802" y="1697759"/>
                      <a:ext cx="1303308" cy="541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200"/>
                        </a:spcBef>
                      </a:pPr>
                      <a:r>
                        <a:rPr lang="en-GB" sz="1400" b="1">
                          <a:solidFill>
                            <a:srgbClr val="000099"/>
                          </a:solidFill>
                          <a:ea typeface="ＭＳ 明朝" charset="0"/>
                          <a:cs typeface="ＭＳ 明朝" charset="0"/>
                        </a:rPr>
                        <a:t>Security</a:t>
                      </a:r>
                      <a:endParaRPr lang="en-GB" sz="2000">
                        <a:solidFill>
                          <a:srgbClr val="000099"/>
                        </a:solidFill>
                        <a:latin typeface="Times New Roman" charset="0"/>
                        <a:ea typeface="ＭＳ 明朝" charset="0"/>
                        <a:cs typeface="ＭＳ 明朝" charset="0"/>
                      </a:endParaRPr>
                    </a:p>
                  </p:txBody>
                </p:sp>
                <p:sp>
                  <p:nvSpPr>
                    <p:cNvPr id="87067" name="Text Box 53"/>
                    <p:cNvSpPr txBox="1">
                      <a:spLocks noChangeArrowheads="1"/>
                    </p:cNvSpPr>
                    <p:nvPr/>
                  </p:nvSpPr>
                  <p:spPr bwMode="auto">
                    <a:xfrm>
                      <a:off x="5732352" y="1375553"/>
                      <a:ext cx="1550681" cy="774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ts val="1075"/>
                        </a:spcBef>
                      </a:pPr>
                      <a:r>
                        <a:rPr lang="en-GB" sz="1400" b="1">
                          <a:solidFill>
                            <a:srgbClr val="000099"/>
                          </a:solidFill>
                          <a:ea typeface="ＭＳ 明朝" charset="0"/>
                          <a:cs typeface="ＭＳ 明朝" charset="0"/>
                        </a:rPr>
                        <a:t>Supervision</a:t>
                      </a:r>
                      <a:endParaRPr lang="en-GB" sz="1400">
                        <a:solidFill>
                          <a:srgbClr val="000099"/>
                        </a:solidFill>
                        <a:latin typeface="Times New Roman" charset="0"/>
                        <a:ea typeface="ＭＳ 明朝" charset="0"/>
                        <a:cs typeface="ＭＳ 明朝" charset="0"/>
                      </a:endParaRPr>
                    </a:p>
                  </p:txBody>
                </p:sp>
              </p:grpSp>
            </p:grpSp>
          </p:grpSp>
        </p:grpSp>
        <p:sp>
          <p:nvSpPr>
            <p:cNvPr id="87046" name="TextBox 7"/>
            <p:cNvSpPr txBox="1">
              <a:spLocks noChangeArrowheads="1"/>
            </p:cNvSpPr>
            <p:nvPr/>
          </p:nvSpPr>
          <p:spPr bwMode="auto">
            <a:xfrm>
              <a:off x="-22566" y="6763570"/>
              <a:ext cx="5670775" cy="125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endParaRPr lang="en-GB" sz="1600" dirty="0">
                <a:solidFill>
                  <a:srgbClr val="000099"/>
                </a:solidFill>
                <a:ea typeface="ＭＳ 明朝" charset="0"/>
                <a:cs typeface="ＭＳ 明朝" charset="0"/>
              </a:endParaRPr>
            </a:p>
            <a:p>
              <a:pPr eaLnBrk="1" hangingPunct="1"/>
              <a:r>
                <a:rPr lang="en-GB" sz="1400" dirty="0">
                  <a:solidFill>
                    <a:srgbClr val="000099"/>
                  </a:solidFill>
                  <a:ea typeface="ＭＳ 明朝" charset="0"/>
                  <a:cs typeface="ＭＳ 明朝" charset="0"/>
                </a:rPr>
                <a:t>(Adapted from: Herzberg Format: AH </a:t>
              </a:r>
              <a:r>
                <a:rPr lang="en-GB" sz="1400" dirty="0" err="1">
                  <a:solidFill>
                    <a:srgbClr val="000099"/>
                  </a:solidFill>
                  <a:ea typeface="ＭＳ 明朝" charset="0"/>
                  <a:cs typeface="ＭＳ 明朝" charset="0"/>
                </a:rPr>
                <a:t>Raymondson</a:t>
              </a:r>
              <a:r>
                <a:rPr lang="en-GB" sz="1400" dirty="0">
                  <a:solidFill>
                    <a:srgbClr val="000099"/>
                  </a:solidFill>
                  <a:ea typeface="ＭＳ 明朝" charset="0"/>
                  <a:cs typeface="ＭＳ 明朝" charset="0"/>
                </a:rPr>
                <a:t>, 2012)</a:t>
              </a:r>
            </a:p>
            <a:p>
              <a:pPr eaLnBrk="1" hangingPunct="1"/>
              <a:endParaRPr lang="en-GB" sz="1400" dirty="0">
                <a:solidFill>
                  <a:srgbClr val="000099"/>
                </a:solidFill>
                <a:latin typeface="Times New Roman" charset="0"/>
                <a:ea typeface="ＭＳ 明朝" charset="0"/>
                <a:cs typeface="ＭＳ 明朝" charset="0"/>
              </a:endParaRPr>
            </a:p>
          </p:txBody>
        </p:sp>
      </p:grpSp>
    </p:spTree>
    <p:extLst>
      <p:ext uri="{BB962C8B-B14F-4D97-AF65-F5344CB8AC3E}">
        <p14:creationId xmlns:p14="http://schemas.microsoft.com/office/powerpoint/2010/main" val="2764678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84"/>
            <a:ext cx="8350250" cy="1143000"/>
          </a:xfrm>
        </p:spPr>
        <p:txBody>
          <a:bodyPr>
            <a:normAutofit/>
          </a:bodyPr>
          <a:lstStyle/>
          <a:p>
            <a:pPr algn="ctr">
              <a:defRPr/>
            </a:pPr>
            <a:r>
              <a:rPr lang="en-GB" sz="3200" dirty="0"/>
              <a:t>Herzberg’s key findings were that:</a:t>
            </a:r>
            <a:br>
              <a:rPr lang="en-GB" sz="3200" dirty="0"/>
            </a:br>
            <a:endParaRPr lang="en-US" sz="3200" dirty="0"/>
          </a:p>
        </p:txBody>
      </p:sp>
      <p:sp>
        <p:nvSpPr>
          <p:cNvPr id="3" name="Content Placeholder 2"/>
          <p:cNvSpPr>
            <a:spLocks noGrp="1"/>
          </p:cNvSpPr>
          <p:nvPr>
            <p:ph idx="1"/>
          </p:nvPr>
        </p:nvSpPr>
        <p:spPr>
          <a:xfrm>
            <a:off x="251520" y="912378"/>
            <a:ext cx="7772400" cy="4114800"/>
          </a:xfrm>
        </p:spPr>
        <p:txBody>
          <a:bodyPr>
            <a:normAutofit lnSpcReduction="10000"/>
          </a:bodyPr>
          <a:lstStyle/>
          <a:p>
            <a:pPr>
              <a:defRPr/>
            </a:pPr>
            <a:r>
              <a:rPr lang="en-GB" sz="2000" dirty="0">
                <a:solidFill>
                  <a:srgbClr val="0000CC"/>
                </a:solidFill>
              </a:rPr>
              <a:t>A bad physical environment may dissatisfy people, but a good environment rarely satisfies them. </a:t>
            </a:r>
          </a:p>
          <a:p>
            <a:pPr>
              <a:defRPr/>
            </a:pPr>
            <a:r>
              <a:rPr lang="en-GB" sz="2000" dirty="0">
                <a:solidFill>
                  <a:srgbClr val="7030A0"/>
                </a:solidFill>
              </a:rPr>
              <a:t>The prevention of dissatisfaction is just as important as encouragement of satisfaction. </a:t>
            </a:r>
          </a:p>
          <a:p>
            <a:pPr>
              <a:defRPr/>
            </a:pPr>
            <a:r>
              <a:rPr lang="en-GB" sz="2000" dirty="0">
                <a:solidFill>
                  <a:srgbClr val="002060"/>
                </a:solidFill>
              </a:rPr>
              <a:t>Hygiene factors operate independently of motivation factors. An individual can be highly motivated in his or her work and be dissatisfied with his or her work environment. </a:t>
            </a:r>
          </a:p>
          <a:p>
            <a:pPr>
              <a:defRPr/>
            </a:pPr>
            <a:r>
              <a:rPr lang="en-GB" sz="2000" dirty="0">
                <a:solidFill>
                  <a:srgbClr val="7030A0"/>
                </a:solidFill>
              </a:rPr>
              <a:t>All hygiene factors are equally important, although their frequency of occurrence differs considerably. </a:t>
            </a:r>
          </a:p>
          <a:p>
            <a:pPr>
              <a:defRPr/>
            </a:pPr>
            <a:r>
              <a:rPr lang="en-GB" sz="2000" dirty="0">
                <a:solidFill>
                  <a:srgbClr val="0000CC"/>
                </a:solidFill>
              </a:rPr>
              <a:t>Hygiene improvements have short-term effects. Any improvements result in a short-term removal or prevention of dissatisfaction. </a:t>
            </a:r>
          </a:p>
          <a:p>
            <a:pPr>
              <a:defRPr/>
            </a:pPr>
            <a:r>
              <a:rPr lang="en-GB" sz="2000" dirty="0">
                <a:solidFill>
                  <a:srgbClr val="002060"/>
                </a:solidFill>
              </a:rPr>
              <a:t>Hygiene needs are cyclical and come back to a starting point. This leads to the </a:t>
            </a:r>
            <a:r>
              <a:rPr lang="en-GB" sz="2000" i="1" dirty="0">
                <a:solidFill>
                  <a:srgbClr val="002060"/>
                </a:solidFill>
              </a:rPr>
              <a:t>‘what have you done for me lately?’</a:t>
            </a:r>
            <a:r>
              <a:rPr lang="en-GB" sz="2000" dirty="0">
                <a:solidFill>
                  <a:srgbClr val="002060"/>
                </a:solidFill>
              </a:rPr>
              <a:t> syndrome</a:t>
            </a:r>
            <a:r>
              <a:rPr lang="en-GB" sz="2000" dirty="0">
                <a:solidFill>
                  <a:srgbClr val="FF0000"/>
                </a:solidFill>
              </a:rPr>
              <a:t>. </a:t>
            </a:r>
          </a:p>
          <a:p>
            <a:pPr marL="0" indent="0">
              <a:buFontTx/>
              <a:buNone/>
              <a:defRPr/>
            </a:pPr>
            <a:endParaRPr lang="en-US" sz="1800" dirty="0"/>
          </a:p>
        </p:txBody>
      </p:sp>
      <p:sp>
        <p:nvSpPr>
          <p:cNvPr id="48132" name="Rectangle 5"/>
          <p:cNvSpPr>
            <a:spLocks noChangeArrowheads="1"/>
          </p:cNvSpPr>
          <p:nvPr/>
        </p:nvSpPr>
        <p:spPr bwMode="auto">
          <a:xfrm>
            <a:off x="539552" y="4799240"/>
            <a:ext cx="849788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2400" b="1" dirty="0">
                <a:solidFill>
                  <a:srgbClr val="000099"/>
                </a:solidFill>
              </a:rPr>
              <a:t>Question</a:t>
            </a:r>
            <a:r>
              <a:rPr lang="en-GB" sz="2400" dirty="0">
                <a:solidFill>
                  <a:srgbClr val="000099"/>
                </a:solidFill>
              </a:rPr>
              <a:t>:  What do you consider to be the implications of Herzberg’s observations and analysis for your team…?</a:t>
            </a:r>
          </a:p>
        </p:txBody>
      </p:sp>
    </p:spTree>
    <p:extLst>
      <p:ext uri="{BB962C8B-B14F-4D97-AF65-F5344CB8AC3E}">
        <p14:creationId xmlns:p14="http://schemas.microsoft.com/office/powerpoint/2010/main" val="144143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8132">
                                            <p:txEl>
                                              <p:pRg st="0" end="0"/>
                                            </p:txEl>
                                          </p:spTgt>
                                        </p:tgtEl>
                                        <p:attrNameLst>
                                          <p:attrName>style.visibility</p:attrName>
                                        </p:attrNameLst>
                                      </p:cBhvr>
                                      <p:to>
                                        <p:strVal val="visible"/>
                                      </p:to>
                                    </p:set>
                                    <p:animEffect transition="in" filter="fade">
                                      <p:cBhvr>
                                        <p:cTn id="37" dur="500"/>
                                        <p:tgtEl>
                                          <p:spTgt spid="481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2656"/>
            <a:ext cx="7772400" cy="1143000"/>
          </a:xfrm>
        </p:spPr>
        <p:txBody>
          <a:bodyPr>
            <a:normAutofit/>
          </a:bodyPr>
          <a:lstStyle/>
          <a:p>
            <a:r>
              <a:rPr lang="en-GB" sz="2800" dirty="0"/>
              <a:t>Herzberg’s Motivation and Hygiene Factors</a:t>
            </a:r>
            <a:br>
              <a:rPr lang="en-GB" sz="2800" dirty="0"/>
            </a:br>
            <a:endParaRPr lang="en-US" sz="2800" dirty="0"/>
          </a:p>
        </p:txBody>
      </p:sp>
      <p:graphicFrame>
        <p:nvGraphicFramePr>
          <p:cNvPr id="5" name="Object 4"/>
          <p:cNvGraphicFramePr>
            <a:graphicFrameLocks noChangeAspect="1"/>
          </p:cNvGraphicFramePr>
          <p:nvPr/>
        </p:nvGraphicFramePr>
        <p:xfrm>
          <a:off x="251520" y="1196752"/>
          <a:ext cx="8640763" cy="3717925"/>
        </p:xfrm>
        <a:graphic>
          <a:graphicData uri="http://schemas.openxmlformats.org/presentationml/2006/ole">
            <mc:AlternateContent xmlns:mc="http://schemas.openxmlformats.org/markup-compatibility/2006">
              <mc:Choice xmlns:v="urn:schemas-microsoft-com:vml" Requires="v">
                <p:oleObj name="Document" r:id="rId3" imgW="5905500" imgH="2540000" progId="Word.Document.12">
                  <p:embed/>
                </p:oleObj>
              </mc:Choice>
              <mc:Fallback>
                <p:oleObj name="Document" r:id="rId3" imgW="5905500" imgH="2540000" progId="Word.Document.12">
                  <p:embed/>
                  <p:pic>
                    <p:nvPicPr>
                      <p:cNvPr id="5" name="Object 4"/>
                      <p:cNvPicPr/>
                      <p:nvPr/>
                    </p:nvPicPr>
                    <p:blipFill>
                      <a:blip r:embed="rId4"/>
                      <a:stretch>
                        <a:fillRect/>
                      </a:stretch>
                    </p:blipFill>
                    <p:spPr>
                      <a:xfrm>
                        <a:off x="251520" y="1196752"/>
                        <a:ext cx="8640763" cy="3717925"/>
                      </a:xfrm>
                      <a:prstGeom prst="rect">
                        <a:avLst/>
                      </a:prstGeom>
                    </p:spPr>
                  </p:pic>
                </p:oleObj>
              </mc:Fallback>
            </mc:AlternateContent>
          </a:graphicData>
        </a:graphic>
      </p:graphicFrame>
      <p:sp>
        <p:nvSpPr>
          <p:cNvPr id="7" name="Rectangle 6"/>
          <p:cNvSpPr/>
          <p:nvPr/>
        </p:nvSpPr>
        <p:spPr>
          <a:xfrm>
            <a:off x="261864" y="4729776"/>
            <a:ext cx="8424936" cy="1046440"/>
          </a:xfrm>
          <a:prstGeom prst="rect">
            <a:avLst/>
          </a:prstGeom>
        </p:spPr>
        <p:txBody>
          <a:bodyPr wrap="square">
            <a:spAutoFit/>
          </a:bodyPr>
          <a:lstStyle/>
          <a:p>
            <a:r>
              <a:rPr lang="en-GB" sz="2200" b="1" dirty="0">
                <a:solidFill>
                  <a:srgbClr val="000099"/>
                </a:solidFill>
              </a:rPr>
              <a:t>Question: </a:t>
            </a:r>
            <a:r>
              <a:rPr lang="en-GB" sz="2200" i="1" dirty="0">
                <a:solidFill>
                  <a:srgbClr val="000099"/>
                </a:solidFill>
              </a:rPr>
              <a:t>What actions could you take within your organisation to improve motivation in line with Herzberg’s satisfiers (Motivators)? </a:t>
            </a:r>
          </a:p>
          <a:p>
            <a:endParaRPr lang="en-GB" dirty="0">
              <a:solidFill>
                <a:srgbClr val="800000"/>
              </a:solidFill>
            </a:endParaRPr>
          </a:p>
        </p:txBody>
      </p:sp>
    </p:spTree>
    <p:extLst>
      <p:ext uri="{BB962C8B-B14F-4D97-AF65-F5344CB8AC3E}">
        <p14:creationId xmlns:p14="http://schemas.microsoft.com/office/powerpoint/2010/main" val="4263578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022270"/>
          </a:xfrm>
        </p:spPr>
        <p:txBody>
          <a:bodyPr>
            <a:normAutofit/>
          </a:bodyPr>
          <a:lstStyle/>
          <a:p>
            <a:pPr algn="ctr"/>
            <a:r>
              <a:rPr lang="en-GB" dirty="0">
                <a:solidFill>
                  <a:srgbClr val="0070C0"/>
                </a:solidFill>
              </a:rPr>
              <a:t>Process Theories of Motivation</a:t>
            </a:r>
          </a:p>
        </p:txBody>
      </p:sp>
      <p:pic>
        <p:nvPicPr>
          <p:cNvPr id="5" name="Picture 4">
            <a:extLst>
              <a:ext uri="{FF2B5EF4-FFF2-40B4-BE49-F238E27FC236}">
                <a16:creationId xmlns:a16="http://schemas.microsoft.com/office/drawing/2014/main" id="{C7BA8254-A875-4531-83C6-E02D6B868B03}"/>
              </a:ext>
            </a:extLst>
          </p:cNvPr>
          <p:cNvPicPr>
            <a:picLocks noChangeAspect="1"/>
          </p:cNvPicPr>
          <p:nvPr/>
        </p:nvPicPr>
        <p:blipFill>
          <a:blip r:embed="rId2"/>
          <a:stretch>
            <a:fillRect/>
          </a:stretch>
        </p:blipFill>
        <p:spPr>
          <a:xfrm>
            <a:off x="1374793" y="1340768"/>
            <a:ext cx="6921202" cy="4244164"/>
          </a:xfrm>
          <a:prstGeom prst="rect">
            <a:avLst/>
          </a:prstGeom>
        </p:spPr>
      </p:pic>
    </p:spTree>
    <p:extLst>
      <p:ext uri="{BB962C8B-B14F-4D97-AF65-F5344CB8AC3E}">
        <p14:creationId xmlns:p14="http://schemas.microsoft.com/office/powerpoint/2010/main" val="1303861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raphic: effort is linked to performance if the employee believes a task can be completed">
            <a:extLst>
              <a:ext uri="{FF2B5EF4-FFF2-40B4-BE49-F238E27FC236}">
                <a16:creationId xmlns:a16="http://schemas.microsoft.com/office/drawing/2014/main" id="{253A3D59-6E7B-4288-ABFB-BF25BC570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404664"/>
            <a:ext cx="4176464" cy="4889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2979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DF965-7DE5-6642-A11E-FC4E989E091B}"/>
              </a:ext>
            </a:extLst>
          </p:cNvPr>
          <p:cNvSpPr>
            <a:spLocks noGrp="1"/>
          </p:cNvSpPr>
          <p:nvPr>
            <p:ph type="title"/>
          </p:nvPr>
        </p:nvSpPr>
        <p:spPr>
          <a:xfrm>
            <a:off x="457200" y="7371"/>
            <a:ext cx="8229600" cy="504056"/>
          </a:xfrm>
        </p:spPr>
        <p:txBody>
          <a:bodyPr>
            <a:normAutofit fontScale="90000"/>
          </a:bodyPr>
          <a:lstStyle/>
          <a:p>
            <a:r>
              <a:rPr lang="en-GB" dirty="0"/>
              <a:t>Expectancy Theory in Context</a:t>
            </a:r>
          </a:p>
        </p:txBody>
      </p:sp>
      <p:pic>
        <p:nvPicPr>
          <p:cNvPr id="5" name="Content Placeholder 4">
            <a:extLst>
              <a:ext uri="{FF2B5EF4-FFF2-40B4-BE49-F238E27FC236}">
                <a16:creationId xmlns:a16="http://schemas.microsoft.com/office/drawing/2014/main" id="{CD5A7409-EC81-1341-8EEC-55EDEDB6B086}"/>
              </a:ext>
            </a:extLst>
          </p:cNvPr>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971600" y="620688"/>
            <a:ext cx="6696744" cy="5012145"/>
          </a:xfrm>
        </p:spPr>
      </p:pic>
    </p:spTree>
    <p:extLst>
      <p:ext uri="{BB962C8B-B14F-4D97-AF65-F5344CB8AC3E}">
        <p14:creationId xmlns:p14="http://schemas.microsoft.com/office/powerpoint/2010/main" val="3968175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43000"/>
          </a:xfrm>
        </p:spPr>
        <p:txBody>
          <a:bodyPr>
            <a:normAutofit/>
          </a:bodyPr>
          <a:lstStyle/>
          <a:p>
            <a:r>
              <a:rPr lang="en-GB" dirty="0"/>
              <a:t>Porter and Lawler’s Expectancy Theory</a:t>
            </a:r>
          </a:p>
        </p:txBody>
      </p:sp>
      <p:grpSp>
        <p:nvGrpSpPr>
          <p:cNvPr id="5" name="Group 4"/>
          <p:cNvGrpSpPr/>
          <p:nvPr/>
        </p:nvGrpSpPr>
        <p:grpSpPr>
          <a:xfrm>
            <a:off x="971599" y="1340768"/>
            <a:ext cx="7200801" cy="3960439"/>
            <a:chOff x="-51134" y="-40871"/>
            <a:chExt cx="5113354" cy="2247900"/>
          </a:xfrm>
        </p:grpSpPr>
        <p:sp>
          <p:nvSpPr>
            <p:cNvPr id="6" name="Text Box 2122"/>
            <p:cNvSpPr txBox="1">
              <a:spLocks noChangeArrowheads="1"/>
            </p:cNvSpPr>
            <p:nvPr/>
          </p:nvSpPr>
          <p:spPr bwMode="auto">
            <a:xfrm>
              <a:off x="-51134" y="449580"/>
              <a:ext cx="1496060" cy="52832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endParaRPr lang="en-GB" sz="1200" dirty="0">
                <a:effectLst/>
                <a:latin typeface="Arial"/>
                <a:ea typeface="Times New Roman"/>
              </a:endParaRPr>
            </a:p>
            <a:p>
              <a:pPr algn="ctr">
                <a:spcAft>
                  <a:spcPts val="0"/>
                </a:spcAft>
              </a:pPr>
              <a:r>
                <a:rPr lang="en-GB" sz="1600" dirty="0">
                  <a:solidFill>
                    <a:srgbClr val="000099"/>
                  </a:solidFill>
                  <a:effectLst/>
                  <a:latin typeface="Arial"/>
                  <a:ea typeface="Times New Roman"/>
                </a:rPr>
                <a:t>Value of Reward</a:t>
              </a:r>
              <a:endParaRPr lang="en-GB" sz="1600" dirty="0">
                <a:solidFill>
                  <a:srgbClr val="000099"/>
                </a:solidFill>
                <a:effectLst/>
                <a:latin typeface="Times New Roman"/>
                <a:ea typeface="Times New Roman"/>
              </a:endParaRPr>
            </a:p>
          </p:txBody>
        </p:sp>
        <p:sp>
          <p:nvSpPr>
            <p:cNvPr id="7" name="Text Box 2123"/>
            <p:cNvSpPr txBox="1">
              <a:spLocks noChangeArrowheads="1"/>
            </p:cNvSpPr>
            <p:nvPr/>
          </p:nvSpPr>
          <p:spPr bwMode="auto">
            <a:xfrm>
              <a:off x="-51133" y="1363262"/>
              <a:ext cx="1442720" cy="59854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Bef>
                  <a:spcPts val="1200"/>
                </a:spcBef>
                <a:spcAft>
                  <a:spcPts val="0"/>
                </a:spcAft>
              </a:pPr>
              <a:r>
                <a:rPr lang="en-GB" sz="1200" dirty="0">
                  <a:latin typeface="Arial"/>
                  <a:ea typeface="Times New Roman"/>
                </a:rPr>
                <a:t>                            </a:t>
              </a:r>
              <a:r>
                <a:rPr lang="en-GB" sz="1600" dirty="0">
                  <a:solidFill>
                    <a:srgbClr val="000099"/>
                  </a:solidFill>
                  <a:effectLst/>
                  <a:latin typeface="Arial"/>
                  <a:ea typeface="Times New Roman"/>
                </a:rPr>
                <a:t>Likelihood of Success</a:t>
              </a:r>
              <a:endParaRPr lang="en-GB" sz="1600" dirty="0">
                <a:solidFill>
                  <a:srgbClr val="000099"/>
                </a:solidFill>
                <a:effectLst/>
                <a:latin typeface="Times New Roman"/>
                <a:ea typeface="Times New Roman"/>
              </a:endParaRPr>
            </a:p>
          </p:txBody>
        </p:sp>
        <p:cxnSp>
          <p:nvCxnSpPr>
            <p:cNvPr id="8" name="Line 2127"/>
            <p:cNvCxnSpPr/>
            <p:nvPr/>
          </p:nvCxnSpPr>
          <p:spPr bwMode="auto">
            <a:xfrm flipV="1">
              <a:off x="1470660" y="655320"/>
              <a:ext cx="101600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cxnSp>
          <p:nvCxnSpPr>
            <p:cNvPr id="9" name="Line 2128"/>
            <p:cNvCxnSpPr/>
            <p:nvPr/>
          </p:nvCxnSpPr>
          <p:spPr bwMode="auto">
            <a:xfrm flipV="1">
              <a:off x="1424940" y="1638300"/>
              <a:ext cx="1056640" cy="10160"/>
            </a:xfrm>
            <a:prstGeom prst="line">
              <a:avLst/>
            </a:prstGeom>
            <a:noFill/>
            <a:ln w="9525">
              <a:solidFill>
                <a:srgbClr val="000099"/>
              </a:solidFill>
              <a:round/>
              <a:headEnd/>
              <a:tailEnd/>
            </a:ln>
            <a:extLst>
              <a:ext uri="{909E8E84-426E-40DD-AFC4-6F175D3DCCD1}">
                <a14:hiddenFill xmlns:a14="http://schemas.microsoft.com/office/drawing/2010/main">
                  <a:noFill/>
                </a14:hiddenFill>
              </a:ext>
            </a:extLst>
          </p:spPr>
        </p:cxnSp>
        <p:sp>
          <p:nvSpPr>
            <p:cNvPr id="10" name="Text Box 2129"/>
            <p:cNvSpPr txBox="1">
              <a:spLocks noChangeArrowheads="1"/>
            </p:cNvSpPr>
            <p:nvPr/>
          </p:nvSpPr>
          <p:spPr bwMode="auto">
            <a:xfrm>
              <a:off x="1988820" y="980902"/>
              <a:ext cx="772160" cy="32696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2000" b="1" dirty="0">
                  <a:solidFill>
                    <a:srgbClr val="000099"/>
                  </a:solidFill>
                  <a:effectLst/>
                  <a:latin typeface="Arial"/>
                  <a:ea typeface="Times New Roman"/>
                </a:rPr>
                <a:t>Effort</a:t>
              </a:r>
              <a:endParaRPr lang="en-GB" sz="2000" b="1" dirty="0">
                <a:solidFill>
                  <a:srgbClr val="000099"/>
                </a:solidFill>
                <a:effectLst/>
                <a:latin typeface="Times New Roman"/>
                <a:ea typeface="Times New Roman"/>
              </a:endParaRPr>
            </a:p>
          </p:txBody>
        </p:sp>
        <p:cxnSp>
          <p:nvCxnSpPr>
            <p:cNvPr id="11" name="Line 2130"/>
            <p:cNvCxnSpPr/>
            <p:nvPr/>
          </p:nvCxnSpPr>
          <p:spPr bwMode="auto">
            <a:xfrm flipH="1" flipV="1">
              <a:off x="2484120" y="1303020"/>
              <a:ext cx="0" cy="34544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2" name="Line 2131"/>
            <p:cNvCxnSpPr/>
            <p:nvPr/>
          </p:nvCxnSpPr>
          <p:spPr bwMode="auto">
            <a:xfrm>
              <a:off x="2491740" y="655320"/>
              <a:ext cx="0" cy="3352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sp>
          <p:nvSpPr>
            <p:cNvPr id="13" name="Explosion 1 12"/>
            <p:cNvSpPr>
              <a:spLocks noChangeArrowheads="1"/>
            </p:cNvSpPr>
            <p:nvPr/>
          </p:nvSpPr>
          <p:spPr bwMode="auto">
            <a:xfrm>
              <a:off x="3406140" y="617220"/>
              <a:ext cx="1656080" cy="944880"/>
            </a:xfrm>
            <a:prstGeom prst="irregularSeal1">
              <a:avLst/>
            </a:prstGeom>
            <a:noFill/>
            <a:ln w="9525">
              <a:solidFill>
                <a:srgbClr val="000099"/>
              </a:solidFill>
              <a:miter lim="800000"/>
              <a:headEnd/>
              <a:tailEnd/>
            </a:ln>
            <a:effectLst>
              <a:outerShdw dist="23000" dir="5400000" rotWithShape="0">
                <a:srgbClr val="808080">
                  <a:alpha val="34999"/>
                </a:srgbClr>
              </a:outerShdw>
            </a:effectLst>
            <a:extLst>
              <a:ext uri="{909E8E84-426E-40DD-AFC4-6F175D3DCCD1}">
                <a14:hiddenFill xmlns:a14="http://schemas.microsoft.com/office/drawing/2010/main">
                  <a:gradFill rotWithShape="1">
                    <a:gsLst>
                      <a:gs pos="0">
                        <a:srgbClr val="9BC1FF"/>
                      </a:gs>
                      <a:gs pos="100000">
                        <a:srgbClr val="3F80CD"/>
                      </a:gs>
                    </a:gsLst>
                    <a:lin ang="5400000"/>
                  </a:gradFill>
                </a14:hiddenFill>
              </a:ext>
            </a:extLst>
          </p:spPr>
          <p:txBody>
            <a:bodyPr rot="0" vert="horz" wrap="square" lIns="91440" tIns="45720" rIns="91440" bIns="45720" anchor="ctr" anchorCtr="0" upright="1">
              <a:noAutofit/>
            </a:bodyPr>
            <a:lstStyle/>
            <a:p>
              <a:endParaRPr lang="en-US"/>
            </a:p>
          </p:txBody>
        </p:sp>
        <p:sp>
          <p:nvSpPr>
            <p:cNvPr id="14" name="Text Box 2133"/>
            <p:cNvSpPr txBox="1">
              <a:spLocks noChangeArrowheads="1"/>
            </p:cNvSpPr>
            <p:nvPr/>
          </p:nvSpPr>
          <p:spPr bwMode="auto">
            <a:xfrm>
              <a:off x="3474720" y="-40871"/>
              <a:ext cx="1391920" cy="3678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Competence</a:t>
              </a:r>
              <a:endParaRPr lang="en-GB" sz="1600" dirty="0">
                <a:solidFill>
                  <a:srgbClr val="000099"/>
                </a:solidFill>
                <a:effectLst/>
                <a:latin typeface="Times New Roman"/>
                <a:ea typeface="Times New Roman"/>
              </a:endParaRPr>
            </a:p>
          </p:txBody>
        </p:sp>
        <p:sp>
          <p:nvSpPr>
            <p:cNvPr id="15" name="Text Box 2134"/>
            <p:cNvSpPr txBox="1">
              <a:spLocks noChangeArrowheads="1"/>
            </p:cNvSpPr>
            <p:nvPr/>
          </p:nvSpPr>
          <p:spPr bwMode="auto">
            <a:xfrm>
              <a:off x="3477080" y="1920933"/>
              <a:ext cx="1473200" cy="28609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sz="1600" dirty="0">
                  <a:solidFill>
                    <a:srgbClr val="000099"/>
                  </a:solidFill>
                  <a:effectLst/>
                  <a:latin typeface="Arial"/>
                  <a:ea typeface="Times New Roman"/>
                </a:rPr>
                <a:t>Perceptions</a:t>
              </a:r>
              <a:endParaRPr lang="en-GB" sz="1600" dirty="0">
                <a:solidFill>
                  <a:srgbClr val="000099"/>
                </a:solidFill>
                <a:effectLst/>
                <a:latin typeface="Times New Roman"/>
                <a:ea typeface="Times New Roman"/>
              </a:endParaRPr>
            </a:p>
          </p:txBody>
        </p:sp>
        <p:sp>
          <p:nvSpPr>
            <p:cNvPr id="16" name="Text Box 2135"/>
            <p:cNvSpPr txBox="1">
              <a:spLocks noChangeArrowheads="1"/>
            </p:cNvSpPr>
            <p:nvPr/>
          </p:nvSpPr>
          <p:spPr bwMode="auto">
            <a:xfrm>
              <a:off x="3607672" y="978592"/>
              <a:ext cx="1198880" cy="41101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91440" rIns="91440" bIns="91440" anchor="t" anchorCtr="0" upright="1">
              <a:noAutofit/>
            </a:bodyPr>
            <a:lstStyle/>
            <a:p>
              <a:pPr algn="ctr">
                <a:spcAft>
                  <a:spcPts val="0"/>
                </a:spcAft>
              </a:pPr>
              <a:r>
                <a:rPr lang="en-GB" b="1" dirty="0">
                  <a:solidFill>
                    <a:srgbClr val="000099"/>
                  </a:solidFill>
                  <a:effectLst/>
                  <a:latin typeface="Arial"/>
                  <a:ea typeface="Times New Roman"/>
                </a:rPr>
                <a:t>Performance</a:t>
              </a:r>
              <a:endParaRPr lang="en-GB" b="1" dirty="0">
                <a:solidFill>
                  <a:srgbClr val="000099"/>
                </a:solidFill>
                <a:effectLst/>
                <a:latin typeface="Times New Roman"/>
                <a:ea typeface="Times New Roman"/>
              </a:endParaRPr>
            </a:p>
          </p:txBody>
        </p:sp>
        <p:cxnSp>
          <p:nvCxnSpPr>
            <p:cNvPr id="17" name="Line 2136"/>
            <p:cNvCxnSpPr/>
            <p:nvPr/>
          </p:nvCxnSpPr>
          <p:spPr bwMode="auto">
            <a:xfrm flipH="1" flipV="1">
              <a:off x="2590800" y="1341120"/>
              <a:ext cx="1546860" cy="58166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cxnSp>
          <p:nvCxnSpPr>
            <p:cNvPr id="18" name="Line 2137"/>
            <p:cNvCxnSpPr/>
            <p:nvPr/>
          </p:nvCxnSpPr>
          <p:spPr bwMode="auto">
            <a:xfrm flipH="1">
              <a:off x="2552700" y="350520"/>
              <a:ext cx="1546860" cy="627380"/>
            </a:xfrm>
            <a:prstGeom prst="line">
              <a:avLst/>
            </a:prstGeom>
            <a:noFill/>
            <a:ln w="9525">
              <a:solidFill>
                <a:srgbClr val="000099"/>
              </a:solidFill>
              <a:round/>
              <a:headEnd/>
              <a:tailEnd type="triangle" w="med" len="med"/>
            </a:ln>
            <a:extLst>
              <a:ext uri="{909E8E84-426E-40DD-AFC4-6F175D3DCCD1}">
                <a14:hiddenFill xmlns:a14="http://schemas.microsoft.com/office/drawing/2010/main">
                  <a:noFill/>
                </a14:hiddenFill>
              </a:ext>
            </a:extLst>
          </p:spPr>
        </p:cxnSp>
      </p:grpSp>
      <p:cxnSp>
        <p:nvCxnSpPr>
          <p:cNvPr id="19" name="Line 2138"/>
          <p:cNvCxnSpPr/>
          <p:nvPr/>
        </p:nvCxnSpPr>
        <p:spPr bwMode="auto">
          <a:xfrm>
            <a:off x="8587740" y="75984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0" name="Line 2138"/>
          <p:cNvCxnSpPr/>
          <p:nvPr/>
        </p:nvCxnSpPr>
        <p:spPr bwMode="auto">
          <a:xfrm>
            <a:off x="8740140" y="7750810"/>
            <a:ext cx="70358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22" name="Straight Arrow Connector 21"/>
          <p:cNvCxnSpPr>
            <a:stCxn id="10" idx="3"/>
          </p:cNvCxnSpPr>
          <p:nvPr/>
        </p:nvCxnSpPr>
        <p:spPr>
          <a:xfrm>
            <a:off x="4931715" y="3429000"/>
            <a:ext cx="1008437" cy="0"/>
          </a:xfrm>
          <a:prstGeom prst="straightConnector1">
            <a:avLst/>
          </a:prstGeom>
          <a:ln>
            <a:solidFill>
              <a:srgbClr val="000099"/>
            </a:solidFill>
            <a:tailEnd type="arrow"/>
          </a:ln>
        </p:spPr>
        <p:style>
          <a:lnRef idx="2">
            <a:schemeClr val="accent1"/>
          </a:lnRef>
          <a:fillRef idx="0">
            <a:schemeClr val="accent1"/>
          </a:fillRef>
          <a:effectRef idx="1">
            <a:schemeClr val="accent1"/>
          </a:effectRef>
          <a:fontRef idx="minor">
            <a:schemeClr val="tx1"/>
          </a:fontRef>
        </p:style>
      </p:cxnSp>
      <p:sp>
        <p:nvSpPr>
          <p:cNvPr id="3" name="TextBox 2"/>
          <p:cNvSpPr txBox="1"/>
          <p:nvPr/>
        </p:nvSpPr>
        <p:spPr>
          <a:xfrm>
            <a:off x="2123728" y="5180456"/>
            <a:ext cx="2952328" cy="307777"/>
          </a:xfrm>
          <a:prstGeom prst="rect">
            <a:avLst/>
          </a:prstGeom>
          <a:noFill/>
        </p:spPr>
        <p:txBody>
          <a:bodyPr wrap="square" rtlCol="0">
            <a:spAutoFit/>
          </a:bodyPr>
          <a:lstStyle/>
          <a:p>
            <a:r>
              <a:rPr lang="en-GB" sz="1400" dirty="0">
                <a:solidFill>
                  <a:srgbClr val="000099"/>
                </a:solidFill>
              </a:rPr>
              <a:t>(Adapted by KW Hamilton, 2014) </a:t>
            </a:r>
          </a:p>
        </p:txBody>
      </p:sp>
    </p:spTree>
    <p:extLst>
      <p:ext uri="{BB962C8B-B14F-4D97-AF65-F5344CB8AC3E}">
        <p14:creationId xmlns:p14="http://schemas.microsoft.com/office/powerpoint/2010/main" val="1591133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06796"/>
            <a:ext cx="8928992" cy="648072"/>
          </a:xfrm>
        </p:spPr>
        <p:txBody>
          <a:bodyPr>
            <a:normAutofit/>
          </a:bodyPr>
          <a:lstStyle/>
          <a:p>
            <a:pPr algn="ctr"/>
            <a:r>
              <a:rPr lang="en-GB" sz="3200" dirty="0"/>
              <a:t>Locke’s Goal Setting Theory of Motivation</a:t>
            </a:r>
          </a:p>
        </p:txBody>
      </p:sp>
      <p:sp>
        <p:nvSpPr>
          <p:cNvPr id="3" name="Content Placeholder 2"/>
          <p:cNvSpPr>
            <a:spLocks noGrp="1"/>
          </p:cNvSpPr>
          <p:nvPr>
            <p:ph idx="1"/>
          </p:nvPr>
        </p:nvSpPr>
        <p:spPr>
          <a:xfrm>
            <a:off x="395536" y="1196752"/>
            <a:ext cx="8352928" cy="4899248"/>
          </a:xfrm>
        </p:spPr>
        <p:txBody>
          <a:bodyPr/>
          <a:lstStyle/>
          <a:p>
            <a:pPr marL="0" indent="0">
              <a:buNone/>
            </a:pPr>
            <a:r>
              <a:rPr lang="en-GB" sz="2800" dirty="0"/>
              <a:t>Locke and Latham argued that:</a:t>
            </a:r>
          </a:p>
          <a:p>
            <a:endParaRPr lang="en-GB" sz="2800" dirty="0"/>
          </a:p>
          <a:p>
            <a:r>
              <a:rPr lang="en-GB" sz="2800" dirty="0">
                <a:solidFill>
                  <a:srgbClr val="7030A0"/>
                </a:solidFill>
              </a:rPr>
              <a:t>Clear goals and appropriate feedback motivates employees</a:t>
            </a:r>
          </a:p>
          <a:p>
            <a:r>
              <a:rPr lang="en-GB" sz="2800" dirty="0">
                <a:solidFill>
                  <a:srgbClr val="0000CC"/>
                </a:solidFill>
              </a:rPr>
              <a:t>Working towards a goal improves performance</a:t>
            </a:r>
          </a:p>
          <a:p>
            <a:r>
              <a:rPr lang="en-GB" sz="2800" dirty="0">
                <a:solidFill>
                  <a:srgbClr val="0070C0"/>
                </a:solidFill>
              </a:rPr>
              <a:t>The more difficult and specific a goal, the harder people work to achieve it</a:t>
            </a:r>
          </a:p>
        </p:txBody>
      </p:sp>
    </p:spTree>
    <p:extLst>
      <p:ext uri="{BB962C8B-B14F-4D97-AF65-F5344CB8AC3E}">
        <p14:creationId xmlns:p14="http://schemas.microsoft.com/office/powerpoint/2010/main" val="344400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a:bodyPr>
          <a:lstStyle/>
          <a:p>
            <a:pPr algn="ctr"/>
            <a:r>
              <a:rPr lang="en-GB" dirty="0"/>
              <a:t>Motivational Linkage to Leadership </a:t>
            </a:r>
          </a:p>
        </p:txBody>
      </p:sp>
      <p:graphicFrame>
        <p:nvGraphicFramePr>
          <p:cNvPr id="5" name="Picture 2"/>
          <p:cNvGraphicFramePr>
            <a:graphicFrameLocks/>
          </p:cNvGraphicFramePr>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74432" y="5223767"/>
            <a:ext cx="3312368" cy="307777"/>
          </a:xfrm>
          <a:prstGeom prst="rect">
            <a:avLst/>
          </a:prstGeom>
          <a:noFill/>
        </p:spPr>
        <p:txBody>
          <a:bodyPr wrap="square" rtlCol="0">
            <a:spAutoFit/>
          </a:bodyPr>
          <a:lstStyle/>
          <a:p>
            <a:pPr algn="r"/>
            <a:r>
              <a:rPr lang="en-GB" sz="1400" dirty="0">
                <a:solidFill>
                  <a:srgbClr val="000099"/>
                </a:solidFill>
              </a:rPr>
              <a:t>(AH Raymondson, 2014) </a:t>
            </a:r>
          </a:p>
        </p:txBody>
      </p:sp>
    </p:spTree>
    <p:extLst>
      <p:ext uri="{BB962C8B-B14F-4D97-AF65-F5344CB8AC3E}">
        <p14:creationId xmlns:p14="http://schemas.microsoft.com/office/powerpoint/2010/main" val="520922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628650" y="116632"/>
            <a:ext cx="7886700" cy="831627"/>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07504" y="1124744"/>
            <a:ext cx="8507288" cy="4464496"/>
          </a:xfrm>
        </p:spPr>
        <p:txBody>
          <a:bodyPr>
            <a:normAutofit/>
          </a:bodyPr>
          <a:lstStyle/>
          <a:p>
            <a:pPr marL="0" indent="0">
              <a:buNone/>
            </a:pPr>
            <a:r>
              <a:rPr lang="en-GB" dirty="0">
                <a:solidFill>
                  <a:srgbClr val="0000CC"/>
                </a:solidFill>
              </a:rPr>
              <a:t>Read and Research the case study – </a:t>
            </a:r>
          </a:p>
          <a:p>
            <a:pPr marL="0" indent="0">
              <a:buNone/>
            </a:pPr>
            <a:r>
              <a:rPr lang="en-GB" dirty="0">
                <a:solidFill>
                  <a:srgbClr val="0000CC"/>
                </a:solidFill>
              </a:rPr>
              <a:t>	</a:t>
            </a:r>
            <a:r>
              <a:rPr lang="en-GB" b="1" i="1" dirty="0">
                <a:solidFill>
                  <a:srgbClr val="002060"/>
                </a:solidFill>
              </a:rPr>
              <a:t>‘Ricardo Semler:  A Revolutionary Model of Leadership’</a:t>
            </a:r>
          </a:p>
          <a:p>
            <a:pPr marL="0" indent="0">
              <a:buNone/>
            </a:pPr>
            <a:r>
              <a:rPr lang="en-GB" dirty="0">
                <a:solidFill>
                  <a:srgbClr val="0000CC"/>
                </a:solidFill>
              </a:rPr>
              <a:t>And answer the following questions</a:t>
            </a:r>
          </a:p>
          <a:p>
            <a:r>
              <a:rPr lang="en-GB" dirty="0">
                <a:solidFill>
                  <a:srgbClr val="0000CC"/>
                </a:solidFill>
              </a:rPr>
              <a:t>What are the personal and organisational reasons that led Ricardo Semler to change his leadership style so markedly?</a:t>
            </a:r>
          </a:p>
          <a:p>
            <a:r>
              <a:rPr lang="en-GB" dirty="0">
                <a:solidFill>
                  <a:srgbClr val="0000CC"/>
                </a:solidFill>
              </a:rPr>
              <a:t>How would you characterise Semler’s early leadership style?  And his </a:t>
            </a:r>
            <a:r>
              <a:rPr lang="en-GB" i="1" dirty="0">
                <a:solidFill>
                  <a:srgbClr val="0000CC"/>
                </a:solidFill>
              </a:rPr>
              <a:t>later </a:t>
            </a:r>
            <a:r>
              <a:rPr lang="en-GB" dirty="0">
                <a:solidFill>
                  <a:srgbClr val="0000CC"/>
                </a:solidFill>
              </a:rPr>
              <a:t>leadership style?  Use </a:t>
            </a:r>
            <a:r>
              <a:rPr lang="en-GB" i="1" dirty="0">
                <a:solidFill>
                  <a:srgbClr val="0000CC"/>
                </a:solidFill>
              </a:rPr>
              <a:t>academic references </a:t>
            </a:r>
            <a:r>
              <a:rPr lang="en-GB" dirty="0">
                <a:solidFill>
                  <a:srgbClr val="0000CC"/>
                </a:solidFill>
              </a:rPr>
              <a:t>to support your responses.</a:t>
            </a:r>
          </a:p>
          <a:p>
            <a:r>
              <a:rPr lang="en-GB" dirty="0">
                <a:solidFill>
                  <a:srgbClr val="0000CC"/>
                </a:solidFill>
              </a:rPr>
              <a:t>Which Ricardo – early or late – would you rather have as your boss?  Why?  Which Ricardo would you rather have as a subordinate?  Why?</a:t>
            </a:r>
          </a:p>
          <a:p>
            <a:r>
              <a:rPr lang="en-GB" dirty="0">
                <a:solidFill>
                  <a:srgbClr val="0000CC"/>
                </a:solidFill>
              </a:rPr>
              <a:t>To what extent do you think that Ricardo would succeed as a leader in other types of organisations?  </a:t>
            </a:r>
            <a:r>
              <a:rPr lang="en-GB" i="1" dirty="0">
                <a:solidFill>
                  <a:srgbClr val="0000CC"/>
                </a:solidFill>
              </a:rPr>
              <a:t>Justify your answer with academic references</a:t>
            </a:r>
          </a:p>
          <a:p>
            <a:pPr marL="0" indent="0">
              <a:buNone/>
            </a:pPr>
            <a:r>
              <a:rPr lang="en-GB" i="1" dirty="0">
                <a:solidFill>
                  <a:srgbClr val="002060"/>
                </a:solidFill>
              </a:rPr>
              <a:t>Allow yourself 5 hours to complete the activity</a:t>
            </a:r>
          </a:p>
        </p:txBody>
      </p:sp>
      <p:pic>
        <p:nvPicPr>
          <p:cNvPr id="5" name="Picture 4" descr="A person holding a cup of coffee and using a computer&#10;&#10;AI-generated content may be incorrect.">
            <a:extLst>
              <a:ext uri="{FF2B5EF4-FFF2-40B4-BE49-F238E27FC236}">
                <a16:creationId xmlns:a16="http://schemas.microsoft.com/office/drawing/2014/main" id="{A57ABE22-6A16-4510-AC60-5B6F0F17F7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76816" y="1"/>
            <a:ext cx="2275531" cy="1484784"/>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568952"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7606-9493-460C-B855-67C776EF6C4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0B0CCB3-7043-4B6D-9193-1FB9183ECD32}"/>
              </a:ext>
            </a:extLst>
          </p:cNvPr>
          <p:cNvSpPr>
            <a:spLocks noGrp="1"/>
          </p:cNvSpPr>
          <p:nvPr>
            <p:ph idx="1"/>
          </p:nvPr>
        </p:nvSpPr>
        <p:spPr>
          <a:xfrm>
            <a:off x="457200" y="1196752"/>
            <a:ext cx="8435280" cy="3917032"/>
          </a:xfrm>
        </p:spPr>
        <p:txBody>
          <a:bodyPr>
            <a:normAutofit/>
          </a:bodyPr>
          <a:lstStyle/>
          <a:p>
            <a:r>
              <a:rPr lang="en-GB" sz="2400" dirty="0"/>
              <a:t>Raymondson, A.H. &amp; Hamilton, K.W. (2014). </a:t>
            </a:r>
            <a:r>
              <a:rPr lang="en-GB" sz="2400" i="1" dirty="0"/>
              <a:t>Leading innovation and change. </a:t>
            </a:r>
            <a:r>
              <a:rPr lang="en-GB" sz="2400" dirty="0"/>
              <a:t> Sleaford, UK: Ultimate Learning Resources</a:t>
            </a:r>
          </a:p>
          <a:p>
            <a:r>
              <a:rPr lang="en-GB" sz="2400" dirty="0"/>
              <a:t>Pranav, P. &amp; </a:t>
            </a:r>
            <a:r>
              <a:rPr lang="en-GB" sz="2400" dirty="0" err="1"/>
              <a:t>Bagga</a:t>
            </a:r>
            <a:r>
              <a:rPr lang="en-GB" sz="2400" dirty="0"/>
              <a:t>, S. (2014). ‘Victor Vroom’s expectancy theory of motivation – An evaluation’. </a:t>
            </a:r>
            <a:r>
              <a:rPr lang="en-GB" sz="2400" i="1" dirty="0"/>
              <a:t>International Research Journal of Business and Management – IRJBM</a:t>
            </a:r>
            <a:r>
              <a:rPr lang="en-GB" sz="2400" dirty="0"/>
              <a:t> Vol. VII, Issue 9, pp1-8. Available at </a:t>
            </a:r>
            <a:r>
              <a:rPr lang="en-GB" sz="2400" dirty="0">
                <a:hlinkClick r:id="rId2"/>
              </a:rPr>
              <a:t>http://irjbm.org/irjbm2013/Sep2014/Paper1.pdf</a:t>
            </a:r>
            <a:r>
              <a:rPr lang="en-GB" sz="2400" dirty="0"/>
              <a:t> [Accessed April 2019]</a:t>
            </a:r>
          </a:p>
        </p:txBody>
      </p:sp>
    </p:spTree>
    <p:extLst>
      <p:ext uri="{BB962C8B-B14F-4D97-AF65-F5344CB8AC3E}">
        <p14:creationId xmlns:p14="http://schemas.microsoft.com/office/powerpoint/2010/main" val="3871421164"/>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CE20A69D-8DAA-4D5F-B248-66C38A4979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C19A70-49D2-4B48-A37F-22A5AF9D44D6}">
  <ds:schemaRefs>
    <ds:schemaRef ds:uri="http://schemas.openxmlformats.org/package/2006/metadata/core-properties"/>
    <ds:schemaRef ds:uri="http://schemas.microsoft.com/office/2006/documentManagement/types"/>
    <ds:schemaRef ds:uri="bc4c28ad-82b3-4539-a18c-a8c438c69a43"/>
    <ds:schemaRef ds:uri="http://purl.org/dc/dcmitype/"/>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Default Theme</Template>
  <TotalTime>13190</TotalTime>
  <Words>3836</Words>
  <Application>Microsoft Office PowerPoint</Application>
  <PresentationFormat>On-screen Show (4:3)</PresentationFormat>
  <Paragraphs>292</Paragraphs>
  <Slides>27</Slides>
  <Notes>19</Notes>
  <HiddenSlides>0</HiddenSlides>
  <MMClips>0</MMClips>
  <ScaleCrop>false</ScaleCrop>
  <HeadingPairs>
    <vt:vector size="8" baseType="variant">
      <vt:variant>
        <vt:lpstr>Fonts Used</vt:lpstr>
      </vt:variant>
      <vt:variant>
        <vt:i4>6</vt:i4>
      </vt:variant>
      <vt:variant>
        <vt:lpstr>Theme</vt:lpstr>
      </vt:variant>
      <vt:variant>
        <vt:i4>7</vt:i4>
      </vt:variant>
      <vt:variant>
        <vt:lpstr>Embedded OLE Servers</vt:lpstr>
      </vt:variant>
      <vt:variant>
        <vt:i4>1</vt:i4>
      </vt:variant>
      <vt:variant>
        <vt:lpstr>Slide Titles</vt:lpstr>
      </vt:variant>
      <vt:variant>
        <vt:i4>27</vt:i4>
      </vt:variant>
    </vt:vector>
  </HeadingPairs>
  <TitlesOfParts>
    <vt:vector size="41" baseType="lpstr">
      <vt:lpstr>ＭＳ 明朝</vt:lpstr>
      <vt:lpstr>Arial</vt:lpstr>
      <vt:lpstr>Calibri</vt:lpstr>
      <vt:lpstr>Calibri Light</vt:lpstr>
      <vt:lpstr>Symbol</vt:lpstr>
      <vt:lpstr>Times New Roman</vt:lpstr>
      <vt:lpstr>UWTSD 200 B</vt:lpstr>
      <vt:lpstr>UWTSD 2024</vt:lpstr>
      <vt:lpstr>UWTSD Text 1</vt:lpstr>
      <vt:lpstr>UWTSD Text 2</vt:lpstr>
      <vt:lpstr>UWTSD Text 3</vt:lpstr>
      <vt:lpstr>UWTSD Text 4</vt:lpstr>
      <vt:lpstr>UWTSD Logo Variations place image in Background</vt:lpstr>
      <vt:lpstr>Document</vt:lpstr>
      <vt:lpstr>BMSK6010   Inspiring Leadership</vt:lpstr>
      <vt:lpstr>Agenda</vt:lpstr>
      <vt:lpstr>PowerPoint Presentation</vt:lpstr>
      <vt:lpstr>Module Task Assessment</vt:lpstr>
      <vt:lpstr>The 3 Pillars of Performance</vt:lpstr>
      <vt:lpstr>Types of Motivation</vt:lpstr>
      <vt:lpstr>Drivers of Motivation</vt:lpstr>
      <vt:lpstr>Workplace Motivation</vt:lpstr>
      <vt:lpstr>Factors Affecting Workplace Motivation</vt:lpstr>
      <vt:lpstr> </vt:lpstr>
      <vt:lpstr>Content Theories of Motivation</vt:lpstr>
      <vt:lpstr>Maslow’s Hierarchy of Needs</vt:lpstr>
      <vt:lpstr>Herzberg’s 2-Factor Theory </vt:lpstr>
      <vt:lpstr>Hertzberg’s 2-Factor Theory </vt:lpstr>
      <vt:lpstr>PowerPoint Presentation</vt:lpstr>
      <vt:lpstr>Herzberg’s key findings were that: </vt:lpstr>
      <vt:lpstr>Herzberg’s Motivation and Hygiene Factors </vt:lpstr>
      <vt:lpstr>Process Theories of Motivation</vt:lpstr>
      <vt:lpstr>Vroom’s Expectancy Theory</vt:lpstr>
      <vt:lpstr>PowerPoint Presentation</vt:lpstr>
      <vt:lpstr>Expectancy Theory in Context</vt:lpstr>
      <vt:lpstr>Porter and Lawler’s Expectancy Theory</vt:lpstr>
      <vt:lpstr>Locke’s Goal Setting Theory of Motivation</vt:lpstr>
      <vt:lpstr>Motivational Linkage to Leadership </vt:lpstr>
      <vt:lpstr>For the next session</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37</cp:revision>
  <dcterms:created xsi:type="dcterms:W3CDTF">2015-03-03T13:29:53Z</dcterms:created>
  <dcterms:modified xsi:type="dcterms:W3CDTF">2026-05-27T17:26:53Z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