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4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84" autoAdjust="0"/>
  </p:normalViewPr>
  <p:slideViewPr>
    <p:cSldViewPr snapToGrid="0" snapToObjects="1">
      <p:cViewPr varScale="1">
        <p:scale>
          <a:sx n="72" d="100"/>
          <a:sy n="72" d="100"/>
        </p:scale>
        <p:origin x="1075"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8382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indent="457200">
              <a:lnSpc>
                <a:spcPct val="107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Hello everyone. My name is Confidence. This presentation examines quality assurance and service improvement through the maternity care failures at Shrewsbury and Telford Hospital NHS Trust. It explores why serious safety problems continued despite established clinical standards, reporting systems, and governance arrangements. The independent Ockenden Review examined care involving 1,486 families and identified repeated failures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recognise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and respond to harm (Ockenden, 2022). These findings demonstrate the importance of examining patient safety from both clinical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perspectives. The presentation will examine the identified problems, apply the Swiss Cheese Model and other quality management frameworks,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analyse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relevant healthcare policies. It will also consider the effects on quality, efficiency and equity, alongside potential improvement strategies. Finally, I will outline the proposed structure of Component 2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summarise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lessons for sustainable maternity safety improvement.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8421269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indent="457200">
              <a:lnSpc>
                <a:spcPct val="107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Shrewsbury and Telford maternity scandal involved serious failures affecting mothers, babies and families over several decades. The independent review examined experiences involving 1,486 families, with most incidents occurring between 2000 and 2019. Among 498 reviewed stillbirth cases, 131 involved significant or major concerns that might or would have affected outcomes. Similarly, nine of twelve maternal deaths reviewed involved serious care concerns (Ockenden, 2022). These findings revealed weaknesses in fetal monitoring, recognition of deterioration, clinical escalation and incident investigations. Families also experienced inadequate explanations and responses following harmful events. The repeated nature of these problems suggests that individual clinical mistakes were not the only contributing factors. Effective maternity teamwork requires communication and coordination between healthcare professionals (Harris et al., 2022). Furthermore, reviewing incidents collectively helps identify recurring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weaknesses that individual investigations may overlook (Machen, 2023). This case therefore demonstrates how clinical failures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weaknesses can interact, allowing preventable harm to continue.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9879441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indent="457200">
              <a:lnSpc>
                <a:spcPct val="107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Swiss Cheese Model helps explain how several weaknesses contributed to maternity care failures at Shrewsbury and Telford. Its application identifies multiple protective barriers that failed to prevent harm. The first barrier involved clinical monitoring and risk assessment. The Ockenden Review identified failures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recognise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fetal heart abnormalities, including concerns surrounding Kate Stanton-Davies (Ockenden, 2022). The second barrier involved escalation, where delays prevented timely specialist intervention. The third concerned incident investigations, which frequently lacked adequate multidisciplinary involvement and failed to identify recurring problems. The fourth involved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oversight, as senior leaders did not consistently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recognise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maternity safety risks or ensure corrective actions. These weaknesses created opportunities for avoidable harm to continue. Examining incidents collectively can reveal underlying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patterns rather than attributing failures to isolated mistakes (Machen, 2023). Although the model simplifies complex healthcare interactions, it demonstrates why clinical monitoring, communication, investigation and leadership must function together to protect mothers and babies.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654938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The repeated safety failures at Shrewsbury and Telford can be grouped into clinical, team and </a:t>
            </a:r>
            <a:r>
              <a:rPr dirty="0" err="1"/>
              <a:t>organisational</a:t>
            </a:r>
            <a:r>
              <a:rPr dirty="0"/>
              <a:t> factors, each grounded in the Ockenden Review. Clinically, reviewers identified examples of poor fetal surveillance, delayed escalation, and weak management of complex pregnancies. In teamwork, strained relationships between midwifery and medical staff sometimes discouraged early discussion and appropriate specialist review. At an </a:t>
            </a:r>
            <a:r>
              <a:rPr dirty="0" err="1"/>
              <a:t>organisational</a:t>
            </a:r>
            <a:r>
              <a:rPr dirty="0"/>
              <a:t> level, families’ repeated complaints were not translated into dependable learning, and investigations failed to </a:t>
            </a:r>
            <a:r>
              <a:rPr dirty="0" err="1"/>
              <a:t>recognise</a:t>
            </a:r>
            <a:r>
              <a:rPr dirty="0"/>
              <a:t> patterns of risk (Ockenden, 2022). A particularly troubling example is the sequence of deaths of Joshua, Thomas and Kate within approximately ten months in 2008–2009. The review found serious weaknesses in clinical care and subsequent investigations, creating missed opportunities to prevent further harm. Harris et al. (2022) find that maternity teamwork interventions have tended to focus on emergencies, with less attention to </a:t>
            </a:r>
            <a:r>
              <a:rPr dirty="0" err="1"/>
              <a:t>organisational</a:t>
            </a:r>
            <a:r>
              <a:rPr dirty="0"/>
              <a:t> context. That limitation is relevant here: a communication workshop alone would not repair weak governance. Machen (2023) argues for thematic analysis of multiple incidents rather than isolated inquiries. Therefore, the root causes should not be reduced to individual blame; accountability is also needed for management systems, escalation routes, external scrutiny and action on family warnings.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067727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indent="457200">
              <a:lnSpc>
                <a:spcPct val="107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Root Cause Analysis helps identify the underlying factors contributing to maternity care failures at Shrewsbury and Telford. Rather than focusing on individual mistakes, it examines clinical decisions, communication, staffing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processes. The Fishbone Diagram groups these factors into categories, including people, procedures, environment and management. The Ockenden Review identified poor fetal monitoring, delayed specialist involvement, weak communication and ineffective governance (Ockenden, 2022). These problems demonstrate how different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weaknesses contributed to unsafe maternity care. The deaths of Joshua, Thomas and Kate also revealed missed opportunities to investigate earlier incidents and prevent further harm. Thematic reviews can identify recurring safety problems that individual investigations may overlook (Machen, 2023). However, both approaches depend on reliable evidence and effective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responses. Therefore, combining Root Cause Analysis with the Fishbone Diagram can support a more comprehensive understanding of the trust's failures and identify priorities for sustainable maternity service improvement.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31272596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The </a:t>
            </a:r>
            <a:r>
              <a:rPr lang="en-US" dirty="0" err="1"/>
              <a:t>Donabedian</a:t>
            </a:r>
            <a:r>
              <a:rPr lang="en-US" dirty="0"/>
              <a:t> Model examines healthcare quality through three interconnected elements: structure, process and outcomes. At Shrewsbury and Telford, structure includes staffing levels, clinical expertise, </a:t>
            </a:r>
            <a:r>
              <a:rPr lang="en-US" dirty="0" err="1"/>
              <a:t>organisational</a:t>
            </a:r>
            <a:r>
              <a:rPr lang="en-US" dirty="0"/>
              <a:t> leadership and governance arrangements. Process refers to fetal monitoring, risk assessment, timely escalation, communication and investigation procedures. Outcomes include maternal deaths, neonatal injuries, stillbirths and the experiences of affected families. The Ockenden Review identified significant weaknesses across these areas, demonstrating how inadequate </a:t>
            </a:r>
            <a:r>
              <a:rPr lang="en-US" dirty="0" err="1"/>
              <a:t>organisational</a:t>
            </a:r>
            <a:r>
              <a:rPr lang="en-US" dirty="0"/>
              <a:t> arrangements contributed to unsafe clinical practices (Ockenden, 2022). For example, insufficient oversight and ineffective communication allowed recurring safety concerns to remain unresolved. Research on perinatal quality improvement demonstrates the importance of examining teamwork, communication and </a:t>
            </a:r>
            <a:r>
              <a:rPr lang="en-US" dirty="0" err="1"/>
              <a:t>organisational</a:t>
            </a:r>
            <a:r>
              <a:rPr lang="en-US" dirty="0"/>
              <a:t> improvement activities together (</a:t>
            </a:r>
            <a:r>
              <a:rPr lang="en-US" dirty="0" err="1"/>
              <a:t>Stierman</a:t>
            </a:r>
            <a:r>
              <a:rPr lang="en-US" dirty="0"/>
              <a:t> et al., 2023). Applying this model therefore helps explain how weaknesses in healthcare structures and processes influence patient outcomes. However, the relationships are complex, and good resources alone cannot guarantee safe care without consistent implementation, accountability and monitoring.</a:t>
            </a:r>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221250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dirty="0"/>
              <a:t>The policy problem at Shrewsbury and Telford was not simply that maternity guidance was missing. The Ockenden Review described occasions when established clinical guidance was not followed and where poor investigations failed to identify repeated weaknesses (Ockenden, 2022). Examples concerned recognition of fetal compromise, maternal risk assessment, referral to specialist services and the management of complex pregnancies. The trust’s incident processes sometimes downgraded serious events to local investigations, reducing the scrutiny that major harm warranted. Board members consequently lacked a reliable picture of the seriousness and persistence of maternity problems. The distinction between policy and practice is vital: written rules can create an appearance of compliance while risk continues at the point of care. Machen (2023) supports more meaningful incident learning that looks for system factors rather than superficial closure. Harris et al. (2022) similarly show that communication and team performance cannot be fixed through narrow technical interventions alone. The critical issue is implementation assurance: Were clinicians trained, were guidelines followed, did supervisors respond, and did the board independently verify that action plans worked? This trust illustrates the consequences of a gap between governance expectations and routine service delivery.</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828453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Failures in clinical governance at Shrewsbury and Telford directly affected the quality and safety of maternity services. The Ockenden Review identified delayed specialist referrals, inadequate fetal monitoring and missed opportunities to </a:t>
            </a:r>
            <a:r>
              <a:rPr lang="en-US" dirty="0" err="1"/>
              <a:t>recognise</a:t>
            </a:r>
            <a:r>
              <a:rPr lang="en-US" dirty="0"/>
              <a:t> complications during pregnancy and childbirth (Ockenden, 2022). These weaknesses exposed mothers and babies to preventable harm. Poor incident investigations also meant that lessons from earlier cases were not consistently applied to improve subsequent care. In response to wider maternity safety concerns, NHS England introduced its Three-year Delivery Plan for Maternity and Neonatal Services in 2023. The policy </a:t>
            </a:r>
            <a:r>
              <a:rPr lang="en-US" dirty="0" err="1"/>
              <a:t>emphasises</a:t>
            </a:r>
            <a:r>
              <a:rPr lang="en-US" dirty="0"/>
              <a:t> compassionate care, workforce support, </a:t>
            </a:r>
            <a:r>
              <a:rPr lang="en-US" dirty="0" err="1"/>
              <a:t>organisational</a:t>
            </a:r>
            <a:r>
              <a:rPr lang="en-US" dirty="0"/>
              <a:t> learning and improved safety standards (NHS England, 2023). This policy followed the historical incidents and represents a subsequent improvement response. Research also highlights the importance of addressing </a:t>
            </a:r>
            <a:r>
              <a:rPr lang="en-US" dirty="0" err="1"/>
              <a:t>organisational</a:t>
            </a:r>
            <a:r>
              <a:rPr lang="en-US" dirty="0"/>
              <a:t> conditions alongside clinical teamwork interventions (Harris et al., 2022). Effective service delivery therefore requires national maternity standards to be translated into consistent clinical practice, transparent leadership and meaningful patient involvement</a:t>
            </a:r>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2043493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The maternity care failures at Shrewsbury and Telford affected healthcare quality, </a:t>
            </a:r>
            <a:r>
              <a:rPr lang="en-US" dirty="0" err="1"/>
              <a:t>organisational</a:t>
            </a:r>
            <a:r>
              <a:rPr lang="en-US" dirty="0"/>
              <a:t> efficiency and fairness in service delivery. Regarding quality, the Ockenden Review identified significant or major concerns in 131 of 498 reviewed stillbirth cases and nine of twelve reviewed maternal deaths (Ockenden, 2022). These findings demonstrate serious weaknesses in patient safety and clinical practice. Regarding efficiency, ineffective investigations and repeated mistakes suggest missed opportunities for </a:t>
            </a:r>
            <a:r>
              <a:rPr lang="en-US" dirty="0" err="1"/>
              <a:t>organisational</a:t>
            </a:r>
            <a:r>
              <a:rPr lang="en-US" dirty="0"/>
              <a:t> learning and unnecessary repetition of corrective work. However, the inquiry did not establish precise financial costs associated with these failures. Regarding equity, families reported feeling ignored and excluded from important discussions about their care. Wider research demonstrates that ethnic minority women can experience additional barriers to equitable maternity services (MacLellan et al., 2022). Interventions addressing maternal health inequalities require appropriate evidence and evaluation (Esan et al., 2025). Therefore, improvements should address clinical outcomes, </a:t>
            </a:r>
            <a:r>
              <a:rPr lang="en-US" dirty="0" err="1"/>
              <a:t>organisational</a:t>
            </a:r>
            <a:r>
              <a:rPr lang="en-US" dirty="0"/>
              <a:t> learning and fair treatment while monitoring each dimension separately.</a:t>
            </a:r>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403202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Improving maternity services at Shrewsbury and Telford requires interventions addressing the failures identified by the independent inquiry. First, clinical teams should strengthen fetal monitoring, risk assessment and timely specialist escalation through regular multidisciplinary training. Second, serious incidents should undergo comprehensive investigations that identify recurring problems and verify corrective actions (Ockenden, 2022). Thematic incident reviews can support </a:t>
            </a:r>
            <a:r>
              <a:rPr lang="en-US" dirty="0" err="1"/>
              <a:t>organisational</a:t>
            </a:r>
            <a:r>
              <a:rPr lang="en-US" dirty="0"/>
              <a:t> learning by identifying patterns across separate events (Machen, 2023). Third, senior leaders should monitor clinical performance and ensure recommendations produce measurable improvements. Fourth, families should receive transparent explanations and opportunities to contribute to safety investigations. Research suggests that maternity teamwork interventions should address communication alongside wider </a:t>
            </a:r>
            <a:r>
              <a:rPr lang="en-US" dirty="0" err="1"/>
              <a:t>organisational</a:t>
            </a:r>
            <a:r>
              <a:rPr lang="en-US" dirty="0"/>
              <a:t> conditions (Harris et al., 2022). Obstetric emergency team training may also improve selected clinical outcomes, although findings vary across studies (Brogaard et al., 2022). Therefore, successful improvement requires coordinated clinical training, effective governance, family involvement and continuous monitoring rather than isolated interventions.</a:t>
            </a:r>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4145045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sz="1200" kern="1200" dirty="0">
                <a:solidFill>
                  <a:schemeClr val="tx1"/>
                </a:solidFill>
                <a:effectLst/>
                <a:latin typeface="+mn-lt"/>
                <a:ea typeface="+mn-ea"/>
                <a:cs typeface="+mn-cs"/>
              </a:rPr>
              <a:t>Evaluating improvements at Shrewsbury and Telford requires clear indicators linked to previously identified maternity safety failures. Clinical audits should measure how promptly abnormal fetal observations are </a:t>
            </a:r>
            <a:r>
              <a:rPr lang="en-US" sz="1200" kern="1200" dirty="0" err="1">
                <a:solidFill>
                  <a:schemeClr val="tx1"/>
                </a:solidFill>
                <a:effectLst/>
                <a:latin typeface="+mn-lt"/>
                <a:ea typeface="+mn-ea"/>
                <a:cs typeface="+mn-cs"/>
              </a:rPr>
              <a:t>recognised</a:t>
            </a:r>
            <a:r>
              <a:rPr lang="en-US" sz="1200" kern="1200" dirty="0">
                <a:solidFill>
                  <a:schemeClr val="tx1"/>
                </a:solidFill>
                <a:effectLst/>
                <a:latin typeface="+mn-lt"/>
                <a:ea typeface="+mn-ea"/>
                <a:cs typeface="+mn-cs"/>
              </a:rPr>
              <a:t> and escalated to appropriate specialists. Investigation audits should assess reporting quality, multidisciplinary involvement, family participation and completion of corrective actions. These measures respond directly to weaknesses identified by the Ockenden Review (Ockenden, 2022). Patient experience surveys should also establish whether families receive clear explanations and feel respected during maternity care. Research demonstrates that perinatal quality improvement activities can be evaluated through teamwork and communication measures (</a:t>
            </a:r>
            <a:r>
              <a:rPr lang="en-US" sz="1200" kern="1200" dirty="0" err="1">
                <a:solidFill>
                  <a:schemeClr val="tx1"/>
                </a:solidFill>
                <a:effectLst/>
                <a:latin typeface="+mn-lt"/>
                <a:ea typeface="+mn-ea"/>
                <a:cs typeface="+mn-cs"/>
              </a:rPr>
              <a:t>Stierman</a:t>
            </a:r>
            <a:r>
              <a:rPr lang="en-US" sz="1200" kern="1200" dirty="0">
                <a:solidFill>
                  <a:schemeClr val="tx1"/>
                </a:solidFill>
                <a:effectLst/>
                <a:latin typeface="+mn-lt"/>
                <a:ea typeface="+mn-ea"/>
                <a:cs typeface="+mn-cs"/>
              </a:rPr>
              <a:t> et al., 2023). However, evidence linking emergency training to improved clinical outcomes remains mixed, requiring careful monitoring (Brogaard et al., 2022). Equity assessments should examine patient experiences across relevant demographic groups without assuming existing local disparities. Research highlights the importance of evaluating interventions addressing maternal health inequalities (Esan et al., 2025). Sustainable improvement requires regular review, accountability and transparent reporting.</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8326986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n-US" dirty="0"/>
              <a:t>Component 2 will provide a detailed examination of quality assurance and service improvement at Shrewsbury and Telford Hospital NHS Trust. The first section will introduce the maternity scandal, outlining the clinical failures and </a:t>
            </a:r>
            <a:r>
              <a:rPr lang="en-US" dirty="0" err="1"/>
              <a:t>organisational</a:t>
            </a:r>
            <a:r>
              <a:rPr lang="en-US" dirty="0"/>
              <a:t> concerns identified by the Ockenden Review (Ockenden, 2022). The second section will apply the Swiss Cheese Model, Root Cause Analysis, Fishbone Diagram and </a:t>
            </a:r>
            <a:r>
              <a:rPr lang="en-US" dirty="0" err="1"/>
              <a:t>Donabedian</a:t>
            </a:r>
            <a:r>
              <a:rPr lang="en-US" dirty="0"/>
              <a:t> Model to examine the underlying causes of unsafe care. The third section will critically </a:t>
            </a:r>
            <a:r>
              <a:rPr lang="en-US" dirty="0" err="1"/>
              <a:t>analyse</a:t>
            </a:r>
            <a:r>
              <a:rPr lang="en-US" dirty="0"/>
              <a:t> relevant maternity policies, clinical governance, escalation procedures and </a:t>
            </a:r>
            <a:r>
              <a:rPr lang="en-US" dirty="0" err="1"/>
              <a:t>organisational</a:t>
            </a:r>
            <a:r>
              <a:rPr lang="en-US" dirty="0"/>
              <a:t> accountability. The fourth section will propose evidence-based improvement strategies addressing monitoring, teamwork, investigations and family involvement. Research supports examining recurring incident patterns to strengthen </a:t>
            </a:r>
            <a:r>
              <a:rPr lang="en-US" dirty="0" err="1"/>
              <a:t>organisational</a:t>
            </a:r>
            <a:r>
              <a:rPr lang="en-US" dirty="0"/>
              <a:t> learning (Machen, 2023). Evidence from perinatal quality improvement activities will also inform appropriate implementation and evaluation measures (</a:t>
            </a:r>
            <a:r>
              <a:rPr lang="en-US" dirty="0" err="1"/>
              <a:t>Stierman</a:t>
            </a:r>
            <a:r>
              <a:rPr lang="en-US" dirty="0"/>
              <a:t> et al., 2023). Finally, the report will consider sustainability through clinical audits, leadership oversight, patient feedback and continuous monitoring of maternity safety outcomes.</a:t>
            </a: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5166468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marL="0" marR="0" indent="457200">
              <a:lnSpc>
                <a:spcPct val="107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In conclusion, the Shrewsbury and Telford maternity scandal demonstrates the serious consequences of failures in clinical care, communication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accountability. The analysis identified weaknesses in fetal monitoring, timely escalation, incident investigations and leadership oversight. These problems interacted, allowing preventable harm to continue despite existing healthcare standards. The Swiss Cheese Model demonstrated how multiple protective barriers failed, while Root Cause Analysis and the Fishbone Diagram helped identify underlying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factors. The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Donabedian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Model further explained the relationship between healthcare structures, clinical processes and patient outcomes. Effective maternity safety therefore requires more than introducing new policies or providing additional training. Healthcare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organisations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must establish strong governance, supportive teamwork, transparent investigations and meaningful family involvement. Improvements must also address quality, efficiency and equity through appropriate monitoring and evaluation. Ultimately, sustainable maternity service improvement depends on continuous learning, accountable leadership and consistent implementation of safe clinical practices that protect mothers and babies.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5933670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extLst>
      <p:ext uri="{BB962C8B-B14F-4D97-AF65-F5344CB8AC3E}">
        <p14:creationId xmlns:p14="http://schemas.microsoft.com/office/powerpoint/2010/main" val="1847810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5BCAD085-E8A6-8845-BD4E-CB4CCA059FC4}" type="datetimeFigureOut">
              <a:rPr lang="en-US" smtClean="0"/>
              <a:t>10/26/2026</a:t>
            </a:fld>
            <a:endParaRPr lang="en-US"/>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C1FF6DA9-008F-8B48-92A6-B652298478BF}" type="slidenum">
              <a:rPr lang="en-US" smtClean="0"/>
              <a:t>‹#›</a:t>
            </a:fld>
            <a:endParaRPr lang="en-US"/>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8935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788910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4832758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90928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10/26/2026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40062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10/26/2026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45939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10/26/2026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82025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79963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36369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719632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891414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09468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10/26/2026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66142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CAD085-E8A6-8845-BD4E-CB4CCA059FC4}" type="datetimeFigureOut">
              <a:rPr lang="en-US" smtClean="0"/>
              <a:t>10/26/2026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13213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BCAD085-E8A6-8845-BD4E-CB4CCA059FC4}" type="datetimeFigureOut">
              <a:rPr lang="en-US" smtClean="0"/>
              <a:t>10/26/2026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659841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507030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10/26/2026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6684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txBody>
            <a:bodyPr/>
            <a:lstStyle/>
            <a:p>
              <a:endParaRPr lang="en-US"/>
            </a:p>
          </p:txBody>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5BCAD085-E8A6-8845-BD4E-CB4CCA059FC4}" type="datetimeFigureOut">
              <a:rPr lang="en-US" smtClean="0"/>
              <a:t>10/26/2026</a:t>
            </a:fld>
            <a:endParaRPr lang="en-US"/>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3703530168"/>
      </p:ext>
    </p:extLst>
  </p:cSld>
  <p:clrMap bg1="lt1" tx1="dk1" bg2="lt2" tx2="dk2" accent1="accent1" accent2="accent2" accent3="accent3" accent4="accent4" accent5="accent5" accent6="accent6" hlink="hlink" folHlink="folHlink"/>
  <p:sldLayoutIdLst>
    <p:sldLayoutId id="2147483941" r:id="rId1"/>
    <p:sldLayoutId id="2147483942" r:id="rId2"/>
    <p:sldLayoutId id="2147483943" r:id="rId3"/>
    <p:sldLayoutId id="2147483944" r:id="rId4"/>
    <p:sldLayoutId id="2147483945" r:id="rId5"/>
    <p:sldLayoutId id="2147483946" r:id="rId6"/>
    <p:sldLayoutId id="2147483947" r:id="rId7"/>
    <p:sldLayoutId id="2147483948" r:id="rId8"/>
    <p:sldLayoutId id="2147483949" r:id="rId9"/>
    <p:sldLayoutId id="2147483950" r:id="rId10"/>
    <p:sldLayoutId id="2147483951" r:id="rId11"/>
    <p:sldLayoutId id="2147483952" r:id="rId12"/>
    <p:sldLayoutId id="2147483953" r:id="rId13"/>
    <p:sldLayoutId id="2147483954" r:id="rId14"/>
    <p:sldLayoutId id="2147483955" r:id="rId15"/>
    <p:sldLayoutId id="2147483956" r:id="rId16"/>
    <p:sldLayoutId id="2147483957" r:id="rId17"/>
  </p:sldLayoutIdLst>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hyperlink" Target="https://doi.org/10.1371/journal.pone.0282088?utm_source=chatgpt.com" TargetMode="External"/><Relationship Id="rId3" Type="http://schemas.openxmlformats.org/officeDocument/2006/relationships/hyperlink" Target="https://doi.org/10.1136/bmjqs-2025-019063?utm_source=chatgpt.com" TargetMode="External"/><Relationship Id="rId7" Type="http://schemas.openxmlformats.org/officeDocument/2006/relationships/hyperlink" Target="https://doi.org/10.1097/PTS.0000000000001349?utm_source=chatgpt.com"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hyperlink" Target="https://doi.org/10.1016/j.midw.2022.103285?utm_source=chatgpt.com" TargetMode="External"/><Relationship Id="rId5" Type="http://schemas.openxmlformats.org/officeDocument/2006/relationships/hyperlink" Target="https://doi.org/10.1136/bmjph-2024-001476?utm_source=chatgpt.com" TargetMode="External"/><Relationship Id="rId4" Type="http://schemas.openxmlformats.org/officeDocument/2006/relationships/hyperlink" Target="https://doi.org/10.1111/aogs.14263?utm_source=chatgpt.com"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3389/fmed.2024.1282421?utm_source=chatgpt.com" TargetMode="External"/><Relationship Id="rId3" Type="http://schemas.openxmlformats.org/officeDocument/2006/relationships/hyperlink" Target="https://doi.org/10.1111/jan.15233?utm_source=chatgpt.com" TargetMode="External"/><Relationship Id="rId7" Type="http://schemas.openxmlformats.org/officeDocument/2006/relationships/hyperlink" Target="https://pmc.ncbi.nlm.nih.gov/articles/PMC10290572/?utm_source=chatgpt.com" TargetMode="External"/><Relationship Id="rId2" Type="http://schemas.openxmlformats.org/officeDocument/2006/relationships/hyperlink" Target="https://doi.org/10.1136/bmjoq-2022-002020?utm_source=chatgpt.com" TargetMode="External"/><Relationship Id="rId1" Type="http://schemas.openxmlformats.org/officeDocument/2006/relationships/slideLayout" Target="../slideLayouts/slideLayout7.xml"/><Relationship Id="rId6" Type="http://schemas.openxmlformats.org/officeDocument/2006/relationships/hyperlink" Target="https://doi.org/10.1007/s00404-025-08213-1?utm_source=chatgpt.com" TargetMode="External"/><Relationship Id="rId5" Type="http://schemas.openxmlformats.org/officeDocument/2006/relationships/hyperlink" Target="https://www.gov.uk/government/publications/final-report-of-the-ockenden-review?utm_source=chatgpt.com" TargetMode="External"/><Relationship Id="rId4" Type="http://schemas.openxmlformats.org/officeDocument/2006/relationships/hyperlink" Target="https://www.england.nhs.uk/publication/three-year-delivery-plan-for-maternity-and-neonatal-services/?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164592"/>
          </a:xfrm>
          <a:prstGeom prst="rect">
            <a:avLst/>
          </a:prstGeom>
          <a:solidFill>
            <a:srgbClr val="007E8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 name="TextBox 3"/>
          <p:cNvSpPr txBox="1"/>
          <p:nvPr/>
        </p:nvSpPr>
        <p:spPr>
          <a:xfrm>
            <a:off x="746607" y="936829"/>
            <a:ext cx="10698480" cy="4247317"/>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Quality Assurance and Service Improvement: An Analysis of the Shrewsbury and Telford Hospital NHS Trust Maternity Scandal</a:t>
            </a:r>
          </a:p>
          <a:p>
            <a:pPr algn="ctr">
              <a:lnSpc>
                <a:spcPct val="150000"/>
              </a:lnSpc>
            </a:pPr>
            <a:r>
              <a:rPr lang="en-US" dirty="0">
                <a:latin typeface="Arial" panose="020B0604020202020204" pitchFamily="34" charset="0"/>
                <a:cs typeface="Arial" panose="020B0604020202020204" pitchFamily="34" charset="0"/>
              </a:rPr>
              <a:t>Student Name: Agomuo Onuoha Confidence Chinonyerem</a:t>
            </a:r>
          </a:p>
          <a:p>
            <a:pPr algn="ctr">
              <a:lnSpc>
                <a:spcPct val="150000"/>
              </a:lnSpc>
            </a:pPr>
            <a:r>
              <a:rPr lang="en-US" dirty="0">
                <a:latin typeface="Arial" panose="020B0604020202020204" pitchFamily="34" charset="0"/>
                <a:cs typeface="Arial" panose="020B0604020202020204" pitchFamily="34" charset="0"/>
              </a:rPr>
              <a:t>Student ID Number: 2244624</a:t>
            </a:r>
          </a:p>
          <a:p>
            <a:pPr algn="ctr">
              <a:lnSpc>
                <a:spcPct val="150000"/>
              </a:lnSpc>
            </a:pPr>
            <a:r>
              <a:rPr lang="en-US" dirty="0">
                <a:latin typeface="Arial" panose="020B0604020202020204" pitchFamily="34" charset="0"/>
                <a:cs typeface="Arial" panose="020B0604020202020204" pitchFamily="34" charset="0"/>
              </a:rPr>
              <a:t>MSc Public Health and Social Care in Practice</a:t>
            </a:r>
          </a:p>
          <a:p>
            <a:pPr algn="ctr">
              <a:lnSpc>
                <a:spcPct val="150000"/>
              </a:lnSpc>
            </a:pPr>
            <a:r>
              <a:rPr lang="en-US" dirty="0">
                <a:latin typeface="Arial" panose="020B0604020202020204" pitchFamily="34" charset="0"/>
                <a:cs typeface="Arial" panose="020B0604020202020204" pitchFamily="34" charset="0"/>
              </a:rPr>
              <a:t>LCHS7006</a:t>
            </a:r>
          </a:p>
          <a:p>
            <a:pPr algn="ctr">
              <a:lnSpc>
                <a:spcPct val="150000"/>
              </a:lnSpc>
            </a:pPr>
            <a:r>
              <a:rPr lang="en-US" dirty="0">
                <a:latin typeface="Arial" panose="020B0604020202020204" pitchFamily="34" charset="0"/>
                <a:cs typeface="Arial" panose="020B0604020202020204" pitchFamily="34" charset="0"/>
              </a:rPr>
              <a:t>Quality Assurance and Service Improvements</a:t>
            </a:r>
          </a:p>
          <a:p>
            <a:pPr algn="ctr">
              <a:lnSpc>
                <a:spcPct val="150000"/>
              </a:lnSpc>
            </a:pPr>
            <a:r>
              <a:rPr lang="en-US" dirty="0">
                <a:latin typeface="Arial" panose="020B0604020202020204" pitchFamily="34" charset="0"/>
                <a:cs typeface="Arial" panose="020B0604020202020204" pitchFamily="34" charset="0"/>
              </a:rPr>
              <a:t>Lecturer's Name</a:t>
            </a:r>
          </a:p>
          <a:p>
            <a:pPr algn="ctr">
              <a:lnSpc>
                <a:spcPct val="150000"/>
              </a:lnSpc>
            </a:pPr>
            <a:r>
              <a:rPr lang="en-US" dirty="0">
                <a:latin typeface="Arial" panose="020B0604020202020204" pitchFamily="34" charset="0"/>
                <a:cs typeface="Arial" panose="020B0604020202020204" pitchFamily="34" charset="0"/>
              </a:rPr>
              <a:t>Component 1: Individual Presentation</a:t>
            </a:r>
          </a:p>
          <a:p>
            <a:pPr algn="ctr">
              <a:lnSpc>
                <a:spcPct val="150000"/>
              </a:lnSpc>
            </a:pPr>
            <a:r>
              <a:rPr lang="en-US" dirty="0">
                <a:latin typeface="Arial" panose="020B0604020202020204" pitchFamily="34" charset="0"/>
                <a:cs typeface="Arial" panose="020B0604020202020204" pitchFamily="34" charset="0"/>
              </a:rPr>
              <a:t>University of Wales Trinity Saint David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3999" y="283094"/>
            <a:ext cx="8779858" cy="594360"/>
          </a:xfrm>
          <a:prstGeom prst="rect">
            <a:avLst/>
          </a:prstGeo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4"/>
          </a:lnRef>
          <a:fillRef idx="2">
            <a:schemeClr val="accent4"/>
          </a:fillRef>
          <a:effectRef idx="1">
            <a:schemeClr val="accent4"/>
          </a:effectRef>
          <a:fontRef idx="minor">
            <a:schemeClr val="dk1"/>
          </a:fontRef>
        </p:style>
        <p:txBody>
          <a:bodyPr rtlCol="0" anchor="ctr"/>
          <a:lstStyle/>
          <a:p>
            <a:pPr algn="ctr"/>
            <a:r>
              <a:rPr sz="2300" b="1" dirty="0">
                <a:solidFill>
                  <a:srgbClr val="10263E"/>
                </a:solidFill>
                <a:latin typeface="Arial"/>
              </a:rPr>
              <a:t>CASE STUDY </a:t>
            </a:r>
            <a:r>
              <a:rPr lang="en-GB" sz="2300" b="1" dirty="0">
                <a:solidFill>
                  <a:srgbClr val="10263E"/>
                </a:solidFill>
                <a:latin typeface="Arial"/>
              </a:rPr>
              <a:t>:</a:t>
            </a:r>
            <a:r>
              <a:rPr sz="2300" b="1" dirty="0">
                <a:solidFill>
                  <a:srgbClr val="10263E"/>
                </a:solidFill>
                <a:latin typeface="Arial"/>
              </a:rPr>
              <a:t> Overview of the maternity failures</a:t>
            </a:r>
          </a:p>
        </p:txBody>
      </p:sp>
      <p:sp>
        <p:nvSpPr>
          <p:cNvPr id="3" name="TextBox 2"/>
          <p:cNvSpPr txBox="1"/>
          <p:nvPr/>
        </p:nvSpPr>
        <p:spPr>
          <a:xfrm>
            <a:off x="559494" y="1403650"/>
            <a:ext cx="6340070" cy="3805659"/>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1,486 families’ care examined by the Ockenden Review.</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131 of 498 stillbirth cases had significant or major care concerns.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Nine of 12 maternal death cases involved major or significant concerns.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Failures extended from bedside care to board oversight.</a:t>
            </a:r>
          </a:p>
        </p:txBody>
      </p:sp>
      <p:sp>
        <p:nvSpPr>
          <p:cNvPr id="5" name="TextBox 4"/>
          <p:cNvSpPr txBox="1"/>
          <p:nvPr/>
        </p:nvSpPr>
        <p:spPr>
          <a:xfrm>
            <a:off x="457200" y="6304788"/>
            <a:ext cx="10698480" cy="320040"/>
          </a:xfrm>
          <a:prstGeom prst="rect">
            <a:avLst/>
          </a:prstGeom>
          <a:noFill/>
        </p:spPr>
        <p:txBody>
          <a:bodyPr wrap="square">
            <a:spAutoFit/>
          </a:bodyPr>
          <a:lstStyle/>
          <a:p>
            <a:r>
              <a:rPr sz="1050" dirty="0">
                <a:solidFill>
                  <a:srgbClr val="657380"/>
                </a:solidFill>
                <a:latin typeface="Arial"/>
              </a:rPr>
              <a:t>Sources: Ockenden 2022; Harris et al. 2022; Machen 2023</a:t>
            </a:r>
          </a:p>
        </p:txBody>
      </p:sp>
      <p:pic>
        <p:nvPicPr>
          <p:cNvPr id="4" name="Picture 3"/>
          <p:cNvPicPr>
            <a:picLocks noChangeAspect="1"/>
          </p:cNvPicPr>
          <p:nvPr/>
        </p:nvPicPr>
        <p:blipFill>
          <a:blip r:embed="rId3"/>
          <a:stretch>
            <a:fillRect/>
          </a:stretch>
        </p:blipFill>
        <p:spPr>
          <a:xfrm>
            <a:off x="7183699" y="1403650"/>
            <a:ext cx="4269161" cy="385041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93851" y="203073"/>
            <a:ext cx="7644476" cy="644644"/>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chemeClr val="accent1"/>
                </a:solidFill>
                <a:latin typeface="Arial"/>
              </a:rPr>
              <a:t>ROOT CAUSES  </a:t>
            </a:r>
            <a:endParaRPr lang="en-GB" sz="2300" b="1" dirty="0">
              <a:solidFill>
                <a:schemeClr val="accent1"/>
              </a:solidFill>
              <a:latin typeface="Arial"/>
            </a:endParaRPr>
          </a:p>
          <a:p>
            <a:pPr algn="ctr"/>
            <a:r>
              <a:rPr sz="2300" b="1" dirty="0">
                <a:solidFill>
                  <a:schemeClr val="tx1"/>
                </a:solidFill>
                <a:latin typeface="Arial"/>
              </a:rPr>
              <a:t> Swiss Cheese Model</a:t>
            </a:r>
          </a:p>
        </p:txBody>
      </p:sp>
      <p:sp>
        <p:nvSpPr>
          <p:cNvPr id="3" name="TextBox 2"/>
          <p:cNvSpPr txBox="1"/>
          <p:nvPr/>
        </p:nvSpPr>
        <p:spPr>
          <a:xfrm>
            <a:off x="4701309" y="1442262"/>
            <a:ext cx="7048731" cy="3345562"/>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Monitoring barrier: fetal heart abnormalities were sometimes missed.</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Escalation barrier: senior review was not always obtained promptly.</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Investigation barrier: repeated incidents were poorly examined.</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Board barrier: safety warnings did not lead to reliable action.</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Machen 2023</a:t>
            </a:r>
          </a:p>
        </p:txBody>
      </p:sp>
      <p:pic>
        <p:nvPicPr>
          <p:cNvPr id="4" name="Picture 3"/>
          <p:cNvPicPr>
            <a:picLocks noChangeAspect="1"/>
          </p:cNvPicPr>
          <p:nvPr/>
        </p:nvPicPr>
        <p:blipFill>
          <a:blip r:embed="rId3"/>
          <a:stretch>
            <a:fillRect/>
          </a:stretch>
        </p:blipFill>
        <p:spPr>
          <a:xfrm>
            <a:off x="454025" y="1584960"/>
            <a:ext cx="3850120" cy="3882967"/>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05032" y="320040"/>
            <a:ext cx="8568575" cy="594360"/>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err="1">
                <a:solidFill>
                  <a:srgbClr val="10263E"/>
                </a:solidFill>
                <a:latin typeface="Arial"/>
              </a:rPr>
              <a:t>Organisational</a:t>
            </a:r>
            <a:r>
              <a:rPr sz="2300" b="1" dirty="0">
                <a:solidFill>
                  <a:srgbClr val="10263E"/>
                </a:solidFill>
                <a:latin typeface="Arial"/>
              </a:rPr>
              <a:t> and clinical failures</a:t>
            </a:r>
          </a:p>
        </p:txBody>
      </p:sp>
      <p:sp>
        <p:nvSpPr>
          <p:cNvPr id="3" name="TextBox 2"/>
          <p:cNvSpPr txBox="1"/>
          <p:nvPr/>
        </p:nvSpPr>
        <p:spPr>
          <a:xfrm>
            <a:off x="493437" y="1750724"/>
            <a:ext cx="7648202" cy="3900297"/>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Clinical: missed fetal monitoring and deterioration signals.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Teamwork: midwives and obstetricians did not always collaborate.</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Culture: families’ complaints and staff concerns were discounted.</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Governance: investigations and board learning remained weak.</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Harris et al. 2022; Machen 2023</a:t>
            </a:r>
          </a:p>
        </p:txBody>
      </p:sp>
      <p:pic>
        <p:nvPicPr>
          <p:cNvPr id="7" name="Picture 6"/>
          <p:cNvPicPr>
            <a:picLocks noChangeAspect="1"/>
          </p:cNvPicPr>
          <p:nvPr/>
        </p:nvPicPr>
        <p:blipFill>
          <a:blip r:embed="rId3"/>
          <a:stretch>
            <a:fillRect/>
          </a:stretch>
        </p:blipFill>
        <p:spPr>
          <a:xfrm>
            <a:off x="7994996" y="1531470"/>
            <a:ext cx="3617884" cy="485104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2160" y="71120"/>
            <a:ext cx="10566400" cy="914400"/>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r>
              <a:rPr sz="2300" b="1" dirty="0">
                <a:solidFill>
                  <a:schemeClr val="accent1"/>
                </a:solidFill>
                <a:latin typeface="Arial"/>
              </a:rPr>
              <a:t>THEORIES AND MODELS</a:t>
            </a:r>
            <a:endParaRPr lang="en-GB" sz="2300" b="1" dirty="0">
              <a:solidFill>
                <a:schemeClr val="accent1"/>
              </a:solidFill>
              <a:latin typeface="Arial"/>
            </a:endParaRPr>
          </a:p>
          <a:p>
            <a:pPr algn="ctr">
              <a:lnSpc>
                <a:spcPct val="150000"/>
              </a:lnSpc>
            </a:pPr>
            <a:r>
              <a:rPr lang="en-US" sz="2300" b="1" dirty="0">
                <a:solidFill>
                  <a:schemeClr val="tx1"/>
                </a:solidFill>
                <a:latin typeface="Arial"/>
              </a:rPr>
              <a:t>Root Cause Analysis (RCA) and Fishbone Diagram</a:t>
            </a:r>
            <a:endParaRPr lang="en-GB" sz="2300" b="1" dirty="0">
              <a:solidFill>
                <a:schemeClr val="tx1"/>
              </a:solidFill>
              <a:latin typeface="Arial"/>
            </a:endParaRPr>
          </a:p>
        </p:txBody>
      </p:sp>
      <p:sp>
        <p:nvSpPr>
          <p:cNvPr id="3" name="TextBox 2"/>
          <p:cNvSpPr txBox="1"/>
          <p:nvPr/>
        </p:nvSpPr>
        <p:spPr>
          <a:xfrm>
            <a:off x="5095240" y="1539748"/>
            <a:ext cx="6654800" cy="4370832"/>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People: fear of challenge and weak multidisciplinary teamwork.</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 Processes: inconsistent monitoring, referral and escalation.</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Governance: poor investigation and ineffective follow-up.</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Environment: staffing pressures and fragmented services.</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Machen 2023</a:t>
            </a:r>
          </a:p>
        </p:txBody>
      </p:sp>
      <p:pic>
        <p:nvPicPr>
          <p:cNvPr id="4" name="Picture 3"/>
          <p:cNvPicPr>
            <a:picLocks noChangeAspect="1"/>
          </p:cNvPicPr>
          <p:nvPr/>
        </p:nvPicPr>
        <p:blipFill>
          <a:blip r:embed="rId3"/>
          <a:stretch>
            <a:fillRect/>
          </a:stretch>
        </p:blipFill>
        <p:spPr>
          <a:xfrm>
            <a:off x="640080" y="1187704"/>
            <a:ext cx="3207777" cy="432917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44072" y="211372"/>
            <a:ext cx="9091815" cy="631306"/>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r>
              <a:rPr sz="2300" b="1" dirty="0" err="1">
                <a:solidFill>
                  <a:srgbClr val="10263E"/>
                </a:solidFill>
                <a:latin typeface="Arial"/>
              </a:rPr>
              <a:t>Donabedian</a:t>
            </a:r>
            <a:r>
              <a:rPr sz="2300" b="1" dirty="0">
                <a:solidFill>
                  <a:srgbClr val="10263E"/>
                </a:solidFill>
                <a:latin typeface="Arial"/>
              </a:rPr>
              <a:t> Model</a:t>
            </a:r>
          </a:p>
        </p:txBody>
      </p:sp>
      <p:sp>
        <p:nvSpPr>
          <p:cNvPr id="3" name="TextBox 2"/>
          <p:cNvSpPr txBox="1"/>
          <p:nvPr/>
        </p:nvSpPr>
        <p:spPr>
          <a:xfrm>
            <a:off x="362989" y="1450477"/>
            <a:ext cx="6259484" cy="4059428"/>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Structure: staffing, clinical expertise and board assurance.</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Process: fetal monitoring, escalation and incident review.</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Outcomes: avoidable harm, family trauma and lost trust.</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Case lesson: strong structures must produce safe processes.</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a:t>
            </a:r>
            <a:r>
              <a:rPr sz="1050" dirty="0" err="1">
                <a:solidFill>
                  <a:srgbClr val="657380"/>
                </a:solidFill>
                <a:latin typeface="Arial"/>
              </a:rPr>
              <a:t>Stierman</a:t>
            </a:r>
            <a:r>
              <a:rPr sz="1050" dirty="0">
                <a:solidFill>
                  <a:srgbClr val="657380"/>
                </a:solidFill>
                <a:latin typeface="Arial"/>
              </a:rPr>
              <a:t> et al. 2023</a:t>
            </a:r>
          </a:p>
        </p:txBody>
      </p:sp>
      <p:sp>
        <p:nvSpPr>
          <p:cNvPr id="6" name="TextBox 5"/>
          <p:cNvSpPr txBox="1"/>
          <p:nvPr/>
        </p:nvSpPr>
        <p:spPr>
          <a:xfrm>
            <a:off x="11155680" y="6464808"/>
            <a:ext cx="594360" cy="219456"/>
          </a:xfrm>
          <a:prstGeom prst="rect">
            <a:avLst/>
          </a:prstGeom>
          <a:noFill/>
        </p:spPr>
        <p:txBody>
          <a:bodyPr wrap="square">
            <a:spAutoFit/>
          </a:bodyPr>
          <a:lstStyle/>
          <a:p>
            <a:pPr>
              <a:defRPr sz="1000" b="0">
                <a:solidFill>
                  <a:srgbClr val="657380"/>
                </a:solidFill>
                <a:latin typeface="Arial"/>
              </a:defRPr>
            </a:pPr>
            <a:r>
              <a:t>06 / 14</a:t>
            </a:r>
          </a:p>
        </p:txBody>
      </p:sp>
      <p:pic>
        <p:nvPicPr>
          <p:cNvPr id="4" name="Picture 3"/>
          <p:cNvPicPr>
            <a:picLocks noChangeAspect="1"/>
          </p:cNvPicPr>
          <p:nvPr/>
        </p:nvPicPr>
        <p:blipFill>
          <a:blip r:embed="rId3"/>
          <a:stretch>
            <a:fillRect/>
          </a:stretch>
        </p:blipFill>
        <p:spPr>
          <a:xfrm>
            <a:off x="6797964" y="1708727"/>
            <a:ext cx="4654896" cy="379614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51280" y="117350"/>
            <a:ext cx="9941560" cy="914400"/>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lnSpc>
                <a:spcPct val="150000"/>
              </a:lnSpc>
            </a:pPr>
            <a:r>
              <a:rPr sz="2300" b="1" dirty="0">
                <a:solidFill>
                  <a:schemeClr val="accent1"/>
                </a:solidFill>
                <a:latin typeface="Arial"/>
              </a:rPr>
              <a:t>POLICY ISSUES </a:t>
            </a:r>
            <a:endParaRPr lang="en-GB" sz="2300" b="1" dirty="0">
              <a:solidFill>
                <a:schemeClr val="accent1"/>
              </a:solidFill>
              <a:latin typeface="Arial"/>
            </a:endParaRPr>
          </a:p>
          <a:p>
            <a:pPr algn="ctr">
              <a:lnSpc>
                <a:spcPct val="150000"/>
              </a:lnSpc>
            </a:pPr>
            <a:r>
              <a:rPr lang="en-US" sz="2300" b="1" dirty="0">
                <a:solidFill>
                  <a:srgbClr val="10263E"/>
                </a:solidFill>
                <a:latin typeface="Arial"/>
              </a:rPr>
              <a:t>Clinical Standards and Governance Failures</a:t>
            </a:r>
            <a:endParaRPr sz="2300" b="1" dirty="0">
              <a:solidFill>
                <a:srgbClr val="10263E"/>
              </a:solidFill>
              <a:latin typeface="Arial"/>
            </a:endParaRPr>
          </a:p>
        </p:txBody>
      </p:sp>
      <p:sp>
        <p:nvSpPr>
          <p:cNvPr id="3" name="TextBox 2"/>
          <p:cNvSpPr txBox="1"/>
          <p:nvPr/>
        </p:nvSpPr>
        <p:spPr>
          <a:xfrm>
            <a:off x="5099858" y="1369292"/>
            <a:ext cx="6722688" cy="4181764"/>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National standards required appropriate fetal monitoring and escalation.</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Local maternity practice did not consistently meet these standards.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Serious incident processes failed to expose recurring harm.</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Board assurance gave insufficient protection to families.</a:t>
            </a:r>
          </a:p>
        </p:txBody>
      </p:sp>
      <p:sp>
        <p:nvSpPr>
          <p:cNvPr id="5" name="TextBox 4"/>
          <p:cNvSpPr txBox="1"/>
          <p:nvPr/>
        </p:nvSpPr>
        <p:spPr>
          <a:xfrm>
            <a:off x="594360" y="6244613"/>
            <a:ext cx="10698480" cy="320040"/>
          </a:xfrm>
          <a:prstGeom prst="rect">
            <a:avLst/>
          </a:prstGeom>
          <a:noFill/>
        </p:spPr>
        <p:txBody>
          <a:bodyPr wrap="square">
            <a:spAutoFit/>
          </a:bodyPr>
          <a:lstStyle/>
          <a:p>
            <a:r>
              <a:rPr sz="1050" dirty="0">
                <a:solidFill>
                  <a:srgbClr val="657380"/>
                </a:solidFill>
                <a:latin typeface="Arial"/>
              </a:rPr>
              <a:t>Sources: Ockenden 2022; Machen 2023; Harris et al. 2022</a:t>
            </a:r>
          </a:p>
        </p:txBody>
      </p:sp>
      <p:pic>
        <p:nvPicPr>
          <p:cNvPr id="4" name="Picture 3"/>
          <p:cNvPicPr>
            <a:picLocks noChangeAspect="1"/>
          </p:cNvPicPr>
          <p:nvPr/>
        </p:nvPicPr>
        <p:blipFill>
          <a:blip r:embed="rId3"/>
          <a:stretch>
            <a:fillRect/>
          </a:stretch>
        </p:blipFill>
        <p:spPr>
          <a:xfrm>
            <a:off x="232972" y="1378528"/>
            <a:ext cx="4348264" cy="417252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3554" y="320040"/>
            <a:ext cx="9131531" cy="594360"/>
          </a:xfrm>
          <a:prstGeom prst="rect">
            <a:avLst/>
          </a:prstGeom>
          <a:solidFill>
            <a:schemeClr val="accent4">
              <a:lumMod val="60000"/>
              <a:lumOff val="40000"/>
            </a:schemeClr>
          </a:solidFill>
          <a:ln>
            <a:solidFill>
              <a:schemeClr val="accent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300" b="1" dirty="0">
                <a:solidFill>
                  <a:srgbClr val="10263E"/>
                </a:solidFill>
                <a:latin typeface="Arial"/>
              </a:rPr>
              <a:t>Effects on Maternity Service Delivery</a:t>
            </a:r>
            <a:endParaRPr sz="2300" b="1" dirty="0">
              <a:solidFill>
                <a:srgbClr val="10263E"/>
              </a:solidFill>
              <a:latin typeface="Arial"/>
            </a:endParaRPr>
          </a:p>
        </p:txBody>
      </p:sp>
      <p:sp>
        <p:nvSpPr>
          <p:cNvPr id="3" name="TextBox 2"/>
          <p:cNvSpPr txBox="1"/>
          <p:nvPr/>
        </p:nvSpPr>
        <p:spPr>
          <a:xfrm>
            <a:off x="640080" y="1794580"/>
            <a:ext cx="6547196" cy="3710293"/>
          </a:xfrm>
          <a:prstGeom prst="rect">
            <a:avLst/>
          </a:prstGeom>
          <a:noFill/>
        </p:spPr>
        <p:txBody>
          <a:bodyPr wrap="square" lIns="109728" tIns="91440" rIns="109728" bIns="91440">
            <a:noAutofit/>
          </a:bodyPr>
          <a:lstStyle/>
          <a:p>
            <a:pPr marL="342900" indent="-342900">
              <a:spcBef>
                <a:spcPts val="0"/>
              </a:spcBef>
              <a:spcAft>
                <a:spcPts val="700"/>
              </a:spcAft>
              <a:buFont typeface="Wingdings" panose="05000000000000000000" pitchFamily="2" charset="2"/>
              <a:buChar char="v"/>
            </a:pPr>
            <a:r>
              <a:rPr sz="2100" dirty="0">
                <a:solidFill>
                  <a:srgbClr val="223545"/>
                </a:solidFill>
                <a:latin typeface="Arial"/>
              </a:rPr>
              <a:t>Delayed escalation increased exposure to avoidable risks.</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Incomplete investigations allowed repeated failures to persist.</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Family complaints were not integrated into safety decisions.</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 2023 NHS maternity policy responds to these wider gaps.</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NHS England 2023; Harris et al. 2022</a:t>
            </a:r>
          </a:p>
        </p:txBody>
      </p:sp>
      <p:pic>
        <p:nvPicPr>
          <p:cNvPr id="4" name="Picture 3"/>
          <p:cNvPicPr>
            <a:picLocks noChangeAspect="1"/>
          </p:cNvPicPr>
          <p:nvPr/>
        </p:nvPicPr>
        <p:blipFill>
          <a:blip r:embed="rId3"/>
          <a:stretch>
            <a:fillRect/>
          </a:stretch>
        </p:blipFill>
        <p:spPr>
          <a:xfrm>
            <a:off x="7261167" y="1468582"/>
            <a:ext cx="3968404" cy="4036291"/>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400" y="309887"/>
            <a:ext cx="8870142" cy="789240"/>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chemeClr val="accent1"/>
                </a:solidFill>
                <a:latin typeface="Arial"/>
              </a:rPr>
              <a:t>SERVICE IMPACTS </a:t>
            </a:r>
            <a:endParaRPr lang="en-GB" sz="2300" b="1" dirty="0">
              <a:solidFill>
                <a:schemeClr val="accent1"/>
              </a:solidFill>
              <a:latin typeface="Arial"/>
            </a:endParaRPr>
          </a:p>
          <a:p>
            <a:pPr algn="ctr"/>
            <a:r>
              <a:rPr sz="2300" b="1" dirty="0">
                <a:solidFill>
                  <a:srgbClr val="10263E"/>
                </a:solidFill>
                <a:latin typeface="Arial"/>
              </a:rPr>
              <a:t>Quality, efficiency and equity</a:t>
            </a:r>
          </a:p>
        </p:txBody>
      </p:sp>
      <p:sp>
        <p:nvSpPr>
          <p:cNvPr id="3" name="TextBox 2"/>
          <p:cNvSpPr txBox="1"/>
          <p:nvPr/>
        </p:nvSpPr>
        <p:spPr>
          <a:xfrm>
            <a:off x="4946535" y="1949011"/>
            <a:ext cx="6620625" cy="3097461"/>
          </a:xfrm>
          <a:prstGeom prst="rect">
            <a:avLst/>
          </a:prstGeom>
          <a:noFill/>
        </p:spPr>
        <p:txBody>
          <a:bodyPr wrap="square" lIns="109728" tIns="91440" rIns="109728" bIns="91440">
            <a:noAutofit/>
          </a:bodyPr>
          <a:lstStyle/>
          <a:p>
            <a:pPr marL="342900" indent="-342900">
              <a:spcBef>
                <a:spcPts val="0"/>
              </a:spcBef>
              <a:spcAft>
                <a:spcPts val="700"/>
              </a:spcAft>
              <a:buFont typeface="Wingdings" panose="05000000000000000000" pitchFamily="2" charset="2"/>
              <a:buChar char="v"/>
            </a:pPr>
            <a:r>
              <a:rPr sz="2100" dirty="0">
                <a:solidFill>
                  <a:srgbClr val="223545"/>
                </a:solidFill>
                <a:latin typeface="Arial"/>
              </a:rPr>
              <a:t>Quality: 131/498 reviewed stillbirth cases had serious care concerns.</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Efficiency: repeated failures required avoidable investigation and rework.</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Equity: family voices were not consistently respected or heard.</a:t>
            </a:r>
          </a:p>
          <a:p>
            <a:pPr marL="342900" indent="-342900">
              <a:spcBef>
                <a:spcPts val="0"/>
              </a:spcBef>
              <a:spcAft>
                <a:spcPts val="700"/>
              </a:spcAft>
              <a:buFont typeface="Wingdings" panose="05000000000000000000" pitchFamily="2" charset="2"/>
              <a:buChar char="v"/>
            </a:pPr>
            <a:r>
              <a:rPr sz="2100" dirty="0">
                <a:solidFill>
                  <a:srgbClr val="223545"/>
                </a:solidFill>
                <a:latin typeface="Arial"/>
              </a:rPr>
              <a:t>Equity gaps by ethnicity cannot be quantified from this inquiry alone.</a:t>
            </a:r>
          </a:p>
        </p:txBody>
      </p:sp>
      <p:sp>
        <p:nvSpPr>
          <p:cNvPr id="5" name="TextBox 4"/>
          <p:cNvSpPr txBox="1"/>
          <p:nvPr/>
        </p:nvSpPr>
        <p:spPr>
          <a:xfrm>
            <a:off x="640080" y="6440516"/>
            <a:ext cx="10698480" cy="320040"/>
          </a:xfrm>
          <a:prstGeom prst="rect">
            <a:avLst/>
          </a:prstGeom>
          <a:noFill/>
        </p:spPr>
        <p:txBody>
          <a:bodyPr wrap="square">
            <a:spAutoFit/>
          </a:bodyPr>
          <a:lstStyle/>
          <a:p>
            <a:r>
              <a:rPr sz="1050" dirty="0">
                <a:solidFill>
                  <a:srgbClr val="657380"/>
                </a:solidFill>
                <a:latin typeface="Arial"/>
              </a:rPr>
              <a:t>Sources: Ockenden 2022; MacLellan et al. 2022; Esan et al. 2025</a:t>
            </a:r>
          </a:p>
        </p:txBody>
      </p:sp>
      <p:pic>
        <p:nvPicPr>
          <p:cNvPr id="4" name="Picture 3"/>
          <p:cNvPicPr>
            <a:picLocks noChangeAspect="1"/>
          </p:cNvPicPr>
          <p:nvPr/>
        </p:nvPicPr>
        <p:blipFill>
          <a:blip r:embed="rId3"/>
          <a:stretch>
            <a:fillRect/>
          </a:stretch>
        </p:blipFill>
        <p:spPr>
          <a:xfrm>
            <a:off x="529705" y="1597547"/>
            <a:ext cx="3815078" cy="3800388"/>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8433" y="156983"/>
            <a:ext cx="8069349" cy="806990"/>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chemeClr val="accent1"/>
                </a:solidFill>
                <a:latin typeface="Arial"/>
              </a:rPr>
              <a:t>SERVICE IMPROVEMENT </a:t>
            </a:r>
            <a:endParaRPr lang="en-GB" sz="2300" b="1" dirty="0">
              <a:solidFill>
                <a:schemeClr val="accent1"/>
              </a:solidFill>
              <a:latin typeface="Arial"/>
            </a:endParaRPr>
          </a:p>
          <a:p>
            <a:pPr algn="ctr"/>
            <a:r>
              <a:rPr sz="2300" b="1" dirty="0">
                <a:solidFill>
                  <a:srgbClr val="10263E"/>
                </a:solidFill>
                <a:latin typeface="Arial"/>
              </a:rPr>
              <a:t>Case-linked interventions</a:t>
            </a:r>
          </a:p>
        </p:txBody>
      </p:sp>
      <p:sp>
        <p:nvSpPr>
          <p:cNvPr id="3" name="TextBox 2"/>
          <p:cNvSpPr txBox="1"/>
          <p:nvPr/>
        </p:nvSpPr>
        <p:spPr>
          <a:xfrm>
            <a:off x="483063" y="1414138"/>
            <a:ext cx="6610464" cy="3555026"/>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 Escalation: rehearse fetal distress and specialist referral pathways.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Learning: review serious incidents across the whole maternity service.</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Leadership: require board evidence that actions changed care.</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Families: provide transparent responses and feedback routes.</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Machen 2023; Harris et al. 2022; Brogaard et al. 2022</a:t>
            </a:r>
          </a:p>
        </p:txBody>
      </p:sp>
      <p:pic>
        <p:nvPicPr>
          <p:cNvPr id="7" name="Picture 6"/>
          <p:cNvPicPr>
            <a:picLocks noChangeAspect="1"/>
          </p:cNvPicPr>
          <p:nvPr/>
        </p:nvPicPr>
        <p:blipFill>
          <a:blip r:embed="rId3"/>
          <a:stretch>
            <a:fillRect/>
          </a:stretch>
        </p:blipFill>
        <p:spPr>
          <a:xfrm>
            <a:off x="7945771" y="1414138"/>
            <a:ext cx="3498084" cy="4198168"/>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25600" y="160437"/>
            <a:ext cx="8426796" cy="876625"/>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rgbClr val="10263E"/>
                </a:solidFill>
                <a:latin typeface="Arial"/>
              </a:rPr>
              <a:t>SERVICE IMPROVEMENT </a:t>
            </a:r>
            <a:r>
              <a:rPr lang="en-GB" sz="2300" b="1" dirty="0">
                <a:solidFill>
                  <a:srgbClr val="10263E"/>
                </a:solidFill>
                <a:latin typeface="Arial"/>
              </a:rPr>
              <a:t>:</a:t>
            </a:r>
          </a:p>
          <a:p>
            <a:pPr algn="ctr"/>
            <a:r>
              <a:rPr lang="en-US" sz="2300" b="1" dirty="0">
                <a:solidFill>
                  <a:srgbClr val="10263E"/>
                </a:solidFill>
                <a:latin typeface="Arial"/>
              </a:rPr>
              <a:t>Measuring Improvement and Sustainability</a:t>
            </a:r>
            <a:endParaRPr sz="2300" b="1" dirty="0">
              <a:solidFill>
                <a:srgbClr val="10263E"/>
              </a:solidFill>
              <a:latin typeface="Arial"/>
            </a:endParaRPr>
          </a:p>
        </p:txBody>
      </p:sp>
      <p:sp>
        <p:nvSpPr>
          <p:cNvPr id="3" name="TextBox 2"/>
          <p:cNvSpPr txBox="1"/>
          <p:nvPr/>
        </p:nvSpPr>
        <p:spPr>
          <a:xfrm>
            <a:off x="4639425" y="1498508"/>
            <a:ext cx="7018251" cy="3900978"/>
          </a:xfrm>
          <a:prstGeom prst="rect">
            <a:avLst/>
          </a:prstGeom>
          <a:noFill/>
        </p:spPr>
        <p:txBody>
          <a:bodyPr wrap="square" lIns="109728" tIns="91440" rIns="109728" bIns="91440">
            <a:noAutofit/>
          </a:bodyPr>
          <a:lstStyle/>
          <a:p>
            <a:pPr marL="342900" indent="-342900">
              <a:lnSpc>
                <a:spcPct val="200000"/>
              </a:lnSpc>
              <a:spcBef>
                <a:spcPts val="0"/>
              </a:spcBef>
              <a:spcAft>
                <a:spcPts val="700"/>
              </a:spcAft>
              <a:buFont typeface="Wingdings" panose="05000000000000000000" pitchFamily="2" charset="2"/>
              <a:buChar char="v"/>
            </a:pPr>
            <a:r>
              <a:rPr sz="2100" dirty="0">
                <a:solidFill>
                  <a:srgbClr val="223545"/>
                </a:solidFill>
                <a:latin typeface="Arial"/>
              </a:rPr>
              <a:t>Monitoring: audit timely recognition and escalation.</a:t>
            </a:r>
          </a:p>
          <a:p>
            <a:pPr marL="342900" indent="-342900">
              <a:lnSpc>
                <a:spcPct val="200000"/>
              </a:lnSpc>
              <a:spcBef>
                <a:spcPts val="0"/>
              </a:spcBef>
              <a:spcAft>
                <a:spcPts val="700"/>
              </a:spcAft>
              <a:buFont typeface="Wingdings" panose="05000000000000000000" pitchFamily="2" charset="2"/>
              <a:buChar char="v"/>
            </a:pPr>
            <a:r>
              <a:rPr sz="2100" dirty="0">
                <a:solidFill>
                  <a:srgbClr val="223545"/>
                </a:solidFill>
                <a:latin typeface="Arial"/>
              </a:rPr>
              <a:t>Learning: track serious incident actions to completion.</a:t>
            </a:r>
          </a:p>
          <a:p>
            <a:pPr marL="342900" indent="-342900">
              <a:lnSpc>
                <a:spcPct val="200000"/>
              </a:lnSpc>
              <a:spcBef>
                <a:spcPts val="0"/>
              </a:spcBef>
              <a:spcAft>
                <a:spcPts val="700"/>
              </a:spcAft>
              <a:buFont typeface="Wingdings" panose="05000000000000000000" pitchFamily="2" charset="2"/>
              <a:buChar char="v"/>
            </a:pPr>
            <a:r>
              <a:rPr sz="2100" dirty="0">
                <a:solidFill>
                  <a:srgbClr val="223545"/>
                </a:solidFill>
                <a:latin typeface="Arial"/>
              </a:rPr>
              <a:t>Experience: ask families whether concerns received responses.</a:t>
            </a:r>
          </a:p>
          <a:p>
            <a:pPr marL="342900" indent="-342900">
              <a:lnSpc>
                <a:spcPct val="200000"/>
              </a:lnSpc>
              <a:spcBef>
                <a:spcPts val="0"/>
              </a:spcBef>
              <a:spcAft>
                <a:spcPts val="700"/>
              </a:spcAft>
              <a:buFont typeface="Wingdings" panose="05000000000000000000" pitchFamily="2" charset="2"/>
              <a:buChar char="v"/>
            </a:pPr>
            <a:r>
              <a:rPr sz="2100" dirty="0">
                <a:solidFill>
                  <a:srgbClr val="223545"/>
                </a:solidFill>
                <a:latin typeface="Arial"/>
              </a:rPr>
              <a:t>Equity: disaggregate safety and experience indicators.</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a:t>
            </a:r>
            <a:r>
              <a:rPr sz="1050" dirty="0" err="1">
                <a:solidFill>
                  <a:srgbClr val="657380"/>
                </a:solidFill>
                <a:latin typeface="Arial"/>
              </a:rPr>
              <a:t>Stierman</a:t>
            </a:r>
            <a:r>
              <a:rPr sz="1050" dirty="0">
                <a:solidFill>
                  <a:srgbClr val="657380"/>
                </a:solidFill>
                <a:latin typeface="Arial"/>
              </a:rPr>
              <a:t> et al. 2023; Brogaard et al. 2022; Esan et al. 2025</a:t>
            </a:r>
          </a:p>
        </p:txBody>
      </p:sp>
      <p:pic>
        <p:nvPicPr>
          <p:cNvPr id="7" name="Picture 6"/>
          <p:cNvPicPr>
            <a:picLocks noChangeAspect="1"/>
          </p:cNvPicPr>
          <p:nvPr/>
        </p:nvPicPr>
        <p:blipFill>
          <a:blip r:embed="rId3"/>
          <a:stretch>
            <a:fillRect/>
          </a:stretch>
        </p:blipFill>
        <p:spPr>
          <a:xfrm>
            <a:off x="510771" y="1498508"/>
            <a:ext cx="3734406" cy="37491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8609" y="123979"/>
            <a:ext cx="7681422" cy="762712"/>
          </a:xfrm>
          <a:prstGeom prst="rect">
            <a:avLst/>
          </a:prstGeo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chemeClr val="accent1"/>
                </a:solidFill>
                <a:latin typeface="Arial"/>
              </a:rPr>
              <a:t>COMPONENT 2 REPORT </a:t>
            </a:r>
            <a:endParaRPr lang="en-GB" sz="2300" b="1" dirty="0">
              <a:solidFill>
                <a:schemeClr val="accent1"/>
              </a:solidFill>
              <a:latin typeface="Arial"/>
            </a:endParaRPr>
          </a:p>
          <a:p>
            <a:pPr algn="ctr"/>
            <a:r>
              <a:rPr sz="2300" b="1" dirty="0">
                <a:solidFill>
                  <a:srgbClr val="10263E"/>
                </a:solidFill>
                <a:latin typeface="Arial"/>
              </a:rPr>
              <a:t>Proposed structure</a:t>
            </a:r>
          </a:p>
        </p:txBody>
      </p:sp>
      <p:sp>
        <p:nvSpPr>
          <p:cNvPr id="3" name="TextBox 2"/>
          <p:cNvSpPr txBox="1"/>
          <p:nvPr/>
        </p:nvSpPr>
        <p:spPr>
          <a:xfrm>
            <a:off x="252616" y="1259705"/>
            <a:ext cx="6979458" cy="3233004"/>
          </a:xfrm>
          <a:prstGeom prst="rect">
            <a:avLst/>
          </a:prstGeom>
          <a:noFill/>
        </p:spPr>
        <p:txBody>
          <a:bodyPr wrap="square" lIns="109728" tIns="91440" rIns="109728" bIns="91440">
            <a:noAutofit/>
          </a:bodyPr>
          <a:lstStyle/>
          <a:p>
            <a:pPr marL="342900" indent="-342900">
              <a:lnSpc>
                <a:spcPct val="200000"/>
              </a:lnSpc>
              <a:spcBef>
                <a:spcPts val="0"/>
              </a:spcBef>
              <a:spcAft>
                <a:spcPts val="700"/>
              </a:spcAft>
              <a:buFont typeface="Wingdings" panose="05000000000000000000" pitchFamily="2" charset="2"/>
              <a:buChar char="v"/>
            </a:pPr>
            <a:r>
              <a:rPr lang="en-US" sz="2100" dirty="0">
                <a:solidFill>
                  <a:srgbClr val="223545"/>
                </a:solidFill>
                <a:latin typeface="Arial"/>
              </a:rPr>
              <a:t>Background and context of maternity care failures.</a:t>
            </a:r>
          </a:p>
          <a:p>
            <a:pPr marL="342900" indent="-342900">
              <a:lnSpc>
                <a:spcPct val="200000"/>
              </a:lnSpc>
              <a:spcBef>
                <a:spcPts val="0"/>
              </a:spcBef>
              <a:spcAft>
                <a:spcPts val="700"/>
              </a:spcAft>
              <a:buFont typeface="Wingdings" panose="05000000000000000000" pitchFamily="2" charset="2"/>
              <a:buChar char="v"/>
            </a:pPr>
            <a:r>
              <a:rPr lang="en-US" sz="2100" dirty="0">
                <a:solidFill>
                  <a:srgbClr val="223545"/>
                </a:solidFill>
                <a:latin typeface="Arial"/>
              </a:rPr>
              <a:t>Critical application of quality assurance theories.</a:t>
            </a:r>
          </a:p>
          <a:p>
            <a:pPr marL="342900" indent="-342900">
              <a:lnSpc>
                <a:spcPct val="200000"/>
              </a:lnSpc>
              <a:spcBef>
                <a:spcPts val="0"/>
              </a:spcBef>
              <a:spcAft>
                <a:spcPts val="700"/>
              </a:spcAft>
              <a:buFont typeface="Wingdings" panose="05000000000000000000" pitchFamily="2" charset="2"/>
              <a:buChar char="v"/>
            </a:pPr>
            <a:r>
              <a:rPr lang="en-US" sz="2100" dirty="0">
                <a:solidFill>
                  <a:srgbClr val="223545"/>
                </a:solidFill>
                <a:latin typeface="Arial"/>
              </a:rPr>
              <a:t>Analysis of healthcare policies and clinical governance.</a:t>
            </a:r>
          </a:p>
          <a:p>
            <a:pPr marL="342900" indent="-342900">
              <a:lnSpc>
                <a:spcPct val="200000"/>
              </a:lnSpc>
              <a:spcBef>
                <a:spcPts val="0"/>
              </a:spcBef>
              <a:spcAft>
                <a:spcPts val="700"/>
              </a:spcAft>
              <a:buFont typeface="Wingdings" panose="05000000000000000000" pitchFamily="2" charset="2"/>
              <a:buChar char="v"/>
            </a:pPr>
            <a:r>
              <a:rPr lang="en-US" sz="2100" dirty="0">
                <a:solidFill>
                  <a:srgbClr val="223545"/>
                </a:solidFill>
                <a:latin typeface="Arial"/>
              </a:rPr>
              <a:t>Evidence-based service improvement strategies.</a:t>
            </a:r>
          </a:p>
          <a:p>
            <a:pPr marL="342900" indent="-342900">
              <a:lnSpc>
                <a:spcPct val="200000"/>
              </a:lnSpc>
              <a:spcBef>
                <a:spcPts val="0"/>
              </a:spcBef>
              <a:spcAft>
                <a:spcPts val="700"/>
              </a:spcAft>
              <a:buFont typeface="Wingdings" panose="05000000000000000000" pitchFamily="2" charset="2"/>
              <a:buChar char="v"/>
            </a:pPr>
            <a:r>
              <a:rPr lang="en-US" sz="2100" dirty="0">
                <a:solidFill>
                  <a:srgbClr val="223545"/>
                </a:solidFill>
                <a:latin typeface="Arial"/>
              </a:rPr>
              <a:t>Evaluation of outcomes and sustainability.</a:t>
            </a:r>
          </a:p>
        </p:txBody>
      </p:sp>
      <p:sp>
        <p:nvSpPr>
          <p:cNvPr id="5" name="TextBox 4"/>
          <p:cNvSpPr txBox="1"/>
          <p:nvPr/>
        </p:nvSpPr>
        <p:spPr>
          <a:xfrm>
            <a:off x="640080" y="6062472"/>
            <a:ext cx="10698480" cy="320040"/>
          </a:xfrm>
          <a:prstGeom prst="rect">
            <a:avLst/>
          </a:prstGeom>
          <a:noFill/>
        </p:spPr>
        <p:txBody>
          <a:bodyPr wrap="square">
            <a:spAutoFit/>
          </a:bodyPr>
          <a:lstStyle/>
          <a:p>
            <a:r>
              <a:rPr sz="1050" dirty="0">
                <a:solidFill>
                  <a:srgbClr val="657380"/>
                </a:solidFill>
                <a:latin typeface="Arial"/>
              </a:rPr>
              <a:t>Sources: Ockenden 2022; Machen 2023; </a:t>
            </a:r>
            <a:r>
              <a:rPr sz="1050" dirty="0" err="1">
                <a:solidFill>
                  <a:srgbClr val="657380"/>
                </a:solidFill>
                <a:latin typeface="Arial"/>
              </a:rPr>
              <a:t>Stierman</a:t>
            </a:r>
            <a:r>
              <a:rPr sz="1050" dirty="0">
                <a:solidFill>
                  <a:srgbClr val="657380"/>
                </a:solidFill>
                <a:latin typeface="Arial"/>
              </a:rPr>
              <a:t> et al. 2023</a:t>
            </a:r>
          </a:p>
        </p:txBody>
      </p:sp>
      <p:pic>
        <p:nvPicPr>
          <p:cNvPr id="4" name="Picture 3"/>
          <p:cNvPicPr>
            <a:picLocks noChangeAspect="1"/>
          </p:cNvPicPr>
          <p:nvPr/>
        </p:nvPicPr>
        <p:blipFill>
          <a:blip r:embed="rId3"/>
          <a:stretch>
            <a:fillRect/>
          </a:stretch>
        </p:blipFill>
        <p:spPr>
          <a:xfrm>
            <a:off x="7741235" y="1206040"/>
            <a:ext cx="3414445" cy="430876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3415" y="124459"/>
            <a:ext cx="9140767" cy="801091"/>
          </a:xfrm>
          <a:prstGeom prst="rect">
            <a:avLst/>
          </a:prstGeom>
          <a:solidFill>
            <a:schemeClr val="accent4">
              <a:lumMod val="60000"/>
              <a:lumOff val="40000"/>
            </a:schemeClr>
          </a:solidFill>
          <a:ln>
            <a:solidFill>
              <a:schemeClr val="accent4"/>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sz="2300" b="1" dirty="0">
                <a:solidFill>
                  <a:srgbClr val="10263E"/>
                </a:solidFill>
                <a:latin typeface="Arial"/>
              </a:rPr>
              <a:t>CONCLUSION </a:t>
            </a:r>
            <a:endParaRPr lang="en-GB" sz="2300" b="1" dirty="0">
              <a:solidFill>
                <a:srgbClr val="10263E"/>
              </a:solidFill>
              <a:latin typeface="Arial"/>
            </a:endParaRPr>
          </a:p>
          <a:p>
            <a:pPr algn="ctr"/>
            <a:r>
              <a:rPr sz="2300" b="1" dirty="0">
                <a:solidFill>
                  <a:srgbClr val="10263E"/>
                </a:solidFill>
                <a:latin typeface="Arial"/>
              </a:rPr>
              <a:t>Key lessons from Shrewsbury and Telford</a:t>
            </a:r>
          </a:p>
        </p:txBody>
      </p:sp>
      <p:sp>
        <p:nvSpPr>
          <p:cNvPr id="3" name="TextBox 2"/>
          <p:cNvSpPr txBox="1"/>
          <p:nvPr/>
        </p:nvSpPr>
        <p:spPr>
          <a:xfrm>
            <a:off x="513080" y="1223980"/>
            <a:ext cx="5867400" cy="4484832"/>
          </a:xfrm>
          <a:prstGeom prst="rect">
            <a:avLst/>
          </a:prstGeom>
          <a:noFill/>
        </p:spPr>
        <p:txBody>
          <a:bodyPr wrap="square" lIns="109728" tIns="91440" rIns="109728" bIns="91440">
            <a:noAutofit/>
          </a:bodyPr>
          <a:lstStyle/>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 Repeated harm reflected several failing safety safeguards.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Clinical standards need reliable teamwork and escalation.</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 Governance must learn from both incidents and families.</a:t>
            </a:r>
          </a:p>
          <a:p>
            <a:pPr marL="342900" indent="-342900">
              <a:lnSpc>
                <a:spcPct val="150000"/>
              </a:lnSpc>
              <a:spcBef>
                <a:spcPts val="0"/>
              </a:spcBef>
              <a:spcAft>
                <a:spcPts val="700"/>
              </a:spcAft>
              <a:buFont typeface="Wingdings" panose="05000000000000000000" pitchFamily="2" charset="2"/>
              <a:buChar char="v"/>
            </a:pPr>
            <a:r>
              <a:rPr sz="2100" dirty="0">
                <a:solidFill>
                  <a:srgbClr val="223545"/>
                </a:solidFill>
                <a:latin typeface="Arial"/>
              </a:rPr>
              <a:t> Safer, fairer care requires ongoing measurement and action.</a:t>
            </a:r>
          </a:p>
        </p:txBody>
      </p:sp>
      <p:sp>
        <p:nvSpPr>
          <p:cNvPr id="5" name="TextBox 4"/>
          <p:cNvSpPr txBox="1"/>
          <p:nvPr/>
        </p:nvSpPr>
        <p:spPr>
          <a:xfrm>
            <a:off x="11155680" y="6464808"/>
            <a:ext cx="594360" cy="219456"/>
          </a:xfrm>
          <a:prstGeom prst="rect">
            <a:avLst/>
          </a:prstGeom>
          <a:noFill/>
        </p:spPr>
        <p:txBody>
          <a:bodyPr wrap="square">
            <a:spAutoFit/>
          </a:bodyPr>
          <a:lstStyle/>
          <a:p>
            <a:pPr>
              <a:defRPr sz="1000" b="0">
                <a:solidFill>
                  <a:srgbClr val="657380"/>
                </a:solidFill>
                <a:latin typeface="Arial"/>
              </a:defRPr>
            </a:pPr>
            <a:r>
              <a:t>13 / 14</a:t>
            </a:r>
          </a:p>
        </p:txBody>
      </p:sp>
      <p:pic>
        <p:nvPicPr>
          <p:cNvPr id="4" name="Picture 3"/>
          <p:cNvPicPr>
            <a:picLocks noChangeAspect="1"/>
          </p:cNvPicPr>
          <p:nvPr/>
        </p:nvPicPr>
        <p:blipFill>
          <a:blip r:embed="rId3"/>
          <a:stretch>
            <a:fillRect/>
          </a:stretch>
        </p:blipFill>
        <p:spPr>
          <a:xfrm>
            <a:off x="7960129" y="1413162"/>
            <a:ext cx="3195551" cy="369050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164592"/>
          </a:xfrm>
          <a:prstGeom prst="rect">
            <a:avLst/>
          </a:prstGeom>
          <a:solidFill>
            <a:srgbClr val="007E8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695960" y="82296"/>
            <a:ext cx="10972800" cy="523220"/>
          </a:xfrm>
          <a:prstGeom prst="rect">
            <a:avLst/>
          </a:prstGeom>
          <a:noFill/>
        </p:spPr>
        <p:txBody>
          <a:bodyPr wrap="square">
            <a:spAutoFit/>
          </a:bodyPr>
          <a:lstStyle/>
          <a:p>
            <a:pPr algn="ctr">
              <a:defRPr sz="2700" b="1">
                <a:solidFill>
                  <a:srgbClr val="10263E"/>
                </a:solidFill>
                <a:latin typeface="Arial"/>
              </a:defRPr>
            </a:pPr>
            <a:r>
              <a:rPr lang="en-US" sz="2800" dirty="0"/>
              <a:t>Reference List </a:t>
            </a:r>
          </a:p>
        </p:txBody>
      </p:sp>
      <p:sp>
        <p:nvSpPr>
          <p:cNvPr id="5" name="TextBox 4"/>
          <p:cNvSpPr txBox="1"/>
          <p:nvPr/>
        </p:nvSpPr>
        <p:spPr>
          <a:xfrm>
            <a:off x="64655" y="605516"/>
            <a:ext cx="11685385" cy="5515342"/>
          </a:xfrm>
          <a:prstGeom prst="rect">
            <a:avLst/>
          </a:prstGeom>
          <a:noFill/>
        </p:spPr>
        <p:txBody>
          <a:bodyPr wrap="square" lIns="54864" tIns="36576" rIns="54864" bIns="36576">
            <a:no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Bowditch, et al. (2026) ‘Do patient safety incident investigations align with systems thinking? An analysis of contributing factors and recommendations’, </a:t>
            </a:r>
            <a:r>
              <a:rPr lang="en-US" i="1" dirty="0">
                <a:latin typeface="Calibri" panose="020F0502020204030204" pitchFamily="34" charset="0"/>
                <a:ea typeface="Calibri" panose="020F0502020204030204" pitchFamily="34" charset="0"/>
                <a:cs typeface="Times New Roman" panose="02020603050405020304" pitchFamily="18" charset="0"/>
              </a:rPr>
              <a:t>BMJ Quality &amp; Safety</a:t>
            </a:r>
            <a:r>
              <a:rPr lang="en-US" dirty="0">
                <a:latin typeface="Calibri" panose="020F0502020204030204" pitchFamily="34" charset="0"/>
                <a:ea typeface="Calibri" panose="020F0502020204030204" pitchFamily="34" charset="0"/>
                <a:cs typeface="Times New Roman" panose="02020603050405020304" pitchFamily="18" charset="0"/>
              </a:rPr>
              <a:t>, 35(7), pp. 443–455.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3"/>
              </a:rPr>
              <a:t>https://doi.org/10.1136/bmjqs-2025-019063</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Brogaard, et al. (2022) ‘The effects of obstetric emergency team training on patient outcome: A systematic review and meta-analysis’, </a:t>
            </a:r>
            <a:r>
              <a:rPr lang="en-US" i="1" dirty="0" err="1">
                <a:latin typeface="Calibri" panose="020F0502020204030204" pitchFamily="34" charset="0"/>
                <a:ea typeface="Calibri" panose="020F0502020204030204" pitchFamily="34" charset="0"/>
                <a:cs typeface="Times New Roman" panose="02020603050405020304" pitchFamily="18" charset="0"/>
              </a:rPr>
              <a:t>Acta</a:t>
            </a:r>
            <a:r>
              <a:rPr lang="en-US" i="1" dirty="0">
                <a:latin typeface="Calibri" panose="020F0502020204030204" pitchFamily="34" charset="0"/>
                <a:ea typeface="Calibri" panose="020F0502020204030204" pitchFamily="34" charset="0"/>
                <a:cs typeface="Times New Roman" panose="02020603050405020304" pitchFamily="18" charset="0"/>
              </a:rPr>
              <a:t> </a:t>
            </a:r>
            <a:r>
              <a:rPr lang="en-US" i="1" dirty="0" err="1">
                <a:latin typeface="Calibri" panose="020F0502020204030204" pitchFamily="34" charset="0"/>
                <a:ea typeface="Calibri" panose="020F0502020204030204" pitchFamily="34" charset="0"/>
                <a:cs typeface="Times New Roman" panose="02020603050405020304" pitchFamily="18" charset="0"/>
              </a:rPr>
              <a:t>Obstetricia</a:t>
            </a:r>
            <a:r>
              <a:rPr lang="en-US" i="1" dirty="0">
                <a:latin typeface="Calibri" panose="020F0502020204030204" pitchFamily="34" charset="0"/>
                <a:ea typeface="Calibri" panose="020F0502020204030204" pitchFamily="34" charset="0"/>
                <a:cs typeface="Times New Roman" panose="02020603050405020304" pitchFamily="18" charset="0"/>
              </a:rPr>
              <a:t> et </a:t>
            </a:r>
            <a:r>
              <a:rPr lang="en-US" i="1" dirty="0" err="1">
                <a:latin typeface="Calibri" panose="020F0502020204030204" pitchFamily="34" charset="0"/>
                <a:ea typeface="Calibri" panose="020F0502020204030204" pitchFamily="34" charset="0"/>
                <a:cs typeface="Times New Roman" panose="02020603050405020304" pitchFamily="18" charset="0"/>
              </a:rPr>
              <a:t>Gynecologica</a:t>
            </a:r>
            <a:r>
              <a:rPr lang="en-US" i="1" dirty="0">
                <a:latin typeface="Calibri" panose="020F0502020204030204" pitchFamily="34" charset="0"/>
                <a:ea typeface="Calibri" panose="020F0502020204030204" pitchFamily="34" charset="0"/>
                <a:cs typeface="Times New Roman" panose="02020603050405020304" pitchFamily="18" charset="0"/>
              </a:rPr>
              <a:t> </a:t>
            </a:r>
            <a:r>
              <a:rPr lang="en-US" i="1" dirty="0" err="1">
                <a:latin typeface="Calibri" panose="020F0502020204030204" pitchFamily="34" charset="0"/>
                <a:ea typeface="Calibri" panose="020F0502020204030204" pitchFamily="34" charset="0"/>
                <a:cs typeface="Times New Roman" panose="02020603050405020304" pitchFamily="18" charset="0"/>
              </a:rPr>
              <a:t>Scandinavica</a:t>
            </a:r>
            <a:r>
              <a:rPr lang="en-US" dirty="0">
                <a:latin typeface="Calibri" panose="020F0502020204030204" pitchFamily="34" charset="0"/>
                <a:ea typeface="Calibri" panose="020F0502020204030204" pitchFamily="34" charset="0"/>
                <a:cs typeface="Times New Roman" panose="02020603050405020304" pitchFamily="18" charset="0"/>
              </a:rPr>
              <a:t>, 101(1), pp. 25–36.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4"/>
              </a:rPr>
              <a:t>https://doi.org/10.1111/aogs.14263</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Esan, et al. (2025) ‘Systematic review of interventions to reduce ethnic health inequalities in maternal and perinatal health in the UK’, </a:t>
            </a:r>
            <a:r>
              <a:rPr lang="en-US" i="1" dirty="0">
                <a:latin typeface="Calibri" panose="020F0502020204030204" pitchFamily="34" charset="0"/>
                <a:ea typeface="Calibri" panose="020F0502020204030204" pitchFamily="34" charset="0"/>
                <a:cs typeface="Times New Roman" panose="02020603050405020304" pitchFamily="18" charset="0"/>
              </a:rPr>
              <a:t>BMJ Public Health,</a:t>
            </a:r>
            <a:r>
              <a:rPr lang="en-US" dirty="0">
                <a:latin typeface="Calibri" panose="020F0502020204030204" pitchFamily="34" charset="0"/>
                <a:ea typeface="Calibri" panose="020F0502020204030204" pitchFamily="34" charset="0"/>
                <a:cs typeface="Times New Roman" panose="02020603050405020304" pitchFamily="18" charset="0"/>
              </a:rPr>
              <a:t> 3(2), e001476.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5"/>
              </a:rPr>
              <a:t>https://doi.org/10.1136/bmjph-2024-001476</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Harris, et al. (2022) ‘Improving teamwork in maternity services: A rapid review of interventions’, Midwifery, 108, 103285.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6"/>
              </a:rPr>
              <a:t>https://doi.org/10.1016/j.midw.2022.103285</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err="1">
                <a:latin typeface="Calibri" panose="020F0502020204030204" pitchFamily="34" charset="0"/>
                <a:ea typeface="Calibri" panose="020F0502020204030204" pitchFamily="34" charset="0"/>
                <a:cs typeface="Times New Roman" panose="02020603050405020304" pitchFamily="18" charset="0"/>
              </a:rPr>
              <a:t>Louch</a:t>
            </a:r>
            <a:r>
              <a:rPr lang="en-US" dirty="0">
                <a:latin typeface="Calibri" panose="020F0502020204030204" pitchFamily="34" charset="0"/>
                <a:ea typeface="Calibri" panose="020F0502020204030204" pitchFamily="34" charset="0"/>
                <a:cs typeface="Times New Roman" panose="02020603050405020304" pitchFamily="18" charset="0"/>
              </a:rPr>
              <a:t>, et al. (2025) ‘How were patient safety incidents responded to, investigated, and learned from within the English NHS before PSIRF? A rapid review’, </a:t>
            </a:r>
            <a:r>
              <a:rPr lang="en-US" i="1" dirty="0">
                <a:latin typeface="Calibri" panose="020F0502020204030204" pitchFamily="34" charset="0"/>
                <a:ea typeface="Calibri" panose="020F0502020204030204" pitchFamily="34" charset="0"/>
                <a:cs typeface="Times New Roman" panose="02020603050405020304" pitchFamily="18" charset="0"/>
              </a:rPr>
              <a:t>Journal of Patient Safety</a:t>
            </a:r>
            <a:r>
              <a:rPr lang="en-US" dirty="0">
                <a:latin typeface="Calibri" panose="020F0502020204030204" pitchFamily="34" charset="0"/>
                <a:ea typeface="Calibri" panose="020F0502020204030204" pitchFamily="34" charset="0"/>
                <a:cs typeface="Times New Roman" panose="02020603050405020304" pitchFamily="18" charset="0"/>
              </a:rPr>
              <a:t>, 21(5), pp. e42–e55.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7"/>
              </a:rPr>
              <a:t>https://doi.org/10.1097/PTS.0000000000001349</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Lovell, et al. (2023) ‘Factors which influence ethnic minority women’s participation in maternity research: A systematic review of quantitative and qualitative studies’, </a:t>
            </a:r>
            <a:r>
              <a:rPr lang="en-US" i="1" dirty="0">
                <a:latin typeface="Calibri" panose="020F0502020204030204" pitchFamily="34" charset="0"/>
                <a:ea typeface="Calibri" panose="020F0502020204030204" pitchFamily="34" charset="0"/>
                <a:cs typeface="Times New Roman" panose="02020603050405020304" pitchFamily="18" charset="0"/>
              </a:rPr>
              <a:t>PLOS ONE</a:t>
            </a:r>
            <a:r>
              <a:rPr lang="en-US" dirty="0">
                <a:latin typeface="Calibri" panose="020F0502020204030204" pitchFamily="34" charset="0"/>
                <a:ea typeface="Calibri" panose="020F0502020204030204" pitchFamily="34" charset="0"/>
                <a:cs typeface="Times New Roman" panose="02020603050405020304" pitchFamily="18" charset="0"/>
              </a:rPr>
              <a:t>, 18(2), e0282088. Available at: </a:t>
            </a:r>
            <a:r>
              <a:rPr lang="en-US" u="sng" dirty="0">
                <a:latin typeface="Calibri" panose="020F0502020204030204" pitchFamily="34" charset="0"/>
                <a:ea typeface="Calibri" panose="020F0502020204030204" pitchFamily="34" charset="0"/>
                <a:cs typeface="Times New Roman" panose="02020603050405020304" pitchFamily="18" charset="0"/>
                <a:hlinkClick r:id="rId8"/>
              </a:rPr>
              <a:t>https://doi.org/10.1371/journal.pone.0282088</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p:cNvSpPr txBox="1"/>
          <p:nvPr/>
        </p:nvSpPr>
        <p:spPr>
          <a:xfrm>
            <a:off x="11155680" y="6464808"/>
            <a:ext cx="594360" cy="219456"/>
          </a:xfrm>
          <a:prstGeom prst="rect">
            <a:avLst/>
          </a:prstGeom>
          <a:noFill/>
        </p:spPr>
        <p:txBody>
          <a:bodyPr wrap="square">
            <a:spAutoFit/>
          </a:bodyPr>
          <a:lstStyle/>
          <a:p>
            <a:pPr>
              <a:defRPr sz="1000" b="0">
                <a:solidFill>
                  <a:srgbClr val="657380"/>
                </a:solidFill>
                <a:latin typeface="Arial"/>
              </a:defRPr>
            </a:pPr>
            <a:r>
              <a:t>14 / 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1996" y="0"/>
            <a:ext cx="10972800" cy="584775"/>
          </a:xfrm>
          <a:prstGeom prst="rect">
            <a:avLst/>
          </a:prstGeom>
          <a:noFill/>
        </p:spPr>
        <p:txBody>
          <a:bodyPr wrap="square">
            <a:spAutoFit/>
          </a:bodyPr>
          <a:lstStyle/>
          <a:p>
            <a:pPr algn="ctr">
              <a:defRPr sz="2700" b="1">
                <a:solidFill>
                  <a:srgbClr val="10263E"/>
                </a:solidFill>
                <a:latin typeface="Arial"/>
              </a:defRPr>
            </a:pPr>
            <a:r>
              <a:rPr lang="en-US" sz="3200" dirty="0"/>
              <a:t>Reference List  </a:t>
            </a:r>
            <a:r>
              <a:rPr lang="en-US" sz="3200" dirty="0" err="1"/>
              <a:t>cont</a:t>
            </a:r>
            <a:r>
              <a:rPr lang="en-US" sz="3200" dirty="0"/>
              <a:t>… </a:t>
            </a:r>
          </a:p>
        </p:txBody>
      </p:sp>
      <p:sp>
        <p:nvSpPr>
          <p:cNvPr id="4" name="TextBox 3"/>
          <p:cNvSpPr txBox="1"/>
          <p:nvPr/>
        </p:nvSpPr>
        <p:spPr>
          <a:xfrm>
            <a:off x="169487" y="778739"/>
            <a:ext cx="11637818" cy="4818497"/>
          </a:xfrm>
          <a:prstGeom prst="rect">
            <a:avLst/>
          </a:prstGeom>
          <a:noFill/>
        </p:spPr>
        <p:txBody>
          <a:bodyPr wrap="square" lIns="54864" tIns="36576" rIns="54864" bIns="36576">
            <a:noAutofit/>
          </a:bodyPr>
          <a:lstStyle/>
          <a:p>
            <a:pPr>
              <a:lnSpc>
                <a:spcPct val="107000"/>
              </a:lnSpc>
              <a:spcAft>
                <a:spcPts val="800"/>
              </a:spcAft>
            </a:pPr>
            <a:r>
              <a:rPr lang="en-US" sz="1600" dirty="0">
                <a:latin typeface="Arial" panose="020B0604020202020204" pitchFamily="34" charset="0"/>
                <a:ea typeface="Calibri" panose="020F0502020204030204" pitchFamily="34" charset="0"/>
                <a:cs typeface="Arial" panose="020B0604020202020204" pitchFamily="34" charset="0"/>
              </a:rPr>
              <a:t>Machen (2023) ‘Thematic reviews of patient safety incidents as a tool for systems thinking: A quality improvement report’,</a:t>
            </a:r>
            <a:r>
              <a:rPr lang="en-US" sz="1600" i="1" dirty="0">
                <a:latin typeface="Arial" panose="020B0604020202020204" pitchFamily="34" charset="0"/>
                <a:ea typeface="Calibri" panose="020F0502020204030204" pitchFamily="34" charset="0"/>
                <a:cs typeface="Arial" panose="020B0604020202020204" pitchFamily="34" charset="0"/>
              </a:rPr>
              <a:t> BMJ Open Quality, </a:t>
            </a:r>
            <a:r>
              <a:rPr lang="en-US" sz="1600" dirty="0">
                <a:latin typeface="Arial" panose="020B0604020202020204" pitchFamily="34" charset="0"/>
                <a:ea typeface="Calibri" panose="020F0502020204030204" pitchFamily="34" charset="0"/>
                <a:cs typeface="Arial" panose="020B0604020202020204" pitchFamily="34" charset="0"/>
              </a:rPr>
              <a:t>12, e002020.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2"/>
              </a:rPr>
              <a:t>https://doi.org/10.1136/bmjoq-2022-002020</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a:latin typeface="Arial" panose="020B0604020202020204" pitchFamily="34" charset="0"/>
                <a:ea typeface="Calibri" panose="020F0502020204030204" pitchFamily="34" charset="0"/>
                <a:cs typeface="Arial" panose="020B0604020202020204" pitchFamily="34" charset="0"/>
              </a:rPr>
              <a:t>MacLellan, et al. (2022) ‘Black, Asian and minority ethnic women’s experiences of maternity services in the UK: A qualitative evidence synthesis’, </a:t>
            </a:r>
            <a:r>
              <a:rPr lang="en-US" sz="1600" i="1" dirty="0">
                <a:latin typeface="Arial" panose="020B0604020202020204" pitchFamily="34" charset="0"/>
                <a:ea typeface="Calibri" panose="020F0502020204030204" pitchFamily="34" charset="0"/>
                <a:cs typeface="Arial" panose="020B0604020202020204" pitchFamily="34" charset="0"/>
              </a:rPr>
              <a:t>Journal of Advanced Nursing</a:t>
            </a:r>
            <a:r>
              <a:rPr lang="en-US" sz="1600" dirty="0">
                <a:latin typeface="Arial" panose="020B0604020202020204" pitchFamily="34" charset="0"/>
                <a:ea typeface="Calibri" panose="020F0502020204030204" pitchFamily="34" charset="0"/>
                <a:cs typeface="Arial" panose="020B0604020202020204" pitchFamily="34" charset="0"/>
              </a:rPr>
              <a:t>, 78(7), pp. 2175–2190.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3"/>
              </a:rPr>
              <a:t>https://doi.org/10.1111/jan.15233</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a:latin typeface="Arial" panose="020B0604020202020204" pitchFamily="34" charset="0"/>
                <a:ea typeface="Calibri" panose="020F0502020204030204" pitchFamily="34" charset="0"/>
                <a:cs typeface="Arial" panose="020B0604020202020204" pitchFamily="34" charset="0"/>
              </a:rPr>
              <a:t>NHS England (2023) </a:t>
            </a:r>
            <a:r>
              <a:rPr lang="en-US" sz="1600" i="1" dirty="0">
                <a:latin typeface="Arial" panose="020B0604020202020204" pitchFamily="34" charset="0"/>
                <a:ea typeface="Calibri" panose="020F0502020204030204" pitchFamily="34" charset="0"/>
                <a:cs typeface="Arial" panose="020B0604020202020204" pitchFamily="34" charset="0"/>
              </a:rPr>
              <a:t>Three-year delivery plan for maternity and neonatal services</a:t>
            </a:r>
            <a:r>
              <a:rPr lang="en-US" sz="1600" dirty="0">
                <a:latin typeface="Arial" panose="020B0604020202020204" pitchFamily="34" charset="0"/>
                <a:ea typeface="Calibri" panose="020F0502020204030204" pitchFamily="34" charset="0"/>
                <a:cs typeface="Arial" panose="020B0604020202020204" pitchFamily="34" charset="0"/>
              </a:rPr>
              <a:t>.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4"/>
              </a:rPr>
              <a:t>https://www.england.nhs.uk/publication/three-year-delivery-plan-for-maternity-and-neonatal-services/</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a:latin typeface="Arial" panose="020B0604020202020204" pitchFamily="34" charset="0"/>
                <a:ea typeface="Calibri" panose="020F0502020204030204" pitchFamily="34" charset="0"/>
                <a:cs typeface="Arial" panose="020B0604020202020204" pitchFamily="34" charset="0"/>
              </a:rPr>
              <a:t>Ockenden (2022) </a:t>
            </a:r>
            <a:r>
              <a:rPr lang="en-US" sz="1600" i="1" dirty="0">
                <a:latin typeface="Arial" panose="020B0604020202020204" pitchFamily="34" charset="0"/>
                <a:ea typeface="Calibri" panose="020F0502020204030204" pitchFamily="34" charset="0"/>
                <a:cs typeface="Arial" panose="020B0604020202020204" pitchFamily="34" charset="0"/>
              </a:rPr>
              <a:t>Final report of the independent review of maternity services at the Shrewsbury and Telford Hospital NHS Trust</a:t>
            </a:r>
            <a:r>
              <a:rPr lang="en-US" sz="1600" dirty="0">
                <a:latin typeface="Arial" panose="020B0604020202020204" pitchFamily="34" charset="0"/>
                <a:ea typeface="Calibri" panose="020F0502020204030204" pitchFamily="34" charset="0"/>
                <a:cs typeface="Arial" panose="020B0604020202020204" pitchFamily="34" charset="0"/>
              </a:rPr>
              <a:t>.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5"/>
              </a:rPr>
              <a:t>https://www.gov.uk/government/publications/final-report-of-the-ockenden-review</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err="1">
                <a:latin typeface="Arial" panose="020B0604020202020204" pitchFamily="34" charset="0"/>
                <a:ea typeface="Calibri" panose="020F0502020204030204" pitchFamily="34" charset="0"/>
                <a:cs typeface="Arial" panose="020B0604020202020204" pitchFamily="34" charset="0"/>
              </a:rPr>
              <a:t>Papageorgiou</a:t>
            </a:r>
            <a:r>
              <a:rPr lang="en-US" sz="1600" dirty="0">
                <a:latin typeface="Arial" panose="020B0604020202020204" pitchFamily="34" charset="0"/>
                <a:ea typeface="Calibri" panose="020F0502020204030204" pitchFamily="34" charset="0"/>
                <a:cs typeface="Arial" panose="020B0604020202020204" pitchFamily="34" charset="0"/>
              </a:rPr>
              <a:t>, et al. (2025) ‘Practical obstetric multi-professional training (PROMPT): The evidence for effective training’, </a:t>
            </a:r>
            <a:r>
              <a:rPr lang="en-US" sz="1600" i="1" dirty="0">
                <a:latin typeface="Arial" panose="020B0604020202020204" pitchFamily="34" charset="0"/>
                <a:ea typeface="Calibri" panose="020F0502020204030204" pitchFamily="34" charset="0"/>
                <a:cs typeface="Arial" panose="020B0604020202020204" pitchFamily="34" charset="0"/>
              </a:rPr>
              <a:t>Archives of Gynecology and Obstetrics</a:t>
            </a:r>
            <a:r>
              <a:rPr lang="en-US" sz="1600" dirty="0">
                <a:latin typeface="Arial" panose="020B0604020202020204" pitchFamily="34" charset="0"/>
                <a:ea typeface="Calibri" panose="020F0502020204030204" pitchFamily="34" charset="0"/>
                <a:cs typeface="Arial" panose="020B0604020202020204" pitchFamily="34" charset="0"/>
              </a:rPr>
              <a:t>, 312, pp. 1901–1912.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6"/>
              </a:rPr>
              <a:t>https://doi.org/10.1007/s00404-025-08213-1</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err="1">
                <a:latin typeface="Arial" panose="020B0604020202020204" pitchFamily="34" charset="0"/>
                <a:ea typeface="Calibri" panose="020F0502020204030204" pitchFamily="34" charset="0"/>
                <a:cs typeface="Arial" panose="020B0604020202020204" pitchFamily="34" charset="0"/>
              </a:rPr>
              <a:t>Stierman</a:t>
            </a:r>
            <a:r>
              <a:rPr lang="en-US" sz="1600" dirty="0">
                <a:latin typeface="Arial" panose="020B0604020202020204" pitchFamily="34" charset="0"/>
                <a:ea typeface="Calibri" panose="020F0502020204030204" pitchFamily="34" charset="0"/>
                <a:cs typeface="Arial" panose="020B0604020202020204" pitchFamily="34" charset="0"/>
              </a:rPr>
              <a:t>, et al. (2023) ‘Statewide perinatal quality improvement, teamwork, and communication activities in Oklahoma and Texas’</a:t>
            </a:r>
            <a:r>
              <a:rPr lang="en-US" sz="1600" i="1" dirty="0">
                <a:latin typeface="Arial" panose="020B0604020202020204" pitchFamily="34" charset="0"/>
                <a:ea typeface="Calibri" panose="020F0502020204030204" pitchFamily="34" charset="0"/>
                <a:cs typeface="Arial" panose="020B0604020202020204" pitchFamily="34" charset="0"/>
              </a:rPr>
              <a:t>, Quality Management in Health Care</a:t>
            </a:r>
            <a:r>
              <a:rPr lang="en-US" sz="1600" dirty="0">
                <a:latin typeface="Arial" panose="020B0604020202020204" pitchFamily="34" charset="0"/>
                <a:ea typeface="Calibri" panose="020F0502020204030204" pitchFamily="34" charset="0"/>
                <a:cs typeface="Arial" panose="020B0604020202020204" pitchFamily="34" charset="0"/>
              </a:rPr>
              <a:t>, 32(3), pp. 177–188.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7"/>
              </a:rPr>
              <a:t>https://pmc.ncbi.nlm.nih.gov/articles/PMC10290572/</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a:latin typeface="Arial" panose="020B0604020202020204" pitchFamily="34" charset="0"/>
                <a:ea typeface="Calibri" panose="020F0502020204030204" pitchFamily="34" charset="0"/>
                <a:cs typeface="Arial" panose="020B0604020202020204" pitchFamily="34" charset="0"/>
              </a:rPr>
              <a:t>Wu, et al. (2024) ‘Effect of simulation-based training workshop on obstetric emergency team collaboration and communication: </a:t>
            </a:r>
            <a:r>
              <a:rPr lang="en-US" sz="1600" i="1" dirty="0">
                <a:latin typeface="Arial" panose="020B0604020202020204" pitchFamily="34" charset="0"/>
                <a:ea typeface="Calibri" panose="020F0502020204030204" pitchFamily="34" charset="0"/>
                <a:cs typeface="Arial" panose="020B0604020202020204" pitchFamily="34" charset="0"/>
              </a:rPr>
              <a:t>A mixed study’, Frontiers in Medicine</a:t>
            </a:r>
            <a:r>
              <a:rPr lang="en-US" sz="1600" dirty="0">
                <a:latin typeface="Arial" panose="020B0604020202020204" pitchFamily="34" charset="0"/>
                <a:ea typeface="Calibri" panose="020F0502020204030204" pitchFamily="34" charset="0"/>
                <a:cs typeface="Arial" panose="020B0604020202020204" pitchFamily="34" charset="0"/>
              </a:rPr>
              <a:t>, 11, 1282421. Available at: </a:t>
            </a:r>
            <a:r>
              <a:rPr lang="en-US" sz="1600" u="sng" dirty="0">
                <a:latin typeface="Arial" panose="020B0604020202020204" pitchFamily="34" charset="0"/>
                <a:ea typeface="Calibri" panose="020F0502020204030204" pitchFamily="34" charset="0"/>
                <a:cs typeface="Arial" panose="020B0604020202020204" pitchFamily="34" charset="0"/>
                <a:hlinkClick r:id="rId8"/>
              </a:rPr>
              <a:t>https://doi.org/10.3389/fmed.2024.1282421</a:t>
            </a:r>
            <a:endParaRPr lang="en-US" sz="16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600" dirty="0">
                <a:latin typeface="Calibri" panose="020F0502020204030204" pitchFamily="34" charset="0"/>
                <a:ea typeface="Calibri" panose="020F0502020204030204" pitchFamily="34" charset="0"/>
                <a:cs typeface="Times New Roman" panose="02020603050405020304" pitchFamily="18" charset="0"/>
              </a:rPr>
              <a:t> </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721308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Main Event</Template>
  <TotalTime>166</TotalTime>
  <Words>3698</Words>
  <Application>Microsoft Office PowerPoint</Application>
  <PresentationFormat>Widescreen</PresentationFormat>
  <Paragraphs>121</Paragraphs>
  <Slides>15</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Impact</vt:lpstr>
      <vt:lpstr>Times New Roman</vt:lpstr>
      <vt:lpstr>Wingdings</vt:lpstr>
      <vt:lpstr>Main Event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user</dc:creator>
  <cp:keywords/>
  <dc:description>generated using python-pptx</dc:description>
  <cp:lastModifiedBy>Confidence Agomuo Onuoha (2244624)</cp:lastModifiedBy>
  <cp:revision>24</cp:revision>
  <dcterms:created xsi:type="dcterms:W3CDTF">2013-01-27T09:14:16Z</dcterms:created>
  <dcterms:modified xsi:type="dcterms:W3CDTF">2026-10-26T12:50:27Z</dcterms:modified>
  <cp:category/>
</cp:coreProperties>
</file>