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3" r:id="rId4"/>
    <p:sldId id="261" r:id="rId5"/>
    <p:sldId id="256" r:id="rId6"/>
    <p:sldId id="259" r:id="rId7"/>
    <p:sldId id="260"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E1679-122E-8056-E4B1-60DF955BC4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549849-9A17-BB76-0BC0-7F5800A363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033DBF-4B1A-BC5E-E240-AA17C409EB66}"/>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5" name="Footer Placeholder 4">
            <a:extLst>
              <a:ext uri="{FF2B5EF4-FFF2-40B4-BE49-F238E27FC236}">
                <a16:creationId xmlns:a16="http://schemas.microsoft.com/office/drawing/2014/main" id="{A91B2C10-7980-DD8A-49EA-6524EB3536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AB2E5-732D-8F03-D301-BCE23BE58220}"/>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213871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5CF4-5B44-7412-8719-4F27FFE82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1288C-13B1-6614-C5B5-BA634D84A9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9BC279-6175-B229-122F-B0AAFF39323C}"/>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5" name="Footer Placeholder 4">
            <a:extLst>
              <a:ext uri="{FF2B5EF4-FFF2-40B4-BE49-F238E27FC236}">
                <a16:creationId xmlns:a16="http://schemas.microsoft.com/office/drawing/2014/main" id="{43983A18-6A04-9790-4DAB-A8B0490199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D15301-3D8D-02D5-8D45-9785184E6D38}"/>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2444875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E4B6E-0A1D-688B-43C5-6D9759DB68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70E2F8-29CC-B990-170A-81045F27D8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C56FB0-F710-D422-1AD9-4BD2C058DCF8}"/>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5" name="Footer Placeholder 4">
            <a:extLst>
              <a:ext uri="{FF2B5EF4-FFF2-40B4-BE49-F238E27FC236}">
                <a16:creationId xmlns:a16="http://schemas.microsoft.com/office/drawing/2014/main" id="{D591E335-DD6E-E62F-0439-F0E2ACE363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781820-6DF9-6E40-C4BB-BB0E57DC6D3C}"/>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825699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995C-2431-15E1-B472-4461625E13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A0841F-EF22-4E10-5FFD-8C4EE9D547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C81D0F-8140-CDB9-154F-80CFB33D60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19A7EF-E55F-1B1E-AEDE-B10D47440339}"/>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6" name="Footer Placeholder 5">
            <a:extLst>
              <a:ext uri="{FF2B5EF4-FFF2-40B4-BE49-F238E27FC236}">
                <a16:creationId xmlns:a16="http://schemas.microsoft.com/office/drawing/2014/main" id="{3F45C207-D00A-E3EA-EAF5-6CAD2F4335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9B56CB-DD8A-9182-9FB8-0AEA508EFCE8}"/>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1782342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F2AD-C5EC-84DC-0EE6-F9EB9035E0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F14FB-6278-7A2C-46E8-1CC953B81A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46FA1B-B39B-120B-A214-993C531EF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C914C6-FDE2-8590-715A-7C012BF97F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2ED10E-CA80-5712-6689-FCE8E29D00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44FCF1-9A1B-C5AC-EABE-282D5745530B}"/>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8" name="Footer Placeholder 7">
            <a:extLst>
              <a:ext uri="{FF2B5EF4-FFF2-40B4-BE49-F238E27FC236}">
                <a16:creationId xmlns:a16="http://schemas.microsoft.com/office/drawing/2014/main" id="{0107C10E-1766-8080-98D7-EBE80044E4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F46B4A-C668-8276-6C94-272A5B1A5578}"/>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2441152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2ABA-C799-7BF0-9016-8770644F15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2205BE-3765-A6A0-22A5-FF30F0C96EDD}"/>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4" name="Footer Placeholder 3">
            <a:extLst>
              <a:ext uri="{FF2B5EF4-FFF2-40B4-BE49-F238E27FC236}">
                <a16:creationId xmlns:a16="http://schemas.microsoft.com/office/drawing/2014/main" id="{6E41E97C-0836-3017-12D2-0DA0BC298C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81550C-D73A-F93B-5669-EC8422E88AAA}"/>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385362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5DC82-513F-33B9-99DB-AE6B0B8E37D9}"/>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3" name="Footer Placeholder 2">
            <a:extLst>
              <a:ext uri="{FF2B5EF4-FFF2-40B4-BE49-F238E27FC236}">
                <a16:creationId xmlns:a16="http://schemas.microsoft.com/office/drawing/2014/main" id="{7C89935C-BBE2-DAFC-9412-8AE1C52971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CA424A-ED3C-DBDC-2407-779CEFA42BB7}"/>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484825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E455F-1416-BA94-A780-A2943D0302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16A058-BF0B-AD4B-0DCB-7ED2335341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C8205E-AE40-FDCF-E592-D6ABE738B7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878810-169E-50CB-A545-A11F65255E92}"/>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6" name="Footer Placeholder 5">
            <a:extLst>
              <a:ext uri="{FF2B5EF4-FFF2-40B4-BE49-F238E27FC236}">
                <a16:creationId xmlns:a16="http://schemas.microsoft.com/office/drawing/2014/main" id="{98AD84BB-192B-062F-75E0-727BA5BB56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127FD-FDE4-1A0B-90D7-5C46765EB3B4}"/>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4276693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AFE9-D564-D991-C743-5532021A03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06B5CC-D3C7-3705-BC40-8A5C43CB7E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91BADA-C6B4-5796-B3E9-309F4C1204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A420B8-3574-C563-AE23-68044E453F20}"/>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6" name="Footer Placeholder 5">
            <a:extLst>
              <a:ext uri="{FF2B5EF4-FFF2-40B4-BE49-F238E27FC236}">
                <a16:creationId xmlns:a16="http://schemas.microsoft.com/office/drawing/2014/main" id="{728EFF5D-5DB8-0B49-38ED-C9F4C3A546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4AFDA5-0BED-CC1A-F9CE-01593A78C8D5}"/>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132602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02A0-9883-8257-37CD-1F6C8B76A2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772352-C397-A2C3-0EE1-8CA6D4270D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955AB-F60C-3A45-0807-294539D3A129}"/>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5" name="Footer Placeholder 4">
            <a:extLst>
              <a:ext uri="{FF2B5EF4-FFF2-40B4-BE49-F238E27FC236}">
                <a16:creationId xmlns:a16="http://schemas.microsoft.com/office/drawing/2014/main" id="{71031962-052D-5376-EAEB-D01B60F9B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AE294D-E3D1-44E0-CE0C-4F3325A1DD9E}"/>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1436271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BEE849-E4AE-2AE7-CAB4-4CE6E15C18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644D82-A8F6-F3BF-60FA-AADFEE1B4C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210827-A3CF-DEFA-2CFE-F2519DB925C6}"/>
              </a:ext>
            </a:extLst>
          </p:cNvPr>
          <p:cNvSpPr>
            <a:spLocks noGrp="1"/>
          </p:cNvSpPr>
          <p:nvPr>
            <p:ph type="dt" sz="half" idx="10"/>
          </p:nvPr>
        </p:nvSpPr>
        <p:spPr/>
        <p:txBody>
          <a:bodyPr/>
          <a:lstStyle/>
          <a:p>
            <a:fld id="{DB9E6388-B3D3-4C1F-B674-22F9AEE55E99}" type="datetimeFigureOut">
              <a:rPr lang="en-GB" smtClean="0"/>
              <a:t>14/08/2022</a:t>
            </a:fld>
            <a:endParaRPr lang="en-GB"/>
          </a:p>
        </p:txBody>
      </p:sp>
      <p:sp>
        <p:nvSpPr>
          <p:cNvPr id="5" name="Footer Placeholder 4">
            <a:extLst>
              <a:ext uri="{FF2B5EF4-FFF2-40B4-BE49-F238E27FC236}">
                <a16:creationId xmlns:a16="http://schemas.microsoft.com/office/drawing/2014/main" id="{75ED6E0C-897E-36E9-EEEC-D7F49BA7B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5D4CB-D2C0-3BE8-324E-1D5529040988}"/>
              </a:ext>
            </a:extLst>
          </p:cNvPr>
          <p:cNvSpPr>
            <a:spLocks noGrp="1"/>
          </p:cNvSpPr>
          <p:nvPr>
            <p:ph type="sldNum" sz="quarter" idx="12"/>
          </p:nvPr>
        </p:nvSpPr>
        <p:spPr/>
        <p:txBody>
          <a:bodyPr/>
          <a:lstStyle/>
          <a:p>
            <a:fld id="{D15C77FD-4059-459C-BDB9-9D8698344EE3}" type="slidenum">
              <a:rPr lang="en-GB" smtClean="0"/>
              <a:t>‹#›</a:t>
            </a:fld>
            <a:endParaRPr lang="en-GB"/>
          </a:p>
        </p:txBody>
      </p:sp>
    </p:spTree>
    <p:extLst>
      <p:ext uri="{BB962C8B-B14F-4D97-AF65-F5344CB8AC3E}">
        <p14:creationId xmlns:p14="http://schemas.microsoft.com/office/powerpoint/2010/main" val="1276068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29B00B-C89C-663A-FA1A-B25809F434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445077-1716-7BF5-4F05-13837BE57C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D5F1F0-6289-F346-D74A-F5F6F4E29A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9E6388-B3D3-4C1F-B674-22F9AEE55E99}" type="datetimeFigureOut">
              <a:rPr lang="en-GB" smtClean="0"/>
              <a:t>14/08/2022</a:t>
            </a:fld>
            <a:endParaRPr lang="en-GB"/>
          </a:p>
        </p:txBody>
      </p:sp>
      <p:sp>
        <p:nvSpPr>
          <p:cNvPr id="5" name="Footer Placeholder 4">
            <a:extLst>
              <a:ext uri="{FF2B5EF4-FFF2-40B4-BE49-F238E27FC236}">
                <a16:creationId xmlns:a16="http://schemas.microsoft.com/office/drawing/2014/main" id="{861FFA68-8B5C-5458-FBDA-267711558D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7515EF1-1946-AAAF-3BF7-BB284F443A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5C77FD-4059-459C-BDB9-9D8698344EE3}" type="slidenum">
              <a:rPr lang="en-GB" smtClean="0"/>
              <a:t>‹#›</a:t>
            </a:fld>
            <a:endParaRPr lang="en-GB"/>
          </a:p>
        </p:txBody>
      </p:sp>
    </p:spTree>
    <p:extLst>
      <p:ext uri="{BB962C8B-B14F-4D97-AF65-F5344CB8AC3E}">
        <p14:creationId xmlns:p14="http://schemas.microsoft.com/office/powerpoint/2010/main" val="789365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journalistsresource.org/studies/society/public-health/income-students-summer-eating-exercise/"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blogs.lse.ac.uk/impactofsocialsciences/2014/10/23/alternative-metrics-future-uk-research-excellence-framework-thelwal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enago.com/academy/two-types-of-references-in-research/"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8EE47FC-6D7E-7B2F-4712-7620D9833EF8}"/>
              </a:ext>
            </a:extLst>
          </p:cNvPr>
          <p:cNvSpPr>
            <a:spLocks noGrp="1"/>
          </p:cNvSpPr>
          <p:nvPr>
            <p:ph type="title"/>
          </p:nvPr>
        </p:nvSpPr>
        <p:spPr>
          <a:xfrm>
            <a:off x="829322" y="2064466"/>
            <a:ext cx="4076460" cy="3626217"/>
          </a:xfrm>
        </p:spPr>
        <p:txBody>
          <a:bodyPr vert="horz" lIns="91440" tIns="45720" rIns="91440" bIns="45720" rtlCol="0" anchor="b">
            <a:normAutofit fontScale="90000"/>
          </a:bodyPr>
          <a:lstStyle/>
          <a:p>
            <a:pPr algn="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NAME: RASHID AHMED</a:t>
            </a: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MODULE: BMHP505- INTRODUCTION TO RESEARCH</a:t>
            </a:r>
            <a:br>
              <a:rPr lang="en-US" sz="4000" b="1" kern="1200" dirty="0">
                <a:solidFill>
                  <a:srgbClr val="FFFFFF"/>
                </a:solidFill>
                <a:latin typeface="+mj-lt"/>
                <a:ea typeface="+mj-ea"/>
                <a:cs typeface="+mj-cs"/>
              </a:rPr>
            </a:br>
            <a:r>
              <a:rPr lang="en-US" sz="4000" b="1" kern="1200" dirty="0">
                <a:solidFill>
                  <a:srgbClr val="FFFFFF"/>
                </a:solidFill>
                <a:latin typeface="+mj-lt"/>
                <a:ea typeface="+mj-ea"/>
                <a:cs typeface="+mj-cs"/>
              </a:rPr>
              <a:t>LECTURER: LAILA SURANI</a:t>
            </a:r>
            <a:br>
              <a:rPr lang="en-US" sz="4000" kern="1200" dirty="0">
                <a:solidFill>
                  <a:srgbClr val="FFFFFF"/>
                </a:solidFill>
                <a:latin typeface="+mj-lt"/>
                <a:ea typeface="+mj-ea"/>
                <a:cs typeface="+mj-cs"/>
              </a:rPr>
            </a:br>
            <a:br>
              <a:rPr lang="en-US" sz="2600" kern="1200" dirty="0">
                <a:solidFill>
                  <a:srgbClr val="FFFFFF"/>
                </a:solidFill>
                <a:latin typeface="+mj-lt"/>
                <a:ea typeface="+mj-ea"/>
                <a:cs typeface="+mj-cs"/>
              </a:rPr>
            </a:br>
            <a:endParaRPr lang="en-US" sz="2600" kern="1200" dirty="0">
              <a:solidFill>
                <a:srgbClr val="FFFFFF"/>
              </a:solidFill>
              <a:latin typeface="+mj-lt"/>
              <a:ea typeface="+mj-ea"/>
              <a:cs typeface="+mj-cs"/>
            </a:endParaRPr>
          </a:p>
        </p:txBody>
      </p:sp>
      <p:pic>
        <p:nvPicPr>
          <p:cNvPr id="5" name="Content Placeholder 4" descr="Text&#10;&#10;Description automatically generated">
            <a:extLst>
              <a:ext uri="{FF2B5EF4-FFF2-40B4-BE49-F238E27FC236}">
                <a16:creationId xmlns:a16="http://schemas.microsoft.com/office/drawing/2014/main" id="{B3A9D251-D527-4211-A7C7-49E37034B6DE}"/>
              </a:ext>
            </a:extLst>
          </p:cNvPr>
          <p:cNvPicPr>
            <a:picLocks noGrp="1" noChangeAspect="1"/>
          </p:cNvPicPr>
          <p:nvPr>
            <p:ph idx="1"/>
          </p:nvPr>
        </p:nvPicPr>
        <p:blipFill>
          <a:blip r:embed="rId2">
            <a:alphaModFix/>
            <a:extLst>
              <a:ext uri="{28A0092B-C50C-407E-A947-70E740481C1C}">
                <a14:useLocalDpi xmlns:a14="http://schemas.microsoft.com/office/drawing/2010/main" val="0"/>
              </a:ext>
            </a:extLst>
          </a:blip>
          <a:stretch>
            <a:fillRect/>
          </a:stretch>
        </p:blipFill>
        <p:spPr>
          <a:xfrm>
            <a:off x="5457027" y="2970857"/>
            <a:ext cx="6194967" cy="2756760"/>
          </a:xfrm>
          <a:prstGeom prst="rect">
            <a:avLst/>
          </a:prstGeom>
        </p:spPr>
      </p:pic>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0"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822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64772-E59C-48B1-2165-2DDBD875B4AA}"/>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AIM OF PRESENTATION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201612-6DBA-8E0F-ED1F-3B49D31BC1AF}"/>
              </a:ext>
            </a:extLst>
          </p:cNvPr>
          <p:cNvSpPr>
            <a:spLocks noGrp="1"/>
          </p:cNvSpPr>
          <p:nvPr>
            <p:ph idx="1"/>
          </p:nvPr>
        </p:nvSpPr>
        <p:spPr>
          <a:xfrm>
            <a:off x="4447308" y="591344"/>
            <a:ext cx="6906491" cy="5585619"/>
          </a:xfrm>
        </p:spPr>
        <p:txBody>
          <a:bodyPr anchor="ctr">
            <a:normAutofit/>
          </a:bodyPr>
          <a:lstStyle/>
          <a:p>
            <a:pPr marL="514350" indent="-514350">
              <a:buFont typeface="+mj-lt"/>
              <a:buAutoNum type="arabicPeriod"/>
            </a:pPr>
            <a:r>
              <a:rPr lang="en-GB" dirty="0"/>
              <a:t>To investigate the key factors that should be considered when developing interventions for childhood obesity within the South Asian communities in the UK.</a:t>
            </a:r>
          </a:p>
          <a:p>
            <a:pPr marL="514350" indent="-514350">
              <a:buFont typeface="+mj-lt"/>
              <a:buAutoNum type="arabicPeriod"/>
            </a:pPr>
            <a:r>
              <a:rPr lang="en-GB" dirty="0"/>
              <a:t>To analyse and synthesise the results of major studies published on the interventions for obesity within South Asian communities in the UK.</a:t>
            </a:r>
          </a:p>
          <a:p>
            <a:pPr marL="0" indent="0">
              <a:buNone/>
            </a:pPr>
            <a:endParaRPr lang="en-GB" dirty="0"/>
          </a:p>
        </p:txBody>
      </p:sp>
    </p:spTree>
    <p:extLst>
      <p:ext uri="{BB962C8B-B14F-4D97-AF65-F5344CB8AC3E}">
        <p14:creationId xmlns:p14="http://schemas.microsoft.com/office/powerpoint/2010/main" val="1485508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B9580-B8C8-4E10-B504-76210EA873EF}"/>
              </a:ext>
            </a:extLst>
          </p:cNvPr>
          <p:cNvSpPr>
            <a:spLocks noGrp="1"/>
          </p:cNvSpPr>
          <p:nvPr>
            <p:ph type="title"/>
          </p:nvPr>
        </p:nvSpPr>
        <p:spPr>
          <a:xfrm>
            <a:off x="572493" y="238539"/>
            <a:ext cx="11018520" cy="1434415"/>
          </a:xfrm>
        </p:spPr>
        <p:txBody>
          <a:bodyPr anchor="b">
            <a:normAutofit/>
          </a:bodyPr>
          <a:lstStyle/>
          <a:p>
            <a:r>
              <a:rPr lang="en-GB" sz="5400"/>
              <a:t>Rationale</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AE0151-9141-8B1A-33AB-84BF7BB4CC0D}"/>
              </a:ext>
            </a:extLst>
          </p:cNvPr>
          <p:cNvSpPr>
            <a:spLocks noGrp="1"/>
          </p:cNvSpPr>
          <p:nvPr>
            <p:ph idx="1"/>
          </p:nvPr>
        </p:nvSpPr>
        <p:spPr>
          <a:xfrm>
            <a:off x="572493" y="2071316"/>
            <a:ext cx="6713552" cy="4119172"/>
          </a:xfrm>
        </p:spPr>
        <p:txBody>
          <a:bodyPr anchor="t">
            <a:normAutofit/>
          </a:bodyPr>
          <a:lstStyle/>
          <a:p>
            <a:pPr marL="0" indent="0">
              <a:buNone/>
            </a:pPr>
            <a:endParaRPr lang="en-GB" sz="1900" dirty="0"/>
          </a:p>
          <a:p>
            <a:r>
              <a:rPr lang="en-GB" sz="1900" dirty="0"/>
              <a:t>Obesity has emerged as a leading global health problem with major health risks. </a:t>
            </a:r>
          </a:p>
          <a:p>
            <a:r>
              <a:rPr lang="en-GB" sz="1900" dirty="0"/>
              <a:t>Focussing on childhood obesity and prevention at the earliest stages in life will reduce poor health outcomes for adults and reduce the associated mortality rates. </a:t>
            </a:r>
          </a:p>
          <a:p>
            <a:r>
              <a:rPr lang="en-GB" sz="1900" dirty="0"/>
              <a:t>In the last two decades it was thought that the African and Caribbean communities had the highest levels of childhood obesity, however recent research has shows that the Body Mass Index (BMI) has been misleading where it has underestimated obesity levels in South Asian children by around 10 percentage points. In the same vein, research has overestimated the BMI in the African &amp; Caribbean population by 10 %. (BHF, 2017)</a:t>
            </a:r>
          </a:p>
          <a:p>
            <a:pPr marL="0" indent="0">
              <a:buNone/>
            </a:pPr>
            <a:endParaRPr lang="en-GB" sz="1900" dirty="0"/>
          </a:p>
        </p:txBody>
      </p:sp>
      <p:pic>
        <p:nvPicPr>
          <p:cNvPr id="5" name="Picture 4" descr="A picture containing text, sign, vector graphics&#10;&#10;Description automatically generated">
            <a:extLst>
              <a:ext uri="{FF2B5EF4-FFF2-40B4-BE49-F238E27FC236}">
                <a16:creationId xmlns:a16="http://schemas.microsoft.com/office/drawing/2014/main" id="{0EE0E239-7CB3-DDC5-9AFD-9DC5DE3025B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606" r="17280"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EBCDB4F1-B0DF-A8E9-BAF4-E3A07AEB7FCA}"/>
              </a:ext>
            </a:extLst>
          </p:cNvPr>
          <p:cNvSpPr txBox="1"/>
          <p:nvPr/>
        </p:nvSpPr>
        <p:spPr>
          <a:xfrm>
            <a:off x="9296856" y="5990433"/>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urses.lumenlearning.com/suny-esc-educationalplanning/chapter/rationale-essay-purpo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7280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9E203-12C3-BF2A-5AC0-FAF41C54AC73}"/>
              </a:ext>
            </a:extLst>
          </p:cNvPr>
          <p:cNvSpPr>
            <a:spLocks noGrp="1"/>
          </p:cNvSpPr>
          <p:nvPr>
            <p:ph type="title"/>
          </p:nvPr>
        </p:nvSpPr>
        <p:spPr>
          <a:xfrm>
            <a:off x="838200" y="365125"/>
            <a:ext cx="5558489" cy="1325563"/>
          </a:xfrm>
        </p:spPr>
        <p:txBody>
          <a:bodyPr>
            <a:normAutofit/>
          </a:bodyPr>
          <a:lstStyle/>
          <a:p>
            <a:r>
              <a:rPr lang="en-GB"/>
              <a:t>METHODS</a:t>
            </a:r>
          </a:p>
        </p:txBody>
      </p:sp>
      <p:sp>
        <p:nvSpPr>
          <p:cNvPr id="19"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F6984F8-C23E-68B4-84C9-8431B09C6CDA}"/>
              </a:ext>
            </a:extLst>
          </p:cNvPr>
          <p:cNvSpPr>
            <a:spLocks noGrp="1"/>
          </p:cNvSpPr>
          <p:nvPr>
            <p:ph idx="1"/>
          </p:nvPr>
        </p:nvSpPr>
        <p:spPr>
          <a:xfrm>
            <a:off x="838200" y="1825625"/>
            <a:ext cx="5558489" cy="4351338"/>
          </a:xfrm>
        </p:spPr>
        <p:txBody>
          <a:bodyPr>
            <a:normAutofit/>
          </a:bodyPr>
          <a:lstStyle/>
          <a:p>
            <a:pPr marL="0" indent="0">
              <a:buNone/>
            </a:pPr>
            <a:r>
              <a:rPr lang="en-GB"/>
              <a:t>The  following were used to generate research:</a:t>
            </a:r>
          </a:p>
          <a:p>
            <a:pPr marL="0" indent="0">
              <a:buNone/>
            </a:pPr>
            <a:endParaRPr lang="en-GB"/>
          </a:p>
          <a:p>
            <a:pPr marL="514350" indent="-514350">
              <a:buFont typeface="+mj-lt"/>
              <a:buAutoNum type="arabicPeriod"/>
            </a:pPr>
            <a:r>
              <a:rPr lang="en-GB"/>
              <a:t>PubMed </a:t>
            </a:r>
          </a:p>
          <a:p>
            <a:pPr marL="514350" indent="-514350">
              <a:buFont typeface="+mj-lt"/>
              <a:buAutoNum type="arabicPeriod"/>
            </a:pPr>
            <a:r>
              <a:rPr lang="en-GB"/>
              <a:t>Google Scholar</a:t>
            </a:r>
          </a:p>
          <a:p>
            <a:pPr marL="514350" indent="-514350">
              <a:buFont typeface="+mj-lt"/>
              <a:buAutoNum type="arabicPeriod"/>
            </a:pPr>
            <a:r>
              <a:rPr lang="en-GB"/>
              <a:t>University of Wales Trinity St David’s E- Library </a:t>
            </a:r>
          </a:p>
        </p:txBody>
      </p:sp>
      <p:sp>
        <p:nvSpPr>
          <p:cNvPr id="21"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924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A4DEA86-E90E-0DDD-F3D1-2BDCF52C38CE}"/>
              </a:ext>
            </a:extLst>
          </p:cNvPr>
          <p:cNvSpPr>
            <a:spLocks noGrp="1"/>
          </p:cNvSpPr>
          <p:nvPr>
            <p:ph type="subTitle" idx="1"/>
          </p:nvPr>
        </p:nvSpPr>
        <p:spPr>
          <a:xfrm>
            <a:off x="841828" y="5202238"/>
            <a:ext cx="9144000" cy="1655762"/>
          </a:xfrm>
        </p:spPr>
        <p:txBody>
          <a:bodyPr/>
          <a:lstStyle/>
          <a:p>
            <a:endParaRPr lang="en-GB" dirty="0"/>
          </a:p>
        </p:txBody>
      </p:sp>
      <p:sp>
        <p:nvSpPr>
          <p:cNvPr id="7" name="Rectangle 2">
            <a:extLst>
              <a:ext uri="{FF2B5EF4-FFF2-40B4-BE49-F238E27FC236}">
                <a16:creationId xmlns:a16="http://schemas.microsoft.com/office/drawing/2014/main" id="{A7E1EC84-89B2-2898-CA43-5A38289FE55F}"/>
              </a:ext>
            </a:extLst>
          </p:cNvPr>
          <p:cNvSpPr>
            <a:spLocks noChangeArrowheads="1"/>
          </p:cNvSpPr>
          <p:nvPr/>
        </p:nvSpPr>
        <p:spPr bwMode="auto">
          <a:xfrm>
            <a:off x="188686" y="323284"/>
            <a:ext cx="2443123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4800" dirty="0">
                <a:solidFill>
                  <a:srgbClr val="FF0000"/>
                </a:solidFill>
              </a:rPr>
              <a:t>Articles used for Systematic Literature Review</a:t>
            </a:r>
          </a:p>
        </p:txBody>
      </p:sp>
      <p:graphicFrame>
        <p:nvGraphicFramePr>
          <p:cNvPr id="8" name="Table 8">
            <a:extLst>
              <a:ext uri="{FF2B5EF4-FFF2-40B4-BE49-F238E27FC236}">
                <a16:creationId xmlns:a16="http://schemas.microsoft.com/office/drawing/2014/main" id="{64C44552-8EA1-2141-7C47-D5039A1D71B0}"/>
              </a:ext>
            </a:extLst>
          </p:cNvPr>
          <p:cNvGraphicFramePr>
            <a:graphicFrameLocks noGrp="1"/>
          </p:cNvGraphicFramePr>
          <p:nvPr>
            <p:extLst>
              <p:ext uri="{D42A27DB-BD31-4B8C-83A1-F6EECF244321}">
                <p14:modId xmlns:p14="http://schemas.microsoft.com/office/powerpoint/2010/main" val="3170580306"/>
              </p:ext>
            </p:extLst>
          </p:nvPr>
        </p:nvGraphicFramePr>
        <p:xfrm>
          <a:off x="0" y="1449747"/>
          <a:ext cx="12192000" cy="5408253"/>
        </p:xfrm>
        <a:graphic>
          <a:graphicData uri="http://schemas.openxmlformats.org/drawingml/2006/table">
            <a:tbl>
              <a:tblPr firstRow="1" bandRow="1">
                <a:tableStyleId>{5C22544A-7EE6-4342-B048-85BDC9FD1C3A}</a:tableStyleId>
              </a:tblPr>
              <a:tblGrid>
                <a:gridCol w="2438400">
                  <a:extLst>
                    <a:ext uri="{9D8B030D-6E8A-4147-A177-3AD203B41FA5}">
                      <a16:colId xmlns:a16="http://schemas.microsoft.com/office/drawing/2014/main" val="3987879833"/>
                    </a:ext>
                  </a:extLst>
                </a:gridCol>
                <a:gridCol w="2438400">
                  <a:extLst>
                    <a:ext uri="{9D8B030D-6E8A-4147-A177-3AD203B41FA5}">
                      <a16:colId xmlns:a16="http://schemas.microsoft.com/office/drawing/2014/main" val="2552971683"/>
                    </a:ext>
                  </a:extLst>
                </a:gridCol>
                <a:gridCol w="2438400">
                  <a:extLst>
                    <a:ext uri="{9D8B030D-6E8A-4147-A177-3AD203B41FA5}">
                      <a16:colId xmlns:a16="http://schemas.microsoft.com/office/drawing/2014/main" val="676363197"/>
                    </a:ext>
                  </a:extLst>
                </a:gridCol>
                <a:gridCol w="2438400">
                  <a:extLst>
                    <a:ext uri="{9D8B030D-6E8A-4147-A177-3AD203B41FA5}">
                      <a16:colId xmlns:a16="http://schemas.microsoft.com/office/drawing/2014/main" val="1451974571"/>
                    </a:ext>
                  </a:extLst>
                </a:gridCol>
                <a:gridCol w="2438400">
                  <a:extLst>
                    <a:ext uri="{9D8B030D-6E8A-4147-A177-3AD203B41FA5}">
                      <a16:colId xmlns:a16="http://schemas.microsoft.com/office/drawing/2014/main" val="2873145239"/>
                    </a:ext>
                  </a:extLst>
                </a:gridCol>
              </a:tblGrid>
              <a:tr h="374044">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Author/Date</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Aim</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Type of study</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Key findings</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Strengths/weaknesses</a:t>
                      </a:r>
                    </a:p>
                  </a:txBody>
                  <a:tcPr marL="68580" marR="68580" marT="0" marB="0"/>
                </a:tc>
                <a:extLst>
                  <a:ext uri="{0D108BD9-81ED-4DB2-BD59-A6C34878D82A}">
                    <a16:rowId xmlns:a16="http://schemas.microsoft.com/office/drawing/2014/main" val="1163253211"/>
                  </a:ext>
                </a:extLst>
              </a:tr>
              <a:tr h="1258552">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Pallan et al (2013) </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Report on the interventions of childhood obesity in UK</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Focus groups, stakeholders, and expert review</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Contextual info, from stakeholders, expert groups to design interventions </a:t>
                      </a:r>
                    </a:p>
                  </a:txBody>
                  <a:tcPr marL="68580" marR="68580" marT="0" marB="0"/>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Mixture of frameworks + methods, inclusivity led them to carry out interventions outside of the mosque/ considers physical activity separate from diet.</a:t>
                      </a:r>
                    </a:p>
                  </a:txBody>
                  <a:tcPr marL="68580" marR="68580" marT="0" marB="0"/>
                </a:tc>
                <a:extLst>
                  <a:ext uri="{0D108BD9-81ED-4DB2-BD59-A6C34878D82A}">
                    <a16:rowId xmlns:a16="http://schemas.microsoft.com/office/drawing/2014/main" val="2134818786"/>
                  </a:ext>
                </a:extLst>
              </a:tr>
              <a:tr h="1801363">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Adab et al (2014)</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Feasibility study for a culturally appropriate intervention for child obesity</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 year intervention programme, including 1090 children, of which 571 underwent baseline measures</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Some types of interventions accepted, including school physical activity, family cooking activity, sports</a:t>
                      </a:r>
                    </a:p>
                  </a:txBody>
                  <a:tcPr marL="68580" marR="68580" marT="0" marB="0"/>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Wide study, used mixture of methods, technical waist circumference, skin folds and behaviour/ contradiction- cooking workshop is said to  feasible acceptable, but on page 11, results cooking was not feasible and acceptable</a:t>
                      </a:r>
                    </a:p>
                  </a:txBody>
                  <a:tcPr marL="68580" marR="68580" marT="0" marB="0"/>
                </a:tc>
                <a:extLst>
                  <a:ext uri="{0D108BD9-81ED-4DB2-BD59-A6C34878D82A}">
                    <a16:rowId xmlns:a16="http://schemas.microsoft.com/office/drawing/2014/main" val="1063227234"/>
                  </a:ext>
                </a:extLst>
              </a:tr>
              <a:tr h="896678">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Pallen et al (2012)</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To discuss and inform local community group on childhood obesity</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9 focus groups and 68 local stakeholders</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Local community knowledge required to understand contextual factors</a:t>
                      </a:r>
                    </a:p>
                  </a:txBody>
                  <a:tcPr marL="68580" marR="68580" marT="0" marB="0"/>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nuanced views about cultural influences/ data was 5 years old at time of publication, small scale research</a:t>
                      </a:r>
                    </a:p>
                  </a:txBody>
                  <a:tcPr marL="68580" marR="68580" marT="0" marB="0"/>
                </a:tc>
                <a:extLst>
                  <a:ext uri="{0D108BD9-81ED-4DB2-BD59-A6C34878D82A}">
                    <a16:rowId xmlns:a16="http://schemas.microsoft.com/office/drawing/2014/main" val="2589160034"/>
                  </a:ext>
                </a:extLst>
              </a:tr>
              <a:tr h="1077616">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Khunti et al (2007)</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To determine levels of physical activity </a:t>
                      </a:r>
                    </a:p>
                  </a:txBody>
                  <a:tcPr marL="68580" marR="68580" marT="0" marB="0"/>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Questionnaire survey into secondary school population</a:t>
                      </a:r>
                    </a:p>
                  </a:txBody>
                  <a:tcPr marL="68580" marR="68580" marT="0" marB="0"/>
                </a:tc>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3601 responses from 76% of pupils with more likely to have walked to school.</a:t>
                      </a:r>
                    </a:p>
                  </a:txBody>
                  <a:tcPr marL="68580" marR="68580" marT="0" marB="0"/>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Large scale study 4763 children aged 7-10, high response rate of 76%/ unable to accurately measure energy expenditure</a:t>
                      </a:r>
                    </a:p>
                  </a:txBody>
                  <a:tcPr marL="68580" marR="68580" marT="0" marB="0"/>
                </a:tc>
                <a:extLst>
                  <a:ext uri="{0D108BD9-81ED-4DB2-BD59-A6C34878D82A}">
                    <a16:rowId xmlns:a16="http://schemas.microsoft.com/office/drawing/2014/main" val="1755477213"/>
                  </a:ext>
                </a:extLst>
              </a:tr>
            </a:tbl>
          </a:graphicData>
        </a:graphic>
      </p:graphicFrame>
    </p:spTree>
    <p:extLst>
      <p:ext uri="{BB962C8B-B14F-4D97-AF65-F5344CB8AC3E}">
        <p14:creationId xmlns:p14="http://schemas.microsoft.com/office/powerpoint/2010/main" val="2818541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8B633-D2E3-2EF4-542B-871053F3AD3F}"/>
              </a:ext>
            </a:extLst>
          </p:cNvPr>
          <p:cNvSpPr>
            <a:spLocks noGrp="1"/>
          </p:cNvSpPr>
          <p:nvPr>
            <p:ph type="title"/>
          </p:nvPr>
        </p:nvSpPr>
        <p:spPr>
          <a:xfrm>
            <a:off x="5297762" y="329184"/>
            <a:ext cx="6251110" cy="1783080"/>
          </a:xfrm>
        </p:spPr>
        <p:txBody>
          <a:bodyPr anchor="b">
            <a:normAutofit/>
          </a:bodyPr>
          <a:lstStyle/>
          <a:p>
            <a:r>
              <a:rPr lang="en-GB" sz="5400"/>
              <a:t>Key Findings &amp; Themes</a:t>
            </a:r>
          </a:p>
        </p:txBody>
      </p:sp>
      <p:pic>
        <p:nvPicPr>
          <p:cNvPr id="6" name="Picture 5" descr="A group of people dancing&#10;&#10;Description automatically generated with medium confidence">
            <a:extLst>
              <a:ext uri="{FF2B5EF4-FFF2-40B4-BE49-F238E27FC236}">
                <a16:creationId xmlns:a16="http://schemas.microsoft.com/office/drawing/2014/main" id="{0E86761C-A35B-8E6A-FC91-7185C8C606F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062" r="1519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A13F1A-25EE-768B-0265-7A0C330586C1}"/>
              </a:ext>
            </a:extLst>
          </p:cNvPr>
          <p:cNvSpPr>
            <a:spLocks noGrp="1"/>
          </p:cNvSpPr>
          <p:nvPr>
            <p:ph idx="1"/>
          </p:nvPr>
        </p:nvSpPr>
        <p:spPr>
          <a:xfrm>
            <a:off x="5297762" y="2706624"/>
            <a:ext cx="6251110" cy="3483864"/>
          </a:xfrm>
        </p:spPr>
        <p:txBody>
          <a:bodyPr>
            <a:normAutofit/>
          </a:bodyPr>
          <a:lstStyle/>
          <a:p>
            <a:r>
              <a:rPr lang="en-GB" sz="2200"/>
              <a:t>Diet</a:t>
            </a:r>
          </a:p>
          <a:p>
            <a:r>
              <a:rPr lang="en-GB" sz="2200"/>
              <a:t>Physical Activity in school </a:t>
            </a:r>
          </a:p>
          <a:p>
            <a:r>
              <a:rPr lang="en-GB" sz="2200"/>
              <a:t>Physical Activity outside of school</a:t>
            </a:r>
          </a:p>
          <a:p>
            <a:r>
              <a:rPr lang="en-GB" sz="2200"/>
              <a:t>Family culture </a:t>
            </a:r>
          </a:p>
          <a:p>
            <a:r>
              <a:rPr lang="en-GB" sz="2200"/>
              <a:t>Attitudes towards physical activities, diet and exercise</a:t>
            </a:r>
          </a:p>
        </p:txBody>
      </p:sp>
      <p:sp>
        <p:nvSpPr>
          <p:cNvPr id="7" name="TextBox 6">
            <a:extLst>
              <a:ext uri="{FF2B5EF4-FFF2-40B4-BE49-F238E27FC236}">
                <a16:creationId xmlns:a16="http://schemas.microsoft.com/office/drawing/2014/main" id="{E6D7E75B-DC5C-1820-80C8-1CFA55589909}"/>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ournalistsresource.org/studies/society/public-health/income-students-summer-eating-exerci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688680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7030F-E297-3B43-9817-C6348BE49D66}"/>
              </a:ext>
            </a:extLst>
          </p:cNvPr>
          <p:cNvSpPr>
            <a:spLocks noGrp="1"/>
          </p:cNvSpPr>
          <p:nvPr>
            <p:ph type="title"/>
          </p:nvPr>
        </p:nvSpPr>
        <p:spPr>
          <a:xfrm>
            <a:off x="481013" y="3752849"/>
            <a:ext cx="3290887" cy="2452687"/>
          </a:xfrm>
        </p:spPr>
        <p:txBody>
          <a:bodyPr anchor="ctr">
            <a:normAutofit/>
          </a:bodyPr>
          <a:lstStyle/>
          <a:p>
            <a:r>
              <a:rPr lang="en-GB" sz="3600"/>
              <a:t>Strengths &amp; Limitations of Secondary Research</a:t>
            </a:r>
          </a:p>
        </p:txBody>
      </p:sp>
      <p:pic>
        <p:nvPicPr>
          <p:cNvPr id="5" name="Picture 4" descr="A picture containing linedrawing&#10;&#10;Description automatically generated">
            <a:extLst>
              <a:ext uri="{FF2B5EF4-FFF2-40B4-BE49-F238E27FC236}">
                <a16:creationId xmlns:a16="http://schemas.microsoft.com/office/drawing/2014/main" id="{B3E4A30B-DA1B-9EC5-594F-7465D5B2D7C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004" b="26271"/>
          <a:stretch/>
        </p:blipFill>
        <p:spPr>
          <a:xfrm>
            <a:off x="20" y="11"/>
            <a:ext cx="12191980" cy="281576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12506D7-8690-6A20-1829-4826B0318FE6}"/>
              </a:ext>
            </a:extLst>
          </p:cNvPr>
          <p:cNvSpPr>
            <a:spLocks noGrp="1"/>
          </p:cNvSpPr>
          <p:nvPr>
            <p:ph idx="1"/>
          </p:nvPr>
        </p:nvSpPr>
        <p:spPr>
          <a:xfrm>
            <a:off x="4223982" y="2714171"/>
            <a:ext cx="7485413" cy="4630058"/>
          </a:xfrm>
        </p:spPr>
        <p:txBody>
          <a:bodyPr anchor="ctr">
            <a:normAutofit/>
          </a:bodyPr>
          <a:lstStyle/>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Strengths: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Mixture of frameworks + methods</a:t>
            </a:r>
          </a:p>
          <a:p>
            <a:r>
              <a:rPr lang="en-GB" sz="2000" dirty="0">
                <a:latin typeface="Calibri" panose="020F0502020204030204" pitchFamily="34" charset="0"/>
                <a:ea typeface="Calibri" panose="020F0502020204030204" pitchFamily="34" charset="0"/>
                <a:cs typeface="Times New Roman" panose="02020603050405020304" pitchFamily="18" charset="0"/>
              </a:rPr>
              <a:t>Wide study</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Large scale study 4763 children aged 7-10, high response rate of 76%/ unable to accurately measure energy expenditure</a:t>
            </a:r>
          </a:p>
          <a:p>
            <a:pPr marL="0" indent="0">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Limitations: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Calibri" panose="020F0502020204030204" pitchFamily="34" charset="0"/>
                <a:ea typeface="Calibri" panose="020F0502020204030204" pitchFamily="34" charset="0"/>
                <a:cs typeface="Times New Roman" panose="02020603050405020304" pitchFamily="18" charset="0"/>
              </a:rPr>
              <a:t>I</a:t>
            </a:r>
            <a:r>
              <a:rPr lang="en-GB" sz="2000" dirty="0">
                <a:effectLst/>
                <a:latin typeface="Calibri" panose="020F0502020204030204" pitchFamily="34" charset="0"/>
                <a:ea typeface="Calibri" panose="020F0502020204030204" pitchFamily="34" charset="0"/>
                <a:cs typeface="Times New Roman" panose="02020603050405020304" pitchFamily="18" charset="0"/>
              </a:rPr>
              <a:t>nclusivity led them to carry out interventions outside of the mosque/ considers physical activity separate from diet.</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nuanced views about cultural influences/ data was 5 years old at time of publication, small scale research</a:t>
            </a:r>
          </a:p>
          <a:p>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14350" indent="-514350">
              <a:buFont typeface="+mj-lt"/>
              <a:buAutoNum type="arabicPeriod"/>
            </a:pPr>
            <a:endParaRPr lang="en-GB" sz="1100" dirty="0"/>
          </a:p>
        </p:txBody>
      </p:sp>
      <p:sp>
        <p:nvSpPr>
          <p:cNvPr id="6" name="TextBox 5">
            <a:extLst>
              <a:ext uri="{FF2B5EF4-FFF2-40B4-BE49-F238E27FC236}">
                <a16:creationId xmlns:a16="http://schemas.microsoft.com/office/drawing/2014/main" id="{D26CCBA8-8C29-7DDE-14C1-42170A546D95}"/>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cielo.org/en/2019/04/30/potential-advantages-and-disadvantages-in-the-publication-of-review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657411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9E215-D079-452A-2C42-4C8B5231F624}"/>
              </a:ext>
            </a:extLst>
          </p:cNvPr>
          <p:cNvSpPr>
            <a:spLocks noGrp="1"/>
          </p:cNvSpPr>
          <p:nvPr>
            <p:ph type="title"/>
          </p:nvPr>
        </p:nvSpPr>
        <p:spPr>
          <a:xfrm>
            <a:off x="6477843" y="251782"/>
            <a:ext cx="5259707" cy="1325563"/>
          </a:xfrm>
        </p:spPr>
        <p:txBody>
          <a:bodyPr>
            <a:normAutofit/>
          </a:bodyPr>
          <a:lstStyle/>
          <a:p>
            <a:r>
              <a:rPr lang="en-GB" dirty="0"/>
              <a:t>Main Recommendations</a:t>
            </a:r>
          </a:p>
        </p:txBody>
      </p:sp>
      <p:sp>
        <p:nvSpPr>
          <p:cNvPr id="11" name="Freeform: Shape 1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icture containing text, clipart">
            <a:extLst>
              <a:ext uri="{FF2B5EF4-FFF2-40B4-BE49-F238E27FC236}">
                <a16:creationId xmlns:a16="http://schemas.microsoft.com/office/drawing/2014/main" id="{6AF77610-DCFC-17C1-4C9A-3E2762D3E8B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613" r="26573"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EF377759-6E40-9784-089C-BB9A0A80392E}"/>
              </a:ext>
            </a:extLst>
          </p:cNvPr>
          <p:cNvSpPr>
            <a:spLocks noGrp="1"/>
          </p:cNvSpPr>
          <p:nvPr>
            <p:ph idx="1"/>
          </p:nvPr>
        </p:nvSpPr>
        <p:spPr>
          <a:xfrm>
            <a:off x="6289158" y="2279018"/>
            <a:ext cx="5259714" cy="4578982"/>
          </a:xfrm>
        </p:spPr>
        <p:txBody>
          <a:bodyPr anchor="t">
            <a:normAutofit/>
          </a:bodyPr>
          <a:lstStyle/>
          <a:p>
            <a:r>
              <a:rPr lang="en-GB" dirty="0"/>
              <a:t>More interventions in school- increased PE sessions</a:t>
            </a:r>
          </a:p>
          <a:p>
            <a:r>
              <a:rPr lang="en-GB" dirty="0"/>
              <a:t>School- Family support workers &amp;  parent session addressing the importance of physical activity and age- appropriate diets.</a:t>
            </a:r>
          </a:p>
          <a:p>
            <a:r>
              <a:rPr lang="en-GB" dirty="0"/>
              <a:t>More research and scrutiny of town planning and the increasing availability of junk food in poorer urban areas. (Post, UK parliament, 2021)</a:t>
            </a:r>
          </a:p>
          <a:p>
            <a:endParaRPr lang="en-GB" dirty="0"/>
          </a:p>
          <a:p>
            <a:endParaRPr lang="en-GB" sz="1800" dirty="0"/>
          </a:p>
        </p:txBody>
      </p:sp>
      <p:sp>
        <p:nvSpPr>
          <p:cNvPr id="6" name="TextBox 5">
            <a:extLst>
              <a:ext uri="{FF2B5EF4-FFF2-40B4-BE49-F238E27FC236}">
                <a16:creationId xmlns:a16="http://schemas.microsoft.com/office/drawing/2014/main" id="{E2818B4A-6F7C-4CBB-036E-8C490E703915}"/>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lse.ac.uk/impactofsocialsciences/2014/10/23/alternative-metrics-future-uk-research-excellence-framework-thelwa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2623243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w of books&#10;&#10;Description automatically generated with medium confidence">
            <a:extLst>
              <a:ext uri="{FF2B5EF4-FFF2-40B4-BE49-F238E27FC236}">
                <a16:creationId xmlns:a16="http://schemas.microsoft.com/office/drawing/2014/main" id="{0038DE4D-5855-F11E-5604-5167A091C75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83" r="17595"/>
          <a:stretch/>
        </p:blipFill>
        <p:spPr>
          <a:xfrm>
            <a:off x="20" y="-43532"/>
            <a:ext cx="12191981" cy="6857990"/>
          </a:xfrm>
          <a:prstGeom prst="rect">
            <a:avLst/>
          </a:prstGeom>
        </p:spPr>
      </p:pic>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024A23-BD3C-A2FE-D0B9-F3118619F7A3}"/>
              </a:ext>
            </a:extLst>
          </p:cNvPr>
          <p:cNvSpPr>
            <a:spLocks noGrp="1"/>
          </p:cNvSpPr>
          <p:nvPr>
            <p:ph type="title"/>
          </p:nvPr>
        </p:nvSpPr>
        <p:spPr>
          <a:xfrm>
            <a:off x="643467" y="321734"/>
            <a:ext cx="6891186" cy="1135737"/>
          </a:xfrm>
        </p:spPr>
        <p:txBody>
          <a:bodyPr>
            <a:normAutofit/>
          </a:bodyPr>
          <a:lstStyle/>
          <a:p>
            <a:r>
              <a:rPr lang="en-GB" sz="3600"/>
              <a:t>References</a:t>
            </a:r>
          </a:p>
        </p:txBody>
      </p:sp>
      <p:sp>
        <p:nvSpPr>
          <p:cNvPr id="3" name="Content Placeholder 2">
            <a:extLst>
              <a:ext uri="{FF2B5EF4-FFF2-40B4-BE49-F238E27FC236}">
                <a16:creationId xmlns:a16="http://schemas.microsoft.com/office/drawing/2014/main" id="{3BC7847B-8E0A-C961-7C39-214C50AD5395}"/>
              </a:ext>
            </a:extLst>
          </p:cNvPr>
          <p:cNvSpPr>
            <a:spLocks noGrp="1"/>
          </p:cNvSpPr>
          <p:nvPr>
            <p:ph idx="1"/>
          </p:nvPr>
        </p:nvSpPr>
        <p:spPr>
          <a:xfrm>
            <a:off x="643467" y="1349830"/>
            <a:ext cx="6891187" cy="5508170"/>
          </a:xfrm>
        </p:spPr>
        <p:txBody>
          <a:bodyPr>
            <a:normAutofit/>
          </a:bodyPr>
          <a:lstStyle/>
          <a:p>
            <a:r>
              <a:rPr lang="en-GB" sz="1600" dirty="0"/>
              <a:t>British Heart Foundation, 2017, ‘</a:t>
            </a:r>
            <a:r>
              <a:rPr lang="en-US" sz="1600" i="1" dirty="0">
                <a:effectLst/>
                <a:latin typeface="bhfbold"/>
              </a:rPr>
              <a:t>BMI failing to reflect childhood obesity levels in ethnic minorities’, </a:t>
            </a:r>
            <a:r>
              <a:rPr lang="en-US" sz="1600" dirty="0">
                <a:effectLst/>
                <a:latin typeface="bhfbold"/>
              </a:rPr>
              <a:t>(</a:t>
            </a:r>
            <a:r>
              <a:rPr lang="en-US" sz="1600" dirty="0">
                <a:latin typeface="bhfbold"/>
              </a:rPr>
              <a:t>Accessed: 05 August 2022)</a:t>
            </a:r>
          </a:p>
          <a:p>
            <a:r>
              <a:rPr lang="en-US" sz="1600" dirty="0">
                <a:latin typeface="bhfbold"/>
              </a:rPr>
              <a:t>Post, UK parliament, </a:t>
            </a:r>
            <a:r>
              <a:rPr lang="en-US" sz="1600" i="1" dirty="0">
                <a:latin typeface="bhfbold"/>
              </a:rPr>
              <a:t>‘Childhood Obesity’, </a:t>
            </a:r>
            <a:r>
              <a:rPr lang="en-US" sz="1600" dirty="0">
                <a:latin typeface="bhfbold"/>
              </a:rPr>
              <a:t>(Accessed: 01 August 2022)</a:t>
            </a:r>
          </a:p>
          <a:p>
            <a:r>
              <a:rPr lang="en-US" sz="1600" dirty="0" err="1">
                <a:latin typeface="bhfbold"/>
              </a:rPr>
              <a:t>Pallan</a:t>
            </a:r>
            <a:r>
              <a:rPr lang="en-US" sz="1600" dirty="0">
                <a:latin typeface="bhfbold"/>
              </a:rPr>
              <a:t> M et al, 2013, </a:t>
            </a:r>
            <a:r>
              <a:rPr lang="en-US" sz="1600" i="1" dirty="0">
                <a:latin typeface="bhfbold"/>
              </a:rPr>
              <a:t>‘Development of a childhood obesity prevention </a:t>
            </a:r>
            <a:r>
              <a:rPr lang="en-US" sz="1600" i="1" dirty="0" err="1">
                <a:latin typeface="bhfbold"/>
              </a:rPr>
              <a:t>programme</a:t>
            </a:r>
            <a:r>
              <a:rPr lang="en-US" sz="1600" i="1" dirty="0">
                <a:latin typeface="bhfbold"/>
              </a:rPr>
              <a:t> with a focus on UK South Asian communities’.</a:t>
            </a:r>
          </a:p>
          <a:p>
            <a:r>
              <a:rPr lang="en-US" sz="1600" dirty="0" err="1">
                <a:latin typeface="bhfbold"/>
              </a:rPr>
              <a:t>Adab</a:t>
            </a:r>
            <a:r>
              <a:rPr lang="en-US" sz="1600" dirty="0">
                <a:latin typeface="bhfbold"/>
              </a:rPr>
              <a:t> P et al, 2014,</a:t>
            </a:r>
            <a:r>
              <a:rPr lang="en-US" sz="1600" i="1" dirty="0">
                <a:latin typeface="bhfbold"/>
              </a:rPr>
              <a:t> ‘Preventing childhood obesity phase II feasibility study focusing on South Asians: </a:t>
            </a:r>
            <a:r>
              <a:rPr lang="en-US" sz="1600" i="1" dirty="0" err="1">
                <a:latin typeface="bhfbold"/>
              </a:rPr>
              <a:t>BEACHes’</a:t>
            </a:r>
            <a:endParaRPr lang="en-US" sz="1600" i="1" dirty="0">
              <a:latin typeface="bhfbold"/>
            </a:endParaRPr>
          </a:p>
          <a:p>
            <a:r>
              <a:rPr lang="en-US" sz="1600" dirty="0" err="1">
                <a:latin typeface="bhfbold"/>
              </a:rPr>
              <a:t>Pallan</a:t>
            </a:r>
            <a:r>
              <a:rPr lang="en-US" sz="1600" dirty="0">
                <a:latin typeface="bhfbold"/>
              </a:rPr>
              <a:t> M et al, 2012, ‘</a:t>
            </a:r>
            <a:r>
              <a:rPr lang="en-US" sz="1600" i="1" dirty="0">
                <a:latin typeface="bhfbold"/>
              </a:rPr>
              <a:t>Contextual influences on the development of obesity in children: A case study of the UK South Asian communities’</a:t>
            </a:r>
          </a:p>
          <a:p>
            <a:r>
              <a:rPr lang="en-US" sz="1600" dirty="0" err="1">
                <a:latin typeface="bhfbold"/>
              </a:rPr>
              <a:t>Khunti</a:t>
            </a:r>
            <a:r>
              <a:rPr lang="en-US" sz="1600" dirty="0">
                <a:latin typeface="bhfbold"/>
              </a:rPr>
              <a:t> K et al, 2007, </a:t>
            </a:r>
            <a:r>
              <a:rPr lang="en-US" sz="1600" i="1" dirty="0">
                <a:latin typeface="bhfbold"/>
              </a:rPr>
              <a:t>‘</a:t>
            </a:r>
            <a:r>
              <a:rPr lang="en-US" sz="1600" i="1" dirty="0" err="1">
                <a:latin typeface="bhfbold"/>
              </a:rPr>
              <a:t>Phyical</a:t>
            </a:r>
            <a:r>
              <a:rPr lang="en-US" sz="1600" i="1" dirty="0">
                <a:latin typeface="bhfbold"/>
              </a:rPr>
              <a:t> activity and sedentary </a:t>
            </a:r>
            <a:r>
              <a:rPr lang="en-US" sz="1600" i="1" dirty="0" err="1">
                <a:latin typeface="bhfbold"/>
              </a:rPr>
              <a:t>behaviours</a:t>
            </a:r>
            <a:r>
              <a:rPr lang="en-US" sz="1600" i="1" dirty="0">
                <a:latin typeface="bhfbold"/>
              </a:rPr>
              <a:t> of South Asian and white European children in inner city secondary schools in the UK’.</a:t>
            </a:r>
          </a:p>
          <a:p>
            <a:r>
              <a:rPr lang="en-US" sz="1600" dirty="0">
                <a:latin typeface="bhfbold"/>
              </a:rPr>
              <a:t>Mistry S K and </a:t>
            </a:r>
            <a:r>
              <a:rPr lang="en-US" sz="1600" dirty="0" err="1">
                <a:latin typeface="bhfbold"/>
              </a:rPr>
              <a:t>Puthessery</a:t>
            </a:r>
            <a:r>
              <a:rPr lang="en-US" sz="1600" dirty="0">
                <a:latin typeface="bhfbold"/>
              </a:rPr>
              <a:t> S, 2014</a:t>
            </a:r>
            <a:r>
              <a:rPr lang="en-US" sz="1600" i="1" dirty="0">
                <a:latin typeface="bhfbold"/>
              </a:rPr>
              <a:t>, ‘Risk factors of overweight and obesity in childhood and adolescence in South Asian countries: a systematic review of the evidence’.</a:t>
            </a:r>
          </a:p>
          <a:p>
            <a:r>
              <a:rPr lang="en-US" sz="1600" dirty="0" err="1">
                <a:latin typeface="bhfbold"/>
              </a:rPr>
              <a:t>Pallan</a:t>
            </a:r>
            <a:r>
              <a:rPr lang="en-US" sz="1600" dirty="0">
                <a:latin typeface="bhfbold"/>
              </a:rPr>
              <a:t> M J et al, 2011, </a:t>
            </a:r>
            <a:r>
              <a:rPr lang="en-US" sz="1600" i="1" dirty="0">
                <a:latin typeface="bhfbold"/>
              </a:rPr>
              <a:t>‘Body image, body dissatisfaction and weight status in south Asian children: a cross- sectional study’.</a:t>
            </a:r>
          </a:p>
          <a:p>
            <a:r>
              <a:rPr lang="en-US" sz="1600" dirty="0" err="1">
                <a:latin typeface="bhfbold"/>
              </a:rPr>
              <a:t>Misra</a:t>
            </a:r>
            <a:r>
              <a:rPr lang="en-US" sz="1600" dirty="0">
                <a:latin typeface="bhfbold"/>
              </a:rPr>
              <a:t> A and Shrivastava U, 2013, </a:t>
            </a:r>
            <a:r>
              <a:rPr lang="en-US" sz="1600" i="1" dirty="0">
                <a:latin typeface="bhfbold"/>
              </a:rPr>
              <a:t>‘Obesity and Dyslipidemia in South Asians’ .</a:t>
            </a:r>
          </a:p>
          <a:p>
            <a:endParaRPr lang="en-US" sz="1400" i="1" dirty="0">
              <a:latin typeface="bhfbold"/>
            </a:endParaRPr>
          </a:p>
          <a:p>
            <a:endParaRPr lang="en-US" sz="1400" i="1" dirty="0">
              <a:latin typeface="bhfbold"/>
            </a:endParaRPr>
          </a:p>
          <a:p>
            <a:endParaRPr lang="en-US" sz="1400" dirty="0">
              <a:latin typeface="bhfbold"/>
            </a:endParaRPr>
          </a:p>
          <a:p>
            <a:endParaRPr lang="en-GB" sz="1400" dirty="0"/>
          </a:p>
        </p:txBody>
      </p:sp>
      <p:grpSp>
        <p:nvGrpSpPr>
          <p:cNvPr id="13" name="Group 1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4E346E1-9C98-4FE5-C3B7-33BFB6795E72}"/>
              </a:ext>
            </a:extLst>
          </p:cNvPr>
          <p:cNvSpPr txBox="1"/>
          <p:nvPr/>
        </p:nvSpPr>
        <p:spPr>
          <a:xfrm>
            <a:off x="9751910"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nago.com/academy/two-types-of-references-in-researc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743615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6490</TotalTime>
  <Words>899</Words>
  <Application>Microsoft Office PowerPoint</Application>
  <PresentationFormat>Widescreen</PresentationFormat>
  <Paragraphs>77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bhfbold</vt:lpstr>
      <vt:lpstr>Calibri</vt:lpstr>
      <vt:lpstr>Calibri Light</vt:lpstr>
      <vt:lpstr>Office Theme</vt:lpstr>
      <vt:lpstr> NAME: RASHID AHMED MODULE: BMHP505- INTRODUCTION TO RESEARCH LECTURER: LAILA SURANI  </vt:lpstr>
      <vt:lpstr>AIM OF PRESENTATION</vt:lpstr>
      <vt:lpstr>Rationale</vt:lpstr>
      <vt:lpstr>METHODS</vt:lpstr>
      <vt:lpstr>PowerPoint Presentation</vt:lpstr>
      <vt:lpstr>Key Findings &amp; Themes</vt:lpstr>
      <vt:lpstr>Strengths &amp; Limitations of Secondary Research</vt:lpstr>
      <vt:lpstr>Main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Rashid Ahmed</dc:creator>
  <cp:lastModifiedBy>Rashid Ahmed</cp:lastModifiedBy>
  <cp:revision>9</cp:revision>
  <dcterms:created xsi:type="dcterms:W3CDTF">2022-08-10T17:33:11Z</dcterms:created>
  <dcterms:modified xsi:type="dcterms:W3CDTF">2022-08-15T09:10:18Z</dcterms:modified>
</cp:coreProperties>
</file>