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6" r:id="rId2"/>
    <p:sldId id="268" r:id="rId3"/>
    <p:sldId id="269" r:id="rId4"/>
    <p:sldId id="270" r:id="rId5"/>
    <p:sldId id="271" r:id="rId6"/>
    <p:sldId id="272" r:id="rId7"/>
    <p:sldId id="277" r:id="rId8"/>
    <p:sldId id="278" r:id="rId9"/>
    <p:sldId id="279" r:id="rId10"/>
    <p:sldId id="280" r:id="rId11"/>
    <p:sldId id="273" r:id="rId12"/>
    <p:sldId id="281" r:id="rId13"/>
    <p:sldId id="274" r:id="rId14"/>
    <p:sldId id="282" r:id="rId15"/>
    <p:sldId id="275" r:id="rId16"/>
    <p:sldId id="276" r:id="rId17"/>
    <p:sldId id="261" r:id="rId18"/>
    <p:sldId id="266" r:id="rId19"/>
    <p:sldId id="260" r:id="rId20"/>
    <p:sldId id="265" r:id="rId21"/>
    <p:sldId id="258" r:id="rId22"/>
    <p:sldId id="267" r:id="rId23"/>
    <p:sldId id="264" r:id="rId24"/>
    <p:sldId id="259" r:id="rId25"/>
    <p:sldId id="263" r:id="rId26"/>
    <p:sldId id="262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32" autoAdjust="0"/>
    <p:restoredTop sz="94660"/>
  </p:normalViewPr>
  <p:slideViewPr>
    <p:cSldViewPr>
      <p:cViewPr varScale="1">
        <p:scale>
          <a:sx n="63" d="100"/>
          <a:sy n="63" d="100"/>
        </p:scale>
        <p:origin x="69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185190" y="738282"/>
            <a:ext cx="6696744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MANAGEMENT OF INTEGRATED WORK ENVIRONMENT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414269" y="3717032"/>
            <a:ext cx="630358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LIFE CYCLE COST ANALYSIS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5776461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 </a:t>
            </a:r>
            <a:r>
              <a:rPr lang="es-ES_tradnl" b="1" dirty="0" err="1" smtClean="0"/>
              <a:t>Ferriz</a:t>
            </a:r>
            <a:r>
              <a:rPr lang="es-ES_tradnl" b="1" smtClean="0"/>
              <a:t>-Papi</a:t>
            </a:r>
            <a:endParaRPr lang="es-ES_tradnl" b="1" dirty="0" smtClean="0"/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0" name="Rectangle 6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LIFE CYCLE COST OF BUILDINGS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7584" y="2204864"/>
            <a:ext cx="7704856" cy="1800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3998" y="1745257"/>
            <a:ext cx="7964288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 smtClean="0"/>
              <a:t>Method for assessing the total cost of facility ownership</a:t>
            </a:r>
          </a:p>
          <a:p>
            <a:pPr>
              <a:spcAft>
                <a:spcPts val="600"/>
              </a:spcAft>
            </a:pPr>
            <a:endParaRPr lang="en-GB" sz="2000" dirty="0"/>
          </a:p>
          <a:p>
            <a:pPr>
              <a:spcAft>
                <a:spcPts val="600"/>
              </a:spcAft>
            </a:pPr>
            <a:r>
              <a:rPr lang="en-GB" sz="2000" dirty="0" smtClean="0"/>
              <a:t>Consideration of costs of acquiring, owning and disposing of a building or building system</a:t>
            </a:r>
          </a:p>
          <a:p>
            <a:pPr>
              <a:spcAft>
                <a:spcPts val="600"/>
              </a:spcAft>
            </a:pPr>
            <a:endParaRPr lang="en-GB" sz="2000" dirty="0"/>
          </a:p>
          <a:p>
            <a:pPr>
              <a:spcAft>
                <a:spcPts val="600"/>
              </a:spcAft>
            </a:pPr>
            <a:r>
              <a:rPr lang="en-GB" sz="2000" dirty="0" smtClean="0"/>
              <a:t>Different alternatives to fulfil the same performance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Assessment of initial costs, operating, maintenance and end of life costs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Comparison of costs at different stages of the life cycle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Choose the most cost-effective option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 smtClean="0"/>
          </a:p>
          <a:p>
            <a:pPr>
              <a:spcAft>
                <a:spcPts val="600"/>
              </a:spcAft>
            </a:pPr>
            <a:endParaRPr lang="en-GB" dirty="0"/>
          </a:p>
          <a:p>
            <a:pPr>
              <a:spcAft>
                <a:spcPts val="600"/>
              </a:spcAft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76647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0" name="Rectangle 6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LIFE CYCLE COST OF BUILDINGS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7584" y="2204864"/>
            <a:ext cx="7704856" cy="1800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3998" y="1745257"/>
            <a:ext cx="7964288" cy="41072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/>
              <a:t>Other techniques for economic evaluation:</a:t>
            </a:r>
          </a:p>
          <a:p>
            <a:pPr>
              <a:lnSpc>
                <a:spcPct val="150000"/>
              </a:lnSpc>
            </a:pPr>
            <a:endParaRPr lang="en-GB" sz="2000" dirty="0"/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000" dirty="0" smtClean="0"/>
              <a:t>Net savings (or net benefits)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000" dirty="0" smtClean="0"/>
              <a:t>Savings-to-investment ratio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000" dirty="0" smtClean="0"/>
              <a:t>Internal Rate of Return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000" dirty="0" smtClean="0"/>
              <a:t>Payback period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 smtClean="0"/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351447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0" name="Rectangle 6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LIFE CYCLE COST OF BUILDINGS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7584" y="2204864"/>
            <a:ext cx="7704856" cy="1800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3998" y="1804699"/>
            <a:ext cx="7964288" cy="38764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/>
              <a:t>Very different costs associated. Classification in categories: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Initial costs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Energy and water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Operation, maintenance and repair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Replacement costs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Residual value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Other costs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endParaRPr lang="en-GB" sz="2000" dirty="0"/>
          </a:p>
        </p:txBody>
      </p:sp>
      <p:sp>
        <p:nvSpPr>
          <p:cNvPr id="2" name="TextBox 1"/>
          <p:cNvSpPr txBox="1"/>
          <p:nvPr/>
        </p:nvSpPr>
        <p:spPr>
          <a:xfrm>
            <a:off x="683998" y="115190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COSTS</a:t>
            </a:r>
            <a:endParaRPr lang="en-GB" sz="24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80850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0" name="Rectangle 6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LIFE CYCLE COST OF BUILDINGS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7584" y="2204864"/>
            <a:ext cx="7704856" cy="1800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3998" y="1804699"/>
            <a:ext cx="7964288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Initial Costs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Land acquisition 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Construction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Installation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Purchase/procurement</a:t>
            </a:r>
          </a:p>
          <a:p>
            <a:pPr marL="285750" indent="-285750">
              <a:buFontTx/>
              <a:buChar char="-"/>
            </a:pPr>
            <a:endParaRPr lang="en-GB" sz="2000" dirty="0"/>
          </a:p>
          <a:p>
            <a:pPr marL="285750" indent="-285750">
              <a:buFontTx/>
              <a:buChar char="-"/>
            </a:pPr>
            <a:endParaRPr lang="en-GB" sz="2000" dirty="0" smtClean="0"/>
          </a:p>
          <a:p>
            <a:r>
              <a:rPr lang="en-GB" sz="2000" dirty="0" smtClean="0"/>
              <a:t>Energy and Water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Energy usage (occupancy, building use, external consumptions, etc.)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Energy price and projections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Water costs (water supply and water discharge)</a:t>
            </a:r>
            <a:endParaRPr lang="en-GB" dirty="0" smtClean="0"/>
          </a:p>
          <a:p>
            <a:endParaRPr lang="en-GB" dirty="0"/>
          </a:p>
          <a:p>
            <a:endParaRPr lang="en-GB" sz="2000" dirty="0"/>
          </a:p>
        </p:txBody>
      </p:sp>
      <p:sp>
        <p:nvSpPr>
          <p:cNvPr id="2" name="TextBox 1"/>
          <p:cNvSpPr txBox="1"/>
          <p:nvPr/>
        </p:nvSpPr>
        <p:spPr>
          <a:xfrm>
            <a:off x="683998" y="115190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COSTS</a:t>
            </a:r>
            <a:endParaRPr lang="en-GB" sz="24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87248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0" name="Rectangle 6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LIFE CYCLE COST OF BUILDINGS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7584" y="2204864"/>
            <a:ext cx="7704856" cy="1800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3998" y="1804699"/>
            <a:ext cx="796428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Operation, maintenance and repair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Historical data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Specifications from supplier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Statistical analysis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Waste management</a:t>
            </a:r>
            <a:endParaRPr lang="en-GB" sz="2000" dirty="0"/>
          </a:p>
          <a:p>
            <a:pPr marL="285750" indent="-285750">
              <a:buFontTx/>
              <a:buChar char="-"/>
            </a:pPr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smtClean="0"/>
              <a:t>Replacement costs and residual value</a:t>
            </a:r>
          </a:p>
          <a:p>
            <a:endParaRPr lang="en-GB" sz="2000" dirty="0" smtClean="0"/>
          </a:p>
          <a:p>
            <a:endParaRPr lang="en-GB" sz="2000" dirty="0"/>
          </a:p>
          <a:p>
            <a:r>
              <a:rPr lang="en-GB" sz="2000" dirty="0" smtClean="0"/>
              <a:t>Other costs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Finance charges and taxes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Non-monetary benefits or costs (aesthetics, historic preservation, Security, safety, etc.)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83998" y="115190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COSTS</a:t>
            </a:r>
            <a:endParaRPr lang="en-GB" sz="24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19772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0" name="Rectangle 6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LIFE CYCLE COST OF BUILDINGS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83998" y="1804699"/>
            <a:ext cx="7964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Compare the Life Cycle cost of a 58 W Fluorescent Tube to 20 W LED Tube running 24/7 over 3 years (26,280 hours).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83998" y="1151908"/>
            <a:ext cx="18717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EXAMPLE</a:t>
            </a:r>
            <a:endParaRPr lang="en-GB" sz="24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01694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0" name="Rectangle 6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LIFE CYCLE COST OF BUILDINGS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83998" y="1804699"/>
            <a:ext cx="796428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58 W Fluorescent Tube running 24/7 over 3 years</a:t>
            </a:r>
          </a:p>
          <a:p>
            <a:endParaRPr lang="en-GB" sz="2000" dirty="0"/>
          </a:p>
          <a:p>
            <a:r>
              <a:rPr lang="en-GB" sz="2000" b="1" dirty="0" smtClean="0">
                <a:solidFill>
                  <a:srgbClr val="FF0000"/>
                </a:solidFill>
              </a:rPr>
              <a:t>Initial Cost</a:t>
            </a:r>
          </a:p>
          <a:p>
            <a:r>
              <a:rPr lang="en-GB" sz="2000" dirty="0" smtClean="0"/>
              <a:t>58W Fluorescent Tube - £1.36</a:t>
            </a:r>
          </a:p>
          <a:p>
            <a:endParaRPr lang="en-GB" sz="2000" dirty="0"/>
          </a:p>
          <a:p>
            <a:r>
              <a:rPr lang="en-GB" sz="2000" b="1" dirty="0" smtClean="0">
                <a:solidFill>
                  <a:srgbClr val="FF0000"/>
                </a:solidFill>
              </a:rPr>
              <a:t>Operation Cost</a:t>
            </a:r>
          </a:p>
          <a:p>
            <a:r>
              <a:rPr lang="en-GB" sz="2000" dirty="0" smtClean="0"/>
              <a:t>Energy consumed – 58W x 24h x 365 days x 3 years = 1,524 kWh</a:t>
            </a:r>
          </a:p>
          <a:p>
            <a:r>
              <a:rPr lang="en-GB" sz="2000" dirty="0" smtClean="0"/>
              <a:t>£0.12375 x 1,524 kWh = £188.60</a:t>
            </a:r>
          </a:p>
          <a:p>
            <a:endParaRPr lang="en-GB" sz="2000" dirty="0"/>
          </a:p>
          <a:p>
            <a:r>
              <a:rPr lang="en-GB" sz="2000" b="1" dirty="0" smtClean="0">
                <a:solidFill>
                  <a:srgbClr val="FF0000"/>
                </a:solidFill>
              </a:rPr>
              <a:t>Maintenance Cost</a:t>
            </a:r>
          </a:p>
          <a:p>
            <a:r>
              <a:rPr lang="en-GB" sz="2000" dirty="0" smtClean="0"/>
              <a:t>Replacement every 25,000 hours</a:t>
            </a:r>
          </a:p>
          <a:p>
            <a:r>
              <a:rPr lang="en-GB" sz="2000" dirty="0" smtClean="0"/>
              <a:t>Working 24h x 365days x 3 years = 26,280 hours</a:t>
            </a:r>
          </a:p>
          <a:p>
            <a:r>
              <a:rPr lang="en-GB" sz="2000" dirty="0" smtClean="0"/>
              <a:t>Total = 1 replacement - £1.36</a:t>
            </a:r>
          </a:p>
          <a:p>
            <a:endParaRPr lang="en-GB" sz="2000" dirty="0"/>
          </a:p>
          <a:p>
            <a:r>
              <a:rPr lang="en-GB" sz="2000" b="1" dirty="0" smtClean="0"/>
              <a:t>Total LCC = £1.36 + £188.60 + £1.36 = £191.32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83998" y="1151908"/>
            <a:ext cx="18717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EXAMPLE</a:t>
            </a:r>
            <a:endParaRPr lang="en-GB" sz="24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10823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0" name="Rectangle 6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LIFE CYCLE COST OF BUILDINGS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83998" y="1804699"/>
            <a:ext cx="796428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20 W LED Tube running 24/7 over 3 years</a:t>
            </a:r>
          </a:p>
          <a:p>
            <a:endParaRPr lang="en-GB" sz="2000" dirty="0"/>
          </a:p>
          <a:p>
            <a:r>
              <a:rPr lang="en-GB" sz="2000" b="1" dirty="0" smtClean="0">
                <a:solidFill>
                  <a:srgbClr val="FF0000"/>
                </a:solidFill>
              </a:rPr>
              <a:t>Initial Cost</a:t>
            </a:r>
          </a:p>
          <a:p>
            <a:r>
              <a:rPr lang="en-GB" sz="2000" dirty="0" smtClean="0"/>
              <a:t>20W LED Tube - £9.52</a:t>
            </a:r>
          </a:p>
          <a:p>
            <a:endParaRPr lang="en-GB" sz="2000" dirty="0"/>
          </a:p>
          <a:p>
            <a:r>
              <a:rPr lang="en-GB" sz="2000" b="1" dirty="0" smtClean="0">
                <a:solidFill>
                  <a:srgbClr val="FF0000"/>
                </a:solidFill>
              </a:rPr>
              <a:t>Operation Cost</a:t>
            </a:r>
          </a:p>
          <a:p>
            <a:r>
              <a:rPr lang="en-GB" sz="2000" dirty="0" smtClean="0"/>
              <a:t>Energy consumed – 20W x 24h x 365 days x 3 years = 525.6 kWh</a:t>
            </a:r>
          </a:p>
          <a:p>
            <a:r>
              <a:rPr lang="en-GB" sz="2000" dirty="0" smtClean="0"/>
              <a:t>£0.12375 x 525.6 kWh = £65.04</a:t>
            </a:r>
          </a:p>
          <a:p>
            <a:endParaRPr lang="en-GB" sz="2000" dirty="0"/>
          </a:p>
          <a:p>
            <a:r>
              <a:rPr lang="en-GB" sz="2000" b="1" dirty="0" smtClean="0">
                <a:solidFill>
                  <a:srgbClr val="FF0000"/>
                </a:solidFill>
              </a:rPr>
              <a:t>Maintenance Cost</a:t>
            </a:r>
          </a:p>
          <a:p>
            <a:r>
              <a:rPr lang="en-GB" sz="2000" dirty="0" smtClean="0"/>
              <a:t>Replacement every 50,000 hours</a:t>
            </a:r>
          </a:p>
          <a:p>
            <a:r>
              <a:rPr lang="en-GB" sz="2000" dirty="0" smtClean="0"/>
              <a:t>Working 24h x 365days x 3 years = 26,280 hours</a:t>
            </a:r>
          </a:p>
          <a:p>
            <a:r>
              <a:rPr lang="en-GB" sz="2000" dirty="0" smtClean="0"/>
              <a:t>Total = 0 replacements </a:t>
            </a:r>
          </a:p>
          <a:p>
            <a:endParaRPr lang="en-GB" sz="2000" dirty="0"/>
          </a:p>
          <a:p>
            <a:r>
              <a:rPr lang="en-GB" sz="2000" b="1" dirty="0" smtClean="0"/>
              <a:t>Total LCC = £9.52 + £65.04 = £74.56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83998" y="1151908"/>
            <a:ext cx="18717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EXAMPLE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868144" y="6023052"/>
            <a:ext cx="23480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61% CHEAPER</a:t>
            </a:r>
            <a:endParaRPr lang="en-GB" sz="24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29939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0" name="Rectangle 6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LIFE CYCLE COST OF BUILDINGS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83998" y="1804699"/>
            <a:ext cx="7964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</a:t>
            </a:r>
            <a:r>
              <a:rPr lang="en-GB" sz="2000" b="1" dirty="0" smtClean="0"/>
              <a:t>an you calculate the LCC of a heating system boiler for one building?</a:t>
            </a:r>
          </a:p>
          <a:p>
            <a:r>
              <a:rPr lang="en-GB" sz="2000" b="1" dirty="0" smtClean="0"/>
              <a:t>What costs should be considered?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83998" y="1151908"/>
            <a:ext cx="40320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QUESTIONS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683998" y="3268647"/>
            <a:ext cx="7964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Do you think the money we invest today has the same value 10 years later? 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83998" y="4803787"/>
            <a:ext cx="7964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What risks/uncertainties can be identified in this procedure? </a:t>
            </a:r>
          </a:p>
        </p:txBody>
      </p:sp>
    </p:spTree>
    <p:extLst>
      <p:ext uri="{BB962C8B-B14F-4D97-AF65-F5344CB8AC3E}">
        <p14:creationId xmlns:p14="http://schemas.microsoft.com/office/powerpoint/2010/main" val="3379817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9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11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0" name="Rectangle 6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LIFE CYCLE COST OF BUILDINGS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83998" y="1804699"/>
            <a:ext cx="79642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Compare cash-flows incurred at different times during the life cycle.</a:t>
            </a:r>
          </a:p>
          <a:p>
            <a:r>
              <a:rPr lang="en-GB" sz="2000" dirty="0" smtClean="0"/>
              <a:t>Convert them to present values</a:t>
            </a:r>
          </a:p>
          <a:p>
            <a:r>
              <a:rPr lang="en-GB" sz="2000" dirty="0" smtClean="0"/>
              <a:t>Discount rate- It should reflect </a:t>
            </a:r>
            <a:r>
              <a:rPr lang="en-GB" sz="2000" dirty="0" err="1" smtClean="0"/>
              <a:t>inflaction</a:t>
            </a:r>
            <a:r>
              <a:rPr lang="en-GB" sz="2000" dirty="0" smtClean="0"/>
              <a:t>/</a:t>
            </a:r>
            <a:r>
              <a:rPr lang="en-GB" sz="2000" dirty="0" err="1" smtClean="0"/>
              <a:t>deflaction</a:t>
            </a:r>
            <a:r>
              <a:rPr lang="en-GB" sz="2000" dirty="0" smtClean="0"/>
              <a:t> along time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83998" y="1151908"/>
            <a:ext cx="40320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PRESENT-VALUE ANALYSIS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/>
              <p:cNvSpPr txBox="1"/>
              <p:nvPr/>
            </p:nvSpPr>
            <p:spPr>
              <a:xfrm>
                <a:off x="3004359" y="4018968"/>
                <a:ext cx="3135281" cy="49244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𝑵</m:t>
                      </m:r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3200" b="1" i="1" smtClean="0">
                          <a:latin typeface="Cambria Math" panose="02040503050406030204" pitchFamily="18" charset="0"/>
                        </a:rPr>
                        <m:t>𝑷</m:t>
                      </m:r>
                      <m:r>
                        <a:rPr lang="en-GB" sz="3200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sSup>
                        <m:sSupPr>
                          <m:ctrlPr>
                            <a:rPr lang="en-GB" sz="32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sz="3200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3200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sz="3200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GB" sz="3200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𝒊</m:t>
                              </m:r>
                            </m:e>
                          </m:d>
                        </m:e>
                        <m:sup>
                          <m:r>
                            <a:rPr lang="en-GB" sz="32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𝒏</m:t>
                          </m:r>
                        </m:sup>
                      </m:sSup>
                    </m:oMath>
                  </m:oMathPara>
                </a14:m>
                <a:endParaRPr lang="en-GB" sz="3200" b="1" dirty="0"/>
              </a:p>
            </p:txBody>
          </p:sp>
        </mc:Choice>
        <mc:Fallback xmlns="">
          <p:sp>
            <p:nvSpPr>
              <p:cNvPr id="12" name="TextBox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4359" y="4018968"/>
                <a:ext cx="3135281" cy="492443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Box 12"/>
          <p:cNvSpPr txBox="1"/>
          <p:nvPr/>
        </p:nvSpPr>
        <p:spPr>
          <a:xfrm>
            <a:off x="683998" y="5361332"/>
            <a:ext cx="7200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N</a:t>
            </a:r>
            <a:r>
              <a:rPr lang="en-GB" sz="2000" dirty="0" smtClean="0"/>
              <a:t>: Nominal (future) value</a:t>
            </a:r>
          </a:p>
          <a:p>
            <a:r>
              <a:rPr lang="en-GB" sz="2000" dirty="0" smtClean="0"/>
              <a:t>P: Present value</a:t>
            </a:r>
          </a:p>
          <a:p>
            <a:r>
              <a:rPr lang="en-GB" sz="2000" dirty="0" smtClean="0"/>
              <a:t>i: expected percentage increase in prices per year</a:t>
            </a:r>
          </a:p>
          <a:p>
            <a:r>
              <a:rPr lang="en-GB" sz="2000" dirty="0" smtClean="0"/>
              <a:t>n: number of years </a:t>
            </a:r>
            <a:endParaRPr lang="en-GB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1619672" y="3208618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solidFill>
                  <a:srgbClr val="00B050"/>
                </a:solidFill>
              </a:rPr>
              <a:t>REAL VALUE vs NOMINAL VALUE</a:t>
            </a:r>
            <a:endParaRPr lang="en-GB" sz="2400" b="1" dirty="0">
              <a:solidFill>
                <a:srgbClr val="00B050"/>
              </a:solidFill>
            </a:endParaRPr>
          </a:p>
        </p:txBody>
      </p:sp>
      <p:sp>
        <p:nvSpPr>
          <p:cNvPr id="5" name="Right Brace 4"/>
          <p:cNvSpPr/>
          <p:nvPr/>
        </p:nvSpPr>
        <p:spPr>
          <a:xfrm>
            <a:off x="5292080" y="4049278"/>
            <a:ext cx="144016" cy="1215586"/>
          </a:xfrm>
          <a:prstGeom prst="rightBrace">
            <a:avLst/>
          </a:prstGeom>
          <a:scene3d>
            <a:camera prst="orthographicFront">
              <a:rot lat="0" lon="0" rev="162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4666142" y="4751705"/>
            <a:ext cx="20163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Discount rate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2826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12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0" name="Rectangle 6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LIFE CYCLE COST OF BUILDINGS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78418" y="2276872"/>
            <a:ext cx="7964288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000" dirty="0" smtClean="0"/>
              <a:t>Reasons for uncertainty:</a:t>
            </a:r>
          </a:p>
          <a:p>
            <a:pPr>
              <a:spcBef>
                <a:spcPts val="1200"/>
              </a:spcBef>
            </a:pPr>
            <a:endParaRPr lang="en-GB" sz="2000" dirty="0"/>
          </a:p>
          <a:p>
            <a:pPr marL="800100" lvl="1" indent="-342900">
              <a:spcBef>
                <a:spcPts val="1200"/>
              </a:spcBef>
              <a:buFontTx/>
              <a:buChar char="-"/>
            </a:pPr>
            <a:r>
              <a:rPr lang="en-GB" sz="2000" dirty="0" smtClean="0"/>
              <a:t>Quality of data available</a:t>
            </a:r>
          </a:p>
          <a:p>
            <a:pPr marL="800100" lvl="1" indent="-342900">
              <a:spcBef>
                <a:spcPts val="1200"/>
              </a:spcBef>
              <a:buFontTx/>
              <a:buChar char="-"/>
            </a:pPr>
            <a:r>
              <a:rPr lang="en-GB" sz="2000" dirty="0" smtClean="0"/>
              <a:t>Robustness of scoping</a:t>
            </a:r>
          </a:p>
          <a:p>
            <a:pPr marL="800100" lvl="1" indent="-342900">
              <a:spcBef>
                <a:spcPts val="1200"/>
              </a:spcBef>
              <a:buFontTx/>
              <a:buChar char="-"/>
            </a:pPr>
            <a:r>
              <a:rPr lang="en-GB" sz="2000" dirty="0" smtClean="0"/>
              <a:t>Pricing assumptions</a:t>
            </a:r>
          </a:p>
          <a:p>
            <a:pPr marL="800100" lvl="1" indent="-342900">
              <a:spcBef>
                <a:spcPts val="1200"/>
              </a:spcBef>
              <a:buFontTx/>
              <a:buChar char="-"/>
            </a:pPr>
            <a:r>
              <a:rPr lang="en-GB" sz="2000" dirty="0" smtClean="0"/>
              <a:t>Methods of calculation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83998" y="1151908"/>
            <a:ext cx="77764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UNCERTAINTY AND RISKS</a:t>
            </a:r>
            <a:endParaRPr lang="en-GB" sz="24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39173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13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0" name="Rectangle 6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LIFE CYCLE COST OF BUILDINGS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83998" y="1804699"/>
            <a:ext cx="796428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SENSITIVITY ANALYSIS</a:t>
            </a:r>
          </a:p>
          <a:p>
            <a:endParaRPr lang="en-GB" sz="2000" dirty="0"/>
          </a:p>
          <a:p>
            <a:r>
              <a:rPr lang="en-GB" sz="2000" dirty="0" smtClean="0"/>
              <a:t>Identification of critical parameters that can take the greatest impact</a:t>
            </a:r>
          </a:p>
          <a:p>
            <a:r>
              <a:rPr lang="en-GB" sz="2000" dirty="0" smtClean="0"/>
              <a:t>Testing different scenarios to answer “what if” questions</a:t>
            </a:r>
          </a:p>
          <a:p>
            <a:r>
              <a:rPr lang="en-GB" sz="2000" dirty="0" smtClean="0"/>
              <a:t>Simply change the value of each input up and down, holding all others constant, and recalculate the economic measure to be tested</a:t>
            </a:r>
            <a:r>
              <a:rPr lang="en-GB" sz="2000" dirty="0" smtClean="0"/>
              <a:t>.</a:t>
            </a:r>
          </a:p>
          <a:p>
            <a:endParaRPr lang="en-GB" sz="2000" dirty="0"/>
          </a:p>
          <a:p>
            <a:r>
              <a:rPr lang="en-GB" sz="2000" dirty="0"/>
              <a:t>Biggest impacts can be due to: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Discount rates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The period of analysis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Incomplete or unreliable service life or maintenance, repair and replacement cycles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Cost data based on assumptions</a:t>
            </a:r>
          </a:p>
          <a:p>
            <a:endParaRPr lang="en-GB" sz="2000" dirty="0" smtClean="0"/>
          </a:p>
        </p:txBody>
      </p:sp>
      <p:sp>
        <p:nvSpPr>
          <p:cNvPr id="2" name="TextBox 1"/>
          <p:cNvSpPr txBox="1"/>
          <p:nvPr/>
        </p:nvSpPr>
        <p:spPr>
          <a:xfrm>
            <a:off x="683998" y="1151908"/>
            <a:ext cx="77764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UNCERTAINTY ASSESSMENT IN LIFE-CYCLE COST ANALYSIS</a:t>
            </a:r>
            <a:endParaRPr lang="en-GB" sz="24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1043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14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0" name="Rectangle 6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LIFE CYCLE COST OF BUILDINGS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83998" y="1804699"/>
            <a:ext cx="796428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MONTE CARLO </a:t>
            </a:r>
            <a:r>
              <a:rPr lang="en-GB" sz="2000" dirty="0" smtClean="0"/>
              <a:t>ANALYSIS</a:t>
            </a:r>
          </a:p>
          <a:p>
            <a:endParaRPr lang="en-GB" sz="2000" dirty="0"/>
          </a:p>
          <a:p>
            <a:r>
              <a:rPr lang="en-GB" sz="2000" dirty="0" smtClean="0"/>
              <a:t>Multivariate modelling technique (complex ‘what if’ scenarios)</a:t>
            </a:r>
            <a:endParaRPr lang="en-GB" sz="2000" dirty="0"/>
          </a:p>
          <a:p>
            <a:r>
              <a:rPr lang="en-GB" sz="2000" dirty="0" smtClean="0"/>
              <a:t>A tool will randomly select factor values </a:t>
            </a:r>
            <a:r>
              <a:rPr lang="en-GB" sz="2000" dirty="0" err="1" smtClean="0"/>
              <a:t>thart</a:t>
            </a:r>
            <a:r>
              <a:rPr lang="en-GB" sz="2000" dirty="0" smtClean="0"/>
              <a:t> ae bound by certain predetermined conditions. With a number of trials with variables </a:t>
            </a:r>
            <a:r>
              <a:rPr lang="en-GB" sz="2000" dirty="0" err="1" smtClean="0"/>
              <a:t>constrcined</a:t>
            </a:r>
            <a:r>
              <a:rPr lang="en-GB" sz="2000" dirty="0" smtClean="0"/>
              <a:t> by their own </a:t>
            </a:r>
            <a:r>
              <a:rPr lang="en-GB" sz="2000" dirty="0" err="1" smtClean="0"/>
              <a:t>idenpendent</a:t>
            </a:r>
            <a:r>
              <a:rPr lang="en-GB" sz="2000" dirty="0" smtClean="0"/>
              <a:t> probabilities of </a:t>
            </a:r>
            <a:r>
              <a:rPr lang="en-GB" sz="2000" dirty="0" err="1" smtClean="0"/>
              <a:t>courrence</a:t>
            </a:r>
            <a:r>
              <a:rPr lang="en-GB" sz="2000" dirty="0" smtClean="0"/>
              <a:t>, an </a:t>
            </a:r>
            <a:r>
              <a:rPr lang="en-GB" sz="2000" dirty="0" err="1" smtClean="0"/>
              <a:t>anslyst</a:t>
            </a:r>
            <a:r>
              <a:rPr lang="en-GB" sz="2000" dirty="0" smtClean="0"/>
              <a:t> creates a distribution that includes all the possible outcomes and the probabilities that they will occur.</a:t>
            </a:r>
            <a:endParaRPr lang="en-GB" sz="2000" dirty="0" smtClean="0"/>
          </a:p>
        </p:txBody>
      </p:sp>
      <p:sp>
        <p:nvSpPr>
          <p:cNvPr id="2" name="TextBox 1"/>
          <p:cNvSpPr txBox="1"/>
          <p:nvPr/>
        </p:nvSpPr>
        <p:spPr>
          <a:xfrm>
            <a:off x="683998" y="1151908"/>
            <a:ext cx="77764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UNCERTAINTY ASSESSMENT IN LIFE-CYCLE COST ANALYSIS</a:t>
            </a:r>
            <a:endParaRPr lang="en-GB" sz="24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3527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15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0" name="Rectangle 6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LIFE CYCLE </a:t>
            </a:r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COST OF BUILDINGS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83998" y="1804699"/>
            <a:ext cx="79642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BREAK-EVEN ANALYSIS</a:t>
            </a:r>
          </a:p>
          <a:p>
            <a:endParaRPr lang="en-GB" sz="2000" dirty="0"/>
          </a:p>
          <a:p>
            <a:r>
              <a:rPr lang="en-GB" sz="2000" dirty="0" smtClean="0"/>
              <a:t>maximum cost of an input that will allow the project to still break even, or conversely, what minimum benefit a project can produce and still cover the cost of the investment</a:t>
            </a:r>
            <a:r>
              <a:rPr lang="en-GB" sz="2000" dirty="0" smtClean="0"/>
              <a:t>.</a:t>
            </a:r>
          </a:p>
          <a:p>
            <a:endParaRPr lang="en-GB" sz="2000" dirty="0"/>
          </a:p>
        </p:txBody>
      </p:sp>
      <p:sp>
        <p:nvSpPr>
          <p:cNvPr id="2" name="TextBox 1"/>
          <p:cNvSpPr txBox="1"/>
          <p:nvPr/>
        </p:nvSpPr>
        <p:spPr>
          <a:xfrm>
            <a:off x="683998" y="1151908"/>
            <a:ext cx="77764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UNCERTAINTY ASSESSMENT IN LIFE-CYCLE COST ANALYSIS</a:t>
            </a:r>
            <a:endParaRPr lang="en-GB" sz="24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5950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16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8" t="2751" r="5454" b="46850"/>
          <a:stretch/>
        </p:blipFill>
        <p:spPr>
          <a:xfrm>
            <a:off x="971600" y="663946"/>
            <a:ext cx="7075527" cy="5756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5214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17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9" name="Rectangle 18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BS ISO 15686-5:2017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63" t="9272" r="8424" b="39279"/>
          <a:stretch/>
        </p:blipFill>
        <p:spPr>
          <a:xfrm>
            <a:off x="1619672" y="1110618"/>
            <a:ext cx="5760640" cy="542829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67544" y="6165304"/>
            <a:ext cx="3384376" cy="373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Performance Requirements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0071709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412776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b="1" dirty="0" smtClean="0">
                <a:solidFill>
                  <a:schemeClr val="accent1"/>
                </a:solidFill>
              </a:rPr>
              <a:t>DEFINITIONS (BS ISO 15686-5:2017)</a:t>
            </a:r>
            <a:endParaRPr lang="en-GB" b="1" dirty="0">
              <a:solidFill>
                <a:schemeClr val="accent1"/>
              </a:solidFill>
            </a:endParaRPr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0" name="Rectangle 6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LIFE CYCLE COST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7584" y="2204864"/>
            <a:ext cx="7704856" cy="1800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28192" y="1963716"/>
            <a:ext cx="727280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Whole-life cost</a:t>
            </a:r>
          </a:p>
          <a:p>
            <a:r>
              <a:rPr lang="en-GB" dirty="0" smtClean="0"/>
              <a:t>All significant and relevant initial and future costs and benefits of an asset, throughout its life cycle, while fulfilling the performance requirements.</a:t>
            </a:r>
          </a:p>
          <a:p>
            <a:endParaRPr lang="en-GB" dirty="0"/>
          </a:p>
          <a:p>
            <a:r>
              <a:rPr lang="en-GB" dirty="0" smtClean="0"/>
              <a:t>Life Cycle Cost</a:t>
            </a:r>
          </a:p>
          <a:p>
            <a:r>
              <a:rPr lang="en-GB" dirty="0" smtClean="0"/>
              <a:t>Cost of an asset or its parts throughout its life </a:t>
            </a:r>
            <a:r>
              <a:rPr lang="en-GB" dirty="0" err="1" smtClean="0"/>
              <a:t>cyle</a:t>
            </a:r>
            <a:r>
              <a:rPr lang="en-GB" dirty="0" smtClean="0"/>
              <a:t>, while fulfilling the performance requirements.</a:t>
            </a:r>
          </a:p>
          <a:p>
            <a:endParaRPr lang="en-GB" dirty="0"/>
          </a:p>
          <a:p>
            <a:r>
              <a:rPr lang="en-GB" dirty="0" smtClean="0"/>
              <a:t>Operation cost</a:t>
            </a:r>
          </a:p>
          <a:p>
            <a:r>
              <a:rPr lang="en-GB" dirty="0" smtClean="0"/>
              <a:t>Costs incurred in running and managing the facility or built environment, including administration support services.</a:t>
            </a:r>
          </a:p>
          <a:p>
            <a:endParaRPr lang="en-GB" dirty="0"/>
          </a:p>
          <a:p>
            <a:r>
              <a:rPr lang="en-GB" dirty="0" smtClean="0"/>
              <a:t>Maintenance cost</a:t>
            </a:r>
          </a:p>
          <a:p>
            <a:r>
              <a:rPr lang="en-GB" dirty="0" smtClean="0"/>
              <a:t>Total of necessarily incurred labour, material and other related costs incurred to retain a building or its parts in a state in </a:t>
            </a:r>
            <a:r>
              <a:rPr lang="en-GB" dirty="0"/>
              <a:t>w</a:t>
            </a:r>
            <a:r>
              <a:rPr lang="en-GB" dirty="0" smtClean="0"/>
              <a:t>hich it can perform its required functions.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6356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412776"/>
            <a:ext cx="3420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b="1" dirty="0" smtClean="0">
                <a:solidFill>
                  <a:schemeClr val="accent1"/>
                </a:solidFill>
              </a:rPr>
              <a:t>WLC and LCC elements</a:t>
            </a:r>
            <a:endParaRPr lang="en-GB" b="1" dirty="0">
              <a:solidFill>
                <a:schemeClr val="accent1"/>
              </a:solidFill>
            </a:endParaRPr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1" name="Picture 3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27" t="10101" r="10914" b="58399"/>
          <a:stretch/>
        </p:blipFill>
        <p:spPr>
          <a:xfrm>
            <a:off x="1331640" y="2099351"/>
            <a:ext cx="6408712" cy="3923701"/>
          </a:xfrm>
          <a:prstGeom prst="rect">
            <a:avLst/>
          </a:prstGeom>
        </p:spPr>
      </p:pic>
      <p:sp>
        <p:nvSpPr>
          <p:cNvPr id="33" name="Rectangle 32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BS ISO 15686-5:2017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575502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412776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b="1" dirty="0" smtClean="0">
                <a:solidFill>
                  <a:schemeClr val="accent1"/>
                </a:solidFill>
              </a:rPr>
              <a:t>Typical decisions informed by Life Cycle Cost Analysis (LCCA)</a:t>
            </a:r>
            <a:endParaRPr lang="en-GB" b="1" dirty="0">
              <a:solidFill>
                <a:schemeClr val="accent1"/>
              </a:solidFill>
            </a:endParaRPr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0" name="Rectangle 6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BS ISO 15686-5:2017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7584" y="2709369"/>
            <a:ext cx="7704856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Evaluation of different investment scenarios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Choices between alternative designs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Choices among alternative components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Comparison and/or benchmarking analysis of previous decisions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 smtClean="0"/>
              <a:t>Estimation of future costs for budgetary purposes or investment approval</a:t>
            </a:r>
          </a:p>
          <a:p>
            <a:pPr>
              <a:lnSpc>
                <a:spcPct val="150000"/>
              </a:lnSpc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168716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412776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b="1" dirty="0" smtClean="0">
                <a:solidFill>
                  <a:schemeClr val="accent1"/>
                </a:solidFill>
              </a:rPr>
              <a:t>Analysis at different stages of the life cycle</a:t>
            </a:r>
            <a:endParaRPr lang="en-GB" b="1" dirty="0">
              <a:solidFill>
                <a:schemeClr val="accent1"/>
              </a:solidFill>
            </a:endParaRPr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4" name="Picture 3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35" t="9409" r="22785" b="46492"/>
          <a:stretch/>
        </p:blipFill>
        <p:spPr>
          <a:xfrm>
            <a:off x="2123728" y="1782108"/>
            <a:ext cx="4824536" cy="4942208"/>
          </a:xfrm>
          <a:prstGeom prst="rect">
            <a:avLst/>
          </a:prstGeom>
        </p:spPr>
      </p:pic>
      <p:sp>
        <p:nvSpPr>
          <p:cNvPr id="70" name="Rectangle 6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BS ISO 15686-5:2017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467544" y="2969156"/>
            <a:ext cx="2736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b="1" dirty="0" smtClean="0">
                <a:solidFill>
                  <a:schemeClr val="accent1"/>
                </a:solidFill>
              </a:rPr>
              <a:t>Different levels of analysis at different stages of the life cycle</a:t>
            </a:r>
            <a:endParaRPr lang="en-GB" b="1" dirty="0">
              <a:solidFill>
                <a:schemeClr val="accent1"/>
              </a:solidFill>
            </a:endParaRPr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0" name="Rectangle 6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BS ISO 15686-5:2017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93" t="26900" r="15848" b="20601"/>
          <a:stretch/>
        </p:blipFill>
        <p:spPr>
          <a:xfrm>
            <a:off x="3420303" y="880580"/>
            <a:ext cx="5545166" cy="5658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5223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23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2" name="Picture 3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62" t="9051" r="14124" b="13250"/>
          <a:stretch/>
        </p:blipFill>
        <p:spPr>
          <a:xfrm>
            <a:off x="4355976" y="957429"/>
            <a:ext cx="3744416" cy="5328592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BS ISO 15686-5:2017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99592" y="1412776"/>
            <a:ext cx="342038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b="1" dirty="0" smtClean="0">
                <a:solidFill>
                  <a:schemeClr val="accent1"/>
                </a:solidFill>
              </a:rPr>
              <a:t>Classification of costs</a:t>
            </a:r>
          </a:p>
          <a:p>
            <a:pPr>
              <a:spcAft>
                <a:spcPts val="1200"/>
              </a:spcAft>
            </a:pPr>
            <a:r>
              <a:rPr lang="en-GB" b="1" dirty="0" smtClean="0"/>
              <a:t>Typical scope of costs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324186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24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2" name="Picture 3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62" t="9052" r="14124" b="62297"/>
          <a:stretch/>
        </p:blipFill>
        <p:spPr>
          <a:xfrm>
            <a:off x="336829" y="1247423"/>
            <a:ext cx="8548342" cy="4485833"/>
          </a:xfrm>
          <a:prstGeom prst="rect">
            <a:avLst/>
          </a:prstGeom>
        </p:spPr>
      </p:pic>
      <p:sp>
        <p:nvSpPr>
          <p:cNvPr id="33" name="Rectangle 32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BS ISO 15686-5:2017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387409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25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2" name="Picture 3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62" t="37703" r="14124" b="38148"/>
          <a:stretch/>
        </p:blipFill>
        <p:spPr>
          <a:xfrm>
            <a:off x="1149" y="1556792"/>
            <a:ext cx="8791238" cy="3888432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BS ISO 15686-5:2017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429629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26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LIFE CYCLE COST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2" name="Picture 3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47" t="61852" r="14124" b="13250"/>
          <a:stretch/>
        </p:blipFill>
        <p:spPr>
          <a:xfrm>
            <a:off x="107504" y="1586750"/>
            <a:ext cx="8660154" cy="4280918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BS ISO 15686-5:2017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877555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658</TotalTime>
  <Words>1083</Words>
  <Application>Microsoft Office PowerPoint</Application>
  <PresentationFormat>On-screen Show (4:3)</PresentationFormat>
  <Paragraphs>231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Cambria Math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46</cp:revision>
  <dcterms:created xsi:type="dcterms:W3CDTF">2015-09-15T12:16:09Z</dcterms:created>
  <dcterms:modified xsi:type="dcterms:W3CDTF">2020-01-27T15:52:33Z</dcterms:modified>
</cp:coreProperties>
</file>