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256" r:id="rId3"/>
    <p:sldId id="257" r:id="rId4"/>
    <p:sldId id="258" r:id="rId5"/>
    <p:sldId id="286" r:id="rId6"/>
    <p:sldId id="287" r:id="rId7"/>
    <p:sldId id="288" r:id="rId8"/>
    <p:sldId id="289" r:id="rId9"/>
    <p:sldId id="290" r:id="rId10"/>
    <p:sldId id="291" r:id="rId11"/>
    <p:sldId id="292" r:id="rId12"/>
    <p:sldId id="293" r:id="rId13"/>
    <p:sldId id="294" r:id="rId14"/>
    <p:sldId id="295" r:id="rId15"/>
    <p:sldId id="296" r:id="rId16"/>
    <p:sldId id="259" r:id="rId17"/>
    <p:sldId id="260" r:id="rId18"/>
    <p:sldId id="261" r:id="rId19"/>
    <p:sldId id="267" r:id="rId20"/>
    <p:sldId id="268" r:id="rId21"/>
    <p:sldId id="269" r:id="rId22"/>
    <p:sldId id="270" r:id="rId23"/>
    <p:sldId id="271" r:id="rId24"/>
    <p:sldId id="272" r:id="rId25"/>
    <p:sldId id="273" r:id="rId26"/>
    <p:sldId id="274" r:id="rId27"/>
    <p:sldId id="275" r:id="rId28"/>
    <p:sldId id="276" r:id="rId29"/>
    <p:sldId id="277" r:id="rId30"/>
    <p:sldId id="281" r:id="rId31"/>
    <p:sldId id="282" r:id="rId32"/>
    <p:sldId id="278" r:id="rId33"/>
    <p:sldId id="279" r:id="rId34"/>
    <p:sldId id="280" r:id="rId35"/>
    <p:sldId id="284" r:id="rId36"/>
    <p:sldId id="263" r:id="rId37"/>
    <p:sldId id="264" r:id="rId38"/>
    <p:sldId id="265" r:id="rId39"/>
    <p:sldId id="266" r:id="rId40"/>
    <p:sldId id="382" r:id="rId41"/>
    <p:sldId id="363" r:id="rId42"/>
    <p:sldId id="365" r:id="rId43"/>
    <p:sldId id="366" r:id="rId44"/>
    <p:sldId id="368" r:id="rId45"/>
    <p:sldId id="369" r:id="rId46"/>
    <p:sldId id="370" r:id="rId47"/>
    <p:sldId id="371" r:id="rId48"/>
    <p:sldId id="372" r:id="rId49"/>
    <p:sldId id="373" r:id="rId50"/>
    <p:sldId id="374" r:id="rId51"/>
    <p:sldId id="375" r:id="rId52"/>
    <p:sldId id="376" r:id="rId53"/>
    <p:sldId id="377" r:id="rId54"/>
    <p:sldId id="378" r:id="rId55"/>
    <p:sldId id="379" r:id="rId56"/>
    <p:sldId id="380" r:id="rId57"/>
    <p:sldId id="381" r:id="rId58"/>
    <p:sldId id="367"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721456-7B07-E72D-2934-8CC6DA11DFA7}" v="23" dt="2026-02-10T15:11:17.980"/>
    <p1510:client id="{DAE28947-621E-444E-BAAC-20238FE7FA2A}" v="43" dt="2026-02-10T11:55:14.9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94660"/>
  </p:normalViewPr>
  <p:slideViewPr>
    <p:cSldViewPr snapToGrid="0">
      <p:cViewPr varScale="1">
        <p:scale>
          <a:sx n="93" d="100"/>
          <a:sy n="93" d="100"/>
        </p:scale>
        <p:origin x="72" y="14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5" Type="http://schemas.openxmlformats.org/officeDocument/2006/relationships/slide" Target="slides/slide3.xml"/><Relationship Id="rId61" Type="http://schemas.openxmlformats.org/officeDocument/2006/relationships/viewProps" Target="viewProps.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microsoft.com/office/2016/11/relationships/changesInfo" Target="changesInfos/changesInfo1.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presProps" Target="presProps.xml"/><Relationship Id="rId65"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utushi Tanha" userId="62f9b1f3-ddcf-45d7-a6a4-b667feecf47e" providerId="ADAL" clId="{4461511C-2E2E-4902-AD89-913F333121DA}"/>
    <pc:docChg chg="custSel addSld delSld modSld sldOrd">
      <pc:chgData name="Moutushi Tanha" userId="62f9b1f3-ddcf-45d7-a6a4-b667feecf47e" providerId="ADAL" clId="{4461511C-2E2E-4902-AD89-913F333121DA}" dt="2026-02-10T12:08:34.213" v="311" actId="2696"/>
      <pc:docMkLst>
        <pc:docMk/>
      </pc:docMkLst>
      <pc:sldChg chg="modSp mod">
        <pc:chgData name="Moutushi Tanha" userId="62f9b1f3-ddcf-45d7-a6a4-b667feecf47e" providerId="ADAL" clId="{4461511C-2E2E-4902-AD89-913F333121DA}" dt="2026-02-10T11:33:48.681" v="55" actId="404"/>
        <pc:sldMkLst>
          <pc:docMk/>
          <pc:sldMk cId="557211810" sldId="256"/>
        </pc:sldMkLst>
        <pc:spChg chg="mod">
          <ac:chgData name="Moutushi Tanha" userId="62f9b1f3-ddcf-45d7-a6a4-b667feecf47e" providerId="ADAL" clId="{4461511C-2E2E-4902-AD89-913F333121DA}" dt="2026-02-10T11:33:48.681" v="55" actId="404"/>
          <ac:spMkLst>
            <pc:docMk/>
            <pc:sldMk cId="557211810" sldId="256"/>
            <ac:spMk id="2" creationId="{B757EFAE-1D6B-4B15-65CF-BA893B57C2D2}"/>
          </ac:spMkLst>
        </pc:spChg>
      </pc:sldChg>
      <pc:sldChg chg="modSp mod">
        <pc:chgData name="Moutushi Tanha" userId="62f9b1f3-ddcf-45d7-a6a4-b667feecf47e" providerId="ADAL" clId="{4461511C-2E2E-4902-AD89-913F333121DA}" dt="2026-02-10T11:34:53.093" v="70"/>
        <pc:sldMkLst>
          <pc:docMk/>
          <pc:sldMk cId="1112103900" sldId="257"/>
        </pc:sldMkLst>
        <pc:spChg chg="mod">
          <ac:chgData name="Moutushi Tanha" userId="62f9b1f3-ddcf-45d7-a6a4-b667feecf47e" providerId="ADAL" clId="{4461511C-2E2E-4902-AD89-913F333121DA}" dt="2026-02-10T11:34:53.093" v="70"/>
          <ac:spMkLst>
            <pc:docMk/>
            <pc:sldMk cId="1112103900" sldId="257"/>
            <ac:spMk id="2" creationId="{3D2E93B0-0E3A-307E-88BA-4AE31B2E8CD3}"/>
          </ac:spMkLst>
        </pc:spChg>
        <pc:spChg chg="mod">
          <ac:chgData name="Moutushi Tanha" userId="62f9b1f3-ddcf-45d7-a6a4-b667feecf47e" providerId="ADAL" clId="{4461511C-2E2E-4902-AD89-913F333121DA}" dt="2026-02-10T11:34:50.537" v="69" actId="20577"/>
          <ac:spMkLst>
            <pc:docMk/>
            <pc:sldMk cId="1112103900" sldId="257"/>
            <ac:spMk id="3" creationId="{603AF764-1ED3-1274-DEE0-B2F26106277B}"/>
          </ac:spMkLst>
        </pc:spChg>
      </pc:sldChg>
      <pc:sldChg chg="modSp mod">
        <pc:chgData name="Moutushi Tanha" userId="62f9b1f3-ddcf-45d7-a6a4-b667feecf47e" providerId="ADAL" clId="{4461511C-2E2E-4902-AD89-913F333121DA}" dt="2026-02-10T11:34:36.301" v="62"/>
        <pc:sldMkLst>
          <pc:docMk/>
          <pc:sldMk cId="4090213696" sldId="258"/>
        </pc:sldMkLst>
        <pc:spChg chg="mod">
          <ac:chgData name="Moutushi Tanha" userId="62f9b1f3-ddcf-45d7-a6a4-b667feecf47e" providerId="ADAL" clId="{4461511C-2E2E-4902-AD89-913F333121DA}" dt="2026-02-10T11:34:36.301" v="62"/>
          <ac:spMkLst>
            <pc:docMk/>
            <pc:sldMk cId="4090213696" sldId="258"/>
            <ac:spMk id="2" creationId="{A871735B-2E47-D20A-D86D-83EDCFAF05FF}"/>
          </ac:spMkLst>
        </pc:spChg>
        <pc:spChg chg="mod">
          <ac:chgData name="Moutushi Tanha" userId="62f9b1f3-ddcf-45d7-a6a4-b667feecf47e" providerId="ADAL" clId="{4461511C-2E2E-4902-AD89-913F333121DA}" dt="2026-02-10T11:34:24.522" v="61" actId="27636"/>
          <ac:spMkLst>
            <pc:docMk/>
            <pc:sldMk cId="4090213696" sldId="258"/>
            <ac:spMk id="3" creationId="{EB603170-B98F-7306-5A13-23D595F48F56}"/>
          </ac:spMkLst>
        </pc:spChg>
      </pc:sldChg>
      <pc:sldChg chg="del ord">
        <pc:chgData name="Moutushi Tanha" userId="62f9b1f3-ddcf-45d7-a6a4-b667feecf47e" providerId="ADAL" clId="{4461511C-2E2E-4902-AD89-913F333121DA}" dt="2026-02-10T11:57:49.499" v="303" actId="2696"/>
        <pc:sldMkLst>
          <pc:docMk/>
          <pc:sldMk cId="1122955558" sldId="262"/>
        </pc:sldMkLst>
      </pc:sldChg>
      <pc:sldChg chg="addSp modSp mod">
        <pc:chgData name="Moutushi Tanha" userId="62f9b1f3-ddcf-45d7-a6a4-b667feecf47e" providerId="ADAL" clId="{4461511C-2E2E-4902-AD89-913F333121DA}" dt="2026-02-10T11:21:14.762" v="22" actId="14100"/>
        <pc:sldMkLst>
          <pc:docMk/>
          <pc:sldMk cId="1569991596" sldId="265"/>
        </pc:sldMkLst>
        <pc:picChg chg="mod">
          <ac:chgData name="Moutushi Tanha" userId="62f9b1f3-ddcf-45d7-a6a4-b667feecf47e" providerId="ADAL" clId="{4461511C-2E2E-4902-AD89-913F333121DA}" dt="2026-02-10T11:21:00.136" v="20" actId="14100"/>
          <ac:picMkLst>
            <pc:docMk/>
            <pc:sldMk cId="1569991596" sldId="265"/>
            <ac:picMk id="3" creationId="{CFF417EC-8A4E-1DBE-9125-5BCCC48BBB92}"/>
          </ac:picMkLst>
        </pc:picChg>
        <pc:picChg chg="add mod">
          <ac:chgData name="Moutushi Tanha" userId="62f9b1f3-ddcf-45d7-a6a4-b667feecf47e" providerId="ADAL" clId="{4461511C-2E2E-4902-AD89-913F333121DA}" dt="2026-02-10T11:21:04.804" v="21" actId="14100"/>
          <ac:picMkLst>
            <pc:docMk/>
            <pc:sldMk cId="1569991596" sldId="265"/>
            <ac:picMk id="5" creationId="{808586CE-60D2-6FCE-8996-30174F23FE5C}"/>
          </ac:picMkLst>
        </pc:picChg>
        <pc:picChg chg="add mod">
          <ac:chgData name="Moutushi Tanha" userId="62f9b1f3-ddcf-45d7-a6a4-b667feecf47e" providerId="ADAL" clId="{4461511C-2E2E-4902-AD89-913F333121DA}" dt="2026-02-10T11:19:39.926" v="11" actId="1076"/>
          <ac:picMkLst>
            <pc:docMk/>
            <pc:sldMk cId="1569991596" sldId="265"/>
            <ac:picMk id="7" creationId="{BB2E0AC9-5B9C-279C-2A89-6367969BFEBA}"/>
          </ac:picMkLst>
        </pc:picChg>
        <pc:picChg chg="add mod">
          <ac:chgData name="Moutushi Tanha" userId="62f9b1f3-ddcf-45d7-a6a4-b667feecf47e" providerId="ADAL" clId="{4461511C-2E2E-4902-AD89-913F333121DA}" dt="2026-02-10T11:21:14.762" v="22" actId="14100"/>
          <ac:picMkLst>
            <pc:docMk/>
            <pc:sldMk cId="1569991596" sldId="265"/>
            <ac:picMk id="11" creationId="{5EA54E0F-9661-7A5F-649A-D82BD37169B2}"/>
          </ac:picMkLst>
        </pc:picChg>
      </pc:sldChg>
      <pc:sldChg chg="addSp modSp mod">
        <pc:chgData name="Moutushi Tanha" userId="62f9b1f3-ddcf-45d7-a6a4-b667feecf47e" providerId="ADAL" clId="{4461511C-2E2E-4902-AD89-913F333121DA}" dt="2026-02-10T11:30:44.039" v="47" actId="14100"/>
        <pc:sldMkLst>
          <pc:docMk/>
          <pc:sldMk cId="670563247" sldId="266"/>
        </pc:sldMkLst>
        <pc:picChg chg="mod">
          <ac:chgData name="Moutushi Tanha" userId="62f9b1f3-ddcf-45d7-a6a4-b667feecf47e" providerId="ADAL" clId="{4461511C-2E2E-4902-AD89-913F333121DA}" dt="2026-02-10T11:30:25.538" v="43" actId="14100"/>
          <ac:picMkLst>
            <pc:docMk/>
            <pc:sldMk cId="670563247" sldId="266"/>
            <ac:picMk id="3" creationId="{DDE1C0AD-34D9-23FE-CF74-395C22E92088}"/>
          </ac:picMkLst>
        </pc:picChg>
        <pc:picChg chg="add mod">
          <ac:chgData name="Moutushi Tanha" userId="62f9b1f3-ddcf-45d7-a6a4-b667feecf47e" providerId="ADAL" clId="{4461511C-2E2E-4902-AD89-913F333121DA}" dt="2026-02-10T11:22:56.786" v="30" actId="1076"/>
          <ac:picMkLst>
            <pc:docMk/>
            <pc:sldMk cId="670563247" sldId="266"/>
            <ac:picMk id="5" creationId="{31082758-E1CC-7A1C-F466-9E21FF4DE00D}"/>
          </ac:picMkLst>
        </pc:picChg>
        <pc:picChg chg="add mod">
          <ac:chgData name="Moutushi Tanha" userId="62f9b1f3-ddcf-45d7-a6a4-b667feecf47e" providerId="ADAL" clId="{4461511C-2E2E-4902-AD89-913F333121DA}" dt="2026-02-10T11:30:21.077" v="42" actId="14100"/>
          <ac:picMkLst>
            <pc:docMk/>
            <pc:sldMk cId="670563247" sldId="266"/>
            <ac:picMk id="7" creationId="{07B0C47B-9159-467B-78C2-0667F32049CB}"/>
          </ac:picMkLst>
        </pc:picChg>
        <pc:picChg chg="add mod">
          <ac:chgData name="Moutushi Tanha" userId="62f9b1f3-ddcf-45d7-a6a4-b667feecf47e" providerId="ADAL" clId="{4461511C-2E2E-4902-AD89-913F333121DA}" dt="2026-02-10T11:28:02.688" v="41" actId="1076"/>
          <ac:picMkLst>
            <pc:docMk/>
            <pc:sldMk cId="670563247" sldId="266"/>
            <ac:picMk id="11" creationId="{4971B788-B45E-9FBF-E01D-9283218AC0C2}"/>
          </ac:picMkLst>
        </pc:picChg>
        <pc:picChg chg="add mod">
          <ac:chgData name="Moutushi Tanha" userId="62f9b1f3-ddcf-45d7-a6a4-b667feecf47e" providerId="ADAL" clId="{4461511C-2E2E-4902-AD89-913F333121DA}" dt="2026-02-10T11:30:44.039" v="47" actId="14100"/>
          <ac:picMkLst>
            <pc:docMk/>
            <pc:sldMk cId="670563247" sldId="266"/>
            <ac:picMk id="15" creationId="{16BF5BBF-C749-FA39-CE52-D5E9EF0D8400}"/>
          </ac:picMkLst>
        </pc:picChg>
      </pc:sldChg>
      <pc:sldChg chg="modSp mod">
        <pc:chgData name="Moutushi Tanha" userId="62f9b1f3-ddcf-45d7-a6a4-b667feecf47e" providerId="ADAL" clId="{4461511C-2E2E-4902-AD89-913F333121DA}" dt="2026-02-10T12:08:24.125" v="310" actId="14100"/>
        <pc:sldMkLst>
          <pc:docMk/>
          <pc:sldMk cId="3794113615" sldId="282"/>
        </pc:sldMkLst>
        <pc:picChg chg="mod">
          <ac:chgData name="Moutushi Tanha" userId="62f9b1f3-ddcf-45d7-a6a4-b667feecf47e" providerId="ADAL" clId="{4461511C-2E2E-4902-AD89-913F333121DA}" dt="2026-02-10T12:08:24.125" v="310" actId="14100"/>
          <ac:picMkLst>
            <pc:docMk/>
            <pc:sldMk cId="3794113615" sldId="282"/>
            <ac:picMk id="3" creationId="{66C6B8D7-71B5-454A-3C6C-15C1941E5E37}"/>
          </ac:picMkLst>
        </pc:picChg>
      </pc:sldChg>
      <pc:sldChg chg="del">
        <pc:chgData name="Moutushi Tanha" userId="62f9b1f3-ddcf-45d7-a6a4-b667feecf47e" providerId="ADAL" clId="{4461511C-2E2E-4902-AD89-913F333121DA}" dt="2026-02-10T12:08:34.213" v="311" actId="2696"/>
        <pc:sldMkLst>
          <pc:docMk/>
          <pc:sldMk cId="2539094187" sldId="283"/>
        </pc:sldMkLst>
      </pc:sldChg>
      <pc:sldChg chg="addSp delSp modSp mod">
        <pc:chgData name="Moutushi Tanha" userId="62f9b1f3-ddcf-45d7-a6a4-b667feecf47e" providerId="ADAL" clId="{4461511C-2E2E-4902-AD89-913F333121DA}" dt="2026-02-10T11:46:05.836" v="126" actId="20577"/>
        <pc:sldMkLst>
          <pc:docMk/>
          <pc:sldMk cId="1542696597" sldId="284"/>
        </pc:sldMkLst>
        <pc:spChg chg="add del mod">
          <ac:chgData name="Moutushi Tanha" userId="62f9b1f3-ddcf-45d7-a6a4-b667feecf47e" providerId="ADAL" clId="{4461511C-2E2E-4902-AD89-913F333121DA}" dt="2026-02-10T11:46:05.836" v="126" actId="20577"/>
          <ac:spMkLst>
            <pc:docMk/>
            <pc:sldMk cId="1542696597" sldId="284"/>
            <ac:spMk id="3" creationId="{81979C65-94E2-9C27-3E9A-9B053462AAF5}"/>
          </ac:spMkLst>
        </pc:spChg>
        <pc:graphicFrameChg chg="add mod">
          <ac:chgData name="Moutushi Tanha" userId="62f9b1f3-ddcf-45d7-a6a4-b667feecf47e" providerId="ADAL" clId="{4461511C-2E2E-4902-AD89-913F333121DA}" dt="2026-02-10T11:45:29.837" v="112"/>
          <ac:graphicFrameMkLst>
            <pc:docMk/>
            <pc:sldMk cId="1542696597" sldId="284"/>
            <ac:graphicFrameMk id="4" creationId="{338F581E-F32A-9BF9-BEAC-8AE3B44A52A5}"/>
          </ac:graphicFrameMkLst>
        </pc:graphicFrameChg>
      </pc:sldChg>
      <pc:sldChg chg="new del">
        <pc:chgData name="Moutushi Tanha" userId="62f9b1f3-ddcf-45d7-a6a4-b667feecf47e" providerId="ADAL" clId="{4461511C-2E2E-4902-AD89-913F333121DA}" dt="2026-02-10T11:57:36.769" v="301" actId="2696"/>
        <pc:sldMkLst>
          <pc:docMk/>
          <pc:sldMk cId="4065490257" sldId="285"/>
        </pc:sldMkLst>
      </pc:sldChg>
      <pc:sldChg chg="modSp new">
        <pc:chgData name="Moutushi Tanha" userId="62f9b1f3-ddcf-45d7-a6a4-b667feecf47e" providerId="ADAL" clId="{4461511C-2E2E-4902-AD89-913F333121DA}" dt="2026-02-10T11:35:29.988" v="71"/>
        <pc:sldMkLst>
          <pc:docMk/>
          <pc:sldMk cId="1490259755" sldId="286"/>
        </pc:sldMkLst>
        <pc:spChg chg="mod">
          <ac:chgData name="Moutushi Tanha" userId="62f9b1f3-ddcf-45d7-a6a4-b667feecf47e" providerId="ADAL" clId="{4461511C-2E2E-4902-AD89-913F333121DA}" dt="2026-02-10T11:35:29.988" v="71"/>
          <ac:spMkLst>
            <pc:docMk/>
            <pc:sldMk cId="1490259755" sldId="286"/>
            <ac:spMk id="3" creationId="{97A87A9A-9352-BC7A-9106-CAE4E3BFBD2B}"/>
          </ac:spMkLst>
        </pc:spChg>
      </pc:sldChg>
      <pc:sldChg chg="modSp new mod">
        <pc:chgData name="Moutushi Tanha" userId="62f9b1f3-ddcf-45d7-a6a4-b667feecf47e" providerId="ADAL" clId="{4461511C-2E2E-4902-AD89-913F333121DA}" dt="2026-02-10T11:35:52.825" v="73" actId="27636"/>
        <pc:sldMkLst>
          <pc:docMk/>
          <pc:sldMk cId="4939740" sldId="287"/>
        </pc:sldMkLst>
        <pc:spChg chg="mod">
          <ac:chgData name="Moutushi Tanha" userId="62f9b1f3-ddcf-45d7-a6a4-b667feecf47e" providerId="ADAL" clId="{4461511C-2E2E-4902-AD89-913F333121DA}" dt="2026-02-10T11:35:52.825" v="73" actId="27636"/>
          <ac:spMkLst>
            <pc:docMk/>
            <pc:sldMk cId="4939740" sldId="287"/>
            <ac:spMk id="3" creationId="{21DC70DA-0612-BE20-0BBC-8C5567759310}"/>
          </ac:spMkLst>
        </pc:spChg>
      </pc:sldChg>
      <pc:sldChg chg="modSp new mod">
        <pc:chgData name="Moutushi Tanha" userId="62f9b1f3-ddcf-45d7-a6a4-b667feecf47e" providerId="ADAL" clId="{4461511C-2E2E-4902-AD89-913F333121DA}" dt="2026-02-10T11:36:36.538" v="79" actId="20577"/>
        <pc:sldMkLst>
          <pc:docMk/>
          <pc:sldMk cId="735754714" sldId="288"/>
        </pc:sldMkLst>
        <pc:spChg chg="mod">
          <ac:chgData name="Moutushi Tanha" userId="62f9b1f3-ddcf-45d7-a6a4-b667feecf47e" providerId="ADAL" clId="{4461511C-2E2E-4902-AD89-913F333121DA}" dt="2026-02-10T11:36:36.538" v="79" actId="20577"/>
          <ac:spMkLst>
            <pc:docMk/>
            <pc:sldMk cId="735754714" sldId="288"/>
            <ac:spMk id="2" creationId="{78C40E25-AD11-E1A7-9E14-0B0E11D8E65F}"/>
          </ac:spMkLst>
        </pc:spChg>
        <pc:spChg chg="mod">
          <ac:chgData name="Moutushi Tanha" userId="62f9b1f3-ddcf-45d7-a6a4-b667feecf47e" providerId="ADAL" clId="{4461511C-2E2E-4902-AD89-913F333121DA}" dt="2026-02-10T11:36:13.884" v="74"/>
          <ac:spMkLst>
            <pc:docMk/>
            <pc:sldMk cId="735754714" sldId="288"/>
            <ac:spMk id="3" creationId="{5D2DA234-532F-B88D-5535-4A604F412625}"/>
          </ac:spMkLst>
        </pc:spChg>
      </pc:sldChg>
      <pc:sldChg chg="modSp new mod">
        <pc:chgData name="Moutushi Tanha" userId="62f9b1f3-ddcf-45d7-a6a4-b667feecf47e" providerId="ADAL" clId="{4461511C-2E2E-4902-AD89-913F333121DA}" dt="2026-02-10T11:37:09.353" v="82"/>
        <pc:sldMkLst>
          <pc:docMk/>
          <pc:sldMk cId="1850057824" sldId="289"/>
        </pc:sldMkLst>
        <pc:spChg chg="mod">
          <ac:chgData name="Moutushi Tanha" userId="62f9b1f3-ddcf-45d7-a6a4-b667feecf47e" providerId="ADAL" clId="{4461511C-2E2E-4902-AD89-913F333121DA}" dt="2026-02-10T11:37:09.353" v="82"/>
          <ac:spMkLst>
            <pc:docMk/>
            <pc:sldMk cId="1850057824" sldId="289"/>
            <ac:spMk id="2" creationId="{51279A92-72F5-2FCC-AEE4-F60B1FC55E95}"/>
          </ac:spMkLst>
        </pc:spChg>
        <pc:spChg chg="mod">
          <ac:chgData name="Moutushi Tanha" userId="62f9b1f3-ddcf-45d7-a6a4-b667feecf47e" providerId="ADAL" clId="{4461511C-2E2E-4902-AD89-913F333121DA}" dt="2026-02-10T11:36:58.744" v="81" actId="27636"/>
          <ac:spMkLst>
            <pc:docMk/>
            <pc:sldMk cId="1850057824" sldId="289"/>
            <ac:spMk id="3" creationId="{0F1C6AF9-F1FA-C925-5C5B-B95BFDA92E01}"/>
          </ac:spMkLst>
        </pc:spChg>
      </pc:sldChg>
      <pc:sldChg chg="modSp new">
        <pc:chgData name="Moutushi Tanha" userId="62f9b1f3-ddcf-45d7-a6a4-b667feecf47e" providerId="ADAL" clId="{4461511C-2E2E-4902-AD89-913F333121DA}" dt="2026-02-10T11:38:08.154" v="96"/>
        <pc:sldMkLst>
          <pc:docMk/>
          <pc:sldMk cId="2584097561" sldId="290"/>
        </pc:sldMkLst>
        <pc:spChg chg="mod">
          <ac:chgData name="Moutushi Tanha" userId="62f9b1f3-ddcf-45d7-a6a4-b667feecf47e" providerId="ADAL" clId="{4461511C-2E2E-4902-AD89-913F333121DA}" dt="2026-02-10T11:38:08.154" v="96"/>
          <ac:spMkLst>
            <pc:docMk/>
            <pc:sldMk cId="2584097561" sldId="290"/>
            <ac:spMk id="2" creationId="{A7C11432-BBC4-F6A7-87F0-C61576BD6C61}"/>
          </ac:spMkLst>
        </pc:spChg>
        <pc:spChg chg="mod">
          <ac:chgData name="Moutushi Tanha" userId="62f9b1f3-ddcf-45d7-a6a4-b667feecf47e" providerId="ADAL" clId="{4461511C-2E2E-4902-AD89-913F333121DA}" dt="2026-02-10T11:37:57.708" v="95"/>
          <ac:spMkLst>
            <pc:docMk/>
            <pc:sldMk cId="2584097561" sldId="290"/>
            <ac:spMk id="3" creationId="{6494BDC2-B54F-1AC9-9CB0-805D49A237D6}"/>
          </ac:spMkLst>
        </pc:spChg>
      </pc:sldChg>
      <pc:sldChg chg="modSp new">
        <pc:chgData name="Moutushi Tanha" userId="62f9b1f3-ddcf-45d7-a6a4-b667feecf47e" providerId="ADAL" clId="{4461511C-2E2E-4902-AD89-913F333121DA}" dt="2026-02-10T11:38:25.858" v="97"/>
        <pc:sldMkLst>
          <pc:docMk/>
          <pc:sldMk cId="1027509606" sldId="291"/>
        </pc:sldMkLst>
        <pc:spChg chg="mod">
          <ac:chgData name="Moutushi Tanha" userId="62f9b1f3-ddcf-45d7-a6a4-b667feecf47e" providerId="ADAL" clId="{4461511C-2E2E-4902-AD89-913F333121DA}" dt="2026-02-10T11:38:25.858" v="97"/>
          <ac:spMkLst>
            <pc:docMk/>
            <pc:sldMk cId="1027509606" sldId="291"/>
            <ac:spMk id="3" creationId="{86DF0DAF-4533-EE78-AEA1-0B67C64ED323}"/>
          </ac:spMkLst>
        </pc:spChg>
      </pc:sldChg>
      <pc:sldChg chg="modSp new">
        <pc:chgData name="Moutushi Tanha" userId="62f9b1f3-ddcf-45d7-a6a4-b667feecf47e" providerId="ADAL" clId="{4461511C-2E2E-4902-AD89-913F333121DA}" dt="2026-02-10T11:39:01.635" v="99"/>
        <pc:sldMkLst>
          <pc:docMk/>
          <pc:sldMk cId="3118942999" sldId="292"/>
        </pc:sldMkLst>
        <pc:spChg chg="mod">
          <ac:chgData name="Moutushi Tanha" userId="62f9b1f3-ddcf-45d7-a6a4-b667feecf47e" providerId="ADAL" clId="{4461511C-2E2E-4902-AD89-913F333121DA}" dt="2026-02-10T11:39:01.635" v="99"/>
          <ac:spMkLst>
            <pc:docMk/>
            <pc:sldMk cId="3118942999" sldId="292"/>
            <ac:spMk id="2" creationId="{3A7E1B4C-7AE9-F91D-7051-4C64798E5688}"/>
          </ac:spMkLst>
        </pc:spChg>
        <pc:spChg chg="mod">
          <ac:chgData name="Moutushi Tanha" userId="62f9b1f3-ddcf-45d7-a6a4-b667feecf47e" providerId="ADAL" clId="{4461511C-2E2E-4902-AD89-913F333121DA}" dt="2026-02-10T11:38:49.451" v="98"/>
          <ac:spMkLst>
            <pc:docMk/>
            <pc:sldMk cId="3118942999" sldId="292"/>
            <ac:spMk id="3" creationId="{7645D234-D326-E1ED-F23F-0C8268684C40}"/>
          </ac:spMkLst>
        </pc:spChg>
      </pc:sldChg>
      <pc:sldChg chg="modSp new mod">
        <pc:chgData name="Moutushi Tanha" userId="62f9b1f3-ddcf-45d7-a6a4-b667feecf47e" providerId="ADAL" clId="{4461511C-2E2E-4902-AD89-913F333121DA}" dt="2026-02-10T11:39:16.788" v="101" actId="27636"/>
        <pc:sldMkLst>
          <pc:docMk/>
          <pc:sldMk cId="392582468" sldId="293"/>
        </pc:sldMkLst>
        <pc:spChg chg="mod">
          <ac:chgData name="Moutushi Tanha" userId="62f9b1f3-ddcf-45d7-a6a4-b667feecf47e" providerId="ADAL" clId="{4461511C-2E2E-4902-AD89-913F333121DA}" dt="2026-02-10T11:39:16.788" v="101" actId="27636"/>
          <ac:spMkLst>
            <pc:docMk/>
            <pc:sldMk cId="392582468" sldId="293"/>
            <ac:spMk id="3" creationId="{7CABE8BB-2571-2849-7320-2775666A2A2F}"/>
          </ac:spMkLst>
        </pc:spChg>
      </pc:sldChg>
      <pc:sldChg chg="modSp new mod">
        <pc:chgData name="Moutushi Tanha" userId="62f9b1f3-ddcf-45d7-a6a4-b667feecf47e" providerId="ADAL" clId="{4461511C-2E2E-4902-AD89-913F333121DA}" dt="2026-02-10T11:40:18.895" v="104"/>
        <pc:sldMkLst>
          <pc:docMk/>
          <pc:sldMk cId="471797160" sldId="294"/>
        </pc:sldMkLst>
        <pc:spChg chg="mod">
          <ac:chgData name="Moutushi Tanha" userId="62f9b1f3-ddcf-45d7-a6a4-b667feecf47e" providerId="ADAL" clId="{4461511C-2E2E-4902-AD89-913F333121DA}" dt="2026-02-10T11:40:18.895" v="104"/>
          <ac:spMkLst>
            <pc:docMk/>
            <pc:sldMk cId="471797160" sldId="294"/>
            <ac:spMk id="2" creationId="{9B6D2779-98F1-E5F0-E960-957BDDF365F9}"/>
          </ac:spMkLst>
        </pc:spChg>
        <pc:spChg chg="mod">
          <ac:chgData name="Moutushi Tanha" userId="62f9b1f3-ddcf-45d7-a6a4-b667feecf47e" providerId="ADAL" clId="{4461511C-2E2E-4902-AD89-913F333121DA}" dt="2026-02-10T11:40:06.514" v="103" actId="27636"/>
          <ac:spMkLst>
            <pc:docMk/>
            <pc:sldMk cId="471797160" sldId="294"/>
            <ac:spMk id="3" creationId="{225F66B4-0D11-AC6A-FF90-F7C1A5D4400C}"/>
          </ac:spMkLst>
        </pc:spChg>
      </pc:sldChg>
      <pc:sldChg chg="modSp new mod">
        <pc:chgData name="Moutushi Tanha" userId="62f9b1f3-ddcf-45d7-a6a4-b667feecf47e" providerId="ADAL" clId="{4461511C-2E2E-4902-AD89-913F333121DA}" dt="2026-02-10T11:40:51.746" v="107"/>
        <pc:sldMkLst>
          <pc:docMk/>
          <pc:sldMk cId="805747513" sldId="295"/>
        </pc:sldMkLst>
        <pc:spChg chg="mod">
          <ac:chgData name="Moutushi Tanha" userId="62f9b1f3-ddcf-45d7-a6a4-b667feecf47e" providerId="ADAL" clId="{4461511C-2E2E-4902-AD89-913F333121DA}" dt="2026-02-10T11:40:51.746" v="107"/>
          <ac:spMkLst>
            <pc:docMk/>
            <pc:sldMk cId="805747513" sldId="295"/>
            <ac:spMk id="2" creationId="{7C89F12B-5CA9-B6C1-8607-9649D8C5EE3D}"/>
          </ac:spMkLst>
        </pc:spChg>
        <pc:spChg chg="mod">
          <ac:chgData name="Moutushi Tanha" userId="62f9b1f3-ddcf-45d7-a6a4-b667feecf47e" providerId="ADAL" clId="{4461511C-2E2E-4902-AD89-913F333121DA}" dt="2026-02-10T11:40:39.735" v="106" actId="27636"/>
          <ac:spMkLst>
            <pc:docMk/>
            <pc:sldMk cId="805747513" sldId="295"/>
            <ac:spMk id="3" creationId="{76FF585C-701E-1F5E-774A-E4ACD993001A}"/>
          </ac:spMkLst>
        </pc:spChg>
      </pc:sldChg>
      <pc:sldChg chg="modSp new mod">
        <pc:chgData name="Moutushi Tanha" userId="62f9b1f3-ddcf-45d7-a6a4-b667feecf47e" providerId="ADAL" clId="{4461511C-2E2E-4902-AD89-913F333121DA}" dt="2026-02-10T11:41:23.229" v="110"/>
        <pc:sldMkLst>
          <pc:docMk/>
          <pc:sldMk cId="1312992093" sldId="296"/>
        </pc:sldMkLst>
        <pc:spChg chg="mod">
          <ac:chgData name="Moutushi Tanha" userId="62f9b1f3-ddcf-45d7-a6a4-b667feecf47e" providerId="ADAL" clId="{4461511C-2E2E-4902-AD89-913F333121DA}" dt="2026-02-10T11:41:23.229" v="110"/>
          <ac:spMkLst>
            <pc:docMk/>
            <pc:sldMk cId="1312992093" sldId="296"/>
            <ac:spMk id="2" creationId="{D4EC9502-BA04-B221-B15C-04B5929296CC}"/>
          </ac:spMkLst>
        </pc:spChg>
        <pc:spChg chg="mod">
          <ac:chgData name="Moutushi Tanha" userId="62f9b1f3-ddcf-45d7-a6a4-b667feecf47e" providerId="ADAL" clId="{4461511C-2E2E-4902-AD89-913F333121DA}" dt="2026-02-10T11:41:11.083" v="109" actId="27636"/>
          <ac:spMkLst>
            <pc:docMk/>
            <pc:sldMk cId="1312992093" sldId="296"/>
            <ac:spMk id="3" creationId="{39920963-7796-9142-3AC2-E62BF2B72F37}"/>
          </ac:spMkLst>
        </pc:spChg>
      </pc:sldChg>
      <pc:sldChg chg="new del">
        <pc:chgData name="Moutushi Tanha" userId="62f9b1f3-ddcf-45d7-a6a4-b667feecf47e" providerId="ADAL" clId="{4461511C-2E2E-4902-AD89-913F333121DA}" dt="2026-02-10T12:06:50.603" v="305" actId="2696"/>
        <pc:sldMkLst>
          <pc:docMk/>
          <pc:sldMk cId="984654170" sldId="297"/>
        </pc:sldMkLst>
      </pc:sldChg>
      <pc:sldChg chg="new del">
        <pc:chgData name="Moutushi Tanha" userId="62f9b1f3-ddcf-45d7-a6a4-b667feecf47e" providerId="ADAL" clId="{4461511C-2E2E-4902-AD89-913F333121DA}" dt="2026-02-10T12:06:54.525" v="306" actId="2696"/>
        <pc:sldMkLst>
          <pc:docMk/>
          <pc:sldMk cId="2550509072" sldId="298"/>
        </pc:sldMkLst>
      </pc:sldChg>
      <pc:sldChg chg="new del">
        <pc:chgData name="Moutushi Tanha" userId="62f9b1f3-ddcf-45d7-a6a4-b667feecf47e" providerId="ADAL" clId="{4461511C-2E2E-4902-AD89-913F333121DA}" dt="2026-02-10T12:06:45.244" v="304" actId="2696"/>
        <pc:sldMkLst>
          <pc:docMk/>
          <pc:sldMk cId="1125368828" sldId="299"/>
        </pc:sldMkLst>
      </pc:sldChg>
      <pc:sldChg chg="new del">
        <pc:chgData name="Moutushi Tanha" userId="62f9b1f3-ddcf-45d7-a6a4-b667feecf47e" providerId="ADAL" clId="{4461511C-2E2E-4902-AD89-913F333121DA}" dt="2026-02-10T12:06:58.825" v="307" actId="2696"/>
        <pc:sldMkLst>
          <pc:docMk/>
          <pc:sldMk cId="3478745507" sldId="300"/>
        </pc:sldMkLst>
      </pc:sldChg>
      <pc:sldChg chg="new del">
        <pc:chgData name="Moutushi Tanha" userId="62f9b1f3-ddcf-45d7-a6a4-b667feecf47e" providerId="ADAL" clId="{4461511C-2E2E-4902-AD89-913F333121DA}" dt="2026-02-10T12:07:03.876" v="308" actId="2696"/>
        <pc:sldMkLst>
          <pc:docMk/>
          <pc:sldMk cId="2547086304" sldId="301"/>
        </pc:sldMkLst>
      </pc:sldChg>
      <pc:sldChg chg="add">
        <pc:chgData name="Moutushi Tanha" userId="62f9b1f3-ddcf-45d7-a6a4-b667feecf47e" providerId="ADAL" clId="{4461511C-2E2E-4902-AD89-913F333121DA}" dt="2026-02-10T11:48:20.651" v="127"/>
        <pc:sldMkLst>
          <pc:docMk/>
          <pc:sldMk cId="333393167" sldId="363"/>
        </pc:sldMkLst>
      </pc:sldChg>
      <pc:sldChg chg="new del">
        <pc:chgData name="Moutushi Tanha" userId="62f9b1f3-ddcf-45d7-a6a4-b667feecf47e" providerId="ADAL" clId="{4461511C-2E2E-4902-AD89-913F333121DA}" dt="2026-02-10T11:57:43.277" v="302" actId="2696"/>
        <pc:sldMkLst>
          <pc:docMk/>
          <pc:sldMk cId="740215701" sldId="364"/>
        </pc:sldMkLst>
      </pc:sldChg>
      <pc:sldChg chg="add">
        <pc:chgData name="Moutushi Tanha" userId="62f9b1f3-ddcf-45d7-a6a4-b667feecf47e" providerId="ADAL" clId="{4461511C-2E2E-4902-AD89-913F333121DA}" dt="2026-02-10T11:48:46.090" v="129"/>
        <pc:sldMkLst>
          <pc:docMk/>
          <pc:sldMk cId="1433635826" sldId="365"/>
        </pc:sldMkLst>
      </pc:sldChg>
      <pc:sldChg chg="add">
        <pc:chgData name="Moutushi Tanha" userId="62f9b1f3-ddcf-45d7-a6a4-b667feecf47e" providerId="ADAL" clId="{4461511C-2E2E-4902-AD89-913F333121DA}" dt="2026-02-10T11:49:23.583" v="140"/>
        <pc:sldMkLst>
          <pc:docMk/>
          <pc:sldMk cId="1481196869" sldId="366"/>
        </pc:sldMkLst>
      </pc:sldChg>
      <pc:sldChg chg="new ord">
        <pc:chgData name="Moutushi Tanha" userId="62f9b1f3-ddcf-45d7-a6a4-b667feecf47e" providerId="ADAL" clId="{4461511C-2E2E-4902-AD89-913F333121DA}" dt="2026-02-10T11:55:18.288" v="199"/>
        <pc:sldMkLst>
          <pc:docMk/>
          <pc:sldMk cId="3294204411" sldId="367"/>
        </pc:sldMkLst>
      </pc:sldChg>
      <pc:sldChg chg="add">
        <pc:chgData name="Moutushi Tanha" userId="62f9b1f3-ddcf-45d7-a6a4-b667feecf47e" providerId="ADAL" clId="{4461511C-2E2E-4902-AD89-913F333121DA}" dt="2026-02-10T11:49:44.857" v="142"/>
        <pc:sldMkLst>
          <pc:docMk/>
          <pc:sldMk cId="1537142484" sldId="368"/>
        </pc:sldMkLst>
      </pc:sldChg>
      <pc:sldChg chg="add">
        <pc:chgData name="Moutushi Tanha" userId="62f9b1f3-ddcf-45d7-a6a4-b667feecf47e" providerId="ADAL" clId="{4461511C-2E2E-4902-AD89-913F333121DA}" dt="2026-02-10T11:50:15.228" v="149"/>
        <pc:sldMkLst>
          <pc:docMk/>
          <pc:sldMk cId="2114085617" sldId="369"/>
        </pc:sldMkLst>
      </pc:sldChg>
      <pc:sldChg chg="add">
        <pc:chgData name="Moutushi Tanha" userId="62f9b1f3-ddcf-45d7-a6a4-b667feecf47e" providerId="ADAL" clId="{4461511C-2E2E-4902-AD89-913F333121DA}" dt="2026-02-10T11:50:37.293" v="152"/>
        <pc:sldMkLst>
          <pc:docMk/>
          <pc:sldMk cId="2015045198" sldId="370"/>
        </pc:sldMkLst>
      </pc:sldChg>
      <pc:sldChg chg="add">
        <pc:chgData name="Moutushi Tanha" userId="62f9b1f3-ddcf-45d7-a6a4-b667feecf47e" providerId="ADAL" clId="{4461511C-2E2E-4902-AD89-913F333121DA}" dt="2026-02-10T11:51:03.355" v="157"/>
        <pc:sldMkLst>
          <pc:docMk/>
          <pc:sldMk cId="504165515" sldId="371"/>
        </pc:sldMkLst>
      </pc:sldChg>
      <pc:sldChg chg="add">
        <pc:chgData name="Moutushi Tanha" userId="62f9b1f3-ddcf-45d7-a6a4-b667feecf47e" providerId="ADAL" clId="{4461511C-2E2E-4902-AD89-913F333121DA}" dt="2026-02-10T11:51:26.204" v="160"/>
        <pc:sldMkLst>
          <pc:docMk/>
          <pc:sldMk cId="370169355" sldId="372"/>
        </pc:sldMkLst>
      </pc:sldChg>
      <pc:sldChg chg="add">
        <pc:chgData name="Moutushi Tanha" userId="62f9b1f3-ddcf-45d7-a6a4-b667feecf47e" providerId="ADAL" clId="{4461511C-2E2E-4902-AD89-913F333121DA}" dt="2026-02-10T11:51:46.919" v="163"/>
        <pc:sldMkLst>
          <pc:docMk/>
          <pc:sldMk cId="2696516426" sldId="373"/>
        </pc:sldMkLst>
      </pc:sldChg>
      <pc:sldChg chg="add">
        <pc:chgData name="Moutushi Tanha" userId="62f9b1f3-ddcf-45d7-a6a4-b667feecf47e" providerId="ADAL" clId="{4461511C-2E2E-4902-AD89-913F333121DA}" dt="2026-02-10T11:52:12.138" v="168"/>
        <pc:sldMkLst>
          <pc:docMk/>
          <pc:sldMk cId="3768026005" sldId="374"/>
        </pc:sldMkLst>
      </pc:sldChg>
      <pc:sldChg chg="add">
        <pc:chgData name="Moutushi Tanha" userId="62f9b1f3-ddcf-45d7-a6a4-b667feecf47e" providerId="ADAL" clId="{4461511C-2E2E-4902-AD89-913F333121DA}" dt="2026-02-10T11:52:36.741" v="173"/>
        <pc:sldMkLst>
          <pc:docMk/>
          <pc:sldMk cId="3784668602" sldId="375"/>
        </pc:sldMkLst>
      </pc:sldChg>
      <pc:sldChg chg="add">
        <pc:chgData name="Moutushi Tanha" userId="62f9b1f3-ddcf-45d7-a6a4-b667feecf47e" providerId="ADAL" clId="{4461511C-2E2E-4902-AD89-913F333121DA}" dt="2026-02-10T11:53:03.240" v="176"/>
        <pc:sldMkLst>
          <pc:docMk/>
          <pc:sldMk cId="1660950391" sldId="376"/>
        </pc:sldMkLst>
      </pc:sldChg>
      <pc:sldChg chg="add">
        <pc:chgData name="Moutushi Tanha" userId="62f9b1f3-ddcf-45d7-a6a4-b667feecf47e" providerId="ADAL" clId="{4461511C-2E2E-4902-AD89-913F333121DA}" dt="2026-02-10T11:53:27.808" v="181"/>
        <pc:sldMkLst>
          <pc:docMk/>
          <pc:sldMk cId="4039893385" sldId="377"/>
        </pc:sldMkLst>
      </pc:sldChg>
      <pc:sldChg chg="add">
        <pc:chgData name="Moutushi Tanha" userId="62f9b1f3-ddcf-45d7-a6a4-b667feecf47e" providerId="ADAL" clId="{4461511C-2E2E-4902-AD89-913F333121DA}" dt="2026-02-10T11:53:56.951" v="184"/>
        <pc:sldMkLst>
          <pc:docMk/>
          <pc:sldMk cId="1199776991" sldId="378"/>
        </pc:sldMkLst>
      </pc:sldChg>
      <pc:sldChg chg="add">
        <pc:chgData name="Moutushi Tanha" userId="62f9b1f3-ddcf-45d7-a6a4-b667feecf47e" providerId="ADAL" clId="{4461511C-2E2E-4902-AD89-913F333121DA}" dt="2026-02-10T11:54:23.157" v="189"/>
        <pc:sldMkLst>
          <pc:docMk/>
          <pc:sldMk cId="2539037531" sldId="379"/>
        </pc:sldMkLst>
      </pc:sldChg>
      <pc:sldChg chg="add">
        <pc:chgData name="Moutushi Tanha" userId="62f9b1f3-ddcf-45d7-a6a4-b667feecf47e" providerId="ADAL" clId="{4461511C-2E2E-4902-AD89-913F333121DA}" dt="2026-02-10T11:54:55.120" v="194"/>
        <pc:sldMkLst>
          <pc:docMk/>
          <pc:sldMk cId="548715727" sldId="380"/>
        </pc:sldMkLst>
      </pc:sldChg>
      <pc:sldChg chg="add">
        <pc:chgData name="Moutushi Tanha" userId="62f9b1f3-ddcf-45d7-a6a4-b667feecf47e" providerId="ADAL" clId="{4461511C-2E2E-4902-AD89-913F333121DA}" dt="2026-02-10T11:55:14.941" v="197"/>
        <pc:sldMkLst>
          <pc:docMk/>
          <pc:sldMk cId="2566764164" sldId="381"/>
        </pc:sldMkLst>
      </pc:sldChg>
      <pc:sldChg chg="modSp new mod">
        <pc:chgData name="Moutushi Tanha" userId="62f9b1f3-ddcf-45d7-a6a4-b667feecf47e" providerId="ADAL" clId="{4461511C-2E2E-4902-AD89-913F333121DA}" dt="2026-02-10T11:57:31.336" v="300" actId="20577"/>
        <pc:sldMkLst>
          <pc:docMk/>
          <pc:sldMk cId="2693818383" sldId="382"/>
        </pc:sldMkLst>
        <pc:spChg chg="mod">
          <ac:chgData name="Moutushi Tanha" userId="62f9b1f3-ddcf-45d7-a6a4-b667feecf47e" providerId="ADAL" clId="{4461511C-2E2E-4902-AD89-913F333121DA}" dt="2026-02-10T11:56:52.940" v="222" actId="20577"/>
          <ac:spMkLst>
            <pc:docMk/>
            <pc:sldMk cId="2693818383" sldId="382"/>
            <ac:spMk id="2" creationId="{F234F95E-26E5-02BD-D538-A821FAEEC578}"/>
          </ac:spMkLst>
        </pc:spChg>
        <pc:spChg chg="mod">
          <ac:chgData name="Moutushi Tanha" userId="62f9b1f3-ddcf-45d7-a6a4-b667feecf47e" providerId="ADAL" clId="{4461511C-2E2E-4902-AD89-913F333121DA}" dt="2026-02-10T11:57:31.336" v="300" actId="20577"/>
          <ac:spMkLst>
            <pc:docMk/>
            <pc:sldMk cId="2693818383" sldId="382"/>
            <ac:spMk id="3" creationId="{3B3A824C-CB24-5803-1E86-87B0A8187186}"/>
          </ac:spMkLst>
        </pc:spChg>
      </pc:sldChg>
    </pc:docChg>
  </pc:docChgLst>
  <pc:docChgLst>
    <pc:chgData name="Moutushi Tanha" userId="S::m.tanha@uwtsd.ac.uk::62f9b1f3-ddcf-45d7-a6a4-b667feecf47e" providerId="AD" clId="Web-{84721456-7B07-E72D-2934-8CC6DA11DFA7}"/>
    <pc:docChg chg="modSld">
      <pc:chgData name="Moutushi Tanha" userId="S::m.tanha@uwtsd.ac.uk::62f9b1f3-ddcf-45d7-a6a4-b667feecf47e" providerId="AD" clId="Web-{84721456-7B07-E72D-2934-8CC6DA11DFA7}" dt="2026-02-10T15:11:17.980" v="23" actId="20577"/>
      <pc:docMkLst>
        <pc:docMk/>
      </pc:docMkLst>
      <pc:sldChg chg="modSp">
        <pc:chgData name="Moutushi Tanha" userId="S::m.tanha@uwtsd.ac.uk::62f9b1f3-ddcf-45d7-a6a4-b667feecf47e" providerId="AD" clId="Web-{84721456-7B07-E72D-2934-8CC6DA11DFA7}" dt="2026-02-10T14:54:30.741" v="7" actId="20577"/>
        <pc:sldMkLst>
          <pc:docMk/>
          <pc:sldMk cId="557211810" sldId="256"/>
        </pc:sldMkLst>
        <pc:spChg chg="mod">
          <ac:chgData name="Moutushi Tanha" userId="S::m.tanha@uwtsd.ac.uk::62f9b1f3-ddcf-45d7-a6a4-b667feecf47e" providerId="AD" clId="Web-{84721456-7B07-E72D-2934-8CC6DA11DFA7}" dt="2026-02-10T14:54:30.741" v="7" actId="20577"/>
          <ac:spMkLst>
            <pc:docMk/>
            <pc:sldMk cId="557211810" sldId="256"/>
            <ac:spMk id="3" creationId="{58A92697-EF84-A6BF-0C39-56025CE86C0A}"/>
          </ac:spMkLst>
        </pc:spChg>
      </pc:sldChg>
      <pc:sldChg chg="modSp">
        <pc:chgData name="Moutushi Tanha" userId="S::m.tanha@uwtsd.ac.uk::62f9b1f3-ddcf-45d7-a6a4-b667feecf47e" providerId="AD" clId="Web-{84721456-7B07-E72D-2934-8CC6DA11DFA7}" dt="2026-02-10T14:54:40.460" v="8" actId="20577"/>
        <pc:sldMkLst>
          <pc:docMk/>
          <pc:sldMk cId="1112103900" sldId="257"/>
        </pc:sldMkLst>
        <pc:spChg chg="mod">
          <ac:chgData name="Moutushi Tanha" userId="S::m.tanha@uwtsd.ac.uk::62f9b1f3-ddcf-45d7-a6a4-b667feecf47e" providerId="AD" clId="Web-{84721456-7B07-E72D-2934-8CC6DA11DFA7}" dt="2026-02-10T14:54:40.460" v="8" actId="20577"/>
          <ac:spMkLst>
            <pc:docMk/>
            <pc:sldMk cId="1112103900" sldId="257"/>
            <ac:spMk id="2" creationId="{3D2E93B0-0E3A-307E-88BA-4AE31B2E8CD3}"/>
          </ac:spMkLst>
        </pc:spChg>
      </pc:sldChg>
      <pc:sldChg chg="modSp">
        <pc:chgData name="Moutushi Tanha" userId="S::m.tanha@uwtsd.ac.uk::62f9b1f3-ddcf-45d7-a6a4-b667feecf47e" providerId="AD" clId="Web-{84721456-7B07-E72D-2934-8CC6DA11DFA7}" dt="2026-02-10T14:54:50.914" v="9" actId="20577"/>
        <pc:sldMkLst>
          <pc:docMk/>
          <pc:sldMk cId="4090213696" sldId="258"/>
        </pc:sldMkLst>
        <pc:spChg chg="mod">
          <ac:chgData name="Moutushi Tanha" userId="S::m.tanha@uwtsd.ac.uk::62f9b1f3-ddcf-45d7-a6a4-b667feecf47e" providerId="AD" clId="Web-{84721456-7B07-E72D-2934-8CC6DA11DFA7}" dt="2026-02-10T14:54:50.914" v="9" actId="20577"/>
          <ac:spMkLst>
            <pc:docMk/>
            <pc:sldMk cId="4090213696" sldId="258"/>
            <ac:spMk id="2" creationId="{A871735B-2E47-D20A-D86D-83EDCFAF05FF}"/>
          </ac:spMkLst>
        </pc:spChg>
      </pc:sldChg>
      <pc:sldChg chg="modSp">
        <pc:chgData name="Moutushi Tanha" userId="S::m.tanha@uwtsd.ac.uk::62f9b1f3-ddcf-45d7-a6a4-b667feecf47e" providerId="AD" clId="Web-{84721456-7B07-E72D-2934-8CC6DA11DFA7}" dt="2026-02-10T15:11:01.963" v="18" actId="20577"/>
        <pc:sldMkLst>
          <pc:docMk/>
          <pc:sldMk cId="1560942109" sldId="279"/>
        </pc:sldMkLst>
        <pc:spChg chg="mod">
          <ac:chgData name="Moutushi Tanha" userId="S::m.tanha@uwtsd.ac.uk::62f9b1f3-ddcf-45d7-a6a4-b667feecf47e" providerId="AD" clId="Web-{84721456-7B07-E72D-2934-8CC6DA11DFA7}" dt="2026-02-10T15:11:01.963" v="18" actId="20577"/>
          <ac:spMkLst>
            <pc:docMk/>
            <pc:sldMk cId="1560942109" sldId="279"/>
            <ac:spMk id="2" creationId="{95BF5FA0-DD55-9121-1F3D-44F2CCD3C4A3}"/>
          </ac:spMkLst>
        </pc:spChg>
      </pc:sldChg>
      <pc:sldChg chg="modSp">
        <pc:chgData name="Moutushi Tanha" userId="S::m.tanha@uwtsd.ac.uk::62f9b1f3-ddcf-45d7-a6a4-b667feecf47e" providerId="AD" clId="Web-{84721456-7B07-E72D-2934-8CC6DA11DFA7}" dt="2026-02-10T15:11:17.980" v="23" actId="20577"/>
        <pc:sldMkLst>
          <pc:docMk/>
          <pc:sldMk cId="3486694040" sldId="280"/>
        </pc:sldMkLst>
        <pc:spChg chg="mod">
          <ac:chgData name="Moutushi Tanha" userId="S::m.tanha@uwtsd.ac.uk::62f9b1f3-ddcf-45d7-a6a4-b667feecf47e" providerId="AD" clId="Web-{84721456-7B07-E72D-2934-8CC6DA11DFA7}" dt="2026-02-10T15:11:17.980" v="23" actId="20577"/>
          <ac:spMkLst>
            <pc:docMk/>
            <pc:sldMk cId="3486694040" sldId="280"/>
            <ac:spMk id="2" creationId="{706151C9-2DB5-A485-3272-EAB904917679}"/>
          </ac:spMkLst>
        </pc:spChg>
      </pc:sldChg>
      <pc:sldChg chg="modSp">
        <pc:chgData name="Moutushi Tanha" userId="S::m.tanha@uwtsd.ac.uk::62f9b1f3-ddcf-45d7-a6a4-b667feecf47e" providerId="AD" clId="Web-{84721456-7B07-E72D-2934-8CC6DA11DFA7}" dt="2026-02-10T14:55:04.181" v="10" actId="20577"/>
        <pc:sldMkLst>
          <pc:docMk/>
          <pc:sldMk cId="1490259755" sldId="286"/>
        </pc:sldMkLst>
        <pc:spChg chg="mod">
          <ac:chgData name="Moutushi Tanha" userId="S::m.tanha@uwtsd.ac.uk::62f9b1f3-ddcf-45d7-a6a4-b667feecf47e" providerId="AD" clId="Web-{84721456-7B07-E72D-2934-8CC6DA11DFA7}" dt="2026-02-10T14:55:04.181" v="10" actId="20577"/>
          <ac:spMkLst>
            <pc:docMk/>
            <pc:sldMk cId="1490259755" sldId="286"/>
            <ac:spMk id="2" creationId="{2606DF76-3C3E-A6E0-48B0-28B0B99EA51A}"/>
          </ac:spMkLst>
        </pc:spChg>
      </pc:sldChg>
      <pc:sldChg chg="modSp">
        <pc:chgData name="Moutushi Tanha" userId="S::m.tanha@uwtsd.ac.uk::62f9b1f3-ddcf-45d7-a6a4-b667feecf47e" providerId="AD" clId="Web-{84721456-7B07-E72D-2934-8CC6DA11DFA7}" dt="2026-02-10T14:55:10.197" v="12" actId="20577"/>
        <pc:sldMkLst>
          <pc:docMk/>
          <pc:sldMk cId="4939740" sldId="287"/>
        </pc:sldMkLst>
        <pc:spChg chg="mod">
          <ac:chgData name="Moutushi Tanha" userId="S::m.tanha@uwtsd.ac.uk::62f9b1f3-ddcf-45d7-a6a4-b667feecf47e" providerId="AD" clId="Web-{84721456-7B07-E72D-2934-8CC6DA11DFA7}" dt="2026-02-10T14:55:10.197" v="12" actId="20577"/>
          <ac:spMkLst>
            <pc:docMk/>
            <pc:sldMk cId="4939740" sldId="287"/>
            <ac:spMk id="2" creationId="{263919FF-068A-EE37-80CF-EF2CC243B165}"/>
          </ac:spMkLst>
        </pc:spChg>
      </pc:sldChg>
      <pc:sldChg chg="modSp">
        <pc:chgData name="Moutushi Tanha" userId="S::m.tanha@uwtsd.ac.uk::62f9b1f3-ddcf-45d7-a6a4-b667feecf47e" providerId="AD" clId="Web-{84721456-7B07-E72D-2934-8CC6DA11DFA7}" dt="2026-02-10T15:02:34.543" v="13" actId="20577"/>
        <pc:sldMkLst>
          <pc:docMk/>
          <pc:sldMk cId="1312992093" sldId="296"/>
        </pc:sldMkLst>
        <pc:spChg chg="mod">
          <ac:chgData name="Moutushi Tanha" userId="S::m.tanha@uwtsd.ac.uk::62f9b1f3-ddcf-45d7-a6a4-b667feecf47e" providerId="AD" clId="Web-{84721456-7B07-E72D-2934-8CC6DA11DFA7}" dt="2026-02-10T15:02:34.543" v="13" actId="20577"/>
          <ac:spMkLst>
            <pc:docMk/>
            <pc:sldMk cId="1312992093" sldId="296"/>
            <ac:spMk id="2" creationId="{D4EC9502-BA04-B221-B15C-04B5929296C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F94C9-AECB-FA25-4880-8227C088387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151AC87-82EF-66D4-590E-A7D29351AF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6C3217E-A266-134B-CF5B-4DF3302A83C7}"/>
              </a:ext>
            </a:extLst>
          </p:cNvPr>
          <p:cNvSpPr>
            <a:spLocks noGrp="1"/>
          </p:cNvSpPr>
          <p:nvPr>
            <p:ph type="dt" sz="half" idx="10"/>
          </p:nvPr>
        </p:nvSpPr>
        <p:spPr/>
        <p:txBody>
          <a:bodyPr/>
          <a:lstStyle/>
          <a:p>
            <a:fld id="{316CC4DC-5EA2-4B43-B721-BF0168A7DED8}" type="datetimeFigureOut">
              <a:rPr lang="en-GB" smtClean="0"/>
              <a:t>10/02/2026</a:t>
            </a:fld>
            <a:endParaRPr lang="en-GB"/>
          </a:p>
        </p:txBody>
      </p:sp>
      <p:sp>
        <p:nvSpPr>
          <p:cNvPr id="5" name="Footer Placeholder 4">
            <a:extLst>
              <a:ext uri="{FF2B5EF4-FFF2-40B4-BE49-F238E27FC236}">
                <a16:creationId xmlns:a16="http://schemas.microsoft.com/office/drawing/2014/main" id="{EBEBBE2F-5B71-B64D-E184-8D0EDB5633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C5081D-7637-3D32-4BE2-EC1A2FD12D29}"/>
              </a:ext>
            </a:extLst>
          </p:cNvPr>
          <p:cNvSpPr>
            <a:spLocks noGrp="1"/>
          </p:cNvSpPr>
          <p:nvPr>
            <p:ph type="sldNum" sz="quarter" idx="12"/>
          </p:nvPr>
        </p:nvSpPr>
        <p:spPr/>
        <p:txBody>
          <a:bodyPr/>
          <a:lstStyle/>
          <a:p>
            <a:fld id="{7A2E1F65-F676-473C-AA41-FF9BFAD6A268}" type="slidenum">
              <a:rPr lang="en-GB" smtClean="0"/>
              <a:t>‹#›</a:t>
            </a:fld>
            <a:endParaRPr lang="en-GB"/>
          </a:p>
        </p:txBody>
      </p:sp>
    </p:spTree>
    <p:extLst>
      <p:ext uri="{BB962C8B-B14F-4D97-AF65-F5344CB8AC3E}">
        <p14:creationId xmlns:p14="http://schemas.microsoft.com/office/powerpoint/2010/main" val="18467423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7CAF7-B440-E915-1012-BD89BA2AE29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998C2FB-A120-46FF-B548-384398F79D4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2E469E-654E-CA5D-67F1-E01EF2D24797}"/>
              </a:ext>
            </a:extLst>
          </p:cNvPr>
          <p:cNvSpPr>
            <a:spLocks noGrp="1"/>
          </p:cNvSpPr>
          <p:nvPr>
            <p:ph type="dt" sz="half" idx="10"/>
          </p:nvPr>
        </p:nvSpPr>
        <p:spPr/>
        <p:txBody>
          <a:bodyPr/>
          <a:lstStyle/>
          <a:p>
            <a:fld id="{316CC4DC-5EA2-4B43-B721-BF0168A7DED8}" type="datetimeFigureOut">
              <a:rPr lang="en-GB" smtClean="0"/>
              <a:t>10/02/2026</a:t>
            </a:fld>
            <a:endParaRPr lang="en-GB"/>
          </a:p>
        </p:txBody>
      </p:sp>
      <p:sp>
        <p:nvSpPr>
          <p:cNvPr id="5" name="Footer Placeholder 4">
            <a:extLst>
              <a:ext uri="{FF2B5EF4-FFF2-40B4-BE49-F238E27FC236}">
                <a16:creationId xmlns:a16="http://schemas.microsoft.com/office/drawing/2014/main" id="{B1990917-D1BA-0313-42F6-9A9108ECC5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A07656-8353-B472-01A8-49C6FBA943EB}"/>
              </a:ext>
            </a:extLst>
          </p:cNvPr>
          <p:cNvSpPr>
            <a:spLocks noGrp="1"/>
          </p:cNvSpPr>
          <p:nvPr>
            <p:ph type="sldNum" sz="quarter" idx="12"/>
          </p:nvPr>
        </p:nvSpPr>
        <p:spPr/>
        <p:txBody>
          <a:bodyPr/>
          <a:lstStyle/>
          <a:p>
            <a:fld id="{7A2E1F65-F676-473C-AA41-FF9BFAD6A268}" type="slidenum">
              <a:rPr lang="en-GB" smtClean="0"/>
              <a:t>‹#›</a:t>
            </a:fld>
            <a:endParaRPr lang="en-GB"/>
          </a:p>
        </p:txBody>
      </p:sp>
    </p:spTree>
    <p:extLst>
      <p:ext uri="{BB962C8B-B14F-4D97-AF65-F5344CB8AC3E}">
        <p14:creationId xmlns:p14="http://schemas.microsoft.com/office/powerpoint/2010/main" val="6295630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3D712-4F4E-B09F-5DAF-24E4A6FB218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2AA42D7-58FD-8DD5-F083-8BD1F34F4EF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8345A35-CDFB-58C5-A504-959FFCF3AA8A}"/>
              </a:ext>
            </a:extLst>
          </p:cNvPr>
          <p:cNvSpPr>
            <a:spLocks noGrp="1"/>
          </p:cNvSpPr>
          <p:nvPr>
            <p:ph type="dt" sz="half" idx="10"/>
          </p:nvPr>
        </p:nvSpPr>
        <p:spPr/>
        <p:txBody>
          <a:bodyPr/>
          <a:lstStyle/>
          <a:p>
            <a:fld id="{316CC4DC-5EA2-4B43-B721-BF0168A7DED8}" type="datetimeFigureOut">
              <a:rPr lang="en-GB" smtClean="0"/>
              <a:t>10/02/2026</a:t>
            </a:fld>
            <a:endParaRPr lang="en-GB"/>
          </a:p>
        </p:txBody>
      </p:sp>
      <p:sp>
        <p:nvSpPr>
          <p:cNvPr id="5" name="Footer Placeholder 4">
            <a:extLst>
              <a:ext uri="{FF2B5EF4-FFF2-40B4-BE49-F238E27FC236}">
                <a16:creationId xmlns:a16="http://schemas.microsoft.com/office/drawing/2014/main" id="{32CA03F2-F3AB-1042-9D47-A04EE86614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154403-6345-9F50-D64C-FF7DC9562398}"/>
              </a:ext>
            </a:extLst>
          </p:cNvPr>
          <p:cNvSpPr>
            <a:spLocks noGrp="1"/>
          </p:cNvSpPr>
          <p:nvPr>
            <p:ph type="sldNum" sz="quarter" idx="12"/>
          </p:nvPr>
        </p:nvSpPr>
        <p:spPr/>
        <p:txBody>
          <a:bodyPr/>
          <a:lstStyle/>
          <a:p>
            <a:fld id="{7A2E1F65-F676-473C-AA41-FF9BFAD6A268}" type="slidenum">
              <a:rPr lang="en-GB" smtClean="0"/>
              <a:t>‹#›</a:t>
            </a:fld>
            <a:endParaRPr lang="en-GB"/>
          </a:p>
        </p:txBody>
      </p:sp>
    </p:spTree>
    <p:extLst>
      <p:ext uri="{BB962C8B-B14F-4D97-AF65-F5344CB8AC3E}">
        <p14:creationId xmlns:p14="http://schemas.microsoft.com/office/powerpoint/2010/main" val="39894266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13D46-3E27-BAD9-3419-50C5C5B1DAD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399389-DEC8-D541-B8DB-FF131932705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26C0EFA-79C5-65D7-5249-BF3ED167A66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2A91C8D-3686-1C49-F485-5233EBDA757E}"/>
              </a:ext>
            </a:extLst>
          </p:cNvPr>
          <p:cNvSpPr>
            <a:spLocks noGrp="1"/>
          </p:cNvSpPr>
          <p:nvPr>
            <p:ph type="dt" sz="half" idx="10"/>
          </p:nvPr>
        </p:nvSpPr>
        <p:spPr/>
        <p:txBody>
          <a:bodyPr/>
          <a:lstStyle/>
          <a:p>
            <a:fld id="{316CC4DC-5EA2-4B43-B721-BF0168A7DED8}" type="datetimeFigureOut">
              <a:rPr lang="en-GB" smtClean="0"/>
              <a:t>10/02/2026</a:t>
            </a:fld>
            <a:endParaRPr lang="en-GB"/>
          </a:p>
        </p:txBody>
      </p:sp>
      <p:sp>
        <p:nvSpPr>
          <p:cNvPr id="6" name="Footer Placeholder 5">
            <a:extLst>
              <a:ext uri="{FF2B5EF4-FFF2-40B4-BE49-F238E27FC236}">
                <a16:creationId xmlns:a16="http://schemas.microsoft.com/office/drawing/2014/main" id="{DB4F6CA2-0D21-F274-2FFF-713E5AD850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7F36D18-3DDC-CECE-306A-5943D8D00CD5}"/>
              </a:ext>
            </a:extLst>
          </p:cNvPr>
          <p:cNvSpPr>
            <a:spLocks noGrp="1"/>
          </p:cNvSpPr>
          <p:nvPr>
            <p:ph type="sldNum" sz="quarter" idx="12"/>
          </p:nvPr>
        </p:nvSpPr>
        <p:spPr/>
        <p:txBody>
          <a:bodyPr/>
          <a:lstStyle/>
          <a:p>
            <a:fld id="{7A2E1F65-F676-473C-AA41-FF9BFAD6A268}" type="slidenum">
              <a:rPr lang="en-GB" smtClean="0"/>
              <a:t>‹#›</a:t>
            </a:fld>
            <a:endParaRPr lang="en-GB"/>
          </a:p>
        </p:txBody>
      </p:sp>
    </p:spTree>
    <p:extLst>
      <p:ext uri="{BB962C8B-B14F-4D97-AF65-F5344CB8AC3E}">
        <p14:creationId xmlns:p14="http://schemas.microsoft.com/office/powerpoint/2010/main" val="32085847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3328E-4FEE-236F-78D1-AAE51264DB2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A385A4-5A82-F799-8584-8012B9BD6EC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3F92976-3E62-7123-29DF-95B9579419D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903EDDA-30DB-C6AB-DA5D-8634390F4BB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E530C08-8B5D-A6FC-9A8A-4AA771083A8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159432F-828E-CDCB-6490-D72C9974778E}"/>
              </a:ext>
            </a:extLst>
          </p:cNvPr>
          <p:cNvSpPr>
            <a:spLocks noGrp="1"/>
          </p:cNvSpPr>
          <p:nvPr>
            <p:ph type="dt" sz="half" idx="10"/>
          </p:nvPr>
        </p:nvSpPr>
        <p:spPr/>
        <p:txBody>
          <a:bodyPr/>
          <a:lstStyle/>
          <a:p>
            <a:fld id="{316CC4DC-5EA2-4B43-B721-BF0168A7DED8}" type="datetimeFigureOut">
              <a:rPr lang="en-GB" smtClean="0"/>
              <a:t>10/02/2026</a:t>
            </a:fld>
            <a:endParaRPr lang="en-GB"/>
          </a:p>
        </p:txBody>
      </p:sp>
      <p:sp>
        <p:nvSpPr>
          <p:cNvPr id="8" name="Footer Placeholder 7">
            <a:extLst>
              <a:ext uri="{FF2B5EF4-FFF2-40B4-BE49-F238E27FC236}">
                <a16:creationId xmlns:a16="http://schemas.microsoft.com/office/drawing/2014/main" id="{1191858F-A2B4-DCA5-3DA0-85023E79147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CF7240F-E0D6-347F-DCAB-3E94550E71DB}"/>
              </a:ext>
            </a:extLst>
          </p:cNvPr>
          <p:cNvSpPr>
            <a:spLocks noGrp="1"/>
          </p:cNvSpPr>
          <p:nvPr>
            <p:ph type="sldNum" sz="quarter" idx="12"/>
          </p:nvPr>
        </p:nvSpPr>
        <p:spPr/>
        <p:txBody>
          <a:bodyPr/>
          <a:lstStyle/>
          <a:p>
            <a:fld id="{7A2E1F65-F676-473C-AA41-FF9BFAD6A268}" type="slidenum">
              <a:rPr lang="en-GB" smtClean="0"/>
              <a:t>‹#›</a:t>
            </a:fld>
            <a:endParaRPr lang="en-GB"/>
          </a:p>
        </p:txBody>
      </p:sp>
    </p:spTree>
    <p:extLst>
      <p:ext uri="{BB962C8B-B14F-4D97-AF65-F5344CB8AC3E}">
        <p14:creationId xmlns:p14="http://schemas.microsoft.com/office/powerpoint/2010/main" val="36061854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E98C5-6913-FC0F-0F12-98591B1E3EA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0C9AD10-F05C-5F33-BF3A-FBCE95B53F16}"/>
              </a:ext>
            </a:extLst>
          </p:cNvPr>
          <p:cNvSpPr>
            <a:spLocks noGrp="1"/>
          </p:cNvSpPr>
          <p:nvPr>
            <p:ph type="dt" sz="half" idx="10"/>
          </p:nvPr>
        </p:nvSpPr>
        <p:spPr/>
        <p:txBody>
          <a:bodyPr/>
          <a:lstStyle/>
          <a:p>
            <a:fld id="{316CC4DC-5EA2-4B43-B721-BF0168A7DED8}" type="datetimeFigureOut">
              <a:rPr lang="en-GB" smtClean="0"/>
              <a:t>10/02/2026</a:t>
            </a:fld>
            <a:endParaRPr lang="en-GB"/>
          </a:p>
        </p:txBody>
      </p:sp>
      <p:sp>
        <p:nvSpPr>
          <p:cNvPr id="4" name="Footer Placeholder 3">
            <a:extLst>
              <a:ext uri="{FF2B5EF4-FFF2-40B4-BE49-F238E27FC236}">
                <a16:creationId xmlns:a16="http://schemas.microsoft.com/office/drawing/2014/main" id="{44B4CAB1-6AEE-7BF1-DB23-EF1D01616A9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1642217-3088-A3A3-8423-27A003CD3B8D}"/>
              </a:ext>
            </a:extLst>
          </p:cNvPr>
          <p:cNvSpPr>
            <a:spLocks noGrp="1"/>
          </p:cNvSpPr>
          <p:nvPr>
            <p:ph type="sldNum" sz="quarter" idx="12"/>
          </p:nvPr>
        </p:nvSpPr>
        <p:spPr/>
        <p:txBody>
          <a:bodyPr/>
          <a:lstStyle/>
          <a:p>
            <a:fld id="{7A2E1F65-F676-473C-AA41-FF9BFAD6A268}" type="slidenum">
              <a:rPr lang="en-GB" smtClean="0"/>
              <a:t>‹#›</a:t>
            </a:fld>
            <a:endParaRPr lang="en-GB"/>
          </a:p>
        </p:txBody>
      </p:sp>
    </p:spTree>
    <p:extLst>
      <p:ext uri="{BB962C8B-B14F-4D97-AF65-F5344CB8AC3E}">
        <p14:creationId xmlns:p14="http://schemas.microsoft.com/office/powerpoint/2010/main" val="4023323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F0471E-D16B-CD51-F2B9-D23802A51E50}"/>
              </a:ext>
            </a:extLst>
          </p:cNvPr>
          <p:cNvSpPr>
            <a:spLocks noGrp="1"/>
          </p:cNvSpPr>
          <p:nvPr>
            <p:ph type="dt" sz="half" idx="10"/>
          </p:nvPr>
        </p:nvSpPr>
        <p:spPr/>
        <p:txBody>
          <a:bodyPr/>
          <a:lstStyle/>
          <a:p>
            <a:fld id="{316CC4DC-5EA2-4B43-B721-BF0168A7DED8}" type="datetimeFigureOut">
              <a:rPr lang="en-GB" smtClean="0"/>
              <a:t>10/02/2026</a:t>
            </a:fld>
            <a:endParaRPr lang="en-GB"/>
          </a:p>
        </p:txBody>
      </p:sp>
      <p:sp>
        <p:nvSpPr>
          <p:cNvPr id="3" name="Footer Placeholder 2">
            <a:extLst>
              <a:ext uri="{FF2B5EF4-FFF2-40B4-BE49-F238E27FC236}">
                <a16:creationId xmlns:a16="http://schemas.microsoft.com/office/drawing/2014/main" id="{84F98759-5F7B-E049-6022-59DFA16215D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7C2EFD0-E57B-ECF8-B256-D81DF1942EB2}"/>
              </a:ext>
            </a:extLst>
          </p:cNvPr>
          <p:cNvSpPr>
            <a:spLocks noGrp="1"/>
          </p:cNvSpPr>
          <p:nvPr>
            <p:ph type="sldNum" sz="quarter" idx="12"/>
          </p:nvPr>
        </p:nvSpPr>
        <p:spPr/>
        <p:txBody>
          <a:bodyPr/>
          <a:lstStyle/>
          <a:p>
            <a:fld id="{7A2E1F65-F676-473C-AA41-FF9BFAD6A268}" type="slidenum">
              <a:rPr lang="en-GB" smtClean="0"/>
              <a:t>‹#›</a:t>
            </a:fld>
            <a:endParaRPr lang="en-GB"/>
          </a:p>
        </p:txBody>
      </p:sp>
    </p:spTree>
    <p:extLst>
      <p:ext uri="{BB962C8B-B14F-4D97-AF65-F5344CB8AC3E}">
        <p14:creationId xmlns:p14="http://schemas.microsoft.com/office/powerpoint/2010/main" val="2402462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CDB4D-9B65-4361-9EC2-0E4D7A819DA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EBE5594-E7B5-66BA-F811-D720A67FF84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53AA239-4A7E-BDCE-CD1B-437AA1CA7F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EE0DDFE-044A-13D9-B406-C798897B874B}"/>
              </a:ext>
            </a:extLst>
          </p:cNvPr>
          <p:cNvSpPr>
            <a:spLocks noGrp="1"/>
          </p:cNvSpPr>
          <p:nvPr>
            <p:ph type="dt" sz="half" idx="10"/>
          </p:nvPr>
        </p:nvSpPr>
        <p:spPr/>
        <p:txBody>
          <a:bodyPr/>
          <a:lstStyle/>
          <a:p>
            <a:fld id="{316CC4DC-5EA2-4B43-B721-BF0168A7DED8}" type="datetimeFigureOut">
              <a:rPr lang="en-GB" smtClean="0"/>
              <a:t>10/02/2026</a:t>
            </a:fld>
            <a:endParaRPr lang="en-GB"/>
          </a:p>
        </p:txBody>
      </p:sp>
      <p:sp>
        <p:nvSpPr>
          <p:cNvPr id="6" name="Footer Placeholder 5">
            <a:extLst>
              <a:ext uri="{FF2B5EF4-FFF2-40B4-BE49-F238E27FC236}">
                <a16:creationId xmlns:a16="http://schemas.microsoft.com/office/drawing/2014/main" id="{26671DF1-C362-1663-A24B-646CE68B75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1CA0DD-9AA1-3AB4-25C5-112164704F57}"/>
              </a:ext>
            </a:extLst>
          </p:cNvPr>
          <p:cNvSpPr>
            <a:spLocks noGrp="1"/>
          </p:cNvSpPr>
          <p:nvPr>
            <p:ph type="sldNum" sz="quarter" idx="12"/>
          </p:nvPr>
        </p:nvSpPr>
        <p:spPr/>
        <p:txBody>
          <a:bodyPr/>
          <a:lstStyle/>
          <a:p>
            <a:fld id="{7A2E1F65-F676-473C-AA41-FF9BFAD6A268}" type="slidenum">
              <a:rPr lang="en-GB" smtClean="0"/>
              <a:t>‹#›</a:t>
            </a:fld>
            <a:endParaRPr lang="en-GB"/>
          </a:p>
        </p:txBody>
      </p:sp>
    </p:spTree>
    <p:extLst>
      <p:ext uri="{BB962C8B-B14F-4D97-AF65-F5344CB8AC3E}">
        <p14:creationId xmlns:p14="http://schemas.microsoft.com/office/powerpoint/2010/main" val="19860363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5CCAF-497D-54FB-A8A5-419ADC72EF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84AD9EC-D283-3C50-C68C-2DC6CB5853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5D8F316-CF47-C9CE-FFEA-25446EB9B2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D0EB5F2-1C02-4B32-E5DC-D54931D50FB2}"/>
              </a:ext>
            </a:extLst>
          </p:cNvPr>
          <p:cNvSpPr>
            <a:spLocks noGrp="1"/>
          </p:cNvSpPr>
          <p:nvPr>
            <p:ph type="dt" sz="half" idx="10"/>
          </p:nvPr>
        </p:nvSpPr>
        <p:spPr/>
        <p:txBody>
          <a:bodyPr/>
          <a:lstStyle/>
          <a:p>
            <a:fld id="{316CC4DC-5EA2-4B43-B721-BF0168A7DED8}" type="datetimeFigureOut">
              <a:rPr lang="en-GB" smtClean="0"/>
              <a:t>10/02/2026</a:t>
            </a:fld>
            <a:endParaRPr lang="en-GB"/>
          </a:p>
        </p:txBody>
      </p:sp>
      <p:sp>
        <p:nvSpPr>
          <p:cNvPr id="6" name="Footer Placeholder 5">
            <a:extLst>
              <a:ext uri="{FF2B5EF4-FFF2-40B4-BE49-F238E27FC236}">
                <a16:creationId xmlns:a16="http://schemas.microsoft.com/office/drawing/2014/main" id="{090CFE5D-541C-847C-D41A-D54A15B301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1F238C-05B0-257A-B012-61D62AB528A8}"/>
              </a:ext>
            </a:extLst>
          </p:cNvPr>
          <p:cNvSpPr>
            <a:spLocks noGrp="1"/>
          </p:cNvSpPr>
          <p:nvPr>
            <p:ph type="sldNum" sz="quarter" idx="12"/>
          </p:nvPr>
        </p:nvSpPr>
        <p:spPr/>
        <p:txBody>
          <a:bodyPr/>
          <a:lstStyle/>
          <a:p>
            <a:fld id="{7A2E1F65-F676-473C-AA41-FF9BFAD6A268}" type="slidenum">
              <a:rPr lang="en-GB" smtClean="0"/>
              <a:t>‹#›</a:t>
            </a:fld>
            <a:endParaRPr lang="en-GB"/>
          </a:p>
        </p:txBody>
      </p:sp>
    </p:spTree>
    <p:extLst>
      <p:ext uri="{BB962C8B-B14F-4D97-AF65-F5344CB8AC3E}">
        <p14:creationId xmlns:p14="http://schemas.microsoft.com/office/powerpoint/2010/main" val="3597010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530D6-50ED-A4F9-74BD-42DD7060A7D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C27F61A-9833-9F20-7059-2A2728DEB39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502FE3-BCD1-D570-9756-6330DDE7DEC2}"/>
              </a:ext>
            </a:extLst>
          </p:cNvPr>
          <p:cNvSpPr>
            <a:spLocks noGrp="1"/>
          </p:cNvSpPr>
          <p:nvPr>
            <p:ph type="dt" sz="half" idx="10"/>
          </p:nvPr>
        </p:nvSpPr>
        <p:spPr/>
        <p:txBody>
          <a:bodyPr/>
          <a:lstStyle/>
          <a:p>
            <a:fld id="{316CC4DC-5EA2-4B43-B721-BF0168A7DED8}" type="datetimeFigureOut">
              <a:rPr lang="en-GB" smtClean="0"/>
              <a:t>10/02/2026</a:t>
            </a:fld>
            <a:endParaRPr lang="en-GB"/>
          </a:p>
        </p:txBody>
      </p:sp>
      <p:sp>
        <p:nvSpPr>
          <p:cNvPr id="5" name="Footer Placeholder 4">
            <a:extLst>
              <a:ext uri="{FF2B5EF4-FFF2-40B4-BE49-F238E27FC236}">
                <a16:creationId xmlns:a16="http://schemas.microsoft.com/office/drawing/2014/main" id="{2E32F421-960D-F4B1-2C39-538488F0B2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91A541-BE64-7749-3DB6-AF5C9B844364}"/>
              </a:ext>
            </a:extLst>
          </p:cNvPr>
          <p:cNvSpPr>
            <a:spLocks noGrp="1"/>
          </p:cNvSpPr>
          <p:nvPr>
            <p:ph type="sldNum" sz="quarter" idx="12"/>
          </p:nvPr>
        </p:nvSpPr>
        <p:spPr/>
        <p:txBody>
          <a:bodyPr/>
          <a:lstStyle/>
          <a:p>
            <a:fld id="{7A2E1F65-F676-473C-AA41-FF9BFAD6A268}" type="slidenum">
              <a:rPr lang="en-GB" smtClean="0"/>
              <a:t>‹#›</a:t>
            </a:fld>
            <a:endParaRPr lang="en-GB"/>
          </a:p>
        </p:txBody>
      </p:sp>
    </p:spTree>
    <p:extLst>
      <p:ext uri="{BB962C8B-B14F-4D97-AF65-F5344CB8AC3E}">
        <p14:creationId xmlns:p14="http://schemas.microsoft.com/office/powerpoint/2010/main" val="3340322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4ECE608-7DD2-EC22-8CE7-AB833A48661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B9B1D2E-0BCB-F469-9CBD-73F4BBDFCED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989821-9540-50B7-CADD-BABAF107DD0A}"/>
              </a:ext>
            </a:extLst>
          </p:cNvPr>
          <p:cNvSpPr>
            <a:spLocks noGrp="1"/>
          </p:cNvSpPr>
          <p:nvPr>
            <p:ph type="dt" sz="half" idx="10"/>
          </p:nvPr>
        </p:nvSpPr>
        <p:spPr/>
        <p:txBody>
          <a:bodyPr/>
          <a:lstStyle/>
          <a:p>
            <a:fld id="{316CC4DC-5EA2-4B43-B721-BF0168A7DED8}" type="datetimeFigureOut">
              <a:rPr lang="en-GB" smtClean="0"/>
              <a:t>10/02/2026</a:t>
            </a:fld>
            <a:endParaRPr lang="en-GB"/>
          </a:p>
        </p:txBody>
      </p:sp>
      <p:sp>
        <p:nvSpPr>
          <p:cNvPr id="5" name="Footer Placeholder 4">
            <a:extLst>
              <a:ext uri="{FF2B5EF4-FFF2-40B4-BE49-F238E27FC236}">
                <a16:creationId xmlns:a16="http://schemas.microsoft.com/office/drawing/2014/main" id="{00323FEC-7649-C20F-7733-DB53A99735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87006C-4482-89EC-DED7-B15B8C55FFDB}"/>
              </a:ext>
            </a:extLst>
          </p:cNvPr>
          <p:cNvSpPr>
            <a:spLocks noGrp="1"/>
          </p:cNvSpPr>
          <p:nvPr>
            <p:ph type="sldNum" sz="quarter" idx="12"/>
          </p:nvPr>
        </p:nvSpPr>
        <p:spPr/>
        <p:txBody>
          <a:bodyPr/>
          <a:lstStyle/>
          <a:p>
            <a:fld id="{7A2E1F65-F676-473C-AA41-FF9BFAD6A268}" type="slidenum">
              <a:rPr lang="en-GB" smtClean="0"/>
              <a:t>‹#›</a:t>
            </a:fld>
            <a:endParaRPr lang="en-GB"/>
          </a:p>
        </p:txBody>
      </p:sp>
    </p:spTree>
    <p:extLst>
      <p:ext uri="{BB962C8B-B14F-4D97-AF65-F5344CB8AC3E}">
        <p14:creationId xmlns:p14="http://schemas.microsoft.com/office/powerpoint/2010/main" val="36220007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240A0-BE81-E1C0-D13C-4C807F8F880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72033EA-FF2F-3957-5FCC-9483260AC98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7FC7D0B-995F-77EA-DD8D-113C1554B056}"/>
              </a:ext>
            </a:extLst>
          </p:cNvPr>
          <p:cNvSpPr>
            <a:spLocks noGrp="1"/>
          </p:cNvSpPr>
          <p:nvPr>
            <p:ph type="dt" sz="half" idx="10"/>
          </p:nvPr>
        </p:nvSpPr>
        <p:spPr/>
        <p:txBody>
          <a:bodyPr/>
          <a:lstStyle/>
          <a:p>
            <a:fld id="{5B00D747-620A-47E4-A0B3-DFD65565ED6E}" type="datetimeFigureOut">
              <a:rPr lang="en-GB" smtClean="0"/>
              <a:t>10/02/2026</a:t>
            </a:fld>
            <a:endParaRPr lang="en-GB"/>
          </a:p>
        </p:txBody>
      </p:sp>
      <p:sp>
        <p:nvSpPr>
          <p:cNvPr id="5" name="Footer Placeholder 4">
            <a:extLst>
              <a:ext uri="{FF2B5EF4-FFF2-40B4-BE49-F238E27FC236}">
                <a16:creationId xmlns:a16="http://schemas.microsoft.com/office/drawing/2014/main" id="{6701AF9A-E830-6D63-849F-38DB5536E9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AE8322-80FD-783E-8460-9FC2218C11D1}"/>
              </a:ext>
            </a:extLst>
          </p:cNvPr>
          <p:cNvSpPr>
            <a:spLocks noGrp="1"/>
          </p:cNvSpPr>
          <p:nvPr>
            <p:ph type="sldNum" sz="quarter" idx="12"/>
          </p:nvPr>
        </p:nvSpPr>
        <p:spPr/>
        <p:txBody>
          <a:bodyPr/>
          <a:lstStyle/>
          <a:p>
            <a:fld id="{DBBF5C5C-A7DF-4B2D-A8C2-CEE7735881DB}" type="slidenum">
              <a:rPr lang="en-GB" smtClean="0"/>
              <a:t>‹#›</a:t>
            </a:fld>
            <a:endParaRPr lang="en-GB"/>
          </a:p>
        </p:txBody>
      </p:sp>
    </p:spTree>
    <p:extLst>
      <p:ext uri="{BB962C8B-B14F-4D97-AF65-F5344CB8AC3E}">
        <p14:creationId xmlns:p14="http://schemas.microsoft.com/office/powerpoint/2010/main" val="8536379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777AC-8E08-9FB7-142F-AD7E5E0D22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14F0728-44F3-833C-D49A-B1E362707C0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0914A0-DD59-F08C-FC97-C4DBCAD44970}"/>
              </a:ext>
            </a:extLst>
          </p:cNvPr>
          <p:cNvSpPr>
            <a:spLocks noGrp="1"/>
          </p:cNvSpPr>
          <p:nvPr>
            <p:ph type="dt" sz="half" idx="10"/>
          </p:nvPr>
        </p:nvSpPr>
        <p:spPr/>
        <p:txBody>
          <a:bodyPr/>
          <a:lstStyle/>
          <a:p>
            <a:fld id="{5B00D747-620A-47E4-A0B3-DFD65565ED6E}" type="datetimeFigureOut">
              <a:rPr lang="en-GB" smtClean="0"/>
              <a:t>10/02/2026</a:t>
            </a:fld>
            <a:endParaRPr lang="en-GB"/>
          </a:p>
        </p:txBody>
      </p:sp>
      <p:sp>
        <p:nvSpPr>
          <p:cNvPr id="5" name="Footer Placeholder 4">
            <a:extLst>
              <a:ext uri="{FF2B5EF4-FFF2-40B4-BE49-F238E27FC236}">
                <a16:creationId xmlns:a16="http://schemas.microsoft.com/office/drawing/2014/main" id="{C5A0CCA9-502F-DDF3-CD6F-4A09AEE38E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A4D578-A8A5-89AF-057B-3FC033FAAFCA}"/>
              </a:ext>
            </a:extLst>
          </p:cNvPr>
          <p:cNvSpPr>
            <a:spLocks noGrp="1"/>
          </p:cNvSpPr>
          <p:nvPr>
            <p:ph type="sldNum" sz="quarter" idx="12"/>
          </p:nvPr>
        </p:nvSpPr>
        <p:spPr/>
        <p:txBody>
          <a:bodyPr/>
          <a:lstStyle/>
          <a:p>
            <a:fld id="{DBBF5C5C-A7DF-4B2D-A8C2-CEE7735881DB}" type="slidenum">
              <a:rPr lang="en-GB" smtClean="0"/>
              <a:t>‹#›</a:t>
            </a:fld>
            <a:endParaRPr lang="en-GB"/>
          </a:p>
        </p:txBody>
      </p:sp>
    </p:spTree>
    <p:extLst>
      <p:ext uri="{BB962C8B-B14F-4D97-AF65-F5344CB8AC3E}">
        <p14:creationId xmlns:p14="http://schemas.microsoft.com/office/powerpoint/2010/main" val="16773767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DAB8C-AF7A-EAF9-7084-F1A0CDFC0D0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43DA036-26A1-BC76-7DE6-F0C597B5322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5460904-D96B-9D0E-190B-8B382D06C53C}"/>
              </a:ext>
            </a:extLst>
          </p:cNvPr>
          <p:cNvSpPr>
            <a:spLocks noGrp="1"/>
          </p:cNvSpPr>
          <p:nvPr>
            <p:ph type="dt" sz="half" idx="10"/>
          </p:nvPr>
        </p:nvSpPr>
        <p:spPr/>
        <p:txBody>
          <a:bodyPr/>
          <a:lstStyle/>
          <a:p>
            <a:fld id="{5B00D747-620A-47E4-A0B3-DFD65565ED6E}" type="datetimeFigureOut">
              <a:rPr lang="en-GB" smtClean="0"/>
              <a:t>10/02/2026</a:t>
            </a:fld>
            <a:endParaRPr lang="en-GB"/>
          </a:p>
        </p:txBody>
      </p:sp>
      <p:sp>
        <p:nvSpPr>
          <p:cNvPr id="5" name="Footer Placeholder 4">
            <a:extLst>
              <a:ext uri="{FF2B5EF4-FFF2-40B4-BE49-F238E27FC236}">
                <a16:creationId xmlns:a16="http://schemas.microsoft.com/office/drawing/2014/main" id="{81F8BDE9-6E49-CF7B-57EC-58DAB232CE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AA8007-4187-55CB-EE45-2355989537E5}"/>
              </a:ext>
            </a:extLst>
          </p:cNvPr>
          <p:cNvSpPr>
            <a:spLocks noGrp="1"/>
          </p:cNvSpPr>
          <p:nvPr>
            <p:ph type="sldNum" sz="quarter" idx="12"/>
          </p:nvPr>
        </p:nvSpPr>
        <p:spPr/>
        <p:txBody>
          <a:bodyPr/>
          <a:lstStyle/>
          <a:p>
            <a:fld id="{DBBF5C5C-A7DF-4B2D-A8C2-CEE7735881DB}" type="slidenum">
              <a:rPr lang="en-GB" smtClean="0"/>
              <a:t>‹#›</a:t>
            </a:fld>
            <a:endParaRPr lang="en-GB"/>
          </a:p>
        </p:txBody>
      </p:sp>
    </p:spTree>
    <p:extLst>
      <p:ext uri="{BB962C8B-B14F-4D97-AF65-F5344CB8AC3E}">
        <p14:creationId xmlns:p14="http://schemas.microsoft.com/office/powerpoint/2010/main" val="21798917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7816B-77FD-201E-5919-E9FE509034C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F0D3668-B107-4327-7D3F-C96265BF33C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6B989CD-6C7F-AFC6-D950-773E9F4BF3C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C9222C1-6A00-16A3-5970-4C9944A8E6A0}"/>
              </a:ext>
            </a:extLst>
          </p:cNvPr>
          <p:cNvSpPr>
            <a:spLocks noGrp="1"/>
          </p:cNvSpPr>
          <p:nvPr>
            <p:ph type="dt" sz="half" idx="10"/>
          </p:nvPr>
        </p:nvSpPr>
        <p:spPr/>
        <p:txBody>
          <a:bodyPr/>
          <a:lstStyle/>
          <a:p>
            <a:fld id="{5B00D747-620A-47E4-A0B3-DFD65565ED6E}" type="datetimeFigureOut">
              <a:rPr lang="en-GB" smtClean="0"/>
              <a:t>10/02/2026</a:t>
            </a:fld>
            <a:endParaRPr lang="en-GB"/>
          </a:p>
        </p:txBody>
      </p:sp>
      <p:sp>
        <p:nvSpPr>
          <p:cNvPr id="6" name="Footer Placeholder 5">
            <a:extLst>
              <a:ext uri="{FF2B5EF4-FFF2-40B4-BE49-F238E27FC236}">
                <a16:creationId xmlns:a16="http://schemas.microsoft.com/office/drawing/2014/main" id="{0ED46AD1-AF32-3B66-FCD0-E0D2877E0C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BD5EAEE-54DF-FA0D-1963-F55AC7C1A634}"/>
              </a:ext>
            </a:extLst>
          </p:cNvPr>
          <p:cNvSpPr>
            <a:spLocks noGrp="1"/>
          </p:cNvSpPr>
          <p:nvPr>
            <p:ph type="sldNum" sz="quarter" idx="12"/>
          </p:nvPr>
        </p:nvSpPr>
        <p:spPr/>
        <p:txBody>
          <a:bodyPr/>
          <a:lstStyle/>
          <a:p>
            <a:fld id="{DBBF5C5C-A7DF-4B2D-A8C2-CEE7735881DB}" type="slidenum">
              <a:rPr lang="en-GB" smtClean="0"/>
              <a:t>‹#›</a:t>
            </a:fld>
            <a:endParaRPr lang="en-GB"/>
          </a:p>
        </p:txBody>
      </p:sp>
    </p:spTree>
    <p:extLst>
      <p:ext uri="{BB962C8B-B14F-4D97-AF65-F5344CB8AC3E}">
        <p14:creationId xmlns:p14="http://schemas.microsoft.com/office/powerpoint/2010/main" val="22951107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444AD-1FBF-5DA5-3D09-4CDCDE02D59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43CA9B8-CAF2-7B11-D595-7745569580A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5A9CA97-79BC-A165-1A47-FE5AA3C515F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44045A9-7156-57A1-6FAB-9AE5315EAB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32B7CAE-D012-F7B0-263A-86CACDBC90E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493FB5F-4A81-6B66-5560-70A977CF2D0C}"/>
              </a:ext>
            </a:extLst>
          </p:cNvPr>
          <p:cNvSpPr>
            <a:spLocks noGrp="1"/>
          </p:cNvSpPr>
          <p:nvPr>
            <p:ph type="dt" sz="half" idx="10"/>
          </p:nvPr>
        </p:nvSpPr>
        <p:spPr/>
        <p:txBody>
          <a:bodyPr/>
          <a:lstStyle/>
          <a:p>
            <a:fld id="{5B00D747-620A-47E4-A0B3-DFD65565ED6E}" type="datetimeFigureOut">
              <a:rPr lang="en-GB" smtClean="0"/>
              <a:t>10/02/2026</a:t>
            </a:fld>
            <a:endParaRPr lang="en-GB"/>
          </a:p>
        </p:txBody>
      </p:sp>
      <p:sp>
        <p:nvSpPr>
          <p:cNvPr id="8" name="Footer Placeholder 7">
            <a:extLst>
              <a:ext uri="{FF2B5EF4-FFF2-40B4-BE49-F238E27FC236}">
                <a16:creationId xmlns:a16="http://schemas.microsoft.com/office/drawing/2014/main" id="{80151577-9A9C-14B3-8999-751937ADE41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554FF4C-3E36-CA4D-CAC5-F03BCE07F0AD}"/>
              </a:ext>
            </a:extLst>
          </p:cNvPr>
          <p:cNvSpPr>
            <a:spLocks noGrp="1"/>
          </p:cNvSpPr>
          <p:nvPr>
            <p:ph type="sldNum" sz="quarter" idx="12"/>
          </p:nvPr>
        </p:nvSpPr>
        <p:spPr/>
        <p:txBody>
          <a:bodyPr/>
          <a:lstStyle/>
          <a:p>
            <a:fld id="{DBBF5C5C-A7DF-4B2D-A8C2-CEE7735881DB}" type="slidenum">
              <a:rPr lang="en-GB" smtClean="0"/>
              <a:t>‹#›</a:t>
            </a:fld>
            <a:endParaRPr lang="en-GB"/>
          </a:p>
        </p:txBody>
      </p:sp>
    </p:spTree>
    <p:extLst>
      <p:ext uri="{BB962C8B-B14F-4D97-AF65-F5344CB8AC3E}">
        <p14:creationId xmlns:p14="http://schemas.microsoft.com/office/powerpoint/2010/main" val="14325401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2E28E-F28A-3775-52A8-EA983472DDB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8684386-4A32-A877-F919-9C7F91A78DA0}"/>
              </a:ext>
            </a:extLst>
          </p:cNvPr>
          <p:cNvSpPr>
            <a:spLocks noGrp="1"/>
          </p:cNvSpPr>
          <p:nvPr>
            <p:ph type="dt" sz="half" idx="10"/>
          </p:nvPr>
        </p:nvSpPr>
        <p:spPr/>
        <p:txBody>
          <a:bodyPr/>
          <a:lstStyle/>
          <a:p>
            <a:fld id="{5B00D747-620A-47E4-A0B3-DFD65565ED6E}" type="datetimeFigureOut">
              <a:rPr lang="en-GB" smtClean="0"/>
              <a:t>10/02/2026</a:t>
            </a:fld>
            <a:endParaRPr lang="en-GB"/>
          </a:p>
        </p:txBody>
      </p:sp>
      <p:sp>
        <p:nvSpPr>
          <p:cNvPr id="4" name="Footer Placeholder 3">
            <a:extLst>
              <a:ext uri="{FF2B5EF4-FFF2-40B4-BE49-F238E27FC236}">
                <a16:creationId xmlns:a16="http://schemas.microsoft.com/office/drawing/2014/main" id="{EBACEA8E-9D71-0DDB-36C0-F17D8FBF8E3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BF6C83B-1D3B-882B-79B4-96015D117D80}"/>
              </a:ext>
            </a:extLst>
          </p:cNvPr>
          <p:cNvSpPr>
            <a:spLocks noGrp="1"/>
          </p:cNvSpPr>
          <p:nvPr>
            <p:ph type="sldNum" sz="quarter" idx="12"/>
          </p:nvPr>
        </p:nvSpPr>
        <p:spPr/>
        <p:txBody>
          <a:bodyPr/>
          <a:lstStyle/>
          <a:p>
            <a:fld id="{DBBF5C5C-A7DF-4B2D-A8C2-CEE7735881DB}" type="slidenum">
              <a:rPr lang="en-GB" smtClean="0"/>
              <a:t>‹#›</a:t>
            </a:fld>
            <a:endParaRPr lang="en-GB"/>
          </a:p>
        </p:txBody>
      </p:sp>
    </p:spTree>
    <p:extLst>
      <p:ext uri="{BB962C8B-B14F-4D97-AF65-F5344CB8AC3E}">
        <p14:creationId xmlns:p14="http://schemas.microsoft.com/office/powerpoint/2010/main" val="31543512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CE36597-7A23-52B4-C56E-253105F936E8}"/>
              </a:ext>
            </a:extLst>
          </p:cNvPr>
          <p:cNvSpPr>
            <a:spLocks noGrp="1"/>
          </p:cNvSpPr>
          <p:nvPr>
            <p:ph type="dt" sz="half" idx="10"/>
          </p:nvPr>
        </p:nvSpPr>
        <p:spPr/>
        <p:txBody>
          <a:bodyPr/>
          <a:lstStyle/>
          <a:p>
            <a:fld id="{5B00D747-620A-47E4-A0B3-DFD65565ED6E}" type="datetimeFigureOut">
              <a:rPr lang="en-GB" smtClean="0"/>
              <a:t>10/02/2026</a:t>
            </a:fld>
            <a:endParaRPr lang="en-GB"/>
          </a:p>
        </p:txBody>
      </p:sp>
      <p:sp>
        <p:nvSpPr>
          <p:cNvPr id="3" name="Footer Placeholder 2">
            <a:extLst>
              <a:ext uri="{FF2B5EF4-FFF2-40B4-BE49-F238E27FC236}">
                <a16:creationId xmlns:a16="http://schemas.microsoft.com/office/drawing/2014/main" id="{A6963A1F-B95B-EDEF-C608-39AC52DD4A7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1754C4D-EDB4-4AF5-B84F-BA78C5AC0ECC}"/>
              </a:ext>
            </a:extLst>
          </p:cNvPr>
          <p:cNvSpPr>
            <a:spLocks noGrp="1"/>
          </p:cNvSpPr>
          <p:nvPr>
            <p:ph type="sldNum" sz="quarter" idx="12"/>
          </p:nvPr>
        </p:nvSpPr>
        <p:spPr/>
        <p:txBody>
          <a:bodyPr/>
          <a:lstStyle/>
          <a:p>
            <a:fld id="{DBBF5C5C-A7DF-4B2D-A8C2-CEE7735881DB}" type="slidenum">
              <a:rPr lang="en-GB" smtClean="0"/>
              <a:t>‹#›</a:t>
            </a:fld>
            <a:endParaRPr lang="en-GB"/>
          </a:p>
        </p:txBody>
      </p:sp>
    </p:spTree>
    <p:extLst>
      <p:ext uri="{BB962C8B-B14F-4D97-AF65-F5344CB8AC3E}">
        <p14:creationId xmlns:p14="http://schemas.microsoft.com/office/powerpoint/2010/main" val="99766832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FD0F3-ABC9-1103-F960-C60D8BF015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C02C920-017B-90A8-FE96-ACBD045C01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FEED033-31B7-36FD-0C03-0315160F94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BBF4604-CFD9-C49E-0D54-1291A26CB22B}"/>
              </a:ext>
            </a:extLst>
          </p:cNvPr>
          <p:cNvSpPr>
            <a:spLocks noGrp="1"/>
          </p:cNvSpPr>
          <p:nvPr>
            <p:ph type="dt" sz="half" idx="10"/>
          </p:nvPr>
        </p:nvSpPr>
        <p:spPr/>
        <p:txBody>
          <a:bodyPr/>
          <a:lstStyle/>
          <a:p>
            <a:fld id="{5B00D747-620A-47E4-A0B3-DFD65565ED6E}" type="datetimeFigureOut">
              <a:rPr lang="en-GB" smtClean="0"/>
              <a:t>10/02/2026</a:t>
            </a:fld>
            <a:endParaRPr lang="en-GB"/>
          </a:p>
        </p:txBody>
      </p:sp>
      <p:sp>
        <p:nvSpPr>
          <p:cNvPr id="6" name="Footer Placeholder 5">
            <a:extLst>
              <a:ext uri="{FF2B5EF4-FFF2-40B4-BE49-F238E27FC236}">
                <a16:creationId xmlns:a16="http://schemas.microsoft.com/office/drawing/2014/main" id="{B5EE4FE5-6AC1-310A-F3C4-DEC74B65CD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8BFD55-EBCA-3F81-46FB-30F34B5309C0}"/>
              </a:ext>
            </a:extLst>
          </p:cNvPr>
          <p:cNvSpPr>
            <a:spLocks noGrp="1"/>
          </p:cNvSpPr>
          <p:nvPr>
            <p:ph type="sldNum" sz="quarter" idx="12"/>
          </p:nvPr>
        </p:nvSpPr>
        <p:spPr/>
        <p:txBody>
          <a:bodyPr/>
          <a:lstStyle/>
          <a:p>
            <a:fld id="{DBBF5C5C-A7DF-4B2D-A8C2-CEE7735881DB}" type="slidenum">
              <a:rPr lang="en-GB" smtClean="0"/>
              <a:t>‹#›</a:t>
            </a:fld>
            <a:endParaRPr lang="en-GB"/>
          </a:p>
        </p:txBody>
      </p:sp>
    </p:spTree>
    <p:extLst>
      <p:ext uri="{BB962C8B-B14F-4D97-AF65-F5344CB8AC3E}">
        <p14:creationId xmlns:p14="http://schemas.microsoft.com/office/powerpoint/2010/main" val="173841817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DD0D0F-5833-68C9-AB10-E1A6488D5E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CEEED94-EA11-7A1E-C990-C63BB54C5F1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779E3F0-F90E-0F7D-820A-FD36D36B44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426956-7120-6924-7479-91096D15D12F}"/>
              </a:ext>
            </a:extLst>
          </p:cNvPr>
          <p:cNvSpPr>
            <a:spLocks noGrp="1"/>
          </p:cNvSpPr>
          <p:nvPr>
            <p:ph type="dt" sz="half" idx="10"/>
          </p:nvPr>
        </p:nvSpPr>
        <p:spPr/>
        <p:txBody>
          <a:bodyPr/>
          <a:lstStyle/>
          <a:p>
            <a:fld id="{5B00D747-620A-47E4-A0B3-DFD65565ED6E}" type="datetimeFigureOut">
              <a:rPr lang="en-GB" smtClean="0"/>
              <a:t>10/02/2026</a:t>
            </a:fld>
            <a:endParaRPr lang="en-GB"/>
          </a:p>
        </p:txBody>
      </p:sp>
      <p:sp>
        <p:nvSpPr>
          <p:cNvPr id="6" name="Footer Placeholder 5">
            <a:extLst>
              <a:ext uri="{FF2B5EF4-FFF2-40B4-BE49-F238E27FC236}">
                <a16:creationId xmlns:a16="http://schemas.microsoft.com/office/drawing/2014/main" id="{C9EC25CB-FD9A-C7D7-3CD7-375D7C4C435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4114E77-3BA6-0F32-D26C-A8C7C26FCCD1}"/>
              </a:ext>
            </a:extLst>
          </p:cNvPr>
          <p:cNvSpPr>
            <a:spLocks noGrp="1"/>
          </p:cNvSpPr>
          <p:nvPr>
            <p:ph type="sldNum" sz="quarter" idx="12"/>
          </p:nvPr>
        </p:nvSpPr>
        <p:spPr/>
        <p:txBody>
          <a:bodyPr/>
          <a:lstStyle/>
          <a:p>
            <a:fld id="{DBBF5C5C-A7DF-4B2D-A8C2-CEE7735881DB}" type="slidenum">
              <a:rPr lang="en-GB" smtClean="0"/>
              <a:t>‹#›</a:t>
            </a:fld>
            <a:endParaRPr lang="en-GB"/>
          </a:p>
        </p:txBody>
      </p:sp>
    </p:spTree>
    <p:extLst>
      <p:ext uri="{BB962C8B-B14F-4D97-AF65-F5344CB8AC3E}">
        <p14:creationId xmlns:p14="http://schemas.microsoft.com/office/powerpoint/2010/main" val="290570330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FBD04-2B01-C03C-A27C-4CDA20A06C7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1EF5EAE-1364-C1EB-64EB-1A6720A28E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483F80-F17D-378D-C395-6EB8B8C5EC80}"/>
              </a:ext>
            </a:extLst>
          </p:cNvPr>
          <p:cNvSpPr>
            <a:spLocks noGrp="1"/>
          </p:cNvSpPr>
          <p:nvPr>
            <p:ph type="dt" sz="half" idx="10"/>
          </p:nvPr>
        </p:nvSpPr>
        <p:spPr/>
        <p:txBody>
          <a:bodyPr/>
          <a:lstStyle/>
          <a:p>
            <a:fld id="{5B00D747-620A-47E4-A0B3-DFD65565ED6E}" type="datetimeFigureOut">
              <a:rPr lang="en-GB" smtClean="0"/>
              <a:t>10/02/2026</a:t>
            </a:fld>
            <a:endParaRPr lang="en-GB"/>
          </a:p>
        </p:txBody>
      </p:sp>
      <p:sp>
        <p:nvSpPr>
          <p:cNvPr id="5" name="Footer Placeholder 4">
            <a:extLst>
              <a:ext uri="{FF2B5EF4-FFF2-40B4-BE49-F238E27FC236}">
                <a16:creationId xmlns:a16="http://schemas.microsoft.com/office/drawing/2014/main" id="{316E387D-2F89-159B-0689-76AB0CA7FB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D30751-68A8-FAAF-E519-B492094EE082}"/>
              </a:ext>
            </a:extLst>
          </p:cNvPr>
          <p:cNvSpPr>
            <a:spLocks noGrp="1"/>
          </p:cNvSpPr>
          <p:nvPr>
            <p:ph type="sldNum" sz="quarter" idx="12"/>
          </p:nvPr>
        </p:nvSpPr>
        <p:spPr/>
        <p:txBody>
          <a:bodyPr/>
          <a:lstStyle/>
          <a:p>
            <a:fld id="{DBBF5C5C-A7DF-4B2D-A8C2-CEE7735881DB}" type="slidenum">
              <a:rPr lang="en-GB" smtClean="0"/>
              <a:t>‹#›</a:t>
            </a:fld>
            <a:endParaRPr lang="en-GB"/>
          </a:p>
        </p:txBody>
      </p:sp>
    </p:spTree>
    <p:extLst>
      <p:ext uri="{BB962C8B-B14F-4D97-AF65-F5344CB8AC3E}">
        <p14:creationId xmlns:p14="http://schemas.microsoft.com/office/powerpoint/2010/main" val="5932252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ECF50CE-EBFD-A26D-C53F-4D40C26B205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32A9AAB-D27E-ABBD-A74A-1B8AAEF914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F6CFD1-8C95-CC69-4DE0-97503777FC0D}"/>
              </a:ext>
            </a:extLst>
          </p:cNvPr>
          <p:cNvSpPr>
            <a:spLocks noGrp="1"/>
          </p:cNvSpPr>
          <p:nvPr>
            <p:ph type="dt" sz="half" idx="10"/>
          </p:nvPr>
        </p:nvSpPr>
        <p:spPr/>
        <p:txBody>
          <a:bodyPr/>
          <a:lstStyle/>
          <a:p>
            <a:fld id="{5B00D747-620A-47E4-A0B3-DFD65565ED6E}" type="datetimeFigureOut">
              <a:rPr lang="en-GB" smtClean="0"/>
              <a:t>10/02/2026</a:t>
            </a:fld>
            <a:endParaRPr lang="en-GB"/>
          </a:p>
        </p:txBody>
      </p:sp>
      <p:sp>
        <p:nvSpPr>
          <p:cNvPr id="5" name="Footer Placeholder 4">
            <a:extLst>
              <a:ext uri="{FF2B5EF4-FFF2-40B4-BE49-F238E27FC236}">
                <a16:creationId xmlns:a16="http://schemas.microsoft.com/office/drawing/2014/main" id="{1AE4261F-03A4-EEED-7841-46DDBAA028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9F48EE-323C-99AC-22CF-51A0FCB4C139}"/>
              </a:ext>
            </a:extLst>
          </p:cNvPr>
          <p:cNvSpPr>
            <a:spLocks noGrp="1"/>
          </p:cNvSpPr>
          <p:nvPr>
            <p:ph type="sldNum" sz="quarter" idx="12"/>
          </p:nvPr>
        </p:nvSpPr>
        <p:spPr/>
        <p:txBody>
          <a:bodyPr/>
          <a:lstStyle/>
          <a:p>
            <a:fld id="{DBBF5C5C-A7DF-4B2D-A8C2-CEE7735881DB}" type="slidenum">
              <a:rPr lang="en-GB" smtClean="0"/>
              <a:t>‹#›</a:t>
            </a:fld>
            <a:endParaRPr lang="en-GB"/>
          </a:p>
        </p:txBody>
      </p:sp>
    </p:spTree>
    <p:extLst>
      <p:ext uri="{BB962C8B-B14F-4D97-AF65-F5344CB8AC3E}">
        <p14:creationId xmlns:p14="http://schemas.microsoft.com/office/powerpoint/2010/main" val="39397155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DA0D828-C903-F57F-61BC-3734E3B585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C0E2DEF-F58C-30C6-160F-8707EDD0405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A777A5-AC9F-EA93-8907-5B33039991E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16CC4DC-5EA2-4B43-B721-BF0168A7DED8}" type="datetimeFigureOut">
              <a:rPr lang="en-GB" smtClean="0"/>
              <a:t>10/02/2026</a:t>
            </a:fld>
            <a:endParaRPr lang="en-GB"/>
          </a:p>
        </p:txBody>
      </p:sp>
      <p:sp>
        <p:nvSpPr>
          <p:cNvPr id="5" name="Footer Placeholder 4">
            <a:extLst>
              <a:ext uri="{FF2B5EF4-FFF2-40B4-BE49-F238E27FC236}">
                <a16:creationId xmlns:a16="http://schemas.microsoft.com/office/drawing/2014/main" id="{77A2DB48-2D86-0540-EA8C-0FC9C9C6A01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DE1AEFA-1420-A66E-58C1-9EFF830F2F3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A2E1F65-F676-473C-AA41-FF9BFAD6A268}" type="slidenum">
              <a:rPr lang="en-GB" smtClean="0"/>
              <a:t>‹#›</a:t>
            </a:fld>
            <a:endParaRPr lang="en-GB"/>
          </a:p>
        </p:txBody>
      </p:sp>
    </p:spTree>
    <p:extLst>
      <p:ext uri="{BB962C8B-B14F-4D97-AF65-F5344CB8AC3E}">
        <p14:creationId xmlns:p14="http://schemas.microsoft.com/office/powerpoint/2010/main" val="6904962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2E1394-6500-360E-5D32-F766E2363E4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0217165-D93B-7D2F-5D0A-481C65C2B00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F77CD3-E43B-FEDC-04F7-0A6958A8961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B00D747-620A-47E4-A0B3-DFD65565ED6E}" type="datetimeFigureOut">
              <a:rPr lang="en-GB" smtClean="0"/>
              <a:t>10/02/2026</a:t>
            </a:fld>
            <a:endParaRPr lang="en-GB"/>
          </a:p>
        </p:txBody>
      </p:sp>
      <p:sp>
        <p:nvSpPr>
          <p:cNvPr id="5" name="Footer Placeholder 4">
            <a:extLst>
              <a:ext uri="{FF2B5EF4-FFF2-40B4-BE49-F238E27FC236}">
                <a16:creationId xmlns:a16="http://schemas.microsoft.com/office/drawing/2014/main" id="{959F2B30-8678-21FD-DF52-1AE6FED167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D85C2A1-FC45-1BED-E11B-9678084612F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BBF5C5C-A7DF-4B2D-A8C2-CEE7735881DB}" type="slidenum">
              <a:rPr lang="en-GB" smtClean="0"/>
              <a:t>‹#›</a:t>
            </a:fld>
            <a:endParaRPr lang="en-GB"/>
          </a:p>
        </p:txBody>
      </p:sp>
    </p:spTree>
    <p:extLst>
      <p:ext uri="{BB962C8B-B14F-4D97-AF65-F5344CB8AC3E}">
        <p14:creationId xmlns:p14="http://schemas.microsoft.com/office/powerpoint/2010/main" val="2545925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png"/></Relationships>
</file>

<file path=ppt/slides/_rels/slide3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9.png"/></Relationships>
</file>

<file path=ppt/slides/_rels/slide3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13.png"/></Relationships>
</file>

<file path=ppt/slides/_rels/slide3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8.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7EFAE-1D6B-4B15-65CF-BA893B57C2D2}"/>
              </a:ext>
            </a:extLst>
          </p:cNvPr>
          <p:cNvSpPr>
            <a:spLocks noGrp="1"/>
          </p:cNvSpPr>
          <p:nvPr>
            <p:ph type="ctrTitle"/>
          </p:nvPr>
        </p:nvSpPr>
        <p:spPr/>
        <p:txBody>
          <a:bodyPr>
            <a:noAutofit/>
          </a:bodyPr>
          <a:lstStyle/>
          <a:p>
            <a:r>
              <a:rPr lang="en-GB" sz="3600" b="1" dirty="0"/>
              <a:t>Risk Management in the Financial Management of Projects</a:t>
            </a:r>
            <a:br>
              <a:rPr lang="en-GB" sz="3600" dirty="0"/>
            </a:br>
            <a:endParaRPr lang="en-GB" sz="3600" dirty="0"/>
          </a:p>
        </p:txBody>
      </p:sp>
      <p:sp>
        <p:nvSpPr>
          <p:cNvPr id="3" name="Subtitle 2">
            <a:extLst>
              <a:ext uri="{FF2B5EF4-FFF2-40B4-BE49-F238E27FC236}">
                <a16:creationId xmlns:a16="http://schemas.microsoft.com/office/drawing/2014/main" id="{58A92697-EF84-A6BF-0C39-56025CE86C0A}"/>
              </a:ext>
            </a:extLst>
          </p:cNvPr>
          <p:cNvSpPr>
            <a:spLocks noGrp="1"/>
          </p:cNvSpPr>
          <p:nvPr>
            <p:ph type="subTitle" idx="1"/>
          </p:nvPr>
        </p:nvSpPr>
        <p:spPr/>
        <p:txBody>
          <a:bodyPr vert="horz" lIns="91440" tIns="45720" rIns="91440" bIns="45720" rtlCol="0" anchor="t">
            <a:normAutofit/>
          </a:bodyPr>
          <a:lstStyle/>
          <a:p>
            <a:r>
              <a:rPr lang="en-GB" sz="3600" dirty="0"/>
              <a:t>Session 4</a:t>
            </a:r>
          </a:p>
        </p:txBody>
      </p:sp>
    </p:spTree>
    <p:extLst>
      <p:ext uri="{BB962C8B-B14F-4D97-AF65-F5344CB8AC3E}">
        <p14:creationId xmlns:p14="http://schemas.microsoft.com/office/powerpoint/2010/main" val="5572118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E93B0-0E3A-307E-88BA-4AE31B2E8CD3}"/>
              </a:ext>
            </a:extLst>
          </p:cNvPr>
          <p:cNvSpPr>
            <a:spLocks noGrp="1"/>
          </p:cNvSpPr>
          <p:nvPr>
            <p:ph type="title"/>
          </p:nvPr>
        </p:nvSpPr>
        <p:spPr/>
        <p:txBody>
          <a:bodyPr/>
          <a:lstStyle/>
          <a:p>
            <a:pPr algn="ctr"/>
            <a:r>
              <a:rPr lang="en-GB" b="1" dirty="0"/>
              <a:t>Introduction to Risk in Project Finance</a:t>
            </a:r>
            <a:endParaRPr lang="en-GB" dirty="0"/>
          </a:p>
        </p:txBody>
      </p:sp>
      <p:sp>
        <p:nvSpPr>
          <p:cNvPr id="3" name="Content Placeholder 2">
            <a:extLst>
              <a:ext uri="{FF2B5EF4-FFF2-40B4-BE49-F238E27FC236}">
                <a16:creationId xmlns:a16="http://schemas.microsoft.com/office/drawing/2014/main" id="{603AF764-1ED3-1274-DEE0-B2F26106277B}"/>
              </a:ext>
            </a:extLst>
          </p:cNvPr>
          <p:cNvSpPr>
            <a:spLocks noGrp="1"/>
          </p:cNvSpPr>
          <p:nvPr>
            <p:ph idx="1"/>
          </p:nvPr>
        </p:nvSpPr>
        <p:spPr/>
        <p:txBody>
          <a:bodyPr>
            <a:normAutofit fontScale="92500" lnSpcReduction="10000"/>
          </a:bodyPr>
          <a:lstStyle/>
          <a:p>
            <a:r>
              <a:rPr lang="en-GB" dirty="0"/>
              <a:t>Risk refers to the uncertainty that can affect project outcomes—cost, schedule, quality, or benefits.</a:t>
            </a:r>
            <a:br>
              <a:rPr lang="en-GB" dirty="0"/>
            </a:br>
            <a:r>
              <a:rPr lang="en-GB" dirty="0"/>
              <a:t>In financial management of projects, risk directly impacts:</a:t>
            </a:r>
          </a:p>
          <a:p>
            <a:pPr lvl="0"/>
            <a:r>
              <a:rPr lang="en-GB" b="1" dirty="0"/>
              <a:t>Budget accuracy</a:t>
            </a:r>
            <a:endParaRPr lang="en-GB" dirty="0"/>
          </a:p>
          <a:p>
            <a:pPr lvl="0"/>
            <a:r>
              <a:rPr lang="en-GB" b="1" dirty="0"/>
              <a:t>Cash flow stability</a:t>
            </a:r>
            <a:endParaRPr lang="en-GB" dirty="0"/>
          </a:p>
          <a:p>
            <a:pPr lvl="0"/>
            <a:r>
              <a:rPr lang="en-GB" b="1" dirty="0"/>
              <a:t>Profitability</a:t>
            </a:r>
            <a:endParaRPr lang="en-GB" dirty="0"/>
          </a:p>
          <a:p>
            <a:pPr lvl="0"/>
            <a:r>
              <a:rPr lang="en-GB" b="1" dirty="0"/>
              <a:t>Return on investment (ROI)</a:t>
            </a:r>
            <a:endParaRPr lang="en-GB" dirty="0"/>
          </a:p>
          <a:p>
            <a:pPr lvl="0"/>
            <a:r>
              <a:rPr lang="en-GB" b="1" dirty="0"/>
              <a:t>Ability to secure financing</a:t>
            </a:r>
            <a:endParaRPr lang="en-GB" dirty="0"/>
          </a:p>
          <a:p>
            <a:r>
              <a:rPr lang="en-GB" dirty="0"/>
              <a:t>Effective risk management helps project managers anticipate uncertainties and take corrective actions proactively.</a:t>
            </a:r>
          </a:p>
          <a:p>
            <a:endParaRPr lang="en-GB" dirty="0"/>
          </a:p>
        </p:txBody>
      </p:sp>
    </p:spTree>
    <p:extLst>
      <p:ext uri="{BB962C8B-B14F-4D97-AF65-F5344CB8AC3E}">
        <p14:creationId xmlns:p14="http://schemas.microsoft.com/office/powerpoint/2010/main" val="11121039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1735B-2E47-D20A-D86D-83EDCFAF05FF}"/>
              </a:ext>
            </a:extLst>
          </p:cNvPr>
          <p:cNvSpPr>
            <a:spLocks noGrp="1"/>
          </p:cNvSpPr>
          <p:nvPr>
            <p:ph type="title"/>
          </p:nvPr>
        </p:nvSpPr>
        <p:spPr/>
        <p:txBody>
          <a:bodyPr/>
          <a:lstStyle/>
          <a:p>
            <a:pPr algn="ctr"/>
            <a:r>
              <a:rPr lang="en-GB" b="1" dirty="0"/>
              <a:t>Types of Risks in Project Finance</a:t>
            </a:r>
            <a:endParaRPr lang="en-GB" dirty="0"/>
          </a:p>
        </p:txBody>
      </p:sp>
      <p:sp>
        <p:nvSpPr>
          <p:cNvPr id="3" name="Content Placeholder 2">
            <a:extLst>
              <a:ext uri="{FF2B5EF4-FFF2-40B4-BE49-F238E27FC236}">
                <a16:creationId xmlns:a16="http://schemas.microsoft.com/office/drawing/2014/main" id="{EB603170-B98F-7306-5A13-23D595F48F56}"/>
              </a:ext>
            </a:extLst>
          </p:cNvPr>
          <p:cNvSpPr>
            <a:spLocks noGrp="1"/>
          </p:cNvSpPr>
          <p:nvPr>
            <p:ph idx="1"/>
          </p:nvPr>
        </p:nvSpPr>
        <p:spPr/>
        <p:txBody>
          <a:bodyPr vert="horz" lIns="91440" tIns="45720" rIns="91440" bIns="45720" rtlCol="0" anchor="t">
            <a:normAutofit lnSpcReduction="10000"/>
          </a:bodyPr>
          <a:lstStyle/>
          <a:p>
            <a:r>
              <a:rPr lang="en-GB" b="1" dirty="0"/>
              <a:t>A. Financial Risks</a:t>
            </a:r>
            <a:endParaRPr lang="en-GB" dirty="0"/>
          </a:p>
          <a:p>
            <a:pPr lvl="0"/>
            <a:r>
              <a:rPr lang="en-GB" b="1" dirty="0"/>
              <a:t>Cost Overruns</a:t>
            </a:r>
            <a:r>
              <a:rPr lang="en-GB" dirty="0"/>
              <a:t> </a:t>
            </a:r>
          </a:p>
          <a:p>
            <a:pPr lvl="1"/>
            <a:r>
              <a:rPr lang="en-GB" dirty="0"/>
              <a:t>Caused by inaccurate estimates, inflation, design changes, or unexpected expenses.</a:t>
            </a:r>
          </a:p>
          <a:p>
            <a:pPr lvl="0"/>
            <a:r>
              <a:rPr lang="en-GB" b="1" dirty="0"/>
              <a:t>Funding Risks</a:t>
            </a:r>
            <a:r>
              <a:rPr lang="en-GB" dirty="0"/>
              <a:t> </a:t>
            </a:r>
          </a:p>
          <a:p>
            <a:pPr lvl="1"/>
            <a:r>
              <a:rPr lang="en-GB" dirty="0"/>
              <a:t>Delayed disbursement, withdrawal of investors, or increased interest rates.</a:t>
            </a:r>
          </a:p>
          <a:p>
            <a:pPr lvl="0"/>
            <a:r>
              <a:rPr lang="en-GB" b="1" dirty="0"/>
              <a:t>Exchange Rate Risk</a:t>
            </a:r>
            <a:r>
              <a:rPr lang="en-GB" dirty="0"/>
              <a:t> </a:t>
            </a:r>
          </a:p>
          <a:p>
            <a:pPr lvl="1"/>
            <a:r>
              <a:rPr lang="en-GB" dirty="0"/>
              <a:t>Relevant for projects involving imports or foreign financing.</a:t>
            </a:r>
          </a:p>
          <a:p>
            <a:pPr lvl="0"/>
            <a:r>
              <a:rPr lang="en-GB" b="1" dirty="0"/>
              <a:t>Inflation Risk</a:t>
            </a:r>
            <a:r>
              <a:rPr lang="en-GB" dirty="0"/>
              <a:t> </a:t>
            </a:r>
          </a:p>
          <a:p>
            <a:pPr lvl="1"/>
            <a:r>
              <a:rPr lang="en-GB" dirty="0"/>
              <a:t>Rising prices affect material, </a:t>
            </a:r>
            <a:r>
              <a:rPr lang="en-GB" dirty="0" err="1"/>
              <a:t>labor</a:t>
            </a:r>
            <a:r>
              <a:rPr lang="en-GB" dirty="0"/>
              <a:t>, and operating expenses.</a:t>
            </a:r>
          </a:p>
          <a:p>
            <a:endParaRPr lang="en-GB" dirty="0"/>
          </a:p>
        </p:txBody>
      </p:sp>
    </p:spTree>
    <p:extLst>
      <p:ext uri="{BB962C8B-B14F-4D97-AF65-F5344CB8AC3E}">
        <p14:creationId xmlns:p14="http://schemas.microsoft.com/office/powerpoint/2010/main" val="40902136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6DF76-3C3E-A6E0-48B0-28B0B99EA51A}"/>
              </a:ext>
            </a:extLst>
          </p:cNvPr>
          <p:cNvSpPr>
            <a:spLocks noGrp="1"/>
          </p:cNvSpPr>
          <p:nvPr>
            <p:ph type="title"/>
          </p:nvPr>
        </p:nvSpPr>
        <p:spPr/>
        <p:txBody>
          <a:bodyPr/>
          <a:lstStyle/>
          <a:p>
            <a:pPr algn="ctr"/>
            <a:r>
              <a:rPr lang="en-GB" b="1" dirty="0"/>
              <a:t>Types of Risks in Project Finance</a:t>
            </a:r>
            <a:endParaRPr lang="en-GB" dirty="0"/>
          </a:p>
          <a:p>
            <a:endParaRPr lang="en-GB" dirty="0"/>
          </a:p>
        </p:txBody>
      </p:sp>
      <p:sp>
        <p:nvSpPr>
          <p:cNvPr id="3" name="Content Placeholder 2">
            <a:extLst>
              <a:ext uri="{FF2B5EF4-FFF2-40B4-BE49-F238E27FC236}">
                <a16:creationId xmlns:a16="http://schemas.microsoft.com/office/drawing/2014/main" id="{97A87A9A-9352-BC7A-9106-CAE4E3BFBD2B}"/>
              </a:ext>
            </a:extLst>
          </p:cNvPr>
          <p:cNvSpPr>
            <a:spLocks noGrp="1"/>
          </p:cNvSpPr>
          <p:nvPr>
            <p:ph idx="1"/>
          </p:nvPr>
        </p:nvSpPr>
        <p:spPr/>
        <p:txBody>
          <a:bodyPr/>
          <a:lstStyle/>
          <a:p>
            <a:r>
              <a:rPr lang="en-GB" b="1" dirty="0"/>
              <a:t>B. Economic and Market Risks</a:t>
            </a:r>
            <a:endParaRPr lang="en-GB" dirty="0"/>
          </a:p>
          <a:p>
            <a:pPr lvl="0"/>
            <a:r>
              <a:rPr lang="en-GB" b="1" dirty="0"/>
              <a:t>Market Demand Uncertainty</a:t>
            </a:r>
            <a:r>
              <a:rPr lang="en-GB" dirty="0"/>
              <a:t> – affects revenue projections.</a:t>
            </a:r>
          </a:p>
          <a:p>
            <a:pPr lvl="0"/>
            <a:r>
              <a:rPr lang="en-GB" b="1" dirty="0"/>
              <a:t>Commodity Price Volatility</a:t>
            </a:r>
            <a:r>
              <a:rPr lang="en-GB" dirty="0"/>
              <a:t> – especially relevant for oil, metals, construction materials.</a:t>
            </a:r>
          </a:p>
          <a:p>
            <a:r>
              <a:rPr lang="en-GB" b="1" dirty="0"/>
              <a:t>C. Operational Risks</a:t>
            </a:r>
            <a:endParaRPr lang="en-GB" dirty="0"/>
          </a:p>
          <a:p>
            <a:pPr lvl="0"/>
            <a:r>
              <a:rPr lang="en-GB" dirty="0"/>
              <a:t>Equipment failure</a:t>
            </a:r>
          </a:p>
          <a:p>
            <a:pPr lvl="0"/>
            <a:r>
              <a:rPr lang="en-GB" dirty="0"/>
              <a:t>Supply chain disruptions</a:t>
            </a:r>
          </a:p>
          <a:p>
            <a:pPr lvl="0"/>
            <a:r>
              <a:rPr lang="en-GB" dirty="0"/>
              <a:t>Labor shortages or strikes</a:t>
            </a:r>
          </a:p>
          <a:p>
            <a:endParaRPr lang="en-GB" dirty="0"/>
          </a:p>
        </p:txBody>
      </p:sp>
    </p:spTree>
    <p:extLst>
      <p:ext uri="{BB962C8B-B14F-4D97-AF65-F5344CB8AC3E}">
        <p14:creationId xmlns:p14="http://schemas.microsoft.com/office/powerpoint/2010/main" val="14902597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919FF-068A-EE37-80CF-EF2CC243B165}"/>
              </a:ext>
            </a:extLst>
          </p:cNvPr>
          <p:cNvSpPr>
            <a:spLocks noGrp="1"/>
          </p:cNvSpPr>
          <p:nvPr>
            <p:ph type="title"/>
          </p:nvPr>
        </p:nvSpPr>
        <p:spPr/>
        <p:txBody>
          <a:bodyPr/>
          <a:lstStyle/>
          <a:p>
            <a:pPr algn="ctr"/>
            <a:r>
              <a:rPr lang="en-GB" b="1" dirty="0"/>
              <a:t>Types of Risks in Project Finance</a:t>
            </a:r>
            <a:endParaRPr lang="en-GB" dirty="0"/>
          </a:p>
          <a:p>
            <a:endParaRPr lang="en-GB" dirty="0"/>
          </a:p>
        </p:txBody>
      </p:sp>
      <p:sp>
        <p:nvSpPr>
          <p:cNvPr id="3" name="Content Placeholder 2">
            <a:extLst>
              <a:ext uri="{FF2B5EF4-FFF2-40B4-BE49-F238E27FC236}">
                <a16:creationId xmlns:a16="http://schemas.microsoft.com/office/drawing/2014/main" id="{21DC70DA-0612-BE20-0BBC-8C5567759310}"/>
              </a:ext>
            </a:extLst>
          </p:cNvPr>
          <p:cNvSpPr>
            <a:spLocks noGrp="1"/>
          </p:cNvSpPr>
          <p:nvPr>
            <p:ph idx="1"/>
          </p:nvPr>
        </p:nvSpPr>
        <p:spPr/>
        <p:txBody>
          <a:bodyPr>
            <a:normAutofit fontScale="77500" lnSpcReduction="20000"/>
          </a:bodyPr>
          <a:lstStyle/>
          <a:p>
            <a:r>
              <a:rPr lang="en-GB" b="1" dirty="0"/>
              <a:t>D. Technical Risks</a:t>
            </a:r>
            <a:endParaRPr lang="en-GB" dirty="0"/>
          </a:p>
          <a:p>
            <a:pPr lvl="0"/>
            <a:r>
              <a:rPr lang="en-GB" dirty="0"/>
              <a:t>Design flaws</a:t>
            </a:r>
          </a:p>
          <a:p>
            <a:pPr lvl="0"/>
            <a:r>
              <a:rPr lang="en-GB" dirty="0"/>
              <a:t>Technology failure</a:t>
            </a:r>
          </a:p>
          <a:p>
            <a:pPr lvl="0"/>
            <a:r>
              <a:rPr lang="en-GB" dirty="0"/>
              <a:t>Inadequate technical expertise</a:t>
            </a:r>
          </a:p>
          <a:p>
            <a:r>
              <a:rPr lang="en-GB" b="1" dirty="0"/>
              <a:t>E. Legal and Regulatory Risks</a:t>
            </a:r>
            <a:endParaRPr lang="en-GB" dirty="0"/>
          </a:p>
          <a:p>
            <a:pPr lvl="0"/>
            <a:r>
              <a:rPr lang="en-GB" dirty="0"/>
              <a:t>New regulations</a:t>
            </a:r>
          </a:p>
          <a:p>
            <a:pPr lvl="0"/>
            <a:r>
              <a:rPr lang="en-GB" dirty="0"/>
              <a:t>Environmental compliance</a:t>
            </a:r>
          </a:p>
          <a:p>
            <a:pPr lvl="0"/>
            <a:r>
              <a:rPr lang="en-GB" dirty="0"/>
              <a:t>Licensing delays</a:t>
            </a:r>
          </a:p>
          <a:p>
            <a:r>
              <a:rPr lang="en-GB" b="1" dirty="0"/>
              <a:t>F. Environmental and Social Risks</a:t>
            </a:r>
            <a:endParaRPr lang="en-GB" dirty="0"/>
          </a:p>
          <a:p>
            <a:pPr lvl="0"/>
            <a:r>
              <a:rPr lang="en-GB" dirty="0"/>
              <a:t>Natural disasters</a:t>
            </a:r>
          </a:p>
          <a:p>
            <a:pPr lvl="0"/>
            <a:r>
              <a:rPr lang="en-GB" dirty="0"/>
              <a:t>Community opposition</a:t>
            </a:r>
          </a:p>
          <a:p>
            <a:pPr lvl="0"/>
            <a:r>
              <a:rPr lang="en-GB" dirty="0"/>
              <a:t>Environmental impact penalties</a:t>
            </a:r>
          </a:p>
          <a:p>
            <a:endParaRPr lang="en-GB" dirty="0"/>
          </a:p>
        </p:txBody>
      </p:sp>
    </p:spTree>
    <p:extLst>
      <p:ext uri="{BB962C8B-B14F-4D97-AF65-F5344CB8AC3E}">
        <p14:creationId xmlns:p14="http://schemas.microsoft.com/office/powerpoint/2010/main" val="49397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40E25-AD11-E1A7-9E14-0B0E11D8E65F}"/>
              </a:ext>
            </a:extLst>
          </p:cNvPr>
          <p:cNvSpPr>
            <a:spLocks noGrp="1"/>
          </p:cNvSpPr>
          <p:nvPr>
            <p:ph type="title"/>
          </p:nvPr>
        </p:nvSpPr>
        <p:spPr/>
        <p:txBody>
          <a:bodyPr>
            <a:normAutofit fontScale="90000"/>
          </a:bodyPr>
          <a:lstStyle/>
          <a:p>
            <a:pPr algn="ctr"/>
            <a:br>
              <a:rPr lang="en-GB" sz="4000" b="1" dirty="0"/>
            </a:br>
            <a:r>
              <a:rPr lang="en-GB" sz="4000" b="1" dirty="0"/>
              <a:t>Risk Management Process in Project Financial Management</a:t>
            </a:r>
            <a:br>
              <a:rPr lang="en-GB" dirty="0"/>
            </a:br>
            <a:endParaRPr lang="en-GB" dirty="0"/>
          </a:p>
        </p:txBody>
      </p:sp>
      <p:sp>
        <p:nvSpPr>
          <p:cNvPr id="3" name="Content Placeholder 2">
            <a:extLst>
              <a:ext uri="{FF2B5EF4-FFF2-40B4-BE49-F238E27FC236}">
                <a16:creationId xmlns:a16="http://schemas.microsoft.com/office/drawing/2014/main" id="{5D2DA234-532F-B88D-5535-4A604F412625}"/>
              </a:ext>
            </a:extLst>
          </p:cNvPr>
          <p:cNvSpPr>
            <a:spLocks noGrp="1"/>
          </p:cNvSpPr>
          <p:nvPr>
            <p:ph idx="1"/>
          </p:nvPr>
        </p:nvSpPr>
        <p:spPr/>
        <p:txBody>
          <a:bodyPr/>
          <a:lstStyle/>
          <a:p>
            <a:r>
              <a:rPr lang="en-GB" b="1" dirty="0"/>
              <a:t>Step 1: Risk Identification</a:t>
            </a:r>
            <a:endParaRPr lang="en-GB" dirty="0"/>
          </a:p>
          <a:p>
            <a:r>
              <a:rPr lang="en-GB" dirty="0"/>
              <a:t>Tools include:</a:t>
            </a:r>
          </a:p>
          <a:p>
            <a:pPr lvl="0"/>
            <a:r>
              <a:rPr lang="en-GB" dirty="0"/>
              <a:t>Brainstorming</a:t>
            </a:r>
          </a:p>
          <a:p>
            <a:pPr lvl="0"/>
            <a:r>
              <a:rPr lang="en-GB" dirty="0"/>
              <a:t>Expert interviews</a:t>
            </a:r>
          </a:p>
          <a:p>
            <a:pPr lvl="0"/>
            <a:r>
              <a:rPr lang="en-GB" dirty="0"/>
              <a:t>SWOT analysis</a:t>
            </a:r>
          </a:p>
          <a:p>
            <a:pPr lvl="0"/>
            <a:r>
              <a:rPr lang="en-GB" dirty="0"/>
              <a:t>Checklists</a:t>
            </a:r>
          </a:p>
          <a:p>
            <a:pPr lvl="0"/>
            <a:r>
              <a:rPr lang="en-GB" dirty="0"/>
              <a:t>Past project data</a:t>
            </a:r>
          </a:p>
          <a:p>
            <a:endParaRPr lang="en-GB" dirty="0"/>
          </a:p>
        </p:txBody>
      </p:sp>
    </p:spTree>
    <p:extLst>
      <p:ext uri="{BB962C8B-B14F-4D97-AF65-F5344CB8AC3E}">
        <p14:creationId xmlns:p14="http://schemas.microsoft.com/office/powerpoint/2010/main" val="7357547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79A92-72F5-2FCC-AEE4-F60B1FC55E95}"/>
              </a:ext>
            </a:extLst>
          </p:cNvPr>
          <p:cNvSpPr>
            <a:spLocks noGrp="1"/>
          </p:cNvSpPr>
          <p:nvPr>
            <p:ph type="title"/>
          </p:nvPr>
        </p:nvSpPr>
        <p:spPr/>
        <p:txBody>
          <a:bodyPr/>
          <a:lstStyle/>
          <a:p>
            <a:r>
              <a:rPr lang="en-GB" b="1" dirty="0"/>
              <a:t>Step 2: Risk Assessment</a:t>
            </a:r>
            <a:br>
              <a:rPr lang="en-GB" dirty="0"/>
            </a:br>
            <a:endParaRPr lang="en-GB" dirty="0"/>
          </a:p>
        </p:txBody>
      </p:sp>
      <p:sp>
        <p:nvSpPr>
          <p:cNvPr id="3" name="Content Placeholder 2">
            <a:extLst>
              <a:ext uri="{FF2B5EF4-FFF2-40B4-BE49-F238E27FC236}">
                <a16:creationId xmlns:a16="http://schemas.microsoft.com/office/drawing/2014/main" id="{0F1C6AF9-F1FA-C925-5C5B-B95BFDA92E01}"/>
              </a:ext>
            </a:extLst>
          </p:cNvPr>
          <p:cNvSpPr>
            <a:spLocks noGrp="1"/>
          </p:cNvSpPr>
          <p:nvPr>
            <p:ph idx="1"/>
          </p:nvPr>
        </p:nvSpPr>
        <p:spPr/>
        <p:txBody>
          <a:bodyPr>
            <a:normAutofit fontScale="77500" lnSpcReduction="20000"/>
          </a:bodyPr>
          <a:lstStyle/>
          <a:p>
            <a:r>
              <a:rPr lang="en-GB" dirty="0"/>
              <a:t>Two primary methods:</a:t>
            </a:r>
          </a:p>
          <a:p>
            <a:r>
              <a:rPr lang="en-GB" b="1" dirty="0"/>
              <a:t>A. Qualitative Assessment</a:t>
            </a:r>
            <a:endParaRPr lang="en-GB" dirty="0"/>
          </a:p>
          <a:p>
            <a:pPr lvl="0"/>
            <a:r>
              <a:rPr lang="en-GB" dirty="0"/>
              <a:t>Probability-Impact Matrix</a:t>
            </a:r>
          </a:p>
          <a:p>
            <a:pPr lvl="0"/>
            <a:r>
              <a:rPr lang="en-GB" dirty="0"/>
              <a:t>Risk categorization (high, medium, low)</a:t>
            </a:r>
          </a:p>
          <a:p>
            <a:r>
              <a:rPr lang="en-GB" b="1" dirty="0"/>
              <a:t>B. Quantitative Assessment</a:t>
            </a:r>
            <a:endParaRPr lang="en-GB" dirty="0"/>
          </a:p>
          <a:p>
            <a:pPr lvl="0"/>
            <a:r>
              <a:rPr lang="en-GB" b="1" dirty="0"/>
              <a:t>Sensitivity Analysis</a:t>
            </a:r>
            <a:br>
              <a:rPr lang="en-GB" dirty="0"/>
            </a:br>
            <a:r>
              <a:rPr lang="en-GB" dirty="0"/>
              <a:t>How changes in key variables affect NPV or IRR.</a:t>
            </a:r>
          </a:p>
          <a:p>
            <a:pPr lvl="0"/>
            <a:r>
              <a:rPr lang="en-GB" b="1" dirty="0"/>
              <a:t>Scenario Analysis</a:t>
            </a:r>
            <a:br>
              <a:rPr lang="en-GB" dirty="0"/>
            </a:br>
            <a:r>
              <a:rPr lang="en-GB" dirty="0"/>
              <a:t>Best-case, worst-case, most-likely scenario comparisons.</a:t>
            </a:r>
          </a:p>
          <a:p>
            <a:pPr lvl="0"/>
            <a:r>
              <a:rPr lang="en-GB" b="1" dirty="0"/>
              <a:t>Monte Carlo Simulation</a:t>
            </a:r>
            <a:br>
              <a:rPr lang="en-GB" dirty="0"/>
            </a:br>
            <a:r>
              <a:rPr lang="en-GB" dirty="0"/>
              <a:t>Uses probability distributions to predict a range of possible outcomes.</a:t>
            </a:r>
          </a:p>
          <a:p>
            <a:pPr lvl="0"/>
            <a:r>
              <a:rPr lang="en-GB" b="1" dirty="0"/>
              <a:t>Value-at-Risk (</a:t>
            </a:r>
            <a:r>
              <a:rPr lang="en-GB" b="1" dirty="0" err="1"/>
              <a:t>VaR</a:t>
            </a:r>
            <a:r>
              <a:rPr lang="en-GB" b="1" dirty="0"/>
              <a:t>)</a:t>
            </a:r>
            <a:br>
              <a:rPr lang="en-GB" dirty="0"/>
            </a:br>
            <a:r>
              <a:rPr lang="en-GB" dirty="0"/>
              <a:t>Estimates potential financial loss at a given confidence level.</a:t>
            </a:r>
          </a:p>
          <a:p>
            <a:endParaRPr lang="en-GB" dirty="0"/>
          </a:p>
        </p:txBody>
      </p:sp>
    </p:spTree>
    <p:extLst>
      <p:ext uri="{BB962C8B-B14F-4D97-AF65-F5344CB8AC3E}">
        <p14:creationId xmlns:p14="http://schemas.microsoft.com/office/powerpoint/2010/main" val="18500578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11432-BBC4-F6A7-87F0-C61576BD6C61}"/>
              </a:ext>
            </a:extLst>
          </p:cNvPr>
          <p:cNvSpPr>
            <a:spLocks noGrp="1"/>
          </p:cNvSpPr>
          <p:nvPr>
            <p:ph type="title"/>
          </p:nvPr>
        </p:nvSpPr>
        <p:spPr/>
        <p:txBody>
          <a:bodyPr/>
          <a:lstStyle/>
          <a:p>
            <a:r>
              <a:rPr lang="en-GB" b="1" dirty="0"/>
              <a:t>Risk Response Strategies</a:t>
            </a:r>
            <a:endParaRPr lang="en-GB" dirty="0"/>
          </a:p>
        </p:txBody>
      </p:sp>
      <p:sp>
        <p:nvSpPr>
          <p:cNvPr id="3" name="Content Placeholder 2">
            <a:extLst>
              <a:ext uri="{FF2B5EF4-FFF2-40B4-BE49-F238E27FC236}">
                <a16:creationId xmlns:a16="http://schemas.microsoft.com/office/drawing/2014/main" id="{6494BDC2-B54F-1AC9-9CB0-805D49A237D6}"/>
              </a:ext>
            </a:extLst>
          </p:cNvPr>
          <p:cNvSpPr>
            <a:spLocks noGrp="1"/>
          </p:cNvSpPr>
          <p:nvPr>
            <p:ph idx="1"/>
          </p:nvPr>
        </p:nvSpPr>
        <p:spPr/>
        <p:txBody>
          <a:bodyPr/>
          <a:lstStyle/>
          <a:p>
            <a:r>
              <a:rPr lang="en-GB" b="1" dirty="0"/>
              <a:t>A. Risk Avoidance</a:t>
            </a:r>
            <a:endParaRPr lang="en-GB" dirty="0"/>
          </a:p>
          <a:p>
            <a:r>
              <a:rPr lang="en-GB" dirty="0"/>
              <a:t>Changing the plan to eliminate the risk.</a:t>
            </a:r>
            <a:br>
              <a:rPr lang="en-GB" dirty="0"/>
            </a:br>
            <a:r>
              <a:rPr lang="en-GB" i="1" dirty="0"/>
              <a:t>Example: Avoiding a supplier with unstable prices.</a:t>
            </a:r>
            <a:endParaRPr lang="en-GB" dirty="0"/>
          </a:p>
          <a:p>
            <a:r>
              <a:rPr lang="en-GB" b="1" dirty="0"/>
              <a:t>B. Risk Mitigation</a:t>
            </a:r>
            <a:endParaRPr lang="en-GB" dirty="0"/>
          </a:p>
          <a:p>
            <a:r>
              <a:rPr lang="en-GB" dirty="0"/>
              <a:t>Reducing the probability or impact.</a:t>
            </a:r>
            <a:br>
              <a:rPr lang="en-GB" dirty="0"/>
            </a:br>
            <a:r>
              <a:rPr lang="en-GB" i="1" dirty="0"/>
              <a:t>Example: Adding safety stock or improving design reliability.</a:t>
            </a:r>
            <a:endParaRPr lang="en-GB" dirty="0"/>
          </a:p>
          <a:p>
            <a:endParaRPr lang="en-GB" dirty="0"/>
          </a:p>
        </p:txBody>
      </p:sp>
    </p:spTree>
    <p:extLst>
      <p:ext uri="{BB962C8B-B14F-4D97-AF65-F5344CB8AC3E}">
        <p14:creationId xmlns:p14="http://schemas.microsoft.com/office/powerpoint/2010/main" val="25840975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61B6C-1731-21B6-45BD-9BE18A73E29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6DF0DAF-4533-EE78-AEA1-0B67C64ED323}"/>
              </a:ext>
            </a:extLst>
          </p:cNvPr>
          <p:cNvSpPr>
            <a:spLocks noGrp="1"/>
          </p:cNvSpPr>
          <p:nvPr>
            <p:ph idx="1"/>
          </p:nvPr>
        </p:nvSpPr>
        <p:spPr/>
        <p:txBody>
          <a:bodyPr/>
          <a:lstStyle/>
          <a:p>
            <a:r>
              <a:rPr lang="en-GB" b="1" dirty="0"/>
              <a:t>C. Risk Transfer</a:t>
            </a:r>
            <a:endParaRPr lang="en-GB" dirty="0"/>
          </a:p>
          <a:p>
            <a:r>
              <a:rPr lang="en-GB" dirty="0"/>
              <a:t>Shifting risk to a third party.</a:t>
            </a:r>
            <a:br>
              <a:rPr lang="en-GB" dirty="0"/>
            </a:br>
            <a:r>
              <a:rPr lang="en-GB" dirty="0"/>
              <a:t>Methods include:</a:t>
            </a:r>
          </a:p>
          <a:p>
            <a:pPr lvl="0"/>
            <a:r>
              <a:rPr lang="en-GB" dirty="0"/>
              <a:t>Insurance</a:t>
            </a:r>
          </a:p>
          <a:p>
            <a:pPr lvl="0"/>
            <a:r>
              <a:rPr lang="en-GB" dirty="0"/>
              <a:t>Contracting (fixed-price contracts)</a:t>
            </a:r>
          </a:p>
          <a:p>
            <a:pPr lvl="0"/>
            <a:r>
              <a:rPr lang="en-GB" dirty="0"/>
              <a:t>Outsourcing</a:t>
            </a:r>
          </a:p>
          <a:p>
            <a:r>
              <a:rPr lang="en-GB" b="1" dirty="0"/>
              <a:t>D. Risk Acceptance</a:t>
            </a:r>
            <a:endParaRPr lang="en-GB" dirty="0"/>
          </a:p>
          <a:p>
            <a:r>
              <a:rPr lang="en-GB" dirty="0"/>
              <a:t>Acknowledging the risk and preparing contingency budgets.</a:t>
            </a:r>
            <a:br>
              <a:rPr lang="en-GB" dirty="0"/>
            </a:br>
            <a:r>
              <a:rPr lang="en-GB" dirty="0"/>
              <a:t>Used when risks are minor or unavoidable.</a:t>
            </a:r>
          </a:p>
          <a:p>
            <a:endParaRPr lang="en-GB" dirty="0"/>
          </a:p>
        </p:txBody>
      </p:sp>
    </p:spTree>
    <p:extLst>
      <p:ext uri="{BB962C8B-B14F-4D97-AF65-F5344CB8AC3E}">
        <p14:creationId xmlns:p14="http://schemas.microsoft.com/office/powerpoint/2010/main" val="10275096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1B4C-7AE9-F91D-7051-4C64798E5688}"/>
              </a:ext>
            </a:extLst>
          </p:cNvPr>
          <p:cNvSpPr>
            <a:spLocks noGrp="1"/>
          </p:cNvSpPr>
          <p:nvPr>
            <p:ph type="title"/>
          </p:nvPr>
        </p:nvSpPr>
        <p:spPr/>
        <p:txBody>
          <a:bodyPr/>
          <a:lstStyle/>
          <a:p>
            <a:r>
              <a:rPr lang="en-GB" b="1" dirty="0"/>
              <a:t>Financial Tools for Managing Risk</a:t>
            </a:r>
            <a:br>
              <a:rPr lang="en-GB" dirty="0"/>
            </a:br>
            <a:endParaRPr lang="en-GB" dirty="0"/>
          </a:p>
        </p:txBody>
      </p:sp>
      <p:sp>
        <p:nvSpPr>
          <p:cNvPr id="3" name="Content Placeholder 2">
            <a:extLst>
              <a:ext uri="{FF2B5EF4-FFF2-40B4-BE49-F238E27FC236}">
                <a16:creationId xmlns:a16="http://schemas.microsoft.com/office/drawing/2014/main" id="{7645D234-D326-E1ED-F23F-0C8268684C40}"/>
              </a:ext>
            </a:extLst>
          </p:cNvPr>
          <p:cNvSpPr>
            <a:spLocks noGrp="1"/>
          </p:cNvSpPr>
          <p:nvPr>
            <p:ph idx="1"/>
          </p:nvPr>
        </p:nvSpPr>
        <p:spPr/>
        <p:txBody>
          <a:bodyPr/>
          <a:lstStyle/>
          <a:p>
            <a:r>
              <a:rPr lang="en-GB" b="1" dirty="0"/>
              <a:t>1. Contingency Reserve</a:t>
            </a:r>
            <a:endParaRPr lang="en-GB" dirty="0"/>
          </a:p>
          <a:p>
            <a:r>
              <a:rPr lang="en-GB" dirty="0"/>
              <a:t>Extra budget set aside to absorb unforeseen costs.</a:t>
            </a:r>
          </a:p>
          <a:p>
            <a:r>
              <a:rPr lang="en-GB" b="1" dirty="0"/>
              <a:t>2. Management Reserve</a:t>
            </a:r>
            <a:endParaRPr lang="en-GB" dirty="0"/>
          </a:p>
          <a:p>
            <a:r>
              <a:rPr lang="en-GB" dirty="0"/>
              <a:t>Approved by top management for strategic risks.</a:t>
            </a:r>
          </a:p>
          <a:p>
            <a:r>
              <a:rPr lang="en-GB" b="1" dirty="0"/>
              <a:t>3. Contractual Agreements</a:t>
            </a:r>
            <a:endParaRPr lang="en-GB" dirty="0"/>
          </a:p>
          <a:p>
            <a:pPr lvl="0"/>
            <a:r>
              <a:rPr lang="en-GB" dirty="0"/>
              <a:t>Fixed-price contracts reduce cost uncertainty.</a:t>
            </a:r>
          </a:p>
          <a:p>
            <a:pPr lvl="0"/>
            <a:r>
              <a:rPr lang="en-GB" dirty="0"/>
              <a:t>Cost-plus contracts shift risk to client.</a:t>
            </a:r>
          </a:p>
          <a:p>
            <a:endParaRPr lang="en-GB" dirty="0"/>
          </a:p>
        </p:txBody>
      </p:sp>
    </p:spTree>
    <p:extLst>
      <p:ext uri="{BB962C8B-B14F-4D97-AF65-F5344CB8AC3E}">
        <p14:creationId xmlns:p14="http://schemas.microsoft.com/office/powerpoint/2010/main" val="31189429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1CF8B-3B42-8C24-6168-CD586711D0B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CABE8BB-2571-2849-7320-2775666A2A2F}"/>
              </a:ext>
            </a:extLst>
          </p:cNvPr>
          <p:cNvSpPr>
            <a:spLocks noGrp="1"/>
          </p:cNvSpPr>
          <p:nvPr>
            <p:ph idx="1"/>
          </p:nvPr>
        </p:nvSpPr>
        <p:spPr/>
        <p:txBody>
          <a:bodyPr>
            <a:normAutofit fontScale="92500" lnSpcReduction="20000"/>
          </a:bodyPr>
          <a:lstStyle/>
          <a:p>
            <a:r>
              <a:rPr lang="en-GB" b="1" dirty="0"/>
              <a:t>4. Hedging Instruments</a:t>
            </a:r>
            <a:endParaRPr lang="en-GB" dirty="0"/>
          </a:p>
          <a:p>
            <a:r>
              <a:rPr lang="en-GB" dirty="0"/>
              <a:t>Used for currency or commodity price risks:</a:t>
            </a:r>
          </a:p>
          <a:p>
            <a:pPr lvl="0"/>
            <a:r>
              <a:rPr lang="en-GB" dirty="0"/>
              <a:t>Futures</a:t>
            </a:r>
          </a:p>
          <a:p>
            <a:pPr lvl="0"/>
            <a:r>
              <a:rPr lang="en-GB" dirty="0"/>
              <a:t>Options</a:t>
            </a:r>
          </a:p>
          <a:p>
            <a:pPr lvl="0"/>
            <a:r>
              <a:rPr lang="en-GB" dirty="0"/>
              <a:t>Swaps</a:t>
            </a:r>
          </a:p>
          <a:p>
            <a:r>
              <a:rPr lang="en-GB" b="1" dirty="0"/>
              <a:t>5. Insurance Policies</a:t>
            </a:r>
            <a:endParaRPr lang="en-GB" dirty="0"/>
          </a:p>
          <a:p>
            <a:r>
              <a:rPr lang="en-GB" dirty="0"/>
              <a:t>Cover:</a:t>
            </a:r>
          </a:p>
          <a:p>
            <a:pPr lvl="0"/>
            <a:r>
              <a:rPr lang="en-GB" dirty="0"/>
              <a:t>Liability</a:t>
            </a:r>
          </a:p>
          <a:p>
            <a:pPr lvl="0"/>
            <a:r>
              <a:rPr lang="en-GB" dirty="0"/>
              <a:t>Property damage</a:t>
            </a:r>
          </a:p>
          <a:p>
            <a:pPr lvl="0"/>
            <a:r>
              <a:rPr lang="en-GB" dirty="0"/>
              <a:t>Business interruption</a:t>
            </a:r>
          </a:p>
          <a:p>
            <a:endParaRPr lang="en-GB" dirty="0"/>
          </a:p>
        </p:txBody>
      </p:sp>
    </p:spTree>
    <p:extLst>
      <p:ext uri="{BB962C8B-B14F-4D97-AF65-F5344CB8AC3E}">
        <p14:creationId xmlns:p14="http://schemas.microsoft.com/office/powerpoint/2010/main" val="3925824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D2779-98F1-E5F0-E960-957BDDF365F9}"/>
              </a:ext>
            </a:extLst>
          </p:cNvPr>
          <p:cNvSpPr>
            <a:spLocks noGrp="1"/>
          </p:cNvSpPr>
          <p:nvPr>
            <p:ph type="title"/>
          </p:nvPr>
        </p:nvSpPr>
        <p:spPr/>
        <p:txBody>
          <a:bodyPr/>
          <a:lstStyle/>
          <a:p>
            <a:r>
              <a:rPr lang="en-GB" b="1" dirty="0"/>
              <a:t>Monitoring and Reporting Risks</a:t>
            </a:r>
            <a:endParaRPr lang="en-GB" dirty="0"/>
          </a:p>
        </p:txBody>
      </p:sp>
      <p:sp>
        <p:nvSpPr>
          <p:cNvPr id="3" name="Content Placeholder 2">
            <a:extLst>
              <a:ext uri="{FF2B5EF4-FFF2-40B4-BE49-F238E27FC236}">
                <a16:creationId xmlns:a16="http://schemas.microsoft.com/office/drawing/2014/main" id="{225F66B4-0D11-AC6A-FF90-F7C1A5D4400C}"/>
              </a:ext>
            </a:extLst>
          </p:cNvPr>
          <p:cNvSpPr>
            <a:spLocks noGrp="1"/>
          </p:cNvSpPr>
          <p:nvPr>
            <p:ph idx="1"/>
          </p:nvPr>
        </p:nvSpPr>
        <p:spPr/>
        <p:txBody>
          <a:bodyPr>
            <a:normAutofit fontScale="47500" lnSpcReduction="20000"/>
          </a:bodyPr>
          <a:lstStyle/>
          <a:p>
            <a:r>
              <a:rPr lang="en-GB" b="1" dirty="0"/>
              <a:t>Risk Register</a:t>
            </a:r>
            <a:endParaRPr lang="en-GB" dirty="0"/>
          </a:p>
          <a:p>
            <a:r>
              <a:rPr lang="en-GB" dirty="0"/>
              <a:t>A living document tracking:</a:t>
            </a:r>
          </a:p>
          <a:p>
            <a:pPr lvl="0"/>
            <a:r>
              <a:rPr lang="en-GB" dirty="0"/>
              <a:t>Identified risks</a:t>
            </a:r>
          </a:p>
          <a:p>
            <a:pPr lvl="0"/>
            <a:r>
              <a:rPr lang="en-GB" dirty="0"/>
              <a:t>Ownership</a:t>
            </a:r>
          </a:p>
          <a:p>
            <a:pPr lvl="0"/>
            <a:r>
              <a:rPr lang="en-GB" dirty="0"/>
              <a:t>Responses</a:t>
            </a:r>
          </a:p>
          <a:p>
            <a:pPr lvl="0"/>
            <a:r>
              <a:rPr lang="en-GB" dirty="0"/>
              <a:t>Status</a:t>
            </a:r>
          </a:p>
          <a:p>
            <a:r>
              <a:rPr lang="en-GB" b="1" dirty="0"/>
              <a:t>Key Performance Indicators (KPIs)</a:t>
            </a:r>
            <a:endParaRPr lang="en-GB" dirty="0"/>
          </a:p>
          <a:p>
            <a:pPr lvl="0"/>
            <a:r>
              <a:rPr lang="en-GB" dirty="0"/>
              <a:t>Cost Variance (CV)</a:t>
            </a:r>
          </a:p>
          <a:p>
            <a:pPr lvl="0"/>
            <a:r>
              <a:rPr lang="en-GB" dirty="0"/>
              <a:t>Schedule Variance (SV)</a:t>
            </a:r>
          </a:p>
          <a:p>
            <a:pPr lvl="0"/>
            <a:r>
              <a:rPr lang="en-GB" dirty="0"/>
              <a:t>Cost Performance Index (CPI)</a:t>
            </a:r>
          </a:p>
          <a:p>
            <a:pPr lvl="0"/>
            <a:r>
              <a:rPr lang="en-GB" dirty="0"/>
              <a:t>Schedule Performance Index (SPI)</a:t>
            </a:r>
          </a:p>
          <a:p>
            <a:r>
              <a:rPr lang="en-GB" b="1" dirty="0"/>
              <a:t>Regular Reviews</a:t>
            </a:r>
            <a:endParaRPr lang="en-GB" dirty="0"/>
          </a:p>
          <a:p>
            <a:r>
              <a:rPr lang="en-GB" dirty="0"/>
              <a:t>Financial risk must be monitored continuously:</a:t>
            </a:r>
          </a:p>
          <a:p>
            <a:pPr lvl="0"/>
            <a:r>
              <a:rPr lang="en-GB" dirty="0"/>
              <a:t>Weekly team meetings</a:t>
            </a:r>
          </a:p>
          <a:p>
            <a:pPr lvl="0"/>
            <a:r>
              <a:rPr lang="en-GB" dirty="0"/>
              <a:t>Monthly risk audits</a:t>
            </a:r>
          </a:p>
          <a:p>
            <a:pPr lvl="0"/>
            <a:r>
              <a:rPr lang="en-GB" dirty="0"/>
              <a:t>Stakeholder updates</a:t>
            </a:r>
          </a:p>
          <a:p>
            <a:endParaRPr lang="en-GB" dirty="0"/>
          </a:p>
        </p:txBody>
      </p:sp>
    </p:spTree>
    <p:extLst>
      <p:ext uri="{BB962C8B-B14F-4D97-AF65-F5344CB8AC3E}">
        <p14:creationId xmlns:p14="http://schemas.microsoft.com/office/powerpoint/2010/main" val="4717971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9F12B-5CA9-B6C1-8607-9649D8C5EE3D}"/>
              </a:ext>
            </a:extLst>
          </p:cNvPr>
          <p:cNvSpPr>
            <a:spLocks noGrp="1"/>
          </p:cNvSpPr>
          <p:nvPr>
            <p:ph type="title"/>
          </p:nvPr>
        </p:nvSpPr>
        <p:spPr/>
        <p:txBody>
          <a:bodyPr/>
          <a:lstStyle/>
          <a:p>
            <a:r>
              <a:rPr lang="en-GB" b="1" dirty="0"/>
              <a:t>Case Study Example (Simplified)</a:t>
            </a:r>
            <a:br>
              <a:rPr lang="en-GB" dirty="0"/>
            </a:br>
            <a:endParaRPr lang="en-GB" dirty="0"/>
          </a:p>
        </p:txBody>
      </p:sp>
      <p:sp>
        <p:nvSpPr>
          <p:cNvPr id="3" name="Content Placeholder 2">
            <a:extLst>
              <a:ext uri="{FF2B5EF4-FFF2-40B4-BE49-F238E27FC236}">
                <a16:creationId xmlns:a16="http://schemas.microsoft.com/office/drawing/2014/main" id="{76FF585C-701E-1F5E-774A-E4ACD993001A}"/>
              </a:ext>
            </a:extLst>
          </p:cNvPr>
          <p:cNvSpPr>
            <a:spLocks noGrp="1"/>
          </p:cNvSpPr>
          <p:nvPr>
            <p:ph idx="1"/>
          </p:nvPr>
        </p:nvSpPr>
        <p:spPr/>
        <p:txBody>
          <a:bodyPr>
            <a:normAutofit fontScale="85000" lnSpcReduction="20000"/>
          </a:bodyPr>
          <a:lstStyle/>
          <a:p>
            <a:r>
              <a:rPr lang="en-GB" b="1" dirty="0"/>
              <a:t>Project:</a:t>
            </a:r>
            <a:r>
              <a:rPr lang="en-GB" dirty="0"/>
              <a:t> Construction of a university building</a:t>
            </a:r>
            <a:br>
              <a:rPr lang="en-GB" dirty="0"/>
            </a:br>
            <a:r>
              <a:rPr lang="en-GB" b="1" dirty="0"/>
              <a:t>Budget:</a:t>
            </a:r>
            <a:r>
              <a:rPr lang="en-GB" dirty="0"/>
              <a:t> $20 million</a:t>
            </a:r>
            <a:br>
              <a:rPr lang="en-GB" dirty="0"/>
            </a:br>
            <a:r>
              <a:rPr lang="en-GB" b="1" dirty="0"/>
              <a:t>Time:</a:t>
            </a:r>
            <a:r>
              <a:rPr lang="en-GB" dirty="0"/>
              <a:t> 24 months</a:t>
            </a:r>
          </a:p>
          <a:p>
            <a:r>
              <a:rPr lang="en-GB" b="1" dirty="0"/>
              <a:t>Identified Risks:</a:t>
            </a:r>
            <a:endParaRPr lang="en-GB" dirty="0"/>
          </a:p>
          <a:p>
            <a:pPr lvl="0"/>
            <a:r>
              <a:rPr lang="en-GB" b="1" dirty="0"/>
              <a:t>Material price increase</a:t>
            </a:r>
            <a:r>
              <a:rPr lang="en-GB" dirty="0"/>
              <a:t> → Mitigate by locking price contracts.</a:t>
            </a:r>
          </a:p>
          <a:p>
            <a:pPr lvl="0"/>
            <a:r>
              <a:rPr lang="en-GB" b="1" dirty="0"/>
              <a:t>Delays due to weather</a:t>
            </a:r>
            <a:r>
              <a:rPr lang="en-GB" dirty="0"/>
              <a:t> → Include contingency reserve.</a:t>
            </a:r>
          </a:p>
          <a:p>
            <a:pPr lvl="0"/>
            <a:r>
              <a:rPr lang="en-GB" b="1" dirty="0"/>
              <a:t>Funding delay</a:t>
            </a:r>
            <a:r>
              <a:rPr lang="en-GB" dirty="0"/>
              <a:t> → Arrange backup credit line.</a:t>
            </a:r>
          </a:p>
          <a:p>
            <a:r>
              <a:rPr lang="en-GB" b="1" dirty="0"/>
              <a:t>Financial Impact:</a:t>
            </a:r>
            <a:endParaRPr lang="en-GB" dirty="0"/>
          </a:p>
          <a:p>
            <a:pPr lvl="0"/>
            <a:r>
              <a:rPr lang="en-GB" dirty="0"/>
              <a:t>Using scenario analysis, cost could rise by 8–12%.</a:t>
            </a:r>
          </a:p>
          <a:p>
            <a:pPr lvl="0"/>
            <a:r>
              <a:rPr lang="en-GB" dirty="0"/>
              <a:t>NPV positive only if material prices stay within contracted range.</a:t>
            </a:r>
          </a:p>
          <a:p>
            <a:r>
              <a:rPr lang="en-GB" b="1" dirty="0"/>
              <a:t>Final Decision:</a:t>
            </a:r>
            <a:endParaRPr lang="en-GB" dirty="0"/>
          </a:p>
          <a:p>
            <a:pPr lvl="0"/>
            <a:r>
              <a:rPr lang="en-GB" dirty="0"/>
              <a:t>Proceed with risk mitigation and transfer strategies.</a:t>
            </a:r>
          </a:p>
          <a:p>
            <a:endParaRPr lang="en-GB" dirty="0"/>
          </a:p>
        </p:txBody>
      </p:sp>
    </p:spTree>
    <p:extLst>
      <p:ext uri="{BB962C8B-B14F-4D97-AF65-F5344CB8AC3E}">
        <p14:creationId xmlns:p14="http://schemas.microsoft.com/office/powerpoint/2010/main" val="8057475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C9502-BA04-B221-B15C-04B5929296CC}"/>
              </a:ext>
            </a:extLst>
          </p:cNvPr>
          <p:cNvSpPr>
            <a:spLocks noGrp="1"/>
          </p:cNvSpPr>
          <p:nvPr>
            <p:ph type="title"/>
          </p:nvPr>
        </p:nvSpPr>
        <p:spPr/>
        <p:txBody>
          <a:bodyPr/>
          <a:lstStyle/>
          <a:p>
            <a:pPr algn="ctr"/>
            <a:r>
              <a:rPr lang="en-GB" b="1" dirty="0"/>
              <a:t>Conclusion</a:t>
            </a:r>
            <a:endParaRPr lang="en-GB" dirty="0"/>
          </a:p>
        </p:txBody>
      </p:sp>
      <p:sp>
        <p:nvSpPr>
          <p:cNvPr id="3" name="Content Placeholder 2">
            <a:extLst>
              <a:ext uri="{FF2B5EF4-FFF2-40B4-BE49-F238E27FC236}">
                <a16:creationId xmlns:a16="http://schemas.microsoft.com/office/drawing/2014/main" id="{39920963-7796-9142-3AC2-E62BF2B72F37}"/>
              </a:ext>
            </a:extLst>
          </p:cNvPr>
          <p:cNvSpPr>
            <a:spLocks noGrp="1"/>
          </p:cNvSpPr>
          <p:nvPr>
            <p:ph idx="1"/>
          </p:nvPr>
        </p:nvSpPr>
        <p:spPr/>
        <p:txBody>
          <a:bodyPr>
            <a:normAutofit lnSpcReduction="10000"/>
          </a:bodyPr>
          <a:lstStyle/>
          <a:p>
            <a:r>
              <a:rPr lang="en-GB" dirty="0"/>
              <a:t>Risk management is essential in the financial management of projects because it:</a:t>
            </a:r>
          </a:p>
          <a:p>
            <a:pPr lvl="0"/>
            <a:r>
              <a:rPr lang="en-GB" dirty="0"/>
              <a:t>Enhances financial predictability</a:t>
            </a:r>
          </a:p>
          <a:p>
            <a:pPr lvl="0"/>
            <a:r>
              <a:rPr lang="en-GB" dirty="0"/>
              <a:t>Reduces uncertainties</a:t>
            </a:r>
          </a:p>
          <a:p>
            <a:pPr lvl="0"/>
            <a:r>
              <a:rPr lang="en-GB" dirty="0"/>
              <a:t>Improves investment decisions</a:t>
            </a:r>
          </a:p>
          <a:p>
            <a:pPr lvl="0"/>
            <a:r>
              <a:rPr lang="en-GB" dirty="0"/>
              <a:t>Protects against losses</a:t>
            </a:r>
          </a:p>
          <a:p>
            <a:pPr lvl="0"/>
            <a:r>
              <a:rPr lang="en-GB" dirty="0"/>
              <a:t>Increases the likelihood of delivering projects on time and within budget</a:t>
            </a:r>
          </a:p>
          <a:p>
            <a:r>
              <a:rPr lang="en-GB" dirty="0"/>
              <a:t>A structured approach allows project managers to make informed, data-driven financial decisions.</a:t>
            </a:r>
          </a:p>
          <a:p>
            <a:endParaRPr lang="en-GB" dirty="0"/>
          </a:p>
        </p:txBody>
      </p:sp>
    </p:spTree>
    <p:extLst>
      <p:ext uri="{BB962C8B-B14F-4D97-AF65-F5344CB8AC3E}">
        <p14:creationId xmlns:p14="http://schemas.microsoft.com/office/powerpoint/2010/main" val="13129920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BF99D-B19D-F2FB-C7FD-4B772CD620A1}"/>
              </a:ext>
            </a:extLst>
          </p:cNvPr>
          <p:cNvSpPr>
            <a:spLocks noGrp="1"/>
          </p:cNvSpPr>
          <p:nvPr>
            <p:ph type="title"/>
          </p:nvPr>
        </p:nvSpPr>
        <p:spPr/>
        <p:txBody>
          <a:bodyPr>
            <a:normAutofit fontScale="90000"/>
          </a:bodyPr>
          <a:lstStyle/>
          <a:p>
            <a:r>
              <a:rPr lang="en-GB" dirty="0"/>
              <a:t> </a:t>
            </a:r>
            <a:br>
              <a:rPr lang="en-GB" dirty="0"/>
            </a:br>
            <a:r>
              <a:rPr lang="en-GB" b="1" dirty="0"/>
              <a:t>Critical Risks in the Financial Management of Projects</a:t>
            </a:r>
            <a:br>
              <a:rPr lang="en-GB" dirty="0"/>
            </a:br>
            <a:endParaRPr lang="en-GB" dirty="0"/>
          </a:p>
        </p:txBody>
      </p:sp>
      <p:sp>
        <p:nvSpPr>
          <p:cNvPr id="3" name="Content Placeholder 2">
            <a:extLst>
              <a:ext uri="{FF2B5EF4-FFF2-40B4-BE49-F238E27FC236}">
                <a16:creationId xmlns:a16="http://schemas.microsoft.com/office/drawing/2014/main" id="{966BFBFF-FD2B-AE3B-23B3-2D860BE1C283}"/>
              </a:ext>
            </a:extLst>
          </p:cNvPr>
          <p:cNvSpPr>
            <a:spLocks noGrp="1"/>
          </p:cNvSpPr>
          <p:nvPr>
            <p:ph idx="1"/>
          </p:nvPr>
        </p:nvSpPr>
        <p:spPr/>
        <p:txBody>
          <a:bodyPr>
            <a:normAutofit lnSpcReduction="10000"/>
          </a:bodyPr>
          <a:lstStyle/>
          <a:p>
            <a:r>
              <a:rPr lang="en-GB" b="1" dirty="0"/>
              <a:t>1. Cost Overruns</a:t>
            </a:r>
            <a:endParaRPr lang="en-GB" dirty="0"/>
          </a:p>
          <a:p>
            <a:r>
              <a:rPr lang="en-GB" dirty="0"/>
              <a:t>Cost overruns occur when actual project expenditures exceed the approved budget.</a:t>
            </a:r>
            <a:br>
              <a:rPr lang="en-GB" dirty="0"/>
            </a:br>
            <a:r>
              <a:rPr lang="en-GB" b="1" dirty="0"/>
              <a:t>Causes include:</a:t>
            </a:r>
            <a:endParaRPr lang="en-GB" dirty="0"/>
          </a:p>
          <a:p>
            <a:pPr lvl="0"/>
            <a:r>
              <a:rPr lang="en-GB" dirty="0"/>
              <a:t>Inaccurate cost estimates</a:t>
            </a:r>
          </a:p>
          <a:p>
            <a:pPr lvl="0"/>
            <a:r>
              <a:rPr lang="en-GB" dirty="0"/>
              <a:t>Design changes or scope creep</a:t>
            </a:r>
          </a:p>
          <a:p>
            <a:pPr lvl="0"/>
            <a:r>
              <a:rPr lang="en-GB" dirty="0"/>
              <a:t>Price inflation in materials or labour</a:t>
            </a:r>
          </a:p>
          <a:p>
            <a:pPr lvl="0"/>
            <a:r>
              <a:rPr lang="en-GB" dirty="0"/>
              <a:t>Poor project planning</a:t>
            </a:r>
          </a:p>
          <a:p>
            <a:r>
              <a:rPr lang="en-GB" b="1" dirty="0"/>
              <a:t>Impact:</a:t>
            </a:r>
            <a:r>
              <a:rPr lang="en-GB" dirty="0"/>
              <a:t> Can reduce profitability or make the project financially unviable.</a:t>
            </a:r>
          </a:p>
          <a:p>
            <a:endParaRPr lang="en-GB" dirty="0"/>
          </a:p>
        </p:txBody>
      </p:sp>
    </p:spTree>
    <p:extLst>
      <p:ext uri="{BB962C8B-B14F-4D97-AF65-F5344CB8AC3E}">
        <p14:creationId xmlns:p14="http://schemas.microsoft.com/office/powerpoint/2010/main" val="1633212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20485-52C7-9CBB-CEE4-8ECA4A73665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CD86F11-6797-4997-8646-41EBB1E17706}"/>
              </a:ext>
            </a:extLst>
          </p:cNvPr>
          <p:cNvSpPr>
            <a:spLocks noGrp="1"/>
          </p:cNvSpPr>
          <p:nvPr>
            <p:ph idx="1"/>
          </p:nvPr>
        </p:nvSpPr>
        <p:spPr/>
        <p:txBody>
          <a:bodyPr/>
          <a:lstStyle/>
          <a:p>
            <a:r>
              <a:rPr lang="en-GB" b="1" dirty="0"/>
              <a:t>2. Funding and Liquidity Risks</a:t>
            </a:r>
            <a:endParaRPr lang="en-GB" dirty="0"/>
          </a:p>
          <a:p>
            <a:r>
              <a:rPr lang="en-GB" dirty="0"/>
              <a:t>This refers to the risk that the project does not receive expected funds on time or in full.</a:t>
            </a:r>
          </a:p>
          <a:p>
            <a:r>
              <a:rPr lang="en-GB" b="1" dirty="0"/>
              <a:t>Examples:</a:t>
            </a:r>
            <a:endParaRPr lang="en-GB" dirty="0"/>
          </a:p>
          <a:p>
            <a:pPr lvl="0"/>
            <a:r>
              <a:rPr lang="en-GB" dirty="0"/>
              <a:t>Delayed financing from banks</a:t>
            </a:r>
          </a:p>
          <a:p>
            <a:pPr lvl="0"/>
            <a:r>
              <a:rPr lang="en-GB" dirty="0"/>
              <a:t>Investors pulling out</a:t>
            </a:r>
          </a:p>
          <a:p>
            <a:pPr lvl="0"/>
            <a:r>
              <a:rPr lang="en-GB" dirty="0"/>
              <a:t>Insufficient working capital during peak activities</a:t>
            </a:r>
          </a:p>
          <a:p>
            <a:r>
              <a:rPr lang="en-GB" b="1" dirty="0"/>
              <a:t>Impact:</a:t>
            </a:r>
            <a:r>
              <a:rPr lang="en-GB" dirty="0"/>
              <a:t> Can halt project progress, cause delays, or increase borrowing costs.</a:t>
            </a:r>
          </a:p>
          <a:p>
            <a:pPr marL="0" indent="0">
              <a:buNone/>
            </a:pPr>
            <a:endParaRPr lang="en-GB" dirty="0"/>
          </a:p>
        </p:txBody>
      </p:sp>
    </p:spTree>
    <p:extLst>
      <p:ext uri="{BB962C8B-B14F-4D97-AF65-F5344CB8AC3E}">
        <p14:creationId xmlns:p14="http://schemas.microsoft.com/office/powerpoint/2010/main" val="15622254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EC679-3D71-F6C7-FCD3-B54BD94D9D2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CC1466A-B647-8C6A-C532-1DC9BD82D6A7}"/>
              </a:ext>
            </a:extLst>
          </p:cNvPr>
          <p:cNvSpPr>
            <a:spLocks noGrp="1"/>
          </p:cNvSpPr>
          <p:nvPr>
            <p:ph idx="1"/>
          </p:nvPr>
        </p:nvSpPr>
        <p:spPr/>
        <p:txBody>
          <a:bodyPr/>
          <a:lstStyle/>
          <a:p>
            <a:r>
              <a:rPr lang="en-GB" b="1" dirty="0"/>
              <a:t>3. Cash Flow Mismanagement</a:t>
            </a:r>
            <a:endParaRPr lang="en-GB" dirty="0"/>
          </a:p>
          <a:p>
            <a:r>
              <a:rPr lang="en-GB" dirty="0"/>
              <a:t>Even profitable projects can fail if cash inflows do not align with outflows.</a:t>
            </a:r>
          </a:p>
          <a:p>
            <a:r>
              <a:rPr lang="en-GB" b="1" dirty="0"/>
              <a:t>Sources of risk:</a:t>
            </a:r>
            <a:endParaRPr lang="en-GB" dirty="0"/>
          </a:p>
          <a:p>
            <a:pPr lvl="0"/>
            <a:r>
              <a:rPr lang="en-GB" dirty="0"/>
              <a:t>Delayed client payments</a:t>
            </a:r>
          </a:p>
          <a:p>
            <a:pPr lvl="0"/>
            <a:r>
              <a:rPr lang="en-GB" dirty="0"/>
              <a:t>Poor invoicing practices</a:t>
            </a:r>
          </a:p>
          <a:p>
            <a:pPr lvl="0"/>
            <a:r>
              <a:rPr lang="en-GB" dirty="0"/>
              <a:t>Large upfront expenses without matching inflows</a:t>
            </a:r>
          </a:p>
          <a:p>
            <a:r>
              <a:rPr lang="en-GB" b="1" dirty="0"/>
              <a:t>Impact:</a:t>
            </a:r>
            <a:r>
              <a:rPr lang="en-GB" dirty="0"/>
              <a:t> Cash shortages may result in borrowing at high interest rates or suspending operations.</a:t>
            </a:r>
          </a:p>
        </p:txBody>
      </p:sp>
    </p:spTree>
    <p:extLst>
      <p:ext uri="{BB962C8B-B14F-4D97-AF65-F5344CB8AC3E}">
        <p14:creationId xmlns:p14="http://schemas.microsoft.com/office/powerpoint/2010/main" val="36280004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28BD9-D5F9-E180-758B-6DCCC6D0ECA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AC7A90A-E0AF-5254-FF74-7892A41AC0DF}"/>
              </a:ext>
            </a:extLst>
          </p:cNvPr>
          <p:cNvSpPr>
            <a:spLocks noGrp="1"/>
          </p:cNvSpPr>
          <p:nvPr>
            <p:ph idx="1"/>
          </p:nvPr>
        </p:nvSpPr>
        <p:spPr/>
        <p:txBody>
          <a:bodyPr/>
          <a:lstStyle/>
          <a:p>
            <a:r>
              <a:rPr lang="en-GB" b="1" dirty="0"/>
              <a:t>4. Inflation and Price Volatility</a:t>
            </a:r>
            <a:endParaRPr lang="en-GB" dirty="0"/>
          </a:p>
          <a:p>
            <a:r>
              <a:rPr lang="en-GB" dirty="0"/>
              <a:t>Inflation increases the cost of materials, labour, and equipment.</a:t>
            </a:r>
          </a:p>
          <a:p>
            <a:r>
              <a:rPr lang="en-GB" b="1" dirty="0"/>
              <a:t>High-risk areas:</a:t>
            </a:r>
            <a:endParaRPr lang="en-GB" dirty="0"/>
          </a:p>
          <a:p>
            <a:pPr lvl="0"/>
            <a:r>
              <a:rPr lang="en-GB" dirty="0"/>
              <a:t>Construction materials (steel, cement, timber)</a:t>
            </a:r>
          </a:p>
          <a:p>
            <a:pPr lvl="0"/>
            <a:r>
              <a:rPr lang="en-GB" dirty="0"/>
              <a:t>Fuel and energy prices</a:t>
            </a:r>
          </a:p>
          <a:p>
            <a:pPr lvl="0"/>
            <a:r>
              <a:rPr lang="en-GB" dirty="0"/>
              <a:t>Imported components subject to global supply chain disruptions</a:t>
            </a:r>
          </a:p>
          <a:p>
            <a:r>
              <a:rPr lang="en-GB" b="1" dirty="0"/>
              <a:t>Impact:</a:t>
            </a:r>
            <a:r>
              <a:rPr lang="en-GB" dirty="0"/>
              <a:t> Can significantly increase total project cost.</a:t>
            </a:r>
          </a:p>
        </p:txBody>
      </p:sp>
    </p:spTree>
    <p:extLst>
      <p:ext uri="{BB962C8B-B14F-4D97-AF65-F5344CB8AC3E}">
        <p14:creationId xmlns:p14="http://schemas.microsoft.com/office/powerpoint/2010/main" val="6928395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2740B-3B98-DE33-9DA0-A36BDEEB210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8953F64-71B1-DCED-E844-E32CFC6D155D}"/>
              </a:ext>
            </a:extLst>
          </p:cNvPr>
          <p:cNvSpPr>
            <a:spLocks noGrp="1"/>
          </p:cNvSpPr>
          <p:nvPr>
            <p:ph idx="1"/>
          </p:nvPr>
        </p:nvSpPr>
        <p:spPr/>
        <p:txBody>
          <a:bodyPr/>
          <a:lstStyle/>
          <a:p>
            <a:r>
              <a:rPr lang="en-GB" b="1" dirty="0"/>
              <a:t>5. Exchange Rate Risk</a:t>
            </a:r>
            <a:endParaRPr lang="en-GB" dirty="0"/>
          </a:p>
          <a:p>
            <a:r>
              <a:rPr lang="en-GB" dirty="0"/>
              <a:t>Relevant in projects involving imported materials, foreign contractors, or loans in foreign currency.</a:t>
            </a:r>
          </a:p>
          <a:p>
            <a:r>
              <a:rPr lang="en-GB" b="1" dirty="0"/>
              <a:t>Effects:</a:t>
            </a:r>
            <a:endParaRPr lang="en-GB" dirty="0"/>
          </a:p>
          <a:p>
            <a:pPr lvl="0"/>
            <a:r>
              <a:rPr lang="en-GB" dirty="0"/>
              <a:t>Depreciation of local currency increases costs</a:t>
            </a:r>
          </a:p>
          <a:p>
            <a:pPr lvl="0"/>
            <a:r>
              <a:rPr lang="en-GB" dirty="0"/>
              <a:t>Volatile markets make budgeting difficult</a:t>
            </a:r>
          </a:p>
          <a:p>
            <a:r>
              <a:rPr lang="en-GB" b="1" dirty="0"/>
              <a:t>Impact:</a:t>
            </a:r>
            <a:r>
              <a:rPr lang="en-GB" dirty="0"/>
              <a:t> Major cost fluctuations that are hard to predict or control.</a:t>
            </a:r>
          </a:p>
          <a:p>
            <a:endParaRPr lang="en-GB" dirty="0"/>
          </a:p>
        </p:txBody>
      </p:sp>
    </p:spTree>
    <p:extLst>
      <p:ext uri="{BB962C8B-B14F-4D97-AF65-F5344CB8AC3E}">
        <p14:creationId xmlns:p14="http://schemas.microsoft.com/office/powerpoint/2010/main" val="18019171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806B4-C99F-053E-543F-C067D9FF074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F6038DC-AE62-5C15-496D-81F8A40E687C}"/>
              </a:ext>
            </a:extLst>
          </p:cNvPr>
          <p:cNvSpPr>
            <a:spLocks noGrp="1"/>
          </p:cNvSpPr>
          <p:nvPr>
            <p:ph idx="1"/>
          </p:nvPr>
        </p:nvSpPr>
        <p:spPr/>
        <p:txBody>
          <a:bodyPr/>
          <a:lstStyle/>
          <a:p>
            <a:r>
              <a:rPr lang="en-GB" b="1" dirty="0"/>
              <a:t>6. Interest Rate Risk</a:t>
            </a:r>
            <a:endParaRPr lang="en-GB" dirty="0"/>
          </a:p>
          <a:p>
            <a:r>
              <a:rPr lang="en-GB" dirty="0"/>
              <a:t>Projects financed with loans face uncertainty if interest rates rise.</a:t>
            </a:r>
          </a:p>
          <a:p>
            <a:r>
              <a:rPr lang="en-GB" b="1" dirty="0"/>
              <a:t>Implications:</a:t>
            </a:r>
            <a:endParaRPr lang="en-GB" dirty="0"/>
          </a:p>
          <a:p>
            <a:pPr lvl="0"/>
            <a:r>
              <a:rPr lang="en-GB" dirty="0"/>
              <a:t>Higher financing costs</a:t>
            </a:r>
          </a:p>
          <a:p>
            <a:pPr lvl="0"/>
            <a:r>
              <a:rPr lang="en-GB" dirty="0"/>
              <a:t>Reduced returns</a:t>
            </a:r>
          </a:p>
          <a:p>
            <a:pPr lvl="0"/>
            <a:r>
              <a:rPr lang="en-GB" dirty="0"/>
              <a:t>Difficulty maintaining loan repayment schedules</a:t>
            </a:r>
          </a:p>
          <a:p>
            <a:endParaRPr lang="en-GB" dirty="0"/>
          </a:p>
        </p:txBody>
      </p:sp>
    </p:spTree>
    <p:extLst>
      <p:ext uri="{BB962C8B-B14F-4D97-AF65-F5344CB8AC3E}">
        <p14:creationId xmlns:p14="http://schemas.microsoft.com/office/powerpoint/2010/main" val="12169744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69E49-0A30-9F44-3636-D3131FA8CBA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26CB956-15AA-2700-2715-8D74CD1947A1}"/>
              </a:ext>
            </a:extLst>
          </p:cNvPr>
          <p:cNvSpPr>
            <a:spLocks noGrp="1"/>
          </p:cNvSpPr>
          <p:nvPr>
            <p:ph idx="1"/>
          </p:nvPr>
        </p:nvSpPr>
        <p:spPr/>
        <p:txBody>
          <a:bodyPr/>
          <a:lstStyle/>
          <a:p>
            <a:r>
              <a:rPr lang="en-GB" b="1" dirty="0"/>
              <a:t>7. Revenue and Demand Risks</a:t>
            </a:r>
            <a:endParaRPr lang="en-GB" dirty="0"/>
          </a:p>
          <a:p>
            <a:r>
              <a:rPr lang="en-GB" dirty="0"/>
              <a:t>Common in commercial or public–private partnership (PPP) projects.</a:t>
            </a:r>
          </a:p>
          <a:p>
            <a:r>
              <a:rPr lang="en-GB" b="1" dirty="0"/>
              <a:t>Causes:</a:t>
            </a:r>
            <a:endParaRPr lang="en-GB" dirty="0"/>
          </a:p>
          <a:p>
            <a:pPr lvl="0"/>
            <a:r>
              <a:rPr lang="en-GB" dirty="0"/>
              <a:t>Lower-than-expected demand for the project output</a:t>
            </a:r>
          </a:p>
          <a:p>
            <a:pPr lvl="0"/>
            <a:r>
              <a:rPr lang="en-GB" dirty="0"/>
              <a:t>Market competition</a:t>
            </a:r>
          </a:p>
          <a:p>
            <a:pPr lvl="0"/>
            <a:r>
              <a:rPr lang="en-GB" dirty="0"/>
              <a:t>Economic recession reducing user willingness to pay</a:t>
            </a:r>
          </a:p>
          <a:p>
            <a:r>
              <a:rPr lang="en-GB" b="1" dirty="0"/>
              <a:t>Impact:</a:t>
            </a:r>
            <a:r>
              <a:rPr lang="en-GB" dirty="0"/>
              <a:t> Reduced income threatens financial sustainability.</a:t>
            </a:r>
          </a:p>
        </p:txBody>
      </p:sp>
    </p:spTree>
    <p:extLst>
      <p:ext uri="{BB962C8B-B14F-4D97-AF65-F5344CB8AC3E}">
        <p14:creationId xmlns:p14="http://schemas.microsoft.com/office/powerpoint/2010/main" val="17199575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20CF3-61EC-EF32-5AA2-7B5AABF2845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BBA769E-C9E3-3C7E-EFAF-30EBFBB8FD15}"/>
              </a:ext>
            </a:extLst>
          </p:cNvPr>
          <p:cNvSpPr>
            <a:spLocks noGrp="1"/>
          </p:cNvSpPr>
          <p:nvPr>
            <p:ph idx="1"/>
          </p:nvPr>
        </p:nvSpPr>
        <p:spPr/>
        <p:txBody>
          <a:bodyPr>
            <a:normAutofit lnSpcReduction="10000"/>
          </a:bodyPr>
          <a:lstStyle/>
          <a:p>
            <a:r>
              <a:rPr lang="en-GB" b="1" dirty="0"/>
              <a:t>8. Contractual and Legal Risks</a:t>
            </a:r>
            <a:endParaRPr lang="en-GB" dirty="0"/>
          </a:p>
          <a:p>
            <a:r>
              <a:rPr lang="en-GB" dirty="0"/>
              <a:t>Poorly designed contracts can expose the project to unexpected liabilities.</a:t>
            </a:r>
          </a:p>
          <a:p>
            <a:r>
              <a:rPr lang="en-GB" b="1" dirty="0"/>
              <a:t>Examples:</a:t>
            </a:r>
            <a:endParaRPr lang="en-GB" dirty="0"/>
          </a:p>
          <a:p>
            <a:pPr lvl="0"/>
            <a:r>
              <a:rPr lang="en-GB" dirty="0"/>
              <a:t>Ambiguous payment terms</a:t>
            </a:r>
          </a:p>
          <a:p>
            <a:pPr lvl="0"/>
            <a:r>
              <a:rPr lang="en-GB" dirty="0"/>
              <a:t>Disputes with contractors</a:t>
            </a:r>
          </a:p>
          <a:p>
            <a:pPr lvl="0"/>
            <a:r>
              <a:rPr lang="en-GB" dirty="0"/>
              <a:t>Government regulatory changes</a:t>
            </a:r>
          </a:p>
          <a:p>
            <a:pPr lvl="0"/>
            <a:r>
              <a:rPr lang="en-GB" dirty="0"/>
              <a:t>Delays in obtaining approvals</a:t>
            </a:r>
          </a:p>
          <a:p>
            <a:r>
              <a:rPr lang="en-GB" b="1" dirty="0"/>
              <a:t>Impact:</a:t>
            </a:r>
            <a:r>
              <a:rPr lang="en-GB" dirty="0"/>
              <a:t> Legal costs, penalties, or project suspension.</a:t>
            </a:r>
          </a:p>
          <a:p>
            <a:endParaRPr lang="en-GB" dirty="0"/>
          </a:p>
        </p:txBody>
      </p:sp>
    </p:spTree>
    <p:extLst>
      <p:ext uri="{BB962C8B-B14F-4D97-AF65-F5344CB8AC3E}">
        <p14:creationId xmlns:p14="http://schemas.microsoft.com/office/powerpoint/2010/main" val="25320188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F0633-3AE0-BB01-17E3-AD83FE04C76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769B2BE-5B06-34B9-92F7-CD1A28975D60}"/>
              </a:ext>
            </a:extLst>
          </p:cNvPr>
          <p:cNvSpPr>
            <a:spLocks noGrp="1"/>
          </p:cNvSpPr>
          <p:nvPr>
            <p:ph idx="1"/>
          </p:nvPr>
        </p:nvSpPr>
        <p:spPr/>
        <p:txBody>
          <a:bodyPr>
            <a:normAutofit lnSpcReduction="10000"/>
          </a:bodyPr>
          <a:lstStyle/>
          <a:p>
            <a:r>
              <a:rPr lang="en-GB" b="1" dirty="0"/>
              <a:t>9. Fraud and Misappropriation Risks</a:t>
            </a:r>
            <a:endParaRPr lang="en-GB" dirty="0"/>
          </a:p>
          <a:p>
            <a:r>
              <a:rPr lang="en-GB" dirty="0"/>
              <a:t>Financial irregularities can undermine project integrity.</a:t>
            </a:r>
          </a:p>
          <a:p>
            <a:r>
              <a:rPr lang="en-GB" b="1" dirty="0"/>
              <a:t>Forms:</a:t>
            </a:r>
            <a:endParaRPr lang="en-GB" dirty="0"/>
          </a:p>
          <a:p>
            <a:pPr lvl="0"/>
            <a:r>
              <a:rPr lang="en-GB" dirty="0"/>
              <a:t>Overbilling</a:t>
            </a:r>
          </a:p>
          <a:p>
            <a:pPr lvl="0"/>
            <a:r>
              <a:rPr lang="en-GB" dirty="0"/>
              <a:t>Kickbacks or bribery</a:t>
            </a:r>
          </a:p>
          <a:p>
            <a:pPr lvl="0"/>
            <a:r>
              <a:rPr lang="en-GB" dirty="0"/>
              <a:t>Misuse of funds</a:t>
            </a:r>
          </a:p>
          <a:p>
            <a:pPr lvl="0"/>
            <a:r>
              <a:rPr lang="en-GB" dirty="0"/>
              <a:t>Fake invoices</a:t>
            </a:r>
          </a:p>
          <a:p>
            <a:r>
              <a:rPr lang="en-GB" b="1" dirty="0"/>
              <a:t>Impact:</a:t>
            </a:r>
            <a:r>
              <a:rPr lang="en-GB" dirty="0"/>
              <a:t> Budget leaks, reputational damage, and legal consequences.</a:t>
            </a:r>
          </a:p>
          <a:p>
            <a:endParaRPr lang="en-GB" dirty="0"/>
          </a:p>
        </p:txBody>
      </p:sp>
    </p:spTree>
    <p:extLst>
      <p:ext uri="{BB962C8B-B14F-4D97-AF65-F5344CB8AC3E}">
        <p14:creationId xmlns:p14="http://schemas.microsoft.com/office/powerpoint/2010/main" val="33874461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83974-D6C7-3CD9-E30B-1B53E38EE8F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914A231-364D-471B-6199-FFE0EAB6AEF0}"/>
              </a:ext>
            </a:extLst>
          </p:cNvPr>
          <p:cNvSpPr>
            <a:spLocks noGrp="1"/>
          </p:cNvSpPr>
          <p:nvPr>
            <p:ph idx="1"/>
          </p:nvPr>
        </p:nvSpPr>
        <p:spPr/>
        <p:txBody>
          <a:bodyPr>
            <a:normAutofit lnSpcReduction="10000"/>
          </a:bodyPr>
          <a:lstStyle/>
          <a:p>
            <a:r>
              <a:rPr lang="en-GB" b="1" dirty="0"/>
              <a:t>10. Schedule Delay Risk</a:t>
            </a:r>
            <a:endParaRPr lang="en-GB" dirty="0"/>
          </a:p>
          <a:p>
            <a:r>
              <a:rPr lang="en-GB" dirty="0"/>
              <a:t>Delays almost always increase costs.</a:t>
            </a:r>
          </a:p>
          <a:p>
            <a:r>
              <a:rPr lang="en-GB" b="1" dirty="0"/>
              <a:t>Causes:</a:t>
            </a:r>
            <a:endParaRPr lang="en-GB" dirty="0"/>
          </a:p>
          <a:p>
            <a:pPr lvl="0"/>
            <a:r>
              <a:rPr lang="en-GB" dirty="0"/>
              <a:t>Weather disruptions</a:t>
            </a:r>
          </a:p>
          <a:p>
            <a:pPr lvl="0"/>
            <a:r>
              <a:rPr lang="en-GB" dirty="0"/>
              <a:t>Supply chain failures</a:t>
            </a:r>
          </a:p>
          <a:p>
            <a:pPr lvl="0"/>
            <a:r>
              <a:rPr lang="en-GB" dirty="0"/>
              <a:t>Contractor performance issues</a:t>
            </a:r>
          </a:p>
          <a:p>
            <a:pPr lvl="0"/>
            <a:r>
              <a:rPr lang="en-GB" dirty="0"/>
              <a:t>Design changes</a:t>
            </a:r>
          </a:p>
          <a:p>
            <a:r>
              <a:rPr lang="en-GB" b="1" dirty="0"/>
              <a:t>Impact:</a:t>
            </a:r>
            <a:r>
              <a:rPr lang="en-GB" dirty="0"/>
              <a:t> More expenditure on labour, equipment, interest, and overheads.</a:t>
            </a:r>
          </a:p>
          <a:p>
            <a:endParaRPr lang="en-GB" dirty="0"/>
          </a:p>
        </p:txBody>
      </p:sp>
    </p:spTree>
    <p:extLst>
      <p:ext uri="{BB962C8B-B14F-4D97-AF65-F5344CB8AC3E}">
        <p14:creationId xmlns:p14="http://schemas.microsoft.com/office/powerpoint/2010/main" val="494044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189AD-94A7-35AE-7808-1BBD8A689C1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D3188D8-7AC2-CB5B-A5FD-88D76CEF3D1C}"/>
              </a:ext>
            </a:extLst>
          </p:cNvPr>
          <p:cNvSpPr>
            <a:spLocks noGrp="1"/>
          </p:cNvSpPr>
          <p:nvPr>
            <p:ph idx="1"/>
          </p:nvPr>
        </p:nvSpPr>
        <p:spPr/>
        <p:txBody>
          <a:bodyPr/>
          <a:lstStyle/>
          <a:p>
            <a:r>
              <a:rPr lang="en-GB" b="1" dirty="0"/>
              <a:t>11. Poor Financial Reporting and Controls</a:t>
            </a:r>
            <a:endParaRPr lang="en-GB" dirty="0"/>
          </a:p>
          <a:p>
            <a:r>
              <a:rPr lang="en-GB" dirty="0"/>
              <a:t>Weak financial governance can lead to misinformed decisions.</a:t>
            </a:r>
          </a:p>
          <a:p>
            <a:r>
              <a:rPr lang="en-GB" b="1" dirty="0"/>
              <a:t>Risks include:</a:t>
            </a:r>
            <a:endParaRPr lang="en-GB" dirty="0"/>
          </a:p>
          <a:p>
            <a:pPr lvl="0"/>
            <a:r>
              <a:rPr lang="en-GB" dirty="0"/>
              <a:t>Inaccurate cost tracking</a:t>
            </a:r>
          </a:p>
          <a:p>
            <a:pPr lvl="0"/>
            <a:r>
              <a:rPr lang="en-GB" dirty="0"/>
              <a:t>Lack of transparency</a:t>
            </a:r>
          </a:p>
          <a:p>
            <a:pPr lvl="0"/>
            <a:r>
              <a:rPr lang="en-GB" dirty="0"/>
              <a:t>Failure to detect cost escalation early</a:t>
            </a:r>
          </a:p>
          <a:p>
            <a:r>
              <a:rPr lang="en-GB" b="1" dirty="0"/>
              <a:t>Impact:</a:t>
            </a:r>
            <a:r>
              <a:rPr lang="en-GB" dirty="0"/>
              <a:t> The project may run over budget before the issue is noticed.</a:t>
            </a:r>
          </a:p>
        </p:txBody>
      </p:sp>
    </p:spTree>
    <p:extLst>
      <p:ext uri="{BB962C8B-B14F-4D97-AF65-F5344CB8AC3E}">
        <p14:creationId xmlns:p14="http://schemas.microsoft.com/office/powerpoint/2010/main" val="6928846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B7478-8309-E137-C850-70F514F5DD1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40739E3-01A5-C55E-88EC-A8EC3E5A493E}"/>
              </a:ext>
            </a:extLst>
          </p:cNvPr>
          <p:cNvSpPr>
            <a:spLocks noGrp="1"/>
          </p:cNvSpPr>
          <p:nvPr>
            <p:ph idx="1"/>
          </p:nvPr>
        </p:nvSpPr>
        <p:spPr/>
        <p:txBody>
          <a:bodyPr/>
          <a:lstStyle/>
          <a:p>
            <a:r>
              <a:rPr lang="en-GB" b="1" dirty="0"/>
              <a:t>12. Technical and Operational Failures</a:t>
            </a:r>
            <a:endParaRPr lang="en-GB" dirty="0"/>
          </a:p>
          <a:p>
            <a:r>
              <a:rPr lang="en-GB" dirty="0"/>
              <a:t>These risks affect both cost and schedule.</a:t>
            </a:r>
          </a:p>
          <a:p>
            <a:r>
              <a:rPr lang="en-GB" b="1" dirty="0"/>
              <a:t>Examples:</a:t>
            </a:r>
            <a:endParaRPr lang="en-GB" dirty="0"/>
          </a:p>
          <a:p>
            <a:pPr lvl="0"/>
            <a:r>
              <a:rPr lang="en-GB" dirty="0"/>
              <a:t>Design flaws</a:t>
            </a:r>
          </a:p>
          <a:p>
            <a:pPr lvl="0"/>
            <a:r>
              <a:rPr lang="en-GB" dirty="0"/>
              <a:t>Technology malfunction</a:t>
            </a:r>
          </a:p>
          <a:p>
            <a:pPr lvl="0"/>
            <a:r>
              <a:rPr lang="en-GB" dirty="0"/>
              <a:t>Construction errors</a:t>
            </a:r>
          </a:p>
          <a:p>
            <a:r>
              <a:rPr lang="en-GB" b="1" dirty="0"/>
              <a:t>Impact:</a:t>
            </a:r>
            <a:r>
              <a:rPr lang="en-GB" dirty="0"/>
              <a:t> Rework, added costs, and extended timelines.</a:t>
            </a:r>
          </a:p>
          <a:p>
            <a:endParaRPr lang="en-GB" dirty="0"/>
          </a:p>
        </p:txBody>
      </p:sp>
    </p:spTree>
    <p:extLst>
      <p:ext uri="{BB962C8B-B14F-4D97-AF65-F5344CB8AC3E}">
        <p14:creationId xmlns:p14="http://schemas.microsoft.com/office/powerpoint/2010/main" val="37781981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BD081-555F-3C97-CA02-782B1A1F790D}"/>
              </a:ext>
            </a:extLst>
          </p:cNvPr>
          <p:cNvSpPr>
            <a:spLocks noGrp="1"/>
          </p:cNvSpPr>
          <p:nvPr>
            <p:ph type="title"/>
          </p:nvPr>
        </p:nvSpPr>
        <p:spPr/>
        <p:txBody>
          <a:bodyPr/>
          <a:lstStyle/>
          <a:p>
            <a:r>
              <a:rPr lang="en-GB" b="1" dirty="0"/>
              <a:t>Summary: The Most Critical Risks</a:t>
            </a:r>
            <a:br>
              <a:rPr lang="en-GB" dirty="0"/>
            </a:br>
            <a:endParaRPr lang="en-GB" dirty="0"/>
          </a:p>
        </p:txBody>
      </p:sp>
      <p:sp>
        <p:nvSpPr>
          <p:cNvPr id="3" name="Content Placeholder 2">
            <a:extLst>
              <a:ext uri="{FF2B5EF4-FFF2-40B4-BE49-F238E27FC236}">
                <a16:creationId xmlns:a16="http://schemas.microsoft.com/office/drawing/2014/main" id="{0E58F81D-5044-5AFC-F5D4-B34031817B9D}"/>
              </a:ext>
            </a:extLst>
          </p:cNvPr>
          <p:cNvSpPr>
            <a:spLocks noGrp="1"/>
          </p:cNvSpPr>
          <p:nvPr>
            <p:ph idx="1"/>
          </p:nvPr>
        </p:nvSpPr>
        <p:spPr/>
        <p:txBody>
          <a:bodyPr>
            <a:normAutofit fontScale="92500" lnSpcReduction="10000"/>
          </a:bodyPr>
          <a:lstStyle/>
          <a:p>
            <a:r>
              <a:rPr lang="en-GB" dirty="0"/>
              <a:t>The most damaging financial risks for projects are usually:</a:t>
            </a:r>
          </a:p>
          <a:p>
            <a:pPr lvl="0"/>
            <a:r>
              <a:rPr lang="en-GB" b="1" dirty="0"/>
              <a:t>Cost overruns</a:t>
            </a:r>
            <a:endParaRPr lang="en-GB" dirty="0"/>
          </a:p>
          <a:p>
            <a:pPr lvl="0"/>
            <a:r>
              <a:rPr lang="en-GB" b="1" dirty="0"/>
              <a:t>Funding delays / liquidity problems</a:t>
            </a:r>
            <a:endParaRPr lang="en-GB" dirty="0"/>
          </a:p>
          <a:p>
            <a:pPr lvl="0"/>
            <a:r>
              <a:rPr lang="en-GB" b="1" dirty="0"/>
              <a:t>Inflation and price volatility</a:t>
            </a:r>
            <a:endParaRPr lang="en-GB" dirty="0"/>
          </a:p>
          <a:p>
            <a:pPr lvl="0"/>
            <a:r>
              <a:rPr lang="en-GB" b="1" dirty="0"/>
              <a:t>Exchange rate fluctuations</a:t>
            </a:r>
            <a:endParaRPr lang="en-GB" dirty="0"/>
          </a:p>
          <a:p>
            <a:pPr lvl="0"/>
            <a:r>
              <a:rPr lang="en-GB" b="1" dirty="0"/>
              <a:t>Interest rate increases</a:t>
            </a:r>
            <a:endParaRPr lang="en-GB" dirty="0"/>
          </a:p>
          <a:p>
            <a:pPr lvl="0"/>
            <a:r>
              <a:rPr lang="en-GB" b="1" dirty="0"/>
              <a:t>Schedule delays</a:t>
            </a:r>
            <a:endParaRPr lang="en-GB" dirty="0"/>
          </a:p>
          <a:p>
            <a:pPr lvl="0"/>
            <a:r>
              <a:rPr lang="en-GB" b="1" dirty="0"/>
              <a:t>Fraud and weak financial controls</a:t>
            </a:r>
            <a:endParaRPr lang="en-GB" dirty="0"/>
          </a:p>
          <a:p>
            <a:r>
              <a:rPr lang="en-GB" dirty="0"/>
              <a:t>Mitigating these risks requires strong planning, robust financial analysis, contingency budgets, and continuous monitoring.</a:t>
            </a:r>
          </a:p>
          <a:p>
            <a:endParaRPr lang="en-GB" dirty="0"/>
          </a:p>
        </p:txBody>
      </p:sp>
    </p:spTree>
    <p:extLst>
      <p:ext uri="{BB962C8B-B14F-4D97-AF65-F5344CB8AC3E}">
        <p14:creationId xmlns:p14="http://schemas.microsoft.com/office/powerpoint/2010/main" val="19379625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A53F1-7A1A-7997-53D3-83A863328905}"/>
              </a:ext>
            </a:extLst>
          </p:cNvPr>
          <p:cNvSpPr>
            <a:spLocks noGrp="1"/>
          </p:cNvSpPr>
          <p:nvPr>
            <p:ph type="title"/>
          </p:nvPr>
        </p:nvSpPr>
        <p:spPr/>
        <p:txBody>
          <a:bodyPr/>
          <a:lstStyle/>
          <a:p>
            <a:r>
              <a:rPr lang="en-GB" b="1" dirty="0"/>
              <a:t>Risk Matrix (Probability vs Impact)</a:t>
            </a:r>
            <a:br>
              <a:rPr lang="en-GB" dirty="0"/>
            </a:br>
            <a:endParaRPr lang="en-GB" dirty="0"/>
          </a:p>
        </p:txBody>
      </p:sp>
      <p:sp>
        <p:nvSpPr>
          <p:cNvPr id="3" name="Content Placeholder 2">
            <a:extLst>
              <a:ext uri="{FF2B5EF4-FFF2-40B4-BE49-F238E27FC236}">
                <a16:creationId xmlns:a16="http://schemas.microsoft.com/office/drawing/2014/main" id="{7C256764-DD35-907C-8D84-9BEDBC2235D2}"/>
              </a:ext>
            </a:extLst>
          </p:cNvPr>
          <p:cNvSpPr>
            <a:spLocks noGrp="1"/>
          </p:cNvSpPr>
          <p:nvPr>
            <p:ph idx="1"/>
          </p:nvPr>
        </p:nvSpPr>
        <p:spPr/>
        <p:txBody>
          <a:bodyPr/>
          <a:lstStyle/>
          <a:p>
            <a:r>
              <a:rPr lang="en-GB" b="1" i="1" dirty="0"/>
              <a:t>For Financial Management of Projects</a:t>
            </a:r>
            <a:endParaRPr lang="en-GB" dirty="0"/>
          </a:p>
          <a:p>
            <a:r>
              <a:rPr lang="en-GB" b="1" dirty="0"/>
              <a:t>Colour Key:</a:t>
            </a:r>
            <a:endParaRPr lang="en-GB" dirty="0"/>
          </a:p>
          <a:p>
            <a:pPr lvl="0"/>
            <a:r>
              <a:rPr lang="en-GB" b="1" dirty="0"/>
              <a:t>Red = High Risk (Critical)</a:t>
            </a:r>
            <a:endParaRPr lang="en-GB" dirty="0"/>
          </a:p>
          <a:p>
            <a:pPr lvl="0"/>
            <a:r>
              <a:rPr lang="en-GB" b="1" dirty="0"/>
              <a:t>Orange = Medium Risk (Important)</a:t>
            </a:r>
            <a:endParaRPr lang="en-GB" dirty="0"/>
          </a:p>
          <a:p>
            <a:pPr lvl="0"/>
            <a:r>
              <a:rPr lang="en-GB" b="1" dirty="0"/>
              <a:t>Yellow = Low/Moderate Risk (Monitor)</a:t>
            </a:r>
            <a:endParaRPr lang="en-GB" dirty="0"/>
          </a:p>
          <a:p>
            <a:pPr lvl="0"/>
            <a:r>
              <a:rPr lang="en-GB" b="1" dirty="0"/>
              <a:t>Green = Minimal Risk</a:t>
            </a:r>
            <a:endParaRPr lang="en-GB" dirty="0"/>
          </a:p>
          <a:p>
            <a:endParaRPr lang="en-GB" dirty="0"/>
          </a:p>
        </p:txBody>
      </p:sp>
    </p:spTree>
    <p:extLst>
      <p:ext uri="{BB962C8B-B14F-4D97-AF65-F5344CB8AC3E}">
        <p14:creationId xmlns:p14="http://schemas.microsoft.com/office/powerpoint/2010/main" val="16191465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B706CEB8-0B1B-6CFF-0CEA-E7A57C13463F}"/>
              </a:ext>
            </a:extLst>
          </p:cNvPr>
          <p:cNvPicPr>
            <a:picLocks noChangeAspect="1"/>
          </p:cNvPicPr>
          <p:nvPr/>
        </p:nvPicPr>
        <p:blipFill>
          <a:blip r:embed="rId2"/>
          <a:stretch>
            <a:fillRect/>
          </a:stretch>
        </p:blipFill>
        <p:spPr>
          <a:xfrm>
            <a:off x="457200" y="778764"/>
            <a:ext cx="11277600" cy="5300471"/>
          </a:xfrm>
          <a:prstGeom prst="rect">
            <a:avLst/>
          </a:prstGeom>
        </p:spPr>
      </p:pic>
    </p:spTree>
    <p:extLst>
      <p:ext uri="{BB962C8B-B14F-4D97-AF65-F5344CB8AC3E}">
        <p14:creationId xmlns:p14="http://schemas.microsoft.com/office/powerpoint/2010/main" val="6141847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66C6B8D7-71B5-454A-3C6C-15C1941E5E37}"/>
              </a:ext>
            </a:extLst>
          </p:cNvPr>
          <p:cNvPicPr>
            <a:picLocks noChangeAspect="1"/>
          </p:cNvPicPr>
          <p:nvPr/>
        </p:nvPicPr>
        <p:blipFill>
          <a:blip r:embed="rId2"/>
          <a:stretch>
            <a:fillRect/>
          </a:stretch>
        </p:blipFill>
        <p:spPr>
          <a:xfrm>
            <a:off x="480736" y="457200"/>
            <a:ext cx="11262626" cy="5943600"/>
          </a:xfrm>
          <a:prstGeom prst="rect">
            <a:avLst/>
          </a:prstGeom>
        </p:spPr>
      </p:pic>
    </p:spTree>
    <p:extLst>
      <p:ext uri="{BB962C8B-B14F-4D97-AF65-F5344CB8AC3E}">
        <p14:creationId xmlns:p14="http://schemas.microsoft.com/office/powerpoint/2010/main" val="37941136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76384-7D16-0EA3-880E-B7A22E4DEC6A}"/>
              </a:ext>
            </a:extLst>
          </p:cNvPr>
          <p:cNvSpPr>
            <a:spLocks noGrp="1"/>
          </p:cNvSpPr>
          <p:nvPr>
            <p:ph type="title"/>
          </p:nvPr>
        </p:nvSpPr>
        <p:spPr/>
        <p:txBody>
          <a:bodyPr>
            <a:normAutofit fontScale="90000"/>
          </a:bodyPr>
          <a:lstStyle/>
          <a:p>
            <a:br>
              <a:rPr lang="en-GB" b="1" dirty="0"/>
            </a:br>
            <a:r>
              <a:rPr lang="en-GB" b="1" dirty="0"/>
              <a:t>Visual Summary: High-Priority Risks (for action)</a:t>
            </a:r>
            <a:br>
              <a:rPr lang="en-GB" dirty="0"/>
            </a:br>
            <a:endParaRPr lang="en-GB" dirty="0"/>
          </a:p>
        </p:txBody>
      </p:sp>
      <p:sp>
        <p:nvSpPr>
          <p:cNvPr id="3" name="Content Placeholder 2">
            <a:extLst>
              <a:ext uri="{FF2B5EF4-FFF2-40B4-BE49-F238E27FC236}">
                <a16:creationId xmlns:a16="http://schemas.microsoft.com/office/drawing/2014/main" id="{6C9C2557-502C-D128-ED6C-05E6D48B752F}"/>
              </a:ext>
            </a:extLst>
          </p:cNvPr>
          <p:cNvSpPr>
            <a:spLocks noGrp="1"/>
          </p:cNvSpPr>
          <p:nvPr>
            <p:ph idx="1"/>
          </p:nvPr>
        </p:nvSpPr>
        <p:spPr/>
        <p:txBody>
          <a:bodyPr/>
          <a:lstStyle/>
          <a:p>
            <a:r>
              <a:rPr lang="en-GB" b="1" dirty="0"/>
              <a:t>🔴 Critical Risks (Immediate mitigation required)</a:t>
            </a:r>
            <a:endParaRPr lang="en-GB" dirty="0"/>
          </a:p>
          <a:p>
            <a:pPr lvl="0"/>
            <a:r>
              <a:rPr lang="en-GB" dirty="0"/>
              <a:t>Cost overruns</a:t>
            </a:r>
          </a:p>
          <a:p>
            <a:pPr lvl="0"/>
            <a:r>
              <a:rPr lang="en-GB" dirty="0"/>
              <a:t>Funding gaps/liquidity shortages</a:t>
            </a:r>
          </a:p>
          <a:p>
            <a:pPr lvl="0"/>
            <a:r>
              <a:rPr lang="en-GB" dirty="0"/>
              <a:t>Inflation and price volatility</a:t>
            </a:r>
          </a:p>
          <a:p>
            <a:pPr lvl="0"/>
            <a:r>
              <a:rPr lang="en-GB" dirty="0"/>
              <a:t>Contractor‑related delays</a:t>
            </a:r>
          </a:p>
          <a:p>
            <a:pPr lvl="0"/>
            <a:r>
              <a:rPr lang="en-GB" dirty="0"/>
              <a:t>Severe demand shortfall</a:t>
            </a:r>
          </a:p>
          <a:p>
            <a:endParaRPr lang="en-GB" dirty="0"/>
          </a:p>
        </p:txBody>
      </p:sp>
    </p:spTree>
    <p:extLst>
      <p:ext uri="{BB962C8B-B14F-4D97-AF65-F5344CB8AC3E}">
        <p14:creationId xmlns:p14="http://schemas.microsoft.com/office/powerpoint/2010/main" val="28774543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F5FA0-DD55-9121-1F3D-44F2CCD3C4A3}"/>
              </a:ext>
            </a:extLst>
          </p:cNvPr>
          <p:cNvSpPr>
            <a:spLocks noGrp="1"/>
          </p:cNvSpPr>
          <p:nvPr>
            <p:ph type="title"/>
          </p:nvPr>
        </p:nvSpPr>
        <p:spPr/>
        <p:txBody>
          <a:bodyPr>
            <a:normAutofit fontScale="90000"/>
          </a:bodyPr>
          <a:lstStyle/>
          <a:p>
            <a:pPr algn="ctr"/>
            <a:br>
              <a:rPr lang="en-GB" sz="4000" b="1" dirty="0"/>
            </a:br>
            <a:br>
              <a:rPr lang="en-GB" sz="4000" b="1" dirty="0"/>
            </a:br>
            <a:r>
              <a:rPr lang="en-GB" sz="4000" b="1"/>
              <a:t>Visual Summary: High-Priority Risks (for action)</a:t>
            </a:r>
            <a:br>
              <a:rPr lang="en-GB" sz="4000" b="1" dirty="0"/>
            </a:br>
            <a:endParaRPr lang="en-GB" sz="4000"/>
          </a:p>
          <a:p>
            <a:endParaRPr lang="en-GB" dirty="0"/>
          </a:p>
        </p:txBody>
      </p:sp>
      <p:sp>
        <p:nvSpPr>
          <p:cNvPr id="3" name="Content Placeholder 2">
            <a:extLst>
              <a:ext uri="{FF2B5EF4-FFF2-40B4-BE49-F238E27FC236}">
                <a16:creationId xmlns:a16="http://schemas.microsoft.com/office/drawing/2014/main" id="{61D27074-549D-B354-5AF8-4F77BE06E0E1}"/>
              </a:ext>
            </a:extLst>
          </p:cNvPr>
          <p:cNvSpPr>
            <a:spLocks noGrp="1"/>
          </p:cNvSpPr>
          <p:nvPr>
            <p:ph idx="1"/>
          </p:nvPr>
        </p:nvSpPr>
        <p:spPr/>
        <p:txBody>
          <a:bodyPr/>
          <a:lstStyle/>
          <a:p>
            <a:r>
              <a:rPr lang="en-GB" b="1" dirty="0"/>
              <a:t>🟠 High Risks (Actively monitor and mitigate)</a:t>
            </a:r>
            <a:endParaRPr lang="en-GB" dirty="0"/>
          </a:p>
          <a:p>
            <a:pPr lvl="0"/>
            <a:r>
              <a:rPr lang="en-GB" dirty="0"/>
              <a:t>Exchange rate fluctuations</a:t>
            </a:r>
          </a:p>
          <a:p>
            <a:pPr lvl="0"/>
            <a:r>
              <a:rPr lang="en-GB" dirty="0"/>
              <a:t>Fraud or financial irregularities</a:t>
            </a:r>
          </a:p>
          <a:p>
            <a:pPr lvl="0"/>
            <a:r>
              <a:rPr lang="en-GB" dirty="0"/>
              <a:t>Cash flow timing mismatches</a:t>
            </a:r>
          </a:p>
          <a:p>
            <a:endParaRPr lang="en-GB" dirty="0"/>
          </a:p>
        </p:txBody>
      </p:sp>
    </p:spTree>
    <p:extLst>
      <p:ext uri="{BB962C8B-B14F-4D97-AF65-F5344CB8AC3E}">
        <p14:creationId xmlns:p14="http://schemas.microsoft.com/office/powerpoint/2010/main" val="156094210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151C9-2DB5-A485-3272-EAB904917679}"/>
              </a:ext>
            </a:extLst>
          </p:cNvPr>
          <p:cNvSpPr>
            <a:spLocks noGrp="1"/>
          </p:cNvSpPr>
          <p:nvPr>
            <p:ph type="title"/>
          </p:nvPr>
        </p:nvSpPr>
        <p:spPr/>
        <p:txBody>
          <a:bodyPr>
            <a:normAutofit fontScale="90000"/>
          </a:bodyPr>
          <a:lstStyle/>
          <a:p>
            <a:pPr algn="ctr"/>
            <a:br>
              <a:rPr lang="en-GB" sz="4000" b="1" dirty="0"/>
            </a:br>
            <a:br>
              <a:rPr lang="en-GB" sz="4000" b="1" dirty="0"/>
            </a:br>
            <a:r>
              <a:rPr lang="en-GB" sz="4000" b="1"/>
              <a:t>Visual Summary: High-Priority Risks (for action)</a:t>
            </a:r>
            <a:br>
              <a:rPr lang="en-GB" sz="4000" b="1" dirty="0"/>
            </a:br>
            <a:endParaRPr lang="en-GB" sz="4000"/>
          </a:p>
          <a:p>
            <a:endParaRPr lang="en-GB" dirty="0"/>
          </a:p>
        </p:txBody>
      </p:sp>
      <p:sp>
        <p:nvSpPr>
          <p:cNvPr id="3" name="Content Placeholder 2">
            <a:extLst>
              <a:ext uri="{FF2B5EF4-FFF2-40B4-BE49-F238E27FC236}">
                <a16:creationId xmlns:a16="http://schemas.microsoft.com/office/drawing/2014/main" id="{E81C310B-5E33-E7DA-7A39-24FCA4DCAAE8}"/>
              </a:ext>
            </a:extLst>
          </p:cNvPr>
          <p:cNvSpPr>
            <a:spLocks noGrp="1"/>
          </p:cNvSpPr>
          <p:nvPr>
            <p:ph idx="1"/>
          </p:nvPr>
        </p:nvSpPr>
        <p:spPr/>
        <p:txBody>
          <a:bodyPr/>
          <a:lstStyle/>
          <a:p>
            <a:r>
              <a:rPr lang="en-GB" b="1" dirty="0"/>
              <a:t>🟡 Medium Risks (Monitor; mitigation plans advisable)</a:t>
            </a:r>
            <a:endParaRPr lang="en-GB" dirty="0"/>
          </a:p>
          <a:p>
            <a:pPr lvl="0"/>
            <a:r>
              <a:rPr lang="en-GB" dirty="0"/>
              <a:t>Interest rate increases</a:t>
            </a:r>
          </a:p>
          <a:p>
            <a:pPr lvl="0"/>
            <a:r>
              <a:rPr lang="en-GB" dirty="0"/>
              <a:t>Regulatory approval delays</a:t>
            </a:r>
          </a:p>
          <a:p>
            <a:pPr lvl="0"/>
            <a:r>
              <a:rPr lang="en-GB" dirty="0"/>
              <a:t>Reporting/financial governance weaknesses</a:t>
            </a:r>
          </a:p>
          <a:p>
            <a:r>
              <a:rPr lang="en-GB" dirty="0"/>
              <a:t> </a:t>
            </a:r>
          </a:p>
          <a:p>
            <a:endParaRPr lang="en-GB" dirty="0"/>
          </a:p>
        </p:txBody>
      </p:sp>
    </p:spTree>
    <p:extLst>
      <p:ext uri="{BB962C8B-B14F-4D97-AF65-F5344CB8AC3E}">
        <p14:creationId xmlns:p14="http://schemas.microsoft.com/office/powerpoint/2010/main" val="348669404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93B7D-F2CF-A404-BB5B-0881B88E1BF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1979C65-94E2-9C27-3E9A-9B053462AAF5}"/>
              </a:ext>
            </a:extLst>
          </p:cNvPr>
          <p:cNvSpPr>
            <a:spLocks noGrp="1"/>
          </p:cNvSpPr>
          <p:nvPr>
            <p:ph idx="1"/>
          </p:nvPr>
        </p:nvSpPr>
        <p:spPr/>
        <p:txBody>
          <a:bodyPr/>
          <a:lstStyle/>
          <a:p>
            <a:r>
              <a:rPr lang="en-GB" sz="4800" dirty="0"/>
              <a:t>Financial Risks, Mitigation Strategies, and Examples:</a:t>
            </a:r>
          </a:p>
          <a:p>
            <a:r>
              <a:rPr lang="en-GB" sz="4800" dirty="0"/>
              <a:t>Table:</a:t>
            </a:r>
          </a:p>
          <a:p>
            <a:endParaRPr lang="en-GB" dirty="0"/>
          </a:p>
        </p:txBody>
      </p:sp>
    </p:spTree>
    <p:extLst>
      <p:ext uri="{BB962C8B-B14F-4D97-AF65-F5344CB8AC3E}">
        <p14:creationId xmlns:p14="http://schemas.microsoft.com/office/powerpoint/2010/main" val="154269659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FFC734EE-ACD2-EDB8-8FB2-FF85A6283D0E}"/>
              </a:ext>
            </a:extLst>
          </p:cNvPr>
          <p:cNvPicPr>
            <a:picLocks noChangeAspect="1"/>
          </p:cNvPicPr>
          <p:nvPr/>
        </p:nvPicPr>
        <p:blipFill>
          <a:blip r:embed="rId2"/>
          <a:stretch>
            <a:fillRect/>
          </a:stretch>
        </p:blipFill>
        <p:spPr>
          <a:xfrm>
            <a:off x="1445179" y="46383"/>
            <a:ext cx="6003637" cy="6751981"/>
          </a:xfrm>
          <a:prstGeom prst="rect">
            <a:avLst/>
          </a:prstGeom>
        </p:spPr>
      </p:pic>
      <p:pic>
        <p:nvPicPr>
          <p:cNvPr id="7" name="Picture 6">
            <a:extLst>
              <a:ext uri="{FF2B5EF4-FFF2-40B4-BE49-F238E27FC236}">
                <a16:creationId xmlns:a16="http://schemas.microsoft.com/office/drawing/2014/main" id="{A96B5F46-417C-CA61-60DA-23DD5160A873}"/>
              </a:ext>
            </a:extLst>
          </p:cNvPr>
          <p:cNvPicPr>
            <a:picLocks noChangeAspect="1"/>
          </p:cNvPicPr>
          <p:nvPr/>
        </p:nvPicPr>
        <p:blipFill>
          <a:blip r:embed="rId3"/>
          <a:stretch>
            <a:fillRect/>
          </a:stretch>
        </p:blipFill>
        <p:spPr>
          <a:xfrm>
            <a:off x="7448816" y="46384"/>
            <a:ext cx="3623375" cy="2835964"/>
          </a:xfrm>
          <a:prstGeom prst="rect">
            <a:avLst/>
          </a:prstGeom>
        </p:spPr>
      </p:pic>
      <p:pic>
        <p:nvPicPr>
          <p:cNvPr id="11" name="Picture 10">
            <a:extLst>
              <a:ext uri="{FF2B5EF4-FFF2-40B4-BE49-F238E27FC236}">
                <a16:creationId xmlns:a16="http://schemas.microsoft.com/office/drawing/2014/main" id="{79026DD0-57AC-D71D-BB87-0930835ADA4D}"/>
              </a:ext>
            </a:extLst>
          </p:cNvPr>
          <p:cNvPicPr>
            <a:picLocks noChangeAspect="1"/>
          </p:cNvPicPr>
          <p:nvPr/>
        </p:nvPicPr>
        <p:blipFill>
          <a:blip r:embed="rId4"/>
          <a:stretch>
            <a:fillRect/>
          </a:stretch>
        </p:blipFill>
        <p:spPr>
          <a:xfrm>
            <a:off x="7448816" y="2928303"/>
            <a:ext cx="3623375" cy="1709957"/>
          </a:xfrm>
          <a:prstGeom prst="rect">
            <a:avLst/>
          </a:prstGeom>
        </p:spPr>
      </p:pic>
      <p:pic>
        <p:nvPicPr>
          <p:cNvPr id="15" name="Picture 14">
            <a:extLst>
              <a:ext uri="{FF2B5EF4-FFF2-40B4-BE49-F238E27FC236}">
                <a16:creationId xmlns:a16="http://schemas.microsoft.com/office/drawing/2014/main" id="{E9329BBD-A114-7BC4-91F6-F950367EF3BD}"/>
              </a:ext>
            </a:extLst>
          </p:cNvPr>
          <p:cNvPicPr>
            <a:picLocks noChangeAspect="1"/>
          </p:cNvPicPr>
          <p:nvPr/>
        </p:nvPicPr>
        <p:blipFill>
          <a:blip r:embed="rId5"/>
          <a:stretch>
            <a:fillRect/>
          </a:stretch>
        </p:blipFill>
        <p:spPr>
          <a:xfrm>
            <a:off x="7448816" y="4684215"/>
            <a:ext cx="3623375" cy="2061142"/>
          </a:xfrm>
          <a:prstGeom prst="rect">
            <a:avLst/>
          </a:prstGeom>
        </p:spPr>
      </p:pic>
    </p:spTree>
    <p:extLst>
      <p:ext uri="{BB962C8B-B14F-4D97-AF65-F5344CB8AC3E}">
        <p14:creationId xmlns:p14="http://schemas.microsoft.com/office/powerpoint/2010/main" val="280388410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1BF13CC9-C3A6-49BB-EAEC-33742FB2585B}"/>
              </a:ext>
            </a:extLst>
          </p:cNvPr>
          <p:cNvPicPr>
            <a:picLocks noChangeAspect="1"/>
          </p:cNvPicPr>
          <p:nvPr/>
        </p:nvPicPr>
        <p:blipFill>
          <a:blip r:embed="rId2"/>
          <a:stretch>
            <a:fillRect/>
          </a:stretch>
        </p:blipFill>
        <p:spPr>
          <a:xfrm>
            <a:off x="864223" y="456986"/>
            <a:ext cx="7337777" cy="5943600"/>
          </a:xfrm>
          <a:prstGeom prst="rect">
            <a:avLst/>
          </a:prstGeom>
        </p:spPr>
      </p:pic>
      <p:pic>
        <p:nvPicPr>
          <p:cNvPr id="5" name="Picture 4">
            <a:extLst>
              <a:ext uri="{FF2B5EF4-FFF2-40B4-BE49-F238E27FC236}">
                <a16:creationId xmlns:a16="http://schemas.microsoft.com/office/drawing/2014/main" id="{0C610D21-6550-7D6B-1DE8-30881FDA7C84}"/>
              </a:ext>
            </a:extLst>
          </p:cNvPr>
          <p:cNvPicPr>
            <a:picLocks noChangeAspect="1"/>
          </p:cNvPicPr>
          <p:nvPr/>
        </p:nvPicPr>
        <p:blipFill>
          <a:blip r:embed="rId3"/>
          <a:stretch>
            <a:fillRect/>
          </a:stretch>
        </p:blipFill>
        <p:spPr>
          <a:xfrm>
            <a:off x="8202000" y="456130"/>
            <a:ext cx="2371725" cy="2041905"/>
          </a:xfrm>
          <a:prstGeom prst="rect">
            <a:avLst/>
          </a:prstGeom>
        </p:spPr>
      </p:pic>
      <p:pic>
        <p:nvPicPr>
          <p:cNvPr id="7" name="Picture 6">
            <a:extLst>
              <a:ext uri="{FF2B5EF4-FFF2-40B4-BE49-F238E27FC236}">
                <a16:creationId xmlns:a16="http://schemas.microsoft.com/office/drawing/2014/main" id="{30793ECD-E520-BCF0-3749-AE477F328AE3}"/>
              </a:ext>
            </a:extLst>
          </p:cNvPr>
          <p:cNvPicPr>
            <a:picLocks noChangeAspect="1"/>
          </p:cNvPicPr>
          <p:nvPr/>
        </p:nvPicPr>
        <p:blipFill>
          <a:blip r:embed="rId4"/>
          <a:stretch>
            <a:fillRect/>
          </a:stretch>
        </p:blipFill>
        <p:spPr>
          <a:xfrm>
            <a:off x="8199687" y="2498034"/>
            <a:ext cx="2371725" cy="2405269"/>
          </a:xfrm>
          <a:prstGeom prst="rect">
            <a:avLst/>
          </a:prstGeom>
        </p:spPr>
      </p:pic>
      <p:pic>
        <p:nvPicPr>
          <p:cNvPr id="11" name="Picture 10">
            <a:extLst>
              <a:ext uri="{FF2B5EF4-FFF2-40B4-BE49-F238E27FC236}">
                <a16:creationId xmlns:a16="http://schemas.microsoft.com/office/drawing/2014/main" id="{92402EF6-C182-21B3-018A-32B909889D68}"/>
              </a:ext>
            </a:extLst>
          </p:cNvPr>
          <p:cNvPicPr>
            <a:picLocks noChangeAspect="1"/>
          </p:cNvPicPr>
          <p:nvPr/>
        </p:nvPicPr>
        <p:blipFill>
          <a:blip r:embed="rId5"/>
          <a:stretch>
            <a:fillRect/>
          </a:stretch>
        </p:blipFill>
        <p:spPr>
          <a:xfrm>
            <a:off x="8204310" y="4903303"/>
            <a:ext cx="2367101" cy="1506664"/>
          </a:xfrm>
          <a:prstGeom prst="rect">
            <a:avLst/>
          </a:prstGeom>
        </p:spPr>
      </p:pic>
    </p:spTree>
    <p:extLst>
      <p:ext uri="{BB962C8B-B14F-4D97-AF65-F5344CB8AC3E}">
        <p14:creationId xmlns:p14="http://schemas.microsoft.com/office/powerpoint/2010/main" val="406360734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CFF417EC-8A4E-1DBE-9125-5BCCC48BBB92}"/>
              </a:ext>
            </a:extLst>
          </p:cNvPr>
          <p:cNvPicPr>
            <a:picLocks noChangeAspect="1"/>
          </p:cNvPicPr>
          <p:nvPr/>
        </p:nvPicPr>
        <p:blipFill>
          <a:blip r:embed="rId2"/>
          <a:stretch>
            <a:fillRect/>
          </a:stretch>
        </p:blipFill>
        <p:spPr>
          <a:xfrm>
            <a:off x="344558" y="172279"/>
            <a:ext cx="7790736" cy="6473686"/>
          </a:xfrm>
          <a:prstGeom prst="rect">
            <a:avLst/>
          </a:prstGeom>
        </p:spPr>
      </p:pic>
      <p:pic>
        <p:nvPicPr>
          <p:cNvPr id="5" name="Picture 4">
            <a:extLst>
              <a:ext uri="{FF2B5EF4-FFF2-40B4-BE49-F238E27FC236}">
                <a16:creationId xmlns:a16="http://schemas.microsoft.com/office/drawing/2014/main" id="{808586CE-60D2-6FCE-8996-30174F23FE5C}"/>
              </a:ext>
            </a:extLst>
          </p:cNvPr>
          <p:cNvPicPr>
            <a:picLocks noChangeAspect="1"/>
          </p:cNvPicPr>
          <p:nvPr/>
        </p:nvPicPr>
        <p:blipFill>
          <a:blip r:embed="rId3"/>
          <a:stretch>
            <a:fillRect/>
          </a:stretch>
        </p:blipFill>
        <p:spPr>
          <a:xfrm>
            <a:off x="8135293" y="212035"/>
            <a:ext cx="2400300" cy="2246243"/>
          </a:xfrm>
          <a:prstGeom prst="rect">
            <a:avLst/>
          </a:prstGeom>
        </p:spPr>
      </p:pic>
      <p:pic>
        <p:nvPicPr>
          <p:cNvPr id="7" name="Picture 6">
            <a:extLst>
              <a:ext uri="{FF2B5EF4-FFF2-40B4-BE49-F238E27FC236}">
                <a16:creationId xmlns:a16="http://schemas.microsoft.com/office/drawing/2014/main" id="{BB2E0AC9-5B9C-279C-2A89-6367969BFEBA}"/>
              </a:ext>
            </a:extLst>
          </p:cNvPr>
          <p:cNvPicPr>
            <a:picLocks noChangeAspect="1"/>
          </p:cNvPicPr>
          <p:nvPr/>
        </p:nvPicPr>
        <p:blipFill>
          <a:blip r:embed="rId4"/>
          <a:stretch>
            <a:fillRect/>
          </a:stretch>
        </p:blipFill>
        <p:spPr>
          <a:xfrm>
            <a:off x="8135293" y="2511286"/>
            <a:ext cx="2400300" cy="2002149"/>
          </a:xfrm>
          <a:prstGeom prst="rect">
            <a:avLst/>
          </a:prstGeom>
        </p:spPr>
      </p:pic>
      <p:pic>
        <p:nvPicPr>
          <p:cNvPr id="11" name="Picture 10">
            <a:extLst>
              <a:ext uri="{FF2B5EF4-FFF2-40B4-BE49-F238E27FC236}">
                <a16:creationId xmlns:a16="http://schemas.microsoft.com/office/drawing/2014/main" id="{5EA54E0F-9661-7A5F-649A-D82BD37169B2}"/>
              </a:ext>
            </a:extLst>
          </p:cNvPr>
          <p:cNvPicPr>
            <a:picLocks noChangeAspect="1"/>
          </p:cNvPicPr>
          <p:nvPr/>
        </p:nvPicPr>
        <p:blipFill>
          <a:blip r:embed="rId5"/>
          <a:stretch>
            <a:fillRect/>
          </a:stretch>
        </p:blipFill>
        <p:spPr>
          <a:xfrm>
            <a:off x="8135294" y="4566443"/>
            <a:ext cx="2400299" cy="2079522"/>
          </a:xfrm>
          <a:prstGeom prst="rect">
            <a:avLst/>
          </a:prstGeom>
        </p:spPr>
      </p:pic>
    </p:spTree>
    <p:extLst>
      <p:ext uri="{BB962C8B-B14F-4D97-AF65-F5344CB8AC3E}">
        <p14:creationId xmlns:p14="http://schemas.microsoft.com/office/powerpoint/2010/main" val="156999159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DDE1C0AD-34D9-23FE-CF74-395C22E92088}"/>
              </a:ext>
            </a:extLst>
          </p:cNvPr>
          <p:cNvPicPr>
            <a:picLocks noChangeAspect="1"/>
          </p:cNvPicPr>
          <p:nvPr/>
        </p:nvPicPr>
        <p:blipFill>
          <a:blip r:embed="rId2"/>
          <a:stretch>
            <a:fillRect/>
          </a:stretch>
        </p:blipFill>
        <p:spPr>
          <a:xfrm>
            <a:off x="516834" y="192157"/>
            <a:ext cx="7235687" cy="6665415"/>
          </a:xfrm>
          <a:prstGeom prst="rect">
            <a:avLst/>
          </a:prstGeom>
        </p:spPr>
      </p:pic>
      <p:pic>
        <p:nvPicPr>
          <p:cNvPr id="5" name="Picture 4">
            <a:extLst>
              <a:ext uri="{FF2B5EF4-FFF2-40B4-BE49-F238E27FC236}">
                <a16:creationId xmlns:a16="http://schemas.microsoft.com/office/drawing/2014/main" id="{31082758-E1CC-7A1C-F466-9E21FF4DE00D}"/>
              </a:ext>
            </a:extLst>
          </p:cNvPr>
          <p:cNvPicPr>
            <a:picLocks noChangeAspect="1"/>
          </p:cNvPicPr>
          <p:nvPr/>
        </p:nvPicPr>
        <p:blipFill>
          <a:blip r:embed="rId3"/>
          <a:stretch>
            <a:fillRect/>
          </a:stretch>
        </p:blipFill>
        <p:spPr>
          <a:xfrm>
            <a:off x="7752521" y="192157"/>
            <a:ext cx="2266950" cy="1790286"/>
          </a:xfrm>
          <a:prstGeom prst="rect">
            <a:avLst/>
          </a:prstGeom>
        </p:spPr>
      </p:pic>
      <p:pic>
        <p:nvPicPr>
          <p:cNvPr id="7" name="Picture 6">
            <a:extLst>
              <a:ext uri="{FF2B5EF4-FFF2-40B4-BE49-F238E27FC236}">
                <a16:creationId xmlns:a16="http://schemas.microsoft.com/office/drawing/2014/main" id="{07B0C47B-9159-467B-78C2-0667F32049CB}"/>
              </a:ext>
            </a:extLst>
          </p:cNvPr>
          <p:cNvPicPr>
            <a:picLocks noChangeAspect="1"/>
          </p:cNvPicPr>
          <p:nvPr/>
        </p:nvPicPr>
        <p:blipFill>
          <a:blip r:embed="rId4"/>
          <a:stretch>
            <a:fillRect/>
          </a:stretch>
        </p:blipFill>
        <p:spPr>
          <a:xfrm>
            <a:off x="7752521" y="3863008"/>
            <a:ext cx="2362200" cy="1358349"/>
          </a:xfrm>
          <a:prstGeom prst="rect">
            <a:avLst/>
          </a:prstGeom>
        </p:spPr>
      </p:pic>
      <p:pic>
        <p:nvPicPr>
          <p:cNvPr id="11" name="Picture 10">
            <a:extLst>
              <a:ext uri="{FF2B5EF4-FFF2-40B4-BE49-F238E27FC236}">
                <a16:creationId xmlns:a16="http://schemas.microsoft.com/office/drawing/2014/main" id="{4971B788-B45E-9FBF-E01D-9283218AC0C2}"/>
              </a:ext>
            </a:extLst>
          </p:cNvPr>
          <p:cNvPicPr>
            <a:picLocks noChangeAspect="1"/>
          </p:cNvPicPr>
          <p:nvPr/>
        </p:nvPicPr>
        <p:blipFill>
          <a:blip r:embed="rId5"/>
          <a:stretch>
            <a:fillRect/>
          </a:stretch>
        </p:blipFill>
        <p:spPr>
          <a:xfrm>
            <a:off x="7752521" y="2174056"/>
            <a:ext cx="1905000" cy="1414255"/>
          </a:xfrm>
          <a:prstGeom prst="rect">
            <a:avLst/>
          </a:prstGeom>
        </p:spPr>
      </p:pic>
      <p:pic>
        <p:nvPicPr>
          <p:cNvPr id="15" name="Picture 14">
            <a:extLst>
              <a:ext uri="{FF2B5EF4-FFF2-40B4-BE49-F238E27FC236}">
                <a16:creationId xmlns:a16="http://schemas.microsoft.com/office/drawing/2014/main" id="{16BF5BBF-C749-FA39-CE52-D5E9EF0D8400}"/>
              </a:ext>
            </a:extLst>
          </p:cNvPr>
          <p:cNvPicPr>
            <a:picLocks noChangeAspect="1"/>
          </p:cNvPicPr>
          <p:nvPr/>
        </p:nvPicPr>
        <p:blipFill>
          <a:blip r:embed="rId6"/>
          <a:stretch>
            <a:fillRect/>
          </a:stretch>
        </p:blipFill>
        <p:spPr>
          <a:xfrm>
            <a:off x="7752521" y="5309456"/>
            <a:ext cx="2438400" cy="1548116"/>
          </a:xfrm>
          <a:prstGeom prst="rect">
            <a:avLst/>
          </a:prstGeom>
        </p:spPr>
      </p:pic>
    </p:spTree>
    <p:extLst>
      <p:ext uri="{BB962C8B-B14F-4D97-AF65-F5344CB8AC3E}">
        <p14:creationId xmlns:p14="http://schemas.microsoft.com/office/powerpoint/2010/main" val="67056324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4F95E-26E5-02BD-D538-A821FAEEC578}"/>
              </a:ext>
            </a:extLst>
          </p:cNvPr>
          <p:cNvSpPr>
            <a:spLocks noGrp="1"/>
          </p:cNvSpPr>
          <p:nvPr>
            <p:ph type="ctrTitle"/>
          </p:nvPr>
        </p:nvSpPr>
        <p:spPr/>
        <p:txBody>
          <a:bodyPr/>
          <a:lstStyle/>
          <a:p>
            <a:r>
              <a:rPr lang="en-GB" dirty="0"/>
              <a:t>Shopping Mall Example </a:t>
            </a:r>
          </a:p>
        </p:txBody>
      </p:sp>
      <p:sp>
        <p:nvSpPr>
          <p:cNvPr id="3" name="Subtitle 2">
            <a:extLst>
              <a:ext uri="{FF2B5EF4-FFF2-40B4-BE49-F238E27FC236}">
                <a16:creationId xmlns:a16="http://schemas.microsoft.com/office/drawing/2014/main" id="{3B3A824C-CB24-5803-1E86-87B0A8187186}"/>
              </a:ext>
            </a:extLst>
          </p:cNvPr>
          <p:cNvSpPr>
            <a:spLocks noGrp="1"/>
          </p:cNvSpPr>
          <p:nvPr>
            <p:ph type="subTitle" idx="1"/>
          </p:nvPr>
        </p:nvSpPr>
        <p:spPr/>
        <p:txBody>
          <a:bodyPr/>
          <a:lstStyle/>
          <a:p>
            <a:r>
              <a:rPr lang="en-GB" dirty="0"/>
              <a:t>(Risk Analysis and Mitigation of Shopping Mall Project)</a:t>
            </a:r>
          </a:p>
        </p:txBody>
      </p:sp>
    </p:spTree>
    <p:extLst>
      <p:ext uri="{BB962C8B-B14F-4D97-AF65-F5344CB8AC3E}">
        <p14:creationId xmlns:p14="http://schemas.microsoft.com/office/powerpoint/2010/main" val="269381838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2" name="Picture 1" descr="A white table with text on it&#10;&#10;AI-generated content may be incorrect.">
            <a:extLst>
              <a:ext uri="{FF2B5EF4-FFF2-40B4-BE49-F238E27FC236}">
                <a16:creationId xmlns:a16="http://schemas.microsoft.com/office/drawing/2014/main" id="{D10231DF-F8C5-CA45-B476-D8FDF107F31A}"/>
              </a:ext>
            </a:extLst>
          </p:cNvPr>
          <p:cNvPicPr>
            <a:picLocks noChangeAspect="1"/>
          </p:cNvPicPr>
          <p:nvPr/>
        </p:nvPicPr>
        <p:blipFill>
          <a:blip r:embed="rId2"/>
          <a:srcRect t="586" b="6135"/>
          <a:stretch>
            <a:fillRect/>
          </a:stretch>
        </p:blipFill>
        <p:spPr>
          <a:xfrm>
            <a:off x="457200" y="457200"/>
            <a:ext cx="11277600" cy="5943600"/>
          </a:xfrm>
          <a:prstGeom prst="rect">
            <a:avLst/>
          </a:prstGeom>
        </p:spPr>
      </p:pic>
      <p:pic>
        <p:nvPicPr>
          <p:cNvPr id="3" name="Picture 2" descr="A white table with text on it&#10;&#10;AI-generated content may be incorrect.">
            <a:extLst>
              <a:ext uri="{FF2B5EF4-FFF2-40B4-BE49-F238E27FC236}">
                <a16:creationId xmlns:a16="http://schemas.microsoft.com/office/drawing/2014/main" id="{E302AB10-3375-35EC-50C9-A4B886B49615}"/>
              </a:ext>
            </a:extLst>
          </p:cNvPr>
          <p:cNvPicPr>
            <a:picLocks noChangeAspect="1"/>
          </p:cNvPicPr>
          <p:nvPr/>
        </p:nvPicPr>
        <p:blipFill>
          <a:blip r:embed="rId2"/>
          <a:stretch>
            <a:fillRect/>
          </a:stretch>
        </p:blipFill>
        <p:spPr>
          <a:xfrm>
            <a:off x="466725" y="252413"/>
            <a:ext cx="11258550" cy="6353175"/>
          </a:xfrm>
          <a:prstGeom prst="rect">
            <a:avLst/>
          </a:prstGeom>
        </p:spPr>
      </p:pic>
    </p:spTree>
    <p:extLst>
      <p:ext uri="{BB962C8B-B14F-4D97-AF65-F5344CB8AC3E}">
        <p14:creationId xmlns:p14="http://schemas.microsoft.com/office/powerpoint/2010/main" val="33339316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2" name="Picture 1" descr="A screenshot of a risk matrix table&#10;&#10;AI-generated content may be incorrect.">
            <a:extLst>
              <a:ext uri="{FF2B5EF4-FFF2-40B4-BE49-F238E27FC236}">
                <a16:creationId xmlns:a16="http://schemas.microsoft.com/office/drawing/2014/main" id="{98ECBAFB-56D3-8880-77B4-EA50CA88A95F}"/>
              </a:ext>
            </a:extLst>
          </p:cNvPr>
          <p:cNvPicPr>
            <a:picLocks noChangeAspect="1"/>
          </p:cNvPicPr>
          <p:nvPr/>
        </p:nvPicPr>
        <p:blipFill>
          <a:blip r:embed="rId2"/>
          <a:stretch>
            <a:fillRect/>
          </a:stretch>
        </p:blipFill>
        <p:spPr>
          <a:xfrm>
            <a:off x="306602" y="269823"/>
            <a:ext cx="11559384" cy="6130977"/>
          </a:xfrm>
          <a:prstGeom prst="rect">
            <a:avLst/>
          </a:prstGeom>
        </p:spPr>
      </p:pic>
    </p:spTree>
    <p:extLst>
      <p:ext uri="{BB962C8B-B14F-4D97-AF65-F5344CB8AC3E}">
        <p14:creationId xmlns:p14="http://schemas.microsoft.com/office/powerpoint/2010/main" val="143363582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BBFBF-96DF-5684-9529-5E40358D4487}"/>
              </a:ext>
            </a:extLst>
          </p:cNvPr>
          <p:cNvSpPr>
            <a:spLocks noGrp="1"/>
          </p:cNvSpPr>
          <p:nvPr>
            <p:ph type="title"/>
          </p:nvPr>
        </p:nvSpPr>
        <p:spPr/>
        <p:txBody>
          <a:bodyPr/>
          <a:lstStyle/>
          <a:p>
            <a:pPr algn="ctr">
              <a:spcBef>
                <a:spcPts val="1000"/>
              </a:spcBef>
            </a:pPr>
            <a:r>
              <a:rPr lang="en-GB" sz="3200" b="1">
                <a:highlight>
                  <a:srgbClr val="FFFFFF"/>
                </a:highlight>
                <a:latin typeface="Aptos"/>
              </a:rPr>
              <a:t>Shopping Mall Development – Risk Matrix</a:t>
            </a:r>
            <a:endParaRPr lang="en-GB" sz="3200">
              <a:latin typeface="Aptos"/>
            </a:endParaRPr>
          </a:p>
          <a:p>
            <a:endParaRPr lang="en-GB" dirty="0"/>
          </a:p>
        </p:txBody>
      </p:sp>
      <p:sp>
        <p:nvSpPr>
          <p:cNvPr id="3" name="Content Placeholder 2">
            <a:extLst>
              <a:ext uri="{FF2B5EF4-FFF2-40B4-BE49-F238E27FC236}">
                <a16:creationId xmlns:a16="http://schemas.microsoft.com/office/drawing/2014/main" id="{934A4A1A-CC13-4857-8C94-BF9528B508E0}"/>
              </a:ext>
            </a:extLst>
          </p:cNvPr>
          <p:cNvSpPr>
            <a:spLocks noGrp="1"/>
          </p:cNvSpPr>
          <p:nvPr>
            <p:ph idx="1"/>
          </p:nvPr>
        </p:nvSpPr>
        <p:spPr/>
        <p:txBody>
          <a:bodyPr vert="horz" lIns="91440" tIns="45720" rIns="91440" bIns="45720" rtlCol="0" anchor="t">
            <a:normAutofit/>
          </a:bodyPr>
          <a:lstStyle/>
          <a:p>
            <a:r>
              <a:rPr lang="en-GB" b="1" dirty="0">
                <a:highlight>
                  <a:srgbClr val="FFFFFF"/>
                </a:highlight>
              </a:rPr>
              <a:t>Risk Rating Scale</a:t>
            </a:r>
            <a:endParaRPr lang="en-GB" dirty="0">
              <a:highlight>
                <a:srgbClr val="FFFFFF"/>
              </a:highlight>
            </a:endParaRPr>
          </a:p>
          <a:p>
            <a:r>
              <a:rPr lang="en-GB" b="1" dirty="0">
                <a:highlight>
                  <a:srgbClr val="FFFFFF"/>
                </a:highlight>
              </a:rPr>
              <a:t>Likelihood (L):</a:t>
            </a:r>
            <a:r>
              <a:rPr lang="en-GB" dirty="0">
                <a:highlight>
                  <a:srgbClr val="FFFFFF"/>
                </a:highlight>
              </a:rPr>
              <a:t> </a:t>
            </a:r>
          </a:p>
          <a:p>
            <a:pPr lvl="1"/>
            <a:r>
              <a:rPr lang="en-GB" sz="2800" b="1" dirty="0">
                <a:highlight>
                  <a:srgbClr val="FFFFFF"/>
                </a:highlight>
              </a:rPr>
              <a:t>1 = Rare</a:t>
            </a:r>
            <a:r>
              <a:rPr lang="en-GB" sz="2800" dirty="0">
                <a:highlight>
                  <a:srgbClr val="FFFFFF"/>
                </a:highlight>
              </a:rPr>
              <a:t>, 2 = Unlikely, 3 = Possible, 4 = Likely, 5 = Almost Certain</a:t>
            </a:r>
          </a:p>
          <a:p>
            <a:r>
              <a:rPr lang="en-GB" b="1" dirty="0">
                <a:highlight>
                  <a:srgbClr val="FFFFFF"/>
                </a:highlight>
              </a:rPr>
              <a:t>Impact (I):</a:t>
            </a:r>
            <a:r>
              <a:rPr lang="en-GB" dirty="0">
                <a:highlight>
                  <a:srgbClr val="FFFFFF"/>
                </a:highlight>
              </a:rPr>
              <a:t> </a:t>
            </a:r>
          </a:p>
          <a:p>
            <a:pPr lvl="1"/>
            <a:r>
              <a:rPr lang="en-GB" sz="2800" b="1" dirty="0">
                <a:highlight>
                  <a:srgbClr val="FFFFFF"/>
                </a:highlight>
              </a:rPr>
              <a:t>1 = Negligible</a:t>
            </a:r>
            <a:r>
              <a:rPr lang="en-GB" sz="2800" dirty="0">
                <a:highlight>
                  <a:srgbClr val="FFFFFF"/>
                </a:highlight>
              </a:rPr>
              <a:t>, 2 = Minor, 3 = Moderate, 4 = Major, 5 = Severe</a:t>
            </a:r>
          </a:p>
          <a:p>
            <a:r>
              <a:rPr lang="en-GB" b="1" dirty="0">
                <a:highlight>
                  <a:srgbClr val="FFFFFF"/>
                </a:highlight>
              </a:rPr>
              <a:t>Risk Score = L × I</a:t>
            </a:r>
            <a:r>
              <a:rPr lang="en-GB" dirty="0">
                <a:highlight>
                  <a:srgbClr val="FFFFFF"/>
                </a:highlight>
              </a:rPr>
              <a:t> </a:t>
            </a:r>
          </a:p>
          <a:p>
            <a:pPr lvl="1"/>
            <a:r>
              <a:rPr lang="en-GB" sz="2800" b="1" dirty="0">
                <a:highlight>
                  <a:srgbClr val="FFFFFF"/>
                </a:highlight>
              </a:rPr>
              <a:t>1–6 = Low</a:t>
            </a:r>
            <a:r>
              <a:rPr lang="en-GB" sz="2800" dirty="0">
                <a:highlight>
                  <a:srgbClr val="FFFFFF"/>
                </a:highlight>
              </a:rPr>
              <a:t>, </a:t>
            </a:r>
            <a:r>
              <a:rPr lang="en-GB" sz="2800" b="1" dirty="0">
                <a:highlight>
                  <a:srgbClr val="FFFFFF"/>
                </a:highlight>
              </a:rPr>
              <a:t>7–14 = Medium</a:t>
            </a:r>
            <a:r>
              <a:rPr lang="en-GB" sz="2800" dirty="0">
                <a:highlight>
                  <a:srgbClr val="FFFFFF"/>
                </a:highlight>
              </a:rPr>
              <a:t>, </a:t>
            </a:r>
            <a:r>
              <a:rPr lang="en-GB" sz="2800" b="1" dirty="0">
                <a:highlight>
                  <a:srgbClr val="FFFFFF"/>
                </a:highlight>
              </a:rPr>
              <a:t>15–25 = High</a:t>
            </a:r>
            <a:endParaRPr lang="en-GB" sz="2800" dirty="0">
              <a:highlight>
                <a:srgbClr val="FFFFFF"/>
              </a:highlight>
            </a:endParaRPr>
          </a:p>
          <a:p>
            <a:pPr lvl="1"/>
            <a:endParaRPr lang="en-GB" sz="2800" dirty="0">
              <a:highlight>
                <a:srgbClr val="FFFFFF"/>
              </a:highlight>
            </a:endParaRPr>
          </a:p>
          <a:p>
            <a:endParaRPr lang="en-GB" sz="5400" dirty="0"/>
          </a:p>
        </p:txBody>
      </p:sp>
    </p:spTree>
    <p:extLst>
      <p:ext uri="{BB962C8B-B14F-4D97-AF65-F5344CB8AC3E}">
        <p14:creationId xmlns:p14="http://schemas.microsoft.com/office/powerpoint/2010/main" val="148119686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690A8-E2BF-05BB-981A-DCF485167ED1}"/>
              </a:ext>
            </a:extLst>
          </p:cNvPr>
          <p:cNvSpPr>
            <a:spLocks noGrp="1"/>
          </p:cNvSpPr>
          <p:nvPr>
            <p:ph type="title"/>
          </p:nvPr>
        </p:nvSpPr>
        <p:spPr/>
        <p:txBody>
          <a:bodyPr/>
          <a:lstStyle/>
          <a:p>
            <a:pPr algn="ctr">
              <a:spcBef>
                <a:spcPts val="1000"/>
              </a:spcBef>
            </a:pPr>
            <a:r>
              <a:rPr lang="en-GB" sz="3200" b="1">
                <a:highlight>
                  <a:srgbClr val="FFFFFF"/>
                </a:highlight>
                <a:latin typeface="Aptos"/>
              </a:rPr>
              <a:t>Heat Map (Risk Score Visualization)</a:t>
            </a:r>
            <a:endParaRPr lang="en-GB" sz="3200">
              <a:latin typeface="Aptos"/>
            </a:endParaRPr>
          </a:p>
          <a:p>
            <a:endParaRPr lang="en-GB" dirty="0"/>
          </a:p>
        </p:txBody>
      </p:sp>
      <p:sp>
        <p:nvSpPr>
          <p:cNvPr id="3" name="Content Placeholder 2">
            <a:extLst>
              <a:ext uri="{FF2B5EF4-FFF2-40B4-BE49-F238E27FC236}">
                <a16:creationId xmlns:a16="http://schemas.microsoft.com/office/drawing/2014/main" id="{E69C4875-1D1A-2291-FB1F-845008B93B8F}"/>
              </a:ext>
            </a:extLst>
          </p:cNvPr>
          <p:cNvSpPr>
            <a:spLocks noGrp="1"/>
          </p:cNvSpPr>
          <p:nvPr>
            <p:ph idx="1"/>
          </p:nvPr>
        </p:nvSpPr>
        <p:spPr/>
        <p:txBody>
          <a:bodyPr vert="horz" lIns="91440" tIns="45720" rIns="91440" bIns="45720" rtlCol="0" anchor="t">
            <a:normAutofit/>
          </a:bodyPr>
          <a:lstStyle/>
          <a:p>
            <a:r>
              <a:rPr lang="en-GB" sz="1600" b="1" dirty="0">
                <a:highlight>
                  <a:srgbClr val="FFFFFF"/>
                </a:highlight>
              </a:rPr>
              <a:t>High Impact (4–5)</a:t>
            </a:r>
            <a:endParaRPr lang="en-GB" sz="1600" dirty="0">
              <a:highlight>
                <a:srgbClr val="FFFFFF"/>
              </a:highlight>
            </a:endParaRPr>
          </a:p>
          <a:p>
            <a:r>
              <a:rPr lang="en-GB" sz="1600" dirty="0">
                <a:highlight>
                  <a:srgbClr val="FFFFFF"/>
                </a:highlight>
              </a:rPr>
              <a:t>Cost overruns (16)</a:t>
            </a:r>
          </a:p>
          <a:p>
            <a:r>
              <a:rPr lang="en-GB" sz="1600" dirty="0">
                <a:highlight>
                  <a:srgbClr val="FFFFFF"/>
                </a:highlight>
              </a:rPr>
              <a:t>High vacancy (15)</a:t>
            </a:r>
          </a:p>
          <a:p>
            <a:r>
              <a:rPr lang="en-GB" sz="1600" dirty="0">
                <a:highlight>
                  <a:srgbClr val="FFFFFF"/>
                </a:highlight>
              </a:rPr>
              <a:t>Rental demand drop (15)</a:t>
            </a:r>
          </a:p>
          <a:p>
            <a:r>
              <a:rPr lang="en-GB" sz="1600" dirty="0">
                <a:highlight>
                  <a:srgbClr val="FFFFFF"/>
                </a:highlight>
              </a:rPr>
              <a:t>Cash flow shortage (15)</a:t>
            </a:r>
          </a:p>
          <a:p>
            <a:r>
              <a:rPr lang="en-GB" sz="1600" b="1" dirty="0">
                <a:highlight>
                  <a:srgbClr val="FFFFFF"/>
                </a:highlight>
              </a:rPr>
              <a:t>Medium Impact (3–4)</a:t>
            </a:r>
            <a:endParaRPr lang="en-GB" sz="1600" dirty="0">
              <a:highlight>
                <a:srgbClr val="FFFFFF"/>
              </a:highlight>
            </a:endParaRPr>
          </a:p>
          <a:p>
            <a:r>
              <a:rPr lang="en-GB" sz="1600" dirty="0">
                <a:highlight>
                  <a:srgbClr val="FFFFFF"/>
                </a:highlight>
              </a:rPr>
              <a:t>Construction delays (12)</a:t>
            </a:r>
          </a:p>
          <a:p>
            <a:r>
              <a:rPr lang="en-GB" sz="1600" dirty="0">
                <a:highlight>
                  <a:srgbClr val="FFFFFF"/>
                </a:highlight>
              </a:rPr>
              <a:t>Regulatory delays (10)</a:t>
            </a:r>
          </a:p>
          <a:p>
            <a:r>
              <a:rPr lang="en-GB" sz="1600" dirty="0">
                <a:highlight>
                  <a:srgbClr val="FFFFFF"/>
                </a:highlight>
              </a:rPr>
              <a:t>Contractor insolvency (10)</a:t>
            </a:r>
          </a:p>
          <a:p>
            <a:r>
              <a:rPr lang="en-GB" sz="1600" dirty="0">
                <a:highlight>
                  <a:srgbClr val="FFFFFF"/>
                </a:highlight>
              </a:rPr>
              <a:t>Sustainability KPI risk (12)</a:t>
            </a:r>
          </a:p>
          <a:p>
            <a:r>
              <a:rPr lang="en-GB" sz="1600" b="1" dirty="0">
                <a:highlight>
                  <a:srgbClr val="FFFFFF"/>
                </a:highlight>
              </a:rPr>
              <a:t>Low Impact (1–2)</a:t>
            </a:r>
            <a:endParaRPr lang="en-GB" sz="1600" dirty="0">
              <a:highlight>
                <a:srgbClr val="FFFFFF"/>
              </a:highlight>
            </a:endParaRPr>
          </a:p>
          <a:p>
            <a:r>
              <a:rPr lang="en-GB" sz="1600" dirty="0">
                <a:highlight>
                  <a:srgbClr val="FFFFFF"/>
                </a:highlight>
              </a:rPr>
              <a:t>Community opposition (6)</a:t>
            </a:r>
          </a:p>
          <a:p>
            <a:endParaRPr lang="en-GB" dirty="0"/>
          </a:p>
        </p:txBody>
      </p:sp>
    </p:spTree>
    <p:extLst>
      <p:ext uri="{BB962C8B-B14F-4D97-AF65-F5344CB8AC3E}">
        <p14:creationId xmlns:p14="http://schemas.microsoft.com/office/powerpoint/2010/main" val="153714248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27E62-8816-9823-D2B6-0F8978B81841}"/>
              </a:ext>
            </a:extLst>
          </p:cNvPr>
          <p:cNvSpPr>
            <a:spLocks noGrp="1"/>
          </p:cNvSpPr>
          <p:nvPr>
            <p:ph type="title"/>
          </p:nvPr>
        </p:nvSpPr>
        <p:spPr/>
        <p:txBody>
          <a:bodyPr/>
          <a:lstStyle/>
          <a:p>
            <a:pPr algn="ctr">
              <a:spcBef>
                <a:spcPts val="1000"/>
              </a:spcBef>
            </a:pPr>
            <a:r>
              <a:rPr lang="en-GB" sz="4000" b="1">
                <a:highlight>
                  <a:srgbClr val="FFFFFF"/>
                </a:highlight>
                <a:latin typeface="Aptos"/>
              </a:rPr>
              <a:t>Risk Mitigation Plan</a:t>
            </a:r>
            <a:endParaRPr lang="en-GB" sz="4000">
              <a:latin typeface="Aptos"/>
            </a:endParaRPr>
          </a:p>
          <a:p>
            <a:endParaRPr lang="en-GB" dirty="0"/>
          </a:p>
        </p:txBody>
      </p:sp>
      <p:sp>
        <p:nvSpPr>
          <p:cNvPr id="3" name="Content Placeholder 2">
            <a:extLst>
              <a:ext uri="{FF2B5EF4-FFF2-40B4-BE49-F238E27FC236}">
                <a16:creationId xmlns:a16="http://schemas.microsoft.com/office/drawing/2014/main" id="{1620568C-C59F-BD4F-1E21-30968E9884E3}"/>
              </a:ext>
            </a:extLst>
          </p:cNvPr>
          <p:cNvSpPr>
            <a:spLocks noGrp="1"/>
          </p:cNvSpPr>
          <p:nvPr>
            <p:ph idx="1"/>
          </p:nvPr>
        </p:nvSpPr>
        <p:spPr/>
        <p:txBody>
          <a:bodyPr vert="horz" lIns="91440" tIns="45720" rIns="91440" bIns="45720" rtlCol="0" anchor="t">
            <a:noAutofit/>
          </a:bodyPr>
          <a:lstStyle/>
          <a:p>
            <a:r>
              <a:rPr lang="en-GB" sz="2400" dirty="0">
                <a:highlight>
                  <a:srgbClr val="FFFFFF"/>
                </a:highlight>
              </a:rPr>
              <a:t>Effective risk mitigation is essential for ensuring the viability and </a:t>
            </a:r>
            <a:r>
              <a:rPr lang="en-GB" sz="2400">
                <a:highlight>
                  <a:srgbClr val="FFFFFF"/>
                </a:highlight>
              </a:rPr>
              <a:t>long-term</a:t>
            </a:r>
            <a:r>
              <a:rPr lang="en-GB" sz="2400" dirty="0">
                <a:highlight>
                  <a:srgbClr val="FFFFFF"/>
                </a:highlight>
              </a:rPr>
              <a:t> success of a shopping mall development project. </a:t>
            </a:r>
            <a:endParaRPr lang="en-US"/>
          </a:p>
          <a:p>
            <a:r>
              <a:rPr lang="en-GB" sz="2400">
                <a:highlight>
                  <a:srgbClr val="FFFFFF"/>
                </a:highlight>
              </a:rPr>
              <a:t>Given the capital-intensive nature of commercial real estate</a:t>
            </a:r>
            <a:r>
              <a:rPr lang="en-GB" sz="2400" dirty="0">
                <a:highlight>
                  <a:srgbClr val="FFFFFF"/>
                </a:highlight>
              </a:rPr>
              <a:t> investments and the prolonged development timeline, proactive risk management strategies must be integrated into both the financial structure and operational planning. This section outlines targeted mitigation strategies for the key risks identified in the project’s risk matrix, including construction, financial, operational, market, regulatory, environmental, and reputational risks.</a:t>
            </a:r>
            <a:endParaRPr lang="en-GB"/>
          </a:p>
          <a:p>
            <a:endParaRPr lang="en-GB" sz="4800" dirty="0"/>
          </a:p>
        </p:txBody>
      </p:sp>
    </p:spTree>
    <p:extLst>
      <p:ext uri="{BB962C8B-B14F-4D97-AF65-F5344CB8AC3E}">
        <p14:creationId xmlns:p14="http://schemas.microsoft.com/office/powerpoint/2010/main" val="211408561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0064A-DF15-8E67-CB3C-18A42E90DC25}"/>
              </a:ext>
            </a:extLst>
          </p:cNvPr>
          <p:cNvSpPr>
            <a:spLocks noGrp="1"/>
          </p:cNvSpPr>
          <p:nvPr>
            <p:ph type="title"/>
          </p:nvPr>
        </p:nvSpPr>
        <p:spPr/>
        <p:txBody>
          <a:bodyPr>
            <a:normAutofit/>
          </a:bodyPr>
          <a:lstStyle/>
          <a:p>
            <a:endParaRPr lang="en-GB" sz="2800" b="1" dirty="0">
              <a:highlight>
                <a:srgbClr val="FFFFFF"/>
              </a:highlight>
              <a:latin typeface="Aptos"/>
            </a:endParaRPr>
          </a:p>
        </p:txBody>
      </p:sp>
      <p:sp>
        <p:nvSpPr>
          <p:cNvPr id="3" name="Content Placeholder 2">
            <a:extLst>
              <a:ext uri="{FF2B5EF4-FFF2-40B4-BE49-F238E27FC236}">
                <a16:creationId xmlns:a16="http://schemas.microsoft.com/office/drawing/2014/main" id="{41E4C8A9-521F-EE2E-9631-7F074F5A9970}"/>
              </a:ext>
            </a:extLst>
          </p:cNvPr>
          <p:cNvSpPr>
            <a:spLocks noGrp="1"/>
          </p:cNvSpPr>
          <p:nvPr>
            <p:ph idx="1"/>
          </p:nvPr>
        </p:nvSpPr>
        <p:spPr/>
        <p:txBody>
          <a:bodyPr vert="horz" lIns="91440" tIns="45720" rIns="91440" bIns="45720" rtlCol="0" anchor="t">
            <a:normAutofit/>
          </a:bodyPr>
          <a:lstStyle/>
          <a:p>
            <a:r>
              <a:rPr lang="en-GB" b="1">
                <a:highlight>
                  <a:srgbClr val="FFFFFF"/>
                </a:highlight>
              </a:rPr>
              <a:t>1.1 Cost Overruns</a:t>
            </a:r>
            <a:endParaRPr lang="en-GB">
              <a:highlight>
                <a:srgbClr val="FFFFFF"/>
              </a:highlight>
            </a:endParaRPr>
          </a:p>
          <a:p>
            <a:r>
              <a:rPr lang="en-GB" sz="2000" b="1">
                <a:highlight>
                  <a:srgbClr val="FFFFFF"/>
                </a:highlight>
              </a:rPr>
              <a:t>Mitigation Measures:</a:t>
            </a:r>
            <a:r>
              <a:rPr lang="en-GB" sz="2000" dirty="0">
                <a:highlight>
                  <a:srgbClr val="FFFFFF"/>
                </a:highlight>
              </a:rPr>
              <a:t> </a:t>
            </a:r>
          </a:p>
          <a:p>
            <a:pPr lvl="1"/>
            <a:r>
              <a:rPr lang="en-GB" sz="2000">
                <a:highlight>
                  <a:srgbClr val="FFFFFF"/>
                </a:highlight>
              </a:rPr>
              <a:t>Utilise </a:t>
            </a:r>
            <a:r>
              <a:rPr lang="en-GB" sz="2000" b="1">
                <a:highlight>
                  <a:srgbClr val="FFFFFF"/>
                </a:highlight>
              </a:rPr>
              <a:t>fixed price or guaranteed maximum price (GMP) contracts</a:t>
            </a:r>
            <a:r>
              <a:rPr lang="en-GB" sz="2000">
                <a:highlight>
                  <a:srgbClr val="FFFFFF"/>
                </a:highlight>
              </a:rPr>
              <a:t> with contractors to transfer inflation and escalation risks.</a:t>
            </a:r>
            <a:endParaRPr lang="en-GB" sz="2000" dirty="0">
              <a:highlight>
                <a:srgbClr val="FFFFFF"/>
              </a:highlight>
            </a:endParaRPr>
          </a:p>
          <a:p>
            <a:pPr lvl="1"/>
            <a:r>
              <a:rPr lang="en-GB" sz="2000">
                <a:highlight>
                  <a:srgbClr val="FFFFFF"/>
                </a:highlight>
              </a:rPr>
              <a:t>Conduct detailed </a:t>
            </a:r>
            <a:r>
              <a:rPr lang="en-GB" sz="2000" b="1">
                <a:highlight>
                  <a:srgbClr val="FFFFFF"/>
                </a:highlight>
              </a:rPr>
              <a:t>quantity surveying</a:t>
            </a:r>
            <a:r>
              <a:rPr lang="en-GB" sz="2000">
                <a:highlight>
                  <a:srgbClr val="FFFFFF"/>
                </a:highlight>
              </a:rPr>
              <a:t> and early contractor involvement (ECI) to improve cost accuracy.</a:t>
            </a:r>
            <a:endParaRPr lang="en-GB" sz="2000" dirty="0">
              <a:highlight>
                <a:srgbClr val="FFFFFF"/>
              </a:highlight>
            </a:endParaRPr>
          </a:p>
          <a:p>
            <a:pPr lvl="1"/>
            <a:r>
              <a:rPr lang="en-GB" sz="2000" dirty="0">
                <a:highlight>
                  <a:srgbClr val="FFFFFF"/>
                </a:highlight>
              </a:rPr>
              <a:t>Include a </a:t>
            </a:r>
            <a:r>
              <a:rPr lang="en-GB" sz="2000" b="1" dirty="0">
                <a:highlight>
                  <a:srgbClr val="FFFFFF"/>
                </a:highlight>
              </a:rPr>
              <a:t>10–15% contingency allowance</a:t>
            </a:r>
            <a:r>
              <a:rPr lang="en-GB" sz="2000" dirty="0">
                <a:highlight>
                  <a:srgbClr val="FFFFFF"/>
                </a:highlight>
              </a:rPr>
              <a:t> within the budget to absorb unforeseen costs.</a:t>
            </a:r>
          </a:p>
          <a:p>
            <a:pPr lvl="1"/>
            <a:r>
              <a:rPr lang="en-GB" sz="2000" dirty="0">
                <a:highlight>
                  <a:srgbClr val="FFFFFF"/>
                </a:highlight>
              </a:rPr>
              <a:t>Implement rigorous </a:t>
            </a:r>
            <a:r>
              <a:rPr lang="en-GB" sz="2000" b="1" dirty="0">
                <a:highlight>
                  <a:srgbClr val="FFFFFF"/>
                </a:highlight>
              </a:rPr>
              <a:t>procurement and tendering processes</a:t>
            </a:r>
            <a:r>
              <a:rPr lang="en-GB" sz="2000" dirty="0">
                <a:highlight>
                  <a:srgbClr val="FFFFFF"/>
                </a:highlight>
              </a:rPr>
              <a:t> to ensure competitive pricing.</a:t>
            </a:r>
          </a:p>
          <a:p>
            <a:endParaRPr lang="en-GB" sz="4400" dirty="0"/>
          </a:p>
        </p:txBody>
      </p:sp>
    </p:spTree>
    <p:extLst>
      <p:ext uri="{BB962C8B-B14F-4D97-AF65-F5344CB8AC3E}">
        <p14:creationId xmlns:p14="http://schemas.microsoft.com/office/powerpoint/2010/main" val="201504519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13BDF-5431-FB4A-5DF2-80559F3B2688}"/>
              </a:ext>
            </a:extLst>
          </p:cNvPr>
          <p:cNvSpPr>
            <a:spLocks noGrp="1"/>
          </p:cNvSpPr>
          <p:nvPr>
            <p:ph type="title"/>
          </p:nvPr>
        </p:nvSpPr>
        <p:spPr/>
        <p:txBody>
          <a:bodyPr/>
          <a:lstStyle/>
          <a:p>
            <a:endParaRPr lang="en-GB" sz="1200" b="1" dirty="0">
              <a:highlight>
                <a:srgbClr val="FFFFFF"/>
              </a:highlight>
              <a:latin typeface="Aptos"/>
            </a:endParaRPr>
          </a:p>
        </p:txBody>
      </p:sp>
      <p:sp>
        <p:nvSpPr>
          <p:cNvPr id="3" name="Content Placeholder 2">
            <a:extLst>
              <a:ext uri="{FF2B5EF4-FFF2-40B4-BE49-F238E27FC236}">
                <a16:creationId xmlns:a16="http://schemas.microsoft.com/office/drawing/2014/main" id="{654FFDAE-4FF1-20E0-774D-4EC2CA413BCD}"/>
              </a:ext>
            </a:extLst>
          </p:cNvPr>
          <p:cNvSpPr>
            <a:spLocks noGrp="1"/>
          </p:cNvSpPr>
          <p:nvPr>
            <p:ph idx="1"/>
          </p:nvPr>
        </p:nvSpPr>
        <p:spPr/>
        <p:txBody>
          <a:bodyPr vert="horz" lIns="91440" tIns="45720" rIns="91440" bIns="45720" rtlCol="0" anchor="t">
            <a:normAutofit/>
          </a:bodyPr>
          <a:lstStyle/>
          <a:p>
            <a:r>
              <a:rPr lang="en-GB" sz="2400" b="1">
                <a:highlight>
                  <a:srgbClr val="FFFFFF"/>
                </a:highlight>
              </a:rPr>
              <a:t>1.2 Schedule Delays</a:t>
            </a:r>
            <a:endParaRPr lang="en-GB" sz="2400" b="1" dirty="0">
              <a:highlight>
                <a:srgbClr val="FFFFFF"/>
              </a:highlight>
            </a:endParaRPr>
          </a:p>
          <a:p>
            <a:r>
              <a:rPr lang="en-GB" sz="2000" b="1" dirty="0">
                <a:highlight>
                  <a:srgbClr val="FFFFFF"/>
                </a:highlight>
              </a:rPr>
              <a:t>Mitigation Measures:</a:t>
            </a:r>
            <a:r>
              <a:rPr lang="en-GB" sz="2000" dirty="0">
                <a:highlight>
                  <a:srgbClr val="FFFFFF"/>
                </a:highlight>
              </a:rPr>
              <a:t> </a:t>
            </a:r>
          </a:p>
          <a:p>
            <a:pPr lvl="1"/>
            <a:r>
              <a:rPr lang="en-GB" sz="2000" dirty="0">
                <a:highlight>
                  <a:srgbClr val="FFFFFF"/>
                </a:highlight>
              </a:rPr>
              <a:t>Establish a </a:t>
            </a:r>
            <a:r>
              <a:rPr lang="en-GB" sz="2000" b="1" dirty="0">
                <a:highlight>
                  <a:srgbClr val="FFFFFF"/>
                </a:highlight>
              </a:rPr>
              <a:t>critical path programme</a:t>
            </a:r>
            <a:r>
              <a:rPr lang="en-GB" sz="2000" dirty="0">
                <a:highlight>
                  <a:srgbClr val="FFFFFF"/>
                </a:highlight>
              </a:rPr>
              <a:t> monitored weekly through project management software.</a:t>
            </a:r>
          </a:p>
          <a:p>
            <a:pPr lvl="1"/>
            <a:r>
              <a:rPr lang="en-GB" sz="2000" dirty="0">
                <a:highlight>
                  <a:srgbClr val="FFFFFF"/>
                </a:highlight>
              </a:rPr>
              <a:t>Include </a:t>
            </a:r>
            <a:r>
              <a:rPr lang="en-GB" sz="2000" b="1" dirty="0">
                <a:highlight>
                  <a:srgbClr val="FFFFFF"/>
                </a:highlight>
              </a:rPr>
              <a:t>liquidated damages (LDs)</a:t>
            </a:r>
            <a:r>
              <a:rPr lang="en-GB" sz="2000" dirty="0">
                <a:highlight>
                  <a:srgbClr val="FFFFFF"/>
                </a:highlight>
              </a:rPr>
              <a:t> and </a:t>
            </a:r>
            <a:r>
              <a:rPr lang="en-GB" sz="2000" b="1" dirty="0">
                <a:highlight>
                  <a:srgbClr val="FFFFFF"/>
                </a:highlight>
              </a:rPr>
              <a:t>performance incentives</a:t>
            </a:r>
            <a:r>
              <a:rPr lang="en-GB" sz="2000" dirty="0">
                <a:highlight>
                  <a:srgbClr val="FFFFFF"/>
                </a:highlight>
              </a:rPr>
              <a:t> to encourage timely completion.</a:t>
            </a:r>
          </a:p>
          <a:p>
            <a:pPr lvl="1"/>
            <a:r>
              <a:rPr lang="en-GB" sz="2000" dirty="0">
                <a:highlight>
                  <a:srgbClr val="FFFFFF"/>
                </a:highlight>
              </a:rPr>
              <a:t>Maintain </a:t>
            </a:r>
            <a:r>
              <a:rPr lang="en-GB" sz="2000" b="1" dirty="0">
                <a:highlight>
                  <a:srgbClr val="FFFFFF"/>
                </a:highlight>
              </a:rPr>
              <a:t>buffer time</a:t>
            </a:r>
            <a:r>
              <a:rPr lang="en-GB" sz="2000" dirty="0">
                <a:highlight>
                  <a:srgbClr val="FFFFFF"/>
                </a:highlight>
              </a:rPr>
              <a:t> for material delivery and regulatory approvals.</a:t>
            </a:r>
          </a:p>
          <a:p>
            <a:pPr lvl="1"/>
            <a:r>
              <a:rPr lang="en-GB" sz="2000" dirty="0">
                <a:highlight>
                  <a:srgbClr val="FFFFFF"/>
                </a:highlight>
              </a:rPr>
              <a:t>Conduct regular onsite reviews and progress audits.</a:t>
            </a:r>
          </a:p>
          <a:p>
            <a:endParaRPr lang="en-GB" sz="4400" dirty="0"/>
          </a:p>
        </p:txBody>
      </p:sp>
    </p:spTree>
    <p:extLst>
      <p:ext uri="{BB962C8B-B14F-4D97-AF65-F5344CB8AC3E}">
        <p14:creationId xmlns:p14="http://schemas.microsoft.com/office/powerpoint/2010/main" val="50416551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A1675-A4D0-CC77-2C07-18C4030FBE49}"/>
              </a:ext>
            </a:extLst>
          </p:cNvPr>
          <p:cNvSpPr>
            <a:spLocks noGrp="1"/>
          </p:cNvSpPr>
          <p:nvPr>
            <p:ph type="title"/>
          </p:nvPr>
        </p:nvSpPr>
        <p:spPr/>
        <p:txBody>
          <a:bodyPr>
            <a:normAutofit/>
          </a:bodyPr>
          <a:lstStyle/>
          <a:p>
            <a:endParaRPr lang="en-GB" sz="2800" b="1" dirty="0">
              <a:highlight>
                <a:srgbClr val="FFFFFF"/>
              </a:highlight>
              <a:latin typeface="Aptos"/>
            </a:endParaRPr>
          </a:p>
        </p:txBody>
      </p:sp>
      <p:sp>
        <p:nvSpPr>
          <p:cNvPr id="3" name="Content Placeholder 2">
            <a:extLst>
              <a:ext uri="{FF2B5EF4-FFF2-40B4-BE49-F238E27FC236}">
                <a16:creationId xmlns:a16="http://schemas.microsoft.com/office/drawing/2014/main" id="{9CAB2CAD-8477-A59A-14CE-B82EA1528C53}"/>
              </a:ext>
            </a:extLst>
          </p:cNvPr>
          <p:cNvSpPr>
            <a:spLocks noGrp="1"/>
          </p:cNvSpPr>
          <p:nvPr>
            <p:ph idx="1"/>
          </p:nvPr>
        </p:nvSpPr>
        <p:spPr/>
        <p:txBody>
          <a:bodyPr vert="horz" lIns="91440" tIns="45720" rIns="91440" bIns="45720" rtlCol="0" anchor="t">
            <a:normAutofit/>
          </a:bodyPr>
          <a:lstStyle/>
          <a:p>
            <a:r>
              <a:rPr lang="en-GB" b="1">
                <a:highlight>
                  <a:srgbClr val="FFFFFF"/>
                </a:highlight>
              </a:rPr>
              <a:t>1.3 Contractor Insolvency</a:t>
            </a:r>
            <a:endParaRPr lang="en-GB" sz="1200" b="1" dirty="0">
              <a:highlight>
                <a:srgbClr val="FFFFFF"/>
              </a:highlight>
            </a:endParaRPr>
          </a:p>
          <a:p>
            <a:r>
              <a:rPr lang="en-GB" sz="2000" b="1" dirty="0">
                <a:highlight>
                  <a:srgbClr val="FFFFFF"/>
                </a:highlight>
              </a:rPr>
              <a:t>Mitigation Measures:</a:t>
            </a:r>
            <a:r>
              <a:rPr lang="en-GB" sz="2000" dirty="0">
                <a:highlight>
                  <a:srgbClr val="FFFFFF"/>
                </a:highlight>
              </a:rPr>
              <a:t> </a:t>
            </a:r>
          </a:p>
          <a:p>
            <a:pPr lvl="1"/>
            <a:r>
              <a:rPr lang="en-GB" sz="2000" dirty="0">
                <a:highlight>
                  <a:srgbClr val="FFFFFF"/>
                </a:highlight>
              </a:rPr>
              <a:t>Undertake thorough </a:t>
            </a:r>
            <a:r>
              <a:rPr lang="en-GB" sz="2000" b="1" dirty="0">
                <a:highlight>
                  <a:srgbClr val="FFFFFF"/>
                </a:highlight>
              </a:rPr>
              <a:t>due diligence</a:t>
            </a:r>
            <a:r>
              <a:rPr lang="en-GB" sz="2000" dirty="0">
                <a:highlight>
                  <a:srgbClr val="FFFFFF"/>
                </a:highlight>
              </a:rPr>
              <a:t> and financial health checks prior to awarding contracts.</a:t>
            </a:r>
          </a:p>
          <a:p>
            <a:pPr lvl="1"/>
            <a:r>
              <a:rPr lang="en-GB" sz="2000" dirty="0">
                <a:highlight>
                  <a:srgbClr val="FFFFFF"/>
                </a:highlight>
              </a:rPr>
              <a:t>Require </a:t>
            </a:r>
            <a:r>
              <a:rPr lang="en-GB" sz="2000" b="1" dirty="0">
                <a:highlight>
                  <a:srgbClr val="FFFFFF"/>
                </a:highlight>
              </a:rPr>
              <a:t>performance bonds</a:t>
            </a:r>
            <a:r>
              <a:rPr lang="en-GB" sz="2000" dirty="0">
                <a:highlight>
                  <a:srgbClr val="FFFFFF"/>
                </a:highlight>
              </a:rPr>
              <a:t>, parent company guarantees, and insurance cover.</a:t>
            </a:r>
          </a:p>
          <a:p>
            <a:pPr lvl="1"/>
            <a:r>
              <a:rPr lang="en-GB" sz="2000" dirty="0">
                <a:highlight>
                  <a:srgbClr val="FFFFFF"/>
                </a:highlight>
              </a:rPr>
              <a:t>Maintain a preapproved list of </a:t>
            </a:r>
            <a:r>
              <a:rPr lang="en-GB" sz="2000" b="1" dirty="0">
                <a:highlight>
                  <a:srgbClr val="FFFFFF"/>
                </a:highlight>
              </a:rPr>
              <a:t>alternative contractors</a:t>
            </a:r>
            <a:r>
              <a:rPr lang="en-GB" sz="2000" dirty="0">
                <a:highlight>
                  <a:srgbClr val="FFFFFF"/>
                </a:highlight>
              </a:rPr>
              <a:t> for rapid replacement if needed.</a:t>
            </a:r>
          </a:p>
          <a:p>
            <a:endParaRPr lang="en-GB" sz="4400" dirty="0"/>
          </a:p>
        </p:txBody>
      </p:sp>
    </p:spTree>
    <p:extLst>
      <p:ext uri="{BB962C8B-B14F-4D97-AF65-F5344CB8AC3E}">
        <p14:creationId xmlns:p14="http://schemas.microsoft.com/office/powerpoint/2010/main" val="37016935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8C767-911A-6FD0-7583-1923F16DB834}"/>
              </a:ext>
            </a:extLst>
          </p:cNvPr>
          <p:cNvSpPr>
            <a:spLocks noGrp="1"/>
          </p:cNvSpPr>
          <p:nvPr>
            <p:ph type="title"/>
          </p:nvPr>
        </p:nvSpPr>
        <p:spPr/>
        <p:txBody>
          <a:bodyPr>
            <a:normAutofit/>
          </a:bodyPr>
          <a:lstStyle/>
          <a:p>
            <a:pPr algn="ctr"/>
            <a:r>
              <a:rPr lang="en-GB" sz="3600" b="1" dirty="0">
                <a:highlight>
                  <a:srgbClr val="FFFFFF"/>
                </a:highlight>
                <a:latin typeface="Aptos"/>
              </a:rPr>
              <a:t>2. Financial Risk Mitigation</a:t>
            </a:r>
            <a:endParaRPr lang="en-GB" sz="3600" dirty="0">
              <a:highlight>
                <a:srgbClr val="FFFFFF"/>
              </a:highlight>
              <a:latin typeface="Aptos"/>
            </a:endParaRPr>
          </a:p>
        </p:txBody>
      </p:sp>
      <p:sp>
        <p:nvSpPr>
          <p:cNvPr id="3" name="Content Placeholder 2">
            <a:extLst>
              <a:ext uri="{FF2B5EF4-FFF2-40B4-BE49-F238E27FC236}">
                <a16:creationId xmlns:a16="http://schemas.microsoft.com/office/drawing/2014/main" id="{FC45DE4A-0564-C45C-2C01-4AE716800E14}"/>
              </a:ext>
            </a:extLst>
          </p:cNvPr>
          <p:cNvSpPr>
            <a:spLocks noGrp="1"/>
          </p:cNvSpPr>
          <p:nvPr>
            <p:ph idx="1"/>
          </p:nvPr>
        </p:nvSpPr>
        <p:spPr/>
        <p:txBody>
          <a:bodyPr vert="horz" lIns="91440" tIns="45720" rIns="91440" bIns="45720" rtlCol="0" anchor="t">
            <a:normAutofit/>
          </a:bodyPr>
          <a:lstStyle/>
          <a:p>
            <a:r>
              <a:rPr lang="en-GB" sz="1600" b="1" dirty="0">
                <a:highlight>
                  <a:srgbClr val="FFFFFF"/>
                </a:highlight>
              </a:rPr>
              <a:t>2.1 Rising Interest Rates / Bond Costs</a:t>
            </a:r>
            <a:endParaRPr lang="en-GB" sz="1600" dirty="0">
              <a:highlight>
                <a:srgbClr val="FFFFFF"/>
              </a:highlight>
            </a:endParaRPr>
          </a:p>
          <a:p>
            <a:r>
              <a:rPr lang="en-GB" sz="1600" b="1" dirty="0">
                <a:highlight>
                  <a:srgbClr val="FFFFFF"/>
                </a:highlight>
              </a:rPr>
              <a:t>Mitigation Measures:</a:t>
            </a:r>
            <a:r>
              <a:rPr lang="en-GB" sz="1600" dirty="0">
                <a:highlight>
                  <a:srgbClr val="FFFFFF"/>
                </a:highlight>
              </a:rPr>
              <a:t> </a:t>
            </a:r>
          </a:p>
          <a:p>
            <a:pPr lvl="1"/>
            <a:r>
              <a:rPr lang="en-GB" sz="1600" dirty="0">
                <a:highlight>
                  <a:srgbClr val="FFFFFF"/>
                </a:highlight>
              </a:rPr>
              <a:t>Issue </a:t>
            </a:r>
            <a:r>
              <a:rPr lang="en-GB" sz="1600" b="1" dirty="0">
                <a:highlight>
                  <a:srgbClr val="FFFFFF"/>
                </a:highlight>
              </a:rPr>
              <a:t>fixed-rate corporate/project bonds</a:t>
            </a:r>
            <a:r>
              <a:rPr lang="en-GB" sz="1600" dirty="0">
                <a:highlight>
                  <a:srgbClr val="FFFFFF"/>
                </a:highlight>
              </a:rPr>
              <a:t> to eliminate interest rate volatility.</a:t>
            </a:r>
          </a:p>
          <a:p>
            <a:pPr lvl="1"/>
            <a:r>
              <a:rPr lang="en-GB" sz="1600" dirty="0">
                <a:highlight>
                  <a:srgbClr val="FFFFFF"/>
                </a:highlight>
              </a:rPr>
              <a:t>Explore </a:t>
            </a:r>
            <a:r>
              <a:rPr lang="en-GB" sz="1600" b="1" dirty="0">
                <a:highlight>
                  <a:srgbClr val="FFFFFF"/>
                </a:highlight>
              </a:rPr>
              <a:t>swap arrangements or </a:t>
            </a:r>
            <a:r>
              <a:rPr lang="en-GB" sz="1600" b="1">
                <a:highlight>
                  <a:srgbClr val="FFFFFF"/>
                </a:highlight>
              </a:rPr>
              <a:t>interest rate</a:t>
            </a:r>
            <a:r>
              <a:rPr lang="en-GB" sz="1600" b="1" dirty="0">
                <a:highlight>
                  <a:srgbClr val="FFFFFF"/>
                </a:highlight>
              </a:rPr>
              <a:t> hedging instruments</a:t>
            </a:r>
            <a:r>
              <a:rPr lang="en-GB" sz="1600" dirty="0">
                <a:highlight>
                  <a:srgbClr val="FFFFFF"/>
                </a:highlight>
              </a:rPr>
              <a:t> if variable components exist.</a:t>
            </a:r>
          </a:p>
          <a:p>
            <a:pPr lvl="1"/>
            <a:r>
              <a:rPr lang="en-GB" sz="1600" dirty="0">
                <a:highlight>
                  <a:srgbClr val="FFFFFF"/>
                </a:highlight>
              </a:rPr>
              <a:t>Stage financing to lock rates when market conditions are favourable.</a:t>
            </a:r>
          </a:p>
          <a:p>
            <a:r>
              <a:rPr lang="en-GB" sz="1600" b="1" dirty="0">
                <a:highlight>
                  <a:srgbClr val="FFFFFF"/>
                </a:highlight>
              </a:rPr>
              <a:t>2.2 Insufficient Equity Commitments from VC/Strategic Investors</a:t>
            </a:r>
            <a:endParaRPr lang="en-GB" sz="1600" dirty="0">
              <a:highlight>
                <a:srgbClr val="FFFFFF"/>
              </a:highlight>
            </a:endParaRPr>
          </a:p>
          <a:p>
            <a:r>
              <a:rPr lang="en-GB" sz="1600" b="1" dirty="0">
                <a:highlight>
                  <a:srgbClr val="FFFFFF"/>
                </a:highlight>
              </a:rPr>
              <a:t>Mitigation Measures:</a:t>
            </a:r>
            <a:r>
              <a:rPr lang="en-GB" sz="1600" dirty="0">
                <a:highlight>
                  <a:srgbClr val="FFFFFF"/>
                </a:highlight>
              </a:rPr>
              <a:t> </a:t>
            </a:r>
          </a:p>
          <a:p>
            <a:pPr lvl="1"/>
            <a:r>
              <a:rPr lang="en-GB" sz="1600" dirty="0">
                <a:highlight>
                  <a:srgbClr val="FFFFFF"/>
                </a:highlight>
              </a:rPr>
              <a:t>Diversify the investor base across multiple strategic or institutional partners.</a:t>
            </a:r>
          </a:p>
          <a:p>
            <a:pPr lvl="1"/>
            <a:r>
              <a:rPr lang="en-GB" sz="1600" dirty="0">
                <a:highlight>
                  <a:srgbClr val="FFFFFF"/>
                </a:highlight>
              </a:rPr>
              <a:t>Use </a:t>
            </a:r>
            <a:r>
              <a:rPr lang="en-GB" sz="1600" b="1">
                <a:highlight>
                  <a:srgbClr val="FFFFFF"/>
                </a:highlight>
              </a:rPr>
              <a:t>milestone based</a:t>
            </a:r>
            <a:r>
              <a:rPr lang="en-GB" sz="1600" b="1" dirty="0">
                <a:highlight>
                  <a:srgbClr val="FFFFFF"/>
                </a:highlight>
              </a:rPr>
              <a:t> funding releases</a:t>
            </a:r>
            <a:r>
              <a:rPr lang="en-GB" sz="1600" dirty="0">
                <a:highlight>
                  <a:srgbClr val="FFFFFF"/>
                </a:highlight>
              </a:rPr>
              <a:t> to align project progress with investor confidence.</a:t>
            </a:r>
          </a:p>
          <a:p>
            <a:pPr lvl="1"/>
            <a:r>
              <a:rPr lang="en-GB" sz="1600" dirty="0">
                <a:highlight>
                  <a:srgbClr val="FFFFFF"/>
                </a:highlight>
              </a:rPr>
              <a:t>Prepare a </a:t>
            </a:r>
            <a:r>
              <a:rPr lang="en-GB" sz="1600" b="1" dirty="0">
                <a:highlight>
                  <a:srgbClr val="FFFFFF"/>
                </a:highlight>
              </a:rPr>
              <a:t>backup internal funding buffer</a:t>
            </a:r>
            <a:r>
              <a:rPr lang="en-GB" sz="1600" dirty="0">
                <a:highlight>
                  <a:srgbClr val="FFFFFF"/>
                </a:highlight>
              </a:rPr>
              <a:t> or access to revolving credit facilities.</a:t>
            </a:r>
          </a:p>
          <a:p>
            <a:endParaRPr lang="en-GB" sz="1600" dirty="0">
              <a:highlight>
                <a:srgbClr val="FFFFFF"/>
              </a:highlight>
            </a:endParaRPr>
          </a:p>
        </p:txBody>
      </p:sp>
    </p:spTree>
    <p:extLst>
      <p:ext uri="{BB962C8B-B14F-4D97-AF65-F5344CB8AC3E}">
        <p14:creationId xmlns:p14="http://schemas.microsoft.com/office/powerpoint/2010/main" val="269651642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CEF7C-8546-35B7-1A3F-C6DFEBB0CC5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8518132-8FF6-77DC-9EE3-D01247AE7A61}"/>
              </a:ext>
            </a:extLst>
          </p:cNvPr>
          <p:cNvSpPr>
            <a:spLocks noGrp="1"/>
          </p:cNvSpPr>
          <p:nvPr>
            <p:ph idx="1"/>
          </p:nvPr>
        </p:nvSpPr>
        <p:spPr/>
        <p:txBody>
          <a:bodyPr vert="horz" lIns="91440" tIns="45720" rIns="91440" bIns="45720" rtlCol="0" anchor="t">
            <a:normAutofit/>
          </a:bodyPr>
          <a:lstStyle/>
          <a:p>
            <a:r>
              <a:rPr lang="en-GB" sz="2400" b="1">
                <a:highlight>
                  <a:srgbClr val="FFFFFF"/>
                </a:highlight>
              </a:rPr>
              <a:t>2.3 Liquidity Shortfall During Construction</a:t>
            </a:r>
            <a:endParaRPr lang="en-GB" sz="2400"/>
          </a:p>
          <a:p>
            <a:r>
              <a:rPr lang="en-GB" sz="2400" b="1">
                <a:highlight>
                  <a:srgbClr val="FFFFFF"/>
                </a:highlight>
              </a:rPr>
              <a:t>Mitigation Measures:</a:t>
            </a:r>
            <a:r>
              <a:rPr lang="en-GB" sz="2400" dirty="0">
                <a:highlight>
                  <a:srgbClr val="FFFFFF"/>
                </a:highlight>
              </a:rPr>
              <a:t> </a:t>
            </a:r>
            <a:endParaRPr lang="en-US" sz="2400"/>
          </a:p>
          <a:p>
            <a:pPr lvl="1"/>
            <a:r>
              <a:rPr lang="en-GB">
                <a:highlight>
                  <a:srgbClr val="FFFFFF"/>
                </a:highlight>
              </a:rPr>
              <a:t>Maintain a minimum </a:t>
            </a:r>
            <a:r>
              <a:rPr lang="en-GB" b="1">
                <a:highlight>
                  <a:srgbClr val="FFFFFF"/>
                </a:highlight>
              </a:rPr>
              <a:t>liquidity reserve</a:t>
            </a:r>
            <a:r>
              <a:rPr lang="en-GB">
                <a:highlight>
                  <a:srgbClr val="FFFFFF"/>
                </a:highlight>
              </a:rPr>
              <a:t> equivalent to 6–12 months of construction expenditure.</a:t>
            </a:r>
            <a:endParaRPr lang="en-US"/>
          </a:p>
          <a:p>
            <a:pPr lvl="1"/>
            <a:r>
              <a:rPr lang="en-GB">
                <a:highlight>
                  <a:srgbClr val="FFFFFF"/>
                </a:highlight>
              </a:rPr>
              <a:t>Integrate </a:t>
            </a:r>
            <a:r>
              <a:rPr lang="en-GB" b="1">
                <a:highlight>
                  <a:srgbClr val="FFFFFF"/>
                </a:highlight>
              </a:rPr>
              <a:t>cash-flow stress testing</a:t>
            </a:r>
            <a:r>
              <a:rPr lang="en-GB">
                <a:highlight>
                  <a:srgbClr val="FFFFFF"/>
                </a:highlight>
              </a:rPr>
              <a:t> into the financial model.</a:t>
            </a:r>
            <a:endParaRPr lang="en-US"/>
          </a:p>
          <a:p>
            <a:pPr lvl="1"/>
            <a:r>
              <a:rPr lang="en-GB">
                <a:highlight>
                  <a:srgbClr val="FFFFFF"/>
                </a:highlight>
              </a:rPr>
              <a:t>Ensure access to a </a:t>
            </a:r>
            <a:r>
              <a:rPr lang="en-GB" b="1">
                <a:highlight>
                  <a:srgbClr val="FFFFFF"/>
                </a:highlight>
              </a:rPr>
              <a:t>standby credit facility</a:t>
            </a:r>
            <a:r>
              <a:rPr lang="en-GB">
                <a:highlight>
                  <a:srgbClr val="FFFFFF"/>
                </a:highlight>
              </a:rPr>
              <a:t> for emergency funding.</a:t>
            </a:r>
            <a:endParaRPr lang="en-US"/>
          </a:p>
          <a:p>
            <a:endParaRPr lang="en-GB" sz="4800" dirty="0"/>
          </a:p>
          <a:p>
            <a:endParaRPr lang="en-US" dirty="0"/>
          </a:p>
        </p:txBody>
      </p:sp>
    </p:spTree>
    <p:extLst>
      <p:ext uri="{BB962C8B-B14F-4D97-AF65-F5344CB8AC3E}">
        <p14:creationId xmlns:p14="http://schemas.microsoft.com/office/powerpoint/2010/main" val="376802600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D6421-2737-7CBB-678F-CA4D254AF94B}"/>
              </a:ext>
            </a:extLst>
          </p:cNvPr>
          <p:cNvSpPr>
            <a:spLocks noGrp="1"/>
          </p:cNvSpPr>
          <p:nvPr>
            <p:ph type="title"/>
          </p:nvPr>
        </p:nvSpPr>
        <p:spPr/>
        <p:txBody>
          <a:bodyPr>
            <a:normAutofit/>
          </a:bodyPr>
          <a:lstStyle/>
          <a:p>
            <a:pPr algn="ctr"/>
            <a:r>
              <a:rPr lang="en-GB" sz="3600" b="1" dirty="0">
                <a:latin typeface="Aptos"/>
              </a:rPr>
              <a:t>3. Market and Demand Risk Mitigation</a:t>
            </a:r>
            <a:endParaRPr lang="en-US" sz="3600" dirty="0"/>
          </a:p>
        </p:txBody>
      </p:sp>
      <p:sp>
        <p:nvSpPr>
          <p:cNvPr id="3" name="Content Placeholder 2">
            <a:extLst>
              <a:ext uri="{FF2B5EF4-FFF2-40B4-BE49-F238E27FC236}">
                <a16:creationId xmlns:a16="http://schemas.microsoft.com/office/drawing/2014/main" id="{A686F7E6-8F82-7261-007E-F458DEE300E5}"/>
              </a:ext>
            </a:extLst>
          </p:cNvPr>
          <p:cNvSpPr>
            <a:spLocks noGrp="1"/>
          </p:cNvSpPr>
          <p:nvPr>
            <p:ph idx="1"/>
          </p:nvPr>
        </p:nvSpPr>
        <p:spPr/>
        <p:txBody>
          <a:bodyPr vert="horz" lIns="91440" tIns="45720" rIns="91440" bIns="45720" rtlCol="0" anchor="t">
            <a:normAutofit/>
          </a:bodyPr>
          <a:lstStyle/>
          <a:p>
            <a:r>
              <a:rPr lang="en-GB" sz="1600" b="1">
                <a:highlight>
                  <a:srgbClr val="FFFFFF"/>
                </a:highlight>
              </a:rPr>
              <a:t>3.1 Low Rental Demand / Market Downturn</a:t>
            </a:r>
            <a:endParaRPr lang="en-GB" sz="1600" dirty="0">
              <a:highlight>
                <a:srgbClr val="FFFFFF"/>
              </a:highlight>
            </a:endParaRPr>
          </a:p>
          <a:p>
            <a:r>
              <a:rPr lang="en-GB" sz="1600" b="1">
                <a:highlight>
                  <a:srgbClr val="FFFFFF"/>
                </a:highlight>
              </a:rPr>
              <a:t>Mitigation Measures:</a:t>
            </a:r>
            <a:r>
              <a:rPr lang="en-GB" sz="1600" dirty="0">
                <a:highlight>
                  <a:srgbClr val="FFFFFF"/>
                </a:highlight>
              </a:rPr>
              <a:t> </a:t>
            </a:r>
          </a:p>
          <a:p>
            <a:pPr lvl="1"/>
            <a:r>
              <a:rPr lang="en-GB" sz="1600">
                <a:highlight>
                  <a:srgbClr val="FFFFFF"/>
                </a:highlight>
              </a:rPr>
              <a:t>Secure </a:t>
            </a:r>
            <a:r>
              <a:rPr lang="en-GB" sz="1600" b="1">
                <a:highlight>
                  <a:srgbClr val="FFFFFF"/>
                </a:highlight>
              </a:rPr>
              <a:t>prelease agreements</a:t>
            </a:r>
            <a:r>
              <a:rPr lang="en-GB" sz="1600">
                <a:highlight>
                  <a:srgbClr val="FFFFFF"/>
                </a:highlight>
              </a:rPr>
              <a:t>, particularly with anchor tenants such as supermarkets, cinemas, or flagship retail brands.</a:t>
            </a:r>
            <a:endParaRPr lang="en-GB" sz="1600" dirty="0">
              <a:highlight>
                <a:srgbClr val="FFFFFF"/>
              </a:highlight>
            </a:endParaRPr>
          </a:p>
          <a:p>
            <a:pPr lvl="1"/>
            <a:r>
              <a:rPr lang="en-GB" sz="1600">
                <a:highlight>
                  <a:srgbClr val="FFFFFF"/>
                </a:highlight>
              </a:rPr>
              <a:t>Conduct detailed </a:t>
            </a:r>
            <a:r>
              <a:rPr lang="en-GB" sz="1600" b="1">
                <a:highlight>
                  <a:srgbClr val="FFFFFF"/>
                </a:highlight>
              </a:rPr>
              <a:t>market feasibility studies</a:t>
            </a:r>
            <a:r>
              <a:rPr lang="en-GB" sz="1600">
                <a:highlight>
                  <a:srgbClr val="FFFFFF"/>
                </a:highlight>
              </a:rPr>
              <a:t> before finalising tenant mix.</a:t>
            </a:r>
            <a:endParaRPr lang="en-GB" sz="1600" dirty="0">
              <a:highlight>
                <a:srgbClr val="FFFFFF"/>
              </a:highlight>
            </a:endParaRPr>
          </a:p>
          <a:p>
            <a:pPr lvl="1"/>
            <a:r>
              <a:rPr lang="en-GB" sz="1600">
                <a:highlight>
                  <a:srgbClr val="FFFFFF"/>
                </a:highlight>
              </a:rPr>
              <a:t>Develop adaptable floorplates to allow for </a:t>
            </a:r>
            <a:r>
              <a:rPr lang="en-GB" sz="1600" b="1">
                <a:highlight>
                  <a:srgbClr val="FFFFFF"/>
                </a:highlight>
              </a:rPr>
              <a:t>multiuse configurations</a:t>
            </a:r>
            <a:r>
              <a:rPr lang="en-GB" sz="1600">
                <a:highlight>
                  <a:srgbClr val="FFFFFF"/>
                </a:highlight>
              </a:rPr>
              <a:t>, such as leisure, dining, or coworking spaces.</a:t>
            </a:r>
            <a:endParaRPr lang="en-GB" sz="1600" dirty="0">
              <a:highlight>
                <a:srgbClr val="FFFFFF"/>
              </a:highlight>
            </a:endParaRPr>
          </a:p>
          <a:p>
            <a:r>
              <a:rPr lang="en-GB" sz="1600" b="1">
                <a:highlight>
                  <a:srgbClr val="FFFFFF"/>
                </a:highlight>
              </a:rPr>
              <a:t>3.2 Competition and ECommerce Pressure</a:t>
            </a:r>
            <a:endParaRPr lang="en-GB" sz="1600" dirty="0">
              <a:highlight>
                <a:srgbClr val="FFFFFF"/>
              </a:highlight>
            </a:endParaRPr>
          </a:p>
          <a:p>
            <a:r>
              <a:rPr lang="en-GB" sz="1600" b="1">
                <a:highlight>
                  <a:srgbClr val="FFFFFF"/>
                </a:highlight>
              </a:rPr>
              <a:t>Mitigation Measures:</a:t>
            </a:r>
            <a:r>
              <a:rPr lang="en-GB" sz="1600" dirty="0">
                <a:highlight>
                  <a:srgbClr val="FFFFFF"/>
                </a:highlight>
              </a:rPr>
              <a:t> </a:t>
            </a:r>
          </a:p>
          <a:p>
            <a:pPr lvl="1"/>
            <a:r>
              <a:rPr lang="en-GB" sz="1600" dirty="0">
                <a:highlight>
                  <a:srgbClr val="FFFFFF"/>
                </a:highlight>
              </a:rPr>
              <a:t>Focus tenant strategy on </a:t>
            </a:r>
            <a:r>
              <a:rPr lang="en-GB" sz="1600" b="1" err="1">
                <a:highlight>
                  <a:srgbClr val="FFFFFF"/>
                </a:highlight>
              </a:rPr>
              <a:t>experiencebased</a:t>
            </a:r>
            <a:r>
              <a:rPr lang="en-GB" sz="1600" b="1" dirty="0">
                <a:highlight>
                  <a:srgbClr val="FFFFFF"/>
                </a:highlight>
              </a:rPr>
              <a:t> retail</a:t>
            </a:r>
            <a:r>
              <a:rPr lang="en-GB" sz="1600" dirty="0">
                <a:highlight>
                  <a:srgbClr val="FFFFFF"/>
                </a:highlight>
              </a:rPr>
              <a:t>, entertainment, and services that are resilient to online competition.</a:t>
            </a:r>
          </a:p>
          <a:p>
            <a:pPr lvl="1"/>
            <a:r>
              <a:rPr lang="en-GB" sz="1600" dirty="0">
                <a:highlight>
                  <a:srgbClr val="FFFFFF"/>
                </a:highlight>
              </a:rPr>
              <a:t>Implement a </a:t>
            </a:r>
            <a:r>
              <a:rPr lang="en-GB" sz="1600" b="1" dirty="0">
                <a:highlight>
                  <a:srgbClr val="FFFFFF"/>
                </a:highlight>
              </a:rPr>
              <a:t>dynamic leasing strategy</a:t>
            </a:r>
            <a:r>
              <a:rPr lang="en-GB" sz="1600" dirty="0">
                <a:highlight>
                  <a:srgbClr val="FFFFFF"/>
                </a:highlight>
              </a:rPr>
              <a:t> with flexible terms for small businesses.</a:t>
            </a:r>
          </a:p>
          <a:p>
            <a:pPr lvl="1"/>
            <a:r>
              <a:rPr lang="en-GB" sz="1600" dirty="0">
                <a:highlight>
                  <a:srgbClr val="FFFFFF"/>
                </a:highlight>
              </a:rPr>
              <a:t>Enhance digital integration (e.g., mall apps, </a:t>
            </a:r>
            <a:r>
              <a:rPr lang="en-GB" sz="1600" err="1">
                <a:highlight>
                  <a:srgbClr val="FFFFFF"/>
                </a:highlight>
              </a:rPr>
              <a:t>onlinetooffline</a:t>
            </a:r>
            <a:r>
              <a:rPr lang="en-GB" sz="1600" dirty="0">
                <a:highlight>
                  <a:srgbClr val="FFFFFF"/>
                </a:highlight>
              </a:rPr>
              <a:t> experiences).</a:t>
            </a:r>
          </a:p>
          <a:p>
            <a:endParaRPr lang="en-GB" sz="3600" dirty="0"/>
          </a:p>
        </p:txBody>
      </p:sp>
    </p:spTree>
    <p:extLst>
      <p:ext uri="{BB962C8B-B14F-4D97-AF65-F5344CB8AC3E}">
        <p14:creationId xmlns:p14="http://schemas.microsoft.com/office/powerpoint/2010/main" val="378466860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39CBA-D3A4-43C8-0E6E-1C40C782898B}"/>
              </a:ext>
            </a:extLst>
          </p:cNvPr>
          <p:cNvSpPr>
            <a:spLocks noGrp="1"/>
          </p:cNvSpPr>
          <p:nvPr>
            <p:ph type="title"/>
          </p:nvPr>
        </p:nvSpPr>
        <p:spPr/>
        <p:txBody>
          <a:bodyPr>
            <a:normAutofit/>
          </a:bodyPr>
          <a:lstStyle/>
          <a:p>
            <a:pPr algn="ctr"/>
            <a:r>
              <a:rPr lang="en-GB" sz="3600" b="1">
                <a:highlight>
                  <a:srgbClr val="FFFFFF"/>
                </a:highlight>
                <a:latin typeface="Aptos"/>
              </a:rPr>
              <a:t>Operational Risk Mitigation</a:t>
            </a:r>
            <a:endParaRPr lang="en-US" sz="3600">
              <a:highlight>
                <a:srgbClr val="FFFFFF"/>
              </a:highlight>
              <a:latin typeface="Aptos"/>
            </a:endParaRPr>
          </a:p>
        </p:txBody>
      </p:sp>
      <p:sp>
        <p:nvSpPr>
          <p:cNvPr id="3" name="Content Placeholder 2">
            <a:extLst>
              <a:ext uri="{FF2B5EF4-FFF2-40B4-BE49-F238E27FC236}">
                <a16:creationId xmlns:a16="http://schemas.microsoft.com/office/drawing/2014/main" id="{C6ED768F-17CC-93D8-3A4C-7F1BDA433158}"/>
              </a:ext>
            </a:extLst>
          </p:cNvPr>
          <p:cNvSpPr>
            <a:spLocks noGrp="1"/>
          </p:cNvSpPr>
          <p:nvPr>
            <p:ph idx="1"/>
          </p:nvPr>
        </p:nvSpPr>
        <p:spPr/>
        <p:txBody>
          <a:bodyPr vert="horz" lIns="91440" tIns="45720" rIns="91440" bIns="45720" rtlCol="0" anchor="t">
            <a:normAutofit/>
          </a:bodyPr>
          <a:lstStyle/>
          <a:p>
            <a:r>
              <a:rPr lang="en-GB" sz="1600" b="1">
                <a:highlight>
                  <a:srgbClr val="FFFFFF"/>
                </a:highlight>
              </a:rPr>
              <a:t>4.1 High Vacancy Rates </a:t>
            </a:r>
            <a:r>
              <a:rPr lang="en-GB" sz="1600" b="1" err="1">
                <a:highlight>
                  <a:srgbClr val="FFFFFF"/>
                </a:highlight>
              </a:rPr>
              <a:t>PostOpening</a:t>
            </a:r>
            <a:endParaRPr lang="en-US" sz="1600">
              <a:highlight>
                <a:srgbClr val="FFFFFF"/>
              </a:highlight>
            </a:endParaRPr>
          </a:p>
          <a:p>
            <a:r>
              <a:rPr lang="en-GB" sz="1600" b="1" dirty="0">
                <a:highlight>
                  <a:srgbClr val="FFFFFF"/>
                </a:highlight>
              </a:rPr>
              <a:t>Mitigation Measures:</a:t>
            </a:r>
            <a:r>
              <a:rPr lang="en-GB" sz="1600" dirty="0">
                <a:highlight>
                  <a:srgbClr val="FFFFFF"/>
                </a:highlight>
              </a:rPr>
              <a:t> </a:t>
            </a:r>
            <a:endParaRPr lang="en-US" sz="1600">
              <a:highlight>
                <a:srgbClr val="FFFFFF"/>
              </a:highlight>
            </a:endParaRPr>
          </a:p>
          <a:p>
            <a:pPr lvl="1"/>
            <a:r>
              <a:rPr lang="en-GB" sz="1600" dirty="0">
                <a:highlight>
                  <a:srgbClr val="FFFFFF"/>
                </a:highlight>
              </a:rPr>
              <a:t>Provide </a:t>
            </a:r>
            <a:r>
              <a:rPr lang="en-GB" sz="1600" b="1" dirty="0">
                <a:highlight>
                  <a:srgbClr val="FFFFFF"/>
                </a:highlight>
              </a:rPr>
              <a:t>lease incentives</a:t>
            </a:r>
            <a:r>
              <a:rPr lang="en-GB" sz="1600" dirty="0">
                <a:highlight>
                  <a:srgbClr val="FFFFFF"/>
                </a:highlight>
              </a:rPr>
              <a:t> (fitout contributions, </a:t>
            </a:r>
            <a:r>
              <a:rPr lang="en-GB" sz="1600" dirty="0" err="1">
                <a:highlight>
                  <a:srgbClr val="FFFFFF"/>
                </a:highlight>
              </a:rPr>
              <a:t>rentfree</a:t>
            </a:r>
            <a:r>
              <a:rPr lang="en-GB" sz="1600" dirty="0">
                <a:highlight>
                  <a:srgbClr val="FFFFFF"/>
                </a:highlight>
              </a:rPr>
              <a:t> periods) during early occupancy stages.</a:t>
            </a:r>
            <a:endParaRPr lang="en-US" sz="1600">
              <a:highlight>
                <a:srgbClr val="FFFFFF"/>
              </a:highlight>
            </a:endParaRPr>
          </a:p>
          <a:p>
            <a:pPr lvl="1"/>
            <a:r>
              <a:rPr lang="en-GB" sz="1600" dirty="0">
                <a:highlight>
                  <a:srgbClr val="FFFFFF"/>
                </a:highlight>
              </a:rPr>
              <a:t>Appoint an experienced </a:t>
            </a:r>
            <a:r>
              <a:rPr lang="en-GB" sz="1600" b="1" dirty="0">
                <a:highlight>
                  <a:srgbClr val="FFFFFF"/>
                </a:highlight>
              </a:rPr>
              <a:t>property and facilities management team</a:t>
            </a:r>
            <a:r>
              <a:rPr lang="en-GB" sz="1600" dirty="0">
                <a:highlight>
                  <a:srgbClr val="FFFFFF"/>
                </a:highlight>
              </a:rPr>
              <a:t>.</a:t>
            </a:r>
            <a:endParaRPr lang="en-US" sz="1600">
              <a:highlight>
                <a:srgbClr val="FFFFFF"/>
              </a:highlight>
            </a:endParaRPr>
          </a:p>
          <a:p>
            <a:pPr lvl="1"/>
            <a:r>
              <a:rPr lang="en-GB" sz="1600" dirty="0">
                <a:highlight>
                  <a:srgbClr val="FFFFFF"/>
                </a:highlight>
              </a:rPr>
              <a:t>Execute strong marketing campaigns targeting both retailers and consumers.</a:t>
            </a:r>
            <a:endParaRPr lang="en-US" sz="1600">
              <a:highlight>
                <a:srgbClr val="FFFFFF"/>
              </a:highlight>
            </a:endParaRPr>
          </a:p>
          <a:p>
            <a:pPr lvl="1"/>
            <a:endParaRPr lang="en-GB" sz="1600" dirty="0">
              <a:highlight>
                <a:srgbClr val="FFFFFF"/>
              </a:highlight>
            </a:endParaRPr>
          </a:p>
          <a:p>
            <a:pPr marL="457200" lvl="1" indent="0">
              <a:buNone/>
            </a:pPr>
            <a:endParaRPr lang="en-GB" sz="1600" dirty="0">
              <a:highlight>
                <a:srgbClr val="FFFFFF"/>
              </a:highlight>
            </a:endParaRPr>
          </a:p>
          <a:p>
            <a:r>
              <a:rPr lang="en-GB" sz="1600" b="1">
                <a:highlight>
                  <a:srgbClr val="FFFFFF"/>
                </a:highlight>
              </a:rPr>
              <a:t>4.2 Operational Cost Inflation</a:t>
            </a:r>
            <a:endParaRPr lang="en-US" sz="1600">
              <a:highlight>
                <a:srgbClr val="FFFFFF"/>
              </a:highlight>
            </a:endParaRPr>
          </a:p>
          <a:p>
            <a:r>
              <a:rPr lang="en-GB" sz="1600" b="1">
                <a:highlight>
                  <a:srgbClr val="FFFFFF"/>
                </a:highlight>
              </a:rPr>
              <a:t>Mitigation Measures:</a:t>
            </a:r>
            <a:r>
              <a:rPr lang="en-GB" sz="1600" dirty="0">
                <a:highlight>
                  <a:srgbClr val="FFFFFF"/>
                </a:highlight>
              </a:rPr>
              <a:t> </a:t>
            </a:r>
            <a:endParaRPr lang="en-US" sz="1600">
              <a:highlight>
                <a:srgbClr val="FFFFFF"/>
              </a:highlight>
            </a:endParaRPr>
          </a:p>
          <a:p>
            <a:pPr lvl="1"/>
            <a:r>
              <a:rPr lang="en-GB" sz="1600">
                <a:highlight>
                  <a:srgbClr val="FFFFFF"/>
                </a:highlight>
              </a:rPr>
              <a:t>Negotiate </a:t>
            </a:r>
            <a:r>
              <a:rPr lang="en-GB" sz="1600" b="1">
                <a:highlight>
                  <a:srgbClr val="FFFFFF"/>
                </a:highlight>
              </a:rPr>
              <a:t>multiyear service contracts</a:t>
            </a:r>
            <a:r>
              <a:rPr lang="en-GB" sz="1600">
                <a:highlight>
                  <a:srgbClr val="FFFFFF"/>
                </a:highlight>
              </a:rPr>
              <a:t> with facilities providers at fixed or capped rates.</a:t>
            </a:r>
            <a:endParaRPr lang="en-US" sz="1600">
              <a:highlight>
                <a:srgbClr val="FFFFFF"/>
              </a:highlight>
            </a:endParaRPr>
          </a:p>
          <a:p>
            <a:pPr lvl="1"/>
            <a:r>
              <a:rPr lang="en-GB" sz="1600">
                <a:highlight>
                  <a:srgbClr val="FFFFFF"/>
                </a:highlight>
              </a:rPr>
              <a:t>Install </a:t>
            </a:r>
            <a:r>
              <a:rPr lang="en-GB" sz="1600" b="1">
                <a:highlight>
                  <a:srgbClr val="FFFFFF"/>
                </a:highlight>
              </a:rPr>
              <a:t>energyefficient systems</a:t>
            </a:r>
            <a:r>
              <a:rPr lang="en-GB" sz="1600">
                <a:highlight>
                  <a:srgbClr val="FFFFFF"/>
                </a:highlight>
              </a:rPr>
              <a:t> to reduce utilities expenditure.</a:t>
            </a:r>
            <a:endParaRPr lang="en-US" sz="1600">
              <a:highlight>
                <a:srgbClr val="FFFFFF"/>
              </a:highlight>
            </a:endParaRPr>
          </a:p>
          <a:p>
            <a:pPr lvl="1"/>
            <a:r>
              <a:rPr lang="en-GB" sz="1600">
                <a:highlight>
                  <a:srgbClr val="FFFFFF"/>
                </a:highlight>
              </a:rPr>
              <a:t>Monitor opex variances monthly with a centralised reporting system.</a:t>
            </a:r>
            <a:endParaRPr lang="en-US" sz="1600">
              <a:highlight>
                <a:srgbClr val="FFFFFF"/>
              </a:highlight>
            </a:endParaRPr>
          </a:p>
          <a:p>
            <a:endParaRPr lang="en-US" sz="3600" dirty="0"/>
          </a:p>
        </p:txBody>
      </p:sp>
    </p:spTree>
    <p:extLst>
      <p:ext uri="{BB962C8B-B14F-4D97-AF65-F5344CB8AC3E}">
        <p14:creationId xmlns:p14="http://schemas.microsoft.com/office/powerpoint/2010/main" val="166095039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C9B65-8D13-1FED-F2C3-9365EC64F09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E125E81-6A6E-F173-CDBA-45F36920DEC9}"/>
              </a:ext>
            </a:extLst>
          </p:cNvPr>
          <p:cNvSpPr>
            <a:spLocks noGrp="1"/>
          </p:cNvSpPr>
          <p:nvPr>
            <p:ph idx="1"/>
          </p:nvPr>
        </p:nvSpPr>
        <p:spPr/>
        <p:txBody>
          <a:bodyPr vert="horz" lIns="91440" tIns="45720" rIns="91440" bIns="45720" rtlCol="0" anchor="t">
            <a:normAutofit/>
          </a:bodyPr>
          <a:lstStyle/>
          <a:p>
            <a:r>
              <a:rPr lang="en-GB" sz="1800" b="1">
                <a:highlight>
                  <a:srgbClr val="FFFFFF"/>
                </a:highlight>
              </a:rPr>
              <a:t>4.3 Health and Safety Incidents</a:t>
            </a:r>
            <a:endParaRPr lang="en-US" sz="1800"/>
          </a:p>
          <a:p>
            <a:r>
              <a:rPr lang="en-GB" sz="1800" b="1">
                <a:highlight>
                  <a:srgbClr val="FFFFFF"/>
                </a:highlight>
              </a:rPr>
              <a:t>Mitigation Measures:</a:t>
            </a:r>
            <a:r>
              <a:rPr lang="en-GB" sz="1800" dirty="0">
                <a:highlight>
                  <a:srgbClr val="FFFFFF"/>
                </a:highlight>
              </a:rPr>
              <a:t> </a:t>
            </a:r>
            <a:endParaRPr lang="en-US" sz="1800"/>
          </a:p>
          <a:p>
            <a:pPr lvl="1"/>
            <a:r>
              <a:rPr lang="en-GB" sz="1800">
                <a:highlight>
                  <a:srgbClr val="FFFFFF"/>
                </a:highlight>
              </a:rPr>
              <a:t>Adopt strict </a:t>
            </a:r>
            <a:r>
              <a:rPr lang="en-GB" sz="1800" b="1">
                <a:highlight>
                  <a:srgbClr val="FFFFFF"/>
                </a:highlight>
              </a:rPr>
              <a:t>safety protocols</a:t>
            </a:r>
            <a:r>
              <a:rPr lang="en-GB" sz="1800">
                <a:highlight>
                  <a:srgbClr val="FFFFFF"/>
                </a:highlight>
              </a:rPr>
              <a:t> aligned with local regulations and industry best practices.</a:t>
            </a:r>
            <a:endParaRPr lang="en-US" sz="1800"/>
          </a:p>
          <a:p>
            <a:pPr lvl="1"/>
            <a:r>
              <a:rPr lang="en-GB" sz="1800">
                <a:highlight>
                  <a:srgbClr val="FFFFFF"/>
                </a:highlight>
              </a:rPr>
              <a:t>Conduct routine </a:t>
            </a:r>
            <a:r>
              <a:rPr lang="en-GB" sz="1800" b="1">
                <a:highlight>
                  <a:srgbClr val="FFFFFF"/>
                </a:highlight>
              </a:rPr>
              <a:t>fire safety and security drills</a:t>
            </a:r>
            <a:r>
              <a:rPr lang="en-GB" sz="1800">
                <a:highlight>
                  <a:srgbClr val="FFFFFF"/>
                </a:highlight>
              </a:rPr>
              <a:t>.</a:t>
            </a:r>
            <a:endParaRPr lang="en-US" sz="1800"/>
          </a:p>
          <a:p>
            <a:pPr lvl="1"/>
            <a:r>
              <a:rPr lang="en-GB" sz="1800">
                <a:highlight>
                  <a:srgbClr val="FFFFFF"/>
                </a:highlight>
              </a:rPr>
              <a:t>Implement a comprehensive incident reporting and monitoring system.</a:t>
            </a:r>
            <a:endParaRPr lang="en-US" sz="1800"/>
          </a:p>
          <a:p>
            <a:endParaRPr lang="en-US" sz="4000" dirty="0"/>
          </a:p>
        </p:txBody>
      </p:sp>
    </p:spTree>
    <p:extLst>
      <p:ext uri="{BB962C8B-B14F-4D97-AF65-F5344CB8AC3E}">
        <p14:creationId xmlns:p14="http://schemas.microsoft.com/office/powerpoint/2010/main" val="403989338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4578F-41AF-3FF0-ABEE-436DE60D909E}"/>
              </a:ext>
            </a:extLst>
          </p:cNvPr>
          <p:cNvSpPr>
            <a:spLocks noGrp="1"/>
          </p:cNvSpPr>
          <p:nvPr>
            <p:ph type="title"/>
          </p:nvPr>
        </p:nvSpPr>
        <p:spPr/>
        <p:txBody>
          <a:bodyPr>
            <a:normAutofit/>
          </a:bodyPr>
          <a:lstStyle/>
          <a:p>
            <a:pPr algn="ctr"/>
            <a:r>
              <a:rPr lang="en-GB" sz="3200" b="1">
                <a:highlight>
                  <a:srgbClr val="FFFFFF"/>
                </a:highlight>
                <a:latin typeface="Aptos"/>
              </a:rPr>
              <a:t>Regulatory and Legal Risk Mitigation</a:t>
            </a:r>
            <a:endParaRPr lang="en-US" sz="3200">
              <a:highlight>
                <a:srgbClr val="FFFFFF"/>
              </a:highlight>
              <a:latin typeface="Aptos"/>
            </a:endParaRPr>
          </a:p>
        </p:txBody>
      </p:sp>
      <p:sp>
        <p:nvSpPr>
          <p:cNvPr id="3" name="Content Placeholder 2">
            <a:extLst>
              <a:ext uri="{FF2B5EF4-FFF2-40B4-BE49-F238E27FC236}">
                <a16:creationId xmlns:a16="http://schemas.microsoft.com/office/drawing/2014/main" id="{C165B9C1-C054-C7BB-512F-34F9CCDDC1B9}"/>
              </a:ext>
            </a:extLst>
          </p:cNvPr>
          <p:cNvSpPr>
            <a:spLocks noGrp="1"/>
          </p:cNvSpPr>
          <p:nvPr>
            <p:ph idx="1"/>
          </p:nvPr>
        </p:nvSpPr>
        <p:spPr/>
        <p:txBody>
          <a:bodyPr vert="horz" lIns="91440" tIns="45720" rIns="91440" bIns="45720" rtlCol="0" anchor="t">
            <a:normAutofit/>
          </a:bodyPr>
          <a:lstStyle/>
          <a:p>
            <a:r>
              <a:rPr lang="en-GB" sz="1800" b="1" dirty="0">
                <a:highlight>
                  <a:srgbClr val="FFFFFF"/>
                </a:highlight>
              </a:rPr>
              <a:t>5.1 Planning Permission Delays</a:t>
            </a:r>
            <a:endParaRPr lang="en-US" sz="1800" dirty="0">
              <a:highlight>
                <a:srgbClr val="FFFFFF"/>
              </a:highlight>
            </a:endParaRPr>
          </a:p>
          <a:p>
            <a:r>
              <a:rPr lang="en-GB" sz="1800" b="1" dirty="0">
                <a:highlight>
                  <a:srgbClr val="FFFFFF"/>
                </a:highlight>
              </a:rPr>
              <a:t>Mitigation Measures:</a:t>
            </a:r>
            <a:r>
              <a:rPr lang="en-GB" sz="1800" dirty="0">
                <a:highlight>
                  <a:srgbClr val="FFFFFF"/>
                </a:highlight>
              </a:rPr>
              <a:t> </a:t>
            </a:r>
            <a:endParaRPr lang="en-US" sz="1800" dirty="0">
              <a:highlight>
                <a:srgbClr val="FFFFFF"/>
              </a:highlight>
            </a:endParaRPr>
          </a:p>
          <a:p>
            <a:pPr lvl="1"/>
            <a:r>
              <a:rPr lang="en-GB" sz="1800" dirty="0">
                <a:highlight>
                  <a:srgbClr val="FFFFFF"/>
                </a:highlight>
              </a:rPr>
              <a:t>Engage early with planning authorities and maintain continuous liaison throughout the approval process.</a:t>
            </a:r>
            <a:endParaRPr lang="en-US" sz="1800" dirty="0">
              <a:highlight>
                <a:srgbClr val="FFFFFF"/>
              </a:highlight>
            </a:endParaRPr>
          </a:p>
          <a:p>
            <a:pPr lvl="1"/>
            <a:r>
              <a:rPr lang="en-GB" sz="1800" dirty="0">
                <a:highlight>
                  <a:srgbClr val="FFFFFF"/>
                </a:highlight>
              </a:rPr>
              <a:t>Employ specialist </a:t>
            </a:r>
            <a:r>
              <a:rPr lang="en-GB" sz="1800" b="1" dirty="0">
                <a:highlight>
                  <a:srgbClr val="FFFFFF"/>
                </a:highlight>
              </a:rPr>
              <a:t>planning consultants</a:t>
            </a:r>
            <a:r>
              <a:rPr lang="en-GB" sz="1800" dirty="0">
                <a:highlight>
                  <a:srgbClr val="FFFFFF"/>
                </a:highlight>
              </a:rPr>
              <a:t> to navigate regulatory requirements.</a:t>
            </a:r>
            <a:endParaRPr lang="en-US" sz="1800" dirty="0">
              <a:highlight>
                <a:srgbClr val="FFFFFF"/>
              </a:highlight>
            </a:endParaRPr>
          </a:p>
          <a:p>
            <a:pPr lvl="1"/>
            <a:r>
              <a:rPr lang="en-GB" sz="1800" dirty="0">
                <a:highlight>
                  <a:srgbClr val="FFFFFF"/>
                </a:highlight>
              </a:rPr>
              <a:t>Incorporate a time buffer for approval periods within the project timeline.</a:t>
            </a:r>
            <a:endParaRPr lang="en-US" sz="1800" dirty="0">
              <a:highlight>
                <a:srgbClr val="FFFFFF"/>
              </a:highlight>
            </a:endParaRPr>
          </a:p>
          <a:p>
            <a:r>
              <a:rPr lang="en-GB" sz="1800" b="1" dirty="0">
                <a:highlight>
                  <a:srgbClr val="FFFFFF"/>
                </a:highlight>
              </a:rPr>
              <a:t>5.2 Tax Policy Changes</a:t>
            </a:r>
            <a:endParaRPr lang="en-US" sz="1800" dirty="0">
              <a:highlight>
                <a:srgbClr val="FFFFFF"/>
              </a:highlight>
            </a:endParaRPr>
          </a:p>
          <a:p>
            <a:r>
              <a:rPr lang="en-GB" sz="1800" b="1" dirty="0">
                <a:highlight>
                  <a:srgbClr val="FFFFFF"/>
                </a:highlight>
              </a:rPr>
              <a:t>Mitigation Measures:</a:t>
            </a:r>
            <a:r>
              <a:rPr lang="en-GB" sz="1800" dirty="0">
                <a:highlight>
                  <a:srgbClr val="FFFFFF"/>
                </a:highlight>
              </a:rPr>
              <a:t> </a:t>
            </a:r>
            <a:endParaRPr lang="en-US" sz="1800" dirty="0">
              <a:highlight>
                <a:srgbClr val="FFFFFF"/>
              </a:highlight>
            </a:endParaRPr>
          </a:p>
          <a:p>
            <a:pPr lvl="1"/>
            <a:r>
              <a:rPr lang="en-GB" sz="1800" dirty="0">
                <a:highlight>
                  <a:srgbClr val="FFFFFF"/>
                </a:highlight>
              </a:rPr>
              <a:t>Use scenario planning within the financial model to test impacts of tax adjustments.</a:t>
            </a:r>
            <a:endParaRPr lang="en-US" sz="1800" dirty="0">
              <a:highlight>
                <a:srgbClr val="FFFFFF"/>
              </a:highlight>
            </a:endParaRPr>
          </a:p>
          <a:p>
            <a:pPr lvl="1"/>
            <a:r>
              <a:rPr lang="en-GB" sz="1800" dirty="0">
                <a:highlight>
                  <a:srgbClr val="FFFFFF"/>
                </a:highlight>
              </a:rPr>
              <a:t>Regularly consult professional tax advisors to ensure compliance and optimisation.</a:t>
            </a:r>
            <a:endParaRPr lang="en-US" sz="1800" dirty="0">
              <a:highlight>
                <a:srgbClr val="FFFFFF"/>
              </a:highlight>
            </a:endParaRPr>
          </a:p>
          <a:p>
            <a:endParaRPr lang="en-US" sz="4000" dirty="0"/>
          </a:p>
        </p:txBody>
      </p:sp>
    </p:spTree>
    <p:extLst>
      <p:ext uri="{BB962C8B-B14F-4D97-AF65-F5344CB8AC3E}">
        <p14:creationId xmlns:p14="http://schemas.microsoft.com/office/powerpoint/2010/main" val="119977699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28B07-BA44-1685-A5DC-A2716E15DD1B}"/>
              </a:ext>
            </a:extLst>
          </p:cNvPr>
          <p:cNvSpPr>
            <a:spLocks noGrp="1"/>
          </p:cNvSpPr>
          <p:nvPr>
            <p:ph type="title"/>
          </p:nvPr>
        </p:nvSpPr>
        <p:spPr/>
        <p:txBody>
          <a:bodyPr>
            <a:normAutofit/>
          </a:bodyPr>
          <a:lstStyle/>
          <a:p>
            <a:pPr algn="ctr"/>
            <a:r>
              <a:rPr lang="en-GB" sz="3200" b="1">
                <a:highlight>
                  <a:srgbClr val="FFFFFF"/>
                </a:highlight>
                <a:latin typeface="Aptos"/>
              </a:rPr>
              <a:t>Environmental and Sustainability Risk Mitigation</a:t>
            </a:r>
            <a:endParaRPr lang="en-GB" sz="3200">
              <a:highlight>
                <a:srgbClr val="FFFFFF"/>
              </a:highlight>
              <a:latin typeface="Aptos"/>
            </a:endParaRPr>
          </a:p>
        </p:txBody>
      </p:sp>
      <p:sp>
        <p:nvSpPr>
          <p:cNvPr id="3" name="Content Placeholder 2">
            <a:extLst>
              <a:ext uri="{FF2B5EF4-FFF2-40B4-BE49-F238E27FC236}">
                <a16:creationId xmlns:a16="http://schemas.microsoft.com/office/drawing/2014/main" id="{EEA940D3-57B6-9F47-2021-7442FBBA4AA4}"/>
              </a:ext>
            </a:extLst>
          </p:cNvPr>
          <p:cNvSpPr>
            <a:spLocks noGrp="1"/>
          </p:cNvSpPr>
          <p:nvPr>
            <p:ph idx="1"/>
          </p:nvPr>
        </p:nvSpPr>
        <p:spPr/>
        <p:txBody>
          <a:bodyPr vert="horz" lIns="91440" tIns="45720" rIns="91440" bIns="45720" rtlCol="0" anchor="t">
            <a:normAutofit/>
          </a:bodyPr>
          <a:lstStyle/>
          <a:p>
            <a:r>
              <a:rPr lang="en-GB" sz="1800" b="1">
                <a:highlight>
                  <a:srgbClr val="FFFFFF"/>
                </a:highlight>
              </a:rPr>
              <a:t>6.1 Failure to Meet Green Financing KPIs</a:t>
            </a:r>
            <a:endParaRPr lang="en-GB" sz="1800" dirty="0">
              <a:highlight>
                <a:srgbClr val="FFFFFF"/>
              </a:highlight>
            </a:endParaRPr>
          </a:p>
          <a:p>
            <a:r>
              <a:rPr lang="en-GB" sz="1800" b="1">
                <a:highlight>
                  <a:srgbClr val="FFFFFF"/>
                </a:highlight>
              </a:rPr>
              <a:t>Mitigation Measures:</a:t>
            </a:r>
            <a:r>
              <a:rPr lang="en-GB" sz="1800" dirty="0">
                <a:highlight>
                  <a:srgbClr val="FFFFFF"/>
                </a:highlight>
              </a:rPr>
              <a:t> </a:t>
            </a:r>
          </a:p>
          <a:p>
            <a:pPr lvl="1"/>
            <a:r>
              <a:rPr lang="en-GB" sz="1800">
                <a:highlight>
                  <a:srgbClr val="FFFFFF"/>
                </a:highlight>
              </a:rPr>
              <a:t>Appoint a </a:t>
            </a:r>
            <a:r>
              <a:rPr lang="en-GB" sz="1800" b="1">
                <a:highlight>
                  <a:srgbClr val="FFFFFF"/>
                </a:highlight>
              </a:rPr>
              <a:t>sustainability consultant</a:t>
            </a:r>
            <a:r>
              <a:rPr lang="en-GB" sz="1800">
                <a:highlight>
                  <a:srgbClr val="FFFFFF"/>
                </a:highlight>
              </a:rPr>
              <a:t> to monitor performance against green standards (e.g., BREEAM, LEED).</a:t>
            </a:r>
            <a:endParaRPr lang="en-GB" sz="1800" dirty="0">
              <a:highlight>
                <a:srgbClr val="FFFFFF"/>
              </a:highlight>
            </a:endParaRPr>
          </a:p>
          <a:p>
            <a:pPr lvl="1"/>
            <a:r>
              <a:rPr lang="en-GB" sz="1800">
                <a:highlight>
                  <a:srgbClr val="FFFFFF"/>
                </a:highlight>
              </a:rPr>
              <a:t>Conduct annual thirdparty verification and sustainability audits.</a:t>
            </a:r>
            <a:endParaRPr lang="en-GB" sz="1800" dirty="0">
              <a:highlight>
                <a:srgbClr val="FFFFFF"/>
              </a:highlight>
            </a:endParaRPr>
          </a:p>
          <a:p>
            <a:pPr lvl="1"/>
            <a:r>
              <a:rPr lang="en-GB" sz="1800">
                <a:highlight>
                  <a:srgbClr val="FFFFFF"/>
                </a:highlight>
              </a:rPr>
              <a:t>Use smart building systems to track realtime energy and water performance.</a:t>
            </a:r>
            <a:endParaRPr lang="en-GB" sz="1800" dirty="0">
              <a:highlight>
                <a:srgbClr val="FFFFFF"/>
              </a:highlight>
            </a:endParaRPr>
          </a:p>
          <a:p>
            <a:r>
              <a:rPr lang="en-GB" sz="1800" b="1">
                <a:highlight>
                  <a:srgbClr val="FFFFFF"/>
                </a:highlight>
              </a:rPr>
              <a:t>6.2 Natural Disaster Exposure</a:t>
            </a:r>
            <a:endParaRPr lang="en-GB" sz="1800" dirty="0">
              <a:highlight>
                <a:srgbClr val="FFFFFF"/>
              </a:highlight>
            </a:endParaRPr>
          </a:p>
          <a:p>
            <a:r>
              <a:rPr lang="en-GB" sz="1800" b="1">
                <a:highlight>
                  <a:srgbClr val="FFFFFF"/>
                </a:highlight>
              </a:rPr>
              <a:t>Mitigation Measures:</a:t>
            </a:r>
            <a:r>
              <a:rPr lang="en-GB" sz="1800" dirty="0">
                <a:highlight>
                  <a:srgbClr val="FFFFFF"/>
                </a:highlight>
              </a:rPr>
              <a:t> </a:t>
            </a:r>
          </a:p>
          <a:p>
            <a:pPr lvl="1"/>
            <a:r>
              <a:rPr lang="en-GB" sz="1800">
                <a:highlight>
                  <a:srgbClr val="FFFFFF"/>
                </a:highlight>
              </a:rPr>
              <a:t>Assess the site’s environmental vulnerability and incorporate </a:t>
            </a:r>
            <a:r>
              <a:rPr lang="en-GB" sz="1800" b="1">
                <a:highlight>
                  <a:srgbClr val="FFFFFF"/>
                </a:highlight>
              </a:rPr>
              <a:t>resilient design features</a:t>
            </a:r>
            <a:r>
              <a:rPr lang="en-GB" sz="1800">
                <a:highlight>
                  <a:srgbClr val="FFFFFF"/>
                </a:highlight>
              </a:rPr>
              <a:t> (e.g., flood barriers, enhanced drainage).</a:t>
            </a:r>
            <a:endParaRPr lang="en-GB" sz="1800" dirty="0">
              <a:highlight>
                <a:srgbClr val="FFFFFF"/>
              </a:highlight>
            </a:endParaRPr>
          </a:p>
          <a:p>
            <a:pPr lvl="1"/>
            <a:r>
              <a:rPr lang="en-GB" sz="1800">
                <a:highlight>
                  <a:srgbClr val="FFFFFF"/>
                </a:highlight>
              </a:rPr>
              <a:t>Secure comprehensive </a:t>
            </a:r>
            <a:r>
              <a:rPr lang="en-GB" sz="1800" b="1">
                <a:highlight>
                  <a:srgbClr val="FFFFFF"/>
                </a:highlight>
              </a:rPr>
              <a:t>property and business interruption insurance</a:t>
            </a:r>
            <a:r>
              <a:rPr lang="en-GB" sz="1800">
                <a:highlight>
                  <a:srgbClr val="FFFFFF"/>
                </a:highlight>
              </a:rPr>
              <a:t>.</a:t>
            </a:r>
            <a:endParaRPr lang="en-GB" sz="1800" dirty="0">
              <a:highlight>
                <a:srgbClr val="FFFFFF"/>
              </a:highlight>
            </a:endParaRPr>
          </a:p>
          <a:p>
            <a:endParaRPr lang="en-GB" sz="4000" dirty="0"/>
          </a:p>
        </p:txBody>
      </p:sp>
    </p:spTree>
    <p:extLst>
      <p:ext uri="{BB962C8B-B14F-4D97-AF65-F5344CB8AC3E}">
        <p14:creationId xmlns:p14="http://schemas.microsoft.com/office/powerpoint/2010/main" val="253903753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29F94-9CBC-F865-FE32-0FFA4E969AA6}"/>
              </a:ext>
            </a:extLst>
          </p:cNvPr>
          <p:cNvSpPr>
            <a:spLocks noGrp="1"/>
          </p:cNvSpPr>
          <p:nvPr>
            <p:ph type="title"/>
          </p:nvPr>
        </p:nvSpPr>
        <p:spPr/>
        <p:txBody>
          <a:bodyPr>
            <a:normAutofit/>
          </a:bodyPr>
          <a:lstStyle/>
          <a:p>
            <a:pPr algn="ctr"/>
            <a:r>
              <a:rPr lang="en-GB" sz="3600" b="1">
                <a:highlight>
                  <a:srgbClr val="FFFFFF"/>
                </a:highlight>
                <a:latin typeface="Aptos"/>
              </a:rPr>
              <a:t>Reputational Risk Mitigation</a:t>
            </a:r>
            <a:endParaRPr lang="en-US" sz="3600">
              <a:highlight>
                <a:srgbClr val="FFFFFF"/>
              </a:highlight>
              <a:latin typeface="Aptos"/>
            </a:endParaRPr>
          </a:p>
        </p:txBody>
      </p:sp>
      <p:sp>
        <p:nvSpPr>
          <p:cNvPr id="3" name="Content Placeholder 2">
            <a:extLst>
              <a:ext uri="{FF2B5EF4-FFF2-40B4-BE49-F238E27FC236}">
                <a16:creationId xmlns:a16="http://schemas.microsoft.com/office/drawing/2014/main" id="{9AF49722-5815-5B24-ACC1-CC1FC8E52DF9}"/>
              </a:ext>
            </a:extLst>
          </p:cNvPr>
          <p:cNvSpPr>
            <a:spLocks noGrp="1"/>
          </p:cNvSpPr>
          <p:nvPr>
            <p:ph idx="1"/>
          </p:nvPr>
        </p:nvSpPr>
        <p:spPr/>
        <p:txBody>
          <a:bodyPr vert="horz" lIns="91440" tIns="45720" rIns="91440" bIns="45720" rtlCol="0" anchor="t">
            <a:normAutofit/>
          </a:bodyPr>
          <a:lstStyle/>
          <a:p>
            <a:r>
              <a:rPr lang="en-GB" sz="2400" b="1">
                <a:highlight>
                  <a:srgbClr val="FFFFFF"/>
                </a:highlight>
              </a:rPr>
              <a:t>7.1 Community Opposition / Negative Public Sentiment</a:t>
            </a:r>
            <a:endParaRPr lang="en-US" sz="2400">
              <a:highlight>
                <a:srgbClr val="FFFFFF"/>
              </a:highlight>
            </a:endParaRPr>
          </a:p>
          <a:p>
            <a:r>
              <a:rPr lang="en-GB" sz="2400" b="1">
                <a:highlight>
                  <a:srgbClr val="FFFFFF"/>
                </a:highlight>
              </a:rPr>
              <a:t>Mitigation Measures:</a:t>
            </a:r>
            <a:r>
              <a:rPr lang="en-GB" sz="2400" dirty="0">
                <a:highlight>
                  <a:srgbClr val="FFFFFF"/>
                </a:highlight>
              </a:rPr>
              <a:t> </a:t>
            </a:r>
            <a:endParaRPr lang="en-US" sz="2400">
              <a:highlight>
                <a:srgbClr val="FFFFFF"/>
              </a:highlight>
            </a:endParaRPr>
          </a:p>
          <a:p>
            <a:pPr lvl="1"/>
            <a:r>
              <a:rPr lang="en-GB">
                <a:highlight>
                  <a:srgbClr val="FFFFFF"/>
                </a:highlight>
              </a:rPr>
              <a:t>Implement a robust </a:t>
            </a:r>
            <a:r>
              <a:rPr lang="en-GB" b="1">
                <a:highlight>
                  <a:srgbClr val="FFFFFF"/>
                </a:highlight>
              </a:rPr>
              <a:t>stakeholder engagement plan</a:t>
            </a:r>
            <a:r>
              <a:rPr lang="en-GB">
                <a:highlight>
                  <a:srgbClr val="FFFFFF"/>
                </a:highlight>
              </a:rPr>
              <a:t>, including public consultations.</a:t>
            </a:r>
            <a:endParaRPr lang="en-US">
              <a:highlight>
                <a:srgbClr val="FFFFFF"/>
              </a:highlight>
            </a:endParaRPr>
          </a:p>
          <a:p>
            <a:pPr lvl="1"/>
            <a:r>
              <a:rPr lang="en-GB">
                <a:highlight>
                  <a:srgbClr val="FFFFFF"/>
                </a:highlight>
              </a:rPr>
              <a:t>Develop corporate social responsibility (CSR) initiatives that align with local community interests.</a:t>
            </a:r>
            <a:endParaRPr lang="en-US">
              <a:highlight>
                <a:srgbClr val="FFFFFF"/>
              </a:highlight>
            </a:endParaRPr>
          </a:p>
          <a:p>
            <a:pPr lvl="1"/>
            <a:r>
              <a:rPr lang="en-GB">
                <a:highlight>
                  <a:srgbClr val="FFFFFF"/>
                </a:highlight>
              </a:rPr>
              <a:t>Maintain transparent communication regarding environmental impact, noise, traffic, and design.</a:t>
            </a:r>
            <a:endParaRPr lang="en-US">
              <a:highlight>
                <a:srgbClr val="FFFFFF"/>
              </a:highlight>
            </a:endParaRPr>
          </a:p>
          <a:p>
            <a:endParaRPr lang="en-US" sz="4800" dirty="0"/>
          </a:p>
        </p:txBody>
      </p:sp>
    </p:spTree>
    <p:extLst>
      <p:ext uri="{BB962C8B-B14F-4D97-AF65-F5344CB8AC3E}">
        <p14:creationId xmlns:p14="http://schemas.microsoft.com/office/powerpoint/2010/main" val="54871572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ADDD6-146A-E19D-B23C-7FA2D3359956}"/>
              </a:ext>
            </a:extLst>
          </p:cNvPr>
          <p:cNvSpPr>
            <a:spLocks noGrp="1"/>
          </p:cNvSpPr>
          <p:nvPr>
            <p:ph type="title"/>
          </p:nvPr>
        </p:nvSpPr>
        <p:spPr/>
        <p:txBody>
          <a:bodyPr/>
          <a:lstStyle/>
          <a:p>
            <a:pPr algn="ctr">
              <a:spcBef>
                <a:spcPts val="1000"/>
              </a:spcBef>
            </a:pPr>
            <a:r>
              <a:rPr lang="en-GB" sz="3200" b="1">
                <a:highlight>
                  <a:srgbClr val="FFFFFF"/>
                </a:highlight>
                <a:latin typeface="Aptos"/>
              </a:rPr>
              <a:t>Shopping Mall Development – Risk Matrix</a:t>
            </a:r>
            <a:endParaRPr lang="en-US" sz="3200">
              <a:latin typeface="Aptos"/>
            </a:endParaRPr>
          </a:p>
          <a:p>
            <a:endParaRPr lang="en-US" dirty="0"/>
          </a:p>
        </p:txBody>
      </p:sp>
      <p:sp>
        <p:nvSpPr>
          <p:cNvPr id="3" name="Content Placeholder 2">
            <a:extLst>
              <a:ext uri="{FF2B5EF4-FFF2-40B4-BE49-F238E27FC236}">
                <a16:creationId xmlns:a16="http://schemas.microsoft.com/office/drawing/2014/main" id="{56A8114C-F412-7189-28B6-8392D52C5A6C}"/>
              </a:ext>
            </a:extLst>
          </p:cNvPr>
          <p:cNvSpPr>
            <a:spLocks noGrp="1"/>
          </p:cNvSpPr>
          <p:nvPr>
            <p:ph idx="1"/>
          </p:nvPr>
        </p:nvSpPr>
        <p:spPr/>
        <p:txBody>
          <a:bodyPr vert="horz" lIns="91440" tIns="45720" rIns="91440" bIns="45720" rtlCol="0" anchor="t">
            <a:normAutofit/>
          </a:bodyPr>
          <a:lstStyle/>
          <a:p>
            <a:r>
              <a:rPr lang="en-GB" sz="2000" b="1">
                <a:highlight>
                  <a:srgbClr val="FFFFFF"/>
                </a:highlight>
              </a:rPr>
              <a:t>Shopping Mall Development – Risk Matrix</a:t>
            </a:r>
            <a:endParaRPr lang="en-US" sz="2000">
              <a:highlight>
                <a:srgbClr val="FFFFFF"/>
              </a:highlight>
            </a:endParaRPr>
          </a:p>
          <a:p>
            <a:r>
              <a:rPr lang="en-GB" sz="2000" b="1">
                <a:highlight>
                  <a:srgbClr val="FFFFFF"/>
                </a:highlight>
              </a:rPr>
              <a:t>Risk Rating Scale</a:t>
            </a:r>
            <a:endParaRPr lang="en-US" sz="2000">
              <a:highlight>
                <a:srgbClr val="FFFFFF"/>
              </a:highlight>
            </a:endParaRPr>
          </a:p>
          <a:p>
            <a:r>
              <a:rPr lang="en-GB" sz="2000" b="1">
                <a:highlight>
                  <a:srgbClr val="FFFFFF"/>
                </a:highlight>
              </a:rPr>
              <a:t>Likelihood (L):</a:t>
            </a:r>
            <a:r>
              <a:rPr lang="en-GB" sz="2000" dirty="0">
                <a:highlight>
                  <a:srgbClr val="FFFFFF"/>
                </a:highlight>
              </a:rPr>
              <a:t> </a:t>
            </a:r>
            <a:endParaRPr lang="en-US" sz="2000">
              <a:highlight>
                <a:srgbClr val="FFFFFF"/>
              </a:highlight>
            </a:endParaRPr>
          </a:p>
          <a:p>
            <a:pPr lvl="1"/>
            <a:r>
              <a:rPr lang="en-GB" sz="2000" b="1">
                <a:highlight>
                  <a:srgbClr val="FFFFFF"/>
                </a:highlight>
              </a:rPr>
              <a:t>1 = Rare</a:t>
            </a:r>
            <a:r>
              <a:rPr lang="en-GB" sz="2000">
                <a:highlight>
                  <a:srgbClr val="FFFFFF"/>
                </a:highlight>
              </a:rPr>
              <a:t>, 2 = Unlikely, 3 = Possible, 4 = Likely, 5 = Almost Certain</a:t>
            </a:r>
            <a:endParaRPr lang="en-US" sz="2000">
              <a:highlight>
                <a:srgbClr val="FFFFFF"/>
              </a:highlight>
            </a:endParaRPr>
          </a:p>
          <a:p>
            <a:r>
              <a:rPr lang="en-GB" sz="2000" b="1">
                <a:highlight>
                  <a:srgbClr val="FFFFFF"/>
                </a:highlight>
              </a:rPr>
              <a:t>Impact (I):</a:t>
            </a:r>
            <a:r>
              <a:rPr lang="en-GB" sz="2000" dirty="0">
                <a:highlight>
                  <a:srgbClr val="FFFFFF"/>
                </a:highlight>
              </a:rPr>
              <a:t> </a:t>
            </a:r>
            <a:endParaRPr lang="en-US" sz="2000">
              <a:highlight>
                <a:srgbClr val="FFFFFF"/>
              </a:highlight>
            </a:endParaRPr>
          </a:p>
          <a:p>
            <a:pPr lvl="1"/>
            <a:r>
              <a:rPr lang="en-GB" sz="2000" b="1">
                <a:highlight>
                  <a:srgbClr val="FFFFFF"/>
                </a:highlight>
              </a:rPr>
              <a:t>1 = Negligible</a:t>
            </a:r>
            <a:r>
              <a:rPr lang="en-GB" sz="2000">
                <a:highlight>
                  <a:srgbClr val="FFFFFF"/>
                </a:highlight>
              </a:rPr>
              <a:t>, 2 = Minor, 3 = Moderate, 4 = Major, 5 = Severe</a:t>
            </a:r>
            <a:endParaRPr lang="en-US" sz="2000">
              <a:highlight>
                <a:srgbClr val="FFFFFF"/>
              </a:highlight>
            </a:endParaRPr>
          </a:p>
          <a:p>
            <a:r>
              <a:rPr lang="en-GB" sz="2000" b="1">
                <a:highlight>
                  <a:srgbClr val="FFFFFF"/>
                </a:highlight>
              </a:rPr>
              <a:t>Risk Score = L × I</a:t>
            </a:r>
            <a:r>
              <a:rPr lang="en-GB" sz="2000" dirty="0">
                <a:highlight>
                  <a:srgbClr val="FFFFFF"/>
                </a:highlight>
              </a:rPr>
              <a:t> </a:t>
            </a:r>
            <a:endParaRPr lang="en-US" sz="2000">
              <a:highlight>
                <a:srgbClr val="FFFFFF"/>
              </a:highlight>
            </a:endParaRPr>
          </a:p>
          <a:p>
            <a:pPr lvl="1"/>
            <a:r>
              <a:rPr lang="en-GB" sz="2000" b="1">
                <a:highlight>
                  <a:srgbClr val="FFFFFF"/>
                </a:highlight>
              </a:rPr>
              <a:t>1–6 = Low</a:t>
            </a:r>
            <a:r>
              <a:rPr lang="en-GB" sz="2000">
                <a:highlight>
                  <a:srgbClr val="FFFFFF"/>
                </a:highlight>
              </a:rPr>
              <a:t>, </a:t>
            </a:r>
            <a:r>
              <a:rPr lang="en-GB" sz="2000" b="1">
                <a:highlight>
                  <a:srgbClr val="FFFFFF"/>
                </a:highlight>
              </a:rPr>
              <a:t>7–14 = Medium</a:t>
            </a:r>
            <a:r>
              <a:rPr lang="en-GB" sz="2000">
                <a:highlight>
                  <a:srgbClr val="FFFFFF"/>
                </a:highlight>
              </a:rPr>
              <a:t>, </a:t>
            </a:r>
            <a:r>
              <a:rPr lang="en-GB" sz="2000" b="1">
                <a:highlight>
                  <a:srgbClr val="FFFFFF"/>
                </a:highlight>
              </a:rPr>
              <a:t>15–25 = High</a:t>
            </a:r>
            <a:endParaRPr lang="en-US" sz="2000">
              <a:highlight>
                <a:srgbClr val="FFFFFF"/>
              </a:highlight>
            </a:endParaRPr>
          </a:p>
          <a:p>
            <a:pPr marL="0" indent="0">
              <a:buNone/>
            </a:pPr>
            <a:endParaRPr lang="en-US" sz="4400" dirty="0"/>
          </a:p>
        </p:txBody>
      </p:sp>
    </p:spTree>
    <p:extLst>
      <p:ext uri="{BB962C8B-B14F-4D97-AF65-F5344CB8AC3E}">
        <p14:creationId xmlns:p14="http://schemas.microsoft.com/office/powerpoint/2010/main" val="256676416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DF1B3-24AF-48DA-7BA3-402256E495A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279BC4B-457F-46EF-8FD2-3DF3DC10E2DF}"/>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32942044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2497</Words>
  <Application>Microsoft Office PowerPoint</Application>
  <PresentationFormat>Widescreen</PresentationFormat>
  <Paragraphs>366</Paragraphs>
  <Slides>57</Slides>
  <Notes>0</Notes>
  <HiddenSlides>0</HiddenSlides>
  <MMClips>0</MMClips>
  <ScaleCrop>false</ScaleCrop>
  <HeadingPairs>
    <vt:vector size="4" baseType="variant">
      <vt:variant>
        <vt:lpstr>Theme</vt:lpstr>
      </vt:variant>
      <vt:variant>
        <vt:i4>2</vt:i4>
      </vt:variant>
      <vt:variant>
        <vt:lpstr>Slide Titles</vt:lpstr>
      </vt:variant>
      <vt:variant>
        <vt:i4>57</vt:i4>
      </vt:variant>
    </vt:vector>
  </HeadingPairs>
  <TitlesOfParts>
    <vt:vector size="59" baseType="lpstr">
      <vt:lpstr>Office Theme</vt:lpstr>
      <vt:lpstr>1_Office Theme</vt:lpstr>
      <vt:lpstr>Risk Management in the Financial Management of Projects </vt:lpstr>
      <vt:lpstr>Introduction to Risk in Project Finance</vt:lpstr>
      <vt:lpstr>Types of Risks in Project Finance</vt:lpstr>
      <vt:lpstr>Types of Risks in Project Finance </vt:lpstr>
      <vt:lpstr>Types of Risks in Project Finance </vt:lpstr>
      <vt:lpstr> Risk Management Process in Project Financial Management </vt:lpstr>
      <vt:lpstr>Step 2: Risk Assessment </vt:lpstr>
      <vt:lpstr>Risk Response Strategies</vt:lpstr>
      <vt:lpstr>PowerPoint Presentation</vt:lpstr>
      <vt:lpstr>Financial Tools for Managing Risk </vt:lpstr>
      <vt:lpstr>PowerPoint Presentation</vt:lpstr>
      <vt:lpstr>Monitoring and Reporting Risks</vt:lpstr>
      <vt:lpstr>Case Study Example (Simplified) </vt:lpstr>
      <vt:lpstr>Conclusion</vt:lpstr>
      <vt:lpstr>  Critical Risks in the Financial Management of Projects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Summary: The Most Critical Risks </vt:lpstr>
      <vt:lpstr>Risk Matrix (Probability vs Impact) </vt:lpstr>
      <vt:lpstr>PowerPoint Presentation</vt:lpstr>
      <vt:lpstr>PowerPoint Presentation</vt:lpstr>
      <vt:lpstr> Visual Summary: High-Priority Risks (for action) </vt:lpstr>
      <vt:lpstr>  Visual Summary: High-Priority Risks (for action)  </vt:lpstr>
      <vt:lpstr>  Visual Summary: High-Priority Risks (for action)  </vt:lpstr>
      <vt:lpstr>PowerPoint Presentation</vt:lpstr>
      <vt:lpstr>PowerPoint Presentation</vt:lpstr>
      <vt:lpstr>PowerPoint Presentation</vt:lpstr>
      <vt:lpstr>PowerPoint Presentation</vt:lpstr>
      <vt:lpstr>PowerPoint Presentation</vt:lpstr>
      <vt:lpstr>Shopping Mall Example </vt:lpstr>
      <vt:lpstr>PowerPoint Presentation</vt:lpstr>
      <vt:lpstr>PowerPoint Presentation</vt:lpstr>
      <vt:lpstr>Shopping Mall Development – Risk Matrix </vt:lpstr>
      <vt:lpstr>Heat Map (Risk Score Visualization) </vt:lpstr>
      <vt:lpstr>Risk Mitigation Plan </vt:lpstr>
      <vt:lpstr>PowerPoint Presentation</vt:lpstr>
      <vt:lpstr>PowerPoint Presentation</vt:lpstr>
      <vt:lpstr>PowerPoint Presentation</vt:lpstr>
      <vt:lpstr>2. Financial Risk Mitigation</vt:lpstr>
      <vt:lpstr>PowerPoint Presentation</vt:lpstr>
      <vt:lpstr>3. Market and Demand Risk Mitigation</vt:lpstr>
      <vt:lpstr>Operational Risk Mitigation</vt:lpstr>
      <vt:lpstr>PowerPoint Presentation</vt:lpstr>
      <vt:lpstr>Regulatory and Legal Risk Mitigation</vt:lpstr>
      <vt:lpstr>Environmental and Sustainability Risk Mitigation</vt:lpstr>
      <vt:lpstr>Reputational Risk Mitigation</vt:lpstr>
      <vt:lpstr>Shopping Mall Development – Risk Matrix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Moutushi Tanha</dc:creator>
  <cp:lastModifiedBy>Moutushi Tanha</cp:lastModifiedBy>
  <cp:revision>16</cp:revision>
  <dcterms:created xsi:type="dcterms:W3CDTF">2026-02-10T09:27:42Z</dcterms:created>
  <dcterms:modified xsi:type="dcterms:W3CDTF">2026-02-10T15:11:20Z</dcterms:modified>
</cp:coreProperties>
</file>