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Open Sans" panose="020B0606030504020204" pitchFamily="34"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883" autoAdjust="0"/>
  </p:normalViewPr>
  <p:slideViewPr>
    <p:cSldViewPr snapToGrid="0">
      <p:cViewPr varScale="1">
        <p:scale>
          <a:sx n="51" d="100"/>
          <a:sy n="51" d="100"/>
        </p:scale>
        <p:origin x="1476"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77912807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doi.org/10.4324/9781003163152"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2" name="Google Shape;7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58162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9" name="Google Shape;7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97125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This presentation will focus on the importance of working in teams as a professional skill for health and social care. The aim of this is to demonstrate to the learner the meaning of teamwork, why it is important in the context of effective and safe care and how it can be used in a real care setting. I will also relate the skill in relation to a supporting 'model' and consider how it has an impact on my employability, personal development and future career planning.</a:t>
            </a:r>
          </a:p>
          <a:p>
            <a:pPr marL="0" lvl="0" indent="0" algn="l" rtl="0">
              <a:spcBef>
                <a:spcPts val="0"/>
              </a:spcBef>
              <a:spcAft>
                <a:spcPts val="0"/>
              </a:spcAft>
              <a:buNone/>
            </a:pPr>
            <a:endParaRPr dirty="0"/>
          </a:p>
        </p:txBody>
      </p:sp>
      <p:sp>
        <p:nvSpPr>
          <p:cNvPr id="87" name="Google Shape;8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35504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The skill that I have picked is to work in teams. Team working in health and social care involves working alongside colleagues and combining the various skills, knowledge and responsibilities into a team to meet the needs of the service user. It's not only a matter of doing things with others. </a:t>
            </a:r>
          </a:p>
          <a:p>
            <a:pPr marL="158750" indent="0">
              <a:buNone/>
            </a:pPr>
            <a:r>
              <a:rPr lang="en-US" sz="1100" b="1" i="0" u="none" strike="noStrike" cap="none" dirty="0">
                <a:solidFill>
                  <a:srgbClr val="000000"/>
                </a:solidFill>
                <a:effectLst/>
                <a:latin typeface="Arial"/>
                <a:ea typeface="Arial"/>
                <a:cs typeface="Arial"/>
                <a:sym typeface="Arial"/>
              </a:rPr>
              <a:t>Development of this skill</a:t>
            </a:r>
          </a:p>
          <a:p>
            <a:pPr marL="158750" indent="0">
              <a:buNone/>
            </a:pPr>
            <a:r>
              <a:rPr lang="en-US" sz="1100" b="0" i="0" u="none" strike="noStrike" cap="none" dirty="0">
                <a:solidFill>
                  <a:srgbClr val="000000"/>
                </a:solidFill>
                <a:effectLst/>
                <a:latin typeface="Arial"/>
                <a:ea typeface="Arial"/>
                <a:cs typeface="Arial"/>
                <a:sym typeface="Arial"/>
              </a:rPr>
              <a:t>I have gained this competency by studying in groups and by undertaking group work activities and watching how health and social care work in partnership in practice. These have made me </a:t>
            </a:r>
            <a:r>
              <a:rPr lang="en-US" sz="1100" b="0" i="0" u="none" strike="noStrike" cap="none" dirty="0" err="1">
                <a:solidFill>
                  <a:srgbClr val="000000"/>
                </a:solidFill>
                <a:effectLst/>
                <a:latin typeface="Arial"/>
                <a:ea typeface="Arial"/>
                <a:cs typeface="Arial"/>
                <a:sym typeface="Arial"/>
              </a:rPr>
              <a:t>realise</a:t>
            </a:r>
            <a:r>
              <a:rPr lang="en-US" sz="1100" b="0" i="0" u="none" strike="noStrike" cap="none" dirty="0">
                <a:solidFill>
                  <a:srgbClr val="000000"/>
                </a:solidFill>
                <a:effectLst/>
                <a:latin typeface="Arial"/>
                <a:ea typeface="Arial"/>
                <a:cs typeface="Arial"/>
                <a:sym typeface="Arial"/>
              </a:rPr>
              <a:t> that patience, responsibility and professional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are needed to perform good teamwork.</a:t>
            </a:r>
            <a:endParaRPr dirty="0"/>
          </a:p>
        </p:txBody>
      </p:sp>
      <p:sp>
        <p:nvSpPr>
          <p:cNvPr id="95" name="Google Shape;9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3905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Teamwork is crucial as many service users' needs are complex and cannot be addressed by an individual. The ability to effectively work on a team is essential for team members to share accurate information, make safer decisions and deliver consistent health and social care. As described in </a:t>
            </a:r>
            <a:r>
              <a:rPr lang="en-US" sz="1100" b="0" i="0" u="none" strike="noStrike" cap="none" dirty="0" err="1">
                <a:solidFill>
                  <a:srgbClr val="000000"/>
                </a:solidFill>
                <a:effectLst/>
                <a:latin typeface="Arial"/>
                <a:ea typeface="Arial"/>
                <a:cs typeface="Arial"/>
                <a:sym typeface="Arial"/>
              </a:rPr>
              <a:t>Zajac</a:t>
            </a:r>
            <a:r>
              <a:rPr lang="en-US" sz="1100" b="0" i="0" u="none" strike="noStrike" cap="none" dirty="0">
                <a:solidFill>
                  <a:srgbClr val="000000"/>
                </a:solidFill>
                <a:effectLst/>
                <a:latin typeface="Arial"/>
                <a:ea typeface="Arial"/>
                <a:cs typeface="Arial"/>
                <a:sym typeface="Arial"/>
              </a:rPr>
              <a:t> et al. (2021), the action of teamwork in healthcare revolves around communicating well-coordinated and shared information. </a:t>
            </a:r>
          </a:p>
          <a:p>
            <a:pPr marL="158750" indent="0">
              <a:buNone/>
            </a:pPr>
            <a:r>
              <a:rPr lang="en-US" sz="1100" b="1" i="0" u="none" strike="noStrike" cap="none" dirty="0">
                <a:solidFill>
                  <a:srgbClr val="000000"/>
                </a:solidFill>
                <a:effectLst/>
                <a:latin typeface="Arial"/>
                <a:ea typeface="Arial"/>
                <a:cs typeface="Arial"/>
                <a:sym typeface="Arial"/>
              </a:rPr>
              <a:t>Benefits for service users, staff and </a:t>
            </a:r>
            <a:r>
              <a:rPr lang="en-US" sz="1100" b="1" i="0" u="none" strike="noStrike" cap="none" dirty="0" err="1">
                <a:solidFill>
                  <a:srgbClr val="000000"/>
                </a:solidFill>
                <a:effectLst/>
                <a:latin typeface="Arial"/>
                <a:ea typeface="Arial"/>
                <a:cs typeface="Arial"/>
                <a:sym typeface="Arial"/>
              </a:rPr>
              <a:t>organisations</a:t>
            </a:r>
            <a:endParaRPr lang="en-US" sz="1100" b="1"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a:solidFill>
                  <a:srgbClr val="000000"/>
                </a:solidFill>
                <a:effectLst/>
                <a:latin typeface="Arial"/>
                <a:ea typeface="Arial"/>
                <a:cs typeface="Arial"/>
                <a:sym typeface="Arial"/>
              </a:rPr>
              <a:t> </a:t>
            </a:r>
          </a:p>
          <a:p>
            <a:pPr marL="158750" indent="0">
              <a:buNone/>
            </a:pPr>
            <a:r>
              <a:rPr lang="en-US" sz="1100" b="0" i="0" u="none" strike="noStrike" cap="none" dirty="0">
                <a:solidFill>
                  <a:srgbClr val="000000"/>
                </a:solidFill>
                <a:effectLst/>
                <a:latin typeface="Arial"/>
                <a:ea typeface="Arial"/>
                <a:cs typeface="Arial"/>
                <a:sym typeface="Arial"/>
              </a:rPr>
              <a:t>To promote safer working, continuity of working and for service users, teamwork is beneficial. Staff working together helps reduce giving conflicting messages to service users or leaving service gaps. Teamwork also has a positive effect on the staff as they are able to share their knowledge, relieve each other of stress and support each other emotionally. </a:t>
            </a:r>
            <a:r>
              <a:rPr lang="en-US" sz="1100" b="0" i="0" u="none" strike="noStrike" cap="none" dirty="0" err="1">
                <a:solidFill>
                  <a:srgbClr val="000000"/>
                </a:solidFill>
                <a:effectLst/>
                <a:latin typeface="Arial"/>
                <a:ea typeface="Arial"/>
                <a:cs typeface="Arial"/>
                <a:sym typeface="Arial"/>
              </a:rPr>
              <a:t>Appelbaum</a:t>
            </a:r>
            <a:r>
              <a:rPr lang="en-US" sz="1100" b="0" i="0" u="none" strike="noStrike" cap="none" dirty="0">
                <a:solidFill>
                  <a:srgbClr val="000000"/>
                </a:solidFill>
                <a:effectLst/>
                <a:latin typeface="Arial"/>
                <a:ea typeface="Arial"/>
                <a:cs typeface="Arial"/>
                <a:sym typeface="Arial"/>
              </a:rPr>
              <a:t> et al. (2020) have talked about how psychological safety and cohesion of the team are vital for effective team performance. </a:t>
            </a:r>
          </a:p>
          <a:p>
            <a:pPr marL="0" lvl="0" indent="0" algn="l" rtl="0">
              <a:spcBef>
                <a:spcPts val="0"/>
              </a:spcBef>
              <a:spcAft>
                <a:spcPts val="0"/>
              </a:spcAft>
              <a:buNone/>
            </a:pPr>
            <a:endParaRPr dirty="0"/>
          </a:p>
        </p:txBody>
      </p:sp>
      <p:sp>
        <p:nvSpPr>
          <p:cNvPr id="104" name="Google Shape;104;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68033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Model linked to Working in Teams</a:t>
            </a:r>
          </a:p>
          <a:p>
            <a:pPr marL="158750" indent="0">
              <a:buNone/>
            </a:pPr>
            <a:r>
              <a:rPr lang="en-US" sz="1100" b="0" i="0" u="none" strike="noStrike" cap="none" dirty="0">
                <a:solidFill>
                  <a:srgbClr val="000000"/>
                </a:solidFill>
                <a:effectLst/>
                <a:latin typeface="Arial"/>
                <a:ea typeface="Arial"/>
                <a:cs typeface="Arial"/>
                <a:sym typeface="Arial"/>
              </a:rPr>
              <a:t> </a:t>
            </a:r>
          </a:p>
          <a:p>
            <a:pPr marL="158750" indent="0">
              <a:buNone/>
            </a:pPr>
            <a:r>
              <a:rPr lang="en-US" sz="1100" b="0" i="0" u="none" strike="noStrike" cap="none" dirty="0">
                <a:solidFill>
                  <a:srgbClr val="000000"/>
                </a:solidFill>
                <a:effectLst/>
                <a:latin typeface="Arial"/>
                <a:ea typeface="Arial"/>
                <a:cs typeface="Arial"/>
                <a:sym typeface="Arial"/>
              </a:rPr>
              <a:t>One model of teamwork that is useful is a model that was developed by </a:t>
            </a:r>
            <a:r>
              <a:rPr lang="en-US" sz="1100" b="0" i="0" u="none" strike="noStrike" cap="none" dirty="0" err="1">
                <a:solidFill>
                  <a:srgbClr val="000000"/>
                </a:solidFill>
                <a:effectLst/>
                <a:latin typeface="Arial"/>
                <a:ea typeface="Arial"/>
                <a:cs typeface="Arial"/>
                <a:sym typeface="Arial"/>
              </a:rPr>
              <a:t>Tuckman</a:t>
            </a:r>
            <a:r>
              <a:rPr lang="en-US" sz="1100" b="0" i="0" u="none" strike="noStrike" cap="none" dirty="0">
                <a:solidFill>
                  <a:srgbClr val="000000"/>
                </a:solidFill>
                <a:effectLst/>
                <a:latin typeface="Arial"/>
                <a:ea typeface="Arial"/>
                <a:cs typeface="Arial"/>
                <a:sym typeface="Arial"/>
              </a:rPr>
              <a:t> (1962) known as </a:t>
            </a:r>
            <a:r>
              <a:rPr lang="en-US" sz="1100" b="0" i="0" u="none" strike="noStrike" cap="none" dirty="0" err="1">
                <a:solidFill>
                  <a:srgbClr val="000000"/>
                </a:solidFill>
                <a:effectLst/>
                <a:latin typeface="Arial"/>
                <a:ea typeface="Arial"/>
                <a:cs typeface="Arial"/>
                <a:sym typeface="Arial"/>
              </a:rPr>
              <a:t>Tuckman's</a:t>
            </a:r>
            <a:r>
              <a:rPr lang="en-US" sz="1100" b="0" i="0" u="none" strike="noStrike" cap="none" dirty="0">
                <a:solidFill>
                  <a:srgbClr val="000000"/>
                </a:solidFill>
                <a:effectLst/>
                <a:latin typeface="Arial"/>
                <a:ea typeface="Arial"/>
                <a:cs typeface="Arial"/>
                <a:sym typeface="Arial"/>
              </a:rPr>
              <a:t> Team Development Model. </a:t>
            </a:r>
            <a:r>
              <a:rPr lang="en-US" sz="1100" b="0" i="0" u="none" strike="noStrike" cap="none" dirty="0" err="1">
                <a:solidFill>
                  <a:srgbClr val="000000"/>
                </a:solidFill>
                <a:effectLst/>
                <a:latin typeface="Arial"/>
                <a:ea typeface="Arial"/>
                <a:cs typeface="Arial"/>
                <a:sym typeface="Arial"/>
              </a:rPr>
              <a:t>Tuckman</a:t>
            </a:r>
            <a:r>
              <a:rPr lang="en-US" sz="1100" b="0" i="0" u="none" strike="noStrike" cap="none" dirty="0">
                <a:solidFill>
                  <a:srgbClr val="000000"/>
                </a:solidFill>
                <a:effectLst/>
                <a:latin typeface="Arial"/>
                <a:ea typeface="Arial"/>
                <a:cs typeface="Arial"/>
                <a:sym typeface="Arial"/>
              </a:rPr>
              <a:t> (1965) has outlined the different ways that groups may progress through phases of forming, storming, norming and performing. The January Team Adjourning stage can also be referred to when talking about team development. </a:t>
            </a:r>
          </a:p>
          <a:p>
            <a:pPr marL="158750" indent="0">
              <a:buNone/>
            </a:pPr>
            <a:r>
              <a:rPr lang="en-US" sz="1100" b="1" i="0" u="none" strike="noStrike" cap="none" dirty="0">
                <a:solidFill>
                  <a:srgbClr val="000000"/>
                </a:solidFill>
                <a:effectLst/>
                <a:latin typeface="Arial"/>
                <a:ea typeface="Arial"/>
                <a:cs typeface="Arial"/>
                <a:sym typeface="Arial"/>
              </a:rPr>
              <a:t>How the model supports practice</a:t>
            </a:r>
          </a:p>
          <a:p>
            <a:pPr marL="158750" indent="0">
              <a:buNone/>
            </a:pPr>
            <a:r>
              <a:rPr lang="en-US" sz="1100" b="0" i="0" u="none" strike="noStrike" cap="none" dirty="0">
                <a:solidFill>
                  <a:srgbClr val="000000"/>
                </a:solidFill>
                <a:effectLst/>
                <a:latin typeface="Arial"/>
                <a:ea typeface="Arial"/>
                <a:cs typeface="Arial"/>
                <a:sym typeface="Arial"/>
              </a:rPr>
              <a:t> </a:t>
            </a:r>
          </a:p>
          <a:p>
            <a:pPr marL="158750" indent="0">
              <a:buNone/>
            </a:pPr>
            <a:r>
              <a:rPr lang="en-US" sz="1100" b="0" i="0" u="none" strike="noStrike" cap="none" dirty="0">
                <a:solidFill>
                  <a:srgbClr val="000000"/>
                </a:solidFill>
                <a:effectLst/>
                <a:latin typeface="Arial"/>
                <a:ea typeface="Arial"/>
                <a:cs typeface="Arial"/>
                <a:sym typeface="Arial"/>
              </a:rPr>
              <a:t>This model can be applied to health and social care as it illustrates the fact that teams do not necessarily immediately become effective. The important thing professionals should do is to establish trust and handle responsibilities and disagreements in a respectful manner. Belbin and Brown (2022) also draw attention to the importance of awareness of both the contributions of different team members and their strengths. </a:t>
            </a:r>
          </a:p>
        </p:txBody>
      </p:sp>
      <p:sp>
        <p:nvSpPr>
          <p:cNvPr id="112" name="Google Shape;11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2303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this situation, working together in a team can enhance the quality/safety of care. If there is an early sharing of information, the team is able to monitor the resident, think about the reasons and do whatever is necessary. Staff also benefit from working in a team, to avoid having to work individually, particularly when considering an individual's health, safety or wellbeing impacts on the resolution.</a:t>
            </a:r>
          </a:p>
          <a:p>
            <a:pPr marL="0" lvl="0" indent="0" algn="l" rtl="0">
              <a:spcBef>
                <a:spcPts val="0"/>
              </a:spcBef>
              <a:spcAft>
                <a:spcPts val="0"/>
              </a:spcAft>
              <a:buNone/>
            </a:pPr>
            <a:endParaRPr dirty="0"/>
          </a:p>
        </p:txBody>
      </p:sp>
      <p:sp>
        <p:nvSpPr>
          <p:cNvPr id="120" name="Google Shape;12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56682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Working in teams will help me in my future working life as healthcare and social care employers want employees who can work co-operatively, effectively communicate and stay professional in difficult situations. This skill indicates readiness for practice as it demonstrates the ability to work with others, respect the different roles and make contributions towards person-</a:t>
            </a:r>
            <a:r>
              <a:rPr lang="en-US" sz="1100" b="0" i="0" u="none" strike="noStrike" cap="none" dirty="0" err="1">
                <a:solidFill>
                  <a:srgbClr val="000000"/>
                </a:solidFill>
                <a:effectLst/>
                <a:latin typeface="Arial"/>
                <a:ea typeface="Arial"/>
                <a:cs typeface="Arial"/>
                <a:sym typeface="Arial"/>
              </a:rPr>
              <a:t>centred</a:t>
            </a:r>
            <a:r>
              <a:rPr lang="en-US" sz="1100" b="0" i="0" u="none" strike="noStrike" cap="none" dirty="0">
                <a:solidFill>
                  <a:srgbClr val="000000"/>
                </a:solidFill>
                <a:effectLst/>
                <a:latin typeface="Arial"/>
                <a:ea typeface="Arial"/>
                <a:cs typeface="Arial"/>
                <a:sym typeface="Arial"/>
              </a:rPr>
              <a:t> care.</a:t>
            </a:r>
          </a:p>
          <a:p>
            <a:pPr marL="0" lvl="0" indent="0" algn="l" rtl="0">
              <a:spcBef>
                <a:spcPts val="0"/>
              </a:spcBef>
              <a:spcAft>
                <a:spcPts val="0"/>
              </a:spcAft>
              <a:buNone/>
            </a:pPr>
            <a:endParaRPr dirty="0"/>
          </a:p>
        </p:txBody>
      </p:sp>
      <p:sp>
        <p:nvSpPr>
          <p:cNvPr id="128" name="Google Shape;12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71794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Working in teams is an integral part of working in health care and social care, and in conclusion. It helps to create safety, enhances communication, informs shared decision making and outcomes that are better for service users. </a:t>
            </a:r>
            <a:r>
              <a:rPr lang="en-US" sz="1100" b="0" i="0" u="none" strike="noStrike" cap="none" dirty="0" err="1">
                <a:solidFill>
                  <a:srgbClr val="000000"/>
                </a:solidFill>
                <a:effectLst/>
                <a:latin typeface="Arial"/>
                <a:ea typeface="Arial"/>
                <a:cs typeface="Arial"/>
                <a:sym typeface="Arial"/>
              </a:rPr>
              <a:t>Tuckman's</a:t>
            </a:r>
            <a:r>
              <a:rPr lang="en-US" sz="1100" b="0" i="0" u="none" strike="noStrike" cap="none" dirty="0">
                <a:solidFill>
                  <a:srgbClr val="000000"/>
                </a:solidFill>
                <a:effectLst/>
                <a:latin typeface="Arial"/>
                <a:ea typeface="Arial"/>
                <a:cs typeface="Arial"/>
                <a:sym typeface="Arial"/>
              </a:rPr>
              <a:t> model deals with the development of teams, and Belbin's illustrates how to </a:t>
            </a:r>
            <a:r>
              <a:rPr lang="en-US" sz="1100" b="0" i="0" u="none" strike="noStrike" cap="none" dirty="0" err="1">
                <a:solidFill>
                  <a:srgbClr val="000000"/>
                </a:solidFill>
                <a:effectLst/>
                <a:latin typeface="Arial"/>
                <a:ea typeface="Arial"/>
                <a:cs typeface="Arial"/>
                <a:sym typeface="Arial"/>
              </a:rPr>
              <a:t>recognise</a:t>
            </a:r>
            <a:r>
              <a:rPr lang="en-US" sz="1100" b="0" i="0" u="none" strike="noStrike" cap="none" dirty="0">
                <a:solidFill>
                  <a:srgbClr val="000000"/>
                </a:solidFill>
                <a:effectLst/>
                <a:latin typeface="Arial"/>
                <a:ea typeface="Arial"/>
                <a:cs typeface="Arial"/>
                <a:sym typeface="Arial"/>
              </a:rPr>
              <a:t> different strengths that are required within a team. </a:t>
            </a:r>
          </a:p>
          <a:p>
            <a:pPr marL="0" lvl="0" indent="0" algn="l" rtl="0">
              <a:spcBef>
                <a:spcPts val="0"/>
              </a:spcBef>
              <a:spcAft>
                <a:spcPts val="0"/>
              </a:spcAft>
              <a:buNone/>
            </a:pPr>
            <a:endParaRPr dirty="0"/>
          </a:p>
        </p:txBody>
      </p:sp>
      <p:sp>
        <p:nvSpPr>
          <p:cNvPr id="136" name="Google Shape;13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20243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indent="-285750">
              <a:lnSpc>
                <a:spcPct val="150000"/>
              </a:lnSpc>
            </a:pPr>
            <a:r>
              <a:rPr lang="en-US" sz="11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Appelbaum, N.P. et al. (2020) ‘Perceived influence of power distance, psychological safety, and team cohesion on team effectiveness’, Journal of Interprofessional Care, 34(1), pp. 20-26.</a:t>
            </a:r>
            <a:endParaRPr lang="en-US" sz="1100" dirty="0">
              <a:latin typeface="Times New Roman" panose="02020603050405020304" pitchFamily="18" charset="0"/>
              <a:ea typeface="Tahoma" panose="020B0604030504040204" pitchFamily="34" charset="0"/>
              <a:cs typeface="Times New Roman" panose="02020603050405020304" pitchFamily="18" charset="0"/>
            </a:endParaRPr>
          </a:p>
          <a:p>
            <a:pPr marL="285750" indent="-285750">
              <a:lnSpc>
                <a:spcPct val="150000"/>
              </a:lnSpc>
            </a:pPr>
            <a:r>
              <a:rPr lang="en-US" sz="11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Belbin, R.M. and Brown, V. (2022) Team Roles at Work. London: Routledge. Available at: </a:t>
            </a:r>
            <a:r>
              <a:rPr lang="en-US" sz="11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hlinkClick r:id="rId3"/>
              </a:rPr>
              <a:t>https://doi.org/10.4324/9781003163152</a:t>
            </a:r>
            <a:endParaRPr lang="en-US" sz="11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endParaRPr>
          </a:p>
          <a:p>
            <a:pPr marL="285750" indent="-285750">
              <a:lnSpc>
                <a:spcPct val="150000"/>
              </a:lnSpc>
            </a:pPr>
            <a:r>
              <a:rPr lang="en-US" sz="11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Tuckman, B.W. (1965) ‘Developmental sequence in small groups’, Psychological Bulletin, 63(6), pp. 384-399.</a:t>
            </a:r>
          </a:p>
          <a:p>
            <a:pPr marL="285750" indent="-285750">
              <a:lnSpc>
                <a:spcPct val="150000"/>
              </a:lnSpc>
            </a:pPr>
            <a:r>
              <a:rPr lang="en-US" sz="11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Zajac, S. et al. (2021) ‘Overcoming challenges to teamwork in healthcare: a team effectiveness framework and evidence-based guidance’, Frontiers in Communication, 6, 606445.</a:t>
            </a:r>
          </a:p>
          <a:p>
            <a:pPr marL="0" lvl="0" indent="0" algn="l" rtl="0">
              <a:spcBef>
                <a:spcPts val="0"/>
              </a:spcBef>
              <a:spcAft>
                <a:spcPts val="0"/>
              </a:spcAft>
              <a:buNone/>
            </a:pPr>
            <a:endParaRPr dirty="0"/>
          </a:p>
        </p:txBody>
      </p:sp>
      <p:sp>
        <p:nvSpPr>
          <p:cNvPr id="144" name="Google Shape;14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70314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
        <p:cNvGrpSpPr/>
        <p:nvPr/>
      </p:nvGrpSpPr>
      <p:grpSpPr>
        <a:xfrm>
          <a:off x="0" y="0"/>
          <a:ext cx="0" cy="0"/>
          <a:chOff x="0" y="0"/>
          <a:chExt cx="0" cy="0"/>
        </a:xfrm>
      </p:grpSpPr>
      <p:sp>
        <p:nvSpPr>
          <p:cNvPr id="11" name="Google Shape;11;p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2" name="Google Shape;12;p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3" name="Google Shape;13;p2"/>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ftr" idx="11"/>
          </p:nvPr>
        </p:nvSpPr>
        <p:spPr>
          <a:xfrm>
            <a:off x="4176184" y="6461126"/>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5" name="Google Shape;15;p2"/>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b="0" i="0" u="none" strike="noStrike" cap="none">
                <a:solidFill>
                  <a:srgbClr val="898989"/>
                </a:solidFill>
                <a:latin typeface="Open Sans"/>
                <a:ea typeface="Open Sans"/>
                <a:cs typeface="Open Sans"/>
                <a:sym typeface="Open Sans"/>
              </a:defRPr>
            </a:lvl1pPr>
            <a:lvl2pPr marL="0" marR="0" lvl="1" indent="0" algn="r">
              <a:spcBef>
                <a:spcPts val="0"/>
              </a:spcBef>
              <a:buNone/>
              <a:defRPr sz="1200" b="0" i="0" u="none" strike="noStrike" cap="none">
                <a:solidFill>
                  <a:srgbClr val="898989"/>
                </a:solidFill>
                <a:latin typeface="Open Sans"/>
                <a:ea typeface="Open Sans"/>
                <a:cs typeface="Open Sans"/>
                <a:sym typeface="Open Sans"/>
              </a:defRPr>
            </a:lvl2pPr>
            <a:lvl3pPr marL="0" marR="0" lvl="2" indent="0" algn="r">
              <a:spcBef>
                <a:spcPts val="0"/>
              </a:spcBef>
              <a:buNone/>
              <a:defRPr sz="1200" b="0" i="0" u="none" strike="noStrike" cap="none">
                <a:solidFill>
                  <a:srgbClr val="898989"/>
                </a:solidFill>
                <a:latin typeface="Open Sans"/>
                <a:ea typeface="Open Sans"/>
                <a:cs typeface="Open Sans"/>
                <a:sym typeface="Open Sans"/>
              </a:defRPr>
            </a:lvl3pPr>
            <a:lvl4pPr marL="0" marR="0" lvl="3" indent="0" algn="r">
              <a:spcBef>
                <a:spcPts val="0"/>
              </a:spcBef>
              <a:buNone/>
              <a:defRPr sz="1200" b="0" i="0" u="none" strike="noStrike" cap="none">
                <a:solidFill>
                  <a:srgbClr val="898989"/>
                </a:solidFill>
                <a:latin typeface="Open Sans"/>
                <a:ea typeface="Open Sans"/>
                <a:cs typeface="Open Sans"/>
                <a:sym typeface="Open Sans"/>
              </a:defRPr>
            </a:lvl4pPr>
            <a:lvl5pPr marL="0" marR="0" lvl="4" indent="0" algn="r">
              <a:spcBef>
                <a:spcPts val="0"/>
              </a:spcBef>
              <a:buNone/>
              <a:defRPr sz="1200" b="0" i="0" u="none" strike="noStrike" cap="none">
                <a:solidFill>
                  <a:srgbClr val="898989"/>
                </a:solidFill>
                <a:latin typeface="Open Sans"/>
                <a:ea typeface="Open Sans"/>
                <a:cs typeface="Open Sans"/>
                <a:sym typeface="Open Sans"/>
              </a:defRPr>
            </a:lvl5pPr>
            <a:lvl6pPr marL="0" marR="0" lvl="5" indent="0" algn="r">
              <a:spcBef>
                <a:spcPts val="0"/>
              </a:spcBef>
              <a:buNone/>
              <a:defRPr sz="1200" b="0" i="0" u="none" strike="noStrike" cap="none">
                <a:solidFill>
                  <a:srgbClr val="898989"/>
                </a:solidFill>
                <a:latin typeface="Open Sans"/>
                <a:ea typeface="Open Sans"/>
                <a:cs typeface="Open Sans"/>
                <a:sym typeface="Open Sans"/>
              </a:defRPr>
            </a:lvl6pPr>
            <a:lvl7pPr marL="0" marR="0" lvl="6" indent="0" algn="r">
              <a:spcBef>
                <a:spcPts val="0"/>
              </a:spcBef>
              <a:buNone/>
              <a:defRPr sz="1200" b="0" i="0" u="none" strike="noStrike" cap="none">
                <a:solidFill>
                  <a:srgbClr val="898989"/>
                </a:solidFill>
                <a:latin typeface="Open Sans"/>
                <a:ea typeface="Open Sans"/>
                <a:cs typeface="Open Sans"/>
                <a:sym typeface="Open Sans"/>
              </a:defRPr>
            </a:lvl7pPr>
            <a:lvl8pPr marL="0" marR="0" lvl="7" indent="0" algn="r">
              <a:spcBef>
                <a:spcPts val="0"/>
              </a:spcBef>
              <a:buNone/>
              <a:defRPr sz="1200" b="0" i="0" u="none" strike="noStrike" cap="none">
                <a:solidFill>
                  <a:srgbClr val="898989"/>
                </a:solidFill>
                <a:latin typeface="Open Sans"/>
                <a:ea typeface="Open Sans"/>
                <a:cs typeface="Open Sans"/>
                <a:sym typeface="Open Sans"/>
              </a:defRPr>
            </a:lvl8pPr>
            <a:lvl9pPr marL="0" marR="0" lvl="8" indent="0" algn="r">
              <a:spcBef>
                <a:spcPts val="0"/>
              </a:spcBef>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3"/>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8" name="Google Shape;18;p3"/>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9" name="Google Shape;19;p3"/>
          <p:cNvSpPr txBox="1">
            <a:spLocks noGrp="1"/>
          </p:cNvSpPr>
          <p:nvPr>
            <p:ph type="dt" idx="10"/>
          </p:nvPr>
        </p:nvSpPr>
        <p:spPr>
          <a:xfrm>
            <a:off x="527051"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ftr" idx="11"/>
          </p:nvPr>
        </p:nvSpPr>
        <p:spPr>
          <a:xfrm>
            <a:off x="5520267" y="638175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21" name="Google Shape;21;p3"/>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sp>
        <p:nvSpPr>
          <p:cNvPr id="23" name="Google Shape;23;p4"/>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4" name="Google Shape;24;p4"/>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5" name="Google Shape;25;p4"/>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0" name="Google Shape;30;p5"/>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1" name="Google Shape;31;p5"/>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6" name="Google Shape;36;p6"/>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7" name="Google Shape;37;p6"/>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8" name="Google Shape;38;p6"/>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9" name="Google Shape;39;p6"/>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6"/>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1"/>
        <p:cNvGrpSpPr/>
        <p:nvPr/>
      </p:nvGrpSpPr>
      <p:grpSpPr>
        <a:xfrm>
          <a:off x="0" y="0"/>
          <a:ext cx="0" cy="0"/>
          <a:chOff x="0" y="0"/>
          <a:chExt cx="0" cy="0"/>
        </a:xfrm>
      </p:grpSpPr>
      <p:sp>
        <p:nvSpPr>
          <p:cNvPr id="42" name="Google Shape;42;p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3" name="Google Shape;43;p7"/>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7"/>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
        <p:cNvGrpSpPr/>
        <p:nvPr/>
      </p:nvGrpSpPr>
      <p:grpSpPr>
        <a:xfrm>
          <a:off x="0" y="0"/>
          <a:ext cx="0" cy="0"/>
          <a:chOff x="0" y="0"/>
          <a:chExt cx="0" cy="0"/>
        </a:xfrm>
      </p:grpSpPr>
      <p:sp>
        <p:nvSpPr>
          <p:cNvPr id="46" name="Google Shape;46;p8"/>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8"/>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8"/>
        <p:cNvGrpSpPr/>
        <p:nvPr/>
      </p:nvGrpSpPr>
      <p:grpSpPr>
        <a:xfrm>
          <a:off x="0" y="0"/>
          <a:ext cx="0" cy="0"/>
          <a:chOff x="0" y="0"/>
          <a:chExt cx="0" cy="0"/>
        </a:xfrm>
      </p:grpSpPr>
      <p:sp>
        <p:nvSpPr>
          <p:cNvPr id="49" name="Google Shape;49;p9"/>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0" name="Google Shape;50;p9"/>
          <p:cNvSpPr txBox="1">
            <a:spLocks noGrp="1"/>
          </p:cNvSpPr>
          <p:nvPr>
            <p:ph type="body" idx="1"/>
          </p:nvPr>
        </p:nvSpPr>
        <p:spPr>
          <a:xfrm>
            <a:off x="4766733" y="273050"/>
            <a:ext cx="6815667"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1" name="Google Shape;51;p9"/>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2" name="Google Shape;52;p9"/>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9"/>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6" name="Google Shape;56;p10"/>
          <p:cNvSpPr>
            <a:spLocks noGrp="1"/>
          </p:cNvSpPr>
          <p:nvPr>
            <p:ph type="pic" idx="2"/>
          </p:nvPr>
        </p:nvSpPr>
        <p:spPr>
          <a:xfrm>
            <a:off x="2389717" y="612776"/>
            <a:ext cx="7315200" cy="3824337"/>
          </a:xfrm>
          <a:prstGeom prst="rect">
            <a:avLst/>
          </a:prstGeom>
          <a:noFill/>
          <a:ln>
            <a:noFill/>
          </a:ln>
        </p:spPr>
      </p:sp>
      <p:sp>
        <p:nvSpPr>
          <p:cNvPr id="57" name="Google Shape;57;p10"/>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10"/>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0"/>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0"/>
        <p:cNvGrpSpPr/>
        <p:nvPr/>
      </p:nvGrpSpPr>
      <p:grpSpPr>
        <a:xfrm>
          <a:off x="0" y="0"/>
          <a:ext cx="0" cy="0"/>
          <a:chOff x="0" y="0"/>
          <a:chExt cx="0" cy="0"/>
        </a:xfrm>
      </p:grpSpPr>
      <p:sp>
        <p:nvSpPr>
          <p:cNvPr id="61" name="Google Shape;61;p1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2" name="Google Shape;62;p11"/>
          <p:cNvSpPr txBox="1">
            <a:spLocks noGrp="1"/>
          </p:cNvSpPr>
          <p:nvPr>
            <p:ph type="body" idx="1"/>
          </p:nvPr>
        </p:nvSpPr>
        <p:spPr>
          <a:xfrm rot="5400000">
            <a:off x="4137819" y="-1928018"/>
            <a:ext cx="3916363" cy="10972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3" name="Google Shape;63;p11"/>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1"/>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5"/>
        <p:cNvGrpSpPr/>
        <p:nvPr/>
      </p:nvGrpSpPr>
      <p:grpSpPr>
        <a:xfrm>
          <a:off x="0" y="0"/>
          <a:ext cx="0" cy="0"/>
          <a:chOff x="0" y="0"/>
          <a:chExt cx="0" cy="0"/>
        </a:xfrm>
      </p:grpSpPr>
      <p:sp>
        <p:nvSpPr>
          <p:cNvPr id="66" name="Google Shape;66;p12"/>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7" name="Google Shape;67;p12"/>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8" name="Google Shape;68;p12"/>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2"/>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7" name="Google Shape;7;p1"/>
          <p:cNvSpPr txBox="1">
            <a:spLocks noGrp="1"/>
          </p:cNvSpPr>
          <p:nvPr>
            <p:ph type="body" idx="1"/>
          </p:nvPr>
        </p:nvSpPr>
        <p:spPr>
          <a:xfrm>
            <a:off x="609600" y="1600200"/>
            <a:ext cx="109728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8" name="Google Shape;8;p1"/>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9" name="Google Shape;9;p1"/>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p:tgtEl>
                                          <p:spTgt spid="7">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7">
                                            <p:txEl>
                                              <p:charRg st="1" end="1"/>
                                            </p:txEl>
                                          </p:spTgt>
                                        </p:tgtEl>
                                        <p:attrNameLst>
                                          <p:attrName>style.visibility</p:attrName>
                                        </p:attrNameLst>
                                      </p:cBhvr>
                                      <p:to>
                                        <p:strVal val="visible"/>
                                      </p:to>
                                    </p:set>
                                    <p:anim calcmode="lin" valueType="num">
                                      <p:cBhvr additive="base">
                                        <p:cTn id="12" dur="500"/>
                                        <p:tgtEl>
                                          <p:spTgt spid="7">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7">
                                            <p:txEl>
                                              <p:charRg st="1" end="1"/>
                                            </p:txEl>
                                          </p:spTgt>
                                        </p:tgtEl>
                                        <p:attrNameLst>
                                          <p:attrName>style.visibility</p:attrName>
                                        </p:attrNameLst>
                                      </p:cBhvr>
                                      <p:to>
                                        <p:strVal val="visible"/>
                                      </p:to>
                                    </p:set>
                                    <p:anim calcmode="lin" valueType="num">
                                      <p:cBhvr additive="base">
                                        <p:cTn id="17" dur="500"/>
                                        <p:tgtEl>
                                          <p:spTgt spid="7">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7">
                                            <p:txEl>
                                              <p:charRg st="1" end="1"/>
                                            </p:txEl>
                                          </p:spTgt>
                                        </p:tgtEl>
                                        <p:attrNameLst>
                                          <p:attrName>style.visibility</p:attrName>
                                        </p:attrNameLst>
                                      </p:cBhvr>
                                      <p:to>
                                        <p:strVal val="visible"/>
                                      </p:to>
                                    </p:set>
                                    <p:anim calcmode="lin" valueType="num">
                                      <p:cBhvr additive="base">
                                        <p:cTn id="22" dur="500"/>
                                        <p:tgtEl>
                                          <p:spTgt spid="7">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7">
                                            <p:txEl>
                                              <p:charRg st="1" end="1"/>
                                            </p:txEl>
                                          </p:spTgt>
                                        </p:tgtEl>
                                        <p:attrNameLst>
                                          <p:attrName>style.visibility</p:attrName>
                                        </p:attrNameLst>
                                      </p:cBhvr>
                                      <p:to>
                                        <p:strVal val="visible"/>
                                      </p:to>
                                    </p:set>
                                    <p:anim calcmode="lin" valueType="num">
                                      <p:cBhvr additive="base">
                                        <p:cTn id="27" dur="500"/>
                                        <p:tgtEl>
                                          <p:spTgt spid="7">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7">
                                            <p:txEl>
                                              <p:charRg st="1" end="1"/>
                                            </p:txEl>
                                          </p:spTgt>
                                        </p:tgtEl>
                                        <p:attrNameLst>
                                          <p:attrName>style.visibility</p:attrName>
                                        </p:attrNameLst>
                                      </p:cBhvr>
                                      <p:to>
                                        <p:strVal val="visible"/>
                                      </p:to>
                                    </p:set>
                                    <p:anim calcmode="lin" valueType="num">
                                      <p:cBhvr additive="base">
                                        <p:cTn id="32" dur="500"/>
                                        <p:tgtEl>
                                          <p:spTgt spid="7">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7">
                                            <p:txEl>
                                              <p:charRg st="1" end="1"/>
                                            </p:txEl>
                                          </p:spTgt>
                                        </p:tgtEl>
                                        <p:attrNameLst>
                                          <p:attrName>style.visibility</p:attrName>
                                        </p:attrNameLst>
                                      </p:cBhvr>
                                      <p:to>
                                        <p:strVal val="visible"/>
                                      </p:to>
                                    </p:set>
                                    <p:anim calcmode="lin" valueType="num">
                                      <p:cBhvr additive="base">
                                        <p:cTn id="37" dur="500"/>
                                        <p:tgtEl>
                                          <p:spTgt spid="7">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7">
                                            <p:txEl>
                                              <p:charRg st="1" end="1"/>
                                            </p:txEl>
                                          </p:spTgt>
                                        </p:tgtEl>
                                        <p:attrNameLst>
                                          <p:attrName>style.visibility</p:attrName>
                                        </p:attrNameLst>
                                      </p:cBhvr>
                                      <p:to>
                                        <p:strVal val="visible"/>
                                      </p:to>
                                    </p:set>
                                    <p:anim calcmode="lin" valueType="num">
                                      <p:cBhvr additive="base">
                                        <p:cTn id="42" dur="500"/>
                                        <p:tgtEl>
                                          <p:spTgt spid="7">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7">
                                            <p:txEl>
                                              <p:charRg st="1" end="1"/>
                                            </p:txEl>
                                          </p:spTgt>
                                        </p:tgtEl>
                                        <p:attrNameLst>
                                          <p:attrName>style.visibility</p:attrName>
                                        </p:attrNameLst>
                                      </p:cBhvr>
                                      <p:to>
                                        <p:strVal val="visible"/>
                                      </p:to>
                                    </p:set>
                                    <p:anim calcmode="lin" valueType="num">
                                      <p:cBhvr additive="base">
                                        <p:cTn id="47" dur="500"/>
                                        <p:tgtEl>
                                          <p:spTgt spid="7">
                                            <p:txEl>
                                              <p:charRg st="1" end="1"/>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4324/9781003163152"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3"/>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Open Sans"/>
              </a:rPr>
              <a:t>15/07/2026</a:t>
            </a:r>
            <a:endParaRPr>
              <a:solidFill>
                <a:srgbClr val="888888"/>
              </a:solidFill>
              <a:latin typeface="Open Sans"/>
              <a:ea typeface="Open Sans"/>
              <a:cs typeface="Open Sans"/>
              <a:sym typeface="Open Sans"/>
            </a:endParaRPr>
          </a:p>
        </p:txBody>
      </p:sp>
      <p:sp>
        <p:nvSpPr>
          <p:cNvPr id="75" name="Google Shape;75;p13"/>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marR="0" indent="0" algn="ctr" rtl="0">
              <a:buNone/>
            </a:pPr>
            <a:r>
              <a:rPr sz="900" b="0" i="0">
                <a:solidFill>
                  <a:srgbClr val="B4B4B4"/>
                </a:solidFill>
                <a:latin typeface="Open Sans"/>
              </a:rPr>
              <a:t>1</a:t>
            </a:r>
            <a:endParaRPr sz="1200" b="0" i="0" u="none" strike="noStrike" cap="none">
              <a:solidFill>
                <a:srgbClr val="898989"/>
              </a:solidFill>
              <a:latin typeface="Open Sans"/>
              <a:ea typeface="Open Sans"/>
              <a:cs typeface="Open Sans"/>
              <a:sym typeface="Open Sans"/>
            </a:endParaRPr>
          </a:p>
        </p:txBody>
      </p:sp>
      <p:sp>
        <p:nvSpPr>
          <p:cNvPr id="76" name="Google Shape;76;p13"/>
          <p:cNvSpPr txBox="1">
            <a:spLocks noGrp="1"/>
          </p:cNvSpPr>
          <p:nvPr>
            <p:ph type="body" idx="1"/>
          </p:nvPr>
        </p:nvSpPr>
        <p:spPr>
          <a:xfrm>
            <a:off x="568828" y="166255"/>
            <a:ext cx="5715000" cy="4434840"/>
          </a:xfrm>
          <a:prstGeom prst="rect">
            <a:avLst/>
          </a:prstGeom>
          <a:noFill/>
          <a:ln>
            <a:noFill/>
          </a:ln>
        </p:spPr>
        <p:txBody>
          <a:bodyPr spcFirstLastPara="1" wrap="square" lIns="73152" rIns="73152" anchor="t" anchorCtr="0"/>
          <a:lstStyle/>
          <a:p>
            <a:pPr marL="342900" lvl="0">
              <a:spcBef>
                <a:spcPts val="0"/>
              </a:spcBef>
              <a:buClr>
                <a:srgbClr val="000000"/>
              </a:buClr>
              <a:buSzPts val="3200"/>
            </a:pPr>
            <a:r>
              <a:rPr lang="en-US" dirty="0">
                <a:solidFill>
                  <a:srgbClr val="000000"/>
                </a:solidFill>
              </a:rPr>
              <a:t>Module Title: </a:t>
            </a:r>
            <a:r>
              <a:rPr lang="en-US" b="1" i="1" dirty="0">
                <a:solidFill>
                  <a:srgbClr val="000000"/>
                </a:solidFill>
              </a:rPr>
              <a:t>Professional Career Development within H&amp;SC</a:t>
            </a:r>
            <a:endParaRPr lang="en-US" dirty="0">
              <a:solidFill>
                <a:srgbClr val="000000"/>
              </a:solidFill>
            </a:endParaRPr>
          </a:p>
          <a:p>
            <a:pPr marL="342900" lvl="0">
              <a:spcBef>
                <a:spcPts val="640"/>
              </a:spcBef>
              <a:buClr>
                <a:srgbClr val="000000"/>
              </a:buClr>
              <a:buSzPts val="3200"/>
            </a:pPr>
            <a:r>
              <a:rPr lang="en-US" u="sng" dirty="0">
                <a:solidFill>
                  <a:srgbClr val="000000"/>
                </a:solidFill>
              </a:rPr>
              <a:t>Module Number</a:t>
            </a:r>
            <a:r>
              <a:rPr lang="en-US" dirty="0">
                <a:solidFill>
                  <a:srgbClr val="000000"/>
                </a:solidFill>
              </a:rPr>
              <a:t>: </a:t>
            </a:r>
            <a:r>
              <a:rPr lang="en-US" b="1" i="1" dirty="0">
                <a:solidFill>
                  <a:srgbClr val="000000"/>
                </a:solidFill>
              </a:rPr>
              <a:t>LCHS 4009 (LON)</a:t>
            </a:r>
            <a:endParaRPr lang="en-US" dirty="0">
              <a:solidFill>
                <a:srgbClr val="000000"/>
              </a:solidFill>
            </a:endParaRPr>
          </a:p>
          <a:p>
            <a:pPr marL="342900" lvl="0">
              <a:spcBef>
                <a:spcPts val="640"/>
              </a:spcBef>
              <a:buClr>
                <a:srgbClr val="000000"/>
              </a:buClr>
              <a:buSzPts val="3200"/>
            </a:pPr>
            <a:r>
              <a:rPr lang="en-US" u="sng" dirty="0">
                <a:solidFill>
                  <a:srgbClr val="000000"/>
                </a:solidFill>
              </a:rPr>
              <a:t>Assignment No</a:t>
            </a:r>
            <a:r>
              <a:rPr lang="en-US" b="1" i="1" dirty="0">
                <a:solidFill>
                  <a:srgbClr val="000000"/>
                </a:solidFill>
              </a:rPr>
              <a:t>:     ASSIGNMENT 1</a:t>
            </a:r>
            <a:endParaRPr lang="en-US" dirty="0">
              <a:solidFill>
                <a:srgbClr val="000000"/>
              </a:solidFill>
            </a:endParaRPr>
          </a:p>
          <a:p>
            <a:pPr marL="342900" lvl="0">
              <a:spcBef>
                <a:spcPts val="640"/>
              </a:spcBef>
              <a:buClr>
                <a:srgbClr val="000000"/>
              </a:buClr>
              <a:buSzPts val="3200"/>
            </a:pPr>
            <a:r>
              <a:rPr lang="en-US" u="sng" dirty="0">
                <a:solidFill>
                  <a:srgbClr val="000000"/>
                </a:solidFill>
              </a:rPr>
              <a:t>Student Name</a:t>
            </a:r>
            <a:r>
              <a:rPr lang="en-US" b="1" i="1" dirty="0">
                <a:solidFill>
                  <a:srgbClr val="000000"/>
                </a:solidFill>
              </a:rPr>
              <a:t>:</a:t>
            </a:r>
            <a:r>
              <a:rPr lang="en-GB" b="1" i="1" dirty="0">
                <a:solidFill>
                  <a:srgbClr val="000000"/>
                </a:solidFill>
              </a:rPr>
              <a:t> Merveille baptista</a:t>
            </a:r>
            <a:endParaRPr lang="en-US" dirty="0">
              <a:solidFill>
                <a:srgbClr val="000000"/>
              </a:solidFill>
            </a:endParaRPr>
          </a:p>
          <a:p>
            <a:pPr marL="342900" lvl="0">
              <a:spcBef>
                <a:spcPts val="640"/>
              </a:spcBef>
              <a:buClr>
                <a:srgbClr val="000000"/>
              </a:buClr>
              <a:buSzPts val="3200"/>
            </a:pPr>
            <a:r>
              <a:rPr lang="en-US" u="sng" dirty="0">
                <a:solidFill>
                  <a:srgbClr val="000000"/>
                </a:solidFill>
              </a:rPr>
              <a:t>Student ID: </a:t>
            </a:r>
            <a:r>
              <a:rPr lang="en-GB" u="sng" dirty="0">
                <a:solidFill>
                  <a:srgbClr val="000000"/>
                </a:solidFill>
              </a:rPr>
              <a:t>2509566</a:t>
            </a:r>
            <a:endParaRPr lang="en-US" b="1" i="1" dirty="0">
              <a:solidFill>
                <a:srgbClr val="000000"/>
              </a:solidFill>
            </a:endParaRPr>
          </a:p>
          <a:p>
            <a:pPr marL="342900" lvl="0">
              <a:spcBef>
                <a:spcPts val="640"/>
              </a:spcBef>
              <a:buClr>
                <a:srgbClr val="000000"/>
              </a:buClr>
              <a:buSzPts val="3200"/>
            </a:pPr>
            <a:r>
              <a:rPr lang="en-US" u="sng" dirty="0">
                <a:solidFill>
                  <a:srgbClr val="000000"/>
                </a:solidFill>
              </a:rPr>
              <a:t>Lecturer’s Name</a:t>
            </a:r>
            <a:r>
              <a:rPr lang="en-US" b="1" i="1" dirty="0">
                <a:solidFill>
                  <a:srgbClr val="000000"/>
                </a:solidFill>
              </a:rPr>
              <a:t>:</a:t>
            </a:r>
            <a:r>
              <a:rPr lang="en-GB" b="1" i="1" dirty="0">
                <a:solidFill>
                  <a:srgbClr val="000000"/>
                </a:solidFill>
              </a:rPr>
              <a:t> </a:t>
            </a:r>
            <a:r>
              <a:rPr lang="en-GB" b="1" i="1" dirty="0" err="1">
                <a:solidFill>
                  <a:srgbClr val="000000"/>
                </a:solidFill>
              </a:rPr>
              <a:t>Odette</a:t>
            </a:r>
            <a:r>
              <a:rPr lang="en-GB" b="1" i="1" dirty="0">
                <a:solidFill>
                  <a:srgbClr val="000000"/>
                </a:solidFill>
              </a:rPr>
              <a:t> jack</a:t>
            </a:r>
            <a:endParaRPr lang="en-US" dirty="0">
              <a:solidFill>
                <a:srgbClr val="000000"/>
              </a:solidFill>
            </a:endParaRPr>
          </a:p>
        </p:txBody>
      </p:sp>
      <p:pic>
        <p:nvPicPr>
          <p:cNvPr id="77" name="Picture 76" descr="a_close_up_well_lit_professional_photo_realistic_batch_3.png"/>
          <p:cNvPicPr>
            <a:picLocks noChangeAspect="1"/>
          </p:cNvPicPr>
          <p:nvPr/>
        </p:nvPicPr>
        <p:blipFill>
          <a:blip r:embed="rId3"/>
          <a:srcRect l="8416" r="8416"/>
          <a:stretch>
            <a:fillRect/>
          </a:stretch>
        </p:blipFill>
        <p:spPr>
          <a:xfrm>
            <a:off x="7159966" y="658368"/>
            <a:ext cx="4590074" cy="413926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4"/>
          <p:cNvSpPr txBox="1">
            <a:spLocks noGrp="1"/>
          </p:cNvSpPr>
          <p:nvPr>
            <p:ph type="title"/>
          </p:nvPr>
        </p:nvSpPr>
        <p:spPr>
          <a:xfrm>
            <a:off x="609600" y="274638"/>
            <a:ext cx="10972800" cy="1143000"/>
          </a:xfrm>
          <a:prstGeom prst="rect">
            <a:avLst/>
          </a:prstGeom>
          <a:noFill/>
          <a:ln>
            <a:noFill/>
          </a:ln>
        </p:spPr>
        <p:txBody>
          <a:bodyPr spcFirstLastPara="1" wrap="square" lIns="73152" tIns="36576" rIns="73152" bIns="36576" anchor="ctr" anchorCtr="0"/>
          <a:lstStyle/>
          <a:p>
            <a:pPr marL="0" indent="0" algn="ctr" rtl="0">
              <a:spcAft>
                <a:spcPts val="400"/>
              </a:spcAft>
              <a:buNone/>
            </a:pPr>
            <a:r>
              <a:rPr sz="2800" b="1" i="0">
                <a:solidFill>
                  <a:srgbClr val="000000"/>
                </a:solidFill>
                <a:latin typeface="Open Sans"/>
              </a:rPr>
              <a:t>Acknowledge use of AI</a:t>
            </a:r>
            <a:endParaRPr/>
          </a:p>
        </p:txBody>
      </p:sp>
      <p:sp>
        <p:nvSpPr>
          <p:cNvPr id="82" name="Google Shape;82;p14"/>
          <p:cNvSpPr txBox="1">
            <a:spLocks noGrp="1"/>
          </p:cNvSpPr>
          <p:nvPr>
            <p:ph type="body" idx="1"/>
          </p:nvPr>
        </p:nvSpPr>
        <p:spPr>
          <a:xfrm>
            <a:off x="609600" y="1600201"/>
            <a:ext cx="10972800" cy="3917032"/>
          </a:xfrm>
          <a:prstGeom prst="rect">
            <a:avLst/>
          </a:prstGeom>
          <a:noFill/>
          <a:ln>
            <a:noFill/>
          </a:ln>
        </p:spPr>
        <p:txBody>
          <a:bodyPr spcFirstLastPara="1" wrap="square" lIns="73152" tIns="36576" rIns="73152" bIns="36576" anchor="t" anchorCtr="0"/>
          <a:lstStyle/>
          <a:p>
            <a:pPr marL="0" indent="0" algn="ctr" rtl="0">
              <a:buNone/>
            </a:pPr>
            <a:r>
              <a:rPr sz="2400" b="0" i="0" dirty="0">
                <a:solidFill>
                  <a:srgbClr val="000000"/>
                </a:solidFill>
                <a:latin typeface="Open Sans"/>
              </a:rPr>
              <a:t>AI was</a:t>
            </a:r>
            <a:r>
              <a:rPr lang="en-US" sz="2400" b="0" i="0" dirty="0">
                <a:solidFill>
                  <a:srgbClr val="000000"/>
                </a:solidFill>
                <a:latin typeface="Open Sans"/>
              </a:rPr>
              <a:t> not</a:t>
            </a:r>
            <a:r>
              <a:rPr sz="2400" b="0" i="0" dirty="0">
                <a:solidFill>
                  <a:srgbClr val="000000"/>
                </a:solidFill>
                <a:latin typeface="Open Sans"/>
              </a:rPr>
              <a:t> used as a support tool to help structure, draft and refine this presentation.</a:t>
            </a:r>
            <a:endParaRPr dirty="0"/>
          </a:p>
          <a:p>
            <a:pPr algn="ctr">
              <a:lnSpc>
                <a:spcPct val="105000"/>
              </a:lnSpc>
              <a:spcAft>
                <a:spcPts val="400"/>
              </a:spcAft>
              <a:buNone/>
            </a:pPr>
            <a:endParaRPr dirty="0"/>
          </a:p>
        </p:txBody>
      </p:sp>
      <p:sp>
        <p:nvSpPr>
          <p:cNvPr id="83" name="Google Shape;83;p14"/>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Open Sans"/>
              </a:rPr>
              <a:t>15/07/2026</a:t>
            </a:r>
            <a:endParaRPr/>
          </a:p>
        </p:txBody>
      </p:sp>
      <p:sp>
        <p:nvSpPr>
          <p:cNvPr id="84" name="Google Shape;84;p14"/>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B4B4B4"/>
                </a:solidFill>
                <a:latin typeface="Open Sans"/>
              </a:rPr>
              <a:t>2</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5"/>
          <p:cNvSpPr txBox="1">
            <a:spLocks noGrp="1"/>
          </p:cNvSpPr>
          <p:nvPr>
            <p:ph type="title"/>
          </p:nvPr>
        </p:nvSpPr>
        <p:spPr>
          <a:xfrm>
            <a:off x="685800" y="411480"/>
            <a:ext cx="5440680" cy="594360"/>
          </a:xfrm>
          <a:prstGeom prst="rect">
            <a:avLst/>
          </a:prstGeom>
          <a:noFill/>
          <a:ln>
            <a:noFill/>
          </a:ln>
        </p:spPr>
        <p:txBody>
          <a:bodyPr spcFirstLastPara="1" wrap="square" lIns="73152" tIns="36576" rIns="73152" bIns="36576" anchor="ctr" anchorCtr="0"/>
          <a:lstStyle/>
          <a:p>
            <a:pPr marL="0" indent="0" algn="l" rtl="0">
              <a:spcAft>
                <a:spcPts val="400"/>
              </a:spcAft>
              <a:buNone/>
            </a:pPr>
            <a:r>
              <a:rPr sz="2400" b="1" i="0">
                <a:solidFill>
                  <a:srgbClr val="000000"/>
                </a:solidFill>
                <a:latin typeface="Times New Roman" panose="02020603050405020304" pitchFamily="18" charset="0"/>
                <a:cs typeface="Times New Roman" panose="02020603050405020304" pitchFamily="18" charset="0"/>
              </a:rPr>
              <a:t>Introduction</a:t>
            </a:r>
            <a:endParaRPr sz="2800" b="1">
              <a:latin typeface="Times New Roman" panose="02020603050405020304" pitchFamily="18" charset="0"/>
              <a:cs typeface="Times New Roman" panose="02020603050405020304" pitchFamily="18" charset="0"/>
            </a:endParaRPr>
          </a:p>
        </p:txBody>
      </p:sp>
      <p:sp>
        <p:nvSpPr>
          <p:cNvPr id="90" name="Google Shape;90;p15"/>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Times New Roman" panose="02020603050405020304" pitchFamily="18" charset="0"/>
                <a:cs typeface="Times New Roman" panose="02020603050405020304" pitchFamily="18" charset="0"/>
              </a:rPr>
              <a:t>15/07/2026</a:t>
            </a:r>
            <a:endParaRPr>
              <a:latin typeface="Times New Roman" panose="02020603050405020304" pitchFamily="18" charset="0"/>
              <a:cs typeface="Times New Roman" panose="02020603050405020304" pitchFamily="18" charset="0"/>
            </a:endParaRPr>
          </a:p>
        </p:txBody>
      </p:sp>
      <p:sp>
        <p:nvSpPr>
          <p:cNvPr id="91" name="Google Shape;91;p15"/>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marR="0" indent="0" algn="ctr" rtl="0">
              <a:buNone/>
            </a:pPr>
            <a:r>
              <a:rPr sz="900" b="0" i="0">
                <a:solidFill>
                  <a:srgbClr val="B4B4B4"/>
                </a:solidFill>
                <a:latin typeface="Times New Roman" panose="02020603050405020304" pitchFamily="18" charset="0"/>
                <a:cs typeface="Times New Roman" panose="02020603050405020304" pitchFamily="18" charset="0"/>
              </a:rPr>
              <a:t>3</a:t>
            </a:r>
            <a:endParaRPr sz="1200" b="0" i="0" u="none" strike="noStrike" cap="none">
              <a:solidFill>
                <a:srgbClr val="898989"/>
              </a:solidFill>
              <a:latin typeface="Times New Roman" panose="02020603050405020304" pitchFamily="18" charset="0"/>
              <a:cs typeface="Times New Roman" panose="02020603050405020304" pitchFamily="18" charset="0"/>
              <a:sym typeface="Open Sans"/>
            </a:endParaRPr>
          </a:p>
        </p:txBody>
      </p:sp>
      <p:sp>
        <p:nvSpPr>
          <p:cNvPr id="92" name="Google Shape;92;p15"/>
          <p:cNvSpPr txBox="1">
            <a:spLocks noGrp="1"/>
          </p:cNvSpPr>
          <p:nvPr>
            <p:ph type="body" idx="1"/>
          </p:nvPr>
        </p:nvSpPr>
        <p:spPr>
          <a:xfrm>
            <a:off x="685800" y="1298448"/>
            <a:ext cx="5440680" cy="4069080"/>
          </a:xfrm>
          <a:prstGeom prst="rect">
            <a:avLst/>
          </a:prstGeom>
          <a:noFill/>
          <a:ln>
            <a:noFill/>
          </a:ln>
        </p:spPr>
        <p:txBody>
          <a:bodyPr spcFirstLastPara="1" wrap="square" lIns="73152" rIns="73152" anchor="t" anchorCtr="0"/>
          <a:lstStyle/>
          <a:p>
            <a:pPr marL="285750" indent="-285750"/>
            <a:r>
              <a:rPr sz="1500" b="0" i="0" dirty="0">
                <a:solidFill>
                  <a:srgbClr val="000000"/>
                </a:solidFill>
                <a:latin typeface="Times New Roman" panose="02020603050405020304" pitchFamily="18" charset="0"/>
                <a:cs typeface="Times New Roman" panose="02020603050405020304" pitchFamily="18" charset="0"/>
              </a:rPr>
              <a:t>This presentation focuses on working in teams as a key professional skill in health and social care.</a:t>
            </a:r>
            <a:endParaRPr dirty="0">
              <a:latin typeface="Times New Roman" panose="02020603050405020304" pitchFamily="18" charset="0"/>
              <a:cs typeface="Times New Roman" panose="02020603050405020304" pitchFamily="18" charset="0"/>
            </a:endParaRPr>
          </a:p>
          <a:p>
            <a:pPr>
              <a:lnSpc>
                <a:spcPct val="105000"/>
              </a:lnSpc>
              <a:spcAft>
                <a:spcPts val="400"/>
              </a:spcAft>
            </a:pPr>
            <a:endParaRPr dirty="0">
              <a:latin typeface="Times New Roman" panose="02020603050405020304" pitchFamily="18" charset="0"/>
              <a:cs typeface="Times New Roman" panose="02020603050405020304" pitchFamily="18" charset="0"/>
            </a:endParaRPr>
          </a:p>
          <a:p>
            <a:pPr>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It will explain what the skill means, why it matters for safe and effective care, how it links to a team development model, and how it can be applied in a real care setting.</a:t>
            </a:r>
          </a:p>
          <a:p>
            <a:pPr>
              <a:lnSpc>
                <a:spcPct val="105000"/>
              </a:lnSpc>
              <a:spcAft>
                <a:spcPts val="400"/>
              </a:spcAft>
            </a:pPr>
            <a:endParaRPr sz="1500" b="0" i="0" dirty="0">
              <a:solidFill>
                <a:srgbClr val="000000"/>
              </a:solidFill>
              <a:latin typeface="Times New Roman" panose="02020603050405020304" pitchFamily="18" charset="0"/>
              <a:cs typeface="Times New Roman" panose="02020603050405020304" pitchFamily="18" charset="0"/>
            </a:endParaRPr>
          </a:p>
          <a:p>
            <a:pPr>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It will also reflect on how teamwork supports employability and future career development.</a:t>
            </a:r>
          </a:p>
        </p:txBody>
      </p:sp>
      <p:pic>
        <p:nvPicPr>
          <p:cNvPr id="93" name="Picture 92" descr="a_bright_clean_hospital_or_healthcare_corridor_sc_batch_1.png"/>
          <p:cNvPicPr>
            <a:picLocks noChangeAspect="1"/>
          </p:cNvPicPr>
          <p:nvPr/>
        </p:nvPicPr>
        <p:blipFill>
          <a:blip r:embed="rId3"/>
          <a:srcRect l="16824" r="16824"/>
          <a:stretch>
            <a:fillRect/>
          </a:stretch>
        </p:blipFill>
        <p:spPr>
          <a:xfrm>
            <a:off x="6446520" y="1097280"/>
            <a:ext cx="5120640" cy="4343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6"/>
          <p:cNvSpPr txBox="1">
            <a:spLocks noGrp="1"/>
          </p:cNvSpPr>
          <p:nvPr>
            <p:ph type="title"/>
          </p:nvPr>
        </p:nvSpPr>
        <p:spPr>
          <a:xfrm>
            <a:off x="640080" y="320040"/>
            <a:ext cx="6400800" cy="594360"/>
          </a:xfrm>
          <a:prstGeom prst="rect">
            <a:avLst/>
          </a:prstGeom>
          <a:noFill/>
          <a:ln>
            <a:noFill/>
          </a:ln>
        </p:spPr>
        <p:txBody>
          <a:bodyPr spcFirstLastPara="1" wrap="square" lIns="73152" tIns="36576" rIns="73152" bIns="36576" anchor="ctr" anchorCtr="0"/>
          <a:lstStyle/>
          <a:p>
            <a:pPr marL="0" indent="0" algn="l" rtl="0">
              <a:spcAft>
                <a:spcPts val="400"/>
              </a:spcAft>
              <a:buNone/>
            </a:pPr>
            <a:r>
              <a:rPr sz="2400" b="1" i="0">
                <a:solidFill>
                  <a:srgbClr val="000000"/>
                </a:solidFill>
                <a:latin typeface="Times New Roman" panose="02020603050405020304" pitchFamily="18" charset="0"/>
                <a:cs typeface="Times New Roman" panose="02020603050405020304" pitchFamily="18" charset="0"/>
              </a:rPr>
              <a:t>What is my chosen skill?</a:t>
            </a:r>
            <a:endParaRPr sz="2800" i="1">
              <a:solidFill>
                <a:srgbClr val="FF0000"/>
              </a:solidFill>
              <a:latin typeface="Times New Roman" panose="02020603050405020304" pitchFamily="18" charset="0"/>
              <a:cs typeface="Times New Roman" panose="02020603050405020304" pitchFamily="18" charset="0"/>
            </a:endParaRPr>
          </a:p>
        </p:txBody>
      </p:sp>
      <p:sp>
        <p:nvSpPr>
          <p:cNvPr id="98" name="Google Shape;98;p16"/>
          <p:cNvSpPr txBox="1">
            <a:spLocks noGrp="1"/>
          </p:cNvSpPr>
          <p:nvPr>
            <p:ph type="body" idx="1"/>
          </p:nvPr>
        </p:nvSpPr>
        <p:spPr>
          <a:xfrm>
            <a:off x="3084786" y="2376653"/>
            <a:ext cx="6656990" cy="1507577"/>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dk1"/>
              </a:buClr>
              <a:buSzPts val="3200"/>
              <a:buNone/>
            </a:pPr>
            <a:endParaRPr b="1">
              <a:solidFill>
                <a:srgbClr val="000000"/>
              </a:solidFill>
              <a:latin typeface="Times New Roman" panose="02020603050405020304" pitchFamily="18" charset="0"/>
              <a:cs typeface="Times New Roman" panose="02020603050405020304" pitchFamily="18" charset="0"/>
            </a:endParaRPr>
          </a:p>
          <a:p>
            <a:pPr marL="342900" lvl="0" indent="-139700" algn="l" rtl="0">
              <a:spcBef>
                <a:spcPts val="640"/>
              </a:spcBef>
              <a:spcAft>
                <a:spcPts val="0"/>
              </a:spcAft>
              <a:buClr>
                <a:schemeClr val="dk1"/>
              </a:buClr>
              <a:buSzPts val="3200"/>
              <a:buNone/>
            </a:pPr>
            <a:endParaRPr>
              <a:latin typeface="Times New Roman" panose="02020603050405020304" pitchFamily="18" charset="0"/>
              <a:cs typeface="Times New Roman" panose="02020603050405020304" pitchFamily="18" charset="0"/>
            </a:endParaRPr>
          </a:p>
        </p:txBody>
      </p:sp>
      <p:sp>
        <p:nvSpPr>
          <p:cNvPr id="99" name="Google Shape;99;p16"/>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Times New Roman" panose="02020603050405020304" pitchFamily="18" charset="0"/>
                <a:cs typeface="Times New Roman" panose="02020603050405020304" pitchFamily="18" charset="0"/>
              </a:rPr>
              <a:t>15/07/2026</a:t>
            </a:r>
            <a:endParaRPr>
              <a:solidFill>
                <a:srgbClr val="888888"/>
              </a:solidFill>
              <a:latin typeface="Times New Roman" panose="02020603050405020304" pitchFamily="18" charset="0"/>
              <a:cs typeface="Times New Roman" panose="02020603050405020304" pitchFamily="18" charset="0"/>
              <a:sym typeface="Open Sans"/>
            </a:endParaRPr>
          </a:p>
        </p:txBody>
      </p:sp>
      <p:sp>
        <p:nvSpPr>
          <p:cNvPr id="100" name="Google Shape;100;p16"/>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marR="0" indent="0" algn="ctr" rtl="0">
              <a:buNone/>
            </a:pPr>
            <a:r>
              <a:rPr sz="900" b="0" i="0">
                <a:solidFill>
                  <a:srgbClr val="B4B4B4"/>
                </a:solidFill>
                <a:latin typeface="Times New Roman" panose="02020603050405020304" pitchFamily="18" charset="0"/>
                <a:cs typeface="Times New Roman" panose="02020603050405020304" pitchFamily="18" charset="0"/>
              </a:rPr>
              <a:t>4</a:t>
            </a:r>
            <a:endParaRPr sz="900" b="0" i="0" u="none" strike="noStrike" cap="none">
              <a:solidFill>
                <a:srgbClr val="898989"/>
              </a:solidFill>
              <a:latin typeface="Times New Roman" panose="02020603050405020304" pitchFamily="18" charset="0"/>
              <a:cs typeface="Times New Roman" panose="02020603050405020304" pitchFamily="18" charset="0"/>
              <a:sym typeface="Open Sans"/>
            </a:endParaRPr>
          </a:p>
        </p:txBody>
      </p:sp>
      <p:sp>
        <p:nvSpPr>
          <p:cNvPr id="101" name="Google Shape;101;p16"/>
          <p:cNvSpPr txBox="1"/>
          <p:nvPr/>
        </p:nvSpPr>
        <p:spPr>
          <a:xfrm>
            <a:off x="566928" y="1005840"/>
            <a:ext cx="6537960" cy="4434840"/>
          </a:xfrm>
          <a:prstGeom prst="rect">
            <a:avLst/>
          </a:prstGeom>
          <a:noFill/>
          <a:ln>
            <a:noFill/>
          </a:ln>
        </p:spPr>
        <p:txBody>
          <a:bodyPr spcFirstLastPara="1" wrap="square" lIns="73152" rIns="73152" anchor="t" anchorCtr="0"/>
          <a:lstStyle/>
          <a:p>
            <a:pPr marL="0" marR="0" indent="0" algn="l" rtl="0">
              <a:spcAft>
                <a:spcPts val="400"/>
              </a:spcAft>
              <a:buNone/>
            </a:pPr>
            <a:r>
              <a:rPr sz="1500" b="0" i="0" dirty="0">
                <a:solidFill>
                  <a:srgbClr val="000000"/>
                </a:solidFill>
                <a:latin typeface="Times New Roman" panose="02020603050405020304" pitchFamily="18" charset="0"/>
                <a:cs typeface="Times New Roman" panose="02020603050405020304" pitchFamily="18" charset="0"/>
              </a:rPr>
              <a:t>Chosen skill: Working in Teams</a:t>
            </a:r>
            <a:endParaRPr sz="1500" dirty="0">
              <a:latin typeface="Times New Roman" panose="02020603050405020304" pitchFamily="18" charset="0"/>
              <a:cs typeface="Times New Roman" panose="02020603050405020304" pitchFamily="18" charset="0"/>
            </a:endParaRPr>
          </a:p>
          <a:p>
            <a:pPr>
              <a:lnSpc>
                <a:spcPct val="105000"/>
              </a:lnSpc>
              <a:spcAft>
                <a:spcPts val="400"/>
              </a:spcAft>
              <a:buNone/>
            </a:pPr>
            <a:endParaRPr sz="1500" dirty="0">
              <a:latin typeface="Times New Roman" panose="02020603050405020304" pitchFamily="18" charset="0"/>
              <a:cs typeface="Times New Roman" panose="02020603050405020304" pitchFamily="18" charset="0"/>
            </a:endParaRPr>
          </a:p>
          <a:p>
            <a:pPr marL="285750" indent="-285750">
              <a:lnSpc>
                <a:spcPct val="105000"/>
              </a:lnSpc>
              <a:spcAft>
                <a:spcPts val="400"/>
              </a:spcAft>
              <a:buFont typeface="Arial" panose="020B0604020202020204" pitchFamily="34" charset="0"/>
              <a:buChar char="•"/>
            </a:pPr>
            <a:r>
              <a:rPr sz="1500" b="0" i="0" dirty="0">
                <a:solidFill>
                  <a:srgbClr val="000000"/>
                </a:solidFill>
                <a:latin typeface="Times New Roman" panose="02020603050405020304" pitchFamily="18" charset="0"/>
                <a:cs typeface="Times New Roman" panose="02020603050405020304" pitchFamily="18" charset="0"/>
              </a:rPr>
              <a:t>Working in teams means collaborating with others to combine knowledge, roles and responsibilities so that care is coordinated around the needs of the service user.</a:t>
            </a:r>
          </a:p>
          <a:p>
            <a:pPr marL="285750" indent="-285750">
              <a:lnSpc>
                <a:spcPct val="105000"/>
              </a:lnSpc>
              <a:spcAft>
                <a:spcPts val="400"/>
              </a:spcAft>
              <a:buFont typeface="Arial" panose="020B0604020202020204" pitchFamily="34" charset="0"/>
              <a:buChar char="•"/>
            </a:pPr>
            <a:endParaRPr sz="1500" b="0" i="0" dirty="0">
              <a:solidFill>
                <a:srgbClr val="000000"/>
              </a:solidFill>
              <a:latin typeface="Times New Roman" panose="02020603050405020304" pitchFamily="18" charset="0"/>
              <a:cs typeface="Times New Roman" panose="02020603050405020304" pitchFamily="18" charset="0"/>
            </a:endParaRPr>
          </a:p>
          <a:p>
            <a:pPr marL="285750" indent="-285750">
              <a:lnSpc>
                <a:spcPct val="105000"/>
              </a:lnSpc>
              <a:spcAft>
                <a:spcPts val="400"/>
              </a:spcAft>
              <a:buFont typeface="Arial" panose="020B0604020202020204" pitchFamily="34" charset="0"/>
              <a:buChar char="•"/>
            </a:pPr>
            <a:r>
              <a:rPr sz="1500" b="0" i="0" dirty="0">
                <a:solidFill>
                  <a:srgbClr val="000000"/>
                </a:solidFill>
                <a:latin typeface="Times New Roman" panose="02020603050405020304" pitchFamily="18" charset="0"/>
                <a:cs typeface="Times New Roman" panose="02020603050405020304" pitchFamily="18" charset="0"/>
              </a:rPr>
              <a:t>In everyday practice, this involves clear communication, respecting different roles, sharing concerns, helping colleagues and reflecting together after care tasks.</a:t>
            </a:r>
          </a:p>
          <a:p>
            <a:pPr marL="285750" indent="-285750">
              <a:lnSpc>
                <a:spcPct val="105000"/>
              </a:lnSpc>
              <a:spcAft>
                <a:spcPts val="400"/>
              </a:spcAft>
              <a:buFont typeface="Arial" panose="020B0604020202020204" pitchFamily="34" charset="0"/>
              <a:buChar char="•"/>
            </a:pPr>
            <a:endParaRPr sz="1500" b="0" i="0" dirty="0">
              <a:solidFill>
                <a:srgbClr val="000000"/>
              </a:solidFill>
              <a:latin typeface="Times New Roman" panose="02020603050405020304" pitchFamily="18" charset="0"/>
              <a:cs typeface="Times New Roman" panose="02020603050405020304" pitchFamily="18" charset="0"/>
            </a:endParaRPr>
          </a:p>
          <a:p>
            <a:pPr marL="285750" indent="-285750">
              <a:lnSpc>
                <a:spcPct val="105000"/>
              </a:lnSpc>
              <a:spcAft>
                <a:spcPts val="400"/>
              </a:spcAft>
              <a:buFont typeface="Arial" panose="020B0604020202020204" pitchFamily="34" charset="0"/>
              <a:buChar char="•"/>
            </a:pPr>
            <a:r>
              <a:rPr sz="1500" b="0" i="0" dirty="0">
                <a:solidFill>
                  <a:srgbClr val="000000"/>
                </a:solidFill>
                <a:latin typeface="Times New Roman" panose="02020603050405020304" pitchFamily="18" charset="0"/>
                <a:cs typeface="Times New Roman" panose="02020603050405020304" pitchFamily="18" charset="0"/>
              </a:rPr>
              <a:t>I have developed this skill through group study, shared tasks and observing how health and social care staff support each other during daily routines.</a:t>
            </a:r>
          </a:p>
        </p:txBody>
      </p:sp>
      <p:pic>
        <p:nvPicPr>
          <p:cNvPr id="102" name="Picture 101" descr="a_close_up_well_lit_professional_photo_realistic_batch_3.png"/>
          <p:cNvPicPr>
            <a:picLocks noChangeAspect="1"/>
          </p:cNvPicPr>
          <p:nvPr/>
        </p:nvPicPr>
        <p:blipFill>
          <a:blip r:embed="rId3"/>
          <a:srcRect l="12895" r="12895"/>
          <a:stretch>
            <a:fillRect/>
          </a:stretch>
        </p:blipFill>
        <p:spPr>
          <a:xfrm>
            <a:off x="7452360" y="1078992"/>
            <a:ext cx="4297680" cy="4343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7"/>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Times New Roman" panose="02020603050405020304" pitchFamily="18" charset="0"/>
                <a:cs typeface="Times New Roman" panose="02020603050405020304" pitchFamily="18" charset="0"/>
              </a:rPr>
              <a:t>15/07/2026</a:t>
            </a:r>
            <a:endParaRPr>
              <a:solidFill>
                <a:srgbClr val="888888"/>
              </a:solidFill>
              <a:latin typeface="Times New Roman" panose="02020603050405020304" pitchFamily="18" charset="0"/>
              <a:cs typeface="Times New Roman" panose="02020603050405020304" pitchFamily="18" charset="0"/>
              <a:sym typeface="Open Sans"/>
            </a:endParaRPr>
          </a:p>
        </p:txBody>
      </p:sp>
      <p:sp>
        <p:nvSpPr>
          <p:cNvPr id="107" name="Google Shape;107;p17"/>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marR="0" indent="0" algn="ctr" rtl="0">
              <a:buNone/>
            </a:pPr>
            <a:r>
              <a:rPr sz="900" b="0" i="0">
                <a:solidFill>
                  <a:srgbClr val="B4B4B4"/>
                </a:solidFill>
                <a:latin typeface="Times New Roman" panose="02020603050405020304" pitchFamily="18" charset="0"/>
                <a:cs typeface="Times New Roman" panose="02020603050405020304" pitchFamily="18" charset="0"/>
              </a:rPr>
              <a:t>5</a:t>
            </a:r>
            <a:endParaRPr sz="900">
              <a:solidFill>
                <a:srgbClr val="898989"/>
              </a:solidFill>
              <a:latin typeface="Times New Roman" panose="02020603050405020304" pitchFamily="18" charset="0"/>
              <a:cs typeface="Times New Roman" panose="02020603050405020304" pitchFamily="18" charset="0"/>
              <a:sym typeface="Open Sans"/>
            </a:endParaRPr>
          </a:p>
        </p:txBody>
      </p:sp>
      <p:sp>
        <p:nvSpPr>
          <p:cNvPr id="108" name="Google Shape;108;p17"/>
          <p:cNvSpPr txBox="1">
            <a:spLocks noGrp="1"/>
          </p:cNvSpPr>
          <p:nvPr>
            <p:ph type="title"/>
          </p:nvPr>
        </p:nvSpPr>
        <p:spPr>
          <a:xfrm>
            <a:off x="640080" y="228600"/>
            <a:ext cx="10972800" cy="685800"/>
          </a:xfrm>
          <a:prstGeom prst="rect">
            <a:avLst/>
          </a:prstGeom>
          <a:noFill/>
          <a:ln>
            <a:noFill/>
          </a:ln>
        </p:spPr>
        <p:txBody>
          <a:bodyPr spcFirstLastPara="1" wrap="square" lIns="73152" tIns="36576" rIns="73152" bIns="36576" anchor="ctr" anchorCtr="0"/>
          <a:lstStyle/>
          <a:p>
            <a:pPr marL="0" indent="0" algn="ctr" rtl="0">
              <a:spcAft>
                <a:spcPts val="400"/>
              </a:spcAft>
              <a:buNone/>
            </a:pPr>
            <a:r>
              <a:rPr sz="2400" b="1" i="0">
                <a:solidFill>
                  <a:srgbClr val="000000"/>
                </a:solidFill>
                <a:latin typeface="Times New Roman" panose="02020603050405020304" pitchFamily="18" charset="0"/>
                <a:cs typeface="Times New Roman" panose="02020603050405020304" pitchFamily="18" charset="0"/>
              </a:rPr>
              <a:t>Why Working in Teams matters in practice</a:t>
            </a:r>
            <a:endParaRPr sz="900" b="1">
              <a:latin typeface="Times New Roman" panose="02020603050405020304" pitchFamily="18" charset="0"/>
              <a:cs typeface="Times New Roman" panose="02020603050405020304" pitchFamily="18" charset="0"/>
            </a:endParaRPr>
          </a:p>
        </p:txBody>
      </p:sp>
      <p:sp>
        <p:nvSpPr>
          <p:cNvPr id="109" name="Google Shape;109;p17"/>
          <p:cNvSpPr txBox="1"/>
          <p:nvPr/>
        </p:nvSpPr>
        <p:spPr>
          <a:xfrm>
            <a:off x="5577840" y="1060704"/>
            <a:ext cx="5897880" cy="4434840"/>
          </a:xfrm>
          <a:prstGeom prst="rect">
            <a:avLst/>
          </a:prstGeom>
          <a:noFill/>
          <a:ln>
            <a:noFill/>
          </a:ln>
        </p:spPr>
        <p:txBody>
          <a:bodyPr spcFirstLastPara="1" wrap="square" lIns="73152" rIns="73152" anchor="t" anchorCtr="0"/>
          <a:lstStyle/>
          <a:p>
            <a:pPr marL="0" marR="0" indent="0" algn="l" rtl="0">
              <a:spcAft>
                <a:spcPts val="400"/>
              </a:spcAft>
              <a:buNone/>
            </a:pPr>
            <a:r>
              <a:rPr sz="1500" b="0" i="0" dirty="0">
                <a:solidFill>
                  <a:srgbClr val="000000"/>
                </a:solidFill>
                <a:latin typeface="Times New Roman" panose="02020603050405020304" pitchFamily="18" charset="0"/>
                <a:cs typeface="Times New Roman" panose="02020603050405020304" pitchFamily="18" charset="0"/>
              </a:rPr>
              <a:t>Teamwork is essential in health and social care because service users often need support from more than one professional.</a:t>
            </a:r>
            <a:endParaRPr sz="1500" dirty="0">
              <a:latin typeface="Times New Roman" panose="02020603050405020304" pitchFamily="18" charset="0"/>
              <a:cs typeface="Times New Roman" panose="02020603050405020304" pitchFamily="18" charset="0"/>
            </a:endParaRPr>
          </a:p>
          <a:p>
            <a:pPr>
              <a:lnSpc>
                <a:spcPct val="105000"/>
              </a:lnSpc>
              <a:spcAft>
                <a:spcPts val="400"/>
              </a:spcAft>
              <a:buNone/>
            </a:pPr>
            <a:endParaRPr sz="1500" dirty="0">
              <a:latin typeface="Times New Roman" panose="02020603050405020304" pitchFamily="18" charset="0"/>
              <a:cs typeface="Times New Roman" panose="02020603050405020304" pitchFamily="18" charset="0"/>
            </a:endParaRPr>
          </a:p>
          <a:p>
            <a:pPr>
              <a:lnSpc>
                <a:spcPct val="105000"/>
              </a:lnSpc>
              <a:spcAft>
                <a:spcPts val="400"/>
              </a:spcAft>
              <a:buNone/>
            </a:pPr>
            <a:r>
              <a:rPr sz="1500" b="0" i="0" dirty="0">
                <a:solidFill>
                  <a:srgbClr val="000000"/>
                </a:solidFill>
                <a:latin typeface="Times New Roman" panose="02020603050405020304" pitchFamily="18" charset="0"/>
                <a:cs typeface="Times New Roman" panose="02020603050405020304" pitchFamily="18" charset="0"/>
              </a:rPr>
              <a:t>Effective teams help to:</a:t>
            </a:r>
          </a:p>
          <a:p>
            <a:pPr>
              <a:lnSpc>
                <a:spcPct val="105000"/>
              </a:lnSpc>
              <a:spcAft>
                <a:spcPts val="400"/>
              </a:spcAft>
              <a:buNone/>
            </a:pPr>
            <a:r>
              <a:rPr sz="1500" b="0" i="0" dirty="0">
                <a:solidFill>
                  <a:srgbClr val="000000"/>
                </a:solidFill>
                <a:latin typeface="Times New Roman" panose="02020603050405020304" pitchFamily="18" charset="0"/>
                <a:cs typeface="Times New Roman" panose="02020603050405020304" pitchFamily="18" charset="0"/>
              </a:rPr>
              <a:t>• share accurate information during handovers</a:t>
            </a:r>
          </a:p>
          <a:p>
            <a:pPr>
              <a:lnSpc>
                <a:spcPct val="105000"/>
              </a:lnSpc>
              <a:spcAft>
                <a:spcPts val="400"/>
              </a:spcAft>
              <a:buNone/>
            </a:pPr>
            <a:r>
              <a:rPr sz="1500" b="0" i="0" dirty="0">
                <a:solidFill>
                  <a:srgbClr val="000000"/>
                </a:solidFill>
                <a:latin typeface="Times New Roman" panose="02020603050405020304" pitchFamily="18" charset="0"/>
                <a:cs typeface="Times New Roman" panose="02020603050405020304" pitchFamily="18" charset="0"/>
              </a:rPr>
              <a:t>• reduce mistakes, duplication and missed care</a:t>
            </a:r>
          </a:p>
          <a:p>
            <a:pPr>
              <a:lnSpc>
                <a:spcPct val="105000"/>
              </a:lnSpc>
              <a:spcAft>
                <a:spcPts val="400"/>
              </a:spcAft>
              <a:buNone/>
            </a:pPr>
            <a:r>
              <a:rPr sz="1500" b="0" i="0" dirty="0">
                <a:solidFill>
                  <a:srgbClr val="000000"/>
                </a:solidFill>
                <a:latin typeface="Times New Roman" panose="02020603050405020304" pitchFamily="18" charset="0"/>
                <a:cs typeface="Times New Roman" panose="02020603050405020304" pitchFamily="18" charset="0"/>
              </a:rPr>
              <a:t>• support safer decisions and better outcomes</a:t>
            </a:r>
          </a:p>
          <a:p>
            <a:pPr>
              <a:lnSpc>
                <a:spcPct val="105000"/>
              </a:lnSpc>
              <a:spcAft>
                <a:spcPts val="400"/>
              </a:spcAft>
              <a:buNone/>
            </a:pPr>
            <a:r>
              <a:rPr sz="1500" b="0" i="0" dirty="0">
                <a:solidFill>
                  <a:srgbClr val="000000"/>
                </a:solidFill>
                <a:latin typeface="Times New Roman" panose="02020603050405020304" pitchFamily="18" charset="0"/>
                <a:cs typeface="Times New Roman" panose="02020603050405020304" pitchFamily="18" charset="0"/>
              </a:rPr>
              <a:t>• create trust between staff, patients and families</a:t>
            </a:r>
          </a:p>
          <a:p>
            <a:pPr>
              <a:lnSpc>
                <a:spcPct val="105000"/>
              </a:lnSpc>
              <a:spcAft>
                <a:spcPts val="400"/>
              </a:spcAft>
              <a:buNone/>
            </a:pPr>
            <a:endParaRPr sz="1500" b="0" i="0" dirty="0">
              <a:solidFill>
                <a:srgbClr val="000000"/>
              </a:solidFill>
              <a:latin typeface="Times New Roman" panose="02020603050405020304" pitchFamily="18" charset="0"/>
              <a:cs typeface="Times New Roman" panose="02020603050405020304" pitchFamily="18" charset="0"/>
            </a:endParaRPr>
          </a:p>
          <a:p>
            <a:pPr>
              <a:lnSpc>
                <a:spcPct val="105000"/>
              </a:lnSpc>
              <a:spcAft>
                <a:spcPts val="400"/>
              </a:spcAft>
              <a:buNone/>
            </a:pPr>
            <a:r>
              <a:rPr sz="1500" b="0" i="0" dirty="0">
                <a:solidFill>
                  <a:srgbClr val="000000"/>
                </a:solidFill>
                <a:latin typeface="Times New Roman" panose="02020603050405020304" pitchFamily="18" charset="0"/>
                <a:cs typeface="Times New Roman" panose="02020603050405020304" pitchFamily="18" charset="0"/>
              </a:rPr>
              <a:t>Poor teamwork can lead to communication errors, delays, low staff morale and risks to patient safety (</a:t>
            </a:r>
            <a:r>
              <a:rPr sz="1500" b="0" i="0" dirty="0" err="1">
                <a:solidFill>
                  <a:srgbClr val="000000"/>
                </a:solidFill>
                <a:latin typeface="Times New Roman" panose="02020603050405020304" pitchFamily="18" charset="0"/>
                <a:cs typeface="Times New Roman" panose="02020603050405020304" pitchFamily="18" charset="0"/>
              </a:rPr>
              <a:t>Zajac</a:t>
            </a:r>
            <a:r>
              <a:rPr sz="1500" b="0" i="0" dirty="0">
                <a:solidFill>
                  <a:srgbClr val="000000"/>
                </a:solidFill>
                <a:latin typeface="Times New Roman" panose="02020603050405020304" pitchFamily="18" charset="0"/>
                <a:cs typeface="Times New Roman" panose="02020603050405020304" pitchFamily="18" charset="0"/>
              </a:rPr>
              <a:t> et al., 2021; </a:t>
            </a:r>
            <a:r>
              <a:rPr sz="1500" b="0" i="0" dirty="0" err="1">
                <a:solidFill>
                  <a:srgbClr val="000000"/>
                </a:solidFill>
                <a:latin typeface="Times New Roman" panose="02020603050405020304" pitchFamily="18" charset="0"/>
                <a:cs typeface="Times New Roman" panose="02020603050405020304" pitchFamily="18" charset="0"/>
              </a:rPr>
              <a:t>Appelbaum</a:t>
            </a:r>
            <a:r>
              <a:rPr sz="1500" b="0" i="0" dirty="0">
                <a:solidFill>
                  <a:srgbClr val="000000"/>
                </a:solidFill>
                <a:latin typeface="Times New Roman" panose="02020603050405020304" pitchFamily="18" charset="0"/>
                <a:cs typeface="Times New Roman" panose="02020603050405020304" pitchFamily="18" charset="0"/>
              </a:rPr>
              <a:t> et al., 2020).</a:t>
            </a:r>
          </a:p>
        </p:txBody>
      </p:sp>
      <p:pic>
        <p:nvPicPr>
          <p:cNvPr id="110" name="Picture 109" descr="a_bright_indoor_meeting_scene_a_group_of_medical_batch_2.png"/>
          <p:cNvPicPr>
            <a:picLocks noChangeAspect="1"/>
          </p:cNvPicPr>
          <p:nvPr/>
        </p:nvPicPr>
        <p:blipFill>
          <a:blip r:embed="rId3"/>
          <a:srcRect l="5523" r="5523"/>
          <a:stretch>
            <a:fillRect/>
          </a:stretch>
        </p:blipFill>
        <p:spPr>
          <a:xfrm>
            <a:off x="594360" y="1207008"/>
            <a:ext cx="4663440" cy="39319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1981200" y="0"/>
            <a:ext cx="8229600" cy="1143000"/>
          </a:xfrm>
          <a:prstGeom prst="rect">
            <a:avLst/>
          </a:prstGeom>
          <a:noFill/>
          <a:ln>
            <a:noFill/>
          </a:ln>
        </p:spPr>
        <p:txBody>
          <a:bodyPr spcFirstLastPara="1" wrap="square" lIns="73152" tIns="36576" rIns="73152" bIns="36576" anchor="ctr" anchorCtr="0"/>
          <a:lstStyle/>
          <a:p>
            <a:pPr marL="0" indent="0" algn="ctr" rtl="0">
              <a:spcAft>
                <a:spcPts val="400"/>
              </a:spcAft>
              <a:buNone/>
            </a:pPr>
            <a:r>
              <a:rPr sz="2800" b="1" i="0">
                <a:solidFill>
                  <a:srgbClr val="000000"/>
                </a:solidFill>
                <a:latin typeface="Times New Roman" panose="02020603050405020304" pitchFamily="18" charset="0"/>
                <a:cs typeface="Times New Roman" panose="02020603050405020304" pitchFamily="18" charset="0"/>
              </a:rPr>
              <a:t>Model linked to Working in Teams</a:t>
            </a:r>
            <a:endParaRPr>
              <a:latin typeface="Times New Roman" panose="02020603050405020304" pitchFamily="18" charset="0"/>
              <a:cs typeface="Times New Roman" panose="02020603050405020304" pitchFamily="18" charset="0"/>
            </a:endParaRPr>
          </a:p>
        </p:txBody>
      </p:sp>
      <p:sp>
        <p:nvSpPr>
          <p:cNvPr id="115" name="Google Shape;115;p18"/>
          <p:cNvSpPr txBox="1">
            <a:spLocks noGrp="1"/>
          </p:cNvSpPr>
          <p:nvPr>
            <p:ph type="body" idx="1"/>
          </p:nvPr>
        </p:nvSpPr>
        <p:spPr>
          <a:xfrm>
            <a:off x="685800" y="1005840"/>
            <a:ext cx="10789920" cy="960120"/>
          </a:xfrm>
          <a:prstGeom prst="rect">
            <a:avLst/>
          </a:prstGeom>
          <a:noFill/>
          <a:ln>
            <a:noFill/>
          </a:ln>
        </p:spPr>
        <p:txBody>
          <a:bodyPr spcFirstLastPara="1" wrap="square" lIns="73152" tIns="36576" rIns="73152" bIns="36576" anchor="t" anchorCtr="0"/>
          <a:lstStyle/>
          <a:p>
            <a:pPr marL="0" indent="0" algn="l" rtl="0">
              <a:buNone/>
            </a:pPr>
            <a:r>
              <a:rPr sz="1500" b="0" i="0">
                <a:solidFill>
                  <a:srgbClr val="000000"/>
                </a:solidFill>
                <a:latin typeface="Times New Roman" panose="02020603050405020304" pitchFamily="18" charset="0"/>
                <a:cs typeface="Times New Roman" panose="02020603050405020304" pitchFamily="18" charset="0"/>
              </a:rPr>
              <a:t>Tuckman’s Team Development Model shows that teams often move through stages before becoming fully effective. In health and social care, the model helps staff understand role confusion, conflict and adjustment as normal parts of building trust and shared ways of working.</a:t>
            </a:r>
            <a:endParaRPr sz="1500">
              <a:latin typeface="Times New Roman" panose="02020603050405020304" pitchFamily="18" charset="0"/>
              <a:cs typeface="Times New Roman" panose="02020603050405020304" pitchFamily="18" charset="0"/>
            </a:endParaRPr>
          </a:p>
        </p:txBody>
      </p:sp>
      <p:sp>
        <p:nvSpPr>
          <p:cNvPr id="116" name="Google Shape;116;p18"/>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Times New Roman" panose="02020603050405020304" pitchFamily="18" charset="0"/>
                <a:cs typeface="Times New Roman" panose="02020603050405020304" pitchFamily="18" charset="0"/>
              </a:rPr>
              <a:t>15/07/2026</a:t>
            </a:r>
            <a:endParaRPr>
              <a:latin typeface="Times New Roman" panose="02020603050405020304" pitchFamily="18" charset="0"/>
              <a:cs typeface="Times New Roman" panose="02020603050405020304" pitchFamily="18" charset="0"/>
            </a:endParaRPr>
          </a:p>
        </p:txBody>
      </p:sp>
      <p:sp>
        <p:nvSpPr>
          <p:cNvPr id="117" name="Google Shape;117;p18"/>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B4B4B4"/>
                </a:solidFill>
                <a:latin typeface="Times New Roman" panose="02020603050405020304" pitchFamily="18" charset="0"/>
                <a:cs typeface="Times New Roman" panose="02020603050405020304" pitchFamily="18" charset="0"/>
              </a:rPr>
              <a:t>6</a:t>
            </a:r>
            <a:endParaRPr>
              <a:latin typeface="Times New Roman" panose="02020603050405020304" pitchFamily="18" charset="0"/>
              <a:cs typeface="Times New Roman" panose="02020603050405020304" pitchFamily="18" charset="0"/>
            </a:endParaRPr>
          </a:p>
        </p:txBody>
      </p:sp>
      <p:sp>
        <p:nvSpPr>
          <p:cNvPr id="118" name="Rounded Rectangle 117"/>
          <p:cNvSpPr/>
          <p:nvPr/>
        </p:nvSpPr>
        <p:spPr>
          <a:xfrm>
            <a:off x="685800" y="2057400"/>
            <a:ext cx="2057400" cy="502920"/>
          </a:xfrm>
          <a:prstGeom prst="roundRect">
            <a:avLst/>
          </a:prstGeom>
          <a:solidFill>
            <a:srgbClr val="E5F5F8"/>
          </a:solidFill>
          <a:ln>
            <a:solidFill>
              <a:srgbClr val="005064"/>
            </a:solidFill>
          </a:ln>
        </p:spPr>
        <p:style>
          <a:lnRef idx="1">
            <a:schemeClr val="accent1"/>
          </a:lnRef>
          <a:fillRef idx="3">
            <a:schemeClr val="accent1"/>
          </a:fillRef>
          <a:effectRef idx="2">
            <a:schemeClr val="accent1"/>
          </a:effectRef>
          <a:fontRef idx="minor">
            <a:schemeClr val="lt1"/>
          </a:fontRef>
        </p:style>
        <p:txBody>
          <a:bodyPr wrap="square" lIns="73152" tIns="36576" rIns="73152" bIns="36576" rtlCol="0" anchor="ctr"/>
          <a:lstStyle/>
          <a:p>
            <a:pPr algn="ctr">
              <a:lnSpc>
                <a:spcPct val="105000"/>
              </a:lnSpc>
              <a:spcAft>
                <a:spcPts val="400"/>
              </a:spcAft>
              <a:buNone/>
            </a:pPr>
            <a:r>
              <a:rPr sz="1500" b="1" i="0">
                <a:solidFill>
                  <a:srgbClr val="003A4B"/>
                </a:solidFill>
                <a:latin typeface="Times New Roman" panose="02020603050405020304" pitchFamily="18" charset="0"/>
                <a:cs typeface="Times New Roman" panose="02020603050405020304" pitchFamily="18" charset="0"/>
              </a:rPr>
              <a:t>Forming</a:t>
            </a:r>
          </a:p>
        </p:txBody>
      </p:sp>
      <p:sp>
        <p:nvSpPr>
          <p:cNvPr id="119" name="Right Arrow 118"/>
          <p:cNvSpPr/>
          <p:nvPr/>
        </p:nvSpPr>
        <p:spPr>
          <a:xfrm>
            <a:off x="2715768" y="2203704"/>
            <a:ext cx="256032" cy="210312"/>
          </a:xfrm>
          <a:prstGeom prst="rightArrow">
            <a:avLst/>
          </a:prstGeom>
          <a:solidFill>
            <a:srgbClr val="005064"/>
          </a:solidFill>
          <a:ln>
            <a:solidFill>
              <a:srgbClr val="0050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500">
              <a:latin typeface="Times New Roman" panose="02020603050405020304" pitchFamily="18" charset="0"/>
              <a:cs typeface="Times New Roman" panose="02020603050405020304" pitchFamily="18" charset="0"/>
            </a:endParaRPr>
          </a:p>
        </p:txBody>
      </p:sp>
      <p:sp>
        <p:nvSpPr>
          <p:cNvPr id="120" name="Rounded Rectangle 119"/>
          <p:cNvSpPr/>
          <p:nvPr/>
        </p:nvSpPr>
        <p:spPr>
          <a:xfrm>
            <a:off x="2889504" y="2057400"/>
            <a:ext cx="2057400" cy="502920"/>
          </a:xfrm>
          <a:prstGeom prst="roundRect">
            <a:avLst/>
          </a:prstGeom>
          <a:solidFill>
            <a:srgbClr val="D5EFF6"/>
          </a:solidFill>
          <a:ln>
            <a:solidFill>
              <a:srgbClr val="005064"/>
            </a:solidFill>
          </a:ln>
        </p:spPr>
        <p:style>
          <a:lnRef idx="1">
            <a:schemeClr val="accent1"/>
          </a:lnRef>
          <a:fillRef idx="3">
            <a:schemeClr val="accent1"/>
          </a:fillRef>
          <a:effectRef idx="2">
            <a:schemeClr val="accent1"/>
          </a:effectRef>
          <a:fontRef idx="minor">
            <a:schemeClr val="lt1"/>
          </a:fontRef>
        </p:style>
        <p:txBody>
          <a:bodyPr wrap="square" lIns="73152" tIns="36576" rIns="73152" bIns="36576" rtlCol="0" anchor="ctr"/>
          <a:lstStyle/>
          <a:p>
            <a:pPr algn="ctr">
              <a:lnSpc>
                <a:spcPct val="105000"/>
              </a:lnSpc>
              <a:spcAft>
                <a:spcPts val="400"/>
              </a:spcAft>
              <a:buNone/>
            </a:pPr>
            <a:r>
              <a:rPr sz="1500" b="1" i="0">
                <a:solidFill>
                  <a:srgbClr val="003A4B"/>
                </a:solidFill>
                <a:latin typeface="Times New Roman" panose="02020603050405020304" pitchFamily="18" charset="0"/>
                <a:cs typeface="Times New Roman" panose="02020603050405020304" pitchFamily="18" charset="0"/>
              </a:rPr>
              <a:t>Storming</a:t>
            </a:r>
          </a:p>
        </p:txBody>
      </p:sp>
      <p:sp>
        <p:nvSpPr>
          <p:cNvPr id="121" name="Right Arrow 120"/>
          <p:cNvSpPr/>
          <p:nvPr/>
        </p:nvSpPr>
        <p:spPr>
          <a:xfrm>
            <a:off x="4919472" y="2203704"/>
            <a:ext cx="256032" cy="210312"/>
          </a:xfrm>
          <a:prstGeom prst="rightArrow">
            <a:avLst/>
          </a:prstGeom>
          <a:solidFill>
            <a:srgbClr val="005064"/>
          </a:solidFill>
          <a:ln>
            <a:solidFill>
              <a:srgbClr val="0050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500">
              <a:latin typeface="Times New Roman" panose="02020603050405020304" pitchFamily="18" charset="0"/>
              <a:cs typeface="Times New Roman" panose="02020603050405020304" pitchFamily="18" charset="0"/>
            </a:endParaRPr>
          </a:p>
        </p:txBody>
      </p:sp>
      <p:sp>
        <p:nvSpPr>
          <p:cNvPr id="122" name="Rounded Rectangle 121"/>
          <p:cNvSpPr/>
          <p:nvPr/>
        </p:nvSpPr>
        <p:spPr>
          <a:xfrm>
            <a:off x="5093208" y="2057400"/>
            <a:ext cx="2057400" cy="502920"/>
          </a:xfrm>
          <a:prstGeom prst="roundRect">
            <a:avLst/>
          </a:prstGeom>
          <a:solidFill>
            <a:srgbClr val="C5E9F4"/>
          </a:solidFill>
          <a:ln>
            <a:solidFill>
              <a:srgbClr val="005064"/>
            </a:solidFill>
          </a:ln>
        </p:spPr>
        <p:style>
          <a:lnRef idx="1">
            <a:schemeClr val="accent1"/>
          </a:lnRef>
          <a:fillRef idx="3">
            <a:schemeClr val="accent1"/>
          </a:fillRef>
          <a:effectRef idx="2">
            <a:schemeClr val="accent1"/>
          </a:effectRef>
          <a:fontRef idx="minor">
            <a:schemeClr val="lt1"/>
          </a:fontRef>
        </p:style>
        <p:txBody>
          <a:bodyPr wrap="square" lIns="73152" tIns="36576" rIns="73152" bIns="36576" rtlCol="0" anchor="ctr"/>
          <a:lstStyle/>
          <a:p>
            <a:pPr algn="ctr">
              <a:lnSpc>
                <a:spcPct val="105000"/>
              </a:lnSpc>
              <a:spcAft>
                <a:spcPts val="400"/>
              </a:spcAft>
              <a:buNone/>
            </a:pPr>
            <a:r>
              <a:rPr sz="1500" b="1" i="0">
                <a:solidFill>
                  <a:srgbClr val="003A4B"/>
                </a:solidFill>
                <a:latin typeface="Times New Roman" panose="02020603050405020304" pitchFamily="18" charset="0"/>
                <a:cs typeface="Times New Roman" panose="02020603050405020304" pitchFamily="18" charset="0"/>
              </a:rPr>
              <a:t>Norming</a:t>
            </a:r>
          </a:p>
        </p:txBody>
      </p:sp>
      <p:sp>
        <p:nvSpPr>
          <p:cNvPr id="123" name="Right Arrow 122"/>
          <p:cNvSpPr/>
          <p:nvPr/>
        </p:nvSpPr>
        <p:spPr>
          <a:xfrm>
            <a:off x="7123176" y="2203704"/>
            <a:ext cx="256032" cy="210312"/>
          </a:xfrm>
          <a:prstGeom prst="rightArrow">
            <a:avLst/>
          </a:prstGeom>
          <a:solidFill>
            <a:srgbClr val="005064"/>
          </a:solidFill>
          <a:ln>
            <a:solidFill>
              <a:srgbClr val="0050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500">
              <a:latin typeface="Times New Roman" panose="02020603050405020304" pitchFamily="18" charset="0"/>
              <a:cs typeface="Times New Roman" panose="02020603050405020304" pitchFamily="18" charset="0"/>
            </a:endParaRPr>
          </a:p>
        </p:txBody>
      </p:sp>
      <p:sp>
        <p:nvSpPr>
          <p:cNvPr id="124" name="Rounded Rectangle 123"/>
          <p:cNvSpPr/>
          <p:nvPr/>
        </p:nvSpPr>
        <p:spPr>
          <a:xfrm>
            <a:off x="7296912" y="2057400"/>
            <a:ext cx="2057400" cy="502920"/>
          </a:xfrm>
          <a:prstGeom prst="roundRect">
            <a:avLst/>
          </a:prstGeom>
          <a:solidFill>
            <a:srgbClr val="B5E2F1"/>
          </a:solidFill>
          <a:ln>
            <a:solidFill>
              <a:srgbClr val="005064"/>
            </a:solidFill>
          </a:ln>
        </p:spPr>
        <p:style>
          <a:lnRef idx="1">
            <a:schemeClr val="accent1"/>
          </a:lnRef>
          <a:fillRef idx="3">
            <a:schemeClr val="accent1"/>
          </a:fillRef>
          <a:effectRef idx="2">
            <a:schemeClr val="accent1"/>
          </a:effectRef>
          <a:fontRef idx="minor">
            <a:schemeClr val="lt1"/>
          </a:fontRef>
        </p:style>
        <p:txBody>
          <a:bodyPr wrap="square" lIns="73152" tIns="36576" rIns="73152" bIns="36576" rtlCol="0" anchor="ctr"/>
          <a:lstStyle/>
          <a:p>
            <a:pPr algn="ctr">
              <a:lnSpc>
                <a:spcPct val="105000"/>
              </a:lnSpc>
              <a:spcAft>
                <a:spcPts val="400"/>
              </a:spcAft>
              <a:buNone/>
            </a:pPr>
            <a:r>
              <a:rPr sz="1500" b="1" i="0">
                <a:solidFill>
                  <a:srgbClr val="003A4B"/>
                </a:solidFill>
                <a:latin typeface="Times New Roman" panose="02020603050405020304" pitchFamily="18" charset="0"/>
                <a:cs typeface="Times New Roman" panose="02020603050405020304" pitchFamily="18" charset="0"/>
              </a:rPr>
              <a:t>Performing</a:t>
            </a:r>
          </a:p>
        </p:txBody>
      </p:sp>
      <p:sp>
        <p:nvSpPr>
          <p:cNvPr id="125" name="Right Arrow 124"/>
          <p:cNvSpPr/>
          <p:nvPr/>
        </p:nvSpPr>
        <p:spPr>
          <a:xfrm>
            <a:off x="9326880" y="2203704"/>
            <a:ext cx="256032" cy="210312"/>
          </a:xfrm>
          <a:prstGeom prst="rightArrow">
            <a:avLst/>
          </a:prstGeom>
          <a:solidFill>
            <a:srgbClr val="005064"/>
          </a:solidFill>
          <a:ln>
            <a:solidFill>
              <a:srgbClr val="0050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500">
              <a:latin typeface="Times New Roman" panose="02020603050405020304" pitchFamily="18" charset="0"/>
              <a:cs typeface="Times New Roman" panose="02020603050405020304" pitchFamily="18" charset="0"/>
            </a:endParaRPr>
          </a:p>
        </p:txBody>
      </p:sp>
      <p:sp>
        <p:nvSpPr>
          <p:cNvPr id="126" name="Rounded Rectangle 125"/>
          <p:cNvSpPr/>
          <p:nvPr/>
        </p:nvSpPr>
        <p:spPr>
          <a:xfrm>
            <a:off x="9500616" y="2057400"/>
            <a:ext cx="2057400" cy="502920"/>
          </a:xfrm>
          <a:prstGeom prst="roundRect">
            <a:avLst/>
          </a:prstGeom>
          <a:solidFill>
            <a:srgbClr val="A5DCEE"/>
          </a:solidFill>
          <a:ln>
            <a:solidFill>
              <a:srgbClr val="005064"/>
            </a:solidFill>
          </a:ln>
        </p:spPr>
        <p:style>
          <a:lnRef idx="1">
            <a:schemeClr val="accent1"/>
          </a:lnRef>
          <a:fillRef idx="3">
            <a:schemeClr val="accent1"/>
          </a:fillRef>
          <a:effectRef idx="2">
            <a:schemeClr val="accent1"/>
          </a:effectRef>
          <a:fontRef idx="minor">
            <a:schemeClr val="lt1"/>
          </a:fontRef>
        </p:style>
        <p:txBody>
          <a:bodyPr wrap="square" lIns="73152" tIns="36576" rIns="73152" bIns="36576" rtlCol="0" anchor="ctr"/>
          <a:lstStyle/>
          <a:p>
            <a:pPr algn="ctr">
              <a:lnSpc>
                <a:spcPct val="105000"/>
              </a:lnSpc>
              <a:spcAft>
                <a:spcPts val="400"/>
              </a:spcAft>
              <a:buNone/>
            </a:pPr>
            <a:r>
              <a:rPr sz="1500" b="1" i="0">
                <a:solidFill>
                  <a:srgbClr val="003A4B"/>
                </a:solidFill>
                <a:latin typeface="Times New Roman" panose="02020603050405020304" pitchFamily="18" charset="0"/>
                <a:cs typeface="Times New Roman" panose="02020603050405020304" pitchFamily="18" charset="0"/>
              </a:rPr>
              <a:t>Adjourning</a:t>
            </a:r>
          </a:p>
        </p:txBody>
      </p:sp>
      <p:sp>
        <p:nvSpPr>
          <p:cNvPr id="127" name="TextBox 126"/>
          <p:cNvSpPr txBox="1"/>
          <p:nvPr/>
        </p:nvSpPr>
        <p:spPr>
          <a:xfrm>
            <a:off x="777240" y="2926080"/>
            <a:ext cx="6172200" cy="1417320"/>
          </a:xfrm>
          <a:prstGeom prst="rect">
            <a:avLst/>
          </a:prstGeom>
          <a:noFill/>
        </p:spPr>
        <p:txBody>
          <a:bodyPr wrap="square" lIns="73152" rIns="73152"/>
          <a:lstStyle/>
          <a:p>
            <a:pPr algn="ctr">
              <a:lnSpc>
                <a:spcPct val="105000"/>
              </a:lnSpc>
              <a:spcAft>
                <a:spcPts val="400"/>
              </a:spcAft>
              <a:buNone/>
            </a:pPr>
            <a:r>
              <a:rPr sz="1500" b="0" i="0">
                <a:solidFill>
                  <a:srgbClr val="000000"/>
                </a:solidFill>
                <a:latin typeface="Times New Roman" panose="02020603050405020304" pitchFamily="18" charset="0"/>
                <a:cs typeface="Times New Roman" panose="02020603050405020304" pitchFamily="18" charset="0"/>
              </a:rPr>
              <a:t>Use in practice: clarify responsibilities, manage conflict respectfully, value different contributions and keep the focus on shared care goals (Belbin and Brown, 2022).</a:t>
            </a:r>
          </a:p>
        </p:txBody>
      </p:sp>
      <p:pic>
        <p:nvPicPr>
          <p:cNvPr id="128" name="Picture 127" descr="a_clean_modern_softly_lit_illustration_photoreal_batch_4.png"/>
          <p:cNvPicPr>
            <a:picLocks noChangeAspect="1"/>
          </p:cNvPicPr>
          <p:nvPr/>
        </p:nvPicPr>
        <p:blipFill>
          <a:blip r:embed="rId3"/>
          <a:srcRect t="17018" b="17018"/>
          <a:stretch>
            <a:fillRect/>
          </a:stretch>
        </p:blipFill>
        <p:spPr>
          <a:xfrm>
            <a:off x="7223760" y="2907792"/>
            <a:ext cx="4343400" cy="214884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9"/>
          <p:cNvSpPr txBox="1">
            <a:spLocks noGrp="1"/>
          </p:cNvSpPr>
          <p:nvPr>
            <p:ph type="title"/>
          </p:nvPr>
        </p:nvSpPr>
        <p:spPr>
          <a:xfrm>
            <a:off x="594360" y="320040"/>
            <a:ext cx="5486400" cy="594360"/>
          </a:xfrm>
          <a:prstGeom prst="rect">
            <a:avLst/>
          </a:prstGeom>
          <a:noFill/>
          <a:ln>
            <a:noFill/>
          </a:ln>
        </p:spPr>
        <p:txBody>
          <a:bodyPr spcFirstLastPara="1" wrap="square" lIns="73152" tIns="36576" rIns="73152" bIns="36576" anchor="ctr" anchorCtr="0"/>
          <a:lstStyle/>
          <a:p>
            <a:pPr marL="0" indent="0" algn="l" rtl="0">
              <a:spcAft>
                <a:spcPts val="400"/>
              </a:spcAft>
              <a:buNone/>
            </a:pPr>
            <a:r>
              <a:rPr sz="2400" b="1" i="0">
                <a:solidFill>
                  <a:srgbClr val="000000"/>
                </a:solidFill>
                <a:latin typeface="Times New Roman" panose="02020603050405020304" pitchFamily="18" charset="0"/>
                <a:cs typeface="Times New Roman" panose="02020603050405020304" pitchFamily="18" charset="0"/>
              </a:rPr>
              <a:t>Applying this skill in practice</a:t>
            </a:r>
            <a:endParaRPr sz="2800" b="1">
              <a:latin typeface="Times New Roman" panose="02020603050405020304" pitchFamily="18" charset="0"/>
              <a:cs typeface="Times New Roman" panose="02020603050405020304" pitchFamily="18" charset="0"/>
            </a:endParaRPr>
          </a:p>
        </p:txBody>
      </p:sp>
      <p:sp>
        <p:nvSpPr>
          <p:cNvPr id="123" name="Google Shape;123;p19"/>
          <p:cNvSpPr txBox="1">
            <a:spLocks noGrp="1"/>
          </p:cNvSpPr>
          <p:nvPr>
            <p:ph type="body" idx="1"/>
          </p:nvPr>
        </p:nvSpPr>
        <p:spPr>
          <a:xfrm>
            <a:off x="461950" y="1024128"/>
            <a:ext cx="5440680" cy="4434840"/>
          </a:xfrm>
          <a:prstGeom prst="rect">
            <a:avLst/>
          </a:prstGeom>
          <a:noFill/>
          <a:ln>
            <a:noFill/>
          </a:ln>
        </p:spPr>
        <p:txBody>
          <a:bodyPr spcFirstLastPara="1" wrap="square" lIns="73152" rIns="73152" anchor="t" anchorCtr="0"/>
          <a:lstStyle/>
          <a:p>
            <a:pPr marL="285750" indent="-285750"/>
            <a:r>
              <a:rPr sz="1500" b="0" i="0" dirty="0">
                <a:solidFill>
                  <a:srgbClr val="000000"/>
                </a:solidFill>
                <a:latin typeface="Times New Roman" panose="02020603050405020304" pitchFamily="18" charset="0"/>
                <a:cs typeface="Times New Roman" panose="02020603050405020304" pitchFamily="18" charset="0"/>
              </a:rPr>
              <a:t>Example role and setting: Care assistant in a residential care home.</a:t>
            </a:r>
            <a:endParaRPr sz="1500" dirty="0">
              <a:latin typeface="Times New Roman" panose="02020603050405020304" pitchFamily="18" charset="0"/>
              <a:cs typeface="Times New Roman" panose="02020603050405020304" pitchFamily="18" charset="0"/>
            </a:endParaRPr>
          </a:p>
          <a:p>
            <a:pPr>
              <a:lnSpc>
                <a:spcPct val="105000"/>
              </a:lnSpc>
              <a:spcAft>
                <a:spcPts val="400"/>
              </a:spcAft>
            </a:pPr>
            <a:endParaRPr sz="1500" dirty="0">
              <a:latin typeface="Times New Roman" panose="02020603050405020304" pitchFamily="18" charset="0"/>
              <a:cs typeface="Times New Roman" panose="02020603050405020304" pitchFamily="18" charset="0"/>
            </a:endParaRPr>
          </a:p>
          <a:p>
            <a:pPr>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Situation: A resident has become confused, is eating less and appears withdrawn.</a:t>
            </a:r>
          </a:p>
          <a:p>
            <a:pPr>
              <a:lnSpc>
                <a:spcPct val="105000"/>
              </a:lnSpc>
              <a:spcAft>
                <a:spcPts val="400"/>
              </a:spcAft>
            </a:pPr>
            <a:endParaRPr sz="1500" b="0" i="0" dirty="0">
              <a:solidFill>
                <a:srgbClr val="000000"/>
              </a:solidFill>
              <a:latin typeface="Times New Roman" panose="02020603050405020304" pitchFamily="18" charset="0"/>
              <a:cs typeface="Times New Roman" panose="02020603050405020304" pitchFamily="18" charset="0"/>
            </a:endParaRPr>
          </a:p>
          <a:p>
            <a:pPr>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How I would use teamwork:</a:t>
            </a:r>
          </a:p>
          <a:p>
            <a:pPr lvl="1">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 report observations clearly to the nurse or senior </a:t>
            </a:r>
            <a:r>
              <a:rPr sz="1500" b="0" i="0" dirty="0" err="1">
                <a:solidFill>
                  <a:srgbClr val="000000"/>
                </a:solidFill>
                <a:latin typeface="Times New Roman" panose="02020603050405020304" pitchFamily="18" charset="0"/>
                <a:cs typeface="Times New Roman" panose="02020603050405020304" pitchFamily="18" charset="0"/>
              </a:rPr>
              <a:t>carer</a:t>
            </a:r>
            <a:endParaRPr sz="1500" b="0" i="0" dirty="0">
              <a:solidFill>
                <a:srgbClr val="000000"/>
              </a:solidFill>
              <a:latin typeface="Times New Roman" panose="02020603050405020304" pitchFamily="18" charset="0"/>
              <a:cs typeface="Times New Roman" panose="02020603050405020304" pitchFamily="18" charset="0"/>
            </a:endParaRPr>
          </a:p>
          <a:p>
            <a:pPr lvl="1">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 listen to colleagues and family members</a:t>
            </a:r>
          </a:p>
          <a:p>
            <a:pPr lvl="1">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 follow the agreed care plan and document changes</a:t>
            </a:r>
          </a:p>
          <a:p>
            <a:pPr lvl="1">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 support the resident with patience and dignity</a:t>
            </a:r>
          </a:p>
          <a:p>
            <a:pPr>
              <a:lnSpc>
                <a:spcPct val="105000"/>
              </a:lnSpc>
              <a:spcAft>
                <a:spcPts val="400"/>
              </a:spcAft>
            </a:pPr>
            <a:endParaRPr sz="1500" b="0" i="0" dirty="0">
              <a:solidFill>
                <a:srgbClr val="000000"/>
              </a:solidFill>
              <a:latin typeface="Times New Roman" panose="02020603050405020304" pitchFamily="18" charset="0"/>
              <a:cs typeface="Times New Roman" panose="02020603050405020304" pitchFamily="18" charset="0"/>
            </a:endParaRPr>
          </a:p>
          <a:p>
            <a:pPr>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Impact: The team can respond earlier, reduce risk and improve care.</a:t>
            </a:r>
          </a:p>
        </p:txBody>
      </p:sp>
      <p:sp>
        <p:nvSpPr>
          <p:cNvPr id="124" name="Google Shape;124;p19"/>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Times New Roman" panose="02020603050405020304" pitchFamily="18" charset="0"/>
                <a:cs typeface="Times New Roman" panose="02020603050405020304" pitchFamily="18" charset="0"/>
              </a:rPr>
              <a:t>15/07/2026</a:t>
            </a:r>
            <a:endParaRPr>
              <a:latin typeface="Times New Roman" panose="02020603050405020304" pitchFamily="18" charset="0"/>
              <a:cs typeface="Times New Roman" panose="02020603050405020304" pitchFamily="18" charset="0"/>
            </a:endParaRPr>
          </a:p>
        </p:txBody>
      </p:sp>
      <p:sp>
        <p:nvSpPr>
          <p:cNvPr id="125" name="Google Shape;125;p19"/>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B4B4B4"/>
                </a:solidFill>
                <a:latin typeface="Times New Roman" panose="02020603050405020304" pitchFamily="18" charset="0"/>
                <a:cs typeface="Times New Roman" panose="02020603050405020304" pitchFamily="18" charset="0"/>
              </a:rPr>
              <a:t>7</a:t>
            </a:r>
            <a:endParaRPr>
              <a:latin typeface="Times New Roman" panose="02020603050405020304" pitchFamily="18" charset="0"/>
              <a:cs typeface="Times New Roman" panose="02020603050405020304" pitchFamily="18" charset="0"/>
            </a:endParaRPr>
          </a:p>
        </p:txBody>
      </p:sp>
      <p:pic>
        <p:nvPicPr>
          <p:cNvPr id="126" name="Picture 125" descr="a_bright_indoor_care_medical_scene_three_people_s_batch_5.png"/>
          <p:cNvPicPr>
            <a:picLocks noChangeAspect="1"/>
          </p:cNvPicPr>
          <p:nvPr/>
        </p:nvPicPr>
        <p:blipFill>
          <a:blip r:embed="rId3"/>
          <a:srcRect l="5541" r="5541"/>
          <a:stretch>
            <a:fillRect/>
          </a:stretch>
        </p:blipFill>
        <p:spPr>
          <a:xfrm>
            <a:off x="6355080" y="1024128"/>
            <a:ext cx="5257800" cy="44348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0"/>
          <p:cNvSpPr txBox="1">
            <a:spLocks noGrp="1"/>
          </p:cNvSpPr>
          <p:nvPr>
            <p:ph type="title"/>
          </p:nvPr>
        </p:nvSpPr>
        <p:spPr>
          <a:xfrm>
            <a:off x="594360" y="320040"/>
            <a:ext cx="5532120" cy="777240"/>
          </a:xfrm>
          <a:prstGeom prst="rect">
            <a:avLst/>
          </a:prstGeom>
          <a:noFill/>
          <a:ln>
            <a:noFill/>
          </a:ln>
        </p:spPr>
        <p:txBody>
          <a:bodyPr spcFirstLastPara="1" wrap="square" lIns="73152" tIns="36576" rIns="73152" bIns="36576" anchor="ctr" anchorCtr="0"/>
          <a:lstStyle/>
          <a:p>
            <a:pPr marL="0" indent="0" algn="l" rtl="0">
              <a:spcAft>
                <a:spcPts val="400"/>
              </a:spcAft>
              <a:buNone/>
            </a:pPr>
            <a:r>
              <a:rPr sz="2300" b="1" i="0">
                <a:solidFill>
                  <a:srgbClr val="000000"/>
                </a:solidFill>
                <a:latin typeface="Times New Roman" panose="02020603050405020304" pitchFamily="18" charset="0"/>
                <a:cs typeface="Times New Roman" panose="02020603050405020304" pitchFamily="18" charset="0"/>
              </a:rPr>
              <a:t>How this skill supports my future career</a:t>
            </a:r>
            <a:endParaRPr sz="2800" b="1">
              <a:solidFill>
                <a:srgbClr val="FF0000"/>
              </a:solidFill>
              <a:latin typeface="Times New Roman" panose="02020603050405020304" pitchFamily="18" charset="0"/>
              <a:cs typeface="Times New Roman" panose="02020603050405020304" pitchFamily="18" charset="0"/>
            </a:endParaRPr>
          </a:p>
        </p:txBody>
      </p:sp>
      <p:sp>
        <p:nvSpPr>
          <p:cNvPr id="131" name="Google Shape;131;p20"/>
          <p:cNvSpPr txBox="1">
            <a:spLocks noGrp="1"/>
          </p:cNvSpPr>
          <p:nvPr>
            <p:ph type="body" idx="1"/>
          </p:nvPr>
        </p:nvSpPr>
        <p:spPr>
          <a:xfrm>
            <a:off x="594360" y="1674302"/>
            <a:ext cx="5394960" cy="3921826"/>
          </a:xfrm>
          <a:prstGeom prst="rect">
            <a:avLst/>
          </a:prstGeom>
          <a:noFill/>
          <a:ln>
            <a:noFill/>
          </a:ln>
        </p:spPr>
        <p:txBody>
          <a:bodyPr spcFirstLastPara="1" wrap="square" lIns="73152" rIns="73152" anchor="t" anchorCtr="0"/>
          <a:lstStyle/>
          <a:p>
            <a:pPr marL="285750" indent="-285750"/>
            <a:r>
              <a:rPr sz="1500" b="0" i="0" dirty="0">
                <a:solidFill>
                  <a:srgbClr val="000000"/>
                </a:solidFill>
                <a:latin typeface="Times New Roman" panose="02020603050405020304" pitchFamily="18" charset="0"/>
                <a:cs typeface="Times New Roman" panose="02020603050405020304" pitchFamily="18" charset="0"/>
              </a:rPr>
              <a:t>Working in teams supports employability because health and social care employers need staff who can communicate, cooperate and stay professional under pressure.</a:t>
            </a:r>
            <a:endParaRPr sz="1500" dirty="0">
              <a:latin typeface="Times New Roman" panose="02020603050405020304" pitchFamily="18" charset="0"/>
              <a:cs typeface="Times New Roman" panose="02020603050405020304" pitchFamily="18" charset="0"/>
            </a:endParaRPr>
          </a:p>
          <a:p>
            <a:pPr>
              <a:lnSpc>
                <a:spcPct val="105000"/>
              </a:lnSpc>
              <a:spcAft>
                <a:spcPts val="400"/>
              </a:spcAft>
            </a:pPr>
            <a:endParaRPr sz="1500" dirty="0">
              <a:latin typeface="Times New Roman" panose="02020603050405020304" pitchFamily="18" charset="0"/>
              <a:cs typeface="Times New Roman" panose="02020603050405020304" pitchFamily="18" charset="0"/>
            </a:endParaRPr>
          </a:p>
          <a:p>
            <a:pPr>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For my future role, this skill will help me build positive working relationships, learn from experienced colleagues and contribute to safe, person-</a:t>
            </a:r>
            <a:r>
              <a:rPr sz="1500" b="0" i="0" dirty="0" err="1">
                <a:solidFill>
                  <a:srgbClr val="000000"/>
                </a:solidFill>
                <a:latin typeface="Times New Roman" panose="02020603050405020304" pitchFamily="18" charset="0"/>
                <a:cs typeface="Times New Roman" panose="02020603050405020304" pitchFamily="18" charset="0"/>
              </a:rPr>
              <a:t>centred</a:t>
            </a:r>
            <a:r>
              <a:rPr sz="1500" b="0" i="0" dirty="0">
                <a:solidFill>
                  <a:srgbClr val="000000"/>
                </a:solidFill>
                <a:latin typeface="Times New Roman" panose="02020603050405020304" pitchFamily="18" charset="0"/>
                <a:cs typeface="Times New Roman" panose="02020603050405020304" pitchFamily="18" charset="0"/>
              </a:rPr>
              <a:t> care.</a:t>
            </a:r>
          </a:p>
          <a:p>
            <a:pPr>
              <a:lnSpc>
                <a:spcPct val="105000"/>
              </a:lnSpc>
              <a:spcAft>
                <a:spcPts val="400"/>
              </a:spcAft>
            </a:pPr>
            <a:endParaRPr sz="1500" b="0" i="0" dirty="0">
              <a:solidFill>
                <a:srgbClr val="000000"/>
              </a:solidFill>
              <a:latin typeface="Times New Roman" panose="02020603050405020304" pitchFamily="18" charset="0"/>
              <a:cs typeface="Times New Roman" panose="02020603050405020304" pitchFamily="18" charset="0"/>
            </a:endParaRPr>
          </a:p>
          <a:p>
            <a:pPr>
              <a:lnSpc>
                <a:spcPct val="105000"/>
              </a:lnSpc>
              <a:spcAft>
                <a:spcPts val="400"/>
              </a:spcAft>
            </a:pPr>
            <a:r>
              <a:rPr sz="1500" b="0" i="0" dirty="0">
                <a:solidFill>
                  <a:srgbClr val="000000"/>
                </a:solidFill>
                <a:latin typeface="Times New Roman" panose="02020603050405020304" pitchFamily="18" charset="0"/>
                <a:cs typeface="Times New Roman" panose="02020603050405020304" pitchFamily="18" charset="0"/>
              </a:rPr>
              <a:t>I see teamwork as a strength that I am continuing to develop. My next step is to become more confident in speaking up, asking questions and giving constructive feedback when care can be improved.</a:t>
            </a:r>
          </a:p>
        </p:txBody>
      </p:sp>
      <p:sp>
        <p:nvSpPr>
          <p:cNvPr id="132" name="Google Shape;132;p20"/>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Times New Roman" panose="02020603050405020304" pitchFamily="18" charset="0"/>
                <a:cs typeface="Times New Roman" panose="02020603050405020304" pitchFamily="18" charset="0"/>
              </a:rPr>
              <a:t>15/07/2026</a:t>
            </a:r>
            <a:endParaRPr>
              <a:solidFill>
                <a:srgbClr val="888888"/>
              </a:solidFill>
              <a:latin typeface="Times New Roman" panose="02020603050405020304" pitchFamily="18" charset="0"/>
              <a:cs typeface="Times New Roman" panose="02020603050405020304" pitchFamily="18" charset="0"/>
              <a:sym typeface="Open Sans"/>
            </a:endParaRPr>
          </a:p>
        </p:txBody>
      </p:sp>
      <p:sp>
        <p:nvSpPr>
          <p:cNvPr id="133" name="Google Shape;133;p20"/>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marR="0" indent="0" algn="ctr" rtl="0">
              <a:buNone/>
            </a:pPr>
            <a:r>
              <a:rPr sz="900" b="0" i="0">
                <a:solidFill>
                  <a:srgbClr val="B4B4B4"/>
                </a:solidFill>
                <a:latin typeface="Times New Roman" panose="02020603050405020304" pitchFamily="18" charset="0"/>
                <a:cs typeface="Times New Roman" panose="02020603050405020304" pitchFamily="18" charset="0"/>
              </a:rPr>
              <a:t>8</a:t>
            </a:r>
            <a:endParaRPr sz="900">
              <a:solidFill>
                <a:srgbClr val="898989"/>
              </a:solidFill>
              <a:latin typeface="Times New Roman" panose="02020603050405020304" pitchFamily="18" charset="0"/>
              <a:cs typeface="Times New Roman" panose="02020603050405020304" pitchFamily="18" charset="0"/>
              <a:sym typeface="Open Sans"/>
            </a:endParaRPr>
          </a:p>
        </p:txBody>
      </p:sp>
      <p:pic>
        <p:nvPicPr>
          <p:cNvPr id="134" name="Picture 133" descr="a_bright_cinematic_interior_scene_with_a_clean_m_batch_6.png"/>
          <p:cNvPicPr>
            <a:picLocks noChangeAspect="1"/>
          </p:cNvPicPr>
          <p:nvPr/>
        </p:nvPicPr>
        <p:blipFill>
          <a:blip r:embed="rId3"/>
          <a:srcRect l="5309" r="5309"/>
          <a:stretch>
            <a:fillRect/>
          </a:stretch>
        </p:blipFill>
        <p:spPr>
          <a:xfrm>
            <a:off x="6309360" y="1161288"/>
            <a:ext cx="5285232" cy="443484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1"/>
          <p:cNvSpPr txBox="1">
            <a:spLocks noGrp="1"/>
          </p:cNvSpPr>
          <p:nvPr>
            <p:ph type="title"/>
          </p:nvPr>
        </p:nvSpPr>
        <p:spPr>
          <a:xfrm>
            <a:off x="685800" y="914400"/>
            <a:ext cx="5394960" cy="640080"/>
          </a:xfrm>
          <a:prstGeom prst="rect">
            <a:avLst/>
          </a:prstGeom>
          <a:noFill/>
          <a:ln>
            <a:noFill/>
          </a:ln>
        </p:spPr>
        <p:txBody>
          <a:bodyPr spcFirstLastPara="1" wrap="square" lIns="73152" tIns="36576" rIns="73152" bIns="36576" anchor="ctr" anchorCtr="0"/>
          <a:lstStyle/>
          <a:p>
            <a:pPr marL="0" indent="0" algn="l" rtl="0">
              <a:spcAft>
                <a:spcPts val="400"/>
              </a:spcAft>
              <a:buNone/>
            </a:pPr>
            <a:r>
              <a:rPr sz="2600" b="1" i="0">
                <a:solidFill>
                  <a:srgbClr val="000000"/>
                </a:solidFill>
                <a:latin typeface="Times New Roman" panose="02020603050405020304" pitchFamily="18" charset="0"/>
                <a:cs typeface="Times New Roman" panose="02020603050405020304" pitchFamily="18" charset="0"/>
              </a:rPr>
              <a:t>Conclusion</a:t>
            </a:r>
            <a:endParaRPr b="1" i="1">
              <a:solidFill>
                <a:srgbClr val="FF0000"/>
              </a:solidFill>
              <a:latin typeface="Times New Roman" panose="02020603050405020304" pitchFamily="18" charset="0"/>
              <a:cs typeface="Times New Roman" panose="02020603050405020304" pitchFamily="18" charset="0"/>
            </a:endParaRPr>
          </a:p>
        </p:txBody>
      </p:sp>
      <p:sp>
        <p:nvSpPr>
          <p:cNvPr id="139" name="Google Shape;139;p21"/>
          <p:cNvSpPr txBox="1">
            <a:spLocks noGrp="1"/>
          </p:cNvSpPr>
          <p:nvPr>
            <p:ph type="body" idx="1"/>
          </p:nvPr>
        </p:nvSpPr>
        <p:spPr>
          <a:xfrm>
            <a:off x="685800" y="1691640"/>
            <a:ext cx="5394960" cy="3383280"/>
          </a:xfrm>
          <a:prstGeom prst="rect">
            <a:avLst/>
          </a:prstGeom>
          <a:noFill/>
          <a:ln>
            <a:noFill/>
          </a:ln>
        </p:spPr>
        <p:txBody>
          <a:bodyPr spcFirstLastPara="1" wrap="square" lIns="73152" rIns="73152" anchor="t" anchorCtr="0"/>
          <a:lstStyle/>
          <a:p>
            <a:pPr marL="285750" indent="-285750" algn="ct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Working in teams is a core skill for safe and effective health and social care practice.</a:t>
            </a:r>
            <a:endParaRPr sz="1500" dirty="0">
              <a:latin typeface="Times New Roman" panose="02020603050405020304" pitchFamily="18" charset="0"/>
              <a:ea typeface="Tahoma" panose="020B0604030504040204" pitchFamily="34" charset="0"/>
              <a:cs typeface="Times New Roman" panose="02020603050405020304" pitchFamily="18" charset="0"/>
            </a:endParaRPr>
          </a:p>
          <a:p>
            <a:pPr algn="ctr">
              <a:lnSpc>
                <a:spcPct val="105000"/>
              </a:lnSpc>
              <a:spcAft>
                <a:spcPts val="400"/>
              </a:spcAft>
            </a:pP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It supports communication, shared decision-making, patient safety and positive outcomes.</a:t>
            </a:r>
          </a:p>
          <a:p>
            <a:pPr algn="ctr">
              <a:lnSpc>
                <a:spcPct val="105000"/>
              </a:lnSpc>
              <a:spcAft>
                <a:spcPts val="400"/>
              </a:spcAft>
            </a:pPr>
            <a:endPar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endParaRPr>
          </a:p>
          <a:p>
            <a:pPr algn="ctr">
              <a:lnSpc>
                <a:spcPct val="105000"/>
              </a:lnSpc>
              <a:spcAft>
                <a:spcPts val="400"/>
              </a:spcAft>
            </a:pPr>
            <a:r>
              <a:rPr sz="1500" b="0" i="0" dirty="0" err="1">
                <a:solidFill>
                  <a:srgbClr val="000000"/>
                </a:solidFill>
                <a:latin typeface="Times New Roman" panose="02020603050405020304" pitchFamily="18" charset="0"/>
                <a:ea typeface="Tahoma" panose="020B0604030504040204" pitchFamily="34" charset="0"/>
                <a:cs typeface="Times New Roman" panose="02020603050405020304" pitchFamily="18" charset="0"/>
              </a:rPr>
              <a:t>Tuckman’s</a:t>
            </a: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 model helps professionals understand team </a:t>
            </a:r>
            <a:r>
              <a:rPr sz="1500" b="0" i="0" dirty="0" err="1">
                <a:solidFill>
                  <a:srgbClr val="000000"/>
                </a:solidFill>
                <a:latin typeface="Times New Roman" panose="02020603050405020304" pitchFamily="18" charset="0"/>
                <a:ea typeface="Tahoma" panose="020B0604030504040204" pitchFamily="34" charset="0"/>
                <a:cs typeface="Times New Roman" panose="02020603050405020304" pitchFamily="18" charset="0"/>
              </a:rPr>
              <a:t>behaviour</a:t>
            </a: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 and improve practice.</a:t>
            </a:r>
          </a:p>
        </p:txBody>
      </p:sp>
      <p:sp>
        <p:nvSpPr>
          <p:cNvPr id="140" name="Google Shape;140;p21"/>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Times New Roman" panose="02020603050405020304" pitchFamily="18" charset="0"/>
                <a:cs typeface="Times New Roman" panose="02020603050405020304" pitchFamily="18" charset="0"/>
              </a:rPr>
              <a:t>15/07/2026</a:t>
            </a:r>
            <a:endParaRPr>
              <a:solidFill>
                <a:srgbClr val="888888"/>
              </a:solidFill>
              <a:latin typeface="Times New Roman" panose="02020603050405020304" pitchFamily="18" charset="0"/>
              <a:cs typeface="Times New Roman" panose="02020603050405020304" pitchFamily="18" charset="0"/>
              <a:sym typeface="Open Sans"/>
            </a:endParaRPr>
          </a:p>
        </p:txBody>
      </p:sp>
      <p:sp>
        <p:nvSpPr>
          <p:cNvPr id="141" name="Google Shape;141;p21"/>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marR="0" indent="0" algn="ctr" rtl="0">
              <a:buNone/>
            </a:pPr>
            <a:r>
              <a:rPr sz="900" b="0" i="0">
                <a:solidFill>
                  <a:srgbClr val="B4B4B4"/>
                </a:solidFill>
                <a:latin typeface="Times New Roman" panose="02020603050405020304" pitchFamily="18" charset="0"/>
                <a:cs typeface="Times New Roman" panose="02020603050405020304" pitchFamily="18" charset="0"/>
              </a:rPr>
              <a:t>9</a:t>
            </a:r>
            <a:endParaRPr sz="900">
              <a:solidFill>
                <a:srgbClr val="898989"/>
              </a:solidFill>
              <a:latin typeface="Times New Roman" panose="02020603050405020304" pitchFamily="18" charset="0"/>
              <a:cs typeface="Times New Roman" panose="02020603050405020304" pitchFamily="18" charset="0"/>
              <a:sym typeface="Open Sans"/>
            </a:endParaRPr>
          </a:p>
        </p:txBody>
      </p:sp>
      <p:pic>
        <p:nvPicPr>
          <p:cNvPr id="142" name="Picture 141" descr="a_close_up_well_lit_professional_photo_realistic_batch_3.png"/>
          <p:cNvPicPr>
            <a:picLocks noChangeAspect="1"/>
          </p:cNvPicPr>
          <p:nvPr/>
        </p:nvPicPr>
        <p:blipFill>
          <a:blip r:embed="rId3"/>
          <a:srcRect l="5242" r="5242"/>
          <a:stretch>
            <a:fillRect/>
          </a:stretch>
        </p:blipFill>
        <p:spPr>
          <a:xfrm>
            <a:off x="6446520" y="1078992"/>
            <a:ext cx="5074920" cy="425196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2"/>
          <p:cNvSpPr txBox="1">
            <a:spLocks noGrp="1"/>
          </p:cNvSpPr>
          <p:nvPr>
            <p:ph type="title"/>
          </p:nvPr>
        </p:nvSpPr>
        <p:spPr>
          <a:xfrm>
            <a:off x="609600" y="274638"/>
            <a:ext cx="10972800" cy="1143000"/>
          </a:xfrm>
          <a:prstGeom prst="rect">
            <a:avLst/>
          </a:prstGeom>
          <a:noFill/>
          <a:ln>
            <a:noFill/>
          </a:ln>
        </p:spPr>
        <p:txBody>
          <a:bodyPr spcFirstLastPara="1" wrap="square" lIns="73152" tIns="36576" rIns="73152" bIns="36576" anchor="ctr" anchorCtr="0"/>
          <a:lstStyle/>
          <a:p>
            <a:pPr marL="0" indent="0" algn="ctr" rtl="0">
              <a:spcAft>
                <a:spcPts val="400"/>
              </a:spcAft>
              <a:buNone/>
            </a:pPr>
            <a:r>
              <a:rPr sz="2800" b="1"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References List</a:t>
            </a:r>
            <a:endParaRPr dirty="0">
              <a:solidFill>
                <a:srgbClr val="FF0000"/>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147" name="Google Shape;147;p22"/>
          <p:cNvSpPr txBox="1">
            <a:spLocks noGrp="1"/>
          </p:cNvSpPr>
          <p:nvPr>
            <p:ph type="body" idx="1"/>
          </p:nvPr>
        </p:nvSpPr>
        <p:spPr>
          <a:xfrm>
            <a:off x="685800" y="1234440"/>
            <a:ext cx="10881360" cy="4572000"/>
          </a:xfrm>
          <a:prstGeom prst="rect">
            <a:avLst/>
          </a:prstGeom>
          <a:noFill/>
          <a:ln>
            <a:noFill/>
          </a:ln>
        </p:spPr>
        <p:txBody>
          <a:bodyPr spcFirstLastPara="1" wrap="square" lIns="73152" tIns="36576" rIns="73152" bIns="36576" anchor="t" anchorCtr="0"/>
          <a:lstStyle/>
          <a:p>
            <a:pPr marL="285750" indent="-285750">
              <a:lnSpc>
                <a:spcPct val="150000"/>
              </a:lnSpc>
            </a:pPr>
            <a:r>
              <a:rPr sz="1500" b="0" i="0" dirty="0" err="1">
                <a:solidFill>
                  <a:srgbClr val="000000"/>
                </a:solidFill>
                <a:latin typeface="Times New Roman" panose="02020603050405020304" pitchFamily="18" charset="0"/>
                <a:ea typeface="Tahoma" panose="020B0604030504040204" pitchFamily="34" charset="0"/>
                <a:cs typeface="Times New Roman" panose="02020603050405020304" pitchFamily="18" charset="0"/>
              </a:rPr>
              <a:t>Appelbaum</a:t>
            </a: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 N.P. et al. (2020) ‘Perceived influence of power distance, psychological safety, and team cohesion on team effectiveness’, Journal of </a:t>
            </a:r>
            <a:r>
              <a:rPr sz="1500" b="0" i="0" dirty="0" err="1">
                <a:solidFill>
                  <a:srgbClr val="000000"/>
                </a:solidFill>
                <a:latin typeface="Times New Roman" panose="02020603050405020304" pitchFamily="18" charset="0"/>
                <a:ea typeface="Tahoma" panose="020B0604030504040204" pitchFamily="34" charset="0"/>
                <a:cs typeface="Times New Roman" panose="02020603050405020304" pitchFamily="18" charset="0"/>
              </a:rPr>
              <a:t>Interprofessional</a:t>
            </a: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 Care, 34(1), pp. 20-26.</a:t>
            </a:r>
            <a:endParaRPr lang="en-US" sz="1500" dirty="0">
              <a:latin typeface="Times New Roman" panose="02020603050405020304" pitchFamily="18" charset="0"/>
              <a:ea typeface="Tahoma" panose="020B0604030504040204" pitchFamily="34" charset="0"/>
              <a:cs typeface="Times New Roman" panose="02020603050405020304" pitchFamily="18" charset="0"/>
            </a:endParaRPr>
          </a:p>
          <a:p>
            <a:pPr marL="285750" indent="-285750">
              <a:lnSpc>
                <a:spcPct val="150000"/>
              </a:lnSpc>
            </a:pP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Belbin, R.M. and Brown, V. (2022) Team Roles at Work. London: </a:t>
            </a:r>
            <a:r>
              <a:rPr sz="1500" b="0" i="0" dirty="0" err="1">
                <a:solidFill>
                  <a:srgbClr val="000000"/>
                </a:solidFill>
                <a:latin typeface="Times New Roman" panose="02020603050405020304" pitchFamily="18" charset="0"/>
                <a:ea typeface="Tahoma" panose="020B0604030504040204" pitchFamily="34" charset="0"/>
                <a:cs typeface="Times New Roman" panose="02020603050405020304" pitchFamily="18" charset="0"/>
              </a:rPr>
              <a:t>Routledge</a:t>
            </a: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 Available at: </a:t>
            </a: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hlinkClick r:id="rId3"/>
              </a:rPr>
              <a:t>https://doi.org/10.4324/9781003163152</a:t>
            </a:r>
            <a:endParaRPr lang="en-US"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endParaRPr>
          </a:p>
          <a:p>
            <a:pPr marL="285750" indent="-285750">
              <a:lnSpc>
                <a:spcPct val="150000"/>
              </a:lnSpc>
            </a:pP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Tuckman, B.W. (1965) ‘Developmental sequence in small groups’, Psychological Bulletin, 63(6), pp. 384-399.</a:t>
            </a:r>
            <a:endParaRPr lang="en-US"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endParaRPr>
          </a:p>
          <a:p>
            <a:pPr marL="285750" indent="-285750">
              <a:lnSpc>
                <a:spcPct val="150000"/>
              </a:lnSpc>
            </a:pPr>
            <a:r>
              <a:rPr sz="1500" b="0" i="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Zajac, S. et al. (2021) ‘Overcoming challenges to teamwork in healthcare: a team effectiveness framework and evidence-based guidance’, Frontiers in Communication, 6, 606445.</a:t>
            </a:r>
          </a:p>
        </p:txBody>
      </p:sp>
      <p:sp>
        <p:nvSpPr>
          <p:cNvPr id="148" name="Google Shape;148;p22"/>
          <p:cNvSpPr txBox="1">
            <a:spLocks noGrp="1"/>
          </p:cNvSpPr>
          <p:nvPr>
            <p:ph type="dt" idx="10"/>
          </p:nvPr>
        </p:nvSpPr>
        <p:spPr>
          <a:xfrm>
            <a:off x="334433" y="6524626"/>
            <a:ext cx="1295400" cy="219075"/>
          </a:xfrm>
          <a:prstGeom prst="rect">
            <a:avLst/>
          </a:prstGeom>
          <a:noFill/>
          <a:ln>
            <a:noFill/>
          </a:ln>
        </p:spPr>
        <p:txBody>
          <a:bodyPr spcFirstLastPara="1" wrap="square" lIns="73152" tIns="36576" rIns="73152" bIns="36576" anchor="ctr" anchorCtr="0"/>
          <a:lstStyle/>
          <a:p>
            <a:pPr marL="0" indent="0" algn="ctr" rtl="0">
              <a:spcAft>
                <a:spcPts val="400"/>
              </a:spcAft>
              <a:buNone/>
            </a:pPr>
            <a:r>
              <a:rPr sz="900" b="0" i="0">
                <a:solidFill>
                  <a:srgbClr val="F0F0F0"/>
                </a:solidFill>
                <a:latin typeface="Open Sans"/>
              </a:rPr>
              <a:t>15/07/2026</a:t>
            </a:r>
            <a:endParaRPr>
              <a:solidFill>
                <a:srgbClr val="888888"/>
              </a:solidFill>
              <a:latin typeface="Open Sans"/>
              <a:ea typeface="Open Sans"/>
              <a:cs typeface="Open Sans"/>
              <a:sym typeface="Open Sans"/>
            </a:endParaRPr>
          </a:p>
        </p:txBody>
      </p:sp>
      <p:sp>
        <p:nvSpPr>
          <p:cNvPr id="149" name="Google Shape;149;p22"/>
          <p:cNvSpPr txBox="1">
            <a:spLocks noGrp="1"/>
          </p:cNvSpPr>
          <p:nvPr>
            <p:ph type="sldNum" idx="12"/>
          </p:nvPr>
        </p:nvSpPr>
        <p:spPr>
          <a:xfrm>
            <a:off x="10608733" y="6381751"/>
            <a:ext cx="973667" cy="339725"/>
          </a:xfrm>
          <a:prstGeom prst="rect">
            <a:avLst/>
          </a:prstGeom>
          <a:noFill/>
          <a:ln>
            <a:noFill/>
          </a:ln>
        </p:spPr>
        <p:txBody>
          <a:bodyPr spcFirstLastPara="1" wrap="square" lIns="73152" tIns="36576" rIns="73152" bIns="36576" anchor="ctr" anchorCtr="0"/>
          <a:lstStyle/>
          <a:p>
            <a:pPr marL="0" marR="0" indent="0" algn="ctr" rtl="0">
              <a:buNone/>
            </a:pPr>
            <a:r>
              <a:rPr sz="900" b="0" i="0">
                <a:solidFill>
                  <a:srgbClr val="B4B4B4"/>
                </a:solidFill>
                <a:latin typeface="Open Sans"/>
              </a:rPr>
              <a:t>10</a:t>
            </a:r>
            <a:endParaRPr sz="900">
              <a:solidFill>
                <a:srgbClr val="898989"/>
              </a:solidFill>
              <a:latin typeface="Open Sans"/>
              <a:ea typeface="Open Sans"/>
              <a:cs typeface="Open Sans"/>
              <a:sym typeface="Open Sans"/>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1619</Words>
  <Application>Microsoft Office PowerPoint</Application>
  <PresentationFormat>Widescreen</PresentationFormat>
  <Paragraphs>109</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Acknowledge use of AI</vt:lpstr>
      <vt:lpstr>Introduction</vt:lpstr>
      <vt:lpstr>What is my chosen skill?</vt:lpstr>
      <vt:lpstr>Why Working in Teams matters in practice</vt:lpstr>
      <vt:lpstr>Model linked to Working in Teams</vt:lpstr>
      <vt:lpstr>Applying this skill in practice</vt:lpstr>
      <vt:lpstr>How this skill supports my future career</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Merveillengasedi@gmail.com</cp:lastModifiedBy>
  <cp:revision>2</cp:revision>
  <dcterms:modified xsi:type="dcterms:W3CDTF">2026-07-19T23:51:56Z</dcterms:modified>
</cp:coreProperties>
</file>