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2" r:id="rId1"/>
  </p:sldMasterIdLst>
  <p:notesMasterIdLst>
    <p:notesMasterId r:id="rId46"/>
  </p:notesMasterIdLst>
  <p:sldIdLst>
    <p:sldId id="256" r:id="rId2"/>
    <p:sldId id="257" r:id="rId3"/>
    <p:sldId id="261" r:id="rId4"/>
    <p:sldId id="258" r:id="rId5"/>
    <p:sldId id="259" r:id="rId6"/>
    <p:sldId id="260" r:id="rId7"/>
    <p:sldId id="263" r:id="rId8"/>
    <p:sldId id="266" r:id="rId9"/>
    <p:sldId id="275" r:id="rId10"/>
    <p:sldId id="276" r:id="rId11"/>
    <p:sldId id="277" r:id="rId12"/>
    <p:sldId id="278" r:id="rId13"/>
    <p:sldId id="279" r:id="rId14"/>
    <p:sldId id="280" r:id="rId15"/>
    <p:sldId id="281" r:id="rId16"/>
    <p:sldId id="300" r:id="rId17"/>
    <p:sldId id="271" r:id="rId18"/>
    <p:sldId id="272" r:id="rId19"/>
    <p:sldId id="301" r:id="rId20"/>
    <p:sldId id="302" r:id="rId21"/>
    <p:sldId id="303" r:id="rId22"/>
    <p:sldId id="273" r:id="rId23"/>
    <p:sldId id="282" r:id="rId24"/>
    <p:sldId id="283" r:id="rId25"/>
    <p:sldId id="285" r:id="rId26"/>
    <p:sldId id="286" r:id="rId27"/>
    <p:sldId id="287" r:id="rId28"/>
    <p:sldId id="288" r:id="rId29"/>
    <p:sldId id="289" r:id="rId30"/>
    <p:sldId id="290" r:id="rId31"/>
    <p:sldId id="291" r:id="rId32"/>
    <p:sldId id="292" r:id="rId33"/>
    <p:sldId id="307" r:id="rId34"/>
    <p:sldId id="311" r:id="rId35"/>
    <p:sldId id="312" r:id="rId36"/>
    <p:sldId id="313" r:id="rId37"/>
    <p:sldId id="314" r:id="rId38"/>
    <p:sldId id="269" r:id="rId39"/>
    <p:sldId id="268" r:id="rId40"/>
    <p:sldId id="270" r:id="rId41"/>
    <p:sldId id="293" r:id="rId42"/>
    <p:sldId id="304" r:id="rId43"/>
    <p:sldId id="306" r:id="rId44"/>
    <p:sldId id="315"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499"/>
    <p:restoredTop sz="91257"/>
  </p:normalViewPr>
  <p:slideViewPr>
    <p:cSldViewPr snapToGrid="0" snapToObjects="1">
      <p:cViewPr>
        <p:scale>
          <a:sx n="100" d="100"/>
          <a:sy n="100" d="100"/>
        </p:scale>
        <p:origin x="1224" y="1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8066E9-59EA-4156-A42B-7ED99B0DF0FF}"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A48AF556-459C-4B7C-902E-3C8ED6DB5EC1}">
      <dgm:prSet custT="1"/>
      <dgm:spPr/>
      <dgm:t>
        <a:bodyPr/>
        <a:lstStyle/>
        <a:p>
          <a:r>
            <a:rPr lang="en-US" sz="2000" dirty="0">
              <a:latin typeface="Times" pitchFamily="2" charset="0"/>
            </a:rPr>
            <a:t>Sleep is an essential aspect of an adults overall life, health and wellbeing. The way we will feel when they are awake will depend on what happens during sleep. </a:t>
          </a:r>
        </a:p>
      </dgm:t>
    </dgm:pt>
    <dgm:pt modelId="{02687FE2-4A59-4604-874B-B2B551AA7563}" type="parTrans" cxnId="{2C4886E6-2575-4AC3-A810-F7A38ABE6D6D}">
      <dgm:prSet/>
      <dgm:spPr/>
      <dgm:t>
        <a:bodyPr/>
        <a:lstStyle/>
        <a:p>
          <a:endParaRPr lang="en-US"/>
        </a:p>
      </dgm:t>
    </dgm:pt>
    <dgm:pt modelId="{F1CD63BC-3F07-490E-AAD0-F74065C43297}" type="sibTrans" cxnId="{2C4886E6-2575-4AC3-A810-F7A38ABE6D6D}">
      <dgm:prSet/>
      <dgm:spPr/>
      <dgm:t>
        <a:bodyPr/>
        <a:lstStyle/>
        <a:p>
          <a:endParaRPr lang="en-US"/>
        </a:p>
      </dgm:t>
    </dgm:pt>
    <dgm:pt modelId="{FDD052E8-F2F3-4E03-A6E6-5E443DBA890A}">
      <dgm:prSet custT="1"/>
      <dgm:spPr/>
      <dgm:t>
        <a:bodyPr/>
        <a:lstStyle/>
        <a:p>
          <a:r>
            <a:rPr lang="en-US" sz="2000" dirty="0">
              <a:latin typeface="Times" pitchFamily="2" charset="0"/>
            </a:rPr>
            <a:t>Sleep is a described as a state of reduced awareness, however some awareness of the environment around us remains during sleep, particularly responses to sound. An example for this life-stage is a mother awakening to her child’s cry. </a:t>
          </a:r>
        </a:p>
        <a:p>
          <a:endParaRPr lang="en-US" sz="1400" dirty="0"/>
        </a:p>
      </dgm:t>
    </dgm:pt>
    <dgm:pt modelId="{9762DE10-F5BD-4551-906F-C52A30E58C58}" type="parTrans" cxnId="{6963E096-131F-445E-A01A-652E8777442E}">
      <dgm:prSet/>
      <dgm:spPr/>
      <dgm:t>
        <a:bodyPr/>
        <a:lstStyle/>
        <a:p>
          <a:endParaRPr lang="en-US"/>
        </a:p>
      </dgm:t>
    </dgm:pt>
    <dgm:pt modelId="{D8C3914D-9DC1-4B72-A58E-4B1079B0CFC1}" type="sibTrans" cxnId="{6963E096-131F-445E-A01A-652E8777442E}">
      <dgm:prSet/>
      <dgm:spPr/>
      <dgm:t>
        <a:bodyPr/>
        <a:lstStyle/>
        <a:p>
          <a:endParaRPr lang="en-US"/>
        </a:p>
      </dgm:t>
    </dgm:pt>
    <dgm:pt modelId="{952C068F-BD74-451D-9CA3-3307E883A7EB}">
      <dgm:prSet custT="1"/>
      <dgm:spPr/>
      <dgm:t>
        <a:bodyPr/>
        <a:lstStyle/>
        <a:p>
          <a:r>
            <a:rPr lang="en-US" sz="2000" dirty="0">
              <a:latin typeface="Times" pitchFamily="2" charset="0"/>
            </a:rPr>
            <a:t>Precious evidence has shown that overall quality and quantity of sleep is vitally important for an adults everyday functioning. During the sleep process the adult body is working to support healthy brain function and maintain physical health. </a:t>
          </a:r>
        </a:p>
      </dgm:t>
    </dgm:pt>
    <dgm:pt modelId="{055C81AF-FCAA-4602-9DAD-2080C9033465}" type="parTrans" cxnId="{F6721278-E98A-4FDD-B798-E964602CF7F6}">
      <dgm:prSet/>
      <dgm:spPr/>
      <dgm:t>
        <a:bodyPr/>
        <a:lstStyle/>
        <a:p>
          <a:endParaRPr lang="en-US"/>
        </a:p>
      </dgm:t>
    </dgm:pt>
    <dgm:pt modelId="{A9F18F86-6623-43FF-B754-E14152CBE591}" type="sibTrans" cxnId="{F6721278-E98A-4FDD-B798-E964602CF7F6}">
      <dgm:prSet/>
      <dgm:spPr/>
      <dgm:t>
        <a:bodyPr/>
        <a:lstStyle/>
        <a:p>
          <a:endParaRPr lang="en-US"/>
        </a:p>
      </dgm:t>
    </dgm:pt>
    <dgm:pt modelId="{FB92B5A7-7A20-433B-8DB1-EC1B5C928379}" type="pres">
      <dgm:prSet presAssocID="{8C8066E9-59EA-4156-A42B-7ED99B0DF0FF}" presName="root" presStyleCnt="0">
        <dgm:presLayoutVars>
          <dgm:dir/>
          <dgm:resizeHandles val="exact"/>
        </dgm:presLayoutVars>
      </dgm:prSet>
      <dgm:spPr/>
    </dgm:pt>
    <dgm:pt modelId="{E3AF8A71-7181-40EC-A556-3727CD582EB5}" type="pres">
      <dgm:prSet presAssocID="{A48AF556-459C-4B7C-902E-3C8ED6DB5EC1}" presName="compNode" presStyleCnt="0"/>
      <dgm:spPr/>
    </dgm:pt>
    <dgm:pt modelId="{DA94B804-8F69-4910-920B-237718267C5F}" type="pres">
      <dgm:prSet presAssocID="{A48AF556-459C-4B7C-902E-3C8ED6DB5EC1}" presName="bgRect" presStyleLbl="bgShp" presStyleIdx="0" presStyleCnt="3" custLinFactNeighborX="0" custLinFactNeighborY="-43"/>
      <dgm:spPr/>
    </dgm:pt>
    <dgm:pt modelId="{0A65A6C6-24D8-47C2-ADEA-DFAA09522157}" type="pres">
      <dgm:prSet presAssocID="{A48AF556-459C-4B7C-902E-3C8ED6DB5EC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B60AAEC8-8131-47B1-A07B-4973FD139E36}" type="pres">
      <dgm:prSet presAssocID="{A48AF556-459C-4B7C-902E-3C8ED6DB5EC1}" presName="spaceRect" presStyleCnt="0"/>
      <dgm:spPr/>
    </dgm:pt>
    <dgm:pt modelId="{45E71DF3-BB1C-48D6-8C76-D3AD50C38E0E}" type="pres">
      <dgm:prSet presAssocID="{A48AF556-459C-4B7C-902E-3C8ED6DB5EC1}" presName="parTx" presStyleLbl="revTx" presStyleIdx="0" presStyleCnt="3" custScaleY="100000" custLinFactNeighborX="-2176" custLinFactNeighborY="-292">
        <dgm:presLayoutVars>
          <dgm:chMax val="0"/>
          <dgm:chPref val="0"/>
        </dgm:presLayoutVars>
      </dgm:prSet>
      <dgm:spPr/>
    </dgm:pt>
    <dgm:pt modelId="{ABE254F3-16F4-4635-8BE7-F09C32FDF270}" type="pres">
      <dgm:prSet presAssocID="{F1CD63BC-3F07-490E-AAD0-F74065C43297}" presName="sibTrans" presStyleCnt="0"/>
      <dgm:spPr/>
    </dgm:pt>
    <dgm:pt modelId="{FBD2D36A-894A-484B-895E-0117621DAE45}" type="pres">
      <dgm:prSet presAssocID="{FDD052E8-F2F3-4E03-A6E6-5E443DBA890A}" presName="compNode" presStyleCnt="0"/>
      <dgm:spPr/>
    </dgm:pt>
    <dgm:pt modelId="{55D71FFE-C457-4D5B-BC7F-1C01B5930088}" type="pres">
      <dgm:prSet presAssocID="{FDD052E8-F2F3-4E03-A6E6-5E443DBA890A}" presName="bgRect" presStyleLbl="bgShp" presStyleIdx="1" presStyleCnt="3"/>
      <dgm:spPr/>
    </dgm:pt>
    <dgm:pt modelId="{B180CE78-A4B6-4442-9811-6533531671F6}" type="pres">
      <dgm:prSet presAssocID="{FDD052E8-F2F3-4E03-A6E6-5E443DBA890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B60B6738-2124-44C8-88DC-021E958669DB}" type="pres">
      <dgm:prSet presAssocID="{FDD052E8-F2F3-4E03-A6E6-5E443DBA890A}" presName="spaceRect" presStyleCnt="0"/>
      <dgm:spPr/>
    </dgm:pt>
    <dgm:pt modelId="{9480F88B-F51D-4F03-B2AC-4AB2E6605679}" type="pres">
      <dgm:prSet presAssocID="{FDD052E8-F2F3-4E03-A6E6-5E443DBA890A}" presName="parTx" presStyleLbl="revTx" presStyleIdx="1" presStyleCnt="3" custLinFactNeighborX="-2176" custLinFactNeighborY="907">
        <dgm:presLayoutVars>
          <dgm:chMax val="0"/>
          <dgm:chPref val="0"/>
        </dgm:presLayoutVars>
      </dgm:prSet>
      <dgm:spPr/>
    </dgm:pt>
    <dgm:pt modelId="{76F2BC78-D25A-4A80-A851-9C1FE5ECE5A0}" type="pres">
      <dgm:prSet presAssocID="{D8C3914D-9DC1-4B72-A58E-4B1079B0CFC1}" presName="sibTrans" presStyleCnt="0"/>
      <dgm:spPr/>
    </dgm:pt>
    <dgm:pt modelId="{A40AF2E2-D436-495D-A091-9E1C232106F6}" type="pres">
      <dgm:prSet presAssocID="{952C068F-BD74-451D-9CA3-3307E883A7EB}" presName="compNode" presStyleCnt="0"/>
      <dgm:spPr/>
    </dgm:pt>
    <dgm:pt modelId="{B8C14075-5842-4CE9-A2C9-3B9429090016}" type="pres">
      <dgm:prSet presAssocID="{952C068F-BD74-451D-9CA3-3307E883A7EB}" presName="bgRect" presStyleLbl="bgShp" presStyleIdx="2" presStyleCnt="3"/>
      <dgm:spPr/>
    </dgm:pt>
    <dgm:pt modelId="{FB63E896-A2D8-42DF-A018-52EEE4872E3E}" type="pres">
      <dgm:prSet presAssocID="{952C068F-BD74-451D-9CA3-3307E883A7E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1EDE5580-7AE0-480B-B6B8-F9456761E967}" type="pres">
      <dgm:prSet presAssocID="{952C068F-BD74-451D-9CA3-3307E883A7EB}" presName="spaceRect" presStyleCnt="0"/>
      <dgm:spPr/>
    </dgm:pt>
    <dgm:pt modelId="{ACD6183B-C7D2-4749-9146-35283AF9624F}" type="pres">
      <dgm:prSet presAssocID="{952C068F-BD74-451D-9CA3-3307E883A7EB}" presName="parTx" presStyleLbl="revTx" presStyleIdx="2" presStyleCnt="3" custLinFactNeighborX="-1865" custLinFactNeighborY="-1424">
        <dgm:presLayoutVars>
          <dgm:chMax val="0"/>
          <dgm:chPref val="0"/>
        </dgm:presLayoutVars>
      </dgm:prSet>
      <dgm:spPr/>
    </dgm:pt>
  </dgm:ptLst>
  <dgm:cxnLst>
    <dgm:cxn modelId="{BDC0C248-4676-434A-ADE6-CEB5E9165D40}" type="presOf" srcId="{952C068F-BD74-451D-9CA3-3307E883A7EB}" destId="{ACD6183B-C7D2-4749-9146-35283AF9624F}" srcOrd="0" destOrd="0" presId="urn:microsoft.com/office/officeart/2018/2/layout/IconVerticalSolidList"/>
    <dgm:cxn modelId="{9BBCC64E-DAC7-4906-B645-93DA08186662}" type="presOf" srcId="{8C8066E9-59EA-4156-A42B-7ED99B0DF0FF}" destId="{FB92B5A7-7A20-433B-8DB1-EC1B5C928379}" srcOrd="0" destOrd="0" presId="urn:microsoft.com/office/officeart/2018/2/layout/IconVerticalSolidList"/>
    <dgm:cxn modelId="{F6721278-E98A-4FDD-B798-E964602CF7F6}" srcId="{8C8066E9-59EA-4156-A42B-7ED99B0DF0FF}" destId="{952C068F-BD74-451D-9CA3-3307E883A7EB}" srcOrd="2" destOrd="0" parTransId="{055C81AF-FCAA-4602-9DAD-2080C9033465}" sibTransId="{A9F18F86-6623-43FF-B754-E14152CBE591}"/>
    <dgm:cxn modelId="{6963E096-131F-445E-A01A-652E8777442E}" srcId="{8C8066E9-59EA-4156-A42B-7ED99B0DF0FF}" destId="{FDD052E8-F2F3-4E03-A6E6-5E443DBA890A}" srcOrd="1" destOrd="0" parTransId="{9762DE10-F5BD-4551-906F-C52A30E58C58}" sibTransId="{D8C3914D-9DC1-4B72-A58E-4B1079B0CFC1}"/>
    <dgm:cxn modelId="{6AAC31B0-253C-46F4-8819-960EDCD106A5}" type="presOf" srcId="{FDD052E8-F2F3-4E03-A6E6-5E443DBA890A}" destId="{9480F88B-F51D-4F03-B2AC-4AB2E6605679}" srcOrd="0" destOrd="0" presId="urn:microsoft.com/office/officeart/2018/2/layout/IconVerticalSolidList"/>
    <dgm:cxn modelId="{90B160D2-0FEC-4242-B24F-9B2F14C56049}" type="presOf" srcId="{A48AF556-459C-4B7C-902E-3C8ED6DB5EC1}" destId="{45E71DF3-BB1C-48D6-8C76-D3AD50C38E0E}" srcOrd="0" destOrd="0" presId="urn:microsoft.com/office/officeart/2018/2/layout/IconVerticalSolidList"/>
    <dgm:cxn modelId="{2C4886E6-2575-4AC3-A810-F7A38ABE6D6D}" srcId="{8C8066E9-59EA-4156-A42B-7ED99B0DF0FF}" destId="{A48AF556-459C-4B7C-902E-3C8ED6DB5EC1}" srcOrd="0" destOrd="0" parTransId="{02687FE2-4A59-4604-874B-B2B551AA7563}" sibTransId="{F1CD63BC-3F07-490E-AAD0-F74065C43297}"/>
    <dgm:cxn modelId="{5A6B6145-659A-47CD-8CCB-57EF94D77F95}" type="presParOf" srcId="{FB92B5A7-7A20-433B-8DB1-EC1B5C928379}" destId="{E3AF8A71-7181-40EC-A556-3727CD582EB5}" srcOrd="0" destOrd="0" presId="urn:microsoft.com/office/officeart/2018/2/layout/IconVerticalSolidList"/>
    <dgm:cxn modelId="{90F08F14-1791-481B-92F4-C2B8C67D702A}" type="presParOf" srcId="{E3AF8A71-7181-40EC-A556-3727CD582EB5}" destId="{DA94B804-8F69-4910-920B-237718267C5F}" srcOrd="0" destOrd="0" presId="urn:microsoft.com/office/officeart/2018/2/layout/IconVerticalSolidList"/>
    <dgm:cxn modelId="{757D8E9C-3276-43A0-81ED-E11B57839772}" type="presParOf" srcId="{E3AF8A71-7181-40EC-A556-3727CD582EB5}" destId="{0A65A6C6-24D8-47C2-ADEA-DFAA09522157}" srcOrd="1" destOrd="0" presId="urn:microsoft.com/office/officeart/2018/2/layout/IconVerticalSolidList"/>
    <dgm:cxn modelId="{AA45538B-1F72-470C-8654-747572F98A28}" type="presParOf" srcId="{E3AF8A71-7181-40EC-A556-3727CD582EB5}" destId="{B60AAEC8-8131-47B1-A07B-4973FD139E36}" srcOrd="2" destOrd="0" presId="urn:microsoft.com/office/officeart/2018/2/layout/IconVerticalSolidList"/>
    <dgm:cxn modelId="{558F4313-DA16-41BC-BA66-B28ABDF94F30}" type="presParOf" srcId="{E3AF8A71-7181-40EC-A556-3727CD582EB5}" destId="{45E71DF3-BB1C-48D6-8C76-D3AD50C38E0E}" srcOrd="3" destOrd="0" presId="urn:microsoft.com/office/officeart/2018/2/layout/IconVerticalSolidList"/>
    <dgm:cxn modelId="{F6E949D2-7015-4ED8-BDAA-4C08B4C08A6B}" type="presParOf" srcId="{FB92B5A7-7A20-433B-8DB1-EC1B5C928379}" destId="{ABE254F3-16F4-4635-8BE7-F09C32FDF270}" srcOrd="1" destOrd="0" presId="urn:microsoft.com/office/officeart/2018/2/layout/IconVerticalSolidList"/>
    <dgm:cxn modelId="{59353553-C15D-473B-BC51-C43E76D9C7ED}" type="presParOf" srcId="{FB92B5A7-7A20-433B-8DB1-EC1B5C928379}" destId="{FBD2D36A-894A-484B-895E-0117621DAE45}" srcOrd="2" destOrd="0" presId="urn:microsoft.com/office/officeart/2018/2/layout/IconVerticalSolidList"/>
    <dgm:cxn modelId="{2305654F-C47B-46C6-9A87-0AA47DE83B6E}" type="presParOf" srcId="{FBD2D36A-894A-484B-895E-0117621DAE45}" destId="{55D71FFE-C457-4D5B-BC7F-1C01B5930088}" srcOrd="0" destOrd="0" presId="urn:microsoft.com/office/officeart/2018/2/layout/IconVerticalSolidList"/>
    <dgm:cxn modelId="{5C23C9B7-05A0-4628-BB58-5EA70167CCA5}" type="presParOf" srcId="{FBD2D36A-894A-484B-895E-0117621DAE45}" destId="{B180CE78-A4B6-4442-9811-6533531671F6}" srcOrd="1" destOrd="0" presId="urn:microsoft.com/office/officeart/2018/2/layout/IconVerticalSolidList"/>
    <dgm:cxn modelId="{84C8A586-1582-42BB-9ED9-E1DBE8722272}" type="presParOf" srcId="{FBD2D36A-894A-484B-895E-0117621DAE45}" destId="{B60B6738-2124-44C8-88DC-021E958669DB}" srcOrd="2" destOrd="0" presId="urn:microsoft.com/office/officeart/2018/2/layout/IconVerticalSolidList"/>
    <dgm:cxn modelId="{43065612-0E98-47BC-8948-86E4FFCB660E}" type="presParOf" srcId="{FBD2D36A-894A-484B-895E-0117621DAE45}" destId="{9480F88B-F51D-4F03-B2AC-4AB2E6605679}" srcOrd="3" destOrd="0" presId="urn:microsoft.com/office/officeart/2018/2/layout/IconVerticalSolidList"/>
    <dgm:cxn modelId="{E0044E40-74B1-4DF2-90B2-499889EA8640}" type="presParOf" srcId="{FB92B5A7-7A20-433B-8DB1-EC1B5C928379}" destId="{76F2BC78-D25A-4A80-A851-9C1FE5ECE5A0}" srcOrd="3" destOrd="0" presId="urn:microsoft.com/office/officeart/2018/2/layout/IconVerticalSolidList"/>
    <dgm:cxn modelId="{42B9B006-C7D1-4C72-8140-49BD4C4DF354}" type="presParOf" srcId="{FB92B5A7-7A20-433B-8DB1-EC1B5C928379}" destId="{A40AF2E2-D436-495D-A091-9E1C232106F6}" srcOrd="4" destOrd="0" presId="urn:microsoft.com/office/officeart/2018/2/layout/IconVerticalSolidList"/>
    <dgm:cxn modelId="{DF5E5C1A-A6F0-4FFB-8BEA-AD4B9BC23949}" type="presParOf" srcId="{A40AF2E2-D436-495D-A091-9E1C232106F6}" destId="{B8C14075-5842-4CE9-A2C9-3B9429090016}" srcOrd="0" destOrd="0" presId="urn:microsoft.com/office/officeart/2018/2/layout/IconVerticalSolidList"/>
    <dgm:cxn modelId="{D87760C9-BE9B-4070-95DB-31D4C9457939}" type="presParOf" srcId="{A40AF2E2-D436-495D-A091-9E1C232106F6}" destId="{FB63E896-A2D8-42DF-A018-52EEE4872E3E}" srcOrd="1" destOrd="0" presId="urn:microsoft.com/office/officeart/2018/2/layout/IconVerticalSolidList"/>
    <dgm:cxn modelId="{E785E246-599D-4AE9-A7AC-7FF796B3FC8C}" type="presParOf" srcId="{A40AF2E2-D436-495D-A091-9E1C232106F6}" destId="{1EDE5580-7AE0-480B-B6B8-F9456761E967}" srcOrd="2" destOrd="0" presId="urn:microsoft.com/office/officeart/2018/2/layout/IconVerticalSolidList"/>
    <dgm:cxn modelId="{94FACEB4-2842-46C2-90E6-B2EEC27FADBF}" type="presParOf" srcId="{A40AF2E2-D436-495D-A091-9E1C232106F6}" destId="{ACD6183B-C7D2-4749-9146-35283AF9624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94B804-8F69-4910-920B-237718267C5F}">
      <dsp:nvSpPr>
        <dsp:cNvPr id="0" name=""/>
        <dsp:cNvSpPr/>
      </dsp:nvSpPr>
      <dsp:spPr>
        <a:xfrm>
          <a:off x="0" y="2870"/>
          <a:ext cx="10157575" cy="11018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65A6C6-24D8-47C2-ADEA-DFAA09522157}">
      <dsp:nvSpPr>
        <dsp:cNvPr id="0" name=""/>
        <dsp:cNvSpPr/>
      </dsp:nvSpPr>
      <dsp:spPr>
        <a:xfrm>
          <a:off x="333300" y="251253"/>
          <a:ext cx="606593" cy="606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5E71DF3-BB1C-48D6-8C76-D3AD50C38E0E}">
      <dsp:nvSpPr>
        <dsp:cNvPr id="0" name=""/>
        <dsp:cNvSpPr/>
      </dsp:nvSpPr>
      <dsp:spPr>
        <a:xfrm>
          <a:off x="1081698" y="123"/>
          <a:ext cx="8800359" cy="1102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723" tIns="116723" rIns="116723" bIns="116723"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pitchFamily="2" charset="0"/>
            </a:rPr>
            <a:t>Sleep is an essential aspect of an adults overall life, health and wellbeing. The way we will feel when they are awake will depend on what happens during sleep. </a:t>
          </a:r>
        </a:p>
      </dsp:txBody>
      <dsp:txXfrm>
        <a:off x="1081698" y="123"/>
        <a:ext cx="8800359" cy="1102896"/>
      </dsp:txXfrm>
    </dsp:sp>
    <dsp:sp modelId="{55D71FFE-C457-4D5B-BC7F-1C01B5930088}">
      <dsp:nvSpPr>
        <dsp:cNvPr id="0" name=""/>
        <dsp:cNvSpPr/>
      </dsp:nvSpPr>
      <dsp:spPr>
        <a:xfrm>
          <a:off x="0" y="1358331"/>
          <a:ext cx="10157575" cy="11018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80CE78-A4B6-4442-9811-6533531671F6}">
      <dsp:nvSpPr>
        <dsp:cNvPr id="0" name=""/>
        <dsp:cNvSpPr/>
      </dsp:nvSpPr>
      <dsp:spPr>
        <a:xfrm>
          <a:off x="333300" y="1606240"/>
          <a:ext cx="606593" cy="606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80F88B-F51D-4F03-B2AC-4AB2E6605679}">
      <dsp:nvSpPr>
        <dsp:cNvPr id="0" name=""/>
        <dsp:cNvSpPr/>
      </dsp:nvSpPr>
      <dsp:spPr>
        <a:xfrm>
          <a:off x="1081698" y="1368334"/>
          <a:ext cx="8800359" cy="1102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723" tIns="116723" rIns="116723" bIns="116723"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pitchFamily="2" charset="0"/>
            </a:rPr>
            <a:t>Sleep is a described as a state of reduced awareness, however some awareness of the environment around us remains during sleep, particularly responses to sound. An example for this life-stage is a mother awakening to her child’s cry. </a:t>
          </a:r>
        </a:p>
        <a:p>
          <a:pPr marL="0" lvl="0" indent="0" algn="l" defTabSz="889000">
            <a:lnSpc>
              <a:spcPct val="90000"/>
            </a:lnSpc>
            <a:spcBef>
              <a:spcPct val="0"/>
            </a:spcBef>
            <a:spcAft>
              <a:spcPct val="35000"/>
            </a:spcAft>
            <a:buNone/>
          </a:pPr>
          <a:endParaRPr lang="en-US" sz="1400" kern="1200" dirty="0"/>
        </a:p>
      </dsp:txBody>
      <dsp:txXfrm>
        <a:off x="1081698" y="1368334"/>
        <a:ext cx="8800359" cy="1102896"/>
      </dsp:txXfrm>
    </dsp:sp>
    <dsp:sp modelId="{B8C14075-5842-4CE9-A2C9-3B9429090016}">
      <dsp:nvSpPr>
        <dsp:cNvPr id="0" name=""/>
        <dsp:cNvSpPr/>
      </dsp:nvSpPr>
      <dsp:spPr>
        <a:xfrm>
          <a:off x="0" y="2713318"/>
          <a:ext cx="10157575" cy="11018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63E896-A2D8-42DF-A018-52EEE4872E3E}">
      <dsp:nvSpPr>
        <dsp:cNvPr id="0" name=""/>
        <dsp:cNvSpPr/>
      </dsp:nvSpPr>
      <dsp:spPr>
        <a:xfrm>
          <a:off x="333300" y="2961227"/>
          <a:ext cx="606593" cy="606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D6183B-C7D2-4749-9146-35283AF9624F}">
      <dsp:nvSpPr>
        <dsp:cNvPr id="0" name=""/>
        <dsp:cNvSpPr/>
      </dsp:nvSpPr>
      <dsp:spPr>
        <a:xfrm>
          <a:off x="1109067" y="2697613"/>
          <a:ext cx="8800359" cy="1102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723" tIns="116723" rIns="116723" bIns="116723"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pitchFamily="2" charset="0"/>
            </a:rPr>
            <a:t>Precious evidence has shown that overall quality and quantity of sleep is vitally important for an adults everyday functioning. During the sleep process the adult body is working to support healthy brain function and maintain physical health. </a:t>
          </a:r>
        </a:p>
      </dsp:txBody>
      <dsp:txXfrm>
        <a:off x="1109067" y="2697613"/>
        <a:ext cx="8800359" cy="11028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F9869B-67E9-CC43-9B86-DC19FDF2FD42}" type="datetimeFigureOut">
              <a:rPr lang="en-US" smtClean="0"/>
              <a:t>1/11/19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8149CC-728C-2B46-9280-A7D54B2FCCE5}" type="slidenum">
              <a:rPr lang="en-US" smtClean="0"/>
              <a:t>‹#›</a:t>
            </a:fld>
            <a:endParaRPr lang="en-US" dirty="0"/>
          </a:p>
        </p:txBody>
      </p:sp>
    </p:spTree>
    <p:extLst>
      <p:ext uri="{BB962C8B-B14F-4D97-AF65-F5344CB8AC3E}">
        <p14:creationId xmlns:p14="http://schemas.microsoft.com/office/powerpoint/2010/main" val="1138253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F8149CC-728C-2B46-9280-A7D54B2FCCE5}" type="slidenum">
              <a:rPr lang="en-US" smtClean="0"/>
              <a:t>42</a:t>
            </a:fld>
            <a:endParaRPr lang="en-US" dirty="0"/>
          </a:p>
        </p:txBody>
      </p:sp>
    </p:spTree>
    <p:extLst>
      <p:ext uri="{BB962C8B-B14F-4D97-AF65-F5344CB8AC3E}">
        <p14:creationId xmlns:p14="http://schemas.microsoft.com/office/powerpoint/2010/main" val="2953439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F8149CC-728C-2B46-9280-A7D54B2FCCE5}" type="slidenum">
              <a:rPr lang="en-US" smtClean="0"/>
              <a:t>43</a:t>
            </a:fld>
            <a:endParaRPr lang="en-US" dirty="0"/>
          </a:p>
        </p:txBody>
      </p:sp>
    </p:spTree>
    <p:extLst>
      <p:ext uri="{BB962C8B-B14F-4D97-AF65-F5344CB8AC3E}">
        <p14:creationId xmlns:p14="http://schemas.microsoft.com/office/powerpoint/2010/main" val="6687659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smtClean="0"/>
              <a:pPr/>
              <a:t>1/11/19</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1/11/19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1/11/19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1/11/19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1/11/19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1/11/19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1/11/19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1/11/19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dirty="0"/>
              <a:t>Drag picture to placeholder or click icon to add</a:t>
            </a:r>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1/11/19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Drag picture to placeholder or click icon to add</a:t>
            </a:r>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t>1/11/19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1/11/19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1/11/19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1/11/19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BE451C3-0FF4-47C4-B829-773ADF60F88C}" type="datetimeFigureOut">
              <a:rPr lang="en-US" smtClean="0"/>
              <a:t>1/11/19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Drag picture to placeholder or click icon to add</a:t>
            </a:r>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Drag picture to placeholder or click icon to add</a:t>
            </a:r>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Drag picture to placeholder or click icon to add</a:t>
            </a:r>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BE451C3-0FF4-47C4-B829-773ADF60F88C}" type="datetimeFigureOut">
              <a:rPr lang="en-US" smtClean="0"/>
              <a:t>1/11/19</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smtClean="0"/>
              <a:t>1/11/19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smtClean="0"/>
              <a:t>1/11/19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smtClean="0"/>
              <a:t>1/11/19</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39795011"/>
      </p:ext>
    </p:extLst>
  </p:cSld>
  <p:clrMap bg1="lt1" tx1="dk1" bg2="lt2" tx2="dk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908" r:id="rId6"/>
    <p:sldLayoutId id="2147483909" r:id="rId7"/>
    <p:sldLayoutId id="2147483910" r:id="rId8"/>
    <p:sldLayoutId id="2147483911" r:id="rId9"/>
    <p:sldLayoutId id="2147483912" r:id="rId10"/>
    <p:sldLayoutId id="2147483913" r:id="rId11"/>
    <p:sldLayoutId id="2147483914" r:id="rId12"/>
    <p:sldLayoutId id="2147483915" r:id="rId13"/>
    <p:sldLayoutId id="2147483916" r:id="rId14"/>
    <p:sldLayoutId id="2147483917" r:id="rId15"/>
    <p:sldLayoutId id="2147483918" r:id="rId16"/>
    <p:sldLayoutId id="214748391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7.xml"/><Relationship Id="rId1" Type="http://schemas.openxmlformats.org/officeDocument/2006/relationships/video" Target="https://www.youtube.com/embed/2BoLqqNuqwA"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8.jpg"/><Relationship Id="rId7"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google.com/url?sa=i&amp;rct=j&amp;q=&amp;esrc=s&amp;source=images&amp;cd=&amp;ved=2ahUKEwjAk5HFguTfAhUMqxoKHTCAD00QjRx6BAgBEAU&amp;url=https%3A%2F%2Fmoodle.eduhk.hk%2Fcourse%2Fview.php%3Fid%3D23858%26section%3D3&amp;psig=AOvVaw3XzxpQbfWmwPFZxoand7KU&amp;ust=1547237376859647" TargetMode="External"/><Relationship Id="rId5" Type="http://schemas.openxmlformats.org/officeDocument/2006/relationships/image" Target="../media/image9.jpeg"/><Relationship Id="rId4" Type="http://schemas.openxmlformats.org/officeDocument/2006/relationships/hyperlink" Target="https://www.google.com/url?sa=i&amp;rct=j&amp;q=&amp;esrc=s&amp;source=images&amp;cd=&amp;cad=rja&amp;uact=8&amp;ved=2ahUKEwiU5qzngeTfAhVPlxoKHSfCC9IQjRx6BAgBEAU&amp;url=/url?sa%3Di%26rct%3Dj%26q%3D%26esrc%3Ds%26source%3Dimages%26cd%3D%26ved%3D%26url%3Dhttps://www.shutterstock.com/search/obesity%26psig%3DAOvVaw2xI7svl4IncCIeusH5DqQU%26ust%3D1547237175658481&amp;psig=AOvVaw2xI7svl4IncCIeusH5DqQU&amp;ust=1547237175658481"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1.xml"/><Relationship Id="rId4" Type="http://schemas.openxmlformats.org/officeDocument/2006/relationships/image" Target="../media/image18.gif"/></Relationships>
</file>

<file path=ppt/slides/_rels/slide9.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2ahUKEwj01cvLhuTfAhUFThoKHdAhBPUQjRx6BAgBEAU&amp;url=http%3A%2F%2Fclipart-library.com%2Fstork-with-baby-clipart.html&amp;psig=AOvVaw0QW05uBo2iQ_9F_MJIKHax&amp;ust=1547238463578351" TargetMode="External"/><Relationship Id="rId2" Type="http://schemas.openxmlformats.org/officeDocument/2006/relationships/image" Target="../media/image19.jp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9.jp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2ahUKEwiWnaPiieTfAhUMWxoKHbLiAAsQjRx6BAgBEAU&amp;url=http%3A%2F%2Fclipart-library.com%2Fclipart%2Fn1363787.htm&amp;psig=AOvVaw0LL5skraEjohAPxxwDsG7z&amp;ust=1547239313928354" TargetMode="External"/><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0.jpg"/><Relationship Id="rId4" Type="http://schemas.openxmlformats.org/officeDocument/2006/relationships/image" Target="../media/image29.jpeg"/></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worldartsme.com/physical-activity-black-and-white-clipart.html" TargetMode="External"/><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2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43.jpg"/><Relationship Id="rId4" Type="http://schemas.openxmlformats.org/officeDocument/2006/relationships/image" Target="../media/image42.jp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8" Type="http://schemas.openxmlformats.org/officeDocument/2006/relationships/image" Target="../media/image47.jpg"/><Relationship Id="rId3" Type="http://schemas.openxmlformats.org/officeDocument/2006/relationships/hyperlink" Target="https://www.google.co.uk/url?sa=i&amp;rct=j&amp;q=&amp;esrc=s&amp;source=images&amp;cd=&amp;ved=2ahUKEwj9xaGZwOPfAhVIvxoKHZF6Aj0QjRx6BAgBEAU&amp;url=http://clipart-library.com/black-exercising-cliparts.html&amp;psig=AOvVaw2cFUNfKtVIDBduddvVT0dO&amp;ust=1547219563870422" TargetMode="External"/><Relationship Id="rId7" Type="http://schemas.openxmlformats.org/officeDocument/2006/relationships/image" Target="../media/image46.gif"/><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45.jpeg"/><Relationship Id="rId5" Type="http://schemas.openxmlformats.org/officeDocument/2006/relationships/hyperlink" Target="https://www.google.co.uk/url?sa=i&amp;rct=j&amp;q=&amp;esrc=s&amp;source=images&amp;cd=&amp;ved=2ahUKEwjAjtC0wOPfAhUw4YUKHXi3CPoQjRx6BAgBEAU&amp;url=https://vectortoons.com/product/a-man-relaxing-in-a-tub/&amp;psig=AOvVaw079ZsrvP9p62GmQImM1MDP&amp;ust=1547219626329590" TargetMode="External"/><Relationship Id="rId4" Type="http://schemas.openxmlformats.org/officeDocument/2006/relationships/image" Target="../media/image44.png"/></Relationships>
</file>

<file path=ppt/slides/_rels/slide33.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ved=2ahUKEwiVy5nF1eXfAhUPuRoKHeq9Cj4QjRx6BAgBEAU&amp;url=http%3A%2F%2Fwww.istockphoto.com%2Fno%2Fillustrations%2Felderly-couple-taking-a-walk&amp;psig=AOvVaw357reDFKZm9Rnu9b0mLGlM&amp;ust=1547294017776079"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hyperlink" Target="http://lifestyle.mb.com.ph/tag/deep-sleep-found-key-to-health-of-elderly-people/" TargetMode="External"/><Relationship Id="rId4" Type="http://schemas.openxmlformats.org/officeDocument/2006/relationships/image" Target="../media/image48.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hyperlink" Target="https://www.google.co.uk/url?sa=i&amp;rct=j&amp;q=&amp;esrc=s&amp;source=images&amp;cd=&amp;ved=2ahUKEwjGnrzZ2-XfAhUO1hoKHS5mB3kQjRx6BAgBEAU&amp;url=https%3A%2F%2Fwww.123rf.com%2Fclipart-vector%2Fgrandfather_and_grandmother.html&amp;psig=AOvVaw0BbVYgzhS-BBE5WIFSYKoE&amp;ust=1547295667578383" TargetMode="Externa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51.tiff"/><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52.tiff"/><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4.svg"/></Relationships>
</file>

<file path=ppt/slides/_rels/slide3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image" Target="../media/image55.png"/></Relationships>
</file>

<file path=ppt/slides/_rels/slide40.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hyperlink" Target="https://www.mattressclarity.com/blog/sleep-changes-seniors-should-know/" TargetMode="External"/><Relationship Id="rId2" Type="http://schemas.openxmlformats.org/officeDocument/2006/relationships/hyperlink" Target="https://www.nhs.uk/live-well/sleep-and-tiredness/why-lack-of-sleep-is-bad-for-your-health/"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nhs.uk/live-well/sleep-and-tiredness/sleep-tips-for-teenager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sleepfoundation.org/sleep-topics/teens-and-sleep" TargetMode="Externa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www.nia.nih.gov/health/good-nights-slee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4E212B76-74CB-461F-90A3-EF4F2397A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ctrTitle"/>
          </p:nvPr>
        </p:nvSpPr>
        <p:spPr>
          <a:xfrm>
            <a:off x="6096000" y="696719"/>
            <a:ext cx="5447071" cy="3894946"/>
          </a:xfrm>
        </p:spPr>
        <p:txBody>
          <a:bodyPr>
            <a:normAutofit/>
          </a:bodyPr>
          <a:lstStyle/>
          <a:p>
            <a:pPr algn="ctr">
              <a:lnSpc>
                <a:spcPct val="90000"/>
              </a:lnSpc>
            </a:pPr>
            <a:r>
              <a:rPr lang="en-US" sz="6000" b="1" dirty="0">
                <a:solidFill>
                  <a:srgbClr val="EBEBEB"/>
                </a:solidFill>
                <a:latin typeface="Times New Roman" panose="02020603050405020304" pitchFamily="18" charset="0"/>
                <a:cs typeface="Times New Roman" panose="02020603050405020304" pitchFamily="18" charset="0"/>
              </a:rPr>
              <a:t>The Importance of Sleep for Health</a:t>
            </a:r>
          </a:p>
        </p:txBody>
      </p:sp>
      <p:sp>
        <p:nvSpPr>
          <p:cNvPr id="3" name="Subtitle 2"/>
          <p:cNvSpPr>
            <a:spLocks noGrp="1"/>
          </p:cNvSpPr>
          <p:nvPr>
            <p:ph type="subTitle" idx="1"/>
          </p:nvPr>
        </p:nvSpPr>
        <p:spPr>
          <a:xfrm>
            <a:off x="4021393" y="5117925"/>
            <a:ext cx="4798142" cy="1622322"/>
          </a:xfrm>
        </p:spPr>
        <p:txBody>
          <a:bodyPr>
            <a:normAutofit/>
          </a:bodyPr>
          <a:lstStyle/>
          <a:p>
            <a:r>
              <a:rPr lang="en-US" sz="2000" dirty="0"/>
              <a:t>Gwenno Morgan, Abi Chester, Gabrielle Copp, Carys Edmunds</a:t>
            </a:r>
            <a:r>
              <a:rPr lang="en-US" dirty="0"/>
              <a:t>.</a:t>
            </a:r>
          </a:p>
          <a:p>
            <a:endParaRPr lang="en-US" dirty="0"/>
          </a:p>
        </p:txBody>
      </p:sp>
      <p:sp>
        <p:nvSpPr>
          <p:cNvPr id="12" name="Rectangle 11">
            <a:extLst>
              <a:ext uri="{FF2B5EF4-FFF2-40B4-BE49-F238E27FC236}">
                <a16:creationId xmlns:a16="http://schemas.microsoft.com/office/drawing/2014/main" id="{81E746D0-4B37-4869-B2EF-79D5F0FFF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 name="Graphic 6" descr="Sleep">
            <a:extLst>
              <a:ext uri="{FF2B5EF4-FFF2-40B4-BE49-F238E27FC236}">
                <a16:creationId xmlns:a16="http://schemas.microsoft.com/office/drawing/2014/main" id="{514F77B1-16B9-423A-BBC4-11E848CD98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88503" y="928914"/>
            <a:ext cx="4628758" cy="4812907"/>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74765502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90382" y="740229"/>
            <a:ext cx="8761413" cy="1187146"/>
          </a:xfrm>
        </p:spPr>
        <p:txBody>
          <a:bodyPr>
            <a:normAutofit/>
          </a:bodyPr>
          <a:lstStyle/>
          <a:p>
            <a:pPr algn="ctr"/>
            <a:r>
              <a:rPr lang="en-US" sz="5400" b="1" dirty="0">
                <a:solidFill>
                  <a:srgbClr val="EBEBEB"/>
                </a:solidFill>
                <a:latin typeface="Times New Roman" panose="02020603050405020304" pitchFamily="18" charset="0"/>
                <a:cs typeface="Times New Roman" panose="02020603050405020304" pitchFamily="18" charset="0"/>
              </a:rPr>
              <a:t>The Process of Sleep</a:t>
            </a:r>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468" t="3283" r="-468" b="2526"/>
          <a:stretch/>
        </p:blipFill>
        <p:spPr>
          <a:xfrm>
            <a:off x="599924" y="2698427"/>
            <a:ext cx="3362476" cy="2933781"/>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p:cNvSpPr>
            <a:spLocks noGrp="1"/>
          </p:cNvSpPr>
          <p:nvPr>
            <p:ph idx="1"/>
          </p:nvPr>
        </p:nvSpPr>
        <p:spPr>
          <a:xfrm>
            <a:off x="4296229" y="2598057"/>
            <a:ext cx="7469051" cy="4216579"/>
          </a:xfrm>
        </p:spPr>
        <p:txBody>
          <a:bodyPr anchor="ctr">
            <a:normAutofit fontScale="92500" lnSpcReduction="20000"/>
          </a:bodyPr>
          <a:lstStyle/>
          <a:p>
            <a:pPr>
              <a:lnSpc>
                <a:spcPct val="150000"/>
              </a:lnSpc>
            </a:pPr>
            <a:r>
              <a:rPr lang="en-US" sz="1900" dirty="0">
                <a:latin typeface="Times New Roman" panose="02020603050405020304" pitchFamily="18" charset="0"/>
                <a:cs typeface="Times New Roman" panose="02020603050405020304" pitchFamily="18" charset="0"/>
              </a:rPr>
              <a:t>A mechanism called the circadian timer regulates the pattern of our sleep and waking, and interacts with the sleep homeostat. </a:t>
            </a:r>
          </a:p>
          <a:p>
            <a:pPr>
              <a:lnSpc>
                <a:spcPct val="150000"/>
              </a:lnSpc>
            </a:pPr>
            <a:r>
              <a:rPr lang="en-US" sz="1900" dirty="0">
                <a:latin typeface="Times New Roman" panose="02020603050405020304" pitchFamily="18" charset="0"/>
                <a:cs typeface="Times New Roman" panose="02020603050405020304" pitchFamily="18" charset="0"/>
              </a:rPr>
              <a:t>These rhythms respond primarily to light and darkness. </a:t>
            </a:r>
          </a:p>
          <a:p>
            <a:pPr>
              <a:lnSpc>
                <a:spcPct val="150000"/>
              </a:lnSpc>
            </a:pPr>
            <a:r>
              <a:rPr lang="en-US" sz="1900" dirty="0">
                <a:latin typeface="Times New Roman" panose="02020603050405020304" pitchFamily="18" charset="0"/>
                <a:cs typeface="Times New Roman" panose="02020603050405020304" pitchFamily="18" charset="0"/>
              </a:rPr>
              <a:t>This clock is made up of a group of nerve cells in our brain called the suprachiasmatic nucleus (SCN). The SCN controls the production of melatonin, which is a hormone that makes us feel sleepy. During sleep, melatonin levels rise sharply. </a:t>
            </a:r>
          </a:p>
          <a:p>
            <a:pPr>
              <a:lnSpc>
                <a:spcPct val="150000"/>
              </a:lnSpc>
            </a:pPr>
            <a:r>
              <a:rPr lang="en-US" sz="1900" dirty="0">
                <a:latin typeface="Times New Roman" panose="02020603050405020304" pitchFamily="18" charset="0"/>
                <a:cs typeface="Times New Roman" panose="02020603050405020304" pitchFamily="18" charset="0"/>
              </a:rPr>
              <a:t>When there is less light, such as during night-time, the optic nerves tells the brain to create more melatonin. </a:t>
            </a:r>
          </a:p>
          <a:p>
            <a:pPr>
              <a:lnSpc>
                <a:spcPct val="150000"/>
              </a:lnSpc>
            </a:pPr>
            <a:r>
              <a:rPr lang="en-US" sz="1900" dirty="0">
                <a:latin typeface="Times New Roman" panose="02020603050405020304" pitchFamily="18" charset="0"/>
                <a:cs typeface="Times New Roman" panose="02020603050405020304" pitchFamily="18" charset="0"/>
              </a:rPr>
              <a:t>Serotonin is another chemical that affects sleep; produced by the brain </a:t>
            </a:r>
          </a:p>
          <a:p>
            <a:pPr>
              <a:lnSpc>
                <a:spcPct val="90000"/>
              </a:lnSpc>
            </a:pPr>
            <a:endParaRPr lang="en-US" dirty="0"/>
          </a:p>
          <a:p>
            <a:pPr>
              <a:lnSpc>
                <a:spcPct val="90000"/>
              </a:lnSpc>
            </a:pPr>
            <a:endParaRPr lang="en-US" dirty="0"/>
          </a:p>
        </p:txBody>
      </p:sp>
    </p:spTree>
    <p:extLst>
      <p:ext uri="{BB962C8B-B14F-4D97-AF65-F5344CB8AC3E}">
        <p14:creationId xmlns:p14="http://schemas.microsoft.com/office/powerpoint/2010/main" val="14952142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Makes You Tick: Circadian Rhythms">
            <a:hlinkClick r:id="" action="ppaction://media"/>
            <a:extLst>
              <a:ext uri="{FF2B5EF4-FFF2-40B4-BE49-F238E27FC236}">
                <a16:creationId xmlns:a16="http://schemas.microsoft.com/office/drawing/2014/main" id="{2576AA4E-5492-4FFF-BE33-6E7D2416FE2D}"/>
              </a:ext>
            </a:extLst>
          </p:cNvPr>
          <p:cNvPicPr>
            <a:picLocks noGrp="1" noRot="1" noChangeAspect="1"/>
          </p:cNvPicPr>
          <p:nvPr>
            <p:ph idx="4294967295"/>
            <a:videoFile r:link="rId1"/>
          </p:nvPr>
        </p:nvPicPr>
        <p:blipFill>
          <a:blip r:embed="rId3"/>
          <a:stretch>
            <a:fillRect/>
          </a:stretch>
        </p:blipFill>
        <p:spPr>
          <a:xfrm>
            <a:off x="224885" y="341766"/>
            <a:ext cx="9525086" cy="5996667"/>
          </a:xfrm>
          <a:prstGeom prst="rect">
            <a:avLst/>
          </a:prstGeom>
        </p:spPr>
      </p:pic>
    </p:spTree>
    <p:extLst>
      <p:ext uri="{BB962C8B-B14F-4D97-AF65-F5344CB8AC3E}">
        <p14:creationId xmlns:p14="http://schemas.microsoft.com/office/powerpoint/2010/main" val="984912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DA50E586-4EA1-4347-A5A6-171FF3F742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72C6E0B7-C37D-4D54-8F3E-8D9F9097F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Oval 24">
              <a:extLst>
                <a:ext uri="{FF2B5EF4-FFF2-40B4-BE49-F238E27FC236}">
                  <a16:creationId xmlns:a16="http://schemas.microsoft.com/office/drawing/2014/main" id="{89BF1F84-E7C7-42A7-911D-8E48AF671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Oval 25">
              <a:extLst>
                <a:ext uri="{FF2B5EF4-FFF2-40B4-BE49-F238E27FC236}">
                  <a16:creationId xmlns:a16="http://schemas.microsoft.com/office/drawing/2014/main" id="{0C3CFCFE-6522-4333-8CB1-16DB80E7E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1DD75173-F0EC-454E-86A7-F37A466B16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5">
              <a:extLst>
                <a:ext uri="{FF2B5EF4-FFF2-40B4-BE49-F238E27FC236}">
                  <a16:creationId xmlns:a16="http://schemas.microsoft.com/office/drawing/2014/main" id="{0A99570D-E0E5-4E44-9D45-65BB37053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46565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9" name="Freeform 5">
              <a:extLst>
                <a:ext uri="{FF2B5EF4-FFF2-40B4-BE49-F238E27FC236}">
                  <a16:creationId xmlns:a16="http://schemas.microsoft.com/office/drawing/2014/main" id="{EEA99C6C-BC37-4408-9F74-3DDB1060B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0" name="Freeform 5">
              <a:extLst>
                <a:ext uri="{FF2B5EF4-FFF2-40B4-BE49-F238E27FC236}">
                  <a16:creationId xmlns:a16="http://schemas.microsoft.com/office/drawing/2014/main" id="{B93D812D-BB26-4FDD-A218-F6F71E7376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650432" y="424218"/>
            <a:ext cx="6072776" cy="1622322"/>
          </a:xfrm>
        </p:spPr>
        <p:txBody>
          <a:bodyPr>
            <a:normAutofit/>
          </a:bodyPr>
          <a:lstStyle/>
          <a:p>
            <a:pPr algn="ctr"/>
            <a:r>
              <a:rPr lang="en-US" b="1" dirty="0">
                <a:latin typeface="Times New Roman" panose="02020603050405020304" pitchFamily="18" charset="0"/>
                <a:cs typeface="Times New Roman" panose="02020603050405020304" pitchFamily="18" charset="0"/>
              </a:rPr>
              <a:t>The Importance of Sleep </a:t>
            </a:r>
          </a:p>
        </p:txBody>
      </p:sp>
      <p:sp>
        <p:nvSpPr>
          <p:cNvPr id="3" name="Content Placeholder 2"/>
          <p:cNvSpPr>
            <a:spLocks noGrp="1"/>
          </p:cNvSpPr>
          <p:nvPr>
            <p:ph idx="1"/>
          </p:nvPr>
        </p:nvSpPr>
        <p:spPr>
          <a:xfrm>
            <a:off x="639098" y="2418735"/>
            <a:ext cx="6072776" cy="3811740"/>
          </a:xfrm>
        </p:spPr>
        <p:txBody>
          <a:bodyPr anchor="ctr">
            <a:normAutofit/>
          </a:bodyPr>
          <a:lstStyle/>
          <a:p>
            <a:r>
              <a:rPr lang="en-US" dirty="0">
                <a:solidFill>
                  <a:schemeClr val="bg1"/>
                </a:solidFill>
                <a:latin typeface="Times New Roman" panose="02020603050405020304" pitchFamily="18" charset="0"/>
                <a:cs typeface="Times New Roman" panose="02020603050405020304" pitchFamily="18" charset="0"/>
              </a:rPr>
              <a:t>Sleep is as important to our health as eating, drinking and breathing. It allows our bodies to repair themselves and our brains to consolidate our memories and process information (Mental Health Foundation, 2018).</a:t>
            </a:r>
          </a:p>
          <a:p>
            <a:r>
              <a:rPr lang="en-US" dirty="0">
                <a:solidFill>
                  <a:schemeClr val="bg1"/>
                </a:solidFill>
                <a:latin typeface="Times New Roman" panose="02020603050405020304" pitchFamily="18" charset="0"/>
                <a:cs typeface="Times New Roman" panose="02020603050405020304" pitchFamily="18" charset="0"/>
              </a:rPr>
              <a:t>While your sleeping your brain is preparing for the next day, forming new pathways to help you learn and remember information</a:t>
            </a:r>
          </a:p>
          <a:p>
            <a:r>
              <a:rPr lang="en-US" dirty="0">
                <a:solidFill>
                  <a:schemeClr val="bg1"/>
                </a:solidFill>
                <a:latin typeface="Times New Roman" panose="02020603050405020304" pitchFamily="18" charset="0"/>
                <a:cs typeface="Times New Roman" panose="02020603050405020304" pitchFamily="18" charset="0"/>
              </a:rPr>
              <a:t>Sleep plays a vital role in good health and well-being through out life. </a:t>
            </a:r>
          </a:p>
          <a:p>
            <a:r>
              <a:rPr lang="en-US" dirty="0">
                <a:solidFill>
                  <a:schemeClr val="bg1"/>
                </a:solidFill>
                <a:latin typeface="Times New Roman" panose="02020603050405020304" pitchFamily="18" charset="0"/>
                <a:cs typeface="Times New Roman" panose="02020603050405020304" pitchFamily="18" charset="0"/>
              </a:rPr>
              <a:t>Getting enough quality sleep at the right time can help protect your mental health, physical health, quality of life and safety. (National Heart and Lung Institute, 2018) </a:t>
            </a:r>
          </a:p>
          <a:p>
            <a:endParaRPr lang="en-US" dirty="0">
              <a:solidFill>
                <a:schemeClr val="bg1"/>
              </a:solidFill>
            </a:endParaRPr>
          </a:p>
          <a:p>
            <a:endParaRPr lang="en-US" dirty="0">
              <a:solidFill>
                <a:schemeClr val="bg1"/>
              </a:solidFill>
            </a:endParaRPr>
          </a:p>
          <a:p>
            <a:endParaRPr lang="en-US" dirty="0">
              <a:solidFill>
                <a:schemeClr val="bg1"/>
              </a:solidFill>
            </a:endParaRPr>
          </a:p>
        </p:txBody>
      </p:sp>
      <p:pic>
        <p:nvPicPr>
          <p:cNvPr id="17" name="Picture 16" descr="A picture containing clipart&#10;&#10;Description automatically generated">
            <a:extLst>
              <a:ext uri="{FF2B5EF4-FFF2-40B4-BE49-F238E27FC236}">
                <a16:creationId xmlns:a16="http://schemas.microsoft.com/office/drawing/2014/main" id="{2C5DE34E-9F7F-4E30-BDB4-FC97D3409156}"/>
              </a:ext>
            </a:extLst>
          </p:cNvPr>
          <p:cNvPicPr>
            <a:picLocks noChangeAspect="1"/>
          </p:cNvPicPr>
          <p:nvPr/>
        </p:nvPicPr>
        <p:blipFill>
          <a:blip r:embed="rId3"/>
          <a:stretch>
            <a:fillRect/>
          </a:stretch>
        </p:blipFill>
        <p:spPr>
          <a:xfrm>
            <a:off x="7673959" y="645107"/>
            <a:ext cx="3613850" cy="2710388"/>
          </a:xfrm>
          <a:prstGeom prst="rect">
            <a:avLst/>
          </a:prstGeom>
        </p:spPr>
      </p:pic>
      <p:sp>
        <p:nvSpPr>
          <p:cNvPr id="32" name="Rectangle 31">
            <a:extLst>
              <a:ext uri="{FF2B5EF4-FFF2-40B4-BE49-F238E27FC236}">
                <a16:creationId xmlns:a16="http://schemas.microsoft.com/office/drawing/2014/main" id="{924C0032-B592-45AB-AD23-5A4BD369B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03297" y="3520086"/>
            <a:ext cx="3755175" cy="2710389"/>
          </a:xfrm>
          <a:prstGeom prst="rect">
            <a:avLst/>
          </a:prstGeom>
        </p:spPr>
      </p:pic>
    </p:spTree>
    <p:extLst>
      <p:ext uri="{BB962C8B-B14F-4D97-AF65-F5344CB8AC3E}">
        <p14:creationId xmlns:p14="http://schemas.microsoft.com/office/powerpoint/2010/main" val="1718726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38B23276-F78A-497F-9641-8ACD7C3A07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4" name="Rectangle 73">
              <a:extLst>
                <a:ext uri="{FF2B5EF4-FFF2-40B4-BE49-F238E27FC236}">
                  <a16:creationId xmlns:a16="http://schemas.microsoft.com/office/drawing/2014/main" id="{2094B5A5-3C15-429B-B654-BF45CCA078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Oval 74">
              <a:extLst>
                <a:ext uri="{FF2B5EF4-FFF2-40B4-BE49-F238E27FC236}">
                  <a16:creationId xmlns:a16="http://schemas.microsoft.com/office/drawing/2014/main" id="{51E67735-C463-4413-B754-7B4E96F55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6" name="Oval 75">
              <a:extLst>
                <a:ext uri="{FF2B5EF4-FFF2-40B4-BE49-F238E27FC236}">
                  <a16:creationId xmlns:a16="http://schemas.microsoft.com/office/drawing/2014/main" id="{AA400305-2E8E-4EF9-9947-43783AE1D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D33867D5-1444-443D-8B7A-3B7DFA9A35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78" name="Freeform 5">
              <a:extLst>
                <a:ext uri="{FF2B5EF4-FFF2-40B4-BE49-F238E27FC236}">
                  <a16:creationId xmlns:a16="http://schemas.microsoft.com/office/drawing/2014/main" id="{F7CB6650-0CD5-440C-806C-AD6D484D9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9" name="Freeform 5">
              <a:extLst>
                <a:ext uri="{FF2B5EF4-FFF2-40B4-BE49-F238E27FC236}">
                  <a16:creationId xmlns:a16="http://schemas.microsoft.com/office/drawing/2014/main" id="{88A18266-24D9-4C27-9D17-B82DE8F6F1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0" name="Freeform 5">
              <a:extLst>
                <a:ext uri="{FF2B5EF4-FFF2-40B4-BE49-F238E27FC236}">
                  <a16:creationId xmlns:a16="http://schemas.microsoft.com/office/drawing/2014/main" id="{8ED8709F-C7C0-4C34-A7CB-1CAC887EBF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580571" y="711200"/>
            <a:ext cx="3828910" cy="889000"/>
          </a:xfrm>
        </p:spPr>
        <p:txBody>
          <a:bodyPr>
            <a:normAutofit fontScale="90000"/>
          </a:bodyPr>
          <a:lstStyle/>
          <a:p>
            <a:pPr algn="ctr">
              <a:lnSpc>
                <a:spcPct val="90000"/>
              </a:lnSpc>
            </a:pPr>
            <a:r>
              <a:rPr lang="en-US" sz="3200" b="1" dirty="0">
                <a:latin typeface="Times New Roman" panose="02020603050405020304" pitchFamily="18" charset="0"/>
                <a:cs typeface="Times New Roman" panose="02020603050405020304" pitchFamily="18" charset="0"/>
              </a:rPr>
              <a:t>How Does Sleep Affect Health?</a:t>
            </a:r>
          </a:p>
        </p:txBody>
      </p:sp>
      <p:sp>
        <p:nvSpPr>
          <p:cNvPr id="3" name="Content Placeholder 2"/>
          <p:cNvSpPr>
            <a:spLocks noGrp="1"/>
          </p:cNvSpPr>
          <p:nvPr>
            <p:ph idx="1"/>
          </p:nvPr>
        </p:nvSpPr>
        <p:spPr>
          <a:xfrm>
            <a:off x="854540" y="1863272"/>
            <a:ext cx="3567652" cy="4025900"/>
          </a:xfrm>
        </p:spPr>
        <p:txBody>
          <a:bodyPr>
            <a:normAutofit lnSpcReduction="10000"/>
          </a:bodyPr>
          <a:lstStyle/>
          <a:p>
            <a:r>
              <a:rPr lang="en-US" sz="2000" dirty="0">
                <a:solidFill>
                  <a:schemeClr val="bg1"/>
                </a:solidFill>
                <a:latin typeface="Times New Roman" panose="02020603050405020304" pitchFamily="18" charset="0"/>
                <a:cs typeface="Times New Roman" panose="02020603050405020304" pitchFamily="18" charset="0"/>
              </a:rPr>
              <a:t>Regular poor sleep puts you at risk of serious medical conditions such as:</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Obesity</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Heart disease</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Type 2 diabetes </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Shortened life expectancy </a:t>
            </a:r>
          </a:p>
          <a:p>
            <a:pPr marL="0" indent="0">
              <a:buNone/>
            </a:pPr>
            <a:endParaRPr lang="en-US" sz="2000" dirty="0">
              <a:solidFill>
                <a:schemeClr val="bg1"/>
              </a:solidFill>
              <a:latin typeface="Times New Roman" panose="02020603050405020304" pitchFamily="18" charset="0"/>
              <a:cs typeface="Times New Roman" panose="02020603050405020304" pitchFamily="18" charset="0"/>
            </a:endParaRPr>
          </a:p>
          <a:p>
            <a:pPr marL="0" indent="0">
              <a:buNone/>
            </a:pPr>
            <a:endParaRPr lang="en-US" sz="2000" dirty="0">
              <a:solidFill>
                <a:schemeClr val="bg1"/>
              </a:solidFill>
              <a:latin typeface="Times New Roman" panose="02020603050405020304" pitchFamily="18" charset="0"/>
              <a:cs typeface="Times New Roman" panose="02020603050405020304" pitchFamily="18" charset="0"/>
            </a:endParaRPr>
          </a:p>
          <a:p>
            <a:pPr marL="0" indent="0">
              <a:buNone/>
            </a:pPr>
            <a:r>
              <a:rPr lang="en-US" sz="2000" dirty="0">
                <a:solidFill>
                  <a:schemeClr val="bg1"/>
                </a:solidFill>
                <a:latin typeface="Times New Roman" panose="02020603050405020304" pitchFamily="18" charset="0"/>
                <a:cs typeface="Times New Roman" panose="02020603050405020304" pitchFamily="18" charset="0"/>
              </a:rPr>
              <a:t>(NHS, 2018).</a:t>
            </a:r>
          </a:p>
          <a:p>
            <a:endParaRPr lang="en-US" dirty="0">
              <a:solidFill>
                <a:schemeClr val="bg1"/>
              </a:solidFill>
            </a:endParaRPr>
          </a:p>
          <a:p>
            <a:endParaRPr lang="en-US" dirty="0">
              <a:solidFill>
                <a:schemeClr val="bg1"/>
              </a:solidFill>
            </a:endParaRPr>
          </a:p>
        </p:txBody>
      </p:sp>
      <p:pic>
        <p:nvPicPr>
          <p:cNvPr id="9" name="Picture 8">
            <a:extLst>
              <a:ext uri="{FF2B5EF4-FFF2-40B4-BE49-F238E27FC236}">
                <a16:creationId xmlns:a16="http://schemas.microsoft.com/office/drawing/2014/main" id="{47DF9FBA-13D2-477D-9272-BEA64CC5C0E5}"/>
              </a:ext>
            </a:extLst>
          </p:cNvPr>
          <p:cNvPicPr>
            <a:picLocks noChangeAspect="1"/>
          </p:cNvPicPr>
          <p:nvPr/>
        </p:nvPicPr>
        <p:blipFill rotWithShape="1">
          <a:blip r:embed="rId3"/>
          <a:srcRect b="10622"/>
          <a:stretch/>
        </p:blipFill>
        <p:spPr>
          <a:xfrm>
            <a:off x="5054534" y="1045199"/>
            <a:ext cx="3788843" cy="2257594"/>
          </a:xfrm>
          <a:prstGeom prst="rect">
            <a:avLst/>
          </a:prstGeom>
        </p:spPr>
      </p:pic>
      <p:pic>
        <p:nvPicPr>
          <p:cNvPr id="1026" name="Picture 2" descr="Image result for obesity black and white clipart">
            <a:hlinkClick r:id="rId4" invalidUrl="https://www.google.com/url?sa=i&amp;rct=j&amp;q=&amp;esrc=s&amp;source=images&amp;cd=&amp;cad=rja&amp;uact=8&amp;ved=2ahUKEwiU5qzngeTfAhVPlxoKHSfCC9IQjRx6BAgBEAU&amp;url=%2Furl%3Fsa%3Di%26rct%3Dj%26q%3D%26esrc%3Ds%26source%3Dimages%26cd%3D%26ved%3D%26url%3Dhttps%253A%252F%252Fwww.shutterstock.com%252Fsearch%252Fobesity%26psig%3DAOvVaw2xI7svl4IncCIeusH5DqQU%26ust%3D1547237175658481&amp;psig=AOvVaw2xI7svl4IncCIeusH5DqQU&amp;ust=1547237175658481"/>
            <a:extLst>
              <a:ext uri="{FF2B5EF4-FFF2-40B4-BE49-F238E27FC236}">
                <a16:creationId xmlns:a16="http://schemas.microsoft.com/office/drawing/2014/main" id="{5F8A834D-C102-4F78-85C5-F8D56678268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6765"/>
          <a:stretch/>
        </p:blipFill>
        <p:spPr bwMode="auto">
          <a:xfrm>
            <a:off x="8411043" y="1148917"/>
            <a:ext cx="2712569" cy="2914143"/>
          </a:xfrm>
          <a:prstGeom prst="rect">
            <a:avLst/>
          </a:prstGeom>
          <a:noFill/>
          <a:extLst>
            <a:ext uri="{909E8E84-426E-40DD-AFC4-6F175D3DCCD1}">
              <a14:hiddenFill xmlns:a14="http://schemas.microsoft.com/office/drawing/2010/main">
                <a:solidFill>
                  <a:srgbClr val="FFFFFF"/>
                </a:solidFill>
              </a14:hiddenFill>
            </a:ext>
          </a:extLst>
        </p:spPr>
      </p:pic>
      <p:sp>
        <p:nvSpPr>
          <p:cNvPr id="82" name="Rectangle 81">
            <a:extLst>
              <a:ext uri="{FF2B5EF4-FFF2-40B4-BE49-F238E27FC236}">
                <a16:creationId xmlns:a16="http://schemas.microsoft.com/office/drawing/2014/main" id="{062A8032-6560-4E26-B146-0212F84E2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028" name="Picture 4" descr="Image result for life expectancy black and white clipart">
            <a:hlinkClick r:id="rId6"/>
            <a:extLst>
              <a:ext uri="{FF2B5EF4-FFF2-40B4-BE49-F238E27FC236}">
                <a16:creationId xmlns:a16="http://schemas.microsoft.com/office/drawing/2014/main" id="{23E168C3-CBBB-452B-AD5C-CF2EF06E188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77596" y="4469484"/>
            <a:ext cx="3113903" cy="126862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A close up of text on a white background&#10;&#10;Description automatically generated">
            <a:extLst>
              <a:ext uri="{FF2B5EF4-FFF2-40B4-BE49-F238E27FC236}">
                <a16:creationId xmlns:a16="http://schemas.microsoft.com/office/drawing/2014/main" id="{BA9279DF-A869-40DA-8EDC-3A197D97C8A1}"/>
              </a:ext>
            </a:extLst>
          </p:cNvPr>
          <p:cNvPicPr>
            <a:picLocks noChangeAspect="1"/>
          </p:cNvPicPr>
          <p:nvPr/>
        </p:nvPicPr>
        <p:blipFill>
          <a:blip r:embed="rId8"/>
          <a:stretch>
            <a:fillRect/>
          </a:stretch>
        </p:blipFill>
        <p:spPr>
          <a:xfrm>
            <a:off x="8481635" y="4120407"/>
            <a:ext cx="3113904" cy="2335428"/>
          </a:xfrm>
          <a:prstGeom prst="rect">
            <a:avLst/>
          </a:prstGeom>
        </p:spPr>
      </p:pic>
    </p:spTree>
    <p:extLst>
      <p:ext uri="{BB962C8B-B14F-4D97-AF65-F5344CB8AC3E}">
        <p14:creationId xmlns:p14="http://schemas.microsoft.com/office/powerpoint/2010/main" val="245390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74269" y="682171"/>
            <a:ext cx="8761413" cy="1129089"/>
          </a:xfrm>
        </p:spPr>
        <p:txBody>
          <a:bodyPr>
            <a:normAutofit/>
          </a:bodyPr>
          <a:lstStyle/>
          <a:p>
            <a:pPr algn="ctr"/>
            <a:r>
              <a:rPr lang="en-US" sz="4800" b="1" dirty="0">
                <a:latin typeface="Times New Roman" panose="02020603050405020304" pitchFamily="18" charset="0"/>
                <a:cs typeface="Times New Roman" panose="02020603050405020304" pitchFamily="18" charset="0"/>
              </a:rPr>
              <a:t>Sleep and Mental Health</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2208" r="1402" b="2208"/>
          <a:stretch/>
        </p:blipFill>
        <p:spPr>
          <a:xfrm>
            <a:off x="346264" y="2949031"/>
            <a:ext cx="2575113" cy="2510037"/>
          </a:xfrm>
          <a:prstGeom prst="roundRect">
            <a:avLst>
              <a:gd name="adj" fmla="val 0"/>
            </a:avLst>
          </a:prstGeom>
          <a:effectLst/>
        </p:spPr>
      </p:pic>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r="4923"/>
          <a:stretch/>
        </p:blipFill>
        <p:spPr>
          <a:xfrm>
            <a:off x="3405841" y="4034971"/>
            <a:ext cx="1936881" cy="1782524"/>
          </a:xfrm>
          <a:prstGeom prst="roundRect">
            <a:avLst>
              <a:gd name="adj" fmla="val 1858"/>
            </a:avLst>
          </a:prstGeom>
          <a:effectLst/>
        </p:spPr>
      </p:pic>
      <p:sp>
        <p:nvSpPr>
          <p:cNvPr id="3" name="Content Placeholder 2"/>
          <p:cNvSpPr>
            <a:spLocks noGrp="1"/>
          </p:cNvSpPr>
          <p:nvPr>
            <p:ph idx="1"/>
          </p:nvPr>
        </p:nvSpPr>
        <p:spPr>
          <a:xfrm>
            <a:off x="5980954" y="2393043"/>
            <a:ext cx="6051389" cy="3782786"/>
          </a:xfrm>
        </p:spPr>
        <p:txBody>
          <a:bodyPr anchor="ctr">
            <a:normAutofit/>
          </a:bodyPr>
          <a:lstStyle/>
          <a:p>
            <a:r>
              <a:rPr lang="en-US" sz="2000" dirty="0">
                <a:latin typeface="Times New Roman" panose="02020603050405020304" pitchFamily="18" charset="0"/>
                <a:cs typeface="Times New Roman" panose="02020603050405020304" pitchFamily="18" charset="0"/>
              </a:rPr>
              <a:t>Poor quantity and quality sleep reduces the amount of serotonin produced by the brain. Insufficient amount of serotonin is also linked with mental health problems such as, anxiety, depression, and suicidal thoughts. </a:t>
            </a:r>
          </a:p>
          <a:p>
            <a:r>
              <a:rPr lang="en-US" sz="2000" dirty="0">
                <a:latin typeface="Times New Roman" panose="02020603050405020304" pitchFamily="18" charset="0"/>
                <a:cs typeface="Times New Roman" panose="02020603050405020304" pitchFamily="18" charset="0"/>
              </a:rPr>
              <a:t>Less sleep can make individuals feel less able to rationalize worries or irrational thoughts.</a:t>
            </a:r>
          </a:p>
          <a:p>
            <a:r>
              <a:rPr lang="en-US" sz="2000" dirty="0">
                <a:latin typeface="Times New Roman" panose="02020603050405020304" pitchFamily="18" charset="0"/>
                <a:cs typeface="Times New Roman" panose="02020603050405020304" pitchFamily="18" charset="0"/>
              </a:rPr>
              <a:t>Tiredness can make individuals less sociable, resulting in loneliness and feeling isolated. </a:t>
            </a:r>
          </a:p>
        </p:txBody>
      </p:sp>
    </p:spTree>
    <p:extLst>
      <p:ext uri="{BB962C8B-B14F-4D97-AF65-F5344CB8AC3E}">
        <p14:creationId xmlns:p14="http://schemas.microsoft.com/office/powerpoint/2010/main" val="1669478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12">
            <a:extLst>
              <a:ext uri="{FF2B5EF4-FFF2-40B4-BE49-F238E27FC236}">
                <a16:creationId xmlns:a16="http://schemas.microsoft.com/office/drawing/2014/main" id="{B4AAB4D5-8AD0-4193-95B8-AD95981A94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4" name="Rectangle 13">
              <a:extLst>
                <a:ext uri="{FF2B5EF4-FFF2-40B4-BE49-F238E27FC236}">
                  <a16:creationId xmlns:a16="http://schemas.microsoft.com/office/drawing/2014/main" id="{D1DE3271-DD99-4DEF-AF9F-84397884C8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a:extLst>
                <a:ext uri="{FF2B5EF4-FFF2-40B4-BE49-F238E27FC236}">
                  <a16:creationId xmlns:a16="http://schemas.microsoft.com/office/drawing/2014/main" id="{88293F9A-C61B-4B8A-AB73-31CEBFE2D8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B5B72353-146F-44BE-B989-EB9E8E894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BF1F5E4D-034A-4ED9-856C-14F8E2FC8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6700828" y="402165"/>
              <a:ext cx="506783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CE5D2423-FE63-4717-8074-F9CA7146B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8ADF14A3-1454-4B74-8B4A-CB197D7A7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a:extLst>
                <a:ext uri="{FF2B5EF4-FFF2-40B4-BE49-F238E27FC236}">
                  <a16:creationId xmlns:a16="http://schemas.microsoft.com/office/drawing/2014/main" id="{EC19D556-0251-4E87-AE24-890965BAD5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639098" y="629265"/>
            <a:ext cx="5132438" cy="1622322"/>
          </a:xfrm>
        </p:spPr>
        <p:txBody>
          <a:bodyPr>
            <a:normAutofit/>
          </a:bodyPr>
          <a:lstStyle/>
          <a:p>
            <a:pPr algn="ctr"/>
            <a:r>
              <a:rPr lang="en-US" sz="4400" b="1" dirty="0">
                <a:latin typeface="Times New Roman" panose="02020603050405020304" pitchFamily="18" charset="0"/>
                <a:cs typeface="Times New Roman" panose="02020603050405020304" pitchFamily="18" charset="0"/>
              </a:rPr>
              <a:t>Sleeping Disorders</a:t>
            </a:r>
          </a:p>
        </p:txBody>
      </p:sp>
      <p:sp>
        <p:nvSpPr>
          <p:cNvPr id="3" name="Content Placeholder 2"/>
          <p:cNvSpPr>
            <a:spLocks noGrp="1"/>
          </p:cNvSpPr>
          <p:nvPr>
            <p:ph idx="1"/>
          </p:nvPr>
        </p:nvSpPr>
        <p:spPr>
          <a:xfrm>
            <a:off x="639098" y="2070418"/>
            <a:ext cx="5132439" cy="3811742"/>
          </a:xfrm>
        </p:spPr>
        <p:txBody>
          <a:bodyPr anchor="ctr">
            <a:normAutofit/>
          </a:bodyPr>
          <a:lstStyle/>
          <a:p>
            <a:r>
              <a:rPr lang="en-US" sz="2000" dirty="0">
                <a:solidFill>
                  <a:schemeClr val="bg1"/>
                </a:solidFill>
                <a:latin typeface="Times New Roman" panose="02020603050405020304" pitchFamily="18" charset="0"/>
                <a:cs typeface="Times New Roman" panose="02020603050405020304" pitchFamily="18" charset="0"/>
              </a:rPr>
              <a:t>Sleep disorders are conditions that prevent an individual from getting restful sleep, and as a result, can cause daytime sleepiness and dysfunction. There are approximately eighty different types of sleep disorders. </a:t>
            </a:r>
          </a:p>
          <a:p>
            <a:r>
              <a:rPr lang="en-US" sz="2000" dirty="0">
                <a:solidFill>
                  <a:schemeClr val="bg1"/>
                </a:solidFill>
                <a:latin typeface="Times New Roman" panose="02020603050405020304" pitchFamily="18" charset="0"/>
                <a:cs typeface="Times New Roman" panose="02020603050405020304" pitchFamily="18" charset="0"/>
              </a:rPr>
              <a:t>The most common sleep disorders are: </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Insomnia</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Sleep Apnea</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Restless leg syndrome</a:t>
            </a:r>
          </a:p>
          <a:p>
            <a:pPr>
              <a:buFont typeface="Wingdings" panose="05000000000000000000" pitchFamily="2" charset="2"/>
              <a:buChar char="ü"/>
            </a:pPr>
            <a:r>
              <a:rPr lang="en-US" sz="2000" dirty="0">
                <a:solidFill>
                  <a:schemeClr val="bg1"/>
                </a:solidFill>
                <a:latin typeface="Times New Roman" panose="02020603050405020304" pitchFamily="18" charset="0"/>
                <a:cs typeface="Times New Roman" panose="02020603050405020304" pitchFamily="18" charset="0"/>
              </a:rPr>
              <a:t>Narcolepsy </a:t>
            </a:r>
          </a:p>
        </p:txBody>
      </p:sp>
      <p:pic>
        <p:nvPicPr>
          <p:cNvPr id="5" name="Picture 4" descr="A picture containing sky, bird, flock, light&#10;&#10;Description automatically generated">
            <a:extLst>
              <a:ext uri="{FF2B5EF4-FFF2-40B4-BE49-F238E27FC236}">
                <a16:creationId xmlns:a16="http://schemas.microsoft.com/office/drawing/2014/main" id="{479E1B4A-1922-4166-BE0D-CF714FA7A387}"/>
              </a:ext>
            </a:extLst>
          </p:cNvPr>
          <p:cNvPicPr>
            <a:picLocks noChangeAspect="1"/>
          </p:cNvPicPr>
          <p:nvPr/>
        </p:nvPicPr>
        <p:blipFill>
          <a:blip r:embed="rId3"/>
          <a:stretch>
            <a:fillRect/>
          </a:stretch>
        </p:blipFill>
        <p:spPr>
          <a:xfrm>
            <a:off x="7281846" y="645107"/>
            <a:ext cx="3694686" cy="2710388"/>
          </a:xfrm>
          <a:prstGeom prst="rect">
            <a:avLst/>
          </a:prstGeom>
        </p:spPr>
      </p:pic>
      <p:sp>
        <p:nvSpPr>
          <p:cNvPr id="25" name="Rectangle 21">
            <a:extLst>
              <a:ext uri="{FF2B5EF4-FFF2-40B4-BE49-F238E27FC236}">
                <a16:creationId xmlns:a16="http://schemas.microsoft.com/office/drawing/2014/main" id="{CBC3C8C6-98E2-45EF-AEFC-30C0DBA0E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8" name="Picture 7" descr="A close up of a fence&#10;&#10;Description automatically generated">
            <a:extLst>
              <a:ext uri="{FF2B5EF4-FFF2-40B4-BE49-F238E27FC236}">
                <a16:creationId xmlns:a16="http://schemas.microsoft.com/office/drawing/2014/main" id="{0FA2FD35-F42A-434B-A101-105DC055D07C}"/>
              </a:ext>
            </a:extLst>
          </p:cNvPr>
          <p:cNvPicPr>
            <a:picLocks noChangeAspect="1"/>
          </p:cNvPicPr>
          <p:nvPr/>
        </p:nvPicPr>
        <p:blipFill>
          <a:blip r:embed="rId4"/>
          <a:stretch>
            <a:fillRect/>
          </a:stretch>
        </p:blipFill>
        <p:spPr>
          <a:xfrm>
            <a:off x="7632875" y="3529740"/>
            <a:ext cx="3233556" cy="3041098"/>
          </a:xfrm>
          <a:prstGeom prst="rect">
            <a:avLst/>
          </a:prstGeom>
        </p:spPr>
      </p:pic>
    </p:spTree>
    <p:extLst>
      <p:ext uri="{BB962C8B-B14F-4D97-AF65-F5344CB8AC3E}">
        <p14:creationId xmlns:p14="http://schemas.microsoft.com/office/powerpoint/2010/main" val="1407278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fade">
                                      <p:cBhvr>
                                        <p:cTn id="10" dur="500"/>
                                        <p:tgtEl>
                                          <p:spTgt spid="3">
                                            <p:txEl>
                                              <p:pRg st="3" end="3"/>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fade">
                                      <p:cBhvr>
                                        <p:cTn id="13" dur="500"/>
                                        <p:tgtEl>
                                          <p:spTgt spid="3">
                                            <p:txEl>
                                              <p:pRg st="4" end="4"/>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5" end="5"/>
                                            </p:txEl>
                                          </p:spTgt>
                                        </p:tgtEl>
                                        <p:attrNameLst>
                                          <p:attrName>style.visibility</p:attrName>
                                        </p:attrNameLst>
                                      </p:cBhvr>
                                      <p:to>
                                        <p:strVal val="visible"/>
                                      </p:to>
                                    </p:set>
                                    <p:animEffect transition="in" filter="fade">
                                      <p:cBhvr>
                                        <p:cTn id="1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75658" y="4397829"/>
            <a:ext cx="9647298" cy="1326476"/>
          </a:xfrm>
        </p:spPr>
        <p:txBody>
          <a:bodyPr>
            <a:normAutofit fontScale="90000"/>
          </a:bodyPr>
          <a:lstStyle/>
          <a:p>
            <a:pPr algn="ctr"/>
            <a:r>
              <a:rPr lang="en-US" sz="6600" b="1" dirty="0">
                <a:latin typeface="Times New Roman" panose="02020603050405020304" pitchFamily="18" charset="0"/>
                <a:cs typeface="Times New Roman" panose="02020603050405020304" pitchFamily="18" charset="0"/>
              </a:rPr>
              <a:t>Sleeping Through the Ages</a:t>
            </a:r>
          </a:p>
        </p:txBody>
      </p:sp>
      <p:pic>
        <p:nvPicPr>
          <p:cNvPr id="6" name="Graphic 5" descr="Moon and stars">
            <a:extLst>
              <a:ext uri="{FF2B5EF4-FFF2-40B4-BE49-F238E27FC236}">
                <a16:creationId xmlns:a16="http://schemas.microsoft.com/office/drawing/2014/main" id="{C76295E0-E6BE-4990-85B2-D9CE6F5241D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82685" y="730726"/>
            <a:ext cx="3506977" cy="3506977"/>
          </a:xfrm>
          <a:prstGeom prst="roundRect">
            <a:avLst>
              <a:gd name="adj" fmla="val 1858"/>
            </a:avLst>
          </a:prstGeom>
          <a:effectLst/>
        </p:spPr>
      </p:pic>
      <p:pic>
        <p:nvPicPr>
          <p:cNvPr id="15" name="Picture 14" descr="A silhouette of a person&#10;&#10;Description automatically generated">
            <a:extLst>
              <a:ext uri="{FF2B5EF4-FFF2-40B4-BE49-F238E27FC236}">
                <a16:creationId xmlns:a16="http://schemas.microsoft.com/office/drawing/2014/main" id="{4B1E591E-F64D-4AA0-A1F1-0E7A20134520}"/>
              </a:ext>
            </a:extLst>
          </p:cNvPr>
          <p:cNvPicPr>
            <a:picLocks noChangeAspect="1"/>
          </p:cNvPicPr>
          <p:nvPr/>
        </p:nvPicPr>
        <p:blipFill>
          <a:blip r:embed="rId4"/>
          <a:stretch>
            <a:fillRect/>
          </a:stretch>
        </p:blipFill>
        <p:spPr>
          <a:xfrm>
            <a:off x="5501228" y="1035964"/>
            <a:ext cx="4602658" cy="2896500"/>
          </a:xfrm>
          <a:prstGeom prst="roundRect">
            <a:avLst>
              <a:gd name="adj" fmla="val 1858"/>
            </a:avLst>
          </a:prstGeom>
          <a:effectLst/>
        </p:spPr>
      </p:pic>
    </p:spTree>
    <p:extLst>
      <p:ext uri="{BB962C8B-B14F-4D97-AF65-F5344CB8AC3E}">
        <p14:creationId xmlns:p14="http://schemas.microsoft.com/office/powerpoint/2010/main" val="900317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A564635-E4E3-4F61-9541-C6AC33825396}"/>
              </a:ext>
            </a:extLst>
          </p:cNvPr>
          <p:cNvSpPr>
            <a:spLocks noGrp="1"/>
          </p:cNvSpPr>
          <p:nvPr>
            <p:ph type="ctrTitle"/>
          </p:nvPr>
        </p:nvSpPr>
        <p:spPr>
          <a:xfrm>
            <a:off x="8413128" y="1603905"/>
            <a:ext cx="3161016" cy="3153753"/>
          </a:xfrm>
        </p:spPr>
        <p:txBody>
          <a:bodyPr>
            <a:normAutofit/>
          </a:bodyPr>
          <a:lstStyle/>
          <a:p>
            <a:pPr>
              <a:lnSpc>
                <a:spcPct val="90000"/>
              </a:lnSpc>
            </a:pPr>
            <a:r>
              <a:rPr lang="en-GB" sz="4200" b="1" dirty="0">
                <a:latin typeface="Times New Roman" panose="02020603050405020304" pitchFamily="18" charset="0"/>
                <a:cs typeface="Times New Roman" panose="02020603050405020304" pitchFamily="18" charset="0"/>
              </a:rPr>
              <a:t>Sleep in Babies  &amp; Children Aged 0-12 Years </a:t>
            </a:r>
          </a:p>
        </p:txBody>
      </p:sp>
      <p:grpSp>
        <p:nvGrpSpPr>
          <p:cNvPr id="2052" name="Group 70">
            <a:extLst>
              <a:ext uri="{FF2B5EF4-FFF2-40B4-BE49-F238E27FC236}">
                <a16:creationId xmlns:a16="http://schemas.microsoft.com/office/drawing/2014/main" id="{C8F821F4-B6DB-4EC4-B2F4-CCC64AB812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72" name="Rectangle 71">
              <a:extLst>
                <a:ext uri="{FF2B5EF4-FFF2-40B4-BE49-F238E27FC236}">
                  <a16:creationId xmlns:a16="http://schemas.microsoft.com/office/drawing/2014/main" id="{6CEDE48F-DE7D-4871-954D-309A0EE9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53" name="Freeform 5">
              <a:extLst>
                <a:ext uri="{FF2B5EF4-FFF2-40B4-BE49-F238E27FC236}">
                  <a16:creationId xmlns:a16="http://schemas.microsoft.com/office/drawing/2014/main" id="{04FD96D5-FEA2-404A-8FA3-02AC9B97A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74" name="Freeform 5">
              <a:extLst>
                <a:ext uri="{FF2B5EF4-FFF2-40B4-BE49-F238E27FC236}">
                  <a16:creationId xmlns:a16="http://schemas.microsoft.com/office/drawing/2014/main" id="{9C7ED580-F03F-4187-BEDE-78B5298689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7" name="Picture 6" descr="A silhouette of a person&#10;&#10;Description automatically generated">
            <a:extLst>
              <a:ext uri="{FF2B5EF4-FFF2-40B4-BE49-F238E27FC236}">
                <a16:creationId xmlns:a16="http://schemas.microsoft.com/office/drawing/2014/main" id="{AACF4BFC-E96B-4239-9823-9FEB09AC0A0A}"/>
              </a:ext>
            </a:extLst>
          </p:cNvPr>
          <p:cNvPicPr>
            <a:picLocks noChangeAspect="1"/>
          </p:cNvPicPr>
          <p:nvPr/>
        </p:nvPicPr>
        <p:blipFill>
          <a:blip r:embed="rId2"/>
          <a:stretch>
            <a:fillRect/>
          </a:stretch>
        </p:blipFill>
        <p:spPr>
          <a:xfrm>
            <a:off x="1109763" y="1805998"/>
            <a:ext cx="3057864" cy="3372644"/>
          </a:xfrm>
          <a:prstGeom prst="rect">
            <a:avLst/>
          </a:prstGeom>
        </p:spPr>
      </p:pic>
      <p:pic>
        <p:nvPicPr>
          <p:cNvPr id="2050" name="Picture 2" descr="Image result for baby clipart black and white">
            <a:hlinkClick r:id="rId3"/>
            <a:extLst>
              <a:ext uri="{FF2B5EF4-FFF2-40B4-BE49-F238E27FC236}">
                <a16:creationId xmlns:a16="http://schemas.microsoft.com/office/drawing/2014/main" id="{DBE8B911-6078-42F2-AF4E-FF211A6C59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31353" y="2202400"/>
            <a:ext cx="3221590" cy="2579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4640318"/>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BAC457F-D332-4646-92CF-4952B6CFFD3B}"/>
              </a:ext>
            </a:extLst>
          </p:cNvPr>
          <p:cNvSpPr txBox="1">
            <a:spLocks/>
          </p:cNvSpPr>
          <p:nvPr/>
        </p:nvSpPr>
        <p:spPr bwMode="gray">
          <a:xfrm>
            <a:off x="1154954" y="973668"/>
            <a:ext cx="8761413" cy="706964"/>
          </a:xfrm>
          <a:prstGeom prst="rect">
            <a:avLst/>
          </a:prstGeom>
        </p:spPr>
        <p:txBody>
          <a:bodyPr vert="horz" lIns="91440" tIns="45720" rIns="91440" bIns="45720" rtlCol="0" anchor="ctr">
            <a:noAutofit/>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4400" b="1" dirty="0">
                <a:latin typeface="Times New Roman" panose="02020603050405020304" pitchFamily="18" charset="0"/>
                <a:cs typeface="Times New Roman" panose="02020603050405020304" pitchFamily="18" charset="0"/>
              </a:rPr>
              <a:t>Sleep in Babies Aged 0-12 years</a:t>
            </a:r>
          </a:p>
        </p:txBody>
      </p:sp>
      <p:sp>
        <p:nvSpPr>
          <p:cNvPr id="5" name="Content Placeholder 2">
            <a:extLst>
              <a:ext uri="{FF2B5EF4-FFF2-40B4-BE49-F238E27FC236}">
                <a16:creationId xmlns:a16="http://schemas.microsoft.com/office/drawing/2014/main" id="{ED2CB294-36F7-4E99-93F2-E03346CCF99A}"/>
              </a:ext>
            </a:extLst>
          </p:cNvPr>
          <p:cNvSpPr txBox="1">
            <a:spLocks/>
          </p:cNvSpPr>
          <p:nvPr/>
        </p:nvSpPr>
        <p:spPr>
          <a:xfrm>
            <a:off x="1422400" y="3291389"/>
            <a:ext cx="9086429" cy="2848153"/>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GB" sz="2600" dirty="0">
                <a:solidFill>
                  <a:schemeClr val="tx1"/>
                </a:solidFill>
                <a:latin typeface="Times New Roman" panose="02020603050405020304" pitchFamily="18" charset="0"/>
                <a:cs typeface="Times New Roman" panose="02020603050405020304" pitchFamily="18" charset="0"/>
              </a:rPr>
              <a:t>It is estimated that by the age of 2, children have spent 9,500 hours sleeping.</a:t>
            </a:r>
          </a:p>
          <a:p>
            <a:r>
              <a:rPr lang="en-GB" sz="2600" dirty="0">
                <a:solidFill>
                  <a:schemeClr val="tx1"/>
                </a:solidFill>
                <a:latin typeface="Times New Roman" panose="02020603050405020304" pitchFamily="18" charset="0"/>
                <a:cs typeface="Times New Roman" panose="02020603050405020304" pitchFamily="18" charset="0"/>
              </a:rPr>
              <a:t>Between 2-5 years, children spend equal amount of times awake and asleep.</a:t>
            </a:r>
          </a:p>
          <a:p>
            <a:r>
              <a:rPr lang="en-GB" sz="2600" dirty="0">
                <a:solidFill>
                  <a:schemeClr val="tx1"/>
                </a:solidFill>
                <a:latin typeface="Times New Roman" panose="02020603050405020304" pitchFamily="18" charset="0"/>
                <a:cs typeface="Times New Roman" panose="02020603050405020304" pitchFamily="18" charset="0"/>
              </a:rPr>
              <a:t>Throughout childhood sleep continues to account for 40% of an average child’s day.</a:t>
            </a:r>
          </a:p>
          <a:p>
            <a:pPr marL="0" indent="0" algn="r">
              <a:buFont typeface="Wingdings 3" charset="2"/>
              <a:buNone/>
            </a:pPr>
            <a:r>
              <a:rPr lang="en-GB" sz="1500" dirty="0">
                <a:latin typeface="Times New Roman" panose="02020603050405020304" pitchFamily="18" charset="0"/>
                <a:cs typeface="Times New Roman" panose="02020603050405020304" pitchFamily="18" charset="0"/>
              </a:rPr>
              <a:t>(Mindell and Owens, 2015). </a:t>
            </a:r>
          </a:p>
        </p:txBody>
      </p:sp>
      <p:sp>
        <p:nvSpPr>
          <p:cNvPr id="6" name="TextBox 5">
            <a:extLst>
              <a:ext uri="{FF2B5EF4-FFF2-40B4-BE49-F238E27FC236}">
                <a16:creationId xmlns:a16="http://schemas.microsoft.com/office/drawing/2014/main" id="{C7D0BACB-C8C0-4DC9-969A-9467A42510D3}"/>
              </a:ext>
            </a:extLst>
          </p:cNvPr>
          <p:cNvSpPr txBox="1"/>
          <p:nvPr/>
        </p:nvSpPr>
        <p:spPr>
          <a:xfrm>
            <a:off x="1422400" y="2380617"/>
            <a:ext cx="9881103" cy="523220"/>
          </a:xfrm>
          <a:prstGeom prst="rect">
            <a:avLst/>
          </a:prstGeom>
          <a:noFill/>
        </p:spPr>
        <p:txBody>
          <a:bodyPr wrap="none" rtlCol="0">
            <a:spAutoFit/>
          </a:bodyPr>
          <a:lstStyle/>
          <a:p>
            <a:pPr algn="ctr"/>
            <a:r>
              <a:rPr lang="en-GB" sz="2800" b="1" dirty="0">
                <a:latin typeface="Times New Roman" panose="02020603050405020304" pitchFamily="18" charset="0"/>
                <a:cs typeface="Times New Roman" panose="02020603050405020304" pitchFamily="18" charset="0"/>
              </a:rPr>
              <a:t>Sleep is essential for optimal health in children and adolescents</a:t>
            </a:r>
            <a:r>
              <a:rPr lang="en-GB" b="1" dirty="0"/>
              <a:t>.</a:t>
            </a:r>
          </a:p>
        </p:txBody>
      </p:sp>
    </p:spTree>
    <p:extLst>
      <p:ext uri="{BB962C8B-B14F-4D97-AF65-F5344CB8AC3E}">
        <p14:creationId xmlns:p14="http://schemas.microsoft.com/office/powerpoint/2010/main" val="4137035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427E0A4F-FE1D-4A81-8D8F-986345F71C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77B237C1-E8A0-4DD3-B6C5-F2D54F796F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88D62F0D-6BD4-4DD4-B125-6F7A952A3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F928E8CD-5219-4795-91D4-9618DB8ED6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6700828" y="402165"/>
              <a:ext cx="506783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A00A43E1-4FE7-498F-AFFF-FDFC1FAF0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 name="Title 1">
            <a:extLst>
              <a:ext uri="{FF2B5EF4-FFF2-40B4-BE49-F238E27FC236}">
                <a16:creationId xmlns:a16="http://schemas.microsoft.com/office/drawing/2014/main" id="{4972EB99-31AD-4CFB-AC10-3954F220502A}"/>
              </a:ext>
            </a:extLst>
          </p:cNvPr>
          <p:cNvSpPr>
            <a:spLocks noGrp="1"/>
          </p:cNvSpPr>
          <p:nvPr>
            <p:ph type="title"/>
          </p:nvPr>
        </p:nvSpPr>
        <p:spPr>
          <a:xfrm>
            <a:off x="639098" y="629265"/>
            <a:ext cx="5132438" cy="1622322"/>
          </a:xfrm>
        </p:spPr>
        <p:txBody>
          <a:bodyPr>
            <a:normAutofit/>
          </a:bodyPr>
          <a:lstStyle/>
          <a:p>
            <a:pPr algn="ctr">
              <a:lnSpc>
                <a:spcPct val="90000"/>
              </a:lnSpc>
            </a:pPr>
            <a:r>
              <a:rPr lang="en-GB" b="1" dirty="0">
                <a:solidFill>
                  <a:srgbClr val="EBEBEB"/>
                </a:solidFill>
                <a:latin typeface="Times New Roman" panose="02020603050405020304" pitchFamily="18" charset="0"/>
                <a:cs typeface="Times New Roman" panose="02020603050405020304" pitchFamily="18" charset="0"/>
              </a:rPr>
              <a:t>What Sleep Does to a Child’s Brain and Emotional Wellness?</a:t>
            </a:r>
          </a:p>
        </p:txBody>
      </p:sp>
      <p:sp>
        <p:nvSpPr>
          <p:cNvPr id="5" name="Content Placeholder 2">
            <a:extLst>
              <a:ext uri="{FF2B5EF4-FFF2-40B4-BE49-F238E27FC236}">
                <a16:creationId xmlns:a16="http://schemas.microsoft.com/office/drawing/2014/main" id="{6D4A690C-5968-482C-9ACE-8E42C04628D5}"/>
              </a:ext>
            </a:extLst>
          </p:cNvPr>
          <p:cNvSpPr>
            <a:spLocks noGrp="1"/>
          </p:cNvSpPr>
          <p:nvPr>
            <p:ph idx="1"/>
          </p:nvPr>
        </p:nvSpPr>
        <p:spPr>
          <a:xfrm>
            <a:off x="639098" y="2418735"/>
            <a:ext cx="5132439" cy="3811742"/>
          </a:xfrm>
        </p:spPr>
        <p:txBody>
          <a:bodyPr anchor="ctr">
            <a:normAutofit/>
          </a:bodyPr>
          <a:lstStyle/>
          <a:p>
            <a:r>
              <a:rPr lang="en-GB" sz="2000" dirty="0">
                <a:solidFill>
                  <a:srgbClr val="FFFFFF"/>
                </a:solidFill>
                <a:latin typeface="Times New Roman" panose="02020603050405020304" pitchFamily="18" charset="0"/>
                <a:cs typeface="Times New Roman" panose="02020603050405020304" pitchFamily="18" charset="0"/>
              </a:rPr>
              <a:t>Good sleep habits are important for your baby’s physical health and emotional well-being (Canadian Paediatric Society, 2016).</a:t>
            </a:r>
          </a:p>
          <a:p>
            <a:r>
              <a:rPr lang="en-GB" sz="2000" dirty="0">
                <a:solidFill>
                  <a:srgbClr val="FFFFFF"/>
                </a:solidFill>
                <a:latin typeface="Times New Roman" panose="02020603050405020304" pitchFamily="18" charset="0"/>
                <a:cs typeface="Times New Roman" panose="02020603050405020304" pitchFamily="18" charset="0"/>
              </a:rPr>
              <a:t>Sleep is the primary activity of the brain during early development (Mindell and Owens, 2015).</a:t>
            </a:r>
          </a:p>
          <a:p>
            <a:r>
              <a:rPr lang="en-GB" sz="2000" dirty="0">
                <a:solidFill>
                  <a:srgbClr val="FFFFFF"/>
                </a:solidFill>
                <a:latin typeface="Times New Roman" panose="02020603050405020304" pitchFamily="18" charset="0"/>
                <a:cs typeface="Times New Roman" panose="02020603050405020304" pitchFamily="18" charset="0"/>
              </a:rPr>
              <a:t>A link with paediatric sleep problems and emotional dysregulation suggest that sleep plays a role in emotional functioning(Vriend, </a:t>
            </a:r>
            <a:r>
              <a:rPr lang="en-GB" sz="2000" i="1" dirty="0">
                <a:solidFill>
                  <a:srgbClr val="FFFFFF"/>
                </a:solidFill>
                <a:latin typeface="Times New Roman" panose="02020603050405020304" pitchFamily="18" charset="0"/>
                <a:cs typeface="Times New Roman" panose="02020603050405020304" pitchFamily="18" charset="0"/>
              </a:rPr>
              <a:t>et al</a:t>
            </a:r>
            <a:r>
              <a:rPr lang="en-GB" sz="2000" dirty="0">
                <a:solidFill>
                  <a:srgbClr val="FFFFFF"/>
                </a:solidFill>
                <a:latin typeface="Times New Roman" panose="02020603050405020304" pitchFamily="18" charset="0"/>
                <a:cs typeface="Times New Roman" panose="02020603050405020304" pitchFamily="18" charset="0"/>
              </a:rPr>
              <a:t>, 2014).</a:t>
            </a:r>
          </a:p>
        </p:txBody>
      </p:sp>
      <p:pic>
        <p:nvPicPr>
          <p:cNvPr id="6" name="Picture 5">
            <a:extLst>
              <a:ext uri="{FF2B5EF4-FFF2-40B4-BE49-F238E27FC236}">
                <a16:creationId xmlns:a16="http://schemas.microsoft.com/office/drawing/2014/main" id="{89021363-E602-4B9F-B16F-3A81E698A14D}"/>
              </a:ext>
            </a:extLst>
          </p:cNvPr>
          <p:cNvPicPr>
            <a:picLocks noChangeAspect="1"/>
          </p:cNvPicPr>
          <p:nvPr/>
        </p:nvPicPr>
        <p:blipFill>
          <a:blip r:embed="rId3"/>
          <a:stretch>
            <a:fillRect/>
          </a:stretch>
        </p:blipFill>
        <p:spPr>
          <a:xfrm>
            <a:off x="6714836" y="1364343"/>
            <a:ext cx="4828707" cy="4487801"/>
          </a:xfrm>
          <a:prstGeom prst="rect">
            <a:avLst/>
          </a:prstGeom>
        </p:spPr>
      </p:pic>
      <p:sp>
        <p:nvSpPr>
          <p:cNvPr id="20" name="Rectangle 19">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731135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24FAFE5-01D6-404A-BE26-C61148F2F428}"/>
              </a:ext>
            </a:extLst>
          </p:cNvPr>
          <p:cNvSpPr>
            <a:spLocks noGrp="1"/>
          </p:cNvSpPr>
          <p:nvPr>
            <p:ph type="title"/>
          </p:nvPr>
        </p:nvSpPr>
        <p:spPr>
          <a:xfrm>
            <a:off x="3689526" y="881482"/>
            <a:ext cx="5097041" cy="706964"/>
          </a:xfrm>
        </p:spPr>
        <p:txBody>
          <a:bodyPr/>
          <a:lstStyle/>
          <a:p>
            <a:r>
              <a:rPr lang="en-GB" sz="6600" b="1" dirty="0">
                <a:latin typeface="Times New Roman" panose="02020603050405020304" pitchFamily="18" charset="0"/>
                <a:cs typeface="Times New Roman" panose="02020603050405020304" pitchFamily="18" charset="0"/>
              </a:rPr>
              <a:t>Sleeping Safe </a:t>
            </a:r>
          </a:p>
        </p:txBody>
      </p:sp>
      <p:sp>
        <p:nvSpPr>
          <p:cNvPr id="5" name="Content Placeholder 2">
            <a:extLst>
              <a:ext uri="{FF2B5EF4-FFF2-40B4-BE49-F238E27FC236}">
                <a16:creationId xmlns:a16="http://schemas.microsoft.com/office/drawing/2014/main" id="{B0229BD9-A450-4826-A549-4E4ADC398F98}"/>
              </a:ext>
            </a:extLst>
          </p:cNvPr>
          <p:cNvSpPr>
            <a:spLocks noGrp="1"/>
          </p:cNvSpPr>
          <p:nvPr>
            <p:ph idx="1"/>
          </p:nvPr>
        </p:nvSpPr>
        <p:spPr>
          <a:xfrm>
            <a:off x="1154953" y="2481943"/>
            <a:ext cx="10166189" cy="4136571"/>
          </a:xfrm>
        </p:spPr>
        <p:txBody>
          <a:bodyPr>
            <a:normAutofit fontScale="62500" lnSpcReduction="20000"/>
          </a:bodyPr>
          <a:lstStyle/>
          <a:p>
            <a:pPr algn="ctr">
              <a:lnSpc>
                <a:spcPct val="110000"/>
              </a:lnSpc>
            </a:pPr>
            <a:r>
              <a:rPr lang="en-GB" sz="3200" dirty="0">
                <a:latin typeface="Times New Roman" panose="02020603050405020304" pitchFamily="18" charset="0"/>
                <a:cs typeface="Times New Roman" panose="02020603050405020304" pitchFamily="18" charset="0"/>
              </a:rPr>
              <a:t>An important part of safe sleep is the place where your baby sleeps, his or her sleeping position, the kind of crib or bed, type of mattress and the home environment (i.e. smoke exposure).</a:t>
            </a:r>
          </a:p>
          <a:p>
            <a:pPr marL="0" indent="0" algn="ctr">
              <a:lnSpc>
                <a:spcPct val="110000"/>
              </a:lnSpc>
              <a:buNone/>
            </a:pPr>
            <a:endParaRPr lang="en-GB" sz="3200" dirty="0">
              <a:latin typeface="Times New Roman" panose="02020603050405020304" pitchFamily="18" charset="0"/>
              <a:cs typeface="Times New Roman" panose="02020603050405020304" pitchFamily="18" charset="0"/>
            </a:endParaRPr>
          </a:p>
          <a:p>
            <a:pPr algn="ctr">
              <a:lnSpc>
                <a:spcPct val="110000"/>
              </a:lnSpc>
            </a:pPr>
            <a:r>
              <a:rPr lang="en-GB" sz="3200" dirty="0">
                <a:latin typeface="Times New Roman" panose="02020603050405020304" pitchFamily="18" charset="0"/>
                <a:cs typeface="Times New Roman" panose="02020603050405020304" pitchFamily="18" charset="0"/>
              </a:rPr>
              <a:t>Creating a safe sleep environment for your baby will lower the risk of injury and sudden infant death syndrome (SIDS). SIDS is when an otherwise healthy baby dies suddenly and unexpectedly while sleeping. With SIDS, there is no known cause, even after a full investigation, including a full autopsy.  </a:t>
            </a:r>
          </a:p>
          <a:p>
            <a:pPr marL="0" indent="0" algn="ctr">
              <a:lnSpc>
                <a:spcPct val="110000"/>
              </a:lnSpc>
              <a:buNone/>
            </a:pPr>
            <a:endParaRPr lang="en-GB" sz="3200" dirty="0">
              <a:latin typeface="Times New Roman" panose="02020603050405020304" pitchFamily="18" charset="0"/>
              <a:cs typeface="Times New Roman" panose="02020603050405020304" pitchFamily="18" charset="0"/>
            </a:endParaRPr>
          </a:p>
          <a:p>
            <a:pPr algn="ctr">
              <a:lnSpc>
                <a:spcPct val="110000"/>
              </a:lnSpc>
            </a:pPr>
            <a:r>
              <a:rPr lang="en-GB" sz="3200" dirty="0">
                <a:latin typeface="Times New Roman" panose="02020603050405020304" pitchFamily="18" charset="0"/>
                <a:cs typeface="Times New Roman" panose="02020603050405020304" pitchFamily="18" charset="0"/>
              </a:rPr>
              <a:t>SIDS is also more common in babies who sleep on their stomach.</a:t>
            </a:r>
          </a:p>
          <a:p>
            <a:pPr algn="ctr"/>
            <a:endParaRPr lang="en-GB" sz="2000" dirty="0">
              <a:latin typeface="Times New Roman" panose="02020603050405020304" pitchFamily="18" charset="0"/>
              <a:cs typeface="Times New Roman" panose="02020603050405020304" pitchFamily="18" charset="0"/>
            </a:endParaRPr>
          </a:p>
          <a:p>
            <a:pPr marL="0" indent="0" algn="r">
              <a:buNone/>
            </a:pPr>
            <a:r>
              <a:rPr lang="en-GB" sz="2600" dirty="0">
                <a:latin typeface="Times New Roman" panose="02020603050405020304" pitchFamily="18" charset="0"/>
                <a:cs typeface="Times New Roman" panose="02020603050405020304" pitchFamily="18" charset="0"/>
              </a:rPr>
              <a:t>(Canadian Paediatric Society, 2016</a:t>
            </a:r>
            <a:r>
              <a:rPr lang="en-GB" sz="2000" dirty="0">
                <a:latin typeface="Times New Roman" panose="02020603050405020304" pitchFamily="18" charset="0"/>
                <a:cs typeface="Times New Roman" panose="02020603050405020304" pitchFamily="18" charset="0"/>
              </a:rPr>
              <a:t>)</a:t>
            </a:r>
          </a:p>
          <a:p>
            <a:endParaRPr lang="en-GB" dirty="0"/>
          </a:p>
        </p:txBody>
      </p:sp>
    </p:spTree>
    <p:extLst>
      <p:ext uri="{BB962C8B-B14F-4D97-AF65-F5344CB8AC3E}">
        <p14:creationId xmlns:p14="http://schemas.microsoft.com/office/powerpoint/2010/main" val="19336491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F6A7019-CB73-4ADB-AA74-C258BC002489}"/>
              </a:ext>
            </a:extLst>
          </p:cNvPr>
          <p:cNvSpPr>
            <a:spLocks noGrp="1"/>
          </p:cNvSpPr>
          <p:nvPr>
            <p:ph type="title"/>
          </p:nvPr>
        </p:nvSpPr>
        <p:spPr>
          <a:xfrm>
            <a:off x="1715293" y="930124"/>
            <a:ext cx="8761413" cy="706964"/>
          </a:xfrm>
        </p:spPr>
        <p:txBody>
          <a:bodyPr/>
          <a:lstStyle/>
          <a:p>
            <a:pPr algn="ctr"/>
            <a:r>
              <a:rPr lang="en-GB" sz="4800" b="1" dirty="0">
                <a:latin typeface="Times New Roman" panose="02020603050405020304" pitchFamily="18" charset="0"/>
                <a:cs typeface="Times New Roman" panose="02020603050405020304" pitchFamily="18" charset="0"/>
              </a:rPr>
              <a:t>How Much Sleep is Enough?</a:t>
            </a:r>
          </a:p>
        </p:txBody>
      </p:sp>
      <p:sp>
        <p:nvSpPr>
          <p:cNvPr id="5" name="Content Placeholder 2">
            <a:extLst>
              <a:ext uri="{FF2B5EF4-FFF2-40B4-BE49-F238E27FC236}">
                <a16:creationId xmlns:a16="http://schemas.microsoft.com/office/drawing/2014/main" id="{69D5C499-78DF-4D06-A03E-E09D1D154C14}"/>
              </a:ext>
            </a:extLst>
          </p:cNvPr>
          <p:cNvSpPr>
            <a:spLocks noGrp="1"/>
          </p:cNvSpPr>
          <p:nvPr>
            <p:ph idx="1"/>
          </p:nvPr>
        </p:nvSpPr>
        <p:spPr>
          <a:xfrm>
            <a:off x="522515" y="2365829"/>
            <a:ext cx="10635816" cy="4209773"/>
          </a:xfrm>
        </p:spPr>
        <p:txBody>
          <a:bodyPr>
            <a:normAutofit fontScale="92500" lnSpcReduction="20000"/>
          </a:bodyPr>
          <a:lstStyle/>
          <a:p>
            <a:r>
              <a:rPr lang="en-GB" dirty="0">
                <a:solidFill>
                  <a:schemeClr val="tx1"/>
                </a:solidFill>
                <a:latin typeface="Times New Roman" panose="02020603050405020304" pitchFamily="18" charset="0"/>
                <a:cs typeface="Times New Roman" panose="02020603050405020304" pitchFamily="18" charset="0"/>
              </a:rPr>
              <a:t>Infants (4 months to 12 months) should sleep 12 to 16 hours per 24 hours (including naps) on a regular basis to promote optimal health.</a:t>
            </a: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r>
              <a:rPr lang="en-GB" dirty="0">
                <a:solidFill>
                  <a:schemeClr val="tx1"/>
                </a:solidFill>
                <a:latin typeface="Times New Roman" panose="02020603050405020304" pitchFamily="18" charset="0"/>
                <a:cs typeface="Times New Roman" panose="02020603050405020304" pitchFamily="18" charset="0"/>
              </a:rPr>
              <a:t>Children (1 to 2 years of age) should sleep 11 to 14 hours per 24 hours (including naps) on a regular basis to promote optimal health. </a:t>
            </a: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r>
              <a:rPr lang="en-GB" dirty="0">
                <a:solidFill>
                  <a:schemeClr val="tx1"/>
                </a:solidFill>
                <a:latin typeface="Times New Roman" panose="02020603050405020304" pitchFamily="18" charset="0"/>
                <a:cs typeface="Times New Roman" panose="02020603050405020304" pitchFamily="18" charset="0"/>
              </a:rPr>
              <a:t>Children (3 to 5 years of age) should sleep 10 to 13 hours per 24 hours (including naps) on a regular basis to promote optimal health.</a:t>
            </a: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r>
              <a:rPr lang="en-GB" dirty="0">
                <a:solidFill>
                  <a:schemeClr val="tx1"/>
                </a:solidFill>
                <a:latin typeface="Times New Roman" panose="02020603050405020304" pitchFamily="18" charset="0"/>
                <a:cs typeface="Times New Roman" panose="02020603050405020304" pitchFamily="18" charset="0"/>
              </a:rPr>
              <a:t>Children (6 to 12 years of age) should sleep 9 to 12 hours per 24 hours on a regular basis to promote optimal health. </a:t>
            </a:r>
          </a:p>
          <a:p>
            <a:pPr marL="0" indent="0">
              <a:buNone/>
            </a:pPr>
            <a:endParaRPr lang="en-GB" dirty="0">
              <a:solidFill>
                <a:schemeClr val="tx1"/>
              </a:solidFill>
              <a:latin typeface="Times New Roman" panose="02020603050405020304" pitchFamily="18" charset="0"/>
              <a:cs typeface="Times New Roman" panose="02020603050405020304" pitchFamily="18" charset="0"/>
            </a:endParaRPr>
          </a:p>
          <a:p>
            <a:pPr marL="0" indent="0" algn="ctr">
              <a:buNone/>
            </a:pPr>
            <a:r>
              <a:rPr lang="en-GB" dirty="0">
                <a:solidFill>
                  <a:schemeClr val="tx1"/>
                </a:solidFill>
                <a:latin typeface="Times New Roman" panose="02020603050405020304" pitchFamily="18" charset="0"/>
                <a:cs typeface="Times New Roman" panose="02020603050405020304" pitchFamily="18" charset="0"/>
              </a:rPr>
              <a:t>Sleeping the number of recommended hours on a regular basis is associated with better health outcomes including: improved attention, behaviour, learning, memory, emotional regulation, quality of life, and mental and physical health. </a:t>
            </a:r>
          </a:p>
          <a:p>
            <a:pPr marL="0" indent="0" algn="ctr">
              <a:buNone/>
            </a:pPr>
            <a:r>
              <a:rPr lang="en-GB" dirty="0">
                <a:solidFill>
                  <a:schemeClr val="tx1"/>
                </a:solidFill>
                <a:latin typeface="Times New Roman" panose="02020603050405020304" pitchFamily="18" charset="0"/>
                <a:cs typeface="Times New Roman" panose="02020603050405020304" pitchFamily="18" charset="0"/>
              </a:rPr>
              <a:t>(Paruthi, </a:t>
            </a:r>
            <a:r>
              <a:rPr lang="en-GB" i="1" dirty="0">
                <a:solidFill>
                  <a:schemeClr val="tx1"/>
                </a:solidFill>
                <a:latin typeface="Times New Roman" panose="02020603050405020304" pitchFamily="18" charset="0"/>
                <a:cs typeface="Times New Roman" panose="02020603050405020304" pitchFamily="18" charset="0"/>
              </a:rPr>
              <a:t>et al,</a:t>
            </a:r>
            <a:r>
              <a:rPr lang="en-GB" dirty="0">
                <a:solidFill>
                  <a:schemeClr val="tx1"/>
                </a:solidFill>
                <a:latin typeface="Times New Roman" panose="02020603050405020304" pitchFamily="18" charset="0"/>
                <a:cs typeface="Times New Roman" panose="02020603050405020304" pitchFamily="18" charset="0"/>
              </a:rPr>
              <a:t> 2016). </a:t>
            </a:r>
          </a:p>
          <a:p>
            <a:endParaRPr lang="en-GB" sz="1200" dirty="0"/>
          </a:p>
        </p:txBody>
      </p:sp>
    </p:spTree>
    <p:extLst>
      <p:ext uri="{BB962C8B-B14F-4D97-AF65-F5344CB8AC3E}">
        <p14:creationId xmlns:p14="http://schemas.microsoft.com/office/powerpoint/2010/main" val="3037809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6083CD8-4C77-4FCE-90E1-A657930BDAA4}"/>
              </a:ext>
            </a:extLst>
          </p:cNvPr>
          <p:cNvSpPr>
            <a:spLocks noGrp="1"/>
          </p:cNvSpPr>
          <p:nvPr>
            <p:ph type="title"/>
          </p:nvPr>
        </p:nvSpPr>
        <p:spPr>
          <a:xfrm>
            <a:off x="1416211" y="973668"/>
            <a:ext cx="8761413" cy="706964"/>
          </a:xfrm>
        </p:spPr>
        <p:txBody>
          <a:bodyPr/>
          <a:lstStyle/>
          <a:p>
            <a:pPr algn="ctr"/>
            <a:r>
              <a:rPr lang="en-GB" sz="4800" b="1" dirty="0">
                <a:latin typeface="Times New Roman" panose="02020603050405020304" pitchFamily="18" charset="0"/>
                <a:cs typeface="Times New Roman" panose="02020603050405020304" pitchFamily="18" charset="0"/>
              </a:rPr>
              <a:t>Sleep Deprivation and the Effects</a:t>
            </a:r>
          </a:p>
        </p:txBody>
      </p:sp>
      <p:sp>
        <p:nvSpPr>
          <p:cNvPr id="5" name="Content Placeholder 2">
            <a:extLst>
              <a:ext uri="{FF2B5EF4-FFF2-40B4-BE49-F238E27FC236}">
                <a16:creationId xmlns:a16="http://schemas.microsoft.com/office/drawing/2014/main" id="{E9E9BA04-F01E-428B-ACDF-34F09072F427}"/>
              </a:ext>
            </a:extLst>
          </p:cNvPr>
          <p:cNvSpPr>
            <a:spLocks noGrp="1"/>
          </p:cNvSpPr>
          <p:nvPr>
            <p:ph idx="1"/>
          </p:nvPr>
        </p:nvSpPr>
        <p:spPr>
          <a:xfrm>
            <a:off x="1683170" y="3725810"/>
            <a:ext cx="8825659" cy="1968500"/>
          </a:xfrm>
        </p:spPr>
        <p:txBody>
          <a:bodyPr>
            <a:normAutofit fontScale="92500" lnSpcReduction="10000"/>
          </a:bodyPr>
          <a:lstStyle/>
          <a:p>
            <a:r>
              <a:rPr lang="en-GB" sz="2000" dirty="0">
                <a:solidFill>
                  <a:schemeClr val="tx1"/>
                </a:solidFill>
                <a:latin typeface="Times New Roman" panose="02020603050405020304" pitchFamily="18" charset="0"/>
                <a:cs typeface="Times New Roman" panose="02020603050405020304" pitchFamily="18" charset="0"/>
              </a:rPr>
              <a:t>There is increasing evidence that sleep disruption and/or insufficient sleep has deleterious effects on children’s cognitive development, mood regulation, attention and behaviour, as well as health and overall quality of life (Mindell, </a:t>
            </a:r>
            <a:r>
              <a:rPr lang="en-GB" sz="2000" i="1" dirty="0">
                <a:solidFill>
                  <a:schemeClr val="tx1"/>
                </a:solidFill>
                <a:latin typeface="Times New Roman" panose="02020603050405020304" pitchFamily="18" charset="0"/>
                <a:cs typeface="Times New Roman" panose="02020603050405020304" pitchFamily="18" charset="0"/>
              </a:rPr>
              <a:t>et al, </a:t>
            </a:r>
            <a:r>
              <a:rPr lang="en-GB" sz="2000" dirty="0">
                <a:solidFill>
                  <a:schemeClr val="tx1"/>
                </a:solidFill>
                <a:latin typeface="Times New Roman" panose="02020603050405020304" pitchFamily="18" charset="0"/>
                <a:cs typeface="Times New Roman" panose="02020603050405020304" pitchFamily="18" charset="0"/>
              </a:rPr>
              <a:t>2006).</a:t>
            </a:r>
          </a:p>
          <a:p>
            <a:pPr marL="0" indent="0">
              <a:buNone/>
            </a:pPr>
            <a:endParaRPr lang="en-GB" sz="2000" dirty="0">
              <a:solidFill>
                <a:schemeClr val="tx1"/>
              </a:solidFill>
              <a:latin typeface="Times New Roman" panose="02020603050405020304" pitchFamily="18" charset="0"/>
              <a:cs typeface="Times New Roman" panose="02020603050405020304" pitchFamily="18" charset="0"/>
            </a:endParaRPr>
          </a:p>
          <a:p>
            <a:r>
              <a:rPr lang="en-GB" sz="2000" dirty="0">
                <a:solidFill>
                  <a:schemeClr val="tx1"/>
                </a:solidFill>
                <a:latin typeface="Times New Roman" panose="02020603050405020304" pitchFamily="18" charset="0"/>
                <a:cs typeface="Times New Roman" panose="02020603050405020304" pitchFamily="18" charset="0"/>
              </a:rPr>
              <a:t>Sleep disturbance, resulting in sleep loss, daytime fatigue and sleeplessness can become a significant source of stress for babies (Sadeh, 1996). </a:t>
            </a:r>
          </a:p>
          <a:p>
            <a:endParaRPr lang="en-GB" dirty="0"/>
          </a:p>
        </p:txBody>
      </p:sp>
      <p:sp>
        <p:nvSpPr>
          <p:cNvPr id="6" name="TextBox 5">
            <a:extLst>
              <a:ext uri="{FF2B5EF4-FFF2-40B4-BE49-F238E27FC236}">
                <a16:creationId xmlns:a16="http://schemas.microsoft.com/office/drawing/2014/main" id="{E0FE66D1-917F-4D89-8FF2-0E6A5264D0A8}"/>
              </a:ext>
            </a:extLst>
          </p:cNvPr>
          <p:cNvSpPr txBox="1"/>
          <p:nvPr/>
        </p:nvSpPr>
        <p:spPr>
          <a:xfrm>
            <a:off x="1154954" y="2559768"/>
            <a:ext cx="10046446" cy="707886"/>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In 2006, insufficient sleep in children was declared a major public health concern by an International paediatric task force (Vriend,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2014).</a:t>
            </a:r>
          </a:p>
        </p:txBody>
      </p:sp>
    </p:spTree>
    <p:extLst>
      <p:ext uri="{BB962C8B-B14F-4D97-AF65-F5344CB8AC3E}">
        <p14:creationId xmlns:p14="http://schemas.microsoft.com/office/powerpoint/2010/main" val="32753087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1F9ABFA-3327-49DB-A630-CBD054A9C701}"/>
              </a:ext>
            </a:extLst>
          </p:cNvPr>
          <p:cNvSpPr>
            <a:spLocks noGrp="1"/>
          </p:cNvSpPr>
          <p:nvPr>
            <p:ph type="title"/>
          </p:nvPr>
        </p:nvSpPr>
        <p:spPr>
          <a:xfrm>
            <a:off x="1401696" y="1035344"/>
            <a:ext cx="8761413" cy="706964"/>
          </a:xfrm>
        </p:spPr>
        <p:txBody>
          <a:bodyPr/>
          <a:lstStyle/>
          <a:p>
            <a:pPr algn="ctr"/>
            <a:r>
              <a:rPr lang="en-GB" sz="4000" b="1" dirty="0">
                <a:latin typeface="Times New Roman" panose="02020603050405020304" pitchFamily="18" charset="0"/>
                <a:cs typeface="Times New Roman" panose="02020603050405020304" pitchFamily="18" charset="0"/>
              </a:rPr>
              <a:t>Top Tips of how to Give Your Baby a Better Sleep</a:t>
            </a:r>
          </a:p>
        </p:txBody>
      </p:sp>
      <p:sp>
        <p:nvSpPr>
          <p:cNvPr id="5" name="Content Placeholder 2">
            <a:extLst>
              <a:ext uri="{FF2B5EF4-FFF2-40B4-BE49-F238E27FC236}">
                <a16:creationId xmlns:a16="http://schemas.microsoft.com/office/drawing/2014/main" id="{4384277C-C79B-42DA-9131-35B99B99F5A5}"/>
              </a:ext>
            </a:extLst>
          </p:cNvPr>
          <p:cNvSpPr>
            <a:spLocks noGrp="1"/>
          </p:cNvSpPr>
          <p:nvPr>
            <p:ph idx="1"/>
          </p:nvPr>
        </p:nvSpPr>
        <p:spPr>
          <a:xfrm>
            <a:off x="554547" y="2380343"/>
            <a:ext cx="4847632" cy="4080615"/>
          </a:xfrm>
        </p:spPr>
        <p:txBody>
          <a:bodyPr>
            <a:normAutofit fontScale="70000" lnSpcReduction="20000"/>
          </a:bodyPr>
          <a:lstStyle/>
          <a:p>
            <a:r>
              <a:rPr lang="en-GB" sz="2600" dirty="0">
                <a:latin typeface="Times New Roman" panose="02020603050405020304" pitchFamily="18" charset="0"/>
                <a:cs typeface="Times New Roman" panose="02020603050405020304" pitchFamily="18" charset="0"/>
              </a:rPr>
              <a:t>Developing a sleep/wake cycle </a:t>
            </a:r>
          </a:p>
          <a:p>
            <a:r>
              <a:rPr lang="en-GB" sz="2600" dirty="0">
                <a:latin typeface="Times New Roman" panose="02020603050405020304" pitchFamily="18" charset="0"/>
                <a:cs typeface="Times New Roman" panose="02020603050405020304" pitchFamily="18" charset="0"/>
              </a:rPr>
              <a:t>Active days and quiet nights </a:t>
            </a:r>
          </a:p>
          <a:p>
            <a:r>
              <a:rPr lang="en-GB" sz="2600" dirty="0">
                <a:latin typeface="Times New Roman" panose="02020603050405020304" pitchFamily="18" charset="0"/>
                <a:cs typeface="Times New Roman" panose="02020603050405020304" pitchFamily="18" charset="0"/>
              </a:rPr>
              <a:t>Winding down </a:t>
            </a:r>
          </a:p>
          <a:p>
            <a:r>
              <a:rPr lang="en-GB" sz="2600" dirty="0">
                <a:latin typeface="Times New Roman" panose="02020603050405020304" pitchFamily="18" charset="0"/>
                <a:cs typeface="Times New Roman" panose="02020603050405020304" pitchFamily="18" charset="0"/>
              </a:rPr>
              <a:t>Repetition </a:t>
            </a:r>
          </a:p>
          <a:p>
            <a:r>
              <a:rPr lang="en-GB" sz="2600" dirty="0">
                <a:latin typeface="Times New Roman" panose="02020603050405020304" pitchFamily="18" charset="0"/>
                <a:cs typeface="Times New Roman" panose="02020603050405020304" pitchFamily="18" charset="0"/>
              </a:rPr>
              <a:t>Warm baths </a:t>
            </a:r>
          </a:p>
          <a:p>
            <a:r>
              <a:rPr lang="en-GB" sz="2600" dirty="0">
                <a:latin typeface="Times New Roman" panose="02020603050405020304" pitchFamily="18" charset="0"/>
                <a:cs typeface="Times New Roman" panose="02020603050405020304" pitchFamily="18" charset="0"/>
              </a:rPr>
              <a:t>Bedclothes </a:t>
            </a:r>
          </a:p>
          <a:p>
            <a:r>
              <a:rPr lang="en-GB" sz="2600" dirty="0">
                <a:latin typeface="Times New Roman" panose="02020603050405020304" pitchFamily="18" charset="0"/>
                <a:cs typeface="Times New Roman" panose="02020603050405020304" pitchFamily="18" charset="0"/>
              </a:rPr>
              <a:t>Books and a lullaby </a:t>
            </a:r>
          </a:p>
          <a:p>
            <a:r>
              <a:rPr lang="en-GB" sz="2600" dirty="0">
                <a:latin typeface="Times New Roman" panose="02020603050405020304" pitchFamily="18" charset="0"/>
                <a:cs typeface="Times New Roman" panose="02020603050405020304" pitchFamily="18" charset="0"/>
              </a:rPr>
              <a:t>Late arrivals </a:t>
            </a:r>
          </a:p>
          <a:p>
            <a:r>
              <a:rPr lang="en-GB" sz="2600" dirty="0">
                <a:latin typeface="Times New Roman" panose="02020603050405020304" pitchFamily="18" charset="0"/>
                <a:cs typeface="Times New Roman" panose="02020603050405020304" pitchFamily="18" charset="0"/>
              </a:rPr>
              <a:t>Leave the feed</a:t>
            </a:r>
          </a:p>
          <a:p>
            <a:r>
              <a:rPr lang="en-GB" sz="2600" dirty="0">
                <a:latin typeface="Times New Roman" panose="02020603050405020304" pitchFamily="18" charset="0"/>
                <a:cs typeface="Times New Roman" panose="02020603050405020304" pitchFamily="18" charset="0"/>
              </a:rPr>
              <a:t>Settle and Soothe </a:t>
            </a:r>
          </a:p>
          <a:p>
            <a:endParaRPr lang="en-GB" sz="1100" dirty="0"/>
          </a:p>
          <a:p>
            <a:pPr marL="0" indent="0" algn="r">
              <a:buNone/>
            </a:pPr>
            <a:r>
              <a:rPr lang="en-GB" sz="1600" dirty="0">
                <a:latin typeface="Times New Roman" panose="02020603050405020304" pitchFamily="18" charset="0"/>
                <a:cs typeface="Times New Roman" panose="02020603050405020304" pitchFamily="18" charset="0"/>
              </a:rPr>
              <a:t>(The sleep school, 2019)</a:t>
            </a:r>
          </a:p>
        </p:txBody>
      </p:sp>
      <p:pic>
        <p:nvPicPr>
          <p:cNvPr id="6" name="Picture 5">
            <a:extLst>
              <a:ext uri="{FF2B5EF4-FFF2-40B4-BE49-F238E27FC236}">
                <a16:creationId xmlns:a16="http://schemas.microsoft.com/office/drawing/2014/main" id="{49BFBCD3-6168-4E62-843A-12A851696A6B}"/>
              </a:ext>
            </a:extLst>
          </p:cNvPr>
          <p:cNvPicPr>
            <a:picLocks noChangeAspect="1"/>
          </p:cNvPicPr>
          <p:nvPr/>
        </p:nvPicPr>
        <p:blipFill>
          <a:blip r:embed="rId2"/>
          <a:stretch>
            <a:fillRect/>
          </a:stretch>
        </p:blipFill>
        <p:spPr>
          <a:xfrm>
            <a:off x="5913354" y="2851484"/>
            <a:ext cx="5465512" cy="2732756"/>
          </a:xfrm>
          <a:prstGeom prst="rect">
            <a:avLst/>
          </a:prstGeom>
        </p:spPr>
      </p:pic>
      <p:sp>
        <p:nvSpPr>
          <p:cNvPr id="7" name="TextBox 6">
            <a:extLst>
              <a:ext uri="{FF2B5EF4-FFF2-40B4-BE49-F238E27FC236}">
                <a16:creationId xmlns:a16="http://schemas.microsoft.com/office/drawing/2014/main" id="{9674F5B3-DBE5-424A-AE31-7996AB2C4393}"/>
              </a:ext>
            </a:extLst>
          </p:cNvPr>
          <p:cNvSpPr txBox="1"/>
          <p:nvPr/>
        </p:nvSpPr>
        <p:spPr>
          <a:xfrm>
            <a:off x="9204158" y="5745832"/>
            <a:ext cx="2433295" cy="276999"/>
          </a:xfrm>
          <a:prstGeom prst="rect">
            <a:avLst/>
          </a:prstGeom>
          <a:noFill/>
        </p:spPr>
        <p:txBody>
          <a:bodyPr wrap="none" rtlCol="0">
            <a:spAutoFit/>
          </a:bodyPr>
          <a:lstStyle/>
          <a:p>
            <a:r>
              <a:rPr lang="en-GB" sz="1200" dirty="0">
                <a:latin typeface="Times New Roman" panose="02020603050405020304" pitchFamily="18" charset="0"/>
                <a:cs typeface="Times New Roman" panose="02020603050405020304" pitchFamily="18" charset="0"/>
              </a:rPr>
              <a:t>(Katrina Elena Photography, 2014</a:t>
            </a:r>
            <a:r>
              <a:rPr lang="en-GB" sz="1200" dirty="0"/>
              <a:t>)  </a:t>
            </a:r>
            <a:endParaRPr lang="en-GB" dirty="0"/>
          </a:p>
        </p:txBody>
      </p:sp>
    </p:spTree>
    <p:extLst>
      <p:ext uri="{BB962C8B-B14F-4D97-AF65-F5344CB8AC3E}">
        <p14:creationId xmlns:p14="http://schemas.microsoft.com/office/powerpoint/2010/main" val="6865502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A564635-E4E3-4F61-9541-C6AC33825396}"/>
              </a:ext>
            </a:extLst>
          </p:cNvPr>
          <p:cNvSpPr>
            <a:spLocks noGrp="1"/>
          </p:cNvSpPr>
          <p:nvPr>
            <p:ph type="ctrTitle"/>
          </p:nvPr>
        </p:nvSpPr>
        <p:spPr>
          <a:xfrm>
            <a:off x="8382055" y="1241266"/>
            <a:ext cx="3161016" cy="3153753"/>
          </a:xfrm>
        </p:spPr>
        <p:txBody>
          <a:bodyPr>
            <a:normAutofit/>
          </a:bodyPr>
          <a:lstStyle/>
          <a:p>
            <a:r>
              <a:rPr lang="en-GB" sz="4600" b="1" dirty="0">
                <a:latin typeface="Times New Roman" panose="02020603050405020304" pitchFamily="18" charset="0"/>
                <a:cs typeface="Times New Roman" panose="02020603050405020304" pitchFamily="18" charset="0"/>
              </a:rPr>
              <a:t>Sleep in Adolescents Aged 12-18 Years </a:t>
            </a:r>
          </a:p>
        </p:txBody>
      </p:sp>
      <p:grpSp>
        <p:nvGrpSpPr>
          <p:cNvPr id="1028" name="Group 70">
            <a:extLst>
              <a:ext uri="{FF2B5EF4-FFF2-40B4-BE49-F238E27FC236}">
                <a16:creationId xmlns:a16="http://schemas.microsoft.com/office/drawing/2014/main" id="{C8F821F4-B6DB-4EC4-B2F4-CCC64AB812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72" name="Rectangle 71">
              <a:extLst>
                <a:ext uri="{FF2B5EF4-FFF2-40B4-BE49-F238E27FC236}">
                  <a16:creationId xmlns:a16="http://schemas.microsoft.com/office/drawing/2014/main" id="{6CEDE48F-DE7D-4871-954D-309A0EE9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73" name="Freeform 5">
              <a:extLst>
                <a:ext uri="{FF2B5EF4-FFF2-40B4-BE49-F238E27FC236}">
                  <a16:creationId xmlns:a16="http://schemas.microsoft.com/office/drawing/2014/main" id="{04FD96D5-FEA2-404A-8FA3-02AC9B97A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74" name="Freeform 5">
              <a:extLst>
                <a:ext uri="{FF2B5EF4-FFF2-40B4-BE49-F238E27FC236}">
                  <a16:creationId xmlns:a16="http://schemas.microsoft.com/office/drawing/2014/main" id="{9C7ED580-F03F-4187-BEDE-78B5298689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7" name="Picture 6" descr="A silhouette of a person&#10;&#10;Description automatically generated">
            <a:extLst>
              <a:ext uri="{FF2B5EF4-FFF2-40B4-BE49-F238E27FC236}">
                <a16:creationId xmlns:a16="http://schemas.microsoft.com/office/drawing/2014/main" id="{AACF4BFC-E96B-4239-9823-9FEB09AC0A0A}"/>
              </a:ext>
            </a:extLst>
          </p:cNvPr>
          <p:cNvPicPr>
            <a:picLocks noChangeAspect="1"/>
          </p:cNvPicPr>
          <p:nvPr/>
        </p:nvPicPr>
        <p:blipFill>
          <a:blip r:embed="rId2"/>
          <a:stretch>
            <a:fillRect/>
          </a:stretch>
        </p:blipFill>
        <p:spPr>
          <a:xfrm>
            <a:off x="1109763" y="1805998"/>
            <a:ext cx="3057864" cy="3372644"/>
          </a:xfrm>
          <a:prstGeom prst="rect">
            <a:avLst/>
          </a:prstGeom>
        </p:spPr>
      </p:pic>
      <p:pic>
        <p:nvPicPr>
          <p:cNvPr id="1026" name="Picture 2" descr="Silhouetted Adolescent Girls">
            <a:extLst>
              <a:ext uri="{FF2B5EF4-FFF2-40B4-BE49-F238E27FC236}">
                <a16:creationId xmlns:a16="http://schemas.microsoft.com/office/drawing/2014/main" id="{93D04A11-30F9-864E-9799-9B65E92C1D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31353" y="1881524"/>
            <a:ext cx="3221590" cy="3221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3334198"/>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B4AAB4D5-8AD0-4193-95B8-AD95981A94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4" name="Rectangle 13">
              <a:extLst>
                <a:ext uri="{FF2B5EF4-FFF2-40B4-BE49-F238E27FC236}">
                  <a16:creationId xmlns:a16="http://schemas.microsoft.com/office/drawing/2014/main" id="{D1DE3271-DD99-4DEF-AF9F-84397884C8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a:extLst>
                <a:ext uri="{FF2B5EF4-FFF2-40B4-BE49-F238E27FC236}">
                  <a16:creationId xmlns:a16="http://schemas.microsoft.com/office/drawing/2014/main" id="{88293F9A-C61B-4B8A-AB73-31CEBFE2D8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B5B72353-146F-44BE-B989-EB9E8E894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BF1F5E4D-034A-4ED9-856C-14F8E2FC8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6700828" y="402165"/>
              <a:ext cx="5067838"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CE5D2423-FE63-4717-8074-F9CA7146B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8ADF14A3-1454-4B74-8B4A-CB197D7A7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a:extLst>
                <a:ext uri="{FF2B5EF4-FFF2-40B4-BE49-F238E27FC236}">
                  <a16:creationId xmlns:a16="http://schemas.microsoft.com/office/drawing/2014/main" id="{EC19D556-0251-4E87-AE24-890965BAD5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639098" y="629265"/>
            <a:ext cx="5132438" cy="1622322"/>
          </a:xfrm>
        </p:spPr>
        <p:txBody>
          <a:bodyPr>
            <a:normAutofit/>
          </a:bodyPr>
          <a:lstStyle/>
          <a:p>
            <a:pPr algn="ctr">
              <a:lnSpc>
                <a:spcPct val="90000"/>
              </a:lnSpc>
            </a:pPr>
            <a:r>
              <a:rPr lang="en-US" b="1" dirty="0">
                <a:latin typeface="Times" pitchFamily="2" charset="0"/>
              </a:rPr>
              <a:t>Why do Adolescents Need a Sufficient Amount of Sleep?</a:t>
            </a:r>
          </a:p>
        </p:txBody>
      </p:sp>
      <p:sp>
        <p:nvSpPr>
          <p:cNvPr id="3" name="Content Placeholder 2"/>
          <p:cNvSpPr>
            <a:spLocks noGrp="1"/>
          </p:cNvSpPr>
          <p:nvPr>
            <p:ph idx="1"/>
          </p:nvPr>
        </p:nvSpPr>
        <p:spPr>
          <a:xfrm>
            <a:off x="598648" y="2969409"/>
            <a:ext cx="5132439" cy="3811742"/>
          </a:xfrm>
        </p:spPr>
        <p:txBody>
          <a:bodyPr anchor="ctr">
            <a:normAutofit lnSpcReduction="10000"/>
          </a:bodyPr>
          <a:lstStyle/>
          <a:p>
            <a:pPr marL="0" indent="0">
              <a:lnSpc>
                <a:spcPct val="90000"/>
              </a:lnSpc>
              <a:buNone/>
            </a:pPr>
            <a:r>
              <a:rPr lang="en-US" dirty="0">
                <a:solidFill>
                  <a:schemeClr val="bg1"/>
                </a:solidFill>
                <a:latin typeface="Times New Roman" panose="02020603050405020304" pitchFamily="18" charset="0"/>
                <a:cs typeface="Times New Roman" panose="02020603050405020304" pitchFamily="18" charset="0"/>
              </a:rPr>
              <a:t>Sleep is essential to the healthy development of adolescents and young adults, as well as their success at school and in the workplace (NAHIC, 2014).</a:t>
            </a:r>
          </a:p>
          <a:p>
            <a:pPr marL="0" indent="0">
              <a:lnSpc>
                <a:spcPct val="90000"/>
              </a:lnSpc>
              <a:buNone/>
            </a:pPr>
            <a:endParaRPr lang="en-US" dirty="0">
              <a:solidFill>
                <a:schemeClr val="bg1"/>
              </a:solidFill>
              <a:latin typeface="Times New Roman" panose="02020603050405020304" pitchFamily="18" charset="0"/>
              <a:cs typeface="Times New Roman" panose="02020603050405020304" pitchFamily="18" charset="0"/>
            </a:endParaRPr>
          </a:p>
          <a:p>
            <a:pPr>
              <a:lnSpc>
                <a:spcPct val="90000"/>
              </a:lnSpc>
            </a:pPr>
            <a:r>
              <a:rPr lang="en-US" dirty="0">
                <a:solidFill>
                  <a:schemeClr val="bg1"/>
                </a:solidFill>
                <a:latin typeface="Times New Roman" panose="02020603050405020304" pitchFamily="18" charset="0"/>
                <a:cs typeface="Times New Roman" panose="02020603050405020304" pitchFamily="18" charset="0"/>
              </a:rPr>
              <a:t>Sleep is food for the brain.</a:t>
            </a:r>
          </a:p>
          <a:p>
            <a:pPr>
              <a:lnSpc>
                <a:spcPct val="90000"/>
              </a:lnSpc>
            </a:pPr>
            <a:r>
              <a:rPr lang="en-US" dirty="0">
                <a:solidFill>
                  <a:schemeClr val="bg1"/>
                </a:solidFill>
                <a:latin typeface="Times New Roman" panose="02020603050405020304" pitchFamily="18" charset="0"/>
                <a:cs typeface="Times New Roman" panose="02020603050405020304" pitchFamily="18" charset="0"/>
              </a:rPr>
              <a:t>Better School Performance.</a:t>
            </a:r>
          </a:p>
          <a:p>
            <a:pPr>
              <a:lnSpc>
                <a:spcPct val="90000"/>
              </a:lnSpc>
            </a:pPr>
            <a:r>
              <a:rPr lang="en-US" dirty="0">
                <a:solidFill>
                  <a:schemeClr val="bg1"/>
                </a:solidFill>
                <a:latin typeface="Times New Roman" panose="02020603050405020304" pitchFamily="18" charset="0"/>
                <a:cs typeface="Times New Roman" panose="02020603050405020304" pitchFamily="18" charset="0"/>
              </a:rPr>
              <a:t>Encourages adolescents to eat better.</a:t>
            </a:r>
          </a:p>
          <a:p>
            <a:pPr>
              <a:lnSpc>
                <a:spcPct val="90000"/>
              </a:lnSpc>
            </a:pPr>
            <a:r>
              <a:rPr lang="en-US" dirty="0">
                <a:solidFill>
                  <a:schemeClr val="bg1"/>
                </a:solidFill>
                <a:latin typeface="Times New Roman" panose="02020603050405020304" pitchFamily="18" charset="0"/>
                <a:cs typeface="Times New Roman" panose="02020603050405020304" pitchFamily="18" charset="0"/>
              </a:rPr>
              <a:t>Helps manage stress.</a:t>
            </a:r>
          </a:p>
          <a:p>
            <a:pPr>
              <a:lnSpc>
                <a:spcPct val="90000"/>
              </a:lnSpc>
            </a:pPr>
            <a:r>
              <a:rPr lang="en-US" dirty="0">
                <a:solidFill>
                  <a:schemeClr val="bg1"/>
                </a:solidFill>
                <a:latin typeface="Times New Roman" panose="02020603050405020304" pitchFamily="18" charset="0"/>
                <a:cs typeface="Times New Roman" panose="02020603050405020304" pitchFamily="18" charset="0"/>
              </a:rPr>
              <a:t>Good sleep can prevent acne and other skin conditions.</a:t>
            </a:r>
          </a:p>
          <a:p>
            <a:pPr>
              <a:lnSpc>
                <a:spcPct val="90000"/>
              </a:lnSpc>
            </a:pPr>
            <a:endParaRPr lang="en-US" dirty="0">
              <a:solidFill>
                <a:schemeClr val="bg1"/>
              </a:solidFill>
              <a:latin typeface="Times New Roman" panose="02020603050405020304" pitchFamily="18" charset="0"/>
              <a:cs typeface="Times New Roman" panose="02020603050405020304" pitchFamily="18" charset="0"/>
            </a:endParaRPr>
          </a:p>
          <a:p>
            <a:pPr marL="0" indent="0">
              <a:lnSpc>
                <a:spcPct val="90000"/>
              </a:lnSpc>
              <a:buNone/>
            </a:pPr>
            <a:r>
              <a:rPr lang="en-US" dirty="0">
                <a:solidFill>
                  <a:schemeClr val="bg1"/>
                </a:solidFill>
                <a:latin typeface="Times New Roman" panose="02020603050405020304" pitchFamily="18" charset="0"/>
                <a:cs typeface="Times New Roman" panose="02020603050405020304" pitchFamily="18" charset="0"/>
              </a:rPr>
              <a:t>(Sleep Foundation, 2019).</a:t>
            </a:r>
          </a:p>
          <a:p>
            <a:pPr marL="0" indent="0">
              <a:lnSpc>
                <a:spcPct val="90000"/>
              </a:lnSpc>
              <a:buNone/>
            </a:pPr>
            <a:endParaRPr lang="en-US" sz="1500" dirty="0">
              <a:solidFill>
                <a:schemeClr val="bg1"/>
              </a:solidFill>
            </a:endParaRPr>
          </a:p>
          <a:p>
            <a:pPr>
              <a:lnSpc>
                <a:spcPct val="90000"/>
              </a:lnSpc>
            </a:pPr>
            <a:endParaRPr lang="en-US" sz="1500" dirty="0">
              <a:solidFill>
                <a:schemeClr val="bg1"/>
              </a:solidFill>
            </a:endParaRPr>
          </a:p>
          <a:p>
            <a:pPr>
              <a:lnSpc>
                <a:spcPct val="90000"/>
              </a:lnSpc>
            </a:pPr>
            <a:endParaRPr lang="en-US" sz="1500" dirty="0">
              <a:solidFill>
                <a:schemeClr val="bg1"/>
              </a:solidFill>
            </a:endParaRPr>
          </a:p>
          <a:p>
            <a:pPr>
              <a:lnSpc>
                <a:spcPct val="90000"/>
              </a:lnSpc>
            </a:pPr>
            <a:endParaRPr lang="en-US" sz="1500" dirty="0">
              <a:solidFill>
                <a:schemeClr val="bg1"/>
              </a:solidFill>
            </a:endParaRPr>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5927" t="15170" r="5427" b="14406"/>
          <a:stretch/>
        </p:blipFill>
        <p:spPr>
          <a:xfrm>
            <a:off x="7097226" y="645107"/>
            <a:ext cx="4063927" cy="2710388"/>
          </a:xfrm>
          <a:prstGeom prst="rect">
            <a:avLst/>
          </a:prstGeom>
        </p:spPr>
      </p:pic>
      <p:sp>
        <p:nvSpPr>
          <p:cNvPr id="22" name="Rectangle 21">
            <a:extLst>
              <a:ext uri="{FF2B5EF4-FFF2-40B4-BE49-F238E27FC236}">
                <a16:creationId xmlns:a16="http://schemas.microsoft.com/office/drawing/2014/main" id="{CBC3C8C6-98E2-45EF-AEFC-30C0DBA0E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20735" y="3520086"/>
            <a:ext cx="2613054" cy="2710389"/>
          </a:xfrm>
          <a:prstGeom prst="rect">
            <a:avLst/>
          </a:prstGeom>
        </p:spPr>
      </p:pic>
      <p:sp>
        <p:nvSpPr>
          <p:cNvPr id="8" name="TextBox 7"/>
          <p:cNvSpPr txBox="1"/>
          <p:nvPr/>
        </p:nvSpPr>
        <p:spPr>
          <a:xfrm>
            <a:off x="7034981" y="3302972"/>
            <a:ext cx="4277032" cy="723275"/>
          </a:xfrm>
          <a:prstGeom prst="rect">
            <a:avLst/>
          </a:prstGeom>
          <a:noFill/>
        </p:spPr>
        <p:txBody>
          <a:bodyPr wrap="square" rtlCol="0">
            <a:spAutoFit/>
          </a:bodyPr>
          <a:lstStyle/>
          <a:p>
            <a:pPr>
              <a:spcAft>
                <a:spcPts val="600"/>
              </a:spcAft>
            </a:pPr>
            <a:endParaRPr lang="en-US" dirty="0"/>
          </a:p>
          <a:p>
            <a:pPr>
              <a:spcAft>
                <a:spcPts val="600"/>
              </a:spcAft>
            </a:pPr>
            <a:endParaRPr lang="en-US" dirty="0"/>
          </a:p>
        </p:txBody>
      </p:sp>
    </p:spTree>
    <p:extLst>
      <p:ext uri="{BB962C8B-B14F-4D97-AF65-F5344CB8AC3E}">
        <p14:creationId xmlns:p14="http://schemas.microsoft.com/office/powerpoint/2010/main" val="501249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4387" y="919077"/>
            <a:ext cx="8761413" cy="706964"/>
          </a:xfrm>
        </p:spPr>
        <p:txBody>
          <a:bodyPr/>
          <a:lstStyle/>
          <a:p>
            <a:pPr algn="ctr"/>
            <a:r>
              <a:rPr lang="en-US" sz="4000" b="1" dirty="0">
                <a:latin typeface="Times" pitchFamily="2" charset="0"/>
              </a:rPr>
              <a:t>How Much Sleep do Adolescents Need?</a:t>
            </a:r>
          </a:p>
        </p:txBody>
      </p:sp>
      <p:sp>
        <p:nvSpPr>
          <p:cNvPr id="3" name="Content Placeholder 2"/>
          <p:cNvSpPr>
            <a:spLocks noGrp="1"/>
          </p:cNvSpPr>
          <p:nvPr>
            <p:ph idx="1"/>
          </p:nvPr>
        </p:nvSpPr>
        <p:spPr>
          <a:xfrm>
            <a:off x="383459" y="2403987"/>
            <a:ext cx="7927159" cy="4454013"/>
          </a:xfrm>
        </p:spPr>
        <p:txBody>
          <a:bodyPr>
            <a:normAutofit lnSpcReduction="10000"/>
          </a:bodyPr>
          <a:lstStyle/>
          <a:p>
            <a:pPr lvl="0"/>
            <a:r>
              <a:rPr lang="en-US" sz="2000" dirty="0">
                <a:latin typeface="Times" pitchFamily="2" charset="0"/>
              </a:rPr>
              <a:t>Adolescents tend to sleep less, They have a preference for sleeping and waking later than they did when they were children and </a:t>
            </a:r>
            <a:r>
              <a:rPr lang="en-GB" sz="2000" dirty="0">
                <a:latin typeface="Times" pitchFamily="2" charset="0"/>
              </a:rPr>
              <a:t>often attributed to bad habits or a youthful quest to be cool, when in fact, adolescents sleep patterns are hormonally influenced</a:t>
            </a:r>
          </a:p>
          <a:p>
            <a:pPr lvl="0"/>
            <a:r>
              <a:rPr lang="en-US" sz="2000" dirty="0">
                <a:latin typeface="Times" pitchFamily="2" charset="0"/>
              </a:rPr>
              <a:t>T</a:t>
            </a:r>
            <a:r>
              <a:rPr lang="en-GB" sz="2000" dirty="0">
                <a:latin typeface="Times" pitchFamily="2" charset="0"/>
              </a:rPr>
              <a:t>he hormonal response to the 24-hour daily light/dark exposure that influences circadian rhythm is altered, making adolescents physiologically yearn to stay awake later at night and to remain asleep later in the day.</a:t>
            </a:r>
            <a:endParaRPr lang="en-US" sz="2000" dirty="0">
              <a:latin typeface="Times" pitchFamily="2" charset="0"/>
            </a:endParaRPr>
          </a:p>
          <a:p>
            <a:r>
              <a:rPr lang="en-US" sz="2000" dirty="0">
                <a:latin typeface="Times" pitchFamily="2" charset="0"/>
              </a:rPr>
              <a:t>Adolescents need more sleep than they did as children around 9 and a quarter hours.</a:t>
            </a:r>
          </a:p>
          <a:p>
            <a:r>
              <a:rPr lang="en-US" sz="2000" dirty="0">
                <a:latin typeface="Times" pitchFamily="2" charset="0"/>
              </a:rPr>
              <a:t>Melatonin flows into their brains later around 10.30 pm and stays longer. Most teenagers’ brains aren’t ready to wake up until 8 or 9 in the morning, </a:t>
            </a:r>
          </a:p>
          <a:p>
            <a:pPr marL="0" indent="0">
              <a:buNone/>
            </a:pPr>
            <a:r>
              <a:rPr lang="en-US" sz="2000" dirty="0">
                <a:latin typeface="Times" pitchFamily="2" charset="0"/>
              </a:rPr>
              <a:t>(Carskadon, </a:t>
            </a:r>
            <a:r>
              <a:rPr lang="en-US" sz="2000" i="1" dirty="0">
                <a:latin typeface="Times" pitchFamily="2" charset="0"/>
              </a:rPr>
              <a:t>et al., </a:t>
            </a:r>
            <a:r>
              <a:rPr lang="en-US" sz="2000" dirty="0">
                <a:latin typeface="Times" pitchFamily="2" charset="0"/>
              </a:rPr>
              <a:t>1998).</a:t>
            </a:r>
          </a:p>
          <a:p>
            <a:endParaRPr lang="en-US" dirty="0"/>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b="672"/>
          <a:stretch/>
        </p:blipFill>
        <p:spPr>
          <a:xfrm>
            <a:off x="8310618" y="2787441"/>
            <a:ext cx="3464901" cy="3451123"/>
          </a:xfrm>
          <a:prstGeom prst="rect">
            <a:avLst/>
          </a:prstGeom>
        </p:spPr>
      </p:pic>
    </p:spTree>
    <p:extLst>
      <p:ext uri="{BB962C8B-B14F-4D97-AF65-F5344CB8AC3E}">
        <p14:creationId xmlns:p14="http://schemas.microsoft.com/office/powerpoint/2010/main" val="1589516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9984" y="451962"/>
            <a:ext cx="4357411" cy="1401097"/>
          </a:xfrm>
        </p:spPr>
        <p:txBody>
          <a:bodyPr>
            <a:normAutofit/>
          </a:bodyPr>
          <a:lstStyle/>
          <a:p>
            <a:pPr algn="ctr"/>
            <a:r>
              <a:rPr lang="en-US" b="1" dirty="0">
                <a:latin typeface="Times" pitchFamily="2" charset="0"/>
              </a:rPr>
              <a:t>Sleep Deprivation in Adolescents</a:t>
            </a:r>
          </a:p>
        </p:txBody>
      </p:sp>
      <p:sp>
        <p:nvSpPr>
          <p:cNvPr id="3" name="Content Placeholder 2"/>
          <p:cNvSpPr>
            <a:spLocks noGrp="1"/>
          </p:cNvSpPr>
          <p:nvPr>
            <p:ph type="body" sz="half" idx="2"/>
          </p:nvPr>
        </p:nvSpPr>
        <p:spPr>
          <a:xfrm>
            <a:off x="859984" y="2005779"/>
            <a:ext cx="4862390" cy="3760839"/>
          </a:xfrm>
        </p:spPr>
        <p:txBody>
          <a:bodyPr>
            <a:noAutofit/>
          </a:bodyPr>
          <a:lstStyle/>
          <a:p>
            <a:pPr marL="285750" indent="-285750">
              <a:buFont typeface="Arial" charset="0"/>
              <a:buChar char="•"/>
            </a:pPr>
            <a:r>
              <a:rPr lang="en-US" sz="1800" dirty="0">
                <a:latin typeface="Times" pitchFamily="2" charset="0"/>
              </a:rPr>
              <a:t>In young adulthood, a lack of sufficient sleep has been linked to poor self-rated health and psychological distress, increasing the risk of anxiety and depression. </a:t>
            </a:r>
          </a:p>
          <a:p>
            <a:pPr marL="285750" indent="-285750">
              <a:buFont typeface="Arial" charset="0"/>
              <a:buChar char="•"/>
            </a:pPr>
            <a:r>
              <a:rPr lang="en-US" sz="1800" dirty="0">
                <a:latin typeface="Times" pitchFamily="2" charset="0"/>
              </a:rPr>
              <a:t>Sleeping less than 8 hours at night seems to be associated increased risk of suicide attempts.</a:t>
            </a:r>
          </a:p>
          <a:p>
            <a:pPr marL="285750" indent="-285750">
              <a:buFont typeface="Arial" charset="0"/>
              <a:buChar char="•"/>
            </a:pPr>
            <a:r>
              <a:rPr lang="en-US" sz="1800" dirty="0">
                <a:latin typeface="Times" pitchFamily="2" charset="0"/>
              </a:rPr>
              <a:t>Can cause irregular sleeping patterns, daytime sleepiness, negative moods, increased likelihood of stimulant use, increased levels of risk taking behaviors, and increased risk of unintentional injuries.</a:t>
            </a:r>
          </a:p>
          <a:p>
            <a:pPr marL="285750" indent="-285750">
              <a:buFont typeface="Arial" charset="0"/>
              <a:buChar char="•"/>
            </a:pPr>
            <a:r>
              <a:rPr lang="en-US" sz="1800" dirty="0">
                <a:latin typeface="Times" pitchFamily="2" charset="0"/>
              </a:rPr>
              <a:t>Increases vulnerability to stress.</a:t>
            </a:r>
          </a:p>
          <a:p>
            <a:pPr marL="0" indent="0">
              <a:buNone/>
            </a:pPr>
            <a:r>
              <a:rPr lang="en-US" sz="1800" dirty="0">
                <a:latin typeface="Times" pitchFamily="2" charset="0"/>
              </a:rPr>
              <a:t>(Owens, 2014).</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9388" y="1853059"/>
            <a:ext cx="4746798" cy="3249882"/>
          </a:xfrm>
          <a:prstGeom prst="rect">
            <a:avLst/>
          </a:prstGeom>
        </p:spPr>
      </p:pic>
    </p:spTree>
    <p:extLst>
      <p:ext uri="{BB962C8B-B14F-4D97-AF65-F5344CB8AC3E}">
        <p14:creationId xmlns:p14="http://schemas.microsoft.com/office/powerpoint/2010/main" val="10671492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1410159" y="760164"/>
            <a:ext cx="8869765" cy="986569"/>
          </a:xfrm>
        </p:spPr>
        <p:txBody>
          <a:bodyPr>
            <a:normAutofit fontScale="90000"/>
          </a:bodyPr>
          <a:lstStyle/>
          <a:p>
            <a:r>
              <a:rPr lang="en-US" b="1" dirty="0">
                <a:solidFill>
                  <a:srgbClr val="EBEBEB"/>
                </a:solidFill>
                <a:latin typeface="Times" pitchFamily="2" charset="0"/>
              </a:rPr>
              <a:t>How does Sleep Deprivation affect Education?</a:t>
            </a:r>
          </a:p>
        </p:txBody>
      </p:sp>
      <p:sp>
        <p:nvSpPr>
          <p:cNvPr id="6" name="Content Placeholder 5"/>
          <p:cNvSpPr>
            <a:spLocks noGrp="1"/>
          </p:cNvSpPr>
          <p:nvPr>
            <p:ph idx="1"/>
          </p:nvPr>
        </p:nvSpPr>
        <p:spPr>
          <a:xfrm>
            <a:off x="727114" y="2412694"/>
            <a:ext cx="6825154" cy="3607106"/>
          </a:xfrm>
        </p:spPr>
        <p:txBody>
          <a:bodyPr anchor="ctr">
            <a:normAutofit lnSpcReduction="10000"/>
          </a:bodyPr>
          <a:lstStyle/>
          <a:p>
            <a:pPr>
              <a:lnSpc>
                <a:spcPct val="90000"/>
              </a:lnSpc>
            </a:pPr>
            <a:r>
              <a:rPr lang="en-US" dirty="0">
                <a:latin typeface="Times" pitchFamily="2" charset="0"/>
              </a:rPr>
              <a:t>Over a quarter of adolescents have reported falling asleep at least once a week in class.</a:t>
            </a:r>
          </a:p>
          <a:p>
            <a:pPr>
              <a:lnSpc>
                <a:spcPct val="90000"/>
              </a:lnSpc>
            </a:pPr>
            <a:r>
              <a:rPr lang="en-US" dirty="0">
                <a:latin typeface="Times" pitchFamily="2" charset="0"/>
              </a:rPr>
              <a:t>Insufficient amount of sleep can cause poor school performance and may limit the ability to learn, listen, concentrate and solve problems.</a:t>
            </a:r>
          </a:p>
          <a:p>
            <a:pPr>
              <a:lnSpc>
                <a:spcPct val="90000"/>
              </a:lnSpc>
            </a:pPr>
            <a:r>
              <a:rPr lang="en-US" dirty="0">
                <a:latin typeface="Times" pitchFamily="2" charset="0"/>
              </a:rPr>
              <a:t>Several studies have examined the impact of delayed school start times on sleep and related problems. </a:t>
            </a:r>
          </a:p>
          <a:p>
            <a:pPr>
              <a:lnSpc>
                <a:spcPct val="90000"/>
              </a:lnSpc>
            </a:pPr>
            <a:r>
              <a:rPr lang="en-US" dirty="0">
                <a:latin typeface="Times" pitchFamily="2" charset="0"/>
              </a:rPr>
              <a:t>Adolescents often go without sleep to finish uncompleted homework or coursework, which leads to consuming caffeinated drinks such as coffee, tea and energy drinks. </a:t>
            </a:r>
          </a:p>
          <a:p>
            <a:pPr>
              <a:lnSpc>
                <a:spcPct val="90000"/>
              </a:lnSpc>
            </a:pPr>
            <a:r>
              <a:rPr lang="en-US" dirty="0">
                <a:latin typeface="Times" pitchFamily="2" charset="0"/>
              </a:rPr>
              <a:t>Sleep becomes a vicious circle.</a:t>
            </a:r>
          </a:p>
          <a:p>
            <a:pPr marL="0" indent="0">
              <a:lnSpc>
                <a:spcPct val="90000"/>
              </a:lnSpc>
              <a:buNone/>
            </a:pPr>
            <a:endParaRPr lang="en-US" sz="1500" dirty="0">
              <a:latin typeface="Times" pitchFamily="2" charset="0"/>
            </a:endParaRPr>
          </a:p>
          <a:p>
            <a:pPr marL="0" indent="0">
              <a:lnSpc>
                <a:spcPct val="90000"/>
              </a:lnSpc>
              <a:buNone/>
            </a:pPr>
            <a:r>
              <a:rPr lang="en-US" sz="1500" dirty="0">
                <a:latin typeface="Times" pitchFamily="2" charset="0"/>
              </a:rPr>
              <a:t>(NAHIC, 2014)</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32715" y="2775951"/>
            <a:ext cx="3055760"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7846692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latin typeface="Times" pitchFamily="2" charset="0"/>
              </a:rPr>
              <a:t>The Signs of Sleep Deprivation in Adolescents</a:t>
            </a:r>
          </a:p>
        </p:txBody>
      </p:sp>
      <p:sp>
        <p:nvSpPr>
          <p:cNvPr id="3" name="Content Placeholder 2"/>
          <p:cNvSpPr>
            <a:spLocks noGrp="1"/>
          </p:cNvSpPr>
          <p:nvPr>
            <p:ph sz="half" idx="1"/>
          </p:nvPr>
        </p:nvSpPr>
        <p:spPr/>
        <p:txBody>
          <a:bodyPr>
            <a:normAutofit/>
          </a:bodyPr>
          <a:lstStyle/>
          <a:p>
            <a:r>
              <a:rPr lang="en-US" dirty="0">
                <a:latin typeface="Times" pitchFamily="2" charset="0"/>
              </a:rPr>
              <a:t>Concentration difficulties </a:t>
            </a:r>
          </a:p>
          <a:p>
            <a:r>
              <a:rPr lang="en-US" dirty="0">
                <a:latin typeface="Times" pitchFamily="2" charset="0"/>
              </a:rPr>
              <a:t>Mentally ‘drifting off’ in class </a:t>
            </a:r>
          </a:p>
          <a:p>
            <a:r>
              <a:rPr lang="en-US" dirty="0">
                <a:latin typeface="Times" pitchFamily="2" charset="0"/>
              </a:rPr>
              <a:t>Shortened attention span </a:t>
            </a:r>
          </a:p>
          <a:p>
            <a:r>
              <a:rPr lang="en-US" dirty="0">
                <a:latin typeface="Times" pitchFamily="2" charset="0"/>
              </a:rPr>
              <a:t>Memory impairment </a:t>
            </a:r>
          </a:p>
          <a:p>
            <a:r>
              <a:rPr lang="en-US" dirty="0">
                <a:latin typeface="Times" pitchFamily="2" charset="0"/>
              </a:rPr>
              <a:t>Poor decision making </a:t>
            </a:r>
          </a:p>
          <a:p>
            <a:r>
              <a:rPr lang="en-US" dirty="0">
                <a:latin typeface="Times" pitchFamily="2" charset="0"/>
              </a:rPr>
              <a:t>Lack of enthusiasm </a:t>
            </a:r>
          </a:p>
          <a:p>
            <a:r>
              <a:rPr lang="en-US" dirty="0">
                <a:latin typeface="Times" pitchFamily="2" charset="0"/>
              </a:rPr>
              <a:t>Moodiness and aggression </a:t>
            </a:r>
          </a:p>
          <a:p>
            <a:r>
              <a:rPr lang="en-US" dirty="0">
                <a:latin typeface="Times" pitchFamily="2" charset="0"/>
              </a:rPr>
              <a:t>Depression </a:t>
            </a:r>
          </a:p>
          <a:p>
            <a:endParaRPr lang="en-US" dirty="0"/>
          </a:p>
        </p:txBody>
      </p:sp>
      <p:sp>
        <p:nvSpPr>
          <p:cNvPr id="4" name="Content Placeholder 3"/>
          <p:cNvSpPr>
            <a:spLocks noGrp="1"/>
          </p:cNvSpPr>
          <p:nvPr>
            <p:ph sz="half" idx="2"/>
          </p:nvPr>
        </p:nvSpPr>
        <p:spPr>
          <a:xfrm>
            <a:off x="6118771" y="2603500"/>
            <a:ext cx="4825159" cy="3416300"/>
          </a:xfrm>
        </p:spPr>
        <p:txBody>
          <a:bodyPr>
            <a:normAutofit/>
          </a:bodyPr>
          <a:lstStyle/>
          <a:p>
            <a:r>
              <a:rPr lang="en-US" dirty="0">
                <a:latin typeface="Times" pitchFamily="2" charset="0"/>
              </a:rPr>
              <a:t>Risk-taking behavior </a:t>
            </a:r>
          </a:p>
          <a:p>
            <a:r>
              <a:rPr lang="en-US" dirty="0">
                <a:latin typeface="Times" pitchFamily="2" charset="0"/>
              </a:rPr>
              <a:t>Slower physical reflexes </a:t>
            </a:r>
          </a:p>
          <a:p>
            <a:r>
              <a:rPr lang="en-US" dirty="0">
                <a:latin typeface="Times" pitchFamily="2" charset="0"/>
              </a:rPr>
              <a:t>Clumsiness, which may result in physical injuries </a:t>
            </a:r>
          </a:p>
          <a:p>
            <a:r>
              <a:rPr lang="en-US" dirty="0">
                <a:latin typeface="Times" pitchFamily="2" charset="0"/>
              </a:rPr>
              <a:t>Reduced sporting performance </a:t>
            </a:r>
          </a:p>
          <a:p>
            <a:r>
              <a:rPr lang="en-US" dirty="0">
                <a:latin typeface="Times" pitchFamily="2" charset="0"/>
              </a:rPr>
              <a:t>Reduced academic performance </a:t>
            </a:r>
          </a:p>
          <a:p>
            <a:r>
              <a:rPr lang="en-US" dirty="0">
                <a:latin typeface="Times" pitchFamily="2" charset="0"/>
              </a:rPr>
              <a:t>More ‘sick days’ from school because of tiredness • Truancy </a:t>
            </a:r>
          </a:p>
        </p:txBody>
      </p:sp>
      <p:sp>
        <p:nvSpPr>
          <p:cNvPr id="5" name="TextBox 4"/>
          <p:cNvSpPr txBox="1"/>
          <p:nvPr/>
        </p:nvSpPr>
        <p:spPr>
          <a:xfrm>
            <a:off x="8641915" y="6021947"/>
            <a:ext cx="2503357" cy="369332"/>
          </a:xfrm>
          <a:prstGeom prst="rect">
            <a:avLst/>
          </a:prstGeom>
          <a:noFill/>
        </p:spPr>
        <p:txBody>
          <a:bodyPr wrap="square" rtlCol="0">
            <a:spAutoFit/>
          </a:bodyPr>
          <a:lstStyle/>
          <a:p>
            <a:r>
              <a:rPr lang="en-US" dirty="0">
                <a:solidFill>
                  <a:schemeClr val="tx1">
                    <a:lumMod val="75000"/>
                    <a:lumOff val="25000"/>
                  </a:schemeClr>
                </a:solidFill>
              </a:rPr>
              <a:t>(NAHIC, 2014).</a:t>
            </a:r>
          </a:p>
        </p:txBody>
      </p:sp>
    </p:spTree>
    <p:extLst>
      <p:ext uri="{BB962C8B-B14F-4D97-AF65-F5344CB8AC3E}">
        <p14:creationId xmlns:p14="http://schemas.microsoft.com/office/powerpoint/2010/main" val="3908697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062CC554-72E2-4C59-8297-CCE4951BCD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44C1BFF2-E019-477D-9BF6-C242CD54B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A4E65CB5-E910-4DD6-8870-029C79A48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408792E1-66DA-4CE4-BB6E-0F7777B6E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DF436A8A-0EB6-49FE-84C1-C882E9617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90FF002E-7B86-42AF-A6D2-79D19FB01F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D7A3C38E-DE7C-4090-B1C3-3DF75C797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a:extLst>
                <a:ext uri="{FF2B5EF4-FFF2-40B4-BE49-F238E27FC236}">
                  <a16:creationId xmlns:a16="http://schemas.microsoft.com/office/drawing/2014/main" id="{B35C6474-674E-47B0-8A37-B57AD0844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0"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994087" y="1130603"/>
            <a:ext cx="3342442" cy="4596794"/>
          </a:xfrm>
        </p:spPr>
        <p:txBody>
          <a:bodyPr anchor="ctr">
            <a:normAutofit/>
          </a:bodyPr>
          <a:lstStyle/>
          <a:p>
            <a:r>
              <a:rPr lang="en-US" sz="3200" b="1" dirty="0">
                <a:solidFill>
                  <a:srgbClr val="EBEBEB"/>
                </a:solidFill>
                <a:latin typeface="Times" pitchFamily="2" charset="0"/>
              </a:rPr>
              <a:t>Top Tips for better Sleep</a:t>
            </a:r>
          </a:p>
        </p:txBody>
      </p:sp>
      <p:sp>
        <p:nvSpPr>
          <p:cNvPr id="3" name="Content Placeholder 2"/>
          <p:cNvSpPr>
            <a:spLocks noGrp="1"/>
          </p:cNvSpPr>
          <p:nvPr>
            <p:ph idx="1"/>
          </p:nvPr>
        </p:nvSpPr>
        <p:spPr>
          <a:xfrm>
            <a:off x="5290077" y="437513"/>
            <a:ext cx="5502614" cy="5954325"/>
          </a:xfrm>
        </p:spPr>
        <p:txBody>
          <a:bodyPr anchor="ctr">
            <a:normAutofit/>
          </a:bodyPr>
          <a:lstStyle/>
          <a:p>
            <a:pPr marL="0" indent="0">
              <a:lnSpc>
                <a:spcPct val="90000"/>
              </a:lnSpc>
              <a:buNone/>
            </a:pPr>
            <a:r>
              <a:rPr lang="en-GB" dirty="0">
                <a:latin typeface="Times New Roman" panose="02020603050405020304" pitchFamily="18" charset="0"/>
                <a:cs typeface="Times New Roman" panose="02020603050405020304" pitchFamily="18" charset="0"/>
              </a:rPr>
              <a:t>Here are some tips for teens to promote a good night's sleep:</a:t>
            </a:r>
          </a:p>
          <a:p>
            <a:pPr lvl="0">
              <a:lnSpc>
                <a:spcPct val="90000"/>
              </a:lnSpc>
            </a:pPr>
            <a:r>
              <a:rPr lang="en-GB" dirty="0">
                <a:latin typeface="Times New Roman" panose="02020603050405020304" pitchFamily="18" charset="0"/>
                <a:cs typeface="Times New Roman" panose="02020603050405020304" pitchFamily="18" charset="0"/>
              </a:rPr>
              <a:t>Getting up around the same time each morning.</a:t>
            </a:r>
          </a:p>
          <a:p>
            <a:pPr lvl="0">
              <a:lnSpc>
                <a:spcPct val="90000"/>
              </a:lnSpc>
            </a:pPr>
            <a:r>
              <a:rPr lang="en-GB" dirty="0">
                <a:latin typeface="Times New Roman" panose="02020603050405020304" pitchFamily="18" charset="0"/>
                <a:cs typeface="Times New Roman" panose="02020603050405020304" pitchFamily="18" charset="0"/>
              </a:rPr>
              <a:t>Do physical activity during the day, preferably outside. </a:t>
            </a:r>
          </a:p>
          <a:p>
            <a:pPr lvl="0">
              <a:lnSpc>
                <a:spcPct val="90000"/>
              </a:lnSpc>
            </a:pPr>
            <a:r>
              <a:rPr lang="en-GB" dirty="0">
                <a:latin typeface="Times New Roman" panose="02020603050405020304" pitchFamily="18" charset="0"/>
                <a:cs typeface="Times New Roman" panose="02020603050405020304" pitchFamily="18" charset="0"/>
              </a:rPr>
              <a:t>Set aside some time for problem-solving during the day to avoid worrying about things during the night</a:t>
            </a:r>
          </a:p>
          <a:p>
            <a:pPr lvl="0">
              <a:lnSpc>
                <a:spcPct val="90000"/>
              </a:lnSpc>
            </a:pPr>
            <a:r>
              <a:rPr lang="en-GB" dirty="0">
                <a:latin typeface="Times New Roman" panose="02020603050405020304" pitchFamily="18" charset="0"/>
                <a:cs typeface="Times New Roman" panose="02020603050405020304" pitchFamily="18" charset="0"/>
              </a:rPr>
              <a:t>Avoid drinks that contain caffeine (e.g. tea, coffee or soft drinks) after 4pm as it’s a brain stimulant. </a:t>
            </a:r>
          </a:p>
          <a:p>
            <a:pPr lvl="0">
              <a:lnSpc>
                <a:spcPct val="90000"/>
              </a:lnSpc>
            </a:pPr>
            <a:r>
              <a:rPr lang="en-GB" dirty="0">
                <a:latin typeface="Times New Roman" panose="02020603050405020304" pitchFamily="18" charset="0"/>
                <a:cs typeface="Times New Roman" panose="02020603050405020304" pitchFamily="18" charset="0"/>
              </a:rPr>
              <a:t>Allow time to wind down before going to bed. </a:t>
            </a:r>
          </a:p>
          <a:p>
            <a:pPr lvl="0">
              <a:lnSpc>
                <a:spcPct val="90000"/>
              </a:lnSpc>
            </a:pPr>
            <a:r>
              <a:rPr lang="en-GB" dirty="0">
                <a:latin typeface="Times New Roman" panose="02020603050405020304" pitchFamily="18" charset="0"/>
                <a:cs typeface="Times New Roman" panose="02020603050405020304" pitchFamily="18" charset="0"/>
              </a:rPr>
              <a:t>Avoid phones, tablets and TV 30 minutes before bed.</a:t>
            </a:r>
          </a:p>
          <a:p>
            <a:pPr lvl="0">
              <a:lnSpc>
                <a:spcPct val="90000"/>
              </a:lnSpc>
            </a:pPr>
            <a:r>
              <a:rPr lang="en-GB" dirty="0">
                <a:latin typeface="Times New Roman" panose="02020603050405020304" pitchFamily="18" charset="0"/>
                <a:cs typeface="Times New Roman" panose="02020603050405020304" pitchFamily="18" charset="0"/>
              </a:rPr>
              <a:t>Avoiding too much light in the evening hours may be a reasonable method of preventing melatonin suppression and the resulting delay in melatonin release. </a:t>
            </a:r>
          </a:p>
          <a:p>
            <a:pPr lvl="0">
              <a:lnSpc>
                <a:spcPct val="90000"/>
              </a:lnSpc>
            </a:pPr>
            <a:r>
              <a:rPr lang="en-GB" dirty="0">
                <a:latin typeface="Times New Roman" panose="02020603050405020304" pitchFamily="18" charset="0"/>
                <a:cs typeface="Times New Roman" panose="02020603050405020304" pitchFamily="18" charset="0"/>
              </a:rPr>
              <a:t>Avoid Eating too much before bedtime</a:t>
            </a:r>
          </a:p>
          <a:p>
            <a:pPr lvl="0">
              <a:lnSpc>
                <a:spcPct val="90000"/>
              </a:lnSpc>
            </a:pPr>
            <a:endParaRPr lang="en-GB" dirty="0">
              <a:latin typeface="Times New Roman" panose="02020603050405020304" pitchFamily="18" charset="0"/>
              <a:cs typeface="Times New Roman" panose="02020603050405020304" pitchFamily="18" charset="0"/>
            </a:endParaRPr>
          </a:p>
          <a:p>
            <a:pPr marL="0" lvl="0" indent="0">
              <a:lnSpc>
                <a:spcPct val="90000"/>
              </a:lnSpc>
              <a:buNone/>
            </a:pPr>
            <a:r>
              <a:rPr lang="en-GB" dirty="0">
                <a:latin typeface="Times New Roman" panose="02020603050405020304" pitchFamily="18" charset="0"/>
                <a:cs typeface="Times New Roman" panose="02020603050405020304" pitchFamily="18" charset="0"/>
              </a:rPr>
              <a:t>(NHS, 2017).</a:t>
            </a:r>
          </a:p>
          <a:p>
            <a:pPr>
              <a:lnSpc>
                <a:spcPct val="90000"/>
              </a:lnSpc>
            </a:pPr>
            <a:endParaRPr lang="en-US" sz="1700" dirty="0"/>
          </a:p>
        </p:txBody>
      </p:sp>
    </p:spTree>
    <p:extLst>
      <p:ext uri="{BB962C8B-B14F-4D97-AF65-F5344CB8AC3E}">
        <p14:creationId xmlns:p14="http://schemas.microsoft.com/office/powerpoint/2010/main" val="8855719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2" name="Group 191">
            <a:extLst>
              <a:ext uri="{FF2B5EF4-FFF2-40B4-BE49-F238E27FC236}">
                <a16:creationId xmlns:a16="http://schemas.microsoft.com/office/drawing/2014/main" id="{EED2E2BB-3846-41EB-9F1E-92C33C4A8F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93" name="Rectangle 192">
              <a:extLst>
                <a:ext uri="{FF2B5EF4-FFF2-40B4-BE49-F238E27FC236}">
                  <a16:creationId xmlns:a16="http://schemas.microsoft.com/office/drawing/2014/main" id="{C73D5773-5AC9-444A-A47A-EB6656ACD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94" name="Freeform 5">
              <a:extLst>
                <a:ext uri="{FF2B5EF4-FFF2-40B4-BE49-F238E27FC236}">
                  <a16:creationId xmlns:a16="http://schemas.microsoft.com/office/drawing/2014/main" id="{81EB4475-C020-4325-AF59-31FCBFB7C5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95" name="Rectangle 194">
            <a:extLst>
              <a:ext uri="{FF2B5EF4-FFF2-40B4-BE49-F238E27FC236}">
                <a16:creationId xmlns:a16="http://schemas.microsoft.com/office/drawing/2014/main" id="{F7689D68-C339-4D5B-9DAA-E13F6BD4D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itle 1">
            <a:extLst>
              <a:ext uri="{FF2B5EF4-FFF2-40B4-BE49-F238E27FC236}">
                <a16:creationId xmlns:a16="http://schemas.microsoft.com/office/drawing/2014/main" id="{2774B313-D6AC-4653-B504-E1F276BE1192}"/>
              </a:ext>
            </a:extLst>
          </p:cNvPr>
          <p:cNvSpPr txBox="1">
            <a:spLocks/>
          </p:cNvSpPr>
          <p:nvPr/>
        </p:nvSpPr>
        <p:spPr bwMode="gray">
          <a:xfrm>
            <a:off x="8312836" y="1713706"/>
            <a:ext cx="3161016" cy="3153753"/>
          </a:xfrm>
          <a:prstGeom prst="rect">
            <a:avLst/>
          </a:prstGeom>
        </p:spPr>
        <p:txBody>
          <a:bodyPr vert="horz" lIns="91440" tIns="45720" rIns="91440" bIns="45720" rtlCol="0" anchor="b">
            <a:normAutofit fontScale="92500"/>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lnSpc>
                <a:spcPct val="90000"/>
              </a:lnSpc>
              <a:spcAft>
                <a:spcPts val="600"/>
              </a:spcAft>
            </a:pPr>
            <a:r>
              <a:rPr lang="en-US" sz="4800" b="1" i="0" kern="1200" dirty="0">
                <a:solidFill>
                  <a:schemeClr val="bg2"/>
                </a:solidFill>
                <a:latin typeface="Times New Roman" panose="02020603050405020304" pitchFamily="18" charset="0"/>
                <a:cs typeface="Times New Roman" panose="02020603050405020304" pitchFamily="18" charset="0"/>
              </a:rPr>
              <a:t>The Importance of Sleep in Adulthood (19-64)</a:t>
            </a:r>
          </a:p>
        </p:txBody>
      </p:sp>
      <p:grpSp>
        <p:nvGrpSpPr>
          <p:cNvPr id="196" name="Group 195">
            <a:extLst>
              <a:ext uri="{FF2B5EF4-FFF2-40B4-BE49-F238E27FC236}">
                <a16:creationId xmlns:a16="http://schemas.microsoft.com/office/drawing/2014/main" id="{C8F821F4-B6DB-4EC4-B2F4-CCC64AB812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197" name="Rectangle 196">
              <a:extLst>
                <a:ext uri="{FF2B5EF4-FFF2-40B4-BE49-F238E27FC236}">
                  <a16:creationId xmlns:a16="http://schemas.microsoft.com/office/drawing/2014/main" id="{6CEDE48F-DE7D-4871-954D-309A0EE9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98" name="Freeform 5">
              <a:extLst>
                <a:ext uri="{FF2B5EF4-FFF2-40B4-BE49-F238E27FC236}">
                  <a16:creationId xmlns:a16="http://schemas.microsoft.com/office/drawing/2014/main" id="{04FD96D5-FEA2-404A-8FA3-02AC9B97A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9" name="Freeform 5">
              <a:extLst>
                <a:ext uri="{FF2B5EF4-FFF2-40B4-BE49-F238E27FC236}">
                  <a16:creationId xmlns:a16="http://schemas.microsoft.com/office/drawing/2014/main" id="{9C7ED580-F03F-4187-BEDE-78B5298689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3074" name="Picture 2" descr="Image result for adulthood clipart black and white">
            <a:hlinkClick r:id="rId3"/>
            <a:extLst>
              <a:ext uri="{FF2B5EF4-FFF2-40B4-BE49-F238E27FC236}">
                <a16:creationId xmlns:a16="http://schemas.microsoft.com/office/drawing/2014/main" id="{49659D25-095C-42E2-A83F-083B723F75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9763" y="2315760"/>
            <a:ext cx="3057864" cy="235312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0207106E-229C-4E42-9BF8-6AA7EF79EE01}"/>
              </a:ext>
            </a:extLst>
          </p:cNvPr>
          <p:cNvPicPr>
            <a:picLocks noChangeAspect="1"/>
          </p:cNvPicPr>
          <p:nvPr/>
        </p:nvPicPr>
        <p:blipFill>
          <a:blip r:embed="rId5"/>
          <a:stretch>
            <a:fillRect/>
          </a:stretch>
        </p:blipFill>
        <p:spPr>
          <a:xfrm>
            <a:off x="4331353" y="2284223"/>
            <a:ext cx="3221590" cy="2416192"/>
          </a:xfrm>
          <a:prstGeom prst="rect">
            <a:avLst/>
          </a:prstGeom>
        </p:spPr>
      </p:pic>
    </p:spTree>
    <p:extLst>
      <p:ext uri="{BB962C8B-B14F-4D97-AF65-F5344CB8AC3E}">
        <p14:creationId xmlns:p14="http://schemas.microsoft.com/office/powerpoint/2010/main" val="1977421374"/>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extBox 3">
            <a:extLst>
              <a:ext uri="{FF2B5EF4-FFF2-40B4-BE49-F238E27FC236}">
                <a16:creationId xmlns:a16="http://schemas.microsoft.com/office/drawing/2014/main" id="{624BC684-1CB2-4A28-8141-25F63A1612B8}"/>
              </a:ext>
            </a:extLst>
          </p:cNvPr>
          <p:cNvGraphicFramePr/>
          <p:nvPr>
            <p:extLst>
              <p:ext uri="{D42A27DB-BD31-4B8C-83A1-F6EECF244321}">
                <p14:modId xmlns:p14="http://schemas.microsoft.com/office/powerpoint/2010/main" val="1658097176"/>
              </p:ext>
            </p:extLst>
          </p:nvPr>
        </p:nvGraphicFramePr>
        <p:xfrm>
          <a:off x="1017212" y="2519890"/>
          <a:ext cx="10157575" cy="38195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a:extLst>
              <a:ext uri="{FF2B5EF4-FFF2-40B4-BE49-F238E27FC236}">
                <a16:creationId xmlns:a16="http://schemas.microsoft.com/office/drawing/2014/main" id="{01123DA1-BEA9-4016-BDA9-6627E4920011}"/>
              </a:ext>
            </a:extLst>
          </p:cNvPr>
          <p:cNvSpPr>
            <a:spLocks noGrp="1"/>
          </p:cNvSpPr>
          <p:nvPr>
            <p:ph type="title"/>
          </p:nvPr>
        </p:nvSpPr>
        <p:spPr>
          <a:xfrm>
            <a:off x="1261155" y="1136125"/>
            <a:ext cx="8761413" cy="706964"/>
          </a:xfrm>
        </p:spPr>
        <p:txBody>
          <a:bodyPr vert="horz" lIns="91440" tIns="45720" rIns="91440" bIns="45720" rtlCol="0" anchor="ctr">
            <a:normAutofit fontScale="90000"/>
          </a:bodyPr>
          <a:lstStyle/>
          <a:p>
            <a:pPr algn="ctr">
              <a:lnSpc>
                <a:spcPct val="90000"/>
              </a:lnSpc>
            </a:pPr>
            <a:r>
              <a:rPr lang="en-US" sz="6000" b="1" dirty="0">
                <a:ln w="0"/>
                <a:solidFill>
                  <a:schemeClr val="bg1"/>
                </a:solidFill>
                <a:effectLst>
                  <a:outerShdw blurRad="38100" dist="25400" dir="5400000" algn="ctr" rotWithShape="0">
                    <a:srgbClr val="6E747A">
                      <a:alpha val="43000"/>
                    </a:srgbClr>
                  </a:outerShdw>
                </a:effectLst>
                <a:latin typeface="Times" panose="02020603050405020304" pitchFamily="18" charset="0"/>
                <a:cs typeface="Times" panose="02020603050405020304" pitchFamily="18" charset="0"/>
              </a:rPr>
              <a:t>Introduction of Sleep for Adulthood </a:t>
            </a:r>
            <a:br>
              <a:rPr lang="en-US" sz="2000" dirty="0">
                <a:ln w="0"/>
                <a:solidFill>
                  <a:srgbClr val="EBEBEB"/>
                </a:solidFill>
                <a:effectLst>
                  <a:outerShdw blurRad="38100" dist="25400" dir="5400000" algn="ctr" rotWithShape="0">
                    <a:srgbClr val="6E747A">
                      <a:alpha val="43000"/>
                    </a:srgbClr>
                  </a:outerShdw>
                </a:effectLst>
              </a:rPr>
            </a:br>
            <a:endParaRPr lang="en-US" sz="2000" dirty="0">
              <a:solidFill>
                <a:srgbClr val="EBEBEB"/>
              </a:solidFill>
            </a:endParaRPr>
          </a:p>
        </p:txBody>
      </p:sp>
    </p:spTree>
    <p:extLst>
      <p:ext uri="{BB962C8B-B14F-4D97-AF65-F5344CB8AC3E}">
        <p14:creationId xmlns:p14="http://schemas.microsoft.com/office/powerpoint/2010/main" val="18380324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2" name="Group 9">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3" name="Rectangle 13">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5">
            <a:extLst>
              <a:ext uri="{FF2B5EF4-FFF2-40B4-BE49-F238E27FC236}">
                <a16:creationId xmlns:a16="http://schemas.microsoft.com/office/drawing/2014/main" id="{11CAC6F2-0806-417B-BF5D-5AEF6195F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8" name="Rectangle 17">
            <a:extLst>
              <a:ext uri="{FF2B5EF4-FFF2-40B4-BE49-F238E27FC236}">
                <a16:creationId xmlns:a16="http://schemas.microsoft.com/office/drawing/2014/main" id="{D4723B02-0AAB-4F6E-BA41-8ED99D559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itle 1">
            <a:extLst>
              <a:ext uri="{FF2B5EF4-FFF2-40B4-BE49-F238E27FC236}">
                <a16:creationId xmlns:a16="http://schemas.microsoft.com/office/drawing/2014/main" id="{5F4E00C9-6750-48A6-8A85-3965CB06058A}"/>
              </a:ext>
            </a:extLst>
          </p:cNvPr>
          <p:cNvSpPr>
            <a:spLocks noGrp="1"/>
          </p:cNvSpPr>
          <p:nvPr>
            <p:ph type="title"/>
          </p:nvPr>
        </p:nvSpPr>
        <p:spPr>
          <a:xfrm>
            <a:off x="6661941" y="2047720"/>
            <a:ext cx="3382297" cy="3281957"/>
          </a:xfrm>
          <a:prstGeom prst="ellipse">
            <a:avLst/>
          </a:prstGeom>
        </p:spPr>
        <p:txBody>
          <a:bodyPr vert="horz" lIns="91440" tIns="45720" rIns="91440" bIns="45720" rtlCol="0" anchor="b">
            <a:noAutofit/>
          </a:bodyPr>
          <a:lstStyle/>
          <a:p>
            <a:pPr>
              <a:lnSpc>
                <a:spcPct val="90000"/>
              </a:lnSpc>
            </a:pPr>
            <a:br>
              <a:rPr lang="en-US" sz="3200" b="1" i="0" kern="1200" dirty="0">
                <a:solidFill>
                  <a:srgbClr val="EBEBEB"/>
                </a:solidFill>
                <a:latin typeface="Times" panose="02020603050405020304" pitchFamily="18" charset="0"/>
                <a:cs typeface="Times" panose="02020603050405020304" pitchFamily="18" charset="0"/>
              </a:rPr>
            </a:br>
            <a:r>
              <a:rPr lang="en-US" sz="3200" b="1" i="0" kern="1200" dirty="0">
                <a:solidFill>
                  <a:srgbClr val="EBEBEB"/>
                </a:solidFill>
                <a:latin typeface="Times" panose="02020603050405020304" pitchFamily="18" charset="0"/>
                <a:cs typeface="Times" panose="02020603050405020304" pitchFamily="18" charset="0"/>
              </a:rPr>
              <a:t>Sleep</a:t>
            </a:r>
            <a:r>
              <a:rPr lang="en-US" sz="3200" b="1" dirty="0">
                <a:solidFill>
                  <a:srgbClr val="EBEBEB"/>
                </a:solidFill>
                <a:latin typeface="Times" panose="02020603050405020304" pitchFamily="18" charset="0"/>
                <a:cs typeface="Times" panose="02020603050405020304" pitchFamily="18" charset="0"/>
              </a:rPr>
              <a:t> for </a:t>
            </a:r>
            <a:r>
              <a:rPr lang="en-US" sz="3200" b="1" i="0" kern="1200" dirty="0">
                <a:solidFill>
                  <a:srgbClr val="EBEBEB"/>
                </a:solidFill>
                <a:latin typeface="Times" panose="02020603050405020304" pitchFamily="18" charset="0"/>
                <a:cs typeface="Times" panose="02020603050405020304" pitchFamily="18" charset="0"/>
              </a:rPr>
              <a:t>Healthy Brain Function &amp; Emotional Well-Being in Adults </a:t>
            </a:r>
          </a:p>
        </p:txBody>
      </p:sp>
      <p:pic>
        <p:nvPicPr>
          <p:cNvPr id="5" name="Picture 1" descr="What do our brains do while we sleep?">
            <a:extLst>
              <a:ext uri="{FF2B5EF4-FFF2-40B4-BE49-F238E27FC236}">
                <a16:creationId xmlns:a16="http://schemas.microsoft.com/office/drawing/2014/main" id="{37F1D61D-66BD-442D-8ABF-E74130090A3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020" r="21761" b="1"/>
          <a:stretch/>
        </p:blipFill>
        <p:spPr bwMode="auto">
          <a:xfrm>
            <a:off x="1068388" y="842145"/>
            <a:ext cx="4722812" cy="4899676"/>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3587902"/>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8ECE089-8039-4A64-8CB8-33160CFDB897}"/>
              </a:ext>
            </a:extLst>
          </p:cNvPr>
          <p:cNvSpPr/>
          <p:nvPr/>
        </p:nvSpPr>
        <p:spPr>
          <a:xfrm>
            <a:off x="0" y="319315"/>
            <a:ext cx="11306629" cy="7017306"/>
          </a:xfrm>
          <a:prstGeom prst="rect">
            <a:avLst/>
          </a:prstGeom>
        </p:spPr>
        <p:txBody>
          <a:bodyPr wrap="square">
            <a:spAutoFit/>
          </a:bodyPr>
          <a:lstStyle/>
          <a:p>
            <a:pPr>
              <a:spcAft>
                <a:spcPts val="600"/>
              </a:spcAft>
            </a:pPr>
            <a:r>
              <a:rPr lang="en-US" dirty="0">
                <a:latin typeface="Times" pitchFamily="2" charset="0"/>
              </a:rPr>
              <a:t>&gt;</a:t>
            </a:r>
            <a:r>
              <a:rPr lang="en-US" sz="2000" dirty="0">
                <a:latin typeface="Times" pitchFamily="2" charset="0"/>
              </a:rPr>
              <a:t>Although the human body is physically resting during sleep, its mental process is still wide awake. </a:t>
            </a:r>
          </a:p>
          <a:p>
            <a:pPr>
              <a:spcAft>
                <a:spcPts val="600"/>
              </a:spcAft>
            </a:pPr>
            <a:endParaRPr lang="en-US" sz="2000" dirty="0">
              <a:latin typeface="Times" pitchFamily="2" charset="0"/>
            </a:endParaRPr>
          </a:p>
          <a:p>
            <a:pPr>
              <a:spcAft>
                <a:spcPts val="600"/>
              </a:spcAft>
            </a:pPr>
            <a:r>
              <a:rPr lang="en-US" sz="2000" dirty="0">
                <a:latin typeface="Times" pitchFamily="2" charset="0"/>
              </a:rPr>
              <a:t>&gt;During sleep the brain carries on working throughout the night helping the body to prepare for the following day. It does this by forming new pathways helping individuals learn and retain vital information. </a:t>
            </a:r>
          </a:p>
          <a:p>
            <a:pPr>
              <a:spcAft>
                <a:spcPts val="600"/>
              </a:spcAft>
            </a:pPr>
            <a:endParaRPr lang="en-US" sz="2000" dirty="0">
              <a:latin typeface="Times" pitchFamily="2" charset="0"/>
            </a:endParaRPr>
          </a:p>
          <a:p>
            <a:pPr>
              <a:spcAft>
                <a:spcPts val="600"/>
              </a:spcAft>
            </a:pPr>
            <a:r>
              <a:rPr lang="en-US" sz="2000" dirty="0">
                <a:latin typeface="Times" pitchFamily="2" charset="0"/>
              </a:rPr>
              <a:t>&gt;Many studies have shown that a good nights sleep can significantly improve an adults process of learning. This doesn’t matter whether a person is trying to learn math, play a musical instrument, learning to drive or studying for an exam. The process of the sleep will allow the body to learn and adapt many problem-solving skills useful for an adults knowledge and life. </a:t>
            </a:r>
          </a:p>
          <a:p>
            <a:pPr>
              <a:spcAft>
                <a:spcPts val="600"/>
              </a:spcAft>
            </a:pPr>
            <a:endParaRPr lang="en-US" sz="2000" dirty="0">
              <a:latin typeface="Times" pitchFamily="2" charset="0"/>
            </a:endParaRPr>
          </a:p>
          <a:p>
            <a:pPr>
              <a:spcAft>
                <a:spcPts val="600"/>
              </a:spcAft>
            </a:pPr>
            <a:r>
              <a:rPr lang="en-US" sz="2000" dirty="0">
                <a:latin typeface="Times" pitchFamily="2" charset="0"/>
              </a:rPr>
              <a:t>&gt; Sleep allows an adult to pay attention, make better decisions and learn to be more creative throughout their daily tasks that can be helpful in both working and learning environments. </a:t>
            </a:r>
          </a:p>
          <a:p>
            <a:pPr>
              <a:spcAft>
                <a:spcPts val="600"/>
              </a:spcAft>
            </a:pPr>
            <a:endParaRPr lang="en-US" sz="2000" dirty="0">
              <a:latin typeface="Times" pitchFamily="2" charset="0"/>
            </a:endParaRPr>
          </a:p>
          <a:p>
            <a:pPr>
              <a:spcAft>
                <a:spcPts val="600"/>
              </a:spcAft>
            </a:pPr>
            <a:r>
              <a:rPr lang="en-US" sz="2000" dirty="0">
                <a:latin typeface="Times" pitchFamily="2" charset="0"/>
              </a:rPr>
              <a:t>&gt;Previous research has shown that emotional health in adulthood can also be impacted by an individuals sleep pattern as studies have linked a lack of sleep to depression and anxiety rates. </a:t>
            </a:r>
          </a:p>
          <a:p>
            <a:pPr>
              <a:spcAft>
                <a:spcPts val="600"/>
              </a:spcAft>
            </a:pPr>
            <a:endParaRPr lang="en-US" sz="2000" dirty="0">
              <a:latin typeface="Times" pitchFamily="2" charset="0"/>
            </a:endParaRPr>
          </a:p>
          <a:p>
            <a:pPr>
              <a:spcAft>
                <a:spcPts val="600"/>
              </a:spcAft>
            </a:pPr>
            <a:r>
              <a:rPr lang="en-US" sz="2000" dirty="0">
                <a:latin typeface="Times" pitchFamily="2" charset="0"/>
              </a:rPr>
              <a:t>&gt;Other research has supported that a adults personality is hugely influenced by how much sleep they have had throughout the night and can impact on how they behave with others</a:t>
            </a:r>
            <a:r>
              <a:rPr lang="en-US" sz="1100" dirty="0">
                <a:latin typeface="Times" pitchFamily="2" charset="0"/>
              </a:rPr>
              <a:t>.                                            (Mental Health Foundation, 2019)</a:t>
            </a:r>
          </a:p>
          <a:p>
            <a:pPr>
              <a:spcAft>
                <a:spcPts val="600"/>
              </a:spcAft>
            </a:pPr>
            <a:endParaRPr lang="en-US" sz="1200" dirty="0">
              <a:latin typeface="Times" pitchFamily="2" charset="0"/>
            </a:endParaRPr>
          </a:p>
          <a:p>
            <a:pPr marL="342900" indent="-342900">
              <a:spcAft>
                <a:spcPts val="600"/>
              </a:spcAft>
              <a:buFont typeface="Wingdings" pitchFamily="2" charset="2"/>
              <a:buChar char="Ø"/>
            </a:pPr>
            <a:endParaRPr lang="en-US" dirty="0"/>
          </a:p>
        </p:txBody>
      </p:sp>
    </p:spTree>
    <p:extLst>
      <p:ext uri="{BB962C8B-B14F-4D97-AF65-F5344CB8AC3E}">
        <p14:creationId xmlns:p14="http://schemas.microsoft.com/office/powerpoint/2010/main" val="23719333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4" name="Rectangle 13">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11CAC6F2-0806-417B-BF5D-5AEF6195F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8" name="Rectangle 17">
            <a:extLst>
              <a:ext uri="{FF2B5EF4-FFF2-40B4-BE49-F238E27FC236}">
                <a16:creationId xmlns:a16="http://schemas.microsoft.com/office/drawing/2014/main" id="{D4723B02-0AAB-4F6E-BA41-8ED99D559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itle 1">
            <a:extLst>
              <a:ext uri="{FF2B5EF4-FFF2-40B4-BE49-F238E27FC236}">
                <a16:creationId xmlns:a16="http://schemas.microsoft.com/office/drawing/2014/main" id="{D81279E6-32F3-49D7-A8D8-2FC934A0DE9C}"/>
              </a:ext>
            </a:extLst>
          </p:cNvPr>
          <p:cNvSpPr txBox="1">
            <a:spLocks/>
          </p:cNvSpPr>
          <p:nvPr/>
        </p:nvSpPr>
        <p:spPr>
          <a:xfrm>
            <a:off x="6124082" y="1484611"/>
            <a:ext cx="4432440" cy="3885659"/>
          </a:xfrm>
          <a:prstGeom prst="rect">
            <a:avLst/>
          </a:prstGeom>
        </p:spPr>
        <p:txBody>
          <a:bodyPr vert="horz" lIns="91440" tIns="45720" rIns="91440" bIns="45720" rtlCol="0" anchor="b">
            <a:normAutofit fontScale="92500" lnSpcReduction="10000"/>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spcAft>
                <a:spcPts val="600"/>
              </a:spcAft>
            </a:pPr>
            <a:r>
              <a:rPr lang="en-US" sz="6600" b="1" i="0" kern="1200" dirty="0">
                <a:solidFill>
                  <a:srgbClr val="EBEBEB"/>
                </a:solidFill>
                <a:latin typeface="Times New Roman" panose="02020603050405020304" pitchFamily="18" charset="0"/>
                <a:cs typeface="Times New Roman" panose="02020603050405020304" pitchFamily="18" charset="0"/>
              </a:rPr>
              <a:t>Sleep &amp; Physical Health Benefits in Adults  </a:t>
            </a:r>
          </a:p>
        </p:txBody>
      </p:sp>
      <p:pic>
        <p:nvPicPr>
          <p:cNvPr id="5" name="Picture 2" descr="Image result for physical health clipart black and white">
            <a:hlinkClick r:id="rId3"/>
            <a:extLst>
              <a:ext uri="{FF2B5EF4-FFF2-40B4-BE49-F238E27FC236}">
                <a16:creationId xmlns:a16="http://schemas.microsoft.com/office/drawing/2014/main" id="{8038D66F-A8A8-40A5-9C65-494A802D198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782" r="10213" b="1"/>
          <a:stretch/>
        </p:blipFill>
        <p:spPr bwMode="auto">
          <a:xfrm>
            <a:off x="1068388" y="1113062"/>
            <a:ext cx="4524397" cy="4628758"/>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1906051"/>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2DD0955-7AB3-4C74-9E96-EBD30218FEB6}"/>
              </a:ext>
            </a:extLst>
          </p:cNvPr>
          <p:cNvSpPr txBox="1"/>
          <p:nvPr/>
        </p:nvSpPr>
        <p:spPr>
          <a:xfrm>
            <a:off x="256674" y="1122308"/>
            <a:ext cx="11678653" cy="5386090"/>
          </a:xfrm>
          <a:prstGeom prst="rect">
            <a:avLst/>
          </a:prstGeom>
          <a:noFill/>
        </p:spPr>
        <p:txBody>
          <a:bodyPr wrap="square" rtlCol="0">
            <a:spAutoFit/>
          </a:bodyPr>
          <a:lstStyle/>
          <a:p>
            <a:r>
              <a:rPr lang="en-GB" sz="2800" b="1" dirty="0">
                <a:latin typeface="Times" panose="02020603050405020304" pitchFamily="18" charset="0"/>
                <a:cs typeface="Times" panose="02020603050405020304" pitchFamily="18" charset="0"/>
              </a:rPr>
              <a:t>Sleep has been proven to supply many physical health benefits in adulthood lifestyles these include: </a:t>
            </a:r>
          </a:p>
          <a:p>
            <a:pPr marL="285750" indent="-285750">
              <a:buFont typeface="Wingdings" panose="05000000000000000000" pitchFamily="2" charset="2"/>
              <a:buChar char="Ø"/>
            </a:pPr>
            <a:endParaRPr lang="en-GB" sz="2400" dirty="0">
              <a:latin typeface="Times" panose="02020603050405020304" pitchFamily="18" charset="0"/>
              <a:cs typeface="Times" panose="02020603050405020304" pitchFamily="18" charset="0"/>
            </a:endParaRPr>
          </a:p>
          <a:p>
            <a:pPr marL="342900" indent="-342900">
              <a:buFont typeface="Wingdings" panose="05000000000000000000" pitchFamily="2" charset="2"/>
              <a:buChar char="ü"/>
            </a:pPr>
            <a:r>
              <a:rPr lang="en-GB" sz="2400" dirty="0">
                <a:latin typeface="Times" panose="02020603050405020304" pitchFamily="18" charset="0"/>
                <a:cs typeface="Times" panose="02020603050405020304" pitchFamily="18" charset="0"/>
              </a:rPr>
              <a:t>Sleep can help to slim you and keep weight managed</a:t>
            </a:r>
          </a:p>
          <a:p>
            <a:endParaRPr lang="en-GB" sz="2400" dirty="0">
              <a:latin typeface="Times" panose="02020603050405020304" pitchFamily="18" charset="0"/>
              <a:cs typeface="Times" panose="02020603050405020304" pitchFamily="18" charset="0"/>
            </a:endParaRPr>
          </a:p>
          <a:p>
            <a:pPr marL="342900" indent="-342900">
              <a:buFont typeface="Wingdings" panose="05000000000000000000" pitchFamily="2" charset="2"/>
              <a:buChar char="ü"/>
            </a:pPr>
            <a:r>
              <a:rPr lang="en-GB" sz="2400" dirty="0">
                <a:latin typeface="Times" panose="02020603050405020304" pitchFamily="18" charset="0"/>
                <a:cs typeface="Times" panose="02020603050405020304" pitchFamily="18" charset="0"/>
              </a:rPr>
              <a:t>Sleep can increase a persons sex drive </a:t>
            </a:r>
          </a:p>
          <a:p>
            <a:endParaRPr lang="en-GB" sz="2400" dirty="0">
              <a:latin typeface="Times" panose="02020603050405020304" pitchFamily="18" charset="0"/>
              <a:cs typeface="Times" panose="02020603050405020304" pitchFamily="18" charset="0"/>
            </a:endParaRPr>
          </a:p>
          <a:p>
            <a:pPr marL="342900" indent="-342900">
              <a:buFont typeface="Wingdings" panose="05000000000000000000" pitchFamily="2" charset="2"/>
              <a:buChar char="ü"/>
            </a:pPr>
            <a:r>
              <a:rPr lang="en-GB" sz="2400" dirty="0">
                <a:latin typeface="Times" panose="02020603050405020304" pitchFamily="18" charset="0"/>
                <a:cs typeface="Times" panose="02020603050405020304" pitchFamily="18" charset="0"/>
              </a:rPr>
              <a:t>Sleep can increase fertility </a:t>
            </a:r>
          </a:p>
          <a:p>
            <a:endParaRPr lang="en-GB" sz="2400" dirty="0">
              <a:latin typeface="Times" panose="02020603050405020304" pitchFamily="18" charset="0"/>
              <a:cs typeface="Times" panose="02020603050405020304" pitchFamily="18" charset="0"/>
            </a:endParaRPr>
          </a:p>
          <a:p>
            <a:pPr marL="342900" indent="-342900">
              <a:buFont typeface="Wingdings" panose="05000000000000000000" pitchFamily="2" charset="2"/>
              <a:buChar char="ü"/>
            </a:pPr>
            <a:r>
              <a:rPr lang="en-GB" sz="2400" dirty="0">
                <a:latin typeface="Times" panose="02020603050405020304" pitchFamily="18" charset="0"/>
                <a:cs typeface="Times" panose="02020603050405020304" pitchFamily="18" charset="0"/>
              </a:rPr>
              <a:t>Sleep can boost immunity</a:t>
            </a:r>
          </a:p>
          <a:p>
            <a:endParaRPr lang="en-GB" sz="2400" dirty="0">
              <a:latin typeface="Times" panose="02020603050405020304" pitchFamily="18" charset="0"/>
              <a:cs typeface="Times" panose="02020603050405020304" pitchFamily="18" charset="0"/>
            </a:endParaRPr>
          </a:p>
          <a:p>
            <a:pPr marL="342900" indent="-342900">
              <a:buFont typeface="Wingdings" panose="05000000000000000000" pitchFamily="2" charset="2"/>
              <a:buChar char="ü"/>
            </a:pPr>
            <a:r>
              <a:rPr lang="en-GB" sz="2400" dirty="0">
                <a:latin typeface="Times" panose="02020603050405020304" pitchFamily="18" charset="0"/>
                <a:cs typeface="Times" panose="02020603050405020304" pitchFamily="18" charset="0"/>
              </a:rPr>
              <a:t>Sleep can reduce the risk of type 2 diabetes </a:t>
            </a:r>
          </a:p>
          <a:p>
            <a:endParaRPr lang="en-GB" sz="2400" dirty="0">
              <a:latin typeface="Times" panose="02020603050405020304" pitchFamily="18" charset="0"/>
              <a:cs typeface="Times" panose="02020603050405020304" pitchFamily="18" charset="0"/>
            </a:endParaRPr>
          </a:p>
          <a:p>
            <a:pPr marL="342900" indent="-342900">
              <a:buFont typeface="Wingdings" panose="05000000000000000000" pitchFamily="2" charset="2"/>
              <a:buChar char="ü"/>
            </a:pPr>
            <a:r>
              <a:rPr lang="en-GB" sz="2400" dirty="0">
                <a:latin typeface="Times" panose="02020603050405020304" pitchFamily="18" charset="0"/>
                <a:cs typeface="Times" panose="02020603050405020304" pitchFamily="18" charset="0"/>
              </a:rPr>
              <a:t>Sleep can ward of heart disease </a:t>
            </a:r>
            <a:endParaRPr lang="en-GB" dirty="0">
              <a:latin typeface="Times" panose="02020603050405020304" pitchFamily="18" charset="0"/>
              <a:cs typeface="Times" panose="02020603050405020304" pitchFamily="18" charset="0"/>
            </a:endParaRPr>
          </a:p>
        </p:txBody>
      </p:sp>
      <p:pic>
        <p:nvPicPr>
          <p:cNvPr id="6" name="Picture 5">
            <a:extLst>
              <a:ext uri="{FF2B5EF4-FFF2-40B4-BE49-F238E27FC236}">
                <a16:creationId xmlns:a16="http://schemas.microsoft.com/office/drawing/2014/main" id="{85CCDD98-EC0E-40A1-B5CA-A275F1C86EA3}"/>
              </a:ext>
            </a:extLst>
          </p:cNvPr>
          <p:cNvPicPr>
            <a:picLocks noChangeAspect="1"/>
          </p:cNvPicPr>
          <p:nvPr/>
        </p:nvPicPr>
        <p:blipFill>
          <a:blip r:embed="rId2"/>
          <a:stretch>
            <a:fillRect/>
          </a:stretch>
        </p:blipFill>
        <p:spPr>
          <a:xfrm>
            <a:off x="6591300" y="2840007"/>
            <a:ext cx="5344026" cy="3088491"/>
          </a:xfrm>
          <a:prstGeom prst="rect">
            <a:avLst/>
          </a:prstGeom>
        </p:spPr>
      </p:pic>
      <p:sp>
        <p:nvSpPr>
          <p:cNvPr id="2" name="TextBox 1">
            <a:extLst>
              <a:ext uri="{FF2B5EF4-FFF2-40B4-BE49-F238E27FC236}">
                <a16:creationId xmlns:a16="http://schemas.microsoft.com/office/drawing/2014/main" id="{3AB05011-D071-3142-B5CE-5703F00CE7BF}"/>
              </a:ext>
            </a:extLst>
          </p:cNvPr>
          <p:cNvSpPr txBox="1"/>
          <p:nvPr/>
        </p:nvSpPr>
        <p:spPr>
          <a:xfrm>
            <a:off x="6717237" y="6323732"/>
            <a:ext cx="4711700" cy="369332"/>
          </a:xfrm>
          <a:prstGeom prst="rect">
            <a:avLst/>
          </a:prstGeom>
          <a:noFill/>
        </p:spPr>
        <p:txBody>
          <a:bodyPr wrap="square" rtlCol="0">
            <a:spAutoFit/>
          </a:bodyPr>
          <a:lstStyle/>
          <a:p>
            <a:r>
              <a:rPr lang="en-US" dirty="0">
                <a:latin typeface="Times" pitchFamily="2" charset="0"/>
              </a:rPr>
              <a:t>(National Heart, Blood &amp; Lung Institute, 2018)</a:t>
            </a:r>
          </a:p>
        </p:txBody>
      </p:sp>
    </p:spTree>
    <p:extLst>
      <p:ext uri="{BB962C8B-B14F-4D97-AF65-F5344CB8AC3E}">
        <p14:creationId xmlns:p14="http://schemas.microsoft.com/office/powerpoint/2010/main" val="35993785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7" name="Rectangle 36">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Oval 37">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0" name="Oval 39">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1" name="Oval 40">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2" name="Oval 41">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3"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44"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45"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7" name="Rectangle 46">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EDAAE0A-3F42-474A-90AD-553ECB955AD5}"/>
              </a:ext>
            </a:extLst>
          </p:cNvPr>
          <p:cNvSpPr txBox="1">
            <a:spLocks/>
          </p:cNvSpPr>
          <p:nvPr/>
        </p:nvSpPr>
        <p:spPr>
          <a:xfrm>
            <a:off x="1393372" y="830115"/>
            <a:ext cx="8978702" cy="144538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spcAft>
                <a:spcPts val="600"/>
              </a:spcAft>
            </a:pPr>
            <a:r>
              <a:rPr lang="en-US" sz="4000" b="1" i="0" kern="1200" dirty="0">
                <a:solidFill>
                  <a:srgbClr val="EBEBEB"/>
                </a:solidFill>
                <a:latin typeface="Times New Roman" panose="02020603050405020304" pitchFamily="18" charset="0"/>
                <a:cs typeface="Times New Roman" panose="02020603050405020304" pitchFamily="18" charset="0"/>
              </a:rPr>
              <a:t>	How Much Sleep is Enough for Adults  ? </a:t>
            </a:r>
          </a:p>
        </p:txBody>
      </p:sp>
      <p:pic>
        <p:nvPicPr>
          <p:cNvPr id="3" name="Picture 2" descr="A picture containing clipart&#10;&#10;Description automatically generated">
            <a:extLst>
              <a:ext uri="{FF2B5EF4-FFF2-40B4-BE49-F238E27FC236}">
                <a16:creationId xmlns:a16="http://schemas.microsoft.com/office/drawing/2014/main" id="{70FFB30E-5419-4EBA-BEC4-E6C0BED4F76F}"/>
              </a:ext>
            </a:extLst>
          </p:cNvPr>
          <p:cNvPicPr>
            <a:picLocks noChangeAspect="1"/>
          </p:cNvPicPr>
          <p:nvPr/>
        </p:nvPicPr>
        <p:blipFill>
          <a:blip r:embed="rId3"/>
          <a:stretch>
            <a:fillRect/>
          </a:stretch>
        </p:blipFill>
        <p:spPr>
          <a:xfrm>
            <a:off x="879584" y="2617404"/>
            <a:ext cx="3031901" cy="3031901"/>
          </a:xfrm>
          <a:prstGeom prst="roundRect">
            <a:avLst>
              <a:gd name="adj" fmla="val 1858"/>
            </a:avLst>
          </a:prstGeom>
          <a:effectLst>
            <a:outerShdw blurRad="50800" dist="50800" dir="5400000" algn="tl" rotWithShape="0">
              <a:srgbClr val="000000">
                <a:alpha val="43000"/>
              </a:srgbClr>
            </a:outerShdw>
          </a:effectLst>
        </p:spPr>
      </p:pic>
      <p:sp>
        <p:nvSpPr>
          <p:cNvPr id="4" name="TextBox 3">
            <a:extLst>
              <a:ext uri="{FF2B5EF4-FFF2-40B4-BE49-F238E27FC236}">
                <a16:creationId xmlns:a16="http://schemas.microsoft.com/office/drawing/2014/main" id="{E6B3255E-EA5E-4F8D-A251-38765C06AA5C}"/>
              </a:ext>
            </a:extLst>
          </p:cNvPr>
          <p:cNvSpPr txBox="1"/>
          <p:nvPr/>
        </p:nvSpPr>
        <p:spPr>
          <a:xfrm>
            <a:off x="4042964" y="2514599"/>
            <a:ext cx="7149970" cy="3935301"/>
          </a:xfrm>
          <a:prstGeom prst="rect">
            <a:avLst/>
          </a:prstGeom>
        </p:spPr>
        <p:txBody>
          <a:bodyPr vert="horz" lIns="91440" tIns="45720" rIns="91440" bIns="45720" rtlCol="0" anchor="ctr">
            <a:normAutofit/>
          </a:bodyPr>
          <a:lstStyle/>
          <a:p>
            <a:pPr marL="342900" indent="-34290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New Roman" panose="02020603050405020304" pitchFamily="18" charset="0"/>
                <a:cs typeface="Times New Roman" panose="02020603050405020304" pitchFamily="18" charset="0"/>
              </a:rPr>
              <a:t>It is believed that there is a difference between the amount of sleep you can get by on and the amount needed to function optimally. </a:t>
            </a:r>
          </a:p>
          <a:p>
            <a:pPr>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New Roman" panose="02020603050405020304" pitchFamily="18" charset="0"/>
              <a:cs typeface="Times New Roman" panose="02020603050405020304" pitchFamily="18" charset="0"/>
            </a:endParaRPr>
          </a:p>
          <a:p>
            <a:pPr marL="342900" indent="-34290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New Roman" panose="02020603050405020304" pitchFamily="18" charset="0"/>
                <a:cs typeface="Times New Roman" panose="02020603050405020304" pitchFamily="18" charset="0"/>
              </a:rPr>
              <a:t>According to the National Institutes of Health (2016), the average adult sleeps less than seven hours per night. However, in a fast-paced society, six or seven hours of sleep in reality is setting a person up for chronic sleep deprivation. </a:t>
            </a:r>
          </a:p>
          <a:p>
            <a:pPr marL="342900" indent="-34290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New Roman" panose="02020603050405020304" pitchFamily="18" charset="0"/>
              <a:cs typeface="Times New Roman" panose="02020603050405020304" pitchFamily="18" charset="0"/>
            </a:endParaRPr>
          </a:p>
          <a:p>
            <a:pPr marL="342900" indent="-34290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New Roman" panose="02020603050405020304" pitchFamily="18" charset="0"/>
                <a:cs typeface="Times New Roman" panose="02020603050405020304" pitchFamily="18" charset="0"/>
              </a:rPr>
              <a:t>Just because you’re able to operate on six or seven hours of sleep doesn’t mean you wouldn’t feel a lot better and get more done if you spent an extra hour or two in bed.</a:t>
            </a:r>
          </a:p>
          <a:p>
            <a:pPr marL="342900" indent="-34290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New Roman" panose="02020603050405020304" pitchFamily="18" charset="0"/>
              <a:cs typeface="Times New Roman" panose="02020603050405020304" pitchFamily="18" charset="0"/>
            </a:endParaRPr>
          </a:p>
          <a:p>
            <a:pPr marL="342900" indent="-34290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New Roman" panose="02020603050405020304" pitchFamily="18" charset="0"/>
                <a:cs typeface="Times New Roman" panose="02020603050405020304" pitchFamily="18" charset="0"/>
              </a:rPr>
              <a:t>While sleep requirements vary slightly from person to person, most healthy adults need between 7 to 9 hours of sleep per night to function at their best. </a:t>
            </a:r>
          </a:p>
        </p:txBody>
      </p:sp>
    </p:spTree>
    <p:extLst>
      <p:ext uri="{BB962C8B-B14F-4D97-AF65-F5344CB8AC3E}">
        <p14:creationId xmlns:p14="http://schemas.microsoft.com/office/powerpoint/2010/main" val="8847099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C030789-C525-4D1D-90A0-F48C14A76E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91BD0F81-508F-4C6D-9938-C58CC2138A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49081238-0806-4285-968F-ACFC0C0FB9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4" name="Rectangle 13">
            <a:extLst>
              <a:ext uri="{FF2B5EF4-FFF2-40B4-BE49-F238E27FC236}">
                <a16:creationId xmlns:a16="http://schemas.microsoft.com/office/drawing/2014/main" id="{80CAB4C1-E9FF-4C37-92FA-28BED3B888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80F25BC-70BC-427E-95F5-D1E0110F133C}"/>
              </a:ext>
            </a:extLst>
          </p:cNvPr>
          <p:cNvSpPr txBox="1">
            <a:spLocks/>
          </p:cNvSpPr>
          <p:nvPr/>
        </p:nvSpPr>
        <p:spPr>
          <a:xfrm>
            <a:off x="8282797" y="1292418"/>
            <a:ext cx="3260274" cy="3697291"/>
          </a:xfrm>
          <a:prstGeom prst="rect">
            <a:avLst/>
          </a:prstGeom>
        </p:spPr>
        <p:txBody>
          <a:bodyPr vert="horz" lIns="91440" tIns="45720" rIns="91440" bIns="45720" rtlCol="0" anchor="b">
            <a:normAutofit fontScale="92500" lnSpcReduction="10000"/>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spcAft>
                <a:spcPts val="600"/>
              </a:spcAft>
            </a:pPr>
            <a:r>
              <a:rPr lang="en-US" sz="4800" b="1" i="0" kern="1200" dirty="0">
                <a:solidFill>
                  <a:schemeClr val="bg2"/>
                </a:solidFill>
                <a:latin typeface="Times New Roman" panose="02020603050405020304" pitchFamily="18" charset="0"/>
                <a:cs typeface="Times New Roman" panose="02020603050405020304" pitchFamily="18" charset="0"/>
              </a:rPr>
              <a:t>Sleep Deprivation in Adulthood and the Effects </a:t>
            </a:r>
          </a:p>
        </p:txBody>
      </p:sp>
      <p:grpSp>
        <p:nvGrpSpPr>
          <p:cNvPr id="16" name="Group 15">
            <a:extLst>
              <a:ext uri="{FF2B5EF4-FFF2-40B4-BE49-F238E27FC236}">
                <a16:creationId xmlns:a16="http://schemas.microsoft.com/office/drawing/2014/main" id="{806CAC3A-41F9-44D6-A9E6-680493E2B5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17" name="Rectangle 16">
              <a:extLst>
                <a:ext uri="{FF2B5EF4-FFF2-40B4-BE49-F238E27FC236}">
                  <a16:creationId xmlns:a16="http://schemas.microsoft.com/office/drawing/2014/main" id="{F6332D44-12FF-4DF8-A766-FACE715A7D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76B3E882-88A6-4CF8-A43C-05B0AA694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8306139E-0436-4D3B-81DE-5890AD9305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3" name="Picture 2" descr="A close up of a logo&#10;&#10;Description automatically generated">
            <a:extLst>
              <a:ext uri="{FF2B5EF4-FFF2-40B4-BE49-F238E27FC236}">
                <a16:creationId xmlns:a16="http://schemas.microsoft.com/office/drawing/2014/main" id="{500C471C-E556-4D84-8AB8-270B98E9E268}"/>
              </a:ext>
            </a:extLst>
          </p:cNvPr>
          <p:cNvPicPr>
            <a:picLocks noChangeAspect="1"/>
          </p:cNvPicPr>
          <p:nvPr/>
        </p:nvPicPr>
        <p:blipFill>
          <a:blip r:embed="rId3"/>
          <a:stretch>
            <a:fillRect/>
          </a:stretch>
        </p:blipFill>
        <p:spPr>
          <a:xfrm>
            <a:off x="4461045" y="798286"/>
            <a:ext cx="2614547" cy="2614547"/>
          </a:xfrm>
          <a:prstGeom prst="rect">
            <a:avLst/>
          </a:prstGeom>
        </p:spPr>
      </p:pic>
      <p:pic>
        <p:nvPicPr>
          <p:cNvPr id="4" name="Picture 3">
            <a:extLst>
              <a:ext uri="{FF2B5EF4-FFF2-40B4-BE49-F238E27FC236}">
                <a16:creationId xmlns:a16="http://schemas.microsoft.com/office/drawing/2014/main" id="{C894C6FD-9980-4D02-A198-9B6AFFF1E84D}"/>
              </a:ext>
            </a:extLst>
          </p:cNvPr>
          <p:cNvPicPr>
            <a:picLocks noChangeAspect="1"/>
          </p:cNvPicPr>
          <p:nvPr/>
        </p:nvPicPr>
        <p:blipFill>
          <a:blip r:embed="rId4"/>
          <a:stretch>
            <a:fillRect/>
          </a:stretch>
        </p:blipFill>
        <p:spPr>
          <a:xfrm>
            <a:off x="1109763" y="1292418"/>
            <a:ext cx="3057864" cy="4399804"/>
          </a:xfrm>
          <a:prstGeom prst="rect">
            <a:avLst/>
          </a:prstGeom>
        </p:spPr>
      </p:pic>
      <p:pic>
        <p:nvPicPr>
          <p:cNvPr id="5" name="Picture 4">
            <a:extLst>
              <a:ext uri="{FF2B5EF4-FFF2-40B4-BE49-F238E27FC236}">
                <a16:creationId xmlns:a16="http://schemas.microsoft.com/office/drawing/2014/main" id="{07346366-F8B5-4E1D-B250-3E5E9C5D5CE1}"/>
              </a:ext>
            </a:extLst>
          </p:cNvPr>
          <p:cNvPicPr>
            <a:picLocks noChangeAspect="1"/>
          </p:cNvPicPr>
          <p:nvPr/>
        </p:nvPicPr>
        <p:blipFill>
          <a:blip r:embed="rId5"/>
          <a:stretch>
            <a:fillRect/>
          </a:stretch>
        </p:blipFill>
        <p:spPr>
          <a:xfrm>
            <a:off x="4538502" y="3571807"/>
            <a:ext cx="2807292" cy="2266889"/>
          </a:xfrm>
          <a:prstGeom prst="rect">
            <a:avLst/>
          </a:prstGeom>
        </p:spPr>
      </p:pic>
    </p:spTree>
    <p:extLst>
      <p:ext uri="{BB962C8B-B14F-4D97-AF65-F5344CB8AC3E}">
        <p14:creationId xmlns:p14="http://schemas.microsoft.com/office/powerpoint/2010/main" val="38338255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666523-5151-4379-8301-C64934D2C830}"/>
              </a:ext>
            </a:extLst>
          </p:cNvPr>
          <p:cNvSpPr/>
          <p:nvPr/>
        </p:nvSpPr>
        <p:spPr>
          <a:xfrm>
            <a:off x="213360" y="389207"/>
            <a:ext cx="10180320" cy="7521546"/>
          </a:xfrm>
          <a:prstGeom prst="rect">
            <a:avLst/>
          </a:prstGeom>
        </p:spPr>
        <p:txBody>
          <a:bodyPr wrap="square" numCol="1">
            <a:spAutoFit/>
          </a:bodyPr>
          <a:lstStyle/>
          <a:p>
            <a:pPr marL="285750" indent="-285750">
              <a:lnSpc>
                <a:spcPct val="150000"/>
              </a:lnSpc>
              <a:buFont typeface="Wingdings" panose="05000000000000000000" pitchFamily="2" charset="2"/>
              <a:buChar char="q"/>
            </a:pPr>
            <a:r>
              <a:rPr lang="en-GB" dirty="0">
                <a:solidFill>
                  <a:srgbClr val="231F20"/>
                </a:solidFill>
                <a:latin typeface="Times" panose="02020603050405020304" pitchFamily="18" charset="0"/>
                <a:cs typeface="Times" panose="02020603050405020304" pitchFamily="18" charset="0"/>
              </a:rPr>
              <a:t>Sleep deprivation takes place when an individual has less sleep than they need to feel awake and alert. All people vary in how little sleep they have to be considered as sleep-deprived. Older adults seem to be more resistant to the effects of sleep deprivation however, younger adults are more vulnerable. </a:t>
            </a:r>
          </a:p>
          <a:p>
            <a:pPr marL="285750" indent="-285750">
              <a:lnSpc>
                <a:spcPct val="150000"/>
              </a:lnSpc>
              <a:buFont typeface="Wingdings" panose="05000000000000000000" pitchFamily="2" charset="2"/>
              <a:buChar char="q"/>
            </a:pPr>
            <a:endParaRPr lang="en-GB" dirty="0">
              <a:solidFill>
                <a:srgbClr val="231F20"/>
              </a:solidFill>
              <a:latin typeface="Times" panose="02020603050405020304" pitchFamily="18" charset="0"/>
              <a:cs typeface="Times" panose="02020603050405020304" pitchFamily="18" charset="0"/>
            </a:endParaRPr>
          </a:p>
          <a:p>
            <a:pPr marL="285750" indent="-285750">
              <a:lnSpc>
                <a:spcPct val="150000"/>
              </a:lnSpc>
              <a:buFont typeface="Wingdings" panose="05000000000000000000" pitchFamily="2" charset="2"/>
              <a:buChar char="q"/>
            </a:pPr>
            <a:r>
              <a:rPr lang="en-GB" dirty="0">
                <a:solidFill>
                  <a:srgbClr val="231F20"/>
                </a:solidFill>
                <a:latin typeface="Times" panose="02020603050405020304" pitchFamily="18" charset="0"/>
                <a:cs typeface="Times" panose="02020603050405020304" pitchFamily="18" charset="0"/>
              </a:rPr>
              <a:t>Sleep deprivation can cause varied factors and can effect people in different ways, this includes: </a:t>
            </a:r>
          </a:p>
          <a:p>
            <a:pPr marL="285750" indent="-285750">
              <a:lnSpc>
                <a:spcPct val="150000"/>
              </a:lnSpc>
              <a:buFont typeface="Wingdings" panose="05000000000000000000" pitchFamily="2" charset="2"/>
              <a:buChar char="q"/>
            </a:pPr>
            <a:endParaRPr lang="en-GB" dirty="0">
              <a:solidFill>
                <a:srgbClr val="231F20"/>
              </a:solidFill>
              <a:latin typeface="Times" panose="02020603050405020304" pitchFamily="18" charset="0"/>
              <a:cs typeface="Times" panose="02020603050405020304" pitchFamily="18" charset="0"/>
            </a:endParaRPr>
          </a:p>
          <a:p>
            <a:pPr marL="285750" indent="-285750">
              <a:lnSpc>
                <a:spcPct val="150000"/>
              </a:lnSpc>
              <a:buFont typeface="Wingdings" panose="05000000000000000000" pitchFamily="2" charset="2"/>
              <a:buChar char="ü"/>
            </a:pPr>
            <a:r>
              <a:rPr lang="en-GB" dirty="0">
                <a:solidFill>
                  <a:srgbClr val="231F20"/>
                </a:solidFill>
                <a:latin typeface="Times" panose="02020603050405020304" pitchFamily="18" charset="0"/>
                <a:cs typeface="Times" panose="02020603050405020304" pitchFamily="18" charset="0"/>
              </a:rPr>
              <a:t>An alter in normal functioning of attention and disrupted ability to focus on environmental sensory input. A lack of sleep has been implicated of playing a significant role of in tragic events such as car, train and plane crashes. </a:t>
            </a:r>
          </a:p>
          <a:p>
            <a:pPr marL="285750" indent="-285750">
              <a:lnSpc>
                <a:spcPct val="150000"/>
              </a:lnSpc>
              <a:buFont typeface="Wingdings" panose="05000000000000000000" pitchFamily="2" charset="2"/>
              <a:buChar char="ü"/>
            </a:pPr>
            <a:r>
              <a:rPr lang="en-GB" dirty="0">
                <a:solidFill>
                  <a:srgbClr val="231F20"/>
                </a:solidFill>
                <a:latin typeface="Times" panose="02020603050405020304" pitchFamily="18" charset="0"/>
                <a:cs typeface="Times" panose="02020603050405020304" pitchFamily="18" charset="0"/>
              </a:rPr>
              <a:t>Moodiness </a:t>
            </a:r>
          </a:p>
          <a:p>
            <a:pPr marL="285750" indent="-285750">
              <a:lnSpc>
                <a:spcPct val="150000"/>
              </a:lnSpc>
              <a:buFont typeface="Wingdings" panose="05000000000000000000" pitchFamily="2" charset="2"/>
              <a:buChar char="ü"/>
            </a:pPr>
            <a:r>
              <a:rPr lang="en-GB" dirty="0">
                <a:solidFill>
                  <a:srgbClr val="231F20"/>
                </a:solidFill>
                <a:latin typeface="Times" panose="02020603050405020304" pitchFamily="18" charset="0"/>
                <a:cs typeface="Times" panose="02020603050405020304" pitchFamily="18" charset="0"/>
              </a:rPr>
              <a:t>Lack of motivation </a:t>
            </a:r>
          </a:p>
          <a:p>
            <a:pPr marL="285750" indent="-285750">
              <a:lnSpc>
                <a:spcPct val="150000"/>
              </a:lnSpc>
              <a:buFont typeface="Wingdings" panose="05000000000000000000" pitchFamily="2" charset="2"/>
              <a:buChar char="ü"/>
            </a:pPr>
            <a:r>
              <a:rPr lang="en-GB" dirty="0">
                <a:solidFill>
                  <a:srgbClr val="231F20"/>
                </a:solidFill>
                <a:latin typeface="Times" panose="02020603050405020304" pitchFamily="18" charset="0"/>
                <a:cs typeface="Times" panose="02020603050405020304" pitchFamily="18" charset="0"/>
              </a:rPr>
              <a:t>Forgetfulness</a:t>
            </a:r>
          </a:p>
          <a:p>
            <a:pPr marL="285750" indent="-285750">
              <a:lnSpc>
                <a:spcPct val="150000"/>
              </a:lnSpc>
              <a:buFont typeface="Wingdings" panose="05000000000000000000" pitchFamily="2" charset="2"/>
              <a:buChar char="ü"/>
            </a:pPr>
            <a:r>
              <a:rPr lang="en-GB" dirty="0">
                <a:solidFill>
                  <a:srgbClr val="231F20"/>
                </a:solidFill>
                <a:latin typeface="Times" panose="02020603050405020304" pitchFamily="18" charset="0"/>
                <a:cs typeface="Times" panose="02020603050405020304" pitchFamily="18" charset="0"/>
              </a:rPr>
              <a:t>Increased appetite and carbohydrate cravings </a:t>
            </a:r>
          </a:p>
          <a:p>
            <a:pPr marL="285750" indent="-285750">
              <a:lnSpc>
                <a:spcPct val="150000"/>
              </a:lnSpc>
              <a:buFont typeface="Wingdings" panose="05000000000000000000" pitchFamily="2" charset="2"/>
              <a:buChar char="ü"/>
            </a:pPr>
            <a:r>
              <a:rPr lang="en-GB" dirty="0">
                <a:solidFill>
                  <a:srgbClr val="231F20"/>
                </a:solidFill>
                <a:latin typeface="Times" panose="02020603050405020304" pitchFamily="18" charset="0"/>
                <a:cs typeface="Times" panose="02020603050405020304" pitchFamily="18" charset="0"/>
              </a:rPr>
              <a:t>Difficulty learning new concepts </a:t>
            </a:r>
          </a:p>
          <a:p>
            <a:pPr marL="285750" indent="-285750">
              <a:lnSpc>
                <a:spcPct val="150000"/>
              </a:lnSpc>
              <a:buFont typeface="Wingdings" panose="05000000000000000000" pitchFamily="2" charset="2"/>
              <a:buChar char="ü"/>
            </a:pPr>
            <a:r>
              <a:rPr lang="en-GB" dirty="0">
                <a:solidFill>
                  <a:srgbClr val="231F20"/>
                </a:solidFill>
                <a:latin typeface="Times" panose="02020603050405020304" pitchFamily="18" charset="0"/>
                <a:cs typeface="Times" panose="02020603050405020304" pitchFamily="18" charset="0"/>
              </a:rPr>
              <a:t>Constant yawning </a:t>
            </a:r>
          </a:p>
          <a:p>
            <a:pPr marL="285750" indent="-285750">
              <a:lnSpc>
                <a:spcPct val="150000"/>
              </a:lnSpc>
              <a:buFont typeface="Wingdings" panose="05000000000000000000" pitchFamily="2" charset="2"/>
              <a:buChar char="ü"/>
            </a:pPr>
            <a:endParaRPr lang="en-GB" dirty="0">
              <a:solidFill>
                <a:srgbClr val="231F20"/>
              </a:solidFill>
              <a:latin typeface="Times" panose="02020603050405020304" pitchFamily="18" charset="0"/>
              <a:cs typeface="Times" panose="02020603050405020304" pitchFamily="18" charset="0"/>
            </a:endParaRPr>
          </a:p>
          <a:p>
            <a:pPr marL="285750" indent="-285750">
              <a:lnSpc>
                <a:spcPct val="150000"/>
              </a:lnSpc>
              <a:buFont typeface="Wingdings" panose="05000000000000000000" pitchFamily="2" charset="2"/>
              <a:buChar char="ü"/>
            </a:pPr>
            <a:endParaRPr lang="en-GB" dirty="0">
              <a:solidFill>
                <a:srgbClr val="231F20"/>
              </a:solidFill>
              <a:latin typeface="Times" panose="02020603050405020304" pitchFamily="18" charset="0"/>
              <a:cs typeface="Times" panose="02020603050405020304" pitchFamily="18" charset="0"/>
            </a:endParaRPr>
          </a:p>
          <a:p>
            <a:pPr marL="285750" indent="-285750">
              <a:lnSpc>
                <a:spcPct val="150000"/>
              </a:lnSpc>
              <a:buFont typeface="Wingdings" panose="05000000000000000000" pitchFamily="2" charset="2"/>
              <a:buChar char="ü"/>
            </a:pPr>
            <a:endParaRPr lang="en-GB" dirty="0">
              <a:solidFill>
                <a:srgbClr val="231F20"/>
              </a:solidFill>
              <a:latin typeface="Times" panose="02020603050405020304" pitchFamily="18" charset="0"/>
              <a:cs typeface="Times" panose="02020603050405020304" pitchFamily="18" charset="0"/>
            </a:endParaRPr>
          </a:p>
        </p:txBody>
      </p:sp>
      <p:sp>
        <p:nvSpPr>
          <p:cNvPr id="4" name="Rectangle 3">
            <a:extLst>
              <a:ext uri="{FF2B5EF4-FFF2-40B4-BE49-F238E27FC236}">
                <a16:creationId xmlns:a16="http://schemas.microsoft.com/office/drawing/2014/main" id="{EC5C6CED-7D80-4142-B121-805AA9853F63}"/>
              </a:ext>
            </a:extLst>
          </p:cNvPr>
          <p:cNvSpPr/>
          <p:nvPr/>
        </p:nvSpPr>
        <p:spPr>
          <a:xfrm>
            <a:off x="8913948" y="5929554"/>
            <a:ext cx="2479766" cy="48733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Times" panose="02020603050405020304" pitchFamily="18" charset="0"/>
                <a:cs typeface="Times" panose="02020603050405020304" pitchFamily="18" charset="0"/>
              </a:rPr>
              <a:t>(Talbot </a:t>
            </a:r>
            <a:r>
              <a:rPr lang="en-GB" i="1" dirty="0">
                <a:solidFill>
                  <a:schemeClr val="tx1"/>
                </a:solidFill>
                <a:latin typeface="Times" panose="02020603050405020304" pitchFamily="18" charset="0"/>
                <a:cs typeface="Times" panose="02020603050405020304" pitchFamily="18" charset="0"/>
              </a:rPr>
              <a:t>et al., </a:t>
            </a:r>
            <a:r>
              <a:rPr lang="en-GB" dirty="0">
                <a:solidFill>
                  <a:schemeClr val="tx1"/>
                </a:solidFill>
                <a:latin typeface="Times" panose="02020603050405020304" pitchFamily="18" charset="0"/>
                <a:cs typeface="Times" panose="02020603050405020304" pitchFamily="18" charset="0"/>
              </a:rPr>
              <a:t>2010) </a:t>
            </a:r>
          </a:p>
        </p:txBody>
      </p:sp>
    </p:spTree>
    <p:extLst>
      <p:ext uri="{BB962C8B-B14F-4D97-AF65-F5344CB8AC3E}">
        <p14:creationId xmlns:p14="http://schemas.microsoft.com/office/powerpoint/2010/main" val="9515721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02692A53-0FE2-462A-9D11-1071D6DA0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3" name="Rectangle 42">
              <a:extLst>
                <a:ext uri="{FF2B5EF4-FFF2-40B4-BE49-F238E27FC236}">
                  <a16:creationId xmlns:a16="http://schemas.microsoft.com/office/drawing/2014/main" id="{5C9DC69B-AF3C-4F76-B52B-1788B4C900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Oval 43">
              <a:extLst>
                <a:ext uri="{FF2B5EF4-FFF2-40B4-BE49-F238E27FC236}">
                  <a16:creationId xmlns:a16="http://schemas.microsoft.com/office/drawing/2014/main" id="{33165C10-4BE8-4244-8E84-4A4E639FD9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5" name="Oval 44">
              <a:extLst>
                <a:ext uri="{FF2B5EF4-FFF2-40B4-BE49-F238E27FC236}">
                  <a16:creationId xmlns:a16="http://schemas.microsoft.com/office/drawing/2014/main" id="{2AD93B56-653D-4B7C-A752-7FB28E29B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6" name="Oval 45">
              <a:extLst>
                <a:ext uri="{FF2B5EF4-FFF2-40B4-BE49-F238E27FC236}">
                  <a16:creationId xmlns:a16="http://schemas.microsoft.com/office/drawing/2014/main" id="{3EF681FB-FF26-4678-94F6-DE3B0172B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7" name="Oval 46">
              <a:extLst>
                <a:ext uri="{FF2B5EF4-FFF2-40B4-BE49-F238E27FC236}">
                  <a16:creationId xmlns:a16="http://schemas.microsoft.com/office/drawing/2014/main" id="{649A2466-49EF-4AF8-B610-953AE846D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8" name="Oval 47">
              <a:extLst>
                <a:ext uri="{FF2B5EF4-FFF2-40B4-BE49-F238E27FC236}">
                  <a16:creationId xmlns:a16="http://schemas.microsoft.com/office/drawing/2014/main" id="{C02CAF29-11C9-4C27-91C4-621C72222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Freeform 5">
              <a:extLst>
                <a:ext uri="{FF2B5EF4-FFF2-40B4-BE49-F238E27FC236}">
                  <a16:creationId xmlns:a16="http://schemas.microsoft.com/office/drawing/2014/main" id="{C06641CA-1F27-40B5-B717-F1E4F79475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50" name="Freeform 5">
              <a:extLst>
                <a:ext uri="{FF2B5EF4-FFF2-40B4-BE49-F238E27FC236}">
                  <a16:creationId xmlns:a16="http://schemas.microsoft.com/office/drawing/2014/main" id="{8508DB2A-5AB9-4D0F-8324-B7F7DC5ABA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51" name="Freeform 5">
              <a:extLst>
                <a:ext uri="{FF2B5EF4-FFF2-40B4-BE49-F238E27FC236}">
                  <a16:creationId xmlns:a16="http://schemas.microsoft.com/office/drawing/2014/main" id="{B9ACC37A-921A-4D5C-B477-2C5D0E136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53" name="Rectangle 52">
            <a:extLst>
              <a:ext uri="{FF2B5EF4-FFF2-40B4-BE49-F238E27FC236}">
                <a16:creationId xmlns:a16="http://schemas.microsoft.com/office/drawing/2014/main" id="{17707B28-2F38-4C84-9445-C1AA9A70D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61BCE5B-9F98-4B05-B79C-B565E96FCF8C}"/>
              </a:ext>
            </a:extLst>
          </p:cNvPr>
          <p:cNvSpPr txBox="1">
            <a:spLocks/>
          </p:cNvSpPr>
          <p:nvPr/>
        </p:nvSpPr>
        <p:spPr>
          <a:xfrm>
            <a:off x="1276542" y="825071"/>
            <a:ext cx="9039793" cy="1130952"/>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lnSpc>
                <a:spcPct val="90000"/>
              </a:lnSpc>
              <a:spcAft>
                <a:spcPts val="600"/>
              </a:spcAft>
            </a:pPr>
            <a:r>
              <a:rPr lang="en-US" b="1" i="0" kern="1200" dirty="0">
                <a:solidFill>
                  <a:schemeClr val="bg2"/>
                </a:solidFill>
                <a:latin typeface="Times New Roman" panose="02020603050405020304" pitchFamily="18" charset="0"/>
                <a:cs typeface="Times New Roman" panose="02020603050405020304" pitchFamily="18" charset="0"/>
              </a:rPr>
              <a:t>Top Tips for Adults to Get a Better Nights Sleep </a:t>
            </a:r>
          </a:p>
        </p:txBody>
      </p:sp>
      <p:pic>
        <p:nvPicPr>
          <p:cNvPr id="3" name="Picture 4" descr="Image result for exercise clipart black and white">
            <a:hlinkClick r:id="rId3"/>
            <a:extLst>
              <a:ext uri="{FF2B5EF4-FFF2-40B4-BE49-F238E27FC236}">
                <a16:creationId xmlns:a16="http://schemas.microsoft.com/office/drawing/2014/main" id="{8AB352AB-1F3D-4C1D-83E6-802D3B89325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27062"/>
          <a:stretch/>
        </p:blipFill>
        <p:spPr bwMode="auto">
          <a:xfrm>
            <a:off x="1151467" y="2684072"/>
            <a:ext cx="2113028" cy="1467519"/>
          </a:xfrm>
          <a:prstGeom prst="roundRect">
            <a:avLst>
              <a:gd name="adj" fmla="val 1858"/>
            </a:avLst>
          </a:prstGeom>
          <a:noFill/>
          <a:effectLst/>
          <a:extLst>
            <a:ext uri="{909E8E84-426E-40DD-AFC4-6F175D3DCCD1}">
              <a14:hiddenFill xmlns:a14="http://schemas.microsoft.com/office/drawing/2010/main">
                <a:solidFill>
                  <a:srgbClr val="FFFFFF"/>
                </a:solidFill>
              </a14:hiddenFill>
            </a:ext>
          </a:extLst>
        </p:spPr>
      </p:pic>
      <p:pic>
        <p:nvPicPr>
          <p:cNvPr id="4" name="Picture 6" descr="Image result for relaxing bubble bath clipart">
            <a:hlinkClick r:id="rId5"/>
            <a:extLst>
              <a:ext uri="{FF2B5EF4-FFF2-40B4-BE49-F238E27FC236}">
                <a16:creationId xmlns:a16="http://schemas.microsoft.com/office/drawing/2014/main" id="{1FB300C8-99F9-4196-94CC-3C1FAA1EDAA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4184" r="-4" b="-4"/>
          <a:stretch/>
        </p:blipFill>
        <p:spPr bwMode="auto">
          <a:xfrm>
            <a:off x="3422633" y="2684071"/>
            <a:ext cx="2113027" cy="1467521"/>
          </a:xfrm>
          <a:prstGeom prst="roundRect">
            <a:avLst>
              <a:gd name="adj" fmla="val 1858"/>
            </a:avLst>
          </a:prstGeom>
          <a:noFill/>
          <a:effectLst/>
          <a:extLst>
            <a:ext uri="{909E8E84-426E-40DD-AFC4-6F175D3DCCD1}">
              <a14:hiddenFill xmlns:a14="http://schemas.microsoft.com/office/drawing/2010/main">
                <a:solidFill>
                  <a:srgbClr val="FFFFFF"/>
                </a:solidFill>
              </a14:hiddenFill>
            </a:ext>
          </a:extLst>
        </p:spPr>
      </p:pic>
      <p:pic>
        <p:nvPicPr>
          <p:cNvPr id="5" name="Picture 4" descr="A close up of a logo&#10;&#10;Description automatically generated">
            <a:extLst>
              <a:ext uri="{FF2B5EF4-FFF2-40B4-BE49-F238E27FC236}">
                <a16:creationId xmlns:a16="http://schemas.microsoft.com/office/drawing/2014/main" id="{08B9F457-A358-41BC-BDD5-27994A4868F3}"/>
              </a:ext>
            </a:extLst>
          </p:cNvPr>
          <p:cNvPicPr>
            <a:picLocks noChangeAspect="1"/>
          </p:cNvPicPr>
          <p:nvPr/>
        </p:nvPicPr>
        <p:blipFill rotWithShape="1">
          <a:blip r:embed="rId7"/>
          <a:srcRect r="2207" b="-11"/>
          <a:stretch/>
        </p:blipFill>
        <p:spPr>
          <a:xfrm>
            <a:off x="1151467" y="4471712"/>
            <a:ext cx="2113028" cy="1467512"/>
          </a:xfrm>
          <a:prstGeom prst="roundRect">
            <a:avLst>
              <a:gd name="adj" fmla="val 1858"/>
            </a:avLst>
          </a:prstGeom>
          <a:effectLst/>
        </p:spPr>
      </p:pic>
      <p:pic>
        <p:nvPicPr>
          <p:cNvPr id="6" name="Picture 5" descr="A drawing of a face&#10;&#10;Description automatically generated">
            <a:extLst>
              <a:ext uri="{FF2B5EF4-FFF2-40B4-BE49-F238E27FC236}">
                <a16:creationId xmlns:a16="http://schemas.microsoft.com/office/drawing/2014/main" id="{426F5453-6108-41C6-A50A-E5EAAAF9A08A}"/>
              </a:ext>
            </a:extLst>
          </p:cNvPr>
          <p:cNvPicPr>
            <a:picLocks noChangeAspect="1"/>
          </p:cNvPicPr>
          <p:nvPr/>
        </p:nvPicPr>
        <p:blipFill rotWithShape="1">
          <a:blip r:embed="rId8"/>
          <a:srcRect t="15290" r="7" b="18216"/>
          <a:stretch/>
        </p:blipFill>
        <p:spPr>
          <a:xfrm>
            <a:off x="3422633" y="4471716"/>
            <a:ext cx="2113027" cy="1467504"/>
          </a:xfrm>
          <a:prstGeom prst="roundRect">
            <a:avLst>
              <a:gd name="adj" fmla="val 1858"/>
            </a:avLst>
          </a:prstGeom>
          <a:effectLst/>
        </p:spPr>
      </p:pic>
      <p:sp>
        <p:nvSpPr>
          <p:cNvPr id="7" name="TextBox 6">
            <a:extLst>
              <a:ext uri="{FF2B5EF4-FFF2-40B4-BE49-F238E27FC236}">
                <a16:creationId xmlns:a16="http://schemas.microsoft.com/office/drawing/2014/main" id="{DCF82FB3-865A-4E5C-80AE-B4C3F79FD810}"/>
              </a:ext>
            </a:extLst>
          </p:cNvPr>
          <p:cNvSpPr txBox="1"/>
          <p:nvPr/>
        </p:nvSpPr>
        <p:spPr>
          <a:xfrm>
            <a:off x="5948838" y="2737137"/>
            <a:ext cx="9055735" cy="4727677"/>
          </a:xfrm>
          <a:prstGeom prst="rect">
            <a:avLst/>
          </a:prstGeom>
        </p:spPr>
        <p:txBody>
          <a:bodyPr vert="horz" lIns="91440" tIns="45720" rIns="91440" bIns="45720" rtlCol="0" anchor="ctr">
            <a:normAutofit/>
          </a:bodyPr>
          <a:lstStyle/>
          <a:p>
            <a:pPr marL="742950" indent="-74295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panose="02020603050405020304" pitchFamily="18" charset="0"/>
                <a:cs typeface="Times" panose="02020603050405020304" pitchFamily="18" charset="0"/>
              </a:rPr>
              <a:t>Keep regular sleep patterns  </a:t>
            </a:r>
          </a:p>
          <a:p>
            <a:pPr marL="742950" indent="-74295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panose="02020603050405020304" pitchFamily="18" charset="0"/>
              <a:cs typeface="Times" panose="02020603050405020304" pitchFamily="18" charset="0"/>
            </a:endParaRPr>
          </a:p>
          <a:p>
            <a:pPr marL="742950" indent="-74295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panose="02020603050405020304" pitchFamily="18" charset="0"/>
                <a:cs typeface="Times" panose="02020603050405020304" pitchFamily="18" charset="0"/>
              </a:rPr>
              <a:t>Create a restful and peaceful sleeping area </a:t>
            </a:r>
          </a:p>
          <a:p>
            <a:pPr>
              <a:lnSpc>
                <a:spcPct val="90000"/>
              </a:lnSpc>
              <a:spcBef>
                <a:spcPts val="1000"/>
              </a:spcBef>
              <a:buClr>
                <a:schemeClr val="accent1"/>
              </a:buClr>
              <a:buSzPct val="80000"/>
            </a:pPr>
            <a:endParaRPr lang="en-US" sz="1600" dirty="0">
              <a:solidFill>
                <a:schemeClr val="tx1">
                  <a:lumMod val="75000"/>
                  <a:lumOff val="25000"/>
                </a:schemeClr>
              </a:solidFill>
              <a:latin typeface="Times" panose="02020603050405020304" pitchFamily="18" charset="0"/>
              <a:cs typeface="Times" panose="02020603050405020304" pitchFamily="18" charset="0"/>
            </a:endParaRPr>
          </a:p>
          <a:p>
            <a:pPr marL="742950" indent="-74295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panose="02020603050405020304" pitchFamily="18" charset="0"/>
                <a:cs typeface="Times" panose="02020603050405020304" pitchFamily="18" charset="0"/>
              </a:rPr>
              <a:t>Exercise regularly</a:t>
            </a:r>
          </a:p>
          <a:p>
            <a:pPr marL="742950" indent="-74295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panose="02020603050405020304" pitchFamily="18" charset="0"/>
              <a:cs typeface="Times" panose="02020603050405020304" pitchFamily="18" charset="0"/>
            </a:endParaRPr>
          </a:p>
          <a:p>
            <a:pPr marL="742950" indent="-74295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panose="02020603050405020304" pitchFamily="18" charset="0"/>
                <a:cs typeface="Times" panose="02020603050405020304" pitchFamily="18" charset="0"/>
              </a:rPr>
              <a:t>Cut down on the caffeine </a:t>
            </a:r>
          </a:p>
          <a:p>
            <a:pPr marL="742950" indent="-74295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panose="02020603050405020304" pitchFamily="18" charset="0"/>
              <a:cs typeface="Times" panose="02020603050405020304" pitchFamily="18" charset="0"/>
            </a:endParaRPr>
          </a:p>
          <a:p>
            <a:pPr marL="742950" indent="-74295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panose="02020603050405020304" pitchFamily="18" charset="0"/>
                <a:cs typeface="Times" panose="02020603050405020304" pitchFamily="18" charset="0"/>
              </a:rPr>
              <a:t>Don’t over indulge </a:t>
            </a:r>
          </a:p>
          <a:p>
            <a:pPr marL="742950" indent="-74295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panose="02020603050405020304" pitchFamily="18" charset="0"/>
              <a:cs typeface="Times" panose="02020603050405020304" pitchFamily="18" charset="0"/>
            </a:endParaRPr>
          </a:p>
          <a:p>
            <a:pPr marL="742950" indent="-74295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panose="02020603050405020304" pitchFamily="18" charset="0"/>
                <a:cs typeface="Times" panose="02020603050405020304" pitchFamily="18" charset="0"/>
              </a:rPr>
              <a:t>Write away your worries </a:t>
            </a:r>
          </a:p>
          <a:p>
            <a:pPr marL="742950" indent="-742950">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latin typeface="Times" panose="02020603050405020304" pitchFamily="18" charset="0"/>
              <a:cs typeface="Times" panose="02020603050405020304" pitchFamily="18" charset="0"/>
            </a:endParaRPr>
          </a:p>
          <a:p>
            <a:pPr marL="742950" indent="-742950">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Times" panose="02020603050405020304" pitchFamily="18" charset="0"/>
                <a:cs typeface="Times" panose="02020603050405020304" pitchFamily="18" charset="0"/>
              </a:rPr>
              <a:t>Try to relax before going to bed </a:t>
            </a:r>
          </a:p>
          <a:p>
            <a:pPr marL="342900" indent="-342900">
              <a:lnSpc>
                <a:spcPct val="90000"/>
              </a:lnSpc>
              <a:spcBef>
                <a:spcPts val="1000"/>
              </a:spcBef>
              <a:buClr>
                <a:schemeClr val="accent1"/>
              </a:buClr>
              <a:buSzPct val="80000"/>
              <a:buFont typeface="Wingdings 3" charset="2"/>
              <a:buChar char=""/>
            </a:pPr>
            <a:endParaRPr lang="en-US" sz="700" dirty="0">
              <a:solidFill>
                <a:schemeClr val="tx1">
                  <a:lumMod val="75000"/>
                  <a:lumOff val="25000"/>
                </a:schemeClr>
              </a:solidFill>
            </a:endParaRPr>
          </a:p>
          <a:p>
            <a:pPr marL="342900" indent="-342900">
              <a:lnSpc>
                <a:spcPct val="90000"/>
              </a:lnSpc>
              <a:spcBef>
                <a:spcPts val="1000"/>
              </a:spcBef>
              <a:buClr>
                <a:schemeClr val="accent1"/>
              </a:buClr>
              <a:buSzPct val="80000"/>
              <a:buFont typeface="Wingdings 3" charset="2"/>
              <a:buChar char=""/>
            </a:pPr>
            <a:endParaRPr lang="en-US" sz="7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700" dirty="0">
              <a:solidFill>
                <a:schemeClr val="tx1">
                  <a:lumMod val="75000"/>
                  <a:lumOff val="25000"/>
                </a:schemeClr>
              </a:solidFill>
            </a:endParaRPr>
          </a:p>
          <a:p>
            <a:pPr marL="342900" indent="-342900">
              <a:lnSpc>
                <a:spcPct val="90000"/>
              </a:lnSpc>
              <a:spcBef>
                <a:spcPts val="1000"/>
              </a:spcBef>
              <a:buClr>
                <a:schemeClr val="accent1"/>
              </a:buClr>
              <a:buSzPct val="80000"/>
              <a:buFont typeface="Wingdings 3" charset="2"/>
              <a:buChar char=""/>
            </a:pPr>
            <a:endParaRPr lang="en-US" sz="700" dirty="0">
              <a:solidFill>
                <a:schemeClr val="tx1">
                  <a:lumMod val="75000"/>
                  <a:lumOff val="25000"/>
                </a:schemeClr>
              </a:solidFill>
            </a:endParaRPr>
          </a:p>
          <a:p>
            <a:pPr marL="342900" indent="-342900">
              <a:lnSpc>
                <a:spcPct val="90000"/>
              </a:lnSpc>
              <a:spcBef>
                <a:spcPts val="1000"/>
              </a:spcBef>
              <a:buClr>
                <a:schemeClr val="accent1"/>
              </a:buClr>
              <a:buSzPct val="80000"/>
              <a:buFont typeface="Wingdings 3" charset="2"/>
              <a:buChar char=""/>
            </a:pPr>
            <a:endParaRPr lang="en-US" sz="700" dirty="0">
              <a:solidFill>
                <a:schemeClr val="tx1">
                  <a:lumMod val="75000"/>
                  <a:lumOff val="25000"/>
                </a:schemeClr>
              </a:solidFill>
            </a:endParaRPr>
          </a:p>
        </p:txBody>
      </p:sp>
      <p:sp>
        <p:nvSpPr>
          <p:cNvPr id="8" name="Rectangle 7">
            <a:extLst>
              <a:ext uri="{FF2B5EF4-FFF2-40B4-BE49-F238E27FC236}">
                <a16:creationId xmlns:a16="http://schemas.microsoft.com/office/drawing/2014/main" id="{43111AFF-1A77-4B93-A1C7-5BF0DCCFB094}"/>
              </a:ext>
            </a:extLst>
          </p:cNvPr>
          <p:cNvSpPr/>
          <p:nvPr/>
        </p:nvSpPr>
        <p:spPr>
          <a:xfrm>
            <a:off x="9946965" y="6346343"/>
            <a:ext cx="2117867" cy="30117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Times" panose="02020603050405020304" pitchFamily="18" charset="0"/>
                <a:cs typeface="Times" panose="02020603050405020304" pitchFamily="18" charset="0"/>
              </a:rPr>
              <a:t>(NHS, 2018)</a:t>
            </a:r>
            <a:r>
              <a:rPr lang="en-GB" dirty="0"/>
              <a:t> </a:t>
            </a:r>
          </a:p>
        </p:txBody>
      </p:sp>
    </p:spTree>
    <p:extLst>
      <p:ext uri="{BB962C8B-B14F-4D97-AF65-F5344CB8AC3E}">
        <p14:creationId xmlns:p14="http://schemas.microsoft.com/office/powerpoint/2010/main" val="7572556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54" name="Group 72">
            <a:extLst>
              <a:ext uri="{FF2B5EF4-FFF2-40B4-BE49-F238E27FC236}">
                <a16:creationId xmlns:a16="http://schemas.microsoft.com/office/drawing/2014/main" id="{EED2E2BB-3846-41EB-9F1E-92C33C4A8F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4" name="Rectangle 73">
              <a:extLst>
                <a:ext uri="{FF2B5EF4-FFF2-40B4-BE49-F238E27FC236}">
                  <a16:creationId xmlns:a16="http://schemas.microsoft.com/office/drawing/2014/main" id="{C73D5773-5AC9-444A-A47A-EB6656ACD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Freeform 5">
              <a:extLst>
                <a:ext uri="{FF2B5EF4-FFF2-40B4-BE49-F238E27FC236}">
                  <a16:creationId xmlns:a16="http://schemas.microsoft.com/office/drawing/2014/main" id="{81EB4475-C020-4325-AF59-31FCBFB7C5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55" name="Rectangle 76">
            <a:extLst>
              <a:ext uri="{FF2B5EF4-FFF2-40B4-BE49-F238E27FC236}">
                <a16:creationId xmlns:a16="http://schemas.microsoft.com/office/drawing/2014/main" id="{F7689D68-C339-4D5B-9DAA-E13F6BD4D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itle 1">
            <a:extLst>
              <a:ext uri="{FF2B5EF4-FFF2-40B4-BE49-F238E27FC236}">
                <a16:creationId xmlns:a16="http://schemas.microsoft.com/office/drawing/2014/main" id="{2774B313-D6AC-4653-B504-E1F276BE1192}"/>
              </a:ext>
            </a:extLst>
          </p:cNvPr>
          <p:cNvSpPr txBox="1">
            <a:spLocks/>
          </p:cNvSpPr>
          <p:nvPr/>
        </p:nvSpPr>
        <p:spPr bwMode="gray">
          <a:xfrm>
            <a:off x="8293474" y="1525845"/>
            <a:ext cx="3305771" cy="3573242"/>
          </a:xfrm>
          <a:prstGeom prst="rect">
            <a:avLst/>
          </a:prstGeom>
        </p:spPr>
        <p:txBody>
          <a:bodyPr vert="horz" lIns="91440" tIns="45720" rIns="91440" bIns="45720" rtlCol="0" anchor="b">
            <a:normAutofit fontScale="92500"/>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lnSpc>
                <a:spcPct val="90000"/>
              </a:lnSpc>
              <a:spcAft>
                <a:spcPts val="600"/>
              </a:spcAft>
            </a:pPr>
            <a:r>
              <a:rPr lang="en-US" sz="4800" b="1" i="0" kern="1200" dirty="0">
                <a:solidFill>
                  <a:schemeClr val="bg2"/>
                </a:solidFill>
                <a:latin typeface="Times" pitchFamily="2" charset="0"/>
              </a:rPr>
              <a:t>The Importance of Sleep in </a:t>
            </a:r>
            <a:r>
              <a:rPr lang="en-US" sz="4800" b="1" dirty="0">
                <a:latin typeface="Times" pitchFamily="2" charset="0"/>
              </a:rPr>
              <a:t>Older Adults</a:t>
            </a:r>
            <a:r>
              <a:rPr lang="en-US" sz="4800" b="1" i="0" kern="1200" dirty="0">
                <a:solidFill>
                  <a:schemeClr val="bg2"/>
                </a:solidFill>
                <a:latin typeface="Times" pitchFamily="2" charset="0"/>
              </a:rPr>
              <a:t>  (64+)</a:t>
            </a:r>
          </a:p>
        </p:txBody>
      </p:sp>
      <p:grpSp>
        <p:nvGrpSpPr>
          <p:cNvPr id="2056" name="Group 78">
            <a:extLst>
              <a:ext uri="{FF2B5EF4-FFF2-40B4-BE49-F238E27FC236}">
                <a16:creationId xmlns:a16="http://schemas.microsoft.com/office/drawing/2014/main" id="{C8F821F4-B6DB-4EC4-B2F4-CCC64AB812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80" name="Rectangle 79">
              <a:extLst>
                <a:ext uri="{FF2B5EF4-FFF2-40B4-BE49-F238E27FC236}">
                  <a16:creationId xmlns:a16="http://schemas.microsoft.com/office/drawing/2014/main" id="{6CEDE48F-DE7D-4871-954D-309A0EE9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1" name="Freeform 5">
              <a:extLst>
                <a:ext uri="{FF2B5EF4-FFF2-40B4-BE49-F238E27FC236}">
                  <a16:creationId xmlns:a16="http://schemas.microsoft.com/office/drawing/2014/main" id="{04FD96D5-FEA2-404A-8FA3-02AC9B97A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2" name="Freeform 5">
              <a:extLst>
                <a:ext uri="{FF2B5EF4-FFF2-40B4-BE49-F238E27FC236}">
                  <a16:creationId xmlns:a16="http://schemas.microsoft.com/office/drawing/2014/main" id="{9C7ED580-F03F-4187-BEDE-78B5298689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2050" name="Picture 2" descr="Image result for elderly black and white clipart">
            <a:hlinkClick r:id="rId3"/>
            <a:extLst>
              <a:ext uri="{FF2B5EF4-FFF2-40B4-BE49-F238E27FC236}">
                <a16:creationId xmlns:a16="http://schemas.microsoft.com/office/drawing/2014/main" id="{27659F90-02C5-1444-9235-85F07668D3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9763" y="1666730"/>
            <a:ext cx="3057864" cy="365118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elderly sleeping  black and white clipart">
            <a:hlinkClick r:id="rId5"/>
            <a:extLst>
              <a:ext uri="{FF2B5EF4-FFF2-40B4-BE49-F238E27FC236}">
                <a16:creationId xmlns:a16="http://schemas.microsoft.com/office/drawing/2014/main" id="{F500069E-D850-DC46-B265-A797527795D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31353" y="1885552"/>
            <a:ext cx="3221590" cy="32135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3215815"/>
      </p:ext>
    </p:extLst>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bg>
      <p:bgPr>
        <a:gradFill>
          <a:gsLst>
            <a:gs pos="2000">
              <a:schemeClr val="accent5">
                <a:lumMod val="7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58" name="Group 57">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59" name="Rectangle 58">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60"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p>
      </p:grpSp>
      <p:sp>
        <p:nvSpPr>
          <p:cNvPr id="2" name="TextBox 1">
            <a:extLst>
              <a:ext uri="{FF2B5EF4-FFF2-40B4-BE49-F238E27FC236}">
                <a16:creationId xmlns:a16="http://schemas.microsoft.com/office/drawing/2014/main" id="{29D8D11E-DD8C-4B45-9493-6713818CC8DF}"/>
              </a:ext>
            </a:extLst>
          </p:cNvPr>
          <p:cNvSpPr txBox="1"/>
          <p:nvPr/>
        </p:nvSpPr>
        <p:spPr>
          <a:xfrm>
            <a:off x="1019777" y="1212406"/>
            <a:ext cx="2858278" cy="4523376"/>
          </a:xfrm>
          <a:prstGeom prst="rect">
            <a:avLst/>
          </a:prstGeom>
        </p:spPr>
        <p:txBody>
          <a:bodyPr vert="horz" lIns="91440" tIns="45720" rIns="91440" bIns="45720" rtlCol="0" anchor="ctr">
            <a:normAutofit/>
          </a:bodyPr>
          <a:lstStyle/>
          <a:p>
            <a:pPr algn="ctr">
              <a:spcBef>
                <a:spcPct val="0"/>
              </a:spcBef>
              <a:spcAft>
                <a:spcPts val="600"/>
              </a:spcAft>
            </a:pPr>
            <a:r>
              <a:rPr lang="en-US" sz="5400" b="1" dirty="0">
                <a:solidFill>
                  <a:schemeClr val="tx2">
                    <a:lumMod val="75000"/>
                  </a:schemeClr>
                </a:solidFill>
                <a:latin typeface="Times" pitchFamily="2" charset="0"/>
                <a:ea typeface="+mj-ea"/>
                <a:cs typeface="+mj-cs"/>
              </a:rPr>
              <a:t>Sleep Changes with Older Adults </a:t>
            </a:r>
          </a:p>
        </p:txBody>
      </p:sp>
      <p:cxnSp>
        <p:nvCxnSpPr>
          <p:cNvPr id="62" name="Straight Connector 61">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accent1">
                <a:lumMod val="75000"/>
              </a:schemeClr>
            </a:solidFill>
            <a:miter lim="800000"/>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8A950C5B-95D0-1F44-8E70-C4734FD56CE1}"/>
              </a:ext>
            </a:extLst>
          </p:cNvPr>
          <p:cNvSpPr/>
          <p:nvPr/>
        </p:nvSpPr>
        <p:spPr>
          <a:xfrm>
            <a:off x="4975460" y="615241"/>
            <a:ext cx="5563446" cy="2631490"/>
          </a:xfrm>
          <a:prstGeom prst="rect">
            <a:avLst/>
          </a:prstGeom>
        </p:spPr>
        <p:txBody>
          <a:bodyPr wrap="square">
            <a:spAutoFit/>
          </a:bodyPr>
          <a:lstStyle/>
          <a:p>
            <a:pPr>
              <a:spcAft>
                <a:spcPts val="600"/>
              </a:spcAft>
            </a:pPr>
            <a:r>
              <a:rPr lang="en-GB" sz="2000" b="0" i="0" u="none" strike="noStrike" dirty="0">
                <a:solidFill>
                  <a:srgbClr val="222222"/>
                </a:solidFill>
                <a:effectLst/>
                <a:latin typeface="Times New Roman" panose="02020603050405020304" pitchFamily="18" charset="0"/>
                <a:cs typeface="Times New Roman" panose="02020603050405020304" pitchFamily="18" charset="0"/>
              </a:rPr>
              <a:t>Interestingly,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older</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adults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need</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about the same amount of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sleep</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as younger adults - seven to nine hours of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sleep</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per night. Unfortunately, many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older</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adults often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get </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less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sleep</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than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they need</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One reason is that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they</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often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have more</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trouble falling asleep.</a:t>
            </a:r>
          </a:p>
          <a:p>
            <a:pPr>
              <a:spcAft>
                <a:spcPts val="600"/>
              </a:spcAft>
            </a:pPr>
            <a:r>
              <a:rPr lang="en-GB" sz="2000" b="0" i="0" u="none" strike="noStrike" dirty="0">
                <a:solidFill>
                  <a:srgbClr val="222222"/>
                </a:solidFill>
                <a:effectLst/>
                <a:latin typeface="Times New Roman" panose="02020603050405020304" pitchFamily="18" charset="0"/>
                <a:cs typeface="Times New Roman" panose="02020603050405020304" pitchFamily="18" charset="0"/>
              </a:rPr>
              <a:t>Night time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sleep</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schedules may change with </a:t>
            </a:r>
            <a:r>
              <a:rPr lang="en-GB" sz="2000" b="1" i="0" u="none" strike="noStrike" dirty="0">
                <a:solidFill>
                  <a:srgbClr val="222222"/>
                </a:solidFill>
                <a:effectLst/>
                <a:latin typeface="Times New Roman" panose="02020603050405020304" pitchFamily="18" charset="0"/>
                <a:cs typeface="Times New Roman" panose="02020603050405020304" pitchFamily="18" charset="0"/>
              </a:rPr>
              <a:t>age</a:t>
            </a:r>
            <a:r>
              <a:rPr lang="en-GB" sz="2000" b="0" i="0" u="none" strike="noStrike" dirty="0">
                <a:solidFill>
                  <a:srgbClr val="222222"/>
                </a:solidFill>
                <a:effectLst/>
                <a:latin typeface="Times New Roman" panose="02020603050405020304" pitchFamily="18" charset="0"/>
                <a:cs typeface="Times New Roman" panose="02020603050405020304" pitchFamily="18" charset="0"/>
              </a:rPr>
              <a:t> too.</a:t>
            </a:r>
            <a:endParaRPr lang="en-US" sz="2000" dirty="0">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3B224930-D8CE-2949-AE43-088114196823}"/>
              </a:ext>
            </a:extLst>
          </p:cNvPr>
          <p:cNvSpPr/>
          <p:nvPr/>
        </p:nvSpPr>
        <p:spPr>
          <a:xfrm>
            <a:off x="4897832" y="3261475"/>
            <a:ext cx="6096000" cy="1015663"/>
          </a:xfrm>
          <a:prstGeom prst="rect">
            <a:avLst/>
          </a:prstGeom>
        </p:spPr>
        <p:txBody>
          <a:bodyPr>
            <a:spAutoFit/>
          </a:bodyPr>
          <a:lstStyle/>
          <a:p>
            <a:pPr>
              <a:spcAft>
                <a:spcPts val="600"/>
              </a:spcAft>
            </a:pPr>
            <a:r>
              <a:rPr lang="en-GB" sz="2000" u="none" strike="noStrike" dirty="0">
                <a:solidFill>
                  <a:srgbClr val="000000"/>
                </a:solidFill>
                <a:effectLst/>
                <a:latin typeface="Times New Roman" panose="02020603050405020304" pitchFamily="18" charset="0"/>
                <a:cs typeface="Times New Roman" panose="02020603050405020304" pitchFamily="18" charset="0"/>
              </a:rPr>
              <a:t>A study of adults over 65 found that 13 percent of men and 36 percent of women take more than 30 minutes to fall asleep.</a:t>
            </a:r>
            <a:endParaRPr lang="en-US" sz="2000" dirty="0">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5FCE8F10-EEA3-B848-9CC8-C0B22AEA5360}"/>
              </a:ext>
            </a:extLst>
          </p:cNvPr>
          <p:cNvSpPr/>
          <p:nvPr/>
        </p:nvSpPr>
        <p:spPr>
          <a:xfrm>
            <a:off x="4897832" y="4291882"/>
            <a:ext cx="6096000" cy="707886"/>
          </a:xfrm>
          <a:prstGeom prst="rect">
            <a:avLst/>
          </a:prstGeom>
        </p:spPr>
        <p:txBody>
          <a:bodyPr>
            <a:spAutoFit/>
          </a:bodyPr>
          <a:lstStyle/>
          <a:p>
            <a:pPr>
              <a:spcAft>
                <a:spcPts val="600"/>
              </a:spcAft>
            </a:pPr>
            <a:r>
              <a:rPr lang="en-GB" sz="2000" b="0" i="0" u="none" strike="noStrike" dirty="0">
                <a:solidFill>
                  <a:srgbClr val="000000"/>
                </a:solidFill>
                <a:effectLst/>
                <a:latin typeface="Times" pitchFamily="2" charset="0"/>
              </a:rPr>
              <a:t>Also, older people often sleep less deeply and wake up more often throughout the night,</a:t>
            </a:r>
            <a:endParaRPr lang="en-US" sz="2000" dirty="0">
              <a:latin typeface="Times" pitchFamily="2" charset="0"/>
            </a:endParaRPr>
          </a:p>
        </p:txBody>
      </p:sp>
      <p:sp>
        <p:nvSpPr>
          <p:cNvPr id="49" name="TextBox 13">
            <a:extLst>
              <a:ext uri="{FF2B5EF4-FFF2-40B4-BE49-F238E27FC236}">
                <a16:creationId xmlns:a16="http://schemas.microsoft.com/office/drawing/2014/main" id="{5C698E21-AE61-6F4D-8C1E-5C968916CB81}"/>
              </a:ext>
            </a:extLst>
          </p:cNvPr>
          <p:cNvSpPr txBox="1"/>
          <p:nvPr/>
        </p:nvSpPr>
        <p:spPr>
          <a:xfrm>
            <a:off x="4835320" y="5131386"/>
            <a:ext cx="7278885" cy="1169551"/>
          </a:xfrm>
          <a:prstGeom prst="rect">
            <a:avLst/>
          </a:prstGeom>
          <a:noFill/>
        </p:spPr>
        <p:txBody>
          <a:bodyPr wrap="square" rtlCol="0">
            <a:spAutoFit/>
          </a:bodyPr>
          <a:lstStyle/>
          <a:p>
            <a:pPr>
              <a:spcAft>
                <a:spcPts val="600"/>
              </a:spcAft>
            </a:pPr>
            <a:r>
              <a:rPr lang="en-US" sz="2000" dirty="0">
                <a:latin typeface="Times" pitchFamily="2" charset="0"/>
              </a:rPr>
              <a:t>Why The Elderly are considered to be early birds??</a:t>
            </a:r>
          </a:p>
          <a:p>
            <a:pPr>
              <a:spcAft>
                <a:spcPts val="600"/>
              </a:spcAft>
            </a:pPr>
            <a:r>
              <a:rPr lang="en-US" sz="2000" dirty="0">
                <a:latin typeface="Times" pitchFamily="2" charset="0"/>
              </a:rPr>
              <a:t>&gt;Eat dinner earlier</a:t>
            </a:r>
          </a:p>
          <a:p>
            <a:pPr>
              <a:spcAft>
                <a:spcPts val="600"/>
              </a:spcAft>
            </a:pPr>
            <a:r>
              <a:rPr lang="en-US" sz="2000" dirty="0">
                <a:latin typeface="Times" pitchFamily="2" charset="0"/>
              </a:rPr>
              <a:t>&gt;Circadian rhythm</a:t>
            </a:r>
          </a:p>
        </p:txBody>
      </p:sp>
    </p:spTree>
    <p:extLst>
      <p:ext uri="{BB962C8B-B14F-4D97-AF65-F5344CB8AC3E}">
        <p14:creationId xmlns:p14="http://schemas.microsoft.com/office/powerpoint/2010/main" val="11246099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flip="none" rotWithShape="1">
          <a:gsLst>
            <a:gs pos="2000">
              <a:schemeClr val="accent5">
                <a:lumMod val="41000"/>
                <a:alpha val="93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93DC2E8-BA8C-8342-AAB3-6EB95129DC79}"/>
              </a:ext>
            </a:extLst>
          </p:cNvPr>
          <p:cNvSpPr/>
          <p:nvPr/>
        </p:nvSpPr>
        <p:spPr>
          <a:xfrm>
            <a:off x="6095999" y="1383418"/>
            <a:ext cx="4503156" cy="461665"/>
          </a:xfrm>
          <a:prstGeom prst="rect">
            <a:avLst/>
          </a:prstGeom>
        </p:spPr>
        <p:txBody>
          <a:bodyPr wrap="none">
            <a:spAutoFit/>
          </a:bodyPr>
          <a:lstStyle/>
          <a:p>
            <a:r>
              <a:rPr lang="en-GB" sz="2400" b="1" dirty="0">
                <a:solidFill>
                  <a:srgbClr val="26282D"/>
                </a:solidFill>
                <a:latin typeface="Times" pitchFamily="2" charset="0"/>
              </a:rPr>
              <a:t>S</a:t>
            </a:r>
            <a:r>
              <a:rPr lang="en-GB" sz="2400" b="1" i="0" u="none" strike="noStrike" dirty="0">
                <a:solidFill>
                  <a:srgbClr val="26282D"/>
                </a:solidFill>
                <a:effectLst/>
                <a:latin typeface="Times" pitchFamily="2" charset="0"/>
              </a:rPr>
              <a:t>tudy posits a couple of theories:</a:t>
            </a:r>
            <a:endParaRPr lang="en-US" sz="2400" b="1" dirty="0">
              <a:latin typeface="Times" pitchFamily="2" charset="0"/>
            </a:endParaRPr>
          </a:p>
        </p:txBody>
      </p:sp>
      <p:sp>
        <p:nvSpPr>
          <p:cNvPr id="5" name="Rectangle 4">
            <a:extLst>
              <a:ext uri="{FF2B5EF4-FFF2-40B4-BE49-F238E27FC236}">
                <a16:creationId xmlns:a16="http://schemas.microsoft.com/office/drawing/2014/main" id="{43480EEC-19A2-0245-9E55-02C28AAFE361}"/>
              </a:ext>
            </a:extLst>
          </p:cNvPr>
          <p:cNvSpPr/>
          <p:nvPr/>
        </p:nvSpPr>
        <p:spPr>
          <a:xfrm>
            <a:off x="5197916" y="2180549"/>
            <a:ext cx="6994084" cy="2246769"/>
          </a:xfrm>
          <a:prstGeom prst="rect">
            <a:avLst/>
          </a:prstGeom>
        </p:spPr>
        <p:txBody>
          <a:bodyPr wrap="square">
            <a:spAutoFit/>
          </a:bodyPr>
          <a:lstStyle/>
          <a:p>
            <a:pPr marL="342900" indent="-342900">
              <a:buAutoNum type="arabicPeriod"/>
            </a:pPr>
            <a:r>
              <a:rPr lang="en-GB" sz="2000" dirty="0">
                <a:latin typeface="Times" pitchFamily="2" charset="0"/>
              </a:rPr>
              <a:t>Elderly people spend less time in daylight - which is very important for regulating your circadian rhythms.</a:t>
            </a:r>
          </a:p>
          <a:p>
            <a:pPr marL="342900" indent="-342900">
              <a:buAutoNum type="arabicPeriod"/>
            </a:pPr>
            <a:endParaRPr lang="en-GB" sz="2000" dirty="0">
              <a:latin typeface="Times" pitchFamily="2" charset="0"/>
            </a:endParaRPr>
          </a:p>
          <a:p>
            <a:pPr marL="342900" indent="-342900">
              <a:buAutoNum type="arabicPeriod"/>
            </a:pPr>
            <a:r>
              <a:rPr lang="en-GB" sz="2000" dirty="0">
                <a:latin typeface="Times" pitchFamily="2" charset="0"/>
              </a:rPr>
              <a:t> Another is that </a:t>
            </a:r>
            <a:r>
              <a:rPr lang="en-GB" sz="2000" b="1" dirty="0">
                <a:latin typeface="Times" pitchFamily="2" charset="0"/>
              </a:rPr>
              <a:t>changes in your brain’s hypothalamus as you age</a:t>
            </a:r>
            <a:r>
              <a:rPr lang="en-GB" sz="2000" dirty="0">
                <a:latin typeface="Times" pitchFamily="2" charset="0"/>
              </a:rPr>
              <a:t> can shift those rhythms. One 2001 study, suggests elderly people produce and secrete less melatonin, which affects their sleep/wake cycles.</a:t>
            </a:r>
            <a:endParaRPr lang="en-US" sz="2000" dirty="0">
              <a:latin typeface="Times" pitchFamily="2" charset="0"/>
            </a:endParaRPr>
          </a:p>
        </p:txBody>
      </p:sp>
      <p:sp>
        <p:nvSpPr>
          <p:cNvPr id="6" name="Rectangle 5">
            <a:extLst>
              <a:ext uri="{FF2B5EF4-FFF2-40B4-BE49-F238E27FC236}">
                <a16:creationId xmlns:a16="http://schemas.microsoft.com/office/drawing/2014/main" id="{B3624E38-DD2F-FA4B-84DC-44284C3A23B5}"/>
              </a:ext>
            </a:extLst>
          </p:cNvPr>
          <p:cNvSpPr/>
          <p:nvPr/>
        </p:nvSpPr>
        <p:spPr>
          <a:xfrm>
            <a:off x="4767149" y="4762784"/>
            <a:ext cx="7190847" cy="1631216"/>
          </a:xfrm>
          <a:prstGeom prst="rect">
            <a:avLst/>
          </a:prstGeom>
        </p:spPr>
        <p:txBody>
          <a:bodyPr wrap="square">
            <a:spAutoFit/>
          </a:bodyPr>
          <a:lstStyle/>
          <a:p>
            <a:r>
              <a:rPr lang="en-GB" sz="2000" b="0" i="0" u="none" strike="noStrike" dirty="0">
                <a:solidFill>
                  <a:srgbClr val="26282D"/>
                </a:solidFill>
                <a:effectLst/>
                <a:latin typeface="Times" pitchFamily="2" charset="0"/>
              </a:rPr>
              <a:t>Multiple factors can affect your sleep as you age. Changes in health, daily routines, sleep schedules, and brain function can all affect your sleep as time goes on. Some people aged 65+ may find they don’t get enough sleep, while others will discover they are sleeping far too much.</a:t>
            </a:r>
            <a:endParaRPr lang="en-US" sz="2000" dirty="0">
              <a:latin typeface="Times" pitchFamily="2" charset="0"/>
            </a:endParaRPr>
          </a:p>
        </p:txBody>
      </p:sp>
      <p:sp>
        <p:nvSpPr>
          <p:cNvPr id="2" name="TextBox 1">
            <a:extLst>
              <a:ext uri="{FF2B5EF4-FFF2-40B4-BE49-F238E27FC236}">
                <a16:creationId xmlns:a16="http://schemas.microsoft.com/office/drawing/2014/main" id="{618BF46A-24FB-1D43-8B62-42E1A8C15B9B}"/>
              </a:ext>
            </a:extLst>
          </p:cNvPr>
          <p:cNvSpPr txBox="1"/>
          <p:nvPr/>
        </p:nvSpPr>
        <p:spPr>
          <a:xfrm>
            <a:off x="2222535" y="278511"/>
            <a:ext cx="7746929" cy="769441"/>
          </a:xfrm>
          <a:prstGeom prst="rect">
            <a:avLst/>
          </a:prstGeom>
          <a:noFill/>
        </p:spPr>
        <p:txBody>
          <a:bodyPr wrap="none" rtlCol="0">
            <a:spAutoFit/>
          </a:bodyPr>
          <a:lstStyle/>
          <a:p>
            <a:r>
              <a:rPr lang="en-US" sz="4400" b="1" dirty="0">
                <a:latin typeface="Times" pitchFamily="2" charset="0"/>
              </a:rPr>
              <a:t>Sleep Stages with Older Adults </a:t>
            </a:r>
          </a:p>
        </p:txBody>
      </p:sp>
      <p:pic>
        <p:nvPicPr>
          <p:cNvPr id="3074" name="Picture 2" descr="Image result for older adults clipart">
            <a:hlinkClick r:id="rId2"/>
            <a:extLst>
              <a:ext uri="{FF2B5EF4-FFF2-40B4-BE49-F238E27FC236}">
                <a16:creationId xmlns:a16="http://schemas.microsoft.com/office/drawing/2014/main" id="{9215438D-AE28-2544-BDD5-087D3064CC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859" y="1383418"/>
            <a:ext cx="4740291" cy="47402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71633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a:gsLst>
            <a:gs pos="2000">
              <a:schemeClr val="accent5">
                <a:lumMod val="7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14C7A84-FF54-AC47-891A-4D05AA87AB45}"/>
              </a:ext>
            </a:extLst>
          </p:cNvPr>
          <p:cNvSpPr/>
          <p:nvPr/>
        </p:nvSpPr>
        <p:spPr>
          <a:xfrm>
            <a:off x="743712" y="1954021"/>
            <a:ext cx="10305288" cy="1323439"/>
          </a:xfrm>
          <a:prstGeom prst="rect">
            <a:avLst/>
          </a:prstGeom>
        </p:spPr>
        <p:txBody>
          <a:bodyPr wrap="square">
            <a:spAutoFit/>
          </a:bodyPr>
          <a:lstStyle/>
          <a:p>
            <a:r>
              <a:rPr lang="en-GB" sz="2000" b="0" i="0" u="none" strike="noStrike" dirty="0">
                <a:solidFill>
                  <a:srgbClr val="26282D"/>
                </a:solidFill>
                <a:effectLst/>
                <a:latin typeface="Times" pitchFamily="2" charset="0"/>
              </a:rPr>
              <a:t>According to the National Institute on Aging (NIA), insomnia is the most common sleep problem affecting people age 60 and up.</a:t>
            </a:r>
          </a:p>
          <a:p>
            <a:r>
              <a:rPr lang="en-GB" sz="2000" b="0" i="0" u="none" strike="noStrike" dirty="0">
                <a:solidFill>
                  <a:srgbClr val="26282D"/>
                </a:solidFill>
                <a:effectLst/>
                <a:latin typeface="Times" pitchFamily="2" charset="0"/>
              </a:rPr>
              <a:t>“</a:t>
            </a:r>
            <a:r>
              <a:rPr lang="en-GB" sz="2000" b="1" i="0" u="none" strike="noStrike" dirty="0">
                <a:solidFill>
                  <a:srgbClr val="26282D"/>
                </a:solidFill>
                <a:effectLst/>
                <a:latin typeface="Times" pitchFamily="2" charset="0"/>
              </a:rPr>
              <a:t>Insomnia is more common for elderly</a:t>
            </a:r>
            <a:r>
              <a:rPr lang="en-GB" sz="2000" b="0" i="0" u="none" strike="noStrike" dirty="0">
                <a:solidFill>
                  <a:srgbClr val="26282D"/>
                </a:solidFill>
                <a:effectLst/>
                <a:latin typeface="Times" pitchFamily="2" charset="0"/>
              </a:rPr>
              <a:t>, partly because of health issues, partly because of the anxiety and the concerns of aging, and sometimes because of medication.</a:t>
            </a:r>
          </a:p>
        </p:txBody>
      </p:sp>
      <p:sp>
        <p:nvSpPr>
          <p:cNvPr id="5" name="Rectangle 4">
            <a:extLst>
              <a:ext uri="{FF2B5EF4-FFF2-40B4-BE49-F238E27FC236}">
                <a16:creationId xmlns:a16="http://schemas.microsoft.com/office/drawing/2014/main" id="{EA05550D-D554-774B-A46C-1F0DF07EB979}"/>
              </a:ext>
            </a:extLst>
          </p:cNvPr>
          <p:cNvSpPr/>
          <p:nvPr/>
        </p:nvSpPr>
        <p:spPr>
          <a:xfrm>
            <a:off x="743712" y="3429000"/>
            <a:ext cx="9352788" cy="2862322"/>
          </a:xfrm>
          <a:prstGeom prst="rect">
            <a:avLst/>
          </a:prstGeom>
        </p:spPr>
        <p:txBody>
          <a:bodyPr wrap="square">
            <a:spAutoFit/>
          </a:bodyPr>
          <a:lstStyle/>
          <a:p>
            <a:r>
              <a:rPr lang="en-GB" sz="2000" b="0" u="none" strike="noStrike" dirty="0">
                <a:solidFill>
                  <a:srgbClr val="26282D"/>
                </a:solidFill>
                <a:effectLst/>
                <a:latin typeface="Times" pitchFamily="2" charset="0"/>
              </a:rPr>
              <a:t>Symptoms of </a:t>
            </a:r>
            <a:r>
              <a:rPr lang="en-GB" sz="2000" dirty="0">
                <a:solidFill>
                  <a:srgbClr val="26282D"/>
                </a:solidFill>
                <a:latin typeface="Times" pitchFamily="2" charset="0"/>
              </a:rPr>
              <a:t>Insomnia </a:t>
            </a:r>
            <a:r>
              <a:rPr lang="en-GB" sz="2000" b="0" u="none" strike="noStrike" dirty="0">
                <a:solidFill>
                  <a:srgbClr val="26282D"/>
                </a:solidFill>
                <a:effectLst/>
                <a:latin typeface="Times" pitchFamily="2" charset="0"/>
              </a:rPr>
              <a:t>can include:</a:t>
            </a:r>
          </a:p>
          <a:p>
            <a:pPr>
              <a:buFont typeface="Arial" panose="020B0604020202020204" pitchFamily="34" charset="0"/>
              <a:buChar char="•"/>
            </a:pPr>
            <a:r>
              <a:rPr lang="en-GB" sz="2000" b="0" u="none" strike="noStrike" dirty="0">
                <a:solidFill>
                  <a:srgbClr val="26282D"/>
                </a:solidFill>
                <a:effectLst/>
                <a:latin typeface="Times" pitchFamily="2" charset="0"/>
              </a:rPr>
              <a:t>Taking a long time to fall asleep at night</a:t>
            </a:r>
          </a:p>
          <a:p>
            <a:pPr>
              <a:buFont typeface="Arial" panose="020B0604020202020204" pitchFamily="34" charset="0"/>
              <a:buChar char="•"/>
            </a:pPr>
            <a:r>
              <a:rPr lang="en-GB" sz="2000" b="0" u="none" strike="noStrike" dirty="0">
                <a:solidFill>
                  <a:srgbClr val="26282D"/>
                </a:solidFill>
                <a:effectLst/>
                <a:latin typeface="Times" pitchFamily="2" charset="0"/>
              </a:rPr>
              <a:t>Waking up several times throughout the night</a:t>
            </a:r>
          </a:p>
          <a:p>
            <a:pPr>
              <a:buFont typeface="Arial" panose="020B0604020202020204" pitchFamily="34" charset="0"/>
              <a:buChar char="•"/>
            </a:pPr>
            <a:r>
              <a:rPr lang="en-GB" sz="2000" b="0" u="none" strike="noStrike" dirty="0">
                <a:solidFill>
                  <a:srgbClr val="26282D"/>
                </a:solidFill>
                <a:effectLst/>
                <a:latin typeface="Times" pitchFamily="2" charset="0"/>
              </a:rPr>
              <a:t>Waking up early and not being able to fall asleep again</a:t>
            </a:r>
          </a:p>
          <a:p>
            <a:pPr>
              <a:buFont typeface="Arial" panose="020B0604020202020204" pitchFamily="34" charset="0"/>
              <a:buChar char="•"/>
            </a:pPr>
            <a:r>
              <a:rPr lang="en-GB" sz="2000" b="0" u="none" strike="noStrike" dirty="0">
                <a:solidFill>
                  <a:srgbClr val="26282D"/>
                </a:solidFill>
                <a:effectLst/>
                <a:latin typeface="Times" pitchFamily="2" charset="0"/>
              </a:rPr>
              <a:t>Waking up feeling tired</a:t>
            </a:r>
          </a:p>
          <a:p>
            <a:pPr>
              <a:buFont typeface="Arial" panose="020B0604020202020204" pitchFamily="34" charset="0"/>
              <a:buChar char="•"/>
            </a:pPr>
            <a:r>
              <a:rPr lang="en-GB" sz="2000" b="0" u="none" strike="noStrike" dirty="0">
                <a:solidFill>
                  <a:srgbClr val="26282D"/>
                </a:solidFill>
                <a:effectLst/>
                <a:latin typeface="Times" pitchFamily="2" charset="0"/>
              </a:rPr>
              <a:t>Feeling very sleepy throughout the day</a:t>
            </a:r>
          </a:p>
          <a:p>
            <a:r>
              <a:rPr lang="en-GB" sz="2000" b="0" u="none" strike="noStrike" dirty="0">
                <a:solidFill>
                  <a:srgbClr val="26282D"/>
                </a:solidFill>
                <a:effectLst/>
                <a:latin typeface="Times" pitchFamily="2" charset="0"/>
              </a:rPr>
              <a:t>One study published in the </a:t>
            </a:r>
            <a:r>
              <a:rPr lang="en-GB" sz="2000" dirty="0">
                <a:solidFill>
                  <a:srgbClr val="26282D"/>
                </a:solidFill>
                <a:latin typeface="Times" pitchFamily="2" charset="0"/>
              </a:rPr>
              <a:t>British</a:t>
            </a:r>
            <a:r>
              <a:rPr lang="en-GB" sz="2000" b="0" u="none" strike="noStrike" dirty="0">
                <a:solidFill>
                  <a:srgbClr val="26282D"/>
                </a:solidFill>
                <a:effectLst/>
                <a:latin typeface="Times" pitchFamily="2" charset="0"/>
              </a:rPr>
              <a:t> Journal of Medicine (2006), suggests older people might experience these symptoms but consider them a normal part of aging, thus </a:t>
            </a:r>
            <a:r>
              <a:rPr lang="en-GB" sz="2000" b="1" u="none" strike="noStrike" dirty="0">
                <a:solidFill>
                  <a:srgbClr val="26282D"/>
                </a:solidFill>
                <a:effectLst/>
                <a:latin typeface="Times" pitchFamily="2" charset="0"/>
              </a:rPr>
              <a:t>preventing them from seeking help</a:t>
            </a:r>
            <a:endParaRPr lang="en-GB" sz="2000" b="0" u="none" strike="noStrike" dirty="0">
              <a:solidFill>
                <a:srgbClr val="26282D"/>
              </a:solidFill>
              <a:effectLst/>
              <a:latin typeface="Times" pitchFamily="2" charset="0"/>
            </a:endParaRPr>
          </a:p>
        </p:txBody>
      </p:sp>
      <p:sp>
        <p:nvSpPr>
          <p:cNvPr id="2" name="TextBox 1">
            <a:extLst>
              <a:ext uri="{FF2B5EF4-FFF2-40B4-BE49-F238E27FC236}">
                <a16:creationId xmlns:a16="http://schemas.microsoft.com/office/drawing/2014/main" id="{16094C86-50B3-6340-B999-D0BFAA04B440}"/>
              </a:ext>
            </a:extLst>
          </p:cNvPr>
          <p:cNvSpPr txBox="1"/>
          <p:nvPr/>
        </p:nvSpPr>
        <p:spPr>
          <a:xfrm>
            <a:off x="743712" y="447557"/>
            <a:ext cx="9714738" cy="707886"/>
          </a:xfrm>
          <a:prstGeom prst="rect">
            <a:avLst/>
          </a:prstGeom>
          <a:noFill/>
        </p:spPr>
        <p:txBody>
          <a:bodyPr wrap="square" rtlCol="0">
            <a:spAutoFit/>
          </a:bodyPr>
          <a:lstStyle/>
          <a:p>
            <a:r>
              <a:rPr lang="en-US" sz="4000" b="1" dirty="0">
                <a:latin typeface="Times" pitchFamily="2" charset="0"/>
              </a:rPr>
              <a:t>Common  Sleep Conditions in Older Adults</a:t>
            </a:r>
          </a:p>
        </p:txBody>
      </p:sp>
      <p:pic>
        <p:nvPicPr>
          <p:cNvPr id="6" name="Picture 5">
            <a:extLst>
              <a:ext uri="{FF2B5EF4-FFF2-40B4-BE49-F238E27FC236}">
                <a16:creationId xmlns:a16="http://schemas.microsoft.com/office/drawing/2014/main" id="{30469C5C-DCE1-8B4A-85A6-CC6B2B3B98F7}"/>
              </a:ext>
            </a:extLst>
          </p:cNvPr>
          <p:cNvPicPr>
            <a:picLocks noChangeAspect="1"/>
          </p:cNvPicPr>
          <p:nvPr/>
        </p:nvPicPr>
        <p:blipFill>
          <a:blip r:embed="rId2"/>
          <a:stretch>
            <a:fillRect/>
          </a:stretch>
        </p:blipFill>
        <p:spPr>
          <a:xfrm>
            <a:off x="9721143" y="3429000"/>
            <a:ext cx="2470857" cy="2229316"/>
          </a:xfrm>
          <a:prstGeom prst="rect">
            <a:avLst/>
          </a:prstGeom>
        </p:spPr>
      </p:pic>
    </p:spTree>
    <p:extLst>
      <p:ext uri="{BB962C8B-B14F-4D97-AF65-F5344CB8AC3E}">
        <p14:creationId xmlns:p14="http://schemas.microsoft.com/office/powerpoint/2010/main" val="5579634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a:gsLst>
            <a:gs pos="2000">
              <a:schemeClr val="accent5">
                <a:lumMod val="7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1229EE5-16E5-B64E-ACC5-DFF1BC5A1E68}"/>
              </a:ext>
            </a:extLst>
          </p:cNvPr>
          <p:cNvSpPr/>
          <p:nvPr/>
        </p:nvSpPr>
        <p:spPr>
          <a:xfrm>
            <a:off x="780288" y="1650599"/>
            <a:ext cx="10135362" cy="1384995"/>
          </a:xfrm>
          <a:prstGeom prst="rect">
            <a:avLst/>
          </a:prstGeom>
        </p:spPr>
        <p:txBody>
          <a:bodyPr wrap="square">
            <a:spAutoFit/>
          </a:bodyPr>
          <a:lstStyle/>
          <a:p>
            <a:r>
              <a:rPr lang="en-GB" sz="2800" b="0" i="0" u="none" strike="noStrike" dirty="0">
                <a:solidFill>
                  <a:srgbClr val="26282D"/>
                </a:solidFill>
                <a:effectLst/>
                <a:latin typeface="Times" pitchFamily="2" charset="0"/>
              </a:rPr>
              <a:t>Sleep is important for everyone, as it’s </a:t>
            </a:r>
            <a:r>
              <a:rPr lang="en-GB" sz="2800" b="1" i="0" u="none" strike="noStrike" dirty="0">
                <a:solidFill>
                  <a:srgbClr val="26282D"/>
                </a:solidFill>
                <a:effectLst/>
                <a:latin typeface="Times" pitchFamily="2" charset="0"/>
              </a:rPr>
              <a:t>crucial for your memory, cognitive function, and ability to learn</a:t>
            </a:r>
            <a:r>
              <a:rPr lang="en-GB" sz="2800" b="0" i="0" u="none" strike="noStrike" dirty="0">
                <a:solidFill>
                  <a:srgbClr val="26282D"/>
                </a:solidFill>
                <a:effectLst/>
                <a:latin typeface="Times" pitchFamily="2" charset="0"/>
              </a:rPr>
              <a:t>. Getting adequate sleep also puts you at a lesser risk for health issues.</a:t>
            </a:r>
            <a:endParaRPr lang="en-US" sz="2800" dirty="0">
              <a:latin typeface="Times" pitchFamily="2" charset="0"/>
            </a:endParaRPr>
          </a:p>
        </p:txBody>
      </p:sp>
      <p:sp>
        <p:nvSpPr>
          <p:cNvPr id="4" name="Rectangle 3">
            <a:extLst>
              <a:ext uri="{FF2B5EF4-FFF2-40B4-BE49-F238E27FC236}">
                <a16:creationId xmlns:a16="http://schemas.microsoft.com/office/drawing/2014/main" id="{76EF3EB6-2D6B-5449-B765-21EB23B56F02}"/>
              </a:ext>
            </a:extLst>
          </p:cNvPr>
          <p:cNvSpPr/>
          <p:nvPr/>
        </p:nvSpPr>
        <p:spPr>
          <a:xfrm>
            <a:off x="0" y="3164681"/>
            <a:ext cx="4669420" cy="2308324"/>
          </a:xfrm>
          <a:prstGeom prst="rect">
            <a:avLst/>
          </a:prstGeom>
        </p:spPr>
        <p:txBody>
          <a:bodyPr wrap="square">
            <a:spAutoFit/>
          </a:bodyPr>
          <a:lstStyle/>
          <a:p>
            <a:r>
              <a:rPr lang="en-GB" sz="2400" b="1" i="0" strike="noStrike" dirty="0">
                <a:solidFill>
                  <a:srgbClr val="26282D"/>
                </a:solidFill>
                <a:effectLst/>
                <a:latin typeface="Times" pitchFamily="2" charset="0"/>
              </a:rPr>
              <a:t>Sleep Deficiency:</a:t>
            </a:r>
          </a:p>
          <a:p>
            <a:pPr>
              <a:buFont typeface="Arial" panose="020B0604020202020204" pitchFamily="34" charset="0"/>
              <a:buChar char="•"/>
            </a:pPr>
            <a:endParaRPr lang="en-GB" sz="2400" b="0" i="0" u="none" strike="noStrike" dirty="0">
              <a:solidFill>
                <a:srgbClr val="26282D"/>
              </a:solidFill>
              <a:effectLst/>
              <a:latin typeface="Times" pitchFamily="2" charset="0"/>
            </a:endParaRPr>
          </a:p>
          <a:p>
            <a:pPr>
              <a:buFont typeface="Arial" panose="020B0604020202020204" pitchFamily="34" charset="0"/>
              <a:buChar char="•"/>
            </a:pPr>
            <a:r>
              <a:rPr lang="en-GB" sz="2400" b="0" i="0" u="none" strike="noStrike" dirty="0">
                <a:solidFill>
                  <a:srgbClr val="26282D"/>
                </a:solidFill>
                <a:effectLst/>
                <a:latin typeface="Times" pitchFamily="2" charset="0"/>
              </a:rPr>
              <a:t>Feeling irritable</a:t>
            </a:r>
          </a:p>
          <a:p>
            <a:endParaRPr lang="en-GB" sz="2400" b="0" i="0" u="none" strike="noStrike" dirty="0">
              <a:solidFill>
                <a:srgbClr val="26282D"/>
              </a:solidFill>
              <a:effectLst/>
              <a:latin typeface="Times" pitchFamily="2" charset="0"/>
            </a:endParaRPr>
          </a:p>
          <a:p>
            <a:pPr>
              <a:buFont typeface="Arial" panose="020B0604020202020204" pitchFamily="34" charset="0"/>
              <a:buChar char="•"/>
            </a:pPr>
            <a:r>
              <a:rPr lang="en-GB" sz="2400" b="0" i="0" u="none" strike="noStrike" dirty="0">
                <a:solidFill>
                  <a:srgbClr val="26282D"/>
                </a:solidFill>
                <a:effectLst/>
                <a:latin typeface="Times" pitchFamily="2" charset="0"/>
              </a:rPr>
              <a:t>Experiencing memory problems or being forgetful</a:t>
            </a:r>
          </a:p>
        </p:txBody>
      </p:sp>
      <p:sp>
        <p:nvSpPr>
          <p:cNvPr id="5" name="Rectangle 4">
            <a:extLst>
              <a:ext uri="{FF2B5EF4-FFF2-40B4-BE49-F238E27FC236}">
                <a16:creationId xmlns:a16="http://schemas.microsoft.com/office/drawing/2014/main" id="{9976C47C-08C6-5142-A382-F8A5677E2B33}"/>
              </a:ext>
            </a:extLst>
          </p:cNvPr>
          <p:cNvSpPr/>
          <p:nvPr/>
        </p:nvSpPr>
        <p:spPr>
          <a:xfrm>
            <a:off x="4614790" y="3164681"/>
            <a:ext cx="5815584" cy="3693319"/>
          </a:xfrm>
          <a:prstGeom prst="rect">
            <a:avLst/>
          </a:prstGeom>
        </p:spPr>
        <p:txBody>
          <a:bodyPr wrap="square">
            <a:spAutoFit/>
          </a:bodyPr>
          <a:lstStyle/>
          <a:p>
            <a:r>
              <a:rPr lang="en-GB" sz="2400" b="1" dirty="0">
                <a:solidFill>
                  <a:srgbClr val="26282D"/>
                </a:solidFill>
                <a:latin typeface="Times" pitchFamily="2" charset="0"/>
              </a:rPr>
              <a:t>T</a:t>
            </a:r>
            <a:r>
              <a:rPr lang="en-GB" sz="2400" b="1" i="0" strike="noStrike" dirty="0">
                <a:solidFill>
                  <a:srgbClr val="26282D"/>
                </a:solidFill>
                <a:effectLst/>
                <a:latin typeface="Times" pitchFamily="2" charset="0"/>
              </a:rPr>
              <a:t>here are many potential remedies and treatment options to treat sleep issues:</a:t>
            </a:r>
          </a:p>
          <a:p>
            <a:endParaRPr lang="en-GB" b="1" u="sng" dirty="0">
              <a:solidFill>
                <a:srgbClr val="26282D"/>
              </a:solidFill>
              <a:latin typeface="Fira Sans"/>
            </a:endParaRPr>
          </a:p>
          <a:p>
            <a:r>
              <a:rPr lang="en-GB" sz="2400" dirty="0">
                <a:solidFill>
                  <a:srgbClr val="26282D"/>
                </a:solidFill>
                <a:latin typeface="Times" pitchFamily="2" charset="0"/>
              </a:rPr>
              <a:t>&gt;Sleeping Pills</a:t>
            </a:r>
          </a:p>
          <a:p>
            <a:endParaRPr lang="en-GB" sz="2400" dirty="0">
              <a:solidFill>
                <a:srgbClr val="26282D"/>
              </a:solidFill>
              <a:latin typeface="Times" pitchFamily="2" charset="0"/>
            </a:endParaRPr>
          </a:p>
          <a:p>
            <a:r>
              <a:rPr lang="en-GB" sz="2400" dirty="0">
                <a:solidFill>
                  <a:srgbClr val="26282D"/>
                </a:solidFill>
                <a:latin typeface="Times" pitchFamily="2" charset="0"/>
              </a:rPr>
              <a:t>&gt;Therapy</a:t>
            </a:r>
          </a:p>
          <a:p>
            <a:endParaRPr lang="en-GB" sz="2400" dirty="0">
              <a:solidFill>
                <a:srgbClr val="26282D"/>
              </a:solidFill>
              <a:latin typeface="Times" pitchFamily="2" charset="0"/>
            </a:endParaRPr>
          </a:p>
          <a:p>
            <a:r>
              <a:rPr lang="en-GB" sz="2400" dirty="0">
                <a:solidFill>
                  <a:srgbClr val="26282D"/>
                </a:solidFill>
                <a:latin typeface="Times" pitchFamily="2" charset="0"/>
              </a:rPr>
              <a:t>&gt;Natural Remedies </a:t>
            </a:r>
          </a:p>
          <a:p>
            <a:endParaRPr lang="en-GB" sz="2400" dirty="0">
              <a:solidFill>
                <a:srgbClr val="26282D"/>
              </a:solidFill>
              <a:latin typeface="Times" pitchFamily="2" charset="0"/>
            </a:endParaRPr>
          </a:p>
          <a:p>
            <a:r>
              <a:rPr lang="en-GB" sz="2400" dirty="0">
                <a:solidFill>
                  <a:srgbClr val="26282D"/>
                </a:solidFill>
                <a:latin typeface="Times" pitchFamily="2" charset="0"/>
              </a:rPr>
              <a:t>&gt;Lifestyle Changes</a:t>
            </a:r>
            <a:endParaRPr lang="en-US" sz="2400" dirty="0">
              <a:latin typeface="Times" pitchFamily="2" charset="0"/>
            </a:endParaRPr>
          </a:p>
        </p:txBody>
      </p:sp>
      <p:sp>
        <p:nvSpPr>
          <p:cNvPr id="7" name="TextBox 6">
            <a:extLst>
              <a:ext uri="{FF2B5EF4-FFF2-40B4-BE49-F238E27FC236}">
                <a16:creationId xmlns:a16="http://schemas.microsoft.com/office/drawing/2014/main" id="{C85A59C5-3FC4-384D-BC95-831DF483E83E}"/>
              </a:ext>
            </a:extLst>
          </p:cNvPr>
          <p:cNvSpPr txBox="1"/>
          <p:nvPr/>
        </p:nvSpPr>
        <p:spPr>
          <a:xfrm>
            <a:off x="1676400" y="237781"/>
            <a:ext cx="8338566" cy="707886"/>
          </a:xfrm>
          <a:prstGeom prst="rect">
            <a:avLst/>
          </a:prstGeom>
          <a:noFill/>
        </p:spPr>
        <p:txBody>
          <a:bodyPr wrap="square" rtlCol="0">
            <a:spAutoFit/>
          </a:bodyPr>
          <a:lstStyle/>
          <a:p>
            <a:r>
              <a:rPr lang="en-US" sz="4000" b="1" dirty="0">
                <a:latin typeface="Times" pitchFamily="2" charset="0"/>
              </a:rPr>
              <a:t>The Importance of Sleep as you Age</a:t>
            </a:r>
          </a:p>
        </p:txBody>
      </p:sp>
      <p:pic>
        <p:nvPicPr>
          <p:cNvPr id="2" name="Picture 1">
            <a:extLst>
              <a:ext uri="{FF2B5EF4-FFF2-40B4-BE49-F238E27FC236}">
                <a16:creationId xmlns:a16="http://schemas.microsoft.com/office/drawing/2014/main" id="{BBCDBE76-F974-1349-AFAE-EF80D03F9FFE}"/>
              </a:ext>
            </a:extLst>
          </p:cNvPr>
          <p:cNvPicPr>
            <a:picLocks noChangeAspect="1"/>
          </p:cNvPicPr>
          <p:nvPr/>
        </p:nvPicPr>
        <p:blipFill>
          <a:blip r:embed="rId2"/>
          <a:stretch>
            <a:fillRect/>
          </a:stretch>
        </p:blipFill>
        <p:spPr>
          <a:xfrm>
            <a:off x="8060167" y="4073236"/>
            <a:ext cx="3411396" cy="2580060"/>
          </a:xfrm>
          <a:prstGeom prst="rect">
            <a:avLst/>
          </a:prstGeom>
        </p:spPr>
      </p:pic>
    </p:spTree>
    <p:extLst>
      <p:ext uri="{BB962C8B-B14F-4D97-AF65-F5344CB8AC3E}">
        <p14:creationId xmlns:p14="http://schemas.microsoft.com/office/powerpoint/2010/main" val="17044314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72FDFC-F497-4AA6-85C3-DDF24394D4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2FE6764-AB8C-4A7B-90F5-27B8CDC70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3BF38357-85E9-42F6-8CF9-02C1FC596B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46565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639098" y="629265"/>
            <a:ext cx="6072776" cy="1622322"/>
          </a:xfrm>
        </p:spPr>
        <p:txBody>
          <a:bodyPr>
            <a:normAutofit/>
          </a:bodyPr>
          <a:lstStyle/>
          <a:p>
            <a:pPr algn="ctr"/>
            <a:r>
              <a:rPr lang="en-US" sz="6600" b="1" u="sng" dirty="0">
                <a:solidFill>
                  <a:srgbClr val="EBEBEB"/>
                </a:solidFill>
                <a:latin typeface="Times New Roman" panose="02020603050405020304" pitchFamily="18" charset="0"/>
                <a:cs typeface="Times New Roman" panose="02020603050405020304" pitchFamily="18" charset="0"/>
              </a:rPr>
              <a:t>Conclusion </a:t>
            </a:r>
          </a:p>
        </p:txBody>
      </p:sp>
      <p:sp>
        <p:nvSpPr>
          <p:cNvPr id="3" name="Content Placeholder 2"/>
          <p:cNvSpPr>
            <a:spLocks noGrp="1"/>
          </p:cNvSpPr>
          <p:nvPr>
            <p:ph idx="1"/>
          </p:nvPr>
        </p:nvSpPr>
        <p:spPr>
          <a:xfrm>
            <a:off x="669016" y="2170830"/>
            <a:ext cx="6072776" cy="3811740"/>
          </a:xfrm>
        </p:spPr>
        <p:txBody>
          <a:bodyPr anchor="ctr">
            <a:normAutofit/>
          </a:bodyPr>
          <a:lstStyle/>
          <a:p>
            <a:r>
              <a:rPr lang="en-US" sz="2000" dirty="0">
                <a:solidFill>
                  <a:srgbClr val="FFFFFF"/>
                </a:solidFill>
                <a:latin typeface="Times New Roman" panose="02020603050405020304" pitchFamily="18" charset="0"/>
                <a:cs typeface="Times New Roman" panose="02020603050405020304" pitchFamily="18" charset="0"/>
              </a:rPr>
              <a:t>Sleep is a much more complex process than people realize, and is crucial for the health of everyone. </a:t>
            </a:r>
          </a:p>
          <a:p>
            <a:r>
              <a:rPr lang="en-US" sz="2000" dirty="0">
                <a:solidFill>
                  <a:srgbClr val="FFFFFF"/>
                </a:solidFill>
                <a:latin typeface="Times New Roman" panose="02020603050405020304" pitchFamily="18" charset="0"/>
                <a:cs typeface="Times New Roman" panose="02020603050405020304" pitchFamily="18" charset="0"/>
              </a:rPr>
              <a:t>Insufficient amount of sleep has become a public health problem and needs to be taken recognized within healthcare, education, and society. It is essential that sleep is seen as a public health issue, much like diet and exercise. If this issue does not get addressed many people will suffer the consequences. </a:t>
            </a:r>
          </a:p>
          <a:p>
            <a:endParaRPr lang="en-US" b="1" dirty="0">
              <a:solidFill>
                <a:srgbClr val="FFFFFF"/>
              </a:solidFill>
            </a:endParaRPr>
          </a:p>
        </p:txBody>
      </p:sp>
      <p:pic>
        <p:nvPicPr>
          <p:cNvPr id="7" name="Graphic 6" descr="Brain in head">
            <a:extLst>
              <a:ext uri="{FF2B5EF4-FFF2-40B4-BE49-F238E27FC236}">
                <a16:creationId xmlns:a16="http://schemas.microsoft.com/office/drawing/2014/main" id="{9BC025CC-A7E9-4B0F-AC8A-881FF7DA10F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18226" y="1375132"/>
            <a:ext cx="4125317" cy="4125317"/>
          </a:xfrm>
          <a:prstGeom prst="rect">
            <a:avLst/>
          </a:prstGeom>
        </p:spPr>
      </p:pic>
      <p:sp>
        <p:nvSpPr>
          <p:cNvPr id="19" name="Rectangle 18">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68420227"/>
      </p:ext>
    </p:extLst>
  </p:cSld>
  <p:clrMapOvr>
    <a:masterClrMapping/>
  </p:clrMapOvr>
  <p:transition spd="slow">
    <p:push dir="u"/>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F78DAAE-B0C3-49A3-8AB1-AD2FF0E36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9" name="Rectangle 8">
            <a:extLst>
              <a:ext uri="{FF2B5EF4-FFF2-40B4-BE49-F238E27FC236}">
                <a16:creationId xmlns:a16="http://schemas.microsoft.com/office/drawing/2014/main" id="{F6A8A81D-3338-4B0F-A26F-A3D259D27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801794"/>
            <a:ext cx="11000237" cy="52482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40155665-7CE2-4939-AE5E-020DC1D20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26066" y="1669796"/>
            <a:ext cx="10035037" cy="3512262"/>
          </a:xfrm>
          <a:prstGeom prst="rect">
            <a:avLst/>
          </a:prstGeom>
        </p:spPr>
      </p:pic>
    </p:spTree>
    <p:extLst>
      <p:ext uri="{BB962C8B-B14F-4D97-AF65-F5344CB8AC3E}">
        <p14:creationId xmlns:p14="http://schemas.microsoft.com/office/powerpoint/2010/main" val="144463330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000">
        <p15:prstTrans prst="fracture"/>
        <p:sndAc>
          <p:stSnd>
            <p:snd r:embed="rId2" name="drumroll.wav"/>
          </p:stSnd>
        </p:sndAc>
      </p:transition>
    </mc:Choice>
    <mc:Fallback>
      <p:transition spd="slow">
        <p:fade/>
        <p:sndAc>
          <p:stSnd>
            <p:snd r:embed="rId2" name="drumroll.wav"/>
          </p:stSnd>
        </p:sndAc>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382055" y="1241266"/>
            <a:ext cx="3161016" cy="3153753"/>
          </a:xfrm>
        </p:spPr>
        <p:txBody>
          <a:bodyPr>
            <a:normAutofit/>
          </a:bodyPr>
          <a:lstStyle/>
          <a:p>
            <a:r>
              <a:rPr lang="en-US" sz="4800" b="1" dirty="0">
                <a:solidFill>
                  <a:srgbClr val="EBEBEB"/>
                </a:solidFill>
                <a:latin typeface="Times New Roman" panose="02020603050405020304" pitchFamily="18" charset="0"/>
                <a:cs typeface="Times New Roman" panose="02020603050405020304" pitchFamily="18" charset="0"/>
              </a:rPr>
              <a:t>Thank-You for Listening </a:t>
            </a:r>
          </a:p>
        </p:txBody>
      </p:sp>
      <p:sp>
        <p:nvSpPr>
          <p:cNvPr id="3" name="Subtitle 2">
            <a:extLst>
              <a:ext uri="{FF2B5EF4-FFF2-40B4-BE49-F238E27FC236}">
                <a16:creationId xmlns:a16="http://schemas.microsoft.com/office/drawing/2014/main" id="{88FE92DF-F3F4-4A2E-917D-34A6333E11AC}"/>
              </a:ext>
            </a:extLst>
          </p:cNvPr>
          <p:cNvSpPr>
            <a:spLocks noGrp="1"/>
          </p:cNvSpPr>
          <p:nvPr>
            <p:ph type="subTitle" idx="1"/>
          </p:nvPr>
        </p:nvSpPr>
        <p:spPr>
          <a:xfrm>
            <a:off x="8382055" y="4591665"/>
            <a:ext cx="3161016" cy="1622322"/>
          </a:xfrm>
        </p:spPr>
        <p:txBody>
          <a:bodyPr>
            <a:normAutofit/>
          </a:bodyPr>
          <a:lstStyle/>
          <a:p>
            <a:r>
              <a:rPr lang="en-GB" sz="2400" dirty="0">
                <a:latin typeface="Times" panose="02020603050405020304" pitchFamily="18" charset="0"/>
                <a:cs typeface="Times" panose="02020603050405020304" pitchFamily="18" charset="0"/>
              </a:rPr>
              <a:t>Any questions?</a:t>
            </a:r>
          </a:p>
        </p:txBody>
      </p:sp>
      <p:grpSp>
        <p:nvGrpSpPr>
          <p:cNvPr id="27" name="Group 22">
            <a:extLst>
              <a:ext uri="{FF2B5EF4-FFF2-40B4-BE49-F238E27FC236}">
                <a16:creationId xmlns:a16="http://schemas.microsoft.com/office/drawing/2014/main" id="{25A657F0-42F3-40D3-BC75-7DA1F5C6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24" name="Rectangle 23">
              <a:extLst>
                <a:ext uri="{FF2B5EF4-FFF2-40B4-BE49-F238E27FC236}">
                  <a16:creationId xmlns:a16="http://schemas.microsoft.com/office/drawing/2014/main" id="{2E94FF68-7A60-47B7-AB98-1674FC7F2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5">
              <a:extLst>
                <a:ext uri="{FF2B5EF4-FFF2-40B4-BE49-F238E27FC236}">
                  <a16:creationId xmlns:a16="http://schemas.microsoft.com/office/drawing/2014/main" id="{42B4F8D7-4E9C-45EF-9072-1AF32CEF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6" name="Freeform 5">
              <a:extLst>
                <a:ext uri="{FF2B5EF4-FFF2-40B4-BE49-F238E27FC236}">
                  <a16:creationId xmlns:a16="http://schemas.microsoft.com/office/drawing/2014/main" id="{3ECBDDDB-593C-40F0-8E80-AA75798EE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5" name="Picture 4">
            <a:extLst>
              <a:ext uri="{FF2B5EF4-FFF2-40B4-BE49-F238E27FC236}">
                <a16:creationId xmlns:a16="http://schemas.microsoft.com/office/drawing/2014/main" id="{B28289AF-8317-4524-AA64-7C14D33F1DCB}"/>
              </a:ext>
            </a:extLst>
          </p:cNvPr>
          <p:cNvPicPr>
            <a:picLocks noChangeAspect="1"/>
          </p:cNvPicPr>
          <p:nvPr/>
        </p:nvPicPr>
        <p:blipFill>
          <a:blip r:embed="rId2"/>
          <a:stretch>
            <a:fillRect/>
          </a:stretch>
        </p:blipFill>
        <p:spPr>
          <a:xfrm>
            <a:off x="1109763" y="1667864"/>
            <a:ext cx="6443180" cy="3522271"/>
          </a:xfrm>
          <a:prstGeom prst="rect">
            <a:avLst/>
          </a:prstGeom>
        </p:spPr>
      </p:pic>
    </p:spTree>
    <p:extLst>
      <p:ext uri="{BB962C8B-B14F-4D97-AF65-F5344CB8AC3E}">
        <p14:creationId xmlns:p14="http://schemas.microsoft.com/office/powerpoint/2010/main" val="123989017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AFF03-5EFC-483A-9C8D-43BEA853B96E}"/>
              </a:ext>
            </a:extLst>
          </p:cNvPr>
          <p:cNvSpPr>
            <a:spLocks noGrp="1"/>
          </p:cNvSpPr>
          <p:nvPr>
            <p:ph type="title"/>
          </p:nvPr>
        </p:nvSpPr>
        <p:spPr>
          <a:xfrm>
            <a:off x="1867969" y="871631"/>
            <a:ext cx="7758632" cy="545286"/>
          </a:xfrm>
        </p:spPr>
        <p:txBody>
          <a:bodyPr/>
          <a:lstStyle/>
          <a:p>
            <a:pPr algn="ctr"/>
            <a:r>
              <a:rPr lang="en-GB" sz="6600" b="1" dirty="0">
                <a:latin typeface="Times New Roman" panose="02020603050405020304" pitchFamily="18" charset="0"/>
                <a:cs typeface="Times New Roman" panose="02020603050405020304" pitchFamily="18" charset="0"/>
              </a:rPr>
              <a:t>REFERENCE LIST </a:t>
            </a:r>
          </a:p>
        </p:txBody>
      </p:sp>
      <p:sp>
        <p:nvSpPr>
          <p:cNvPr id="4" name="Rectangle 3">
            <a:extLst>
              <a:ext uri="{FF2B5EF4-FFF2-40B4-BE49-F238E27FC236}">
                <a16:creationId xmlns:a16="http://schemas.microsoft.com/office/drawing/2014/main" id="{0E824A14-0A1D-4F26-BDFC-CD165CB756F7}"/>
              </a:ext>
            </a:extLst>
          </p:cNvPr>
          <p:cNvSpPr/>
          <p:nvPr/>
        </p:nvSpPr>
        <p:spPr>
          <a:xfrm>
            <a:off x="1372668" y="5730760"/>
            <a:ext cx="6096000" cy="646331"/>
          </a:xfrm>
          <a:prstGeom prst="rect">
            <a:avLst/>
          </a:prstGeom>
        </p:spPr>
        <p:txBody>
          <a:bodyPr>
            <a:spAutoFit/>
          </a:bodyPr>
          <a:lstStyle/>
          <a:p>
            <a:r>
              <a:rPr lang="en-GB" dirty="0">
                <a:latin typeface="Times" pitchFamily="2" charset="0"/>
              </a:rPr>
              <a:t>https://www.nhs.uk/live-well/sleep-and-tiredness/10-tips-to-beat-insomnia/</a:t>
            </a:r>
          </a:p>
        </p:txBody>
      </p:sp>
      <p:sp>
        <p:nvSpPr>
          <p:cNvPr id="5" name="Rectangle 4">
            <a:extLst>
              <a:ext uri="{FF2B5EF4-FFF2-40B4-BE49-F238E27FC236}">
                <a16:creationId xmlns:a16="http://schemas.microsoft.com/office/drawing/2014/main" id="{5E43E1D4-F712-4C74-BCB8-9724389B9C11}"/>
              </a:ext>
            </a:extLst>
          </p:cNvPr>
          <p:cNvSpPr/>
          <p:nvPr/>
        </p:nvSpPr>
        <p:spPr>
          <a:xfrm>
            <a:off x="1143181" y="3159564"/>
            <a:ext cx="8781869" cy="646331"/>
          </a:xfrm>
          <a:prstGeom prst="rect">
            <a:avLst/>
          </a:prstGeom>
        </p:spPr>
        <p:txBody>
          <a:bodyPr wrap="square">
            <a:spAutoFit/>
          </a:bodyPr>
          <a:lstStyle/>
          <a:p>
            <a:pPr marL="342900" indent="-342900">
              <a:buFont typeface="Wingdings" panose="05000000000000000000" pitchFamily="2" charset="2"/>
              <a:buChar char="ü"/>
            </a:pPr>
            <a:r>
              <a:rPr lang="en-GB" u="sng" dirty="0">
                <a:latin typeface="Times" panose="02020603050405020304" pitchFamily="18" charset="0"/>
                <a:cs typeface="Times" panose="02020603050405020304" pitchFamily="18" charset="0"/>
                <a:hlinkClick r:id="rId2"/>
              </a:rPr>
              <a:t>NHS (2018) </a:t>
            </a:r>
            <a:r>
              <a:rPr lang="en-GB" i="1" u="sng" dirty="0">
                <a:latin typeface="Times" panose="02020603050405020304" pitchFamily="18" charset="0"/>
                <a:cs typeface="Times" panose="02020603050405020304" pitchFamily="18" charset="0"/>
                <a:hlinkClick r:id="rId2"/>
              </a:rPr>
              <a:t>Why lack of sleep is bad for health. </a:t>
            </a:r>
            <a:r>
              <a:rPr lang="en-GB" u="sng" dirty="0">
                <a:latin typeface="Times" panose="02020603050405020304" pitchFamily="18" charset="0"/>
                <a:cs typeface="Times" panose="02020603050405020304" pitchFamily="18" charset="0"/>
                <a:hlinkClick r:id="rId2"/>
              </a:rPr>
              <a:t>Availabe at: https://www.nhs.uk/live-well/sleep-and-tiredness/why-lack-of-sleep-is-bad-for-your-health/</a:t>
            </a:r>
            <a:r>
              <a:rPr lang="en-GB" u="sng" dirty="0">
                <a:latin typeface="Times" panose="02020603050405020304" pitchFamily="18" charset="0"/>
                <a:cs typeface="Times" panose="02020603050405020304" pitchFamily="18" charset="0"/>
              </a:rPr>
              <a:t> </a:t>
            </a:r>
          </a:p>
        </p:txBody>
      </p:sp>
      <p:sp>
        <p:nvSpPr>
          <p:cNvPr id="3" name="Rectangle 2">
            <a:extLst>
              <a:ext uri="{FF2B5EF4-FFF2-40B4-BE49-F238E27FC236}">
                <a16:creationId xmlns:a16="http://schemas.microsoft.com/office/drawing/2014/main" id="{0BB8E8E0-9FB3-0447-86E2-95C7BF856CC8}"/>
              </a:ext>
            </a:extLst>
          </p:cNvPr>
          <p:cNvSpPr/>
          <p:nvPr/>
        </p:nvSpPr>
        <p:spPr>
          <a:xfrm>
            <a:off x="1143181" y="2454880"/>
            <a:ext cx="9905637" cy="646331"/>
          </a:xfrm>
          <a:prstGeom prst="rect">
            <a:avLst/>
          </a:prstGeom>
        </p:spPr>
        <p:txBody>
          <a:bodyPr wrap="square">
            <a:spAutoFit/>
          </a:bodyPr>
          <a:lstStyle/>
          <a:p>
            <a:pPr marL="285750" indent="-285750">
              <a:buFont typeface="Wingdings" pitchFamily="2" charset="2"/>
              <a:buChar char="ü"/>
            </a:pPr>
            <a:r>
              <a:rPr lang="en-GB" dirty="0">
                <a:solidFill>
                  <a:srgbClr val="26282D"/>
                </a:solidFill>
                <a:latin typeface="Times" pitchFamily="2" charset="0"/>
              </a:rPr>
              <a:t>Norman, Daniel, and José S. Loredo. “Obstructive Sleep Apnea in Older Adults.” </a:t>
            </a:r>
            <a:r>
              <a:rPr lang="en-GB" i="1" dirty="0">
                <a:solidFill>
                  <a:srgbClr val="26282D"/>
                </a:solidFill>
                <a:latin typeface="Times" pitchFamily="2" charset="0"/>
              </a:rPr>
              <a:t>Clinics in Geriatric Medicine</a:t>
            </a:r>
            <a:r>
              <a:rPr lang="en-GB" dirty="0">
                <a:solidFill>
                  <a:srgbClr val="26282D"/>
                </a:solidFill>
                <a:latin typeface="Times" pitchFamily="2" charset="0"/>
              </a:rPr>
              <a:t>, vol. 24, no. 1, 2008, pp. 151–165</a:t>
            </a:r>
            <a:endParaRPr lang="en-US" dirty="0">
              <a:latin typeface="Times" pitchFamily="2" charset="0"/>
            </a:endParaRPr>
          </a:p>
        </p:txBody>
      </p:sp>
      <p:sp>
        <p:nvSpPr>
          <p:cNvPr id="8" name="Rectangle 7">
            <a:extLst>
              <a:ext uri="{FF2B5EF4-FFF2-40B4-BE49-F238E27FC236}">
                <a16:creationId xmlns:a16="http://schemas.microsoft.com/office/drawing/2014/main" id="{C9C0834F-D336-9846-BB84-09424AB8BD51}"/>
              </a:ext>
            </a:extLst>
          </p:cNvPr>
          <p:cNvSpPr/>
          <p:nvPr/>
        </p:nvSpPr>
        <p:spPr>
          <a:xfrm>
            <a:off x="1154628" y="4631858"/>
            <a:ext cx="9589571" cy="641758"/>
          </a:xfrm>
          <a:prstGeom prst="rect">
            <a:avLst/>
          </a:prstGeom>
        </p:spPr>
        <p:txBody>
          <a:bodyPr wrap="square">
            <a:spAutoFit/>
          </a:bodyPr>
          <a:lstStyle/>
          <a:p>
            <a:pPr marL="285750" indent="-285750">
              <a:buFont typeface="Wingdings" pitchFamily="2" charset="2"/>
              <a:buChar char="ü"/>
            </a:pPr>
            <a:r>
              <a:rPr lang="en-GB" dirty="0">
                <a:solidFill>
                  <a:srgbClr val="26282D"/>
                </a:solidFill>
                <a:latin typeface="Times" pitchFamily="2" charset="0"/>
              </a:rPr>
              <a:t>Cooke, Jana R., and Sonia Ancoli-Israel. “Normal and Abnormal Sleep in the Elderly.” </a:t>
            </a:r>
            <a:r>
              <a:rPr lang="en-GB" i="1" dirty="0">
                <a:solidFill>
                  <a:srgbClr val="26282D"/>
                </a:solidFill>
                <a:latin typeface="Times" pitchFamily="2" charset="0"/>
              </a:rPr>
              <a:t>Handbook of Clinical Neurology Sleep Disorders</a:t>
            </a:r>
            <a:r>
              <a:rPr lang="en-GB" dirty="0">
                <a:solidFill>
                  <a:srgbClr val="26282D"/>
                </a:solidFill>
                <a:latin typeface="Times" pitchFamily="2" charset="0"/>
              </a:rPr>
              <a:t>, 2011, pp. 653–665.</a:t>
            </a:r>
            <a:endParaRPr lang="en-US" dirty="0">
              <a:latin typeface="Times" pitchFamily="2" charset="0"/>
            </a:endParaRPr>
          </a:p>
        </p:txBody>
      </p:sp>
      <p:sp>
        <p:nvSpPr>
          <p:cNvPr id="9" name="TextBox 8">
            <a:extLst>
              <a:ext uri="{FF2B5EF4-FFF2-40B4-BE49-F238E27FC236}">
                <a16:creationId xmlns:a16="http://schemas.microsoft.com/office/drawing/2014/main" id="{35D040FC-AC18-BC4F-BFD0-A9059CD2AEA8}"/>
              </a:ext>
            </a:extLst>
          </p:cNvPr>
          <p:cNvSpPr txBox="1"/>
          <p:nvPr/>
        </p:nvSpPr>
        <p:spPr>
          <a:xfrm>
            <a:off x="1143181" y="3864248"/>
            <a:ext cx="9784080" cy="646331"/>
          </a:xfrm>
          <a:prstGeom prst="rect">
            <a:avLst/>
          </a:prstGeom>
          <a:noFill/>
        </p:spPr>
        <p:txBody>
          <a:bodyPr wrap="square" rtlCol="0">
            <a:spAutoFit/>
          </a:bodyPr>
          <a:lstStyle/>
          <a:p>
            <a:pPr marL="285750" indent="-285750">
              <a:buFont typeface="Wingdings" pitchFamily="2" charset="2"/>
              <a:buChar char="ü"/>
            </a:pPr>
            <a:r>
              <a:rPr lang="en-US" dirty="0">
                <a:latin typeface="Times" pitchFamily="2" charset="0"/>
              </a:rPr>
              <a:t>Mattress Clarity (2019). </a:t>
            </a:r>
            <a:r>
              <a:rPr lang="en-US" i="1" dirty="0">
                <a:latin typeface="Times" pitchFamily="2" charset="0"/>
              </a:rPr>
              <a:t>‘Everything you need to know about sleep changes when you age’. </a:t>
            </a:r>
            <a:r>
              <a:rPr lang="en-US" dirty="0">
                <a:latin typeface="Times" pitchFamily="2" charset="0"/>
              </a:rPr>
              <a:t>Available at: </a:t>
            </a:r>
            <a:r>
              <a:rPr lang="en-US" dirty="0">
                <a:latin typeface="Times" pitchFamily="2" charset="0"/>
                <a:hlinkClick r:id="rId3"/>
              </a:rPr>
              <a:t>https://www.mattressclarity.com/blog/sleep-changes-seniors-should-know/</a:t>
            </a:r>
            <a:r>
              <a:rPr lang="en-US" dirty="0">
                <a:latin typeface="Times" pitchFamily="2" charset="0"/>
              </a:rPr>
              <a:t> </a:t>
            </a:r>
            <a:endParaRPr lang="en-US" i="1" dirty="0">
              <a:latin typeface="Times" pitchFamily="2" charset="0"/>
            </a:endParaRPr>
          </a:p>
        </p:txBody>
      </p:sp>
      <p:sp>
        <p:nvSpPr>
          <p:cNvPr id="10" name="Rectangle 9">
            <a:extLst>
              <a:ext uri="{FF2B5EF4-FFF2-40B4-BE49-F238E27FC236}">
                <a16:creationId xmlns:a16="http://schemas.microsoft.com/office/drawing/2014/main" id="{02C7FB4F-4C54-A043-BFBD-C5C27490C7A9}"/>
              </a:ext>
            </a:extLst>
          </p:cNvPr>
          <p:cNvSpPr/>
          <p:nvPr/>
        </p:nvSpPr>
        <p:spPr>
          <a:xfrm>
            <a:off x="1119675" y="5407595"/>
            <a:ext cx="9408105" cy="646331"/>
          </a:xfrm>
          <a:prstGeom prst="rect">
            <a:avLst/>
          </a:prstGeom>
        </p:spPr>
        <p:txBody>
          <a:bodyPr wrap="square">
            <a:spAutoFit/>
          </a:bodyPr>
          <a:lstStyle/>
          <a:p>
            <a:pPr marL="285750" indent="-285750">
              <a:buFont typeface="Wingdings" pitchFamily="2" charset="2"/>
              <a:buChar char="ü"/>
            </a:pPr>
            <a:r>
              <a:rPr lang="en-US" dirty="0">
                <a:latin typeface="Times" pitchFamily="2" charset="0"/>
              </a:rPr>
              <a:t>NHS (2018). </a:t>
            </a:r>
            <a:r>
              <a:rPr lang="en-US" i="1" dirty="0">
                <a:latin typeface="Times" pitchFamily="2" charset="0"/>
              </a:rPr>
              <a:t>Sleep and Growing Older. </a:t>
            </a:r>
            <a:r>
              <a:rPr lang="en-US" dirty="0">
                <a:latin typeface="Times" pitchFamily="2" charset="0"/>
              </a:rPr>
              <a:t>Available at: </a:t>
            </a:r>
          </a:p>
          <a:p>
            <a:pPr marL="285750" indent="-285750">
              <a:buFont typeface="Wingdings" pitchFamily="2" charset="2"/>
              <a:buChar char="ü"/>
            </a:pPr>
            <a:endParaRPr lang="en-US" dirty="0"/>
          </a:p>
        </p:txBody>
      </p:sp>
    </p:spTree>
    <p:extLst>
      <p:ext uri="{BB962C8B-B14F-4D97-AF65-F5344CB8AC3E}">
        <p14:creationId xmlns:p14="http://schemas.microsoft.com/office/powerpoint/2010/main" val="9060640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15FF0-8B66-6D48-ADBC-CBE6CD2C3400}"/>
              </a:ext>
            </a:extLst>
          </p:cNvPr>
          <p:cNvSpPr>
            <a:spLocks noGrp="1"/>
          </p:cNvSpPr>
          <p:nvPr>
            <p:ph type="title"/>
          </p:nvPr>
        </p:nvSpPr>
        <p:spPr/>
        <p:txBody>
          <a:bodyPr/>
          <a:lstStyle/>
          <a:p>
            <a:r>
              <a:rPr lang="en-US" dirty="0"/>
              <a:t>……</a:t>
            </a:r>
          </a:p>
        </p:txBody>
      </p:sp>
      <p:sp>
        <p:nvSpPr>
          <p:cNvPr id="3" name="Content Placeholder 2">
            <a:extLst>
              <a:ext uri="{FF2B5EF4-FFF2-40B4-BE49-F238E27FC236}">
                <a16:creationId xmlns:a16="http://schemas.microsoft.com/office/drawing/2014/main" id="{1452334A-CA50-2642-8BEF-3A4A46367F6B}"/>
              </a:ext>
            </a:extLst>
          </p:cNvPr>
          <p:cNvSpPr>
            <a:spLocks noGrp="1"/>
          </p:cNvSpPr>
          <p:nvPr>
            <p:ph idx="1"/>
          </p:nvPr>
        </p:nvSpPr>
        <p:spPr>
          <a:xfrm>
            <a:off x="647700" y="2413000"/>
            <a:ext cx="11023600" cy="4140200"/>
          </a:xfrm>
        </p:spPr>
        <p:txBody>
          <a:bodyPr>
            <a:normAutofit fontScale="77500" lnSpcReduction="20000"/>
          </a:bodyPr>
          <a:lstStyle/>
          <a:p>
            <a:pPr>
              <a:lnSpc>
                <a:spcPct val="150000"/>
              </a:lnSpc>
              <a:buFont typeface="Wingdings" pitchFamily="2" charset="2"/>
              <a:buChar char="ü"/>
            </a:pPr>
            <a:r>
              <a:rPr lang="en-GB" sz="2100" dirty="0">
                <a:latin typeface="Times" pitchFamily="2" charset="0"/>
              </a:rPr>
              <a:t>National Adolescent and Young Adult Health Information Center (2014). </a:t>
            </a:r>
            <a:r>
              <a:rPr lang="en-GB" sz="2100" i="1" dirty="0">
                <a:latin typeface="Times" pitchFamily="2" charset="0"/>
              </a:rPr>
              <a:t>Sleep Deprivation in Adolescents and Young Adults.</a:t>
            </a:r>
            <a:r>
              <a:rPr lang="en-GB" sz="2100" dirty="0">
                <a:latin typeface="Times" pitchFamily="2" charset="0"/>
              </a:rPr>
              <a:t> San Francisco: University of California, San Francisco. </a:t>
            </a:r>
          </a:p>
          <a:p>
            <a:pPr>
              <a:lnSpc>
                <a:spcPct val="150000"/>
              </a:lnSpc>
              <a:buFont typeface="Wingdings" pitchFamily="2" charset="2"/>
              <a:buChar char="ü"/>
            </a:pPr>
            <a:r>
              <a:rPr lang="en-GB" sz="2100" dirty="0">
                <a:latin typeface="Times" pitchFamily="2" charset="0"/>
              </a:rPr>
              <a:t>NHS. (2017) ‘Sleep and tiredness.’ Available at: </a:t>
            </a:r>
            <a:r>
              <a:rPr lang="en-GB" sz="2100" u="sng" dirty="0">
                <a:latin typeface="Times" pitchFamily="2" charset="0"/>
                <a:hlinkClick r:id="rId3"/>
              </a:rPr>
              <a:t>https://www.nhs.uk/live-well/sleep-and-tiredness/sleep-tips-for-teenagers/</a:t>
            </a:r>
            <a:r>
              <a:rPr lang="en-GB" sz="2100" dirty="0">
                <a:latin typeface="Times" pitchFamily="2" charset="0"/>
              </a:rPr>
              <a:t> (Accessed: 8 January 2019). </a:t>
            </a:r>
          </a:p>
          <a:p>
            <a:pPr>
              <a:lnSpc>
                <a:spcPct val="150000"/>
              </a:lnSpc>
              <a:buFont typeface="Wingdings" pitchFamily="2" charset="2"/>
              <a:buChar char="ü"/>
            </a:pPr>
            <a:r>
              <a:rPr lang="en-GB" sz="2100" dirty="0">
                <a:latin typeface="Times" pitchFamily="2" charset="0"/>
              </a:rPr>
              <a:t>Carskadon, M. A. </a:t>
            </a:r>
            <a:r>
              <a:rPr lang="en-GB" sz="2100" i="1" dirty="0">
                <a:latin typeface="Times" pitchFamily="2" charset="0"/>
              </a:rPr>
              <a:t>et al., </a:t>
            </a:r>
            <a:r>
              <a:rPr lang="en-GB" sz="2100" dirty="0">
                <a:latin typeface="Times" pitchFamily="2" charset="0"/>
              </a:rPr>
              <a:t>(1998). ‘Adolescent Sleep Patterns, Circadian Timing, and Sleepiness at a Transition to Early School Days.’ </a:t>
            </a:r>
            <a:r>
              <a:rPr lang="en-GB" sz="2100" i="1" dirty="0">
                <a:latin typeface="Times" pitchFamily="2" charset="0"/>
              </a:rPr>
              <a:t>Sleep Researcg Laboratory,</a:t>
            </a:r>
            <a:r>
              <a:rPr lang="en-GB" sz="2100" dirty="0">
                <a:latin typeface="Times" pitchFamily="2" charset="0"/>
              </a:rPr>
              <a:t> 21(8), pp. 871-875</a:t>
            </a:r>
          </a:p>
          <a:p>
            <a:pPr>
              <a:lnSpc>
                <a:spcPct val="150000"/>
              </a:lnSpc>
              <a:buFont typeface="Wingdings" pitchFamily="2" charset="2"/>
              <a:buChar char="ü"/>
            </a:pPr>
            <a:r>
              <a:rPr lang="en-GB" sz="2100" dirty="0">
                <a:latin typeface="Times" pitchFamily="2" charset="0"/>
              </a:rPr>
              <a:t>Sleep Foundation. (2019) ‘Teens and Sleep.’ Available at: </a:t>
            </a:r>
            <a:r>
              <a:rPr lang="en-GB" sz="2100" u="sng" dirty="0">
                <a:latin typeface="Times" pitchFamily="2" charset="0"/>
                <a:hlinkClick r:id="rId4"/>
              </a:rPr>
              <a:t>https://www.sleepfoundation.org/sleep-topics/teens-and-sleep</a:t>
            </a:r>
            <a:r>
              <a:rPr lang="en-GB" sz="2100" dirty="0">
                <a:latin typeface="Times" pitchFamily="2" charset="0"/>
              </a:rPr>
              <a:t> (Accessed: 8 January 2019). </a:t>
            </a:r>
          </a:p>
          <a:p>
            <a:pPr>
              <a:lnSpc>
                <a:spcPct val="150000"/>
              </a:lnSpc>
              <a:buFont typeface="Wingdings" pitchFamily="2" charset="2"/>
              <a:buChar char="ü"/>
            </a:pPr>
            <a:r>
              <a:rPr lang="en-GB" sz="2100" dirty="0">
                <a:latin typeface="Times" pitchFamily="2" charset="0"/>
              </a:rPr>
              <a:t>Owens, J. (2014). ‘Insufficient Sleep in Adolescents and Young Adults: An Update on Cause and Consequences.’ </a:t>
            </a:r>
            <a:r>
              <a:rPr lang="en-GB" sz="2100" i="1" dirty="0">
                <a:latin typeface="Times" pitchFamily="2" charset="0"/>
              </a:rPr>
              <a:t>American Academy of Pediatrics, </a:t>
            </a:r>
            <a:r>
              <a:rPr lang="en-GB" sz="2100" dirty="0">
                <a:latin typeface="Times" pitchFamily="2" charset="0"/>
              </a:rPr>
              <a:t>134(3), pp. 921-922</a:t>
            </a:r>
          </a:p>
          <a:p>
            <a:endParaRPr lang="en-US" dirty="0"/>
          </a:p>
        </p:txBody>
      </p:sp>
    </p:spTree>
    <p:extLst>
      <p:ext uri="{BB962C8B-B14F-4D97-AF65-F5344CB8AC3E}">
        <p14:creationId xmlns:p14="http://schemas.microsoft.com/office/powerpoint/2010/main" val="15376511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3836E-2F1C-634E-A1FE-504E787D95DD}"/>
              </a:ext>
            </a:extLst>
          </p:cNvPr>
          <p:cNvSpPr>
            <a:spLocks noGrp="1"/>
          </p:cNvSpPr>
          <p:nvPr>
            <p:ph type="title"/>
          </p:nvPr>
        </p:nvSpPr>
        <p:spPr>
          <a:xfrm>
            <a:off x="1154954" y="935568"/>
            <a:ext cx="8761413" cy="706964"/>
          </a:xfrm>
        </p:spPr>
        <p:txBody>
          <a:bodyPr/>
          <a:lstStyle/>
          <a:p>
            <a:r>
              <a:rPr lang="en-US" dirty="0"/>
              <a:t>……</a:t>
            </a:r>
          </a:p>
        </p:txBody>
      </p:sp>
      <p:sp>
        <p:nvSpPr>
          <p:cNvPr id="3" name="Content Placeholder 2">
            <a:extLst>
              <a:ext uri="{FF2B5EF4-FFF2-40B4-BE49-F238E27FC236}">
                <a16:creationId xmlns:a16="http://schemas.microsoft.com/office/drawing/2014/main" id="{A4AA0A89-C8E2-1D44-B894-813124F09D9B}"/>
              </a:ext>
            </a:extLst>
          </p:cNvPr>
          <p:cNvSpPr>
            <a:spLocks noGrp="1"/>
          </p:cNvSpPr>
          <p:nvPr>
            <p:ph idx="1"/>
          </p:nvPr>
        </p:nvSpPr>
        <p:spPr>
          <a:xfrm>
            <a:off x="508000" y="2286000"/>
            <a:ext cx="11480800" cy="3949700"/>
          </a:xfrm>
        </p:spPr>
        <p:txBody>
          <a:bodyPr>
            <a:normAutofit fontScale="25000" lnSpcReduction="20000"/>
          </a:bodyPr>
          <a:lstStyle/>
          <a:p>
            <a:pPr>
              <a:lnSpc>
                <a:spcPct val="170000"/>
              </a:lnSpc>
              <a:buFont typeface="Wingdings" pitchFamily="2" charset="2"/>
              <a:buChar char="ü"/>
            </a:pPr>
            <a:r>
              <a:rPr lang="en-GB" sz="4400" dirty="0">
                <a:latin typeface="Times" pitchFamily="2" charset="0"/>
              </a:rPr>
              <a:t>Mindell and Owens (2015) A clinical guide to pediatric sleep: Diagnosis and Management of sleep problems, 3rd edition. </a:t>
            </a:r>
          </a:p>
          <a:p>
            <a:pPr>
              <a:lnSpc>
                <a:spcPct val="170000"/>
              </a:lnSpc>
              <a:buFont typeface="Wingdings" pitchFamily="2" charset="2"/>
              <a:buChar char="ü"/>
            </a:pPr>
            <a:r>
              <a:rPr lang="en-GB" sz="4400" dirty="0">
                <a:latin typeface="Times" pitchFamily="2" charset="0"/>
              </a:rPr>
              <a:t>Canadian Paediatric Society (2016) Safe sleep for babies. Available at: https://www.caringforkids.cps.ca/handouts/safe_sleep_for_babies </a:t>
            </a:r>
          </a:p>
          <a:p>
            <a:pPr>
              <a:lnSpc>
                <a:spcPct val="170000"/>
              </a:lnSpc>
              <a:buFont typeface="Wingdings" pitchFamily="2" charset="2"/>
              <a:buChar char="ü"/>
            </a:pPr>
            <a:r>
              <a:rPr lang="en-GB" sz="4400" dirty="0">
                <a:latin typeface="Times" pitchFamily="2" charset="0"/>
              </a:rPr>
              <a:t>Vriend, J.L. et al. (2014) ‘Sleep Quantity and Quality in Relation to Daytime Functioning in Children’, Children’s Health Care. </a:t>
            </a:r>
          </a:p>
          <a:p>
            <a:pPr>
              <a:lnSpc>
                <a:spcPct val="170000"/>
              </a:lnSpc>
              <a:buFont typeface="Wingdings" pitchFamily="2" charset="2"/>
              <a:buChar char="ü"/>
            </a:pPr>
            <a:r>
              <a:rPr lang="en-GB" sz="4400" dirty="0">
                <a:latin typeface="Times" pitchFamily="2" charset="0"/>
              </a:rPr>
              <a:t>PICTURE REFERENCE: askideas.com, 2015. Available at: https://www.google.co.uk/search?biw=1366&amp;bih=651&amp;tbm=isch&amp;sa=1&amp;ei=24M3XOSNNLXHxgOA-6jABg&amp;q=happy+baby+pictures&amp;oq=happy+baby+pic&amp;gs_l=img.3.1.0l3j0i5i30j0i8i30l6.91617.92181..95030...0.0..0.256.610.2j1j1......0....1..gws-wizimg.......0i67.PBhTyV8sjCc#imgrc=6mL1Grs-DeWooM: </a:t>
            </a:r>
          </a:p>
          <a:p>
            <a:pPr>
              <a:lnSpc>
                <a:spcPct val="170000"/>
              </a:lnSpc>
              <a:buFont typeface="Wingdings" pitchFamily="2" charset="2"/>
              <a:buChar char="ü"/>
            </a:pPr>
            <a:r>
              <a:rPr lang="en-GB" sz="4400" dirty="0">
                <a:latin typeface="Times" pitchFamily="2" charset="0"/>
              </a:rPr>
              <a:t>Paruthi, S. et al. (2016) ‘Recommended amount of sleep for pediatric populations: a consensus statement of the American Academy of Sleep Medicine’, J Clin Sleep Med, 12(6), pp. 785–786. </a:t>
            </a:r>
          </a:p>
          <a:p>
            <a:pPr>
              <a:lnSpc>
                <a:spcPct val="170000"/>
              </a:lnSpc>
              <a:buFont typeface="Wingdings" pitchFamily="2" charset="2"/>
              <a:buChar char="ü"/>
            </a:pPr>
            <a:r>
              <a:rPr lang="en-GB" sz="4400" dirty="0">
                <a:latin typeface="Times" pitchFamily="2" charset="0"/>
              </a:rPr>
              <a:t>Sadeh, A. (1996) ‘Stress, Trauma, and Sleep in Children’, Child and Adolescent Psychiatric Clinics of North America, 5(3), pp. 685-700. </a:t>
            </a:r>
          </a:p>
          <a:p>
            <a:pPr>
              <a:lnSpc>
                <a:spcPct val="170000"/>
              </a:lnSpc>
              <a:buFont typeface="Wingdings" pitchFamily="2" charset="2"/>
              <a:buChar char="ü"/>
            </a:pPr>
            <a:r>
              <a:rPr lang="en-GB" sz="4400" dirty="0">
                <a:latin typeface="Times" pitchFamily="2" charset="0"/>
              </a:rPr>
              <a:t>Mindell, J.A. et al. (2006) ‘Behavioral treatment of bedtime problems and night wakings in infants and young children’ Sleep: Journal of Sleep and Sleep Disorders Research, 29, pp. 1263-1276. </a:t>
            </a:r>
          </a:p>
          <a:p>
            <a:pPr>
              <a:lnSpc>
                <a:spcPct val="170000"/>
              </a:lnSpc>
              <a:buFont typeface="Wingdings" pitchFamily="2" charset="2"/>
              <a:buChar char="ü"/>
            </a:pPr>
            <a:r>
              <a:rPr lang="en-GB" sz="4400" dirty="0">
                <a:latin typeface="Times" pitchFamily="2" charset="0"/>
              </a:rPr>
              <a:t>The Sleep School (2019) Top 10 Tips for Getting your Baby to Sleep. Available at: https://my.thesleepschool.org/top-10-tips-getting-baby-sleep/ </a:t>
            </a:r>
          </a:p>
          <a:p>
            <a:pPr>
              <a:lnSpc>
                <a:spcPct val="170000"/>
              </a:lnSpc>
              <a:buFont typeface="Wingdings" pitchFamily="2" charset="2"/>
              <a:buChar char="ü"/>
            </a:pPr>
            <a:r>
              <a:rPr lang="en-GB" sz="4400" dirty="0">
                <a:latin typeface="Times" pitchFamily="2" charset="0"/>
              </a:rPr>
              <a:t>PICTURE REFERENCE: Katrina Elena Photography, 2014. Available at: https://www.google.co.uk/search?q=sleeping+baby+Katrina+Elena+Photography,+2014.&amp;tbm=isch&amp;tbs=rimg:CZruwNMtB7InIjgJoTXzQrIvNvfQMsAQ4BQx-NgTlbQhnRI3psVTcUjD1pypoHSgD6lJuA6OGZdaThNHgDUBTSpysSoSCQmhNfNCsi82Edx9qJea3HyXKh</a:t>
            </a:r>
          </a:p>
          <a:p>
            <a:endParaRPr lang="en-US" dirty="0"/>
          </a:p>
        </p:txBody>
      </p:sp>
    </p:spTree>
    <p:extLst>
      <p:ext uri="{BB962C8B-B14F-4D97-AF65-F5344CB8AC3E}">
        <p14:creationId xmlns:p14="http://schemas.microsoft.com/office/powerpoint/2010/main" val="34591333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02932-B5D8-1D4D-8789-29E011C6CAD4}"/>
              </a:ext>
            </a:extLst>
          </p:cNvPr>
          <p:cNvSpPr>
            <a:spLocks noGrp="1"/>
          </p:cNvSpPr>
          <p:nvPr>
            <p:ph type="title"/>
          </p:nvPr>
        </p:nvSpPr>
        <p:spPr/>
        <p:txBody>
          <a:bodyPr/>
          <a:lstStyle/>
          <a:p>
            <a:r>
              <a:rPr lang="en-US" dirty="0"/>
              <a:t>……</a:t>
            </a:r>
          </a:p>
        </p:txBody>
      </p:sp>
      <p:sp>
        <p:nvSpPr>
          <p:cNvPr id="3" name="Content Placeholder 2">
            <a:extLst>
              <a:ext uri="{FF2B5EF4-FFF2-40B4-BE49-F238E27FC236}">
                <a16:creationId xmlns:a16="http://schemas.microsoft.com/office/drawing/2014/main" id="{9CB4E14C-D00B-3348-BF1A-6FF3BFE97940}"/>
              </a:ext>
            </a:extLst>
          </p:cNvPr>
          <p:cNvSpPr>
            <a:spLocks noGrp="1"/>
          </p:cNvSpPr>
          <p:nvPr>
            <p:ph idx="1"/>
          </p:nvPr>
        </p:nvSpPr>
        <p:spPr>
          <a:xfrm>
            <a:off x="1154954" y="2603500"/>
            <a:ext cx="10402046" cy="3416300"/>
          </a:xfrm>
        </p:spPr>
        <p:txBody>
          <a:bodyPr>
            <a:normAutofit fontScale="92500" lnSpcReduction="10000"/>
          </a:bodyPr>
          <a:lstStyle/>
          <a:p>
            <a:pPr>
              <a:lnSpc>
                <a:spcPct val="150000"/>
              </a:lnSpc>
              <a:buFont typeface="Wingdings" pitchFamily="2" charset="2"/>
              <a:buChar char="ü"/>
            </a:pPr>
            <a:r>
              <a:rPr lang="en-US" dirty="0">
                <a:latin typeface="Times" pitchFamily="2" charset="0"/>
              </a:rPr>
              <a:t>National Institute on Aging (2016) ‘A Good Nights Sleep’. Available at: </a:t>
            </a:r>
            <a:r>
              <a:rPr lang="en-US" dirty="0">
                <a:latin typeface="Times" pitchFamily="2" charset="0"/>
                <a:hlinkClick r:id="rId2"/>
              </a:rPr>
              <a:t>https://www.nia.nih.gov/health/good-nights-sleep</a:t>
            </a:r>
            <a:r>
              <a:rPr lang="en-US" dirty="0">
                <a:latin typeface="Times" pitchFamily="2" charset="0"/>
              </a:rPr>
              <a:t> (Accessed : 5</a:t>
            </a:r>
            <a:r>
              <a:rPr lang="en-US" baseline="30000" dirty="0">
                <a:latin typeface="Times" pitchFamily="2" charset="0"/>
              </a:rPr>
              <a:t>th</a:t>
            </a:r>
            <a:r>
              <a:rPr lang="en-US" dirty="0">
                <a:latin typeface="Times" pitchFamily="2" charset="0"/>
              </a:rPr>
              <a:t> January 2019)</a:t>
            </a:r>
          </a:p>
          <a:p>
            <a:pPr>
              <a:lnSpc>
                <a:spcPct val="150000"/>
              </a:lnSpc>
              <a:buFont typeface="Wingdings" pitchFamily="2" charset="2"/>
              <a:buChar char="ü"/>
            </a:pPr>
            <a:r>
              <a:rPr lang="en-US" dirty="0">
                <a:latin typeface="Times" pitchFamily="2" charset="0"/>
              </a:rPr>
              <a:t> National Heart, Lung &amp; Blood Institute (2018) ‘Sleep Deprivation and Deficiency’. Available at: https://www.nhlbi.nih.gov/health-topics/sleep-deprivation-and-deficiency (Accessed : 5</a:t>
            </a:r>
            <a:r>
              <a:rPr lang="en-US" baseline="30000" dirty="0">
                <a:latin typeface="Times" pitchFamily="2" charset="0"/>
              </a:rPr>
              <a:t>th</a:t>
            </a:r>
            <a:r>
              <a:rPr lang="en-US" dirty="0">
                <a:latin typeface="Times" pitchFamily="2" charset="0"/>
              </a:rPr>
              <a:t> January 2019)</a:t>
            </a:r>
          </a:p>
          <a:p>
            <a:pPr>
              <a:lnSpc>
                <a:spcPct val="150000"/>
              </a:lnSpc>
              <a:buFont typeface="Wingdings" pitchFamily="2" charset="2"/>
              <a:buChar char="ü"/>
            </a:pPr>
            <a:r>
              <a:rPr lang="en-US" dirty="0">
                <a:latin typeface="Times" pitchFamily="2" charset="0"/>
              </a:rPr>
              <a:t>Mental Health Foundation (2019) ‘Sleep’ Available at: https://</a:t>
            </a:r>
            <a:r>
              <a:rPr lang="en-US" dirty="0" err="1">
                <a:latin typeface="Times" pitchFamily="2" charset="0"/>
              </a:rPr>
              <a:t>www.mentalhealth.org.uk</a:t>
            </a:r>
            <a:r>
              <a:rPr lang="en-US" dirty="0">
                <a:latin typeface="Times" pitchFamily="2" charset="0"/>
              </a:rPr>
              <a:t>/a-to-z/s/sleep (Accessed : 5</a:t>
            </a:r>
            <a:r>
              <a:rPr lang="en-US" baseline="30000" dirty="0">
                <a:latin typeface="Times" pitchFamily="2" charset="0"/>
              </a:rPr>
              <a:t>th</a:t>
            </a:r>
            <a:r>
              <a:rPr lang="en-US" dirty="0">
                <a:latin typeface="Times" pitchFamily="2" charset="0"/>
              </a:rPr>
              <a:t> January 2019)</a:t>
            </a:r>
          </a:p>
          <a:p>
            <a:pPr>
              <a:lnSpc>
                <a:spcPct val="150000"/>
              </a:lnSpc>
              <a:buFont typeface="Wingdings" pitchFamily="2" charset="2"/>
              <a:buChar char="ü"/>
            </a:pPr>
            <a:r>
              <a:rPr lang="en-US" dirty="0" err="1">
                <a:latin typeface="Times" pitchFamily="2" charset="0"/>
              </a:rPr>
              <a:t>Tablot</a:t>
            </a:r>
            <a:r>
              <a:rPr lang="en-US" dirty="0">
                <a:latin typeface="Times" pitchFamily="2" charset="0"/>
              </a:rPr>
              <a:t> </a:t>
            </a:r>
            <a:r>
              <a:rPr lang="en-US" i="1" dirty="0">
                <a:latin typeface="Times" pitchFamily="2" charset="0"/>
              </a:rPr>
              <a:t>et al., </a:t>
            </a:r>
            <a:r>
              <a:rPr lang="en-US" dirty="0">
                <a:latin typeface="Times" pitchFamily="2" charset="0"/>
              </a:rPr>
              <a:t>(2010) ’</a:t>
            </a:r>
            <a:r>
              <a:rPr lang="en-GB" dirty="0">
                <a:latin typeface="Times" pitchFamily="2" charset="0"/>
              </a:rPr>
              <a:t>Sleep deprivation in Adolescents and Adults: Changes in Affect’, </a:t>
            </a:r>
            <a:r>
              <a:rPr lang="en-GB" i="1" dirty="0">
                <a:latin typeface="Times" pitchFamily="2" charset="0"/>
              </a:rPr>
              <a:t>PubMed, 1</a:t>
            </a:r>
            <a:r>
              <a:rPr lang="pt" dirty="0">
                <a:latin typeface="Times" pitchFamily="2" charset="0"/>
              </a:rPr>
              <a:t>0(6), PP. 831-41. </a:t>
            </a:r>
            <a:r>
              <a:rPr lang="pt" dirty="0" err="1">
                <a:latin typeface="Times" pitchFamily="2" charset="0"/>
              </a:rPr>
              <a:t>doi</a:t>
            </a:r>
            <a:r>
              <a:rPr lang="pt" dirty="0">
                <a:latin typeface="Times" pitchFamily="2" charset="0"/>
              </a:rPr>
              <a:t>: 10.1037/a0020138.</a:t>
            </a:r>
            <a:endParaRPr lang="en-GB" i="1" dirty="0">
              <a:latin typeface="Times" pitchFamily="2" charset="0"/>
            </a:endParaRPr>
          </a:p>
          <a:p>
            <a:pPr>
              <a:buFont typeface="Wingdings" pitchFamily="2" charset="2"/>
              <a:buChar char="ü"/>
            </a:pPr>
            <a:endParaRPr lang="en-US" dirty="0">
              <a:latin typeface="Times" pitchFamily="2" charset="0"/>
            </a:endParaRPr>
          </a:p>
          <a:p>
            <a:endParaRPr lang="en-US" dirty="0">
              <a:latin typeface="Times" pitchFamily="2" charset="0"/>
            </a:endParaRPr>
          </a:p>
        </p:txBody>
      </p:sp>
    </p:spTree>
    <p:extLst>
      <p:ext uri="{BB962C8B-B14F-4D97-AF65-F5344CB8AC3E}">
        <p14:creationId xmlns:p14="http://schemas.microsoft.com/office/powerpoint/2010/main" val="42528589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TotalTime>
  <Words>3145</Words>
  <Application>Microsoft Macintosh PowerPoint</Application>
  <PresentationFormat>Widescreen</PresentationFormat>
  <Paragraphs>293</Paragraphs>
  <Slides>44</Slides>
  <Notes>2</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44</vt:i4>
      </vt:variant>
    </vt:vector>
  </HeadingPairs>
  <TitlesOfParts>
    <vt:vector size="53" baseType="lpstr">
      <vt:lpstr>Arial</vt:lpstr>
      <vt:lpstr>Calibri</vt:lpstr>
      <vt:lpstr>Century Gothic</vt:lpstr>
      <vt:lpstr>Fira Sans</vt:lpstr>
      <vt:lpstr>Times</vt:lpstr>
      <vt:lpstr>Times New Roman</vt:lpstr>
      <vt:lpstr>Wingdings</vt:lpstr>
      <vt:lpstr>Wingdings 3</vt:lpstr>
      <vt:lpstr>Ion Boardroom</vt:lpstr>
      <vt:lpstr>The Importance of Sleep for Health</vt:lpstr>
      <vt:lpstr>The Process of Sleep</vt:lpstr>
      <vt:lpstr>PowerPoint Presentation</vt:lpstr>
      <vt:lpstr>The Importance of Sleep </vt:lpstr>
      <vt:lpstr>How Does Sleep Affect Health?</vt:lpstr>
      <vt:lpstr>Sleep and Mental Health</vt:lpstr>
      <vt:lpstr>Sleeping Disorders</vt:lpstr>
      <vt:lpstr>Sleeping Through the Ages</vt:lpstr>
      <vt:lpstr>Sleep in Babies  &amp; Children Aged 0-12 Years </vt:lpstr>
      <vt:lpstr>PowerPoint Presentation</vt:lpstr>
      <vt:lpstr>What Sleep Does to a Child’s Brain and Emotional Wellness?</vt:lpstr>
      <vt:lpstr>Sleeping Safe </vt:lpstr>
      <vt:lpstr>How Much Sleep is Enough?</vt:lpstr>
      <vt:lpstr>Sleep Deprivation and the Effects</vt:lpstr>
      <vt:lpstr>Top Tips of how to Give Your Baby a Better Sleep</vt:lpstr>
      <vt:lpstr>Sleep in Adolescents Aged 12-18 Years </vt:lpstr>
      <vt:lpstr>Why do Adolescents Need a Sufficient Amount of Sleep?</vt:lpstr>
      <vt:lpstr>How Much Sleep do Adolescents Need?</vt:lpstr>
      <vt:lpstr>Sleep Deprivation in Adolescents</vt:lpstr>
      <vt:lpstr>How does Sleep Deprivation affect Education?</vt:lpstr>
      <vt:lpstr>The Signs of Sleep Deprivation in Adolescents</vt:lpstr>
      <vt:lpstr>Top Tips for better Sleep</vt:lpstr>
      <vt:lpstr>PowerPoint Presentation</vt:lpstr>
      <vt:lpstr>Introduction of Sleep for Adulthood  </vt:lpstr>
      <vt:lpstr> Sleep for Healthy Brain Function &amp; Emotional Well-Being in Adults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 </vt:lpstr>
      <vt:lpstr>PowerPoint Presentation</vt:lpstr>
      <vt:lpstr>Thank-You for Listening </vt:lpstr>
      <vt:lpstr>REFERENCE LIST </vt:lpstr>
      <vt:lpstr>……</vt:lpstr>
      <vt:lpstr>……</vt:lpstr>
      <vt:lpst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Sleep for Health</dc:title>
  <dc:creator>gabrielle copp</dc:creator>
  <cp:lastModifiedBy>gabrielle copp</cp:lastModifiedBy>
  <cp:revision>8</cp:revision>
  <dcterms:created xsi:type="dcterms:W3CDTF">2019-01-11T12:18:33Z</dcterms:created>
  <dcterms:modified xsi:type="dcterms:W3CDTF">2019-01-11T12:58:28Z</dcterms:modified>
</cp:coreProperties>
</file>