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6.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7.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5" r:id="rId4"/>
    <p:sldMasterId id="2147483697" r:id="rId5"/>
    <p:sldMasterId id="2147483709" r:id="rId6"/>
    <p:sldMasterId id="2147483721" r:id="rId7"/>
    <p:sldMasterId id="2147483733" r:id="rId8"/>
  </p:sldMasterIdLst>
  <p:notesMasterIdLst>
    <p:notesMasterId r:id="rId73"/>
  </p:notesMasterIdLst>
  <p:sldIdLst>
    <p:sldId id="256" r:id="rId9"/>
    <p:sldId id="258" r:id="rId10"/>
    <p:sldId id="261" r:id="rId11"/>
    <p:sldId id="259" r:id="rId12"/>
    <p:sldId id="260" r:id="rId13"/>
    <p:sldId id="266" r:id="rId14"/>
    <p:sldId id="350" r:id="rId15"/>
    <p:sldId id="263" r:id="rId16"/>
    <p:sldId id="352" r:id="rId17"/>
    <p:sldId id="353" r:id="rId18"/>
    <p:sldId id="268" r:id="rId19"/>
    <p:sldId id="270" r:id="rId20"/>
    <p:sldId id="273" r:id="rId21"/>
    <p:sldId id="354" r:id="rId22"/>
    <p:sldId id="351" r:id="rId23"/>
    <p:sldId id="339" r:id="rId24"/>
    <p:sldId id="265" r:id="rId25"/>
    <p:sldId id="296" r:id="rId26"/>
    <p:sldId id="276" r:id="rId27"/>
    <p:sldId id="301" r:id="rId28"/>
    <p:sldId id="275" r:id="rId29"/>
    <p:sldId id="302" r:id="rId30"/>
    <p:sldId id="293" r:id="rId31"/>
    <p:sldId id="285" r:id="rId32"/>
    <p:sldId id="340" r:id="rId33"/>
    <p:sldId id="303" r:id="rId34"/>
    <p:sldId id="257" r:id="rId35"/>
    <p:sldId id="304" r:id="rId36"/>
    <p:sldId id="264" r:id="rId37"/>
    <p:sldId id="305" r:id="rId38"/>
    <p:sldId id="306" r:id="rId39"/>
    <p:sldId id="291" r:id="rId40"/>
    <p:sldId id="341" r:id="rId41"/>
    <p:sldId id="307" r:id="rId42"/>
    <p:sldId id="294" r:id="rId43"/>
    <p:sldId id="295" r:id="rId44"/>
    <p:sldId id="313" r:id="rId45"/>
    <p:sldId id="262" r:id="rId46"/>
    <p:sldId id="659" r:id="rId47"/>
    <p:sldId id="323" r:id="rId48"/>
    <p:sldId id="308" r:id="rId49"/>
    <p:sldId id="332" r:id="rId50"/>
    <p:sldId id="331" r:id="rId51"/>
    <p:sldId id="344" r:id="rId52"/>
    <p:sldId id="346" r:id="rId53"/>
    <p:sldId id="347" r:id="rId54"/>
    <p:sldId id="337" r:id="rId55"/>
    <p:sldId id="360" r:id="rId56"/>
    <p:sldId id="356" r:id="rId57"/>
    <p:sldId id="357" r:id="rId58"/>
    <p:sldId id="358" r:id="rId59"/>
    <p:sldId id="267" r:id="rId60"/>
    <p:sldId id="359" r:id="rId61"/>
    <p:sldId id="271" r:id="rId62"/>
    <p:sldId id="361" r:id="rId63"/>
    <p:sldId id="362" r:id="rId64"/>
    <p:sldId id="298" r:id="rId65"/>
    <p:sldId id="269" r:id="rId66"/>
    <p:sldId id="654" r:id="rId67"/>
    <p:sldId id="655" r:id="rId68"/>
    <p:sldId id="658" r:id="rId69"/>
    <p:sldId id="656" r:id="rId70"/>
    <p:sldId id="335" r:id="rId71"/>
    <p:sldId id="348"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118" d="100"/>
          <a:sy n="118" d="100"/>
        </p:scale>
        <p:origin x="276" y="96"/>
      </p:cViewPr>
      <p:guideLst/>
    </p:cSldViewPr>
  </p:slideViewPr>
  <p:notesTextViewPr>
    <p:cViewPr>
      <p:scale>
        <a:sx n="1" d="1"/>
        <a:sy n="1" d="1"/>
      </p:scale>
      <p:origin x="0" y="0"/>
    </p:cViewPr>
  </p:notesTextViewPr>
  <p:sorterViewPr>
    <p:cViewPr varScale="1">
      <p:scale>
        <a:sx n="100" d="100"/>
        <a:sy n="100" d="100"/>
      </p:scale>
      <p:origin x="0" y="-559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16" Type="http://schemas.openxmlformats.org/officeDocument/2006/relationships/slide" Target="slides/slide8.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66" Type="http://schemas.openxmlformats.org/officeDocument/2006/relationships/slide" Target="slides/slide58.xml"/><Relationship Id="rId74"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53.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slide" Target="slides/slide56.xml"/><Relationship Id="rId69" Type="http://schemas.openxmlformats.org/officeDocument/2006/relationships/slide" Target="slides/slide61.xml"/><Relationship Id="rId77"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43.xml"/><Relationship Id="rId72" Type="http://schemas.openxmlformats.org/officeDocument/2006/relationships/slide" Target="slides/slide64.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 Id="rId67" Type="http://schemas.openxmlformats.org/officeDocument/2006/relationships/slide" Target="slides/slide59.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theme" Target="theme/theme1.xml"/><Relationship Id="rId7" Type="http://schemas.openxmlformats.org/officeDocument/2006/relationships/slideMaster" Target="slideMasters/slideMaster7.xml"/><Relationship Id="rId71" Type="http://schemas.openxmlformats.org/officeDocument/2006/relationships/slide" Target="slides/slide63.xml"/><Relationship Id="rId2" Type="http://schemas.openxmlformats.org/officeDocument/2006/relationships/slideMaster" Target="slideMasters/slideMaster2.xml"/><Relationship Id="rId29"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B31244-B7B5-4F88-840A-C53C9392039E}" type="doc">
      <dgm:prSet loTypeId="urn:microsoft.com/office/officeart/2005/8/layout/hierarchy5" loCatId="hierarchy" qsTypeId="urn:microsoft.com/office/officeart/2005/8/quickstyle/3d3" qsCatId="3D" csTypeId="urn:microsoft.com/office/officeart/2005/8/colors/accent1_2" csCatId="accent1" phldr="1"/>
      <dgm:spPr/>
      <dgm:t>
        <a:bodyPr/>
        <a:lstStyle/>
        <a:p>
          <a:endParaRPr lang="en-GB"/>
        </a:p>
      </dgm:t>
    </dgm:pt>
    <dgm:pt modelId="{05BA83BE-449D-4261-AE11-576B1A5A6608}">
      <dgm:prSet phldrT="[Text]"/>
      <dgm:spPr/>
      <dgm:t>
        <a:bodyPr/>
        <a:lstStyle/>
        <a:p>
          <a:r>
            <a:rPr lang="en-GB" dirty="0"/>
            <a:t>Boss</a:t>
          </a:r>
        </a:p>
      </dgm:t>
    </dgm:pt>
    <dgm:pt modelId="{578756EC-E194-4445-9ACD-DCE070B94F2E}" type="parTrans" cxnId="{15FE0687-8B7D-43C5-ABD8-D062D13EE476}">
      <dgm:prSet/>
      <dgm:spPr/>
      <dgm:t>
        <a:bodyPr/>
        <a:lstStyle/>
        <a:p>
          <a:endParaRPr lang="en-GB"/>
        </a:p>
      </dgm:t>
    </dgm:pt>
    <dgm:pt modelId="{778E8DFB-47AA-4642-8008-346BDB1B64C5}" type="sibTrans" cxnId="{15FE0687-8B7D-43C5-ABD8-D062D13EE476}">
      <dgm:prSet/>
      <dgm:spPr/>
      <dgm:t>
        <a:bodyPr/>
        <a:lstStyle/>
        <a:p>
          <a:endParaRPr lang="en-GB"/>
        </a:p>
      </dgm:t>
    </dgm:pt>
    <dgm:pt modelId="{D120033F-D823-4713-92D0-8A2E62164E2A}">
      <dgm:prSet phldrT="[Text]"/>
      <dgm:spPr/>
      <dgm:t>
        <a:bodyPr/>
        <a:lstStyle/>
        <a:p>
          <a:r>
            <a:rPr lang="en-GB" dirty="0"/>
            <a:t>Manager</a:t>
          </a:r>
        </a:p>
      </dgm:t>
    </dgm:pt>
    <dgm:pt modelId="{D5DF58FB-CD3E-4EC3-B843-65E5CF2A9139}" type="parTrans" cxnId="{3A17B3D6-4345-4343-8FBB-D785932F2A8B}">
      <dgm:prSet/>
      <dgm:spPr/>
      <dgm:t>
        <a:bodyPr/>
        <a:lstStyle/>
        <a:p>
          <a:endParaRPr lang="en-GB"/>
        </a:p>
      </dgm:t>
    </dgm:pt>
    <dgm:pt modelId="{EA3DEF9C-7A7D-424A-AAC1-31B05E325DDD}" type="sibTrans" cxnId="{3A17B3D6-4345-4343-8FBB-D785932F2A8B}">
      <dgm:prSet/>
      <dgm:spPr/>
      <dgm:t>
        <a:bodyPr/>
        <a:lstStyle/>
        <a:p>
          <a:endParaRPr lang="en-GB"/>
        </a:p>
      </dgm:t>
    </dgm:pt>
    <dgm:pt modelId="{03D0260D-AAC3-4B10-ADA2-7E2BB97519F5}">
      <dgm:prSet phldrT="[Text]"/>
      <dgm:spPr/>
      <dgm:t>
        <a:bodyPr/>
        <a:lstStyle/>
        <a:p>
          <a:r>
            <a:rPr lang="en-GB" dirty="0"/>
            <a:t>Minion</a:t>
          </a:r>
        </a:p>
      </dgm:t>
    </dgm:pt>
    <dgm:pt modelId="{E7A5D580-9934-4EC3-9193-3400C3F0EB90}" type="parTrans" cxnId="{99C1E32A-D425-4758-B156-7898EAA72C0B}">
      <dgm:prSet/>
      <dgm:spPr/>
      <dgm:t>
        <a:bodyPr/>
        <a:lstStyle/>
        <a:p>
          <a:endParaRPr lang="en-GB"/>
        </a:p>
      </dgm:t>
    </dgm:pt>
    <dgm:pt modelId="{F607DD37-320B-40A4-9AD4-0E9E6C8BF7B3}" type="sibTrans" cxnId="{99C1E32A-D425-4758-B156-7898EAA72C0B}">
      <dgm:prSet/>
      <dgm:spPr/>
      <dgm:t>
        <a:bodyPr/>
        <a:lstStyle/>
        <a:p>
          <a:endParaRPr lang="en-GB"/>
        </a:p>
      </dgm:t>
    </dgm:pt>
    <dgm:pt modelId="{263FF797-B467-47B3-A1DF-5C8A61949FB4}">
      <dgm:prSet phldrT="[Text]"/>
      <dgm:spPr/>
      <dgm:t>
        <a:bodyPr/>
        <a:lstStyle/>
        <a:p>
          <a:r>
            <a:rPr lang="en-GB" dirty="0"/>
            <a:t>Minion</a:t>
          </a:r>
        </a:p>
      </dgm:t>
    </dgm:pt>
    <dgm:pt modelId="{8650F7E1-20FE-40EE-835E-453FF1639AAA}" type="parTrans" cxnId="{50426809-411D-4DC1-87C7-8AC5582E1B7A}">
      <dgm:prSet/>
      <dgm:spPr/>
      <dgm:t>
        <a:bodyPr/>
        <a:lstStyle/>
        <a:p>
          <a:endParaRPr lang="en-GB"/>
        </a:p>
      </dgm:t>
    </dgm:pt>
    <dgm:pt modelId="{23BE2B46-0344-47A9-91ED-CDBD64F27618}" type="sibTrans" cxnId="{50426809-411D-4DC1-87C7-8AC5582E1B7A}">
      <dgm:prSet/>
      <dgm:spPr/>
      <dgm:t>
        <a:bodyPr/>
        <a:lstStyle/>
        <a:p>
          <a:endParaRPr lang="en-GB"/>
        </a:p>
      </dgm:t>
    </dgm:pt>
    <dgm:pt modelId="{F3908E75-8056-42F0-87FF-7D534475C2C0}">
      <dgm:prSet phldrT="[Text]"/>
      <dgm:spPr/>
      <dgm:t>
        <a:bodyPr/>
        <a:lstStyle/>
        <a:p>
          <a:r>
            <a:rPr lang="en-GB" dirty="0"/>
            <a:t>Manager</a:t>
          </a:r>
        </a:p>
      </dgm:t>
    </dgm:pt>
    <dgm:pt modelId="{9FF40D7C-B2BD-4EF3-8777-FC131ABC3477}" type="parTrans" cxnId="{CDA77219-D39D-48BA-8B82-E9751F460483}">
      <dgm:prSet/>
      <dgm:spPr/>
      <dgm:t>
        <a:bodyPr/>
        <a:lstStyle/>
        <a:p>
          <a:endParaRPr lang="en-GB"/>
        </a:p>
      </dgm:t>
    </dgm:pt>
    <dgm:pt modelId="{F0C1F6C6-7AC0-46CC-B1E3-BC478B135B8C}" type="sibTrans" cxnId="{CDA77219-D39D-48BA-8B82-E9751F460483}">
      <dgm:prSet/>
      <dgm:spPr/>
      <dgm:t>
        <a:bodyPr/>
        <a:lstStyle/>
        <a:p>
          <a:endParaRPr lang="en-GB"/>
        </a:p>
      </dgm:t>
    </dgm:pt>
    <dgm:pt modelId="{CDBB8C38-C299-4C0B-8876-CC0EAD0EEC49}">
      <dgm:prSet phldrT="[Text]"/>
      <dgm:spPr/>
      <dgm:t>
        <a:bodyPr/>
        <a:lstStyle/>
        <a:p>
          <a:r>
            <a:rPr lang="en-GB" dirty="0"/>
            <a:t>Minion</a:t>
          </a:r>
        </a:p>
      </dgm:t>
    </dgm:pt>
    <dgm:pt modelId="{3C7CA425-2F5D-48B3-A5F1-1711368BF998}" type="parTrans" cxnId="{ECEDCAF7-E69C-400D-AF28-94A3E69141A3}">
      <dgm:prSet/>
      <dgm:spPr/>
      <dgm:t>
        <a:bodyPr/>
        <a:lstStyle/>
        <a:p>
          <a:endParaRPr lang="en-GB"/>
        </a:p>
      </dgm:t>
    </dgm:pt>
    <dgm:pt modelId="{CA433DEF-B445-40DD-9342-00E790F6DDEE}" type="sibTrans" cxnId="{ECEDCAF7-E69C-400D-AF28-94A3E69141A3}">
      <dgm:prSet/>
      <dgm:spPr/>
      <dgm:t>
        <a:bodyPr/>
        <a:lstStyle/>
        <a:p>
          <a:endParaRPr lang="en-GB"/>
        </a:p>
      </dgm:t>
    </dgm:pt>
    <dgm:pt modelId="{8AB9CB99-5948-4FAE-AAD7-A1FE9273EFA0}">
      <dgm:prSet phldrT="[Text]"/>
      <dgm:spPr/>
      <dgm:t>
        <a:bodyPr/>
        <a:lstStyle/>
        <a:p>
          <a:r>
            <a:rPr lang="en-GB" dirty="0"/>
            <a:t>Tier 1</a:t>
          </a:r>
        </a:p>
      </dgm:t>
    </dgm:pt>
    <dgm:pt modelId="{5769F968-93B9-41E4-810A-10DF9F2584A2}" type="parTrans" cxnId="{0D7FDA13-318A-4474-9332-5F1E3BD2CB5F}">
      <dgm:prSet/>
      <dgm:spPr/>
      <dgm:t>
        <a:bodyPr/>
        <a:lstStyle/>
        <a:p>
          <a:endParaRPr lang="en-GB"/>
        </a:p>
      </dgm:t>
    </dgm:pt>
    <dgm:pt modelId="{43B2526A-3D7E-4BE1-92EB-EB4D764FE974}" type="sibTrans" cxnId="{0D7FDA13-318A-4474-9332-5F1E3BD2CB5F}">
      <dgm:prSet/>
      <dgm:spPr/>
      <dgm:t>
        <a:bodyPr/>
        <a:lstStyle/>
        <a:p>
          <a:endParaRPr lang="en-GB"/>
        </a:p>
      </dgm:t>
    </dgm:pt>
    <dgm:pt modelId="{DE6D59F6-7FA4-4D85-A573-F21E7E311ED2}">
      <dgm:prSet phldrT="[Text]"/>
      <dgm:spPr/>
      <dgm:t>
        <a:bodyPr/>
        <a:lstStyle/>
        <a:p>
          <a:r>
            <a:rPr lang="en-GB" dirty="0"/>
            <a:t>Tier 2</a:t>
          </a:r>
        </a:p>
      </dgm:t>
    </dgm:pt>
    <dgm:pt modelId="{426C37E4-30A3-40AC-B590-47DC4C5CFEC0}" type="parTrans" cxnId="{6E711ED7-9399-40D2-A072-C562E9BE02D7}">
      <dgm:prSet/>
      <dgm:spPr/>
      <dgm:t>
        <a:bodyPr/>
        <a:lstStyle/>
        <a:p>
          <a:endParaRPr lang="en-GB"/>
        </a:p>
      </dgm:t>
    </dgm:pt>
    <dgm:pt modelId="{86ED5845-8BF6-498B-97F4-8A1657C5021C}" type="sibTrans" cxnId="{6E711ED7-9399-40D2-A072-C562E9BE02D7}">
      <dgm:prSet/>
      <dgm:spPr/>
      <dgm:t>
        <a:bodyPr/>
        <a:lstStyle/>
        <a:p>
          <a:endParaRPr lang="en-GB"/>
        </a:p>
      </dgm:t>
    </dgm:pt>
    <dgm:pt modelId="{26D7C740-2799-4E47-AA63-AE19740A309D}">
      <dgm:prSet phldrT="[Text]"/>
      <dgm:spPr/>
      <dgm:t>
        <a:bodyPr/>
        <a:lstStyle/>
        <a:p>
          <a:r>
            <a:rPr lang="en-GB" dirty="0"/>
            <a:t>Tier 3</a:t>
          </a:r>
        </a:p>
      </dgm:t>
    </dgm:pt>
    <dgm:pt modelId="{18A75C57-CB7F-4DC3-BCA6-0A218B5D9CB0}" type="parTrans" cxnId="{D972CE3A-F618-4BF2-B9EB-F187B63FF4D5}">
      <dgm:prSet/>
      <dgm:spPr/>
      <dgm:t>
        <a:bodyPr/>
        <a:lstStyle/>
        <a:p>
          <a:endParaRPr lang="en-GB"/>
        </a:p>
      </dgm:t>
    </dgm:pt>
    <dgm:pt modelId="{918CCA90-50F0-43F3-9BD6-F1029968C37E}" type="sibTrans" cxnId="{D972CE3A-F618-4BF2-B9EB-F187B63FF4D5}">
      <dgm:prSet/>
      <dgm:spPr/>
      <dgm:t>
        <a:bodyPr/>
        <a:lstStyle/>
        <a:p>
          <a:endParaRPr lang="en-GB"/>
        </a:p>
      </dgm:t>
    </dgm:pt>
    <dgm:pt modelId="{B4A1D228-F061-4095-A417-D53F7E425906}" type="pres">
      <dgm:prSet presAssocID="{FCB31244-B7B5-4F88-840A-C53C9392039E}" presName="mainComposite" presStyleCnt="0">
        <dgm:presLayoutVars>
          <dgm:chPref val="1"/>
          <dgm:dir/>
          <dgm:animOne val="branch"/>
          <dgm:animLvl val="lvl"/>
          <dgm:resizeHandles val="exact"/>
        </dgm:presLayoutVars>
      </dgm:prSet>
      <dgm:spPr/>
    </dgm:pt>
    <dgm:pt modelId="{E5F8420E-CBAE-4F62-9D9B-6DCBD378ED61}" type="pres">
      <dgm:prSet presAssocID="{FCB31244-B7B5-4F88-840A-C53C9392039E}" presName="hierFlow" presStyleCnt="0"/>
      <dgm:spPr/>
    </dgm:pt>
    <dgm:pt modelId="{FBE7D4C6-3F8B-4F07-ADD6-F652CAE8C92A}" type="pres">
      <dgm:prSet presAssocID="{FCB31244-B7B5-4F88-840A-C53C9392039E}" presName="firstBuf" presStyleCnt="0"/>
      <dgm:spPr/>
    </dgm:pt>
    <dgm:pt modelId="{CD95196F-4816-41F6-9C43-939BB3593D61}" type="pres">
      <dgm:prSet presAssocID="{FCB31244-B7B5-4F88-840A-C53C9392039E}" presName="hierChild1" presStyleCnt="0">
        <dgm:presLayoutVars>
          <dgm:chPref val="1"/>
          <dgm:animOne val="branch"/>
          <dgm:animLvl val="lvl"/>
        </dgm:presLayoutVars>
      </dgm:prSet>
      <dgm:spPr/>
    </dgm:pt>
    <dgm:pt modelId="{CDFD1D4D-590B-4CFC-B7FA-30672319AF12}" type="pres">
      <dgm:prSet presAssocID="{05BA83BE-449D-4261-AE11-576B1A5A6608}" presName="Name17" presStyleCnt="0"/>
      <dgm:spPr/>
    </dgm:pt>
    <dgm:pt modelId="{59C169FC-D29A-4E69-A11A-963542F85F65}" type="pres">
      <dgm:prSet presAssocID="{05BA83BE-449D-4261-AE11-576B1A5A6608}" presName="level1Shape" presStyleLbl="node0" presStyleIdx="0" presStyleCnt="1">
        <dgm:presLayoutVars>
          <dgm:chPref val="3"/>
        </dgm:presLayoutVars>
      </dgm:prSet>
      <dgm:spPr/>
    </dgm:pt>
    <dgm:pt modelId="{5F89D53F-221F-4C0A-8D13-C38784874C73}" type="pres">
      <dgm:prSet presAssocID="{05BA83BE-449D-4261-AE11-576B1A5A6608}" presName="hierChild2" presStyleCnt="0"/>
      <dgm:spPr/>
    </dgm:pt>
    <dgm:pt modelId="{A3796BC4-1CF9-42DB-98E3-7BECA6222892}" type="pres">
      <dgm:prSet presAssocID="{D5DF58FB-CD3E-4EC3-B843-65E5CF2A9139}" presName="Name25" presStyleLbl="parChTrans1D2" presStyleIdx="0" presStyleCnt="2"/>
      <dgm:spPr/>
    </dgm:pt>
    <dgm:pt modelId="{6CF0245F-6972-46A5-9F30-E53C03184E71}" type="pres">
      <dgm:prSet presAssocID="{D5DF58FB-CD3E-4EC3-B843-65E5CF2A9139}" presName="connTx" presStyleLbl="parChTrans1D2" presStyleIdx="0" presStyleCnt="2"/>
      <dgm:spPr/>
    </dgm:pt>
    <dgm:pt modelId="{3807EAD9-4C4D-4AFD-994D-5DD91AE92132}" type="pres">
      <dgm:prSet presAssocID="{D120033F-D823-4713-92D0-8A2E62164E2A}" presName="Name30" presStyleCnt="0"/>
      <dgm:spPr/>
    </dgm:pt>
    <dgm:pt modelId="{CFF97788-2A85-48DD-A6B9-D9D717B90B17}" type="pres">
      <dgm:prSet presAssocID="{D120033F-D823-4713-92D0-8A2E62164E2A}" presName="level2Shape" presStyleLbl="node2" presStyleIdx="0" presStyleCnt="2"/>
      <dgm:spPr/>
    </dgm:pt>
    <dgm:pt modelId="{9B9A027D-F44A-42D9-9CE9-C706C95993AA}" type="pres">
      <dgm:prSet presAssocID="{D120033F-D823-4713-92D0-8A2E62164E2A}" presName="hierChild3" presStyleCnt="0"/>
      <dgm:spPr/>
    </dgm:pt>
    <dgm:pt modelId="{43090893-ABBF-4ACA-9065-6B52F2B74F6B}" type="pres">
      <dgm:prSet presAssocID="{E7A5D580-9934-4EC3-9193-3400C3F0EB90}" presName="Name25" presStyleLbl="parChTrans1D3" presStyleIdx="0" presStyleCnt="3"/>
      <dgm:spPr/>
    </dgm:pt>
    <dgm:pt modelId="{C6B0A494-0B30-4DE9-ABAA-EF18B0300801}" type="pres">
      <dgm:prSet presAssocID="{E7A5D580-9934-4EC3-9193-3400C3F0EB90}" presName="connTx" presStyleLbl="parChTrans1D3" presStyleIdx="0" presStyleCnt="3"/>
      <dgm:spPr/>
    </dgm:pt>
    <dgm:pt modelId="{55CD5ED6-C0A5-4ECB-9146-3BB990861A64}" type="pres">
      <dgm:prSet presAssocID="{03D0260D-AAC3-4B10-ADA2-7E2BB97519F5}" presName="Name30" presStyleCnt="0"/>
      <dgm:spPr/>
    </dgm:pt>
    <dgm:pt modelId="{B3623650-AE74-4227-B517-481AA32814AA}" type="pres">
      <dgm:prSet presAssocID="{03D0260D-AAC3-4B10-ADA2-7E2BB97519F5}" presName="level2Shape" presStyleLbl="node3" presStyleIdx="0" presStyleCnt="3"/>
      <dgm:spPr/>
    </dgm:pt>
    <dgm:pt modelId="{C0B8310E-B9F2-4688-839C-19CEC8CE161A}" type="pres">
      <dgm:prSet presAssocID="{03D0260D-AAC3-4B10-ADA2-7E2BB97519F5}" presName="hierChild3" presStyleCnt="0"/>
      <dgm:spPr/>
    </dgm:pt>
    <dgm:pt modelId="{951AAD51-DC21-4BC8-B1FC-E261400BE721}" type="pres">
      <dgm:prSet presAssocID="{8650F7E1-20FE-40EE-835E-453FF1639AAA}" presName="Name25" presStyleLbl="parChTrans1D3" presStyleIdx="1" presStyleCnt="3"/>
      <dgm:spPr/>
    </dgm:pt>
    <dgm:pt modelId="{37FA91CE-AC66-4EE6-A2AF-4F01ED18ADC6}" type="pres">
      <dgm:prSet presAssocID="{8650F7E1-20FE-40EE-835E-453FF1639AAA}" presName="connTx" presStyleLbl="parChTrans1D3" presStyleIdx="1" presStyleCnt="3"/>
      <dgm:spPr/>
    </dgm:pt>
    <dgm:pt modelId="{D449B1E8-F2AF-4985-B332-8DAE01F0A2B1}" type="pres">
      <dgm:prSet presAssocID="{263FF797-B467-47B3-A1DF-5C8A61949FB4}" presName="Name30" presStyleCnt="0"/>
      <dgm:spPr/>
    </dgm:pt>
    <dgm:pt modelId="{1F5208A2-E856-46D9-97D4-49930D3626B7}" type="pres">
      <dgm:prSet presAssocID="{263FF797-B467-47B3-A1DF-5C8A61949FB4}" presName="level2Shape" presStyleLbl="node3" presStyleIdx="1" presStyleCnt="3"/>
      <dgm:spPr/>
    </dgm:pt>
    <dgm:pt modelId="{D29FC694-F6C8-4D91-8CC5-4ECD418FAF43}" type="pres">
      <dgm:prSet presAssocID="{263FF797-B467-47B3-A1DF-5C8A61949FB4}" presName="hierChild3" presStyleCnt="0"/>
      <dgm:spPr/>
    </dgm:pt>
    <dgm:pt modelId="{5529E56B-0B69-4A22-8AFC-88AEF1E83F2B}" type="pres">
      <dgm:prSet presAssocID="{9FF40D7C-B2BD-4EF3-8777-FC131ABC3477}" presName="Name25" presStyleLbl="parChTrans1D2" presStyleIdx="1" presStyleCnt="2"/>
      <dgm:spPr/>
    </dgm:pt>
    <dgm:pt modelId="{69528D6E-038A-4953-9571-93A8792FD0CB}" type="pres">
      <dgm:prSet presAssocID="{9FF40D7C-B2BD-4EF3-8777-FC131ABC3477}" presName="connTx" presStyleLbl="parChTrans1D2" presStyleIdx="1" presStyleCnt="2"/>
      <dgm:spPr/>
    </dgm:pt>
    <dgm:pt modelId="{EDEA278E-7AFA-4408-B107-A050FF261F09}" type="pres">
      <dgm:prSet presAssocID="{F3908E75-8056-42F0-87FF-7D534475C2C0}" presName="Name30" presStyleCnt="0"/>
      <dgm:spPr/>
    </dgm:pt>
    <dgm:pt modelId="{F86C5D79-9277-4DF8-A76F-1461F969714F}" type="pres">
      <dgm:prSet presAssocID="{F3908E75-8056-42F0-87FF-7D534475C2C0}" presName="level2Shape" presStyleLbl="node2" presStyleIdx="1" presStyleCnt="2"/>
      <dgm:spPr/>
    </dgm:pt>
    <dgm:pt modelId="{023A103A-7E0B-4E8F-8556-AA6C035F9B2D}" type="pres">
      <dgm:prSet presAssocID="{F3908E75-8056-42F0-87FF-7D534475C2C0}" presName="hierChild3" presStyleCnt="0"/>
      <dgm:spPr/>
    </dgm:pt>
    <dgm:pt modelId="{909F73BA-32CD-42D0-89A8-4D8E27BB62CD}" type="pres">
      <dgm:prSet presAssocID="{3C7CA425-2F5D-48B3-A5F1-1711368BF998}" presName="Name25" presStyleLbl="parChTrans1D3" presStyleIdx="2" presStyleCnt="3"/>
      <dgm:spPr/>
    </dgm:pt>
    <dgm:pt modelId="{63943087-9F7F-4706-A333-5CCC25B55BFE}" type="pres">
      <dgm:prSet presAssocID="{3C7CA425-2F5D-48B3-A5F1-1711368BF998}" presName="connTx" presStyleLbl="parChTrans1D3" presStyleIdx="2" presStyleCnt="3"/>
      <dgm:spPr/>
    </dgm:pt>
    <dgm:pt modelId="{0070D2B9-61FE-4DA9-BFBE-4724385CE8E8}" type="pres">
      <dgm:prSet presAssocID="{CDBB8C38-C299-4C0B-8876-CC0EAD0EEC49}" presName="Name30" presStyleCnt="0"/>
      <dgm:spPr/>
    </dgm:pt>
    <dgm:pt modelId="{4FFEF73A-27A3-4F42-8C5B-D8011ADCABD1}" type="pres">
      <dgm:prSet presAssocID="{CDBB8C38-C299-4C0B-8876-CC0EAD0EEC49}" presName="level2Shape" presStyleLbl="node3" presStyleIdx="2" presStyleCnt="3"/>
      <dgm:spPr/>
    </dgm:pt>
    <dgm:pt modelId="{E5B76C02-8D98-46C9-BAC2-53FCA47CE4F8}" type="pres">
      <dgm:prSet presAssocID="{CDBB8C38-C299-4C0B-8876-CC0EAD0EEC49}" presName="hierChild3" presStyleCnt="0"/>
      <dgm:spPr/>
    </dgm:pt>
    <dgm:pt modelId="{4BA2FCA7-683E-41FF-80A7-6005809F71AA}" type="pres">
      <dgm:prSet presAssocID="{FCB31244-B7B5-4F88-840A-C53C9392039E}" presName="bgShapesFlow" presStyleCnt="0"/>
      <dgm:spPr/>
    </dgm:pt>
    <dgm:pt modelId="{F0809659-4712-4269-BD3A-F91F5198808C}" type="pres">
      <dgm:prSet presAssocID="{8AB9CB99-5948-4FAE-AAD7-A1FE9273EFA0}" presName="rectComp" presStyleCnt="0"/>
      <dgm:spPr/>
    </dgm:pt>
    <dgm:pt modelId="{26EAB9E1-2AA6-4116-8B99-8986D308CDCF}" type="pres">
      <dgm:prSet presAssocID="{8AB9CB99-5948-4FAE-AAD7-A1FE9273EFA0}" presName="bgRect" presStyleLbl="bgShp" presStyleIdx="0" presStyleCnt="3"/>
      <dgm:spPr/>
    </dgm:pt>
    <dgm:pt modelId="{1687E466-6BDB-4060-A036-E0CD16EF7E6B}" type="pres">
      <dgm:prSet presAssocID="{8AB9CB99-5948-4FAE-AAD7-A1FE9273EFA0}" presName="bgRectTx" presStyleLbl="bgShp" presStyleIdx="0" presStyleCnt="3">
        <dgm:presLayoutVars>
          <dgm:bulletEnabled val="1"/>
        </dgm:presLayoutVars>
      </dgm:prSet>
      <dgm:spPr/>
    </dgm:pt>
    <dgm:pt modelId="{AE83318B-F2DB-43B9-BFB3-3D871F62B5D3}" type="pres">
      <dgm:prSet presAssocID="{8AB9CB99-5948-4FAE-AAD7-A1FE9273EFA0}" presName="spComp" presStyleCnt="0"/>
      <dgm:spPr/>
    </dgm:pt>
    <dgm:pt modelId="{D2EB9E93-614B-423C-9237-E659F538BFC6}" type="pres">
      <dgm:prSet presAssocID="{8AB9CB99-5948-4FAE-AAD7-A1FE9273EFA0}" presName="hSp" presStyleCnt="0"/>
      <dgm:spPr/>
    </dgm:pt>
    <dgm:pt modelId="{1F821BFB-2183-4B2A-99D7-699188CA9E62}" type="pres">
      <dgm:prSet presAssocID="{DE6D59F6-7FA4-4D85-A573-F21E7E311ED2}" presName="rectComp" presStyleCnt="0"/>
      <dgm:spPr/>
    </dgm:pt>
    <dgm:pt modelId="{6A3AAB80-FD01-46A7-8F3C-A403C5A5F93F}" type="pres">
      <dgm:prSet presAssocID="{DE6D59F6-7FA4-4D85-A573-F21E7E311ED2}" presName="bgRect" presStyleLbl="bgShp" presStyleIdx="1" presStyleCnt="3"/>
      <dgm:spPr/>
    </dgm:pt>
    <dgm:pt modelId="{EC4AA724-64EF-448F-B006-B72A31CA1A35}" type="pres">
      <dgm:prSet presAssocID="{DE6D59F6-7FA4-4D85-A573-F21E7E311ED2}" presName="bgRectTx" presStyleLbl="bgShp" presStyleIdx="1" presStyleCnt="3">
        <dgm:presLayoutVars>
          <dgm:bulletEnabled val="1"/>
        </dgm:presLayoutVars>
      </dgm:prSet>
      <dgm:spPr/>
    </dgm:pt>
    <dgm:pt modelId="{B99C23A2-5780-462C-846C-05CAD5110146}" type="pres">
      <dgm:prSet presAssocID="{DE6D59F6-7FA4-4D85-A573-F21E7E311ED2}" presName="spComp" presStyleCnt="0"/>
      <dgm:spPr/>
    </dgm:pt>
    <dgm:pt modelId="{CD3E09F4-0BD9-463B-81CD-BF161656BD8B}" type="pres">
      <dgm:prSet presAssocID="{DE6D59F6-7FA4-4D85-A573-F21E7E311ED2}" presName="hSp" presStyleCnt="0"/>
      <dgm:spPr/>
    </dgm:pt>
    <dgm:pt modelId="{4F10C010-A08C-458D-A955-D14E32F9B3BF}" type="pres">
      <dgm:prSet presAssocID="{26D7C740-2799-4E47-AA63-AE19740A309D}" presName="rectComp" presStyleCnt="0"/>
      <dgm:spPr/>
    </dgm:pt>
    <dgm:pt modelId="{92014270-D78E-413C-B347-33456CF91C14}" type="pres">
      <dgm:prSet presAssocID="{26D7C740-2799-4E47-AA63-AE19740A309D}" presName="bgRect" presStyleLbl="bgShp" presStyleIdx="2" presStyleCnt="3"/>
      <dgm:spPr/>
    </dgm:pt>
    <dgm:pt modelId="{4206D2C1-E44A-4E31-BDCB-FF1D73387419}" type="pres">
      <dgm:prSet presAssocID="{26D7C740-2799-4E47-AA63-AE19740A309D}" presName="bgRectTx" presStyleLbl="bgShp" presStyleIdx="2" presStyleCnt="3">
        <dgm:presLayoutVars>
          <dgm:bulletEnabled val="1"/>
        </dgm:presLayoutVars>
      </dgm:prSet>
      <dgm:spPr/>
    </dgm:pt>
  </dgm:ptLst>
  <dgm:cxnLst>
    <dgm:cxn modelId="{AFC38401-0B63-41EB-8A28-73371B3ABAEF}" type="presOf" srcId="{8650F7E1-20FE-40EE-835E-453FF1639AAA}" destId="{951AAD51-DC21-4BC8-B1FC-E261400BE721}" srcOrd="0" destOrd="0" presId="urn:microsoft.com/office/officeart/2005/8/layout/hierarchy5"/>
    <dgm:cxn modelId="{5C8F8D02-AAC7-49B9-9F44-F95CA1BAB9CD}" type="presOf" srcId="{05BA83BE-449D-4261-AE11-576B1A5A6608}" destId="{59C169FC-D29A-4E69-A11A-963542F85F65}" srcOrd="0" destOrd="0" presId="urn:microsoft.com/office/officeart/2005/8/layout/hierarchy5"/>
    <dgm:cxn modelId="{4D216E03-3A86-4837-8C2F-7E2B271780EE}" type="presOf" srcId="{F3908E75-8056-42F0-87FF-7D534475C2C0}" destId="{F86C5D79-9277-4DF8-A76F-1461F969714F}" srcOrd="0" destOrd="0" presId="urn:microsoft.com/office/officeart/2005/8/layout/hierarchy5"/>
    <dgm:cxn modelId="{9C980504-05AC-46B5-A849-3ACFB108B0BC}" type="presOf" srcId="{D5DF58FB-CD3E-4EC3-B843-65E5CF2A9139}" destId="{A3796BC4-1CF9-42DB-98E3-7BECA6222892}" srcOrd="0" destOrd="0" presId="urn:microsoft.com/office/officeart/2005/8/layout/hierarchy5"/>
    <dgm:cxn modelId="{50426809-411D-4DC1-87C7-8AC5582E1B7A}" srcId="{D120033F-D823-4713-92D0-8A2E62164E2A}" destId="{263FF797-B467-47B3-A1DF-5C8A61949FB4}" srcOrd="1" destOrd="0" parTransId="{8650F7E1-20FE-40EE-835E-453FF1639AAA}" sibTransId="{23BE2B46-0344-47A9-91ED-CDBD64F27618}"/>
    <dgm:cxn modelId="{E1EA6F0C-E929-4565-B307-C56290F7EDAF}" type="presOf" srcId="{D120033F-D823-4713-92D0-8A2E62164E2A}" destId="{CFF97788-2A85-48DD-A6B9-D9D717B90B17}" srcOrd="0" destOrd="0" presId="urn:microsoft.com/office/officeart/2005/8/layout/hierarchy5"/>
    <dgm:cxn modelId="{0D7FDA13-318A-4474-9332-5F1E3BD2CB5F}" srcId="{FCB31244-B7B5-4F88-840A-C53C9392039E}" destId="{8AB9CB99-5948-4FAE-AAD7-A1FE9273EFA0}" srcOrd="1" destOrd="0" parTransId="{5769F968-93B9-41E4-810A-10DF9F2584A2}" sibTransId="{43B2526A-3D7E-4BE1-92EB-EB4D764FE974}"/>
    <dgm:cxn modelId="{CDA77219-D39D-48BA-8B82-E9751F460483}" srcId="{05BA83BE-449D-4261-AE11-576B1A5A6608}" destId="{F3908E75-8056-42F0-87FF-7D534475C2C0}" srcOrd="1" destOrd="0" parTransId="{9FF40D7C-B2BD-4EF3-8777-FC131ABC3477}" sibTransId="{F0C1F6C6-7AC0-46CC-B1E3-BC478B135B8C}"/>
    <dgm:cxn modelId="{9F8D0323-88C6-4BF3-B88B-E319B9FDC3CF}" type="presOf" srcId="{3C7CA425-2F5D-48B3-A5F1-1711368BF998}" destId="{63943087-9F7F-4706-A333-5CCC25B55BFE}" srcOrd="1" destOrd="0" presId="urn:microsoft.com/office/officeart/2005/8/layout/hierarchy5"/>
    <dgm:cxn modelId="{99C1E32A-D425-4758-B156-7898EAA72C0B}" srcId="{D120033F-D823-4713-92D0-8A2E62164E2A}" destId="{03D0260D-AAC3-4B10-ADA2-7E2BB97519F5}" srcOrd="0" destOrd="0" parTransId="{E7A5D580-9934-4EC3-9193-3400C3F0EB90}" sibTransId="{F607DD37-320B-40A4-9AD4-0E9E6C8BF7B3}"/>
    <dgm:cxn modelId="{3DEAA92F-53E8-449C-B3FC-74DA7C2FEBA0}" type="presOf" srcId="{8AB9CB99-5948-4FAE-AAD7-A1FE9273EFA0}" destId="{26EAB9E1-2AA6-4116-8B99-8986D308CDCF}" srcOrd="0" destOrd="0" presId="urn:microsoft.com/office/officeart/2005/8/layout/hierarchy5"/>
    <dgm:cxn modelId="{D972CE3A-F618-4BF2-B9EB-F187B63FF4D5}" srcId="{FCB31244-B7B5-4F88-840A-C53C9392039E}" destId="{26D7C740-2799-4E47-AA63-AE19740A309D}" srcOrd="3" destOrd="0" parTransId="{18A75C57-CB7F-4DC3-BCA6-0A218B5D9CB0}" sibTransId="{918CCA90-50F0-43F3-9BD6-F1029968C37E}"/>
    <dgm:cxn modelId="{0EB93576-E0DC-406A-A0AA-5D17B9781EFD}" type="presOf" srcId="{E7A5D580-9934-4EC3-9193-3400C3F0EB90}" destId="{43090893-ABBF-4ACA-9065-6B52F2B74F6B}" srcOrd="0" destOrd="0" presId="urn:microsoft.com/office/officeart/2005/8/layout/hierarchy5"/>
    <dgm:cxn modelId="{5ED2AD58-46C8-4BA5-8959-ACA377BC15D7}" type="presOf" srcId="{26D7C740-2799-4E47-AA63-AE19740A309D}" destId="{4206D2C1-E44A-4E31-BDCB-FF1D73387419}" srcOrd="1" destOrd="0" presId="urn:microsoft.com/office/officeart/2005/8/layout/hierarchy5"/>
    <dgm:cxn modelId="{8EE38685-D5AC-43D3-8A6E-57402E114FD4}" type="presOf" srcId="{D5DF58FB-CD3E-4EC3-B843-65E5CF2A9139}" destId="{6CF0245F-6972-46A5-9F30-E53C03184E71}" srcOrd="1" destOrd="0" presId="urn:microsoft.com/office/officeart/2005/8/layout/hierarchy5"/>
    <dgm:cxn modelId="{15FE0687-8B7D-43C5-ABD8-D062D13EE476}" srcId="{FCB31244-B7B5-4F88-840A-C53C9392039E}" destId="{05BA83BE-449D-4261-AE11-576B1A5A6608}" srcOrd="0" destOrd="0" parTransId="{578756EC-E194-4445-9ACD-DCE070B94F2E}" sibTransId="{778E8DFB-47AA-4642-8008-346BDB1B64C5}"/>
    <dgm:cxn modelId="{F983FF9C-D151-48EC-8EBC-B53552C8F49C}" type="presOf" srcId="{9FF40D7C-B2BD-4EF3-8777-FC131ABC3477}" destId="{5529E56B-0B69-4A22-8AFC-88AEF1E83F2B}" srcOrd="0" destOrd="0" presId="urn:microsoft.com/office/officeart/2005/8/layout/hierarchy5"/>
    <dgm:cxn modelId="{59C916AA-B35E-4746-93B2-45E900C4FD15}" type="presOf" srcId="{03D0260D-AAC3-4B10-ADA2-7E2BB97519F5}" destId="{B3623650-AE74-4227-B517-481AA32814AA}" srcOrd="0" destOrd="0" presId="urn:microsoft.com/office/officeart/2005/8/layout/hierarchy5"/>
    <dgm:cxn modelId="{3CEA98B4-C05B-453A-B6B3-4CF5EEB45DC2}" type="presOf" srcId="{263FF797-B467-47B3-A1DF-5C8A61949FB4}" destId="{1F5208A2-E856-46D9-97D4-49930D3626B7}" srcOrd="0" destOrd="0" presId="urn:microsoft.com/office/officeart/2005/8/layout/hierarchy5"/>
    <dgm:cxn modelId="{3A17B3D6-4345-4343-8FBB-D785932F2A8B}" srcId="{05BA83BE-449D-4261-AE11-576B1A5A6608}" destId="{D120033F-D823-4713-92D0-8A2E62164E2A}" srcOrd="0" destOrd="0" parTransId="{D5DF58FB-CD3E-4EC3-B843-65E5CF2A9139}" sibTransId="{EA3DEF9C-7A7D-424A-AAC1-31B05E325DDD}"/>
    <dgm:cxn modelId="{6E711ED7-9399-40D2-A072-C562E9BE02D7}" srcId="{FCB31244-B7B5-4F88-840A-C53C9392039E}" destId="{DE6D59F6-7FA4-4D85-A573-F21E7E311ED2}" srcOrd="2" destOrd="0" parTransId="{426C37E4-30A3-40AC-B590-47DC4C5CFEC0}" sibTransId="{86ED5845-8BF6-498B-97F4-8A1657C5021C}"/>
    <dgm:cxn modelId="{F83336E1-B060-4F36-A29B-8540D759262D}" type="presOf" srcId="{8650F7E1-20FE-40EE-835E-453FF1639AAA}" destId="{37FA91CE-AC66-4EE6-A2AF-4F01ED18ADC6}" srcOrd="1" destOrd="0" presId="urn:microsoft.com/office/officeart/2005/8/layout/hierarchy5"/>
    <dgm:cxn modelId="{610F70E1-EA56-40FA-8209-B7DCE44E7227}" type="presOf" srcId="{FCB31244-B7B5-4F88-840A-C53C9392039E}" destId="{B4A1D228-F061-4095-A417-D53F7E425906}" srcOrd="0" destOrd="0" presId="urn:microsoft.com/office/officeart/2005/8/layout/hierarchy5"/>
    <dgm:cxn modelId="{DB35E0E1-E838-4939-9A42-D136F2302C1C}" type="presOf" srcId="{26D7C740-2799-4E47-AA63-AE19740A309D}" destId="{92014270-D78E-413C-B347-33456CF91C14}" srcOrd="0" destOrd="0" presId="urn:microsoft.com/office/officeart/2005/8/layout/hierarchy5"/>
    <dgm:cxn modelId="{D51A23E5-9071-44AC-8373-603B17DE46A5}" type="presOf" srcId="{DE6D59F6-7FA4-4D85-A573-F21E7E311ED2}" destId="{6A3AAB80-FD01-46A7-8F3C-A403C5A5F93F}" srcOrd="0" destOrd="0" presId="urn:microsoft.com/office/officeart/2005/8/layout/hierarchy5"/>
    <dgm:cxn modelId="{AC8FF4EC-252B-4CCD-AF86-1AB403F2AAE9}" type="presOf" srcId="{8AB9CB99-5948-4FAE-AAD7-A1FE9273EFA0}" destId="{1687E466-6BDB-4060-A036-E0CD16EF7E6B}" srcOrd="1" destOrd="0" presId="urn:microsoft.com/office/officeart/2005/8/layout/hierarchy5"/>
    <dgm:cxn modelId="{09AEA9ED-2063-46D0-A602-6D97303CDD32}" type="presOf" srcId="{E7A5D580-9934-4EC3-9193-3400C3F0EB90}" destId="{C6B0A494-0B30-4DE9-ABAA-EF18B0300801}" srcOrd="1" destOrd="0" presId="urn:microsoft.com/office/officeart/2005/8/layout/hierarchy5"/>
    <dgm:cxn modelId="{FF4E32EF-4E03-4DAB-B761-1A4C482311DC}" type="presOf" srcId="{9FF40D7C-B2BD-4EF3-8777-FC131ABC3477}" destId="{69528D6E-038A-4953-9571-93A8792FD0CB}" srcOrd="1" destOrd="0" presId="urn:microsoft.com/office/officeart/2005/8/layout/hierarchy5"/>
    <dgm:cxn modelId="{ECEDCAF7-E69C-400D-AF28-94A3E69141A3}" srcId="{F3908E75-8056-42F0-87FF-7D534475C2C0}" destId="{CDBB8C38-C299-4C0B-8876-CC0EAD0EEC49}" srcOrd="0" destOrd="0" parTransId="{3C7CA425-2F5D-48B3-A5F1-1711368BF998}" sibTransId="{CA433DEF-B445-40DD-9342-00E790F6DDEE}"/>
    <dgm:cxn modelId="{C3428DFB-EB22-494B-B4CA-67445FCF071D}" type="presOf" srcId="{DE6D59F6-7FA4-4D85-A573-F21E7E311ED2}" destId="{EC4AA724-64EF-448F-B006-B72A31CA1A35}" srcOrd="1" destOrd="0" presId="urn:microsoft.com/office/officeart/2005/8/layout/hierarchy5"/>
    <dgm:cxn modelId="{EC5DE8FC-AEED-40C6-BDE1-1979590E089B}" type="presOf" srcId="{CDBB8C38-C299-4C0B-8876-CC0EAD0EEC49}" destId="{4FFEF73A-27A3-4F42-8C5B-D8011ADCABD1}" srcOrd="0" destOrd="0" presId="urn:microsoft.com/office/officeart/2005/8/layout/hierarchy5"/>
    <dgm:cxn modelId="{BD5055FF-7C7B-4F20-9C1F-64E9EA51C54F}" type="presOf" srcId="{3C7CA425-2F5D-48B3-A5F1-1711368BF998}" destId="{909F73BA-32CD-42D0-89A8-4D8E27BB62CD}" srcOrd="0" destOrd="0" presId="urn:microsoft.com/office/officeart/2005/8/layout/hierarchy5"/>
    <dgm:cxn modelId="{9349700D-F1EC-4733-846B-9D2D1781D696}" type="presParOf" srcId="{B4A1D228-F061-4095-A417-D53F7E425906}" destId="{E5F8420E-CBAE-4F62-9D9B-6DCBD378ED61}" srcOrd="0" destOrd="0" presId="urn:microsoft.com/office/officeart/2005/8/layout/hierarchy5"/>
    <dgm:cxn modelId="{D6394A26-2C52-466B-AE32-6673D232F497}" type="presParOf" srcId="{E5F8420E-CBAE-4F62-9D9B-6DCBD378ED61}" destId="{FBE7D4C6-3F8B-4F07-ADD6-F652CAE8C92A}" srcOrd="0" destOrd="0" presId="urn:microsoft.com/office/officeart/2005/8/layout/hierarchy5"/>
    <dgm:cxn modelId="{28747935-1EE4-4E6D-9D4E-B35D1875EF6E}" type="presParOf" srcId="{E5F8420E-CBAE-4F62-9D9B-6DCBD378ED61}" destId="{CD95196F-4816-41F6-9C43-939BB3593D61}" srcOrd="1" destOrd="0" presId="urn:microsoft.com/office/officeart/2005/8/layout/hierarchy5"/>
    <dgm:cxn modelId="{BC463585-FB8A-436C-B161-946C1B1F6B60}" type="presParOf" srcId="{CD95196F-4816-41F6-9C43-939BB3593D61}" destId="{CDFD1D4D-590B-4CFC-B7FA-30672319AF12}" srcOrd="0" destOrd="0" presId="urn:microsoft.com/office/officeart/2005/8/layout/hierarchy5"/>
    <dgm:cxn modelId="{CC6CE984-A3B8-4216-A551-431E16C5343A}" type="presParOf" srcId="{CDFD1D4D-590B-4CFC-B7FA-30672319AF12}" destId="{59C169FC-D29A-4E69-A11A-963542F85F65}" srcOrd="0" destOrd="0" presId="urn:microsoft.com/office/officeart/2005/8/layout/hierarchy5"/>
    <dgm:cxn modelId="{5B1AEC99-B2BC-4B92-BD6A-858C0774CBA5}" type="presParOf" srcId="{CDFD1D4D-590B-4CFC-B7FA-30672319AF12}" destId="{5F89D53F-221F-4C0A-8D13-C38784874C73}" srcOrd="1" destOrd="0" presId="urn:microsoft.com/office/officeart/2005/8/layout/hierarchy5"/>
    <dgm:cxn modelId="{58E2F497-78E8-4798-AFF3-59E4642FAD88}" type="presParOf" srcId="{5F89D53F-221F-4C0A-8D13-C38784874C73}" destId="{A3796BC4-1CF9-42DB-98E3-7BECA6222892}" srcOrd="0" destOrd="0" presId="urn:microsoft.com/office/officeart/2005/8/layout/hierarchy5"/>
    <dgm:cxn modelId="{9F665A9B-F8F2-49E8-ACAE-838D7202BCED}" type="presParOf" srcId="{A3796BC4-1CF9-42DB-98E3-7BECA6222892}" destId="{6CF0245F-6972-46A5-9F30-E53C03184E71}" srcOrd="0" destOrd="0" presId="urn:microsoft.com/office/officeart/2005/8/layout/hierarchy5"/>
    <dgm:cxn modelId="{EC0291FB-B639-4132-8CCE-C9942F92A6B2}" type="presParOf" srcId="{5F89D53F-221F-4C0A-8D13-C38784874C73}" destId="{3807EAD9-4C4D-4AFD-994D-5DD91AE92132}" srcOrd="1" destOrd="0" presId="urn:microsoft.com/office/officeart/2005/8/layout/hierarchy5"/>
    <dgm:cxn modelId="{EE17A94F-0640-4C30-BBE0-0DDDEE20DC42}" type="presParOf" srcId="{3807EAD9-4C4D-4AFD-994D-5DD91AE92132}" destId="{CFF97788-2A85-48DD-A6B9-D9D717B90B17}" srcOrd="0" destOrd="0" presId="urn:microsoft.com/office/officeart/2005/8/layout/hierarchy5"/>
    <dgm:cxn modelId="{36E7469C-B12E-4F29-882C-5254E3B72CFB}" type="presParOf" srcId="{3807EAD9-4C4D-4AFD-994D-5DD91AE92132}" destId="{9B9A027D-F44A-42D9-9CE9-C706C95993AA}" srcOrd="1" destOrd="0" presId="urn:microsoft.com/office/officeart/2005/8/layout/hierarchy5"/>
    <dgm:cxn modelId="{462EF8AD-4C8C-4089-931B-AD58D7757B9E}" type="presParOf" srcId="{9B9A027D-F44A-42D9-9CE9-C706C95993AA}" destId="{43090893-ABBF-4ACA-9065-6B52F2B74F6B}" srcOrd="0" destOrd="0" presId="urn:microsoft.com/office/officeart/2005/8/layout/hierarchy5"/>
    <dgm:cxn modelId="{C4C570C8-1747-46AF-9A18-A2025FD0F9B9}" type="presParOf" srcId="{43090893-ABBF-4ACA-9065-6B52F2B74F6B}" destId="{C6B0A494-0B30-4DE9-ABAA-EF18B0300801}" srcOrd="0" destOrd="0" presId="urn:microsoft.com/office/officeart/2005/8/layout/hierarchy5"/>
    <dgm:cxn modelId="{B3715312-D814-41C2-AEA4-11C1DE73A459}" type="presParOf" srcId="{9B9A027D-F44A-42D9-9CE9-C706C95993AA}" destId="{55CD5ED6-C0A5-4ECB-9146-3BB990861A64}" srcOrd="1" destOrd="0" presId="urn:microsoft.com/office/officeart/2005/8/layout/hierarchy5"/>
    <dgm:cxn modelId="{FBC91E01-8C1E-491B-8F53-16E9B1F91566}" type="presParOf" srcId="{55CD5ED6-C0A5-4ECB-9146-3BB990861A64}" destId="{B3623650-AE74-4227-B517-481AA32814AA}" srcOrd="0" destOrd="0" presId="urn:microsoft.com/office/officeart/2005/8/layout/hierarchy5"/>
    <dgm:cxn modelId="{9108865C-9324-4CD9-BAA4-60B07089937B}" type="presParOf" srcId="{55CD5ED6-C0A5-4ECB-9146-3BB990861A64}" destId="{C0B8310E-B9F2-4688-839C-19CEC8CE161A}" srcOrd="1" destOrd="0" presId="urn:microsoft.com/office/officeart/2005/8/layout/hierarchy5"/>
    <dgm:cxn modelId="{B573B6A6-9820-4D59-946D-14C804704526}" type="presParOf" srcId="{9B9A027D-F44A-42D9-9CE9-C706C95993AA}" destId="{951AAD51-DC21-4BC8-B1FC-E261400BE721}" srcOrd="2" destOrd="0" presId="urn:microsoft.com/office/officeart/2005/8/layout/hierarchy5"/>
    <dgm:cxn modelId="{6695800C-9977-494C-9261-F5404F4322D5}" type="presParOf" srcId="{951AAD51-DC21-4BC8-B1FC-E261400BE721}" destId="{37FA91CE-AC66-4EE6-A2AF-4F01ED18ADC6}" srcOrd="0" destOrd="0" presId="urn:microsoft.com/office/officeart/2005/8/layout/hierarchy5"/>
    <dgm:cxn modelId="{E364C563-CAA0-41E2-A3A8-DC77441FC20F}" type="presParOf" srcId="{9B9A027D-F44A-42D9-9CE9-C706C95993AA}" destId="{D449B1E8-F2AF-4985-B332-8DAE01F0A2B1}" srcOrd="3" destOrd="0" presId="urn:microsoft.com/office/officeart/2005/8/layout/hierarchy5"/>
    <dgm:cxn modelId="{503FD09A-20F6-4A92-89DF-9B96D39EF69A}" type="presParOf" srcId="{D449B1E8-F2AF-4985-B332-8DAE01F0A2B1}" destId="{1F5208A2-E856-46D9-97D4-49930D3626B7}" srcOrd="0" destOrd="0" presId="urn:microsoft.com/office/officeart/2005/8/layout/hierarchy5"/>
    <dgm:cxn modelId="{294AA954-A6C9-49CF-8B34-8D45D5794141}" type="presParOf" srcId="{D449B1E8-F2AF-4985-B332-8DAE01F0A2B1}" destId="{D29FC694-F6C8-4D91-8CC5-4ECD418FAF43}" srcOrd="1" destOrd="0" presId="urn:microsoft.com/office/officeart/2005/8/layout/hierarchy5"/>
    <dgm:cxn modelId="{3C13F512-F467-4893-8847-B268D4C0542E}" type="presParOf" srcId="{5F89D53F-221F-4C0A-8D13-C38784874C73}" destId="{5529E56B-0B69-4A22-8AFC-88AEF1E83F2B}" srcOrd="2" destOrd="0" presId="urn:microsoft.com/office/officeart/2005/8/layout/hierarchy5"/>
    <dgm:cxn modelId="{8C95B9B9-3E2F-401E-9C5E-EED00666EC1F}" type="presParOf" srcId="{5529E56B-0B69-4A22-8AFC-88AEF1E83F2B}" destId="{69528D6E-038A-4953-9571-93A8792FD0CB}" srcOrd="0" destOrd="0" presId="urn:microsoft.com/office/officeart/2005/8/layout/hierarchy5"/>
    <dgm:cxn modelId="{90D4D8CA-25C3-4818-89BA-190FCBE65FE5}" type="presParOf" srcId="{5F89D53F-221F-4C0A-8D13-C38784874C73}" destId="{EDEA278E-7AFA-4408-B107-A050FF261F09}" srcOrd="3" destOrd="0" presId="urn:microsoft.com/office/officeart/2005/8/layout/hierarchy5"/>
    <dgm:cxn modelId="{70CBA843-A587-4FED-8839-2BE19C7BA6AA}" type="presParOf" srcId="{EDEA278E-7AFA-4408-B107-A050FF261F09}" destId="{F86C5D79-9277-4DF8-A76F-1461F969714F}" srcOrd="0" destOrd="0" presId="urn:microsoft.com/office/officeart/2005/8/layout/hierarchy5"/>
    <dgm:cxn modelId="{3904C1CB-C7F4-44A1-B321-3DA34D52FC1F}" type="presParOf" srcId="{EDEA278E-7AFA-4408-B107-A050FF261F09}" destId="{023A103A-7E0B-4E8F-8556-AA6C035F9B2D}" srcOrd="1" destOrd="0" presId="urn:microsoft.com/office/officeart/2005/8/layout/hierarchy5"/>
    <dgm:cxn modelId="{91A94B86-3A67-4201-AE34-B3CF0FFF051A}" type="presParOf" srcId="{023A103A-7E0B-4E8F-8556-AA6C035F9B2D}" destId="{909F73BA-32CD-42D0-89A8-4D8E27BB62CD}" srcOrd="0" destOrd="0" presId="urn:microsoft.com/office/officeart/2005/8/layout/hierarchy5"/>
    <dgm:cxn modelId="{5899358D-003B-4815-A7E6-7E6D65E60AAA}" type="presParOf" srcId="{909F73BA-32CD-42D0-89A8-4D8E27BB62CD}" destId="{63943087-9F7F-4706-A333-5CCC25B55BFE}" srcOrd="0" destOrd="0" presId="urn:microsoft.com/office/officeart/2005/8/layout/hierarchy5"/>
    <dgm:cxn modelId="{AF8FE7D4-A580-43F1-85BF-084AEDAF4A8E}" type="presParOf" srcId="{023A103A-7E0B-4E8F-8556-AA6C035F9B2D}" destId="{0070D2B9-61FE-4DA9-BFBE-4724385CE8E8}" srcOrd="1" destOrd="0" presId="urn:microsoft.com/office/officeart/2005/8/layout/hierarchy5"/>
    <dgm:cxn modelId="{7124CBFA-91FA-4F9C-809C-CBBAB1183430}" type="presParOf" srcId="{0070D2B9-61FE-4DA9-BFBE-4724385CE8E8}" destId="{4FFEF73A-27A3-4F42-8C5B-D8011ADCABD1}" srcOrd="0" destOrd="0" presId="urn:microsoft.com/office/officeart/2005/8/layout/hierarchy5"/>
    <dgm:cxn modelId="{F83C4948-EB7B-474C-9472-60BAD9388732}" type="presParOf" srcId="{0070D2B9-61FE-4DA9-BFBE-4724385CE8E8}" destId="{E5B76C02-8D98-46C9-BAC2-53FCA47CE4F8}" srcOrd="1" destOrd="0" presId="urn:microsoft.com/office/officeart/2005/8/layout/hierarchy5"/>
    <dgm:cxn modelId="{9E56F484-C520-4A35-948F-83812FE7E655}" type="presParOf" srcId="{B4A1D228-F061-4095-A417-D53F7E425906}" destId="{4BA2FCA7-683E-41FF-80A7-6005809F71AA}" srcOrd="1" destOrd="0" presId="urn:microsoft.com/office/officeart/2005/8/layout/hierarchy5"/>
    <dgm:cxn modelId="{C9FD982E-D395-4834-AA53-773F4444953B}" type="presParOf" srcId="{4BA2FCA7-683E-41FF-80A7-6005809F71AA}" destId="{F0809659-4712-4269-BD3A-F91F5198808C}" srcOrd="0" destOrd="0" presId="urn:microsoft.com/office/officeart/2005/8/layout/hierarchy5"/>
    <dgm:cxn modelId="{0BF540EF-0459-48FA-983C-211CC1B12833}" type="presParOf" srcId="{F0809659-4712-4269-BD3A-F91F5198808C}" destId="{26EAB9E1-2AA6-4116-8B99-8986D308CDCF}" srcOrd="0" destOrd="0" presId="urn:microsoft.com/office/officeart/2005/8/layout/hierarchy5"/>
    <dgm:cxn modelId="{6264B442-D9DD-4B53-BAA7-96AB9A17DFB6}" type="presParOf" srcId="{F0809659-4712-4269-BD3A-F91F5198808C}" destId="{1687E466-6BDB-4060-A036-E0CD16EF7E6B}" srcOrd="1" destOrd="0" presId="urn:microsoft.com/office/officeart/2005/8/layout/hierarchy5"/>
    <dgm:cxn modelId="{6B878BC4-EC5E-4168-AF60-1B50A22A4797}" type="presParOf" srcId="{4BA2FCA7-683E-41FF-80A7-6005809F71AA}" destId="{AE83318B-F2DB-43B9-BFB3-3D871F62B5D3}" srcOrd="1" destOrd="0" presId="urn:microsoft.com/office/officeart/2005/8/layout/hierarchy5"/>
    <dgm:cxn modelId="{B0AEBDAB-E7EF-4282-971F-9B05DA1F9085}" type="presParOf" srcId="{AE83318B-F2DB-43B9-BFB3-3D871F62B5D3}" destId="{D2EB9E93-614B-423C-9237-E659F538BFC6}" srcOrd="0" destOrd="0" presId="urn:microsoft.com/office/officeart/2005/8/layout/hierarchy5"/>
    <dgm:cxn modelId="{7C440F8F-0EB7-4587-829C-0209993831AE}" type="presParOf" srcId="{4BA2FCA7-683E-41FF-80A7-6005809F71AA}" destId="{1F821BFB-2183-4B2A-99D7-699188CA9E62}" srcOrd="2" destOrd="0" presId="urn:microsoft.com/office/officeart/2005/8/layout/hierarchy5"/>
    <dgm:cxn modelId="{C78FC677-5D31-4813-A60C-803D03A13126}" type="presParOf" srcId="{1F821BFB-2183-4B2A-99D7-699188CA9E62}" destId="{6A3AAB80-FD01-46A7-8F3C-A403C5A5F93F}" srcOrd="0" destOrd="0" presId="urn:microsoft.com/office/officeart/2005/8/layout/hierarchy5"/>
    <dgm:cxn modelId="{8B8C1E48-ED2A-4E20-A5EF-FB0EDB4DFD8E}" type="presParOf" srcId="{1F821BFB-2183-4B2A-99D7-699188CA9E62}" destId="{EC4AA724-64EF-448F-B006-B72A31CA1A35}" srcOrd="1" destOrd="0" presId="urn:microsoft.com/office/officeart/2005/8/layout/hierarchy5"/>
    <dgm:cxn modelId="{7B8E8EB0-A32D-43C8-9811-521EB3F271A2}" type="presParOf" srcId="{4BA2FCA7-683E-41FF-80A7-6005809F71AA}" destId="{B99C23A2-5780-462C-846C-05CAD5110146}" srcOrd="3" destOrd="0" presId="urn:microsoft.com/office/officeart/2005/8/layout/hierarchy5"/>
    <dgm:cxn modelId="{3F752875-E283-416F-A711-4701085ECD37}" type="presParOf" srcId="{B99C23A2-5780-462C-846C-05CAD5110146}" destId="{CD3E09F4-0BD9-463B-81CD-BF161656BD8B}" srcOrd="0" destOrd="0" presId="urn:microsoft.com/office/officeart/2005/8/layout/hierarchy5"/>
    <dgm:cxn modelId="{CBDE87F9-93C7-48F1-A7D2-6D5348F2E848}" type="presParOf" srcId="{4BA2FCA7-683E-41FF-80A7-6005809F71AA}" destId="{4F10C010-A08C-458D-A955-D14E32F9B3BF}" srcOrd="4" destOrd="0" presId="urn:microsoft.com/office/officeart/2005/8/layout/hierarchy5"/>
    <dgm:cxn modelId="{1C3FA284-9A90-4DBE-A3B0-9C489EC2F091}" type="presParOf" srcId="{4F10C010-A08C-458D-A955-D14E32F9B3BF}" destId="{92014270-D78E-413C-B347-33456CF91C14}" srcOrd="0" destOrd="0" presId="urn:microsoft.com/office/officeart/2005/8/layout/hierarchy5"/>
    <dgm:cxn modelId="{BE238B26-5E6B-4EEF-AEE0-E2C7E55F9129}" type="presParOf" srcId="{4F10C010-A08C-458D-A955-D14E32F9B3BF}" destId="{4206D2C1-E44A-4E31-BDCB-FF1D73387419}"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B6E8D-8F5A-4AAC-BAFD-45233CF05B8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58C321A-DD3F-4B97-BCE6-67D06746DD68}">
      <dgm:prSet/>
      <dgm:spPr/>
      <dgm:t>
        <a:bodyPr/>
        <a:lstStyle/>
        <a:p>
          <a:r>
            <a:rPr lang="en-GB" dirty="0"/>
            <a:t>From the strategic we need a focus on the structure which will convey the corporate message</a:t>
          </a:r>
          <a:endParaRPr lang="en-US" dirty="0"/>
        </a:p>
      </dgm:t>
    </dgm:pt>
    <dgm:pt modelId="{0000775E-7FD0-4E59-A5AF-B015E8081090}" type="parTrans" cxnId="{BF34CF32-DA24-4631-B088-71D1D1E0C87D}">
      <dgm:prSet/>
      <dgm:spPr/>
      <dgm:t>
        <a:bodyPr/>
        <a:lstStyle/>
        <a:p>
          <a:endParaRPr lang="en-US"/>
        </a:p>
      </dgm:t>
    </dgm:pt>
    <dgm:pt modelId="{51918FE8-3700-47DD-8FB9-B383A8523FF9}" type="sibTrans" cxnId="{BF34CF32-DA24-4631-B088-71D1D1E0C87D}">
      <dgm:prSet/>
      <dgm:spPr/>
      <dgm:t>
        <a:bodyPr/>
        <a:lstStyle/>
        <a:p>
          <a:endParaRPr lang="en-US"/>
        </a:p>
      </dgm:t>
    </dgm:pt>
    <dgm:pt modelId="{29361B8A-8EDC-4FAF-9845-0F8EEF6B3F0E}">
      <dgm:prSet/>
      <dgm:spPr/>
      <dgm:t>
        <a:bodyPr/>
        <a:lstStyle/>
        <a:p>
          <a:r>
            <a:rPr lang="en-GB" dirty="0"/>
            <a:t>Alfred Chandler pointed out that structure follows strategy</a:t>
          </a:r>
          <a:endParaRPr lang="en-US" dirty="0"/>
        </a:p>
      </dgm:t>
    </dgm:pt>
    <dgm:pt modelId="{F77EC580-EAB4-4A2B-B076-724695F4359A}" type="parTrans" cxnId="{7C6FDA75-47FA-4660-86A2-4FD2B7815620}">
      <dgm:prSet/>
      <dgm:spPr/>
      <dgm:t>
        <a:bodyPr/>
        <a:lstStyle/>
        <a:p>
          <a:endParaRPr lang="en-US"/>
        </a:p>
      </dgm:t>
    </dgm:pt>
    <dgm:pt modelId="{5EE406A3-2709-4E07-9CA6-E00F398CBBB3}" type="sibTrans" cxnId="{7C6FDA75-47FA-4660-86A2-4FD2B7815620}">
      <dgm:prSet/>
      <dgm:spPr/>
      <dgm:t>
        <a:bodyPr/>
        <a:lstStyle/>
        <a:p>
          <a:endParaRPr lang="en-US"/>
        </a:p>
      </dgm:t>
    </dgm:pt>
    <dgm:pt modelId="{C6E1647A-395E-41BE-963E-ACBE4C939424}" type="pres">
      <dgm:prSet presAssocID="{42DB6E8D-8F5A-4AAC-BAFD-45233CF05B80}" presName="linear" presStyleCnt="0">
        <dgm:presLayoutVars>
          <dgm:animLvl val="lvl"/>
          <dgm:resizeHandles val="exact"/>
        </dgm:presLayoutVars>
      </dgm:prSet>
      <dgm:spPr/>
    </dgm:pt>
    <dgm:pt modelId="{BAD5A95E-A293-4BBA-A3DC-34B1693D0552}" type="pres">
      <dgm:prSet presAssocID="{458C321A-DD3F-4B97-BCE6-67D06746DD68}" presName="parentText" presStyleLbl="node1" presStyleIdx="0" presStyleCnt="2">
        <dgm:presLayoutVars>
          <dgm:chMax val="0"/>
          <dgm:bulletEnabled val="1"/>
        </dgm:presLayoutVars>
      </dgm:prSet>
      <dgm:spPr/>
    </dgm:pt>
    <dgm:pt modelId="{1EBB5A59-4D0C-455D-AA56-6A9332E4B197}" type="pres">
      <dgm:prSet presAssocID="{51918FE8-3700-47DD-8FB9-B383A8523FF9}" presName="spacer" presStyleCnt="0"/>
      <dgm:spPr/>
    </dgm:pt>
    <dgm:pt modelId="{1ED1A8FF-E306-46AF-B0E2-C53924228FCB}" type="pres">
      <dgm:prSet presAssocID="{29361B8A-8EDC-4FAF-9845-0F8EEF6B3F0E}" presName="parentText" presStyleLbl="node1" presStyleIdx="1" presStyleCnt="2">
        <dgm:presLayoutVars>
          <dgm:chMax val="0"/>
          <dgm:bulletEnabled val="1"/>
        </dgm:presLayoutVars>
      </dgm:prSet>
      <dgm:spPr/>
    </dgm:pt>
  </dgm:ptLst>
  <dgm:cxnLst>
    <dgm:cxn modelId="{1893E00C-74A3-4759-828C-3816518E0E47}" type="presOf" srcId="{42DB6E8D-8F5A-4AAC-BAFD-45233CF05B80}" destId="{C6E1647A-395E-41BE-963E-ACBE4C939424}" srcOrd="0" destOrd="0" presId="urn:microsoft.com/office/officeart/2005/8/layout/vList2"/>
    <dgm:cxn modelId="{BF34CF32-DA24-4631-B088-71D1D1E0C87D}" srcId="{42DB6E8D-8F5A-4AAC-BAFD-45233CF05B80}" destId="{458C321A-DD3F-4B97-BCE6-67D06746DD68}" srcOrd="0" destOrd="0" parTransId="{0000775E-7FD0-4E59-A5AF-B015E8081090}" sibTransId="{51918FE8-3700-47DD-8FB9-B383A8523FF9}"/>
    <dgm:cxn modelId="{2ECD6154-36CA-41DF-A222-60A8E0D24002}" type="presOf" srcId="{29361B8A-8EDC-4FAF-9845-0F8EEF6B3F0E}" destId="{1ED1A8FF-E306-46AF-B0E2-C53924228FCB}" srcOrd="0" destOrd="0" presId="urn:microsoft.com/office/officeart/2005/8/layout/vList2"/>
    <dgm:cxn modelId="{7C6FDA75-47FA-4660-86A2-4FD2B7815620}" srcId="{42DB6E8D-8F5A-4AAC-BAFD-45233CF05B80}" destId="{29361B8A-8EDC-4FAF-9845-0F8EEF6B3F0E}" srcOrd="1" destOrd="0" parTransId="{F77EC580-EAB4-4A2B-B076-724695F4359A}" sibTransId="{5EE406A3-2709-4E07-9CA6-E00F398CBBB3}"/>
    <dgm:cxn modelId="{368DF6B4-869B-4C79-8A6D-E843F5A812CA}" type="presOf" srcId="{458C321A-DD3F-4B97-BCE6-67D06746DD68}" destId="{BAD5A95E-A293-4BBA-A3DC-34B1693D0552}" srcOrd="0" destOrd="0" presId="urn:microsoft.com/office/officeart/2005/8/layout/vList2"/>
    <dgm:cxn modelId="{A38BF5B4-7D45-4602-8F1E-4CB03B961DB0}" type="presParOf" srcId="{C6E1647A-395E-41BE-963E-ACBE4C939424}" destId="{BAD5A95E-A293-4BBA-A3DC-34B1693D0552}" srcOrd="0" destOrd="0" presId="urn:microsoft.com/office/officeart/2005/8/layout/vList2"/>
    <dgm:cxn modelId="{C087A9A7-5CFF-40B1-9255-AC42F53E439B}" type="presParOf" srcId="{C6E1647A-395E-41BE-963E-ACBE4C939424}" destId="{1EBB5A59-4D0C-455D-AA56-6A9332E4B197}" srcOrd="1" destOrd="0" presId="urn:microsoft.com/office/officeart/2005/8/layout/vList2"/>
    <dgm:cxn modelId="{BEC5CF12-9857-4B82-A93E-5EF238FE1887}" type="presParOf" srcId="{C6E1647A-395E-41BE-963E-ACBE4C939424}" destId="{1ED1A8FF-E306-46AF-B0E2-C53924228FC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6F53A-CBE7-49A9-898B-F1DF80323A3E}" type="doc">
      <dgm:prSet loTypeId="urn:microsoft.com/office/officeart/2005/8/layout/gear1" loCatId="process" qsTypeId="urn:microsoft.com/office/officeart/2005/8/quickstyle/simple1" qsCatId="simple" csTypeId="urn:microsoft.com/office/officeart/2005/8/colors/colorful1" csCatId="colorful" phldr="1"/>
      <dgm:spPr/>
      <dgm:t>
        <a:bodyPr/>
        <a:lstStyle/>
        <a:p>
          <a:endParaRPr lang="en-GB"/>
        </a:p>
      </dgm:t>
    </dgm:pt>
    <dgm:pt modelId="{6D089147-264C-4A47-BCA1-A149FA1AED5B}">
      <dgm:prSet phldrT="[Text]"/>
      <dgm:spPr/>
      <dgm:t>
        <a:bodyPr/>
        <a:lstStyle/>
        <a:p>
          <a:r>
            <a:rPr lang="en-GB" dirty="0"/>
            <a:t>Shared Values</a:t>
          </a:r>
        </a:p>
      </dgm:t>
    </dgm:pt>
    <dgm:pt modelId="{DFACD8C1-E608-4CC1-835E-06B573E3E67F}" type="parTrans" cxnId="{31BD2C47-6AA8-4715-9FDA-4D86757334F3}">
      <dgm:prSet/>
      <dgm:spPr/>
      <dgm:t>
        <a:bodyPr/>
        <a:lstStyle/>
        <a:p>
          <a:endParaRPr lang="en-GB"/>
        </a:p>
      </dgm:t>
    </dgm:pt>
    <dgm:pt modelId="{A26E84DD-AC82-49EC-BC3D-1E24D3C40563}" type="sibTrans" cxnId="{31BD2C47-6AA8-4715-9FDA-4D86757334F3}">
      <dgm:prSet/>
      <dgm:spPr/>
      <dgm:t>
        <a:bodyPr/>
        <a:lstStyle/>
        <a:p>
          <a:endParaRPr lang="en-GB"/>
        </a:p>
      </dgm:t>
    </dgm:pt>
    <dgm:pt modelId="{EFF091E4-2A32-4A3C-84AA-C98EE0B7BD60}" type="pres">
      <dgm:prSet presAssocID="{99F6F53A-CBE7-49A9-898B-F1DF80323A3E}" presName="composite" presStyleCnt="0">
        <dgm:presLayoutVars>
          <dgm:chMax val="3"/>
          <dgm:animLvl val="lvl"/>
          <dgm:resizeHandles val="exact"/>
        </dgm:presLayoutVars>
      </dgm:prSet>
      <dgm:spPr/>
    </dgm:pt>
    <dgm:pt modelId="{3C3CD185-800E-457E-A485-641523289E02}" type="pres">
      <dgm:prSet presAssocID="{6D089147-264C-4A47-BCA1-A149FA1AED5B}" presName="gear1" presStyleLbl="node1" presStyleIdx="0" presStyleCnt="1" custScaleX="163867" custScaleY="166843" custLinFactNeighborX="-25926" custLinFactNeighborY="-35646">
        <dgm:presLayoutVars>
          <dgm:chMax val="1"/>
          <dgm:bulletEnabled val="1"/>
        </dgm:presLayoutVars>
      </dgm:prSet>
      <dgm:spPr/>
    </dgm:pt>
    <dgm:pt modelId="{B5FD333D-6AF5-41F7-902E-98116BB513BB}" type="pres">
      <dgm:prSet presAssocID="{6D089147-264C-4A47-BCA1-A149FA1AED5B}" presName="gear1srcNode" presStyleLbl="node1" presStyleIdx="0" presStyleCnt="1"/>
      <dgm:spPr/>
    </dgm:pt>
    <dgm:pt modelId="{CD6D0708-3D17-4DDA-8B0E-30735EF42DD9}" type="pres">
      <dgm:prSet presAssocID="{6D089147-264C-4A47-BCA1-A149FA1AED5B}" presName="gear1dstNode" presStyleLbl="node1" presStyleIdx="0" presStyleCnt="1"/>
      <dgm:spPr/>
    </dgm:pt>
    <dgm:pt modelId="{D5FD2074-AF4E-4105-A2CB-4006CB6BBE29}" type="pres">
      <dgm:prSet presAssocID="{A26E84DD-AC82-49EC-BC3D-1E24D3C40563}" presName="connector1" presStyleLbl="sibTrans2D1" presStyleIdx="0" presStyleCnt="1" custAng="2267540" custScaleX="143495" custScaleY="158601" custLinFactNeighborX="41525" custLinFactNeighborY="-5953"/>
      <dgm:spPr/>
    </dgm:pt>
  </dgm:ptLst>
  <dgm:cxnLst>
    <dgm:cxn modelId="{38DAA05E-C13B-4EFF-BB2A-04AFC3D452BE}" type="presOf" srcId="{6D089147-264C-4A47-BCA1-A149FA1AED5B}" destId="{CD6D0708-3D17-4DDA-8B0E-30735EF42DD9}" srcOrd="2" destOrd="0" presId="urn:microsoft.com/office/officeart/2005/8/layout/gear1"/>
    <dgm:cxn modelId="{31BD2C47-6AA8-4715-9FDA-4D86757334F3}" srcId="{99F6F53A-CBE7-49A9-898B-F1DF80323A3E}" destId="{6D089147-264C-4A47-BCA1-A149FA1AED5B}" srcOrd="0" destOrd="0" parTransId="{DFACD8C1-E608-4CC1-835E-06B573E3E67F}" sibTransId="{A26E84DD-AC82-49EC-BC3D-1E24D3C40563}"/>
    <dgm:cxn modelId="{C3741152-BD1E-4866-AD77-013E7107A6FB}" type="presOf" srcId="{A26E84DD-AC82-49EC-BC3D-1E24D3C40563}" destId="{D5FD2074-AF4E-4105-A2CB-4006CB6BBE29}" srcOrd="0" destOrd="0" presId="urn:microsoft.com/office/officeart/2005/8/layout/gear1"/>
    <dgm:cxn modelId="{C734177F-4F3E-4D00-B042-185F8FD6B660}" type="presOf" srcId="{99F6F53A-CBE7-49A9-898B-F1DF80323A3E}" destId="{EFF091E4-2A32-4A3C-84AA-C98EE0B7BD60}" srcOrd="0" destOrd="0" presId="urn:microsoft.com/office/officeart/2005/8/layout/gear1"/>
    <dgm:cxn modelId="{5E08C49B-2912-487A-B203-B6F33B3C1D19}" type="presOf" srcId="{6D089147-264C-4A47-BCA1-A149FA1AED5B}" destId="{3C3CD185-800E-457E-A485-641523289E02}" srcOrd="0" destOrd="0" presId="urn:microsoft.com/office/officeart/2005/8/layout/gear1"/>
    <dgm:cxn modelId="{5E6957C0-A322-4B70-A7BB-8A81DAFBCCB8}" type="presOf" srcId="{6D089147-264C-4A47-BCA1-A149FA1AED5B}" destId="{B5FD333D-6AF5-41F7-902E-98116BB513BB}" srcOrd="1" destOrd="0" presId="urn:microsoft.com/office/officeart/2005/8/layout/gear1"/>
    <dgm:cxn modelId="{D534BDEB-93CC-43CD-9677-E117636DD0BE}" type="presParOf" srcId="{EFF091E4-2A32-4A3C-84AA-C98EE0B7BD60}" destId="{3C3CD185-800E-457E-A485-641523289E02}" srcOrd="0" destOrd="0" presId="urn:microsoft.com/office/officeart/2005/8/layout/gear1"/>
    <dgm:cxn modelId="{19385FCE-871B-4577-959D-A64145E5DBB8}" type="presParOf" srcId="{EFF091E4-2A32-4A3C-84AA-C98EE0B7BD60}" destId="{B5FD333D-6AF5-41F7-902E-98116BB513BB}" srcOrd="1" destOrd="0" presId="urn:microsoft.com/office/officeart/2005/8/layout/gear1"/>
    <dgm:cxn modelId="{6A0D7F88-82E7-46BA-B3B2-3A27452BB375}" type="presParOf" srcId="{EFF091E4-2A32-4A3C-84AA-C98EE0B7BD60}" destId="{CD6D0708-3D17-4DDA-8B0E-30735EF42DD9}" srcOrd="2" destOrd="0" presId="urn:microsoft.com/office/officeart/2005/8/layout/gear1"/>
    <dgm:cxn modelId="{4AFB8A28-31E3-4517-9314-7316DEC859E3}" type="presParOf" srcId="{EFF091E4-2A32-4A3C-84AA-C98EE0B7BD60}" destId="{D5FD2074-AF4E-4105-A2CB-4006CB6BBE29}" srcOrd="3"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14270-D78E-413C-B347-33456CF91C14}">
      <dsp:nvSpPr>
        <dsp:cNvPr id="0" name=""/>
        <dsp:cNvSpPr/>
      </dsp:nvSpPr>
      <dsp:spPr>
        <a:xfrm>
          <a:off x="4133231"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dirty="0"/>
            <a:t>Tier 3</a:t>
          </a:r>
        </a:p>
      </dsp:txBody>
      <dsp:txXfrm>
        <a:off x="4133231" y="0"/>
        <a:ext cx="1735289" cy="1084821"/>
      </dsp:txXfrm>
    </dsp:sp>
    <dsp:sp modelId="{6A3AAB80-FD01-46A7-8F3C-A403C5A5F93F}">
      <dsp:nvSpPr>
        <dsp:cNvPr id="0" name=""/>
        <dsp:cNvSpPr/>
      </dsp:nvSpPr>
      <dsp:spPr>
        <a:xfrm>
          <a:off x="2108726"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dirty="0"/>
            <a:t>Tier 2</a:t>
          </a:r>
        </a:p>
      </dsp:txBody>
      <dsp:txXfrm>
        <a:off x="2108726" y="0"/>
        <a:ext cx="1735289" cy="1084821"/>
      </dsp:txXfrm>
    </dsp:sp>
    <dsp:sp modelId="{26EAB9E1-2AA6-4116-8B99-8986D308CDCF}">
      <dsp:nvSpPr>
        <dsp:cNvPr id="0" name=""/>
        <dsp:cNvSpPr/>
      </dsp:nvSpPr>
      <dsp:spPr>
        <a:xfrm>
          <a:off x="84221"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dirty="0"/>
            <a:t>Tier 1</a:t>
          </a:r>
        </a:p>
      </dsp:txBody>
      <dsp:txXfrm>
        <a:off x="84221" y="0"/>
        <a:ext cx="1735289" cy="1084821"/>
      </dsp:txXfrm>
    </dsp:sp>
    <dsp:sp modelId="{59C169FC-D29A-4E69-A11A-963542F85F65}">
      <dsp:nvSpPr>
        <dsp:cNvPr id="0" name=""/>
        <dsp:cNvSpPr/>
      </dsp:nvSpPr>
      <dsp:spPr>
        <a:xfrm>
          <a:off x="228829" y="212447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Boss</a:t>
          </a:r>
        </a:p>
      </dsp:txBody>
      <dsp:txXfrm>
        <a:off x="250006" y="2145655"/>
        <a:ext cx="1403720" cy="680683"/>
      </dsp:txXfrm>
    </dsp:sp>
    <dsp:sp modelId="{A3796BC4-1CF9-42DB-98E3-7BECA6222892}">
      <dsp:nvSpPr>
        <dsp:cNvPr id="0" name=""/>
        <dsp:cNvSpPr/>
      </dsp:nvSpPr>
      <dsp:spPr>
        <a:xfrm rot="18770822">
          <a:off x="1538830" y="2156191"/>
          <a:ext cx="850577" cy="35991"/>
        </a:xfrm>
        <a:custGeom>
          <a:avLst/>
          <a:gdLst/>
          <a:ahLst/>
          <a:cxnLst/>
          <a:rect l="0" t="0" r="0" b="0"/>
          <a:pathLst>
            <a:path>
              <a:moveTo>
                <a:pt x="0" y="17995"/>
              </a:moveTo>
              <a:lnTo>
                <a:pt x="850577" y="17995"/>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42854" y="2152923"/>
        <a:ext cx="42528" cy="42528"/>
      </dsp:txXfrm>
    </dsp:sp>
    <dsp:sp modelId="{CFF97788-2A85-48DD-A6B9-D9D717B90B17}">
      <dsp:nvSpPr>
        <dsp:cNvPr id="0" name=""/>
        <dsp:cNvSpPr/>
      </dsp:nvSpPr>
      <dsp:spPr>
        <a:xfrm>
          <a:off x="2253334" y="150085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Manager</a:t>
          </a:r>
        </a:p>
      </dsp:txBody>
      <dsp:txXfrm>
        <a:off x="2274511" y="1522035"/>
        <a:ext cx="1403720" cy="680683"/>
      </dsp:txXfrm>
    </dsp:sp>
    <dsp:sp modelId="{43090893-ABBF-4ACA-9065-6B52F2B74F6B}">
      <dsp:nvSpPr>
        <dsp:cNvPr id="0" name=""/>
        <dsp:cNvSpPr/>
      </dsp:nvSpPr>
      <dsp:spPr>
        <a:xfrm rot="19457599">
          <a:off x="3632454" y="1636508"/>
          <a:ext cx="712338" cy="35991"/>
        </a:xfrm>
        <a:custGeom>
          <a:avLst/>
          <a:gdLst/>
          <a:ahLst/>
          <a:cxnLst/>
          <a:rect l="0" t="0" r="0" b="0"/>
          <a:pathLst>
            <a:path>
              <a:moveTo>
                <a:pt x="0" y="17995"/>
              </a:moveTo>
              <a:lnTo>
                <a:pt x="712338"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70815" y="1636695"/>
        <a:ext cx="35616" cy="35616"/>
      </dsp:txXfrm>
    </dsp:sp>
    <dsp:sp modelId="{B3623650-AE74-4227-B517-481AA32814AA}">
      <dsp:nvSpPr>
        <dsp:cNvPr id="0" name=""/>
        <dsp:cNvSpPr/>
      </dsp:nvSpPr>
      <dsp:spPr>
        <a:xfrm>
          <a:off x="4277838" y="1085112"/>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Minion</a:t>
          </a:r>
        </a:p>
      </dsp:txBody>
      <dsp:txXfrm>
        <a:off x="4299015" y="1106289"/>
        <a:ext cx="1403720" cy="680683"/>
      </dsp:txXfrm>
    </dsp:sp>
    <dsp:sp modelId="{951AAD51-DC21-4BC8-B1FC-E261400BE721}">
      <dsp:nvSpPr>
        <dsp:cNvPr id="0" name=""/>
        <dsp:cNvSpPr/>
      </dsp:nvSpPr>
      <dsp:spPr>
        <a:xfrm rot="2142401">
          <a:off x="3632454" y="2052255"/>
          <a:ext cx="712338" cy="35991"/>
        </a:xfrm>
        <a:custGeom>
          <a:avLst/>
          <a:gdLst/>
          <a:ahLst/>
          <a:cxnLst/>
          <a:rect l="0" t="0" r="0" b="0"/>
          <a:pathLst>
            <a:path>
              <a:moveTo>
                <a:pt x="0" y="17995"/>
              </a:moveTo>
              <a:lnTo>
                <a:pt x="712338"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70815" y="2052442"/>
        <a:ext cx="35616" cy="35616"/>
      </dsp:txXfrm>
    </dsp:sp>
    <dsp:sp modelId="{1F5208A2-E856-46D9-97D4-49930D3626B7}">
      <dsp:nvSpPr>
        <dsp:cNvPr id="0" name=""/>
        <dsp:cNvSpPr/>
      </dsp:nvSpPr>
      <dsp:spPr>
        <a:xfrm>
          <a:off x="4277838" y="1916605"/>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Minion</a:t>
          </a:r>
        </a:p>
      </dsp:txBody>
      <dsp:txXfrm>
        <a:off x="4299015" y="1937782"/>
        <a:ext cx="1403720" cy="680683"/>
      </dsp:txXfrm>
    </dsp:sp>
    <dsp:sp modelId="{5529E56B-0B69-4A22-8AFC-88AEF1E83F2B}">
      <dsp:nvSpPr>
        <dsp:cNvPr id="0" name=""/>
        <dsp:cNvSpPr/>
      </dsp:nvSpPr>
      <dsp:spPr>
        <a:xfrm rot="2829178">
          <a:off x="1538830" y="2779811"/>
          <a:ext cx="850577" cy="35991"/>
        </a:xfrm>
        <a:custGeom>
          <a:avLst/>
          <a:gdLst/>
          <a:ahLst/>
          <a:cxnLst/>
          <a:rect l="0" t="0" r="0" b="0"/>
          <a:pathLst>
            <a:path>
              <a:moveTo>
                <a:pt x="0" y="17995"/>
              </a:moveTo>
              <a:lnTo>
                <a:pt x="850577" y="17995"/>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42854" y="2776542"/>
        <a:ext cx="42528" cy="42528"/>
      </dsp:txXfrm>
    </dsp:sp>
    <dsp:sp modelId="{F86C5D79-9277-4DF8-A76F-1461F969714F}">
      <dsp:nvSpPr>
        <dsp:cNvPr id="0" name=""/>
        <dsp:cNvSpPr/>
      </dsp:nvSpPr>
      <dsp:spPr>
        <a:xfrm>
          <a:off x="2253334" y="274809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Manager</a:t>
          </a:r>
        </a:p>
      </dsp:txBody>
      <dsp:txXfrm>
        <a:off x="2274511" y="2769275"/>
        <a:ext cx="1403720" cy="680683"/>
      </dsp:txXfrm>
    </dsp:sp>
    <dsp:sp modelId="{909F73BA-32CD-42D0-89A8-4D8E27BB62CD}">
      <dsp:nvSpPr>
        <dsp:cNvPr id="0" name=""/>
        <dsp:cNvSpPr/>
      </dsp:nvSpPr>
      <dsp:spPr>
        <a:xfrm>
          <a:off x="3699408" y="3091621"/>
          <a:ext cx="578429" cy="35991"/>
        </a:xfrm>
        <a:custGeom>
          <a:avLst/>
          <a:gdLst/>
          <a:ahLst/>
          <a:cxnLst/>
          <a:rect l="0" t="0" r="0" b="0"/>
          <a:pathLst>
            <a:path>
              <a:moveTo>
                <a:pt x="0" y="17995"/>
              </a:moveTo>
              <a:lnTo>
                <a:pt x="578429"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74163" y="3095156"/>
        <a:ext cx="28921" cy="28921"/>
      </dsp:txXfrm>
    </dsp:sp>
    <dsp:sp modelId="{4FFEF73A-27A3-4F42-8C5B-D8011ADCABD1}">
      <dsp:nvSpPr>
        <dsp:cNvPr id="0" name=""/>
        <dsp:cNvSpPr/>
      </dsp:nvSpPr>
      <dsp:spPr>
        <a:xfrm>
          <a:off x="4277838" y="274809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Minion</a:t>
          </a:r>
        </a:p>
      </dsp:txBody>
      <dsp:txXfrm>
        <a:off x="4299015" y="2769275"/>
        <a:ext cx="1403720" cy="680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5A95E-A293-4BBA-A3DC-34B1693D0552}">
      <dsp:nvSpPr>
        <dsp:cNvPr id="0" name=""/>
        <dsp:cNvSpPr/>
      </dsp:nvSpPr>
      <dsp:spPr>
        <a:xfrm>
          <a:off x="0" y="242971"/>
          <a:ext cx="6553780" cy="28314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From the strategic we need a focus on the structure which will convey the corporate message</a:t>
          </a:r>
          <a:endParaRPr lang="en-US" sz="4400" kern="1200" dirty="0"/>
        </a:p>
      </dsp:txBody>
      <dsp:txXfrm>
        <a:off x="138218" y="381189"/>
        <a:ext cx="6277344" cy="2554964"/>
      </dsp:txXfrm>
    </dsp:sp>
    <dsp:sp modelId="{1ED1A8FF-E306-46AF-B0E2-C53924228FCB}">
      <dsp:nvSpPr>
        <dsp:cNvPr id="0" name=""/>
        <dsp:cNvSpPr/>
      </dsp:nvSpPr>
      <dsp:spPr>
        <a:xfrm>
          <a:off x="0" y="3201091"/>
          <a:ext cx="6553780" cy="2831400"/>
        </a:xfrm>
        <a:prstGeom prst="roundRect">
          <a:avLst/>
        </a:prstGeom>
        <a:solidFill>
          <a:schemeClr val="accent2">
            <a:hueOff val="-7341125"/>
            <a:satOff val="32393"/>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Alfred Chandler pointed out that structure follows strategy</a:t>
          </a:r>
          <a:endParaRPr lang="en-US" sz="4400" kern="1200" dirty="0"/>
        </a:p>
      </dsp:txBody>
      <dsp:txXfrm>
        <a:off x="138218" y="3339309"/>
        <a:ext cx="6277344" cy="25549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CD185-800E-457E-A485-641523289E02}">
      <dsp:nvSpPr>
        <dsp:cNvPr id="0" name=""/>
        <dsp:cNvSpPr/>
      </dsp:nvSpPr>
      <dsp:spPr>
        <a:xfrm>
          <a:off x="90194" y="0"/>
          <a:ext cx="4208719" cy="4285154"/>
        </a:xfrm>
        <a:prstGeom prst="gear9">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2844800">
            <a:lnSpc>
              <a:spcPct val="90000"/>
            </a:lnSpc>
            <a:spcBef>
              <a:spcPct val="0"/>
            </a:spcBef>
            <a:spcAft>
              <a:spcPct val="35000"/>
            </a:spcAft>
            <a:buNone/>
          </a:pPr>
          <a:r>
            <a:rPr lang="en-GB" sz="6400" kern="1200" dirty="0"/>
            <a:t>Shared Values</a:t>
          </a:r>
        </a:p>
      </dsp:txBody>
      <dsp:txXfrm>
        <a:off x="936334" y="998699"/>
        <a:ext cx="2516439" cy="2212480"/>
      </dsp:txXfrm>
    </dsp:sp>
    <dsp:sp modelId="{D5FD2074-AF4E-4105-A2CB-4006CB6BBE29}">
      <dsp:nvSpPr>
        <dsp:cNvPr id="0" name=""/>
        <dsp:cNvSpPr/>
      </dsp:nvSpPr>
      <dsp:spPr>
        <a:xfrm rot="2267540">
          <a:off x="2333360" y="-507774"/>
          <a:ext cx="4533152" cy="5010366"/>
        </a:xfrm>
        <a:prstGeom prst="circularArrow">
          <a:avLst>
            <a:gd name="adj1" fmla="val 4878"/>
            <a:gd name="adj2" fmla="val 312630"/>
            <a:gd name="adj3" fmla="val 3177302"/>
            <a:gd name="adj4" fmla="val 15174828"/>
            <a:gd name="adj5" fmla="val 5691"/>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89A665-6538-4031-9992-C6F53F61C96F}" type="datetimeFigureOut">
              <a:rPr lang="en-GB" smtClean="0"/>
              <a:t>29/04/2024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883B6E-0402-4307-87A8-9B9293B0280A}" type="slidenum">
              <a:rPr lang="en-GB" smtClean="0"/>
              <a:t>‹#›</a:t>
            </a:fld>
            <a:endParaRPr lang="en-GB"/>
          </a:p>
        </p:txBody>
      </p:sp>
    </p:spTree>
    <p:extLst>
      <p:ext uri="{BB962C8B-B14F-4D97-AF65-F5344CB8AC3E}">
        <p14:creationId xmlns:p14="http://schemas.microsoft.com/office/powerpoint/2010/main" val="2272174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747445-6B22-4580-92F4-686B71C98AD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02543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117475" y="739775"/>
            <a:ext cx="6489700" cy="3651250"/>
          </a:xfrm>
          <a:ln cap="flat"/>
        </p:spPr>
      </p:sp>
      <p:sp>
        <p:nvSpPr>
          <p:cNvPr id="292867" name="Rectangle 3"/>
          <p:cNvSpPr>
            <a:spLocks noGrp="1" noChangeArrowheads="1"/>
          </p:cNvSpPr>
          <p:nvPr>
            <p:ph type="body" idx="1"/>
          </p:nvPr>
        </p:nvSpPr>
        <p:spPr>
          <a:ln/>
        </p:spPr>
        <p:txBody>
          <a:bodyPr/>
          <a:lstStyle/>
          <a:p>
            <a:endParaRPr lang="en-US"/>
          </a:p>
        </p:txBody>
      </p:sp>
    </p:spTree>
    <p:extLst>
      <p:ext uri="{BB962C8B-B14F-4D97-AF65-F5344CB8AC3E}">
        <p14:creationId xmlns:p14="http://schemas.microsoft.com/office/powerpoint/2010/main" val="3772101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117475" y="739775"/>
            <a:ext cx="6489700" cy="3651250"/>
          </a:xfrm>
          <a:ln cap="flat"/>
        </p:spPr>
      </p:sp>
      <p:sp>
        <p:nvSpPr>
          <p:cNvPr id="292867" name="Rectangle 3"/>
          <p:cNvSpPr>
            <a:spLocks noGrp="1" noChangeArrowheads="1"/>
          </p:cNvSpPr>
          <p:nvPr>
            <p:ph type="body" idx="1"/>
          </p:nvPr>
        </p:nvSpPr>
        <p:spPr>
          <a:ln/>
        </p:spPr>
        <p:txBody>
          <a:bodyPr/>
          <a:lstStyle/>
          <a:p>
            <a:endParaRPr lang="en-US"/>
          </a:p>
        </p:txBody>
      </p:sp>
    </p:spTree>
    <p:extLst>
      <p:ext uri="{BB962C8B-B14F-4D97-AF65-F5344CB8AC3E}">
        <p14:creationId xmlns:p14="http://schemas.microsoft.com/office/powerpoint/2010/main" val="2933660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xfrm>
            <a:off x="117475" y="739775"/>
            <a:ext cx="6489700" cy="3651250"/>
          </a:xfrm>
          <a:ln cap="flat"/>
        </p:spPr>
      </p:sp>
      <p:sp>
        <p:nvSpPr>
          <p:cNvPr id="292867" name="Rectangle 3"/>
          <p:cNvSpPr>
            <a:spLocks noGrp="1" noChangeArrowheads="1"/>
          </p:cNvSpPr>
          <p:nvPr>
            <p:ph type="body" idx="1"/>
          </p:nvPr>
        </p:nvSpPr>
        <p:spPr>
          <a:ln/>
        </p:spPr>
        <p:txBody>
          <a:bodyPr/>
          <a:lstStyle/>
          <a:p>
            <a:endParaRPr lang="en-US"/>
          </a:p>
        </p:txBody>
      </p:sp>
    </p:spTree>
    <p:extLst>
      <p:ext uri="{BB962C8B-B14F-4D97-AF65-F5344CB8AC3E}">
        <p14:creationId xmlns:p14="http://schemas.microsoft.com/office/powerpoint/2010/main" val="468802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p:spPr>
      </p:sp>
      <p:sp>
        <p:nvSpPr>
          <p:cNvPr id="3481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p>
        </p:txBody>
      </p:sp>
      <p:sp>
        <p:nvSpPr>
          <p:cNvPr id="4" name="Slide Number Placeholder 3"/>
          <p:cNvSpPr>
            <a:spLocks noGrp="1"/>
          </p:cNvSpPr>
          <p:nvPr>
            <p:ph type="sldNum" sz="quarter" idx="5"/>
          </p:nvPr>
        </p:nvSpPr>
        <p:spPr/>
        <p:txBody>
          <a:bodyPr/>
          <a:lstStyle/>
          <a:p>
            <a:pPr>
              <a:defRPr/>
            </a:pPr>
            <a:fld id="{67B160A5-52FF-4A65-A5DF-05B40859D40C}" type="slidenum">
              <a:rPr lang="en-GB" smtClean="0"/>
              <a:pPr>
                <a:defRPr/>
              </a:pPr>
              <a:t>24</a:t>
            </a:fld>
            <a:endParaRPr lang="en-GB" dirty="0"/>
          </a:p>
        </p:txBody>
      </p:sp>
    </p:spTree>
    <p:extLst>
      <p:ext uri="{BB962C8B-B14F-4D97-AF65-F5344CB8AC3E}">
        <p14:creationId xmlns:p14="http://schemas.microsoft.com/office/powerpoint/2010/main" val="3877801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1F8B881-C785-40EB-A4BB-58C433CE1CA9}" type="slidenum">
              <a:rPr kumimoji="0" lang="en-GB" altLang="en-US" sz="1200" b="0" i="0" u="none" strike="noStrike" kern="1200" cap="none" spc="0" normalizeH="0" baseline="0" noProof="0" smtClean="0">
                <a:ln>
                  <a:noFill/>
                </a:ln>
                <a:solidFill>
                  <a:prstClr val="black"/>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altLang="en-US" sz="1200" b="0" i="0" u="none" strike="noStrike" kern="1200" cap="none" spc="0" normalizeH="0" baseline="0" noProof="0" dirty="0">
              <a:ln>
                <a:noFill/>
              </a:ln>
              <a:solidFill>
                <a:prstClr val="black"/>
              </a:solidFill>
              <a:effectLst/>
              <a:uLnTx/>
              <a:uFillTx/>
              <a:latin typeface="Raleway" pitchFamily="2" charset="0"/>
              <a:ea typeface="+mn-ea"/>
              <a:cs typeface="+mn-cs"/>
            </a:endParaRPr>
          </a:p>
        </p:txBody>
      </p:sp>
    </p:spTree>
    <p:extLst>
      <p:ext uri="{BB962C8B-B14F-4D97-AF65-F5344CB8AC3E}">
        <p14:creationId xmlns:p14="http://schemas.microsoft.com/office/powerpoint/2010/main" val="2839035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1F8B881-C785-40EB-A4BB-58C433CE1CA9}" type="slidenum">
              <a:rPr kumimoji="0" lang="en-GB" altLang="en-US" sz="1200" b="0" i="0" u="none" strike="noStrike" kern="1200" cap="none" spc="0" normalizeH="0" baseline="0" noProof="0" smtClean="0">
                <a:ln>
                  <a:noFill/>
                </a:ln>
                <a:solidFill>
                  <a:prstClr val="black"/>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altLang="en-US" sz="1200" b="0" i="0" u="none" strike="noStrike" kern="1200" cap="none" spc="0" normalizeH="0" baseline="0" noProof="0" dirty="0">
              <a:ln>
                <a:noFill/>
              </a:ln>
              <a:solidFill>
                <a:prstClr val="black"/>
              </a:solidFill>
              <a:effectLst/>
              <a:uLnTx/>
              <a:uFillTx/>
              <a:latin typeface="Raleway" pitchFamily="2" charset="0"/>
              <a:ea typeface="+mn-ea"/>
              <a:cs typeface="+mn-cs"/>
            </a:endParaRPr>
          </a:p>
        </p:txBody>
      </p:sp>
    </p:spTree>
    <p:extLst>
      <p:ext uri="{BB962C8B-B14F-4D97-AF65-F5344CB8AC3E}">
        <p14:creationId xmlns:p14="http://schemas.microsoft.com/office/powerpoint/2010/main" val="2332740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079F6-8F0A-05D0-8246-13965CCED4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1C97FB-5C01-0814-7C7C-409BEE6A78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F49DF3-6E79-30C9-A9EF-3E2507EE341F}"/>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5" name="Footer Placeholder 4">
            <a:extLst>
              <a:ext uri="{FF2B5EF4-FFF2-40B4-BE49-F238E27FC236}">
                <a16:creationId xmlns:a16="http://schemas.microsoft.com/office/drawing/2014/main" id="{EC369C4A-701B-76A2-4421-17854D436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71E2A8-77B7-3675-4754-BA081B60F656}"/>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4244236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698B-3AB5-4250-8876-9970360D3B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EAF8C5-45FD-4667-C75B-0A46E3191B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348D06-FE03-84AE-3B56-DB1ACBE281AC}"/>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5" name="Footer Placeholder 4">
            <a:extLst>
              <a:ext uri="{FF2B5EF4-FFF2-40B4-BE49-F238E27FC236}">
                <a16:creationId xmlns:a16="http://schemas.microsoft.com/office/drawing/2014/main" id="{268D9BB9-9258-DAAF-A1E8-6BE6CD5DC2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A348F0-F905-46D8-EEE3-4D7D860660CF}"/>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715714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7795-22B6-0D21-743E-17E1FBBB43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7230B2-588B-7283-2A60-2B63990105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7A5DD4-125A-158A-9561-D36805BF6B16}"/>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5" name="Footer Placeholder 4">
            <a:extLst>
              <a:ext uri="{FF2B5EF4-FFF2-40B4-BE49-F238E27FC236}">
                <a16:creationId xmlns:a16="http://schemas.microsoft.com/office/drawing/2014/main" id="{C8B2EF46-367C-07A3-615C-9C463C8CF1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EA4D4-56F0-50FB-1D2C-C386C27A4B42}"/>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2955623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60878-0FC7-C7EE-74F3-35FC8BD9AB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B2FC11-E100-AFD4-E27A-CB6A383278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4D8A27-2950-9CB2-F415-16D6742085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3ADCC4-9C2C-284B-3833-E7F88033E2F3}"/>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6" name="Footer Placeholder 5">
            <a:extLst>
              <a:ext uri="{FF2B5EF4-FFF2-40B4-BE49-F238E27FC236}">
                <a16:creationId xmlns:a16="http://schemas.microsoft.com/office/drawing/2014/main" id="{F26477FD-3EA2-D517-B171-9613801064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873CAA-2E84-2E3F-D478-B27654BDB97F}"/>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2595092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07C0-CA80-2633-3AED-327749A212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43ADC2-C1DB-5394-BAC6-E39FDAA27C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10DDA2-B313-5073-0955-53EDEB1B5F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B95653-A00F-7E89-264F-A7291077B4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1D0782-8DE0-F53F-107A-B25393453D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C5A9A0-F707-121F-BCEA-20F6864452D3}"/>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8" name="Footer Placeholder 7">
            <a:extLst>
              <a:ext uri="{FF2B5EF4-FFF2-40B4-BE49-F238E27FC236}">
                <a16:creationId xmlns:a16="http://schemas.microsoft.com/office/drawing/2014/main" id="{C7100E2C-F111-21D0-EC81-2EB6BE5585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C3811A-2BE9-8711-B649-57691EF7D303}"/>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4264484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7FCF4-3644-173F-1C5E-2F75902715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A35F41-306A-5AAF-96D1-EFBD24E35A94}"/>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4" name="Footer Placeholder 3">
            <a:extLst>
              <a:ext uri="{FF2B5EF4-FFF2-40B4-BE49-F238E27FC236}">
                <a16:creationId xmlns:a16="http://schemas.microsoft.com/office/drawing/2014/main" id="{8AC24F48-0111-0B29-17A9-F2AC947D86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CBF8B1-0324-545F-C00A-DCE7A99F9E51}"/>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1115929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A8521B-C4BD-F9D8-0412-EB8E78AAC05C}"/>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3" name="Footer Placeholder 2">
            <a:extLst>
              <a:ext uri="{FF2B5EF4-FFF2-40B4-BE49-F238E27FC236}">
                <a16:creationId xmlns:a16="http://schemas.microsoft.com/office/drawing/2014/main" id="{47ECA545-65B1-49D5-7C23-9743F895E8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2787AB-44DD-5AC8-7816-B7F88A9DC517}"/>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173760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E80AC-291B-775E-E8A0-7FEECA09E3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1A852C-1F55-BA99-3C44-5C6EFF4CED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D6CD0D-0C3F-B906-A083-1676A76A56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88C032-A426-D2A7-47C6-C481DFB78B97}"/>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6" name="Footer Placeholder 5">
            <a:extLst>
              <a:ext uri="{FF2B5EF4-FFF2-40B4-BE49-F238E27FC236}">
                <a16:creationId xmlns:a16="http://schemas.microsoft.com/office/drawing/2014/main" id="{A4DDBC6D-9471-76B3-E6B8-5FA1B77290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D5EA71-4AA4-504F-B125-CEB92BF6DBD4}"/>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2141211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E1B9E-F400-D5D0-0B3B-23EB56AB10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E1EF3B-EA26-33D7-1060-6F70705E15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C63092-24B0-D582-731F-3A64BEC1FD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BA174C-8028-93BB-4BE9-96B431520303}"/>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6" name="Footer Placeholder 5">
            <a:extLst>
              <a:ext uri="{FF2B5EF4-FFF2-40B4-BE49-F238E27FC236}">
                <a16:creationId xmlns:a16="http://schemas.microsoft.com/office/drawing/2014/main" id="{3EB1EEBD-E02B-909F-D22A-5453123A52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9EE072-4E81-9972-0132-63E7B6A8744F}"/>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3611897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B07A0-93C2-6B22-FB7B-1A89025B8F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5D971C-D65F-5405-38E5-1E8FC0CBBA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A22A2B-ABE4-1859-35DA-765500B0745B}"/>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5" name="Footer Placeholder 4">
            <a:extLst>
              <a:ext uri="{FF2B5EF4-FFF2-40B4-BE49-F238E27FC236}">
                <a16:creationId xmlns:a16="http://schemas.microsoft.com/office/drawing/2014/main" id="{C5709DB6-16D4-9CB4-2853-D96608151F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8E3C58-A744-0F70-5768-72597C61270B}"/>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2872761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EBB49F-02E2-5016-8EED-E2855AA819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F3A0BD-EF0C-A68D-EC14-C56A2B22FA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B19AD1-C4A3-7CE1-07A9-00BA19D5F865}"/>
              </a:ext>
            </a:extLst>
          </p:cNvPr>
          <p:cNvSpPr>
            <a:spLocks noGrp="1"/>
          </p:cNvSpPr>
          <p:nvPr>
            <p:ph type="dt" sz="half" idx="10"/>
          </p:nvPr>
        </p:nvSpPr>
        <p:spPr/>
        <p:txBody>
          <a:bodyPr/>
          <a:lstStyle/>
          <a:p>
            <a:fld id="{5E5CB4D7-0151-46B9-A2EF-90D7566E2CF5}" type="datetimeFigureOut">
              <a:rPr lang="en-GB" smtClean="0"/>
              <a:t>29/04/2024</a:t>
            </a:fld>
            <a:endParaRPr lang="en-GB"/>
          </a:p>
        </p:txBody>
      </p:sp>
      <p:sp>
        <p:nvSpPr>
          <p:cNvPr id="5" name="Footer Placeholder 4">
            <a:extLst>
              <a:ext uri="{FF2B5EF4-FFF2-40B4-BE49-F238E27FC236}">
                <a16:creationId xmlns:a16="http://schemas.microsoft.com/office/drawing/2014/main" id="{B458BD40-F561-CC32-D274-D36700CBC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C59D34-3861-23A3-F65A-9A8004D70C2C}"/>
              </a:ext>
            </a:extLst>
          </p:cNvPr>
          <p:cNvSpPr>
            <a:spLocks noGrp="1"/>
          </p:cNvSpPr>
          <p:nvPr>
            <p:ph type="sldNum" sz="quarter" idx="12"/>
          </p:nvPr>
        </p:nvSpPr>
        <p:spPr/>
        <p:txBody>
          <a:bodyPr/>
          <a:lstStyle/>
          <a:p>
            <a:fld id="{2FC263CA-9161-4CAF-A5BC-6A963EA670EA}" type="slidenum">
              <a:rPr lang="en-GB" smtClean="0"/>
              <a:t>‹#›</a:t>
            </a:fld>
            <a:endParaRPr lang="en-GB"/>
          </a:p>
        </p:txBody>
      </p:sp>
    </p:spTree>
    <p:extLst>
      <p:ext uri="{BB962C8B-B14F-4D97-AF65-F5344CB8AC3E}">
        <p14:creationId xmlns:p14="http://schemas.microsoft.com/office/powerpoint/2010/main" val="3590024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92E72B96-0FDF-4201-BDDB-B23EC16CAA4F}" type="datetime1">
              <a:rPr lang="en-US" smtClean="0"/>
              <a:t>4/29/2024</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6CFA14E-21FB-4F8D-88CE-007119AE9056}" type="slidenum">
              <a:rPr lang="en-US" smtClean="0"/>
              <a:pPr>
                <a:defRPr/>
              </a:pPr>
              <a:t>‹#›</a:t>
            </a:fld>
            <a:endParaRPr lang="en-US" dirty="0"/>
          </a:p>
        </p:txBody>
      </p:sp>
      <p:cxnSp>
        <p:nvCxnSpPr>
          <p:cNvPr id="11" name="Straight Connector 10"/>
          <p:cNvCxnSpPr/>
          <p:nvPr/>
        </p:nvCxnSpPr>
        <p:spPr>
          <a:xfrm flipV="1">
            <a:off x="8386843"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65126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858BAB8-7DFE-4EAB-A4D5-CA5F63F63DEC}" type="datetime1">
              <a:rPr lang="en-US" smtClean="0"/>
              <a:t>4/29/2024</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F05CC4A-1642-4BF6-B8F1-4469DB2DB51B}" type="slidenum">
              <a:rPr lang="en-US" smtClean="0"/>
              <a:pPr>
                <a:defRPr/>
              </a:pPr>
              <a:t>‹#›</a:t>
            </a:fld>
            <a:endParaRPr lang="en-US" dirty="0"/>
          </a:p>
        </p:txBody>
      </p:sp>
    </p:spTree>
    <p:extLst>
      <p:ext uri="{BB962C8B-B14F-4D97-AF65-F5344CB8AC3E}">
        <p14:creationId xmlns:p14="http://schemas.microsoft.com/office/powerpoint/2010/main" val="1808319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713E6A2-A64D-41B7-B1C1-E64F39E21489}" type="datetime1">
              <a:rPr lang="en-US" smtClean="0"/>
              <a:t>4/29/2024</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562834DD-5FCE-44B2-B7CC-AB5091C4BD07}" type="slidenum">
              <a:rPr lang="en-US" smtClean="0"/>
              <a:pPr>
                <a:defRPr/>
              </a:pPr>
              <a:t>‹#›</a:t>
            </a:fld>
            <a:endParaRPr lang="en-US" dirty="0"/>
          </a:p>
        </p:txBody>
      </p:sp>
      <p:sp>
        <p:nvSpPr>
          <p:cNvPr id="10" name="Rectangle 9"/>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8386843"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83401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C52C819B-30B7-45AA-8E7A-0C87D514216A}" type="datetime1">
              <a:rPr lang="en-US" smtClean="0"/>
              <a:t>4/29/2024</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A20404B-C0A7-4E6C-A0D2-B5B09837A481}" type="slidenum">
              <a:rPr lang="en-US" smtClean="0"/>
              <a:pPr>
                <a:defRPr/>
              </a:pPr>
              <a:t>‹#›</a:t>
            </a:fld>
            <a:endParaRPr lang="en-US" dirty="0"/>
          </a:p>
        </p:txBody>
      </p:sp>
    </p:spTree>
    <p:extLst>
      <p:ext uri="{BB962C8B-B14F-4D97-AF65-F5344CB8AC3E}">
        <p14:creationId xmlns:p14="http://schemas.microsoft.com/office/powerpoint/2010/main" val="4132043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759266B-8785-4E9C-880C-23046057BCD5}" type="datetime1">
              <a:rPr lang="en-US" smtClean="0"/>
              <a:t>4/29/2024</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64F39233-FFFB-4351-8376-4859455E373F}" type="slidenum">
              <a:rPr lang="en-US" smtClean="0"/>
              <a:pPr>
                <a:defRPr/>
              </a:pPr>
              <a:t>‹#›</a:t>
            </a:fld>
            <a:endParaRPr lang="en-US" dirty="0"/>
          </a:p>
        </p:txBody>
      </p:sp>
    </p:spTree>
    <p:extLst>
      <p:ext uri="{BB962C8B-B14F-4D97-AF65-F5344CB8AC3E}">
        <p14:creationId xmlns:p14="http://schemas.microsoft.com/office/powerpoint/2010/main" val="37699865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FB53FBD-0216-498E-815E-AB13A2E58E81}" type="datetime1">
              <a:rPr lang="en-US" smtClean="0"/>
              <a:t>4/29/2024</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8FFDE28B-FF7B-4D27-8B41-BCA37B169F0A}" type="slidenum">
              <a:rPr lang="en-US" smtClean="0"/>
              <a:pPr>
                <a:defRPr/>
              </a:pPr>
              <a:t>‹#›</a:t>
            </a:fld>
            <a:endParaRPr lang="en-US" dirty="0"/>
          </a:p>
        </p:txBody>
      </p:sp>
    </p:spTree>
    <p:extLst>
      <p:ext uri="{BB962C8B-B14F-4D97-AF65-F5344CB8AC3E}">
        <p14:creationId xmlns:p14="http://schemas.microsoft.com/office/powerpoint/2010/main" val="14807243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F3B16B9-6CCE-428F-882A-100A0AC0426C}" type="datetime1">
              <a:rPr lang="en-US" smtClean="0"/>
              <a:t>4/29/2024</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B1166435-1697-48C5-8840-0B126DEE4257}" type="slidenum">
              <a:rPr lang="en-US" smtClean="0"/>
              <a:pPr>
                <a:defRPr/>
              </a:pPr>
              <a:t>‹#›</a:t>
            </a:fld>
            <a:endParaRPr lang="en-US" dirty="0"/>
          </a:p>
        </p:txBody>
      </p:sp>
    </p:spTree>
    <p:extLst>
      <p:ext uri="{BB962C8B-B14F-4D97-AF65-F5344CB8AC3E}">
        <p14:creationId xmlns:p14="http://schemas.microsoft.com/office/powerpoint/2010/main" val="257352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809E436-8BD0-4C14-8C01-4636F0548D4A}" type="datetime1">
              <a:rPr lang="en-US" smtClean="0"/>
              <a:t>4/29/2024</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6151087-C930-437D-9E06-C8E3ACF04E07}" type="slidenum">
              <a:rPr lang="en-US" smtClean="0"/>
              <a:pPr>
                <a:defRPr/>
              </a:pPr>
              <a:t>‹#›</a:t>
            </a:fld>
            <a:endParaRPr lang="en-US" dirty="0"/>
          </a:p>
        </p:txBody>
      </p:sp>
    </p:spTree>
    <p:extLst>
      <p:ext uri="{BB962C8B-B14F-4D97-AF65-F5344CB8AC3E}">
        <p14:creationId xmlns:p14="http://schemas.microsoft.com/office/powerpoint/2010/main" val="37839093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D5FE893-B02D-45BE-BAC7-BD1D4F539328}" type="datetime1">
              <a:rPr lang="en-US" smtClean="0"/>
              <a:t>4/29/2024</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F8E4B31-4AE4-45F8-AE96-40129832FF9F}" type="slidenum">
              <a:rPr lang="en-US" smtClean="0"/>
              <a:pPr>
                <a:defRPr/>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1042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FA62683B-4D77-4DBB-B014-852635D8FC50}" type="datetime1">
              <a:rPr lang="en-US" smtClean="0"/>
              <a:t>4/29/2024</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E708182-A518-4216-8A6A-65F015F4DE77}" type="slidenum">
              <a:rPr lang="en-US" smtClean="0"/>
              <a:pPr>
                <a:defRPr/>
              </a:pPr>
              <a:t>‹#›</a:t>
            </a:fld>
            <a:endParaRPr lang="en-US" dirty="0"/>
          </a:p>
        </p:txBody>
      </p:sp>
    </p:spTree>
    <p:extLst>
      <p:ext uri="{BB962C8B-B14F-4D97-AF65-F5344CB8AC3E}">
        <p14:creationId xmlns:p14="http://schemas.microsoft.com/office/powerpoint/2010/main" val="22128288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2"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3AE9F91-F809-418B-8FA3-AFC34E37FBA2}" type="datetime1">
              <a:rPr lang="en-US" smtClean="0"/>
              <a:t>4/29/2024</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FF20222-BD2B-44EE-BB18-FC222A761921}" type="slidenum">
              <a:rPr lang="en-US" smtClean="0"/>
              <a:pPr>
                <a:defRPr/>
              </a:pPr>
              <a:t>‹#›</a:t>
            </a:fld>
            <a:endParaRPr lang="en-US" dirty="0"/>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12270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CA9245-8671-489C-A13F-8535CE085DA6}" type="datetime1">
              <a:rPr lang="en-GB" smtClean="0"/>
              <a:pPr/>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37B528-879C-4EFC-BF0F-F5B7B06B1367}" type="slidenum">
              <a:rPr lang="en-GB" smtClean="0"/>
              <a:pPr/>
              <a:t>‹#›</a:t>
            </a:fld>
            <a:endParaRPr lang="en-GB"/>
          </a:p>
        </p:txBody>
      </p:sp>
    </p:spTree>
    <p:extLst>
      <p:ext uri="{BB962C8B-B14F-4D97-AF65-F5344CB8AC3E}">
        <p14:creationId xmlns:p14="http://schemas.microsoft.com/office/powerpoint/2010/main" val="3914107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1BDCAA-BADE-4051-B996-F3CBB3E37C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1985715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1BDCAA-BADE-4051-B996-F3CBB3E37C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13760111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1BDCAA-BADE-4051-B996-F3CBB3E37C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39775034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61BDCAA-BADE-4051-B996-F3CBB3E37CE5}"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12718479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61BDCAA-BADE-4051-B996-F3CBB3E37CE5}" type="datetimeFigureOut">
              <a:rPr lang="en-GB" smtClean="0"/>
              <a:t>29/04/2024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19689624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61BDCAA-BADE-4051-B996-F3CBB3E37CE5}" type="datetimeFigureOut">
              <a:rPr lang="en-GB" smtClean="0"/>
              <a:t>29/04/2024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1725179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1BDCAA-BADE-4051-B996-F3CBB3E37CE5}" type="datetimeFigureOut">
              <a:rPr lang="en-GB" smtClean="0"/>
              <a:t>29/04/2024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31269363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BDCAA-BADE-4051-B996-F3CBB3E37CE5}"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22876853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1BDCAA-BADE-4051-B996-F3CBB3E37CE5}"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20964735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1BDCAA-BADE-4051-B996-F3CBB3E37C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35463955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61BDCAA-BADE-4051-B996-F3CBB3E37C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F03BD-3E2C-4AE1-A9DC-AB67F214B58C}" type="slidenum">
              <a:rPr lang="en-GB" smtClean="0"/>
              <a:t>‹#›</a:t>
            </a:fld>
            <a:endParaRPr lang="en-GB"/>
          </a:p>
        </p:txBody>
      </p:sp>
    </p:spTree>
    <p:extLst>
      <p:ext uri="{BB962C8B-B14F-4D97-AF65-F5344CB8AC3E}">
        <p14:creationId xmlns:p14="http://schemas.microsoft.com/office/powerpoint/2010/main" val="5375715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A2CD952-5D65-41F4-BC60-CC921B71DD28}"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20299286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2CD952-5D65-41F4-BC60-CC921B71DD28}"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5980899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2CD952-5D65-41F4-BC60-CC921B71DD28}"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42928612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2CD952-5D65-41F4-BC60-CC921B71DD28}"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9368912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2CD952-5D65-41F4-BC60-CC921B71DD28}" type="datetimeFigureOut">
              <a:rPr lang="en-GB" smtClean="0"/>
              <a:t>29/04/2024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23941920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2CD952-5D65-41F4-BC60-CC921B71DD28}" type="datetimeFigureOut">
              <a:rPr lang="en-GB" smtClean="0"/>
              <a:t>29/04/2024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5896243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2CD952-5D65-41F4-BC60-CC921B71DD28}" type="datetimeFigureOut">
              <a:rPr lang="en-GB" smtClean="0"/>
              <a:t>29/04/2024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24701906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2CD952-5D65-41F4-BC60-CC921B71DD28}"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15022058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2CD952-5D65-41F4-BC60-CC921B71DD28}"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16107649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2CD952-5D65-41F4-BC60-CC921B71DD28}"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1106459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2CD952-5D65-41F4-BC60-CC921B71DD28}"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FA036F-CBE2-4580-9864-17402B3DF7B2}" type="slidenum">
              <a:rPr lang="en-GB" smtClean="0"/>
              <a:t>‹#›</a:t>
            </a:fld>
            <a:endParaRPr lang="en-GB"/>
          </a:p>
        </p:txBody>
      </p:sp>
    </p:spTree>
    <p:extLst>
      <p:ext uri="{BB962C8B-B14F-4D97-AF65-F5344CB8AC3E}">
        <p14:creationId xmlns:p14="http://schemas.microsoft.com/office/powerpoint/2010/main" val="6638617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2C657C-7B66-44CF-AB66-1514B8A97347}" type="datetime1">
              <a:rPr lang="en-US" smtClean="0"/>
              <a:t>4/29/2024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41356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61A4FA-8E7C-407F-ADA4-B979B78527AD}" type="datetime1">
              <a:rPr lang="en-US" smtClean="0"/>
              <a:t>4/29/2024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6498678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1CD63A-99D5-4E01-8216-8F5822CB35B3}" type="datetime1">
              <a:rPr lang="en-US" smtClean="0"/>
              <a:t>4/29/2024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977040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31185D-CC51-4293-9597-1C02A645366C}" type="datetime1">
              <a:rPr lang="en-US" smtClean="0"/>
              <a:t>4/29/2024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750717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F57EED-DF71-4FF8-9020-F9B0FA8A43D0}" type="datetime1">
              <a:rPr lang="en-US" smtClean="0"/>
              <a:t>4/29/2024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653072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8662B4-E9B2-44E5-80B3-19D95FF74D3F}" type="datetime1">
              <a:rPr lang="en-US" smtClean="0"/>
              <a:t>4/29/2024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499854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5A4B32-5F24-4FD9-90D9-06F9DBD429EC}" type="datetime1">
              <a:rPr lang="en-US" smtClean="0"/>
              <a:t>4/29/2024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04342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5F5E7B-5ACE-4F3E-BB07-B0B178CBD929}" type="datetime1">
              <a:rPr lang="en-US" smtClean="0"/>
              <a:t>4/29/2024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3644959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EC4B25-5E51-4109-876F-EC8D8656020B}" type="datetime1">
              <a:rPr lang="en-US" smtClean="0"/>
              <a:t>4/29/2024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01265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6ED4F6-FDCA-49A8-849E-2756D52861D3}" type="datetime1">
              <a:rPr lang="en-US" smtClean="0"/>
              <a:t>4/29/2024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336848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4D2801-C387-44A1-88A6-76CE92FFEFB4}" type="datetime1">
              <a:rPr lang="en-US" smtClean="0"/>
              <a:t>4/29/2024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8148427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1830-7E40-4B82-8B5C-97C978A948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3ADA8A-73DE-4C2F-BB81-1DB6814EAB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18F81F-D6FF-464F-A1B0-16163823259E}"/>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5" name="Footer Placeholder 4">
            <a:extLst>
              <a:ext uri="{FF2B5EF4-FFF2-40B4-BE49-F238E27FC236}">
                <a16:creationId xmlns:a16="http://schemas.microsoft.com/office/drawing/2014/main" id="{AB2A316F-79C5-46E0-BE90-0F8FF90C2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F55E2-BAB8-4303-88DA-23FE6939104D}"/>
              </a:ext>
            </a:extLst>
          </p:cNvPr>
          <p:cNvSpPr>
            <a:spLocks noGrp="1"/>
          </p:cNvSpPr>
          <p:nvPr>
            <p:ph type="sldNum" sz="quarter" idx="12"/>
          </p:nvPr>
        </p:nvSpPr>
        <p:spPr/>
        <p:txBody>
          <a:bodyPr/>
          <a:lstStyle/>
          <a:p>
            <a:fld id="{74870A41-707E-44AB-9A18-A18AA085F0A7}" type="slidenum">
              <a:rPr lang="en-GB" smtClean="0"/>
              <a:t>‹#›</a:t>
            </a:fld>
            <a:endParaRPr lang="en-GB"/>
          </a:p>
        </p:txBody>
      </p:sp>
      <p:pic>
        <p:nvPicPr>
          <p:cNvPr id="7" name="Picture 4">
            <a:extLst>
              <a:ext uri="{FF2B5EF4-FFF2-40B4-BE49-F238E27FC236}">
                <a16:creationId xmlns:a16="http://schemas.microsoft.com/office/drawing/2014/main" id="{0BE82A7C-3C09-4F8E-A9A8-B618FA776565}"/>
              </a:ext>
            </a:extLst>
          </p:cNvPr>
          <p:cNvPicPr>
            <a:picLocks noChangeAspect="1"/>
          </p:cNvPicPr>
          <p:nvPr userDrawn="1"/>
        </p:nvPicPr>
        <p:blipFill rotWithShape="1">
          <a:blip r:embed="rId2"/>
          <a:srcRect l="4216" t="23391" r="4875"/>
          <a:stretch/>
        </p:blipFill>
        <p:spPr>
          <a:xfrm>
            <a:off x="20" y="1"/>
            <a:ext cx="12191980" cy="6857999"/>
          </a:xfrm>
          <a:prstGeom prst="rect">
            <a:avLst/>
          </a:prstGeom>
        </p:spPr>
      </p:pic>
    </p:spTree>
    <p:extLst>
      <p:ext uri="{BB962C8B-B14F-4D97-AF65-F5344CB8AC3E}">
        <p14:creationId xmlns:p14="http://schemas.microsoft.com/office/powerpoint/2010/main" val="270142701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4DED-BFD1-4CFD-94E7-DCAFD3484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C59352-29E2-4F62-B16F-EF8B5CAA0C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6F5EB-885D-4644-ADB9-1E1F95F4FD81}"/>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5" name="Footer Placeholder 4">
            <a:extLst>
              <a:ext uri="{FF2B5EF4-FFF2-40B4-BE49-F238E27FC236}">
                <a16:creationId xmlns:a16="http://schemas.microsoft.com/office/drawing/2014/main" id="{28A4D54D-0921-4A30-82D4-411FD4E1C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05F169-92B4-457E-8899-FB9E97FA441D}"/>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30700069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56D6D-C3A9-41C8-BD0D-424FF41CC9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594EEC-B461-4EAE-9019-E498121C5A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F215C1-A9AC-4FC5-844C-FEEC1B70BB4F}"/>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5" name="Footer Placeholder 4">
            <a:extLst>
              <a:ext uri="{FF2B5EF4-FFF2-40B4-BE49-F238E27FC236}">
                <a16:creationId xmlns:a16="http://schemas.microsoft.com/office/drawing/2014/main" id="{D04B4300-6016-4552-A9F9-1B031581D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26512-71E2-4C04-AAD6-EA56698B9AF1}"/>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01689313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77F9D-37AC-40FE-9840-8B06A5BCD7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C2AD9C-681D-461D-BD3F-90D3E5C96D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E05DA5-B891-4FD6-8E8C-1259675F7C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B791B1-C648-4A74-BF16-9D1D10FC4AC3}"/>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6" name="Footer Placeholder 5">
            <a:extLst>
              <a:ext uri="{FF2B5EF4-FFF2-40B4-BE49-F238E27FC236}">
                <a16:creationId xmlns:a16="http://schemas.microsoft.com/office/drawing/2014/main" id="{DD429657-793E-4F10-8C21-1ECA61C676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D68A79-8CA2-4FB1-9E3F-66F3F04D2300}"/>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62194665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66D3-6495-4A16-A80C-B20884C832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52FAE0-725C-4DB5-98DD-C1685A9693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BF530-E96C-48EA-9AF2-37F6C7951F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45A5DD-96D9-416C-82A9-1E359C3229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6000AB-7976-46B3-BE81-407BF21435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22313F-F18C-4804-B121-7BF316841FB7}"/>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8" name="Footer Placeholder 7">
            <a:extLst>
              <a:ext uri="{FF2B5EF4-FFF2-40B4-BE49-F238E27FC236}">
                <a16:creationId xmlns:a16="http://schemas.microsoft.com/office/drawing/2014/main" id="{8174AF11-5EEA-412A-A280-1E7E4F01B1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4E08AF-155C-4989-816C-7095F1ACBCBA}"/>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23920935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C3271-992B-452C-97D0-B4D538BAF8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56B747-E87F-45D2-9BC9-1AAA0FF328D6}"/>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4" name="Footer Placeholder 3">
            <a:extLst>
              <a:ext uri="{FF2B5EF4-FFF2-40B4-BE49-F238E27FC236}">
                <a16:creationId xmlns:a16="http://schemas.microsoft.com/office/drawing/2014/main" id="{96C92AF8-63DE-473E-8133-40A7AAF0F7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209A12-0D34-4C65-9D53-E68D0C2EE503}"/>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273312127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ADA1F5-8AF8-4FC7-869C-351EBC928884}"/>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3" name="Footer Placeholder 2">
            <a:extLst>
              <a:ext uri="{FF2B5EF4-FFF2-40B4-BE49-F238E27FC236}">
                <a16:creationId xmlns:a16="http://schemas.microsoft.com/office/drawing/2014/main" id="{FC9F804E-CB79-422D-AF18-9301D0A2A2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4D4C91-DDAA-456D-AAA0-ACAE02FF6F3B}"/>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02402618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4E5A-FB4B-4AC1-B20C-BC7E7984CC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2EC3FF-FD50-4CAF-A7A4-D8DFB6D7A0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67645A-70A3-42AC-9527-B293AA5E5E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310D65-ED37-44F3-8337-05718F51941C}"/>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6" name="Footer Placeholder 5">
            <a:extLst>
              <a:ext uri="{FF2B5EF4-FFF2-40B4-BE49-F238E27FC236}">
                <a16:creationId xmlns:a16="http://schemas.microsoft.com/office/drawing/2014/main" id="{10B4B6C7-4444-41FC-A0D3-46925D080E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D2DF7-B6A0-4C86-90C4-D35CFB4500D5}"/>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298466423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A32A-2014-4A1E-9D9A-3E620FED20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37E978-F393-46E2-AA3B-188BDD4A0E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7CFB33-E8CE-4233-B2DF-07141BE4E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DF2789-19EC-45A8-96CE-2AF3B2D1837D}"/>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6" name="Footer Placeholder 5">
            <a:extLst>
              <a:ext uri="{FF2B5EF4-FFF2-40B4-BE49-F238E27FC236}">
                <a16:creationId xmlns:a16="http://schemas.microsoft.com/office/drawing/2014/main" id="{E6E059FD-E442-43C8-B741-F4EA958BD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0AA69B-F1C5-4133-8102-DB22D9F66711}"/>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15708991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2C0A-9156-4B88-9AF3-455228508D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CDBB53-9CA9-4ABB-A655-CEF6633F4A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8A144-7D98-4D41-8659-86E576DD5CEE}"/>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5" name="Footer Placeholder 4">
            <a:extLst>
              <a:ext uri="{FF2B5EF4-FFF2-40B4-BE49-F238E27FC236}">
                <a16:creationId xmlns:a16="http://schemas.microsoft.com/office/drawing/2014/main" id="{4EE891C3-1D7B-4667-ADBF-63A21968F1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2CD15-79A5-48CA-BC45-89C64C3875A7}"/>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04277892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97E346-D8D5-4529-9B77-5BE4E1084B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47F6CF-2DED-426E-A4A4-42C2BF490A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579F3-C871-4EED-8C7C-3FF34B4E79E8}"/>
              </a:ext>
            </a:extLst>
          </p:cNvPr>
          <p:cNvSpPr>
            <a:spLocks noGrp="1"/>
          </p:cNvSpPr>
          <p:nvPr>
            <p:ph type="dt" sz="half" idx="10"/>
          </p:nvPr>
        </p:nvSpPr>
        <p:spPr/>
        <p:txBody>
          <a:bodyPr/>
          <a:lstStyle/>
          <a:p>
            <a:fld id="{AB8937A8-07A8-4855-A458-4E5AEF239431}" type="datetimeFigureOut">
              <a:rPr lang="en-GB" smtClean="0"/>
              <a:t>29/04/2024</a:t>
            </a:fld>
            <a:endParaRPr lang="en-GB"/>
          </a:p>
        </p:txBody>
      </p:sp>
      <p:sp>
        <p:nvSpPr>
          <p:cNvPr id="5" name="Footer Placeholder 4">
            <a:extLst>
              <a:ext uri="{FF2B5EF4-FFF2-40B4-BE49-F238E27FC236}">
                <a16:creationId xmlns:a16="http://schemas.microsoft.com/office/drawing/2014/main" id="{AE2E7DD0-C456-4F0C-A1E6-93B925FBB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1FB95-45A6-4EF4-B1F6-C97B81DBEC02}"/>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51945376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sz="1800">
              <a:solidFill>
                <a:prstClr val="white"/>
              </a:solidFill>
            </a:endParaRPr>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F58C160-005C-4CF2-8321-9007BFCB40D8}" type="datetime1">
              <a:rPr lang="en-US" smtClean="0"/>
              <a:pPr/>
              <a:t>4/29/2024</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extLst>
      <p:ext uri="{BB962C8B-B14F-4D97-AF65-F5344CB8AC3E}">
        <p14:creationId xmlns:p14="http://schemas.microsoft.com/office/powerpoint/2010/main" val="87587005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7CC8B30-A4CA-4663-BFDC-25983D8321E9}" type="datetime1">
              <a:rPr lang="en-US" smtClean="0">
                <a:solidFill>
                  <a:prstClr val="black"/>
                </a:solidFill>
              </a:rPr>
              <a:pPr/>
              <a:t>4/29/2024</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259288552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258AB4B-D31C-4196-9E88-02A7E2C283AC}" type="datetime1">
              <a:rPr lang="en-US" smtClean="0">
                <a:solidFill>
                  <a:prstClr val="white"/>
                </a:solidFill>
              </a:rPr>
              <a:pPr/>
              <a:t>4/29/2024</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223859380"/>
      </p:ext>
    </p:extLst>
  </p:cSld>
  <p:clrMapOvr>
    <a:overrideClrMapping bg1="dk1" tx1="lt1" bg2="dk2" tx2="lt2" accent1="accent1" accent2="accent2" accent3="accent3" accent4="accent4" accent5="accent5" accent6="accent6" hlink="hlink" folHlink="folHlink"/>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DDDF46E-53C0-495C-9D3F-BED59470CA24}" type="datetime1">
              <a:rPr lang="en-US" smtClean="0">
                <a:solidFill>
                  <a:prstClr val="white"/>
                </a:solidFill>
              </a:rPr>
              <a:pPr/>
              <a:t>4/29/2024</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3031011731"/>
      </p:ext>
    </p:extLst>
  </p:cSld>
  <p:clrMapOvr>
    <a:overrideClrMapping bg1="dk1" tx1="lt1" bg2="dk2" tx2="lt2" accent1="accent1" accent2="accent2" accent3="accent3" accent4="accent4" accent5="accent5" accent6="accent6" hlink="hlink" folHlink="folHlink"/>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F2D6461-3688-441B-A394-0DEFD689F53B}" type="datetime1">
              <a:rPr lang="en-US" smtClean="0">
                <a:solidFill>
                  <a:prstClr val="black"/>
                </a:solidFill>
              </a:rPr>
              <a:pPr/>
              <a:t>4/29/2024</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837800432"/>
      </p:ext>
    </p:extLst>
  </p:cSld>
  <p:clrMapOvr>
    <a:overrideClrMapping bg1="lt1" tx1="dk1" bg2="lt2" tx2="dk2" accent1="accent1" accent2="accent2" accent3="accent3" accent4="accent4" accent5="accent5" accent6="accent6" hlink="hlink" folHlink="folHlink"/>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04EDC9F-7471-4D68-9EA6-45E4038992AD}" type="datetime1">
              <a:rPr lang="en-US" smtClean="0">
                <a:solidFill>
                  <a:prstClr val="white"/>
                </a:solidFill>
              </a:rPr>
              <a:pPr/>
              <a:t>4/29/2024</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288218320"/>
      </p:ext>
    </p:extLst>
  </p:cSld>
  <p:clrMapOvr>
    <a:overrideClrMapping bg1="dk1" tx1="lt1" bg2="dk2" tx2="lt2" accent1="accent1" accent2="accent2" accent3="accent3" accent4="accent4" accent5="accent5" accent6="accent6" hlink="hlink" folHlink="folHlink"/>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8223CE-7D67-4E0B-9912-8F7AB2D23F84}" type="datetime1">
              <a:rPr lang="en-US" smtClean="0">
                <a:solidFill>
                  <a:prstClr val="black"/>
                </a:solidFill>
              </a:rPr>
              <a:pPr/>
              <a:t>4/29/2024</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1145194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04FE3BA8-2AD1-4C3F-963D-94E15E9428FD}" type="datetime1">
              <a:rPr lang="en-US" smtClean="0">
                <a:solidFill>
                  <a:prstClr val="black"/>
                </a:solidFill>
              </a:rPr>
              <a:pPr/>
              <a:t>4/29/2024</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685841821"/>
      </p:ext>
    </p:extLst>
  </p:cSld>
  <p:clrMapOvr>
    <a:overrideClrMapping bg1="lt1" tx1="dk1" bg2="lt2" tx2="dk2" accent1="accent1" accent2="accent2" accent3="accent3" accent4="accent4" accent5="accent5" accent6="accent6" hlink="hlink" folHlink="folHlink"/>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EC94457-88B0-4A59-89FD-C0A974E69F4B}" type="datetime1">
              <a:rPr lang="en-US" smtClean="0">
                <a:solidFill>
                  <a:prstClr val="white"/>
                </a:solidFill>
              </a:rPr>
              <a:pPr/>
              <a:t>4/29/2024</a:t>
            </a:fld>
            <a:endParaRPr lang="en-US">
              <a:solidFill>
                <a:prstClr val="white"/>
              </a:solidFill>
            </a:endParaRPr>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white"/>
              </a:solidFill>
            </a:endParaRPr>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sz="1800">
              <a:solidFill>
                <a:prstClr val="white"/>
              </a:solidFill>
            </a:endParaRPr>
          </a:p>
        </p:txBody>
      </p:sp>
    </p:spTree>
    <p:extLst>
      <p:ext uri="{BB962C8B-B14F-4D97-AF65-F5344CB8AC3E}">
        <p14:creationId xmlns:p14="http://schemas.microsoft.com/office/powerpoint/2010/main" val="1117679734"/>
      </p:ext>
    </p:extLst>
  </p:cSld>
  <p:clrMapOvr>
    <a:overrideClrMapping bg1="dk1" tx1="lt1" bg2="dk2" tx2="lt2" accent1="accent1" accent2="accent2" accent3="accent3" accent4="accent4" accent5="accent5" accent6="accent6" hlink="hlink" folHlink="folHlink"/>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3D57F0D-89B6-43B1-9734-3FBEF492FB50}" type="datetime1">
              <a:rPr lang="en-US" smtClean="0">
                <a:solidFill>
                  <a:prstClr val="black"/>
                </a:solidFill>
              </a:rPr>
              <a:pPr/>
              <a:t>4/29/2024</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22593114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0CC735-FE23-48D2-B375-4B0D2162C688}" type="datetime1">
              <a:rPr lang="en-US" smtClean="0">
                <a:solidFill>
                  <a:prstClr val="black"/>
                </a:solidFill>
              </a:rPr>
              <a:pPr/>
              <a:t>4/29/2024</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23731158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C90E3FC-F691-4C23-A50A-C3348F2ED5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114240541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C90E3FC-F691-4C23-A50A-C3348F2ED5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128360725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90E3FC-F691-4C23-A50A-C3348F2ED5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331768505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C90E3FC-F691-4C23-A50A-C3348F2ED5E5}"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384523836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C90E3FC-F691-4C23-A50A-C3348F2ED5E5}" type="datetimeFigureOut">
              <a:rPr lang="en-GB" smtClean="0"/>
              <a:t>29/04/2024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256597546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C90E3FC-F691-4C23-A50A-C3348F2ED5E5}" type="datetimeFigureOut">
              <a:rPr lang="en-GB" smtClean="0"/>
              <a:t>29/04/2024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350170671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0E3FC-F691-4C23-A50A-C3348F2ED5E5}" type="datetimeFigureOut">
              <a:rPr lang="en-GB" smtClean="0"/>
              <a:t>29/04/2024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344202806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0E3FC-F691-4C23-A50A-C3348F2ED5E5}"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387808642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0E3FC-F691-4C23-A50A-C3348F2ED5E5}" type="datetimeFigureOut">
              <a:rPr lang="en-GB" smtClean="0"/>
              <a:t>29/04/2024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40352661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C90E3FC-F691-4C23-A50A-C3348F2ED5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395744878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C90E3FC-F691-4C23-A50A-C3348F2ED5E5}" type="datetimeFigureOut">
              <a:rPr lang="en-GB" smtClean="0"/>
              <a:t>29/04/2024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589E39-E921-4911-A078-1735CFABD56A}" type="slidenum">
              <a:rPr lang="en-GB" smtClean="0"/>
              <a:t>‹#›</a:t>
            </a:fld>
            <a:endParaRPr lang="en-GB"/>
          </a:p>
        </p:txBody>
      </p:sp>
    </p:spTree>
    <p:extLst>
      <p:ext uri="{BB962C8B-B14F-4D97-AF65-F5344CB8AC3E}">
        <p14:creationId xmlns:p14="http://schemas.microsoft.com/office/powerpoint/2010/main" val="2464279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2.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theme" Target="../theme/theme6.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image" Target="../media/image4.jpeg"/><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theme" Target="../theme/theme7.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6.xml"/><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theme" Target="../theme/theme8.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FE8B05-5014-D88A-8F56-0A5234C32B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0997C7-0F76-0782-B82E-E6393B7675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B05135-534E-BA53-1A87-8E72666C11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5CB4D7-0151-46B9-A2EF-90D7566E2CF5}" type="datetimeFigureOut">
              <a:rPr lang="en-GB" smtClean="0"/>
              <a:t>29/04/2024</a:t>
            </a:fld>
            <a:endParaRPr lang="en-GB"/>
          </a:p>
        </p:txBody>
      </p:sp>
      <p:sp>
        <p:nvSpPr>
          <p:cNvPr id="5" name="Footer Placeholder 4">
            <a:extLst>
              <a:ext uri="{FF2B5EF4-FFF2-40B4-BE49-F238E27FC236}">
                <a16:creationId xmlns:a16="http://schemas.microsoft.com/office/drawing/2014/main" id="{F760FCB1-8832-051A-0AA9-2727815CE7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70C94D-ADF0-B46D-7168-A5333AE63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C263CA-9161-4CAF-A5BC-6A963EA670EA}" type="slidenum">
              <a:rPr lang="en-GB" smtClean="0"/>
              <a:t>‹#›</a:t>
            </a:fld>
            <a:endParaRPr lang="en-GB"/>
          </a:p>
        </p:txBody>
      </p:sp>
    </p:spTree>
    <p:extLst>
      <p:ext uri="{BB962C8B-B14F-4D97-AF65-F5344CB8AC3E}">
        <p14:creationId xmlns:p14="http://schemas.microsoft.com/office/powerpoint/2010/main" val="7778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9"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30"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36BBD34-21B8-40BD-8967-E588E45575B6}" type="datetime1">
              <a:rPr lang="en-US" smtClean="0">
                <a:solidFill>
                  <a:prstClr val="black"/>
                </a:solidFill>
                <a:latin typeface="Lucida Sans Unicode"/>
              </a:rPr>
              <a:pPr/>
              <a:t>4/29/2024</a:t>
            </a:fld>
            <a:endParaRPr lang="en-US">
              <a:solidFill>
                <a:prstClr val="black"/>
              </a:solidFill>
              <a:latin typeface="Lucida Sans Unicode"/>
            </a:endParaRPr>
          </a:p>
        </p:txBody>
      </p:sp>
      <p:sp>
        <p:nvSpPr>
          <p:cNvPr id="5" name="Footer Placeholder 4"/>
          <p:cNvSpPr>
            <a:spLocks noGrp="1"/>
          </p:cNvSpPr>
          <p:nvPr>
            <p:ph type="ftr" sz="quarter" idx="3"/>
          </p:nvPr>
        </p:nvSpPr>
        <p:spPr>
          <a:xfrm>
            <a:off x="4842933"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solidFill>
                <a:prstClr val="black"/>
              </a:solidFill>
              <a:latin typeface="Lucida Sans Unicode"/>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6F15528-21DE-4FAA-801E-634DDDAF4B2B}" type="slidenum">
              <a:rPr lang="en-US" smtClean="0">
                <a:solidFill>
                  <a:prstClr val="black"/>
                </a:solidFill>
                <a:latin typeface="Lucida Sans Unicode"/>
              </a:rPr>
              <a:pPr/>
              <a:t>‹#›</a:t>
            </a:fld>
            <a:endParaRPr lang="en-US">
              <a:solidFill>
                <a:prstClr val="black"/>
              </a:solidFill>
              <a:latin typeface="Lucida Sans Unicode"/>
            </a:endParaRPr>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243198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1BDCAA-BADE-4051-B996-F3CBB3E37CE5}" type="datetimeFigureOut">
              <a:rPr lang="en-GB" smtClean="0"/>
              <a:t>29/04/2024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5F03BD-3E2C-4AE1-A9DC-AB67F214B58C}" type="slidenum">
              <a:rPr lang="en-GB" smtClean="0"/>
              <a:t>‹#›</a:t>
            </a:fld>
            <a:endParaRPr lang="en-GB"/>
          </a:p>
        </p:txBody>
      </p:sp>
    </p:spTree>
    <p:extLst>
      <p:ext uri="{BB962C8B-B14F-4D97-AF65-F5344CB8AC3E}">
        <p14:creationId xmlns:p14="http://schemas.microsoft.com/office/powerpoint/2010/main" val="257812378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2CD952-5D65-41F4-BC60-CC921B71DD28}" type="datetimeFigureOut">
              <a:rPr lang="en-GB" smtClean="0"/>
              <a:t>29/04/2024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FA036F-CBE2-4580-9864-17402B3DF7B2}" type="slidenum">
              <a:rPr lang="en-GB" smtClean="0"/>
              <a:t>‹#›</a:t>
            </a:fld>
            <a:endParaRPr lang="en-GB"/>
          </a:p>
        </p:txBody>
      </p:sp>
    </p:spTree>
    <p:extLst>
      <p:ext uri="{BB962C8B-B14F-4D97-AF65-F5344CB8AC3E}">
        <p14:creationId xmlns:p14="http://schemas.microsoft.com/office/powerpoint/2010/main" val="104815748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Raleway" pitchFamily="2" charset="0"/>
              </a:defRPr>
            </a:lvl1pPr>
          </a:lstStyle>
          <a:p>
            <a:fld id="{A4229E4A-CE4C-4607-A59B-38339F1F151B}" type="datetime1">
              <a:rPr lang="en-US" smtClean="0"/>
              <a:t>4/29/2024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Raleway" pitchFamily="2"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Raleway" pitchFamily="2"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68305281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Raleway" pitchFamily="2"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Raleway" pitchFamily="2"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Raleway" pitchFamily="2"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Raleway" pitchFamily="2"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Raleway" pitchFamily="2"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828017-71DB-45A7-9BF2-A7937A2357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70EBAE-7CF8-4496-8C08-2BBB5A9D6C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C1953-0BF8-4126-911F-586ACC95C5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937A8-07A8-4855-A458-4E5AEF239431}" type="datetimeFigureOut">
              <a:rPr lang="en-GB" smtClean="0"/>
              <a:t>29/04/2024</a:t>
            </a:fld>
            <a:endParaRPr lang="en-GB"/>
          </a:p>
        </p:txBody>
      </p:sp>
      <p:sp>
        <p:nvSpPr>
          <p:cNvPr id="5" name="Footer Placeholder 4">
            <a:extLst>
              <a:ext uri="{FF2B5EF4-FFF2-40B4-BE49-F238E27FC236}">
                <a16:creationId xmlns:a16="http://schemas.microsoft.com/office/drawing/2014/main" id="{0F87CC3B-98AB-4040-9419-1650D5CDCE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A78DC2-EEAB-446C-BF45-B944784CC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870A41-707E-44AB-9A18-A18AA085F0A7}" type="slidenum">
              <a:rPr lang="en-GB" smtClean="0"/>
              <a:t>‹#›</a:t>
            </a:fld>
            <a:endParaRPr lang="en-GB"/>
          </a:p>
        </p:txBody>
      </p:sp>
    </p:spTree>
    <p:extLst>
      <p:ext uri="{BB962C8B-B14F-4D97-AF65-F5344CB8AC3E}">
        <p14:creationId xmlns:p14="http://schemas.microsoft.com/office/powerpoint/2010/main" val="3430557229"/>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sz="1800">
              <a:solidFill>
                <a:prstClr val="black"/>
              </a:solidFill>
            </a:endParaRPr>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sz="1800">
              <a:solidFill>
                <a:prstClr val="white"/>
              </a:solidFill>
            </a:endParaRPr>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40A3B4A4-2B10-40C4-9271-83BC16F6C657}" type="datetime1">
              <a:rPr lang="en-US" smtClean="0">
                <a:solidFill>
                  <a:prstClr val="black"/>
                </a:solidFill>
              </a:rPr>
              <a:pPr/>
              <a:t>4/29/2024</a:t>
            </a:fld>
            <a:endParaRPr lang="en-US">
              <a:solidFill>
                <a:prstClr val="black"/>
              </a:solidFill>
            </a:endParaRPr>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US">
              <a:solidFill>
                <a:prstClr val="black"/>
              </a:solidFill>
            </a:endParaRPr>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66392163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0E3FC-F691-4C23-A50A-C3348F2ED5E5}" type="datetimeFigureOut">
              <a:rPr lang="en-GB" smtClean="0"/>
              <a:t>29/04/2024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589E39-E921-4911-A078-1735CFABD56A}" type="slidenum">
              <a:rPr lang="en-GB" smtClean="0"/>
              <a:t>‹#›</a:t>
            </a:fld>
            <a:endParaRPr lang="en-GB"/>
          </a:p>
        </p:txBody>
      </p:sp>
    </p:spTree>
    <p:extLst>
      <p:ext uri="{BB962C8B-B14F-4D97-AF65-F5344CB8AC3E}">
        <p14:creationId xmlns:p14="http://schemas.microsoft.com/office/powerpoint/2010/main" val="289289200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4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7.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0BgMQkKMKaE?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iuYlGRnC7J8?feature=oembed" TargetMode="External"/><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3.xml"/><Relationship Id="rId1" Type="http://schemas.openxmlformats.org/officeDocument/2006/relationships/video" Target="https://www.youtube.com/embed/FlurK3LeTpg?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0.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7.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4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bcorporation.uk/b-corp-certification/what-is-a-b-corp/" TargetMode="External"/><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2.xml"/><Relationship Id="rId1" Type="http://schemas.openxmlformats.org/officeDocument/2006/relationships/video" Target="https://www.youtube.com/embed/GP69PNzOQ1U?feature=oembed" TargetMode="External"/></Relationships>
</file>

<file path=ppt/slides/_rels/slide5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givingpledge.org/" TargetMode="External"/><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63.xml"/></Relationships>
</file>

<file path=ppt/slides/_rels/slide6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58.xml"/><Relationship Id="rId1" Type="http://schemas.openxmlformats.org/officeDocument/2006/relationships/video" Target="https://www.youtube.com/embed/jByhryOowlw?feature=oembed" TargetMode="External"/><Relationship Id="rId4" Type="http://schemas.openxmlformats.org/officeDocument/2006/relationships/hyperlink" Target="https://youtu.be/jByhryOowlw"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58.xml"/></Relationships>
</file>

<file path=ppt/slides/_rels/slide6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5.xml"/></Relationships>
</file>

<file path=ppt/slides/_rels/slide6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ted.com/talks/michael_porter_the_case_for_letting_business_solve_social_problems" TargetMode="External"/><Relationship Id="rId1" Type="http://schemas.openxmlformats.org/officeDocument/2006/relationships/slideLayout" Target="../slideLayouts/slideLayout25.xml"/></Relationships>
</file>

<file path=ppt/slides/_rels/slide6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47.xml"/><Relationship Id="rId1" Type="http://schemas.openxmlformats.org/officeDocument/2006/relationships/video" Target="https://www.youtube.com/embed/B3lNhvKK-UU?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loating Numbers And Letters On Top Of A Book">
            <a:extLst>
              <a:ext uri="{FF2B5EF4-FFF2-40B4-BE49-F238E27FC236}">
                <a16:creationId xmlns:a16="http://schemas.microsoft.com/office/drawing/2014/main" id="{F4146427-0406-3028-1E0D-4C1770F6ADD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C026D-278A-1842-2EF7-37D08DE3B206}"/>
              </a:ext>
            </a:extLst>
          </p:cNvPr>
          <p:cNvSpPr>
            <a:spLocks noGrp="1"/>
          </p:cNvSpPr>
          <p:nvPr>
            <p:ph type="ctrTitle"/>
          </p:nvPr>
        </p:nvSpPr>
        <p:spPr>
          <a:xfrm>
            <a:off x="3048" y="325550"/>
            <a:ext cx="11152632" cy="3574778"/>
          </a:xfrm>
          <a:effectLst>
            <a:outerShdw blurRad="50800" dist="38100" dir="2700000" algn="tl" rotWithShape="0">
              <a:prstClr val="black">
                <a:alpha val="40000"/>
              </a:prstClr>
            </a:outerShdw>
          </a:effectLst>
        </p:spPr>
        <p:txBody>
          <a:bodyPr>
            <a:normAutofit/>
          </a:bodyPr>
          <a:lstStyle/>
          <a:p>
            <a:pPr algn="l"/>
            <a:r>
              <a:rPr lang="en-GB" sz="8800" dirty="0">
                <a:solidFill>
                  <a:srgbClr val="FFFFFF"/>
                </a:solidFill>
              </a:rPr>
              <a:t>Exam Revision</a:t>
            </a:r>
          </a:p>
        </p:txBody>
      </p:sp>
      <p:sp>
        <p:nvSpPr>
          <p:cNvPr id="3" name="Subtitle 2">
            <a:extLst>
              <a:ext uri="{FF2B5EF4-FFF2-40B4-BE49-F238E27FC236}">
                <a16:creationId xmlns:a16="http://schemas.microsoft.com/office/drawing/2014/main" id="{35B4C97A-EC32-D451-DDC2-5EDCE8522052}"/>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247150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D1F9CF6-DFFD-FF31-EF1F-CB6C09DFA905}"/>
              </a:ext>
            </a:extLst>
          </p:cNvPr>
          <p:cNvPicPr>
            <a:picLocks noChangeAspect="1"/>
          </p:cNvPicPr>
          <p:nvPr/>
        </p:nvPicPr>
        <p:blipFill>
          <a:blip r:embed="rId2"/>
          <a:stretch>
            <a:fillRect/>
          </a:stretch>
        </p:blipFill>
        <p:spPr>
          <a:xfrm>
            <a:off x="4747652" y="457764"/>
            <a:ext cx="6949129" cy="5756988"/>
          </a:xfrm>
          <a:prstGeom prst="rect">
            <a:avLst/>
          </a:prstGeom>
        </p:spPr>
      </p:pic>
      <p:sp>
        <p:nvSpPr>
          <p:cNvPr id="2" name="Title 1">
            <a:extLst>
              <a:ext uri="{FF2B5EF4-FFF2-40B4-BE49-F238E27FC236}">
                <a16:creationId xmlns:a16="http://schemas.microsoft.com/office/drawing/2014/main" id="{0EFCAEB7-0572-F0C6-1AAF-7D0B65D1BB3C}"/>
              </a:ext>
            </a:extLst>
          </p:cNvPr>
          <p:cNvSpPr>
            <a:spLocks noGrp="1"/>
          </p:cNvSpPr>
          <p:nvPr>
            <p:ph type="title"/>
          </p:nvPr>
        </p:nvSpPr>
        <p:spPr>
          <a:xfrm>
            <a:off x="208231" y="-203404"/>
            <a:ext cx="6142021" cy="1698819"/>
          </a:xfrm>
        </p:spPr>
        <p:txBody>
          <a:bodyPr>
            <a:normAutofit/>
          </a:bodyPr>
          <a:lstStyle/>
          <a:p>
            <a:r>
              <a:rPr lang="en-GB" sz="5400" dirty="0"/>
              <a:t>Examination Format</a:t>
            </a:r>
          </a:p>
        </p:txBody>
      </p:sp>
      <p:sp>
        <p:nvSpPr>
          <p:cNvPr id="3" name="Content Placeholder 2">
            <a:extLst>
              <a:ext uri="{FF2B5EF4-FFF2-40B4-BE49-F238E27FC236}">
                <a16:creationId xmlns:a16="http://schemas.microsoft.com/office/drawing/2014/main" id="{62AE799E-D0FB-0EE4-9B43-865458472803}"/>
              </a:ext>
            </a:extLst>
          </p:cNvPr>
          <p:cNvSpPr>
            <a:spLocks noGrp="1"/>
          </p:cNvSpPr>
          <p:nvPr>
            <p:ph idx="1"/>
          </p:nvPr>
        </p:nvSpPr>
        <p:spPr>
          <a:xfrm>
            <a:off x="208231" y="1825624"/>
            <a:ext cx="4587704" cy="4905569"/>
          </a:xfrm>
        </p:spPr>
        <p:txBody>
          <a:bodyPr>
            <a:normAutofit fontScale="92500" lnSpcReduction="10000"/>
          </a:bodyPr>
          <a:lstStyle/>
          <a:p>
            <a:r>
              <a:rPr lang="en-US" sz="3500" dirty="0"/>
              <a:t>9-11am</a:t>
            </a:r>
          </a:p>
          <a:p>
            <a:r>
              <a:rPr lang="en-US" sz="3500" dirty="0"/>
              <a:t>Monday 13</a:t>
            </a:r>
            <a:r>
              <a:rPr lang="en-US" sz="3500" baseline="30000" dirty="0"/>
              <a:t>th</a:t>
            </a:r>
            <a:r>
              <a:rPr lang="en-US" sz="3500" dirty="0"/>
              <a:t> May 2023</a:t>
            </a:r>
          </a:p>
          <a:p>
            <a:r>
              <a:rPr lang="en-US" sz="3500" dirty="0"/>
              <a:t>Online</a:t>
            </a:r>
          </a:p>
          <a:p>
            <a:r>
              <a:rPr lang="en-US" sz="3500" dirty="0"/>
              <a:t>Moodle</a:t>
            </a:r>
          </a:p>
          <a:p>
            <a:r>
              <a:rPr lang="en-US" sz="3500" dirty="0"/>
              <a:t>Instructions to follow</a:t>
            </a:r>
          </a:p>
          <a:p>
            <a:r>
              <a:rPr lang="en-US" sz="3500" dirty="0"/>
              <a:t>Avoid concerns of Academic Misconduct – academic honesty</a:t>
            </a:r>
          </a:p>
          <a:p>
            <a:r>
              <a:rPr lang="en-US" sz="3500" dirty="0"/>
              <a:t>Examination template</a:t>
            </a:r>
          </a:p>
          <a:p>
            <a:pPr marL="0" indent="0">
              <a:buNone/>
            </a:pPr>
            <a:r>
              <a:rPr lang="en-US" dirty="0"/>
              <a:t> </a:t>
            </a:r>
          </a:p>
          <a:p>
            <a:endParaRPr lang="en-GB" dirty="0"/>
          </a:p>
        </p:txBody>
      </p:sp>
      <p:sp>
        <p:nvSpPr>
          <p:cNvPr id="15" name="Rectangle 14">
            <a:extLst>
              <a:ext uri="{FF2B5EF4-FFF2-40B4-BE49-F238E27FC236}">
                <a16:creationId xmlns:a16="http://schemas.microsoft.com/office/drawing/2014/main" id="{DB1B1E1A-515A-9325-7369-63DD4F5BF4FB}"/>
              </a:ext>
            </a:extLst>
          </p:cNvPr>
          <p:cNvSpPr/>
          <p:nvPr/>
        </p:nvSpPr>
        <p:spPr>
          <a:xfrm>
            <a:off x="4795935" y="1101012"/>
            <a:ext cx="6371716" cy="97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0730E3E3-75DA-6C89-3CD1-55559535A52B}"/>
              </a:ext>
            </a:extLst>
          </p:cNvPr>
          <p:cNvSpPr/>
          <p:nvPr/>
        </p:nvSpPr>
        <p:spPr>
          <a:xfrm>
            <a:off x="4795935" y="2602804"/>
            <a:ext cx="6371716" cy="97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D6A63E71-30C3-EC4E-5EC2-457A7453F42D}"/>
              </a:ext>
            </a:extLst>
          </p:cNvPr>
          <p:cNvSpPr/>
          <p:nvPr/>
        </p:nvSpPr>
        <p:spPr>
          <a:xfrm>
            <a:off x="4795935" y="3684208"/>
            <a:ext cx="6371716" cy="741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5F023C7-7EE4-E8B6-F32B-7623039BD1AD}"/>
              </a:ext>
            </a:extLst>
          </p:cNvPr>
          <p:cNvSpPr/>
          <p:nvPr/>
        </p:nvSpPr>
        <p:spPr>
          <a:xfrm>
            <a:off x="4795935" y="4527722"/>
            <a:ext cx="6371716" cy="741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FFD05774-CA76-A049-C345-96C8AD1D31E1}"/>
              </a:ext>
            </a:extLst>
          </p:cNvPr>
          <p:cNvSpPr/>
          <p:nvPr/>
        </p:nvSpPr>
        <p:spPr>
          <a:xfrm>
            <a:off x="4795935" y="5371236"/>
            <a:ext cx="6371716" cy="741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32D0F908-AAD1-503B-17D5-622A17A6B2B2}"/>
              </a:ext>
            </a:extLst>
          </p:cNvPr>
          <p:cNvSpPr/>
          <p:nvPr/>
        </p:nvSpPr>
        <p:spPr>
          <a:xfrm>
            <a:off x="4795935" y="2245198"/>
            <a:ext cx="6371716" cy="2410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511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5"/>
                                        </p:tgtEl>
                                      </p:cBhvr>
                                    </p:animEffect>
                                    <p:set>
                                      <p:cBhvr>
                                        <p:cTn id="7" dur="1" fill="hold">
                                          <p:stCondLst>
                                            <p:cond delay="499"/>
                                          </p:stCondLst>
                                        </p:cTn>
                                        <p:tgtEl>
                                          <p:spTgt spid="1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20"/>
                                        </p:tgtEl>
                                      </p:cBhvr>
                                    </p:animEffect>
                                    <p:set>
                                      <p:cBhvr>
                                        <p:cTn id="12" dur="1" fill="hold">
                                          <p:stCondLst>
                                            <p:cond delay="499"/>
                                          </p:stCondLst>
                                        </p:cTn>
                                        <p:tgtEl>
                                          <p:spTgt spid="2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6"/>
                                        </p:tgtEl>
                                      </p:cBhvr>
                                    </p:animEffect>
                                    <p:set>
                                      <p:cBhvr>
                                        <p:cTn id="17" dur="1" fill="hold">
                                          <p:stCondLst>
                                            <p:cond delay="499"/>
                                          </p:stCondLst>
                                        </p:cTn>
                                        <p:tgtEl>
                                          <p:spTgt spid="1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17"/>
                                        </p:tgtEl>
                                      </p:cBhvr>
                                    </p:animEffect>
                                    <p:set>
                                      <p:cBhvr>
                                        <p:cTn id="22" dur="1" fill="hold">
                                          <p:stCondLst>
                                            <p:cond delay="499"/>
                                          </p:stCondLst>
                                        </p:cTn>
                                        <p:tgtEl>
                                          <p:spTgt spid="17"/>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8"/>
                                        </p:tgtEl>
                                      </p:cBhvr>
                                    </p:animEffect>
                                    <p:set>
                                      <p:cBhvr>
                                        <p:cTn id="27" dur="1" fill="hold">
                                          <p:stCondLst>
                                            <p:cond delay="499"/>
                                          </p:stCondLst>
                                        </p:cTn>
                                        <p:tgtEl>
                                          <p:spTgt spid="1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19"/>
                                        </p:tgtEl>
                                      </p:cBhvr>
                                    </p:animEffect>
                                    <p:set>
                                      <p:cBhvr>
                                        <p:cTn id="32"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2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3047338-CC28-60C1-3588-1F537139AFEE}"/>
              </a:ext>
            </a:extLst>
          </p:cNvPr>
          <p:cNvSpPr txBox="1"/>
          <p:nvPr/>
        </p:nvSpPr>
        <p:spPr>
          <a:xfrm>
            <a:off x="552260" y="688063"/>
            <a:ext cx="11479794" cy="5828968"/>
          </a:xfrm>
          <a:prstGeom prst="rect">
            <a:avLst/>
          </a:prstGeom>
          <a:noFill/>
        </p:spPr>
        <p:txBody>
          <a:bodyPr wrap="square">
            <a:spAutoFit/>
          </a:bodyPr>
          <a:lstStyle/>
          <a:p>
            <a:pPr algn="ct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Module Code: BMBM6015</a:t>
            </a:r>
            <a:endParaRPr lang="en-GB" sz="2000" kern="100"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Module Title: Strategic Management and Sustainability</a:t>
            </a:r>
            <a:endParaRPr lang="en-GB" sz="20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Time: Two hours. The examination begins at 9am (UK time).</a:t>
            </a:r>
          </a:p>
          <a:p>
            <a:pPr>
              <a:lnSpc>
                <a:spcPct val="107000"/>
              </a:lnSpc>
              <a:spcAft>
                <a:spcPts val="800"/>
              </a:spcAft>
            </a:pP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Instructions on the completion of the examination</a:t>
            </a:r>
            <a:endParaRPr lang="en-GB" sz="20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There are four questions, and they must all be answered.</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Question 1 is worth 40 marks, with questions 2, 3 and 4 worth 20 marks each.</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Reference to case study organisations refers to the organisations students used as part of their first assessment. Students are encouraged to use these organisations in their answers but may use different or additional organisations if they so desire.</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Students must follow the steps below:</a:t>
            </a:r>
          </a:p>
          <a:p>
            <a:pPr marL="342900" lvl="0" indent="-342900">
              <a:lnSpc>
                <a:spcPct val="107000"/>
              </a:lnSpc>
              <a:buFont typeface="+mj-lt"/>
              <a:buAutoNum type="arabicPeriod"/>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Use the Strategic Management Template provided to answer each of the questions.</a:t>
            </a:r>
          </a:p>
          <a:p>
            <a:pPr marL="342900" lvl="0" indent="-342900">
              <a:lnSpc>
                <a:spcPct val="107000"/>
              </a:lnSpc>
              <a:buFont typeface="+mj-lt"/>
              <a:buAutoNum type="arabicPeriod"/>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After saving the completed Strategic Management Template, it must be uploaded to Turnitin via the Turnitin link provided.</a:t>
            </a:r>
          </a:p>
          <a:p>
            <a:pPr marL="342900" lvl="0" indent="-342900">
              <a:lnSpc>
                <a:spcPct val="107000"/>
              </a:lnSpc>
              <a:spcAft>
                <a:spcPts val="800"/>
              </a:spcAft>
              <a:buFont typeface="+mj-lt"/>
              <a:buAutoNum type="arabicPeriod"/>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Students have 10 minutes to upload their answers upon completion of the two hours. This means all answers must be uploaded by 11.10am (UK time). </a:t>
            </a:r>
          </a:p>
        </p:txBody>
      </p:sp>
    </p:spTree>
    <p:extLst>
      <p:ext uri="{BB962C8B-B14F-4D97-AF65-F5344CB8AC3E}">
        <p14:creationId xmlns:p14="http://schemas.microsoft.com/office/powerpoint/2010/main" val="115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30B78-971D-6626-6348-35C8582F67A3}"/>
              </a:ext>
            </a:extLst>
          </p:cNvPr>
          <p:cNvSpPr>
            <a:spLocks noGrp="1"/>
          </p:cNvSpPr>
          <p:nvPr>
            <p:ph type="title"/>
          </p:nvPr>
        </p:nvSpPr>
        <p:spPr/>
        <p:txBody>
          <a:bodyPr>
            <a:normAutofit/>
          </a:bodyPr>
          <a:lstStyle/>
          <a:p>
            <a:r>
              <a:rPr lang="en-US" sz="4800" dirty="0"/>
              <a:t>Students must follow the steps below:</a:t>
            </a:r>
            <a:endParaRPr lang="en-GB" sz="4800" dirty="0"/>
          </a:p>
        </p:txBody>
      </p:sp>
      <p:sp>
        <p:nvSpPr>
          <p:cNvPr id="3" name="Content Placeholder 2">
            <a:extLst>
              <a:ext uri="{FF2B5EF4-FFF2-40B4-BE49-F238E27FC236}">
                <a16:creationId xmlns:a16="http://schemas.microsoft.com/office/drawing/2014/main" id="{5417BC65-F97B-3994-403B-B2D7E0845E3B}"/>
              </a:ext>
            </a:extLst>
          </p:cNvPr>
          <p:cNvSpPr>
            <a:spLocks noGrp="1"/>
          </p:cNvSpPr>
          <p:nvPr>
            <p:ph idx="1"/>
          </p:nvPr>
        </p:nvSpPr>
        <p:spPr/>
        <p:txBody>
          <a:bodyPr>
            <a:normAutofit/>
          </a:bodyPr>
          <a:lstStyle/>
          <a:p>
            <a:pPr marL="514350" indent="-514350">
              <a:buFont typeface="+mj-lt"/>
              <a:buAutoNum type="arabicPeriod"/>
            </a:pPr>
            <a:r>
              <a:rPr lang="en-US" sz="3600" dirty="0"/>
              <a:t>Use the Strategic Management Template provided to answer each of the questions.</a:t>
            </a:r>
          </a:p>
          <a:p>
            <a:pPr marL="514350" indent="-514350">
              <a:buFont typeface="+mj-lt"/>
              <a:buAutoNum type="arabicPeriod"/>
            </a:pPr>
            <a:r>
              <a:rPr lang="en-US" sz="3600" dirty="0"/>
              <a:t>After saving the completed Strategic Management Template, it must be uploaded to Turnitin via the Turnitin link provided.</a:t>
            </a:r>
          </a:p>
          <a:p>
            <a:pPr marL="514350" indent="-514350">
              <a:buFont typeface="+mj-lt"/>
              <a:buAutoNum type="arabicPeriod"/>
            </a:pPr>
            <a:r>
              <a:rPr lang="en-US" sz="3600" dirty="0"/>
              <a:t>Students have 10 minutes to upload their answers upon completion of the two hours. This means all answers must be uploaded by 11.10am (UK time).</a:t>
            </a:r>
            <a:endParaRPr lang="en-GB" sz="3600" dirty="0"/>
          </a:p>
        </p:txBody>
      </p:sp>
    </p:spTree>
    <p:extLst>
      <p:ext uri="{BB962C8B-B14F-4D97-AF65-F5344CB8AC3E}">
        <p14:creationId xmlns:p14="http://schemas.microsoft.com/office/powerpoint/2010/main" val="2620606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5016-96FA-E635-168E-9D5E95AADCD1}"/>
              </a:ext>
            </a:extLst>
          </p:cNvPr>
          <p:cNvSpPr>
            <a:spLocks noGrp="1"/>
          </p:cNvSpPr>
          <p:nvPr>
            <p:ph type="title"/>
          </p:nvPr>
        </p:nvSpPr>
        <p:spPr/>
        <p:txBody>
          <a:bodyPr>
            <a:normAutofit/>
          </a:bodyPr>
          <a:lstStyle/>
          <a:p>
            <a:r>
              <a:rPr lang="en-US" sz="5400" dirty="0"/>
              <a:t>Academic Integrity</a:t>
            </a:r>
            <a:endParaRPr lang="en-GB" sz="5400" dirty="0"/>
          </a:p>
        </p:txBody>
      </p:sp>
      <p:sp>
        <p:nvSpPr>
          <p:cNvPr id="3" name="Content Placeholder 2">
            <a:extLst>
              <a:ext uri="{FF2B5EF4-FFF2-40B4-BE49-F238E27FC236}">
                <a16:creationId xmlns:a16="http://schemas.microsoft.com/office/drawing/2014/main" id="{A603D4D8-99F5-F8E4-0C69-9D9456220D1F}"/>
              </a:ext>
            </a:extLst>
          </p:cNvPr>
          <p:cNvSpPr>
            <a:spLocks noGrp="1"/>
          </p:cNvSpPr>
          <p:nvPr>
            <p:ph idx="1"/>
          </p:nvPr>
        </p:nvSpPr>
        <p:spPr/>
        <p:txBody>
          <a:bodyPr>
            <a:normAutofit/>
          </a:bodyPr>
          <a:lstStyle/>
          <a:p>
            <a:r>
              <a:rPr lang="en-US" dirty="0"/>
              <a:t>Academic honesty is an extremely important requirement. </a:t>
            </a:r>
          </a:p>
          <a:p>
            <a:r>
              <a:rPr lang="en-US" dirty="0"/>
              <a:t>All papers will be thoroughly checked for evidence of academic misconduct. </a:t>
            </a:r>
          </a:p>
          <a:p>
            <a:r>
              <a:rPr lang="en-US" dirty="0"/>
              <a:t>Any concerns about the authenticity of papers submitted, will result in a viva voce examination. </a:t>
            </a:r>
          </a:p>
          <a:p>
            <a:r>
              <a:rPr lang="en-US" dirty="0"/>
              <a:t>This means that if the Module Tutor has concerns that the student may not have written the paper, then an assignment discussion will be held on MS Teams where the student will have the opportunity to defend the contents of their work.</a:t>
            </a:r>
            <a:endParaRPr lang="en-GB" dirty="0"/>
          </a:p>
        </p:txBody>
      </p:sp>
    </p:spTree>
    <p:extLst>
      <p:ext uri="{BB962C8B-B14F-4D97-AF65-F5344CB8AC3E}">
        <p14:creationId xmlns:p14="http://schemas.microsoft.com/office/powerpoint/2010/main" val="2811973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A3C817-096E-B931-A2ED-8DB4AF929E84}"/>
              </a:ext>
            </a:extLst>
          </p:cNvPr>
          <p:cNvSpPr>
            <a:spLocks noGrp="1"/>
          </p:cNvSpPr>
          <p:nvPr>
            <p:ph idx="1"/>
          </p:nvPr>
        </p:nvSpPr>
        <p:spPr>
          <a:xfrm>
            <a:off x="838200" y="968721"/>
            <a:ext cx="10913198" cy="5208242"/>
          </a:xfrm>
        </p:spPr>
        <p:txBody>
          <a:bodyPr>
            <a:noAutofit/>
          </a:bodyPr>
          <a:lstStyle/>
          <a:p>
            <a:r>
              <a:rPr lang="en-GB" sz="4000" dirty="0"/>
              <a:t>Classic management theory</a:t>
            </a:r>
          </a:p>
          <a:p>
            <a:r>
              <a:rPr lang="en-GB" sz="4000" dirty="0"/>
              <a:t>Strategy</a:t>
            </a:r>
          </a:p>
          <a:p>
            <a:r>
              <a:rPr lang="en-GB" sz="4000" dirty="0"/>
              <a:t>Ansoff and turbulence</a:t>
            </a:r>
          </a:p>
          <a:p>
            <a:r>
              <a:rPr lang="en-GB" sz="4000" dirty="0"/>
              <a:t>Agile management</a:t>
            </a:r>
          </a:p>
          <a:p>
            <a:r>
              <a:rPr lang="en-GB" sz="4000" dirty="0"/>
              <a:t>Modern disrupters: the demand for change</a:t>
            </a:r>
          </a:p>
          <a:p>
            <a:r>
              <a:rPr lang="en-GB" sz="4000" dirty="0"/>
              <a:t>Corporate Social Responsibility</a:t>
            </a:r>
          </a:p>
          <a:p>
            <a:r>
              <a:rPr lang="en-GB" sz="4000" dirty="0"/>
              <a:t>Shareholder v. Stakeholder theory</a:t>
            </a:r>
          </a:p>
        </p:txBody>
      </p:sp>
    </p:spTree>
    <p:extLst>
      <p:ext uri="{BB962C8B-B14F-4D97-AF65-F5344CB8AC3E}">
        <p14:creationId xmlns:p14="http://schemas.microsoft.com/office/powerpoint/2010/main" val="3358479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6FFD57-54B0-3654-89C6-D79280ECD94E}"/>
              </a:ext>
            </a:extLst>
          </p:cNvPr>
          <p:cNvSpPr>
            <a:spLocks noGrp="1"/>
          </p:cNvSpPr>
          <p:nvPr>
            <p:ph type="title"/>
          </p:nvPr>
        </p:nvSpPr>
        <p:spPr>
          <a:xfrm>
            <a:off x="811696" y="781048"/>
            <a:ext cx="10515600" cy="1325563"/>
          </a:xfrm>
        </p:spPr>
        <p:txBody>
          <a:bodyPr/>
          <a:lstStyle/>
          <a:p>
            <a:r>
              <a:rPr lang="en-GB" dirty="0">
                <a:solidFill>
                  <a:schemeClr val="bg1"/>
                </a:solidFill>
              </a:rPr>
              <a:t>Looking back and looking forward</a:t>
            </a:r>
          </a:p>
        </p:txBody>
      </p:sp>
      <p:sp>
        <p:nvSpPr>
          <p:cNvPr id="4" name="Content Placeholder 3">
            <a:extLst>
              <a:ext uri="{FF2B5EF4-FFF2-40B4-BE49-F238E27FC236}">
                <a16:creationId xmlns:a16="http://schemas.microsoft.com/office/drawing/2014/main" id="{625AA2B5-9A95-0812-DA9D-54020A94F3A1}"/>
              </a:ext>
            </a:extLst>
          </p:cNvPr>
          <p:cNvSpPr>
            <a:spLocks noGrp="1"/>
          </p:cNvSpPr>
          <p:nvPr>
            <p:ph idx="1"/>
          </p:nvPr>
        </p:nvSpPr>
        <p:spPr>
          <a:xfrm>
            <a:off x="838200" y="2285999"/>
            <a:ext cx="10515600" cy="3890963"/>
          </a:xfrm>
        </p:spPr>
        <p:txBody>
          <a:bodyPr/>
          <a:lstStyle/>
          <a:p>
            <a:r>
              <a:rPr lang="en-GB" dirty="0">
                <a:solidFill>
                  <a:schemeClr val="bg1"/>
                </a:solidFill>
              </a:rPr>
              <a:t>Let’s consider some of the key thinkers and theories of the past</a:t>
            </a:r>
          </a:p>
          <a:p>
            <a:r>
              <a:rPr lang="en-GB" dirty="0">
                <a:solidFill>
                  <a:schemeClr val="bg1"/>
                </a:solidFill>
              </a:rPr>
              <a:t>They were all at the cutting edge of business transformation in their time</a:t>
            </a:r>
          </a:p>
          <a:p>
            <a:r>
              <a:rPr lang="en-GB" dirty="0">
                <a:solidFill>
                  <a:schemeClr val="bg1"/>
                </a:solidFill>
              </a:rPr>
              <a:t>They were all current, responding to a turbulent environment and engaging with the challenges of success</a:t>
            </a:r>
          </a:p>
          <a:p>
            <a:r>
              <a:rPr lang="en-GB" dirty="0">
                <a:solidFill>
                  <a:schemeClr val="bg1"/>
                </a:solidFill>
              </a:rPr>
              <a:t>We can see strategic management in their thoughts, and the need for agility</a:t>
            </a:r>
          </a:p>
        </p:txBody>
      </p:sp>
      <p:sp>
        <p:nvSpPr>
          <p:cNvPr id="2" name="Slide Number Placeholder 1">
            <a:extLst>
              <a:ext uri="{FF2B5EF4-FFF2-40B4-BE49-F238E27FC236}">
                <a16:creationId xmlns:a16="http://schemas.microsoft.com/office/drawing/2014/main" id="{B984F990-7F14-82A0-D38A-BE19C842EA4A}"/>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423824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2800" y="365125"/>
            <a:ext cx="8001000" cy="1325563"/>
          </a:xfrm>
        </p:spPr>
        <p:txBody>
          <a:bodyPr/>
          <a:lstStyle/>
          <a:p>
            <a:r>
              <a:rPr lang="en-GB" dirty="0">
                <a:solidFill>
                  <a:schemeClr val="bg1"/>
                </a:solidFill>
              </a:rPr>
              <a:t>HENRI FAYOL</a:t>
            </a:r>
            <a:br>
              <a:rPr lang="en-GB" dirty="0">
                <a:solidFill>
                  <a:schemeClr val="bg1"/>
                </a:solidFill>
              </a:rPr>
            </a:br>
            <a:r>
              <a:rPr lang="en-GB" dirty="0">
                <a:solidFill>
                  <a:schemeClr val="bg1"/>
                </a:solidFill>
              </a:rPr>
              <a:t>1841–1925</a:t>
            </a:r>
          </a:p>
        </p:txBody>
      </p:sp>
      <p:sp>
        <p:nvSpPr>
          <p:cNvPr id="3" name="Content Placeholder 2"/>
          <p:cNvSpPr>
            <a:spLocks noGrp="1"/>
          </p:cNvSpPr>
          <p:nvPr>
            <p:ph idx="1"/>
          </p:nvPr>
        </p:nvSpPr>
        <p:spPr>
          <a:xfrm>
            <a:off x="591312" y="1690688"/>
            <a:ext cx="5571744" cy="5002011"/>
          </a:xfrm>
        </p:spPr>
        <p:txBody>
          <a:bodyPr>
            <a:normAutofit/>
          </a:bodyPr>
          <a:lstStyle/>
          <a:p>
            <a:r>
              <a:rPr lang="en-GB" sz="3600" dirty="0">
                <a:solidFill>
                  <a:schemeClr val="bg1"/>
                </a:solidFill>
              </a:rPr>
              <a:t>Command and control</a:t>
            </a:r>
          </a:p>
          <a:p>
            <a:r>
              <a:rPr lang="en-GB" sz="3600" dirty="0">
                <a:solidFill>
                  <a:schemeClr val="bg1"/>
                </a:solidFill>
              </a:rPr>
              <a:t>Do we need hierarchy in  organisations?</a:t>
            </a:r>
          </a:p>
          <a:p>
            <a:r>
              <a:rPr lang="en-GB" sz="3600" dirty="0">
                <a:solidFill>
                  <a:schemeClr val="bg1"/>
                </a:solidFill>
              </a:rPr>
              <a:t>Is this becoming overshadowed by the importance of employee participation?</a:t>
            </a:r>
          </a:p>
          <a:p>
            <a:r>
              <a:rPr lang="en-GB" sz="3600" dirty="0">
                <a:solidFill>
                  <a:schemeClr val="bg1"/>
                </a:solidFill>
              </a:rPr>
              <a:t>We have to know where accountability lays</a:t>
            </a:r>
          </a:p>
          <a:p>
            <a:endParaRPr lang="en-GB" sz="3200" dirty="0"/>
          </a:p>
          <a:p>
            <a:endParaRPr lang="en-GB" sz="3200" dirty="0"/>
          </a:p>
        </p:txBody>
      </p:sp>
      <p:sp>
        <p:nvSpPr>
          <p:cNvPr id="4" name="Isosceles Triangle 3"/>
          <p:cNvSpPr/>
          <p:nvPr/>
        </p:nvSpPr>
        <p:spPr>
          <a:xfrm>
            <a:off x="9988826" y="524731"/>
            <a:ext cx="1885950" cy="156991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Diagram 4"/>
          <p:cNvGraphicFramePr/>
          <p:nvPr/>
        </p:nvGraphicFramePr>
        <p:xfrm>
          <a:off x="6163056" y="2740280"/>
          <a:ext cx="5952743" cy="3616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7772400" y="126586"/>
            <a:ext cx="1885950" cy="2619375"/>
          </a:xfrm>
          <a:prstGeom prst="rect">
            <a:avLst/>
          </a:prstGeom>
        </p:spPr>
      </p:pic>
      <p:sp>
        <p:nvSpPr>
          <p:cNvPr id="8" name="Slide Number Placeholder 7"/>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177648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87105"/>
            <a:ext cx="10866120" cy="1107376"/>
          </a:xfrm>
        </p:spPr>
        <p:txBody>
          <a:bodyPr>
            <a:noAutofit/>
          </a:bodyPr>
          <a:lstStyle/>
          <a:p>
            <a:pPr algn="r"/>
            <a:r>
              <a:rPr lang="en-GB" sz="4800" dirty="0">
                <a:solidFill>
                  <a:schemeClr val="bg1"/>
                </a:solidFill>
              </a:rPr>
              <a:t>Fayol’s functions of management</a:t>
            </a:r>
          </a:p>
        </p:txBody>
      </p:sp>
      <p:sp>
        <p:nvSpPr>
          <p:cNvPr id="5" name="Rectangle 4"/>
          <p:cNvSpPr/>
          <p:nvPr/>
        </p:nvSpPr>
        <p:spPr>
          <a:xfrm>
            <a:off x="915925" y="1394481"/>
            <a:ext cx="7263384" cy="746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To forecast and plan</a:t>
            </a:r>
          </a:p>
        </p:txBody>
      </p:sp>
      <p:sp>
        <p:nvSpPr>
          <p:cNvPr id="7" name="Rectangle 6"/>
          <p:cNvSpPr/>
          <p:nvPr/>
        </p:nvSpPr>
        <p:spPr>
          <a:xfrm>
            <a:off x="1560577" y="2543064"/>
            <a:ext cx="7263384" cy="746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To organise</a:t>
            </a:r>
          </a:p>
        </p:txBody>
      </p:sp>
      <p:sp>
        <p:nvSpPr>
          <p:cNvPr id="8" name="Rectangle 7"/>
          <p:cNvSpPr/>
          <p:nvPr/>
        </p:nvSpPr>
        <p:spPr>
          <a:xfrm>
            <a:off x="2215897" y="3686919"/>
            <a:ext cx="7263384" cy="746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To command</a:t>
            </a:r>
          </a:p>
        </p:txBody>
      </p:sp>
      <p:sp>
        <p:nvSpPr>
          <p:cNvPr id="9" name="Rectangle 8"/>
          <p:cNvSpPr/>
          <p:nvPr/>
        </p:nvSpPr>
        <p:spPr>
          <a:xfrm>
            <a:off x="2863597" y="4830774"/>
            <a:ext cx="7263384" cy="746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To co-ordinate</a:t>
            </a:r>
          </a:p>
        </p:txBody>
      </p:sp>
      <p:sp>
        <p:nvSpPr>
          <p:cNvPr id="10" name="Rectangle 9"/>
          <p:cNvSpPr/>
          <p:nvPr/>
        </p:nvSpPr>
        <p:spPr>
          <a:xfrm>
            <a:off x="3581401" y="5974629"/>
            <a:ext cx="7263384" cy="746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To control</a:t>
            </a:r>
          </a:p>
        </p:txBody>
      </p:sp>
      <p:sp>
        <p:nvSpPr>
          <p:cNvPr id="3" name="Slide Number Placeholder 2"/>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193435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903" y="776384"/>
            <a:ext cx="6906285" cy="1325563"/>
          </a:xfrm>
        </p:spPr>
        <p:txBody>
          <a:bodyPr/>
          <a:lstStyle/>
          <a:p>
            <a:r>
              <a:rPr lang="en-GB" dirty="0">
                <a:solidFill>
                  <a:schemeClr val="bg1"/>
                </a:solidFill>
              </a:rPr>
              <a:t>FW TAYLOR 1856–1915</a:t>
            </a:r>
          </a:p>
        </p:txBody>
      </p:sp>
      <p:sp>
        <p:nvSpPr>
          <p:cNvPr id="3" name="Content Placeholder 2"/>
          <p:cNvSpPr>
            <a:spLocks noGrp="1"/>
          </p:cNvSpPr>
          <p:nvPr>
            <p:ph idx="1"/>
          </p:nvPr>
        </p:nvSpPr>
        <p:spPr>
          <a:xfrm>
            <a:off x="838200" y="1919335"/>
            <a:ext cx="10515600" cy="4802139"/>
          </a:xfrm>
        </p:spPr>
        <p:txBody>
          <a:bodyPr>
            <a:normAutofit/>
          </a:bodyPr>
          <a:lstStyle/>
          <a:p>
            <a:r>
              <a:rPr lang="en-GB" sz="3200" dirty="0">
                <a:solidFill>
                  <a:schemeClr val="bg1"/>
                </a:solidFill>
              </a:rPr>
              <a:t>Scientific management = ‘the management of initiative and incentive’</a:t>
            </a:r>
          </a:p>
          <a:p>
            <a:r>
              <a:rPr lang="en-GB" sz="3200" dirty="0">
                <a:solidFill>
                  <a:schemeClr val="bg1"/>
                </a:solidFill>
              </a:rPr>
              <a:t>Workers saw managers as enemies = power struggle</a:t>
            </a:r>
          </a:p>
          <a:p>
            <a:r>
              <a:rPr lang="en-GB" sz="3200" dirty="0">
                <a:solidFill>
                  <a:schemeClr val="bg1"/>
                </a:solidFill>
              </a:rPr>
              <a:t>How to get more output from the workers?</a:t>
            </a:r>
          </a:p>
          <a:p>
            <a:r>
              <a:rPr lang="en-GB" sz="3200" dirty="0">
                <a:solidFill>
                  <a:schemeClr val="bg1"/>
                </a:solidFill>
              </a:rPr>
              <a:t>Piece-rates and bonuses</a:t>
            </a:r>
          </a:p>
          <a:p>
            <a:r>
              <a:rPr lang="en-GB" sz="3200" dirty="0">
                <a:solidFill>
                  <a:schemeClr val="bg1"/>
                </a:solidFill>
              </a:rPr>
              <a:t>FWT sought to replace ‘opinions’ with ‘facts in the workplace</a:t>
            </a:r>
          </a:p>
          <a:p>
            <a:r>
              <a:rPr lang="en-GB" sz="3200" dirty="0">
                <a:solidFill>
                  <a:schemeClr val="bg1"/>
                </a:solidFill>
              </a:rPr>
              <a:t>‘Soldiering’ – natural instinct to take it easy – workers self interest</a:t>
            </a:r>
          </a:p>
          <a:p>
            <a:endParaRPr lang="en-GB" dirty="0"/>
          </a:p>
        </p:txBody>
      </p:sp>
      <p:sp>
        <p:nvSpPr>
          <p:cNvPr id="4" name="Rectangle 3"/>
          <p:cNvSpPr/>
          <p:nvPr/>
        </p:nvSpPr>
        <p:spPr>
          <a:xfrm>
            <a:off x="6952307" y="595895"/>
            <a:ext cx="5161722" cy="1323439"/>
          </a:xfrm>
          <a:prstGeom prst="rect">
            <a:avLst/>
          </a:prstGeom>
          <a:solidFill>
            <a:srgbClr val="FFFF00"/>
          </a:solidFill>
          <a:ln w="25400">
            <a:solidFill>
              <a:schemeClr val="accent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rPr>
              <a:t>You are not supposed to think. There are other people paid for thinking around here. In the past man has been first; in the future the system must be first.</a:t>
            </a:r>
          </a:p>
        </p:txBody>
      </p:sp>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2048875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65125"/>
            <a:ext cx="9372600" cy="1325563"/>
          </a:xfrm>
        </p:spPr>
        <p:txBody>
          <a:bodyPr/>
          <a:lstStyle/>
          <a:p>
            <a:r>
              <a:rPr lang="en-GB" dirty="0">
                <a:solidFill>
                  <a:schemeClr val="bg1"/>
                </a:solidFill>
              </a:rPr>
              <a:t>FW TAYLOR 1856–1915</a:t>
            </a:r>
          </a:p>
        </p:txBody>
      </p:sp>
      <p:sp>
        <p:nvSpPr>
          <p:cNvPr id="3" name="Content Placeholder 2"/>
          <p:cNvSpPr>
            <a:spLocks noGrp="1"/>
          </p:cNvSpPr>
          <p:nvPr>
            <p:ph idx="1"/>
          </p:nvPr>
        </p:nvSpPr>
        <p:spPr>
          <a:xfrm>
            <a:off x="838200" y="1825624"/>
            <a:ext cx="11076432" cy="4611751"/>
          </a:xfrm>
        </p:spPr>
        <p:txBody>
          <a:bodyPr>
            <a:noAutofit/>
          </a:bodyPr>
          <a:lstStyle/>
          <a:p>
            <a:pPr marL="0" indent="0">
              <a:buNone/>
            </a:pPr>
            <a:r>
              <a:rPr lang="en-GB" sz="3200" dirty="0">
                <a:solidFill>
                  <a:schemeClr val="bg1"/>
                </a:solidFill>
              </a:rPr>
              <a:t>The management task involved the need to:</a:t>
            </a:r>
          </a:p>
          <a:p>
            <a:pPr marL="514350" indent="-514350">
              <a:buFont typeface="+mj-lt"/>
              <a:buAutoNum type="arabicPeriod"/>
            </a:pPr>
            <a:r>
              <a:rPr lang="en-GB" sz="3200" dirty="0">
                <a:solidFill>
                  <a:schemeClr val="bg1"/>
                </a:solidFill>
              </a:rPr>
              <a:t>Develop a science for each operation</a:t>
            </a:r>
          </a:p>
          <a:p>
            <a:pPr marL="514350" indent="-514350">
              <a:buFont typeface="+mj-lt"/>
              <a:buAutoNum type="arabicPeriod"/>
            </a:pPr>
            <a:r>
              <a:rPr lang="en-GB" sz="3200" dirty="0">
                <a:solidFill>
                  <a:schemeClr val="bg1"/>
                </a:solidFill>
              </a:rPr>
              <a:t>Determine time and method for each job</a:t>
            </a:r>
          </a:p>
          <a:p>
            <a:pPr marL="514350" indent="-514350">
              <a:buFont typeface="+mj-lt"/>
              <a:buAutoNum type="arabicPeriod"/>
            </a:pPr>
            <a:r>
              <a:rPr lang="en-GB" sz="3200" dirty="0">
                <a:solidFill>
                  <a:schemeClr val="bg1"/>
                </a:solidFill>
              </a:rPr>
              <a:t>Match workers to suitable jobs – train to be as good as he could be</a:t>
            </a:r>
          </a:p>
          <a:p>
            <a:pPr marL="514350" indent="-514350">
              <a:buFont typeface="+mj-lt"/>
              <a:buAutoNum type="arabicPeriod"/>
            </a:pPr>
            <a:r>
              <a:rPr lang="en-GB" sz="3200" dirty="0">
                <a:solidFill>
                  <a:schemeClr val="bg1"/>
                </a:solidFill>
              </a:rPr>
              <a:t>Organise efficiently to remove all responsibility from the worker apart from performance of the job</a:t>
            </a:r>
          </a:p>
          <a:p>
            <a:pPr marL="514350" indent="-514350">
              <a:buFont typeface="+mj-lt"/>
              <a:buAutoNum type="arabicPeriod"/>
            </a:pPr>
            <a:r>
              <a:rPr lang="en-GB" sz="3200" dirty="0">
                <a:solidFill>
                  <a:schemeClr val="bg1"/>
                </a:solidFill>
              </a:rPr>
              <a:t>Agree to be governed by the science and surrender arbitrary power over the workers</a:t>
            </a:r>
          </a:p>
        </p:txBody>
      </p:sp>
      <p:pic>
        <p:nvPicPr>
          <p:cNvPr id="4" name="Picture 3"/>
          <p:cNvPicPr>
            <a:picLocks noChangeAspect="1"/>
          </p:cNvPicPr>
          <p:nvPr/>
        </p:nvPicPr>
        <p:blipFill>
          <a:blip r:embed="rId2"/>
          <a:stretch>
            <a:fillRect/>
          </a:stretch>
        </p:blipFill>
        <p:spPr>
          <a:xfrm>
            <a:off x="9469420" y="420626"/>
            <a:ext cx="2418708" cy="2795650"/>
          </a:xfrm>
          <a:prstGeom prst="rect">
            <a:avLst/>
          </a:prstGeom>
        </p:spPr>
      </p:pic>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93780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bg1"/>
                </a:solidFill>
              </a:rPr>
              <a:t>MAX WEBER 1864–1920</a:t>
            </a:r>
          </a:p>
        </p:txBody>
      </p:sp>
      <p:sp>
        <p:nvSpPr>
          <p:cNvPr id="3" name="Content Placeholder 2"/>
          <p:cNvSpPr>
            <a:spLocks noGrp="1"/>
          </p:cNvSpPr>
          <p:nvPr>
            <p:ph idx="1"/>
          </p:nvPr>
        </p:nvSpPr>
        <p:spPr/>
        <p:txBody>
          <a:bodyPr>
            <a:normAutofit lnSpcReduction="10000"/>
          </a:bodyPr>
          <a:lstStyle/>
          <a:p>
            <a:r>
              <a:rPr lang="en-GB" sz="3600" dirty="0">
                <a:solidFill>
                  <a:schemeClr val="bg1"/>
                </a:solidFill>
              </a:rPr>
              <a:t>Bureaucratic organisation as the most frequently found type of rational legal authority</a:t>
            </a:r>
          </a:p>
          <a:p>
            <a:r>
              <a:rPr lang="en-GB" sz="3600" dirty="0">
                <a:solidFill>
                  <a:schemeClr val="bg1"/>
                </a:solidFill>
              </a:rPr>
              <a:t>Bureaucracy had replaced other forms of authority – for example, </a:t>
            </a:r>
            <a:r>
              <a:rPr lang="en-GB" sz="3600" b="1" dirty="0">
                <a:solidFill>
                  <a:schemeClr val="bg1"/>
                </a:solidFill>
              </a:rPr>
              <a:t>charismatic</a:t>
            </a:r>
            <a:r>
              <a:rPr lang="en-GB" sz="3600" dirty="0">
                <a:solidFill>
                  <a:schemeClr val="bg1"/>
                </a:solidFill>
              </a:rPr>
              <a:t> (based on personal qualities) and </a:t>
            </a:r>
            <a:r>
              <a:rPr lang="en-GB" sz="3600" b="1" dirty="0">
                <a:solidFill>
                  <a:schemeClr val="bg1"/>
                </a:solidFill>
              </a:rPr>
              <a:t>traditional </a:t>
            </a:r>
            <a:r>
              <a:rPr lang="en-GB" sz="3600" dirty="0">
                <a:solidFill>
                  <a:schemeClr val="bg1"/>
                </a:solidFill>
              </a:rPr>
              <a:t>(based on respect for tradition and the past)</a:t>
            </a:r>
          </a:p>
          <a:p>
            <a:r>
              <a:rPr lang="en-GB" sz="3600" dirty="0">
                <a:solidFill>
                  <a:schemeClr val="bg1"/>
                </a:solidFill>
              </a:rPr>
              <a:t>Weber likened bureaucratisation and rationalisation to an iron cage that threaten the human spirit</a:t>
            </a:r>
          </a:p>
          <a:p>
            <a:endParaRPr lang="en-GB" dirty="0"/>
          </a:p>
        </p:txBody>
      </p:sp>
      <p:pic>
        <p:nvPicPr>
          <p:cNvPr id="4" name="Picture 3"/>
          <p:cNvPicPr>
            <a:picLocks noChangeAspect="1"/>
          </p:cNvPicPr>
          <p:nvPr/>
        </p:nvPicPr>
        <p:blipFill>
          <a:blip r:embed="rId2"/>
          <a:stretch>
            <a:fillRect/>
          </a:stretch>
        </p:blipFill>
        <p:spPr>
          <a:xfrm>
            <a:off x="10210800" y="102704"/>
            <a:ext cx="1613154" cy="2209800"/>
          </a:xfrm>
          <a:prstGeom prst="rect">
            <a:avLst/>
          </a:prstGeom>
        </p:spPr>
      </p:pic>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35435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91" y="608275"/>
            <a:ext cx="10515600" cy="1616074"/>
          </a:xfrm>
        </p:spPr>
        <p:txBody>
          <a:bodyPr>
            <a:normAutofit/>
          </a:bodyPr>
          <a:lstStyle/>
          <a:p>
            <a:pPr algn="ctr"/>
            <a:r>
              <a:rPr lang="en-GB" dirty="0">
                <a:solidFill>
                  <a:schemeClr val="bg1"/>
                </a:solidFill>
              </a:rPr>
              <a:t>MARY PARKER FOLLETT</a:t>
            </a:r>
            <a:br>
              <a:rPr lang="en-GB" dirty="0">
                <a:solidFill>
                  <a:schemeClr val="bg1"/>
                </a:solidFill>
              </a:rPr>
            </a:br>
            <a:r>
              <a:rPr lang="en-GB" dirty="0">
                <a:solidFill>
                  <a:schemeClr val="bg1"/>
                </a:solidFill>
              </a:rPr>
              <a:t>1868–1933</a:t>
            </a:r>
          </a:p>
        </p:txBody>
      </p:sp>
      <p:sp>
        <p:nvSpPr>
          <p:cNvPr id="3" name="Content Placeholder 2"/>
          <p:cNvSpPr>
            <a:spLocks noGrp="1"/>
          </p:cNvSpPr>
          <p:nvPr>
            <p:ph idx="1"/>
          </p:nvPr>
        </p:nvSpPr>
        <p:spPr>
          <a:xfrm>
            <a:off x="543208" y="2435383"/>
            <a:ext cx="7776927" cy="4057492"/>
          </a:xfrm>
        </p:spPr>
        <p:txBody>
          <a:bodyPr>
            <a:normAutofit/>
          </a:bodyPr>
          <a:lstStyle/>
          <a:p>
            <a:r>
              <a:rPr lang="en-GB" sz="3200" dirty="0">
                <a:solidFill>
                  <a:schemeClr val="bg1"/>
                </a:solidFill>
              </a:rPr>
              <a:t>Ahead of her time with her focus on democracy and co-operation, community, experience and the group</a:t>
            </a:r>
          </a:p>
          <a:p>
            <a:r>
              <a:rPr lang="en-GB" sz="3200" dirty="0">
                <a:solidFill>
                  <a:schemeClr val="bg1"/>
                </a:solidFill>
              </a:rPr>
              <a:t>‘Power with’ rather than ‘power over’ others</a:t>
            </a:r>
          </a:p>
          <a:p>
            <a:r>
              <a:rPr lang="en-GB" sz="3200" dirty="0">
                <a:solidFill>
                  <a:schemeClr val="bg1"/>
                </a:solidFill>
              </a:rPr>
              <a:t>Industry (organisations) are too broad and complex to be led from the top alone</a:t>
            </a:r>
          </a:p>
          <a:p>
            <a:endParaRPr lang="en-GB" dirty="0"/>
          </a:p>
        </p:txBody>
      </p:sp>
      <p:pic>
        <p:nvPicPr>
          <p:cNvPr id="4" name="Picture 3"/>
          <p:cNvPicPr>
            <a:picLocks noChangeAspect="1"/>
          </p:cNvPicPr>
          <p:nvPr/>
        </p:nvPicPr>
        <p:blipFill>
          <a:blip r:embed="rId2"/>
          <a:stretch>
            <a:fillRect/>
          </a:stretch>
        </p:blipFill>
        <p:spPr>
          <a:xfrm>
            <a:off x="8768646" y="2013882"/>
            <a:ext cx="2431245" cy="3548834"/>
          </a:xfrm>
          <a:prstGeom prst="rect">
            <a:avLst/>
          </a:prstGeom>
        </p:spPr>
      </p:pic>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35321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964" y="808745"/>
            <a:ext cx="10515600" cy="1616074"/>
          </a:xfrm>
        </p:spPr>
        <p:txBody>
          <a:bodyPr>
            <a:normAutofit/>
          </a:bodyPr>
          <a:lstStyle/>
          <a:p>
            <a:pPr algn="ctr"/>
            <a:r>
              <a:rPr lang="en-GB" dirty="0">
                <a:solidFill>
                  <a:schemeClr val="bg1"/>
                </a:solidFill>
              </a:rPr>
              <a:t>MARY PARKER FOLLETT</a:t>
            </a:r>
            <a:br>
              <a:rPr lang="en-GB" dirty="0">
                <a:solidFill>
                  <a:schemeClr val="bg1"/>
                </a:solidFill>
              </a:rPr>
            </a:br>
            <a:r>
              <a:rPr lang="en-GB" dirty="0">
                <a:solidFill>
                  <a:schemeClr val="bg1"/>
                </a:solidFill>
              </a:rPr>
              <a:t>1868–1933</a:t>
            </a:r>
          </a:p>
        </p:txBody>
      </p:sp>
      <p:sp>
        <p:nvSpPr>
          <p:cNvPr id="3" name="Content Placeholder 2"/>
          <p:cNvSpPr>
            <a:spLocks noGrp="1"/>
          </p:cNvSpPr>
          <p:nvPr>
            <p:ph idx="1"/>
          </p:nvPr>
        </p:nvSpPr>
        <p:spPr>
          <a:xfrm>
            <a:off x="820094" y="2576451"/>
            <a:ext cx="7400453" cy="3713461"/>
          </a:xfrm>
        </p:spPr>
        <p:txBody>
          <a:bodyPr>
            <a:normAutofit/>
          </a:bodyPr>
          <a:lstStyle/>
          <a:p>
            <a:r>
              <a:rPr lang="en-GB" sz="3200" dirty="0">
                <a:solidFill>
                  <a:schemeClr val="bg1"/>
                </a:solidFill>
              </a:rPr>
              <a:t>Organisations should permit interweaving all along the line</a:t>
            </a:r>
          </a:p>
          <a:p>
            <a:r>
              <a:rPr lang="en-GB" sz="3200" dirty="0">
                <a:solidFill>
                  <a:schemeClr val="bg1"/>
                </a:solidFill>
              </a:rPr>
              <a:t>Above everything else we must learn to co-operate</a:t>
            </a:r>
          </a:p>
          <a:p>
            <a:r>
              <a:rPr lang="en-GB" sz="3200" dirty="0">
                <a:solidFill>
                  <a:schemeClr val="bg1"/>
                </a:solidFill>
              </a:rPr>
              <a:t>The difference between competition and joint effort is the difference between a short and a long view</a:t>
            </a:r>
          </a:p>
          <a:p>
            <a:endParaRPr lang="en-GB" dirty="0"/>
          </a:p>
        </p:txBody>
      </p:sp>
      <p:pic>
        <p:nvPicPr>
          <p:cNvPr id="4" name="Picture 3"/>
          <p:cNvPicPr>
            <a:picLocks noChangeAspect="1"/>
          </p:cNvPicPr>
          <p:nvPr/>
        </p:nvPicPr>
        <p:blipFill>
          <a:blip r:embed="rId2"/>
          <a:stretch>
            <a:fillRect/>
          </a:stretch>
        </p:blipFill>
        <p:spPr>
          <a:xfrm>
            <a:off x="8378710" y="1795517"/>
            <a:ext cx="2743200" cy="4004188"/>
          </a:xfrm>
          <a:prstGeom prst="rect">
            <a:avLst/>
          </a:prstGeom>
        </p:spPr>
      </p:pic>
      <p:sp>
        <p:nvSpPr>
          <p:cNvPr id="5" name="Slide Number Placeholder 4"/>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4080033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1D181-B23A-7FE9-2756-42A235624F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EB6A9C-F23B-7652-9C8A-CDE14BC541D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40EF9A0E-60D9-6B69-2A5C-020B1EFA962D}"/>
              </a:ext>
            </a:extLst>
          </p:cNvPr>
          <p:cNvSpPr>
            <a:spLocks noGrp="1"/>
          </p:cNvSpPr>
          <p:nvPr>
            <p:ph type="sldNum" sz="quarter" idx="12"/>
          </p:nvPr>
        </p:nvSpPr>
        <p:spPr/>
        <p:txBody>
          <a:bodyPr/>
          <a:lstStyle/>
          <a:p>
            <a:fld id="{48F63A3B-78C7-47BE-AE5E-E10140E04643}" type="slidenum">
              <a:rPr lang="en-US" smtClean="0"/>
              <a:t>15</a:t>
            </a:fld>
            <a:endParaRPr lang="en-US" dirty="0"/>
          </a:p>
        </p:txBody>
      </p:sp>
    </p:spTree>
    <p:extLst>
      <p:ext uri="{BB962C8B-B14F-4D97-AF65-F5344CB8AC3E}">
        <p14:creationId xmlns:p14="http://schemas.microsoft.com/office/powerpoint/2010/main" val="2833576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5C559-8187-BD6D-790A-3A2F12B8364D}"/>
              </a:ext>
            </a:extLst>
          </p:cNvPr>
          <p:cNvSpPr>
            <a:spLocks noGrp="1"/>
          </p:cNvSpPr>
          <p:nvPr>
            <p:ph type="title"/>
          </p:nvPr>
        </p:nvSpPr>
        <p:spPr>
          <a:xfrm>
            <a:off x="517725" y="1365972"/>
            <a:ext cx="3329998" cy="4126055"/>
          </a:xfrm>
        </p:spPr>
        <p:txBody>
          <a:bodyPr>
            <a:normAutofit/>
          </a:bodyPr>
          <a:lstStyle/>
          <a:p>
            <a:r>
              <a:rPr lang="en-GB" dirty="0"/>
              <a:t>Michael Porter on strategy</a:t>
            </a:r>
            <a:br>
              <a:rPr lang="en-GB" dirty="0"/>
            </a:br>
            <a:br>
              <a:rPr lang="en-GB" dirty="0"/>
            </a:br>
            <a:r>
              <a:rPr lang="en-GB" dirty="0"/>
              <a:t>steps are not strategy</a:t>
            </a:r>
          </a:p>
        </p:txBody>
      </p:sp>
      <p:pic>
        <p:nvPicPr>
          <p:cNvPr id="4" name="Online Media 3" title="Michael Porter - What Strategy is?">
            <a:hlinkClick r:id="" action="ppaction://media"/>
            <a:extLst>
              <a:ext uri="{FF2B5EF4-FFF2-40B4-BE49-F238E27FC236}">
                <a16:creationId xmlns:a16="http://schemas.microsoft.com/office/drawing/2014/main" id="{635C799E-8E39-169F-9851-D14A4B6EFE19}"/>
              </a:ext>
            </a:extLst>
          </p:cNvPr>
          <p:cNvPicPr>
            <a:picLocks noGrp="1" noRot="1" noChangeAspect="1"/>
          </p:cNvPicPr>
          <p:nvPr>
            <p:ph idx="1"/>
            <a:videoFile r:link="rId1"/>
          </p:nvPr>
        </p:nvPicPr>
        <p:blipFill>
          <a:blip r:embed="rId3"/>
          <a:stretch>
            <a:fillRect/>
          </a:stretch>
        </p:blipFill>
        <p:spPr>
          <a:xfrm>
            <a:off x="3951418" y="535868"/>
            <a:ext cx="7310631" cy="5482474"/>
          </a:xfrm>
          <a:prstGeom prst="rect">
            <a:avLst/>
          </a:prstGeom>
        </p:spPr>
      </p:pic>
    </p:spTree>
    <p:extLst>
      <p:ext uri="{BB962C8B-B14F-4D97-AF65-F5344CB8AC3E}">
        <p14:creationId xmlns:p14="http://schemas.microsoft.com/office/powerpoint/2010/main" val="231616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bject, chessman&#10;&#10;Description generated with very high confidence">
            <a:extLst>
              <a:ext uri="{FF2B5EF4-FFF2-40B4-BE49-F238E27FC236}">
                <a16:creationId xmlns:a16="http://schemas.microsoft.com/office/drawing/2014/main" id="{C924BE7A-11BF-4602-9751-32FEFAEEFD22}"/>
              </a:ext>
            </a:extLst>
          </p:cNvPr>
          <p:cNvPicPr>
            <a:picLocks noChangeAspect="1"/>
          </p:cNvPicPr>
          <p:nvPr/>
        </p:nvPicPr>
        <p:blipFill rotWithShape="1">
          <a:blip r:embed="rId2">
            <a:extLst>
              <a:ext uri="{28A0092B-C50C-407E-A947-70E740481C1C}">
                <a14:useLocalDpi xmlns:a14="http://schemas.microsoft.com/office/drawing/2010/main" val="0"/>
              </a:ext>
            </a:extLst>
          </a:blip>
          <a:srcRect l="28778" t="9091" r="1827" b="-1"/>
          <a:stretch/>
        </p:blipFill>
        <p:spPr>
          <a:xfrm>
            <a:off x="-120713" y="-577149"/>
            <a:ext cx="12312713" cy="9234542"/>
          </a:xfrm>
          <a:prstGeom prst="rect">
            <a:avLst/>
          </a:prstGeom>
        </p:spPr>
      </p:pic>
      <p:sp>
        <p:nvSpPr>
          <p:cNvPr id="2" name="Title 1"/>
          <p:cNvSpPr>
            <a:spLocks noGrp="1"/>
          </p:cNvSpPr>
          <p:nvPr>
            <p:ph type="title"/>
          </p:nvPr>
        </p:nvSpPr>
        <p:spPr>
          <a:xfrm>
            <a:off x="525101" y="29141"/>
            <a:ext cx="11155685" cy="1151965"/>
          </a:xfrm>
        </p:spPr>
        <p:txBody>
          <a:bodyPr>
            <a:noAutofit/>
          </a:bodyPr>
          <a:lstStyle/>
          <a:p>
            <a:r>
              <a:rPr lang="en-GB" sz="6000" b="1" dirty="0">
                <a:solidFill>
                  <a:schemeClr val="bg1"/>
                </a:solidFill>
                <a:latin typeface="Verdana" panose="020B0604030504040204" pitchFamily="34" charset="0"/>
                <a:ea typeface="Verdana" panose="020B0604030504040204" pitchFamily="34" charset="0"/>
                <a:cs typeface="Verdana" panose="020B0604030504040204" pitchFamily="34" charset="0"/>
              </a:rPr>
              <a:t>What is Strategy?</a:t>
            </a:r>
          </a:p>
        </p:txBody>
      </p:sp>
      <p:sp>
        <p:nvSpPr>
          <p:cNvPr id="3" name="Content Placeholder 2"/>
          <p:cNvSpPr>
            <a:spLocks noGrp="1"/>
          </p:cNvSpPr>
          <p:nvPr>
            <p:ph sz="quarter" idx="13"/>
          </p:nvPr>
        </p:nvSpPr>
        <p:spPr>
          <a:xfrm>
            <a:off x="769545" y="1787396"/>
            <a:ext cx="10601607" cy="5041463"/>
          </a:xfrm>
          <a:solidFill>
            <a:schemeClr val="tx2"/>
          </a:solidFill>
        </p:spPr>
        <p:txBody>
          <a:bodyPr>
            <a:normAutofit/>
          </a:bodyPr>
          <a:lstStyle/>
          <a:p>
            <a:r>
              <a:rPr lang="en-GB" sz="3600" dirty="0">
                <a:solidFill>
                  <a:schemeClr val="bg1"/>
                </a:solidFill>
                <a:latin typeface="Tw Cen MT" panose="020B0602020104020603" pitchFamily="34" charset="0"/>
                <a:ea typeface="Verdana" panose="020B0604030504040204" pitchFamily="34" charset="0"/>
                <a:cs typeface="Verdana" panose="020B0604030504040204" pitchFamily="34" charset="0"/>
              </a:rPr>
              <a:t>Strategy is the direction and scope of an organisation </a:t>
            </a:r>
          </a:p>
          <a:p>
            <a:r>
              <a:rPr lang="en-GB" sz="3600" dirty="0">
                <a:solidFill>
                  <a:schemeClr val="bg1"/>
                </a:solidFill>
                <a:latin typeface="Tw Cen MT" panose="020B0602020104020603" pitchFamily="34" charset="0"/>
                <a:ea typeface="Verdana" panose="020B0604030504040204" pitchFamily="34" charset="0"/>
                <a:cs typeface="Verdana" panose="020B0604030504040204" pitchFamily="34" charset="0"/>
              </a:rPr>
              <a:t>Long term </a:t>
            </a:r>
          </a:p>
          <a:p>
            <a:r>
              <a:rPr lang="en-GB" sz="3600" dirty="0">
                <a:solidFill>
                  <a:schemeClr val="bg1"/>
                </a:solidFill>
                <a:latin typeface="Tw Cen MT" panose="020B0602020104020603" pitchFamily="34" charset="0"/>
                <a:ea typeface="Verdana" panose="020B0604030504040204" pitchFamily="34" charset="0"/>
                <a:cs typeface="Verdana" panose="020B0604030504040204" pitchFamily="34" charset="0"/>
              </a:rPr>
              <a:t>Achieves advantage in a changing environment </a:t>
            </a:r>
          </a:p>
          <a:p>
            <a:r>
              <a:rPr lang="en-GB" sz="3600" dirty="0">
                <a:solidFill>
                  <a:schemeClr val="bg1"/>
                </a:solidFill>
                <a:latin typeface="Tw Cen MT" panose="020B0602020104020603" pitchFamily="34" charset="0"/>
                <a:ea typeface="Verdana" panose="020B0604030504040204" pitchFamily="34" charset="0"/>
                <a:cs typeface="Verdana" panose="020B0604030504040204" pitchFamily="34" charset="0"/>
              </a:rPr>
              <a:t>Through its configuration of resources and competences with the aim of fulfilling stakeholder expectations </a:t>
            </a:r>
          </a:p>
          <a:p>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(Johnson </a:t>
            </a:r>
            <a:r>
              <a:rPr lang="en-GB" sz="2800" i="1" dirty="0">
                <a:solidFill>
                  <a:schemeClr val="bg1"/>
                </a:solidFill>
                <a:latin typeface="Tw Cen MT" panose="020B0602020104020603" pitchFamily="34" charset="0"/>
                <a:ea typeface="Verdana" panose="020B0604030504040204" pitchFamily="34" charset="0"/>
                <a:cs typeface="Verdana" panose="020B0604030504040204" pitchFamily="34" charset="0"/>
              </a:rPr>
              <a:t>et al </a:t>
            </a:r>
            <a:r>
              <a:rPr lang="en-GB" sz="2800" dirty="0">
                <a:solidFill>
                  <a:schemeClr val="bg1"/>
                </a:solidFill>
                <a:latin typeface="Tw Cen MT" panose="020B0602020104020603" pitchFamily="34" charset="0"/>
                <a:ea typeface="Verdana" panose="020B0604030504040204" pitchFamily="34" charset="0"/>
                <a:cs typeface="Verdana" panose="020B0604030504040204" pitchFamily="34" charset="0"/>
              </a:rPr>
              <a:t>2011)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1000"/>
                                        <p:tgtEl>
                                          <p:spTgt spid="3">
                                            <p:bg/>
                                          </p:spTgt>
                                        </p:tgtEl>
                                      </p:cBhvr>
                                    </p:animEffect>
                                    <p:anim calcmode="lin" valueType="num">
                                      <p:cBhvr>
                                        <p:cTn id="14" dur="1000" fill="hold"/>
                                        <p:tgtEl>
                                          <p:spTgt spid="3">
                                            <p:bg/>
                                          </p:spTgt>
                                        </p:tgtEl>
                                        <p:attrNameLst>
                                          <p:attrName>ppt_x</p:attrName>
                                        </p:attrNameLst>
                                      </p:cBhvr>
                                      <p:tavLst>
                                        <p:tav tm="0">
                                          <p:val>
                                            <p:strVal val="#ppt_x"/>
                                          </p:val>
                                        </p:tav>
                                        <p:tav tm="100000">
                                          <p:val>
                                            <p:strVal val="#ppt_x"/>
                                          </p:val>
                                        </p:tav>
                                      </p:tavLst>
                                    </p:anim>
                                    <p:anim calcmode="lin" valueType="num">
                                      <p:cBhvr>
                                        <p:cTn id="15"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1000"/>
                                        <p:tgtEl>
                                          <p:spTgt spid="3">
                                            <p:txEl>
                                              <p:pRg st="1" end="1"/>
                                            </p:txEl>
                                          </p:spTgt>
                                        </p:tgtEl>
                                      </p:cBhvr>
                                    </p:animEffect>
                                    <p:anim calcmode="lin" valueType="num">
                                      <p:cBhvr>
                                        <p:cTn id="2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1000"/>
                                        <p:tgtEl>
                                          <p:spTgt spid="3">
                                            <p:txEl>
                                              <p:pRg st="2" end="2"/>
                                            </p:txEl>
                                          </p:spTgt>
                                        </p:tgtEl>
                                      </p:cBhvr>
                                    </p:animEffect>
                                    <p:anim calcmode="lin" valueType="num">
                                      <p:cBhvr>
                                        <p:cTn id="3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1000"/>
                                        <p:tgtEl>
                                          <p:spTgt spid="3">
                                            <p:txEl>
                                              <p:pRg st="4" end="4"/>
                                            </p:txEl>
                                          </p:spTgt>
                                        </p:tgtEl>
                                      </p:cBhvr>
                                    </p:animEffect>
                                    <p:anim calcmode="lin" valueType="num">
                                      <p:cBhvr>
                                        <p:cTn id="4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5A0E31-972A-42AE-A234-08B59E1AA511}"/>
              </a:ext>
            </a:extLst>
          </p:cNvPr>
          <p:cNvSpPr>
            <a:spLocks noGrp="1"/>
          </p:cNvSpPr>
          <p:nvPr>
            <p:ph type="title"/>
          </p:nvPr>
        </p:nvSpPr>
        <p:spPr/>
        <p:txBody>
          <a:bodyPr>
            <a:normAutofit/>
          </a:bodyPr>
          <a:lstStyle/>
          <a:p>
            <a:r>
              <a:rPr lang="en-GB" sz="6000" dirty="0"/>
              <a:t>The nature of strategy</a:t>
            </a:r>
          </a:p>
        </p:txBody>
      </p:sp>
      <p:sp>
        <p:nvSpPr>
          <p:cNvPr id="2" name="Content Placeholder 1">
            <a:extLst>
              <a:ext uri="{FF2B5EF4-FFF2-40B4-BE49-F238E27FC236}">
                <a16:creationId xmlns:a16="http://schemas.microsoft.com/office/drawing/2014/main" id="{875143FE-58CC-426B-A708-1451C66C340E}"/>
              </a:ext>
            </a:extLst>
          </p:cNvPr>
          <p:cNvSpPr>
            <a:spLocks noGrp="1"/>
          </p:cNvSpPr>
          <p:nvPr>
            <p:ph idx="1"/>
          </p:nvPr>
        </p:nvSpPr>
        <p:spPr>
          <a:xfrm>
            <a:off x="1024128" y="2084832"/>
            <a:ext cx="6300124" cy="4023360"/>
          </a:xfrm>
        </p:spPr>
        <p:txBody>
          <a:bodyPr>
            <a:noAutofit/>
          </a:bodyPr>
          <a:lstStyle/>
          <a:p>
            <a:r>
              <a:rPr lang="en-US" sz="3600" dirty="0"/>
              <a:t>A company’s strategy evolves over time</a:t>
            </a:r>
          </a:p>
          <a:p>
            <a:r>
              <a:rPr lang="en-US" sz="3600" dirty="0"/>
              <a:t>Due to the dynamic business environment in which it operates. </a:t>
            </a:r>
          </a:p>
          <a:p>
            <a:r>
              <a:rPr lang="en-US" sz="3600" dirty="0"/>
              <a:t>Crafting strategy is an ongoing process, rather than a discrete, one-time event.</a:t>
            </a:r>
          </a:p>
        </p:txBody>
      </p:sp>
      <p:sp>
        <p:nvSpPr>
          <p:cNvPr id="3" name="Slide Number Placeholder 2">
            <a:extLst>
              <a:ext uri="{FF2B5EF4-FFF2-40B4-BE49-F238E27FC236}">
                <a16:creationId xmlns:a16="http://schemas.microsoft.com/office/drawing/2014/main" id="{7A69E9B6-9721-47DA-A690-C304680813A3}"/>
              </a:ext>
            </a:extLst>
          </p:cNvPr>
          <p:cNvSpPr>
            <a:spLocks noGrp="1"/>
          </p:cNvSpPr>
          <p:nvPr>
            <p:ph type="sldNum" sz="quarter" idx="12"/>
          </p:nvPr>
        </p:nvSpPr>
        <p:spPr/>
        <p:txBody>
          <a:bodyPr/>
          <a:lstStyle/>
          <a:p>
            <a:pPr fontAlgn="base">
              <a:spcBef>
                <a:spcPct val="0"/>
              </a:spcBef>
              <a:spcAft>
                <a:spcPct val="0"/>
              </a:spcAft>
              <a:defRPr/>
            </a:pPr>
            <a:fld id="{AF05CC4A-1642-4BF6-B8F1-4469DB2DB51B}" type="slidenum">
              <a:rPr lang="en-US">
                <a:solidFill>
                  <a:srgbClr val="FFFFFF">
                    <a:lumMod val="95000"/>
                    <a:lumOff val="5000"/>
                  </a:srgbClr>
                </a:solidFill>
                <a:latin typeface="Tw Cen MT Condensed" panose="020B0606020104020203"/>
              </a:rPr>
              <a:pPr fontAlgn="base">
                <a:spcBef>
                  <a:spcPct val="0"/>
                </a:spcBef>
                <a:spcAft>
                  <a:spcPct val="0"/>
                </a:spcAft>
                <a:defRPr/>
              </a:pPr>
              <a:t>18</a:t>
            </a:fld>
            <a:endParaRPr lang="en-US" dirty="0">
              <a:solidFill>
                <a:srgbClr val="FFFFFF">
                  <a:lumMod val="95000"/>
                  <a:lumOff val="5000"/>
                </a:srgbClr>
              </a:solidFill>
              <a:latin typeface="Tw Cen MT Condensed" panose="020B0606020104020203"/>
            </a:endParaRPr>
          </a:p>
        </p:txBody>
      </p:sp>
      <p:pic>
        <p:nvPicPr>
          <p:cNvPr id="5" name="Picture 4">
            <a:extLst>
              <a:ext uri="{FF2B5EF4-FFF2-40B4-BE49-F238E27FC236}">
                <a16:creationId xmlns:a16="http://schemas.microsoft.com/office/drawing/2014/main" id="{91457C79-6311-D525-6A75-080229D25B35}"/>
              </a:ext>
            </a:extLst>
          </p:cNvPr>
          <p:cNvPicPr>
            <a:picLocks noChangeAspect="1"/>
          </p:cNvPicPr>
          <p:nvPr/>
        </p:nvPicPr>
        <p:blipFill>
          <a:blip r:embed="rId2"/>
          <a:stretch>
            <a:fillRect/>
          </a:stretch>
        </p:blipFill>
        <p:spPr>
          <a:xfrm>
            <a:off x="7215517" y="2286000"/>
            <a:ext cx="4514850" cy="2362200"/>
          </a:xfrm>
          <a:prstGeom prst="rect">
            <a:avLst/>
          </a:prstGeom>
        </p:spPr>
      </p:pic>
    </p:spTree>
    <p:extLst>
      <p:ext uri="{BB962C8B-B14F-4D97-AF65-F5344CB8AC3E}">
        <p14:creationId xmlns:p14="http://schemas.microsoft.com/office/powerpoint/2010/main" val="414928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1131683" y="274638"/>
            <a:ext cx="10411485" cy="1699017"/>
          </a:xfrm>
        </p:spPr>
        <p:txBody>
          <a:bodyPr>
            <a:normAutofit/>
          </a:bodyPr>
          <a:lstStyle/>
          <a:p>
            <a:pPr algn="r"/>
            <a:r>
              <a:rPr lang="en-US" sz="6000" dirty="0"/>
              <a:t>Long term Focus with clear advantages</a:t>
            </a:r>
          </a:p>
        </p:txBody>
      </p:sp>
      <p:sp>
        <p:nvSpPr>
          <p:cNvPr id="3" name="Content Placeholder 2"/>
          <p:cNvSpPr>
            <a:spLocks noGrp="1"/>
          </p:cNvSpPr>
          <p:nvPr>
            <p:ph idx="1"/>
          </p:nvPr>
        </p:nvSpPr>
        <p:spPr>
          <a:xfrm>
            <a:off x="648832" y="1312752"/>
            <a:ext cx="6213566" cy="5270610"/>
          </a:xfrm>
        </p:spPr>
        <p:txBody>
          <a:bodyPr>
            <a:normAutofit lnSpcReduction="10000"/>
          </a:bodyPr>
          <a:lstStyle/>
          <a:p>
            <a:pPr>
              <a:buFont typeface="Arial" charset="0"/>
              <a:buNone/>
            </a:pPr>
            <a:r>
              <a:rPr lang="en-GB" sz="3900" dirty="0"/>
              <a:t>	“Strategy is likely to be concerned with the long-term direction of an organisation”</a:t>
            </a:r>
          </a:p>
          <a:p>
            <a:pPr>
              <a:buFont typeface="Arial" charset="0"/>
              <a:buNone/>
            </a:pPr>
            <a:r>
              <a:rPr lang="en-GB" sz="3900" dirty="0"/>
              <a:t>	“Strategic decisions are likely to be concerned with the scope of an organisation’s activities and are normally about trying to achieve some advantage”</a:t>
            </a:r>
          </a:p>
          <a:p>
            <a:pPr>
              <a:buFont typeface="Arial" charset="0"/>
              <a:buNone/>
            </a:pPr>
            <a:r>
              <a:rPr lang="en-GB" dirty="0"/>
              <a:t>	Johnson, Scholes and Whittington (2005; p6)</a:t>
            </a:r>
          </a:p>
        </p:txBody>
      </p:sp>
      <p:sp>
        <p:nvSpPr>
          <p:cNvPr id="4" name="Slide Number Placeholder 3"/>
          <p:cNvSpPr>
            <a:spLocks noGrp="1"/>
          </p:cNvSpPr>
          <p:nvPr>
            <p:ph type="sldNum" sz="quarter" idx="12"/>
          </p:nvPr>
        </p:nvSpPr>
        <p:spPr/>
        <p:txBody>
          <a:bodyPr/>
          <a:lstStyle/>
          <a:p>
            <a:pPr fontAlgn="base">
              <a:spcBef>
                <a:spcPct val="0"/>
              </a:spcBef>
              <a:spcAft>
                <a:spcPct val="0"/>
              </a:spcAft>
              <a:defRPr/>
            </a:pPr>
            <a:fld id="{624DC5C0-6D66-4B7F-A666-C03D7698AFA9}" type="slidenum">
              <a:rPr lang="en-US">
                <a:solidFill>
                  <a:srgbClr val="FFFFFF">
                    <a:lumMod val="95000"/>
                    <a:lumOff val="5000"/>
                  </a:srgbClr>
                </a:solidFill>
                <a:latin typeface="Tw Cen MT Condensed" panose="020B0606020104020203"/>
              </a:rPr>
              <a:pPr fontAlgn="base">
                <a:spcBef>
                  <a:spcPct val="0"/>
                </a:spcBef>
                <a:spcAft>
                  <a:spcPct val="0"/>
                </a:spcAft>
                <a:defRPr/>
              </a:pPr>
              <a:t>19</a:t>
            </a:fld>
            <a:endParaRPr lang="en-US" dirty="0">
              <a:solidFill>
                <a:srgbClr val="FFFFFF">
                  <a:lumMod val="95000"/>
                  <a:lumOff val="5000"/>
                </a:srgbClr>
              </a:solidFill>
              <a:latin typeface="Tw Cen MT Condensed" panose="020B0606020104020203"/>
            </a:endParaRPr>
          </a:p>
        </p:txBody>
      </p:sp>
      <p:pic>
        <p:nvPicPr>
          <p:cNvPr id="5" name="Picture 4">
            <a:extLst>
              <a:ext uri="{FF2B5EF4-FFF2-40B4-BE49-F238E27FC236}">
                <a16:creationId xmlns:a16="http://schemas.microsoft.com/office/drawing/2014/main" id="{36019977-A54F-5B86-171B-239200A0BAAE}"/>
              </a:ext>
            </a:extLst>
          </p:cNvPr>
          <p:cNvPicPr>
            <a:picLocks noChangeAspect="1"/>
          </p:cNvPicPr>
          <p:nvPr/>
        </p:nvPicPr>
        <p:blipFill>
          <a:blip r:embed="rId3"/>
          <a:stretch>
            <a:fillRect/>
          </a:stretch>
        </p:blipFill>
        <p:spPr>
          <a:xfrm>
            <a:off x="6862398" y="2334402"/>
            <a:ext cx="4948602" cy="33199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1249378" y="459304"/>
            <a:ext cx="8955890" cy="1064096"/>
          </a:xfrm>
          <a:noFill/>
          <a:ln/>
        </p:spPr>
        <p:txBody>
          <a:bodyPr anchor="b">
            <a:noAutofit/>
          </a:bodyPr>
          <a:lstStyle/>
          <a:p>
            <a:r>
              <a:rPr lang="en-GB" sz="3200" b="1" dirty="0">
                <a:latin typeface="Verdana" panose="020B0604030504040204" pitchFamily="34" charset="0"/>
                <a:ea typeface="Verdana" panose="020B0604030504040204" pitchFamily="34" charset="0"/>
                <a:cs typeface="Verdana" panose="020B0604030504040204" pitchFamily="34" charset="0"/>
              </a:rPr>
              <a:t>Three Core Areas of Strategy</a:t>
            </a:r>
          </a:p>
        </p:txBody>
      </p:sp>
      <p:sp>
        <p:nvSpPr>
          <p:cNvPr id="291843" name="Rectangle 3"/>
          <p:cNvSpPr>
            <a:spLocks noGrp="1" noChangeArrowheads="1"/>
          </p:cNvSpPr>
          <p:nvPr>
            <p:ph sz="quarter" idx="13"/>
          </p:nvPr>
        </p:nvSpPr>
        <p:spPr>
          <a:xfrm>
            <a:off x="1167897" y="1828799"/>
            <a:ext cx="6346479" cy="4445251"/>
          </a:xfrm>
        </p:spPr>
        <p:txBody>
          <a:bodyPr vert="horz" lIns="91440" tIns="45720" rIns="91440" bIns="45720" rtlCol="0" anchor="ctr">
            <a:noAutofit/>
          </a:bodyPr>
          <a:lstStyle/>
          <a:p>
            <a:pPr marL="0" indent="0">
              <a:buNone/>
            </a:pPr>
            <a:r>
              <a:rPr lang="en-GB" sz="4000" b="1" dirty="0">
                <a:solidFill>
                  <a:schemeClr val="accent1"/>
                </a:solidFill>
                <a:latin typeface="Verdana" panose="020B0604030504040204" pitchFamily="34" charset="0"/>
                <a:ea typeface="Verdana" panose="020B0604030504040204" pitchFamily="34" charset="0"/>
                <a:cs typeface="Verdana" panose="020B0604030504040204" pitchFamily="34" charset="0"/>
              </a:rPr>
              <a:t>1. Strategic analysis</a:t>
            </a:r>
          </a:p>
          <a:p>
            <a:pPr lvl="1"/>
            <a:endParaRPr lang="en-GB" sz="4000" dirty="0"/>
          </a:p>
          <a:p>
            <a:pPr lvl="1"/>
            <a:r>
              <a:rPr lang="en-GB" sz="4000" dirty="0"/>
              <a:t>Environment</a:t>
            </a:r>
          </a:p>
          <a:p>
            <a:pPr lvl="1"/>
            <a:r>
              <a:rPr lang="en-GB" sz="4000" dirty="0"/>
              <a:t>Resources</a:t>
            </a:r>
          </a:p>
          <a:p>
            <a:pPr lvl="1"/>
            <a:r>
              <a:rPr lang="en-GB" sz="4000" dirty="0"/>
              <a:t>Vision, mission and objectives</a:t>
            </a:r>
          </a:p>
        </p:txBody>
      </p:sp>
      <p:pic>
        <p:nvPicPr>
          <p:cNvPr id="2" name="Picture 1">
            <a:extLst>
              <a:ext uri="{FF2B5EF4-FFF2-40B4-BE49-F238E27FC236}">
                <a16:creationId xmlns:a16="http://schemas.microsoft.com/office/drawing/2014/main" id="{96D6AEEA-31F2-3856-9C2E-95E1F0B99D90}"/>
              </a:ext>
            </a:extLst>
          </p:cNvPr>
          <p:cNvPicPr>
            <a:picLocks noChangeAspect="1"/>
          </p:cNvPicPr>
          <p:nvPr/>
        </p:nvPicPr>
        <p:blipFill>
          <a:blip r:embed="rId3"/>
          <a:stretch>
            <a:fillRect/>
          </a:stretch>
        </p:blipFill>
        <p:spPr>
          <a:xfrm>
            <a:off x="8111938" y="2397518"/>
            <a:ext cx="3514725" cy="235267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bg/>
                                          </p:spTgt>
                                        </p:tgtEl>
                                        <p:attrNameLst>
                                          <p:attrName>style.visibility</p:attrName>
                                        </p:attrNameLst>
                                      </p:cBhvr>
                                      <p:to>
                                        <p:strVal val="visible"/>
                                      </p:to>
                                    </p:set>
                                    <p:anim calcmode="lin" valueType="num">
                                      <p:cBhvr additive="base">
                                        <p:cTn id="13" dur="1000" fill="hold"/>
                                        <p:tgtEl>
                                          <p:spTgt spid="291843">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91843">
                                            <p:txEl>
                                              <p:pRg st="0" end="0"/>
                                            </p:txEl>
                                          </p:spTgt>
                                        </p:tgtEl>
                                        <p:attrNameLst>
                                          <p:attrName>style.visibility</p:attrName>
                                        </p:attrNameLst>
                                      </p:cBhvr>
                                      <p:to>
                                        <p:strVal val="visible"/>
                                      </p:to>
                                    </p:set>
                                    <p:anim calcmode="lin" valueType="num">
                                      <p:cBhvr additive="base">
                                        <p:cTn id="19"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91843">
                                            <p:txEl>
                                              <p:pRg st="2" end="2"/>
                                            </p:txEl>
                                          </p:spTgt>
                                        </p:tgtEl>
                                        <p:attrNameLst>
                                          <p:attrName>style.visibility</p:attrName>
                                        </p:attrNameLst>
                                      </p:cBhvr>
                                      <p:to>
                                        <p:strVal val="visible"/>
                                      </p:to>
                                    </p:set>
                                    <p:anim calcmode="lin" valueType="num">
                                      <p:cBhvr additive="base">
                                        <p:cTn id="23"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24"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91843">
                                            <p:txEl>
                                              <p:pRg st="3" end="3"/>
                                            </p:txEl>
                                          </p:spTgt>
                                        </p:tgtEl>
                                        <p:attrNameLst>
                                          <p:attrName>style.visibility</p:attrName>
                                        </p:attrNameLst>
                                      </p:cBhvr>
                                      <p:to>
                                        <p:strVal val="visible"/>
                                      </p:to>
                                    </p:set>
                                    <p:anim calcmode="lin" valueType="num">
                                      <p:cBhvr additive="base">
                                        <p:cTn id="27"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291843">
                                            <p:txEl>
                                              <p:pRg st="3" end="3"/>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91843">
                                            <p:txEl>
                                              <p:pRg st="4" end="4"/>
                                            </p:txEl>
                                          </p:spTgt>
                                        </p:tgtEl>
                                        <p:attrNameLst>
                                          <p:attrName>style.visibility</p:attrName>
                                        </p:attrNameLst>
                                      </p:cBhvr>
                                      <p:to>
                                        <p:strVal val="visible"/>
                                      </p:to>
                                    </p:set>
                                    <p:anim calcmode="lin" valueType="num">
                                      <p:cBhvr additive="base">
                                        <p:cTn id="31"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918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2670773" y="289565"/>
            <a:ext cx="9352229" cy="1151965"/>
          </a:xfrm>
        </p:spPr>
        <p:txBody>
          <a:bodyPr>
            <a:normAutofit/>
          </a:bodyPr>
          <a:lstStyle/>
          <a:p>
            <a:pPr algn="r"/>
            <a:r>
              <a:rPr lang="en-GB" sz="3100" b="1" dirty="0">
                <a:latin typeface="Verdana" panose="020B0604030504040204" pitchFamily="34" charset="0"/>
                <a:ea typeface="Verdana" panose="020B0604030504040204" pitchFamily="34" charset="0"/>
                <a:cs typeface="Verdana" panose="020B0604030504040204" pitchFamily="34" charset="0"/>
              </a:rPr>
              <a:t>Three Core Areas of Strategy</a:t>
            </a:r>
          </a:p>
        </p:txBody>
      </p:sp>
      <p:pic>
        <p:nvPicPr>
          <p:cNvPr id="291845" name="Picture 291844" descr="Maze">
            <a:extLst>
              <a:ext uri="{FF2B5EF4-FFF2-40B4-BE49-F238E27FC236}">
                <a16:creationId xmlns:a16="http://schemas.microsoft.com/office/drawing/2014/main" id="{245B8437-1CA1-8DD9-F9BE-4F807530CBEA}"/>
              </a:ext>
            </a:extLst>
          </p:cNvPr>
          <p:cNvPicPr>
            <a:picLocks noChangeAspect="1"/>
          </p:cNvPicPr>
          <p:nvPr/>
        </p:nvPicPr>
        <p:blipFill rotWithShape="1">
          <a:blip r:embed="rId3"/>
          <a:srcRect l="28806" r="34928" b="-1"/>
          <a:stretch/>
        </p:blipFill>
        <p:spPr>
          <a:xfrm>
            <a:off x="968721" y="1266849"/>
            <a:ext cx="2880360" cy="5301586"/>
          </a:xfrm>
          <a:prstGeom prst="rect">
            <a:avLst/>
          </a:prstGeom>
          <a:ln w="57150" cmpd="thinThick">
            <a:solidFill>
              <a:schemeClr val="bg1">
                <a:lumMod val="50000"/>
              </a:schemeClr>
            </a:solidFill>
            <a:miter lim="800000"/>
          </a:ln>
        </p:spPr>
      </p:pic>
      <p:sp>
        <p:nvSpPr>
          <p:cNvPr id="291843" name="Rectangle 3"/>
          <p:cNvSpPr>
            <a:spLocks noGrp="1" noChangeArrowheads="1"/>
          </p:cNvSpPr>
          <p:nvPr>
            <p:ph sz="quarter" idx="13"/>
          </p:nvPr>
        </p:nvSpPr>
        <p:spPr>
          <a:xfrm>
            <a:off x="4046900" y="1937442"/>
            <a:ext cx="7514376" cy="4301913"/>
          </a:xfrm>
        </p:spPr>
        <p:txBody>
          <a:bodyPr vert="horz" lIns="91440" tIns="45720" rIns="91440" bIns="45720" rtlCol="0">
            <a:noAutofit/>
          </a:bodyPr>
          <a:lstStyle/>
          <a:p>
            <a:pPr marL="0" indent="0">
              <a:buNone/>
            </a:pPr>
            <a:r>
              <a:rPr lang="en-GB" sz="4000" b="1" dirty="0">
                <a:solidFill>
                  <a:schemeClr val="accent1"/>
                </a:solidFill>
                <a:latin typeface="Verdana" panose="020B0604030504040204" pitchFamily="34" charset="0"/>
                <a:ea typeface="Verdana" panose="020B0604030504040204" pitchFamily="34" charset="0"/>
                <a:cs typeface="Verdana" panose="020B0604030504040204" pitchFamily="34" charset="0"/>
              </a:rPr>
              <a:t>2. Strategic development</a:t>
            </a:r>
          </a:p>
          <a:p>
            <a:pPr lvl="1"/>
            <a:endParaRPr lang="en-GB" sz="4000" dirty="0"/>
          </a:p>
          <a:p>
            <a:pPr lvl="1"/>
            <a:r>
              <a:rPr lang="en-GB" sz="4000" dirty="0"/>
              <a:t>Options</a:t>
            </a:r>
          </a:p>
          <a:p>
            <a:pPr lvl="1"/>
            <a:r>
              <a:rPr lang="en-GB" sz="4000" dirty="0"/>
              <a:t>Rational selection between options</a:t>
            </a:r>
          </a:p>
          <a:p>
            <a:pPr lvl="1"/>
            <a:r>
              <a:rPr lang="en-GB" sz="4000" dirty="0"/>
              <a:t>Finding the strategic route forward</a:t>
            </a:r>
          </a:p>
        </p:txBody>
      </p:sp>
    </p:spTree>
    <p:extLst>
      <p:ext uri="{BB962C8B-B14F-4D97-AF65-F5344CB8AC3E}">
        <p14:creationId xmlns:p14="http://schemas.microsoft.com/office/powerpoint/2010/main" val="41883064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txEl>
                                              <p:pRg st="0" end="0"/>
                                            </p:txEl>
                                          </p:spTgt>
                                        </p:tgtEl>
                                        <p:attrNameLst>
                                          <p:attrName>style.visibility</p:attrName>
                                        </p:attrNameLst>
                                      </p:cBhvr>
                                      <p:to>
                                        <p:strVal val="visible"/>
                                      </p:to>
                                    </p:set>
                                    <p:anim calcmode="lin" valueType="num">
                                      <p:cBhvr additive="base">
                                        <p:cTn id="13"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91843">
                                            <p:txEl>
                                              <p:pRg st="2" end="2"/>
                                            </p:txEl>
                                          </p:spTgt>
                                        </p:tgtEl>
                                        <p:attrNameLst>
                                          <p:attrName>style.visibility</p:attrName>
                                        </p:attrNameLst>
                                      </p:cBhvr>
                                      <p:to>
                                        <p:strVal val="visible"/>
                                      </p:to>
                                    </p:set>
                                    <p:anim calcmode="lin" valueType="num">
                                      <p:cBhvr additive="base">
                                        <p:cTn id="1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291843">
                                            <p:txEl>
                                              <p:pRg st="3" end="3"/>
                                            </p:txEl>
                                          </p:spTgt>
                                        </p:tgtEl>
                                        <p:attrNameLst>
                                          <p:attrName>style.visibility</p:attrName>
                                        </p:attrNameLst>
                                      </p:cBhvr>
                                      <p:to>
                                        <p:strVal val="visible"/>
                                      </p:to>
                                    </p:set>
                                    <p:anim calcmode="lin" valueType="num">
                                      <p:cBhvr additive="base">
                                        <p:cTn id="2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91843">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91843">
                                            <p:txEl>
                                              <p:pRg st="4" end="4"/>
                                            </p:txEl>
                                          </p:spTgt>
                                        </p:tgtEl>
                                        <p:attrNameLst>
                                          <p:attrName>style.visibility</p:attrName>
                                        </p:attrNameLst>
                                      </p:cBhvr>
                                      <p:to>
                                        <p:strVal val="visible"/>
                                      </p:to>
                                    </p:set>
                                    <p:anim calcmode="lin" valueType="num">
                                      <p:cBhvr additive="base">
                                        <p:cTn id="25"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918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1656784" y="195649"/>
            <a:ext cx="10221363" cy="1151965"/>
          </a:xfrm>
        </p:spPr>
        <p:txBody>
          <a:bodyPr>
            <a:normAutofit/>
          </a:bodyPr>
          <a:lstStyle/>
          <a:p>
            <a:pPr algn="r"/>
            <a:r>
              <a:rPr lang="en-GB" sz="3100" b="1" dirty="0">
                <a:latin typeface="Verdana" panose="020B0604030504040204" pitchFamily="34" charset="0"/>
                <a:ea typeface="Verdana" panose="020B0604030504040204" pitchFamily="34" charset="0"/>
                <a:cs typeface="Verdana" panose="020B0604030504040204" pitchFamily="34" charset="0"/>
              </a:rPr>
              <a:t>Three Core Areas of Strategy</a:t>
            </a:r>
          </a:p>
        </p:txBody>
      </p:sp>
      <p:pic>
        <p:nvPicPr>
          <p:cNvPr id="291845" name="Picture 291844" descr="Person holding a puzzle piece">
            <a:extLst>
              <a:ext uri="{FF2B5EF4-FFF2-40B4-BE49-F238E27FC236}">
                <a16:creationId xmlns:a16="http://schemas.microsoft.com/office/drawing/2014/main" id="{2F5CBD32-F8A4-1F43-0E5F-A6F853D7E061}"/>
              </a:ext>
            </a:extLst>
          </p:cNvPr>
          <p:cNvPicPr>
            <a:picLocks noChangeAspect="1"/>
          </p:cNvPicPr>
          <p:nvPr/>
        </p:nvPicPr>
        <p:blipFill rotWithShape="1">
          <a:blip r:embed="rId3"/>
          <a:srcRect l="31758" r="31433"/>
          <a:stretch/>
        </p:blipFill>
        <p:spPr>
          <a:xfrm>
            <a:off x="1120998" y="1186013"/>
            <a:ext cx="2880360" cy="5301586"/>
          </a:xfrm>
          <a:prstGeom prst="rect">
            <a:avLst/>
          </a:prstGeom>
          <a:ln w="57150" cmpd="thinThick">
            <a:solidFill>
              <a:schemeClr val="bg1">
                <a:lumMod val="50000"/>
              </a:schemeClr>
            </a:solidFill>
            <a:miter lim="800000"/>
          </a:ln>
        </p:spPr>
      </p:pic>
      <p:sp>
        <p:nvSpPr>
          <p:cNvPr id="291843" name="Rectangle 3"/>
          <p:cNvSpPr>
            <a:spLocks noGrp="1" noChangeArrowheads="1"/>
          </p:cNvSpPr>
          <p:nvPr>
            <p:ph sz="quarter" idx="13"/>
          </p:nvPr>
        </p:nvSpPr>
        <p:spPr>
          <a:xfrm>
            <a:off x="4950842" y="1568501"/>
            <a:ext cx="6728128" cy="4536610"/>
          </a:xfrm>
        </p:spPr>
        <p:txBody>
          <a:bodyPr vert="horz" lIns="91440" tIns="45720" rIns="91440" bIns="45720" rtlCol="0">
            <a:noAutofit/>
          </a:bodyPr>
          <a:lstStyle/>
          <a:p>
            <a:pPr marL="0" indent="0">
              <a:buNone/>
            </a:pPr>
            <a:r>
              <a:rPr lang="en-GB" sz="4000" b="1" dirty="0">
                <a:solidFill>
                  <a:schemeClr val="accent1"/>
                </a:solidFill>
                <a:latin typeface="Verdana" panose="020B0604030504040204" pitchFamily="34" charset="0"/>
                <a:ea typeface="Verdana" panose="020B0604030504040204" pitchFamily="34" charset="0"/>
                <a:cs typeface="Verdana" panose="020B0604030504040204" pitchFamily="34" charset="0"/>
              </a:rPr>
              <a:t>3. Strategy implementation</a:t>
            </a:r>
          </a:p>
          <a:p>
            <a:pPr lvl="1"/>
            <a:endParaRPr lang="en-GB" sz="4000" dirty="0"/>
          </a:p>
          <a:p>
            <a:pPr lvl="1"/>
            <a:r>
              <a:rPr lang="en-GB" sz="4000" dirty="0"/>
              <a:t>Resource allocation</a:t>
            </a:r>
          </a:p>
          <a:p>
            <a:pPr lvl="1"/>
            <a:r>
              <a:rPr lang="en-GB" sz="4000" dirty="0"/>
              <a:t>Strategic planning and control</a:t>
            </a:r>
          </a:p>
          <a:p>
            <a:pPr lvl="1"/>
            <a:r>
              <a:rPr lang="en-GB" sz="4000" dirty="0"/>
              <a:t>People issues and strategic change</a:t>
            </a:r>
          </a:p>
        </p:txBody>
      </p:sp>
    </p:spTree>
    <p:extLst>
      <p:ext uri="{BB962C8B-B14F-4D97-AF65-F5344CB8AC3E}">
        <p14:creationId xmlns:p14="http://schemas.microsoft.com/office/powerpoint/2010/main" val="136502413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91842"/>
                                        </p:tgtEl>
                                        <p:attrNameLst>
                                          <p:attrName>style.visibility</p:attrName>
                                        </p:attrNameLst>
                                      </p:cBhvr>
                                      <p:to>
                                        <p:strVal val="visible"/>
                                      </p:to>
                                    </p:set>
                                    <p:anim calcmode="lin" valueType="num">
                                      <p:cBhvr additive="base">
                                        <p:cTn id="7" dur="1000" fill="hold"/>
                                        <p:tgtEl>
                                          <p:spTgt spid="291842"/>
                                        </p:tgtEl>
                                        <p:attrNameLst>
                                          <p:attrName>ppt_x</p:attrName>
                                        </p:attrNameLst>
                                      </p:cBhvr>
                                      <p:tavLst>
                                        <p:tav tm="0">
                                          <p:val>
                                            <p:strVal val="0-#ppt_w/2"/>
                                          </p:val>
                                        </p:tav>
                                        <p:tav tm="100000">
                                          <p:val>
                                            <p:strVal val="#ppt_x"/>
                                          </p:val>
                                        </p:tav>
                                      </p:tavLst>
                                    </p:anim>
                                    <p:anim calcmode="lin" valueType="num">
                                      <p:cBhvr additive="base">
                                        <p:cTn id="8" dur="1000" fill="hold"/>
                                        <p:tgtEl>
                                          <p:spTgt spid="2918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91843">
                                            <p:txEl>
                                              <p:pRg st="0" end="0"/>
                                            </p:txEl>
                                          </p:spTgt>
                                        </p:tgtEl>
                                        <p:attrNameLst>
                                          <p:attrName>style.visibility</p:attrName>
                                        </p:attrNameLst>
                                      </p:cBhvr>
                                      <p:to>
                                        <p:strVal val="visible"/>
                                      </p:to>
                                    </p:set>
                                    <p:anim calcmode="lin" valueType="num">
                                      <p:cBhvr additive="base">
                                        <p:cTn id="13" dur="1000" fill="hold"/>
                                        <p:tgtEl>
                                          <p:spTgt spid="2918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91843">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91843">
                                            <p:txEl>
                                              <p:pRg st="2" end="2"/>
                                            </p:txEl>
                                          </p:spTgt>
                                        </p:tgtEl>
                                        <p:attrNameLst>
                                          <p:attrName>style.visibility</p:attrName>
                                        </p:attrNameLst>
                                      </p:cBhvr>
                                      <p:to>
                                        <p:strVal val="visible"/>
                                      </p:to>
                                    </p:set>
                                    <p:anim calcmode="lin" valueType="num">
                                      <p:cBhvr additive="base">
                                        <p:cTn id="17" dur="1000" fill="hold"/>
                                        <p:tgtEl>
                                          <p:spTgt spid="291843">
                                            <p:txEl>
                                              <p:pRg st="2" end="2"/>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9184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291843">
                                            <p:txEl>
                                              <p:pRg st="3" end="3"/>
                                            </p:txEl>
                                          </p:spTgt>
                                        </p:tgtEl>
                                        <p:attrNameLst>
                                          <p:attrName>style.visibility</p:attrName>
                                        </p:attrNameLst>
                                      </p:cBhvr>
                                      <p:to>
                                        <p:strVal val="visible"/>
                                      </p:to>
                                    </p:set>
                                    <p:anim calcmode="lin" valueType="num">
                                      <p:cBhvr additive="base">
                                        <p:cTn id="21" dur="1000" fill="hold"/>
                                        <p:tgtEl>
                                          <p:spTgt spid="291843">
                                            <p:txEl>
                                              <p:pRg st="3" end="3"/>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91843">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0"/>
                                  </p:stCondLst>
                                  <p:childTnLst>
                                    <p:set>
                                      <p:cBhvr>
                                        <p:cTn id="24" dur="1" fill="hold">
                                          <p:stCondLst>
                                            <p:cond delay="0"/>
                                          </p:stCondLst>
                                        </p:cTn>
                                        <p:tgtEl>
                                          <p:spTgt spid="291843">
                                            <p:txEl>
                                              <p:pRg st="4" end="4"/>
                                            </p:txEl>
                                          </p:spTgt>
                                        </p:tgtEl>
                                        <p:attrNameLst>
                                          <p:attrName>style.visibility</p:attrName>
                                        </p:attrNameLst>
                                      </p:cBhvr>
                                      <p:to>
                                        <p:strVal val="visible"/>
                                      </p:to>
                                    </p:set>
                                    <p:anim calcmode="lin" valueType="num">
                                      <p:cBhvr additive="base">
                                        <p:cTn id="25" dur="1000" fill="hold"/>
                                        <p:tgtEl>
                                          <p:spTgt spid="29184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918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1842" grpId="0" animBg="1"/>
      <p:bldP spid="29184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64D4D-0AC0-E861-0B9D-C60AE9D8FECA}"/>
              </a:ext>
            </a:extLst>
          </p:cNvPr>
          <p:cNvSpPr>
            <a:spLocks noGrp="1"/>
          </p:cNvSpPr>
          <p:nvPr>
            <p:ph type="title"/>
          </p:nvPr>
        </p:nvSpPr>
        <p:spPr>
          <a:xfrm>
            <a:off x="1485152" y="389352"/>
            <a:ext cx="6611168" cy="2801940"/>
          </a:xfrm>
        </p:spPr>
        <p:txBody>
          <a:bodyPr>
            <a:normAutofit/>
          </a:bodyPr>
          <a:lstStyle/>
          <a:p>
            <a:r>
              <a:rPr lang="en-GB" sz="5400" dirty="0"/>
              <a:t>Surely, it is just coffee?!</a:t>
            </a:r>
            <a:br>
              <a:rPr lang="en-GB" sz="5400" dirty="0"/>
            </a:br>
            <a:br>
              <a:rPr lang="en-GB" sz="5400" dirty="0"/>
            </a:br>
            <a:r>
              <a:rPr lang="en-GB" sz="5400" dirty="0"/>
              <a:t>“Oh no it is not!”</a:t>
            </a:r>
          </a:p>
        </p:txBody>
      </p:sp>
      <p:pic>
        <p:nvPicPr>
          <p:cNvPr id="3" name="Picture 3" descr="Text&#10;&#10;Description automatically generated">
            <a:extLst>
              <a:ext uri="{FF2B5EF4-FFF2-40B4-BE49-F238E27FC236}">
                <a16:creationId xmlns:a16="http://schemas.microsoft.com/office/drawing/2014/main" id="{E6B59810-BBB6-03A9-B124-3B3630F1788F}"/>
              </a:ext>
            </a:extLst>
          </p:cNvPr>
          <p:cNvPicPr>
            <a:picLocks noChangeAspect="1"/>
          </p:cNvPicPr>
          <p:nvPr/>
        </p:nvPicPr>
        <p:blipFill>
          <a:blip r:embed="rId2"/>
          <a:stretch>
            <a:fillRect/>
          </a:stretch>
        </p:blipFill>
        <p:spPr>
          <a:xfrm>
            <a:off x="1485152" y="3191292"/>
            <a:ext cx="9221695" cy="3173293"/>
          </a:xfrm>
          <a:prstGeom prst="rect">
            <a:avLst/>
          </a:prstGeom>
        </p:spPr>
      </p:pic>
      <p:pic>
        <p:nvPicPr>
          <p:cNvPr id="4" name="Picture 4" descr="Logo&#10;&#10;Description automatically generated">
            <a:extLst>
              <a:ext uri="{FF2B5EF4-FFF2-40B4-BE49-F238E27FC236}">
                <a16:creationId xmlns:a16="http://schemas.microsoft.com/office/drawing/2014/main" id="{FB87E7C7-3BD1-65AA-8DB0-B6FC5E3A3EB9}"/>
              </a:ext>
            </a:extLst>
          </p:cNvPr>
          <p:cNvPicPr>
            <a:picLocks noChangeAspect="1"/>
          </p:cNvPicPr>
          <p:nvPr/>
        </p:nvPicPr>
        <p:blipFill>
          <a:blip r:embed="rId3"/>
          <a:stretch>
            <a:fillRect/>
          </a:stretch>
        </p:blipFill>
        <p:spPr>
          <a:xfrm>
            <a:off x="8799968" y="271658"/>
            <a:ext cx="2395369" cy="2383392"/>
          </a:xfrm>
          <a:prstGeom prst="rect">
            <a:avLst/>
          </a:prstGeom>
        </p:spPr>
      </p:pic>
    </p:spTree>
    <p:extLst>
      <p:ext uri="{BB962C8B-B14F-4D97-AF65-F5344CB8AC3E}">
        <p14:creationId xmlns:p14="http://schemas.microsoft.com/office/powerpoint/2010/main" val="66303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01098" y="1396289"/>
            <a:ext cx="4160201" cy="4482819"/>
          </a:xfrm>
        </p:spPr>
        <p:txBody>
          <a:bodyPr>
            <a:normAutofit/>
          </a:bodyPr>
          <a:lstStyle/>
          <a:p>
            <a:r>
              <a:rPr lang="en-US" sz="6000" dirty="0"/>
              <a:t>Structure follows strategy</a:t>
            </a:r>
          </a:p>
        </p:txBody>
      </p:sp>
      <p:sp>
        <p:nvSpPr>
          <p:cNvPr id="4" name="Slide Number Placeholder 3"/>
          <p:cNvSpPr>
            <a:spLocks noGrp="1"/>
          </p:cNvSpPr>
          <p:nvPr>
            <p:ph type="sldNum" sz="quarter" idx="12"/>
          </p:nvPr>
        </p:nvSpPr>
        <p:spPr>
          <a:xfrm>
            <a:off x="804484" y="599325"/>
            <a:ext cx="548640" cy="548640"/>
          </a:xfrm>
          <a:prstGeom prst="ellipse">
            <a:avLst/>
          </a:prstGeom>
          <a:solidFill>
            <a:srgbClr val="7F7F7F"/>
          </a:solidFill>
        </p:spPr>
        <p:txBody>
          <a:bodyPr anchor="ctr">
            <a:normAutofit/>
          </a:bodyPr>
          <a:lstStyle/>
          <a:p>
            <a:pPr algn="ctr">
              <a:spcAft>
                <a:spcPts val="600"/>
              </a:spcAft>
              <a:defRPr/>
            </a:pPr>
            <a:fld id="{02CEC4EC-9CCB-4241-A23B-9FE759BEAC1D}" type="slidenum">
              <a:rPr lang="en-US" sz="1500">
                <a:solidFill>
                  <a:srgbClr val="FFFFFF"/>
                </a:solidFill>
              </a:rPr>
              <a:pPr algn="ctr">
                <a:spcAft>
                  <a:spcPts val="600"/>
                </a:spcAft>
                <a:defRPr/>
              </a:pPr>
              <a:t>24</a:t>
            </a:fld>
            <a:endParaRPr lang="en-US" sz="1500">
              <a:solidFill>
                <a:srgbClr val="FFFFFF"/>
              </a:solidFill>
            </a:endParaRPr>
          </a:p>
        </p:txBody>
      </p:sp>
      <p:graphicFrame>
        <p:nvGraphicFramePr>
          <p:cNvPr id="15365" name="Content Placeholder 2">
            <a:extLst>
              <a:ext uri="{FF2B5EF4-FFF2-40B4-BE49-F238E27FC236}">
                <a16:creationId xmlns:a16="http://schemas.microsoft.com/office/drawing/2014/main" id="{E7E0BF21-CDD3-4DC8-9DD5-01753122034A}"/>
              </a:ext>
            </a:extLst>
          </p:cNvPr>
          <p:cNvGraphicFramePr>
            <a:graphicFrameLocks noGrp="1"/>
          </p:cNvGraphicFramePr>
          <p:nvPr>
            <p:ph idx="1"/>
            <p:extLst>
              <p:ext uri="{D42A27DB-BD31-4B8C-83A1-F6EECF244321}">
                <p14:modId xmlns:p14="http://schemas.microsoft.com/office/powerpoint/2010/main" val="4036275723"/>
              </p:ext>
            </p:extLst>
          </p:nvPr>
        </p:nvGraphicFramePr>
        <p:xfrm>
          <a:off x="5161404" y="208230"/>
          <a:ext cx="6553780" cy="6275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F5BA1EA9-0382-4630-A1E6-EBD02D217614}"/>
              </a:ext>
            </a:extLst>
          </p:cNvPr>
          <p:cNvSpPr txBox="1"/>
          <p:nvPr/>
        </p:nvSpPr>
        <p:spPr>
          <a:xfrm>
            <a:off x="153685" y="6201336"/>
            <a:ext cx="6097836" cy="461665"/>
          </a:xfrm>
          <a:prstGeom prst="rect">
            <a:avLst/>
          </a:prstGeom>
          <a:noFill/>
        </p:spPr>
        <p:txBody>
          <a:bodyPr wrap="square">
            <a:spAutoFit/>
          </a:bodyPr>
          <a:lstStyle/>
          <a:p>
            <a:r>
              <a:rPr lang="en-US" sz="2400" dirty="0"/>
              <a:t>From Waterman, Peters and Phillips (1980)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5">
                                            <p:graphicEl>
                                              <a:dgm id="{BAD5A95E-A293-4BBA-A3DC-34B1693D0552}"/>
                                            </p:graphicEl>
                                          </p:spTgt>
                                        </p:tgtEl>
                                        <p:attrNameLst>
                                          <p:attrName>style.visibility</p:attrName>
                                        </p:attrNameLst>
                                      </p:cBhvr>
                                      <p:to>
                                        <p:strVal val="visible"/>
                                      </p:to>
                                    </p:set>
                                    <p:anim calcmode="lin" valueType="num">
                                      <p:cBhvr additive="base">
                                        <p:cTn id="7" dur="500" fill="hold"/>
                                        <p:tgtEl>
                                          <p:spTgt spid="15365">
                                            <p:graphicEl>
                                              <a:dgm id="{BAD5A95E-A293-4BBA-A3DC-34B1693D055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5">
                                            <p:graphicEl>
                                              <a:dgm id="{BAD5A95E-A293-4BBA-A3DC-34B1693D0552}"/>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65">
                                            <p:graphicEl>
                                              <a:dgm id="{1ED1A8FF-E306-46AF-B0E2-C53924228FCB}"/>
                                            </p:graphicEl>
                                          </p:spTgt>
                                        </p:tgtEl>
                                        <p:attrNameLst>
                                          <p:attrName>style.visibility</p:attrName>
                                        </p:attrNameLst>
                                      </p:cBhvr>
                                      <p:to>
                                        <p:strVal val="visible"/>
                                      </p:to>
                                    </p:set>
                                    <p:anim calcmode="lin" valueType="num">
                                      <p:cBhvr additive="base">
                                        <p:cTn id="13" dur="500" fill="hold"/>
                                        <p:tgtEl>
                                          <p:spTgt spid="15365">
                                            <p:graphicEl>
                                              <a:dgm id="{1ED1A8FF-E306-46AF-B0E2-C53924228FC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5">
                                            <p:graphicEl>
                                              <a:dgm id="{1ED1A8FF-E306-46AF-B0E2-C53924228FC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365" grpId="0">
        <p:bldSub>
          <a:bldDgm bld="lvl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 Plan Is Not a Strategy">
            <a:hlinkClick r:id="" action="ppaction://media"/>
            <a:extLst>
              <a:ext uri="{FF2B5EF4-FFF2-40B4-BE49-F238E27FC236}">
                <a16:creationId xmlns:a16="http://schemas.microsoft.com/office/drawing/2014/main" id="{94E2E532-4F36-440F-4EC6-EA6AC131AC83}"/>
              </a:ext>
            </a:extLst>
          </p:cNvPr>
          <p:cNvPicPr>
            <a:picLocks noGrp="1" noRot="1" noChangeAspect="1"/>
          </p:cNvPicPr>
          <p:nvPr>
            <p:ph idx="1"/>
            <a:videoFile r:link="rId1"/>
          </p:nvPr>
        </p:nvPicPr>
        <p:blipFill>
          <a:blip r:embed="rId3"/>
          <a:stretch>
            <a:fillRect/>
          </a:stretch>
        </p:blipFill>
        <p:spPr>
          <a:xfrm>
            <a:off x="571624" y="1353791"/>
            <a:ext cx="8572375" cy="4843720"/>
          </a:xfrm>
          <a:prstGeom prst="rect">
            <a:avLst/>
          </a:prstGeom>
        </p:spPr>
      </p:pic>
      <p:pic>
        <p:nvPicPr>
          <p:cNvPr id="6" name="Picture 5">
            <a:extLst>
              <a:ext uri="{FF2B5EF4-FFF2-40B4-BE49-F238E27FC236}">
                <a16:creationId xmlns:a16="http://schemas.microsoft.com/office/drawing/2014/main" id="{A8B71747-3AF9-0ACB-2D30-AEB5082BDC1C}"/>
              </a:ext>
            </a:extLst>
          </p:cNvPr>
          <p:cNvPicPr>
            <a:picLocks noChangeAspect="1"/>
          </p:cNvPicPr>
          <p:nvPr/>
        </p:nvPicPr>
        <p:blipFill>
          <a:blip r:embed="rId4"/>
          <a:stretch>
            <a:fillRect/>
          </a:stretch>
        </p:blipFill>
        <p:spPr>
          <a:xfrm>
            <a:off x="9143999" y="2679354"/>
            <a:ext cx="3061699" cy="1517181"/>
          </a:xfrm>
          <a:prstGeom prst="rect">
            <a:avLst/>
          </a:prstGeom>
        </p:spPr>
      </p:pic>
    </p:spTree>
    <p:extLst>
      <p:ext uri="{BB962C8B-B14F-4D97-AF65-F5344CB8AC3E}">
        <p14:creationId xmlns:p14="http://schemas.microsoft.com/office/powerpoint/2010/main" val="427063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E49027F0-33D5-4B30-8354-05CB641A2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3611" y="685893"/>
            <a:ext cx="3566407" cy="2989044"/>
          </a:xfrm>
        </p:spPr>
        <p:txBody>
          <a:bodyPr anchor="b">
            <a:normAutofit/>
          </a:bodyPr>
          <a:lstStyle/>
          <a:p>
            <a:r>
              <a:rPr lang="en-GB"/>
              <a:t>The Essence of strategic management</a:t>
            </a:r>
          </a:p>
        </p:txBody>
      </p:sp>
      <p:sp>
        <p:nvSpPr>
          <p:cNvPr id="3" name="Subtitle 2"/>
          <p:cNvSpPr>
            <a:spLocks noGrp="1"/>
          </p:cNvSpPr>
          <p:nvPr>
            <p:ph type="subTitle" idx="1"/>
          </p:nvPr>
        </p:nvSpPr>
        <p:spPr>
          <a:xfrm>
            <a:off x="613611" y="3849540"/>
            <a:ext cx="3566407" cy="1463040"/>
          </a:xfrm>
        </p:spPr>
        <p:txBody>
          <a:bodyPr anchor="t">
            <a:normAutofit/>
          </a:bodyPr>
          <a:lstStyle/>
          <a:p>
            <a:pPr algn="r"/>
            <a:endParaRPr lang="en-GB"/>
          </a:p>
        </p:txBody>
      </p:sp>
      <p:cxnSp>
        <p:nvCxnSpPr>
          <p:cNvPr id="17" name="Straight Connector 11">
            <a:extLst>
              <a:ext uri="{FF2B5EF4-FFF2-40B4-BE49-F238E27FC236}">
                <a16:creationId xmlns:a16="http://schemas.microsoft.com/office/drawing/2014/main" id="{E3E05128-D9E1-4C12-931B-FD8C6CB13F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3610" y="3759161"/>
            <a:ext cx="3566160" cy="0"/>
          </a:xfrm>
          <a:prstGeom prst="line">
            <a:avLst/>
          </a:prstGeom>
          <a:ln w="19050">
            <a:solidFill>
              <a:srgbClr val="0DD4F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81D3F09-2AC5-7DA4-0AAD-B2DBAD2F15E6}"/>
              </a:ext>
            </a:extLst>
          </p:cNvPr>
          <p:cNvPicPr>
            <a:picLocks noChangeAspect="1"/>
          </p:cNvPicPr>
          <p:nvPr/>
        </p:nvPicPr>
        <p:blipFill rotWithShape="1">
          <a:blip r:embed="rId2"/>
          <a:srcRect t="3416" r="-2" b="-2"/>
          <a:stretch/>
        </p:blipFill>
        <p:spPr>
          <a:xfrm>
            <a:off x="4654984" y="975"/>
            <a:ext cx="7533742" cy="6858000"/>
          </a:xfrm>
          <a:prstGeom prst="rect">
            <a:avLst/>
          </a:prstGeom>
        </p:spPr>
      </p:pic>
      <p:sp>
        <p:nvSpPr>
          <p:cNvPr id="5" name="Slide Number Placeholder 4">
            <a:extLst>
              <a:ext uri="{FF2B5EF4-FFF2-40B4-BE49-F238E27FC236}">
                <a16:creationId xmlns:a16="http://schemas.microsoft.com/office/drawing/2014/main" id="{F2BFC914-0615-6429-F4DB-E402C55197EA}"/>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a:normAutofit/>
          </a:bodyPr>
          <a:lstStyle/>
          <a:p>
            <a:pPr>
              <a:spcAft>
                <a:spcPts val="600"/>
              </a:spcAft>
            </a:pPr>
            <a:fld id="{68F0AA0E-D5BF-4574-8896-946A0CAC484F}" type="slidenum">
              <a:rPr lang="en-GB">
                <a:solidFill>
                  <a:srgbClr val="FFFFFF"/>
                </a:solidFill>
              </a:rPr>
              <a:pPr>
                <a:spcAft>
                  <a:spcPts val="600"/>
                </a:spcAft>
              </a:pPr>
              <a:t>26</a:t>
            </a:fld>
            <a:endParaRPr lang="en-GB">
              <a:solidFill>
                <a:srgbClr val="FFFFFF"/>
              </a:solidFill>
            </a:endParaRPr>
          </a:p>
        </p:txBody>
      </p:sp>
    </p:spTree>
    <p:extLst>
      <p:ext uri="{BB962C8B-B14F-4D97-AF65-F5344CB8AC3E}">
        <p14:creationId xmlns:p14="http://schemas.microsoft.com/office/powerpoint/2010/main" val="260317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997" y="1188637"/>
            <a:ext cx="3141430" cy="4480726"/>
          </a:xfrm>
        </p:spPr>
        <p:txBody>
          <a:bodyPr>
            <a:normAutofit/>
          </a:bodyPr>
          <a:lstStyle/>
          <a:p>
            <a:pPr algn="r"/>
            <a:r>
              <a:rPr lang="en-GB" sz="5600" dirty="0"/>
              <a:t>Lynch’s definition</a:t>
            </a:r>
          </a:p>
        </p:txBody>
      </p:sp>
      <p:sp>
        <p:nvSpPr>
          <p:cNvPr id="3" name="Content Placeholder 2"/>
          <p:cNvSpPr>
            <a:spLocks noGrp="1"/>
          </p:cNvSpPr>
          <p:nvPr>
            <p:ph idx="1"/>
          </p:nvPr>
        </p:nvSpPr>
        <p:spPr>
          <a:xfrm>
            <a:off x="4499571" y="307818"/>
            <a:ext cx="7170345" cy="6162886"/>
          </a:xfrm>
        </p:spPr>
        <p:txBody>
          <a:bodyPr anchor="ctr">
            <a:normAutofit/>
          </a:bodyPr>
          <a:lstStyle/>
          <a:p>
            <a:pPr marL="0" indent="0">
              <a:buNone/>
            </a:pPr>
            <a:r>
              <a:rPr lang="en-GB" sz="4400" dirty="0"/>
              <a:t>“Strategic management can be described as the identification of the </a:t>
            </a:r>
            <a:r>
              <a:rPr lang="en-GB" sz="4400" i="1" dirty="0"/>
              <a:t>purpose</a:t>
            </a:r>
            <a:r>
              <a:rPr lang="en-GB" sz="4400" dirty="0"/>
              <a:t> of the organisation and the plans and actions to achieve that purpose.” </a:t>
            </a:r>
          </a:p>
          <a:p>
            <a:pPr marL="0" indent="0">
              <a:buNone/>
            </a:pPr>
            <a:endParaRPr lang="en-GB" sz="3600" dirty="0"/>
          </a:p>
          <a:p>
            <a:pPr marL="0" indent="0">
              <a:buNone/>
            </a:pPr>
            <a:r>
              <a:rPr lang="en-GB" sz="3600" dirty="0"/>
              <a:t>[Lynch 2012: 7]</a:t>
            </a:r>
          </a:p>
        </p:txBody>
      </p:sp>
      <p:sp>
        <p:nvSpPr>
          <p:cNvPr id="4" name="Slide Number Placeholder 3">
            <a:extLst>
              <a:ext uri="{FF2B5EF4-FFF2-40B4-BE49-F238E27FC236}">
                <a16:creationId xmlns:a16="http://schemas.microsoft.com/office/drawing/2014/main" id="{BDAF0985-002D-E6EE-0CC8-C0ED30FCFD02}"/>
              </a:ext>
            </a:extLst>
          </p:cNvPr>
          <p:cNvSpPr>
            <a:spLocks noGrp="1"/>
          </p:cNvSpPr>
          <p:nvPr>
            <p:ph type="sldNum" sz="quarter" idx="12"/>
          </p:nvPr>
        </p:nvSpPr>
        <p:spPr/>
        <p:txBody>
          <a:bodyPr/>
          <a:lstStyle/>
          <a:p>
            <a:fld id="{68F0AA0E-D5BF-4574-8896-946A0CAC484F}" type="slidenum">
              <a:rPr lang="en-GB" smtClean="0"/>
              <a:t>27</a:t>
            </a:fld>
            <a:endParaRPr lang="en-GB"/>
          </a:p>
        </p:txBody>
      </p:sp>
    </p:spTree>
    <p:extLst>
      <p:ext uri="{BB962C8B-B14F-4D97-AF65-F5344CB8AC3E}">
        <p14:creationId xmlns:p14="http://schemas.microsoft.com/office/powerpoint/2010/main" val="123699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130" y="1203833"/>
            <a:ext cx="3534315" cy="4480726"/>
          </a:xfrm>
        </p:spPr>
        <p:txBody>
          <a:bodyPr>
            <a:normAutofit/>
          </a:bodyPr>
          <a:lstStyle/>
          <a:p>
            <a:pPr algn="r"/>
            <a:r>
              <a:rPr lang="en-GB" sz="5100" dirty="0"/>
              <a:t>A consensus view</a:t>
            </a:r>
          </a:p>
        </p:txBody>
      </p:sp>
      <p:sp>
        <p:nvSpPr>
          <p:cNvPr id="3" name="Content Placeholder 2"/>
          <p:cNvSpPr>
            <a:spLocks noGrp="1"/>
          </p:cNvSpPr>
          <p:nvPr>
            <p:ph idx="1"/>
          </p:nvPr>
        </p:nvSpPr>
        <p:spPr>
          <a:xfrm>
            <a:off x="4581054" y="298765"/>
            <a:ext cx="7150816" cy="6171940"/>
          </a:xfrm>
        </p:spPr>
        <p:txBody>
          <a:bodyPr anchor="ctr">
            <a:normAutofit/>
          </a:bodyPr>
          <a:lstStyle/>
          <a:p>
            <a:pPr marL="0" indent="0">
              <a:buNone/>
            </a:pPr>
            <a:r>
              <a:rPr lang="en-GB" sz="3600" dirty="0"/>
              <a:t>“The field of strategic management deals with the major intended and emergent initiatives taken by general managers on behalf of owners, involving utilisation of resources, to enhance the performance of firms in their external environments.” </a:t>
            </a:r>
          </a:p>
          <a:p>
            <a:pPr marL="0" indent="0">
              <a:buNone/>
            </a:pPr>
            <a:r>
              <a:rPr lang="en-GB" sz="2400" dirty="0"/>
              <a:t>[Lynch 2012:8]</a:t>
            </a:r>
          </a:p>
        </p:txBody>
      </p:sp>
      <p:sp>
        <p:nvSpPr>
          <p:cNvPr id="4" name="Slide Number Placeholder 3">
            <a:extLst>
              <a:ext uri="{FF2B5EF4-FFF2-40B4-BE49-F238E27FC236}">
                <a16:creationId xmlns:a16="http://schemas.microsoft.com/office/drawing/2014/main" id="{9F950875-D9F3-5C20-51C6-9D6086C91538}"/>
              </a:ext>
            </a:extLst>
          </p:cNvPr>
          <p:cNvSpPr>
            <a:spLocks noGrp="1"/>
          </p:cNvSpPr>
          <p:nvPr>
            <p:ph type="sldNum" sz="quarter" idx="12"/>
          </p:nvPr>
        </p:nvSpPr>
        <p:spPr/>
        <p:txBody>
          <a:bodyPr/>
          <a:lstStyle/>
          <a:p>
            <a:fld id="{68F0AA0E-D5BF-4574-8896-946A0CAC484F}" type="slidenum">
              <a:rPr lang="en-GB" smtClean="0"/>
              <a:t>28</a:t>
            </a:fld>
            <a:endParaRPr lang="en-GB"/>
          </a:p>
        </p:txBody>
      </p:sp>
    </p:spTree>
    <p:extLst>
      <p:ext uri="{BB962C8B-B14F-4D97-AF65-F5344CB8AC3E}">
        <p14:creationId xmlns:p14="http://schemas.microsoft.com/office/powerpoint/2010/main" val="99967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7762" y="329184"/>
            <a:ext cx="6251110" cy="1783080"/>
          </a:xfrm>
        </p:spPr>
        <p:txBody>
          <a:bodyPr anchor="b">
            <a:normAutofit/>
          </a:bodyPr>
          <a:lstStyle/>
          <a:p>
            <a:r>
              <a:rPr lang="en-GB" sz="6000" dirty="0"/>
              <a:t>A consensus view</a:t>
            </a:r>
          </a:p>
        </p:txBody>
      </p:sp>
      <p:pic>
        <p:nvPicPr>
          <p:cNvPr id="9" name="Picture 8">
            <a:extLst>
              <a:ext uri="{FF2B5EF4-FFF2-40B4-BE49-F238E27FC236}">
                <a16:creationId xmlns:a16="http://schemas.microsoft.com/office/drawing/2014/main" id="{6764BCD7-8DF5-4F69-9BF6-BCCC58FEEBBF}"/>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Content Placeholder 5">
            <a:extLst>
              <a:ext uri="{FF2B5EF4-FFF2-40B4-BE49-F238E27FC236}">
                <a16:creationId xmlns:a16="http://schemas.microsoft.com/office/drawing/2014/main" id="{6552782C-DD51-4BFB-B5FB-E71D46BEB2E2}"/>
              </a:ext>
            </a:extLst>
          </p:cNvPr>
          <p:cNvSpPr>
            <a:spLocks noGrp="1"/>
          </p:cNvSpPr>
          <p:nvPr>
            <p:ph idx="1"/>
          </p:nvPr>
        </p:nvSpPr>
        <p:spPr>
          <a:xfrm>
            <a:off x="4988459" y="2317686"/>
            <a:ext cx="6907794" cy="2661719"/>
          </a:xfrm>
        </p:spPr>
        <p:txBody>
          <a:bodyPr>
            <a:normAutofit/>
          </a:bodyPr>
          <a:lstStyle/>
          <a:p>
            <a:r>
              <a:rPr lang="en-US" sz="4000" dirty="0"/>
              <a:t>“The name of the game is innovation. We work really hard to try to turn innovation into strategy and a process.”</a:t>
            </a:r>
          </a:p>
          <a:p>
            <a:endParaRPr lang="en-GB" sz="2200" dirty="0"/>
          </a:p>
        </p:txBody>
      </p:sp>
      <p:sp>
        <p:nvSpPr>
          <p:cNvPr id="12" name="TextBox 11">
            <a:extLst>
              <a:ext uri="{FF2B5EF4-FFF2-40B4-BE49-F238E27FC236}">
                <a16:creationId xmlns:a16="http://schemas.microsoft.com/office/drawing/2014/main" id="{3872634D-B0F2-4892-8FB6-FBA85CEEB473}"/>
              </a:ext>
            </a:extLst>
          </p:cNvPr>
          <p:cNvSpPr txBox="1"/>
          <p:nvPr/>
        </p:nvSpPr>
        <p:spPr>
          <a:xfrm>
            <a:off x="5224898" y="5184827"/>
            <a:ext cx="5419685" cy="461665"/>
          </a:xfrm>
          <a:prstGeom prst="rect">
            <a:avLst/>
          </a:prstGeom>
          <a:noFill/>
        </p:spPr>
        <p:txBody>
          <a:bodyPr wrap="square">
            <a:spAutoFit/>
          </a:bodyPr>
          <a:lstStyle/>
          <a:p>
            <a:r>
              <a:rPr lang="en-US" sz="2400" dirty="0"/>
              <a:t>CEO of Proctor and Gamble AG </a:t>
            </a:r>
            <a:r>
              <a:rPr lang="en-US" sz="2400" dirty="0" err="1"/>
              <a:t>Lafley</a:t>
            </a:r>
            <a:r>
              <a:rPr lang="en-US" sz="2400" dirty="0"/>
              <a:t> </a:t>
            </a:r>
            <a:endParaRPr lang="en-GB" sz="2400" dirty="0"/>
          </a:p>
        </p:txBody>
      </p:sp>
      <p:sp>
        <p:nvSpPr>
          <p:cNvPr id="3" name="Slide Number Placeholder 2">
            <a:extLst>
              <a:ext uri="{FF2B5EF4-FFF2-40B4-BE49-F238E27FC236}">
                <a16:creationId xmlns:a16="http://schemas.microsoft.com/office/drawing/2014/main" id="{3BD98727-1872-B7BD-4525-7D652917638E}"/>
              </a:ext>
            </a:extLst>
          </p:cNvPr>
          <p:cNvSpPr>
            <a:spLocks noGrp="1"/>
          </p:cNvSpPr>
          <p:nvPr>
            <p:ph type="sldNum" sz="quarter" idx="12"/>
          </p:nvPr>
        </p:nvSpPr>
        <p:spPr/>
        <p:txBody>
          <a:bodyPr/>
          <a:lstStyle/>
          <a:p>
            <a:fld id="{68F0AA0E-D5BF-4574-8896-946A0CAC484F}" type="slidenum">
              <a:rPr lang="en-GB" smtClean="0"/>
              <a:t>29</a:t>
            </a:fld>
            <a:endParaRPr lang="en-GB"/>
          </a:p>
        </p:txBody>
      </p:sp>
    </p:spTree>
    <p:extLst>
      <p:ext uri="{BB962C8B-B14F-4D97-AF65-F5344CB8AC3E}">
        <p14:creationId xmlns:p14="http://schemas.microsoft.com/office/powerpoint/2010/main" val="27584578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99441-D7C8-B1C7-091D-D96BBFF36D01}"/>
              </a:ext>
            </a:extLst>
          </p:cNvPr>
          <p:cNvSpPr>
            <a:spLocks noGrp="1"/>
          </p:cNvSpPr>
          <p:nvPr>
            <p:ph type="title"/>
          </p:nvPr>
        </p:nvSpPr>
        <p:spPr/>
        <p:txBody>
          <a:bodyPr/>
          <a:lstStyle/>
          <a:p>
            <a:endParaRPr lang="en-GB"/>
          </a:p>
        </p:txBody>
      </p:sp>
      <p:pic>
        <p:nvPicPr>
          <p:cNvPr id="5" name="Online Media 4" title="A.G. Lafley Defines Effective Business Strategy">
            <a:hlinkClick r:id="" action="ppaction://media"/>
            <a:extLst>
              <a:ext uri="{FF2B5EF4-FFF2-40B4-BE49-F238E27FC236}">
                <a16:creationId xmlns:a16="http://schemas.microsoft.com/office/drawing/2014/main" id="{F4AE2642-2DBD-731D-DD07-D4480E748844}"/>
              </a:ext>
            </a:extLst>
          </p:cNvPr>
          <p:cNvPicPr>
            <a:picLocks noGrp="1" noRot="1" noChangeAspect="1"/>
          </p:cNvPicPr>
          <p:nvPr>
            <p:ph idx="1"/>
            <a:videoFile r:link="rId1"/>
          </p:nvPr>
        </p:nvPicPr>
        <p:blipFill>
          <a:blip r:embed="rId3"/>
          <a:stretch>
            <a:fillRect/>
          </a:stretch>
        </p:blipFill>
        <p:spPr>
          <a:xfrm>
            <a:off x="1770885" y="985334"/>
            <a:ext cx="8650229" cy="4887331"/>
          </a:xfrm>
          <a:prstGeom prst="rect">
            <a:avLst/>
          </a:prstGeom>
        </p:spPr>
      </p:pic>
      <p:sp>
        <p:nvSpPr>
          <p:cNvPr id="4" name="Slide Number Placeholder 3">
            <a:extLst>
              <a:ext uri="{FF2B5EF4-FFF2-40B4-BE49-F238E27FC236}">
                <a16:creationId xmlns:a16="http://schemas.microsoft.com/office/drawing/2014/main" id="{C6D9B2C3-C946-2F32-4096-78ACDD64E6D2}"/>
              </a:ext>
            </a:extLst>
          </p:cNvPr>
          <p:cNvSpPr>
            <a:spLocks noGrp="1"/>
          </p:cNvSpPr>
          <p:nvPr>
            <p:ph type="sldNum" sz="quarter" idx="12"/>
          </p:nvPr>
        </p:nvSpPr>
        <p:spPr/>
        <p:txBody>
          <a:bodyPr/>
          <a:lstStyle/>
          <a:p>
            <a:pPr>
              <a:defRPr/>
            </a:pPr>
            <a:fld id="{AF05CC4A-1642-4BF6-B8F1-4469DB2DB51B}" type="slidenum">
              <a:rPr lang="en-US" smtClean="0"/>
              <a:pPr>
                <a:defRPr/>
              </a:pPr>
              <a:t>30</a:t>
            </a:fld>
            <a:endParaRPr lang="en-US" dirty="0"/>
          </a:p>
        </p:txBody>
      </p:sp>
    </p:spTree>
    <p:extLst>
      <p:ext uri="{BB962C8B-B14F-4D97-AF65-F5344CB8AC3E}">
        <p14:creationId xmlns:p14="http://schemas.microsoft.com/office/powerpoint/2010/main" val="608520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74C47-E272-200D-9604-4FAABA475B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11A59A-C05B-5E2B-38E8-311DE312205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D48E2A6F-9CCF-1068-DD12-DE98769C2F53}"/>
              </a:ext>
            </a:extLst>
          </p:cNvPr>
          <p:cNvSpPr>
            <a:spLocks noGrp="1"/>
          </p:cNvSpPr>
          <p:nvPr>
            <p:ph type="sldNum" sz="quarter" idx="12"/>
          </p:nvPr>
        </p:nvSpPr>
        <p:spPr/>
        <p:txBody>
          <a:bodyPr/>
          <a:lstStyle/>
          <a:p>
            <a:pPr>
              <a:defRPr/>
            </a:pPr>
            <a:fld id="{AF05CC4A-1642-4BF6-B8F1-4469DB2DB51B}" type="slidenum">
              <a:rPr lang="en-US" smtClean="0"/>
              <a:pPr>
                <a:defRPr/>
              </a:pPr>
              <a:t>31</a:t>
            </a:fld>
            <a:endParaRPr lang="en-US" dirty="0"/>
          </a:p>
        </p:txBody>
      </p:sp>
    </p:spTree>
    <p:extLst>
      <p:ext uri="{BB962C8B-B14F-4D97-AF65-F5344CB8AC3E}">
        <p14:creationId xmlns:p14="http://schemas.microsoft.com/office/powerpoint/2010/main" val="2185106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053" y="536359"/>
            <a:ext cx="10654420" cy="1325563"/>
          </a:xfrm>
        </p:spPr>
        <p:txBody>
          <a:bodyPr>
            <a:normAutofit/>
          </a:bodyPr>
          <a:lstStyle/>
          <a:p>
            <a:r>
              <a:rPr lang="en-GB" sz="6000" dirty="0"/>
              <a:t>Ansoff (1979) Strategic Management</a:t>
            </a:r>
          </a:p>
        </p:txBody>
      </p:sp>
      <p:sp>
        <p:nvSpPr>
          <p:cNvPr id="4" name="Slide Number Placeholder 3"/>
          <p:cNvSpPr>
            <a:spLocks noGrp="1"/>
          </p:cNvSpPr>
          <p:nvPr>
            <p:ph type="sldNum" sz="quarter" idx="12"/>
          </p:nvPr>
        </p:nvSpPr>
        <p:spPr>
          <a:xfrm>
            <a:off x="11000232" y="6108192"/>
            <a:ext cx="548640" cy="548640"/>
          </a:xfrm>
          <a:prstGeom prst="ellipse">
            <a:avLst/>
          </a:prstGeom>
          <a:solidFill>
            <a:srgbClr val="7F7F7F"/>
          </a:solidFill>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5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32</a:t>
            </a:fld>
            <a:endParaRPr kumimoji="0" lang="en-US" sz="15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82605014-0DAD-2B8B-94E8-59146B79B6B8}"/>
              </a:ext>
            </a:extLst>
          </p:cNvPr>
          <p:cNvPicPr>
            <a:picLocks noChangeAspect="1"/>
          </p:cNvPicPr>
          <p:nvPr/>
        </p:nvPicPr>
        <p:blipFill>
          <a:blip r:embed="rId2"/>
          <a:stretch>
            <a:fillRect/>
          </a:stretch>
        </p:blipFill>
        <p:spPr>
          <a:xfrm>
            <a:off x="1596065" y="1744916"/>
            <a:ext cx="9177559" cy="4637596"/>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2468" y="176981"/>
            <a:ext cx="10777819" cy="1325563"/>
          </a:xfrm>
        </p:spPr>
        <p:txBody>
          <a:bodyPr>
            <a:normAutofit/>
          </a:bodyPr>
          <a:lstStyle/>
          <a:p>
            <a:r>
              <a:rPr lang="en-GB" sz="5400" dirty="0"/>
              <a:t>Ansoff (1979) Strategic Management</a:t>
            </a:r>
          </a:p>
        </p:txBody>
      </p:sp>
      <p:sp>
        <p:nvSpPr>
          <p:cNvPr id="3" name="Content Placeholder 2"/>
          <p:cNvSpPr>
            <a:spLocks noGrp="1"/>
          </p:cNvSpPr>
          <p:nvPr>
            <p:ph idx="1"/>
          </p:nvPr>
        </p:nvSpPr>
        <p:spPr>
          <a:xfrm>
            <a:off x="1285592" y="1539089"/>
            <a:ext cx="10514695" cy="5081198"/>
          </a:xfrm>
        </p:spPr>
        <p:txBody>
          <a:bodyPr anchor="t">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Calibri" panose="020F0502020204030204"/>
              </a:rPr>
              <a:t>Three salient features</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4000" b="0" i="0" u="none" strike="noStrike" kern="1200" cap="none" spc="0" normalizeH="0" baseline="0" noProof="0" dirty="0">
                <a:ln>
                  <a:noFill/>
                </a:ln>
                <a:solidFill>
                  <a:srgbClr val="FFFFFF"/>
                </a:solidFill>
                <a:effectLst/>
                <a:uLnTx/>
                <a:uFillTx/>
                <a:latin typeface="Calibri" panose="020F0502020204030204"/>
              </a:rPr>
              <a:t>Far reaching and more </a:t>
            </a:r>
            <a:r>
              <a:rPr kumimoji="0" lang="en-GB" sz="4000" b="1" i="0" u="none" strike="noStrike" kern="1200" cap="none" spc="0" normalizeH="0" baseline="0" noProof="0" dirty="0">
                <a:ln>
                  <a:noFill/>
                </a:ln>
                <a:solidFill>
                  <a:srgbClr val="FFFFFF"/>
                </a:solidFill>
                <a:effectLst/>
                <a:uLnTx/>
                <a:uFillTx/>
                <a:latin typeface="Calibri" panose="020F0502020204030204"/>
              </a:rPr>
              <a:t>global</a:t>
            </a:r>
            <a:r>
              <a:rPr kumimoji="0" lang="en-GB" sz="4000" b="0" i="0" u="none" strike="noStrike" kern="1200" cap="none" spc="0" normalizeH="0" baseline="0" noProof="0" dirty="0">
                <a:ln>
                  <a:noFill/>
                </a:ln>
                <a:solidFill>
                  <a:srgbClr val="FFFFFF"/>
                </a:solidFill>
                <a:effectLst/>
                <a:uLnTx/>
                <a:uFillTx/>
                <a:latin typeface="Calibri" panose="020F0502020204030204"/>
              </a:rPr>
              <a:t> European view . . . As opposed to a myopic, parochial, purely American view</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4000" b="0" i="0" u="none" strike="noStrike" kern="1200" cap="none" spc="0" normalizeH="0" baseline="0" noProof="0" dirty="0">
                <a:ln>
                  <a:noFill/>
                </a:ln>
                <a:solidFill>
                  <a:srgbClr val="FFFFFF"/>
                </a:solidFill>
                <a:effectLst/>
                <a:uLnTx/>
                <a:uFillTx/>
                <a:latin typeface="Calibri" panose="020F0502020204030204"/>
              </a:rPr>
              <a:t> A </a:t>
            </a:r>
            <a:r>
              <a:rPr kumimoji="0" lang="en-GB" sz="4000" b="1" i="0" u="none" strike="noStrike" kern="1200" cap="none" spc="0" normalizeH="0" baseline="0" noProof="0" dirty="0">
                <a:ln>
                  <a:noFill/>
                </a:ln>
                <a:solidFill>
                  <a:srgbClr val="FFFFFF"/>
                </a:solidFill>
                <a:effectLst/>
                <a:uLnTx/>
                <a:uFillTx/>
                <a:latin typeface="Calibri" panose="020F0502020204030204"/>
              </a:rPr>
              <a:t>hypothesis-verification</a:t>
            </a:r>
            <a:r>
              <a:rPr kumimoji="0" lang="en-GB" sz="4000" b="0" i="0" u="none" strike="noStrike" kern="1200" cap="none" spc="0" normalizeH="0" baseline="0" noProof="0" dirty="0">
                <a:ln>
                  <a:noFill/>
                </a:ln>
                <a:solidFill>
                  <a:srgbClr val="FFFFFF"/>
                </a:solidFill>
                <a:effectLst/>
                <a:uLnTx/>
                <a:uFillTx/>
                <a:latin typeface="Calibri" panose="020F0502020204030204"/>
              </a:rPr>
              <a:t> approach . . .  Verification of business realities</a:t>
            </a:r>
          </a:p>
          <a:p>
            <a:pPr marL="457200" marR="0" lvl="0" indent="-4572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4000" b="0" i="0" u="none" strike="noStrike" kern="1200" cap="none" spc="0" normalizeH="0" baseline="0" noProof="0" dirty="0">
                <a:ln>
                  <a:noFill/>
                </a:ln>
                <a:solidFill>
                  <a:srgbClr val="FFFFFF"/>
                </a:solidFill>
                <a:effectLst/>
                <a:uLnTx/>
                <a:uFillTx/>
                <a:latin typeface="Calibri" panose="020F0502020204030204"/>
              </a:rPr>
              <a:t> A </a:t>
            </a:r>
            <a:r>
              <a:rPr kumimoji="0" lang="en-GB" sz="4000" b="1" i="0" u="none" strike="noStrike" kern="1200" cap="none" spc="0" normalizeH="0" baseline="0" noProof="0" dirty="0">
                <a:ln>
                  <a:noFill/>
                </a:ln>
                <a:solidFill>
                  <a:srgbClr val="FFFFFF"/>
                </a:solidFill>
                <a:effectLst/>
                <a:uLnTx/>
                <a:uFillTx/>
                <a:latin typeface="Calibri" panose="020F0502020204030204"/>
              </a:rPr>
              <a:t>multi-disciplinary </a:t>
            </a:r>
            <a:r>
              <a:rPr kumimoji="0" lang="en-GB" sz="4000" b="0" i="0" u="none" strike="noStrike" kern="1200" cap="none" spc="0" normalizeH="0" baseline="0" noProof="0" dirty="0">
                <a:ln>
                  <a:noFill/>
                </a:ln>
                <a:solidFill>
                  <a:srgbClr val="FFFFFF"/>
                </a:solidFill>
                <a:effectLst/>
                <a:uLnTx/>
                <a:uFillTx/>
                <a:latin typeface="Calibri" panose="020F0502020204030204"/>
              </a:rPr>
              <a:t>approach</a:t>
            </a:r>
            <a:endParaRPr lang="en-GB" sz="1800" dirty="0"/>
          </a:p>
          <a:p>
            <a:pPr marL="0" indent="0">
              <a:buNone/>
            </a:pPr>
            <a:endParaRPr lang="en-GB" sz="1800" dirty="0"/>
          </a:p>
        </p:txBody>
      </p:sp>
      <p:sp>
        <p:nvSpPr>
          <p:cNvPr id="4" name="Slide Number Placeholder 3"/>
          <p:cNvSpPr>
            <a:spLocks noGrp="1"/>
          </p:cNvSpPr>
          <p:nvPr>
            <p:ph type="sldNum" sz="quarter" idx="12"/>
          </p:nvPr>
        </p:nvSpPr>
        <p:spPr>
          <a:xfrm>
            <a:off x="11000232" y="6108192"/>
            <a:ext cx="548640" cy="548640"/>
          </a:xfrm>
          <a:prstGeom prst="ellipse">
            <a:avLst/>
          </a:prstGeom>
          <a:solidFill>
            <a:srgbClr val="7F7F7F"/>
          </a:solidFill>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5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33</a:t>
            </a:fld>
            <a:endParaRPr kumimoji="0" lang="en-US" sz="15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981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6460" y="365125"/>
            <a:ext cx="4390210" cy="5811837"/>
          </a:xfrm>
        </p:spPr>
        <p:txBody>
          <a:bodyPr>
            <a:normAutofit/>
          </a:bodyPr>
          <a:lstStyle/>
          <a:p>
            <a:r>
              <a:rPr lang="en-GB" sz="6000" dirty="0">
                <a:solidFill>
                  <a:srgbClr val="FFFFFF"/>
                </a:solidFill>
              </a:rPr>
              <a:t>Ansoff’s Key Questions</a:t>
            </a:r>
          </a:p>
        </p:txBody>
      </p:sp>
      <p:sp>
        <p:nvSpPr>
          <p:cNvPr id="3" name="Content Placeholder 2"/>
          <p:cNvSpPr>
            <a:spLocks noGrp="1"/>
          </p:cNvSpPr>
          <p:nvPr>
            <p:ph idx="1"/>
          </p:nvPr>
        </p:nvSpPr>
        <p:spPr>
          <a:xfrm>
            <a:off x="3947311" y="235390"/>
            <a:ext cx="8102851" cy="6509634"/>
          </a:xfrm>
        </p:spPr>
        <p:txBody>
          <a:bodyPr anchor="ctr">
            <a:normAutofit/>
          </a:bodyPr>
          <a:lstStyle/>
          <a:p>
            <a:pPr>
              <a:buNone/>
            </a:pPr>
            <a:r>
              <a:rPr lang="en-GB" sz="2000" dirty="0">
                <a:solidFill>
                  <a:srgbClr val="FFFFFF"/>
                </a:solidFill>
              </a:rPr>
              <a:t>	</a:t>
            </a:r>
            <a:r>
              <a:rPr lang="en-GB" sz="3600" dirty="0">
                <a:solidFill>
                  <a:srgbClr val="FFFFFF"/>
                </a:solidFill>
              </a:rPr>
              <a:t>Major aim was to </a:t>
            </a:r>
            <a:r>
              <a:rPr lang="en-GB" sz="3600" b="1" dirty="0">
                <a:solidFill>
                  <a:srgbClr val="FFFFFF"/>
                </a:solidFill>
              </a:rPr>
              <a:t>bridge the gap between  theory and practice </a:t>
            </a:r>
            <a:r>
              <a:rPr lang="en-GB" sz="3600" dirty="0">
                <a:solidFill>
                  <a:srgbClr val="FFFFFF"/>
                </a:solidFill>
              </a:rPr>
              <a:t>by asking key questions:</a:t>
            </a:r>
          </a:p>
          <a:p>
            <a:pPr>
              <a:buNone/>
            </a:pPr>
            <a:endParaRPr lang="en-GB" sz="3600" dirty="0">
              <a:solidFill>
                <a:srgbClr val="FFFFFF"/>
              </a:solidFill>
            </a:endParaRPr>
          </a:p>
          <a:p>
            <a:pPr marL="514350" indent="-514350">
              <a:buFont typeface="+mj-lt"/>
              <a:buAutoNum type="arabicPeriod"/>
            </a:pPr>
            <a:r>
              <a:rPr lang="en-GB" sz="3600" dirty="0">
                <a:solidFill>
                  <a:srgbClr val="FFFFFF"/>
                </a:solidFill>
              </a:rPr>
              <a:t>What are the patterns of organisational behaviour  in a </a:t>
            </a:r>
            <a:r>
              <a:rPr lang="en-GB" sz="3600" b="1" dirty="0">
                <a:solidFill>
                  <a:srgbClr val="FF0000"/>
                </a:solidFill>
              </a:rPr>
              <a:t>turbulent environment?</a:t>
            </a:r>
          </a:p>
          <a:p>
            <a:pPr marL="514350" indent="-514350">
              <a:buFont typeface="+mj-lt"/>
              <a:buAutoNum type="arabicPeriod"/>
            </a:pPr>
            <a:r>
              <a:rPr lang="en-GB" sz="3600" dirty="0">
                <a:solidFill>
                  <a:srgbClr val="FFFFFF"/>
                </a:solidFill>
              </a:rPr>
              <a:t>What determines the differences in the behaviour?</a:t>
            </a:r>
          </a:p>
          <a:p>
            <a:pPr marL="514350" indent="-514350">
              <a:buFont typeface="+mj-lt"/>
              <a:buAutoNum type="arabicPeriod"/>
            </a:pPr>
            <a:r>
              <a:rPr lang="en-GB" sz="3600" dirty="0">
                <a:solidFill>
                  <a:srgbClr val="FFFFFF"/>
                </a:solidFill>
              </a:rPr>
              <a:t>What factors contribute to success and to failure ? [10]</a:t>
            </a:r>
          </a:p>
        </p:txBody>
      </p:sp>
      <p:sp>
        <p:nvSpPr>
          <p:cNvPr id="4" name="Slide Number Placeholder 3"/>
          <p:cNvSpPr>
            <a:spLocks noGrp="1"/>
          </p:cNvSpPr>
          <p:nvPr>
            <p:ph type="sldNum" sz="quarter" idx="12"/>
          </p:nvPr>
        </p:nvSpPr>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srgbClr val="FFFFFF">
                    <a:alpha val="80000"/>
                  </a:srgb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34</a:t>
            </a:fld>
            <a:endParaRPr kumimoji="0" lang="en-US" sz="1200" b="0" i="0" u="none" strike="noStrike" kern="1200" cap="none" spc="0" normalizeH="0" baseline="0" noProof="0">
              <a:ln>
                <a:noFill/>
              </a:ln>
              <a:solidFill>
                <a:srgbClr val="FFFFFF">
                  <a:alpha val="80000"/>
                </a:srgbClr>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39485" y="465718"/>
            <a:ext cx="5828259" cy="5474557"/>
          </a:xfrm>
        </p:spPr>
        <p:txBody>
          <a:bodyPr anchor="ctr">
            <a:normAutofit/>
          </a:bodyPr>
          <a:lstStyle/>
          <a:p>
            <a:pPr>
              <a:buNone/>
            </a:pPr>
            <a:r>
              <a:rPr lang="en-GB" sz="2000" dirty="0">
                <a:solidFill>
                  <a:srgbClr val="FFFFFF"/>
                </a:solidFill>
              </a:rPr>
              <a:t>	</a:t>
            </a:r>
          </a:p>
          <a:p>
            <a:pPr marL="514350" indent="-514350">
              <a:buFont typeface="+mj-lt"/>
              <a:buAutoNum type="arabicPeriod" startAt="4"/>
            </a:pPr>
            <a:r>
              <a:rPr lang="en-GB" sz="3600" dirty="0">
                <a:solidFill>
                  <a:srgbClr val="FFFFFF"/>
                </a:solidFill>
              </a:rPr>
              <a:t>What determines the choice of a particular mode of behaviour?</a:t>
            </a:r>
          </a:p>
          <a:p>
            <a:pPr marL="514350" indent="-514350">
              <a:buFont typeface="+mj-lt"/>
              <a:buAutoNum type="arabicPeriod" startAt="4"/>
            </a:pPr>
            <a:r>
              <a:rPr lang="en-GB" sz="3600" dirty="0">
                <a:solidFill>
                  <a:srgbClr val="FFFFFF"/>
                </a:solidFill>
              </a:rPr>
              <a:t>What is the transition process by which organisations move from one mode to another? [10]</a:t>
            </a:r>
          </a:p>
          <a:p>
            <a:endParaRPr lang="en-GB" sz="2000" dirty="0">
              <a:solidFill>
                <a:srgbClr val="FFFFFF"/>
              </a:solidFill>
            </a:endParaRPr>
          </a:p>
        </p:txBody>
      </p:sp>
      <p:sp>
        <p:nvSpPr>
          <p:cNvPr id="4" name="Slide Number Placeholder 3"/>
          <p:cNvSpPr>
            <a:spLocks noGrp="1"/>
          </p:cNvSpPr>
          <p:nvPr>
            <p:ph type="sldNum" sz="quarter" idx="12"/>
          </p:nvPr>
        </p:nvSpPr>
        <p:spPr>
          <a:xfrm>
            <a:off x="10480391" y="6535157"/>
            <a:ext cx="973667" cy="274320"/>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05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35</a:t>
            </a:fld>
            <a:endParaRPr kumimoji="0" lang="en-US" sz="105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258D87B-5522-1759-DA25-9FF802E5F7F4}"/>
              </a:ext>
            </a:extLst>
          </p:cNvPr>
          <p:cNvPicPr>
            <a:picLocks noChangeAspect="1"/>
          </p:cNvPicPr>
          <p:nvPr/>
        </p:nvPicPr>
        <p:blipFill>
          <a:blip r:embed="rId2"/>
          <a:stretch>
            <a:fillRect/>
          </a:stretch>
        </p:blipFill>
        <p:spPr>
          <a:xfrm>
            <a:off x="814811" y="74510"/>
            <a:ext cx="4269766" cy="6539342"/>
          </a:xfrm>
          <a:prstGeom prst="rect">
            <a:avLst/>
          </a:prstGeom>
        </p:spPr>
      </p:pic>
    </p:spTree>
    <p:extLst>
      <p:ext uri="{BB962C8B-B14F-4D97-AF65-F5344CB8AC3E}">
        <p14:creationId xmlns:p14="http://schemas.microsoft.com/office/powerpoint/2010/main" val="235783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Ansoff’s Hypothesis</a:t>
            </a:r>
          </a:p>
        </p:txBody>
      </p:sp>
      <p:sp>
        <p:nvSpPr>
          <p:cNvPr id="3" name="Content Placeholder 2"/>
          <p:cNvSpPr>
            <a:spLocks noGrp="1"/>
          </p:cNvSpPr>
          <p:nvPr>
            <p:ph idx="1"/>
          </p:nvPr>
        </p:nvSpPr>
        <p:spPr>
          <a:xfrm>
            <a:off x="398352" y="2084832"/>
            <a:ext cx="7088864" cy="3456431"/>
          </a:xfrm>
        </p:spPr>
        <p:txBody>
          <a:bodyPr>
            <a:noAutofit/>
          </a:bodyPr>
          <a:lstStyle/>
          <a:p>
            <a:pPr marL="109728" indent="0">
              <a:buNone/>
            </a:pPr>
            <a:r>
              <a:rPr lang="en-GB" sz="4000" dirty="0"/>
              <a:t>“A basic hypothesis of the book  is that an organisation will be successful if </a:t>
            </a:r>
            <a:r>
              <a:rPr lang="en-GB" sz="4000" b="1" dirty="0">
                <a:solidFill>
                  <a:srgbClr val="FF0000"/>
                </a:solidFill>
              </a:rPr>
              <a:t>environment</a:t>
            </a:r>
            <a:r>
              <a:rPr lang="en-GB" sz="4000" dirty="0"/>
              <a:t>, </a:t>
            </a:r>
            <a:r>
              <a:rPr lang="en-GB" sz="4000" b="1" dirty="0">
                <a:solidFill>
                  <a:srgbClr val="FF0000"/>
                </a:solidFill>
              </a:rPr>
              <a:t>response</a:t>
            </a:r>
            <a:r>
              <a:rPr lang="en-GB" sz="4000" dirty="0"/>
              <a:t>, </a:t>
            </a:r>
            <a:r>
              <a:rPr lang="en-GB" sz="4000" b="1" dirty="0">
                <a:solidFill>
                  <a:srgbClr val="FF0000"/>
                </a:solidFill>
              </a:rPr>
              <a:t>culture</a:t>
            </a:r>
            <a:r>
              <a:rPr lang="en-GB" sz="4000" dirty="0"/>
              <a:t> and </a:t>
            </a:r>
            <a:r>
              <a:rPr lang="en-GB" sz="4000" b="1" dirty="0">
                <a:solidFill>
                  <a:srgbClr val="FF0000"/>
                </a:solidFill>
              </a:rPr>
              <a:t>capability</a:t>
            </a:r>
            <a:r>
              <a:rPr lang="en-GB" sz="4000" dirty="0"/>
              <a:t> match each other.” [11]</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Rectangle 4"/>
          <p:cNvSpPr/>
          <p:nvPr/>
        </p:nvSpPr>
        <p:spPr>
          <a:xfrm>
            <a:off x="7852299" y="1316737"/>
            <a:ext cx="3958701" cy="838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Environment</a:t>
            </a:r>
          </a:p>
        </p:txBody>
      </p:sp>
      <p:sp>
        <p:nvSpPr>
          <p:cNvPr id="6" name="Rectangle 5"/>
          <p:cNvSpPr/>
          <p:nvPr/>
        </p:nvSpPr>
        <p:spPr>
          <a:xfrm>
            <a:off x="7852300" y="3648416"/>
            <a:ext cx="3958700" cy="8382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Culture</a:t>
            </a:r>
          </a:p>
        </p:txBody>
      </p:sp>
      <p:sp>
        <p:nvSpPr>
          <p:cNvPr id="7" name="Rectangle 6"/>
          <p:cNvSpPr/>
          <p:nvPr/>
        </p:nvSpPr>
        <p:spPr>
          <a:xfrm>
            <a:off x="7852300" y="4838701"/>
            <a:ext cx="3958700" cy="8382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Capability</a:t>
            </a:r>
          </a:p>
        </p:txBody>
      </p:sp>
      <p:sp>
        <p:nvSpPr>
          <p:cNvPr id="8" name="Rectangle 7">
            <a:extLst>
              <a:ext uri="{FF2B5EF4-FFF2-40B4-BE49-F238E27FC236}">
                <a16:creationId xmlns:a16="http://schemas.microsoft.com/office/drawing/2014/main" id="{9DB1077C-3386-4DB5-A727-209748FB4481}"/>
              </a:ext>
            </a:extLst>
          </p:cNvPr>
          <p:cNvSpPr/>
          <p:nvPr/>
        </p:nvSpPr>
        <p:spPr>
          <a:xfrm>
            <a:off x="7852299" y="2482756"/>
            <a:ext cx="3958701" cy="838200"/>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Response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7D3AE-38D0-0797-12C6-D2BBA9BA7B55}"/>
              </a:ext>
            </a:extLst>
          </p:cNvPr>
          <p:cNvSpPr>
            <a:spLocks noGrp="1"/>
          </p:cNvSpPr>
          <p:nvPr>
            <p:ph type="title"/>
          </p:nvPr>
        </p:nvSpPr>
        <p:spPr>
          <a:xfrm>
            <a:off x="458709" y="2103390"/>
            <a:ext cx="3625159" cy="1852974"/>
          </a:xfrm>
        </p:spPr>
        <p:txBody>
          <a:bodyPr>
            <a:normAutofit/>
          </a:bodyPr>
          <a:lstStyle/>
          <a:p>
            <a:r>
              <a:rPr lang="en-GB" sz="6000" dirty="0"/>
              <a:t>The Ansoff Matrix</a:t>
            </a:r>
          </a:p>
        </p:txBody>
      </p:sp>
      <p:sp>
        <p:nvSpPr>
          <p:cNvPr id="4" name="Slide Number Placeholder 3">
            <a:extLst>
              <a:ext uri="{FF2B5EF4-FFF2-40B4-BE49-F238E27FC236}">
                <a16:creationId xmlns:a16="http://schemas.microsoft.com/office/drawing/2014/main" id="{C026BA3A-3B1A-0D10-D4CE-ACE7693DA64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10A79-9148-45A8-9C0C-6FE0C62696D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FA05412-42FA-A549-D3A9-E89A6B369721}"/>
              </a:ext>
            </a:extLst>
          </p:cNvPr>
          <p:cNvPicPr>
            <a:picLocks noChangeAspect="1"/>
          </p:cNvPicPr>
          <p:nvPr/>
        </p:nvPicPr>
        <p:blipFill>
          <a:blip r:embed="rId2"/>
          <a:stretch>
            <a:fillRect/>
          </a:stretch>
        </p:blipFill>
        <p:spPr>
          <a:xfrm>
            <a:off x="4533156" y="520670"/>
            <a:ext cx="7200135" cy="5972205"/>
          </a:xfrm>
          <a:prstGeom prst="rect">
            <a:avLst/>
          </a:prstGeom>
        </p:spPr>
      </p:pic>
      <p:sp>
        <p:nvSpPr>
          <p:cNvPr id="7" name="Rectangle 6">
            <a:extLst>
              <a:ext uri="{FF2B5EF4-FFF2-40B4-BE49-F238E27FC236}">
                <a16:creationId xmlns:a16="http://schemas.microsoft.com/office/drawing/2014/main" id="{41B6E1C6-830C-8F8C-5F3A-B642B459839E}"/>
              </a:ext>
            </a:extLst>
          </p:cNvPr>
          <p:cNvSpPr/>
          <p:nvPr/>
        </p:nvSpPr>
        <p:spPr>
          <a:xfrm>
            <a:off x="5160475" y="923453"/>
            <a:ext cx="2679826" cy="2209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A046D60A-AE83-F06E-DD27-5E929C5EB7D2}"/>
              </a:ext>
            </a:extLst>
          </p:cNvPr>
          <p:cNvSpPr/>
          <p:nvPr/>
        </p:nvSpPr>
        <p:spPr>
          <a:xfrm>
            <a:off x="7909711" y="923453"/>
            <a:ext cx="2679826" cy="2209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7B0A927-AC27-324E-891C-07211A1A46C4}"/>
              </a:ext>
            </a:extLst>
          </p:cNvPr>
          <p:cNvSpPr/>
          <p:nvPr/>
        </p:nvSpPr>
        <p:spPr>
          <a:xfrm>
            <a:off x="5229885" y="3255506"/>
            <a:ext cx="2679826" cy="2209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2C30F10-91EE-03D4-C4D8-8D2CB7C25744}"/>
              </a:ext>
            </a:extLst>
          </p:cNvPr>
          <p:cNvSpPr/>
          <p:nvPr/>
        </p:nvSpPr>
        <p:spPr>
          <a:xfrm>
            <a:off x="7992701" y="3255506"/>
            <a:ext cx="2679826" cy="22090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81A5178F-921E-E779-F5F9-220CFC977C65}"/>
              </a:ext>
            </a:extLst>
          </p:cNvPr>
          <p:cNvSpPr/>
          <p:nvPr/>
        </p:nvSpPr>
        <p:spPr>
          <a:xfrm>
            <a:off x="5167803" y="563263"/>
            <a:ext cx="2679826" cy="3175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7784D30-044F-11A5-1D4D-E0D55C3A062F}"/>
              </a:ext>
            </a:extLst>
          </p:cNvPr>
          <p:cNvSpPr/>
          <p:nvPr/>
        </p:nvSpPr>
        <p:spPr>
          <a:xfrm>
            <a:off x="7992701" y="563263"/>
            <a:ext cx="2679826" cy="3175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64761F9-6DC7-50E0-1D4C-82CD73E133D5}"/>
              </a:ext>
            </a:extLst>
          </p:cNvPr>
          <p:cNvSpPr/>
          <p:nvPr/>
        </p:nvSpPr>
        <p:spPr>
          <a:xfrm rot="16200000">
            <a:off x="3541607" y="1756797"/>
            <a:ext cx="2679826" cy="3175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3F7F61F-A375-DE31-7E7F-91EFF99FA2ED}"/>
              </a:ext>
            </a:extLst>
          </p:cNvPr>
          <p:cNvSpPr/>
          <p:nvPr/>
        </p:nvSpPr>
        <p:spPr>
          <a:xfrm rot="16200000">
            <a:off x="3863745" y="4287978"/>
            <a:ext cx="2035552" cy="3175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FB275304-5EF6-D6EC-D4A9-8EC959EFEF48}"/>
              </a:ext>
            </a:extLst>
          </p:cNvPr>
          <p:cNvSpPr/>
          <p:nvPr/>
        </p:nvSpPr>
        <p:spPr>
          <a:xfrm>
            <a:off x="5040318" y="5539774"/>
            <a:ext cx="5724252" cy="807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53C8509-3F3B-4EF6-3C1A-2B0D165C95B5}"/>
              </a:ext>
            </a:extLst>
          </p:cNvPr>
          <p:cNvSpPr/>
          <p:nvPr/>
        </p:nvSpPr>
        <p:spPr>
          <a:xfrm rot="5400000">
            <a:off x="8326447" y="3034158"/>
            <a:ext cx="5724252" cy="807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9703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11"/>
                                        </p:tgtEl>
                                      </p:cBhvr>
                                    </p:animEffect>
                                    <p:set>
                                      <p:cBhvr>
                                        <p:cTn id="17" dur="1" fill="hold">
                                          <p:stCondLst>
                                            <p:cond delay="499"/>
                                          </p:stCondLst>
                                        </p:cTn>
                                        <p:tgtEl>
                                          <p:spTgt spid="11"/>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5"/>
                                        </p:tgtEl>
                                      </p:cBhvr>
                                    </p:animEffect>
                                    <p:set>
                                      <p:cBhvr>
                                        <p:cTn id="27" dur="1" fill="hold">
                                          <p:stCondLst>
                                            <p:cond delay="499"/>
                                          </p:stCondLst>
                                        </p:cTn>
                                        <p:tgtEl>
                                          <p:spTgt spid="15"/>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16"/>
                                        </p:tgtEl>
                                      </p:cBhvr>
                                    </p:animEffect>
                                    <p:set>
                                      <p:cBhvr>
                                        <p:cTn id="32" dur="1" fill="hold">
                                          <p:stCondLst>
                                            <p:cond delay="499"/>
                                          </p:stCondLst>
                                        </p:cTn>
                                        <p:tgtEl>
                                          <p:spTgt spid="16"/>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4" presetClass="exit" presetSubtype="10" fill="hold" grpId="0" nodeType="clickEffect">
                                  <p:stCondLst>
                                    <p:cond delay="0"/>
                                  </p:stCondLst>
                                  <p:childTnLst>
                                    <p:animEffect transition="out" filter="randombar(horizontal)">
                                      <p:cBhvr>
                                        <p:cTn id="36" dur="500"/>
                                        <p:tgtEl>
                                          <p:spTgt spid="9"/>
                                        </p:tgtEl>
                                      </p:cBhvr>
                                    </p:animEffect>
                                    <p:set>
                                      <p:cBhvr>
                                        <p:cTn id="37" dur="1" fill="hold">
                                          <p:stCondLst>
                                            <p:cond delay="499"/>
                                          </p:stCondLst>
                                        </p:cTn>
                                        <p:tgtEl>
                                          <p:spTgt spid="9"/>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4" presetClass="exit" presetSubtype="10" fill="hold" grpId="0" nodeType="clickEffect">
                                  <p:stCondLst>
                                    <p:cond delay="0"/>
                                  </p:stCondLst>
                                  <p:childTnLst>
                                    <p:animEffect transition="out" filter="randombar(horizontal)">
                                      <p:cBhvr>
                                        <p:cTn id="41" dur="500"/>
                                        <p:tgtEl>
                                          <p:spTgt spid="7"/>
                                        </p:tgtEl>
                                      </p:cBhvr>
                                    </p:animEffect>
                                    <p:set>
                                      <p:cBhvr>
                                        <p:cTn id="42" dur="1" fill="hold">
                                          <p:stCondLst>
                                            <p:cond delay="499"/>
                                          </p:stCondLst>
                                        </p:cTn>
                                        <p:tgtEl>
                                          <p:spTgt spid="7"/>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4" presetClass="exit" presetSubtype="10" fill="hold" grpId="0" nodeType="clickEffect">
                                  <p:stCondLst>
                                    <p:cond delay="0"/>
                                  </p:stCondLst>
                                  <p:childTnLst>
                                    <p:animEffect transition="out" filter="randombar(horizontal)">
                                      <p:cBhvr>
                                        <p:cTn id="46" dur="500"/>
                                        <p:tgtEl>
                                          <p:spTgt spid="8"/>
                                        </p:tgtEl>
                                      </p:cBhvr>
                                    </p:animEffect>
                                    <p:set>
                                      <p:cBhvr>
                                        <p:cTn id="47" dur="1" fill="hold">
                                          <p:stCondLst>
                                            <p:cond delay="499"/>
                                          </p:stCondLst>
                                        </p:cTn>
                                        <p:tgtEl>
                                          <p:spTgt spid="8"/>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14" presetClass="exit" presetSubtype="10" fill="hold" grpId="0" nodeType="clickEffect">
                                  <p:stCondLst>
                                    <p:cond delay="0"/>
                                  </p:stCondLst>
                                  <p:childTnLst>
                                    <p:animEffect transition="out" filter="randombar(horizontal)">
                                      <p:cBhvr>
                                        <p:cTn id="51" dur="500"/>
                                        <p:tgtEl>
                                          <p:spTgt spid="10"/>
                                        </p:tgtEl>
                                      </p:cBhvr>
                                    </p:animEffect>
                                    <p:set>
                                      <p:cBhvr>
                                        <p:cTn id="5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192"/>
            <a:ext cx="11353800" cy="1637411"/>
          </a:xfrm>
        </p:spPr>
        <p:txBody>
          <a:bodyPr>
            <a:noAutofit/>
          </a:bodyPr>
          <a:lstStyle/>
          <a:p>
            <a:r>
              <a:rPr lang="en-GB" sz="6000" dirty="0"/>
              <a:t>5 key elements of strategic decisions</a:t>
            </a:r>
          </a:p>
        </p:txBody>
      </p:sp>
      <p:sp>
        <p:nvSpPr>
          <p:cNvPr id="3" name="Content Placeholder 2"/>
          <p:cNvSpPr>
            <a:spLocks noGrp="1"/>
          </p:cNvSpPr>
          <p:nvPr>
            <p:ph idx="1"/>
          </p:nvPr>
        </p:nvSpPr>
        <p:spPr>
          <a:xfrm>
            <a:off x="838200" y="1931175"/>
            <a:ext cx="11222736" cy="4412171"/>
          </a:xfrm>
        </p:spPr>
        <p:txBody>
          <a:bodyPr/>
          <a:lstStyle/>
          <a:p>
            <a:pPr marL="514350" indent="-514350">
              <a:buFont typeface="+mj-lt"/>
              <a:buAutoNum type="arabicPeriod"/>
            </a:pPr>
            <a:r>
              <a:rPr lang="en-GB" sz="3200" b="1" dirty="0">
                <a:solidFill>
                  <a:srgbClr val="C00000"/>
                </a:solidFill>
              </a:rPr>
              <a:t>Existing and new customers</a:t>
            </a:r>
            <a:r>
              <a:rPr lang="en-GB" dirty="0"/>
              <a:t>: they make buying decisions</a:t>
            </a:r>
          </a:p>
          <a:p>
            <a:pPr marL="514350" indent="-514350">
              <a:buFont typeface="+mj-lt"/>
              <a:buAutoNum type="arabicPeriod"/>
            </a:pPr>
            <a:r>
              <a:rPr lang="en-GB" sz="3200" b="1" dirty="0">
                <a:solidFill>
                  <a:srgbClr val="FF0000"/>
                </a:solidFill>
              </a:rPr>
              <a:t>Implementation processes to deliver the strategy</a:t>
            </a:r>
            <a:r>
              <a:rPr lang="en-GB" dirty="0"/>
              <a:t>: how organisations evolve towards their chosen purpose</a:t>
            </a:r>
          </a:p>
          <a:p>
            <a:pPr marL="514350" indent="-514350">
              <a:buFont typeface="+mj-lt"/>
              <a:buAutoNum type="arabicPeriod"/>
            </a:pPr>
            <a:r>
              <a:rPr lang="en-GB" sz="3200" b="1" dirty="0">
                <a:solidFill>
                  <a:srgbClr val="00B050"/>
                </a:solidFill>
              </a:rPr>
              <a:t>Offer sustainable competitive advantage</a:t>
            </a:r>
            <a:r>
              <a:rPr lang="en-GB" dirty="0"/>
              <a:t>: lead the field, perform and be seen as an exemplar</a:t>
            </a:r>
          </a:p>
          <a:p>
            <a:pPr marL="514350" indent="-514350">
              <a:buFont typeface="+mj-lt"/>
              <a:buAutoNum type="arabicPeriod"/>
            </a:pPr>
            <a:r>
              <a:rPr lang="en-GB" sz="3200" b="1" dirty="0">
                <a:solidFill>
                  <a:srgbClr val="0070C0"/>
                </a:solidFill>
              </a:rPr>
              <a:t>Exploit linkages between the organisation and its environment</a:t>
            </a:r>
            <a:r>
              <a:rPr lang="en-GB" dirty="0"/>
              <a:t>: specific context and location</a:t>
            </a:r>
          </a:p>
          <a:p>
            <a:pPr marL="514350" indent="-514350">
              <a:buFont typeface="+mj-lt"/>
              <a:buAutoNum type="arabicPeriod"/>
            </a:pPr>
            <a:r>
              <a:rPr lang="en-GB" sz="3200" b="1" dirty="0">
                <a:solidFill>
                  <a:srgbClr val="7030A0"/>
                </a:solidFill>
              </a:rPr>
              <a:t>Vision and purpose</a:t>
            </a:r>
            <a:r>
              <a:rPr lang="en-GB" dirty="0"/>
              <a:t>: move forward in a significant way beyond the current environment. Innovate!</a:t>
            </a:r>
          </a:p>
        </p:txBody>
      </p:sp>
    </p:spTree>
    <p:extLst>
      <p:ext uri="{BB962C8B-B14F-4D97-AF65-F5344CB8AC3E}">
        <p14:creationId xmlns:p14="http://schemas.microsoft.com/office/powerpoint/2010/main" val="92411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Thompson&amp; Strickland (2001; p7)</a:t>
            </a:r>
            <a:br>
              <a:rPr lang="en-GB" dirty="0"/>
            </a:br>
            <a:r>
              <a:rPr lang="en-GB" dirty="0"/>
              <a:t>5 Tasks of Strategic Management</a:t>
            </a:r>
          </a:p>
        </p:txBody>
      </p:sp>
      <p:sp>
        <p:nvSpPr>
          <p:cNvPr id="5" name="Right Arrow 4"/>
          <p:cNvSpPr/>
          <p:nvPr/>
        </p:nvSpPr>
        <p:spPr>
          <a:xfrm>
            <a:off x="2598419" y="1600201"/>
            <a:ext cx="6995160" cy="4525963"/>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Lucida Sans Unicode"/>
              <a:ea typeface="+mn-ea"/>
              <a:cs typeface="+mn-cs"/>
            </a:endParaRPr>
          </a:p>
        </p:txBody>
      </p:sp>
      <p:sp>
        <p:nvSpPr>
          <p:cNvPr id="6" name="Freeform 5"/>
          <p:cNvSpPr/>
          <p:nvPr/>
        </p:nvSpPr>
        <p:spPr>
          <a:xfrm>
            <a:off x="1807807" y="2957988"/>
            <a:ext cx="158122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dk1"/>
          </a:lnRef>
          <a:fillRef idx="3">
            <a:schemeClr val="dk1"/>
          </a:fillRef>
          <a:effectRef idx="3">
            <a:schemeClr val="dk1"/>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Develop strategic vision</a:t>
            </a:r>
          </a:p>
        </p:txBody>
      </p:sp>
      <p:sp>
        <p:nvSpPr>
          <p:cNvPr id="7" name="Freeform 6"/>
          <p:cNvSpPr/>
          <p:nvPr/>
        </p:nvSpPr>
        <p:spPr>
          <a:xfrm>
            <a:off x="3505200" y="2957986"/>
            <a:ext cx="1752600"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1"/>
          </a:lnRef>
          <a:fillRef idx="3">
            <a:schemeClr val="accent1"/>
          </a:fillRef>
          <a:effectRef idx="3">
            <a:schemeClr val="accent1"/>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Set Objectives</a:t>
            </a:r>
          </a:p>
        </p:txBody>
      </p:sp>
      <p:sp>
        <p:nvSpPr>
          <p:cNvPr id="8" name="Freeform 7"/>
          <p:cNvSpPr/>
          <p:nvPr/>
        </p:nvSpPr>
        <p:spPr>
          <a:xfrm>
            <a:off x="5305386" y="2957989"/>
            <a:ext cx="178121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2"/>
          </a:lnRef>
          <a:fillRef idx="3">
            <a:schemeClr val="accent2"/>
          </a:fillRef>
          <a:effectRef idx="3">
            <a:schemeClr val="accent2"/>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Create a Strategy to Achieve Objectives</a:t>
            </a:r>
          </a:p>
        </p:txBody>
      </p:sp>
      <p:sp>
        <p:nvSpPr>
          <p:cNvPr id="9" name="Freeform 8"/>
          <p:cNvSpPr/>
          <p:nvPr/>
        </p:nvSpPr>
        <p:spPr>
          <a:xfrm>
            <a:off x="7162800" y="2957987"/>
            <a:ext cx="1676400"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3"/>
          </a:lnRef>
          <a:fillRef idx="3">
            <a:schemeClr val="accent3"/>
          </a:fillRef>
          <a:effectRef idx="3">
            <a:schemeClr val="accent3"/>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Implement and Execute</a:t>
            </a:r>
          </a:p>
        </p:txBody>
      </p:sp>
      <p:sp>
        <p:nvSpPr>
          <p:cNvPr id="10" name="Freeform 9"/>
          <p:cNvSpPr/>
          <p:nvPr/>
        </p:nvSpPr>
        <p:spPr>
          <a:xfrm>
            <a:off x="8915400" y="2957989"/>
            <a:ext cx="1581224" cy="1810385"/>
          </a:xfrm>
          <a:custGeom>
            <a:avLst/>
            <a:gdLst>
              <a:gd name="connsiteX0" fmla="*/ 0 w 1581224"/>
              <a:gd name="connsiteY0" fmla="*/ 263543 h 1810385"/>
              <a:gd name="connsiteX1" fmla="*/ 263543 w 1581224"/>
              <a:gd name="connsiteY1" fmla="*/ 0 h 1810385"/>
              <a:gd name="connsiteX2" fmla="*/ 1317681 w 1581224"/>
              <a:gd name="connsiteY2" fmla="*/ 0 h 1810385"/>
              <a:gd name="connsiteX3" fmla="*/ 1581224 w 1581224"/>
              <a:gd name="connsiteY3" fmla="*/ 263543 h 1810385"/>
              <a:gd name="connsiteX4" fmla="*/ 1581224 w 1581224"/>
              <a:gd name="connsiteY4" fmla="*/ 1546842 h 1810385"/>
              <a:gd name="connsiteX5" fmla="*/ 1317681 w 1581224"/>
              <a:gd name="connsiteY5" fmla="*/ 1810385 h 1810385"/>
              <a:gd name="connsiteX6" fmla="*/ 263543 w 1581224"/>
              <a:gd name="connsiteY6" fmla="*/ 1810385 h 1810385"/>
              <a:gd name="connsiteX7" fmla="*/ 0 w 1581224"/>
              <a:gd name="connsiteY7" fmla="*/ 1546842 h 1810385"/>
              <a:gd name="connsiteX8" fmla="*/ 0 w 1581224"/>
              <a:gd name="connsiteY8" fmla="*/ 263543 h 181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81224" h="1810385">
                <a:moveTo>
                  <a:pt x="0" y="263543"/>
                </a:moveTo>
                <a:cubicBezTo>
                  <a:pt x="0" y="117992"/>
                  <a:pt x="117992" y="0"/>
                  <a:pt x="263543" y="0"/>
                </a:cubicBezTo>
                <a:lnTo>
                  <a:pt x="1317681" y="0"/>
                </a:lnTo>
                <a:cubicBezTo>
                  <a:pt x="1463232" y="0"/>
                  <a:pt x="1581224" y="117992"/>
                  <a:pt x="1581224" y="263543"/>
                </a:cubicBezTo>
                <a:lnTo>
                  <a:pt x="1581224" y="1546842"/>
                </a:lnTo>
                <a:cubicBezTo>
                  <a:pt x="1581224" y="1692393"/>
                  <a:pt x="1463232" y="1810385"/>
                  <a:pt x="1317681" y="1810385"/>
                </a:cubicBezTo>
                <a:lnTo>
                  <a:pt x="263543" y="1810385"/>
                </a:lnTo>
                <a:cubicBezTo>
                  <a:pt x="117992" y="1810385"/>
                  <a:pt x="0" y="1692393"/>
                  <a:pt x="0" y="1546842"/>
                </a:cubicBezTo>
                <a:lnTo>
                  <a:pt x="0" y="263543"/>
                </a:lnTo>
                <a:close/>
              </a:path>
            </a:pathLst>
          </a:custGeom>
        </p:spPr>
        <p:style>
          <a:lnRef idx="0">
            <a:schemeClr val="accent4"/>
          </a:lnRef>
          <a:fillRef idx="3">
            <a:schemeClr val="accent4"/>
          </a:fillRef>
          <a:effectRef idx="3">
            <a:schemeClr val="accent4"/>
          </a:effectRef>
          <a:fontRef idx="minor">
            <a:schemeClr val="lt1"/>
          </a:fontRef>
        </p:style>
        <p:txBody>
          <a:bodyPr spcFirstLastPara="0" vert="horz" wrap="square" lIns="161009" tIns="161009" rIns="161009" bIns="161009"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Lucida Sans Unicode"/>
                <a:ea typeface="+mn-ea"/>
                <a:cs typeface="+mn-cs"/>
              </a:rPr>
              <a:t>Evaluate. Monitor and Amend</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000" b="0" i="0" u="none" strike="noStrike" kern="1200" cap="none" spc="0" normalizeH="0" baseline="0" noProof="0" smtClean="0">
                <a:ln>
                  <a:noFill/>
                </a:ln>
                <a:solidFill>
                  <a:prstClr val="black"/>
                </a:solidFill>
                <a:effectLst/>
                <a:uLnTx/>
                <a:uFillTx/>
                <a:latin typeface="Lucida Sans Unicod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000" b="0" i="0" u="none" strike="noStrike" kern="1200" cap="none" spc="0" normalizeH="0" baseline="0" noProof="0">
              <a:ln>
                <a:noFill/>
              </a:ln>
              <a:solidFill>
                <a:prstClr val="black"/>
              </a:solidFill>
              <a:effectLst/>
              <a:uLnTx/>
              <a:uFillTx/>
              <a:latin typeface="Lucida Sans Unicode"/>
              <a:ea typeface="+mn-ea"/>
              <a:cs typeface="+mn-cs"/>
            </a:endParaRPr>
          </a:p>
        </p:txBody>
      </p:sp>
    </p:spTree>
    <p:extLst>
      <p:ext uri="{BB962C8B-B14F-4D97-AF65-F5344CB8AC3E}">
        <p14:creationId xmlns:p14="http://schemas.microsoft.com/office/powerpoint/2010/main" val="2665806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480" y="175847"/>
            <a:ext cx="3705252" cy="1485570"/>
          </a:xfrm>
        </p:spPr>
        <p:txBody>
          <a:bodyPr>
            <a:normAutofit/>
          </a:bodyPr>
          <a:lstStyle/>
          <a:p>
            <a:pPr algn="ctr"/>
            <a:r>
              <a:rPr lang="en-GB" b="1" dirty="0"/>
              <a:t>McKinsey 7-S Framework</a:t>
            </a:r>
            <a:endParaRPr lang="en-GB" dirty="0">
              <a:latin typeface="Arial Rounded MT Bold" panose="020F0704030504030204" pitchFamily="34" charset="0"/>
            </a:endParaRPr>
          </a:p>
        </p:txBody>
      </p:sp>
      <p:sp>
        <p:nvSpPr>
          <p:cNvPr id="4" name="TextBox 3"/>
          <p:cNvSpPr txBox="1"/>
          <p:nvPr/>
        </p:nvSpPr>
        <p:spPr>
          <a:xfrm>
            <a:off x="189869" y="6336329"/>
            <a:ext cx="888023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Capon (2008: 10) after Peters and Waterman (1982) In Search of Excellence </a:t>
            </a:r>
          </a:p>
        </p:txBody>
      </p:sp>
      <p:graphicFrame>
        <p:nvGraphicFramePr>
          <p:cNvPr id="6" name="Diagram 5"/>
          <p:cNvGraphicFramePr/>
          <p:nvPr/>
        </p:nvGraphicFramePr>
        <p:xfrm>
          <a:off x="4994030" y="1468560"/>
          <a:ext cx="5720862" cy="4669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5" name="Group 14"/>
          <p:cNvGrpSpPr/>
          <p:nvPr/>
        </p:nvGrpSpPr>
        <p:grpSpPr>
          <a:xfrm>
            <a:off x="9116063" y="3362146"/>
            <a:ext cx="1780875" cy="1780875"/>
            <a:chOff x="2516647" y="200121"/>
            <a:chExt cx="1780875" cy="1780875"/>
          </a:xfrm>
        </p:grpSpPr>
        <p:sp>
          <p:nvSpPr>
            <p:cNvPr id="16" name="Shape 15"/>
            <p:cNvSpPr/>
            <p:nvPr/>
          </p:nvSpPr>
          <p:spPr>
            <a:xfrm rot="20700000">
              <a:off x="2516647" y="200121"/>
              <a:ext cx="1780875" cy="1780875"/>
            </a:xfrm>
            <a:prstGeom prst="gear6">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Shape 4"/>
            <p:cNvSpPr/>
            <p:nvPr/>
          </p:nvSpPr>
          <p:spPr>
            <a:xfrm>
              <a:off x="2907245" y="590719"/>
              <a:ext cx="999678" cy="99967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marR="0" lvl="0" indent="0" algn="ctr" defTabSz="26670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18" name="Group 17"/>
          <p:cNvGrpSpPr/>
          <p:nvPr/>
        </p:nvGrpSpPr>
        <p:grpSpPr>
          <a:xfrm>
            <a:off x="8725465" y="1271910"/>
            <a:ext cx="1780875" cy="1780875"/>
            <a:chOff x="2516647" y="200121"/>
            <a:chExt cx="1780875" cy="1780875"/>
          </a:xfrm>
        </p:grpSpPr>
        <p:sp>
          <p:nvSpPr>
            <p:cNvPr id="19" name="Shape 18"/>
            <p:cNvSpPr/>
            <p:nvPr/>
          </p:nvSpPr>
          <p:spPr>
            <a:xfrm rot="20700000">
              <a:off x="2516647" y="200121"/>
              <a:ext cx="1780875" cy="1780875"/>
            </a:xfrm>
            <a:prstGeom prst="gear6">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Shape 4"/>
            <p:cNvSpPr/>
            <p:nvPr/>
          </p:nvSpPr>
          <p:spPr>
            <a:xfrm>
              <a:off x="2907245" y="590719"/>
              <a:ext cx="999678" cy="99967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marR="0" lvl="0" indent="0" algn="ctr" defTabSz="26670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1" name="Group 20"/>
          <p:cNvGrpSpPr/>
          <p:nvPr/>
        </p:nvGrpSpPr>
        <p:grpSpPr>
          <a:xfrm>
            <a:off x="7725786" y="5077125"/>
            <a:ext cx="1780875" cy="1780875"/>
            <a:chOff x="2516647" y="200121"/>
            <a:chExt cx="1780875" cy="1780875"/>
          </a:xfrm>
        </p:grpSpPr>
        <p:sp>
          <p:nvSpPr>
            <p:cNvPr id="22" name="Shape 21"/>
            <p:cNvSpPr/>
            <p:nvPr/>
          </p:nvSpPr>
          <p:spPr>
            <a:xfrm rot="20700000">
              <a:off x="2516647" y="200121"/>
              <a:ext cx="1780875" cy="1780875"/>
            </a:xfrm>
            <a:prstGeom prst="gear6">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Shape 4"/>
            <p:cNvSpPr/>
            <p:nvPr/>
          </p:nvSpPr>
          <p:spPr>
            <a:xfrm>
              <a:off x="2907245" y="590719"/>
              <a:ext cx="999678" cy="99967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marR="0" lvl="0" indent="0" algn="ctr" defTabSz="26670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4" name="Group 23"/>
          <p:cNvGrpSpPr/>
          <p:nvPr/>
        </p:nvGrpSpPr>
        <p:grpSpPr>
          <a:xfrm>
            <a:off x="3562134" y="2498517"/>
            <a:ext cx="1780875" cy="1780875"/>
            <a:chOff x="2516647" y="200121"/>
            <a:chExt cx="1780875" cy="1780875"/>
          </a:xfrm>
        </p:grpSpPr>
        <p:sp>
          <p:nvSpPr>
            <p:cNvPr id="25" name="Shape 24"/>
            <p:cNvSpPr/>
            <p:nvPr/>
          </p:nvSpPr>
          <p:spPr>
            <a:xfrm rot="20700000">
              <a:off x="2516647" y="200121"/>
              <a:ext cx="1780875" cy="1780875"/>
            </a:xfrm>
            <a:prstGeom prst="gear6">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Shape 4"/>
            <p:cNvSpPr/>
            <p:nvPr/>
          </p:nvSpPr>
          <p:spPr>
            <a:xfrm>
              <a:off x="2907245" y="590719"/>
              <a:ext cx="999678" cy="99967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marR="0" lvl="0" indent="0" algn="ctr" defTabSz="26670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7" name="Group 26"/>
          <p:cNvGrpSpPr/>
          <p:nvPr/>
        </p:nvGrpSpPr>
        <p:grpSpPr>
          <a:xfrm>
            <a:off x="5118786" y="78284"/>
            <a:ext cx="1780875" cy="1780875"/>
            <a:chOff x="2516647" y="200121"/>
            <a:chExt cx="1780875" cy="1780875"/>
          </a:xfrm>
        </p:grpSpPr>
        <p:sp>
          <p:nvSpPr>
            <p:cNvPr id="28" name="Shape 27"/>
            <p:cNvSpPr/>
            <p:nvPr/>
          </p:nvSpPr>
          <p:spPr>
            <a:xfrm rot="20700000">
              <a:off x="2516647" y="200121"/>
              <a:ext cx="1780875" cy="1780875"/>
            </a:xfrm>
            <a:prstGeom prst="gear6">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Shape 4"/>
            <p:cNvSpPr/>
            <p:nvPr/>
          </p:nvSpPr>
          <p:spPr>
            <a:xfrm>
              <a:off x="2907245" y="590719"/>
              <a:ext cx="999678" cy="99967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marR="0" lvl="0" indent="0" algn="ctr" defTabSz="26670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30" name="Group 29"/>
          <p:cNvGrpSpPr/>
          <p:nvPr/>
        </p:nvGrpSpPr>
        <p:grpSpPr>
          <a:xfrm>
            <a:off x="7370124" y="3175"/>
            <a:ext cx="1780875" cy="1780875"/>
            <a:chOff x="2516647" y="200121"/>
            <a:chExt cx="1780875" cy="1780875"/>
          </a:xfrm>
        </p:grpSpPr>
        <p:sp>
          <p:nvSpPr>
            <p:cNvPr id="31" name="Shape 30"/>
            <p:cNvSpPr/>
            <p:nvPr/>
          </p:nvSpPr>
          <p:spPr>
            <a:xfrm rot="20700000">
              <a:off x="2516647" y="200121"/>
              <a:ext cx="1780875" cy="1780875"/>
            </a:xfrm>
            <a:prstGeom prst="gear6">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Shape 4"/>
            <p:cNvSpPr/>
            <p:nvPr/>
          </p:nvSpPr>
          <p:spPr>
            <a:xfrm>
              <a:off x="2907245" y="590719"/>
              <a:ext cx="999678" cy="99967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marR="0" lvl="0" indent="0" algn="ctr" defTabSz="26670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33" name="Group 32"/>
          <p:cNvGrpSpPr/>
          <p:nvPr/>
        </p:nvGrpSpPr>
        <p:grpSpPr>
          <a:xfrm>
            <a:off x="3739548" y="4099828"/>
            <a:ext cx="1780875" cy="1780875"/>
            <a:chOff x="2516647" y="200121"/>
            <a:chExt cx="1780875" cy="1780875"/>
          </a:xfrm>
        </p:grpSpPr>
        <p:sp>
          <p:nvSpPr>
            <p:cNvPr id="34" name="Shape 33"/>
            <p:cNvSpPr/>
            <p:nvPr/>
          </p:nvSpPr>
          <p:spPr>
            <a:xfrm rot="20700000">
              <a:off x="2516647" y="200121"/>
              <a:ext cx="1780875" cy="1780875"/>
            </a:xfrm>
            <a:prstGeom prst="gear6">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Shape 4"/>
            <p:cNvSpPr/>
            <p:nvPr/>
          </p:nvSpPr>
          <p:spPr>
            <a:xfrm>
              <a:off x="2907245" y="590719"/>
              <a:ext cx="999678" cy="99967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marL="0" marR="0" lvl="0" indent="0" algn="ctr" defTabSz="26670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6" name="Rectangle 35"/>
          <p:cNvSpPr/>
          <p:nvPr/>
        </p:nvSpPr>
        <p:spPr>
          <a:xfrm>
            <a:off x="399707" y="2424836"/>
            <a:ext cx="2836985" cy="37513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Structure</a:t>
            </a:r>
          </a:p>
        </p:txBody>
      </p:sp>
      <p:sp>
        <p:nvSpPr>
          <p:cNvPr id="37" name="Rectangle 36"/>
          <p:cNvSpPr/>
          <p:nvPr/>
        </p:nvSpPr>
        <p:spPr>
          <a:xfrm>
            <a:off x="399707" y="3028477"/>
            <a:ext cx="2836985" cy="37513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Systems</a:t>
            </a:r>
          </a:p>
        </p:txBody>
      </p:sp>
      <p:sp>
        <p:nvSpPr>
          <p:cNvPr id="38" name="Rectangle 37"/>
          <p:cNvSpPr/>
          <p:nvPr/>
        </p:nvSpPr>
        <p:spPr>
          <a:xfrm>
            <a:off x="410215" y="3644652"/>
            <a:ext cx="2836985" cy="37513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Style</a:t>
            </a:r>
          </a:p>
        </p:txBody>
      </p:sp>
      <p:sp>
        <p:nvSpPr>
          <p:cNvPr id="39" name="Rectangle 38"/>
          <p:cNvSpPr/>
          <p:nvPr/>
        </p:nvSpPr>
        <p:spPr>
          <a:xfrm>
            <a:off x="410215" y="4271835"/>
            <a:ext cx="2836985" cy="37513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Staff</a:t>
            </a:r>
          </a:p>
        </p:txBody>
      </p:sp>
      <p:sp>
        <p:nvSpPr>
          <p:cNvPr id="40" name="Rectangle 39"/>
          <p:cNvSpPr/>
          <p:nvPr/>
        </p:nvSpPr>
        <p:spPr>
          <a:xfrm>
            <a:off x="448631" y="4877003"/>
            <a:ext cx="2836985" cy="37513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Skills</a:t>
            </a:r>
          </a:p>
        </p:txBody>
      </p:sp>
      <p:sp>
        <p:nvSpPr>
          <p:cNvPr id="41" name="Rectangle 40"/>
          <p:cNvSpPr/>
          <p:nvPr/>
        </p:nvSpPr>
        <p:spPr>
          <a:xfrm>
            <a:off x="399707" y="1884806"/>
            <a:ext cx="2836985" cy="37513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Strategy</a:t>
            </a:r>
          </a:p>
        </p:txBody>
      </p:sp>
    </p:spTree>
    <p:extLst>
      <p:ext uri="{BB962C8B-B14F-4D97-AF65-F5344CB8AC3E}">
        <p14:creationId xmlns:p14="http://schemas.microsoft.com/office/powerpoint/2010/main" val="384378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36"/>
                                        </p:tgtEl>
                                        <p:attrNameLst>
                                          <p:attrName>style.visibility</p:attrName>
                                        </p:attrNameLst>
                                      </p:cBhvr>
                                      <p:to>
                                        <p:strVal val="visible"/>
                                      </p:to>
                                    </p:set>
                                    <p:animEffect transition="in" filter="fade">
                                      <p:cBhvr>
                                        <p:cTn id="16" dur="1000"/>
                                        <p:tgtEl>
                                          <p:spTgt spid="36"/>
                                        </p:tgtEl>
                                      </p:cBhvr>
                                    </p:animEffect>
                                    <p:anim calcmode="lin" valueType="num">
                                      <p:cBhvr>
                                        <p:cTn id="17" dur="1000" fill="hold"/>
                                        <p:tgtEl>
                                          <p:spTgt spid="36"/>
                                        </p:tgtEl>
                                        <p:attrNameLst>
                                          <p:attrName>ppt_x</p:attrName>
                                        </p:attrNameLst>
                                      </p:cBhvr>
                                      <p:tavLst>
                                        <p:tav tm="0">
                                          <p:val>
                                            <p:strVal val="#ppt_x"/>
                                          </p:val>
                                        </p:tav>
                                        <p:tav tm="100000">
                                          <p:val>
                                            <p:strVal val="#ppt_x"/>
                                          </p:val>
                                        </p:tav>
                                      </p:tavLst>
                                    </p:anim>
                                    <p:anim calcmode="lin" valueType="num">
                                      <p:cBhvr>
                                        <p:cTn id="18" dur="1000" fill="hold"/>
                                        <p:tgtEl>
                                          <p:spTgt spid="36"/>
                                        </p:tgtEl>
                                        <p:attrNameLst>
                                          <p:attrName>ppt_y</p:attrName>
                                        </p:attrNameLst>
                                      </p:cBhvr>
                                      <p:tavLst>
                                        <p:tav tm="0">
                                          <p:val>
                                            <p:strVal val="#ppt_y+.1"/>
                                          </p:val>
                                        </p:tav>
                                        <p:tav tm="100000">
                                          <p:val>
                                            <p:strVal val="#ppt_y"/>
                                          </p:val>
                                        </p:tav>
                                      </p:tavLst>
                                    </p:anim>
                                  </p:childTnLst>
                                </p:cTn>
                              </p:par>
                              <p:par>
                                <p:cTn id="19" presetID="42" presetClass="entr" presetSubtype="0" fill="hold" grpId="0" nodeType="with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fade">
                                      <p:cBhvr>
                                        <p:cTn id="21" dur="1000"/>
                                        <p:tgtEl>
                                          <p:spTgt spid="37"/>
                                        </p:tgtEl>
                                      </p:cBhvr>
                                    </p:animEffect>
                                    <p:anim calcmode="lin" valueType="num">
                                      <p:cBhvr>
                                        <p:cTn id="22" dur="1000" fill="hold"/>
                                        <p:tgtEl>
                                          <p:spTgt spid="37"/>
                                        </p:tgtEl>
                                        <p:attrNameLst>
                                          <p:attrName>ppt_x</p:attrName>
                                        </p:attrNameLst>
                                      </p:cBhvr>
                                      <p:tavLst>
                                        <p:tav tm="0">
                                          <p:val>
                                            <p:strVal val="#ppt_x"/>
                                          </p:val>
                                        </p:tav>
                                        <p:tav tm="100000">
                                          <p:val>
                                            <p:strVal val="#ppt_x"/>
                                          </p:val>
                                        </p:tav>
                                      </p:tavLst>
                                    </p:anim>
                                    <p:anim calcmode="lin" valueType="num">
                                      <p:cBhvr>
                                        <p:cTn id="23" dur="1000" fill="hold"/>
                                        <p:tgtEl>
                                          <p:spTgt spid="37"/>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1000"/>
                                        <p:tgtEl>
                                          <p:spTgt spid="38"/>
                                        </p:tgtEl>
                                      </p:cBhvr>
                                    </p:animEffect>
                                    <p:anim calcmode="lin" valueType="num">
                                      <p:cBhvr>
                                        <p:cTn id="27" dur="1000" fill="hold"/>
                                        <p:tgtEl>
                                          <p:spTgt spid="38"/>
                                        </p:tgtEl>
                                        <p:attrNameLst>
                                          <p:attrName>ppt_x</p:attrName>
                                        </p:attrNameLst>
                                      </p:cBhvr>
                                      <p:tavLst>
                                        <p:tav tm="0">
                                          <p:val>
                                            <p:strVal val="#ppt_x"/>
                                          </p:val>
                                        </p:tav>
                                        <p:tav tm="100000">
                                          <p:val>
                                            <p:strVal val="#ppt_x"/>
                                          </p:val>
                                        </p:tav>
                                      </p:tavLst>
                                    </p:anim>
                                    <p:anim calcmode="lin" valueType="num">
                                      <p:cBhvr>
                                        <p:cTn id="28" dur="1000" fill="hold"/>
                                        <p:tgtEl>
                                          <p:spTgt spid="38"/>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fade">
                                      <p:cBhvr>
                                        <p:cTn id="31" dur="1000"/>
                                        <p:tgtEl>
                                          <p:spTgt spid="39"/>
                                        </p:tgtEl>
                                      </p:cBhvr>
                                    </p:animEffect>
                                    <p:anim calcmode="lin" valueType="num">
                                      <p:cBhvr>
                                        <p:cTn id="32" dur="1000" fill="hold"/>
                                        <p:tgtEl>
                                          <p:spTgt spid="39"/>
                                        </p:tgtEl>
                                        <p:attrNameLst>
                                          <p:attrName>ppt_x</p:attrName>
                                        </p:attrNameLst>
                                      </p:cBhvr>
                                      <p:tavLst>
                                        <p:tav tm="0">
                                          <p:val>
                                            <p:strVal val="#ppt_x"/>
                                          </p:val>
                                        </p:tav>
                                        <p:tav tm="100000">
                                          <p:val>
                                            <p:strVal val="#ppt_x"/>
                                          </p:val>
                                        </p:tav>
                                      </p:tavLst>
                                    </p:anim>
                                    <p:anim calcmode="lin" valueType="num">
                                      <p:cBhvr>
                                        <p:cTn id="33" dur="1000" fill="hold"/>
                                        <p:tgtEl>
                                          <p:spTgt spid="39"/>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fade">
                                      <p:cBhvr>
                                        <p:cTn id="36" dur="1000"/>
                                        <p:tgtEl>
                                          <p:spTgt spid="40"/>
                                        </p:tgtEl>
                                      </p:cBhvr>
                                    </p:animEffect>
                                    <p:anim calcmode="lin" valueType="num">
                                      <p:cBhvr>
                                        <p:cTn id="37" dur="1000" fill="hold"/>
                                        <p:tgtEl>
                                          <p:spTgt spid="40"/>
                                        </p:tgtEl>
                                        <p:attrNameLst>
                                          <p:attrName>ppt_x</p:attrName>
                                        </p:attrNameLst>
                                      </p:cBhvr>
                                      <p:tavLst>
                                        <p:tav tm="0">
                                          <p:val>
                                            <p:strVal val="#ppt_x"/>
                                          </p:val>
                                        </p:tav>
                                        <p:tav tm="100000">
                                          <p:val>
                                            <p:strVal val="#ppt_x"/>
                                          </p:val>
                                        </p:tav>
                                      </p:tavLst>
                                    </p:anim>
                                    <p:anim calcmode="lin" valueType="num">
                                      <p:cBhvr>
                                        <p:cTn id="38" dur="1000" fill="hold"/>
                                        <p:tgtEl>
                                          <p:spTgt spid="40"/>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1"/>
                                        </p:tgtEl>
                                        <p:attrNameLst>
                                          <p:attrName>style.visibility</p:attrName>
                                        </p:attrNameLst>
                                      </p:cBhvr>
                                      <p:to>
                                        <p:strVal val="visible"/>
                                      </p:to>
                                    </p:set>
                                    <p:animEffect transition="in" filter="fade">
                                      <p:cBhvr>
                                        <p:cTn id="41" dur="1000"/>
                                        <p:tgtEl>
                                          <p:spTgt spid="41"/>
                                        </p:tgtEl>
                                      </p:cBhvr>
                                    </p:animEffect>
                                    <p:anim calcmode="lin" valueType="num">
                                      <p:cBhvr>
                                        <p:cTn id="42" dur="1000" fill="hold"/>
                                        <p:tgtEl>
                                          <p:spTgt spid="41"/>
                                        </p:tgtEl>
                                        <p:attrNameLst>
                                          <p:attrName>ppt_x</p:attrName>
                                        </p:attrNameLst>
                                      </p:cBhvr>
                                      <p:tavLst>
                                        <p:tav tm="0">
                                          <p:val>
                                            <p:strVal val="#ppt_x"/>
                                          </p:val>
                                        </p:tav>
                                        <p:tav tm="100000">
                                          <p:val>
                                            <p:strVal val="#ppt_x"/>
                                          </p:val>
                                        </p:tav>
                                      </p:tavLst>
                                    </p:anim>
                                    <p:anim calcmode="lin" valueType="num">
                                      <p:cBhvr>
                                        <p:cTn id="43"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P spid="36" grpId="0" animBg="1"/>
      <p:bldP spid="37" grpId="0" animBg="1"/>
      <p:bldP spid="38" grpId="0" animBg="1"/>
      <p:bldP spid="39" grpId="0" animBg="1"/>
      <p:bldP spid="40" grpId="0" animBg="1"/>
      <p:bldP spid="41"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F529F-D682-4178-8954-5F5E835008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30BAC5-1294-4EB6-B7F3-0BB2A1F82AF9}"/>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9D5F56F-50B6-4A23-BF70-FFAF0E2D2C1E}"/>
              </a:ext>
            </a:extLst>
          </p:cNvPr>
          <p:cNvPicPr>
            <a:picLocks noChangeAspect="1"/>
          </p:cNvPicPr>
          <p:nvPr/>
        </p:nvPicPr>
        <p:blipFill>
          <a:blip r:embed="rId2"/>
          <a:stretch>
            <a:fillRect/>
          </a:stretch>
        </p:blipFill>
        <p:spPr>
          <a:xfrm>
            <a:off x="132002" y="-636103"/>
            <a:ext cx="11484853" cy="7664628"/>
          </a:xfrm>
          <a:prstGeom prst="rect">
            <a:avLst/>
          </a:prstGeom>
        </p:spPr>
      </p:pic>
      <p:sp>
        <p:nvSpPr>
          <p:cNvPr id="5" name="Rectangle 4">
            <a:extLst>
              <a:ext uri="{FF2B5EF4-FFF2-40B4-BE49-F238E27FC236}">
                <a16:creationId xmlns:a16="http://schemas.microsoft.com/office/drawing/2014/main" id="{E68ECB8E-A869-4DA7-96CB-6A747720D99E}"/>
              </a:ext>
            </a:extLst>
          </p:cNvPr>
          <p:cNvSpPr/>
          <p:nvPr/>
        </p:nvSpPr>
        <p:spPr>
          <a:xfrm>
            <a:off x="6933537" y="190831"/>
            <a:ext cx="4532244" cy="69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C269862B-D8CC-4CC2-B1AB-4E53881C7837}"/>
              </a:ext>
            </a:extLst>
          </p:cNvPr>
          <p:cNvSpPr/>
          <p:nvPr/>
        </p:nvSpPr>
        <p:spPr>
          <a:xfrm>
            <a:off x="6961035" y="1117307"/>
            <a:ext cx="4532244" cy="69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E2E9B416-A1F4-4546-8E03-26FD45BE9E82}"/>
              </a:ext>
            </a:extLst>
          </p:cNvPr>
          <p:cNvSpPr/>
          <p:nvPr/>
        </p:nvSpPr>
        <p:spPr>
          <a:xfrm>
            <a:off x="6953084" y="4289590"/>
            <a:ext cx="4532244" cy="69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C1516F5-CC22-4758-A155-B2390DFB993C}"/>
              </a:ext>
            </a:extLst>
          </p:cNvPr>
          <p:cNvSpPr/>
          <p:nvPr/>
        </p:nvSpPr>
        <p:spPr>
          <a:xfrm>
            <a:off x="6953084" y="5127390"/>
            <a:ext cx="4532244" cy="69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32749F9D-5A9A-4354-982E-FFA9CD77720E}"/>
              </a:ext>
            </a:extLst>
          </p:cNvPr>
          <p:cNvSpPr/>
          <p:nvPr/>
        </p:nvSpPr>
        <p:spPr>
          <a:xfrm>
            <a:off x="6953084" y="6000729"/>
            <a:ext cx="4532244" cy="69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980D88-D9B8-48C5-A0D6-1EF5D0FE1D88}"/>
              </a:ext>
            </a:extLst>
          </p:cNvPr>
          <p:cNvSpPr/>
          <p:nvPr/>
        </p:nvSpPr>
        <p:spPr>
          <a:xfrm>
            <a:off x="6953084" y="2942133"/>
            <a:ext cx="4532244" cy="12093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69A89A2-8555-495A-8B38-AC31EF3AB837}"/>
              </a:ext>
            </a:extLst>
          </p:cNvPr>
          <p:cNvSpPr/>
          <p:nvPr/>
        </p:nvSpPr>
        <p:spPr>
          <a:xfrm>
            <a:off x="6953084" y="2068794"/>
            <a:ext cx="4532244" cy="6997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685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45" presetClass="exit" presetSubtype="0" fill="hold" grpId="0" nodeType="clickEffect">
                                  <p:stCondLst>
                                    <p:cond delay="0"/>
                                  </p:stCondLst>
                                  <p:childTnLst>
                                    <p:animEffect transition="out" filter="fade">
                                      <p:cBhvr>
                                        <p:cTn id="11" dur="2000"/>
                                        <p:tgtEl>
                                          <p:spTgt spid="6"/>
                                        </p:tgtEl>
                                      </p:cBhvr>
                                    </p:animEffect>
                                    <p:anim calcmode="lin" valueType="num">
                                      <p:cBhvr>
                                        <p:cTn id="12"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3" dur="2000"/>
                                        <p:tgtEl>
                                          <p:spTgt spid="6"/>
                                        </p:tgtEl>
                                        <p:attrNameLst>
                                          <p:attrName>ppt_h</p:attrName>
                                        </p:attrNameLst>
                                      </p:cBhvr>
                                      <p:tavLst>
                                        <p:tav tm="0">
                                          <p:val>
                                            <p:strVal val="ppt_h"/>
                                          </p:val>
                                        </p:tav>
                                        <p:tav tm="100000">
                                          <p:val>
                                            <p:strVal val="ppt_h"/>
                                          </p:val>
                                        </p:tav>
                                      </p:tavLst>
                                    </p:anim>
                                    <p:set>
                                      <p:cBhvr>
                                        <p:cTn id="14" dur="1" fill="hold">
                                          <p:stCondLst>
                                            <p:cond delay="19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45" presetClass="exit" presetSubtype="0" fill="hold" grpId="0" nodeType="clickEffect">
                                  <p:stCondLst>
                                    <p:cond delay="0"/>
                                  </p:stCondLst>
                                  <p:childTnLst>
                                    <p:animEffect transition="out" filter="fade">
                                      <p:cBhvr>
                                        <p:cTn id="18" dur="2000"/>
                                        <p:tgtEl>
                                          <p:spTgt spid="11"/>
                                        </p:tgtEl>
                                      </p:cBhvr>
                                    </p:animEffect>
                                    <p:anim calcmode="lin" valueType="num">
                                      <p:cBhvr>
                                        <p:cTn id="19"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0" dur="2000"/>
                                        <p:tgtEl>
                                          <p:spTgt spid="11"/>
                                        </p:tgtEl>
                                        <p:attrNameLst>
                                          <p:attrName>ppt_h</p:attrName>
                                        </p:attrNameLst>
                                      </p:cBhvr>
                                      <p:tavLst>
                                        <p:tav tm="0">
                                          <p:val>
                                            <p:strVal val="ppt_h"/>
                                          </p:val>
                                        </p:tav>
                                        <p:tav tm="100000">
                                          <p:val>
                                            <p:strVal val="ppt_h"/>
                                          </p:val>
                                        </p:tav>
                                      </p:tavLst>
                                    </p:anim>
                                    <p:set>
                                      <p:cBhvr>
                                        <p:cTn id="21" dur="1" fill="hold">
                                          <p:stCondLst>
                                            <p:cond delay="1999"/>
                                          </p:stCondLst>
                                        </p:cTn>
                                        <p:tgtEl>
                                          <p:spTgt spid="11"/>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45" presetClass="exit" presetSubtype="0" fill="hold" grpId="0" nodeType="clickEffect">
                                  <p:stCondLst>
                                    <p:cond delay="0"/>
                                  </p:stCondLst>
                                  <p:childTnLst>
                                    <p:animEffect transition="out" filter="fade">
                                      <p:cBhvr>
                                        <p:cTn id="25" dur="2000"/>
                                        <p:tgtEl>
                                          <p:spTgt spid="10"/>
                                        </p:tgtEl>
                                      </p:cBhvr>
                                    </p:animEffect>
                                    <p:anim calcmode="lin" valueType="num">
                                      <p:cBhvr>
                                        <p:cTn id="26" dur="2000"/>
                                        <p:tgtEl>
                                          <p:spTgt spid="1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7" dur="2000"/>
                                        <p:tgtEl>
                                          <p:spTgt spid="10"/>
                                        </p:tgtEl>
                                        <p:attrNameLst>
                                          <p:attrName>ppt_h</p:attrName>
                                        </p:attrNameLst>
                                      </p:cBhvr>
                                      <p:tavLst>
                                        <p:tav tm="0">
                                          <p:val>
                                            <p:strVal val="ppt_h"/>
                                          </p:val>
                                        </p:tav>
                                        <p:tav tm="100000">
                                          <p:val>
                                            <p:strVal val="ppt_h"/>
                                          </p:val>
                                        </p:tav>
                                      </p:tavLst>
                                    </p:anim>
                                    <p:set>
                                      <p:cBhvr>
                                        <p:cTn id="28" dur="1" fill="hold">
                                          <p:stCondLst>
                                            <p:cond delay="1999"/>
                                          </p:stCondLst>
                                        </p:cTn>
                                        <p:tgtEl>
                                          <p:spTgt spid="10"/>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45" presetClass="exit" presetSubtype="0" fill="hold" grpId="0" nodeType="clickEffect">
                                  <p:stCondLst>
                                    <p:cond delay="0"/>
                                  </p:stCondLst>
                                  <p:childTnLst>
                                    <p:animEffect transition="out" filter="fade">
                                      <p:cBhvr>
                                        <p:cTn id="32" dur="2000"/>
                                        <p:tgtEl>
                                          <p:spTgt spid="7"/>
                                        </p:tgtEl>
                                      </p:cBhvr>
                                    </p:animEffect>
                                    <p:anim calcmode="lin" valueType="num">
                                      <p:cBhvr>
                                        <p:cTn id="33"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4" dur="2000"/>
                                        <p:tgtEl>
                                          <p:spTgt spid="7"/>
                                        </p:tgtEl>
                                        <p:attrNameLst>
                                          <p:attrName>ppt_h</p:attrName>
                                        </p:attrNameLst>
                                      </p:cBhvr>
                                      <p:tavLst>
                                        <p:tav tm="0">
                                          <p:val>
                                            <p:strVal val="ppt_h"/>
                                          </p:val>
                                        </p:tav>
                                        <p:tav tm="100000">
                                          <p:val>
                                            <p:strVal val="ppt_h"/>
                                          </p:val>
                                        </p:tav>
                                      </p:tavLst>
                                    </p:anim>
                                    <p:set>
                                      <p:cBhvr>
                                        <p:cTn id="35" dur="1" fill="hold">
                                          <p:stCondLst>
                                            <p:cond delay="1999"/>
                                          </p:stCondLst>
                                        </p:cTn>
                                        <p:tgtEl>
                                          <p:spTgt spid="7"/>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45" presetClass="exit" presetSubtype="0" fill="hold" grpId="0" nodeType="clickEffect">
                                  <p:stCondLst>
                                    <p:cond delay="0"/>
                                  </p:stCondLst>
                                  <p:childTnLst>
                                    <p:animEffect transition="out" filter="fade">
                                      <p:cBhvr>
                                        <p:cTn id="39" dur="2000"/>
                                        <p:tgtEl>
                                          <p:spTgt spid="8"/>
                                        </p:tgtEl>
                                      </p:cBhvr>
                                    </p:animEffect>
                                    <p:anim calcmode="lin" valueType="num">
                                      <p:cBhvr>
                                        <p:cTn id="40"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1" dur="2000"/>
                                        <p:tgtEl>
                                          <p:spTgt spid="8"/>
                                        </p:tgtEl>
                                        <p:attrNameLst>
                                          <p:attrName>ppt_h</p:attrName>
                                        </p:attrNameLst>
                                      </p:cBhvr>
                                      <p:tavLst>
                                        <p:tav tm="0">
                                          <p:val>
                                            <p:strVal val="ppt_h"/>
                                          </p:val>
                                        </p:tav>
                                        <p:tav tm="100000">
                                          <p:val>
                                            <p:strVal val="ppt_h"/>
                                          </p:val>
                                        </p:tav>
                                      </p:tavLst>
                                    </p:anim>
                                    <p:set>
                                      <p:cBhvr>
                                        <p:cTn id="42" dur="1" fill="hold">
                                          <p:stCondLst>
                                            <p:cond delay="1999"/>
                                          </p:stCondLst>
                                        </p:cTn>
                                        <p:tgtEl>
                                          <p:spTgt spid="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45" presetClass="exit" presetSubtype="0" fill="hold" grpId="0" nodeType="clickEffect">
                                  <p:stCondLst>
                                    <p:cond delay="0"/>
                                  </p:stCondLst>
                                  <p:childTnLst>
                                    <p:animEffect transition="out" filter="fade">
                                      <p:cBhvr>
                                        <p:cTn id="46" dur="2000"/>
                                        <p:tgtEl>
                                          <p:spTgt spid="9"/>
                                        </p:tgtEl>
                                      </p:cBhvr>
                                    </p:animEffect>
                                    <p:anim calcmode="lin" valueType="num">
                                      <p:cBhvr>
                                        <p:cTn id="47"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8" dur="2000"/>
                                        <p:tgtEl>
                                          <p:spTgt spid="9"/>
                                        </p:tgtEl>
                                        <p:attrNameLst>
                                          <p:attrName>ppt_h</p:attrName>
                                        </p:attrNameLst>
                                      </p:cBhvr>
                                      <p:tavLst>
                                        <p:tav tm="0">
                                          <p:val>
                                            <p:strVal val="ppt_h"/>
                                          </p:val>
                                        </p:tav>
                                        <p:tav tm="100000">
                                          <p:val>
                                            <p:strVal val="ppt_h"/>
                                          </p:val>
                                        </p:tav>
                                      </p:tavLst>
                                    </p:anim>
                                    <p:set>
                                      <p:cBhvr>
                                        <p:cTn id="49"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F64823-83EE-4209-BD0E-1BFC3D789A9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tint val="75000"/>
                </a:prstClr>
              </a:solidFill>
              <a:effectLst/>
              <a:uLnTx/>
              <a:uFillTx/>
              <a:latin typeface="Raleway" pitchFamily="2" charset="0"/>
              <a:ea typeface="+mn-ea"/>
              <a:cs typeface="+mn-cs"/>
            </a:endParaRPr>
          </a:p>
        </p:txBody>
      </p:sp>
      <p:pic>
        <p:nvPicPr>
          <p:cNvPr id="7" name="Picture 6">
            <a:extLst>
              <a:ext uri="{FF2B5EF4-FFF2-40B4-BE49-F238E27FC236}">
                <a16:creationId xmlns:a16="http://schemas.microsoft.com/office/drawing/2014/main" id="{CFA20751-0649-43E7-B476-2183D7C5F7EB}"/>
              </a:ext>
            </a:extLst>
          </p:cNvPr>
          <p:cNvPicPr>
            <a:picLocks noChangeAspect="1"/>
          </p:cNvPicPr>
          <p:nvPr/>
        </p:nvPicPr>
        <p:blipFill>
          <a:blip r:embed="rId2"/>
          <a:stretch>
            <a:fillRect/>
          </a:stretch>
        </p:blipFill>
        <p:spPr>
          <a:xfrm>
            <a:off x="2971800" y="0"/>
            <a:ext cx="6392103" cy="6858000"/>
          </a:xfrm>
          <a:prstGeom prst="rect">
            <a:avLst/>
          </a:prstGeom>
        </p:spPr>
      </p:pic>
      <p:sp>
        <p:nvSpPr>
          <p:cNvPr id="2" name="Rectangle 1">
            <a:extLst>
              <a:ext uri="{FF2B5EF4-FFF2-40B4-BE49-F238E27FC236}">
                <a16:creationId xmlns:a16="http://schemas.microsoft.com/office/drawing/2014/main" id="{4E28A807-E302-42F0-BE45-1B4069842283}"/>
              </a:ext>
            </a:extLst>
          </p:cNvPr>
          <p:cNvSpPr/>
          <p:nvPr/>
        </p:nvSpPr>
        <p:spPr>
          <a:xfrm>
            <a:off x="3048000" y="2209800"/>
            <a:ext cx="5715000" cy="365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413282EC-074E-453F-BEBC-C70B837DC70B}"/>
              </a:ext>
            </a:extLst>
          </p:cNvPr>
          <p:cNvSpPr/>
          <p:nvPr/>
        </p:nvSpPr>
        <p:spPr>
          <a:xfrm>
            <a:off x="3048000" y="2574925"/>
            <a:ext cx="5715000" cy="365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8F9E0B7-2104-4DDE-9888-48E48D26462C}"/>
              </a:ext>
            </a:extLst>
          </p:cNvPr>
          <p:cNvSpPr/>
          <p:nvPr/>
        </p:nvSpPr>
        <p:spPr>
          <a:xfrm>
            <a:off x="3048000" y="2940050"/>
            <a:ext cx="5715000" cy="365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E66CB7C0-8550-4F2E-B0C3-9CD04DC4E077}"/>
              </a:ext>
            </a:extLst>
          </p:cNvPr>
          <p:cNvSpPr/>
          <p:nvPr/>
        </p:nvSpPr>
        <p:spPr>
          <a:xfrm>
            <a:off x="3048000" y="3314453"/>
            <a:ext cx="5715000" cy="365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CC376B3D-78AC-40EB-9C8D-665F6B1E0628}"/>
              </a:ext>
            </a:extLst>
          </p:cNvPr>
          <p:cNvSpPr/>
          <p:nvPr/>
        </p:nvSpPr>
        <p:spPr>
          <a:xfrm>
            <a:off x="3048000" y="3679578"/>
            <a:ext cx="5715000" cy="5114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0057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5"/>
                                        </p:tgtEl>
                                      </p:cBhvr>
                                    </p:animEffect>
                                    <p:anim calcmode="lin" valueType="num">
                                      <p:cBhvr>
                                        <p:cTn id="14"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5"/>
                                        </p:tgtEl>
                                        <p:attrNameLst>
                                          <p:attrName>ppt_h</p:attrName>
                                        </p:attrNameLst>
                                      </p:cBhvr>
                                      <p:tavLst>
                                        <p:tav tm="0">
                                          <p:val>
                                            <p:strVal val="ppt_h"/>
                                          </p:val>
                                        </p:tav>
                                        <p:tav tm="100000">
                                          <p:val>
                                            <p:strVal val="ppt_h"/>
                                          </p:val>
                                        </p:tav>
                                      </p:tavLst>
                                    </p:anim>
                                    <p:set>
                                      <p:cBhvr>
                                        <p:cTn id="16" dur="1" fill="hold">
                                          <p:stCondLst>
                                            <p:cond delay="1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6"/>
                                        </p:tgtEl>
                                      </p:cBhvr>
                                    </p:animEffect>
                                    <p:anim calcmode="lin" valueType="num">
                                      <p:cBhvr>
                                        <p:cTn id="21"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6"/>
                                        </p:tgtEl>
                                        <p:attrNameLst>
                                          <p:attrName>ppt_h</p:attrName>
                                        </p:attrNameLst>
                                      </p:cBhvr>
                                      <p:tavLst>
                                        <p:tav tm="0">
                                          <p:val>
                                            <p:strVal val="ppt_h"/>
                                          </p:val>
                                        </p:tav>
                                        <p:tav tm="100000">
                                          <p:val>
                                            <p:strVal val="ppt_h"/>
                                          </p:val>
                                        </p:tav>
                                      </p:tavLst>
                                    </p:anim>
                                    <p:set>
                                      <p:cBhvr>
                                        <p:cTn id="23" dur="1" fill="hold">
                                          <p:stCondLst>
                                            <p:cond delay="1999"/>
                                          </p:stCondLst>
                                        </p:cTn>
                                        <p:tgtEl>
                                          <p:spTgt spid="6"/>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8"/>
                                        </p:tgtEl>
                                      </p:cBhvr>
                                    </p:animEffect>
                                    <p:anim calcmode="lin" valueType="num">
                                      <p:cBhvr>
                                        <p:cTn id="28"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8"/>
                                        </p:tgtEl>
                                        <p:attrNameLst>
                                          <p:attrName>ppt_h</p:attrName>
                                        </p:attrNameLst>
                                      </p:cBhvr>
                                      <p:tavLst>
                                        <p:tav tm="0">
                                          <p:val>
                                            <p:strVal val="ppt_h"/>
                                          </p:val>
                                        </p:tav>
                                        <p:tav tm="100000">
                                          <p:val>
                                            <p:strVal val="ppt_h"/>
                                          </p:val>
                                        </p:tav>
                                      </p:tavLst>
                                    </p:anim>
                                    <p:set>
                                      <p:cBhvr>
                                        <p:cTn id="30" dur="1" fill="hold">
                                          <p:stCondLst>
                                            <p:cond delay="1999"/>
                                          </p:stCondLst>
                                        </p:cTn>
                                        <p:tgtEl>
                                          <p:spTgt spid="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9"/>
                                        </p:tgtEl>
                                      </p:cBhvr>
                                    </p:animEffect>
                                    <p:anim calcmode="lin" valueType="num">
                                      <p:cBhvr>
                                        <p:cTn id="35"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9"/>
                                        </p:tgtEl>
                                        <p:attrNameLst>
                                          <p:attrName>ppt_h</p:attrName>
                                        </p:attrNameLst>
                                      </p:cBhvr>
                                      <p:tavLst>
                                        <p:tav tm="0">
                                          <p:val>
                                            <p:strVal val="ppt_h"/>
                                          </p:val>
                                        </p:tav>
                                        <p:tav tm="100000">
                                          <p:val>
                                            <p:strVal val="ppt_h"/>
                                          </p:val>
                                        </p:tav>
                                      </p:tavLst>
                                    </p:anim>
                                    <p:set>
                                      <p:cBhvr>
                                        <p:cTn id="37"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8" grpId="0" animBg="1"/>
      <p:bldP spid="9"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2AE2FB0-1E27-4AF3-BC5F-32976FD4970A}"/>
              </a:ext>
            </a:extLst>
          </p:cNvPr>
          <p:cNvSpPr>
            <a:spLocks noGrp="1"/>
          </p:cNvSpPr>
          <p:nvPr>
            <p:ph type="title"/>
          </p:nvPr>
        </p:nvSpPr>
        <p:spPr>
          <a:xfrm>
            <a:off x="7391400" y="2438400"/>
            <a:ext cx="4495800" cy="1325563"/>
          </a:xfrm>
        </p:spPr>
        <p:txBody>
          <a:bodyPr>
            <a:normAutofit/>
          </a:bodyPr>
          <a:lstStyle/>
          <a:p>
            <a:pPr algn="r"/>
            <a:r>
              <a:rPr lang="en-GB" sz="6000" dirty="0">
                <a:solidFill>
                  <a:schemeClr val="bg1"/>
                </a:solidFill>
              </a:rPr>
              <a:t>4 Values</a:t>
            </a:r>
          </a:p>
        </p:txBody>
      </p:sp>
      <p:sp>
        <p:nvSpPr>
          <p:cNvPr id="4" name="Slide Number Placeholder 3">
            <a:extLst>
              <a:ext uri="{FF2B5EF4-FFF2-40B4-BE49-F238E27FC236}">
                <a16:creationId xmlns:a16="http://schemas.microsoft.com/office/drawing/2014/main" id="{5AF64823-83EE-4209-BD0E-1BFC3D789A9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tint val="75000"/>
                </a:prstClr>
              </a:solidFill>
              <a:effectLst/>
              <a:uLnTx/>
              <a:uFillTx/>
              <a:latin typeface="Raleway" pitchFamily="2" charset="0"/>
              <a:ea typeface="+mn-ea"/>
              <a:cs typeface="+mn-cs"/>
            </a:endParaRPr>
          </a:p>
        </p:txBody>
      </p:sp>
      <p:pic>
        <p:nvPicPr>
          <p:cNvPr id="5" name="Picture 4">
            <a:extLst>
              <a:ext uri="{FF2B5EF4-FFF2-40B4-BE49-F238E27FC236}">
                <a16:creationId xmlns:a16="http://schemas.microsoft.com/office/drawing/2014/main" id="{7FF42B58-351A-2320-1FFA-729D7595C3EC}"/>
              </a:ext>
            </a:extLst>
          </p:cNvPr>
          <p:cNvPicPr>
            <a:picLocks noChangeAspect="1"/>
          </p:cNvPicPr>
          <p:nvPr/>
        </p:nvPicPr>
        <p:blipFill>
          <a:blip r:embed="rId3"/>
          <a:stretch>
            <a:fillRect/>
          </a:stretch>
        </p:blipFill>
        <p:spPr>
          <a:xfrm>
            <a:off x="109960" y="-5080"/>
            <a:ext cx="7031195" cy="7031195"/>
          </a:xfrm>
          <a:prstGeom prst="rect">
            <a:avLst/>
          </a:prstGeom>
        </p:spPr>
      </p:pic>
    </p:spTree>
    <p:extLst>
      <p:ext uri="{BB962C8B-B14F-4D97-AF65-F5344CB8AC3E}">
        <p14:creationId xmlns:p14="http://schemas.microsoft.com/office/powerpoint/2010/main" val="36900889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7C3D8AC-5FDA-419E-9D16-AD3355DD3DDA}"/>
              </a:ext>
            </a:extLst>
          </p:cNvPr>
          <p:cNvSpPr>
            <a:spLocks noGrp="1"/>
          </p:cNvSpPr>
          <p:nvPr>
            <p:ph type="title"/>
          </p:nvPr>
        </p:nvSpPr>
        <p:spPr>
          <a:xfrm>
            <a:off x="115957" y="678828"/>
            <a:ext cx="12039600" cy="1325563"/>
          </a:xfrm>
        </p:spPr>
        <p:txBody>
          <a:bodyPr>
            <a:noAutofit/>
          </a:bodyPr>
          <a:lstStyle/>
          <a:p>
            <a:pPr algn="ctr"/>
            <a:r>
              <a:rPr lang="en-GB" sz="5400" dirty="0">
                <a:solidFill>
                  <a:schemeClr val="bg1"/>
                </a:solidFill>
              </a:rPr>
              <a:t>12 Principles behind the Agile Manifesto</a:t>
            </a:r>
          </a:p>
        </p:txBody>
      </p:sp>
      <p:sp>
        <p:nvSpPr>
          <p:cNvPr id="7" name="TextBox 6">
            <a:extLst>
              <a:ext uri="{FF2B5EF4-FFF2-40B4-BE49-F238E27FC236}">
                <a16:creationId xmlns:a16="http://schemas.microsoft.com/office/drawing/2014/main" id="{71168AD7-F7A5-5C67-4677-D53BAD2024DB}"/>
              </a:ext>
            </a:extLst>
          </p:cNvPr>
          <p:cNvSpPr txBox="1"/>
          <p:nvPr/>
        </p:nvSpPr>
        <p:spPr>
          <a:xfrm>
            <a:off x="381000" y="2348948"/>
            <a:ext cx="3276600"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1. Customer satisfaction</a:t>
            </a:r>
          </a:p>
        </p:txBody>
      </p:sp>
      <p:sp>
        <p:nvSpPr>
          <p:cNvPr id="8" name="TextBox 7">
            <a:extLst>
              <a:ext uri="{FF2B5EF4-FFF2-40B4-BE49-F238E27FC236}">
                <a16:creationId xmlns:a16="http://schemas.microsoft.com/office/drawing/2014/main" id="{B052A5B0-68CC-53B8-E17E-ED9675FD1990}"/>
              </a:ext>
            </a:extLst>
          </p:cNvPr>
          <p:cNvSpPr txBox="1"/>
          <p:nvPr/>
        </p:nvSpPr>
        <p:spPr>
          <a:xfrm>
            <a:off x="4457700" y="2348948"/>
            <a:ext cx="3276600"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2. Welcome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change</a:t>
            </a:r>
          </a:p>
        </p:txBody>
      </p:sp>
      <p:sp>
        <p:nvSpPr>
          <p:cNvPr id="9" name="TextBox 8">
            <a:extLst>
              <a:ext uri="{FF2B5EF4-FFF2-40B4-BE49-F238E27FC236}">
                <a16:creationId xmlns:a16="http://schemas.microsoft.com/office/drawing/2014/main" id="{DBF7EB6E-B52E-FA9F-7FEA-5D481FCD2A36}"/>
              </a:ext>
            </a:extLst>
          </p:cNvPr>
          <p:cNvSpPr txBox="1"/>
          <p:nvPr/>
        </p:nvSpPr>
        <p:spPr>
          <a:xfrm>
            <a:off x="8382000" y="2362200"/>
            <a:ext cx="3276600"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3. Shorter timescales</a:t>
            </a:r>
          </a:p>
        </p:txBody>
      </p:sp>
      <p:sp>
        <p:nvSpPr>
          <p:cNvPr id="10" name="TextBox 9">
            <a:extLst>
              <a:ext uri="{FF2B5EF4-FFF2-40B4-BE49-F238E27FC236}">
                <a16:creationId xmlns:a16="http://schemas.microsoft.com/office/drawing/2014/main" id="{7DF84D49-34AF-3280-7556-9FD6EB4A2B09}"/>
              </a:ext>
            </a:extLst>
          </p:cNvPr>
          <p:cNvSpPr txBox="1"/>
          <p:nvPr/>
        </p:nvSpPr>
        <p:spPr>
          <a:xfrm>
            <a:off x="304800" y="3962400"/>
            <a:ext cx="3276600"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4. Working </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together</a:t>
            </a:r>
          </a:p>
        </p:txBody>
      </p:sp>
      <p:sp>
        <p:nvSpPr>
          <p:cNvPr id="11" name="TextBox 10">
            <a:extLst>
              <a:ext uri="{FF2B5EF4-FFF2-40B4-BE49-F238E27FC236}">
                <a16:creationId xmlns:a16="http://schemas.microsoft.com/office/drawing/2014/main" id="{CB3C7A79-F757-FA58-050C-EBFC5A01A032}"/>
              </a:ext>
            </a:extLst>
          </p:cNvPr>
          <p:cNvSpPr txBox="1"/>
          <p:nvPr/>
        </p:nvSpPr>
        <p:spPr>
          <a:xfrm>
            <a:off x="4343400" y="3992217"/>
            <a:ext cx="3276600"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5. Utilise motivated people</a:t>
            </a:r>
          </a:p>
        </p:txBody>
      </p:sp>
      <p:sp>
        <p:nvSpPr>
          <p:cNvPr id="12" name="TextBox 11">
            <a:extLst>
              <a:ext uri="{FF2B5EF4-FFF2-40B4-BE49-F238E27FC236}">
                <a16:creationId xmlns:a16="http://schemas.microsoft.com/office/drawing/2014/main" id="{2B5473A5-6219-5D6E-202C-8908CE3E70D6}"/>
              </a:ext>
            </a:extLst>
          </p:cNvPr>
          <p:cNvSpPr txBox="1"/>
          <p:nvPr/>
        </p:nvSpPr>
        <p:spPr>
          <a:xfrm>
            <a:off x="8382000" y="3962400"/>
            <a:ext cx="3276600"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6. Facework is fundamental</a:t>
            </a:r>
          </a:p>
        </p:txBody>
      </p:sp>
    </p:spTree>
    <p:extLst>
      <p:ext uri="{BB962C8B-B14F-4D97-AF65-F5344CB8AC3E}">
        <p14:creationId xmlns:p14="http://schemas.microsoft.com/office/powerpoint/2010/main" val="144771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 calcmode="lin" valueType="num">
                                      <p:cBhvr additive="base">
                                        <p:cTn id="7" dur="500" fill="hold"/>
                                        <p:tgtEl>
                                          <p:spTgt spid="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7">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bg/>
                                          </p:spTgt>
                                        </p:tgtEl>
                                        <p:attrNameLst>
                                          <p:attrName>style.visibility</p:attrName>
                                        </p:attrNameLst>
                                      </p:cBhvr>
                                      <p:to>
                                        <p:strVal val="visible"/>
                                      </p:to>
                                    </p:set>
                                    <p:anim calcmode="lin" valueType="num">
                                      <p:cBhvr additive="base">
                                        <p:cTn id="17" dur="500" fill="hold"/>
                                        <p:tgtEl>
                                          <p:spTgt spid="8">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 calcmode="lin" valueType="num">
                                      <p:cBhvr additive="base">
                                        <p:cTn id="2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8">
                                            <p:txEl>
                                              <p:pRg st="1" end="1"/>
                                            </p:txEl>
                                          </p:spTgt>
                                        </p:tgtEl>
                                        <p:attrNameLst>
                                          <p:attrName>style.visibility</p:attrName>
                                        </p:attrNameLst>
                                      </p:cBhvr>
                                      <p:to>
                                        <p:strVal val="visible"/>
                                      </p:to>
                                    </p:set>
                                    <p:anim calcmode="lin" valueType="num">
                                      <p:cBhvr additive="base">
                                        <p:cTn id="29"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
                                            <p:txEl>
                                              <p:pRg st="1" end="1"/>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9">
                                            <p:bg/>
                                          </p:spTgt>
                                        </p:tgtEl>
                                        <p:attrNameLst>
                                          <p:attrName>style.visibility</p:attrName>
                                        </p:attrNameLst>
                                      </p:cBhvr>
                                      <p:to>
                                        <p:strVal val="visible"/>
                                      </p:to>
                                    </p:set>
                                    <p:anim calcmode="lin" valueType="num">
                                      <p:cBhvr additive="base">
                                        <p:cTn id="33" dur="500" fill="hold"/>
                                        <p:tgtEl>
                                          <p:spTgt spid="9">
                                            <p:bg/>
                                          </p:spTgt>
                                        </p:tgtEl>
                                        <p:attrNameLst>
                                          <p:attrName>ppt_x</p:attrName>
                                        </p:attrNameLst>
                                      </p:cBhvr>
                                      <p:tavLst>
                                        <p:tav tm="0">
                                          <p:val>
                                            <p:strVal val="#ppt_x"/>
                                          </p:val>
                                        </p:tav>
                                        <p:tav tm="100000">
                                          <p:val>
                                            <p:strVal val="#ppt_x"/>
                                          </p:val>
                                        </p:tav>
                                      </p:tavLst>
                                    </p:anim>
                                    <p:anim calcmode="lin" valueType="num">
                                      <p:cBhvr additive="base">
                                        <p:cTn id="34" dur="500" fill="hold"/>
                                        <p:tgtEl>
                                          <p:spTgt spid="9">
                                            <p:bg/>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9">
                                            <p:txEl>
                                              <p:pRg st="0" end="0"/>
                                            </p:txEl>
                                          </p:spTgt>
                                        </p:tgtEl>
                                        <p:attrNameLst>
                                          <p:attrName>style.visibility</p:attrName>
                                        </p:attrNameLst>
                                      </p:cBhvr>
                                      <p:to>
                                        <p:strVal val="visible"/>
                                      </p:to>
                                    </p:set>
                                    <p:anim calcmode="lin" valueType="num">
                                      <p:cBhvr additive="base">
                                        <p:cTn id="3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0" end="0"/>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0">
                                            <p:bg/>
                                          </p:spTgt>
                                        </p:tgtEl>
                                        <p:attrNameLst>
                                          <p:attrName>style.visibility</p:attrName>
                                        </p:attrNameLst>
                                      </p:cBhvr>
                                      <p:to>
                                        <p:strVal val="visible"/>
                                      </p:to>
                                    </p:set>
                                    <p:anim calcmode="lin" valueType="num">
                                      <p:cBhvr additive="base">
                                        <p:cTn id="43"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xEl>
                                              <p:pRg st="0" end="0"/>
                                            </p:txEl>
                                          </p:spTgt>
                                        </p:tgtEl>
                                        <p:attrNameLst>
                                          <p:attrName>style.visibility</p:attrName>
                                        </p:attrNameLst>
                                      </p:cBhvr>
                                      <p:to>
                                        <p:strVal val="visible"/>
                                      </p:to>
                                    </p:set>
                                    <p:anim calcmode="lin" valueType="num">
                                      <p:cBhvr additive="base">
                                        <p:cTn id="4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0">
                                            <p:txEl>
                                              <p:pRg st="1" end="1"/>
                                            </p:txEl>
                                          </p:spTgt>
                                        </p:tgtEl>
                                        <p:attrNameLst>
                                          <p:attrName>style.visibility</p:attrName>
                                        </p:attrNameLst>
                                      </p:cBhvr>
                                      <p:to>
                                        <p:strVal val="visible"/>
                                      </p:to>
                                    </p:set>
                                    <p:anim calcmode="lin" valueType="num">
                                      <p:cBhvr additive="base">
                                        <p:cTn id="55"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0">
                                            <p:txEl>
                                              <p:pRg st="1" end="1"/>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11">
                                            <p:bg/>
                                          </p:spTgt>
                                        </p:tgtEl>
                                        <p:attrNameLst>
                                          <p:attrName>style.visibility</p:attrName>
                                        </p:attrNameLst>
                                      </p:cBhvr>
                                      <p:to>
                                        <p:strVal val="visible"/>
                                      </p:to>
                                    </p:set>
                                    <p:anim calcmode="lin" valueType="num">
                                      <p:cBhvr additive="base">
                                        <p:cTn id="59" dur="500" fill="hold"/>
                                        <p:tgtEl>
                                          <p:spTgt spid="11">
                                            <p:bg/>
                                          </p:spTgt>
                                        </p:tgtEl>
                                        <p:attrNameLst>
                                          <p:attrName>ppt_x</p:attrName>
                                        </p:attrNameLst>
                                      </p:cBhvr>
                                      <p:tavLst>
                                        <p:tav tm="0">
                                          <p:val>
                                            <p:strVal val="#ppt_x"/>
                                          </p:val>
                                        </p:tav>
                                        <p:tav tm="100000">
                                          <p:val>
                                            <p:strVal val="#ppt_x"/>
                                          </p:val>
                                        </p:tav>
                                      </p:tavLst>
                                    </p:anim>
                                    <p:anim calcmode="lin" valueType="num">
                                      <p:cBhvr additive="base">
                                        <p:cTn id="60" dur="500" fill="hold"/>
                                        <p:tgtEl>
                                          <p:spTgt spid="11">
                                            <p:bg/>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1">
                                            <p:txEl>
                                              <p:pRg st="0" end="0"/>
                                            </p:txEl>
                                          </p:spTgt>
                                        </p:tgtEl>
                                        <p:attrNameLst>
                                          <p:attrName>style.visibility</p:attrName>
                                        </p:attrNameLst>
                                      </p:cBhvr>
                                      <p:to>
                                        <p:strVal val="visible"/>
                                      </p:to>
                                    </p:set>
                                    <p:anim calcmode="lin" valueType="num">
                                      <p:cBhvr additive="base">
                                        <p:cTn id="65"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11">
                                            <p:txEl>
                                              <p:pRg st="0" end="0"/>
                                            </p:txEl>
                                          </p:spTgt>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12">
                                            <p:bg/>
                                          </p:spTgt>
                                        </p:tgtEl>
                                        <p:attrNameLst>
                                          <p:attrName>style.visibility</p:attrName>
                                        </p:attrNameLst>
                                      </p:cBhvr>
                                      <p:to>
                                        <p:strVal val="visible"/>
                                      </p:to>
                                    </p:set>
                                    <p:anim calcmode="lin" valueType="num">
                                      <p:cBhvr additive="base">
                                        <p:cTn id="69"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70"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12">
                                            <p:txEl>
                                              <p:pRg st="0" end="0"/>
                                            </p:txEl>
                                          </p:spTgt>
                                        </p:tgtEl>
                                        <p:attrNameLst>
                                          <p:attrName>style.visibility</p:attrName>
                                        </p:attrNameLst>
                                      </p:cBhvr>
                                      <p:to>
                                        <p:strVal val="visible"/>
                                      </p:to>
                                    </p:set>
                                    <p:anim calcmode="lin" valueType="num">
                                      <p:cBhvr additive="base">
                                        <p:cTn id="7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8" grpId="0" build="p" animBg="1"/>
      <p:bldP spid="9" grpId="0" build="p" animBg="1"/>
      <p:bldP spid="10" grpId="0" build="p" animBg="1"/>
      <p:bldP spid="11" grpId="0" build="p" animBg="1"/>
      <p:bldP spid="12"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7C3D8AC-5FDA-419E-9D16-AD3355DD3DDA}"/>
              </a:ext>
            </a:extLst>
          </p:cNvPr>
          <p:cNvSpPr>
            <a:spLocks noGrp="1"/>
          </p:cNvSpPr>
          <p:nvPr>
            <p:ph type="title"/>
          </p:nvPr>
        </p:nvSpPr>
        <p:spPr>
          <a:xfrm>
            <a:off x="76200" y="654091"/>
            <a:ext cx="12115800" cy="1325563"/>
          </a:xfrm>
        </p:spPr>
        <p:txBody>
          <a:bodyPr>
            <a:noAutofit/>
          </a:bodyPr>
          <a:lstStyle/>
          <a:p>
            <a:pPr algn="ctr"/>
            <a:r>
              <a:rPr lang="en-GB" sz="5400" dirty="0">
                <a:solidFill>
                  <a:schemeClr val="bg1"/>
                </a:solidFill>
              </a:rPr>
              <a:t>12. Principles behind the Agile Manifesto</a:t>
            </a:r>
          </a:p>
        </p:txBody>
      </p:sp>
      <p:sp>
        <p:nvSpPr>
          <p:cNvPr id="8" name="TextBox 7">
            <a:extLst>
              <a:ext uri="{FF2B5EF4-FFF2-40B4-BE49-F238E27FC236}">
                <a16:creationId xmlns:a16="http://schemas.microsoft.com/office/drawing/2014/main" id="{2EDA926C-F496-A0AE-4BD3-E122B26CE84C}"/>
              </a:ext>
            </a:extLst>
          </p:cNvPr>
          <p:cNvSpPr txBox="1"/>
          <p:nvPr/>
        </p:nvSpPr>
        <p:spPr>
          <a:xfrm>
            <a:off x="457200" y="2209800"/>
            <a:ext cx="3210339"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7. Be led by what works</a:t>
            </a:r>
          </a:p>
        </p:txBody>
      </p:sp>
      <p:sp>
        <p:nvSpPr>
          <p:cNvPr id="9" name="TextBox 8">
            <a:extLst>
              <a:ext uri="{FF2B5EF4-FFF2-40B4-BE49-F238E27FC236}">
                <a16:creationId xmlns:a16="http://schemas.microsoft.com/office/drawing/2014/main" id="{F3EDC09C-7E95-E501-B13B-32ED65B113A0}"/>
              </a:ext>
            </a:extLst>
          </p:cNvPr>
          <p:cNvSpPr txBox="1"/>
          <p:nvPr/>
        </p:nvSpPr>
        <p:spPr>
          <a:xfrm>
            <a:off x="4126395" y="2209800"/>
            <a:ext cx="3210339"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8. Sustainable development</a:t>
            </a:r>
          </a:p>
        </p:txBody>
      </p:sp>
      <p:sp>
        <p:nvSpPr>
          <p:cNvPr id="10" name="TextBox 9">
            <a:extLst>
              <a:ext uri="{FF2B5EF4-FFF2-40B4-BE49-F238E27FC236}">
                <a16:creationId xmlns:a16="http://schemas.microsoft.com/office/drawing/2014/main" id="{9643C8F6-A7F9-2CB4-12E7-BC3AF262D408}"/>
              </a:ext>
            </a:extLst>
          </p:cNvPr>
          <p:cNvSpPr txBox="1"/>
          <p:nvPr/>
        </p:nvSpPr>
        <p:spPr>
          <a:xfrm>
            <a:off x="8229600" y="2225875"/>
            <a:ext cx="3210339"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9. Design enhances agility</a:t>
            </a:r>
          </a:p>
        </p:txBody>
      </p:sp>
      <p:sp>
        <p:nvSpPr>
          <p:cNvPr id="11" name="TextBox 10">
            <a:extLst>
              <a:ext uri="{FF2B5EF4-FFF2-40B4-BE49-F238E27FC236}">
                <a16:creationId xmlns:a16="http://schemas.microsoft.com/office/drawing/2014/main" id="{EF1DDA1F-0C62-A82F-0751-FB566F0A0ADE}"/>
              </a:ext>
            </a:extLst>
          </p:cNvPr>
          <p:cNvSpPr txBox="1"/>
          <p:nvPr/>
        </p:nvSpPr>
        <p:spPr>
          <a:xfrm>
            <a:off x="457200" y="3847295"/>
            <a:ext cx="3210339" cy="1569660"/>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10. Keep it simple, no needless tasks</a:t>
            </a:r>
          </a:p>
        </p:txBody>
      </p:sp>
      <p:sp>
        <p:nvSpPr>
          <p:cNvPr id="12" name="TextBox 11">
            <a:extLst>
              <a:ext uri="{FF2B5EF4-FFF2-40B4-BE49-F238E27FC236}">
                <a16:creationId xmlns:a16="http://schemas.microsoft.com/office/drawing/2014/main" id="{370F45CE-1AC0-462B-B42A-4F641EC26F9D}"/>
              </a:ext>
            </a:extLst>
          </p:cNvPr>
          <p:cNvSpPr txBox="1"/>
          <p:nvPr/>
        </p:nvSpPr>
        <p:spPr>
          <a:xfrm>
            <a:off x="4126395" y="4115780"/>
            <a:ext cx="3210339"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11. Self-organising teams</a:t>
            </a:r>
          </a:p>
        </p:txBody>
      </p:sp>
      <p:sp>
        <p:nvSpPr>
          <p:cNvPr id="13" name="TextBox 12">
            <a:extLst>
              <a:ext uri="{FF2B5EF4-FFF2-40B4-BE49-F238E27FC236}">
                <a16:creationId xmlns:a16="http://schemas.microsoft.com/office/drawing/2014/main" id="{465FA4BE-DB3B-E3FF-DB84-9F64BDE53B02}"/>
              </a:ext>
            </a:extLst>
          </p:cNvPr>
          <p:cNvSpPr txBox="1"/>
          <p:nvPr/>
        </p:nvSpPr>
        <p:spPr>
          <a:xfrm>
            <a:off x="8242852" y="4093516"/>
            <a:ext cx="3210339" cy="1077218"/>
          </a:xfrm>
          <a:prstGeom prst="rect">
            <a:avLst/>
          </a:prstGeom>
          <a:solidFill>
            <a:srgbClr val="FFFF0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12. Team Collaboration</a:t>
            </a:r>
          </a:p>
        </p:txBody>
      </p:sp>
    </p:spTree>
    <p:extLst>
      <p:ext uri="{BB962C8B-B14F-4D97-AF65-F5344CB8AC3E}">
        <p14:creationId xmlns:p14="http://schemas.microsoft.com/office/powerpoint/2010/main" val="672662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bg/>
                                          </p:spTgt>
                                        </p:tgtEl>
                                        <p:attrNameLst>
                                          <p:attrName>style.visibility</p:attrName>
                                        </p:attrNameLst>
                                      </p:cBhvr>
                                      <p:to>
                                        <p:strVal val="visible"/>
                                      </p:to>
                                    </p:set>
                                    <p:anim calcmode="lin" valueType="num">
                                      <p:cBhvr additive="base">
                                        <p:cTn id="7" dur="500" fill="hold"/>
                                        <p:tgtEl>
                                          <p:spTgt spid="8">
                                            <p:bg/>
                                          </p:spTgt>
                                        </p:tgtEl>
                                        <p:attrNameLst>
                                          <p:attrName>ppt_x</p:attrName>
                                        </p:attrNameLst>
                                      </p:cBhvr>
                                      <p:tavLst>
                                        <p:tav tm="0">
                                          <p:val>
                                            <p:strVal val="#ppt_x"/>
                                          </p:val>
                                        </p:tav>
                                        <p:tav tm="100000">
                                          <p:val>
                                            <p:strVal val="#ppt_x"/>
                                          </p:val>
                                        </p:tav>
                                      </p:tavLst>
                                    </p:anim>
                                    <p:anim calcmode="lin" valueType="num">
                                      <p:cBhvr additive="base">
                                        <p:cTn id="8"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bg/>
                                          </p:spTgt>
                                        </p:tgtEl>
                                        <p:attrNameLst>
                                          <p:attrName>style.visibility</p:attrName>
                                        </p:attrNameLst>
                                      </p:cBhvr>
                                      <p:to>
                                        <p:strVal val="visible"/>
                                      </p:to>
                                    </p:set>
                                    <p:anim calcmode="lin" valueType="num">
                                      <p:cBhvr additive="base">
                                        <p:cTn id="19" dur="500" fill="hold"/>
                                        <p:tgtEl>
                                          <p:spTgt spid="9">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9">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bg/>
                                          </p:spTgt>
                                        </p:tgtEl>
                                        <p:attrNameLst>
                                          <p:attrName>style.visibility</p:attrName>
                                        </p:attrNameLst>
                                      </p:cBhvr>
                                      <p:to>
                                        <p:strVal val="visible"/>
                                      </p:to>
                                    </p:set>
                                    <p:anim calcmode="lin" valueType="num">
                                      <p:cBhvr additive="base">
                                        <p:cTn id="31"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 calcmode="lin" valueType="num">
                                      <p:cBhvr additive="base">
                                        <p:cTn id="3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bg/>
                                          </p:spTgt>
                                        </p:tgtEl>
                                        <p:attrNameLst>
                                          <p:attrName>style.visibility</p:attrName>
                                        </p:attrNameLst>
                                      </p:cBhvr>
                                      <p:to>
                                        <p:strVal val="visible"/>
                                      </p:to>
                                    </p:set>
                                    <p:anim calcmode="lin" valueType="num">
                                      <p:cBhvr additive="base">
                                        <p:cTn id="43" dur="500" fill="hold"/>
                                        <p:tgtEl>
                                          <p:spTgt spid="11">
                                            <p:bg/>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bg/>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xEl>
                                              <p:pRg st="0" end="0"/>
                                            </p:txEl>
                                          </p:spTgt>
                                        </p:tgtEl>
                                        <p:attrNameLst>
                                          <p:attrName>style.visibility</p:attrName>
                                        </p:attrNameLst>
                                      </p:cBhvr>
                                      <p:to>
                                        <p:strVal val="visible"/>
                                      </p:to>
                                    </p:set>
                                    <p:anim calcmode="lin" valueType="num">
                                      <p:cBhvr additive="base">
                                        <p:cTn id="4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2">
                                            <p:bg/>
                                          </p:spTgt>
                                        </p:tgtEl>
                                        <p:attrNameLst>
                                          <p:attrName>style.visibility</p:attrName>
                                        </p:attrNameLst>
                                      </p:cBhvr>
                                      <p:to>
                                        <p:strVal val="visible"/>
                                      </p:to>
                                    </p:set>
                                    <p:anim calcmode="lin" valueType="num">
                                      <p:cBhvr additive="base">
                                        <p:cTn id="55"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56"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2">
                                            <p:txEl>
                                              <p:pRg st="0" end="0"/>
                                            </p:txEl>
                                          </p:spTgt>
                                        </p:tgtEl>
                                        <p:attrNameLst>
                                          <p:attrName>style.visibility</p:attrName>
                                        </p:attrNameLst>
                                      </p:cBhvr>
                                      <p:to>
                                        <p:strVal val="visible"/>
                                      </p:to>
                                    </p:set>
                                    <p:anim calcmode="lin" valueType="num">
                                      <p:cBhvr additive="base">
                                        <p:cTn id="61"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3">
                                            <p:bg/>
                                          </p:spTgt>
                                        </p:tgtEl>
                                        <p:attrNameLst>
                                          <p:attrName>style.visibility</p:attrName>
                                        </p:attrNameLst>
                                      </p:cBhvr>
                                      <p:to>
                                        <p:strVal val="visible"/>
                                      </p:to>
                                    </p:set>
                                    <p:anim calcmode="lin" valueType="num">
                                      <p:cBhvr additive="base">
                                        <p:cTn id="67" dur="500" fill="hold"/>
                                        <p:tgtEl>
                                          <p:spTgt spid="13">
                                            <p:bg/>
                                          </p:spTgt>
                                        </p:tgtEl>
                                        <p:attrNameLst>
                                          <p:attrName>ppt_x</p:attrName>
                                        </p:attrNameLst>
                                      </p:cBhvr>
                                      <p:tavLst>
                                        <p:tav tm="0">
                                          <p:val>
                                            <p:strVal val="#ppt_x"/>
                                          </p:val>
                                        </p:tav>
                                        <p:tav tm="100000">
                                          <p:val>
                                            <p:strVal val="#ppt_x"/>
                                          </p:val>
                                        </p:tav>
                                      </p:tavLst>
                                    </p:anim>
                                    <p:anim calcmode="lin" valueType="num">
                                      <p:cBhvr additive="base">
                                        <p:cTn id="68" dur="500" fill="hold"/>
                                        <p:tgtEl>
                                          <p:spTgt spid="13">
                                            <p:bg/>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3">
                                            <p:txEl>
                                              <p:pRg st="0" end="0"/>
                                            </p:txEl>
                                          </p:spTgt>
                                        </p:tgtEl>
                                        <p:attrNameLst>
                                          <p:attrName>style.visibility</p:attrName>
                                        </p:attrNameLst>
                                      </p:cBhvr>
                                      <p:to>
                                        <p:strVal val="visible"/>
                                      </p:to>
                                    </p:set>
                                    <p:anim calcmode="lin" valueType="num">
                                      <p:cBhvr additive="base">
                                        <p:cTn id="73"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animBg="1"/>
      <p:bldP spid="9" grpId="0" build="p" animBg="1"/>
      <p:bldP spid="10" grpId="0" build="p" animBg="1"/>
      <p:bldP spid="11" grpId="0" build="p" animBg="1"/>
      <p:bldP spid="12" grpId="0" build="p" animBg="1"/>
      <p:bldP spid="13"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2AE2FB0-1E27-4AF3-BC5F-32976FD4970A}"/>
              </a:ext>
            </a:extLst>
          </p:cNvPr>
          <p:cNvSpPr>
            <a:spLocks noGrp="1"/>
          </p:cNvSpPr>
          <p:nvPr>
            <p:ph type="title"/>
          </p:nvPr>
        </p:nvSpPr>
        <p:spPr>
          <a:xfrm>
            <a:off x="8981661" y="2133600"/>
            <a:ext cx="3048000" cy="1692275"/>
          </a:xfrm>
        </p:spPr>
        <p:txBody>
          <a:bodyPr>
            <a:normAutofit/>
          </a:bodyPr>
          <a:lstStyle/>
          <a:p>
            <a:pPr algn="r"/>
            <a:r>
              <a:rPr lang="en-GB" sz="5400" dirty="0">
                <a:solidFill>
                  <a:schemeClr val="bg1"/>
                </a:solidFill>
              </a:rPr>
              <a:t>Agile is a Mindset</a:t>
            </a:r>
          </a:p>
        </p:txBody>
      </p:sp>
      <p:sp>
        <p:nvSpPr>
          <p:cNvPr id="4" name="Slide Number Placeholder 3">
            <a:extLst>
              <a:ext uri="{FF2B5EF4-FFF2-40B4-BE49-F238E27FC236}">
                <a16:creationId xmlns:a16="http://schemas.microsoft.com/office/drawing/2014/main" id="{5AF64823-83EE-4209-BD0E-1BFC3D789A9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tint val="75000"/>
                </a:prstClr>
              </a:solidFill>
              <a:effectLst/>
              <a:uLnTx/>
              <a:uFillTx/>
              <a:latin typeface="Raleway" pitchFamily="2" charset="0"/>
              <a:ea typeface="+mn-ea"/>
              <a:cs typeface="+mn-cs"/>
            </a:endParaRPr>
          </a:p>
        </p:txBody>
      </p:sp>
      <p:pic>
        <p:nvPicPr>
          <p:cNvPr id="14" name="Picture 13">
            <a:extLst>
              <a:ext uri="{FF2B5EF4-FFF2-40B4-BE49-F238E27FC236}">
                <a16:creationId xmlns:a16="http://schemas.microsoft.com/office/drawing/2014/main" id="{FA9C4B26-991C-49AA-8417-0883979A50B0}"/>
              </a:ext>
            </a:extLst>
          </p:cNvPr>
          <p:cNvPicPr>
            <a:picLocks noChangeAspect="1"/>
          </p:cNvPicPr>
          <p:nvPr/>
        </p:nvPicPr>
        <p:blipFill>
          <a:blip r:embed="rId3"/>
          <a:stretch>
            <a:fillRect/>
          </a:stretch>
        </p:blipFill>
        <p:spPr>
          <a:xfrm>
            <a:off x="152400" y="76199"/>
            <a:ext cx="8839200" cy="6793557"/>
          </a:xfrm>
          <a:prstGeom prst="rect">
            <a:avLst/>
          </a:prstGeom>
        </p:spPr>
      </p:pic>
      <p:sp>
        <p:nvSpPr>
          <p:cNvPr id="5" name="Rectangle 4">
            <a:extLst>
              <a:ext uri="{FF2B5EF4-FFF2-40B4-BE49-F238E27FC236}">
                <a16:creationId xmlns:a16="http://schemas.microsoft.com/office/drawing/2014/main" id="{82769502-7613-819A-548B-EE2C78013441}"/>
              </a:ext>
            </a:extLst>
          </p:cNvPr>
          <p:cNvSpPr/>
          <p:nvPr/>
        </p:nvSpPr>
        <p:spPr>
          <a:xfrm>
            <a:off x="3048000" y="914400"/>
            <a:ext cx="1066800" cy="39624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A53BA78-1696-E769-7E5F-C4FB2A91382E}"/>
              </a:ext>
            </a:extLst>
          </p:cNvPr>
          <p:cNvSpPr/>
          <p:nvPr/>
        </p:nvSpPr>
        <p:spPr>
          <a:xfrm>
            <a:off x="4567030" y="998537"/>
            <a:ext cx="1066800" cy="39624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AD5F3041-4CDE-6FF2-A721-D0154731F6E2}"/>
              </a:ext>
            </a:extLst>
          </p:cNvPr>
          <p:cNvSpPr/>
          <p:nvPr/>
        </p:nvSpPr>
        <p:spPr>
          <a:xfrm>
            <a:off x="5867400" y="998537"/>
            <a:ext cx="2438400" cy="39624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825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5"/>
                                        </p:tgtEl>
                                        <p:attrNameLst>
                                          <p:attrName>ppt_x</p:attrName>
                                        </p:attrNameLst>
                                      </p:cBhvr>
                                      <p:tavLst>
                                        <p:tav tm="0">
                                          <p:val>
                                            <p:strVal val="ppt_x"/>
                                          </p:val>
                                        </p:tav>
                                        <p:tav tm="100000">
                                          <p:val>
                                            <p:strVal val="ppt_x"/>
                                          </p:val>
                                        </p:tav>
                                      </p:tavLst>
                                    </p:anim>
                                    <p:anim calcmode="lin" valueType="num">
                                      <p:cBhvr additive="base">
                                        <p:cTn id="7" dur="500"/>
                                        <p:tgtEl>
                                          <p:spTgt spid="5"/>
                                        </p:tgtEl>
                                        <p:attrNameLst>
                                          <p:attrName>ppt_y</p:attrName>
                                        </p:attrNameLst>
                                      </p:cBhvr>
                                      <p:tavLst>
                                        <p:tav tm="0">
                                          <p:val>
                                            <p:strVal val="ppt_y"/>
                                          </p:val>
                                        </p:tav>
                                        <p:tav tm="100000">
                                          <p:val>
                                            <p:strVal val="1+ppt_h/2"/>
                                          </p:val>
                                        </p:tav>
                                      </p:tavLst>
                                    </p:anim>
                                    <p:set>
                                      <p:cBhvr>
                                        <p:cTn id="8" dur="1" fill="hold">
                                          <p:stCondLst>
                                            <p:cond delay="499"/>
                                          </p:stCondLst>
                                        </p:cTn>
                                        <p:tgtEl>
                                          <p:spTgt spid="5"/>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7"/>
                                        </p:tgtEl>
                                        <p:attrNameLst>
                                          <p:attrName>ppt_x</p:attrName>
                                        </p:attrNameLst>
                                      </p:cBhvr>
                                      <p:tavLst>
                                        <p:tav tm="0">
                                          <p:val>
                                            <p:strVal val="ppt_x"/>
                                          </p:val>
                                        </p:tav>
                                        <p:tav tm="100000">
                                          <p:val>
                                            <p:strVal val="ppt_x"/>
                                          </p:val>
                                        </p:tav>
                                      </p:tavLst>
                                    </p:anim>
                                    <p:anim calcmode="lin" valueType="num">
                                      <p:cBhvr additive="base">
                                        <p:cTn id="19" dur="500"/>
                                        <p:tgtEl>
                                          <p:spTgt spid="7"/>
                                        </p:tgtEl>
                                        <p:attrNameLst>
                                          <p:attrName>ppt_y</p:attrName>
                                        </p:attrNameLst>
                                      </p:cBhvr>
                                      <p:tavLst>
                                        <p:tav tm="0">
                                          <p:val>
                                            <p:strVal val="ppt_y"/>
                                          </p:val>
                                        </p:tav>
                                        <p:tav tm="100000">
                                          <p:val>
                                            <p:strVal val="1+ppt_h/2"/>
                                          </p:val>
                                        </p:tav>
                                      </p:tavLst>
                                    </p:anim>
                                    <p:set>
                                      <p:cBhvr>
                                        <p:cTn id="20"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CC971-4A3F-46E1-905A-FF04552E2F6E}"/>
              </a:ext>
            </a:extLst>
          </p:cNvPr>
          <p:cNvSpPr>
            <a:spLocks noGrp="1"/>
          </p:cNvSpPr>
          <p:nvPr>
            <p:ph type="title"/>
          </p:nvPr>
        </p:nvSpPr>
        <p:spPr>
          <a:xfrm>
            <a:off x="838200" y="159716"/>
            <a:ext cx="10515600" cy="1325563"/>
          </a:xfrm>
        </p:spPr>
        <p:txBody>
          <a:bodyPr>
            <a:normAutofit/>
          </a:bodyPr>
          <a:lstStyle/>
          <a:p>
            <a:pPr algn="r"/>
            <a:r>
              <a:rPr lang="en-GB" sz="5400" dirty="0">
                <a:solidFill>
                  <a:schemeClr val="bg1"/>
                </a:solidFill>
              </a:rPr>
              <a:t>A response to turbulence</a:t>
            </a:r>
          </a:p>
        </p:txBody>
      </p:sp>
      <p:sp>
        <p:nvSpPr>
          <p:cNvPr id="6" name="Content Placeholder 5">
            <a:extLst>
              <a:ext uri="{FF2B5EF4-FFF2-40B4-BE49-F238E27FC236}">
                <a16:creationId xmlns:a16="http://schemas.microsoft.com/office/drawing/2014/main" id="{F9E2475F-56E2-421E-8227-8B9FDAFB76F3}"/>
              </a:ext>
            </a:extLst>
          </p:cNvPr>
          <p:cNvSpPr>
            <a:spLocks noGrp="1"/>
          </p:cNvSpPr>
          <p:nvPr>
            <p:ph idx="1"/>
          </p:nvPr>
        </p:nvSpPr>
        <p:spPr>
          <a:xfrm>
            <a:off x="609600" y="1524000"/>
            <a:ext cx="7467600" cy="4351338"/>
          </a:xfrm>
        </p:spPr>
        <p:txBody>
          <a:bodyPr>
            <a:noAutofit/>
          </a:bodyPr>
          <a:lstStyle/>
          <a:p>
            <a:r>
              <a:rPr lang="en-GB" sz="3200" dirty="0">
                <a:solidFill>
                  <a:schemeClr val="bg1"/>
                </a:solidFill>
              </a:rPr>
              <a:t>What if we could draw on people’s talents in an engaging, dynamic way?</a:t>
            </a:r>
          </a:p>
          <a:p>
            <a:r>
              <a:rPr lang="en-GB" sz="3200" dirty="0">
                <a:solidFill>
                  <a:schemeClr val="bg1"/>
                </a:solidFill>
              </a:rPr>
              <a:t>What if those talents were totally focused on delivering extraordinary value to the customers and other stakeholders?</a:t>
            </a:r>
          </a:p>
          <a:p>
            <a:r>
              <a:rPr lang="en-GB" sz="3200" dirty="0">
                <a:solidFill>
                  <a:schemeClr val="bg1"/>
                </a:solidFill>
              </a:rPr>
              <a:t>What would these workplaces look like?</a:t>
            </a:r>
          </a:p>
          <a:p>
            <a:r>
              <a:rPr lang="en-GB" sz="3200" dirty="0">
                <a:solidFill>
                  <a:schemeClr val="bg1"/>
                </a:solidFill>
              </a:rPr>
              <a:t>How would they operate?</a:t>
            </a:r>
          </a:p>
        </p:txBody>
      </p:sp>
      <p:sp>
        <p:nvSpPr>
          <p:cNvPr id="5" name="Slide Number Placeholder 4">
            <a:extLst>
              <a:ext uri="{FF2B5EF4-FFF2-40B4-BE49-F238E27FC236}">
                <a16:creationId xmlns:a16="http://schemas.microsoft.com/office/drawing/2014/main" id="{E58ECDAB-2011-40F0-9DEF-D28B33F6AA42}"/>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prstClr val="black">
                    <a:tint val="75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black">
                  <a:tint val="75000"/>
                </a:prstClr>
              </a:solidFill>
              <a:effectLst/>
              <a:uLnTx/>
              <a:uFillTx/>
              <a:latin typeface="Raleway" pitchFamily="2" charset="0"/>
              <a:ea typeface="+mn-ea"/>
              <a:cs typeface="+mn-cs"/>
            </a:endParaRPr>
          </a:p>
        </p:txBody>
      </p:sp>
      <p:pic>
        <p:nvPicPr>
          <p:cNvPr id="7" name="Picture 6">
            <a:extLst>
              <a:ext uri="{FF2B5EF4-FFF2-40B4-BE49-F238E27FC236}">
                <a16:creationId xmlns:a16="http://schemas.microsoft.com/office/drawing/2014/main" id="{BEBC6615-A8F1-44DC-BCB9-F3CE2A624475}"/>
              </a:ext>
            </a:extLst>
          </p:cNvPr>
          <p:cNvPicPr>
            <a:picLocks noChangeAspect="1"/>
          </p:cNvPicPr>
          <p:nvPr/>
        </p:nvPicPr>
        <p:blipFill>
          <a:blip r:embed="rId2"/>
          <a:stretch>
            <a:fillRect/>
          </a:stretch>
        </p:blipFill>
        <p:spPr>
          <a:xfrm>
            <a:off x="8373473" y="1371600"/>
            <a:ext cx="3541306" cy="2570988"/>
          </a:xfrm>
          <a:prstGeom prst="rect">
            <a:avLst/>
          </a:prstGeom>
        </p:spPr>
      </p:pic>
      <p:pic>
        <p:nvPicPr>
          <p:cNvPr id="8" name="Picture 7">
            <a:extLst>
              <a:ext uri="{FF2B5EF4-FFF2-40B4-BE49-F238E27FC236}">
                <a16:creationId xmlns:a16="http://schemas.microsoft.com/office/drawing/2014/main" id="{BE7DD8F0-BC7B-4B16-8C33-1CE7099FDC7D}"/>
              </a:ext>
            </a:extLst>
          </p:cNvPr>
          <p:cNvPicPr>
            <a:picLocks noChangeAspect="1"/>
          </p:cNvPicPr>
          <p:nvPr/>
        </p:nvPicPr>
        <p:blipFill>
          <a:blip r:embed="rId3"/>
          <a:stretch>
            <a:fillRect/>
          </a:stretch>
        </p:blipFill>
        <p:spPr>
          <a:xfrm>
            <a:off x="8399366" y="4038600"/>
            <a:ext cx="3515413" cy="2636560"/>
          </a:xfrm>
          <a:prstGeom prst="rect">
            <a:avLst/>
          </a:prstGeom>
        </p:spPr>
      </p:pic>
      <p:sp>
        <p:nvSpPr>
          <p:cNvPr id="9" name="TextBox 8">
            <a:extLst>
              <a:ext uri="{FF2B5EF4-FFF2-40B4-BE49-F238E27FC236}">
                <a16:creationId xmlns:a16="http://schemas.microsoft.com/office/drawing/2014/main" id="{36EE5480-D2AF-4108-8A99-7E3D9DAC1E4A}"/>
              </a:ext>
            </a:extLst>
          </p:cNvPr>
          <p:cNvSpPr txBox="1"/>
          <p:nvPr/>
        </p:nvSpPr>
        <p:spPr>
          <a:xfrm>
            <a:off x="838200" y="6301135"/>
            <a:ext cx="26670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Denning 2016</a:t>
            </a:r>
          </a:p>
        </p:txBody>
      </p:sp>
    </p:spTree>
    <p:extLst>
      <p:ext uri="{BB962C8B-B14F-4D97-AF65-F5344CB8AC3E}">
        <p14:creationId xmlns:p14="http://schemas.microsoft.com/office/powerpoint/2010/main" val="254383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D69F-5F60-A30B-E96A-F1408E479B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AF27A9-44B8-0EFF-D9B1-23D00BBCC16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C5FFEE87-21BC-E916-BFA1-685A138A7470}"/>
              </a:ext>
            </a:extLst>
          </p:cNvPr>
          <p:cNvSpPr>
            <a:spLocks noGrp="1"/>
          </p:cNvSpPr>
          <p:nvPr>
            <p:ph type="sldNum" sz="quarter" idx="12"/>
          </p:nvPr>
        </p:nvSpPr>
        <p:spPr/>
        <p:txBody>
          <a:bodyPr/>
          <a:lstStyle/>
          <a:p>
            <a:fld id="{48F63A3B-78C7-47BE-AE5E-E10140E04643}" type="slidenum">
              <a:rPr lang="en-US" smtClean="0"/>
              <a:t>48</a:t>
            </a:fld>
            <a:endParaRPr lang="en-US" dirty="0"/>
          </a:p>
        </p:txBody>
      </p:sp>
    </p:spTree>
    <p:extLst>
      <p:ext uri="{BB962C8B-B14F-4D97-AF65-F5344CB8AC3E}">
        <p14:creationId xmlns:p14="http://schemas.microsoft.com/office/powerpoint/2010/main" val="32324155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CAFC3-E6AF-4B09-A436-A275C984F9E4}"/>
              </a:ext>
            </a:extLst>
          </p:cNvPr>
          <p:cNvSpPr>
            <a:spLocks noGrp="1"/>
          </p:cNvSpPr>
          <p:nvPr>
            <p:ph type="title"/>
          </p:nvPr>
        </p:nvSpPr>
        <p:spPr>
          <a:xfrm>
            <a:off x="4965430" y="629268"/>
            <a:ext cx="6586491" cy="1286160"/>
          </a:xfrm>
        </p:spPr>
        <p:txBody>
          <a:bodyPr anchor="b">
            <a:normAutofit/>
          </a:bodyPr>
          <a:lstStyle/>
          <a:p>
            <a:r>
              <a:rPr lang="en-GB" dirty="0"/>
              <a:t>Scott’s The End of Control</a:t>
            </a:r>
          </a:p>
        </p:txBody>
      </p:sp>
      <p:sp>
        <p:nvSpPr>
          <p:cNvPr id="3" name="Content Placeholder 2">
            <a:extLst>
              <a:ext uri="{FF2B5EF4-FFF2-40B4-BE49-F238E27FC236}">
                <a16:creationId xmlns:a16="http://schemas.microsoft.com/office/drawing/2014/main" id="{565BECD5-2619-4C95-8F6F-D44BD991F15F}"/>
              </a:ext>
            </a:extLst>
          </p:cNvPr>
          <p:cNvSpPr>
            <a:spLocks noGrp="1"/>
          </p:cNvSpPr>
          <p:nvPr>
            <p:ph idx="1"/>
          </p:nvPr>
        </p:nvSpPr>
        <p:spPr>
          <a:xfrm>
            <a:off x="4965431" y="2438400"/>
            <a:ext cx="6586489" cy="3785419"/>
          </a:xfrm>
        </p:spPr>
        <p:txBody>
          <a:bodyPr>
            <a:normAutofit/>
          </a:bodyPr>
          <a:lstStyle/>
          <a:p>
            <a:r>
              <a:rPr lang="en-GB" sz="2000" dirty="0"/>
              <a:t>New management skills are needed</a:t>
            </a:r>
          </a:p>
          <a:p>
            <a:r>
              <a:rPr lang="en-GB" sz="2000" dirty="0"/>
              <a:t>Delegation, autonomy, agility</a:t>
            </a:r>
          </a:p>
          <a:p>
            <a:r>
              <a:rPr lang="en-GB" sz="2000" dirty="0"/>
              <a:t>Step away from the classic Fayol formulation of management – plan, organise, co-ordinate, </a:t>
            </a:r>
            <a:r>
              <a:rPr lang="en-GB" sz="2000" b="1" dirty="0">
                <a:solidFill>
                  <a:srgbClr val="FF0000"/>
                </a:solidFill>
              </a:rPr>
              <a:t>command and control</a:t>
            </a:r>
          </a:p>
          <a:p>
            <a:r>
              <a:rPr lang="en-GB" sz="2000" dirty="0"/>
              <a:t>Replace the last two with </a:t>
            </a:r>
            <a:r>
              <a:rPr lang="en-GB" sz="2000" b="1" dirty="0">
                <a:solidFill>
                  <a:schemeClr val="accent1">
                    <a:lumMod val="75000"/>
                  </a:schemeClr>
                </a:solidFill>
              </a:rPr>
              <a:t>inspire and coach</a:t>
            </a:r>
          </a:p>
          <a:p>
            <a:r>
              <a:rPr lang="en-GB" sz="2000" dirty="0"/>
              <a:t>We need to move from hierarchy, formal structures, annual meetings where the big decisions are made</a:t>
            </a:r>
          </a:p>
          <a:p>
            <a:r>
              <a:rPr lang="en-GB" sz="2000" dirty="0"/>
              <a:t>Be nimble</a:t>
            </a:r>
          </a:p>
        </p:txBody>
      </p:sp>
      <p:pic>
        <p:nvPicPr>
          <p:cNvPr id="4" name="Picture 3">
            <a:extLst>
              <a:ext uri="{FF2B5EF4-FFF2-40B4-BE49-F238E27FC236}">
                <a16:creationId xmlns:a16="http://schemas.microsoft.com/office/drawing/2014/main" id="{ACDFD869-BF13-4066-ABFF-F701E900BB38}"/>
              </a:ext>
            </a:extLst>
          </p:cNvPr>
          <p:cNvPicPr>
            <a:picLocks noChangeAspect="1"/>
          </p:cNvPicPr>
          <p:nvPr/>
        </p:nvPicPr>
        <p:blipFill rotWithShape="1">
          <a:blip r:embed="rId2"/>
          <a:srcRect l="3443" r="168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54A7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08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CAFC3-E6AF-4B09-A436-A275C984F9E4}"/>
              </a:ext>
            </a:extLst>
          </p:cNvPr>
          <p:cNvSpPr>
            <a:spLocks noGrp="1"/>
          </p:cNvSpPr>
          <p:nvPr>
            <p:ph type="title"/>
          </p:nvPr>
        </p:nvSpPr>
        <p:spPr>
          <a:xfrm>
            <a:off x="4965430" y="629268"/>
            <a:ext cx="6586491" cy="1286160"/>
          </a:xfrm>
        </p:spPr>
        <p:txBody>
          <a:bodyPr anchor="b">
            <a:normAutofit/>
          </a:bodyPr>
          <a:lstStyle/>
          <a:p>
            <a:r>
              <a:rPr lang="en-GB" dirty="0"/>
              <a:t>What is management?</a:t>
            </a:r>
          </a:p>
        </p:txBody>
      </p:sp>
      <p:sp>
        <p:nvSpPr>
          <p:cNvPr id="3" name="Content Placeholder 2">
            <a:extLst>
              <a:ext uri="{FF2B5EF4-FFF2-40B4-BE49-F238E27FC236}">
                <a16:creationId xmlns:a16="http://schemas.microsoft.com/office/drawing/2014/main" id="{565BECD5-2619-4C95-8F6F-D44BD991F15F}"/>
              </a:ext>
            </a:extLst>
          </p:cNvPr>
          <p:cNvSpPr>
            <a:spLocks noGrp="1"/>
          </p:cNvSpPr>
          <p:nvPr>
            <p:ph idx="1"/>
          </p:nvPr>
        </p:nvSpPr>
        <p:spPr>
          <a:xfrm>
            <a:off x="4965431" y="2438400"/>
            <a:ext cx="6586489" cy="3785419"/>
          </a:xfrm>
        </p:spPr>
        <p:txBody>
          <a:bodyPr>
            <a:normAutofit/>
          </a:bodyPr>
          <a:lstStyle/>
          <a:p>
            <a:r>
              <a:rPr lang="en-GB" sz="2400" dirty="0"/>
              <a:t>“At the end of the day management is inspiring people to do the things that need to be done.”</a:t>
            </a:r>
          </a:p>
          <a:p>
            <a:r>
              <a:rPr lang="en-GB" sz="2400" dirty="0"/>
              <a:t>Do not be afraid to decentralise</a:t>
            </a:r>
          </a:p>
          <a:p>
            <a:r>
              <a:rPr lang="en-GB" sz="2400" dirty="0"/>
              <a:t>Re. Hayek – the efficiency of the open market is much better than centrally planned economies</a:t>
            </a:r>
          </a:p>
          <a:p>
            <a:r>
              <a:rPr lang="en-GB" sz="2400" dirty="0"/>
              <a:t>Businesses must adapt and learn, step back and trust, allow people to be self-directed</a:t>
            </a:r>
          </a:p>
          <a:p>
            <a:endParaRPr lang="en-GB" sz="2400" dirty="0"/>
          </a:p>
        </p:txBody>
      </p:sp>
      <p:pic>
        <p:nvPicPr>
          <p:cNvPr id="4" name="Picture 3">
            <a:extLst>
              <a:ext uri="{FF2B5EF4-FFF2-40B4-BE49-F238E27FC236}">
                <a16:creationId xmlns:a16="http://schemas.microsoft.com/office/drawing/2014/main" id="{ACDFD869-BF13-4066-ABFF-F701E900BB38}"/>
              </a:ext>
            </a:extLst>
          </p:cNvPr>
          <p:cNvPicPr>
            <a:picLocks noChangeAspect="1"/>
          </p:cNvPicPr>
          <p:nvPr/>
        </p:nvPicPr>
        <p:blipFill rotWithShape="1">
          <a:blip r:embed="rId2"/>
          <a:srcRect l="3443" r="168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54A7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5095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58D1F-F1B5-4710-A01C-5FE44747D0F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33B84A-92ED-4F36-85ED-D064D4BD720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594A3A8-6938-4496-8BC2-EC86A3D842B6}"/>
              </a:ext>
            </a:extLst>
          </p:cNvPr>
          <p:cNvPicPr>
            <a:picLocks noChangeAspect="1"/>
          </p:cNvPicPr>
          <p:nvPr/>
        </p:nvPicPr>
        <p:blipFill>
          <a:blip r:embed="rId2"/>
          <a:stretch>
            <a:fillRect/>
          </a:stretch>
        </p:blipFill>
        <p:spPr>
          <a:xfrm>
            <a:off x="0" y="638750"/>
            <a:ext cx="12192000" cy="5580499"/>
          </a:xfrm>
          <a:prstGeom prst="rect">
            <a:avLst/>
          </a:prstGeom>
        </p:spPr>
      </p:pic>
      <p:sp>
        <p:nvSpPr>
          <p:cNvPr id="6" name="TextBox 5">
            <a:extLst>
              <a:ext uri="{FF2B5EF4-FFF2-40B4-BE49-F238E27FC236}">
                <a16:creationId xmlns:a16="http://schemas.microsoft.com/office/drawing/2014/main" id="{4F2DCAB8-F356-47C5-A2B9-E7C09D46BD04}"/>
              </a:ext>
            </a:extLst>
          </p:cNvPr>
          <p:cNvSpPr txBox="1"/>
          <p:nvPr/>
        </p:nvSpPr>
        <p:spPr>
          <a:xfrm>
            <a:off x="4544008" y="989045"/>
            <a:ext cx="2734978" cy="31393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Dan </a:t>
            </a: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Cobley</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Google’s objectives and key results system uses tech to quantify and qualify data stream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Fast, current, insightful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Move now – do not wait for the Annual General Meeting</a:t>
            </a:r>
          </a:p>
        </p:txBody>
      </p:sp>
    </p:spTree>
    <p:extLst>
      <p:ext uri="{BB962C8B-B14F-4D97-AF65-F5344CB8AC3E}">
        <p14:creationId xmlns:p14="http://schemas.microsoft.com/office/powerpoint/2010/main" val="399792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5E91-ECEC-4632-A83F-92287D48D8C4}"/>
              </a:ext>
            </a:extLst>
          </p:cNvPr>
          <p:cNvSpPr>
            <a:spLocks noGrp="1"/>
          </p:cNvSpPr>
          <p:nvPr>
            <p:ph type="title"/>
          </p:nvPr>
        </p:nvSpPr>
        <p:spPr/>
        <p:txBody>
          <a:bodyPr/>
          <a:lstStyle/>
          <a:p>
            <a:r>
              <a:rPr lang="en-GB" dirty="0"/>
              <a:t>Rebel Takeover</a:t>
            </a:r>
          </a:p>
        </p:txBody>
      </p:sp>
      <p:sp>
        <p:nvSpPr>
          <p:cNvPr id="3" name="Content Placeholder 2">
            <a:extLst>
              <a:ext uri="{FF2B5EF4-FFF2-40B4-BE49-F238E27FC236}">
                <a16:creationId xmlns:a16="http://schemas.microsoft.com/office/drawing/2014/main" id="{0DDCB492-EE74-44BA-8CEF-BEA9016EA863}"/>
              </a:ext>
            </a:extLst>
          </p:cNvPr>
          <p:cNvSpPr>
            <a:spLocks noGrp="1"/>
          </p:cNvSpPr>
          <p:nvPr>
            <p:ph idx="1"/>
          </p:nvPr>
        </p:nvSpPr>
        <p:spPr>
          <a:xfrm>
            <a:off x="838200" y="1825625"/>
            <a:ext cx="6262396" cy="4351338"/>
          </a:xfrm>
        </p:spPr>
        <p:txBody>
          <a:bodyPr/>
          <a:lstStyle/>
          <a:p>
            <a:r>
              <a:rPr lang="en-GB" dirty="0"/>
              <a:t>We have always had innovators but the pace is changing</a:t>
            </a:r>
          </a:p>
          <a:p>
            <a:r>
              <a:rPr lang="en-GB" dirty="0" err="1"/>
              <a:t>Laloux</a:t>
            </a:r>
            <a:r>
              <a:rPr lang="en-GB" dirty="0"/>
              <a:t> (2014) future companies:</a:t>
            </a:r>
          </a:p>
          <a:p>
            <a:pPr lvl="1"/>
            <a:r>
              <a:rPr lang="en-GB" dirty="0"/>
              <a:t>Hierarchy-free</a:t>
            </a:r>
          </a:p>
          <a:p>
            <a:pPr lvl="1"/>
            <a:r>
              <a:rPr lang="en-GB" dirty="0"/>
              <a:t>Self-managing structures</a:t>
            </a:r>
          </a:p>
          <a:p>
            <a:pPr lvl="1"/>
            <a:r>
              <a:rPr lang="en-GB" dirty="0"/>
              <a:t>Employees able to thrive</a:t>
            </a:r>
          </a:p>
          <a:p>
            <a:pPr lvl="1"/>
            <a:r>
              <a:rPr lang="en-GB" dirty="0"/>
              <a:t>Organic operation and change</a:t>
            </a:r>
          </a:p>
          <a:p>
            <a:r>
              <a:rPr lang="en-GB" dirty="0"/>
              <a:t>More biological evolution than old fashioned scientific management (FWT)</a:t>
            </a:r>
          </a:p>
          <a:p>
            <a:endParaRPr lang="en-GB" dirty="0"/>
          </a:p>
        </p:txBody>
      </p:sp>
      <p:pic>
        <p:nvPicPr>
          <p:cNvPr id="7" name="Picture 6">
            <a:extLst>
              <a:ext uri="{FF2B5EF4-FFF2-40B4-BE49-F238E27FC236}">
                <a16:creationId xmlns:a16="http://schemas.microsoft.com/office/drawing/2014/main" id="{8220CF39-5696-4E68-A5B7-209450B64566}"/>
              </a:ext>
            </a:extLst>
          </p:cNvPr>
          <p:cNvPicPr>
            <a:picLocks noChangeAspect="1"/>
          </p:cNvPicPr>
          <p:nvPr/>
        </p:nvPicPr>
        <p:blipFill>
          <a:blip r:embed="rId2"/>
          <a:stretch>
            <a:fillRect/>
          </a:stretch>
        </p:blipFill>
        <p:spPr>
          <a:xfrm>
            <a:off x="8038322" y="643812"/>
            <a:ext cx="3315478" cy="496838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688340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D6F4E39-EEED-4B79-A218-A18F50F62206}"/>
              </a:ext>
            </a:extLst>
          </p:cNvPr>
          <p:cNvPicPr>
            <a:picLocks noChangeAspect="1"/>
          </p:cNvPicPr>
          <p:nvPr/>
        </p:nvPicPr>
        <p:blipFill>
          <a:blip r:embed="rId2"/>
          <a:stretch>
            <a:fillRect/>
          </a:stretch>
        </p:blipFill>
        <p:spPr>
          <a:xfrm>
            <a:off x="6084951" y="0"/>
            <a:ext cx="6107049" cy="6858000"/>
          </a:xfrm>
          <a:prstGeom prst="rect">
            <a:avLst/>
          </a:prstGeom>
        </p:spPr>
      </p:pic>
      <p:sp>
        <p:nvSpPr>
          <p:cNvPr id="2" name="Title 1">
            <a:extLst>
              <a:ext uri="{FF2B5EF4-FFF2-40B4-BE49-F238E27FC236}">
                <a16:creationId xmlns:a16="http://schemas.microsoft.com/office/drawing/2014/main" id="{951AD1E7-9B6F-436A-85DA-26D7147E9079}"/>
              </a:ext>
            </a:extLst>
          </p:cNvPr>
          <p:cNvSpPr>
            <a:spLocks noGrp="1"/>
          </p:cNvSpPr>
          <p:nvPr>
            <p:ph type="title"/>
          </p:nvPr>
        </p:nvSpPr>
        <p:spPr/>
        <p:txBody>
          <a:bodyPr/>
          <a:lstStyle/>
          <a:p>
            <a:r>
              <a:rPr lang="en-GB" dirty="0" err="1"/>
              <a:t>Holacracy</a:t>
            </a:r>
            <a:r>
              <a:rPr lang="en-GB" dirty="0"/>
              <a:t> (Holarchy)</a:t>
            </a:r>
          </a:p>
        </p:txBody>
      </p:sp>
      <p:sp>
        <p:nvSpPr>
          <p:cNvPr id="3" name="Content Placeholder 2">
            <a:extLst>
              <a:ext uri="{FF2B5EF4-FFF2-40B4-BE49-F238E27FC236}">
                <a16:creationId xmlns:a16="http://schemas.microsoft.com/office/drawing/2014/main" id="{3F5F09BE-FE89-4E08-998A-9CFCF09CE77E}"/>
              </a:ext>
            </a:extLst>
          </p:cNvPr>
          <p:cNvSpPr>
            <a:spLocks noGrp="1"/>
          </p:cNvSpPr>
          <p:nvPr>
            <p:ph idx="1"/>
          </p:nvPr>
        </p:nvSpPr>
        <p:spPr>
          <a:xfrm>
            <a:off x="838200" y="1825625"/>
            <a:ext cx="6560976" cy="4351338"/>
          </a:xfrm>
        </p:spPr>
        <p:txBody>
          <a:bodyPr/>
          <a:lstStyle/>
          <a:p>
            <a:r>
              <a:rPr lang="en-GB" dirty="0"/>
              <a:t>Decentralised management</a:t>
            </a:r>
          </a:p>
          <a:p>
            <a:r>
              <a:rPr lang="en-GB" dirty="0"/>
              <a:t>Linked self-organising teams</a:t>
            </a:r>
          </a:p>
          <a:p>
            <a:r>
              <a:rPr lang="en-GB" dirty="0"/>
              <a:t>Think ecosystems</a:t>
            </a:r>
          </a:p>
          <a:p>
            <a:r>
              <a:rPr lang="en-GB" dirty="0"/>
              <a:t>2014: ING Bank CEO Ralph </a:t>
            </a:r>
            <a:r>
              <a:rPr lang="en-GB" dirty="0" err="1"/>
              <a:t>Hamers</a:t>
            </a:r>
            <a:r>
              <a:rPr lang="en-GB" dirty="0"/>
              <a:t>:</a:t>
            </a:r>
          </a:p>
          <a:p>
            <a:pPr lvl="1"/>
            <a:r>
              <a:rPr lang="en-GB" dirty="0"/>
              <a:t>Banks must think more like large tech companies and less like traditional banks</a:t>
            </a:r>
          </a:p>
          <a:p>
            <a:pPr lvl="1"/>
            <a:r>
              <a:rPr lang="en-GB" dirty="0"/>
              <a:t>Lessons from Spotify’s self-managed, autonomous ‘squads’</a:t>
            </a:r>
          </a:p>
        </p:txBody>
      </p:sp>
      <p:pic>
        <p:nvPicPr>
          <p:cNvPr id="5" name="Picture 4">
            <a:extLst>
              <a:ext uri="{FF2B5EF4-FFF2-40B4-BE49-F238E27FC236}">
                <a16:creationId xmlns:a16="http://schemas.microsoft.com/office/drawing/2014/main" id="{77233A9B-938B-487E-9B94-C546EC1E6DCA}"/>
              </a:ext>
            </a:extLst>
          </p:cNvPr>
          <p:cNvPicPr>
            <a:picLocks noChangeAspect="1"/>
          </p:cNvPicPr>
          <p:nvPr/>
        </p:nvPicPr>
        <p:blipFill>
          <a:blip r:embed="rId3"/>
          <a:stretch>
            <a:fillRect/>
          </a:stretch>
        </p:blipFill>
        <p:spPr>
          <a:xfrm>
            <a:off x="319016" y="5085183"/>
            <a:ext cx="1038368" cy="158218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992159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33A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061380-4B47-4A04-A769-8C2D6F8B8357}"/>
              </a:ext>
            </a:extLst>
          </p:cNvPr>
          <p:cNvSpPr>
            <a:spLocks noGrp="1"/>
          </p:cNvSpPr>
          <p:nvPr>
            <p:ph type="title"/>
          </p:nvPr>
        </p:nvSpPr>
        <p:spPr>
          <a:xfrm>
            <a:off x="524256" y="516804"/>
            <a:ext cx="6594189" cy="1625210"/>
          </a:xfrm>
        </p:spPr>
        <p:txBody>
          <a:bodyPr>
            <a:normAutofit/>
          </a:bodyPr>
          <a:lstStyle/>
          <a:p>
            <a:r>
              <a:rPr lang="en-GB">
                <a:solidFill>
                  <a:srgbClr val="FFFFFF"/>
                </a:solidFill>
              </a:rPr>
              <a:t>Lessons from the Corporate Rebels</a:t>
            </a:r>
          </a:p>
        </p:txBody>
      </p:sp>
      <p:sp>
        <p:nvSpPr>
          <p:cNvPr id="14" name="Rectangle 13">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3BE0F527-47BE-4EDA-9625-BD06A2565AD1}"/>
              </a:ext>
            </a:extLst>
          </p:cNvPr>
          <p:cNvPicPr>
            <a:picLocks noChangeAspect="1"/>
          </p:cNvPicPr>
          <p:nvPr/>
        </p:nvPicPr>
        <p:blipFill>
          <a:blip r:embed="rId2"/>
          <a:stretch>
            <a:fillRect/>
          </a:stretch>
        </p:blipFill>
        <p:spPr>
          <a:xfrm>
            <a:off x="566744" y="2929227"/>
            <a:ext cx="6579910" cy="3109006"/>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3EE332-280F-40D0-A8AE-C0D4AD00E987}"/>
              </a:ext>
            </a:extLst>
          </p:cNvPr>
          <p:cNvSpPr>
            <a:spLocks noGrp="1"/>
          </p:cNvSpPr>
          <p:nvPr>
            <p:ph idx="1"/>
          </p:nvPr>
        </p:nvSpPr>
        <p:spPr>
          <a:xfrm>
            <a:off x="7715251" y="657224"/>
            <a:ext cx="4048124" cy="5686425"/>
          </a:xfrm>
        </p:spPr>
        <p:txBody>
          <a:bodyPr anchor="ctr">
            <a:noAutofit/>
          </a:bodyPr>
          <a:lstStyle/>
          <a:p>
            <a:pPr marL="514350" indent="-514350">
              <a:buFont typeface="+mj-lt"/>
              <a:buAutoNum type="arabicPeriod"/>
            </a:pPr>
            <a:r>
              <a:rPr lang="en-GB" sz="2000" dirty="0">
                <a:solidFill>
                  <a:srgbClr val="FFFFFF"/>
                </a:solidFill>
              </a:rPr>
              <a:t>Swap profit motive for a clear set of values</a:t>
            </a:r>
          </a:p>
          <a:p>
            <a:pPr marL="514350" indent="-514350">
              <a:buFont typeface="+mj-lt"/>
              <a:buAutoNum type="arabicPeriod"/>
            </a:pPr>
            <a:r>
              <a:rPr lang="en-GB" sz="2000" dirty="0">
                <a:solidFill>
                  <a:srgbClr val="FFFFFF"/>
                </a:solidFill>
              </a:rPr>
              <a:t>Replace hierarchy with a network of small teams</a:t>
            </a:r>
          </a:p>
          <a:p>
            <a:pPr marL="514350" indent="-514350">
              <a:buFont typeface="+mj-lt"/>
              <a:buAutoNum type="arabicPeriod"/>
            </a:pPr>
            <a:r>
              <a:rPr lang="en-GB" sz="2000" dirty="0">
                <a:solidFill>
                  <a:srgbClr val="FFFFFF"/>
                </a:solidFill>
              </a:rPr>
              <a:t>Favour support over directive leadership</a:t>
            </a:r>
          </a:p>
          <a:p>
            <a:pPr marL="514350" indent="-514350">
              <a:buFont typeface="+mj-lt"/>
              <a:buAutoNum type="arabicPeriod"/>
            </a:pPr>
            <a:r>
              <a:rPr lang="en-GB" sz="2000" dirty="0">
                <a:solidFill>
                  <a:srgbClr val="FFFFFF"/>
                </a:solidFill>
              </a:rPr>
              <a:t>Experiment and adapt rather than predict and plan</a:t>
            </a:r>
          </a:p>
          <a:p>
            <a:pPr marL="514350" indent="-514350">
              <a:buFont typeface="+mj-lt"/>
              <a:buAutoNum type="arabicPeriod"/>
            </a:pPr>
            <a:r>
              <a:rPr lang="en-GB" sz="2000" dirty="0">
                <a:solidFill>
                  <a:srgbClr val="FFFFFF"/>
                </a:solidFill>
              </a:rPr>
              <a:t>Freedom and trust rather than rules and control</a:t>
            </a:r>
          </a:p>
          <a:p>
            <a:pPr marL="514350" indent="-514350">
              <a:buFont typeface="+mj-lt"/>
              <a:buAutoNum type="arabicPeriod"/>
            </a:pPr>
            <a:r>
              <a:rPr lang="en-GB" sz="2000" dirty="0">
                <a:solidFill>
                  <a:srgbClr val="FFFFFF"/>
                </a:solidFill>
              </a:rPr>
              <a:t>Distribute authority, do not centralise</a:t>
            </a:r>
          </a:p>
          <a:p>
            <a:pPr marL="514350" indent="-514350">
              <a:buFont typeface="+mj-lt"/>
              <a:buAutoNum type="arabicPeriod"/>
            </a:pPr>
            <a:r>
              <a:rPr lang="en-GB" sz="2000" dirty="0">
                <a:solidFill>
                  <a:srgbClr val="FFFFFF"/>
                </a:solidFill>
              </a:rPr>
              <a:t>Be radically transparent, not secretive</a:t>
            </a:r>
          </a:p>
          <a:p>
            <a:pPr marL="514350" indent="-514350">
              <a:buFont typeface="+mj-lt"/>
              <a:buAutoNum type="arabicPeriod"/>
            </a:pPr>
            <a:r>
              <a:rPr lang="en-GB" sz="2000" dirty="0">
                <a:solidFill>
                  <a:srgbClr val="FFFFFF"/>
                </a:solidFill>
              </a:rPr>
              <a:t>Let people write their own job descriptions</a:t>
            </a:r>
          </a:p>
        </p:txBody>
      </p:sp>
      <p:sp>
        <p:nvSpPr>
          <p:cNvPr id="10" name="TextBox 9">
            <a:extLst>
              <a:ext uri="{FF2B5EF4-FFF2-40B4-BE49-F238E27FC236}">
                <a16:creationId xmlns:a16="http://schemas.microsoft.com/office/drawing/2014/main" id="{FED7345F-4E3D-4228-BF9A-ED6716F6FF52}"/>
              </a:ext>
            </a:extLst>
          </p:cNvPr>
          <p:cNvSpPr txBox="1"/>
          <p:nvPr/>
        </p:nvSpPr>
        <p:spPr>
          <a:xfrm>
            <a:off x="566744" y="6200775"/>
            <a:ext cx="605313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Jost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Minnaar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Pim</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de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Morree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5835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C2F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Text&#10;&#10;Description automatically generated">
            <a:extLst>
              <a:ext uri="{FF2B5EF4-FFF2-40B4-BE49-F238E27FC236}">
                <a16:creationId xmlns:a16="http://schemas.microsoft.com/office/drawing/2014/main" id="{1AE683C0-4A47-7415-E8F6-CE28D9A4979D}"/>
              </a:ext>
            </a:extLst>
          </p:cNvPr>
          <p:cNvPicPr>
            <a:picLocks noGrp="1" noChangeAspect="1"/>
          </p:cNvPicPr>
          <p:nvPr>
            <p:ph idx="1"/>
          </p:nvPr>
        </p:nvPicPr>
        <p:blipFill>
          <a:blip r:embed="rId2"/>
          <a:stretch>
            <a:fillRect/>
          </a:stretch>
        </p:blipFill>
        <p:spPr>
          <a:xfrm>
            <a:off x="643467" y="811785"/>
            <a:ext cx="10905066" cy="5234430"/>
          </a:xfrm>
          <a:prstGeom prst="rect">
            <a:avLst/>
          </a:prstGeom>
        </p:spPr>
      </p:pic>
      <p:sp>
        <p:nvSpPr>
          <p:cNvPr id="7" name="TextBox 6">
            <a:extLst>
              <a:ext uri="{FF2B5EF4-FFF2-40B4-BE49-F238E27FC236}">
                <a16:creationId xmlns:a16="http://schemas.microsoft.com/office/drawing/2014/main" id="{EED21704-2809-B849-A66D-844C01CDF6F3}"/>
              </a:ext>
            </a:extLst>
          </p:cNvPr>
          <p:cNvSpPr txBox="1"/>
          <p:nvPr/>
        </p:nvSpPr>
        <p:spPr>
          <a:xfrm>
            <a:off x="3049772" y="5861549"/>
            <a:ext cx="609245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https://bcorporation.uk/b-corp-certification/what-is-a-b-corp/</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42920390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D05CE-2D13-E87A-E732-8311DB4655C2}"/>
              </a:ext>
            </a:extLst>
          </p:cNvPr>
          <p:cNvSpPr>
            <a:spLocks noGrp="1"/>
          </p:cNvSpPr>
          <p:nvPr>
            <p:ph type="title"/>
          </p:nvPr>
        </p:nvSpPr>
        <p:spPr/>
        <p:txBody>
          <a:bodyPr/>
          <a:lstStyle/>
          <a:p>
            <a:r>
              <a:rPr lang="en-GB" dirty="0"/>
              <a:t>Short term gains v. long term value</a:t>
            </a:r>
          </a:p>
        </p:txBody>
      </p:sp>
      <p:pic>
        <p:nvPicPr>
          <p:cNvPr id="4" name="Online Media 3" title="The B Corp Movement: Transforming the global economy to benefit all people, communities and planet">
            <a:hlinkClick r:id="" action="ppaction://media"/>
            <a:extLst>
              <a:ext uri="{FF2B5EF4-FFF2-40B4-BE49-F238E27FC236}">
                <a16:creationId xmlns:a16="http://schemas.microsoft.com/office/drawing/2014/main" id="{927067B1-3E97-2890-627E-6B8839435E2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015567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912D9-3BCF-5F07-8A51-CD8500F445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8B127C9-1636-5DEE-DBEF-012F6CA063C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8FC187C-BC8B-C25A-B900-1B3C48404A8E}"/>
              </a:ext>
            </a:extLst>
          </p:cNvPr>
          <p:cNvPicPr>
            <a:picLocks noChangeAspect="1"/>
          </p:cNvPicPr>
          <p:nvPr/>
        </p:nvPicPr>
        <p:blipFill>
          <a:blip r:embed="rId2"/>
          <a:stretch>
            <a:fillRect/>
          </a:stretch>
        </p:blipFill>
        <p:spPr>
          <a:xfrm>
            <a:off x="2266950" y="628650"/>
            <a:ext cx="7658100" cy="5600700"/>
          </a:xfrm>
          <a:prstGeom prst="rect">
            <a:avLst/>
          </a:prstGeom>
        </p:spPr>
      </p:pic>
    </p:spTree>
    <p:extLst>
      <p:ext uri="{BB962C8B-B14F-4D97-AF65-F5344CB8AC3E}">
        <p14:creationId xmlns:p14="http://schemas.microsoft.com/office/powerpoint/2010/main" val="30098112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B4D0F2A-70D2-8E3A-C2A2-D0C1F1CBD599}"/>
              </a:ext>
            </a:extLst>
          </p:cNvPr>
          <p:cNvPicPr>
            <a:picLocks noChangeAspect="1"/>
          </p:cNvPicPr>
          <p:nvPr/>
        </p:nvPicPr>
        <p:blipFill>
          <a:blip r:embed="rId2"/>
          <a:stretch>
            <a:fillRect/>
          </a:stretch>
        </p:blipFill>
        <p:spPr>
          <a:xfrm>
            <a:off x="2037768" y="325624"/>
            <a:ext cx="8116463" cy="5814457"/>
          </a:xfrm>
          <a:prstGeom prst="rect">
            <a:avLst/>
          </a:prstGeom>
        </p:spPr>
      </p:pic>
      <p:sp>
        <p:nvSpPr>
          <p:cNvPr id="7" name="TextBox 6">
            <a:extLst>
              <a:ext uri="{FF2B5EF4-FFF2-40B4-BE49-F238E27FC236}">
                <a16:creationId xmlns:a16="http://schemas.microsoft.com/office/drawing/2014/main" id="{85EC756C-0F0F-07C9-45EE-B791A1A76839}"/>
              </a:ext>
            </a:extLst>
          </p:cNvPr>
          <p:cNvSpPr txBox="1"/>
          <p:nvPr/>
        </p:nvSpPr>
        <p:spPr>
          <a:xfrm>
            <a:off x="4650175" y="6311900"/>
            <a:ext cx="6092456"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https://givingpledge.org/</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29264054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Milton Friedman | Biography &amp; Facts | Britannica">
            <a:extLst>
              <a:ext uri="{FF2B5EF4-FFF2-40B4-BE49-F238E27FC236}">
                <a16:creationId xmlns:a16="http://schemas.microsoft.com/office/drawing/2014/main" id="{5C519CCC-F672-4B82-8E8E-D4647B1844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78" b="7933"/>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76021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8B718-5153-461B-A314-0501E92CE86E}"/>
              </a:ext>
            </a:extLst>
          </p:cNvPr>
          <p:cNvSpPr>
            <a:spLocks noGrp="1"/>
          </p:cNvSpPr>
          <p:nvPr>
            <p:ph type="title"/>
          </p:nvPr>
        </p:nvSpPr>
        <p:spPr/>
        <p:txBody>
          <a:bodyPr/>
          <a:lstStyle/>
          <a:p>
            <a:r>
              <a:rPr lang="en-GB" dirty="0"/>
              <a:t>Milton Friedman, Economist, Nobel Prize Winner</a:t>
            </a:r>
          </a:p>
        </p:txBody>
      </p:sp>
      <p:sp>
        <p:nvSpPr>
          <p:cNvPr id="3" name="Content Placeholder 2">
            <a:extLst>
              <a:ext uri="{FF2B5EF4-FFF2-40B4-BE49-F238E27FC236}">
                <a16:creationId xmlns:a16="http://schemas.microsoft.com/office/drawing/2014/main" id="{64819C82-B73D-49D3-B218-39A735ADBC2A}"/>
              </a:ext>
            </a:extLst>
          </p:cNvPr>
          <p:cNvSpPr>
            <a:spLocks noGrp="1"/>
          </p:cNvSpPr>
          <p:nvPr>
            <p:ph idx="1"/>
          </p:nvPr>
        </p:nvSpPr>
        <p:spPr>
          <a:xfrm>
            <a:off x="838200" y="2806809"/>
            <a:ext cx="2978426" cy="3370153"/>
          </a:xfrm>
        </p:spPr>
        <p:txBody>
          <a:bodyPr/>
          <a:lstStyle/>
          <a:p>
            <a:r>
              <a:rPr lang="en-GB" dirty="0"/>
              <a:t>Free market</a:t>
            </a:r>
          </a:p>
          <a:p>
            <a:r>
              <a:rPr lang="en-GB" dirty="0"/>
              <a:t>Monetarist, inflation, wages, PAYE</a:t>
            </a:r>
          </a:p>
        </p:txBody>
      </p:sp>
      <p:pic>
        <p:nvPicPr>
          <p:cNvPr id="4" name="Online Media 3" title="Essential Milton Friedman: Who was Milton Friedman">
            <a:hlinkClick r:id="" action="ppaction://media"/>
            <a:extLst>
              <a:ext uri="{FF2B5EF4-FFF2-40B4-BE49-F238E27FC236}">
                <a16:creationId xmlns:a16="http://schemas.microsoft.com/office/drawing/2014/main" id="{055CFE19-4471-4823-8CC8-40916273E12F}"/>
              </a:ext>
            </a:extLst>
          </p:cNvPr>
          <p:cNvPicPr>
            <a:picLocks noRot="1" noChangeAspect="1"/>
          </p:cNvPicPr>
          <p:nvPr>
            <a:videoFile r:link="rId1"/>
          </p:nvPr>
        </p:nvPicPr>
        <p:blipFill>
          <a:blip r:embed="rId3">
            <a:duotone>
              <a:schemeClr val="accent6">
                <a:shade val="45000"/>
                <a:satMod val="135000"/>
              </a:schemeClr>
              <a:prstClr val="white"/>
            </a:duotone>
          </a:blip>
          <a:stretch>
            <a:fillRect/>
          </a:stretch>
        </p:blipFill>
        <p:spPr>
          <a:xfrm>
            <a:off x="3760967" y="1404193"/>
            <a:ext cx="7537174" cy="4239660"/>
          </a:xfrm>
          <a:prstGeom prst="rect">
            <a:avLst/>
          </a:prstGeom>
        </p:spPr>
      </p:pic>
      <p:sp>
        <p:nvSpPr>
          <p:cNvPr id="8" name="TextBox 7">
            <a:extLst>
              <a:ext uri="{FF2B5EF4-FFF2-40B4-BE49-F238E27FC236}">
                <a16:creationId xmlns:a16="http://schemas.microsoft.com/office/drawing/2014/main" id="{3D00D097-1314-428F-B929-3D1A780C2A37}"/>
              </a:ext>
            </a:extLst>
          </p:cNvPr>
          <p:cNvSpPr txBox="1"/>
          <p:nvPr/>
        </p:nvSpPr>
        <p:spPr>
          <a:xfrm>
            <a:off x="8894859" y="6123543"/>
            <a:ext cx="329714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hlinkClick r:id="rId4"/>
              </a:rPr>
              <a:t>https://youtu.be/jByhryOowlw</a:t>
            </a: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05117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009284-6A90-F1FF-3B86-6468597E15CB}"/>
              </a:ext>
            </a:extLst>
          </p:cNvPr>
          <p:cNvSpPr>
            <a:spLocks noGrp="1"/>
          </p:cNvSpPr>
          <p:nvPr>
            <p:ph type="title"/>
          </p:nvPr>
        </p:nvSpPr>
        <p:spPr>
          <a:xfrm>
            <a:off x="747666" y="5594626"/>
            <a:ext cx="5687253" cy="1225650"/>
          </a:xfrm>
        </p:spPr>
        <p:txBody>
          <a:bodyPr anchor="b">
            <a:noAutofit/>
          </a:bodyPr>
          <a:lstStyle/>
          <a:p>
            <a:r>
              <a:rPr lang="en-GB" sz="6000" dirty="0">
                <a:solidFill>
                  <a:schemeClr val="bg1"/>
                </a:solidFill>
              </a:rPr>
              <a:t>Friedman 1970</a:t>
            </a:r>
          </a:p>
        </p:txBody>
      </p:sp>
      <p:cxnSp>
        <p:nvCxnSpPr>
          <p:cNvPr id="32" name="Straight Connector 2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2D0077-248E-CFD0-94BE-B36EB3B1157F}"/>
              </a:ext>
            </a:extLst>
          </p:cNvPr>
          <p:cNvSpPr>
            <a:spLocks noGrp="1"/>
          </p:cNvSpPr>
          <p:nvPr>
            <p:ph idx="1"/>
          </p:nvPr>
        </p:nvSpPr>
        <p:spPr>
          <a:xfrm>
            <a:off x="897769" y="1909192"/>
            <a:ext cx="5627684" cy="3647710"/>
          </a:xfrm>
        </p:spPr>
        <p:txBody>
          <a:bodyPr>
            <a:noAutofit/>
          </a:bodyPr>
          <a:lstStyle/>
          <a:p>
            <a:r>
              <a:rPr lang="en-US" dirty="0">
                <a:solidFill>
                  <a:schemeClr val="bg1"/>
                </a:solidFill>
              </a:rPr>
              <a:t>"there is one and only one social responsibility of business--to use its resources and engage in activities designed to increase its profits so long as it stays within the rules of the game, which is to say, engages in open and free competition without deception or fraud."</a:t>
            </a:r>
            <a:endParaRPr lang="en-GB" dirty="0">
              <a:solidFill>
                <a:schemeClr val="bg1"/>
              </a:solidFill>
            </a:endParaRPr>
          </a:p>
        </p:txBody>
      </p:sp>
      <p:cxnSp>
        <p:nvCxnSpPr>
          <p:cNvPr id="33" name="Straight Connector 2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215705A-BF4B-543B-230A-29DECE63D915}"/>
              </a:ext>
            </a:extLst>
          </p:cNvPr>
          <p:cNvPicPr>
            <a:picLocks noChangeAspect="1"/>
          </p:cNvPicPr>
          <p:nvPr/>
        </p:nvPicPr>
        <p:blipFill rotWithShape="1">
          <a:blip r:embed="rId2"/>
          <a:srcRect t="999" b="365"/>
          <a:stretch/>
        </p:blipFill>
        <p:spPr>
          <a:xfrm>
            <a:off x="6525453" y="10"/>
            <a:ext cx="5666547" cy="6857990"/>
          </a:xfrm>
          <a:prstGeom prst="rect">
            <a:avLst/>
          </a:prstGeom>
        </p:spPr>
      </p:pic>
      <p:sp>
        <p:nvSpPr>
          <p:cNvPr id="4" name="TextBox 3">
            <a:extLst>
              <a:ext uri="{FF2B5EF4-FFF2-40B4-BE49-F238E27FC236}">
                <a16:creationId xmlns:a16="http://schemas.microsoft.com/office/drawing/2014/main" id="{64E5730D-CF8E-ABB2-795F-84A520B736A4}"/>
              </a:ext>
            </a:extLst>
          </p:cNvPr>
          <p:cNvSpPr txBox="1"/>
          <p:nvPr/>
        </p:nvSpPr>
        <p:spPr>
          <a:xfrm>
            <a:off x="669123" y="594901"/>
            <a:ext cx="6084975" cy="923330"/>
          </a:xfrm>
          <a:prstGeom prst="rect">
            <a:avLst/>
          </a:prstGeom>
          <a:noFill/>
        </p:spPr>
        <p:txBody>
          <a:bodyPr wrap="square" rtlCol="0">
            <a:spAutoFit/>
          </a:bodyPr>
          <a:lstStyle/>
          <a:p>
            <a:r>
              <a:rPr lang="en-GB" sz="5400" dirty="0">
                <a:solidFill>
                  <a:schemeClr val="bg1"/>
                </a:solidFill>
              </a:rPr>
              <a:t>Shareholder Theory</a:t>
            </a:r>
          </a:p>
        </p:txBody>
      </p:sp>
    </p:spTree>
    <p:extLst>
      <p:ext uri="{BB962C8B-B14F-4D97-AF65-F5344CB8AC3E}">
        <p14:creationId xmlns:p14="http://schemas.microsoft.com/office/powerpoint/2010/main" val="368512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3000" fill="hold"/>
                                        <p:tgtEl>
                                          <p:spTgt spid="3">
                                            <p:txEl>
                                              <p:pRg st="0" end="0"/>
                                            </p:txEl>
                                          </p:spTgt>
                                        </p:tgtEl>
                                        <p:attrNameLst>
                                          <p:attrName>style.color</p:attrName>
                                        </p:attrNameLst>
                                      </p:cBhvr>
                                      <p:to>
                                        <p:clrVal>
                                          <a:schemeClr val="accent2"/>
                                        </p:clrVal>
                                      </p:to>
                                    </p:set>
                                    <p:set>
                                      <p:cBhvr>
                                        <p:cTn id="7" dur="3000" fill="hold"/>
                                        <p:tgtEl>
                                          <p:spTgt spid="3">
                                            <p:txEl>
                                              <p:pRg st="0" end="0"/>
                                            </p:txEl>
                                          </p:spTgt>
                                        </p:tgtEl>
                                        <p:attrNameLst>
                                          <p:attrName>fillcolor</p:attrName>
                                        </p:attrNameLst>
                                      </p:cBhvr>
                                      <p:to>
                                        <p:clrVal>
                                          <a:schemeClr val="accent2"/>
                                        </p:clrVal>
                                      </p:to>
                                    </p:set>
                                    <p:set>
                                      <p:cBhvr>
                                        <p:cTn id="8" dur="3000" fill="hold"/>
                                        <p:tgtEl>
                                          <p:spTgt spid="3">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3FF488-5B71-AC9A-F2E4-474D27EBF859}"/>
              </a:ext>
            </a:extLst>
          </p:cNvPr>
          <p:cNvPicPr>
            <a:picLocks noChangeAspect="1"/>
          </p:cNvPicPr>
          <p:nvPr/>
        </p:nvPicPr>
        <p:blipFill rotWithShape="1">
          <a:blip r:embed="rId2"/>
          <a:srcRect l="7094" r="-1" b="-1"/>
          <a:stretch/>
        </p:blipFill>
        <p:spPr>
          <a:xfrm>
            <a:off x="20" y="1282"/>
            <a:ext cx="12191980" cy="6856718"/>
          </a:xfrm>
          <a:prstGeom prst="rect">
            <a:avLst/>
          </a:prstGeom>
        </p:spPr>
      </p:pic>
      <p:sp>
        <p:nvSpPr>
          <p:cNvPr id="3" name="Title 2">
            <a:extLst>
              <a:ext uri="{FF2B5EF4-FFF2-40B4-BE49-F238E27FC236}">
                <a16:creationId xmlns:a16="http://schemas.microsoft.com/office/drawing/2014/main" id="{82558A11-99D2-1195-1E17-78AF65B40D62}"/>
              </a:ext>
            </a:extLst>
          </p:cNvPr>
          <p:cNvSpPr>
            <a:spLocks noGrp="1"/>
          </p:cNvSpPr>
          <p:nvPr>
            <p:ph type="title"/>
          </p:nvPr>
        </p:nvSpPr>
        <p:spPr>
          <a:xfrm>
            <a:off x="839788" y="457199"/>
            <a:ext cx="3932237" cy="2238375"/>
          </a:xfrm>
        </p:spPr>
        <p:txBody>
          <a:bodyPr>
            <a:noAutofit/>
          </a:bodyPr>
          <a:lstStyle/>
          <a:p>
            <a:r>
              <a:rPr lang="en-GB" sz="6000" dirty="0">
                <a:solidFill>
                  <a:schemeClr val="bg1"/>
                </a:solidFill>
              </a:rPr>
              <a:t>Stakeholder Theory</a:t>
            </a:r>
          </a:p>
        </p:txBody>
      </p:sp>
      <p:sp>
        <p:nvSpPr>
          <p:cNvPr id="5" name="Text Placeholder 4">
            <a:extLst>
              <a:ext uri="{FF2B5EF4-FFF2-40B4-BE49-F238E27FC236}">
                <a16:creationId xmlns:a16="http://schemas.microsoft.com/office/drawing/2014/main" id="{6EBE1118-AC1E-F55D-863C-3B1DBDF40355}"/>
              </a:ext>
            </a:extLst>
          </p:cNvPr>
          <p:cNvSpPr>
            <a:spLocks noGrp="1"/>
          </p:cNvSpPr>
          <p:nvPr>
            <p:ph type="body" sz="half" idx="2"/>
          </p:nvPr>
        </p:nvSpPr>
        <p:spPr>
          <a:xfrm>
            <a:off x="839787" y="3175796"/>
            <a:ext cx="3932237" cy="1973262"/>
          </a:xfrm>
        </p:spPr>
        <p:txBody>
          <a:bodyPr>
            <a:normAutofit/>
          </a:bodyPr>
          <a:lstStyle/>
          <a:p>
            <a:r>
              <a:rPr lang="en-GB" sz="3600" dirty="0">
                <a:solidFill>
                  <a:schemeClr val="bg1"/>
                </a:solidFill>
              </a:rPr>
              <a:t>A different perspective of business ethics</a:t>
            </a:r>
          </a:p>
        </p:txBody>
      </p:sp>
      <p:sp>
        <p:nvSpPr>
          <p:cNvPr id="6" name="TextBox 5">
            <a:extLst>
              <a:ext uri="{FF2B5EF4-FFF2-40B4-BE49-F238E27FC236}">
                <a16:creationId xmlns:a16="http://schemas.microsoft.com/office/drawing/2014/main" id="{D7AC02DA-9AC8-45DA-82C8-6A61BBE96462}"/>
              </a:ext>
            </a:extLst>
          </p:cNvPr>
          <p:cNvSpPr txBox="1"/>
          <p:nvPr/>
        </p:nvSpPr>
        <p:spPr>
          <a:xfrm>
            <a:off x="839787" y="5808017"/>
            <a:ext cx="401002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 Edward Freeman b 1951</a:t>
            </a:r>
          </a:p>
        </p:txBody>
      </p:sp>
    </p:spTree>
    <p:extLst>
      <p:ext uri="{BB962C8B-B14F-4D97-AF65-F5344CB8AC3E}">
        <p14:creationId xmlns:p14="http://schemas.microsoft.com/office/powerpoint/2010/main" val="42175273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DE267-A5FC-45C6-A855-96527624B60D}"/>
              </a:ext>
            </a:extLst>
          </p:cNvPr>
          <p:cNvSpPr>
            <a:spLocks noGrp="1"/>
          </p:cNvSpPr>
          <p:nvPr>
            <p:ph type="title"/>
          </p:nvPr>
        </p:nvSpPr>
        <p:spPr>
          <a:xfrm>
            <a:off x="271604" y="1414464"/>
            <a:ext cx="4417079" cy="3721893"/>
          </a:xfrm>
        </p:spPr>
        <p:txBody>
          <a:bodyPr vert="horz" lIns="68580" tIns="34290" rIns="68580" bIns="34290" rtlCol="0" anchor="ctr">
            <a:normAutofit fontScale="90000"/>
          </a:bodyPr>
          <a:lstStyle/>
          <a:p>
            <a:pPr algn="ctr"/>
            <a:br>
              <a:rPr lang="en-US" b="1" kern="1200" dirty="0">
                <a:solidFill>
                  <a:srgbClr val="FFFFFF"/>
                </a:solidFill>
                <a:latin typeface="+mj-lt"/>
                <a:ea typeface="+mj-ea"/>
                <a:cs typeface="+mj-cs"/>
              </a:rPr>
            </a:br>
            <a:r>
              <a:rPr lang="en-US" b="1" kern="1200" dirty="0">
                <a:solidFill>
                  <a:srgbClr val="FFFFFF"/>
                </a:solidFill>
                <a:latin typeface="+mj-lt"/>
                <a:ea typeface="+mj-ea"/>
                <a:cs typeface="+mj-cs"/>
              </a:rPr>
              <a:t>Should the purpose of business be to serve communities?</a:t>
            </a:r>
            <a:br>
              <a:rPr lang="en-US" b="1" kern="1200" dirty="0">
                <a:solidFill>
                  <a:srgbClr val="FFFFFF"/>
                </a:solidFill>
                <a:latin typeface="+mj-lt"/>
                <a:ea typeface="+mj-ea"/>
                <a:cs typeface="+mj-cs"/>
              </a:rPr>
            </a:br>
            <a:endParaRPr lang="en-US" b="1" kern="1200" dirty="0">
              <a:solidFill>
                <a:srgbClr val="FFFFFF"/>
              </a:solidFill>
              <a:latin typeface="+mj-lt"/>
              <a:ea typeface="+mj-ea"/>
              <a:cs typeface="+mj-cs"/>
            </a:endParaRPr>
          </a:p>
        </p:txBody>
      </p:sp>
      <p:pic>
        <p:nvPicPr>
          <p:cNvPr id="6" name="Picture 5">
            <a:hlinkClick r:id="rId2"/>
            <a:extLst>
              <a:ext uri="{FF2B5EF4-FFF2-40B4-BE49-F238E27FC236}">
                <a16:creationId xmlns:a16="http://schemas.microsoft.com/office/drawing/2014/main" id="{E4BDCD63-5555-450B-BDCE-25CC245A5A6D}"/>
              </a:ext>
            </a:extLst>
          </p:cNvPr>
          <p:cNvPicPr>
            <a:picLocks noChangeAspect="1"/>
          </p:cNvPicPr>
          <p:nvPr/>
        </p:nvPicPr>
        <p:blipFill>
          <a:blip r:embed="rId3"/>
          <a:stretch>
            <a:fillRect/>
          </a:stretch>
        </p:blipFill>
        <p:spPr>
          <a:xfrm>
            <a:off x="5389368" y="1895991"/>
            <a:ext cx="4915159" cy="307197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Slide Number Placeholder 3">
            <a:extLst>
              <a:ext uri="{FF2B5EF4-FFF2-40B4-BE49-F238E27FC236}">
                <a16:creationId xmlns:a16="http://schemas.microsoft.com/office/drawing/2014/main" id="{869E9235-0822-4C3B-ABD6-5E453A2BD86D}"/>
              </a:ext>
            </a:extLst>
          </p:cNvPr>
          <p:cNvSpPr>
            <a:spLocks noGrp="1"/>
          </p:cNvSpPr>
          <p:nvPr>
            <p:ph type="sldNum" sz="quarter" idx="12"/>
          </p:nvPr>
        </p:nvSpPr>
        <p:spPr>
          <a:xfrm>
            <a:off x="9718738" y="5674519"/>
            <a:ext cx="578644" cy="273844"/>
          </a:xfrm>
        </p:spPr>
        <p:txBody>
          <a:bodyPr vert="horz" lIns="68580" tIns="34290" rIns="68580" bIns="34290" rtlCol="0" anchor="ctr">
            <a:normAutofit/>
          </a:bodyPr>
          <a:lstStyle/>
          <a:p>
            <a:pPr defTabSz="685800">
              <a:spcAft>
                <a:spcPts val="450"/>
              </a:spcAft>
            </a:pPr>
            <a:fld id="{C2280539-4FAF-4578-9DAF-E79F2FEC302C}" type="slidenum">
              <a:rPr lang="en-US">
                <a:solidFill>
                  <a:prstClr val="black">
                    <a:tint val="75000"/>
                  </a:prstClr>
                </a:solidFill>
                <a:latin typeface="Calibri" panose="020F0502020204030204"/>
              </a:rPr>
              <a:pPr defTabSz="685800">
                <a:spcAft>
                  <a:spcPts val="450"/>
                </a:spcAft>
              </a:pPr>
              <a:t>63</a:t>
            </a:fld>
            <a:endParaRPr lang="en-US">
              <a:solidFill>
                <a:prstClr val="black">
                  <a:tint val="75000"/>
                </a:prstClr>
              </a:solidFill>
              <a:latin typeface="Calibri" panose="020F0502020204030204"/>
            </a:endParaRPr>
          </a:p>
        </p:txBody>
      </p:sp>
      <p:sp>
        <p:nvSpPr>
          <p:cNvPr id="5" name="TextBox 4">
            <a:extLst>
              <a:ext uri="{FF2B5EF4-FFF2-40B4-BE49-F238E27FC236}">
                <a16:creationId xmlns:a16="http://schemas.microsoft.com/office/drawing/2014/main" id="{6E855330-94F7-2323-D1B7-FB160C9E1578}"/>
              </a:ext>
            </a:extLst>
          </p:cNvPr>
          <p:cNvSpPr txBox="1"/>
          <p:nvPr/>
        </p:nvSpPr>
        <p:spPr>
          <a:xfrm>
            <a:off x="5560946" y="5916971"/>
            <a:ext cx="4572000" cy="215444"/>
          </a:xfrm>
          <a:prstGeom prst="rect">
            <a:avLst/>
          </a:prstGeom>
          <a:noFill/>
        </p:spPr>
        <p:txBody>
          <a:bodyPr wrap="square">
            <a:spAutoFit/>
          </a:bodyPr>
          <a:lstStyle/>
          <a:p>
            <a:r>
              <a:rPr lang="en-GB" sz="800" dirty="0">
                <a:hlinkClick r:id="rId2"/>
              </a:rPr>
              <a:t>https://www.ted.com/talks/michael_porter_the_case_for_letting_business_solve_social_problems</a:t>
            </a:r>
            <a:r>
              <a:rPr lang="en-GB" sz="800" dirty="0"/>
              <a:t> </a:t>
            </a:r>
          </a:p>
        </p:txBody>
      </p:sp>
    </p:spTree>
    <p:extLst>
      <p:ext uri="{BB962C8B-B14F-4D97-AF65-F5344CB8AC3E}">
        <p14:creationId xmlns:p14="http://schemas.microsoft.com/office/powerpoint/2010/main" val="7270775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94A8-8ED2-412E-81A1-A9B7621B639F}"/>
              </a:ext>
            </a:extLst>
          </p:cNvPr>
          <p:cNvSpPr>
            <a:spLocks noGrp="1"/>
          </p:cNvSpPr>
          <p:nvPr>
            <p:ph type="title"/>
          </p:nvPr>
        </p:nvSpPr>
        <p:spPr>
          <a:xfrm>
            <a:off x="504023" y="-160562"/>
            <a:ext cx="3954624" cy="5115115"/>
          </a:xfrm>
        </p:spPr>
        <p:txBody>
          <a:bodyPr anchor="ctr">
            <a:normAutofit/>
          </a:bodyPr>
          <a:lstStyle/>
          <a:p>
            <a:pPr algn="ctr"/>
            <a:r>
              <a:rPr lang="en-GB" sz="5400" dirty="0">
                <a:solidFill>
                  <a:schemeClr val="bg1">
                    <a:alpha val="60000"/>
                  </a:schemeClr>
                </a:solidFill>
              </a:rPr>
              <a:t>Professor Kishore Mahbubani</a:t>
            </a:r>
          </a:p>
        </p:txBody>
      </p:sp>
      <p:pic>
        <p:nvPicPr>
          <p:cNvPr id="5" name="Online Media 4" title="Prof. Kishore Mahbubani: a wiser approach for the West to take Asian 21st century is multilateralism">
            <a:hlinkClick r:id="" action="ppaction://media"/>
            <a:extLst>
              <a:ext uri="{FF2B5EF4-FFF2-40B4-BE49-F238E27FC236}">
                <a16:creationId xmlns:a16="http://schemas.microsoft.com/office/drawing/2014/main" id="{0739D591-4B46-439D-9579-977763EF8ADE}"/>
              </a:ext>
            </a:extLst>
          </p:cNvPr>
          <p:cNvPicPr>
            <a:picLocks noRot="1" noChangeAspect="1"/>
          </p:cNvPicPr>
          <p:nvPr>
            <a:videoFile r:link="rId1"/>
          </p:nvPr>
        </p:nvPicPr>
        <p:blipFill>
          <a:blip r:embed="rId3"/>
          <a:stretch>
            <a:fillRect/>
          </a:stretch>
        </p:blipFill>
        <p:spPr>
          <a:xfrm>
            <a:off x="449952" y="3817595"/>
            <a:ext cx="4024631" cy="2273917"/>
          </a:xfrm>
          <a:prstGeom prst="rect">
            <a:avLst/>
          </a:prstGeom>
        </p:spPr>
      </p:pic>
      <p:sp>
        <p:nvSpPr>
          <p:cNvPr id="52" name="Content Placeholder 8">
            <a:extLst>
              <a:ext uri="{FF2B5EF4-FFF2-40B4-BE49-F238E27FC236}">
                <a16:creationId xmlns:a16="http://schemas.microsoft.com/office/drawing/2014/main" id="{F192C94E-55EE-7EA7-B759-7968DE18914B}"/>
              </a:ext>
            </a:extLst>
          </p:cNvPr>
          <p:cNvSpPr>
            <a:spLocks noGrp="1"/>
          </p:cNvSpPr>
          <p:nvPr>
            <p:ph idx="1"/>
          </p:nvPr>
        </p:nvSpPr>
        <p:spPr>
          <a:xfrm>
            <a:off x="4642857" y="416460"/>
            <a:ext cx="7371092" cy="6056768"/>
          </a:xfrm>
        </p:spPr>
        <p:txBody>
          <a:bodyPr anchor="t">
            <a:normAutofit fontScale="92500" lnSpcReduction="10000"/>
          </a:bodyPr>
          <a:lstStyle/>
          <a:p>
            <a:r>
              <a:rPr lang="en-US" sz="3900" dirty="0">
                <a:solidFill>
                  <a:schemeClr val="bg1"/>
                </a:solidFill>
              </a:rPr>
              <a:t>Asians should thank the West</a:t>
            </a:r>
          </a:p>
          <a:p>
            <a:r>
              <a:rPr lang="en-US" sz="3900" dirty="0">
                <a:solidFill>
                  <a:schemeClr val="bg1"/>
                </a:solidFill>
              </a:rPr>
              <a:t>The transformational legacy of the first industrial revolution</a:t>
            </a:r>
          </a:p>
          <a:p>
            <a:r>
              <a:rPr lang="en-US" sz="3900" dirty="0">
                <a:solidFill>
                  <a:schemeClr val="bg1"/>
                </a:solidFill>
              </a:rPr>
              <a:t>Japan’s role has been fundamentally important</a:t>
            </a:r>
          </a:p>
          <a:p>
            <a:r>
              <a:rPr lang="en-US" sz="3900" dirty="0">
                <a:solidFill>
                  <a:schemeClr val="bg1"/>
                </a:solidFill>
              </a:rPr>
              <a:t>The West should celebrate 21</a:t>
            </a:r>
            <a:r>
              <a:rPr lang="en-US" sz="3900" baseline="30000" dirty="0">
                <a:solidFill>
                  <a:schemeClr val="bg1"/>
                </a:solidFill>
              </a:rPr>
              <a:t>st</a:t>
            </a:r>
            <a:r>
              <a:rPr lang="en-US" sz="3900" dirty="0">
                <a:solidFill>
                  <a:schemeClr val="bg1"/>
                </a:solidFill>
              </a:rPr>
              <a:t> century Asian success</a:t>
            </a:r>
          </a:p>
          <a:p>
            <a:r>
              <a:rPr lang="en-US" sz="3900" dirty="0">
                <a:solidFill>
                  <a:schemeClr val="bg1"/>
                </a:solidFill>
              </a:rPr>
              <a:t>Unacceptable hostility</a:t>
            </a:r>
          </a:p>
          <a:p>
            <a:r>
              <a:rPr lang="en-US" sz="3900" dirty="0">
                <a:solidFill>
                  <a:schemeClr val="bg1"/>
                </a:solidFill>
              </a:rPr>
              <a:t>Western thinkers must evolve!</a:t>
            </a:r>
          </a:p>
          <a:p>
            <a:r>
              <a:rPr lang="en-US" sz="3900" dirty="0">
                <a:solidFill>
                  <a:schemeClr val="bg1"/>
                </a:solidFill>
              </a:rPr>
              <a:t>Global population – 12% in the West, 88% not</a:t>
            </a:r>
          </a:p>
          <a:p>
            <a:pPr algn="ctr"/>
            <a:endParaRPr lang="en-US" sz="2000" dirty="0">
              <a:solidFill>
                <a:schemeClr val="bg1"/>
              </a:solidFill>
            </a:endParaRPr>
          </a:p>
        </p:txBody>
      </p:sp>
      <p:sp>
        <p:nvSpPr>
          <p:cNvPr id="4" name="Slide Number Placeholder 3">
            <a:extLst>
              <a:ext uri="{FF2B5EF4-FFF2-40B4-BE49-F238E27FC236}">
                <a16:creationId xmlns:a16="http://schemas.microsoft.com/office/drawing/2014/main" id="{8C995094-99F7-4F89-84D5-5C769B6998ED}"/>
              </a:ext>
            </a:extLst>
          </p:cNvPr>
          <p:cNvSpPr>
            <a:spLocks noGrp="1"/>
          </p:cNvSpPr>
          <p:nvPr>
            <p:ph type="sldNum" sz="quarter" idx="12"/>
          </p:nvPr>
        </p:nvSpPr>
        <p:spPr>
          <a:xfrm>
            <a:off x="9180576" y="6356350"/>
            <a:ext cx="2743200" cy="365125"/>
          </a:xfrm>
        </p:spPr>
        <p:txBody>
          <a:bodyP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C2280539-4FAF-4578-9DAF-E79F2FEC302C}" type="slidenum">
              <a:rPr kumimoji="0" lang="en-GB" sz="900" b="0" i="0" u="none" strike="noStrike" kern="1200" cap="none" spc="0" normalizeH="0" baseline="0" noProof="0">
                <a:ln>
                  <a:noFill/>
                </a:ln>
                <a:solidFill>
                  <a:prstClr val="white">
                    <a:alpha val="60000"/>
                  </a:prstClr>
                </a:solidFill>
                <a:effectLst/>
                <a:uLnTx/>
                <a:uFillTx/>
                <a:latin typeface="Raleway" pitchFamily="2" charset="0"/>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64</a:t>
            </a:fld>
            <a:endParaRPr kumimoji="0" lang="en-GB" sz="900" b="0" i="0" u="none" strike="noStrike" kern="1200" cap="none" spc="0" normalizeH="0" baseline="0" noProof="0">
              <a:ln>
                <a:noFill/>
              </a:ln>
              <a:solidFill>
                <a:prstClr val="white">
                  <a:alpha val="60000"/>
                </a:prstClr>
              </a:solidFill>
              <a:effectLst/>
              <a:uLnTx/>
              <a:uFillTx/>
              <a:latin typeface="Raleway" pitchFamily="2" charset="0"/>
              <a:ea typeface="+mn-ea"/>
              <a:cs typeface="+mn-cs"/>
            </a:endParaRPr>
          </a:p>
        </p:txBody>
      </p:sp>
    </p:spTree>
    <p:extLst>
      <p:ext uri="{BB962C8B-B14F-4D97-AF65-F5344CB8AC3E}">
        <p14:creationId xmlns:p14="http://schemas.microsoft.com/office/powerpoint/2010/main" val="373409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2">
                                            <p:txEl>
                                              <p:pRg st="0" end="0"/>
                                            </p:txEl>
                                          </p:spTgt>
                                        </p:tgtEl>
                                        <p:attrNameLst>
                                          <p:attrName>style.visibility</p:attrName>
                                        </p:attrNameLst>
                                      </p:cBhvr>
                                      <p:to>
                                        <p:strVal val="visible"/>
                                      </p:to>
                                    </p:set>
                                    <p:anim calcmode="lin" valueType="num">
                                      <p:cBhvr additive="base">
                                        <p:cTn id="11" dur="500" fill="hold"/>
                                        <p:tgtEl>
                                          <p:spTgt spid="5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2">
                                            <p:txEl>
                                              <p:pRg st="1" end="1"/>
                                            </p:txEl>
                                          </p:spTgt>
                                        </p:tgtEl>
                                        <p:attrNameLst>
                                          <p:attrName>style.visibility</p:attrName>
                                        </p:attrNameLst>
                                      </p:cBhvr>
                                      <p:to>
                                        <p:strVal val="visible"/>
                                      </p:to>
                                    </p:set>
                                    <p:anim calcmode="lin" valueType="num">
                                      <p:cBhvr additive="base">
                                        <p:cTn id="17" dur="500" fill="hold"/>
                                        <p:tgtEl>
                                          <p:spTgt spid="52">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2">
                                            <p:txEl>
                                              <p:pRg st="2" end="2"/>
                                            </p:txEl>
                                          </p:spTgt>
                                        </p:tgtEl>
                                        <p:attrNameLst>
                                          <p:attrName>style.visibility</p:attrName>
                                        </p:attrNameLst>
                                      </p:cBhvr>
                                      <p:to>
                                        <p:strVal val="visible"/>
                                      </p:to>
                                    </p:set>
                                    <p:anim calcmode="lin" valueType="num">
                                      <p:cBhvr additive="base">
                                        <p:cTn id="23" dur="500" fill="hold"/>
                                        <p:tgtEl>
                                          <p:spTgt spid="52">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52">
                                            <p:txEl>
                                              <p:pRg st="3" end="3"/>
                                            </p:txEl>
                                          </p:spTgt>
                                        </p:tgtEl>
                                        <p:attrNameLst>
                                          <p:attrName>style.visibility</p:attrName>
                                        </p:attrNameLst>
                                      </p:cBhvr>
                                      <p:to>
                                        <p:strVal val="visible"/>
                                      </p:to>
                                    </p:set>
                                    <p:anim calcmode="lin" valueType="num">
                                      <p:cBhvr additive="base">
                                        <p:cTn id="29" dur="500" fill="hold"/>
                                        <p:tgtEl>
                                          <p:spTgt spid="52">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2">
                                            <p:txEl>
                                              <p:pRg st="4" end="4"/>
                                            </p:txEl>
                                          </p:spTgt>
                                        </p:tgtEl>
                                        <p:attrNameLst>
                                          <p:attrName>style.visibility</p:attrName>
                                        </p:attrNameLst>
                                      </p:cBhvr>
                                      <p:to>
                                        <p:strVal val="visible"/>
                                      </p:to>
                                    </p:set>
                                    <p:anim calcmode="lin" valueType="num">
                                      <p:cBhvr additive="base">
                                        <p:cTn id="35" dur="500" fill="hold"/>
                                        <p:tgtEl>
                                          <p:spTgt spid="52">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52">
                                            <p:txEl>
                                              <p:pRg st="5" end="5"/>
                                            </p:txEl>
                                          </p:spTgt>
                                        </p:tgtEl>
                                        <p:attrNameLst>
                                          <p:attrName>style.visibility</p:attrName>
                                        </p:attrNameLst>
                                      </p:cBhvr>
                                      <p:to>
                                        <p:strVal val="visible"/>
                                      </p:to>
                                    </p:set>
                                    <p:anim calcmode="lin" valueType="num">
                                      <p:cBhvr additive="base">
                                        <p:cTn id="41" dur="500" fill="hold"/>
                                        <p:tgtEl>
                                          <p:spTgt spid="52">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2">
                                            <p:txEl>
                                              <p:pRg st="6" end="6"/>
                                            </p:txEl>
                                          </p:spTgt>
                                        </p:tgtEl>
                                        <p:attrNameLst>
                                          <p:attrName>style.visibility</p:attrName>
                                        </p:attrNameLst>
                                      </p:cBhvr>
                                      <p:to>
                                        <p:strVal val="visible"/>
                                      </p:to>
                                    </p:set>
                                    <p:anim calcmode="lin" valueType="num">
                                      <p:cBhvr additive="base">
                                        <p:cTn id="47" dur="500" fill="hold"/>
                                        <p:tgtEl>
                                          <p:spTgt spid="52">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49" fill="hold" display="0">
                  <p:stCondLst>
                    <p:cond delay="indefinite"/>
                  </p:stCondLst>
                </p:cTn>
                <p:tgtEl>
                  <p:spTgt spid="5"/>
                </p:tgtEl>
              </p:cMediaNode>
            </p:video>
            <p:seq concurrent="1" nextAc="seek">
              <p:cTn id="50" restart="whenNotActive" fill="hold" evtFilter="cancelBubble" nodeType="interactiveSeq">
                <p:stCondLst>
                  <p:cond evt="onClick" delay="0">
                    <p:tgtEl>
                      <p:spTgt spid="5"/>
                    </p:tgtEl>
                  </p:cond>
                </p:stCondLst>
                <p:endSync evt="end" delay="0">
                  <p:rtn val="all"/>
                </p:endSync>
                <p:childTnLst>
                  <p:par>
                    <p:cTn id="51" fill="hold">
                      <p:stCondLst>
                        <p:cond delay="0"/>
                      </p:stCondLst>
                      <p:childTnLst>
                        <p:par>
                          <p:cTn id="52" fill="hold">
                            <p:stCondLst>
                              <p:cond delay="0"/>
                            </p:stCondLst>
                            <p:childTnLst>
                              <p:par>
                                <p:cTn id="53" presetID="2" presetClass="mediacall" presetSubtype="0" fill="hold" nodeType="clickEffect">
                                  <p:stCondLst>
                                    <p:cond delay="0"/>
                                  </p:stCondLst>
                                  <p:childTnLst>
                                    <p:cmd type="call" cmd="togglePause">
                                      <p:cBhvr>
                                        <p:cTn id="54" dur="1" fill="hold"/>
                                        <p:tgtEl>
                                          <p:spTgt spid="5"/>
                                        </p:tgtEl>
                                      </p:cBhvr>
                                    </p:cmd>
                                  </p:childTnLst>
                                </p:cTn>
                              </p:par>
                            </p:childTnLst>
                          </p:cTn>
                        </p:par>
                      </p:childTnLst>
                    </p:cTn>
                  </p:par>
                </p:childTnLst>
              </p:cTn>
              <p:nextCondLst>
                <p:cond evt="onClick" delay="0">
                  <p:tgtEl>
                    <p:spTgt spid="5"/>
                  </p:tgtEl>
                </p:cond>
              </p:nextCondLst>
            </p:seq>
          </p:childTnLst>
        </p:cTn>
      </p:par>
    </p:tnLst>
    <p:bldLst>
      <p:bldP spid="52" grpId="0" build="p"/>
    </p:bld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ext 4">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3_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8.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2163</Words>
  <Application>Microsoft Office PowerPoint</Application>
  <PresentationFormat>Widescreen</PresentationFormat>
  <Paragraphs>306</Paragraphs>
  <Slides>64</Slides>
  <Notes>7</Notes>
  <HiddenSlides>0</HiddenSlides>
  <MMClips>7</MMClips>
  <ScaleCrop>false</ScaleCrop>
  <HeadingPairs>
    <vt:vector size="6" baseType="variant">
      <vt:variant>
        <vt:lpstr>Fonts Used</vt:lpstr>
      </vt:variant>
      <vt:variant>
        <vt:i4>11</vt:i4>
      </vt:variant>
      <vt:variant>
        <vt:lpstr>Theme</vt:lpstr>
      </vt:variant>
      <vt:variant>
        <vt:i4>8</vt:i4>
      </vt:variant>
      <vt:variant>
        <vt:lpstr>Slide Titles</vt:lpstr>
      </vt:variant>
      <vt:variant>
        <vt:i4>64</vt:i4>
      </vt:variant>
    </vt:vector>
  </HeadingPairs>
  <TitlesOfParts>
    <vt:vector size="83" baseType="lpstr">
      <vt:lpstr>Arial</vt:lpstr>
      <vt:lpstr>Arial Rounded MT Bold</vt:lpstr>
      <vt:lpstr>Calibri</vt:lpstr>
      <vt:lpstr>Calibri Light</vt:lpstr>
      <vt:lpstr>Lucida Sans Unicode</vt:lpstr>
      <vt:lpstr>Raleway</vt:lpstr>
      <vt:lpstr>Tw Cen MT</vt:lpstr>
      <vt:lpstr>Tw Cen MT Condensed</vt:lpstr>
      <vt:lpstr>Verdana</vt:lpstr>
      <vt:lpstr>Wingdings 2</vt:lpstr>
      <vt:lpstr>Wingdings 3</vt:lpstr>
      <vt:lpstr>Office Theme</vt:lpstr>
      <vt:lpstr>Integral</vt:lpstr>
      <vt:lpstr>1_Office Theme</vt:lpstr>
      <vt:lpstr>2_Office Theme</vt:lpstr>
      <vt:lpstr>1_Text 4</vt:lpstr>
      <vt:lpstr>3_Office Theme</vt:lpstr>
      <vt:lpstr>1_Concourse</vt:lpstr>
      <vt:lpstr>4_Office Theme</vt:lpstr>
      <vt:lpstr>Exam Revision</vt:lpstr>
      <vt:lpstr>Examination Format</vt:lpstr>
      <vt:lpstr>PowerPoint Presentation</vt:lpstr>
      <vt:lpstr>Students must follow the steps below:</vt:lpstr>
      <vt:lpstr>Academic Integrity</vt:lpstr>
      <vt:lpstr>PowerPoint Presentation</vt:lpstr>
      <vt:lpstr>Looking back and looking forward</vt:lpstr>
      <vt:lpstr>HENRI FAYOL 1841–1925</vt:lpstr>
      <vt:lpstr>Fayol’s functions of management</vt:lpstr>
      <vt:lpstr>FW TAYLOR 1856–1915</vt:lpstr>
      <vt:lpstr>FW TAYLOR 1856–1915</vt:lpstr>
      <vt:lpstr>MAX WEBER 1864–1920</vt:lpstr>
      <vt:lpstr>MARY PARKER FOLLETT 1868–1933</vt:lpstr>
      <vt:lpstr>MARY PARKER FOLLETT 1868–1933</vt:lpstr>
      <vt:lpstr>PowerPoint Presentation</vt:lpstr>
      <vt:lpstr>Michael Porter on strategy  steps are not strategy</vt:lpstr>
      <vt:lpstr>What is Strategy?</vt:lpstr>
      <vt:lpstr>The nature of strategy</vt:lpstr>
      <vt:lpstr>Long term Focus with clear advantages</vt:lpstr>
      <vt:lpstr>Three Core Areas of Strategy</vt:lpstr>
      <vt:lpstr>Three Core Areas of Strategy</vt:lpstr>
      <vt:lpstr>Three Core Areas of Strategy</vt:lpstr>
      <vt:lpstr>Surely, it is just coffee?!  “Oh no it is not!”</vt:lpstr>
      <vt:lpstr>Structure follows strategy</vt:lpstr>
      <vt:lpstr>PowerPoint Presentation</vt:lpstr>
      <vt:lpstr>The Essence of strategic management</vt:lpstr>
      <vt:lpstr>Lynch’s definition</vt:lpstr>
      <vt:lpstr>A consensus view</vt:lpstr>
      <vt:lpstr>A consensus view</vt:lpstr>
      <vt:lpstr>PowerPoint Presentation</vt:lpstr>
      <vt:lpstr>PowerPoint Presentation</vt:lpstr>
      <vt:lpstr>Ansoff (1979) Strategic Management</vt:lpstr>
      <vt:lpstr>Ansoff (1979) Strategic Management</vt:lpstr>
      <vt:lpstr>Ansoff’s Key Questions</vt:lpstr>
      <vt:lpstr>PowerPoint Presentation</vt:lpstr>
      <vt:lpstr>Ansoff’s Hypothesis</vt:lpstr>
      <vt:lpstr>The Ansoff Matrix</vt:lpstr>
      <vt:lpstr>5 key elements of strategic decisions</vt:lpstr>
      <vt:lpstr>Thompson&amp; Strickland (2001; p7) 5 Tasks of Strategic Management</vt:lpstr>
      <vt:lpstr>McKinsey 7-S Framework</vt:lpstr>
      <vt:lpstr>PowerPoint Presentation</vt:lpstr>
      <vt:lpstr>PowerPoint Presentation</vt:lpstr>
      <vt:lpstr>4 Values</vt:lpstr>
      <vt:lpstr>12 Principles behind the Agile Manifesto</vt:lpstr>
      <vt:lpstr>12. Principles behind the Agile Manifesto</vt:lpstr>
      <vt:lpstr>Agile is a Mindset</vt:lpstr>
      <vt:lpstr>A response to turbulence</vt:lpstr>
      <vt:lpstr>PowerPoint Presentation</vt:lpstr>
      <vt:lpstr>Scott’s The End of Control</vt:lpstr>
      <vt:lpstr>What is management?</vt:lpstr>
      <vt:lpstr>PowerPoint Presentation</vt:lpstr>
      <vt:lpstr>Rebel Takeover</vt:lpstr>
      <vt:lpstr>Holacracy (Holarchy)</vt:lpstr>
      <vt:lpstr>Lessons from the Corporate Rebels</vt:lpstr>
      <vt:lpstr>PowerPoint Presentation</vt:lpstr>
      <vt:lpstr>Short term gains v. long term value</vt:lpstr>
      <vt:lpstr>PowerPoint Presentation</vt:lpstr>
      <vt:lpstr>PowerPoint Presentation</vt:lpstr>
      <vt:lpstr>PowerPoint Presentation</vt:lpstr>
      <vt:lpstr>Milton Friedman, Economist, Nobel Prize Winner</vt:lpstr>
      <vt:lpstr>Friedman 1970</vt:lpstr>
      <vt:lpstr>Stakeholder Theory</vt:lpstr>
      <vt:lpstr> Should the purpose of business be to serve communities? </vt:lpstr>
      <vt:lpstr>Professor Kishore Mahbubani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 Revision</dc:title>
  <dc:creator>Mike Durke</dc:creator>
  <cp:lastModifiedBy>Mike Durke</cp:lastModifiedBy>
  <cp:revision>6</cp:revision>
  <dcterms:created xsi:type="dcterms:W3CDTF">2023-03-28T10:57:22Z</dcterms:created>
  <dcterms:modified xsi:type="dcterms:W3CDTF">2024-04-29T09:25:40Z</dcterms:modified>
</cp:coreProperties>
</file>