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Lst>
  <p:sldSz cx="9601200" cy="12801600" type="A3"/>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D65C"/>
    <a:srgbClr val="EB23B2"/>
    <a:srgbClr val="EB762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p:scale>
          <a:sx n="92" d="100"/>
          <a:sy n="92" d="100"/>
        </p:scale>
        <p:origin x="240" y="2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y Mann" userId="b5f3810371d98c37" providerId="LiveId" clId="{9A58B2E9-9693-495D-88C6-66F305352365}"/>
    <pc:docChg chg="undo custSel modSld">
      <pc:chgData name="Lucy Mann" userId="b5f3810371d98c37" providerId="LiveId" clId="{9A58B2E9-9693-495D-88C6-66F305352365}" dt="2023-01-16T19:36:57.940" v="117" actId="1076"/>
      <pc:docMkLst>
        <pc:docMk/>
      </pc:docMkLst>
      <pc:sldChg chg="modSp mod">
        <pc:chgData name="Lucy Mann" userId="b5f3810371d98c37" providerId="LiveId" clId="{9A58B2E9-9693-495D-88C6-66F305352365}" dt="2023-01-16T19:36:57.940" v="117" actId="1076"/>
        <pc:sldMkLst>
          <pc:docMk/>
          <pc:sldMk cId="109857222" sldId="256"/>
        </pc:sldMkLst>
        <pc:spChg chg="mod">
          <ac:chgData name="Lucy Mann" userId="b5f3810371d98c37" providerId="LiveId" clId="{9A58B2E9-9693-495D-88C6-66F305352365}" dt="2023-01-16T19:35:38.034" v="112" actId="20577"/>
          <ac:spMkLst>
            <pc:docMk/>
            <pc:sldMk cId="109857222" sldId="256"/>
            <ac:spMk id="2" creationId="{13453637-7FDC-2BF5-4025-9431D4763C92}"/>
          </ac:spMkLst>
        </pc:spChg>
        <pc:spChg chg="mod">
          <ac:chgData name="Lucy Mann" userId="b5f3810371d98c37" providerId="LiveId" clId="{9A58B2E9-9693-495D-88C6-66F305352365}" dt="2023-01-16T19:25:19.400" v="48" actId="1076"/>
          <ac:spMkLst>
            <pc:docMk/>
            <pc:sldMk cId="109857222" sldId="256"/>
            <ac:spMk id="5" creationId="{24028A32-0C6B-E89D-E5F2-78DA6D940AC6}"/>
          </ac:spMkLst>
        </pc:spChg>
        <pc:spChg chg="mod">
          <ac:chgData name="Lucy Mann" userId="b5f3810371d98c37" providerId="LiveId" clId="{9A58B2E9-9693-495D-88C6-66F305352365}" dt="2023-01-16T19:31:17.379" v="74" actId="20577"/>
          <ac:spMkLst>
            <pc:docMk/>
            <pc:sldMk cId="109857222" sldId="256"/>
            <ac:spMk id="6" creationId="{F25FC895-C4AA-7177-C9EE-D94A32EF0E8F}"/>
          </ac:spMkLst>
        </pc:spChg>
        <pc:spChg chg="mod">
          <ac:chgData name="Lucy Mann" userId="b5f3810371d98c37" providerId="LiveId" clId="{9A58B2E9-9693-495D-88C6-66F305352365}" dt="2023-01-16T19:36:40.165" v="116" actId="207"/>
          <ac:spMkLst>
            <pc:docMk/>
            <pc:sldMk cId="109857222" sldId="256"/>
            <ac:spMk id="7" creationId="{B6076F39-FACB-60C7-891A-BAAC48022E2F}"/>
          </ac:spMkLst>
        </pc:spChg>
        <pc:picChg chg="mod">
          <ac:chgData name="Lucy Mann" userId="b5f3810371d98c37" providerId="LiveId" clId="{9A58B2E9-9693-495D-88C6-66F305352365}" dt="2023-01-16T19:36:57.940" v="117" actId="1076"/>
          <ac:picMkLst>
            <pc:docMk/>
            <pc:sldMk cId="109857222" sldId="256"/>
            <ac:picMk id="9" creationId="{B1870A5B-97BE-E214-1BF6-DE83022EE1CF}"/>
          </ac:picMkLst>
        </pc:picChg>
        <pc:picChg chg="mod">
          <ac:chgData name="Lucy Mann" userId="b5f3810371d98c37" providerId="LiveId" clId="{9A58B2E9-9693-495D-88C6-66F305352365}" dt="2023-01-16T19:33:46.365" v="100" actId="1076"/>
          <ac:picMkLst>
            <pc:docMk/>
            <pc:sldMk cId="109857222" sldId="256"/>
            <ac:picMk id="10" creationId="{04BA2A9A-8A6C-7657-EFC2-6584BD24B7F3}"/>
          </ac:picMkLst>
        </pc:picChg>
        <pc:picChg chg="mod">
          <ac:chgData name="Lucy Mann" userId="b5f3810371d98c37" providerId="LiveId" clId="{9A58B2E9-9693-495D-88C6-66F305352365}" dt="2023-01-16T19:22:37.398" v="0" actId="14100"/>
          <ac:picMkLst>
            <pc:docMk/>
            <pc:sldMk cId="109857222" sldId="256"/>
            <ac:picMk id="12" creationId="{AD1DA171-8E00-82B6-E380-6D47F8082E6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20090" y="2095078"/>
            <a:ext cx="8161020" cy="4456853"/>
          </a:xfrm>
        </p:spPr>
        <p:txBody>
          <a:bodyPr anchor="b"/>
          <a:lstStyle>
            <a:lvl1pPr algn="ctr">
              <a:defRPr sz="4500"/>
            </a:lvl1pPr>
          </a:lstStyle>
          <a:p>
            <a:r>
              <a:rPr lang="en-US" dirty="0"/>
              <a:t>Click to edit Master title style</a:t>
            </a:r>
          </a:p>
        </p:txBody>
      </p:sp>
      <p:sp>
        <p:nvSpPr>
          <p:cNvPr id="3" name="Subtitle 2"/>
          <p:cNvSpPr>
            <a:spLocks noGrp="1"/>
          </p:cNvSpPr>
          <p:nvPr>
            <p:ph type="subTitle" idx="1"/>
          </p:nvPr>
        </p:nvSpPr>
        <p:spPr>
          <a:xfrm>
            <a:off x="1200150" y="6723804"/>
            <a:ext cx="7200900" cy="30907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655768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343299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55082" y="3191514"/>
            <a:ext cx="8281035" cy="5325109"/>
          </a:xfrm>
        </p:spPr>
        <p:txBody>
          <a:bodyPr anchor="b"/>
          <a:lstStyle>
            <a:lvl1pPr>
              <a:defRPr sz="4500"/>
            </a:lvl1pPr>
          </a:lstStyle>
          <a:p>
            <a:r>
              <a:rPr lang="en-US" dirty="0"/>
              <a:t>Click to edit Master title style</a:t>
            </a:r>
          </a:p>
        </p:txBody>
      </p:sp>
      <p:sp>
        <p:nvSpPr>
          <p:cNvPr id="3" name="Text Placeholder 2"/>
          <p:cNvSpPr>
            <a:spLocks noGrp="1"/>
          </p:cNvSpPr>
          <p:nvPr>
            <p:ph type="body" idx="1"/>
          </p:nvPr>
        </p:nvSpPr>
        <p:spPr>
          <a:xfrm>
            <a:off x="655082" y="8567000"/>
            <a:ext cx="8281035" cy="2800349"/>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292724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60083" y="3407833"/>
            <a:ext cx="4080510" cy="812249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860608" y="3407833"/>
            <a:ext cx="4080510" cy="812249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09621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61333" y="681570"/>
            <a:ext cx="8281035" cy="2474384"/>
          </a:xfrm>
        </p:spPr>
        <p:txBody>
          <a:bodyPr/>
          <a:lstStyle/>
          <a:p>
            <a:r>
              <a:rPr lang="en-US" dirty="0"/>
              <a:t>Click to edit Master title style</a:t>
            </a:r>
          </a:p>
        </p:txBody>
      </p:sp>
      <p:sp>
        <p:nvSpPr>
          <p:cNvPr id="3" name="Text Placeholder 2"/>
          <p:cNvSpPr>
            <a:spLocks noGrp="1"/>
          </p:cNvSpPr>
          <p:nvPr>
            <p:ph type="body" idx="1"/>
          </p:nvPr>
        </p:nvSpPr>
        <p:spPr>
          <a:xfrm>
            <a:off x="661334" y="3138171"/>
            <a:ext cx="4061757" cy="153796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4" name="Content Placeholder 3"/>
          <p:cNvSpPr>
            <a:spLocks noGrp="1"/>
          </p:cNvSpPr>
          <p:nvPr>
            <p:ph sz="half" idx="2"/>
          </p:nvPr>
        </p:nvSpPr>
        <p:spPr>
          <a:xfrm>
            <a:off x="661334" y="4676140"/>
            <a:ext cx="4061757" cy="687789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860608" y="3138171"/>
            <a:ext cx="4081761" cy="1537969"/>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6" name="Content Placeholder 5"/>
          <p:cNvSpPr>
            <a:spLocks noGrp="1"/>
          </p:cNvSpPr>
          <p:nvPr>
            <p:ph sz="quarter" idx="4"/>
          </p:nvPr>
        </p:nvSpPr>
        <p:spPr>
          <a:xfrm>
            <a:off x="4860608" y="4676140"/>
            <a:ext cx="4081761" cy="687789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25396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54854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3690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2400"/>
            </a:lvl1pPr>
          </a:lstStyle>
          <a:p>
            <a:r>
              <a:rPr lang="en-US" dirty="0"/>
              <a:t>Click to edit Master title style</a:t>
            </a:r>
          </a:p>
        </p:txBody>
      </p:sp>
      <p:sp>
        <p:nvSpPr>
          <p:cNvPr id="3" name="Content Placeholder 2"/>
          <p:cNvSpPr>
            <a:spLocks noGrp="1"/>
          </p:cNvSpPr>
          <p:nvPr>
            <p:ph idx="1"/>
          </p:nvPr>
        </p:nvSpPr>
        <p:spPr>
          <a:xfrm>
            <a:off x="4081760" y="1843196"/>
            <a:ext cx="4860608" cy="909743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649771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1333" y="853440"/>
            <a:ext cx="3096637" cy="2987040"/>
          </a:xfrm>
        </p:spPr>
        <p:txBody>
          <a:bodyPr anchor="b"/>
          <a:lstStyle>
            <a:lvl1pPr>
              <a:defRPr sz="2400"/>
            </a:lvl1pPr>
          </a:lstStyle>
          <a:p>
            <a:r>
              <a:rPr lang="en-US" dirty="0"/>
              <a:t>Click to edit Master title style</a:t>
            </a:r>
          </a:p>
        </p:txBody>
      </p:sp>
      <p:sp>
        <p:nvSpPr>
          <p:cNvPr id="3" name="Picture Placeholder 2"/>
          <p:cNvSpPr>
            <a:spLocks noGrp="1" noChangeAspect="1"/>
          </p:cNvSpPr>
          <p:nvPr>
            <p:ph type="pic" idx="1"/>
          </p:nvPr>
        </p:nvSpPr>
        <p:spPr>
          <a:xfrm>
            <a:off x="4081760" y="1843196"/>
            <a:ext cx="4860608" cy="9097433"/>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dirty="0"/>
          </a:p>
        </p:txBody>
      </p:sp>
      <p:sp>
        <p:nvSpPr>
          <p:cNvPr id="4" name="Text Placeholder 3"/>
          <p:cNvSpPr>
            <a:spLocks noGrp="1"/>
          </p:cNvSpPr>
          <p:nvPr>
            <p:ph type="body" sz="half" idx="2"/>
          </p:nvPr>
        </p:nvSpPr>
        <p:spPr>
          <a:xfrm>
            <a:off x="661333" y="3840480"/>
            <a:ext cx="3096637" cy="7114964"/>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24654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77124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70859" y="681567"/>
            <a:ext cx="2070259" cy="10848764"/>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660083" y="681567"/>
            <a:ext cx="6090761" cy="1084876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40935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60083" y="681570"/>
            <a:ext cx="8281035" cy="2474384"/>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60083" y="3407833"/>
            <a:ext cx="8281035" cy="81224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60083" y="11865189"/>
            <a:ext cx="2160270" cy="681567"/>
          </a:xfrm>
          <a:prstGeom prst="rect">
            <a:avLst/>
          </a:prstGeom>
        </p:spPr>
        <p:txBody>
          <a:bodyPr vert="horz" lIns="91440" tIns="45720" rIns="91440" bIns="45720" rtlCol="0" anchor="ctr"/>
          <a:lstStyle>
            <a:lvl1pPr algn="l">
              <a:defRPr sz="900">
                <a:solidFill>
                  <a:schemeClr val="tx1">
                    <a:tint val="75000"/>
                  </a:schemeClr>
                </a:solidFill>
              </a:defRPr>
            </a:lvl1pPr>
          </a:lstStyle>
          <a:p>
            <a:fld id="{C764DE79-268F-4C1A-8933-263129D2AF90}" type="datetimeFigureOut">
              <a:rPr lang="en-US" dirty="0"/>
              <a:t>1/16/2023</a:t>
            </a:fld>
            <a:endParaRPr lang="en-US" dirty="0"/>
          </a:p>
        </p:txBody>
      </p:sp>
      <p:sp>
        <p:nvSpPr>
          <p:cNvPr id="5" name="Footer Placeholder 4"/>
          <p:cNvSpPr>
            <a:spLocks noGrp="1"/>
          </p:cNvSpPr>
          <p:nvPr>
            <p:ph type="ftr" sz="quarter" idx="3"/>
          </p:nvPr>
        </p:nvSpPr>
        <p:spPr>
          <a:xfrm>
            <a:off x="3180398" y="11865189"/>
            <a:ext cx="3240405" cy="681567"/>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780848" y="11865189"/>
            <a:ext cx="2160270" cy="681567"/>
          </a:xfrm>
          <a:prstGeom prst="rect">
            <a:avLst/>
          </a:prstGeom>
        </p:spPr>
        <p:txBody>
          <a:bodyPr vert="horz" lIns="91440" tIns="45720" rIns="91440" bIns="45720" rtlCol="0" anchor="ctr"/>
          <a:lstStyle>
            <a:lvl1pPr algn="r">
              <a:defRPr sz="9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863195918"/>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333BC7E-75C5-1B1B-5EBD-D0D67480E0F2}"/>
              </a:ext>
            </a:extLst>
          </p:cNvPr>
          <p:cNvSpPr txBox="1"/>
          <p:nvPr/>
        </p:nvSpPr>
        <p:spPr>
          <a:xfrm rot="21000000">
            <a:off x="102635" y="50690"/>
            <a:ext cx="42432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u="sng" dirty="0">
                <a:solidFill>
                  <a:srgbClr val="FF0000"/>
                </a:solidFill>
                <a:latin typeface="Arial Nova"/>
                <a:cs typeface="Calibri"/>
              </a:rPr>
              <a:t>Start at my Feet </a:t>
            </a:r>
            <a:endParaRPr lang="en-GB" sz="2400" b="1" u="sng" dirty="0">
              <a:solidFill>
                <a:srgbClr val="FF0000"/>
              </a:solidFill>
              <a:latin typeface="Arial Nova"/>
            </a:endParaRPr>
          </a:p>
        </p:txBody>
      </p:sp>
      <p:sp>
        <p:nvSpPr>
          <p:cNvPr id="5" name="TextBox 4">
            <a:extLst>
              <a:ext uri="{FF2B5EF4-FFF2-40B4-BE49-F238E27FC236}">
                <a16:creationId xmlns:a16="http://schemas.microsoft.com/office/drawing/2014/main" id="{24028A32-0C6B-E89D-E5F2-78DA6D940AC6}"/>
              </a:ext>
            </a:extLst>
          </p:cNvPr>
          <p:cNvSpPr txBox="1"/>
          <p:nvPr/>
        </p:nvSpPr>
        <p:spPr>
          <a:xfrm>
            <a:off x="-68890" y="934759"/>
            <a:ext cx="3851845" cy="36009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solidFill>
                  <a:srgbClr val="00B0F0"/>
                </a:solidFill>
                <a:ea typeface="+mn-lt"/>
                <a:cs typeface="+mn-lt"/>
              </a:rPr>
              <a:t>How do schools communicate with parents?:</a:t>
            </a:r>
            <a:r>
              <a:rPr lang="en-GB" sz="1200" dirty="0">
                <a:solidFill>
                  <a:srgbClr val="00B0F0"/>
                </a:solidFill>
                <a:ea typeface="+mn-lt"/>
                <a:cs typeface="+mn-lt"/>
              </a:rPr>
              <a:t> </a:t>
            </a:r>
            <a:endParaRPr lang="en-US" dirty="0">
              <a:solidFill>
                <a:srgbClr val="00B0F0"/>
              </a:solidFill>
              <a:cs typeface="Calibri"/>
            </a:endParaRPr>
          </a:p>
          <a:p>
            <a:pPr marL="285750" indent="-285750">
              <a:buFont typeface="Arial"/>
              <a:buChar char="•"/>
            </a:pPr>
            <a:r>
              <a:rPr lang="en-GB" sz="1200" dirty="0">
                <a:solidFill>
                  <a:srgbClr val="00B0F0"/>
                </a:solidFill>
                <a:ea typeface="+mn-lt"/>
                <a:cs typeface="+mn-lt"/>
              </a:rPr>
              <a:t>A lot of the communicating happens at the school gate when children are getting drop off/ picked up. This is where parents normally say important messages, they want the teachers to know. </a:t>
            </a:r>
            <a:r>
              <a:rPr lang="en-US" sz="1200" dirty="0">
                <a:solidFill>
                  <a:srgbClr val="00B0F0"/>
                </a:solidFill>
                <a:ea typeface="+mn-lt"/>
                <a:cs typeface="+mn-lt"/>
              </a:rPr>
              <a:t> </a:t>
            </a:r>
            <a:r>
              <a:rPr lang="en-GB" sz="1200" dirty="0">
                <a:solidFill>
                  <a:srgbClr val="00B0F0"/>
                </a:solidFill>
                <a:ea typeface="+mn-lt"/>
                <a:cs typeface="+mn-lt"/>
              </a:rPr>
              <a:t> </a:t>
            </a:r>
            <a:endParaRPr lang="en-GB" dirty="0">
              <a:solidFill>
                <a:srgbClr val="00B0F0"/>
              </a:solidFill>
              <a:cs typeface="Calibri"/>
            </a:endParaRPr>
          </a:p>
          <a:p>
            <a:pPr marL="285750" indent="-285750">
              <a:buFont typeface="Arial"/>
              <a:buChar char="•"/>
            </a:pPr>
            <a:r>
              <a:rPr lang="en-GB" sz="1200" dirty="0">
                <a:solidFill>
                  <a:srgbClr val="00B0F0"/>
                </a:solidFill>
                <a:ea typeface="+mn-lt"/>
                <a:cs typeface="+mn-lt"/>
              </a:rPr>
              <a:t>The school uses their school website/ for key information regarding the school. For example, if there's an inset day or own clothes day. </a:t>
            </a:r>
            <a:r>
              <a:rPr lang="en-US" sz="1200" dirty="0">
                <a:solidFill>
                  <a:srgbClr val="00B0F0"/>
                </a:solidFill>
                <a:ea typeface="+mn-lt"/>
                <a:cs typeface="+mn-lt"/>
              </a:rPr>
              <a:t> </a:t>
            </a:r>
            <a:r>
              <a:rPr lang="en-GB" sz="1200" dirty="0">
                <a:solidFill>
                  <a:srgbClr val="00B0F0"/>
                </a:solidFill>
                <a:ea typeface="+mn-lt"/>
                <a:cs typeface="+mn-lt"/>
              </a:rPr>
              <a:t> </a:t>
            </a:r>
            <a:endParaRPr lang="en-GB" dirty="0">
              <a:solidFill>
                <a:srgbClr val="00B0F0"/>
              </a:solidFill>
              <a:cs typeface="Calibri"/>
            </a:endParaRPr>
          </a:p>
          <a:p>
            <a:pPr marL="285750" indent="-285750">
              <a:buFont typeface="Arial"/>
              <a:buChar char="•"/>
            </a:pPr>
            <a:r>
              <a:rPr lang="en-GB" sz="1200" dirty="0">
                <a:solidFill>
                  <a:srgbClr val="00B0F0"/>
                </a:solidFill>
                <a:ea typeface="+mn-lt"/>
                <a:cs typeface="+mn-lt"/>
              </a:rPr>
              <a:t>They also hand out term class newsletters which is done through either email or paper copy</a:t>
            </a:r>
            <a:r>
              <a:rPr lang="en-US" sz="1200" dirty="0">
                <a:solidFill>
                  <a:srgbClr val="00B0F0"/>
                </a:solidFill>
                <a:ea typeface="+mn-lt"/>
                <a:cs typeface="+mn-lt"/>
              </a:rPr>
              <a:t>. </a:t>
            </a:r>
            <a:r>
              <a:rPr lang="en-GB" sz="1200" dirty="0">
                <a:solidFill>
                  <a:srgbClr val="00B0F0"/>
                </a:solidFill>
                <a:ea typeface="+mn-lt"/>
                <a:cs typeface="+mn-lt"/>
              </a:rPr>
              <a:t> </a:t>
            </a:r>
            <a:endParaRPr lang="en-GB" dirty="0">
              <a:solidFill>
                <a:srgbClr val="00B0F0"/>
              </a:solidFill>
              <a:cs typeface="Calibri"/>
            </a:endParaRPr>
          </a:p>
          <a:p>
            <a:pPr marL="285750" indent="-285750">
              <a:buFont typeface="Arial"/>
              <a:buChar char="•"/>
            </a:pPr>
            <a:r>
              <a:rPr lang="en-GB" sz="1200" dirty="0">
                <a:solidFill>
                  <a:srgbClr val="00B0F0"/>
                </a:solidFill>
                <a:ea typeface="+mn-lt"/>
                <a:cs typeface="+mn-lt"/>
              </a:rPr>
              <a:t>Parents evening - this is where teaches get to meet the parents. They can discuss any concerns on the child. They can also discuss what they will put in place to support the individual. Parents evening is a way to get to know the family and to start forming a relationship with them. </a:t>
            </a:r>
            <a:r>
              <a:rPr lang="en-US" sz="1200" dirty="0">
                <a:solidFill>
                  <a:srgbClr val="00B0F0"/>
                </a:solidFill>
                <a:ea typeface="+mn-lt"/>
                <a:cs typeface="+mn-lt"/>
              </a:rPr>
              <a:t> </a:t>
            </a:r>
            <a:endParaRPr lang="en-GB" dirty="0">
              <a:solidFill>
                <a:srgbClr val="00B0F0"/>
              </a:solidFill>
            </a:endParaRPr>
          </a:p>
          <a:p>
            <a:endParaRPr lang="en-GB" sz="1200" dirty="0">
              <a:solidFill>
                <a:srgbClr val="00B0F0"/>
              </a:solidFill>
              <a:cs typeface="Calibri" panose="020F0502020204030204"/>
            </a:endParaRPr>
          </a:p>
        </p:txBody>
      </p:sp>
      <p:sp>
        <p:nvSpPr>
          <p:cNvPr id="6" name="TextBox 5">
            <a:extLst>
              <a:ext uri="{FF2B5EF4-FFF2-40B4-BE49-F238E27FC236}">
                <a16:creationId xmlns:a16="http://schemas.microsoft.com/office/drawing/2014/main" id="{F25FC895-C4AA-7177-C9EE-D94A32EF0E8F}"/>
              </a:ext>
            </a:extLst>
          </p:cNvPr>
          <p:cNvSpPr txBox="1"/>
          <p:nvPr/>
        </p:nvSpPr>
        <p:spPr>
          <a:xfrm>
            <a:off x="3842071" y="1925724"/>
            <a:ext cx="4779318"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solidFill>
                  <a:srgbClr val="EB23B2"/>
                </a:solidFill>
                <a:latin typeface="Arial Nova"/>
                <a:ea typeface="+mn-lt"/>
                <a:cs typeface="+mn-lt"/>
              </a:rPr>
              <a:t>How do schools work with the local community?:</a:t>
            </a:r>
            <a:r>
              <a:rPr lang="en-US" sz="1200" b="1" u="sng" dirty="0">
                <a:solidFill>
                  <a:srgbClr val="EB23B2"/>
                </a:solidFill>
                <a:latin typeface="Arial Nova"/>
                <a:ea typeface="+mn-lt"/>
                <a:cs typeface="+mn-lt"/>
              </a:rPr>
              <a:t> </a:t>
            </a:r>
            <a:r>
              <a:rPr lang="en-GB" sz="1200" b="1" u="sng" dirty="0">
                <a:solidFill>
                  <a:srgbClr val="EB23B2"/>
                </a:solidFill>
                <a:latin typeface="Arial Nova"/>
                <a:ea typeface="+mn-lt"/>
                <a:cs typeface="+mn-lt"/>
              </a:rPr>
              <a:t> </a:t>
            </a:r>
            <a:endParaRPr lang="en-US" b="1" u="sng" dirty="0">
              <a:solidFill>
                <a:srgbClr val="EB23B2"/>
              </a:solidFill>
              <a:latin typeface="Arial Nova"/>
              <a:cs typeface="Calibri"/>
            </a:endParaRPr>
          </a:p>
          <a:p>
            <a:pPr marL="285750" indent="-285750">
              <a:buFont typeface="Arial"/>
              <a:buChar char="•"/>
            </a:pPr>
            <a:r>
              <a:rPr lang="en-GB" sz="1200" dirty="0">
                <a:solidFill>
                  <a:srgbClr val="EB23B2"/>
                </a:solidFill>
                <a:ea typeface="+mn-lt"/>
                <a:cs typeface="+mn-lt"/>
              </a:rPr>
              <a:t>They collect food to donate to their local food Banks. To support their community. </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Road safety </a:t>
            </a:r>
            <a:r>
              <a:rPr lang="en-US" sz="1200" dirty="0">
                <a:solidFill>
                  <a:srgbClr val="EB23B2"/>
                </a:solidFill>
                <a:ea typeface="+mn-lt"/>
                <a:cs typeface="+mn-lt"/>
              </a:rPr>
              <a:t>– people from the local community come in to teach the children road safety. </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Member of the local church comes into the school to do an assembly every week on the bible.</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 school rent out their football field to local football groups and sport groups. </a:t>
            </a:r>
            <a:r>
              <a:rPr lang="en-US" sz="1200" dirty="0">
                <a:solidFill>
                  <a:srgbClr val="EB23B2"/>
                </a:solidFill>
                <a:ea typeface="+mn-lt"/>
                <a:cs typeface="+mn-lt"/>
              </a:rPr>
              <a:t> </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They also rent out their halls for dance groups and brownies. </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School trips – they use local facilities for example local farms, churches, beaches and museums.  </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 school has after school clubs and breakfast clubs which Is run by people within the community, not the staff in the school.</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 school tries to raise a lot of money for local charities, to support their community.</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 school bring children to sing to local care home.</a:t>
            </a:r>
            <a:endParaRPr lang="en-GB" dirty="0">
              <a:solidFill>
                <a:srgbClr val="EB23B2"/>
              </a:solidFill>
              <a:cs typeface="Calibri"/>
            </a:endParaRPr>
          </a:p>
          <a:p>
            <a:pPr marL="285750" indent="-285750">
              <a:buFont typeface="Arial"/>
              <a:buChar char="•"/>
            </a:pPr>
            <a:r>
              <a:rPr lang="en-GB" sz="1200" dirty="0">
                <a:solidFill>
                  <a:srgbClr val="EB23B2"/>
                </a:solidFill>
                <a:ea typeface="+mn-lt"/>
                <a:cs typeface="+mn-lt"/>
              </a:rPr>
              <a:t>The school also has people from the community to come in a teach the children how to ride their bikes safely.</a:t>
            </a:r>
            <a:endParaRPr lang="en-GB" dirty="0">
              <a:solidFill>
                <a:srgbClr val="EB23B2"/>
              </a:solidFill>
            </a:endParaRPr>
          </a:p>
          <a:p>
            <a:endParaRPr lang="en-GB" sz="1200" b="1" u="sng" dirty="0">
              <a:solidFill>
                <a:srgbClr val="64D65C"/>
              </a:solidFill>
              <a:latin typeface="Arial Nova"/>
              <a:cs typeface="Calibri"/>
            </a:endParaRPr>
          </a:p>
        </p:txBody>
      </p:sp>
      <p:sp>
        <p:nvSpPr>
          <p:cNvPr id="7" name="TextBox 6">
            <a:extLst>
              <a:ext uri="{FF2B5EF4-FFF2-40B4-BE49-F238E27FC236}">
                <a16:creationId xmlns:a16="http://schemas.microsoft.com/office/drawing/2014/main" id="{B6076F39-FACB-60C7-891A-BAAC48022E2F}"/>
              </a:ext>
            </a:extLst>
          </p:cNvPr>
          <p:cNvSpPr txBox="1"/>
          <p:nvPr/>
        </p:nvSpPr>
        <p:spPr>
          <a:xfrm>
            <a:off x="5251912" y="6542652"/>
            <a:ext cx="4346361" cy="58169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solidFill>
                  <a:srgbClr val="7030A0"/>
                </a:solidFill>
                <a:latin typeface="Arial Nova"/>
                <a:cs typeface="Calibri"/>
              </a:rPr>
              <a:t>How does the school include the nature of the community?: </a:t>
            </a:r>
          </a:p>
          <a:p>
            <a:pPr marL="285750" indent="-285750">
              <a:buFont typeface="Arial"/>
              <a:buChar char="•"/>
            </a:pPr>
            <a:r>
              <a:rPr lang="en-GB" sz="1200" dirty="0">
                <a:solidFill>
                  <a:srgbClr val="7030A0"/>
                </a:solidFill>
                <a:ea typeface="+mn-lt"/>
                <a:cs typeface="+mn-lt"/>
              </a:rPr>
              <a:t>The school have themed days designated to children they have in their school who are from different ethnic backgrounds. They would dress up in specific clothes that represent certain cultures. They do this to make them feel included and to teach other children different traditions. </a:t>
            </a:r>
            <a:endParaRPr lang="en-GB" dirty="0">
              <a:solidFill>
                <a:srgbClr val="7030A0"/>
              </a:solidFill>
              <a:cs typeface="Calibri"/>
            </a:endParaRPr>
          </a:p>
          <a:p>
            <a:pPr marL="285750" indent="-285750">
              <a:buFont typeface="Arial"/>
              <a:buChar char="•"/>
            </a:pPr>
            <a:r>
              <a:rPr lang="en-GB" sz="1200" dirty="0">
                <a:solidFill>
                  <a:srgbClr val="7030A0"/>
                </a:solidFill>
                <a:ea typeface="+mn-lt"/>
                <a:cs typeface="+mn-lt"/>
              </a:rPr>
              <a:t>They also do themed topics on different religions, cultures and languages for each year group throughout the year where they do food tasting days, to teach then children what different foods countries and cultures eat. They will also then try including what they have learnt into their school plays. For example, including different languages, songs, clothes. </a:t>
            </a:r>
            <a:endParaRPr lang="en-GB" dirty="0">
              <a:solidFill>
                <a:srgbClr val="7030A0"/>
              </a:solidFill>
              <a:cs typeface="Calibri"/>
            </a:endParaRPr>
          </a:p>
          <a:p>
            <a:pPr marL="285750" indent="-285750">
              <a:buFont typeface="Arial"/>
              <a:buChar char="•"/>
            </a:pPr>
            <a:r>
              <a:rPr lang="en-GB" sz="1200" dirty="0">
                <a:solidFill>
                  <a:srgbClr val="7030A0"/>
                </a:solidFill>
                <a:ea typeface="+mn-lt"/>
                <a:cs typeface="+mn-lt"/>
              </a:rPr>
              <a:t>The displays on the walls are bilingual. There was a lot of Welsh displayed to help encourage children to speak Welsh. </a:t>
            </a:r>
            <a:endParaRPr lang="en-GB" dirty="0">
              <a:solidFill>
                <a:srgbClr val="7030A0"/>
              </a:solidFill>
              <a:cs typeface="Calibri"/>
            </a:endParaRPr>
          </a:p>
          <a:p>
            <a:pPr marL="285750" indent="-285750">
              <a:buFont typeface="Arial"/>
              <a:buChar char="•"/>
            </a:pPr>
            <a:r>
              <a:rPr lang="en-GB" sz="1200" dirty="0">
                <a:solidFill>
                  <a:srgbClr val="7030A0"/>
                </a:solidFill>
                <a:ea typeface="+mn-lt"/>
                <a:cs typeface="+mn-lt"/>
              </a:rPr>
              <a:t>The school also had agencies come into the school to help teach children who could not speak English. </a:t>
            </a:r>
          </a:p>
          <a:p>
            <a:pPr marL="285750" indent="-285750">
              <a:buFont typeface="Arial"/>
              <a:buChar char="•"/>
            </a:pPr>
            <a:r>
              <a:rPr lang="en-GB" sz="1200" dirty="0">
                <a:solidFill>
                  <a:srgbClr val="7030A0"/>
                </a:solidFill>
                <a:ea typeface="+mn-lt"/>
                <a:cs typeface="+mn-lt"/>
              </a:rPr>
              <a:t>To help parents with low income and are struggling, the school creates trolleys that include all necessary resources such as clothes which parents and people from the local community can come and use. </a:t>
            </a:r>
            <a:endParaRPr lang="en-GB" dirty="0">
              <a:solidFill>
                <a:srgbClr val="7030A0"/>
              </a:solidFill>
              <a:ea typeface="+mn-lt"/>
              <a:cs typeface="+mn-lt"/>
            </a:endParaRPr>
          </a:p>
          <a:p>
            <a:pPr marL="285750" indent="-285750">
              <a:buFont typeface="Arial"/>
              <a:buChar char="•"/>
            </a:pPr>
            <a:r>
              <a:rPr lang="en-GB" sz="1200" dirty="0">
                <a:solidFill>
                  <a:srgbClr val="7030A0"/>
                </a:solidFill>
                <a:ea typeface="+mn-lt"/>
                <a:cs typeface="+mn-lt"/>
              </a:rPr>
              <a:t>They also provide potty training within the school which is there to help parents who are struggling or do not have time to potty train their children may be due to workload. </a:t>
            </a:r>
            <a:endParaRPr lang="en-GB" dirty="0">
              <a:solidFill>
                <a:srgbClr val="7030A0"/>
              </a:solidFill>
              <a:ea typeface="+mn-lt"/>
              <a:cs typeface="+mn-lt"/>
            </a:endParaRPr>
          </a:p>
          <a:p>
            <a:pPr marL="285750" indent="-285750">
              <a:buFont typeface="Arial"/>
              <a:buChar char="•"/>
            </a:pPr>
            <a:r>
              <a:rPr lang="en-GB" sz="1200" dirty="0">
                <a:solidFill>
                  <a:srgbClr val="7030A0"/>
                </a:solidFill>
                <a:ea typeface="+mn-lt"/>
                <a:cs typeface="+mn-lt"/>
              </a:rPr>
              <a:t>The school will also help parents for example parents in deprived areas by washing the children’s uniform.</a:t>
            </a:r>
            <a:endParaRPr lang="en-GB" sz="1200" dirty="0">
              <a:solidFill>
                <a:srgbClr val="7030A0"/>
              </a:solidFill>
              <a:cs typeface="Calibri" panose="020F0502020204030204"/>
            </a:endParaRPr>
          </a:p>
          <a:p>
            <a:pPr marL="285750" indent="-285750">
              <a:buFont typeface="Arial"/>
              <a:buChar char="•"/>
            </a:pPr>
            <a:r>
              <a:rPr lang="en-GB" sz="1200" dirty="0">
                <a:solidFill>
                  <a:srgbClr val="7030A0"/>
                </a:solidFill>
                <a:latin typeface="Calibri"/>
                <a:cs typeface="Calibri"/>
              </a:rPr>
              <a:t>Forest schooling – this is where children get the opportunity to learn outdoor and to explore using different skills and materials.  </a:t>
            </a:r>
          </a:p>
          <a:p>
            <a:pPr marL="285750" indent="-285750">
              <a:buFont typeface="Arial"/>
              <a:buChar char="•"/>
            </a:pPr>
            <a:endParaRPr lang="en-GB" sz="1200" dirty="0">
              <a:solidFill>
                <a:srgbClr val="92D050"/>
              </a:solidFill>
              <a:latin typeface="Calibri"/>
              <a:cs typeface="Calibri"/>
            </a:endParaRPr>
          </a:p>
          <a:p>
            <a:endParaRPr lang="en-GB" sz="1200" b="1" u="sng" dirty="0">
              <a:solidFill>
                <a:srgbClr val="EB23B2"/>
              </a:solidFill>
              <a:latin typeface="Arial Nova"/>
              <a:cs typeface="Calibri"/>
            </a:endParaRPr>
          </a:p>
        </p:txBody>
      </p:sp>
      <p:sp>
        <p:nvSpPr>
          <p:cNvPr id="2" name="TextBox 1">
            <a:extLst>
              <a:ext uri="{FF2B5EF4-FFF2-40B4-BE49-F238E27FC236}">
                <a16:creationId xmlns:a16="http://schemas.microsoft.com/office/drawing/2014/main" id="{13453637-7FDC-2BF5-4025-9431D4763C92}"/>
              </a:ext>
            </a:extLst>
          </p:cNvPr>
          <p:cNvSpPr txBox="1"/>
          <p:nvPr/>
        </p:nvSpPr>
        <p:spPr>
          <a:xfrm>
            <a:off x="-13789" y="6826857"/>
            <a:ext cx="5341463" cy="63709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u="sng" dirty="0">
                <a:solidFill>
                  <a:srgbClr val="EB7623"/>
                </a:solidFill>
                <a:latin typeface="Arial Nova"/>
                <a:ea typeface="+mn-lt"/>
                <a:cs typeface="+mn-lt"/>
              </a:rPr>
              <a:t>How does the school work with parents?:</a:t>
            </a:r>
            <a:r>
              <a:rPr lang="en-US" sz="1200" dirty="0">
                <a:solidFill>
                  <a:srgbClr val="EB7623"/>
                </a:solidFill>
                <a:latin typeface="Arial Nova"/>
                <a:ea typeface="+mn-lt"/>
                <a:cs typeface="+mn-lt"/>
              </a:rPr>
              <a:t>  </a:t>
            </a:r>
            <a:endParaRPr lang="en-US" sz="1200" dirty="0">
              <a:solidFill>
                <a:srgbClr val="EB7623"/>
              </a:solidFill>
              <a:latin typeface="Arial Nova"/>
              <a:cs typeface="Calibri"/>
            </a:endParaRPr>
          </a:p>
          <a:p>
            <a:pPr marL="285750" indent="-285750">
              <a:buFont typeface="Arial"/>
              <a:buChar char="•"/>
            </a:pPr>
            <a:r>
              <a:rPr lang="en-GB" sz="1200" dirty="0">
                <a:solidFill>
                  <a:srgbClr val="EB7623"/>
                </a:solidFill>
                <a:latin typeface="Arial Nova"/>
                <a:ea typeface="+mn-lt"/>
                <a:cs typeface="+mn-lt"/>
              </a:rPr>
              <a:t>Google classroom is used for children to share their work with the teacher and the class. They can also show their careers at home piece of their own work. Which children enjoy doing. </a:t>
            </a:r>
            <a:r>
              <a:rPr lang="en-US" sz="1200" dirty="0">
                <a:solidFill>
                  <a:srgbClr val="EB7623"/>
                </a:solidFill>
                <a:latin typeface="Arial Nova"/>
                <a:ea typeface="+mn-lt"/>
                <a:cs typeface="+mn-lt"/>
              </a:rPr>
              <a:t>  </a:t>
            </a:r>
            <a:endParaRPr lang="en-US" sz="1200" dirty="0">
              <a:solidFill>
                <a:srgbClr val="EB7623"/>
              </a:solidFill>
              <a:latin typeface="Arial Nova"/>
              <a:cs typeface="Calibri"/>
            </a:endParaRPr>
          </a:p>
          <a:p>
            <a:pPr marL="285750" indent="-285750">
              <a:buFont typeface="Arial"/>
              <a:buChar char="•"/>
            </a:pPr>
            <a:r>
              <a:rPr lang="en-GB" sz="1200" dirty="0">
                <a:solidFill>
                  <a:srgbClr val="EB7623"/>
                </a:solidFill>
                <a:latin typeface="Arial Nova"/>
                <a:ea typeface="+mn-lt"/>
                <a:cs typeface="+mn-lt"/>
              </a:rPr>
              <a:t>Stay and play in the nursery. This is where children will come in the term before they are about to start with their parents/guardians. The teachers will get to know the parents and discuss any needs of the child. This is to help settle the children and familiarise the area with their parents.</a:t>
            </a:r>
            <a:r>
              <a:rPr lang="en-US" sz="1200" dirty="0">
                <a:solidFill>
                  <a:srgbClr val="EB7623"/>
                </a:solidFill>
                <a:latin typeface="Arial Nova"/>
                <a:ea typeface="+mn-lt"/>
                <a:cs typeface="+mn-lt"/>
              </a:rPr>
              <a:t>  </a:t>
            </a:r>
            <a:endParaRPr lang="en-US" sz="1200" dirty="0">
              <a:solidFill>
                <a:srgbClr val="EB7623"/>
              </a:solidFill>
              <a:latin typeface="Arial Nova"/>
              <a:cs typeface="Calibri"/>
            </a:endParaRPr>
          </a:p>
          <a:p>
            <a:pPr marL="285750" indent="-285750">
              <a:buFont typeface="Arial"/>
              <a:buChar char="•"/>
            </a:pPr>
            <a:r>
              <a:rPr lang="en-GB" sz="1200" dirty="0">
                <a:solidFill>
                  <a:srgbClr val="EB7623"/>
                </a:solidFill>
                <a:latin typeface="Arial Nova"/>
                <a:ea typeface="+mn-lt"/>
                <a:cs typeface="+mn-lt"/>
              </a:rPr>
              <a:t>Wellbeing support groups</a:t>
            </a:r>
            <a:r>
              <a:rPr lang="en-US" sz="1200" dirty="0">
                <a:solidFill>
                  <a:srgbClr val="EB7623"/>
                </a:solidFill>
                <a:latin typeface="Arial Nova"/>
                <a:ea typeface="+mn-lt"/>
                <a:cs typeface="+mn-lt"/>
              </a:rPr>
              <a:t> – where parents will come into the school and teachers will give them advice on how to support a children’s wellbeing and give them different strategies if they are struggling.   </a:t>
            </a:r>
            <a:endParaRPr lang="en-US" sz="1200" dirty="0">
              <a:solidFill>
                <a:srgbClr val="EB7623"/>
              </a:solidFill>
              <a:latin typeface="Arial Nova"/>
              <a:cs typeface="Calibri"/>
            </a:endParaRPr>
          </a:p>
          <a:p>
            <a:pPr marL="285750" indent="-285750">
              <a:buFont typeface="Arial"/>
              <a:buChar char="•"/>
            </a:pPr>
            <a:r>
              <a:rPr lang="en-GB" sz="1200" dirty="0">
                <a:solidFill>
                  <a:srgbClr val="EB7623"/>
                </a:solidFill>
                <a:latin typeface="Arial Nova"/>
                <a:ea typeface="+mn-lt"/>
                <a:cs typeface="+mn-lt"/>
              </a:rPr>
              <a:t>Open events – teachers show parents how they teach and give them tips for at home with their children. They will also do events where children will show parents/guardians pieces of their work that they have done. </a:t>
            </a:r>
            <a:r>
              <a:rPr lang="en-US" sz="1200" dirty="0">
                <a:solidFill>
                  <a:srgbClr val="EB7623"/>
                </a:solidFill>
                <a:latin typeface="Arial Nova"/>
                <a:ea typeface="+mn-lt"/>
                <a:cs typeface="+mn-lt"/>
              </a:rPr>
              <a:t> </a:t>
            </a:r>
            <a:endParaRPr lang="en-US" sz="1200" dirty="0">
              <a:solidFill>
                <a:srgbClr val="EB7623"/>
              </a:solidFill>
              <a:latin typeface="Arial Nova"/>
              <a:cs typeface="Calibri"/>
            </a:endParaRPr>
          </a:p>
          <a:p>
            <a:pPr marL="285750" indent="-285750">
              <a:buFont typeface="Arial"/>
              <a:buChar char="•"/>
            </a:pPr>
            <a:r>
              <a:rPr lang="en-GB" sz="1200" dirty="0">
                <a:solidFill>
                  <a:srgbClr val="EB7623"/>
                </a:solidFill>
                <a:latin typeface="Arial Nova"/>
                <a:ea typeface="+mn-lt"/>
                <a:cs typeface="+mn-lt"/>
              </a:rPr>
              <a:t>The school set up a twitter page, they post photos and videos of the children. Which is a nice way for parents to see what their children are doing, as most children do not communicate to parents what they have done through the day. </a:t>
            </a:r>
            <a:r>
              <a:rPr lang="en-US" sz="1200" dirty="0">
                <a:solidFill>
                  <a:srgbClr val="EB7623"/>
                </a:solidFill>
                <a:latin typeface="Arial Nova"/>
                <a:ea typeface="+mn-lt"/>
                <a:cs typeface="+mn-lt"/>
              </a:rPr>
              <a:t>  </a:t>
            </a:r>
            <a:endParaRPr lang="en-US" sz="1200" dirty="0">
              <a:solidFill>
                <a:srgbClr val="EB7623"/>
              </a:solidFill>
              <a:latin typeface="Arial Nova"/>
              <a:cs typeface="Calibri"/>
            </a:endParaRPr>
          </a:p>
          <a:p>
            <a:pPr marL="285750" indent="-285750">
              <a:buFont typeface="Arial"/>
              <a:buChar char="•"/>
            </a:pPr>
            <a:r>
              <a:rPr lang="en-US" sz="1200" dirty="0">
                <a:solidFill>
                  <a:srgbClr val="EB7623"/>
                </a:solidFill>
                <a:latin typeface="Arial Nova"/>
                <a:ea typeface="+mn-lt"/>
                <a:cs typeface="+mn-lt"/>
              </a:rPr>
              <a:t>Teachers will work with a career who has a child with additional learning needs helping them to get extra support. Teachers will also help with the process of getting the support that the child needs by refereeing them to different agencies that work with the school.  </a:t>
            </a:r>
            <a:endParaRPr lang="en-US" sz="1200" dirty="0">
              <a:solidFill>
                <a:srgbClr val="EB7623"/>
              </a:solidFill>
              <a:latin typeface="Arial Nova"/>
              <a:cs typeface="Calibri"/>
            </a:endParaRPr>
          </a:p>
          <a:p>
            <a:pPr marL="285750" indent="-285750">
              <a:buFont typeface="Arial"/>
              <a:buChar char="•"/>
            </a:pPr>
            <a:r>
              <a:rPr lang="en-US" sz="1200" dirty="0">
                <a:solidFill>
                  <a:srgbClr val="EB7623"/>
                </a:solidFill>
                <a:latin typeface="Arial Nova"/>
                <a:ea typeface="+mn-lt"/>
                <a:cs typeface="+mn-lt"/>
              </a:rPr>
              <a:t>Health is a big way teachers work with career for example, if the child has diabetes, the teacher may have regular phone calls with the career to ensure that everything’s okay or if they have had a hypo. They will do daily records on how the child’s bloods are throughout the day to report back home. By having regular phone calls will put the parents mind at ease and ensure them that their child is being looked after.  </a:t>
            </a:r>
            <a:endParaRPr lang="en-US" sz="1200" dirty="0">
              <a:solidFill>
                <a:srgbClr val="EB7623"/>
              </a:solidFill>
              <a:latin typeface="Arial Nova"/>
              <a:cs typeface="Calibri"/>
            </a:endParaRPr>
          </a:p>
          <a:p>
            <a:pPr marL="285750" indent="-285750">
              <a:buFont typeface="Arial"/>
              <a:buChar char="•"/>
            </a:pPr>
            <a:r>
              <a:rPr lang="en-US" sz="1200" dirty="0">
                <a:solidFill>
                  <a:srgbClr val="EB7623"/>
                </a:solidFill>
                <a:latin typeface="Arial Nova"/>
                <a:ea typeface="+mn-lt"/>
                <a:cs typeface="+mn-lt"/>
              </a:rPr>
              <a:t>They will record Christmas concerts for parents who are working and cannot attend. </a:t>
            </a:r>
            <a:endParaRPr lang="en-US" sz="1200" dirty="0">
              <a:solidFill>
                <a:srgbClr val="EB7623"/>
              </a:solidFill>
              <a:latin typeface="Arial Nova"/>
            </a:endParaRPr>
          </a:p>
          <a:p>
            <a:pPr marL="285750" indent="-285750">
              <a:buFont typeface="Arial"/>
              <a:buChar char="•"/>
            </a:pPr>
            <a:r>
              <a:rPr lang="en-US" sz="1200" dirty="0">
                <a:solidFill>
                  <a:srgbClr val="EB7623"/>
                </a:solidFill>
                <a:latin typeface="Arial Nova"/>
                <a:cs typeface="Calibri" panose="020F0502020204030204"/>
              </a:rPr>
              <a:t>They also ask parents to help on school trips or school fetes.  </a:t>
            </a:r>
          </a:p>
          <a:p>
            <a:endParaRPr lang="en-US" sz="1200" dirty="0">
              <a:solidFill>
                <a:srgbClr val="EB7623"/>
              </a:solidFill>
              <a:latin typeface="Calibri" panose="020F0502020204030204"/>
              <a:cs typeface="Calibri" panose="020F0502020204030204"/>
            </a:endParaRPr>
          </a:p>
          <a:p>
            <a:endParaRPr lang="en-GB" sz="1200" dirty="0">
              <a:solidFill>
                <a:srgbClr val="000000"/>
              </a:solidFill>
              <a:latin typeface="Arial Nova"/>
              <a:cs typeface="Calibri"/>
            </a:endParaRPr>
          </a:p>
        </p:txBody>
      </p:sp>
      <p:sp>
        <p:nvSpPr>
          <p:cNvPr id="3" name="TextBox 2">
            <a:extLst>
              <a:ext uri="{FF2B5EF4-FFF2-40B4-BE49-F238E27FC236}">
                <a16:creationId xmlns:a16="http://schemas.microsoft.com/office/drawing/2014/main" id="{6ECB99E4-71BB-32BF-FC13-3B41F4D19FFF}"/>
              </a:ext>
            </a:extLst>
          </p:cNvPr>
          <p:cNvSpPr txBox="1"/>
          <p:nvPr/>
        </p:nvSpPr>
        <p:spPr>
          <a:xfrm>
            <a:off x="6034087" y="750093"/>
            <a:ext cx="258365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dirty="0">
              <a:cs typeface="Calibri"/>
            </a:endParaRPr>
          </a:p>
        </p:txBody>
      </p:sp>
      <p:pic>
        <p:nvPicPr>
          <p:cNvPr id="8" name="Picture 8">
            <a:extLst>
              <a:ext uri="{FF2B5EF4-FFF2-40B4-BE49-F238E27FC236}">
                <a16:creationId xmlns:a16="http://schemas.microsoft.com/office/drawing/2014/main" id="{06E718DE-2FC2-717D-04C7-5B652BDAE042}"/>
              </a:ext>
            </a:extLst>
          </p:cNvPr>
          <p:cNvPicPr>
            <a:picLocks noChangeAspect="1"/>
          </p:cNvPicPr>
          <p:nvPr/>
        </p:nvPicPr>
        <p:blipFill>
          <a:blip r:embed="rId2"/>
          <a:stretch>
            <a:fillRect/>
          </a:stretch>
        </p:blipFill>
        <p:spPr>
          <a:xfrm>
            <a:off x="3772232" y="190399"/>
            <a:ext cx="2112396" cy="1409571"/>
          </a:xfrm>
          <a:prstGeom prst="rect">
            <a:avLst/>
          </a:prstGeom>
        </p:spPr>
      </p:pic>
      <p:pic>
        <p:nvPicPr>
          <p:cNvPr id="9" name="Picture 9" descr="A picture containing text, porcelain&#10;&#10;Description automatically generated">
            <a:extLst>
              <a:ext uri="{FF2B5EF4-FFF2-40B4-BE49-F238E27FC236}">
                <a16:creationId xmlns:a16="http://schemas.microsoft.com/office/drawing/2014/main" id="{B1870A5B-97BE-E214-1BF6-DE83022EE1CF}"/>
              </a:ext>
            </a:extLst>
          </p:cNvPr>
          <p:cNvPicPr>
            <a:picLocks noChangeAspect="1"/>
          </p:cNvPicPr>
          <p:nvPr/>
        </p:nvPicPr>
        <p:blipFill>
          <a:blip r:embed="rId3"/>
          <a:stretch>
            <a:fillRect/>
          </a:stretch>
        </p:blipFill>
        <p:spPr>
          <a:xfrm>
            <a:off x="8099360" y="11756039"/>
            <a:ext cx="1036766" cy="986454"/>
          </a:xfrm>
          <a:prstGeom prst="rect">
            <a:avLst/>
          </a:prstGeom>
        </p:spPr>
      </p:pic>
      <p:pic>
        <p:nvPicPr>
          <p:cNvPr id="10" name="Picture 10" descr="A picture containing decorated&#10;&#10;Description automatically generated">
            <a:extLst>
              <a:ext uri="{FF2B5EF4-FFF2-40B4-BE49-F238E27FC236}">
                <a16:creationId xmlns:a16="http://schemas.microsoft.com/office/drawing/2014/main" id="{04BA2A9A-8A6C-7657-EFC2-6584BD24B7F3}"/>
              </a:ext>
            </a:extLst>
          </p:cNvPr>
          <p:cNvPicPr>
            <a:picLocks noChangeAspect="1"/>
          </p:cNvPicPr>
          <p:nvPr/>
        </p:nvPicPr>
        <p:blipFill rotWithShape="1">
          <a:blip r:embed="rId4"/>
          <a:srcRect l="14343" t="5229" r="12351" b="5988"/>
          <a:stretch/>
        </p:blipFill>
        <p:spPr>
          <a:xfrm>
            <a:off x="3303888" y="5554303"/>
            <a:ext cx="1704942" cy="1367305"/>
          </a:xfrm>
          <a:prstGeom prst="rect">
            <a:avLst/>
          </a:prstGeom>
        </p:spPr>
      </p:pic>
      <p:pic>
        <p:nvPicPr>
          <p:cNvPr id="11" name="Picture 11" descr="Shape&#10;&#10;Description automatically generated">
            <a:extLst>
              <a:ext uri="{FF2B5EF4-FFF2-40B4-BE49-F238E27FC236}">
                <a16:creationId xmlns:a16="http://schemas.microsoft.com/office/drawing/2014/main" id="{51C03151-DA97-B121-6E4E-1A802399E936}"/>
              </a:ext>
            </a:extLst>
          </p:cNvPr>
          <p:cNvPicPr>
            <a:picLocks noChangeAspect="1"/>
          </p:cNvPicPr>
          <p:nvPr/>
        </p:nvPicPr>
        <p:blipFill rotWithShape="1">
          <a:blip r:embed="rId5"/>
          <a:srcRect l="11056" t="19661" r="9459" b="19712"/>
          <a:stretch/>
        </p:blipFill>
        <p:spPr>
          <a:xfrm>
            <a:off x="365205" y="4880775"/>
            <a:ext cx="2180422" cy="1663132"/>
          </a:xfrm>
          <a:prstGeom prst="rect">
            <a:avLst/>
          </a:prstGeom>
        </p:spPr>
      </p:pic>
      <p:pic>
        <p:nvPicPr>
          <p:cNvPr id="12" name="Picture 12">
            <a:extLst>
              <a:ext uri="{FF2B5EF4-FFF2-40B4-BE49-F238E27FC236}">
                <a16:creationId xmlns:a16="http://schemas.microsoft.com/office/drawing/2014/main" id="{AD1DA171-8E00-82B6-E380-6D47F8082E6B}"/>
              </a:ext>
            </a:extLst>
          </p:cNvPr>
          <p:cNvPicPr>
            <a:picLocks noChangeAspect="1"/>
          </p:cNvPicPr>
          <p:nvPr/>
        </p:nvPicPr>
        <p:blipFill>
          <a:blip r:embed="rId6"/>
          <a:stretch>
            <a:fillRect/>
          </a:stretch>
        </p:blipFill>
        <p:spPr>
          <a:xfrm>
            <a:off x="5451595" y="11939201"/>
            <a:ext cx="1203298" cy="803292"/>
          </a:xfrm>
          <a:prstGeom prst="rect">
            <a:avLst/>
          </a:prstGeom>
        </p:spPr>
      </p:pic>
      <p:pic>
        <p:nvPicPr>
          <p:cNvPr id="13" name="Picture 13" descr="A picture containing outdoor, sky, road, orange&#10;&#10;Description automatically generated">
            <a:extLst>
              <a:ext uri="{FF2B5EF4-FFF2-40B4-BE49-F238E27FC236}">
                <a16:creationId xmlns:a16="http://schemas.microsoft.com/office/drawing/2014/main" id="{082CE276-F7AA-7F7E-049E-C5673AC7F54E}"/>
              </a:ext>
            </a:extLst>
          </p:cNvPr>
          <p:cNvPicPr>
            <a:picLocks noChangeAspect="1"/>
          </p:cNvPicPr>
          <p:nvPr/>
        </p:nvPicPr>
        <p:blipFill>
          <a:blip r:embed="rId7"/>
          <a:stretch>
            <a:fillRect/>
          </a:stretch>
        </p:blipFill>
        <p:spPr>
          <a:xfrm>
            <a:off x="6858290" y="362240"/>
            <a:ext cx="2090614" cy="1399843"/>
          </a:xfrm>
          <a:prstGeom prst="rect">
            <a:avLst/>
          </a:prstGeom>
        </p:spPr>
      </p:pic>
      <p:pic>
        <p:nvPicPr>
          <p:cNvPr id="15" name="Picture 15" descr="Logo, company name&#10;&#10;Description automatically generated">
            <a:extLst>
              <a:ext uri="{FF2B5EF4-FFF2-40B4-BE49-F238E27FC236}">
                <a16:creationId xmlns:a16="http://schemas.microsoft.com/office/drawing/2014/main" id="{D22FE1AC-4A89-8C90-4FA9-363B2831EFEF}"/>
              </a:ext>
            </a:extLst>
          </p:cNvPr>
          <p:cNvPicPr>
            <a:picLocks noChangeAspect="1"/>
          </p:cNvPicPr>
          <p:nvPr/>
        </p:nvPicPr>
        <p:blipFill>
          <a:blip r:embed="rId8"/>
          <a:stretch>
            <a:fillRect/>
          </a:stretch>
        </p:blipFill>
        <p:spPr>
          <a:xfrm>
            <a:off x="7112923" y="5292917"/>
            <a:ext cx="2242268" cy="1310972"/>
          </a:xfrm>
          <a:prstGeom prst="rect">
            <a:avLst/>
          </a:prstGeom>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TotalTime>
  <Words>987</Words>
  <Application>Microsoft Office PowerPoint</Application>
  <PresentationFormat>A3 Paper (297x420 mm)</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Arial Nova</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Lucy Mann</dc:creator>
  <cp:lastModifiedBy>Lucy Mann</cp:lastModifiedBy>
  <cp:revision>475</cp:revision>
  <cp:lastPrinted>2023-01-16T19:21:26Z</cp:lastPrinted>
  <dcterms:created xsi:type="dcterms:W3CDTF">2023-01-04T11:27:09Z</dcterms:created>
  <dcterms:modified xsi:type="dcterms:W3CDTF">2023-01-16T19:37:09Z</dcterms:modified>
</cp:coreProperties>
</file>