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handoutMasterIdLst>
    <p:handoutMasterId r:id="rId14"/>
  </p:handoutMasterIdLst>
  <p:sldIdLst>
    <p:sldId id="256" r:id="rId5"/>
    <p:sldId id="293" r:id="rId6"/>
    <p:sldId id="276" r:id="rId7"/>
    <p:sldId id="290" r:id="rId8"/>
    <p:sldId id="277" r:id="rId9"/>
    <p:sldId id="294" r:id="rId10"/>
    <p:sldId id="285" r:id="rId11"/>
    <p:sldId id="29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28" userDrawn="1">
          <p15:clr>
            <a:srgbClr val="A4A3A4"/>
          </p15:clr>
        </p15:guide>
        <p15:guide id="2" pos="3864" userDrawn="1">
          <p15:clr>
            <a:srgbClr val="A4A3A4"/>
          </p15:clr>
        </p15:guide>
        <p15:guide id="3" pos="7512" userDrawn="1">
          <p15:clr>
            <a:srgbClr val="A4A3A4"/>
          </p15:clr>
        </p15:guide>
        <p15:guide id="4" pos="144" userDrawn="1">
          <p15:clr>
            <a:srgbClr val="A4A3A4"/>
          </p15:clr>
        </p15:guide>
        <p15:guide id="5" orient="horz" pos="624" userDrawn="1">
          <p15:clr>
            <a:srgbClr val="A4A3A4"/>
          </p15:clr>
        </p15:guide>
        <p15:guide id="6" orient="horz" pos="405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81687" autoAdjust="0"/>
  </p:normalViewPr>
  <p:slideViewPr>
    <p:cSldViewPr snapToGrid="0" showGuides="1">
      <p:cViewPr>
        <p:scale>
          <a:sx n="75" d="100"/>
          <a:sy n="75" d="100"/>
        </p:scale>
        <p:origin x="2000" y="760"/>
      </p:cViewPr>
      <p:guideLst>
        <p:guide orient="horz" pos="2328"/>
        <p:guide pos="3864"/>
        <p:guide pos="7512"/>
        <p:guide pos="144"/>
        <p:guide orient="horz" pos="624"/>
        <p:guide orient="horz" pos="4056"/>
      </p:guideLst>
    </p:cSldViewPr>
  </p:slideViewPr>
  <p:notesTextViewPr>
    <p:cViewPr>
      <p:scale>
        <a:sx n="1" d="1"/>
        <a:sy n="1" d="1"/>
      </p:scale>
      <p:origin x="0" y="-16"/>
    </p:cViewPr>
  </p:notesTextViewPr>
  <p:notesViewPr>
    <p:cSldViewPr snapToGrid="0">
      <p:cViewPr varScale="1">
        <p:scale>
          <a:sx n="68" d="100"/>
          <a:sy n="68" d="100"/>
        </p:scale>
        <p:origin x="3288" y="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ika Ali (2026355)" userId="22b73c74-dbf0-4385-9219-b2e8665e7600" providerId="ADAL" clId="{F27783FD-9E78-F843-9516-296DA74DB6CE}"/>
    <pc:docChg chg="undo custSel modSld">
      <pc:chgData name="Malika Ali (2026355)" userId="22b73c74-dbf0-4385-9219-b2e8665e7600" providerId="ADAL" clId="{F27783FD-9E78-F843-9516-296DA74DB6CE}" dt="2022-02-22T09:43:25.576" v="5" actId="20577"/>
      <pc:docMkLst>
        <pc:docMk/>
      </pc:docMkLst>
      <pc:sldChg chg="modSp mod">
        <pc:chgData name="Malika Ali (2026355)" userId="22b73c74-dbf0-4385-9219-b2e8665e7600" providerId="ADAL" clId="{F27783FD-9E78-F843-9516-296DA74DB6CE}" dt="2022-02-22T09:43:25.576" v="5" actId="20577"/>
        <pc:sldMkLst>
          <pc:docMk/>
          <pc:sldMk cId="822569134" sldId="277"/>
        </pc:sldMkLst>
        <pc:spChg chg="mod">
          <ac:chgData name="Malika Ali (2026355)" userId="22b73c74-dbf0-4385-9219-b2e8665e7600" providerId="ADAL" clId="{F27783FD-9E78-F843-9516-296DA74DB6CE}" dt="2022-02-22T09:43:25.576" v="5" actId="20577"/>
          <ac:spMkLst>
            <pc:docMk/>
            <pc:sldMk cId="822569134" sldId="277"/>
            <ac:spMk id="6" creationId="{22654CB2-FC3F-4721-8CFF-5EFE5B28425B}"/>
          </ac:spMkLst>
        </pc:spChg>
      </pc:sldChg>
      <pc:sldChg chg="modNotesTx">
        <pc:chgData name="Malika Ali (2026355)" userId="22b73c74-dbf0-4385-9219-b2e8665e7600" providerId="ADAL" clId="{F27783FD-9E78-F843-9516-296DA74DB6CE}" dt="2022-02-22T09:36:42.252" v="3" actId="255"/>
        <pc:sldMkLst>
          <pc:docMk/>
          <pc:sldMk cId="952568501" sldId="293"/>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65D3EB-CBDD-4100-83B7-3BFE0A8F411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72B4595-A79D-4567-9FE1-DCF31A42B3D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E5C0719-993D-42E1-80ED-8F01056F36C2}" type="datetimeFigureOut">
              <a:rPr lang="en-US" smtClean="0"/>
              <a:t>2/22/22</a:t>
            </a:fld>
            <a:endParaRPr lang="en-US" dirty="0"/>
          </a:p>
        </p:txBody>
      </p:sp>
      <p:sp>
        <p:nvSpPr>
          <p:cNvPr id="4" name="Footer Placeholder 3">
            <a:extLst>
              <a:ext uri="{FF2B5EF4-FFF2-40B4-BE49-F238E27FC236}">
                <a16:creationId xmlns:a16="http://schemas.microsoft.com/office/drawing/2014/main" id="{850E452F-E862-4273-987C-980229E5320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3EE394C-9AD7-48EA-AB0F-18032A3E097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00421AD-3AC0-48CB-8727-BB447FD2264E}" type="slidenum">
              <a:rPr lang="en-US" smtClean="0"/>
              <a:t>‹#›</a:t>
            </a:fld>
            <a:endParaRPr lang="en-US" dirty="0"/>
          </a:p>
        </p:txBody>
      </p:sp>
    </p:spTree>
    <p:extLst>
      <p:ext uri="{BB962C8B-B14F-4D97-AF65-F5344CB8AC3E}">
        <p14:creationId xmlns:p14="http://schemas.microsoft.com/office/powerpoint/2010/main" val="32681598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D3BC9C-6C58-464F-B94E-FD73C5FB016E}" type="datetimeFigureOut">
              <a:rPr lang="en-US" smtClean="0"/>
              <a:t>2/22/22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60DC36-8EFA-4378-9855-E019C55AC472}" type="slidenum">
              <a:rPr lang="en-US" smtClean="0"/>
              <a:t>‹#›</a:t>
            </a:fld>
            <a:endParaRPr lang="en-US" dirty="0"/>
          </a:p>
        </p:txBody>
      </p:sp>
    </p:spTree>
    <p:extLst>
      <p:ext uri="{BB962C8B-B14F-4D97-AF65-F5344CB8AC3E}">
        <p14:creationId xmlns:p14="http://schemas.microsoft.com/office/powerpoint/2010/main" val="1877053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a:t>
            </a:fld>
            <a:endParaRPr lang="en-US" dirty="0"/>
          </a:p>
        </p:txBody>
      </p:sp>
    </p:spTree>
    <p:extLst>
      <p:ext uri="{BB962C8B-B14F-4D97-AF65-F5344CB8AC3E}">
        <p14:creationId xmlns:p14="http://schemas.microsoft.com/office/powerpoint/2010/main" val="1773527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Today, I will be explaining why psychology is important when working as a social worker. Many different psychological theories exist to help understand the inner workings of the human brain. I will discuss the Erikson’s theory and how it can be used by social workers. Later, I will give a brief example of how different psychological theories can be applied to one situation, in order to explain why social workers should be aware of the different theories.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E60DC36-8EFA-4378-9855-E019C55AC47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27537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3</a:t>
            </a:fld>
            <a:endParaRPr lang="en-US" dirty="0"/>
          </a:p>
        </p:txBody>
      </p:sp>
    </p:spTree>
    <p:extLst>
      <p:ext uri="{BB962C8B-B14F-4D97-AF65-F5344CB8AC3E}">
        <p14:creationId xmlns:p14="http://schemas.microsoft.com/office/powerpoint/2010/main" val="22686548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It is important for social workers to grasp the elements of psychology and how they directly correlate to children, their emotions and their development. Humans are social by nature and their behaviors and personality is a direct result of their environment and the people that surround them from infancy to adulthood. Erickson presented a popular belief that a person’s personality is developed not only during their childhood, but this development continues into their adulthood as well. Erik Erikson opposed Freud’s theory that a person’s personality is only shaped by their childhood, and instead founded the </a:t>
            </a:r>
            <a:r>
              <a:rPr lang="en-US" sz="1800" dirty="0">
                <a:solidFill>
                  <a:srgbClr val="373D3F"/>
                </a:solidFill>
                <a:effectLst/>
                <a:latin typeface="Times New Roman" panose="02020603050405020304" pitchFamily="18" charset="0"/>
                <a:ea typeface="Times New Roman" panose="02020603050405020304" pitchFamily="18" charset="0"/>
                <a:cs typeface="Times New Roman" panose="02020603050405020304" pitchFamily="18" charset="0"/>
              </a:rPr>
              <a:t>psychosocial theory of development to establish the development of an individual’s personality through all the stages of life.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4</a:t>
            </a:fld>
            <a:endParaRPr lang="en-US" dirty="0"/>
          </a:p>
        </p:txBody>
      </p:sp>
    </p:spTree>
    <p:extLst>
      <p:ext uri="{BB962C8B-B14F-4D97-AF65-F5344CB8AC3E}">
        <p14:creationId xmlns:p14="http://schemas.microsoft.com/office/powerpoint/2010/main" val="3986261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a:lnSpc>
                <a:spcPct val="200000"/>
              </a:lnSpc>
              <a:spcBef>
                <a:spcPts val="0"/>
              </a:spcBef>
              <a:spcAft>
                <a:spcPts val="0"/>
              </a:spcAft>
            </a:pPr>
            <a:r>
              <a:rPr lang="en-US" sz="1800" dirty="0">
                <a:solidFill>
                  <a:srgbClr val="373D3F"/>
                </a:solidFill>
                <a:effectLst/>
                <a:latin typeface="Times New Roman" panose="02020603050405020304" pitchFamily="18" charset="0"/>
                <a:ea typeface="Times New Roman" panose="02020603050405020304" pitchFamily="18" charset="0"/>
                <a:cs typeface="Times New Roman" panose="02020603050405020304" pitchFamily="18" charset="0"/>
              </a:rPr>
              <a:t>The psychosocial theory of development proposes that for an individual to develop a sense of self and achieve higher self esteem and better their cognitive development, they must achieve a psychosocial task. As a social worker, my work does not only involve me with children but adults at different stages of their life and possessing different temperaments and personalities. The job of a social worker is highly interlinked with understanding the psychology of clients and since this is a delicate field it is important to be aware of the different and development theories and models so that it is easier to empathize with the clients. Which is why the psychosocial development theory presented by Erikson clarifies the needs of the individuals and is an important tool for a social worker. The psychosocial development theory presents that there are eight different stages of development for each individual in their life (Chung, 2018). These eight stages of development were derived from, and individuals need to attain a certain level of competence in a specific area of their life at a specific time. The first stage is during the development period of a child from the moment that they were born till they turn 12 years old (Knight, 2017). The first development stage places in emphasis on trust, where the child needs to feel as if they have the trust of their caregivers. This trust is established if the infants feel as if they are cared for and their emotional needs are being met. As the child grows older, the task becomes between establishing either feelings of trust towards their caregivers or mistrust. The second stage is from the ages of 12 to 15 where the children establish their identity, and their main task is developing their own ego identity or a sense of self. This is development phase is often plagued by peer pressure and confusion that stems from society and their inner selves. for individuals from the age of their 20s to their early 40s their main task is developing a sense of self that is open to intimacy so that they are open to relationships with other individuals and do not isolate themselves. It is essential to recognize these developmental stages as a social worker, since it helps connect with the clients and understand them better (Sing, 2012). This psychological perspective helps in evaluating and analyzing the mental health and the condition of the clients which in turn helps a social worker to manage and help them to the best of their abilities.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gn="just">
              <a:lnSpc>
                <a:spcPct val="200000"/>
              </a:lnSpc>
              <a:spcBef>
                <a:spcPts val="0"/>
              </a:spcBef>
              <a:spcAft>
                <a:spcPts val="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5</a:t>
            </a:fld>
            <a:endParaRPr lang="en-US" dirty="0"/>
          </a:p>
        </p:txBody>
      </p:sp>
    </p:spTree>
    <p:extLst>
      <p:ext uri="{BB962C8B-B14F-4D97-AF65-F5344CB8AC3E}">
        <p14:creationId xmlns:p14="http://schemas.microsoft.com/office/powerpoint/2010/main" val="22004710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 will be discussing the importance of psychology for a social worker. According to psychologists, behavior is the bodily processes. Whereas social psychology describes behavior as interaction between individuals. An example of this is the comparison between Skinner (1953) and Bandura (1977). Skinner (1953) is from a psychologist’s perspective and Bandura (1977) is from a social perspective. According to Skinner (1953), operant condition helps in behavior modification. In other words, rewards or punishments are used to change the unacceptable behavior of a person. On the other hand, Bandura (1971) suggests that moral rules are learnt by people, not through rewards and punishments, rather by observing other people’s behavior. </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comparison can be made from the following example. Whenever ‘Child A’ needs something from ‘Child B’, she cries. ‘Child A’ knows that if she cries, she can get what she wants. This sort of behavior could result in negative </a:t>
            </a:r>
            <a:r>
              <a:rPr lang="en-AS" sz="1800" dirty="0">
                <a:effectLst/>
                <a:latin typeface="Calibri" panose="020F0502020204030204" pitchFamily="34" charset="0"/>
                <a:ea typeface="Calibri" panose="020F0502020204030204" pitchFamily="34" charset="0"/>
                <a:cs typeface="Times New Roman" panose="02020603050405020304" pitchFamily="18" charset="0"/>
              </a:rPr>
              <a:t>consequences</a:t>
            </a:r>
            <a:r>
              <a:rPr lang="en-US" sz="1800" dirty="0">
                <a:effectLst/>
                <a:latin typeface="Calibri" panose="020F0502020204030204" pitchFamily="34" charset="0"/>
                <a:ea typeface="Calibri" panose="020F0502020204030204" pitchFamily="34" charset="0"/>
                <a:cs typeface="Times New Roman" panose="02020603050405020304" pitchFamily="18" charset="0"/>
              </a:rPr>
              <a:t>.’Child A’s’ behavior would be categorized as operant learning by Skinner. The reason being that ‘Child A’ is aware that her behavior, that is crying, leads to the desired consequence. Therefore, she continues to behave the certain way in order to get the outcome she wants. From a behaviorist’s perspective, the previously discussed behavior is known as reinforcement with reward. Bandura (1977), however, provides a different perspective. It would suggest that ‘Child A’ might have seen an individual at a social gathering or school using this technique to get what they want, and she is copying that individual’s behavior. </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 social worker interacts and works with diverse people; therefore, it is essential for them to have knowledge and a good understanding of various psychological theories that are relevant to their field. Such theories would aid the professionals in understanding and analyzing the different individuals’ behavior. Additionally, social workers are required to have a deep understanding of different cultures in order to use the appropriate psychological perspective to evaluate the individuals. In conclusion, psychological theories play a very important role in the social work profession. </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AS"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AS"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6</a:t>
            </a:fld>
            <a:endParaRPr lang="en-US" dirty="0"/>
          </a:p>
        </p:txBody>
      </p:sp>
    </p:spTree>
    <p:extLst>
      <p:ext uri="{BB962C8B-B14F-4D97-AF65-F5344CB8AC3E}">
        <p14:creationId xmlns:p14="http://schemas.microsoft.com/office/powerpoint/2010/main" val="38116170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7</a:t>
            </a:fld>
            <a:endParaRPr lang="en-US" dirty="0"/>
          </a:p>
        </p:txBody>
      </p:sp>
    </p:spTree>
    <p:extLst>
      <p:ext uri="{BB962C8B-B14F-4D97-AF65-F5344CB8AC3E}">
        <p14:creationId xmlns:p14="http://schemas.microsoft.com/office/powerpoint/2010/main" val="3967918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8</a:t>
            </a:fld>
            <a:endParaRPr lang="en-US" dirty="0"/>
          </a:p>
        </p:txBody>
      </p:sp>
    </p:spTree>
    <p:extLst>
      <p:ext uri="{BB962C8B-B14F-4D97-AF65-F5344CB8AC3E}">
        <p14:creationId xmlns:p14="http://schemas.microsoft.com/office/powerpoint/2010/main" val="39740571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F864C-44C4-4000-952D-01F31BFB3F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1392E06-C914-467E-9D4F-BD763EDA2DD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FBEFBAF-82E9-49AD-B2CF-7D154E024431}"/>
              </a:ext>
            </a:extLst>
          </p:cNvPr>
          <p:cNvSpPr>
            <a:spLocks noGrp="1"/>
          </p:cNvSpPr>
          <p:nvPr>
            <p:ph type="dt" sz="half" idx="10"/>
          </p:nvPr>
        </p:nvSpPr>
        <p:spPr/>
        <p:txBody>
          <a:bodyPr/>
          <a:lstStyle/>
          <a:p>
            <a:fld id="{40DA1498-92C7-4E4B-8045-C9195F453964}" type="datetimeFigureOut">
              <a:rPr lang="en-US" smtClean="0"/>
              <a:t>2/22/22</a:t>
            </a:fld>
            <a:endParaRPr lang="en-US" dirty="0"/>
          </a:p>
        </p:txBody>
      </p:sp>
      <p:sp>
        <p:nvSpPr>
          <p:cNvPr id="5" name="Footer Placeholder 4">
            <a:extLst>
              <a:ext uri="{FF2B5EF4-FFF2-40B4-BE49-F238E27FC236}">
                <a16:creationId xmlns:a16="http://schemas.microsoft.com/office/drawing/2014/main" id="{5AD8006A-94B1-44F7-972D-56767EDE3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5E7BFAB-D84B-45E1-A0BD-2516AC14F8AC}"/>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48564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07FBE-061D-452C-A8A6-213063CFD67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33A3535-1708-499D-B5D2-7D8F9FD182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B06063-A112-49AB-80C8-504D99ECD771}"/>
              </a:ext>
            </a:extLst>
          </p:cNvPr>
          <p:cNvSpPr>
            <a:spLocks noGrp="1"/>
          </p:cNvSpPr>
          <p:nvPr>
            <p:ph type="dt" sz="half" idx="10"/>
          </p:nvPr>
        </p:nvSpPr>
        <p:spPr/>
        <p:txBody>
          <a:bodyPr/>
          <a:lstStyle/>
          <a:p>
            <a:fld id="{40DA1498-92C7-4E4B-8045-C9195F453964}" type="datetimeFigureOut">
              <a:rPr lang="en-US" smtClean="0"/>
              <a:t>2/22/22</a:t>
            </a:fld>
            <a:endParaRPr lang="en-US" dirty="0"/>
          </a:p>
        </p:txBody>
      </p:sp>
      <p:sp>
        <p:nvSpPr>
          <p:cNvPr id="5" name="Footer Placeholder 4">
            <a:extLst>
              <a:ext uri="{FF2B5EF4-FFF2-40B4-BE49-F238E27FC236}">
                <a16:creationId xmlns:a16="http://schemas.microsoft.com/office/drawing/2014/main" id="{6344C8D5-F898-4318-A76D-1FBD8732919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976EC76-E8E8-4FFA-B671-7FA2F3EF5DEF}"/>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2789287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2CABF-E3C1-431A-A69C-D4881CC43F0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5584226-69DA-4211-B2C8-C29FD05A4A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FF82DB-B518-40FD-8A66-44B874C055FB}"/>
              </a:ext>
            </a:extLst>
          </p:cNvPr>
          <p:cNvSpPr>
            <a:spLocks noGrp="1"/>
          </p:cNvSpPr>
          <p:nvPr>
            <p:ph type="dt" sz="half" idx="10"/>
          </p:nvPr>
        </p:nvSpPr>
        <p:spPr/>
        <p:txBody>
          <a:bodyPr/>
          <a:lstStyle/>
          <a:p>
            <a:fld id="{40DA1498-92C7-4E4B-8045-C9195F453964}" type="datetimeFigureOut">
              <a:rPr lang="en-US" smtClean="0"/>
              <a:t>2/22/22</a:t>
            </a:fld>
            <a:endParaRPr lang="en-US" dirty="0"/>
          </a:p>
        </p:txBody>
      </p:sp>
      <p:sp>
        <p:nvSpPr>
          <p:cNvPr id="5" name="Footer Placeholder 4">
            <a:extLst>
              <a:ext uri="{FF2B5EF4-FFF2-40B4-BE49-F238E27FC236}">
                <a16:creationId xmlns:a16="http://schemas.microsoft.com/office/drawing/2014/main" id="{FCC1CCEE-725F-4745-837B-87EFB70E71D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561522A-E0E6-406B-BF30-A7C7A57294B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230041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C9BDC-6F21-4EF5-A8DD-E35E27EACA5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B968D5F-2AB6-42D3-A54E-AB3E6032517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65AB07F-D5F7-402A-AE4E-027BF1CA91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5108EDC-3863-43B9-93C7-37465DC73B28}"/>
              </a:ext>
            </a:extLst>
          </p:cNvPr>
          <p:cNvSpPr>
            <a:spLocks noGrp="1"/>
          </p:cNvSpPr>
          <p:nvPr>
            <p:ph type="dt" sz="half" idx="10"/>
          </p:nvPr>
        </p:nvSpPr>
        <p:spPr/>
        <p:txBody>
          <a:bodyPr/>
          <a:lstStyle/>
          <a:p>
            <a:fld id="{40DA1498-92C7-4E4B-8045-C9195F453964}" type="datetimeFigureOut">
              <a:rPr lang="en-US" smtClean="0"/>
              <a:t>2/22/22</a:t>
            </a:fld>
            <a:endParaRPr lang="en-US" dirty="0"/>
          </a:p>
        </p:txBody>
      </p:sp>
      <p:sp>
        <p:nvSpPr>
          <p:cNvPr id="6" name="Footer Placeholder 5">
            <a:extLst>
              <a:ext uri="{FF2B5EF4-FFF2-40B4-BE49-F238E27FC236}">
                <a16:creationId xmlns:a16="http://schemas.microsoft.com/office/drawing/2014/main" id="{A777D452-958D-4159-A9A4-16DD29680A0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89654B6-1460-48B9-AC7E-592F68BAB276}"/>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97404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8C848-926A-4FD3-A311-A100A2662B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C8ECD90-B4F0-4DFB-BB3D-F231020789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35A6C3A-033E-474B-AB97-D8291A04E7D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532B928-3A23-4FCA-AD1F-E45A467B54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DC8376-6FC6-4A11-B0DB-9A148E9C00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E80206F-8846-425C-A56E-16FFBA442014}"/>
              </a:ext>
            </a:extLst>
          </p:cNvPr>
          <p:cNvSpPr>
            <a:spLocks noGrp="1"/>
          </p:cNvSpPr>
          <p:nvPr>
            <p:ph type="dt" sz="half" idx="10"/>
          </p:nvPr>
        </p:nvSpPr>
        <p:spPr/>
        <p:txBody>
          <a:bodyPr/>
          <a:lstStyle/>
          <a:p>
            <a:fld id="{40DA1498-92C7-4E4B-8045-C9195F453964}" type="datetimeFigureOut">
              <a:rPr lang="en-US" smtClean="0"/>
              <a:t>2/22/22</a:t>
            </a:fld>
            <a:endParaRPr lang="en-US" dirty="0"/>
          </a:p>
        </p:txBody>
      </p:sp>
      <p:sp>
        <p:nvSpPr>
          <p:cNvPr id="8" name="Footer Placeholder 7">
            <a:extLst>
              <a:ext uri="{FF2B5EF4-FFF2-40B4-BE49-F238E27FC236}">
                <a16:creationId xmlns:a16="http://schemas.microsoft.com/office/drawing/2014/main" id="{6A45E89F-12CF-4561-A5F2-1E05783A306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EB4DFE4-927C-43B1-A061-5CB97FFB33B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469058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0E367-8DA0-4655-BCBC-F4280D8642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FEF9592-AA3C-4CF8-A5DB-4D010195A438}"/>
              </a:ext>
            </a:extLst>
          </p:cNvPr>
          <p:cNvSpPr>
            <a:spLocks noGrp="1"/>
          </p:cNvSpPr>
          <p:nvPr>
            <p:ph type="dt" sz="half" idx="10"/>
          </p:nvPr>
        </p:nvSpPr>
        <p:spPr/>
        <p:txBody>
          <a:bodyPr/>
          <a:lstStyle/>
          <a:p>
            <a:fld id="{40DA1498-92C7-4E4B-8045-C9195F453964}" type="datetimeFigureOut">
              <a:rPr lang="en-US" smtClean="0"/>
              <a:t>2/22/22</a:t>
            </a:fld>
            <a:endParaRPr lang="en-US" dirty="0"/>
          </a:p>
        </p:txBody>
      </p:sp>
      <p:sp>
        <p:nvSpPr>
          <p:cNvPr id="4" name="Footer Placeholder 3">
            <a:extLst>
              <a:ext uri="{FF2B5EF4-FFF2-40B4-BE49-F238E27FC236}">
                <a16:creationId xmlns:a16="http://schemas.microsoft.com/office/drawing/2014/main" id="{3C2C9377-F93E-4515-852A-26470775515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AED076D-476B-42BA-8795-14FE6C1E6974}"/>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625551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A599B4-6AB2-4190-82B5-7667EE1E922A}"/>
              </a:ext>
            </a:extLst>
          </p:cNvPr>
          <p:cNvSpPr>
            <a:spLocks noGrp="1"/>
          </p:cNvSpPr>
          <p:nvPr>
            <p:ph type="dt" sz="half" idx="10"/>
          </p:nvPr>
        </p:nvSpPr>
        <p:spPr/>
        <p:txBody>
          <a:bodyPr/>
          <a:lstStyle/>
          <a:p>
            <a:fld id="{40DA1498-92C7-4E4B-8045-C9195F453964}" type="datetimeFigureOut">
              <a:rPr lang="en-US" smtClean="0"/>
              <a:t>2/22/22</a:t>
            </a:fld>
            <a:endParaRPr lang="en-US" dirty="0"/>
          </a:p>
        </p:txBody>
      </p:sp>
      <p:sp>
        <p:nvSpPr>
          <p:cNvPr id="3" name="Footer Placeholder 2">
            <a:extLst>
              <a:ext uri="{FF2B5EF4-FFF2-40B4-BE49-F238E27FC236}">
                <a16:creationId xmlns:a16="http://schemas.microsoft.com/office/drawing/2014/main" id="{1B8FBFB3-AD86-4E39-B8AE-B4EC1452815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9A4AF55-C114-4B60-9A20-56B00A11B3BF}"/>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058200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83DA1-5CB8-405D-9613-8A9B7BC566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42BB15-A24D-42E9-9CAE-BB82722630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8F0849D-D3C3-462A-9751-4EAB0B9145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80DD20-7A20-4574-98A4-427795876739}"/>
              </a:ext>
            </a:extLst>
          </p:cNvPr>
          <p:cNvSpPr>
            <a:spLocks noGrp="1"/>
          </p:cNvSpPr>
          <p:nvPr>
            <p:ph type="dt" sz="half" idx="10"/>
          </p:nvPr>
        </p:nvSpPr>
        <p:spPr/>
        <p:txBody>
          <a:bodyPr/>
          <a:lstStyle/>
          <a:p>
            <a:fld id="{40DA1498-92C7-4E4B-8045-C9195F453964}" type="datetimeFigureOut">
              <a:rPr lang="en-US" smtClean="0"/>
              <a:t>2/22/22</a:t>
            </a:fld>
            <a:endParaRPr lang="en-US" dirty="0"/>
          </a:p>
        </p:txBody>
      </p:sp>
      <p:sp>
        <p:nvSpPr>
          <p:cNvPr id="6" name="Footer Placeholder 5">
            <a:extLst>
              <a:ext uri="{FF2B5EF4-FFF2-40B4-BE49-F238E27FC236}">
                <a16:creationId xmlns:a16="http://schemas.microsoft.com/office/drawing/2014/main" id="{54D0ED2B-71C4-421A-9DB0-676E00C10BD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8C4572A-ADFC-4C53-BCA2-42BDF693BC4D}"/>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230950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F5C67-EEEC-4AB0-9653-0F80D6B10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DD50D6D-5277-4324-AF23-5FAF007834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5275657-2BF9-4761-96B6-50EE3CFCFA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3C3F7B-A4C8-4F9D-8165-BC5186EA0929}"/>
              </a:ext>
            </a:extLst>
          </p:cNvPr>
          <p:cNvSpPr>
            <a:spLocks noGrp="1"/>
          </p:cNvSpPr>
          <p:nvPr>
            <p:ph type="dt" sz="half" idx="10"/>
          </p:nvPr>
        </p:nvSpPr>
        <p:spPr/>
        <p:txBody>
          <a:bodyPr/>
          <a:lstStyle/>
          <a:p>
            <a:fld id="{40DA1498-92C7-4E4B-8045-C9195F453964}" type="datetimeFigureOut">
              <a:rPr lang="en-US" smtClean="0"/>
              <a:t>2/22/22</a:t>
            </a:fld>
            <a:endParaRPr lang="en-US" dirty="0"/>
          </a:p>
        </p:txBody>
      </p:sp>
      <p:sp>
        <p:nvSpPr>
          <p:cNvPr id="6" name="Footer Placeholder 5">
            <a:extLst>
              <a:ext uri="{FF2B5EF4-FFF2-40B4-BE49-F238E27FC236}">
                <a16:creationId xmlns:a16="http://schemas.microsoft.com/office/drawing/2014/main" id="{DE696EA5-2FA2-464D-982F-C53E6426A84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911B398-191B-4AB1-86ED-00D0046EACF5}"/>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586601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7B869-BFB2-4C20-8AB1-46704BB3D17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F007DB-4F12-4428-9C48-5120DF0704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6FFA8DA-0E31-4CA6-BBFC-2467AAD1D30B}"/>
              </a:ext>
            </a:extLst>
          </p:cNvPr>
          <p:cNvSpPr>
            <a:spLocks noGrp="1"/>
          </p:cNvSpPr>
          <p:nvPr>
            <p:ph type="dt" sz="half" idx="10"/>
          </p:nvPr>
        </p:nvSpPr>
        <p:spPr/>
        <p:txBody>
          <a:bodyPr/>
          <a:lstStyle/>
          <a:p>
            <a:fld id="{40DA1498-92C7-4E4B-8045-C9195F453964}" type="datetimeFigureOut">
              <a:rPr lang="en-US" smtClean="0"/>
              <a:t>2/22/22</a:t>
            </a:fld>
            <a:endParaRPr lang="en-US" dirty="0"/>
          </a:p>
        </p:txBody>
      </p:sp>
      <p:sp>
        <p:nvSpPr>
          <p:cNvPr id="5" name="Footer Placeholder 4">
            <a:extLst>
              <a:ext uri="{FF2B5EF4-FFF2-40B4-BE49-F238E27FC236}">
                <a16:creationId xmlns:a16="http://schemas.microsoft.com/office/drawing/2014/main" id="{064974BD-9845-459A-9AAA-12731E2507C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2A71B0A-FDFB-4B2C-A9EC-2334C590013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931409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0B5D73-1652-4A8E-B5A3-101523D729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9B7FB99-7425-444D-B602-01B672BCE8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EEA9C5-552A-48A1-AB54-ED54209B3B48}"/>
              </a:ext>
            </a:extLst>
          </p:cNvPr>
          <p:cNvSpPr>
            <a:spLocks noGrp="1"/>
          </p:cNvSpPr>
          <p:nvPr>
            <p:ph type="dt" sz="half" idx="10"/>
          </p:nvPr>
        </p:nvSpPr>
        <p:spPr/>
        <p:txBody>
          <a:bodyPr/>
          <a:lstStyle/>
          <a:p>
            <a:fld id="{40DA1498-92C7-4E4B-8045-C9195F453964}" type="datetimeFigureOut">
              <a:rPr lang="en-US" smtClean="0"/>
              <a:t>2/22/22</a:t>
            </a:fld>
            <a:endParaRPr lang="en-US" dirty="0"/>
          </a:p>
        </p:txBody>
      </p:sp>
      <p:sp>
        <p:nvSpPr>
          <p:cNvPr id="5" name="Footer Placeholder 4">
            <a:extLst>
              <a:ext uri="{FF2B5EF4-FFF2-40B4-BE49-F238E27FC236}">
                <a16:creationId xmlns:a16="http://schemas.microsoft.com/office/drawing/2014/main" id="{1A83AAA3-4155-48FB-8F00-16DBE0C9C2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D694EAE-CB3C-4DEF-A66D-583C7AAC92D8}"/>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746804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3445CA-54C1-4DDE-A216-DD2414E3F5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306395A-6879-4E93-B24E-067F88AC1D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0FF5B-A6A6-4F0F-AA5D-3F0F69A43A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DA1498-92C7-4E4B-8045-C9195F453964}" type="datetimeFigureOut">
              <a:rPr lang="en-US" smtClean="0"/>
              <a:t>2/22/22</a:t>
            </a:fld>
            <a:endParaRPr lang="en-US" dirty="0"/>
          </a:p>
        </p:txBody>
      </p:sp>
      <p:sp>
        <p:nvSpPr>
          <p:cNvPr id="5" name="Footer Placeholder 4">
            <a:extLst>
              <a:ext uri="{FF2B5EF4-FFF2-40B4-BE49-F238E27FC236}">
                <a16:creationId xmlns:a16="http://schemas.microsoft.com/office/drawing/2014/main" id="{FA798FAA-76CC-42EF-8BE0-466A41BBAB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149FF02-6890-4E10-B958-1097AD32C6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FEDF93-2BFD-41CA-ABC7-B039102F3792}" type="slidenum">
              <a:rPr lang="en-US" smtClean="0"/>
              <a:t>‹#›</a:t>
            </a:fld>
            <a:endParaRPr lang="en-US" dirty="0"/>
          </a:p>
        </p:txBody>
      </p:sp>
    </p:spTree>
    <p:extLst>
      <p:ext uri="{BB962C8B-B14F-4D97-AF65-F5344CB8AC3E}">
        <p14:creationId xmlns:p14="http://schemas.microsoft.com/office/powerpoint/2010/main" val="26037897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00AEF-1595-4419-801B-6E36A33BB8CF}"/>
              </a:ext>
            </a:extLst>
          </p:cNvPr>
          <p:cNvSpPr>
            <a:spLocks noGrp="1"/>
          </p:cNvSpPr>
          <p:nvPr>
            <p:ph type="ctrTitle"/>
          </p:nvPr>
        </p:nvSpPr>
        <p:spPr>
          <a:xfrm>
            <a:off x="1523999" y="2622896"/>
            <a:ext cx="9144000" cy="3268587"/>
          </a:xfrm>
        </p:spPr>
        <p:txBody>
          <a:bodyPr lIns="0" tIns="0" rIns="0" bIns="0" anchor="t">
            <a:spAutoFit/>
          </a:bodyPr>
          <a:lstStyle/>
          <a:p>
            <a:r>
              <a:rPr lang="en-US" sz="3200" b="1" dirty="0">
                <a:solidFill>
                  <a:schemeClr val="bg1"/>
                </a:solidFill>
              </a:rPr>
              <a:t>Why is psychology important when working as a Social worker?</a:t>
            </a:r>
            <a:br>
              <a:rPr lang="en-US" dirty="0">
                <a:solidFill>
                  <a:schemeClr val="bg1"/>
                </a:solidFill>
              </a:rPr>
            </a:br>
            <a:r>
              <a:rPr lang="en-US" sz="2800" dirty="0">
                <a:solidFill>
                  <a:schemeClr val="accent4"/>
                </a:solidFill>
              </a:rPr>
              <a:t>Malika Ali</a:t>
            </a:r>
            <a:br>
              <a:rPr lang="en-US" sz="2800" dirty="0">
                <a:solidFill>
                  <a:schemeClr val="accent4"/>
                </a:solidFill>
              </a:rPr>
            </a:br>
            <a:r>
              <a:rPr lang="en-US" sz="2800" dirty="0">
                <a:solidFill>
                  <a:schemeClr val="accent4"/>
                </a:solidFill>
              </a:rPr>
              <a:t>Student number : 2026355</a:t>
            </a:r>
            <a:br>
              <a:rPr lang="en-US" sz="2800" dirty="0">
                <a:solidFill>
                  <a:schemeClr val="accent4"/>
                </a:solidFill>
              </a:rPr>
            </a:br>
            <a:r>
              <a:rPr lang="en-US" sz="2800" dirty="0">
                <a:solidFill>
                  <a:schemeClr val="accent4"/>
                </a:solidFill>
              </a:rPr>
              <a:t>Module code </a:t>
            </a:r>
            <a:r>
              <a:rPr lang="en-US" sz="2800">
                <a:solidFill>
                  <a:schemeClr val="accent4"/>
                </a:solidFill>
              </a:rPr>
              <a:t>: BMHP4003</a:t>
            </a:r>
            <a:br>
              <a:rPr lang="en-US" sz="2800" dirty="0">
                <a:solidFill>
                  <a:schemeClr val="accent4"/>
                </a:solidFill>
              </a:rPr>
            </a:br>
            <a:r>
              <a:rPr lang="en-US" sz="2800" dirty="0">
                <a:solidFill>
                  <a:schemeClr val="accent4"/>
                </a:solidFill>
              </a:rPr>
              <a:t>Lecturer name : </a:t>
            </a:r>
            <a:r>
              <a:rPr lang="en-US" sz="2800">
                <a:solidFill>
                  <a:schemeClr val="accent4"/>
                </a:solidFill>
              </a:rPr>
              <a:t>Muhammad Hossain</a:t>
            </a:r>
            <a:br>
              <a:rPr lang="en-US" sz="4000" dirty="0">
                <a:solidFill>
                  <a:schemeClr val="accent4"/>
                </a:solidFill>
              </a:rPr>
            </a:br>
            <a:endParaRPr lang="en-US" dirty="0">
              <a:solidFill>
                <a:schemeClr val="accent4"/>
              </a:solidFill>
            </a:endParaRPr>
          </a:p>
        </p:txBody>
      </p:sp>
      <p:sp>
        <p:nvSpPr>
          <p:cNvPr id="4" name="Diamond 3">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4792319" y="-608242"/>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Diamond 4">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4325258" y="-1770743"/>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878490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hidden="1">
            <a:extLst>
              <a:ext uri="{FF2B5EF4-FFF2-40B4-BE49-F238E27FC236}">
                <a16:creationId xmlns:a16="http://schemas.microsoft.com/office/drawing/2014/main" id="{9FDB6406-0CDB-4213-A1B6-DE47D953FED3}"/>
              </a:ext>
            </a:extLst>
          </p:cNvPr>
          <p:cNvSpPr>
            <a:spLocks noGrp="1"/>
          </p:cNvSpPr>
          <p:nvPr>
            <p:ph type="title" idx="4294967295"/>
          </p:nvPr>
        </p:nvSpPr>
        <p:spPr>
          <a:xfrm>
            <a:off x="0" y="365125"/>
            <a:ext cx="10515600" cy="1325563"/>
          </a:xfrm>
        </p:spPr>
        <p:txBody>
          <a:bodyPr/>
          <a:lstStyle/>
          <a:p>
            <a:r>
              <a:rPr lang="en-US" dirty="0"/>
              <a:t>Project analysis slide 3</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398042" y="408123"/>
            <a:ext cx="3793958"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2800" b="1" i="0" u="none" strike="noStrike" kern="1200" cap="none" spc="0" normalizeH="0" baseline="0" noProof="0" dirty="0">
                <a:ln>
                  <a:noFill/>
                </a:ln>
                <a:solidFill>
                  <a:srgbClr val="000000">
                    <a:lumMod val="75000"/>
                    <a:lumOff val="25000"/>
                  </a:srgbClr>
                </a:solidFill>
                <a:effectLst/>
                <a:uLnTx/>
                <a:uFillTx/>
                <a:latin typeface="Century Gothic"/>
                <a:ea typeface="+mj-ea"/>
                <a:cs typeface="+mj-cs"/>
              </a:rPr>
              <a:t>Introduction</a:t>
            </a:r>
            <a:br>
              <a:rPr kumimoji="0" lang="en-US" sz="2800" b="0" i="0" u="none" strike="noStrike" kern="1200" cap="none" spc="0" normalizeH="0" baseline="0" noProof="0" dirty="0">
                <a:ln>
                  <a:noFill/>
                </a:ln>
                <a:solidFill>
                  <a:srgbClr val="000000">
                    <a:lumMod val="75000"/>
                    <a:lumOff val="25000"/>
                  </a:srgbClr>
                </a:solidFill>
                <a:effectLst/>
                <a:uLnTx/>
                <a:uFillTx/>
                <a:latin typeface="Century Gothic"/>
                <a:ea typeface="+mj-ea"/>
                <a:cs typeface="+mj-cs"/>
              </a:rPr>
            </a:br>
            <a:endParaRPr kumimoji="0" lang="en-US" sz="2800" b="0" i="0" u="none" strike="noStrike" kern="1200" cap="none" spc="0" normalizeH="0" baseline="0" noProof="0" dirty="0">
              <a:ln>
                <a:noFill/>
              </a:ln>
              <a:solidFill>
                <a:srgbClr val="000000">
                  <a:lumMod val="75000"/>
                  <a:lumOff val="25000"/>
                </a:srgbClr>
              </a:solidFill>
              <a:effectLst/>
              <a:uLnTx/>
              <a:uFillTx/>
              <a:latin typeface="Century Gothic"/>
              <a:ea typeface="+mj-ea"/>
              <a:cs typeface="+mj-cs"/>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366488"/>
            <a:ext cx="3717758"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52" name="Rectangle 51">
            <a:extLst>
              <a:ext uri="{FF2B5EF4-FFF2-40B4-BE49-F238E27FC236}">
                <a16:creationId xmlns:a16="http://schemas.microsoft.com/office/drawing/2014/main" id="{A8534162-B6E2-4579-9DAD-AD8DE07459BC}"/>
              </a:ext>
            </a:extLst>
          </p:cNvPr>
          <p:cNvSpPr/>
          <p:nvPr/>
        </p:nvSpPr>
        <p:spPr>
          <a:xfrm>
            <a:off x="3053182" y="2506606"/>
            <a:ext cx="1752042" cy="1441677"/>
          </a:xfrm>
          <a:prstGeom prst="rect">
            <a:avLst/>
          </a:prstGeom>
        </p:spPr>
        <p:txBody>
          <a:bodyPr wrap="square" lIns="0" tIns="0" rIns="0" bIns="0" anchor="t">
            <a:spAutoFit/>
          </a:bodyPr>
          <a:lstStyle/>
          <a:p>
            <a:pPr marL="0" marR="0" lvl="0" indent="0" algn="ctr" defTabSz="914400" rtl="0" eaLnBrk="1" fontAlgn="auto" latinLnBrk="0" hangingPunct="1">
              <a:lnSpc>
                <a:spcPts val="19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Segoe UI Light"/>
                <a:ea typeface="+mn-ea"/>
                <a:cs typeface="Segoe UI" panose="020B0502040204020203" pitchFamily="34" charset="0"/>
              </a:rPr>
              <a:t>Lorem ipsum dolor sit amet, consectetur adipiscing elit, sed do eiusmod tempor incididunt ut labore et dolore magna aliqua. </a:t>
            </a:r>
          </a:p>
        </p:txBody>
      </p:sp>
      <p:sp>
        <p:nvSpPr>
          <p:cNvPr id="53" name="Rectangle 52">
            <a:extLst>
              <a:ext uri="{FF2B5EF4-FFF2-40B4-BE49-F238E27FC236}">
                <a16:creationId xmlns:a16="http://schemas.microsoft.com/office/drawing/2014/main" id="{E1535E1C-6EBC-45D8-BCE1-D5B947A61FB6}"/>
              </a:ext>
            </a:extLst>
          </p:cNvPr>
          <p:cNvSpPr/>
          <p:nvPr/>
        </p:nvSpPr>
        <p:spPr>
          <a:xfrm>
            <a:off x="5218901" y="2520642"/>
            <a:ext cx="1752042" cy="1441677"/>
          </a:xfrm>
          <a:prstGeom prst="rect">
            <a:avLst/>
          </a:prstGeom>
        </p:spPr>
        <p:txBody>
          <a:bodyPr wrap="square" lIns="0" tIns="0" rIns="0" bIns="0" anchor="t">
            <a:spAutoFit/>
          </a:bodyPr>
          <a:lstStyle/>
          <a:p>
            <a:pPr marL="0" marR="0" lvl="0" indent="0" algn="ctr" defTabSz="914400" rtl="0" eaLnBrk="1" fontAlgn="auto" latinLnBrk="0" hangingPunct="1">
              <a:lnSpc>
                <a:spcPts val="19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Segoe UI Light"/>
                <a:ea typeface="+mn-ea"/>
                <a:cs typeface="Segoe UI" panose="020B0502040204020203" pitchFamily="34" charset="0"/>
              </a:rPr>
              <a:t>Lorem ipsum dolor sit amet, consectetur adipiscing elit, sed do eiusmod tempor incididunt ut labore et dolore magna aliqua. </a:t>
            </a:r>
          </a:p>
        </p:txBody>
      </p:sp>
      <p:sp>
        <p:nvSpPr>
          <p:cNvPr id="54" name="Rectangle 53">
            <a:extLst>
              <a:ext uri="{FF2B5EF4-FFF2-40B4-BE49-F238E27FC236}">
                <a16:creationId xmlns:a16="http://schemas.microsoft.com/office/drawing/2014/main" id="{28FF18A5-7B4E-4493-B38D-E732E033F82F}"/>
              </a:ext>
            </a:extLst>
          </p:cNvPr>
          <p:cNvSpPr/>
          <p:nvPr/>
        </p:nvSpPr>
        <p:spPr>
          <a:xfrm>
            <a:off x="7277650" y="2552740"/>
            <a:ext cx="1752042" cy="1441677"/>
          </a:xfrm>
          <a:prstGeom prst="rect">
            <a:avLst/>
          </a:prstGeom>
        </p:spPr>
        <p:txBody>
          <a:bodyPr wrap="square" lIns="0" tIns="0" rIns="0" bIns="0" anchor="t">
            <a:spAutoFit/>
          </a:bodyPr>
          <a:lstStyle/>
          <a:p>
            <a:pPr marL="0" marR="0" lvl="0" indent="0" algn="ctr" defTabSz="914400" rtl="0" eaLnBrk="1" fontAlgn="auto" latinLnBrk="0" hangingPunct="1">
              <a:lnSpc>
                <a:spcPts val="19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Segoe UI Light"/>
                <a:ea typeface="+mn-ea"/>
                <a:cs typeface="Segoe UI" panose="020B0502040204020203" pitchFamily="34" charset="0"/>
              </a:rPr>
              <a:t>Lorem ipsum dolor sit amet, consectetur adipiscing elit, sed do eiusmod tempor incididunt ut labore et dolore magna aliqua. </a:t>
            </a:r>
          </a:p>
        </p:txBody>
      </p:sp>
      <p:sp>
        <p:nvSpPr>
          <p:cNvPr id="55" name="Rectangle 54">
            <a:extLst>
              <a:ext uri="{FF2B5EF4-FFF2-40B4-BE49-F238E27FC236}">
                <a16:creationId xmlns:a16="http://schemas.microsoft.com/office/drawing/2014/main" id="{5BCD242F-9A97-473E-8E17-3F6C3C75CE68}"/>
              </a:ext>
            </a:extLst>
          </p:cNvPr>
          <p:cNvSpPr/>
          <p:nvPr/>
        </p:nvSpPr>
        <p:spPr>
          <a:xfrm>
            <a:off x="9555735" y="2552739"/>
            <a:ext cx="1752042" cy="1441677"/>
          </a:xfrm>
          <a:prstGeom prst="rect">
            <a:avLst/>
          </a:prstGeom>
        </p:spPr>
        <p:txBody>
          <a:bodyPr wrap="square" lIns="0" tIns="0" rIns="0" bIns="0" anchor="t">
            <a:spAutoFit/>
          </a:bodyPr>
          <a:lstStyle/>
          <a:p>
            <a:pPr marL="0" marR="0" lvl="0" indent="0" algn="ctr" defTabSz="914400" rtl="0" eaLnBrk="1" fontAlgn="auto" latinLnBrk="0" hangingPunct="1">
              <a:lnSpc>
                <a:spcPts val="19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Segoe UI Light"/>
                <a:ea typeface="+mn-ea"/>
                <a:cs typeface="Segoe UI" panose="020B0502040204020203" pitchFamily="34" charset="0"/>
              </a:rPr>
              <a:t>Lorem ipsum dolor sit amet, consectetur adipiscing elit, sed do eiusmod tempor incididunt ut labore et dolore magna aliqua. </a:t>
            </a:r>
          </a:p>
        </p:txBody>
      </p:sp>
      <p:sp>
        <p:nvSpPr>
          <p:cNvPr id="6" name="TextBox 5">
            <a:extLst>
              <a:ext uri="{FF2B5EF4-FFF2-40B4-BE49-F238E27FC236}">
                <a16:creationId xmlns:a16="http://schemas.microsoft.com/office/drawing/2014/main" id="{22654CB2-FC3F-4721-8CFF-5EFE5B28425B}"/>
              </a:ext>
            </a:extLst>
          </p:cNvPr>
          <p:cNvSpPr txBox="1"/>
          <p:nvPr/>
        </p:nvSpPr>
        <p:spPr>
          <a:xfrm>
            <a:off x="1034716" y="1708484"/>
            <a:ext cx="9889958" cy="4832092"/>
          </a:xfrm>
          <a:prstGeom prst="rect">
            <a:avLst/>
          </a:prstGeom>
          <a:noFill/>
        </p:spPr>
        <p:txBody>
          <a:bodyPr wrap="square" rtlCol="0">
            <a:spAutoFit/>
          </a:bodyPr>
          <a:lstStyle/>
          <a:p>
            <a:pPr marR="0" lvl="0" defTabSz="914400" rtl="0" eaLnBrk="1" fontAlgn="auto" latinLnBrk="0" hangingPunct="1">
              <a:lnSpc>
                <a:spcPct val="100000"/>
              </a:lnSpc>
              <a:spcBef>
                <a:spcPts val="0"/>
              </a:spcBef>
              <a:spcAft>
                <a:spcPts val="0"/>
              </a:spcAft>
              <a:buClrTx/>
              <a:buSzTx/>
              <a:tabLst/>
              <a:defRPr/>
            </a:pPr>
            <a:r>
              <a:rPr lang="en-US" sz="3200" b="1" dirty="0">
                <a:solidFill>
                  <a:srgbClr val="373D3F"/>
                </a:solidFill>
                <a:latin typeface="Times New Roman" panose="02020603050405020304" pitchFamily="18" charset="0"/>
                <a:ea typeface="Times New Roman" panose="02020603050405020304" pitchFamily="18" charset="0"/>
                <a:cs typeface="Times New Roman" panose="02020603050405020304" pitchFamily="18" charset="0"/>
              </a:rPr>
              <a:t>Purpose: </a:t>
            </a:r>
            <a:r>
              <a:rPr lang="en-US" sz="3200" dirty="0">
                <a:solidFill>
                  <a:srgbClr val="373D3F"/>
                </a:solidFill>
                <a:latin typeface="Times New Roman" panose="02020603050405020304" pitchFamily="18" charset="0"/>
                <a:ea typeface="Times New Roman" panose="02020603050405020304" pitchFamily="18" charset="0"/>
                <a:cs typeface="Times New Roman" panose="02020603050405020304" pitchFamily="18" charset="0"/>
              </a:rPr>
              <a:t>Explaining the importance of Psychology when working as a social worker</a:t>
            </a:r>
          </a:p>
          <a:p>
            <a:pPr marR="0" lvl="0" algn="l" defTabSz="914400" rtl="0" eaLnBrk="1" fontAlgn="auto" latinLnBrk="0" hangingPunct="1">
              <a:lnSpc>
                <a:spcPct val="100000"/>
              </a:lnSpc>
              <a:spcBef>
                <a:spcPts val="0"/>
              </a:spcBef>
              <a:spcAft>
                <a:spcPts val="0"/>
              </a:spcAft>
              <a:buClrTx/>
              <a:buSzTx/>
              <a:tabLst/>
              <a:defRPr/>
            </a:pPr>
            <a:endParaRPr lang="en-US" sz="3200" dirty="0">
              <a:solidFill>
                <a:srgbClr val="373D3F"/>
              </a:solidFill>
              <a:latin typeface="Times New Roman" panose="02020603050405020304" pitchFamily="18" charset="0"/>
              <a:ea typeface="Times New Roman" panose="02020603050405020304" pitchFamily="18" charset="0"/>
              <a:cs typeface="Times New Roman" panose="02020603050405020304" pitchFamily="18" charset="0"/>
            </a:endParaRPr>
          </a:p>
          <a:p>
            <a:pPr marR="0" lvl="0" algn="l" defTabSz="914400" rtl="0" eaLnBrk="1" fontAlgn="auto" latinLnBrk="0" hangingPunct="1">
              <a:lnSpc>
                <a:spcPct val="100000"/>
              </a:lnSpc>
              <a:spcBef>
                <a:spcPts val="0"/>
              </a:spcBef>
              <a:spcAft>
                <a:spcPts val="0"/>
              </a:spcAft>
              <a:buClrTx/>
              <a:buSzTx/>
              <a:tabLst/>
              <a:defRPr/>
            </a:pPr>
            <a:r>
              <a:rPr lang="en-US" sz="3200" b="1" dirty="0">
                <a:solidFill>
                  <a:srgbClr val="373D3F"/>
                </a:solidFill>
                <a:latin typeface="Times New Roman" panose="02020603050405020304" pitchFamily="18" charset="0"/>
                <a:ea typeface="Times New Roman" panose="02020603050405020304" pitchFamily="18" charset="0"/>
                <a:cs typeface="Times New Roman" panose="02020603050405020304" pitchFamily="18" charset="0"/>
              </a:rPr>
              <a:t>Outline: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3200" dirty="0">
                <a:solidFill>
                  <a:srgbClr val="373D3F"/>
                </a:solidFill>
                <a:latin typeface="Times New Roman" panose="02020603050405020304" pitchFamily="18" charset="0"/>
                <a:ea typeface="Times New Roman" panose="02020603050405020304" pitchFamily="18" charset="0"/>
                <a:cs typeface="Times New Roman" panose="02020603050405020304" pitchFamily="18" charset="0"/>
              </a:rPr>
              <a:t>Erikson’s theory of P</a:t>
            </a:r>
            <a:r>
              <a:rPr lang="en-US" sz="3200" dirty="0">
                <a:solidFill>
                  <a:srgbClr val="373D3F"/>
                </a:solidFill>
                <a:effectLst/>
                <a:latin typeface="Times New Roman" panose="02020603050405020304" pitchFamily="18" charset="0"/>
                <a:ea typeface="Times New Roman" panose="02020603050405020304" pitchFamily="18" charset="0"/>
                <a:cs typeface="Times New Roman" panose="02020603050405020304" pitchFamily="18" charset="0"/>
              </a:rPr>
              <a:t>sychosocial </a:t>
            </a:r>
            <a:r>
              <a:rPr lang="en-US" sz="3200" dirty="0">
                <a:solidFill>
                  <a:srgbClr val="373D3F"/>
                </a:solidFill>
                <a:latin typeface="Times New Roman" panose="02020603050405020304" pitchFamily="18" charset="0"/>
                <a:ea typeface="Times New Roman" panose="02020603050405020304" pitchFamily="18" charset="0"/>
                <a:cs typeface="Times New Roman" panose="02020603050405020304" pitchFamily="18" charset="0"/>
              </a:rPr>
              <a:t>D</a:t>
            </a:r>
            <a:r>
              <a:rPr lang="en-US" sz="3200" dirty="0">
                <a:solidFill>
                  <a:srgbClr val="373D3F"/>
                </a:solidFill>
                <a:effectLst/>
                <a:latin typeface="Times New Roman" panose="02020603050405020304" pitchFamily="18" charset="0"/>
                <a:ea typeface="Times New Roman" panose="02020603050405020304" pitchFamily="18" charset="0"/>
                <a:cs typeface="Times New Roman" panose="02020603050405020304" pitchFamily="18" charset="0"/>
              </a:rPr>
              <a:t>evelopment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3200" dirty="0">
                <a:solidFill>
                  <a:srgbClr val="373D3F"/>
                </a:solidFill>
                <a:latin typeface="Times New Roman" panose="02020603050405020304" pitchFamily="18" charset="0"/>
                <a:ea typeface="Times New Roman" panose="02020603050405020304" pitchFamily="18" charset="0"/>
                <a:cs typeface="Times New Roman" panose="02020603050405020304" pitchFamily="18" charset="0"/>
              </a:rPr>
              <a:t>Example of how a social worker can use his/her knowledge of psychology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srgbClr val="373D3F"/>
              </a:solidFill>
              <a:effectLst/>
              <a:uLnTx/>
              <a:uFillTx/>
              <a:latin typeface="Times New Roman" panose="02020603050405020304" pitchFamily="18" charset="0"/>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2800" dirty="0">
              <a:solidFill>
                <a:srgbClr val="373D3F"/>
              </a:solidFill>
              <a:latin typeface="Times New Roman" panose="02020603050405020304" pitchFamily="18" charset="0"/>
              <a:ea typeface="+mn-ea"/>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9525685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Oval 22">
            <a:extLst>
              <a:ext uri="{FF2B5EF4-FFF2-40B4-BE49-F238E27FC236}">
                <a16:creationId xmlns:a16="http://schemas.microsoft.com/office/drawing/2014/main" id="{364CFD90-D0E1-4BC3-9D8B-7503E2632C39}"/>
              </a:ext>
              <a:ext uri="{C183D7F6-B498-43B3-948B-1728B52AA6E4}">
                <adec:decorative xmlns:adec="http://schemas.microsoft.com/office/drawing/2017/decorative" val="1"/>
              </a:ext>
            </a:extLst>
          </p:cNvPr>
          <p:cNvSpPr/>
          <p:nvPr/>
        </p:nvSpPr>
        <p:spPr>
          <a:xfrm>
            <a:off x="4111626" y="1720850"/>
            <a:ext cx="3968750" cy="3968750"/>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cs typeface="Times New Roman" panose="02020603050405020304" pitchFamily="18" charset="0"/>
              </a:rPr>
              <a:t>Social Worker</a:t>
            </a:r>
            <a:br>
              <a:rPr lang="en-US" sz="2800" dirty="0">
                <a:solidFill>
                  <a:schemeClr val="tx1">
                    <a:lumMod val="75000"/>
                    <a:lumOff val="25000"/>
                  </a:schemeClr>
                </a:solidFill>
                <a:latin typeface="Times New Roman" panose="02020603050405020304" pitchFamily="18" charset="0"/>
                <a:cs typeface="Times New Roman" panose="02020603050405020304" pitchFamily="18" charset="0"/>
              </a:rPr>
            </a:br>
            <a:endParaRPr lang="en-US" sz="2800" dirty="0">
              <a:solidFill>
                <a:schemeClr val="tx1">
                  <a:lumMod val="75000"/>
                  <a:lumOff val="25000"/>
                </a:schemeClr>
              </a:solidFill>
              <a:latin typeface="Times New Roman" panose="02020603050405020304" pitchFamily="18" charset="0"/>
              <a:cs typeface="Times New Roman" panose="02020603050405020304" pitchFamily="18" charset="0"/>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E3ECCC05-FF78-40FA-84FF-172821D8B58A}"/>
              </a:ext>
              <a:ext uri="{C183D7F6-B498-43B3-948B-1728B52AA6E4}">
                <adec:decorative xmlns:adec="http://schemas.microsoft.com/office/drawing/2017/decorative" val="1"/>
              </a:ext>
            </a:extLst>
          </p:cNvPr>
          <p:cNvSpPr/>
          <p:nvPr/>
        </p:nvSpPr>
        <p:spPr>
          <a:xfrm>
            <a:off x="4885393" y="2734016"/>
            <a:ext cx="2457944" cy="1967271"/>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Times New Roman" panose="02020603050405020304" pitchFamily="18" charset="0"/>
                <a:cs typeface="Times New Roman" panose="02020603050405020304" pitchFamily="18" charset="0"/>
              </a:rPr>
              <a:t>Psychology</a:t>
            </a:r>
          </a:p>
        </p:txBody>
      </p:sp>
      <p:sp>
        <p:nvSpPr>
          <p:cNvPr id="16" name="Rectangle: Rounded Corners 15">
            <a:extLst>
              <a:ext uri="{FF2B5EF4-FFF2-40B4-BE49-F238E27FC236}">
                <a16:creationId xmlns:a16="http://schemas.microsoft.com/office/drawing/2014/main" id="{D6178536-4D8A-4FF2-BBDC-4B3E7E0FCF26}"/>
              </a:ext>
              <a:ext uri="{C183D7F6-B498-43B3-948B-1728B52AA6E4}">
                <adec:decorative xmlns:adec="http://schemas.microsoft.com/office/drawing/2017/decorative" val="1"/>
              </a:ext>
            </a:extLst>
          </p:cNvPr>
          <p:cNvSpPr/>
          <p:nvPr/>
        </p:nvSpPr>
        <p:spPr>
          <a:xfrm>
            <a:off x="6943725" y="1613877"/>
            <a:ext cx="3660775"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atin typeface="Times New Roman" panose="02020603050405020304" pitchFamily="18" charset="0"/>
                <a:cs typeface="Times New Roman" panose="02020603050405020304" pitchFamily="18" charset="0"/>
              </a:rPr>
              <a:t>Infancy</a:t>
            </a:r>
          </a:p>
        </p:txBody>
      </p:sp>
      <p:sp>
        <p:nvSpPr>
          <p:cNvPr id="15" name="Oval 14">
            <a:extLst>
              <a:ext uri="{FF2B5EF4-FFF2-40B4-BE49-F238E27FC236}">
                <a16:creationId xmlns:a16="http://schemas.microsoft.com/office/drawing/2014/main" id="{416F1356-9015-4B5C-9C64-3C1D963E5F59}"/>
              </a:ext>
              <a:ext uri="{C183D7F6-B498-43B3-948B-1728B52AA6E4}">
                <adec:decorative xmlns:adec="http://schemas.microsoft.com/office/drawing/2017/decorative" val="1"/>
              </a:ext>
            </a:extLst>
          </p:cNvPr>
          <p:cNvSpPr/>
          <p:nvPr/>
        </p:nvSpPr>
        <p:spPr>
          <a:xfrm>
            <a:off x="6832600" y="1514475"/>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19" name="Rectangle: Rounded Corners 18">
            <a:extLst>
              <a:ext uri="{FF2B5EF4-FFF2-40B4-BE49-F238E27FC236}">
                <a16:creationId xmlns:a16="http://schemas.microsoft.com/office/drawing/2014/main" id="{EB7F2E37-0ACF-4E8A-9C1D-EC5B65BA2906}"/>
              </a:ext>
              <a:ext uri="{C183D7F6-B498-43B3-948B-1728B52AA6E4}">
                <adec:decorative xmlns:adec="http://schemas.microsoft.com/office/drawing/2017/decorative" val="1"/>
              </a:ext>
            </a:extLst>
          </p:cNvPr>
          <p:cNvSpPr/>
          <p:nvPr/>
        </p:nvSpPr>
        <p:spPr>
          <a:xfrm>
            <a:off x="7693025" y="3334727"/>
            <a:ext cx="3660775" cy="740997"/>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atin typeface="Times New Roman" panose="02020603050405020304" pitchFamily="18" charset="0"/>
                <a:cs typeface="Times New Roman" panose="02020603050405020304" pitchFamily="18" charset="0"/>
              </a:rPr>
              <a:t>Teenage</a:t>
            </a:r>
          </a:p>
        </p:txBody>
      </p:sp>
      <p:sp>
        <p:nvSpPr>
          <p:cNvPr id="20" name="Oval 19">
            <a:extLst>
              <a:ext uri="{FF2B5EF4-FFF2-40B4-BE49-F238E27FC236}">
                <a16:creationId xmlns:a16="http://schemas.microsoft.com/office/drawing/2014/main" id="{88F812F5-70AF-4FBD-80D9-D59B3C456D5E}"/>
              </a:ext>
              <a:ext uri="{C183D7F6-B498-43B3-948B-1728B52AA6E4}">
                <adec:decorative xmlns:adec="http://schemas.microsoft.com/office/drawing/2017/decorative" val="1"/>
              </a:ext>
            </a:extLst>
          </p:cNvPr>
          <p:cNvSpPr/>
          <p:nvPr/>
        </p:nvSpPr>
        <p:spPr>
          <a:xfrm>
            <a:off x="7490264" y="3235325"/>
            <a:ext cx="939800" cy="939800"/>
          </a:xfrm>
          <a:prstGeom prst="ellips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21" name="Rectangle: Rounded Corners 20">
            <a:extLst>
              <a:ext uri="{FF2B5EF4-FFF2-40B4-BE49-F238E27FC236}">
                <a16:creationId xmlns:a16="http://schemas.microsoft.com/office/drawing/2014/main" id="{952C5002-7E64-4069-ACA0-6876E54A9B46}"/>
              </a:ext>
              <a:ext uri="{C183D7F6-B498-43B3-948B-1728B52AA6E4}">
                <adec:decorative xmlns:adec="http://schemas.microsoft.com/office/drawing/2017/decorative" val="1"/>
              </a:ext>
            </a:extLst>
          </p:cNvPr>
          <p:cNvSpPr/>
          <p:nvPr/>
        </p:nvSpPr>
        <p:spPr>
          <a:xfrm>
            <a:off x="6943725" y="5154978"/>
            <a:ext cx="3660775"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atin typeface="Times New Roman" panose="02020603050405020304" pitchFamily="18" charset="0"/>
                <a:cs typeface="Times New Roman" panose="02020603050405020304" pitchFamily="18" charset="0"/>
              </a:rPr>
              <a:t>Adulthood</a:t>
            </a:r>
          </a:p>
        </p:txBody>
      </p:sp>
      <p:sp>
        <p:nvSpPr>
          <p:cNvPr id="22" name="Oval 21">
            <a:extLst>
              <a:ext uri="{FF2B5EF4-FFF2-40B4-BE49-F238E27FC236}">
                <a16:creationId xmlns:a16="http://schemas.microsoft.com/office/drawing/2014/main" id="{A49C5F3A-6F0D-4A0F-AE6E-92F342C22ACD}"/>
              </a:ext>
              <a:ext uri="{C183D7F6-B498-43B3-948B-1728B52AA6E4}">
                <adec:decorative xmlns:adec="http://schemas.microsoft.com/office/drawing/2017/decorative" val="1"/>
              </a:ext>
            </a:extLst>
          </p:cNvPr>
          <p:cNvSpPr/>
          <p:nvPr/>
        </p:nvSpPr>
        <p:spPr>
          <a:xfrm>
            <a:off x="6832600" y="5055576"/>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25" name="Rectangle: Rounded Corners 24">
            <a:extLst>
              <a:ext uri="{FF2B5EF4-FFF2-40B4-BE49-F238E27FC236}">
                <a16:creationId xmlns:a16="http://schemas.microsoft.com/office/drawing/2014/main" id="{94A75A79-A67A-4A23-8588-7FC5EB9A5183}"/>
              </a:ext>
              <a:ext uri="{C183D7F6-B498-43B3-948B-1728B52AA6E4}">
                <adec:decorative xmlns:adec="http://schemas.microsoft.com/office/drawing/2017/decorative" val="1"/>
              </a:ext>
            </a:extLst>
          </p:cNvPr>
          <p:cNvSpPr/>
          <p:nvPr/>
        </p:nvSpPr>
        <p:spPr>
          <a:xfrm>
            <a:off x="1587500" y="1613877"/>
            <a:ext cx="3660775" cy="740997"/>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atin typeface="Times New Roman" panose="02020603050405020304" pitchFamily="18" charset="0"/>
                <a:cs typeface="Times New Roman" panose="02020603050405020304" pitchFamily="18" charset="0"/>
              </a:rPr>
              <a:t>Lifespan Development</a:t>
            </a:r>
          </a:p>
        </p:txBody>
      </p:sp>
      <p:sp>
        <p:nvSpPr>
          <p:cNvPr id="26" name="Oval 25">
            <a:extLst>
              <a:ext uri="{FF2B5EF4-FFF2-40B4-BE49-F238E27FC236}">
                <a16:creationId xmlns:a16="http://schemas.microsoft.com/office/drawing/2014/main" id="{BBC62739-FA35-49F8-8929-743B31F55A69}"/>
              </a:ext>
              <a:ext uri="{C183D7F6-B498-43B3-948B-1728B52AA6E4}">
                <adec:decorative xmlns:adec="http://schemas.microsoft.com/office/drawing/2017/decorative" val="1"/>
              </a:ext>
            </a:extLst>
          </p:cNvPr>
          <p:cNvSpPr/>
          <p:nvPr/>
        </p:nvSpPr>
        <p:spPr>
          <a:xfrm>
            <a:off x="4419600" y="1514475"/>
            <a:ext cx="939800" cy="939800"/>
          </a:xfrm>
          <a:prstGeom prst="ellips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27" name="Rectangle: Rounded Corners 26">
            <a:extLst>
              <a:ext uri="{FF2B5EF4-FFF2-40B4-BE49-F238E27FC236}">
                <a16:creationId xmlns:a16="http://schemas.microsoft.com/office/drawing/2014/main" id="{71BB375D-5EE6-4428-9817-2C7DB6B94332}"/>
              </a:ext>
              <a:ext uri="{C183D7F6-B498-43B3-948B-1728B52AA6E4}">
                <adec:decorative xmlns:adec="http://schemas.microsoft.com/office/drawing/2017/decorative" val="1"/>
              </a:ext>
            </a:extLst>
          </p:cNvPr>
          <p:cNvSpPr/>
          <p:nvPr/>
        </p:nvSpPr>
        <p:spPr>
          <a:xfrm>
            <a:off x="530881" y="3296301"/>
            <a:ext cx="3660775"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atin typeface="Times New Roman" panose="02020603050405020304" pitchFamily="18" charset="0"/>
                <a:cs typeface="Times New Roman" panose="02020603050405020304" pitchFamily="18" charset="0"/>
              </a:rPr>
              <a:t>Ego Identity</a:t>
            </a:r>
          </a:p>
        </p:txBody>
      </p:sp>
      <p:sp>
        <p:nvSpPr>
          <p:cNvPr id="28" name="Oval 27">
            <a:extLst>
              <a:ext uri="{FF2B5EF4-FFF2-40B4-BE49-F238E27FC236}">
                <a16:creationId xmlns:a16="http://schemas.microsoft.com/office/drawing/2014/main" id="{B3A511B7-C7F3-4107-9962-1E10D2E087DD}"/>
              </a:ext>
              <a:ext uri="{C183D7F6-B498-43B3-948B-1728B52AA6E4}">
                <adec:decorative xmlns:adec="http://schemas.microsoft.com/office/drawing/2017/decorative" val="1"/>
              </a:ext>
            </a:extLst>
          </p:cNvPr>
          <p:cNvSpPr/>
          <p:nvPr/>
        </p:nvSpPr>
        <p:spPr>
          <a:xfrm>
            <a:off x="3670300" y="3235325"/>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29" name="Rectangle: Rounded Corners 28">
            <a:extLst>
              <a:ext uri="{FF2B5EF4-FFF2-40B4-BE49-F238E27FC236}">
                <a16:creationId xmlns:a16="http://schemas.microsoft.com/office/drawing/2014/main" id="{D4D7D4B6-62C2-45AB-89A5-3A41DA021FD2}"/>
              </a:ext>
              <a:ext uri="{C183D7F6-B498-43B3-948B-1728B52AA6E4}">
                <adec:decorative xmlns:adec="http://schemas.microsoft.com/office/drawing/2017/decorative" val="1"/>
              </a:ext>
            </a:extLst>
          </p:cNvPr>
          <p:cNvSpPr/>
          <p:nvPr/>
        </p:nvSpPr>
        <p:spPr>
          <a:xfrm>
            <a:off x="1587500" y="5154978"/>
            <a:ext cx="3660775" cy="740997"/>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latin typeface="Times New Roman" panose="02020603050405020304" pitchFamily="18" charset="0"/>
                <a:cs typeface="Times New Roman" panose="02020603050405020304" pitchFamily="18" charset="0"/>
              </a:rPr>
              <a:t>Sense of Self </a:t>
            </a:r>
          </a:p>
        </p:txBody>
      </p:sp>
    </p:spTree>
    <p:extLst>
      <p:ext uri="{BB962C8B-B14F-4D97-AF65-F5344CB8AC3E}">
        <p14:creationId xmlns:p14="http://schemas.microsoft.com/office/powerpoint/2010/main" val="3299715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00AEF-1595-4419-801B-6E36A33BB8CF}"/>
              </a:ext>
            </a:extLst>
          </p:cNvPr>
          <p:cNvSpPr>
            <a:spLocks noGrp="1"/>
          </p:cNvSpPr>
          <p:nvPr>
            <p:ph type="ctrTitle"/>
          </p:nvPr>
        </p:nvSpPr>
        <p:spPr>
          <a:xfrm>
            <a:off x="1524000" y="2347592"/>
            <a:ext cx="9144000" cy="3323987"/>
          </a:xfrm>
        </p:spPr>
        <p:txBody>
          <a:bodyPr lIns="0" tIns="0" rIns="0" bIns="0" anchor="t">
            <a:spAutoFit/>
          </a:bodyPr>
          <a:lstStyle/>
          <a:p>
            <a:r>
              <a:rPr lang="en-US" b="1" dirty="0">
                <a:solidFill>
                  <a:schemeClr val="bg1"/>
                </a:solidFill>
              </a:rPr>
              <a:t>Psychology plays an important role in the work of a Social worker</a:t>
            </a:r>
            <a:br>
              <a:rPr lang="en-US" dirty="0">
                <a:solidFill>
                  <a:schemeClr val="bg1"/>
                </a:solidFill>
              </a:rPr>
            </a:br>
            <a:endParaRPr lang="en-US" dirty="0">
              <a:solidFill>
                <a:schemeClr val="accent4"/>
              </a:solidFill>
            </a:endParaRPr>
          </a:p>
        </p:txBody>
      </p:sp>
      <p:sp>
        <p:nvSpPr>
          <p:cNvPr id="4" name="Diamond 3">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4792319" y="-608242"/>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Diamond 4">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4325258" y="-1770743"/>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72055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hidden="1">
            <a:extLst>
              <a:ext uri="{FF2B5EF4-FFF2-40B4-BE49-F238E27FC236}">
                <a16:creationId xmlns:a16="http://schemas.microsoft.com/office/drawing/2014/main" id="{9FDB6406-0CDB-4213-A1B6-DE47D953FED3}"/>
              </a:ext>
            </a:extLst>
          </p:cNvPr>
          <p:cNvSpPr>
            <a:spLocks noGrp="1"/>
          </p:cNvSpPr>
          <p:nvPr>
            <p:ph type="title" idx="4294967295"/>
          </p:nvPr>
        </p:nvSpPr>
        <p:spPr>
          <a:xfrm>
            <a:off x="0" y="365125"/>
            <a:ext cx="10515600" cy="1325563"/>
          </a:xfrm>
        </p:spPr>
        <p:txBody>
          <a:bodyPr/>
          <a:lstStyle/>
          <a:p>
            <a:r>
              <a:rPr lang="en-US" dirty="0"/>
              <a:t>Project analysis slide 3</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398042" y="408123"/>
            <a:ext cx="3793958"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Stages of Development </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366488"/>
            <a:ext cx="3717758"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52" name="Rectangle 51">
            <a:extLst>
              <a:ext uri="{FF2B5EF4-FFF2-40B4-BE49-F238E27FC236}">
                <a16:creationId xmlns:a16="http://schemas.microsoft.com/office/drawing/2014/main" id="{A8534162-B6E2-4579-9DAD-AD8DE07459BC}"/>
              </a:ext>
            </a:extLst>
          </p:cNvPr>
          <p:cNvSpPr/>
          <p:nvPr/>
        </p:nvSpPr>
        <p:spPr>
          <a:xfrm>
            <a:off x="3053182" y="2506606"/>
            <a:ext cx="1752042" cy="1441677"/>
          </a:xfrm>
          <a:prstGeom prst="rect">
            <a:avLst/>
          </a:prstGeom>
        </p:spPr>
        <p:txBody>
          <a:bodyPr wrap="square" lIns="0" tIns="0" rIns="0" bIns="0" anchor="t">
            <a:spAutoFit/>
          </a:bodyPr>
          <a:lstStyle/>
          <a:p>
            <a:pPr algn="ctr">
              <a:lnSpc>
                <a:spcPts val="1900"/>
              </a:lnSpc>
            </a:pPr>
            <a:r>
              <a:rPr lang="en-US" sz="1400" dirty="0">
                <a:solidFill>
                  <a:schemeClr val="bg1"/>
                </a:solidFill>
                <a:cs typeface="Segoe UI" panose="020B0502040204020203" pitchFamily="34" charset="0"/>
              </a:rPr>
              <a:t>Lorem ipsum dolor sit amet, consectetur adipiscing elit, sed do eiusmod tempor incididunt ut labore et dolore magna aliqua. </a:t>
            </a:r>
          </a:p>
        </p:txBody>
      </p:sp>
      <p:sp>
        <p:nvSpPr>
          <p:cNvPr id="53" name="Rectangle 52">
            <a:extLst>
              <a:ext uri="{FF2B5EF4-FFF2-40B4-BE49-F238E27FC236}">
                <a16:creationId xmlns:a16="http://schemas.microsoft.com/office/drawing/2014/main" id="{E1535E1C-6EBC-45D8-BCE1-D5B947A61FB6}"/>
              </a:ext>
            </a:extLst>
          </p:cNvPr>
          <p:cNvSpPr/>
          <p:nvPr/>
        </p:nvSpPr>
        <p:spPr>
          <a:xfrm>
            <a:off x="5218901" y="2520642"/>
            <a:ext cx="1752042" cy="1441677"/>
          </a:xfrm>
          <a:prstGeom prst="rect">
            <a:avLst/>
          </a:prstGeom>
        </p:spPr>
        <p:txBody>
          <a:bodyPr wrap="square" lIns="0" tIns="0" rIns="0" bIns="0" anchor="t">
            <a:spAutoFit/>
          </a:bodyPr>
          <a:lstStyle/>
          <a:p>
            <a:pPr algn="ctr">
              <a:lnSpc>
                <a:spcPts val="1900"/>
              </a:lnSpc>
            </a:pPr>
            <a:r>
              <a:rPr lang="en-US" sz="1400" dirty="0">
                <a:solidFill>
                  <a:schemeClr val="bg1"/>
                </a:solidFill>
                <a:cs typeface="Segoe UI" panose="020B0502040204020203" pitchFamily="34" charset="0"/>
              </a:rPr>
              <a:t>Lorem ipsum dolor sit amet, consectetur adipiscing elit, sed do eiusmod tempor incididunt ut labore et dolore magna aliqua. </a:t>
            </a:r>
          </a:p>
        </p:txBody>
      </p:sp>
      <p:sp>
        <p:nvSpPr>
          <p:cNvPr id="54" name="Rectangle 53">
            <a:extLst>
              <a:ext uri="{FF2B5EF4-FFF2-40B4-BE49-F238E27FC236}">
                <a16:creationId xmlns:a16="http://schemas.microsoft.com/office/drawing/2014/main" id="{28FF18A5-7B4E-4493-B38D-E732E033F82F}"/>
              </a:ext>
            </a:extLst>
          </p:cNvPr>
          <p:cNvSpPr/>
          <p:nvPr/>
        </p:nvSpPr>
        <p:spPr>
          <a:xfrm>
            <a:off x="7277650" y="2552740"/>
            <a:ext cx="1752042" cy="1441677"/>
          </a:xfrm>
          <a:prstGeom prst="rect">
            <a:avLst/>
          </a:prstGeom>
        </p:spPr>
        <p:txBody>
          <a:bodyPr wrap="square" lIns="0" tIns="0" rIns="0" bIns="0" anchor="t">
            <a:spAutoFit/>
          </a:bodyPr>
          <a:lstStyle/>
          <a:p>
            <a:pPr algn="ctr">
              <a:lnSpc>
                <a:spcPts val="1900"/>
              </a:lnSpc>
            </a:pPr>
            <a:r>
              <a:rPr lang="en-US" sz="1400" dirty="0">
                <a:solidFill>
                  <a:schemeClr val="bg1"/>
                </a:solidFill>
                <a:cs typeface="Segoe UI" panose="020B0502040204020203" pitchFamily="34" charset="0"/>
              </a:rPr>
              <a:t>Lorem ipsum dolor sit amet, consectetur adipiscing elit, sed do eiusmod tempor incididunt ut labore et dolore magna aliqua. </a:t>
            </a:r>
          </a:p>
        </p:txBody>
      </p:sp>
      <p:sp>
        <p:nvSpPr>
          <p:cNvPr id="55" name="Rectangle 54">
            <a:extLst>
              <a:ext uri="{FF2B5EF4-FFF2-40B4-BE49-F238E27FC236}">
                <a16:creationId xmlns:a16="http://schemas.microsoft.com/office/drawing/2014/main" id="{5BCD242F-9A97-473E-8E17-3F6C3C75CE68}"/>
              </a:ext>
            </a:extLst>
          </p:cNvPr>
          <p:cNvSpPr/>
          <p:nvPr/>
        </p:nvSpPr>
        <p:spPr>
          <a:xfrm>
            <a:off x="9555735" y="2552739"/>
            <a:ext cx="1752042" cy="1441677"/>
          </a:xfrm>
          <a:prstGeom prst="rect">
            <a:avLst/>
          </a:prstGeom>
        </p:spPr>
        <p:txBody>
          <a:bodyPr wrap="square" lIns="0" tIns="0" rIns="0" bIns="0" anchor="t">
            <a:spAutoFit/>
          </a:bodyPr>
          <a:lstStyle/>
          <a:p>
            <a:pPr algn="ctr">
              <a:lnSpc>
                <a:spcPts val="1900"/>
              </a:lnSpc>
            </a:pPr>
            <a:r>
              <a:rPr lang="en-US" sz="1400" dirty="0">
                <a:solidFill>
                  <a:schemeClr val="bg1"/>
                </a:solidFill>
                <a:cs typeface="Segoe UI" panose="020B0502040204020203" pitchFamily="34" charset="0"/>
              </a:rPr>
              <a:t>Lorem ipsum dolor sit amet, consectetur adipiscing elit, sed do eiusmod tempor incididunt ut labore et dolore magna aliqua. </a:t>
            </a:r>
          </a:p>
        </p:txBody>
      </p:sp>
      <p:sp>
        <p:nvSpPr>
          <p:cNvPr id="6" name="TextBox 5">
            <a:extLst>
              <a:ext uri="{FF2B5EF4-FFF2-40B4-BE49-F238E27FC236}">
                <a16:creationId xmlns:a16="http://schemas.microsoft.com/office/drawing/2014/main" id="{22654CB2-FC3F-4721-8CFF-5EFE5B28425B}"/>
              </a:ext>
            </a:extLst>
          </p:cNvPr>
          <p:cNvSpPr txBox="1"/>
          <p:nvPr/>
        </p:nvSpPr>
        <p:spPr>
          <a:xfrm>
            <a:off x="1034716" y="1708484"/>
            <a:ext cx="9889958" cy="4401205"/>
          </a:xfrm>
          <a:prstGeom prst="rect">
            <a:avLst/>
          </a:prstGeom>
          <a:noFill/>
        </p:spPr>
        <p:txBody>
          <a:bodyPr wrap="square" rtlCol="0">
            <a:spAutoFit/>
          </a:bodyPr>
          <a:lstStyle/>
          <a:p>
            <a:pPr marL="285750" indent="-28575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There are 8 stages of lifespan development according to Eric Erikson (Chung, 2018).</a:t>
            </a:r>
          </a:p>
          <a:p>
            <a:pPr marL="285750" indent="-28575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lifespan development theory bases that a feeling of competence is achieved by an individual would be after fulfilling a task meant for that stage. </a:t>
            </a:r>
          </a:p>
          <a:p>
            <a:pPr marL="285750" indent="-28575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Why the psychosocial development theory presented by Erikson clarifies the needs of the individuals and is an important tool for a social worker. </a:t>
            </a:r>
          </a:p>
          <a:p>
            <a:pPr marL="285750" indent="-28575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 The first stage is during the development period of a child from the moment that they were born till they turn 12 years old. </a:t>
            </a:r>
          </a:p>
        </p:txBody>
      </p:sp>
    </p:spTree>
    <p:extLst>
      <p:ext uri="{BB962C8B-B14F-4D97-AF65-F5344CB8AC3E}">
        <p14:creationId xmlns:p14="http://schemas.microsoft.com/office/powerpoint/2010/main" val="822569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hidden="1">
            <a:extLst>
              <a:ext uri="{FF2B5EF4-FFF2-40B4-BE49-F238E27FC236}">
                <a16:creationId xmlns:a16="http://schemas.microsoft.com/office/drawing/2014/main" id="{9FDB6406-0CDB-4213-A1B6-DE47D953FED3}"/>
              </a:ext>
            </a:extLst>
          </p:cNvPr>
          <p:cNvSpPr>
            <a:spLocks noGrp="1"/>
          </p:cNvSpPr>
          <p:nvPr>
            <p:ph type="title" idx="4294967295"/>
          </p:nvPr>
        </p:nvSpPr>
        <p:spPr>
          <a:xfrm>
            <a:off x="0" y="365125"/>
            <a:ext cx="10515600" cy="1325563"/>
          </a:xfrm>
        </p:spPr>
        <p:txBody>
          <a:bodyPr/>
          <a:lstStyle/>
          <a:p>
            <a:r>
              <a:rPr lang="en-US" dirty="0"/>
              <a:t>Project analysis slide 3</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398042" y="408123"/>
            <a:ext cx="3793958"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1163395"/>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latin typeface="+mj-lt"/>
              </a:rPr>
              <a:t>Psychology and a </a:t>
            </a:r>
          </a:p>
          <a:p>
            <a:pPr algn="ctr"/>
            <a:r>
              <a:rPr lang="en-US" sz="2800" b="1" dirty="0">
                <a:latin typeface="+mj-lt"/>
              </a:rPr>
              <a:t>Social Worker</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366488"/>
            <a:ext cx="3717758"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52" name="Rectangle 51">
            <a:extLst>
              <a:ext uri="{FF2B5EF4-FFF2-40B4-BE49-F238E27FC236}">
                <a16:creationId xmlns:a16="http://schemas.microsoft.com/office/drawing/2014/main" id="{A8534162-B6E2-4579-9DAD-AD8DE07459BC}"/>
              </a:ext>
            </a:extLst>
          </p:cNvPr>
          <p:cNvSpPr/>
          <p:nvPr/>
        </p:nvSpPr>
        <p:spPr>
          <a:xfrm>
            <a:off x="3053182" y="2506606"/>
            <a:ext cx="1752042" cy="1441677"/>
          </a:xfrm>
          <a:prstGeom prst="rect">
            <a:avLst/>
          </a:prstGeom>
        </p:spPr>
        <p:txBody>
          <a:bodyPr wrap="square" lIns="0" tIns="0" rIns="0" bIns="0" anchor="t">
            <a:spAutoFit/>
          </a:bodyPr>
          <a:lstStyle/>
          <a:p>
            <a:pPr algn="ctr">
              <a:lnSpc>
                <a:spcPts val="1900"/>
              </a:lnSpc>
            </a:pPr>
            <a:r>
              <a:rPr lang="en-US" sz="1400" dirty="0">
                <a:solidFill>
                  <a:schemeClr val="bg1"/>
                </a:solidFill>
                <a:cs typeface="Segoe UI" panose="020B0502040204020203" pitchFamily="34" charset="0"/>
              </a:rPr>
              <a:t>Lorem ipsum dolor sit amet, consectetur adipiscing elit, sed do eiusmod tempor incididunt ut labore et dolore magna aliqua. </a:t>
            </a:r>
          </a:p>
        </p:txBody>
      </p:sp>
      <p:sp>
        <p:nvSpPr>
          <p:cNvPr id="53" name="Rectangle 52">
            <a:extLst>
              <a:ext uri="{FF2B5EF4-FFF2-40B4-BE49-F238E27FC236}">
                <a16:creationId xmlns:a16="http://schemas.microsoft.com/office/drawing/2014/main" id="{E1535E1C-6EBC-45D8-BCE1-D5B947A61FB6}"/>
              </a:ext>
            </a:extLst>
          </p:cNvPr>
          <p:cNvSpPr/>
          <p:nvPr/>
        </p:nvSpPr>
        <p:spPr>
          <a:xfrm>
            <a:off x="5218901" y="2520642"/>
            <a:ext cx="1752042" cy="1441677"/>
          </a:xfrm>
          <a:prstGeom prst="rect">
            <a:avLst/>
          </a:prstGeom>
        </p:spPr>
        <p:txBody>
          <a:bodyPr wrap="square" lIns="0" tIns="0" rIns="0" bIns="0" anchor="t">
            <a:spAutoFit/>
          </a:bodyPr>
          <a:lstStyle/>
          <a:p>
            <a:pPr algn="ctr">
              <a:lnSpc>
                <a:spcPts val="1900"/>
              </a:lnSpc>
            </a:pPr>
            <a:r>
              <a:rPr lang="en-US" sz="1400" dirty="0">
                <a:solidFill>
                  <a:schemeClr val="bg1"/>
                </a:solidFill>
                <a:cs typeface="Segoe UI" panose="020B0502040204020203" pitchFamily="34" charset="0"/>
              </a:rPr>
              <a:t>Lorem ipsum dolor sit amet, consectetur adipiscing elit, sed do eiusmod tempor incididunt ut labore et dolore magna aliqua. </a:t>
            </a:r>
          </a:p>
        </p:txBody>
      </p:sp>
      <p:sp>
        <p:nvSpPr>
          <p:cNvPr id="54" name="Rectangle 53">
            <a:extLst>
              <a:ext uri="{FF2B5EF4-FFF2-40B4-BE49-F238E27FC236}">
                <a16:creationId xmlns:a16="http://schemas.microsoft.com/office/drawing/2014/main" id="{28FF18A5-7B4E-4493-B38D-E732E033F82F}"/>
              </a:ext>
            </a:extLst>
          </p:cNvPr>
          <p:cNvSpPr/>
          <p:nvPr/>
        </p:nvSpPr>
        <p:spPr>
          <a:xfrm>
            <a:off x="7277650" y="2552740"/>
            <a:ext cx="1752042" cy="1441677"/>
          </a:xfrm>
          <a:prstGeom prst="rect">
            <a:avLst/>
          </a:prstGeom>
        </p:spPr>
        <p:txBody>
          <a:bodyPr wrap="square" lIns="0" tIns="0" rIns="0" bIns="0" anchor="t">
            <a:spAutoFit/>
          </a:bodyPr>
          <a:lstStyle/>
          <a:p>
            <a:pPr algn="ctr">
              <a:lnSpc>
                <a:spcPts val="1900"/>
              </a:lnSpc>
            </a:pPr>
            <a:r>
              <a:rPr lang="en-US" sz="1400" dirty="0">
                <a:solidFill>
                  <a:schemeClr val="bg1"/>
                </a:solidFill>
                <a:cs typeface="Segoe UI" panose="020B0502040204020203" pitchFamily="34" charset="0"/>
              </a:rPr>
              <a:t>Lorem ipsum dolor sit amet, consectetur adipiscing elit, sed do eiusmod tempor incididunt ut labore et dolore magna aliqua. </a:t>
            </a:r>
          </a:p>
        </p:txBody>
      </p:sp>
      <p:sp>
        <p:nvSpPr>
          <p:cNvPr id="55" name="Rectangle 54">
            <a:extLst>
              <a:ext uri="{FF2B5EF4-FFF2-40B4-BE49-F238E27FC236}">
                <a16:creationId xmlns:a16="http://schemas.microsoft.com/office/drawing/2014/main" id="{5BCD242F-9A97-473E-8E17-3F6C3C75CE68}"/>
              </a:ext>
            </a:extLst>
          </p:cNvPr>
          <p:cNvSpPr/>
          <p:nvPr/>
        </p:nvSpPr>
        <p:spPr>
          <a:xfrm>
            <a:off x="9555735" y="2552739"/>
            <a:ext cx="1752042" cy="1441677"/>
          </a:xfrm>
          <a:prstGeom prst="rect">
            <a:avLst/>
          </a:prstGeom>
        </p:spPr>
        <p:txBody>
          <a:bodyPr wrap="square" lIns="0" tIns="0" rIns="0" bIns="0" anchor="t">
            <a:spAutoFit/>
          </a:bodyPr>
          <a:lstStyle/>
          <a:p>
            <a:pPr algn="ctr">
              <a:lnSpc>
                <a:spcPts val="1900"/>
              </a:lnSpc>
            </a:pPr>
            <a:r>
              <a:rPr lang="en-US" sz="1400" dirty="0">
                <a:solidFill>
                  <a:schemeClr val="bg1"/>
                </a:solidFill>
                <a:cs typeface="Segoe UI" panose="020B0502040204020203" pitchFamily="34" charset="0"/>
              </a:rPr>
              <a:t>Lorem ipsum dolor sit amet, consectetur adipiscing elit, sed do eiusmod tempor incididunt ut labore et dolore magna aliqua. </a:t>
            </a:r>
          </a:p>
        </p:txBody>
      </p:sp>
      <p:sp>
        <p:nvSpPr>
          <p:cNvPr id="6" name="TextBox 5">
            <a:extLst>
              <a:ext uri="{FF2B5EF4-FFF2-40B4-BE49-F238E27FC236}">
                <a16:creationId xmlns:a16="http://schemas.microsoft.com/office/drawing/2014/main" id="{22654CB2-FC3F-4721-8CFF-5EFE5B28425B}"/>
              </a:ext>
            </a:extLst>
          </p:cNvPr>
          <p:cNvSpPr txBox="1"/>
          <p:nvPr/>
        </p:nvSpPr>
        <p:spPr>
          <a:xfrm>
            <a:off x="1034716" y="1708484"/>
            <a:ext cx="9889958" cy="3970318"/>
          </a:xfrm>
          <a:prstGeom prst="rect">
            <a:avLst/>
          </a:prstGeom>
          <a:noFill/>
        </p:spPr>
        <p:txBody>
          <a:bodyPr wrap="square" rtlCol="0">
            <a:spAutoFit/>
          </a:bodyPr>
          <a:lstStyle/>
          <a:p>
            <a:pPr marL="285750" indent="-285750">
              <a:buFont typeface="Arial" panose="020B0604020202020204" pitchFamily="34" charset="0"/>
              <a:buChar char="•"/>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Whenever Child A, the girl, needs something from ‘Child B’, she cries.</a:t>
            </a:r>
            <a:endParaRPr lang="en-US" sz="28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Child A knows that if she cries, she can get what she wants. </a:t>
            </a:r>
            <a:endParaRPr lang="en-US" sz="28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Child A’s behavior would be categorized as operant learning </a:t>
            </a:r>
          </a:p>
          <a:p>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by Skinner.</a:t>
            </a:r>
            <a:endParaRPr lang="en-US" sz="28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Bandura (1977) suggest that Child A might have</a:t>
            </a:r>
          </a:p>
          <a:p>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 seen an individual at a social gathering or school</a:t>
            </a:r>
          </a:p>
          <a:p>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using this technique to get what they want, and </a:t>
            </a:r>
          </a:p>
          <a:p>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she is</a:t>
            </a:r>
            <a:r>
              <a:rPr lang="en-US" sz="2800" dirty="0">
                <a:latin typeface="Times New Roman" panose="02020603050405020304" pitchFamily="18" charset="0"/>
                <a:ea typeface="Calibri" panose="020F0502020204030204" pitchFamily="34" charset="0"/>
                <a:cs typeface="Times New Roman" panose="02020603050405020304" pitchFamily="18" charset="0"/>
              </a:rPr>
              <a:t> </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copying that individual’s behavior. </a:t>
            </a:r>
            <a:endParaRPr lang="en-US" sz="2800" dirty="0">
              <a:latin typeface="Times New Roman" panose="02020603050405020304" pitchFamily="18" charset="0"/>
              <a:cs typeface="Times New Roman" panose="02020603050405020304" pitchFamily="18" charset="0"/>
            </a:endParaRPr>
          </a:p>
        </p:txBody>
      </p:sp>
      <p:pic>
        <p:nvPicPr>
          <p:cNvPr id="12" name="Picture 11" descr="A picture containing doll, toy&#10;&#10;Description automatically generated">
            <a:extLst>
              <a:ext uri="{FF2B5EF4-FFF2-40B4-BE49-F238E27FC236}">
                <a16:creationId xmlns:a16="http://schemas.microsoft.com/office/drawing/2014/main" id="{01656F0D-4D50-44E7-BDE0-0EEDF15CE666}"/>
              </a:ext>
            </a:extLst>
          </p:cNvPr>
          <p:cNvPicPr>
            <a:picLocks noChangeAspect="1"/>
          </p:cNvPicPr>
          <p:nvPr/>
        </p:nvPicPr>
        <p:blipFill rotWithShape="1">
          <a:blip r:embed="rId3">
            <a:extLst>
              <a:ext uri="{28A0092B-C50C-407E-A947-70E740481C1C}">
                <a14:useLocalDpi xmlns:a14="http://schemas.microsoft.com/office/drawing/2010/main" val="0"/>
              </a:ext>
            </a:extLst>
          </a:blip>
          <a:srcRect l="13731" t="2007"/>
          <a:stretch/>
        </p:blipFill>
        <p:spPr>
          <a:xfrm>
            <a:off x="8643938" y="3643313"/>
            <a:ext cx="2962276" cy="3142338"/>
          </a:xfrm>
          <a:prstGeom prst="rect">
            <a:avLst/>
          </a:prstGeom>
        </p:spPr>
      </p:pic>
    </p:spTree>
    <p:extLst>
      <p:ext uri="{BB962C8B-B14F-4D97-AF65-F5344CB8AC3E}">
        <p14:creationId xmlns:p14="http://schemas.microsoft.com/office/powerpoint/2010/main" val="3680504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62A21665-C64F-4BDA-B2DE-442D70605718}"/>
              </a:ext>
              <a:ext uri="{C183D7F6-B498-43B3-948B-1728B52AA6E4}">
                <adec:decorative xmlns:adec="http://schemas.microsoft.com/office/drawing/2017/decorative" val="1"/>
              </a:ext>
            </a:extLst>
          </p:cNvPr>
          <p:cNvGrpSpPr/>
          <p:nvPr/>
        </p:nvGrpSpPr>
        <p:grpSpPr>
          <a:xfrm>
            <a:off x="4325258" y="1544068"/>
            <a:ext cx="3541486" cy="3769865"/>
            <a:chOff x="4325258" y="1229517"/>
            <a:chExt cx="3541486" cy="3769865"/>
          </a:xfrm>
        </p:grpSpPr>
        <p:sp>
          <p:nvSpPr>
            <p:cNvPr id="12" name="Diamond 11">
              <a:extLst>
                <a:ext uri="{FF2B5EF4-FFF2-40B4-BE49-F238E27FC236}">
                  <a16:creationId xmlns:a16="http://schemas.microsoft.com/office/drawing/2014/main" id="{7DC8B409-5FAC-4539-B25A-26BE925A48AF}"/>
                </a:ext>
              </a:extLst>
            </p:cNvPr>
            <p:cNvSpPr/>
            <p:nvPr/>
          </p:nvSpPr>
          <p:spPr>
            <a:xfrm>
              <a:off x="4792319" y="2392018"/>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Diamond 12">
              <a:extLst>
                <a:ext uri="{FF2B5EF4-FFF2-40B4-BE49-F238E27FC236}">
                  <a16:creationId xmlns:a16="http://schemas.microsoft.com/office/drawing/2014/main" id="{91498E2F-539C-46D3-AF7C-BB1DAE76B114}"/>
                </a:ext>
              </a:extLst>
            </p:cNvPr>
            <p:cNvSpPr/>
            <p:nvPr/>
          </p:nvSpPr>
          <p:spPr>
            <a:xfrm>
              <a:off x="4325258" y="1229517"/>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Title 1">
            <a:extLst>
              <a:ext uri="{FF2B5EF4-FFF2-40B4-BE49-F238E27FC236}">
                <a16:creationId xmlns:a16="http://schemas.microsoft.com/office/drawing/2014/main" id="{FA061601-468D-486D-B8EE-42BD1BE3ADCC}"/>
              </a:ext>
            </a:extLst>
          </p:cNvPr>
          <p:cNvSpPr>
            <a:spLocks noGrp="1"/>
          </p:cNvSpPr>
          <p:nvPr>
            <p:ph type="ctrTitle"/>
          </p:nvPr>
        </p:nvSpPr>
        <p:spPr>
          <a:xfrm>
            <a:off x="1524000" y="2930403"/>
            <a:ext cx="9144000" cy="997196"/>
          </a:xfrm>
        </p:spPr>
        <p:txBody>
          <a:bodyPr lIns="0" tIns="0" rIns="0" bIns="0" anchor="ctr">
            <a:spAutoFit/>
          </a:bodyPr>
          <a:lstStyle/>
          <a:p>
            <a:r>
              <a:rPr lang="en-US" sz="7200" b="1" dirty="0">
                <a:solidFill>
                  <a:schemeClr val="bg1"/>
                </a:solidFill>
              </a:rPr>
              <a:t>Thank You</a:t>
            </a:r>
            <a:endParaRPr lang="en-US" sz="7200" dirty="0">
              <a:solidFill>
                <a:schemeClr val="accent4"/>
              </a:solidFill>
            </a:endParaRPr>
          </a:p>
        </p:txBody>
      </p:sp>
    </p:spTree>
    <p:extLst>
      <p:ext uri="{BB962C8B-B14F-4D97-AF65-F5344CB8AC3E}">
        <p14:creationId xmlns:p14="http://schemas.microsoft.com/office/powerpoint/2010/main" val="1923038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4981377-1B1C-479F-B8B1-BF5C321FD9C5}"/>
              </a:ext>
            </a:extLst>
          </p:cNvPr>
          <p:cNvSpPr txBox="1"/>
          <p:nvPr/>
        </p:nvSpPr>
        <p:spPr>
          <a:xfrm>
            <a:off x="630655" y="733246"/>
            <a:ext cx="11370845" cy="6278642"/>
          </a:xfrm>
          <a:prstGeom prst="rect">
            <a:avLst/>
          </a:prstGeom>
          <a:noFill/>
        </p:spPr>
        <p:txBody>
          <a:bodyPr wrap="square" rtlCol="0">
            <a:spAutoFit/>
          </a:bodyPr>
          <a:lstStyle/>
          <a:p>
            <a:r>
              <a:rPr lang="en-US" sz="2400" dirty="0">
                <a:solidFill>
                  <a:schemeClr val="bg1"/>
                </a:solidFill>
                <a:latin typeface="Arial" panose="020B0604020202020204" pitchFamily="34" charset="0"/>
                <a:cs typeface="Arial" panose="020B0604020202020204" pitchFamily="34" charset="0"/>
              </a:rPr>
              <a:t>References:</a:t>
            </a:r>
          </a:p>
          <a:p>
            <a:pPr>
              <a:lnSpc>
                <a:spcPct val="150000"/>
              </a:lnSpc>
            </a:pPr>
            <a:r>
              <a:rPr lang="en-US" sz="1600" dirty="0">
                <a:solidFill>
                  <a:schemeClr val="bg1"/>
                </a:solidFill>
                <a:effectLst/>
                <a:latin typeface="Times New Roman" panose="02020603050405020304" pitchFamily="18" charset="0"/>
              </a:rPr>
              <a:t>Bandura, A. (1977). </a:t>
            </a:r>
            <a:r>
              <a:rPr lang="en-US" sz="1600" i="1" dirty="0">
                <a:solidFill>
                  <a:schemeClr val="bg1"/>
                </a:solidFill>
                <a:effectLst/>
                <a:latin typeface="Times New Roman" panose="02020603050405020304" pitchFamily="18" charset="0"/>
              </a:rPr>
              <a:t>Social learning theory</a:t>
            </a:r>
            <a:r>
              <a:rPr lang="en-US" sz="1600" dirty="0">
                <a:solidFill>
                  <a:schemeClr val="bg1"/>
                </a:solidFill>
                <a:effectLst/>
                <a:latin typeface="Times New Roman" panose="02020603050405020304" pitchFamily="18" charset="0"/>
              </a:rPr>
              <a:t>. [online] Englewood Cliffs, N.J. Prentice-Hall. Available at: http://www.asecib.ase.ro/mps/Bandura_SocialLearningTheory.pdf.</a:t>
            </a:r>
          </a:p>
          <a:p>
            <a:pPr>
              <a:lnSpc>
                <a:spcPct val="150000"/>
              </a:lnSpc>
            </a:pPr>
            <a:r>
              <a:rPr lang="en-US" sz="1600" dirty="0">
                <a:solidFill>
                  <a:schemeClr val="bg1"/>
                </a:solidFill>
                <a:effectLst/>
                <a:latin typeface="Times New Roman" panose="02020603050405020304" pitchFamily="18" charset="0"/>
              </a:rPr>
              <a:t>Chung, D. (2018). The Eight Stages of Psychosocial Protective Development: Developmental Psychology. </a:t>
            </a:r>
            <a:r>
              <a:rPr lang="en-US" sz="1600" i="1" dirty="0">
                <a:solidFill>
                  <a:schemeClr val="bg1"/>
                </a:solidFill>
                <a:effectLst/>
                <a:latin typeface="Times New Roman" panose="02020603050405020304" pitchFamily="18" charset="0"/>
              </a:rPr>
              <a:t>Journal of Behavioral and Brain Science</a:t>
            </a:r>
            <a:r>
              <a:rPr lang="en-US" sz="1600" dirty="0">
                <a:solidFill>
                  <a:schemeClr val="bg1"/>
                </a:solidFill>
                <a:effectLst/>
                <a:latin typeface="Times New Roman" panose="02020603050405020304" pitchFamily="18" charset="0"/>
              </a:rPr>
              <a:t>, 08(06), pp.369–398.</a:t>
            </a:r>
          </a:p>
          <a:p>
            <a:pPr>
              <a:lnSpc>
                <a:spcPct val="150000"/>
              </a:lnSpc>
            </a:pPr>
            <a:r>
              <a:rPr lang="en-US" sz="1600" dirty="0">
                <a:solidFill>
                  <a:schemeClr val="bg1"/>
                </a:solidFill>
                <a:effectLst/>
                <a:latin typeface="Times New Roman" panose="02020603050405020304" pitchFamily="18" charset="0"/>
              </a:rPr>
              <a:t>Knight, Z.G. (2017). A proposed model of psychodynamic psychotherapy linked to </a:t>
            </a:r>
            <a:r>
              <a:rPr lang="en-US" sz="1600" dirty="0" err="1">
                <a:solidFill>
                  <a:schemeClr val="bg1"/>
                </a:solidFill>
                <a:effectLst/>
                <a:latin typeface="Times New Roman" panose="02020603050405020304" pitchFamily="18" charset="0"/>
              </a:rPr>
              <a:t>erik</a:t>
            </a:r>
            <a:r>
              <a:rPr lang="en-US" sz="1600" dirty="0">
                <a:solidFill>
                  <a:schemeClr val="bg1"/>
                </a:solidFill>
                <a:effectLst/>
                <a:latin typeface="Times New Roman" panose="02020603050405020304" pitchFamily="18" charset="0"/>
              </a:rPr>
              <a:t> </a:t>
            </a:r>
            <a:r>
              <a:rPr lang="en-US" sz="1600" dirty="0" err="1">
                <a:solidFill>
                  <a:schemeClr val="bg1"/>
                </a:solidFill>
                <a:effectLst/>
                <a:latin typeface="Times New Roman" panose="02020603050405020304" pitchFamily="18" charset="0"/>
              </a:rPr>
              <a:t>erikson’s</a:t>
            </a:r>
            <a:r>
              <a:rPr lang="en-US" sz="1600" dirty="0">
                <a:solidFill>
                  <a:schemeClr val="bg1"/>
                </a:solidFill>
                <a:effectLst/>
                <a:latin typeface="Times New Roman" panose="02020603050405020304" pitchFamily="18" charset="0"/>
              </a:rPr>
              <a:t> eight stages of psychosocial development. </a:t>
            </a:r>
            <a:r>
              <a:rPr lang="en-US" sz="1600" i="1" dirty="0">
                <a:solidFill>
                  <a:schemeClr val="bg1"/>
                </a:solidFill>
                <a:effectLst/>
                <a:latin typeface="Times New Roman" panose="02020603050405020304" pitchFamily="18" charset="0"/>
              </a:rPr>
              <a:t>Clinical Psychology &amp; Psychotherapy</a:t>
            </a:r>
            <a:r>
              <a:rPr lang="en-US" sz="1600" dirty="0">
                <a:solidFill>
                  <a:schemeClr val="bg1"/>
                </a:solidFill>
                <a:effectLst/>
                <a:latin typeface="Times New Roman" panose="02020603050405020304" pitchFamily="18" charset="0"/>
              </a:rPr>
              <a:t>, 24(5), pp.1047–1058.</a:t>
            </a:r>
          </a:p>
          <a:p>
            <a:pPr>
              <a:lnSpc>
                <a:spcPct val="150000"/>
              </a:lnSpc>
            </a:pPr>
            <a:r>
              <a:rPr lang="en-US" sz="1600" dirty="0" err="1">
                <a:solidFill>
                  <a:schemeClr val="bg1"/>
                </a:solidFill>
                <a:effectLst/>
                <a:latin typeface="Times New Roman" panose="02020603050405020304" pitchFamily="18" charset="0"/>
              </a:rPr>
              <a:t>Kupfersmid</a:t>
            </a:r>
            <a:r>
              <a:rPr lang="en-US" sz="1600" dirty="0">
                <a:solidFill>
                  <a:schemeClr val="bg1"/>
                </a:solidFill>
                <a:effectLst/>
                <a:latin typeface="Times New Roman" panose="02020603050405020304" pitchFamily="18" charset="0"/>
              </a:rPr>
              <a:t>, J. (2019). Freud’s Clinical Theories Then and Now. </a:t>
            </a:r>
            <a:r>
              <a:rPr lang="en-US" sz="1600" i="1" dirty="0">
                <a:solidFill>
                  <a:schemeClr val="bg1"/>
                </a:solidFill>
                <a:effectLst/>
                <a:latin typeface="Times New Roman" panose="02020603050405020304" pitchFamily="18" charset="0"/>
              </a:rPr>
              <a:t>Psychodynamic Psychiatry</a:t>
            </a:r>
            <a:r>
              <a:rPr lang="en-US" sz="1600" dirty="0">
                <a:solidFill>
                  <a:schemeClr val="bg1"/>
                </a:solidFill>
                <a:effectLst/>
                <a:latin typeface="Times New Roman" panose="02020603050405020304" pitchFamily="18" charset="0"/>
              </a:rPr>
              <a:t>, 47(1), pp.81–97.</a:t>
            </a:r>
          </a:p>
          <a:p>
            <a:pPr>
              <a:lnSpc>
                <a:spcPct val="150000"/>
              </a:lnSpc>
            </a:pPr>
            <a:r>
              <a:rPr lang="en-US" sz="1600" dirty="0">
                <a:solidFill>
                  <a:schemeClr val="bg1"/>
                </a:solidFill>
                <a:effectLst/>
                <a:latin typeface="Times New Roman" panose="02020603050405020304" pitchFamily="18" charset="0"/>
              </a:rPr>
              <a:t>Sing, P. (2012). </a:t>
            </a:r>
            <a:r>
              <a:rPr lang="en-US" sz="1600" i="1" dirty="0">
                <a:solidFill>
                  <a:schemeClr val="bg1"/>
                </a:solidFill>
                <a:effectLst/>
                <a:latin typeface="Times New Roman" panose="02020603050405020304" pitchFamily="18" charset="0"/>
              </a:rPr>
              <a:t>Child development theories including ecological systems theory, Piaget’s theory of cognitive development, cultural-historical psychology, attachment theory, and Erikson’s stages of psychosocial development</a:t>
            </a:r>
            <a:r>
              <a:rPr lang="en-US" sz="1600" dirty="0">
                <a:solidFill>
                  <a:schemeClr val="bg1"/>
                </a:solidFill>
                <a:effectLst/>
                <a:latin typeface="Times New Roman" panose="02020603050405020304" pitchFamily="18" charset="0"/>
              </a:rPr>
              <a:t>. United States: Webster’s Digital Services.</a:t>
            </a:r>
          </a:p>
          <a:p>
            <a:pPr>
              <a:lnSpc>
                <a:spcPct val="150000"/>
              </a:lnSpc>
            </a:pPr>
            <a:r>
              <a:rPr lang="en-US" sz="1600" dirty="0">
                <a:solidFill>
                  <a:schemeClr val="bg1"/>
                </a:solidFill>
                <a:effectLst/>
                <a:latin typeface="Times New Roman" panose="02020603050405020304" pitchFamily="18" charset="0"/>
              </a:rPr>
              <a:t>Skinner, B.F. (1953). What is the experimental analysis of behavior?1. </a:t>
            </a:r>
            <a:r>
              <a:rPr lang="en-US" sz="1600" i="1" dirty="0">
                <a:solidFill>
                  <a:schemeClr val="bg1"/>
                </a:solidFill>
                <a:effectLst/>
                <a:latin typeface="Times New Roman" panose="02020603050405020304" pitchFamily="18" charset="0"/>
              </a:rPr>
              <a:t>Journal of the Experimental Analysis of Behavior</a:t>
            </a:r>
            <a:r>
              <a:rPr lang="en-US" sz="1600" dirty="0">
                <a:solidFill>
                  <a:schemeClr val="bg1"/>
                </a:solidFill>
                <a:effectLst/>
                <a:latin typeface="Times New Roman" panose="02020603050405020304" pitchFamily="18" charset="0"/>
              </a:rPr>
              <a:t>, 9(3), pp.213–218.</a:t>
            </a:r>
          </a:p>
          <a:p>
            <a:pPr>
              <a:lnSpc>
                <a:spcPct val="150000"/>
              </a:lnSpc>
            </a:pPr>
            <a:r>
              <a:rPr lang="en-US" sz="1600" dirty="0">
                <a:solidFill>
                  <a:schemeClr val="bg1"/>
                </a:solidFill>
                <a:effectLst/>
                <a:latin typeface="Times New Roman" panose="02020603050405020304" pitchFamily="18" charset="0"/>
              </a:rPr>
              <a:t>Wadsworth, B.J. (2004). </a:t>
            </a:r>
            <a:r>
              <a:rPr lang="en-US" sz="1600" i="1" dirty="0">
                <a:solidFill>
                  <a:schemeClr val="bg1"/>
                </a:solidFill>
                <a:effectLst/>
                <a:latin typeface="Times New Roman" panose="02020603050405020304" pitchFamily="18" charset="0"/>
              </a:rPr>
              <a:t>Piaget’s theory of cognitive and affective development : foundations of constructivism</a:t>
            </a:r>
            <a:r>
              <a:rPr lang="en-US" sz="1600" dirty="0">
                <a:solidFill>
                  <a:schemeClr val="bg1"/>
                </a:solidFill>
                <a:effectLst/>
                <a:latin typeface="Times New Roman" panose="02020603050405020304" pitchFamily="18" charset="0"/>
              </a:rPr>
              <a:t>. New York: Longman.</a:t>
            </a:r>
          </a:p>
          <a:p>
            <a:pPr>
              <a:lnSpc>
                <a:spcPct val="150000"/>
              </a:lnSpc>
            </a:pPr>
            <a:r>
              <a:rPr lang="en-US" sz="1600" dirty="0">
                <a:solidFill>
                  <a:schemeClr val="bg1"/>
                </a:solidFill>
                <a:effectLst/>
                <a:latin typeface="Times New Roman" panose="02020603050405020304" pitchFamily="18" charset="0"/>
              </a:rPr>
              <a:t>Wallerstein, R.S. (1998). Erikson’s Concept of Ego Identity Reconsidered. </a:t>
            </a:r>
            <a:r>
              <a:rPr lang="en-US" sz="1600" i="1" dirty="0">
                <a:solidFill>
                  <a:schemeClr val="bg1"/>
                </a:solidFill>
                <a:effectLst/>
                <a:latin typeface="Times New Roman" panose="02020603050405020304" pitchFamily="18" charset="0"/>
              </a:rPr>
              <a:t>Journal of the American Psychoanalytic Association</a:t>
            </a:r>
            <a:r>
              <a:rPr lang="en-US" sz="1600" dirty="0">
                <a:solidFill>
                  <a:schemeClr val="bg1"/>
                </a:solidFill>
                <a:effectLst/>
                <a:latin typeface="Times New Roman" panose="02020603050405020304" pitchFamily="18" charset="0"/>
              </a:rPr>
              <a:t>, 46(1), pp.229–248.</a:t>
            </a:r>
          </a:p>
          <a:p>
            <a:endParaRPr lang="en-US" sz="1400" dirty="0">
              <a:solidFill>
                <a:schemeClr val="bg1"/>
              </a:solidFill>
              <a:latin typeface="Arial" panose="020B0604020202020204" pitchFamily="34" charset="0"/>
              <a:cs typeface="Arial" panose="020B0604020202020204" pitchFamily="34" charset="0"/>
            </a:endParaRPr>
          </a:p>
          <a:p>
            <a:endParaRPr lang="en-US" sz="1400" dirty="0">
              <a:solidFill>
                <a:schemeClr val="bg1"/>
              </a:solidFill>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US" sz="1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5549158"/>
      </p:ext>
    </p:extLst>
  </p:cSld>
  <p:clrMapOvr>
    <a:masterClrMapping/>
  </p:clrMapOvr>
</p:sld>
</file>

<file path=ppt/theme/theme1.xml><?xml version="1.0" encoding="utf-8"?>
<a:theme xmlns:a="http://schemas.openxmlformats.org/drawingml/2006/main" name="Office Theme">
  <a:themeElements>
    <a:clrScheme name="Custom 73">
      <a:dk1>
        <a:srgbClr val="000000"/>
      </a:dk1>
      <a:lt1>
        <a:sysClr val="window" lastClr="FFFFFF"/>
      </a:lt1>
      <a:dk2>
        <a:srgbClr val="585858"/>
      </a:dk2>
      <a:lt2>
        <a:srgbClr val="E3E3E3"/>
      </a:lt2>
      <a:accent1>
        <a:srgbClr val="E20613"/>
      </a:accent1>
      <a:accent2>
        <a:srgbClr val="A9C038"/>
      </a:accent2>
      <a:accent3>
        <a:srgbClr val="11AEC7"/>
      </a:accent3>
      <a:accent4>
        <a:srgbClr val="F59F26"/>
      </a:accent4>
      <a:accent5>
        <a:srgbClr val="0062A9"/>
      </a:accent5>
      <a:accent6>
        <a:srgbClr val="EB6047"/>
      </a:accent6>
      <a:hlink>
        <a:srgbClr val="8ED9F6"/>
      </a:hlink>
      <a:folHlink>
        <a:srgbClr val="C00000"/>
      </a:folHlink>
    </a:clrScheme>
    <a:fontScheme name="Modern 01">
      <a:majorFont>
        <a:latin typeface="Century Gothic"/>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78455520_Project analysis, from 24Slides_SL_V1.potx" id="{55E7247F-78B2-40DB-9AFE-D4DD42FA8F09}" vid="{22E2FD65-A32D-4798-AF43-CE42F250BDD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2FD05317-60D6-4B3A-8545-888496D1A8EC}">
  <ds:schemaRefs>
    <ds:schemaRef ds:uri="http://schemas.microsoft.com/sharepoint/v3/contenttype/forms"/>
  </ds:schemaRefs>
</ds:datastoreItem>
</file>

<file path=customXml/itemProps2.xml><?xml version="1.0" encoding="utf-8"?>
<ds:datastoreItem xmlns:ds="http://schemas.openxmlformats.org/officeDocument/2006/customXml" ds:itemID="{61A00BBF-EEBB-4E18-B8CB-F926EAAC48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F609EDA-869E-4BE5-AE5D-B898C584B6FF}">
  <ds:schemaRefs>
    <ds:schemaRef ds:uri="71af3243-3dd4-4a8d-8c0d-dd76da1f02a5"/>
    <ds:schemaRef ds:uri="http://purl.org/dc/terms/"/>
    <ds:schemaRef ds:uri="http://schemas.microsoft.com/office/2006/metadata/properties"/>
    <ds:schemaRef ds:uri="http://purl.org/dc/elements/1.1/"/>
    <ds:schemaRef ds:uri="16c05727-aa75-4e4a-9b5f-8a80a1165891"/>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Project analysis, from 24Slides</Template>
  <TotalTime>146</TotalTime>
  <Words>1890</Words>
  <Application>Microsoft Macintosh PowerPoint</Application>
  <PresentationFormat>Widescreen</PresentationFormat>
  <Paragraphs>77</Paragraphs>
  <Slides>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Century Gothic</vt:lpstr>
      <vt:lpstr>Segoe UI Light</vt:lpstr>
      <vt:lpstr>Times New Roman</vt:lpstr>
      <vt:lpstr>Office Theme</vt:lpstr>
      <vt:lpstr>Why is psychology important when working as a Social worker? Malika Ali Student number : 2026355 Module code : BMHP4003 Lecturer name : Muhammad Hossain </vt:lpstr>
      <vt:lpstr>Project analysis slide 3</vt:lpstr>
      <vt:lpstr>Project analysis slide 2</vt:lpstr>
      <vt:lpstr>Psychology plays an important role in the work of a Social worker </vt:lpstr>
      <vt:lpstr>Project analysis slide 3</vt:lpstr>
      <vt:lpstr>Project analysis slide 3</vt:lpstr>
      <vt:lpstr>Thank You</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Use of psychology in Social work By: Malaika </dc:title>
  <dc:creator>Hareem Rashid</dc:creator>
  <cp:lastModifiedBy>Malika Ali (2026355)</cp:lastModifiedBy>
  <cp:revision>9</cp:revision>
  <dcterms:created xsi:type="dcterms:W3CDTF">2022-02-09T15:17:38Z</dcterms:created>
  <dcterms:modified xsi:type="dcterms:W3CDTF">2022-02-22T09:43:54Z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