
<file path=[Content_Types].xml><?xml version="1.0" encoding="utf-8"?>
<Types xmlns="http://schemas.openxmlformats.org/package/2006/content-types">
  <Default Extension="jpg&amp;ehk=bQ0pCnSXHrh9Pqz8bYB8" ContentType="image/jpeg"/>
  <Default Extension="jpeg" ContentType="image/jpeg"/>
  <Default Extension="wmf" ContentType="image/x-wmf"/>
  <Default Extension="rels" ContentType="application/vnd.openxmlformats-package.relationships+xml"/>
  <Default Extension="xml" ContentType="application/xml"/>
  <Default Extension="jpg&amp;ehk=t2FT1gFJYJbso" ContentType="image/jpeg"/>
  <Default Extension="jpg&amp;ehk=4wnSRPp7J5DbbNB7" ContentType="image/jpeg"/>
  <Default Extension="png&amp;ehk=TVG" ContentType="image/png"/>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87" r:id="rId2"/>
    <p:sldId id="288"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7" r:id="rId23"/>
    <p:sldId id="278" r:id="rId24"/>
    <p:sldId id="279" r:id="rId25"/>
    <p:sldId id="280" r:id="rId26"/>
    <p:sldId id="281" r:id="rId27"/>
    <p:sldId id="282" r:id="rId28"/>
    <p:sldId id="283" r:id="rId29"/>
    <p:sldId id="284" r:id="rId30"/>
  </p:sldIdLst>
  <p:sldSz cx="12192000" cy="6858000"/>
  <p:notesSz cx="7102475" cy="93884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8114" autoAdjust="0"/>
  </p:normalViewPr>
  <p:slideViewPr>
    <p:cSldViewPr snapToGrid="0">
      <p:cViewPr>
        <p:scale>
          <a:sx n="96" d="100"/>
          <a:sy n="96" d="100"/>
        </p:scale>
        <p:origin x="-134" y="230"/>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xmlns:c16r2="http://schemas.microsoft.com/office/drawing/2015/06/char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xmlns:c16r2="http://schemas.microsoft.com/office/drawing/2015/06/char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xmlns:c16r2="http://schemas.microsoft.com/office/drawing/2015/06/char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xmlns:c16r2="http://schemas.microsoft.com/office/drawing/2015/06/char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xmlns:c16r2="http://schemas.microsoft.com/office/drawing/2015/06/chart">
              <c:ext xmlns:c16="http://schemas.microsoft.com/office/drawing/2014/chart" uri="{C3380CC4-5D6E-409C-BE32-E72D297353CC}">
                <c16:uniqueId val="{00000007-6B1F-45D0-97DA-07D26343D254}"/>
              </c:ext>
            </c:extLst>
          </c:dPt>
          <c:dPt>
            <c:idx val="1"/>
            <c:bubble3D val="0"/>
            <c:extLst xmlns:c16r2="http://schemas.microsoft.com/office/drawing/2015/06/char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xmlns:c16r2="http://schemas.microsoft.com/office/drawing/2015/06/char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xmlns:c16r2="http://schemas.microsoft.com/office/drawing/2015/06/char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xmlns:c16r2="http://schemas.microsoft.com/office/drawing/2015/06/char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xmlns:c16r2="http://schemas.microsoft.com/office/drawing/2015/06/chart">
              <c:ext xmlns:c16="http://schemas.microsoft.com/office/drawing/2014/chart" uri="{C3380CC4-5D6E-409C-BE32-E72D297353CC}">
                <c16:uniqueId val="{0000000F-6B1F-45D0-97DA-07D26343D254}"/>
              </c:ext>
            </c:extLst>
          </c:dPt>
          <c:dPt>
            <c:idx val="2"/>
            <c:bubble3D val="0"/>
            <c:extLst xmlns:c16r2="http://schemas.microsoft.com/office/drawing/2015/06/char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xmlns:c16r2="http://schemas.microsoft.com/office/drawing/2015/06/char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A0338E15-7DE0-4A27-A94C-822959C4EE9A}" type="datetimeFigureOut">
              <a:rPr lang="en-GB" smtClean="0"/>
              <a:t>04/03/2019</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714BECDD-346D-4398-99F5-F3354E4C4797}" type="slidenum">
              <a:rPr lang="en-GB" smtClean="0"/>
              <a:t>‹#›</a:t>
            </a:fld>
            <a:endParaRPr lang="en-GB"/>
          </a:p>
        </p:txBody>
      </p:sp>
    </p:spTree>
    <p:extLst>
      <p:ext uri="{BB962C8B-B14F-4D97-AF65-F5344CB8AC3E}">
        <p14:creationId xmlns:p14="http://schemas.microsoft.com/office/powerpoint/2010/main" val="848456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122426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20103600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feedback from the groups and sense-check their responses.  Highlight good ideas – emphasis key points.</a:t>
            </a:r>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21425582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4226762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26612225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various levels and draw out the fact that most of us operate at Level 1 to 3.  Illustrate this by asking how many times students have to ask what was just said?!  Or can you repeat that please?  Or worse, just forget about it!  </a:t>
            </a:r>
          </a:p>
          <a:p>
            <a:r>
              <a:rPr lang="en-GB" dirty="0"/>
              <a:t>Explain what each level means, and how only 4 &amp; 5 are acceptable!  Ask the group ‘why’ is this the case?  Discuss their comments.  Main point is that anything less than active listening is likely to lead to mis-communication!</a:t>
            </a:r>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672312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 group they need to listen carefully (some of them will read, rather than listen…does this cause a problem for them?).  No notes</a:t>
            </a:r>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8663107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a:t>
            </a:r>
          </a:p>
        </p:txBody>
      </p:sp>
      <p:sp>
        <p:nvSpPr>
          <p:cNvPr id="4" name="Slide Number Placeholder 3"/>
          <p:cNvSpPr>
            <a:spLocks noGrp="1"/>
          </p:cNvSpPr>
          <p:nvPr>
            <p:ph type="sldNum" sz="quarter" idx="10"/>
          </p:nvPr>
        </p:nvSpPr>
        <p:spPr/>
        <p:txBody>
          <a:bodyPr/>
          <a:lstStyle/>
          <a:p>
            <a:fld id="{37FA9686-C038-4682-9590-FA4411328854}" type="slidenum">
              <a:rPr lang="en-GB" smtClean="0"/>
              <a:t>20</a:t>
            </a:fld>
            <a:endParaRPr lang="en-GB"/>
          </a:p>
        </p:txBody>
      </p:sp>
    </p:spTree>
    <p:extLst>
      <p:ext uri="{BB962C8B-B14F-4D97-AF65-F5344CB8AC3E}">
        <p14:creationId xmlns:p14="http://schemas.microsoft.com/office/powerpoint/2010/main" val="3788308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also the basis of great coaching skills!</a:t>
            </a:r>
          </a:p>
        </p:txBody>
      </p:sp>
      <p:sp>
        <p:nvSpPr>
          <p:cNvPr id="4" name="Slide Number Placeholder 3"/>
          <p:cNvSpPr>
            <a:spLocks noGrp="1"/>
          </p:cNvSpPr>
          <p:nvPr>
            <p:ph type="sldNum" sz="quarter" idx="10"/>
          </p:nvPr>
        </p:nvSpPr>
        <p:spPr/>
        <p:txBody>
          <a:bodyPr/>
          <a:lstStyle/>
          <a:p>
            <a:fld id="{37FA9686-C038-4682-9590-FA4411328854}" type="slidenum">
              <a:rPr lang="en-GB" smtClean="0"/>
              <a:t>21</a:t>
            </a:fld>
            <a:endParaRPr lang="en-GB"/>
          </a:p>
        </p:txBody>
      </p:sp>
    </p:spTree>
    <p:extLst>
      <p:ext uri="{BB962C8B-B14F-4D97-AF65-F5344CB8AC3E}">
        <p14:creationId xmlns:p14="http://schemas.microsoft.com/office/powerpoint/2010/main" val="27249050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fld id="{37FA9686-C038-4682-9590-FA4411328854}" type="slidenum">
              <a:rPr lang="en-GB" smtClean="0"/>
              <a:t>22</a:t>
            </a:fld>
            <a:endParaRPr lang="en-GB"/>
          </a:p>
        </p:txBody>
      </p:sp>
    </p:spTree>
    <p:extLst>
      <p:ext uri="{BB962C8B-B14F-4D97-AF65-F5344CB8AC3E}">
        <p14:creationId xmlns:p14="http://schemas.microsoft.com/office/powerpoint/2010/main" val="35826625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fld id="{37FA9686-C038-4682-9590-FA4411328854}" type="slidenum">
              <a:rPr lang="en-GB" smtClean="0"/>
              <a:t>23</a:t>
            </a:fld>
            <a:endParaRPr lang="en-GB"/>
          </a:p>
        </p:txBody>
      </p:sp>
    </p:spTree>
    <p:extLst>
      <p:ext uri="{BB962C8B-B14F-4D97-AF65-F5344CB8AC3E}">
        <p14:creationId xmlns:p14="http://schemas.microsoft.com/office/powerpoint/2010/main" val="33916819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and ask open and probing questions to highlight good ideas and techniques, and to surface bad ideas and techniques.</a:t>
            </a:r>
          </a:p>
        </p:txBody>
      </p:sp>
      <p:sp>
        <p:nvSpPr>
          <p:cNvPr id="4" name="Slide Number Placeholder 3"/>
          <p:cNvSpPr>
            <a:spLocks noGrp="1"/>
          </p:cNvSpPr>
          <p:nvPr>
            <p:ph type="sldNum" sz="quarter" idx="10"/>
          </p:nvPr>
        </p:nvSpPr>
        <p:spPr/>
        <p:txBody>
          <a:bodyPr/>
          <a:lstStyle/>
          <a:p>
            <a:fld id="{37FA9686-C038-4682-9590-FA4411328854}" type="slidenum">
              <a:rPr lang="en-GB" smtClean="0"/>
              <a:t>24</a:t>
            </a:fld>
            <a:endParaRPr lang="en-GB"/>
          </a:p>
        </p:txBody>
      </p:sp>
    </p:spTree>
    <p:extLst>
      <p:ext uri="{BB962C8B-B14F-4D97-AF65-F5344CB8AC3E}">
        <p14:creationId xmlns:p14="http://schemas.microsoft.com/office/powerpoint/2010/main" val="935723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fld id="{37FA9686-C038-4682-9590-FA4411328854}" type="slidenum">
              <a:rPr lang="en-GB" smtClean="0"/>
              <a:t>28</a:t>
            </a:fld>
            <a:endParaRPr lang="en-GB"/>
          </a:p>
        </p:txBody>
      </p:sp>
    </p:spTree>
    <p:extLst>
      <p:ext uri="{BB962C8B-B14F-4D97-AF65-F5344CB8AC3E}">
        <p14:creationId xmlns:p14="http://schemas.microsoft.com/office/powerpoint/2010/main" val="7499130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fld id="{37FA9686-C038-4682-9590-FA4411328854}" type="slidenum">
              <a:rPr lang="en-GB" smtClean="0"/>
              <a:t>29</a:t>
            </a:fld>
            <a:endParaRPr lang="en-GB"/>
          </a:p>
        </p:txBody>
      </p:sp>
    </p:spTree>
    <p:extLst>
      <p:ext uri="{BB962C8B-B14F-4D97-AF65-F5344CB8AC3E}">
        <p14:creationId xmlns:p14="http://schemas.microsoft.com/office/powerpoint/2010/main" val="23352531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31713B6D-DE3D-448B-9AFD-287A2A568F05}" type="datetimeFigureOut">
              <a:rPr lang="en-GB" smtClean="0"/>
              <a:t>04/03/2019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254697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04/03/2019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23643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1713B6D-DE3D-448B-9AFD-287A2A568F05}" type="datetimeFigureOut">
              <a:rPr lang="en-GB" smtClean="0"/>
              <a:t>04/03/2019</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82844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1713B6D-DE3D-448B-9AFD-287A2A568F05}" type="datetimeFigureOut">
              <a:rPr lang="en-GB" smtClean="0"/>
              <a:t>04/03/2019</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071665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1713B6D-DE3D-448B-9AFD-287A2A568F05}" type="datetimeFigureOut">
              <a:rPr lang="en-GB" smtClean="0"/>
              <a:t>04/03/2019</a:t>
            </a:fld>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599197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1713B6D-DE3D-448B-9AFD-287A2A568F05}" type="datetimeFigureOut">
              <a:rPr lang="en-GB" smtClean="0"/>
              <a:t>04/03/2019</a:t>
            </a:fld>
            <a:endParaRPr lang="en-GB"/>
          </a:p>
        </p:txBody>
      </p:sp>
      <p:sp>
        <p:nvSpPr>
          <p:cNvPr id="5" name="Slide Number Placeholder 4"/>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49137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13B6D-DE3D-448B-9AFD-287A2A568F05}" type="datetimeFigureOut">
              <a:rPr lang="en-GB" smtClean="0"/>
              <a:t>04/03/2019</a:t>
            </a:fld>
            <a:endParaRPr lang="en-GB"/>
          </a:p>
        </p:txBody>
      </p:sp>
      <p:sp>
        <p:nvSpPr>
          <p:cNvPr id="4" name="Slide Number Placeholder 3"/>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21993958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04/03/2019</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5033985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1713B6D-DE3D-448B-9AFD-287A2A568F05}" type="datetimeFigureOut">
              <a:rPr lang="en-GB" smtClean="0"/>
              <a:t>04/03/2019</a:t>
            </a:fld>
            <a:endParaRPr lang="en-GB"/>
          </a:p>
        </p:txBody>
      </p:sp>
      <p:sp>
        <p:nvSpPr>
          <p:cNvPr id="7" name="Slide Number Placeholder 6"/>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3973087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04/03/2019</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835237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1713B6D-DE3D-448B-9AFD-287A2A568F05}" type="datetimeFigureOut">
              <a:rPr lang="en-GB" smtClean="0"/>
              <a:t>04/03/2019</a:t>
            </a:fld>
            <a:endParaRPr lang="en-GB"/>
          </a:p>
        </p:txBody>
      </p:sp>
      <p:sp>
        <p:nvSpPr>
          <p:cNvPr id="6" name="Slide Number Placeholder 5"/>
          <p:cNvSpPr>
            <a:spLocks noGrp="1"/>
          </p:cNvSpPr>
          <p:nvPr>
            <p:ph type="sldNum" sz="quarter" idx="12"/>
          </p:nvPr>
        </p:nvSpPr>
        <p:spPr/>
        <p:txBody>
          <a:bodyPr/>
          <a:lstStyle/>
          <a:p>
            <a:fld id="{45628798-B724-4DE3-9D07-43E1F6018C5E}" type="slidenum">
              <a:rPr lang="en-GB" smtClean="0"/>
              <a:t>‹#›</a:t>
            </a:fld>
            <a:endParaRPr lang="en-GB"/>
          </a:p>
        </p:txBody>
      </p:sp>
    </p:spTree>
    <p:extLst>
      <p:ext uri="{BB962C8B-B14F-4D97-AF65-F5344CB8AC3E}">
        <p14:creationId xmlns:p14="http://schemas.microsoft.com/office/powerpoint/2010/main" val="19500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1713B6D-DE3D-448B-9AFD-287A2A568F05}" type="datetimeFigureOut">
              <a:rPr lang="en-GB" smtClean="0"/>
              <a:t>04/03/2019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45628798-B724-4DE3-9D07-43E1F6018C5E}" type="slidenum">
              <a:rPr lang="en-GB" smtClean="0"/>
              <a:t>‹#›</a:t>
            </a:fld>
            <a:endParaRPr lang="en-GB"/>
          </a:p>
        </p:txBody>
      </p:sp>
    </p:spTree>
    <p:extLst>
      <p:ext uri="{BB962C8B-B14F-4D97-AF65-F5344CB8AC3E}">
        <p14:creationId xmlns:p14="http://schemas.microsoft.com/office/powerpoint/2010/main" val="35569706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lightmatter/95600250/"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reativecommons.org/licenses/by-sa/3.0/" TargetMode="External"/><Relationship Id="rId2" Type="http://schemas.openxmlformats.org/officeDocument/2006/relationships/hyperlink" Target="http://iteachkinderkids.blogspot.com/2012/02/l-is-for-laugh.html" TargetMode="External"/><Relationship Id="rId1" Type="http://schemas.openxmlformats.org/officeDocument/2006/relationships/slideLayout" Target="../slideLayouts/slideLayout2.xml"/><Relationship Id="rId5" Type="http://schemas.openxmlformats.org/officeDocument/2006/relationships/hyperlink" Target="http://sansdosage.blogspot.com/2009_07_01_archive.html" TargetMode="External"/><Relationship Id="rId4" Type="http://schemas.openxmlformats.org/officeDocument/2006/relationships/image" Target="../media/image9.jpg&amp;ehk=4wnSRPp7J5DbbNB7"/></Relationships>
</file>

<file path=ppt/slides/_rels/slide2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2012books.lardbucket.org/books/a-primer-on-communication-studies/s01-introduction-to-communication-.html"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15.jpg&amp;ehk=t2FT1gFJYJbso"/><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16.jpg&amp;ehk=bQ0pCnSXHrh9Pqz8bYB8"/><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png&amp;ehk=TV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dailyplateofcrazy.com/2014/02/18/get-in-your-car-or-pick-up-the-phone-do-it-now/"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lnSpcReduction="10000"/>
          </a:bodyPr>
          <a:lstStyle/>
          <a:p>
            <a:r>
              <a:rPr lang="en-GB" b="1" dirty="0"/>
              <a:t>Effective </a:t>
            </a:r>
            <a:r>
              <a:rPr lang="en-GB" b="1" dirty="0" smtClean="0"/>
              <a:t>Communication</a:t>
            </a:r>
            <a:r>
              <a:rPr lang="en-GB" b="1" dirty="0"/>
              <a:t/>
            </a:r>
            <a:br>
              <a:rPr lang="en-GB" b="1" dirty="0"/>
            </a:br>
            <a:r>
              <a:rPr lang="en-GB" altLang="en-US" sz="1600" dirty="0"/>
              <a:t/>
            </a:r>
            <a:br>
              <a:rPr lang="en-GB" altLang="en-US" sz="1600" dirty="0"/>
            </a:b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1588B7-127E-4013-B68F-9DC5B0485E2C}"/>
              </a:ext>
            </a:extLst>
          </p:cNvPr>
          <p:cNvSpPr>
            <a:spLocks noGrp="1"/>
          </p:cNvSpPr>
          <p:nvPr>
            <p:ph type="title"/>
          </p:nvPr>
        </p:nvSpPr>
        <p:spPr/>
        <p:txBody>
          <a:bodyPr/>
          <a:lstStyle/>
          <a:p>
            <a:r>
              <a:rPr lang="en-GB" dirty="0"/>
              <a:t>Overview of Session</a:t>
            </a:r>
          </a:p>
        </p:txBody>
      </p:sp>
      <p:sp>
        <p:nvSpPr>
          <p:cNvPr id="3" name="Content Placeholder 2">
            <a:extLst>
              <a:ext uri="{FF2B5EF4-FFF2-40B4-BE49-F238E27FC236}">
                <a16:creationId xmlns="" xmlns:a16="http://schemas.microsoft.com/office/drawing/2014/main" id="{0993502A-1219-4818-B97D-26589EF83C35}"/>
              </a:ext>
            </a:extLst>
          </p:cNvPr>
          <p:cNvSpPr>
            <a:spLocks noGrp="1"/>
          </p:cNvSpPr>
          <p:nvPr>
            <p:ph idx="1"/>
          </p:nvPr>
        </p:nvSpPr>
        <p:spPr>
          <a:xfrm>
            <a:off x="1981200" y="1417639"/>
            <a:ext cx="8229600" cy="4099595"/>
          </a:xfrm>
        </p:spPr>
        <p:txBody>
          <a:bodyPr>
            <a:normAutofit/>
          </a:bodyPr>
          <a:lstStyle/>
          <a:p>
            <a:pPr marL="0" indent="0">
              <a:buNone/>
            </a:pPr>
            <a:endParaRPr lang="en-GB" dirty="0"/>
          </a:p>
          <a:p>
            <a:r>
              <a:rPr lang="en-GB" dirty="0"/>
              <a:t>Non-verbal communication – intro</a:t>
            </a:r>
          </a:p>
          <a:p>
            <a:r>
              <a:rPr lang="en-GB" dirty="0"/>
              <a:t>Barriers to communication</a:t>
            </a:r>
          </a:p>
          <a:p>
            <a:r>
              <a:rPr lang="en-GB" dirty="0"/>
              <a:t>Listening</a:t>
            </a:r>
          </a:p>
          <a:p>
            <a:r>
              <a:rPr lang="en-GB" dirty="0"/>
              <a:t>Communication styles</a:t>
            </a:r>
          </a:p>
          <a:p>
            <a:r>
              <a:rPr lang="en-GB" dirty="0"/>
              <a:t>Difficult communications</a:t>
            </a:r>
          </a:p>
          <a:p>
            <a:r>
              <a:rPr lang="en-GB" dirty="0"/>
              <a:t>Communication Models</a:t>
            </a:r>
          </a:p>
          <a:p>
            <a:endParaRPr lang="en-GB" dirty="0"/>
          </a:p>
        </p:txBody>
      </p:sp>
    </p:spTree>
    <p:extLst>
      <p:ext uri="{BB962C8B-B14F-4D97-AF65-F5344CB8AC3E}">
        <p14:creationId xmlns:p14="http://schemas.microsoft.com/office/powerpoint/2010/main" val="4100971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81201" y="2112964"/>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 xmlns:a16="http://schemas.microsoft.com/office/drawing/2014/main" id="{F4ECDD96-697C-48BC-8CEB-F5962D8E3AFB}"/>
              </a:ext>
            </a:extLst>
          </p:cNvPr>
          <p:cNvSpPr>
            <a:spLocks noChangeShapeType="1"/>
          </p:cNvSpPr>
          <p:nvPr/>
        </p:nvSpPr>
        <p:spPr bwMode="auto">
          <a:xfrm>
            <a:off x="1981201"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 xmlns:a16="http://schemas.microsoft.com/office/drawing/2014/main" id="{447EA3EF-EA29-40F9-9DC0-55E1DF1B3755}"/>
              </a:ext>
            </a:extLst>
          </p:cNvPr>
          <p:cNvSpPr txBox="1">
            <a:spLocks noChangeArrowheads="1"/>
          </p:cNvSpPr>
          <p:nvPr/>
        </p:nvSpPr>
        <p:spPr bwMode="auto">
          <a:xfrm>
            <a:off x="5437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 xmlns:a16="http://schemas.microsoft.com/office/drawing/2014/main" id="{B895419B-BB38-48F0-A440-22CAB24B7D18}"/>
              </a:ext>
            </a:extLst>
          </p:cNvPr>
          <p:cNvSpPr txBox="1">
            <a:spLocks noChangeArrowheads="1"/>
          </p:cNvSpPr>
          <p:nvPr/>
        </p:nvSpPr>
        <p:spPr bwMode="auto">
          <a:xfrm>
            <a:off x="8363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 xmlns:a16="http://schemas.microsoft.com/office/drawing/2014/main" id="{4CA6BCEB-84EB-4D6E-A998-6E94A81E90FA}"/>
              </a:ext>
            </a:extLst>
          </p:cNvPr>
          <p:cNvSpPr txBox="1">
            <a:spLocks noChangeArrowheads="1"/>
          </p:cNvSpPr>
          <p:nvPr/>
        </p:nvSpPr>
        <p:spPr bwMode="auto">
          <a:xfrm>
            <a:off x="1981201"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 xmlns:a16="http://schemas.microsoft.com/office/drawing/2014/main" id="{88B7897C-C10C-4384-BF61-7997AE4A5FB9}"/>
              </a:ext>
            </a:extLst>
          </p:cNvPr>
          <p:cNvSpPr txBox="1">
            <a:spLocks noChangeArrowheads="1"/>
          </p:cNvSpPr>
          <p:nvPr/>
        </p:nvSpPr>
        <p:spPr bwMode="auto">
          <a:xfrm>
            <a:off x="5754524" y="3471865"/>
            <a:ext cx="234380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 xmlns:a16="http://schemas.microsoft.com/office/drawing/2014/main" id="{3652DEFB-F984-4835-A6B1-95D486AC8A1E}"/>
              </a:ext>
            </a:extLst>
          </p:cNvPr>
          <p:cNvSpPr txBox="1">
            <a:spLocks noChangeArrowheads="1"/>
          </p:cNvSpPr>
          <p:nvPr/>
        </p:nvSpPr>
        <p:spPr bwMode="auto">
          <a:xfrm>
            <a:off x="7824193"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 xmlns:a16="http://schemas.microsoft.com/office/drawing/2014/main" id="{4BA2031F-4B26-438B-8FF1-24CFD694B6A3}"/>
              </a:ext>
            </a:extLst>
          </p:cNvPr>
          <p:cNvSpPr>
            <a:spLocks noGrp="1"/>
          </p:cNvSpPr>
          <p:nvPr>
            <p:ph idx="1"/>
          </p:nvPr>
        </p:nvSpPr>
        <p:spPr/>
        <p:txBody>
          <a:bodyPr/>
          <a:lstStyle/>
          <a:p>
            <a:r>
              <a:rPr lang="en-GB" dirty="0"/>
              <a:t>Forming impressions – perceptions</a:t>
            </a:r>
          </a:p>
          <a:p>
            <a:r>
              <a:rPr lang="en-GB" dirty="0"/>
              <a:t>Do we take it too seriously?</a:t>
            </a:r>
          </a:p>
          <a:p>
            <a:r>
              <a:rPr lang="en-GB" dirty="0"/>
              <a:t>What impact or difference can it really make?</a:t>
            </a:r>
          </a:p>
          <a:p>
            <a:r>
              <a:rPr lang="en-GB" dirty="0"/>
              <a:t>Words, Tones and Gestures……what percentage of each of these makes up typical communications?  </a:t>
            </a:r>
            <a:r>
              <a:rPr lang="en-GB" i="1" dirty="0"/>
              <a:t>Exercise</a:t>
            </a:r>
            <a:endParaRPr lang="en-GB" dirty="0"/>
          </a:p>
        </p:txBody>
      </p:sp>
    </p:spTree>
    <p:extLst>
      <p:ext uri="{BB962C8B-B14F-4D97-AF65-F5344CB8AC3E}">
        <p14:creationId xmlns:p14="http://schemas.microsoft.com/office/powerpoint/2010/main" val="3464000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 xmlns:a16="http://schemas.microsoft.com/office/drawing/2014/main" id="{77E63805-9999-4B9E-B6F9-A5E9D8123376}"/>
              </a:ext>
            </a:extLst>
          </p:cNvPr>
          <p:cNvSpPr>
            <a:spLocks noGrp="1"/>
          </p:cNvSpPr>
          <p:nvPr>
            <p:ph idx="1"/>
          </p:nvPr>
        </p:nvSpPr>
        <p:spPr>
          <a:xfrm>
            <a:off x="1983757" y="1396679"/>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	</a:t>
            </a:r>
            <a:r>
              <a:rPr lang="en-GB" sz="4400" b="1" dirty="0">
                <a:solidFill>
                  <a:srgbClr val="FF0000"/>
                </a:solidFill>
              </a:rPr>
              <a:t>55%</a:t>
            </a:r>
          </a:p>
          <a:p>
            <a:endParaRPr lang="en-GB" dirty="0"/>
          </a:p>
        </p:txBody>
      </p:sp>
      <p:graphicFrame>
        <p:nvGraphicFramePr>
          <p:cNvPr id="4" name="Object 4">
            <a:extLst>
              <a:ext uri="{FF2B5EF4-FFF2-40B4-BE49-F238E27FC236}">
                <a16:creationId xmlns="" xmlns:a16="http://schemas.microsoft.com/office/drawing/2014/main" id="{F824F98C-E5BF-441B-8043-CC419F891FC3}"/>
              </a:ext>
            </a:extLst>
          </p:cNvPr>
          <p:cNvGraphicFramePr>
            <a:graphicFrameLocks noChangeAspect="1"/>
          </p:cNvGraphicFramePr>
          <p:nvPr>
            <p:extLst/>
          </p:nvPr>
        </p:nvGraphicFramePr>
        <p:xfrm>
          <a:off x="4295800" y="3376213"/>
          <a:ext cx="4323784" cy="237008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 xmlns:a16="http://schemas.microsoft.com/office/drawing/2014/main" id="{4B03BE02-FF34-4B28-8D47-759934394351}"/>
              </a:ext>
            </a:extLst>
          </p:cNvPr>
          <p:cNvSpPr>
            <a:spLocks noGrp="1"/>
          </p:cNvSpPr>
          <p:nvPr>
            <p:ph idx="1"/>
          </p:nvPr>
        </p:nvSpPr>
        <p:spPr/>
        <p:txBody>
          <a:bodyPr/>
          <a:lstStyle/>
          <a:p>
            <a:r>
              <a:rPr lang="en-GB" dirty="0"/>
              <a:t>Within your groups discuss, and list, as many barriers to communication as you can</a:t>
            </a:r>
          </a:p>
          <a:p>
            <a:r>
              <a:rPr lang="en-GB" dirty="0"/>
              <a:t>Capture your findings on flipchart and present them to the group</a:t>
            </a:r>
          </a:p>
          <a:p>
            <a:pPr marL="0" indent="0">
              <a:buNone/>
            </a:pPr>
            <a:r>
              <a:rPr lang="en-GB" b="1" i="1" dirty="0">
                <a:solidFill>
                  <a:srgbClr val="0070C0"/>
                </a:solidFill>
              </a:rPr>
              <a:t>                      Exercise - 10 mins</a:t>
            </a:r>
          </a:p>
        </p:txBody>
      </p:sp>
      <p:pic>
        <p:nvPicPr>
          <p:cNvPr id="4" name="Picture 1">
            <a:extLst>
              <a:ext uri="{FF2B5EF4-FFF2-40B4-BE49-F238E27FC236}">
                <a16:creationId xmlns="" xmlns:a16="http://schemas.microsoft.com/office/drawing/2014/main" id="{DA736CF0-BA75-4985-9F60-D32CDABE79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84233" y="3844130"/>
            <a:ext cx="2166905" cy="16251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 xmlns:a16="http://schemas.microsoft.com/office/drawing/2014/main" id="{F4DCA221-0E02-43FF-9821-4ADED62B5737}"/>
              </a:ext>
            </a:extLst>
          </p:cNvPr>
          <p:cNvSpPr>
            <a:spLocks noGrp="1"/>
          </p:cNvSpPr>
          <p:nvPr>
            <p:ph idx="1"/>
          </p:nvPr>
        </p:nvSpPr>
        <p:spPr>
          <a:xfrm>
            <a:off x="1847528" y="1417638"/>
            <a:ext cx="8229600" cy="3917032"/>
          </a:xfrm>
        </p:spPr>
        <p:txBody>
          <a:bodyPr>
            <a:normAutofit lnSpcReduction="10000"/>
          </a:bodyPr>
          <a:lstStyle/>
          <a:p>
            <a:r>
              <a:rPr lang="en-US" altLang="en-US" dirty="0">
                <a:latin typeface="+mj-lt"/>
                <a:cs typeface="Arial" charset="0"/>
              </a:rPr>
              <a:t>Environmental Barrier</a:t>
            </a:r>
            <a:r>
              <a:rPr lang="en-GB" altLang="en-US" dirty="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 xmlns:a16="http://schemas.microsoft.com/office/drawing/2014/main" id="{AAAB3830-5673-46C8-A450-0CF5D7309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247438" y="1670092"/>
            <a:ext cx="4189760" cy="1332344"/>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 xmlns:a16="http://schemas.microsoft.com/office/drawing/2014/main" id="{2587C429-D061-4505-B351-B32515F2E0B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81910" y="3556075"/>
            <a:ext cx="2828180" cy="2135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 xmlns:a16="http://schemas.microsoft.com/office/drawing/2014/main" id="{561EBF87-9194-48A7-B84A-06B6FA2861BF}"/>
              </a:ext>
            </a:extLst>
          </p:cNvPr>
          <p:cNvSpPr>
            <a:spLocks noGrp="1"/>
          </p:cNvSpPr>
          <p:nvPr>
            <p:ph type="title"/>
          </p:nvPr>
        </p:nvSpPr>
        <p:spPr/>
        <p:txBody>
          <a:bodyPr/>
          <a:lstStyle/>
          <a:p>
            <a:r>
              <a:rPr lang="en-GB" dirty="0">
                <a:cs typeface="Arial" panose="020B0604020202020204" pitchFamily="34" charset="0"/>
              </a:rPr>
              <a:t>Barriers To Communication</a:t>
            </a:r>
            <a:endParaRPr lang="en-GB" dirty="0"/>
          </a:p>
        </p:txBody>
      </p:sp>
      <p:sp>
        <p:nvSpPr>
          <p:cNvPr id="3" name="Content Placeholder 2">
            <a:extLst>
              <a:ext uri="{FF2B5EF4-FFF2-40B4-BE49-F238E27FC236}">
                <a16:creationId xmlns="" xmlns:a16="http://schemas.microsoft.com/office/drawing/2014/main" id="{D7C23EB2-E774-4DE4-8396-78B202466C08}"/>
              </a:ext>
            </a:extLst>
          </p:cNvPr>
          <p:cNvSpPr>
            <a:spLocks noGrp="1"/>
          </p:cNvSpPr>
          <p:nvPr>
            <p:ph idx="1"/>
          </p:nvPr>
        </p:nvSpPr>
        <p:spPr>
          <a:xfrm>
            <a:off x="1981200" y="1600202"/>
            <a:ext cx="8229600" cy="2116831"/>
          </a:xfrm>
        </p:spPr>
        <p:txBody>
          <a:bodyPr>
            <a:normAutofit lnSpcReduction="10000"/>
          </a:bodyPr>
          <a:lstStyle/>
          <a:p>
            <a:r>
              <a:rPr lang="en-GB" altLang="en-US" dirty="0">
                <a:latin typeface="+mj-lt"/>
                <a:cs typeface="Arial" charset="0"/>
              </a:rPr>
              <a:t>Choose 5 barriers that you have identified</a:t>
            </a:r>
          </a:p>
          <a:p>
            <a:r>
              <a:rPr lang="en-GB" altLang="en-US" dirty="0">
                <a:latin typeface="+mj-lt"/>
                <a:cs typeface="Arial" charset="0"/>
              </a:rPr>
              <a:t>Within your groups devise a solution to improve or remove those barriers. </a:t>
            </a:r>
          </a:p>
          <a:p>
            <a:pPr marL="0" indent="0" algn="ctr">
              <a:buNone/>
            </a:pPr>
            <a:r>
              <a:rPr lang="en-GB" altLang="en-US" b="1" i="1" dirty="0">
                <a:solidFill>
                  <a:srgbClr val="0070C0"/>
                </a:solidFill>
                <a:latin typeface="+mj-lt"/>
                <a:cs typeface="Arial" charset="0"/>
              </a:rPr>
              <a:t>Exercise </a:t>
            </a:r>
            <a:r>
              <a:rPr lang="en-GB" altLang="en-US" sz="2400" b="1" i="1" dirty="0">
                <a:solidFill>
                  <a:srgbClr val="0070C0"/>
                </a:solidFill>
                <a:latin typeface="+mj-lt"/>
                <a:cs typeface="Arial" charset="0"/>
              </a:rPr>
              <a:t>– </a:t>
            </a:r>
            <a:r>
              <a:rPr lang="en-GB" altLang="en-US" b="1" i="1" dirty="0">
                <a:solidFill>
                  <a:srgbClr val="0070C0"/>
                </a:solidFill>
                <a:latin typeface="+mj-lt"/>
                <a:cs typeface="Arial" charset="0"/>
              </a:rPr>
              <a:t>15 mins.</a:t>
            </a:r>
          </a:p>
          <a:p>
            <a:pPr marL="0" indent="0">
              <a:buNone/>
            </a:pPr>
            <a:endParaRPr lang="en-GB" dirty="0">
              <a:latin typeface="+mj-lt"/>
            </a:endParaRPr>
          </a:p>
        </p:txBody>
      </p:sp>
    </p:spTree>
    <p:extLst>
      <p:ext uri="{BB962C8B-B14F-4D97-AF65-F5344CB8AC3E}">
        <p14:creationId xmlns:p14="http://schemas.microsoft.com/office/powerpoint/2010/main" val="4215805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 xmlns:a16="http://schemas.microsoft.com/office/drawing/2014/main" id="{564A89C1-BDBD-4F3E-8061-72A4D5F7D0DC}"/>
              </a:ext>
            </a:extLst>
          </p:cNvPr>
          <p:cNvSpPr>
            <a:spLocks noGrp="1"/>
          </p:cNvSpPr>
          <p:nvPr>
            <p:ph idx="1"/>
          </p:nvPr>
        </p:nvSpPr>
        <p:spPr>
          <a:xfrm>
            <a:off x="1847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888088" y="2536368"/>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 xmlns:a16="http://schemas.microsoft.com/office/drawing/2014/main" id="{47D232B9-5540-40AA-8267-BE4FDF012A57}"/>
              </a:ext>
            </a:extLst>
          </p:cNvPr>
          <p:cNvSpPr>
            <a:spLocks noGrp="1"/>
          </p:cNvSpPr>
          <p:nvPr>
            <p:ph idx="1"/>
          </p:nvPr>
        </p:nvSpPr>
        <p:spPr/>
        <p:txBody>
          <a:bodyPr>
            <a:normAutofit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 xmlns:a16="http://schemas.microsoft.com/office/drawing/2014/main" id="{3F6DDD34-BD7D-4386-A0A7-EE0AA9CFD2E6}"/>
              </a:ext>
            </a:extLst>
          </p:cNvPr>
          <p:cNvSpPr>
            <a:spLocks noGrp="1"/>
          </p:cNvSpPr>
          <p:nvPr>
            <p:ph idx="1"/>
          </p:nvPr>
        </p:nvSpPr>
        <p:spPr/>
        <p:txBody>
          <a:bodyPr>
            <a:normAutofit fontScale="925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endParaRPr lang="en-GB" altLang="en-US" sz="700" dirty="0">
              <a:latin typeface="+mj-lt"/>
              <a:cs typeface="Arial" charset="0"/>
            </a:endParaRPr>
          </a:p>
          <a:p>
            <a:r>
              <a:rPr lang="en-GB" altLang="en-US" dirty="0">
                <a:latin typeface="+mj-lt"/>
                <a:cs typeface="Arial" charset="0"/>
              </a:rPr>
              <a:t>Distortions from the past </a:t>
            </a: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BB99D83-F6CB-4CE5-93D6-53826F5838D2}"/>
              </a:ext>
            </a:extLst>
          </p:cNvPr>
          <p:cNvSpPr>
            <a:spLocks noGrp="1"/>
          </p:cNvSpPr>
          <p:nvPr>
            <p:ph type="title"/>
          </p:nvPr>
        </p:nvSpPr>
        <p:spPr/>
        <p:txBody>
          <a:bodyPr/>
          <a:lstStyle/>
          <a:p>
            <a:r>
              <a:rPr lang="en-GB" dirty="0"/>
              <a:t>Listening Levels</a:t>
            </a:r>
          </a:p>
        </p:txBody>
      </p:sp>
      <p:sp>
        <p:nvSpPr>
          <p:cNvPr id="4" name="AutoShape 9">
            <a:extLst>
              <a:ext uri="{FF2B5EF4-FFF2-40B4-BE49-F238E27FC236}">
                <a16:creationId xmlns="" xmlns:a16="http://schemas.microsoft.com/office/drawing/2014/main" id="{4BDD67B7-0077-4FDC-8283-8757E946C940}"/>
              </a:ext>
            </a:extLst>
          </p:cNvPr>
          <p:cNvSpPr>
            <a:spLocks noChangeArrowheads="1"/>
          </p:cNvSpPr>
          <p:nvPr/>
        </p:nvSpPr>
        <p:spPr bwMode="auto">
          <a:xfrm>
            <a:off x="5519936" y="1772444"/>
            <a:ext cx="5040560" cy="3240732"/>
          </a:xfrm>
          <a:prstGeom prst="triangle">
            <a:avLst>
              <a:gd name="adj" fmla="val 50000"/>
            </a:avLst>
          </a:prstGeom>
          <a:solidFill>
            <a:schemeClr val="accent5">
              <a:lumMod val="40000"/>
              <a:lumOff val="60000"/>
            </a:schemeClr>
          </a:solidFill>
          <a:ln w="9525">
            <a:solidFill>
              <a:schemeClr val="tx1"/>
            </a:solidFill>
            <a:miter lim="800000"/>
            <a:headEnd/>
            <a:tailEnd/>
          </a:ln>
          <a:effectLst/>
          <a:extLst/>
        </p:spPr>
        <p:txBody>
          <a:bodyPr wrap="none" anchor="ctr"/>
          <a:lstStyle/>
          <a:p>
            <a:endParaRPr lang="en-US" altLang="en-US" dirty="0">
              <a:latin typeface="Tahoma" pitchFamily="34" charset="0"/>
            </a:endParaRPr>
          </a:p>
        </p:txBody>
      </p:sp>
      <p:sp>
        <p:nvSpPr>
          <p:cNvPr id="5" name="Text Box 4">
            <a:extLst>
              <a:ext uri="{FF2B5EF4-FFF2-40B4-BE49-F238E27FC236}">
                <a16:creationId xmlns="" xmlns:a16="http://schemas.microsoft.com/office/drawing/2014/main" id="{4008F16E-9331-450B-A564-90285ADA4953}"/>
              </a:ext>
            </a:extLst>
          </p:cNvPr>
          <p:cNvSpPr txBox="1">
            <a:spLocks noChangeArrowheads="1"/>
          </p:cNvSpPr>
          <p:nvPr/>
        </p:nvSpPr>
        <p:spPr bwMode="auto">
          <a:xfrm>
            <a:off x="6024043" y="4437585"/>
            <a:ext cx="39608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0000"/>
                </a:solidFill>
              </a:rPr>
              <a:t>   Ignore</a:t>
            </a:r>
            <a:endParaRPr lang="en-US" altLang="en-US" sz="2000" b="1" dirty="0">
              <a:solidFill>
                <a:srgbClr val="FF0000"/>
              </a:solidFill>
            </a:endParaRPr>
          </a:p>
        </p:txBody>
      </p:sp>
      <p:sp>
        <p:nvSpPr>
          <p:cNvPr id="6" name="Text Box 8">
            <a:extLst>
              <a:ext uri="{FF2B5EF4-FFF2-40B4-BE49-F238E27FC236}">
                <a16:creationId xmlns="" xmlns:a16="http://schemas.microsoft.com/office/drawing/2014/main" id="{9003B796-CF22-4BC7-8629-993F177D9225}"/>
              </a:ext>
            </a:extLst>
          </p:cNvPr>
          <p:cNvSpPr txBox="1">
            <a:spLocks noChangeArrowheads="1"/>
          </p:cNvSpPr>
          <p:nvPr/>
        </p:nvSpPr>
        <p:spPr bwMode="auto">
          <a:xfrm>
            <a:off x="6419330" y="4005785"/>
            <a:ext cx="3421062"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FFC000"/>
                </a:solidFill>
              </a:rPr>
              <a:t>Pretend</a:t>
            </a:r>
            <a:endParaRPr lang="en-US" altLang="en-US" sz="2000" b="1" dirty="0">
              <a:solidFill>
                <a:srgbClr val="FFC000"/>
              </a:solidFill>
            </a:endParaRPr>
          </a:p>
        </p:txBody>
      </p:sp>
      <p:sp>
        <p:nvSpPr>
          <p:cNvPr id="7" name="Text Box 7">
            <a:extLst>
              <a:ext uri="{FF2B5EF4-FFF2-40B4-BE49-F238E27FC236}">
                <a16:creationId xmlns="" xmlns:a16="http://schemas.microsoft.com/office/drawing/2014/main" id="{B17FBF22-0381-4338-816D-04B6A8943494}"/>
              </a:ext>
            </a:extLst>
          </p:cNvPr>
          <p:cNvSpPr txBox="1">
            <a:spLocks noChangeArrowheads="1"/>
          </p:cNvSpPr>
          <p:nvPr/>
        </p:nvSpPr>
        <p:spPr bwMode="auto">
          <a:xfrm>
            <a:off x="6600305" y="3500960"/>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t>  </a:t>
            </a:r>
            <a:r>
              <a:rPr lang="en-GB" altLang="en-US" sz="2000" b="1" dirty="0">
                <a:solidFill>
                  <a:srgbClr val="FFFF00"/>
                </a:solidFill>
              </a:rPr>
              <a:t>Selective</a:t>
            </a:r>
            <a:endParaRPr lang="en-US" altLang="en-US" sz="2000" b="1" dirty="0">
              <a:solidFill>
                <a:srgbClr val="FFFF00"/>
              </a:solidFill>
            </a:endParaRPr>
          </a:p>
        </p:txBody>
      </p:sp>
      <p:sp>
        <p:nvSpPr>
          <p:cNvPr id="8" name="Text Box 6">
            <a:extLst>
              <a:ext uri="{FF2B5EF4-FFF2-40B4-BE49-F238E27FC236}">
                <a16:creationId xmlns="" xmlns:a16="http://schemas.microsoft.com/office/drawing/2014/main" id="{DE00C05A-CDAD-4CB4-B4FF-4F253AB4338E}"/>
              </a:ext>
            </a:extLst>
          </p:cNvPr>
          <p:cNvSpPr txBox="1">
            <a:spLocks noChangeArrowheads="1"/>
          </p:cNvSpPr>
          <p:nvPr/>
        </p:nvSpPr>
        <p:spPr bwMode="auto">
          <a:xfrm>
            <a:off x="6887643" y="2997722"/>
            <a:ext cx="24479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92D050"/>
                </a:solidFill>
              </a:rPr>
              <a:t>Active</a:t>
            </a:r>
            <a:endParaRPr lang="en-US" altLang="en-US" sz="2000" b="1" dirty="0">
              <a:solidFill>
                <a:srgbClr val="92D050"/>
              </a:solidFill>
            </a:endParaRPr>
          </a:p>
        </p:txBody>
      </p:sp>
      <p:sp>
        <p:nvSpPr>
          <p:cNvPr id="9" name="Text Box 5">
            <a:extLst>
              <a:ext uri="{FF2B5EF4-FFF2-40B4-BE49-F238E27FC236}">
                <a16:creationId xmlns="" xmlns:a16="http://schemas.microsoft.com/office/drawing/2014/main" id="{56310A54-16B1-4A30-8DB6-0F54B2911DDC}"/>
              </a:ext>
            </a:extLst>
          </p:cNvPr>
          <p:cNvSpPr txBox="1">
            <a:spLocks noChangeArrowheads="1"/>
          </p:cNvSpPr>
          <p:nvPr/>
        </p:nvSpPr>
        <p:spPr bwMode="auto">
          <a:xfrm>
            <a:off x="7248006" y="2564335"/>
            <a:ext cx="1728787"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spcBef>
                <a:spcPct val="50000"/>
              </a:spcBef>
            </a:pPr>
            <a:r>
              <a:rPr lang="en-GB" altLang="en-US" sz="2000" b="1" dirty="0">
                <a:solidFill>
                  <a:srgbClr val="00B050"/>
                </a:solidFill>
              </a:rPr>
              <a:t>Empathetic</a:t>
            </a:r>
            <a:r>
              <a:rPr lang="en-US" altLang="en-US" dirty="0">
                <a:solidFill>
                  <a:srgbClr val="00B050"/>
                </a:solidFill>
              </a:rPr>
              <a:t> </a:t>
            </a:r>
          </a:p>
        </p:txBody>
      </p:sp>
      <p:sp>
        <p:nvSpPr>
          <p:cNvPr id="10" name="Line 10">
            <a:extLst>
              <a:ext uri="{FF2B5EF4-FFF2-40B4-BE49-F238E27FC236}">
                <a16:creationId xmlns="" xmlns:a16="http://schemas.microsoft.com/office/drawing/2014/main" id="{8B6AD08A-42C8-45DF-8A08-BD1E28BA41E3}"/>
              </a:ext>
            </a:extLst>
          </p:cNvPr>
          <p:cNvSpPr>
            <a:spLocks noChangeShapeType="1"/>
          </p:cNvSpPr>
          <p:nvPr/>
        </p:nvSpPr>
        <p:spPr bwMode="auto">
          <a:xfrm>
            <a:off x="3503093" y="2708796"/>
            <a:ext cx="374491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 name="Line 11">
            <a:extLst>
              <a:ext uri="{FF2B5EF4-FFF2-40B4-BE49-F238E27FC236}">
                <a16:creationId xmlns="" xmlns:a16="http://schemas.microsoft.com/office/drawing/2014/main" id="{CE6B5DB1-F513-428A-A108-7365928B2D60}"/>
              </a:ext>
            </a:extLst>
          </p:cNvPr>
          <p:cNvSpPr>
            <a:spLocks noChangeShapeType="1"/>
          </p:cNvSpPr>
          <p:nvPr/>
        </p:nvSpPr>
        <p:spPr bwMode="auto">
          <a:xfrm>
            <a:off x="3431655" y="3213621"/>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2" name="Line 12">
            <a:extLst>
              <a:ext uri="{FF2B5EF4-FFF2-40B4-BE49-F238E27FC236}">
                <a16:creationId xmlns="" xmlns:a16="http://schemas.microsoft.com/office/drawing/2014/main" id="{2B4B21D0-511B-4E6D-A6FC-F40749A860E6}"/>
              </a:ext>
            </a:extLst>
          </p:cNvPr>
          <p:cNvSpPr>
            <a:spLocks noChangeShapeType="1"/>
          </p:cNvSpPr>
          <p:nvPr/>
        </p:nvSpPr>
        <p:spPr bwMode="auto">
          <a:xfrm>
            <a:off x="3431655" y="37168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 name="Line 13">
            <a:extLst>
              <a:ext uri="{FF2B5EF4-FFF2-40B4-BE49-F238E27FC236}">
                <a16:creationId xmlns="" xmlns:a16="http://schemas.microsoft.com/office/drawing/2014/main" id="{6359925C-2596-4EE6-BD46-8529219C5777}"/>
              </a:ext>
            </a:extLst>
          </p:cNvPr>
          <p:cNvSpPr>
            <a:spLocks noChangeShapeType="1"/>
          </p:cNvSpPr>
          <p:nvPr/>
        </p:nvSpPr>
        <p:spPr bwMode="auto">
          <a:xfrm>
            <a:off x="3431655" y="4148659"/>
            <a:ext cx="381635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4" name="Line 14">
            <a:extLst>
              <a:ext uri="{FF2B5EF4-FFF2-40B4-BE49-F238E27FC236}">
                <a16:creationId xmlns="" xmlns:a16="http://schemas.microsoft.com/office/drawing/2014/main" id="{27C6AE9F-E255-44A7-8823-2CB03C3E2D22}"/>
              </a:ext>
            </a:extLst>
          </p:cNvPr>
          <p:cNvSpPr>
            <a:spLocks noChangeShapeType="1"/>
          </p:cNvSpPr>
          <p:nvPr/>
        </p:nvSpPr>
        <p:spPr bwMode="auto">
          <a:xfrm flipV="1">
            <a:off x="3432449" y="4580460"/>
            <a:ext cx="3815556" cy="66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5" name="Text Box 15">
            <a:extLst>
              <a:ext uri="{FF2B5EF4-FFF2-40B4-BE49-F238E27FC236}">
                <a16:creationId xmlns="" xmlns:a16="http://schemas.microsoft.com/office/drawing/2014/main" id="{F3B485D9-738F-4D75-909B-D9035917D09A}"/>
              </a:ext>
            </a:extLst>
          </p:cNvPr>
          <p:cNvSpPr txBox="1">
            <a:spLocks noChangeArrowheads="1"/>
          </p:cNvSpPr>
          <p:nvPr/>
        </p:nvSpPr>
        <p:spPr bwMode="auto">
          <a:xfrm>
            <a:off x="2423592" y="2492897"/>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dirty="0"/>
              <a:t>Level 5</a:t>
            </a:r>
            <a:endParaRPr lang="en-US" altLang="en-US" sz="2000" b="1" dirty="0"/>
          </a:p>
        </p:txBody>
      </p:sp>
      <p:sp>
        <p:nvSpPr>
          <p:cNvPr id="16" name="Text Box 16">
            <a:extLst>
              <a:ext uri="{FF2B5EF4-FFF2-40B4-BE49-F238E27FC236}">
                <a16:creationId xmlns="" xmlns:a16="http://schemas.microsoft.com/office/drawing/2014/main" id="{693A6313-586E-4F36-92A0-FCFB264412E3}"/>
              </a:ext>
            </a:extLst>
          </p:cNvPr>
          <p:cNvSpPr txBox="1">
            <a:spLocks noChangeArrowheads="1"/>
          </p:cNvSpPr>
          <p:nvPr/>
        </p:nvSpPr>
        <p:spPr bwMode="auto">
          <a:xfrm>
            <a:off x="2423592" y="2997722"/>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4</a:t>
            </a:r>
            <a:endParaRPr lang="en-US" altLang="en-US" sz="2000" b="1"/>
          </a:p>
        </p:txBody>
      </p:sp>
      <p:sp>
        <p:nvSpPr>
          <p:cNvPr id="17" name="Text Box 17">
            <a:extLst>
              <a:ext uri="{FF2B5EF4-FFF2-40B4-BE49-F238E27FC236}">
                <a16:creationId xmlns="" xmlns:a16="http://schemas.microsoft.com/office/drawing/2014/main" id="{AB6F088A-E59C-4380-BFF8-020322D50410}"/>
              </a:ext>
            </a:extLst>
          </p:cNvPr>
          <p:cNvSpPr txBox="1">
            <a:spLocks noChangeArrowheads="1"/>
          </p:cNvSpPr>
          <p:nvPr/>
        </p:nvSpPr>
        <p:spPr bwMode="auto">
          <a:xfrm>
            <a:off x="2423592" y="3500960"/>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3</a:t>
            </a:r>
            <a:endParaRPr lang="en-US" altLang="en-US" sz="2000" b="1"/>
          </a:p>
        </p:txBody>
      </p:sp>
      <p:sp>
        <p:nvSpPr>
          <p:cNvPr id="18" name="Text Box 18">
            <a:extLst>
              <a:ext uri="{FF2B5EF4-FFF2-40B4-BE49-F238E27FC236}">
                <a16:creationId xmlns="" xmlns:a16="http://schemas.microsoft.com/office/drawing/2014/main" id="{DD198EC9-185C-4649-A7FD-A0DF273C81CB}"/>
              </a:ext>
            </a:extLst>
          </p:cNvPr>
          <p:cNvSpPr txBox="1">
            <a:spLocks noChangeArrowheads="1"/>
          </p:cNvSpPr>
          <p:nvPr/>
        </p:nvSpPr>
        <p:spPr bwMode="auto">
          <a:xfrm>
            <a:off x="2423593" y="3932760"/>
            <a:ext cx="28813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2</a:t>
            </a:r>
            <a:endParaRPr lang="en-US" altLang="en-US" sz="2000" b="1"/>
          </a:p>
        </p:txBody>
      </p:sp>
      <p:sp>
        <p:nvSpPr>
          <p:cNvPr id="19" name="Text Box 19">
            <a:extLst>
              <a:ext uri="{FF2B5EF4-FFF2-40B4-BE49-F238E27FC236}">
                <a16:creationId xmlns="" xmlns:a16="http://schemas.microsoft.com/office/drawing/2014/main" id="{79FC9DE7-5BAF-4C4A-86D3-1C9951778AD7}"/>
              </a:ext>
            </a:extLst>
          </p:cNvPr>
          <p:cNvSpPr txBox="1">
            <a:spLocks noChangeArrowheads="1"/>
          </p:cNvSpPr>
          <p:nvPr/>
        </p:nvSpPr>
        <p:spPr bwMode="auto">
          <a:xfrm>
            <a:off x="2423592" y="4364560"/>
            <a:ext cx="29527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GB" altLang="en-US" sz="2000" b="1"/>
              <a:t>Level 1</a:t>
            </a:r>
            <a:endParaRPr lang="en-US" altLang="en-US" sz="2000" b="1"/>
          </a:p>
        </p:txBody>
      </p:sp>
    </p:spTree>
    <p:extLst>
      <p:ext uri="{BB962C8B-B14F-4D97-AF65-F5344CB8AC3E}">
        <p14:creationId xmlns:p14="http://schemas.microsoft.com/office/powerpoint/2010/main" val="1340022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F137522-3439-4582-B0AE-11F44525AB6E}"/>
              </a:ext>
            </a:extLst>
          </p:cNvPr>
          <p:cNvSpPr>
            <a:spLocks noGrp="1"/>
          </p:cNvSpPr>
          <p:nvPr>
            <p:ph type="title"/>
          </p:nvPr>
        </p:nvSpPr>
        <p:spPr/>
        <p:txBody>
          <a:bodyPr/>
          <a:lstStyle/>
          <a:p>
            <a:r>
              <a:rPr lang="en-GB" dirty="0">
                <a:cs typeface="Arial" panose="020B0604020202020204" pitchFamily="34" charset="0"/>
              </a:rPr>
              <a:t>Robber Exercise</a:t>
            </a:r>
            <a:endParaRPr lang="en-GB" dirty="0"/>
          </a:p>
        </p:txBody>
      </p:sp>
      <p:sp>
        <p:nvSpPr>
          <p:cNvPr id="3" name="Content Placeholder 2">
            <a:extLst>
              <a:ext uri="{FF2B5EF4-FFF2-40B4-BE49-F238E27FC236}">
                <a16:creationId xmlns="" xmlns:a16="http://schemas.microsoft.com/office/drawing/2014/main" id="{1C6BB831-5870-4DDD-A3D7-A7BFD9A526AB}"/>
              </a:ext>
            </a:extLst>
          </p:cNvPr>
          <p:cNvSpPr>
            <a:spLocks noGrp="1"/>
          </p:cNvSpPr>
          <p:nvPr>
            <p:ph idx="1"/>
          </p:nvPr>
        </p:nvSpPr>
        <p:spPr/>
        <p:txBody>
          <a:bodyPr/>
          <a:lstStyle/>
          <a:p>
            <a:pPr marL="0" indent="0">
              <a:buNone/>
            </a:pPr>
            <a:r>
              <a:rPr lang="en-GB" altLang="en-US" dirty="0">
                <a:latin typeface="+mj-lt"/>
                <a:cs typeface="Arial" charset="0"/>
              </a:rPr>
              <a:t>Listen to the following statement being read out. You will only hear it once. Then answer the questions on the following slides and decide if they are </a:t>
            </a:r>
          </a:p>
          <a:p>
            <a:pPr marL="0" indent="0">
              <a:buNone/>
            </a:pPr>
            <a:endParaRPr lang="en-GB" altLang="en-US" sz="1200" dirty="0">
              <a:latin typeface="+mj-lt"/>
              <a:cs typeface="Arial" charset="0"/>
            </a:endParaRPr>
          </a:p>
          <a:p>
            <a:pPr marL="914400" lvl="2" indent="0">
              <a:buNone/>
            </a:pPr>
            <a:r>
              <a:rPr lang="en-GB" altLang="en-US" sz="2800" dirty="0">
                <a:latin typeface="+mj-lt"/>
                <a:cs typeface="Arial" charset="0"/>
              </a:rPr>
              <a:t>True (</a:t>
            </a:r>
            <a:r>
              <a:rPr lang="en-GB" altLang="en-US" sz="2800" b="1" dirty="0">
                <a:latin typeface="+mj-lt"/>
                <a:cs typeface="Arial" charset="0"/>
              </a:rPr>
              <a:t>T</a:t>
            </a:r>
            <a:r>
              <a:rPr lang="en-GB" altLang="en-US" sz="2800" dirty="0">
                <a:latin typeface="+mj-lt"/>
                <a:cs typeface="Arial" charset="0"/>
              </a:rPr>
              <a:t>)</a:t>
            </a:r>
          </a:p>
          <a:p>
            <a:pPr marL="914400" lvl="2" indent="0">
              <a:buNone/>
            </a:pPr>
            <a:endParaRPr lang="en-GB" altLang="en-US" sz="400" dirty="0">
              <a:latin typeface="+mj-lt"/>
              <a:cs typeface="Arial" charset="0"/>
            </a:endParaRPr>
          </a:p>
          <a:p>
            <a:pPr marL="914400" lvl="2" indent="0">
              <a:buNone/>
            </a:pPr>
            <a:r>
              <a:rPr lang="en-GB" altLang="en-US" sz="2800" dirty="0">
                <a:latin typeface="+mj-lt"/>
                <a:cs typeface="Arial" charset="0"/>
              </a:rPr>
              <a:t>False (</a:t>
            </a:r>
            <a:r>
              <a:rPr lang="en-GB" altLang="en-US" sz="2800" b="1" dirty="0">
                <a:latin typeface="+mj-lt"/>
                <a:cs typeface="Arial" charset="0"/>
              </a:rPr>
              <a:t>F</a:t>
            </a:r>
            <a:r>
              <a:rPr lang="en-GB" altLang="en-US" sz="2800" dirty="0">
                <a:latin typeface="+mj-lt"/>
                <a:cs typeface="Arial" charset="0"/>
              </a:rPr>
              <a:t>)</a:t>
            </a:r>
          </a:p>
          <a:p>
            <a:endParaRPr lang="en-GB" dirty="0">
              <a:latin typeface="+mj-lt"/>
            </a:endParaRPr>
          </a:p>
        </p:txBody>
      </p:sp>
      <p:pic>
        <p:nvPicPr>
          <p:cNvPr id="4" name="Picture 2">
            <a:extLst>
              <a:ext uri="{FF2B5EF4-FFF2-40B4-BE49-F238E27FC236}">
                <a16:creationId xmlns="" xmlns:a16="http://schemas.microsoft.com/office/drawing/2014/main" id="{2B5DC41C-ADF9-4FDC-9FDC-75A05CF0C2F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176121" y="3106665"/>
            <a:ext cx="3290937" cy="2602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4767057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6E2B34C-D19A-4D6D-952C-9639322158C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Story</a:t>
            </a:r>
            <a:endParaRPr lang="en-GB" dirty="0"/>
          </a:p>
        </p:txBody>
      </p:sp>
      <p:sp>
        <p:nvSpPr>
          <p:cNvPr id="3" name="Content Placeholder 2">
            <a:extLst>
              <a:ext uri="{FF2B5EF4-FFF2-40B4-BE49-F238E27FC236}">
                <a16:creationId xmlns="" xmlns:a16="http://schemas.microsoft.com/office/drawing/2014/main" id="{29F6B0C5-87F9-45E4-8514-19757EC0C1A6}"/>
              </a:ext>
            </a:extLst>
          </p:cNvPr>
          <p:cNvSpPr>
            <a:spLocks noGrp="1"/>
          </p:cNvSpPr>
          <p:nvPr>
            <p:ph idx="1"/>
          </p:nvPr>
        </p:nvSpPr>
        <p:spPr/>
        <p:txBody>
          <a:bodyPr/>
          <a:lstStyle/>
          <a:p>
            <a:pPr marL="0" indent="0">
              <a:buNone/>
            </a:pPr>
            <a:r>
              <a:rPr lang="en-GB" altLang="en-US" dirty="0"/>
              <a:t>A businessman had just turned off the lights in the store when a man appeared and demanded  money. The owner opened a cash register. The contents of the cash register were scooped up, and the man sped away. A member of the police force was notified promptly about the story.</a:t>
            </a:r>
          </a:p>
          <a:p>
            <a:pPr marL="0" indent="0">
              <a:buNone/>
            </a:pPr>
            <a:endParaRPr lang="en-GB" dirty="0"/>
          </a:p>
        </p:txBody>
      </p:sp>
    </p:spTree>
    <p:extLst>
      <p:ext uri="{BB962C8B-B14F-4D97-AF65-F5344CB8AC3E}">
        <p14:creationId xmlns:p14="http://schemas.microsoft.com/office/powerpoint/2010/main" val="33528113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77333522-EE77-4C4A-8F38-ABF6640B0BD0}"/>
              </a:ext>
            </a:extLst>
          </p:cNvPr>
          <p:cNvSpPr>
            <a:spLocks noGrp="1"/>
          </p:cNvSpPr>
          <p:nvPr>
            <p:ph idx="1"/>
          </p:nvPr>
        </p:nvSpPr>
        <p:spPr>
          <a:xfrm>
            <a:off x="1847528" y="332656"/>
            <a:ext cx="8229600" cy="3917032"/>
          </a:xfrm>
        </p:spPr>
        <p:txBody>
          <a:bodyPr>
            <a:noAutofit/>
          </a:bodyPr>
          <a:lstStyle/>
          <a:p>
            <a:pPr marL="457200" indent="-457200">
              <a:buFont typeface="+mj-lt"/>
              <a:buAutoNum type="arabicPeriod"/>
              <a:defRPr/>
            </a:pPr>
            <a:r>
              <a:rPr lang="en-GB" sz="2400" dirty="0"/>
              <a:t>A man appeared after the owner had turned off his store lights. T F ?</a:t>
            </a:r>
          </a:p>
          <a:p>
            <a:pPr marL="457200" indent="-457200">
              <a:buFont typeface="+mj-lt"/>
              <a:buAutoNum type="arabicPeriod"/>
              <a:defRPr/>
            </a:pPr>
            <a:r>
              <a:rPr lang="en-GB" sz="2400" dirty="0"/>
              <a:t>The robber was a man. T F ?</a:t>
            </a:r>
          </a:p>
          <a:p>
            <a:pPr marL="457200" indent="-457200">
              <a:buFont typeface="+mj-lt"/>
              <a:buAutoNum type="arabicPeriod"/>
              <a:defRPr/>
            </a:pPr>
            <a:r>
              <a:rPr lang="en-GB" sz="2400" dirty="0"/>
              <a:t>A man did not demand money. T F ?</a:t>
            </a:r>
          </a:p>
          <a:p>
            <a:pPr marL="457200" indent="-457200">
              <a:buFont typeface="+mj-lt"/>
              <a:buAutoNum type="arabicPeriod"/>
              <a:defRPr/>
            </a:pPr>
            <a:r>
              <a:rPr lang="en-GB" sz="2400" dirty="0"/>
              <a:t>The man who opened the cash register was the owner. T F ?</a:t>
            </a:r>
          </a:p>
          <a:p>
            <a:pPr marL="457200" indent="-457200">
              <a:buFont typeface="+mj-lt"/>
              <a:buAutoNum type="arabicPeriod"/>
              <a:defRPr/>
            </a:pPr>
            <a:r>
              <a:rPr lang="en-GB" sz="2400" dirty="0"/>
              <a:t>The store owner scooped up the contents of the cash register and ran away. T F ?</a:t>
            </a:r>
          </a:p>
          <a:p>
            <a:pPr marL="457200" indent="-457200">
              <a:buFont typeface="+mj-lt"/>
              <a:buAutoNum type="arabicPeriod"/>
              <a:defRPr/>
            </a:pPr>
            <a:r>
              <a:rPr lang="en-GB" sz="2400" dirty="0"/>
              <a:t>Someone opened a cash register. T F ?</a:t>
            </a:r>
          </a:p>
          <a:p>
            <a:pPr marL="457200" indent="-457200">
              <a:buFont typeface="+mj-lt"/>
              <a:buAutoNum type="arabicPeriod"/>
              <a:defRPr/>
            </a:pPr>
            <a:r>
              <a:rPr lang="en-GB" sz="2400" dirty="0"/>
              <a:t>After the man who demanded the money scooped up the contents of the cash register, he ran away. T F ?</a:t>
            </a:r>
          </a:p>
          <a:p>
            <a:pPr marL="457200" indent="-457200">
              <a:buFont typeface="+mj-lt"/>
              <a:buAutoNum type="arabicPeriod"/>
            </a:pPr>
            <a:endParaRPr lang="en-GB" sz="2400" dirty="0"/>
          </a:p>
        </p:txBody>
      </p:sp>
    </p:spTree>
    <p:extLst>
      <p:ext uri="{BB962C8B-B14F-4D97-AF65-F5344CB8AC3E}">
        <p14:creationId xmlns:p14="http://schemas.microsoft.com/office/powerpoint/2010/main" val="4683752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837384E-D40C-41C8-B7DE-5F76C473616C}"/>
              </a:ext>
            </a:extLst>
          </p:cNvPr>
          <p:cNvSpPr>
            <a:spLocks noGrp="1"/>
          </p:cNvSpPr>
          <p:nvPr>
            <p:ph idx="1"/>
          </p:nvPr>
        </p:nvSpPr>
        <p:spPr>
          <a:xfrm>
            <a:off x="1981200" y="476673"/>
            <a:ext cx="8363272" cy="5040561"/>
          </a:xfrm>
        </p:spPr>
        <p:txBody>
          <a:bodyPr>
            <a:normAutofit/>
          </a:bodyPr>
          <a:lstStyle/>
          <a:p>
            <a:pPr marL="514350" indent="-514350">
              <a:buAutoNum type="arabicPeriod" startAt="8"/>
            </a:pPr>
            <a:r>
              <a:rPr lang="en-GB" altLang="en-US" sz="2400" dirty="0"/>
              <a:t>While the cash register contained money, the story does not state how much. T F ?</a:t>
            </a:r>
          </a:p>
          <a:p>
            <a:pPr marL="514350" indent="-514350">
              <a:buAutoNum type="arabicPeriod" startAt="9"/>
            </a:pPr>
            <a:r>
              <a:rPr lang="en-GB" altLang="en-US" sz="2400" dirty="0"/>
              <a:t>The robber demanded money of the owner. T F ?</a:t>
            </a:r>
          </a:p>
          <a:p>
            <a:pPr marL="514350" indent="-514350">
              <a:buAutoNum type="arabicPeriod" startAt="10"/>
            </a:pPr>
            <a:r>
              <a:rPr lang="en-GB" altLang="en-US" sz="2400" dirty="0"/>
              <a:t>The story concerns a series of events in which only three persons are referred to: the owner of the store, a man who demanded money and a member of the police force. T F ?</a:t>
            </a:r>
          </a:p>
          <a:p>
            <a:pPr marL="514350" indent="-514350">
              <a:buAutoNum type="arabicPeriod" startAt="11"/>
            </a:pPr>
            <a:r>
              <a:rPr lang="en-GB" altLang="en-US" sz="2400" dirty="0"/>
              <a:t>The following events in the story are true: someone demanded money, a cash register was opened, its contents were scooped up, and a man dashed out of the store. T F ?</a:t>
            </a:r>
          </a:p>
        </p:txBody>
      </p:sp>
    </p:spTree>
    <p:extLst>
      <p:ext uri="{BB962C8B-B14F-4D97-AF65-F5344CB8AC3E}">
        <p14:creationId xmlns:p14="http://schemas.microsoft.com/office/powerpoint/2010/main" val="99497727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1D63931-E49D-4ECE-9440-950B9C9B9833}"/>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Robber Exercise</a:t>
            </a:r>
            <a:endParaRPr lang="en-GB" dirty="0"/>
          </a:p>
        </p:txBody>
      </p:sp>
      <p:sp>
        <p:nvSpPr>
          <p:cNvPr id="3" name="Content Placeholder 2">
            <a:extLst>
              <a:ext uri="{FF2B5EF4-FFF2-40B4-BE49-F238E27FC236}">
                <a16:creationId xmlns="" xmlns:a16="http://schemas.microsoft.com/office/drawing/2014/main" id="{5DB6EE6D-238A-49C7-A489-1A0547F27CCD}"/>
              </a:ext>
            </a:extLst>
          </p:cNvPr>
          <p:cNvSpPr>
            <a:spLocks noGrp="1"/>
          </p:cNvSpPr>
          <p:nvPr>
            <p:ph idx="1"/>
          </p:nvPr>
        </p:nvSpPr>
        <p:spPr>
          <a:xfrm>
            <a:off x="1981200" y="1600201"/>
            <a:ext cx="8229600" cy="1143000"/>
          </a:xfrm>
        </p:spPr>
        <p:txBody>
          <a:bodyPr/>
          <a:lstStyle/>
          <a:p>
            <a:r>
              <a:rPr lang="en-GB" altLang="en-US" dirty="0">
                <a:latin typeface="+mj-lt"/>
                <a:cs typeface="Arial" charset="0"/>
              </a:rPr>
              <a:t>How many were </a:t>
            </a:r>
            <a:r>
              <a:rPr lang="en-GB" altLang="en-US" b="1" dirty="0">
                <a:latin typeface="+mj-lt"/>
                <a:cs typeface="Arial" charset="0"/>
              </a:rPr>
              <a:t>True</a:t>
            </a:r>
            <a:r>
              <a:rPr lang="en-GB" altLang="en-US" dirty="0">
                <a:latin typeface="+mj-lt"/>
                <a:cs typeface="Arial" charset="0"/>
              </a:rPr>
              <a:t> and how many </a:t>
            </a:r>
            <a:r>
              <a:rPr lang="en-GB" altLang="en-US" b="1" dirty="0">
                <a:latin typeface="+mj-lt"/>
                <a:cs typeface="Arial" charset="0"/>
              </a:rPr>
              <a:t>False</a:t>
            </a:r>
            <a:r>
              <a:rPr lang="en-GB" altLang="en-US" dirty="0">
                <a:latin typeface="+mj-lt"/>
                <a:cs typeface="Arial" charset="0"/>
              </a:rPr>
              <a:t>?</a:t>
            </a:r>
            <a:endParaRPr lang="en-US" altLang="en-US" dirty="0">
              <a:latin typeface="+mj-lt"/>
              <a:cs typeface="Arial" charset="0"/>
            </a:endParaRPr>
          </a:p>
          <a:p>
            <a:endParaRPr lang="en-GB" dirty="0">
              <a:latin typeface="+mj-lt"/>
            </a:endParaRPr>
          </a:p>
        </p:txBody>
      </p:sp>
      <p:pic>
        <p:nvPicPr>
          <p:cNvPr id="4" name="Picture 2">
            <a:extLst>
              <a:ext uri="{FF2B5EF4-FFF2-40B4-BE49-F238E27FC236}">
                <a16:creationId xmlns="" xmlns:a16="http://schemas.microsoft.com/office/drawing/2014/main" id="{12152FAA-ACF5-447A-B5F5-8401A86D8FC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68008" y="2230741"/>
            <a:ext cx="4388222" cy="34699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2638426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 xmlns:a16="http://schemas.microsoft.com/office/drawing/2014/main" id="{66EEB1A4-152A-418E-8A25-0CE80C68E8D8}"/>
              </a:ext>
            </a:extLst>
          </p:cNvPr>
          <p:cNvSpPr/>
          <p:nvPr/>
        </p:nvSpPr>
        <p:spPr>
          <a:xfrm>
            <a:off x="1811524" y="58847"/>
            <a:ext cx="8568952" cy="6740307"/>
          </a:xfrm>
          <a:prstGeom prst="rect">
            <a:avLst/>
          </a:prstGeom>
        </p:spPr>
        <p:txBody>
          <a:bodyPr wrap="square">
            <a:spAutoFit/>
          </a:bodyPr>
          <a:lstStyle/>
          <a:p>
            <a:pPr marL="342900" indent="-342900">
              <a:buFont typeface="+mj-lt"/>
              <a:buAutoNum type="arabicPeriod"/>
              <a:defRPr/>
            </a:pPr>
            <a:r>
              <a:rPr lang="en-GB" dirty="0"/>
              <a:t>A man appeared after the owner had turned off his store lights.  </a:t>
            </a:r>
            <a:r>
              <a:rPr lang="en-GB" b="1" dirty="0"/>
              <a:t>F</a:t>
            </a:r>
            <a:r>
              <a:rPr lang="en-GB" dirty="0"/>
              <a:t>  </a:t>
            </a:r>
            <a:r>
              <a:rPr lang="en-GB" i="1" dirty="0">
                <a:solidFill>
                  <a:srgbClr val="FF0000"/>
                </a:solidFill>
              </a:rPr>
              <a:t>“A businessman had just turned off the lights in the store” </a:t>
            </a:r>
          </a:p>
          <a:p>
            <a:pPr marL="342900" indent="-342900">
              <a:buFont typeface="+mj-lt"/>
              <a:buAutoNum type="arabicPeriod"/>
              <a:defRPr/>
            </a:pPr>
            <a:r>
              <a:rPr lang="en-GB" dirty="0"/>
              <a:t>The robber was a man.  </a:t>
            </a:r>
            <a:r>
              <a:rPr lang="en-GB" b="1" dirty="0"/>
              <a:t> F   </a:t>
            </a:r>
            <a:r>
              <a:rPr lang="en-GB" i="1" dirty="0">
                <a:solidFill>
                  <a:srgbClr val="FF0000"/>
                </a:solidFill>
              </a:rPr>
              <a:t>“No mention of Male or Female”</a:t>
            </a:r>
            <a:endParaRPr lang="en-GB" sz="500" b="1" dirty="0"/>
          </a:p>
          <a:p>
            <a:pPr marL="342900" indent="-342900">
              <a:buFont typeface="+mj-lt"/>
              <a:buAutoNum type="arabicPeriod"/>
              <a:defRPr/>
            </a:pPr>
            <a:r>
              <a:rPr lang="en-GB" dirty="0"/>
              <a:t>A man did not demand money.  </a:t>
            </a:r>
            <a:r>
              <a:rPr lang="en-GB" b="1" dirty="0"/>
              <a:t>F</a:t>
            </a:r>
            <a:r>
              <a:rPr lang="en-GB" dirty="0"/>
              <a:t>    </a:t>
            </a:r>
            <a:r>
              <a:rPr lang="en-GB" i="1" dirty="0">
                <a:solidFill>
                  <a:srgbClr val="FF0000"/>
                </a:solidFill>
              </a:rPr>
              <a:t>“A man appeared and demanded  money”</a:t>
            </a:r>
            <a:endParaRPr lang="en-GB" altLang="en-US" i="1" dirty="0">
              <a:solidFill>
                <a:srgbClr val="FF0000"/>
              </a:solidFill>
            </a:endParaRPr>
          </a:p>
          <a:p>
            <a:pPr marL="342900" indent="-342900">
              <a:buFont typeface="+mj-lt"/>
              <a:buAutoNum type="arabicPeriod"/>
            </a:pPr>
            <a:r>
              <a:rPr lang="en-GB" altLang="en-US" dirty="0"/>
              <a:t>The man who opened the cash register was the owner.   </a:t>
            </a:r>
            <a:r>
              <a:rPr lang="en-GB" altLang="en-US" b="1" dirty="0"/>
              <a:t> F</a:t>
            </a:r>
            <a:r>
              <a:rPr lang="en-GB" altLang="en-US" dirty="0"/>
              <a:t>   </a:t>
            </a:r>
            <a:r>
              <a:rPr lang="en-GB" altLang="en-US" i="1" dirty="0">
                <a:solidFill>
                  <a:srgbClr val="FF0000"/>
                </a:solidFill>
              </a:rPr>
              <a:t>“The owner opened </a:t>
            </a:r>
            <a:r>
              <a:rPr lang="en-GB" altLang="en-US" b="1" i="1" u="sng" dirty="0">
                <a:solidFill>
                  <a:srgbClr val="FF0000"/>
                </a:solidFill>
              </a:rPr>
              <a:t>a</a:t>
            </a:r>
            <a:r>
              <a:rPr lang="en-GB" altLang="en-US" i="1" dirty="0">
                <a:solidFill>
                  <a:srgbClr val="FF0000"/>
                </a:solidFill>
              </a:rPr>
              <a:t> cash register”</a:t>
            </a:r>
            <a:endParaRPr lang="en-GB" altLang="en-US" sz="500" dirty="0"/>
          </a:p>
          <a:p>
            <a:pPr marL="342900" indent="-342900">
              <a:buFont typeface="+mj-lt"/>
              <a:buAutoNum type="arabicPeriod"/>
            </a:pPr>
            <a:r>
              <a:rPr lang="en-GB" altLang="en-US" dirty="0"/>
              <a:t>The store owner scooped up the contents of the cash register and ran away.  </a:t>
            </a:r>
            <a:r>
              <a:rPr lang="en-GB" altLang="en-US" b="1" dirty="0"/>
              <a:t>F  </a:t>
            </a:r>
            <a:r>
              <a:rPr lang="en-GB" altLang="en-US" i="1" dirty="0">
                <a:solidFill>
                  <a:srgbClr val="FF0000"/>
                </a:solidFill>
              </a:rPr>
              <a:t>“The contents of the cash register were scooped up, and the man </a:t>
            </a:r>
            <a:r>
              <a:rPr lang="en-GB" altLang="en-US" b="1" i="1" u="sng" dirty="0">
                <a:solidFill>
                  <a:srgbClr val="FF0000"/>
                </a:solidFill>
              </a:rPr>
              <a:t>sped</a:t>
            </a:r>
            <a:r>
              <a:rPr lang="en-GB" altLang="en-US" i="1" dirty="0">
                <a:solidFill>
                  <a:srgbClr val="FF0000"/>
                </a:solidFill>
              </a:rPr>
              <a:t> away”</a:t>
            </a:r>
            <a:endParaRPr lang="en-GB" altLang="en-US" sz="500" dirty="0"/>
          </a:p>
          <a:p>
            <a:pPr marL="342900" indent="-342900">
              <a:buFont typeface="+mj-lt"/>
              <a:buAutoNum type="arabicPeriod"/>
            </a:pPr>
            <a:r>
              <a:rPr lang="en-GB" altLang="en-US" dirty="0"/>
              <a:t>Someone opened a cash register.  </a:t>
            </a:r>
            <a:r>
              <a:rPr lang="en-GB" altLang="en-US" b="1" dirty="0"/>
              <a:t>T</a:t>
            </a:r>
            <a:r>
              <a:rPr lang="en-GB" altLang="en-US" dirty="0"/>
              <a:t>  </a:t>
            </a:r>
          </a:p>
          <a:p>
            <a:pPr marL="342900" indent="-342900">
              <a:buFont typeface="+mj-lt"/>
              <a:buAutoNum type="arabicPeriod"/>
            </a:pPr>
            <a:r>
              <a:rPr lang="en-GB" altLang="en-US" dirty="0"/>
              <a:t>After the man who demanded the money scooped up the contents of the cash register, he ran away.   </a:t>
            </a:r>
            <a:r>
              <a:rPr lang="en-GB" altLang="en-US" b="1" dirty="0"/>
              <a:t>    F</a:t>
            </a:r>
            <a:r>
              <a:rPr lang="en-GB" altLang="en-US" dirty="0"/>
              <a:t>    </a:t>
            </a:r>
            <a:r>
              <a:rPr lang="en-GB" altLang="en-US" i="1" dirty="0">
                <a:solidFill>
                  <a:srgbClr val="FF0000"/>
                </a:solidFill>
              </a:rPr>
              <a:t>“The contents of the cash register were scooped up, and the man sped away”.</a:t>
            </a:r>
          </a:p>
          <a:p>
            <a:pPr marL="342900" indent="-342900">
              <a:buFont typeface="+mj-lt"/>
              <a:buAutoNum type="arabicPeriod"/>
            </a:pPr>
            <a:r>
              <a:rPr lang="en-GB" altLang="en-US" dirty="0"/>
              <a:t>While the cash register contained money, the story does not state how much. </a:t>
            </a:r>
            <a:r>
              <a:rPr lang="en-GB" altLang="en-US" b="1" dirty="0"/>
              <a:t>F  “</a:t>
            </a:r>
            <a:r>
              <a:rPr lang="en-GB" altLang="en-US" i="1" dirty="0">
                <a:solidFill>
                  <a:srgbClr val="FF0000"/>
                </a:solidFill>
              </a:rPr>
              <a:t>The contents of the cash register were scooped up” </a:t>
            </a:r>
          </a:p>
          <a:p>
            <a:pPr marL="342900" indent="-342900">
              <a:buFont typeface="+mj-lt"/>
              <a:buAutoNum type="arabicPeriod"/>
            </a:pPr>
            <a:r>
              <a:rPr lang="en-GB" altLang="en-US" dirty="0"/>
              <a:t>The robber demanded money of the owner  </a:t>
            </a:r>
            <a:r>
              <a:rPr lang="en-GB" altLang="en-US" b="1" dirty="0"/>
              <a:t>F</a:t>
            </a:r>
            <a:r>
              <a:rPr lang="en-GB" altLang="en-US" dirty="0"/>
              <a:t>    </a:t>
            </a:r>
            <a:r>
              <a:rPr lang="en-GB" altLang="en-US" i="1" dirty="0">
                <a:solidFill>
                  <a:srgbClr val="FF0000"/>
                </a:solidFill>
              </a:rPr>
              <a:t>“a man appeared and demanded  money”</a:t>
            </a:r>
            <a:r>
              <a:rPr lang="en-GB" altLang="en-US" sz="1000" i="1" dirty="0">
                <a:solidFill>
                  <a:srgbClr val="FF0000"/>
                </a:solidFill>
              </a:rPr>
              <a:t> </a:t>
            </a:r>
          </a:p>
          <a:p>
            <a:pPr marL="342900" indent="-342900">
              <a:buFont typeface="+mj-lt"/>
              <a:buAutoNum type="arabicPeriod"/>
            </a:pPr>
            <a:r>
              <a:rPr lang="en-GB" altLang="en-US" dirty="0"/>
              <a:t>The story concerns a series of events in which only three persons are referred to: the owner of the store, a man who demanded money and a member of the police force  </a:t>
            </a:r>
            <a:r>
              <a:rPr lang="en-GB" altLang="en-US" b="1" dirty="0"/>
              <a:t>F</a:t>
            </a:r>
            <a:r>
              <a:rPr lang="en-GB" altLang="en-US" dirty="0"/>
              <a:t>  </a:t>
            </a:r>
            <a:r>
              <a:rPr lang="en-GB" altLang="en-US" i="1" dirty="0">
                <a:solidFill>
                  <a:srgbClr val="FF0000"/>
                </a:solidFill>
              </a:rPr>
              <a:t>“A businessman … a man … The owner … the man sped away…. A member of the police force”</a:t>
            </a:r>
            <a:endParaRPr lang="en-GB" altLang="en-US" dirty="0"/>
          </a:p>
          <a:p>
            <a:pPr marL="342900" indent="-342900">
              <a:buFont typeface="+mj-lt"/>
              <a:buAutoNum type="arabicPeriod"/>
            </a:pPr>
            <a:endParaRPr lang="en-GB" altLang="en-US" i="1" dirty="0">
              <a:solidFill>
                <a:srgbClr val="FF0000"/>
              </a:solidFill>
            </a:endParaRPr>
          </a:p>
          <a:p>
            <a:endParaRPr lang="en-GB" altLang="en-US" b="1" i="1" dirty="0">
              <a:solidFill>
                <a:srgbClr val="FF0000"/>
              </a:solidFill>
            </a:endParaRPr>
          </a:p>
          <a:p>
            <a:pPr marL="342900" indent="-342900">
              <a:buFont typeface="+mj-lt"/>
              <a:buAutoNum type="arabicPeriod"/>
            </a:pPr>
            <a:endParaRPr lang="en-GB" altLang="en-US" dirty="0"/>
          </a:p>
          <a:p>
            <a:pPr marL="342900" indent="-342900">
              <a:buFont typeface="+mj-lt"/>
              <a:buAutoNum type="arabicPeriod"/>
              <a:defRPr/>
            </a:pPr>
            <a:endParaRPr lang="en-GB" i="1" dirty="0">
              <a:solidFill>
                <a:srgbClr val="FF0000"/>
              </a:solidFill>
            </a:endParaRPr>
          </a:p>
        </p:txBody>
      </p:sp>
    </p:spTree>
    <p:extLst>
      <p:ext uri="{BB962C8B-B14F-4D97-AF65-F5344CB8AC3E}">
        <p14:creationId xmlns:p14="http://schemas.microsoft.com/office/powerpoint/2010/main" val="15806350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5DE146-7C98-4C86-A5DF-FE7A5F535733}"/>
              </a:ext>
            </a:extLst>
          </p:cNvPr>
          <p:cNvSpPr>
            <a:spLocks noGrp="1"/>
          </p:cNvSpPr>
          <p:nvPr>
            <p:ph type="title"/>
          </p:nvPr>
        </p:nvSpPr>
        <p:spPr/>
        <p:txBody>
          <a:bodyPr/>
          <a:lstStyle/>
          <a:p>
            <a:r>
              <a:rPr lang="en-GB" dirty="0"/>
              <a:t>And, finally……..</a:t>
            </a:r>
          </a:p>
        </p:txBody>
      </p:sp>
      <p:sp>
        <p:nvSpPr>
          <p:cNvPr id="3" name="Content Placeholder 2">
            <a:extLst>
              <a:ext uri="{FF2B5EF4-FFF2-40B4-BE49-F238E27FC236}">
                <a16:creationId xmlns="" xmlns:a16="http://schemas.microsoft.com/office/drawing/2014/main" id="{ECD990EE-DCDA-4161-924C-6BECA93E5006}"/>
              </a:ext>
            </a:extLst>
          </p:cNvPr>
          <p:cNvSpPr>
            <a:spLocks noGrp="1"/>
          </p:cNvSpPr>
          <p:nvPr>
            <p:ph idx="1"/>
          </p:nvPr>
        </p:nvSpPr>
        <p:spPr>
          <a:xfrm>
            <a:off x="2505944" y="1600202"/>
            <a:ext cx="7704856" cy="3845023"/>
          </a:xfrm>
        </p:spPr>
        <p:txBody>
          <a:bodyPr>
            <a:normAutofit fontScale="92500" lnSpcReduction="10000"/>
          </a:bodyPr>
          <a:lstStyle/>
          <a:p>
            <a:pPr marL="0" indent="0">
              <a:buNone/>
            </a:pPr>
            <a:r>
              <a:rPr lang="en-GB" altLang="en-US" dirty="0"/>
              <a:t>The following events in the story are true: someone demanded money, a cash register was opened, its contents were scooped up, and a man dashed out of the store   </a:t>
            </a:r>
            <a:r>
              <a:rPr lang="en-GB" altLang="en-US" b="1" dirty="0"/>
              <a:t>F     </a:t>
            </a:r>
            <a:r>
              <a:rPr lang="en-GB" altLang="en-US" i="1" dirty="0">
                <a:solidFill>
                  <a:srgbClr val="FF0000"/>
                </a:solidFill>
              </a:rPr>
              <a:t>“the man sped away!”</a:t>
            </a:r>
          </a:p>
          <a:p>
            <a:pPr marL="0" indent="0">
              <a:buNone/>
            </a:pPr>
            <a:endParaRPr lang="en-GB" altLang="en-US" i="1" dirty="0">
              <a:solidFill>
                <a:srgbClr val="FF0000"/>
              </a:solidFill>
            </a:endParaRPr>
          </a:p>
          <a:p>
            <a:pPr marL="0" indent="0">
              <a:buNone/>
            </a:pPr>
            <a:r>
              <a:rPr lang="en-GB" altLang="en-US" i="1" dirty="0">
                <a:solidFill>
                  <a:srgbClr val="FF0000"/>
                </a:solidFill>
              </a:rPr>
              <a:t>Well done everyone on being</a:t>
            </a:r>
          </a:p>
          <a:p>
            <a:pPr marL="0" indent="0">
              <a:buNone/>
            </a:pPr>
            <a:r>
              <a:rPr lang="en-GB" altLang="en-US" i="1" dirty="0">
                <a:solidFill>
                  <a:srgbClr val="FF0000"/>
                </a:solidFill>
              </a:rPr>
              <a:t>such active listeners!</a:t>
            </a:r>
          </a:p>
          <a:p>
            <a:pPr marL="0" indent="0">
              <a:buNone/>
            </a:pPr>
            <a:endParaRPr lang="en-GB" altLang="en-US" b="1" i="1" dirty="0">
              <a:solidFill>
                <a:srgbClr val="FF0000"/>
              </a:solidFill>
            </a:endParaRPr>
          </a:p>
        </p:txBody>
      </p:sp>
      <p:sp>
        <p:nvSpPr>
          <p:cNvPr id="4" name="TextBox 3">
            <a:extLst>
              <a:ext uri="{FF2B5EF4-FFF2-40B4-BE49-F238E27FC236}">
                <a16:creationId xmlns="" xmlns:a16="http://schemas.microsoft.com/office/drawing/2014/main" id="{68D83B78-DE1F-429B-AA43-2D314C6F139C}"/>
              </a:ext>
            </a:extLst>
          </p:cNvPr>
          <p:cNvSpPr txBox="1"/>
          <p:nvPr/>
        </p:nvSpPr>
        <p:spPr>
          <a:xfrm>
            <a:off x="1775520" y="1600202"/>
            <a:ext cx="730424" cy="584775"/>
          </a:xfrm>
          <a:prstGeom prst="rect">
            <a:avLst/>
          </a:prstGeom>
          <a:noFill/>
        </p:spPr>
        <p:txBody>
          <a:bodyPr wrap="square" rtlCol="0">
            <a:spAutoFit/>
          </a:bodyPr>
          <a:lstStyle/>
          <a:p>
            <a:r>
              <a:rPr lang="en-GB" sz="3200" dirty="0"/>
              <a:t>11.</a:t>
            </a:r>
          </a:p>
        </p:txBody>
      </p:sp>
      <p:sp>
        <p:nvSpPr>
          <p:cNvPr id="10" name="TextBox 9">
            <a:extLst>
              <a:ext uri="{FF2B5EF4-FFF2-40B4-BE49-F238E27FC236}">
                <a16:creationId xmlns="" xmlns:a16="http://schemas.microsoft.com/office/drawing/2014/main" id="{2C234832-DD5E-436C-B018-677A0447B63C}"/>
              </a:ext>
            </a:extLst>
          </p:cNvPr>
          <p:cNvSpPr txBox="1"/>
          <p:nvPr/>
        </p:nvSpPr>
        <p:spPr>
          <a:xfrm>
            <a:off x="3930650" y="6057900"/>
            <a:ext cx="4330700" cy="230832"/>
          </a:xfrm>
          <a:prstGeom prst="rect">
            <a:avLst/>
          </a:prstGeom>
          <a:noFill/>
        </p:spPr>
        <p:txBody>
          <a:bodyPr wrap="square" rtlCol="0">
            <a:spAutoFit/>
          </a:bodyPr>
          <a:lstStyle/>
          <a:p>
            <a:r>
              <a:rPr lang="en-GB" sz="900">
                <a:hlinkClick r:id="rId2" tooltip="http://iteachkinderkids.blogspot.com/2012/02/l-is-for-laugh.html"/>
              </a:rPr>
              <a:t>This Photo</a:t>
            </a:r>
            <a:r>
              <a:rPr lang="en-GB" sz="900"/>
              <a:t> by Unknown Author is licensed under </a:t>
            </a:r>
            <a:r>
              <a:rPr lang="en-GB" sz="900">
                <a:hlinkClick r:id="rId3" tooltip="https://creativecommons.org/licenses/by-sa/3.0/"/>
              </a:rPr>
              <a:t>CC BY-SA</a:t>
            </a:r>
            <a:endParaRPr lang="en-GB" sz="900"/>
          </a:p>
        </p:txBody>
      </p:sp>
      <p:pic>
        <p:nvPicPr>
          <p:cNvPr id="12" name="Picture 11">
            <a:extLst>
              <a:ext uri="{FF2B5EF4-FFF2-40B4-BE49-F238E27FC236}">
                <a16:creationId xmlns="" xmlns:a16="http://schemas.microsoft.com/office/drawing/2014/main" id="{3EA4EADB-7712-4E24-8786-ABDD3B6DFDF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9308856" y="3024700"/>
            <a:ext cx="2616529" cy="2372500"/>
          </a:xfrm>
          <a:prstGeom prst="rect">
            <a:avLst/>
          </a:prstGeom>
        </p:spPr>
      </p:pic>
    </p:spTree>
    <p:extLst>
      <p:ext uri="{BB962C8B-B14F-4D97-AF65-F5344CB8AC3E}">
        <p14:creationId xmlns:p14="http://schemas.microsoft.com/office/powerpoint/2010/main" val="7441350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74C2C8D-83B0-4A7A-B7FE-45C096434CD8}"/>
              </a:ext>
            </a:extLst>
          </p:cNvPr>
          <p:cNvSpPr>
            <a:spLocks noGrp="1"/>
          </p:cNvSpPr>
          <p:nvPr>
            <p:ph type="title"/>
          </p:nvPr>
        </p:nvSpPr>
        <p:spPr/>
        <p:txBody>
          <a:bodyPr/>
          <a:lstStyle/>
          <a:p>
            <a:r>
              <a:rPr lang="en-GB" dirty="0">
                <a:cs typeface="Arial" panose="020B0604020202020204" pitchFamily="34" charset="0"/>
              </a:rPr>
              <a:t>Key Points - Listening</a:t>
            </a:r>
            <a:endParaRPr lang="en-GB" dirty="0"/>
          </a:p>
        </p:txBody>
      </p:sp>
      <p:sp>
        <p:nvSpPr>
          <p:cNvPr id="3" name="Content Placeholder 2">
            <a:extLst>
              <a:ext uri="{FF2B5EF4-FFF2-40B4-BE49-F238E27FC236}">
                <a16:creationId xmlns="" xmlns:a16="http://schemas.microsoft.com/office/drawing/2014/main" id="{357BC689-4795-4073-93A1-807008E59862}"/>
              </a:ext>
            </a:extLst>
          </p:cNvPr>
          <p:cNvSpPr>
            <a:spLocks noGrp="1"/>
          </p:cNvSpPr>
          <p:nvPr>
            <p:ph idx="1"/>
          </p:nvPr>
        </p:nvSpPr>
        <p:spPr/>
        <p:txBody>
          <a:bodyPr>
            <a:normAutofit/>
          </a:bodyPr>
          <a:lstStyle/>
          <a:p>
            <a:r>
              <a:rPr lang="en-GB" altLang="en-US" dirty="0">
                <a:latin typeface="+mj-lt"/>
                <a:cs typeface="Arial" charset="0"/>
              </a:rPr>
              <a:t>Pause before responding - replay what has been said</a:t>
            </a:r>
            <a:endParaRPr lang="en-GB" altLang="en-US" sz="1400" dirty="0">
              <a:latin typeface="+mj-lt"/>
              <a:cs typeface="Arial" charset="0"/>
            </a:endParaRPr>
          </a:p>
          <a:p>
            <a:r>
              <a:rPr lang="en-GB" altLang="en-US" dirty="0">
                <a:latin typeface="+mj-lt"/>
                <a:cs typeface="Arial" charset="0"/>
              </a:rPr>
              <a:t>Concentrate on what’s being said, not on your next question</a:t>
            </a:r>
            <a:endParaRPr lang="en-GB" altLang="en-US" sz="1400" dirty="0">
              <a:latin typeface="+mj-lt"/>
              <a:cs typeface="Arial" charset="0"/>
            </a:endParaRPr>
          </a:p>
          <a:p>
            <a:r>
              <a:rPr lang="en-GB" altLang="en-US" dirty="0">
                <a:latin typeface="+mj-lt"/>
                <a:cs typeface="Arial" charset="0"/>
              </a:rPr>
              <a:t>Test understanding/clarify</a:t>
            </a:r>
            <a:endParaRPr lang="en-GB" altLang="en-US" sz="1400" dirty="0">
              <a:latin typeface="+mj-lt"/>
              <a:cs typeface="Arial" charset="0"/>
            </a:endParaRPr>
          </a:p>
          <a:p>
            <a:r>
              <a:rPr lang="en-GB" altLang="en-US" dirty="0">
                <a:latin typeface="+mj-lt"/>
                <a:cs typeface="Arial" charset="0"/>
              </a:rPr>
              <a:t>Encourage the flow of information</a:t>
            </a:r>
            <a:endParaRPr lang="en-GB" altLang="en-US" sz="1400" dirty="0">
              <a:latin typeface="+mj-lt"/>
              <a:cs typeface="Arial" charset="0"/>
            </a:endParaRPr>
          </a:p>
          <a:p>
            <a:r>
              <a:rPr lang="en-GB" altLang="en-US" dirty="0">
                <a:latin typeface="+mj-lt"/>
                <a:cs typeface="Arial" charset="0"/>
              </a:rPr>
              <a:t>Avoid interrupting</a:t>
            </a:r>
            <a:endParaRPr lang="en-US" altLang="en-US" dirty="0">
              <a:latin typeface="+mj-lt"/>
              <a:cs typeface="Arial" charset="0"/>
            </a:endParaRPr>
          </a:p>
          <a:p>
            <a:endParaRPr lang="en-GB" dirty="0">
              <a:latin typeface="+mj-lt"/>
            </a:endParaRPr>
          </a:p>
        </p:txBody>
      </p:sp>
      <p:pic>
        <p:nvPicPr>
          <p:cNvPr id="4" name="Picture 4">
            <a:extLst>
              <a:ext uri="{FF2B5EF4-FFF2-40B4-BE49-F238E27FC236}">
                <a16:creationId xmlns="" xmlns:a16="http://schemas.microsoft.com/office/drawing/2014/main" id="{3A49B234-C5FC-41C1-AF86-5817890A71E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8760296" y="3420145"/>
            <a:ext cx="1751012" cy="2097088"/>
          </a:xfrm>
          <a:prstGeom prst="rect">
            <a:avLst/>
          </a:prstGeom>
        </p:spPr>
      </p:pic>
    </p:spTree>
    <p:extLst>
      <p:ext uri="{BB962C8B-B14F-4D97-AF65-F5344CB8AC3E}">
        <p14:creationId xmlns:p14="http://schemas.microsoft.com/office/powerpoint/2010/main" val="15588537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6C68A54-6008-4B77-B839-88A0DA0B8162}"/>
              </a:ext>
            </a:extLst>
          </p:cNvPr>
          <p:cNvSpPr>
            <a:spLocks noGrp="1"/>
          </p:cNvSpPr>
          <p:nvPr>
            <p:ph type="title"/>
          </p:nvPr>
        </p:nvSpPr>
        <p:spPr/>
        <p:txBody>
          <a:bodyPr/>
          <a:lstStyle/>
          <a:p>
            <a:r>
              <a:rPr lang="en-GB" dirty="0"/>
              <a:t>Two Way Communication</a:t>
            </a:r>
          </a:p>
        </p:txBody>
      </p:sp>
      <p:sp>
        <p:nvSpPr>
          <p:cNvPr id="3" name="Content Placeholder 2">
            <a:extLst>
              <a:ext uri="{FF2B5EF4-FFF2-40B4-BE49-F238E27FC236}">
                <a16:creationId xmlns="" xmlns:a16="http://schemas.microsoft.com/office/drawing/2014/main" id="{69CBC7EE-772F-437C-87B7-DBFAA0E09227}"/>
              </a:ext>
            </a:extLst>
          </p:cNvPr>
          <p:cNvSpPr>
            <a:spLocks noGrp="1"/>
          </p:cNvSpPr>
          <p:nvPr>
            <p:ph idx="1"/>
          </p:nvPr>
        </p:nvSpPr>
        <p:spPr>
          <a:xfrm>
            <a:off x="1981200" y="1600202"/>
            <a:ext cx="8229600" cy="2908919"/>
          </a:xfrm>
        </p:spPr>
        <p:txBody>
          <a:bodyPr>
            <a:normAutofit fontScale="77500" lnSpcReduction="20000"/>
          </a:bodyPr>
          <a:lstStyle/>
          <a:p>
            <a:pPr>
              <a:lnSpc>
                <a:spcPct val="150000"/>
              </a:lnSpc>
            </a:pPr>
            <a:r>
              <a:rPr lang="en-GB" altLang="en-US" dirty="0">
                <a:latin typeface="+mj-lt"/>
                <a:cs typeface="Arial" charset="0"/>
              </a:rPr>
              <a:t>Asking Questions</a:t>
            </a:r>
          </a:p>
          <a:p>
            <a:pPr>
              <a:lnSpc>
                <a:spcPct val="150000"/>
              </a:lnSpc>
            </a:pPr>
            <a:r>
              <a:rPr lang="en-GB" altLang="en-US" dirty="0">
                <a:latin typeface="+mj-lt"/>
                <a:cs typeface="Arial" charset="0"/>
              </a:rPr>
              <a:t>Listening</a:t>
            </a:r>
          </a:p>
          <a:p>
            <a:pPr>
              <a:lnSpc>
                <a:spcPct val="150000"/>
              </a:lnSpc>
            </a:pPr>
            <a:r>
              <a:rPr lang="en-GB" altLang="en-US" dirty="0">
                <a:latin typeface="+mj-lt"/>
                <a:cs typeface="Arial" charset="0"/>
              </a:rPr>
              <a:t>Treating People as People</a:t>
            </a:r>
          </a:p>
          <a:p>
            <a:pPr>
              <a:lnSpc>
                <a:spcPct val="150000"/>
              </a:lnSpc>
            </a:pPr>
            <a:r>
              <a:rPr lang="en-GB" altLang="en-US" dirty="0">
                <a:latin typeface="+mj-lt"/>
                <a:cs typeface="Arial" charset="0"/>
              </a:rPr>
              <a:t>Keep Tuned In</a:t>
            </a:r>
          </a:p>
          <a:p>
            <a:pPr>
              <a:lnSpc>
                <a:spcPct val="150000"/>
              </a:lnSpc>
            </a:pPr>
            <a:r>
              <a:rPr lang="en-GB" altLang="en-US" dirty="0">
                <a:latin typeface="+mj-lt"/>
                <a:cs typeface="Arial" charset="0"/>
              </a:rPr>
              <a:t>Speak the Same Language</a:t>
            </a:r>
            <a:endParaRPr lang="en-US" altLang="en-US" dirty="0">
              <a:latin typeface="+mj-lt"/>
              <a:cs typeface="Arial" charset="0"/>
            </a:endParaRPr>
          </a:p>
          <a:p>
            <a:endParaRPr lang="en-GB" dirty="0">
              <a:latin typeface="+mj-lt"/>
            </a:endParaRPr>
          </a:p>
        </p:txBody>
      </p:sp>
      <p:sp>
        <p:nvSpPr>
          <p:cNvPr id="5" name="TextBox 4">
            <a:extLst>
              <a:ext uri="{FF2B5EF4-FFF2-40B4-BE49-F238E27FC236}">
                <a16:creationId xmlns="" xmlns:a16="http://schemas.microsoft.com/office/drawing/2014/main" id="{9BF77743-DD3E-4EEA-85B3-B3A67E28D6AC}"/>
              </a:ext>
            </a:extLst>
          </p:cNvPr>
          <p:cNvSpPr txBox="1"/>
          <p:nvPr/>
        </p:nvSpPr>
        <p:spPr>
          <a:xfrm>
            <a:off x="2567608" y="4509121"/>
            <a:ext cx="7416824" cy="1200329"/>
          </a:xfrm>
          <a:prstGeom prst="rect">
            <a:avLst/>
          </a:prstGeom>
          <a:noFill/>
        </p:spPr>
        <p:txBody>
          <a:bodyPr wrap="square" rtlCol="0">
            <a:spAutoFit/>
          </a:bodyPr>
          <a:lstStyle/>
          <a:p>
            <a:pPr algn="ctr"/>
            <a:r>
              <a:rPr lang="en-GB" sz="2800" b="1" dirty="0"/>
              <a:t>Basically use</a:t>
            </a:r>
          </a:p>
          <a:p>
            <a:pPr algn="ctr"/>
            <a:r>
              <a:rPr lang="en-GB" sz="4400" b="1" dirty="0">
                <a:solidFill>
                  <a:srgbClr val="FF0000"/>
                </a:solidFill>
              </a:rPr>
              <a:t>PLAIN</a:t>
            </a:r>
            <a:r>
              <a:rPr lang="en-GB" sz="4400" b="1" dirty="0"/>
              <a:t>, </a:t>
            </a:r>
            <a:r>
              <a:rPr lang="en-GB" sz="4400" b="1" dirty="0">
                <a:solidFill>
                  <a:schemeClr val="bg2">
                    <a:lumMod val="75000"/>
                  </a:schemeClr>
                </a:solidFill>
              </a:rPr>
              <a:t>SIMPLE,</a:t>
            </a:r>
            <a:r>
              <a:rPr lang="en-GB" sz="4400" b="1" dirty="0"/>
              <a:t> </a:t>
            </a:r>
            <a:r>
              <a:rPr lang="en-GB" sz="4400" b="1" dirty="0">
                <a:solidFill>
                  <a:srgbClr val="0070C0"/>
                </a:solidFill>
              </a:rPr>
              <a:t>ENGLISH</a:t>
            </a:r>
          </a:p>
        </p:txBody>
      </p:sp>
    </p:spTree>
    <p:extLst>
      <p:ext uri="{BB962C8B-B14F-4D97-AF65-F5344CB8AC3E}">
        <p14:creationId xmlns:p14="http://schemas.microsoft.com/office/powerpoint/2010/main" val="27679958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171458-9D14-447E-B873-133D4BD7C30E}"/>
              </a:ext>
            </a:extLst>
          </p:cNvPr>
          <p:cNvSpPr>
            <a:spLocks noGrp="1"/>
          </p:cNvSpPr>
          <p:nvPr>
            <p:ph type="title"/>
          </p:nvPr>
        </p:nvSpPr>
        <p:spPr/>
        <p:txBody>
          <a:bodyPr/>
          <a:lstStyle/>
          <a:p>
            <a:r>
              <a:rPr lang="en-GB" dirty="0">
                <a:cs typeface="Arial" panose="020B0604020202020204" pitchFamily="34" charset="0"/>
              </a:rPr>
              <a:t>Forms of Communication?</a:t>
            </a:r>
            <a:endParaRPr lang="en-GB" dirty="0"/>
          </a:p>
        </p:txBody>
      </p:sp>
      <p:sp>
        <p:nvSpPr>
          <p:cNvPr id="3" name="Content Placeholder 2">
            <a:extLst>
              <a:ext uri="{FF2B5EF4-FFF2-40B4-BE49-F238E27FC236}">
                <a16:creationId xmlns="" xmlns:a16="http://schemas.microsoft.com/office/drawing/2014/main" id="{013F2F78-FA72-4246-9101-99A2AFB15B23}"/>
              </a:ext>
            </a:extLst>
          </p:cNvPr>
          <p:cNvSpPr>
            <a:spLocks noGrp="1"/>
          </p:cNvSpPr>
          <p:nvPr>
            <p:ph idx="1"/>
          </p:nvPr>
        </p:nvSpPr>
        <p:spPr/>
        <p:txBody>
          <a:bodyPr>
            <a:normAutofit lnSpcReduction="10000"/>
          </a:bodyPr>
          <a:lstStyle/>
          <a:p>
            <a:pPr marL="514350" indent="-514350">
              <a:buFont typeface="+mj-lt"/>
              <a:buAutoNum type="arabicPeriod"/>
            </a:pPr>
            <a:r>
              <a:rPr lang="en-GB" altLang="en-US" dirty="0">
                <a:latin typeface="+mj-lt"/>
                <a:cs typeface="Arial" charset="0"/>
              </a:rPr>
              <a:t>Sight</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Sound</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Smell</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Touch</a:t>
            </a:r>
          </a:p>
          <a:p>
            <a:pPr>
              <a:buFont typeface="+mj-lt"/>
              <a:buAutoNum type="arabicPeriod"/>
            </a:pPr>
            <a:endParaRPr lang="en-GB" altLang="en-US" sz="1400" dirty="0">
              <a:latin typeface="+mj-lt"/>
              <a:cs typeface="Arial" charset="0"/>
            </a:endParaRPr>
          </a:p>
          <a:p>
            <a:pPr marL="514350" indent="-514350">
              <a:buFont typeface="+mj-lt"/>
              <a:buAutoNum type="arabicPeriod"/>
            </a:pPr>
            <a:r>
              <a:rPr lang="en-GB" altLang="en-US" dirty="0">
                <a:latin typeface="+mj-lt"/>
                <a:cs typeface="Arial" charset="0"/>
              </a:rPr>
              <a:t>Taste</a:t>
            </a:r>
          </a:p>
          <a:p>
            <a:endParaRPr lang="en-GB" dirty="0">
              <a:latin typeface="+mj-lt"/>
            </a:endParaRPr>
          </a:p>
        </p:txBody>
      </p:sp>
      <p:pic>
        <p:nvPicPr>
          <p:cNvPr id="4" name="Picture 5" descr="3_Monkeys">
            <a:extLst>
              <a:ext uri="{FF2B5EF4-FFF2-40B4-BE49-F238E27FC236}">
                <a16:creationId xmlns="" xmlns:a16="http://schemas.microsoft.com/office/drawing/2014/main" id="{45DC3372-01CE-4E8E-86AA-56CFCED33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807968" y="2227599"/>
            <a:ext cx="4679950" cy="2662237"/>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73965377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BDEDFB9A-3BF4-41BB-8E87-D632B3A3D722}"/>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6308465" y="1924506"/>
            <a:ext cx="4258816" cy="3040592"/>
          </a:xfrm>
          <a:prstGeom prst="rect">
            <a:avLst/>
          </a:prstGeom>
        </p:spPr>
      </p:pic>
      <p:sp>
        <p:nvSpPr>
          <p:cNvPr id="2" name="Title 1">
            <a:extLst>
              <a:ext uri="{FF2B5EF4-FFF2-40B4-BE49-F238E27FC236}">
                <a16:creationId xmlns="" xmlns:a16="http://schemas.microsoft.com/office/drawing/2014/main" id="{08A3840F-78C5-4449-81A2-33540054CF98}"/>
              </a:ext>
            </a:extLst>
          </p:cNvPr>
          <p:cNvSpPr>
            <a:spLocks noGrp="1"/>
          </p:cNvSpPr>
          <p:nvPr>
            <p:ph type="title"/>
          </p:nvPr>
        </p:nvSpPr>
        <p:spPr/>
        <p:txBody>
          <a:bodyPr/>
          <a:lstStyle/>
          <a:p>
            <a:r>
              <a:rPr lang="en-GB" dirty="0">
                <a:cs typeface="Arial" panose="020B0604020202020204" pitchFamily="34" charset="0"/>
              </a:rPr>
              <a:t>Communication &amp; Teams</a:t>
            </a:r>
            <a:endParaRPr lang="en-GB" dirty="0"/>
          </a:p>
        </p:txBody>
      </p:sp>
      <p:sp>
        <p:nvSpPr>
          <p:cNvPr id="3" name="Content Placeholder 2">
            <a:extLst>
              <a:ext uri="{FF2B5EF4-FFF2-40B4-BE49-F238E27FC236}">
                <a16:creationId xmlns="" xmlns:a16="http://schemas.microsoft.com/office/drawing/2014/main" id="{52D5D15B-C1F1-4EB5-BC92-84D30A25D709}"/>
              </a:ext>
            </a:extLst>
          </p:cNvPr>
          <p:cNvSpPr>
            <a:spLocks noGrp="1"/>
          </p:cNvSpPr>
          <p:nvPr>
            <p:ph idx="1"/>
          </p:nvPr>
        </p:nvSpPr>
        <p:spPr>
          <a:xfrm>
            <a:off x="1624719" y="1417638"/>
            <a:ext cx="4683746" cy="4171602"/>
          </a:xfrm>
        </p:spPr>
        <p:txBody>
          <a:bodyPr>
            <a:normAutofit fontScale="70000" lnSpcReduction="20000"/>
          </a:bodyPr>
          <a:lstStyle/>
          <a:p>
            <a:pPr marL="0" indent="0">
              <a:buNone/>
            </a:pPr>
            <a:r>
              <a:rPr lang="en-GB" altLang="en-US" b="1" dirty="0">
                <a:solidFill>
                  <a:srgbClr val="00B050"/>
                </a:solidFill>
                <a:latin typeface="+mj-lt"/>
                <a:cs typeface="Arial" charset="0"/>
              </a:rPr>
              <a:t>A Team needs…</a:t>
            </a:r>
          </a:p>
          <a:p>
            <a:pPr marL="0" indent="0">
              <a:buNone/>
            </a:pPr>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voice opinions without fear</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meet regularly to discuss issues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be updated on team objectives</a:t>
            </a:r>
          </a:p>
          <a:p>
            <a:endParaRPr lang="en-GB" altLang="en-US" sz="1200" b="1" dirty="0">
              <a:solidFill>
                <a:srgbClr val="00B050"/>
              </a:solidFill>
              <a:latin typeface="+mj-lt"/>
              <a:cs typeface="Arial" charset="0"/>
            </a:endParaRPr>
          </a:p>
          <a:p>
            <a:r>
              <a:rPr lang="en-GB" altLang="en-US" b="1" i="1" dirty="0">
                <a:solidFill>
                  <a:srgbClr val="00B050"/>
                </a:solidFill>
                <a:latin typeface="+mj-lt"/>
                <a:cs typeface="Arial" charset="0"/>
              </a:rPr>
              <a:t>To solve problems</a:t>
            </a:r>
          </a:p>
          <a:p>
            <a:endParaRPr lang="en-GB" altLang="en-US" sz="1200" b="1" dirty="0">
              <a:solidFill>
                <a:srgbClr val="00B050"/>
              </a:solidFill>
              <a:latin typeface="+mj-lt"/>
              <a:cs typeface="Arial" charset="0"/>
            </a:endParaRPr>
          </a:p>
          <a:p>
            <a:r>
              <a:rPr lang="en-GB" altLang="en-US" b="1" dirty="0">
                <a:solidFill>
                  <a:srgbClr val="00B050"/>
                </a:solidFill>
                <a:latin typeface="+mj-lt"/>
                <a:cs typeface="Arial" charset="0"/>
              </a:rPr>
              <a:t>To create a supportive and motivating atmosphere.</a:t>
            </a:r>
          </a:p>
          <a:p>
            <a:pPr marL="0" indent="0">
              <a:buNone/>
            </a:pPr>
            <a:r>
              <a:rPr lang="en-GB"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human_age3">
            <a:extLst>
              <a:ext uri="{FF2B5EF4-FFF2-40B4-BE49-F238E27FC236}">
                <a16:creationId xmlns="" xmlns:a16="http://schemas.microsoft.com/office/drawing/2014/main" id="{06E79AB2-3990-4D9F-9F10-A72775D353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8184232" y="3396334"/>
            <a:ext cx="2303462" cy="2303462"/>
          </a:xfrm>
          <a:prstGeom prst="rect">
            <a:avLst/>
          </a:prstGeo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2" name="Title 1">
            <a:extLst>
              <a:ext uri="{FF2B5EF4-FFF2-40B4-BE49-F238E27FC236}">
                <a16:creationId xmlns="" xmlns:a16="http://schemas.microsoft.com/office/drawing/2014/main" id="{14F04B8C-EE9B-4943-9D6B-1AB49440DCE4}"/>
              </a:ext>
            </a:extLst>
          </p:cNvPr>
          <p:cNvSpPr>
            <a:spLocks noGrp="1"/>
          </p:cNvSpPr>
          <p:nvPr>
            <p:ph type="title"/>
          </p:nvPr>
        </p:nvSpPr>
        <p:spPr/>
        <p:txBody>
          <a:bodyPr/>
          <a:lstStyle/>
          <a:p>
            <a:r>
              <a:rPr lang="en-GB" dirty="0">
                <a:cs typeface="Arial" panose="020B0604020202020204" pitchFamily="34" charset="0"/>
              </a:rPr>
              <a:t>Team Communication</a:t>
            </a:r>
            <a:endParaRPr lang="en-GB" dirty="0"/>
          </a:p>
        </p:txBody>
      </p:sp>
      <p:sp>
        <p:nvSpPr>
          <p:cNvPr id="3" name="Content Placeholder 2">
            <a:extLst>
              <a:ext uri="{FF2B5EF4-FFF2-40B4-BE49-F238E27FC236}">
                <a16:creationId xmlns="" xmlns:a16="http://schemas.microsoft.com/office/drawing/2014/main" id="{149BA05F-13C5-4EBF-B4BC-579E62BDC7A9}"/>
              </a:ext>
            </a:extLst>
          </p:cNvPr>
          <p:cNvSpPr>
            <a:spLocks noGrp="1"/>
          </p:cNvSpPr>
          <p:nvPr>
            <p:ph idx="1"/>
          </p:nvPr>
        </p:nvSpPr>
        <p:spPr>
          <a:xfrm>
            <a:off x="1981200" y="1268761"/>
            <a:ext cx="8229600" cy="4248473"/>
          </a:xfrm>
        </p:spPr>
        <p:txBody>
          <a:bodyPr>
            <a:normAutofit fontScale="85000" lnSpcReduction="10000"/>
          </a:bodyPr>
          <a:lstStyle/>
          <a:p>
            <a:pPr marL="0" indent="0">
              <a:lnSpc>
                <a:spcPct val="120000"/>
              </a:lnSpc>
              <a:spcBef>
                <a:spcPts val="0"/>
              </a:spcBef>
              <a:buNone/>
            </a:pPr>
            <a:r>
              <a:rPr lang="en-GB" altLang="en-US" dirty="0">
                <a:latin typeface="+mj-lt"/>
                <a:cs typeface="Arial" charset="0"/>
              </a:rPr>
              <a:t>Within your groups discuss the positive and negative characteristics of your team’s communication.</a:t>
            </a:r>
          </a:p>
          <a:p>
            <a:pPr>
              <a:lnSpc>
                <a:spcPct val="80000"/>
              </a:lnSpc>
            </a:pPr>
            <a:endParaRPr lang="en-GB" altLang="en-US" sz="1600" dirty="0">
              <a:latin typeface="+mj-lt"/>
              <a:cs typeface="Arial" charset="0"/>
            </a:endParaRPr>
          </a:p>
          <a:p>
            <a:pPr>
              <a:lnSpc>
                <a:spcPct val="80000"/>
              </a:lnSpc>
            </a:pPr>
            <a:r>
              <a:rPr lang="en-GB" altLang="en-US" dirty="0">
                <a:solidFill>
                  <a:srgbClr val="00B050"/>
                </a:solidFill>
                <a:latin typeface="+mj-lt"/>
                <a:cs typeface="Arial" charset="0"/>
              </a:rPr>
              <a:t>Think how you can turn the negatives into positives</a:t>
            </a:r>
          </a:p>
          <a:p>
            <a:pPr>
              <a:lnSpc>
                <a:spcPct val="80000"/>
              </a:lnSpc>
            </a:pPr>
            <a:endParaRPr lang="en-GB" altLang="en-US" sz="1600" dirty="0">
              <a:latin typeface="+mj-lt"/>
              <a:cs typeface="Arial" charset="0"/>
            </a:endParaRPr>
          </a:p>
          <a:p>
            <a:pPr>
              <a:lnSpc>
                <a:spcPct val="80000"/>
              </a:lnSpc>
            </a:pPr>
            <a:r>
              <a:rPr lang="en-GB" altLang="en-US" dirty="0">
                <a:solidFill>
                  <a:srgbClr val="FF0000"/>
                </a:solidFill>
                <a:latin typeface="+mj-lt"/>
                <a:cs typeface="Arial" charset="0"/>
              </a:rPr>
              <a:t>List your findings and nominate </a:t>
            </a:r>
          </a:p>
          <a:p>
            <a:pPr marL="0" indent="0">
              <a:lnSpc>
                <a:spcPct val="80000"/>
              </a:lnSpc>
              <a:buNone/>
            </a:pPr>
            <a:r>
              <a:rPr lang="en-GB" altLang="en-US" dirty="0">
                <a:solidFill>
                  <a:srgbClr val="FF0000"/>
                </a:solidFill>
                <a:latin typeface="+mj-lt"/>
                <a:cs typeface="Arial" charset="0"/>
              </a:rPr>
              <a:t>   someone to feedback to the whole </a:t>
            </a:r>
          </a:p>
          <a:p>
            <a:pPr marL="0" indent="0">
              <a:lnSpc>
                <a:spcPct val="80000"/>
              </a:lnSpc>
              <a:buNone/>
            </a:pPr>
            <a:r>
              <a:rPr lang="en-GB" altLang="en-US" dirty="0">
                <a:solidFill>
                  <a:srgbClr val="FF0000"/>
                </a:solidFill>
                <a:latin typeface="+mj-lt"/>
                <a:cs typeface="Arial" charset="0"/>
              </a:rPr>
              <a:t>   group</a:t>
            </a:r>
          </a:p>
          <a:p>
            <a:pPr marL="0" indent="0" algn="ctr">
              <a:lnSpc>
                <a:spcPct val="80000"/>
              </a:lnSpc>
              <a:buNone/>
            </a:pPr>
            <a:endParaRPr lang="en-GB" altLang="en-US" dirty="0">
              <a:latin typeface="+mj-lt"/>
              <a:cs typeface="Arial" charset="0"/>
            </a:endParaRPr>
          </a:p>
          <a:p>
            <a:pPr marL="0" indent="0" algn="ctr">
              <a:lnSpc>
                <a:spcPct val="80000"/>
              </a:lnSpc>
              <a:buNone/>
            </a:pPr>
            <a:r>
              <a:rPr lang="en-GB" altLang="en-US" b="1" i="1" dirty="0">
                <a:solidFill>
                  <a:srgbClr val="0070C0"/>
                </a:solidFill>
                <a:latin typeface="+mj-lt"/>
                <a:cs typeface="Arial" charset="0"/>
              </a:rPr>
              <a:t>Exercise – 20 minutes</a:t>
            </a:r>
          </a:p>
          <a:p>
            <a:endParaRPr lang="en-GB" dirty="0">
              <a:latin typeface="+mj-lt"/>
            </a:endParaRPr>
          </a:p>
        </p:txBody>
      </p:sp>
    </p:spTree>
    <p:extLst>
      <p:ext uri="{BB962C8B-B14F-4D97-AF65-F5344CB8AC3E}">
        <p14:creationId xmlns:p14="http://schemas.microsoft.com/office/powerpoint/2010/main" val="19231531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4846D3F-B03B-4309-B018-34FC8C922C81}"/>
              </a:ext>
            </a:extLst>
          </p:cNvPr>
          <p:cNvSpPr>
            <a:spLocks noGrp="1"/>
          </p:cNvSpPr>
          <p:nvPr>
            <p:ph type="title"/>
          </p:nvPr>
        </p:nvSpPr>
        <p:spPr/>
        <p:txBody>
          <a:bodyPr>
            <a:normAutofit/>
          </a:bodyPr>
          <a:lstStyle/>
          <a:p>
            <a:r>
              <a:rPr lang="en-GB" dirty="0">
                <a:cs typeface="Arial" panose="020B0604020202020204" pitchFamily="34" charset="0"/>
              </a:rPr>
              <a:t>Dealing with Difficult Communication</a:t>
            </a:r>
            <a:endParaRPr lang="en-GB" dirty="0"/>
          </a:p>
        </p:txBody>
      </p:sp>
      <p:sp>
        <p:nvSpPr>
          <p:cNvPr id="3" name="Content Placeholder 2">
            <a:extLst>
              <a:ext uri="{FF2B5EF4-FFF2-40B4-BE49-F238E27FC236}">
                <a16:creationId xmlns="" xmlns:a16="http://schemas.microsoft.com/office/drawing/2014/main" id="{1F3FCCC9-77CA-46EC-B97D-53D3AB63CC50}"/>
              </a:ext>
            </a:extLst>
          </p:cNvPr>
          <p:cNvSpPr>
            <a:spLocks noGrp="1"/>
          </p:cNvSpPr>
          <p:nvPr>
            <p:ph idx="1"/>
          </p:nvPr>
        </p:nvSpPr>
        <p:spPr/>
        <p:txBody>
          <a:bodyPr/>
          <a:lstStyle/>
          <a:p>
            <a:r>
              <a:rPr lang="en-GB" altLang="en-US" dirty="0">
                <a:solidFill>
                  <a:srgbClr val="FF0000"/>
                </a:solidFill>
                <a:latin typeface="+mj-lt"/>
                <a:cs typeface="Arial" charset="0"/>
              </a:rPr>
              <a:t>Aggression</a:t>
            </a:r>
            <a:endParaRPr lang="en-GB" altLang="en-US" sz="1400" dirty="0">
              <a:solidFill>
                <a:srgbClr val="FF0000"/>
              </a:solidFill>
              <a:latin typeface="+mj-lt"/>
              <a:cs typeface="Arial" charset="0"/>
            </a:endParaRPr>
          </a:p>
          <a:p>
            <a:r>
              <a:rPr lang="en-GB" altLang="en-US" dirty="0">
                <a:solidFill>
                  <a:srgbClr val="00B050"/>
                </a:solidFill>
                <a:latin typeface="+mj-lt"/>
                <a:cs typeface="Arial" charset="0"/>
              </a:rPr>
              <a:t>Face to face</a:t>
            </a:r>
            <a:endParaRPr lang="en-GB" altLang="en-US" sz="1400" dirty="0">
              <a:solidFill>
                <a:srgbClr val="00B050"/>
              </a:solidFill>
              <a:latin typeface="+mj-lt"/>
              <a:cs typeface="Arial" charset="0"/>
            </a:endParaRPr>
          </a:p>
          <a:p>
            <a:r>
              <a:rPr lang="en-GB" altLang="en-US" dirty="0">
                <a:solidFill>
                  <a:srgbClr val="7030A0"/>
                </a:solidFill>
                <a:latin typeface="+mj-lt"/>
                <a:cs typeface="Arial" charset="0"/>
              </a:rPr>
              <a:t>Via the phone</a:t>
            </a:r>
            <a:endParaRPr lang="en-GB" altLang="en-US" sz="1400" dirty="0">
              <a:solidFill>
                <a:srgbClr val="7030A0"/>
              </a:solidFill>
              <a:latin typeface="+mj-lt"/>
              <a:cs typeface="Arial" charset="0"/>
            </a:endParaRPr>
          </a:p>
          <a:p>
            <a:r>
              <a:rPr lang="en-GB" altLang="en-US" dirty="0">
                <a:solidFill>
                  <a:srgbClr val="C00000"/>
                </a:solidFill>
                <a:latin typeface="+mj-lt"/>
                <a:cs typeface="Arial" charset="0"/>
              </a:rPr>
              <a:t>Giving bad news</a:t>
            </a:r>
            <a:endParaRPr lang="en-GB" dirty="0">
              <a:solidFill>
                <a:srgbClr val="C00000"/>
              </a:solidFill>
              <a:latin typeface="+mj-lt"/>
            </a:endParaRPr>
          </a:p>
        </p:txBody>
      </p:sp>
      <p:pic>
        <p:nvPicPr>
          <p:cNvPr id="4" name="Picture 7">
            <a:extLst>
              <a:ext uri="{FF2B5EF4-FFF2-40B4-BE49-F238E27FC236}">
                <a16:creationId xmlns=""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6816081" y="1507350"/>
            <a:ext cx="3235371" cy="3843301"/>
          </a:xfrm>
          <a:prstGeom prst="rect">
            <a:avLst/>
          </a:prstGeom>
        </p:spPr>
      </p:pic>
    </p:spTree>
    <p:extLst>
      <p:ext uri="{BB962C8B-B14F-4D97-AF65-F5344CB8AC3E}">
        <p14:creationId xmlns:p14="http://schemas.microsoft.com/office/powerpoint/2010/main" val="20196720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1D282B19-97FB-4B99-AB9A-5DCB705A0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696534" y="3068961"/>
            <a:ext cx="3886977" cy="2565405"/>
          </a:xfrm>
          <a:prstGeom prst="rect">
            <a:avLst/>
          </a:prstGeom>
        </p:spPr>
      </p:pic>
      <p:sp>
        <p:nvSpPr>
          <p:cNvPr id="2" name="Title 1">
            <a:extLst>
              <a:ext uri="{FF2B5EF4-FFF2-40B4-BE49-F238E27FC236}">
                <a16:creationId xmlns="" xmlns:a16="http://schemas.microsoft.com/office/drawing/2014/main" id="{DE50752D-2B76-4403-8467-D44D84C1DD7B}"/>
              </a:ext>
            </a:extLst>
          </p:cNvPr>
          <p:cNvSpPr>
            <a:spLocks noGrp="1"/>
          </p:cNvSpPr>
          <p:nvPr>
            <p:ph type="title"/>
          </p:nvPr>
        </p:nvSpPr>
        <p:spPr/>
        <p:txBody>
          <a:bodyPr/>
          <a:lstStyle/>
          <a:p>
            <a:r>
              <a:rPr lang="en-GB" dirty="0">
                <a:cs typeface="Arial" panose="020B0604020202020204" pitchFamily="34" charset="0"/>
              </a:rPr>
              <a:t>Aggression</a:t>
            </a:r>
            <a:endParaRPr lang="en-GB" dirty="0"/>
          </a:p>
        </p:txBody>
      </p:sp>
      <p:sp>
        <p:nvSpPr>
          <p:cNvPr id="3" name="Content Placeholder 2">
            <a:extLst>
              <a:ext uri="{FF2B5EF4-FFF2-40B4-BE49-F238E27FC236}">
                <a16:creationId xmlns="" xmlns:a16="http://schemas.microsoft.com/office/drawing/2014/main" id="{2ED92F3B-148A-4EE5-B554-86C6E2E969A9}"/>
              </a:ext>
            </a:extLst>
          </p:cNvPr>
          <p:cNvSpPr>
            <a:spLocks noGrp="1"/>
          </p:cNvSpPr>
          <p:nvPr>
            <p:ph idx="1"/>
          </p:nvPr>
        </p:nvSpPr>
        <p:spPr>
          <a:xfrm>
            <a:off x="1631504" y="1343891"/>
            <a:ext cx="8229600" cy="3917032"/>
          </a:xfrm>
        </p:spPr>
        <p:txBody>
          <a:bodyPr>
            <a:normAutofit lnSpcReduction="10000"/>
          </a:bodyPr>
          <a:lstStyle/>
          <a:p>
            <a:r>
              <a:rPr lang="en-GB" altLang="en-US" dirty="0">
                <a:latin typeface="+mj-lt"/>
                <a:cs typeface="Arial" charset="0"/>
              </a:rPr>
              <a:t>Be straight forward and get to the point</a:t>
            </a:r>
          </a:p>
          <a:p>
            <a:r>
              <a:rPr lang="en-GB" altLang="en-US" dirty="0">
                <a:latin typeface="+mj-lt"/>
                <a:cs typeface="Arial" charset="0"/>
              </a:rPr>
              <a:t>Be honest about what is relevant</a:t>
            </a:r>
          </a:p>
          <a:p>
            <a:r>
              <a:rPr lang="en-GB" altLang="en-US" dirty="0">
                <a:latin typeface="+mj-lt"/>
                <a:cs typeface="Arial" charset="0"/>
              </a:rPr>
              <a:t>Respond, don’t react – keep your emotions in check</a:t>
            </a:r>
          </a:p>
          <a:p>
            <a:r>
              <a:rPr lang="en-GB" altLang="en-US" dirty="0">
                <a:latin typeface="+mj-lt"/>
                <a:cs typeface="Arial" charset="0"/>
              </a:rPr>
              <a:t>Listen to what is being said</a:t>
            </a:r>
          </a:p>
          <a:p>
            <a:r>
              <a:rPr lang="en-GB" altLang="en-US" dirty="0">
                <a:latin typeface="+mj-lt"/>
                <a:cs typeface="Arial" charset="0"/>
              </a:rPr>
              <a:t>Stick to your bottom line</a:t>
            </a:r>
          </a:p>
          <a:p>
            <a:r>
              <a:rPr lang="en-GB" altLang="en-US" b="1" i="1" dirty="0">
                <a:solidFill>
                  <a:srgbClr val="00B050"/>
                </a:solidFill>
                <a:latin typeface="+mj-lt"/>
                <a:cs typeface="Arial" charset="0"/>
              </a:rPr>
              <a:t>Assertive communication</a:t>
            </a:r>
            <a:endParaRPr lang="en-US" altLang="en-US" b="1" i="1" dirty="0">
              <a:solidFill>
                <a:srgbClr val="00B050"/>
              </a:solidFill>
              <a:latin typeface="+mj-lt"/>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C3442DD-77E5-4815-BD37-6F572C0D0FE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Face to Face</a:t>
            </a:r>
            <a:endParaRPr lang="en-GB" dirty="0"/>
          </a:p>
        </p:txBody>
      </p:sp>
      <p:sp>
        <p:nvSpPr>
          <p:cNvPr id="3" name="Content Placeholder 2">
            <a:extLst>
              <a:ext uri="{FF2B5EF4-FFF2-40B4-BE49-F238E27FC236}">
                <a16:creationId xmlns="" xmlns:a16="http://schemas.microsoft.com/office/drawing/2014/main" id="{8E3288E6-2CBB-431C-8780-A3EF5148455C}"/>
              </a:ext>
            </a:extLst>
          </p:cNvPr>
          <p:cNvSpPr>
            <a:spLocks noGrp="1"/>
          </p:cNvSpPr>
          <p:nvPr>
            <p:ph idx="1"/>
          </p:nvPr>
        </p:nvSpPr>
        <p:spPr>
          <a:xfrm>
            <a:off x="1837185" y="1609833"/>
            <a:ext cx="8229600" cy="3917032"/>
          </a:xfrm>
        </p:spPr>
        <p:txBody>
          <a:bodyPr/>
          <a:lstStyle/>
          <a:p>
            <a:r>
              <a:rPr lang="en-GB" altLang="en-US" dirty="0">
                <a:latin typeface="+mj-lt"/>
                <a:cs typeface="Arial" charset="0"/>
              </a:rPr>
              <a:t>Give clear objectives of the meeting</a:t>
            </a:r>
          </a:p>
          <a:p>
            <a:r>
              <a:rPr lang="en-GB" altLang="en-US" dirty="0">
                <a:latin typeface="+mj-lt"/>
                <a:cs typeface="Arial" charset="0"/>
              </a:rPr>
              <a:t>Set context of discussion positively</a:t>
            </a:r>
          </a:p>
          <a:p>
            <a:r>
              <a:rPr lang="en-GB" altLang="en-US" dirty="0">
                <a:latin typeface="+mj-lt"/>
                <a:cs typeface="Arial" charset="0"/>
              </a:rPr>
              <a:t>Explain facts &amp; impact of not resolving matter</a:t>
            </a:r>
          </a:p>
          <a:p>
            <a:r>
              <a:rPr lang="en-GB" altLang="en-US" dirty="0">
                <a:latin typeface="+mj-lt"/>
                <a:cs typeface="Arial" charset="0"/>
              </a:rPr>
              <a:t>Use open questions</a:t>
            </a:r>
          </a:p>
          <a:p>
            <a:r>
              <a:rPr lang="en-GB" altLang="en-US" dirty="0">
                <a:latin typeface="+mj-lt"/>
                <a:cs typeface="Arial" charset="0"/>
              </a:rPr>
              <a:t>Break discussion </a:t>
            </a:r>
            <a:r>
              <a:rPr lang="en-GB" altLang="en-US" b="1" i="1" dirty="0">
                <a:latin typeface="+mj-lt"/>
                <a:cs typeface="Arial" charset="0"/>
              </a:rPr>
              <a:t>into clear steps</a:t>
            </a:r>
            <a:endParaRPr lang="en-US" altLang="en-US" b="1" i="1" dirty="0">
              <a:latin typeface="+mj-lt"/>
              <a:cs typeface="Arial" charset="0"/>
            </a:endParaRPr>
          </a:p>
          <a:p>
            <a:endParaRPr lang="en-GB" dirty="0">
              <a:latin typeface="+mj-lt"/>
            </a:endParaRPr>
          </a:p>
        </p:txBody>
      </p:sp>
      <p:pic>
        <p:nvPicPr>
          <p:cNvPr id="8" name="Picture 7">
            <a:extLst>
              <a:ext uri="{FF2B5EF4-FFF2-40B4-BE49-F238E27FC236}">
                <a16:creationId xmlns="" xmlns:a16="http://schemas.microsoft.com/office/drawing/2014/main" id="{ABFF1DDD-AA4F-436A-BD20-C7DABD3AA5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8793969" y="3529644"/>
            <a:ext cx="2995832" cy="1997221"/>
          </a:xfrm>
          <a:prstGeom prst="rect">
            <a:avLst/>
          </a:prstGeom>
        </p:spPr>
      </p:pic>
    </p:spTree>
    <p:extLst>
      <p:ext uri="{BB962C8B-B14F-4D97-AF65-F5344CB8AC3E}">
        <p14:creationId xmlns:p14="http://schemas.microsoft.com/office/powerpoint/2010/main" val="24787133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7536160" y="1124745"/>
            <a:ext cx="3131840" cy="2940583"/>
          </a:xfrm>
          <a:prstGeom prst="rect">
            <a:avLst/>
          </a:prstGeom>
        </p:spPr>
      </p:pic>
      <p:sp>
        <p:nvSpPr>
          <p:cNvPr id="2" name="Title 1">
            <a:extLst>
              <a:ext uri="{FF2B5EF4-FFF2-40B4-BE49-F238E27FC236}">
                <a16:creationId xmlns="" xmlns:a16="http://schemas.microsoft.com/office/drawing/2014/main" id="{1797307A-2825-443E-AA8A-15E46B174CC9}"/>
              </a:ext>
            </a:extLst>
          </p:cNvPr>
          <p:cNvSpPr>
            <a:spLocks noGrp="1"/>
          </p:cNvSpPr>
          <p:nvPr>
            <p:ph type="title"/>
          </p:nvPr>
        </p:nvSpPr>
        <p:spPr/>
        <p:txBody>
          <a:bodyPr/>
          <a:lstStyle/>
          <a:p>
            <a:r>
              <a:rPr lang="en-GB" dirty="0">
                <a:cs typeface="Arial" panose="020B0604020202020204" pitchFamily="34" charset="0"/>
              </a:rPr>
              <a:t>Via the Phone</a:t>
            </a:r>
            <a:endParaRPr lang="en-GB" dirty="0"/>
          </a:p>
        </p:txBody>
      </p:sp>
      <p:sp>
        <p:nvSpPr>
          <p:cNvPr id="3" name="Content Placeholder 2">
            <a:extLst>
              <a:ext uri="{FF2B5EF4-FFF2-40B4-BE49-F238E27FC236}">
                <a16:creationId xmlns="" xmlns:a16="http://schemas.microsoft.com/office/drawing/2014/main" id="{9CB41F89-0CC8-47D1-84AF-6C18F30362A4}"/>
              </a:ext>
            </a:extLst>
          </p:cNvPr>
          <p:cNvSpPr>
            <a:spLocks noGrp="1"/>
          </p:cNvSpPr>
          <p:nvPr>
            <p:ph idx="1"/>
          </p:nvPr>
        </p:nvSpPr>
        <p:spPr/>
        <p:txBody>
          <a:bodyPr/>
          <a:lstStyle/>
          <a:p>
            <a:endParaRPr lang="en-GB" altLang="en-US" dirty="0">
              <a:latin typeface="+mj-lt"/>
              <a:cs typeface="Arial" charset="0"/>
            </a:endParaRPr>
          </a:p>
          <a:p>
            <a:r>
              <a:rPr lang="en-GB" altLang="en-US" dirty="0">
                <a:latin typeface="+mj-lt"/>
                <a:cs typeface="Arial" charset="0"/>
              </a:rPr>
              <a:t>Pause &amp; Listen</a:t>
            </a:r>
          </a:p>
          <a:p>
            <a:r>
              <a:rPr lang="en-GB" altLang="en-US" dirty="0">
                <a:latin typeface="+mj-lt"/>
                <a:cs typeface="Arial" charset="0"/>
              </a:rPr>
              <a:t>Clarify</a:t>
            </a:r>
          </a:p>
          <a:p>
            <a:r>
              <a:rPr lang="en-GB" altLang="en-US" dirty="0">
                <a:latin typeface="+mj-lt"/>
                <a:cs typeface="Arial" charset="0"/>
              </a:rPr>
              <a:t>Reassure &amp; Summarise</a:t>
            </a:r>
          </a:p>
          <a:p>
            <a:r>
              <a:rPr lang="en-GB" altLang="en-US" dirty="0">
                <a:latin typeface="+mj-lt"/>
                <a:cs typeface="Arial" charset="0"/>
              </a:rPr>
              <a:t>Offer Solution</a:t>
            </a:r>
          </a:p>
          <a:p>
            <a:r>
              <a:rPr lang="en-GB" altLang="en-US" dirty="0">
                <a:latin typeface="+mj-lt"/>
                <a:cs typeface="Arial" charset="0"/>
              </a:rPr>
              <a:t>Confirm Agreement of Solution</a:t>
            </a:r>
            <a:endParaRPr lang="en-GB" dirty="0">
              <a:latin typeface="+mj-lt"/>
            </a:endParaRPr>
          </a:p>
        </p:txBody>
      </p:sp>
    </p:spTree>
    <p:extLst>
      <p:ext uri="{BB962C8B-B14F-4D97-AF65-F5344CB8AC3E}">
        <p14:creationId xmlns:p14="http://schemas.microsoft.com/office/powerpoint/2010/main" val="171904981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9867B61-C2B7-408C-8923-CCB18776A33F}"/>
              </a:ext>
            </a:extLst>
          </p:cNvPr>
          <p:cNvSpPr>
            <a:spLocks noGrp="1"/>
          </p:cNvSpPr>
          <p:nvPr>
            <p:ph type="title"/>
          </p:nvPr>
        </p:nvSpPr>
        <p:spPr/>
        <p:txBody>
          <a:bodyPr/>
          <a:lstStyle/>
          <a:p>
            <a:r>
              <a:rPr lang="en-GB" dirty="0">
                <a:cs typeface="Arial" panose="020B0604020202020204" pitchFamily="34" charset="0"/>
              </a:rPr>
              <a:t>Giving Bad News</a:t>
            </a:r>
            <a:endParaRPr lang="en-GB" dirty="0"/>
          </a:p>
        </p:txBody>
      </p:sp>
      <p:sp>
        <p:nvSpPr>
          <p:cNvPr id="3" name="Content Placeholder 2">
            <a:extLst>
              <a:ext uri="{FF2B5EF4-FFF2-40B4-BE49-F238E27FC236}">
                <a16:creationId xmlns="" xmlns:a16="http://schemas.microsoft.com/office/drawing/2014/main" id="{7EB5F4E5-81BB-4803-BD7F-C43703E89DC2}"/>
              </a:ext>
            </a:extLst>
          </p:cNvPr>
          <p:cNvSpPr>
            <a:spLocks noGrp="1"/>
          </p:cNvSpPr>
          <p:nvPr>
            <p:ph idx="1"/>
          </p:nvPr>
        </p:nvSpPr>
        <p:spPr>
          <a:xfrm>
            <a:off x="1847528" y="1268761"/>
            <a:ext cx="8640960" cy="4320479"/>
          </a:xfrm>
        </p:spPr>
        <p:txBody>
          <a:bodyPr>
            <a:normAutofit fontScale="70000" lnSpcReduction="20000"/>
          </a:bodyPr>
          <a:lstStyle/>
          <a:p>
            <a:pPr>
              <a:lnSpc>
                <a:spcPct val="120000"/>
              </a:lnSpc>
              <a:spcBef>
                <a:spcPts val="600"/>
              </a:spcBef>
            </a:pPr>
            <a:r>
              <a:rPr lang="en-GB" altLang="en-US" dirty="0">
                <a:latin typeface="+mj-lt"/>
                <a:cs typeface="Arial" charset="0"/>
              </a:rPr>
              <a:t>Pause between sentences</a:t>
            </a:r>
          </a:p>
          <a:p>
            <a:pPr>
              <a:lnSpc>
                <a:spcPct val="120000"/>
              </a:lnSpc>
              <a:spcBef>
                <a:spcPts val="600"/>
              </a:spcBef>
            </a:pPr>
            <a:r>
              <a:rPr lang="en-GB" altLang="en-US" dirty="0">
                <a:latin typeface="+mj-lt"/>
                <a:cs typeface="Arial" charset="0"/>
              </a:rPr>
              <a:t>Explain what you can do, and not what you cannot</a:t>
            </a:r>
          </a:p>
          <a:p>
            <a:pPr>
              <a:lnSpc>
                <a:spcPct val="120000"/>
              </a:lnSpc>
              <a:spcBef>
                <a:spcPts val="600"/>
              </a:spcBef>
            </a:pPr>
            <a:r>
              <a:rPr lang="en-GB" altLang="en-US" dirty="0">
                <a:latin typeface="+mj-lt"/>
                <a:cs typeface="Arial" charset="0"/>
              </a:rPr>
              <a:t>Brief reason</a:t>
            </a:r>
          </a:p>
          <a:p>
            <a:pPr>
              <a:lnSpc>
                <a:spcPct val="120000"/>
              </a:lnSpc>
              <a:spcBef>
                <a:spcPts val="600"/>
              </a:spcBef>
            </a:pPr>
            <a:r>
              <a:rPr lang="en-GB" altLang="en-US" dirty="0">
                <a:latin typeface="+mj-lt"/>
                <a:cs typeface="Arial" charset="0"/>
              </a:rPr>
              <a:t>A brief rationale for not being able, or willing, to accede to the request</a:t>
            </a:r>
          </a:p>
          <a:p>
            <a:pPr>
              <a:lnSpc>
                <a:spcPct val="120000"/>
              </a:lnSpc>
              <a:spcBef>
                <a:spcPts val="600"/>
              </a:spcBef>
            </a:pPr>
            <a:r>
              <a:rPr lang="en-GB" altLang="en-US" dirty="0">
                <a:latin typeface="+mj-lt"/>
                <a:cs typeface="Arial" charset="0"/>
              </a:rPr>
              <a:t>Use positive language throughout</a:t>
            </a:r>
          </a:p>
          <a:p>
            <a:pPr>
              <a:lnSpc>
                <a:spcPct val="120000"/>
              </a:lnSpc>
              <a:spcBef>
                <a:spcPts val="600"/>
              </a:spcBef>
            </a:pPr>
            <a:r>
              <a:rPr lang="en-GB" altLang="en-US" dirty="0">
                <a:latin typeface="+mj-lt"/>
                <a:cs typeface="Arial" charset="0"/>
              </a:rPr>
              <a:t>Polite refusal</a:t>
            </a:r>
          </a:p>
          <a:p>
            <a:pPr>
              <a:lnSpc>
                <a:spcPct val="120000"/>
              </a:lnSpc>
              <a:spcBef>
                <a:spcPts val="600"/>
              </a:spcBef>
            </a:pPr>
            <a:r>
              <a:rPr lang="en-GB" altLang="en-US" dirty="0">
                <a:latin typeface="+mj-lt"/>
                <a:cs typeface="Arial" charset="0"/>
              </a:rPr>
              <a:t>An offer of cooperation</a:t>
            </a:r>
          </a:p>
          <a:p>
            <a:pPr>
              <a:lnSpc>
                <a:spcPct val="120000"/>
              </a:lnSpc>
              <a:spcBef>
                <a:spcPts val="600"/>
              </a:spcBef>
            </a:pPr>
            <a:r>
              <a:rPr lang="en-GB" altLang="en-US" dirty="0">
                <a:latin typeface="+mj-lt"/>
                <a:cs typeface="Arial" charset="0"/>
              </a:rPr>
              <a:t>Say if you are willing to help in some other way, or at some other time</a:t>
            </a:r>
            <a:endParaRPr lang="en-GB" dirty="0">
              <a:latin typeface="+mj-lt"/>
            </a:endParaRPr>
          </a:p>
        </p:txBody>
      </p:sp>
      <p:pic>
        <p:nvPicPr>
          <p:cNvPr id="4" name="Picture 4">
            <a:extLst>
              <a:ext uri="{FF2B5EF4-FFF2-40B4-BE49-F238E27FC236}">
                <a16:creationId xmlns=""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8693476" y="887760"/>
            <a:ext cx="1493838" cy="1524000"/>
          </a:xfrm>
          <a:prstGeom prst="rect">
            <a:avLst/>
          </a:prstGeom>
        </p:spPr>
      </p:pic>
    </p:spTree>
    <p:extLst>
      <p:ext uri="{BB962C8B-B14F-4D97-AF65-F5344CB8AC3E}">
        <p14:creationId xmlns:p14="http://schemas.microsoft.com/office/powerpoint/2010/main" val="3287988239"/>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81</TotalTime>
  <Words>1487</Words>
  <Application>Microsoft Office PowerPoint</Application>
  <PresentationFormat>Custom</PresentationFormat>
  <Paragraphs>225</Paragraphs>
  <Slides>29</Slides>
  <Notes>14</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ThemeUWTSD</vt:lpstr>
      <vt:lpstr>CertHE Skills for the Workplace Module: BMSK4002</vt:lpstr>
      <vt:lpstr>Overview of Session</vt:lpstr>
      <vt:lpstr>Communication Hippo!</vt:lpstr>
      <vt:lpstr>Non Verbal Communication</vt:lpstr>
      <vt:lpstr>Language %</vt:lpstr>
      <vt:lpstr>Barriers to Communication</vt:lpstr>
      <vt:lpstr>Barriers to Communication</vt:lpstr>
      <vt:lpstr>Barriers To Communication</vt:lpstr>
      <vt:lpstr>Communication Barriers</vt:lpstr>
      <vt:lpstr>Communication Barriers</vt:lpstr>
      <vt:lpstr>Communication Barriers</vt:lpstr>
      <vt:lpstr>Listening Levels</vt:lpstr>
      <vt:lpstr>Robber Exercise</vt:lpstr>
      <vt:lpstr>The Story</vt:lpstr>
      <vt:lpstr>PowerPoint Presentation</vt:lpstr>
      <vt:lpstr>PowerPoint Presentation</vt:lpstr>
      <vt:lpstr>Robber Exercise</vt:lpstr>
      <vt:lpstr>PowerPoint Presentation</vt:lpstr>
      <vt:lpstr>And, finally……..</vt:lpstr>
      <vt:lpstr>Key Points - Listening</vt:lpstr>
      <vt:lpstr>Two Way Communication</vt:lpstr>
      <vt:lpstr>Forms of Communication?</vt:lpstr>
      <vt:lpstr>Communication &amp; Teams</vt:lpstr>
      <vt:lpstr>Team Communication</vt:lpstr>
      <vt:lpstr>Dealing with Difficult Communication</vt:lpstr>
      <vt:lpstr>Aggression</vt:lpstr>
      <vt:lpstr>Face to Face</vt:lpstr>
      <vt:lpstr>Via the Phone</vt:lpstr>
      <vt:lpstr>Giving Bad News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BMSK4002</dc:title>
  <dc:creator>Julie Thomas</dc:creator>
  <cp:lastModifiedBy>T</cp:lastModifiedBy>
  <cp:revision>14</cp:revision>
  <cp:lastPrinted>2019-03-04T22:02:32Z</cp:lastPrinted>
  <dcterms:created xsi:type="dcterms:W3CDTF">2018-02-11T15:03:25Z</dcterms:created>
  <dcterms:modified xsi:type="dcterms:W3CDTF">2019-03-04T22:06:29Z</dcterms:modified>
</cp:coreProperties>
</file>