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70"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8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E3F9B4-A3C8-4422-968A-ABB4AEA0AD0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92E3117-0D64-4280-873C-68A5EF8EB319}">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Job Analysis </a:t>
          </a:r>
        </a:p>
      </dgm:t>
    </dgm:pt>
    <dgm:pt modelId="{8CDCA669-FADF-4801-846C-3D593C0C452F}" type="parTrans" cxnId="{BAE1C935-E4BA-481B-ABFE-91D5531F2A5E}">
      <dgm:prSet/>
      <dgm:spPr/>
      <dgm:t>
        <a:bodyPr/>
        <a:lstStyle/>
        <a:p>
          <a:endParaRPr lang="en-US"/>
        </a:p>
      </dgm:t>
    </dgm:pt>
    <dgm:pt modelId="{6B681D23-BF0F-4887-9738-A4B68EF90BF2}" type="sibTrans" cxnId="{BAE1C935-E4BA-481B-ABFE-91D5531F2A5E}">
      <dgm:prSet custT="1"/>
      <dgm:spPr/>
      <dgm:t>
        <a:bodyPr/>
        <a:lstStyle/>
        <a:p>
          <a:endParaRPr lang="en-US" sz="3200">
            <a:solidFill>
              <a:schemeClr val="tx1"/>
            </a:solidFill>
            <a:latin typeface="Times New Roman" panose="02020603050405020304" pitchFamily="18" charset="0"/>
            <a:cs typeface="Times New Roman" panose="02020603050405020304" pitchFamily="18" charset="0"/>
          </a:endParaRPr>
        </a:p>
      </dgm:t>
    </dgm:pt>
    <dgm:pt modelId="{AF592DBC-E55C-4FE2-88E0-BA1A545DAF86}">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Job Description </a:t>
          </a:r>
        </a:p>
      </dgm:t>
    </dgm:pt>
    <dgm:pt modelId="{FC92291E-2107-49B3-9EFE-14B94792474F}" type="parTrans" cxnId="{F778D486-D56B-4DDE-AE80-6C9F6B3FE31C}">
      <dgm:prSet/>
      <dgm:spPr/>
      <dgm:t>
        <a:bodyPr/>
        <a:lstStyle/>
        <a:p>
          <a:endParaRPr lang="en-US"/>
        </a:p>
      </dgm:t>
    </dgm:pt>
    <dgm:pt modelId="{C0EEC439-5E71-4DB9-B1DB-4AB36E360000}" type="sibTrans" cxnId="{F778D486-D56B-4DDE-AE80-6C9F6B3FE31C}">
      <dgm:prSet custT="1"/>
      <dgm:spPr/>
      <dgm:t>
        <a:bodyPr/>
        <a:lstStyle/>
        <a:p>
          <a:endParaRPr lang="en-US" sz="3200">
            <a:solidFill>
              <a:schemeClr val="tx1"/>
            </a:solidFill>
            <a:latin typeface="Times New Roman" panose="02020603050405020304" pitchFamily="18" charset="0"/>
            <a:cs typeface="Times New Roman" panose="02020603050405020304" pitchFamily="18" charset="0"/>
          </a:endParaRPr>
        </a:p>
      </dgm:t>
    </dgm:pt>
    <dgm:pt modelId="{7672AE80-395B-4409-BE39-3AAA38D829F1}">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Candidate Persona </a:t>
          </a:r>
        </a:p>
      </dgm:t>
    </dgm:pt>
    <dgm:pt modelId="{ACB401A0-13C6-42B3-A1DB-260B0E87136E}" type="parTrans" cxnId="{3AA2703F-B642-4263-9868-03E1AD8BD5BE}">
      <dgm:prSet/>
      <dgm:spPr/>
      <dgm:t>
        <a:bodyPr/>
        <a:lstStyle/>
        <a:p>
          <a:endParaRPr lang="en-US"/>
        </a:p>
      </dgm:t>
    </dgm:pt>
    <dgm:pt modelId="{4FB6AA09-5035-4FBD-B45B-22E53DDC9B22}" type="sibTrans" cxnId="{3AA2703F-B642-4263-9868-03E1AD8BD5BE}">
      <dgm:prSet custT="1"/>
      <dgm:spPr/>
      <dgm:t>
        <a:bodyPr/>
        <a:lstStyle/>
        <a:p>
          <a:endParaRPr lang="en-US" sz="3200">
            <a:solidFill>
              <a:schemeClr val="tx1"/>
            </a:solidFill>
            <a:latin typeface="Times New Roman" panose="02020603050405020304" pitchFamily="18" charset="0"/>
            <a:cs typeface="Times New Roman" panose="02020603050405020304" pitchFamily="18" charset="0"/>
          </a:endParaRPr>
        </a:p>
      </dgm:t>
    </dgm:pt>
    <dgm:pt modelId="{07792CE8-DC66-4F8F-AA34-34A840E9E634}">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Job Advertising </a:t>
          </a:r>
        </a:p>
      </dgm:t>
    </dgm:pt>
    <dgm:pt modelId="{EBB95ABA-18B9-49B4-9DF9-9B1B63808050}" type="parTrans" cxnId="{5345E696-D483-4DD4-8D11-AA59F9DA5D0A}">
      <dgm:prSet/>
      <dgm:spPr/>
      <dgm:t>
        <a:bodyPr/>
        <a:lstStyle/>
        <a:p>
          <a:endParaRPr lang="en-US"/>
        </a:p>
      </dgm:t>
    </dgm:pt>
    <dgm:pt modelId="{C670C76B-4182-4E4C-A3EE-0AD159DDE6C9}" type="sibTrans" cxnId="{5345E696-D483-4DD4-8D11-AA59F9DA5D0A}">
      <dgm:prSet custT="1"/>
      <dgm:spPr/>
      <dgm:t>
        <a:bodyPr/>
        <a:lstStyle/>
        <a:p>
          <a:endParaRPr lang="en-US" sz="3200">
            <a:solidFill>
              <a:schemeClr val="tx1"/>
            </a:solidFill>
            <a:latin typeface="Times New Roman" panose="02020603050405020304" pitchFamily="18" charset="0"/>
            <a:cs typeface="Times New Roman" panose="02020603050405020304" pitchFamily="18" charset="0"/>
          </a:endParaRPr>
        </a:p>
      </dgm:t>
    </dgm:pt>
    <dgm:pt modelId="{49C7D979-D900-4856-830C-564261D89113}">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Candidate Selection </a:t>
          </a:r>
        </a:p>
      </dgm:t>
    </dgm:pt>
    <dgm:pt modelId="{0818EC28-318A-41E0-BD9F-34E75953A1EE}" type="parTrans" cxnId="{AFAFCCF4-D16B-4525-9315-0684B0172868}">
      <dgm:prSet/>
      <dgm:spPr/>
      <dgm:t>
        <a:bodyPr/>
        <a:lstStyle/>
        <a:p>
          <a:endParaRPr lang="en-US"/>
        </a:p>
      </dgm:t>
    </dgm:pt>
    <dgm:pt modelId="{6A50E070-0B7D-45C5-8CE8-4ADDA230A3C8}" type="sibTrans" cxnId="{AFAFCCF4-D16B-4525-9315-0684B0172868}">
      <dgm:prSet custT="1"/>
      <dgm:spPr/>
      <dgm:t>
        <a:bodyPr/>
        <a:lstStyle/>
        <a:p>
          <a:endParaRPr lang="en-US" sz="3200">
            <a:solidFill>
              <a:schemeClr val="tx1"/>
            </a:solidFill>
            <a:latin typeface="Times New Roman" panose="02020603050405020304" pitchFamily="18" charset="0"/>
            <a:cs typeface="Times New Roman" panose="02020603050405020304" pitchFamily="18" charset="0"/>
          </a:endParaRPr>
        </a:p>
      </dgm:t>
    </dgm:pt>
    <dgm:pt modelId="{6C421A42-FC50-413B-94CA-F6F55B9C75DF}">
      <dgm:prSet phldrT="[Text]" phldr="0" custT="1"/>
      <dgm:spPr/>
      <dgm:t>
        <a:bodyPr/>
        <a:lstStyle/>
        <a:p>
          <a:r>
            <a:rPr lang="en-US" sz="3200" dirty="0">
              <a:solidFill>
                <a:schemeClr val="tx1"/>
              </a:solidFill>
              <a:highlight>
                <a:srgbClr val="FFFF00"/>
              </a:highlight>
              <a:latin typeface="Times New Roman" panose="02020603050405020304" pitchFamily="18" charset="0"/>
              <a:cs typeface="Times New Roman" panose="02020603050405020304" pitchFamily="18" charset="0"/>
            </a:rPr>
            <a:t>Finalizing the Candidate </a:t>
          </a:r>
        </a:p>
      </dgm:t>
    </dgm:pt>
    <dgm:pt modelId="{B36025EF-CE24-4D39-B742-60F9F6360BC0}" type="parTrans" cxnId="{C535F35A-5FF8-4A70-83F8-2A4644462EC7}">
      <dgm:prSet/>
      <dgm:spPr/>
      <dgm:t>
        <a:bodyPr/>
        <a:lstStyle/>
        <a:p>
          <a:endParaRPr lang="en-US"/>
        </a:p>
      </dgm:t>
    </dgm:pt>
    <dgm:pt modelId="{8B96AC3D-B33F-4251-9A50-E1EC742B8602}" type="sibTrans" cxnId="{C535F35A-5FF8-4A70-83F8-2A4644462EC7}">
      <dgm:prSet/>
      <dgm:spPr/>
      <dgm:t>
        <a:bodyPr/>
        <a:lstStyle/>
        <a:p>
          <a:endParaRPr lang="en-US"/>
        </a:p>
      </dgm:t>
    </dgm:pt>
    <dgm:pt modelId="{C4CF6CAE-0884-4F61-ACE2-40E7A4712E9E}" type="pres">
      <dgm:prSet presAssocID="{C2E3F9B4-A3C8-4422-968A-ABB4AEA0AD0B}" presName="diagram" presStyleCnt="0">
        <dgm:presLayoutVars>
          <dgm:dir/>
          <dgm:resizeHandles val="exact"/>
        </dgm:presLayoutVars>
      </dgm:prSet>
      <dgm:spPr/>
    </dgm:pt>
    <dgm:pt modelId="{7B741A34-1607-4AA7-B9E3-8F8250207197}" type="pres">
      <dgm:prSet presAssocID="{892E3117-0D64-4280-873C-68A5EF8EB319}" presName="node" presStyleLbl="node1" presStyleIdx="0" presStyleCnt="6">
        <dgm:presLayoutVars>
          <dgm:bulletEnabled val="1"/>
        </dgm:presLayoutVars>
      </dgm:prSet>
      <dgm:spPr/>
    </dgm:pt>
    <dgm:pt modelId="{25C2EF12-0AA0-4534-A90E-20D6A11579F4}" type="pres">
      <dgm:prSet presAssocID="{6B681D23-BF0F-4887-9738-A4B68EF90BF2}" presName="sibTrans" presStyleLbl="sibTrans2D1" presStyleIdx="0" presStyleCnt="5"/>
      <dgm:spPr/>
    </dgm:pt>
    <dgm:pt modelId="{27D42646-95CA-4020-A2BE-62A1D0616E32}" type="pres">
      <dgm:prSet presAssocID="{6B681D23-BF0F-4887-9738-A4B68EF90BF2}" presName="connectorText" presStyleLbl="sibTrans2D1" presStyleIdx="0" presStyleCnt="5"/>
      <dgm:spPr/>
    </dgm:pt>
    <dgm:pt modelId="{4BBD8815-6639-450F-8156-3B546FBDD3E5}" type="pres">
      <dgm:prSet presAssocID="{AF592DBC-E55C-4FE2-88E0-BA1A545DAF86}" presName="node" presStyleLbl="node1" presStyleIdx="1" presStyleCnt="6">
        <dgm:presLayoutVars>
          <dgm:bulletEnabled val="1"/>
        </dgm:presLayoutVars>
      </dgm:prSet>
      <dgm:spPr/>
    </dgm:pt>
    <dgm:pt modelId="{00FCD711-C874-4246-A6A3-A1A6BA71AC60}" type="pres">
      <dgm:prSet presAssocID="{C0EEC439-5E71-4DB9-B1DB-4AB36E360000}" presName="sibTrans" presStyleLbl="sibTrans2D1" presStyleIdx="1" presStyleCnt="5"/>
      <dgm:spPr/>
    </dgm:pt>
    <dgm:pt modelId="{A3280231-54A9-41DA-87C3-4542CB640A17}" type="pres">
      <dgm:prSet presAssocID="{C0EEC439-5E71-4DB9-B1DB-4AB36E360000}" presName="connectorText" presStyleLbl="sibTrans2D1" presStyleIdx="1" presStyleCnt="5"/>
      <dgm:spPr/>
    </dgm:pt>
    <dgm:pt modelId="{9E2EE2D2-DB64-4468-942D-1A9AD5E9DDCE}" type="pres">
      <dgm:prSet presAssocID="{7672AE80-395B-4409-BE39-3AAA38D829F1}" presName="node" presStyleLbl="node1" presStyleIdx="2" presStyleCnt="6">
        <dgm:presLayoutVars>
          <dgm:bulletEnabled val="1"/>
        </dgm:presLayoutVars>
      </dgm:prSet>
      <dgm:spPr/>
    </dgm:pt>
    <dgm:pt modelId="{EA22526D-972E-47D8-AE6C-EB8305E29CFD}" type="pres">
      <dgm:prSet presAssocID="{4FB6AA09-5035-4FBD-B45B-22E53DDC9B22}" presName="sibTrans" presStyleLbl="sibTrans2D1" presStyleIdx="2" presStyleCnt="5"/>
      <dgm:spPr/>
    </dgm:pt>
    <dgm:pt modelId="{96B7B1C0-D08A-475A-927C-851D1DFB332C}" type="pres">
      <dgm:prSet presAssocID="{4FB6AA09-5035-4FBD-B45B-22E53DDC9B22}" presName="connectorText" presStyleLbl="sibTrans2D1" presStyleIdx="2" presStyleCnt="5"/>
      <dgm:spPr/>
    </dgm:pt>
    <dgm:pt modelId="{65433C96-8B84-4765-8A6E-120D2EF53E26}" type="pres">
      <dgm:prSet presAssocID="{07792CE8-DC66-4F8F-AA34-34A840E9E634}" presName="node" presStyleLbl="node1" presStyleIdx="3" presStyleCnt="6">
        <dgm:presLayoutVars>
          <dgm:bulletEnabled val="1"/>
        </dgm:presLayoutVars>
      </dgm:prSet>
      <dgm:spPr/>
    </dgm:pt>
    <dgm:pt modelId="{076B4BDB-4896-464E-9AB4-90599F7A26E6}" type="pres">
      <dgm:prSet presAssocID="{C670C76B-4182-4E4C-A3EE-0AD159DDE6C9}" presName="sibTrans" presStyleLbl="sibTrans2D1" presStyleIdx="3" presStyleCnt="5"/>
      <dgm:spPr/>
    </dgm:pt>
    <dgm:pt modelId="{6F69867C-DB76-462C-BB1C-374B1AD9B535}" type="pres">
      <dgm:prSet presAssocID="{C670C76B-4182-4E4C-A3EE-0AD159DDE6C9}" presName="connectorText" presStyleLbl="sibTrans2D1" presStyleIdx="3" presStyleCnt="5"/>
      <dgm:spPr/>
    </dgm:pt>
    <dgm:pt modelId="{2AE3347D-4E08-4013-B3DD-3B204B68A461}" type="pres">
      <dgm:prSet presAssocID="{49C7D979-D900-4856-830C-564261D89113}" presName="node" presStyleLbl="node1" presStyleIdx="4" presStyleCnt="6" custLinFactNeighborX="-391">
        <dgm:presLayoutVars>
          <dgm:bulletEnabled val="1"/>
        </dgm:presLayoutVars>
      </dgm:prSet>
      <dgm:spPr/>
    </dgm:pt>
    <dgm:pt modelId="{AEC3F856-992F-4EDA-9CA3-4EFCD54348AF}" type="pres">
      <dgm:prSet presAssocID="{6A50E070-0B7D-45C5-8CE8-4ADDA230A3C8}" presName="sibTrans" presStyleLbl="sibTrans2D1" presStyleIdx="4" presStyleCnt="5"/>
      <dgm:spPr/>
    </dgm:pt>
    <dgm:pt modelId="{A76F5247-5995-45AC-840E-BFF019D6ADBD}" type="pres">
      <dgm:prSet presAssocID="{6A50E070-0B7D-45C5-8CE8-4ADDA230A3C8}" presName="connectorText" presStyleLbl="sibTrans2D1" presStyleIdx="4" presStyleCnt="5"/>
      <dgm:spPr/>
    </dgm:pt>
    <dgm:pt modelId="{198DDB23-48D9-43FC-B5F2-85D2CB8D6F8C}" type="pres">
      <dgm:prSet presAssocID="{6C421A42-FC50-413B-94CA-F6F55B9C75DF}" presName="node" presStyleLbl="node1" presStyleIdx="5" presStyleCnt="6">
        <dgm:presLayoutVars>
          <dgm:bulletEnabled val="1"/>
        </dgm:presLayoutVars>
      </dgm:prSet>
      <dgm:spPr/>
    </dgm:pt>
  </dgm:ptLst>
  <dgm:cxnLst>
    <dgm:cxn modelId="{7F57D009-1CAA-43CB-8F62-93F7FF8426A7}" type="presOf" srcId="{7672AE80-395B-4409-BE39-3AAA38D829F1}" destId="{9E2EE2D2-DB64-4468-942D-1A9AD5E9DDCE}" srcOrd="0" destOrd="0" presId="urn:microsoft.com/office/officeart/2005/8/layout/process5"/>
    <dgm:cxn modelId="{51508C15-ADEA-40CA-90B4-219A9692DCD5}" type="presOf" srcId="{892E3117-0D64-4280-873C-68A5EF8EB319}" destId="{7B741A34-1607-4AA7-B9E3-8F8250207197}" srcOrd="0" destOrd="0" presId="urn:microsoft.com/office/officeart/2005/8/layout/process5"/>
    <dgm:cxn modelId="{BAE1C935-E4BA-481B-ABFE-91D5531F2A5E}" srcId="{C2E3F9B4-A3C8-4422-968A-ABB4AEA0AD0B}" destId="{892E3117-0D64-4280-873C-68A5EF8EB319}" srcOrd="0" destOrd="0" parTransId="{8CDCA669-FADF-4801-846C-3D593C0C452F}" sibTransId="{6B681D23-BF0F-4887-9738-A4B68EF90BF2}"/>
    <dgm:cxn modelId="{3AA2703F-B642-4263-9868-03E1AD8BD5BE}" srcId="{C2E3F9B4-A3C8-4422-968A-ABB4AEA0AD0B}" destId="{7672AE80-395B-4409-BE39-3AAA38D829F1}" srcOrd="2" destOrd="0" parTransId="{ACB401A0-13C6-42B3-A1DB-260B0E87136E}" sibTransId="{4FB6AA09-5035-4FBD-B45B-22E53DDC9B22}"/>
    <dgm:cxn modelId="{32CEB25F-618A-470F-8F44-E6A8770168BF}" type="presOf" srcId="{6A50E070-0B7D-45C5-8CE8-4ADDA230A3C8}" destId="{AEC3F856-992F-4EDA-9CA3-4EFCD54348AF}" srcOrd="0" destOrd="0" presId="urn:microsoft.com/office/officeart/2005/8/layout/process5"/>
    <dgm:cxn modelId="{F7FF3460-1D64-4657-8485-E054D510554A}" type="presOf" srcId="{C670C76B-4182-4E4C-A3EE-0AD159DDE6C9}" destId="{076B4BDB-4896-464E-9AB4-90599F7A26E6}" srcOrd="0" destOrd="0" presId="urn:microsoft.com/office/officeart/2005/8/layout/process5"/>
    <dgm:cxn modelId="{64D71F63-0AEF-4D57-97B4-E781E427495B}" type="presOf" srcId="{4FB6AA09-5035-4FBD-B45B-22E53DDC9B22}" destId="{96B7B1C0-D08A-475A-927C-851D1DFB332C}" srcOrd="1" destOrd="0" presId="urn:microsoft.com/office/officeart/2005/8/layout/process5"/>
    <dgm:cxn modelId="{459E1647-E8D5-4211-82DD-591177B067E7}" type="presOf" srcId="{6B681D23-BF0F-4887-9738-A4B68EF90BF2}" destId="{27D42646-95CA-4020-A2BE-62A1D0616E32}" srcOrd="1" destOrd="0" presId="urn:microsoft.com/office/officeart/2005/8/layout/process5"/>
    <dgm:cxn modelId="{4408DF6C-7DA7-480E-AC18-238E17628B9E}" type="presOf" srcId="{6A50E070-0B7D-45C5-8CE8-4ADDA230A3C8}" destId="{A76F5247-5995-45AC-840E-BFF019D6ADBD}" srcOrd="1" destOrd="0" presId="urn:microsoft.com/office/officeart/2005/8/layout/process5"/>
    <dgm:cxn modelId="{17772D4D-16A5-4983-8F60-D58D238487FF}" type="presOf" srcId="{C0EEC439-5E71-4DB9-B1DB-4AB36E360000}" destId="{00FCD711-C874-4246-A6A3-A1A6BA71AC60}" srcOrd="0" destOrd="0" presId="urn:microsoft.com/office/officeart/2005/8/layout/process5"/>
    <dgm:cxn modelId="{C1DDF06E-54A9-402A-9A82-78760DAD0104}" type="presOf" srcId="{4FB6AA09-5035-4FBD-B45B-22E53DDC9B22}" destId="{EA22526D-972E-47D8-AE6C-EB8305E29CFD}" srcOrd="0" destOrd="0" presId="urn:microsoft.com/office/officeart/2005/8/layout/process5"/>
    <dgm:cxn modelId="{072F4755-BDFB-4623-8C1E-926AC83844B5}" type="presOf" srcId="{C2E3F9B4-A3C8-4422-968A-ABB4AEA0AD0B}" destId="{C4CF6CAE-0884-4F61-ACE2-40E7A4712E9E}" srcOrd="0" destOrd="0" presId="urn:microsoft.com/office/officeart/2005/8/layout/process5"/>
    <dgm:cxn modelId="{C535F35A-5FF8-4A70-83F8-2A4644462EC7}" srcId="{C2E3F9B4-A3C8-4422-968A-ABB4AEA0AD0B}" destId="{6C421A42-FC50-413B-94CA-F6F55B9C75DF}" srcOrd="5" destOrd="0" parTransId="{B36025EF-CE24-4D39-B742-60F9F6360BC0}" sibTransId="{8B96AC3D-B33F-4251-9A50-E1EC742B8602}"/>
    <dgm:cxn modelId="{BEF11084-9C1C-4E11-B3D0-87A1B6750F9D}" type="presOf" srcId="{6C421A42-FC50-413B-94CA-F6F55B9C75DF}" destId="{198DDB23-48D9-43FC-B5F2-85D2CB8D6F8C}" srcOrd="0" destOrd="0" presId="urn:microsoft.com/office/officeart/2005/8/layout/process5"/>
    <dgm:cxn modelId="{F778D486-D56B-4DDE-AE80-6C9F6B3FE31C}" srcId="{C2E3F9B4-A3C8-4422-968A-ABB4AEA0AD0B}" destId="{AF592DBC-E55C-4FE2-88E0-BA1A545DAF86}" srcOrd="1" destOrd="0" parTransId="{FC92291E-2107-49B3-9EFE-14B94792474F}" sibTransId="{C0EEC439-5E71-4DB9-B1DB-4AB36E360000}"/>
    <dgm:cxn modelId="{C8DA1389-A751-4A3A-9E30-227FAE831CA2}" type="presOf" srcId="{AF592DBC-E55C-4FE2-88E0-BA1A545DAF86}" destId="{4BBD8815-6639-450F-8156-3B546FBDD3E5}" srcOrd="0" destOrd="0" presId="urn:microsoft.com/office/officeart/2005/8/layout/process5"/>
    <dgm:cxn modelId="{7FC98B96-2131-42DA-AB21-4EDEC8F037AA}" type="presOf" srcId="{6B681D23-BF0F-4887-9738-A4B68EF90BF2}" destId="{25C2EF12-0AA0-4534-A90E-20D6A11579F4}" srcOrd="0" destOrd="0" presId="urn:microsoft.com/office/officeart/2005/8/layout/process5"/>
    <dgm:cxn modelId="{5345E696-D483-4DD4-8D11-AA59F9DA5D0A}" srcId="{C2E3F9B4-A3C8-4422-968A-ABB4AEA0AD0B}" destId="{07792CE8-DC66-4F8F-AA34-34A840E9E634}" srcOrd="3" destOrd="0" parTransId="{EBB95ABA-18B9-49B4-9DF9-9B1B63808050}" sibTransId="{C670C76B-4182-4E4C-A3EE-0AD159DDE6C9}"/>
    <dgm:cxn modelId="{AE2FBBA3-5A55-40E4-9A0B-199DE73484A5}" type="presOf" srcId="{49C7D979-D900-4856-830C-564261D89113}" destId="{2AE3347D-4E08-4013-B3DD-3B204B68A461}" srcOrd="0" destOrd="0" presId="urn:microsoft.com/office/officeart/2005/8/layout/process5"/>
    <dgm:cxn modelId="{41CC69BC-A1C6-4DE4-B432-ACE25CCE6961}" type="presOf" srcId="{07792CE8-DC66-4F8F-AA34-34A840E9E634}" destId="{65433C96-8B84-4765-8A6E-120D2EF53E26}" srcOrd="0" destOrd="0" presId="urn:microsoft.com/office/officeart/2005/8/layout/process5"/>
    <dgm:cxn modelId="{C157DBE5-0928-4B8D-B9D2-E33A56AB575F}" type="presOf" srcId="{C670C76B-4182-4E4C-A3EE-0AD159DDE6C9}" destId="{6F69867C-DB76-462C-BB1C-374B1AD9B535}" srcOrd="1" destOrd="0" presId="urn:microsoft.com/office/officeart/2005/8/layout/process5"/>
    <dgm:cxn modelId="{E79159EB-72A0-420E-A39F-D9B1EF508CC0}" type="presOf" srcId="{C0EEC439-5E71-4DB9-B1DB-4AB36E360000}" destId="{A3280231-54A9-41DA-87C3-4542CB640A17}" srcOrd="1" destOrd="0" presId="urn:microsoft.com/office/officeart/2005/8/layout/process5"/>
    <dgm:cxn modelId="{AFAFCCF4-D16B-4525-9315-0684B0172868}" srcId="{C2E3F9B4-A3C8-4422-968A-ABB4AEA0AD0B}" destId="{49C7D979-D900-4856-830C-564261D89113}" srcOrd="4" destOrd="0" parTransId="{0818EC28-318A-41E0-BD9F-34E75953A1EE}" sibTransId="{6A50E070-0B7D-45C5-8CE8-4ADDA230A3C8}"/>
    <dgm:cxn modelId="{D7890E84-0F5A-4C6F-ABCD-B997D39AD490}" type="presParOf" srcId="{C4CF6CAE-0884-4F61-ACE2-40E7A4712E9E}" destId="{7B741A34-1607-4AA7-B9E3-8F8250207197}" srcOrd="0" destOrd="0" presId="urn:microsoft.com/office/officeart/2005/8/layout/process5"/>
    <dgm:cxn modelId="{5741B457-0DFC-47E9-B915-3AA2B6F0D335}" type="presParOf" srcId="{C4CF6CAE-0884-4F61-ACE2-40E7A4712E9E}" destId="{25C2EF12-0AA0-4534-A90E-20D6A11579F4}" srcOrd="1" destOrd="0" presId="urn:microsoft.com/office/officeart/2005/8/layout/process5"/>
    <dgm:cxn modelId="{E4E23579-B15F-4129-97BC-57DE43F8F9B9}" type="presParOf" srcId="{25C2EF12-0AA0-4534-A90E-20D6A11579F4}" destId="{27D42646-95CA-4020-A2BE-62A1D0616E32}" srcOrd="0" destOrd="0" presId="urn:microsoft.com/office/officeart/2005/8/layout/process5"/>
    <dgm:cxn modelId="{F9640232-9857-44F3-839C-F027FEC4104E}" type="presParOf" srcId="{C4CF6CAE-0884-4F61-ACE2-40E7A4712E9E}" destId="{4BBD8815-6639-450F-8156-3B546FBDD3E5}" srcOrd="2" destOrd="0" presId="urn:microsoft.com/office/officeart/2005/8/layout/process5"/>
    <dgm:cxn modelId="{ED98BDB9-1970-40DC-ADF0-F83813297BEB}" type="presParOf" srcId="{C4CF6CAE-0884-4F61-ACE2-40E7A4712E9E}" destId="{00FCD711-C874-4246-A6A3-A1A6BA71AC60}" srcOrd="3" destOrd="0" presId="urn:microsoft.com/office/officeart/2005/8/layout/process5"/>
    <dgm:cxn modelId="{F0F102A5-B092-4F6C-BCC9-9DBE3FE6F94D}" type="presParOf" srcId="{00FCD711-C874-4246-A6A3-A1A6BA71AC60}" destId="{A3280231-54A9-41DA-87C3-4542CB640A17}" srcOrd="0" destOrd="0" presId="urn:microsoft.com/office/officeart/2005/8/layout/process5"/>
    <dgm:cxn modelId="{D3B06CD1-F766-47A2-8586-F6DE0E5F669E}" type="presParOf" srcId="{C4CF6CAE-0884-4F61-ACE2-40E7A4712E9E}" destId="{9E2EE2D2-DB64-4468-942D-1A9AD5E9DDCE}" srcOrd="4" destOrd="0" presId="urn:microsoft.com/office/officeart/2005/8/layout/process5"/>
    <dgm:cxn modelId="{5FBC493C-17A2-4789-8ACC-2E9C1ABD7169}" type="presParOf" srcId="{C4CF6CAE-0884-4F61-ACE2-40E7A4712E9E}" destId="{EA22526D-972E-47D8-AE6C-EB8305E29CFD}" srcOrd="5" destOrd="0" presId="urn:microsoft.com/office/officeart/2005/8/layout/process5"/>
    <dgm:cxn modelId="{4F0BBE27-582A-4E54-9EE8-8DFD2FC6CC7B}" type="presParOf" srcId="{EA22526D-972E-47D8-AE6C-EB8305E29CFD}" destId="{96B7B1C0-D08A-475A-927C-851D1DFB332C}" srcOrd="0" destOrd="0" presId="urn:microsoft.com/office/officeart/2005/8/layout/process5"/>
    <dgm:cxn modelId="{A8C602B8-894A-4A14-8EE4-508342644F76}" type="presParOf" srcId="{C4CF6CAE-0884-4F61-ACE2-40E7A4712E9E}" destId="{65433C96-8B84-4765-8A6E-120D2EF53E26}" srcOrd="6" destOrd="0" presId="urn:microsoft.com/office/officeart/2005/8/layout/process5"/>
    <dgm:cxn modelId="{B14320C1-5F1D-44D0-BEA8-AB7AF97DB142}" type="presParOf" srcId="{C4CF6CAE-0884-4F61-ACE2-40E7A4712E9E}" destId="{076B4BDB-4896-464E-9AB4-90599F7A26E6}" srcOrd="7" destOrd="0" presId="urn:microsoft.com/office/officeart/2005/8/layout/process5"/>
    <dgm:cxn modelId="{BDFC6C75-0793-457B-A729-07B82301E115}" type="presParOf" srcId="{076B4BDB-4896-464E-9AB4-90599F7A26E6}" destId="{6F69867C-DB76-462C-BB1C-374B1AD9B535}" srcOrd="0" destOrd="0" presId="urn:microsoft.com/office/officeart/2005/8/layout/process5"/>
    <dgm:cxn modelId="{35F36674-B876-43D6-936A-E5010607617E}" type="presParOf" srcId="{C4CF6CAE-0884-4F61-ACE2-40E7A4712E9E}" destId="{2AE3347D-4E08-4013-B3DD-3B204B68A461}" srcOrd="8" destOrd="0" presId="urn:microsoft.com/office/officeart/2005/8/layout/process5"/>
    <dgm:cxn modelId="{CBF88033-B276-4425-878E-D6AB5415B7E2}" type="presParOf" srcId="{C4CF6CAE-0884-4F61-ACE2-40E7A4712E9E}" destId="{AEC3F856-992F-4EDA-9CA3-4EFCD54348AF}" srcOrd="9" destOrd="0" presId="urn:microsoft.com/office/officeart/2005/8/layout/process5"/>
    <dgm:cxn modelId="{1F2659CD-B57D-4F22-9A33-F8A521CC9AC8}" type="presParOf" srcId="{AEC3F856-992F-4EDA-9CA3-4EFCD54348AF}" destId="{A76F5247-5995-45AC-840E-BFF019D6ADBD}" srcOrd="0" destOrd="0" presId="urn:microsoft.com/office/officeart/2005/8/layout/process5"/>
    <dgm:cxn modelId="{4222D0C7-596A-43B3-A94A-EC7DDBFAC169}" type="presParOf" srcId="{C4CF6CAE-0884-4F61-ACE2-40E7A4712E9E}" destId="{198DDB23-48D9-43FC-B5F2-85D2CB8D6F8C}"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41A34-1607-4AA7-B9E3-8F8250207197}">
      <dsp:nvSpPr>
        <dsp:cNvPr id="0" name=""/>
        <dsp:cNvSpPr/>
      </dsp:nvSpPr>
      <dsp:spPr>
        <a:xfrm>
          <a:off x="97043"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Job Analysis </a:t>
          </a:r>
        </a:p>
      </dsp:txBody>
      <dsp:txXfrm>
        <a:off x="144776" y="50451"/>
        <a:ext cx="2620721" cy="1534246"/>
      </dsp:txXfrm>
    </dsp:sp>
    <dsp:sp modelId="{25C2EF12-0AA0-4534-A90E-20D6A11579F4}">
      <dsp:nvSpPr>
        <dsp:cNvPr id="0" name=""/>
        <dsp:cNvSpPr/>
      </dsp:nvSpPr>
      <dsp:spPr>
        <a:xfrm>
          <a:off x="3052255"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chemeClr val="tx1"/>
            </a:solidFill>
            <a:latin typeface="Times New Roman" panose="02020603050405020304" pitchFamily="18" charset="0"/>
            <a:cs typeface="Times New Roman" panose="02020603050405020304" pitchFamily="18" charset="0"/>
          </a:endParaRPr>
        </a:p>
      </dsp:txBody>
      <dsp:txXfrm>
        <a:off x="3052255" y="615490"/>
        <a:ext cx="403082" cy="404168"/>
      </dsp:txXfrm>
    </dsp:sp>
    <dsp:sp modelId="{4BBD8815-6639-450F-8156-3B546FBDD3E5}">
      <dsp:nvSpPr>
        <dsp:cNvPr id="0" name=""/>
        <dsp:cNvSpPr/>
      </dsp:nvSpPr>
      <dsp:spPr>
        <a:xfrm>
          <a:off x="3899706"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Job Description </a:t>
          </a:r>
        </a:p>
      </dsp:txBody>
      <dsp:txXfrm>
        <a:off x="3947439" y="50451"/>
        <a:ext cx="2620721" cy="1534246"/>
      </dsp:txXfrm>
    </dsp:sp>
    <dsp:sp modelId="{00FCD711-C874-4246-A6A3-A1A6BA71AC60}">
      <dsp:nvSpPr>
        <dsp:cNvPr id="0" name=""/>
        <dsp:cNvSpPr/>
      </dsp:nvSpPr>
      <dsp:spPr>
        <a:xfrm>
          <a:off x="6854918"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chemeClr val="tx1"/>
            </a:solidFill>
            <a:latin typeface="Times New Roman" panose="02020603050405020304" pitchFamily="18" charset="0"/>
            <a:cs typeface="Times New Roman" panose="02020603050405020304" pitchFamily="18" charset="0"/>
          </a:endParaRPr>
        </a:p>
      </dsp:txBody>
      <dsp:txXfrm>
        <a:off x="6854918" y="615490"/>
        <a:ext cx="403082" cy="404168"/>
      </dsp:txXfrm>
    </dsp:sp>
    <dsp:sp modelId="{9E2EE2D2-DB64-4468-942D-1A9AD5E9DDCE}">
      <dsp:nvSpPr>
        <dsp:cNvPr id="0" name=""/>
        <dsp:cNvSpPr/>
      </dsp:nvSpPr>
      <dsp:spPr>
        <a:xfrm>
          <a:off x="7702368"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Candidate Persona </a:t>
          </a:r>
        </a:p>
      </dsp:txBody>
      <dsp:txXfrm>
        <a:off x="7750101" y="50451"/>
        <a:ext cx="2620721" cy="1534246"/>
      </dsp:txXfrm>
    </dsp:sp>
    <dsp:sp modelId="{EA22526D-972E-47D8-AE6C-EB8305E29CFD}">
      <dsp:nvSpPr>
        <dsp:cNvPr id="0" name=""/>
        <dsp:cNvSpPr/>
      </dsp:nvSpPr>
      <dsp:spPr>
        <a:xfrm rot="5400000">
          <a:off x="8772546" y="1822564"/>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chemeClr val="tx1"/>
            </a:solidFill>
            <a:latin typeface="Times New Roman" panose="02020603050405020304" pitchFamily="18" charset="0"/>
            <a:cs typeface="Times New Roman" panose="02020603050405020304" pitchFamily="18" charset="0"/>
          </a:endParaRPr>
        </a:p>
      </dsp:txBody>
      <dsp:txXfrm rot="-5400000">
        <a:off x="8858378" y="1871456"/>
        <a:ext cx="404168" cy="403082"/>
      </dsp:txXfrm>
    </dsp:sp>
    <dsp:sp modelId="{65433C96-8B84-4765-8A6E-120D2EF53E26}">
      <dsp:nvSpPr>
        <dsp:cNvPr id="0" name=""/>
        <dsp:cNvSpPr/>
      </dsp:nvSpPr>
      <dsp:spPr>
        <a:xfrm>
          <a:off x="7702368"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Job Advertising </a:t>
          </a:r>
        </a:p>
      </dsp:txBody>
      <dsp:txXfrm>
        <a:off x="7750101" y="2766639"/>
        <a:ext cx="2620721" cy="1534246"/>
      </dsp:txXfrm>
    </dsp:sp>
    <dsp:sp modelId="{076B4BDB-4896-464E-9AB4-90599F7A26E6}">
      <dsp:nvSpPr>
        <dsp:cNvPr id="0" name=""/>
        <dsp:cNvSpPr/>
      </dsp:nvSpPr>
      <dsp:spPr>
        <a:xfrm rot="10800000">
          <a:off x="6879547" y="3196955"/>
          <a:ext cx="581460"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chemeClr val="tx1"/>
            </a:solidFill>
            <a:latin typeface="Times New Roman" panose="02020603050405020304" pitchFamily="18" charset="0"/>
            <a:cs typeface="Times New Roman" panose="02020603050405020304" pitchFamily="18" charset="0"/>
          </a:endParaRPr>
        </a:p>
      </dsp:txBody>
      <dsp:txXfrm rot="10800000">
        <a:off x="7053985" y="3331678"/>
        <a:ext cx="407022" cy="404168"/>
      </dsp:txXfrm>
    </dsp:sp>
    <dsp:sp modelId="{2AE3347D-4E08-4013-B3DD-3B204B68A461}">
      <dsp:nvSpPr>
        <dsp:cNvPr id="0" name=""/>
        <dsp:cNvSpPr/>
      </dsp:nvSpPr>
      <dsp:spPr>
        <a:xfrm>
          <a:off x="3889085"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Candidate Selection </a:t>
          </a:r>
        </a:p>
      </dsp:txBody>
      <dsp:txXfrm>
        <a:off x="3936818" y="2766639"/>
        <a:ext cx="2620721" cy="1534246"/>
      </dsp:txXfrm>
    </dsp:sp>
    <dsp:sp modelId="{AEC3F856-992F-4EDA-9CA3-4EFCD54348AF}">
      <dsp:nvSpPr>
        <dsp:cNvPr id="0" name=""/>
        <dsp:cNvSpPr/>
      </dsp:nvSpPr>
      <dsp:spPr>
        <a:xfrm rot="10800000">
          <a:off x="3082194" y="3196955"/>
          <a:ext cx="570203"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chemeClr val="tx1"/>
            </a:solidFill>
            <a:latin typeface="Times New Roman" panose="02020603050405020304" pitchFamily="18" charset="0"/>
            <a:cs typeface="Times New Roman" panose="02020603050405020304" pitchFamily="18" charset="0"/>
          </a:endParaRPr>
        </a:p>
      </dsp:txBody>
      <dsp:txXfrm rot="10800000">
        <a:off x="3253255" y="3331678"/>
        <a:ext cx="399142" cy="404168"/>
      </dsp:txXfrm>
    </dsp:sp>
    <dsp:sp modelId="{198DDB23-48D9-43FC-B5F2-85D2CB8D6F8C}">
      <dsp:nvSpPr>
        <dsp:cNvPr id="0" name=""/>
        <dsp:cNvSpPr/>
      </dsp:nvSpPr>
      <dsp:spPr>
        <a:xfrm>
          <a:off x="97043"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highlight>
                <a:srgbClr val="FFFF00"/>
              </a:highlight>
              <a:latin typeface="Times New Roman" panose="02020603050405020304" pitchFamily="18" charset="0"/>
              <a:cs typeface="Times New Roman" panose="02020603050405020304" pitchFamily="18" charset="0"/>
            </a:rPr>
            <a:t>Finalizing the Candidate </a:t>
          </a:r>
        </a:p>
      </dsp:txBody>
      <dsp:txXfrm>
        <a:off x="144776" y="2766639"/>
        <a:ext cx="2620721" cy="15342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2AB98D-CDB0-446F-B5CB-205031AAE67C}"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2A28B1-EDED-400E-9B7C-0BA521EDEEEB}" type="slidenum">
              <a:rPr lang="en-US" smtClean="0"/>
              <a:t>‹#›</a:t>
            </a:fld>
            <a:endParaRPr lang="en-US"/>
          </a:p>
        </p:txBody>
      </p:sp>
    </p:spTree>
    <p:extLst>
      <p:ext uri="{BB962C8B-B14F-4D97-AF65-F5344CB8AC3E}">
        <p14:creationId xmlns:p14="http://schemas.microsoft.com/office/powerpoint/2010/main" val="2155352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is a supermarket chain in the United Kingdom that </a:t>
            </a:r>
            <a:r>
              <a:rPr lang="en-US" sz="1200" kern="1200" dirty="0" err="1">
                <a:solidFill>
                  <a:schemeClr val="tx1"/>
                </a:solidFill>
                <a:effectLst/>
                <a:latin typeface="+mn-lt"/>
                <a:ea typeface="+mn-ea"/>
                <a:cs typeface="+mn-cs"/>
              </a:rPr>
              <a:t>specialises</a:t>
            </a:r>
            <a:r>
              <a:rPr lang="en-US" sz="1200" kern="1200" dirty="0">
                <a:solidFill>
                  <a:schemeClr val="tx1"/>
                </a:solidFill>
                <a:effectLst/>
                <a:latin typeface="+mn-lt"/>
                <a:ea typeface="+mn-ea"/>
                <a:cs typeface="+mn-cs"/>
              </a:rPr>
              <a:t> in frozen food products. The company was formed in 1954 and opened its first outlet in 1970. </a:t>
            </a: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journey started from a butcher shop in Aberdeen and currently operating their operation more than 340 stores (</a:t>
            </a: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2026). They also have four different distribution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nationwide. One can also find groceries from </a:t>
            </a: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for daily commodities. They also have operations in digital platform, and the turnover ration is higher in that platform.</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3</a:t>
            </a:fld>
            <a:endParaRPr lang="en-US"/>
          </a:p>
        </p:txBody>
      </p:sp>
    </p:spTree>
    <p:extLst>
      <p:ext uri="{BB962C8B-B14F-4D97-AF65-F5344CB8AC3E}">
        <p14:creationId xmlns:p14="http://schemas.microsoft.com/office/powerpoint/2010/main" val="3497018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HR team follows six steps during their employee recruitment process. The first step is job analysis, where HR need to find out the out vacant positions and position’s requirements from the potential candidates. Based on that, need to prepare a job description and a candidate's persona. Further, Hiring Managers need to circulate those job description in different platforms from where they will get the potential applicants for the vacant position and collect CVs of the candidates (Griffin, 2022). From the collected CVs, they shortlist the qualified and skilled applicants who match their job description. Through interview and ability test, HR become able to find their potential employee. In the final stage, a job offer latter send to the final employee and makes him or her onboard based on the candidate’s letter acceptance.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4</a:t>
            </a:fld>
            <a:endParaRPr lang="en-US"/>
          </a:p>
        </p:txBody>
      </p:sp>
    </p:spTree>
    <p:extLst>
      <p:ext uri="{BB962C8B-B14F-4D97-AF65-F5344CB8AC3E}">
        <p14:creationId xmlns:p14="http://schemas.microsoft.com/office/powerpoint/2010/main" val="4164913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Job analysis is the first step of the recruitment process of </a:t>
            </a:r>
            <a:r>
              <a:rPr lang="en-US" sz="1200" kern="1200" dirty="0" err="1">
                <a:solidFill>
                  <a:schemeClr val="tx1"/>
                </a:solidFill>
                <a:effectLst/>
                <a:latin typeface="+mn-lt"/>
                <a:ea typeface="+mn-ea"/>
                <a:cs typeface="+mn-cs"/>
              </a:rPr>
              <a:t>Framfoods</a:t>
            </a:r>
            <a:r>
              <a:rPr lang="en-US" sz="1200" kern="1200" dirty="0">
                <a:solidFill>
                  <a:schemeClr val="tx1"/>
                </a:solidFill>
                <a:effectLst/>
                <a:latin typeface="+mn-lt"/>
                <a:ea typeface="+mn-ea"/>
                <a:cs typeface="+mn-cs"/>
              </a:rPr>
              <a:t>. This step clarifies the nature and role of the employee for the vacant position (Safdar, Waheed and Rafiq, 2015). This is an essential step before writing down the job description and to stay clear of the business end about the applications they will be receiving.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5</a:t>
            </a:fld>
            <a:endParaRPr lang="en-US"/>
          </a:p>
        </p:txBody>
      </p:sp>
    </p:spTree>
    <p:extLst>
      <p:ext uri="{BB962C8B-B14F-4D97-AF65-F5344CB8AC3E}">
        <p14:creationId xmlns:p14="http://schemas.microsoft.com/office/powerpoint/2010/main" val="3931525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second step of the process is job description that provide a job title. Job title is very essential to catch the attention of the applicants. In addition, job duties and responsibilities, educational requirement for the position, skills and abilities requirement from the candidates also refers in this step. Sometimes, language proficiency is also needed. Some companies disclose the benefits and advantages they will offer to the candidates for the vacant position in the job description (Samson, </a:t>
            </a:r>
            <a:r>
              <a:rPr lang="en-US" sz="1200" kern="1200" dirty="0" err="1">
                <a:solidFill>
                  <a:schemeClr val="tx1"/>
                </a:solidFill>
                <a:effectLst/>
                <a:latin typeface="+mn-lt"/>
                <a:ea typeface="+mn-ea"/>
                <a:cs typeface="+mn-cs"/>
              </a:rPr>
              <a:t>Donnet</a:t>
            </a:r>
            <a:r>
              <a:rPr lang="en-US" sz="1200" kern="1200" dirty="0">
                <a:solidFill>
                  <a:schemeClr val="tx1"/>
                </a:solidFill>
                <a:effectLst/>
                <a:latin typeface="+mn-lt"/>
                <a:ea typeface="+mn-ea"/>
                <a:cs typeface="+mn-cs"/>
              </a:rPr>
              <a:t> and Daft, 2024). Job description is the part that discloses all the necessary things for positions company is looking for from the candidates. Candidates can submit their CV based on the job description matches with their preferences.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6</a:t>
            </a:fld>
            <a:endParaRPr lang="en-US"/>
          </a:p>
        </p:txBody>
      </p:sp>
    </p:spTree>
    <p:extLst>
      <p:ext uri="{BB962C8B-B14F-4D97-AF65-F5344CB8AC3E}">
        <p14:creationId xmlns:p14="http://schemas.microsoft.com/office/powerpoint/2010/main" val="3610835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kind of extended version of the job description that specifies the personality and action natures of the candidates. The main purpose of this step is to attract those candidates who are highly matched with the job position (Baker and Allen, 2022). It includes the personality features of the candidates the company is expecting, minimum years of experience, disclosing the job locations, and traits that match the professional platform.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7</a:t>
            </a:fld>
            <a:endParaRPr lang="en-US"/>
          </a:p>
        </p:txBody>
      </p:sp>
    </p:spTree>
    <p:extLst>
      <p:ext uri="{BB962C8B-B14F-4D97-AF65-F5344CB8AC3E}">
        <p14:creationId xmlns:p14="http://schemas.microsoft.com/office/powerpoint/2010/main" val="1940692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digital era, everything is easier on the online platform. In social media platform including Facebook and Instagram, there have multiple groups and pages for job vacancy post and company also has their own Facebook page to promote. Again, LinkedIn is the possessional social site, where companies mostly find their potential candidates, and HR can reach out to the candidates personally just in one click, which is the most efficient method. Every company’s website has a career page for uploading vacancies, and candidates can apply through this page.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8</a:t>
            </a:fld>
            <a:endParaRPr lang="en-US"/>
          </a:p>
        </p:txBody>
      </p:sp>
    </p:spTree>
    <p:extLst>
      <p:ext uri="{BB962C8B-B14F-4D97-AF65-F5344CB8AC3E}">
        <p14:creationId xmlns:p14="http://schemas.microsoft.com/office/powerpoint/2010/main" val="2407697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follows some steps in this stage of the section process. The shortlisted candidates will be called for the first interview or discussion with the Human Resource team. In this process, the HR team make another list of candidates who matches every detail of the company standards. After completing this step, candidates who are selected for the next step will be called for a personal interview with the company’s higher management (Hussain et al., 2023). Before that, candidates need to seat for an assessment test or an ability test to analyze their efficiency for the position. Finally, HR will hold a discussion about salary if the company doesn’t disclose the fixed amount for the position. After completing this step, the team prepare for the next step.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9</a:t>
            </a:fld>
            <a:endParaRPr lang="en-US"/>
          </a:p>
        </p:txBody>
      </p:sp>
    </p:spTree>
    <p:extLst>
      <p:ext uri="{BB962C8B-B14F-4D97-AF65-F5344CB8AC3E}">
        <p14:creationId xmlns:p14="http://schemas.microsoft.com/office/powerpoint/2010/main" val="1042492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the final and last step of the recruitment process. After completing all previous steps, HR go for a final background check of the candidates. If all things go positively with the company’s requirements and standards, a job offer letter will be sent to the potential employees. Based on the acceptance of the offer letter, the HR team prepare an employment contract and sends it to the employee for signing (Soledad, 2025). After returning the contract back with sign of the employees, the HR officially make him or her onboard and send joining letter. </a:t>
            </a:r>
          </a:p>
        </p:txBody>
      </p:sp>
      <p:sp>
        <p:nvSpPr>
          <p:cNvPr id="4" name="Slide Number Placeholder 3"/>
          <p:cNvSpPr>
            <a:spLocks noGrp="1"/>
          </p:cNvSpPr>
          <p:nvPr>
            <p:ph type="sldNum" sz="quarter" idx="5"/>
          </p:nvPr>
        </p:nvSpPr>
        <p:spPr/>
        <p:txBody>
          <a:bodyPr/>
          <a:lstStyle/>
          <a:p>
            <a:fld id="{F22A28B1-EDED-400E-9B7C-0BA521EDEEEB}" type="slidenum">
              <a:rPr lang="en-US" smtClean="0"/>
              <a:t>10</a:t>
            </a:fld>
            <a:endParaRPr lang="en-US"/>
          </a:p>
        </p:txBody>
      </p:sp>
    </p:spTree>
    <p:extLst>
      <p:ext uri="{BB962C8B-B14F-4D97-AF65-F5344CB8AC3E}">
        <p14:creationId xmlns:p14="http://schemas.microsoft.com/office/powerpoint/2010/main" val="3115064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Training and learning session are essential for an employee who is new in the company to know about the company structure, workplace environment, to get introduced with other employee and making comfortable with the duties and responsibilities. Training is not about pushing only for job roles and responsibilities. HR will ensure the employee’s roles and responsibilities, and how he or she will ensure the contribution for the company (Naik, 2017). Along with, HR, will keep a session of a field visit that will help to know about the company, departments, and how all the departments work, the workplace environment and standards. So that, a new joiner can make a map about the company and can start their journey based on that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Within this learning session, one will be puzzled in the new environment, and it would be tough for one to get engaged with others.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11</a:t>
            </a:fld>
            <a:endParaRPr lang="en-US"/>
          </a:p>
        </p:txBody>
      </p:sp>
    </p:spTree>
    <p:extLst>
      <p:ext uri="{BB962C8B-B14F-4D97-AF65-F5344CB8AC3E}">
        <p14:creationId xmlns:p14="http://schemas.microsoft.com/office/powerpoint/2010/main" val="2783102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Cognitive learning theory is the most used in the field of supermarket chains. In the first step of the cognitive theory, the professional or trainer provide knowledge about the job role or position and the new joiner construct knowledge in the mind. Then, try to build a pipeline between previous experience and skills with the current job role (Kolluru, 2020). Learner tries to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the information, interpret and </a:t>
            </a:r>
            <a:r>
              <a:rPr lang="en-US" sz="1200" kern="1200" dirty="0" err="1">
                <a:solidFill>
                  <a:schemeClr val="tx1"/>
                </a:solidFill>
                <a:effectLst/>
                <a:latin typeface="+mn-lt"/>
                <a:ea typeface="+mn-ea"/>
                <a:cs typeface="+mn-cs"/>
              </a:rPr>
              <a:t>categorise</a:t>
            </a:r>
            <a:r>
              <a:rPr lang="en-US" sz="1200" kern="1200" dirty="0">
                <a:solidFill>
                  <a:schemeClr val="tx1"/>
                </a:solidFill>
                <a:effectLst/>
                <a:latin typeface="+mn-lt"/>
                <a:ea typeface="+mn-ea"/>
                <a:cs typeface="+mn-cs"/>
              </a:rPr>
              <a:t> the information according to the learner’s comfort. In the final stage, the Learner or new employee apply the information or knowledge in the practical professional space or workplace that ensures the performance and outputs of the learning. </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F22A28B1-EDED-400E-9B7C-0BA521EDEEEB}" type="slidenum">
              <a:rPr lang="en-US" smtClean="0"/>
              <a:t>12</a:t>
            </a:fld>
            <a:endParaRPr lang="en-US"/>
          </a:p>
        </p:txBody>
      </p:sp>
    </p:spTree>
    <p:extLst>
      <p:ext uri="{BB962C8B-B14F-4D97-AF65-F5344CB8AC3E}">
        <p14:creationId xmlns:p14="http://schemas.microsoft.com/office/powerpoint/2010/main" val="3131553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some benefits of cognitive learning theory in the workplace. It helps to develop strong problem-solving skills in the employee. Because cognitive theory works with practical field understanding or representing the real-life situation. When one observes the problem from close space, it is easier for them to make a solution. It provides greater knowledge retention to the learner, which helps those learners to motivate others and discuss matters with greater experience (Huang et al., 2023). At times, it provides confidence to the learners. When one becomes confident, it is easier for him or her to complete the task or to work in the real field. Finally, this kind of practical experience helps to solve real problems in life. </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13</a:t>
            </a:fld>
            <a:endParaRPr lang="en-US"/>
          </a:p>
        </p:txBody>
      </p:sp>
    </p:spTree>
    <p:extLst>
      <p:ext uri="{BB962C8B-B14F-4D97-AF65-F5344CB8AC3E}">
        <p14:creationId xmlns:p14="http://schemas.microsoft.com/office/powerpoint/2010/main" val="911179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resources is an important part of the company to select the appropriate employee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Farmfoods</a:t>
            </a:r>
            <a:r>
              <a:rPr lang="en-US" sz="1200" kern="1200" dirty="0">
                <a:solidFill>
                  <a:schemeClr val="tx1"/>
                </a:solidFill>
                <a:effectLst/>
                <a:latin typeface="+mn-lt"/>
                <a:ea typeface="+mn-ea"/>
                <a:cs typeface="+mn-cs"/>
              </a:rPr>
              <a:t> is currently at their growing stage, which is very crucial for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Because the growth of the company depends on the outputs of the employees, who are directly connected with the company’s departments, and to support the operation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It is necessary to operate the operations of the company properly and monitoring by the responsible individual. Based on the department heads evaluation of the employee, the HR team make an performance evaluation and try to understand where they should put necessary training and development for higher growth.</a:t>
            </a:r>
          </a:p>
          <a:p>
            <a:endParaRPr lang="en-US" dirty="0"/>
          </a:p>
        </p:txBody>
      </p:sp>
      <p:sp>
        <p:nvSpPr>
          <p:cNvPr id="4" name="Slide Number Placeholder 3"/>
          <p:cNvSpPr>
            <a:spLocks noGrp="1"/>
          </p:cNvSpPr>
          <p:nvPr>
            <p:ph type="sldNum" sz="quarter" idx="5"/>
          </p:nvPr>
        </p:nvSpPr>
        <p:spPr/>
        <p:txBody>
          <a:bodyPr/>
          <a:lstStyle/>
          <a:p>
            <a:fld id="{F22A28B1-EDED-400E-9B7C-0BA521EDEEEB}" type="slidenum">
              <a:rPr lang="en-US" smtClean="0"/>
              <a:t>14</a:t>
            </a:fld>
            <a:endParaRPr lang="en-US"/>
          </a:p>
        </p:txBody>
      </p:sp>
    </p:spTree>
    <p:extLst>
      <p:ext uri="{BB962C8B-B14F-4D97-AF65-F5344CB8AC3E}">
        <p14:creationId xmlns:p14="http://schemas.microsoft.com/office/powerpoint/2010/main" val="4138758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F59D-D7F8-380F-C2EE-7C064D5C23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B9CC0B-88F7-883E-6B2F-87CECF8ECD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81DA45D-1B7D-A02D-226F-139BC62F218D}"/>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1E18EC53-68D1-2B1D-1510-AB9AA9D1B6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D8DF0-5B72-8278-ED8D-D9D93A355D16}"/>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927323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1EE33-055E-D051-1C68-600A8B7D6B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172135-684F-0B02-56AC-2513F7D53A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68AE49-4B8A-5170-DCD6-4431611922E1}"/>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66EFE619-E90E-A5D0-C4D5-88C8AA5423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9F2F9B-BE1F-6799-358F-0CFF2A07894B}"/>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3541000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0B490-DD7D-C27E-4873-D10CD9DC53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391535E-23CF-953B-3E97-50D56290E5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16A563-DEAF-8B4A-F9D4-36332F0BEB5A}"/>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ED66B351-897C-E907-A170-247950A98B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616EC-52BE-AC5E-025A-9DBD60A287BB}"/>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82520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47A24-6F6C-B00B-E5B7-461C4D3A70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48BFC8-9108-E126-3D6D-75920E24D3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B7F55D-FF0F-105C-FBE5-D0F25A53C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C6BE3F-EDF7-E582-552E-A3A22CC7AFF0}"/>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6" name="Footer Placeholder 5">
            <a:extLst>
              <a:ext uri="{FF2B5EF4-FFF2-40B4-BE49-F238E27FC236}">
                <a16:creationId xmlns:a16="http://schemas.microsoft.com/office/drawing/2014/main" id="{51FC50C6-F747-9455-E65E-45846F9B3C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11C2BD-E3ED-2D4F-AF44-C28627292556}"/>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405345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97D65-3D8D-4597-92EF-35C5CC28FD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046F5E-2142-8772-82F5-921595D0BD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ED7D88-531C-7C45-CD3B-438427B30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C28A2C-1126-A4BF-4F43-866948775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6B8CCF-2557-C5F2-43FF-3279572DB0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ED9EDF2-7020-2C12-EEB7-37A502003375}"/>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8" name="Footer Placeholder 7">
            <a:extLst>
              <a:ext uri="{FF2B5EF4-FFF2-40B4-BE49-F238E27FC236}">
                <a16:creationId xmlns:a16="http://schemas.microsoft.com/office/drawing/2014/main" id="{36EF668A-693E-187D-59AA-C30073B37E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246B24-4389-7C18-0319-BC329A49BC58}"/>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043806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CC18-A7AC-1342-8E55-BF34A963D4C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E4B7BF-2E90-9ACE-643A-D452156B7A3B}"/>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4" name="Footer Placeholder 3">
            <a:extLst>
              <a:ext uri="{FF2B5EF4-FFF2-40B4-BE49-F238E27FC236}">
                <a16:creationId xmlns:a16="http://schemas.microsoft.com/office/drawing/2014/main" id="{A08BFE9E-2280-F93E-DDC2-F02148FE8C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C90B29-3D47-1EB7-5A5B-BFA6ABB2C4F6}"/>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210443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46D868-13D9-0E20-A7F7-41D362021E37}"/>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3" name="Footer Placeholder 2">
            <a:extLst>
              <a:ext uri="{FF2B5EF4-FFF2-40B4-BE49-F238E27FC236}">
                <a16:creationId xmlns:a16="http://schemas.microsoft.com/office/drawing/2014/main" id="{4918F526-D728-CFB1-74CD-7A8DA766B65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526369-D05A-5D4D-9198-2523A5BEE194}"/>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36549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DF0FD-D3B3-7420-0B66-E422B03C31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09AC3E-6F68-009E-40C2-3E42F0D3DF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F857EB-5050-8D5F-C79A-8E6DC73BC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CAA2F3-725C-4A6D-6A89-DE69609D1187}"/>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6" name="Footer Placeholder 5">
            <a:extLst>
              <a:ext uri="{FF2B5EF4-FFF2-40B4-BE49-F238E27FC236}">
                <a16:creationId xmlns:a16="http://schemas.microsoft.com/office/drawing/2014/main" id="{973C10E3-4F92-B7E7-F4E2-DC0FAA28EC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46F531-1FF4-24DE-2EC7-DFA3C733D654}"/>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902935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5D4B-3788-E914-DCAC-FF674F4297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EC8CEE5-A17D-15F3-FF97-657CAA0B92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793F888-F3B9-1309-DFE6-FB7AD571B3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20DFB6-387D-582B-B43D-592897623392}"/>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6" name="Footer Placeholder 5">
            <a:extLst>
              <a:ext uri="{FF2B5EF4-FFF2-40B4-BE49-F238E27FC236}">
                <a16:creationId xmlns:a16="http://schemas.microsoft.com/office/drawing/2014/main" id="{DC2840EA-082A-A5EC-4287-F52B2F693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0B71EA-2470-65CD-8E18-C717E7241ED7}"/>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411395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D8A7E-D0EE-1CA0-D02B-1618B3AD4B6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3A800BC-2032-511F-8918-D02F697591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2F5A2-B950-679D-4FD0-55E128067912}"/>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8B0E51FE-9884-85EB-A63C-CC8F02D7FE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041869-4014-AE40-E87E-1881886E36E9}"/>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2323871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D46EA-38EA-5D94-D5AA-442DE60083F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E22FB4-4383-632D-809F-25220207D2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B919A1-0AFC-E8F2-0C94-2A0C1865D3CA}"/>
              </a:ext>
            </a:extLst>
          </p:cNvPr>
          <p:cNvSpPr>
            <a:spLocks noGrp="1"/>
          </p:cNvSpPr>
          <p:nvPr>
            <p:ph type="dt" sz="half" idx="10"/>
          </p:nvPr>
        </p:nvSpPr>
        <p:spPr/>
        <p:txBody>
          <a:body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F2E1B886-D89E-0173-5C1B-AAF656889C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B1E4BC-CFBE-58DB-7A24-5DB146A17B56}"/>
              </a:ext>
            </a:extLst>
          </p:cNvPr>
          <p:cNvSpPr>
            <a:spLocks noGrp="1"/>
          </p:cNvSpPr>
          <p:nvPr>
            <p:ph type="sldNum" sz="quarter" idx="12"/>
          </p:nvPr>
        </p:nvSpPr>
        <p:spPr/>
        <p:txBody>
          <a:bodyPr/>
          <a:lstStyle/>
          <a:p>
            <a:fld id="{A826FD10-F6AF-4BCF-9910-ECE303977F08}" type="slidenum">
              <a:rPr lang="en-US" smtClean="0"/>
              <a:t>‹#›</a:t>
            </a:fld>
            <a:endParaRPr lang="en-US"/>
          </a:p>
        </p:txBody>
      </p:sp>
    </p:spTree>
    <p:extLst>
      <p:ext uri="{BB962C8B-B14F-4D97-AF65-F5344CB8AC3E}">
        <p14:creationId xmlns:p14="http://schemas.microsoft.com/office/powerpoint/2010/main" val="1119126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9DD836-466E-DB9B-4781-DB04011AB7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B4BC01A-4B68-F4A8-289C-C38141F293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9A82B7-5034-A6E7-FB21-9B03B2AFDF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45537D-8BA6-4543-A5D0-38EDC648ACEE}" type="datetimeFigureOut">
              <a:rPr lang="en-US" smtClean="0"/>
              <a:t>2/13/2026</a:t>
            </a:fld>
            <a:endParaRPr lang="en-US"/>
          </a:p>
        </p:txBody>
      </p:sp>
      <p:sp>
        <p:nvSpPr>
          <p:cNvPr id="5" name="Footer Placeholder 4">
            <a:extLst>
              <a:ext uri="{FF2B5EF4-FFF2-40B4-BE49-F238E27FC236}">
                <a16:creationId xmlns:a16="http://schemas.microsoft.com/office/drawing/2014/main" id="{FE5F1659-CE3C-885D-79E8-27B3FBACA5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68EBD2C-7D37-7F85-95C8-D64126F8F5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26FD10-F6AF-4BCF-9910-ECE303977F08}" type="slidenum">
              <a:rPr lang="en-US" smtClean="0"/>
              <a:t>‹#›</a:t>
            </a:fld>
            <a:endParaRPr lang="en-US"/>
          </a:p>
        </p:txBody>
      </p:sp>
    </p:spTree>
    <p:extLst>
      <p:ext uri="{BB962C8B-B14F-4D97-AF65-F5344CB8AC3E}">
        <p14:creationId xmlns:p14="http://schemas.microsoft.com/office/powerpoint/2010/main" val="2225837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B338C-0F7C-242C-40E7-E3C60D43A49E}"/>
              </a:ext>
            </a:extLst>
          </p:cNvPr>
          <p:cNvSpPr>
            <a:spLocks noGrp="1"/>
          </p:cNvSpPr>
          <p:nvPr>
            <p:ph type="ctrTitle"/>
          </p:nvPr>
        </p:nvSpPr>
        <p:spPr>
          <a:xfrm>
            <a:off x="1524000" y="683991"/>
            <a:ext cx="9144000" cy="3404533"/>
          </a:xfrm>
        </p:spPr>
        <p:txBody>
          <a:bodyPr>
            <a:normAutofit fontScale="90000"/>
          </a:bodyPr>
          <a:lstStyle/>
          <a:p>
            <a:pPr>
              <a:lnSpc>
                <a:spcPct val="150000"/>
              </a:lnSpc>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LCLM5002</a:t>
            </a:r>
            <a:br>
              <a:rPr lang="en-GB" sz="1800" b="1" dirty="0">
                <a:effectLst/>
                <a:latin typeface="Arial" panose="020B0604020202020204" pitchFamily="34" charset="0"/>
                <a:ea typeface="Times New Roman" panose="02020603050405020304" pitchFamily="18" charset="0"/>
              </a:rPr>
            </a:br>
            <a:r>
              <a:rPr lang="en-GB" b="1" dirty="0">
                <a:latin typeface="Times New Roman" panose="02020603050405020304" pitchFamily="18" charset="0"/>
                <a:cs typeface="Times New Roman" panose="02020603050405020304" pitchFamily="18" charset="0"/>
              </a:rPr>
              <a:t>Developing and Managing Individuals and Teams </a:t>
            </a:r>
            <a:endParaRPr lang="en-US"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7169A7EB-49A9-D259-610B-425B72EB3FCF}"/>
              </a:ext>
            </a:extLst>
          </p:cNvPr>
          <p:cNvSpPr txBox="1">
            <a:spLocks/>
          </p:cNvSpPr>
          <p:nvPr/>
        </p:nvSpPr>
        <p:spPr>
          <a:xfrm>
            <a:off x="7919301" y="4929352"/>
            <a:ext cx="3473301" cy="1665071"/>
          </a:xfrm>
          <a:prstGeom prst="rect">
            <a:avLst/>
          </a:prstGeom>
        </p:spPr>
        <p:txBody>
          <a:bodyPr vert="horz" lIns="91440" tIns="45720" rIns="91440" bIns="45720" rtlCol="0" anchor="b">
            <a:normAutofit fontScale="5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2700" b="1" dirty="0">
                <a:latin typeface="Times New Roman" panose="02020603050405020304" pitchFamily="18" charset="0"/>
                <a:cs typeface="Times New Roman" panose="02020603050405020304" pitchFamily="18" charset="0"/>
              </a:rPr>
              <a:t>Students Name: Alina Radu</a:t>
            </a:r>
            <a:br>
              <a:rPr lang="en-US" sz="2700" b="1" dirty="0">
                <a:latin typeface="Times New Roman" panose="02020603050405020304" pitchFamily="18" charset="0"/>
                <a:cs typeface="Times New Roman" panose="02020603050405020304" pitchFamily="18" charset="0"/>
              </a:rPr>
            </a:br>
            <a:r>
              <a:rPr lang="en-US" sz="2700" b="1" dirty="0">
                <a:latin typeface="Times New Roman" panose="02020603050405020304" pitchFamily="18" charset="0"/>
                <a:cs typeface="Times New Roman" panose="02020603050405020304" pitchFamily="18" charset="0"/>
              </a:rPr>
              <a:t>ID No: 2238094</a:t>
            </a:r>
          </a:p>
          <a:p>
            <a:pPr algn="l">
              <a:lnSpc>
                <a:spcPct val="150000"/>
              </a:lnSpc>
            </a:pPr>
            <a:r>
              <a:rPr lang="en-US" sz="2700" b="1" dirty="0">
                <a:latin typeface="Times New Roman" panose="02020603050405020304" pitchFamily="18" charset="0"/>
                <a:cs typeface="Times New Roman" panose="02020603050405020304" pitchFamily="18" charset="0"/>
              </a:rPr>
              <a:t>Lecturer’s Name: Dr Mudassar Hasan </a:t>
            </a:r>
          </a:p>
          <a:p>
            <a:pPr algn="l">
              <a:lnSpc>
                <a:spcPct val="150000"/>
              </a:lnSpc>
            </a:pPr>
            <a:r>
              <a:rPr lang="en-US" sz="2700" b="1" dirty="0">
                <a:latin typeface="Times New Roman" panose="02020603050405020304" pitchFamily="18" charset="0"/>
                <a:cs typeface="Times New Roman" panose="02020603050405020304" pitchFamily="18" charset="0"/>
              </a:rPr>
              <a:t>Assignment Title: </a:t>
            </a:r>
            <a:r>
              <a:rPr lang="en-GB" sz="2700" b="1" dirty="0">
                <a:effectLst/>
                <a:latin typeface="Times New Roman" panose="02020603050405020304" pitchFamily="18" charset="0"/>
                <a:ea typeface="Times New Roman" panose="02020603050405020304" pitchFamily="18" charset="0"/>
                <a:cs typeface="Times New Roman" panose="02020603050405020304" pitchFamily="18" charset="0"/>
              </a:rPr>
              <a:t>Component 1- Individual Presentation </a:t>
            </a:r>
            <a:endParaRPr lang="en-US" sz="2700" b="1" dirty="0">
              <a:latin typeface="Times New Roman" panose="02020603050405020304" pitchFamily="18" charset="0"/>
              <a:cs typeface="Times New Roman" panose="02020603050405020304" pitchFamily="18" charset="0"/>
            </a:endParaRPr>
          </a:p>
          <a:p>
            <a:pPr algn="l">
              <a:lnSpc>
                <a:spcPct val="150000"/>
              </a:lnSpc>
            </a:pPr>
            <a:endParaRPr lang="en-US"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1621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8C76B-EA29-AFE2-1634-3BB84BE01EC1}"/>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Table of Contents </a:t>
            </a:r>
          </a:p>
        </p:txBody>
      </p:sp>
      <p:sp>
        <p:nvSpPr>
          <p:cNvPr id="3" name="Content Placeholder 2">
            <a:extLst>
              <a:ext uri="{FF2B5EF4-FFF2-40B4-BE49-F238E27FC236}">
                <a16:creationId xmlns:a16="http://schemas.microsoft.com/office/drawing/2014/main" id="{718CB71F-054B-77B6-F13A-D3E7D499EE09}"/>
              </a:ext>
            </a:extLst>
          </p:cNvPr>
          <p:cNvSpPr>
            <a:spLocks noGrp="1"/>
          </p:cNvSpPr>
          <p:nvPr>
            <p:ph idx="1"/>
          </p:nvPr>
        </p:nvSpPr>
        <p:spPr/>
        <p:txBody>
          <a:bodyPr>
            <a:normAutofit fontScale="55000" lnSpcReduction="20000"/>
          </a:bodyPr>
          <a:lstStyle/>
          <a:p>
            <a:r>
              <a:rPr lang="en-US" sz="3200" dirty="0">
                <a:latin typeface="Times New Roman" panose="02020603050405020304" pitchFamily="18" charset="0"/>
                <a:cs typeface="Times New Roman" panose="02020603050405020304" pitchFamily="18" charset="0"/>
              </a:rPr>
              <a:t>Introduction </a:t>
            </a:r>
          </a:p>
          <a:p>
            <a:r>
              <a:rPr lang="en-US" sz="3200" dirty="0">
                <a:latin typeface="Times New Roman" panose="02020603050405020304" pitchFamily="18" charset="0"/>
                <a:cs typeface="Times New Roman" panose="02020603050405020304" pitchFamily="18" charset="0"/>
              </a:rPr>
              <a:t>Recruitment Process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Job Analysis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Job description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Creating candidate Persona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Job Advertising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Candidate Selection </a:t>
            </a:r>
          </a:p>
          <a:p>
            <a:pPr>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Finalizing the candidate</a:t>
            </a:r>
          </a:p>
          <a:p>
            <a:r>
              <a:rPr lang="en-US" sz="3200" dirty="0">
                <a:latin typeface="Times New Roman" panose="02020603050405020304" pitchFamily="18" charset="0"/>
                <a:cs typeface="Times New Roman" panose="02020603050405020304" pitchFamily="18" charset="0"/>
              </a:rPr>
              <a:t>Training &amp; Development </a:t>
            </a:r>
          </a:p>
          <a:p>
            <a:r>
              <a:rPr lang="en-US" sz="3200" dirty="0">
                <a:latin typeface="Times New Roman" panose="02020603050405020304" pitchFamily="18" charset="0"/>
                <a:cs typeface="Times New Roman" panose="02020603050405020304" pitchFamily="18" charset="0"/>
              </a:rPr>
              <a:t>Cognitive Learning Theory </a:t>
            </a:r>
          </a:p>
          <a:p>
            <a:r>
              <a:rPr lang="en-US" sz="3200" dirty="0">
                <a:latin typeface="Times New Roman" panose="02020603050405020304" pitchFamily="18" charset="0"/>
                <a:cs typeface="Times New Roman" panose="02020603050405020304" pitchFamily="18" charset="0"/>
              </a:rPr>
              <a:t>Benefits of Cognitive Theory </a:t>
            </a:r>
          </a:p>
          <a:p>
            <a:r>
              <a:rPr lang="en-US" sz="3200" dirty="0">
                <a:latin typeface="Times New Roman" panose="02020603050405020304" pitchFamily="18" charset="0"/>
                <a:cs typeface="Times New Roman" panose="02020603050405020304" pitchFamily="18" charset="0"/>
              </a:rPr>
              <a:t>Conclusion </a:t>
            </a:r>
          </a:p>
          <a:p>
            <a:r>
              <a:rPr lang="en-US" sz="3200" dirty="0">
                <a:latin typeface="Times New Roman" panose="02020603050405020304" pitchFamily="18" charset="0"/>
                <a:cs typeface="Times New Roman" panose="02020603050405020304" pitchFamily="18" charset="0"/>
              </a:rPr>
              <a:t>References </a:t>
            </a:r>
          </a:p>
          <a:p>
            <a:endParaRPr lang="en-US" dirty="0"/>
          </a:p>
        </p:txBody>
      </p:sp>
    </p:spTree>
    <p:extLst>
      <p:ext uri="{BB962C8B-B14F-4D97-AF65-F5344CB8AC3E}">
        <p14:creationId xmlns:p14="http://schemas.microsoft.com/office/powerpoint/2010/main" val="3818292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61C0D-B333-9ED6-2E06-55FFDFAFA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E369FD-3112-106A-5A2E-6A0E12218048}"/>
              </a:ext>
            </a:extLst>
          </p:cNvPr>
          <p:cNvSpPr>
            <a:spLocks noGrp="1"/>
          </p:cNvSpPr>
          <p:nvPr>
            <p:ph type="title"/>
          </p:nvPr>
        </p:nvSpPr>
        <p:spPr/>
        <p:txBody>
          <a:bodyPr/>
          <a:lstStyle/>
          <a:p>
            <a:pPr algn="ctr"/>
            <a:r>
              <a:rPr lang="en-US" sz="6000" b="1" dirty="0">
                <a:latin typeface="Times New Roman" panose="02020603050405020304" pitchFamily="18" charset="0"/>
                <a:cs typeface="Times New Roman" panose="02020603050405020304" pitchFamily="18" charset="0"/>
              </a:rPr>
              <a:t>Introduction</a:t>
            </a:r>
            <a:r>
              <a:rPr lang="en-US" dirty="0"/>
              <a:t> </a:t>
            </a:r>
          </a:p>
        </p:txBody>
      </p:sp>
      <p:sp>
        <p:nvSpPr>
          <p:cNvPr id="3" name="Content Placeholder 2">
            <a:extLst>
              <a:ext uri="{FF2B5EF4-FFF2-40B4-BE49-F238E27FC236}">
                <a16:creationId xmlns:a16="http://schemas.microsoft.com/office/drawing/2014/main" id="{E59A0BD0-EE1F-3417-FFE5-8EEEB8A7CACE}"/>
              </a:ext>
            </a:extLst>
          </p:cNvPr>
          <p:cNvSpPr>
            <a:spLocks noGrp="1"/>
          </p:cNvSpPr>
          <p:nvPr>
            <p:ph idx="1"/>
          </p:nvPr>
        </p:nvSpPr>
        <p:spPr>
          <a:xfrm>
            <a:off x="838200" y="1920218"/>
            <a:ext cx="6718738" cy="4351338"/>
          </a:xfrm>
        </p:spPr>
        <p:txBody>
          <a:bodyPr>
            <a:normAutofit fontScale="77500" lnSpcReduction="20000"/>
          </a:bodyPr>
          <a:lstStyle/>
          <a:p>
            <a:pPr>
              <a:lnSpc>
                <a:spcPct val="150000"/>
              </a:lnSpc>
            </a:pPr>
            <a:r>
              <a:rPr lang="en-US" sz="3000" dirty="0" err="1">
                <a:latin typeface="Times New Roman" panose="02020603050405020304" pitchFamily="18" charset="0"/>
                <a:cs typeface="Times New Roman" panose="02020603050405020304" pitchFamily="18" charset="0"/>
              </a:rPr>
              <a:t>Farmfoods</a:t>
            </a:r>
            <a:r>
              <a:rPr lang="en-US" sz="3000" dirty="0">
                <a:latin typeface="Times New Roman" panose="02020603050405020304" pitchFamily="18" charset="0"/>
                <a:cs typeface="Times New Roman" panose="02020603050405020304" pitchFamily="18" charset="0"/>
              </a:rPr>
              <a:t> is a supermarket chain of the United Kingdom </a:t>
            </a:r>
          </a:p>
          <a:p>
            <a:pPr>
              <a:lnSpc>
                <a:spcPct val="150000"/>
              </a:lnSpc>
            </a:pPr>
            <a:r>
              <a:rPr lang="en-US" sz="3000" dirty="0">
                <a:latin typeface="Times New Roman" panose="02020603050405020304" pitchFamily="18" charset="0"/>
                <a:cs typeface="Times New Roman" panose="02020603050405020304" pitchFamily="18" charset="0"/>
              </a:rPr>
              <a:t>It formed in 1954</a:t>
            </a:r>
          </a:p>
          <a:p>
            <a:pPr>
              <a:lnSpc>
                <a:spcPct val="150000"/>
              </a:lnSpc>
            </a:pPr>
            <a:r>
              <a:rPr lang="en-US" sz="3000" dirty="0">
                <a:latin typeface="Times New Roman" panose="02020603050405020304" pitchFamily="18" charset="0"/>
                <a:cs typeface="Times New Roman" panose="02020603050405020304" pitchFamily="18" charset="0"/>
              </a:rPr>
              <a:t>Started their first outlet in 1970 </a:t>
            </a:r>
          </a:p>
          <a:p>
            <a:pPr>
              <a:lnSpc>
                <a:spcPct val="150000"/>
              </a:lnSpc>
            </a:pPr>
            <a:r>
              <a:rPr lang="en-US" sz="3000" dirty="0">
                <a:latin typeface="Times New Roman" panose="02020603050405020304" pitchFamily="18" charset="0"/>
                <a:cs typeface="Times New Roman" panose="02020603050405020304" pitchFamily="18" charset="0"/>
              </a:rPr>
              <a:t>The company’s journey started with a butcher shop </a:t>
            </a:r>
          </a:p>
          <a:p>
            <a:pPr>
              <a:lnSpc>
                <a:spcPct val="150000"/>
              </a:lnSpc>
            </a:pPr>
            <a:r>
              <a:rPr lang="en-US" sz="3000" dirty="0">
                <a:latin typeface="Times New Roman" panose="02020603050405020304" pitchFamily="18" charset="0"/>
                <a:cs typeface="Times New Roman" panose="02020603050405020304" pitchFamily="18" charset="0"/>
              </a:rPr>
              <a:t>They have 340+ stores in the country </a:t>
            </a:r>
            <a:r>
              <a:rPr lang="en-US" sz="3000" kern="1200" dirty="0">
                <a:solidFill>
                  <a:schemeClr val="tx1"/>
                </a:solidFill>
                <a:effectLst/>
                <a:latin typeface="Times New Roman" panose="02020603050405020304" pitchFamily="18" charset="0"/>
                <a:cs typeface="Times New Roman" panose="02020603050405020304" pitchFamily="18" charset="0"/>
              </a:rPr>
              <a:t>(</a:t>
            </a:r>
            <a:r>
              <a:rPr lang="en-US" sz="3000" kern="1200" dirty="0" err="1">
                <a:solidFill>
                  <a:schemeClr val="tx1"/>
                </a:solidFill>
                <a:effectLst/>
                <a:latin typeface="Times New Roman" panose="02020603050405020304" pitchFamily="18" charset="0"/>
                <a:cs typeface="Times New Roman" panose="02020603050405020304" pitchFamily="18" charset="0"/>
              </a:rPr>
              <a:t>farmfoods</a:t>
            </a:r>
            <a:r>
              <a:rPr lang="en-US" sz="3000" kern="1200" dirty="0">
                <a:solidFill>
                  <a:schemeClr val="tx1"/>
                </a:solidFill>
                <a:effectLst/>
                <a:latin typeface="Times New Roman" panose="02020603050405020304" pitchFamily="18" charset="0"/>
                <a:cs typeface="Times New Roman" panose="02020603050405020304" pitchFamily="18" charset="0"/>
              </a:rPr>
              <a:t>, 2026). </a:t>
            </a:r>
            <a:endParaRPr lang="en-US" sz="3000" dirty="0">
              <a:latin typeface="Times New Roman" panose="02020603050405020304" pitchFamily="18" charset="0"/>
              <a:cs typeface="Times New Roman" panose="02020603050405020304" pitchFamily="18" charset="0"/>
            </a:endParaRPr>
          </a:p>
          <a:p>
            <a:pPr>
              <a:lnSpc>
                <a:spcPct val="150000"/>
              </a:lnSpc>
            </a:pPr>
            <a:r>
              <a:rPr lang="en-US" sz="3000" dirty="0">
                <a:latin typeface="Times New Roman" panose="02020603050405020304" pitchFamily="18" charset="0"/>
                <a:cs typeface="Times New Roman" panose="02020603050405020304" pitchFamily="18" charset="0"/>
              </a:rPr>
              <a:t>Four distribution centers nationwide</a:t>
            </a:r>
          </a:p>
        </p:txBody>
      </p:sp>
      <p:pic>
        <p:nvPicPr>
          <p:cNvPr id="1026" name="Picture 2">
            <a:extLst>
              <a:ext uri="{FF2B5EF4-FFF2-40B4-BE49-F238E27FC236}">
                <a16:creationId xmlns:a16="http://schemas.microsoft.com/office/drawing/2014/main" id="{74B8D6A4-7D5A-471C-89CA-10498CF7F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5102" y="2658592"/>
            <a:ext cx="4254719" cy="6382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BA1E3E2-5266-4135-B480-343CC2EBA512}"/>
              </a:ext>
            </a:extLst>
          </p:cNvPr>
          <p:cNvPicPr>
            <a:picLocks noChangeAspect="1"/>
          </p:cNvPicPr>
          <p:nvPr/>
        </p:nvPicPr>
        <p:blipFill>
          <a:blip r:embed="rId4"/>
          <a:stretch>
            <a:fillRect/>
          </a:stretch>
        </p:blipFill>
        <p:spPr>
          <a:xfrm>
            <a:off x="8408276" y="3561201"/>
            <a:ext cx="3235214" cy="2419940"/>
          </a:xfrm>
          <a:prstGeom prst="rect">
            <a:avLst/>
          </a:prstGeom>
        </p:spPr>
      </p:pic>
    </p:spTree>
    <p:extLst>
      <p:ext uri="{BB962C8B-B14F-4D97-AF65-F5344CB8AC3E}">
        <p14:creationId xmlns:p14="http://schemas.microsoft.com/office/powerpoint/2010/main" val="1729532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2DC30-B507-18D4-ABCF-87DB8515F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6D3141-250D-8F82-1000-53D624A3F7AF}"/>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Recruitment Process </a:t>
            </a:r>
          </a:p>
        </p:txBody>
      </p:sp>
      <p:graphicFrame>
        <p:nvGraphicFramePr>
          <p:cNvPr id="5" name="Content Placeholder 4">
            <a:extLst>
              <a:ext uri="{FF2B5EF4-FFF2-40B4-BE49-F238E27FC236}">
                <a16:creationId xmlns:a16="http://schemas.microsoft.com/office/drawing/2014/main" id="{542FEC90-6651-9604-FEDA-37A26753A2AC}"/>
              </a:ext>
            </a:extLst>
          </p:cNvPr>
          <p:cNvGraphicFramePr>
            <a:graphicFrameLocks noGrp="1"/>
          </p:cNvGraphicFramePr>
          <p:nvPr>
            <p:ph idx="1"/>
            <p:extLst>
              <p:ext uri="{D42A27DB-BD31-4B8C-83A1-F6EECF244321}">
                <p14:modId xmlns:p14="http://schemas.microsoft.com/office/powerpoint/2010/main" val="28548292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DC641C7-A1E8-4783-9C67-BF473FD7EB2E}"/>
              </a:ext>
            </a:extLst>
          </p:cNvPr>
          <p:cNvSpPr txBox="1"/>
          <p:nvPr/>
        </p:nvSpPr>
        <p:spPr>
          <a:xfrm>
            <a:off x="4666593" y="6311900"/>
            <a:ext cx="3436883" cy="430887"/>
          </a:xfrm>
          <a:prstGeom prst="rect">
            <a:avLst/>
          </a:prstGeom>
          <a:noFill/>
        </p:spPr>
        <p:txBody>
          <a:bodyPr wrap="square">
            <a:spAutoFit/>
          </a:bodyPr>
          <a:lstStyle/>
          <a:p>
            <a:r>
              <a:rPr lang="en-US" sz="2200" kern="1200" dirty="0">
                <a:solidFill>
                  <a:schemeClr val="tx1"/>
                </a:solidFill>
                <a:effectLst/>
                <a:latin typeface="Times New Roman" panose="02020603050405020304" pitchFamily="18" charset="0"/>
                <a:cs typeface="Times New Roman" panose="02020603050405020304" pitchFamily="18" charset="0"/>
              </a:rPr>
              <a:t>Source: (Griffin, 2022) </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472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AE79B-5CAD-3A4B-8920-5F86F42091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8F6B95-07D2-2D9C-4E39-C9828D91425A}"/>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Job Analysis </a:t>
            </a:r>
          </a:p>
        </p:txBody>
      </p:sp>
      <p:sp>
        <p:nvSpPr>
          <p:cNvPr id="3" name="Content Placeholder 2">
            <a:extLst>
              <a:ext uri="{FF2B5EF4-FFF2-40B4-BE49-F238E27FC236}">
                <a16:creationId xmlns:a16="http://schemas.microsoft.com/office/drawing/2014/main" id="{2025566E-EC2E-4E59-7C75-72A5B794F49C}"/>
              </a:ext>
            </a:extLst>
          </p:cNvPr>
          <p:cNvSpPr>
            <a:spLocks noGrp="1"/>
          </p:cNvSpPr>
          <p:nvPr>
            <p:ph idx="1"/>
          </p:nvPr>
        </p:nvSpPr>
        <p:spPr>
          <a:xfrm>
            <a:off x="5801710" y="2028497"/>
            <a:ext cx="6390290" cy="4032852"/>
          </a:xfrm>
        </p:spPr>
        <p:txBody>
          <a:bodyPr>
            <a:normAutofit fontScale="77500" lnSpcReduction="20000"/>
          </a:bodyPr>
          <a:lstStyle/>
          <a:p>
            <a:pPr>
              <a:lnSpc>
                <a:spcPct val="150000"/>
              </a:lnSpc>
            </a:pPr>
            <a:r>
              <a:rPr lang="en-US" sz="3000" dirty="0">
                <a:latin typeface="Times New Roman" panose="02020603050405020304" pitchFamily="18" charset="0"/>
                <a:cs typeface="Times New Roman" panose="02020603050405020304" pitchFamily="18" charset="0"/>
              </a:rPr>
              <a:t>First step of the process </a:t>
            </a:r>
          </a:p>
          <a:p>
            <a:pPr>
              <a:lnSpc>
                <a:spcPct val="150000"/>
              </a:lnSpc>
            </a:pPr>
            <a:r>
              <a:rPr lang="en-US" sz="3000" dirty="0">
                <a:latin typeface="Times New Roman" panose="02020603050405020304" pitchFamily="18" charset="0"/>
                <a:cs typeface="Times New Roman" panose="02020603050405020304" pitchFamily="18" charset="0"/>
              </a:rPr>
              <a:t>Clarifying the nature and role of the employee </a:t>
            </a:r>
          </a:p>
          <a:p>
            <a:pPr>
              <a:lnSpc>
                <a:spcPct val="150000"/>
              </a:lnSpc>
            </a:pPr>
            <a:r>
              <a:rPr lang="en-US" sz="3000" dirty="0">
                <a:latin typeface="Times New Roman" panose="02020603050405020304" pitchFamily="18" charset="0"/>
                <a:cs typeface="Times New Roman" panose="02020603050405020304" pitchFamily="18" charset="0"/>
              </a:rPr>
              <a:t>Relevant duties and responsibilities </a:t>
            </a:r>
          </a:p>
          <a:p>
            <a:pPr>
              <a:lnSpc>
                <a:spcPct val="150000"/>
              </a:lnSpc>
            </a:pPr>
            <a:r>
              <a:rPr lang="en-US" sz="3000" dirty="0">
                <a:latin typeface="Times New Roman" panose="02020603050405020304" pitchFamily="18" charset="0"/>
                <a:cs typeface="Times New Roman" panose="02020603050405020304" pitchFamily="18" charset="0"/>
              </a:rPr>
              <a:t>Specification of the </a:t>
            </a:r>
            <a:r>
              <a:rPr lang="en-US" sz="3200" dirty="0">
                <a:latin typeface="Times New Roman" panose="02020603050405020304" pitchFamily="18" charset="0"/>
                <a:cs typeface="Times New Roman" panose="02020603050405020304" pitchFamily="18" charset="0"/>
              </a:rPr>
              <a:t>Candidates </a:t>
            </a:r>
            <a:r>
              <a:rPr lang="en-US" sz="3200" kern="1200" dirty="0">
                <a:solidFill>
                  <a:schemeClr val="tx1"/>
                </a:solidFill>
                <a:effectLst/>
                <a:latin typeface="Times New Roman" panose="02020603050405020304" pitchFamily="18" charset="0"/>
                <a:cs typeface="Times New Roman" panose="02020603050405020304" pitchFamily="18" charset="0"/>
              </a:rPr>
              <a:t>(Safdar, </a:t>
            </a:r>
            <a:r>
              <a:rPr lang="en-US" sz="3200" kern="1200" dirty="0" err="1">
                <a:solidFill>
                  <a:schemeClr val="tx1"/>
                </a:solidFill>
                <a:effectLst/>
                <a:latin typeface="Times New Roman" panose="02020603050405020304" pitchFamily="18" charset="0"/>
                <a:cs typeface="Times New Roman" panose="02020603050405020304" pitchFamily="18" charset="0"/>
              </a:rPr>
              <a:t>Waheed</a:t>
            </a:r>
            <a:r>
              <a:rPr lang="en-US" sz="3200" kern="1200" dirty="0">
                <a:solidFill>
                  <a:schemeClr val="tx1"/>
                </a:solidFill>
                <a:effectLst/>
                <a:latin typeface="Times New Roman" panose="02020603050405020304" pitchFamily="18" charset="0"/>
                <a:cs typeface="Times New Roman" panose="02020603050405020304" pitchFamily="18" charset="0"/>
              </a:rPr>
              <a:t> and Rafiq, 2015)</a:t>
            </a:r>
            <a:endParaRPr lang="en-US" sz="3200" dirty="0">
              <a:latin typeface="Times New Roman" panose="02020603050405020304" pitchFamily="18" charset="0"/>
              <a:cs typeface="Times New Roman" panose="02020603050405020304" pitchFamily="18" charset="0"/>
            </a:endParaRPr>
          </a:p>
          <a:p>
            <a:pPr>
              <a:lnSpc>
                <a:spcPct val="150000"/>
              </a:lnSpc>
            </a:pPr>
            <a:r>
              <a:rPr lang="en-US" sz="3000" dirty="0">
                <a:latin typeface="Times New Roman" panose="02020603050405020304" pitchFamily="18" charset="0"/>
                <a:cs typeface="Times New Roman" panose="02020603050405020304" pitchFamily="18" charset="0"/>
              </a:rPr>
              <a:t>Allow business to stay clear to the applicants </a:t>
            </a:r>
          </a:p>
        </p:txBody>
      </p:sp>
      <p:pic>
        <p:nvPicPr>
          <p:cNvPr id="4" name="Picture 3">
            <a:extLst>
              <a:ext uri="{FF2B5EF4-FFF2-40B4-BE49-F238E27FC236}">
                <a16:creationId xmlns:a16="http://schemas.microsoft.com/office/drawing/2014/main" id="{B455E829-A783-4E66-BAB3-52658BA87818}"/>
              </a:ext>
            </a:extLst>
          </p:cNvPr>
          <p:cNvPicPr>
            <a:picLocks noChangeAspect="1"/>
          </p:cNvPicPr>
          <p:nvPr/>
        </p:nvPicPr>
        <p:blipFill>
          <a:blip r:embed="rId3"/>
          <a:stretch>
            <a:fillRect/>
          </a:stretch>
        </p:blipFill>
        <p:spPr>
          <a:xfrm>
            <a:off x="719915" y="2743199"/>
            <a:ext cx="4261988" cy="2081049"/>
          </a:xfrm>
          <a:prstGeom prst="rect">
            <a:avLst/>
          </a:prstGeom>
        </p:spPr>
      </p:pic>
    </p:spTree>
    <p:extLst>
      <p:ext uri="{BB962C8B-B14F-4D97-AF65-F5344CB8AC3E}">
        <p14:creationId xmlns:p14="http://schemas.microsoft.com/office/powerpoint/2010/main" val="102807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B7ED8-6A2A-18E9-9D38-9BF2B0A452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2061D3-2225-C66B-FC21-770A1DBF8047}"/>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Job Description </a:t>
            </a:r>
          </a:p>
        </p:txBody>
      </p:sp>
      <p:sp>
        <p:nvSpPr>
          <p:cNvPr id="3" name="Content Placeholder 2">
            <a:extLst>
              <a:ext uri="{FF2B5EF4-FFF2-40B4-BE49-F238E27FC236}">
                <a16:creationId xmlns:a16="http://schemas.microsoft.com/office/drawing/2014/main" id="{B7319085-8711-C9C5-CB06-90D1A715E49D}"/>
              </a:ext>
            </a:extLst>
          </p:cNvPr>
          <p:cNvSpPr>
            <a:spLocks noGrp="1"/>
          </p:cNvSpPr>
          <p:nvPr>
            <p:ph idx="1"/>
          </p:nvPr>
        </p:nvSpPr>
        <p:spPr>
          <a:xfrm>
            <a:off x="838200" y="1825625"/>
            <a:ext cx="7349359" cy="4351338"/>
          </a:xfrm>
        </p:spPr>
        <p:txBody>
          <a:bodyPr>
            <a:noAutofit/>
          </a:bodyPr>
          <a:lstStyle/>
          <a:p>
            <a:pPr>
              <a:lnSpc>
                <a:spcPct val="150000"/>
              </a:lnSpc>
            </a:pPr>
            <a:r>
              <a:rPr lang="en-US" sz="2600" dirty="0">
                <a:latin typeface="Times New Roman" panose="02020603050405020304" pitchFamily="18" charset="0"/>
                <a:cs typeface="Times New Roman" panose="02020603050405020304" pitchFamily="18" charset="0"/>
              </a:rPr>
              <a:t>It includes the Job title </a:t>
            </a:r>
          </a:p>
          <a:p>
            <a:pPr>
              <a:lnSpc>
                <a:spcPct val="150000"/>
              </a:lnSpc>
            </a:pPr>
            <a:r>
              <a:rPr lang="en-US" sz="2600" dirty="0">
                <a:latin typeface="Times New Roman" panose="02020603050405020304" pitchFamily="18" charset="0"/>
                <a:cs typeface="Times New Roman" panose="02020603050405020304" pitchFamily="18" charset="0"/>
              </a:rPr>
              <a:t>Roles and Responsibilities </a:t>
            </a:r>
          </a:p>
          <a:p>
            <a:pPr>
              <a:lnSpc>
                <a:spcPct val="150000"/>
              </a:lnSpc>
            </a:pPr>
            <a:r>
              <a:rPr lang="en-US" sz="2600" dirty="0">
                <a:latin typeface="Times New Roman" panose="02020603050405020304" pitchFamily="18" charset="0"/>
                <a:cs typeface="Times New Roman" panose="02020603050405020304" pitchFamily="18" charset="0"/>
              </a:rPr>
              <a:t>Skills and Abilities </a:t>
            </a:r>
            <a:r>
              <a:rPr lang="en-US" sz="2600" kern="1200" dirty="0">
                <a:solidFill>
                  <a:schemeClr val="tx1"/>
                </a:solidFill>
                <a:effectLst/>
                <a:latin typeface="Times New Roman" panose="02020603050405020304" pitchFamily="18" charset="0"/>
                <a:cs typeface="Times New Roman" panose="02020603050405020304" pitchFamily="18" charset="0"/>
              </a:rPr>
              <a:t>(Samson, </a:t>
            </a:r>
            <a:r>
              <a:rPr lang="en-US" sz="2600" kern="1200" dirty="0" err="1">
                <a:solidFill>
                  <a:schemeClr val="tx1"/>
                </a:solidFill>
                <a:effectLst/>
                <a:latin typeface="Times New Roman" panose="02020603050405020304" pitchFamily="18" charset="0"/>
                <a:cs typeface="Times New Roman" panose="02020603050405020304" pitchFamily="18" charset="0"/>
              </a:rPr>
              <a:t>Donnet</a:t>
            </a:r>
            <a:r>
              <a:rPr lang="en-US" sz="2600" kern="1200" dirty="0">
                <a:solidFill>
                  <a:schemeClr val="tx1"/>
                </a:solidFill>
                <a:effectLst/>
                <a:latin typeface="Times New Roman" panose="02020603050405020304" pitchFamily="18" charset="0"/>
                <a:cs typeface="Times New Roman" panose="02020603050405020304" pitchFamily="18" charset="0"/>
              </a:rPr>
              <a:t> and Daft, 2024)</a:t>
            </a:r>
          </a:p>
          <a:p>
            <a:pPr>
              <a:lnSpc>
                <a:spcPct val="150000"/>
              </a:lnSpc>
            </a:pPr>
            <a:r>
              <a:rPr lang="en-US" sz="2600" dirty="0">
                <a:latin typeface="Times New Roman" panose="02020603050405020304" pitchFamily="18" charset="0"/>
                <a:cs typeface="Times New Roman" panose="02020603050405020304" pitchFamily="18" charset="0"/>
              </a:rPr>
              <a:t>Educational requirements </a:t>
            </a:r>
          </a:p>
          <a:p>
            <a:pPr>
              <a:lnSpc>
                <a:spcPct val="150000"/>
              </a:lnSpc>
            </a:pPr>
            <a:r>
              <a:rPr lang="en-US" sz="2600" dirty="0">
                <a:latin typeface="Times New Roman" panose="02020603050405020304" pitchFamily="18" charset="0"/>
                <a:cs typeface="Times New Roman" panose="02020603050405020304" pitchFamily="18" charset="0"/>
              </a:rPr>
              <a:t>Languages proficiency </a:t>
            </a:r>
          </a:p>
          <a:p>
            <a:pPr>
              <a:lnSpc>
                <a:spcPct val="150000"/>
              </a:lnSpc>
            </a:pPr>
            <a:r>
              <a:rPr lang="en-US" sz="2600" dirty="0">
                <a:latin typeface="Times New Roman" panose="02020603050405020304" pitchFamily="18" charset="0"/>
                <a:cs typeface="Times New Roman" panose="02020603050405020304" pitchFamily="18" charset="0"/>
              </a:rPr>
              <a:t>Company offerings for the position (Sometimes)</a:t>
            </a:r>
          </a:p>
        </p:txBody>
      </p:sp>
      <p:sp>
        <p:nvSpPr>
          <p:cNvPr id="4" name="AutoShape 2" descr="Job analysis: Meaning and importance - PyjamaHR Blog">
            <a:extLst>
              <a:ext uri="{FF2B5EF4-FFF2-40B4-BE49-F238E27FC236}">
                <a16:creationId xmlns:a16="http://schemas.microsoft.com/office/drawing/2014/main" id="{61AAEDC2-FBD1-45D8-B756-7129F202F4A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ow to Write a Job Description | Joblist">
            <a:extLst>
              <a:ext uri="{FF2B5EF4-FFF2-40B4-BE49-F238E27FC236}">
                <a16:creationId xmlns:a16="http://schemas.microsoft.com/office/drawing/2014/main" id="{342DCFF6-298C-4B06-8F0D-87F17E193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021" y="2178269"/>
            <a:ext cx="3737138" cy="2501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7301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02270-A722-63F8-6E9C-39464466E1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63316E-947C-275B-B446-C719AA011C92}"/>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Creating Candidate Persona </a:t>
            </a:r>
          </a:p>
        </p:txBody>
      </p:sp>
      <p:sp>
        <p:nvSpPr>
          <p:cNvPr id="3" name="Content Placeholder 2">
            <a:extLst>
              <a:ext uri="{FF2B5EF4-FFF2-40B4-BE49-F238E27FC236}">
                <a16:creationId xmlns:a16="http://schemas.microsoft.com/office/drawing/2014/main" id="{3007431C-028D-C298-2D1B-26E5104CE7C0}"/>
              </a:ext>
            </a:extLst>
          </p:cNvPr>
          <p:cNvSpPr>
            <a:spLocks noGrp="1"/>
          </p:cNvSpPr>
          <p:nvPr>
            <p:ph idx="1"/>
          </p:nvPr>
        </p:nvSpPr>
        <p:spPr>
          <a:xfrm>
            <a:off x="838200" y="1825625"/>
            <a:ext cx="5751786" cy="4351338"/>
          </a:xfrm>
        </p:spPr>
        <p:txBody>
          <a:bodyPr>
            <a:noAutofit/>
          </a:bodyPr>
          <a:lstStyle/>
          <a:p>
            <a:pPr>
              <a:lnSpc>
                <a:spcPct val="150000"/>
              </a:lnSpc>
            </a:pPr>
            <a:r>
              <a:rPr lang="en-US" sz="2500" dirty="0">
                <a:latin typeface="Times New Roman" panose="02020603050405020304" pitchFamily="18" charset="0"/>
                <a:cs typeface="Times New Roman" panose="02020603050405020304" pitchFamily="18" charset="0"/>
              </a:rPr>
              <a:t>The purpose of the candidate persona is to engage the pool of applicants and nature of actions</a:t>
            </a:r>
          </a:p>
          <a:p>
            <a:pPr>
              <a:lnSpc>
                <a:spcPct val="150000"/>
              </a:lnSpc>
            </a:pPr>
            <a:r>
              <a:rPr lang="en-US" sz="2500" dirty="0">
                <a:latin typeface="Times New Roman" panose="02020603050405020304" pitchFamily="18" charset="0"/>
                <a:cs typeface="Times New Roman" panose="02020603050405020304" pitchFamily="18" charset="0"/>
              </a:rPr>
              <a:t>Personality features </a:t>
            </a:r>
            <a:r>
              <a:rPr lang="en-US" sz="2500" kern="1200" dirty="0">
                <a:solidFill>
                  <a:schemeClr val="tx1"/>
                </a:solidFill>
                <a:effectLst/>
                <a:latin typeface="Times New Roman" panose="02020603050405020304" pitchFamily="18" charset="0"/>
                <a:cs typeface="Times New Roman" panose="02020603050405020304" pitchFamily="18" charset="0"/>
              </a:rPr>
              <a:t>(Baker and Allen, 2022)</a:t>
            </a:r>
            <a:endParaRPr lang="en-US" sz="2500" dirty="0">
              <a:latin typeface="Times New Roman" panose="02020603050405020304" pitchFamily="18" charset="0"/>
              <a:cs typeface="Times New Roman" panose="02020603050405020304" pitchFamily="18" charset="0"/>
            </a:endParaRPr>
          </a:p>
          <a:p>
            <a:pPr>
              <a:lnSpc>
                <a:spcPct val="150000"/>
              </a:lnSpc>
            </a:pPr>
            <a:r>
              <a:rPr lang="en-US" sz="2500" dirty="0">
                <a:latin typeface="Times New Roman" panose="02020603050405020304" pitchFamily="18" charset="0"/>
                <a:cs typeface="Times New Roman" panose="02020603050405020304" pitchFamily="18" charset="0"/>
              </a:rPr>
              <a:t>Minimum years of experience </a:t>
            </a:r>
          </a:p>
          <a:p>
            <a:pPr>
              <a:lnSpc>
                <a:spcPct val="150000"/>
              </a:lnSpc>
            </a:pPr>
            <a:r>
              <a:rPr lang="en-US" sz="2500" dirty="0">
                <a:latin typeface="Times New Roman" panose="02020603050405020304" pitchFamily="18" charset="0"/>
                <a:cs typeface="Times New Roman" panose="02020603050405020304" pitchFamily="18" charset="0"/>
              </a:rPr>
              <a:t>Primary locations </a:t>
            </a:r>
          </a:p>
        </p:txBody>
      </p:sp>
      <p:pic>
        <p:nvPicPr>
          <p:cNvPr id="5" name="Picture 4">
            <a:extLst>
              <a:ext uri="{FF2B5EF4-FFF2-40B4-BE49-F238E27FC236}">
                <a16:creationId xmlns:a16="http://schemas.microsoft.com/office/drawing/2014/main" id="{F6611B74-46DE-4C2B-8A4A-C846AB4197F8}"/>
              </a:ext>
            </a:extLst>
          </p:cNvPr>
          <p:cNvPicPr>
            <a:picLocks noChangeAspect="1"/>
          </p:cNvPicPr>
          <p:nvPr/>
        </p:nvPicPr>
        <p:blipFill>
          <a:blip r:embed="rId3"/>
          <a:stretch>
            <a:fillRect/>
          </a:stretch>
        </p:blipFill>
        <p:spPr>
          <a:xfrm>
            <a:off x="6589986" y="3429000"/>
            <a:ext cx="5286887" cy="2663369"/>
          </a:xfrm>
          <a:prstGeom prst="rect">
            <a:avLst/>
          </a:prstGeom>
        </p:spPr>
      </p:pic>
    </p:spTree>
    <p:extLst>
      <p:ext uri="{BB962C8B-B14F-4D97-AF65-F5344CB8AC3E}">
        <p14:creationId xmlns:p14="http://schemas.microsoft.com/office/powerpoint/2010/main" val="3272474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94890-882F-6908-57CC-B828B4936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76A6C9-1741-A2AD-4DEF-F23CA33865EC}"/>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Job Advertising </a:t>
            </a:r>
          </a:p>
        </p:txBody>
      </p:sp>
      <p:sp>
        <p:nvSpPr>
          <p:cNvPr id="3" name="Content Placeholder 2">
            <a:extLst>
              <a:ext uri="{FF2B5EF4-FFF2-40B4-BE49-F238E27FC236}">
                <a16:creationId xmlns:a16="http://schemas.microsoft.com/office/drawing/2014/main" id="{EC9DB52D-E8B0-1CDF-A365-DDE6F04BE009}"/>
              </a:ext>
            </a:extLst>
          </p:cNvPr>
          <p:cNvSpPr>
            <a:spLocks noGrp="1"/>
          </p:cNvSpPr>
          <p:nvPr>
            <p:ph idx="1"/>
          </p:nvPr>
        </p:nvSpPr>
        <p:spPr>
          <a:xfrm>
            <a:off x="838200" y="1825625"/>
            <a:ext cx="6571593" cy="4351338"/>
          </a:xfrm>
        </p:spPr>
        <p:txBody>
          <a:bodyPr>
            <a:normAutofit/>
          </a:bodyPr>
          <a:lstStyle/>
          <a:p>
            <a:pPr>
              <a:lnSpc>
                <a:spcPct val="150000"/>
              </a:lnSpc>
            </a:pPr>
            <a:r>
              <a:rPr lang="en-US" sz="3000" dirty="0">
                <a:latin typeface="Times New Roman" panose="02020603050405020304" pitchFamily="18" charset="0"/>
                <a:cs typeface="Times New Roman" panose="02020603050405020304" pitchFamily="18" charset="0"/>
              </a:rPr>
              <a:t>Social Media Platform </a:t>
            </a:r>
          </a:p>
          <a:p>
            <a:pPr>
              <a:lnSpc>
                <a:spcPct val="150000"/>
              </a:lnSpc>
            </a:pPr>
            <a:r>
              <a:rPr lang="en-US" sz="3000" dirty="0">
                <a:latin typeface="Times New Roman" panose="02020603050405020304" pitchFamily="18" charset="0"/>
                <a:cs typeface="Times New Roman" panose="02020603050405020304" pitchFamily="18" charset="0"/>
              </a:rPr>
              <a:t>LinkedIn</a:t>
            </a:r>
          </a:p>
          <a:p>
            <a:pPr>
              <a:lnSpc>
                <a:spcPct val="150000"/>
              </a:lnSpc>
            </a:pPr>
            <a:r>
              <a:rPr lang="en-US" sz="3000" dirty="0">
                <a:latin typeface="Times New Roman" panose="02020603050405020304" pitchFamily="18" charset="0"/>
                <a:cs typeface="Times New Roman" panose="02020603050405020304" pitchFamily="18" charset="0"/>
              </a:rPr>
              <a:t>Post on Website </a:t>
            </a:r>
          </a:p>
          <a:p>
            <a:pPr>
              <a:lnSpc>
                <a:spcPct val="150000"/>
              </a:lnSpc>
            </a:pPr>
            <a:r>
              <a:rPr lang="en-US" sz="3000" dirty="0">
                <a:latin typeface="Times New Roman" panose="02020603050405020304" pitchFamily="18" charset="0"/>
                <a:cs typeface="Times New Roman" panose="02020603050405020304" pitchFamily="18" charset="0"/>
              </a:rPr>
              <a:t>Personally, reaching out to the capable candidates </a:t>
            </a:r>
          </a:p>
        </p:txBody>
      </p:sp>
      <p:pic>
        <p:nvPicPr>
          <p:cNvPr id="5122" name="Picture 2">
            <a:extLst>
              <a:ext uri="{FF2B5EF4-FFF2-40B4-BE49-F238E27FC236}">
                <a16:creationId xmlns:a16="http://schemas.microsoft.com/office/drawing/2014/main" id="{0FBBAD4C-F27E-4D33-8391-F754E83C1B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2152" y="1971429"/>
            <a:ext cx="3231650" cy="4035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201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738A0-7351-9901-F3B6-BEAC9E12BE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1AC-2E22-6DE5-F042-7D60F5C07609}"/>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Candidate Selection </a:t>
            </a:r>
          </a:p>
        </p:txBody>
      </p:sp>
      <p:sp>
        <p:nvSpPr>
          <p:cNvPr id="3" name="Content Placeholder 2">
            <a:extLst>
              <a:ext uri="{FF2B5EF4-FFF2-40B4-BE49-F238E27FC236}">
                <a16:creationId xmlns:a16="http://schemas.microsoft.com/office/drawing/2014/main" id="{0207A23F-D798-F596-AC89-3ED8BDAC4192}"/>
              </a:ext>
            </a:extLst>
          </p:cNvPr>
          <p:cNvSpPr>
            <a:spLocks noGrp="1"/>
          </p:cNvSpPr>
          <p:nvPr>
            <p:ph idx="1"/>
          </p:nvPr>
        </p:nvSpPr>
        <p:spPr>
          <a:xfrm>
            <a:off x="838200" y="1825625"/>
            <a:ext cx="6056586" cy="4351338"/>
          </a:xfrm>
        </p:spPr>
        <p:txBody>
          <a:bodyPr/>
          <a:lstStyle/>
          <a:p>
            <a:pPr>
              <a:lnSpc>
                <a:spcPct val="150000"/>
              </a:lnSpc>
            </a:pPr>
            <a:r>
              <a:rPr lang="en-US" sz="3000" dirty="0">
                <a:latin typeface="Times New Roman" panose="02020603050405020304" pitchFamily="18" charset="0"/>
                <a:cs typeface="Times New Roman" panose="02020603050405020304" pitchFamily="18" charset="0"/>
              </a:rPr>
              <a:t>Discussion with management </a:t>
            </a:r>
          </a:p>
          <a:p>
            <a:pPr>
              <a:lnSpc>
                <a:spcPct val="150000"/>
              </a:lnSpc>
            </a:pPr>
            <a:r>
              <a:rPr lang="en-US" sz="3000" dirty="0">
                <a:latin typeface="Times New Roman" panose="02020603050405020304" pitchFamily="18" charset="0"/>
                <a:cs typeface="Times New Roman" panose="02020603050405020304" pitchFamily="18" charset="0"/>
              </a:rPr>
              <a:t>Personal Interview </a:t>
            </a:r>
          </a:p>
          <a:p>
            <a:pPr>
              <a:lnSpc>
                <a:spcPct val="150000"/>
              </a:lnSpc>
            </a:pPr>
            <a:r>
              <a:rPr lang="en-US" sz="3000" dirty="0">
                <a:latin typeface="Times New Roman" panose="02020603050405020304" pitchFamily="18" charset="0"/>
                <a:cs typeface="Times New Roman" panose="02020603050405020304" pitchFamily="18" charset="0"/>
              </a:rPr>
              <a:t>Assessment and Ability Test </a:t>
            </a:r>
            <a:r>
              <a:rPr lang="en-US" sz="3000" kern="1200" dirty="0">
                <a:solidFill>
                  <a:schemeClr val="tx1"/>
                </a:solidFill>
                <a:effectLst/>
                <a:latin typeface="Times New Roman" panose="02020603050405020304" pitchFamily="18" charset="0"/>
                <a:cs typeface="Times New Roman" panose="02020603050405020304" pitchFamily="18" charset="0"/>
              </a:rPr>
              <a:t>(Hussain et al., 2023)</a:t>
            </a:r>
            <a:r>
              <a:rPr lang="en-US" sz="3000" dirty="0">
                <a:latin typeface="Times New Roman" panose="02020603050405020304" pitchFamily="18" charset="0"/>
                <a:cs typeface="Times New Roman" panose="02020603050405020304" pitchFamily="18" charset="0"/>
              </a:rPr>
              <a:t> </a:t>
            </a:r>
          </a:p>
          <a:p>
            <a:pPr>
              <a:lnSpc>
                <a:spcPct val="150000"/>
              </a:lnSpc>
            </a:pPr>
            <a:r>
              <a:rPr lang="en-US" sz="3000" dirty="0">
                <a:latin typeface="Times New Roman" panose="02020603050405020304" pitchFamily="18" charset="0"/>
                <a:cs typeface="Times New Roman" panose="02020603050405020304" pitchFamily="18" charset="0"/>
              </a:rPr>
              <a:t>Salary Negotiation </a:t>
            </a:r>
          </a:p>
          <a:p>
            <a:endParaRPr lang="en-US" dirty="0"/>
          </a:p>
        </p:txBody>
      </p:sp>
      <p:pic>
        <p:nvPicPr>
          <p:cNvPr id="5" name="Picture 4">
            <a:extLst>
              <a:ext uri="{FF2B5EF4-FFF2-40B4-BE49-F238E27FC236}">
                <a16:creationId xmlns:a16="http://schemas.microsoft.com/office/drawing/2014/main" id="{236C6815-EFDE-450B-9F16-B2F298F9F310}"/>
              </a:ext>
            </a:extLst>
          </p:cNvPr>
          <p:cNvPicPr>
            <a:picLocks noChangeAspect="1"/>
          </p:cNvPicPr>
          <p:nvPr/>
        </p:nvPicPr>
        <p:blipFill>
          <a:blip r:embed="rId3"/>
          <a:stretch>
            <a:fillRect/>
          </a:stretch>
        </p:blipFill>
        <p:spPr>
          <a:xfrm>
            <a:off x="6737131" y="2554014"/>
            <a:ext cx="4828190" cy="3218793"/>
          </a:xfrm>
          <a:prstGeom prst="rect">
            <a:avLst/>
          </a:prstGeom>
        </p:spPr>
      </p:pic>
    </p:spTree>
    <p:extLst>
      <p:ext uri="{BB962C8B-B14F-4D97-AF65-F5344CB8AC3E}">
        <p14:creationId xmlns:p14="http://schemas.microsoft.com/office/powerpoint/2010/main" val="1112070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31C33-40B4-BCB5-C8CA-58D4BDEDCA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86C0B9-38B1-D64E-204C-534582228A36}"/>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Candidate Finalization </a:t>
            </a:r>
          </a:p>
        </p:txBody>
      </p:sp>
      <p:sp>
        <p:nvSpPr>
          <p:cNvPr id="3" name="Content Placeholder 2">
            <a:extLst>
              <a:ext uri="{FF2B5EF4-FFF2-40B4-BE49-F238E27FC236}">
                <a16:creationId xmlns:a16="http://schemas.microsoft.com/office/drawing/2014/main" id="{7D240CC2-8DBA-838B-B40A-129FF16270D5}"/>
              </a:ext>
            </a:extLst>
          </p:cNvPr>
          <p:cNvSpPr>
            <a:spLocks noGrp="1"/>
          </p:cNvSpPr>
          <p:nvPr>
            <p:ph idx="1"/>
          </p:nvPr>
        </p:nvSpPr>
        <p:spPr>
          <a:xfrm>
            <a:off x="838200" y="1825625"/>
            <a:ext cx="5919952" cy="4351338"/>
          </a:xfrm>
        </p:spPr>
        <p:txBody>
          <a:bodyPr>
            <a:normAutofit/>
          </a:bodyPr>
          <a:lstStyle/>
          <a:p>
            <a:pPr>
              <a:lnSpc>
                <a:spcPct val="150000"/>
              </a:lnSpc>
            </a:pPr>
            <a:r>
              <a:rPr lang="en-US" sz="3000" dirty="0">
                <a:latin typeface="Times New Roman" panose="02020603050405020304" pitchFamily="18" charset="0"/>
                <a:cs typeface="Times New Roman" panose="02020603050405020304" pitchFamily="18" charset="0"/>
              </a:rPr>
              <a:t>Background Check </a:t>
            </a:r>
          </a:p>
          <a:p>
            <a:pPr>
              <a:lnSpc>
                <a:spcPct val="150000"/>
              </a:lnSpc>
            </a:pPr>
            <a:r>
              <a:rPr lang="en-US" sz="3000" dirty="0">
                <a:latin typeface="Times New Roman" panose="02020603050405020304" pitchFamily="18" charset="0"/>
                <a:cs typeface="Times New Roman" panose="02020603050405020304" pitchFamily="18" charset="0"/>
              </a:rPr>
              <a:t>Sending offer letter </a:t>
            </a:r>
            <a:r>
              <a:rPr lang="en-US" sz="3000" dirty="0">
                <a:effectLst/>
                <a:latin typeface="Times New Roman" panose="02020603050405020304" pitchFamily="18" charset="0"/>
                <a:ea typeface="Times New Roman" panose="02020603050405020304" pitchFamily="18" charset="0"/>
              </a:rPr>
              <a:t>(Soledad, 2025)</a:t>
            </a:r>
            <a:endParaRPr lang="en-US" sz="3000" dirty="0">
              <a:latin typeface="Times New Roman" panose="02020603050405020304" pitchFamily="18" charset="0"/>
              <a:cs typeface="Times New Roman" panose="02020603050405020304" pitchFamily="18" charset="0"/>
            </a:endParaRPr>
          </a:p>
          <a:p>
            <a:pPr>
              <a:lnSpc>
                <a:spcPct val="150000"/>
              </a:lnSpc>
            </a:pPr>
            <a:r>
              <a:rPr lang="en-US" sz="3000" dirty="0">
                <a:latin typeface="Times New Roman" panose="02020603050405020304" pitchFamily="18" charset="0"/>
                <a:cs typeface="Times New Roman" panose="02020603050405020304" pitchFamily="18" charset="0"/>
              </a:rPr>
              <a:t>Acceptance of letter </a:t>
            </a:r>
          </a:p>
          <a:p>
            <a:pPr>
              <a:lnSpc>
                <a:spcPct val="150000"/>
              </a:lnSpc>
            </a:pPr>
            <a:r>
              <a:rPr lang="en-US" sz="3000" dirty="0">
                <a:latin typeface="Times New Roman" panose="02020603050405020304" pitchFamily="18" charset="0"/>
                <a:cs typeface="Times New Roman" panose="02020603050405020304" pitchFamily="18" charset="0"/>
              </a:rPr>
              <a:t>Employment contract </a:t>
            </a:r>
          </a:p>
          <a:p>
            <a:pPr>
              <a:lnSpc>
                <a:spcPct val="150000"/>
              </a:lnSpc>
            </a:pPr>
            <a:r>
              <a:rPr lang="en-US" sz="3000" dirty="0">
                <a:latin typeface="Times New Roman" panose="02020603050405020304" pitchFamily="18" charset="0"/>
                <a:cs typeface="Times New Roman" panose="02020603050405020304" pitchFamily="18" charset="0"/>
              </a:rPr>
              <a:t>Joining Letter </a:t>
            </a:r>
          </a:p>
        </p:txBody>
      </p:sp>
      <p:pic>
        <p:nvPicPr>
          <p:cNvPr id="4" name="Picture 3">
            <a:extLst>
              <a:ext uri="{FF2B5EF4-FFF2-40B4-BE49-F238E27FC236}">
                <a16:creationId xmlns:a16="http://schemas.microsoft.com/office/drawing/2014/main" id="{A9E12CF6-1B7C-42A1-8417-CEA2FA37A9B4}"/>
              </a:ext>
            </a:extLst>
          </p:cNvPr>
          <p:cNvPicPr>
            <a:picLocks noChangeAspect="1"/>
          </p:cNvPicPr>
          <p:nvPr/>
        </p:nvPicPr>
        <p:blipFill>
          <a:blip r:embed="rId3"/>
          <a:stretch>
            <a:fillRect/>
          </a:stretch>
        </p:blipFill>
        <p:spPr>
          <a:xfrm>
            <a:off x="7314032" y="3798450"/>
            <a:ext cx="4278878" cy="2406869"/>
          </a:xfrm>
          <a:prstGeom prst="rect">
            <a:avLst/>
          </a:prstGeom>
        </p:spPr>
      </p:pic>
    </p:spTree>
    <p:extLst>
      <p:ext uri="{BB962C8B-B14F-4D97-AF65-F5344CB8AC3E}">
        <p14:creationId xmlns:p14="http://schemas.microsoft.com/office/powerpoint/2010/main" val="2088193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43C42-3C96-177F-4A2C-C0D21BC0D4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1010D-5010-3BDD-EFF4-9A6B278FDD42}"/>
              </a:ext>
            </a:extLst>
          </p:cNvPr>
          <p:cNvSpPr>
            <a:spLocks noGrp="1"/>
          </p:cNvSpPr>
          <p:nvPr>
            <p:ph type="title"/>
          </p:nvPr>
        </p:nvSpPr>
        <p:spPr/>
        <p:txBody>
          <a:bodyPr>
            <a:normAutofit/>
          </a:bodyPr>
          <a:lstStyle/>
          <a:p>
            <a:pPr algn="ctr"/>
            <a:r>
              <a:rPr lang="en-US" sz="6000" b="1" dirty="0">
                <a:latin typeface="Times New Roman" panose="02020603050405020304" pitchFamily="18" charset="0"/>
                <a:cs typeface="Times New Roman" panose="02020603050405020304" pitchFamily="18" charset="0"/>
              </a:rPr>
              <a:t>Training &amp; Development </a:t>
            </a:r>
          </a:p>
        </p:txBody>
      </p:sp>
      <p:sp>
        <p:nvSpPr>
          <p:cNvPr id="3" name="Content Placeholder 2">
            <a:extLst>
              <a:ext uri="{FF2B5EF4-FFF2-40B4-BE49-F238E27FC236}">
                <a16:creationId xmlns:a16="http://schemas.microsoft.com/office/drawing/2014/main" id="{35E29991-3369-67A0-860E-C0D19923CDB1}"/>
              </a:ext>
            </a:extLst>
          </p:cNvPr>
          <p:cNvSpPr>
            <a:spLocks noGrp="1"/>
          </p:cNvSpPr>
          <p:nvPr>
            <p:ph idx="1"/>
          </p:nvPr>
        </p:nvSpPr>
        <p:spPr/>
        <p:txBody>
          <a:bodyPr>
            <a:normAutofit/>
          </a:bodyPr>
          <a:lstStyle/>
          <a:p>
            <a:pPr>
              <a:lnSpc>
                <a:spcPct val="150000"/>
              </a:lnSpc>
            </a:pPr>
            <a:r>
              <a:rPr lang="en-US" sz="3000" dirty="0">
                <a:latin typeface="Times New Roman" panose="02020603050405020304" pitchFamily="18" charset="0"/>
                <a:cs typeface="Times New Roman" panose="02020603050405020304" pitchFamily="18" charset="0"/>
              </a:rPr>
              <a:t>Organizational Analysis </a:t>
            </a:r>
          </a:p>
          <a:p>
            <a:pPr>
              <a:lnSpc>
                <a:spcPct val="150000"/>
              </a:lnSpc>
            </a:pPr>
            <a:r>
              <a:rPr lang="en-US" sz="3000" dirty="0">
                <a:latin typeface="Times New Roman" panose="02020603050405020304" pitchFamily="18" charset="0"/>
                <a:cs typeface="Times New Roman" panose="02020603050405020304" pitchFamily="18" charset="0"/>
              </a:rPr>
              <a:t>Workplace analysis </a:t>
            </a:r>
          </a:p>
          <a:p>
            <a:pPr>
              <a:lnSpc>
                <a:spcPct val="150000"/>
              </a:lnSpc>
            </a:pPr>
            <a:r>
              <a:rPr lang="en-US" sz="3000" dirty="0">
                <a:latin typeface="Times New Roman" panose="02020603050405020304" pitchFamily="18" charset="0"/>
                <a:cs typeface="Times New Roman" panose="02020603050405020304" pitchFamily="18" charset="0"/>
              </a:rPr>
              <a:t>Providing brief about performance </a:t>
            </a:r>
            <a:r>
              <a:rPr lang="en-US" sz="3000" dirty="0">
                <a:effectLst/>
                <a:latin typeface="Times New Roman" panose="02020603050405020304" pitchFamily="18" charset="0"/>
                <a:ea typeface="Times New Roman" panose="02020603050405020304" pitchFamily="18" charset="0"/>
              </a:rPr>
              <a:t>(Naik, 2017)</a:t>
            </a:r>
            <a:r>
              <a:rPr lang="en-US" sz="3000" dirty="0">
                <a:latin typeface="Times New Roman" panose="02020603050405020304" pitchFamily="18" charset="0"/>
                <a:cs typeface="Times New Roman" panose="02020603050405020304" pitchFamily="18" charset="0"/>
              </a:rPr>
              <a:t> </a:t>
            </a:r>
          </a:p>
          <a:p>
            <a:pPr>
              <a:lnSpc>
                <a:spcPct val="150000"/>
              </a:lnSpc>
            </a:pPr>
            <a:r>
              <a:rPr lang="en-US" sz="3000" dirty="0">
                <a:latin typeface="Times New Roman" panose="02020603050405020304" pitchFamily="18" charset="0"/>
                <a:cs typeface="Times New Roman" panose="02020603050405020304" pitchFamily="18" charset="0"/>
              </a:rPr>
              <a:t>Workplace environment </a:t>
            </a:r>
          </a:p>
        </p:txBody>
      </p:sp>
    </p:spTree>
    <p:extLst>
      <p:ext uri="{BB962C8B-B14F-4D97-AF65-F5344CB8AC3E}">
        <p14:creationId xmlns:p14="http://schemas.microsoft.com/office/powerpoint/2010/main" val="3569631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AE5FC-D240-B473-CD6B-3260E1E9D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1DF0AA-6079-995F-EB05-7021B68AF765}"/>
              </a:ext>
            </a:extLst>
          </p:cNvPr>
          <p:cNvSpPr>
            <a:spLocks noGrp="1"/>
          </p:cNvSpPr>
          <p:nvPr>
            <p:ph type="title"/>
          </p:nvPr>
        </p:nvSpPr>
        <p:spPr/>
        <p:txBody>
          <a:bodyPr>
            <a:normAutofit/>
          </a:bodyPr>
          <a:lstStyle/>
          <a:p>
            <a:r>
              <a:rPr lang="en-US" sz="6000" b="1" dirty="0">
                <a:latin typeface="Times New Roman" panose="02020603050405020304" pitchFamily="18" charset="0"/>
                <a:cs typeface="Times New Roman" panose="02020603050405020304" pitchFamily="18" charset="0"/>
              </a:rPr>
              <a:t>Cognitive Learning Theory </a:t>
            </a:r>
          </a:p>
        </p:txBody>
      </p:sp>
      <p:sp>
        <p:nvSpPr>
          <p:cNvPr id="3" name="Content Placeholder 2">
            <a:extLst>
              <a:ext uri="{FF2B5EF4-FFF2-40B4-BE49-F238E27FC236}">
                <a16:creationId xmlns:a16="http://schemas.microsoft.com/office/drawing/2014/main" id="{76C171D4-5FD8-475E-344B-7601A363D4BD}"/>
              </a:ext>
            </a:extLst>
          </p:cNvPr>
          <p:cNvSpPr>
            <a:spLocks noGrp="1"/>
          </p:cNvSpPr>
          <p:nvPr>
            <p:ph idx="1"/>
          </p:nvPr>
        </p:nvSpPr>
        <p:spPr/>
        <p:txBody>
          <a:bodyPr>
            <a:normAutofit lnSpcReduction="10000"/>
          </a:bodyPr>
          <a:lstStyle/>
          <a:p>
            <a:pPr>
              <a:lnSpc>
                <a:spcPct val="150000"/>
              </a:lnSpc>
            </a:pPr>
            <a:r>
              <a:rPr lang="en-US" sz="3000" dirty="0">
                <a:latin typeface="Times New Roman" panose="02020603050405020304" pitchFamily="18" charset="0"/>
                <a:cs typeface="Times New Roman" panose="02020603050405020304" pitchFamily="18" charset="0"/>
              </a:rPr>
              <a:t>Lerner actively construct knowledge in the mind </a:t>
            </a:r>
          </a:p>
          <a:p>
            <a:pPr>
              <a:lnSpc>
                <a:spcPct val="150000"/>
              </a:lnSpc>
            </a:pPr>
            <a:r>
              <a:rPr lang="en-US" sz="3000" dirty="0">
                <a:latin typeface="Times New Roman" panose="02020603050405020304" pitchFamily="18" charset="0"/>
                <a:cs typeface="Times New Roman" panose="02020603050405020304" pitchFamily="18" charset="0"/>
              </a:rPr>
              <a:t>Build upon previous knowledge and experience </a:t>
            </a:r>
          </a:p>
          <a:p>
            <a:pPr>
              <a:lnSpc>
                <a:spcPct val="150000"/>
              </a:lnSpc>
            </a:pPr>
            <a:r>
              <a:rPr lang="en-US" sz="3000" dirty="0">
                <a:latin typeface="Times New Roman" panose="02020603050405020304" pitchFamily="18" charset="0"/>
                <a:cs typeface="Times New Roman" panose="02020603050405020304" pitchFamily="18" charset="0"/>
              </a:rPr>
              <a:t>It focuses on how individual learner organizes, interprets and categories new information </a:t>
            </a:r>
            <a:r>
              <a:rPr lang="en-US" sz="3000" dirty="0">
                <a:effectLst/>
                <a:latin typeface="Times New Roman" panose="02020603050405020304" pitchFamily="18" charset="0"/>
                <a:ea typeface="Times New Roman" panose="02020603050405020304" pitchFamily="18" charset="0"/>
              </a:rPr>
              <a:t>(</a:t>
            </a:r>
            <a:r>
              <a:rPr lang="en-US" sz="3000" dirty="0" err="1">
                <a:effectLst/>
                <a:latin typeface="Times New Roman" panose="02020603050405020304" pitchFamily="18" charset="0"/>
                <a:ea typeface="Times New Roman" panose="02020603050405020304" pitchFamily="18" charset="0"/>
              </a:rPr>
              <a:t>Kolluru</a:t>
            </a:r>
            <a:r>
              <a:rPr lang="en-US" sz="3000" dirty="0">
                <a:effectLst/>
                <a:latin typeface="Times New Roman" panose="02020603050405020304" pitchFamily="18" charset="0"/>
                <a:ea typeface="Times New Roman" panose="02020603050405020304" pitchFamily="18" charset="0"/>
              </a:rPr>
              <a:t>, 2020)</a:t>
            </a:r>
            <a:endParaRPr lang="en-US" sz="3000" dirty="0">
              <a:latin typeface="Times New Roman" panose="02020603050405020304" pitchFamily="18" charset="0"/>
              <a:cs typeface="Times New Roman" panose="02020603050405020304" pitchFamily="18" charset="0"/>
            </a:endParaRPr>
          </a:p>
          <a:p>
            <a:pPr>
              <a:lnSpc>
                <a:spcPct val="150000"/>
              </a:lnSpc>
            </a:pPr>
            <a:r>
              <a:rPr lang="en-US" sz="3000" dirty="0">
                <a:latin typeface="Times New Roman" panose="02020603050405020304" pitchFamily="18" charset="0"/>
                <a:cs typeface="Times New Roman" panose="02020603050405020304" pitchFamily="18" charset="0"/>
              </a:rPr>
              <a:t>Finally, how the leaner implement the understanding in the new project </a:t>
            </a:r>
          </a:p>
        </p:txBody>
      </p:sp>
    </p:spTree>
    <p:extLst>
      <p:ext uri="{BB962C8B-B14F-4D97-AF65-F5344CB8AC3E}">
        <p14:creationId xmlns:p14="http://schemas.microsoft.com/office/powerpoint/2010/main" val="2777843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D3DD4-1C53-C83F-66E3-B31F20B877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0E2C0-FEA3-3802-EE3F-AF1A416A027A}"/>
              </a:ext>
            </a:extLst>
          </p:cNvPr>
          <p:cNvSpPr>
            <a:spLocks noGrp="1"/>
          </p:cNvSpPr>
          <p:nvPr>
            <p:ph type="title"/>
          </p:nvPr>
        </p:nvSpPr>
        <p:spPr/>
        <p:txBody>
          <a:bodyPr>
            <a:normAutofit/>
          </a:bodyPr>
          <a:lstStyle/>
          <a:p>
            <a:r>
              <a:rPr lang="en-US" sz="6000" b="1" dirty="0">
                <a:latin typeface="Times New Roman" panose="02020603050405020304" pitchFamily="18" charset="0"/>
                <a:cs typeface="Times New Roman" panose="02020603050405020304" pitchFamily="18" charset="0"/>
              </a:rPr>
              <a:t>Benefits of Cognitive Theory </a:t>
            </a:r>
          </a:p>
        </p:txBody>
      </p:sp>
      <p:sp>
        <p:nvSpPr>
          <p:cNvPr id="3" name="Content Placeholder 2">
            <a:extLst>
              <a:ext uri="{FF2B5EF4-FFF2-40B4-BE49-F238E27FC236}">
                <a16:creationId xmlns:a16="http://schemas.microsoft.com/office/drawing/2014/main" id="{BB6469E3-D569-4DD6-668C-ADC810A1A128}"/>
              </a:ext>
            </a:extLst>
          </p:cNvPr>
          <p:cNvSpPr>
            <a:spLocks noGrp="1"/>
          </p:cNvSpPr>
          <p:nvPr>
            <p:ph idx="1"/>
          </p:nvPr>
        </p:nvSpPr>
        <p:spPr>
          <a:xfrm>
            <a:off x="838200" y="1825625"/>
            <a:ext cx="7181193" cy="4351338"/>
          </a:xfrm>
        </p:spPr>
        <p:txBody>
          <a:bodyPr>
            <a:normAutofit/>
          </a:bodyPr>
          <a:lstStyle/>
          <a:p>
            <a:pPr>
              <a:lnSpc>
                <a:spcPct val="150000"/>
              </a:lnSpc>
            </a:pPr>
            <a:r>
              <a:rPr lang="en-US" sz="3000" dirty="0">
                <a:latin typeface="Times New Roman" panose="02020603050405020304" pitchFamily="18" charset="0"/>
                <a:cs typeface="Times New Roman" panose="02020603050405020304" pitchFamily="18" charset="0"/>
              </a:rPr>
              <a:t>Develop strong problem-solving skill </a:t>
            </a:r>
          </a:p>
          <a:p>
            <a:pPr>
              <a:lnSpc>
                <a:spcPct val="150000"/>
              </a:lnSpc>
            </a:pPr>
            <a:r>
              <a:rPr lang="en-US" sz="3000" dirty="0">
                <a:latin typeface="Times New Roman" panose="02020603050405020304" pitchFamily="18" charset="0"/>
                <a:cs typeface="Times New Roman" panose="02020603050405020304" pitchFamily="18" charset="0"/>
              </a:rPr>
              <a:t>Greater knowledge retention </a:t>
            </a:r>
          </a:p>
          <a:p>
            <a:pPr>
              <a:lnSpc>
                <a:spcPct val="150000"/>
              </a:lnSpc>
            </a:pPr>
            <a:r>
              <a:rPr lang="en-US" sz="3000" dirty="0">
                <a:latin typeface="Times New Roman" panose="02020603050405020304" pitchFamily="18" charset="0"/>
                <a:cs typeface="Times New Roman" panose="02020603050405020304" pitchFamily="18" charset="0"/>
              </a:rPr>
              <a:t>Increase learners’ confidence </a:t>
            </a:r>
            <a:r>
              <a:rPr lang="en-US" sz="3000" dirty="0">
                <a:effectLst/>
                <a:latin typeface="Times New Roman" panose="02020603050405020304" pitchFamily="18" charset="0"/>
                <a:ea typeface="Times New Roman" panose="02020603050405020304" pitchFamily="18" charset="0"/>
              </a:rPr>
              <a:t>(Huang et al., 2023)</a:t>
            </a:r>
            <a:endParaRPr lang="en-US" sz="3000" dirty="0">
              <a:latin typeface="Times New Roman" panose="02020603050405020304" pitchFamily="18" charset="0"/>
              <a:cs typeface="Times New Roman" panose="02020603050405020304" pitchFamily="18" charset="0"/>
            </a:endParaRPr>
          </a:p>
          <a:p>
            <a:pPr>
              <a:lnSpc>
                <a:spcPct val="150000"/>
              </a:lnSpc>
            </a:pPr>
            <a:r>
              <a:rPr lang="en-US" sz="3000" dirty="0">
                <a:latin typeface="Times New Roman" panose="02020603050405020304" pitchFamily="18" charset="0"/>
                <a:cs typeface="Times New Roman" panose="02020603050405020304" pitchFamily="18" charset="0"/>
              </a:rPr>
              <a:t>Helps to solve real performance problem </a:t>
            </a:r>
          </a:p>
        </p:txBody>
      </p:sp>
      <p:pic>
        <p:nvPicPr>
          <p:cNvPr id="4" name="Picture 3">
            <a:extLst>
              <a:ext uri="{FF2B5EF4-FFF2-40B4-BE49-F238E27FC236}">
                <a16:creationId xmlns:a16="http://schemas.microsoft.com/office/drawing/2014/main" id="{E7D08F2A-6913-4C29-95A6-A52E9905567E}"/>
              </a:ext>
            </a:extLst>
          </p:cNvPr>
          <p:cNvPicPr>
            <a:picLocks noChangeAspect="1"/>
          </p:cNvPicPr>
          <p:nvPr/>
        </p:nvPicPr>
        <p:blipFill>
          <a:blip r:embed="rId3"/>
          <a:stretch>
            <a:fillRect/>
          </a:stretch>
        </p:blipFill>
        <p:spPr>
          <a:xfrm>
            <a:off x="8019393" y="2221898"/>
            <a:ext cx="3955065" cy="3955065"/>
          </a:xfrm>
          <a:prstGeom prst="rect">
            <a:avLst/>
          </a:prstGeom>
        </p:spPr>
      </p:pic>
    </p:spTree>
    <p:extLst>
      <p:ext uri="{BB962C8B-B14F-4D97-AF65-F5344CB8AC3E}">
        <p14:creationId xmlns:p14="http://schemas.microsoft.com/office/powerpoint/2010/main" val="1083749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CDAA8-8292-D2EA-A526-3A810740FD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039505-C5F0-1C6A-02A2-354D4C4CA23E}"/>
              </a:ext>
            </a:extLst>
          </p:cNvPr>
          <p:cNvSpPr>
            <a:spLocks noGrp="1"/>
          </p:cNvSpPr>
          <p:nvPr>
            <p:ph type="title"/>
          </p:nvPr>
        </p:nvSpPr>
        <p:spPr/>
        <p:txBody>
          <a:bodyPr/>
          <a:lstStyle/>
          <a:p>
            <a:pPr algn="ctr"/>
            <a:r>
              <a:rPr lang="en-US" sz="6000" b="1" dirty="0">
                <a:latin typeface="Times New Roman" panose="02020603050405020304" pitchFamily="18" charset="0"/>
                <a:cs typeface="Times New Roman" panose="02020603050405020304" pitchFamily="18" charset="0"/>
              </a:rPr>
              <a:t>Conclusion</a:t>
            </a:r>
            <a:r>
              <a:rPr lang="en-US" dirty="0"/>
              <a:t> </a:t>
            </a:r>
          </a:p>
        </p:txBody>
      </p:sp>
      <p:sp>
        <p:nvSpPr>
          <p:cNvPr id="3" name="Content Placeholder 2">
            <a:extLst>
              <a:ext uri="{FF2B5EF4-FFF2-40B4-BE49-F238E27FC236}">
                <a16:creationId xmlns:a16="http://schemas.microsoft.com/office/drawing/2014/main" id="{A1DFFB4F-66AE-AC0F-5FF5-2F436296334A}"/>
              </a:ext>
            </a:extLst>
          </p:cNvPr>
          <p:cNvSpPr>
            <a:spLocks noGrp="1"/>
          </p:cNvSpPr>
          <p:nvPr>
            <p:ph idx="1"/>
          </p:nvPr>
        </p:nvSpPr>
        <p:spPr/>
        <p:txBody>
          <a:bodyPr>
            <a:normAutofit fontScale="85000" lnSpcReduction="20000"/>
          </a:bodyPr>
          <a:lstStyle/>
          <a:p>
            <a:pPr marL="0" indent="0">
              <a:lnSpc>
                <a:spcPct val="150000"/>
              </a:lnSpc>
              <a:buNone/>
            </a:pPr>
            <a:r>
              <a:rPr lang="en-US" dirty="0">
                <a:latin typeface="Times New Roman" panose="02020603050405020304" pitchFamily="18" charset="0"/>
                <a:cs typeface="Times New Roman" panose="02020603050405020304" pitchFamily="18" charset="0"/>
              </a:rPr>
              <a:t>Human resources is an important part of the company to select the appropriate employee for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Farmfoods</a:t>
            </a:r>
            <a:r>
              <a:rPr lang="en-US" dirty="0">
                <a:latin typeface="Times New Roman" panose="02020603050405020304" pitchFamily="18" charset="0"/>
                <a:cs typeface="Times New Roman" panose="02020603050405020304" pitchFamily="18" charset="0"/>
              </a:rPr>
              <a:t> is currently at their growing stage, which is very crucial for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Because the growth of the company depends on the outputs of the employees, who are directly connected with the company’s departments, and to support the operation of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It is necessary to operate the operations of the company properly and monitoring by the responsible individual. Based on the department heads evaluation of the employee, the HR team make an performance evaluation and try to understand where they should put necessary training and development for higher growth.</a:t>
            </a:r>
          </a:p>
        </p:txBody>
      </p:sp>
    </p:spTree>
    <p:extLst>
      <p:ext uri="{BB962C8B-B14F-4D97-AF65-F5344CB8AC3E}">
        <p14:creationId xmlns:p14="http://schemas.microsoft.com/office/powerpoint/2010/main" val="1832198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C2371-5EEA-8C82-1E8B-7E86953D5B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5FFE71-5011-C1E1-95F6-E2ACD7E64ECE}"/>
              </a:ext>
            </a:extLst>
          </p:cNvPr>
          <p:cNvSpPr>
            <a:spLocks noGrp="1"/>
          </p:cNvSpPr>
          <p:nvPr>
            <p:ph type="title"/>
          </p:nvPr>
        </p:nvSpPr>
        <p:spPr/>
        <p:txBody>
          <a:bodyPr/>
          <a:lstStyle/>
          <a:p>
            <a:pPr algn="ctr"/>
            <a:r>
              <a:rPr lang="en-US" sz="6000" b="1" dirty="0">
                <a:latin typeface="Times New Roman" panose="02020603050405020304" pitchFamily="18" charset="0"/>
                <a:cs typeface="Times New Roman" panose="02020603050405020304" pitchFamily="18" charset="0"/>
              </a:rPr>
              <a:t>References</a:t>
            </a:r>
            <a:r>
              <a:rPr lang="en-US" dirty="0"/>
              <a:t> </a:t>
            </a:r>
          </a:p>
        </p:txBody>
      </p:sp>
      <p:sp>
        <p:nvSpPr>
          <p:cNvPr id="4" name="Rectangle 1">
            <a:extLst>
              <a:ext uri="{FF2B5EF4-FFF2-40B4-BE49-F238E27FC236}">
                <a16:creationId xmlns:a16="http://schemas.microsoft.com/office/drawing/2014/main" id="{E8A2D9D3-4A24-8058-9BE7-BD61748FCAFA}"/>
              </a:ext>
            </a:extLst>
          </p:cNvPr>
          <p:cNvSpPr>
            <a:spLocks noGrp="1" noChangeArrowheads="1"/>
          </p:cNvSpPr>
          <p:nvPr>
            <p:ph idx="1"/>
          </p:nvPr>
        </p:nvSpPr>
        <p:spPr bwMode="auto">
          <a:xfrm>
            <a:off x="838199" y="1435873"/>
            <a:ext cx="11015949" cy="5130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Baker, G. and Allen, M.S. (2022). Perceptions of candidate strength in job recruitment: Does candidate race moderate the attractiveness bias in White women?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Selection and Assessment</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31(1).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://doi.org/10.1111/ijsa.12405.</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farmfoods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Store Finder</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Farmfoods.co.uk. Available at: https://www.farmfoods.co.uk/store-finder.php?branch_code=661 [Accessed 12 Feb. 2026].</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Griffin, R.W. (2022).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13th ed. Cengage Learning.</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Huang, X., Huss, J., North, L., Williams, K. and Boyd-Devine, A. (2023). Cognitive and motivational benefits of a theory-based immersive virtual reality design in science learning.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Computers and Education Open</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 p.100124.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://doi.org/10.1016/j.caeo.2023.100124.</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Hussain,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Dr.N.Raja</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Ayub, D.,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Dr.K.Soundarapandiyan</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Dr. Razana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Juhaida</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Johari C.A. (M (2023).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Role of Management and Business Practices for Sustainable Development</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Alborear</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(OPC) Pvt. Ltd.</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Kolluru, M. (2020). Cognitive Style, Learning Preference and Performance: Theory and Empirics.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Psychosocial Rehabilitation</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24(4), pp.3678–3688.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://doi.org/10.37200/</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ijpr</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/v24i4/pr201481.</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Naik, P.G. (2017).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Training and development : text, </a:t>
            </a:r>
            <a:r>
              <a:rPr kumimoji="0" lang="en-US" altLang="en-US" sz="17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resaearch</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cases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Dehli</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Excel Books.</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Safdar, R., Waheed, A. and Rafiq, K.H. (2015). Impact Of Job Analysis On Job Performance: Analysis Of A Hypothesized Model.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Diversity Management (JDM)</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5(2).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://doi.org/10.19030/jdm.v5i2.9569.</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Samson, D.,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Donnet</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and Daft, R.L. (2024).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8th ed. South Melbourne, Victoria, Australia: Cengage.</a:t>
            </a:r>
            <a:endParaRPr kumimoji="0" lang="en-US"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Soledad, A. (2025). Organizational Climate, Job Satisfaction, and Job Performance among Teachers. </a:t>
            </a:r>
            <a:r>
              <a:rPr kumimoji="0" lang="en-US" altLang="en-US" sz="17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Organizational Climate, Job Satisfaction, and Job Performance among Teachers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2(2), pp.162–170. </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://doi.org/10.69481/</a:t>
            </a:r>
            <a:r>
              <a:rPr kumimoji="0" lang="en-US" altLang="en-US" sz="17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ocjsjp</a:t>
            </a:r>
            <a:r>
              <a:rPr kumimoji="0" lang="en-US" altLang="en-US" sz="1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7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9297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2351</Words>
  <Application>Microsoft Office PowerPoint</Application>
  <PresentationFormat>Widescreen</PresentationFormat>
  <Paragraphs>120</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Office Theme</vt:lpstr>
      <vt:lpstr>LCLM5002 Developing and Managing Individuals and Teams </vt:lpstr>
      <vt:lpstr>Table of Contents </vt:lpstr>
      <vt:lpstr>Introduction </vt:lpstr>
      <vt:lpstr>Recruitment Process </vt:lpstr>
      <vt:lpstr>Job Analysis </vt:lpstr>
      <vt:lpstr>Job Description </vt:lpstr>
      <vt:lpstr>Creating Candidate Persona </vt:lpstr>
      <vt:lpstr>Job Advertising </vt:lpstr>
      <vt:lpstr>Candidate Selection </vt:lpstr>
      <vt:lpstr>Candidate Finalization </vt:lpstr>
      <vt:lpstr>Training &amp; Development </vt:lpstr>
      <vt:lpstr>Cognitive Learning Theory </vt:lpstr>
      <vt:lpstr>Benefits of Cognitive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LCLM5002 Developing and Managing Individuals and Teams </dc:title>
  <dc:creator/>
  <cp:lastModifiedBy>Nipa Devi</cp:lastModifiedBy>
  <cp:revision>3</cp:revision>
  <dcterms:created xsi:type="dcterms:W3CDTF">2026-02-12T17:11:04Z</dcterms:created>
  <dcterms:modified xsi:type="dcterms:W3CDTF">2026-02-13T15:02:13Z</dcterms:modified>
</cp:coreProperties>
</file>