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9" r:id="rId2"/>
    <p:sldId id="257" r:id="rId3"/>
    <p:sldId id="258" r:id="rId4"/>
  </p:sldIdLst>
  <p:sldSz cx="18288000" cy="10287000"/>
  <p:notesSz cx="6858000" cy="9144000"/>
  <p:embeddedFontLst>
    <p:embeddedFont>
      <p:font typeface="Anton Italics" panose="020B0604020202020204" charset="0"/>
      <p:regular r:id="rId5"/>
    </p:embeddedFont>
    <p:embeddedFont>
      <p:font typeface="Montserrat" panose="00000500000000000000" pitchFamily="2" charset="0"/>
      <p:regular r:id="rId6"/>
    </p:embeddedFont>
    <p:embeddedFont>
      <p:font typeface="TT Hoves Bold" panose="020B0604020202020204" charset="0"/>
      <p:regular r:id="rId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51" d="100"/>
          <a:sy n="51" d="100"/>
        </p:scale>
        <p:origin x="260"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font" Target="fonts/font3.fntdata"/><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tableStyles" Target="tableStyles.xml"/><Relationship Id="rId5" Type="http://schemas.openxmlformats.org/officeDocument/2006/relationships/font" Target="fonts/font1.fntdata"/><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svg"/><Relationship Id="rId9" Type="http://schemas.openxmlformats.org/officeDocument/2006/relationships/image" Target="../media/image9.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25CBB99-3ECD-80FA-7329-654BFD30BDDD}"/>
              </a:ext>
            </a:extLst>
          </p:cNvPr>
          <p:cNvSpPr txBox="1"/>
          <p:nvPr/>
        </p:nvSpPr>
        <p:spPr>
          <a:xfrm>
            <a:off x="4572000" y="3384557"/>
            <a:ext cx="9144000" cy="6050374"/>
          </a:xfrm>
          <a:prstGeom prst="rect">
            <a:avLst/>
          </a:prstGeom>
          <a:noFill/>
        </p:spPr>
        <p:txBody>
          <a:bodyPr wrap="square">
            <a:spAutoFit/>
          </a:bodyPr>
          <a:lstStyle/>
          <a:p>
            <a:pPr algn="ctr">
              <a:lnSpc>
                <a:spcPct val="115000"/>
              </a:lnSpc>
              <a:spcAft>
                <a:spcPts val="1000"/>
              </a:spcAft>
              <a:buNone/>
            </a:pPr>
            <a:r>
              <a:rPr lang="en-GB" sz="3200" b="1" dirty="0">
                <a:solidFill>
                  <a:srgbClr val="000000"/>
                </a:solidFill>
                <a:effectLst/>
                <a:latin typeface="Arial" panose="020B0604020202020204" pitchFamily="34" charset="0"/>
                <a:ea typeface="Calibri" panose="020F0502020204030204" pitchFamily="34" charset="0"/>
                <a:cs typeface="SimSun" panose="02010600030101010101" pitchFamily="2" charset="-122"/>
              </a:rPr>
              <a:t>Assessment 2</a:t>
            </a:r>
            <a:endParaRPr lang="en-IN" sz="2000" dirty="0">
              <a:effectLst/>
              <a:latin typeface="Calibri" panose="020F0502020204030204" pitchFamily="34" charset="0"/>
              <a:ea typeface="Calibri" panose="020F0502020204030204" pitchFamily="34" charset="0"/>
              <a:cs typeface="SimSun" panose="02010600030101010101" pitchFamily="2" charset="-122"/>
            </a:endParaRPr>
          </a:p>
          <a:p>
            <a:pPr algn="ctr">
              <a:lnSpc>
                <a:spcPct val="115000"/>
              </a:lnSpc>
              <a:spcAft>
                <a:spcPts val="1000"/>
              </a:spcAft>
              <a:buNone/>
            </a:pPr>
            <a:r>
              <a:rPr lang="en-GB" sz="3200" b="1" dirty="0">
                <a:solidFill>
                  <a:srgbClr val="000000"/>
                </a:solidFill>
                <a:effectLst/>
                <a:latin typeface="Arial" panose="020B0604020202020204" pitchFamily="34" charset="0"/>
                <a:ea typeface="Calibri" panose="020F0502020204030204" pitchFamily="34" charset="0"/>
                <a:cs typeface="SimSun" panose="02010600030101010101" pitchFamily="2" charset="-122"/>
              </a:rPr>
              <a:t>Name: </a:t>
            </a:r>
            <a:r>
              <a:rPr lang="en-GB" sz="3200" b="1" dirty="0" err="1">
                <a:solidFill>
                  <a:srgbClr val="000000"/>
                </a:solidFill>
                <a:effectLst/>
                <a:latin typeface="Arial" panose="020B0604020202020204" pitchFamily="34" charset="0"/>
                <a:ea typeface="Calibri" panose="020F0502020204030204" pitchFamily="34" charset="0"/>
                <a:cs typeface="SimSun" panose="02010600030101010101" pitchFamily="2" charset="-122"/>
              </a:rPr>
              <a:t>Aayushy</a:t>
            </a:r>
            <a:r>
              <a:rPr lang="en-GB" sz="3200" b="1" dirty="0">
                <a:solidFill>
                  <a:srgbClr val="000000"/>
                </a:solidFill>
                <a:effectLst/>
                <a:latin typeface="Arial" panose="020B0604020202020204" pitchFamily="34" charset="0"/>
                <a:ea typeface="Calibri" panose="020F0502020204030204" pitchFamily="34" charset="0"/>
                <a:cs typeface="SimSun" panose="02010600030101010101" pitchFamily="2" charset="-122"/>
              </a:rPr>
              <a:t> Patel</a:t>
            </a:r>
            <a:endParaRPr lang="en-IN" sz="2000" dirty="0">
              <a:effectLst/>
              <a:latin typeface="Calibri" panose="020F0502020204030204" pitchFamily="34" charset="0"/>
              <a:ea typeface="Calibri" panose="020F0502020204030204" pitchFamily="34" charset="0"/>
              <a:cs typeface="SimSun" panose="02010600030101010101" pitchFamily="2" charset="-122"/>
            </a:endParaRPr>
          </a:p>
          <a:p>
            <a:pPr algn="ctr">
              <a:lnSpc>
                <a:spcPct val="115000"/>
              </a:lnSpc>
              <a:spcAft>
                <a:spcPts val="1000"/>
              </a:spcAft>
              <a:buNone/>
            </a:pPr>
            <a:r>
              <a:rPr lang="en-GB" sz="3200" b="1" dirty="0">
                <a:solidFill>
                  <a:srgbClr val="000000"/>
                </a:solidFill>
                <a:effectLst/>
                <a:latin typeface="Arial" panose="020B0604020202020204" pitchFamily="34" charset="0"/>
                <a:ea typeface="Calibri" panose="020F0502020204030204" pitchFamily="34" charset="0"/>
                <a:cs typeface="SimSun" panose="02010600030101010101" pitchFamily="2" charset="-122"/>
              </a:rPr>
              <a:t>Student id: 2503361</a:t>
            </a:r>
            <a:endParaRPr lang="en-IN" sz="2000" dirty="0">
              <a:effectLst/>
              <a:latin typeface="Calibri" panose="020F0502020204030204" pitchFamily="34" charset="0"/>
              <a:ea typeface="Calibri" panose="020F0502020204030204" pitchFamily="34" charset="0"/>
              <a:cs typeface="SimSun" panose="02010600030101010101" pitchFamily="2" charset="-122"/>
            </a:endParaRPr>
          </a:p>
          <a:p>
            <a:pPr algn="ctr">
              <a:lnSpc>
                <a:spcPct val="115000"/>
              </a:lnSpc>
              <a:spcAft>
                <a:spcPts val="1000"/>
              </a:spcAft>
              <a:buNone/>
            </a:pPr>
            <a:r>
              <a:rPr lang="en-GB" sz="3200" b="1" dirty="0">
                <a:solidFill>
                  <a:srgbClr val="000000"/>
                </a:solidFill>
                <a:effectLst/>
                <a:latin typeface="Arial" panose="020B0604020202020204" pitchFamily="34" charset="0"/>
                <a:ea typeface="Calibri" panose="020F0502020204030204" pitchFamily="34" charset="0"/>
                <a:cs typeface="SimSun" panose="02010600030101010101" pitchFamily="2" charset="-122"/>
              </a:rPr>
              <a:t>Module name: Marketing Management</a:t>
            </a:r>
            <a:endParaRPr lang="en-IN" sz="2000" dirty="0">
              <a:effectLst/>
              <a:latin typeface="Calibri" panose="020F0502020204030204" pitchFamily="34" charset="0"/>
              <a:ea typeface="Calibri" panose="020F0502020204030204" pitchFamily="34" charset="0"/>
              <a:cs typeface="SimSun" panose="02010600030101010101" pitchFamily="2" charset="-122"/>
            </a:endParaRPr>
          </a:p>
          <a:p>
            <a:pPr algn="ctr">
              <a:lnSpc>
                <a:spcPct val="115000"/>
              </a:lnSpc>
              <a:spcAft>
                <a:spcPts val="1000"/>
              </a:spcAft>
              <a:buNone/>
            </a:pPr>
            <a:r>
              <a:rPr lang="en-GB" sz="3200" b="1" dirty="0">
                <a:solidFill>
                  <a:srgbClr val="000000"/>
                </a:solidFill>
                <a:effectLst/>
                <a:latin typeface="Arial" panose="020B0604020202020204" pitchFamily="34" charset="0"/>
                <a:ea typeface="Calibri" panose="020F0502020204030204" pitchFamily="34" charset="0"/>
                <a:cs typeface="SimSun" panose="02010600030101010101" pitchFamily="2" charset="-122"/>
              </a:rPr>
              <a:t>Module code: LCMB7024</a:t>
            </a:r>
            <a:endParaRPr lang="en-IN" sz="2000" dirty="0">
              <a:effectLst/>
              <a:latin typeface="Calibri" panose="020F0502020204030204" pitchFamily="34" charset="0"/>
              <a:ea typeface="Calibri" panose="020F0502020204030204" pitchFamily="34" charset="0"/>
              <a:cs typeface="SimSun" panose="02010600030101010101" pitchFamily="2" charset="-122"/>
            </a:endParaRPr>
          </a:p>
          <a:p>
            <a:pPr algn="ctr">
              <a:lnSpc>
                <a:spcPct val="115000"/>
              </a:lnSpc>
              <a:spcAft>
                <a:spcPts val="1000"/>
              </a:spcAft>
              <a:buNone/>
            </a:pPr>
            <a:r>
              <a:rPr lang="en-GB" sz="3200" b="1" dirty="0">
                <a:solidFill>
                  <a:srgbClr val="000000"/>
                </a:solidFill>
                <a:effectLst/>
                <a:latin typeface="Arial" panose="020B0604020202020204" pitchFamily="34" charset="0"/>
                <a:ea typeface="Calibri" panose="020F0502020204030204" pitchFamily="34" charset="0"/>
                <a:cs typeface="SimSun" panose="02010600030101010101" pitchFamily="2" charset="-122"/>
              </a:rPr>
              <a:t>Lecturer’s name: Dr </a:t>
            </a:r>
            <a:r>
              <a:rPr lang="en-GB" sz="3200" b="1" dirty="0" err="1">
                <a:solidFill>
                  <a:srgbClr val="000000"/>
                </a:solidFill>
                <a:effectLst/>
                <a:latin typeface="Arial" panose="020B0604020202020204" pitchFamily="34" charset="0"/>
                <a:ea typeface="Calibri" panose="020F0502020204030204" pitchFamily="34" charset="0"/>
                <a:cs typeface="SimSun" panose="02010600030101010101" pitchFamily="2" charset="-122"/>
              </a:rPr>
              <a:t>jayalakhshmi</a:t>
            </a:r>
            <a:r>
              <a:rPr lang="en-GB" sz="3200" b="1" dirty="0">
                <a:solidFill>
                  <a:srgbClr val="000000"/>
                </a:solidFill>
                <a:effectLst/>
                <a:latin typeface="Arial" panose="020B0604020202020204" pitchFamily="34" charset="0"/>
                <a:ea typeface="Calibri" panose="020F0502020204030204" pitchFamily="34" charset="0"/>
                <a:cs typeface="SimSun" panose="02010600030101010101" pitchFamily="2" charset="-122"/>
              </a:rPr>
              <a:t> Gopalkrishnan </a:t>
            </a:r>
            <a:endParaRPr lang="en-IN" sz="2000" dirty="0">
              <a:effectLst/>
              <a:latin typeface="Calibri" panose="020F0502020204030204" pitchFamily="34" charset="0"/>
              <a:ea typeface="Calibri" panose="020F0502020204030204" pitchFamily="34" charset="0"/>
              <a:cs typeface="SimSun" panose="02010600030101010101" pitchFamily="2" charset="-122"/>
            </a:endParaRPr>
          </a:p>
          <a:p>
            <a:pPr algn="ctr">
              <a:lnSpc>
                <a:spcPct val="115000"/>
              </a:lnSpc>
              <a:spcAft>
                <a:spcPts val="1000"/>
              </a:spcAft>
              <a:buNone/>
            </a:pPr>
            <a:r>
              <a:rPr lang="en-GB" sz="3200" b="1" dirty="0">
                <a:solidFill>
                  <a:srgbClr val="000000"/>
                </a:solidFill>
                <a:effectLst/>
                <a:latin typeface="Arial" panose="020B0604020202020204" pitchFamily="34" charset="0"/>
                <a:ea typeface="Calibri" panose="020F0502020204030204" pitchFamily="34" charset="0"/>
                <a:cs typeface="SimSun" panose="02010600030101010101" pitchFamily="2" charset="-122"/>
              </a:rPr>
              <a:t>Word count:</a:t>
            </a:r>
            <a:r>
              <a:rPr lang="en-GB" sz="3200" b="1" dirty="0">
                <a:solidFill>
                  <a:srgbClr val="000000"/>
                </a:solidFill>
                <a:latin typeface="Arial" panose="020B0604020202020204" pitchFamily="34" charset="0"/>
                <a:ea typeface="Calibri" panose="020F0502020204030204" pitchFamily="34" charset="0"/>
                <a:cs typeface="SimSun" panose="02010600030101010101" pitchFamily="2" charset="-122"/>
              </a:rPr>
              <a:t> 200 words</a:t>
            </a:r>
            <a:endParaRPr lang="en-IN" sz="2000" dirty="0">
              <a:effectLst/>
              <a:latin typeface="Calibri" panose="020F0502020204030204" pitchFamily="34" charset="0"/>
              <a:ea typeface="Calibri" panose="020F0502020204030204" pitchFamily="34" charset="0"/>
              <a:cs typeface="SimSun" panose="02010600030101010101" pitchFamily="2" charset="-122"/>
            </a:endParaRPr>
          </a:p>
          <a:p>
            <a:pPr algn="ctr">
              <a:lnSpc>
                <a:spcPct val="115000"/>
              </a:lnSpc>
              <a:spcAft>
                <a:spcPts val="1000"/>
              </a:spcAft>
              <a:buNone/>
            </a:pPr>
            <a:r>
              <a:rPr lang="en-GB" sz="3200" b="1" dirty="0">
                <a:solidFill>
                  <a:srgbClr val="000000"/>
                </a:solidFill>
                <a:effectLst/>
                <a:latin typeface="Arial" panose="020B0604020202020204" pitchFamily="34" charset="0"/>
                <a:ea typeface="Calibri" panose="020F0502020204030204" pitchFamily="34" charset="0"/>
                <a:cs typeface="SimSun" panose="02010600030101010101" pitchFamily="2" charset="-122"/>
              </a:rPr>
              <a:t>Term 1</a:t>
            </a:r>
            <a:endParaRPr lang="en-IN" sz="2000" dirty="0">
              <a:effectLst/>
              <a:latin typeface="Calibri" panose="020F0502020204030204" pitchFamily="34" charset="0"/>
              <a:ea typeface="Calibri" panose="020F0502020204030204" pitchFamily="34" charset="0"/>
              <a:cs typeface="SimSun" panose="02010600030101010101" pitchFamily="2" charset="-122"/>
            </a:endParaRPr>
          </a:p>
        </p:txBody>
      </p:sp>
      <p:pic>
        <p:nvPicPr>
          <p:cNvPr id="6" name="Picture 5">
            <a:extLst>
              <a:ext uri="{FF2B5EF4-FFF2-40B4-BE49-F238E27FC236}">
                <a16:creationId xmlns:a16="http://schemas.microsoft.com/office/drawing/2014/main" id="{75EDA1C6-7B9B-69A6-26FB-5FB751A32373}"/>
              </a:ext>
            </a:extLst>
          </p:cNvPr>
          <p:cNvPicPr>
            <a:picLocks/>
          </p:cNvPicPr>
          <p:nvPr/>
        </p:nvPicPr>
        <p:blipFill>
          <a:blip r:embed="rId2" cstate="print"/>
          <a:srcRect/>
          <a:stretch/>
        </p:blipFill>
        <p:spPr>
          <a:xfrm>
            <a:off x="7453312" y="1333500"/>
            <a:ext cx="3381375" cy="1352550"/>
          </a:xfrm>
          <a:prstGeom prst="rect">
            <a:avLst/>
          </a:prstGeom>
        </p:spPr>
      </p:pic>
    </p:spTree>
    <p:extLst>
      <p:ext uri="{BB962C8B-B14F-4D97-AF65-F5344CB8AC3E}">
        <p14:creationId xmlns:p14="http://schemas.microsoft.com/office/powerpoint/2010/main" val="5679812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4421" r="-148"/>
            </a:stretch>
          </a:blipFill>
        </p:spPr>
      </p:sp>
      <p:sp>
        <p:nvSpPr>
          <p:cNvPr id="3" name="Freeform 3"/>
          <p:cNvSpPr/>
          <p:nvPr/>
        </p:nvSpPr>
        <p:spPr>
          <a:xfrm>
            <a:off x="12940461" y="9822110"/>
            <a:ext cx="7520277" cy="464890"/>
          </a:xfrm>
          <a:custGeom>
            <a:avLst/>
            <a:gdLst/>
            <a:ahLst/>
            <a:cxnLst/>
            <a:rect l="l" t="t" r="r" b="b"/>
            <a:pathLst>
              <a:path w="7520277" h="464890">
                <a:moveTo>
                  <a:pt x="0" y="0"/>
                </a:moveTo>
                <a:lnTo>
                  <a:pt x="7520277" y="0"/>
                </a:lnTo>
                <a:lnTo>
                  <a:pt x="7520277" y="464890"/>
                </a:lnTo>
                <a:lnTo>
                  <a:pt x="0" y="4648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725701" y="3645335"/>
            <a:ext cx="3508802" cy="4114800"/>
          </a:xfrm>
          <a:custGeom>
            <a:avLst/>
            <a:gdLst/>
            <a:ahLst/>
            <a:cxnLst/>
            <a:rect l="l" t="t" r="r" b="b"/>
            <a:pathLst>
              <a:path w="3508802" h="4114800">
                <a:moveTo>
                  <a:pt x="0" y="0"/>
                </a:moveTo>
                <a:lnTo>
                  <a:pt x="3508802" y="0"/>
                </a:lnTo>
                <a:lnTo>
                  <a:pt x="3508802"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Freeform 5"/>
          <p:cNvSpPr/>
          <p:nvPr/>
        </p:nvSpPr>
        <p:spPr>
          <a:xfrm flipH="1">
            <a:off x="15504899" y="3086100"/>
            <a:ext cx="3508802" cy="4114800"/>
          </a:xfrm>
          <a:custGeom>
            <a:avLst/>
            <a:gdLst/>
            <a:ahLst/>
            <a:cxnLst/>
            <a:rect l="l" t="t" r="r" b="b"/>
            <a:pathLst>
              <a:path w="3508802" h="4114800">
                <a:moveTo>
                  <a:pt x="3508802" y="0"/>
                </a:moveTo>
                <a:lnTo>
                  <a:pt x="0" y="0"/>
                </a:lnTo>
                <a:lnTo>
                  <a:pt x="0" y="4114800"/>
                </a:lnTo>
                <a:lnTo>
                  <a:pt x="3508802" y="4114800"/>
                </a:lnTo>
                <a:lnTo>
                  <a:pt x="3508802"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Freeform 6"/>
          <p:cNvSpPr/>
          <p:nvPr/>
        </p:nvSpPr>
        <p:spPr>
          <a:xfrm>
            <a:off x="-2014697" y="0"/>
            <a:ext cx="7520277" cy="464890"/>
          </a:xfrm>
          <a:custGeom>
            <a:avLst/>
            <a:gdLst/>
            <a:ahLst/>
            <a:cxnLst/>
            <a:rect l="l" t="t" r="r" b="b"/>
            <a:pathLst>
              <a:path w="7520277" h="464890">
                <a:moveTo>
                  <a:pt x="0" y="0"/>
                </a:moveTo>
                <a:lnTo>
                  <a:pt x="7520277" y="0"/>
                </a:lnTo>
                <a:lnTo>
                  <a:pt x="7520277" y="464890"/>
                </a:lnTo>
                <a:lnTo>
                  <a:pt x="0" y="4648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7" name="Freeform 7"/>
          <p:cNvSpPr/>
          <p:nvPr/>
        </p:nvSpPr>
        <p:spPr>
          <a:xfrm>
            <a:off x="5383269" y="3645335"/>
            <a:ext cx="4421974" cy="2950663"/>
          </a:xfrm>
          <a:custGeom>
            <a:avLst/>
            <a:gdLst/>
            <a:ahLst/>
            <a:cxnLst/>
            <a:rect l="l" t="t" r="r" b="b"/>
            <a:pathLst>
              <a:path w="4421974" h="2950663">
                <a:moveTo>
                  <a:pt x="0" y="0"/>
                </a:moveTo>
                <a:lnTo>
                  <a:pt x="4421974" y="0"/>
                </a:lnTo>
                <a:lnTo>
                  <a:pt x="4421974" y="2950663"/>
                </a:lnTo>
                <a:lnTo>
                  <a:pt x="0" y="2950663"/>
                </a:lnTo>
                <a:lnTo>
                  <a:pt x="0" y="0"/>
                </a:lnTo>
                <a:close/>
              </a:path>
            </a:pathLst>
          </a:custGeom>
          <a:blipFill>
            <a:blip r:embed="rId7"/>
            <a:stretch>
              <a:fillRect/>
            </a:stretch>
          </a:blipFill>
        </p:spPr>
      </p:sp>
      <p:sp>
        <p:nvSpPr>
          <p:cNvPr id="8" name="Freeform 8"/>
          <p:cNvSpPr/>
          <p:nvPr/>
        </p:nvSpPr>
        <p:spPr>
          <a:xfrm>
            <a:off x="334633" y="6691409"/>
            <a:ext cx="3712700" cy="3130702"/>
          </a:xfrm>
          <a:custGeom>
            <a:avLst/>
            <a:gdLst/>
            <a:ahLst/>
            <a:cxnLst/>
            <a:rect l="l" t="t" r="r" b="b"/>
            <a:pathLst>
              <a:path w="3712700" h="3130702">
                <a:moveTo>
                  <a:pt x="0" y="0"/>
                </a:moveTo>
                <a:lnTo>
                  <a:pt x="3712700" y="0"/>
                </a:lnTo>
                <a:lnTo>
                  <a:pt x="3712700" y="3130701"/>
                </a:lnTo>
                <a:lnTo>
                  <a:pt x="0" y="3130701"/>
                </a:lnTo>
                <a:lnTo>
                  <a:pt x="0" y="0"/>
                </a:lnTo>
                <a:close/>
              </a:path>
            </a:pathLst>
          </a:custGeom>
          <a:blipFill>
            <a:blip r:embed="rId8"/>
            <a:stretch>
              <a:fillRect l="-14964" t="-2814" r="-14964"/>
            </a:stretch>
          </a:blipFill>
        </p:spPr>
      </p:sp>
      <p:sp>
        <p:nvSpPr>
          <p:cNvPr id="9" name="Freeform 9"/>
          <p:cNvSpPr/>
          <p:nvPr/>
        </p:nvSpPr>
        <p:spPr>
          <a:xfrm>
            <a:off x="6817407" y="1619664"/>
            <a:ext cx="3512593" cy="2341728"/>
          </a:xfrm>
          <a:custGeom>
            <a:avLst/>
            <a:gdLst/>
            <a:ahLst/>
            <a:cxnLst/>
            <a:rect l="l" t="t" r="r" b="b"/>
            <a:pathLst>
              <a:path w="3512593" h="2341728">
                <a:moveTo>
                  <a:pt x="0" y="0"/>
                </a:moveTo>
                <a:lnTo>
                  <a:pt x="3512593" y="0"/>
                </a:lnTo>
                <a:lnTo>
                  <a:pt x="3512593" y="2341728"/>
                </a:lnTo>
                <a:lnTo>
                  <a:pt x="0" y="2341728"/>
                </a:lnTo>
                <a:lnTo>
                  <a:pt x="0" y="0"/>
                </a:lnTo>
                <a:close/>
              </a:path>
            </a:pathLst>
          </a:custGeom>
          <a:blipFill>
            <a:blip r:embed="rId9"/>
            <a:stretch>
              <a:fillRect/>
            </a:stretch>
          </a:blipFill>
        </p:spPr>
      </p:sp>
      <p:sp>
        <p:nvSpPr>
          <p:cNvPr id="10" name="TextBox 10"/>
          <p:cNvSpPr txBox="1"/>
          <p:nvPr/>
        </p:nvSpPr>
        <p:spPr>
          <a:xfrm>
            <a:off x="0" y="360115"/>
            <a:ext cx="4178669" cy="873188"/>
          </a:xfrm>
          <a:prstGeom prst="rect">
            <a:avLst/>
          </a:prstGeom>
        </p:spPr>
        <p:txBody>
          <a:bodyPr lIns="0" tIns="0" rIns="0" bIns="0" rtlCol="0" anchor="t">
            <a:spAutoFit/>
          </a:bodyPr>
          <a:lstStyle/>
          <a:p>
            <a:pPr algn="ctr">
              <a:lnSpc>
                <a:spcPts val="7427"/>
              </a:lnSpc>
              <a:spcBef>
                <a:spcPct val="0"/>
              </a:spcBef>
            </a:pPr>
            <a:r>
              <a:rPr lang="en-US" sz="4400" i="1" dirty="0">
                <a:solidFill>
                  <a:srgbClr val="5CE1E6"/>
                </a:solidFill>
                <a:latin typeface="Anton Italics"/>
                <a:ea typeface="Anton Italics"/>
                <a:cs typeface="Anton Italics"/>
                <a:sym typeface="Anton Italics"/>
              </a:rPr>
              <a:t>INTRODUCTION</a:t>
            </a:r>
          </a:p>
        </p:txBody>
      </p:sp>
      <p:sp>
        <p:nvSpPr>
          <p:cNvPr id="11" name="TextBox 11"/>
          <p:cNvSpPr txBox="1"/>
          <p:nvPr/>
        </p:nvSpPr>
        <p:spPr>
          <a:xfrm>
            <a:off x="334633" y="1532692"/>
            <a:ext cx="6063129" cy="1960243"/>
          </a:xfrm>
          <a:prstGeom prst="rect">
            <a:avLst/>
          </a:prstGeom>
        </p:spPr>
        <p:txBody>
          <a:bodyPr lIns="0" tIns="0" rIns="0" bIns="0" rtlCol="0" anchor="t">
            <a:spAutoFit/>
          </a:bodyPr>
          <a:lstStyle/>
          <a:p>
            <a:pPr algn="ctr">
              <a:lnSpc>
                <a:spcPts val="2616"/>
              </a:lnSpc>
            </a:pPr>
            <a:r>
              <a:rPr lang="en-US" sz="1868" dirty="0">
                <a:solidFill>
                  <a:srgbClr val="FFFFFF"/>
                </a:solidFill>
                <a:latin typeface="Montserrat"/>
                <a:ea typeface="Montserrat"/>
                <a:cs typeface="Montserrat"/>
                <a:sym typeface="Montserrat"/>
              </a:rPr>
              <a:t>The marketing strategy pitch is about the new brand development of BMW. The new brand will be based on luxury cars that have AI features and are carbon neutral, developed using a 100% circular economic process. </a:t>
            </a:r>
          </a:p>
          <a:p>
            <a:pPr algn="ctr">
              <a:lnSpc>
                <a:spcPts val="2843"/>
              </a:lnSpc>
            </a:pPr>
            <a:endParaRPr lang="en-US" sz="1868" dirty="0">
              <a:solidFill>
                <a:srgbClr val="FFFFFF"/>
              </a:solidFill>
              <a:latin typeface="Montserrat"/>
              <a:ea typeface="Montserrat"/>
              <a:cs typeface="Montserrat"/>
              <a:sym typeface="Montserrat"/>
            </a:endParaRPr>
          </a:p>
        </p:txBody>
      </p:sp>
      <p:sp>
        <p:nvSpPr>
          <p:cNvPr id="12" name="TextBox 12"/>
          <p:cNvSpPr txBox="1"/>
          <p:nvPr/>
        </p:nvSpPr>
        <p:spPr>
          <a:xfrm>
            <a:off x="182933" y="4481457"/>
            <a:ext cx="5200336" cy="1990090"/>
          </a:xfrm>
          <a:prstGeom prst="rect">
            <a:avLst/>
          </a:prstGeom>
        </p:spPr>
        <p:txBody>
          <a:bodyPr lIns="0" tIns="0" rIns="0" bIns="0" rtlCol="0" anchor="t">
            <a:spAutoFit/>
          </a:bodyPr>
          <a:lstStyle/>
          <a:p>
            <a:pPr algn="l">
              <a:lnSpc>
                <a:spcPts val="2660"/>
              </a:lnSpc>
            </a:pPr>
            <a:r>
              <a:rPr lang="en-US" sz="1900">
                <a:solidFill>
                  <a:srgbClr val="FFFFFF"/>
                </a:solidFill>
                <a:latin typeface="Montserrat"/>
                <a:ea typeface="Montserrat"/>
                <a:cs typeface="Montserrat"/>
                <a:sym typeface="Montserrat"/>
              </a:rPr>
              <a:t>The name of the sub-brand will be G-Drive. The cars will run on renewable energy and will have full lifecycle transparency. The interior of the vehicles will have modular parts and will be an epitome of luxury, using renewable sources of energy. </a:t>
            </a:r>
          </a:p>
        </p:txBody>
      </p:sp>
      <p:sp>
        <p:nvSpPr>
          <p:cNvPr id="13" name="TextBox 13"/>
          <p:cNvSpPr txBox="1"/>
          <p:nvPr/>
        </p:nvSpPr>
        <p:spPr>
          <a:xfrm>
            <a:off x="4371379" y="7119873"/>
            <a:ext cx="5633943" cy="2743636"/>
          </a:xfrm>
          <a:prstGeom prst="rect">
            <a:avLst/>
          </a:prstGeom>
        </p:spPr>
        <p:txBody>
          <a:bodyPr lIns="0" tIns="0" rIns="0" bIns="0" rtlCol="0" anchor="t">
            <a:spAutoFit/>
          </a:bodyPr>
          <a:lstStyle/>
          <a:p>
            <a:pPr algn="l">
              <a:lnSpc>
                <a:spcPts val="2660"/>
              </a:lnSpc>
            </a:pPr>
            <a:r>
              <a:rPr lang="en-US" sz="1900" dirty="0">
                <a:solidFill>
                  <a:srgbClr val="FFFFFF"/>
                </a:solidFill>
                <a:latin typeface="Montserrat"/>
                <a:ea typeface="Montserrat"/>
                <a:cs typeface="Montserrat"/>
                <a:sym typeface="Montserrat"/>
              </a:rPr>
              <a:t>The car will have an intelligent personal AI assistant, which will help the user in case of identifying impending risk while driving or identifying any issues in the car. This particular sub-brand of BMW will be an epitome of luxury but will be sold at an affordable price to target younger generations (Waseem et al. 2020). </a:t>
            </a:r>
          </a:p>
        </p:txBody>
      </p:sp>
      <p:sp>
        <p:nvSpPr>
          <p:cNvPr id="14" name="TextBox 14"/>
          <p:cNvSpPr txBox="1"/>
          <p:nvPr/>
        </p:nvSpPr>
        <p:spPr>
          <a:xfrm>
            <a:off x="-1380331" y="3623371"/>
            <a:ext cx="5865469" cy="930896"/>
          </a:xfrm>
          <a:prstGeom prst="rect">
            <a:avLst/>
          </a:prstGeom>
        </p:spPr>
        <p:txBody>
          <a:bodyPr lIns="0" tIns="0" rIns="0" bIns="0" rtlCol="0" anchor="t">
            <a:spAutoFit/>
          </a:bodyPr>
          <a:lstStyle/>
          <a:p>
            <a:pPr algn="ctr">
              <a:lnSpc>
                <a:spcPts val="8030"/>
              </a:lnSpc>
              <a:spcBef>
                <a:spcPct val="0"/>
              </a:spcBef>
            </a:pPr>
            <a:r>
              <a:rPr lang="en-US" sz="4000" i="1" dirty="0">
                <a:solidFill>
                  <a:srgbClr val="5CE1E6"/>
                </a:solidFill>
                <a:latin typeface="Anton Italics"/>
                <a:ea typeface="Anton Italics"/>
                <a:cs typeface="Anton Italics"/>
                <a:sym typeface="Anton Italics"/>
              </a:rPr>
              <a:t>BRAND DETAILS</a:t>
            </a:r>
          </a:p>
        </p:txBody>
      </p:sp>
      <p:sp>
        <p:nvSpPr>
          <p:cNvPr id="15" name="TextBox 15"/>
          <p:cNvSpPr txBox="1"/>
          <p:nvPr/>
        </p:nvSpPr>
        <p:spPr>
          <a:xfrm>
            <a:off x="10591800" y="2074952"/>
            <a:ext cx="5550837" cy="436017"/>
          </a:xfrm>
          <a:prstGeom prst="rect">
            <a:avLst/>
          </a:prstGeom>
        </p:spPr>
        <p:txBody>
          <a:bodyPr wrap="square" lIns="0" tIns="0" rIns="0" bIns="0" rtlCol="0" anchor="t">
            <a:spAutoFit/>
          </a:bodyPr>
          <a:lstStyle/>
          <a:p>
            <a:pPr algn="l">
              <a:lnSpc>
                <a:spcPts val="3361"/>
              </a:lnSpc>
            </a:pPr>
            <a:r>
              <a:rPr lang="en-US" sz="2923" i="1" dirty="0">
                <a:solidFill>
                  <a:srgbClr val="5CE1E6"/>
                </a:solidFill>
                <a:latin typeface="Anton Italics"/>
                <a:ea typeface="Anton Italics"/>
                <a:cs typeface="Anton Italics"/>
                <a:sym typeface="Anton Italics"/>
              </a:rPr>
              <a:t>STRATEGIC ELEMENTS </a:t>
            </a:r>
          </a:p>
        </p:txBody>
      </p:sp>
      <p:sp>
        <p:nvSpPr>
          <p:cNvPr id="16" name="TextBox 16"/>
          <p:cNvSpPr txBox="1"/>
          <p:nvPr/>
        </p:nvSpPr>
        <p:spPr>
          <a:xfrm>
            <a:off x="10005322" y="2706300"/>
            <a:ext cx="7930163" cy="3106420"/>
          </a:xfrm>
          <a:prstGeom prst="rect">
            <a:avLst/>
          </a:prstGeom>
        </p:spPr>
        <p:txBody>
          <a:bodyPr lIns="0" tIns="0" rIns="0" bIns="0" rtlCol="0" anchor="t">
            <a:spAutoFit/>
          </a:bodyPr>
          <a:lstStyle/>
          <a:p>
            <a:pPr marL="474979" lvl="1" indent="-237490" algn="l">
              <a:lnSpc>
                <a:spcPts val="3079"/>
              </a:lnSpc>
              <a:buFont typeface="Arial"/>
              <a:buChar char="•"/>
            </a:pPr>
            <a:r>
              <a:rPr lang="en-US" sz="2199" dirty="0">
                <a:solidFill>
                  <a:srgbClr val="FFFFFF"/>
                </a:solidFill>
                <a:latin typeface="Montserrat"/>
                <a:ea typeface="Montserrat"/>
                <a:cs typeface="Montserrat"/>
                <a:sym typeface="Montserrat"/>
              </a:rPr>
              <a:t>The brand will be an epitome of sustainability leadership in the automobile sector</a:t>
            </a:r>
          </a:p>
          <a:p>
            <a:pPr marL="474979" lvl="1" indent="-237490" algn="l">
              <a:lnSpc>
                <a:spcPts val="3079"/>
              </a:lnSpc>
              <a:buFont typeface="Arial"/>
              <a:buChar char="•"/>
            </a:pPr>
            <a:r>
              <a:rPr lang="en-US" sz="2199" dirty="0">
                <a:solidFill>
                  <a:srgbClr val="FFFFFF"/>
                </a:solidFill>
                <a:latin typeface="Montserrat"/>
                <a:ea typeface="Montserrat"/>
                <a:cs typeface="Montserrat"/>
                <a:sym typeface="Montserrat"/>
              </a:rPr>
              <a:t>The digital ecosystem will be integrated within the car models so that they can be connected to digital devices such as smart homes, wearable of the user. </a:t>
            </a:r>
          </a:p>
          <a:p>
            <a:pPr marL="474979" lvl="1" indent="-237490" algn="l">
              <a:lnSpc>
                <a:spcPts val="3079"/>
              </a:lnSpc>
              <a:buFont typeface="Arial"/>
              <a:buChar char="•"/>
            </a:pPr>
            <a:r>
              <a:rPr lang="en-US" sz="2199" dirty="0">
                <a:solidFill>
                  <a:srgbClr val="FFFFFF"/>
                </a:solidFill>
                <a:latin typeface="Montserrat"/>
                <a:ea typeface="Montserrat"/>
                <a:cs typeface="Montserrat"/>
                <a:sym typeface="Montserrat"/>
              </a:rPr>
              <a:t>The look and interior of the car will give a luxurious look.</a:t>
            </a:r>
          </a:p>
          <a:p>
            <a:pPr algn="l">
              <a:lnSpc>
                <a:spcPts val="3079"/>
              </a:lnSpc>
            </a:pPr>
            <a:endParaRPr lang="en-US" sz="2199" dirty="0">
              <a:solidFill>
                <a:srgbClr val="FFFFFF"/>
              </a:solidFill>
              <a:latin typeface="Montserrat"/>
              <a:ea typeface="Montserrat"/>
              <a:cs typeface="Montserrat"/>
              <a:sym typeface="Montserrat"/>
            </a:endParaRPr>
          </a:p>
        </p:txBody>
      </p:sp>
      <p:sp>
        <p:nvSpPr>
          <p:cNvPr id="17" name="TextBox 17"/>
          <p:cNvSpPr txBox="1"/>
          <p:nvPr/>
        </p:nvSpPr>
        <p:spPr>
          <a:xfrm>
            <a:off x="13970404" y="5227228"/>
            <a:ext cx="3767011" cy="555699"/>
          </a:xfrm>
          <a:prstGeom prst="rect">
            <a:avLst/>
          </a:prstGeom>
        </p:spPr>
        <p:txBody>
          <a:bodyPr lIns="0" tIns="0" rIns="0" bIns="0" rtlCol="0" anchor="t">
            <a:spAutoFit/>
          </a:bodyPr>
          <a:lstStyle/>
          <a:p>
            <a:pPr algn="r">
              <a:lnSpc>
                <a:spcPts val="4351"/>
              </a:lnSpc>
            </a:pPr>
            <a:r>
              <a:rPr lang="en-US" sz="3783" i="1">
                <a:solidFill>
                  <a:srgbClr val="5CE1E6"/>
                </a:solidFill>
                <a:latin typeface="Anton Italics"/>
                <a:ea typeface="Anton Italics"/>
                <a:cs typeface="Anton Italics"/>
                <a:sym typeface="Anton Italics"/>
              </a:rPr>
              <a:t>SPECIAL FEATURES</a:t>
            </a:r>
          </a:p>
        </p:txBody>
      </p:sp>
      <p:sp>
        <p:nvSpPr>
          <p:cNvPr id="18" name="TextBox 18"/>
          <p:cNvSpPr txBox="1"/>
          <p:nvPr/>
        </p:nvSpPr>
        <p:spPr>
          <a:xfrm>
            <a:off x="10005323" y="6135352"/>
            <a:ext cx="7899285" cy="3782382"/>
          </a:xfrm>
          <a:prstGeom prst="rect">
            <a:avLst/>
          </a:prstGeom>
        </p:spPr>
        <p:txBody>
          <a:bodyPr lIns="0" tIns="0" rIns="0" bIns="0" rtlCol="0" anchor="t">
            <a:spAutoFit/>
          </a:bodyPr>
          <a:lstStyle/>
          <a:p>
            <a:pPr marL="410211" lvl="1" indent="-205106" algn="just">
              <a:lnSpc>
                <a:spcPts val="2660"/>
              </a:lnSpc>
              <a:buFont typeface="Arial"/>
              <a:buChar char="•"/>
            </a:pPr>
            <a:r>
              <a:rPr lang="en-US" sz="1900" dirty="0">
                <a:solidFill>
                  <a:srgbClr val="FFFFFF"/>
                </a:solidFill>
                <a:latin typeface="Montserrat"/>
                <a:ea typeface="Montserrat"/>
                <a:cs typeface="Montserrat"/>
                <a:sym typeface="Montserrat"/>
              </a:rPr>
              <a:t>The car models will not have any resemblance to the already existing models of BMW and thus will act as a separate entity in the market to target younger buyers. </a:t>
            </a:r>
          </a:p>
          <a:p>
            <a:pPr marL="410211" lvl="1" indent="-205106" algn="just">
              <a:lnSpc>
                <a:spcPts val="2660"/>
              </a:lnSpc>
              <a:buFont typeface="Arial"/>
              <a:buChar char="•"/>
            </a:pPr>
            <a:r>
              <a:rPr lang="en-US" sz="1900" dirty="0">
                <a:solidFill>
                  <a:srgbClr val="FFFFFF"/>
                </a:solidFill>
                <a:latin typeface="Montserrat"/>
                <a:ea typeface="Montserrat"/>
                <a:cs typeface="Montserrat"/>
                <a:sym typeface="Montserrat"/>
              </a:rPr>
              <a:t>The car models will be more than a vehicle and will become a part of the daily life of the user owing to their digital AI-integrated features. </a:t>
            </a:r>
          </a:p>
          <a:p>
            <a:pPr marL="410211" lvl="1" indent="-205106" algn="just">
              <a:lnSpc>
                <a:spcPts val="2660"/>
              </a:lnSpc>
              <a:buFont typeface="Arial"/>
              <a:buChar char="•"/>
            </a:pPr>
            <a:r>
              <a:rPr lang="en-US" sz="1900" dirty="0">
                <a:solidFill>
                  <a:srgbClr val="FFFFFF"/>
                </a:solidFill>
                <a:latin typeface="Montserrat"/>
                <a:ea typeface="Montserrat"/>
                <a:cs typeface="Montserrat"/>
                <a:sym typeface="Montserrat"/>
              </a:rPr>
              <a:t>The lifecycle of the car models will be provided to the consumers with transparency regarding the supplier and the materials used, and their sources for the product manufacturing process (</a:t>
            </a:r>
            <a:r>
              <a:rPr lang="en-US" sz="1900" dirty="0" err="1">
                <a:solidFill>
                  <a:srgbClr val="FFFFFF"/>
                </a:solidFill>
                <a:latin typeface="Montserrat"/>
                <a:ea typeface="Montserrat"/>
                <a:cs typeface="Montserrat"/>
                <a:sym typeface="Montserrat"/>
              </a:rPr>
              <a:t>Ukoba</a:t>
            </a:r>
            <a:r>
              <a:rPr lang="en-US" sz="1900" dirty="0">
                <a:solidFill>
                  <a:srgbClr val="FFFFFF"/>
                </a:solidFill>
                <a:latin typeface="Montserrat"/>
                <a:ea typeface="Montserrat"/>
                <a:cs typeface="Montserrat"/>
                <a:sym typeface="Montserrat"/>
              </a:rPr>
              <a:t> et al. </a:t>
            </a:r>
            <a:r>
              <a:rPr lang="en-US" sz="1900">
                <a:solidFill>
                  <a:srgbClr val="FFFFFF"/>
                </a:solidFill>
                <a:latin typeface="Montserrat"/>
                <a:ea typeface="Montserrat"/>
                <a:cs typeface="Montserrat"/>
                <a:sym typeface="Montserrat"/>
              </a:rPr>
              <a:t>2024). </a:t>
            </a:r>
            <a:endParaRPr lang="en-US" sz="1900" dirty="0">
              <a:solidFill>
                <a:srgbClr val="FFFFFF"/>
              </a:solidFill>
              <a:latin typeface="Montserrat"/>
              <a:ea typeface="Montserrat"/>
              <a:cs typeface="Montserrat"/>
              <a:sym typeface="Montserrat"/>
            </a:endParaRPr>
          </a:p>
          <a:p>
            <a:pPr marL="410211" lvl="1" indent="-205106" algn="just">
              <a:lnSpc>
                <a:spcPts val="2660"/>
              </a:lnSpc>
              <a:buFont typeface="Arial"/>
              <a:buChar char="•"/>
            </a:pPr>
            <a:endParaRPr lang="en-US" sz="1900" dirty="0">
              <a:solidFill>
                <a:srgbClr val="FFFFFF"/>
              </a:solidFill>
              <a:latin typeface="Montserrat"/>
              <a:ea typeface="Montserrat"/>
              <a:cs typeface="Montserrat"/>
              <a:sym typeface="Montserrat"/>
            </a:endParaRPr>
          </a:p>
        </p:txBody>
      </p:sp>
      <p:pic>
        <p:nvPicPr>
          <p:cNvPr id="20" name="Picture 19">
            <a:extLst>
              <a:ext uri="{FF2B5EF4-FFF2-40B4-BE49-F238E27FC236}">
                <a16:creationId xmlns:a16="http://schemas.microsoft.com/office/drawing/2014/main" id="{0A1B68FF-9FC1-BB0D-BD1E-DBB927BC1C32}"/>
              </a:ext>
            </a:extLst>
          </p:cNvPr>
          <p:cNvPicPr>
            <a:picLocks noChangeAspect="1"/>
          </p:cNvPicPr>
          <p:nvPr/>
        </p:nvPicPr>
        <p:blipFill>
          <a:blip r:embed="rId10"/>
          <a:stretch>
            <a:fillRect/>
          </a:stretch>
        </p:blipFill>
        <p:spPr>
          <a:xfrm>
            <a:off x="15262158" y="269407"/>
            <a:ext cx="2104495" cy="2023553"/>
          </a:xfrm>
          <a:prstGeom prst="rect">
            <a:avLst/>
          </a:prstGeom>
          <a:ln w="76200">
            <a:solidFill>
              <a:schemeClr val="bg1"/>
            </a:solidFill>
          </a:ln>
        </p:spPr>
      </p:pic>
      <p:sp>
        <p:nvSpPr>
          <p:cNvPr id="21" name="TextBox 10">
            <a:extLst>
              <a:ext uri="{FF2B5EF4-FFF2-40B4-BE49-F238E27FC236}">
                <a16:creationId xmlns:a16="http://schemas.microsoft.com/office/drawing/2014/main" id="{0C413A8F-09E8-DFFE-9516-634F0882CCFE}"/>
              </a:ext>
            </a:extLst>
          </p:cNvPr>
          <p:cNvSpPr txBox="1"/>
          <p:nvPr/>
        </p:nvSpPr>
        <p:spPr>
          <a:xfrm>
            <a:off x="5099015" y="183055"/>
            <a:ext cx="9241796" cy="859723"/>
          </a:xfrm>
          <a:prstGeom prst="rect">
            <a:avLst/>
          </a:prstGeom>
        </p:spPr>
        <p:txBody>
          <a:bodyPr wrap="square" lIns="0" tIns="0" rIns="0" bIns="0" rtlCol="0" anchor="t">
            <a:spAutoFit/>
          </a:bodyPr>
          <a:lstStyle/>
          <a:p>
            <a:pPr algn="ctr">
              <a:lnSpc>
                <a:spcPts val="7427"/>
              </a:lnSpc>
              <a:spcBef>
                <a:spcPct val="0"/>
              </a:spcBef>
            </a:pPr>
            <a:r>
              <a:rPr lang="en-US" sz="4400" i="1" u="sng" dirty="0">
                <a:solidFill>
                  <a:srgbClr val="FFFF00"/>
                </a:solidFill>
                <a:latin typeface="Anton Italics"/>
                <a:ea typeface="Anton Italics"/>
                <a:cs typeface="Anton Italics"/>
                <a:sym typeface="Anton Italics"/>
              </a:rPr>
              <a:t>Marketing Pitch for G-drive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40405"/>
        </a:solidFill>
        <a:effectLst/>
      </p:bgPr>
    </p:bg>
    <p:spTree>
      <p:nvGrpSpPr>
        <p:cNvPr id="1" name=""/>
        <p:cNvGrpSpPr/>
        <p:nvPr/>
      </p:nvGrpSpPr>
      <p:grpSpPr>
        <a:xfrm>
          <a:off x="0" y="0"/>
          <a:ext cx="0" cy="0"/>
          <a:chOff x="0" y="0"/>
          <a:chExt cx="0" cy="0"/>
        </a:xfrm>
      </p:grpSpPr>
      <p:grpSp>
        <p:nvGrpSpPr>
          <p:cNvPr id="2" name="Group 2"/>
          <p:cNvGrpSpPr/>
          <p:nvPr/>
        </p:nvGrpSpPr>
        <p:grpSpPr>
          <a:xfrm>
            <a:off x="807044" y="491917"/>
            <a:ext cx="15349315" cy="9239072"/>
            <a:chOff x="0" y="0"/>
            <a:chExt cx="4042618" cy="2433336"/>
          </a:xfrm>
        </p:grpSpPr>
        <p:sp>
          <p:nvSpPr>
            <p:cNvPr id="3" name="Freeform 3"/>
            <p:cNvSpPr/>
            <p:nvPr/>
          </p:nvSpPr>
          <p:spPr>
            <a:xfrm>
              <a:off x="0" y="0"/>
              <a:ext cx="4042618" cy="2433336"/>
            </a:xfrm>
            <a:custGeom>
              <a:avLst/>
              <a:gdLst/>
              <a:ahLst/>
              <a:cxnLst/>
              <a:rect l="l" t="t" r="r" b="b"/>
              <a:pathLst>
                <a:path w="4042618" h="2433336">
                  <a:moveTo>
                    <a:pt x="0" y="0"/>
                  </a:moveTo>
                  <a:lnTo>
                    <a:pt x="4042618" y="0"/>
                  </a:lnTo>
                  <a:lnTo>
                    <a:pt x="4042618" y="2433336"/>
                  </a:lnTo>
                  <a:lnTo>
                    <a:pt x="0" y="2433336"/>
                  </a:lnTo>
                  <a:close/>
                </a:path>
              </a:pathLst>
            </a:custGeom>
            <a:solidFill>
              <a:srgbClr val="5CE1E6"/>
            </a:solidFill>
          </p:spPr>
        </p:sp>
        <p:sp>
          <p:nvSpPr>
            <p:cNvPr id="4" name="TextBox 4"/>
            <p:cNvSpPr txBox="1"/>
            <p:nvPr/>
          </p:nvSpPr>
          <p:spPr>
            <a:xfrm>
              <a:off x="0" y="-57150"/>
              <a:ext cx="4042618" cy="2490486"/>
            </a:xfrm>
            <a:prstGeom prst="rect">
              <a:avLst/>
            </a:prstGeom>
          </p:spPr>
          <p:txBody>
            <a:bodyPr lIns="50800" tIns="50800" rIns="50800" bIns="50800" rtlCol="0" anchor="ctr"/>
            <a:lstStyle/>
            <a:p>
              <a:pPr algn="ctr">
                <a:lnSpc>
                  <a:spcPts val="3215"/>
                </a:lnSpc>
              </a:pPr>
              <a:r>
                <a:rPr lang="en-US" sz="2296" b="1" dirty="0">
                  <a:solidFill>
                    <a:srgbClr val="000000"/>
                  </a:solidFill>
                  <a:latin typeface="TT Hoves Bold"/>
                  <a:ea typeface="TT Hoves Bold"/>
                  <a:cs typeface="TT Hoves Bold"/>
                  <a:sym typeface="TT Hoves Bold"/>
                </a:rPr>
                <a:t>References </a:t>
              </a:r>
            </a:p>
            <a:p>
              <a:pPr algn="ctr">
                <a:lnSpc>
                  <a:spcPts val="3215"/>
                </a:lnSpc>
              </a:pPr>
              <a:r>
                <a:rPr lang="en-US" sz="2296" dirty="0">
                  <a:solidFill>
                    <a:srgbClr val="000000"/>
                  </a:solidFill>
                  <a:latin typeface="TT Hoves Bold"/>
                  <a:ea typeface="TT Hoves Bold"/>
                  <a:cs typeface="TT Hoves Bold"/>
                  <a:sym typeface="TT Hoves Bold"/>
                </a:rPr>
                <a:t>Waseem, M., Sherwani, A.F. And Suhaib, M., 2020. Application Of Renewable Solar Energy With Autonomous Vehicles: A Review. Smart Cities—opportunities And Challenges: Select Proceedings Of </a:t>
              </a:r>
              <a:r>
                <a:rPr lang="en-US" sz="2296" dirty="0" err="1">
                  <a:solidFill>
                    <a:srgbClr val="000000"/>
                  </a:solidFill>
                  <a:latin typeface="TT Hoves Bold"/>
                  <a:ea typeface="TT Hoves Bold"/>
                  <a:cs typeface="TT Hoves Bold"/>
                  <a:sym typeface="TT Hoves Bold"/>
                </a:rPr>
                <a:t>Icsc</a:t>
              </a:r>
              <a:r>
                <a:rPr lang="en-US" sz="2296" dirty="0">
                  <a:solidFill>
                    <a:srgbClr val="000000"/>
                  </a:solidFill>
                  <a:latin typeface="TT Hoves Bold"/>
                  <a:ea typeface="TT Hoves Bold"/>
                  <a:cs typeface="TT Hoves Bold"/>
                  <a:sym typeface="TT Hoves Bold"/>
                </a:rPr>
                <a:t> 2019, Pp.135-142.</a:t>
              </a:r>
            </a:p>
            <a:p>
              <a:pPr algn="ctr">
                <a:lnSpc>
                  <a:spcPts val="3215"/>
                </a:lnSpc>
              </a:pPr>
              <a:r>
                <a:rPr lang="en-US" sz="2296" dirty="0" err="1">
                  <a:solidFill>
                    <a:srgbClr val="000000"/>
                  </a:solidFill>
                  <a:latin typeface="TT Hoves Bold"/>
                  <a:ea typeface="TT Hoves Bold"/>
                  <a:cs typeface="TT Hoves Bold"/>
                  <a:sym typeface="TT Hoves Bold"/>
                </a:rPr>
                <a:t>Ukoba</a:t>
              </a:r>
              <a:r>
                <a:rPr lang="en-US" sz="2296" dirty="0">
                  <a:solidFill>
                    <a:srgbClr val="000000"/>
                  </a:solidFill>
                  <a:latin typeface="TT Hoves Bold"/>
                  <a:ea typeface="TT Hoves Bold"/>
                  <a:cs typeface="TT Hoves Bold"/>
                  <a:sym typeface="TT Hoves Bold"/>
                </a:rPr>
                <a:t>, K., Olatunji, K.O., Adeoye, E., Jen, T.C. And </a:t>
              </a:r>
              <a:r>
                <a:rPr lang="en-US" sz="2296" dirty="0" err="1">
                  <a:solidFill>
                    <a:srgbClr val="000000"/>
                  </a:solidFill>
                  <a:latin typeface="TT Hoves Bold"/>
                  <a:ea typeface="TT Hoves Bold"/>
                  <a:cs typeface="TT Hoves Bold"/>
                  <a:sym typeface="TT Hoves Bold"/>
                </a:rPr>
                <a:t>Madyira</a:t>
              </a:r>
              <a:r>
                <a:rPr lang="en-US" sz="2296" dirty="0">
                  <a:solidFill>
                    <a:srgbClr val="000000"/>
                  </a:solidFill>
                  <a:latin typeface="TT Hoves Bold"/>
                  <a:ea typeface="TT Hoves Bold"/>
                  <a:cs typeface="TT Hoves Bold"/>
                  <a:sym typeface="TT Hoves Bold"/>
                </a:rPr>
                <a:t>, D.M., 2024. Optimizing Renewable Energy Systems Through Artificial Intelligence: Review And Future Prospects. Energy &amp; Environment, 35(7), Pp.3833-3879.</a:t>
              </a:r>
            </a:p>
            <a:p>
              <a:pPr algn="ctr">
                <a:lnSpc>
                  <a:spcPts val="3215"/>
                </a:lnSpc>
              </a:pPr>
              <a:endParaRPr lang="en-US" sz="2296" b="1" dirty="0">
                <a:solidFill>
                  <a:srgbClr val="000000"/>
                </a:solidFill>
                <a:latin typeface="TT Hoves Bold"/>
                <a:ea typeface="TT Hoves Bold"/>
                <a:cs typeface="TT Hoves Bold"/>
                <a:sym typeface="TT Hoves Bold"/>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TotalTime>
  <Words>440</Words>
  <Application>Microsoft Office PowerPoint</Application>
  <PresentationFormat>Custom</PresentationFormat>
  <Paragraphs>25</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Calibri</vt:lpstr>
      <vt:lpstr>Arial</vt:lpstr>
      <vt:lpstr>Montserrat</vt:lpstr>
      <vt:lpstr>TT Hoves Bold</vt:lpstr>
      <vt:lpstr>Anton Italics</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Black and Blue Modern Simple Car Dealer Presentation</dc:title>
  <cp:lastModifiedBy>User Profile</cp:lastModifiedBy>
  <cp:revision>2</cp:revision>
  <dcterms:created xsi:type="dcterms:W3CDTF">2006-08-16T00:00:00Z</dcterms:created>
  <dcterms:modified xsi:type="dcterms:W3CDTF">2025-11-28T14:53:49Z</dcterms:modified>
  <dc:identifier>DAG5-v00H2Y</dc:identifier>
</cp:coreProperties>
</file>