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17"/>
  </p:notesMasterIdLst>
  <p:handoutMasterIdLst>
    <p:handoutMasterId r:id="rId18"/>
  </p:handoutMasterIdLst>
  <p:sldIdLst>
    <p:sldId id="275" r:id="rId2"/>
    <p:sldId id="276" r:id="rId3"/>
    <p:sldId id="277" r:id="rId4"/>
    <p:sldId id="278" r:id="rId5"/>
    <p:sldId id="279" r:id="rId6"/>
    <p:sldId id="285" r:id="rId7"/>
    <p:sldId id="271" r:id="rId8"/>
    <p:sldId id="280" r:id="rId9"/>
    <p:sldId id="284" r:id="rId10"/>
    <p:sldId id="273" r:id="rId11"/>
    <p:sldId id="286" r:id="rId12"/>
    <p:sldId id="287" r:id="rId13"/>
    <p:sldId id="281" r:id="rId14"/>
    <p:sldId id="288" r:id="rId15"/>
    <p:sldId id="289" r:id="rId16"/>
  </p:sldIdLst>
  <p:sldSz cx="9144000" cy="6858000" type="screen4x3"/>
  <p:notesSz cx="6669088" cy="9753600"/>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840" y="6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hdr" sz="quarter"/>
          </p:nvPr>
        </p:nvSpPr>
        <p:spPr bwMode="auto">
          <a:xfrm>
            <a:off x="1" y="0"/>
            <a:ext cx="2890415" cy="486578"/>
          </a:xfrm>
          <a:prstGeom prst="rect">
            <a:avLst/>
          </a:prstGeom>
          <a:noFill/>
          <a:ln w="9525">
            <a:noFill/>
            <a:miter lim="800000"/>
            <a:headEnd/>
            <a:tailEnd/>
          </a:ln>
          <a:effectLst/>
        </p:spPr>
        <p:txBody>
          <a:bodyPr vert="horz" wrap="square" lIns="90654" tIns="45327" rIns="90654" bIns="45327" numCol="1" anchor="t" anchorCtr="0" compatLnSpc="1">
            <a:prstTxWarp prst="textNoShape">
              <a:avLst/>
            </a:prstTxWarp>
          </a:bodyPr>
          <a:lstStyle>
            <a:lvl1pPr defTabSz="906463">
              <a:defRPr sz="1200"/>
            </a:lvl1pPr>
          </a:lstStyle>
          <a:p>
            <a:endParaRPr lang="en-GB"/>
          </a:p>
        </p:txBody>
      </p:sp>
      <p:sp>
        <p:nvSpPr>
          <p:cNvPr id="26627" name="Rectangle 3"/>
          <p:cNvSpPr>
            <a:spLocks noGrp="1" noChangeArrowheads="1"/>
          </p:cNvSpPr>
          <p:nvPr>
            <p:ph type="dt" sz="quarter" idx="1"/>
          </p:nvPr>
        </p:nvSpPr>
        <p:spPr bwMode="auto">
          <a:xfrm>
            <a:off x="3778673" y="0"/>
            <a:ext cx="2888826" cy="486578"/>
          </a:xfrm>
          <a:prstGeom prst="rect">
            <a:avLst/>
          </a:prstGeom>
          <a:noFill/>
          <a:ln w="9525">
            <a:noFill/>
            <a:miter lim="800000"/>
            <a:headEnd/>
            <a:tailEnd/>
          </a:ln>
          <a:effectLst/>
        </p:spPr>
        <p:txBody>
          <a:bodyPr vert="horz" wrap="square" lIns="90654" tIns="45327" rIns="90654" bIns="45327" numCol="1" anchor="t" anchorCtr="0" compatLnSpc="1">
            <a:prstTxWarp prst="textNoShape">
              <a:avLst/>
            </a:prstTxWarp>
          </a:bodyPr>
          <a:lstStyle>
            <a:lvl1pPr algn="r" defTabSz="906463">
              <a:defRPr sz="1200"/>
            </a:lvl1pPr>
          </a:lstStyle>
          <a:p>
            <a:endParaRPr lang="en-GB"/>
          </a:p>
        </p:txBody>
      </p:sp>
      <p:sp>
        <p:nvSpPr>
          <p:cNvPr id="26628" name="Rectangle 4"/>
          <p:cNvSpPr>
            <a:spLocks noGrp="1" noChangeArrowheads="1"/>
          </p:cNvSpPr>
          <p:nvPr>
            <p:ph type="ftr" sz="quarter" idx="2"/>
          </p:nvPr>
        </p:nvSpPr>
        <p:spPr bwMode="auto">
          <a:xfrm>
            <a:off x="1" y="9263874"/>
            <a:ext cx="2890415" cy="488152"/>
          </a:xfrm>
          <a:prstGeom prst="rect">
            <a:avLst/>
          </a:prstGeom>
          <a:noFill/>
          <a:ln w="9525">
            <a:noFill/>
            <a:miter lim="800000"/>
            <a:headEnd/>
            <a:tailEnd/>
          </a:ln>
          <a:effectLst/>
        </p:spPr>
        <p:txBody>
          <a:bodyPr vert="horz" wrap="square" lIns="90654" tIns="45327" rIns="90654" bIns="45327" numCol="1" anchor="b" anchorCtr="0" compatLnSpc="1">
            <a:prstTxWarp prst="textNoShape">
              <a:avLst/>
            </a:prstTxWarp>
          </a:bodyPr>
          <a:lstStyle>
            <a:lvl1pPr defTabSz="906463">
              <a:defRPr sz="1200"/>
            </a:lvl1pPr>
          </a:lstStyle>
          <a:p>
            <a:endParaRPr lang="en-GB"/>
          </a:p>
        </p:txBody>
      </p:sp>
      <p:sp>
        <p:nvSpPr>
          <p:cNvPr id="26629" name="Rectangle 5"/>
          <p:cNvSpPr>
            <a:spLocks noGrp="1" noChangeArrowheads="1"/>
          </p:cNvSpPr>
          <p:nvPr>
            <p:ph type="sldNum" sz="quarter" idx="3"/>
          </p:nvPr>
        </p:nvSpPr>
        <p:spPr bwMode="auto">
          <a:xfrm>
            <a:off x="3778673" y="9263874"/>
            <a:ext cx="2888826" cy="488152"/>
          </a:xfrm>
          <a:prstGeom prst="rect">
            <a:avLst/>
          </a:prstGeom>
          <a:noFill/>
          <a:ln w="9525">
            <a:noFill/>
            <a:miter lim="800000"/>
            <a:headEnd/>
            <a:tailEnd/>
          </a:ln>
          <a:effectLst/>
        </p:spPr>
        <p:txBody>
          <a:bodyPr vert="horz" wrap="square" lIns="90654" tIns="45327" rIns="90654" bIns="45327" numCol="1" anchor="b" anchorCtr="0" compatLnSpc="1">
            <a:prstTxWarp prst="textNoShape">
              <a:avLst/>
            </a:prstTxWarp>
          </a:bodyPr>
          <a:lstStyle>
            <a:lvl1pPr algn="r" defTabSz="906463">
              <a:defRPr sz="1200"/>
            </a:lvl1pPr>
          </a:lstStyle>
          <a:p>
            <a:fld id="{08D347CC-62EF-40C8-B469-1C28702CC37E}" type="slidenum">
              <a:rPr lang="en-GB"/>
              <a:pPr/>
              <a:t>‹#›</a:t>
            </a:fld>
            <a:endParaRPr lang="en-GB"/>
          </a:p>
        </p:txBody>
      </p:sp>
    </p:spTree>
    <p:extLst>
      <p:ext uri="{BB962C8B-B14F-4D97-AF65-F5344CB8AC3E}">
        <p14:creationId xmlns:p14="http://schemas.microsoft.com/office/powerpoint/2010/main" val="9865960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1" y="0"/>
            <a:ext cx="2890415" cy="486578"/>
          </a:xfrm>
          <a:prstGeom prst="rect">
            <a:avLst/>
          </a:prstGeom>
          <a:noFill/>
          <a:ln w="9525">
            <a:noFill/>
            <a:miter lim="800000"/>
            <a:headEnd/>
            <a:tailEnd/>
          </a:ln>
          <a:effectLst/>
        </p:spPr>
        <p:txBody>
          <a:bodyPr vert="horz" wrap="square" lIns="90654" tIns="45327" rIns="90654" bIns="45327" numCol="1" anchor="t" anchorCtr="0" compatLnSpc="1">
            <a:prstTxWarp prst="textNoShape">
              <a:avLst/>
            </a:prstTxWarp>
          </a:bodyPr>
          <a:lstStyle>
            <a:lvl1pPr defTabSz="906463">
              <a:defRPr sz="1200"/>
            </a:lvl1pPr>
          </a:lstStyle>
          <a:p>
            <a:endParaRPr lang="en-GB"/>
          </a:p>
        </p:txBody>
      </p:sp>
      <p:sp>
        <p:nvSpPr>
          <p:cNvPr id="22531" name="Rectangle 3"/>
          <p:cNvSpPr>
            <a:spLocks noGrp="1" noChangeArrowheads="1"/>
          </p:cNvSpPr>
          <p:nvPr>
            <p:ph type="dt" idx="1"/>
          </p:nvPr>
        </p:nvSpPr>
        <p:spPr bwMode="auto">
          <a:xfrm>
            <a:off x="3778673" y="0"/>
            <a:ext cx="2888826" cy="486578"/>
          </a:xfrm>
          <a:prstGeom prst="rect">
            <a:avLst/>
          </a:prstGeom>
          <a:noFill/>
          <a:ln w="9525">
            <a:noFill/>
            <a:miter lim="800000"/>
            <a:headEnd/>
            <a:tailEnd/>
          </a:ln>
          <a:effectLst/>
        </p:spPr>
        <p:txBody>
          <a:bodyPr vert="horz" wrap="square" lIns="90654" tIns="45327" rIns="90654" bIns="45327" numCol="1" anchor="t" anchorCtr="0" compatLnSpc="1">
            <a:prstTxWarp prst="textNoShape">
              <a:avLst/>
            </a:prstTxWarp>
          </a:bodyPr>
          <a:lstStyle>
            <a:lvl1pPr algn="r" defTabSz="906463">
              <a:defRPr sz="1200"/>
            </a:lvl1pPr>
          </a:lstStyle>
          <a:p>
            <a:endParaRPr lang="en-GB"/>
          </a:p>
        </p:txBody>
      </p:sp>
      <p:sp>
        <p:nvSpPr>
          <p:cNvPr id="22532" name="Rectangle 4"/>
          <p:cNvSpPr>
            <a:spLocks noGrp="1" noRot="1" noChangeAspect="1" noChangeArrowheads="1" noTextEdit="1"/>
          </p:cNvSpPr>
          <p:nvPr>
            <p:ph type="sldImg" idx="2"/>
          </p:nvPr>
        </p:nvSpPr>
        <p:spPr bwMode="auto">
          <a:xfrm>
            <a:off x="896938" y="731838"/>
            <a:ext cx="4876800" cy="3657600"/>
          </a:xfrm>
          <a:prstGeom prst="rect">
            <a:avLst/>
          </a:prstGeom>
          <a:noFill/>
          <a:ln w="9525">
            <a:solidFill>
              <a:srgbClr val="000000"/>
            </a:solidFill>
            <a:miter lim="800000"/>
            <a:headEnd/>
            <a:tailEnd/>
          </a:ln>
          <a:effectLst/>
        </p:spPr>
      </p:sp>
      <p:sp>
        <p:nvSpPr>
          <p:cNvPr id="22533" name="Rectangle 5"/>
          <p:cNvSpPr>
            <a:spLocks noGrp="1" noChangeArrowheads="1"/>
          </p:cNvSpPr>
          <p:nvPr>
            <p:ph type="body" sz="quarter" idx="3"/>
          </p:nvPr>
        </p:nvSpPr>
        <p:spPr bwMode="auto">
          <a:xfrm>
            <a:off x="667386" y="4632724"/>
            <a:ext cx="5334317" cy="4388648"/>
          </a:xfrm>
          <a:prstGeom prst="rect">
            <a:avLst/>
          </a:prstGeom>
          <a:noFill/>
          <a:ln w="9525">
            <a:noFill/>
            <a:miter lim="800000"/>
            <a:headEnd/>
            <a:tailEnd/>
          </a:ln>
          <a:effectLst/>
        </p:spPr>
        <p:txBody>
          <a:bodyPr vert="horz" wrap="square" lIns="90654" tIns="45327" rIns="90654" bIns="45327"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22534" name="Rectangle 6"/>
          <p:cNvSpPr>
            <a:spLocks noGrp="1" noChangeArrowheads="1"/>
          </p:cNvSpPr>
          <p:nvPr>
            <p:ph type="ftr" sz="quarter" idx="4"/>
          </p:nvPr>
        </p:nvSpPr>
        <p:spPr bwMode="auto">
          <a:xfrm>
            <a:off x="1" y="9263874"/>
            <a:ext cx="2890415" cy="488152"/>
          </a:xfrm>
          <a:prstGeom prst="rect">
            <a:avLst/>
          </a:prstGeom>
          <a:noFill/>
          <a:ln w="9525">
            <a:noFill/>
            <a:miter lim="800000"/>
            <a:headEnd/>
            <a:tailEnd/>
          </a:ln>
          <a:effectLst/>
        </p:spPr>
        <p:txBody>
          <a:bodyPr vert="horz" wrap="square" lIns="90654" tIns="45327" rIns="90654" bIns="45327" numCol="1" anchor="b" anchorCtr="0" compatLnSpc="1">
            <a:prstTxWarp prst="textNoShape">
              <a:avLst/>
            </a:prstTxWarp>
          </a:bodyPr>
          <a:lstStyle>
            <a:lvl1pPr defTabSz="906463">
              <a:defRPr sz="1200"/>
            </a:lvl1pPr>
          </a:lstStyle>
          <a:p>
            <a:endParaRPr lang="en-GB"/>
          </a:p>
        </p:txBody>
      </p:sp>
      <p:sp>
        <p:nvSpPr>
          <p:cNvPr id="22535" name="Rectangle 7"/>
          <p:cNvSpPr>
            <a:spLocks noGrp="1" noChangeArrowheads="1"/>
          </p:cNvSpPr>
          <p:nvPr>
            <p:ph type="sldNum" sz="quarter" idx="5"/>
          </p:nvPr>
        </p:nvSpPr>
        <p:spPr bwMode="auto">
          <a:xfrm>
            <a:off x="3778673" y="9263874"/>
            <a:ext cx="2888826" cy="488152"/>
          </a:xfrm>
          <a:prstGeom prst="rect">
            <a:avLst/>
          </a:prstGeom>
          <a:noFill/>
          <a:ln w="9525">
            <a:noFill/>
            <a:miter lim="800000"/>
            <a:headEnd/>
            <a:tailEnd/>
          </a:ln>
          <a:effectLst/>
        </p:spPr>
        <p:txBody>
          <a:bodyPr vert="horz" wrap="square" lIns="90654" tIns="45327" rIns="90654" bIns="45327" numCol="1" anchor="b" anchorCtr="0" compatLnSpc="1">
            <a:prstTxWarp prst="textNoShape">
              <a:avLst/>
            </a:prstTxWarp>
          </a:bodyPr>
          <a:lstStyle>
            <a:lvl1pPr algn="r" defTabSz="906463">
              <a:defRPr sz="1200"/>
            </a:lvl1pPr>
          </a:lstStyle>
          <a:p>
            <a:fld id="{6FE4F11D-595C-4C2C-953B-D71D68DFD989}" type="slidenum">
              <a:rPr lang="en-GB"/>
              <a:pPr/>
              <a:t>‹#›</a:t>
            </a:fld>
            <a:endParaRPr lang="en-GB"/>
          </a:p>
        </p:txBody>
      </p:sp>
    </p:spTree>
    <p:extLst>
      <p:ext uri="{BB962C8B-B14F-4D97-AF65-F5344CB8AC3E}">
        <p14:creationId xmlns:p14="http://schemas.microsoft.com/office/powerpoint/2010/main" val="24384261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Legal profession is studied later with</a:t>
            </a:r>
            <a:r>
              <a:rPr lang="en-GB" baseline="0" dirty="0" smtClean="0"/>
              <a:t> a specific worksheet and lecture.</a:t>
            </a:r>
            <a:endParaRPr lang="en-GB" dirty="0"/>
          </a:p>
        </p:txBody>
      </p:sp>
      <p:sp>
        <p:nvSpPr>
          <p:cNvPr id="4" name="Slide Number Placeholder 3"/>
          <p:cNvSpPr>
            <a:spLocks noGrp="1"/>
          </p:cNvSpPr>
          <p:nvPr>
            <p:ph type="sldNum" sz="quarter" idx="10"/>
          </p:nvPr>
        </p:nvSpPr>
        <p:spPr/>
        <p:txBody>
          <a:bodyPr/>
          <a:lstStyle/>
          <a:p>
            <a:fld id="{6FE4F11D-595C-4C2C-953B-D71D68DFD989}" type="slidenum">
              <a:rPr lang="en-GB" smtClean="0"/>
              <a:pPr/>
              <a:t>3</a:t>
            </a:fld>
            <a:endParaRPr lang="en-GB"/>
          </a:p>
        </p:txBody>
      </p:sp>
    </p:spTree>
    <p:extLst>
      <p:ext uri="{BB962C8B-B14F-4D97-AF65-F5344CB8AC3E}">
        <p14:creationId xmlns:p14="http://schemas.microsoft.com/office/powerpoint/2010/main" val="860411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78C80A-B3BD-42CD-8CFF-64D757F478FA}" type="slidenum">
              <a:rPr lang="en-GB" smtClean="0"/>
              <a:pPr/>
              <a:t>‹#›</a:t>
            </a:fld>
            <a:endParaRPr lang="en-GB"/>
          </a:p>
        </p:txBody>
      </p:sp>
    </p:spTree>
    <p:extLst>
      <p:ext uri="{BB962C8B-B14F-4D97-AF65-F5344CB8AC3E}">
        <p14:creationId xmlns:p14="http://schemas.microsoft.com/office/powerpoint/2010/main" val="37953981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CF9EE9-D81C-4F79-B564-34001B3D727E}" type="slidenum">
              <a:rPr lang="en-GB" smtClean="0"/>
              <a:pPr/>
              <a:t>‹#›</a:t>
            </a:fld>
            <a:endParaRPr lang="en-GB"/>
          </a:p>
        </p:txBody>
      </p:sp>
    </p:spTree>
    <p:extLst>
      <p:ext uri="{BB962C8B-B14F-4D97-AF65-F5344CB8AC3E}">
        <p14:creationId xmlns:p14="http://schemas.microsoft.com/office/powerpoint/2010/main" val="36016502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87EF99-9571-4C2D-B3F3-FF2CD5F8CBBA}" type="slidenum">
              <a:rPr lang="en-GB" smtClean="0"/>
              <a:pPr/>
              <a:t>‹#›</a:t>
            </a:fld>
            <a:endParaRPr lang="en-GB"/>
          </a:p>
        </p:txBody>
      </p:sp>
    </p:spTree>
    <p:extLst>
      <p:ext uri="{BB962C8B-B14F-4D97-AF65-F5344CB8AC3E}">
        <p14:creationId xmlns:p14="http://schemas.microsoft.com/office/powerpoint/2010/main" val="33607967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B784B0-A408-4A33-9317-1B82D0C19BDC}" type="slidenum">
              <a:rPr lang="en-GB" smtClean="0"/>
              <a:pPr/>
              <a:t>‹#›</a:t>
            </a:fld>
            <a:endParaRPr lang="en-GB"/>
          </a:p>
        </p:txBody>
      </p:sp>
    </p:spTree>
    <p:extLst>
      <p:ext uri="{BB962C8B-B14F-4D97-AF65-F5344CB8AC3E}">
        <p14:creationId xmlns:p14="http://schemas.microsoft.com/office/powerpoint/2010/main" val="42390001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79338C-9B8F-4234-B1FA-5D5887CCFCC4}" type="slidenum">
              <a:rPr lang="en-GB" smtClean="0"/>
              <a:pPr/>
              <a:t>‹#›</a:t>
            </a:fld>
            <a:endParaRPr lang="en-GB"/>
          </a:p>
        </p:txBody>
      </p:sp>
    </p:spTree>
    <p:extLst>
      <p:ext uri="{BB962C8B-B14F-4D97-AF65-F5344CB8AC3E}">
        <p14:creationId xmlns:p14="http://schemas.microsoft.com/office/powerpoint/2010/main" val="9652169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F82F98F-156B-45FF-BCF5-717624D7B3C1}" type="slidenum">
              <a:rPr lang="en-GB" smtClean="0"/>
              <a:pPr/>
              <a:t>‹#›</a:t>
            </a:fld>
            <a:endParaRPr lang="en-GB"/>
          </a:p>
        </p:txBody>
      </p:sp>
    </p:spTree>
    <p:extLst>
      <p:ext uri="{BB962C8B-B14F-4D97-AF65-F5344CB8AC3E}">
        <p14:creationId xmlns:p14="http://schemas.microsoft.com/office/powerpoint/2010/main" val="21930002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56E9F9-A818-4F8E-A44E-40766FBB8572}" type="slidenum">
              <a:rPr lang="en-GB" smtClean="0"/>
              <a:pPr/>
              <a:t>‹#›</a:t>
            </a:fld>
            <a:endParaRPr lang="en-GB"/>
          </a:p>
        </p:txBody>
      </p:sp>
    </p:spTree>
    <p:extLst>
      <p:ext uri="{BB962C8B-B14F-4D97-AF65-F5344CB8AC3E}">
        <p14:creationId xmlns:p14="http://schemas.microsoft.com/office/powerpoint/2010/main" val="7243631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52ED73-9608-46BE-BF10-6DB395C097A2}" type="slidenum">
              <a:rPr lang="en-GB" smtClean="0"/>
              <a:pPr/>
              <a:t>‹#›</a:t>
            </a:fld>
            <a:endParaRPr lang="en-GB"/>
          </a:p>
        </p:txBody>
      </p:sp>
    </p:spTree>
    <p:extLst>
      <p:ext uri="{BB962C8B-B14F-4D97-AF65-F5344CB8AC3E}">
        <p14:creationId xmlns:p14="http://schemas.microsoft.com/office/powerpoint/2010/main" val="20981532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D526B5-0A96-4925-B8E0-1E7D0EE5932B}" type="slidenum">
              <a:rPr lang="en-GB" smtClean="0"/>
              <a:pPr/>
              <a:t>‹#›</a:t>
            </a:fld>
            <a:endParaRPr lang="en-GB"/>
          </a:p>
        </p:txBody>
      </p:sp>
    </p:spTree>
    <p:extLst>
      <p:ext uri="{BB962C8B-B14F-4D97-AF65-F5344CB8AC3E}">
        <p14:creationId xmlns:p14="http://schemas.microsoft.com/office/powerpoint/2010/main" val="37226053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8D244F-72A8-4811-B4FE-346189922786}" type="slidenum">
              <a:rPr lang="en-GB" smtClean="0"/>
              <a:pPr/>
              <a:t>‹#›</a:t>
            </a:fld>
            <a:endParaRPr lang="en-GB"/>
          </a:p>
        </p:txBody>
      </p:sp>
    </p:spTree>
    <p:extLst>
      <p:ext uri="{BB962C8B-B14F-4D97-AF65-F5344CB8AC3E}">
        <p14:creationId xmlns:p14="http://schemas.microsoft.com/office/powerpoint/2010/main" val="10572229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8D244F-72A8-4811-B4FE-346189922786}" type="slidenum">
              <a:rPr lang="en-GB" smtClean="0"/>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691716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8D244F-72A8-4811-B4FE-346189922786}" type="slidenum">
              <a:rPr lang="en-GB" smtClean="0"/>
              <a:pPr/>
              <a:t>‹#›</a:t>
            </a:fld>
            <a:endParaRPr lang="en-GB"/>
          </a:p>
        </p:txBody>
      </p:sp>
    </p:spTree>
    <p:extLst>
      <p:ext uri="{BB962C8B-B14F-4D97-AF65-F5344CB8AC3E}">
        <p14:creationId xmlns:p14="http://schemas.microsoft.com/office/powerpoint/2010/main" val="25019656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8D244F-72A8-4811-B4FE-346189922786}" type="slidenum">
              <a:rPr lang="en-GB" smtClean="0"/>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988623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8D244F-72A8-4811-B4FE-346189922786}" type="slidenum">
              <a:rPr lang="en-GB" smtClean="0"/>
              <a:pPr/>
              <a:t>‹#›</a:t>
            </a:fld>
            <a:endParaRPr lang="en-GB"/>
          </a:p>
        </p:txBody>
      </p:sp>
    </p:spTree>
    <p:extLst>
      <p:ext uri="{BB962C8B-B14F-4D97-AF65-F5344CB8AC3E}">
        <p14:creationId xmlns:p14="http://schemas.microsoft.com/office/powerpoint/2010/main" val="20408921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098C0A-2063-4FCC-9EC0-A9E7B0B64A9D}" type="slidenum">
              <a:rPr lang="en-GB" smtClean="0"/>
              <a:pPr/>
              <a:t>‹#›</a:t>
            </a:fld>
            <a:endParaRPr lang="en-GB"/>
          </a:p>
        </p:txBody>
      </p:sp>
    </p:spTree>
    <p:extLst>
      <p:ext uri="{BB962C8B-B14F-4D97-AF65-F5344CB8AC3E}">
        <p14:creationId xmlns:p14="http://schemas.microsoft.com/office/powerpoint/2010/main" val="41556083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97A90D-86CD-43EC-AF4B-B45DE8D514C5}" type="slidenum">
              <a:rPr lang="en-GB" smtClean="0"/>
              <a:pPr/>
              <a:t>‹#›</a:t>
            </a:fld>
            <a:endParaRPr lang="en-GB"/>
          </a:p>
        </p:txBody>
      </p:sp>
    </p:spTree>
    <p:extLst>
      <p:ext uri="{BB962C8B-B14F-4D97-AF65-F5344CB8AC3E}">
        <p14:creationId xmlns:p14="http://schemas.microsoft.com/office/powerpoint/2010/main" val="21360187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098D244F-72A8-4811-B4FE-346189922786}" type="slidenum">
              <a:rPr lang="en-GB" smtClean="0"/>
              <a:pPr/>
              <a:t>‹#›</a:t>
            </a:fld>
            <a:endParaRPr lang="en-GB"/>
          </a:p>
        </p:txBody>
      </p:sp>
    </p:spTree>
    <p:extLst>
      <p:ext uri="{BB962C8B-B14F-4D97-AF65-F5344CB8AC3E}">
        <p14:creationId xmlns:p14="http://schemas.microsoft.com/office/powerpoint/2010/main" val="160769198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Lst>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sentencingcouncil.org.uk/offences/magistrates-court/item/assault-occasioning-actual-bodily-harm-racially-religiously-aggravated-abh/" TargetMode="External"/><Relationship Id="rId2" Type="http://schemas.openxmlformats.org/officeDocument/2006/relationships/hyperlink" Target="https://www.sentencingcouncil.org.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Personnel of the Legal System</a:t>
            </a:r>
            <a:endParaRPr lang="en-GB" dirty="0"/>
          </a:p>
        </p:txBody>
      </p:sp>
      <p:sp>
        <p:nvSpPr>
          <p:cNvPr id="3" name="Content Placeholder 2"/>
          <p:cNvSpPr>
            <a:spLocks noGrp="1"/>
          </p:cNvSpPr>
          <p:nvPr>
            <p:ph idx="1"/>
          </p:nvPr>
        </p:nvSpPr>
        <p:spPr/>
        <p:txBody>
          <a:bodyPr/>
          <a:lstStyle/>
          <a:p>
            <a:pPr>
              <a:buNone/>
            </a:pPr>
            <a:r>
              <a:rPr lang="en-GB" b="1" dirty="0" smtClean="0"/>
              <a:t>Objectives: </a:t>
            </a:r>
            <a:endParaRPr lang="en-GB" dirty="0" smtClean="0"/>
          </a:p>
          <a:p>
            <a:pPr lvl="0"/>
            <a:r>
              <a:rPr lang="en-GB" dirty="0" smtClean="0"/>
              <a:t>Identify some of the main groups of personnel in the English legal system</a:t>
            </a:r>
          </a:p>
          <a:p>
            <a:pPr lvl="0"/>
            <a:r>
              <a:rPr lang="en-GB" dirty="0" smtClean="0"/>
              <a:t>Identify the roles that these personnel perform</a:t>
            </a:r>
            <a:endParaRPr lang="en-GB" dirty="0"/>
          </a:p>
        </p:txBody>
      </p:sp>
      <p:sp>
        <p:nvSpPr>
          <p:cNvPr id="4" name="Slide Number Placeholder 3"/>
          <p:cNvSpPr>
            <a:spLocks noGrp="1"/>
          </p:cNvSpPr>
          <p:nvPr>
            <p:ph type="sldNum" sz="quarter" idx="12"/>
          </p:nvPr>
        </p:nvSpPr>
        <p:spPr/>
        <p:txBody>
          <a:bodyPr/>
          <a:lstStyle/>
          <a:p>
            <a:fld id="{4ACF9EE9-D81C-4F79-B564-34001B3D727E}" type="slidenum">
              <a:rPr lang="en-GB" smtClean="0"/>
              <a:pPr/>
              <a:t>1</a:t>
            </a:fld>
            <a:endParaRPr lang="en-GB"/>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Personnel of the Legal System</a:t>
            </a:r>
            <a:endParaRPr lang="en-GB" dirty="0"/>
          </a:p>
        </p:txBody>
      </p:sp>
      <p:sp>
        <p:nvSpPr>
          <p:cNvPr id="3" name="Content Placeholder 2"/>
          <p:cNvSpPr>
            <a:spLocks noGrp="1"/>
          </p:cNvSpPr>
          <p:nvPr>
            <p:ph idx="1"/>
          </p:nvPr>
        </p:nvSpPr>
        <p:spPr/>
        <p:txBody>
          <a:bodyPr/>
          <a:lstStyle/>
          <a:p>
            <a:r>
              <a:rPr lang="en-GB" dirty="0" smtClean="0"/>
              <a:t>Different institutions and personnel undertake a variety of roles that relate to the two main functions of the legal system:</a:t>
            </a:r>
          </a:p>
          <a:p>
            <a:pPr lvl="0"/>
            <a:r>
              <a:rPr lang="en-GB" dirty="0" smtClean="0"/>
              <a:t>Making  the law</a:t>
            </a:r>
          </a:p>
          <a:p>
            <a:pPr lvl="0"/>
            <a:r>
              <a:rPr lang="en-GB" dirty="0" smtClean="0"/>
              <a:t>Enforcing and applying the law</a:t>
            </a:r>
          </a:p>
          <a:p>
            <a:endParaRPr lang="en-GB" dirty="0"/>
          </a:p>
        </p:txBody>
      </p:sp>
      <p:sp>
        <p:nvSpPr>
          <p:cNvPr id="4" name="Slide Number Placeholder 3"/>
          <p:cNvSpPr>
            <a:spLocks noGrp="1"/>
          </p:cNvSpPr>
          <p:nvPr>
            <p:ph type="sldNum" sz="quarter" idx="12"/>
          </p:nvPr>
        </p:nvSpPr>
        <p:spPr/>
        <p:txBody>
          <a:bodyPr/>
          <a:lstStyle/>
          <a:p>
            <a:fld id="{4ACF9EE9-D81C-4F79-B564-34001B3D727E}" type="slidenum">
              <a:rPr lang="en-GB" smtClean="0"/>
              <a:pPr/>
              <a:t>2</a:t>
            </a:fld>
            <a:endParaRPr lang="en-GB"/>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Personnel of the Legal System</a:t>
            </a:r>
            <a:endParaRPr lang="en-GB" dirty="0"/>
          </a:p>
        </p:txBody>
      </p:sp>
      <p:sp>
        <p:nvSpPr>
          <p:cNvPr id="3" name="Content Placeholder 2"/>
          <p:cNvSpPr>
            <a:spLocks noGrp="1"/>
          </p:cNvSpPr>
          <p:nvPr>
            <p:ph idx="1"/>
          </p:nvPr>
        </p:nvSpPr>
        <p:spPr/>
        <p:txBody>
          <a:bodyPr/>
          <a:lstStyle/>
          <a:p>
            <a:pPr lvl="0"/>
            <a:r>
              <a:rPr lang="en-GB" dirty="0" smtClean="0"/>
              <a:t>The Judiciary</a:t>
            </a:r>
          </a:p>
          <a:p>
            <a:pPr lvl="0"/>
            <a:r>
              <a:rPr lang="en-GB" dirty="0" smtClean="0"/>
              <a:t>Magistrates</a:t>
            </a:r>
          </a:p>
          <a:p>
            <a:r>
              <a:rPr lang="en-GB" dirty="0" smtClean="0"/>
              <a:t>Juries</a:t>
            </a:r>
          </a:p>
          <a:p>
            <a:r>
              <a:rPr lang="en-GB" dirty="0" smtClean="0"/>
              <a:t>Solicitors</a:t>
            </a:r>
          </a:p>
          <a:p>
            <a:r>
              <a:rPr lang="en-GB" dirty="0" smtClean="0"/>
              <a:t>Barristers </a:t>
            </a:r>
            <a:endParaRPr lang="en-GB" dirty="0"/>
          </a:p>
        </p:txBody>
      </p:sp>
      <p:sp>
        <p:nvSpPr>
          <p:cNvPr id="4" name="Slide Number Placeholder 3"/>
          <p:cNvSpPr>
            <a:spLocks noGrp="1"/>
          </p:cNvSpPr>
          <p:nvPr>
            <p:ph type="sldNum" sz="quarter" idx="12"/>
          </p:nvPr>
        </p:nvSpPr>
        <p:spPr/>
        <p:txBody>
          <a:bodyPr/>
          <a:lstStyle/>
          <a:p>
            <a:fld id="{4ACF9EE9-D81C-4F79-B564-34001B3D727E}" type="slidenum">
              <a:rPr lang="en-GB" smtClean="0"/>
              <a:pPr/>
              <a:t>3</a:t>
            </a:fld>
            <a:endParaRPr lang="en-GB"/>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Judges</a:t>
            </a:r>
            <a:endParaRPr lang="en-GB" dirty="0"/>
          </a:p>
        </p:txBody>
      </p:sp>
      <p:sp>
        <p:nvSpPr>
          <p:cNvPr id="3" name="Content Placeholder 2"/>
          <p:cNvSpPr>
            <a:spLocks noGrp="1"/>
          </p:cNvSpPr>
          <p:nvPr>
            <p:ph idx="1"/>
          </p:nvPr>
        </p:nvSpPr>
        <p:spPr>
          <a:xfrm>
            <a:off x="609600" y="1428736"/>
            <a:ext cx="7924800" cy="4786346"/>
          </a:xfrm>
        </p:spPr>
        <p:txBody>
          <a:bodyPr>
            <a:normAutofit fontScale="92500"/>
          </a:bodyPr>
          <a:lstStyle/>
          <a:p>
            <a:r>
              <a:rPr lang="en-GB" sz="2200" dirty="0" smtClean="0"/>
              <a:t>As a  common law legal system, the judges of the ELS are selected from the legal profession (barristers and solicitors)</a:t>
            </a:r>
          </a:p>
          <a:p>
            <a:r>
              <a:rPr lang="en-GB" sz="2200" dirty="0" smtClean="0"/>
              <a:t>Only since the </a:t>
            </a:r>
            <a:r>
              <a:rPr lang="en-GB" sz="2200" i="1" dirty="0" smtClean="0"/>
              <a:t>Courts Act 1971</a:t>
            </a:r>
            <a:r>
              <a:rPr lang="en-GB" sz="2200" dirty="0" smtClean="0"/>
              <a:t> have solicitors been able to be appointed as judges</a:t>
            </a:r>
          </a:p>
          <a:p>
            <a:r>
              <a:rPr lang="en-GB" sz="2200" dirty="0" smtClean="0"/>
              <a:t>Before the </a:t>
            </a:r>
            <a:r>
              <a:rPr lang="en-GB" sz="2200" i="1" dirty="0" smtClean="0"/>
              <a:t>Courts and Legal Services Act 1990</a:t>
            </a:r>
            <a:r>
              <a:rPr lang="en-GB" sz="2200" dirty="0" smtClean="0"/>
              <a:t> solicitors could not be appointed to the High Court nor sit in the Court of Appeal or House of Lords</a:t>
            </a:r>
          </a:p>
          <a:p>
            <a:r>
              <a:rPr lang="en-GB" sz="2200" dirty="0" smtClean="0"/>
              <a:t>In civil law legal systems (e.g. found in France, Germany, Italy and Spain) judges form an entirely separate profession to that of lawyers</a:t>
            </a:r>
          </a:p>
          <a:p>
            <a:r>
              <a:rPr lang="en-GB" sz="2200" dirty="0" smtClean="0"/>
              <a:t>They are not recruited from the legal profession</a:t>
            </a:r>
          </a:p>
          <a:p>
            <a:r>
              <a:rPr lang="en-GB" sz="2200" dirty="0" smtClean="0"/>
              <a:t>Judges are civil servants and join the judiciary upon graduating from law school</a:t>
            </a:r>
          </a:p>
          <a:p>
            <a:endParaRPr lang="en-GB" dirty="0"/>
          </a:p>
        </p:txBody>
      </p:sp>
      <p:sp>
        <p:nvSpPr>
          <p:cNvPr id="4" name="Slide Number Placeholder 3"/>
          <p:cNvSpPr>
            <a:spLocks noGrp="1"/>
          </p:cNvSpPr>
          <p:nvPr>
            <p:ph type="sldNum" sz="quarter" idx="12"/>
          </p:nvPr>
        </p:nvSpPr>
        <p:spPr/>
        <p:txBody>
          <a:bodyPr/>
          <a:lstStyle/>
          <a:p>
            <a:fld id="{4ACF9EE9-D81C-4F79-B564-34001B3D727E}" type="slidenum">
              <a:rPr lang="en-GB" smtClean="0"/>
              <a:pPr/>
              <a:t>4</a:t>
            </a:fld>
            <a:endParaRPr lang="en-GB"/>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Judges</a:t>
            </a:r>
            <a:endParaRPr lang="en-GB" dirty="0"/>
          </a:p>
        </p:txBody>
      </p:sp>
      <p:sp>
        <p:nvSpPr>
          <p:cNvPr id="3" name="Content Placeholder 2"/>
          <p:cNvSpPr>
            <a:spLocks noGrp="1"/>
          </p:cNvSpPr>
          <p:nvPr>
            <p:ph idx="1"/>
          </p:nvPr>
        </p:nvSpPr>
        <p:spPr/>
        <p:txBody>
          <a:bodyPr>
            <a:normAutofit lnSpcReduction="10000"/>
          </a:bodyPr>
          <a:lstStyle/>
          <a:p>
            <a:r>
              <a:rPr lang="en-GB" dirty="0" smtClean="0"/>
              <a:t>Lord Judge speaking in 2008 states:</a:t>
            </a:r>
          </a:p>
          <a:p>
            <a:r>
              <a:rPr lang="en-GB" dirty="0" smtClean="0"/>
              <a:t>“</a:t>
            </a:r>
            <a:r>
              <a:rPr lang="en-GB" i="1" dirty="0" smtClean="0"/>
              <a:t>To do right to all manner of people after the laws and usages of this realm without fear or favour, affection or ill-will”</a:t>
            </a:r>
          </a:p>
          <a:p>
            <a:r>
              <a:rPr lang="en-GB" i="1" dirty="0" smtClean="0"/>
              <a:t>“He or she must of course know the law, and know how to apply it, but the judge must also be wise to the ways of the world. The judge must have the ability to make decisions.”</a:t>
            </a:r>
          </a:p>
          <a:p>
            <a:r>
              <a:rPr lang="en-GB" i="1" dirty="0" smtClean="0"/>
              <a:t>Judges must have moral courage to make decisions that will be unpopular with the politicians and the media and the public.</a:t>
            </a:r>
          </a:p>
          <a:p>
            <a:r>
              <a:rPr lang="en-GB" i="1" dirty="0" smtClean="0"/>
              <a:t>Defend the right to equal treatment before the law” </a:t>
            </a:r>
            <a:endParaRPr lang="en-GB" dirty="0"/>
          </a:p>
        </p:txBody>
      </p:sp>
      <p:sp>
        <p:nvSpPr>
          <p:cNvPr id="4" name="Slide Number Placeholder 3"/>
          <p:cNvSpPr>
            <a:spLocks noGrp="1"/>
          </p:cNvSpPr>
          <p:nvPr>
            <p:ph type="sldNum" sz="quarter" idx="12"/>
          </p:nvPr>
        </p:nvSpPr>
        <p:spPr/>
        <p:txBody>
          <a:bodyPr/>
          <a:lstStyle/>
          <a:p>
            <a:fld id="{4ACF9EE9-D81C-4F79-B564-34001B3D727E}" type="slidenum">
              <a:rPr lang="en-GB" smtClean="0"/>
              <a:pPr/>
              <a:t>5</a:t>
            </a:fld>
            <a:endParaRPr lang="en-GB"/>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Constitutional reform Act 2005 </a:t>
            </a:r>
            <a:endParaRPr lang="en-GB" dirty="0"/>
          </a:p>
        </p:txBody>
      </p:sp>
      <p:sp>
        <p:nvSpPr>
          <p:cNvPr id="3" name="Content Placeholder 2"/>
          <p:cNvSpPr>
            <a:spLocks noGrp="1"/>
          </p:cNvSpPr>
          <p:nvPr>
            <p:ph idx="1"/>
          </p:nvPr>
        </p:nvSpPr>
        <p:spPr/>
        <p:txBody>
          <a:bodyPr/>
          <a:lstStyle/>
          <a:p>
            <a:r>
              <a:rPr lang="en-GB" dirty="0" smtClean="0"/>
              <a:t>Changes to </a:t>
            </a:r>
            <a:r>
              <a:rPr lang="en-GB" dirty="0" err="1" smtClean="0"/>
              <a:t>to</a:t>
            </a:r>
            <a:r>
              <a:rPr lang="en-GB" dirty="0" smtClean="0"/>
              <a:t> the role of the Lord Chancellor</a:t>
            </a:r>
          </a:p>
          <a:p>
            <a:endParaRPr lang="en-GB" dirty="0"/>
          </a:p>
          <a:p>
            <a:r>
              <a:rPr lang="en-GB" dirty="0" smtClean="0"/>
              <a:t>No longer head of the judiciary that is now the Lord Chief Justice</a:t>
            </a:r>
          </a:p>
          <a:p>
            <a:r>
              <a:rPr lang="en-GB" dirty="0" smtClean="0"/>
              <a:t>Still responsible for the operation of the courts system</a:t>
            </a:r>
          </a:p>
          <a:p>
            <a:r>
              <a:rPr lang="en-GB" dirty="0" smtClean="0"/>
              <a:t>Member of the cabinet</a:t>
            </a:r>
          </a:p>
          <a:p>
            <a:r>
              <a:rPr lang="en-GB" dirty="0" smtClean="0"/>
              <a:t>Can be appointed from either house. </a:t>
            </a:r>
          </a:p>
          <a:p>
            <a:r>
              <a:rPr lang="en-GB" dirty="0" smtClean="0"/>
              <a:t>Independence of the judiciary S23 established the Supreme court </a:t>
            </a:r>
            <a:endParaRPr lang="en-GB" dirty="0"/>
          </a:p>
        </p:txBody>
      </p:sp>
      <p:sp>
        <p:nvSpPr>
          <p:cNvPr id="4" name="Slide Number Placeholder 3"/>
          <p:cNvSpPr>
            <a:spLocks noGrp="1"/>
          </p:cNvSpPr>
          <p:nvPr>
            <p:ph type="sldNum" sz="quarter" idx="12"/>
          </p:nvPr>
        </p:nvSpPr>
        <p:spPr/>
        <p:txBody>
          <a:bodyPr/>
          <a:lstStyle/>
          <a:p>
            <a:fld id="{4ACF9EE9-D81C-4F79-B564-34001B3D727E}" type="slidenum">
              <a:rPr lang="en-GB" smtClean="0"/>
              <a:pPr/>
              <a:t>6</a:t>
            </a:fld>
            <a:endParaRPr lang="en-GB"/>
          </a:p>
        </p:txBody>
      </p:sp>
    </p:spTree>
    <p:extLst>
      <p:ext uri="{BB962C8B-B14F-4D97-AF65-F5344CB8AC3E}">
        <p14:creationId xmlns:p14="http://schemas.microsoft.com/office/powerpoint/2010/main" val="3372357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GB" sz="4000" b="1" dirty="0" smtClean="0"/>
              <a:t>Judges</a:t>
            </a:r>
            <a:endParaRPr lang="en-GB" sz="4000" b="1" dirty="0"/>
          </a:p>
        </p:txBody>
      </p:sp>
      <p:sp>
        <p:nvSpPr>
          <p:cNvPr id="24579" name="Rectangle 3"/>
          <p:cNvSpPr>
            <a:spLocks noGrp="1" noChangeArrowheads="1"/>
          </p:cNvSpPr>
          <p:nvPr>
            <p:ph idx="1"/>
          </p:nvPr>
        </p:nvSpPr>
        <p:spPr>
          <a:xfrm>
            <a:off x="214282" y="1428736"/>
            <a:ext cx="8715436" cy="5214974"/>
          </a:xfrm>
        </p:spPr>
        <p:txBody>
          <a:bodyPr/>
          <a:lstStyle/>
          <a:p>
            <a:pPr>
              <a:buNone/>
            </a:pPr>
            <a:endParaRPr lang="en-US" dirty="0"/>
          </a:p>
        </p:txBody>
      </p:sp>
      <p:sp>
        <p:nvSpPr>
          <p:cNvPr id="6" name="Slide Number Placeholder 5"/>
          <p:cNvSpPr>
            <a:spLocks noGrp="1"/>
          </p:cNvSpPr>
          <p:nvPr>
            <p:ph type="sldNum" sz="quarter" idx="12"/>
          </p:nvPr>
        </p:nvSpPr>
        <p:spPr/>
        <p:txBody>
          <a:bodyPr/>
          <a:lstStyle/>
          <a:p>
            <a:fld id="{6FB3D886-750B-45F7-A13F-0044ADA1CF3F}" type="slidenum">
              <a:rPr lang="en-GB"/>
              <a:pPr/>
              <a:t>7</a:t>
            </a:fld>
            <a:endParaRPr lang="en-GB"/>
          </a:p>
        </p:txBody>
      </p:sp>
      <p:pic>
        <p:nvPicPr>
          <p:cNvPr id="7" name="Picture 5" descr="fig06_02"/>
          <p:cNvPicPr>
            <a:picLocks noGrp="1" noChangeAspect="1" noChangeArrowheads="1"/>
          </p:cNvPicPr>
          <p:nvPr>
            <p:ph type="dgm" idx="4294967295"/>
          </p:nvPr>
        </p:nvPicPr>
        <p:blipFill>
          <a:blip r:embed="rId2" cstate="print"/>
          <a:srcRect/>
          <a:stretch>
            <a:fillRect/>
          </a:stretch>
        </p:blipFill>
        <p:spPr>
          <a:xfrm>
            <a:off x="0" y="1500188"/>
            <a:ext cx="8001000" cy="4595812"/>
          </a:xfrm>
          <a:noFill/>
          <a:ln/>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GB" sz="3200" b="1" dirty="0" smtClean="0"/>
              <a:t/>
            </a:r>
            <a:br>
              <a:rPr lang="en-GB" sz="3200" b="1" dirty="0" smtClean="0"/>
            </a:br>
            <a:r>
              <a:rPr lang="en-GB" sz="3200" b="1" dirty="0" smtClean="0"/>
              <a:t>Lay Decision Makers</a:t>
            </a:r>
            <a:r>
              <a:rPr lang="en-GB" dirty="0" smtClean="0"/>
              <a:t/>
            </a:r>
            <a:br>
              <a:rPr lang="en-GB" dirty="0" smtClean="0"/>
            </a:br>
            <a:endParaRPr lang="en-GB" dirty="0"/>
          </a:p>
        </p:txBody>
      </p:sp>
      <p:sp>
        <p:nvSpPr>
          <p:cNvPr id="3" name="Content Placeholder 2"/>
          <p:cNvSpPr>
            <a:spLocks noGrp="1"/>
          </p:cNvSpPr>
          <p:nvPr>
            <p:ph idx="1"/>
          </p:nvPr>
        </p:nvSpPr>
        <p:spPr>
          <a:xfrm>
            <a:off x="609599" y="1654631"/>
            <a:ext cx="7924800" cy="4662502"/>
          </a:xfrm>
        </p:spPr>
        <p:txBody>
          <a:bodyPr/>
          <a:lstStyle/>
          <a:p>
            <a:r>
              <a:rPr lang="en-GB" dirty="0" smtClean="0"/>
              <a:t>Common law legal system is a lay-model</a:t>
            </a:r>
          </a:p>
          <a:p>
            <a:r>
              <a:rPr lang="en-GB" dirty="0" smtClean="0"/>
              <a:t>A major role for non-legally qualified (lay) decision makers:</a:t>
            </a:r>
          </a:p>
          <a:p>
            <a:pPr lvl="1"/>
            <a:r>
              <a:rPr lang="en-GB" dirty="0" smtClean="0"/>
              <a:t>Juries</a:t>
            </a:r>
          </a:p>
          <a:p>
            <a:pPr lvl="1"/>
            <a:r>
              <a:rPr lang="en-GB" dirty="0" smtClean="0"/>
              <a:t>Magistrates</a:t>
            </a:r>
          </a:p>
          <a:p>
            <a:r>
              <a:rPr lang="en-GB" dirty="0" smtClean="0"/>
              <a:t>‘Popular’ model of justice</a:t>
            </a:r>
          </a:p>
          <a:p>
            <a:r>
              <a:rPr lang="en-GB" dirty="0" smtClean="0"/>
              <a:t>Contrast civil law legal systems found in continental Europe – ‘professional’ model of justice</a:t>
            </a:r>
          </a:p>
          <a:p>
            <a:endParaRPr lang="en-GB" dirty="0" smtClean="0"/>
          </a:p>
          <a:p>
            <a:endParaRPr lang="en-GB" dirty="0"/>
          </a:p>
        </p:txBody>
      </p:sp>
      <p:sp>
        <p:nvSpPr>
          <p:cNvPr id="4" name="Slide Number Placeholder 3"/>
          <p:cNvSpPr>
            <a:spLocks noGrp="1"/>
          </p:cNvSpPr>
          <p:nvPr>
            <p:ph type="sldNum" sz="quarter" idx="12"/>
          </p:nvPr>
        </p:nvSpPr>
        <p:spPr/>
        <p:txBody>
          <a:bodyPr/>
          <a:lstStyle/>
          <a:p>
            <a:fld id="{4ACF9EE9-D81C-4F79-B564-34001B3D727E}" type="slidenum">
              <a:rPr lang="en-GB" smtClean="0"/>
              <a:pPr/>
              <a:t>8</a:t>
            </a:fld>
            <a:endParaRPr lang="en-GB"/>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400" b="1" dirty="0" smtClean="0"/>
              <a:t>Magistrates</a:t>
            </a:r>
            <a:endParaRPr lang="en-GB" dirty="0"/>
          </a:p>
        </p:txBody>
      </p:sp>
      <p:sp>
        <p:nvSpPr>
          <p:cNvPr id="3" name="Content Placeholder 2"/>
          <p:cNvSpPr>
            <a:spLocks noGrp="1"/>
          </p:cNvSpPr>
          <p:nvPr>
            <p:ph idx="1"/>
          </p:nvPr>
        </p:nvSpPr>
        <p:spPr>
          <a:xfrm>
            <a:off x="609600" y="1428736"/>
            <a:ext cx="7924800" cy="4591064"/>
          </a:xfrm>
        </p:spPr>
        <p:txBody>
          <a:bodyPr>
            <a:normAutofit fontScale="92500" lnSpcReduction="20000"/>
          </a:bodyPr>
          <a:lstStyle/>
          <a:p>
            <a:r>
              <a:rPr lang="en-GB" sz="2600" dirty="0" smtClean="0"/>
              <a:t>‘There is no requirement for lay magistrates to have any legal qualifications’ </a:t>
            </a:r>
            <a:endParaRPr lang="en-GB" sz="2600" dirty="0"/>
          </a:p>
          <a:p>
            <a:r>
              <a:rPr lang="en-GB" sz="2600" dirty="0" smtClean="0"/>
              <a:t>18-65 on appointment, retire at 70 </a:t>
            </a:r>
          </a:p>
          <a:p>
            <a:r>
              <a:rPr lang="en-GB" sz="2600" dirty="0" smtClean="0"/>
              <a:t>Six key personal qualities </a:t>
            </a:r>
          </a:p>
          <a:p>
            <a:pPr lvl="1"/>
            <a:r>
              <a:rPr lang="en-GB" sz="2400" dirty="0" smtClean="0"/>
              <a:t>Good character, understanding and communication, social awareness, maturity and sound temperament, sound judgement and commitment and reliability.</a:t>
            </a:r>
          </a:p>
          <a:p>
            <a:r>
              <a:rPr lang="en-GB" sz="2600" dirty="0" smtClean="0"/>
              <a:t>Live within the area </a:t>
            </a:r>
          </a:p>
          <a:p>
            <a:r>
              <a:rPr lang="en-GB" sz="2800" dirty="0" smtClean="0"/>
              <a:t>Recruited </a:t>
            </a:r>
            <a:r>
              <a:rPr lang="en-GB" sz="2800" dirty="0"/>
              <a:t>and selected by a network of 47 local advisory committees </a:t>
            </a:r>
            <a:endParaRPr lang="en-GB" sz="2600" dirty="0" smtClean="0"/>
          </a:p>
          <a:p>
            <a:r>
              <a:rPr lang="en-GB" sz="2600" dirty="0" smtClean="0"/>
              <a:t>Appointed by the Lord Chief Justice </a:t>
            </a:r>
          </a:p>
          <a:p>
            <a:r>
              <a:rPr lang="en-GB" sz="2400" dirty="0"/>
              <a:t>21,500</a:t>
            </a:r>
            <a:r>
              <a:rPr lang="en-GB" sz="2600" dirty="0" smtClean="0"/>
              <a:t> lay magistrates</a:t>
            </a:r>
          </a:p>
        </p:txBody>
      </p:sp>
      <p:sp>
        <p:nvSpPr>
          <p:cNvPr id="4" name="Slide Number Placeholder 3"/>
          <p:cNvSpPr>
            <a:spLocks noGrp="1"/>
          </p:cNvSpPr>
          <p:nvPr>
            <p:ph type="sldNum" sz="quarter" idx="12"/>
          </p:nvPr>
        </p:nvSpPr>
        <p:spPr/>
        <p:txBody>
          <a:bodyPr/>
          <a:lstStyle/>
          <a:p>
            <a:fld id="{4ACF9EE9-D81C-4F79-B564-34001B3D727E}" type="slidenum">
              <a:rPr lang="en-GB" smtClean="0"/>
              <a:pPr/>
              <a:t>9</a:t>
            </a:fld>
            <a:endParaRPr lang="en-GB"/>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smtClean="0"/>
              <a:t>Magistrates</a:t>
            </a:r>
            <a:endParaRPr lang="en-GB" sz="4000" b="1" dirty="0"/>
          </a:p>
        </p:txBody>
      </p:sp>
      <p:pic>
        <p:nvPicPr>
          <p:cNvPr id="5" name="Picture 5" descr="fig06_01"/>
          <p:cNvPicPr>
            <a:picLocks noGrp="1" noChangeAspect="1" noChangeArrowheads="1"/>
          </p:cNvPicPr>
          <p:nvPr>
            <p:ph idx="1"/>
          </p:nvPr>
        </p:nvPicPr>
        <p:blipFill>
          <a:blip r:embed="rId2" cstate="print"/>
          <a:srcRect/>
          <a:stretch>
            <a:fillRect/>
          </a:stretch>
        </p:blipFill>
        <p:spPr>
          <a:xfrm>
            <a:off x="395536" y="1556792"/>
            <a:ext cx="7643865" cy="4286279"/>
          </a:xfrm>
          <a:noFill/>
          <a:ln/>
        </p:spPr>
      </p:pic>
      <p:sp>
        <p:nvSpPr>
          <p:cNvPr id="4" name="Slide Number Placeholder 3"/>
          <p:cNvSpPr>
            <a:spLocks noGrp="1"/>
          </p:cNvSpPr>
          <p:nvPr>
            <p:ph type="sldNum" sz="quarter" idx="12"/>
          </p:nvPr>
        </p:nvSpPr>
        <p:spPr/>
        <p:txBody>
          <a:bodyPr/>
          <a:lstStyle/>
          <a:p>
            <a:fld id="{4ACF9EE9-D81C-4F79-B564-34001B3D727E}" type="slidenum">
              <a:rPr lang="en-GB" smtClean="0"/>
              <a:pPr/>
              <a:t>10</a:t>
            </a:fld>
            <a:endParaRPr lang="en-GB"/>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Role and selection of Juries</a:t>
            </a:r>
            <a:endParaRPr lang="en-GB" dirty="0"/>
          </a:p>
        </p:txBody>
      </p:sp>
      <p:sp>
        <p:nvSpPr>
          <p:cNvPr id="3" name="Content Placeholder 2"/>
          <p:cNvSpPr>
            <a:spLocks noGrp="1"/>
          </p:cNvSpPr>
          <p:nvPr>
            <p:ph idx="1"/>
          </p:nvPr>
        </p:nvSpPr>
        <p:spPr/>
        <p:txBody>
          <a:bodyPr>
            <a:normAutofit fontScale="77500" lnSpcReduction="20000"/>
          </a:bodyPr>
          <a:lstStyle/>
          <a:p>
            <a:r>
              <a:rPr lang="en-GB" sz="2800" dirty="0" smtClean="0"/>
              <a:t>Role of Jury</a:t>
            </a:r>
          </a:p>
          <a:p>
            <a:r>
              <a:rPr lang="en-GB" sz="2800" b="1" u="sng" dirty="0" smtClean="0"/>
              <a:t>Crown Court</a:t>
            </a:r>
          </a:p>
          <a:p>
            <a:r>
              <a:rPr lang="en-GB" sz="2800" dirty="0" smtClean="0"/>
              <a:t>Decide guilt or innocence in serious criminal offences</a:t>
            </a:r>
          </a:p>
          <a:p>
            <a:r>
              <a:rPr lang="en-GB" sz="2800" dirty="0" smtClean="0"/>
              <a:t>Strict rules about the independence of the jury in reaching its decision – see p.288 S&amp;K</a:t>
            </a:r>
          </a:p>
          <a:p>
            <a:r>
              <a:rPr lang="en-GB" sz="2800" dirty="0" smtClean="0"/>
              <a:t>Only 3% of criminal cases go to Crown Court</a:t>
            </a:r>
          </a:p>
          <a:p>
            <a:r>
              <a:rPr lang="en-GB" sz="2800" dirty="0" smtClean="0"/>
              <a:t>Only 1/3 of those result in jury trial</a:t>
            </a:r>
          </a:p>
          <a:p>
            <a:r>
              <a:rPr lang="en-GB" sz="2800" b="1" u="sng" dirty="0" smtClean="0"/>
              <a:t>Other Courts</a:t>
            </a:r>
          </a:p>
          <a:p>
            <a:endParaRPr lang="en-GB" dirty="0"/>
          </a:p>
        </p:txBody>
      </p:sp>
      <p:sp>
        <p:nvSpPr>
          <p:cNvPr id="4" name="Slide Number Placeholder 3"/>
          <p:cNvSpPr>
            <a:spLocks noGrp="1"/>
          </p:cNvSpPr>
          <p:nvPr>
            <p:ph type="sldNum" sz="quarter" idx="12"/>
          </p:nvPr>
        </p:nvSpPr>
        <p:spPr/>
        <p:txBody>
          <a:bodyPr/>
          <a:lstStyle/>
          <a:p>
            <a:fld id="{4ACF9EE9-D81C-4F79-B564-34001B3D727E}" type="slidenum">
              <a:rPr lang="en-GB" smtClean="0"/>
              <a:pPr/>
              <a:t>11</a:t>
            </a:fld>
            <a:endParaRPr lang="en-GB" dirty="0"/>
          </a:p>
        </p:txBody>
      </p:sp>
    </p:spTree>
    <p:extLst>
      <p:ext uri="{BB962C8B-B14F-4D97-AF65-F5344CB8AC3E}">
        <p14:creationId xmlns:p14="http://schemas.microsoft.com/office/powerpoint/2010/main" val="18251884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Role and selection of Juries</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S1 Juries Act 1974</a:t>
            </a:r>
          </a:p>
          <a:p>
            <a:r>
              <a:rPr lang="en-GB" dirty="0" smtClean="0"/>
              <a:t>Selection - system of </a:t>
            </a:r>
            <a:r>
              <a:rPr lang="en-GB" i="1" dirty="0" smtClean="0"/>
              <a:t>random selection</a:t>
            </a:r>
          </a:p>
          <a:p>
            <a:r>
              <a:rPr lang="en-GB" dirty="0" smtClean="0"/>
              <a:t>Jury</a:t>
            </a:r>
            <a:r>
              <a:rPr lang="en-GB" i="1" dirty="0" smtClean="0"/>
              <a:t> </a:t>
            </a:r>
            <a:r>
              <a:rPr lang="en-GB" dirty="0" smtClean="0"/>
              <a:t>will be a cross section of society</a:t>
            </a:r>
          </a:p>
          <a:p>
            <a:r>
              <a:rPr lang="en-GB" dirty="0" smtClean="0"/>
              <a:t>18-75</a:t>
            </a:r>
          </a:p>
          <a:p>
            <a:r>
              <a:rPr lang="en-GB" dirty="0" smtClean="0"/>
              <a:t>Be on the electoral role</a:t>
            </a:r>
          </a:p>
          <a:p>
            <a:r>
              <a:rPr lang="en-GB" dirty="0" smtClean="0"/>
              <a:t>Have lived in the UK for at least 5 years</a:t>
            </a:r>
          </a:p>
          <a:p>
            <a:r>
              <a:rPr lang="en-GB" dirty="0" smtClean="0"/>
              <a:t>Challenge for cause</a:t>
            </a:r>
          </a:p>
          <a:p>
            <a:r>
              <a:rPr lang="en-GB" dirty="0" smtClean="0"/>
              <a:t>‘Stand by for the Crown’</a:t>
            </a:r>
          </a:p>
          <a:p>
            <a:r>
              <a:rPr lang="en-GB" dirty="0" smtClean="0"/>
              <a:t>Amendments by the Criminal Justice Act 2003</a:t>
            </a:r>
          </a:p>
          <a:p>
            <a:r>
              <a:rPr lang="en-GB" dirty="0" smtClean="0"/>
              <a:t>Discretionary excusal</a:t>
            </a:r>
          </a:p>
          <a:p>
            <a:r>
              <a:rPr lang="en-GB" dirty="0" smtClean="0"/>
              <a:t>Vetting for exceptional cases </a:t>
            </a:r>
          </a:p>
          <a:p>
            <a:r>
              <a:rPr lang="en-GB" dirty="0" smtClean="0"/>
              <a:t>Trial without Jury  S44 CJA2003</a:t>
            </a:r>
          </a:p>
          <a:p>
            <a:pPr marL="0" indent="0">
              <a:buNone/>
            </a:pPr>
            <a:endParaRPr lang="en-GB" dirty="0" smtClean="0"/>
          </a:p>
          <a:p>
            <a:endParaRPr lang="en-GB" dirty="0"/>
          </a:p>
        </p:txBody>
      </p:sp>
      <p:sp>
        <p:nvSpPr>
          <p:cNvPr id="4" name="Slide Number Placeholder 3"/>
          <p:cNvSpPr>
            <a:spLocks noGrp="1"/>
          </p:cNvSpPr>
          <p:nvPr>
            <p:ph type="sldNum" sz="quarter" idx="12"/>
          </p:nvPr>
        </p:nvSpPr>
        <p:spPr/>
        <p:txBody>
          <a:bodyPr/>
          <a:lstStyle/>
          <a:p>
            <a:fld id="{4ACF9EE9-D81C-4F79-B564-34001B3D727E}" type="slidenum">
              <a:rPr lang="en-GB" smtClean="0"/>
              <a:pPr/>
              <a:t>12</a:t>
            </a:fld>
            <a:endParaRPr lang="en-GB"/>
          </a:p>
        </p:txBody>
      </p:sp>
    </p:spTree>
    <p:extLst>
      <p:ext uri="{BB962C8B-B14F-4D97-AF65-F5344CB8AC3E}">
        <p14:creationId xmlns:p14="http://schemas.microsoft.com/office/powerpoint/2010/main" val="10808468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7850833" cy="659160"/>
          </a:xfrm>
        </p:spPr>
        <p:txBody>
          <a:bodyPr/>
          <a:lstStyle/>
          <a:p>
            <a:r>
              <a:rPr lang="en-GB" dirty="0" smtClean="0"/>
              <a:t>Legal Professional </a:t>
            </a:r>
            <a:endParaRPr lang="en-GB"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484000624"/>
              </p:ext>
            </p:extLst>
          </p:nvPr>
        </p:nvGraphicFramePr>
        <p:xfrm>
          <a:off x="609599" y="1426618"/>
          <a:ext cx="8066856" cy="4953000"/>
        </p:xfrm>
        <a:graphic>
          <a:graphicData uri="http://schemas.openxmlformats.org/drawingml/2006/table">
            <a:tbl>
              <a:tblPr firstRow="1" bandRow="1">
                <a:tableStyleId>{5C22544A-7EE6-4342-B048-85BDC9FD1C3A}</a:tableStyleId>
              </a:tblPr>
              <a:tblGrid>
                <a:gridCol w="2688952">
                  <a:extLst>
                    <a:ext uri="{9D8B030D-6E8A-4147-A177-3AD203B41FA5}">
                      <a16:colId xmlns:a16="http://schemas.microsoft.com/office/drawing/2014/main" val="20000"/>
                    </a:ext>
                  </a:extLst>
                </a:gridCol>
                <a:gridCol w="2688952">
                  <a:extLst>
                    <a:ext uri="{9D8B030D-6E8A-4147-A177-3AD203B41FA5}">
                      <a16:colId xmlns:a16="http://schemas.microsoft.com/office/drawing/2014/main" val="20001"/>
                    </a:ext>
                  </a:extLst>
                </a:gridCol>
                <a:gridCol w="2688952">
                  <a:extLst>
                    <a:ext uri="{9D8B030D-6E8A-4147-A177-3AD203B41FA5}">
                      <a16:colId xmlns:a16="http://schemas.microsoft.com/office/drawing/2014/main" val="20002"/>
                    </a:ext>
                  </a:extLst>
                </a:gridCol>
              </a:tblGrid>
              <a:tr h="370840">
                <a:tc>
                  <a:txBody>
                    <a:bodyPr/>
                    <a:lstStyle/>
                    <a:p>
                      <a:r>
                        <a:rPr lang="en-GB" dirty="0" smtClean="0"/>
                        <a:t>Profession</a:t>
                      </a:r>
                      <a:endParaRPr lang="en-GB" dirty="0"/>
                    </a:p>
                  </a:txBody>
                  <a:tcPr/>
                </a:tc>
                <a:tc>
                  <a:txBody>
                    <a:bodyPr/>
                    <a:lstStyle/>
                    <a:p>
                      <a:r>
                        <a:rPr lang="en-GB" dirty="0" smtClean="0"/>
                        <a:t>Presentative Body</a:t>
                      </a:r>
                      <a:endParaRPr lang="en-GB" dirty="0"/>
                    </a:p>
                  </a:txBody>
                  <a:tcPr/>
                </a:tc>
                <a:tc>
                  <a:txBody>
                    <a:bodyPr/>
                    <a:lstStyle/>
                    <a:p>
                      <a:r>
                        <a:rPr lang="en-GB" dirty="0" smtClean="0"/>
                        <a:t>Regulatory Body </a:t>
                      </a:r>
                      <a:endParaRPr lang="en-GB" dirty="0"/>
                    </a:p>
                  </a:txBody>
                  <a:tcPr/>
                </a:tc>
                <a:extLst>
                  <a:ext uri="{0D108BD9-81ED-4DB2-BD59-A6C34878D82A}">
                    <a16:rowId xmlns:a16="http://schemas.microsoft.com/office/drawing/2014/main" val="10000"/>
                  </a:ext>
                </a:extLst>
              </a:tr>
              <a:tr h="370840">
                <a:tc>
                  <a:txBody>
                    <a:bodyPr/>
                    <a:lstStyle/>
                    <a:p>
                      <a:r>
                        <a:rPr lang="en-GB" dirty="0" smtClean="0"/>
                        <a:t>Solicitors</a:t>
                      </a:r>
                      <a:r>
                        <a:rPr lang="en-GB" baseline="0" dirty="0" smtClean="0"/>
                        <a:t> </a:t>
                      </a:r>
                      <a:endParaRPr lang="en-GB" dirty="0"/>
                    </a:p>
                  </a:txBody>
                  <a:tcPr/>
                </a:tc>
                <a:tc>
                  <a:txBody>
                    <a:bodyPr/>
                    <a:lstStyle/>
                    <a:p>
                      <a:r>
                        <a:rPr lang="en-GB" dirty="0" smtClean="0"/>
                        <a:t>Law Society</a:t>
                      </a:r>
                      <a:endParaRPr lang="en-GB" dirty="0"/>
                    </a:p>
                  </a:txBody>
                  <a:tcPr/>
                </a:tc>
                <a:tc>
                  <a:txBody>
                    <a:bodyPr/>
                    <a:lstStyle/>
                    <a:p>
                      <a:r>
                        <a:rPr lang="en-GB" dirty="0" smtClean="0"/>
                        <a:t>Solicitors Regulation authority (SRA) </a:t>
                      </a:r>
                      <a:endParaRPr lang="en-GB" dirty="0"/>
                    </a:p>
                  </a:txBody>
                  <a:tcPr/>
                </a:tc>
                <a:extLst>
                  <a:ext uri="{0D108BD9-81ED-4DB2-BD59-A6C34878D82A}">
                    <a16:rowId xmlns:a16="http://schemas.microsoft.com/office/drawing/2014/main" val="10001"/>
                  </a:ext>
                </a:extLst>
              </a:tr>
              <a:tr h="370840">
                <a:tc>
                  <a:txBody>
                    <a:bodyPr/>
                    <a:lstStyle/>
                    <a:p>
                      <a:r>
                        <a:rPr lang="en-GB" dirty="0" smtClean="0"/>
                        <a:t>Barristers </a:t>
                      </a:r>
                      <a:endParaRPr lang="en-GB" dirty="0"/>
                    </a:p>
                  </a:txBody>
                  <a:tcPr/>
                </a:tc>
                <a:tc>
                  <a:txBody>
                    <a:bodyPr/>
                    <a:lstStyle/>
                    <a:p>
                      <a:r>
                        <a:rPr lang="en-GB" dirty="0" smtClean="0"/>
                        <a:t>Bar council </a:t>
                      </a:r>
                      <a:endParaRPr lang="en-GB" dirty="0"/>
                    </a:p>
                  </a:txBody>
                  <a:tcPr/>
                </a:tc>
                <a:tc>
                  <a:txBody>
                    <a:bodyPr/>
                    <a:lstStyle/>
                    <a:p>
                      <a:r>
                        <a:rPr lang="en-GB" dirty="0" smtClean="0"/>
                        <a:t>Bar standards Board (BSB)</a:t>
                      </a:r>
                      <a:endParaRPr lang="en-GB" dirty="0"/>
                    </a:p>
                  </a:txBody>
                  <a:tcPr/>
                </a:tc>
                <a:extLst>
                  <a:ext uri="{0D108BD9-81ED-4DB2-BD59-A6C34878D82A}">
                    <a16:rowId xmlns:a16="http://schemas.microsoft.com/office/drawing/2014/main" val="10002"/>
                  </a:ext>
                </a:extLst>
              </a:tr>
              <a:tr h="370840">
                <a:tc>
                  <a:txBody>
                    <a:bodyPr/>
                    <a:lstStyle/>
                    <a:p>
                      <a:r>
                        <a:rPr lang="en-GB" dirty="0" smtClean="0"/>
                        <a:t>Legal executives</a:t>
                      </a:r>
                      <a:endParaRPr lang="en-GB" dirty="0"/>
                    </a:p>
                  </a:txBody>
                  <a:tcPr/>
                </a:tc>
                <a:tc>
                  <a:txBody>
                    <a:bodyPr/>
                    <a:lstStyle/>
                    <a:p>
                      <a:r>
                        <a:rPr lang="en-GB" dirty="0" smtClean="0"/>
                        <a:t>Chartered Institute of Legal Executives (CILEx)</a:t>
                      </a:r>
                      <a:endParaRPr lang="en-GB" dirty="0"/>
                    </a:p>
                  </a:txBody>
                  <a:tcPr/>
                </a:tc>
                <a:tc>
                  <a:txBody>
                    <a:bodyPr/>
                    <a:lstStyle/>
                    <a:p>
                      <a:r>
                        <a:rPr lang="en-GB" dirty="0" smtClean="0"/>
                        <a:t>ILEX Professional standards </a:t>
                      </a:r>
                      <a:endParaRPr lang="en-GB" dirty="0"/>
                    </a:p>
                  </a:txBody>
                  <a:tcPr/>
                </a:tc>
                <a:extLst>
                  <a:ext uri="{0D108BD9-81ED-4DB2-BD59-A6C34878D82A}">
                    <a16:rowId xmlns:a16="http://schemas.microsoft.com/office/drawing/2014/main" val="10003"/>
                  </a:ext>
                </a:extLst>
              </a:tr>
              <a:tr h="370840">
                <a:tc>
                  <a:txBody>
                    <a:bodyPr/>
                    <a:lstStyle/>
                    <a:p>
                      <a:r>
                        <a:rPr lang="en-GB" dirty="0" smtClean="0"/>
                        <a:t>Licensed Conveyancers</a:t>
                      </a:r>
                      <a:endParaRPr lang="en-GB" dirty="0"/>
                    </a:p>
                  </a:txBody>
                  <a:tcPr/>
                </a:tc>
                <a:tc gridSpan="2">
                  <a:txBody>
                    <a:bodyPr/>
                    <a:lstStyle/>
                    <a:p>
                      <a:r>
                        <a:rPr lang="en-GB" dirty="0" smtClean="0"/>
                        <a:t>Council of Licensed Conveyancers </a:t>
                      </a:r>
                      <a:endParaRPr lang="en-GB" dirty="0"/>
                    </a:p>
                  </a:txBody>
                  <a:tcPr/>
                </a:tc>
                <a:tc hMerge="1">
                  <a:txBody>
                    <a:bodyPr/>
                    <a:lstStyle/>
                    <a:p>
                      <a:endParaRPr lang="en-GB" dirty="0"/>
                    </a:p>
                  </a:txBody>
                  <a:tcPr/>
                </a:tc>
                <a:extLst>
                  <a:ext uri="{0D108BD9-81ED-4DB2-BD59-A6C34878D82A}">
                    <a16:rowId xmlns:a16="http://schemas.microsoft.com/office/drawing/2014/main" val="10004"/>
                  </a:ext>
                </a:extLst>
              </a:tr>
              <a:tr h="370840">
                <a:tc>
                  <a:txBody>
                    <a:bodyPr/>
                    <a:lstStyle/>
                    <a:p>
                      <a:r>
                        <a:rPr lang="en-GB" dirty="0" smtClean="0"/>
                        <a:t>Patent attorneys</a:t>
                      </a:r>
                      <a:endParaRPr lang="en-GB" dirty="0"/>
                    </a:p>
                  </a:txBody>
                  <a:tcPr/>
                </a:tc>
                <a:tc>
                  <a:txBody>
                    <a:bodyPr/>
                    <a:lstStyle/>
                    <a:p>
                      <a:r>
                        <a:rPr lang="en-GB" dirty="0" smtClean="0"/>
                        <a:t>Chartered Institute of Patent Attorneys (CIPA)</a:t>
                      </a:r>
                      <a:endParaRPr lang="en-GB" dirty="0"/>
                    </a:p>
                  </a:txBody>
                  <a:tcPr/>
                </a:tc>
                <a:tc rowSpan="2">
                  <a:txBody>
                    <a:bodyPr/>
                    <a:lstStyle/>
                    <a:p>
                      <a:r>
                        <a:rPr lang="en-GB" smtClean="0"/>
                        <a:t>Intellectual </a:t>
                      </a:r>
                      <a:r>
                        <a:rPr lang="en-GB" dirty="0" smtClean="0"/>
                        <a:t>Property Regulations Board (</a:t>
                      </a:r>
                      <a:r>
                        <a:rPr lang="en-GB" dirty="0" err="1" smtClean="0"/>
                        <a:t>IPReg</a:t>
                      </a:r>
                      <a:r>
                        <a:rPr lang="en-GB" dirty="0" smtClean="0"/>
                        <a:t>)</a:t>
                      </a:r>
                      <a:endParaRPr lang="en-GB" dirty="0"/>
                    </a:p>
                  </a:txBody>
                  <a:tcPr/>
                </a:tc>
                <a:extLst>
                  <a:ext uri="{0D108BD9-81ED-4DB2-BD59-A6C34878D82A}">
                    <a16:rowId xmlns:a16="http://schemas.microsoft.com/office/drawing/2014/main" val="10005"/>
                  </a:ext>
                </a:extLst>
              </a:tr>
              <a:tr h="370840">
                <a:tc>
                  <a:txBody>
                    <a:bodyPr/>
                    <a:lstStyle/>
                    <a:p>
                      <a:r>
                        <a:rPr lang="en-GB" dirty="0" smtClean="0"/>
                        <a:t>Trade Mark attorneys</a:t>
                      </a:r>
                      <a:endParaRPr lang="en-GB" dirty="0"/>
                    </a:p>
                  </a:txBody>
                  <a:tcPr/>
                </a:tc>
                <a:tc>
                  <a:txBody>
                    <a:bodyPr/>
                    <a:lstStyle/>
                    <a:p>
                      <a:r>
                        <a:rPr lang="en-GB" dirty="0" smtClean="0"/>
                        <a:t>Institute of Trade Mark attorneys (ITMA)</a:t>
                      </a:r>
                      <a:endParaRPr lang="en-GB" dirty="0"/>
                    </a:p>
                  </a:txBody>
                  <a:tcPr/>
                </a:tc>
                <a:tc vMerge="1">
                  <a:txBody>
                    <a:bodyPr/>
                    <a:lstStyle/>
                    <a:p>
                      <a:endParaRPr lang="en-GB" dirty="0"/>
                    </a:p>
                  </a:txBody>
                  <a:tcPr/>
                </a:tc>
                <a:extLst>
                  <a:ext uri="{0D108BD9-81ED-4DB2-BD59-A6C34878D82A}">
                    <a16:rowId xmlns:a16="http://schemas.microsoft.com/office/drawing/2014/main" val="10006"/>
                  </a:ext>
                </a:extLst>
              </a:tr>
              <a:tr h="370840">
                <a:tc>
                  <a:txBody>
                    <a:bodyPr/>
                    <a:lstStyle/>
                    <a:p>
                      <a:r>
                        <a:rPr lang="en-GB" dirty="0" smtClean="0"/>
                        <a:t>Law costs and Draftsmen</a:t>
                      </a:r>
                      <a:endParaRPr lang="en-GB" dirty="0"/>
                    </a:p>
                  </a:txBody>
                  <a:tcPr/>
                </a:tc>
                <a:tc>
                  <a:txBody>
                    <a:bodyPr/>
                    <a:lstStyle/>
                    <a:p>
                      <a:r>
                        <a:rPr lang="en-GB" dirty="0" smtClean="0"/>
                        <a:t>Association</a:t>
                      </a:r>
                      <a:r>
                        <a:rPr lang="en-GB" baseline="0" dirty="0" smtClean="0"/>
                        <a:t> of Cost Lawyers</a:t>
                      </a:r>
                      <a:endParaRPr lang="en-GB" dirty="0"/>
                    </a:p>
                  </a:txBody>
                  <a:tcPr/>
                </a:tc>
                <a:tc>
                  <a:txBody>
                    <a:bodyPr/>
                    <a:lstStyle/>
                    <a:p>
                      <a:r>
                        <a:rPr lang="en-GB" dirty="0" smtClean="0"/>
                        <a:t>Cost Lawyers Standards Board </a:t>
                      </a:r>
                      <a:endParaRPr lang="en-GB" dirty="0"/>
                    </a:p>
                  </a:txBody>
                  <a:tcPr/>
                </a:tc>
                <a:extLst>
                  <a:ext uri="{0D108BD9-81ED-4DB2-BD59-A6C34878D82A}">
                    <a16:rowId xmlns:a16="http://schemas.microsoft.com/office/drawing/2014/main" val="10007"/>
                  </a:ext>
                </a:extLst>
              </a:tr>
              <a:tr h="370840">
                <a:tc>
                  <a:txBody>
                    <a:bodyPr/>
                    <a:lstStyle/>
                    <a:p>
                      <a:r>
                        <a:rPr lang="en-GB" dirty="0" smtClean="0"/>
                        <a:t>Notaries </a:t>
                      </a:r>
                      <a:endParaRPr lang="en-GB" dirty="0"/>
                    </a:p>
                  </a:txBody>
                  <a:tcPr/>
                </a:tc>
                <a:tc gridSpan="2">
                  <a:txBody>
                    <a:bodyPr/>
                    <a:lstStyle/>
                    <a:p>
                      <a:r>
                        <a:rPr lang="en-GB" dirty="0" smtClean="0"/>
                        <a:t>Master of the Faculties </a:t>
                      </a:r>
                      <a:endParaRPr lang="en-GB" dirty="0"/>
                    </a:p>
                  </a:txBody>
                  <a:tcPr/>
                </a:tc>
                <a:tc hMerge="1">
                  <a:txBody>
                    <a:bodyPr/>
                    <a:lstStyle/>
                    <a:p>
                      <a:endParaRPr lang="en-GB" dirty="0"/>
                    </a:p>
                  </a:txBody>
                  <a:tcPr/>
                </a:tc>
                <a:extLst>
                  <a:ext uri="{0D108BD9-81ED-4DB2-BD59-A6C34878D82A}">
                    <a16:rowId xmlns:a16="http://schemas.microsoft.com/office/drawing/2014/main" val="10008"/>
                  </a:ext>
                </a:extLst>
              </a:tr>
            </a:tbl>
          </a:graphicData>
        </a:graphic>
      </p:graphicFrame>
      <p:sp>
        <p:nvSpPr>
          <p:cNvPr id="4" name="Slide Number Placeholder 3"/>
          <p:cNvSpPr>
            <a:spLocks noGrp="1"/>
          </p:cNvSpPr>
          <p:nvPr>
            <p:ph type="sldNum" sz="quarter" idx="12"/>
          </p:nvPr>
        </p:nvSpPr>
        <p:spPr/>
        <p:txBody>
          <a:bodyPr/>
          <a:lstStyle/>
          <a:p>
            <a:fld id="{4ACF9EE9-D81C-4F79-B564-34001B3D727E}" type="slidenum">
              <a:rPr lang="en-GB" smtClean="0"/>
              <a:pPr/>
              <a:t>13</a:t>
            </a:fld>
            <a:endParaRPr lang="en-GB"/>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Sentencing</a:t>
            </a:r>
            <a:endParaRPr lang="en-GB" dirty="0"/>
          </a:p>
        </p:txBody>
      </p:sp>
      <p:sp>
        <p:nvSpPr>
          <p:cNvPr id="3" name="Content Placeholder 2"/>
          <p:cNvSpPr>
            <a:spLocks noGrp="1"/>
          </p:cNvSpPr>
          <p:nvPr>
            <p:ph idx="1"/>
          </p:nvPr>
        </p:nvSpPr>
        <p:spPr/>
        <p:txBody>
          <a:bodyPr/>
          <a:lstStyle/>
          <a:p>
            <a:r>
              <a:rPr lang="en-GB" dirty="0" smtClean="0"/>
              <a:t>Both judges and magistrates need to decide what the purpose of the sentence is, what is it trying to achieve?</a:t>
            </a:r>
          </a:p>
          <a:p>
            <a:r>
              <a:rPr lang="en-GB" dirty="0" smtClean="0"/>
              <a:t>Criminal Justice Act 2003 S 142/ Criminal Justice and Immigration Act 2008 :</a:t>
            </a:r>
          </a:p>
          <a:p>
            <a:pPr lvl="1"/>
            <a:r>
              <a:rPr lang="en-GB" dirty="0" smtClean="0"/>
              <a:t>a. Punishment of the offenders</a:t>
            </a:r>
          </a:p>
          <a:p>
            <a:pPr lvl="1"/>
            <a:r>
              <a:rPr lang="en-GB" dirty="0" smtClean="0"/>
              <a:t>b. reduction of crime</a:t>
            </a:r>
          </a:p>
          <a:p>
            <a:pPr lvl="1"/>
            <a:r>
              <a:rPr lang="en-GB" dirty="0" smtClean="0"/>
              <a:t>c. reform and rehabilitation of offenders</a:t>
            </a:r>
          </a:p>
          <a:p>
            <a:pPr lvl="1"/>
            <a:r>
              <a:rPr lang="en-GB" dirty="0" smtClean="0"/>
              <a:t>d. Protection of the public</a:t>
            </a:r>
          </a:p>
          <a:p>
            <a:pPr lvl="1"/>
            <a:r>
              <a:rPr lang="en-GB" dirty="0" smtClean="0"/>
              <a:t>e. reparation of the offenders to the persons affected by their offences. </a:t>
            </a:r>
            <a:endParaRPr lang="en-GB" dirty="0"/>
          </a:p>
        </p:txBody>
      </p:sp>
      <p:sp>
        <p:nvSpPr>
          <p:cNvPr id="4" name="Slide Number Placeholder 3"/>
          <p:cNvSpPr>
            <a:spLocks noGrp="1"/>
          </p:cNvSpPr>
          <p:nvPr>
            <p:ph type="sldNum" sz="quarter" idx="12"/>
          </p:nvPr>
        </p:nvSpPr>
        <p:spPr/>
        <p:txBody>
          <a:bodyPr/>
          <a:lstStyle/>
          <a:p>
            <a:fld id="{4ACF9EE9-D81C-4F79-B564-34001B3D727E}" type="slidenum">
              <a:rPr lang="en-GB" smtClean="0"/>
              <a:pPr/>
              <a:t>14</a:t>
            </a:fld>
            <a:endParaRPr lang="en-GB"/>
          </a:p>
        </p:txBody>
      </p:sp>
    </p:spTree>
    <p:extLst>
      <p:ext uri="{BB962C8B-B14F-4D97-AF65-F5344CB8AC3E}">
        <p14:creationId xmlns:p14="http://schemas.microsoft.com/office/powerpoint/2010/main" val="20705043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Sentencing Guidelines council has responsibility to produce guidelines for sentencing </a:t>
            </a:r>
          </a:p>
          <a:p>
            <a:r>
              <a:rPr lang="en-GB" dirty="0">
                <a:hlinkClick r:id="rId2"/>
              </a:rPr>
              <a:t>https://www.sentencingcouncil.org.uk</a:t>
            </a:r>
            <a:r>
              <a:rPr lang="en-GB" dirty="0" smtClean="0">
                <a:hlinkClick r:id="rId2"/>
              </a:rPr>
              <a:t>/</a:t>
            </a:r>
            <a:endParaRPr lang="en-GB" dirty="0" smtClean="0"/>
          </a:p>
          <a:p>
            <a:endParaRPr lang="en-GB" dirty="0" smtClean="0"/>
          </a:p>
          <a:p>
            <a:r>
              <a:rPr lang="en-GB">
                <a:hlinkClick r:id="rId3"/>
              </a:rPr>
              <a:t>https://www.sentencingcouncil.org.uk/offences/magistrates-court/item/assault-occasioning-actual-bodily-harm-racially-religiously-aggravated-abh</a:t>
            </a:r>
            <a:r>
              <a:rPr lang="en-GB" smtClean="0">
                <a:hlinkClick r:id="rId3"/>
              </a:rPr>
              <a:t>/</a:t>
            </a:r>
            <a:endParaRPr lang="en-GB" smtClean="0"/>
          </a:p>
          <a:p>
            <a:endParaRPr lang="en-GB" dirty="0"/>
          </a:p>
        </p:txBody>
      </p:sp>
      <p:sp>
        <p:nvSpPr>
          <p:cNvPr id="4" name="Slide Number Placeholder 3"/>
          <p:cNvSpPr>
            <a:spLocks noGrp="1"/>
          </p:cNvSpPr>
          <p:nvPr>
            <p:ph type="sldNum" sz="quarter" idx="12"/>
          </p:nvPr>
        </p:nvSpPr>
        <p:spPr/>
        <p:txBody>
          <a:bodyPr/>
          <a:lstStyle/>
          <a:p>
            <a:fld id="{4ACF9EE9-D81C-4F79-B564-34001B3D727E}" type="slidenum">
              <a:rPr lang="en-GB" smtClean="0"/>
              <a:pPr/>
              <a:t>15</a:t>
            </a:fld>
            <a:endParaRPr lang="en-GB"/>
          </a:p>
        </p:txBody>
      </p:sp>
    </p:spTree>
    <p:extLst>
      <p:ext uri="{BB962C8B-B14F-4D97-AF65-F5344CB8AC3E}">
        <p14:creationId xmlns:p14="http://schemas.microsoft.com/office/powerpoint/2010/main" val="21015667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256</TotalTime>
  <Words>799</Words>
  <Application>Microsoft Office PowerPoint</Application>
  <PresentationFormat>On-screen Show (4:3)</PresentationFormat>
  <Paragraphs>128</Paragraphs>
  <Slides>15</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Trebuchet MS</vt:lpstr>
      <vt:lpstr>Wingdings 3</vt:lpstr>
      <vt:lpstr>Facet</vt:lpstr>
      <vt:lpstr>Personnel of the Legal System</vt:lpstr>
      <vt:lpstr>Personnel of the Legal System</vt:lpstr>
      <vt:lpstr>Personnel of the Legal System</vt:lpstr>
      <vt:lpstr>Judges</vt:lpstr>
      <vt:lpstr>Judges</vt:lpstr>
      <vt:lpstr>Constitutional reform Act 2005 </vt:lpstr>
      <vt:lpstr>Judges</vt:lpstr>
      <vt:lpstr> Lay Decision Makers </vt:lpstr>
      <vt:lpstr>Magistrates</vt:lpstr>
      <vt:lpstr>Magistrates</vt:lpstr>
      <vt:lpstr>Role and selection of Juries</vt:lpstr>
      <vt:lpstr>Role and selection of Juries</vt:lpstr>
      <vt:lpstr>Legal Professional </vt:lpstr>
      <vt:lpstr>Sentencing</vt:lpstr>
      <vt:lpstr>PowerPoint Presentation</vt:lpstr>
    </vt:vector>
  </TitlesOfParts>
  <Company>University of Glamorgan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reast</dc:creator>
  <cp:lastModifiedBy>Bronwen Williams</cp:lastModifiedBy>
  <cp:revision>13</cp:revision>
  <cp:lastPrinted>2018-12-06T08:18:07Z</cp:lastPrinted>
  <dcterms:created xsi:type="dcterms:W3CDTF">2009-10-07T13:29:22Z</dcterms:created>
  <dcterms:modified xsi:type="dcterms:W3CDTF">2018-12-06T10:56:27Z</dcterms:modified>
</cp:coreProperties>
</file>