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7" r:id="rId2"/>
    <p:sldId id="270" r:id="rId3"/>
    <p:sldId id="271" r:id="rId4"/>
    <p:sldId id="258" r:id="rId5"/>
    <p:sldId id="276" r:id="rId6"/>
    <p:sldId id="265" r:id="rId7"/>
    <p:sldId id="264" r:id="rId8"/>
    <p:sldId id="261" r:id="rId9"/>
    <p:sldId id="275" r:id="rId10"/>
    <p:sldId id="263" r:id="rId11"/>
    <p:sldId id="267" r:id="rId12"/>
    <p:sldId id="269" r:id="rId13"/>
    <p:sldId id="266" r:id="rId14"/>
    <p:sldId id="260" r:id="rId15"/>
    <p:sldId id="268" r:id="rId16"/>
    <p:sldId id="262" r:id="rId1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0471" autoAdjust="0"/>
  </p:normalViewPr>
  <p:slideViewPr>
    <p:cSldViewPr>
      <p:cViewPr varScale="1">
        <p:scale>
          <a:sx n="38" d="100"/>
          <a:sy n="38" d="100"/>
        </p:scale>
        <p:origin x="2778" y="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EFB9EED-F9A0-4DFD-A8A3-C6DDFBB07F98}" type="datetimeFigureOut">
              <a:rPr lang="en-GB" smtClean="0"/>
              <a:pPr/>
              <a:t>28/02/2018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594FF569-6682-44CC-B0DD-939FEFD8E517}" type="slidenum">
              <a:rPr lang="en-GB" smtClean="0"/>
              <a:pPr/>
              <a:t>‹#›</a:t>
            </a:fld>
            <a:endParaRPr lang="en-GB"/>
          </a:p>
        </p:txBody>
      </p:sp>
    </p:spTree>
    <p:extLst>
      <p:ext uri="{BB962C8B-B14F-4D97-AF65-F5344CB8AC3E}">
        <p14:creationId xmlns:p14="http://schemas.microsoft.com/office/powerpoint/2010/main" val="24196132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en.wikipedia.org/wiki/Ain_Mallaha" TargetMode="External"/><Relationship Id="rId2" Type="http://schemas.openxmlformats.org/officeDocument/2006/relationships/slide" Target="../slides/slide5.xml"/><Relationship Id="rId1" Type="http://schemas.openxmlformats.org/officeDocument/2006/relationships/notesMaster" Target="../notesMasters/notesMaster1.xml"/><Relationship Id="rId4" Type="http://schemas.openxmlformats.org/officeDocument/2006/relationships/hyperlink" Target="http://en.wikipedia.org/wiki/Sea_of_Galilee"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www.genetics.org/content/154/4/1785.full"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a:defRPr/>
            </a:pPr>
            <a:endParaRPr lang="en-GB" dirty="0"/>
          </a:p>
        </p:txBody>
      </p:sp>
      <p:sp>
        <p:nvSpPr>
          <p:cNvPr id="19460" name="Slide Number Placeholder 3"/>
          <p:cNvSpPr>
            <a:spLocks noGrp="1"/>
          </p:cNvSpPr>
          <p:nvPr>
            <p:ph type="sldNum" sz="quarter" idx="5"/>
          </p:nvPr>
        </p:nvSpPr>
        <p:spPr>
          <a:noFill/>
        </p:spPr>
        <p:txBody>
          <a:bodyPr/>
          <a:lstStyle/>
          <a:p>
            <a:fld id="{1522389F-51E4-4288-A514-09E45CE04EC9}" type="slidenum">
              <a:rPr lang="en-US" smtClean="0"/>
              <a:pPr/>
              <a:t>1</a:t>
            </a:fld>
            <a:endParaRPr lang="en-US" smtClean="0"/>
          </a:p>
        </p:txBody>
      </p:sp>
    </p:spTree>
    <p:extLst>
      <p:ext uri="{BB962C8B-B14F-4D97-AF65-F5344CB8AC3E}">
        <p14:creationId xmlns:p14="http://schemas.microsoft.com/office/powerpoint/2010/main" val="24074355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algn="l">
              <a:defRPr/>
            </a:pPr>
            <a:r>
              <a:rPr lang="en-GB" dirty="0" err="1" smtClean="0"/>
              <a:t>Clutton</a:t>
            </a:r>
            <a:r>
              <a:rPr lang="en-GB" dirty="0" smtClean="0"/>
              <a:t>-Brock page</a:t>
            </a:r>
            <a:r>
              <a:rPr lang="en-GB" baseline="0" dirty="0" smtClean="0"/>
              <a:t> 62: ‘It is difficult to preserve meat: it soon rots and it is then thoroughly unpleasant to eat, if not actually lethal’. Given the every long association of H-G groups in Europe with little to eat other than the mammoth they brought down weeks if not months ago I wonder what stance she would have taken then? </a:t>
            </a:r>
            <a:r>
              <a:rPr lang="en-GB" dirty="0" smtClean="0"/>
              <a:t>How game do you want it? Pheasant -10 days to three weeks – until the</a:t>
            </a:r>
            <a:r>
              <a:rPr lang="en-GB" baseline="0" dirty="0" smtClean="0"/>
              <a:t> </a:t>
            </a:r>
            <a:r>
              <a:rPr lang="en-GB" dirty="0" smtClean="0"/>
              <a:t>surface goes slightly green and the feathers fall without tugging, beef, best Aberdeen angus,</a:t>
            </a:r>
            <a:r>
              <a:rPr lang="en-GB" baseline="0" dirty="0" smtClean="0"/>
              <a:t> 21 days, hams one to three years and this is raw meat not cooked. If a meat has despoiled is rather in the taste of the individual, those gone through the war years have cast iron constitutions! Some tribes actually eat the maggots on the meat, some do not preserve even though they are familiar with the techniques the </a:t>
            </a:r>
            <a:r>
              <a:rPr lang="en-GB" baseline="0" dirty="0" err="1" smtClean="0"/>
              <a:t>Pira</a:t>
            </a:r>
            <a:r>
              <a:rPr lang="en-GB" baseline="0" dirty="0" smtClean="0"/>
              <a:t>-Ha an Amazonian tribe – they are a hunter-forager group that have ….. Clearly the lack of desire to preserve meat or the inability to may not have prevented storage – especially when one considers the settled life style of some of the early complex hunter gather groups – with subterranean floors….. </a:t>
            </a:r>
            <a:r>
              <a:rPr lang="en-GB" baseline="0" dirty="0" smtClean="0">
                <a:latin typeface="Arial" pitchFamily="34" charset="0"/>
                <a:cs typeface="Arial" pitchFamily="34" charset="0"/>
              </a:rPr>
              <a:t>Abu </a:t>
            </a:r>
            <a:r>
              <a:rPr lang="en-GB" baseline="0" dirty="0" err="1" smtClean="0">
                <a:latin typeface="Arial" pitchFamily="34" charset="0"/>
                <a:cs typeface="Arial" pitchFamily="34" charset="0"/>
              </a:rPr>
              <a:t>Hureyra</a:t>
            </a:r>
            <a:r>
              <a:rPr lang="en-GB" baseline="0" dirty="0" smtClean="0">
                <a:latin typeface="Arial" pitchFamily="34" charset="0"/>
                <a:cs typeface="Arial" pitchFamily="34" charset="0"/>
              </a:rPr>
              <a:t>, along with those Tell sites in </a:t>
            </a:r>
            <a:r>
              <a:rPr lang="en-GB" baseline="0" dirty="0" err="1" smtClean="0">
                <a:latin typeface="Arial" pitchFamily="34" charset="0"/>
                <a:cs typeface="Arial" pitchFamily="34" charset="0"/>
              </a:rPr>
              <a:t>Jerrico</a:t>
            </a:r>
            <a:r>
              <a:rPr lang="en-GB" baseline="0" dirty="0" smtClean="0">
                <a:latin typeface="Arial" pitchFamily="34" charset="0"/>
                <a:cs typeface="Arial" pitchFamily="34" charset="0"/>
              </a:rPr>
              <a:t>.</a:t>
            </a:r>
            <a:r>
              <a:rPr lang="en-GB" sz="1200" b="0" i="0" kern="1200" dirty="0" smtClean="0">
                <a:solidFill>
                  <a:schemeClr val="tx1"/>
                </a:solidFill>
                <a:latin typeface="+mn-lt"/>
                <a:ea typeface="+mn-ea"/>
                <a:cs typeface="+mn-cs"/>
              </a:rPr>
              <a:t> </a:t>
            </a:r>
          </a:p>
          <a:p>
            <a:pPr algn="l">
              <a:defRPr/>
            </a:pPr>
            <a:endParaRPr lang="en-GB" sz="1200" b="0" i="0" kern="1200" dirty="0" smtClean="0">
              <a:solidFill>
                <a:schemeClr val="tx1"/>
              </a:solidFill>
              <a:latin typeface="+mn-lt"/>
              <a:ea typeface="+mn-ea"/>
              <a:cs typeface="+mn-cs"/>
            </a:endParaRPr>
          </a:p>
          <a:p>
            <a:pPr algn="l">
              <a:defRPr/>
            </a:pPr>
            <a:endParaRPr lang="en-GB" dirty="0" smtClean="0"/>
          </a:p>
          <a:p>
            <a:pPr algn="l">
              <a:defRPr/>
            </a:pPr>
            <a:r>
              <a:rPr lang="en-GB" dirty="0" smtClean="0"/>
              <a:t>And this is </a:t>
            </a:r>
            <a:r>
              <a:rPr lang="en-GB" dirty="0" err="1" smtClean="0"/>
              <a:t>thre</a:t>
            </a:r>
            <a:r>
              <a:rPr lang="en-GB" baseline="0" dirty="0" smtClean="0"/>
              <a:t> problem with many of ‘</a:t>
            </a:r>
            <a:r>
              <a:rPr lang="en-GB" baseline="0" dirty="0" err="1" smtClean="0"/>
              <a:t>why’did</a:t>
            </a:r>
            <a:r>
              <a:rPr lang="en-GB" baseline="0" dirty="0" smtClean="0"/>
              <a:t> they do questions. </a:t>
            </a:r>
            <a:endParaRPr lang="en-GB" dirty="0"/>
          </a:p>
        </p:txBody>
      </p:sp>
      <p:sp>
        <p:nvSpPr>
          <p:cNvPr id="19460" name="Slide Number Placeholder 3"/>
          <p:cNvSpPr>
            <a:spLocks noGrp="1"/>
          </p:cNvSpPr>
          <p:nvPr>
            <p:ph type="sldNum" sz="quarter" idx="5"/>
          </p:nvPr>
        </p:nvSpPr>
        <p:spPr>
          <a:noFill/>
        </p:spPr>
        <p:txBody>
          <a:bodyPr/>
          <a:lstStyle/>
          <a:p>
            <a:fld id="{1522389F-51E4-4288-A514-09E45CE04EC9}" type="slidenum">
              <a:rPr lang="en-US" smtClean="0"/>
              <a:pPr/>
              <a:t>2</a:t>
            </a:fld>
            <a:endParaRPr lang="en-US" smtClean="0"/>
          </a:p>
        </p:txBody>
      </p:sp>
    </p:spTree>
    <p:extLst>
      <p:ext uri="{BB962C8B-B14F-4D97-AF65-F5344CB8AC3E}">
        <p14:creationId xmlns:p14="http://schemas.microsoft.com/office/powerpoint/2010/main" val="24692271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algn="l">
              <a:defRPr/>
            </a:pPr>
            <a:r>
              <a:rPr lang="en-GB" sz="1200" b="0" i="0" kern="1200" dirty="0" smtClean="0">
                <a:solidFill>
                  <a:schemeClr val="tx1"/>
                </a:solidFill>
                <a:latin typeface="+mn-lt"/>
                <a:ea typeface="+mn-ea"/>
                <a:cs typeface="+mn-cs"/>
              </a:rPr>
              <a:t>Daniel Everett anthropologist : They often go hungry, not for want of food, but from a desire to be hard,</a:t>
            </a:r>
            <a:r>
              <a:rPr lang="en-GB" sz="1200" b="0" i="0" kern="1200" baseline="0" dirty="0" smtClean="0">
                <a:solidFill>
                  <a:schemeClr val="tx1"/>
                </a:solidFill>
                <a:latin typeface="+mn-lt"/>
                <a:ea typeface="+mn-ea"/>
                <a:cs typeface="+mn-cs"/>
              </a:rPr>
              <a:t> character building (a bit like the War generation). </a:t>
            </a:r>
            <a:r>
              <a:rPr lang="en-GB" sz="1200" b="0" i="0" kern="1200" dirty="0" smtClean="0">
                <a:solidFill>
                  <a:schemeClr val="tx1"/>
                </a:solidFill>
                <a:latin typeface="+mn-lt"/>
                <a:ea typeface="+mn-ea"/>
                <a:cs typeface="+mn-cs"/>
              </a:rPr>
              <a:t>They do not store food in any quantity, but generally eat it when they get it and ignore lessons in preserving meats by salting or smoking even though they are familiar with them.</a:t>
            </a:r>
            <a:r>
              <a:rPr lang="en-GB" sz="1200" b="0" i="0" kern="1200" baseline="0" dirty="0" smtClean="0">
                <a:solidFill>
                  <a:schemeClr val="tx1"/>
                </a:solidFill>
                <a:latin typeface="+mn-lt"/>
                <a:ea typeface="+mn-ea"/>
                <a:cs typeface="+mn-cs"/>
              </a:rPr>
              <a:t> They fish but don’t make their own canoes, </a:t>
            </a:r>
            <a:r>
              <a:rPr lang="en-GB" sz="1200" b="0" i="0" kern="1200" baseline="0" dirty="0" err="1" smtClean="0">
                <a:solidFill>
                  <a:schemeClr val="tx1"/>
                </a:solidFill>
                <a:latin typeface="+mn-lt"/>
                <a:ea typeface="+mn-ea"/>
                <a:cs typeface="+mn-cs"/>
              </a:rPr>
              <a:t>Everet</a:t>
            </a:r>
            <a:r>
              <a:rPr lang="en-GB" sz="1200" b="0" i="0" kern="1200" baseline="0" dirty="0" smtClean="0">
                <a:solidFill>
                  <a:schemeClr val="tx1"/>
                </a:solidFill>
                <a:latin typeface="+mn-lt"/>
                <a:ea typeface="+mn-ea"/>
                <a:cs typeface="+mn-cs"/>
              </a:rPr>
              <a:t> brought in master canoe builders to show them – but they wait to use the next tribe’s</a:t>
            </a:r>
            <a:r>
              <a:rPr lang="en-GB" sz="1200" b="0" i="0" kern="1200" dirty="0" smtClean="0">
                <a:solidFill>
                  <a:schemeClr val="tx1"/>
                </a:solidFill>
                <a:latin typeface="+mn-lt"/>
                <a:ea typeface="+mn-ea"/>
                <a:cs typeface="+mn-cs"/>
              </a:rPr>
              <a:t> They cultivate manioc plants that grow from spit-out seeds and make only a few days' worth of manioc flour at a time never</a:t>
            </a:r>
            <a:r>
              <a:rPr lang="en-GB" sz="1200" b="0" i="0" kern="1200" baseline="0" dirty="0" smtClean="0">
                <a:solidFill>
                  <a:schemeClr val="tx1"/>
                </a:solidFill>
                <a:latin typeface="+mn-lt"/>
                <a:ea typeface="+mn-ea"/>
                <a:cs typeface="+mn-cs"/>
              </a:rPr>
              <a:t> </a:t>
            </a:r>
            <a:r>
              <a:rPr lang="en-GB" sz="1200" b="0" i="0" kern="1200" dirty="0" smtClean="0">
                <a:solidFill>
                  <a:schemeClr val="tx1"/>
                </a:solidFill>
                <a:latin typeface="+mn-lt"/>
                <a:ea typeface="+mn-ea"/>
                <a:cs typeface="+mn-cs"/>
              </a:rPr>
              <a:t>more.</a:t>
            </a:r>
          </a:p>
          <a:p>
            <a:pPr algn="l">
              <a:defRPr/>
            </a:pPr>
            <a:endParaRPr lang="en-GB" sz="1200" b="0" i="0" kern="1200" baseline="0" dirty="0" smtClean="0">
              <a:solidFill>
                <a:schemeClr val="tx1"/>
              </a:solidFill>
              <a:latin typeface="+mn-lt"/>
              <a:ea typeface="+mn-ea"/>
              <a:cs typeface="+mn-cs"/>
            </a:endParaRPr>
          </a:p>
          <a:p>
            <a:pPr algn="l">
              <a:defRPr/>
            </a:pPr>
            <a:r>
              <a:rPr lang="en-GB" sz="1200" b="0" i="0" kern="1200" baseline="0" dirty="0" smtClean="0">
                <a:solidFill>
                  <a:schemeClr val="tx1"/>
                </a:solidFill>
                <a:latin typeface="+mn-lt"/>
                <a:ea typeface="+mn-ea"/>
                <a:cs typeface="+mn-cs"/>
              </a:rPr>
              <a:t>Storage and provision for the future is not a driver for them – often portrayed as Brazil’s happy people or tribe.</a:t>
            </a:r>
            <a:endParaRPr lang="en-GB" baseline="0" dirty="0" smtClean="0"/>
          </a:p>
          <a:p>
            <a:pPr algn="l">
              <a:defRPr/>
            </a:pPr>
            <a:endParaRPr lang="en-GB" baseline="0" dirty="0" smtClean="0"/>
          </a:p>
          <a:p>
            <a:pPr>
              <a:defRPr/>
            </a:pPr>
            <a:endParaRPr lang="en-GB" dirty="0"/>
          </a:p>
        </p:txBody>
      </p:sp>
      <p:sp>
        <p:nvSpPr>
          <p:cNvPr id="20484" name="Slide Number Placeholder 3"/>
          <p:cNvSpPr>
            <a:spLocks noGrp="1"/>
          </p:cNvSpPr>
          <p:nvPr>
            <p:ph type="sldNum" sz="quarter" idx="5"/>
          </p:nvPr>
        </p:nvSpPr>
        <p:spPr>
          <a:noFill/>
        </p:spPr>
        <p:txBody>
          <a:bodyPr/>
          <a:lstStyle/>
          <a:p>
            <a:fld id="{59EE19FB-0966-42FE-B929-5ECD28616154}" type="slidenum">
              <a:rPr lang="en-US" smtClean="0"/>
              <a:pPr/>
              <a:t>3</a:t>
            </a:fld>
            <a:endParaRPr lang="en-US" smtClean="0"/>
          </a:p>
        </p:txBody>
      </p:sp>
    </p:spTree>
    <p:extLst>
      <p:ext uri="{BB962C8B-B14F-4D97-AF65-F5344CB8AC3E}">
        <p14:creationId xmlns:p14="http://schemas.microsoft.com/office/powerpoint/2010/main" val="7346720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a:defRPr/>
            </a:pPr>
            <a:endParaRPr lang="en-GB" dirty="0" smtClean="0"/>
          </a:p>
          <a:p>
            <a:pPr>
              <a:defRPr/>
            </a:pPr>
            <a:r>
              <a:rPr lang="en-GB" dirty="0" smtClean="0"/>
              <a:t>If we assume that past societies wanted to store, wanted to build up a surplus or security for the</a:t>
            </a:r>
            <a:r>
              <a:rPr lang="en-GB" baseline="0" dirty="0" smtClean="0"/>
              <a:t> </a:t>
            </a:r>
            <a:r>
              <a:rPr lang="en-GB" dirty="0" smtClean="0"/>
              <a:t>future how could we tell this? </a:t>
            </a:r>
          </a:p>
          <a:p>
            <a:pPr>
              <a:defRPr/>
            </a:pPr>
            <a:endParaRPr lang="en-GB" dirty="0" smtClean="0"/>
          </a:p>
          <a:p>
            <a:pPr>
              <a:defRPr/>
            </a:pPr>
            <a:r>
              <a:rPr lang="en-GB" dirty="0" smtClean="0"/>
              <a:t>Conversely with the DNA it happens way before we see the</a:t>
            </a:r>
            <a:r>
              <a:rPr lang="en-GB" baseline="0" dirty="0" smtClean="0"/>
              <a:t> </a:t>
            </a:r>
            <a:r>
              <a:rPr lang="en-GB" dirty="0" smtClean="0"/>
              <a:t>morphology</a:t>
            </a:r>
            <a:r>
              <a:rPr lang="en-GB" baseline="0" dirty="0" smtClean="0"/>
              <a:t> change long after the genes.</a:t>
            </a:r>
            <a:endParaRPr lang="en-GB" dirty="0"/>
          </a:p>
        </p:txBody>
      </p:sp>
      <p:sp>
        <p:nvSpPr>
          <p:cNvPr id="20484" name="Slide Number Placeholder 3"/>
          <p:cNvSpPr>
            <a:spLocks noGrp="1"/>
          </p:cNvSpPr>
          <p:nvPr>
            <p:ph type="sldNum" sz="quarter" idx="5"/>
          </p:nvPr>
        </p:nvSpPr>
        <p:spPr>
          <a:noFill/>
        </p:spPr>
        <p:txBody>
          <a:bodyPr/>
          <a:lstStyle/>
          <a:p>
            <a:fld id="{59EE19FB-0966-42FE-B929-5ECD28616154}" type="slidenum">
              <a:rPr lang="en-US" smtClean="0"/>
              <a:pPr/>
              <a:t>4</a:t>
            </a:fld>
            <a:endParaRPr lang="en-US" smtClean="0"/>
          </a:p>
        </p:txBody>
      </p:sp>
    </p:spTree>
    <p:extLst>
      <p:ext uri="{BB962C8B-B14F-4D97-AF65-F5344CB8AC3E}">
        <p14:creationId xmlns:p14="http://schemas.microsoft.com/office/powerpoint/2010/main" val="20120079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92500" lnSpcReduction="10000"/>
          </a:bodyPr>
          <a:lstStyle/>
          <a:p>
            <a:pPr eaLnBrk="1" hangingPunct="1"/>
            <a:r>
              <a:rPr lang="en-GB" dirty="0" smtClean="0">
                <a:latin typeface="Arial" pitchFamily="34" charset="0"/>
                <a:cs typeface="Arial" pitchFamily="34" charset="0"/>
              </a:rPr>
              <a:t>Essentially, if</a:t>
            </a:r>
            <a:r>
              <a:rPr lang="en-GB" baseline="0" dirty="0" smtClean="0">
                <a:latin typeface="Arial" pitchFamily="34" charset="0"/>
                <a:cs typeface="Arial" pitchFamily="34" charset="0"/>
              </a:rPr>
              <a:t> we see signs of what is assumed to be the trappings of domestic plants and animals – </a:t>
            </a:r>
            <a:r>
              <a:rPr lang="en-GB" baseline="0" dirty="0" err="1" smtClean="0">
                <a:latin typeface="Arial" pitchFamily="34" charset="0"/>
                <a:cs typeface="Arial" pitchFamily="34" charset="0"/>
              </a:rPr>
              <a:t>sedentism</a:t>
            </a:r>
            <a:r>
              <a:rPr lang="en-GB" baseline="0" dirty="0" smtClean="0">
                <a:latin typeface="Arial" pitchFamily="34" charset="0"/>
                <a:cs typeface="Arial" pitchFamily="34" charset="0"/>
              </a:rPr>
              <a:t>, material culture can we assume domestication has gone on? Sites such as Abu </a:t>
            </a:r>
            <a:r>
              <a:rPr lang="en-GB" baseline="0" dirty="0" err="1" smtClean="0">
                <a:latin typeface="Arial" pitchFamily="34" charset="0"/>
                <a:cs typeface="Arial" pitchFamily="34" charset="0"/>
              </a:rPr>
              <a:t>Hureyra</a:t>
            </a:r>
            <a:r>
              <a:rPr lang="en-GB" baseline="0" dirty="0" smtClean="0">
                <a:latin typeface="Arial" pitchFamily="34" charset="0"/>
                <a:cs typeface="Arial" pitchFamily="34" charset="0"/>
              </a:rPr>
              <a:t>, banks of the Euphrates, </a:t>
            </a:r>
            <a:r>
              <a:rPr lang="en-GB" baseline="0" dirty="0" err="1" smtClean="0">
                <a:latin typeface="Arial" pitchFamily="34" charset="0"/>
                <a:cs typeface="Arial" pitchFamily="34" charset="0"/>
              </a:rPr>
              <a:t>Aetokremnos</a:t>
            </a:r>
            <a:r>
              <a:rPr lang="en-GB" baseline="0" dirty="0" smtClean="0">
                <a:latin typeface="Arial" pitchFamily="34" charset="0"/>
                <a:cs typeface="Arial" pitchFamily="34" charset="0"/>
              </a:rPr>
              <a:t> in Cyprus – very unusually late Pleistocene pygmy hippo hunting at 10,000 </a:t>
            </a:r>
            <a:r>
              <a:rPr lang="en-GB" baseline="0" dirty="0" err="1" smtClean="0">
                <a:latin typeface="Arial" pitchFamily="34" charset="0"/>
                <a:cs typeface="Arial" pitchFamily="34" charset="0"/>
              </a:rPr>
              <a:t>cal</a:t>
            </a:r>
            <a:r>
              <a:rPr lang="en-GB" baseline="0" dirty="0" smtClean="0">
                <a:latin typeface="Arial" pitchFamily="34" charset="0"/>
                <a:cs typeface="Arial" pitchFamily="34" charset="0"/>
              </a:rPr>
              <a:t> BC – show similar archaeological settlement patterns all associated with ‘complex hunter-gatherers’. </a:t>
            </a:r>
          </a:p>
          <a:p>
            <a:pPr eaLnBrk="1" hangingPunct="1"/>
            <a:endParaRPr lang="en-GB" baseline="0" dirty="0" smtClean="0">
              <a:latin typeface="Arial" pitchFamily="34" charset="0"/>
              <a:cs typeface="Arial" pitchFamily="34" charset="0"/>
            </a:endParaRPr>
          </a:p>
          <a:p>
            <a:pPr eaLnBrk="1" hangingPunct="1"/>
            <a:r>
              <a:rPr lang="en-GB" dirty="0" smtClean="0">
                <a:latin typeface="Arial" pitchFamily="34" charset="0"/>
                <a:cs typeface="Arial" pitchFamily="34" charset="0"/>
              </a:rPr>
              <a:t>Early </a:t>
            </a:r>
            <a:r>
              <a:rPr lang="en-GB" dirty="0" err="1" smtClean="0">
                <a:latin typeface="Arial" pitchFamily="34" charset="0"/>
                <a:cs typeface="Arial" pitchFamily="34" charset="0"/>
              </a:rPr>
              <a:t>Natufian</a:t>
            </a:r>
            <a:r>
              <a:rPr lang="en-GB" dirty="0" smtClean="0">
                <a:latin typeface="Arial" pitchFamily="34" charset="0"/>
                <a:cs typeface="Arial" pitchFamily="34" charset="0"/>
              </a:rPr>
              <a:t> site of </a:t>
            </a:r>
            <a:r>
              <a:rPr lang="en-GB" dirty="0" err="1" smtClean="0">
                <a:latin typeface="Arial" pitchFamily="34" charset="0"/>
                <a:cs typeface="Arial" pitchFamily="34" charset="0"/>
                <a:hlinkClick r:id="rId3"/>
              </a:rPr>
              <a:t>Ein</a:t>
            </a:r>
            <a:r>
              <a:rPr lang="en-GB" dirty="0" smtClean="0">
                <a:latin typeface="Arial" pitchFamily="34" charset="0"/>
                <a:cs typeface="Arial" pitchFamily="34" charset="0"/>
                <a:hlinkClick r:id="rId3"/>
              </a:rPr>
              <a:t> </a:t>
            </a:r>
            <a:r>
              <a:rPr lang="en-GB" dirty="0" err="1" smtClean="0">
                <a:latin typeface="Arial" pitchFamily="34" charset="0"/>
                <a:cs typeface="Arial" pitchFamily="34" charset="0"/>
                <a:hlinkClick r:id="rId3"/>
              </a:rPr>
              <a:t>Mallaha</a:t>
            </a:r>
            <a:r>
              <a:rPr lang="en-GB" dirty="0" smtClean="0">
                <a:latin typeface="Arial" pitchFamily="34" charset="0"/>
                <a:cs typeface="Arial" pitchFamily="34" charset="0"/>
              </a:rPr>
              <a:t> (</a:t>
            </a:r>
            <a:r>
              <a:rPr lang="en-GB" i="1" dirty="0" err="1" smtClean="0">
                <a:latin typeface="Arial" pitchFamily="34" charset="0"/>
                <a:cs typeface="Arial" pitchFamily="34" charset="0"/>
              </a:rPr>
              <a:t>Eynan</a:t>
            </a:r>
            <a:r>
              <a:rPr lang="en-GB" dirty="0" smtClean="0">
                <a:latin typeface="Arial" pitchFamily="34" charset="0"/>
                <a:cs typeface="Arial" pitchFamily="34" charset="0"/>
              </a:rPr>
              <a:t>, in Hebrew), in Northern Israel </a:t>
            </a:r>
            <a:r>
              <a:rPr lang="en-GB" sz="1200" b="0" i="0" kern="1200" dirty="0" smtClean="0">
                <a:solidFill>
                  <a:schemeClr val="tx1"/>
                </a:solidFill>
                <a:latin typeface="+mn-lt"/>
                <a:ea typeface="+mn-ea"/>
                <a:cs typeface="+mn-cs"/>
              </a:rPr>
              <a:t>North of the </a:t>
            </a:r>
            <a:r>
              <a:rPr lang="en-GB" sz="1200" b="0" i="0" kern="1200" dirty="0" smtClean="0">
                <a:solidFill>
                  <a:schemeClr val="tx1"/>
                </a:solidFill>
                <a:latin typeface="+mn-lt"/>
                <a:ea typeface="+mn-ea"/>
                <a:cs typeface="+mn-cs"/>
                <a:hlinkClick r:id="rId4" tooltip="Sea of Galilee"/>
              </a:rPr>
              <a:t>Sea of Galilee</a:t>
            </a:r>
            <a:r>
              <a:rPr lang="en-GB" sz="1200" b="0" i="0" kern="1200" dirty="0" smtClean="0">
                <a:solidFill>
                  <a:schemeClr val="tx1"/>
                </a:solidFill>
                <a:latin typeface="+mn-lt"/>
                <a:ea typeface="+mn-ea"/>
                <a:cs typeface="+mn-cs"/>
              </a:rPr>
              <a:t>, in an area surrounded by hills and near an ancient lake. The region was originally forested, with oak, almond, and pistachio trees.</a:t>
            </a:r>
          </a:p>
          <a:p>
            <a:pPr eaLnBrk="1" hangingPunct="1"/>
            <a:endParaRPr lang="en-GB" sz="1200" b="0" i="0" kern="1200" dirty="0" smtClean="0">
              <a:solidFill>
                <a:schemeClr val="tx1"/>
              </a:solidFill>
              <a:latin typeface="+mn-lt"/>
              <a:ea typeface="+mn-ea"/>
              <a:cs typeface="+mn-cs"/>
            </a:endParaRPr>
          </a:p>
        </p:txBody>
      </p:sp>
      <p:sp>
        <p:nvSpPr>
          <p:cNvPr id="20484" name="Slide Number Placeholder 3"/>
          <p:cNvSpPr>
            <a:spLocks noGrp="1"/>
          </p:cNvSpPr>
          <p:nvPr>
            <p:ph type="sldNum" sz="quarter" idx="5"/>
          </p:nvPr>
        </p:nvSpPr>
        <p:spPr>
          <a:noFill/>
        </p:spPr>
        <p:txBody>
          <a:bodyPr/>
          <a:lstStyle/>
          <a:p>
            <a:fld id="{59EE19FB-0966-42FE-B929-5ECD28616154}" type="slidenum">
              <a:rPr lang="en-US" smtClean="0"/>
              <a:pPr/>
              <a:t>5</a:t>
            </a:fld>
            <a:endParaRPr lang="en-US" smtClean="0"/>
          </a:p>
        </p:txBody>
      </p:sp>
    </p:spTree>
    <p:extLst>
      <p:ext uri="{BB962C8B-B14F-4D97-AF65-F5344CB8AC3E}">
        <p14:creationId xmlns:p14="http://schemas.microsoft.com/office/powerpoint/2010/main" val="3704728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92500" lnSpcReduction="10000"/>
          </a:bodyPr>
          <a:lstStyle/>
          <a:p>
            <a:pPr eaLnBrk="1" hangingPunct="1"/>
            <a:r>
              <a:rPr lang="en-GB" sz="1200" b="0" i="0" kern="1200" dirty="0" smtClean="0">
                <a:solidFill>
                  <a:schemeClr val="tx1"/>
                </a:solidFill>
                <a:latin typeface="+mn-lt"/>
                <a:ea typeface="+mn-ea"/>
                <a:cs typeface="+mn-cs"/>
              </a:rPr>
              <a:t>It is a </a:t>
            </a:r>
            <a:r>
              <a:rPr lang="en-GB" sz="1200" b="0" i="0" kern="1200" dirty="0" err="1" smtClean="0">
                <a:solidFill>
                  <a:schemeClr val="tx1"/>
                </a:solidFill>
                <a:latin typeface="+mn-lt"/>
                <a:ea typeface="+mn-ea"/>
                <a:cs typeface="+mn-cs"/>
              </a:rPr>
              <a:t>Natufian</a:t>
            </a:r>
            <a:r>
              <a:rPr lang="en-GB" sz="1200" b="0" i="0" kern="1200" dirty="0" smtClean="0">
                <a:solidFill>
                  <a:schemeClr val="tx1"/>
                </a:solidFill>
                <a:latin typeface="+mn-lt"/>
                <a:ea typeface="+mn-ea"/>
                <a:cs typeface="+mn-cs"/>
              </a:rPr>
              <a:t> site with three phases of occupation that occurred from 12,000 to 9600 B.C. </a:t>
            </a:r>
          </a:p>
          <a:p>
            <a:pPr eaLnBrk="1" hangingPunct="1"/>
            <a:endParaRPr lang="en-GB" sz="1200" b="0" i="0" kern="1200" dirty="0" smtClean="0">
              <a:solidFill>
                <a:schemeClr val="tx1"/>
              </a:solidFill>
              <a:latin typeface="+mn-lt"/>
              <a:ea typeface="+mn-ea"/>
              <a:cs typeface="+mn-cs"/>
            </a:endParaRPr>
          </a:p>
          <a:p>
            <a:pPr eaLnBrk="1" hangingPunct="1"/>
            <a:r>
              <a:rPr lang="en-GB" sz="1200" b="0" i="0" kern="1200" dirty="0" smtClean="0">
                <a:solidFill>
                  <a:schemeClr val="tx1"/>
                </a:solidFill>
                <a:latin typeface="+mn-lt"/>
                <a:ea typeface="+mn-ea"/>
                <a:cs typeface="+mn-cs"/>
              </a:rPr>
              <a:t>Traditionally the settlement was made of stone, large</a:t>
            </a:r>
            <a:r>
              <a:rPr lang="en-GB" sz="1200" b="0" i="0" kern="1200" baseline="0" dirty="0" smtClean="0">
                <a:solidFill>
                  <a:schemeClr val="tx1"/>
                </a:solidFill>
                <a:latin typeface="+mn-lt"/>
                <a:ea typeface="+mn-ea"/>
                <a:cs typeface="+mn-cs"/>
              </a:rPr>
              <a:t> dwellings made of stone with </a:t>
            </a:r>
            <a:r>
              <a:rPr lang="en-GB" sz="1200" b="0" i="0" kern="1200" dirty="0" smtClean="0">
                <a:solidFill>
                  <a:schemeClr val="tx1"/>
                </a:solidFill>
                <a:latin typeface="+mn-lt"/>
                <a:ea typeface="+mn-ea"/>
                <a:cs typeface="+mn-cs"/>
              </a:rPr>
              <a:t>subterranean floors, so cut into the</a:t>
            </a:r>
            <a:r>
              <a:rPr lang="en-GB" sz="1200" b="0" i="0" kern="1200" baseline="0" dirty="0" smtClean="0">
                <a:solidFill>
                  <a:schemeClr val="tx1"/>
                </a:solidFill>
                <a:latin typeface="+mn-lt"/>
                <a:ea typeface="+mn-ea"/>
                <a:cs typeface="+mn-cs"/>
              </a:rPr>
              <a:t> </a:t>
            </a:r>
            <a:r>
              <a:rPr lang="en-GB" sz="1200" b="0" i="0" kern="1200" dirty="0" smtClean="0">
                <a:solidFill>
                  <a:schemeClr val="tx1"/>
                </a:solidFill>
                <a:latin typeface="+mn-lt"/>
                <a:ea typeface="+mn-ea"/>
                <a:cs typeface="+mn-cs"/>
              </a:rPr>
              <a:t>earth. Wooden posts would have supported the</a:t>
            </a:r>
            <a:r>
              <a:rPr lang="en-GB" sz="1200" b="0" i="0" kern="1200" baseline="0" dirty="0" smtClean="0">
                <a:solidFill>
                  <a:schemeClr val="tx1"/>
                </a:solidFill>
                <a:latin typeface="+mn-lt"/>
                <a:ea typeface="+mn-ea"/>
                <a:cs typeface="+mn-cs"/>
              </a:rPr>
              <a:t> </a:t>
            </a:r>
            <a:r>
              <a:rPr lang="en-GB" sz="1200" b="0" i="0" kern="1200" dirty="0" smtClean="0">
                <a:solidFill>
                  <a:schemeClr val="tx1"/>
                </a:solidFill>
                <a:latin typeface="+mn-lt"/>
                <a:ea typeface="+mn-ea"/>
                <a:cs typeface="+mn-cs"/>
              </a:rPr>
              <a:t>roofs,</a:t>
            </a:r>
            <a:r>
              <a:rPr lang="en-GB" sz="1200" b="0" i="0" kern="1200" baseline="0" dirty="0" smtClean="0">
                <a:solidFill>
                  <a:schemeClr val="tx1"/>
                </a:solidFill>
                <a:latin typeface="+mn-lt"/>
                <a:ea typeface="+mn-ea"/>
                <a:cs typeface="+mn-cs"/>
              </a:rPr>
              <a:t> thatched roof, with substantial hearths. Nothing about the archaeology here tells us that there is obviously domestication going on – other than a relatively large population would have needed to be supported. However, these are not agriculturalists at first. They are hunter-gatherers and become sedentary hunter-gatherers. They eat – hunt – and gather from around the area. It is suggested that they stayed there all year round and hunted gazelle, </a:t>
            </a:r>
            <a:r>
              <a:rPr lang="en-GB" sz="1200" b="0" i="0" kern="1200" dirty="0" smtClean="0">
                <a:solidFill>
                  <a:schemeClr val="tx1"/>
                </a:solidFill>
                <a:latin typeface="+mn-lt"/>
                <a:ea typeface="+mn-ea"/>
                <a:cs typeface="+mn-cs"/>
              </a:rPr>
              <a:t>fallow, red and roe deer, wild boar, hare, tortoise, reptiles, and fish. There is no evidence that they domesticated these at all – it is known that they did harvest wild cereals</a:t>
            </a:r>
            <a:r>
              <a:rPr lang="en-GB" sz="1200" b="0" i="0" kern="1200" baseline="0" dirty="0" smtClean="0">
                <a:solidFill>
                  <a:schemeClr val="tx1"/>
                </a:solidFill>
                <a:latin typeface="+mn-lt"/>
                <a:ea typeface="+mn-ea"/>
                <a:cs typeface="+mn-cs"/>
              </a:rPr>
              <a:t> – sickle-gloss on stone tools. They use mortars for grinding nuts, and grain.</a:t>
            </a:r>
            <a:r>
              <a:rPr lang="en-GB" sz="1200" b="0" i="0" kern="1200" dirty="0" smtClean="0">
                <a:solidFill>
                  <a:schemeClr val="tx1"/>
                </a:solidFill>
                <a:latin typeface="+mn-lt"/>
                <a:ea typeface="+mn-ea"/>
                <a:cs typeface="+mn-cs"/>
              </a:rPr>
              <a:t> So how does</a:t>
            </a:r>
            <a:r>
              <a:rPr lang="en-GB" sz="1200" b="0" i="0" kern="1200" baseline="0" dirty="0" smtClean="0">
                <a:solidFill>
                  <a:schemeClr val="tx1"/>
                </a:solidFill>
                <a:latin typeface="+mn-lt"/>
                <a:ea typeface="+mn-ea"/>
                <a:cs typeface="+mn-cs"/>
              </a:rPr>
              <a:t> </a:t>
            </a:r>
            <a:r>
              <a:rPr lang="en-GB" sz="1200" b="0" i="0" kern="1200" dirty="0" smtClean="0">
                <a:solidFill>
                  <a:schemeClr val="tx1"/>
                </a:solidFill>
                <a:latin typeface="+mn-lt"/>
                <a:ea typeface="+mn-ea"/>
                <a:cs typeface="+mn-cs"/>
              </a:rPr>
              <a:t>this help us address domestication – clearly do not need a whole sale shift settlement structures, architecture, material culture</a:t>
            </a:r>
            <a:r>
              <a:rPr lang="en-GB" sz="1200" b="0" i="0" kern="1200" baseline="0" dirty="0" smtClean="0">
                <a:solidFill>
                  <a:schemeClr val="tx1"/>
                </a:solidFill>
                <a:latin typeface="+mn-lt"/>
                <a:ea typeface="+mn-ea"/>
                <a:cs typeface="+mn-cs"/>
              </a:rPr>
              <a:t> </a:t>
            </a:r>
            <a:r>
              <a:rPr lang="en-GB" sz="1200" b="0" i="0" kern="1200" dirty="0" smtClean="0">
                <a:solidFill>
                  <a:schemeClr val="tx1"/>
                </a:solidFill>
                <a:latin typeface="+mn-lt"/>
                <a:ea typeface="+mn-ea"/>
                <a:cs typeface="+mn-cs"/>
              </a:rPr>
              <a:t>to be using domesticates. They are hunter gatherers with the</a:t>
            </a:r>
            <a:r>
              <a:rPr lang="en-GB" sz="1200" b="0" i="0" kern="1200" baseline="0" dirty="0" smtClean="0">
                <a:solidFill>
                  <a:schemeClr val="tx1"/>
                </a:solidFill>
                <a:latin typeface="+mn-lt"/>
                <a:ea typeface="+mn-ea"/>
                <a:cs typeface="+mn-cs"/>
              </a:rPr>
              <a:t> </a:t>
            </a:r>
            <a:r>
              <a:rPr lang="en-GB" sz="1200" b="0" i="0" kern="1200" dirty="0" smtClean="0">
                <a:solidFill>
                  <a:schemeClr val="tx1"/>
                </a:solidFill>
                <a:latin typeface="+mn-lt"/>
                <a:ea typeface="+mn-ea"/>
                <a:cs typeface="+mn-cs"/>
              </a:rPr>
              <a:t>whole sale use of a sedentary site, material culture, pestles, mortars that are heavy grinding implements, etc. but exploit the</a:t>
            </a:r>
            <a:r>
              <a:rPr lang="en-GB" sz="1200" b="0" i="0" kern="1200" baseline="0" dirty="0" smtClean="0">
                <a:solidFill>
                  <a:schemeClr val="tx1"/>
                </a:solidFill>
                <a:latin typeface="+mn-lt"/>
                <a:ea typeface="+mn-ea"/>
                <a:cs typeface="+mn-cs"/>
              </a:rPr>
              <a:t> </a:t>
            </a:r>
            <a:r>
              <a:rPr lang="en-GB" sz="1200" b="0" i="0" kern="1200" dirty="0" smtClean="0">
                <a:solidFill>
                  <a:schemeClr val="tx1"/>
                </a:solidFill>
                <a:latin typeface="+mn-lt"/>
                <a:ea typeface="+mn-ea"/>
                <a:cs typeface="+mn-cs"/>
              </a:rPr>
              <a:t>wild. They appear to be complex hunter gatherers. With</a:t>
            </a:r>
            <a:r>
              <a:rPr lang="en-GB" sz="1200" b="0" i="0" kern="1200" baseline="0" dirty="0" smtClean="0">
                <a:solidFill>
                  <a:schemeClr val="tx1"/>
                </a:solidFill>
                <a:latin typeface="+mn-lt"/>
                <a:ea typeface="+mn-ea"/>
                <a:cs typeface="+mn-cs"/>
              </a:rPr>
              <a:t> one possible exception.</a:t>
            </a:r>
            <a:endParaRPr lang="en-GB" sz="1200" b="0" i="0" kern="1200" dirty="0" smtClean="0">
              <a:solidFill>
                <a:schemeClr val="tx1"/>
              </a:solidFill>
              <a:latin typeface="+mn-lt"/>
              <a:ea typeface="+mn-ea"/>
              <a:cs typeface="+mn-cs"/>
            </a:endParaRPr>
          </a:p>
          <a:p>
            <a:pPr>
              <a:defRPr/>
            </a:pPr>
            <a:endParaRPr lang="en-GB" dirty="0"/>
          </a:p>
        </p:txBody>
      </p:sp>
      <p:sp>
        <p:nvSpPr>
          <p:cNvPr id="20484" name="Slide Number Placeholder 3"/>
          <p:cNvSpPr>
            <a:spLocks noGrp="1"/>
          </p:cNvSpPr>
          <p:nvPr>
            <p:ph type="sldNum" sz="quarter" idx="5"/>
          </p:nvPr>
        </p:nvSpPr>
        <p:spPr>
          <a:noFill/>
        </p:spPr>
        <p:txBody>
          <a:bodyPr/>
          <a:lstStyle/>
          <a:p>
            <a:fld id="{59EE19FB-0966-42FE-B929-5ECD28616154}" type="slidenum">
              <a:rPr lang="en-US" smtClean="0"/>
              <a:pPr/>
              <a:t>6</a:t>
            </a:fld>
            <a:endParaRPr lang="en-US" smtClean="0"/>
          </a:p>
        </p:txBody>
      </p:sp>
    </p:spTree>
    <p:extLst>
      <p:ext uri="{BB962C8B-B14F-4D97-AF65-F5344CB8AC3E}">
        <p14:creationId xmlns:p14="http://schemas.microsoft.com/office/powerpoint/2010/main" val="29317354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p>
            <a:fld id="{60AC22C7-EEF7-4893-8861-D5A2C90FCB2B}" type="slidenum">
              <a:rPr lang="en-GB" smtClean="0">
                <a:latin typeface="Arial" pitchFamily="34" charset="0"/>
                <a:cs typeface="Arial" pitchFamily="34" charset="0"/>
              </a:rPr>
              <a:pPr/>
              <a:t>7</a:t>
            </a:fld>
            <a:endParaRPr lang="en-GB" smtClean="0">
              <a:latin typeface="Arial" pitchFamily="34" charset="0"/>
              <a:cs typeface="Arial" pitchFamily="34" charset="0"/>
            </a:endParaRPr>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p:spPr>
        <p:txBody>
          <a:bodyPr/>
          <a:lstStyle/>
          <a:p>
            <a:pPr eaLnBrk="1" hangingPunct="1"/>
            <a:r>
              <a:rPr lang="en-GB" sz="1200" b="0" i="0" kern="1200" dirty="0" smtClean="0">
                <a:solidFill>
                  <a:schemeClr val="tx1"/>
                </a:solidFill>
                <a:latin typeface="+mn-lt"/>
                <a:ea typeface="+mn-ea"/>
                <a:cs typeface="+mn-cs"/>
              </a:rPr>
              <a:t>Burial evidence</a:t>
            </a:r>
            <a:r>
              <a:rPr lang="en-GB" sz="1200" b="0" i="0" kern="1200" baseline="0" dirty="0" smtClean="0">
                <a:solidFill>
                  <a:schemeClr val="tx1"/>
                </a:solidFill>
                <a:latin typeface="+mn-lt"/>
                <a:ea typeface="+mn-ea"/>
                <a:cs typeface="+mn-cs"/>
              </a:rPr>
              <a:t> shows us something slightly different. At this site, and at </a:t>
            </a:r>
            <a:r>
              <a:rPr lang="en-GB" sz="1200" b="0" i="0" kern="1200" baseline="0" dirty="0" err="1" smtClean="0">
                <a:solidFill>
                  <a:schemeClr val="tx1"/>
                </a:solidFill>
                <a:latin typeface="+mn-lt"/>
                <a:ea typeface="+mn-ea"/>
                <a:cs typeface="+mn-cs"/>
              </a:rPr>
              <a:t>Hayonim</a:t>
            </a:r>
            <a:r>
              <a:rPr lang="en-GB" sz="1200" b="0" i="0" kern="1200" baseline="0" dirty="0" smtClean="0">
                <a:solidFill>
                  <a:schemeClr val="tx1"/>
                </a:solidFill>
                <a:latin typeface="+mn-lt"/>
                <a:ea typeface="+mn-ea"/>
                <a:cs typeface="+mn-cs"/>
              </a:rPr>
              <a:t>, there is evidence of domesticated dog,  here </a:t>
            </a:r>
            <a:r>
              <a:rPr lang="en-GB" dirty="0" smtClean="0">
                <a:latin typeface="Arial" pitchFamily="34" charset="0"/>
                <a:cs typeface="Arial" pitchFamily="34" charset="0"/>
              </a:rPr>
              <a:t>a 4-5 month old puppy were buried together.</a:t>
            </a:r>
          </a:p>
          <a:p>
            <a:pPr eaLnBrk="1" hangingPunct="1"/>
            <a:r>
              <a:rPr lang="en-GB" dirty="0" smtClean="0">
                <a:latin typeface="Arial" pitchFamily="34" charset="0"/>
                <a:cs typeface="Arial" pitchFamily="34" charset="0"/>
              </a:rPr>
              <a:t>One of two sites from this period to do so. </a:t>
            </a:r>
            <a:r>
              <a:rPr lang="en-GB" sz="1200" b="0" i="0" kern="1200" dirty="0" smtClean="0">
                <a:solidFill>
                  <a:schemeClr val="tx1"/>
                </a:solidFill>
                <a:latin typeface="+mn-lt"/>
                <a:ea typeface="+mn-ea"/>
                <a:cs typeface="+mn-cs"/>
              </a:rPr>
              <a:t>Ain </a:t>
            </a:r>
            <a:r>
              <a:rPr lang="en-GB" sz="1200" b="0" i="0" kern="1200" dirty="0" err="1" smtClean="0">
                <a:solidFill>
                  <a:schemeClr val="tx1"/>
                </a:solidFill>
                <a:latin typeface="+mn-lt"/>
                <a:ea typeface="+mn-ea"/>
                <a:cs typeface="+mn-cs"/>
              </a:rPr>
              <a:t>Mallaha</a:t>
            </a:r>
            <a:r>
              <a:rPr lang="en-GB" sz="1200" b="0" i="0" kern="1200" dirty="0" smtClean="0">
                <a:solidFill>
                  <a:schemeClr val="tx1"/>
                </a:solidFill>
                <a:latin typeface="+mn-lt"/>
                <a:ea typeface="+mn-ea"/>
                <a:cs typeface="+mn-cs"/>
              </a:rPr>
              <a:t> contains the earliest known archaeological evidence of dog domestication: the burial of a human being with a domestic dog. The teeth show a size change from being large as the</a:t>
            </a:r>
            <a:r>
              <a:rPr lang="en-GB" sz="1200" b="0" i="0" kern="1200" baseline="0" dirty="0" smtClean="0">
                <a:solidFill>
                  <a:schemeClr val="tx1"/>
                </a:solidFill>
                <a:latin typeface="+mn-lt"/>
                <a:ea typeface="+mn-ea"/>
                <a:cs typeface="+mn-cs"/>
              </a:rPr>
              <a:t> </a:t>
            </a:r>
            <a:r>
              <a:rPr lang="en-GB" sz="1200" b="0" i="0" kern="1200" dirty="0" smtClean="0">
                <a:solidFill>
                  <a:schemeClr val="tx1"/>
                </a:solidFill>
                <a:latin typeface="+mn-lt"/>
                <a:ea typeface="+mn-ea"/>
                <a:cs typeface="+mn-cs"/>
              </a:rPr>
              <a:t>wolf to smaller,</a:t>
            </a:r>
            <a:r>
              <a:rPr lang="en-GB" sz="1200" b="0" i="0" kern="1200" baseline="0" dirty="0" smtClean="0">
                <a:solidFill>
                  <a:schemeClr val="tx1"/>
                </a:solidFill>
                <a:latin typeface="+mn-lt"/>
                <a:ea typeface="+mn-ea"/>
                <a:cs typeface="+mn-cs"/>
              </a:rPr>
              <a:t> the tooth row and single tooth all show a size reduction to the extent they are smaller than the modern Holocene wolf. They are the same size as modern domestic dog, albeit a large one. So how do we know the single animal is a domestic?</a:t>
            </a:r>
            <a:endParaRPr lang="en-GB" sz="1200" b="0" i="0" kern="1200" dirty="0" smtClean="0">
              <a:solidFill>
                <a:schemeClr val="tx1"/>
              </a:solidFill>
              <a:latin typeface="+mn-lt"/>
              <a:ea typeface="+mn-ea"/>
              <a:cs typeface="+mn-cs"/>
            </a:endParaRPr>
          </a:p>
        </p:txBody>
      </p:sp>
    </p:spTree>
    <p:extLst>
      <p:ext uri="{BB962C8B-B14F-4D97-AF65-F5344CB8AC3E}">
        <p14:creationId xmlns:p14="http://schemas.microsoft.com/office/powerpoint/2010/main" val="12818215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a:buFont typeface="Arial" pitchFamily="34" charset="0"/>
              <a:buChar char="•"/>
            </a:pPr>
            <a:r>
              <a:rPr lang="en-GB" dirty="0" smtClean="0"/>
              <a:t>There are a number of criteria that are used to help us identify when manipulation of</a:t>
            </a:r>
            <a:r>
              <a:rPr lang="en-GB" baseline="0" dirty="0" smtClean="0"/>
              <a:t> an animal has taken place – now this relies on a few assumptions in its self, and some of these I will outline as we go or come back to. </a:t>
            </a:r>
            <a:endParaRPr lang="en-GB" dirty="0" smtClean="0"/>
          </a:p>
          <a:p>
            <a:pPr>
              <a:buFont typeface="Arial" pitchFamily="34" charset="0"/>
              <a:buChar char="•"/>
            </a:pPr>
            <a:r>
              <a:rPr lang="en-GB" sz="1200" dirty="0" smtClean="0"/>
              <a:t>Appearance of foreign species – with the range of animals available new ones are introduced – a number of these but dingo in Australia was introduced, went feral. It is not native it had to be brought</a:t>
            </a:r>
            <a:r>
              <a:rPr lang="en-GB" sz="1200" baseline="0" dirty="0" smtClean="0"/>
              <a:t> in in sufficient numbers to make a viable population.</a:t>
            </a:r>
            <a:endParaRPr lang="en-GB" sz="1200" dirty="0" smtClean="0"/>
          </a:p>
          <a:p>
            <a:pPr>
              <a:buFont typeface="Arial" pitchFamily="34" charset="0"/>
              <a:buChar char="•"/>
            </a:pPr>
            <a:r>
              <a:rPr lang="en-GB" sz="1200" dirty="0" smtClean="0"/>
              <a:t>Morphological change – often seen in body proportions, horn shape, and size</a:t>
            </a:r>
          </a:p>
          <a:p>
            <a:pPr>
              <a:buFont typeface="Arial" pitchFamily="34" charset="0"/>
              <a:buChar char="•"/>
            </a:pPr>
            <a:r>
              <a:rPr lang="en-GB" sz="1200" dirty="0" smtClean="0"/>
              <a:t>Alteration is size – is a trend to scale down, cattle, sheep, but</a:t>
            </a:r>
            <a:r>
              <a:rPr lang="en-GB" sz="1200" baseline="0" dirty="0" smtClean="0"/>
              <a:t> not always – sometimes the idea is to go </a:t>
            </a:r>
            <a:r>
              <a:rPr lang="en-GB" sz="1200" baseline="0" dirty="0" err="1" smtClean="0"/>
              <a:t>grande</a:t>
            </a:r>
            <a:r>
              <a:rPr lang="en-GB" sz="1200" baseline="0" dirty="0" smtClean="0"/>
              <a:t>, usually body but also tooth, horn size</a:t>
            </a:r>
            <a:endParaRPr lang="en-GB" sz="1200" dirty="0" smtClean="0"/>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200" dirty="0" smtClean="0"/>
              <a:t>Reduced sexual dimorphism – males are bigger than females – normally – but the difference between males and females can be reduced under domestication process.</a:t>
            </a:r>
          </a:p>
          <a:p>
            <a:pPr>
              <a:buFont typeface="Arial" pitchFamily="34" charset="0"/>
              <a:buChar char="•"/>
            </a:pPr>
            <a:r>
              <a:rPr lang="en-GB" sz="1200" dirty="0" smtClean="0"/>
              <a:t>Age/sex – cull or kill-off pattern – against a natural pattern of kill-offs is there obvious killing of a certain age</a:t>
            </a:r>
            <a:r>
              <a:rPr lang="en-GB" sz="1200" baseline="0" dirty="0" smtClean="0"/>
              <a:t> group or sex (often male early on)</a:t>
            </a:r>
            <a:endParaRPr lang="en-GB" sz="1200" dirty="0" smtClean="0"/>
          </a:p>
          <a:p>
            <a:pPr>
              <a:buFont typeface="Arial" pitchFamily="34" charset="0"/>
              <a:buChar char="•"/>
            </a:pPr>
            <a:r>
              <a:rPr lang="en-GB" sz="1200" dirty="0" smtClean="0"/>
              <a:t>Change in species spectrum – shift from one spectrum – wild gazelle, goat and deer etc. to sheep and domestic goats – this often relies on</a:t>
            </a:r>
            <a:r>
              <a:rPr lang="en-GB" sz="1200" baseline="0" dirty="0" smtClean="0"/>
              <a:t> a shift of frequencies of each species.</a:t>
            </a:r>
            <a:endParaRPr lang="en-GB" sz="1200" dirty="0" smtClean="0"/>
          </a:p>
          <a:p>
            <a:pPr>
              <a:defRPr/>
            </a:pPr>
            <a:r>
              <a:rPr lang="en-GB" baseline="0" dirty="0" smtClean="0"/>
              <a:t>- </a:t>
            </a:r>
            <a:endParaRPr lang="en-GB" dirty="0"/>
          </a:p>
        </p:txBody>
      </p:sp>
      <p:sp>
        <p:nvSpPr>
          <p:cNvPr id="20484" name="Slide Number Placeholder 3"/>
          <p:cNvSpPr>
            <a:spLocks noGrp="1"/>
          </p:cNvSpPr>
          <p:nvPr>
            <p:ph type="sldNum" sz="quarter" idx="5"/>
          </p:nvPr>
        </p:nvSpPr>
        <p:spPr>
          <a:noFill/>
        </p:spPr>
        <p:txBody>
          <a:bodyPr/>
          <a:lstStyle/>
          <a:p>
            <a:fld id="{59EE19FB-0966-42FE-B929-5ECD28616154}" type="slidenum">
              <a:rPr lang="en-US" smtClean="0"/>
              <a:pPr/>
              <a:t>8</a:t>
            </a:fld>
            <a:endParaRPr lang="en-US" smtClean="0"/>
          </a:p>
        </p:txBody>
      </p:sp>
    </p:spTree>
    <p:extLst>
      <p:ext uri="{BB962C8B-B14F-4D97-AF65-F5344CB8AC3E}">
        <p14:creationId xmlns:p14="http://schemas.microsoft.com/office/powerpoint/2010/main" val="2614954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a:defRPr/>
            </a:pPr>
            <a:r>
              <a:rPr lang="en-GB" dirty="0" smtClean="0"/>
              <a:t>Teeth smaller, tooth more/less crowded</a:t>
            </a:r>
            <a:endParaRPr lang="en-GB" dirty="0"/>
          </a:p>
        </p:txBody>
      </p:sp>
      <p:sp>
        <p:nvSpPr>
          <p:cNvPr id="20484" name="Slide Number Placeholder 3"/>
          <p:cNvSpPr>
            <a:spLocks noGrp="1"/>
          </p:cNvSpPr>
          <p:nvPr>
            <p:ph type="sldNum" sz="quarter" idx="5"/>
          </p:nvPr>
        </p:nvSpPr>
        <p:spPr>
          <a:noFill/>
        </p:spPr>
        <p:txBody>
          <a:bodyPr/>
          <a:lstStyle/>
          <a:p>
            <a:fld id="{59EE19FB-0966-42FE-B929-5ECD28616154}" type="slidenum">
              <a:rPr lang="en-US" smtClean="0"/>
              <a:pPr/>
              <a:t>9</a:t>
            </a:fld>
            <a:endParaRPr lang="en-US" smtClean="0"/>
          </a:p>
        </p:txBody>
      </p:sp>
    </p:spTree>
    <p:extLst>
      <p:ext uri="{BB962C8B-B14F-4D97-AF65-F5344CB8AC3E}">
        <p14:creationId xmlns:p14="http://schemas.microsoft.com/office/powerpoint/2010/main" val="32717100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a:defRPr/>
            </a:pPr>
            <a:r>
              <a:rPr lang="en-GB" dirty="0" smtClean="0"/>
              <a:t>a late Pleistocene</a:t>
            </a:r>
          </a:p>
          <a:p>
            <a:pPr>
              <a:defRPr/>
            </a:pPr>
            <a:r>
              <a:rPr lang="en-GB" dirty="0" smtClean="0"/>
              <a:t>b</a:t>
            </a:r>
            <a:r>
              <a:rPr lang="en-GB" baseline="0" dirty="0" smtClean="0"/>
              <a:t> Holocene wolf c-k various domestics from a number of sites. C and d being the early domesticates at </a:t>
            </a:r>
            <a:r>
              <a:rPr lang="en-GB" baseline="0" dirty="0" err="1" smtClean="0"/>
              <a:t>Ein</a:t>
            </a:r>
            <a:r>
              <a:rPr lang="en-GB" baseline="0" dirty="0" smtClean="0"/>
              <a:t> </a:t>
            </a:r>
            <a:r>
              <a:rPr lang="en-GB" baseline="0" dirty="0" err="1" smtClean="0"/>
              <a:t>Mallaha</a:t>
            </a:r>
            <a:r>
              <a:rPr lang="en-GB" baseline="0" dirty="0" smtClean="0"/>
              <a:t> and </a:t>
            </a:r>
            <a:r>
              <a:rPr lang="en-GB" baseline="0" dirty="0" err="1" smtClean="0"/>
              <a:t>Hayonim</a:t>
            </a:r>
            <a:r>
              <a:rPr lang="en-GB" baseline="0" dirty="0" smtClean="0"/>
              <a:t>. </a:t>
            </a:r>
          </a:p>
          <a:p>
            <a:pPr>
              <a:defRPr/>
            </a:pPr>
            <a:r>
              <a:rPr lang="en-GB" baseline="0" dirty="0" smtClean="0"/>
              <a:t>Shows a decrease through time fro Pleistocene – when animals were big (Bergman effect) to smaller when the climate becomes more </a:t>
            </a:r>
            <a:r>
              <a:rPr lang="en-GB" baseline="0" dirty="0" err="1" smtClean="0"/>
              <a:t>temporate</a:t>
            </a:r>
            <a:r>
              <a:rPr lang="en-GB" baseline="0" dirty="0" smtClean="0"/>
              <a:t>.</a:t>
            </a:r>
          </a:p>
        </p:txBody>
      </p:sp>
      <p:sp>
        <p:nvSpPr>
          <p:cNvPr id="20484" name="Slide Number Placeholder 3"/>
          <p:cNvSpPr>
            <a:spLocks noGrp="1"/>
          </p:cNvSpPr>
          <p:nvPr>
            <p:ph type="sldNum" sz="quarter" idx="5"/>
          </p:nvPr>
        </p:nvSpPr>
        <p:spPr>
          <a:noFill/>
        </p:spPr>
        <p:txBody>
          <a:bodyPr/>
          <a:lstStyle/>
          <a:p>
            <a:fld id="{59EE19FB-0966-42FE-B929-5ECD28616154}" type="slidenum">
              <a:rPr lang="en-US" smtClean="0"/>
              <a:pPr/>
              <a:t>10</a:t>
            </a:fld>
            <a:endParaRPr lang="en-US" smtClean="0"/>
          </a:p>
        </p:txBody>
      </p:sp>
    </p:spTree>
    <p:extLst>
      <p:ext uri="{BB962C8B-B14F-4D97-AF65-F5344CB8AC3E}">
        <p14:creationId xmlns:p14="http://schemas.microsoft.com/office/powerpoint/2010/main" val="39435394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a:defRPr/>
            </a:pPr>
            <a:r>
              <a:rPr lang="en-GB" dirty="0" smtClean="0"/>
              <a:t>Just</a:t>
            </a:r>
            <a:r>
              <a:rPr lang="en-GB" baseline="0" dirty="0" smtClean="0"/>
              <a:t> about all domestics differ in size from their wild counterparts</a:t>
            </a:r>
          </a:p>
          <a:p>
            <a:pPr>
              <a:defRPr/>
            </a:pPr>
            <a:r>
              <a:rPr lang="en-GB" baseline="0" dirty="0" smtClean="0"/>
              <a:t>Present day cattle are much smaller than </a:t>
            </a:r>
            <a:r>
              <a:rPr lang="en-GB" baseline="0" dirty="0" err="1" smtClean="0"/>
              <a:t>auroch</a:t>
            </a:r>
            <a:r>
              <a:rPr lang="en-GB" baseline="0" dirty="0" smtClean="0"/>
              <a:t>, domestic sheep are smaller than their wild ancestor – the </a:t>
            </a:r>
            <a:r>
              <a:rPr lang="en-GB" baseline="0" dirty="0" err="1" smtClean="0"/>
              <a:t>Mouflon</a:t>
            </a:r>
            <a:r>
              <a:rPr lang="en-GB" baseline="0" dirty="0" smtClean="0"/>
              <a:t>, pigs smaller than wild boar, domestic guinea pig are an exception ‘</a:t>
            </a:r>
            <a:r>
              <a:rPr lang="en-GB" baseline="0" dirty="0" err="1" smtClean="0"/>
              <a:t>cos</a:t>
            </a:r>
            <a:r>
              <a:rPr lang="en-GB" baseline="0" dirty="0" smtClean="0"/>
              <a:t> they are so small to start with. They are bred larger – more meat on the bone to eat as are gerbils etc.. Such manipulation was often seen as a sure sign of domesticates (but what else can reduce an animals size or increase it?).  AND as Davis suggests such a morphological change would take time and this would not appear until much later in the domestication sequence. </a:t>
            </a:r>
          </a:p>
          <a:p>
            <a:pPr>
              <a:defRPr/>
            </a:pPr>
            <a:r>
              <a:rPr lang="en-GB" baseline="0" dirty="0" smtClean="0"/>
              <a:t>For such changes to lead to a distinct ‘breed’ would take even longer in the process.</a:t>
            </a:r>
            <a:endParaRPr lang="en-GB" dirty="0"/>
          </a:p>
        </p:txBody>
      </p:sp>
      <p:sp>
        <p:nvSpPr>
          <p:cNvPr id="20484" name="Slide Number Placeholder 3"/>
          <p:cNvSpPr>
            <a:spLocks noGrp="1"/>
          </p:cNvSpPr>
          <p:nvPr>
            <p:ph type="sldNum" sz="quarter" idx="5"/>
          </p:nvPr>
        </p:nvSpPr>
        <p:spPr>
          <a:noFill/>
        </p:spPr>
        <p:txBody>
          <a:bodyPr/>
          <a:lstStyle/>
          <a:p>
            <a:fld id="{59EE19FB-0966-42FE-B929-5ECD28616154}" type="slidenum">
              <a:rPr lang="en-US" smtClean="0"/>
              <a:pPr/>
              <a:t>11</a:t>
            </a:fld>
            <a:endParaRPr lang="en-US" smtClean="0"/>
          </a:p>
        </p:txBody>
      </p:sp>
    </p:spTree>
    <p:extLst>
      <p:ext uri="{BB962C8B-B14F-4D97-AF65-F5344CB8AC3E}">
        <p14:creationId xmlns:p14="http://schemas.microsoft.com/office/powerpoint/2010/main" val="38395206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Why do this?</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Males although</a:t>
            </a:r>
            <a:r>
              <a:rPr lang="en-GB" baseline="0" dirty="0" smtClean="0"/>
              <a:t> larger in body mass as both a live and dead animal – the fact is the male can be overwhelming in size, less manageable, more aggressive (particularly around mating seasons – this is very true of both reindeer and deer) to reduce some features of the animal, large boar tusks, larger canines, horn size in goats, sheep and cattle, antlers etc. and body size to a more manageable state – would seem to make sense. Would this make them less aggressive? Not necessarily – latest statistic on the dog most likely to bite a human in a state of aggressive attack is the dachshund – not a surprise it was bred to attack badgers. Size can be inversely correlated to ferocity, fear the </a:t>
            </a:r>
            <a:r>
              <a:rPr lang="en-GB" baseline="0" dirty="0" err="1" smtClean="0"/>
              <a:t>daschund</a:t>
            </a:r>
            <a:r>
              <a:rPr lang="en-GB" baseline="0" dirty="0" smtClean="0"/>
              <a:t>! Think bullocks, bulls used in the bull fights are bred large and aggressive as a </a:t>
            </a:r>
            <a:r>
              <a:rPr lang="en-GB" baseline="0" dirty="0" err="1" smtClean="0"/>
              <a:t>selectionary</a:t>
            </a:r>
            <a:r>
              <a:rPr lang="en-GB" baseline="0" dirty="0" smtClean="0"/>
              <a:t> pressure.</a:t>
            </a:r>
            <a:endParaRPr lang="en-GB" dirty="0" smtClean="0"/>
          </a:p>
          <a:p>
            <a:pPr>
              <a:defRPr/>
            </a:pPr>
            <a:endParaRPr lang="en-GB" dirty="0"/>
          </a:p>
        </p:txBody>
      </p:sp>
      <p:sp>
        <p:nvSpPr>
          <p:cNvPr id="20484" name="Slide Number Placeholder 3"/>
          <p:cNvSpPr>
            <a:spLocks noGrp="1"/>
          </p:cNvSpPr>
          <p:nvPr>
            <p:ph type="sldNum" sz="quarter" idx="5"/>
          </p:nvPr>
        </p:nvSpPr>
        <p:spPr>
          <a:noFill/>
        </p:spPr>
        <p:txBody>
          <a:bodyPr/>
          <a:lstStyle/>
          <a:p>
            <a:fld id="{59EE19FB-0966-42FE-B929-5ECD28616154}" type="slidenum">
              <a:rPr lang="en-US" smtClean="0"/>
              <a:pPr/>
              <a:t>12</a:t>
            </a:fld>
            <a:endParaRPr lang="en-US" smtClean="0"/>
          </a:p>
        </p:txBody>
      </p:sp>
    </p:spTree>
    <p:extLst>
      <p:ext uri="{BB962C8B-B14F-4D97-AF65-F5344CB8AC3E}">
        <p14:creationId xmlns:p14="http://schemas.microsoft.com/office/powerpoint/2010/main" val="30395795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Evidence for this sort of shift needs lots of good recorded animal bone data – an ability to separate species out – in itself no easy task sometimes. Anatomically many of these animal look very</a:t>
            </a:r>
            <a:r>
              <a:rPr lang="en-GB" baseline="0" dirty="0" smtClean="0"/>
              <a:t> similar as they are all adapted to a similar environment. All small, long legged ungulates!</a:t>
            </a:r>
            <a:endParaRPr lang="en-GB" dirty="0" smtClean="0"/>
          </a:p>
          <a:p>
            <a:pPr>
              <a:defRPr/>
            </a:pPr>
            <a:endParaRPr lang="en-GB" dirty="0"/>
          </a:p>
        </p:txBody>
      </p:sp>
      <p:sp>
        <p:nvSpPr>
          <p:cNvPr id="20484" name="Slide Number Placeholder 3"/>
          <p:cNvSpPr>
            <a:spLocks noGrp="1"/>
          </p:cNvSpPr>
          <p:nvPr>
            <p:ph type="sldNum" sz="quarter" idx="5"/>
          </p:nvPr>
        </p:nvSpPr>
        <p:spPr>
          <a:noFill/>
        </p:spPr>
        <p:txBody>
          <a:bodyPr/>
          <a:lstStyle/>
          <a:p>
            <a:fld id="{59EE19FB-0966-42FE-B929-5ECD28616154}" type="slidenum">
              <a:rPr lang="en-US" smtClean="0"/>
              <a:pPr/>
              <a:t>13</a:t>
            </a:fld>
            <a:endParaRPr lang="en-US" smtClean="0"/>
          </a:p>
        </p:txBody>
      </p:sp>
    </p:spTree>
    <p:extLst>
      <p:ext uri="{BB962C8B-B14F-4D97-AF65-F5344CB8AC3E}">
        <p14:creationId xmlns:p14="http://schemas.microsoft.com/office/powerpoint/2010/main" val="12319302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a:defRPr/>
            </a:pPr>
            <a:r>
              <a:rPr lang="en-GB" sz="1200" b="0" i="0" kern="1200" dirty="0" smtClean="0">
                <a:solidFill>
                  <a:schemeClr val="tx1"/>
                </a:solidFill>
                <a:latin typeface="+mn-lt"/>
                <a:ea typeface="+mn-ea"/>
                <a:cs typeface="+mn-cs"/>
              </a:rPr>
              <a:t>As well as looking at the</a:t>
            </a:r>
            <a:r>
              <a:rPr lang="en-GB" sz="1200" b="0" i="0" kern="1200" baseline="0" dirty="0" smtClean="0">
                <a:solidFill>
                  <a:schemeClr val="tx1"/>
                </a:solidFill>
                <a:latin typeface="+mn-lt"/>
                <a:ea typeface="+mn-ea"/>
                <a:cs typeface="+mn-cs"/>
              </a:rPr>
              <a:t> </a:t>
            </a:r>
            <a:r>
              <a:rPr lang="en-GB" sz="1200" b="0" i="0" kern="1200" dirty="0" smtClean="0">
                <a:solidFill>
                  <a:schemeClr val="tx1"/>
                </a:solidFill>
                <a:latin typeface="+mn-lt"/>
                <a:ea typeface="+mn-ea"/>
                <a:cs typeface="+mn-cs"/>
              </a:rPr>
              <a:t>archaeological context,</a:t>
            </a:r>
            <a:r>
              <a:rPr lang="en-GB" sz="1200" b="0" i="0" kern="1200" baseline="0" dirty="0" smtClean="0">
                <a:solidFill>
                  <a:schemeClr val="tx1"/>
                </a:solidFill>
                <a:latin typeface="+mn-lt"/>
                <a:ea typeface="+mn-ea"/>
                <a:cs typeface="+mn-cs"/>
              </a:rPr>
              <a:t> the cultural package and the animal skeletons, the other area of research that can give us evidence is that of genetic sequencing, </a:t>
            </a:r>
            <a:r>
              <a:rPr lang="en-GB" sz="1200" b="0" i="0" kern="1200" baseline="0" dirty="0" err="1" smtClean="0">
                <a:solidFill>
                  <a:schemeClr val="tx1"/>
                </a:solidFill>
                <a:latin typeface="+mn-lt"/>
                <a:ea typeface="+mn-ea"/>
                <a:cs typeface="+mn-cs"/>
              </a:rPr>
              <a:t>mtDN</a:t>
            </a:r>
            <a:r>
              <a:rPr lang="en-GB" sz="1200" b="0" i="0" kern="1200" baseline="0" dirty="0" smtClean="0">
                <a:solidFill>
                  <a:schemeClr val="tx1"/>
                </a:solidFill>
                <a:latin typeface="+mn-lt"/>
                <a:ea typeface="+mn-ea"/>
                <a:cs typeface="+mn-cs"/>
              </a:rPr>
              <a:t> etc. Such work is numerous and is being done with most domesticated animals – get reading. Example here is, </a:t>
            </a:r>
          </a:p>
          <a:p>
            <a:pPr>
              <a:defRPr/>
            </a:pPr>
            <a:r>
              <a:rPr lang="en-GB" sz="1200" b="0" i="0" kern="1200" dirty="0" smtClean="0">
                <a:solidFill>
                  <a:schemeClr val="tx1"/>
                </a:solidFill>
                <a:latin typeface="+mn-lt"/>
                <a:ea typeface="+mn-ea"/>
                <a:cs typeface="+mn-cs"/>
              </a:rPr>
              <a:t>The wild boar is widespread in Eurasia and Northwest Africa; with around 16 different subspecies.</a:t>
            </a:r>
            <a:r>
              <a:rPr lang="en-GB" sz="1200" b="0" i="0" kern="1200" baseline="0" dirty="0" smtClean="0">
                <a:solidFill>
                  <a:schemeClr val="tx1"/>
                </a:solidFill>
                <a:latin typeface="+mn-lt"/>
                <a:ea typeface="+mn-ea"/>
                <a:cs typeface="+mn-cs"/>
              </a:rPr>
              <a:t> </a:t>
            </a:r>
            <a:r>
              <a:rPr lang="en-GB" sz="1200" b="0" i="0" kern="1200" dirty="0" smtClean="0">
                <a:solidFill>
                  <a:schemeClr val="tx1"/>
                </a:solidFill>
                <a:latin typeface="+mn-lt"/>
                <a:ea typeface="+mn-ea"/>
                <a:cs typeface="+mn-cs"/>
              </a:rPr>
              <a:t>Domestication of the pig is likely to have occurred first in the Near East ~9000 YBP and may have occurred repeatedly from local populations of wild boars.</a:t>
            </a:r>
            <a:r>
              <a:rPr lang="en-GB" sz="1200" b="0" i="0" kern="1200" baseline="0" dirty="0" smtClean="0">
                <a:solidFill>
                  <a:schemeClr val="tx1"/>
                </a:solidFill>
                <a:latin typeface="+mn-lt"/>
                <a:ea typeface="+mn-ea"/>
                <a:cs typeface="+mn-cs"/>
              </a:rPr>
              <a:t> </a:t>
            </a:r>
            <a:r>
              <a:rPr lang="en-GB" sz="1200" b="0" i="0" kern="1200" dirty="0" smtClean="0">
                <a:solidFill>
                  <a:schemeClr val="tx1"/>
                </a:solidFill>
                <a:latin typeface="+mn-lt"/>
                <a:ea typeface="+mn-ea"/>
                <a:cs typeface="+mn-cs"/>
              </a:rPr>
              <a:t>However, it is not known if modern domestic pigs showing marked morphological differences compared with their wild ancestor have a single or multiple origin. D</a:t>
            </a:r>
            <a:r>
              <a:rPr lang="en-GB" sz="1200" b="0" i="0" kern="1200" cap="all" dirty="0" smtClean="0">
                <a:solidFill>
                  <a:schemeClr val="tx1"/>
                </a:solidFill>
                <a:latin typeface="+mn-lt"/>
                <a:ea typeface="+mn-ea"/>
                <a:cs typeface="+mn-cs"/>
              </a:rPr>
              <a:t>ARWIN</a:t>
            </a:r>
            <a:r>
              <a:rPr lang="en-GB" sz="1200" b="0" i="0" kern="1200" dirty="0" smtClean="0">
                <a:solidFill>
                  <a:schemeClr val="tx1"/>
                </a:solidFill>
                <a:latin typeface="+mn-lt"/>
                <a:ea typeface="+mn-ea"/>
                <a:cs typeface="+mn-cs"/>
              </a:rPr>
              <a:t> (</a:t>
            </a:r>
            <a:r>
              <a:rPr lang="en-GB" sz="1200" b="1" i="0" kern="1200" dirty="0" smtClean="0">
                <a:solidFill>
                  <a:schemeClr val="tx1"/>
                </a:solidFill>
                <a:latin typeface="+mn-lt"/>
                <a:ea typeface="+mn-ea"/>
                <a:cs typeface="+mn-cs"/>
                <a:hlinkClick r:id="rId3"/>
              </a:rPr>
              <a:t>1868</a:t>
            </a:r>
            <a:r>
              <a:rPr lang="en-GB" sz="1200" b="0" i="0" kern="1200" dirty="0" smtClean="0">
                <a:solidFill>
                  <a:schemeClr val="tx1"/>
                </a:solidFill>
                <a:latin typeface="+mn-lt"/>
                <a:ea typeface="+mn-ea"/>
                <a:cs typeface="+mn-cs"/>
              </a:rPr>
              <a:t>) recognized two major forms of domestic pigs, a European (</a:t>
            </a:r>
            <a:r>
              <a:rPr lang="en-GB" sz="1200" b="0" i="1" kern="1200" dirty="0" err="1" smtClean="0">
                <a:solidFill>
                  <a:schemeClr val="tx1"/>
                </a:solidFill>
                <a:latin typeface="+mn-lt"/>
                <a:ea typeface="+mn-ea"/>
                <a:cs typeface="+mn-cs"/>
              </a:rPr>
              <a:t>Sus</a:t>
            </a:r>
            <a:r>
              <a:rPr lang="en-GB" sz="1200" b="0" i="1" kern="1200" dirty="0" smtClean="0">
                <a:solidFill>
                  <a:schemeClr val="tx1"/>
                </a:solidFill>
                <a:latin typeface="+mn-lt"/>
                <a:ea typeface="+mn-ea"/>
                <a:cs typeface="+mn-cs"/>
              </a:rPr>
              <a:t> </a:t>
            </a:r>
            <a:r>
              <a:rPr lang="en-GB" sz="1200" b="0" i="1" kern="1200" dirty="0" err="1" smtClean="0">
                <a:solidFill>
                  <a:schemeClr val="tx1"/>
                </a:solidFill>
                <a:latin typeface="+mn-lt"/>
                <a:ea typeface="+mn-ea"/>
                <a:cs typeface="+mn-cs"/>
              </a:rPr>
              <a:t>scrofa</a:t>
            </a:r>
            <a:r>
              <a:rPr lang="en-GB" sz="1200" b="0" i="0" kern="1200" dirty="0" smtClean="0">
                <a:solidFill>
                  <a:schemeClr val="tx1"/>
                </a:solidFill>
                <a:latin typeface="+mn-lt"/>
                <a:ea typeface="+mn-ea"/>
                <a:cs typeface="+mn-cs"/>
              </a:rPr>
              <a:t>) and an Asian form (</a:t>
            </a:r>
            <a:r>
              <a:rPr lang="en-GB" sz="1200" b="0" i="1" kern="1200" dirty="0" err="1" smtClean="0">
                <a:solidFill>
                  <a:schemeClr val="tx1"/>
                </a:solidFill>
                <a:latin typeface="+mn-lt"/>
                <a:ea typeface="+mn-ea"/>
                <a:cs typeface="+mn-cs"/>
              </a:rPr>
              <a:t>Sus</a:t>
            </a:r>
            <a:r>
              <a:rPr lang="en-GB" sz="1200" b="0" i="1" kern="1200" dirty="0" smtClean="0">
                <a:solidFill>
                  <a:schemeClr val="tx1"/>
                </a:solidFill>
                <a:latin typeface="+mn-lt"/>
                <a:ea typeface="+mn-ea"/>
                <a:cs typeface="+mn-cs"/>
              </a:rPr>
              <a:t> </a:t>
            </a:r>
            <a:r>
              <a:rPr lang="en-GB" sz="1200" b="0" i="1" kern="1200" dirty="0" err="1" smtClean="0">
                <a:solidFill>
                  <a:schemeClr val="tx1"/>
                </a:solidFill>
                <a:latin typeface="+mn-lt"/>
                <a:ea typeface="+mn-ea"/>
                <a:cs typeface="+mn-cs"/>
              </a:rPr>
              <a:t>indicus</a:t>
            </a:r>
            <a:r>
              <a:rPr lang="en-GB" sz="1200" b="0" i="0" kern="1200" dirty="0" smtClean="0">
                <a:solidFill>
                  <a:schemeClr val="tx1"/>
                </a:solidFill>
                <a:latin typeface="+mn-lt"/>
                <a:ea typeface="+mn-ea"/>
                <a:cs typeface="+mn-cs"/>
              </a:rPr>
              <a:t>). The European pig was assumed to originate from the European wild boar, with the wild ancestor of the Asian not as certain.</a:t>
            </a:r>
            <a:r>
              <a:rPr lang="en-GB" sz="1200" b="0" i="0" kern="1200" baseline="0" dirty="0" smtClean="0">
                <a:solidFill>
                  <a:schemeClr val="tx1"/>
                </a:solidFill>
                <a:latin typeface="+mn-lt"/>
                <a:ea typeface="+mn-ea"/>
                <a:cs typeface="+mn-cs"/>
              </a:rPr>
              <a:t> </a:t>
            </a:r>
            <a:endParaRPr lang="en-GB" sz="1200" b="0" i="0" kern="1200" dirty="0" smtClean="0">
              <a:solidFill>
                <a:schemeClr val="tx1"/>
              </a:solidFill>
              <a:latin typeface="+mn-lt"/>
              <a:ea typeface="+mn-ea"/>
              <a:cs typeface="+mn-cs"/>
            </a:endParaRPr>
          </a:p>
          <a:p>
            <a:pPr>
              <a:defRPr/>
            </a:pPr>
            <a:r>
              <a:rPr lang="en-GB" sz="1200" b="0" i="0" kern="1200" dirty="0" smtClean="0">
                <a:solidFill>
                  <a:schemeClr val="tx1"/>
                </a:solidFill>
                <a:latin typeface="+mn-lt"/>
                <a:ea typeface="+mn-ea"/>
                <a:cs typeface="+mn-cs"/>
              </a:rPr>
              <a:t>Show clear evidence for independent domestication of both European and Asian subspecies of the wild boar with a time since divergence of the ancestors for European and Chinese domestic pigs at ~500,000 YBP – independent lineages, a long time ago!      However, the </a:t>
            </a:r>
            <a:r>
              <a:rPr lang="en-GB" sz="1200" b="0" i="0" kern="1200" dirty="0" err="1" smtClean="0">
                <a:solidFill>
                  <a:schemeClr val="tx1"/>
                </a:solidFill>
                <a:latin typeface="+mn-lt"/>
                <a:ea typeface="+mn-ea"/>
                <a:cs typeface="+mn-cs"/>
              </a:rPr>
              <a:t>mophology</a:t>
            </a:r>
            <a:r>
              <a:rPr lang="en-GB" sz="1200" b="0" i="0" kern="1200" dirty="0" smtClean="0">
                <a:solidFill>
                  <a:schemeClr val="tx1"/>
                </a:solidFill>
                <a:latin typeface="+mn-lt"/>
                <a:ea typeface="+mn-ea"/>
                <a:cs typeface="+mn-cs"/>
              </a:rPr>
              <a:t> of these do not appear to be domestic in either case anything like this long ago – clearly a big time lag.</a:t>
            </a:r>
          </a:p>
          <a:p>
            <a:pPr>
              <a:defRPr/>
            </a:pPr>
            <a:endParaRPr lang="en-GB" dirty="0"/>
          </a:p>
        </p:txBody>
      </p:sp>
      <p:sp>
        <p:nvSpPr>
          <p:cNvPr id="20484" name="Slide Number Placeholder 3"/>
          <p:cNvSpPr>
            <a:spLocks noGrp="1"/>
          </p:cNvSpPr>
          <p:nvPr>
            <p:ph type="sldNum" sz="quarter" idx="5"/>
          </p:nvPr>
        </p:nvSpPr>
        <p:spPr>
          <a:noFill/>
        </p:spPr>
        <p:txBody>
          <a:bodyPr/>
          <a:lstStyle/>
          <a:p>
            <a:fld id="{59EE19FB-0966-42FE-B929-5ECD28616154}" type="slidenum">
              <a:rPr lang="en-US" smtClean="0"/>
              <a:pPr/>
              <a:t>14</a:t>
            </a:fld>
            <a:endParaRPr lang="en-US" smtClean="0"/>
          </a:p>
        </p:txBody>
      </p:sp>
    </p:spTree>
    <p:extLst>
      <p:ext uri="{BB962C8B-B14F-4D97-AF65-F5344CB8AC3E}">
        <p14:creationId xmlns:p14="http://schemas.microsoft.com/office/powerpoint/2010/main" val="7192045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a:defRPr/>
            </a:pPr>
            <a:r>
              <a:rPr lang="en-GB" dirty="0" smtClean="0"/>
              <a:t>Abu</a:t>
            </a:r>
            <a:r>
              <a:rPr lang="en-GB" baseline="0" dirty="0" smtClean="0"/>
              <a:t> , as many early sites show that h-g groups are relatively healthy if they have access to reasonable wide variety of resources – most do and they certainly did at these early Tell sites, fog, tortoise, along with gazelle, wild sheep/goats etc. . There are signs of nutritional stress when population shifts to a more intensive food production, </a:t>
            </a:r>
            <a:r>
              <a:rPr lang="en-GB" baseline="0" dirty="0" err="1" smtClean="0"/>
              <a:t>carying</a:t>
            </a:r>
            <a:r>
              <a:rPr lang="en-GB" baseline="0" dirty="0" smtClean="0"/>
              <a:t>, now done by females, preparation, grinding etc. all fall to females and show new pathologies. The men are not let off- they also eat more prepared foods, sticky </a:t>
            </a:r>
            <a:r>
              <a:rPr lang="en-GB" baseline="0" dirty="0" err="1" smtClean="0"/>
              <a:t>wheats</a:t>
            </a:r>
            <a:r>
              <a:rPr lang="en-GB" baseline="0" dirty="0" smtClean="0"/>
              <a:t> and </a:t>
            </a:r>
            <a:r>
              <a:rPr lang="en-GB" baseline="0" dirty="0" err="1" smtClean="0"/>
              <a:t>doughs</a:t>
            </a:r>
            <a:r>
              <a:rPr lang="en-GB" baseline="0" dirty="0" smtClean="0"/>
              <a:t>, diet is less varied, do not have range of resources as before (usually put down to either depleted these resources and hence had to move to it) or just not got time as they are in the fields and tending herds all day!</a:t>
            </a:r>
            <a:endParaRPr lang="en-GB" dirty="0"/>
          </a:p>
        </p:txBody>
      </p:sp>
      <p:sp>
        <p:nvSpPr>
          <p:cNvPr id="20484" name="Slide Number Placeholder 3"/>
          <p:cNvSpPr>
            <a:spLocks noGrp="1"/>
          </p:cNvSpPr>
          <p:nvPr>
            <p:ph type="sldNum" sz="quarter" idx="5"/>
          </p:nvPr>
        </p:nvSpPr>
        <p:spPr>
          <a:noFill/>
        </p:spPr>
        <p:txBody>
          <a:bodyPr/>
          <a:lstStyle/>
          <a:p>
            <a:fld id="{59EE19FB-0966-42FE-B929-5ECD28616154}" type="slidenum">
              <a:rPr lang="en-US" smtClean="0"/>
              <a:pPr/>
              <a:t>15</a:t>
            </a:fld>
            <a:endParaRPr lang="en-US" smtClean="0"/>
          </a:p>
        </p:txBody>
      </p:sp>
    </p:spTree>
    <p:extLst>
      <p:ext uri="{BB962C8B-B14F-4D97-AF65-F5344CB8AC3E}">
        <p14:creationId xmlns:p14="http://schemas.microsoft.com/office/powerpoint/2010/main" val="2747091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The problem with the first few of these is that there may be a time lag between the domestication and the evidence appearing.</a:t>
            </a:r>
          </a:p>
          <a:p>
            <a:pPr>
              <a:defRPr/>
            </a:pPr>
            <a:endParaRPr lang="en-GB" dirty="0"/>
          </a:p>
        </p:txBody>
      </p:sp>
      <p:sp>
        <p:nvSpPr>
          <p:cNvPr id="20484" name="Slide Number Placeholder 3"/>
          <p:cNvSpPr>
            <a:spLocks noGrp="1"/>
          </p:cNvSpPr>
          <p:nvPr>
            <p:ph type="sldNum" sz="quarter" idx="5"/>
          </p:nvPr>
        </p:nvSpPr>
        <p:spPr>
          <a:noFill/>
        </p:spPr>
        <p:txBody>
          <a:bodyPr/>
          <a:lstStyle/>
          <a:p>
            <a:fld id="{59EE19FB-0966-42FE-B929-5ECD28616154}" type="slidenum">
              <a:rPr lang="en-US" smtClean="0"/>
              <a:pPr/>
              <a:t>16</a:t>
            </a:fld>
            <a:endParaRPr lang="en-US" smtClean="0"/>
          </a:p>
        </p:txBody>
      </p:sp>
    </p:spTree>
    <p:extLst>
      <p:ext uri="{BB962C8B-B14F-4D97-AF65-F5344CB8AC3E}">
        <p14:creationId xmlns:p14="http://schemas.microsoft.com/office/powerpoint/2010/main" val="33839674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FA6B17B-6D1F-43C2-8E93-F52E1D6E70A2}" type="datetimeFigureOut">
              <a:rPr lang="en-GB" smtClean="0"/>
              <a:pPr/>
              <a:t>28/02/2018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93EF0D-3BB3-4C32-A1C3-B0883CF8FA2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FA6B17B-6D1F-43C2-8E93-F52E1D6E70A2}" type="datetimeFigureOut">
              <a:rPr lang="en-GB" smtClean="0"/>
              <a:pPr/>
              <a:t>28/02/2018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93EF0D-3BB3-4C32-A1C3-B0883CF8FA2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FA6B17B-6D1F-43C2-8E93-F52E1D6E70A2}" type="datetimeFigureOut">
              <a:rPr lang="en-GB" smtClean="0"/>
              <a:pPr/>
              <a:t>28/02/2018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93EF0D-3BB3-4C32-A1C3-B0883CF8FA2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FA6B17B-6D1F-43C2-8E93-F52E1D6E70A2}" type="datetimeFigureOut">
              <a:rPr lang="en-GB" smtClean="0"/>
              <a:pPr/>
              <a:t>28/02/2018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93EF0D-3BB3-4C32-A1C3-B0883CF8FA2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FA6B17B-6D1F-43C2-8E93-F52E1D6E70A2}" type="datetimeFigureOut">
              <a:rPr lang="en-GB" smtClean="0"/>
              <a:pPr/>
              <a:t>28/02/2018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93EF0D-3BB3-4C32-A1C3-B0883CF8FA2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FA6B17B-6D1F-43C2-8E93-F52E1D6E70A2}" type="datetimeFigureOut">
              <a:rPr lang="en-GB" smtClean="0"/>
              <a:pPr/>
              <a:t>28/02/2018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93EF0D-3BB3-4C32-A1C3-B0883CF8FA2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A6B17B-6D1F-43C2-8E93-F52E1D6E70A2}" type="datetimeFigureOut">
              <a:rPr lang="en-GB" smtClean="0"/>
              <a:pPr/>
              <a:t>28/02/2018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93EF0D-3BB3-4C32-A1C3-B0883CF8FA2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FA6B17B-6D1F-43C2-8E93-F52E1D6E70A2}" type="datetimeFigureOut">
              <a:rPr lang="en-GB" smtClean="0"/>
              <a:pPr/>
              <a:t>28/02/2018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93EF0D-3BB3-4C32-A1C3-B0883CF8FA2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FA6B17B-6D1F-43C2-8E93-F52E1D6E70A2}" type="datetimeFigureOut">
              <a:rPr lang="en-GB" smtClean="0"/>
              <a:pPr/>
              <a:t>28/02/2018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93EF0D-3BB3-4C32-A1C3-B0883CF8FA2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FA6B17B-6D1F-43C2-8E93-F52E1D6E70A2}" type="datetimeFigureOut">
              <a:rPr lang="en-GB" smtClean="0"/>
              <a:pPr/>
              <a:t>28/02/2018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93EF0D-3BB3-4C32-A1C3-B0883CF8FA2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FA6B17B-6D1F-43C2-8E93-F52E1D6E70A2}" type="datetimeFigureOut">
              <a:rPr lang="en-GB" smtClean="0"/>
              <a:pPr/>
              <a:t>28/02/2018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93EF0D-3BB3-4C32-A1C3-B0883CF8FA2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A6B17B-6D1F-43C2-8E93-F52E1D6E70A2}" type="datetimeFigureOut">
              <a:rPr lang="en-GB" smtClean="0"/>
              <a:pPr/>
              <a:t>28/02/2018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93EF0D-3BB3-4C32-A1C3-B0883CF8FA2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google.co.uk/url?sa=i&amp;rct=j&amp;q=Tribe+camps+africa&amp;source=images&amp;cd=&amp;docid=aq4Wyj4Z2qGZ3M&amp;tbnid=kIo5qF_VrXdagM:&amp;ved=0CAUQjRw&amp;url=http://www.wildernesstravel.com/trip/botswana/kalahari-san-tribes-okavango-safari/contact-us&amp;ei=_ykeUfT-Cefh4QTP4IGQCw&amp;bvm=bv.42553238,d.bGE&amp;psig=AFQjCNEZGVBJxGpD8jB6IKBYFVkERza_dw&amp;ust=1361017711349770"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7" Type="http://schemas.openxmlformats.org/officeDocument/2006/relationships/image" Target="../media/image18.jpe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hyperlink" Target="http://www.google.co.uk/url?sa=i&amp;rct=j&amp;q=arthritic+toe&amp;source=images&amp;cd=&amp;cad=rja&amp;docid=1yWGe2WPlSag9M&amp;tbnid=44ANVentRMxC9M:&amp;ved=0CAUQjRw&amp;url=http://www.footankleinstitute.com/bunion-surgery-great-toe-arthritis-options/&amp;ei=SRkiUdfPLKeM0AXA6ICwBA&amp;psig=AFQjCNGZ9pmLpuVVksG30VlNhStBLPW40A&amp;ust=1361275528305943" TargetMode="External"/><Relationship Id="rId5" Type="http://schemas.openxmlformats.org/officeDocument/2006/relationships/image" Target="../media/image17.png"/><Relationship Id="rId4" Type="http://schemas.openxmlformats.org/officeDocument/2006/relationships/image" Target="../media/image16.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GB"/>
          </a:p>
        </p:txBody>
      </p:sp>
      <p:sp>
        <p:nvSpPr>
          <p:cNvPr id="2051" name="Text Box 3"/>
          <p:cNvSpPr txBox="1">
            <a:spLocks noChangeArrowheads="1"/>
          </p:cNvSpPr>
          <p:nvPr/>
        </p:nvSpPr>
        <p:spPr bwMode="auto">
          <a:xfrm>
            <a:off x="395288" y="404813"/>
            <a:ext cx="6913562" cy="579437"/>
          </a:xfrm>
          <a:prstGeom prst="rect">
            <a:avLst/>
          </a:prstGeom>
          <a:noFill/>
          <a:ln w="9525">
            <a:noFill/>
            <a:miter lim="800000"/>
            <a:headEnd/>
            <a:tailEnd/>
          </a:ln>
        </p:spPr>
        <p:txBody>
          <a:bodyPr>
            <a:spAutoFit/>
          </a:bodyPr>
          <a:lstStyle/>
          <a:p>
            <a:pPr>
              <a:spcBef>
                <a:spcPct val="50000"/>
              </a:spcBef>
            </a:pPr>
            <a:r>
              <a:rPr lang="en-GB" sz="3200" b="1">
                <a:solidFill>
                  <a:schemeClr val="bg1"/>
                </a:solidFill>
                <a:latin typeface="Tahoma" pitchFamily="34" charset="0"/>
              </a:rPr>
              <a:t>Origin of domesticated animals</a:t>
            </a:r>
            <a:endParaRPr lang="en-US" sz="3200" b="1">
              <a:solidFill>
                <a:schemeClr val="bg1"/>
              </a:solidFill>
              <a:latin typeface="Tahoma" pitchFamily="34" charset="0"/>
            </a:endParaRPr>
          </a:p>
        </p:txBody>
      </p:sp>
      <p:sp>
        <p:nvSpPr>
          <p:cNvPr id="3" name="Rectangle 2"/>
          <p:cNvSpPr/>
          <p:nvPr/>
        </p:nvSpPr>
        <p:spPr>
          <a:xfrm>
            <a:off x="128588" y="2132857"/>
            <a:ext cx="8835900" cy="646331"/>
          </a:xfrm>
          <a:prstGeom prst="rect">
            <a:avLst/>
          </a:prstGeom>
        </p:spPr>
        <p:txBody>
          <a:bodyPr wrap="square">
            <a:spAutoFit/>
          </a:bodyPr>
          <a:lstStyle/>
          <a:p>
            <a:pPr>
              <a:defRPr/>
            </a:pPr>
            <a:r>
              <a:rPr lang="en-GB" dirty="0" smtClean="0"/>
              <a:t>‘Domestication represents a crucial move to control nature rather than take from it.’ Davis, (1987: 126)</a:t>
            </a:r>
            <a:endParaRPr lang="en-GB" dirty="0"/>
          </a:p>
        </p:txBody>
      </p:sp>
      <p:sp>
        <p:nvSpPr>
          <p:cNvPr id="6" name="Rectangle 5"/>
          <p:cNvSpPr/>
          <p:nvPr/>
        </p:nvSpPr>
        <p:spPr>
          <a:xfrm>
            <a:off x="251520" y="1556792"/>
            <a:ext cx="7848872" cy="584775"/>
          </a:xfrm>
          <a:prstGeom prst="rect">
            <a:avLst/>
          </a:prstGeom>
        </p:spPr>
        <p:txBody>
          <a:bodyPr wrap="square">
            <a:spAutoFit/>
          </a:bodyPr>
          <a:lstStyle/>
          <a:p>
            <a:pPr marL="342900" indent="-342900">
              <a:spcBef>
                <a:spcPct val="50000"/>
              </a:spcBef>
            </a:pPr>
            <a:r>
              <a:rPr lang="en-US" sz="3200" b="1" i="1" dirty="0" smtClean="0"/>
              <a:t>Evidence of Animal Domestication</a:t>
            </a:r>
            <a:endParaRPr lang="en-US" sz="3200" b="1" i="1" dirty="0"/>
          </a:p>
        </p:txBody>
      </p:sp>
      <p:sp>
        <p:nvSpPr>
          <p:cNvPr id="7" name="Rectangle 6"/>
          <p:cNvSpPr/>
          <p:nvPr/>
        </p:nvSpPr>
        <p:spPr>
          <a:xfrm>
            <a:off x="251520" y="2492896"/>
            <a:ext cx="8496944" cy="1200329"/>
          </a:xfrm>
          <a:prstGeom prst="rect">
            <a:avLst/>
          </a:prstGeom>
        </p:spPr>
        <p:txBody>
          <a:bodyPr wrap="square">
            <a:spAutoFit/>
          </a:bodyPr>
          <a:lstStyle/>
          <a:p>
            <a:endParaRPr lang="en-GB" dirty="0" smtClean="0"/>
          </a:p>
          <a:p>
            <a:r>
              <a:rPr lang="en-GB" dirty="0" smtClean="0"/>
              <a:t>90% of the people who have lived on earth have been hunter-gatherers largely without a dependence on domesticated species – the situation is very different now, so why change? And how do we know they did?</a:t>
            </a:r>
            <a:endParaRPr lang="en-US" dirty="0"/>
          </a:p>
        </p:txBody>
      </p:sp>
      <p:pic>
        <p:nvPicPr>
          <p:cNvPr id="8" name="Picture 5" descr="http://www.wildernesstravel.com/images/trips/africa/botswana/kalahari_san_tribes-delimont-rm_af31_jle0222-pano.jpg">
            <a:hlinkClick r:id="rId3"/>
          </p:cNvPr>
          <p:cNvPicPr>
            <a:picLocks noChangeAspect="1" noChangeArrowheads="1"/>
          </p:cNvPicPr>
          <p:nvPr/>
        </p:nvPicPr>
        <p:blipFill>
          <a:blip r:embed="rId4" cstate="print"/>
          <a:srcRect t="5067" b="4210"/>
          <a:stretch>
            <a:fillRect/>
          </a:stretch>
        </p:blipFill>
        <p:spPr bwMode="auto">
          <a:xfrm>
            <a:off x="0" y="3789040"/>
            <a:ext cx="9144000" cy="3068960"/>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GB"/>
          </a:p>
        </p:txBody>
      </p:sp>
      <p:sp>
        <p:nvSpPr>
          <p:cNvPr id="2051" name="Text Box 3"/>
          <p:cNvSpPr txBox="1">
            <a:spLocks noChangeArrowheads="1"/>
          </p:cNvSpPr>
          <p:nvPr/>
        </p:nvSpPr>
        <p:spPr bwMode="auto">
          <a:xfrm>
            <a:off x="395288" y="404813"/>
            <a:ext cx="6913562" cy="579437"/>
          </a:xfrm>
          <a:prstGeom prst="rect">
            <a:avLst/>
          </a:prstGeom>
          <a:noFill/>
          <a:ln w="9525">
            <a:noFill/>
            <a:miter lim="800000"/>
            <a:headEnd/>
            <a:tailEnd/>
          </a:ln>
        </p:spPr>
        <p:txBody>
          <a:bodyPr>
            <a:spAutoFit/>
          </a:bodyPr>
          <a:lstStyle/>
          <a:p>
            <a:pPr>
              <a:spcBef>
                <a:spcPct val="50000"/>
              </a:spcBef>
            </a:pPr>
            <a:r>
              <a:rPr lang="en-GB" sz="3200" b="1">
                <a:solidFill>
                  <a:schemeClr val="bg1"/>
                </a:solidFill>
                <a:latin typeface="Tahoma" pitchFamily="34" charset="0"/>
              </a:rPr>
              <a:t>Origin of domesticated animals</a:t>
            </a:r>
            <a:endParaRPr lang="en-US" sz="3200" b="1">
              <a:solidFill>
                <a:schemeClr val="bg1"/>
              </a:solidFill>
              <a:latin typeface="Tahoma" pitchFamily="34" charset="0"/>
            </a:endParaRPr>
          </a:p>
        </p:txBody>
      </p:sp>
      <p:sp>
        <p:nvSpPr>
          <p:cNvPr id="3" name="Rectangle 2"/>
          <p:cNvSpPr/>
          <p:nvPr/>
        </p:nvSpPr>
        <p:spPr>
          <a:xfrm>
            <a:off x="128588" y="2132857"/>
            <a:ext cx="4731444" cy="4801314"/>
          </a:xfrm>
          <a:prstGeom prst="rect">
            <a:avLst/>
          </a:prstGeom>
        </p:spPr>
        <p:txBody>
          <a:bodyPr wrap="square">
            <a:spAutoFit/>
          </a:bodyPr>
          <a:lstStyle/>
          <a:p>
            <a:pPr>
              <a:defRPr/>
            </a:pPr>
            <a:r>
              <a:rPr lang="en-GB" dirty="0" smtClean="0"/>
              <a:t>There is an assumption that we did benefit but each researcher highlights on a different benefit.</a:t>
            </a:r>
          </a:p>
          <a:p>
            <a:pPr>
              <a:defRPr/>
            </a:pPr>
            <a:endParaRPr lang="en-GB" dirty="0" smtClean="0"/>
          </a:p>
          <a:p>
            <a:pPr>
              <a:defRPr/>
            </a:pPr>
            <a:r>
              <a:rPr lang="en-GB" dirty="0" err="1" smtClean="0"/>
              <a:t>Clutton</a:t>
            </a:r>
            <a:r>
              <a:rPr lang="en-GB" dirty="0" smtClean="0"/>
              <a:t>- Brock, for example, suggests that the movement away from hunted meat, where any surplus is difficult to store and keep fresh would have had benefits to health and hygiene. </a:t>
            </a:r>
          </a:p>
          <a:p>
            <a:pPr>
              <a:defRPr/>
            </a:pPr>
            <a:endParaRPr lang="en-GB" dirty="0" smtClean="0"/>
          </a:p>
          <a:p>
            <a:pPr>
              <a:defRPr/>
            </a:pPr>
            <a:r>
              <a:rPr lang="en-GB" dirty="0" smtClean="0"/>
              <a:t>Not eating rotten, maggot or fly ridden infested meat has to be better surely?  </a:t>
            </a:r>
          </a:p>
          <a:p>
            <a:pPr>
              <a:defRPr/>
            </a:pPr>
            <a:endParaRPr lang="en-GB" dirty="0" smtClean="0"/>
          </a:p>
          <a:p>
            <a:pPr>
              <a:defRPr/>
            </a:pPr>
            <a:r>
              <a:rPr lang="en-GB" dirty="0" smtClean="0"/>
              <a:t>But do people eat rotten meat? Is this not what peppering,  salting , brining, smoking, drying, spicing, etc. is all about? These are used not to disguise spoiled food ( a common misunderstanding of the medieval period) but to preserve it.</a:t>
            </a:r>
            <a:endParaRPr lang="en-GB" dirty="0"/>
          </a:p>
        </p:txBody>
      </p:sp>
      <p:sp>
        <p:nvSpPr>
          <p:cNvPr id="6" name="Rectangle 5"/>
          <p:cNvSpPr/>
          <p:nvPr/>
        </p:nvSpPr>
        <p:spPr>
          <a:xfrm>
            <a:off x="251520" y="1556792"/>
            <a:ext cx="7848872" cy="584775"/>
          </a:xfrm>
          <a:prstGeom prst="rect">
            <a:avLst/>
          </a:prstGeom>
        </p:spPr>
        <p:txBody>
          <a:bodyPr wrap="square">
            <a:spAutoFit/>
          </a:bodyPr>
          <a:lstStyle/>
          <a:p>
            <a:pPr marL="342900" indent="-342900">
              <a:spcBef>
                <a:spcPct val="50000"/>
              </a:spcBef>
            </a:pPr>
            <a:r>
              <a:rPr lang="en-US" sz="3200" b="1" i="1" dirty="0" smtClean="0"/>
              <a:t>Animal Domestication why?</a:t>
            </a:r>
            <a:endParaRPr lang="en-US" sz="3200" b="1" i="1" dirty="0"/>
          </a:p>
        </p:txBody>
      </p:sp>
      <p:pic>
        <p:nvPicPr>
          <p:cNvPr id="39938" name="Picture 2" descr="http://www.farminmypocket.co.uk/wp-content/uploads/2011/01/brace-of-pheasants.jpg"/>
          <p:cNvPicPr>
            <a:picLocks noChangeAspect="1" noChangeArrowheads="1"/>
          </p:cNvPicPr>
          <p:nvPr/>
        </p:nvPicPr>
        <p:blipFill>
          <a:blip r:embed="rId3" cstate="print"/>
          <a:srcRect/>
          <a:stretch>
            <a:fillRect/>
          </a:stretch>
        </p:blipFill>
        <p:spPr bwMode="auto">
          <a:xfrm>
            <a:off x="5148064" y="1412776"/>
            <a:ext cx="3267133" cy="5445224"/>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GB"/>
          </a:p>
        </p:txBody>
      </p:sp>
      <p:sp>
        <p:nvSpPr>
          <p:cNvPr id="3075" name="Text Box 3"/>
          <p:cNvSpPr txBox="1">
            <a:spLocks noChangeArrowheads="1"/>
          </p:cNvSpPr>
          <p:nvPr/>
        </p:nvSpPr>
        <p:spPr bwMode="auto">
          <a:xfrm>
            <a:off x="395288" y="404813"/>
            <a:ext cx="6913562" cy="579437"/>
          </a:xfrm>
          <a:prstGeom prst="rect">
            <a:avLst/>
          </a:prstGeom>
          <a:noFill/>
          <a:ln w="9525">
            <a:noFill/>
            <a:miter lim="800000"/>
            <a:headEnd/>
            <a:tailEnd/>
          </a:ln>
        </p:spPr>
        <p:txBody>
          <a:bodyPr>
            <a:spAutoFit/>
          </a:bodyPr>
          <a:lstStyle/>
          <a:p>
            <a:pPr>
              <a:spcBef>
                <a:spcPct val="50000"/>
              </a:spcBef>
            </a:pPr>
            <a:r>
              <a:rPr lang="en-GB" sz="3200" b="1">
                <a:solidFill>
                  <a:schemeClr val="bg1"/>
                </a:solidFill>
                <a:latin typeface="Tahoma" pitchFamily="34" charset="0"/>
              </a:rPr>
              <a:t>Origin of domesticated animals</a:t>
            </a:r>
            <a:endParaRPr lang="en-US" sz="3200" b="1">
              <a:solidFill>
                <a:schemeClr val="bg1"/>
              </a:solidFill>
              <a:latin typeface="Tahoma" pitchFamily="34" charset="0"/>
            </a:endParaRPr>
          </a:p>
        </p:txBody>
      </p:sp>
      <p:sp>
        <p:nvSpPr>
          <p:cNvPr id="3076" name="Rectangle 8"/>
          <p:cNvSpPr>
            <a:spLocks noChangeArrowheads="1"/>
          </p:cNvSpPr>
          <p:nvPr/>
        </p:nvSpPr>
        <p:spPr bwMode="auto">
          <a:xfrm>
            <a:off x="250825" y="1841500"/>
            <a:ext cx="8353623" cy="1000274"/>
          </a:xfrm>
          <a:prstGeom prst="rect">
            <a:avLst/>
          </a:prstGeom>
          <a:noFill/>
          <a:ln w="9525">
            <a:noFill/>
            <a:miter lim="800000"/>
            <a:headEnd/>
            <a:tailEnd/>
          </a:ln>
        </p:spPr>
        <p:txBody>
          <a:bodyPr wrap="square">
            <a:spAutoFit/>
          </a:bodyPr>
          <a:lstStyle/>
          <a:p>
            <a:pPr marL="342900" indent="-342900">
              <a:spcBef>
                <a:spcPct val="50000"/>
              </a:spcBef>
            </a:pPr>
            <a:r>
              <a:rPr lang="en-US" sz="3200" b="1" i="1" dirty="0"/>
              <a:t>Animal </a:t>
            </a:r>
            <a:r>
              <a:rPr lang="en-US" sz="3200" b="1" i="1" dirty="0" smtClean="0"/>
              <a:t>Domestication</a:t>
            </a:r>
            <a:endParaRPr lang="en-US" sz="3200" b="1" i="1" dirty="0"/>
          </a:p>
          <a:p>
            <a:pPr marL="342900" indent="-342900">
              <a:spcBef>
                <a:spcPct val="50000"/>
              </a:spcBef>
            </a:pPr>
            <a:r>
              <a:rPr lang="en-GB" dirty="0" smtClean="0"/>
              <a:t> </a:t>
            </a:r>
            <a:endParaRPr lang="en-GB" b="1" dirty="0"/>
          </a:p>
        </p:txBody>
      </p:sp>
      <p:sp>
        <p:nvSpPr>
          <p:cNvPr id="7" name="Rectangle 6"/>
          <p:cNvSpPr/>
          <p:nvPr/>
        </p:nvSpPr>
        <p:spPr>
          <a:xfrm>
            <a:off x="0" y="2132856"/>
            <a:ext cx="8964488" cy="1754326"/>
          </a:xfrm>
          <a:prstGeom prst="rect">
            <a:avLst/>
          </a:prstGeom>
        </p:spPr>
        <p:txBody>
          <a:bodyPr wrap="square">
            <a:spAutoFit/>
          </a:bodyPr>
          <a:lstStyle/>
          <a:p>
            <a:endParaRPr lang="en-GB" dirty="0" smtClean="0"/>
          </a:p>
          <a:p>
            <a:r>
              <a:rPr lang="en-GB" dirty="0" smtClean="0"/>
              <a:t>The </a:t>
            </a:r>
            <a:r>
              <a:rPr lang="en-GB" dirty="0" err="1" smtClean="0"/>
              <a:t>Piraha</a:t>
            </a:r>
            <a:r>
              <a:rPr lang="en-GB" dirty="0" smtClean="0"/>
              <a:t> an Amazonian indigenous tribe of hunter-gathers and fishers,</a:t>
            </a:r>
          </a:p>
          <a:p>
            <a:r>
              <a:rPr lang="en-GB" dirty="0" smtClean="0"/>
              <a:t>They do not store, they do go hungry. – but wait to hunt/fish again – but not in their canoes..</a:t>
            </a:r>
          </a:p>
          <a:p>
            <a:endParaRPr lang="en-GB" dirty="0" smtClean="0"/>
          </a:p>
          <a:p>
            <a:endParaRPr lang="en-GB" dirty="0" smtClean="0"/>
          </a:p>
          <a:p>
            <a:endParaRPr lang="en-GB" dirty="0"/>
          </a:p>
        </p:txBody>
      </p:sp>
      <p:pic>
        <p:nvPicPr>
          <p:cNvPr id="2050" name="Picture 2" descr="http://photoshd.files.wordpress.com/2010/03/piraha.jpg"/>
          <p:cNvPicPr>
            <a:picLocks noChangeAspect="1" noChangeArrowheads="1"/>
          </p:cNvPicPr>
          <p:nvPr/>
        </p:nvPicPr>
        <p:blipFill>
          <a:blip r:embed="rId3" cstate="print"/>
          <a:srcRect b="18375"/>
          <a:stretch>
            <a:fillRect/>
          </a:stretch>
        </p:blipFill>
        <p:spPr bwMode="auto">
          <a:xfrm>
            <a:off x="683568" y="3356992"/>
            <a:ext cx="6552728" cy="3305358"/>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GB"/>
          </a:p>
        </p:txBody>
      </p:sp>
      <p:sp>
        <p:nvSpPr>
          <p:cNvPr id="3075" name="Text Box 3"/>
          <p:cNvSpPr txBox="1">
            <a:spLocks noChangeArrowheads="1"/>
          </p:cNvSpPr>
          <p:nvPr/>
        </p:nvSpPr>
        <p:spPr bwMode="auto">
          <a:xfrm>
            <a:off x="395288" y="404813"/>
            <a:ext cx="6913562" cy="579437"/>
          </a:xfrm>
          <a:prstGeom prst="rect">
            <a:avLst/>
          </a:prstGeom>
          <a:noFill/>
          <a:ln w="9525">
            <a:noFill/>
            <a:miter lim="800000"/>
            <a:headEnd/>
            <a:tailEnd/>
          </a:ln>
        </p:spPr>
        <p:txBody>
          <a:bodyPr>
            <a:spAutoFit/>
          </a:bodyPr>
          <a:lstStyle/>
          <a:p>
            <a:pPr>
              <a:spcBef>
                <a:spcPct val="50000"/>
              </a:spcBef>
            </a:pPr>
            <a:r>
              <a:rPr lang="en-GB" sz="3200" b="1">
                <a:solidFill>
                  <a:schemeClr val="bg1"/>
                </a:solidFill>
                <a:latin typeface="Tahoma" pitchFamily="34" charset="0"/>
              </a:rPr>
              <a:t>Origin of domesticated animals</a:t>
            </a:r>
            <a:endParaRPr lang="en-US" sz="3200" b="1">
              <a:solidFill>
                <a:schemeClr val="bg1"/>
              </a:solidFill>
              <a:latin typeface="Tahoma" pitchFamily="34" charset="0"/>
            </a:endParaRPr>
          </a:p>
        </p:txBody>
      </p:sp>
      <p:pic>
        <p:nvPicPr>
          <p:cNvPr id="6" name="Picture 2" descr="http://2.bp.blogspot.com/-eGJUnhVfqzE/T_QbsQ6xo6I/AAAAAAAADwM/YoFp-gio9yc/s1600/sphynx+cat+wallpapers+3.jpg"/>
          <p:cNvPicPr>
            <a:picLocks noChangeAspect="1" noChangeArrowheads="1"/>
          </p:cNvPicPr>
          <p:nvPr/>
        </p:nvPicPr>
        <p:blipFill>
          <a:blip r:embed="rId3" cstate="print"/>
          <a:srcRect l="4323" t="4598" r="7746" b="10345"/>
          <a:stretch>
            <a:fillRect/>
          </a:stretch>
        </p:blipFill>
        <p:spPr bwMode="auto">
          <a:xfrm>
            <a:off x="5148063" y="2852936"/>
            <a:ext cx="3995937" cy="2899013"/>
          </a:xfrm>
          <a:prstGeom prst="rect">
            <a:avLst/>
          </a:prstGeom>
          <a:noFill/>
        </p:spPr>
      </p:pic>
      <p:sp>
        <p:nvSpPr>
          <p:cNvPr id="3076" name="Rectangle 8"/>
          <p:cNvSpPr>
            <a:spLocks noChangeArrowheads="1"/>
          </p:cNvSpPr>
          <p:nvPr/>
        </p:nvSpPr>
        <p:spPr bwMode="auto">
          <a:xfrm>
            <a:off x="250825" y="1841500"/>
            <a:ext cx="8353623" cy="4878259"/>
          </a:xfrm>
          <a:prstGeom prst="rect">
            <a:avLst/>
          </a:prstGeom>
          <a:noFill/>
          <a:ln w="9525">
            <a:noFill/>
            <a:miter lim="800000"/>
            <a:headEnd/>
            <a:tailEnd/>
          </a:ln>
        </p:spPr>
        <p:txBody>
          <a:bodyPr wrap="square">
            <a:spAutoFit/>
          </a:bodyPr>
          <a:lstStyle/>
          <a:p>
            <a:pPr marL="342900" indent="-342900">
              <a:spcBef>
                <a:spcPct val="50000"/>
              </a:spcBef>
            </a:pPr>
            <a:r>
              <a:rPr lang="en-US" sz="3200" b="1" i="1" dirty="0"/>
              <a:t>Animal Domestication </a:t>
            </a:r>
            <a:r>
              <a:rPr lang="en-US" sz="3200" b="1" i="1" dirty="0" smtClean="0"/>
              <a:t>how do we know?</a:t>
            </a:r>
            <a:endParaRPr lang="en-US" sz="3200" b="1" i="1" dirty="0"/>
          </a:p>
          <a:p>
            <a:pPr marL="342900" indent="-342900">
              <a:spcBef>
                <a:spcPct val="50000"/>
              </a:spcBef>
            </a:pPr>
            <a:r>
              <a:rPr lang="en-GB" dirty="0" smtClean="0"/>
              <a:t> 	Main ways we understand the domestication process is from a number of somewhat restricted evidences;-</a:t>
            </a:r>
            <a:endParaRPr lang="en-GB" dirty="0"/>
          </a:p>
          <a:p>
            <a:pPr marL="342900" indent="-342900">
              <a:spcBef>
                <a:spcPct val="50000"/>
              </a:spcBef>
              <a:buFont typeface="+mj-lt"/>
              <a:buAutoNum type="arabicPeriod"/>
            </a:pPr>
            <a:r>
              <a:rPr lang="en-GB" dirty="0" smtClean="0"/>
              <a:t>Archaeological evidence –  usually site based</a:t>
            </a:r>
          </a:p>
          <a:p>
            <a:pPr marL="342900" indent="-342900">
              <a:spcBef>
                <a:spcPct val="50000"/>
              </a:spcBef>
              <a:buFont typeface="+mj-lt"/>
              <a:buAutoNum type="arabicPeriod"/>
            </a:pPr>
            <a:r>
              <a:rPr lang="en-GB" dirty="0" smtClean="0"/>
              <a:t>Change </a:t>
            </a:r>
            <a:r>
              <a:rPr lang="en-GB" dirty="0"/>
              <a:t>in </a:t>
            </a:r>
            <a:r>
              <a:rPr lang="en-GB" dirty="0" smtClean="0"/>
              <a:t>material culture include art, ritual…</a:t>
            </a:r>
          </a:p>
          <a:p>
            <a:pPr marL="342900" indent="-342900">
              <a:spcBef>
                <a:spcPct val="50000"/>
              </a:spcBef>
              <a:buFont typeface="+mj-lt"/>
              <a:buAutoNum type="arabicPeriod"/>
            </a:pPr>
            <a:r>
              <a:rPr lang="en-GB" dirty="0" smtClean="0"/>
              <a:t>Appearance of ‘exotic’ (novel, new) species</a:t>
            </a:r>
            <a:endParaRPr lang="en-GB" dirty="0"/>
          </a:p>
          <a:p>
            <a:pPr marL="342900" indent="-342900">
              <a:spcBef>
                <a:spcPct val="50000"/>
              </a:spcBef>
              <a:buFont typeface="+mj-lt"/>
              <a:buAutoNum type="arabicPeriod"/>
            </a:pPr>
            <a:r>
              <a:rPr lang="en-GB" dirty="0" smtClean="0"/>
              <a:t>Changes within the morphology of the animals </a:t>
            </a:r>
            <a:endParaRPr lang="en-GB" dirty="0"/>
          </a:p>
          <a:p>
            <a:pPr marL="342900" indent="-342900">
              <a:spcBef>
                <a:spcPct val="50000"/>
              </a:spcBef>
              <a:buFont typeface="+mj-lt"/>
              <a:buAutoNum type="arabicPeriod"/>
            </a:pPr>
            <a:r>
              <a:rPr lang="en-GB" dirty="0" smtClean="0"/>
              <a:t>Other approaches – DNA, genetic sequencing</a:t>
            </a:r>
          </a:p>
          <a:p>
            <a:pPr marL="342900" indent="-342900">
              <a:spcBef>
                <a:spcPct val="50000"/>
              </a:spcBef>
            </a:pPr>
            <a:r>
              <a:rPr lang="en-GB" dirty="0" smtClean="0"/>
              <a:t>	</a:t>
            </a:r>
          </a:p>
          <a:p>
            <a:pPr marL="342900" indent="-342900">
              <a:spcBef>
                <a:spcPct val="50000"/>
              </a:spcBef>
            </a:pPr>
            <a:endParaRPr lang="en-GB" dirty="0" smtClean="0"/>
          </a:p>
          <a:p>
            <a:pPr marL="342900" indent="-342900">
              <a:spcBef>
                <a:spcPct val="50000"/>
              </a:spcBef>
            </a:pPr>
            <a:r>
              <a:rPr lang="en-GB" dirty="0" smtClean="0"/>
              <a:t>	The problem with the first few of these is that there may be a time lag between the domestication and the evidence appearing.</a:t>
            </a:r>
            <a:endParaRPr lang="en-GB" b="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GB"/>
          </a:p>
        </p:txBody>
      </p:sp>
      <p:sp>
        <p:nvSpPr>
          <p:cNvPr id="3075" name="Text Box 3"/>
          <p:cNvSpPr txBox="1">
            <a:spLocks noChangeArrowheads="1"/>
          </p:cNvSpPr>
          <p:nvPr/>
        </p:nvSpPr>
        <p:spPr bwMode="auto">
          <a:xfrm>
            <a:off x="395288" y="404813"/>
            <a:ext cx="6913562" cy="579437"/>
          </a:xfrm>
          <a:prstGeom prst="rect">
            <a:avLst/>
          </a:prstGeom>
          <a:noFill/>
          <a:ln w="9525">
            <a:noFill/>
            <a:miter lim="800000"/>
            <a:headEnd/>
            <a:tailEnd/>
          </a:ln>
        </p:spPr>
        <p:txBody>
          <a:bodyPr>
            <a:spAutoFit/>
          </a:bodyPr>
          <a:lstStyle/>
          <a:p>
            <a:pPr>
              <a:spcBef>
                <a:spcPct val="50000"/>
              </a:spcBef>
            </a:pPr>
            <a:r>
              <a:rPr lang="en-GB" sz="3200" b="1">
                <a:solidFill>
                  <a:schemeClr val="bg1"/>
                </a:solidFill>
                <a:latin typeface="Tahoma" pitchFamily="34" charset="0"/>
              </a:rPr>
              <a:t>Origin of domesticated animals</a:t>
            </a:r>
            <a:endParaRPr lang="en-US" sz="3200" b="1">
              <a:solidFill>
                <a:schemeClr val="bg1"/>
              </a:solidFill>
              <a:latin typeface="Tahoma" pitchFamily="34" charset="0"/>
            </a:endParaRPr>
          </a:p>
        </p:txBody>
      </p:sp>
      <p:sp>
        <p:nvSpPr>
          <p:cNvPr id="6" name="Rectangle 5"/>
          <p:cNvSpPr/>
          <p:nvPr/>
        </p:nvSpPr>
        <p:spPr>
          <a:xfrm>
            <a:off x="395288" y="3149550"/>
            <a:ext cx="8748712" cy="3970318"/>
          </a:xfrm>
          <a:prstGeom prst="rect">
            <a:avLst/>
          </a:prstGeom>
        </p:spPr>
        <p:txBody>
          <a:bodyPr wrap="square">
            <a:spAutoFit/>
          </a:bodyPr>
          <a:lstStyle/>
          <a:p>
            <a:r>
              <a:rPr lang="en-GB" dirty="0" err="1" smtClean="0"/>
              <a:t>Ein</a:t>
            </a:r>
            <a:r>
              <a:rPr lang="en-GB" dirty="0" smtClean="0"/>
              <a:t> </a:t>
            </a:r>
            <a:r>
              <a:rPr lang="en-GB" dirty="0" err="1" smtClean="0"/>
              <a:t>Mallaha</a:t>
            </a:r>
            <a:r>
              <a:rPr lang="en-GB" dirty="0" smtClean="0"/>
              <a:t> an early </a:t>
            </a:r>
            <a:r>
              <a:rPr lang="en-GB" dirty="0" err="1" smtClean="0"/>
              <a:t>Natufian</a:t>
            </a:r>
            <a:r>
              <a:rPr lang="en-GB" dirty="0" smtClean="0"/>
              <a:t> site in northern Israel around  12,000 to 9600 B.C.  </a:t>
            </a:r>
          </a:p>
          <a:p>
            <a:endParaRPr lang="en-GB" dirty="0" smtClean="0"/>
          </a:p>
          <a:p>
            <a:r>
              <a:rPr lang="en-GB" dirty="0" smtClean="0"/>
              <a:t>One of a number of sites in the area that are interesting  for exploring the continuation of hunting along with the  early use of domesticates</a:t>
            </a:r>
          </a:p>
          <a:p>
            <a:endParaRPr lang="en-GB" dirty="0" smtClean="0"/>
          </a:p>
          <a:p>
            <a:r>
              <a:rPr lang="en-GB" dirty="0" smtClean="0"/>
              <a:t>‘complex hunter-gathers’</a:t>
            </a:r>
          </a:p>
          <a:p>
            <a:endParaRPr lang="en-GB" dirty="0"/>
          </a:p>
          <a:p>
            <a:r>
              <a:rPr lang="en-GB" dirty="0">
                <a:cs typeface="Arial" pitchFamily="34" charset="0"/>
              </a:rPr>
              <a:t>Abu </a:t>
            </a:r>
            <a:r>
              <a:rPr lang="en-GB" dirty="0" err="1">
                <a:cs typeface="Arial" pitchFamily="34" charset="0"/>
              </a:rPr>
              <a:t>Hureyra</a:t>
            </a:r>
            <a:r>
              <a:rPr lang="en-GB" dirty="0">
                <a:cs typeface="Arial" pitchFamily="34" charset="0"/>
              </a:rPr>
              <a:t>, banks of the </a:t>
            </a:r>
            <a:r>
              <a:rPr lang="en-GB" dirty="0" smtClean="0">
                <a:cs typeface="Arial" pitchFamily="34" charset="0"/>
              </a:rPr>
              <a:t>Euphrates</a:t>
            </a:r>
          </a:p>
          <a:p>
            <a:endParaRPr lang="en-GB" dirty="0">
              <a:cs typeface="Arial" pitchFamily="34" charset="0"/>
            </a:endParaRPr>
          </a:p>
          <a:p>
            <a:r>
              <a:rPr lang="en-GB" dirty="0" err="1">
                <a:cs typeface="Arial" pitchFamily="34" charset="0"/>
              </a:rPr>
              <a:t>Aetokremnos</a:t>
            </a:r>
            <a:r>
              <a:rPr lang="en-GB" dirty="0">
                <a:cs typeface="Arial" pitchFamily="34" charset="0"/>
              </a:rPr>
              <a:t> in Cyprus </a:t>
            </a:r>
            <a:r>
              <a:rPr lang="en-GB" dirty="0" smtClean="0">
                <a:cs typeface="Arial" pitchFamily="34" charset="0"/>
              </a:rPr>
              <a:t>– pygmy hippo hunting</a:t>
            </a:r>
          </a:p>
          <a:p>
            <a:endParaRPr lang="en-GB" dirty="0">
              <a:cs typeface="Arial" pitchFamily="34" charset="0"/>
            </a:endParaRPr>
          </a:p>
          <a:p>
            <a:r>
              <a:rPr lang="en-GB" dirty="0" smtClean="0">
                <a:cs typeface="Arial" pitchFamily="34" charset="0"/>
              </a:rPr>
              <a:t>Star Carr,  Yorkshire – British early Mesolithic</a:t>
            </a:r>
            <a:endParaRPr lang="en-GB" dirty="0" smtClean="0"/>
          </a:p>
          <a:p>
            <a:endParaRPr lang="en-GB" dirty="0" smtClean="0"/>
          </a:p>
          <a:p>
            <a:endParaRPr lang="en-GB" dirty="0"/>
          </a:p>
        </p:txBody>
      </p:sp>
      <p:sp>
        <p:nvSpPr>
          <p:cNvPr id="3076" name="Rectangle 8"/>
          <p:cNvSpPr>
            <a:spLocks noChangeArrowheads="1"/>
          </p:cNvSpPr>
          <p:nvPr/>
        </p:nvSpPr>
        <p:spPr bwMode="auto">
          <a:xfrm>
            <a:off x="250825" y="1841500"/>
            <a:ext cx="8569325" cy="1308050"/>
          </a:xfrm>
          <a:prstGeom prst="rect">
            <a:avLst/>
          </a:prstGeom>
          <a:noFill/>
          <a:ln w="9525">
            <a:noFill/>
            <a:miter lim="800000"/>
            <a:headEnd/>
            <a:tailEnd/>
          </a:ln>
        </p:spPr>
        <p:txBody>
          <a:bodyPr>
            <a:spAutoFit/>
          </a:bodyPr>
          <a:lstStyle/>
          <a:p>
            <a:pPr marL="342900" indent="-342900">
              <a:spcBef>
                <a:spcPct val="50000"/>
              </a:spcBef>
            </a:pPr>
            <a:r>
              <a:rPr lang="en-US" sz="3200" b="1" i="1" dirty="0"/>
              <a:t>Animal Domestication </a:t>
            </a:r>
            <a:r>
              <a:rPr lang="en-US" sz="3200" b="1" i="1" dirty="0" smtClean="0"/>
              <a:t>Archaeological site record </a:t>
            </a:r>
            <a:r>
              <a:rPr lang="en-US" sz="2000" b="1" i="1" dirty="0" smtClean="0"/>
              <a:t>Do we assume that </a:t>
            </a:r>
            <a:r>
              <a:rPr lang="en-US" sz="2000" b="1" i="1" dirty="0" err="1" smtClean="0"/>
              <a:t>sedentism</a:t>
            </a:r>
            <a:r>
              <a:rPr lang="en-US" sz="2000" b="1" i="1" dirty="0" smtClean="0"/>
              <a:t> is linked to domestication and agriculture?</a:t>
            </a:r>
            <a:endParaRPr lang="en-US" sz="2000" b="1" i="1" dirty="0"/>
          </a:p>
          <a:p>
            <a:pPr marL="342900" indent="-342900">
              <a:spcBef>
                <a:spcPct val="50000"/>
              </a:spcBef>
            </a:pPr>
            <a:r>
              <a:rPr lang="en-GB" dirty="0" smtClean="0"/>
              <a:t> 	</a:t>
            </a:r>
            <a:endParaRPr lang="en-GB" b="1" dirty="0"/>
          </a:p>
        </p:txBody>
      </p:sp>
      <p:pic>
        <p:nvPicPr>
          <p:cNvPr id="7" name="Picture 5" descr="ps265805"/>
          <p:cNvPicPr>
            <a:picLocks noChangeAspect="1" noChangeArrowheads="1"/>
          </p:cNvPicPr>
          <p:nvPr/>
        </p:nvPicPr>
        <p:blipFill rotWithShape="1">
          <a:blip r:embed="rId3">
            <a:extLst>
              <a:ext uri="{28A0092B-C50C-407E-A947-70E740481C1C}">
                <a14:useLocalDpi xmlns:a14="http://schemas.microsoft.com/office/drawing/2010/main" val="0"/>
              </a:ext>
            </a:extLst>
          </a:blip>
          <a:srcRect l="5000" t="17317" r="4957" b="18267"/>
          <a:stretch/>
        </p:blipFill>
        <p:spPr bwMode="auto">
          <a:xfrm>
            <a:off x="5292081" y="4102150"/>
            <a:ext cx="3528070" cy="25239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8714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GB"/>
          </a:p>
        </p:txBody>
      </p:sp>
      <p:sp>
        <p:nvSpPr>
          <p:cNvPr id="3075" name="Text Box 3"/>
          <p:cNvSpPr txBox="1">
            <a:spLocks noChangeArrowheads="1"/>
          </p:cNvSpPr>
          <p:nvPr/>
        </p:nvSpPr>
        <p:spPr bwMode="auto">
          <a:xfrm>
            <a:off x="395288" y="404813"/>
            <a:ext cx="6913562" cy="579437"/>
          </a:xfrm>
          <a:prstGeom prst="rect">
            <a:avLst/>
          </a:prstGeom>
          <a:noFill/>
          <a:ln w="9525">
            <a:noFill/>
            <a:miter lim="800000"/>
            <a:headEnd/>
            <a:tailEnd/>
          </a:ln>
        </p:spPr>
        <p:txBody>
          <a:bodyPr>
            <a:spAutoFit/>
          </a:bodyPr>
          <a:lstStyle/>
          <a:p>
            <a:pPr>
              <a:spcBef>
                <a:spcPct val="50000"/>
              </a:spcBef>
            </a:pPr>
            <a:r>
              <a:rPr lang="en-GB" sz="3200" b="1">
                <a:solidFill>
                  <a:schemeClr val="bg1"/>
                </a:solidFill>
                <a:latin typeface="Tahoma" pitchFamily="34" charset="0"/>
              </a:rPr>
              <a:t>Origin of domesticated animals</a:t>
            </a:r>
            <a:endParaRPr lang="en-US" sz="3200" b="1">
              <a:solidFill>
                <a:schemeClr val="bg1"/>
              </a:solidFill>
              <a:latin typeface="Tahoma" pitchFamily="34" charset="0"/>
            </a:endParaRPr>
          </a:p>
        </p:txBody>
      </p:sp>
      <p:pic>
        <p:nvPicPr>
          <p:cNvPr id="5" name="Picture 2" descr="http://people.wku.edu/darlene.applegate/oldworld/webnotes/3neareast/images/ain_mallaha.jpg"/>
          <p:cNvPicPr>
            <a:picLocks noChangeAspect="1" noChangeArrowheads="1"/>
          </p:cNvPicPr>
          <p:nvPr/>
        </p:nvPicPr>
        <p:blipFill>
          <a:blip r:embed="rId3" cstate="print"/>
          <a:srcRect/>
          <a:stretch>
            <a:fillRect/>
          </a:stretch>
        </p:blipFill>
        <p:spPr bwMode="auto">
          <a:xfrm>
            <a:off x="0" y="2708920"/>
            <a:ext cx="5586435" cy="3888432"/>
          </a:xfrm>
          <a:prstGeom prst="rect">
            <a:avLst/>
          </a:prstGeom>
          <a:noFill/>
        </p:spPr>
      </p:pic>
      <p:sp>
        <p:nvSpPr>
          <p:cNvPr id="6" name="Rectangle 5"/>
          <p:cNvSpPr/>
          <p:nvPr/>
        </p:nvSpPr>
        <p:spPr>
          <a:xfrm>
            <a:off x="5436096" y="3429000"/>
            <a:ext cx="3707904" cy="3139321"/>
          </a:xfrm>
          <a:prstGeom prst="rect">
            <a:avLst/>
          </a:prstGeom>
        </p:spPr>
        <p:txBody>
          <a:bodyPr wrap="square">
            <a:spAutoFit/>
          </a:bodyPr>
          <a:lstStyle/>
          <a:p>
            <a:r>
              <a:rPr lang="en-GB" dirty="0" err="1" smtClean="0"/>
              <a:t>Ein</a:t>
            </a:r>
            <a:r>
              <a:rPr lang="en-GB" dirty="0" smtClean="0"/>
              <a:t> </a:t>
            </a:r>
            <a:r>
              <a:rPr lang="en-GB" dirty="0" err="1" smtClean="0"/>
              <a:t>Mallaha</a:t>
            </a:r>
            <a:r>
              <a:rPr lang="en-GB" dirty="0" smtClean="0"/>
              <a:t> an early </a:t>
            </a:r>
            <a:r>
              <a:rPr lang="en-GB" dirty="0" err="1" smtClean="0"/>
              <a:t>Natufian</a:t>
            </a:r>
            <a:r>
              <a:rPr lang="en-GB" dirty="0" smtClean="0"/>
              <a:t> site in northern Israel around  12,000 to 9600 B.C.  </a:t>
            </a:r>
          </a:p>
          <a:p>
            <a:endParaRPr lang="en-GB" dirty="0" smtClean="0"/>
          </a:p>
          <a:p>
            <a:r>
              <a:rPr lang="en-GB" dirty="0" smtClean="0"/>
              <a:t>One of a number of sites in the area that are interesting  for exploring the continuation of hunting along with the  early use of domesticates</a:t>
            </a:r>
          </a:p>
          <a:p>
            <a:endParaRPr lang="en-GB" dirty="0" smtClean="0"/>
          </a:p>
          <a:p>
            <a:r>
              <a:rPr lang="en-GB" dirty="0" smtClean="0"/>
              <a:t>‘complex hunter-gathers’</a:t>
            </a:r>
          </a:p>
          <a:p>
            <a:endParaRPr lang="en-GB" dirty="0"/>
          </a:p>
        </p:txBody>
      </p:sp>
      <p:sp>
        <p:nvSpPr>
          <p:cNvPr id="3076" name="Rectangle 8"/>
          <p:cNvSpPr>
            <a:spLocks noChangeArrowheads="1"/>
          </p:cNvSpPr>
          <p:nvPr/>
        </p:nvSpPr>
        <p:spPr bwMode="auto">
          <a:xfrm>
            <a:off x="250825" y="1841500"/>
            <a:ext cx="8569325" cy="1308050"/>
          </a:xfrm>
          <a:prstGeom prst="rect">
            <a:avLst/>
          </a:prstGeom>
          <a:noFill/>
          <a:ln w="9525">
            <a:noFill/>
            <a:miter lim="800000"/>
            <a:headEnd/>
            <a:tailEnd/>
          </a:ln>
        </p:spPr>
        <p:txBody>
          <a:bodyPr>
            <a:spAutoFit/>
          </a:bodyPr>
          <a:lstStyle/>
          <a:p>
            <a:pPr marL="342900" indent="-342900">
              <a:spcBef>
                <a:spcPct val="50000"/>
              </a:spcBef>
            </a:pPr>
            <a:r>
              <a:rPr lang="en-US" sz="3200" b="1" i="1" dirty="0"/>
              <a:t>Animal Domestication </a:t>
            </a:r>
            <a:r>
              <a:rPr lang="en-US" sz="3200" b="1" i="1" dirty="0" smtClean="0"/>
              <a:t>Archaeological site record </a:t>
            </a:r>
            <a:r>
              <a:rPr lang="en-US" sz="2000" b="1" i="1" dirty="0" smtClean="0"/>
              <a:t>Do we assume that </a:t>
            </a:r>
            <a:r>
              <a:rPr lang="en-US" sz="2000" b="1" i="1" dirty="0" err="1" smtClean="0"/>
              <a:t>sedentism</a:t>
            </a:r>
            <a:r>
              <a:rPr lang="en-US" sz="2000" b="1" i="1" dirty="0" smtClean="0"/>
              <a:t> is linked to domestication and agriculture?</a:t>
            </a:r>
            <a:endParaRPr lang="en-US" sz="2000" b="1" i="1" dirty="0"/>
          </a:p>
          <a:p>
            <a:pPr marL="342900" indent="-342900">
              <a:spcBef>
                <a:spcPct val="50000"/>
              </a:spcBef>
            </a:pPr>
            <a:r>
              <a:rPr lang="en-GB" dirty="0" smtClean="0"/>
              <a:t> 	</a:t>
            </a:r>
            <a:endParaRPr lang="en-GB" b="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5" descr="ein%20mallaha"/>
          <p:cNvPicPr>
            <a:picLocks noChangeAspect="1" noChangeArrowheads="1"/>
          </p:cNvPicPr>
          <p:nvPr/>
        </p:nvPicPr>
        <p:blipFill>
          <a:blip r:embed="rId3" cstate="print"/>
          <a:srcRect/>
          <a:stretch>
            <a:fillRect/>
          </a:stretch>
        </p:blipFill>
        <p:spPr bwMode="auto">
          <a:xfrm>
            <a:off x="0" y="0"/>
            <a:ext cx="5033963" cy="6858000"/>
          </a:xfrm>
          <a:prstGeom prst="rect">
            <a:avLst/>
          </a:prstGeom>
          <a:noFill/>
          <a:ln w="9525">
            <a:noFill/>
            <a:miter lim="800000"/>
            <a:headEnd/>
            <a:tailEnd/>
          </a:ln>
        </p:spPr>
      </p:pic>
      <p:sp>
        <p:nvSpPr>
          <p:cNvPr id="73734" name="Rectangle 6"/>
          <p:cNvSpPr>
            <a:spLocks noChangeArrowheads="1"/>
          </p:cNvSpPr>
          <p:nvPr/>
        </p:nvSpPr>
        <p:spPr bwMode="auto">
          <a:xfrm>
            <a:off x="5292725" y="2143125"/>
            <a:ext cx="3671888" cy="3139321"/>
          </a:xfrm>
          <a:prstGeom prst="rect">
            <a:avLst/>
          </a:prstGeom>
          <a:noFill/>
          <a:ln w="9525">
            <a:noFill/>
            <a:miter lim="800000"/>
            <a:headEnd/>
            <a:tailEnd/>
          </a:ln>
          <a:effectLst/>
        </p:spPr>
        <p:txBody>
          <a:bodyPr>
            <a:spAutoFit/>
          </a:bodyPr>
          <a:lstStyle/>
          <a:p>
            <a:pPr>
              <a:defRPr/>
            </a:pPr>
            <a:r>
              <a:rPr lang="en-GB" dirty="0" err="1" smtClean="0">
                <a:latin typeface="+mn-lt"/>
                <a:cs typeface="Arial" charset="0"/>
              </a:rPr>
              <a:t>Ein</a:t>
            </a:r>
            <a:r>
              <a:rPr lang="en-GB" dirty="0" smtClean="0">
                <a:latin typeface="+mn-lt"/>
                <a:cs typeface="Arial" charset="0"/>
              </a:rPr>
              <a:t> </a:t>
            </a:r>
            <a:r>
              <a:rPr lang="en-GB" dirty="0" err="1" smtClean="0">
                <a:latin typeface="+mn-lt"/>
                <a:cs typeface="Arial" charset="0"/>
              </a:rPr>
              <a:t>Mallaha</a:t>
            </a:r>
            <a:r>
              <a:rPr lang="en-GB" dirty="0" smtClean="0">
                <a:latin typeface="+mn-lt"/>
                <a:cs typeface="Arial" charset="0"/>
              </a:rPr>
              <a:t> in </a:t>
            </a:r>
            <a:r>
              <a:rPr lang="en-GB" dirty="0">
                <a:latin typeface="+mn-lt"/>
                <a:cs typeface="Arial" charset="0"/>
              </a:rPr>
              <a:t>Northern Israel around 10-12,000 years ago – </a:t>
            </a:r>
            <a:endParaRPr lang="en-GB" dirty="0" smtClean="0">
              <a:latin typeface="+mn-lt"/>
              <a:cs typeface="Arial" charset="0"/>
            </a:endParaRPr>
          </a:p>
          <a:p>
            <a:pPr>
              <a:defRPr/>
            </a:pPr>
            <a:endParaRPr lang="en-GB" dirty="0">
              <a:latin typeface="+mn-lt"/>
              <a:cs typeface="Arial" charset="0"/>
            </a:endParaRPr>
          </a:p>
          <a:p>
            <a:pPr>
              <a:defRPr/>
            </a:pPr>
            <a:r>
              <a:rPr lang="en-GB" dirty="0">
                <a:latin typeface="+mn-lt"/>
                <a:cs typeface="Arial" charset="0"/>
              </a:rPr>
              <a:t>Here the grave goods consist of an animal, small young dog</a:t>
            </a:r>
            <a:r>
              <a:rPr lang="en-GB" dirty="0" smtClean="0">
                <a:latin typeface="+mn-lt"/>
                <a:cs typeface="Arial" charset="0"/>
              </a:rPr>
              <a:t>.</a:t>
            </a:r>
          </a:p>
          <a:p>
            <a:pPr>
              <a:defRPr/>
            </a:pPr>
            <a:endParaRPr lang="en-GB" dirty="0" smtClean="0">
              <a:cs typeface="Arial" charset="0"/>
            </a:endParaRPr>
          </a:p>
          <a:p>
            <a:pPr>
              <a:defRPr/>
            </a:pPr>
            <a:r>
              <a:rPr lang="en-GB" dirty="0" smtClean="0">
                <a:latin typeface="+mn-lt"/>
                <a:cs typeface="Arial" charset="0"/>
              </a:rPr>
              <a:t>This, along with another example, </a:t>
            </a:r>
            <a:r>
              <a:rPr lang="en-GB" dirty="0" err="1" smtClean="0">
                <a:latin typeface="+mn-lt"/>
                <a:cs typeface="Arial" charset="0"/>
              </a:rPr>
              <a:t>Haynoim</a:t>
            </a:r>
            <a:r>
              <a:rPr lang="en-GB" dirty="0" smtClean="0">
                <a:latin typeface="+mn-lt"/>
                <a:cs typeface="Arial" charset="0"/>
              </a:rPr>
              <a:t>, is possibly the earliest evidence for domestic dog.</a:t>
            </a:r>
          </a:p>
          <a:p>
            <a:pPr>
              <a:defRPr/>
            </a:pPr>
            <a:endParaRPr lang="en-GB" dirty="0" smtClean="0">
              <a:cs typeface="Arial" charset="0"/>
            </a:endParaRPr>
          </a:p>
          <a:p>
            <a:pPr>
              <a:defRPr/>
            </a:pPr>
            <a:r>
              <a:rPr lang="en-GB" dirty="0" smtClean="0">
                <a:latin typeface="+mn-lt"/>
                <a:cs typeface="Arial" charset="0"/>
              </a:rPr>
              <a:t>See O’Conner 1987, 2005</a:t>
            </a:r>
            <a:endParaRPr lang="en-GB" dirty="0">
              <a:latin typeface="+mn-lt"/>
              <a:cs typeface="Arial" charset="0"/>
            </a:endParaRPr>
          </a:p>
        </p:txBody>
      </p:sp>
      <p:sp>
        <p:nvSpPr>
          <p:cNvPr id="2" name="Rectangle 1"/>
          <p:cNvSpPr/>
          <p:nvPr/>
        </p:nvSpPr>
        <p:spPr>
          <a:xfrm>
            <a:off x="5082339" y="620688"/>
            <a:ext cx="4088812" cy="369332"/>
          </a:xfrm>
          <a:prstGeom prst="rect">
            <a:avLst/>
          </a:prstGeom>
        </p:spPr>
        <p:txBody>
          <a:bodyPr wrap="none">
            <a:spAutoFit/>
          </a:bodyPr>
          <a:lstStyle/>
          <a:p>
            <a:pPr marL="342900" indent="-342900">
              <a:spcBef>
                <a:spcPct val="50000"/>
              </a:spcBef>
            </a:pPr>
            <a:r>
              <a:rPr lang="en-US" b="1" i="1" dirty="0"/>
              <a:t>Animal </a:t>
            </a:r>
            <a:r>
              <a:rPr lang="en-US" b="1" i="1" dirty="0" smtClean="0"/>
              <a:t>Domestication cultural indicators</a:t>
            </a:r>
            <a:endParaRPr lang="en-US" b="1" i="1"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GB"/>
          </a:p>
        </p:txBody>
      </p:sp>
      <p:sp>
        <p:nvSpPr>
          <p:cNvPr id="3075" name="Text Box 3"/>
          <p:cNvSpPr txBox="1">
            <a:spLocks noChangeArrowheads="1"/>
          </p:cNvSpPr>
          <p:nvPr/>
        </p:nvSpPr>
        <p:spPr bwMode="auto">
          <a:xfrm>
            <a:off x="395288" y="404813"/>
            <a:ext cx="6913562" cy="579437"/>
          </a:xfrm>
          <a:prstGeom prst="rect">
            <a:avLst/>
          </a:prstGeom>
          <a:noFill/>
          <a:ln w="9525">
            <a:noFill/>
            <a:miter lim="800000"/>
            <a:headEnd/>
            <a:tailEnd/>
          </a:ln>
        </p:spPr>
        <p:txBody>
          <a:bodyPr>
            <a:spAutoFit/>
          </a:bodyPr>
          <a:lstStyle/>
          <a:p>
            <a:pPr>
              <a:spcBef>
                <a:spcPct val="50000"/>
              </a:spcBef>
            </a:pPr>
            <a:r>
              <a:rPr lang="en-GB" sz="3200" b="1">
                <a:solidFill>
                  <a:schemeClr val="bg1"/>
                </a:solidFill>
                <a:latin typeface="Tahoma" pitchFamily="34" charset="0"/>
              </a:rPr>
              <a:t>Origin of domesticated animals</a:t>
            </a:r>
            <a:endParaRPr lang="en-US" sz="3200" b="1">
              <a:solidFill>
                <a:schemeClr val="bg1"/>
              </a:solidFill>
              <a:latin typeface="Tahoma" pitchFamily="34" charset="0"/>
            </a:endParaRPr>
          </a:p>
        </p:txBody>
      </p:sp>
      <p:sp>
        <p:nvSpPr>
          <p:cNvPr id="3076" name="Rectangle 8"/>
          <p:cNvSpPr>
            <a:spLocks noChangeArrowheads="1"/>
          </p:cNvSpPr>
          <p:nvPr/>
        </p:nvSpPr>
        <p:spPr bwMode="auto">
          <a:xfrm>
            <a:off x="250825" y="1841500"/>
            <a:ext cx="8569325" cy="1000274"/>
          </a:xfrm>
          <a:prstGeom prst="rect">
            <a:avLst/>
          </a:prstGeom>
          <a:noFill/>
          <a:ln w="9525">
            <a:noFill/>
            <a:miter lim="800000"/>
            <a:headEnd/>
            <a:tailEnd/>
          </a:ln>
        </p:spPr>
        <p:txBody>
          <a:bodyPr>
            <a:spAutoFit/>
          </a:bodyPr>
          <a:lstStyle/>
          <a:p>
            <a:pPr marL="342900" indent="-342900">
              <a:spcBef>
                <a:spcPct val="50000"/>
              </a:spcBef>
            </a:pPr>
            <a:r>
              <a:rPr lang="en-US" sz="3200" b="1" i="1" dirty="0"/>
              <a:t>Animal Domestication </a:t>
            </a:r>
            <a:r>
              <a:rPr lang="en-US" sz="3200" b="1" i="1" dirty="0" smtClean="0"/>
              <a:t>archaeological criteria</a:t>
            </a:r>
            <a:endParaRPr lang="en-US" sz="3200" b="1" i="1" dirty="0"/>
          </a:p>
          <a:p>
            <a:pPr marL="342900" indent="-342900">
              <a:spcBef>
                <a:spcPct val="50000"/>
              </a:spcBef>
            </a:pPr>
            <a:r>
              <a:rPr lang="en-GB" dirty="0" smtClean="0"/>
              <a:t> 	</a:t>
            </a:r>
            <a:endParaRPr lang="en-GB" b="1" dirty="0"/>
          </a:p>
        </p:txBody>
      </p:sp>
      <p:sp>
        <p:nvSpPr>
          <p:cNvPr id="5" name="TextBox 4"/>
          <p:cNvSpPr txBox="1"/>
          <p:nvPr/>
        </p:nvSpPr>
        <p:spPr>
          <a:xfrm>
            <a:off x="323528" y="2564904"/>
            <a:ext cx="5485993" cy="2585323"/>
          </a:xfrm>
          <a:prstGeom prst="rect">
            <a:avLst/>
          </a:prstGeom>
          <a:noFill/>
        </p:spPr>
        <p:txBody>
          <a:bodyPr wrap="square" rtlCol="0">
            <a:spAutoFit/>
          </a:bodyPr>
          <a:lstStyle/>
          <a:p>
            <a:endParaRPr lang="en-GB" dirty="0" smtClean="0"/>
          </a:p>
          <a:p>
            <a:pPr>
              <a:buFont typeface="Arial" pitchFamily="34" charset="0"/>
              <a:buChar char="•"/>
            </a:pPr>
            <a:r>
              <a:rPr lang="en-GB" sz="2400" dirty="0" smtClean="0"/>
              <a:t>Appearance of foreign species</a:t>
            </a:r>
          </a:p>
          <a:p>
            <a:pPr>
              <a:buFont typeface="Arial" pitchFamily="34" charset="0"/>
              <a:buChar char="•"/>
            </a:pPr>
            <a:r>
              <a:rPr lang="en-GB" sz="2400" dirty="0" smtClean="0"/>
              <a:t>Morphological change including</a:t>
            </a:r>
          </a:p>
          <a:p>
            <a:pPr>
              <a:buFont typeface="Arial" pitchFamily="34" charset="0"/>
              <a:buChar char="•"/>
            </a:pPr>
            <a:r>
              <a:rPr lang="en-GB" sz="2400" dirty="0" smtClean="0"/>
              <a:t>Alteration in size</a:t>
            </a:r>
          </a:p>
          <a:p>
            <a:pPr>
              <a:buFont typeface="Arial" pitchFamily="34" charset="0"/>
              <a:buChar char="•"/>
            </a:pPr>
            <a:r>
              <a:rPr lang="en-GB" sz="2400" dirty="0" smtClean="0"/>
              <a:t>Age/sex – cull or kill-off pattern</a:t>
            </a:r>
          </a:p>
          <a:p>
            <a:pPr>
              <a:buFont typeface="Arial" pitchFamily="34" charset="0"/>
              <a:buChar char="•"/>
            </a:pPr>
            <a:r>
              <a:rPr lang="en-GB" sz="2400" dirty="0" smtClean="0"/>
              <a:t>Reduced sexual dimorphism</a:t>
            </a:r>
            <a:endParaRPr lang="en-GB" sz="2400" dirty="0"/>
          </a:p>
          <a:p>
            <a:pPr>
              <a:buFont typeface="Arial" pitchFamily="34" charset="0"/>
              <a:buChar char="•"/>
            </a:pPr>
            <a:r>
              <a:rPr lang="en-GB" sz="2400" dirty="0" smtClean="0"/>
              <a:t>Change in species spectrum</a:t>
            </a:r>
            <a:endParaRPr lang="en-GB" sz="2400" dirty="0"/>
          </a:p>
        </p:txBody>
      </p:sp>
      <p:pic>
        <p:nvPicPr>
          <p:cNvPr id="25602" name="Picture 2" descr="http://t3.gstatic.com/images?q=tbn:ANd9GcR8cUneQ2hDdaa7rneXw-_aDiw_v3rpasCXmrTGxbVE4X1sJLvIUg"/>
          <p:cNvPicPr>
            <a:picLocks noChangeAspect="1" noChangeArrowheads="1"/>
          </p:cNvPicPr>
          <p:nvPr/>
        </p:nvPicPr>
        <p:blipFill>
          <a:blip r:embed="rId3" cstate="print"/>
          <a:srcRect/>
          <a:stretch>
            <a:fillRect/>
          </a:stretch>
        </p:blipFill>
        <p:spPr bwMode="auto">
          <a:xfrm>
            <a:off x="4571999" y="2420888"/>
            <a:ext cx="4535759" cy="3384376"/>
          </a:xfrm>
          <a:prstGeom prst="rect">
            <a:avLst/>
          </a:prstGeom>
          <a:noFill/>
        </p:spPr>
      </p:pic>
      <p:sp>
        <p:nvSpPr>
          <p:cNvPr id="7" name="TextBox 6"/>
          <p:cNvSpPr txBox="1"/>
          <p:nvPr/>
        </p:nvSpPr>
        <p:spPr>
          <a:xfrm>
            <a:off x="251520" y="6309320"/>
            <a:ext cx="3682162" cy="369332"/>
          </a:xfrm>
          <a:prstGeom prst="rect">
            <a:avLst/>
          </a:prstGeom>
          <a:noFill/>
        </p:spPr>
        <p:txBody>
          <a:bodyPr wrap="square" rtlCol="0">
            <a:spAutoFit/>
          </a:bodyPr>
          <a:lstStyle/>
          <a:p>
            <a:r>
              <a:rPr lang="en-GB" dirty="0" smtClean="0"/>
              <a:t>See Davies, 1989, </a:t>
            </a:r>
            <a:r>
              <a:rPr lang="en-GB" dirty="0" err="1" smtClean="0"/>
              <a:t>Clutton</a:t>
            </a:r>
            <a:r>
              <a:rPr lang="en-GB" dirty="0" smtClean="0"/>
              <a:t>-Brock 1999</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GB"/>
          </a:p>
        </p:txBody>
      </p:sp>
      <p:sp>
        <p:nvSpPr>
          <p:cNvPr id="3075" name="Text Box 3"/>
          <p:cNvSpPr txBox="1">
            <a:spLocks noChangeArrowheads="1"/>
          </p:cNvSpPr>
          <p:nvPr/>
        </p:nvSpPr>
        <p:spPr bwMode="auto">
          <a:xfrm>
            <a:off x="395288" y="404813"/>
            <a:ext cx="6913562" cy="579437"/>
          </a:xfrm>
          <a:prstGeom prst="rect">
            <a:avLst/>
          </a:prstGeom>
          <a:noFill/>
          <a:ln w="9525">
            <a:noFill/>
            <a:miter lim="800000"/>
            <a:headEnd/>
            <a:tailEnd/>
          </a:ln>
        </p:spPr>
        <p:txBody>
          <a:bodyPr>
            <a:spAutoFit/>
          </a:bodyPr>
          <a:lstStyle/>
          <a:p>
            <a:pPr>
              <a:spcBef>
                <a:spcPct val="50000"/>
              </a:spcBef>
            </a:pPr>
            <a:r>
              <a:rPr lang="en-GB" sz="3200" b="1">
                <a:solidFill>
                  <a:schemeClr val="bg1"/>
                </a:solidFill>
                <a:latin typeface="Tahoma" pitchFamily="34" charset="0"/>
              </a:rPr>
              <a:t>Origin of domesticated animals</a:t>
            </a:r>
            <a:endParaRPr lang="en-US" sz="3200" b="1">
              <a:solidFill>
                <a:schemeClr val="bg1"/>
              </a:solidFill>
              <a:latin typeface="Tahoma" pitchFamily="34" charset="0"/>
            </a:endParaRPr>
          </a:p>
        </p:txBody>
      </p:sp>
      <p:sp>
        <p:nvSpPr>
          <p:cNvPr id="6" name="Rectangle 5"/>
          <p:cNvSpPr/>
          <p:nvPr/>
        </p:nvSpPr>
        <p:spPr>
          <a:xfrm>
            <a:off x="5436096" y="3429000"/>
            <a:ext cx="3707904" cy="646331"/>
          </a:xfrm>
          <a:prstGeom prst="rect">
            <a:avLst/>
          </a:prstGeom>
        </p:spPr>
        <p:txBody>
          <a:bodyPr wrap="square">
            <a:spAutoFit/>
          </a:bodyPr>
          <a:lstStyle/>
          <a:p>
            <a:endParaRPr lang="en-GB" dirty="0" smtClean="0"/>
          </a:p>
          <a:p>
            <a:endParaRPr lang="en-GB" dirty="0"/>
          </a:p>
        </p:txBody>
      </p:sp>
      <p:sp>
        <p:nvSpPr>
          <p:cNvPr id="3076" name="Rectangle 8"/>
          <p:cNvSpPr>
            <a:spLocks noChangeArrowheads="1"/>
          </p:cNvSpPr>
          <p:nvPr/>
        </p:nvSpPr>
        <p:spPr bwMode="auto">
          <a:xfrm>
            <a:off x="250825" y="1772816"/>
            <a:ext cx="8893175" cy="1000274"/>
          </a:xfrm>
          <a:prstGeom prst="rect">
            <a:avLst/>
          </a:prstGeom>
          <a:noFill/>
          <a:ln w="9525">
            <a:noFill/>
            <a:miter lim="800000"/>
            <a:headEnd/>
            <a:tailEnd/>
          </a:ln>
        </p:spPr>
        <p:txBody>
          <a:bodyPr wrap="square">
            <a:spAutoFit/>
          </a:bodyPr>
          <a:lstStyle/>
          <a:p>
            <a:pPr marL="342900" indent="-342900">
              <a:spcBef>
                <a:spcPct val="50000"/>
              </a:spcBef>
            </a:pPr>
            <a:r>
              <a:rPr lang="en-US" sz="3200" b="1" i="1" dirty="0" smtClean="0"/>
              <a:t>Animal Domestication: morphology changes</a:t>
            </a:r>
            <a:endParaRPr lang="en-US" sz="2000" b="1" i="1" dirty="0"/>
          </a:p>
          <a:p>
            <a:pPr marL="342900" indent="-342900">
              <a:spcBef>
                <a:spcPct val="50000"/>
              </a:spcBef>
            </a:pPr>
            <a:r>
              <a:rPr lang="en-GB" dirty="0" smtClean="0"/>
              <a:t> 	</a:t>
            </a:r>
            <a:endParaRPr lang="en-GB" b="1" dirty="0"/>
          </a:p>
        </p:txBody>
      </p:sp>
      <p:pic>
        <p:nvPicPr>
          <p:cNvPr id="8" name="Picture 2" descr="wolfgsdteet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650" y="2575320"/>
            <a:ext cx="7632700" cy="3300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899592" y="5929484"/>
            <a:ext cx="7128792" cy="646331"/>
          </a:xfrm>
          <a:prstGeom prst="rect">
            <a:avLst/>
          </a:prstGeom>
        </p:spPr>
        <p:txBody>
          <a:bodyPr wrap="square">
            <a:spAutoFit/>
          </a:bodyPr>
          <a:lstStyle/>
          <a:p>
            <a:pPr>
              <a:defRPr/>
            </a:pPr>
            <a:r>
              <a:rPr lang="en-GB" dirty="0">
                <a:effectLst>
                  <a:outerShdw blurRad="38100" dist="38100" dir="2700000" algn="tl">
                    <a:srgbClr val="000000">
                      <a:alpha val="43137"/>
                    </a:srgbClr>
                  </a:outerShdw>
                </a:effectLst>
                <a:cs typeface="Arial" charset="0"/>
              </a:rPr>
              <a:t>Wolf (top) and German Shepherd Dog upper teeth compared.  Note the smaller teeth and shorter tooth row of the lower domestic dog</a:t>
            </a:r>
          </a:p>
        </p:txBody>
      </p:sp>
    </p:spTree>
    <p:extLst>
      <p:ext uri="{BB962C8B-B14F-4D97-AF65-F5344CB8AC3E}">
        <p14:creationId xmlns:p14="http://schemas.microsoft.com/office/powerpoint/2010/main" val="3010616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GB"/>
          </a:p>
        </p:txBody>
      </p:sp>
      <p:sp>
        <p:nvSpPr>
          <p:cNvPr id="3075" name="Text Box 3"/>
          <p:cNvSpPr txBox="1">
            <a:spLocks noChangeArrowheads="1"/>
          </p:cNvSpPr>
          <p:nvPr/>
        </p:nvSpPr>
        <p:spPr bwMode="auto">
          <a:xfrm>
            <a:off x="395288" y="404813"/>
            <a:ext cx="6913562" cy="579437"/>
          </a:xfrm>
          <a:prstGeom prst="rect">
            <a:avLst/>
          </a:prstGeom>
          <a:noFill/>
          <a:ln w="9525">
            <a:noFill/>
            <a:miter lim="800000"/>
            <a:headEnd/>
            <a:tailEnd/>
          </a:ln>
        </p:spPr>
        <p:txBody>
          <a:bodyPr>
            <a:spAutoFit/>
          </a:bodyPr>
          <a:lstStyle/>
          <a:p>
            <a:pPr>
              <a:spcBef>
                <a:spcPct val="50000"/>
              </a:spcBef>
            </a:pPr>
            <a:r>
              <a:rPr lang="en-GB" sz="3200" b="1">
                <a:solidFill>
                  <a:schemeClr val="bg1"/>
                </a:solidFill>
                <a:latin typeface="Tahoma" pitchFamily="34" charset="0"/>
              </a:rPr>
              <a:t>Origin of domesticated animals</a:t>
            </a:r>
            <a:endParaRPr lang="en-US" sz="3200" b="1">
              <a:solidFill>
                <a:schemeClr val="bg1"/>
              </a:solidFill>
              <a:latin typeface="Tahoma" pitchFamily="34" charset="0"/>
            </a:endParaRPr>
          </a:p>
        </p:txBody>
      </p:sp>
      <p:sp>
        <p:nvSpPr>
          <p:cNvPr id="3076" name="Rectangle 8"/>
          <p:cNvSpPr>
            <a:spLocks noChangeArrowheads="1"/>
          </p:cNvSpPr>
          <p:nvPr/>
        </p:nvSpPr>
        <p:spPr bwMode="auto">
          <a:xfrm>
            <a:off x="250825" y="1841500"/>
            <a:ext cx="8569325" cy="1000274"/>
          </a:xfrm>
          <a:prstGeom prst="rect">
            <a:avLst/>
          </a:prstGeom>
          <a:noFill/>
          <a:ln w="9525">
            <a:noFill/>
            <a:miter lim="800000"/>
            <a:headEnd/>
            <a:tailEnd/>
          </a:ln>
        </p:spPr>
        <p:txBody>
          <a:bodyPr>
            <a:spAutoFit/>
          </a:bodyPr>
          <a:lstStyle/>
          <a:p>
            <a:pPr marL="342900" indent="-342900">
              <a:spcBef>
                <a:spcPct val="50000"/>
              </a:spcBef>
            </a:pPr>
            <a:r>
              <a:rPr lang="en-US" sz="3200" b="1" i="1" dirty="0"/>
              <a:t>Animal Domestication </a:t>
            </a:r>
            <a:r>
              <a:rPr lang="en-US" sz="3200" b="1" i="1" dirty="0" smtClean="0"/>
              <a:t>morphology changes</a:t>
            </a:r>
            <a:endParaRPr lang="en-US" sz="3200" b="1" i="1" dirty="0"/>
          </a:p>
          <a:p>
            <a:pPr marL="342900" indent="-342900">
              <a:spcBef>
                <a:spcPct val="50000"/>
              </a:spcBef>
            </a:pPr>
            <a:r>
              <a:rPr lang="en-GB" dirty="0" smtClean="0"/>
              <a:t> 	</a:t>
            </a:r>
            <a:endParaRPr lang="en-GB" b="1" dirty="0"/>
          </a:p>
        </p:txBody>
      </p:sp>
      <p:sp>
        <p:nvSpPr>
          <p:cNvPr id="7" name="TextBox 6"/>
          <p:cNvSpPr txBox="1"/>
          <p:nvPr/>
        </p:nvSpPr>
        <p:spPr>
          <a:xfrm>
            <a:off x="251520" y="6309320"/>
            <a:ext cx="3682162" cy="369332"/>
          </a:xfrm>
          <a:prstGeom prst="rect">
            <a:avLst/>
          </a:prstGeom>
          <a:noFill/>
        </p:spPr>
        <p:txBody>
          <a:bodyPr wrap="square" rtlCol="0">
            <a:spAutoFit/>
          </a:bodyPr>
          <a:lstStyle/>
          <a:p>
            <a:r>
              <a:rPr lang="en-GB" dirty="0" smtClean="0"/>
              <a:t>See Davies, 1989, </a:t>
            </a:r>
            <a:r>
              <a:rPr lang="en-GB" dirty="0" err="1" smtClean="0"/>
              <a:t>Clutton</a:t>
            </a:r>
            <a:r>
              <a:rPr lang="en-GB" dirty="0" smtClean="0"/>
              <a:t>-Brock 1999</a:t>
            </a:r>
            <a:endParaRPr lang="en-GB" dirty="0"/>
          </a:p>
        </p:txBody>
      </p:sp>
      <p:pic>
        <p:nvPicPr>
          <p:cNvPr id="6145" name="Picture 1" descr="C:\Users\rcoard\Documents\Downloads\photo (3).JPG"/>
          <p:cNvPicPr>
            <a:picLocks noChangeAspect="1" noChangeArrowheads="1"/>
          </p:cNvPicPr>
          <p:nvPr/>
        </p:nvPicPr>
        <p:blipFill>
          <a:blip r:embed="rId3" cstate="print"/>
          <a:srcRect r="4051"/>
          <a:stretch>
            <a:fillRect/>
          </a:stretch>
        </p:blipFill>
        <p:spPr bwMode="auto">
          <a:xfrm rot="5400000">
            <a:off x="4716015" y="2348881"/>
            <a:ext cx="3456385" cy="4464496"/>
          </a:xfrm>
          <a:prstGeom prst="rect">
            <a:avLst/>
          </a:prstGeom>
          <a:noFill/>
        </p:spPr>
      </p:pic>
      <p:sp>
        <p:nvSpPr>
          <p:cNvPr id="8" name="TextBox 7"/>
          <p:cNvSpPr txBox="1"/>
          <p:nvPr/>
        </p:nvSpPr>
        <p:spPr>
          <a:xfrm>
            <a:off x="1" y="3140968"/>
            <a:ext cx="3779912" cy="3693319"/>
          </a:xfrm>
          <a:prstGeom prst="rect">
            <a:avLst/>
          </a:prstGeom>
          <a:noFill/>
        </p:spPr>
        <p:txBody>
          <a:bodyPr wrap="square" rtlCol="0">
            <a:spAutoFit/>
          </a:bodyPr>
          <a:lstStyle/>
          <a:p>
            <a:pPr>
              <a:defRPr/>
            </a:pPr>
            <a:r>
              <a:rPr lang="en-GB" dirty="0" smtClean="0"/>
              <a:t>This can happen over a number of ways – size is linked to climate and the size of animals generally reduces from the Late Pleistocene to the Early Holocene </a:t>
            </a:r>
          </a:p>
          <a:p>
            <a:pPr>
              <a:defRPr/>
            </a:pPr>
            <a:endParaRPr lang="en-GB" dirty="0" smtClean="0"/>
          </a:p>
          <a:p>
            <a:pPr>
              <a:defRPr/>
            </a:pPr>
            <a:r>
              <a:rPr lang="en-GB" dirty="0" smtClean="0"/>
              <a:t>a = Late Pleistocene wolf</a:t>
            </a:r>
          </a:p>
          <a:p>
            <a:pPr>
              <a:defRPr/>
            </a:pPr>
            <a:r>
              <a:rPr lang="en-GB" dirty="0" smtClean="0"/>
              <a:t>b = Holocene wolf </a:t>
            </a:r>
          </a:p>
          <a:p>
            <a:pPr>
              <a:defRPr/>
            </a:pPr>
            <a:r>
              <a:rPr lang="en-GB" dirty="0" smtClean="0"/>
              <a:t>c  &amp; d = </a:t>
            </a:r>
            <a:r>
              <a:rPr lang="en-GB" dirty="0" err="1" smtClean="0"/>
              <a:t>Ein</a:t>
            </a:r>
            <a:r>
              <a:rPr lang="en-GB" dirty="0" smtClean="0"/>
              <a:t> </a:t>
            </a:r>
            <a:r>
              <a:rPr lang="en-GB" dirty="0" err="1" smtClean="0"/>
              <a:t>Mallaha</a:t>
            </a:r>
            <a:r>
              <a:rPr lang="en-GB" dirty="0" smtClean="0"/>
              <a:t> and </a:t>
            </a:r>
            <a:r>
              <a:rPr lang="en-GB" dirty="0" err="1" smtClean="0"/>
              <a:t>Hayonim</a:t>
            </a:r>
            <a:r>
              <a:rPr lang="en-GB" dirty="0" smtClean="0"/>
              <a:t>.</a:t>
            </a:r>
          </a:p>
          <a:p>
            <a:pPr>
              <a:defRPr/>
            </a:pPr>
            <a:r>
              <a:rPr lang="en-GB" dirty="0" smtClean="0"/>
              <a:t>e-k = known early domesticates</a:t>
            </a:r>
          </a:p>
          <a:p>
            <a:endParaRPr lang="en-GB" dirty="0" smtClean="0"/>
          </a:p>
          <a:p>
            <a:endParaRPr lang="en-GB" dirty="0" smtClean="0"/>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GB"/>
          </a:p>
        </p:txBody>
      </p:sp>
      <p:sp>
        <p:nvSpPr>
          <p:cNvPr id="3075" name="Text Box 3"/>
          <p:cNvSpPr txBox="1">
            <a:spLocks noChangeArrowheads="1"/>
          </p:cNvSpPr>
          <p:nvPr/>
        </p:nvSpPr>
        <p:spPr bwMode="auto">
          <a:xfrm>
            <a:off x="395288" y="404813"/>
            <a:ext cx="6913562" cy="579437"/>
          </a:xfrm>
          <a:prstGeom prst="rect">
            <a:avLst/>
          </a:prstGeom>
          <a:noFill/>
          <a:ln w="9525">
            <a:noFill/>
            <a:miter lim="800000"/>
            <a:headEnd/>
            <a:tailEnd/>
          </a:ln>
        </p:spPr>
        <p:txBody>
          <a:bodyPr>
            <a:spAutoFit/>
          </a:bodyPr>
          <a:lstStyle/>
          <a:p>
            <a:pPr>
              <a:spcBef>
                <a:spcPct val="50000"/>
              </a:spcBef>
            </a:pPr>
            <a:r>
              <a:rPr lang="en-GB" sz="3200" b="1">
                <a:solidFill>
                  <a:schemeClr val="bg1"/>
                </a:solidFill>
                <a:latin typeface="Tahoma" pitchFamily="34" charset="0"/>
              </a:rPr>
              <a:t>Origin of domesticated animals</a:t>
            </a:r>
            <a:endParaRPr lang="en-US" sz="3200" b="1">
              <a:solidFill>
                <a:schemeClr val="bg1"/>
              </a:solidFill>
              <a:latin typeface="Tahoma" pitchFamily="34" charset="0"/>
            </a:endParaRPr>
          </a:p>
        </p:txBody>
      </p:sp>
      <p:sp>
        <p:nvSpPr>
          <p:cNvPr id="6" name="Rectangle 5"/>
          <p:cNvSpPr/>
          <p:nvPr/>
        </p:nvSpPr>
        <p:spPr>
          <a:xfrm>
            <a:off x="5436096" y="3429000"/>
            <a:ext cx="3707904" cy="646331"/>
          </a:xfrm>
          <a:prstGeom prst="rect">
            <a:avLst/>
          </a:prstGeom>
        </p:spPr>
        <p:txBody>
          <a:bodyPr wrap="square">
            <a:spAutoFit/>
          </a:bodyPr>
          <a:lstStyle/>
          <a:p>
            <a:endParaRPr lang="en-GB" dirty="0" smtClean="0"/>
          </a:p>
          <a:p>
            <a:endParaRPr lang="en-GB" dirty="0"/>
          </a:p>
        </p:txBody>
      </p:sp>
      <p:pic>
        <p:nvPicPr>
          <p:cNvPr id="2052" name="Picture 4" descr="http://www.redicecreations.com/ul_img/7330lascaux6.jpg"/>
          <p:cNvPicPr>
            <a:picLocks noChangeAspect="1" noChangeArrowheads="1"/>
          </p:cNvPicPr>
          <p:nvPr/>
        </p:nvPicPr>
        <p:blipFill>
          <a:blip r:embed="rId3" cstate="print"/>
          <a:srcRect/>
          <a:stretch>
            <a:fillRect/>
          </a:stretch>
        </p:blipFill>
        <p:spPr bwMode="auto">
          <a:xfrm>
            <a:off x="0" y="1447800"/>
            <a:ext cx="4381500" cy="5410200"/>
          </a:xfrm>
          <a:prstGeom prst="rect">
            <a:avLst/>
          </a:prstGeom>
          <a:noFill/>
        </p:spPr>
      </p:pic>
      <p:sp>
        <p:nvSpPr>
          <p:cNvPr id="3076" name="Rectangle 8"/>
          <p:cNvSpPr>
            <a:spLocks noChangeArrowheads="1"/>
          </p:cNvSpPr>
          <p:nvPr/>
        </p:nvSpPr>
        <p:spPr bwMode="auto">
          <a:xfrm>
            <a:off x="250825" y="1772816"/>
            <a:ext cx="8893175" cy="1000274"/>
          </a:xfrm>
          <a:prstGeom prst="rect">
            <a:avLst/>
          </a:prstGeom>
          <a:noFill/>
          <a:ln w="9525">
            <a:noFill/>
            <a:miter lim="800000"/>
            <a:headEnd/>
            <a:tailEnd/>
          </a:ln>
        </p:spPr>
        <p:txBody>
          <a:bodyPr wrap="square">
            <a:spAutoFit/>
          </a:bodyPr>
          <a:lstStyle/>
          <a:p>
            <a:pPr marL="342900" indent="-342900" algn="r">
              <a:spcBef>
                <a:spcPct val="50000"/>
              </a:spcBef>
            </a:pPr>
            <a:r>
              <a:rPr lang="en-US" sz="3200" b="1" i="1" dirty="0" smtClean="0"/>
              <a:t>Animal Domestication: sexual dimorphism</a:t>
            </a:r>
            <a:endParaRPr lang="en-US" sz="2000" b="1" i="1" dirty="0"/>
          </a:p>
          <a:p>
            <a:pPr marL="342900" indent="-342900">
              <a:spcBef>
                <a:spcPct val="50000"/>
              </a:spcBef>
            </a:pPr>
            <a:r>
              <a:rPr lang="en-GB" dirty="0" smtClean="0"/>
              <a:t> 	</a:t>
            </a:r>
            <a:endParaRPr lang="en-GB" b="1" dirty="0"/>
          </a:p>
        </p:txBody>
      </p:sp>
      <p:sp>
        <p:nvSpPr>
          <p:cNvPr id="12" name="TextBox 11"/>
          <p:cNvSpPr txBox="1"/>
          <p:nvPr/>
        </p:nvSpPr>
        <p:spPr>
          <a:xfrm>
            <a:off x="4499992" y="2780928"/>
            <a:ext cx="4644009" cy="3139321"/>
          </a:xfrm>
          <a:prstGeom prst="rect">
            <a:avLst/>
          </a:prstGeom>
          <a:noFill/>
        </p:spPr>
        <p:txBody>
          <a:bodyPr wrap="square" rtlCol="0">
            <a:spAutoFit/>
          </a:bodyPr>
          <a:lstStyle/>
          <a:p>
            <a:endParaRPr lang="en-GB" dirty="0" smtClean="0"/>
          </a:p>
          <a:p>
            <a:r>
              <a:rPr lang="en-GB" dirty="0" smtClean="0"/>
              <a:t>Cave artists at Lascaux could see that the male Red Deer is larger, more muscular and a bigger body mass than females – painting dates to the Late Upper Palaeolithic</a:t>
            </a:r>
          </a:p>
          <a:p>
            <a:endParaRPr lang="en-GB" dirty="0" smtClean="0"/>
          </a:p>
          <a:p>
            <a:r>
              <a:rPr lang="en-GB" dirty="0" smtClean="0"/>
              <a:t>Not that deer were domesticated  (hard to just ‘manage’ them) – they remain sexually dimorphic but other animals, cattle, sheep, goat etc. all had reduced male size – along side the general size reduction.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GB"/>
          </a:p>
        </p:txBody>
      </p:sp>
      <p:sp>
        <p:nvSpPr>
          <p:cNvPr id="3075" name="Text Box 3"/>
          <p:cNvSpPr txBox="1">
            <a:spLocks noChangeArrowheads="1"/>
          </p:cNvSpPr>
          <p:nvPr/>
        </p:nvSpPr>
        <p:spPr bwMode="auto">
          <a:xfrm>
            <a:off x="395288" y="404813"/>
            <a:ext cx="6913562" cy="579437"/>
          </a:xfrm>
          <a:prstGeom prst="rect">
            <a:avLst/>
          </a:prstGeom>
          <a:noFill/>
          <a:ln w="9525">
            <a:noFill/>
            <a:miter lim="800000"/>
            <a:headEnd/>
            <a:tailEnd/>
          </a:ln>
        </p:spPr>
        <p:txBody>
          <a:bodyPr>
            <a:spAutoFit/>
          </a:bodyPr>
          <a:lstStyle/>
          <a:p>
            <a:pPr>
              <a:spcBef>
                <a:spcPct val="50000"/>
              </a:spcBef>
            </a:pPr>
            <a:r>
              <a:rPr lang="en-GB" sz="3200" b="1">
                <a:solidFill>
                  <a:schemeClr val="bg1"/>
                </a:solidFill>
                <a:latin typeface="Tahoma" pitchFamily="34" charset="0"/>
              </a:rPr>
              <a:t>Origin of domesticated animals</a:t>
            </a:r>
            <a:endParaRPr lang="en-US" sz="3200" b="1">
              <a:solidFill>
                <a:schemeClr val="bg1"/>
              </a:solidFill>
              <a:latin typeface="Tahoma" pitchFamily="34" charset="0"/>
            </a:endParaRPr>
          </a:p>
        </p:txBody>
      </p:sp>
      <p:sp>
        <p:nvSpPr>
          <p:cNvPr id="3076" name="Rectangle 8"/>
          <p:cNvSpPr>
            <a:spLocks noChangeArrowheads="1"/>
          </p:cNvSpPr>
          <p:nvPr/>
        </p:nvSpPr>
        <p:spPr bwMode="auto">
          <a:xfrm>
            <a:off x="250825" y="1841500"/>
            <a:ext cx="8569325" cy="1000274"/>
          </a:xfrm>
          <a:prstGeom prst="rect">
            <a:avLst/>
          </a:prstGeom>
          <a:noFill/>
          <a:ln w="9525">
            <a:noFill/>
            <a:miter lim="800000"/>
            <a:headEnd/>
            <a:tailEnd/>
          </a:ln>
        </p:spPr>
        <p:txBody>
          <a:bodyPr>
            <a:spAutoFit/>
          </a:bodyPr>
          <a:lstStyle/>
          <a:p>
            <a:pPr marL="342900" indent="-342900">
              <a:spcBef>
                <a:spcPct val="50000"/>
              </a:spcBef>
            </a:pPr>
            <a:r>
              <a:rPr lang="en-US" sz="3200" b="1" i="1" dirty="0"/>
              <a:t>Animal Domestication </a:t>
            </a:r>
            <a:r>
              <a:rPr lang="en-US" sz="3200" b="1" i="1" dirty="0" smtClean="0"/>
              <a:t>messing with the males</a:t>
            </a:r>
            <a:endParaRPr lang="en-US" sz="3200" b="1" i="1" dirty="0"/>
          </a:p>
          <a:p>
            <a:pPr marL="342900" indent="-342900">
              <a:spcBef>
                <a:spcPct val="50000"/>
              </a:spcBef>
            </a:pPr>
            <a:r>
              <a:rPr lang="en-GB" dirty="0" smtClean="0"/>
              <a:t> 	</a:t>
            </a:r>
            <a:endParaRPr lang="en-GB" b="1" dirty="0"/>
          </a:p>
        </p:txBody>
      </p:sp>
      <p:sp>
        <p:nvSpPr>
          <p:cNvPr id="7" name="TextBox 6"/>
          <p:cNvSpPr txBox="1"/>
          <p:nvPr/>
        </p:nvSpPr>
        <p:spPr>
          <a:xfrm>
            <a:off x="251520" y="6309320"/>
            <a:ext cx="3682162" cy="369332"/>
          </a:xfrm>
          <a:prstGeom prst="rect">
            <a:avLst/>
          </a:prstGeom>
          <a:noFill/>
        </p:spPr>
        <p:txBody>
          <a:bodyPr wrap="square" rtlCol="0">
            <a:spAutoFit/>
          </a:bodyPr>
          <a:lstStyle/>
          <a:p>
            <a:r>
              <a:rPr lang="en-GB" dirty="0" smtClean="0"/>
              <a:t>See Davies, 1989, </a:t>
            </a:r>
            <a:r>
              <a:rPr lang="en-GB" dirty="0" err="1" smtClean="0"/>
              <a:t>Clutton</a:t>
            </a:r>
            <a:r>
              <a:rPr lang="en-GB" dirty="0" smtClean="0"/>
              <a:t>-Brock 1999</a:t>
            </a:r>
            <a:endParaRPr lang="en-GB" dirty="0"/>
          </a:p>
        </p:txBody>
      </p:sp>
      <p:pic>
        <p:nvPicPr>
          <p:cNvPr id="2050" name="Picture 2" descr="http://btoellner.typepad.com/.a/6a00d83451f90869e200e553afd6b28834-800wi"/>
          <p:cNvPicPr>
            <a:picLocks noChangeAspect="1" noChangeArrowheads="1"/>
          </p:cNvPicPr>
          <p:nvPr/>
        </p:nvPicPr>
        <p:blipFill>
          <a:blip r:embed="rId3" cstate="print"/>
          <a:srcRect l="14584"/>
          <a:stretch>
            <a:fillRect/>
          </a:stretch>
        </p:blipFill>
        <p:spPr bwMode="auto">
          <a:xfrm>
            <a:off x="5076056" y="2348880"/>
            <a:ext cx="4067944" cy="3629025"/>
          </a:xfrm>
          <a:prstGeom prst="rect">
            <a:avLst/>
          </a:prstGeom>
          <a:noFill/>
        </p:spPr>
      </p:pic>
      <p:sp>
        <p:nvSpPr>
          <p:cNvPr id="8" name="TextBox 7"/>
          <p:cNvSpPr txBox="1"/>
          <p:nvPr/>
        </p:nvSpPr>
        <p:spPr>
          <a:xfrm>
            <a:off x="179512" y="2492896"/>
            <a:ext cx="4968552" cy="4801314"/>
          </a:xfrm>
          <a:prstGeom prst="rect">
            <a:avLst/>
          </a:prstGeom>
          <a:noFill/>
        </p:spPr>
        <p:txBody>
          <a:bodyPr wrap="square" rtlCol="0">
            <a:spAutoFit/>
          </a:bodyPr>
          <a:lstStyle/>
          <a:p>
            <a:endParaRPr lang="en-GB" dirty="0" smtClean="0"/>
          </a:p>
          <a:p>
            <a:pPr>
              <a:buFont typeface="Arial" pitchFamily="34" charset="0"/>
              <a:buChar char="•"/>
            </a:pPr>
            <a:r>
              <a:rPr lang="en-GB" dirty="0" smtClean="0"/>
              <a:t>Looking for a reduction in the size of males and in the more systematic kill-off of males does need to be explained.</a:t>
            </a:r>
          </a:p>
          <a:p>
            <a:pPr>
              <a:buFont typeface="Arial" pitchFamily="34" charset="0"/>
              <a:buChar char="•"/>
            </a:pPr>
            <a:endParaRPr lang="en-GB" dirty="0" smtClean="0"/>
          </a:p>
          <a:p>
            <a:pPr>
              <a:buFont typeface="Arial" pitchFamily="34" charset="0"/>
              <a:buChar char="•"/>
            </a:pPr>
            <a:r>
              <a:rPr lang="en-GB" dirty="0" smtClean="0"/>
              <a:t>If what you want is lots of live meat (as opposed to having to store cuts or carcasses) then why reduce the size of your biggest animals or kill-off  up to half of your population – surely this is not sound home economics .</a:t>
            </a:r>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GB"/>
          </a:p>
        </p:txBody>
      </p:sp>
      <p:sp>
        <p:nvSpPr>
          <p:cNvPr id="3075" name="Text Box 3"/>
          <p:cNvSpPr txBox="1">
            <a:spLocks noChangeArrowheads="1"/>
          </p:cNvSpPr>
          <p:nvPr/>
        </p:nvSpPr>
        <p:spPr bwMode="auto">
          <a:xfrm>
            <a:off x="395288" y="404813"/>
            <a:ext cx="6913562" cy="579437"/>
          </a:xfrm>
          <a:prstGeom prst="rect">
            <a:avLst/>
          </a:prstGeom>
          <a:noFill/>
          <a:ln w="9525">
            <a:noFill/>
            <a:miter lim="800000"/>
            <a:headEnd/>
            <a:tailEnd/>
          </a:ln>
        </p:spPr>
        <p:txBody>
          <a:bodyPr>
            <a:spAutoFit/>
          </a:bodyPr>
          <a:lstStyle/>
          <a:p>
            <a:pPr>
              <a:spcBef>
                <a:spcPct val="50000"/>
              </a:spcBef>
            </a:pPr>
            <a:r>
              <a:rPr lang="en-GB" sz="3200" b="1">
                <a:solidFill>
                  <a:schemeClr val="bg1"/>
                </a:solidFill>
                <a:latin typeface="Tahoma" pitchFamily="34" charset="0"/>
              </a:rPr>
              <a:t>Origin of domesticated animals</a:t>
            </a:r>
            <a:endParaRPr lang="en-US" sz="3200" b="1">
              <a:solidFill>
                <a:schemeClr val="bg1"/>
              </a:solidFill>
              <a:latin typeface="Tahoma" pitchFamily="34" charset="0"/>
            </a:endParaRPr>
          </a:p>
        </p:txBody>
      </p:sp>
      <p:sp>
        <p:nvSpPr>
          <p:cNvPr id="7" name="TextBox 6"/>
          <p:cNvSpPr txBox="1"/>
          <p:nvPr/>
        </p:nvSpPr>
        <p:spPr>
          <a:xfrm>
            <a:off x="251520" y="6309320"/>
            <a:ext cx="3682162" cy="369332"/>
          </a:xfrm>
          <a:prstGeom prst="rect">
            <a:avLst/>
          </a:prstGeom>
          <a:noFill/>
        </p:spPr>
        <p:txBody>
          <a:bodyPr wrap="square" rtlCol="0">
            <a:spAutoFit/>
          </a:bodyPr>
          <a:lstStyle/>
          <a:p>
            <a:r>
              <a:rPr lang="en-GB" dirty="0" err="1" smtClean="0"/>
              <a:t>Clutton</a:t>
            </a:r>
            <a:r>
              <a:rPr lang="en-GB" dirty="0" smtClean="0"/>
              <a:t>-Brock 1999</a:t>
            </a:r>
            <a:endParaRPr lang="en-GB" dirty="0"/>
          </a:p>
        </p:txBody>
      </p:sp>
      <p:sp>
        <p:nvSpPr>
          <p:cNvPr id="8" name="TextBox 7"/>
          <p:cNvSpPr txBox="1"/>
          <p:nvPr/>
        </p:nvSpPr>
        <p:spPr>
          <a:xfrm>
            <a:off x="467544" y="2420888"/>
            <a:ext cx="3312368" cy="5078313"/>
          </a:xfrm>
          <a:prstGeom prst="rect">
            <a:avLst/>
          </a:prstGeom>
          <a:noFill/>
        </p:spPr>
        <p:txBody>
          <a:bodyPr wrap="square" rtlCol="0">
            <a:spAutoFit/>
          </a:bodyPr>
          <a:lstStyle/>
          <a:p>
            <a:endParaRPr lang="en-GB" dirty="0" smtClean="0"/>
          </a:p>
          <a:p>
            <a:r>
              <a:rPr lang="en-GB" dirty="0" smtClean="0"/>
              <a:t>Evidence for this sort of shift needs lots of good recorded animal bone data</a:t>
            </a:r>
          </a:p>
          <a:p>
            <a:endParaRPr lang="en-GB" dirty="0" smtClean="0"/>
          </a:p>
          <a:p>
            <a:r>
              <a:rPr lang="en-GB" dirty="0" smtClean="0"/>
              <a:t>Tell Abu </a:t>
            </a:r>
            <a:r>
              <a:rPr lang="en-GB" dirty="0" err="1" smtClean="0"/>
              <a:t>Hureyra</a:t>
            </a:r>
            <a:r>
              <a:rPr lang="en-GB" dirty="0" smtClean="0"/>
              <a:t>, complex hunter-</a:t>
            </a:r>
            <a:r>
              <a:rPr lang="en-GB" dirty="0" err="1" smtClean="0"/>
              <a:t>gathererss</a:t>
            </a:r>
            <a:r>
              <a:rPr lang="en-GB" dirty="0" smtClean="0"/>
              <a:t> </a:t>
            </a:r>
            <a:r>
              <a:rPr lang="en-GB" dirty="0" err="1" smtClean="0"/>
              <a:t>ite</a:t>
            </a:r>
            <a:r>
              <a:rPr lang="en-GB" dirty="0" smtClean="0"/>
              <a:t> on the banks of the Euphrates. </a:t>
            </a:r>
          </a:p>
          <a:p>
            <a:endParaRPr lang="en-GB" dirty="0" smtClean="0"/>
          </a:p>
          <a:p>
            <a:r>
              <a:rPr lang="en-GB" dirty="0" smtClean="0"/>
              <a:t>Spectrum shift from gazelle hunted to domesticates </a:t>
            </a:r>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p:txBody>
      </p:sp>
      <p:pic>
        <p:nvPicPr>
          <p:cNvPr id="9" name="Picture 2" descr="DB140504"/>
          <p:cNvPicPr>
            <a:picLocks noChangeAspect="1" noChangeArrowheads="1"/>
          </p:cNvPicPr>
          <p:nvPr/>
        </p:nvPicPr>
        <p:blipFill>
          <a:blip r:embed="rId3" cstate="print">
            <a:extLst>
              <a:ext uri="{28A0092B-C50C-407E-A947-70E740481C1C}">
                <a14:useLocalDpi xmlns:a14="http://schemas.microsoft.com/office/drawing/2010/main" val="0"/>
              </a:ext>
            </a:extLst>
          </a:blip>
          <a:srcRect l="1530" t="1245" b="5602"/>
          <a:stretch>
            <a:fillRect/>
          </a:stretch>
        </p:blipFill>
        <p:spPr bwMode="auto">
          <a:xfrm>
            <a:off x="4287814" y="2046945"/>
            <a:ext cx="4100609" cy="47692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4" name="Straight Arrow Connector 3"/>
          <p:cNvCxnSpPr>
            <a:endCxn id="9" idx="2"/>
          </p:cNvCxnSpPr>
          <p:nvPr/>
        </p:nvCxnSpPr>
        <p:spPr>
          <a:xfrm>
            <a:off x="6338118" y="2046945"/>
            <a:ext cx="1" cy="4769293"/>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3076" name="Rectangle 8"/>
          <p:cNvSpPr>
            <a:spLocks noChangeArrowheads="1"/>
          </p:cNvSpPr>
          <p:nvPr/>
        </p:nvSpPr>
        <p:spPr bwMode="auto">
          <a:xfrm>
            <a:off x="250825" y="1841500"/>
            <a:ext cx="8569325" cy="1000274"/>
          </a:xfrm>
          <a:prstGeom prst="rect">
            <a:avLst/>
          </a:prstGeom>
          <a:noFill/>
          <a:ln w="9525">
            <a:noFill/>
            <a:miter lim="800000"/>
            <a:headEnd/>
            <a:tailEnd/>
          </a:ln>
        </p:spPr>
        <p:txBody>
          <a:bodyPr>
            <a:spAutoFit/>
          </a:bodyPr>
          <a:lstStyle/>
          <a:p>
            <a:pPr marL="342900" indent="-342900">
              <a:spcBef>
                <a:spcPct val="50000"/>
              </a:spcBef>
            </a:pPr>
            <a:r>
              <a:rPr lang="en-US" sz="3200" b="1" i="1" dirty="0"/>
              <a:t>Animal Domestication </a:t>
            </a:r>
            <a:r>
              <a:rPr lang="en-US" sz="3200" b="1" i="1" dirty="0" smtClean="0"/>
              <a:t>species spectrum shifts</a:t>
            </a:r>
            <a:endParaRPr lang="en-US" sz="3200" b="1" i="1" dirty="0"/>
          </a:p>
          <a:p>
            <a:pPr marL="342900" indent="-342900">
              <a:spcBef>
                <a:spcPct val="50000"/>
              </a:spcBef>
            </a:pPr>
            <a:r>
              <a:rPr lang="en-GB" dirty="0" smtClean="0"/>
              <a:t> 	</a:t>
            </a:r>
            <a:endParaRPr lang="en-GB" b="1" dirty="0"/>
          </a:p>
        </p:txBody>
      </p:sp>
      <p:sp>
        <p:nvSpPr>
          <p:cNvPr id="10" name="TextBox 9"/>
          <p:cNvSpPr txBox="1"/>
          <p:nvPr/>
        </p:nvSpPr>
        <p:spPr>
          <a:xfrm>
            <a:off x="3213602" y="6309320"/>
            <a:ext cx="1440160" cy="369332"/>
          </a:xfrm>
          <a:prstGeom prst="rect">
            <a:avLst/>
          </a:prstGeom>
          <a:noFill/>
        </p:spPr>
        <p:txBody>
          <a:bodyPr wrap="square" rtlCol="0">
            <a:spAutoFit/>
          </a:bodyPr>
          <a:lstStyle/>
          <a:p>
            <a:r>
              <a:rPr lang="en-GB" dirty="0" smtClean="0"/>
              <a:t>Pleistocene</a:t>
            </a:r>
            <a:endParaRPr lang="en-GB" dirty="0"/>
          </a:p>
        </p:txBody>
      </p:sp>
      <p:sp>
        <p:nvSpPr>
          <p:cNvPr id="11" name="TextBox 10"/>
          <p:cNvSpPr txBox="1"/>
          <p:nvPr/>
        </p:nvSpPr>
        <p:spPr>
          <a:xfrm>
            <a:off x="8097140" y="6290211"/>
            <a:ext cx="1075936" cy="369332"/>
          </a:xfrm>
          <a:prstGeom prst="rect">
            <a:avLst/>
          </a:prstGeom>
          <a:noFill/>
        </p:spPr>
        <p:txBody>
          <a:bodyPr wrap="none" rtlCol="0">
            <a:spAutoFit/>
          </a:bodyPr>
          <a:lstStyle/>
          <a:p>
            <a:r>
              <a:rPr lang="en-GB" dirty="0" smtClean="0"/>
              <a:t>Holocene</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GB"/>
          </a:p>
        </p:txBody>
      </p:sp>
      <p:sp>
        <p:nvSpPr>
          <p:cNvPr id="3075" name="Text Box 3"/>
          <p:cNvSpPr txBox="1">
            <a:spLocks noChangeArrowheads="1"/>
          </p:cNvSpPr>
          <p:nvPr/>
        </p:nvSpPr>
        <p:spPr bwMode="auto">
          <a:xfrm>
            <a:off x="395288" y="404813"/>
            <a:ext cx="6913562" cy="579437"/>
          </a:xfrm>
          <a:prstGeom prst="rect">
            <a:avLst/>
          </a:prstGeom>
          <a:noFill/>
          <a:ln w="9525">
            <a:noFill/>
            <a:miter lim="800000"/>
            <a:headEnd/>
            <a:tailEnd/>
          </a:ln>
        </p:spPr>
        <p:txBody>
          <a:bodyPr>
            <a:spAutoFit/>
          </a:bodyPr>
          <a:lstStyle/>
          <a:p>
            <a:pPr>
              <a:spcBef>
                <a:spcPct val="50000"/>
              </a:spcBef>
            </a:pPr>
            <a:r>
              <a:rPr lang="en-GB" sz="3200" b="1">
                <a:solidFill>
                  <a:schemeClr val="bg1"/>
                </a:solidFill>
                <a:latin typeface="Tahoma" pitchFamily="34" charset="0"/>
              </a:rPr>
              <a:t>Origin of domesticated animals</a:t>
            </a:r>
            <a:endParaRPr lang="en-US" sz="3200" b="1">
              <a:solidFill>
                <a:schemeClr val="bg1"/>
              </a:solidFill>
              <a:latin typeface="Tahoma" pitchFamily="34" charset="0"/>
            </a:endParaRPr>
          </a:p>
        </p:txBody>
      </p:sp>
      <p:pic>
        <p:nvPicPr>
          <p:cNvPr id="2050" name="Picture 2" descr="wim delvoye pigs"/>
          <p:cNvPicPr>
            <a:picLocks noChangeAspect="1" noChangeArrowheads="1"/>
          </p:cNvPicPr>
          <p:nvPr/>
        </p:nvPicPr>
        <p:blipFill>
          <a:blip r:embed="rId3" cstate="print"/>
          <a:srcRect/>
          <a:stretch>
            <a:fillRect/>
          </a:stretch>
        </p:blipFill>
        <p:spPr bwMode="auto">
          <a:xfrm>
            <a:off x="5463347" y="1484784"/>
            <a:ext cx="3680653" cy="5373216"/>
          </a:xfrm>
          <a:prstGeom prst="rect">
            <a:avLst/>
          </a:prstGeom>
          <a:noFill/>
        </p:spPr>
      </p:pic>
      <p:sp>
        <p:nvSpPr>
          <p:cNvPr id="6" name="TextBox 5"/>
          <p:cNvSpPr txBox="1"/>
          <p:nvPr/>
        </p:nvSpPr>
        <p:spPr>
          <a:xfrm>
            <a:off x="250825" y="2708920"/>
            <a:ext cx="5689328" cy="3785652"/>
          </a:xfrm>
          <a:prstGeom prst="rect">
            <a:avLst/>
          </a:prstGeom>
          <a:noFill/>
        </p:spPr>
        <p:txBody>
          <a:bodyPr wrap="square" rtlCol="0">
            <a:spAutoFit/>
          </a:bodyPr>
          <a:lstStyle/>
          <a:p>
            <a:pPr>
              <a:buFont typeface="Arial" pitchFamily="34" charset="0"/>
              <a:buChar char="•"/>
              <a:defRPr/>
            </a:pPr>
            <a:r>
              <a:rPr lang="en-GB" sz="2000" dirty="0"/>
              <a:t>Where does the European and Asian pig come from?</a:t>
            </a:r>
          </a:p>
          <a:p>
            <a:pPr>
              <a:buFont typeface="Arial" pitchFamily="34" charset="0"/>
              <a:buChar char="•"/>
              <a:defRPr/>
            </a:pPr>
            <a:r>
              <a:rPr lang="en-GB" sz="2000" dirty="0" smtClean="0"/>
              <a:t>The </a:t>
            </a:r>
            <a:r>
              <a:rPr lang="en-GB" sz="2000" dirty="0"/>
              <a:t>domestic pig originates from the Eurasian wild </a:t>
            </a:r>
            <a:r>
              <a:rPr lang="en-GB" sz="2000" dirty="0" smtClean="0"/>
              <a:t>boar, </a:t>
            </a:r>
            <a:r>
              <a:rPr lang="en-GB" sz="2000" i="1" dirty="0" err="1" smtClean="0"/>
              <a:t>Sus</a:t>
            </a:r>
            <a:r>
              <a:rPr lang="en-GB" sz="2000" i="1" dirty="0" smtClean="0"/>
              <a:t> </a:t>
            </a:r>
            <a:r>
              <a:rPr lang="en-GB" sz="2000" i="1" dirty="0" err="1" smtClean="0"/>
              <a:t>scrofa</a:t>
            </a:r>
            <a:r>
              <a:rPr lang="en-GB" sz="2000" i="1" dirty="0" smtClean="0"/>
              <a:t>,</a:t>
            </a:r>
            <a:r>
              <a:rPr lang="en-GB" sz="2000" dirty="0" smtClean="0"/>
              <a:t> but what was the process? </a:t>
            </a:r>
          </a:p>
          <a:p>
            <a:pPr>
              <a:buFont typeface="Arial" pitchFamily="34" charset="0"/>
              <a:buChar char="•"/>
              <a:defRPr/>
            </a:pPr>
            <a:r>
              <a:rPr lang="en-GB" sz="2000" dirty="0" smtClean="0"/>
              <a:t>mitochondrial </a:t>
            </a:r>
            <a:r>
              <a:rPr lang="en-GB" sz="2000" dirty="0"/>
              <a:t>DNA and nuclear genes from wild and domestic pigs from Asia and Europe</a:t>
            </a:r>
          </a:p>
          <a:p>
            <a:pPr>
              <a:buFont typeface="Arial" pitchFamily="34" charset="0"/>
              <a:buChar char="•"/>
              <a:defRPr/>
            </a:pPr>
            <a:r>
              <a:rPr lang="en-GB" sz="2000" dirty="0"/>
              <a:t>domestication to have occurred independently from wild boar subspecies in Europe and Asia. </a:t>
            </a:r>
          </a:p>
          <a:p>
            <a:pPr>
              <a:buFont typeface="Arial" pitchFamily="34" charset="0"/>
              <a:buChar char="•"/>
              <a:defRPr/>
            </a:pPr>
            <a:r>
              <a:rPr lang="en-GB" sz="2000" dirty="0"/>
              <a:t>The time since divergence of the ancestral forms </a:t>
            </a:r>
            <a:r>
              <a:rPr lang="en-GB" sz="2000" dirty="0" smtClean="0"/>
              <a:t>is </a:t>
            </a:r>
            <a:r>
              <a:rPr lang="en-GB" sz="2000" dirty="0"/>
              <a:t>estimated at ~500,000 years, well before </a:t>
            </a:r>
            <a:r>
              <a:rPr lang="en-GB" sz="2000" dirty="0" smtClean="0"/>
              <a:t>traditional sign of domestication </a:t>
            </a:r>
            <a:r>
              <a:rPr lang="en-GB" sz="2000" dirty="0"/>
              <a:t>~9,000 years ago</a:t>
            </a:r>
            <a:r>
              <a:rPr lang="en-GB" sz="2000" dirty="0" smtClean="0"/>
              <a:t>.</a:t>
            </a:r>
            <a:endParaRPr lang="en-GB" sz="2000" dirty="0"/>
          </a:p>
          <a:p>
            <a:pPr>
              <a:buFont typeface="Arial" pitchFamily="34" charset="0"/>
              <a:buChar char="•"/>
              <a:defRPr/>
            </a:pPr>
            <a:endParaRPr lang="en-GB" sz="2000" dirty="0"/>
          </a:p>
        </p:txBody>
      </p:sp>
      <p:sp>
        <p:nvSpPr>
          <p:cNvPr id="3076" name="Rectangle 8"/>
          <p:cNvSpPr>
            <a:spLocks noChangeArrowheads="1"/>
          </p:cNvSpPr>
          <p:nvPr/>
        </p:nvSpPr>
        <p:spPr bwMode="auto">
          <a:xfrm>
            <a:off x="250825" y="1841500"/>
            <a:ext cx="8209607" cy="584775"/>
          </a:xfrm>
          <a:prstGeom prst="rect">
            <a:avLst/>
          </a:prstGeom>
          <a:noFill/>
          <a:ln w="9525">
            <a:noFill/>
            <a:miter lim="800000"/>
            <a:headEnd/>
            <a:tailEnd/>
          </a:ln>
        </p:spPr>
        <p:txBody>
          <a:bodyPr wrap="square">
            <a:spAutoFit/>
          </a:bodyPr>
          <a:lstStyle/>
          <a:p>
            <a:pPr marL="342900" indent="-342900">
              <a:spcBef>
                <a:spcPct val="50000"/>
              </a:spcBef>
            </a:pPr>
            <a:r>
              <a:rPr lang="en-US" sz="3200" b="1" i="1" dirty="0"/>
              <a:t>Animal Domestication </a:t>
            </a:r>
            <a:r>
              <a:rPr lang="en-US" sz="3200" b="1" i="1" dirty="0" smtClean="0"/>
              <a:t>DNA evidence</a:t>
            </a:r>
            <a:endParaRPr lang="en-US" sz="3200" b="1" i="1" dirty="0"/>
          </a:p>
        </p:txBody>
      </p:sp>
      <p:sp>
        <p:nvSpPr>
          <p:cNvPr id="7" name="Rectangle 6"/>
          <p:cNvSpPr/>
          <p:nvPr/>
        </p:nvSpPr>
        <p:spPr>
          <a:xfrm>
            <a:off x="288032" y="6237312"/>
            <a:ext cx="8855968" cy="369332"/>
          </a:xfrm>
          <a:prstGeom prst="rect">
            <a:avLst/>
          </a:prstGeom>
        </p:spPr>
        <p:txBody>
          <a:bodyPr wrap="square">
            <a:spAutoFit/>
          </a:bodyPr>
          <a:lstStyle/>
          <a:p>
            <a:r>
              <a:rPr lang="en-GB" dirty="0" smtClean="0"/>
              <a:t>See </a:t>
            </a:r>
            <a:r>
              <a:rPr lang="en-GB" dirty="0" err="1" smtClean="0"/>
              <a:t>Giuffral</a:t>
            </a:r>
            <a:r>
              <a:rPr lang="en-GB" dirty="0"/>
              <a:t>, E. </a:t>
            </a:r>
            <a:r>
              <a:rPr lang="en-GB" i="1" dirty="0"/>
              <a:t>et al.</a:t>
            </a:r>
            <a:r>
              <a:rPr lang="en-GB" dirty="0"/>
              <a:t> 2000 </a:t>
            </a:r>
            <a:r>
              <a:rPr lang="en-GB" dirty="0" smtClean="0"/>
              <a:t>‘The </a:t>
            </a:r>
            <a:r>
              <a:rPr lang="en-GB" dirty="0"/>
              <a:t>origin of the domestic </a:t>
            </a:r>
            <a:r>
              <a:rPr lang="en-GB" dirty="0" smtClean="0"/>
              <a:t>pig’ (but it is hard going - technical) </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GB"/>
          </a:p>
        </p:txBody>
      </p:sp>
      <p:sp>
        <p:nvSpPr>
          <p:cNvPr id="3075" name="Text Box 3"/>
          <p:cNvSpPr txBox="1">
            <a:spLocks noChangeArrowheads="1"/>
          </p:cNvSpPr>
          <p:nvPr/>
        </p:nvSpPr>
        <p:spPr bwMode="auto">
          <a:xfrm>
            <a:off x="395288" y="404813"/>
            <a:ext cx="6913562" cy="579437"/>
          </a:xfrm>
          <a:prstGeom prst="rect">
            <a:avLst/>
          </a:prstGeom>
          <a:noFill/>
          <a:ln w="9525">
            <a:noFill/>
            <a:miter lim="800000"/>
            <a:headEnd/>
            <a:tailEnd/>
          </a:ln>
        </p:spPr>
        <p:txBody>
          <a:bodyPr>
            <a:spAutoFit/>
          </a:bodyPr>
          <a:lstStyle/>
          <a:p>
            <a:pPr>
              <a:spcBef>
                <a:spcPct val="50000"/>
              </a:spcBef>
            </a:pPr>
            <a:r>
              <a:rPr lang="en-GB" sz="3200" b="1">
                <a:solidFill>
                  <a:schemeClr val="bg1"/>
                </a:solidFill>
                <a:latin typeface="Tahoma" pitchFamily="34" charset="0"/>
              </a:rPr>
              <a:t>Origin of domesticated animals</a:t>
            </a:r>
            <a:endParaRPr lang="en-US" sz="3200" b="1">
              <a:solidFill>
                <a:schemeClr val="bg1"/>
              </a:solidFill>
              <a:latin typeface="Tahoma" pitchFamily="34" charset="0"/>
            </a:endParaRPr>
          </a:p>
        </p:txBody>
      </p:sp>
      <p:sp>
        <p:nvSpPr>
          <p:cNvPr id="3076" name="Rectangle 8"/>
          <p:cNvSpPr>
            <a:spLocks noChangeArrowheads="1"/>
          </p:cNvSpPr>
          <p:nvPr/>
        </p:nvSpPr>
        <p:spPr bwMode="auto">
          <a:xfrm>
            <a:off x="250825" y="1841500"/>
            <a:ext cx="8569325" cy="1000274"/>
          </a:xfrm>
          <a:prstGeom prst="rect">
            <a:avLst/>
          </a:prstGeom>
          <a:noFill/>
          <a:ln w="9525">
            <a:noFill/>
            <a:miter lim="800000"/>
            <a:headEnd/>
            <a:tailEnd/>
          </a:ln>
        </p:spPr>
        <p:txBody>
          <a:bodyPr>
            <a:spAutoFit/>
          </a:bodyPr>
          <a:lstStyle/>
          <a:p>
            <a:pPr marL="342900" indent="-342900">
              <a:spcBef>
                <a:spcPct val="50000"/>
              </a:spcBef>
            </a:pPr>
            <a:r>
              <a:rPr lang="en-US" sz="3200" b="1" i="1" dirty="0"/>
              <a:t>Animal Domestication </a:t>
            </a:r>
            <a:r>
              <a:rPr lang="en-US" sz="3200" b="1" i="1" dirty="0" smtClean="0"/>
              <a:t>why do it?</a:t>
            </a:r>
            <a:endParaRPr lang="en-US" sz="3200" b="1" i="1" dirty="0"/>
          </a:p>
          <a:p>
            <a:pPr marL="342900" indent="-342900">
              <a:spcBef>
                <a:spcPct val="50000"/>
              </a:spcBef>
            </a:pPr>
            <a:r>
              <a:rPr lang="en-GB" dirty="0" smtClean="0"/>
              <a:t> 	</a:t>
            </a:r>
            <a:endParaRPr lang="en-GB" b="1" dirty="0"/>
          </a:p>
        </p:txBody>
      </p:sp>
      <p:sp>
        <p:nvSpPr>
          <p:cNvPr id="8" name="TextBox 7"/>
          <p:cNvSpPr txBox="1"/>
          <p:nvPr/>
        </p:nvSpPr>
        <p:spPr>
          <a:xfrm>
            <a:off x="310284" y="2633028"/>
            <a:ext cx="5256584" cy="1754326"/>
          </a:xfrm>
          <a:prstGeom prst="rect">
            <a:avLst/>
          </a:prstGeom>
          <a:noFill/>
        </p:spPr>
        <p:txBody>
          <a:bodyPr wrap="square" rtlCol="0">
            <a:spAutoFit/>
          </a:bodyPr>
          <a:lstStyle/>
          <a:p>
            <a:r>
              <a:rPr lang="en-GB" dirty="0"/>
              <a:t>Abu </a:t>
            </a:r>
            <a:r>
              <a:rPr lang="en-GB" dirty="0" err="1"/>
              <a:t>Hureyra</a:t>
            </a:r>
            <a:r>
              <a:rPr lang="en-GB" dirty="0"/>
              <a:t>: constant grinding at a quern stone have left pathologies: clearly observed in the skeletons of the corn-grinders – mostly </a:t>
            </a:r>
            <a:r>
              <a:rPr lang="en-GB" dirty="0" smtClean="0"/>
              <a:t>females, arthritis in the big toe, dental decay increased, strain through excessive carrying (collapsed vertebrae)…not obviously a good lifestyle choice for some……</a:t>
            </a:r>
          </a:p>
        </p:txBody>
      </p:sp>
      <p:pic>
        <p:nvPicPr>
          <p:cNvPr id="6" name="Picture 6" descr="quer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99553" y="3510191"/>
            <a:ext cx="3363253" cy="25228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7" descr="2659187488_e4545021b0"/>
          <p:cNvPicPr>
            <a:picLocks noChangeAspect="1" noChangeArrowheads="1"/>
          </p:cNvPicPr>
          <p:nvPr/>
        </p:nvPicPr>
        <p:blipFill>
          <a:blip r:embed="rId4">
            <a:extLst>
              <a:ext uri="{28A0092B-C50C-407E-A947-70E740481C1C}">
                <a14:useLocalDpi xmlns:a14="http://schemas.microsoft.com/office/drawing/2010/main" val="0"/>
              </a:ext>
            </a:extLst>
          </a:blip>
          <a:srcRect l="2362" t="2722" r="2362" b="2722"/>
          <a:stretch>
            <a:fillRect/>
          </a:stretch>
        </p:blipFill>
        <p:spPr bwMode="auto">
          <a:xfrm>
            <a:off x="7098818" y="1522631"/>
            <a:ext cx="2045182" cy="17614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7" descr="August 199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0338" y="4387353"/>
            <a:ext cx="1831382" cy="24418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descr="http://www.footankleinstitute.com/Portals/14171/images/precheilectomy.jpg">
            <a:hlinkClick r:id="rId6"/>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452680" y="4387353"/>
            <a:ext cx="2843807" cy="238345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0" y="0"/>
            <a:ext cx="9144000" cy="1484313"/>
          </a:xfrm>
          <a:prstGeom prst="rect">
            <a:avLst/>
          </a:prstGeom>
          <a:solidFill>
            <a:schemeClr val="tx1"/>
          </a:solidFill>
          <a:ln w="9525">
            <a:noFill/>
            <a:miter lim="800000"/>
            <a:headEnd/>
            <a:tailEnd/>
          </a:ln>
        </p:spPr>
        <p:txBody>
          <a:bodyPr wrap="none" anchor="ctr"/>
          <a:lstStyle/>
          <a:p>
            <a:endParaRPr lang="en-GB"/>
          </a:p>
        </p:txBody>
      </p:sp>
      <p:sp>
        <p:nvSpPr>
          <p:cNvPr id="3075" name="Text Box 3"/>
          <p:cNvSpPr txBox="1">
            <a:spLocks noChangeArrowheads="1"/>
          </p:cNvSpPr>
          <p:nvPr/>
        </p:nvSpPr>
        <p:spPr bwMode="auto">
          <a:xfrm>
            <a:off x="395288" y="404813"/>
            <a:ext cx="6913562" cy="579437"/>
          </a:xfrm>
          <a:prstGeom prst="rect">
            <a:avLst/>
          </a:prstGeom>
          <a:noFill/>
          <a:ln w="9525">
            <a:noFill/>
            <a:miter lim="800000"/>
            <a:headEnd/>
            <a:tailEnd/>
          </a:ln>
        </p:spPr>
        <p:txBody>
          <a:bodyPr>
            <a:spAutoFit/>
          </a:bodyPr>
          <a:lstStyle/>
          <a:p>
            <a:pPr>
              <a:spcBef>
                <a:spcPct val="50000"/>
              </a:spcBef>
            </a:pPr>
            <a:r>
              <a:rPr lang="en-GB" sz="3200" b="1">
                <a:solidFill>
                  <a:schemeClr val="bg1"/>
                </a:solidFill>
                <a:latin typeface="Tahoma" pitchFamily="34" charset="0"/>
              </a:rPr>
              <a:t>Origin of domesticated animals</a:t>
            </a:r>
            <a:endParaRPr lang="en-US" sz="3200" b="1">
              <a:solidFill>
                <a:schemeClr val="bg1"/>
              </a:solidFill>
              <a:latin typeface="Tahoma" pitchFamily="34" charset="0"/>
            </a:endParaRPr>
          </a:p>
        </p:txBody>
      </p:sp>
      <p:sp>
        <p:nvSpPr>
          <p:cNvPr id="3076" name="Rectangle 8"/>
          <p:cNvSpPr>
            <a:spLocks noChangeArrowheads="1"/>
          </p:cNvSpPr>
          <p:nvPr/>
        </p:nvSpPr>
        <p:spPr bwMode="auto">
          <a:xfrm>
            <a:off x="250825" y="1841500"/>
            <a:ext cx="8569325" cy="4462760"/>
          </a:xfrm>
          <a:prstGeom prst="rect">
            <a:avLst/>
          </a:prstGeom>
          <a:noFill/>
          <a:ln w="9525">
            <a:noFill/>
            <a:miter lim="800000"/>
            <a:headEnd/>
            <a:tailEnd/>
          </a:ln>
        </p:spPr>
        <p:txBody>
          <a:bodyPr>
            <a:spAutoFit/>
          </a:bodyPr>
          <a:lstStyle/>
          <a:p>
            <a:pPr marL="342900" indent="-342900">
              <a:spcBef>
                <a:spcPct val="50000"/>
              </a:spcBef>
            </a:pPr>
            <a:r>
              <a:rPr lang="en-US" sz="3200" b="1" i="1" dirty="0"/>
              <a:t>Animal Domestication </a:t>
            </a:r>
            <a:r>
              <a:rPr lang="en-US" sz="3200" b="1" i="1" dirty="0" smtClean="0"/>
              <a:t>conclusions</a:t>
            </a:r>
            <a:endParaRPr lang="en-US" sz="3200" b="1" i="1" dirty="0"/>
          </a:p>
          <a:p>
            <a:pPr marL="342900" indent="-342900">
              <a:spcBef>
                <a:spcPct val="50000"/>
              </a:spcBef>
            </a:pPr>
            <a:r>
              <a:rPr lang="en-GB" dirty="0" smtClean="0"/>
              <a:t> 	capturing the process is difficult for a number of reasons:</a:t>
            </a:r>
            <a:endParaRPr lang="en-GB" dirty="0"/>
          </a:p>
          <a:p>
            <a:pPr marL="342900" indent="-342900">
              <a:spcBef>
                <a:spcPct val="50000"/>
              </a:spcBef>
              <a:buFont typeface="+mj-lt"/>
              <a:buAutoNum type="arabicPeriod"/>
            </a:pPr>
            <a:r>
              <a:rPr lang="en-GB" dirty="0" smtClean="0"/>
              <a:t>Changes to the morphology of an animal would be difficult to identify until late in the process – by then the animal is already ‘domesticated’.</a:t>
            </a:r>
          </a:p>
          <a:p>
            <a:pPr marL="342900" indent="-342900">
              <a:spcBef>
                <a:spcPct val="50000"/>
              </a:spcBef>
              <a:buFont typeface="+mj-lt"/>
              <a:buAutoNum type="arabicPeriod"/>
            </a:pPr>
            <a:r>
              <a:rPr lang="en-GB" dirty="0" smtClean="0"/>
              <a:t>Changes to the archaeological record do not coincide with the adoption of domestics, it happens in material culture anyway (see Star and </a:t>
            </a:r>
            <a:r>
              <a:rPr lang="en-GB" dirty="0" err="1" smtClean="0"/>
              <a:t>Seamer</a:t>
            </a:r>
            <a:r>
              <a:rPr lang="en-GB" dirty="0" smtClean="0"/>
              <a:t> Carr for British examples)</a:t>
            </a:r>
          </a:p>
          <a:p>
            <a:pPr marL="342900" indent="-342900">
              <a:spcBef>
                <a:spcPct val="50000"/>
              </a:spcBef>
              <a:buFont typeface="+mj-lt"/>
              <a:buAutoNum type="arabicPeriod"/>
            </a:pPr>
            <a:r>
              <a:rPr lang="en-GB" dirty="0" smtClean="0"/>
              <a:t> Appearance of ‘exotic’ (novel, new) species </a:t>
            </a:r>
          </a:p>
          <a:p>
            <a:pPr marL="342900" indent="-342900">
              <a:spcBef>
                <a:spcPct val="50000"/>
              </a:spcBef>
              <a:buFont typeface="+mj-lt"/>
              <a:buAutoNum type="arabicPeriod"/>
            </a:pPr>
            <a:r>
              <a:rPr lang="en-GB" dirty="0" smtClean="0"/>
              <a:t>Changes within the morphology of the animals </a:t>
            </a:r>
          </a:p>
          <a:p>
            <a:pPr marL="342900" indent="-342900">
              <a:spcBef>
                <a:spcPct val="50000"/>
              </a:spcBef>
              <a:buFont typeface="+mj-lt"/>
              <a:buAutoNum type="arabicPeriod"/>
            </a:pPr>
            <a:r>
              <a:rPr lang="en-GB" dirty="0" smtClean="0"/>
              <a:t>Newer approaches – DNA, genetic sequencing,</a:t>
            </a:r>
          </a:p>
          <a:p>
            <a:pPr marL="342900" indent="-342900">
              <a:spcBef>
                <a:spcPct val="50000"/>
              </a:spcBef>
            </a:pPr>
            <a:r>
              <a:rPr lang="en-GB" dirty="0" smtClean="0"/>
              <a:t>	</a:t>
            </a:r>
            <a:r>
              <a:rPr lang="en-GB" b="1" dirty="0" smtClean="0"/>
              <a:t>AND some evidence suggests that the shift does not always bring benefits!</a:t>
            </a:r>
            <a:endParaRPr lang="en-GB" b="1" dirty="0"/>
          </a:p>
          <a:p>
            <a:pPr marL="342900" indent="-342900">
              <a:spcBef>
                <a:spcPct val="50000"/>
              </a:spcBef>
            </a:pPr>
            <a:endParaRPr lang="en-GB" b="1" dirty="0"/>
          </a:p>
        </p:txBody>
      </p:sp>
    </p:spTree>
  </p:cSld>
  <p:clrMapOvr>
    <a:masterClrMapping/>
  </p:clrMapOvr>
</p:sld>
</file>

<file path=ppt/theme/theme1.xml><?xml version="1.0" encoding="utf-8"?>
<a:theme xmlns:a="http://schemas.openxmlformats.org/drawingml/2006/main" name="Office Them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624</TotalTime>
  <Words>2762</Words>
  <Application>Microsoft Office PowerPoint</Application>
  <PresentationFormat>On-screen Show (4:3)</PresentationFormat>
  <Paragraphs>204</Paragraphs>
  <Slides>16</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Tahoma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TOSHIBA</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coard</dc:creator>
  <cp:lastModifiedBy>Ros Coard</cp:lastModifiedBy>
  <cp:revision>58</cp:revision>
  <cp:lastPrinted>2013-02-18T11:12:54Z</cp:lastPrinted>
  <dcterms:created xsi:type="dcterms:W3CDTF">2013-02-15T20:05:10Z</dcterms:created>
  <dcterms:modified xsi:type="dcterms:W3CDTF">2018-02-28T12:43:12Z</dcterms:modified>
</cp:coreProperties>
</file>