
<file path=[Content_Types].xml><?xml version="1.0" encoding="utf-8"?>
<Types xmlns="http://schemas.openxmlformats.org/package/2006/content-types">
  <Default Extension="bin" ContentType="application/vnd.openxmlformats-officedocument.oleObject"/>
  <Default Extension="png" ContentType="image/png"/>
  <Default Extension="jpeg" ContentType="image/jpeg"/>
  <Default Extension="wmf" ContentType="image/x-wmf"/>
  <Default Extension="rels" ContentType="application/vnd.openxmlformats-package.relationships+xml"/>
  <Default Extension="xml" ContentType="application/xml"/>
  <Default Extension="wav" ContentType="audio/wav"/>
  <Default Extension="vml" ContentType="application/vnd.openxmlformats-officedocument.vmlDrawing"/>
  <Default Extension="doc" ContentType="application/msword"/>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9" r:id="rId4"/>
    <p:sldMasterId id="2147483650" r:id="rId5"/>
  </p:sldMasterIdLst>
  <p:notesMasterIdLst>
    <p:notesMasterId r:id="rId78"/>
  </p:notesMasterIdLst>
  <p:handoutMasterIdLst>
    <p:handoutMasterId r:id="rId79"/>
  </p:handoutMasterIdLst>
  <p:sldIdLst>
    <p:sldId id="256" r:id="rId6"/>
    <p:sldId id="549" r:id="rId7"/>
    <p:sldId id="550" r:id="rId8"/>
    <p:sldId id="551" r:id="rId9"/>
    <p:sldId id="556" r:id="rId10"/>
    <p:sldId id="557" r:id="rId11"/>
    <p:sldId id="555" r:id="rId12"/>
    <p:sldId id="552" r:id="rId13"/>
    <p:sldId id="553" r:id="rId14"/>
    <p:sldId id="554" r:id="rId15"/>
    <p:sldId id="589" r:id="rId16"/>
    <p:sldId id="524" r:id="rId17"/>
    <p:sldId id="471" r:id="rId18"/>
    <p:sldId id="461" r:id="rId19"/>
    <p:sldId id="491" r:id="rId20"/>
    <p:sldId id="546" r:id="rId21"/>
    <p:sldId id="482" r:id="rId22"/>
    <p:sldId id="343" r:id="rId23"/>
    <p:sldId id="372" r:id="rId24"/>
    <p:sldId id="529" r:id="rId25"/>
    <p:sldId id="373" r:id="rId26"/>
    <p:sldId id="309" r:id="rId27"/>
    <p:sldId id="315" r:id="rId28"/>
    <p:sldId id="540" r:id="rId29"/>
    <p:sldId id="541" r:id="rId30"/>
    <p:sldId id="542" r:id="rId31"/>
    <p:sldId id="544" r:id="rId32"/>
    <p:sldId id="492" r:id="rId33"/>
    <p:sldId id="473" r:id="rId34"/>
    <p:sldId id="527" r:id="rId35"/>
    <p:sldId id="525" r:id="rId36"/>
    <p:sldId id="443" r:id="rId37"/>
    <p:sldId id="444" r:id="rId38"/>
    <p:sldId id="397" r:id="rId39"/>
    <p:sldId id="434" r:id="rId40"/>
    <p:sldId id="547" r:id="rId41"/>
    <p:sldId id="548" r:id="rId42"/>
    <p:sldId id="538" r:id="rId43"/>
    <p:sldId id="558" r:id="rId44"/>
    <p:sldId id="559" r:id="rId45"/>
    <p:sldId id="560" r:id="rId46"/>
    <p:sldId id="561" r:id="rId47"/>
    <p:sldId id="562" r:id="rId48"/>
    <p:sldId id="563" r:id="rId49"/>
    <p:sldId id="564" r:id="rId50"/>
    <p:sldId id="565" r:id="rId51"/>
    <p:sldId id="566" r:id="rId52"/>
    <p:sldId id="567" r:id="rId53"/>
    <p:sldId id="568" r:id="rId54"/>
    <p:sldId id="569" r:id="rId55"/>
    <p:sldId id="570" r:id="rId56"/>
    <p:sldId id="571" r:id="rId57"/>
    <p:sldId id="572" r:id="rId58"/>
    <p:sldId id="586" r:id="rId59"/>
    <p:sldId id="573" r:id="rId60"/>
    <p:sldId id="575" r:id="rId61"/>
    <p:sldId id="576" r:id="rId62"/>
    <p:sldId id="577" r:id="rId63"/>
    <p:sldId id="579" r:id="rId64"/>
    <p:sldId id="580" r:id="rId65"/>
    <p:sldId id="581" r:id="rId66"/>
    <p:sldId id="583" r:id="rId67"/>
    <p:sldId id="584" r:id="rId68"/>
    <p:sldId id="587" r:id="rId69"/>
    <p:sldId id="588" r:id="rId70"/>
    <p:sldId id="532" r:id="rId71"/>
    <p:sldId id="457" r:id="rId72"/>
    <p:sldId id="591" r:id="rId73"/>
    <p:sldId id="592" r:id="rId74"/>
    <p:sldId id="590" r:id="rId75"/>
    <p:sldId id="593" r:id="rId76"/>
    <p:sldId id="594" r:id="rId77"/>
  </p:sldIdLst>
  <p:sldSz cx="9144000" cy="6858000" type="screen4x3"/>
  <p:notesSz cx="6858000" cy="9180513"/>
  <p:defaultTextStyle>
    <a:defPPr>
      <a:defRPr lang="en-US"/>
    </a:defPPr>
    <a:lvl1pPr algn="l" rtl="0" eaLnBrk="0" fontAlgn="base" hangingPunct="0">
      <a:spcBef>
        <a:spcPct val="0"/>
      </a:spcBef>
      <a:spcAft>
        <a:spcPct val="0"/>
      </a:spcAft>
      <a:defRPr sz="2400" kern="1200">
        <a:solidFill>
          <a:schemeClr val="tx1"/>
        </a:solidFill>
        <a:latin typeface="Arial" charset="0"/>
        <a:ea typeface="+mn-ea"/>
        <a:cs typeface="+mn-cs"/>
      </a:defRPr>
    </a:lvl1pPr>
    <a:lvl2pPr marL="457200" algn="l" rtl="0" eaLnBrk="0" fontAlgn="base" hangingPunct="0">
      <a:spcBef>
        <a:spcPct val="0"/>
      </a:spcBef>
      <a:spcAft>
        <a:spcPct val="0"/>
      </a:spcAft>
      <a:defRPr sz="2400" kern="1200">
        <a:solidFill>
          <a:schemeClr val="tx1"/>
        </a:solidFill>
        <a:latin typeface="Arial" charset="0"/>
        <a:ea typeface="+mn-ea"/>
        <a:cs typeface="+mn-cs"/>
      </a:defRPr>
    </a:lvl2pPr>
    <a:lvl3pPr marL="914400" algn="l" rtl="0" eaLnBrk="0" fontAlgn="base" hangingPunct="0">
      <a:spcBef>
        <a:spcPct val="0"/>
      </a:spcBef>
      <a:spcAft>
        <a:spcPct val="0"/>
      </a:spcAft>
      <a:defRPr sz="2400" kern="1200">
        <a:solidFill>
          <a:schemeClr val="tx1"/>
        </a:solidFill>
        <a:latin typeface="Arial" charset="0"/>
        <a:ea typeface="+mn-ea"/>
        <a:cs typeface="+mn-cs"/>
      </a:defRPr>
    </a:lvl3pPr>
    <a:lvl4pPr marL="1371600" algn="l" rtl="0" eaLnBrk="0" fontAlgn="base" hangingPunct="0">
      <a:spcBef>
        <a:spcPct val="0"/>
      </a:spcBef>
      <a:spcAft>
        <a:spcPct val="0"/>
      </a:spcAft>
      <a:defRPr sz="2400" kern="1200">
        <a:solidFill>
          <a:schemeClr val="tx1"/>
        </a:solidFill>
        <a:latin typeface="Arial" charset="0"/>
        <a:ea typeface="+mn-ea"/>
        <a:cs typeface="+mn-cs"/>
      </a:defRPr>
    </a:lvl4pPr>
    <a:lvl5pPr marL="1828800" algn="l" rtl="0" eaLnBrk="0" fontAlgn="base" hangingPunct="0">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06">
          <p15:clr>
            <a:srgbClr val="A4A3A4"/>
          </p15:clr>
        </p15:guide>
        <p15:guide id="2" pos="2862">
          <p15:clr>
            <a:srgbClr val="A4A3A4"/>
          </p15:clr>
        </p15:guide>
      </p15:sldGuideLst>
    </p:ext>
    <p:ext uri="{2D200454-40CA-4A62-9FC3-DE9A4176ACB9}">
      <p15:notesGuideLst xmlns:p15="http://schemas.microsoft.com/office/powerpoint/2012/main">
        <p15:guide id="1" orient="horz" pos="2891">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0000"/>
    <a:srgbClr val="FF0000"/>
    <a:srgbClr val="009900"/>
    <a:srgbClr val="33CC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0" autoAdjust="0"/>
    <p:restoredTop sz="94595" autoAdjust="0"/>
  </p:normalViewPr>
  <p:slideViewPr>
    <p:cSldViewPr snapToGrid="0">
      <p:cViewPr varScale="1">
        <p:scale>
          <a:sx n="68" d="100"/>
          <a:sy n="68" d="100"/>
        </p:scale>
        <p:origin x="408" y="72"/>
      </p:cViewPr>
      <p:guideLst>
        <p:guide orient="horz" pos="2106"/>
        <p:guide pos="2862"/>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678"/>
    </p:cViewPr>
  </p:sorterViewPr>
  <p:notesViewPr>
    <p:cSldViewPr snapToGrid="0">
      <p:cViewPr>
        <p:scale>
          <a:sx n="75" d="100"/>
          <a:sy n="75" d="100"/>
        </p:scale>
        <p:origin x="-252" y="1080"/>
      </p:cViewPr>
      <p:guideLst>
        <p:guide orient="horz" pos="2891"/>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slide" Target="slides/slide58.xml"/><Relationship Id="rId68" Type="http://schemas.openxmlformats.org/officeDocument/2006/relationships/slide" Target="slides/slide63.xml"/><Relationship Id="rId76" Type="http://schemas.openxmlformats.org/officeDocument/2006/relationships/slide" Target="slides/slide71.xml"/><Relationship Id="rId7" Type="http://schemas.openxmlformats.org/officeDocument/2006/relationships/slide" Target="slides/slide2.xml"/><Relationship Id="rId71" Type="http://schemas.openxmlformats.org/officeDocument/2006/relationships/slide" Target="slides/slide66.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74" Type="http://schemas.openxmlformats.org/officeDocument/2006/relationships/slide" Target="slides/slide69.xml"/><Relationship Id="rId79" Type="http://schemas.openxmlformats.org/officeDocument/2006/relationships/handoutMaster" Target="handoutMasters/handoutMaster1.xml"/><Relationship Id="rId5" Type="http://schemas.openxmlformats.org/officeDocument/2006/relationships/slideMaster" Target="slideMasters/slideMaster2.xml"/><Relationship Id="rId61" Type="http://schemas.openxmlformats.org/officeDocument/2006/relationships/slide" Target="slides/slide56.xml"/><Relationship Id="rId82"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notesMaster" Target="notesMasters/notesMaster1.xml"/><Relationship Id="rId8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openxmlformats.org/officeDocument/2006/relationships/slide" Target="slides/slide72.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80"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8.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225655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hdr" sz="quarter"/>
          </p:nvPr>
        </p:nvSpPr>
        <p:spPr bwMode="auto">
          <a:xfrm>
            <a:off x="0" y="-1588"/>
            <a:ext cx="2971800" cy="460376"/>
          </a:xfrm>
          <a:prstGeom prst="rect">
            <a:avLst/>
          </a:prstGeom>
          <a:noFill/>
          <a:ln w="9525">
            <a:noFill/>
            <a:miter lim="800000"/>
            <a:headEnd/>
            <a:tailEnd/>
          </a:ln>
          <a:effectLst/>
        </p:spPr>
        <p:txBody>
          <a:bodyPr vert="horz" wrap="square" lIns="19050" tIns="0" rIns="19050" bIns="0" numCol="1" anchor="t" anchorCtr="0" compatLnSpc="1">
            <a:prstTxWarp prst="textNoShape">
              <a:avLst/>
            </a:prstTxWarp>
          </a:bodyPr>
          <a:lstStyle>
            <a:lvl1pPr>
              <a:defRPr sz="1000" i="1">
                <a:latin typeface="Garamond" pitchFamily="18" charset="0"/>
              </a:defRPr>
            </a:lvl1pPr>
          </a:lstStyle>
          <a:p>
            <a:pPr>
              <a:defRPr/>
            </a:pPr>
            <a:endParaRPr lang="en-US"/>
          </a:p>
        </p:txBody>
      </p:sp>
      <p:sp>
        <p:nvSpPr>
          <p:cNvPr id="2051" name="Rectangle 3"/>
          <p:cNvSpPr>
            <a:spLocks noGrp="1" noChangeArrowheads="1"/>
          </p:cNvSpPr>
          <p:nvPr>
            <p:ph type="dt" idx="1"/>
          </p:nvPr>
        </p:nvSpPr>
        <p:spPr bwMode="auto">
          <a:xfrm>
            <a:off x="3886200" y="-1588"/>
            <a:ext cx="2971800" cy="460376"/>
          </a:xfrm>
          <a:prstGeom prst="rect">
            <a:avLst/>
          </a:prstGeom>
          <a:noFill/>
          <a:ln w="9525">
            <a:noFill/>
            <a:miter lim="800000"/>
            <a:headEnd/>
            <a:tailEnd/>
          </a:ln>
          <a:effectLst/>
        </p:spPr>
        <p:txBody>
          <a:bodyPr vert="horz" wrap="square" lIns="19050" tIns="0" rIns="19050" bIns="0" numCol="1" anchor="t" anchorCtr="0" compatLnSpc="1">
            <a:prstTxWarp prst="textNoShape">
              <a:avLst/>
            </a:prstTxWarp>
          </a:bodyPr>
          <a:lstStyle>
            <a:lvl1pPr algn="r">
              <a:defRPr sz="1000" i="1">
                <a:latin typeface="Garamond" pitchFamily="18" charset="0"/>
              </a:defRPr>
            </a:lvl1pPr>
          </a:lstStyle>
          <a:p>
            <a:pPr>
              <a:defRPr/>
            </a:pPr>
            <a:endParaRPr lang="en-US"/>
          </a:p>
        </p:txBody>
      </p:sp>
      <p:sp>
        <p:nvSpPr>
          <p:cNvPr id="77828" name="Rectangle 4"/>
          <p:cNvSpPr>
            <a:spLocks noGrp="1" noRot="1" noChangeAspect="1" noChangeArrowheads="1" noTextEdit="1"/>
          </p:cNvSpPr>
          <p:nvPr>
            <p:ph type="sldImg" idx="2"/>
          </p:nvPr>
        </p:nvSpPr>
        <p:spPr bwMode="auto">
          <a:xfrm>
            <a:off x="1139825" y="693738"/>
            <a:ext cx="4578350" cy="3430587"/>
          </a:xfrm>
          <a:prstGeom prst="rect">
            <a:avLst/>
          </a:prstGeom>
          <a:noFill/>
          <a:ln w="12700">
            <a:solidFill>
              <a:schemeClr val="tx1"/>
            </a:solidFill>
            <a:miter lim="800000"/>
            <a:headEnd/>
            <a:tailEnd/>
          </a:ln>
        </p:spPr>
      </p:sp>
      <p:sp>
        <p:nvSpPr>
          <p:cNvPr id="2053" name="Rectangle 5"/>
          <p:cNvSpPr>
            <a:spLocks noGrp="1" noChangeArrowheads="1"/>
          </p:cNvSpPr>
          <p:nvPr>
            <p:ph type="body" sz="quarter" idx="3"/>
          </p:nvPr>
        </p:nvSpPr>
        <p:spPr bwMode="auto">
          <a:xfrm>
            <a:off x="914400" y="4359275"/>
            <a:ext cx="5029200" cy="4132263"/>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2054" name="Rectangle 6"/>
          <p:cNvSpPr>
            <a:spLocks noGrp="1" noChangeArrowheads="1"/>
          </p:cNvSpPr>
          <p:nvPr>
            <p:ph type="ftr" sz="quarter" idx="4"/>
          </p:nvPr>
        </p:nvSpPr>
        <p:spPr bwMode="auto">
          <a:xfrm>
            <a:off x="0" y="8720138"/>
            <a:ext cx="2971800" cy="460375"/>
          </a:xfrm>
          <a:prstGeom prst="rect">
            <a:avLst/>
          </a:prstGeom>
          <a:noFill/>
          <a:ln w="9525">
            <a:noFill/>
            <a:miter lim="800000"/>
            <a:headEnd/>
            <a:tailEnd/>
          </a:ln>
          <a:effectLst/>
        </p:spPr>
        <p:txBody>
          <a:bodyPr vert="horz" wrap="square" lIns="19050" tIns="0" rIns="19050" bIns="0" numCol="1" anchor="b" anchorCtr="0" compatLnSpc="1">
            <a:prstTxWarp prst="textNoShape">
              <a:avLst/>
            </a:prstTxWarp>
          </a:bodyPr>
          <a:lstStyle>
            <a:lvl1pPr>
              <a:defRPr sz="1000" i="1">
                <a:latin typeface="Garamond" pitchFamily="18" charset="0"/>
              </a:defRPr>
            </a:lvl1pPr>
          </a:lstStyle>
          <a:p>
            <a:pPr>
              <a:defRPr/>
            </a:pPr>
            <a:endParaRPr lang="en-US"/>
          </a:p>
        </p:txBody>
      </p:sp>
      <p:sp>
        <p:nvSpPr>
          <p:cNvPr id="2055" name="Rectangle 7"/>
          <p:cNvSpPr>
            <a:spLocks noGrp="1" noChangeArrowheads="1"/>
          </p:cNvSpPr>
          <p:nvPr>
            <p:ph type="sldNum" sz="quarter" idx="5"/>
          </p:nvPr>
        </p:nvSpPr>
        <p:spPr bwMode="auto">
          <a:xfrm>
            <a:off x="3886200" y="8720138"/>
            <a:ext cx="2971800" cy="460375"/>
          </a:xfrm>
          <a:prstGeom prst="rect">
            <a:avLst/>
          </a:prstGeom>
          <a:noFill/>
          <a:ln w="9525">
            <a:noFill/>
            <a:miter lim="800000"/>
            <a:headEnd/>
            <a:tailEnd/>
          </a:ln>
          <a:effectLst/>
        </p:spPr>
        <p:txBody>
          <a:bodyPr vert="horz" wrap="square" lIns="19050" tIns="0" rIns="19050" bIns="0" numCol="1" anchor="b" anchorCtr="0" compatLnSpc="1">
            <a:prstTxWarp prst="textNoShape">
              <a:avLst/>
            </a:prstTxWarp>
          </a:bodyPr>
          <a:lstStyle>
            <a:lvl1pPr algn="r">
              <a:defRPr sz="1000" i="1">
                <a:latin typeface="Garamond" pitchFamily="18" charset="0"/>
              </a:defRPr>
            </a:lvl1pPr>
          </a:lstStyle>
          <a:p>
            <a:pPr>
              <a:defRPr/>
            </a:pPr>
            <a:fld id="{AA69F849-305C-4BDF-B7C0-3C6B9509E09E}" type="slidenum">
              <a:rPr lang="en-US"/>
              <a:pPr>
                <a:defRPr/>
              </a:pPr>
              <a:t>‹#›</a:t>
            </a:fld>
            <a:endParaRPr lang="en-US"/>
          </a:p>
        </p:txBody>
      </p:sp>
    </p:spTree>
    <p:extLst>
      <p:ext uri="{BB962C8B-B14F-4D97-AF65-F5344CB8AC3E}">
        <p14:creationId xmlns:p14="http://schemas.microsoft.com/office/powerpoint/2010/main" val="304832471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p:spPr>
        <p:txBody>
          <a:bodyPr/>
          <a:lstStyle/>
          <a:p>
            <a:fld id="{4DDC52FD-356C-48BF-A24D-A64FD525B946}" type="slidenum">
              <a:rPr lang="en-US" smtClean="0"/>
              <a:pPr/>
              <a:t>1</a:t>
            </a:fld>
            <a:endParaRPr lang="en-US" smtClean="0"/>
          </a:p>
        </p:txBody>
      </p:sp>
      <p:sp>
        <p:nvSpPr>
          <p:cNvPr id="78851" name="Rectangle 2"/>
          <p:cNvSpPr>
            <a:spLocks noGrp="1" noRot="1" noChangeAspect="1" noChangeArrowheads="1" noTextEdit="1"/>
          </p:cNvSpPr>
          <p:nvPr>
            <p:ph type="sldImg"/>
          </p:nvPr>
        </p:nvSpPr>
        <p:spPr>
          <a:xfrm>
            <a:off x="1141413" y="693738"/>
            <a:ext cx="4575175" cy="3430587"/>
          </a:xfrm>
          <a:ln/>
        </p:spPr>
      </p:sp>
      <p:sp>
        <p:nvSpPr>
          <p:cNvPr id="78852" name="Rectangle 3"/>
          <p:cNvSpPr>
            <a:spLocks noGrp="1" noChangeArrowheads="1"/>
          </p:cNvSpPr>
          <p:nvPr>
            <p:ph type="body" idx="1"/>
          </p:nvPr>
        </p:nvSpPr>
        <p:spPr>
          <a:noFill/>
          <a:ln/>
        </p:spPr>
        <p:txBody>
          <a:bodyPr/>
          <a:lstStyle/>
          <a:p>
            <a:endParaRPr lang="en-US" smtClean="0"/>
          </a:p>
        </p:txBody>
      </p:sp>
    </p:spTree>
    <p:extLst>
      <p:ext uri="{BB962C8B-B14F-4D97-AF65-F5344CB8AC3E}">
        <p14:creationId xmlns:p14="http://schemas.microsoft.com/office/powerpoint/2010/main" val="40638716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p:spPr>
        <p:txBody>
          <a:bodyPr/>
          <a:lstStyle/>
          <a:p>
            <a:fld id="{852AF83B-CEDD-4EEC-A835-5E6B9A8DC383}" type="slidenum">
              <a:rPr lang="en-US" smtClean="0"/>
              <a:pPr/>
              <a:t>2</a:t>
            </a:fld>
            <a:endParaRPr lang="en-US" smtClean="0"/>
          </a:p>
        </p:txBody>
      </p:sp>
      <p:sp>
        <p:nvSpPr>
          <p:cNvPr id="79875" name="Rectangle 2"/>
          <p:cNvSpPr>
            <a:spLocks noGrp="1" noRot="1" noChangeAspect="1" noChangeArrowheads="1" noTextEdit="1"/>
          </p:cNvSpPr>
          <p:nvPr>
            <p:ph type="sldImg"/>
          </p:nvPr>
        </p:nvSpPr>
        <p:spPr>
          <a:xfrm>
            <a:off x="1141413" y="693738"/>
            <a:ext cx="4575175" cy="3430587"/>
          </a:xfrm>
          <a:ln/>
        </p:spPr>
      </p:sp>
      <p:sp>
        <p:nvSpPr>
          <p:cNvPr id="79876" name="Rectangle 3"/>
          <p:cNvSpPr>
            <a:spLocks noGrp="1" noChangeArrowheads="1"/>
          </p:cNvSpPr>
          <p:nvPr>
            <p:ph type="body" idx="1"/>
          </p:nvPr>
        </p:nvSpPr>
        <p:spPr>
          <a:noFill/>
          <a:ln/>
        </p:spPr>
        <p:txBody>
          <a:bodyPr/>
          <a:lstStyle/>
          <a:p>
            <a:endParaRPr lang="en-US" smtClean="0"/>
          </a:p>
        </p:txBody>
      </p:sp>
    </p:spTree>
    <p:extLst>
      <p:ext uri="{BB962C8B-B14F-4D97-AF65-F5344CB8AC3E}">
        <p14:creationId xmlns:p14="http://schemas.microsoft.com/office/powerpoint/2010/main" val="27841906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a:noFill/>
        </p:spPr>
        <p:txBody>
          <a:bodyPr/>
          <a:lstStyle/>
          <a:p>
            <a:fld id="{30C99742-4B09-4CE5-9CF3-178B77CBCF64}" type="slidenum">
              <a:rPr lang="en-US" smtClean="0"/>
              <a:pPr/>
              <a:t>6</a:t>
            </a:fld>
            <a:endParaRPr lang="en-US" smtClean="0"/>
          </a:p>
        </p:txBody>
      </p:sp>
      <p:sp>
        <p:nvSpPr>
          <p:cNvPr id="80899" name="Rectangle 2"/>
          <p:cNvSpPr>
            <a:spLocks noGrp="1" noRot="1" noChangeAspect="1" noChangeArrowheads="1" noTextEdit="1"/>
          </p:cNvSpPr>
          <p:nvPr>
            <p:ph type="sldImg"/>
          </p:nvPr>
        </p:nvSpPr>
        <p:spPr>
          <a:xfrm>
            <a:off x="1141413" y="693738"/>
            <a:ext cx="4575175" cy="3430587"/>
          </a:xfrm>
          <a:ln/>
        </p:spPr>
      </p:sp>
      <p:sp>
        <p:nvSpPr>
          <p:cNvPr id="80900" name="Rectangle 3"/>
          <p:cNvSpPr>
            <a:spLocks noGrp="1" noChangeArrowheads="1"/>
          </p:cNvSpPr>
          <p:nvPr>
            <p:ph type="body" idx="1"/>
          </p:nvPr>
        </p:nvSpPr>
        <p:spPr>
          <a:noFill/>
          <a:ln/>
        </p:spPr>
        <p:txBody>
          <a:bodyPr/>
          <a:lstStyle/>
          <a:p>
            <a:endParaRPr lang="en-US" smtClean="0"/>
          </a:p>
        </p:txBody>
      </p:sp>
    </p:spTree>
    <p:extLst>
      <p:ext uri="{BB962C8B-B14F-4D97-AF65-F5344CB8AC3E}">
        <p14:creationId xmlns:p14="http://schemas.microsoft.com/office/powerpoint/2010/main" val="4554158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p:spPr>
        <p:txBody>
          <a:bodyPr/>
          <a:lstStyle/>
          <a:p>
            <a:fld id="{36E16356-3714-4A18-9AE9-C38FA7DCB8E9}" type="slidenum">
              <a:rPr lang="en-US" smtClean="0"/>
              <a:pPr/>
              <a:t>14</a:t>
            </a:fld>
            <a:endParaRPr lang="en-US" smtClean="0"/>
          </a:p>
        </p:txBody>
      </p:sp>
      <p:sp>
        <p:nvSpPr>
          <p:cNvPr id="81923" name="Rectangle 2"/>
          <p:cNvSpPr>
            <a:spLocks noGrp="1" noRot="1" noChangeAspect="1" noChangeArrowheads="1" noTextEdit="1"/>
          </p:cNvSpPr>
          <p:nvPr>
            <p:ph type="sldImg"/>
          </p:nvPr>
        </p:nvSpPr>
        <p:spPr>
          <a:xfrm>
            <a:off x="1141413" y="693738"/>
            <a:ext cx="4575175" cy="3430587"/>
          </a:xfrm>
          <a:ln/>
        </p:spPr>
      </p:sp>
      <p:sp>
        <p:nvSpPr>
          <p:cNvPr id="81924" name="Rectangle 3"/>
          <p:cNvSpPr>
            <a:spLocks noGrp="1" noChangeArrowheads="1"/>
          </p:cNvSpPr>
          <p:nvPr>
            <p:ph type="body" idx="1"/>
          </p:nvPr>
        </p:nvSpPr>
        <p:spPr>
          <a:noFill/>
          <a:ln/>
        </p:spPr>
        <p:txBody>
          <a:bodyPr/>
          <a:lstStyle/>
          <a:p>
            <a:endParaRPr lang="en-US" smtClean="0"/>
          </a:p>
        </p:txBody>
      </p:sp>
    </p:spTree>
    <p:extLst>
      <p:ext uri="{BB962C8B-B14F-4D97-AF65-F5344CB8AC3E}">
        <p14:creationId xmlns:p14="http://schemas.microsoft.com/office/powerpoint/2010/main" val="954291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p:spPr>
        <p:txBody>
          <a:bodyPr/>
          <a:lstStyle/>
          <a:p>
            <a:fld id="{58A04A7C-66E7-4963-BA22-88125246180E}" type="slidenum">
              <a:rPr lang="en-US" smtClean="0"/>
              <a:pPr/>
              <a:t>18</a:t>
            </a:fld>
            <a:endParaRPr lang="en-US" smtClean="0"/>
          </a:p>
        </p:txBody>
      </p:sp>
      <p:sp>
        <p:nvSpPr>
          <p:cNvPr id="82947" name="Rectangle 2"/>
          <p:cNvSpPr>
            <a:spLocks noGrp="1" noRot="1" noChangeAspect="1" noChangeArrowheads="1" noTextEdit="1"/>
          </p:cNvSpPr>
          <p:nvPr>
            <p:ph type="sldImg"/>
          </p:nvPr>
        </p:nvSpPr>
        <p:spPr>
          <a:xfrm>
            <a:off x="1141413" y="693738"/>
            <a:ext cx="4575175" cy="3430587"/>
          </a:xfrm>
          <a:ln/>
        </p:spPr>
      </p:sp>
      <p:sp>
        <p:nvSpPr>
          <p:cNvPr id="82948" name="Rectangle 3"/>
          <p:cNvSpPr>
            <a:spLocks noGrp="1" noChangeArrowheads="1"/>
          </p:cNvSpPr>
          <p:nvPr>
            <p:ph type="body" idx="1"/>
          </p:nvPr>
        </p:nvSpPr>
        <p:spPr>
          <a:xfrm>
            <a:off x="152400" y="4359275"/>
            <a:ext cx="6400800" cy="4132263"/>
          </a:xfrm>
          <a:noFill/>
          <a:ln/>
        </p:spPr>
        <p:txBody>
          <a:bodyPr/>
          <a:lstStyle/>
          <a:p>
            <a:r>
              <a:rPr lang="en-US" sz="1300" smtClean="0">
                <a:latin typeface="Garamond" pitchFamily="18" charset="0"/>
              </a:rPr>
              <a:t>Humans treat natural resources as if they were free and inexhaustible. In reality nature's abundant resources are in fact limited and rapidly running out.  Instead of living off nature's productivity we are literally consuming and destroying the systems that generate all the goods and services on which we depend.   The frontier mentality, especially in the U.S. with its vast natural resources, has led to a rapid depletion of those resources. Tropical rain forests, which contain over 50% of the world's biological species, are being cut down at a rate of an acre per second. Every year the world loses an area of rain forest about the size of Austria. Nearly 1.5 billion people are cutting down forests for fuelwood and agriculture </a:t>
            </a:r>
            <a:r>
              <a:rPr lang="en-US" sz="1300" b="1" smtClean="0">
                <a:latin typeface="Garamond" pitchFamily="18" charset="0"/>
              </a:rPr>
              <a:t>at a nonrenewable rate. </a:t>
            </a:r>
            <a:r>
              <a:rPr lang="en-US" sz="1300" smtClean="0">
                <a:latin typeface="Garamond" pitchFamily="18" charset="0"/>
              </a:rPr>
              <a:t>At the current rate of consumption, we will lose 20% of the estimated number of biological species by the year 2030. No human generation has ever witnessed a mass extinction of biological species on this scale. Imagine a world with no tigers, right whales or colorful toucans. Fully 25% of all pharmaceuticals are derived from just 90 species of plants, leaving the potential medicinal use of plant species largely untapped. What potential drug for cancer, heart disease or arthritis might we be losing if this extinction continues? It is clear that the maintenance of biological diversity will thus be crucial to future human survival.  However we also have the situation being created by bioengineering and genetic engineering where farmers in the U.S. plant just a half-dozen varieties of corn compared to their counterparts to the south, Mexican peasant farmers who plant 2,500 varieties!  The bad news is that the North American Free Trade Agreement (NAFTA) has resulted in competition such that the corporate American farmers are driving the small Mexican farmers out of business.  The impacts of this situation and many other similar situations worldwide on biodiversity and the resilience of the food supply need to be carefully examined.</a:t>
            </a:r>
          </a:p>
          <a:p>
            <a:endParaRPr lang="en-US" sz="1300" smtClean="0"/>
          </a:p>
        </p:txBody>
      </p:sp>
    </p:spTree>
    <p:extLst>
      <p:ext uri="{BB962C8B-B14F-4D97-AF65-F5344CB8AC3E}">
        <p14:creationId xmlns:p14="http://schemas.microsoft.com/office/powerpoint/2010/main" val="766162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p:spPr>
        <p:txBody>
          <a:bodyPr/>
          <a:lstStyle/>
          <a:p>
            <a:fld id="{F5C6A7D7-6168-4A07-867B-F0542DDC5D1F}" type="slidenum">
              <a:rPr lang="en-US" smtClean="0"/>
              <a:pPr/>
              <a:t>19</a:t>
            </a:fld>
            <a:endParaRPr lang="en-US" smtClean="0"/>
          </a:p>
        </p:txBody>
      </p:sp>
      <p:sp>
        <p:nvSpPr>
          <p:cNvPr id="83971" name="Rectangle 2"/>
          <p:cNvSpPr>
            <a:spLocks noGrp="1" noRot="1" noChangeAspect="1" noChangeArrowheads="1" noTextEdit="1"/>
          </p:cNvSpPr>
          <p:nvPr>
            <p:ph type="sldImg"/>
          </p:nvPr>
        </p:nvSpPr>
        <p:spPr>
          <a:xfrm>
            <a:off x="1141413" y="693738"/>
            <a:ext cx="4575175" cy="3430587"/>
          </a:xfrm>
          <a:ln/>
        </p:spPr>
      </p:sp>
      <p:sp>
        <p:nvSpPr>
          <p:cNvPr id="83972" name="Rectangle 3"/>
          <p:cNvSpPr>
            <a:spLocks noGrp="1" noChangeArrowheads="1"/>
          </p:cNvSpPr>
          <p:nvPr>
            <p:ph type="body" idx="1"/>
          </p:nvPr>
        </p:nvSpPr>
        <p:spPr>
          <a:noFill/>
          <a:ln/>
        </p:spPr>
        <p:txBody>
          <a:bodyPr/>
          <a:lstStyle/>
          <a:p>
            <a:r>
              <a:rPr lang="en-US" sz="1400" smtClean="0"/>
              <a:t>Humans are appropriating 40% of terrestial NPP and 30% of aquatic NPP.  A doubling of human population would probably double this appropriation to 80% and 60% respectively.  Similarly we are currently appropriating 18% of Available water Runoff (AR) which, considering the growth in water use, will amount to 70% of AR by 2025.  The impacts on natural systems cannot be anything but enormous.</a:t>
            </a:r>
          </a:p>
          <a:p>
            <a:endParaRPr lang="en-US" sz="1400" smtClean="0"/>
          </a:p>
          <a:p>
            <a:r>
              <a:rPr lang="en-US" sz="1400" smtClean="0"/>
              <a:t>Vitousek 1986 and Postel 1993.</a:t>
            </a:r>
          </a:p>
        </p:txBody>
      </p:sp>
    </p:spTree>
    <p:extLst>
      <p:ext uri="{BB962C8B-B14F-4D97-AF65-F5344CB8AC3E}">
        <p14:creationId xmlns:p14="http://schemas.microsoft.com/office/powerpoint/2010/main" val="28980895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p>
            <a:fld id="{2D4795E2-E531-4B34-8989-E4A951D80AA8}" type="slidenum">
              <a:rPr lang="en-US" smtClean="0"/>
              <a:pPr/>
              <a:t>21</a:t>
            </a:fld>
            <a:endParaRPr lang="en-US" smtClean="0"/>
          </a:p>
        </p:txBody>
      </p:sp>
      <p:sp>
        <p:nvSpPr>
          <p:cNvPr id="84995" name="Rectangle 2"/>
          <p:cNvSpPr>
            <a:spLocks noGrp="1" noRot="1" noChangeAspect="1" noChangeArrowheads="1" noTextEdit="1"/>
          </p:cNvSpPr>
          <p:nvPr>
            <p:ph type="sldImg"/>
          </p:nvPr>
        </p:nvSpPr>
        <p:spPr>
          <a:xfrm>
            <a:off x="1141413" y="693738"/>
            <a:ext cx="4575175" cy="3430587"/>
          </a:xfrm>
          <a:ln/>
        </p:spPr>
      </p:sp>
      <p:sp>
        <p:nvSpPr>
          <p:cNvPr id="84996" name="Rectangle 3"/>
          <p:cNvSpPr>
            <a:spLocks noGrp="1" noChangeArrowheads="1"/>
          </p:cNvSpPr>
          <p:nvPr>
            <p:ph type="body" idx="1"/>
          </p:nvPr>
        </p:nvSpPr>
        <p:spPr>
          <a:noFill/>
          <a:ln/>
        </p:spPr>
        <p:txBody>
          <a:bodyPr/>
          <a:lstStyle/>
          <a:p>
            <a:r>
              <a:rPr lang="en-US" sz="1400" smtClean="0"/>
              <a:t>Eighty percent of the world’s 1,330 cultivated species (including fruits, vegetables, beams, legumes, tea, coffee, cocoa and spices) are pollinated by natural pollinators.  For blueberries, for example, each bee pollinates 15 to 19 liters of blueberries in its life, a value so great that farmers call them “flying $50 bills.”  In Europe alone this natural service is estimated to be worth $100 billion.  However the habitat of pollinators is being wiped out by development and they are being exterminated by pesticides.</a:t>
            </a:r>
          </a:p>
          <a:p>
            <a:endParaRPr lang="en-US" sz="1400" smtClean="0"/>
          </a:p>
          <a:p>
            <a:r>
              <a:rPr lang="en-US" sz="1400" smtClean="0"/>
              <a:t>Janet Abramovitz, Putting a Value on Nature’s Free Services, World Watch, Jan/Feb 1998, 11(1), 10-19.</a:t>
            </a:r>
          </a:p>
        </p:txBody>
      </p:sp>
    </p:spTree>
    <p:extLst>
      <p:ext uri="{BB962C8B-B14F-4D97-AF65-F5344CB8AC3E}">
        <p14:creationId xmlns:p14="http://schemas.microsoft.com/office/powerpoint/2010/main" val="912709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p:spPr>
        <p:txBody>
          <a:bodyPr/>
          <a:lstStyle/>
          <a:p>
            <a:fld id="{83401593-26D4-4B06-A702-6808566F92EB}" type="slidenum">
              <a:rPr lang="en-US" smtClean="0"/>
              <a:pPr/>
              <a:t>22</a:t>
            </a:fld>
            <a:endParaRPr lang="en-US" smtClean="0"/>
          </a:p>
        </p:txBody>
      </p:sp>
      <p:sp>
        <p:nvSpPr>
          <p:cNvPr id="86019" name="Rectangle 2"/>
          <p:cNvSpPr>
            <a:spLocks noGrp="1" noRot="1" noChangeAspect="1" noChangeArrowheads="1" noTextEdit="1"/>
          </p:cNvSpPr>
          <p:nvPr>
            <p:ph type="sldImg"/>
          </p:nvPr>
        </p:nvSpPr>
        <p:spPr>
          <a:xfrm>
            <a:off x="1141413" y="693738"/>
            <a:ext cx="4575175" cy="3430587"/>
          </a:xfrm>
          <a:ln/>
        </p:spPr>
      </p:sp>
      <p:sp>
        <p:nvSpPr>
          <p:cNvPr id="86020" name="Rectangle 3"/>
          <p:cNvSpPr>
            <a:spLocks noGrp="1" noChangeArrowheads="1"/>
          </p:cNvSpPr>
          <p:nvPr>
            <p:ph type="body" idx="1"/>
          </p:nvPr>
        </p:nvSpPr>
        <p:spPr>
          <a:noFill/>
          <a:ln/>
        </p:spPr>
        <p:txBody>
          <a:bodyPr/>
          <a:lstStyle/>
          <a:p>
            <a:endParaRPr lang="en-US" smtClean="0"/>
          </a:p>
        </p:txBody>
      </p:sp>
    </p:spTree>
    <p:extLst>
      <p:ext uri="{BB962C8B-B14F-4D97-AF65-F5344CB8AC3E}">
        <p14:creationId xmlns:p14="http://schemas.microsoft.com/office/powerpoint/2010/main" val="39282196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p:spPr>
        <p:txBody>
          <a:bodyPr/>
          <a:lstStyle/>
          <a:p>
            <a:fld id="{2EB7C178-0040-4066-B28D-FF2B1985665F}" type="slidenum">
              <a:rPr lang="en-US" smtClean="0"/>
              <a:pPr/>
              <a:t>23</a:t>
            </a:fld>
            <a:endParaRPr lang="en-US" smtClean="0"/>
          </a:p>
        </p:txBody>
      </p:sp>
      <p:sp>
        <p:nvSpPr>
          <p:cNvPr id="87043" name="Rectangle 2"/>
          <p:cNvSpPr>
            <a:spLocks noGrp="1" noRot="1" noChangeAspect="1" noChangeArrowheads="1" noTextEdit="1"/>
          </p:cNvSpPr>
          <p:nvPr>
            <p:ph type="sldImg"/>
          </p:nvPr>
        </p:nvSpPr>
        <p:spPr>
          <a:xfrm>
            <a:off x="1141413" y="693738"/>
            <a:ext cx="4575175" cy="3430587"/>
          </a:xfrm>
          <a:ln/>
        </p:spPr>
      </p:sp>
      <p:sp>
        <p:nvSpPr>
          <p:cNvPr id="87044" name="Rectangle 3"/>
          <p:cNvSpPr>
            <a:spLocks noGrp="1" noChangeArrowheads="1"/>
          </p:cNvSpPr>
          <p:nvPr>
            <p:ph type="body" idx="1"/>
          </p:nvPr>
        </p:nvSpPr>
        <p:spPr>
          <a:noFill/>
          <a:ln/>
        </p:spPr>
        <p:txBody>
          <a:bodyPr/>
          <a:lstStyle/>
          <a:p>
            <a:r>
              <a:rPr lang="en-US" sz="1400" smtClean="0"/>
              <a:t>From “Valuing the Earth” Daly and Townsend, 1993, p. 124.  The 80% middle of the curve lasts about 3 centuries but with devastating impacts on air, water, and world peace.</a:t>
            </a:r>
          </a:p>
        </p:txBody>
      </p:sp>
    </p:spTree>
    <p:extLst>
      <p:ext uri="{BB962C8B-B14F-4D97-AF65-F5344CB8AC3E}">
        <p14:creationId xmlns:p14="http://schemas.microsoft.com/office/powerpoint/2010/main" val="38956358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p:cNvSpPr>
            <a:spLocks noGrp="1" noRot="1" noChangeAspect="1" noTextEdit="1"/>
          </p:cNvSpPr>
          <p:nvPr>
            <p:ph type="sldImg"/>
          </p:nvPr>
        </p:nvSpPr>
        <p:spPr>
          <a:xfrm>
            <a:off x="1141413" y="693738"/>
            <a:ext cx="4575175" cy="3430587"/>
          </a:xfrm>
          <a:ln/>
        </p:spPr>
      </p:sp>
      <p:sp>
        <p:nvSpPr>
          <p:cNvPr id="88067" name="Notes Placeholder 2"/>
          <p:cNvSpPr>
            <a:spLocks noGrp="1"/>
          </p:cNvSpPr>
          <p:nvPr>
            <p:ph type="body" idx="1"/>
          </p:nvPr>
        </p:nvSpPr>
        <p:spPr>
          <a:noFill/>
          <a:ln/>
        </p:spPr>
        <p:txBody>
          <a:bodyPr/>
          <a:lstStyle/>
          <a:p>
            <a:endParaRPr lang="en-US" smtClean="0"/>
          </a:p>
        </p:txBody>
      </p:sp>
      <p:sp>
        <p:nvSpPr>
          <p:cNvPr id="88068" name="Slide Number Placeholder 3"/>
          <p:cNvSpPr>
            <a:spLocks noGrp="1"/>
          </p:cNvSpPr>
          <p:nvPr>
            <p:ph type="sldNum" sz="quarter" idx="5"/>
          </p:nvPr>
        </p:nvSpPr>
        <p:spPr>
          <a:noFill/>
        </p:spPr>
        <p:txBody>
          <a:bodyPr/>
          <a:lstStyle/>
          <a:p>
            <a:fld id="{4A462C6F-EB77-450A-B152-41C977B61B2B}" type="slidenum">
              <a:rPr lang="en-US" smtClean="0"/>
              <a:pPr/>
              <a:t>24</a:t>
            </a:fld>
            <a:endParaRPr lang="en-US" smtClean="0"/>
          </a:p>
        </p:txBody>
      </p:sp>
    </p:spTree>
    <p:extLst>
      <p:ext uri="{BB962C8B-B14F-4D97-AF65-F5344CB8AC3E}">
        <p14:creationId xmlns:p14="http://schemas.microsoft.com/office/powerpoint/2010/main" val="18949192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a:noFill/>
        </p:spPr>
        <p:txBody>
          <a:bodyPr/>
          <a:lstStyle/>
          <a:p>
            <a:fld id="{09D09F88-3711-4637-BBED-47026F965CBD}" type="slidenum">
              <a:rPr lang="en-US" smtClean="0"/>
              <a:pPr/>
              <a:t>32</a:t>
            </a:fld>
            <a:endParaRPr lang="en-US" smtClean="0"/>
          </a:p>
        </p:txBody>
      </p:sp>
      <p:sp>
        <p:nvSpPr>
          <p:cNvPr id="89091" name="Rectangle 2"/>
          <p:cNvSpPr>
            <a:spLocks noGrp="1" noRot="1" noChangeAspect="1" noChangeArrowheads="1" noTextEdit="1"/>
          </p:cNvSpPr>
          <p:nvPr>
            <p:ph type="sldImg"/>
          </p:nvPr>
        </p:nvSpPr>
        <p:spPr>
          <a:xfrm>
            <a:off x="1141413" y="693738"/>
            <a:ext cx="4575175" cy="3430587"/>
          </a:xfrm>
          <a:ln/>
        </p:spPr>
      </p:sp>
      <p:sp>
        <p:nvSpPr>
          <p:cNvPr id="89092" name="Rectangle 3"/>
          <p:cNvSpPr>
            <a:spLocks noGrp="1" noChangeArrowheads="1"/>
          </p:cNvSpPr>
          <p:nvPr>
            <p:ph type="body" idx="1"/>
          </p:nvPr>
        </p:nvSpPr>
        <p:spPr>
          <a:noFill/>
          <a:ln/>
        </p:spPr>
        <p:txBody>
          <a:bodyPr/>
          <a:lstStyle/>
          <a:p>
            <a:endParaRPr lang="en-US" smtClean="0"/>
          </a:p>
        </p:txBody>
      </p:sp>
    </p:spTree>
    <p:extLst>
      <p:ext uri="{BB962C8B-B14F-4D97-AF65-F5344CB8AC3E}">
        <p14:creationId xmlns:p14="http://schemas.microsoft.com/office/powerpoint/2010/main" val="38644997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a:noFill/>
        </p:spPr>
        <p:txBody>
          <a:bodyPr/>
          <a:lstStyle/>
          <a:p>
            <a:fld id="{DDE24B1E-F5E1-4317-8327-9B8F3E05C41D}" type="slidenum">
              <a:rPr lang="en-US" smtClean="0"/>
              <a:pPr/>
              <a:t>33</a:t>
            </a:fld>
            <a:endParaRPr lang="en-US" smtClean="0"/>
          </a:p>
        </p:txBody>
      </p:sp>
      <p:sp>
        <p:nvSpPr>
          <p:cNvPr id="90115" name="Rectangle 2"/>
          <p:cNvSpPr>
            <a:spLocks noGrp="1" noRot="1" noChangeAspect="1" noChangeArrowheads="1" noTextEdit="1"/>
          </p:cNvSpPr>
          <p:nvPr>
            <p:ph type="sldImg"/>
          </p:nvPr>
        </p:nvSpPr>
        <p:spPr>
          <a:xfrm>
            <a:off x="1141413" y="693738"/>
            <a:ext cx="4575175" cy="3430587"/>
          </a:xfrm>
          <a:ln/>
        </p:spPr>
      </p:sp>
      <p:sp>
        <p:nvSpPr>
          <p:cNvPr id="90116" name="Rectangle 3"/>
          <p:cNvSpPr>
            <a:spLocks noGrp="1" noChangeArrowheads="1"/>
          </p:cNvSpPr>
          <p:nvPr>
            <p:ph type="body" idx="1"/>
          </p:nvPr>
        </p:nvSpPr>
        <p:spPr>
          <a:noFill/>
          <a:ln/>
        </p:spPr>
        <p:txBody>
          <a:bodyPr/>
          <a:lstStyle/>
          <a:p>
            <a:r>
              <a:rPr lang="en-US" sz="1400" smtClean="0"/>
              <a:t>Note that Ecological Footprint (EF)  is the inverse of Carrying Capacity (K).</a:t>
            </a:r>
          </a:p>
          <a:p>
            <a:endParaRPr lang="en-US" sz="1400" smtClean="0"/>
          </a:p>
          <a:p>
            <a:r>
              <a:rPr lang="en-US" sz="1400" smtClean="0"/>
              <a:t>EF=land area per person caused by their living standard and consumption</a:t>
            </a:r>
          </a:p>
          <a:p>
            <a:endParaRPr lang="en-US" sz="1400" smtClean="0"/>
          </a:p>
          <a:p>
            <a:r>
              <a:rPr lang="en-US" sz="1400" smtClean="0"/>
              <a:t>K= population per land area that can support a given population considering their living standard and consumption</a:t>
            </a:r>
          </a:p>
          <a:p>
            <a:endParaRPr lang="en-US" sz="1400" smtClean="0"/>
          </a:p>
          <a:p>
            <a:r>
              <a:rPr lang="en-US" sz="1400" smtClean="0"/>
              <a:t>EF=1/K</a:t>
            </a:r>
          </a:p>
          <a:p>
            <a:endParaRPr lang="en-US" sz="1400" smtClean="0"/>
          </a:p>
        </p:txBody>
      </p:sp>
    </p:spTree>
    <p:extLst>
      <p:ext uri="{BB962C8B-B14F-4D97-AF65-F5344CB8AC3E}">
        <p14:creationId xmlns:p14="http://schemas.microsoft.com/office/powerpoint/2010/main" val="22143147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p:spPr>
        <p:txBody>
          <a:bodyPr/>
          <a:lstStyle/>
          <a:p>
            <a:fld id="{4EDE0589-B806-4CF7-A7A8-9E75B105F03D}" type="slidenum">
              <a:rPr lang="en-US" smtClean="0"/>
              <a:pPr/>
              <a:t>34</a:t>
            </a:fld>
            <a:endParaRPr lang="en-US" smtClean="0"/>
          </a:p>
        </p:txBody>
      </p:sp>
      <p:sp>
        <p:nvSpPr>
          <p:cNvPr id="91139" name="Rectangle 2"/>
          <p:cNvSpPr>
            <a:spLocks noGrp="1" noRot="1" noChangeAspect="1" noChangeArrowheads="1" noTextEdit="1"/>
          </p:cNvSpPr>
          <p:nvPr>
            <p:ph type="sldImg"/>
          </p:nvPr>
        </p:nvSpPr>
        <p:spPr>
          <a:xfrm>
            <a:off x="1141413" y="693738"/>
            <a:ext cx="4575175" cy="3430587"/>
          </a:xfrm>
          <a:ln/>
        </p:spPr>
      </p:sp>
      <p:sp>
        <p:nvSpPr>
          <p:cNvPr id="91140" name="Rectangle 3"/>
          <p:cNvSpPr>
            <a:spLocks noGrp="1" noChangeArrowheads="1"/>
          </p:cNvSpPr>
          <p:nvPr>
            <p:ph type="body" idx="1"/>
          </p:nvPr>
        </p:nvSpPr>
        <p:spPr>
          <a:noFill/>
          <a:ln/>
        </p:spPr>
        <p:txBody>
          <a:bodyPr/>
          <a:lstStyle/>
          <a:p>
            <a:r>
              <a:rPr lang="en-US" sz="1400" smtClean="0"/>
              <a:t>From “Our Ecological Footprint” Mathis Wackernagel and William Rees (UBC),  p.5. </a:t>
            </a:r>
          </a:p>
          <a:p>
            <a:endParaRPr lang="en-US" sz="1400" smtClean="0"/>
          </a:p>
          <a:p>
            <a:r>
              <a:rPr lang="en-US" sz="1400" smtClean="0"/>
              <a:t>The Lower Fraser Valley which contains Vancouver has 1.8 million inhabitants and its EF is 19 times its physical footprint.    This is the area needed for food, forestry products, carbon dioxide assimilation, and energy.</a:t>
            </a:r>
          </a:p>
          <a:p>
            <a:endParaRPr lang="en-US" sz="1400" smtClean="0"/>
          </a:p>
          <a:p>
            <a:r>
              <a:rPr lang="en-US" sz="1400" smtClean="0"/>
              <a:t> If everyone lived as today’s North Americans, it would take at least 2 additional planet Earth’s to produce resources and absorb waste.  Unfortunately good planets are hard to find! </a:t>
            </a:r>
          </a:p>
        </p:txBody>
      </p:sp>
    </p:spTree>
    <p:extLst>
      <p:ext uri="{BB962C8B-B14F-4D97-AF65-F5344CB8AC3E}">
        <p14:creationId xmlns:p14="http://schemas.microsoft.com/office/powerpoint/2010/main" val="29475971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p:spPr>
        <p:txBody>
          <a:bodyPr/>
          <a:lstStyle/>
          <a:p>
            <a:fld id="{8EC86A2E-AF46-4421-A015-346347D7DBDA}" type="slidenum">
              <a:rPr lang="en-US" smtClean="0"/>
              <a:pPr/>
              <a:t>35</a:t>
            </a:fld>
            <a:endParaRPr lang="en-US" smtClean="0"/>
          </a:p>
        </p:txBody>
      </p:sp>
      <p:sp>
        <p:nvSpPr>
          <p:cNvPr id="92163" name="Rectangle 2"/>
          <p:cNvSpPr>
            <a:spLocks noGrp="1" noRot="1" noChangeAspect="1" noChangeArrowheads="1" noTextEdit="1"/>
          </p:cNvSpPr>
          <p:nvPr>
            <p:ph type="sldImg"/>
          </p:nvPr>
        </p:nvSpPr>
        <p:spPr>
          <a:xfrm>
            <a:off x="1141413" y="693738"/>
            <a:ext cx="4575175" cy="3430587"/>
          </a:xfrm>
          <a:ln/>
        </p:spPr>
      </p:sp>
      <p:sp>
        <p:nvSpPr>
          <p:cNvPr id="92164" name="Rectangle 3"/>
          <p:cNvSpPr>
            <a:spLocks noGrp="1" noChangeArrowheads="1"/>
          </p:cNvSpPr>
          <p:nvPr>
            <p:ph type="body" idx="1"/>
          </p:nvPr>
        </p:nvSpPr>
        <p:spPr>
          <a:noFill/>
          <a:ln/>
        </p:spPr>
        <p:txBody>
          <a:bodyPr/>
          <a:lstStyle/>
          <a:p>
            <a:r>
              <a:rPr lang="en-US" sz="1400" smtClean="0"/>
              <a:t>From “Our Ecological Footprint” Mathis Wackernagel and William Rees (UBC),  p.14.  The ecologically productive land available to each person on Earth has steadily decreased, from about 5.6 hectares in 1900 to just 1.5 today, of which only 0.25 hectares is arable land.  In contrast the land appropriated by richer countries has increased in the same time period from 1.0 to 3.5 hectares.</a:t>
            </a:r>
          </a:p>
        </p:txBody>
      </p:sp>
    </p:spTree>
    <p:extLst>
      <p:ext uri="{BB962C8B-B14F-4D97-AF65-F5344CB8AC3E}">
        <p14:creationId xmlns:p14="http://schemas.microsoft.com/office/powerpoint/2010/main" val="24395288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p:spPr>
        <p:txBody>
          <a:bodyPr/>
          <a:lstStyle/>
          <a:p>
            <a:fld id="{51B3EBC8-A3EB-4DE2-A06D-DC932320B24D}" type="slidenum">
              <a:rPr lang="en-US" smtClean="0"/>
              <a:pPr/>
              <a:t>37</a:t>
            </a:fld>
            <a:endParaRPr lang="en-US" smtClean="0"/>
          </a:p>
        </p:txBody>
      </p:sp>
      <p:sp>
        <p:nvSpPr>
          <p:cNvPr id="93187" name="Rectangle 2"/>
          <p:cNvSpPr>
            <a:spLocks noGrp="1" noRot="1" noChangeAspect="1" noChangeArrowheads="1" noTextEdit="1"/>
          </p:cNvSpPr>
          <p:nvPr>
            <p:ph type="sldImg"/>
          </p:nvPr>
        </p:nvSpPr>
        <p:spPr>
          <a:xfrm>
            <a:off x="1141413" y="693738"/>
            <a:ext cx="4575175" cy="3430587"/>
          </a:xfrm>
          <a:ln/>
        </p:spPr>
      </p:sp>
      <p:sp>
        <p:nvSpPr>
          <p:cNvPr id="93188" name="Rectangle 3"/>
          <p:cNvSpPr>
            <a:spLocks noGrp="1" noChangeArrowheads="1"/>
          </p:cNvSpPr>
          <p:nvPr>
            <p:ph type="body" idx="1"/>
          </p:nvPr>
        </p:nvSpPr>
        <p:spPr>
          <a:xfrm>
            <a:off x="457200" y="4359275"/>
            <a:ext cx="6248400" cy="4132263"/>
          </a:xfrm>
          <a:noFill/>
          <a:ln/>
        </p:spPr>
        <p:txBody>
          <a:bodyPr/>
          <a:lstStyle/>
          <a:p>
            <a:r>
              <a:rPr lang="en-US" sz="1400" smtClean="0">
                <a:latin typeface="Garamond" pitchFamily="18" charset="0"/>
              </a:rPr>
              <a:t>In their recent book, </a:t>
            </a:r>
            <a:r>
              <a:rPr lang="en-US" sz="1400" b="1" i="1" smtClean="0">
                <a:latin typeface="Garamond" pitchFamily="18" charset="0"/>
              </a:rPr>
              <a:t>Factor Four: Doubling Wealth, Halving Resource Efficiency</a:t>
            </a:r>
            <a:r>
              <a:rPr lang="en-US" sz="1400" smtClean="0">
                <a:latin typeface="Garamond" pitchFamily="18" charset="0"/>
              </a:rPr>
              <a:t>, the authors: Eric von Weiszacker, Amory Lovins, and Hunter Lovins provide 50 examples of technological revolutions already available to help create the ideal of a sustainable society.  They and many others state that for sustainability to be achieved, a factor of 4 to 10 increase in efficiency in resource use is needed just for the present world population.  The book is inherently optimistic and tells us that the efficiency revolution needed to accomplish this will make countries stronger and more competitive in the international arena.  We are reminded that 93% of all the materials we buy and consume never end up in saleable products.  More than 80% of the products we buy are discarded after a single use.  Almost 99% of all the original materials used in the production of or contained within goods in the U.S. become waste within 6 weeks of sale.  Only 3% of the energy generated at a power plant ends up as light in incandescent fixtures.  80-85% of a car’s fuel is wasted in the engine and drivetrain before it gets to the wheels.  The amount of wasted materials and energy in the U.S. amounts to over a trillion dollars annually.  This impoverishes families, reduces competitiveness, imperils our resource base, poisons water, air, soil, and people, and suppresses employment and economic vitality.</a:t>
            </a:r>
          </a:p>
          <a:p>
            <a:endParaRPr lang="en-US" sz="1400" smtClean="0"/>
          </a:p>
        </p:txBody>
      </p:sp>
    </p:spTree>
    <p:extLst>
      <p:ext uri="{BB962C8B-B14F-4D97-AF65-F5344CB8AC3E}">
        <p14:creationId xmlns:p14="http://schemas.microsoft.com/office/powerpoint/2010/main" val="40904841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p:spPr>
        <p:txBody>
          <a:bodyPr/>
          <a:lstStyle/>
          <a:p>
            <a:fld id="{57A0E6A2-5F73-4932-841C-97C816A7F10E}" type="slidenum">
              <a:rPr lang="en-US" smtClean="0"/>
              <a:pPr/>
              <a:t>67</a:t>
            </a:fld>
            <a:endParaRPr lang="en-US" smtClean="0"/>
          </a:p>
        </p:txBody>
      </p:sp>
      <p:sp>
        <p:nvSpPr>
          <p:cNvPr id="94211" name="Rectangle 2"/>
          <p:cNvSpPr>
            <a:spLocks noGrp="1" noRot="1" noChangeAspect="1" noChangeArrowheads="1" noTextEdit="1"/>
          </p:cNvSpPr>
          <p:nvPr>
            <p:ph type="sldImg"/>
          </p:nvPr>
        </p:nvSpPr>
        <p:spPr>
          <a:xfrm>
            <a:off x="1141413" y="693738"/>
            <a:ext cx="4575175" cy="3430587"/>
          </a:xfrm>
          <a:ln/>
        </p:spPr>
      </p:sp>
      <p:sp>
        <p:nvSpPr>
          <p:cNvPr id="94212" name="Rectangle 3"/>
          <p:cNvSpPr>
            <a:spLocks noGrp="1" noChangeArrowheads="1"/>
          </p:cNvSpPr>
          <p:nvPr>
            <p:ph type="body" idx="1"/>
          </p:nvPr>
        </p:nvSpPr>
        <p:spPr>
          <a:xfrm>
            <a:off x="533400" y="4359275"/>
            <a:ext cx="5867400" cy="4132263"/>
          </a:xfrm>
          <a:noFill/>
          <a:ln/>
        </p:spPr>
        <p:txBody>
          <a:bodyPr/>
          <a:lstStyle/>
          <a:p>
            <a:r>
              <a:rPr lang="en-US" sz="1400" smtClean="0"/>
              <a:t>One final note.  Although we have talked in general about resource depletion and the destruction of naturals systems as being the key issues, the human factors cannot be ignored.  In the U.S. there is a continual separation of the upper, middle, and low income classes.  All the increases in productivity for which our country is well-known are not translating into increased wages for the working class.  At present the top 1% of the families have about the same amount of wealth as the bottom 95%.  Workers lost about 16% of their inflation-adjusted weekly earnings between 1973 and 1993.  While members of Congress have provided themselves with 10 pay increases since 1982 to keep well ahead of inflation, they have steadfastly held the line on increasing the minimum wage.  In 1974 CEO’s made 35 times the average worker’s salary and today it is 150 times.  Meanwhile American companies are racing to hire top level talent in China and India for a fraction of what U.S. workers and technical people make.  This is nothing more than a race to the bottom in wages.  Like the destruction of the environment, this rapid shift from a democracy to an oligarchy is unsustainable and must be examined both overall and especially within construction industry.</a:t>
            </a:r>
          </a:p>
        </p:txBody>
      </p:sp>
    </p:spTree>
    <p:extLst>
      <p:ext uri="{BB962C8B-B14F-4D97-AF65-F5344CB8AC3E}">
        <p14:creationId xmlns:p14="http://schemas.microsoft.com/office/powerpoint/2010/main" val="1404699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327CD69C-165C-4A27-B061-5CD6727B4269}" type="slidenum">
              <a:rPr lang="en-US"/>
              <a:pPr>
                <a:defRPr/>
              </a:pPr>
              <a:t>‹#›</a:t>
            </a:fld>
            <a:endParaRPr lang="en-US"/>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4CDB666-34CF-40BA-94DC-C6C6DBE7391F}" type="slidenum">
              <a:rPr lang="en-US"/>
              <a:pPr>
                <a:defRPr/>
              </a:pPr>
              <a:t>‹#›</a:t>
            </a:fld>
            <a:endParaRPr lang="en-US"/>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A8499ED-3169-4686-AF44-C7AB6634CBCE}" type="slidenum">
              <a:rPr lang="en-US"/>
              <a:pPr>
                <a:defRPr/>
              </a:pPr>
              <a:t>‹#›</a:t>
            </a:fld>
            <a:endParaRPr lang="en-US"/>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BA56B671-7C17-4992-900F-CB868E4B1320}" type="slidenum">
              <a:rPr lang="en-US"/>
              <a:pPr>
                <a:defRPr/>
              </a:pPr>
              <a:t>‹#›</a:t>
            </a:fld>
            <a:endParaRPr lang="en-US"/>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3BEB1C21-9DB9-4032-9802-CBD5AC56C763}" type="slidenum">
              <a:rPr lang="en-US"/>
              <a:pPr>
                <a:defRPr/>
              </a:pPr>
              <a:t>‹#›</a:t>
            </a:fld>
            <a:endParaRPr lang="en-US"/>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FAC08CE8-5D7A-48CA-82D2-4A837DD0A215}" type="slidenum">
              <a:rPr lang="en-US"/>
              <a:pPr>
                <a:defRPr/>
              </a:pPr>
              <a:t>‹#›</a:t>
            </a:fld>
            <a:endParaRPr lang="en-US"/>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1401520B-63FE-45B1-B26D-8F477D62AEB4}" type="slidenum">
              <a:rPr lang="en-US"/>
              <a:pPr>
                <a:defRPr/>
              </a:pPr>
              <a:t>‹#›</a:t>
            </a:fld>
            <a:endParaRPr lang="en-US"/>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B70FBAE0-D982-49D2-AA6C-5190249876D5}" type="slidenum">
              <a:rPr lang="en-US"/>
              <a:pPr>
                <a:defRPr/>
              </a:pPr>
              <a:t>‹#›</a:t>
            </a:fld>
            <a:endParaRPr lang="en-US"/>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7F745B5C-056B-47B5-817D-DC163F5D37FE}" type="slidenum">
              <a:rPr lang="en-US"/>
              <a:pPr>
                <a:defRPr/>
              </a:pPr>
              <a:t>‹#›</a:t>
            </a:fld>
            <a:endParaRPr lang="en-US"/>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4CA5992-C69A-424D-AD24-F939540E666E}" type="slidenum">
              <a:rPr lang="en-US"/>
              <a:pPr>
                <a:defRPr/>
              </a:pPr>
              <a:t>‹#›</a:t>
            </a:fld>
            <a:endParaRPr lang="en-US"/>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1A4D02E-2E1D-4801-BF23-34D13EAA4B61}" type="slidenum">
              <a:rPr lang="en-US"/>
              <a:pPr>
                <a:defRPr/>
              </a:pPr>
              <a:t>‹#›</a:t>
            </a:fld>
            <a:endParaRPr lang="en-US"/>
          </a:p>
        </p:txBody>
      </p:sp>
    </p:spTree>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85800" y="1981200"/>
            <a:ext cx="7772400" cy="4114800"/>
          </a:xfrm>
        </p:spPr>
        <p:txBody>
          <a:bodyPr/>
          <a:lstStyle/>
          <a:p>
            <a:pPr lvl="0"/>
            <a:endParaRPr lang="en-US"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75386A2D-561A-491A-B366-30E5B3F52237}" type="slidenum">
              <a:rPr lang="en-US"/>
              <a:pPr>
                <a:defRPr/>
              </a:pPr>
              <a:t>‹#›</a:t>
            </a:fld>
            <a:endParaRPr lang="en-US"/>
          </a:p>
        </p:txBody>
      </p:sp>
    </p:spTree>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lipArt Placeholder 3"/>
          <p:cNvSpPr>
            <a:spLocks noGrp="1"/>
          </p:cNvSpPr>
          <p:nvPr>
            <p:ph type="clipArt" sz="half" idx="2"/>
          </p:nvPr>
        </p:nvSpPr>
        <p:spPr>
          <a:xfrm>
            <a:off x="4648200" y="1981200"/>
            <a:ext cx="3810000" cy="4114800"/>
          </a:xfrm>
        </p:spPr>
        <p:txBody>
          <a:bodyPr/>
          <a:lstStyle/>
          <a:p>
            <a:pPr lvl="0"/>
            <a:endParaRPr lang="en-US" noProof="0" smtClean="0"/>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37E71EAE-6C6B-4B74-B78F-7EDB96A7C0CA}" type="slidenum">
              <a:rPr lang="en-US"/>
              <a:pPr>
                <a:defRPr/>
              </a:pPr>
              <a:t>‹#›</a:t>
            </a:fld>
            <a:endParaRPr lang="en-US"/>
          </a:p>
        </p:txBody>
      </p:sp>
    </p:spTree>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03888C33-F9DF-4E57-8FFB-6A497E9B94CE}" type="slidenum">
              <a:rPr lang="en-US"/>
              <a:pPr>
                <a:defRPr/>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4E623DBD-1B62-4E30-BCB7-036B48E6E105}" type="slidenum">
              <a:rPr lang="en-US"/>
              <a:pPr>
                <a:defRPr/>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0037038E-37FC-4225-AD3E-66734E001A3F}" type="slidenum">
              <a:rPr lang="en-US"/>
              <a:pPr>
                <a:defRPr/>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B0C5017B-DA09-42F7-B25D-FB9349733619}" type="slidenum">
              <a:rPr lang="en-US"/>
              <a:pPr>
                <a:defRPr/>
              </a:pPr>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188521A4-BCC4-4037-93C2-1463487D4BAB}" type="slidenum">
              <a:rPr lang="en-US"/>
              <a:pPr>
                <a:defRPr/>
              </a:pPr>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AD5D82B4-6F24-4472-B4A8-8BAEDC004B8C}" type="slidenum">
              <a:rPr lang="en-US"/>
              <a:pPr>
                <a:defRPr/>
              </a:pPr>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79B5169D-6193-4AD7-BD67-AC31E7103439}" type="slidenum">
              <a:rPr lang="en-US"/>
              <a:pPr>
                <a:defRPr/>
              </a:pPr>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CA41F70E-C935-4869-B8F3-8A73084EFCB6}" type="slidenum">
              <a:rPr lang="en-US"/>
              <a:pPr>
                <a:defRPr/>
              </a:pPr>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9C5E21EC-DEBE-4EC1-90FC-8A67530900C5}" type="slidenum">
              <a:rPr lang="en-US"/>
              <a:pPr>
                <a:defRPr/>
              </a:pPr>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C31A7590-2285-4B72-96CA-F28F5FE86D3A}" type="slidenum">
              <a:rPr lang="en-US"/>
              <a:pPr>
                <a:defRPr/>
              </a:pPr>
              <a:t>‹#›</a:t>
            </a:fld>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E501B96C-DD2A-4657-A482-44F3B98C43CE}" type="slidenum">
              <a:rPr lang="en-US"/>
              <a:pPr>
                <a:defRPr/>
              </a:pPr>
              <a:t>‹#›</a:t>
            </a:fld>
            <a:endParaRPr 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Date Placeholder 2"/>
          <p:cNvSpPr>
            <a:spLocks noGrp="1"/>
          </p:cNvSpPr>
          <p:nvPr>
            <p:ph type="dt" sz="half" idx="10"/>
          </p:nvPr>
        </p:nvSpPr>
        <p:spPr>
          <a:xfrm>
            <a:off x="685800" y="6248400"/>
            <a:ext cx="1905000" cy="457200"/>
          </a:xfrm>
        </p:spPr>
        <p:txBody>
          <a:bodyPr/>
          <a:lstStyle>
            <a:lvl1pPr>
              <a:defRPr/>
            </a:lvl1pPr>
          </a:lstStyle>
          <a:p>
            <a:pPr>
              <a:defRPr/>
            </a:pPr>
            <a:endParaRPr lang="en-US"/>
          </a:p>
        </p:txBody>
      </p:sp>
      <p:sp>
        <p:nvSpPr>
          <p:cNvPr id="4" name="Footer Placeholder 3"/>
          <p:cNvSpPr>
            <a:spLocks noGrp="1"/>
          </p:cNvSpPr>
          <p:nvPr>
            <p:ph type="ftr" sz="quarter" idx="11"/>
          </p:nvPr>
        </p:nvSpPr>
        <p:spPr>
          <a:xfrm>
            <a:off x="3124200" y="6248400"/>
            <a:ext cx="2895600" cy="457200"/>
          </a:xfrm>
        </p:spPr>
        <p:txBody>
          <a:bodyPr/>
          <a:lstStyle>
            <a:lvl1pPr>
              <a:defRPr/>
            </a:lvl1pPr>
          </a:lstStyle>
          <a:p>
            <a:pPr>
              <a:defRPr/>
            </a:pPr>
            <a:endParaRPr lang="en-US"/>
          </a:p>
        </p:txBody>
      </p:sp>
      <p:sp>
        <p:nvSpPr>
          <p:cNvPr id="5" name="Slide Number Placeholder 4"/>
          <p:cNvSpPr>
            <a:spLocks noGrp="1"/>
          </p:cNvSpPr>
          <p:nvPr>
            <p:ph type="sldNum" sz="quarter" idx="12"/>
          </p:nvPr>
        </p:nvSpPr>
        <p:spPr>
          <a:xfrm>
            <a:off x="6553200" y="6248400"/>
            <a:ext cx="1905000" cy="457200"/>
          </a:xfrm>
        </p:spPr>
        <p:txBody>
          <a:bodyPr/>
          <a:lstStyle>
            <a:lvl1pPr>
              <a:defRPr/>
            </a:lvl1pPr>
          </a:lstStyle>
          <a:p>
            <a:pPr>
              <a:defRPr/>
            </a:pPr>
            <a:fld id="{394FAE11-DC63-4700-85F9-92163BE4CAB4}"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theme" Target="../theme/theme2.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3075"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41677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mn-lt"/>
              </a:defRPr>
            </a:lvl1pPr>
          </a:lstStyle>
          <a:p>
            <a:pPr>
              <a:defRPr/>
            </a:pPr>
            <a:endParaRPr lang="en-US"/>
          </a:p>
        </p:txBody>
      </p:sp>
      <p:sp>
        <p:nvSpPr>
          <p:cNvPr id="416773"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mn-lt"/>
              </a:defRPr>
            </a:lvl1pPr>
          </a:lstStyle>
          <a:p>
            <a:pPr>
              <a:defRPr/>
            </a:pPr>
            <a:endParaRPr lang="en-US"/>
          </a:p>
        </p:txBody>
      </p:sp>
      <p:sp>
        <p:nvSpPr>
          <p:cNvPr id="416774"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mn-lt"/>
              </a:defRPr>
            </a:lvl1pPr>
          </a:lstStyle>
          <a:p>
            <a:pPr>
              <a:defRPr/>
            </a:pPr>
            <a:fld id="{4869CF76-3283-4F4B-8813-B929231863EB}" type="slidenum">
              <a:rPr lang="en-US"/>
              <a:pPr>
                <a:defRPr/>
              </a:pPr>
              <a:t>‹#›</a:t>
            </a:fld>
            <a:endParaRPr lang="en-US"/>
          </a:p>
        </p:txBody>
      </p:sp>
      <p:pic>
        <p:nvPicPr>
          <p:cNvPr id="3079" name="Picture 7"/>
          <p:cNvPicPr>
            <a:picLocks noChangeAspect="1" noChangeArrowheads="1"/>
          </p:cNvPicPr>
          <p:nvPr/>
        </p:nvPicPr>
        <p:blipFill>
          <a:blip r:embed="rId15"/>
          <a:srcRect/>
          <a:stretch>
            <a:fillRect/>
          </a:stretch>
        </p:blipFill>
        <p:spPr bwMode="auto">
          <a:xfrm>
            <a:off x="0" y="-1588"/>
            <a:ext cx="9145588" cy="6859588"/>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89" r:id="rId1"/>
    <p:sldLayoutId id="2147483688" r:id="rId2"/>
    <p:sldLayoutId id="2147483687" r:id="rId3"/>
    <p:sldLayoutId id="2147483686" r:id="rId4"/>
    <p:sldLayoutId id="2147483685" r:id="rId5"/>
    <p:sldLayoutId id="2147483684" r:id="rId6"/>
    <p:sldLayoutId id="2147483683" r:id="rId7"/>
    <p:sldLayoutId id="2147483682" r:id="rId8"/>
    <p:sldLayoutId id="2147483681" r:id="rId9"/>
    <p:sldLayoutId id="2147483680" r:id="rId10"/>
    <p:sldLayoutId id="2147483679" r:id="rId11"/>
    <p:sldLayoutId id="2147483678" r:id="rId12"/>
    <p:sldLayoutId id="2147483677" r:id="rId13"/>
  </p:sldLayoutIdLst>
  <p:transition/>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pitchFamily="18" charset="0"/>
        </a:defRPr>
      </a:lvl2pPr>
      <a:lvl3pPr algn="ctr" rtl="0" eaLnBrk="0" fontAlgn="base" hangingPunct="0">
        <a:spcBef>
          <a:spcPct val="0"/>
        </a:spcBef>
        <a:spcAft>
          <a:spcPct val="0"/>
        </a:spcAft>
        <a:defRPr sz="4400">
          <a:solidFill>
            <a:schemeClr val="tx2"/>
          </a:solidFill>
          <a:latin typeface="Times" pitchFamily="18" charset="0"/>
        </a:defRPr>
      </a:lvl3pPr>
      <a:lvl4pPr algn="ctr" rtl="0" eaLnBrk="0" fontAlgn="base" hangingPunct="0">
        <a:spcBef>
          <a:spcPct val="0"/>
        </a:spcBef>
        <a:spcAft>
          <a:spcPct val="0"/>
        </a:spcAft>
        <a:defRPr sz="4400">
          <a:solidFill>
            <a:schemeClr val="tx2"/>
          </a:solidFill>
          <a:latin typeface="Times" pitchFamily="18" charset="0"/>
        </a:defRPr>
      </a:lvl4pPr>
      <a:lvl5pPr algn="ctr" rtl="0" eaLnBrk="0" fontAlgn="base" hangingPunct="0">
        <a:spcBef>
          <a:spcPct val="0"/>
        </a:spcBef>
        <a:spcAft>
          <a:spcPct val="0"/>
        </a:spcAft>
        <a:defRPr sz="4400">
          <a:solidFill>
            <a:schemeClr val="tx2"/>
          </a:solidFill>
          <a:latin typeface="Times" pitchFamily="18" charset="0"/>
        </a:defRPr>
      </a:lvl5pPr>
      <a:lvl6pPr marL="457200" algn="ctr" rtl="0" fontAlgn="base">
        <a:spcBef>
          <a:spcPct val="0"/>
        </a:spcBef>
        <a:spcAft>
          <a:spcPct val="0"/>
        </a:spcAft>
        <a:defRPr sz="4400">
          <a:solidFill>
            <a:schemeClr val="tx2"/>
          </a:solidFill>
          <a:latin typeface="Times" pitchFamily="18" charset="0"/>
        </a:defRPr>
      </a:lvl6pPr>
      <a:lvl7pPr marL="914400" algn="ctr" rtl="0" fontAlgn="base">
        <a:spcBef>
          <a:spcPct val="0"/>
        </a:spcBef>
        <a:spcAft>
          <a:spcPct val="0"/>
        </a:spcAft>
        <a:defRPr sz="4400">
          <a:solidFill>
            <a:schemeClr val="tx2"/>
          </a:solidFill>
          <a:latin typeface="Times" pitchFamily="18" charset="0"/>
        </a:defRPr>
      </a:lvl7pPr>
      <a:lvl8pPr marL="1371600" algn="ctr" rtl="0" fontAlgn="base">
        <a:spcBef>
          <a:spcPct val="0"/>
        </a:spcBef>
        <a:spcAft>
          <a:spcPct val="0"/>
        </a:spcAft>
        <a:defRPr sz="4400">
          <a:solidFill>
            <a:schemeClr val="tx2"/>
          </a:solidFill>
          <a:latin typeface="Times" pitchFamily="18" charset="0"/>
        </a:defRPr>
      </a:lvl8pPr>
      <a:lvl9pPr marL="1828800" algn="ctr" rtl="0" fontAlgn="base">
        <a:spcBef>
          <a:spcPct val="0"/>
        </a:spcBef>
        <a:spcAft>
          <a:spcPct val="0"/>
        </a:spcAft>
        <a:defRPr sz="4400">
          <a:solidFill>
            <a:schemeClr val="tx2"/>
          </a:solidFill>
          <a:latin typeface="Times"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4099"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418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atin typeface="Arial" charset="0"/>
              </a:defRPr>
            </a:lvl1pPr>
          </a:lstStyle>
          <a:p>
            <a:pPr>
              <a:defRPr/>
            </a:pPr>
            <a:endParaRPr lang="en-US"/>
          </a:p>
        </p:txBody>
      </p:sp>
      <p:sp>
        <p:nvSpPr>
          <p:cNvPr id="418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Arial" charset="0"/>
              </a:defRPr>
            </a:lvl1pPr>
          </a:lstStyle>
          <a:p>
            <a:pPr>
              <a:defRPr/>
            </a:pPr>
            <a:endParaRPr lang="en-US"/>
          </a:p>
        </p:txBody>
      </p:sp>
      <p:sp>
        <p:nvSpPr>
          <p:cNvPr id="418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atin typeface="Arial" charset="0"/>
              </a:defRPr>
            </a:lvl1pPr>
          </a:lstStyle>
          <a:p>
            <a:pPr>
              <a:defRPr/>
            </a:pPr>
            <a:fld id="{A838113E-A7F2-4D90-8EDE-8A83CF0D461C}"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700" r:id="rId1"/>
    <p:sldLayoutId id="2147483699" r:id="rId2"/>
    <p:sldLayoutId id="2147483698" r:id="rId3"/>
    <p:sldLayoutId id="2147483697" r:id="rId4"/>
    <p:sldLayoutId id="2147483696" r:id="rId5"/>
    <p:sldLayoutId id="2147483695" r:id="rId6"/>
    <p:sldLayoutId id="2147483694" r:id="rId7"/>
    <p:sldLayoutId id="2147483693" r:id="rId8"/>
    <p:sldLayoutId id="2147483692" r:id="rId9"/>
    <p:sldLayoutId id="2147483691" r:id="rId10"/>
    <p:sldLayoutId id="2147483690" r:id="rId11"/>
    <p:sldLayoutId id="2147483701"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28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0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Layout" Target="../slideLayouts/slideLayout6.xml"/><Relationship Id="rId1" Type="http://schemas.openxmlformats.org/officeDocument/2006/relationships/vmlDrawing" Target="../drawings/vmlDrawing1.vml"/><Relationship Id="rId5" Type="http://schemas.openxmlformats.org/officeDocument/2006/relationships/image" Target="../media/image2.wmf"/><Relationship Id="rId4" Type="http://schemas.openxmlformats.org/officeDocument/2006/relationships/oleObject" Target="../embeddings/oleObject1.bin"/></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hyperlink" Target="http://www.youtube.com/watch?v=Rm7lxwKgO5I&amp;feature=channel_page" TargetMode="External"/><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5.xml"/></Relationships>
</file>

<file path=ppt/slides/_rels/slide4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0.xml"/></Relationships>
</file>

<file path=ppt/slides/_rels/slide4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0.xml"/></Relationships>
</file>

<file path=ppt/slides/_rels/slide4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0.xml"/></Relationships>
</file>

<file path=ppt/slides/_rels/slide4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9.xml"/></Relationships>
</file>

<file path=ppt/slides/_rels/slide46.xml.rels><?xml version="1.0" encoding="UTF-8" standalone="yes"?>
<Relationships xmlns="http://schemas.openxmlformats.org/package/2006/relationships"><Relationship Id="rId3" Type="http://schemas.openxmlformats.org/officeDocument/2006/relationships/hyperlink" Target="http://www.naturalstep.org/events_and_resources/events.html" TargetMode="External"/><Relationship Id="rId2" Type="http://schemas.openxmlformats.org/officeDocument/2006/relationships/image" Target="../media/image25.png"/><Relationship Id="rId1" Type="http://schemas.openxmlformats.org/officeDocument/2006/relationships/slideLayout" Target="../slideLayouts/slideLayout15.xml"/><Relationship Id="rId4" Type="http://schemas.openxmlformats.org/officeDocument/2006/relationships/image" Target="../media/image26.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0.xml"/></Relationships>
</file>

<file path=ppt/slides/_rels/slide57.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19.xml"/><Relationship Id="rId1" Type="http://schemas.openxmlformats.org/officeDocument/2006/relationships/vmlDrawing" Target="../drawings/vmlDrawing2.vml"/><Relationship Id="rId5" Type="http://schemas.openxmlformats.org/officeDocument/2006/relationships/image" Target="../media/image28.wmf"/><Relationship Id="rId4" Type="http://schemas.openxmlformats.org/officeDocument/2006/relationships/oleObject" Target="../embeddings/Microsoft_Word_97_-_2003_Document1.doc"/></Relationships>
</file>

<file path=ppt/slides/_rels/slide58.xml.rels><?xml version="1.0" encoding="UTF-8" standalone="yes"?>
<Relationships xmlns="http://schemas.openxmlformats.org/package/2006/relationships"><Relationship Id="rId8" Type="http://schemas.openxmlformats.org/officeDocument/2006/relationships/image" Target="../media/image35.png"/><Relationship Id="rId13" Type="http://schemas.openxmlformats.org/officeDocument/2006/relationships/image" Target="../media/image40.jpe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9.png"/><Relationship Id="rId17" Type="http://schemas.openxmlformats.org/officeDocument/2006/relationships/image" Target="../media/image44.png"/><Relationship Id="rId2" Type="http://schemas.openxmlformats.org/officeDocument/2006/relationships/image" Target="../media/image29.png"/><Relationship Id="rId16" Type="http://schemas.openxmlformats.org/officeDocument/2006/relationships/image" Target="../media/image43.png"/><Relationship Id="rId1" Type="http://schemas.openxmlformats.org/officeDocument/2006/relationships/slideLayout" Target="../slideLayouts/slideLayout20.xml"/><Relationship Id="rId6" Type="http://schemas.openxmlformats.org/officeDocument/2006/relationships/image" Target="../media/image33.png"/><Relationship Id="rId11" Type="http://schemas.openxmlformats.org/officeDocument/2006/relationships/image" Target="../media/image38.png"/><Relationship Id="rId5" Type="http://schemas.openxmlformats.org/officeDocument/2006/relationships/image" Target="../media/image32.png"/><Relationship Id="rId15" Type="http://schemas.openxmlformats.org/officeDocument/2006/relationships/image" Target="../media/image42.png"/><Relationship Id="rId10" Type="http://schemas.openxmlformats.org/officeDocument/2006/relationships/image" Target="../media/image37.png"/><Relationship Id="rId4" Type="http://schemas.openxmlformats.org/officeDocument/2006/relationships/image" Target="../media/image31.png"/><Relationship Id="rId9" Type="http://schemas.openxmlformats.org/officeDocument/2006/relationships/image" Target="../media/image36.png"/><Relationship Id="rId14" Type="http://schemas.openxmlformats.org/officeDocument/2006/relationships/image" Target="../media/image41.png"/></Relationships>
</file>

<file path=ppt/slides/_rels/slide5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0.xml"/></Relationships>
</file>

<file path=ppt/slides/_rels/slide6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5.xml"/></Relationships>
</file>

<file path=ppt/slides/_rels/slide6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39.png"/><Relationship Id="rId1" Type="http://schemas.openxmlformats.org/officeDocument/2006/relationships/slideLayout" Target="../slideLayouts/slideLayout19.xml"/><Relationship Id="rId4" Type="http://schemas.openxmlformats.org/officeDocument/2006/relationships/image" Target="../media/image47.png"/></Relationships>
</file>

<file path=ppt/slides/_rels/slide6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5.xml"/></Relationships>
</file>

<file path=ppt/slides/_rels/slide63.xml.rels><?xml version="1.0" encoding="UTF-8" standalone="yes"?>
<Relationships xmlns="http://schemas.openxmlformats.org/package/2006/relationships"><Relationship Id="rId3" Type="http://schemas.openxmlformats.org/officeDocument/2006/relationships/image" Target="../media/image49.jpeg"/><Relationship Id="rId7" Type="http://schemas.openxmlformats.org/officeDocument/2006/relationships/image" Target="../media/image53.jpeg"/><Relationship Id="rId2" Type="http://schemas.openxmlformats.org/officeDocument/2006/relationships/image" Target="../media/image48.jpeg"/><Relationship Id="rId1" Type="http://schemas.openxmlformats.org/officeDocument/2006/relationships/slideLayout" Target="../slideLayouts/slideLayout19.xml"/><Relationship Id="rId6" Type="http://schemas.openxmlformats.org/officeDocument/2006/relationships/image" Target="../media/image52.jpeg"/><Relationship Id="rId5" Type="http://schemas.openxmlformats.org/officeDocument/2006/relationships/image" Target="../media/image51.jpeg"/><Relationship Id="rId4" Type="http://schemas.openxmlformats.org/officeDocument/2006/relationships/image" Target="../media/image50.jpeg"/></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6.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Grp="1" noChangeArrowheads="1"/>
          </p:cNvSpPr>
          <p:nvPr>
            <p:ph type="ctrTitle"/>
          </p:nvPr>
        </p:nvSpPr>
        <p:spPr>
          <a:xfrm>
            <a:off x="363538" y="2000250"/>
            <a:ext cx="8447087" cy="1143000"/>
          </a:xfrm>
        </p:spPr>
        <p:txBody>
          <a:bodyPr lIns="92075" tIns="46038" rIns="92075" bIns="46038"/>
          <a:lstStyle/>
          <a:p>
            <a:pPr eaLnBrk="1" hangingPunct="1">
              <a:defRPr/>
            </a:pPr>
            <a:r>
              <a:rPr lang="en-US" sz="3600" b="1" dirty="0" smtClean="0">
                <a:latin typeface="+mn-lt"/>
              </a:rPr>
              <a:t>The Sustainability Framework</a:t>
            </a:r>
          </a:p>
        </p:txBody>
      </p:sp>
      <p:sp>
        <p:nvSpPr>
          <p:cNvPr id="6147" name="Rectangle 3"/>
          <p:cNvSpPr>
            <a:spLocks noGrp="1" noChangeArrowheads="1"/>
          </p:cNvSpPr>
          <p:nvPr>
            <p:ph type="subTitle" idx="1"/>
          </p:nvPr>
        </p:nvSpPr>
        <p:spPr>
          <a:xfrm>
            <a:off x="1100138" y="3405188"/>
            <a:ext cx="7018337" cy="1143000"/>
          </a:xfrm>
          <a:noFill/>
        </p:spPr>
        <p:txBody>
          <a:bodyPr lIns="92075" tIns="46038" rIns="92075" bIns="46038"/>
          <a:lstStyle/>
          <a:p>
            <a:pPr marL="342900" indent="-342900" eaLnBrk="1" hangingPunct="1"/>
            <a:r>
              <a:rPr lang="en-US" sz="2400" dirty="0" smtClean="0"/>
              <a:t>SD for BSc Environmental Conservation</a:t>
            </a:r>
          </a:p>
          <a:p>
            <a:pPr marL="342900" indent="-342900" eaLnBrk="1" hangingPunct="1"/>
            <a:r>
              <a:rPr lang="en-US" sz="2400" dirty="0" smtClean="0"/>
              <a:t>Energy and Waste</a:t>
            </a:r>
            <a:endParaRPr lang="en-US" sz="2400" dirty="0"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685800" y="609600"/>
            <a:ext cx="7772400" cy="685800"/>
          </a:xfrm>
          <a:noFill/>
        </p:spPr>
        <p:txBody>
          <a:bodyPr lIns="92075" tIns="46038" rIns="92075" bIns="46038"/>
          <a:lstStyle/>
          <a:p>
            <a:pPr eaLnBrk="1" hangingPunct="1"/>
            <a:r>
              <a:rPr lang="en-US" smtClean="0"/>
              <a:t>What is Sustainable Development?</a:t>
            </a:r>
          </a:p>
        </p:txBody>
      </p:sp>
      <p:sp>
        <p:nvSpPr>
          <p:cNvPr id="16387" name="Rectangle 3"/>
          <p:cNvSpPr>
            <a:spLocks noGrp="1" noChangeArrowheads="1"/>
          </p:cNvSpPr>
          <p:nvPr>
            <p:ph type="body" idx="1"/>
          </p:nvPr>
        </p:nvSpPr>
        <p:spPr>
          <a:xfrm>
            <a:off x="0" y="1785938"/>
            <a:ext cx="9144000" cy="4724400"/>
          </a:xfrm>
          <a:noFill/>
        </p:spPr>
        <p:txBody>
          <a:bodyPr lIns="92075" tIns="46038" rIns="92075" bIns="46038"/>
          <a:lstStyle/>
          <a:p>
            <a:pPr eaLnBrk="1" hangingPunct="1">
              <a:buClr>
                <a:schemeClr val="tx2"/>
              </a:buClr>
              <a:buSzPct val="75000"/>
              <a:buFont typeface="QuickType Pi" pitchFamily="2" charset="2"/>
              <a:buChar char="_"/>
            </a:pPr>
            <a:r>
              <a:rPr lang="en-US" smtClean="0">
                <a:solidFill>
                  <a:schemeClr val="tx2"/>
                </a:solidFill>
              </a:rPr>
              <a:t>Sustainable development is development that meets the needs of the present without compromising the ability of future generations to meet their own needs</a:t>
            </a:r>
            <a:r>
              <a:rPr lang="en-US" b="1" smtClean="0">
                <a:solidFill>
                  <a:schemeClr val="tx2"/>
                </a:solidFill>
              </a:rPr>
              <a:t> </a:t>
            </a:r>
            <a:r>
              <a:rPr lang="en-US" sz="2800" b="1" smtClean="0">
                <a:solidFill>
                  <a:schemeClr val="tx2"/>
                </a:solidFill>
              </a:rPr>
              <a:t>[World Commission on Environment and Development, 1987; Our Common Future (Brundtland Report)</a:t>
            </a:r>
          </a:p>
          <a:p>
            <a:pPr eaLnBrk="1" hangingPunct="1">
              <a:buClr>
                <a:schemeClr val="tx2"/>
              </a:buClr>
              <a:buSzPct val="75000"/>
              <a:buFont typeface="QuickType Pi" pitchFamily="2" charset="2"/>
              <a:buChar char="_"/>
            </a:pPr>
            <a:r>
              <a:rPr lang="en-US" smtClean="0">
                <a:solidFill>
                  <a:schemeClr val="tx2"/>
                </a:solidFill>
              </a:rPr>
              <a:t>SD calls for the careful balancing of three systems: natural, social, and economic.  The primary focus is on protecting natural systems, the source of life and its sustenance.</a:t>
            </a:r>
            <a:r>
              <a:rPr lang="en-US" b="1" smtClean="0">
                <a:solidFill>
                  <a:schemeClr val="tx2"/>
                </a:solidFill>
              </a:rPr>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638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685800" y="609600"/>
            <a:ext cx="7772400" cy="381000"/>
          </a:xfrm>
          <a:noFill/>
        </p:spPr>
        <p:txBody>
          <a:bodyPr lIns="92075" tIns="46038" rIns="92075" bIns="46038"/>
          <a:lstStyle/>
          <a:p>
            <a:pPr eaLnBrk="1" hangingPunct="1"/>
            <a:r>
              <a:rPr lang="en-US" smtClean="0"/>
              <a:t>More on SD</a:t>
            </a:r>
          </a:p>
        </p:txBody>
      </p:sp>
      <p:sp>
        <p:nvSpPr>
          <p:cNvPr id="378883" name="Rectangle 3"/>
          <p:cNvSpPr>
            <a:spLocks noGrp="1" noChangeArrowheads="1"/>
          </p:cNvSpPr>
          <p:nvPr>
            <p:ph type="body" idx="1"/>
          </p:nvPr>
        </p:nvSpPr>
        <p:spPr>
          <a:xfrm>
            <a:off x="0" y="2133600"/>
            <a:ext cx="9144000" cy="4724400"/>
          </a:xfrm>
          <a:noFill/>
        </p:spPr>
        <p:txBody>
          <a:bodyPr lIns="92075" tIns="46038" rIns="92075" bIns="46038"/>
          <a:lstStyle/>
          <a:p>
            <a:pPr eaLnBrk="1" hangingPunct="1">
              <a:buClr>
                <a:schemeClr val="tx2"/>
              </a:buClr>
              <a:buSzPct val="75000"/>
              <a:buFont typeface="QuickType Pi" pitchFamily="2" charset="2"/>
              <a:buChar char="_"/>
            </a:pPr>
            <a:r>
              <a:rPr lang="en-US" sz="3000" smtClean="0">
                <a:solidFill>
                  <a:schemeClr val="tx2"/>
                </a:solidFill>
              </a:rPr>
              <a:t>Agenda 21:  In order to meet the challenges of environment and development, States decided to engage in a new global partnership ...  sustainable development should become a priority item on the agenda of the international community</a:t>
            </a:r>
            <a:r>
              <a:rPr lang="en-US" i="1" smtClean="0">
                <a:solidFill>
                  <a:schemeClr val="tx2"/>
                </a:solidFill>
              </a:rPr>
              <a:t> </a:t>
            </a:r>
            <a:r>
              <a:rPr lang="en-US" sz="2800" smtClean="0">
                <a:solidFill>
                  <a:schemeClr val="tx2"/>
                </a:solidFill>
              </a:rPr>
              <a:t>[UN Conf on Env Dev, Rio de Janeiro, June 1992]</a:t>
            </a:r>
          </a:p>
          <a:p>
            <a:pPr eaLnBrk="1" hangingPunct="1">
              <a:buClr>
                <a:schemeClr val="tx2"/>
              </a:buClr>
              <a:buSzPct val="75000"/>
              <a:buFont typeface="QuickType Pi" pitchFamily="2" charset="2"/>
              <a:buChar char="_"/>
            </a:pPr>
            <a:r>
              <a:rPr lang="en-US" smtClean="0">
                <a:solidFill>
                  <a:schemeClr val="tx2"/>
                </a:solidFill>
              </a:rPr>
              <a:t>... </a:t>
            </a:r>
            <a:r>
              <a:rPr lang="en-US" sz="3000" smtClean="0">
                <a:solidFill>
                  <a:schemeClr val="tx2"/>
                </a:solidFill>
              </a:rPr>
              <a:t>is  nondeclining  human well-being over time</a:t>
            </a:r>
            <a:r>
              <a:rPr lang="en-US" i="1" smtClean="0">
                <a:solidFill>
                  <a:schemeClr val="tx2"/>
                </a:solidFill>
              </a:rPr>
              <a:t> </a:t>
            </a:r>
            <a:r>
              <a:rPr lang="en-US" sz="2800" smtClean="0">
                <a:solidFill>
                  <a:schemeClr val="tx2"/>
                </a:solidFill>
              </a:rPr>
              <a:t>[David Pearce, Economics of Sustainable Development, 1994]</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788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7888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883"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85800" y="609600"/>
            <a:ext cx="7772400" cy="457200"/>
          </a:xfrm>
          <a:noFill/>
        </p:spPr>
        <p:txBody>
          <a:bodyPr lIns="92075" tIns="46038" rIns="92075" bIns="46038"/>
          <a:lstStyle/>
          <a:p>
            <a:pPr eaLnBrk="1" hangingPunct="1"/>
            <a:r>
              <a:rPr lang="en-US" smtClean="0"/>
              <a:t>Even More on SD</a:t>
            </a:r>
          </a:p>
        </p:txBody>
      </p:sp>
      <p:sp>
        <p:nvSpPr>
          <p:cNvPr id="379907" name="Rectangle 3"/>
          <p:cNvSpPr>
            <a:spLocks noGrp="1" noChangeArrowheads="1"/>
          </p:cNvSpPr>
          <p:nvPr>
            <p:ph type="body" idx="1"/>
          </p:nvPr>
        </p:nvSpPr>
        <p:spPr>
          <a:xfrm>
            <a:off x="0" y="1914525"/>
            <a:ext cx="9144000" cy="4724400"/>
          </a:xfrm>
          <a:noFill/>
        </p:spPr>
        <p:txBody>
          <a:bodyPr lIns="92075" tIns="46038" rIns="92075" bIns="46038"/>
          <a:lstStyle/>
          <a:p>
            <a:pPr eaLnBrk="1" hangingPunct="1">
              <a:lnSpc>
                <a:spcPct val="90000"/>
              </a:lnSpc>
            </a:pPr>
            <a:r>
              <a:rPr lang="en-US" sz="2800" smtClean="0"/>
              <a:t>A particular system that when considered in isolation has a positive balance in relation to its own costs and benefits (Ravetz 1992)</a:t>
            </a:r>
          </a:p>
          <a:p>
            <a:pPr eaLnBrk="1" hangingPunct="1">
              <a:lnSpc>
                <a:spcPct val="90000"/>
              </a:lnSpc>
            </a:pPr>
            <a:r>
              <a:rPr lang="en-US" sz="2800" smtClean="0"/>
              <a:t>Improving the quality of life within the carrying capacity or supporting ecosystems (WCU 1991)</a:t>
            </a:r>
          </a:p>
          <a:p>
            <a:pPr eaLnBrk="1" hangingPunct="1">
              <a:lnSpc>
                <a:spcPct val="90000"/>
              </a:lnSpc>
            </a:pPr>
            <a:r>
              <a:rPr lang="en-US" sz="2800" smtClean="0"/>
              <a:t>The use of energy and materials in an urban area in balance with what the region can supply continuously through natural processes such as photosynthesis, biological decomposition, and the biochemical processes which sustain life (Lyle 1994)</a:t>
            </a:r>
          </a:p>
          <a:p>
            <a:pPr eaLnBrk="1" hangingPunct="1">
              <a:lnSpc>
                <a:spcPct val="90000"/>
              </a:lnSpc>
            </a:pPr>
            <a:r>
              <a:rPr lang="en-US" sz="2800" smtClean="0"/>
              <a:t>Something is 'sustainable' if it has the capacity to continue. (Sustainable London)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799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799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799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7990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9907"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106488" y="536575"/>
            <a:ext cx="7772400" cy="1143000"/>
          </a:xfrm>
        </p:spPr>
        <p:txBody>
          <a:bodyPr/>
          <a:lstStyle/>
          <a:p>
            <a:pPr eaLnBrk="1" hangingPunct="1"/>
            <a:r>
              <a:rPr lang="en-US" sz="3600" smtClean="0"/>
              <a:t>Lester Brown (Worldwatch Institute)</a:t>
            </a:r>
          </a:p>
        </p:txBody>
      </p:sp>
      <p:sp>
        <p:nvSpPr>
          <p:cNvPr id="10243" name="Rectangle 3"/>
          <p:cNvSpPr>
            <a:spLocks noGrp="1" noChangeArrowheads="1"/>
          </p:cNvSpPr>
          <p:nvPr>
            <p:ph type="body" idx="1"/>
          </p:nvPr>
        </p:nvSpPr>
        <p:spPr/>
        <p:txBody>
          <a:bodyPr/>
          <a:lstStyle/>
          <a:p>
            <a:pPr eaLnBrk="1" hangingPunct="1"/>
            <a:r>
              <a:rPr lang="en-US" smtClean="0"/>
              <a:t>Over the long term for sustainability:</a:t>
            </a:r>
          </a:p>
          <a:p>
            <a:pPr lvl="1" eaLnBrk="1" hangingPunct="1"/>
            <a:r>
              <a:rPr lang="en-US" smtClean="0"/>
              <a:t>Species Extinction &lt;= Species Evolution</a:t>
            </a:r>
          </a:p>
          <a:p>
            <a:pPr lvl="1" eaLnBrk="1" hangingPunct="1"/>
            <a:r>
              <a:rPr lang="en-US" smtClean="0"/>
              <a:t>Soil Erosion &lt;= Soil Formation</a:t>
            </a:r>
          </a:p>
          <a:p>
            <a:pPr lvl="1" eaLnBrk="1" hangingPunct="1"/>
            <a:r>
              <a:rPr lang="en-US" smtClean="0"/>
              <a:t>Forest Destruction &lt;= Forest Regeneration</a:t>
            </a:r>
          </a:p>
          <a:p>
            <a:pPr lvl="1" eaLnBrk="1" hangingPunct="1"/>
            <a:r>
              <a:rPr lang="en-US" smtClean="0"/>
              <a:t>Carbon Emissions &lt;= Carbon Fixation</a:t>
            </a:r>
          </a:p>
          <a:p>
            <a:pPr lvl="1" eaLnBrk="1" hangingPunct="1"/>
            <a:r>
              <a:rPr lang="en-US" smtClean="0"/>
              <a:t>Fish Catches &lt;= Regeneration Capacity of Fisheries</a:t>
            </a:r>
          </a:p>
          <a:p>
            <a:pPr lvl="1" eaLnBrk="1" hangingPunct="1"/>
            <a:r>
              <a:rPr lang="en-US" smtClean="0"/>
              <a:t>Human Births &lt;= Human Deaths</a:t>
            </a:r>
          </a:p>
          <a:p>
            <a:pPr lvl="1" eaLnBrk="1" hangingPunct="1"/>
            <a:endParaRPr lang="en-US"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ChangeArrowheads="1"/>
          </p:cNvSpPr>
          <p:nvPr/>
        </p:nvSpPr>
        <p:spPr bwMode="auto">
          <a:xfrm>
            <a:off x="1489075" y="881063"/>
            <a:ext cx="7205663" cy="914400"/>
          </a:xfrm>
          <a:prstGeom prst="rect">
            <a:avLst/>
          </a:prstGeom>
          <a:noFill/>
          <a:ln w="9525">
            <a:noFill/>
            <a:miter lim="800000"/>
            <a:headEnd/>
            <a:tailEnd/>
          </a:ln>
        </p:spPr>
        <p:txBody>
          <a:bodyPr lIns="92075" tIns="46038" rIns="92075" bIns="46038" anchor="ctr"/>
          <a:lstStyle/>
          <a:p>
            <a:pPr algn="ctr"/>
            <a:r>
              <a:rPr lang="en-US" sz="4000" b="1">
                <a:latin typeface="Garamond" pitchFamily="18" charset="0"/>
              </a:rPr>
              <a:t>General Sustainability Principles</a:t>
            </a:r>
          </a:p>
        </p:txBody>
      </p:sp>
      <p:sp>
        <p:nvSpPr>
          <p:cNvPr id="27651" name="Rectangle 3"/>
          <p:cNvSpPr>
            <a:spLocks noChangeArrowheads="1"/>
          </p:cNvSpPr>
          <p:nvPr/>
        </p:nvSpPr>
        <p:spPr bwMode="auto">
          <a:xfrm>
            <a:off x="0" y="2184400"/>
            <a:ext cx="9144000" cy="4114800"/>
          </a:xfrm>
          <a:prstGeom prst="rect">
            <a:avLst/>
          </a:prstGeom>
          <a:noFill/>
          <a:ln w="9525">
            <a:noFill/>
            <a:miter lim="800000"/>
            <a:headEnd/>
            <a:tailEnd/>
          </a:ln>
        </p:spPr>
        <p:txBody>
          <a:bodyPr lIns="92075" tIns="46038" rIns="92075" bIns="46038"/>
          <a:lstStyle/>
          <a:p>
            <a:pPr marL="342900" indent="-342900">
              <a:spcBef>
                <a:spcPct val="20000"/>
              </a:spcBef>
              <a:buClr>
                <a:schemeClr val="tx2"/>
              </a:buClr>
              <a:buSzPct val="75000"/>
              <a:buFont typeface="Monotype Sorts" pitchFamily="2" charset="2"/>
              <a:buChar char="F"/>
            </a:pPr>
            <a:r>
              <a:rPr lang="en-US" sz="3200" b="1">
                <a:solidFill>
                  <a:srgbClr val="009900"/>
                </a:solidFill>
                <a:latin typeface="Garamond" pitchFamily="18" charset="0"/>
              </a:rPr>
              <a:t>Minimize:</a:t>
            </a:r>
            <a:r>
              <a:rPr lang="en-US" sz="3200" b="1">
                <a:solidFill>
                  <a:schemeClr val="tx2"/>
                </a:solidFill>
                <a:latin typeface="Garamond" pitchFamily="18" charset="0"/>
              </a:rPr>
              <a:t> </a:t>
            </a:r>
            <a:r>
              <a:rPr lang="en-US" sz="3200" b="1">
                <a:latin typeface="Garamond" pitchFamily="18" charset="0"/>
              </a:rPr>
              <a:t>resource consumption, use of non-renewables, pollution, toxics, waste </a:t>
            </a:r>
          </a:p>
          <a:p>
            <a:pPr marL="342900" indent="-342900">
              <a:spcBef>
                <a:spcPct val="20000"/>
              </a:spcBef>
              <a:buClr>
                <a:schemeClr val="tx2"/>
              </a:buClr>
              <a:buSzPct val="75000"/>
              <a:buFont typeface="Monotype Sorts" pitchFamily="2" charset="2"/>
              <a:buChar char="F"/>
            </a:pPr>
            <a:r>
              <a:rPr lang="en-US" sz="3200" b="1">
                <a:solidFill>
                  <a:srgbClr val="009900"/>
                </a:solidFill>
                <a:latin typeface="Garamond" pitchFamily="18" charset="0"/>
              </a:rPr>
              <a:t>Maximize:</a:t>
            </a:r>
            <a:r>
              <a:rPr lang="en-US" sz="3200" b="1">
                <a:solidFill>
                  <a:schemeClr val="tx2"/>
                </a:solidFill>
                <a:latin typeface="Garamond" pitchFamily="18" charset="0"/>
              </a:rPr>
              <a:t> </a:t>
            </a:r>
            <a:r>
              <a:rPr lang="en-US" sz="3200" b="1">
                <a:latin typeface="Garamond" pitchFamily="18" charset="0"/>
              </a:rPr>
              <a:t> efficiency, reuse, recycling, renewable resource use, </a:t>
            </a:r>
          </a:p>
          <a:p>
            <a:pPr marL="342900" indent="-342900">
              <a:spcBef>
                <a:spcPct val="20000"/>
              </a:spcBef>
              <a:buClr>
                <a:schemeClr val="tx2"/>
              </a:buClr>
              <a:buSzPct val="75000"/>
              <a:buFont typeface="Monotype Sorts" pitchFamily="2" charset="2"/>
              <a:buChar char="F"/>
            </a:pPr>
            <a:r>
              <a:rPr lang="en-US" sz="3200" b="1">
                <a:solidFill>
                  <a:srgbClr val="009900"/>
                </a:solidFill>
                <a:latin typeface="Garamond" pitchFamily="18" charset="0"/>
              </a:rPr>
              <a:t>Foster:</a:t>
            </a:r>
            <a:r>
              <a:rPr lang="en-US" sz="3200" b="1">
                <a:latin typeface="Garamond" pitchFamily="18" charset="0"/>
              </a:rPr>
              <a:t> conservation, understanding of natural systems functions, economic justice, stewardship</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765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a:xfrm>
            <a:off x="1047750" y="361950"/>
            <a:ext cx="7772400" cy="1143000"/>
          </a:xfrm>
          <a:noFill/>
        </p:spPr>
        <p:txBody>
          <a:bodyPr lIns="92075" tIns="46038" rIns="92075" bIns="46038"/>
          <a:lstStyle/>
          <a:p>
            <a:pPr eaLnBrk="1" hangingPunct="1"/>
            <a:r>
              <a:rPr lang="en-US" smtClean="0"/>
              <a:t>Paradigm Shifts</a:t>
            </a:r>
          </a:p>
        </p:txBody>
      </p:sp>
      <p:graphicFrame>
        <p:nvGraphicFramePr>
          <p:cNvPr id="387075" name="Object 3"/>
          <p:cNvGraphicFramePr>
            <a:graphicFrameLocks/>
          </p:cNvGraphicFramePr>
          <p:nvPr/>
        </p:nvGraphicFramePr>
        <p:xfrm>
          <a:off x="1676400" y="1314450"/>
          <a:ext cx="5934075" cy="4683125"/>
        </p:xfrm>
        <a:graphic>
          <a:graphicData uri="http://schemas.openxmlformats.org/presentationml/2006/ole">
            <mc:AlternateContent xmlns:mc="http://schemas.openxmlformats.org/markup-compatibility/2006">
              <mc:Choice xmlns:v="urn:schemas-microsoft-com:vml" Requires="v">
                <p:oleObj spid="_x0000_s1027" name="Document" r:id="rId4" imgW="5943600" imgH="4692600" progId="Word.Document.8">
                  <p:embed/>
                </p:oleObj>
              </mc:Choice>
              <mc:Fallback>
                <p:oleObj name="Document" r:id="rId4" imgW="5943600" imgH="4692600" progId="Word.Document.8">
                  <p:embed/>
                  <p:pic>
                    <p:nvPicPr>
                      <p:cNvPr id="0" name="Object 3"/>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76400" y="1314450"/>
                        <a:ext cx="5934075" cy="4683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nodeType="clickEffect">
                                  <p:stCondLst>
                                    <p:cond delay="0"/>
                                  </p:stCondLst>
                                  <p:childTnLst>
                                    <p:set>
                                      <p:cBhvr>
                                        <p:cTn id="6" dur="1" fill="hold">
                                          <p:stCondLst>
                                            <p:cond delay="0"/>
                                          </p:stCondLst>
                                        </p:cTn>
                                        <p:tgtEl>
                                          <p:spTgt spid="387075"/>
                                        </p:tgtEl>
                                        <p:attrNameLst>
                                          <p:attrName>style.visibility</p:attrName>
                                        </p:attrNameLst>
                                      </p:cBhvr>
                                      <p:to>
                                        <p:strVal val="visible"/>
                                      </p:to>
                                    </p:set>
                                    <p:animEffect transition="in" filter="box(out)">
                                      <p:cBhvr>
                                        <p:cTn id="7" dur="500"/>
                                        <p:tgtEl>
                                          <p:spTgt spid="387075"/>
                                        </p:tgtEl>
                                      </p:cBhvr>
                                    </p:animEffect>
                                  </p:childTnLst>
                                  <p:subTnLst>
                                    <p:audio>
                                      <p:cMediaNode>
                                        <p:cTn display="0" masterRel="sameClick">
                                          <p:stCondLst>
                                            <p:cond evt="begin" delay="0">
                                              <p:tn val="5"/>
                                            </p:cond>
                                          </p:stCondLst>
                                          <p:endCondLst>
                                            <p:cond evt="onStopAudio" delay="0">
                                              <p:tgtEl>
                                                <p:sldTgt/>
                                              </p:tgtEl>
                                            </p:cond>
                                          </p:endCondLst>
                                        </p:cTn>
                                        <p:tgtEl>
                                          <p:sndTgt r:embed="rId3" name="Camera"/>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ChangeArrowheads="1"/>
          </p:cNvSpPr>
          <p:nvPr/>
        </p:nvSpPr>
        <p:spPr bwMode="auto">
          <a:xfrm>
            <a:off x="685800" y="457200"/>
            <a:ext cx="7772400" cy="1143000"/>
          </a:xfrm>
          <a:prstGeom prst="rect">
            <a:avLst/>
          </a:prstGeom>
          <a:noFill/>
          <a:ln w="9525">
            <a:noFill/>
            <a:miter lim="800000"/>
            <a:headEnd/>
            <a:tailEnd/>
          </a:ln>
        </p:spPr>
        <p:txBody>
          <a:bodyPr lIns="92075" tIns="46038" rIns="92075" bIns="46038" anchor="ctr"/>
          <a:lstStyle/>
          <a:p>
            <a:pPr algn="ctr"/>
            <a:r>
              <a:rPr lang="en-US" sz="3600" b="1">
                <a:solidFill>
                  <a:schemeClr val="tx2"/>
                </a:solidFill>
                <a:latin typeface="Garamond" pitchFamily="18" charset="0"/>
              </a:rPr>
              <a:t>The Systems</a:t>
            </a:r>
          </a:p>
        </p:txBody>
      </p:sp>
      <p:sp>
        <p:nvSpPr>
          <p:cNvPr id="12291" name="Oval 3"/>
          <p:cNvSpPr>
            <a:spLocks noChangeArrowheads="1"/>
          </p:cNvSpPr>
          <p:nvPr/>
        </p:nvSpPr>
        <p:spPr bwMode="auto">
          <a:xfrm>
            <a:off x="844550" y="1606550"/>
            <a:ext cx="2730500" cy="2654300"/>
          </a:xfrm>
          <a:prstGeom prst="ellipse">
            <a:avLst/>
          </a:prstGeom>
          <a:solidFill>
            <a:schemeClr val="bg1"/>
          </a:solidFill>
          <a:ln w="12700">
            <a:solidFill>
              <a:schemeClr val="tx1"/>
            </a:solidFill>
            <a:round/>
            <a:headEnd/>
            <a:tailEnd/>
          </a:ln>
        </p:spPr>
        <p:txBody>
          <a:bodyPr wrap="none" anchor="ctr"/>
          <a:lstStyle/>
          <a:p>
            <a:endParaRPr lang="en-US"/>
          </a:p>
        </p:txBody>
      </p:sp>
      <p:sp>
        <p:nvSpPr>
          <p:cNvPr id="12292" name="Oval 4"/>
          <p:cNvSpPr>
            <a:spLocks noChangeArrowheads="1"/>
          </p:cNvSpPr>
          <p:nvPr/>
        </p:nvSpPr>
        <p:spPr bwMode="auto">
          <a:xfrm>
            <a:off x="3130550" y="4121150"/>
            <a:ext cx="2730500" cy="2654300"/>
          </a:xfrm>
          <a:prstGeom prst="ellipse">
            <a:avLst/>
          </a:prstGeom>
          <a:solidFill>
            <a:schemeClr val="bg1"/>
          </a:solidFill>
          <a:ln w="12700">
            <a:solidFill>
              <a:schemeClr val="tx1"/>
            </a:solidFill>
            <a:round/>
            <a:headEnd/>
            <a:tailEnd/>
          </a:ln>
        </p:spPr>
        <p:txBody>
          <a:bodyPr wrap="none" anchor="ctr"/>
          <a:lstStyle/>
          <a:p>
            <a:endParaRPr lang="en-US"/>
          </a:p>
        </p:txBody>
      </p:sp>
      <p:sp>
        <p:nvSpPr>
          <p:cNvPr id="12293" name="Oval 5"/>
          <p:cNvSpPr>
            <a:spLocks noChangeArrowheads="1"/>
          </p:cNvSpPr>
          <p:nvPr/>
        </p:nvSpPr>
        <p:spPr bwMode="auto">
          <a:xfrm>
            <a:off x="5721350" y="1682750"/>
            <a:ext cx="2730500" cy="2654300"/>
          </a:xfrm>
          <a:prstGeom prst="ellipse">
            <a:avLst/>
          </a:prstGeom>
          <a:solidFill>
            <a:schemeClr val="bg1"/>
          </a:solidFill>
          <a:ln w="12700">
            <a:solidFill>
              <a:schemeClr val="tx1"/>
            </a:solidFill>
            <a:round/>
            <a:headEnd/>
            <a:tailEnd/>
          </a:ln>
        </p:spPr>
        <p:txBody>
          <a:bodyPr wrap="none" anchor="ctr"/>
          <a:lstStyle/>
          <a:p>
            <a:endParaRPr lang="en-US"/>
          </a:p>
        </p:txBody>
      </p:sp>
      <p:sp>
        <p:nvSpPr>
          <p:cNvPr id="12294" name="Rectangle 6"/>
          <p:cNvSpPr>
            <a:spLocks noChangeArrowheads="1"/>
          </p:cNvSpPr>
          <p:nvPr/>
        </p:nvSpPr>
        <p:spPr bwMode="auto">
          <a:xfrm>
            <a:off x="1355725" y="2681288"/>
            <a:ext cx="2001838" cy="519112"/>
          </a:xfrm>
          <a:prstGeom prst="rect">
            <a:avLst/>
          </a:prstGeom>
          <a:noFill/>
          <a:ln w="9525">
            <a:noFill/>
            <a:miter lim="800000"/>
            <a:headEnd/>
            <a:tailEnd/>
          </a:ln>
        </p:spPr>
        <p:txBody>
          <a:bodyPr wrap="none" lIns="92075" tIns="46038" rIns="92075" bIns="46038">
            <a:spAutoFit/>
          </a:bodyPr>
          <a:lstStyle/>
          <a:p>
            <a:r>
              <a:rPr lang="en-US" sz="2800" b="1">
                <a:solidFill>
                  <a:schemeClr val="tx2"/>
                </a:solidFill>
              </a:rPr>
              <a:t>Natural (N)</a:t>
            </a:r>
          </a:p>
        </p:txBody>
      </p:sp>
      <p:sp>
        <p:nvSpPr>
          <p:cNvPr id="12295" name="Rectangle 7"/>
          <p:cNvSpPr>
            <a:spLocks noChangeArrowheads="1"/>
          </p:cNvSpPr>
          <p:nvPr/>
        </p:nvSpPr>
        <p:spPr bwMode="auto">
          <a:xfrm>
            <a:off x="6384925" y="2757488"/>
            <a:ext cx="1844675" cy="519112"/>
          </a:xfrm>
          <a:prstGeom prst="rect">
            <a:avLst/>
          </a:prstGeom>
          <a:noFill/>
          <a:ln w="9525">
            <a:noFill/>
            <a:miter lim="800000"/>
            <a:headEnd/>
            <a:tailEnd/>
          </a:ln>
        </p:spPr>
        <p:txBody>
          <a:bodyPr lIns="92075" tIns="46038" rIns="92075" bIns="46038">
            <a:spAutoFit/>
          </a:bodyPr>
          <a:lstStyle/>
          <a:p>
            <a:r>
              <a:rPr lang="en-US" sz="2800" b="1">
                <a:solidFill>
                  <a:schemeClr val="tx2"/>
                </a:solidFill>
              </a:rPr>
              <a:t>Social (S)</a:t>
            </a:r>
          </a:p>
        </p:txBody>
      </p:sp>
      <p:sp>
        <p:nvSpPr>
          <p:cNvPr id="12296" name="Rectangle 8"/>
          <p:cNvSpPr>
            <a:spLocks noChangeArrowheads="1"/>
          </p:cNvSpPr>
          <p:nvPr/>
        </p:nvSpPr>
        <p:spPr bwMode="auto">
          <a:xfrm>
            <a:off x="3413125" y="5195888"/>
            <a:ext cx="2455863" cy="519112"/>
          </a:xfrm>
          <a:prstGeom prst="rect">
            <a:avLst/>
          </a:prstGeom>
          <a:noFill/>
          <a:ln w="9525">
            <a:noFill/>
            <a:miter lim="800000"/>
            <a:headEnd/>
            <a:tailEnd/>
          </a:ln>
        </p:spPr>
        <p:txBody>
          <a:bodyPr wrap="none" lIns="92075" tIns="46038" rIns="92075" bIns="46038">
            <a:spAutoFit/>
          </a:bodyPr>
          <a:lstStyle/>
          <a:p>
            <a:r>
              <a:rPr lang="en-US" sz="2800" b="1">
                <a:solidFill>
                  <a:schemeClr val="tx2"/>
                </a:solidFill>
              </a:rPr>
              <a:t>Economic (E)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noFill/>
        </p:spPr>
        <p:txBody>
          <a:bodyPr lIns="92075" tIns="46038" rIns="92075" bIns="46038"/>
          <a:lstStyle/>
          <a:p>
            <a:pPr eaLnBrk="1" hangingPunct="1"/>
            <a:r>
              <a:rPr lang="en-US" smtClean="0"/>
              <a:t>Proto-Sustainable Systems</a:t>
            </a:r>
          </a:p>
        </p:txBody>
      </p:sp>
      <p:grpSp>
        <p:nvGrpSpPr>
          <p:cNvPr id="13315" name="Group 3"/>
          <p:cNvGrpSpPr>
            <a:grpSpLocks/>
          </p:cNvGrpSpPr>
          <p:nvPr/>
        </p:nvGrpSpPr>
        <p:grpSpPr bwMode="auto">
          <a:xfrm>
            <a:off x="2597150" y="1530350"/>
            <a:ext cx="3873500" cy="4254500"/>
            <a:chOff x="1636" y="964"/>
            <a:chExt cx="2440" cy="2680"/>
          </a:xfrm>
        </p:grpSpPr>
        <p:sp>
          <p:nvSpPr>
            <p:cNvPr id="13316" name="Oval 4"/>
            <p:cNvSpPr>
              <a:spLocks noChangeArrowheads="1"/>
            </p:cNvSpPr>
            <p:nvPr/>
          </p:nvSpPr>
          <p:spPr bwMode="auto">
            <a:xfrm>
              <a:off x="1636" y="1012"/>
              <a:ext cx="1576" cy="1576"/>
            </a:xfrm>
            <a:prstGeom prst="ellipse">
              <a:avLst/>
            </a:prstGeom>
            <a:noFill/>
            <a:ln w="12700">
              <a:solidFill>
                <a:schemeClr val="tx1"/>
              </a:solidFill>
              <a:round/>
              <a:headEnd/>
              <a:tailEnd/>
            </a:ln>
          </p:spPr>
          <p:txBody>
            <a:bodyPr wrap="none" anchor="ctr"/>
            <a:lstStyle/>
            <a:p>
              <a:endParaRPr lang="en-US"/>
            </a:p>
          </p:txBody>
        </p:sp>
        <p:sp>
          <p:nvSpPr>
            <p:cNvPr id="13317" name="Oval 5"/>
            <p:cNvSpPr>
              <a:spLocks noChangeArrowheads="1"/>
            </p:cNvSpPr>
            <p:nvPr/>
          </p:nvSpPr>
          <p:spPr bwMode="auto">
            <a:xfrm>
              <a:off x="2164" y="2068"/>
              <a:ext cx="1576" cy="1576"/>
            </a:xfrm>
            <a:prstGeom prst="ellipse">
              <a:avLst/>
            </a:prstGeom>
            <a:noFill/>
            <a:ln w="12700">
              <a:solidFill>
                <a:schemeClr val="tx1"/>
              </a:solidFill>
              <a:round/>
              <a:headEnd/>
              <a:tailEnd/>
            </a:ln>
          </p:spPr>
          <p:txBody>
            <a:bodyPr wrap="none" anchor="ctr"/>
            <a:lstStyle/>
            <a:p>
              <a:endParaRPr lang="en-US"/>
            </a:p>
          </p:txBody>
        </p:sp>
        <p:sp>
          <p:nvSpPr>
            <p:cNvPr id="13318" name="Oval 6"/>
            <p:cNvSpPr>
              <a:spLocks noChangeArrowheads="1"/>
            </p:cNvSpPr>
            <p:nvPr/>
          </p:nvSpPr>
          <p:spPr bwMode="auto">
            <a:xfrm>
              <a:off x="2500" y="964"/>
              <a:ext cx="1576" cy="1576"/>
            </a:xfrm>
            <a:prstGeom prst="ellipse">
              <a:avLst/>
            </a:prstGeom>
            <a:noFill/>
            <a:ln w="12700">
              <a:solidFill>
                <a:schemeClr val="tx1"/>
              </a:solidFill>
              <a:round/>
              <a:headEnd/>
              <a:tailEnd/>
            </a:ln>
          </p:spPr>
          <p:txBody>
            <a:bodyPr wrap="none" anchor="ctr"/>
            <a:lstStyle/>
            <a:p>
              <a:endParaRPr lang="en-US"/>
            </a:p>
          </p:txBody>
        </p:sp>
        <p:sp>
          <p:nvSpPr>
            <p:cNvPr id="13319" name="Rectangle 7"/>
            <p:cNvSpPr>
              <a:spLocks noChangeArrowheads="1"/>
            </p:cNvSpPr>
            <p:nvPr/>
          </p:nvSpPr>
          <p:spPr bwMode="auto">
            <a:xfrm>
              <a:off x="1906" y="1483"/>
              <a:ext cx="332" cy="412"/>
            </a:xfrm>
            <a:prstGeom prst="rect">
              <a:avLst/>
            </a:prstGeom>
            <a:noFill/>
            <a:ln w="12700">
              <a:solidFill>
                <a:schemeClr val="tx1"/>
              </a:solidFill>
              <a:miter lim="800000"/>
              <a:headEnd/>
              <a:tailEnd/>
            </a:ln>
          </p:spPr>
          <p:txBody>
            <a:bodyPr wrap="none" lIns="92075" tIns="46038" rIns="92075" bIns="46038">
              <a:spAutoFit/>
            </a:bodyPr>
            <a:lstStyle/>
            <a:p>
              <a:r>
                <a:rPr lang="en-US" sz="3600" b="1">
                  <a:solidFill>
                    <a:schemeClr val="tx2"/>
                  </a:solidFill>
                </a:rPr>
                <a:t>N</a:t>
              </a:r>
            </a:p>
          </p:txBody>
        </p:sp>
        <p:sp>
          <p:nvSpPr>
            <p:cNvPr id="13320" name="Rectangle 8"/>
            <p:cNvSpPr>
              <a:spLocks noChangeArrowheads="1"/>
            </p:cNvSpPr>
            <p:nvPr/>
          </p:nvSpPr>
          <p:spPr bwMode="auto">
            <a:xfrm>
              <a:off x="3490" y="1531"/>
              <a:ext cx="316" cy="412"/>
            </a:xfrm>
            <a:prstGeom prst="rect">
              <a:avLst/>
            </a:prstGeom>
            <a:noFill/>
            <a:ln w="12700">
              <a:solidFill>
                <a:schemeClr val="tx1"/>
              </a:solidFill>
              <a:miter lim="800000"/>
              <a:headEnd/>
              <a:tailEnd/>
            </a:ln>
          </p:spPr>
          <p:txBody>
            <a:bodyPr wrap="none" lIns="92075" tIns="46038" rIns="92075" bIns="46038">
              <a:spAutoFit/>
            </a:bodyPr>
            <a:lstStyle/>
            <a:p>
              <a:r>
                <a:rPr lang="en-US" sz="3600" b="1">
                  <a:solidFill>
                    <a:schemeClr val="tx2"/>
                  </a:solidFill>
                </a:rPr>
                <a:t>E</a:t>
              </a:r>
            </a:p>
          </p:txBody>
        </p:sp>
        <p:sp>
          <p:nvSpPr>
            <p:cNvPr id="13321" name="Rectangle 9"/>
            <p:cNvSpPr>
              <a:spLocks noChangeArrowheads="1"/>
            </p:cNvSpPr>
            <p:nvPr/>
          </p:nvSpPr>
          <p:spPr bwMode="auto">
            <a:xfrm>
              <a:off x="2722" y="2683"/>
              <a:ext cx="316" cy="412"/>
            </a:xfrm>
            <a:prstGeom prst="rect">
              <a:avLst/>
            </a:prstGeom>
            <a:noFill/>
            <a:ln w="12700">
              <a:solidFill>
                <a:schemeClr val="tx1"/>
              </a:solidFill>
              <a:miter lim="800000"/>
              <a:headEnd/>
              <a:tailEnd/>
            </a:ln>
          </p:spPr>
          <p:txBody>
            <a:bodyPr wrap="none" lIns="92075" tIns="46038" rIns="92075" bIns="46038">
              <a:spAutoFit/>
            </a:bodyPr>
            <a:lstStyle/>
            <a:p>
              <a:r>
                <a:rPr lang="en-US" sz="3600" b="1">
                  <a:solidFill>
                    <a:schemeClr val="tx2"/>
                  </a:solidFill>
                </a:rPr>
                <a:t>S</a:t>
              </a: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noFill/>
        </p:spPr>
        <p:txBody>
          <a:bodyPr lIns="92075" tIns="46038" rIns="92075" bIns="46038"/>
          <a:lstStyle/>
          <a:p>
            <a:pPr eaLnBrk="1" hangingPunct="1"/>
            <a:r>
              <a:rPr lang="en-US" smtClean="0"/>
              <a:t>Truly Sustainable Systems</a:t>
            </a:r>
          </a:p>
        </p:txBody>
      </p:sp>
      <p:sp>
        <p:nvSpPr>
          <p:cNvPr id="386051" name="Oval 3"/>
          <p:cNvSpPr>
            <a:spLocks noChangeArrowheads="1"/>
          </p:cNvSpPr>
          <p:nvPr/>
        </p:nvSpPr>
        <p:spPr bwMode="auto">
          <a:xfrm>
            <a:off x="2063750" y="1454150"/>
            <a:ext cx="5168900" cy="4635500"/>
          </a:xfrm>
          <a:prstGeom prst="ellipse">
            <a:avLst/>
          </a:prstGeom>
          <a:noFill/>
          <a:ln w="12700">
            <a:solidFill>
              <a:schemeClr val="tx1"/>
            </a:solidFill>
            <a:round/>
            <a:headEnd/>
            <a:tailEnd/>
          </a:ln>
        </p:spPr>
        <p:txBody>
          <a:bodyPr wrap="none" anchor="ctr"/>
          <a:lstStyle/>
          <a:p>
            <a:endParaRPr lang="en-US"/>
          </a:p>
        </p:txBody>
      </p:sp>
      <p:sp>
        <p:nvSpPr>
          <p:cNvPr id="386052" name="Oval 4"/>
          <p:cNvSpPr>
            <a:spLocks noChangeArrowheads="1"/>
          </p:cNvSpPr>
          <p:nvPr/>
        </p:nvSpPr>
        <p:spPr bwMode="auto">
          <a:xfrm>
            <a:off x="3130550" y="2292350"/>
            <a:ext cx="3263900" cy="3035300"/>
          </a:xfrm>
          <a:prstGeom prst="ellipse">
            <a:avLst/>
          </a:prstGeom>
          <a:noFill/>
          <a:ln w="12700">
            <a:solidFill>
              <a:schemeClr val="tx1"/>
            </a:solidFill>
            <a:round/>
            <a:headEnd/>
            <a:tailEnd/>
          </a:ln>
        </p:spPr>
        <p:txBody>
          <a:bodyPr wrap="none" anchor="ctr"/>
          <a:lstStyle/>
          <a:p>
            <a:endParaRPr lang="en-US"/>
          </a:p>
        </p:txBody>
      </p:sp>
      <p:sp>
        <p:nvSpPr>
          <p:cNvPr id="386053" name="Oval 5"/>
          <p:cNvSpPr>
            <a:spLocks noChangeArrowheads="1"/>
          </p:cNvSpPr>
          <p:nvPr/>
        </p:nvSpPr>
        <p:spPr bwMode="auto">
          <a:xfrm>
            <a:off x="3816350" y="2978150"/>
            <a:ext cx="1816100" cy="1663700"/>
          </a:xfrm>
          <a:prstGeom prst="ellipse">
            <a:avLst/>
          </a:prstGeom>
          <a:noFill/>
          <a:ln w="12700">
            <a:solidFill>
              <a:schemeClr val="tx1"/>
            </a:solidFill>
            <a:round/>
            <a:headEnd/>
            <a:tailEnd/>
          </a:ln>
        </p:spPr>
        <p:txBody>
          <a:bodyPr wrap="none" anchor="ctr"/>
          <a:lstStyle/>
          <a:p>
            <a:endParaRPr lang="en-US"/>
          </a:p>
        </p:txBody>
      </p:sp>
      <p:sp>
        <p:nvSpPr>
          <p:cNvPr id="14342" name="Rectangle 6"/>
          <p:cNvSpPr>
            <a:spLocks noChangeArrowheads="1"/>
          </p:cNvSpPr>
          <p:nvPr/>
        </p:nvSpPr>
        <p:spPr bwMode="auto">
          <a:xfrm>
            <a:off x="6613525" y="3351213"/>
            <a:ext cx="514350" cy="641350"/>
          </a:xfrm>
          <a:prstGeom prst="rect">
            <a:avLst/>
          </a:prstGeom>
          <a:noFill/>
          <a:ln w="9525">
            <a:noFill/>
            <a:miter lim="800000"/>
            <a:headEnd/>
            <a:tailEnd/>
          </a:ln>
        </p:spPr>
        <p:txBody>
          <a:bodyPr wrap="none" lIns="92075" tIns="46038" rIns="92075" bIns="46038">
            <a:spAutoFit/>
          </a:bodyPr>
          <a:lstStyle/>
          <a:p>
            <a:r>
              <a:rPr lang="en-US" sz="3600" b="1">
                <a:solidFill>
                  <a:schemeClr val="tx2"/>
                </a:solidFill>
              </a:rPr>
              <a:t>N</a:t>
            </a:r>
          </a:p>
        </p:txBody>
      </p:sp>
      <p:sp>
        <p:nvSpPr>
          <p:cNvPr id="14343" name="Rectangle 7"/>
          <p:cNvSpPr>
            <a:spLocks noChangeArrowheads="1"/>
          </p:cNvSpPr>
          <p:nvPr/>
        </p:nvSpPr>
        <p:spPr bwMode="auto">
          <a:xfrm>
            <a:off x="4479925" y="3427413"/>
            <a:ext cx="488950" cy="641350"/>
          </a:xfrm>
          <a:prstGeom prst="rect">
            <a:avLst/>
          </a:prstGeom>
          <a:noFill/>
          <a:ln w="9525">
            <a:noFill/>
            <a:miter lim="800000"/>
            <a:headEnd/>
            <a:tailEnd/>
          </a:ln>
        </p:spPr>
        <p:txBody>
          <a:bodyPr wrap="none" lIns="92075" tIns="46038" rIns="92075" bIns="46038">
            <a:spAutoFit/>
          </a:bodyPr>
          <a:lstStyle/>
          <a:p>
            <a:r>
              <a:rPr lang="en-US" sz="3600" b="1">
                <a:solidFill>
                  <a:schemeClr val="tx2"/>
                </a:solidFill>
              </a:rPr>
              <a:t>E</a:t>
            </a:r>
          </a:p>
        </p:txBody>
      </p:sp>
      <p:sp>
        <p:nvSpPr>
          <p:cNvPr id="14344" name="Rectangle 8"/>
          <p:cNvSpPr>
            <a:spLocks noChangeArrowheads="1"/>
          </p:cNvSpPr>
          <p:nvPr/>
        </p:nvSpPr>
        <p:spPr bwMode="auto">
          <a:xfrm>
            <a:off x="5622925" y="3351213"/>
            <a:ext cx="488950" cy="641350"/>
          </a:xfrm>
          <a:prstGeom prst="rect">
            <a:avLst/>
          </a:prstGeom>
          <a:noFill/>
          <a:ln w="9525">
            <a:noFill/>
            <a:miter lim="800000"/>
            <a:headEnd/>
            <a:tailEnd/>
          </a:ln>
        </p:spPr>
        <p:txBody>
          <a:bodyPr wrap="none" lIns="92075" tIns="46038" rIns="92075" bIns="46038">
            <a:spAutoFit/>
          </a:bodyPr>
          <a:lstStyle/>
          <a:p>
            <a:r>
              <a:rPr lang="en-US" sz="3600" b="1">
                <a:solidFill>
                  <a:schemeClr val="tx2"/>
                </a:solidFill>
              </a:rPr>
              <a: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386051"/>
                                        </p:tgtEl>
                                        <p:attrNameLst>
                                          <p:attrName>style.visibility</p:attrName>
                                        </p:attrNameLst>
                                      </p:cBhvr>
                                      <p:to>
                                        <p:strVal val="visible"/>
                                      </p:to>
                                    </p:set>
                                    <p:animEffect transition="in" filter="box(out)">
                                      <p:cBhvr>
                                        <p:cTn id="7" dur="500"/>
                                        <p:tgtEl>
                                          <p:spTgt spid="386051"/>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
                                        </p:tgtEl>
                                      </p:cMediaNode>
                                    </p:audio>
                                  </p:subTnLst>
                                </p:cTn>
                              </p:par>
                            </p:childTnLst>
                          </p:cTn>
                        </p:par>
                      </p:childTnLst>
                    </p:cTn>
                  </p:par>
                  <p:par>
                    <p:cTn id="8" fill="hold">
                      <p:stCondLst>
                        <p:cond delay="indefinite"/>
                      </p:stCondLst>
                      <p:childTnLst>
                        <p:par>
                          <p:cTn id="9" fill="hold">
                            <p:stCondLst>
                              <p:cond delay="0"/>
                            </p:stCondLst>
                            <p:childTnLst>
                              <p:par>
                                <p:cTn id="10" presetID="4" presetClass="entr" presetSubtype="32" fill="hold" grpId="0" nodeType="clickEffect">
                                  <p:stCondLst>
                                    <p:cond delay="0"/>
                                  </p:stCondLst>
                                  <p:childTnLst>
                                    <p:set>
                                      <p:cBhvr>
                                        <p:cTn id="11" dur="1" fill="hold">
                                          <p:stCondLst>
                                            <p:cond delay="0"/>
                                          </p:stCondLst>
                                        </p:cTn>
                                        <p:tgtEl>
                                          <p:spTgt spid="386052"/>
                                        </p:tgtEl>
                                        <p:attrNameLst>
                                          <p:attrName>style.visibility</p:attrName>
                                        </p:attrNameLst>
                                      </p:cBhvr>
                                      <p:to>
                                        <p:strVal val="visible"/>
                                      </p:to>
                                    </p:set>
                                    <p:animEffect transition="in" filter="box(out)">
                                      <p:cBhvr>
                                        <p:cTn id="12" dur="500"/>
                                        <p:tgtEl>
                                          <p:spTgt spid="386052"/>
                                        </p:tgtEl>
                                      </p:cBhvr>
                                    </p:animEffect>
                                  </p:childTnLst>
                                  <p:subTnLst>
                                    <p:audio>
                                      <p:cMediaNode>
                                        <p:cTn display="0" masterRel="sameClick">
                                          <p:stCondLst>
                                            <p:cond evt="begin" delay="0">
                                              <p:tn val="10"/>
                                            </p:cond>
                                          </p:stCondLst>
                                          <p:endCondLst>
                                            <p:cond evt="onStopAudio" delay="0">
                                              <p:tgtEl>
                                                <p:sldTgt/>
                                              </p:tgtEl>
                                            </p:cond>
                                          </p:endCondLst>
                                        </p:cTn>
                                        <p:tgtEl>
                                          <p:sndTgt r:embed="rId2" name="Camera"/>
                                        </p:tgtEl>
                                      </p:cMediaNode>
                                    </p:audio>
                                  </p:subTnLst>
                                </p:cTn>
                              </p:par>
                            </p:childTnLst>
                          </p:cTn>
                        </p:par>
                      </p:childTnLst>
                    </p:cTn>
                  </p:par>
                  <p:par>
                    <p:cTn id="13" fill="hold">
                      <p:stCondLst>
                        <p:cond delay="indefinite"/>
                      </p:stCondLst>
                      <p:childTnLst>
                        <p:par>
                          <p:cTn id="14" fill="hold">
                            <p:stCondLst>
                              <p:cond delay="0"/>
                            </p:stCondLst>
                            <p:childTnLst>
                              <p:par>
                                <p:cTn id="15" presetID="4" presetClass="entr" presetSubtype="32" fill="hold" grpId="0" nodeType="clickEffect">
                                  <p:stCondLst>
                                    <p:cond delay="0"/>
                                  </p:stCondLst>
                                  <p:childTnLst>
                                    <p:set>
                                      <p:cBhvr>
                                        <p:cTn id="16" dur="1" fill="hold">
                                          <p:stCondLst>
                                            <p:cond delay="0"/>
                                          </p:stCondLst>
                                        </p:cTn>
                                        <p:tgtEl>
                                          <p:spTgt spid="386053"/>
                                        </p:tgtEl>
                                        <p:attrNameLst>
                                          <p:attrName>style.visibility</p:attrName>
                                        </p:attrNameLst>
                                      </p:cBhvr>
                                      <p:to>
                                        <p:strVal val="visible"/>
                                      </p:to>
                                    </p:set>
                                    <p:animEffect transition="in" filter="box(out)">
                                      <p:cBhvr>
                                        <p:cTn id="17" dur="500"/>
                                        <p:tgtEl>
                                          <p:spTgt spid="386053"/>
                                        </p:tgtEl>
                                      </p:cBhvr>
                                    </p:animEffect>
                                  </p:childTnLst>
                                  <p:subTnLst>
                                    <p:audio>
                                      <p:cMediaNode>
                                        <p:cTn display="0" masterRel="sameClick">
                                          <p:stCondLst>
                                            <p:cond evt="begin" delay="0">
                                              <p:tn val="15"/>
                                            </p:cond>
                                          </p:stCondLst>
                                          <p:endCondLst>
                                            <p:cond evt="onStopAudio" delay="0">
                                              <p:tgtEl>
                                                <p:sldTgt/>
                                              </p:tgtEl>
                                            </p:cond>
                                          </p:endCondLst>
                                        </p:cTn>
                                        <p:tgtEl>
                                          <p:sndTgt r:embed="rId2" name="Camera"/>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6051" grpId="0" animBg="1"/>
      <p:bldP spid="386052" grpId="0" animBg="1"/>
      <p:bldP spid="38605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US" smtClean="0"/>
              <a:t>Alternatively…</a:t>
            </a:r>
          </a:p>
        </p:txBody>
      </p:sp>
      <p:sp>
        <p:nvSpPr>
          <p:cNvPr id="15363" name="Content Placeholder 2"/>
          <p:cNvSpPr>
            <a:spLocks noGrp="1"/>
          </p:cNvSpPr>
          <p:nvPr>
            <p:ph idx="1"/>
          </p:nvPr>
        </p:nvSpPr>
        <p:spPr/>
        <p:txBody>
          <a:bodyPr/>
          <a:lstStyle/>
          <a:p>
            <a:r>
              <a:rPr lang="en-US" smtClean="0"/>
              <a:t>Risk</a:t>
            </a:r>
          </a:p>
          <a:p>
            <a:r>
              <a:rPr lang="en-US" smtClean="0"/>
              <a:t>Ethics</a:t>
            </a:r>
          </a:p>
          <a:p>
            <a:r>
              <a:rPr lang="en-US" smtClean="0"/>
              <a:t>Economics</a:t>
            </a:r>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p:cNvSpPr>
            <a:spLocks noGrp="1" noChangeArrowheads="1"/>
          </p:cNvSpPr>
          <p:nvPr>
            <p:ph type="title"/>
          </p:nvPr>
        </p:nvSpPr>
        <p:spPr/>
        <p:txBody>
          <a:bodyPr/>
          <a:lstStyle/>
          <a:p>
            <a:pPr eaLnBrk="1" hangingPunct="1"/>
            <a:r>
              <a:rPr lang="en-US" smtClean="0"/>
              <a:t>Some New Vocabulary</a:t>
            </a:r>
          </a:p>
        </p:txBody>
      </p:sp>
      <p:sp>
        <p:nvSpPr>
          <p:cNvPr id="16387" name="Rectangle 5"/>
          <p:cNvSpPr>
            <a:spLocks noGrp="1" noChangeArrowheads="1"/>
          </p:cNvSpPr>
          <p:nvPr>
            <p:ph type="body" sz="half" idx="1"/>
          </p:nvPr>
        </p:nvSpPr>
        <p:spPr/>
        <p:txBody>
          <a:bodyPr/>
          <a:lstStyle/>
          <a:p>
            <a:pPr eaLnBrk="1" hangingPunct="1">
              <a:lnSpc>
                <a:spcPct val="90000"/>
              </a:lnSpc>
            </a:pPr>
            <a:r>
              <a:rPr lang="en-US" sz="2400" smtClean="0"/>
              <a:t>Sustainability</a:t>
            </a:r>
          </a:p>
          <a:p>
            <a:pPr eaLnBrk="1" hangingPunct="1">
              <a:lnSpc>
                <a:spcPct val="90000"/>
              </a:lnSpc>
            </a:pPr>
            <a:r>
              <a:rPr lang="en-US" sz="2400" smtClean="0"/>
              <a:t>Sustainable Development</a:t>
            </a:r>
          </a:p>
          <a:p>
            <a:pPr eaLnBrk="1" hangingPunct="1">
              <a:lnSpc>
                <a:spcPct val="90000"/>
              </a:lnSpc>
            </a:pPr>
            <a:r>
              <a:rPr lang="en-US" sz="2400" b="1" smtClean="0"/>
              <a:t>Systems Thinking</a:t>
            </a:r>
          </a:p>
          <a:p>
            <a:pPr eaLnBrk="1" hangingPunct="1">
              <a:lnSpc>
                <a:spcPct val="90000"/>
              </a:lnSpc>
            </a:pPr>
            <a:r>
              <a:rPr lang="en-US" sz="2400" smtClean="0"/>
              <a:t>Sustainable Construction</a:t>
            </a:r>
          </a:p>
          <a:p>
            <a:pPr eaLnBrk="1" hangingPunct="1">
              <a:lnSpc>
                <a:spcPct val="90000"/>
              </a:lnSpc>
            </a:pPr>
            <a:r>
              <a:rPr lang="en-US" sz="2400" smtClean="0"/>
              <a:t>Substitutability</a:t>
            </a:r>
          </a:p>
          <a:p>
            <a:pPr eaLnBrk="1" hangingPunct="1">
              <a:lnSpc>
                <a:spcPct val="90000"/>
              </a:lnSpc>
            </a:pPr>
            <a:r>
              <a:rPr lang="en-US" sz="2400" smtClean="0"/>
              <a:t>Deep Ecology</a:t>
            </a:r>
          </a:p>
          <a:p>
            <a:pPr eaLnBrk="1" hangingPunct="1">
              <a:lnSpc>
                <a:spcPct val="90000"/>
              </a:lnSpc>
            </a:pPr>
            <a:r>
              <a:rPr lang="en-US" sz="2400" smtClean="0"/>
              <a:t>Factor 4 and Factor 10</a:t>
            </a:r>
          </a:p>
          <a:p>
            <a:pPr eaLnBrk="1" hangingPunct="1">
              <a:lnSpc>
                <a:spcPct val="90000"/>
              </a:lnSpc>
            </a:pPr>
            <a:r>
              <a:rPr lang="en-US" sz="2400" smtClean="0"/>
              <a:t>Carrying Capacity</a:t>
            </a:r>
          </a:p>
          <a:p>
            <a:pPr eaLnBrk="1" hangingPunct="1">
              <a:lnSpc>
                <a:spcPct val="90000"/>
              </a:lnSpc>
            </a:pPr>
            <a:r>
              <a:rPr lang="en-US" sz="2400" smtClean="0"/>
              <a:t>Ecological Footprint</a:t>
            </a:r>
          </a:p>
          <a:p>
            <a:pPr eaLnBrk="1" hangingPunct="1">
              <a:lnSpc>
                <a:spcPct val="90000"/>
              </a:lnSpc>
            </a:pPr>
            <a:r>
              <a:rPr lang="en-US" sz="2400" smtClean="0"/>
              <a:t>Ecological Rucksack</a:t>
            </a:r>
          </a:p>
          <a:p>
            <a:pPr eaLnBrk="1" hangingPunct="1">
              <a:lnSpc>
                <a:spcPct val="90000"/>
              </a:lnSpc>
            </a:pPr>
            <a:r>
              <a:rPr lang="en-US" sz="2400" smtClean="0"/>
              <a:t>Adaptive Management</a:t>
            </a:r>
          </a:p>
          <a:p>
            <a:pPr eaLnBrk="1" hangingPunct="1">
              <a:lnSpc>
                <a:spcPct val="90000"/>
              </a:lnSpc>
              <a:buFontTx/>
              <a:buNone/>
            </a:pPr>
            <a:endParaRPr lang="en-US" sz="2400" smtClean="0"/>
          </a:p>
          <a:p>
            <a:pPr eaLnBrk="1" hangingPunct="1">
              <a:lnSpc>
                <a:spcPct val="90000"/>
              </a:lnSpc>
            </a:pPr>
            <a:endParaRPr lang="en-US" sz="2400" smtClean="0"/>
          </a:p>
        </p:txBody>
      </p:sp>
      <p:sp>
        <p:nvSpPr>
          <p:cNvPr id="16388" name="Rectangle 6"/>
          <p:cNvSpPr>
            <a:spLocks noGrp="1" noChangeArrowheads="1"/>
          </p:cNvSpPr>
          <p:nvPr>
            <p:ph type="body" sz="half" idx="2"/>
          </p:nvPr>
        </p:nvSpPr>
        <p:spPr/>
        <p:txBody>
          <a:bodyPr/>
          <a:lstStyle/>
          <a:p>
            <a:pPr eaLnBrk="1" hangingPunct="1">
              <a:lnSpc>
                <a:spcPct val="90000"/>
              </a:lnSpc>
            </a:pPr>
            <a:r>
              <a:rPr lang="en-US" sz="2400" smtClean="0"/>
              <a:t>Ecological Economics</a:t>
            </a:r>
          </a:p>
          <a:p>
            <a:pPr eaLnBrk="1" hangingPunct="1">
              <a:lnSpc>
                <a:spcPct val="90000"/>
              </a:lnSpc>
            </a:pPr>
            <a:r>
              <a:rPr lang="en-US" sz="2400" smtClean="0"/>
              <a:t>Externalities</a:t>
            </a:r>
          </a:p>
          <a:p>
            <a:pPr eaLnBrk="1" hangingPunct="1">
              <a:lnSpc>
                <a:spcPct val="90000"/>
              </a:lnSpc>
            </a:pPr>
            <a:r>
              <a:rPr lang="en-US" sz="2400" smtClean="0"/>
              <a:t>Internalization</a:t>
            </a:r>
          </a:p>
          <a:p>
            <a:pPr eaLnBrk="1" hangingPunct="1">
              <a:lnSpc>
                <a:spcPct val="90000"/>
              </a:lnSpc>
            </a:pPr>
            <a:r>
              <a:rPr lang="en-US" sz="2400" smtClean="0"/>
              <a:t>Environmental Ethics</a:t>
            </a:r>
          </a:p>
          <a:p>
            <a:pPr eaLnBrk="1" hangingPunct="1">
              <a:lnSpc>
                <a:spcPct val="90000"/>
              </a:lnSpc>
            </a:pPr>
            <a:r>
              <a:rPr lang="en-US" sz="2400" smtClean="0"/>
              <a:t>Clean Production</a:t>
            </a:r>
          </a:p>
          <a:p>
            <a:pPr eaLnBrk="1" hangingPunct="1">
              <a:lnSpc>
                <a:spcPct val="90000"/>
              </a:lnSpc>
            </a:pPr>
            <a:r>
              <a:rPr lang="en-US" sz="2400" smtClean="0"/>
              <a:t>Industrial and Construction Ecology</a:t>
            </a:r>
          </a:p>
          <a:p>
            <a:pPr eaLnBrk="1" hangingPunct="1">
              <a:lnSpc>
                <a:spcPct val="90000"/>
              </a:lnSpc>
            </a:pPr>
            <a:r>
              <a:rPr lang="en-US" sz="2400" smtClean="0"/>
              <a:t>Industrial Metabolism</a:t>
            </a:r>
          </a:p>
          <a:p>
            <a:pPr eaLnBrk="1" hangingPunct="1">
              <a:lnSpc>
                <a:spcPct val="90000"/>
              </a:lnSpc>
            </a:pPr>
            <a:r>
              <a:rPr lang="en-US" sz="2400" smtClean="0"/>
              <a:t>Eco-efficiency</a:t>
            </a:r>
          </a:p>
          <a:p>
            <a:pPr eaLnBrk="1" hangingPunct="1">
              <a:lnSpc>
                <a:spcPct val="90000"/>
              </a:lnSpc>
            </a:pPr>
            <a:r>
              <a:rPr lang="en-US" sz="2400" smtClean="0"/>
              <a:t>MIPS</a:t>
            </a:r>
          </a:p>
          <a:p>
            <a:pPr eaLnBrk="1" hangingPunct="1">
              <a:lnSpc>
                <a:spcPct val="90000"/>
              </a:lnSpc>
            </a:pPr>
            <a:r>
              <a:rPr lang="en-US" sz="2400" smtClean="0"/>
              <a:t>NZEB</a:t>
            </a:r>
          </a:p>
          <a:p>
            <a:pPr eaLnBrk="1" hangingPunct="1">
              <a:lnSpc>
                <a:spcPct val="90000"/>
              </a:lnSpc>
            </a:pPr>
            <a:endParaRPr lang="en-US" sz="2000" smtClean="0"/>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1028"/>
          <p:cNvSpPr>
            <a:spLocks noGrp="1" noChangeArrowheads="1"/>
          </p:cNvSpPr>
          <p:nvPr>
            <p:ph type="title"/>
          </p:nvPr>
        </p:nvSpPr>
        <p:spPr/>
        <p:txBody>
          <a:bodyPr/>
          <a:lstStyle/>
          <a:p>
            <a:pPr eaLnBrk="1" hangingPunct="1"/>
            <a:r>
              <a:rPr lang="en-US" smtClean="0"/>
              <a:t>Even more…</a:t>
            </a:r>
          </a:p>
        </p:txBody>
      </p:sp>
      <p:sp>
        <p:nvSpPr>
          <p:cNvPr id="17411" name="Rectangle 1027"/>
          <p:cNvSpPr>
            <a:spLocks noGrp="1" noChangeArrowheads="1"/>
          </p:cNvSpPr>
          <p:nvPr>
            <p:ph type="body" sz="half" idx="1"/>
          </p:nvPr>
        </p:nvSpPr>
        <p:spPr/>
        <p:txBody>
          <a:bodyPr/>
          <a:lstStyle/>
          <a:p>
            <a:pPr eaLnBrk="1" hangingPunct="1">
              <a:lnSpc>
                <a:spcPct val="90000"/>
              </a:lnSpc>
            </a:pPr>
            <a:r>
              <a:rPr lang="en-US" sz="2400" smtClean="0"/>
              <a:t>LCA</a:t>
            </a:r>
          </a:p>
          <a:p>
            <a:pPr eaLnBrk="1" hangingPunct="1">
              <a:lnSpc>
                <a:spcPct val="90000"/>
              </a:lnSpc>
            </a:pPr>
            <a:r>
              <a:rPr lang="en-US" sz="2400" smtClean="0"/>
              <a:t>LCC</a:t>
            </a:r>
          </a:p>
          <a:p>
            <a:pPr eaLnBrk="1" hangingPunct="1">
              <a:lnSpc>
                <a:spcPct val="90000"/>
              </a:lnSpc>
            </a:pPr>
            <a:r>
              <a:rPr lang="en-US" sz="2400" smtClean="0"/>
              <a:t>Ecological Design</a:t>
            </a:r>
          </a:p>
          <a:p>
            <a:pPr eaLnBrk="1" hangingPunct="1">
              <a:lnSpc>
                <a:spcPct val="90000"/>
              </a:lnSpc>
            </a:pPr>
            <a:r>
              <a:rPr lang="en-US" sz="2400" smtClean="0"/>
              <a:t>Green Construction</a:t>
            </a:r>
          </a:p>
          <a:p>
            <a:pPr eaLnBrk="1" hangingPunct="1">
              <a:lnSpc>
                <a:spcPct val="90000"/>
              </a:lnSpc>
            </a:pPr>
            <a:r>
              <a:rPr lang="en-US" sz="2400" smtClean="0"/>
              <a:t>Green Building Materials</a:t>
            </a:r>
          </a:p>
          <a:p>
            <a:pPr eaLnBrk="1" hangingPunct="1">
              <a:lnSpc>
                <a:spcPct val="90000"/>
              </a:lnSpc>
            </a:pPr>
            <a:r>
              <a:rPr lang="en-US" sz="2400" smtClean="0"/>
              <a:t>TND</a:t>
            </a:r>
          </a:p>
          <a:p>
            <a:pPr eaLnBrk="1" hangingPunct="1">
              <a:lnSpc>
                <a:spcPct val="90000"/>
              </a:lnSpc>
            </a:pPr>
            <a:r>
              <a:rPr lang="en-US" sz="2400" smtClean="0"/>
              <a:t>NU</a:t>
            </a:r>
          </a:p>
          <a:p>
            <a:pPr eaLnBrk="1" hangingPunct="1">
              <a:lnSpc>
                <a:spcPct val="90000"/>
              </a:lnSpc>
            </a:pPr>
            <a:r>
              <a:rPr lang="en-US" sz="2400" smtClean="0"/>
              <a:t>USGBC</a:t>
            </a:r>
          </a:p>
          <a:p>
            <a:pPr eaLnBrk="1" hangingPunct="1">
              <a:lnSpc>
                <a:spcPct val="90000"/>
              </a:lnSpc>
            </a:pPr>
            <a:r>
              <a:rPr lang="en-US" sz="2400" smtClean="0"/>
              <a:t>Green Building Initiative</a:t>
            </a:r>
          </a:p>
        </p:txBody>
      </p:sp>
      <p:sp>
        <p:nvSpPr>
          <p:cNvPr id="17412" name="Rectangle 1029"/>
          <p:cNvSpPr>
            <a:spLocks noGrp="1" noChangeArrowheads="1"/>
          </p:cNvSpPr>
          <p:nvPr>
            <p:ph type="body" sz="half" idx="2"/>
          </p:nvPr>
        </p:nvSpPr>
        <p:spPr/>
        <p:txBody>
          <a:bodyPr/>
          <a:lstStyle/>
          <a:p>
            <a:pPr eaLnBrk="1" hangingPunct="1"/>
            <a:r>
              <a:rPr lang="en-US" sz="2400" smtClean="0"/>
              <a:t>LEED, BREEAM, Green Globes</a:t>
            </a:r>
          </a:p>
          <a:p>
            <a:pPr eaLnBrk="1" hangingPunct="1"/>
            <a:r>
              <a:rPr lang="en-US" sz="2400" smtClean="0"/>
              <a:t>Emergy, Exergy, Entropy, Enthalpy</a:t>
            </a:r>
          </a:p>
          <a:p>
            <a:pPr eaLnBrk="1" hangingPunct="1"/>
            <a:r>
              <a:rPr lang="en-US" sz="2400" smtClean="0"/>
              <a:t>Rainwater Harvesting</a:t>
            </a:r>
          </a:p>
          <a:p>
            <a:pPr eaLnBrk="1" hangingPunct="1"/>
            <a:r>
              <a:rPr lang="en-US" sz="2400" smtClean="0"/>
              <a:t>Greywater, Reclaimed Water, Black water</a:t>
            </a:r>
          </a:p>
          <a:p>
            <a:pPr eaLnBrk="1" hangingPunct="1"/>
            <a:endParaRPr lang="en-US" sz="2400" smtClean="0"/>
          </a:p>
          <a:p>
            <a:pPr eaLnBrk="1" hangingPunct="1"/>
            <a:endParaRPr lang="en-US" sz="2400" smtClean="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685800" y="609600"/>
            <a:ext cx="7772400" cy="509588"/>
          </a:xfrm>
        </p:spPr>
        <p:txBody>
          <a:bodyPr/>
          <a:lstStyle/>
          <a:p>
            <a:pPr eaLnBrk="1" hangingPunct="1"/>
            <a:r>
              <a:rPr lang="en-US" smtClean="0"/>
              <a:t>Main Points</a:t>
            </a:r>
          </a:p>
        </p:txBody>
      </p:sp>
      <p:sp>
        <p:nvSpPr>
          <p:cNvPr id="266243" name="Rectangle 3"/>
          <p:cNvSpPr>
            <a:spLocks noGrp="1" noChangeArrowheads="1"/>
          </p:cNvSpPr>
          <p:nvPr>
            <p:ph type="body" idx="1"/>
          </p:nvPr>
        </p:nvSpPr>
        <p:spPr>
          <a:xfrm>
            <a:off x="420688" y="2028825"/>
            <a:ext cx="8723312" cy="4332288"/>
          </a:xfrm>
        </p:spPr>
        <p:txBody>
          <a:bodyPr/>
          <a:lstStyle/>
          <a:p>
            <a:pPr eaLnBrk="1" hangingPunct="1">
              <a:spcBef>
                <a:spcPct val="50000"/>
              </a:spcBef>
            </a:pPr>
            <a:r>
              <a:rPr lang="en-US" sz="2800" b="1" smtClean="0"/>
              <a:t>Our current resource consumption and destruction of natural systems is </a:t>
            </a:r>
            <a:r>
              <a:rPr lang="en-US" sz="2800" smtClean="0">
                <a:solidFill>
                  <a:srgbClr val="990000"/>
                </a:solidFill>
              </a:rPr>
              <a:t>unsustainable</a:t>
            </a:r>
            <a:r>
              <a:rPr lang="en-US" sz="2800" b="1" smtClean="0"/>
              <a:t>.</a:t>
            </a:r>
          </a:p>
          <a:p>
            <a:pPr eaLnBrk="1" hangingPunct="1">
              <a:spcBef>
                <a:spcPct val="50000"/>
              </a:spcBef>
            </a:pPr>
            <a:r>
              <a:rPr lang="en-US" sz="2800" b="1" smtClean="0"/>
              <a:t>Humankind can live sustainably </a:t>
            </a:r>
            <a:r>
              <a:rPr lang="en-US" sz="2800" smtClean="0">
                <a:solidFill>
                  <a:srgbClr val="009900"/>
                </a:solidFill>
              </a:rPr>
              <a:t>if and only if</a:t>
            </a:r>
            <a:r>
              <a:rPr lang="en-US" sz="2800" b="1" smtClean="0"/>
              <a:t> it controls its population, lives within nature’s resources, and extensively protects natural systems.</a:t>
            </a:r>
          </a:p>
          <a:p>
            <a:pPr eaLnBrk="1" hangingPunct="1">
              <a:spcBef>
                <a:spcPct val="50000"/>
              </a:spcBef>
            </a:pPr>
            <a:r>
              <a:rPr lang="en-US" sz="2800" b="1" smtClean="0"/>
              <a:t>“There is </a:t>
            </a:r>
            <a:r>
              <a:rPr lang="en-US" sz="2800" smtClean="0">
                <a:solidFill>
                  <a:srgbClr val="009900"/>
                </a:solidFill>
              </a:rPr>
              <a:t>no inherent conflict</a:t>
            </a:r>
            <a:r>
              <a:rPr lang="en-US" sz="2800" smtClean="0"/>
              <a:t> </a:t>
            </a:r>
            <a:r>
              <a:rPr lang="en-US" sz="2800" b="1" smtClean="0"/>
              <a:t>between </a:t>
            </a:r>
            <a:r>
              <a:rPr lang="en-US" sz="2800" smtClean="0"/>
              <a:t>protecting the environment</a:t>
            </a:r>
            <a:r>
              <a:rPr lang="en-US" sz="2800" b="1" smtClean="0"/>
              <a:t> and </a:t>
            </a:r>
            <a:r>
              <a:rPr lang="en-US" sz="2800" smtClean="0"/>
              <a:t>a strong human economy</a:t>
            </a:r>
            <a:r>
              <a:rPr lang="en-US" sz="2800" b="1" smtClean="0"/>
              <a:t> because the </a:t>
            </a:r>
            <a:r>
              <a:rPr lang="en-US" sz="2800" smtClean="0"/>
              <a:t>environment is the support system for all human activity</a:t>
            </a:r>
            <a:r>
              <a:rPr lang="en-US" sz="2800" b="1" smtClean="0"/>
              <a:t>.”  </a:t>
            </a:r>
            <a:r>
              <a:rPr lang="en-US" sz="2800" smtClean="0"/>
              <a:t>Anthony Cortese, Earth Day 1995</a:t>
            </a:r>
          </a:p>
          <a:p>
            <a:pPr eaLnBrk="1" hangingPunct="1">
              <a:buSzPct val="95000"/>
              <a:buFontTx/>
              <a:buNone/>
            </a:pPr>
            <a:endParaRPr lang="en-US" sz="280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66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662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6624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43"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735138" y="536575"/>
            <a:ext cx="7772400" cy="609600"/>
          </a:xfrm>
        </p:spPr>
        <p:txBody>
          <a:bodyPr/>
          <a:lstStyle/>
          <a:p>
            <a:pPr eaLnBrk="1" hangingPunct="1"/>
            <a:r>
              <a:rPr lang="en-US" smtClean="0"/>
              <a:t>World Population Growth</a:t>
            </a:r>
          </a:p>
        </p:txBody>
      </p:sp>
      <p:pic>
        <p:nvPicPr>
          <p:cNvPr id="19459" name="Picture 5" descr="http://knowledge.allianz.com/nopi_downloads/images/demographic%20change_global%20population_96dpi_1.jpg"/>
          <p:cNvPicPr>
            <a:picLocks noChangeAspect="1" noChangeArrowheads="1"/>
          </p:cNvPicPr>
          <p:nvPr/>
        </p:nvPicPr>
        <p:blipFill>
          <a:blip r:embed="rId2"/>
          <a:srcRect/>
          <a:stretch>
            <a:fillRect/>
          </a:stretch>
        </p:blipFill>
        <p:spPr bwMode="auto">
          <a:xfrm>
            <a:off x="0" y="0"/>
            <a:ext cx="9207500" cy="58483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http://en.wikivisual.com/images/e/e9/World_population_evolution.png"/>
          <p:cNvPicPr>
            <a:picLocks noChangeAspect="1" noChangeArrowheads="1"/>
          </p:cNvPicPr>
          <p:nvPr/>
        </p:nvPicPr>
        <p:blipFill>
          <a:blip r:embed="rId2"/>
          <a:srcRect/>
          <a:stretch>
            <a:fillRect/>
          </a:stretch>
        </p:blipFill>
        <p:spPr bwMode="auto">
          <a:xfrm>
            <a:off x="0" y="-906463"/>
            <a:ext cx="9144000" cy="7764463"/>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2"/>
          <a:srcRect/>
          <a:stretch>
            <a:fillRect/>
          </a:stretch>
        </p:blipFill>
        <p:spPr bwMode="auto">
          <a:xfrm>
            <a:off x="0" y="0"/>
            <a:ext cx="9128125" cy="6858000"/>
          </a:xfrm>
          <a:prstGeom prst="rect">
            <a:avLst/>
          </a:prstGeom>
          <a:noFill/>
          <a:ln w="12700">
            <a:noFill/>
            <a:miter lim="800000"/>
            <a:headEnd type="none" w="sm" len="sm"/>
            <a:tailEnd type="none" w="sm" len="sm"/>
          </a:ln>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481138" y="855663"/>
            <a:ext cx="7662862" cy="635000"/>
          </a:xfrm>
        </p:spPr>
        <p:txBody>
          <a:bodyPr/>
          <a:lstStyle/>
          <a:p>
            <a:pPr eaLnBrk="1" hangingPunct="1"/>
            <a:r>
              <a:rPr lang="en-US" sz="3600" smtClean="0"/>
              <a:t>Exhaustion of Natural Resources</a:t>
            </a:r>
          </a:p>
        </p:txBody>
      </p:sp>
      <p:sp>
        <p:nvSpPr>
          <p:cNvPr id="84995" name="Rectangle 3"/>
          <p:cNvSpPr>
            <a:spLocks noGrp="1" noChangeArrowheads="1"/>
          </p:cNvSpPr>
          <p:nvPr>
            <p:ph type="body" idx="1"/>
          </p:nvPr>
        </p:nvSpPr>
        <p:spPr>
          <a:xfrm>
            <a:off x="450850" y="1828800"/>
            <a:ext cx="9144000" cy="5029200"/>
          </a:xfrm>
        </p:spPr>
        <p:txBody>
          <a:bodyPr/>
          <a:lstStyle/>
          <a:p>
            <a:pPr eaLnBrk="1" hangingPunct="1"/>
            <a:r>
              <a:rPr lang="en-US" sz="2800" smtClean="0"/>
              <a:t>Rainforest loss: 1 acre per second</a:t>
            </a:r>
          </a:p>
          <a:p>
            <a:pPr eaLnBrk="1" hangingPunct="1"/>
            <a:r>
              <a:rPr lang="en-US" sz="2800" smtClean="0"/>
              <a:t>Annual temperate forest loss: 4 million hectares (Siberia), 1 million hectares (Canada)</a:t>
            </a:r>
          </a:p>
          <a:p>
            <a:pPr eaLnBrk="1" hangingPunct="1"/>
            <a:r>
              <a:rPr lang="en-US" sz="2800" smtClean="0"/>
              <a:t>Forests: 40% (1,000 years ago) 30% (1900) 20% (today)</a:t>
            </a:r>
          </a:p>
          <a:p>
            <a:pPr eaLnBrk="1" hangingPunct="1"/>
            <a:r>
              <a:rPr lang="en-US" sz="2800" smtClean="0"/>
              <a:t>Loss of 20% of all species by 2030</a:t>
            </a:r>
          </a:p>
          <a:p>
            <a:pPr eaLnBrk="1" hangingPunct="1"/>
            <a:r>
              <a:rPr lang="en-US" sz="2800" smtClean="0"/>
              <a:t>Movement of more material than natural forces</a:t>
            </a:r>
          </a:p>
          <a:p>
            <a:pPr eaLnBrk="1" hangingPunct="1"/>
            <a:r>
              <a:rPr lang="en-US" sz="2800" smtClean="0"/>
              <a:t>Loss of 24 billion tons of topsoil annually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849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849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849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8499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8499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8499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995"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2090738" y="228600"/>
            <a:ext cx="7053262" cy="1143000"/>
          </a:xfrm>
        </p:spPr>
        <p:txBody>
          <a:bodyPr/>
          <a:lstStyle/>
          <a:p>
            <a:pPr eaLnBrk="1" hangingPunct="1"/>
            <a:r>
              <a:rPr lang="en-US" sz="4000" smtClean="0"/>
              <a:t>Services Provided by Natural Systems</a:t>
            </a:r>
          </a:p>
        </p:txBody>
      </p:sp>
      <p:sp>
        <p:nvSpPr>
          <p:cNvPr id="23555" name="Rectangle 3"/>
          <p:cNvSpPr>
            <a:spLocks noGrp="1" noChangeArrowheads="1"/>
          </p:cNvSpPr>
          <p:nvPr>
            <p:ph type="body" sz="half" idx="1"/>
          </p:nvPr>
        </p:nvSpPr>
        <p:spPr>
          <a:xfrm>
            <a:off x="290513" y="1903413"/>
            <a:ext cx="4572000" cy="4724400"/>
          </a:xfrm>
        </p:spPr>
        <p:txBody>
          <a:bodyPr/>
          <a:lstStyle/>
          <a:p>
            <a:pPr eaLnBrk="1" hangingPunct="1"/>
            <a:r>
              <a:rPr lang="en-US" sz="2400" smtClean="0"/>
              <a:t>Air quality enhancement</a:t>
            </a:r>
          </a:p>
          <a:p>
            <a:pPr eaLnBrk="1" hangingPunct="1"/>
            <a:r>
              <a:rPr lang="en-US" sz="2400" smtClean="0"/>
              <a:t>Soils for food, wood, paper production</a:t>
            </a:r>
          </a:p>
          <a:p>
            <a:pPr eaLnBrk="1" hangingPunct="1"/>
            <a:r>
              <a:rPr lang="en-US" sz="2400" smtClean="0"/>
              <a:t>Ambient temperature enhancement</a:t>
            </a:r>
          </a:p>
          <a:p>
            <a:pPr eaLnBrk="1" hangingPunct="1"/>
            <a:r>
              <a:rPr lang="en-US" sz="2400" smtClean="0"/>
              <a:t>Dampening flood peaks</a:t>
            </a:r>
          </a:p>
          <a:p>
            <a:pPr eaLnBrk="1" hangingPunct="1"/>
            <a:r>
              <a:rPr lang="en-US" sz="2400" smtClean="0"/>
              <a:t>Filtering/recharging groundwater</a:t>
            </a:r>
          </a:p>
          <a:p>
            <a:pPr eaLnBrk="1" hangingPunct="1"/>
            <a:r>
              <a:rPr lang="en-US" sz="2400" smtClean="0"/>
              <a:t>Erosion control</a:t>
            </a:r>
          </a:p>
          <a:p>
            <a:pPr eaLnBrk="1" hangingPunct="1"/>
            <a:r>
              <a:rPr lang="en-US" sz="2400" smtClean="0"/>
              <a:t>Renewable energy</a:t>
            </a:r>
          </a:p>
          <a:p>
            <a:pPr eaLnBrk="1" hangingPunct="1"/>
            <a:r>
              <a:rPr lang="en-US" sz="2400" smtClean="0"/>
              <a:t>Pollination</a:t>
            </a:r>
          </a:p>
          <a:p>
            <a:pPr eaLnBrk="1" hangingPunct="1"/>
            <a:r>
              <a:rPr lang="en-US" sz="2400" smtClean="0"/>
              <a:t>Evaportranspiration</a:t>
            </a:r>
          </a:p>
        </p:txBody>
      </p:sp>
      <p:sp>
        <p:nvSpPr>
          <p:cNvPr id="23556" name="Rectangle 4"/>
          <p:cNvSpPr>
            <a:spLocks noGrp="1" noChangeArrowheads="1"/>
          </p:cNvSpPr>
          <p:nvPr>
            <p:ph type="body" sz="half" idx="2"/>
          </p:nvPr>
        </p:nvSpPr>
        <p:spPr>
          <a:xfrm>
            <a:off x="4605338" y="1849438"/>
            <a:ext cx="3810000" cy="4114800"/>
          </a:xfrm>
        </p:spPr>
        <p:txBody>
          <a:bodyPr/>
          <a:lstStyle/>
          <a:p>
            <a:pPr eaLnBrk="1" hangingPunct="1"/>
            <a:r>
              <a:rPr lang="en-US" sz="2400" smtClean="0"/>
              <a:t>Food and water for wildlife</a:t>
            </a:r>
          </a:p>
          <a:p>
            <a:pPr eaLnBrk="1" hangingPunct="1"/>
            <a:r>
              <a:rPr lang="en-US" sz="2400" smtClean="0"/>
              <a:t>Pest control</a:t>
            </a:r>
          </a:p>
          <a:p>
            <a:pPr eaLnBrk="1" hangingPunct="1"/>
            <a:r>
              <a:rPr lang="en-US" sz="2400" smtClean="0"/>
              <a:t>Recreation and tourism</a:t>
            </a:r>
          </a:p>
          <a:p>
            <a:pPr eaLnBrk="1" hangingPunct="1"/>
            <a:r>
              <a:rPr lang="en-US" sz="2400" smtClean="0"/>
              <a:t>Grazing for domesticated animals</a:t>
            </a:r>
          </a:p>
          <a:p>
            <a:pPr eaLnBrk="1" hangingPunct="1"/>
            <a:r>
              <a:rPr lang="en-US" sz="2400" smtClean="0"/>
              <a:t>Noise barriers and separation</a:t>
            </a:r>
          </a:p>
          <a:p>
            <a:pPr eaLnBrk="1" hangingPunct="1"/>
            <a:r>
              <a:rPr lang="en-US" sz="2400" smtClean="0"/>
              <a:t>Natural fires</a:t>
            </a:r>
          </a:p>
          <a:p>
            <a:pPr eaLnBrk="1" hangingPunct="1"/>
            <a:r>
              <a:rPr lang="en-US" sz="2400" smtClean="0"/>
              <a:t>Carbon, energy, water storage</a:t>
            </a:r>
          </a:p>
          <a:p>
            <a:pPr eaLnBrk="1" hangingPunct="1"/>
            <a:r>
              <a:rPr lang="en-US" sz="2400" smtClean="0"/>
              <a:t>Hazard reduction</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a:srcRect l="3125" t="29167" r="40625" b="17708"/>
          <a:stretch>
            <a:fillRect/>
          </a:stretch>
        </p:blipFill>
        <p:spPr bwMode="auto">
          <a:xfrm>
            <a:off x="0" y="0"/>
            <a:ext cx="9144000" cy="6858000"/>
          </a:xfrm>
          <a:prstGeom prst="rect">
            <a:avLst/>
          </a:prstGeom>
          <a:noFill/>
          <a:ln w="12700" cap="sq">
            <a:noFill/>
            <a:miter lim="800000"/>
            <a:headEnd type="none" w="sm" len="sm"/>
            <a:tailEnd type="none" w="sm" len="sm"/>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1371600" y="944563"/>
            <a:ext cx="7772400" cy="536575"/>
          </a:xfrm>
        </p:spPr>
        <p:txBody>
          <a:bodyPr/>
          <a:lstStyle/>
          <a:p>
            <a:pPr eaLnBrk="1" hangingPunct="1"/>
            <a:r>
              <a:rPr lang="en-US" smtClean="0"/>
              <a:t>Worth of Ecosystem	</a:t>
            </a:r>
          </a:p>
        </p:txBody>
      </p:sp>
      <p:sp>
        <p:nvSpPr>
          <p:cNvPr id="118787" name="Rectangle 3"/>
          <p:cNvSpPr>
            <a:spLocks noGrp="1" noChangeArrowheads="1"/>
          </p:cNvSpPr>
          <p:nvPr>
            <p:ph type="body" idx="1"/>
          </p:nvPr>
        </p:nvSpPr>
        <p:spPr>
          <a:xfrm>
            <a:off x="0" y="1828800"/>
            <a:ext cx="9144000" cy="4724400"/>
          </a:xfrm>
        </p:spPr>
        <p:txBody>
          <a:bodyPr/>
          <a:lstStyle/>
          <a:p>
            <a:pPr eaLnBrk="1" hangingPunct="1"/>
            <a:r>
              <a:rPr lang="en-US" smtClean="0"/>
              <a:t>Costanza et al 1997, “The value of the world’s ecosytem goods and services,” </a:t>
            </a:r>
            <a:r>
              <a:rPr lang="en-US" i="1" smtClean="0"/>
              <a:t>Nature</a:t>
            </a:r>
            <a:r>
              <a:rPr lang="en-US" smtClean="0"/>
              <a:t>, 387:253-260.</a:t>
            </a:r>
          </a:p>
          <a:p>
            <a:pPr lvl="1" eaLnBrk="1" hangingPunct="1"/>
            <a:r>
              <a:rPr lang="en-US" smtClean="0"/>
              <a:t>Pollination, Raw Materials Production, Water Supply, Waste Recycling &amp; Pollution Control, Recreation &amp; Education, Climate and Atmosphere Regulation, Soil Formation and Erosion Control, Control of Pests &amp; Diseases</a:t>
            </a:r>
          </a:p>
          <a:p>
            <a:pPr eaLnBrk="1" hangingPunct="1"/>
            <a:r>
              <a:rPr lang="en-US" smtClean="0"/>
              <a:t>Value of services: US$16 to $US54 trillion</a:t>
            </a:r>
          </a:p>
          <a:p>
            <a:pPr eaLnBrk="1" hangingPunct="1"/>
            <a:r>
              <a:rPr lang="en-US" smtClean="0"/>
              <a:t>World GNP: US$18 trillion</a:t>
            </a:r>
          </a:p>
          <a:p>
            <a:pPr eaLnBrk="1" hangingPunct="1"/>
            <a:r>
              <a:rPr lang="en-US" smtClean="0"/>
              <a:t>Ecosystem-to-GNP ratio 1.8</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1878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118787">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499"/>
                                          </p:stCondLst>
                                        </p:cTn>
                                        <p:tgtEl>
                                          <p:spTgt spid="118787">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499"/>
                                          </p:stCondLst>
                                        </p:cTn>
                                        <p:tgtEl>
                                          <p:spTgt spid="118787">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499"/>
                                          </p:stCondLst>
                                        </p:cTn>
                                        <p:tgtEl>
                                          <p:spTgt spid="11878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787"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noFill/>
        </p:spPr>
        <p:txBody>
          <a:bodyPr lIns="92075" tIns="46038" rIns="92075" bIns="46038"/>
          <a:lstStyle/>
          <a:p>
            <a:pPr eaLnBrk="1" hangingPunct="1"/>
            <a:r>
              <a:rPr lang="en-US" smtClean="0"/>
              <a:t>Resource Consumption Patterns</a:t>
            </a:r>
          </a:p>
        </p:txBody>
      </p:sp>
      <p:pic>
        <p:nvPicPr>
          <p:cNvPr id="26627" name="Picture 3"/>
          <p:cNvPicPr>
            <a:picLocks noChangeArrowheads="1"/>
          </p:cNvPicPr>
          <p:nvPr/>
        </p:nvPicPr>
        <p:blipFill>
          <a:blip r:embed="rId3"/>
          <a:srcRect/>
          <a:stretch>
            <a:fillRect/>
          </a:stretch>
        </p:blipFill>
        <p:spPr bwMode="auto">
          <a:xfrm>
            <a:off x="411163" y="1752600"/>
            <a:ext cx="7948612" cy="5105400"/>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noFill/>
        </p:spPr>
        <p:txBody>
          <a:bodyPr lIns="92075" tIns="46038" rIns="92075" bIns="46038"/>
          <a:lstStyle/>
          <a:p>
            <a:pPr eaLnBrk="1" hangingPunct="1"/>
            <a:r>
              <a:rPr lang="en-US" smtClean="0"/>
              <a:t>Hubbert’s Pimple - Oil Consumption</a:t>
            </a:r>
          </a:p>
        </p:txBody>
      </p:sp>
      <p:pic>
        <p:nvPicPr>
          <p:cNvPr id="27651" name="Picture 3"/>
          <p:cNvPicPr>
            <a:picLocks noChangeArrowheads="1"/>
          </p:cNvPicPr>
          <p:nvPr/>
        </p:nvPicPr>
        <p:blipFill>
          <a:blip r:embed="rId3"/>
          <a:srcRect/>
          <a:stretch>
            <a:fillRect/>
          </a:stretch>
        </p:blipFill>
        <p:spPr bwMode="auto">
          <a:xfrm>
            <a:off x="0" y="2089150"/>
            <a:ext cx="8969375" cy="4195763"/>
          </a:xfrm>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pPr eaLnBrk="1" hangingPunct="1"/>
            <a:r>
              <a:rPr lang="en-US" smtClean="0"/>
              <a:t>Water Resources</a:t>
            </a:r>
          </a:p>
        </p:txBody>
      </p:sp>
      <p:sp>
        <p:nvSpPr>
          <p:cNvPr id="28675" name="TextBox 2"/>
          <p:cNvSpPr txBox="1">
            <a:spLocks noChangeArrowheads="1"/>
          </p:cNvSpPr>
          <p:nvPr/>
        </p:nvSpPr>
        <p:spPr bwMode="auto">
          <a:xfrm>
            <a:off x="2771775" y="3048000"/>
            <a:ext cx="3671888" cy="461963"/>
          </a:xfrm>
          <a:prstGeom prst="rect">
            <a:avLst/>
          </a:prstGeom>
          <a:noFill/>
          <a:ln w="9525">
            <a:noFill/>
            <a:miter lim="800000"/>
            <a:headEnd/>
            <a:tailEnd/>
          </a:ln>
        </p:spPr>
        <p:txBody>
          <a:bodyPr>
            <a:spAutoFit/>
          </a:bodyPr>
          <a:lstStyle/>
          <a:p>
            <a:r>
              <a:rPr lang="en-US">
                <a:hlinkClick r:id="rId3"/>
              </a:rPr>
              <a:t>Peak Water, Peter Gleick</a:t>
            </a:r>
            <a:endParaRPr lang="en-US"/>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http://www.theoildrum.com/files/Uranium_Production_In_France.png"/>
          <p:cNvPicPr>
            <a:picLocks noChangeAspect="1" noChangeArrowheads="1"/>
          </p:cNvPicPr>
          <p:nvPr/>
        </p:nvPicPr>
        <p:blipFill>
          <a:blip r:embed="rId2"/>
          <a:srcRect/>
          <a:stretch>
            <a:fillRect/>
          </a:stretch>
        </p:blipFill>
        <p:spPr bwMode="auto">
          <a:xfrm>
            <a:off x="282575" y="1908175"/>
            <a:ext cx="8686800" cy="4949825"/>
          </a:xfrm>
          <a:prstGeom prst="rect">
            <a:avLst/>
          </a:prstGeom>
          <a:noFill/>
          <a:ln w="9525">
            <a:noFill/>
            <a:miter lim="800000"/>
            <a:headEnd/>
            <a:tailEnd/>
          </a:ln>
        </p:spPr>
      </p:pic>
      <p:sp>
        <p:nvSpPr>
          <p:cNvPr id="29699" name="Title 2"/>
          <p:cNvSpPr>
            <a:spLocks noGrp="1"/>
          </p:cNvSpPr>
          <p:nvPr>
            <p:ph type="title"/>
          </p:nvPr>
        </p:nvSpPr>
        <p:spPr/>
        <p:txBody>
          <a:bodyPr/>
          <a:lstStyle/>
          <a:p>
            <a:r>
              <a:rPr lang="en-US" smtClean="0"/>
              <a:t>Uranium Production, France</a:t>
            </a:r>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1785938" y="319088"/>
            <a:ext cx="7358062" cy="1143000"/>
          </a:xfrm>
        </p:spPr>
        <p:txBody>
          <a:bodyPr/>
          <a:lstStyle/>
          <a:p>
            <a:r>
              <a:rPr lang="en-US" sz="3200" i="1" smtClean="0"/>
              <a:t>Reasonably assured (RAR), inferred (IR) and already produced uranium resources</a:t>
            </a:r>
            <a:endParaRPr lang="en-US" sz="3200" smtClean="0"/>
          </a:p>
        </p:txBody>
      </p:sp>
      <p:pic>
        <p:nvPicPr>
          <p:cNvPr id="30723" name="Picture 2" descr="http://www.theoildrum.com/files/Uranium_Resources.png"/>
          <p:cNvPicPr>
            <a:picLocks noChangeAspect="1" noChangeArrowheads="1"/>
          </p:cNvPicPr>
          <p:nvPr/>
        </p:nvPicPr>
        <p:blipFill>
          <a:blip r:embed="rId2"/>
          <a:srcRect/>
          <a:stretch>
            <a:fillRect/>
          </a:stretch>
        </p:blipFill>
        <p:spPr bwMode="auto">
          <a:xfrm>
            <a:off x="1146175" y="1460500"/>
            <a:ext cx="7358063" cy="5397500"/>
          </a:xfrm>
          <a:prstGeom prst="rect">
            <a:avLst/>
          </a:prstGeom>
          <a:noFill/>
          <a:ln w="9525">
            <a:noFill/>
            <a:miter lim="800000"/>
            <a:headEnd/>
            <a:tailEnd/>
          </a:ln>
        </p:spPr>
      </p:pic>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endParaRPr lang="en-US" smtClean="0"/>
          </a:p>
        </p:txBody>
      </p:sp>
      <p:pic>
        <p:nvPicPr>
          <p:cNvPr id="31747" name="Picture 2" descr="http://www.theoildrum.com/files/World_Uranium_Production.png"/>
          <p:cNvPicPr>
            <a:picLocks noChangeAspect="1" noChangeArrowheads="1"/>
          </p:cNvPicPr>
          <p:nvPr/>
        </p:nvPicPr>
        <p:blipFill>
          <a:blip r:embed="rId2"/>
          <a:srcRect/>
          <a:stretch>
            <a:fillRect/>
          </a:stretch>
        </p:blipFill>
        <p:spPr bwMode="auto">
          <a:xfrm>
            <a:off x="0" y="141288"/>
            <a:ext cx="9144000" cy="6716712"/>
          </a:xfrm>
          <a:prstGeom prst="rect">
            <a:avLst/>
          </a:prstGeom>
          <a:noFill/>
          <a:ln w="9525">
            <a:noFill/>
            <a:miter lim="800000"/>
            <a:headEnd/>
            <a:tailEnd/>
          </a:ln>
        </p:spPr>
      </p:pic>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p:cNvPicPr>
            <a:picLocks noChangeAspect="1" noChangeArrowheads="1"/>
          </p:cNvPicPr>
          <p:nvPr/>
        </p:nvPicPr>
        <p:blipFill>
          <a:blip r:embed="rId2"/>
          <a:srcRect/>
          <a:stretch>
            <a:fillRect/>
          </a:stretch>
        </p:blipFill>
        <p:spPr bwMode="auto">
          <a:xfrm>
            <a:off x="2286000" y="457200"/>
            <a:ext cx="4333875" cy="5791200"/>
          </a:xfrm>
          <a:prstGeom prst="rect">
            <a:avLst/>
          </a:prstGeom>
          <a:noFill/>
          <a:ln w="12700" cap="sq" algn="ctr">
            <a:noFill/>
            <a:miter lim="800000"/>
            <a:headEnd/>
            <a:tailEnd/>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US" smtClean="0"/>
              <a:t>The Coldest Areas </a:t>
            </a:r>
            <a:br>
              <a:rPr lang="en-US" smtClean="0"/>
            </a:br>
            <a:r>
              <a:rPr lang="en-US" smtClean="0"/>
              <a:t>Warm the Most</a:t>
            </a:r>
          </a:p>
        </p:txBody>
      </p:sp>
      <p:pic>
        <p:nvPicPr>
          <p:cNvPr id="33795" name="Picture 3" descr="Sea Ice decrease, North Pole"/>
          <p:cNvPicPr>
            <a:picLocks noChangeAspect="1" noChangeArrowheads="1"/>
          </p:cNvPicPr>
          <p:nvPr/>
        </p:nvPicPr>
        <p:blipFill>
          <a:blip r:embed="rId2"/>
          <a:srcRect/>
          <a:stretch>
            <a:fillRect/>
          </a:stretch>
        </p:blipFill>
        <p:spPr bwMode="auto">
          <a:xfrm>
            <a:off x="0" y="2260600"/>
            <a:ext cx="9144000" cy="3200400"/>
          </a:xfrm>
          <a:prstGeom prst="rect">
            <a:avLst/>
          </a:prstGeom>
          <a:noFill/>
          <a:ln w="9525">
            <a:noFill/>
            <a:miter lim="800000"/>
            <a:headEnd/>
            <a:tailEnd/>
          </a:ln>
        </p:spPr>
      </p:pic>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ChangeArrowheads="1"/>
          </p:cNvSpPr>
          <p:nvPr/>
        </p:nvSpPr>
        <p:spPr bwMode="auto">
          <a:xfrm>
            <a:off x="2938463" y="2400300"/>
            <a:ext cx="9144000" cy="0"/>
          </a:xfrm>
          <a:prstGeom prst="rect">
            <a:avLst/>
          </a:prstGeom>
          <a:noFill/>
          <a:ln w="9525">
            <a:noFill/>
            <a:miter lim="800000"/>
            <a:headEnd/>
            <a:tailEnd/>
          </a:ln>
        </p:spPr>
        <p:txBody>
          <a:bodyPr>
            <a:spAutoFit/>
          </a:bodyPr>
          <a:lstStyle/>
          <a:p>
            <a:endParaRPr lang="en-US"/>
          </a:p>
        </p:txBody>
      </p:sp>
      <p:pic>
        <p:nvPicPr>
          <p:cNvPr id="34819" name="Picture 3" descr="Florida - Western ICe Sheet Plus 5 meter"/>
          <p:cNvPicPr>
            <a:picLocks noChangeAspect="1" noChangeArrowheads="1"/>
          </p:cNvPicPr>
          <p:nvPr/>
        </p:nvPicPr>
        <p:blipFill>
          <a:blip r:embed="rId2"/>
          <a:srcRect/>
          <a:stretch>
            <a:fillRect/>
          </a:stretch>
        </p:blipFill>
        <p:spPr bwMode="auto">
          <a:xfrm>
            <a:off x="323850" y="1905000"/>
            <a:ext cx="5638800" cy="3551238"/>
          </a:xfrm>
          <a:prstGeom prst="rect">
            <a:avLst/>
          </a:prstGeom>
          <a:noFill/>
          <a:ln w="9525">
            <a:noFill/>
            <a:miter lim="800000"/>
            <a:headEnd/>
            <a:tailEnd/>
          </a:ln>
        </p:spPr>
      </p:pic>
      <p:sp>
        <p:nvSpPr>
          <p:cNvPr id="34820" name="Text Box 4"/>
          <p:cNvSpPr txBox="1">
            <a:spLocks noChangeArrowheads="1"/>
          </p:cNvSpPr>
          <p:nvPr/>
        </p:nvSpPr>
        <p:spPr bwMode="auto">
          <a:xfrm>
            <a:off x="6219825" y="2892425"/>
            <a:ext cx="2286000" cy="3429000"/>
          </a:xfrm>
          <a:prstGeom prst="rect">
            <a:avLst/>
          </a:prstGeom>
          <a:noFill/>
          <a:ln w="9525">
            <a:noFill/>
            <a:miter lim="800000"/>
            <a:headEnd/>
            <a:tailEnd/>
          </a:ln>
        </p:spPr>
        <p:txBody>
          <a:bodyPr/>
          <a:lstStyle/>
          <a:p>
            <a:pPr eaLnBrk="1" hangingPunct="1"/>
            <a:r>
              <a:rPr lang="en-US">
                <a:latin typeface="Times New Roman" pitchFamily="18" charset="0"/>
              </a:rPr>
              <a:t>Florida +5meter, very likely unavoidable. </a:t>
            </a:r>
          </a:p>
          <a:p>
            <a:pPr eaLnBrk="1" hangingPunct="1"/>
            <a:endParaRPr lang="en-US">
              <a:latin typeface="Times New Roman" pitchFamily="18" charset="0"/>
            </a:endParaRPr>
          </a:p>
          <a:p>
            <a:pPr eaLnBrk="1" hangingPunct="1"/>
            <a:r>
              <a:rPr lang="en-US">
                <a:latin typeface="Times New Roman" pitchFamily="18" charset="0"/>
              </a:rPr>
              <a:t>Expected sea level increase 21</a:t>
            </a:r>
            <a:r>
              <a:rPr lang="en-US" baseline="30000">
                <a:latin typeface="Times New Roman" pitchFamily="18" charset="0"/>
              </a:rPr>
              <a:t>st</a:t>
            </a:r>
            <a:r>
              <a:rPr lang="en-US">
                <a:latin typeface="Times New Roman" pitchFamily="18" charset="0"/>
              </a:rPr>
              <a:t> Century:</a:t>
            </a:r>
          </a:p>
          <a:p>
            <a:pPr eaLnBrk="1" hangingPunct="1"/>
            <a:r>
              <a:rPr lang="en-US">
                <a:latin typeface="Times New Roman" pitchFamily="18" charset="0"/>
              </a:rPr>
              <a:t>+ 1.2 meter</a:t>
            </a:r>
          </a:p>
          <a:p>
            <a:pPr eaLnBrk="1" hangingPunct="1"/>
            <a:endParaRPr lang="en-US">
              <a:latin typeface="Times New Roman" pitchFamily="18" charset="0"/>
            </a:endParaRPr>
          </a:p>
          <a:p>
            <a:pPr eaLnBrk="1" hangingPunct="1"/>
            <a:r>
              <a:rPr lang="en-US" sz="1400">
                <a:latin typeface="Times New Roman" pitchFamily="18" charset="0"/>
              </a:rPr>
              <a:t>Courtesy: PBS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descr="ozone_still_2000_09_06_lrg"/>
          <p:cNvPicPr>
            <a:picLocks noChangeAspect="1" noChangeArrowheads="1"/>
          </p:cNvPicPr>
          <p:nvPr/>
        </p:nvPicPr>
        <p:blipFill>
          <a:blip r:embed="rId2"/>
          <a:srcRect/>
          <a:stretch>
            <a:fillRect/>
          </a:stretch>
        </p:blipFill>
        <p:spPr bwMode="auto">
          <a:xfrm>
            <a:off x="0" y="-76200"/>
            <a:ext cx="7775575" cy="6934200"/>
          </a:xfrm>
          <a:prstGeom prst="rect">
            <a:avLst/>
          </a:prstGeom>
          <a:noFill/>
          <a:ln w="9525">
            <a:noFill/>
            <a:miter lim="800000"/>
            <a:headEnd/>
            <a:tailEnd/>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1026"/>
          <p:cNvSpPr>
            <a:spLocks noGrp="1" noChangeArrowheads="1"/>
          </p:cNvSpPr>
          <p:nvPr>
            <p:ph type="title"/>
          </p:nvPr>
        </p:nvSpPr>
        <p:spPr>
          <a:xfrm>
            <a:off x="0" y="0"/>
            <a:ext cx="9144000" cy="854075"/>
          </a:xfrm>
        </p:spPr>
        <p:txBody>
          <a:bodyPr/>
          <a:lstStyle/>
          <a:p>
            <a:pPr eaLnBrk="1" hangingPunct="1"/>
            <a:r>
              <a:rPr lang="en-US" smtClean="0"/>
              <a:t>Carrying Capacity</a:t>
            </a:r>
          </a:p>
        </p:txBody>
      </p:sp>
      <p:sp>
        <p:nvSpPr>
          <p:cNvPr id="205827" name="Rectangle 1027"/>
          <p:cNvSpPr>
            <a:spLocks noGrp="1" noChangeArrowheads="1"/>
          </p:cNvSpPr>
          <p:nvPr>
            <p:ph type="body" idx="1"/>
          </p:nvPr>
        </p:nvSpPr>
        <p:spPr>
          <a:xfrm>
            <a:off x="319088" y="1974850"/>
            <a:ext cx="8461375" cy="5159375"/>
          </a:xfrm>
        </p:spPr>
        <p:txBody>
          <a:bodyPr/>
          <a:lstStyle/>
          <a:p>
            <a:pPr eaLnBrk="1" hangingPunct="1"/>
            <a:r>
              <a:rPr lang="en-US" sz="2400" b="1" smtClean="0"/>
              <a:t>...the maximum population that can be sustained in a habitat without the degradation of the life-support system.</a:t>
            </a:r>
          </a:p>
          <a:p>
            <a:pPr lvl="1" eaLnBrk="1" hangingPunct="1"/>
            <a:r>
              <a:rPr lang="en-US" sz="2400" b="1" i="1" smtClean="0"/>
              <a:t>sustained, instantaneous</a:t>
            </a:r>
            <a:r>
              <a:rPr lang="en-US" sz="2400" b="1" smtClean="0"/>
              <a:t>, </a:t>
            </a:r>
            <a:r>
              <a:rPr lang="en-US" sz="2400" b="1" i="1" smtClean="0"/>
              <a:t>maximum</a:t>
            </a:r>
            <a:r>
              <a:rPr lang="en-US" sz="2400" b="1" smtClean="0"/>
              <a:t>, </a:t>
            </a:r>
            <a:r>
              <a:rPr lang="en-US" sz="2400" b="1" i="1" smtClean="0"/>
              <a:t>optimum</a:t>
            </a:r>
            <a:r>
              <a:rPr lang="en-US" sz="2400" b="1" smtClean="0"/>
              <a:t>, </a:t>
            </a:r>
            <a:r>
              <a:rPr lang="en-US" sz="2400" b="1" i="1" smtClean="0"/>
              <a:t>human</a:t>
            </a:r>
            <a:r>
              <a:rPr lang="en-US" sz="2400" b="1" smtClean="0"/>
              <a:t>, </a:t>
            </a:r>
            <a:r>
              <a:rPr lang="en-US" sz="2400" b="1" i="1" smtClean="0"/>
              <a:t>physical</a:t>
            </a:r>
            <a:r>
              <a:rPr lang="en-US" sz="2400" b="1" smtClean="0"/>
              <a:t>, </a:t>
            </a:r>
            <a:r>
              <a:rPr lang="en-US" sz="2400" b="1" i="1" smtClean="0"/>
              <a:t>hydrologic</a:t>
            </a:r>
            <a:r>
              <a:rPr lang="en-US" sz="2400" b="1" smtClean="0"/>
              <a:t>, </a:t>
            </a:r>
            <a:r>
              <a:rPr lang="en-US" sz="2400" b="1" i="1" smtClean="0"/>
              <a:t>global</a:t>
            </a:r>
            <a:r>
              <a:rPr lang="en-US" sz="2400" b="1" smtClean="0"/>
              <a:t>, </a:t>
            </a:r>
            <a:r>
              <a:rPr lang="en-US" sz="2400" b="1" i="1" smtClean="0"/>
              <a:t>biophysical</a:t>
            </a:r>
            <a:r>
              <a:rPr lang="en-US" sz="2400" b="1" smtClean="0"/>
              <a:t>, </a:t>
            </a:r>
            <a:r>
              <a:rPr lang="en-US" sz="2400" b="1" i="1" smtClean="0"/>
              <a:t>real</a:t>
            </a:r>
            <a:r>
              <a:rPr lang="en-US" sz="2400" b="1" smtClean="0"/>
              <a:t>, and </a:t>
            </a:r>
            <a:r>
              <a:rPr lang="en-US" sz="2400" b="1" i="1" smtClean="0"/>
              <a:t>natural</a:t>
            </a:r>
            <a:r>
              <a:rPr lang="en-US" sz="2400" b="1" smtClean="0"/>
              <a:t> carrying capacity, carrying capacity per resource, K</a:t>
            </a:r>
            <a:r>
              <a:rPr lang="en-US" sz="2400" b="1" baseline="-25000" smtClean="0"/>
              <a:t>L</a:t>
            </a:r>
          </a:p>
          <a:p>
            <a:pPr eaLnBrk="1" hangingPunct="1"/>
            <a:r>
              <a:rPr lang="en-US" sz="2400" b="1" smtClean="0"/>
              <a:t>UN forecast of between </a:t>
            </a:r>
            <a:r>
              <a:rPr lang="en-US" sz="2400" smtClean="0"/>
              <a:t>7.7 and 12  billion people in the year 2050</a:t>
            </a:r>
            <a:r>
              <a:rPr lang="en-US" sz="2400" b="1" smtClean="0"/>
              <a:t>.  In 1995 the world’s population was 5.7 billion with an annual growth rate of 1.6%, creating a doubling time of 43 years.  Wide variety of estimates as to how many people the world can support.</a:t>
            </a:r>
          </a:p>
          <a:p>
            <a:pPr eaLnBrk="1" hangingPunct="1"/>
            <a:endParaRPr lang="en-US" sz="2400" b="1" smtClean="0"/>
          </a:p>
          <a:p>
            <a:pPr lvl="1" eaLnBrk="1" hangingPunct="1"/>
            <a:endParaRPr lang="en-US" sz="2400" b="1" baseline="-25000" smtClean="0"/>
          </a:p>
          <a:p>
            <a:pPr eaLnBrk="1" hangingPunct="1"/>
            <a:endParaRPr lang="en-US" sz="240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0582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205827">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499"/>
                                          </p:stCondLst>
                                        </p:cTn>
                                        <p:tgtEl>
                                          <p:spTgt spid="20582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827" grpId="0" build="p"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050"/>
          <p:cNvSpPr>
            <a:spLocks noChangeArrowheads="1"/>
          </p:cNvSpPr>
          <p:nvPr/>
        </p:nvSpPr>
        <p:spPr bwMode="auto">
          <a:xfrm>
            <a:off x="762000" y="228600"/>
            <a:ext cx="7772400" cy="762000"/>
          </a:xfrm>
          <a:prstGeom prst="rect">
            <a:avLst/>
          </a:prstGeom>
          <a:noFill/>
          <a:ln w="9525">
            <a:noFill/>
            <a:miter lim="800000"/>
            <a:headEnd/>
            <a:tailEnd/>
          </a:ln>
        </p:spPr>
        <p:txBody>
          <a:bodyPr lIns="92075" tIns="46038" rIns="92075" bIns="46038" anchor="ctr"/>
          <a:lstStyle/>
          <a:p>
            <a:pPr algn="ctr" eaLnBrk="1" hangingPunct="1"/>
            <a:r>
              <a:rPr lang="en-US" sz="4400">
                <a:solidFill>
                  <a:schemeClr val="tx2"/>
                </a:solidFill>
                <a:latin typeface="Times" pitchFamily="18" charset="0"/>
              </a:rPr>
              <a:t>Ecological Footprint</a:t>
            </a:r>
          </a:p>
        </p:txBody>
      </p:sp>
      <p:sp>
        <p:nvSpPr>
          <p:cNvPr id="206851" name="Rectangle 2051"/>
          <p:cNvSpPr>
            <a:spLocks noChangeArrowheads="1"/>
          </p:cNvSpPr>
          <p:nvPr/>
        </p:nvSpPr>
        <p:spPr bwMode="auto">
          <a:xfrm>
            <a:off x="231775" y="1800225"/>
            <a:ext cx="8572500" cy="3617913"/>
          </a:xfrm>
          <a:prstGeom prst="rect">
            <a:avLst/>
          </a:prstGeom>
          <a:noFill/>
          <a:ln w="9525">
            <a:noFill/>
            <a:miter lim="800000"/>
            <a:headEnd/>
            <a:tailEnd/>
          </a:ln>
        </p:spPr>
        <p:txBody>
          <a:bodyPr lIns="92075" tIns="46038" rIns="92075" bIns="46038"/>
          <a:lstStyle/>
          <a:p>
            <a:pPr marL="342900" indent="-342900" eaLnBrk="1" hangingPunct="1">
              <a:spcBef>
                <a:spcPct val="20000"/>
              </a:spcBef>
              <a:buFontTx/>
              <a:buChar char="•"/>
            </a:pPr>
            <a:r>
              <a:rPr lang="en-US" sz="2800">
                <a:latin typeface="Times" pitchFamily="18" charset="0"/>
              </a:rPr>
              <a:t>Ecological Footprint (EF)</a:t>
            </a:r>
            <a:r>
              <a:rPr lang="en-US" sz="2800" b="1">
                <a:latin typeface="Times" pitchFamily="18" charset="0"/>
              </a:rPr>
              <a:t> is the quantity of land needed to support a person, population, activity, or and economy.</a:t>
            </a:r>
          </a:p>
          <a:p>
            <a:pPr marL="342900" indent="-342900" eaLnBrk="1" hangingPunct="1">
              <a:spcBef>
                <a:spcPct val="20000"/>
              </a:spcBef>
              <a:buFontTx/>
              <a:buChar char="•"/>
            </a:pPr>
            <a:r>
              <a:rPr lang="en-US" sz="2800">
                <a:latin typeface="Times" pitchFamily="18" charset="0"/>
              </a:rPr>
              <a:t>London’s impacts</a:t>
            </a:r>
            <a:r>
              <a:rPr lang="en-US" sz="2800" b="1">
                <a:latin typeface="Times" pitchFamily="18" charset="0"/>
              </a:rPr>
              <a:t> on ecosystems when analysis indicates that its </a:t>
            </a:r>
            <a:r>
              <a:rPr lang="en-US" sz="2800">
                <a:latin typeface="Times" pitchFamily="18" charset="0"/>
              </a:rPr>
              <a:t>EF is 120 times its physical footprint</a:t>
            </a:r>
            <a:endParaRPr lang="en-US" sz="2800" b="1">
              <a:latin typeface="Times" pitchFamily="18" charset="0"/>
            </a:endParaRPr>
          </a:p>
          <a:p>
            <a:pPr marL="342900" indent="-342900" eaLnBrk="1" hangingPunct="1">
              <a:spcBef>
                <a:spcPct val="20000"/>
              </a:spcBef>
              <a:buFontTx/>
              <a:buChar char="•"/>
            </a:pPr>
            <a:r>
              <a:rPr lang="en-US" sz="2800" b="1">
                <a:latin typeface="Times" pitchFamily="18" charset="0"/>
              </a:rPr>
              <a:t>The </a:t>
            </a:r>
            <a:r>
              <a:rPr lang="en-US" sz="2800">
                <a:latin typeface="Times" pitchFamily="18" charset="0"/>
              </a:rPr>
              <a:t>Dutch</a:t>
            </a:r>
            <a:r>
              <a:rPr lang="en-US" sz="2800" b="1">
                <a:latin typeface="Times" pitchFamily="18" charset="0"/>
              </a:rPr>
              <a:t> have an </a:t>
            </a:r>
            <a:r>
              <a:rPr lang="en-US" sz="2800">
                <a:latin typeface="Times" pitchFamily="18" charset="0"/>
              </a:rPr>
              <a:t>EF 15 times greater than their  actual land area</a:t>
            </a:r>
          </a:p>
          <a:p>
            <a:pPr marL="342900" indent="-342900" eaLnBrk="1" hangingPunct="1">
              <a:spcBef>
                <a:spcPct val="20000"/>
              </a:spcBef>
              <a:buFontTx/>
              <a:buChar char="•"/>
            </a:pPr>
            <a:r>
              <a:rPr lang="en-US" sz="2800" b="1">
                <a:latin typeface="Times" pitchFamily="18" charset="0"/>
              </a:rPr>
              <a:t>The </a:t>
            </a:r>
            <a:r>
              <a:rPr lang="en-US" sz="2800">
                <a:latin typeface="Times" pitchFamily="18" charset="0"/>
              </a:rPr>
              <a:t>available land per person to produce the required goods and services and assimilate their waste is about 1.5 hectares</a:t>
            </a:r>
            <a:r>
              <a:rPr lang="en-US" sz="2800" b="1">
                <a:latin typeface="Times" pitchFamily="18" charset="0"/>
              </a:rPr>
              <a:t>.  </a:t>
            </a:r>
            <a:r>
              <a:rPr lang="en-US" sz="2800">
                <a:latin typeface="Times" pitchFamily="18" charset="0"/>
              </a:rPr>
              <a:t>Americans are using 3x their ‘Earth Share.’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068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068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0685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0685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6851" grpId="0" build="p"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3" descr="Big Foot Ecological Footprint"/>
          <p:cNvPicPr>
            <a:picLocks noChangeAspect="1" noChangeArrowheads="1"/>
          </p:cNvPicPr>
          <p:nvPr/>
        </p:nvPicPr>
        <p:blipFill>
          <a:blip r:embed="rId3"/>
          <a:srcRect l="9084" r="10022" b="1833"/>
          <a:stretch>
            <a:fillRect/>
          </a:stretch>
        </p:blipFill>
        <p:spPr bwMode="auto">
          <a:xfrm>
            <a:off x="838200" y="117475"/>
            <a:ext cx="7405688" cy="6740525"/>
          </a:xfrm>
          <a:prstGeom prst="rect">
            <a:avLst/>
          </a:prstGeom>
          <a:noFill/>
          <a:ln w="9525">
            <a:noFill/>
            <a:miter lim="800000"/>
            <a:headEnd/>
            <a:tailEnd/>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descr="Ecoproductive land per capita"/>
          <p:cNvPicPr>
            <a:picLocks noChangeAspect="1" noChangeArrowheads="1"/>
          </p:cNvPicPr>
          <p:nvPr/>
        </p:nvPicPr>
        <p:blipFill>
          <a:blip r:embed="rId3"/>
          <a:srcRect/>
          <a:stretch>
            <a:fillRect/>
          </a:stretch>
        </p:blipFill>
        <p:spPr bwMode="auto">
          <a:xfrm>
            <a:off x="457200" y="50800"/>
            <a:ext cx="8153400" cy="6694488"/>
          </a:xfrm>
          <a:prstGeom prst="rect">
            <a:avLst/>
          </a:prstGeom>
          <a:noFill/>
          <a:ln w="9525">
            <a:noFill/>
            <a:miter lim="800000"/>
            <a:headEnd/>
            <a:tailEnd/>
          </a:ln>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descr="ecorucksackcartoon"/>
          <p:cNvPicPr>
            <a:picLocks noChangeAspect="1" noChangeArrowheads="1"/>
          </p:cNvPicPr>
          <p:nvPr/>
        </p:nvPicPr>
        <p:blipFill>
          <a:blip r:embed="rId2"/>
          <a:srcRect/>
          <a:stretch>
            <a:fillRect/>
          </a:stretch>
        </p:blipFill>
        <p:spPr bwMode="auto">
          <a:xfrm>
            <a:off x="0" y="922338"/>
            <a:ext cx="9144000" cy="5013325"/>
          </a:xfrm>
          <a:prstGeom prst="rect">
            <a:avLst/>
          </a:prstGeom>
          <a:noFill/>
          <a:ln w="9525">
            <a:noFill/>
            <a:miter lim="800000"/>
            <a:headEnd/>
            <a:tailEnd/>
          </a:ln>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889000" y="334963"/>
            <a:ext cx="7772400" cy="622300"/>
          </a:xfrm>
        </p:spPr>
        <p:txBody>
          <a:bodyPr/>
          <a:lstStyle/>
          <a:p>
            <a:pPr eaLnBrk="1" hangingPunct="1"/>
            <a:r>
              <a:rPr lang="en-US" smtClean="0"/>
              <a:t>Resource Consumption</a:t>
            </a:r>
          </a:p>
        </p:txBody>
      </p:sp>
      <p:pic>
        <p:nvPicPr>
          <p:cNvPr id="41987" name="Picture 3" descr="Factor Four Cover"/>
          <p:cNvPicPr>
            <a:picLocks noChangeAspect="1" noChangeArrowheads="1"/>
          </p:cNvPicPr>
          <p:nvPr/>
        </p:nvPicPr>
        <p:blipFill>
          <a:blip r:embed="rId3"/>
          <a:srcRect/>
          <a:stretch>
            <a:fillRect/>
          </a:stretch>
        </p:blipFill>
        <p:spPr bwMode="auto">
          <a:xfrm>
            <a:off x="0" y="1182688"/>
            <a:ext cx="4021138" cy="5183187"/>
          </a:xfrm>
          <a:prstGeom prst="rect">
            <a:avLst/>
          </a:prstGeom>
          <a:noFill/>
          <a:ln w="9525">
            <a:noFill/>
            <a:miter lim="800000"/>
            <a:headEnd/>
            <a:tailEnd/>
          </a:ln>
        </p:spPr>
      </p:pic>
      <p:sp>
        <p:nvSpPr>
          <p:cNvPr id="147460" name="Text Box 4"/>
          <p:cNvSpPr txBox="1">
            <a:spLocks noChangeArrowheads="1"/>
          </p:cNvSpPr>
          <p:nvPr/>
        </p:nvSpPr>
        <p:spPr bwMode="auto">
          <a:xfrm>
            <a:off x="4572000" y="992188"/>
            <a:ext cx="5310188" cy="5648325"/>
          </a:xfrm>
          <a:prstGeom prst="rect">
            <a:avLst/>
          </a:prstGeom>
          <a:noFill/>
          <a:ln w="12700">
            <a:noFill/>
            <a:miter lim="800000"/>
            <a:headEnd type="none" w="sm" len="sm"/>
            <a:tailEnd type="none" w="sm" len="sm"/>
          </a:ln>
        </p:spPr>
        <p:txBody>
          <a:bodyPr>
            <a:spAutoFit/>
          </a:bodyPr>
          <a:lstStyle/>
          <a:p>
            <a:pPr>
              <a:spcBef>
                <a:spcPct val="50000"/>
              </a:spcBef>
            </a:pPr>
            <a:r>
              <a:rPr lang="en-US" sz="2800" b="1">
                <a:latin typeface="Garamond" pitchFamily="18" charset="0"/>
              </a:rPr>
              <a:t>1. Live better</a:t>
            </a:r>
          </a:p>
          <a:p>
            <a:pPr>
              <a:spcBef>
                <a:spcPct val="50000"/>
              </a:spcBef>
            </a:pPr>
            <a:r>
              <a:rPr lang="en-US" sz="2800" b="1">
                <a:latin typeface="Garamond" pitchFamily="18" charset="0"/>
              </a:rPr>
              <a:t>2. Pollute and deplete less</a:t>
            </a:r>
          </a:p>
          <a:p>
            <a:pPr>
              <a:spcBef>
                <a:spcPct val="50000"/>
              </a:spcBef>
            </a:pPr>
            <a:r>
              <a:rPr lang="en-US" sz="2800" b="1">
                <a:latin typeface="Garamond" pitchFamily="18" charset="0"/>
              </a:rPr>
              <a:t>3. Make money</a:t>
            </a:r>
          </a:p>
          <a:p>
            <a:pPr>
              <a:spcBef>
                <a:spcPct val="50000"/>
              </a:spcBef>
            </a:pPr>
            <a:r>
              <a:rPr lang="en-US" sz="2800" b="1">
                <a:latin typeface="Garamond" pitchFamily="18" charset="0"/>
              </a:rPr>
              <a:t>4. Harness markets &amp; enlist business</a:t>
            </a:r>
          </a:p>
          <a:p>
            <a:pPr>
              <a:spcBef>
                <a:spcPct val="50000"/>
              </a:spcBef>
            </a:pPr>
            <a:r>
              <a:rPr lang="en-US" sz="2800" b="1">
                <a:latin typeface="Garamond" pitchFamily="18" charset="0"/>
              </a:rPr>
              <a:t>5. Multiply the use of scarce capital</a:t>
            </a:r>
          </a:p>
          <a:p>
            <a:pPr>
              <a:spcBef>
                <a:spcPct val="50000"/>
              </a:spcBef>
            </a:pPr>
            <a:r>
              <a:rPr lang="en-US" sz="2800" b="1">
                <a:latin typeface="Garamond" pitchFamily="18" charset="0"/>
              </a:rPr>
              <a:t>6. Increase security</a:t>
            </a:r>
          </a:p>
          <a:p>
            <a:pPr>
              <a:spcBef>
                <a:spcPct val="50000"/>
              </a:spcBef>
            </a:pPr>
            <a:r>
              <a:rPr lang="en-US" sz="2800" b="1">
                <a:latin typeface="Garamond" pitchFamily="18" charset="0"/>
              </a:rPr>
              <a:t>7. Be equitable &amp; have more employment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4746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7460" grpId="0" autoUpdateAnimBg="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extBox 1"/>
          <p:cNvSpPr txBox="1">
            <a:spLocks noChangeArrowheads="1"/>
          </p:cNvSpPr>
          <p:nvPr/>
        </p:nvSpPr>
        <p:spPr bwMode="auto">
          <a:xfrm>
            <a:off x="0" y="711200"/>
            <a:ext cx="8824913" cy="4894263"/>
          </a:xfrm>
          <a:prstGeom prst="rect">
            <a:avLst/>
          </a:prstGeom>
          <a:noFill/>
          <a:ln w="9525">
            <a:noFill/>
            <a:miter lim="800000"/>
            <a:headEnd/>
            <a:tailEnd/>
          </a:ln>
        </p:spPr>
        <p:txBody>
          <a:bodyPr>
            <a:spAutoFit/>
          </a:bodyPr>
          <a:lstStyle/>
          <a:p>
            <a:r>
              <a:rPr lang="en-US"/>
              <a:t>Between 2005 and the summer of 2008, the price of wheat and corn tripled, and the price of rice climbed fivefold, spurring food riots in nearly two dozen countries and pushing 75 million more people into poverty. But unlike previous shocks driven by short-term food shortages, this price spike came in a year when the world's farmers reaped a record grain crop. This time, the high prices were a symptom of a larger problem tugging at the strands of our worldwide food web, one that's not going away anytime soon. Simply put: For most of the past decade, the world has been consuming more food than it has been producing. After years of drawing down stockpiles, in 2007 the world saw global carryover stocks fall to 61 days of global consumption, the second lowest on record.</a:t>
            </a:r>
          </a:p>
        </p:txBody>
      </p:sp>
      <p:sp>
        <p:nvSpPr>
          <p:cNvPr id="43011" name="TextBox 2"/>
          <p:cNvSpPr txBox="1">
            <a:spLocks noChangeArrowheads="1"/>
          </p:cNvSpPr>
          <p:nvPr/>
        </p:nvSpPr>
        <p:spPr bwMode="auto">
          <a:xfrm>
            <a:off x="1625600" y="5646738"/>
            <a:ext cx="3686175" cy="830262"/>
          </a:xfrm>
          <a:prstGeom prst="rect">
            <a:avLst/>
          </a:prstGeom>
          <a:noFill/>
          <a:ln w="9525">
            <a:noFill/>
            <a:miter lim="800000"/>
            <a:headEnd/>
            <a:tailEnd/>
          </a:ln>
        </p:spPr>
        <p:txBody>
          <a:bodyPr>
            <a:spAutoFit/>
          </a:bodyPr>
          <a:lstStyle/>
          <a:p>
            <a:r>
              <a:rPr lang="en-US" i="1"/>
              <a:t>National Geographic </a:t>
            </a:r>
            <a:r>
              <a:rPr lang="en-US"/>
              <a:t>September 2009</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685800" y="228600"/>
            <a:ext cx="7772400" cy="533400"/>
          </a:xfrm>
        </p:spPr>
        <p:txBody>
          <a:bodyPr/>
          <a:lstStyle/>
          <a:p>
            <a:r>
              <a:rPr lang="en-US" smtClean="0"/>
              <a:t>Frameworks &amp; Tools</a:t>
            </a:r>
          </a:p>
        </p:txBody>
      </p:sp>
      <p:sp>
        <p:nvSpPr>
          <p:cNvPr id="44035" name="Rectangle 3"/>
          <p:cNvSpPr>
            <a:spLocks noGrp="1" noChangeArrowheads="1"/>
          </p:cNvSpPr>
          <p:nvPr>
            <p:ph type="body" idx="1"/>
          </p:nvPr>
        </p:nvSpPr>
        <p:spPr>
          <a:xfrm>
            <a:off x="0" y="685800"/>
            <a:ext cx="9144000" cy="6172200"/>
          </a:xfrm>
        </p:spPr>
        <p:txBody>
          <a:bodyPr/>
          <a:lstStyle/>
          <a:p>
            <a:pPr>
              <a:lnSpc>
                <a:spcPct val="90000"/>
              </a:lnSpc>
            </a:pPr>
            <a:r>
              <a:rPr lang="en-US" sz="2400" smtClean="0"/>
              <a:t>Frameworks: general view of how to implement sustainability</a:t>
            </a:r>
          </a:p>
          <a:p>
            <a:pPr lvl="1">
              <a:lnSpc>
                <a:spcPct val="90000"/>
              </a:lnSpc>
            </a:pPr>
            <a:r>
              <a:rPr lang="en-US" sz="2000" smtClean="0"/>
              <a:t>Natural Systems Behavior (General)</a:t>
            </a:r>
          </a:p>
          <a:p>
            <a:pPr lvl="1">
              <a:lnSpc>
                <a:spcPct val="90000"/>
              </a:lnSpc>
            </a:pPr>
            <a:r>
              <a:rPr lang="en-US" sz="2000" smtClean="0"/>
              <a:t>The Natural Step (General) </a:t>
            </a:r>
          </a:p>
          <a:p>
            <a:pPr lvl="1">
              <a:lnSpc>
                <a:spcPct val="90000"/>
              </a:lnSpc>
            </a:pPr>
            <a:r>
              <a:rPr lang="en-US" sz="2000" smtClean="0"/>
              <a:t>Natural Capitalism (General)</a:t>
            </a:r>
          </a:p>
          <a:p>
            <a:pPr lvl="1">
              <a:lnSpc>
                <a:spcPct val="90000"/>
              </a:lnSpc>
            </a:pPr>
            <a:r>
              <a:rPr lang="en-US" sz="2000" smtClean="0"/>
              <a:t>Industrial Ecology (Industry)</a:t>
            </a:r>
          </a:p>
          <a:p>
            <a:pPr lvl="1">
              <a:lnSpc>
                <a:spcPct val="90000"/>
              </a:lnSpc>
            </a:pPr>
            <a:r>
              <a:rPr lang="en-US" sz="2000" smtClean="0"/>
              <a:t>Biomimicry (Design)</a:t>
            </a:r>
          </a:p>
          <a:p>
            <a:pPr lvl="1">
              <a:lnSpc>
                <a:spcPct val="90000"/>
              </a:lnSpc>
            </a:pPr>
            <a:r>
              <a:rPr lang="en-US" sz="2000" smtClean="0"/>
              <a:t>The Hannover Principles (Built Environment)</a:t>
            </a:r>
          </a:p>
          <a:p>
            <a:pPr>
              <a:lnSpc>
                <a:spcPct val="90000"/>
              </a:lnSpc>
            </a:pPr>
            <a:r>
              <a:rPr lang="en-US" sz="2400" smtClean="0"/>
              <a:t>Tools: methods of determining where we are, how we are doing, and how to make decisions</a:t>
            </a:r>
          </a:p>
          <a:p>
            <a:pPr lvl="1">
              <a:lnSpc>
                <a:spcPct val="90000"/>
              </a:lnSpc>
            </a:pPr>
            <a:r>
              <a:rPr lang="en-US" sz="2000" smtClean="0"/>
              <a:t>Ecological Footprint</a:t>
            </a:r>
          </a:p>
          <a:p>
            <a:pPr lvl="1">
              <a:lnSpc>
                <a:spcPct val="90000"/>
              </a:lnSpc>
            </a:pPr>
            <a:r>
              <a:rPr lang="en-US" sz="2000" smtClean="0"/>
              <a:t>Ecological Rucksack</a:t>
            </a:r>
          </a:p>
          <a:p>
            <a:pPr lvl="1">
              <a:lnSpc>
                <a:spcPct val="90000"/>
              </a:lnSpc>
            </a:pPr>
            <a:r>
              <a:rPr lang="en-US" sz="2000" smtClean="0"/>
              <a:t>Ecoefficiency</a:t>
            </a:r>
          </a:p>
          <a:p>
            <a:pPr lvl="1">
              <a:lnSpc>
                <a:spcPct val="90000"/>
              </a:lnSpc>
            </a:pPr>
            <a:r>
              <a:rPr lang="en-US" sz="2000" smtClean="0"/>
              <a:t>Ecolabeling</a:t>
            </a:r>
          </a:p>
          <a:p>
            <a:pPr lvl="1">
              <a:lnSpc>
                <a:spcPct val="90000"/>
              </a:lnSpc>
            </a:pPr>
            <a:r>
              <a:rPr lang="en-US" sz="2000" smtClean="0"/>
              <a:t>Life Cycle Assessment  (LCA)</a:t>
            </a:r>
          </a:p>
          <a:p>
            <a:pPr lvl="1">
              <a:lnSpc>
                <a:spcPct val="90000"/>
              </a:lnSpc>
            </a:pPr>
            <a:r>
              <a:rPr lang="en-US" sz="2000" smtClean="0"/>
              <a:t>Life Cycle Costing (LCC)</a:t>
            </a:r>
          </a:p>
          <a:p>
            <a:pPr lvl="1">
              <a:lnSpc>
                <a:spcPct val="90000"/>
              </a:lnSpc>
            </a:pPr>
            <a:r>
              <a:rPr lang="en-US" sz="2000" smtClean="0"/>
              <a:t>Environmental Management and Auditing Scheme (EMAS)</a:t>
            </a:r>
          </a:p>
          <a:p>
            <a:pPr lvl="1">
              <a:lnSpc>
                <a:spcPct val="90000"/>
              </a:lnSpc>
            </a:pPr>
            <a:r>
              <a:rPr lang="en-US" sz="2000" smtClean="0"/>
              <a:t>ISO 14001</a:t>
            </a:r>
            <a:endParaRPr lang="en-US" sz="2000" b="1" smtClean="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685800" y="152400"/>
            <a:ext cx="7772400" cy="914400"/>
          </a:xfrm>
        </p:spPr>
        <p:txBody>
          <a:bodyPr/>
          <a:lstStyle/>
          <a:p>
            <a:r>
              <a:rPr lang="en-US" smtClean="0"/>
              <a:t>Biomimicry</a:t>
            </a:r>
          </a:p>
        </p:txBody>
      </p:sp>
      <p:sp>
        <p:nvSpPr>
          <p:cNvPr id="45059" name="Rectangle 3"/>
          <p:cNvSpPr>
            <a:spLocks noGrp="1" noChangeArrowheads="1"/>
          </p:cNvSpPr>
          <p:nvPr>
            <p:ph type="body" idx="1"/>
          </p:nvPr>
        </p:nvSpPr>
        <p:spPr>
          <a:xfrm>
            <a:off x="685800" y="1524000"/>
            <a:ext cx="7772400" cy="4114800"/>
          </a:xfrm>
        </p:spPr>
        <p:txBody>
          <a:bodyPr/>
          <a:lstStyle/>
          <a:p>
            <a:pPr>
              <a:lnSpc>
                <a:spcPct val="90000"/>
              </a:lnSpc>
            </a:pPr>
            <a:r>
              <a:rPr lang="en-US" smtClean="0"/>
              <a:t>Term coined by Janine Benyus in a book of the same name in 1997</a:t>
            </a:r>
          </a:p>
          <a:p>
            <a:pPr>
              <a:lnSpc>
                <a:spcPct val="90000"/>
              </a:lnSpc>
            </a:pPr>
            <a:r>
              <a:rPr lang="en-US" smtClean="0"/>
              <a:t>Definition:</a:t>
            </a:r>
          </a:p>
          <a:p>
            <a:pPr lvl="1">
              <a:lnSpc>
                <a:spcPct val="90000"/>
              </a:lnSpc>
            </a:pPr>
            <a:r>
              <a:rPr lang="en-US" smtClean="0"/>
              <a:t>The conscious emulation of life’s genius</a:t>
            </a:r>
          </a:p>
          <a:p>
            <a:pPr lvl="1">
              <a:lnSpc>
                <a:spcPct val="90000"/>
              </a:lnSpc>
            </a:pPr>
            <a:r>
              <a:rPr lang="en-US" smtClean="0"/>
              <a:t>Innovation inspired by nature</a:t>
            </a:r>
          </a:p>
          <a:p>
            <a:pPr lvl="1">
              <a:lnSpc>
                <a:spcPct val="90000"/>
              </a:lnSpc>
            </a:pPr>
            <a:r>
              <a:rPr lang="en-US" smtClean="0"/>
              <a:t>Doing it nature’s way</a:t>
            </a:r>
          </a:p>
          <a:p>
            <a:pPr>
              <a:lnSpc>
                <a:spcPct val="90000"/>
              </a:lnSpc>
            </a:pPr>
            <a:r>
              <a:rPr lang="en-US" smtClean="0"/>
              <a:t>A potential framework for sustainable development and industry</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5"/>
          <p:cNvPicPr>
            <a:picLocks noGrp="1" noChangeAspect="1" noChangeArrowheads="1"/>
          </p:cNvPicPr>
          <p:nvPr>
            <p:ph/>
          </p:nvPr>
        </p:nvPicPr>
        <p:blipFill>
          <a:blip r:embed="rId2"/>
          <a:srcRect l="17708" t="15277" r="15625" b="48611"/>
          <a:stretch>
            <a:fillRect/>
          </a:stretch>
        </p:blipFill>
        <p:spPr>
          <a:xfrm>
            <a:off x="0" y="0"/>
            <a:ext cx="9144000" cy="3962400"/>
          </a:xfrm>
          <a:noFill/>
        </p:spPr>
      </p:pic>
      <p:sp>
        <p:nvSpPr>
          <p:cNvPr id="46083" name="Text Box 7"/>
          <p:cNvSpPr txBox="1">
            <a:spLocks noChangeArrowheads="1"/>
          </p:cNvSpPr>
          <p:nvPr/>
        </p:nvSpPr>
        <p:spPr bwMode="auto">
          <a:xfrm>
            <a:off x="3048000" y="5943600"/>
            <a:ext cx="3505200" cy="1004888"/>
          </a:xfrm>
          <a:prstGeom prst="rect">
            <a:avLst/>
          </a:prstGeom>
          <a:noFill/>
          <a:ln w="9525">
            <a:noFill/>
            <a:miter lim="800000"/>
            <a:headEnd/>
            <a:tailEnd/>
          </a:ln>
        </p:spPr>
        <p:txBody>
          <a:bodyPr>
            <a:spAutoFit/>
          </a:bodyPr>
          <a:lstStyle/>
          <a:p>
            <a:pPr>
              <a:spcBef>
                <a:spcPct val="50000"/>
              </a:spcBef>
            </a:pPr>
            <a:r>
              <a:rPr lang="en-US" b="1"/>
              <a:t>www.biomimicry.org</a:t>
            </a:r>
          </a:p>
          <a:p>
            <a:pPr>
              <a:spcBef>
                <a:spcPct val="50000"/>
              </a:spcBef>
            </a:pPr>
            <a:endParaRPr lang="en-US"/>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5"/>
          <p:cNvPicPr>
            <a:picLocks noChangeAspect="1" noChangeArrowheads="1"/>
          </p:cNvPicPr>
          <p:nvPr/>
        </p:nvPicPr>
        <p:blipFill>
          <a:blip r:embed="rId2"/>
          <a:srcRect l="17188" t="16667" r="16406" b="15625"/>
          <a:stretch>
            <a:fillRect/>
          </a:stretch>
        </p:blipFill>
        <p:spPr bwMode="auto">
          <a:xfrm>
            <a:off x="0" y="0"/>
            <a:ext cx="9144000" cy="6992938"/>
          </a:xfrm>
          <a:prstGeom prst="rect">
            <a:avLst/>
          </a:prstGeom>
          <a:noFill/>
          <a:ln w="9525">
            <a:noFill/>
            <a:miter lim="800000"/>
            <a:headEnd/>
            <a:tailEnd/>
          </a:ln>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5"/>
          <p:cNvPicPr>
            <a:picLocks noChangeAspect="1" noChangeArrowheads="1"/>
          </p:cNvPicPr>
          <p:nvPr/>
        </p:nvPicPr>
        <p:blipFill>
          <a:blip r:embed="rId2"/>
          <a:srcRect l="17969" t="25000" r="15625" b="14583"/>
          <a:stretch>
            <a:fillRect/>
          </a:stretch>
        </p:blipFill>
        <p:spPr bwMode="auto">
          <a:xfrm>
            <a:off x="0" y="0"/>
            <a:ext cx="9144000" cy="6238875"/>
          </a:xfrm>
          <a:prstGeom prst="rect">
            <a:avLst/>
          </a:prstGeom>
          <a:noFill/>
          <a:ln w="9525">
            <a:noFill/>
            <a:miter lim="800000"/>
            <a:headEnd/>
            <a:tailEnd/>
          </a:ln>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4"/>
          <p:cNvPicPr>
            <a:picLocks noChangeAspect="1" noChangeArrowheads="1"/>
          </p:cNvPicPr>
          <p:nvPr/>
        </p:nvPicPr>
        <p:blipFill>
          <a:blip r:embed="rId2"/>
          <a:srcRect l="18750" t="32292" r="15625" b="17708"/>
          <a:stretch>
            <a:fillRect/>
          </a:stretch>
        </p:blipFill>
        <p:spPr bwMode="auto">
          <a:xfrm>
            <a:off x="0" y="0"/>
            <a:ext cx="9144000" cy="5224463"/>
          </a:xfrm>
          <a:prstGeom prst="rect">
            <a:avLst/>
          </a:prstGeom>
          <a:noFill/>
          <a:ln w="9525">
            <a:noFill/>
            <a:miter lim="800000"/>
            <a:headEnd/>
            <a:tailEnd/>
          </a:ln>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3"/>
          <p:cNvPicPr>
            <a:picLocks noChangeAspect="1" noChangeArrowheads="1"/>
          </p:cNvPicPr>
          <p:nvPr/>
        </p:nvPicPr>
        <p:blipFill>
          <a:blip r:embed="rId2"/>
          <a:srcRect l="7500" t="21094" r="6876" b="10938"/>
          <a:stretch>
            <a:fillRect/>
          </a:stretch>
        </p:blipFill>
        <p:spPr bwMode="auto">
          <a:xfrm>
            <a:off x="228600" y="228600"/>
            <a:ext cx="8915400" cy="5662613"/>
          </a:xfrm>
          <a:prstGeom prst="rect">
            <a:avLst/>
          </a:prstGeom>
          <a:noFill/>
          <a:ln w="9525">
            <a:noFill/>
            <a:miter lim="800000"/>
            <a:headEnd/>
            <a:tailEnd/>
          </a:ln>
        </p:spPr>
      </p:pic>
      <p:sp>
        <p:nvSpPr>
          <p:cNvPr id="50179" name="Text Box 4"/>
          <p:cNvSpPr txBox="1">
            <a:spLocks noChangeArrowheads="1"/>
          </p:cNvSpPr>
          <p:nvPr/>
        </p:nvSpPr>
        <p:spPr bwMode="auto">
          <a:xfrm>
            <a:off x="304800" y="5867400"/>
            <a:ext cx="8839200" cy="822325"/>
          </a:xfrm>
          <a:prstGeom prst="rect">
            <a:avLst/>
          </a:prstGeom>
          <a:noFill/>
          <a:ln w="9525">
            <a:noFill/>
            <a:miter lim="800000"/>
            <a:headEnd/>
            <a:tailEnd/>
          </a:ln>
        </p:spPr>
        <p:txBody>
          <a:bodyPr>
            <a:spAutoFit/>
          </a:bodyPr>
          <a:lstStyle/>
          <a:p>
            <a:r>
              <a:rPr lang="en-US"/>
              <a:t>Natural Capitalism, Creating the Next Industrial Revolution, Hawkens et al.,1999</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1026"/>
          <p:cNvSpPr>
            <a:spLocks noGrp="1" noChangeArrowheads="1"/>
          </p:cNvSpPr>
          <p:nvPr>
            <p:ph type="title"/>
          </p:nvPr>
        </p:nvSpPr>
        <p:spPr>
          <a:xfrm>
            <a:off x="685800" y="0"/>
            <a:ext cx="7772400" cy="1143000"/>
          </a:xfrm>
        </p:spPr>
        <p:txBody>
          <a:bodyPr/>
          <a:lstStyle/>
          <a:p>
            <a:r>
              <a:rPr lang="en-US" smtClean="0"/>
              <a:t>The Natural Step</a:t>
            </a:r>
          </a:p>
        </p:txBody>
      </p:sp>
      <p:sp>
        <p:nvSpPr>
          <p:cNvPr id="51203" name="Rectangle 1027"/>
          <p:cNvSpPr>
            <a:spLocks noGrp="1" noChangeArrowheads="1"/>
          </p:cNvSpPr>
          <p:nvPr>
            <p:ph type="body" idx="1"/>
          </p:nvPr>
        </p:nvSpPr>
        <p:spPr>
          <a:xfrm>
            <a:off x="152400" y="914400"/>
            <a:ext cx="8839200" cy="4419600"/>
          </a:xfrm>
        </p:spPr>
        <p:txBody>
          <a:bodyPr/>
          <a:lstStyle/>
          <a:p>
            <a:pPr>
              <a:lnSpc>
                <a:spcPct val="90000"/>
              </a:lnSpc>
            </a:pPr>
            <a:r>
              <a:rPr lang="en-US" sz="2400" smtClean="0"/>
              <a:t>Created by Karl Henrik-Rob</a:t>
            </a:r>
            <a:r>
              <a:rPr lang="en-US" sz="2400" smtClean="0">
                <a:cs typeface="Times New Roman" pitchFamily="18" charset="0"/>
              </a:rPr>
              <a:t>è</a:t>
            </a:r>
            <a:r>
              <a:rPr lang="en-US" sz="2400" smtClean="0"/>
              <a:t>rt, a Swedish oncologist, in 1989.  He noted the connection between human illness and toxics in the environment.</a:t>
            </a:r>
          </a:p>
          <a:p>
            <a:pPr>
              <a:lnSpc>
                <a:spcPct val="90000"/>
              </a:lnSpc>
            </a:pPr>
            <a:r>
              <a:rPr lang="en-US" sz="2400" smtClean="0"/>
              <a:t>Developed in collaboration with 50 Swedish scientist, 21 iterations</a:t>
            </a:r>
          </a:p>
          <a:p>
            <a:pPr>
              <a:lnSpc>
                <a:spcPct val="90000"/>
              </a:lnSpc>
            </a:pPr>
            <a:r>
              <a:rPr lang="en-US" sz="2400" smtClean="0"/>
              <a:t>Provided to every household and school in Sweden</a:t>
            </a:r>
          </a:p>
          <a:p>
            <a:pPr>
              <a:lnSpc>
                <a:spcPct val="90000"/>
              </a:lnSpc>
            </a:pPr>
            <a:r>
              <a:rPr lang="en-US" sz="2400" smtClean="0"/>
              <a:t>Based on Four Systems Principles</a:t>
            </a:r>
          </a:p>
          <a:p>
            <a:pPr>
              <a:lnSpc>
                <a:spcPct val="90000"/>
              </a:lnSpc>
            </a:pPr>
            <a:r>
              <a:rPr lang="en-US" sz="2400" smtClean="0"/>
              <a:t>TNS formed 20 independent professional networks:Doctors for the Environment, Farmers for the Environment, etc.</a:t>
            </a:r>
          </a:p>
          <a:p>
            <a:pPr>
              <a:lnSpc>
                <a:spcPct val="90000"/>
              </a:lnSpc>
            </a:pPr>
            <a:r>
              <a:rPr lang="en-US" sz="2400" smtClean="0"/>
              <a:t>The networks share the Four Systems Principles and core knowledge about how to transform their profession and its organizations</a:t>
            </a:r>
          </a:p>
        </p:txBody>
      </p:sp>
      <p:pic>
        <p:nvPicPr>
          <p:cNvPr id="51204" name="Picture 1029" descr="The Natural Step Logo"/>
          <p:cNvPicPr>
            <a:picLocks noChangeAspect="1" noChangeArrowheads="1"/>
          </p:cNvPicPr>
          <p:nvPr/>
        </p:nvPicPr>
        <p:blipFill>
          <a:blip r:embed="rId2"/>
          <a:srcRect/>
          <a:stretch>
            <a:fillRect/>
          </a:stretch>
        </p:blipFill>
        <p:spPr bwMode="auto">
          <a:xfrm>
            <a:off x="1219200" y="5257800"/>
            <a:ext cx="2171700" cy="1246188"/>
          </a:xfrm>
          <a:prstGeom prst="rect">
            <a:avLst/>
          </a:prstGeom>
          <a:noFill/>
          <a:ln w="9525">
            <a:noFill/>
            <a:miter lim="800000"/>
            <a:headEnd/>
            <a:tailEnd/>
          </a:ln>
        </p:spPr>
      </p:pic>
      <p:pic>
        <p:nvPicPr>
          <p:cNvPr id="51205" name="Picture 1031" descr="confbanner">
            <a:hlinkClick r:id="rId3"/>
          </p:cNvPr>
          <p:cNvPicPr>
            <a:picLocks noChangeAspect="1" noChangeArrowheads="1"/>
          </p:cNvPicPr>
          <p:nvPr/>
        </p:nvPicPr>
        <p:blipFill>
          <a:blip r:embed="rId4"/>
          <a:srcRect/>
          <a:stretch>
            <a:fillRect/>
          </a:stretch>
        </p:blipFill>
        <p:spPr bwMode="auto">
          <a:xfrm>
            <a:off x="4419600" y="5105400"/>
            <a:ext cx="1714500" cy="1543050"/>
          </a:xfrm>
          <a:prstGeom prst="rect">
            <a:avLst/>
          </a:prstGeom>
          <a:noFill/>
          <a:ln w="9525">
            <a:noFill/>
            <a:miter lim="800000"/>
            <a:headEnd/>
            <a:tailEnd/>
          </a:ln>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ChangeArrowheads="1"/>
          </p:cNvSpPr>
          <p:nvPr/>
        </p:nvSpPr>
        <p:spPr bwMode="auto">
          <a:xfrm>
            <a:off x="457200" y="533400"/>
            <a:ext cx="8686800" cy="2687638"/>
          </a:xfrm>
          <a:prstGeom prst="rect">
            <a:avLst/>
          </a:prstGeom>
          <a:noFill/>
          <a:ln w="9525">
            <a:noFill/>
            <a:miter lim="800000"/>
            <a:headEnd/>
            <a:tailEnd/>
          </a:ln>
        </p:spPr>
        <p:txBody>
          <a:bodyPr/>
          <a:lstStyle/>
          <a:p>
            <a:pPr marL="457200" indent="-457200"/>
            <a:r>
              <a:rPr lang="en-US" sz="2800" b="1">
                <a:latin typeface="Verdana" pitchFamily="34" charset="0"/>
              </a:rPr>
              <a:t>The Four System Conditions </a:t>
            </a:r>
          </a:p>
          <a:p>
            <a:pPr marL="457200" indent="-457200"/>
            <a:endParaRPr lang="en-US" sz="2800">
              <a:latin typeface="Verdana" pitchFamily="34" charset="0"/>
            </a:endParaRPr>
          </a:p>
          <a:p>
            <a:pPr marL="457200" indent="-457200"/>
            <a:r>
              <a:rPr lang="en-US">
                <a:latin typeface="Verdana" pitchFamily="34" charset="0"/>
              </a:rPr>
              <a:t>In a sustainable society, nature is not subject to systematically increasing: </a:t>
            </a:r>
          </a:p>
          <a:p>
            <a:pPr marL="457200" indent="-457200"/>
            <a:endParaRPr lang="en-US">
              <a:latin typeface="Verdana" pitchFamily="34" charset="0"/>
            </a:endParaRPr>
          </a:p>
          <a:p>
            <a:pPr marL="457200" indent="-457200">
              <a:buFontTx/>
              <a:buAutoNum type="arabicPeriod"/>
            </a:pPr>
            <a:r>
              <a:rPr lang="en-US">
                <a:latin typeface="Verdana" pitchFamily="34" charset="0"/>
              </a:rPr>
              <a:t>concentrations of substances extracted from the earth's crust; </a:t>
            </a:r>
          </a:p>
          <a:p>
            <a:pPr marL="457200" indent="-457200"/>
            <a:r>
              <a:rPr lang="en-US">
                <a:latin typeface="Verdana" pitchFamily="34" charset="0"/>
              </a:rPr>
              <a:t>2. concentrations of substances produced by society; </a:t>
            </a:r>
          </a:p>
          <a:p>
            <a:pPr marL="457200" indent="-457200"/>
            <a:r>
              <a:rPr lang="en-US">
                <a:latin typeface="Verdana" pitchFamily="34" charset="0"/>
              </a:rPr>
              <a:t>3. degradation by physical means; </a:t>
            </a:r>
          </a:p>
          <a:p>
            <a:pPr marL="457200" indent="-457200"/>
            <a:r>
              <a:rPr lang="en-US">
                <a:latin typeface="Verdana" pitchFamily="34" charset="0"/>
              </a:rPr>
              <a:t>and, in that society. . . </a:t>
            </a:r>
          </a:p>
          <a:p>
            <a:pPr marL="457200" indent="-457200"/>
            <a:r>
              <a:rPr lang="en-US">
                <a:latin typeface="Verdana" pitchFamily="34" charset="0"/>
              </a:rPr>
              <a:t>4. human needs are met worldwide</a:t>
            </a:r>
          </a:p>
          <a:p>
            <a:pPr marL="457200" indent="-457200"/>
            <a:endParaRPr lang="en-US">
              <a:latin typeface="Verdana" pitchFamily="34" charset="0"/>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ChangeArrowheads="1"/>
          </p:cNvSpPr>
          <p:nvPr/>
        </p:nvSpPr>
        <p:spPr bwMode="auto">
          <a:xfrm>
            <a:off x="228600" y="457200"/>
            <a:ext cx="8686800" cy="4175125"/>
          </a:xfrm>
          <a:prstGeom prst="rect">
            <a:avLst/>
          </a:prstGeom>
          <a:noFill/>
          <a:ln w="9525">
            <a:noFill/>
            <a:miter lim="800000"/>
            <a:headEnd/>
            <a:tailEnd/>
          </a:ln>
        </p:spPr>
        <p:txBody>
          <a:bodyPr>
            <a:spAutoFit/>
          </a:bodyPr>
          <a:lstStyle/>
          <a:p>
            <a:pPr>
              <a:spcBef>
                <a:spcPct val="50000"/>
              </a:spcBef>
            </a:pPr>
            <a:r>
              <a:rPr lang="en-US" b="1"/>
              <a:t>THE NATURAL STEP'S FOUR SYSTEM CONDITIONS</a:t>
            </a:r>
            <a:r>
              <a:rPr lang="en-US"/>
              <a:t> </a:t>
            </a:r>
          </a:p>
          <a:p>
            <a:pPr>
              <a:spcBef>
                <a:spcPct val="50000"/>
              </a:spcBef>
            </a:pPr>
            <a:r>
              <a:rPr lang="en-US" sz="2000"/>
              <a:t>1. SUBSTANCES FROM THE EARTH'S CRUST MUST NOT SYSTEMATICALLY INCREASE IN NATURE. </a:t>
            </a:r>
          </a:p>
          <a:p>
            <a:pPr>
              <a:spcBef>
                <a:spcPct val="50000"/>
              </a:spcBef>
            </a:pPr>
            <a:r>
              <a:rPr lang="en-US" sz="2000"/>
              <a:t>In a sustainable society, human activities such as the burning of fossil fuels, and the mining of metals and minerals will not occur at a rate that causes them to systematically increase in the ecosphere. There are threshholds beyond which living organisms and ecosystems are adversely affected by increases in substances from the the earth's crust. Problems may include an increase in greenhouse gases leading to global warming, contamination of surface and ground water, and metal toxicity which can cause functional disturbances in animals. In practical terms, the first condition requires society to implement comprehensive metal and mineral recycling programs, and decrease economic dependence on fossil fuels.</a:t>
            </a:r>
            <a:r>
              <a:rPr lang="en-US"/>
              <a:t> </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ChangeArrowheads="1"/>
          </p:cNvSpPr>
          <p:nvPr/>
        </p:nvSpPr>
        <p:spPr bwMode="auto">
          <a:xfrm>
            <a:off x="533400" y="762000"/>
            <a:ext cx="8077200" cy="3292475"/>
          </a:xfrm>
          <a:prstGeom prst="rect">
            <a:avLst/>
          </a:prstGeom>
          <a:noFill/>
          <a:ln w="9525">
            <a:noFill/>
            <a:miter lim="800000"/>
            <a:headEnd/>
            <a:tailEnd/>
          </a:ln>
        </p:spPr>
        <p:txBody>
          <a:bodyPr>
            <a:spAutoFit/>
          </a:bodyPr>
          <a:lstStyle/>
          <a:p>
            <a:pPr>
              <a:spcBef>
                <a:spcPct val="50000"/>
              </a:spcBef>
            </a:pPr>
            <a:r>
              <a:rPr lang="en-US" sz="2000"/>
              <a:t>2. SUBSTANCES PRODUCED BY SOCIETY MUST NOT SYSTEMATICALLY INCREASE IN NATURE. </a:t>
            </a:r>
          </a:p>
          <a:p>
            <a:pPr>
              <a:spcBef>
                <a:spcPct val="50000"/>
              </a:spcBef>
            </a:pPr>
            <a:r>
              <a:rPr lang="en-US" sz="2000"/>
              <a:t>In a sustainable society, humans will avoid generating systematic increases in persistent substances such as DDT, PCBs, and freon. Synthetic organic compounds such as DDT and PCBs can remain in the environment for many years, bioaccumulating in the tissue of organisms, causing profound deleterious effects on predators in the upper levels of the food chain. Freon, and other ozone depleting compounds, may increase risk of cancer due to added UV radiation in the troposphere. Society needs to find ways to reduce economic dependence on persistent human-made substances. </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1026"/>
          <p:cNvSpPr>
            <a:spLocks noChangeArrowheads="1"/>
          </p:cNvSpPr>
          <p:nvPr/>
        </p:nvSpPr>
        <p:spPr bwMode="auto">
          <a:xfrm>
            <a:off x="228600" y="533400"/>
            <a:ext cx="8610600" cy="2987675"/>
          </a:xfrm>
          <a:prstGeom prst="rect">
            <a:avLst/>
          </a:prstGeom>
          <a:noFill/>
          <a:ln w="9525">
            <a:noFill/>
            <a:miter lim="800000"/>
            <a:headEnd/>
            <a:tailEnd/>
          </a:ln>
        </p:spPr>
        <p:txBody>
          <a:bodyPr>
            <a:spAutoFit/>
          </a:bodyPr>
          <a:lstStyle/>
          <a:p>
            <a:pPr>
              <a:spcBef>
                <a:spcPct val="50000"/>
              </a:spcBef>
            </a:pPr>
            <a:r>
              <a:rPr lang="en-US" sz="2000"/>
              <a:t>3. THE PHYSICAL BASIS FOR THE PRODUCTIVITY AND DIVERSITY OF NATURE MUST NOT SYSTEMATICALLY BE DIMINISHED. </a:t>
            </a:r>
          </a:p>
          <a:p>
            <a:pPr>
              <a:spcBef>
                <a:spcPct val="50000"/>
              </a:spcBef>
            </a:pPr>
            <a:r>
              <a:rPr lang="en-US" sz="2000"/>
              <a:t>In a sustainable society, humans will avoid taking more from the biosphere than can be replenished by natural systems. In addition, people will avoid systematically encroaching upon nature by destroying the habitat of other species. Biodiversity, which includes the great variety of animals and plants found in nature, provides the foundation for ecosystem services which are necessary to sustain life on this planet. Society's health and prosperity depends on the enduring capacity of nature to renew itself and rebuild waste into resources. </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ChangeArrowheads="1"/>
          </p:cNvSpPr>
          <p:nvPr/>
        </p:nvSpPr>
        <p:spPr bwMode="auto">
          <a:xfrm>
            <a:off x="228600" y="533400"/>
            <a:ext cx="8610600" cy="5883275"/>
          </a:xfrm>
          <a:prstGeom prst="rect">
            <a:avLst/>
          </a:prstGeom>
          <a:noFill/>
          <a:ln w="9525">
            <a:noFill/>
            <a:miter lim="800000"/>
            <a:headEnd/>
            <a:tailEnd/>
          </a:ln>
        </p:spPr>
        <p:txBody>
          <a:bodyPr>
            <a:spAutoFit/>
          </a:bodyPr>
          <a:lstStyle/>
          <a:p>
            <a:pPr>
              <a:spcBef>
                <a:spcPct val="50000"/>
              </a:spcBef>
            </a:pPr>
            <a:r>
              <a:rPr lang="en-US" sz="2000"/>
              <a:t>4. WE MUST BE FAIR AND EFFICIENT IN MEETING BASIC HUMAN NEEDS. </a:t>
            </a:r>
          </a:p>
          <a:p>
            <a:pPr>
              <a:spcBef>
                <a:spcPct val="50000"/>
              </a:spcBef>
            </a:pPr>
            <a:r>
              <a:rPr lang="en-US" sz="2000"/>
              <a:t>Meeting the fourth system condition is a way to avoid violating the first three system conditions for sustainability. Considering the human enterprise as a whole, we need to be efficient with regard to resource use and waste generation in order to be sustainable. If one billion people lack adequate nutrition while another billion have more than they need, there is a lack of fairness with regard to meeting basic human needs. Achieving greater fairness is essential for social stability and the cooperation needed for making large-scale changes within the framework laid out by the first three conditions. </a:t>
            </a:r>
          </a:p>
          <a:p>
            <a:pPr>
              <a:spcBef>
                <a:spcPct val="50000"/>
              </a:spcBef>
            </a:pPr>
            <a:r>
              <a:rPr lang="en-US" sz="2000"/>
              <a:t>To achieve this fourth condition, humanity must strive to improve technical and organizational efficiency around the world, and to live using fewer resources, especially in affluent areas. System condition number four implies an improved means of addressing human population growth. If the total resource throughput of the global human population continues to increase, it will be increasingly difficult to meet basic human needs as human-driven processes intended to fulfill human needs and wants are systematically degrading the collective capacity of the Earth's ecosystems to meet these demands. </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685800" y="381000"/>
            <a:ext cx="7315200" cy="5334000"/>
          </a:xfrm>
          <a:prstGeom prst="rect">
            <a:avLst/>
          </a:prstGeom>
          <a:noFill/>
          <a:ln w="9525">
            <a:noFill/>
            <a:miter lim="800000"/>
            <a:headEnd/>
            <a:tailEnd/>
          </a:ln>
        </p:spPr>
        <p:txBody>
          <a:bodyPr>
            <a:spAutoFit/>
          </a:bodyPr>
          <a:lstStyle/>
          <a:p>
            <a:pPr algn="ctr"/>
            <a:r>
              <a:rPr lang="en-US" b="1">
                <a:cs typeface="Times New Roman" pitchFamily="18" charset="0"/>
              </a:rPr>
              <a:t>Backcasting</a:t>
            </a:r>
            <a:r>
              <a:rPr lang="en-US" sz="2000" b="1">
                <a:cs typeface="Times New Roman" pitchFamily="18" charset="0"/>
              </a:rPr>
              <a:t> </a:t>
            </a:r>
          </a:p>
          <a:p>
            <a:pPr algn="ctr"/>
            <a:endParaRPr lang="en-US" sz="2000">
              <a:cs typeface="Times New Roman" pitchFamily="18" charset="0"/>
            </a:endParaRPr>
          </a:p>
          <a:p>
            <a:r>
              <a:rPr lang="en-US" sz="2000">
                <a:cs typeface="Times New Roman" pitchFamily="18" charset="0"/>
              </a:rPr>
              <a:t> One method for changing the way people think about sustainability is something people at The Natural Step call backcasting. Backcasting is framing goals with regard to a future desired outcome, and determining short-term decisions and investments needed to achieve that future. </a:t>
            </a:r>
          </a:p>
          <a:p>
            <a:endParaRPr lang="en-US" sz="2000">
              <a:cs typeface="Times New Roman" pitchFamily="18" charset="0"/>
            </a:endParaRPr>
          </a:p>
          <a:p>
            <a:r>
              <a:rPr lang="en-US" sz="2000">
                <a:cs typeface="Times New Roman" pitchFamily="18" charset="0"/>
              </a:rPr>
              <a:t>How does systems thinking tie into backcasting? According to this model, systems thinking means discovering, mastering, and adhering to the overall principles of a system. Once a person masters the principles, they can get more and more skilled at handling the details. In a sense, the principles help people to stay on course as they process the myriad bits of information and decisions involved in long-term planning. If they lose sight of the principles,  they will most likely fail, especially if their goal is complex.</a:t>
            </a:r>
          </a:p>
          <a:p>
            <a:endParaRPr lang="en-US" sz="2000"/>
          </a:p>
        </p:txBody>
      </p:sp>
      <p:sp>
        <p:nvSpPr>
          <p:cNvPr id="57347" name="Rectangle 3"/>
          <p:cNvSpPr>
            <a:spLocks noChangeArrowheads="1"/>
          </p:cNvSpPr>
          <p:nvPr/>
        </p:nvSpPr>
        <p:spPr bwMode="auto">
          <a:xfrm>
            <a:off x="0" y="5486400"/>
            <a:ext cx="9144000" cy="1371600"/>
          </a:xfrm>
          <a:prstGeom prst="rect">
            <a:avLst/>
          </a:prstGeom>
          <a:noFill/>
          <a:ln w="9525">
            <a:noFill/>
            <a:miter lim="800000"/>
            <a:headEnd/>
            <a:tailEnd/>
          </a:ln>
        </p:spPr>
        <p:txBody>
          <a:bodyPr>
            <a:spAutoFit/>
          </a:bodyPr>
          <a:lstStyle/>
          <a:p>
            <a:endParaRPr lang="en-US"/>
          </a:p>
          <a:p>
            <a:pPr lvl="1"/>
            <a:r>
              <a:rPr lang="en-US" sz="1800" i="1"/>
              <a:t>Backcasting is used for Goal Setting, Strategic Planning, Innovation, Envisioning Scenarios, Lateral Thinking, Competitive Advantage, Marketing &amp; Resource Efficiency management</a:t>
            </a:r>
          </a:p>
          <a:p>
            <a:endParaRPr lang="en-US"/>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ChangeArrowheads="1"/>
          </p:cNvSpPr>
          <p:nvPr/>
        </p:nvSpPr>
        <p:spPr bwMode="auto">
          <a:xfrm>
            <a:off x="457200" y="304800"/>
            <a:ext cx="8153400" cy="3505200"/>
          </a:xfrm>
          <a:prstGeom prst="rect">
            <a:avLst/>
          </a:prstGeom>
          <a:noFill/>
          <a:ln w="9525">
            <a:noFill/>
            <a:miter lim="800000"/>
            <a:headEnd/>
            <a:tailEnd/>
          </a:ln>
        </p:spPr>
        <p:txBody>
          <a:bodyPr>
            <a:spAutoFit/>
          </a:bodyPr>
          <a:lstStyle/>
          <a:p>
            <a:pPr algn="ctr"/>
            <a:r>
              <a:rPr lang="en-US" b="1">
                <a:cs typeface="Times New Roman" pitchFamily="18" charset="0"/>
              </a:rPr>
              <a:t>Step-By-Step</a:t>
            </a:r>
          </a:p>
          <a:p>
            <a:pPr algn="ctr"/>
            <a:endParaRPr lang="en-US" sz="2000">
              <a:cs typeface="Times New Roman" pitchFamily="18" charset="0"/>
            </a:endParaRPr>
          </a:p>
          <a:p>
            <a:r>
              <a:rPr lang="en-US" sz="2000">
                <a:cs typeface="Times New Roman" pitchFamily="18" charset="0"/>
              </a:rPr>
              <a:t>TNS advocates a step-by-step implementation strategy. Organizations are not expected to achieve long-term goals immediately. On the contrary, they are encouraged to move systematically by making investments that will provide benefit in the short-term, while retaining a longer-term perspective. They can use the Natural Step to map out a series of steps that will eventually lead to full sustainability. Organizations using TNS are encouraged to start with the "low hanging fruit", those steps that are easiest to take and will achieve results that help move an organization closer to its goals. The Natural Step is not prescriptive, and does not judge. Instead, it serves as a guide.</a:t>
            </a:r>
            <a:r>
              <a:rPr lang="en-US" sz="2000"/>
              <a:t> </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US" smtClean="0"/>
              <a:t>Tools</a:t>
            </a:r>
          </a:p>
        </p:txBody>
      </p:sp>
      <p:sp>
        <p:nvSpPr>
          <p:cNvPr id="59395" name="Rectangle 3"/>
          <p:cNvSpPr>
            <a:spLocks noGrp="1" noChangeArrowheads="1"/>
          </p:cNvSpPr>
          <p:nvPr>
            <p:ph type="body" idx="1"/>
          </p:nvPr>
        </p:nvSpPr>
        <p:spPr/>
        <p:txBody>
          <a:bodyPr/>
          <a:lstStyle/>
          <a:p>
            <a:r>
              <a:rPr lang="en-US" smtClean="0"/>
              <a:t>Ecological Footprint</a:t>
            </a:r>
          </a:p>
          <a:p>
            <a:r>
              <a:rPr lang="en-US" smtClean="0"/>
              <a:t>Ecological Rucksack</a:t>
            </a:r>
          </a:p>
          <a:p>
            <a:r>
              <a:rPr lang="en-US" smtClean="0"/>
              <a:t>Eco-Efficiency</a:t>
            </a:r>
          </a:p>
          <a:p>
            <a:r>
              <a:rPr lang="en-US" smtClean="0"/>
              <a:t>Eco-Labels</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744538" y="784225"/>
            <a:ext cx="8137525" cy="533400"/>
          </a:xfrm>
          <a:noFill/>
        </p:spPr>
        <p:txBody>
          <a:bodyPr/>
          <a:lstStyle/>
          <a:p>
            <a:r>
              <a:rPr lang="en-US" smtClean="0"/>
              <a:t>Definition: Environmental Label</a:t>
            </a:r>
          </a:p>
        </p:txBody>
      </p:sp>
      <p:sp>
        <p:nvSpPr>
          <p:cNvPr id="60419" name="Rectangle 3"/>
          <p:cNvSpPr>
            <a:spLocks noGrp="1" noChangeArrowheads="1"/>
          </p:cNvSpPr>
          <p:nvPr>
            <p:ph type="body" idx="1"/>
          </p:nvPr>
        </p:nvSpPr>
        <p:spPr>
          <a:xfrm>
            <a:off x="381000" y="1673225"/>
            <a:ext cx="8763000" cy="4419600"/>
          </a:xfrm>
          <a:noFill/>
        </p:spPr>
        <p:txBody>
          <a:bodyPr/>
          <a:lstStyle/>
          <a:p>
            <a:pPr>
              <a:lnSpc>
                <a:spcPct val="90000"/>
              </a:lnSpc>
            </a:pPr>
            <a:r>
              <a:rPr lang="en-US" smtClean="0"/>
              <a:t>Any label describing or identifying environment-related characteristics of products or services</a:t>
            </a:r>
          </a:p>
          <a:p>
            <a:pPr>
              <a:lnSpc>
                <a:spcPct val="90000"/>
              </a:lnSpc>
            </a:pPr>
            <a:r>
              <a:rPr lang="en-US" smtClean="0"/>
              <a:t>Also referred to as “green label” or “ecolabel”</a:t>
            </a:r>
          </a:p>
          <a:p>
            <a:pPr>
              <a:lnSpc>
                <a:spcPct val="90000"/>
              </a:lnSpc>
            </a:pPr>
            <a:r>
              <a:rPr lang="en-US" smtClean="0"/>
              <a:t>Mark products or services as environmentally preferable to their counterparts so consumers can make decisions based on the product’s or service’s environmental impact.  </a:t>
            </a:r>
          </a:p>
          <a:p>
            <a:pPr>
              <a:lnSpc>
                <a:spcPct val="90000"/>
              </a:lnSpc>
            </a:pPr>
            <a:r>
              <a:rPr lang="en-US" smtClean="0"/>
              <a:t>Provide market advantage to environmentally sound goods and services</a:t>
            </a:r>
          </a:p>
          <a:p>
            <a:pPr>
              <a:lnSpc>
                <a:spcPct val="90000"/>
              </a:lnSpc>
            </a:pPr>
            <a:r>
              <a:rPr lang="en-US" smtClean="0"/>
              <a:t>Assure consumers products have met strict criteria set by an independent organization</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4"/>
          <p:cNvPicPr>
            <a:picLocks noChangeAspect="1" noChangeArrowheads="1"/>
          </p:cNvPicPr>
          <p:nvPr/>
        </p:nvPicPr>
        <p:blipFill>
          <a:blip r:embed="rId2"/>
          <a:srcRect l="781" t="14583" r="35156" b="7620"/>
          <a:stretch>
            <a:fillRect/>
          </a:stretch>
        </p:blipFill>
        <p:spPr bwMode="auto">
          <a:xfrm>
            <a:off x="838200" y="0"/>
            <a:ext cx="7239000" cy="6592888"/>
          </a:xfrm>
          <a:prstGeom prst="rect">
            <a:avLst/>
          </a:prstGeom>
          <a:noFill/>
          <a:ln w="9525">
            <a:noFill/>
            <a:miter lim="800000"/>
            <a:headEnd/>
            <a:tailEnd/>
          </a:ln>
        </p:spPr>
      </p:pic>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p:cNvSpPr>
            <a:spLocks noGrp="1" noChangeArrowheads="1"/>
          </p:cNvSpPr>
          <p:nvPr>
            <p:ph type="title"/>
          </p:nvPr>
        </p:nvSpPr>
        <p:spPr>
          <a:xfrm>
            <a:off x="442913" y="203200"/>
            <a:ext cx="8382000" cy="762000"/>
          </a:xfrm>
          <a:noFill/>
        </p:spPr>
        <p:txBody>
          <a:bodyPr/>
          <a:lstStyle/>
          <a:p>
            <a:r>
              <a:rPr lang="en-US" smtClean="0"/>
              <a:t>Environmental Label Programs</a:t>
            </a:r>
          </a:p>
        </p:txBody>
      </p:sp>
      <p:graphicFrame>
        <p:nvGraphicFramePr>
          <p:cNvPr id="2050" name="Object 2"/>
          <p:cNvGraphicFramePr>
            <a:graphicFrameLocks noChangeAspect="1"/>
          </p:cNvGraphicFramePr>
          <p:nvPr/>
        </p:nvGraphicFramePr>
        <p:xfrm>
          <a:off x="152400" y="987425"/>
          <a:ext cx="8991600" cy="5505450"/>
        </p:xfrm>
        <a:graphic>
          <a:graphicData uri="http://schemas.openxmlformats.org/presentationml/2006/ole">
            <mc:AlternateContent xmlns:mc="http://schemas.openxmlformats.org/markup-compatibility/2006">
              <mc:Choice xmlns:v="urn:schemas-microsoft-com:vml" Requires="v">
                <p:oleObj spid="_x0000_s2051" name="Document" r:id="rId4" imgW="5486400" imgH="3358800" progId="Word.Document.8">
                  <p:embed/>
                </p:oleObj>
              </mc:Choice>
              <mc:Fallback>
                <p:oleObj name="Document" r:id="rId4" imgW="5486400" imgH="3358800" progId="Word.Document.8">
                  <p:embed/>
                  <p:pic>
                    <p:nvPicPr>
                      <p:cNvPr id="0"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2400" y="987425"/>
                        <a:ext cx="8991600" cy="5505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52" name="Text Box 4"/>
          <p:cNvSpPr txBox="1">
            <a:spLocks noChangeArrowheads="1"/>
          </p:cNvSpPr>
          <p:nvPr/>
        </p:nvSpPr>
        <p:spPr bwMode="auto">
          <a:xfrm>
            <a:off x="0" y="6507163"/>
            <a:ext cx="8686800" cy="350837"/>
          </a:xfrm>
          <a:prstGeom prst="rect">
            <a:avLst/>
          </a:prstGeom>
          <a:noFill/>
          <a:ln w="9525">
            <a:noFill/>
            <a:miter lim="800000"/>
            <a:headEnd/>
            <a:tailEnd/>
          </a:ln>
        </p:spPr>
        <p:txBody>
          <a:bodyPr>
            <a:spAutoFit/>
          </a:bodyPr>
          <a:lstStyle/>
          <a:p>
            <a:pPr>
              <a:spcBef>
                <a:spcPct val="50000"/>
              </a:spcBef>
            </a:pPr>
            <a:r>
              <a:rPr lang="en-US" sz="1700"/>
              <a:t>  Indonesia		      Ecolabel				     1998</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2" descr="Blue Angel - Large"/>
          <p:cNvPicPr>
            <a:picLocks noChangeAspect="1" noChangeArrowheads="1"/>
          </p:cNvPicPr>
          <p:nvPr/>
        </p:nvPicPr>
        <p:blipFill>
          <a:blip r:embed="rId2"/>
          <a:srcRect/>
          <a:stretch>
            <a:fillRect/>
          </a:stretch>
        </p:blipFill>
        <p:spPr bwMode="auto">
          <a:xfrm>
            <a:off x="228600" y="152400"/>
            <a:ext cx="1609725" cy="1685925"/>
          </a:xfrm>
          <a:prstGeom prst="rect">
            <a:avLst/>
          </a:prstGeom>
          <a:noFill/>
          <a:ln w="9525">
            <a:noFill/>
            <a:miter lim="800000"/>
            <a:headEnd/>
            <a:tailEnd/>
          </a:ln>
        </p:spPr>
      </p:pic>
      <p:pic>
        <p:nvPicPr>
          <p:cNvPr id="62467" name="Picture 3" descr="Canadian Ecologo"/>
          <p:cNvPicPr>
            <a:picLocks noChangeAspect="1" noChangeArrowheads="1"/>
          </p:cNvPicPr>
          <p:nvPr/>
        </p:nvPicPr>
        <p:blipFill>
          <a:blip r:embed="rId3"/>
          <a:srcRect/>
          <a:stretch>
            <a:fillRect/>
          </a:stretch>
        </p:blipFill>
        <p:spPr bwMode="auto">
          <a:xfrm>
            <a:off x="2514600" y="228600"/>
            <a:ext cx="1592263" cy="1600200"/>
          </a:xfrm>
          <a:prstGeom prst="rect">
            <a:avLst/>
          </a:prstGeom>
          <a:noFill/>
          <a:ln w="9525">
            <a:noFill/>
            <a:miter lim="800000"/>
            <a:headEnd/>
            <a:tailEnd/>
          </a:ln>
        </p:spPr>
      </p:pic>
      <p:pic>
        <p:nvPicPr>
          <p:cNvPr id="62468" name="Picture 4" descr="Dutch Milieukeur Logo"/>
          <p:cNvPicPr>
            <a:picLocks noChangeAspect="1" noChangeArrowheads="1"/>
          </p:cNvPicPr>
          <p:nvPr/>
        </p:nvPicPr>
        <p:blipFill>
          <a:blip r:embed="rId4"/>
          <a:srcRect/>
          <a:stretch>
            <a:fillRect/>
          </a:stretch>
        </p:blipFill>
        <p:spPr bwMode="auto">
          <a:xfrm>
            <a:off x="4495800" y="304800"/>
            <a:ext cx="2895600" cy="1447800"/>
          </a:xfrm>
          <a:prstGeom prst="rect">
            <a:avLst/>
          </a:prstGeom>
          <a:noFill/>
          <a:ln w="9525">
            <a:noFill/>
            <a:miter lim="800000"/>
            <a:headEnd/>
            <a:tailEnd/>
          </a:ln>
        </p:spPr>
      </p:pic>
      <p:pic>
        <p:nvPicPr>
          <p:cNvPr id="62469" name="Picture 5" descr="Eco Mark Japan"/>
          <p:cNvPicPr>
            <a:picLocks noChangeAspect="1" noChangeArrowheads="1"/>
          </p:cNvPicPr>
          <p:nvPr/>
        </p:nvPicPr>
        <p:blipFill>
          <a:blip r:embed="rId5"/>
          <a:srcRect/>
          <a:stretch>
            <a:fillRect/>
          </a:stretch>
        </p:blipFill>
        <p:spPr bwMode="auto">
          <a:xfrm>
            <a:off x="304800" y="1981200"/>
            <a:ext cx="1600200" cy="1504950"/>
          </a:xfrm>
          <a:prstGeom prst="rect">
            <a:avLst/>
          </a:prstGeom>
          <a:noFill/>
          <a:ln w="9525">
            <a:noFill/>
            <a:miter lim="800000"/>
            <a:headEnd/>
            <a:tailEnd/>
          </a:ln>
        </p:spPr>
      </p:pic>
      <p:pic>
        <p:nvPicPr>
          <p:cNvPr id="62470" name="Picture 6" descr="EcoMark India Logo"/>
          <p:cNvPicPr>
            <a:picLocks noChangeAspect="1" noChangeArrowheads="1"/>
          </p:cNvPicPr>
          <p:nvPr/>
        </p:nvPicPr>
        <p:blipFill>
          <a:blip r:embed="rId6"/>
          <a:srcRect/>
          <a:stretch>
            <a:fillRect/>
          </a:stretch>
        </p:blipFill>
        <p:spPr bwMode="auto">
          <a:xfrm>
            <a:off x="2514600" y="1981200"/>
            <a:ext cx="1676400" cy="1604963"/>
          </a:xfrm>
          <a:prstGeom prst="rect">
            <a:avLst/>
          </a:prstGeom>
          <a:noFill/>
          <a:ln w="9525">
            <a:noFill/>
            <a:miter lim="800000"/>
            <a:headEnd/>
            <a:tailEnd/>
          </a:ln>
        </p:spPr>
      </p:pic>
      <p:pic>
        <p:nvPicPr>
          <p:cNvPr id="62471" name="Picture 7" descr="Green Seal Logo"/>
          <p:cNvPicPr>
            <a:picLocks noChangeAspect="1" noChangeArrowheads="1"/>
          </p:cNvPicPr>
          <p:nvPr/>
        </p:nvPicPr>
        <p:blipFill>
          <a:blip r:embed="rId7"/>
          <a:srcRect/>
          <a:stretch>
            <a:fillRect/>
          </a:stretch>
        </p:blipFill>
        <p:spPr bwMode="auto">
          <a:xfrm>
            <a:off x="4572000" y="2209800"/>
            <a:ext cx="1524000" cy="1349375"/>
          </a:xfrm>
          <a:prstGeom prst="rect">
            <a:avLst/>
          </a:prstGeom>
          <a:noFill/>
          <a:ln w="9525">
            <a:noFill/>
            <a:miter lim="800000"/>
            <a:headEnd/>
            <a:tailEnd/>
          </a:ln>
        </p:spPr>
      </p:pic>
      <p:pic>
        <p:nvPicPr>
          <p:cNvPr id="62472" name="Picture 8" descr="Miljo Label Norway"/>
          <p:cNvPicPr>
            <a:picLocks noChangeAspect="1" noChangeArrowheads="1"/>
          </p:cNvPicPr>
          <p:nvPr/>
        </p:nvPicPr>
        <p:blipFill>
          <a:blip r:embed="rId8"/>
          <a:srcRect/>
          <a:stretch>
            <a:fillRect/>
          </a:stretch>
        </p:blipFill>
        <p:spPr bwMode="auto">
          <a:xfrm>
            <a:off x="0" y="3505200"/>
            <a:ext cx="2362200" cy="954088"/>
          </a:xfrm>
          <a:prstGeom prst="rect">
            <a:avLst/>
          </a:prstGeom>
          <a:noFill/>
          <a:ln w="9525">
            <a:noFill/>
            <a:miter lim="800000"/>
            <a:headEnd/>
            <a:tailEnd/>
          </a:ln>
        </p:spPr>
      </p:pic>
      <p:pic>
        <p:nvPicPr>
          <p:cNvPr id="62473" name="Picture 9" descr="Nordic Swan"/>
          <p:cNvPicPr>
            <a:picLocks noChangeAspect="1" noChangeArrowheads="1"/>
          </p:cNvPicPr>
          <p:nvPr/>
        </p:nvPicPr>
        <p:blipFill>
          <a:blip r:embed="rId9"/>
          <a:srcRect/>
          <a:stretch>
            <a:fillRect/>
          </a:stretch>
        </p:blipFill>
        <p:spPr bwMode="auto">
          <a:xfrm>
            <a:off x="2667000" y="3429000"/>
            <a:ext cx="1412875" cy="1447800"/>
          </a:xfrm>
          <a:prstGeom prst="rect">
            <a:avLst/>
          </a:prstGeom>
          <a:noFill/>
          <a:ln w="9525">
            <a:noFill/>
            <a:miter lim="800000"/>
            <a:headEnd/>
            <a:tailEnd/>
          </a:ln>
        </p:spPr>
      </p:pic>
      <p:pic>
        <p:nvPicPr>
          <p:cNvPr id="62474" name="Picture 10" descr="SCS Logo"/>
          <p:cNvPicPr>
            <a:picLocks noChangeAspect="1" noChangeArrowheads="1"/>
          </p:cNvPicPr>
          <p:nvPr/>
        </p:nvPicPr>
        <p:blipFill>
          <a:blip r:embed="rId10"/>
          <a:srcRect/>
          <a:stretch>
            <a:fillRect/>
          </a:stretch>
        </p:blipFill>
        <p:spPr bwMode="auto">
          <a:xfrm>
            <a:off x="0" y="6096000"/>
            <a:ext cx="4419600" cy="488950"/>
          </a:xfrm>
          <a:prstGeom prst="rect">
            <a:avLst/>
          </a:prstGeom>
          <a:noFill/>
          <a:ln w="9525">
            <a:noFill/>
            <a:miter lim="800000"/>
            <a:headEnd/>
            <a:tailEnd/>
          </a:ln>
        </p:spPr>
      </p:pic>
      <p:pic>
        <p:nvPicPr>
          <p:cNvPr id="62475" name="Picture 11" descr="EPA Energy Star"/>
          <p:cNvPicPr>
            <a:picLocks noChangeAspect="1" noChangeArrowheads="1"/>
          </p:cNvPicPr>
          <p:nvPr/>
        </p:nvPicPr>
        <p:blipFill>
          <a:blip r:embed="rId11"/>
          <a:srcRect/>
          <a:stretch>
            <a:fillRect/>
          </a:stretch>
        </p:blipFill>
        <p:spPr bwMode="auto">
          <a:xfrm>
            <a:off x="6400800" y="2133600"/>
            <a:ext cx="2057400" cy="1179513"/>
          </a:xfrm>
          <a:prstGeom prst="rect">
            <a:avLst/>
          </a:prstGeom>
          <a:noFill/>
          <a:ln w="9525">
            <a:noFill/>
            <a:miter lim="800000"/>
            <a:headEnd/>
            <a:tailEnd/>
          </a:ln>
        </p:spPr>
      </p:pic>
      <p:pic>
        <p:nvPicPr>
          <p:cNvPr id="62476" name="Picture 12" descr="EU Label"/>
          <p:cNvPicPr>
            <a:picLocks noChangeAspect="1" noChangeArrowheads="1"/>
          </p:cNvPicPr>
          <p:nvPr/>
        </p:nvPicPr>
        <p:blipFill>
          <a:blip r:embed="rId12"/>
          <a:srcRect/>
          <a:stretch>
            <a:fillRect/>
          </a:stretch>
        </p:blipFill>
        <p:spPr bwMode="auto">
          <a:xfrm>
            <a:off x="7391400" y="304800"/>
            <a:ext cx="1376363" cy="1981200"/>
          </a:xfrm>
          <a:prstGeom prst="rect">
            <a:avLst/>
          </a:prstGeom>
          <a:noFill/>
          <a:ln w="9525">
            <a:noFill/>
            <a:miter lim="800000"/>
            <a:headEnd/>
            <a:tailEnd/>
          </a:ln>
        </p:spPr>
      </p:pic>
      <p:pic>
        <p:nvPicPr>
          <p:cNvPr id="62477" name="Picture 13" descr="Electronic Ecolabel"/>
          <p:cNvPicPr>
            <a:picLocks noChangeAspect="1" noChangeArrowheads="1"/>
          </p:cNvPicPr>
          <p:nvPr/>
        </p:nvPicPr>
        <p:blipFill>
          <a:blip r:embed="rId13"/>
          <a:srcRect/>
          <a:stretch>
            <a:fillRect/>
          </a:stretch>
        </p:blipFill>
        <p:spPr bwMode="auto">
          <a:xfrm>
            <a:off x="6629400" y="3505200"/>
            <a:ext cx="1600200" cy="1198563"/>
          </a:xfrm>
          <a:prstGeom prst="rect">
            <a:avLst/>
          </a:prstGeom>
          <a:noFill/>
          <a:ln w="9525">
            <a:noFill/>
            <a:miter lim="800000"/>
            <a:headEnd/>
            <a:tailEnd/>
          </a:ln>
        </p:spPr>
      </p:pic>
      <p:grpSp>
        <p:nvGrpSpPr>
          <p:cNvPr id="62478" name="Group 18"/>
          <p:cNvGrpSpPr>
            <a:grpSpLocks/>
          </p:cNvGrpSpPr>
          <p:nvPr/>
        </p:nvGrpSpPr>
        <p:grpSpPr bwMode="auto">
          <a:xfrm>
            <a:off x="3903663" y="2857500"/>
            <a:ext cx="1336675" cy="1143000"/>
            <a:chOff x="0" y="506"/>
            <a:chExt cx="842" cy="720"/>
          </a:xfrm>
        </p:grpSpPr>
        <p:sp>
          <p:nvSpPr>
            <p:cNvPr id="62484" name="Rectangle 15"/>
            <p:cNvSpPr>
              <a:spLocks noChangeArrowheads="1"/>
            </p:cNvSpPr>
            <p:nvPr/>
          </p:nvSpPr>
          <p:spPr bwMode="auto">
            <a:xfrm>
              <a:off x="0" y="506"/>
              <a:ext cx="824" cy="506"/>
            </a:xfrm>
            <a:prstGeom prst="rect">
              <a:avLst/>
            </a:prstGeom>
            <a:noFill/>
            <a:ln w="9525">
              <a:noFill/>
              <a:miter lim="800000"/>
              <a:headEnd/>
              <a:tailEnd/>
            </a:ln>
          </p:spPr>
          <p:txBody>
            <a:bodyPr>
              <a:spAutoFit/>
            </a:bodyPr>
            <a:lstStyle/>
            <a:p>
              <a:endParaRPr lang="en-US"/>
            </a:p>
          </p:txBody>
        </p:sp>
        <p:sp>
          <p:nvSpPr>
            <p:cNvPr id="62485" name="Rectangle 16"/>
            <p:cNvSpPr>
              <a:spLocks noChangeArrowheads="1"/>
            </p:cNvSpPr>
            <p:nvPr/>
          </p:nvSpPr>
          <p:spPr bwMode="auto">
            <a:xfrm>
              <a:off x="0" y="506"/>
              <a:ext cx="842" cy="720"/>
            </a:xfrm>
            <a:prstGeom prst="rect">
              <a:avLst/>
            </a:prstGeom>
            <a:noFill/>
            <a:ln w="9525">
              <a:noFill/>
              <a:miter lim="800000"/>
              <a:headEnd/>
              <a:tailEnd/>
            </a:ln>
          </p:spPr>
          <p:txBody>
            <a:bodyPr/>
            <a:lstStyle/>
            <a:p>
              <a:r>
                <a:rPr lang="en-US"/>
                <a:t>  </a:t>
              </a:r>
              <a:r>
                <a:rPr lang="en-US" sz="4500"/>
                <a:t> </a:t>
              </a:r>
              <a:r>
                <a:rPr lang="en-US"/>
                <a:t>              </a:t>
              </a:r>
            </a:p>
          </p:txBody>
        </p:sp>
      </p:grpSp>
      <p:pic>
        <p:nvPicPr>
          <p:cNvPr id="62479" name="Picture 17" descr="mkm2"/>
          <p:cNvPicPr>
            <a:picLocks noChangeAspect="1" noChangeArrowheads="1"/>
          </p:cNvPicPr>
          <p:nvPr/>
        </p:nvPicPr>
        <p:blipFill>
          <a:blip r:embed="rId14"/>
          <a:srcRect/>
          <a:stretch>
            <a:fillRect/>
          </a:stretch>
        </p:blipFill>
        <p:spPr bwMode="auto">
          <a:xfrm>
            <a:off x="4419600" y="3581400"/>
            <a:ext cx="1752600" cy="1104900"/>
          </a:xfrm>
          <a:prstGeom prst="rect">
            <a:avLst/>
          </a:prstGeom>
          <a:noFill/>
          <a:ln w="9525">
            <a:noFill/>
            <a:miter lim="800000"/>
            <a:headEnd/>
            <a:tailEnd/>
          </a:ln>
        </p:spPr>
      </p:pic>
      <p:sp>
        <p:nvSpPr>
          <p:cNvPr id="62480" name="Rectangle 19"/>
          <p:cNvSpPr>
            <a:spLocks noChangeArrowheads="1"/>
          </p:cNvSpPr>
          <p:nvPr/>
        </p:nvSpPr>
        <p:spPr bwMode="auto">
          <a:xfrm>
            <a:off x="1260475" y="2789238"/>
            <a:ext cx="9144000" cy="0"/>
          </a:xfrm>
          <a:prstGeom prst="rect">
            <a:avLst/>
          </a:prstGeom>
          <a:noFill/>
          <a:ln w="9525">
            <a:noFill/>
            <a:miter lim="800000"/>
            <a:headEnd/>
            <a:tailEnd/>
          </a:ln>
        </p:spPr>
        <p:txBody>
          <a:bodyPr>
            <a:spAutoFit/>
          </a:bodyPr>
          <a:lstStyle/>
          <a:p>
            <a:endParaRPr lang="en-US"/>
          </a:p>
        </p:txBody>
      </p:sp>
      <p:pic>
        <p:nvPicPr>
          <p:cNvPr id="62481" name="Picture 21" descr="TCO99"/>
          <p:cNvPicPr>
            <a:picLocks noChangeAspect="1" noChangeArrowheads="1"/>
          </p:cNvPicPr>
          <p:nvPr/>
        </p:nvPicPr>
        <p:blipFill>
          <a:blip r:embed="rId15"/>
          <a:srcRect/>
          <a:stretch>
            <a:fillRect/>
          </a:stretch>
        </p:blipFill>
        <p:spPr bwMode="auto">
          <a:xfrm>
            <a:off x="0" y="4724400"/>
            <a:ext cx="1428750" cy="1189038"/>
          </a:xfrm>
          <a:prstGeom prst="rect">
            <a:avLst/>
          </a:prstGeom>
          <a:noFill/>
          <a:ln w="9525">
            <a:noFill/>
            <a:miter lim="800000"/>
            <a:headEnd/>
            <a:tailEnd/>
          </a:ln>
        </p:spPr>
      </p:pic>
      <p:pic>
        <p:nvPicPr>
          <p:cNvPr id="62482" name="Picture 24"/>
          <p:cNvPicPr>
            <a:picLocks noChangeAspect="1" noChangeArrowheads="1"/>
          </p:cNvPicPr>
          <p:nvPr/>
        </p:nvPicPr>
        <p:blipFill>
          <a:blip r:embed="rId16"/>
          <a:srcRect l="33125" t="13281" r="28751" b="79688"/>
          <a:stretch>
            <a:fillRect/>
          </a:stretch>
        </p:blipFill>
        <p:spPr bwMode="auto">
          <a:xfrm>
            <a:off x="1981200" y="5257800"/>
            <a:ext cx="4648200" cy="685800"/>
          </a:xfrm>
          <a:prstGeom prst="rect">
            <a:avLst/>
          </a:prstGeom>
          <a:noFill/>
          <a:ln w="9525">
            <a:noFill/>
            <a:miter lim="800000"/>
            <a:headEnd/>
            <a:tailEnd/>
          </a:ln>
        </p:spPr>
      </p:pic>
      <p:pic>
        <p:nvPicPr>
          <p:cNvPr id="62483" name="Picture 26" descr="logo-1"/>
          <p:cNvPicPr>
            <a:picLocks noChangeAspect="1" noChangeArrowheads="1"/>
          </p:cNvPicPr>
          <p:nvPr/>
        </p:nvPicPr>
        <p:blipFill>
          <a:blip r:embed="rId17"/>
          <a:srcRect/>
          <a:stretch>
            <a:fillRect/>
          </a:stretch>
        </p:blipFill>
        <p:spPr bwMode="auto">
          <a:xfrm>
            <a:off x="7086600" y="4800600"/>
            <a:ext cx="1116013" cy="1447800"/>
          </a:xfrm>
          <a:prstGeom prst="rect">
            <a:avLst/>
          </a:prstGeom>
          <a:noFill/>
          <a:ln w="9525">
            <a:noFill/>
            <a:miter lim="800000"/>
            <a:headEnd/>
            <a:tailEnd/>
          </a:ln>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Picture 4"/>
          <p:cNvPicPr>
            <a:picLocks noChangeAspect="1" noChangeArrowheads="1"/>
          </p:cNvPicPr>
          <p:nvPr/>
        </p:nvPicPr>
        <p:blipFill>
          <a:blip r:embed="rId2"/>
          <a:srcRect l="13281" t="14583" r="3906" b="6250"/>
          <a:stretch>
            <a:fillRect/>
          </a:stretch>
        </p:blipFill>
        <p:spPr bwMode="auto">
          <a:xfrm>
            <a:off x="457200" y="0"/>
            <a:ext cx="8077200" cy="5791200"/>
          </a:xfrm>
          <a:prstGeom prst="rect">
            <a:avLst/>
          </a:prstGeom>
          <a:noFill/>
          <a:ln w="9525">
            <a:noFill/>
            <a:miter lim="800000"/>
            <a:headEnd/>
            <a:tailEnd/>
          </a:ln>
        </p:spPr>
      </p:pic>
      <p:sp>
        <p:nvSpPr>
          <p:cNvPr id="63491" name="Text Box 5"/>
          <p:cNvSpPr txBox="1">
            <a:spLocks noChangeArrowheads="1"/>
          </p:cNvSpPr>
          <p:nvPr/>
        </p:nvSpPr>
        <p:spPr bwMode="auto">
          <a:xfrm>
            <a:off x="609600" y="5943600"/>
            <a:ext cx="7696200" cy="1004888"/>
          </a:xfrm>
          <a:prstGeom prst="rect">
            <a:avLst/>
          </a:prstGeom>
          <a:noFill/>
          <a:ln w="9525">
            <a:noFill/>
            <a:miter lim="800000"/>
            <a:headEnd/>
            <a:tailEnd/>
          </a:ln>
        </p:spPr>
        <p:txBody>
          <a:bodyPr>
            <a:spAutoFit/>
          </a:bodyPr>
          <a:lstStyle/>
          <a:p>
            <a:pPr>
              <a:spcBef>
                <a:spcPct val="50000"/>
              </a:spcBef>
            </a:pPr>
            <a:r>
              <a:rPr lang="en-US" b="1"/>
              <a:t>http://www.svtc.org/cleancc/greendesign/ecolabel.htm</a:t>
            </a:r>
          </a:p>
          <a:p>
            <a:pPr>
              <a:spcBef>
                <a:spcPct val="50000"/>
              </a:spcBef>
            </a:pPr>
            <a:endParaRPr lang="en-US" b="1"/>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685800" y="0"/>
            <a:ext cx="7772400" cy="838200"/>
          </a:xfrm>
          <a:noFill/>
        </p:spPr>
        <p:txBody>
          <a:bodyPr/>
          <a:lstStyle/>
          <a:p>
            <a:r>
              <a:rPr lang="en-US" smtClean="0"/>
              <a:t>EU Eco-Label Products</a:t>
            </a:r>
          </a:p>
        </p:txBody>
      </p:sp>
      <p:sp>
        <p:nvSpPr>
          <p:cNvPr id="64515" name="Rectangle 3"/>
          <p:cNvSpPr>
            <a:spLocks noGrp="1" noChangeArrowheads="1"/>
          </p:cNvSpPr>
          <p:nvPr>
            <p:ph type="body" idx="1"/>
          </p:nvPr>
        </p:nvSpPr>
        <p:spPr>
          <a:xfrm>
            <a:off x="0" y="838200"/>
            <a:ext cx="8610600" cy="4495800"/>
          </a:xfrm>
          <a:noFill/>
        </p:spPr>
        <p:txBody>
          <a:bodyPr/>
          <a:lstStyle/>
          <a:p>
            <a:pPr>
              <a:lnSpc>
                <a:spcPct val="90000"/>
              </a:lnSpc>
            </a:pPr>
            <a:r>
              <a:rPr lang="en-US" smtClean="0"/>
              <a:t>Denmark: copying paper, writing paper, toilet paper, kitchen rolls, building insulation, textiles</a:t>
            </a:r>
          </a:p>
          <a:p>
            <a:pPr>
              <a:lnSpc>
                <a:spcPct val="90000"/>
              </a:lnSpc>
            </a:pPr>
            <a:r>
              <a:rPr lang="en-US" smtClean="0"/>
              <a:t>France: paints and varnishes, batteries and accumulators, shampoos</a:t>
            </a:r>
          </a:p>
          <a:p>
            <a:pPr>
              <a:lnSpc>
                <a:spcPct val="90000"/>
              </a:lnSpc>
            </a:pPr>
            <a:r>
              <a:rPr lang="en-US" smtClean="0"/>
              <a:t>Germany: detergents, dishwashing agents, household cleaning agents</a:t>
            </a:r>
          </a:p>
          <a:p>
            <a:pPr>
              <a:lnSpc>
                <a:spcPct val="90000"/>
              </a:lnSpc>
            </a:pPr>
            <a:r>
              <a:rPr lang="en-US" smtClean="0"/>
              <a:t>Italy: packaging, refrigerators and freezers, ceramic tiles</a:t>
            </a:r>
          </a:p>
          <a:p>
            <a:pPr>
              <a:lnSpc>
                <a:spcPct val="90000"/>
              </a:lnSpc>
            </a:pPr>
            <a:r>
              <a:rPr lang="en-US" smtClean="0"/>
              <a:t>The Netherlands: shoes, cat litter</a:t>
            </a:r>
          </a:p>
          <a:p>
            <a:pPr>
              <a:lnSpc>
                <a:spcPct val="90000"/>
              </a:lnSpc>
            </a:pPr>
            <a:r>
              <a:rPr lang="en-US" smtClean="0"/>
              <a:t>United Kingdom: dishwashers, washing machines, hairsprays, deodorants, light bulbs</a:t>
            </a:r>
          </a:p>
        </p:txBody>
      </p:sp>
      <p:pic>
        <p:nvPicPr>
          <p:cNvPr id="64516" name="Picture 4" descr="EU Label"/>
          <p:cNvPicPr>
            <a:picLocks noChangeAspect="1" noChangeArrowheads="1"/>
          </p:cNvPicPr>
          <p:nvPr/>
        </p:nvPicPr>
        <p:blipFill>
          <a:blip r:embed="rId2"/>
          <a:srcRect/>
          <a:stretch>
            <a:fillRect/>
          </a:stretch>
        </p:blipFill>
        <p:spPr bwMode="auto">
          <a:xfrm>
            <a:off x="7772400" y="2514600"/>
            <a:ext cx="1058863" cy="1524000"/>
          </a:xfrm>
          <a:prstGeom prst="rect">
            <a:avLst/>
          </a:prstGeom>
          <a:noFill/>
          <a:ln w="9525">
            <a:noFill/>
            <a:miter lim="800000"/>
            <a:headEnd/>
            <a:tailEnd/>
          </a:ln>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381000" y="0"/>
            <a:ext cx="8534400" cy="533400"/>
          </a:xfrm>
          <a:noFill/>
        </p:spPr>
        <p:txBody>
          <a:bodyPr/>
          <a:lstStyle/>
          <a:p>
            <a:r>
              <a:rPr lang="en-US" smtClean="0"/>
              <a:t>Product Groups - EU Label</a:t>
            </a:r>
          </a:p>
        </p:txBody>
      </p:sp>
      <p:pic>
        <p:nvPicPr>
          <p:cNvPr id="65539" name="Picture 4" descr="EU Label"/>
          <p:cNvPicPr>
            <a:picLocks noChangeAspect="1" noChangeArrowheads="1"/>
          </p:cNvPicPr>
          <p:nvPr/>
        </p:nvPicPr>
        <p:blipFill>
          <a:blip r:embed="rId2"/>
          <a:srcRect/>
          <a:stretch>
            <a:fillRect/>
          </a:stretch>
        </p:blipFill>
        <p:spPr bwMode="auto">
          <a:xfrm>
            <a:off x="8001000" y="533400"/>
            <a:ext cx="952500" cy="1371600"/>
          </a:xfrm>
          <a:prstGeom prst="rect">
            <a:avLst/>
          </a:prstGeom>
          <a:noFill/>
          <a:ln w="9525">
            <a:noFill/>
            <a:miter lim="800000"/>
            <a:headEnd/>
            <a:tailEnd/>
          </a:ln>
        </p:spPr>
      </p:pic>
      <p:pic>
        <p:nvPicPr>
          <p:cNvPr id="65540" name="Picture 5"/>
          <p:cNvPicPr>
            <a:picLocks noChangeAspect="1" noChangeArrowheads="1"/>
          </p:cNvPicPr>
          <p:nvPr/>
        </p:nvPicPr>
        <p:blipFill>
          <a:blip r:embed="rId3"/>
          <a:srcRect l="28125" t="10199" r="30624" b="29688"/>
          <a:stretch>
            <a:fillRect/>
          </a:stretch>
        </p:blipFill>
        <p:spPr bwMode="auto">
          <a:xfrm>
            <a:off x="0" y="990600"/>
            <a:ext cx="4772025" cy="5562600"/>
          </a:xfrm>
          <a:prstGeom prst="rect">
            <a:avLst/>
          </a:prstGeom>
          <a:noFill/>
          <a:ln w="9525">
            <a:noFill/>
            <a:miter lim="800000"/>
            <a:headEnd/>
            <a:tailEnd/>
          </a:ln>
        </p:spPr>
      </p:pic>
      <p:pic>
        <p:nvPicPr>
          <p:cNvPr id="65541" name="Picture 6"/>
          <p:cNvPicPr>
            <a:picLocks noChangeAspect="1" noChangeArrowheads="1"/>
          </p:cNvPicPr>
          <p:nvPr/>
        </p:nvPicPr>
        <p:blipFill>
          <a:blip r:embed="rId4"/>
          <a:srcRect l="28125" t="58594" r="30000" b="9375"/>
          <a:stretch>
            <a:fillRect/>
          </a:stretch>
        </p:blipFill>
        <p:spPr bwMode="auto">
          <a:xfrm>
            <a:off x="4038600" y="2971800"/>
            <a:ext cx="5105400" cy="3124200"/>
          </a:xfrm>
          <a:prstGeom prst="rect">
            <a:avLst/>
          </a:prstGeom>
          <a:noFill/>
          <a:ln w="9525">
            <a:noFill/>
            <a:miter lim="800000"/>
            <a:headEnd/>
            <a:tailEnd/>
          </a:ln>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152400" y="0"/>
            <a:ext cx="7772400" cy="914400"/>
          </a:xfrm>
          <a:noFill/>
        </p:spPr>
        <p:txBody>
          <a:bodyPr/>
          <a:lstStyle/>
          <a:p>
            <a:r>
              <a:rPr lang="en-US" smtClean="0"/>
              <a:t>Germany: The Blue Angel</a:t>
            </a:r>
          </a:p>
        </p:txBody>
      </p:sp>
      <p:sp>
        <p:nvSpPr>
          <p:cNvPr id="66563" name="Rectangle 3"/>
          <p:cNvSpPr>
            <a:spLocks noGrp="1" noChangeArrowheads="1"/>
          </p:cNvSpPr>
          <p:nvPr>
            <p:ph type="body" idx="1"/>
          </p:nvPr>
        </p:nvSpPr>
        <p:spPr>
          <a:xfrm>
            <a:off x="0" y="914400"/>
            <a:ext cx="8610600" cy="4495800"/>
          </a:xfrm>
          <a:noFill/>
        </p:spPr>
        <p:txBody>
          <a:bodyPr/>
          <a:lstStyle/>
          <a:p>
            <a:r>
              <a:rPr lang="en-US" smtClean="0"/>
              <a:t>World’s first labeling program: 1977</a:t>
            </a:r>
          </a:p>
          <a:p>
            <a:r>
              <a:rPr lang="en-US" smtClean="0"/>
              <a:t>Includes 78 product groups, 3900 products carry the label</a:t>
            </a:r>
          </a:p>
          <a:p>
            <a:r>
              <a:rPr lang="en-US" smtClean="0"/>
              <a:t>Each product group has its own LCA matrix, includes safety and usability. Criteria are valid for 3 years</a:t>
            </a:r>
          </a:p>
          <a:p>
            <a:r>
              <a:rPr lang="en-US" smtClean="0"/>
              <a:t>Most important characteristics vary by product:</a:t>
            </a:r>
          </a:p>
          <a:p>
            <a:pPr lvl="1"/>
            <a:r>
              <a:rPr lang="en-US" smtClean="0"/>
              <a:t>Paper: % recycled paper content</a:t>
            </a:r>
          </a:p>
          <a:p>
            <a:pPr lvl="1"/>
            <a:r>
              <a:rPr lang="en-US" smtClean="0"/>
              <a:t>Lawn mowers: noise emissions</a:t>
            </a:r>
          </a:p>
          <a:p>
            <a:r>
              <a:rPr lang="en-US" smtClean="0"/>
              <a:t>Available to foreign manufacturers: 15% at present</a:t>
            </a:r>
          </a:p>
        </p:txBody>
      </p:sp>
      <p:pic>
        <p:nvPicPr>
          <p:cNvPr id="66564" name="Picture 4" descr="Blue Angel - Large"/>
          <p:cNvPicPr>
            <a:picLocks noChangeAspect="1" noChangeArrowheads="1"/>
          </p:cNvPicPr>
          <p:nvPr/>
        </p:nvPicPr>
        <p:blipFill>
          <a:blip r:embed="rId2"/>
          <a:srcRect/>
          <a:stretch>
            <a:fillRect/>
          </a:stretch>
        </p:blipFill>
        <p:spPr bwMode="auto">
          <a:xfrm>
            <a:off x="7385050" y="0"/>
            <a:ext cx="1598613" cy="1676400"/>
          </a:xfrm>
          <a:prstGeom prst="rect">
            <a:avLst/>
          </a:prstGeom>
          <a:noFill/>
          <a:ln w="9525">
            <a:noFill/>
            <a:miter lim="800000"/>
            <a:headEnd/>
            <a:tailEnd/>
          </a:ln>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685800" y="0"/>
            <a:ext cx="7772400" cy="1143000"/>
          </a:xfrm>
          <a:noFill/>
        </p:spPr>
        <p:txBody>
          <a:bodyPr/>
          <a:lstStyle/>
          <a:p>
            <a:r>
              <a:rPr lang="en-US" smtClean="0"/>
              <a:t>Some Blue Angel Products</a:t>
            </a:r>
          </a:p>
        </p:txBody>
      </p:sp>
      <p:pic>
        <p:nvPicPr>
          <p:cNvPr id="67587" name="Picture 3" descr="Blue Angel - water soluble paints"/>
          <p:cNvPicPr>
            <a:picLocks noChangeAspect="1" noChangeArrowheads="1"/>
          </p:cNvPicPr>
          <p:nvPr/>
        </p:nvPicPr>
        <p:blipFill>
          <a:blip r:embed="rId2"/>
          <a:srcRect/>
          <a:stretch>
            <a:fillRect/>
          </a:stretch>
        </p:blipFill>
        <p:spPr bwMode="auto">
          <a:xfrm>
            <a:off x="152400" y="1295400"/>
            <a:ext cx="2182813" cy="3048000"/>
          </a:xfrm>
          <a:prstGeom prst="rect">
            <a:avLst/>
          </a:prstGeom>
          <a:noFill/>
          <a:ln w="9525">
            <a:noFill/>
            <a:miter lim="800000"/>
            <a:headEnd/>
            <a:tailEnd/>
          </a:ln>
        </p:spPr>
      </p:pic>
      <p:pic>
        <p:nvPicPr>
          <p:cNvPr id="67588" name="Picture 4" descr="Blue Angel Recycled Plastics"/>
          <p:cNvPicPr>
            <a:picLocks noChangeAspect="1" noChangeArrowheads="1"/>
          </p:cNvPicPr>
          <p:nvPr/>
        </p:nvPicPr>
        <p:blipFill>
          <a:blip r:embed="rId3"/>
          <a:srcRect/>
          <a:stretch>
            <a:fillRect/>
          </a:stretch>
        </p:blipFill>
        <p:spPr bwMode="auto">
          <a:xfrm>
            <a:off x="2667000" y="1295400"/>
            <a:ext cx="2635250" cy="2667000"/>
          </a:xfrm>
          <a:prstGeom prst="rect">
            <a:avLst/>
          </a:prstGeom>
          <a:noFill/>
          <a:ln w="9525">
            <a:noFill/>
            <a:miter lim="800000"/>
            <a:headEnd/>
            <a:tailEnd/>
          </a:ln>
        </p:spPr>
      </p:pic>
      <p:pic>
        <p:nvPicPr>
          <p:cNvPr id="67589" name="Picture 5" descr="Blue Angel Reusable Packaging"/>
          <p:cNvPicPr>
            <a:picLocks noChangeAspect="1" noChangeArrowheads="1"/>
          </p:cNvPicPr>
          <p:nvPr/>
        </p:nvPicPr>
        <p:blipFill>
          <a:blip r:embed="rId4"/>
          <a:srcRect/>
          <a:stretch>
            <a:fillRect/>
          </a:stretch>
        </p:blipFill>
        <p:spPr bwMode="auto">
          <a:xfrm>
            <a:off x="5638800" y="1219200"/>
            <a:ext cx="3352800" cy="2759075"/>
          </a:xfrm>
          <a:prstGeom prst="rect">
            <a:avLst/>
          </a:prstGeom>
          <a:noFill/>
          <a:ln w="9525">
            <a:noFill/>
            <a:miter lim="800000"/>
            <a:headEnd/>
            <a:tailEnd/>
          </a:ln>
        </p:spPr>
      </p:pic>
      <p:pic>
        <p:nvPicPr>
          <p:cNvPr id="67590" name="Picture 6" descr="Blue Angel Paper Products"/>
          <p:cNvPicPr>
            <a:picLocks noChangeAspect="1" noChangeArrowheads="1"/>
          </p:cNvPicPr>
          <p:nvPr/>
        </p:nvPicPr>
        <p:blipFill>
          <a:blip r:embed="rId5"/>
          <a:srcRect/>
          <a:stretch>
            <a:fillRect/>
          </a:stretch>
        </p:blipFill>
        <p:spPr bwMode="auto">
          <a:xfrm>
            <a:off x="0" y="4419600"/>
            <a:ext cx="2971800" cy="2070100"/>
          </a:xfrm>
          <a:prstGeom prst="rect">
            <a:avLst/>
          </a:prstGeom>
          <a:noFill/>
          <a:ln w="9525">
            <a:noFill/>
            <a:miter lim="800000"/>
            <a:headEnd/>
            <a:tailEnd/>
          </a:ln>
        </p:spPr>
      </p:pic>
      <p:pic>
        <p:nvPicPr>
          <p:cNvPr id="67591" name="Picture 7" descr="Blue Angel Copiers"/>
          <p:cNvPicPr>
            <a:picLocks noChangeAspect="1" noChangeArrowheads="1"/>
          </p:cNvPicPr>
          <p:nvPr/>
        </p:nvPicPr>
        <p:blipFill>
          <a:blip r:embed="rId6"/>
          <a:srcRect/>
          <a:stretch>
            <a:fillRect/>
          </a:stretch>
        </p:blipFill>
        <p:spPr bwMode="auto">
          <a:xfrm>
            <a:off x="3352800" y="4191000"/>
            <a:ext cx="2895600" cy="2341563"/>
          </a:xfrm>
          <a:prstGeom prst="rect">
            <a:avLst/>
          </a:prstGeom>
          <a:noFill/>
          <a:ln w="9525">
            <a:noFill/>
            <a:miter lim="800000"/>
            <a:headEnd/>
            <a:tailEnd/>
          </a:ln>
        </p:spPr>
      </p:pic>
      <p:pic>
        <p:nvPicPr>
          <p:cNvPr id="67592" name="Picture 8" descr="Blue Angel PCs"/>
          <p:cNvPicPr>
            <a:picLocks noChangeAspect="1" noChangeArrowheads="1"/>
          </p:cNvPicPr>
          <p:nvPr/>
        </p:nvPicPr>
        <p:blipFill>
          <a:blip r:embed="rId7"/>
          <a:srcRect/>
          <a:stretch>
            <a:fillRect/>
          </a:stretch>
        </p:blipFill>
        <p:spPr bwMode="auto">
          <a:xfrm>
            <a:off x="6400800" y="4191000"/>
            <a:ext cx="2743200" cy="2168525"/>
          </a:xfrm>
          <a:prstGeom prst="rect">
            <a:avLst/>
          </a:prstGeom>
          <a:noFill/>
          <a:ln w="9525">
            <a:noFill/>
            <a:miter lim="800000"/>
            <a:headEnd/>
            <a:tailEnd/>
          </a:ln>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ext Box 2"/>
          <p:cNvSpPr txBox="1">
            <a:spLocks noChangeArrowheads="1"/>
          </p:cNvSpPr>
          <p:nvPr/>
        </p:nvSpPr>
        <p:spPr bwMode="auto">
          <a:xfrm>
            <a:off x="0" y="1371600"/>
            <a:ext cx="9144000" cy="5568950"/>
          </a:xfrm>
          <a:prstGeom prst="rect">
            <a:avLst/>
          </a:prstGeom>
          <a:noFill/>
          <a:ln w="12700">
            <a:noFill/>
            <a:miter lim="800000"/>
            <a:headEnd type="none" w="sm" len="sm"/>
            <a:tailEnd type="none" w="sm" len="sm"/>
          </a:ln>
        </p:spPr>
        <p:txBody>
          <a:bodyPr>
            <a:spAutoFit/>
          </a:bodyPr>
          <a:lstStyle/>
          <a:p>
            <a:pPr>
              <a:spcBef>
                <a:spcPct val="50000"/>
              </a:spcBef>
            </a:pPr>
            <a:r>
              <a:rPr lang="en-US" b="1"/>
              <a:t>Impact=Population x Affluence x Technology</a:t>
            </a:r>
          </a:p>
          <a:p>
            <a:pPr>
              <a:spcBef>
                <a:spcPct val="50000"/>
              </a:spcBef>
            </a:pPr>
            <a:endParaRPr lang="en-US" b="1"/>
          </a:p>
          <a:p>
            <a:pPr>
              <a:spcBef>
                <a:spcPct val="50000"/>
              </a:spcBef>
            </a:pPr>
            <a:r>
              <a:rPr lang="en-US" b="1"/>
              <a:t>      		 I	    =  		P  x   A   x   T</a:t>
            </a:r>
          </a:p>
          <a:p>
            <a:pPr>
              <a:spcBef>
                <a:spcPct val="50000"/>
              </a:spcBef>
            </a:pPr>
            <a:endParaRPr lang="en-US" b="1"/>
          </a:p>
          <a:p>
            <a:pPr>
              <a:spcBef>
                <a:spcPct val="50000"/>
              </a:spcBef>
            </a:pPr>
            <a:r>
              <a:rPr lang="en-US"/>
              <a:t>Impact (throughput) of a population on the planet’s sources and sinks equals the population times its affluence times the damage done by the technologies supporting the affluence.  Environmental impact/person</a:t>
            </a:r>
          </a:p>
          <a:p>
            <a:pPr>
              <a:spcBef>
                <a:spcPct val="50000"/>
              </a:spcBef>
            </a:pPr>
            <a:endParaRPr lang="en-US"/>
          </a:p>
          <a:p>
            <a:pPr>
              <a:spcBef>
                <a:spcPct val="50000"/>
              </a:spcBef>
            </a:pPr>
            <a:r>
              <a:rPr lang="en-US"/>
              <a:t>Source: Paul Ehrlich</a:t>
            </a:r>
            <a:endParaRPr lang="en-US" b="1"/>
          </a:p>
          <a:p>
            <a:pPr>
              <a:spcBef>
                <a:spcPct val="50000"/>
              </a:spcBef>
            </a:pPr>
            <a:endParaRPr lang="en-US" b="1"/>
          </a:p>
          <a:p>
            <a:pPr>
              <a:spcBef>
                <a:spcPct val="50000"/>
              </a:spcBef>
            </a:pPr>
            <a:endParaRPr lang="en-US" b="1"/>
          </a:p>
        </p:txBody>
      </p:sp>
      <p:sp>
        <p:nvSpPr>
          <p:cNvPr id="68611" name="Text Box 3"/>
          <p:cNvSpPr txBox="1">
            <a:spLocks noChangeArrowheads="1"/>
          </p:cNvSpPr>
          <p:nvPr/>
        </p:nvSpPr>
        <p:spPr bwMode="auto">
          <a:xfrm>
            <a:off x="2819400" y="457200"/>
            <a:ext cx="3657600" cy="701675"/>
          </a:xfrm>
          <a:prstGeom prst="rect">
            <a:avLst/>
          </a:prstGeom>
          <a:noFill/>
          <a:ln w="12700">
            <a:noFill/>
            <a:miter lim="800000"/>
            <a:headEnd type="none" w="sm" len="sm"/>
            <a:tailEnd type="none" w="sm" len="sm"/>
          </a:ln>
        </p:spPr>
        <p:txBody>
          <a:bodyPr>
            <a:spAutoFit/>
          </a:bodyPr>
          <a:lstStyle/>
          <a:p>
            <a:pPr>
              <a:spcBef>
                <a:spcPct val="50000"/>
              </a:spcBef>
            </a:pPr>
            <a:r>
              <a:rPr lang="en-US" sz="4000" b="1"/>
              <a:t>IPAT Formula</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r>
              <a:rPr lang="en-US" smtClean="0"/>
              <a:t>Affecting IPAT Outcomes</a:t>
            </a:r>
          </a:p>
        </p:txBody>
      </p:sp>
      <p:sp>
        <p:nvSpPr>
          <p:cNvPr id="69635" name="Rectangle 3"/>
          <p:cNvSpPr>
            <a:spLocks noGrp="1" noChangeArrowheads="1"/>
          </p:cNvSpPr>
          <p:nvPr>
            <p:ph type="body" idx="1"/>
          </p:nvPr>
        </p:nvSpPr>
        <p:spPr>
          <a:xfrm>
            <a:off x="0" y="914400"/>
            <a:ext cx="8915400" cy="4953000"/>
          </a:xfrm>
        </p:spPr>
        <p:txBody>
          <a:bodyPr/>
          <a:lstStyle/>
          <a:p>
            <a:r>
              <a:rPr lang="en-US" b="1" smtClean="0"/>
              <a:t>Population (P) :</a:t>
            </a:r>
            <a:r>
              <a:rPr lang="en-US" smtClean="0"/>
              <a:t> family planning, female literacy, social welfare, role of women, land tenure</a:t>
            </a:r>
          </a:p>
          <a:p>
            <a:r>
              <a:rPr lang="en-US" b="1" smtClean="0"/>
              <a:t>Affluence (A) :</a:t>
            </a:r>
            <a:endParaRPr lang="en-US" smtClean="0"/>
          </a:p>
          <a:p>
            <a:pPr lvl="1"/>
            <a:r>
              <a:rPr lang="en-US" smtClean="0"/>
              <a:t>Capital stock/person: values, prices, full costing, what do we want?, What is enough?</a:t>
            </a:r>
          </a:p>
          <a:p>
            <a:pPr lvl="1"/>
            <a:r>
              <a:rPr lang="en-US" smtClean="0"/>
              <a:t>Material throughput/capital stock: product longevity, material choice, minimum materials design, recycling/reuse/recovery, scrap recovery</a:t>
            </a:r>
          </a:p>
          <a:p>
            <a:r>
              <a:rPr lang="en-US" b="1" smtClean="0"/>
              <a:t>Technology (T) :</a:t>
            </a:r>
            <a:endParaRPr lang="en-US" smtClean="0"/>
          </a:p>
          <a:p>
            <a:pPr lvl="1"/>
            <a:r>
              <a:rPr lang="en-US" smtClean="0"/>
              <a:t>Energy/material throughput: End-use efficiency, conversion efficiency, distribution efficiency, system integration, process redesign</a:t>
            </a:r>
          </a:p>
          <a:p>
            <a:pPr lvl="1"/>
            <a:r>
              <a:rPr lang="en-US" smtClean="0"/>
              <a:t>Environmental impact/Energy: Benign sources, scale, siting, technical mitigation, offsets</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8" name="Picture 4" descr="Copy of Dogbert the Green Consultant"/>
          <p:cNvPicPr>
            <a:picLocks noChangeAspect="1" noChangeArrowheads="1"/>
          </p:cNvPicPr>
          <p:nvPr/>
        </p:nvPicPr>
        <p:blipFill>
          <a:blip r:embed="rId2"/>
          <a:srcRect/>
          <a:stretch>
            <a:fillRect/>
          </a:stretch>
        </p:blipFill>
        <p:spPr bwMode="auto">
          <a:xfrm>
            <a:off x="0" y="0"/>
            <a:ext cx="9144000" cy="4073525"/>
          </a:xfrm>
          <a:prstGeom prst="rect">
            <a:avLst/>
          </a:prstGeom>
          <a:noFill/>
          <a:ln w="9525">
            <a:noFill/>
            <a:miter lim="800000"/>
            <a:headEnd/>
            <a:tailEnd/>
          </a:ln>
        </p:spPr>
      </p:pic>
    </p:spTree>
  </p:cSld>
  <p:clrMapOvr>
    <a:masterClrMapping/>
  </p:clrMapOvr>
  <p:transition/>
</p:sld>
</file>

<file path=ppt/slides/slide6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685800" y="609600"/>
            <a:ext cx="7772400" cy="652463"/>
          </a:xfrm>
        </p:spPr>
        <p:txBody>
          <a:bodyPr/>
          <a:lstStyle/>
          <a:p>
            <a:pPr eaLnBrk="1" hangingPunct="1"/>
            <a:r>
              <a:rPr lang="en-US" smtClean="0"/>
              <a:t>Concluding Thoughts</a:t>
            </a:r>
          </a:p>
        </p:txBody>
      </p:sp>
      <p:sp>
        <p:nvSpPr>
          <p:cNvPr id="253955" name="Rectangle 3"/>
          <p:cNvSpPr>
            <a:spLocks noGrp="1" noChangeArrowheads="1"/>
          </p:cNvSpPr>
          <p:nvPr>
            <p:ph type="body" idx="1"/>
          </p:nvPr>
        </p:nvSpPr>
        <p:spPr>
          <a:xfrm>
            <a:off x="0" y="1828800"/>
            <a:ext cx="9144000" cy="4724400"/>
          </a:xfrm>
        </p:spPr>
        <p:txBody>
          <a:bodyPr/>
          <a:lstStyle/>
          <a:p>
            <a:pPr eaLnBrk="1" hangingPunct="1"/>
            <a:r>
              <a:rPr lang="en-US" smtClean="0"/>
              <a:t>Sustainability is difficult to achieve</a:t>
            </a:r>
            <a:r>
              <a:rPr lang="en-US" b="1" smtClean="0"/>
              <a:t> but ultimately a </a:t>
            </a:r>
            <a:r>
              <a:rPr lang="en-US" smtClean="0"/>
              <a:t>necessity.</a:t>
            </a:r>
            <a:r>
              <a:rPr lang="en-US" b="1" smtClean="0"/>
              <a:t> </a:t>
            </a:r>
          </a:p>
          <a:p>
            <a:pPr eaLnBrk="1" hangingPunct="1"/>
            <a:r>
              <a:rPr lang="en-US" b="1" smtClean="0"/>
              <a:t>Present trends make sustainability an impossibility</a:t>
            </a:r>
          </a:p>
          <a:p>
            <a:pPr eaLnBrk="1" hangingPunct="1"/>
            <a:r>
              <a:rPr lang="en-US" smtClean="0"/>
              <a:t>Huge increases in resource efficiency</a:t>
            </a:r>
            <a:r>
              <a:rPr lang="en-US" b="1" smtClean="0"/>
              <a:t> are required.</a:t>
            </a:r>
          </a:p>
          <a:p>
            <a:pPr eaLnBrk="1" hangingPunct="1"/>
            <a:r>
              <a:rPr lang="en-US" smtClean="0"/>
              <a:t>Poverty in today’s global society needs to be eliminated for future generations to have the possibility of sustainability</a:t>
            </a:r>
            <a:endParaRPr lang="en-US" b="1" smtClean="0"/>
          </a:p>
          <a:p>
            <a:pPr eaLnBrk="1" hangingPunct="1"/>
            <a:endParaRPr lang="en-US" b="1"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539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539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5395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5395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3955" grpId="0" build="p" autoUpdateAnimBg="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6" name="Picture 2"/>
          <p:cNvPicPr>
            <a:picLocks noChangeAspect="1" noChangeArrowheads="1"/>
          </p:cNvPicPr>
          <p:nvPr/>
        </p:nvPicPr>
        <p:blipFill>
          <a:blip r:embed="rId2"/>
          <a:srcRect l="7976" t="43005" r="52023" b="11458"/>
          <a:stretch>
            <a:fillRect/>
          </a:stretch>
        </p:blipFill>
        <p:spPr bwMode="auto">
          <a:xfrm>
            <a:off x="0" y="0"/>
            <a:ext cx="7983538" cy="6859588"/>
          </a:xfrm>
          <a:prstGeom prst="rect">
            <a:avLst/>
          </a:prstGeom>
          <a:noFill/>
          <a:ln w="12700">
            <a:noFill/>
            <a:miter lim="800000"/>
            <a:headEnd type="none" w="sm" len="sm"/>
            <a:tailEnd type="none" w="sm" len="sm"/>
          </a:ln>
        </p:spPr>
      </p:pic>
    </p:spTree>
  </p:cSld>
  <p:clrMapOvr>
    <a:masterClrMapping/>
  </p:clrMapOvr>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0" name="Picture 2"/>
          <p:cNvPicPr>
            <a:picLocks noChangeAspect="1" noChangeArrowheads="1"/>
          </p:cNvPicPr>
          <p:nvPr/>
        </p:nvPicPr>
        <p:blipFill>
          <a:blip r:embed="rId2"/>
          <a:srcRect l="6786" t="21875" r="51309" b="62202"/>
          <a:stretch>
            <a:fillRect/>
          </a:stretch>
        </p:blipFill>
        <p:spPr bwMode="auto">
          <a:xfrm>
            <a:off x="0" y="0"/>
            <a:ext cx="8977313" cy="2728913"/>
          </a:xfrm>
          <a:prstGeom prst="rect">
            <a:avLst/>
          </a:prstGeom>
          <a:noFill/>
          <a:ln w="12700">
            <a:noFill/>
            <a:miter lim="800000"/>
            <a:headEnd type="none" w="sm" len="sm"/>
            <a:tailEnd type="none" w="sm" len="sm"/>
          </a:ln>
        </p:spPr>
      </p:pic>
    </p:spTree>
  </p:cSld>
  <p:clrMapOvr>
    <a:masterClrMapping/>
  </p:clrMapOvr>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4" name="Picture 2"/>
          <p:cNvPicPr>
            <a:picLocks noChangeAspect="1" noChangeArrowheads="1"/>
          </p:cNvPicPr>
          <p:nvPr/>
        </p:nvPicPr>
        <p:blipFill>
          <a:blip r:embed="rId2"/>
          <a:srcRect l="55000" t="20535" r="5476" b="49702"/>
          <a:stretch>
            <a:fillRect/>
          </a:stretch>
        </p:blipFill>
        <p:spPr bwMode="auto">
          <a:xfrm>
            <a:off x="0" y="0"/>
            <a:ext cx="9083675" cy="5472113"/>
          </a:xfrm>
          <a:prstGeom prst="rect">
            <a:avLst/>
          </a:prstGeom>
          <a:noFill/>
          <a:ln w="12700">
            <a:noFill/>
            <a:miter lim="800000"/>
            <a:headEnd type="none" w="sm" len="sm"/>
            <a:tailEnd type="none" w="sm" len="sm"/>
          </a:ln>
        </p:spPr>
      </p:pic>
    </p:spTree>
  </p:cSld>
  <p:clrMapOvr>
    <a:masterClrMapping/>
  </p:clrMapOvr>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8" name="Picture 2"/>
          <p:cNvPicPr>
            <a:picLocks noChangeAspect="1" noChangeArrowheads="1"/>
          </p:cNvPicPr>
          <p:nvPr/>
        </p:nvPicPr>
        <p:blipFill>
          <a:blip r:embed="rId2"/>
          <a:srcRect l="54881" t="20833" r="2977" b="41667"/>
          <a:stretch>
            <a:fillRect/>
          </a:stretch>
        </p:blipFill>
        <p:spPr bwMode="auto">
          <a:xfrm>
            <a:off x="0" y="0"/>
            <a:ext cx="9144000" cy="6858000"/>
          </a:xfrm>
          <a:prstGeom prst="rect">
            <a:avLst/>
          </a:prstGeom>
          <a:noFill/>
          <a:ln w="12700">
            <a:noFill/>
            <a:miter lim="800000"/>
            <a:headEnd type="none" w="sm" len="sm"/>
            <a:tailEnd type="none" w="sm" len="sm"/>
          </a:ln>
        </p:spPr>
      </p:pic>
    </p:spTree>
  </p:cSld>
  <p:clrMapOvr>
    <a:masterClrMapping/>
  </p:clrMapOvr>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1"/>
          <p:cNvSpPr>
            <a:spLocks noGrp="1"/>
          </p:cNvSpPr>
          <p:nvPr>
            <p:ph type="title"/>
          </p:nvPr>
        </p:nvSpPr>
        <p:spPr>
          <a:xfrm>
            <a:off x="1044575" y="566738"/>
            <a:ext cx="8361363" cy="1143000"/>
          </a:xfrm>
        </p:spPr>
        <p:txBody>
          <a:bodyPr/>
          <a:lstStyle/>
          <a:p>
            <a:r>
              <a:rPr lang="en-US" sz="3600" smtClean="0"/>
              <a:t>Causal Loop Diagram: Sustainability</a:t>
            </a:r>
          </a:p>
        </p:txBody>
      </p:sp>
      <p:sp>
        <p:nvSpPr>
          <p:cNvPr id="76803" name="Content Placeholder 2"/>
          <p:cNvSpPr>
            <a:spLocks noGrp="1"/>
          </p:cNvSpPr>
          <p:nvPr>
            <p:ph sz="half" idx="1"/>
          </p:nvPr>
        </p:nvSpPr>
        <p:spPr/>
        <p:txBody>
          <a:bodyPr/>
          <a:lstStyle/>
          <a:p>
            <a:r>
              <a:rPr lang="en-US" smtClean="0"/>
              <a:t>Population</a:t>
            </a:r>
          </a:p>
          <a:p>
            <a:r>
              <a:rPr lang="en-US" smtClean="0"/>
              <a:t>Consumption</a:t>
            </a:r>
          </a:p>
          <a:p>
            <a:r>
              <a:rPr lang="en-US" smtClean="0"/>
              <a:t>Economic activity</a:t>
            </a:r>
          </a:p>
          <a:p>
            <a:r>
              <a:rPr lang="en-US" smtClean="0"/>
              <a:t>Waste</a:t>
            </a:r>
          </a:p>
          <a:p>
            <a:r>
              <a:rPr lang="en-US" smtClean="0"/>
              <a:t>Biodiversity</a:t>
            </a:r>
          </a:p>
          <a:p>
            <a:r>
              <a:rPr lang="en-US" smtClean="0"/>
              <a:t>Environmental damage</a:t>
            </a:r>
          </a:p>
          <a:p>
            <a:r>
              <a:rPr lang="en-US" smtClean="0"/>
              <a:t>Quality of life</a:t>
            </a:r>
          </a:p>
        </p:txBody>
      </p:sp>
      <p:sp>
        <p:nvSpPr>
          <p:cNvPr id="76804" name="Content Placeholder 3"/>
          <p:cNvSpPr>
            <a:spLocks noGrp="1"/>
          </p:cNvSpPr>
          <p:nvPr>
            <p:ph sz="half" idx="2"/>
          </p:nvPr>
        </p:nvSpPr>
        <p:spPr/>
        <p:txBody>
          <a:bodyPr/>
          <a:lstStyle/>
          <a:p>
            <a:r>
              <a:rPr lang="en-US" smtClean="0"/>
              <a:t>Education</a:t>
            </a:r>
          </a:p>
          <a:p>
            <a:r>
              <a:rPr lang="en-US" smtClean="0"/>
              <a:t>Resource extraction</a:t>
            </a:r>
          </a:p>
          <a:p>
            <a:r>
              <a:rPr lang="en-US" smtClean="0"/>
              <a:t>Social justice</a:t>
            </a:r>
          </a:p>
          <a:p>
            <a:r>
              <a:rPr lang="en-US" smtClean="0"/>
              <a:t>Functioning justice system</a:t>
            </a:r>
          </a:p>
          <a:p>
            <a:r>
              <a:rPr lang="en-US" smtClean="0"/>
              <a:t>Pollution (air, water, solid)</a:t>
            </a:r>
          </a:p>
          <a:p>
            <a:r>
              <a:rPr lang="en-US" smtClean="0"/>
              <a:t>Generation of toxic substances</a:t>
            </a:r>
          </a:p>
        </p:txBody>
      </p:sp>
    </p:spTree>
  </p:cSld>
  <p:clrMapOvr>
    <a:masterClrMapping/>
  </p:clrMapOvr>
  <p:transition/>
</p:sld>
</file>

<file path=ppt/theme/theme1.xml><?xml version="1.0" encoding="utf-8"?>
<a:theme xmlns:a="http://schemas.openxmlformats.org/drawingml/2006/main" name="Buidling a Sustainable World COAA MArch 2007">
  <a:themeElements>
    <a:clrScheme name="Buidling a Sustainable World COAA MArch 2007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uidling a Sustainable World COAA MArch 2007">
      <a:majorFont>
        <a:latin typeface="Times"/>
        <a:ea typeface=""/>
        <a:cs typeface=""/>
      </a:majorFont>
      <a:minorFont>
        <a:latin typeface="Time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Buidling a Sustainable World COAA MArch 2007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uidling a Sustainable World COAA MArch 2007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uidling a Sustainable World COAA MArch 2007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uidling a Sustainable World COAA MArch 2007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uidling a Sustainable World COAA MArch 2007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uidling a Sustainable World COAA MArch 2007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uidling a Sustainable World COAA MArch 2007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uidling a Sustainable World COAA MArch 2007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uidling a Sustainable World COAA MArch 2007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uidling a Sustainable World COAA MArch 2007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uidling a Sustainable World COAA MArch 2007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uidling a Sustainable World COAA MArch 2007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ustom Design">
  <a:themeElements>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ustom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69696"/>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B9A5925575B2542AA509351E2B9D07D" ma:contentTypeVersion="0" ma:contentTypeDescription="Create a new document." ma:contentTypeScope="" ma:versionID="9a9e8c33868f5e1b916ce87ffb089732">
  <xsd:schema xmlns:xsd="http://www.w3.org/2001/XMLSchema" xmlns:p="http://schemas.microsoft.com/office/2006/metadata/properties" targetNamespace="http://schemas.microsoft.com/office/2006/metadata/properties" ma:root="true" ma:fieldsID="4aeb20c0e3442673af7ee10786458764">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2.xml><?xml version="1.0" encoding="utf-8"?>
<p:properties xmlns:p="http://schemas.microsoft.com/office/2006/metadata/properties" xmlns:xsi="http://www.w3.org/2001/XMLSchema-instanc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E253AF7-F3C8-482C-9E7D-B034958D800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2.xml><?xml version="1.0" encoding="utf-8"?>
<ds:datastoreItem xmlns:ds="http://schemas.openxmlformats.org/officeDocument/2006/customXml" ds:itemID="{046C6F72-2F85-4B31-BAC1-967891802FAE}">
  <ds:schemaRefs>
    <ds:schemaRef ds:uri="http://purl.org/dc/dcmitype/"/>
    <ds:schemaRef ds:uri="http://schemas.openxmlformats.org/package/2006/metadata/core-properties"/>
    <ds:schemaRef ds:uri="http://purl.org/dc/terms/"/>
    <ds:schemaRef ds:uri="http://purl.org/dc/elements/1.1/"/>
    <ds:schemaRef ds:uri="http://www.w3.org/XML/1998/namespace"/>
    <ds:schemaRef ds:uri="http://schemas.microsoft.com/office/2006/documentManagement/types"/>
    <ds:schemaRef ds:uri="http://schemas.microsoft.com/office/2006/metadata/properties"/>
  </ds:schemaRefs>
</ds:datastoreItem>
</file>

<file path=customXml/itemProps3.xml><?xml version="1.0" encoding="utf-8"?>
<ds:datastoreItem xmlns:ds="http://schemas.openxmlformats.org/officeDocument/2006/customXml" ds:itemID="{62EFED97-0232-4827-9F5A-4C73F385C26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USF-UF Sustainability October 2007</Template>
  <TotalTime>9701</TotalTime>
  <Words>4071</Words>
  <Application>Microsoft Office PowerPoint</Application>
  <PresentationFormat>On-screen Show (4:3)</PresentationFormat>
  <Paragraphs>316</Paragraphs>
  <Slides>72</Slides>
  <Notes>16</Notes>
  <HiddenSlides>0</HiddenSlides>
  <MMClips>0</MMClips>
  <ScaleCrop>false</ScaleCrop>
  <HeadingPairs>
    <vt:vector size="8" baseType="variant">
      <vt:variant>
        <vt:lpstr>Fonts Used</vt:lpstr>
      </vt:variant>
      <vt:variant>
        <vt:i4>7</vt:i4>
      </vt:variant>
      <vt:variant>
        <vt:lpstr>Theme</vt:lpstr>
      </vt:variant>
      <vt:variant>
        <vt:i4>2</vt:i4>
      </vt:variant>
      <vt:variant>
        <vt:lpstr>Embedded OLE Servers</vt:lpstr>
      </vt:variant>
      <vt:variant>
        <vt:i4>1</vt:i4>
      </vt:variant>
      <vt:variant>
        <vt:lpstr>Slide Titles</vt:lpstr>
      </vt:variant>
      <vt:variant>
        <vt:i4>72</vt:i4>
      </vt:variant>
    </vt:vector>
  </HeadingPairs>
  <TitlesOfParts>
    <vt:vector size="82" baseType="lpstr">
      <vt:lpstr>Arial</vt:lpstr>
      <vt:lpstr>Garamond</vt:lpstr>
      <vt:lpstr>Monotype Sorts</vt:lpstr>
      <vt:lpstr>QuickType Pi</vt:lpstr>
      <vt:lpstr>Times</vt:lpstr>
      <vt:lpstr>Times New Roman</vt:lpstr>
      <vt:lpstr>Verdana</vt:lpstr>
      <vt:lpstr>Buidling a Sustainable World COAA MArch 2007</vt:lpstr>
      <vt:lpstr>Custom Design</vt:lpstr>
      <vt:lpstr>Document</vt:lpstr>
      <vt:lpstr>The Sustainability Framework</vt:lpstr>
      <vt:lpstr>What is Sustainable Development?</vt:lpstr>
      <vt:lpstr>More on SD</vt:lpstr>
      <vt:lpstr>Even More on SD</vt:lpstr>
      <vt:lpstr>Lester Brown (Worldwatch Institute)</vt:lpstr>
      <vt:lpstr>PowerPoint Presentation</vt:lpstr>
      <vt:lpstr>Paradigm Shifts</vt:lpstr>
      <vt:lpstr>PowerPoint Presentation</vt:lpstr>
      <vt:lpstr>Proto-Sustainable Systems</vt:lpstr>
      <vt:lpstr>Truly Sustainable Systems</vt:lpstr>
      <vt:lpstr>Alternatively…</vt:lpstr>
      <vt:lpstr>Some New Vocabulary</vt:lpstr>
      <vt:lpstr>Even more…</vt:lpstr>
      <vt:lpstr>Main Points</vt:lpstr>
      <vt:lpstr>World Population Growth</vt:lpstr>
      <vt:lpstr>PowerPoint Presentation</vt:lpstr>
      <vt:lpstr>PowerPoint Presentation</vt:lpstr>
      <vt:lpstr>Exhaustion of Natural Resources</vt:lpstr>
      <vt:lpstr>Services Provided by Natural Systems</vt:lpstr>
      <vt:lpstr>PowerPoint Presentation</vt:lpstr>
      <vt:lpstr>Worth of Ecosystem </vt:lpstr>
      <vt:lpstr>Resource Consumption Patterns</vt:lpstr>
      <vt:lpstr>Hubbert’s Pimple - Oil Consumption</vt:lpstr>
      <vt:lpstr>Water Resources</vt:lpstr>
      <vt:lpstr>Uranium Production, France</vt:lpstr>
      <vt:lpstr>Reasonably assured (RAR), inferred (IR) and already produced uranium resources</vt:lpstr>
      <vt:lpstr>PowerPoint Presentation</vt:lpstr>
      <vt:lpstr>PowerPoint Presentation</vt:lpstr>
      <vt:lpstr>The Coldest Areas  Warm the Most</vt:lpstr>
      <vt:lpstr>PowerPoint Presentation</vt:lpstr>
      <vt:lpstr>PowerPoint Presentation</vt:lpstr>
      <vt:lpstr>Carrying Capacity</vt:lpstr>
      <vt:lpstr>PowerPoint Presentation</vt:lpstr>
      <vt:lpstr>PowerPoint Presentation</vt:lpstr>
      <vt:lpstr>PowerPoint Presentation</vt:lpstr>
      <vt:lpstr>PowerPoint Presentation</vt:lpstr>
      <vt:lpstr>Resource Consumption</vt:lpstr>
      <vt:lpstr>PowerPoint Presentation</vt:lpstr>
      <vt:lpstr>Frameworks &amp; Tools</vt:lpstr>
      <vt:lpstr>Biomimicry</vt:lpstr>
      <vt:lpstr>PowerPoint Presentation</vt:lpstr>
      <vt:lpstr>PowerPoint Presentation</vt:lpstr>
      <vt:lpstr>PowerPoint Presentation</vt:lpstr>
      <vt:lpstr>PowerPoint Presentation</vt:lpstr>
      <vt:lpstr>PowerPoint Presentation</vt:lpstr>
      <vt:lpstr>The Natural Step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Tools</vt:lpstr>
      <vt:lpstr>Definition: Environmental Label</vt:lpstr>
      <vt:lpstr>PowerPoint Presentation</vt:lpstr>
      <vt:lpstr>Environmental Label Programs</vt:lpstr>
      <vt:lpstr>PowerPoint Presentation</vt:lpstr>
      <vt:lpstr>PowerPoint Presentation</vt:lpstr>
      <vt:lpstr>EU Eco-Label Products</vt:lpstr>
      <vt:lpstr>Product Groups - EU Label</vt:lpstr>
      <vt:lpstr>Germany: The Blue Angel</vt:lpstr>
      <vt:lpstr>Some Blue Angel Products</vt:lpstr>
      <vt:lpstr>PowerPoint Presentation</vt:lpstr>
      <vt:lpstr>Affecting IPAT Outcomes</vt:lpstr>
      <vt:lpstr>PowerPoint Presentation</vt:lpstr>
      <vt:lpstr>Concluding Thoughts</vt:lpstr>
      <vt:lpstr>PowerPoint Presentation</vt:lpstr>
      <vt:lpstr>PowerPoint Presentation</vt:lpstr>
      <vt:lpstr>PowerPoint Presentation</vt:lpstr>
      <vt:lpstr>PowerPoint Presentation</vt:lpstr>
      <vt:lpstr>Causal Loop Diagram: Sustainability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Development Construction</dc:title>
  <dc:creator>Charles J. Kibert</dc:creator>
  <cp:lastModifiedBy>Linda Rudd</cp:lastModifiedBy>
  <cp:revision>276</cp:revision>
  <cp:lastPrinted>1998-01-05T17:03:16Z</cp:lastPrinted>
  <dcterms:created xsi:type="dcterms:W3CDTF">1997-01-10T19:22:18Z</dcterms:created>
  <dcterms:modified xsi:type="dcterms:W3CDTF">2016-02-16T12:55:12Z</dcterms:modified>
</cp:coreProperties>
</file>