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4"/>
  </p:notesMasterIdLst>
  <p:sldIdLst>
    <p:sldId id="256" r:id="rId2"/>
    <p:sldId id="257" r:id="rId3"/>
    <p:sldId id="258" r:id="rId4"/>
    <p:sldId id="266" r:id="rId5"/>
    <p:sldId id="260" r:id="rId6"/>
    <p:sldId id="259" r:id="rId7"/>
    <p:sldId id="261" r:id="rId8"/>
    <p:sldId id="262" r:id="rId9"/>
    <p:sldId id="264" r:id="rId10"/>
    <p:sldId id="263" r:id="rId11"/>
    <p:sldId id="265" r:id="rId12"/>
    <p:sldId id="274"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290" autoAdjust="0"/>
  </p:normalViewPr>
  <p:slideViewPr>
    <p:cSldViewPr>
      <p:cViewPr varScale="1">
        <p:scale>
          <a:sx n="69" d="100"/>
          <a:sy n="69" d="100"/>
        </p:scale>
        <p:origin x="1858" y="6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8CD715A-35F9-42B9-8E7A-E1D4115DF08D}" type="datetimeFigureOut">
              <a:rPr lang="en-US" smtClean="0"/>
              <a:pPr/>
              <a:t>4/5/2024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A9583B-0CB5-4FE9-A09A-A2116E2F6265}"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research aims to provide an overview of </a:t>
            </a:r>
            <a:r>
              <a:rPr lang="en-US" sz="1200" kern="1200" dirty="0">
                <a:solidFill>
                  <a:schemeClr val="tx1"/>
                </a:solidFill>
                <a:effectLst/>
                <a:latin typeface="+mn-lt"/>
                <a:ea typeface="+mn-ea"/>
                <a:cs typeface="+mn-cs"/>
              </a:rPr>
              <a:t>Germany</a:t>
            </a:r>
            <a:r>
              <a:rPr lang="en-GB" sz="1200" kern="1200" dirty="0">
                <a:solidFill>
                  <a:schemeClr val="tx1"/>
                </a:solidFill>
                <a:effectLst/>
                <a:latin typeface="+mn-lt"/>
                <a:ea typeface="+mn-ea"/>
                <a:cs typeface="+mn-cs"/>
              </a:rPr>
              <a:t>'s business development growth concerning communication, culture, and locals business attitudes preferences. This study was written for Charlie Allen, a UK-based company that wants to relocate its production facility to </a:t>
            </a:r>
            <a:r>
              <a:rPr lang="en-US" sz="1200" kern="1200" dirty="0">
                <a:solidFill>
                  <a:schemeClr val="tx1"/>
                </a:solidFill>
                <a:effectLst/>
                <a:latin typeface="+mn-lt"/>
                <a:ea typeface="+mn-ea"/>
                <a:cs typeface="+mn-cs"/>
              </a:rPr>
              <a:t>Germany</a:t>
            </a:r>
            <a:r>
              <a:rPr lang="en-GB" sz="1200" kern="1200" dirty="0">
                <a:solidFill>
                  <a:schemeClr val="tx1"/>
                </a:solidFill>
                <a:effectLst/>
                <a:latin typeface="+mn-lt"/>
                <a:ea typeface="+mn-ea"/>
                <a:cs typeface="+mn-cs"/>
              </a:rPr>
              <a:t>. The difficulties Charlie Allen may have in Germany due to variations in cultural expectations and cultural sensitivity between nations will be examined in this study.</a:t>
            </a:r>
          </a:p>
          <a:p>
            <a:endParaRPr lang="en-GB"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1DA9583B-0CB5-4FE9-A09A-A2116E2F6265}" type="slidenum">
              <a:rPr lang="en-GB" smtClean="0"/>
              <a:pPr/>
              <a:t>2</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a:solidFill>
                  <a:schemeClr val="tx1"/>
                </a:solidFill>
                <a:effectLst/>
                <a:latin typeface="+mn-lt"/>
                <a:ea typeface="+mn-ea"/>
                <a:cs typeface="+mn-cs"/>
              </a:rPr>
              <a:t>Germany</a:t>
            </a:r>
            <a:r>
              <a:rPr lang="en-GB" sz="1200" kern="1200" dirty="0">
                <a:solidFill>
                  <a:schemeClr val="tx1"/>
                </a:solidFill>
                <a:effectLst/>
                <a:latin typeface="+mn-lt"/>
                <a:ea typeface="+mn-ea"/>
                <a:cs typeface="+mn-cs"/>
              </a:rPr>
              <a:t> has had a pitiful GDP growth contraction rate of -0.3 per cent on average for the past few years. Low productivity growth is caused by a complex tax structure, a sluggish rate of human capital accumulation, a decline in savings, and tightening pension regulations. The revival of the service industries in 2021 caused the economy to soar. Additionally, it strengthened households' reliance on public transportation. The labour market is expanding, and certain indications of recovery are being seen in this market. The international economic climate in 2022 will be heavily influenced by </a:t>
            </a:r>
            <a:r>
              <a:rPr lang="en-US" sz="1200" kern="1200" dirty="0">
                <a:solidFill>
                  <a:schemeClr val="tx1"/>
                </a:solidFill>
                <a:effectLst/>
                <a:latin typeface="+mn-lt"/>
                <a:ea typeface="+mn-ea"/>
                <a:cs typeface="+mn-cs"/>
              </a:rPr>
              <a:t>Germany</a:t>
            </a:r>
            <a:r>
              <a:rPr lang="en-GB" sz="1200" kern="1200" dirty="0">
                <a:solidFill>
                  <a:schemeClr val="tx1"/>
                </a:solidFill>
                <a:effectLst/>
                <a:latin typeface="+mn-lt"/>
                <a:ea typeface="+mn-ea"/>
                <a:cs typeface="+mn-cs"/>
              </a:rPr>
              <a:t>'s economic recovery, expansion, and tightening of regulations.</a:t>
            </a:r>
          </a:p>
          <a:p>
            <a:r>
              <a:rPr lang="en-GB" sz="1200" kern="1200" dirty="0">
                <a:solidFill>
                  <a:schemeClr val="tx1"/>
                </a:solidFill>
                <a:effectLst/>
                <a:latin typeface="+mn-lt"/>
                <a:ea typeface="+mn-ea"/>
                <a:cs typeface="+mn-cs"/>
              </a:rPr>
              <a:t> </a:t>
            </a:r>
          </a:p>
          <a:p>
            <a:endParaRPr lang="en-GB"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1DA9583B-0CB5-4FE9-A09A-A2116E2F6265}" type="slidenum">
              <a:rPr lang="en-GB" smtClean="0"/>
              <a:pPr/>
              <a:t>3</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effectLst/>
                <a:latin typeface="+mn-lt"/>
                <a:ea typeface="+mn-ea"/>
                <a:cs typeface="+mn-cs"/>
              </a:rPr>
              <a:t>It defines the idea of information, skill, idea, and emotion transfer between individuals from various nations. When two people communicate across national boundaries, it is referred to as intercultural communication. This shows that its enterprises are less conscious of cultural differences. It appears to be their way of life. This technique addresses multiculturalism and aims to help both parties get over two or more cultures. However, intercultural communication in the modern corporate world entails growing and gaining an advantage over rivals. This offers a chance to effectively communicate with individuals from diverse cultural backgrounds (</a:t>
            </a:r>
            <a:r>
              <a:rPr lang="en-GB" sz="1200" kern="1200" dirty="0" err="1">
                <a:solidFill>
                  <a:schemeClr val="tx1"/>
                </a:solidFill>
                <a:effectLst/>
                <a:latin typeface="+mn-lt"/>
                <a:ea typeface="+mn-ea"/>
                <a:cs typeface="+mn-cs"/>
              </a:rPr>
              <a:t>Kugai</a:t>
            </a:r>
            <a:r>
              <a:rPr lang="en-GB" sz="1200" kern="1200" dirty="0">
                <a:solidFill>
                  <a:schemeClr val="tx1"/>
                </a:solidFill>
                <a:effectLst/>
                <a:latin typeface="+mn-lt"/>
                <a:ea typeface="+mn-ea"/>
                <a:cs typeface="+mn-cs"/>
              </a:rPr>
              <a:t>, 2022). </a:t>
            </a:r>
            <a:r>
              <a:rPr lang="en-US" sz="1200" kern="1200" dirty="0">
                <a:solidFill>
                  <a:schemeClr val="tx1"/>
                </a:solidFill>
                <a:effectLst/>
                <a:latin typeface="+mn-lt"/>
                <a:ea typeface="+mn-ea"/>
                <a:cs typeface="+mn-cs"/>
              </a:rPr>
              <a:t>Germany</a:t>
            </a:r>
            <a:r>
              <a:rPr lang="en-GB" sz="1200" kern="1200" dirty="0">
                <a:solidFill>
                  <a:schemeClr val="tx1"/>
                </a:solidFill>
                <a:effectLst/>
                <a:latin typeface="+mn-lt"/>
                <a:ea typeface="+mn-ea"/>
                <a:cs typeface="+mn-cs"/>
              </a:rPr>
              <a:t>, a socialist nation, keeps its connections strong. The focal point of social life is the family. Families in </a:t>
            </a:r>
            <a:r>
              <a:rPr lang="en-US" sz="1200" kern="1200" dirty="0">
                <a:solidFill>
                  <a:schemeClr val="tx1"/>
                </a:solidFill>
                <a:effectLst/>
                <a:latin typeface="+mn-lt"/>
                <a:ea typeface="+mn-ea"/>
                <a:cs typeface="+mn-cs"/>
              </a:rPr>
              <a:t>Germany</a:t>
            </a:r>
            <a:r>
              <a:rPr lang="en-GB" sz="1200" kern="1200" dirty="0">
                <a:solidFill>
                  <a:schemeClr val="tx1"/>
                </a:solidFill>
                <a:effectLst/>
                <a:latin typeface="+mn-lt"/>
                <a:ea typeface="+mn-ea"/>
                <a:cs typeface="+mn-cs"/>
              </a:rPr>
              <a:t> are close-knit groups that include in-laws and cousins, brothers, and sisters. Grandparents and nephews are more powerful than other unified nations. They place more value on relationships. </a:t>
            </a:r>
            <a:r>
              <a:rPr lang="en-US" sz="1200" kern="1200" dirty="0">
                <a:solidFill>
                  <a:schemeClr val="tx1"/>
                </a:solidFill>
                <a:effectLst/>
                <a:latin typeface="+mn-lt"/>
                <a:ea typeface="+mn-ea"/>
                <a:cs typeface="+mn-cs"/>
              </a:rPr>
              <a:t>Germany </a:t>
            </a:r>
            <a:r>
              <a:rPr lang="en-GB" sz="1200" kern="1200" dirty="0">
                <a:solidFill>
                  <a:schemeClr val="tx1"/>
                </a:solidFill>
                <a:effectLst/>
                <a:latin typeface="+mn-lt"/>
                <a:ea typeface="+mn-ea"/>
                <a:cs typeface="+mn-cs"/>
              </a:rPr>
              <a:t>values intimate relationships and commercial trust. To properly manage the business and collaborate with </a:t>
            </a:r>
            <a:r>
              <a:rPr lang="en-US" sz="1200" kern="1200" dirty="0">
                <a:solidFill>
                  <a:schemeClr val="tx1"/>
                </a:solidFill>
                <a:effectLst/>
                <a:latin typeface="+mn-lt"/>
                <a:ea typeface="+mn-ea"/>
                <a:cs typeface="+mn-cs"/>
              </a:rPr>
              <a:t>German people</a:t>
            </a:r>
            <a:r>
              <a:rPr lang="en-GB" sz="1200" kern="1200" dirty="0">
                <a:solidFill>
                  <a:schemeClr val="tx1"/>
                </a:solidFill>
                <a:effectLst/>
                <a:latin typeface="+mn-lt"/>
                <a:ea typeface="+mn-ea"/>
                <a:cs typeface="+mn-cs"/>
              </a:rPr>
              <a:t>, one must have a thorough understanding of their characteristics. Their distinct personalities are more important than the work they will accomplish (</a:t>
            </a:r>
            <a:r>
              <a:rPr lang="en-GB" sz="1200" kern="1200" dirty="0" err="1">
                <a:solidFill>
                  <a:schemeClr val="tx1"/>
                </a:solidFill>
                <a:effectLst/>
                <a:latin typeface="+mn-lt"/>
                <a:ea typeface="+mn-ea"/>
                <a:cs typeface="+mn-cs"/>
              </a:rPr>
              <a:t>Kugai</a:t>
            </a:r>
            <a:r>
              <a:rPr lang="en-GB" sz="1200" kern="1200" dirty="0">
                <a:solidFill>
                  <a:schemeClr val="tx1"/>
                </a:solidFill>
                <a:effectLst/>
                <a:latin typeface="+mn-lt"/>
                <a:ea typeface="+mn-ea"/>
                <a:cs typeface="+mn-cs"/>
              </a:rPr>
              <a:t>, 2022). Because </a:t>
            </a:r>
            <a:r>
              <a:rPr lang="en-US" sz="1200" kern="1200" dirty="0">
                <a:solidFill>
                  <a:schemeClr val="tx1"/>
                </a:solidFill>
                <a:effectLst/>
                <a:latin typeface="+mn-lt"/>
                <a:ea typeface="+mn-ea"/>
                <a:cs typeface="+mn-cs"/>
              </a:rPr>
              <a:t>German people</a:t>
            </a:r>
            <a:r>
              <a:rPr lang="en-GB" sz="1200" kern="1200" dirty="0">
                <a:solidFill>
                  <a:schemeClr val="tx1"/>
                </a:solidFill>
                <a:effectLst/>
                <a:latin typeface="+mn-lt"/>
                <a:ea typeface="+mn-ea"/>
                <a:cs typeface="+mn-cs"/>
              </a:rPr>
              <a:t> engage in informal commercial practices, they often disregard the law when conducting business.</a:t>
            </a:r>
          </a:p>
          <a:p>
            <a:r>
              <a:rPr lang="en-US" sz="1200" kern="1200" dirty="0">
                <a:solidFill>
                  <a:schemeClr val="tx1"/>
                </a:solidFill>
                <a:effectLst/>
                <a:latin typeface="+mn-lt"/>
                <a:ea typeface="+mn-ea"/>
                <a:cs typeface="+mn-cs"/>
              </a:rPr>
              <a:t>German people</a:t>
            </a:r>
            <a:r>
              <a:rPr lang="en-GB" sz="1200" kern="1200" dirty="0">
                <a:solidFill>
                  <a:schemeClr val="tx1"/>
                </a:solidFill>
                <a:effectLst/>
                <a:latin typeface="+mn-lt"/>
                <a:ea typeface="+mn-ea"/>
                <a:cs typeface="+mn-cs"/>
              </a:rPr>
              <a:t> interact communication is perceived by those cultures that place more emphasis on managing professional conduct under all circumstances as theatrical and overly sentimental. In Germany, people can express their strong analysis since they are sociable. When </a:t>
            </a:r>
            <a:r>
              <a:rPr lang="en-US" sz="1200" kern="1200" dirty="0">
                <a:solidFill>
                  <a:schemeClr val="tx1"/>
                </a:solidFill>
                <a:effectLst/>
                <a:latin typeface="+mn-lt"/>
                <a:ea typeface="+mn-ea"/>
                <a:cs typeface="+mn-cs"/>
              </a:rPr>
              <a:t>German people </a:t>
            </a:r>
            <a:r>
              <a:rPr lang="en-GB" sz="1200" kern="1200" dirty="0">
                <a:solidFill>
                  <a:schemeClr val="tx1"/>
                </a:solidFill>
                <a:effectLst/>
                <a:latin typeface="+mn-lt"/>
                <a:ea typeface="+mn-ea"/>
                <a:cs typeface="+mn-cs"/>
              </a:rPr>
              <a:t>engage with others, they are very engaging and tangible individuals</a:t>
            </a:r>
            <a:endParaRPr lang="en-GB"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1DA9583B-0CB5-4FE9-A09A-A2116E2F6265}" type="slidenum">
              <a:rPr lang="en-GB" smtClean="0"/>
              <a:pPr/>
              <a:t>4</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r>
              <a:rPr lang="en-US" sz="1200" kern="1200" dirty="0">
                <a:solidFill>
                  <a:schemeClr val="tx1"/>
                </a:solidFill>
                <a:effectLst/>
                <a:latin typeface="+mn-lt"/>
                <a:ea typeface="+mn-ea"/>
                <a:cs typeface="+mn-cs"/>
              </a:rPr>
              <a:t>Germany </a:t>
            </a:r>
            <a:r>
              <a:rPr lang="en-GB" sz="1200" kern="1200" dirty="0">
                <a:solidFill>
                  <a:schemeClr val="tx1"/>
                </a:solidFill>
                <a:effectLst/>
                <a:latin typeface="+mn-lt"/>
                <a:ea typeface="+mn-ea"/>
                <a:cs typeface="+mn-cs"/>
              </a:rPr>
              <a:t>is the kind of nation that looks for an easy way to do business with other Latin American nations. Considering that </a:t>
            </a:r>
            <a:r>
              <a:rPr lang="en-US" sz="1200" kern="1200" dirty="0">
                <a:solidFill>
                  <a:schemeClr val="tx1"/>
                </a:solidFill>
                <a:effectLst/>
                <a:latin typeface="+mn-lt"/>
                <a:ea typeface="+mn-ea"/>
                <a:cs typeface="+mn-cs"/>
              </a:rPr>
              <a:t>Germany</a:t>
            </a:r>
            <a:r>
              <a:rPr lang="en-GB" sz="1200" kern="1200" dirty="0">
                <a:solidFill>
                  <a:schemeClr val="tx1"/>
                </a:solidFill>
                <a:effectLst/>
                <a:latin typeface="+mn-lt"/>
                <a:ea typeface="+mn-ea"/>
                <a:cs typeface="+mn-cs"/>
              </a:rPr>
              <a:t> is a large extended nation with a lengthy history of cultural variety. </a:t>
            </a:r>
            <a:r>
              <a:rPr lang="en-US" sz="1200" kern="1200" dirty="0">
                <a:solidFill>
                  <a:schemeClr val="tx1"/>
                </a:solidFill>
                <a:effectLst/>
                <a:latin typeface="+mn-lt"/>
                <a:ea typeface="+mn-ea"/>
                <a:cs typeface="+mn-cs"/>
              </a:rPr>
              <a:t>Germany</a:t>
            </a:r>
            <a:r>
              <a:rPr lang="en-GB" sz="1200" kern="1200" dirty="0">
                <a:solidFill>
                  <a:schemeClr val="tx1"/>
                </a:solidFill>
                <a:effectLst/>
                <a:latin typeface="+mn-lt"/>
                <a:ea typeface="+mn-ea"/>
                <a:cs typeface="+mn-cs"/>
              </a:rPr>
              <a:t> follows a wide range of communication practices with businesses in other nations. The most relaxed and enticing for the modern business environment (World Business Culture, 2019).</a:t>
            </a:r>
          </a:p>
          <a:p>
            <a:r>
              <a:rPr lang="en-GB" sz="1200" kern="1200" dirty="0">
                <a:solidFill>
                  <a:schemeClr val="tx1"/>
                </a:solidFill>
                <a:effectLst/>
                <a:latin typeface="+mn-lt"/>
                <a:ea typeface="+mn-ea"/>
                <a:cs typeface="+mn-cs"/>
              </a:rPr>
              <a:t> </a:t>
            </a:r>
          </a:p>
          <a:p>
            <a:r>
              <a:rPr lang="en-GB" sz="1200" i="1" kern="1200" dirty="0">
                <a:solidFill>
                  <a:schemeClr val="tx1"/>
                </a:solidFill>
                <a:effectLst/>
                <a:latin typeface="+mn-lt"/>
                <a:ea typeface="+mn-ea"/>
                <a:cs typeface="+mn-cs"/>
              </a:rPr>
              <a:t>Human Rights in </a:t>
            </a:r>
            <a:r>
              <a:rPr lang="en-US" sz="1200" i="1" kern="1200" dirty="0">
                <a:solidFill>
                  <a:schemeClr val="tx1"/>
                </a:solidFill>
                <a:effectLst/>
                <a:latin typeface="+mn-lt"/>
                <a:ea typeface="+mn-ea"/>
                <a:cs typeface="+mn-cs"/>
              </a:rPr>
              <a:t>Germany</a:t>
            </a:r>
            <a:r>
              <a:rPr lang="en-GB" sz="1200" kern="1200" dirty="0">
                <a:solidFill>
                  <a:schemeClr val="tx1"/>
                </a:solidFill>
                <a:effectLst/>
                <a:latin typeface="+mn-lt"/>
                <a:ea typeface="+mn-ea"/>
                <a:cs typeface="+mn-cs"/>
              </a:rPr>
              <a:t>: Given how important it is for marketers and multinational corporations to conduct business in </a:t>
            </a:r>
            <a:r>
              <a:rPr lang="en-US" sz="1200" kern="1200" dirty="0">
                <a:solidFill>
                  <a:schemeClr val="tx1"/>
                </a:solidFill>
                <a:effectLst/>
                <a:latin typeface="+mn-lt"/>
                <a:ea typeface="+mn-ea"/>
                <a:cs typeface="+mn-cs"/>
              </a:rPr>
              <a:t>Germany</a:t>
            </a:r>
            <a:r>
              <a:rPr lang="en-GB" sz="1200" kern="1200" dirty="0">
                <a:solidFill>
                  <a:schemeClr val="tx1"/>
                </a:solidFill>
                <a:effectLst/>
                <a:latin typeface="+mn-lt"/>
                <a:ea typeface="+mn-ea"/>
                <a:cs typeface="+mn-cs"/>
              </a:rPr>
              <a:t>, Charlie Allen may encounter certain human rights issues when they first join the </a:t>
            </a:r>
            <a:r>
              <a:rPr lang="en-US" sz="1200" kern="1200" dirty="0">
                <a:solidFill>
                  <a:schemeClr val="tx1"/>
                </a:solidFill>
                <a:effectLst/>
                <a:latin typeface="+mn-lt"/>
                <a:ea typeface="+mn-ea"/>
                <a:cs typeface="+mn-cs"/>
              </a:rPr>
              <a:t>German</a:t>
            </a:r>
            <a:r>
              <a:rPr lang="en-GB" sz="1200" kern="1200" dirty="0">
                <a:solidFill>
                  <a:schemeClr val="tx1"/>
                </a:solidFill>
                <a:effectLst/>
                <a:latin typeface="+mn-lt"/>
                <a:ea typeface="+mn-ea"/>
                <a:cs typeface="+mn-cs"/>
              </a:rPr>
              <a:t> market. They can therefore take controlled steps to manage its exhibition and stop harm, as well as be informed of its ongoing human rights policies and problems. Because of the already altered corporate culture and norms in </a:t>
            </a:r>
            <a:r>
              <a:rPr lang="en-US" sz="1200" kern="1200" dirty="0">
                <a:solidFill>
                  <a:schemeClr val="tx1"/>
                </a:solidFill>
                <a:effectLst/>
                <a:latin typeface="+mn-lt"/>
                <a:ea typeface="+mn-ea"/>
                <a:cs typeface="+mn-cs"/>
              </a:rPr>
              <a:t>Germany</a:t>
            </a:r>
            <a:r>
              <a:rPr lang="en-GB" sz="1200" kern="1200" dirty="0">
                <a:solidFill>
                  <a:schemeClr val="tx1"/>
                </a:solidFill>
                <a:effectLst/>
                <a:latin typeface="+mn-lt"/>
                <a:ea typeface="+mn-ea"/>
                <a:cs typeface="+mn-cs"/>
              </a:rPr>
              <a:t>, local marketers and customers do not consistently pay attention to companies such as Charlie Allen, as it presents a competitive threat to them. In </a:t>
            </a:r>
            <a:r>
              <a:rPr lang="en-US" sz="1200" kern="1200" dirty="0">
                <a:solidFill>
                  <a:schemeClr val="tx1"/>
                </a:solidFill>
                <a:effectLst/>
                <a:latin typeface="+mn-lt"/>
                <a:ea typeface="+mn-ea"/>
                <a:cs typeface="+mn-cs"/>
              </a:rPr>
              <a:t>Germany</a:t>
            </a:r>
            <a:r>
              <a:rPr lang="en-GB" sz="1200" kern="1200" dirty="0">
                <a:solidFill>
                  <a:schemeClr val="tx1"/>
                </a:solidFill>
                <a:effectLst/>
                <a:latin typeface="+mn-lt"/>
                <a:ea typeface="+mn-ea"/>
                <a:cs typeface="+mn-cs"/>
              </a:rPr>
              <a:t>, many people have a direct or indirect conflict of interest with human rights (Risks, 2022).</a:t>
            </a:r>
          </a:p>
          <a:p>
            <a:r>
              <a:rPr lang="en-US" sz="1200" i="1" kern="1200" dirty="0">
                <a:solidFill>
                  <a:schemeClr val="tx1"/>
                </a:solidFill>
                <a:effectLst/>
                <a:latin typeface="+mn-lt"/>
                <a:ea typeface="+mn-ea"/>
                <a:cs typeface="+mn-cs"/>
              </a:rPr>
              <a:t>German</a:t>
            </a:r>
            <a:r>
              <a:rPr lang="en-GB" sz="1200" i="1" kern="1200" dirty="0">
                <a:solidFill>
                  <a:schemeClr val="tx1"/>
                </a:solidFill>
                <a:effectLst/>
                <a:latin typeface="+mn-lt"/>
                <a:ea typeface="+mn-ea"/>
                <a:cs typeface="+mn-cs"/>
              </a:rPr>
              <a:t> preferences</a:t>
            </a:r>
            <a:r>
              <a:rPr lang="en-GB"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Germany</a:t>
            </a:r>
            <a:r>
              <a:rPr lang="en-GB" sz="1200" kern="1200" dirty="0">
                <a:solidFill>
                  <a:schemeClr val="tx1"/>
                </a:solidFill>
                <a:effectLst/>
                <a:latin typeface="+mn-lt"/>
                <a:ea typeface="+mn-ea"/>
                <a:cs typeface="+mn-cs"/>
              </a:rPr>
              <a:t> is home to numerous international corporations with well-known brands. Charlie Allen has an advantage since </a:t>
            </a:r>
            <a:r>
              <a:rPr lang="en-US" sz="1200" kern="1200" dirty="0">
                <a:solidFill>
                  <a:schemeClr val="tx1"/>
                </a:solidFill>
                <a:effectLst/>
                <a:latin typeface="+mn-lt"/>
                <a:ea typeface="+mn-ea"/>
                <a:cs typeface="+mn-cs"/>
              </a:rPr>
              <a:t>German people</a:t>
            </a:r>
            <a:r>
              <a:rPr lang="en-GB" sz="1200" kern="1200" dirty="0">
                <a:solidFill>
                  <a:schemeClr val="tx1"/>
                </a:solidFill>
                <a:effectLst/>
                <a:latin typeface="+mn-lt"/>
                <a:ea typeface="+mn-ea"/>
                <a:cs typeface="+mn-cs"/>
              </a:rPr>
              <a:t> have a significant preference for high-quality and more effective apparel brands over domestic ones. </a:t>
            </a:r>
            <a:r>
              <a:rPr lang="en-US" sz="1200" kern="1200" dirty="0">
                <a:solidFill>
                  <a:schemeClr val="tx1"/>
                </a:solidFill>
                <a:effectLst/>
                <a:latin typeface="+mn-lt"/>
                <a:ea typeface="+mn-ea"/>
                <a:cs typeface="+mn-cs"/>
              </a:rPr>
              <a:t>Germany’s </a:t>
            </a:r>
            <a:r>
              <a:rPr lang="en-GB" sz="1200" kern="1200" dirty="0">
                <a:solidFill>
                  <a:schemeClr val="tx1"/>
                </a:solidFill>
                <a:effectLst/>
                <a:latin typeface="+mn-lt"/>
                <a:ea typeface="+mn-ea"/>
                <a:cs typeface="+mn-cs"/>
              </a:rPr>
              <a:t>emerging mass market will present a surplus of predictions for businesses from other nations. Charlie Allen has the potential to achieve growth and sustain a high level of sustainability in its business in </a:t>
            </a:r>
            <a:r>
              <a:rPr lang="en-US" sz="1200" kern="1200" dirty="0">
                <a:solidFill>
                  <a:schemeClr val="tx1"/>
                </a:solidFill>
                <a:effectLst/>
                <a:latin typeface="+mn-lt"/>
                <a:ea typeface="+mn-ea"/>
                <a:cs typeface="+mn-cs"/>
              </a:rPr>
              <a:t>Germany</a:t>
            </a:r>
            <a:r>
              <a:rPr lang="en-GB" sz="1200" kern="1200" dirty="0">
                <a:solidFill>
                  <a:schemeClr val="tx1"/>
                </a:solidFill>
                <a:effectLst/>
                <a:latin typeface="+mn-lt"/>
                <a:ea typeface="+mn-ea"/>
                <a:cs typeface="+mn-cs"/>
              </a:rPr>
              <a:t> should it choose to open product outlets there (Shah, 2022). Consumers of all income levels consistently prefer to buy the same goods from online marketplaces at the store.</a:t>
            </a:r>
          </a:p>
          <a:p>
            <a:r>
              <a:rPr lang="en-GB" sz="1200" i="1" kern="1200" dirty="0">
                <a:solidFill>
                  <a:schemeClr val="tx1"/>
                </a:solidFill>
                <a:effectLst/>
                <a:latin typeface="+mn-lt"/>
                <a:ea typeface="+mn-ea"/>
                <a:cs typeface="+mn-cs"/>
              </a:rPr>
              <a:t>Germans' Attitudes towards New Brands:</a:t>
            </a:r>
            <a:r>
              <a:rPr lang="en-GB"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Germany</a:t>
            </a:r>
            <a:r>
              <a:rPr lang="en-GB" sz="1200" kern="1200" dirty="0">
                <a:solidFill>
                  <a:schemeClr val="tx1"/>
                </a:solidFill>
                <a:effectLst/>
                <a:latin typeface="+mn-lt"/>
                <a:ea typeface="+mn-ea"/>
                <a:cs typeface="+mn-cs"/>
              </a:rPr>
              <a:t>'s potential for foreign companies is further demonstrated by the fact that its people are generally open-minded and welcoming to new products and customers from around the globe. Sixty-two per cent of </a:t>
            </a:r>
            <a:r>
              <a:rPr lang="en-US" sz="1200" kern="1200" dirty="0">
                <a:solidFill>
                  <a:schemeClr val="tx1"/>
                </a:solidFill>
                <a:effectLst/>
                <a:latin typeface="+mn-lt"/>
                <a:ea typeface="+mn-ea"/>
                <a:cs typeface="+mn-cs"/>
              </a:rPr>
              <a:t>German people </a:t>
            </a:r>
            <a:r>
              <a:rPr lang="en-GB" sz="1200" kern="1200" dirty="0">
                <a:solidFill>
                  <a:schemeClr val="tx1"/>
                </a:solidFill>
                <a:effectLst/>
                <a:latin typeface="+mn-lt"/>
                <a:ea typeface="+mn-ea"/>
                <a:cs typeface="+mn-cs"/>
              </a:rPr>
              <a:t>favour products under a fresh brand. Since football is the most popular game in Germany, Charlie Allen can establish his brand there by selling some football boxers. The B2B business developers intend to launch </a:t>
            </a:r>
            <a:r>
              <a:rPr lang="en-GB" sz="1200" kern="1200" dirty="0" err="1">
                <a:solidFill>
                  <a:schemeClr val="tx1"/>
                </a:solidFill>
                <a:effectLst/>
                <a:latin typeface="+mn-lt"/>
                <a:ea typeface="+mn-ea"/>
                <a:cs typeface="+mn-cs"/>
              </a:rPr>
              <a:t>Resultadous</a:t>
            </a:r>
            <a:r>
              <a:rPr lang="en-GB" sz="1200" kern="1200" dirty="0">
                <a:solidFill>
                  <a:schemeClr val="tx1"/>
                </a:solidFill>
                <a:effectLst/>
                <a:latin typeface="+mn-lt"/>
                <a:ea typeface="+mn-ea"/>
                <a:cs typeface="+mn-cs"/>
              </a:rPr>
              <a:t> Digitals, a software company, with an international growth strategy focused on providing medium- and large-scale enterprises worldwide with appropriate marketing system solutions (Mari, 2022).</a:t>
            </a:r>
          </a:p>
          <a:p>
            <a:r>
              <a:rPr lang="en-GB" sz="1200" kern="1200" dirty="0">
                <a:solidFill>
                  <a:schemeClr val="tx1"/>
                </a:solidFill>
                <a:effectLst/>
                <a:latin typeface="+mn-lt"/>
                <a:ea typeface="+mn-ea"/>
                <a:cs typeface="+mn-cs"/>
              </a:rPr>
              <a:t> </a:t>
            </a:r>
          </a:p>
          <a:p>
            <a:endParaRPr lang="en-GB"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1DA9583B-0CB5-4FE9-A09A-A2116E2F6265}" type="slidenum">
              <a:rPr lang="en-GB" smtClean="0"/>
              <a:pPr/>
              <a:t>5</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effectLst/>
                <a:latin typeface="+mn-lt"/>
                <a:ea typeface="+mn-ea"/>
                <a:cs typeface="+mn-cs"/>
              </a:rPr>
              <a:t>In Germany, there are about 78 million internet users who are also active on social media. </a:t>
            </a:r>
          </a:p>
          <a:p>
            <a:r>
              <a:rPr lang="en-GB" sz="1200" kern="1200" dirty="0">
                <a:solidFill>
                  <a:schemeClr val="tx1"/>
                </a:solidFill>
                <a:effectLst/>
                <a:latin typeface="+mn-lt"/>
                <a:ea typeface="+mn-ea"/>
                <a:cs typeface="+mn-cs"/>
              </a:rPr>
              <a:t>Establishing robust networks in Germany requires a significant financial and temporal investment. It is important that entrepreneurs allocate their significant resources, including money and effort, towards establishing networks among various German towns. Charlie Allen is less likely to be willing to take over a network's job if they build solid, long-lasting partnerships (Mari, 2022). </a:t>
            </a: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DA9583B-0CB5-4FE9-A09A-A2116E2F6265}" type="slidenum">
              <a:rPr lang="en-GB" smtClean="0"/>
              <a:pPr/>
              <a:t>6</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effectLst/>
                <a:latin typeface="+mn-lt"/>
                <a:ea typeface="+mn-ea"/>
                <a:cs typeface="+mn-cs"/>
              </a:rPr>
              <a:t>Companies in other nations must adopt German management principles. This is a popular method of learning how Charlie Allen's company style is impacted by the organisation management pattern so that they can select some German language training for their staff. </a:t>
            </a:r>
          </a:p>
          <a:p>
            <a:r>
              <a:rPr lang="en-GB" sz="1200" kern="1200" dirty="0">
                <a:solidFill>
                  <a:schemeClr val="tx1"/>
                </a:solidFill>
                <a:effectLst/>
                <a:latin typeface="+mn-lt"/>
                <a:ea typeface="+mn-ea"/>
                <a:cs typeface="+mn-cs"/>
              </a:rPr>
              <a:t>German businesses consistently prioritise hiring workers with limited English proficiency over teaching workers from other nations. Establishing a firm in Germany that offers its employees German language instruction is limited to one method. In specific situations, Germany always takes into account the implications for English worthiness (</a:t>
            </a:r>
            <a:r>
              <a:rPr lang="en-GB" sz="1200" kern="1200" dirty="0" err="1">
                <a:solidFill>
                  <a:schemeClr val="tx1"/>
                </a:solidFill>
                <a:effectLst/>
                <a:latin typeface="+mn-lt"/>
                <a:ea typeface="+mn-ea"/>
                <a:cs typeface="+mn-cs"/>
              </a:rPr>
              <a:t>Kaskelainen</a:t>
            </a:r>
            <a:r>
              <a:rPr lang="en-GB" sz="1200" kern="1200" dirty="0">
                <a:solidFill>
                  <a:schemeClr val="tx1"/>
                </a:solidFill>
                <a:effectLst/>
                <a:latin typeface="+mn-lt"/>
                <a:ea typeface="+mn-ea"/>
                <a:cs typeface="+mn-cs"/>
              </a:rPr>
              <a:t>, 2018).</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Charlie Allen can assign personnel to distinct work schedules, intervals, and resources. They may also establish some collaborations with German English-language schools. For Charlie's staff training in Germany, the English language provides the potential to convince the firm's decision-makers of their value to the company. </a:t>
            </a:r>
          </a:p>
          <a:p>
            <a:r>
              <a:rPr lang="en-GB" sz="1200" kern="1200" dirty="0">
                <a:solidFill>
                  <a:schemeClr val="tx1"/>
                </a:solidFill>
                <a:effectLst/>
                <a:latin typeface="+mn-lt"/>
                <a:ea typeface="+mn-ea"/>
                <a:cs typeface="+mn-cs"/>
              </a:rPr>
              <a:t>Charlie Allen may consider hiring German employees with excellent language abilities as new hires for the company (</a:t>
            </a:r>
            <a:r>
              <a:rPr lang="en-GB" sz="1200" kern="1200" dirty="0" err="1">
                <a:solidFill>
                  <a:schemeClr val="tx1"/>
                </a:solidFill>
                <a:effectLst/>
                <a:latin typeface="+mn-lt"/>
                <a:ea typeface="+mn-ea"/>
                <a:cs typeface="+mn-cs"/>
              </a:rPr>
              <a:t>Kaskelainen</a:t>
            </a:r>
            <a:r>
              <a:rPr lang="en-GB" sz="1200" kern="1200" dirty="0">
                <a:solidFill>
                  <a:schemeClr val="tx1"/>
                </a:solidFill>
                <a:effectLst/>
                <a:latin typeface="+mn-lt"/>
                <a:ea typeface="+mn-ea"/>
                <a:cs typeface="+mn-cs"/>
              </a:rPr>
              <a:t>, 2018). They either taught students to think of settled value as a way to make long-term investments or they introduced them to fresh educational material.</a:t>
            </a:r>
          </a:p>
          <a:p>
            <a:r>
              <a:rPr lang="en-US"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1DA9583B-0CB5-4FE9-A09A-A2116E2F6265}" type="slidenum">
              <a:rPr lang="en-GB" smtClean="0"/>
              <a:pPr/>
              <a:t>7</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effectLst/>
                <a:latin typeface="+mn-lt"/>
                <a:ea typeface="+mn-ea"/>
                <a:cs typeface="+mn-cs"/>
              </a:rPr>
              <a:t>One issue that presents challenges to businesses looking to establish themselves in Germany is linguistic limitations. Charlie Allen and other multinational corporations (MNCs) would rather transfer their expatriates to other countries to work for enterprises. These kinds of businesses have implemented several trustworthy policies for their workers.</a:t>
            </a:r>
          </a:p>
          <a:p>
            <a:r>
              <a:rPr lang="en-GB" sz="1200" kern="1200" dirty="0">
                <a:solidFill>
                  <a:schemeClr val="tx1"/>
                </a:solidFill>
                <a:effectLst/>
                <a:latin typeface="+mn-lt"/>
                <a:ea typeface="+mn-ea"/>
                <a:cs typeface="+mn-cs"/>
              </a:rPr>
              <a:t>The reason for this is that, despite their direct usage of the same language, local and foreign employees typically differ in their level of professionalism when it comes to the ongoing organisation language (Marketing, 2022). This also makes it difficult to hire some individuals who speak English well. Conversely, some MNCs failed to choose the ideal individuals at the appropriate moment for Germany</a:t>
            </a:r>
          </a:p>
          <a:p>
            <a:r>
              <a:rPr lang="en-GB" sz="1200" kern="1200" dirty="0">
                <a:solidFill>
                  <a:schemeClr val="tx1"/>
                </a:solidFill>
                <a:effectLst/>
                <a:latin typeface="+mn-lt"/>
                <a:ea typeface="+mn-ea"/>
                <a:cs typeface="+mn-cs"/>
              </a:rPr>
              <a:t>Charlie Allen may be at a significant disadvantage if they send their expatriates to finish the distance, as it may reveal certain problems with interaction lines. As an illustration, consider a UK employee whose English proficiency has been evaluated and contrasted with that of the German staff. As a result, UK employees can wrongly associate their initiatives with their earlier work. It is worthwhile if the German employment regulations state that at least 66% of an organization's workforce has undergone rigorous negotiations with German employees. However, MNCs have several complex language proficiency requirements. Thus, a lot of MNCs alternate regular, steady business with ongoing, temporary labour. Managers and staff members who have never interacted with very liberal language in a professional setting .</a:t>
            </a:r>
          </a:p>
          <a:p>
            <a:endParaRPr lang="en-GB"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1DA9583B-0CB5-4FE9-A09A-A2116E2F6265}" type="slidenum">
              <a:rPr lang="en-GB" smtClean="0"/>
              <a:pPr/>
              <a:t>8</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GB" sz="1200" kern="1200" dirty="0">
                <a:solidFill>
                  <a:schemeClr val="tx1"/>
                </a:solidFill>
                <a:effectLst/>
                <a:latin typeface="+mn-lt"/>
                <a:ea typeface="+mn-ea"/>
                <a:cs typeface="+mn-cs"/>
              </a:rPr>
              <a:t>There is not much of a communication barrier in Germany's business system. They provide data from studies conducted in a particular number of German PHCCs. People who have not fit in are typically the ones who suffer communication barriers. Miscommunication makes it difficult to engage with others, and the same rate showed that production was lower than it should be due to a language barrier. Ineffective communication can compromise management and productivity (</a:t>
            </a:r>
            <a:r>
              <a:rPr lang="en-GB" sz="1200" kern="1200" dirty="0" err="1">
                <a:solidFill>
                  <a:schemeClr val="tx1"/>
                </a:solidFill>
                <a:effectLst/>
                <a:latin typeface="+mn-lt"/>
                <a:ea typeface="+mn-ea"/>
                <a:cs typeface="+mn-cs"/>
              </a:rPr>
              <a:t>Bortolaso</a:t>
            </a:r>
            <a:r>
              <a:rPr lang="en-GB" sz="1200" kern="1200" dirty="0">
                <a:solidFill>
                  <a:schemeClr val="tx1"/>
                </a:solidFill>
                <a:effectLst/>
                <a:latin typeface="+mn-lt"/>
                <a:ea typeface="+mn-ea"/>
                <a:cs typeface="+mn-cs"/>
              </a:rPr>
              <a:t>, et al., 2019).</a:t>
            </a:r>
          </a:p>
          <a:p>
            <a:r>
              <a:rPr lang="en-GB" sz="1200" kern="1200" dirty="0">
                <a:solidFill>
                  <a:schemeClr val="tx1"/>
                </a:solidFill>
                <a:effectLst/>
                <a:latin typeface="+mn-lt"/>
                <a:ea typeface="+mn-ea"/>
                <a:cs typeface="+mn-cs"/>
              </a:rPr>
              <a:t>When conducting business in Germany, communication problems are a common problem that many international nations also encounter. This barrier can be seen in many different areas, including professional services, healthcare, and finance. In this nation, dealing with obstacles like requirements and hurdles for certain huge firms is not unusual. According to the report, 70% of overseas businesses have seen the greatest losses; on average, these businesses require 17.5% of a week's worth of analysis. This amount is the average yearly salary of 26,041 dollars for employees (</a:t>
            </a:r>
            <a:r>
              <a:rPr lang="en-GB" sz="1200" kern="1200" dirty="0" err="1">
                <a:solidFill>
                  <a:schemeClr val="tx1"/>
                </a:solidFill>
                <a:effectLst/>
                <a:latin typeface="+mn-lt"/>
                <a:ea typeface="+mn-ea"/>
                <a:cs typeface="+mn-cs"/>
              </a:rPr>
              <a:t>Gachunga</a:t>
            </a:r>
            <a:r>
              <a:rPr lang="en-GB" sz="1200" kern="1200" dirty="0">
                <a:solidFill>
                  <a:schemeClr val="tx1"/>
                </a:solidFill>
                <a:effectLst/>
                <a:latin typeface="+mn-lt"/>
                <a:ea typeface="+mn-ea"/>
                <a:cs typeface="+mn-cs"/>
              </a:rPr>
              <a:t>, 2022). The chief of strategic marketing at Siemens, Tricia Cooper, has seen that successful communication produces results. They brought up the 20% of staff skills and contribution period that can be disregarded in terms of communication through physical and group calls.</a:t>
            </a:r>
          </a:p>
          <a:p>
            <a:r>
              <a:rPr lang="en-GB" sz="1200" kern="1200" dirty="0">
                <a:solidFill>
                  <a:schemeClr val="tx1"/>
                </a:solidFill>
                <a:effectLst/>
                <a:latin typeface="+mn-lt"/>
                <a:ea typeface="+mn-ea"/>
                <a:cs typeface="+mn-cs"/>
              </a:rPr>
              <a:t>In Germany, Reliance technology has encountered several difficulties when attempting to use online resources to access digital technology. Utilising digital technologies to upgrade all services and goods for both current and future businesses. Based on the data, these organisations have the potential to grow by 20%. Approximately 69% of the 1500 newly established large enterprises utilised the Internet to advertise their daily operations. </a:t>
            </a:r>
            <a:r>
              <a:rPr lang="en-GB" sz="1200" kern="1200" dirty="0" err="1">
                <a:solidFill>
                  <a:schemeClr val="tx1"/>
                </a:solidFill>
                <a:effectLst/>
                <a:latin typeface="+mn-lt"/>
                <a:ea typeface="+mn-ea"/>
                <a:cs typeface="+mn-cs"/>
              </a:rPr>
              <a:t>Meirelles</a:t>
            </a:r>
            <a:r>
              <a:rPr lang="en-GB" sz="1200" kern="1200" dirty="0">
                <a:solidFill>
                  <a:schemeClr val="tx1"/>
                </a:solidFill>
                <a:effectLst/>
                <a:latin typeface="+mn-lt"/>
                <a:ea typeface="+mn-ea"/>
                <a:cs typeface="+mn-cs"/>
              </a:rPr>
              <a:t> It was observed that although the widespread use of WhatsApp by all international organisations and the assistance of individual businessmen has helped to lower communication barriers, the issues with digital conservation for these obstacles remain unresolved (Santos, 2022).</a:t>
            </a:r>
          </a:p>
          <a:p>
            <a:r>
              <a:rPr lang="en-GB" sz="1200" kern="1200" dirty="0">
                <a:solidFill>
                  <a:schemeClr val="tx1"/>
                </a:solidFill>
                <a:effectLst/>
                <a:latin typeface="+mn-lt"/>
                <a:ea typeface="+mn-ea"/>
                <a:cs typeface="+mn-cs"/>
              </a:rPr>
              <a:t>Germans who are starting small businesses are not benefiting from digitalization at the moment, with 17% citing professional hurdles such as limited internet connectivity. Compared to other countries, Germany has a lower rate (</a:t>
            </a:r>
            <a:r>
              <a:rPr lang="en-GB" sz="1200" kern="1200" dirty="0" err="1">
                <a:solidFill>
                  <a:schemeClr val="tx1"/>
                </a:solidFill>
                <a:effectLst/>
                <a:latin typeface="+mn-lt"/>
                <a:ea typeface="+mn-ea"/>
                <a:cs typeface="+mn-cs"/>
              </a:rPr>
              <a:t>Robehmed</a:t>
            </a:r>
            <a:r>
              <a:rPr lang="en-GB" sz="1200" kern="1200" dirty="0">
                <a:solidFill>
                  <a:schemeClr val="tx1"/>
                </a:solidFill>
                <a:effectLst/>
                <a:latin typeface="+mn-lt"/>
                <a:ea typeface="+mn-ea"/>
                <a:cs typeface="+mn-cs"/>
              </a:rPr>
              <a:t>, 2022). The current problems that foreign nations are facing as a result of the shifting economic landscape also create some indirect challenges. Managing the consequences of government on business is the root cause of them. These kinds of diversions from regular business operations might exacerbate unforeseen issues for the company. That has previously presented a difficulty for those nations that are unaware of Germany’s administrative techniques (Mari, 2022)</a:t>
            </a:r>
          </a:p>
          <a:p>
            <a:endParaRPr lang="en-GB"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1DA9583B-0CB5-4FE9-A09A-A2116E2F6265}" type="slidenum">
              <a:rPr lang="en-GB" smtClean="0"/>
              <a:pPr/>
              <a:t>9</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GB" sz="1200" kern="1200" dirty="0">
                <a:solidFill>
                  <a:schemeClr val="tx1"/>
                </a:solidFill>
                <a:effectLst/>
                <a:latin typeface="+mn-lt"/>
                <a:ea typeface="+mn-ea"/>
                <a:cs typeface="+mn-cs"/>
              </a:rPr>
              <a:t>Charlie Allen may encounter difficulties in establishing the business in Germany due to regional laws, linguistic differences, and commercial regulations. As a global company, Charlie Allen, who oversaw the operation in Germany, can develop strategic plans that stabilise the apparel industry and help it reach its objectives (Dempsey, 2022). It might be difficult for businesses to handle the government's framework when there is a language barrier. There exist several solutions aimed at mitigating communication difficulties for Charlie Allen.</a:t>
            </a:r>
          </a:p>
          <a:p>
            <a:r>
              <a:rPr lang="en-GB" sz="1200" kern="1200" dirty="0">
                <a:solidFill>
                  <a:schemeClr val="tx1"/>
                </a:solidFill>
                <a:effectLst/>
                <a:latin typeface="+mn-lt"/>
                <a:ea typeface="+mn-ea"/>
                <a:cs typeface="+mn-cs"/>
              </a:rPr>
              <a:t>Select The Market Entry Strategy: Entrepreneurs have different strategies for breaking into the German market. The process of selling entry might persuade the government to enact expected regulations and limits. Businesses need to make sure the frameworks they have chosen are adequate for their business strategies. The business can enter the German market by implementing a few fundamental procedures. Establish a new branch office first, then employ some qualified personnel (Dempsey, 2022).</a:t>
            </a:r>
          </a:p>
          <a:p>
            <a:r>
              <a:rPr lang="en-GB" sz="1200" kern="1200" dirty="0">
                <a:solidFill>
                  <a:schemeClr val="tx1"/>
                </a:solidFill>
                <a:effectLst/>
                <a:latin typeface="+mn-lt"/>
                <a:ea typeface="+mn-ea"/>
                <a:cs typeface="+mn-cs"/>
              </a:rPr>
              <a:t>Recognise the Legal Requirements for Organisation Affiliation: Analysing the requirements for growing an organisation in a country might be challenging when incorporating a new organisation.  Germany has a few fundamental categories of laws that apply to international commerce. Every law will fit a certain demographic and have its own set of governmental limitations. Charlie Allen has the option to engage an organization's legal representative.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Determine the Organization's Yearly Compliance Needs: It can be challenging to assess corporate compliance requirements while starting a business in Germany without considering fines. The spectrum of these compliances varies dynamically between countries (Dempsey, 2022).</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Conduct Regular Health Checks for Entities: Conducting health checks is crucial. It also aids in analysing the organization's overall compliance performance with government communities and anticipated obstacles that may have an impact on business and goodwill.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Register Companies Trademark: This is a trademark that attests to the legal stability of the business. Charlie Allen has high ratings in internet markets, making clothing more crucial for the dealing of products and services (Dempsey, 2022). To act in front of other clients, Charlie Allen must have registered the trademark with their business.</a:t>
            </a:r>
          </a:p>
          <a:p>
            <a:endParaRPr lang="en-GB" dirty="0"/>
          </a:p>
        </p:txBody>
      </p:sp>
      <p:sp>
        <p:nvSpPr>
          <p:cNvPr id="4" name="Slide Number Placeholder 3"/>
          <p:cNvSpPr>
            <a:spLocks noGrp="1"/>
          </p:cNvSpPr>
          <p:nvPr>
            <p:ph type="sldNum" sz="quarter" idx="10"/>
          </p:nvPr>
        </p:nvSpPr>
        <p:spPr/>
        <p:txBody>
          <a:bodyPr/>
          <a:lstStyle/>
          <a:p>
            <a:fld id="{1DA9583B-0CB5-4FE9-A09A-A2116E2F6265}" type="slidenum">
              <a:rPr lang="en-GB" smtClean="0"/>
              <a:pPr/>
              <a:t>10</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a:t>Click to edit Master title style</a:t>
            </a:r>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bwMode="auto">
          <a:xfrm rot="5400000">
            <a:off x="7764621" y="1174097"/>
            <a:ext cx="2286000" cy="381000"/>
          </a:xfrm>
        </p:spPr>
        <p:txBody>
          <a:bodyPr/>
          <a:lstStyle/>
          <a:p>
            <a:fld id="{ACE54E9C-23CA-4BE9-9A14-8EEF79E57292}" type="datetimeFigureOut">
              <a:rPr lang="en-US" smtClean="0"/>
              <a:pPr/>
              <a:t>4/5/2024</a:t>
            </a:fld>
            <a:endParaRPr lang="en-GB"/>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GB"/>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77339C71-7D24-4A5D-BFEC-1357411EB627}"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4"/>
          </p:nvPr>
        </p:nvSpPr>
        <p:spPr/>
        <p:txBody>
          <a:bodyPr rtlCol="0"/>
          <a:lstStyle/>
          <a:p>
            <a:fld id="{ACE54E9C-23CA-4BE9-9A14-8EEF79E57292}" type="datetimeFigureOut">
              <a:rPr lang="en-US" smtClean="0"/>
              <a:pPr/>
              <a:t>4/5/2024</a:t>
            </a:fld>
            <a:endParaRPr lang="en-GB"/>
          </a:p>
        </p:txBody>
      </p:sp>
      <p:sp>
        <p:nvSpPr>
          <p:cNvPr id="9" name="Slide Number Placeholder 8"/>
          <p:cNvSpPr>
            <a:spLocks noGrp="1"/>
          </p:cNvSpPr>
          <p:nvPr>
            <p:ph type="sldNum" sz="quarter" idx="15"/>
          </p:nvPr>
        </p:nvSpPr>
        <p:spPr/>
        <p:txBody>
          <a:bodyPr rtlCol="0"/>
          <a:lstStyle/>
          <a:p>
            <a:fld id="{77339C71-7D24-4A5D-BFEC-1357411EB627}" type="slidenum">
              <a:rPr lang="en-GB" smtClean="0"/>
              <a:pPr/>
              <a:t>‹#›</a:t>
            </a:fld>
            <a:endParaRPr lang="en-GB"/>
          </a:p>
        </p:txBody>
      </p:sp>
      <p:sp>
        <p:nvSpPr>
          <p:cNvPr id="10" name="Footer Placeholder 9"/>
          <p:cNvSpPr>
            <a:spLocks noGrp="1"/>
          </p:cNvSpPr>
          <p:nvPr>
            <p:ph type="ftr" sz="quarter" idx="16"/>
          </p:nvPr>
        </p:nvSpPr>
        <p:spPr/>
        <p:txBody>
          <a:bodyPr rtlCol="0"/>
          <a:lstStyle/>
          <a:p>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a:t>Click to edit Master title style</a:t>
            </a:r>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ACE54E9C-23CA-4BE9-9A14-8EEF79E57292}" type="datetimeFigureOut">
              <a:rPr lang="en-US" smtClean="0"/>
              <a:pPr/>
              <a:t>4/5/2024</a:t>
            </a:fld>
            <a:endParaRPr lang="en-GB"/>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GB"/>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77339C71-7D24-4A5D-BFEC-1357411EB627}"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ACE54E9C-23CA-4BE9-9A14-8EEF79E57292}" type="datetimeFigureOut">
              <a:rPr lang="en-US" smtClean="0"/>
              <a:pPr/>
              <a:t>4/5/2024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339C71-7D24-4A5D-BFEC-1357411EB627}" type="slidenum">
              <a:rPr lang="en-GB" smtClean="0"/>
              <a:pPr/>
              <a:t>‹#›</a:t>
            </a:fld>
            <a:endParaRPr lang="en-GB"/>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a:t>Click to edit Master title style</a:t>
            </a:r>
          </a:p>
        </p:txBody>
      </p:sp>
      <p:sp>
        <p:nvSpPr>
          <p:cNvPr id="7" name="Date Placeholder 6"/>
          <p:cNvSpPr>
            <a:spLocks noGrp="1"/>
          </p:cNvSpPr>
          <p:nvPr>
            <p:ph type="dt" sz="half" idx="10"/>
          </p:nvPr>
        </p:nvSpPr>
        <p:spPr/>
        <p:txBody>
          <a:bodyPr/>
          <a:lstStyle/>
          <a:p>
            <a:fld id="{ACE54E9C-23CA-4BE9-9A14-8EEF79E57292}" type="datetimeFigureOut">
              <a:rPr lang="en-US" smtClean="0"/>
              <a:pPr/>
              <a:t>4/5/2024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339C71-7D24-4A5D-BFEC-1357411EB627}" type="slidenum">
              <a:rPr lang="en-GB" smtClean="0"/>
              <a:pPr/>
              <a:t>‹#›</a:t>
            </a:fld>
            <a:endParaRPr lang="en-GB"/>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6" name="Date Placeholder 5"/>
          <p:cNvSpPr>
            <a:spLocks noGrp="1"/>
          </p:cNvSpPr>
          <p:nvPr>
            <p:ph type="dt" sz="half" idx="10"/>
          </p:nvPr>
        </p:nvSpPr>
        <p:spPr/>
        <p:txBody>
          <a:bodyPr rtlCol="0"/>
          <a:lstStyle/>
          <a:p>
            <a:fld id="{ACE54E9C-23CA-4BE9-9A14-8EEF79E57292}" type="datetimeFigureOut">
              <a:rPr lang="en-US" smtClean="0"/>
              <a:pPr/>
              <a:t>4/5/2024</a:t>
            </a:fld>
            <a:endParaRPr lang="en-GB"/>
          </a:p>
        </p:txBody>
      </p:sp>
      <p:sp>
        <p:nvSpPr>
          <p:cNvPr id="7" name="Slide Number Placeholder 6"/>
          <p:cNvSpPr>
            <a:spLocks noGrp="1"/>
          </p:cNvSpPr>
          <p:nvPr>
            <p:ph type="sldNum" sz="quarter" idx="11"/>
          </p:nvPr>
        </p:nvSpPr>
        <p:spPr/>
        <p:txBody>
          <a:bodyPr rtlCol="0"/>
          <a:lstStyle/>
          <a:p>
            <a:fld id="{77339C71-7D24-4A5D-BFEC-1357411EB627}" type="slidenum">
              <a:rPr lang="en-GB" smtClean="0"/>
              <a:pPr/>
              <a:t>‹#›</a:t>
            </a:fld>
            <a:endParaRPr lang="en-GB"/>
          </a:p>
        </p:txBody>
      </p:sp>
      <p:sp>
        <p:nvSpPr>
          <p:cNvPr id="8" name="Footer Placeholder 7"/>
          <p:cNvSpPr>
            <a:spLocks noGrp="1"/>
          </p:cNvSpPr>
          <p:nvPr>
            <p:ph type="ftr" sz="quarter" idx="12"/>
          </p:nvPr>
        </p:nvSpPr>
        <p:spPr/>
        <p:txBody>
          <a:bodyPr rtlCol="0"/>
          <a:lstStyle/>
          <a:p>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E54E9C-23CA-4BE9-9A14-8EEF79E57292}" type="datetimeFigureOut">
              <a:rPr lang="en-US" smtClean="0"/>
              <a:pPr/>
              <a:t>4/5/2024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339C71-7D24-4A5D-BFEC-1357411EB62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a:t>Click to edit Master title style</a:t>
            </a:r>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1" name="Date Placeholder 20"/>
          <p:cNvSpPr>
            <a:spLocks noGrp="1"/>
          </p:cNvSpPr>
          <p:nvPr>
            <p:ph type="dt" sz="half" idx="14"/>
          </p:nvPr>
        </p:nvSpPr>
        <p:spPr/>
        <p:txBody>
          <a:bodyPr rtlCol="0"/>
          <a:lstStyle/>
          <a:p>
            <a:fld id="{ACE54E9C-23CA-4BE9-9A14-8EEF79E57292}" type="datetimeFigureOut">
              <a:rPr lang="en-US" smtClean="0"/>
              <a:pPr/>
              <a:t>4/5/2024</a:t>
            </a:fld>
            <a:endParaRPr lang="en-GB"/>
          </a:p>
        </p:txBody>
      </p:sp>
      <p:sp>
        <p:nvSpPr>
          <p:cNvPr id="22" name="Slide Number Placeholder 21"/>
          <p:cNvSpPr>
            <a:spLocks noGrp="1"/>
          </p:cNvSpPr>
          <p:nvPr>
            <p:ph type="sldNum" sz="quarter" idx="15"/>
          </p:nvPr>
        </p:nvSpPr>
        <p:spPr/>
        <p:txBody>
          <a:bodyPr rtlCol="0"/>
          <a:lstStyle/>
          <a:p>
            <a:fld id="{77339C71-7D24-4A5D-BFEC-1357411EB627}" type="slidenum">
              <a:rPr lang="en-GB" smtClean="0"/>
              <a:pPr/>
              <a:t>‹#›</a:t>
            </a:fld>
            <a:endParaRPr lang="en-GB"/>
          </a:p>
        </p:txBody>
      </p:sp>
      <p:sp>
        <p:nvSpPr>
          <p:cNvPr id="23" name="Footer Placeholder 22"/>
          <p:cNvSpPr>
            <a:spLocks noGrp="1"/>
          </p:cNvSpPr>
          <p:nvPr>
            <p:ph type="ftr" sz="quarter" idx="16"/>
          </p:nvPr>
        </p:nvSpPr>
        <p:spPr/>
        <p:txBody>
          <a:bodyPr rtlCol="0"/>
          <a:lstStyle/>
          <a:p>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a:t>Click to edit Master title style</a:t>
            </a:r>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ACE54E9C-23CA-4BE9-9A14-8EEF79E57292}" type="datetimeFigureOut">
              <a:rPr lang="en-US" smtClean="0"/>
              <a:pPr/>
              <a:t>4/5/2024</a:t>
            </a:fld>
            <a:endParaRPr lang="en-GB"/>
          </a:p>
        </p:txBody>
      </p:sp>
      <p:sp>
        <p:nvSpPr>
          <p:cNvPr id="18" name="Slide Number Placeholder 17"/>
          <p:cNvSpPr>
            <a:spLocks noGrp="1"/>
          </p:cNvSpPr>
          <p:nvPr>
            <p:ph type="sldNum" sz="quarter" idx="11"/>
          </p:nvPr>
        </p:nvSpPr>
        <p:spPr/>
        <p:txBody>
          <a:bodyPr rtlCol="0"/>
          <a:lstStyle/>
          <a:p>
            <a:fld id="{77339C71-7D24-4A5D-BFEC-1357411EB627}" type="slidenum">
              <a:rPr lang="en-GB" smtClean="0"/>
              <a:pPr/>
              <a:t>‹#›</a:t>
            </a:fld>
            <a:endParaRPr lang="en-GB"/>
          </a:p>
        </p:txBody>
      </p:sp>
      <p:sp>
        <p:nvSpPr>
          <p:cNvPr id="21" name="Footer Placeholder 20"/>
          <p:cNvSpPr>
            <a:spLocks noGrp="1"/>
          </p:cNvSpPr>
          <p:nvPr>
            <p:ph type="ftr" sz="quarter" idx="12"/>
          </p:nvPr>
        </p:nvSpPr>
        <p:spPr/>
        <p:txBody>
          <a:bodyPr rtlCol="0"/>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CE54E9C-23CA-4BE9-9A14-8EEF79E57292}" type="datetimeFigureOut">
              <a:rPr lang="en-US" smtClean="0"/>
              <a:pPr/>
              <a:t>4/5/2024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339C71-7D24-4A5D-BFEC-1357411EB62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CE54E9C-23CA-4BE9-9A14-8EEF79E57292}" type="datetimeFigureOut">
              <a:rPr lang="en-US" smtClean="0"/>
              <a:pPr/>
              <a:t>4/5/2024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339C71-7D24-4A5D-BFEC-1357411EB627}"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a:t>Click to edit Master title style</a:t>
            </a:r>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ACE54E9C-23CA-4BE9-9A14-8EEF79E57292}" type="datetimeFigureOut">
              <a:rPr lang="en-US" smtClean="0"/>
              <a:pPr/>
              <a:t>4/5/2024</a:t>
            </a:fld>
            <a:endParaRPr lang="en-GB"/>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GB"/>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7339C71-7D24-4A5D-BFEC-1357411EB62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forbes.com/sites/rawnshah/2014/10/06/the" TargetMode="External"/><Relationship Id="rId2" Type="http://schemas.openxmlformats.org/officeDocument/2006/relationships/hyperlink" Target="https://er.knutd.edu.ua/bitstream/123456789/20145/1/ITPF_2022_P120-122.pdf"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62200" y="1600200"/>
            <a:ext cx="6172200" cy="1894362"/>
          </a:xfrm>
        </p:spPr>
        <p:txBody>
          <a:bodyPr>
            <a:normAutofit/>
          </a:bodyPr>
          <a:lstStyle/>
          <a:p>
            <a:pPr algn="ctr"/>
            <a:r>
              <a:rPr lang="en-GB" dirty="0">
                <a:solidFill>
                  <a:schemeClr val="tx1"/>
                </a:solidFill>
              </a:rPr>
              <a:t>LCBB6001 - INTERNATIONAL BUSINESS COMMUNICATIONS</a:t>
            </a:r>
          </a:p>
        </p:txBody>
      </p:sp>
      <p:sp>
        <p:nvSpPr>
          <p:cNvPr id="3" name="Текстово поле 2">
            <a:extLst>
              <a:ext uri="{FF2B5EF4-FFF2-40B4-BE49-F238E27FC236}">
                <a16:creationId xmlns:a16="http://schemas.microsoft.com/office/drawing/2014/main" id="{EDDB728E-564E-3F7E-6E7D-514044994FD0}"/>
              </a:ext>
            </a:extLst>
          </p:cNvPr>
          <p:cNvSpPr txBox="1"/>
          <p:nvPr/>
        </p:nvSpPr>
        <p:spPr>
          <a:xfrm>
            <a:off x="2895600" y="4888468"/>
            <a:ext cx="5334000" cy="369332"/>
          </a:xfrm>
          <a:prstGeom prst="rect">
            <a:avLst/>
          </a:prstGeom>
          <a:noFill/>
        </p:spPr>
        <p:txBody>
          <a:bodyPr wrap="square" rtlCol="0">
            <a:spAutoFit/>
          </a:bodyPr>
          <a:lstStyle/>
          <a:p>
            <a:r>
              <a:rPr lang="en-US" dirty="0" err="1"/>
              <a:t>Zlatina</a:t>
            </a:r>
            <a:r>
              <a:rPr lang="en-US" dirty="0"/>
              <a:t> </a:t>
            </a:r>
            <a:r>
              <a:rPr lang="en-US" dirty="0" err="1"/>
              <a:t>Miladinova</a:t>
            </a:r>
            <a:r>
              <a:rPr lang="en-US" dirty="0"/>
              <a:t> </a:t>
            </a:r>
            <a:r>
              <a:rPr lang="en-US" dirty="0" err="1"/>
              <a:t>Zlatkova</a:t>
            </a:r>
            <a:r>
              <a:rPr lang="en-US"/>
              <a:t>(2123043</a:t>
            </a:r>
            <a:r>
              <a:rPr lang="en-US" dirty="0"/>
              <a: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0" y="304800"/>
            <a:ext cx="6172200" cy="838200"/>
          </a:xfrm>
        </p:spPr>
        <p:txBody>
          <a:bodyPr>
            <a:normAutofit fontScale="90000"/>
          </a:bodyPr>
          <a:lstStyle/>
          <a:p>
            <a:br>
              <a:rPr lang="en-GB" dirty="0"/>
            </a:br>
            <a:endParaRPr lang="en-GB" dirty="0"/>
          </a:p>
        </p:txBody>
      </p:sp>
      <p:sp>
        <p:nvSpPr>
          <p:cNvPr id="3" name="Subtitle 2"/>
          <p:cNvSpPr>
            <a:spLocks noGrp="1"/>
          </p:cNvSpPr>
          <p:nvPr>
            <p:ph type="subTitle" idx="1"/>
          </p:nvPr>
        </p:nvSpPr>
        <p:spPr>
          <a:xfrm>
            <a:off x="2286000" y="1066800"/>
            <a:ext cx="6172200" cy="1371600"/>
          </a:xfrm>
        </p:spPr>
        <p:txBody>
          <a:bodyPr>
            <a:noAutofit/>
          </a:bodyPr>
          <a:lstStyle/>
          <a:p>
            <a:pPr marL="285750" lvl="0" indent="-285750">
              <a:buClrTx/>
              <a:buFont typeface="Wingdings" panose="05000000000000000000" pitchFamily="2" charset="2"/>
              <a:buChar char="Ø"/>
            </a:pPr>
            <a:r>
              <a:rPr lang="en-GB" b="0" dirty="0">
                <a:solidFill>
                  <a:schemeClr val="tx1"/>
                </a:solidFill>
              </a:rPr>
              <a:t>This presentation will carry out a comparison between the UK and </a:t>
            </a:r>
            <a:r>
              <a:rPr lang="en-US" b="0" dirty="0">
                <a:solidFill>
                  <a:schemeClr val="tx1"/>
                </a:solidFill>
              </a:rPr>
              <a:t>Germany culture</a:t>
            </a:r>
            <a:endParaRPr lang="en-GB" b="0" dirty="0">
              <a:solidFill>
                <a:schemeClr val="tx1"/>
              </a:solidFill>
            </a:endParaRPr>
          </a:p>
          <a:p>
            <a:pPr marL="285750" lvl="0" indent="-285750">
              <a:buClrTx/>
              <a:buFont typeface="Wingdings" panose="05000000000000000000" pitchFamily="2" charset="2"/>
              <a:buChar char="Ø"/>
            </a:pPr>
            <a:r>
              <a:rPr lang="en-US" b="0" dirty="0">
                <a:solidFill>
                  <a:schemeClr val="tx1"/>
                </a:solidFill>
              </a:rPr>
              <a:t>This will help in making appropriate recommendations regarding whether the company should diversify to Germany or not</a:t>
            </a:r>
            <a:endParaRPr lang="en-GB" b="0" dirty="0">
              <a:solidFill>
                <a:schemeClr val="tx1"/>
              </a:solidFill>
            </a:endParaRPr>
          </a:p>
          <a:p>
            <a:pPr marL="285750" lvl="0" indent="-285750">
              <a:buClrTx/>
              <a:buFont typeface="Wingdings" panose="05000000000000000000" pitchFamily="2" charset="2"/>
              <a:buChar char="Ø"/>
            </a:pPr>
            <a:r>
              <a:rPr lang="en-US" b="0" dirty="0">
                <a:solidFill>
                  <a:schemeClr val="tx1"/>
                </a:solidFill>
              </a:rPr>
              <a:t>The presentation will analyse variations such as language, the ethnic makeup of people, social structures, religious values and business and work-related attitudes</a:t>
            </a:r>
            <a:endParaRPr lang="en-GB" b="0" dirty="0">
              <a:solidFill>
                <a:schemeClr val="tx1"/>
              </a:solidFill>
            </a:endParaRPr>
          </a:p>
        </p:txBody>
      </p:sp>
      <p:sp>
        <p:nvSpPr>
          <p:cNvPr id="6" name="TextBox 5"/>
          <p:cNvSpPr txBox="1"/>
          <p:nvPr/>
        </p:nvSpPr>
        <p:spPr>
          <a:xfrm>
            <a:off x="2133600" y="381000"/>
            <a:ext cx="5638800" cy="523220"/>
          </a:xfrm>
          <a:prstGeom prst="rect">
            <a:avLst/>
          </a:prstGeom>
          <a:noFill/>
        </p:spPr>
        <p:txBody>
          <a:bodyPr wrap="square" rtlCol="0">
            <a:spAutoFit/>
          </a:bodyPr>
          <a:lstStyle/>
          <a:p>
            <a:r>
              <a:rPr lang="en-US" sz="2800" b="1" dirty="0"/>
              <a:t>Introduction</a:t>
            </a:r>
            <a:endParaRPr lang="en-GB" sz="2800" b="1" dirty="0"/>
          </a:p>
        </p:txBody>
      </p:sp>
      <p:pic>
        <p:nvPicPr>
          <p:cNvPr id="7" name="Picture 6"/>
          <p:cNvPicPr>
            <a:picLocks noChangeAspect="1"/>
          </p:cNvPicPr>
          <p:nvPr/>
        </p:nvPicPr>
        <p:blipFill>
          <a:blip r:embed="rId3"/>
          <a:stretch>
            <a:fillRect/>
          </a:stretch>
        </p:blipFill>
        <p:spPr>
          <a:xfrm>
            <a:off x="2743200" y="4457700"/>
            <a:ext cx="2371725" cy="1638300"/>
          </a:xfrm>
          <a:prstGeom prst="rect">
            <a:avLst/>
          </a:prstGeom>
        </p:spPr>
      </p:pic>
      <p:pic>
        <p:nvPicPr>
          <p:cNvPr id="8" name="Picture 7"/>
          <p:cNvPicPr>
            <a:picLocks noChangeAspect="1"/>
          </p:cNvPicPr>
          <p:nvPr/>
        </p:nvPicPr>
        <p:blipFill>
          <a:blip r:embed="rId4"/>
          <a:stretch>
            <a:fillRect/>
          </a:stretch>
        </p:blipFill>
        <p:spPr>
          <a:xfrm>
            <a:off x="5715000" y="4267200"/>
            <a:ext cx="2428875" cy="157162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62200" y="0"/>
            <a:ext cx="6172200" cy="762000"/>
          </a:xfrm>
        </p:spPr>
        <p:txBody>
          <a:bodyPr/>
          <a:lstStyle/>
          <a:p>
            <a:r>
              <a:rPr lang="en-US" dirty="0"/>
              <a:t>Overview of Germany</a:t>
            </a:r>
            <a:endParaRPr lang="en-GB" dirty="0"/>
          </a:p>
        </p:txBody>
      </p:sp>
      <p:sp>
        <p:nvSpPr>
          <p:cNvPr id="3" name="Subtitle 2"/>
          <p:cNvSpPr>
            <a:spLocks noGrp="1"/>
          </p:cNvSpPr>
          <p:nvPr>
            <p:ph type="subTitle" idx="1"/>
          </p:nvPr>
        </p:nvSpPr>
        <p:spPr>
          <a:xfrm>
            <a:off x="1905000" y="914400"/>
            <a:ext cx="5029200" cy="1371600"/>
          </a:xfrm>
        </p:spPr>
        <p:txBody>
          <a:bodyPr>
            <a:noAutofit/>
          </a:bodyPr>
          <a:lstStyle/>
          <a:p>
            <a:pPr marL="285750" lvl="0" indent="-285750">
              <a:buClrTx/>
              <a:buFont typeface="Wingdings" panose="05000000000000000000" pitchFamily="2" charset="2"/>
              <a:buChar char="Ø"/>
            </a:pPr>
            <a:r>
              <a:rPr lang="en-US" sz="1600" b="0" dirty="0">
                <a:solidFill>
                  <a:schemeClr val="tx1"/>
                </a:solidFill>
              </a:rPr>
              <a:t>Germany's GDP in 2023, was $4.509 trillion</a:t>
            </a:r>
            <a:endParaRPr lang="en-GB" sz="1600" b="0" dirty="0">
              <a:solidFill>
                <a:schemeClr val="tx1"/>
              </a:solidFill>
            </a:endParaRPr>
          </a:p>
          <a:p>
            <a:pPr marL="285750" lvl="0" indent="-285750">
              <a:buClrTx/>
              <a:buFont typeface="Wingdings" panose="05000000000000000000" pitchFamily="2" charset="2"/>
              <a:buChar char="Ø"/>
            </a:pPr>
            <a:r>
              <a:rPr lang="en-US" sz="1600" b="0" dirty="0">
                <a:solidFill>
                  <a:schemeClr val="tx1"/>
                </a:solidFill>
              </a:rPr>
              <a:t>The country is rated the third largest economy after the US and China.</a:t>
            </a:r>
            <a:endParaRPr lang="en-GB" sz="1600" b="0" dirty="0">
              <a:solidFill>
                <a:schemeClr val="tx1"/>
              </a:solidFill>
            </a:endParaRPr>
          </a:p>
          <a:p>
            <a:pPr marL="285750" lvl="0" indent="-285750">
              <a:buClrTx/>
              <a:buFont typeface="Wingdings" panose="05000000000000000000" pitchFamily="2" charset="2"/>
              <a:buChar char="Ø"/>
            </a:pPr>
            <a:r>
              <a:rPr lang="en-US" sz="1600" b="0" dirty="0">
                <a:solidFill>
                  <a:schemeClr val="tx1"/>
                </a:solidFill>
              </a:rPr>
              <a:t>The service sector that takes up to 70% accounts for the largest contributor to the country’s GDP</a:t>
            </a:r>
            <a:endParaRPr lang="en-GB" sz="1600" b="0" dirty="0">
              <a:solidFill>
                <a:schemeClr val="tx1"/>
              </a:solidFill>
            </a:endParaRPr>
          </a:p>
          <a:p>
            <a:pPr marL="285750" lvl="0" indent="-285750">
              <a:buClrTx/>
              <a:buFont typeface="Wingdings" panose="05000000000000000000" pitchFamily="2" charset="2"/>
              <a:buChar char="Ø"/>
            </a:pPr>
            <a:r>
              <a:rPr lang="en-US" sz="1600" b="0" dirty="0">
                <a:solidFill>
                  <a:schemeClr val="tx1"/>
                </a:solidFill>
              </a:rPr>
              <a:t>According to predictions, the GDP is expected to grow by 0.3% in 2024 and 1.2% in 2025 (</a:t>
            </a:r>
            <a:r>
              <a:rPr lang="en-US" b="0" dirty="0" err="1">
                <a:solidFill>
                  <a:schemeClr val="tx1"/>
                </a:solidFill>
              </a:rPr>
              <a:t>Glunz</a:t>
            </a:r>
            <a:r>
              <a:rPr lang="en-US" b="0" dirty="0">
                <a:solidFill>
                  <a:schemeClr val="tx1"/>
                </a:solidFill>
              </a:rPr>
              <a:t>, 2023</a:t>
            </a:r>
            <a:r>
              <a:rPr lang="en-US" sz="1600" b="0" dirty="0">
                <a:solidFill>
                  <a:schemeClr val="tx1"/>
                </a:solidFill>
              </a:rPr>
              <a:t>).</a:t>
            </a:r>
            <a:endParaRPr lang="en-GB" sz="1600" b="0" dirty="0">
              <a:solidFill>
                <a:schemeClr val="tx1"/>
              </a:solidFill>
            </a:endParaRPr>
          </a:p>
          <a:p>
            <a:pPr marL="285750" lvl="0" indent="-285750">
              <a:buClrTx/>
              <a:buFont typeface="Wingdings" panose="05000000000000000000" pitchFamily="2" charset="2"/>
              <a:buChar char="Ø"/>
            </a:pPr>
            <a:r>
              <a:rPr lang="en-US" sz="1600" b="0" dirty="0">
                <a:solidFill>
                  <a:schemeClr val="tx1"/>
                </a:solidFill>
              </a:rPr>
              <a:t>This shows that the country is a promising economy to expand to</a:t>
            </a:r>
            <a:endParaRPr lang="en-GB" sz="1600" b="0" dirty="0">
              <a:solidFill>
                <a:schemeClr val="tx1"/>
              </a:solidFill>
            </a:endParaRPr>
          </a:p>
        </p:txBody>
      </p:sp>
      <p:pic>
        <p:nvPicPr>
          <p:cNvPr id="6" name="Picture 5"/>
          <p:cNvPicPr>
            <a:picLocks noChangeAspect="1"/>
          </p:cNvPicPr>
          <p:nvPr/>
        </p:nvPicPr>
        <p:blipFill>
          <a:blip r:embed="rId3"/>
          <a:stretch>
            <a:fillRect/>
          </a:stretch>
        </p:blipFill>
        <p:spPr>
          <a:xfrm>
            <a:off x="5838825" y="4267200"/>
            <a:ext cx="2190750" cy="1647825"/>
          </a:xfrm>
          <a:prstGeom prst="rect">
            <a:avLst/>
          </a:prstGeom>
        </p:spPr>
      </p:pic>
      <p:pic>
        <p:nvPicPr>
          <p:cNvPr id="7" name="Picture 6"/>
          <p:cNvPicPr>
            <a:picLocks noChangeAspect="1"/>
          </p:cNvPicPr>
          <p:nvPr/>
        </p:nvPicPr>
        <p:blipFill>
          <a:blip r:embed="rId4"/>
          <a:stretch>
            <a:fillRect/>
          </a:stretch>
        </p:blipFill>
        <p:spPr>
          <a:xfrm>
            <a:off x="2514600" y="4953000"/>
            <a:ext cx="2581275" cy="16002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62200" y="228600"/>
            <a:ext cx="6172200" cy="609600"/>
          </a:xfrm>
        </p:spPr>
        <p:txBody>
          <a:bodyPr>
            <a:normAutofit/>
          </a:bodyPr>
          <a:lstStyle/>
          <a:p>
            <a:r>
              <a:rPr lang="en-US" dirty="0">
                <a:solidFill>
                  <a:schemeClr val="tx1"/>
                </a:solidFill>
              </a:rPr>
              <a:t>Ethnic makeup of the people </a:t>
            </a:r>
            <a:endParaRPr lang="en-GB" dirty="0">
              <a:solidFill>
                <a:schemeClr val="tx1"/>
              </a:solidFill>
            </a:endParaRPr>
          </a:p>
        </p:txBody>
      </p:sp>
      <p:sp>
        <p:nvSpPr>
          <p:cNvPr id="6" name="TextBox 5"/>
          <p:cNvSpPr txBox="1"/>
          <p:nvPr/>
        </p:nvSpPr>
        <p:spPr>
          <a:xfrm>
            <a:off x="1981200" y="1066800"/>
            <a:ext cx="5943600" cy="2462213"/>
          </a:xfrm>
          <a:prstGeom prst="rect">
            <a:avLst/>
          </a:prstGeom>
          <a:noFill/>
        </p:spPr>
        <p:txBody>
          <a:bodyPr wrap="square" rtlCol="0">
            <a:spAutoFit/>
          </a:bodyPr>
          <a:lstStyle/>
          <a:p>
            <a:pPr marL="285750" lvl="0" indent="-285750">
              <a:buFont typeface="Wingdings" panose="05000000000000000000" pitchFamily="2" charset="2"/>
              <a:buChar char="Ø"/>
            </a:pPr>
            <a:r>
              <a:rPr lang="en-US" sz="1400" dirty="0"/>
              <a:t>The country's ethnic makeup consists of Germans 85%, Turkish 1.8%, Ukrainians 1.4%, Syrians 1.1% and Romanians 1.1% (TWF, 2023)</a:t>
            </a:r>
            <a:endParaRPr lang="en-GB" sz="1400" dirty="0"/>
          </a:p>
          <a:p>
            <a:pPr marL="285750" lvl="0" indent="-285750">
              <a:buFont typeface="Wingdings" panose="05000000000000000000" pitchFamily="2" charset="2"/>
              <a:buChar char="Ø"/>
            </a:pPr>
            <a:r>
              <a:rPr lang="en-US" sz="1400" dirty="0"/>
              <a:t>Germany is a socialist nation that makes its connections strong, compared to the UK which is a Capitalist country</a:t>
            </a:r>
            <a:endParaRPr lang="en-GB" sz="1400" dirty="0"/>
          </a:p>
          <a:p>
            <a:pPr marL="285750" lvl="0" indent="-285750">
              <a:buFont typeface="Wingdings" panose="05000000000000000000" pitchFamily="2" charset="2"/>
              <a:buChar char="Ø"/>
            </a:pPr>
            <a:r>
              <a:rPr lang="en-US" sz="1400" dirty="0"/>
              <a:t>The country’s focal  point in social life is the family</a:t>
            </a:r>
            <a:endParaRPr lang="en-GB" sz="1400" dirty="0"/>
          </a:p>
          <a:p>
            <a:pPr marL="285750" lvl="0" indent="-285750">
              <a:buFont typeface="Wingdings" panose="05000000000000000000" pitchFamily="2" charset="2"/>
              <a:buChar char="Ø"/>
            </a:pPr>
            <a:r>
              <a:rPr lang="en-GB" sz="1400" dirty="0"/>
              <a:t>They place more value on relationships</a:t>
            </a:r>
          </a:p>
          <a:p>
            <a:pPr marL="285750" lvl="0" indent="-285750">
              <a:buFont typeface="Wingdings" panose="05000000000000000000" pitchFamily="2" charset="2"/>
              <a:buChar char="Ø"/>
            </a:pPr>
            <a:r>
              <a:rPr lang="en-GB" sz="1400" dirty="0"/>
              <a:t>They engage in informal practices hence disregarding the law</a:t>
            </a:r>
          </a:p>
          <a:p>
            <a:pPr marL="285750" lvl="0" indent="-285750">
              <a:buFont typeface="Wingdings" panose="05000000000000000000" pitchFamily="2" charset="2"/>
              <a:buChar char="Ø"/>
            </a:pPr>
            <a:r>
              <a:rPr lang="en-GB" sz="1400" dirty="0"/>
              <a:t>German people focus on managing professional conduct</a:t>
            </a:r>
          </a:p>
          <a:p>
            <a:pPr marL="285750" lvl="0" indent="-285750">
              <a:buFont typeface="Wingdings" panose="05000000000000000000" pitchFamily="2" charset="2"/>
              <a:buChar char="Ø"/>
            </a:pPr>
            <a:r>
              <a:rPr lang="en-GB" sz="1400" dirty="0"/>
              <a:t>This shows that integrating products in Germany is easier as they are open to communication hence open to trying new products</a:t>
            </a:r>
          </a:p>
        </p:txBody>
      </p:sp>
      <p:pic>
        <p:nvPicPr>
          <p:cNvPr id="5" name="Picture 4"/>
          <p:cNvPicPr>
            <a:picLocks noChangeAspect="1"/>
          </p:cNvPicPr>
          <p:nvPr/>
        </p:nvPicPr>
        <p:blipFill>
          <a:blip r:embed="rId3"/>
          <a:stretch>
            <a:fillRect/>
          </a:stretch>
        </p:blipFill>
        <p:spPr>
          <a:xfrm>
            <a:off x="2362200" y="4769711"/>
            <a:ext cx="2809875" cy="1514475"/>
          </a:xfrm>
          <a:prstGeom prst="rect">
            <a:avLst/>
          </a:prstGeom>
        </p:spPr>
      </p:pic>
      <p:pic>
        <p:nvPicPr>
          <p:cNvPr id="7" name="Picture 6"/>
          <p:cNvPicPr>
            <a:picLocks noChangeAspect="1"/>
          </p:cNvPicPr>
          <p:nvPr/>
        </p:nvPicPr>
        <p:blipFill>
          <a:blip r:embed="rId4"/>
          <a:stretch>
            <a:fillRect/>
          </a:stretch>
        </p:blipFill>
        <p:spPr>
          <a:xfrm>
            <a:off x="5880735" y="3657600"/>
            <a:ext cx="2705100" cy="155257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0" y="228600"/>
            <a:ext cx="6172200" cy="675162"/>
          </a:xfrm>
        </p:spPr>
        <p:txBody>
          <a:bodyPr>
            <a:normAutofit fontScale="90000"/>
          </a:bodyPr>
          <a:lstStyle/>
          <a:p>
            <a:r>
              <a:rPr lang="en-US" dirty="0">
                <a:solidFill>
                  <a:schemeClr val="tx1"/>
                </a:solidFill>
              </a:rPr>
              <a:t>Business- and work-related attitudes. </a:t>
            </a:r>
            <a:endParaRPr lang="en-GB" dirty="0">
              <a:solidFill>
                <a:schemeClr val="tx1"/>
              </a:solidFill>
            </a:endParaRPr>
          </a:p>
        </p:txBody>
      </p:sp>
      <p:sp>
        <p:nvSpPr>
          <p:cNvPr id="3" name="Subtitle 2"/>
          <p:cNvSpPr>
            <a:spLocks noGrp="1"/>
          </p:cNvSpPr>
          <p:nvPr>
            <p:ph type="subTitle" idx="1"/>
          </p:nvPr>
        </p:nvSpPr>
        <p:spPr>
          <a:xfrm>
            <a:off x="2362200" y="1066800"/>
            <a:ext cx="6172200" cy="1371600"/>
          </a:xfrm>
        </p:spPr>
        <p:txBody>
          <a:bodyPr>
            <a:noAutofit/>
          </a:bodyPr>
          <a:lstStyle/>
          <a:p>
            <a:pPr marL="285750" lvl="0" indent="-285750">
              <a:buClrTx/>
              <a:buFont typeface="Wingdings" panose="05000000000000000000" pitchFamily="2" charset="2"/>
              <a:buChar char="Ø"/>
            </a:pPr>
            <a:r>
              <a:rPr lang="en-GB" b="0" i="1" dirty="0">
                <a:solidFill>
                  <a:schemeClr val="tx1"/>
                </a:solidFill>
              </a:rPr>
              <a:t>Human Rights in </a:t>
            </a:r>
            <a:r>
              <a:rPr lang="en-US" b="0" i="1" dirty="0">
                <a:solidFill>
                  <a:schemeClr val="tx1"/>
                </a:solidFill>
              </a:rPr>
              <a:t>Germany: </a:t>
            </a:r>
            <a:r>
              <a:rPr lang="en-US" b="0" dirty="0">
                <a:solidFill>
                  <a:schemeClr val="tx1"/>
                </a:solidFill>
              </a:rPr>
              <a:t>High sensitivity when it comes to human rights (</a:t>
            </a:r>
            <a:r>
              <a:rPr lang="en-US" b="0" dirty="0" err="1">
                <a:solidFill>
                  <a:schemeClr val="tx1"/>
                </a:solidFill>
              </a:rPr>
              <a:t>Rajavuori</a:t>
            </a:r>
            <a:r>
              <a:rPr lang="en-US" b="0" dirty="0">
                <a:solidFill>
                  <a:schemeClr val="tx1"/>
                </a:solidFill>
              </a:rPr>
              <a:t>, 2015)</a:t>
            </a:r>
            <a:endParaRPr lang="en-GB" b="0" dirty="0">
              <a:solidFill>
                <a:schemeClr val="tx1"/>
              </a:solidFill>
            </a:endParaRPr>
          </a:p>
          <a:p>
            <a:pPr marL="285750" lvl="0" indent="-285750">
              <a:buClrTx/>
              <a:buFont typeface="Wingdings" panose="05000000000000000000" pitchFamily="2" charset="2"/>
              <a:buChar char="Ø"/>
            </a:pPr>
            <a:r>
              <a:rPr lang="en-US" b="0" i="1" dirty="0">
                <a:solidFill>
                  <a:schemeClr val="tx1"/>
                </a:solidFill>
              </a:rPr>
              <a:t>German people</a:t>
            </a:r>
            <a:r>
              <a:rPr lang="en-GB" b="0" i="1" dirty="0">
                <a:solidFill>
                  <a:schemeClr val="tx1"/>
                </a:solidFill>
              </a:rPr>
              <a:t>'s preferences: </a:t>
            </a:r>
            <a:r>
              <a:rPr lang="en-GB" b="0" dirty="0">
                <a:solidFill>
                  <a:schemeClr val="tx1"/>
                </a:solidFill>
              </a:rPr>
              <a:t>Prefer high-quality goods and they are ready to spend as they have a high disposable income which applies same to the UK</a:t>
            </a:r>
          </a:p>
          <a:p>
            <a:pPr marL="285750" lvl="0" indent="-285750">
              <a:buClrTx/>
              <a:buFont typeface="Wingdings" panose="05000000000000000000" pitchFamily="2" charset="2"/>
              <a:buChar char="Ø"/>
            </a:pPr>
            <a:r>
              <a:rPr lang="en-GB" b="0" i="1" dirty="0">
                <a:solidFill>
                  <a:schemeClr val="tx1"/>
                </a:solidFill>
              </a:rPr>
              <a:t>German people's Attitudes towards New Brands: </a:t>
            </a:r>
            <a:r>
              <a:rPr lang="en-GB" b="0" dirty="0">
                <a:solidFill>
                  <a:schemeClr val="tx1"/>
                </a:solidFill>
              </a:rPr>
              <a:t>Many people refer to using products from new brands</a:t>
            </a:r>
          </a:p>
        </p:txBody>
      </p:sp>
      <p:pic>
        <p:nvPicPr>
          <p:cNvPr id="5" name="Picture 4"/>
          <p:cNvPicPr>
            <a:picLocks noChangeAspect="1"/>
          </p:cNvPicPr>
          <p:nvPr/>
        </p:nvPicPr>
        <p:blipFill>
          <a:blip r:embed="rId3"/>
          <a:stretch>
            <a:fillRect/>
          </a:stretch>
        </p:blipFill>
        <p:spPr>
          <a:xfrm>
            <a:off x="2819400" y="4038600"/>
            <a:ext cx="3009900" cy="151447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38400" y="-1023381"/>
            <a:ext cx="6172200" cy="1894362"/>
          </a:xfrm>
        </p:spPr>
        <p:txBody>
          <a:bodyPr/>
          <a:lstStyle/>
          <a:p>
            <a:r>
              <a:rPr lang="en-GB" dirty="0">
                <a:solidFill>
                  <a:schemeClr val="tx1"/>
                </a:solidFill>
              </a:rPr>
              <a:t>Social structure</a:t>
            </a:r>
          </a:p>
        </p:txBody>
      </p:sp>
      <p:sp>
        <p:nvSpPr>
          <p:cNvPr id="3" name="Subtitle 2"/>
          <p:cNvSpPr>
            <a:spLocks noGrp="1"/>
          </p:cNvSpPr>
          <p:nvPr>
            <p:ph type="subTitle" idx="1"/>
          </p:nvPr>
        </p:nvSpPr>
        <p:spPr>
          <a:xfrm>
            <a:off x="2438400" y="1371600"/>
            <a:ext cx="6172200" cy="1371600"/>
          </a:xfrm>
        </p:spPr>
        <p:txBody>
          <a:bodyPr>
            <a:noAutofit/>
          </a:bodyPr>
          <a:lstStyle/>
          <a:p>
            <a:pPr marL="285750" lvl="0" indent="-285750">
              <a:buClrTx/>
              <a:buFont typeface="Wingdings" panose="05000000000000000000" pitchFamily="2" charset="2"/>
              <a:buChar char="Ø"/>
            </a:pPr>
            <a:r>
              <a:rPr lang="en-GB" b="0" dirty="0">
                <a:solidFill>
                  <a:schemeClr val="tx1"/>
                </a:solidFill>
              </a:rPr>
              <a:t>People in Germany make use of social media which is similar to the UK networking culture (</a:t>
            </a:r>
            <a:r>
              <a:rPr lang="en-US" b="0" dirty="0">
                <a:solidFill>
                  <a:schemeClr val="tx1"/>
                </a:solidFill>
              </a:rPr>
              <a:t>Reuter and </a:t>
            </a:r>
            <a:r>
              <a:rPr lang="en-US" b="0" dirty="0" err="1">
                <a:solidFill>
                  <a:schemeClr val="tx1"/>
                </a:solidFill>
              </a:rPr>
              <a:t>Hahne</a:t>
            </a:r>
            <a:r>
              <a:rPr lang="en-US" b="0" dirty="0">
                <a:solidFill>
                  <a:schemeClr val="tx1"/>
                </a:solidFill>
              </a:rPr>
              <a:t>,  2019</a:t>
            </a:r>
            <a:r>
              <a:rPr lang="en-GB" dirty="0"/>
              <a:t>)</a:t>
            </a:r>
          </a:p>
          <a:p>
            <a:pPr marL="285750" lvl="0" indent="-285750">
              <a:buClrTx/>
              <a:buFont typeface="Wingdings" panose="05000000000000000000" pitchFamily="2" charset="2"/>
              <a:buChar char="Ø"/>
            </a:pPr>
            <a:r>
              <a:rPr lang="en-GB" b="0" dirty="0">
                <a:solidFill>
                  <a:schemeClr val="tx1"/>
                </a:solidFill>
              </a:rPr>
              <a:t>To establish a network in Germany, the company will have to allocate significant resources</a:t>
            </a:r>
          </a:p>
          <a:p>
            <a:pPr marL="285750" lvl="0" indent="-285750">
              <a:buClrTx/>
              <a:buFont typeface="Wingdings" panose="05000000000000000000" pitchFamily="2" charset="2"/>
              <a:buChar char="Ø"/>
            </a:pPr>
            <a:r>
              <a:rPr lang="en-GB" b="0" dirty="0">
                <a:solidFill>
                  <a:schemeClr val="tx1"/>
                </a:solidFill>
              </a:rPr>
              <a:t>With strong partnerships then it is less likely that Charlie Allen will take over network jobs</a:t>
            </a:r>
          </a:p>
        </p:txBody>
      </p:sp>
      <p:pic>
        <p:nvPicPr>
          <p:cNvPr id="4" name="Picture 3"/>
          <p:cNvPicPr>
            <a:picLocks noChangeAspect="1"/>
          </p:cNvPicPr>
          <p:nvPr/>
        </p:nvPicPr>
        <p:blipFill>
          <a:blip r:embed="rId3"/>
          <a:stretch>
            <a:fillRect/>
          </a:stretch>
        </p:blipFill>
        <p:spPr>
          <a:xfrm>
            <a:off x="2667000" y="3886200"/>
            <a:ext cx="2571750" cy="1638300"/>
          </a:xfrm>
          <a:prstGeom prst="rect">
            <a:avLst/>
          </a:prstGeom>
        </p:spPr>
      </p:pic>
      <p:pic>
        <p:nvPicPr>
          <p:cNvPr id="5" name="Picture 4"/>
          <p:cNvPicPr>
            <a:picLocks noChangeAspect="1"/>
          </p:cNvPicPr>
          <p:nvPr/>
        </p:nvPicPr>
        <p:blipFill>
          <a:blip r:embed="rId4"/>
          <a:stretch>
            <a:fillRect/>
          </a:stretch>
        </p:blipFill>
        <p:spPr>
          <a:xfrm>
            <a:off x="6324600" y="4495800"/>
            <a:ext cx="1666875" cy="157162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81200" y="0"/>
            <a:ext cx="6172200" cy="838200"/>
          </a:xfrm>
        </p:spPr>
        <p:txBody>
          <a:bodyPr>
            <a:normAutofit/>
          </a:bodyPr>
          <a:lstStyle/>
          <a:p>
            <a:r>
              <a:rPr lang="en-US" dirty="0">
                <a:solidFill>
                  <a:schemeClr val="tx1"/>
                </a:solidFill>
              </a:rPr>
              <a:t>Language</a:t>
            </a:r>
            <a:endParaRPr lang="en-GB" dirty="0">
              <a:solidFill>
                <a:schemeClr val="tx1"/>
              </a:solidFill>
            </a:endParaRPr>
          </a:p>
        </p:txBody>
      </p:sp>
      <p:sp>
        <p:nvSpPr>
          <p:cNvPr id="3" name="Subtitle 2"/>
          <p:cNvSpPr>
            <a:spLocks noGrp="1"/>
          </p:cNvSpPr>
          <p:nvPr>
            <p:ph type="subTitle" idx="1"/>
          </p:nvPr>
        </p:nvSpPr>
        <p:spPr>
          <a:xfrm>
            <a:off x="2133600" y="990600"/>
            <a:ext cx="6172200" cy="1371600"/>
          </a:xfrm>
        </p:spPr>
        <p:txBody>
          <a:bodyPr>
            <a:noAutofit/>
          </a:bodyPr>
          <a:lstStyle/>
          <a:p>
            <a:pPr marL="285750" lvl="0" indent="-285750">
              <a:buClrTx/>
              <a:buFont typeface="Wingdings" panose="05000000000000000000" pitchFamily="2" charset="2"/>
              <a:buChar char="Ø"/>
            </a:pPr>
            <a:r>
              <a:rPr lang="en-US" b="0" dirty="0">
                <a:solidFill>
                  <a:schemeClr val="tx1"/>
                </a:solidFill>
              </a:rPr>
              <a:t>The company has to adopt German management principles</a:t>
            </a:r>
            <a:endParaRPr lang="en-GB" b="0" dirty="0">
              <a:solidFill>
                <a:schemeClr val="tx1"/>
              </a:solidFill>
            </a:endParaRPr>
          </a:p>
          <a:p>
            <a:pPr marL="285750" lvl="0" indent="-285750">
              <a:buClrTx/>
              <a:buFont typeface="Wingdings" panose="05000000000000000000" pitchFamily="2" charset="2"/>
              <a:buChar char="Ø"/>
            </a:pPr>
            <a:r>
              <a:rPr lang="en-US" b="0" dirty="0">
                <a:solidFill>
                  <a:schemeClr val="tx1"/>
                </a:solidFill>
              </a:rPr>
              <a:t>Charlie Allen will have to select some German language training for its employees</a:t>
            </a:r>
            <a:endParaRPr lang="en-GB" b="0" dirty="0">
              <a:solidFill>
                <a:schemeClr val="tx1"/>
              </a:solidFill>
            </a:endParaRPr>
          </a:p>
          <a:p>
            <a:pPr marL="285750" lvl="0" indent="-285750">
              <a:buClrTx/>
              <a:buFont typeface="Wingdings" panose="05000000000000000000" pitchFamily="2" charset="2"/>
              <a:buChar char="Ø"/>
            </a:pPr>
            <a:r>
              <a:rPr lang="en-US" b="0" dirty="0">
                <a:solidFill>
                  <a:schemeClr val="tx1"/>
                </a:solidFill>
              </a:rPr>
              <a:t>The company can still collaborate with German-English language schools</a:t>
            </a:r>
            <a:endParaRPr lang="en-GB" b="0" dirty="0">
              <a:solidFill>
                <a:schemeClr val="tx1"/>
              </a:solidFill>
            </a:endParaRPr>
          </a:p>
          <a:p>
            <a:pPr marL="285750" lvl="0" indent="-285750">
              <a:buClrTx/>
              <a:buFont typeface="Wingdings" panose="05000000000000000000" pitchFamily="2" charset="2"/>
              <a:buChar char="Ø"/>
            </a:pPr>
            <a:r>
              <a:rPr lang="en-US" b="0" dirty="0">
                <a:solidFill>
                  <a:schemeClr val="tx1"/>
                </a:solidFill>
              </a:rPr>
              <a:t>This is similar to the UK language culture which focuses more on employees learning the English language</a:t>
            </a:r>
            <a:endParaRPr lang="en-GB" b="0" dirty="0">
              <a:solidFill>
                <a:schemeClr val="tx1"/>
              </a:solidFill>
            </a:endParaRPr>
          </a:p>
        </p:txBody>
      </p:sp>
      <p:pic>
        <p:nvPicPr>
          <p:cNvPr id="5" name="Picture 4"/>
          <p:cNvPicPr>
            <a:picLocks noChangeAspect="1"/>
          </p:cNvPicPr>
          <p:nvPr/>
        </p:nvPicPr>
        <p:blipFill>
          <a:blip r:embed="rId3"/>
          <a:stretch>
            <a:fillRect/>
          </a:stretch>
        </p:blipFill>
        <p:spPr>
          <a:xfrm>
            <a:off x="2818311" y="4343400"/>
            <a:ext cx="2438400" cy="1638300"/>
          </a:xfrm>
          <a:prstGeom prst="rect">
            <a:avLst/>
          </a:prstGeom>
        </p:spPr>
      </p:pic>
      <p:pic>
        <p:nvPicPr>
          <p:cNvPr id="6" name="Picture 5"/>
          <p:cNvPicPr>
            <a:picLocks noChangeAspect="1"/>
          </p:cNvPicPr>
          <p:nvPr/>
        </p:nvPicPr>
        <p:blipFill>
          <a:blip r:embed="rId4"/>
          <a:stretch>
            <a:fillRect/>
          </a:stretch>
        </p:blipFill>
        <p:spPr>
          <a:xfrm>
            <a:off x="5638800" y="4664529"/>
            <a:ext cx="3324225" cy="12954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947181"/>
            <a:ext cx="6172200" cy="1894362"/>
          </a:xfrm>
        </p:spPr>
        <p:txBody>
          <a:bodyPr>
            <a:normAutofit/>
          </a:bodyPr>
          <a:lstStyle/>
          <a:p>
            <a:r>
              <a:rPr lang="en-US" dirty="0">
                <a:solidFill>
                  <a:schemeClr val="tx1"/>
                </a:solidFill>
              </a:rPr>
              <a:t>Disadvantages of Language in Germany</a:t>
            </a:r>
            <a:endParaRPr lang="en-GB" dirty="0">
              <a:solidFill>
                <a:schemeClr val="tx1"/>
              </a:solidFill>
            </a:endParaRPr>
          </a:p>
        </p:txBody>
      </p:sp>
      <p:sp>
        <p:nvSpPr>
          <p:cNvPr id="3" name="Subtitle 2"/>
          <p:cNvSpPr>
            <a:spLocks noGrp="1"/>
          </p:cNvSpPr>
          <p:nvPr>
            <p:ph type="subTitle" idx="1"/>
          </p:nvPr>
        </p:nvSpPr>
        <p:spPr>
          <a:xfrm>
            <a:off x="2057400" y="1066800"/>
            <a:ext cx="6172200" cy="1371600"/>
          </a:xfrm>
        </p:spPr>
        <p:txBody>
          <a:bodyPr>
            <a:noAutofit/>
          </a:bodyPr>
          <a:lstStyle/>
          <a:p>
            <a:pPr marL="285750" lvl="0" indent="-285750">
              <a:buClrTx/>
              <a:buFont typeface="Wingdings" panose="05000000000000000000" pitchFamily="2" charset="2"/>
              <a:buChar char="Ø"/>
            </a:pPr>
            <a:r>
              <a:rPr lang="en-US" b="0" dirty="0">
                <a:solidFill>
                  <a:schemeClr val="tx1"/>
                </a:solidFill>
              </a:rPr>
              <a:t>There are limitations to linguistic challenges</a:t>
            </a:r>
            <a:endParaRPr lang="en-GB" b="0" dirty="0">
              <a:solidFill>
                <a:schemeClr val="tx1"/>
              </a:solidFill>
            </a:endParaRPr>
          </a:p>
          <a:p>
            <a:pPr marL="285750" lvl="0" indent="-285750">
              <a:buClrTx/>
              <a:buFont typeface="Wingdings" panose="05000000000000000000" pitchFamily="2" charset="2"/>
              <a:buChar char="Ø"/>
            </a:pPr>
            <a:r>
              <a:rPr lang="en-US" b="0" dirty="0">
                <a:solidFill>
                  <a:schemeClr val="tx1"/>
                </a:solidFill>
              </a:rPr>
              <a:t>This means that the company can transfer its employees to other countries to work for them</a:t>
            </a:r>
            <a:endParaRPr lang="en-GB" b="0" dirty="0">
              <a:solidFill>
                <a:schemeClr val="tx1"/>
              </a:solidFill>
            </a:endParaRPr>
          </a:p>
          <a:p>
            <a:pPr marL="285750" lvl="0" indent="-285750">
              <a:buClrTx/>
              <a:buFont typeface="Wingdings" panose="05000000000000000000" pitchFamily="2" charset="2"/>
              <a:buChar char="Ø"/>
            </a:pPr>
            <a:r>
              <a:rPr lang="en-US" b="0" dirty="0">
                <a:solidFill>
                  <a:schemeClr val="tx1"/>
                </a:solidFill>
              </a:rPr>
              <a:t>Being that proficiency in English is high, the company can use its UK employees when diversifying to Germany</a:t>
            </a:r>
            <a:endParaRPr lang="en-GB" b="0" dirty="0">
              <a:solidFill>
                <a:schemeClr val="tx1"/>
              </a:solidFill>
            </a:endParaRPr>
          </a:p>
          <a:p>
            <a:pPr marL="285750" lvl="0" indent="-285750">
              <a:buClrTx/>
              <a:buFont typeface="Wingdings" panose="05000000000000000000" pitchFamily="2" charset="2"/>
              <a:buChar char="Ø"/>
            </a:pPr>
            <a:r>
              <a:rPr lang="en-US" b="0" dirty="0">
                <a:solidFill>
                  <a:schemeClr val="tx1"/>
                </a:solidFill>
              </a:rPr>
              <a:t>This is based on the fact that only 56% of the people in Germany speak English, as compared to the UK which has 91.1% who speak English as their native language (</a:t>
            </a:r>
            <a:r>
              <a:rPr lang="en-US" b="0" dirty="0" err="1">
                <a:solidFill>
                  <a:schemeClr val="tx1"/>
                </a:solidFill>
              </a:rPr>
              <a:t>DeVoretz</a:t>
            </a:r>
            <a:r>
              <a:rPr lang="en-US" b="0" dirty="0">
                <a:solidFill>
                  <a:schemeClr val="tx1"/>
                </a:solidFill>
              </a:rPr>
              <a:t> and Werner, 2002)</a:t>
            </a:r>
            <a:endParaRPr lang="en-GB" b="0" dirty="0">
              <a:solidFill>
                <a:schemeClr val="tx1"/>
              </a:solidFill>
            </a:endParaRPr>
          </a:p>
        </p:txBody>
      </p:sp>
      <p:pic>
        <p:nvPicPr>
          <p:cNvPr id="5" name="Picture 4"/>
          <p:cNvPicPr>
            <a:picLocks noChangeAspect="1"/>
          </p:cNvPicPr>
          <p:nvPr/>
        </p:nvPicPr>
        <p:blipFill>
          <a:blip r:embed="rId3"/>
          <a:stretch>
            <a:fillRect/>
          </a:stretch>
        </p:blipFill>
        <p:spPr>
          <a:xfrm>
            <a:off x="3048000" y="4800600"/>
            <a:ext cx="2247900" cy="1666875"/>
          </a:xfrm>
          <a:prstGeom prst="rect">
            <a:avLst/>
          </a:prstGeom>
        </p:spPr>
      </p:pic>
      <p:pic>
        <p:nvPicPr>
          <p:cNvPr id="6" name="Picture 5"/>
          <p:cNvPicPr>
            <a:picLocks noChangeAspect="1"/>
          </p:cNvPicPr>
          <p:nvPr/>
        </p:nvPicPr>
        <p:blipFill>
          <a:blip r:embed="rId4"/>
          <a:stretch>
            <a:fillRect/>
          </a:stretch>
        </p:blipFill>
        <p:spPr>
          <a:xfrm>
            <a:off x="5867400" y="4798423"/>
            <a:ext cx="2800350" cy="1609725"/>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26770" y="190500"/>
            <a:ext cx="6912429" cy="914400"/>
          </a:xfrm>
        </p:spPr>
        <p:txBody>
          <a:bodyPr>
            <a:noAutofit/>
          </a:bodyPr>
          <a:lstStyle/>
          <a:p>
            <a:r>
              <a:rPr lang="en-US" sz="2400" dirty="0">
                <a:solidFill>
                  <a:schemeClr val="tx1"/>
                </a:solidFill>
              </a:rPr>
              <a:t>Cultural Communication Barrier faced by foreign businesses in German</a:t>
            </a:r>
            <a:endParaRPr lang="en-GB" sz="2400" dirty="0">
              <a:solidFill>
                <a:schemeClr val="tx1"/>
              </a:solidFill>
            </a:endParaRPr>
          </a:p>
        </p:txBody>
      </p:sp>
      <p:sp>
        <p:nvSpPr>
          <p:cNvPr id="3" name="Subtitle 2"/>
          <p:cNvSpPr>
            <a:spLocks noGrp="1"/>
          </p:cNvSpPr>
          <p:nvPr>
            <p:ph type="subTitle" idx="1"/>
          </p:nvPr>
        </p:nvSpPr>
        <p:spPr>
          <a:xfrm>
            <a:off x="1926771" y="1104900"/>
            <a:ext cx="6172200" cy="1371600"/>
          </a:xfrm>
        </p:spPr>
        <p:txBody>
          <a:bodyPr>
            <a:noAutofit/>
          </a:bodyPr>
          <a:lstStyle/>
          <a:p>
            <a:pPr marL="285750" lvl="0" indent="-285750">
              <a:buClrTx/>
              <a:buFont typeface="Wingdings" panose="05000000000000000000" pitchFamily="2" charset="2"/>
              <a:buChar char="Ø"/>
            </a:pPr>
            <a:r>
              <a:rPr lang="en-US" b="0" dirty="0">
                <a:solidFill>
                  <a:schemeClr val="tx1"/>
                </a:solidFill>
              </a:rPr>
              <a:t>Miscommunication due to the difference in proficiency in English</a:t>
            </a:r>
            <a:endParaRPr lang="en-GB" b="0" dirty="0">
              <a:solidFill>
                <a:schemeClr val="tx1"/>
              </a:solidFill>
            </a:endParaRPr>
          </a:p>
          <a:p>
            <a:pPr marL="285750" lvl="0" indent="-285750">
              <a:buClrTx/>
              <a:buFont typeface="Wingdings" panose="05000000000000000000" pitchFamily="2" charset="2"/>
              <a:buChar char="Ø"/>
            </a:pPr>
            <a:r>
              <a:rPr lang="en-US" b="0" dirty="0">
                <a:solidFill>
                  <a:schemeClr val="tx1"/>
                </a:solidFill>
              </a:rPr>
              <a:t>Due to the language barrier, there are chances of low production as well as poor quality (</a:t>
            </a:r>
            <a:r>
              <a:rPr lang="en-US" b="0" dirty="0" err="1">
                <a:solidFill>
                  <a:schemeClr val="tx1"/>
                </a:solidFill>
              </a:rPr>
              <a:t>Mejer</a:t>
            </a:r>
            <a:r>
              <a:rPr lang="en-US" b="0" dirty="0">
                <a:solidFill>
                  <a:schemeClr val="tx1"/>
                </a:solidFill>
              </a:rPr>
              <a:t> and </a:t>
            </a:r>
            <a:r>
              <a:rPr lang="en-US" b="0" dirty="0" err="1">
                <a:solidFill>
                  <a:schemeClr val="tx1"/>
                </a:solidFill>
              </a:rPr>
              <a:t>Turchetti</a:t>
            </a:r>
            <a:r>
              <a:rPr lang="en-US" b="0" dirty="0">
                <a:solidFill>
                  <a:schemeClr val="tx1"/>
                </a:solidFill>
              </a:rPr>
              <a:t>, 2010</a:t>
            </a:r>
            <a:r>
              <a:rPr lang="en-US" dirty="0"/>
              <a:t>. </a:t>
            </a:r>
            <a:r>
              <a:rPr lang="en-US" b="0" dirty="0">
                <a:solidFill>
                  <a:schemeClr val="tx1"/>
                </a:solidFill>
              </a:rPr>
              <a:t>)</a:t>
            </a:r>
            <a:endParaRPr lang="en-GB" b="0" dirty="0">
              <a:solidFill>
                <a:schemeClr val="tx1"/>
              </a:solidFill>
            </a:endParaRPr>
          </a:p>
          <a:p>
            <a:pPr marL="285750" lvl="0" indent="-285750">
              <a:buClrTx/>
              <a:buFont typeface="Wingdings" panose="05000000000000000000" pitchFamily="2" charset="2"/>
              <a:buChar char="Ø"/>
            </a:pPr>
            <a:r>
              <a:rPr lang="en-US" b="0" dirty="0">
                <a:solidFill>
                  <a:schemeClr val="tx1"/>
                </a:solidFill>
              </a:rPr>
              <a:t>Hurdles in using technology to upgrade products</a:t>
            </a:r>
            <a:endParaRPr lang="en-GB" b="0" dirty="0">
              <a:solidFill>
                <a:schemeClr val="tx1"/>
              </a:solidFill>
            </a:endParaRPr>
          </a:p>
          <a:p>
            <a:pPr marL="285750" lvl="0" indent="-285750">
              <a:buClrTx/>
              <a:buFont typeface="Wingdings" panose="05000000000000000000" pitchFamily="2" charset="2"/>
              <a:buChar char="Ø"/>
            </a:pPr>
            <a:r>
              <a:rPr lang="en-US" b="0" dirty="0">
                <a:solidFill>
                  <a:schemeClr val="tx1"/>
                </a:solidFill>
              </a:rPr>
              <a:t>Limited internet connectivity that limits communication</a:t>
            </a:r>
            <a:endParaRPr lang="en-GB" b="0" dirty="0">
              <a:solidFill>
                <a:schemeClr val="tx1"/>
              </a:solidFill>
            </a:endParaRPr>
          </a:p>
        </p:txBody>
      </p:sp>
      <p:pic>
        <p:nvPicPr>
          <p:cNvPr id="4" name="Picture 3"/>
          <p:cNvPicPr>
            <a:picLocks noChangeAspect="1"/>
          </p:cNvPicPr>
          <p:nvPr/>
        </p:nvPicPr>
        <p:blipFill>
          <a:blip r:embed="rId3"/>
          <a:stretch>
            <a:fillRect/>
          </a:stretch>
        </p:blipFill>
        <p:spPr>
          <a:xfrm>
            <a:off x="2971800" y="4114800"/>
            <a:ext cx="2266950" cy="1619250"/>
          </a:xfrm>
          <a:prstGeom prst="rect">
            <a:avLst/>
          </a:prstGeom>
        </p:spPr>
      </p:pic>
      <p:pic>
        <p:nvPicPr>
          <p:cNvPr id="5" name="Picture 4"/>
          <p:cNvPicPr>
            <a:picLocks noChangeAspect="1"/>
          </p:cNvPicPr>
          <p:nvPr/>
        </p:nvPicPr>
        <p:blipFill>
          <a:blip r:embed="rId4"/>
          <a:stretch>
            <a:fillRect/>
          </a:stretch>
        </p:blipFill>
        <p:spPr>
          <a:xfrm>
            <a:off x="5717721" y="3411583"/>
            <a:ext cx="2381250" cy="164782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3600" y="-947181"/>
            <a:ext cx="6172200" cy="1894362"/>
          </a:xfrm>
        </p:spPr>
        <p:txBody>
          <a:bodyPr/>
          <a:lstStyle/>
          <a:p>
            <a:r>
              <a:rPr lang="en-US" dirty="0"/>
              <a:t>Communication Strategies and Recommendations</a:t>
            </a:r>
            <a:endParaRPr lang="en-GB" dirty="0"/>
          </a:p>
        </p:txBody>
      </p:sp>
      <p:sp>
        <p:nvSpPr>
          <p:cNvPr id="3" name="Oval 2"/>
          <p:cNvSpPr/>
          <p:nvPr/>
        </p:nvSpPr>
        <p:spPr>
          <a:xfrm>
            <a:off x="2667000" y="1066800"/>
            <a:ext cx="5638800" cy="5562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tx1"/>
                </a:solidFill>
              </a:rPr>
              <a:t>Select The Market Entry Strategy</a:t>
            </a:r>
          </a:p>
          <a:p>
            <a:pPr lvl="0"/>
            <a:r>
              <a:rPr lang="en-GB" dirty="0">
                <a:solidFill>
                  <a:schemeClr val="tx1"/>
                </a:solidFill>
              </a:rPr>
              <a:t>Recognise the Legal Requirements for Organisation Affiliation</a:t>
            </a:r>
          </a:p>
          <a:p>
            <a:pPr lvl="0"/>
            <a:r>
              <a:rPr lang="en-GB" dirty="0">
                <a:solidFill>
                  <a:schemeClr val="tx1"/>
                </a:solidFill>
              </a:rPr>
              <a:t>Determine the Organization's Yearly Compliance Needs</a:t>
            </a:r>
          </a:p>
          <a:p>
            <a:pPr lvl="0"/>
            <a:r>
              <a:rPr lang="en-GB" dirty="0">
                <a:solidFill>
                  <a:schemeClr val="tx1"/>
                </a:solidFill>
              </a:rPr>
              <a:t>Conduct Regular Health Checks for Entities</a:t>
            </a:r>
          </a:p>
          <a:p>
            <a:pPr lvl="0"/>
            <a:r>
              <a:rPr lang="en-GB" dirty="0">
                <a:solidFill>
                  <a:schemeClr val="tx1"/>
                </a:solidFill>
              </a:rPr>
              <a:t>Register Companies Trademark</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3600" y="-685800"/>
            <a:ext cx="6172200" cy="1894362"/>
          </a:xfrm>
        </p:spPr>
        <p:txBody>
          <a:bodyPr/>
          <a:lstStyle/>
          <a:p>
            <a:r>
              <a:rPr lang="en-GB" dirty="0"/>
              <a:t> </a:t>
            </a:r>
            <a:br>
              <a:rPr lang="en-GB" dirty="0"/>
            </a:br>
            <a:r>
              <a:rPr lang="en-US" dirty="0"/>
              <a:t>Conclusion</a:t>
            </a:r>
            <a:endParaRPr lang="en-GB" dirty="0"/>
          </a:p>
        </p:txBody>
      </p:sp>
      <p:sp>
        <p:nvSpPr>
          <p:cNvPr id="3" name="Subtitle 2"/>
          <p:cNvSpPr>
            <a:spLocks noGrp="1"/>
          </p:cNvSpPr>
          <p:nvPr>
            <p:ph type="subTitle" idx="1"/>
          </p:nvPr>
        </p:nvSpPr>
        <p:spPr>
          <a:xfrm>
            <a:off x="2209800" y="1447800"/>
            <a:ext cx="6172200" cy="1371600"/>
          </a:xfrm>
        </p:spPr>
        <p:txBody>
          <a:bodyPr>
            <a:noAutofit/>
          </a:bodyPr>
          <a:lstStyle/>
          <a:p>
            <a:pPr marL="285750" indent="-285750">
              <a:buFont typeface="Wingdings" panose="05000000000000000000" pitchFamily="2" charset="2"/>
              <a:buChar char="Ø"/>
            </a:pPr>
            <a:r>
              <a:rPr lang="en-GB" b="0" dirty="0">
                <a:solidFill>
                  <a:schemeClr val="tx1"/>
                </a:solidFill>
              </a:rPr>
              <a:t>Germany is a developed nation from a business standpoint. Since the pandemic, they slightly lost their economic growth, and they are currently working to regain it. </a:t>
            </a:r>
          </a:p>
          <a:p>
            <a:pPr marL="285750" indent="-285750">
              <a:buFont typeface="Wingdings" panose="05000000000000000000" pitchFamily="2" charset="2"/>
              <a:buChar char="Ø"/>
            </a:pPr>
            <a:r>
              <a:rPr lang="en-GB" b="0" dirty="0">
                <a:solidFill>
                  <a:schemeClr val="tx1"/>
                </a:solidFill>
              </a:rPr>
              <a:t>The primary focus of this research is that there has been no significant change in the past few years in terms of culture, environment, and some legislative rules. </a:t>
            </a:r>
          </a:p>
          <a:p>
            <a:pPr marL="285750" indent="-285750">
              <a:buFont typeface="Wingdings" panose="05000000000000000000" pitchFamily="2" charset="2"/>
              <a:buChar char="Ø"/>
            </a:pPr>
            <a:r>
              <a:rPr lang="en-GB" b="0" dirty="0">
                <a:solidFill>
                  <a:schemeClr val="tx1"/>
                </a:solidFill>
              </a:rPr>
              <a:t>Therefore, every new business, like Charlie Allen, that wants to grow in Germany will encounter additional tactics, obstacles, and laws. This presents a significant challenge for Charlie because it is not intently complex in another nation. </a:t>
            </a:r>
          </a:p>
          <a:p>
            <a:pPr marL="285750" indent="-285750">
              <a:buFont typeface="Wingdings" panose="05000000000000000000" pitchFamily="2" charset="2"/>
              <a:buChar char="Ø"/>
            </a:pPr>
            <a:r>
              <a:rPr lang="en-GB" b="0" dirty="0">
                <a:solidFill>
                  <a:schemeClr val="tx1"/>
                </a:solidFill>
              </a:rPr>
              <a:t>They might employ the internet marketing strategy if they wish to get into the German business sector.</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3600" y="-685800"/>
            <a:ext cx="6172200" cy="1894362"/>
          </a:xfrm>
        </p:spPr>
        <p:txBody>
          <a:bodyPr/>
          <a:lstStyle/>
          <a:p>
            <a:r>
              <a:rPr lang="en-US" dirty="0"/>
              <a:t>References</a:t>
            </a:r>
            <a:endParaRPr lang="en-GB" dirty="0"/>
          </a:p>
        </p:txBody>
      </p:sp>
      <p:sp>
        <p:nvSpPr>
          <p:cNvPr id="5" name="Rectangle 1"/>
          <p:cNvSpPr>
            <a:spLocks noChangeArrowheads="1"/>
          </p:cNvSpPr>
          <p:nvPr/>
        </p:nvSpPr>
        <p:spPr bwMode="auto">
          <a:xfrm>
            <a:off x="1222375" y="340836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 name="Rectangle 2"/>
          <p:cNvSpPr/>
          <p:nvPr/>
        </p:nvSpPr>
        <p:spPr>
          <a:xfrm>
            <a:off x="2438400" y="1208562"/>
            <a:ext cx="6477000" cy="50398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buFont typeface="+mj-lt"/>
              <a:buAutoNum type="arabicPeriod"/>
            </a:pPr>
            <a:r>
              <a:rPr lang="en-US" sz="1000" dirty="0"/>
              <a:t> </a:t>
            </a:r>
            <a:endParaRPr lang="en-GB" sz="1000" dirty="0"/>
          </a:p>
          <a:p>
            <a:pPr marL="228600" indent="-228600">
              <a:buFont typeface="+mj-lt"/>
              <a:buAutoNum type="arabicPeriod"/>
            </a:pPr>
            <a:r>
              <a:rPr lang="en-US" sz="1000" dirty="0"/>
              <a:t>Dempsey, C., 2022. Council Post: Challenges To Business Growth In Latin America And How To Overcome Them, Forbes. Available at: https://www.forbes.com/sites/forbesbusinessdevelopmentcouncil/2020/04/09/challenges-tobusiness-growth-in-latin-america-and-how-to-overcome-them/?sh=72a4cbe11c4e (Accessed: 27 March 2024). </a:t>
            </a:r>
            <a:endParaRPr lang="en-GB" sz="1000" dirty="0"/>
          </a:p>
          <a:p>
            <a:pPr marL="228600" indent="-228600">
              <a:buFont typeface="+mj-lt"/>
              <a:buAutoNum type="arabicPeriod"/>
            </a:pPr>
            <a:r>
              <a:rPr lang="en-US" sz="1000" dirty="0" err="1"/>
              <a:t>Kugai</a:t>
            </a:r>
            <a:r>
              <a:rPr lang="en-US" sz="1000" dirty="0"/>
              <a:t>, K., 2022. Intercultural communication in business. In </a:t>
            </a:r>
            <a:r>
              <a:rPr lang="en-US" sz="1000" dirty="0" err="1"/>
              <a:t>Інноваційні</a:t>
            </a:r>
            <a:r>
              <a:rPr lang="en-US" sz="1000" dirty="0"/>
              <a:t> </a:t>
            </a:r>
            <a:r>
              <a:rPr lang="en-US" sz="1000" dirty="0" err="1"/>
              <a:t>тенденції</a:t>
            </a:r>
            <a:r>
              <a:rPr lang="en-US" sz="1000" dirty="0"/>
              <a:t> </a:t>
            </a:r>
            <a:r>
              <a:rPr lang="en-US" sz="1000" dirty="0" err="1"/>
              <a:t>підготовки</a:t>
            </a:r>
            <a:r>
              <a:rPr lang="en-US" sz="1000" dirty="0"/>
              <a:t> </a:t>
            </a:r>
            <a:r>
              <a:rPr lang="en-US" sz="1000" dirty="0" err="1"/>
              <a:t>фахівців</a:t>
            </a:r>
            <a:r>
              <a:rPr lang="en-US" sz="1000" dirty="0"/>
              <a:t> в </a:t>
            </a:r>
            <a:r>
              <a:rPr lang="en-US" sz="1000" dirty="0" err="1"/>
              <a:t>умовах</a:t>
            </a:r>
            <a:r>
              <a:rPr lang="en-US" sz="1000" dirty="0"/>
              <a:t> </a:t>
            </a:r>
            <a:r>
              <a:rPr lang="en-US" sz="1000" dirty="0" err="1"/>
              <a:t>полікультурного</a:t>
            </a:r>
            <a:r>
              <a:rPr lang="en-US" sz="1000" dirty="0"/>
              <a:t> </a:t>
            </a:r>
            <a:r>
              <a:rPr lang="en-US" sz="1000" dirty="0" err="1"/>
              <a:t>та</a:t>
            </a:r>
            <a:r>
              <a:rPr lang="en-US" sz="1000" dirty="0"/>
              <a:t> </a:t>
            </a:r>
            <a:r>
              <a:rPr lang="en-US" sz="1000" dirty="0" err="1"/>
              <a:t>мультилінгвального</a:t>
            </a:r>
            <a:r>
              <a:rPr lang="en-US" sz="1000" dirty="0"/>
              <a:t> </a:t>
            </a:r>
            <a:r>
              <a:rPr lang="en-US" sz="1000" dirty="0" err="1"/>
              <a:t>глобалізованого</a:t>
            </a:r>
            <a:r>
              <a:rPr lang="en-US" sz="1000" dirty="0"/>
              <a:t> </a:t>
            </a:r>
            <a:r>
              <a:rPr lang="en-US" sz="1000" dirty="0" err="1"/>
              <a:t>світу</a:t>
            </a:r>
            <a:r>
              <a:rPr lang="en-US" sz="1000" dirty="0"/>
              <a:t>. </a:t>
            </a:r>
            <a:r>
              <a:rPr lang="en-US" sz="1000" dirty="0" err="1"/>
              <a:t>Київський</a:t>
            </a:r>
            <a:r>
              <a:rPr lang="en-US" sz="1000" dirty="0"/>
              <a:t> </a:t>
            </a:r>
            <a:r>
              <a:rPr lang="en-US" sz="1000" dirty="0" err="1"/>
              <a:t>національний</a:t>
            </a:r>
            <a:r>
              <a:rPr lang="en-US" sz="1000" dirty="0"/>
              <a:t> </a:t>
            </a:r>
            <a:r>
              <a:rPr lang="en-US" sz="1000" dirty="0" err="1"/>
              <a:t>університет</a:t>
            </a:r>
            <a:r>
              <a:rPr lang="en-US" sz="1000" dirty="0"/>
              <a:t> </a:t>
            </a:r>
            <a:r>
              <a:rPr lang="en-US" sz="1000" dirty="0" err="1"/>
              <a:t>технологій</a:t>
            </a:r>
            <a:r>
              <a:rPr lang="en-US" sz="1000" dirty="0"/>
              <a:t> </a:t>
            </a:r>
            <a:r>
              <a:rPr lang="en-US" sz="1000" dirty="0" err="1"/>
              <a:t>та</a:t>
            </a:r>
            <a:r>
              <a:rPr lang="en-US" sz="1000" dirty="0"/>
              <a:t> </a:t>
            </a:r>
            <a:r>
              <a:rPr lang="en-US" sz="1000" dirty="0" err="1"/>
              <a:t>дизайну</a:t>
            </a:r>
            <a:r>
              <a:rPr lang="en-US" sz="1000" dirty="0"/>
              <a:t>. </a:t>
            </a:r>
            <a:r>
              <a:rPr lang="en-US" sz="1000" u="sng" dirty="0">
                <a:hlinkClick r:id="rId2"/>
              </a:rPr>
              <a:t>https://er.knutd.edu.ua/bitstream/123456789/20145/1/ITPF_2022_P120-122.pdf</a:t>
            </a:r>
            <a:r>
              <a:rPr lang="en-US" sz="1000" dirty="0"/>
              <a:t> </a:t>
            </a:r>
            <a:endParaRPr lang="en-GB" sz="1000" dirty="0"/>
          </a:p>
          <a:p>
            <a:pPr marL="228600" indent="-228600">
              <a:buFont typeface="+mj-lt"/>
              <a:buAutoNum type="arabicPeriod"/>
            </a:pPr>
            <a:r>
              <a:rPr lang="en-US" sz="1000" dirty="0" err="1"/>
              <a:t>Magdin</a:t>
            </a:r>
            <a:r>
              <a:rPr lang="en-US" sz="1000" dirty="0"/>
              <a:t>, R., 2022. Council Post: Why Businesses Are Pivotal For Global Development, Forbes. Available at: 11 https://www.forbes.com/sites/forbesbusinesscouncil/2021/08/25/why-businesses-are-pivotalfor-global-development/?sh=7b7f237578a3 (Accessed: 27 March 2024). </a:t>
            </a:r>
            <a:endParaRPr lang="en-GB" sz="1000" dirty="0"/>
          </a:p>
          <a:p>
            <a:pPr marL="228600" indent="-228600">
              <a:buFont typeface="+mj-lt"/>
              <a:buAutoNum type="arabicPeriod"/>
            </a:pPr>
            <a:r>
              <a:rPr lang="en-US" sz="1000" dirty="0" err="1"/>
              <a:t>Robehmed</a:t>
            </a:r>
            <a:r>
              <a:rPr lang="en-US" sz="1000" dirty="0"/>
              <a:t>, N., 2022. Why The Rock's Social Media Muscle Made Him Hollywood's </a:t>
            </a:r>
            <a:r>
              <a:rPr lang="en-US" sz="1000" dirty="0" err="1"/>
              <a:t>HighestPaid</a:t>
            </a:r>
            <a:r>
              <a:rPr lang="en-US" sz="1000" dirty="0"/>
              <a:t> Actor, Forbes. Available at: https://www.forbes.com/sites/forbesdigitalcovers/2018/07/12/why-the-rocks-social-mediamuscle-made-him-hollywoods-highest-paid-actor/?sh=5e702534136b (Accessed: 27 March 2024).</a:t>
            </a:r>
            <a:endParaRPr lang="en-GB" sz="1000" dirty="0"/>
          </a:p>
          <a:p>
            <a:pPr marL="228600" indent="-228600">
              <a:buFont typeface="+mj-lt"/>
              <a:buAutoNum type="arabicPeriod"/>
            </a:pPr>
            <a:r>
              <a:rPr lang="en-US" sz="1000" dirty="0"/>
              <a:t>Shah, R., 2022. 'The Culture Map' Shows Us The Differences In How We Work </a:t>
            </a:r>
            <a:r>
              <a:rPr lang="en-US" sz="1000" dirty="0" err="1"/>
              <a:t>WorldWide</a:t>
            </a:r>
            <a:r>
              <a:rPr lang="en-US" sz="1000" dirty="0"/>
              <a:t>, Forbes. Available at: </a:t>
            </a:r>
            <a:r>
              <a:rPr lang="en-US" sz="1000" u="sng" dirty="0">
                <a:hlinkClick r:id="rId3"/>
              </a:rPr>
              <a:t>https://www.forbes.com/sites/rawnshah/2014/10/06/the</a:t>
            </a:r>
            <a:r>
              <a:rPr lang="en-US" sz="1000" dirty="0"/>
              <a:t> culture-map-shows-us-how-we-work-worldwide/?</a:t>
            </a:r>
            <a:r>
              <a:rPr lang="en-US" sz="1000" dirty="0" err="1"/>
              <a:t>sh</a:t>
            </a:r>
            <a:r>
              <a:rPr lang="en-US" sz="1000" dirty="0"/>
              <a:t>=383b32515bcb (Accessed: 27 March 2024). </a:t>
            </a:r>
            <a:endParaRPr lang="en-GB" sz="1000" dirty="0"/>
          </a:p>
          <a:p>
            <a:pPr marL="228600" indent="-228600">
              <a:buFont typeface="+mj-lt"/>
              <a:buAutoNum type="arabicPeriod"/>
            </a:pPr>
            <a:r>
              <a:rPr lang="en-GB" sz="1000" dirty="0" err="1"/>
              <a:t>Glunz</a:t>
            </a:r>
            <a:r>
              <a:rPr lang="en-GB" sz="1000" dirty="0"/>
              <a:t>, A. (2023) </a:t>
            </a:r>
            <a:r>
              <a:rPr lang="en-GB" sz="1000" i="1" dirty="0"/>
              <a:t>Economic key facts </a:t>
            </a:r>
            <a:r>
              <a:rPr lang="en-GB" sz="1000" i="1" dirty="0" err="1"/>
              <a:t>germany</a:t>
            </a:r>
            <a:r>
              <a:rPr lang="en-GB" sz="1000" dirty="0"/>
              <a:t>, </a:t>
            </a:r>
            <a:r>
              <a:rPr lang="en-GB" sz="1000" i="1" dirty="0"/>
              <a:t>KPMG</a:t>
            </a:r>
            <a:r>
              <a:rPr lang="en-GB" sz="1000" dirty="0"/>
              <a:t>. Available at: https://kpmg.com/de/</a:t>
            </a:r>
            <a:r>
              <a:rPr lang="en-GB" sz="1000" dirty="0" err="1"/>
              <a:t>en</a:t>
            </a:r>
            <a:r>
              <a:rPr lang="en-GB" sz="1000" dirty="0"/>
              <a:t>/home/insights/overview/economic-key-facts-germany.html#:~:text=Exports%20of%20motor%20vehicles%20and,the%20country’s%20gross%20domestic%20product. (Accessed: 27 March 2024). </a:t>
            </a:r>
          </a:p>
          <a:p>
            <a:pPr marL="228600" indent="-228600">
              <a:buFont typeface="+mj-lt"/>
              <a:buAutoNum type="arabicPeriod"/>
            </a:pPr>
            <a:r>
              <a:rPr lang="en-GB" sz="1000" dirty="0"/>
              <a:t>TWF (2023) </a:t>
            </a:r>
            <a:r>
              <a:rPr lang="en-GB" sz="1000" i="1" dirty="0"/>
              <a:t>Central Intelligence Agency</a:t>
            </a:r>
            <a:r>
              <a:rPr lang="en-GB" sz="1000" dirty="0"/>
              <a:t>. Available at: https://www.cia.gov/the-world-factbook/field/ethnic-groups/ (Accessed: 27 March 2024). </a:t>
            </a:r>
          </a:p>
          <a:p>
            <a:pPr marL="228600" indent="-228600">
              <a:buFont typeface="+mj-lt"/>
              <a:buAutoNum type="arabicPeriod"/>
            </a:pPr>
            <a:r>
              <a:rPr lang="en-GB" sz="1000" dirty="0" err="1"/>
              <a:t>Rajavuori</a:t>
            </a:r>
            <a:r>
              <a:rPr lang="en-GB" sz="1000" dirty="0"/>
              <a:t>, M., 2015. How Should States Own? </a:t>
            </a:r>
            <a:r>
              <a:rPr lang="en-GB" sz="1000" dirty="0" err="1"/>
              <a:t>Heinisch</a:t>
            </a:r>
            <a:r>
              <a:rPr lang="en-GB" sz="1000" dirty="0"/>
              <a:t> v. Germany and the Emergence of Human Rights-Sensitive State Ownership Function. </a:t>
            </a:r>
            <a:r>
              <a:rPr lang="en-GB" sz="1000" i="1" dirty="0"/>
              <a:t>European Journal of International Law</a:t>
            </a:r>
            <a:r>
              <a:rPr lang="en-GB" sz="1000" dirty="0"/>
              <a:t>, </a:t>
            </a:r>
            <a:r>
              <a:rPr lang="en-GB" sz="1000" i="1" dirty="0"/>
              <a:t>26</a:t>
            </a:r>
            <a:r>
              <a:rPr lang="en-GB" sz="1000" dirty="0"/>
              <a:t>(3), pp.727-746.</a:t>
            </a:r>
          </a:p>
          <a:p>
            <a:pPr marL="228600" indent="-228600">
              <a:buFont typeface="+mj-lt"/>
              <a:buAutoNum type="arabicPeriod"/>
            </a:pPr>
            <a:r>
              <a:rPr lang="en-GB" sz="1000" dirty="0"/>
              <a:t>Reuter, C., </a:t>
            </a:r>
            <a:r>
              <a:rPr lang="en-GB" sz="1000" dirty="0" err="1"/>
              <a:t>Kaufhold</a:t>
            </a:r>
            <a:r>
              <a:rPr lang="en-GB" sz="1000" dirty="0"/>
              <a:t>, M.A., </a:t>
            </a:r>
            <a:r>
              <a:rPr lang="en-GB" sz="1000" dirty="0" err="1"/>
              <a:t>Schmid</a:t>
            </a:r>
            <a:r>
              <a:rPr lang="en-GB" sz="1000" dirty="0"/>
              <a:t>, S., </a:t>
            </a:r>
            <a:r>
              <a:rPr lang="en-GB" sz="1000" dirty="0" err="1"/>
              <a:t>Spielhofer</a:t>
            </a:r>
            <a:r>
              <a:rPr lang="en-GB" sz="1000" dirty="0"/>
              <a:t>, T. and </a:t>
            </a:r>
            <a:r>
              <a:rPr lang="en-GB" sz="1000" dirty="0" err="1"/>
              <a:t>Hahne</a:t>
            </a:r>
            <a:r>
              <a:rPr lang="en-GB" sz="1000" dirty="0"/>
              <a:t>, A.S., 2019. The impact of risk cultures: Citizens’ perception of social media use in emergencies across Europe. </a:t>
            </a:r>
            <a:r>
              <a:rPr lang="en-GB" sz="1000" i="1" dirty="0"/>
              <a:t>Technological Forecasting and Social Change</a:t>
            </a:r>
            <a:r>
              <a:rPr lang="en-GB" sz="1000" dirty="0"/>
              <a:t>, </a:t>
            </a:r>
            <a:r>
              <a:rPr lang="en-GB" sz="1000" i="1" dirty="0"/>
              <a:t>148</a:t>
            </a:r>
            <a:r>
              <a:rPr lang="en-GB" sz="1000" dirty="0"/>
              <a:t>(1), pp.1-17.</a:t>
            </a:r>
          </a:p>
          <a:p>
            <a:pPr marL="228600" indent="-228600">
              <a:buFont typeface="+mj-lt"/>
              <a:buAutoNum type="arabicPeriod"/>
            </a:pPr>
            <a:r>
              <a:rPr lang="en-US" sz="1000" dirty="0" err="1"/>
              <a:t>DeVoretz</a:t>
            </a:r>
            <a:r>
              <a:rPr lang="en-US" sz="1000" dirty="0"/>
              <a:t>, D.J., </a:t>
            </a:r>
            <a:r>
              <a:rPr lang="en-US" sz="1000" dirty="0" err="1"/>
              <a:t>Hinte</a:t>
            </a:r>
            <a:r>
              <a:rPr lang="en-US" sz="1000" dirty="0"/>
              <a:t>, H. and Werner, C., 2002. How much language is enough? Some immigrant language lessons from Canada and Germany.</a:t>
            </a:r>
            <a:endParaRPr lang="en-GB" sz="1000" dirty="0"/>
          </a:p>
          <a:p>
            <a:pPr marL="228600" indent="-228600">
              <a:buFont typeface="+mj-lt"/>
              <a:buAutoNum type="arabicPeriod"/>
            </a:pPr>
            <a:r>
              <a:rPr lang="en-US" sz="1000" dirty="0" err="1"/>
              <a:t>Mejer</a:t>
            </a:r>
            <a:r>
              <a:rPr lang="en-US" sz="1000" dirty="0"/>
              <a:t>, L., </a:t>
            </a:r>
            <a:r>
              <a:rPr lang="en-US" sz="1000" dirty="0" err="1"/>
              <a:t>Boateng</a:t>
            </a:r>
            <a:r>
              <a:rPr lang="en-US" sz="1000" dirty="0"/>
              <a:t>, S.K. and </a:t>
            </a:r>
            <a:r>
              <a:rPr lang="en-US" sz="1000" dirty="0" err="1"/>
              <a:t>Turchetti</a:t>
            </a:r>
            <a:r>
              <a:rPr lang="en-US" sz="1000" dirty="0"/>
              <a:t>, P., 2010. More students study foreign languages in Europe but perceptions of skill levels differ significantly. </a:t>
            </a:r>
            <a:r>
              <a:rPr lang="en-GB" sz="1000" i="1" dirty="0"/>
              <a:t>Statistics in Focus</a:t>
            </a:r>
            <a:r>
              <a:rPr lang="en-GB" sz="1000" dirty="0"/>
              <a:t>, </a:t>
            </a:r>
            <a:r>
              <a:rPr lang="en-GB" sz="1000" i="1" dirty="0"/>
              <a:t>49</a:t>
            </a:r>
            <a:r>
              <a:rPr lang="en-GB" sz="1000" dirty="0"/>
              <a:t>, p.2010.</a:t>
            </a:r>
          </a:p>
          <a:p>
            <a:pPr marL="228600" indent="-228600" algn="ctr">
              <a:buFont typeface="+mj-lt"/>
              <a:buAutoNum type="arabicPeriod"/>
            </a:pPr>
            <a:endParaRPr lang="en-GB" sz="1000" dirty="0">
              <a:solidFill>
                <a:schemeClr val="tx1"/>
              </a:solidFill>
            </a:endParaRPr>
          </a:p>
        </p:txBody>
      </p:sp>
    </p:spTree>
    <p:extLst>
      <p:ext uri="{BB962C8B-B14F-4D97-AF65-F5344CB8AC3E}">
        <p14:creationId xmlns:p14="http://schemas.microsoft.com/office/powerpoint/2010/main" val="4128051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223</TotalTime>
  <Words>3517</Words>
  <Application>Microsoft Office PowerPoint</Application>
  <PresentationFormat>Презентация на цял екран (4:3)</PresentationFormat>
  <Paragraphs>112</Paragraphs>
  <Slides>12</Slides>
  <Notes>9</Notes>
  <HiddenSlides>0</HiddenSlides>
  <MMClips>0</MMClips>
  <ScaleCrop>false</ScaleCrop>
  <HeadingPairs>
    <vt:vector size="6" baseType="variant">
      <vt:variant>
        <vt:lpstr>Използвани шрифтове</vt:lpstr>
      </vt:variant>
      <vt:variant>
        <vt:i4>4</vt:i4>
      </vt:variant>
      <vt:variant>
        <vt:lpstr>Тема</vt:lpstr>
      </vt:variant>
      <vt:variant>
        <vt:i4>1</vt:i4>
      </vt:variant>
      <vt:variant>
        <vt:lpstr>Заглавия на слайдовете</vt:lpstr>
      </vt:variant>
      <vt:variant>
        <vt:i4>12</vt:i4>
      </vt:variant>
    </vt:vector>
  </HeadingPairs>
  <TitlesOfParts>
    <vt:vector size="17" baseType="lpstr">
      <vt:lpstr>Calibri</vt:lpstr>
      <vt:lpstr>Century Schoolbook</vt:lpstr>
      <vt:lpstr>Wingdings</vt:lpstr>
      <vt:lpstr>Wingdings 2</vt:lpstr>
      <vt:lpstr>Oriel</vt:lpstr>
      <vt:lpstr>LCBB6001 - INTERNATIONAL BUSINESS COMMUNICATIONS</vt:lpstr>
      <vt:lpstr> </vt:lpstr>
      <vt:lpstr>Overview of Germany</vt:lpstr>
      <vt:lpstr>Ethnic makeup of the people </vt:lpstr>
      <vt:lpstr>Business- and work-related attitudes. </vt:lpstr>
      <vt:lpstr>Social structure</vt:lpstr>
      <vt:lpstr>Language</vt:lpstr>
      <vt:lpstr>Disadvantages of Language in Germany</vt:lpstr>
      <vt:lpstr>Cultural Communication Barrier faced by foreign businesses in German</vt:lpstr>
      <vt:lpstr>Communication Strategies and Recommendations</vt:lpstr>
      <vt:lpstr>  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Mirrie</dc:creator>
  <cp:lastModifiedBy>zlatina9307@gmail.com</cp:lastModifiedBy>
  <cp:revision>26</cp:revision>
  <dcterms:created xsi:type="dcterms:W3CDTF">2023-07-04T09:42:34Z</dcterms:created>
  <dcterms:modified xsi:type="dcterms:W3CDTF">2024-04-05T12:38:24Z</dcterms:modified>
</cp:coreProperties>
</file>