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8" r:id="rId3"/>
    <p:sldId id="257" r:id="rId4"/>
    <p:sldId id="271" r:id="rId5"/>
    <p:sldId id="258" r:id="rId6"/>
    <p:sldId id="259" r:id="rId7"/>
    <p:sldId id="261" r:id="rId8"/>
    <p:sldId id="27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p:cViewPr varScale="1">
        <p:scale>
          <a:sx n="105" d="100"/>
          <a:sy n="105" d="100"/>
        </p:scale>
        <p:origin x="210"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06F0F04-EDAC-4C01-BC13-E7BD525EE308}" type="datetimeFigureOut">
              <a:rPr lang="en-GB" smtClean="0"/>
              <a:t>18/03/2019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886DA003-9A2D-4E80-AEE9-A52971C5EB61}"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6F0F04-EDAC-4C01-BC13-E7BD525EE308}"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A003-9A2D-4E80-AEE9-A52971C5EB61}"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162799"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06F0F04-EDAC-4C01-BC13-E7BD525EE308}" type="datetimeFigureOut">
              <a:rPr lang="en-GB" smtClean="0"/>
              <a:t>18/03/2019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886DA003-9A2D-4E80-AEE9-A52971C5EB61}"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06F0F04-EDAC-4C01-BC13-E7BD525EE308}"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A003-9A2D-4E80-AEE9-A52971C5EB61}"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399"/>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399"/>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06F0F04-EDAC-4C01-BC13-E7BD525EE308}" type="datetimeFigureOut">
              <a:rPr lang="en-GB" smtClean="0"/>
              <a:t>18/03/2019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6DA003-9A2D-4E80-AEE9-A52971C5EB61}"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06F0F04-EDAC-4C01-BC13-E7BD525EE308}" type="datetimeFigureOut">
              <a:rPr lang="en-GB" smtClean="0"/>
              <a:t>18/03/2019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A003-9A2D-4E80-AEE9-A52971C5EB61}"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206F0F04-EDAC-4C01-BC13-E7BD525EE308}" type="datetimeFigureOut">
              <a:rPr lang="en-GB" smtClean="0"/>
              <a:t>18/03/2019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6DA003-9A2D-4E80-AEE9-A52971C5EB6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 y="304800"/>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F0F04-EDAC-4C01-BC13-E7BD525EE308}"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886DA003-9A2D-4E80-AEE9-A52971C5EB61}" type="slidenum">
              <a:rPr lang="en-GB" smtClean="0"/>
              <a:t>‹#›</a:t>
            </a:fld>
            <a:endParaRPr lang="en-GB"/>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F0F04-EDAC-4C01-BC13-E7BD525EE308}"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A003-9A2D-4E80-AEE9-A52971C5EB61}" type="slidenum">
              <a:rPr lang="en-GB" smtClean="0"/>
              <a:t>‹#›</a:t>
            </a:fld>
            <a:endParaRPr lang="en-GB"/>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6F0F04-EDAC-4C01-BC13-E7BD525EE308}"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A003-9A2D-4E80-AEE9-A52971C5EB6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162800" y="274638"/>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6F0F04-EDAC-4C01-BC13-E7BD525EE308}"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886DA003-9A2D-4E80-AEE9-A52971C5EB6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399" y="152400"/>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206F0F04-EDAC-4C01-BC13-E7BD525EE308}" type="datetimeFigureOut">
              <a:rPr lang="en-GB" smtClean="0"/>
              <a:t>18/03/2019</a:t>
            </a:fld>
            <a:endParaRPr lang="en-GB"/>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886DA003-9A2D-4E80-AEE9-A52971C5EB6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title"/>
          </p:nvPr>
        </p:nvSpPr>
        <p:spPr/>
        <p:txBody>
          <a:bodyPr/>
          <a:lstStyle/>
          <a:p>
            <a:r>
              <a:rPr lang="en-GB" smtClean="0"/>
              <a:t>Research Discussion</a:t>
            </a:r>
            <a:endParaRPr lang="en-GB" dirty="0"/>
          </a:p>
        </p:txBody>
      </p:sp>
    </p:spTree>
    <p:extLst>
      <p:ext uri="{BB962C8B-B14F-4D97-AF65-F5344CB8AC3E}">
        <p14:creationId xmlns:p14="http://schemas.microsoft.com/office/powerpoint/2010/main" val="42764636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a:t>
            </a:r>
            <a:r>
              <a:rPr lang="en-GB" sz="2400" dirty="0"/>
              <a:t>. </a:t>
            </a:r>
            <a:r>
              <a:rPr lang="en-GB" sz="2400" b="1" dirty="0"/>
              <a:t>Introduction: </a:t>
            </a:r>
            <a:r>
              <a:rPr lang="en-GB" sz="2400" dirty="0"/>
              <a:t>in the form of a short literature review on the topic of depression </a:t>
            </a:r>
          </a:p>
          <a:p>
            <a:r>
              <a:rPr lang="en-GB" sz="2400" dirty="0"/>
              <a:t>b. </a:t>
            </a:r>
            <a:r>
              <a:rPr lang="en-GB" sz="2400" b="1" dirty="0"/>
              <a:t>Method:</a:t>
            </a:r>
            <a:r>
              <a:rPr lang="en-GB" sz="2400" dirty="0"/>
              <a:t> Report analytical method, summarise the key features of discourse analysis and the analytic process with appropriate references</a:t>
            </a:r>
          </a:p>
          <a:p>
            <a:r>
              <a:rPr lang="en-GB" sz="2400" dirty="0"/>
              <a:t>c. </a:t>
            </a:r>
            <a:r>
              <a:rPr lang="en-GB" sz="2400" b="1" dirty="0"/>
              <a:t>Analysis: </a:t>
            </a:r>
            <a:r>
              <a:rPr lang="en-GB" sz="2400" dirty="0"/>
              <a:t>What your analysis revealed with direct quotations from the text, identify them clearly with quotation marks and line numbers.</a:t>
            </a:r>
          </a:p>
          <a:p>
            <a:r>
              <a:rPr lang="en-GB" sz="2400" dirty="0"/>
              <a:t>d. </a:t>
            </a:r>
            <a:r>
              <a:rPr lang="en-GB" sz="2400" b="1" dirty="0"/>
              <a:t>Discussion</a:t>
            </a:r>
            <a:r>
              <a:rPr lang="en-GB" sz="2400" dirty="0"/>
              <a:t>: What meaning do you make from your analysis in relation to the text</a:t>
            </a:r>
          </a:p>
          <a:p>
            <a:endParaRPr lang="en-GB" sz="2400" dirty="0"/>
          </a:p>
        </p:txBody>
      </p:sp>
      <p:sp>
        <p:nvSpPr>
          <p:cNvPr id="3" name="Title 2"/>
          <p:cNvSpPr>
            <a:spLocks noGrp="1"/>
          </p:cNvSpPr>
          <p:nvPr>
            <p:ph type="title"/>
          </p:nvPr>
        </p:nvSpPr>
        <p:spPr/>
        <p:txBody>
          <a:bodyPr/>
          <a:lstStyle/>
          <a:p>
            <a:r>
              <a:rPr lang="en-GB" dirty="0" smtClean="0"/>
              <a:t>Assignment Pro Forma</a:t>
            </a:r>
            <a:endParaRPr lang="en-GB" dirty="0"/>
          </a:p>
        </p:txBody>
      </p:sp>
    </p:spTree>
    <p:extLst>
      <p:ext uri="{BB962C8B-B14F-4D97-AF65-F5344CB8AC3E}">
        <p14:creationId xmlns:p14="http://schemas.microsoft.com/office/powerpoint/2010/main" val="779769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purpose of the discussion is to interpret and describe the significance of your </a:t>
            </a:r>
            <a:r>
              <a:rPr lang="en-GB" dirty="0" smtClean="0"/>
              <a:t>analysis/findings </a:t>
            </a:r>
            <a:r>
              <a:rPr lang="en-GB" dirty="0"/>
              <a:t>in light of what was already known about the research problem being </a:t>
            </a:r>
            <a:r>
              <a:rPr lang="en-GB" dirty="0" smtClean="0"/>
              <a:t>investigated.</a:t>
            </a:r>
          </a:p>
          <a:p>
            <a:r>
              <a:rPr lang="en-GB" dirty="0" smtClean="0"/>
              <a:t> To </a:t>
            </a:r>
            <a:r>
              <a:rPr lang="en-GB" dirty="0"/>
              <a:t>explain any new understanding or fresh insights about the problem after you've taken the findings into consideration. </a:t>
            </a:r>
            <a:endParaRPr lang="en-GB" dirty="0" smtClean="0"/>
          </a:p>
          <a:p>
            <a:r>
              <a:rPr lang="en-GB" dirty="0" smtClean="0"/>
              <a:t>The </a:t>
            </a:r>
            <a:r>
              <a:rPr lang="en-GB" dirty="0"/>
              <a:t>discussion will always connect to the introduction by way of the research questions or hypotheses you posed and the literature you reviewed, </a:t>
            </a:r>
            <a:endParaRPr lang="en-GB" dirty="0" smtClean="0"/>
          </a:p>
          <a:p>
            <a:r>
              <a:rPr lang="en-GB" dirty="0" smtClean="0"/>
              <a:t>It </a:t>
            </a:r>
            <a:r>
              <a:rPr lang="en-GB" dirty="0"/>
              <a:t>does not simply repeat or rearrange the introduction; the discussion should always explain how your study has moved the reader's understanding of the research problem forward from where you left them at the end of the introduction.</a:t>
            </a:r>
          </a:p>
          <a:p>
            <a:endParaRPr lang="en-GB" dirty="0"/>
          </a:p>
        </p:txBody>
      </p:sp>
      <p:sp>
        <p:nvSpPr>
          <p:cNvPr id="3" name="Title 2"/>
          <p:cNvSpPr>
            <a:spLocks noGrp="1"/>
          </p:cNvSpPr>
          <p:nvPr>
            <p:ph type="title"/>
          </p:nvPr>
        </p:nvSpPr>
        <p:spPr/>
        <p:txBody>
          <a:bodyPr/>
          <a:lstStyle/>
          <a:p>
            <a:r>
              <a:rPr lang="en-GB" dirty="0" smtClean="0"/>
              <a:t>Definition</a:t>
            </a:r>
            <a:endParaRPr lang="en-GB" dirty="0"/>
          </a:p>
        </p:txBody>
      </p:sp>
    </p:spTree>
    <p:extLst>
      <p:ext uri="{BB962C8B-B14F-4D97-AF65-F5344CB8AC3E}">
        <p14:creationId xmlns:p14="http://schemas.microsoft.com/office/powerpoint/2010/main" val="27860295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your research problem?</a:t>
            </a:r>
          </a:p>
          <a:p>
            <a:endParaRPr lang="en-GB" dirty="0"/>
          </a:p>
          <a:p>
            <a:r>
              <a:rPr lang="en-GB" dirty="0" smtClean="0"/>
              <a:t>What question will you be seeking to respond to?</a:t>
            </a:r>
          </a:p>
          <a:p>
            <a:endParaRPr lang="en-GB" dirty="0"/>
          </a:p>
          <a:p>
            <a:r>
              <a:rPr lang="en-GB" dirty="0" smtClean="0"/>
              <a:t>In what way does depression affect the life of the participant?</a:t>
            </a:r>
            <a:endParaRPr lang="en-GB" dirty="0"/>
          </a:p>
        </p:txBody>
      </p:sp>
      <p:sp>
        <p:nvSpPr>
          <p:cNvPr id="3" name="Title 2"/>
          <p:cNvSpPr>
            <a:spLocks noGrp="1"/>
          </p:cNvSpPr>
          <p:nvPr>
            <p:ph type="title"/>
          </p:nvPr>
        </p:nvSpPr>
        <p:spPr/>
        <p:txBody>
          <a:bodyPr/>
          <a:lstStyle/>
          <a:p>
            <a:r>
              <a:rPr lang="en-GB" dirty="0" smtClean="0"/>
              <a:t>The Research Problem</a:t>
            </a:r>
            <a:endParaRPr lang="en-GB" dirty="0"/>
          </a:p>
        </p:txBody>
      </p:sp>
    </p:spTree>
    <p:extLst>
      <p:ext uri="{BB962C8B-B14F-4D97-AF65-F5344CB8AC3E}">
        <p14:creationId xmlns:p14="http://schemas.microsoft.com/office/powerpoint/2010/main" val="41693751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This section is often considered the most important part of a research paper</a:t>
            </a:r>
            <a:r>
              <a:rPr lang="en-GB" dirty="0"/>
              <a:t> because it most effectively demonstrates your ability as a researcher </a:t>
            </a:r>
            <a:r>
              <a:rPr lang="en-GB" dirty="0">
                <a:solidFill>
                  <a:srgbClr val="FF0000"/>
                </a:solidFill>
              </a:rPr>
              <a:t>to think critically </a:t>
            </a:r>
            <a:r>
              <a:rPr lang="en-GB" dirty="0"/>
              <a:t>about an issue, to develop creative solutions to problems based on the findings, and to formulate a deeper, more profound understanding of the </a:t>
            </a:r>
            <a:r>
              <a:rPr lang="en-GB" dirty="0" smtClean="0"/>
              <a:t>research </a:t>
            </a:r>
            <a:r>
              <a:rPr lang="en-GB" dirty="0"/>
              <a:t>problem </a:t>
            </a:r>
            <a:r>
              <a:rPr lang="en-GB" dirty="0" smtClean="0"/>
              <a:t>you </a:t>
            </a:r>
            <a:r>
              <a:rPr lang="en-GB" dirty="0"/>
              <a:t>are </a:t>
            </a:r>
            <a:r>
              <a:rPr lang="en-GB" dirty="0" smtClean="0"/>
              <a:t>studying</a:t>
            </a:r>
          </a:p>
          <a:p>
            <a:endParaRPr lang="en-GB" dirty="0"/>
          </a:p>
          <a:p>
            <a:r>
              <a:rPr lang="en-GB" dirty="0" smtClean="0"/>
              <a:t>To raise questions</a:t>
            </a:r>
            <a:endParaRPr lang="en-GB" dirty="0"/>
          </a:p>
        </p:txBody>
      </p:sp>
      <p:sp>
        <p:nvSpPr>
          <p:cNvPr id="3" name="Title 2"/>
          <p:cNvSpPr>
            <a:spLocks noGrp="1"/>
          </p:cNvSpPr>
          <p:nvPr>
            <p:ph type="title"/>
          </p:nvPr>
        </p:nvSpPr>
        <p:spPr/>
        <p:txBody>
          <a:bodyPr/>
          <a:lstStyle/>
          <a:p>
            <a:r>
              <a:rPr lang="en-GB" dirty="0" smtClean="0"/>
              <a:t>Importance of a good discussion</a:t>
            </a:r>
            <a:endParaRPr lang="en-GB" dirty="0"/>
          </a:p>
        </p:txBody>
      </p:sp>
    </p:spTree>
    <p:extLst>
      <p:ext uri="{BB962C8B-B14F-4D97-AF65-F5344CB8AC3E}">
        <p14:creationId xmlns:p14="http://schemas.microsoft.com/office/powerpoint/2010/main" val="34849769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800" b="1" dirty="0" smtClean="0"/>
              <a:t>This </a:t>
            </a:r>
            <a:r>
              <a:rPr lang="en-GB" sz="2800" b="1" dirty="0"/>
              <a:t>is the section where you need to present the importance of your study</a:t>
            </a:r>
            <a:r>
              <a:rPr lang="en-GB" sz="2800" dirty="0"/>
              <a:t> and how it may be able to contribute to and/or fill existing gaps in the field</a:t>
            </a:r>
            <a:r>
              <a:rPr lang="en-GB" sz="2800" dirty="0" smtClean="0"/>
              <a:t>.</a:t>
            </a:r>
            <a:endParaRPr lang="en-GB" sz="2800" dirty="0"/>
          </a:p>
          <a:p>
            <a:r>
              <a:rPr lang="en-GB" sz="2800" b="1" dirty="0"/>
              <a:t>This part of the paper is not strictly governed by objective reporting of information</a:t>
            </a:r>
            <a:r>
              <a:rPr lang="en-GB" sz="2800" dirty="0"/>
              <a:t> but, rather, it is where you can engage in </a:t>
            </a:r>
            <a:r>
              <a:rPr lang="en-GB" sz="2800" dirty="0">
                <a:solidFill>
                  <a:srgbClr val="FF0000"/>
                </a:solidFill>
              </a:rPr>
              <a:t>creative thinking about issues through evidence-based interpretation of findings</a:t>
            </a:r>
            <a:r>
              <a:rPr lang="en-GB" sz="2800" dirty="0"/>
              <a:t>. </a:t>
            </a:r>
            <a:endParaRPr lang="en-GB" sz="2800" dirty="0" smtClean="0"/>
          </a:p>
          <a:p>
            <a:r>
              <a:rPr lang="en-GB" sz="2800" b="1" dirty="0" smtClean="0"/>
              <a:t>This </a:t>
            </a:r>
            <a:r>
              <a:rPr lang="en-GB" sz="2800" b="1" dirty="0"/>
              <a:t>is where you infuse your </a:t>
            </a:r>
            <a:r>
              <a:rPr lang="en-GB" sz="2800" b="1" dirty="0" smtClean="0"/>
              <a:t>findings with </a:t>
            </a:r>
            <a:r>
              <a:rPr lang="en-GB" sz="2800" b="1" dirty="0"/>
              <a:t>meaning</a:t>
            </a:r>
            <a:r>
              <a:rPr lang="en-GB" sz="2800" dirty="0"/>
              <a:t>.</a:t>
            </a:r>
          </a:p>
          <a:p>
            <a:endParaRPr lang="en-GB" sz="2800" dirty="0"/>
          </a:p>
        </p:txBody>
      </p:sp>
      <p:sp>
        <p:nvSpPr>
          <p:cNvPr id="3" name="Title 2"/>
          <p:cNvSpPr>
            <a:spLocks noGrp="1"/>
          </p:cNvSpPr>
          <p:nvPr>
            <p:ph type="title"/>
          </p:nvPr>
        </p:nvSpPr>
        <p:spPr/>
        <p:txBody>
          <a:bodyPr/>
          <a:lstStyle/>
          <a:p>
            <a:r>
              <a:rPr lang="en-GB" b="1" dirty="0"/>
              <a:t>The discussion section is where you explore the underlying meaning of your research</a:t>
            </a:r>
            <a:endParaRPr lang="en-GB" dirty="0"/>
          </a:p>
        </p:txBody>
      </p:sp>
    </p:spTree>
    <p:extLst>
      <p:ext uri="{BB962C8B-B14F-4D97-AF65-F5344CB8AC3E}">
        <p14:creationId xmlns:p14="http://schemas.microsoft.com/office/powerpoint/2010/main" val="37938938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The </a:t>
            </a:r>
            <a:r>
              <a:rPr lang="en-GB" b="1" dirty="0"/>
              <a:t>content of the discussion section of your paper most often includes</a:t>
            </a:r>
            <a:r>
              <a:rPr lang="en-GB" dirty="0"/>
              <a:t>:</a:t>
            </a:r>
          </a:p>
          <a:p>
            <a:pPr lvl="0"/>
            <a:r>
              <a:rPr lang="en-GB" sz="2800" b="1" dirty="0"/>
              <a:t>Explanation of </a:t>
            </a:r>
            <a:r>
              <a:rPr lang="en-GB" sz="2800" b="1" dirty="0" smtClean="0"/>
              <a:t>findings</a:t>
            </a:r>
            <a:r>
              <a:rPr lang="en-GB" sz="2800" dirty="0" smtClean="0"/>
              <a:t>: </a:t>
            </a:r>
            <a:r>
              <a:rPr lang="en-GB" sz="2800" dirty="0"/>
              <a:t>comment on whether or not the results were expected and present explanations for the results; go into greater depth when explaining findings that were unexpected or especially profound. If appropriate, note any unusual or unanticipated patterns or trends that emerged from your results and explain their meaning.</a:t>
            </a:r>
          </a:p>
          <a:p>
            <a:endParaRPr lang="en-GB" sz="2800" dirty="0"/>
          </a:p>
        </p:txBody>
      </p:sp>
      <p:sp>
        <p:nvSpPr>
          <p:cNvPr id="3" name="Title 2"/>
          <p:cNvSpPr>
            <a:spLocks noGrp="1"/>
          </p:cNvSpPr>
          <p:nvPr>
            <p:ph type="title"/>
          </p:nvPr>
        </p:nvSpPr>
        <p:spPr/>
        <p:txBody>
          <a:bodyPr/>
          <a:lstStyle/>
          <a:p>
            <a:r>
              <a:rPr lang="en-GB" b="1" dirty="0"/>
              <a:t>II. The Content</a:t>
            </a:r>
            <a:r>
              <a:rPr lang="en-GB" dirty="0"/>
              <a:t/>
            </a:r>
            <a:br>
              <a:rPr lang="en-GB" dirty="0"/>
            </a:br>
            <a:endParaRPr lang="en-GB" dirty="0"/>
          </a:p>
        </p:txBody>
      </p:sp>
    </p:spTree>
    <p:extLst>
      <p:ext uri="{BB962C8B-B14F-4D97-AF65-F5344CB8AC3E}">
        <p14:creationId xmlns:p14="http://schemas.microsoft.com/office/powerpoint/2010/main" val="30727308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GB" sz="2800" b="1" dirty="0"/>
              <a:t>References to previous research</a:t>
            </a:r>
            <a:r>
              <a:rPr lang="en-GB" sz="2800" dirty="0"/>
              <a:t>: compare your results with the findings from other studies, or use the studies to support a claim. This can include re-visiting key sources already cited in your literature review section, or, save them to cite later in the discussion section if they are more important to compare with your results than being part of the general research you cited to provide context and background information.</a:t>
            </a:r>
          </a:p>
          <a:p>
            <a:endParaRPr lang="en-GB" sz="2800"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93729499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75</TotalTime>
  <Words>532</Words>
  <Application>Microsoft Office PowerPoint</Application>
  <PresentationFormat>On-screen Show (4:3)</PresentationFormat>
  <Paragraphs>29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Franklin Gothic Medium</vt:lpstr>
      <vt:lpstr>Wingdings</vt:lpstr>
      <vt:lpstr>Wingdings 2</vt:lpstr>
      <vt:lpstr>Grid</vt:lpstr>
      <vt:lpstr>Research Discussion</vt:lpstr>
      <vt:lpstr>Assignment Pro Forma</vt:lpstr>
      <vt:lpstr>Definition</vt:lpstr>
      <vt:lpstr>The Research Problem</vt:lpstr>
      <vt:lpstr>Importance of a good discussion</vt:lpstr>
      <vt:lpstr>The discussion section is where you explore the underlying meaning of your research</vt:lpstr>
      <vt:lpstr>II. The Content </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Hughes</dc:creator>
  <cp:lastModifiedBy>Carol U Hughes</cp:lastModifiedBy>
  <cp:revision>11</cp:revision>
  <dcterms:created xsi:type="dcterms:W3CDTF">2014-11-30T15:29:20Z</dcterms:created>
  <dcterms:modified xsi:type="dcterms:W3CDTF">2019-03-18T15:43:31Z</dcterms:modified>
</cp:coreProperties>
</file>