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2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FF2B7-720C-4A33-88BC-449A5028EEC5}" type="datetimeFigureOut">
              <a:rPr lang="en-GB" smtClean="0"/>
              <a:t>12/01/2017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ECDBE-8BC7-482A-8156-D7BEE644C4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9071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FF2B7-720C-4A33-88BC-449A5028EEC5}" type="datetimeFigureOut">
              <a:rPr lang="en-GB" smtClean="0"/>
              <a:t>12/01/2017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ECDBE-8BC7-482A-8156-D7BEE644C4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796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FF2B7-720C-4A33-88BC-449A5028EEC5}" type="datetimeFigureOut">
              <a:rPr lang="en-GB" smtClean="0"/>
              <a:t>12/01/2017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ECDBE-8BC7-482A-8156-D7BEE644C4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5667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FF2B7-720C-4A33-88BC-449A5028EEC5}" type="datetimeFigureOut">
              <a:rPr lang="en-GB" smtClean="0"/>
              <a:t>12/01/2017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ECDBE-8BC7-482A-8156-D7BEE644C4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333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FF2B7-720C-4A33-88BC-449A5028EEC5}" type="datetimeFigureOut">
              <a:rPr lang="en-GB" smtClean="0"/>
              <a:t>12/01/2017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ECDBE-8BC7-482A-8156-D7BEE644C4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0772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FF2B7-720C-4A33-88BC-449A5028EEC5}" type="datetimeFigureOut">
              <a:rPr lang="en-GB" smtClean="0"/>
              <a:t>12/01/2017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ECDBE-8BC7-482A-8156-D7BEE644C4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404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FF2B7-720C-4A33-88BC-449A5028EEC5}" type="datetimeFigureOut">
              <a:rPr lang="en-GB" smtClean="0"/>
              <a:t>12/01/2017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ECDBE-8BC7-482A-8156-D7BEE644C4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6472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FF2B7-720C-4A33-88BC-449A5028EEC5}" type="datetimeFigureOut">
              <a:rPr lang="en-GB" smtClean="0"/>
              <a:t>12/01/2017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ECDBE-8BC7-482A-8156-D7BEE644C4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9445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FF2B7-720C-4A33-88BC-449A5028EEC5}" type="datetimeFigureOut">
              <a:rPr lang="en-GB" smtClean="0"/>
              <a:t>12/01/2017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ECDBE-8BC7-482A-8156-D7BEE644C4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8648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FF2B7-720C-4A33-88BC-449A5028EEC5}" type="datetimeFigureOut">
              <a:rPr lang="en-GB" smtClean="0"/>
              <a:t>12/01/2017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ECDBE-8BC7-482A-8156-D7BEE644C4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8799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FF2B7-720C-4A33-88BC-449A5028EEC5}" type="datetimeFigureOut">
              <a:rPr lang="en-GB" smtClean="0"/>
              <a:t>12/01/2017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ECDBE-8BC7-482A-8156-D7BEE644C4FF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860191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FF2B7-720C-4A33-88BC-449A5028EEC5}" type="datetimeFigureOut">
              <a:rPr lang="en-GB" smtClean="0"/>
              <a:t>12/01/2017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ECDBE-8BC7-482A-8156-D7BEE644C4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8820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FF2B7-720C-4A33-88BC-449A5028EEC5}" type="datetimeFigureOut">
              <a:rPr lang="en-GB" smtClean="0"/>
              <a:t>12/01/2017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ECDBE-8BC7-482A-8156-D7BEE644C4F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355905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FF2B7-720C-4A33-88BC-449A5028EEC5}" type="datetimeFigureOut">
              <a:rPr lang="en-GB" smtClean="0"/>
              <a:t>12/01/2017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ECDBE-8BC7-482A-8156-D7BEE644C4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7329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FF2B7-720C-4A33-88BC-449A5028EEC5}" type="datetimeFigureOut">
              <a:rPr lang="en-GB" smtClean="0"/>
              <a:t>12/01/2017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ECDBE-8BC7-482A-8156-D7BEE644C4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3885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FF2B7-720C-4A33-88BC-449A5028EEC5}" type="datetimeFigureOut">
              <a:rPr lang="en-GB" smtClean="0"/>
              <a:t>12/01/2017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ECDBE-8BC7-482A-8156-D7BEE644C4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3935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7FF2B7-720C-4A33-88BC-449A5028EEC5}" type="datetimeFigureOut">
              <a:rPr lang="en-GB" smtClean="0"/>
              <a:t>12/01/2017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E1ECDBE-8BC7-482A-8156-D7BEE644C4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29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3" r:id="rId1"/>
    <p:sldLayoutId id="2147483904" r:id="rId2"/>
    <p:sldLayoutId id="2147483905" r:id="rId3"/>
    <p:sldLayoutId id="2147483906" r:id="rId4"/>
    <p:sldLayoutId id="2147483907" r:id="rId5"/>
    <p:sldLayoutId id="2147483908" r:id="rId6"/>
    <p:sldLayoutId id="2147483909" r:id="rId7"/>
    <p:sldLayoutId id="2147483910" r:id="rId8"/>
    <p:sldLayoutId id="2147483911" r:id="rId9"/>
    <p:sldLayoutId id="2147483912" r:id="rId10"/>
    <p:sldLayoutId id="2147483913" r:id="rId11"/>
    <p:sldLayoutId id="2147483914" r:id="rId12"/>
    <p:sldLayoutId id="2147483915" r:id="rId13"/>
    <p:sldLayoutId id="2147483916" r:id="rId14"/>
    <p:sldLayoutId id="2147483917" r:id="rId15"/>
    <p:sldLayoutId id="214748391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6" y="1169773"/>
            <a:ext cx="4959637" cy="186175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The advantages of a  </a:t>
            </a:r>
            <a:br>
              <a:rPr lang="en-GB" sz="3200" dirty="0" smtClean="0"/>
            </a:br>
            <a:r>
              <a:rPr lang="en-GB" sz="3200" dirty="0" smtClean="0"/>
              <a:t>TEFL qualification</a:t>
            </a:r>
            <a:endParaRPr lang="en-GB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3031524"/>
            <a:ext cx="7766936" cy="2199503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By David C. Williams </a:t>
            </a:r>
            <a:r>
              <a:rPr lang="en-GB" sz="1400" dirty="0" smtClean="0"/>
              <a:t>MA (TEFL) RSA Dip. (TEFL) RSA Cert. TEFL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091844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49643"/>
          </a:xfrm>
        </p:spPr>
        <p:txBody>
          <a:bodyPr/>
          <a:lstStyle/>
          <a:p>
            <a:r>
              <a:rPr lang="en-GB" dirty="0" smtClean="0"/>
              <a:t>10 advantages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598141"/>
            <a:ext cx="8596668" cy="4443221"/>
          </a:xfrm>
        </p:spPr>
        <p:txBody>
          <a:bodyPr>
            <a:normAutofit fontScale="77500" lnSpcReduction="20000"/>
          </a:bodyPr>
          <a:lstStyle/>
          <a:p>
            <a:r>
              <a:rPr lang="en-GB" sz="2000" dirty="0"/>
              <a:t>Allows you to travel the world and get </a:t>
            </a:r>
            <a:r>
              <a:rPr lang="en-GB" sz="2000" dirty="0" smtClean="0"/>
              <a:t>paid</a:t>
            </a:r>
          </a:p>
          <a:p>
            <a:r>
              <a:rPr lang="en-GB" sz="2000" dirty="0"/>
              <a:t>Gives you the confidence to speak in front of an audience</a:t>
            </a:r>
          </a:p>
          <a:p>
            <a:pPr lvl="1"/>
            <a:r>
              <a:rPr lang="en-GB" dirty="0"/>
              <a:t>e.g. making a speech at a wedding</a:t>
            </a:r>
          </a:p>
          <a:p>
            <a:r>
              <a:rPr lang="en-GB" sz="2000" dirty="0" smtClean="0"/>
              <a:t>Gives </a:t>
            </a:r>
            <a:r>
              <a:rPr lang="en-GB" sz="2000" dirty="0"/>
              <a:t>you the confidence to do presentations</a:t>
            </a:r>
          </a:p>
          <a:p>
            <a:pPr lvl="1"/>
            <a:r>
              <a:rPr lang="en-GB" dirty="0"/>
              <a:t>e.g. at an on site meeting or off-site conference </a:t>
            </a:r>
          </a:p>
          <a:p>
            <a:r>
              <a:rPr lang="en-GB" sz="2000" dirty="0" smtClean="0"/>
              <a:t>Qualifications are approved by the British Council and can be as high as an MA (TEFL)</a:t>
            </a:r>
          </a:p>
          <a:p>
            <a:r>
              <a:rPr lang="en-GB" sz="2000" dirty="0"/>
              <a:t>Kick starts a career in TEFL leading to lecturer in EAP posts at </a:t>
            </a:r>
            <a:r>
              <a:rPr lang="en-GB" sz="2000" dirty="0" smtClean="0"/>
              <a:t>universities</a:t>
            </a:r>
          </a:p>
          <a:p>
            <a:r>
              <a:rPr lang="en-GB" sz="2000" dirty="0"/>
              <a:t>Has a clear career path beyond TEFL teaching into management</a:t>
            </a:r>
          </a:p>
          <a:p>
            <a:r>
              <a:rPr lang="en-GB" sz="2000" dirty="0" smtClean="0"/>
              <a:t>Would be a passport into applied linguistics and language research</a:t>
            </a:r>
          </a:p>
          <a:p>
            <a:r>
              <a:rPr lang="en-GB" sz="2000" dirty="0" smtClean="0"/>
              <a:t>Could be a passport into corporate training</a:t>
            </a:r>
          </a:p>
          <a:p>
            <a:pPr lvl="1"/>
            <a:r>
              <a:rPr lang="en-GB" sz="1600" dirty="0" smtClean="0"/>
              <a:t>TEFL and Corporate training share many techniques</a:t>
            </a:r>
          </a:p>
          <a:p>
            <a:r>
              <a:rPr lang="en-GB" sz="2000" dirty="0" smtClean="0"/>
              <a:t>Teaches you how to motivate people </a:t>
            </a:r>
          </a:p>
          <a:p>
            <a:r>
              <a:rPr lang="en-GB" sz="2000" dirty="0" smtClean="0"/>
              <a:t>Gives you transferable teaching skills </a:t>
            </a:r>
          </a:p>
          <a:p>
            <a:pPr lvl="1"/>
            <a:r>
              <a:rPr lang="en-GB" sz="1600" dirty="0" smtClean="0"/>
              <a:t>for any teaching, trainer or lecturer post</a:t>
            </a:r>
          </a:p>
          <a:p>
            <a:pPr lvl="1"/>
            <a:endParaRPr lang="en-GB" sz="16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709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You gradually become an English language expert and so all of this follows….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41837"/>
            <a:ext cx="8596668" cy="4028304"/>
          </a:xfrm>
        </p:spPr>
        <p:txBody>
          <a:bodyPr>
            <a:normAutofit lnSpcReduction="10000"/>
          </a:bodyPr>
          <a:lstStyle/>
          <a:p>
            <a:r>
              <a:rPr lang="en-GB" sz="1200" dirty="0" smtClean="0"/>
              <a:t>You become an expert in the foremost international language (ENGLISH, Mandarin Chinese, Arabic, Spanish)</a:t>
            </a:r>
          </a:p>
          <a:p>
            <a:pPr lvl="1"/>
            <a:r>
              <a:rPr lang="en-GB" sz="1200" dirty="0" smtClean="0"/>
              <a:t>Vocabulary awareness can </a:t>
            </a:r>
            <a:r>
              <a:rPr lang="en-GB" sz="1200" dirty="0"/>
              <a:t>lead to improvements in </a:t>
            </a:r>
            <a:r>
              <a:rPr lang="en-GB" sz="1200" dirty="0" smtClean="0"/>
              <a:t>WHAT you say</a:t>
            </a:r>
          </a:p>
          <a:p>
            <a:pPr lvl="1"/>
            <a:r>
              <a:rPr lang="en-GB" sz="1200" dirty="0" smtClean="0"/>
              <a:t>Grammatical awareness will lead to improvements in HOW you write</a:t>
            </a:r>
          </a:p>
          <a:p>
            <a:pPr lvl="2"/>
            <a:r>
              <a:rPr lang="en-GB" sz="1200" dirty="0" smtClean="0"/>
              <a:t>Covering letters and application forms will be completed in a more coherent and more accurate (grammar/spelling/punctuation) manner.</a:t>
            </a:r>
          </a:p>
          <a:p>
            <a:pPr lvl="2"/>
            <a:r>
              <a:rPr lang="en-GB" sz="1200" dirty="0" smtClean="0"/>
              <a:t>University assignments will be written with far greater skill</a:t>
            </a:r>
          </a:p>
          <a:p>
            <a:pPr lvl="2"/>
            <a:r>
              <a:rPr lang="en-GB" sz="1200" dirty="0" smtClean="0"/>
              <a:t>Office reports </a:t>
            </a:r>
            <a:r>
              <a:rPr lang="en-GB" sz="1200" dirty="0"/>
              <a:t>will be written with far greater skill</a:t>
            </a:r>
            <a:endParaRPr lang="en-GB" sz="1200" dirty="0" smtClean="0"/>
          </a:p>
          <a:p>
            <a:pPr lvl="1"/>
            <a:r>
              <a:rPr lang="en-GB" sz="1200" dirty="0" smtClean="0"/>
              <a:t>Mastery of International phonetic alphabet increases your ability to pronounce difficult words as all dictionaries have the phonetic transcript of all the words</a:t>
            </a:r>
          </a:p>
          <a:p>
            <a:pPr lvl="1"/>
            <a:r>
              <a:rPr lang="en-GB" sz="1200" dirty="0"/>
              <a:t>Applied linguistics techniques can lead to improvements in HOW you talk </a:t>
            </a:r>
            <a:endParaRPr lang="en-GB" sz="1200" dirty="0" smtClean="0"/>
          </a:p>
          <a:p>
            <a:pPr lvl="2"/>
            <a:r>
              <a:rPr lang="en-GB" sz="1200" dirty="0" smtClean="0"/>
              <a:t>e.g. Parallelism</a:t>
            </a:r>
            <a:r>
              <a:rPr lang="en-GB" sz="1200" dirty="0"/>
              <a:t>, stress, intonation are just some areas </a:t>
            </a:r>
            <a:r>
              <a:rPr lang="en-GB" sz="1200" dirty="0" smtClean="0"/>
              <a:t>where TEFL/EAP help your speaking </a:t>
            </a:r>
            <a:endParaRPr lang="en-GB" sz="1200" dirty="0"/>
          </a:p>
          <a:p>
            <a:pPr lvl="2"/>
            <a:r>
              <a:rPr lang="en-GB" sz="1200" dirty="0" smtClean="0"/>
              <a:t>TEFL teaching improves confidence in public speaking situations</a:t>
            </a:r>
          </a:p>
          <a:p>
            <a:pPr lvl="2"/>
            <a:r>
              <a:rPr lang="en-GB" sz="1200" dirty="0" smtClean="0"/>
              <a:t>IPA chart understanding improves pronunciation (see above)</a:t>
            </a:r>
          </a:p>
          <a:p>
            <a:pPr lvl="2"/>
            <a:r>
              <a:rPr lang="en-GB" sz="1200" dirty="0" smtClean="0"/>
              <a:t>TEFL increasing your ability to use body language effectively to support spoken communication</a:t>
            </a:r>
            <a:endParaRPr lang="en-GB" dirty="0" smtClean="0"/>
          </a:p>
          <a:p>
            <a:pPr lvl="2"/>
            <a:endParaRPr lang="en-GB" dirty="0" smtClean="0"/>
          </a:p>
          <a:p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1458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76</TotalTime>
  <Words>326</Words>
  <Application>Microsoft Office PowerPoint</Application>
  <PresentationFormat>Widescreen</PresentationFormat>
  <Paragraphs>34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Trebuchet MS</vt:lpstr>
      <vt:lpstr>Wingdings 3</vt:lpstr>
      <vt:lpstr>Facet</vt:lpstr>
      <vt:lpstr>The advantages of a   TEFL qualification</vt:lpstr>
      <vt:lpstr>10 advantages</vt:lpstr>
      <vt:lpstr>You gradually become an English language expert and so all of this follows….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advantages of a TEFL qualification</dc:title>
  <dc:creator>David Charles Williams (International Centre)</dc:creator>
  <cp:lastModifiedBy>David Charles Williams (International Centre)</cp:lastModifiedBy>
  <cp:revision>35</cp:revision>
  <dcterms:created xsi:type="dcterms:W3CDTF">2017-01-12T09:56:34Z</dcterms:created>
  <dcterms:modified xsi:type="dcterms:W3CDTF">2017-01-12T11:30:31Z</dcterms:modified>
</cp:coreProperties>
</file>