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658" r:id="rId6"/>
    <p:sldId id="660" r:id="rId7"/>
    <p:sldId id="722" r:id="rId8"/>
    <p:sldId id="270" r:id="rId9"/>
    <p:sldId id="733" r:id="rId10"/>
    <p:sldId id="730" r:id="rId11"/>
    <p:sldId id="306" r:id="rId12"/>
    <p:sldId id="308" r:id="rId13"/>
    <p:sldId id="309" r:id="rId14"/>
    <p:sldId id="358" r:id="rId15"/>
    <p:sldId id="735" r:id="rId16"/>
    <p:sldId id="310" r:id="rId17"/>
    <p:sldId id="311" r:id="rId18"/>
    <p:sldId id="312" r:id="rId19"/>
    <p:sldId id="359" r:id="rId20"/>
    <p:sldId id="313" r:id="rId21"/>
    <p:sldId id="353" r:id="rId22"/>
    <p:sldId id="738" r:id="rId23"/>
    <p:sldId id="361" r:id="rId24"/>
    <p:sldId id="734" r:id="rId25"/>
    <p:sldId id="732" r:id="rId26"/>
    <p:sldId id="669" r:id="rId27"/>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447" autoAdjust="0"/>
  </p:normalViewPr>
  <p:slideViewPr>
    <p:cSldViewPr snapToGrid="0">
      <p:cViewPr varScale="1">
        <p:scale>
          <a:sx n="78" d="100"/>
          <a:sy n="78" d="100"/>
        </p:scale>
        <p:origin x="426" y="42"/>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3133"/>
        <p:guide pos="216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E2E20177-F6CF-4ED5-AFA7-6105F645FC09}"/>
    <pc:docChg chg="delSld">
      <pc:chgData name="Rhiannon Akers" userId="fb3c9d12-5c8c-42d7-8dc7-d872d7a3d202" providerId="ADAL" clId="{E2E20177-F6CF-4ED5-AFA7-6105F645FC09}" dt="2025-06-12T16:15:44.699" v="0" actId="47"/>
      <pc:docMkLst>
        <pc:docMk/>
      </pc:docMkLst>
      <pc:sldChg chg="del">
        <pc:chgData name="Rhiannon Akers" userId="fb3c9d12-5c8c-42d7-8dc7-d872d7a3d202" providerId="ADAL" clId="{E2E20177-F6CF-4ED5-AFA7-6105F645FC09}" dt="2025-06-12T16:15:44.699" v="0" actId="47"/>
        <pc:sldMkLst>
          <pc:docMk/>
          <pc:sldMk cId="4066770451" sldId="73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12/06/2025</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12/06/2025</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dirty="0"/>
              <a:t>Overview of today’s lecture</a:t>
            </a:r>
          </a:p>
          <a:p>
            <a:endParaRPr lang="en-GB"/>
          </a:p>
          <a:p>
            <a:r>
              <a:rPr lang="en-GB" dirty="0"/>
              <a:t>Spend 5-7 minutes recapping on slides 3-9 – 30-60 seconds per slide. Use slide 10 for the reflective conversation.</a:t>
            </a:r>
            <a:endParaRPr lang="en-GB" dirty="0">
              <a:cs typeface="Calibri"/>
            </a:endParaRPr>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chance to both disrupt and reinforce students understanding of people.</a:t>
            </a:r>
          </a:p>
          <a:p>
            <a:endParaRPr lang="en-GB"/>
          </a:p>
          <a:p>
            <a:r>
              <a:rPr lang="en-GB"/>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Show the TED Talk – break the class into smaller groups and ask them to reflect on when they have noticed a group becoming a team? What was happening?</a:t>
            </a:r>
          </a:p>
          <a:p>
            <a:endParaRPr lang="en-US" dirty="0">
              <a:cs typeface="Calibri"/>
            </a:endParaRPr>
          </a:p>
          <a:p>
            <a:r>
              <a:rPr lang="en-US" dirty="0">
                <a:cs typeface="Calibri"/>
              </a:rPr>
              <a:t>Ask them to notice when a team was not working effectively – what was happening?</a:t>
            </a:r>
          </a:p>
          <a:p>
            <a:endParaRPr lang="en-US" dirty="0">
              <a:cs typeface="Calibri"/>
            </a:endParaRPr>
          </a:p>
          <a:p>
            <a:r>
              <a:rPr lang="en-US" dirty="0">
                <a:cs typeface="Calibri"/>
              </a:rPr>
              <a:t>7-8 mins then bring back into a whole class discussion.</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3179873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GB" b="0" i="0" dirty="0"/>
          </a:p>
        </p:txBody>
      </p:sp>
      <p:sp>
        <p:nvSpPr>
          <p:cNvPr id="4" name="Slide Number Placeholder 3"/>
          <p:cNvSpPr>
            <a:spLocks noGrp="1"/>
          </p:cNvSpPr>
          <p:nvPr>
            <p:ph type="sldNum" sz="quarter" idx="10"/>
          </p:nvPr>
        </p:nvSpPr>
        <p:spPr/>
        <p:txBody>
          <a:bodyPr/>
          <a:lstStyle/>
          <a:p>
            <a:fld id="{17D73F5B-D7D0-411C-8830-CE2AB86724EF}" type="slidenum">
              <a:rPr lang="en-GB" smtClean="0"/>
              <a:t>5</a:t>
            </a:fld>
            <a:endParaRPr lang="en-GB"/>
          </a:p>
        </p:txBody>
      </p:sp>
    </p:spTree>
    <p:extLst>
      <p:ext uri="{BB962C8B-B14F-4D97-AF65-F5344CB8AC3E}">
        <p14:creationId xmlns:p14="http://schemas.microsoft.com/office/powerpoint/2010/main" val="3992519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For this reflection, ask the group to break into their presentation teams.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2807552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Facilitator to lead a discussion on the ‘</a:t>
            </a:r>
            <a:r>
              <a:rPr lang="en-GB" b="1" dirty="0"/>
              <a:t>Go-fer’ delegation </a:t>
            </a:r>
            <a:r>
              <a:rPr lang="en-GB" dirty="0"/>
              <a:t>in </a:t>
            </a:r>
            <a:r>
              <a:rPr lang="en-GB" b="1" dirty="0">
                <a:solidFill>
                  <a:srgbClr val="FF0000"/>
                </a:solidFill>
              </a:rPr>
              <a:t>RED</a:t>
            </a:r>
            <a:r>
              <a:rPr lang="en-GB" dirty="0"/>
              <a:t> versus ‘</a:t>
            </a:r>
            <a:r>
              <a:rPr lang="en-GB" b="1" i="1" dirty="0"/>
              <a:t>Stewardship delegation</a:t>
            </a:r>
            <a:r>
              <a:rPr lang="en-GB" dirty="0"/>
              <a:t>’ in </a:t>
            </a:r>
            <a:r>
              <a:rPr lang="en-GB" b="1" i="1" dirty="0">
                <a:solidFill>
                  <a:srgbClr val="00B050"/>
                </a:solidFill>
              </a:rPr>
              <a:t>GREEN</a:t>
            </a:r>
            <a:r>
              <a:rPr lang="en-GB" dirty="0"/>
              <a:t>!   </a:t>
            </a:r>
          </a:p>
          <a:p>
            <a:r>
              <a:rPr lang="en-GB" dirty="0"/>
              <a:t>Draw out the implications of focusing on the method – you are telling the team member ‘how to do it’ and therefore stifling their creativity and initiative.  There are times when this may be appropriate, though…..but </a:t>
            </a:r>
            <a:r>
              <a:rPr lang="en-GB" b="1" i="1" dirty="0"/>
              <a:t>when</a:t>
            </a:r>
            <a:r>
              <a:rPr lang="en-GB" dirty="0"/>
              <a:t>?  When a team member has no experience or confidence to take on the task.  This is why ‘Stewardship Delegation’ is so important.</a:t>
            </a:r>
          </a:p>
        </p:txBody>
      </p:sp>
      <p:sp>
        <p:nvSpPr>
          <p:cNvPr id="4" name="Slide Number Placeholder 3"/>
          <p:cNvSpPr>
            <a:spLocks noGrp="1"/>
          </p:cNvSpPr>
          <p:nvPr>
            <p:ph type="sldNum" sz="quarter" idx="10"/>
          </p:nvPr>
        </p:nvSpPr>
        <p:spPr/>
        <p:txBody>
          <a:bodyPr/>
          <a:lstStyle/>
          <a:p>
            <a:fld id="{371B1ABB-E222-4BE5-99F1-9FD156E85ACA}" type="slidenum">
              <a:rPr lang="en-GB" smtClean="0"/>
              <a:t>9</a:t>
            </a:fld>
            <a:endParaRPr lang="en-GB"/>
          </a:p>
        </p:txBody>
      </p:sp>
    </p:spTree>
    <p:extLst>
      <p:ext uri="{BB962C8B-B14F-4D97-AF65-F5344CB8AC3E}">
        <p14:creationId xmlns:p14="http://schemas.microsoft.com/office/powerpoint/2010/main" val="9881308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This is setting people up to fail……it is, at best, lazy and irresponsible.  It is NOT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10</a:t>
            </a:fld>
            <a:endParaRPr lang="en-GB"/>
          </a:p>
        </p:txBody>
      </p:sp>
    </p:spTree>
    <p:extLst>
      <p:ext uri="{BB962C8B-B14F-4D97-AF65-F5344CB8AC3E}">
        <p14:creationId xmlns:p14="http://schemas.microsoft.com/office/powerpoint/2010/main" val="2100197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fkGroteskNeue"/>
              </a:rPr>
              <a:t>Situational leadership is a flexible approach to leading others, where the leader adjusts their style based on the specific situation and the needs or maturity level of their team members</a:t>
            </a:r>
          </a:p>
          <a:p>
            <a:endParaRPr lang="en-GB" b="0" i="0" dirty="0">
              <a:effectLst/>
              <a:latin typeface="fkGroteskNeue"/>
            </a:endParaRPr>
          </a:p>
          <a:p>
            <a:pPr algn="l">
              <a:buNone/>
            </a:pPr>
            <a:r>
              <a:rPr lang="en-GB" b="0" i="0" dirty="0">
                <a:effectLst/>
                <a:latin typeface="fkGroteskNeue"/>
              </a:rPr>
              <a:t>Situational leadership is often described using four main styles, each matched to the maturity or readiness level of the team member:</a:t>
            </a:r>
          </a:p>
          <a:p>
            <a:pPr algn="l">
              <a:buFont typeface="Arial" panose="020B0604020202020204" pitchFamily="34" charset="0"/>
              <a:buChar char="•"/>
            </a:pPr>
            <a:r>
              <a:rPr lang="en-GB" b="0" i="0" dirty="0">
                <a:effectLst/>
                <a:latin typeface="fkGroteskNeue"/>
              </a:rPr>
              <a:t>S4 - Delegating: Low direction, low support—used when team members are both skilled and confident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effectLst/>
                <a:latin typeface="fkGroteskNeue"/>
              </a:rPr>
              <a:t>S3 - Supporting: Low direction, high support—used when team members are skilled but lack confidence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effectLst/>
                <a:latin typeface="fkGroteskNeue"/>
              </a:rPr>
              <a:t>S2 - Coaching: High direction, high support—used when team members are motivated but still developing skills</a:t>
            </a:r>
          </a:p>
          <a:p>
            <a:pPr algn="l">
              <a:buFont typeface="Arial" panose="020B0604020202020204" pitchFamily="34" charset="0"/>
              <a:buChar char="•"/>
            </a:pPr>
            <a:r>
              <a:rPr lang="en-GB" b="0" i="0" dirty="0">
                <a:effectLst/>
                <a:latin typeface="fkGroteskNeue"/>
              </a:rPr>
              <a:t>S1 - Directing: High direction, low support—used when team members are new or lack skills</a:t>
            </a:r>
          </a:p>
          <a:p>
            <a:pPr algn="l">
              <a:buFont typeface="Arial" panose="020B0604020202020204" pitchFamily="34" charset="0"/>
              <a:buChar char="•"/>
            </a:pPr>
            <a:endParaRPr lang="en-GB" b="0" i="0" dirty="0">
              <a:effectLst/>
              <a:latin typeface="fkGroteskNeue"/>
            </a:endParaRP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19600998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Match the scenario with the leadership style required: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lgn="l">
              <a:buNone/>
            </a:pPr>
            <a:r>
              <a:rPr lang="en-GB" b="0" i="0" dirty="0">
                <a:effectLst/>
                <a:latin typeface="fkGroteskNeue"/>
              </a:rPr>
              <a:t>Situational leadership is often described using four main styles, each matched to the maturity or readiness level of the team member:</a:t>
            </a:r>
          </a:p>
          <a:p>
            <a:pPr algn="l">
              <a:buFont typeface="Arial" panose="020B0604020202020204" pitchFamily="34" charset="0"/>
              <a:buChar char="•"/>
            </a:pPr>
            <a:r>
              <a:rPr lang="en-GB" b="0" i="0" dirty="0">
                <a:effectLst/>
                <a:latin typeface="fkGroteskNeue"/>
              </a:rPr>
              <a:t>S4 - Delegating: Low direction, low support—used when team members are both skilled and confident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effectLst/>
                <a:latin typeface="fkGroteskNeue"/>
              </a:rPr>
              <a:t>S3 - Supporting: Low direction, high support—used when team members are skilled but lack confidence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effectLst/>
                <a:latin typeface="fkGroteskNeue"/>
              </a:rPr>
              <a:t>S2 - Coaching: High direction, high support—used when team members are motivated but still developing skills</a:t>
            </a:r>
          </a:p>
          <a:p>
            <a:pPr algn="l">
              <a:buFont typeface="Arial" panose="020B0604020202020204" pitchFamily="34" charset="0"/>
              <a:buChar char="•"/>
            </a:pPr>
            <a:r>
              <a:rPr lang="en-GB" b="0" i="0" dirty="0">
                <a:effectLst/>
                <a:latin typeface="fkGroteskNeue"/>
              </a:rPr>
              <a:t>S1 - Directing: High direction, low support—used when team members are new or lack skills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b="0" i="0" dirty="0">
              <a:effectLst/>
              <a:latin typeface="fkGroteskNeue"/>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15166045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Discuss each of the points in turn.  Draw out the learning and the differences with ‘Go-fer’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13</a:t>
            </a:fld>
            <a:endParaRPr lang="en-GB"/>
          </a:p>
        </p:txBody>
      </p:sp>
    </p:spTree>
    <p:extLst>
      <p:ext uri="{BB962C8B-B14F-4D97-AF65-F5344CB8AC3E}">
        <p14:creationId xmlns:p14="http://schemas.microsoft.com/office/powerpoint/2010/main" val="23120047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Discuss these points with the students: Is this how they have seen delegation practised?  Draw on their experiences, and discuss ‘why’ this approach is more likely to work!</a:t>
            </a:r>
          </a:p>
        </p:txBody>
      </p:sp>
      <p:sp>
        <p:nvSpPr>
          <p:cNvPr id="4" name="Slide Number Placeholder 3"/>
          <p:cNvSpPr>
            <a:spLocks noGrp="1"/>
          </p:cNvSpPr>
          <p:nvPr>
            <p:ph type="sldNum" sz="quarter" idx="10"/>
          </p:nvPr>
        </p:nvSpPr>
        <p:spPr/>
        <p:txBody>
          <a:bodyPr/>
          <a:lstStyle/>
          <a:p>
            <a:fld id="{371B1ABB-E222-4BE5-99F1-9FD156E85ACA}" type="slidenum">
              <a:rPr lang="en-GB" smtClean="0"/>
              <a:t>14</a:t>
            </a:fld>
            <a:endParaRPr lang="en-GB"/>
          </a:p>
        </p:txBody>
      </p:sp>
    </p:spTree>
    <p:extLst>
      <p:ext uri="{BB962C8B-B14F-4D97-AF65-F5344CB8AC3E}">
        <p14:creationId xmlns:p14="http://schemas.microsoft.com/office/powerpoint/2010/main" val="39855704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Take the students through the process.  This is a considered and professional approach to delegation, not a ‘can you do me a favour?’ style delegation!</a:t>
            </a:r>
          </a:p>
          <a:p>
            <a:endParaRPr lang="en-GB" dirty="0"/>
          </a:p>
          <a:p>
            <a:r>
              <a:rPr lang="en-GB" dirty="0"/>
              <a:t>Draw out the learning associated with each point – they are all important steps.  Why?  Discuss with the students.  Explain that there is a ‘</a:t>
            </a:r>
            <a:r>
              <a:rPr lang="en-GB" dirty="0" err="1"/>
              <a:t>Deleagtion</a:t>
            </a:r>
            <a:r>
              <a:rPr lang="en-GB" dirty="0"/>
              <a:t> Checklist’ in the Resources folder on Moodle, which they may find useful.</a:t>
            </a:r>
          </a:p>
        </p:txBody>
      </p:sp>
      <p:sp>
        <p:nvSpPr>
          <p:cNvPr id="4" name="Slide Number Placeholder 3"/>
          <p:cNvSpPr>
            <a:spLocks noGrp="1"/>
          </p:cNvSpPr>
          <p:nvPr>
            <p:ph type="sldNum" sz="quarter" idx="10"/>
          </p:nvPr>
        </p:nvSpPr>
        <p:spPr/>
        <p:txBody>
          <a:bodyPr/>
          <a:lstStyle/>
          <a:p>
            <a:fld id="{371B1ABB-E222-4BE5-99F1-9FD156E85ACA}" type="slidenum">
              <a:rPr lang="en-GB" smtClean="0"/>
              <a:t>15</a:t>
            </a:fld>
            <a:endParaRPr lang="en-GB"/>
          </a:p>
        </p:txBody>
      </p:sp>
    </p:spTree>
    <p:extLst>
      <p:ext uri="{BB962C8B-B14F-4D97-AF65-F5344CB8AC3E}">
        <p14:creationId xmlns:p14="http://schemas.microsoft.com/office/powerpoint/2010/main" val="40568880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17</a:t>
            </a:fld>
            <a:endParaRPr lang="en-GB"/>
          </a:p>
        </p:txBody>
      </p:sp>
    </p:spTree>
    <p:extLst>
      <p:ext uri="{BB962C8B-B14F-4D97-AF65-F5344CB8AC3E}">
        <p14:creationId xmlns:p14="http://schemas.microsoft.com/office/powerpoint/2010/main" val="16399503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John Adair, born in 1934, British, developed his Action Centred Leadership model while lecturing at Sandhurst Royal Military Academy and as assistant director and head of leadership department at The Industrial Society. This would have been during the 1960s and 70s, so in terms of management theories, Adair's work is relatively recent.</a:t>
            </a:r>
          </a:p>
          <a:p>
            <a:endParaRPr lang="en-GB" dirty="0"/>
          </a:p>
          <a:p>
            <a:r>
              <a:rPr lang="en-GB" dirty="0"/>
              <a:t>His work certainly encompasses and endorses much of the previous thinking on human needs and motivation by Maslow, Herzberg and Fayol, and his theory adds an elegant and simple additional organisational dimension to these earlier works. </a:t>
            </a:r>
          </a:p>
          <a:p>
            <a:r>
              <a:rPr lang="en-GB" dirty="0"/>
              <a:t>Very importantly, Adair was probably the first to demonstrate that leadership is a trainable, transferable skill, rather than it being an exclusively inborn ability.</a:t>
            </a:r>
          </a:p>
          <a:p>
            <a:endParaRPr lang="en-GB" dirty="0"/>
          </a:p>
          <a:p>
            <a:r>
              <a:rPr lang="en-GB" dirty="0"/>
              <a:t>Task – identifying aims/ purpose/ direction/ activity</a:t>
            </a:r>
          </a:p>
          <a:p>
            <a:r>
              <a:rPr lang="en-GB" dirty="0"/>
              <a:t>Identify resources/ people/ systems</a:t>
            </a:r>
          </a:p>
          <a:p>
            <a:r>
              <a:rPr lang="en-GB" dirty="0"/>
              <a:t>Create plans (measurable)</a:t>
            </a:r>
          </a:p>
          <a:p>
            <a:r>
              <a:rPr lang="en-GB" dirty="0"/>
              <a:t>Establish responsibilities</a:t>
            </a:r>
          </a:p>
          <a:p>
            <a:r>
              <a:rPr lang="en-GB" dirty="0"/>
              <a:t>Set standards/ quality</a:t>
            </a:r>
          </a:p>
          <a:p>
            <a:r>
              <a:rPr lang="en-GB" dirty="0"/>
              <a:t>Monitor and manage performance</a:t>
            </a:r>
          </a:p>
          <a:p>
            <a:r>
              <a:rPr lang="en-GB" dirty="0"/>
              <a:t>Report on progress</a:t>
            </a:r>
          </a:p>
          <a:p>
            <a:r>
              <a:rPr lang="en-GB" dirty="0"/>
              <a:t>Review/ adjust plans</a:t>
            </a:r>
          </a:p>
          <a:p>
            <a:endParaRPr lang="en-GB" dirty="0"/>
          </a:p>
          <a:p>
            <a:r>
              <a:rPr lang="en-GB" dirty="0"/>
              <a:t>Teams- establish team members (Belbin)/ culture/ communications</a:t>
            </a:r>
          </a:p>
          <a:p>
            <a:r>
              <a:rPr lang="en-GB" dirty="0"/>
              <a:t>Monitor and maintain discipline/ ethics/ focus/ objectives</a:t>
            </a:r>
          </a:p>
          <a:p>
            <a:r>
              <a:rPr lang="en-GB" dirty="0"/>
              <a:t>Resolve conflicts/ disagreements</a:t>
            </a:r>
          </a:p>
          <a:p>
            <a:r>
              <a:rPr lang="en-GB" dirty="0"/>
              <a:t>Develop teamworking (TUCKMAN)</a:t>
            </a:r>
          </a:p>
          <a:p>
            <a:r>
              <a:rPr lang="en-GB" dirty="0"/>
              <a:t>Facilitate/ lead</a:t>
            </a:r>
          </a:p>
          <a:p>
            <a:r>
              <a:rPr lang="en-GB" dirty="0"/>
              <a:t>Identify training needs</a:t>
            </a:r>
          </a:p>
          <a:p>
            <a:r>
              <a:rPr lang="en-GB" dirty="0"/>
              <a:t>Give feedback</a:t>
            </a:r>
          </a:p>
          <a:p>
            <a:endParaRPr lang="en-GB" dirty="0"/>
          </a:p>
          <a:p>
            <a:r>
              <a:rPr lang="en-GB" dirty="0"/>
              <a:t>Individual – understand personalities (identify each individual skills </a:t>
            </a:r>
            <a:r>
              <a:rPr lang="en-GB" dirty="0" err="1"/>
              <a:t>stregnths</a:t>
            </a:r>
            <a:r>
              <a:rPr lang="en-GB" dirty="0"/>
              <a:t> (Belbin role)</a:t>
            </a:r>
          </a:p>
          <a:p>
            <a:r>
              <a:rPr lang="en-GB" dirty="0"/>
              <a:t>Assist and support</a:t>
            </a:r>
          </a:p>
          <a:p>
            <a:r>
              <a:rPr lang="en-GB" dirty="0"/>
              <a:t>Give recognition and praise</a:t>
            </a:r>
          </a:p>
          <a:p>
            <a:r>
              <a:rPr lang="en-GB" dirty="0"/>
              <a:t>Reward</a:t>
            </a:r>
          </a:p>
          <a:p>
            <a:r>
              <a:rPr lang="en-GB" dirty="0"/>
              <a:t>Train and develop</a:t>
            </a:r>
          </a:p>
        </p:txBody>
      </p:sp>
      <p:sp>
        <p:nvSpPr>
          <p:cNvPr id="4" name="Slide Number Placeholder 3"/>
          <p:cNvSpPr>
            <a:spLocks noGrp="1"/>
          </p:cNvSpPr>
          <p:nvPr>
            <p:ph type="sldNum" sz="quarter" idx="5"/>
          </p:nvPr>
        </p:nvSpPr>
        <p:spPr/>
        <p:txBody>
          <a:bodyPr/>
          <a:lstStyle/>
          <a:p>
            <a:fld id="{535D0D52-B7B8-4C70-AE2E-EA49A1FAC794}" type="slidenum">
              <a:rPr lang="en-GB" smtClean="0"/>
              <a:pPr/>
              <a:t>18</a:t>
            </a:fld>
            <a:endParaRPr lang="en-GB"/>
          </a:p>
        </p:txBody>
      </p:sp>
    </p:spTree>
    <p:extLst>
      <p:ext uri="{BB962C8B-B14F-4D97-AF65-F5344CB8AC3E}">
        <p14:creationId xmlns:p14="http://schemas.microsoft.com/office/powerpoint/2010/main" val="36558098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Key Takeaways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Task: Clear objectives, defined roles, and ongoing monitoring.</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Team: Encouraging collaboration, resolving conflicts, and celebrating achievements.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Individual: Understanding needs, providing support, and recognizing contributions.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This approach ensures that all three circles of Adair’s model are addressed, leading to effective leadership and successful outcomes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15673536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40241222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12/06/2025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12/06/2025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12/06/2025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12/06/2025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12/06/2025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2010862469"/>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178220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12/06/2025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ted.com/talks/amy_edmondson_how_to_turn_a_group_of_strangers_into_a_team?utm_campaign=tedspread&amp;utm_medium=referral&amp;utm_source=tedcomshar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hyperlink" Target="http://leadershipfreak.wordpress.com/category/delegation/"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hortformblog.com/post/27344520602/author-stephen-covey-die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dirty="0">
                <a:solidFill>
                  <a:schemeClr val="bg1"/>
                </a:solidFill>
                <a:latin typeface="Helvetica-Bold"/>
                <a:ea typeface="Calibri" panose="020F0502020204030204" pitchFamily="34" charset="0"/>
                <a:cs typeface="Helvetica-Bold" pitchFamily="2" charset="0"/>
              </a:rPr>
              <a:t>BMSW4009</a:t>
            </a:r>
            <a:r>
              <a:rPr lang="en-GB" sz="3600" b="1" dirty="0">
                <a:solidFill>
                  <a:schemeClr val="bg1"/>
                </a:solidFill>
                <a:effectLst/>
                <a:latin typeface="Helvetica-Bold"/>
                <a:ea typeface="Calibri" panose="020F0502020204030204" pitchFamily="34" charset="0"/>
                <a:cs typeface="Helvetica-Bold" pitchFamily="2" charset="0"/>
              </a:rPr>
              <a:t> </a:t>
            </a:r>
            <a:br>
              <a:rPr lang="en-GB" sz="3600" b="1" dirty="0">
                <a:effectLst/>
                <a:latin typeface="Helvetica-Bold" pitchFamily="2" charset="0"/>
                <a:ea typeface="Calibri" panose="020F0502020204030204" pitchFamily="34" charset="0"/>
                <a:cs typeface="Helvetica-Bold" pitchFamily="2" charset="0"/>
              </a:rPr>
            </a:br>
            <a:br>
              <a:rPr lang="en-GB" sz="1200" b="1" dirty="0">
                <a:effectLst/>
                <a:latin typeface="Helvetica-Bold" pitchFamily="2" charset="0"/>
                <a:ea typeface="Calibri" panose="020F0502020204030204" pitchFamily="34" charset="0"/>
                <a:cs typeface="Helvetica-Bold" pitchFamily="2" charset="0"/>
              </a:rPr>
            </a:br>
            <a:r>
              <a:rPr lang="en-GB" sz="3600" b="1" dirty="0">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dirty="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4202088" y="3707110"/>
            <a:ext cx="3781872" cy="1308177"/>
          </a:xfrm>
        </p:spPr>
        <p:txBody>
          <a:bodyPr vert="horz" lIns="91440" tIns="45720" rIns="91440" bIns="45720" rtlCol="0" anchor="t">
            <a:normAutofit/>
          </a:bodyPr>
          <a:lstStyle/>
          <a:p>
            <a:r>
              <a:rPr lang="en-GB" b="1" dirty="0">
                <a:solidFill>
                  <a:schemeClr val="bg1"/>
                </a:solidFill>
                <a:latin typeface="Arial"/>
                <a:cs typeface="Arial"/>
              </a:rPr>
              <a:t>Week 7</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A207C74-AB0C-51A6-DE3D-7B20B3577E6F}"/>
              </a:ext>
            </a:extLst>
          </p:cNvPr>
          <p:cNvSpPr txBox="1"/>
          <p:nvPr/>
        </p:nvSpPr>
        <p:spPr>
          <a:xfrm>
            <a:off x="688964" y="1163073"/>
            <a:ext cx="8598038" cy="3536289"/>
          </a:xfrm>
          <a:prstGeom prst="rect">
            <a:avLst/>
          </a:prstGeom>
          <a:noFill/>
        </p:spPr>
        <p:txBody>
          <a:bodyPr wrap="square" lIns="91440" tIns="45720" rIns="91440" bIns="45720" rtlCol="0" anchor="t">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Reflect on Groups vs Teams and Tuckman's Team Development model</a:t>
            </a:r>
            <a:endParaRPr lang="en-GB" sz="2800" dirty="0">
              <a:latin typeface="Arial"/>
              <a:cs typeface="Arial"/>
            </a:endParaRP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Consider the role of leadership on building teams</a:t>
            </a: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Recap on presentation topics</a:t>
            </a: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Spend time developing your team</a:t>
            </a:r>
          </a:p>
          <a:p>
            <a:pPr marL="533400" marR="76200" indent="-457200">
              <a:lnSpc>
                <a:spcPct val="114999"/>
              </a:lnSpc>
              <a:spcAft>
                <a:spcPts val="1000"/>
              </a:spcAft>
              <a:buFont typeface="Courier New" panose="02070309020205020404" pitchFamily="49" charset="0"/>
              <a:buChar char="o"/>
            </a:pPr>
            <a:endParaRPr lang="en-GB" sz="2800" dirty="0">
              <a:solidFill>
                <a:srgbClr val="000000"/>
              </a:solidFill>
              <a:latin typeface="Arial"/>
              <a:ea typeface="Times New Roman" panose="02020603050405020304" pitchFamily="18" charset="0"/>
              <a:cs typeface="Arial"/>
            </a:endParaRPr>
          </a:p>
        </p:txBody>
      </p:sp>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a:latin typeface="Arial" panose="020B0604020202020204" pitchFamily="34" charset="0"/>
                <a:cs typeface="Arial" panose="020B0604020202020204" pitchFamily="34" charset="0"/>
              </a:rPr>
              <a:t>Today we will…</a:t>
            </a:r>
          </a:p>
        </p:txBody>
      </p:sp>
    </p:spTree>
    <p:extLst>
      <p:ext uri="{BB962C8B-B14F-4D97-AF65-F5344CB8AC3E}">
        <p14:creationId xmlns:p14="http://schemas.microsoft.com/office/powerpoint/2010/main" val="374845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1BCF8-C46B-FB0A-ECF5-E6583BC666F7}"/>
              </a:ext>
            </a:extLst>
          </p:cNvPr>
          <p:cNvSpPr>
            <a:spLocks noGrp="1"/>
          </p:cNvSpPr>
          <p:nvPr>
            <p:ph type="title"/>
          </p:nvPr>
        </p:nvSpPr>
        <p:spPr/>
        <p:txBody>
          <a:bodyPr/>
          <a:lstStyle/>
          <a:p>
            <a:r>
              <a:rPr lang="en-US" dirty="0">
                <a:latin typeface="Arial"/>
                <a:cs typeface="Arial"/>
              </a:rPr>
              <a:t>How to make a group a team?</a:t>
            </a:r>
          </a:p>
        </p:txBody>
      </p:sp>
      <p:sp>
        <p:nvSpPr>
          <p:cNvPr id="3" name="Content Placeholder 2">
            <a:extLst>
              <a:ext uri="{FF2B5EF4-FFF2-40B4-BE49-F238E27FC236}">
                <a16:creationId xmlns:a16="http://schemas.microsoft.com/office/drawing/2014/main" id="{B618B4CB-338E-AEBD-1571-F91930DE74BE}"/>
              </a:ext>
            </a:extLst>
          </p:cNvPr>
          <p:cNvSpPr>
            <a:spLocks noGrp="1"/>
          </p:cNvSpPr>
          <p:nvPr>
            <p:ph idx="1"/>
          </p:nvPr>
        </p:nvSpPr>
        <p:spPr>
          <a:xfrm>
            <a:off x="2204156" y="4732867"/>
            <a:ext cx="7783689" cy="770256"/>
          </a:xfrm>
        </p:spPr>
        <p:txBody>
          <a:bodyPr vert="horz" lIns="91440" tIns="45720" rIns="91440" bIns="45720" rtlCol="0" anchor="t">
            <a:normAutofit lnSpcReduction="10000"/>
          </a:bodyPr>
          <a:lstStyle/>
          <a:p>
            <a:pPr marL="0" indent="0">
              <a:buNone/>
            </a:pPr>
            <a:r>
              <a:rPr lang="en-US" sz="1600" dirty="0">
                <a:ea typeface="+mn-lt"/>
                <a:cs typeface="+mn-lt"/>
                <a:hlinkClick r:id="rId3"/>
              </a:rPr>
              <a:t>https://www.ted.com/talks/amy_edmondson_how_to_turn_a_group_of_strangers_into_a_team?utm_campaign=tedspread&amp;utm_medium=referral&amp;utm_source=tedcomshare</a:t>
            </a:r>
            <a:r>
              <a:rPr lang="en-US" sz="1600" dirty="0">
                <a:ea typeface="+mn-lt"/>
                <a:cs typeface="+mn-lt"/>
              </a:rPr>
              <a:t> </a:t>
            </a:r>
            <a:endParaRPr lang="en-US" sz="1600" dirty="0"/>
          </a:p>
        </p:txBody>
      </p:sp>
      <p:pic>
        <p:nvPicPr>
          <p:cNvPr id="4" name="Picture 3" descr="Amy Edmondson: How to turn a group of ...">
            <a:extLst>
              <a:ext uri="{FF2B5EF4-FFF2-40B4-BE49-F238E27FC236}">
                <a16:creationId xmlns:a16="http://schemas.microsoft.com/office/drawing/2014/main" id="{1D055261-B15C-DBFE-AB5A-669B6A87F7CB}"/>
              </a:ext>
            </a:extLst>
          </p:cNvPr>
          <p:cNvPicPr>
            <a:picLocks noChangeAspect="1"/>
          </p:cNvPicPr>
          <p:nvPr/>
        </p:nvPicPr>
        <p:blipFill>
          <a:blip r:embed="rId4"/>
          <a:stretch>
            <a:fillRect/>
          </a:stretch>
        </p:blipFill>
        <p:spPr>
          <a:xfrm>
            <a:off x="3573639" y="1711678"/>
            <a:ext cx="5044721" cy="2792588"/>
          </a:xfrm>
          <a:prstGeom prst="rect">
            <a:avLst/>
          </a:prstGeom>
        </p:spPr>
      </p:pic>
    </p:spTree>
    <p:extLst>
      <p:ext uri="{BB962C8B-B14F-4D97-AF65-F5344CB8AC3E}">
        <p14:creationId xmlns:p14="http://schemas.microsoft.com/office/powerpoint/2010/main" val="3386332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099F-6677-4649-98D6-9D542DE3F68C}"/>
              </a:ext>
            </a:extLst>
          </p:cNvPr>
          <p:cNvSpPr>
            <a:spLocks noGrp="1"/>
          </p:cNvSpPr>
          <p:nvPr>
            <p:ph type="title"/>
          </p:nvPr>
        </p:nvSpPr>
        <p:spPr/>
        <p:txBody>
          <a:bodyPr>
            <a:noAutofit/>
          </a:bodyPr>
          <a:lstStyle/>
          <a:p>
            <a:r>
              <a:rPr lang="en-GB" sz="3600" b="1" dirty="0"/>
              <a:t>What makes teams effective? Discussion </a:t>
            </a:r>
          </a:p>
        </p:txBody>
      </p:sp>
      <p:sp>
        <p:nvSpPr>
          <p:cNvPr id="4" name="Oval 3">
            <a:extLst>
              <a:ext uri="{FF2B5EF4-FFF2-40B4-BE49-F238E27FC236}">
                <a16:creationId xmlns:a16="http://schemas.microsoft.com/office/drawing/2014/main" id="{6E3BC6C2-8631-4FA7-9701-CD361E1A38A6}"/>
              </a:ext>
            </a:extLst>
          </p:cNvPr>
          <p:cNvSpPr/>
          <p:nvPr/>
        </p:nvSpPr>
        <p:spPr>
          <a:xfrm>
            <a:off x="6073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Common Goals</a:t>
            </a:r>
          </a:p>
        </p:txBody>
      </p:sp>
      <p:sp>
        <p:nvSpPr>
          <p:cNvPr id="5" name="Oval 4">
            <a:extLst>
              <a:ext uri="{FF2B5EF4-FFF2-40B4-BE49-F238E27FC236}">
                <a16:creationId xmlns:a16="http://schemas.microsoft.com/office/drawing/2014/main" id="{37D7C963-1932-470D-A9B3-C3D7FA5AA98D}"/>
              </a:ext>
            </a:extLst>
          </p:cNvPr>
          <p:cNvSpPr/>
          <p:nvPr/>
        </p:nvSpPr>
        <p:spPr>
          <a:xfrm>
            <a:off x="5274688" y="2839445"/>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i="1" dirty="0"/>
              <a:t>What teams need</a:t>
            </a:r>
          </a:p>
        </p:txBody>
      </p:sp>
      <p:sp>
        <p:nvSpPr>
          <p:cNvPr id="6" name="Oval 5">
            <a:extLst>
              <a:ext uri="{FF2B5EF4-FFF2-40B4-BE49-F238E27FC236}">
                <a16:creationId xmlns:a16="http://schemas.microsoft.com/office/drawing/2014/main" id="{58C8B48F-F529-400C-8062-7E0C66109D0B}"/>
              </a:ext>
            </a:extLst>
          </p:cNvPr>
          <p:cNvSpPr/>
          <p:nvPr/>
        </p:nvSpPr>
        <p:spPr>
          <a:xfrm>
            <a:off x="7480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Leadership</a:t>
            </a:r>
          </a:p>
        </p:txBody>
      </p:sp>
      <p:sp>
        <p:nvSpPr>
          <p:cNvPr id="7" name="Oval 6">
            <a:extLst>
              <a:ext uri="{FF2B5EF4-FFF2-40B4-BE49-F238E27FC236}">
                <a16:creationId xmlns:a16="http://schemas.microsoft.com/office/drawing/2014/main" id="{56E8EC39-DB9A-4E83-875D-CFA82D485C74}"/>
              </a:ext>
            </a:extLst>
          </p:cNvPr>
          <p:cNvSpPr/>
          <p:nvPr/>
        </p:nvSpPr>
        <p:spPr>
          <a:xfrm>
            <a:off x="8134808"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Appropriate member skills and role clarity</a:t>
            </a:r>
          </a:p>
        </p:txBody>
      </p:sp>
      <p:sp>
        <p:nvSpPr>
          <p:cNvPr id="8" name="Oval 7">
            <a:extLst>
              <a:ext uri="{FF2B5EF4-FFF2-40B4-BE49-F238E27FC236}">
                <a16:creationId xmlns:a16="http://schemas.microsoft.com/office/drawing/2014/main" id="{4F590F2C-A856-4CFF-BE7F-56D2953128B4}"/>
              </a:ext>
            </a:extLst>
          </p:cNvPr>
          <p:cNvSpPr/>
          <p:nvPr/>
        </p:nvSpPr>
        <p:spPr>
          <a:xfrm>
            <a:off x="8149652"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Interaction &amp; involvement of all members</a:t>
            </a:r>
          </a:p>
        </p:txBody>
      </p:sp>
      <p:sp>
        <p:nvSpPr>
          <p:cNvPr id="9" name="Oval 8">
            <a:extLst>
              <a:ext uri="{FF2B5EF4-FFF2-40B4-BE49-F238E27FC236}">
                <a16:creationId xmlns:a16="http://schemas.microsoft.com/office/drawing/2014/main" id="{D978C9DC-6C31-4271-9546-111975255186}"/>
              </a:ext>
            </a:extLst>
          </p:cNvPr>
          <p:cNvSpPr/>
          <p:nvPr/>
        </p:nvSpPr>
        <p:spPr>
          <a:xfrm>
            <a:off x="7320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Maintenance of individual self esteem</a:t>
            </a:r>
          </a:p>
        </p:txBody>
      </p:sp>
      <p:sp>
        <p:nvSpPr>
          <p:cNvPr id="10" name="Oval 9">
            <a:extLst>
              <a:ext uri="{FF2B5EF4-FFF2-40B4-BE49-F238E27FC236}">
                <a16:creationId xmlns:a16="http://schemas.microsoft.com/office/drawing/2014/main" id="{5F640C14-285F-4FE2-806E-0F6C068A1D43}"/>
              </a:ext>
            </a:extLst>
          </p:cNvPr>
          <p:cNvSpPr/>
          <p:nvPr/>
        </p:nvSpPr>
        <p:spPr>
          <a:xfrm>
            <a:off x="6182901" y="4778557"/>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Established ground rules</a:t>
            </a:r>
          </a:p>
        </p:txBody>
      </p:sp>
      <p:sp>
        <p:nvSpPr>
          <p:cNvPr id="11" name="Oval 10">
            <a:extLst>
              <a:ext uri="{FF2B5EF4-FFF2-40B4-BE49-F238E27FC236}">
                <a16:creationId xmlns:a16="http://schemas.microsoft.com/office/drawing/2014/main" id="{A9692B7A-C7EE-4762-8276-5F92DDFDB889}"/>
              </a:ext>
            </a:extLst>
          </p:cNvPr>
          <p:cNvSpPr/>
          <p:nvPr/>
        </p:nvSpPr>
        <p:spPr>
          <a:xfrm>
            <a:off x="4510538" y="4778555"/>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Open communication</a:t>
            </a:r>
          </a:p>
        </p:txBody>
      </p:sp>
      <p:sp>
        <p:nvSpPr>
          <p:cNvPr id="12" name="Oval 11">
            <a:extLst>
              <a:ext uri="{FF2B5EF4-FFF2-40B4-BE49-F238E27FC236}">
                <a16:creationId xmlns:a16="http://schemas.microsoft.com/office/drawing/2014/main" id="{02657BC9-8AA9-462F-83F9-2B695C086D9B}"/>
              </a:ext>
            </a:extLst>
          </p:cNvPr>
          <p:cNvSpPr/>
          <p:nvPr/>
        </p:nvSpPr>
        <p:spPr>
          <a:xfrm>
            <a:off x="3118208" y="4197444"/>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Well defined decision making processes</a:t>
            </a:r>
          </a:p>
        </p:txBody>
      </p:sp>
      <p:sp>
        <p:nvSpPr>
          <p:cNvPr id="13" name="Oval 12">
            <a:extLst>
              <a:ext uri="{FF2B5EF4-FFF2-40B4-BE49-F238E27FC236}">
                <a16:creationId xmlns:a16="http://schemas.microsoft.com/office/drawing/2014/main" id="{4B74C438-C2CD-4C0A-978F-CDBD0AF65FB3}"/>
              </a:ext>
            </a:extLst>
          </p:cNvPr>
          <p:cNvSpPr/>
          <p:nvPr/>
        </p:nvSpPr>
        <p:spPr>
          <a:xfrm>
            <a:off x="2523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Evaluation of effectiveness</a:t>
            </a:r>
          </a:p>
        </p:txBody>
      </p:sp>
      <p:sp>
        <p:nvSpPr>
          <p:cNvPr id="14" name="Oval 13">
            <a:extLst>
              <a:ext uri="{FF2B5EF4-FFF2-40B4-BE49-F238E27FC236}">
                <a16:creationId xmlns:a16="http://schemas.microsoft.com/office/drawing/2014/main" id="{86339589-FD08-497B-A737-69EBA8A50EA6}"/>
              </a:ext>
            </a:extLst>
          </p:cNvPr>
          <p:cNvSpPr/>
          <p:nvPr/>
        </p:nvSpPr>
        <p:spPr>
          <a:xfrm>
            <a:off x="2523960" y="2615860"/>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Mutual trust &amp; support</a:t>
            </a:r>
          </a:p>
        </p:txBody>
      </p:sp>
      <p:sp>
        <p:nvSpPr>
          <p:cNvPr id="15" name="Oval 14">
            <a:extLst>
              <a:ext uri="{FF2B5EF4-FFF2-40B4-BE49-F238E27FC236}">
                <a16:creationId xmlns:a16="http://schemas.microsoft.com/office/drawing/2014/main" id="{3180DC4E-B466-4E9A-8A1A-3079D4921E88}"/>
              </a:ext>
            </a:extLst>
          </p:cNvPr>
          <p:cNvSpPr/>
          <p:nvPr/>
        </p:nvSpPr>
        <p:spPr>
          <a:xfrm>
            <a:off x="3303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Respect for differences</a:t>
            </a:r>
          </a:p>
        </p:txBody>
      </p:sp>
      <p:sp>
        <p:nvSpPr>
          <p:cNvPr id="16" name="Oval 15">
            <a:extLst>
              <a:ext uri="{FF2B5EF4-FFF2-40B4-BE49-F238E27FC236}">
                <a16:creationId xmlns:a16="http://schemas.microsoft.com/office/drawing/2014/main" id="{D0E6B40E-B5C6-4FCE-B003-843F75820E71}"/>
              </a:ext>
            </a:extLst>
          </p:cNvPr>
          <p:cNvSpPr/>
          <p:nvPr/>
        </p:nvSpPr>
        <p:spPr>
          <a:xfrm>
            <a:off x="4527695"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Constructive conflict resolution</a:t>
            </a:r>
          </a:p>
        </p:txBody>
      </p:sp>
      <p:cxnSp>
        <p:nvCxnSpPr>
          <p:cNvPr id="18" name="Straight Connector 17">
            <a:extLst>
              <a:ext uri="{FF2B5EF4-FFF2-40B4-BE49-F238E27FC236}">
                <a16:creationId xmlns:a16="http://schemas.microsoft.com/office/drawing/2014/main" id="{F4A8BE2B-65E3-49F5-9378-1A6544E8C30E}"/>
              </a:ext>
            </a:extLst>
          </p:cNvPr>
          <p:cNvCxnSpPr>
            <a:stCxn id="14" idx="6"/>
          </p:cNvCxnSpPr>
          <p:nvPr/>
        </p:nvCxnSpPr>
        <p:spPr>
          <a:xfrm>
            <a:off x="4118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DFFC603-DB5A-4947-A23F-8B8E91EA4E26}"/>
              </a:ext>
            </a:extLst>
          </p:cNvPr>
          <p:cNvCxnSpPr>
            <a:stCxn id="13" idx="6"/>
          </p:cNvCxnSpPr>
          <p:nvPr/>
        </p:nvCxnSpPr>
        <p:spPr>
          <a:xfrm flipV="1">
            <a:off x="4118797" y="3465005"/>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779170-7DDB-447D-82F6-86C906C06FE6}"/>
              </a:ext>
            </a:extLst>
          </p:cNvPr>
          <p:cNvCxnSpPr>
            <a:stCxn id="12" idx="7"/>
            <a:endCxn id="5" idx="3"/>
          </p:cNvCxnSpPr>
          <p:nvPr/>
        </p:nvCxnSpPr>
        <p:spPr>
          <a:xfrm flipV="1">
            <a:off x="4482662" y="3752081"/>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FB0DB8-0F48-4B27-B851-A523211B9E14}"/>
              </a:ext>
            </a:extLst>
          </p:cNvPr>
          <p:cNvCxnSpPr/>
          <p:nvPr/>
        </p:nvCxnSpPr>
        <p:spPr>
          <a:xfrm flipV="1">
            <a:off x="5515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281C3C2-71EC-46D4-8F14-BA06DD25EE00}"/>
              </a:ext>
            </a:extLst>
          </p:cNvPr>
          <p:cNvCxnSpPr/>
          <p:nvPr/>
        </p:nvCxnSpPr>
        <p:spPr>
          <a:xfrm flipH="1" flipV="1">
            <a:off x="6307271"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5D2DECE-E0CD-4F85-BA54-25EBE121C586}"/>
              </a:ext>
            </a:extLst>
          </p:cNvPr>
          <p:cNvCxnSpPr>
            <a:stCxn id="9" idx="1"/>
            <a:endCxn id="5" idx="5"/>
          </p:cNvCxnSpPr>
          <p:nvPr/>
        </p:nvCxnSpPr>
        <p:spPr>
          <a:xfrm flipH="1" flipV="1">
            <a:off x="6676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4B84B05-5E04-4492-983E-0EDF29C2D211}"/>
              </a:ext>
            </a:extLst>
          </p:cNvPr>
          <p:cNvCxnSpPr>
            <a:stCxn id="8" idx="2"/>
          </p:cNvCxnSpPr>
          <p:nvPr/>
        </p:nvCxnSpPr>
        <p:spPr>
          <a:xfrm flipH="1" flipV="1">
            <a:off x="6879697" y="3490352"/>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473C106-CAB9-415E-8EDA-77B7EE67F125}"/>
              </a:ext>
            </a:extLst>
          </p:cNvPr>
          <p:cNvCxnSpPr>
            <a:stCxn id="7" idx="2"/>
          </p:cNvCxnSpPr>
          <p:nvPr/>
        </p:nvCxnSpPr>
        <p:spPr>
          <a:xfrm flipH="1">
            <a:off x="6879697" y="2999494"/>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DBF7E68-EB29-41F0-B067-47ADD194FBD2}"/>
              </a:ext>
            </a:extLst>
          </p:cNvPr>
          <p:cNvCxnSpPr>
            <a:endCxn id="5" idx="1"/>
          </p:cNvCxnSpPr>
          <p:nvPr/>
        </p:nvCxnSpPr>
        <p:spPr>
          <a:xfrm>
            <a:off x="4482662" y="2358344"/>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77A88D7-4BF4-4FA8-9D10-95677199294E}"/>
              </a:ext>
            </a:extLst>
          </p:cNvPr>
          <p:cNvCxnSpPr/>
          <p:nvPr/>
        </p:nvCxnSpPr>
        <p:spPr>
          <a:xfrm>
            <a:off x="5515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224ABF-C334-459D-AF2C-F0B4CD5954DC}"/>
              </a:ext>
            </a:extLst>
          </p:cNvPr>
          <p:cNvCxnSpPr>
            <a:cxnSpLocks/>
            <a:stCxn id="4" idx="4"/>
          </p:cNvCxnSpPr>
          <p:nvPr/>
        </p:nvCxnSpPr>
        <p:spPr>
          <a:xfrm flipH="1">
            <a:off x="6279475" y="2059090"/>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111FC38-B979-4CC2-AC8C-DD25328E403A}"/>
              </a:ext>
            </a:extLst>
          </p:cNvPr>
          <p:cNvCxnSpPr>
            <a:stCxn id="6" idx="3"/>
            <a:endCxn id="5" idx="7"/>
          </p:cNvCxnSpPr>
          <p:nvPr/>
        </p:nvCxnSpPr>
        <p:spPr>
          <a:xfrm flipH="1">
            <a:off x="6676755" y="2457848"/>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17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1" grpId="0" animBg="1"/>
      <p:bldP spid="12" grpId="0" animBg="1"/>
      <p:bldP spid="13" grpId="0" animBg="1"/>
      <p:bldP spid="14" grpId="0" animBg="1"/>
      <p:bldP spid="15" grpId="0" animBg="1"/>
      <p:bldP spid="1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7FD9D-244A-7581-B6DE-79D6ABAE686E}"/>
              </a:ext>
            </a:extLst>
          </p:cNvPr>
          <p:cNvSpPr>
            <a:spLocks noGrp="1"/>
          </p:cNvSpPr>
          <p:nvPr>
            <p:ph type="title"/>
          </p:nvPr>
        </p:nvSpPr>
        <p:spPr/>
        <p:txBody>
          <a:bodyPr/>
          <a:lstStyle/>
          <a:p>
            <a:r>
              <a:rPr lang="en-GB" dirty="0"/>
              <a:t>Tuckman’s theory</a:t>
            </a:r>
          </a:p>
        </p:txBody>
      </p:sp>
      <p:pic>
        <p:nvPicPr>
          <p:cNvPr id="1026" name="Picture 2" descr="Tuckman's Five Stages of Team Development. Still Relevant? | Alun Gathergood">
            <a:extLst>
              <a:ext uri="{FF2B5EF4-FFF2-40B4-BE49-F238E27FC236}">
                <a16:creationId xmlns:a16="http://schemas.microsoft.com/office/drawing/2014/main" id="{4719EC3F-6501-FE42-2EF2-16D057B9EAB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135121" y="1600200"/>
            <a:ext cx="392175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1138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87ECF-0DCE-F871-F08A-185C6CC7ADCF}"/>
              </a:ext>
            </a:extLst>
          </p:cNvPr>
          <p:cNvSpPr>
            <a:spLocks noGrp="1"/>
          </p:cNvSpPr>
          <p:nvPr>
            <p:ph type="title"/>
          </p:nvPr>
        </p:nvSpPr>
        <p:spPr/>
        <p:txBody>
          <a:bodyPr/>
          <a:lstStyle/>
          <a:p>
            <a:r>
              <a:rPr lang="en-US" dirty="0">
                <a:latin typeface="Arial"/>
                <a:cs typeface="Arial"/>
              </a:rPr>
              <a:t>Your Presentation Teams</a:t>
            </a:r>
            <a:endParaRPr lang="en-US" dirty="0"/>
          </a:p>
        </p:txBody>
      </p:sp>
      <p:sp>
        <p:nvSpPr>
          <p:cNvPr id="3" name="Content Placeholder 2">
            <a:extLst>
              <a:ext uri="{FF2B5EF4-FFF2-40B4-BE49-F238E27FC236}">
                <a16:creationId xmlns:a16="http://schemas.microsoft.com/office/drawing/2014/main" id="{261BFEE5-EDF0-BCD0-18DC-765013296F46}"/>
              </a:ext>
            </a:extLst>
          </p:cNvPr>
          <p:cNvSpPr>
            <a:spLocks noGrp="1"/>
          </p:cNvSpPr>
          <p:nvPr>
            <p:ph idx="1"/>
          </p:nvPr>
        </p:nvSpPr>
        <p:spPr>
          <a:xfrm>
            <a:off x="416911" y="1687786"/>
            <a:ext cx="11585902" cy="3829447"/>
          </a:xfrm>
        </p:spPr>
        <p:txBody>
          <a:bodyPr vert="horz" lIns="91440" tIns="45720" rIns="91440" bIns="45720" rtlCol="0" anchor="t">
            <a:normAutofit/>
          </a:bodyPr>
          <a:lstStyle/>
          <a:p>
            <a:pPr marL="0" indent="0">
              <a:buNone/>
            </a:pPr>
            <a:r>
              <a:rPr lang="en-US" dirty="0">
                <a:latin typeface="Arial"/>
                <a:cs typeface="Arial"/>
              </a:rPr>
              <a:t>Break into your teams </a:t>
            </a:r>
          </a:p>
          <a:p>
            <a:pPr marL="0" indent="0">
              <a:buNone/>
            </a:pPr>
            <a:r>
              <a:rPr lang="en-US" dirty="0">
                <a:latin typeface="Arial"/>
                <a:cs typeface="Arial"/>
              </a:rPr>
              <a:t>Identify what type of team you are</a:t>
            </a:r>
          </a:p>
          <a:p>
            <a:pPr marL="0" indent="0">
              <a:buNone/>
            </a:pPr>
            <a:r>
              <a:rPr lang="en-US" dirty="0">
                <a:latin typeface="Arial"/>
                <a:cs typeface="Arial"/>
              </a:rPr>
              <a:t>Identify your goal(s)</a:t>
            </a:r>
          </a:p>
          <a:p>
            <a:pPr marL="0" indent="0">
              <a:buNone/>
            </a:pPr>
            <a:r>
              <a:rPr lang="en-US" dirty="0">
                <a:latin typeface="Arial"/>
                <a:cs typeface="Arial"/>
              </a:rPr>
              <a:t>Identify the </a:t>
            </a:r>
            <a:r>
              <a:rPr lang="en-US" dirty="0" err="1">
                <a:latin typeface="Arial"/>
                <a:cs typeface="Arial"/>
              </a:rPr>
              <a:t>behaviours</a:t>
            </a:r>
            <a:r>
              <a:rPr lang="en-US" dirty="0">
                <a:latin typeface="Arial"/>
                <a:cs typeface="Arial"/>
              </a:rPr>
              <a:t> needed to achieve your goal(s)</a:t>
            </a:r>
          </a:p>
          <a:p>
            <a:pPr marL="0" indent="0">
              <a:buNone/>
            </a:pPr>
            <a:r>
              <a:rPr lang="en-US" dirty="0">
                <a:latin typeface="Arial"/>
                <a:cs typeface="Arial"/>
              </a:rPr>
              <a:t>Identify how you are going to make sure you meet your goal(s)</a:t>
            </a:r>
          </a:p>
          <a:p>
            <a:pPr marL="0" indent="0">
              <a:buNone/>
            </a:pPr>
            <a:r>
              <a:rPr lang="en-US" dirty="0">
                <a:latin typeface="Arial"/>
                <a:cs typeface="Arial"/>
              </a:rPr>
              <a:t>What stage of Tuckman’s model are you at? </a:t>
            </a:r>
          </a:p>
        </p:txBody>
      </p:sp>
    </p:spTree>
    <p:extLst>
      <p:ext uri="{BB962C8B-B14F-4D97-AF65-F5344CB8AC3E}">
        <p14:creationId xmlns:p14="http://schemas.microsoft.com/office/powerpoint/2010/main" val="3775579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B944F2-30CB-4C74-86A0-B4F753FEE68C}"/>
              </a:ext>
            </a:extLst>
          </p:cNvPr>
          <p:cNvPicPr>
            <a:picLocks noChangeAspect="1"/>
          </p:cNvPicPr>
          <p:nvPr/>
        </p:nvPicPr>
        <p:blipFill>
          <a:blip r:embed="rId2">
            <a:extLst>
              <a:ext uri="{BEBA8EAE-BF5A-486C-A8C5-ECC9F3942E4B}">
                <a14:imgProps xmlns:a14="http://schemas.microsoft.com/office/drawing/2010/main">
                  <a14:imgLayer r:embed="rId3">
                    <a14:imgEffect>
                      <a14:artisticGlowDiffused/>
                    </a14:imgEffect>
                    <a14:imgEffect>
                      <a14:brightnessContrast bright="2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60471" y="116632"/>
            <a:ext cx="2871059" cy="1554360"/>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
        <p:nvSpPr>
          <p:cNvPr id="2" name="Title 1">
            <a:extLst>
              <a:ext uri="{FF2B5EF4-FFF2-40B4-BE49-F238E27FC236}">
                <a16:creationId xmlns:a16="http://schemas.microsoft.com/office/drawing/2014/main" id="{0B724D9E-5376-4252-9237-47651F8B801B}"/>
              </a:ext>
            </a:extLst>
          </p:cNvPr>
          <p:cNvSpPr>
            <a:spLocks noGrp="1"/>
          </p:cNvSpPr>
          <p:nvPr>
            <p:ph type="title"/>
          </p:nvPr>
        </p:nvSpPr>
        <p:spPr>
          <a:xfrm>
            <a:off x="2783632" y="1559640"/>
            <a:ext cx="7543800" cy="1450757"/>
          </a:xfrm>
        </p:spPr>
        <p:txBody>
          <a:bodyPr/>
          <a:lstStyle/>
          <a:p>
            <a:pPr algn="ctr"/>
            <a:r>
              <a:rPr lang="en-GB" dirty="0"/>
              <a:t>Delegation</a:t>
            </a:r>
          </a:p>
        </p:txBody>
      </p:sp>
      <p:pic>
        <p:nvPicPr>
          <p:cNvPr id="4" name="Content Placeholder 3"/>
          <p:cNvPicPr>
            <a:picLocks noGrp="1" noChangeAspect="1"/>
          </p:cNvPicPr>
          <p:nvPr>
            <p:ph idx="1"/>
          </p:nvPr>
        </p:nvPicPr>
        <p:blipFill>
          <a:blip r:embed="rId5"/>
          <a:stretch>
            <a:fillRect/>
          </a:stretch>
        </p:blipFill>
        <p:spPr>
          <a:xfrm>
            <a:off x="2063553" y="3114000"/>
            <a:ext cx="7699915" cy="4090771"/>
          </a:xfrm>
          <a:prstGeom prst="rect">
            <a:avLst/>
          </a:prstGeom>
        </p:spPr>
      </p:pic>
    </p:spTree>
    <p:extLst>
      <p:ext uri="{BB962C8B-B14F-4D97-AF65-F5344CB8AC3E}">
        <p14:creationId xmlns:p14="http://schemas.microsoft.com/office/powerpoint/2010/main" val="399581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E7A14-A715-42BD-BC55-8645B4C4F091}"/>
              </a:ext>
            </a:extLst>
          </p:cNvPr>
          <p:cNvSpPr>
            <a:spLocks noGrp="1"/>
          </p:cNvSpPr>
          <p:nvPr>
            <p:ph type="title"/>
          </p:nvPr>
        </p:nvSpPr>
        <p:spPr>
          <a:xfrm>
            <a:off x="279008" y="252844"/>
            <a:ext cx="8799393" cy="913140"/>
          </a:xfrm>
        </p:spPr>
        <p:txBody>
          <a:bodyPr>
            <a:noAutofit/>
          </a:bodyPr>
          <a:lstStyle/>
          <a:p>
            <a:r>
              <a:rPr lang="en-GB" sz="4000" dirty="0"/>
              <a:t>Stephen Covey – Styles of Delegation</a:t>
            </a:r>
          </a:p>
        </p:txBody>
      </p:sp>
      <p:graphicFrame>
        <p:nvGraphicFramePr>
          <p:cNvPr id="4" name="Table 3">
            <a:extLst>
              <a:ext uri="{FF2B5EF4-FFF2-40B4-BE49-F238E27FC236}">
                <a16:creationId xmlns:a16="http://schemas.microsoft.com/office/drawing/2014/main" id="{33BA7CCA-0F2B-40F7-8DB2-C6E7D9A54CA7}"/>
              </a:ext>
            </a:extLst>
          </p:cNvPr>
          <p:cNvGraphicFramePr>
            <a:graphicFrameLocks noGrp="1"/>
          </p:cNvGraphicFramePr>
          <p:nvPr>
            <p:extLst>
              <p:ext uri="{D42A27DB-BD31-4B8C-83A1-F6EECF244321}">
                <p14:modId xmlns:p14="http://schemas.microsoft.com/office/powerpoint/2010/main" val="2825430201"/>
              </p:ext>
            </p:extLst>
          </p:nvPr>
        </p:nvGraphicFramePr>
        <p:xfrm>
          <a:off x="2308698" y="1288377"/>
          <a:ext cx="7571184" cy="4297680"/>
        </p:xfrm>
        <a:graphic>
          <a:graphicData uri="http://schemas.openxmlformats.org/drawingml/2006/table">
            <a:tbl>
              <a:tblPr firstRow="1" bandRow="1">
                <a:tableStyleId>{5C22544A-7EE6-4342-B048-85BDC9FD1C3A}</a:tableStyleId>
              </a:tblPr>
              <a:tblGrid>
                <a:gridCol w="3785592">
                  <a:extLst>
                    <a:ext uri="{9D8B030D-6E8A-4147-A177-3AD203B41FA5}">
                      <a16:colId xmlns:a16="http://schemas.microsoft.com/office/drawing/2014/main" val="2954737100"/>
                    </a:ext>
                  </a:extLst>
                </a:gridCol>
                <a:gridCol w="3785592">
                  <a:extLst>
                    <a:ext uri="{9D8B030D-6E8A-4147-A177-3AD203B41FA5}">
                      <a16:colId xmlns:a16="http://schemas.microsoft.com/office/drawing/2014/main" val="2224500938"/>
                    </a:ext>
                  </a:extLst>
                </a:gridCol>
              </a:tblGrid>
              <a:tr h="440968">
                <a:tc>
                  <a:txBody>
                    <a:bodyPr/>
                    <a:lstStyle/>
                    <a:p>
                      <a:pPr marL="457200" indent="-457200">
                        <a:buFont typeface="Arial" panose="020B0604020202020204" pitchFamily="34" charset="0"/>
                        <a:buChar char="•"/>
                      </a:pPr>
                      <a:r>
                        <a:rPr lang="en-GB" sz="2800" b="1" dirty="0">
                          <a:solidFill>
                            <a:srgbClr val="FF0000"/>
                          </a:solidFill>
                        </a:rPr>
                        <a:t>Methods</a:t>
                      </a:r>
                    </a:p>
                  </a:txBody>
                  <a:tcPr>
                    <a:noFill/>
                  </a:tcPr>
                </a:tc>
                <a:tc>
                  <a:txBody>
                    <a:bodyPr/>
                    <a:lstStyle/>
                    <a:p>
                      <a:pPr marL="457200" indent="-457200">
                        <a:buFont typeface="Arial" panose="020B0604020202020204" pitchFamily="34" charset="0"/>
                        <a:buChar char="•"/>
                      </a:pPr>
                      <a:r>
                        <a:rPr lang="en-GB" sz="2800" b="1" i="1" dirty="0">
                          <a:solidFill>
                            <a:srgbClr val="00B050"/>
                          </a:solidFill>
                        </a:rPr>
                        <a:t>Desired result</a:t>
                      </a:r>
                    </a:p>
                  </a:txBody>
                  <a:tcPr>
                    <a:noFill/>
                  </a:tcPr>
                </a:tc>
                <a:extLst>
                  <a:ext uri="{0D108BD9-81ED-4DB2-BD59-A6C34878D82A}">
                    <a16:rowId xmlns:a16="http://schemas.microsoft.com/office/drawing/2014/main" val="3054231654"/>
                  </a:ext>
                </a:extLst>
              </a:tr>
              <a:tr h="718372">
                <a:tc>
                  <a:txBody>
                    <a:bodyPr/>
                    <a:lstStyle/>
                    <a:p>
                      <a:pPr marL="457200" indent="-457200">
                        <a:buFont typeface="Arial" panose="020B0604020202020204" pitchFamily="34" charset="0"/>
                        <a:buChar char="•"/>
                      </a:pPr>
                      <a:r>
                        <a:rPr lang="en-GB" sz="2800" b="1" dirty="0">
                          <a:solidFill>
                            <a:srgbClr val="FF0000"/>
                          </a:solidFill>
                        </a:rPr>
                        <a:t>Telling you what and how</a:t>
                      </a:r>
                    </a:p>
                  </a:txBody>
                  <a:tcPr>
                    <a:noFill/>
                  </a:tcPr>
                </a:tc>
                <a:tc>
                  <a:txBody>
                    <a:bodyPr/>
                    <a:lstStyle/>
                    <a:p>
                      <a:pPr marL="457200" indent="-457200">
                        <a:buFont typeface="Arial" panose="020B0604020202020204" pitchFamily="34" charset="0"/>
                        <a:buChar char="•"/>
                      </a:pPr>
                      <a:r>
                        <a:rPr lang="en-GB" sz="2800" b="1" i="1" dirty="0">
                          <a:solidFill>
                            <a:srgbClr val="00B050"/>
                          </a:solidFill>
                        </a:rPr>
                        <a:t>Identify guidelines</a:t>
                      </a:r>
                    </a:p>
                  </a:txBody>
                  <a:tcPr>
                    <a:noFill/>
                  </a:tcPr>
                </a:tc>
                <a:extLst>
                  <a:ext uri="{0D108BD9-81ED-4DB2-BD59-A6C34878D82A}">
                    <a16:rowId xmlns:a16="http://schemas.microsoft.com/office/drawing/2014/main" val="2063315985"/>
                  </a:ext>
                </a:extLst>
              </a:tr>
              <a:tr h="440968">
                <a:tc>
                  <a:txBody>
                    <a:bodyPr/>
                    <a:lstStyle/>
                    <a:p>
                      <a:pPr marL="457200" indent="-457200">
                        <a:buFont typeface="Arial" panose="020B0604020202020204" pitchFamily="34" charset="0"/>
                        <a:buChar char="•"/>
                      </a:pPr>
                      <a:r>
                        <a:rPr lang="en-GB" sz="2800" b="1" dirty="0">
                          <a:solidFill>
                            <a:srgbClr val="FF0000"/>
                          </a:solidFill>
                        </a:rPr>
                        <a:t>Takes away initiative</a:t>
                      </a:r>
                    </a:p>
                  </a:txBody>
                  <a:tcPr>
                    <a:noFill/>
                  </a:tcPr>
                </a:tc>
                <a:tc>
                  <a:txBody>
                    <a:bodyPr/>
                    <a:lstStyle/>
                    <a:p>
                      <a:pPr marL="457200" indent="-457200">
                        <a:buFont typeface="Arial" panose="020B0604020202020204" pitchFamily="34" charset="0"/>
                        <a:buChar char="•"/>
                      </a:pPr>
                      <a:r>
                        <a:rPr lang="en-GB" sz="2800" b="1" i="1" dirty="0">
                          <a:solidFill>
                            <a:srgbClr val="00B050"/>
                          </a:solidFill>
                        </a:rPr>
                        <a:t>Provide resources</a:t>
                      </a:r>
                    </a:p>
                  </a:txBody>
                  <a:tcPr>
                    <a:noFill/>
                  </a:tcPr>
                </a:tc>
                <a:extLst>
                  <a:ext uri="{0D108BD9-81ED-4DB2-BD59-A6C34878D82A}">
                    <a16:rowId xmlns:a16="http://schemas.microsoft.com/office/drawing/2014/main" val="398904692"/>
                  </a:ext>
                </a:extLst>
              </a:tr>
              <a:tr h="718372">
                <a:tc>
                  <a:txBody>
                    <a:bodyPr/>
                    <a:lstStyle/>
                    <a:p>
                      <a:pPr marL="457200" indent="-457200">
                        <a:buFont typeface="Arial" panose="020B0604020202020204" pitchFamily="34" charset="0"/>
                        <a:buChar char="•"/>
                      </a:pPr>
                      <a:r>
                        <a:rPr lang="en-GB" sz="2800" b="1" dirty="0">
                          <a:solidFill>
                            <a:srgbClr val="FF0000"/>
                          </a:solidFill>
                        </a:rPr>
                        <a:t>Invalidates their skills</a:t>
                      </a:r>
                    </a:p>
                  </a:txBody>
                  <a:tcPr>
                    <a:noFill/>
                  </a:tcPr>
                </a:tc>
                <a:tc>
                  <a:txBody>
                    <a:bodyPr/>
                    <a:lstStyle/>
                    <a:p>
                      <a:pPr marL="457200" indent="-457200">
                        <a:buFont typeface="Arial" panose="020B0604020202020204" pitchFamily="34" charset="0"/>
                        <a:buChar char="•"/>
                      </a:pPr>
                      <a:r>
                        <a:rPr lang="en-GB" sz="2800" b="1" i="1" dirty="0">
                          <a:solidFill>
                            <a:srgbClr val="00B050"/>
                          </a:solidFill>
                        </a:rPr>
                        <a:t>Clear accountability</a:t>
                      </a:r>
                    </a:p>
                  </a:txBody>
                  <a:tcPr>
                    <a:noFill/>
                  </a:tcPr>
                </a:tc>
                <a:extLst>
                  <a:ext uri="{0D108BD9-81ED-4DB2-BD59-A6C34878D82A}">
                    <a16:rowId xmlns:a16="http://schemas.microsoft.com/office/drawing/2014/main" val="2988763944"/>
                  </a:ext>
                </a:extLst>
              </a:tr>
              <a:tr h="718372">
                <a:tc>
                  <a:txBody>
                    <a:bodyPr/>
                    <a:lstStyle/>
                    <a:p>
                      <a:pPr marL="457200" indent="-457200">
                        <a:buFont typeface="Arial" panose="020B0604020202020204" pitchFamily="34" charset="0"/>
                        <a:buChar char="•"/>
                      </a:pPr>
                      <a:r>
                        <a:rPr lang="en-GB" sz="2800" b="1" dirty="0">
                          <a:solidFill>
                            <a:srgbClr val="FF0000"/>
                          </a:solidFill>
                        </a:rPr>
                        <a:t>Frustrates capable team members</a:t>
                      </a:r>
                    </a:p>
                  </a:txBody>
                  <a:tcPr>
                    <a:noFill/>
                  </a:tcPr>
                </a:tc>
                <a:tc>
                  <a:txBody>
                    <a:bodyPr/>
                    <a:lstStyle/>
                    <a:p>
                      <a:pPr marL="457200" indent="-457200">
                        <a:buFont typeface="Arial" panose="020B0604020202020204" pitchFamily="34" charset="0"/>
                        <a:buChar char="•"/>
                      </a:pPr>
                      <a:r>
                        <a:rPr lang="en-GB" sz="2800" b="1" i="1" dirty="0">
                          <a:solidFill>
                            <a:srgbClr val="00B050"/>
                          </a:solidFill>
                        </a:rPr>
                        <a:t>Specify consequences</a:t>
                      </a:r>
                    </a:p>
                  </a:txBody>
                  <a:tcPr>
                    <a:noFill/>
                  </a:tcPr>
                </a:tc>
                <a:extLst>
                  <a:ext uri="{0D108BD9-81ED-4DB2-BD59-A6C34878D82A}">
                    <a16:rowId xmlns:a16="http://schemas.microsoft.com/office/drawing/2014/main" val="1241960897"/>
                  </a:ext>
                </a:extLst>
              </a:tr>
            </a:tbl>
          </a:graphicData>
        </a:graphic>
      </p:graphicFrame>
      <p:pic>
        <p:nvPicPr>
          <p:cNvPr id="6" name="Picture 5">
            <a:extLst>
              <a:ext uri="{FF2B5EF4-FFF2-40B4-BE49-F238E27FC236}">
                <a16:creationId xmlns:a16="http://schemas.microsoft.com/office/drawing/2014/main" id="{8EC4545C-CC0D-4C16-BFCD-CBCF59F74D7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05687" y="251458"/>
            <a:ext cx="1763688" cy="1205187"/>
          </a:xfrm>
          <a:prstGeom prst="rect">
            <a:avLst/>
          </a:prstGeom>
        </p:spPr>
      </p:pic>
      <p:sp>
        <p:nvSpPr>
          <p:cNvPr id="8" name="Rectangle 7">
            <a:extLst>
              <a:ext uri="{FF2B5EF4-FFF2-40B4-BE49-F238E27FC236}">
                <a16:creationId xmlns:a16="http://schemas.microsoft.com/office/drawing/2014/main" id="{9C017701-083E-4D0B-B605-765BB8EF171E}"/>
              </a:ext>
            </a:extLst>
          </p:cNvPr>
          <p:cNvSpPr/>
          <p:nvPr/>
        </p:nvSpPr>
        <p:spPr>
          <a:xfrm>
            <a:off x="1963743" y="5882632"/>
            <a:ext cx="6731124" cy="369332"/>
          </a:xfrm>
          <a:prstGeom prst="rect">
            <a:avLst/>
          </a:prstGeom>
        </p:spPr>
        <p:txBody>
          <a:bodyPr wrap="square">
            <a:spAutoFit/>
          </a:bodyPr>
          <a:lstStyle/>
          <a:p>
            <a:r>
              <a:rPr lang="en-GB" sz="1800" dirty="0"/>
              <a:t>Adapted from Covey, S. The 7</a:t>
            </a:r>
            <a:r>
              <a:rPr lang="en-GB" sz="1800" i="1" dirty="0"/>
              <a:t> Habits of Highly Effective People</a:t>
            </a:r>
          </a:p>
        </p:txBody>
      </p:sp>
    </p:spTree>
    <p:extLst>
      <p:ext uri="{BB962C8B-B14F-4D97-AF65-F5344CB8AC3E}">
        <p14:creationId xmlns:p14="http://schemas.microsoft.com/office/powerpoint/2010/main" val="2253537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AF3-FCA1-4336-92EE-CDC8AB9ED2AD}"/>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dirty="0"/>
              <a:t>Alternative Delegation Style</a:t>
            </a:r>
          </a:p>
        </p:txBody>
      </p:sp>
      <p:sp>
        <p:nvSpPr>
          <p:cNvPr id="11" name="Text Placeholder 2">
            <a:extLst>
              <a:ext uri="{FF2B5EF4-FFF2-40B4-BE49-F238E27FC236}">
                <a16:creationId xmlns:a16="http://schemas.microsoft.com/office/drawing/2014/main" id="{1639044C-FA47-5A41-9503-4DE7CDD49AB4}"/>
              </a:ext>
            </a:extLst>
          </p:cNvPr>
          <p:cNvSpPr>
            <a:spLocks noGrp="1"/>
          </p:cNvSpPr>
          <p:nvPr>
            <p:ph type="body" idx="1"/>
          </p:nvPr>
        </p:nvSpPr>
        <p:spPr>
          <a:xfrm>
            <a:off x="609600" y="1535113"/>
            <a:ext cx="5386917" cy="639762"/>
          </a:xfrm>
        </p:spPr>
        <p:txBody>
          <a:bodyPr/>
          <a:lstStyle/>
          <a:p>
            <a:endParaRPr lang="en-US"/>
          </a:p>
        </p:txBody>
      </p:sp>
      <p:sp>
        <p:nvSpPr>
          <p:cNvPr id="3" name="Content Placeholder 2">
            <a:extLst>
              <a:ext uri="{FF2B5EF4-FFF2-40B4-BE49-F238E27FC236}">
                <a16:creationId xmlns:a16="http://schemas.microsoft.com/office/drawing/2014/main" id="{971CDDCA-B0E1-4BDF-A94B-6520E1543025}"/>
              </a:ext>
            </a:extLst>
          </p:cNvPr>
          <p:cNvSpPr>
            <a:spLocks noGrp="1"/>
          </p:cNvSpPr>
          <p:nvPr>
            <p:ph sz="half" idx="2"/>
          </p:nvPr>
        </p:nvSpPr>
        <p:spPr>
          <a:xfrm>
            <a:off x="609600" y="2174876"/>
            <a:ext cx="5386917" cy="3414365"/>
          </a:xfrm>
        </p:spPr>
        <p:txBody>
          <a:bodyPr vert="horz" lIns="91440" tIns="45720" rIns="91440" bIns="45720" rtlCol="0">
            <a:normAutofit/>
          </a:bodyPr>
          <a:lstStyle/>
          <a:p>
            <a:r>
              <a:rPr lang="en-GB"/>
              <a:t>Broad outline of what is required is provided</a:t>
            </a:r>
          </a:p>
          <a:p>
            <a:r>
              <a:rPr lang="en-GB"/>
              <a:t>No standards</a:t>
            </a:r>
          </a:p>
          <a:p>
            <a:r>
              <a:rPr lang="en-GB"/>
              <a:t>No focus on resource requirements</a:t>
            </a:r>
          </a:p>
          <a:p>
            <a:r>
              <a:rPr lang="en-GB"/>
              <a:t>No review in place</a:t>
            </a:r>
          </a:p>
          <a:p>
            <a:endParaRPr lang="en-GB" dirty="0"/>
          </a:p>
        </p:txBody>
      </p:sp>
      <p:sp>
        <p:nvSpPr>
          <p:cNvPr id="6" name="Rectangle 5">
            <a:extLst>
              <a:ext uri="{FF2B5EF4-FFF2-40B4-BE49-F238E27FC236}">
                <a16:creationId xmlns:a16="http://schemas.microsoft.com/office/drawing/2014/main" id="{3B4E876B-64C2-4E81-8363-37D5A63D2CC4}"/>
              </a:ext>
            </a:extLst>
          </p:cNvPr>
          <p:cNvSpPr/>
          <p:nvPr/>
        </p:nvSpPr>
        <p:spPr>
          <a:xfrm>
            <a:off x="6193368" y="1535113"/>
            <a:ext cx="5389033" cy="639762"/>
          </a:xfrm>
          <a:prstGeom prst="rect">
            <a:avLst/>
          </a:prstGeom>
        </p:spPr>
        <p:txBody>
          <a:bodyPr vert="horz" lIns="91440" tIns="45720" rIns="91440" bIns="45720" rtlCol="0" anchor="b">
            <a:normAutofit/>
          </a:bodyPr>
          <a:lstStyle/>
          <a:p>
            <a:pPr>
              <a:spcBef>
                <a:spcPct val="20000"/>
              </a:spcBef>
            </a:pPr>
            <a:r>
              <a:rPr lang="en-US" sz="2400" b="1" kern="1200">
                <a:latin typeface="+mn-lt"/>
                <a:ea typeface="+mn-ea"/>
                <a:cs typeface="+mn-cs"/>
              </a:rPr>
              <a:t>ABDICATION</a:t>
            </a:r>
          </a:p>
        </p:txBody>
      </p:sp>
      <p:pic>
        <p:nvPicPr>
          <p:cNvPr id="4" name="Picture 3"/>
          <p:cNvPicPr>
            <a:picLocks noChangeAspect="1"/>
          </p:cNvPicPr>
          <p:nvPr/>
        </p:nvPicPr>
        <p:blipFill>
          <a:blip r:embed="rId3"/>
          <a:stretch>
            <a:fillRect/>
          </a:stretch>
        </p:blipFill>
        <p:spPr>
          <a:xfrm>
            <a:off x="6193368" y="2581954"/>
            <a:ext cx="5389033" cy="2600208"/>
          </a:xfrm>
          <a:prstGeom prst="rect">
            <a:avLst/>
          </a:prstGeom>
          <a:noFill/>
        </p:spPr>
      </p:pic>
    </p:spTree>
    <p:extLst>
      <p:ext uri="{BB962C8B-B14F-4D97-AF65-F5344CB8AC3E}">
        <p14:creationId xmlns:p14="http://schemas.microsoft.com/office/powerpoint/2010/main" val="3578424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796" y="2293545"/>
            <a:ext cx="4264058" cy="1143000"/>
          </a:xfrm>
        </p:spPr>
        <p:txBody>
          <a:bodyPr>
            <a:normAutofit fontScale="90000"/>
          </a:bodyPr>
          <a:lstStyle/>
          <a:p>
            <a:pPr algn="ctr"/>
            <a:r>
              <a:rPr lang="en-GB" dirty="0">
                <a:latin typeface="Arial"/>
                <a:cs typeface="Arial"/>
              </a:rPr>
              <a:t>Situational Leadership</a:t>
            </a:r>
          </a:p>
        </p:txBody>
      </p:sp>
      <p:pic>
        <p:nvPicPr>
          <p:cNvPr id="4" name="Content Placeholder 3"/>
          <p:cNvPicPr>
            <a:picLocks noGrp="1" noChangeAspect="1"/>
          </p:cNvPicPr>
          <p:nvPr>
            <p:ph idx="1"/>
          </p:nvPr>
        </p:nvPicPr>
        <p:blipFill>
          <a:blip r:embed="rId3"/>
          <a:stretch>
            <a:fillRect/>
          </a:stretch>
        </p:blipFill>
        <p:spPr>
          <a:xfrm>
            <a:off x="5114111" y="159"/>
            <a:ext cx="5827447" cy="5554916"/>
          </a:xfrm>
          <a:prstGeom prst="rect">
            <a:avLst/>
          </a:prstGeom>
        </p:spPr>
      </p:pic>
    </p:spTree>
    <p:extLst>
      <p:ext uri="{BB962C8B-B14F-4D97-AF65-F5344CB8AC3E}">
        <p14:creationId xmlns:p14="http://schemas.microsoft.com/office/powerpoint/2010/main" val="6159718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D021F-9DBB-A750-0380-469416FFE627}"/>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72452A38-5126-F6E4-2CE2-827905CEE737}"/>
              </a:ext>
            </a:extLst>
          </p:cNvPr>
          <p:cNvSpPr>
            <a:spLocks noGrp="1"/>
          </p:cNvSpPr>
          <p:nvPr>
            <p:ph idx="1"/>
          </p:nvPr>
        </p:nvSpPr>
        <p:spPr>
          <a:xfrm>
            <a:off x="480726" y="1147604"/>
            <a:ext cx="5901664" cy="4890351"/>
          </a:xfrm>
        </p:spPr>
        <p:txBody>
          <a:bodyPr>
            <a:normAutofit fontScale="32500" lnSpcReduction="20000"/>
          </a:bodyPr>
          <a:lstStyle/>
          <a:p>
            <a:pPr marL="0" indent="0">
              <a:buNone/>
            </a:pPr>
            <a:endParaRPr lang="en-GB" dirty="0"/>
          </a:p>
          <a:p>
            <a:pPr marL="0" indent="0">
              <a:buNone/>
            </a:pPr>
            <a:r>
              <a:rPr lang="en-GB" sz="6000" b="1" dirty="0"/>
              <a:t>A. </a:t>
            </a:r>
            <a:r>
              <a:rPr lang="en-GB" sz="6000" b="0" i="0" dirty="0">
                <a:effectLst/>
                <a:latin typeface="fkGroteskNeue"/>
              </a:rPr>
              <a:t>An experienced team member has the skills but is hesitant to take on a new challenge. The leader asks for their input, supports their ideas, and encourages them to take ownership.</a:t>
            </a:r>
          </a:p>
          <a:p>
            <a:pPr marL="0" indent="0">
              <a:buNone/>
            </a:pPr>
            <a:r>
              <a:rPr lang="en-GB" sz="6000" b="1" dirty="0">
                <a:latin typeface="fkGroteskNeue"/>
              </a:rPr>
              <a:t>B. </a:t>
            </a:r>
            <a:r>
              <a:rPr lang="en-GB" sz="6000" b="0" i="0" dirty="0">
                <a:effectLst/>
                <a:latin typeface="fkGroteskNeue"/>
              </a:rPr>
              <a:t>A highly skilled and confident team member is ready to work independently. The leader sets the goal, provides resources, and steps back to let the employee lead.</a:t>
            </a:r>
          </a:p>
          <a:p>
            <a:pPr marL="0" indent="0">
              <a:buNone/>
            </a:pPr>
            <a:r>
              <a:rPr lang="en-GB" sz="6000" b="1" dirty="0">
                <a:latin typeface="fkGroteskNeue"/>
              </a:rPr>
              <a:t>C. </a:t>
            </a:r>
            <a:r>
              <a:rPr lang="en-GB" sz="6000" b="0" i="0" dirty="0">
                <a:effectLst/>
                <a:latin typeface="fkGroteskNeue"/>
              </a:rPr>
              <a:t>A new employee is struggling with a basic task and is unsure how to proceed. The leader provides clear, step-by-step instructions and closely supervises the work.</a:t>
            </a:r>
          </a:p>
          <a:p>
            <a:pPr marL="0" indent="0">
              <a:buNone/>
            </a:pPr>
            <a:r>
              <a:rPr lang="en-GB" sz="6000" b="1" i="0" dirty="0">
                <a:effectLst/>
                <a:latin typeface="fkGroteskNeue"/>
              </a:rPr>
              <a:t>D. </a:t>
            </a:r>
            <a:r>
              <a:rPr lang="en-GB" sz="6000" b="0" i="0" dirty="0">
                <a:effectLst/>
                <a:latin typeface="fkGroteskNeue"/>
              </a:rPr>
              <a:t>A team member is motivated but lacks the skills needed for a project. The leader explains the task, provides encouragement, and coaches the employee through the process.</a:t>
            </a:r>
          </a:p>
          <a:p>
            <a:pPr marL="0" indent="0">
              <a:buNone/>
            </a:pPr>
            <a:endParaRPr lang="en-GB" dirty="0"/>
          </a:p>
          <a:p>
            <a:pPr marL="0" indent="0">
              <a:buNone/>
            </a:pPr>
            <a:endParaRPr lang="en-GB" b="0" i="0" dirty="0">
              <a:effectLst/>
              <a:latin typeface="fkGroteskNeue"/>
            </a:endParaRPr>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40F9A3ED-0213-D57D-A0FA-6494795C7F81}"/>
              </a:ext>
            </a:extLst>
          </p:cNvPr>
          <p:cNvSpPr txBox="1"/>
          <p:nvPr/>
        </p:nvSpPr>
        <p:spPr>
          <a:xfrm>
            <a:off x="8002534" y="1318491"/>
            <a:ext cx="3786476" cy="3970318"/>
          </a:xfrm>
          <a:prstGeom prst="rect">
            <a:avLst/>
          </a:prstGeom>
          <a:noFill/>
        </p:spPr>
        <p:txBody>
          <a:bodyPr wrap="square" rtlCol="0">
            <a:spAutoFit/>
          </a:bodyPr>
          <a:lstStyle/>
          <a:p>
            <a:r>
              <a:rPr lang="en-GB" sz="3600" dirty="0"/>
              <a:t>S1 – Directing</a:t>
            </a:r>
          </a:p>
          <a:p>
            <a:endParaRPr lang="en-GB" sz="3600" dirty="0"/>
          </a:p>
          <a:p>
            <a:r>
              <a:rPr lang="en-GB" sz="3600" dirty="0"/>
              <a:t>S2 – Coaching</a:t>
            </a:r>
          </a:p>
          <a:p>
            <a:endParaRPr lang="en-GB" sz="3600" dirty="0"/>
          </a:p>
          <a:p>
            <a:r>
              <a:rPr lang="en-GB" sz="3600" dirty="0"/>
              <a:t>S3 – Supporting</a:t>
            </a:r>
          </a:p>
          <a:p>
            <a:endParaRPr lang="en-GB" sz="3600" dirty="0"/>
          </a:p>
          <a:p>
            <a:r>
              <a:rPr lang="en-GB" sz="3600" dirty="0"/>
              <a:t>S4 - Delegating</a:t>
            </a:r>
          </a:p>
        </p:txBody>
      </p:sp>
    </p:spTree>
    <p:extLst>
      <p:ext uri="{BB962C8B-B14F-4D97-AF65-F5344CB8AC3E}">
        <p14:creationId xmlns:p14="http://schemas.microsoft.com/office/powerpoint/2010/main" val="1860353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F0210-EB4B-4CD2-AF85-48A48ACBEA3B}"/>
              </a:ext>
            </a:extLst>
          </p:cNvPr>
          <p:cNvSpPr>
            <a:spLocks noGrp="1"/>
          </p:cNvSpPr>
          <p:nvPr>
            <p:ph type="title"/>
          </p:nvPr>
        </p:nvSpPr>
        <p:spPr/>
        <p:txBody>
          <a:bodyPr/>
          <a:lstStyle/>
          <a:p>
            <a:r>
              <a:rPr lang="en-GB" dirty="0"/>
              <a:t>Effective Delegation</a:t>
            </a:r>
          </a:p>
        </p:txBody>
      </p:sp>
      <p:sp>
        <p:nvSpPr>
          <p:cNvPr id="3" name="Content Placeholder 2">
            <a:extLst>
              <a:ext uri="{FF2B5EF4-FFF2-40B4-BE49-F238E27FC236}">
                <a16:creationId xmlns:a16="http://schemas.microsoft.com/office/drawing/2014/main" id="{85BB1A88-178D-4F86-B59F-9ABE9FAA8886}"/>
              </a:ext>
            </a:extLst>
          </p:cNvPr>
          <p:cNvSpPr>
            <a:spLocks noGrp="1"/>
          </p:cNvSpPr>
          <p:nvPr>
            <p:ph idx="1"/>
          </p:nvPr>
        </p:nvSpPr>
        <p:spPr>
          <a:xfrm>
            <a:off x="377806" y="1417639"/>
            <a:ext cx="10266467" cy="2947468"/>
          </a:xfrm>
        </p:spPr>
        <p:txBody>
          <a:bodyPr>
            <a:noAutofit/>
          </a:bodyPr>
          <a:lstStyle/>
          <a:p>
            <a:pPr marL="0" indent="0">
              <a:lnSpc>
                <a:spcPct val="90000"/>
              </a:lnSpc>
              <a:spcBef>
                <a:spcPct val="50000"/>
              </a:spcBef>
              <a:buClr>
                <a:srgbClr val="395A79"/>
              </a:buClr>
              <a:buNone/>
            </a:pPr>
            <a:r>
              <a:rPr lang="en-GB" sz="2400" b="1" dirty="0">
                <a:latin typeface="+mj-lt"/>
              </a:rPr>
              <a:t>The Team Leader: -</a:t>
            </a:r>
          </a:p>
          <a:p>
            <a:pPr>
              <a:lnSpc>
                <a:spcPct val="90000"/>
              </a:lnSpc>
              <a:spcBef>
                <a:spcPct val="50000"/>
              </a:spcBef>
              <a:buClr>
                <a:srgbClr val="395A79"/>
              </a:buClr>
            </a:pPr>
            <a:r>
              <a:rPr lang="en-GB" sz="2400" b="1" i="1" dirty="0">
                <a:latin typeface="+mj-lt"/>
              </a:rPr>
              <a:t>Sets boundaries but allows freedom over approach.</a:t>
            </a:r>
          </a:p>
          <a:p>
            <a:pPr>
              <a:lnSpc>
                <a:spcPct val="90000"/>
              </a:lnSpc>
              <a:spcBef>
                <a:spcPct val="50000"/>
              </a:spcBef>
              <a:buClr>
                <a:srgbClr val="395A79"/>
              </a:buClr>
            </a:pPr>
            <a:r>
              <a:rPr lang="en-GB" sz="2400" b="1" i="1" dirty="0">
                <a:latin typeface="+mj-lt"/>
              </a:rPr>
              <a:t>Uses clear communication.</a:t>
            </a:r>
          </a:p>
          <a:p>
            <a:pPr>
              <a:lnSpc>
                <a:spcPct val="90000"/>
              </a:lnSpc>
              <a:spcBef>
                <a:spcPct val="50000"/>
              </a:spcBef>
              <a:buClr>
                <a:srgbClr val="395A79"/>
              </a:buClr>
            </a:pPr>
            <a:r>
              <a:rPr lang="en-GB" sz="2400" b="1" i="1" dirty="0">
                <a:latin typeface="+mj-lt"/>
              </a:rPr>
              <a:t>Makes time for questions.</a:t>
            </a:r>
          </a:p>
          <a:p>
            <a:pPr>
              <a:lnSpc>
                <a:spcPct val="90000"/>
              </a:lnSpc>
              <a:spcBef>
                <a:spcPct val="50000"/>
              </a:spcBef>
              <a:buClr>
                <a:srgbClr val="395A79"/>
              </a:buClr>
            </a:pPr>
            <a:r>
              <a:rPr lang="en-GB" sz="2400" b="1" i="1" dirty="0">
                <a:latin typeface="+mj-lt"/>
              </a:rPr>
              <a:t>Allows alternate solutions.</a:t>
            </a:r>
          </a:p>
          <a:p>
            <a:pPr>
              <a:lnSpc>
                <a:spcPct val="90000"/>
              </a:lnSpc>
              <a:spcBef>
                <a:spcPct val="50000"/>
              </a:spcBef>
              <a:buClr>
                <a:srgbClr val="395A79"/>
              </a:buClr>
            </a:pPr>
            <a:r>
              <a:rPr lang="en-GB" sz="2400" b="1" i="1" dirty="0">
                <a:latin typeface="+mj-lt"/>
              </a:rPr>
              <a:t>Builds trust and confidence, motivates and develops.</a:t>
            </a:r>
          </a:p>
          <a:p>
            <a:pPr>
              <a:lnSpc>
                <a:spcPct val="90000"/>
              </a:lnSpc>
              <a:spcBef>
                <a:spcPct val="50000"/>
              </a:spcBef>
              <a:buClr>
                <a:srgbClr val="395A79"/>
              </a:buClr>
            </a:pPr>
            <a:r>
              <a:rPr lang="en-GB" sz="2400" b="1" i="1" dirty="0">
                <a:latin typeface="+mj-lt"/>
              </a:rPr>
              <a:t>Requires regular progress reports.</a:t>
            </a:r>
          </a:p>
          <a:p>
            <a:pPr>
              <a:lnSpc>
                <a:spcPct val="90000"/>
              </a:lnSpc>
              <a:spcBef>
                <a:spcPct val="50000"/>
              </a:spcBef>
              <a:buClr>
                <a:srgbClr val="395A79"/>
              </a:buClr>
            </a:pPr>
            <a:r>
              <a:rPr lang="en-GB" sz="2400" b="1" i="1" dirty="0">
                <a:latin typeface="+mj-lt"/>
              </a:rPr>
              <a:t>Accepts that final accountability resides with manager.</a:t>
            </a:r>
          </a:p>
          <a:p>
            <a:endParaRPr lang="en-GB" b="1" dirty="0">
              <a:latin typeface="+mj-lt"/>
            </a:endParaRPr>
          </a:p>
        </p:txBody>
      </p:sp>
      <p:pic>
        <p:nvPicPr>
          <p:cNvPr id="4" name="Picture 3"/>
          <p:cNvPicPr>
            <a:picLocks noChangeAspect="1"/>
          </p:cNvPicPr>
          <p:nvPr/>
        </p:nvPicPr>
        <p:blipFill>
          <a:blip r:embed="rId3"/>
          <a:stretch>
            <a:fillRect/>
          </a:stretch>
        </p:blipFill>
        <p:spPr>
          <a:xfrm>
            <a:off x="8553633" y="1915162"/>
            <a:ext cx="2890055" cy="3255507"/>
          </a:xfrm>
          <a:prstGeom prst="rect">
            <a:avLst/>
          </a:prstGeom>
        </p:spPr>
      </p:pic>
    </p:spTree>
    <p:extLst>
      <p:ext uri="{BB962C8B-B14F-4D97-AF65-F5344CB8AC3E}">
        <p14:creationId xmlns:p14="http://schemas.microsoft.com/office/powerpoint/2010/main" val="594510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3BF4-0EE6-46CE-BFDE-E7295E27B894}"/>
              </a:ext>
            </a:extLst>
          </p:cNvPr>
          <p:cNvSpPr>
            <a:spLocks noGrp="1"/>
          </p:cNvSpPr>
          <p:nvPr>
            <p:ph type="title"/>
          </p:nvPr>
        </p:nvSpPr>
        <p:spPr>
          <a:xfrm>
            <a:off x="609600" y="274638"/>
            <a:ext cx="10972800" cy="930897"/>
          </a:xfrm>
        </p:spPr>
        <p:txBody>
          <a:bodyPr/>
          <a:lstStyle/>
          <a:p>
            <a:r>
              <a:rPr lang="en-GB" dirty="0"/>
              <a:t>The Act of Delegation</a:t>
            </a:r>
          </a:p>
        </p:txBody>
      </p:sp>
      <p:sp>
        <p:nvSpPr>
          <p:cNvPr id="3" name="Content Placeholder 2">
            <a:extLst>
              <a:ext uri="{FF2B5EF4-FFF2-40B4-BE49-F238E27FC236}">
                <a16:creationId xmlns:a16="http://schemas.microsoft.com/office/drawing/2014/main" id="{E77A588F-A000-4790-AFFC-00538E9672FC}"/>
              </a:ext>
            </a:extLst>
          </p:cNvPr>
          <p:cNvSpPr>
            <a:spLocks noGrp="1"/>
          </p:cNvSpPr>
          <p:nvPr>
            <p:ph idx="1"/>
          </p:nvPr>
        </p:nvSpPr>
        <p:spPr>
          <a:xfrm>
            <a:off x="341853" y="1236004"/>
            <a:ext cx="8291528" cy="4383354"/>
          </a:xfrm>
        </p:spPr>
        <p:txBody>
          <a:bodyPr>
            <a:normAutofit fontScale="92500" lnSpcReduction="20000"/>
          </a:bodyPr>
          <a:lstStyle/>
          <a:p>
            <a:pPr>
              <a:lnSpc>
                <a:spcPct val="90000"/>
              </a:lnSpc>
              <a:spcBef>
                <a:spcPct val="50000"/>
              </a:spcBef>
              <a:buClr>
                <a:srgbClr val="395A79"/>
              </a:buClr>
            </a:pPr>
            <a:r>
              <a:rPr lang="en-GB" dirty="0">
                <a:latin typeface="+mj-lt"/>
              </a:rPr>
              <a:t>Offer explanation of why delegation is appropriate (what are the benefits for them) </a:t>
            </a:r>
          </a:p>
          <a:p>
            <a:pPr>
              <a:lnSpc>
                <a:spcPct val="90000"/>
              </a:lnSpc>
              <a:spcBef>
                <a:spcPct val="50000"/>
              </a:spcBef>
              <a:buClr>
                <a:srgbClr val="395A79"/>
              </a:buClr>
            </a:pPr>
            <a:r>
              <a:rPr lang="en-GB" dirty="0">
                <a:latin typeface="+mj-lt"/>
              </a:rPr>
              <a:t>State what needs to be done; by when; clarify outcomes</a:t>
            </a:r>
          </a:p>
          <a:p>
            <a:pPr>
              <a:lnSpc>
                <a:spcPct val="90000"/>
              </a:lnSpc>
              <a:spcBef>
                <a:spcPct val="50000"/>
              </a:spcBef>
              <a:buClr>
                <a:srgbClr val="395A79"/>
              </a:buClr>
            </a:pPr>
            <a:r>
              <a:rPr lang="en-GB" dirty="0">
                <a:latin typeface="+mj-lt"/>
              </a:rPr>
              <a:t>Provide context &amp; contacts</a:t>
            </a:r>
          </a:p>
          <a:p>
            <a:pPr>
              <a:lnSpc>
                <a:spcPct val="90000"/>
              </a:lnSpc>
              <a:spcBef>
                <a:spcPct val="50000"/>
              </a:spcBef>
              <a:buClr>
                <a:srgbClr val="395A79"/>
              </a:buClr>
            </a:pPr>
            <a:r>
              <a:rPr lang="en-GB" dirty="0">
                <a:latin typeface="+mj-lt"/>
              </a:rPr>
              <a:t>Clarify resources and support available</a:t>
            </a:r>
          </a:p>
          <a:p>
            <a:pPr>
              <a:lnSpc>
                <a:spcPct val="90000"/>
              </a:lnSpc>
              <a:spcBef>
                <a:spcPct val="50000"/>
              </a:spcBef>
              <a:buClr>
                <a:srgbClr val="395A79"/>
              </a:buClr>
            </a:pPr>
            <a:r>
              <a:rPr lang="en-GB" dirty="0">
                <a:latin typeface="+mj-lt"/>
              </a:rPr>
              <a:t>Confirm staff member feels capable</a:t>
            </a:r>
          </a:p>
          <a:p>
            <a:pPr>
              <a:lnSpc>
                <a:spcPct val="90000"/>
              </a:lnSpc>
              <a:spcBef>
                <a:spcPct val="50000"/>
              </a:spcBef>
              <a:buClr>
                <a:srgbClr val="395A79"/>
              </a:buClr>
            </a:pPr>
            <a:r>
              <a:rPr lang="en-GB" dirty="0">
                <a:latin typeface="+mj-lt"/>
              </a:rPr>
              <a:t>Agree timetable for updates and deadline</a:t>
            </a:r>
          </a:p>
          <a:p>
            <a:pPr>
              <a:lnSpc>
                <a:spcPct val="90000"/>
              </a:lnSpc>
              <a:spcBef>
                <a:spcPct val="50000"/>
              </a:spcBef>
              <a:buClr>
                <a:srgbClr val="395A79"/>
              </a:buClr>
            </a:pPr>
            <a:r>
              <a:rPr lang="en-GB" dirty="0">
                <a:latin typeface="+mj-lt"/>
              </a:rPr>
              <a:t>Give credit for willingness &amp; effort</a:t>
            </a:r>
          </a:p>
          <a:p>
            <a:endParaRPr lang="en-GB" dirty="0">
              <a:latin typeface="+mj-lt"/>
            </a:endParaRPr>
          </a:p>
        </p:txBody>
      </p:sp>
      <p:pic>
        <p:nvPicPr>
          <p:cNvPr id="4" name="Picture 3"/>
          <p:cNvPicPr>
            <a:picLocks noChangeAspect="1"/>
          </p:cNvPicPr>
          <p:nvPr/>
        </p:nvPicPr>
        <p:blipFill>
          <a:blip r:embed="rId3"/>
          <a:stretch>
            <a:fillRect/>
          </a:stretch>
        </p:blipFill>
        <p:spPr>
          <a:xfrm>
            <a:off x="8630727" y="1415362"/>
            <a:ext cx="2783541" cy="3024336"/>
          </a:xfrm>
          <a:prstGeom prst="rect">
            <a:avLst/>
          </a:prstGeom>
        </p:spPr>
      </p:pic>
    </p:spTree>
    <p:extLst>
      <p:ext uri="{BB962C8B-B14F-4D97-AF65-F5344CB8AC3E}">
        <p14:creationId xmlns:p14="http://schemas.microsoft.com/office/powerpoint/2010/main" val="41706736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8BB01-8551-4654-8FD5-B301490930C2}"/>
              </a:ext>
            </a:extLst>
          </p:cNvPr>
          <p:cNvSpPr>
            <a:spLocks noGrp="1"/>
          </p:cNvSpPr>
          <p:nvPr>
            <p:ph type="title"/>
          </p:nvPr>
        </p:nvSpPr>
        <p:spPr/>
        <p:txBody>
          <a:bodyPr/>
          <a:lstStyle/>
          <a:p>
            <a:r>
              <a:rPr lang="en-GB" dirty="0"/>
              <a:t>Delegation Process</a:t>
            </a:r>
          </a:p>
        </p:txBody>
      </p:sp>
      <p:sp>
        <p:nvSpPr>
          <p:cNvPr id="3" name="Content Placeholder 2">
            <a:extLst>
              <a:ext uri="{FF2B5EF4-FFF2-40B4-BE49-F238E27FC236}">
                <a16:creationId xmlns:a16="http://schemas.microsoft.com/office/drawing/2014/main" id="{BBFFD8E8-0A59-41EC-B529-27A99F4D1A67}"/>
              </a:ext>
            </a:extLst>
          </p:cNvPr>
          <p:cNvSpPr>
            <a:spLocks noGrp="1"/>
          </p:cNvSpPr>
          <p:nvPr>
            <p:ph idx="1"/>
          </p:nvPr>
        </p:nvSpPr>
        <p:spPr/>
        <p:txBody>
          <a:bodyPr>
            <a:normAutofit fontScale="85000" lnSpcReduction="20000"/>
          </a:bodyPr>
          <a:lstStyle/>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Define the task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Select the individual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Assess ability and training need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Explain the reasons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State required results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Consider resources required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Responsibilities and Accountability</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Consequences</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Feedback on results</a:t>
            </a:r>
          </a:p>
          <a:p>
            <a:endParaRPr lang="en-GB" b="1" dirty="0">
              <a:latin typeface="+mj-lt"/>
            </a:endParaRPr>
          </a:p>
        </p:txBody>
      </p:sp>
      <p:pic>
        <p:nvPicPr>
          <p:cNvPr id="4" name="Picture 3"/>
          <p:cNvPicPr>
            <a:picLocks noChangeAspect="1"/>
          </p:cNvPicPr>
          <p:nvPr/>
        </p:nvPicPr>
        <p:blipFill>
          <a:blip r:embed="rId3"/>
          <a:stretch>
            <a:fillRect/>
          </a:stretch>
        </p:blipFill>
        <p:spPr>
          <a:xfrm>
            <a:off x="7032104" y="2637367"/>
            <a:ext cx="3166532" cy="1583266"/>
          </a:xfrm>
          <a:prstGeom prst="rect">
            <a:avLst/>
          </a:prstGeom>
        </p:spPr>
      </p:pic>
    </p:spTree>
    <p:extLst>
      <p:ext uri="{BB962C8B-B14F-4D97-AF65-F5344CB8AC3E}">
        <p14:creationId xmlns:p14="http://schemas.microsoft.com/office/powerpoint/2010/main" val="160833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why teams fail</a:t>
            </a:r>
          </a:p>
        </p:txBody>
      </p:sp>
      <p:pic>
        <p:nvPicPr>
          <p:cNvPr id="4" name="Content Placeholder 3"/>
          <p:cNvPicPr>
            <a:picLocks noGrp="1" noChangeAspect="1"/>
          </p:cNvPicPr>
          <p:nvPr>
            <p:ph idx="1"/>
          </p:nvPr>
        </p:nvPicPr>
        <p:blipFill>
          <a:blip r:embed="rId2"/>
          <a:stretch>
            <a:fillRect/>
          </a:stretch>
        </p:blipFill>
        <p:spPr>
          <a:xfrm>
            <a:off x="1276606" y="1253598"/>
            <a:ext cx="8582573" cy="4615391"/>
          </a:xfrm>
          <a:prstGeom prst="rect">
            <a:avLst/>
          </a:prstGeom>
        </p:spPr>
      </p:pic>
      <p:pic>
        <p:nvPicPr>
          <p:cNvPr id="5" name="Picture 4"/>
          <p:cNvPicPr>
            <a:picLocks noChangeAspect="1"/>
          </p:cNvPicPr>
          <p:nvPr/>
        </p:nvPicPr>
        <p:blipFill>
          <a:blip r:embed="rId3"/>
          <a:stretch>
            <a:fillRect/>
          </a:stretch>
        </p:blipFill>
        <p:spPr>
          <a:xfrm>
            <a:off x="8197516" y="2740048"/>
            <a:ext cx="3314700" cy="1381125"/>
          </a:xfrm>
          <a:prstGeom prst="rect">
            <a:avLst/>
          </a:prstGeom>
        </p:spPr>
      </p:pic>
    </p:spTree>
    <p:extLst>
      <p:ext uri="{BB962C8B-B14F-4D97-AF65-F5344CB8AC3E}">
        <p14:creationId xmlns:p14="http://schemas.microsoft.com/office/powerpoint/2010/main" val="18311356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2AE3-A6B8-4B6F-AE0B-C30D1D9AF717}"/>
              </a:ext>
            </a:extLst>
          </p:cNvPr>
          <p:cNvSpPr>
            <a:spLocks noGrp="1"/>
          </p:cNvSpPr>
          <p:nvPr>
            <p:ph type="title"/>
          </p:nvPr>
        </p:nvSpPr>
        <p:spPr/>
        <p:txBody>
          <a:bodyPr/>
          <a:lstStyle/>
          <a:p>
            <a:r>
              <a:rPr lang="en-GB" dirty="0"/>
              <a:t>Do Teams Really Work? (Cont.)</a:t>
            </a:r>
          </a:p>
        </p:txBody>
      </p:sp>
      <p:sp>
        <p:nvSpPr>
          <p:cNvPr id="3" name="Content Placeholder 2">
            <a:extLst>
              <a:ext uri="{FF2B5EF4-FFF2-40B4-BE49-F238E27FC236}">
                <a16:creationId xmlns:a16="http://schemas.microsoft.com/office/drawing/2014/main" id="{EFC8F0CD-CF2A-452F-9F14-26B9C54625DF}"/>
              </a:ext>
            </a:extLst>
          </p:cNvPr>
          <p:cNvSpPr>
            <a:spLocks noGrp="1"/>
          </p:cNvSpPr>
          <p:nvPr>
            <p:ph idx="1"/>
          </p:nvPr>
        </p:nvSpPr>
        <p:spPr>
          <a:xfrm>
            <a:off x="1085144" y="1471086"/>
            <a:ext cx="4330824" cy="3917032"/>
          </a:xfrm>
        </p:spPr>
        <p:txBody>
          <a:bodyPr>
            <a:normAutofit/>
          </a:bodyPr>
          <a:lstStyle/>
          <a:p>
            <a:r>
              <a:rPr lang="en-GB" altLang="en-US" dirty="0"/>
              <a:t>Lack of feedback</a:t>
            </a:r>
          </a:p>
          <a:p>
            <a:r>
              <a:rPr lang="en-GB" altLang="en-US" dirty="0"/>
              <a:t>Lack of incentives</a:t>
            </a:r>
          </a:p>
          <a:p>
            <a:r>
              <a:rPr lang="en-GB" altLang="en-US" dirty="0"/>
              <a:t>Lack of trust</a:t>
            </a:r>
          </a:p>
          <a:p>
            <a:r>
              <a:rPr lang="en-GB" altLang="en-US" dirty="0"/>
              <a:t>Unwillingness to change</a:t>
            </a:r>
          </a:p>
          <a:p>
            <a:r>
              <a:rPr lang="en-GB" altLang="en-US" dirty="0"/>
              <a:t>Lack of tools and/or support</a:t>
            </a:r>
          </a:p>
          <a:p>
            <a:endParaRPr lang="en-GB" dirty="0"/>
          </a:p>
        </p:txBody>
      </p:sp>
      <p:sp>
        <p:nvSpPr>
          <p:cNvPr id="4" name="Text Box 4">
            <a:extLst>
              <a:ext uri="{FF2B5EF4-FFF2-40B4-BE49-F238E27FC236}">
                <a16:creationId xmlns:a16="http://schemas.microsoft.com/office/drawing/2014/main" id="{A5804EF1-CF60-408E-9F1D-00769C3D6269}"/>
              </a:ext>
            </a:extLst>
          </p:cNvPr>
          <p:cNvSpPr txBox="1">
            <a:spLocks noChangeArrowheads="1"/>
          </p:cNvSpPr>
          <p:nvPr/>
        </p:nvSpPr>
        <p:spPr bwMode="auto">
          <a:xfrm>
            <a:off x="1703512" y="5630556"/>
            <a:ext cx="2599590"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0" hangingPunct="0"/>
            <a:r>
              <a:rPr lang="en-US" altLang="en-US" sz="1100" dirty="0">
                <a:latin typeface="Arial" charset="0"/>
              </a:rPr>
              <a:t>(Robbins &amp; Finley, 1998)</a:t>
            </a:r>
          </a:p>
        </p:txBody>
      </p:sp>
      <p:pic>
        <p:nvPicPr>
          <p:cNvPr id="5" name="Picture 4"/>
          <p:cNvPicPr>
            <a:picLocks noChangeAspect="1"/>
          </p:cNvPicPr>
          <p:nvPr/>
        </p:nvPicPr>
        <p:blipFill>
          <a:blip r:embed="rId3"/>
          <a:stretch>
            <a:fillRect/>
          </a:stretch>
        </p:blipFill>
        <p:spPr>
          <a:xfrm>
            <a:off x="5591944" y="1916833"/>
            <a:ext cx="4248472" cy="2719759"/>
          </a:xfrm>
          <a:prstGeom prst="rect">
            <a:avLst/>
          </a:prstGeom>
        </p:spPr>
      </p:pic>
    </p:spTree>
    <p:extLst>
      <p:ext uri="{BB962C8B-B14F-4D97-AF65-F5344CB8AC3E}">
        <p14:creationId xmlns:p14="http://schemas.microsoft.com/office/powerpoint/2010/main" val="26416194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72565-BE6C-4FF5-8BC5-C166F65A4AF9}"/>
              </a:ext>
            </a:extLst>
          </p:cNvPr>
          <p:cNvSpPr>
            <a:spLocks noGrp="1"/>
          </p:cNvSpPr>
          <p:nvPr>
            <p:ph type="title"/>
          </p:nvPr>
        </p:nvSpPr>
        <p:spPr>
          <a:xfrm>
            <a:off x="609600" y="274638"/>
            <a:ext cx="10972800" cy="1143000"/>
          </a:xfrm>
        </p:spPr>
        <p:txBody>
          <a:bodyPr anchor="ctr">
            <a:normAutofit/>
          </a:bodyPr>
          <a:lstStyle/>
          <a:p>
            <a:r>
              <a:rPr lang="en-GB"/>
              <a:t>Adair’s Action Centred Leadership</a:t>
            </a:r>
          </a:p>
        </p:txBody>
      </p:sp>
      <p:pic>
        <p:nvPicPr>
          <p:cNvPr id="2050" name="Picture 2" descr="Action Centred Leadership in the New Normal">
            <a:extLst>
              <a:ext uri="{FF2B5EF4-FFF2-40B4-BE49-F238E27FC236}">
                <a16:creationId xmlns:a16="http://schemas.microsoft.com/office/drawing/2014/main" id="{F9B51F28-E2E9-4248-9CA2-E80F977F406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50972" y="1600201"/>
            <a:ext cx="4702056"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8" name="Content Placeholder 7">
            <a:extLst>
              <a:ext uri="{FF2B5EF4-FFF2-40B4-BE49-F238E27FC236}">
                <a16:creationId xmlns:a16="http://schemas.microsoft.com/office/drawing/2014/main" id="{3E42AF06-0588-4F79-AA8F-F229555AB1E1}"/>
              </a:ext>
            </a:extLst>
          </p:cNvPr>
          <p:cNvSpPr>
            <a:spLocks noGrp="1"/>
          </p:cNvSpPr>
          <p:nvPr>
            <p:ph sz="half" idx="2"/>
          </p:nvPr>
        </p:nvSpPr>
        <p:spPr>
          <a:xfrm>
            <a:off x="6197600" y="1600201"/>
            <a:ext cx="5384800" cy="3989040"/>
          </a:xfrm>
        </p:spPr>
        <p:txBody>
          <a:bodyPr>
            <a:normAutofit/>
          </a:bodyPr>
          <a:lstStyle/>
          <a:p>
            <a:pPr>
              <a:lnSpc>
                <a:spcPct val="90000"/>
              </a:lnSpc>
            </a:pPr>
            <a:endParaRPr lang="en-US" sz="2200" b="1"/>
          </a:p>
          <a:p>
            <a:pPr>
              <a:lnSpc>
                <a:spcPct val="90000"/>
              </a:lnSpc>
            </a:pPr>
            <a:r>
              <a:rPr lang="en-GB" sz="2200" b="1"/>
              <a:t>Achieving the Task, Developing the Team and Developing Individuals - are mutually dependent, as well as being separately essential to the overall leadership role.</a:t>
            </a:r>
            <a:endParaRPr lang="en-US" sz="2200" b="1"/>
          </a:p>
          <a:p>
            <a:pPr>
              <a:lnSpc>
                <a:spcPct val="90000"/>
              </a:lnSpc>
            </a:pPr>
            <a:r>
              <a:rPr lang="en-US" sz="2200" b="1"/>
              <a:t>The model helps to </a:t>
            </a:r>
            <a:r>
              <a:rPr lang="en-GB" sz="2200" b="1"/>
              <a:t>get t</a:t>
            </a:r>
            <a:r>
              <a:rPr lang="en-GB" sz="2200" b="1" i="0">
                <a:effectLst/>
              </a:rPr>
              <a:t>he right balance gets results, builds morale, improves quality, develops teams and productivity and is the mark of a successful manager and leader.</a:t>
            </a:r>
            <a:endParaRPr lang="en-US" sz="2200" b="1"/>
          </a:p>
        </p:txBody>
      </p:sp>
    </p:spTree>
    <p:extLst>
      <p:ext uri="{BB962C8B-B14F-4D97-AF65-F5344CB8AC3E}">
        <p14:creationId xmlns:p14="http://schemas.microsoft.com/office/powerpoint/2010/main" val="16912778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07CEC-987F-7B08-5DB6-83FCC6D2EE21}"/>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AA2BEB2D-644A-4113-5BF9-0BA847BA992F}"/>
              </a:ext>
            </a:extLst>
          </p:cNvPr>
          <p:cNvSpPr>
            <a:spLocks noGrp="1"/>
          </p:cNvSpPr>
          <p:nvPr>
            <p:ph sz="half" idx="1"/>
          </p:nvPr>
        </p:nvSpPr>
        <p:spPr>
          <a:xfrm>
            <a:off x="609599" y="1600201"/>
            <a:ext cx="10357064" cy="3989040"/>
          </a:xfrm>
        </p:spPr>
        <p:txBody>
          <a:bodyPr/>
          <a:lstStyle/>
          <a:p>
            <a:pPr marL="0" indent="0">
              <a:buNone/>
            </a:pPr>
            <a:r>
              <a:rPr lang="en-GB" dirty="0"/>
              <a:t>Please read the case study and answer the following questions within your groups:</a:t>
            </a:r>
          </a:p>
          <a:p>
            <a:r>
              <a:rPr lang="en-GB" dirty="0"/>
              <a:t>1. How did Sophie clarify the goals and responsibilities for her team at the start of the project?</a:t>
            </a:r>
          </a:p>
          <a:p>
            <a:r>
              <a:rPr lang="en-GB" dirty="0"/>
              <a:t>2. What did Sophie do to recognise and motivate team members and why is this important in Adair’s model?</a:t>
            </a:r>
          </a:p>
          <a:p>
            <a:r>
              <a:rPr lang="en-GB" dirty="0"/>
              <a:t>3. Why is it important for a leader like Sophie to understand the strengths and weaknesses of each team member?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874454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F3F4B-EA9A-464F-96ED-4908DCFB6ECA}"/>
              </a:ext>
            </a:extLst>
          </p:cNvPr>
          <p:cNvSpPr>
            <a:spLocks noGrp="1"/>
          </p:cNvSpPr>
          <p:nvPr>
            <p:ph type="title"/>
          </p:nvPr>
        </p:nvSpPr>
        <p:spPr>
          <a:xfrm>
            <a:off x="767353" y="3690838"/>
            <a:ext cx="10906026" cy="1450757"/>
          </a:xfrm>
        </p:spPr>
        <p:txBody>
          <a:bodyPr>
            <a:noAutofit/>
          </a:bodyPr>
          <a:lstStyle/>
          <a:p>
            <a:pPr algn="ctr"/>
            <a:r>
              <a:rPr lang="en-GB" sz="3600" dirty="0"/>
              <a:t>Consider how you would use the different leadership styles to help your team overcome failures and perform effectively. </a:t>
            </a:r>
          </a:p>
        </p:txBody>
      </p:sp>
      <p:pic>
        <p:nvPicPr>
          <p:cNvPr id="4" name="Picture 3">
            <a:extLst>
              <a:ext uri="{FF2B5EF4-FFF2-40B4-BE49-F238E27FC236}">
                <a16:creationId xmlns:a16="http://schemas.microsoft.com/office/drawing/2014/main" id="{DFFDF79E-92C7-4301-9B36-BAD1C198114E}"/>
              </a:ext>
            </a:extLst>
          </p:cNvPr>
          <p:cNvPicPr>
            <a:picLocks noChangeAspect="1"/>
          </p:cNvPicPr>
          <p:nvPr/>
        </p:nvPicPr>
        <p:blipFill>
          <a:blip r:embed="rId3"/>
          <a:stretch>
            <a:fillRect/>
          </a:stretch>
        </p:blipFill>
        <p:spPr>
          <a:xfrm>
            <a:off x="1702192" y="166380"/>
            <a:ext cx="4035089" cy="2879026"/>
          </a:xfrm>
          <a:prstGeom prst="rect">
            <a:avLst/>
          </a:prstGeom>
        </p:spPr>
      </p:pic>
      <p:pic>
        <p:nvPicPr>
          <p:cNvPr id="5" name="Picture 4">
            <a:extLst>
              <a:ext uri="{FF2B5EF4-FFF2-40B4-BE49-F238E27FC236}">
                <a16:creationId xmlns:a16="http://schemas.microsoft.com/office/drawing/2014/main" id="{205D451B-BC60-4D9C-B1E2-CBAFDAA57AF4}"/>
              </a:ext>
            </a:extLst>
          </p:cNvPr>
          <p:cNvPicPr>
            <a:picLocks noChangeAspect="1"/>
          </p:cNvPicPr>
          <p:nvPr/>
        </p:nvPicPr>
        <p:blipFill>
          <a:blip r:embed="rId4"/>
          <a:stretch>
            <a:fillRect/>
          </a:stretch>
        </p:blipFill>
        <p:spPr>
          <a:xfrm>
            <a:off x="6960096" y="12150"/>
            <a:ext cx="3281636" cy="3202146"/>
          </a:xfrm>
          <a:prstGeom prst="rect">
            <a:avLst/>
          </a:prstGeom>
        </p:spPr>
      </p:pic>
    </p:spTree>
    <p:extLst>
      <p:ext uri="{BB962C8B-B14F-4D97-AF65-F5344CB8AC3E}">
        <p14:creationId xmlns:p14="http://schemas.microsoft.com/office/powerpoint/2010/main" val="577298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6272-B676-6C57-D1C6-ECF77B9F6C21}"/>
              </a:ext>
            </a:extLst>
          </p:cNvPr>
          <p:cNvSpPr>
            <a:spLocks noGrp="1"/>
          </p:cNvSpPr>
          <p:nvPr>
            <p:ph type="title"/>
          </p:nvPr>
        </p:nvSpPr>
        <p:spPr/>
        <p:txBody>
          <a:bodyPr/>
          <a:lstStyle/>
          <a:p>
            <a:r>
              <a:rPr lang="en-GB" dirty="0"/>
              <a:t>Suggested presentation topics</a:t>
            </a:r>
          </a:p>
        </p:txBody>
      </p:sp>
      <p:sp>
        <p:nvSpPr>
          <p:cNvPr id="3" name="Content Placeholder 2">
            <a:extLst>
              <a:ext uri="{FF2B5EF4-FFF2-40B4-BE49-F238E27FC236}">
                <a16:creationId xmlns:a16="http://schemas.microsoft.com/office/drawing/2014/main" id="{BBA7CF5D-8C42-AC35-C858-4F8B7E70C5CA}"/>
              </a:ext>
            </a:extLst>
          </p:cNvPr>
          <p:cNvSpPr>
            <a:spLocks noGrp="1"/>
          </p:cNvSpPr>
          <p:nvPr>
            <p:ph idx="1"/>
          </p:nvPr>
        </p:nvSpPr>
        <p:spPr/>
        <p:txBody>
          <a:bodyPr>
            <a:normAutofit fontScale="92500"/>
          </a:bodyPr>
          <a:lstStyle/>
          <a:p>
            <a:r>
              <a:rPr lang="en-GB" dirty="0"/>
              <a:t>Team role composition, strengths, weaknesses and challenges, how you overcame them (Belbin)</a:t>
            </a:r>
          </a:p>
          <a:p>
            <a:r>
              <a:rPr lang="en-GB" sz="3200" dirty="0"/>
              <a:t>Differences between groups and  teams</a:t>
            </a:r>
          </a:p>
          <a:p>
            <a:r>
              <a:rPr lang="en-GB" sz="3200" dirty="0"/>
              <a:t>What makes a successful team?</a:t>
            </a:r>
          </a:p>
          <a:p>
            <a:r>
              <a:rPr lang="en-GB" sz="3200" dirty="0"/>
              <a:t>Group Dynamics and how to build successful relationships</a:t>
            </a:r>
          </a:p>
          <a:p>
            <a:r>
              <a:rPr lang="en-GB" sz="3200" dirty="0"/>
              <a:t>Reward, recognition and delegation</a:t>
            </a:r>
          </a:p>
          <a:p>
            <a:r>
              <a:rPr lang="en-GB" dirty="0"/>
              <a:t>Conflict handling and Resolution strategies (Thomas-Kilmann)</a:t>
            </a:r>
          </a:p>
        </p:txBody>
      </p:sp>
    </p:spTree>
    <p:extLst>
      <p:ext uri="{BB962C8B-B14F-4D97-AF65-F5344CB8AC3E}">
        <p14:creationId xmlns:p14="http://schemas.microsoft.com/office/powerpoint/2010/main" val="42605046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25508-2E3D-FEFD-F31D-E327658184C5}"/>
              </a:ext>
            </a:extLst>
          </p:cNvPr>
          <p:cNvSpPr>
            <a:spLocks noGrp="1"/>
          </p:cNvSpPr>
          <p:nvPr>
            <p:ph type="title"/>
          </p:nvPr>
        </p:nvSpPr>
        <p:spPr/>
        <p:txBody>
          <a:bodyPr/>
          <a:lstStyle/>
          <a:p>
            <a:r>
              <a:rPr lang="en-US" dirty="0">
                <a:latin typeface="Arial"/>
                <a:cs typeface="Arial"/>
              </a:rPr>
              <a:t>Break into your teams</a:t>
            </a:r>
            <a:endParaRPr lang="en-US" dirty="0"/>
          </a:p>
        </p:txBody>
      </p:sp>
      <p:sp>
        <p:nvSpPr>
          <p:cNvPr id="3" name="Content Placeholder 2">
            <a:extLst>
              <a:ext uri="{FF2B5EF4-FFF2-40B4-BE49-F238E27FC236}">
                <a16:creationId xmlns:a16="http://schemas.microsoft.com/office/drawing/2014/main" id="{E729A1CD-08E7-48A0-6E01-AB981177B3B0}"/>
              </a:ext>
            </a:extLst>
          </p:cNvPr>
          <p:cNvSpPr>
            <a:spLocks noGrp="1"/>
          </p:cNvSpPr>
          <p:nvPr>
            <p:ph idx="1"/>
          </p:nvPr>
        </p:nvSpPr>
        <p:spPr/>
        <p:txBody>
          <a:bodyPr vert="horz" lIns="91440" tIns="45720" rIns="91440" bIns="45720" rtlCol="0" anchor="t">
            <a:normAutofit/>
          </a:bodyPr>
          <a:lstStyle/>
          <a:p>
            <a:r>
              <a:rPr lang="en-US" dirty="0">
                <a:latin typeface="Arial"/>
                <a:cs typeface="Arial"/>
              </a:rPr>
              <a:t>Reflect on what you have learnt so far in the module</a:t>
            </a:r>
            <a:endParaRPr lang="en-US" dirty="0">
              <a:latin typeface="Myriad Pro"/>
              <a:cs typeface="Arial"/>
            </a:endParaRPr>
          </a:p>
          <a:p>
            <a:r>
              <a:rPr lang="en-US" dirty="0">
                <a:latin typeface="Arial"/>
                <a:cs typeface="Arial"/>
              </a:rPr>
              <a:t>What have you learnt about yourself? Your best role in teams?</a:t>
            </a:r>
          </a:p>
          <a:p>
            <a:r>
              <a:rPr lang="en-US" dirty="0">
                <a:latin typeface="Arial"/>
                <a:cs typeface="Arial"/>
              </a:rPr>
              <a:t>What have you learnt about others? </a:t>
            </a:r>
          </a:p>
          <a:p>
            <a:r>
              <a:rPr lang="en-US" dirty="0">
                <a:latin typeface="Arial"/>
                <a:cs typeface="Arial"/>
              </a:rPr>
              <a:t>How can you best work effectively to achieve your team goal(s)?</a:t>
            </a:r>
          </a:p>
        </p:txBody>
      </p:sp>
    </p:spTree>
    <p:extLst>
      <p:ext uri="{BB962C8B-B14F-4D97-AF65-F5344CB8AC3E}">
        <p14:creationId xmlns:p14="http://schemas.microsoft.com/office/powerpoint/2010/main" val="5782087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E004-5D1C-9776-46B7-5E64FEEEF0EA}"/>
              </a:ext>
            </a:extLst>
          </p:cNvPr>
          <p:cNvSpPr>
            <a:spLocks noGrp="1"/>
          </p:cNvSpPr>
          <p:nvPr>
            <p:ph type="title"/>
          </p:nvPr>
        </p:nvSpPr>
        <p:spPr>
          <a:xfrm>
            <a:off x="609600" y="1855082"/>
            <a:ext cx="10972800" cy="1143000"/>
          </a:xfrm>
        </p:spPr>
        <p:txBody>
          <a:bodyPr/>
          <a:lstStyle/>
          <a:p>
            <a:r>
              <a:rPr lang="en-GB">
                <a:latin typeface="Arial"/>
                <a:cs typeface="Arial"/>
              </a:rPr>
              <a:t>Any questions?</a:t>
            </a:r>
            <a:endParaRPr lang="en-GB"/>
          </a:p>
        </p:txBody>
      </p:sp>
    </p:spTree>
    <p:extLst>
      <p:ext uri="{BB962C8B-B14F-4D97-AF65-F5344CB8AC3E}">
        <p14:creationId xmlns:p14="http://schemas.microsoft.com/office/powerpoint/2010/main" val="12210631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1872</Words>
  <Application>Microsoft Office PowerPoint</Application>
  <PresentationFormat>Widescreen</PresentationFormat>
  <Paragraphs>222</Paragraphs>
  <Slides>23</Slides>
  <Notes>16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fkGroteskNeue</vt:lpstr>
      <vt:lpstr>Helvetica-Bold</vt:lpstr>
      <vt:lpstr>Myriad Pro</vt:lpstr>
      <vt:lpstr>Aptos</vt:lpstr>
      <vt:lpstr>Arial</vt:lpstr>
      <vt:lpstr>Calibri</vt:lpstr>
      <vt:lpstr>Courier New</vt:lpstr>
      <vt:lpstr>Tahoma</vt:lpstr>
      <vt:lpstr>20140311PresentationUWTSDTemplate</vt:lpstr>
      <vt:lpstr>BMSW4009   Effective Team Working and Communication</vt:lpstr>
      <vt:lpstr>PowerPoint Presentation</vt:lpstr>
      <vt:lpstr>What do we know about people:</vt:lpstr>
      <vt:lpstr>How to make a group a team?</vt:lpstr>
      <vt:lpstr>What makes teams effective? Discussion </vt:lpstr>
      <vt:lpstr>Tuckman’s theory</vt:lpstr>
      <vt:lpstr>Your Presentation Teams</vt:lpstr>
      <vt:lpstr>Delegation</vt:lpstr>
      <vt:lpstr>Stephen Covey – Styles of Delegation</vt:lpstr>
      <vt:lpstr>Alternative Delegation Style</vt:lpstr>
      <vt:lpstr>Situational Leadership</vt:lpstr>
      <vt:lpstr>Group activity</vt:lpstr>
      <vt:lpstr>Effective Delegation</vt:lpstr>
      <vt:lpstr>The Act of Delegation</vt:lpstr>
      <vt:lpstr>Delegation Process</vt:lpstr>
      <vt:lpstr>Identifying why teams fail</vt:lpstr>
      <vt:lpstr>Do Teams Really Work? (Cont.)</vt:lpstr>
      <vt:lpstr>Adair’s Action Centred Leadership</vt:lpstr>
      <vt:lpstr>Case Study</vt:lpstr>
      <vt:lpstr>Consider how you would use the different leadership styles to help your team overcome failures and perform effectively. </vt:lpstr>
      <vt:lpstr>Suggested presentation topics</vt:lpstr>
      <vt:lpstr>Break into your teams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521</cp:revision>
  <cp:lastPrinted>2019-10-01T11:26:54Z</cp:lastPrinted>
  <dcterms:created xsi:type="dcterms:W3CDTF">2015-04-14T15:21:28Z</dcterms:created>
  <dcterms:modified xsi:type="dcterms:W3CDTF">2025-06-12T16:15:48Z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