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varScale="1">
        <p:scale>
          <a:sx n="91" d="100"/>
          <a:sy n="91" d="100"/>
        </p:scale>
        <p:origin x="53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85303AA-946A-4063-A7DD-7B708A0E66AB}"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6884014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85303AA-946A-4063-A7DD-7B708A0E66AB}"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9164894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85303AA-946A-4063-A7DD-7B708A0E66AB}"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5530429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85303AA-946A-4063-A7DD-7B708A0E66AB}" type="datetimeFigureOut">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36124591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85303AA-946A-4063-A7DD-7B708A0E66AB}" type="datetimeFigureOut">
              <a:rPr lang="en-GB" smtClean="0"/>
              <a:t>18/02/2019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3064881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85303AA-946A-4063-A7DD-7B708A0E66AB}" type="datetimeFigureOut">
              <a:rPr lang="en-GB" smtClean="0"/>
              <a:t>18/02/2019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21675371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5303AA-946A-4063-A7DD-7B708A0E66AB}" type="datetimeFigureOut">
              <a:rPr lang="en-GB" smtClean="0"/>
              <a:t>18/02/2019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4993042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85303AA-946A-4063-A7DD-7B708A0E66AB}" type="datetimeFigureOut">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36554449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85303AA-946A-4063-A7DD-7B708A0E66AB}" type="datetimeFigureOut">
              <a:rPr lang="en-GB" smtClean="0"/>
              <a:t>18/02/2019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17726432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85303AA-946A-4063-A7DD-7B708A0E66AB}"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32580390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85303AA-946A-4063-A7DD-7B708A0E66AB}" type="datetimeFigureOut">
              <a:rPr lang="en-GB" smtClean="0"/>
              <a:t>18/02/2019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32799060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5303AA-946A-4063-A7DD-7B708A0E66AB}" type="datetimeFigureOut">
              <a:rPr lang="en-GB" smtClean="0"/>
              <a:t>18/02/2019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1C47C2-E03A-407D-8CEF-C476D5756341}" type="slidenum">
              <a:rPr lang="en-GB" smtClean="0"/>
              <a:t>‹#›</a:t>
            </a:fld>
            <a:endParaRPr lang="en-GB"/>
          </a:p>
        </p:txBody>
      </p:sp>
    </p:spTree>
    <p:extLst>
      <p:ext uri="{BB962C8B-B14F-4D97-AF65-F5344CB8AC3E}">
        <p14:creationId xmlns:p14="http://schemas.microsoft.com/office/powerpoint/2010/main" val="11596046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IkYUDQCYGHA"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ww.hrmagazine.co.uk/article-details/eight-ways-to-fix-the-appraisal-proces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hrmagazine.co.uk/article-details/eight-ways-to-fix-the-appraisal-proces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mtClean="0"/>
              <a:t>Performance Management</a:t>
            </a:r>
          </a:p>
        </p:txBody>
      </p:sp>
      <p:sp>
        <p:nvSpPr>
          <p:cNvPr id="24579" name="Rectangle 3"/>
          <p:cNvSpPr>
            <a:spLocks noGrp="1" noChangeArrowheads="1"/>
          </p:cNvSpPr>
          <p:nvPr>
            <p:ph type="body" idx="1"/>
          </p:nvPr>
        </p:nvSpPr>
        <p:spPr/>
        <p:txBody>
          <a:bodyPr/>
          <a:lstStyle/>
          <a:p>
            <a:pPr eaLnBrk="1" hangingPunct="1">
              <a:lnSpc>
                <a:spcPct val="80000"/>
              </a:lnSpc>
              <a:buFontTx/>
              <a:buNone/>
            </a:pPr>
            <a:r>
              <a:rPr lang="en-GB" altLang="en-US" sz="2400"/>
              <a:t>‘The process of performance management involves a continuous judgement on the behaviour and activities of staff’ (Mullins 2007 p493)</a:t>
            </a:r>
          </a:p>
          <a:p>
            <a:pPr eaLnBrk="1" hangingPunct="1">
              <a:lnSpc>
                <a:spcPct val="80000"/>
              </a:lnSpc>
              <a:buFontTx/>
              <a:buNone/>
            </a:pPr>
            <a:endParaRPr lang="en-GB" altLang="en-US" sz="2400"/>
          </a:p>
          <a:p>
            <a:pPr eaLnBrk="1" hangingPunct="1">
              <a:lnSpc>
                <a:spcPct val="80000"/>
              </a:lnSpc>
            </a:pPr>
            <a:r>
              <a:rPr lang="en-GB" altLang="en-US" sz="2400"/>
              <a:t>Overall objective is to improve the performance of employees, and this will benefit the organisation.</a:t>
            </a:r>
          </a:p>
          <a:p>
            <a:pPr eaLnBrk="1" hangingPunct="1">
              <a:lnSpc>
                <a:spcPct val="80000"/>
              </a:lnSpc>
            </a:pPr>
            <a:r>
              <a:rPr lang="en-GB" altLang="en-US" sz="2400"/>
              <a:t>2 way process.</a:t>
            </a:r>
          </a:p>
          <a:p>
            <a:pPr eaLnBrk="1" hangingPunct="1">
              <a:lnSpc>
                <a:spcPct val="80000"/>
              </a:lnSpc>
            </a:pPr>
            <a:r>
              <a:rPr lang="en-GB" altLang="en-US" sz="2400"/>
              <a:t>Involves some kind of structure.</a:t>
            </a:r>
          </a:p>
          <a:p>
            <a:pPr eaLnBrk="1" hangingPunct="1">
              <a:lnSpc>
                <a:spcPct val="80000"/>
              </a:lnSpc>
            </a:pPr>
            <a:r>
              <a:rPr lang="en-GB" altLang="en-US" sz="2400"/>
              <a:t>Uses quantitative and qualitative data.</a:t>
            </a:r>
          </a:p>
          <a:p>
            <a:pPr eaLnBrk="1" hangingPunct="1">
              <a:lnSpc>
                <a:spcPct val="80000"/>
              </a:lnSpc>
            </a:pPr>
            <a:r>
              <a:rPr lang="en-GB" altLang="en-US" sz="2400"/>
              <a:t>Usually takes place between an individual and their manager. </a:t>
            </a:r>
          </a:p>
          <a:p>
            <a:pPr eaLnBrk="1" hangingPunct="1">
              <a:lnSpc>
                <a:spcPct val="80000"/>
              </a:lnSpc>
            </a:pPr>
            <a:r>
              <a:rPr lang="en-GB" altLang="en-US" sz="2400"/>
              <a:t>Usually uses SMART objectives.</a:t>
            </a:r>
          </a:p>
          <a:p>
            <a:pPr eaLnBrk="1" hangingPunct="1">
              <a:lnSpc>
                <a:spcPct val="80000"/>
              </a:lnSpc>
            </a:pPr>
            <a:endParaRPr lang="en-GB" altLang="en-US" sz="2400"/>
          </a:p>
          <a:p>
            <a:pPr eaLnBrk="1" hangingPunct="1">
              <a:lnSpc>
                <a:spcPct val="80000"/>
              </a:lnSpc>
              <a:buFontTx/>
              <a:buNone/>
            </a:pPr>
            <a:endParaRPr lang="en-GB" altLang="en-US" sz="2400"/>
          </a:p>
        </p:txBody>
      </p:sp>
    </p:spTree>
    <p:extLst>
      <p:ext uri="{BB962C8B-B14F-4D97-AF65-F5344CB8AC3E}">
        <p14:creationId xmlns:p14="http://schemas.microsoft.com/office/powerpoint/2010/main" val="33649451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24579">
                                            <p:txEl>
                                              <p:pRg st="2" end="2"/>
                                            </p:txEl>
                                          </p:spTgt>
                                        </p:tgtEl>
                                        <p:attrNameLst>
                                          <p:attrName>style.visibility</p:attrName>
                                        </p:attrNameLst>
                                      </p:cBhvr>
                                      <p:to>
                                        <p:strVal val="visible"/>
                                      </p:to>
                                    </p:set>
                                    <p:animEffect transition="in" filter="blinds(horizontal)">
                                      <p:cBhvr>
                                        <p:cTn id="7" dur="500"/>
                                        <p:tgtEl>
                                          <p:spTgt spid="24579">
                                            <p:txEl>
                                              <p:pRg st="2" end="2"/>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24579">
                                            <p:txEl>
                                              <p:pRg st="3" end="3"/>
                                            </p:txEl>
                                          </p:spTgt>
                                        </p:tgtEl>
                                        <p:attrNameLst>
                                          <p:attrName>style.visibility</p:attrName>
                                        </p:attrNameLst>
                                      </p:cBhvr>
                                      <p:to>
                                        <p:strVal val="visible"/>
                                      </p:to>
                                    </p:set>
                                    <p:animEffect transition="in" filter="blinds(horizontal)">
                                      <p:cBhvr>
                                        <p:cTn id="12" dur="500"/>
                                        <p:tgtEl>
                                          <p:spTgt spid="24579">
                                            <p:txEl>
                                              <p:pRg st="3" end="3"/>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24579">
                                            <p:txEl>
                                              <p:pRg st="4" end="4"/>
                                            </p:txEl>
                                          </p:spTgt>
                                        </p:tgtEl>
                                        <p:attrNameLst>
                                          <p:attrName>style.visibility</p:attrName>
                                        </p:attrNameLst>
                                      </p:cBhvr>
                                      <p:to>
                                        <p:strVal val="visible"/>
                                      </p:to>
                                    </p:set>
                                    <p:animEffect transition="in" filter="blinds(horizontal)">
                                      <p:cBhvr>
                                        <p:cTn id="17" dur="500"/>
                                        <p:tgtEl>
                                          <p:spTgt spid="24579">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24579">
                                            <p:txEl>
                                              <p:pRg st="5" end="5"/>
                                            </p:txEl>
                                          </p:spTgt>
                                        </p:tgtEl>
                                        <p:attrNameLst>
                                          <p:attrName>style.visibility</p:attrName>
                                        </p:attrNameLst>
                                      </p:cBhvr>
                                      <p:to>
                                        <p:strVal val="visible"/>
                                      </p:to>
                                    </p:set>
                                    <p:animEffect transition="in" filter="blinds(horizontal)">
                                      <p:cBhvr>
                                        <p:cTn id="22" dur="500"/>
                                        <p:tgtEl>
                                          <p:spTgt spid="24579">
                                            <p:txEl>
                                              <p:pRg st="5" end="5"/>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24579">
                                            <p:txEl>
                                              <p:pRg st="6" end="6"/>
                                            </p:txEl>
                                          </p:spTgt>
                                        </p:tgtEl>
                                        <p:attrNameLst>
                                          <p:attrName>style.visibility</p:attrName>
                                        </p:attrNameLst>
                                      </p:cBhvr>
                                      <p:to>
                                        <p:strVal val="visible"/>
                                      </p:to>
                                    </p:set>
                                    <p:animEffect transition="in" filter="blinds(horizontal)">
                                      <p:cBhvr>
                                        <p:cTn id="27" dur="500"/>
                                        <p:tgtEl>
                                          <p:spTgt spid="24579">
                                            <p:txEl>
                                              <p:pRg st="6" end="6"/>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24579">
                                            <p:txEl>
                                              <p:pRg st="7" end="7"/>
                                            </p:txEl>
                                          </p:spTgt>
                                        </p:tgtEl>
                                        <p:attrNameLst>
                                          <p:attrName>style.visibility</p:attrName>
                                        </p:attrNameLst>
                                      </p:cBhvr>
                                      <p:to>
                                        <p:strVal val="visible"/>
                                      </p:to>
                                    </p:set>
                                    <p:animEffect transition="in" filter="blinds(horizontal)">
                                      <p:cBhvr>
                                        <p:cTn id="32" dur="500"/>
                                        <p:tgtEl>
                                          <p:spTgt spid="2457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ctrTitle"/>
          </p:nvPr>
        </p:nvSpPr>
        <p:spPr>
          <a:xfrm>
            <a:off x="2208213" y="260350"/>
            <a:ext cx="7772400" cy="1081088"/>
          </a:xfrm>
        </p:spPr>
        <p:txBody>
          <a:bodyPr anchor="ctr"/>
          <a:lstStyle/>
          <a:p>
            <a:pPr eaLnBrk="1" hangingPunct="1"/>
            <a:r>
              <a:rPr lang="en-GB" altLang="en-US" sz="4400"/>
              <a:t>Performance appraisal</a:t>
            </a:r>
          </a:p>
        </p:txBody>
      </p:sp>
      <p:sp>
        <p:nvSpPr>
          <p:cNvPr id="12291" name="Rectangle 3"/>
          <p:cNvSpPr>
            <a:spLocks noGrp="1" noChangeArrowheads="1"/>
          </p:cNvSpPr>
          <p:nvPr>
            <p:ph type="subTitle" idx="1"/>
          </p:nvPr>
        </p:nvSpPr>
        <p:spPr>
          <a:xfrm>
            <a:off x="1992314" y="1557339"/>
            <a:ext cx="8351837" cy="4751387"/>
          </a:xfrm>
        </p:spPr>
        <p:txBody>
          <a:bodyPr/>
          <a:lstStyle/>
          <a:p>
            <a:pPr eaLnBrk="1" hangingPunct="1">
              <a:lnSpc>
                <a:spcPct val="90000"/>
              </a:lnSpc>
            </a:pPr>
            <a:r>
              <a:rPr lang="en-GB" altLang="en-US" sz="2800" b="1"/>
              <a:t>‘Performance appraisal (or performance review) is a process for individual employees and those concerned with their performance, typically line managers, to discuss their performance and development, as well as the support they need in their role. It’s often used to both assess recent performance and focus on future objectives, opportunities and resources needed.’</a:t>
            </a:r>
            <a:endParaRPr lang="en-GB" altLang="en-US" sz="2800"/>
          </a:p>
          <a:p>
            <a:pPr eaLnBrk="1" hangingPunct="1">
              <a:lnSpc>
                <a:spcPct val="90000"/>
              </a:lnSpc>
            </a:pPr>
            <a:r>
              <a:rPr lang="en-GB" altLang="en-US" sz="2800"/>
              <a:t>https://www.cipd.co.uk/knowledge/fundamentals/people/performance/appraisals-factsheet#6537</a:t>
            </a:r>
          </a:p>
        </p:txBody>
      </p:sp>
    </p:spTree>
    <p:extLst>
      <p:ext uri="{BB962C8B-B14F-4D97-AF65-F5344CB8AC3E}">
        <p14:creationId xmlns:p14="http://schemas.microsoft.com/office/powerpoint/2010/main" val="301569407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smtClean="0"/>
              <a:t>Key elements of appraisal</a:t>
            </a:r>
          </a:p>
        </p:txBody>
      </p:sp>
      <p:sp>
        <p:nvSpPr>
          <p:cNvPr id="11267" name="Rectangle 3"/>
          <p:cNvSpPr>
            <a:spLocks noGrp="1" noChangeArrowheads="1"/>
          </p:cNvSpPr>
          <p:nvPr>
            <p:ph type="body" idx="1"/>
          </p:nvPr>
        </p:nvSpPr>
        <p:spPr/>
        <p:txBody>
          <a:bodyPr/>
          <a:lstStyle/>
          <a:p>
            <a:pPr eaLnBrk="1" hangingPunct="1">
              <a:lnSpc>
                <a:spcPct val="80000"/>
              </a:lnSpc>
            </a:pPr>
            <a:r>
              <a:rPr lang="en-GB" altLang="en-US" sz="2000"/>
              <a:t>Measurement – measuring performance against agreed targets and objectives, as well as behaviours and attitudes against espoused values.</a:t>
            </a:r>
          </a:p>
          <a:p>
            <a:pPr eaLnBrk="1" hangingPunct="1">
              <a:lnSpc>
                <a:spcPct val="80000"/>
              </a:lnSpc>
            </a:pPr>
            <a:r>
              <a:rPr lang="en-GB" altLang="en-US" sz="2000"/>
              <a:t>Feedback – providing information to individuals on their performance and progress and on what’s required to continue to perform well in the future, particularly in view of any change programme and evolution of roles.</a:t>
            </a:r>
          </a:p>
          <a:p>
            <a:pPr eaLnBrk="1" hangingPunct="1">
              <a:lnSpc>
                <a:spcPct val="80000"/>
              </a:lnSpc>
            </a:pPr>
            <a:r>
              <a:rPr lang="en-GB" altLang="en-US" sz="2000"/>
              <a:t>Positive reinforcement – emphasising what has been done well, offering constructive criticism about what might be improved, drawing out the importance of how things are done, as well as what is done, and ensuring effort is directed at value-adding activities.</a:t>
            </a:r>
          </a:p>
          <a:p>
            <a:pPr eaLnBrk="1" hangingPunct="1">
              <a:lnSpc>
                <a:spcPct val="80000"/>
              </a:lnSpc>
            </a:pPr>
            <a:r>
              <a:rPr lang="en-GB" altLang="en-US" sz="2000"/>
              <a:t>Open exchange of views – a frank exchange of views about what has happened, how appraisees can improve their performance, the support they need from their managers to achieve this and their aspirations for their future career.</a:t>
            </a:r>
          </a:p>
          <a:p>
            <a:pPr eaLnBrk="1" hangingPunct="1">
              <a:lnSpc>
                <a:spcPct val="80000"/>
              </a:lnSpc>
            </a:pPr>
            <a:r>
              <a:rPr lang="en-GB" altLang="en-US" sz="2000"/>
              <a:t>Agreement – jointly coming to an understanding by all parties about what needs to be done to improve and sustain performance generally and overcome any issues raised in the course of the discussion.</a:t>
            </a:r>
          </a:p>
          <a:p>
            <a:pPr eaLnBrk="1" hangingPunct="1">
              <a:lnSpc>
                <a:spcPct val="80000"/>
              </a:lnSpc>
              <a:buFontTx/>
              <a:buAutoNum type="arabicPeriod" startAt="5"/>
            </a:pPr>
            <a:endParaRPr lang="en-GB" altLang="en-US" sz="2000"/>
          </a:p>
        </p:txBody>
      </p:sp>
    </p:spTree>
    <p:extLst>
      <p:ext uri="{BB962C8B-B14F-4D97-AF65-F5344CB8AC3E}">
        <p14:creationId xmlns:p14="http://schemas.microsoft.com/office/powerpoint/2010/main" val="4193451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blinds(horizontal)">
                                      <p:cBhvr>
                                        <p:cTn id="7" dur="500"/>
                                        <p:tgtEl>
                                          <p:spTgt spid="1126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1267">
                                            <p:txEl>
                                              <p:pRg st="1" end="1"/>
                                            </p:txEl>
                                          </p:spTgt>
                                        </p:tgtEl>
                                        <p:attrNameLst>
                                          <p:attrName>style.visibility</p:attrName>
                                        </p:attrNameLst>
                                      </p:cBhvr>
                                      <p:to>
                                        <p:strVal val="visible"/>
                                      </p:to>
                                    </p:set>
                                    <p:animEffect transition="in" filter="blinds(horizontal)">
                                      <p:cBhvr>
                                        <p:cTn id="12" dur="500"/>
                                        <p:tgtEl>
                                          <p:spTgt spid="1126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1267">
                                            <p:txEl>
                                              <p:pRg st="2" end="2"/>
                                            </p:txEl>
                                          </p:spTgt>
                                        </p:tgtEl>
                                        <p:attrNameLst>
                                          <p:attrName>style.visibility</p:attrName>
                                        </p:attrNameLst>
                                      </p:cBhvr>
                                      <p:to>
                                        <p:strVal val="visible"/>
                                      </p:to>
                                    </p:set>
                                    <p:animEffect transition="in" filter="blinds(horizontal)">
                                      <p:cBhvr>
                                        <p:cTn id="17" dur="500"/>
                                        <p:tgtEl>
                                          <p:spTgt spid="1126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1267">
                                            <p:txEl>
                                              <p:pRg st="3" end="3"/>
                                            </p:txEl>
                                          </p:spTgt>
                                        </p:tgtEl>
                                        <p:attrNameLst>
                                          <p:attrName>style.visibility</p:attrName>
                                        </p:attrNameLst>
                                      </p:cBhvr>
                                      <p:to>
                                        <p:strVal val="visible"/>
                                      </p:to>
                                    </p:set>
                                    <p:animEffect transition="in" filter="blinds(horizontal)">
                                      <p:cBhvr>
                                        <p:cTn id="22" dur="500"/>
                                        <p:tgtEl>
                                          <p:spTgt spid="1126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11267">
                                            <p:txEl>
                                              <p:pRg st="4" end="4"/>
                                            </p:txEl>
                                          </p:spTgt>
                                        </p:tgtEl>
                                        <p:attrNameLst>
                                          <p:attrName>style.visibility</p:attrName>
                                        </p:attrNameLst>
                                      </p:cBhvr>
                                      <p:to>
                                        <p:strVal val="visible"/>
                                      </p:to>
                                    </p:set>
                                    <p:animEffect transition="in" filter="blinds(horizontal)">
                                      <p:cBhvr>
                                        <p:cTn id="27" dur="500"/>
                                        <p:tgtEl>
                                          <p:spTgt spid="1126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mtClean="0"/>
              <a:t>Typical appraisal structure</a:t>
            </a:r>
          </a:p>
        </p:txBody>
      </p:sp>
      <p:sp>
        <p:nvSpPr>
          <p:cNvPr id="16387" name="Rectangle 3"/>
          <p:cNvSpPr>
            <a:spLocks noGrp="1" noChangeArrowheads="1"/>
          </p:cNvSpPr>
          <p:nvPr>
            <p:ph type="body" idx="1"/>
          </p:nvPr>
        </p:nvSpPr>
        <p:spPr/>
        <p:txBody>
          <a:bodyPr/>
          <a:lstStyle/>
          <a:p>
            <a:pPr marL="609600" indent="-609600"/>
            <a:r>
              <a:rPr lang="en-GB" altLang="en-US" smtClean="0"/>
              <a:t>Review of objectives since last appraisal.</a:t>
            </a:r>
          </a:p>
          <a:p>
            <a:pPr marL="609600" indent="-609600"/>
            <a:r>
              <a:rPr lang="en-GB" altLang="en-US" smtClean="0"/>
              <a:t>Personal strengths/weaknesses</a:t>
            </a:r>
          </a:p>
          <a:p>
            <a:pPr marL="609600" indent="-609600"/>
            <a:r>
              <a:rPr lang="en-GB" altLang="en-US" smtClean="0"/>
              <a:t>Development goals</a:t>
            </a:r>
          </a:p>
          <a:p>
            <a:pPr marL="609600" indent="-609600"/>
            <a:r>
              <a:rPr lang="en-GB" altLang="en-US" smtClean="0"/>
              <a:t>Career aspirations</a:t>
            </a:r>
          </a:p>
          <a:p>
            <a:pPr marL="609600" indent="-609600"/>
            <a:r>
              <a:rPr lang="en-GB" altLang="en-US" smtClean="0"/>
              <a:t>AOB</a:t>
            </a:r>
          </a:p>
          <a:p>
            <a:pPr marL="609600" indent="-609600">
              <a:buFontTx/>
              <a:buAutoNum type="arabicPeriod"/>
            </a:pPr>
            <a:r>
              <a:rPr lang="en-GB" altLang="en-US" sz="2400"/>
              <a:t>“Just because people understand what to do doesn’t ensure that they will actually do it.” (Goldsmith 2000)</a:t>
            </a:r>
          </a:p>
          <a:p>
            <a:pPr marL="609600" indent="-609600"/>
            <a:r>
              <a:rPr lang="en-GB" altLang="en-US" smtClean="0"/>
              <a:t>Example form…</a:t>
            </a:r>
          </a:p>
        </p:txBody>
      </p:sp>
    </p:spTree>
    <p:extLst>
      <p:ext uri="{BB962C8B-B14F-4D97-AF65-F5344CB8AC3E}">
        <p14:creationId xmlns:p14="http://schemas.microsoft.com/office/powerpoint/2010/main" val="17880689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Effect transition="in" filter="blinds(horizontal)">
                                      <p:cBhvr>
                                        <p:cTn id="7" dur="500"/>
                                        <p:tgtEl>
                                          <p:spTgt spid="1638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6387">
                                            <p:txEl>
                                              <p:pRg st="1" end="1"/>
                                            </p:txEl>
                                          </p:spTgt>
                                        </p:tgtEl>
                                        <p:attrNameLst>
                                          <p:attrName>style.visibility</p:attrName>
                                        </p:attrNameLst>
                                      </p:cBhvr>
                                      <p:to>
                                        <p:strVal val="visible"/>
                                      </p:to>
                                    </p:set>
                                    <p:animEffect transition="in" filter="blinds(horizontal)">
                                      <p:cBhvr>
                                        <p:cTn id="12" dur="500"/>
                                        <p:tgtEl>
                                          <p:spTgt spid="1638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6387">
                                            <p:txEl>
                                              <p:pRg st="2" end="2"/>
                                            </p:txEl>
                                          </p:spTgt>
                                        </p:tgtEl>
                                        <p:attrNameLst>
                                          <p:attrName>style.visibility</p:attrName>
                                        </p:attrNameLst>
                                      </p:cBhvr>
                                      <p:to>
                                        <p:strVal val="visible"/>
                                      </p:to>
                                    </p:set>
                                    <p:animEffect transition="in" filter="blinds(horizontal)">
                                      <p:cBhvr>
                                        <p:cTn id="17" dur="500"/>
                                        <p:tgtEl>
                                          <p:spTgt spid="1638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6387">
                                            <p:txEl>
                                              <p:pRg st="3" end="3"/>
                                            </p:txEl>
                                          </p:spTgt>
                                        </p:tgtEl>
                                        <p:attrNameLst>
                                          <p:attrName>style.visibility</p:attrName>
                                        </p:attrNameLst>
                                      </p:cBhvr>
                                      <p:to>
                                        <p:strVal val="visible"/>
                                      </p:to>
                                    </p:set>
                                    <p:animEffect transition="in" filter="blinds(horizontal)">
                                      <p:cBhvr>
                                        <p:cTn id="22" dur="500"/>
                                        <p:tgtEl>
                                          <p:spTgt spid="1638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16387">
                                            <p:txEl>
                                              <p:pRg st="4" end="4"/>
                                            </p:txEl>
                                          </p:spTgt>
                                        </p:tgtEl>
                                        <p:attrNameLst>
                                          <p:attrName>style.visibility</p:attrName>
                                        </p:attrNameLst>
                                      </p:cBhvr>
                                      <p:to>
                                        <p:strVal val="visible"/>
                                      </p:to>
                                    </p:set>
                                    <p:animEffect transition="in" filter="blinds(horizontal)">
                                      <p:cBhvr>
                                        <p:cTn id="27" dur="500"/>
                                        <p:tgtEl>
                                          <p:spTgt spid="16387">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16387">
                                            <p:txEl>
                                              <p:pRg st="5" end="5"/>
                                            </p:txEl>
                                          </p:spTgt>
                                        </p:tgtEl>
                                        <p:attrNameLst>
                                          <p:attrName>style.visibility</p:attrName>
                                        </p:attrNameLst>
                                      </p:cBhvr>
                                      <p:to>
                                        <p:strVal val="visible"/>
                                      </p:to>
                                    </p:set>
                                    <p:animEffect transition="in" filter="blinds(horizontal)">
                                      <p:cBhvr>
                                        <p:cTn id="32" dur="500"/>
                                        <p:tgtEl>
                                          <p:spTgt spid="16387">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nodeType="clickEffect">
                                  <p:stCondLst>
                                    <p:cond delay="0"/>
                                  </p:stCondLst>
                                  <p:childTnLst>
                                    <p:set>
                                      <p:cBhvr>
                                        <p:cTn id="36" dur="1" fill="hold">
                                          <p:stCondLst>
                                            <p:cond delay="0"/>
                                          </p:stCondLst>
                                        </p:cTn>
                                        <p:tgtEl>
                                          <p:spTgt spid="16387">
                                            <p:txEl>
                                              <p:pRg st="6" end="6"/>
                                            </p:txEl>
                                          </p:spTgt>
                                        </p:tgtEl>
                                        <p:attrNameLst>
                                          <p:attrName>style.visibility</p:attrName>
                                        </p:attrNameLst>
                                      </p:cBhvr>
                                      <p:to>
                                        <p:strVal val="visible"/>
                                      </p:to>
                                    </p:set>
                                    <p:animEffect transition="in" filter="blinds(horizontal)">
                                      <p:cBhvr>
                                        <p:cTn id="37" dur="500"/>
                                        <p:tgtEl>
                                          <p:spTgt spid="1638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mtClean="0"/>
              <a:t>Preparation is key </a:t>
            </a:r>
          </a:p>
        </p:txBody>
      </p:sp>
      <p:sp>
        <p:nvSpPr>
          <p:cNvPr id="15363" name="Rectangle 3"/>
          <p:cNvSpPr>
            <a:spLocks noGrp="1" noChangeArrowheads="1"/>
          </p:cNvSpPr>
          <p:nvPr>
            <p:ph type="body" idx="1"/>
          </p:nvPr>
        </p:nvSpPr>
        <p:spPr/>
        <p:txBody>
          <a:bodyPr/>
          <a:lstStyle/>
          <a:p>
            <a:pPr eaLnBrk="1" hangingPunct="1"/>
            <a:r>
              <a:rPr lang="en-GB" altLang="en-US" smtClean="0"/>
              <a:t>https://www.youtube.com/watch?v=K2ZfWRbk0OQ</a:t>
            </a:r>
          </a:p>
          <a:p>
            <a:pPr eaLnBrk="1" hangingPunct="1"/>
            <a:r>
              <a:rPr lang="en-GB" altLang="en-US" smtClean="0">
                <a:hlinkClick r:id="rId2"/>
              </a:rPr>
              <a:t>https://www.youtube.com/watch?v=IkYUDQCYGHA</a:t>
            </a:r>
            <a:endParaRPr lang="en-GB" altLang="en-US" smtClean="0"/>
          </a:p>
          <a:p>
            <a:pPr eaLnBrk="1" hangingPunct="1"/>
            <a:endParaRPr lang="en-GB" altLang="en-US" smtClean="0"/>
          </a:p>
        </p:txBody>
      </p:sp>
    </p:spTree>
    <p:extLst>
      <p:ext uri="{BB962C8B-B14F-4D97-AF65-F5344CB8AC3E}">
        <p14:creationId xmlns:p14="http://schemas.microsoft.com/office/powerpoint/2010/main" val="253516463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smtClean="0"/>
              <a:t>360 Degree Feedback	</a:t>
            </a:r>
          </a:p>
        </p:txBody>
      </p:sp>
      <p:sp>
        <p:nvSpPr>
          <p:cNvPr id="16387" name="Rectangle 3"/>
          <p:cNvSpPr>
            <a:spLocks noGrp="1" noChangeArrowheads="1"/>
          </p:cNvSpPr>
          <p:nvPr>
            <p:ph type="body" idx="1"/>
          </p:nvPr>
        </p:nvSpPr>
        <p:spPr/>
        <p:txBody>
          <a:bodyPr/>
          <a:lstStyle/>
          <a:p>
            <a:pPr eaLnBrk="1" hangingPunct="1"/>
            <a:r>
              <a:rPr lang="en-GB" altLang="en-US" smtClean="0"/>
              <a:t>‘as methods of appraisal go 360 degree feedback is undoubtedly robust and rigorous.  The attraction being that it gives a more complete picture of an individuals performance.  Different groups see an individual in a variety of circumstances and situations.’ (Crainer S 1998)</a:t>
            </a:r>
          </a:p>
        </p:txBody>
      </p:sp>
    </p:spTree>
    <p:extLst>
      <p:ext uri="{BB962C8B-B14F-4D97-AF65-F5344CB8AC3E}">
        <p14:creationId xmlns:p14="http://schemas.microsoft.com/office/powerpoint/2010/main" val="22390200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type="body" idx="1"/>
          </p:nvPr>
        </p:nvSpPr>
        <p:spPr>
          <a:xfrm>
            <a:off x="1981200" y="404813"/>
            <a:ext cx="8229600" cy="5721350"/>
          </a:xfrm>
        </p:spPr>
        <p:txBody>
          <a:bodyPr/>
          <a:lstStyle/>
          <a:p>
            <a:pPr eaLnBrk="1" hangingPunct="1"/>
            <a:r>
              <a:rPr lang="en-GB" altLang="en-US" smtClean="0"/>
              <a:t>Gathers information from a wide range of sources.</a:t>
            </a:r>
          </a:p>
          <a:p>
            <a:pPr eaLnBrk="1" hangingPunct="1"/>
            <a:r>
              <a:rPr lang="en-GB" altLang="en-US" smtClean="0"/>
              <a:t>Is an ‘upward’ process. </a:t>
            </a:r>
          </a:p>
          <a:p>
            <a:pPr eaLnBrk="1" hangingPunct="1"/>
            <a:r>
              <a:rPr lang="en-GB" altLang="en-US" smtClean="0"/>
              <a:t>Works well electronically</a:t>
            </a:r>
          </a:p>
          <a:p>
            <a:pPr eaLnBrk="1" hangingPunct="1"/>
            <a:r>
              <a:rPr lang="en-GB" altLang="en-US" smtClean="0"/>
              <a:t>You can buy a wide range of software</a:t>
            </a:r>
          </a:p>
          <a:p>
            <a:pPr eaLnBrk="1" hangingPunct="1"/>
            <a:r>
              <a:rPr lang="en-GB" altLang="en-US" smtClean="0"/>
              <a:t>Can influence, or reaffirm, culture</a:t>
            </a:r>
          </a:p>
          <a:p>
            <a:pPr eaLnBrk="1" hangingPunct="1"/>
            <a:r>
              <a:rPr lang="en-GB" altLang="en-US" smtClean="0"/>
              <a:t>Ideally need 8 – 10 people contributing.</a:t>
            </a:r>
          </a:p>
          <a:p>
            <a:pPr eaLnBrk="1" hangingPunct="1">
              <a:buFontTx/>
              <a:buNone/>
            </a:pPr>
            <a:r>
              <a:rPr lang="en-GB" altLang="en-US" smtClean="0"/>
              <a:t> </a:t>
            </a:r>
          </a:p>
          <a:p>
            <a:pPr eaLnBrk="1" hangingPunct="1"/>
            <a:endParaRPr lang="en-GB" altLang="en-US" smtClean="0"/>
          </a:p>
        </p:txBody>
      </p:sp>
    </p:spTree>
    <p:extLst>
      <p:ext uri="{BB962C8B-B14F-4D97-AF65-F5344CB8AC3E}">
        <p14:creationId xmlns:p14="http://schemas.microsoft.com/office/powerpoint/2010/main" val="81866101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blinds(horizontal)">
                                      <p:cBhvr>
                                        <p:cTn id="7" dur="500"/>
                                        <p:tgtEl>
                                          <p:spTgt spid="204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20483">
                                            <p:txEl>
                                              <p:pRg st="1" end="1"/>
                                            </p:txEl>
                                          </p:spTgt>
                                        </p:tgtEl>
                                        <p:attrNameLst>
                                          <p:attrName>style.visibility</p:attrName>
                                        </p:attrNameLst>
                                      </p:cBhvr>
                                      <p:to>
                                        <p:strVal val="visible"/>
                                      </p:to>
                                    </p:set>
                                    <p:animEffect transition="in" filter="blinds(horizontal)">
                                      <p:cBhvr>
                                        <p:cTn id="12" dur="500"/>
                                        <p:tgtEl>
                                          <p:spTgt spid="2048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20483">
                                            <p:txEl>
                                              <p:pRg st="2" end="2"/>
                                            </p:txEl>
                                          </p:spTgt>
                                        </p:tgtEl>
                                        <p:attrNameLst>
                                          <p:attrName>style.visibility</p:attrName>
                                        </p:attrNameLst>
                                      </p:cBhvr>
                                      <p:to>
                                        <p:strVal val="visible"/>
                                      </p:to>
                                    </p:set>
                                    <p:animEffect transition="in" filter="blinds(horizontal)">
                                      <p:cBhvr>
                                        <p:cTn id="17" dur="500"/>
                                        <p:tgtEl>
                                          <p:spTgt spid="2048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20483">
                                            <p:txEl>
                                              <p:pRg st="3" end="3"/>
                                            </p:txEl>
                                          </p:spTgt>
                                        </p:tgtEl>
                                        <p:attrNameLst>
                                          <p:attrName>style.visibility</p:attrName>
                                        </p:attrNameLst>
                                      </p:cBhvr>
                                      <p:to>
                                        <p:strVal val="visible"/>
                                      </p:to>
                                    </p:set>
                                    <p:animEffect transition="in" filter="blinds(horizontal)">
                                      <p:cBhvr>
                                        <p:cTn id="22" dur="500"/>
                                        <p:tgtEl>
                                          <p:spTgt spid="2048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20483">
                                            <p:txEl>
                                              <p:pRg st="4" end="4"/>
                                            </p:txEl>
                                          </p:spTgt>
                                        </p:tgtEl>
                                        <p:attrNameLst>
                                          <p:attrName>style.visibility</p:attrName>
                                        </p:attrNameLst>
                                      </p:cBhvr>
                                      <p:to>
                                        <p:strVal val="visible"/>
                                      </p:to>
                                    </p:set>
                                    <p:animEffect transition="in" filter="blinds(horizontal)">
                                      <p:cBhvr>
                                        <p:cTn id="27" dur="500"/>
                                        <p:tgtEl>
                                          <p:spTgt spid="2048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20483">
                                            <p:txEl>
                                              <p:pRg st="5" end="5"/>
                                            </p:txEl>
                                          </p:spTgt>
                                        </p:tgtEl>
                                        <p:attrNameLst>
                                          <p:attrName>style.visibility</p:attrName>
                                        </p:attrNameLst>
                                      </p:cBhvr>
                                      <p:to>
                                        <p:strVal val="visible"/>
                                      </p:to>
                                    </p:set>
                                    <p:animEffect transition="in" filter="blinds(horizontal)">
                                      <p:cBhvr>
                                        <p:cTn id="32" dur="500"/>
                                        <p:tgtEl>
                                          <p:spTgt spid="2048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nodeType="clickEffect">
                                  <p:stCondLst>
                                    <p:cond delay="0"/>
                                  </p:stCondLst>
                                  <p:childTnLst>
                                    <p:set>
                                      <p:cBhvr>
                                        <p:cTn id="36" dur="1" fill="hold">
                                          <p:stCondLst>
                                            <p:cond delay="0"/>
                                          </p:stCondLst>
                                        </p:cTn>
                                        <p:tgtEl>
                                          <p:spTgt spid="20483">
                                            <p:txEl>
                                              <p:pRg st="6" end="6"/>
                                            </p:txEl>
                                          </p:spTgt>
                                        </p:tgtEl>
                                        <p:attrNameLst>
                                          <p:attrName>style.visibility</p:attrName>
                                        </p:attrNameLst>
                                      </p:cBhvr>
                                      <p:to>
                                        <p:strVal val="visible"/>
                                      </p:to>
                                    </p:set>
                                    <p:animEffect transition="in" filter="blinds(horizontal)">
                                      <p:cBhvr>
                                        <p:cTn id="37" dur="500"/>
                                        <p:tgtEl>
                                          <p:spTgt spid="2048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smtClean="0"/>
              <a:t>Challenges:</a:t>
            </a:r>
          </a:p>
        </p:txBody>
      </p:sp>
      <p:sp>
        <p:nvSpPr>
          <p:cNvPr id="17411" name="Rectangle 3"/>
          <p:cNvSpPr>
            <a:spLocks noGrp="1" noChangeArrowheads="1"/>
          </p:cNvSpPr>
          <p:nvPr>
            <p:ph type="body" idx="1"/>
          </p:nvPr>
        </p:nvSpPr>
        <p:spPr/>
        <p:txBody>
          <a:bodyPr/>
          <a:lstStyle/>
          <a:p>
            <a:pPr eaLnBrk="1" hangingPunct="1">
              <a:lnSpc>
                <a:spcPct val="80000"/>
              </a:lnSpc>
              <a:buFontTx/>
              <a:buNone/>
            </a:pPr>
            <a:endParaRPr lang="en-GB" altLang="en-US" sz="2000"/>
          </a:p>
          <a:p>
            <a:pPr eaLnBrk="1" hangingPunct="1">
              <a:lnSpc>
                <a:spcPct val="80000"/>
              </a:lnSpc>
            </a:pPr>
            <a:r>
              <a:rPr lang="en-GB" altLang="en-US" sz="2000"/>
              <a:t>Colleagues may use as an opportunity to seek revenge for unrelated issues.</a:t>
            </a:r>
          </a:p>
          <a:p>
            <a:pPr eaLnBrk="1" hangingPunct="1">
              <a:lnSpc>
                <a:spcPct val="80000"/>
              </a:lnSpc>
            </a:pPr>
            <a:r>
              <a:rPr lang="en-GB" altLang="en-US" sz="2000"/>
              <a:t>complex when you consider individual cultural values and norms and that colleagues aren't always aligned</a:t>
            </a:r>
          </a:p>
          <a:p>
            <a:pPr eaLnBrk="1" hangingPunct="1">
              <a:lnSpc>
                <a:spcPct val="80000"/>
              </a:lnSpc>
            </a:pPr>
            <a:r>
              <a:rPr lang="en-GB" altLang="en-US" sz="2000"/>
              <a:t>can be considered tokenistic and bad for morale if information isn't fed-back and acted upon</a:t>
            </a:r>
          </a:p>
          <a:p>
            <a:pPr eaLnBrk="1" hangingPunct="1">
              <a:lnSpc>
                <a:spcPct val="80000"/>
              </a:lnSpc>
            </a:pPr>
            <a:r>
              <a:rPr lang="en-GB" altLang="en-US" sz="2000"/>
              <a:t>Will always have an element of subjectivity and individual perception.</a:t>
            </a:r>
          </a:p>
          <a:p>
            <a:pPr eaLnBrk="1" hangingPunct="1">
              <a:lnSpc>
                <a:spcPct val="80000"/>
              </a:lnSpc>
            </a:pPr>
            <a:r>
              <a:rPr lang="en-GB" altLang="en-US" sz="2000"/>
              <a:t>Can raise issues that are actually very hard to change.</a:t>
            </a:r>
          </a:p>
          <a:p>
            <a:pPr eaLnBrk="1" hangingPunct="1">
              <a:lnSpc>
                <a:spcPct val="80000"/>
              </a:lnSpc>
            </a:pPr>
            <a:r>
              <a:rPr lang="en-GB" altLang="en-US" sz="2000"/>
              <a:t>Requires trust, doesn’t work if employees have reservations about ‘speaking out’.</a:t>
            </a:r>
          </a:p>
          <a:p>
            <a:pPr eaLnBrk="1" hangingPunct="1">
              <a:lnSpc>
                <a:spcPct val="80000"/>
              </a:lnSpc>
            </a:pPr>
            <a:r>
              <a:rPr lang="en-GB" altLang="en-US" sz="2000"/>
              <a:t>Needs to operate within the right established culture, ie staff need to have an understanding as to the organisation and complexities within it at different levels.</a:t>
            </a:r>
          </a:p>
          <a:p>
            <a:pPr eaLnBrk="1" hangingPunct="1">
              <a:lnSpc>
                <a:spcPct val="80000"/>
              </a:lnSpc>
            </a:pPr>
            <a:r>
              <a:rPr lang="en-GB" altLang="en-US" sz="2000"/>
              <a:t>Effective implementation is essential with clear education to all staff.</a:t>
            </a:r>
          </a:p>
          <a:p>
            <a:pPr eaLnBrk="1" hangingPunct="1">
              <a:lnSpc>
                <a:spcPct val="80000"/>
              </a:lnSpc>
            </a:pPr>
            <a:endParaRPr lang="en-GB" altLang="en-US" sz="2000"/>
          </a:p>
          <a:p>
            <a:pPr eaLnBrk="1" hangingPunct="1">
              <a:lnSpc>
                <a:spcPct val="80000"/>
              </a:lnSpc>
            </a:pPr>
            <a:endParaRPr lang="en-GB" altLang="en-US" sz="2000"/>
          </a:p>
          <a:p>
            <a:pPr eaLnBrk="1" hangingPunct="1">
              <a:lnSpc>
                <a:spcPct val="80000"/>
              </a:lnSpc>
            </a:pPr>
            <a:endParaRPr lang="en-GB" altLang="en-US" sz="2000"/>
          </a:p>
        </p:txBody>
      </p:sp>
    </p:spTree>
    <p:extLst>
      <p:ext uri="{BB962C8B-B14F-4D97-AF65-F5344CB8AC3E}">
        <p14:creationId xmlns:p14="http://schemas.microsoft.com/office/powerpoint/2010/main" val="32393449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7411">
                                            <p:txEl>
                                              <p:pRg st="1" end="1"/>
                                            </p:txEl>
                                          </p:spTgt>
                                        </p:tgtEl>
                                        <p:attrNameLst>
                                          <p:attrName>style.visibility</p:attrName>
                                        </p:attrNameLst>
                                      </p:cBhvr>
                                      <p:to>
                                        <p:strVal val="visible"/>
                                      </p:to>
                                    </p:set>
                                    <p:animEffect transition="in" filter="blinds(horizontal)">
                                      <p:cBhvr>
                                        <p:cTn id="7" dur="500"/>
                                        <p:tgtEl>
                                          <p:spTgt spid="1741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7411">
                                            <p:txEl>
                                              <p:pRg st="2" end="2"/>
                                            </p:txEl>
                                          </p:spTgt>
                                        </p:tgtEl>
                                        <p:attrNameLst>
                                          <p:attrName>style.visibility</p:attrName>
                                        </p:attrNameLst>
                                      </p:cBhvr>
                                      <p:to>
                                        <p:strVal val="visible"/>
                                      </p:to>
                                    </p:set>
                                    <p:animEffect transition="in" filter="blinds(horizontal)">
                                      <p:cBhvr>
                                        <p:cTn id="12" dur="500"/>
                                        <p:tgtEl>
                                          <p:spTgt spid="1741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7411">
                                            <p:txEl>
                                              <p:pRg st="3" end="3"/>
                                            </p:txEl>
                                          </p:spTgt>
                                        </p:tgtEl>
                                        <p:attrNameLst>
                                          <p:attrName>style.visibility</p:attrName>
                                        </p:attrNameLst>
                                      </p:cBhvr>
                                      <p:to>
                                        <p:strVal val="visible"/>
                                      </p:to>
                                    </p:set>
                                    <p:animEffect transition="in" filter="blinds(horizontal)">
                                      <p:cBhvr>
                                        <p:cTn id="17" dur="500"/>
                                        <p:tgtEl>
                                          <p:spTgt spid="17411">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7411">
                                            <p:txEl>
                                              <p:pRg st="4" end="4"/>
                                            </p:txEl>
                                          </p:spTgt>
                                        </p:tgtEl>
                                        <p:attrNameLst>
                                          <p:attrName>style.visibility</p:attrName>
                                        </p:attrNameLst>
                                      </p:cBhvr>
                                      <p:to>
                                        <p:strVal val="visible"/>
                                      </p:to>
                                    </p:set>
                                    <p:animEffect transition="in" filter="blinds(horizontal)">
                                      <p:cBhvr>
                                        <p:cTn id="22" dur="500"/>
                                        <p:tgtEl>
                                          <p:spTgt spid="17411">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17411">
                                            <p:txEl>
                                              <p:pRg st="5" end="5"/>
                                            </p:txEl>
                                          </p:spTgt>
                                        </p:tgtEl>
                                        <p:attrNameLst>
                                          <p:attrName>style.visibility</p:attrName>
                                        </p:attrNameLst>
                                      </p:cBhvr>
                                      <p:to>
                                        <p:strVal val="visible"/>
                                      </p:to>
                                    </p:set>
                                    <p:animEffect transition="in" filter="blinds(horizontal)">
                                      <p:cBhvr>
                                        <p:cTn id="27" dur="500"/>
                                        <p:tgtEl>
                                          <p:spTgt spid="17411">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17411">
                                            <p:txEl>
                                              <p:pRg st="6" end="6"/>
                                            </p:txEl>
                                          </p:spTgt>
                                        </p:tgtEl>
                                        <p:attrNameLst>
                                          <p:attrName>style.visibility</p:attrName>
                                        </p:attrNameLst>
                                      </p:cBhvr>
                                      <p:to>
                                        <p:strVal val="visible"/>
                                      </p:to>
                                    </p:set>
                                    <p:animEffect transition="in" filter="blinds(horizontal)">
                                      <p:cBhvr>
                                        <p:cTn id="32" dur="500"/>
                                        <p:tgtEl>
                                          <p:spTgt spid="17411">
                                            <p:txEl>
                                              <p:pRg st="6" end="6"/>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nodeType="clickEffect">
                                  <p:stCondLst>
                                    <p:cond delay="0"/>
                                  </p:stCondLst>
                                  <p:childTnLst>
                                    <p:set>
                                      <p:cBhvr>
                                        <p:cTn id="36" dur="1" fill="hold">
                                          <p:stCondLst>
                                            <p:cond delay="0"/>
                                          </p:stCondLst>
                                        </p:cTn>
                                        <p:tgtEl>
                                          <p:spTgt spid="17411">
                                            <p:txEl>
                                              <p:pRg st="7" end="7"/>
                                            </p:txEl>
                                          </p:spTgt>
                                        </p:tgtEl>
                                        <p:attrNameLst>
                                          <p:attrName>style.visibility</p:attrName>
                                        </p:attrNameLst>
                                      </p:cBhvr>
                                      <p:to>
                                        <p:strVal val="visible"/>
                                      </p:to>
                                    </p:set>
                                    <p:animEffect transition="in" filter="blinds(horizontal)">
                                      <p:cBhvr>
                                        <p:cTn id="37" dur="500"/>
                                        <p:tgtEl>
                                          <p:spTgt spid="17411">
                                            <p:txEl>
                                              <p:pRg st="7" end="7"/>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3" presetClass="entr" presetSubtype="10" fill="hold" nodeType="clickEffect">
                                  <p:stCondLst>
                                    <p:cond delay="0"/>
                                  </p:stCondLst>
                                  <p:childTnLst>
                                    <p:set>
                                      <p:cBhvr>
                                        <p:cTn id="41" dur="1" fill="hold">
                                          <p:stCondLst>
                                            <p:cond delay="0"/>
                                          </p:stCondLst>
                                        </p:cTn>
                                        <p:tgtEl>
                                          <p:spTgt spid="17411">
                                            <p:txEl>
                                              <p:pRg st="8" end="8"/>
                                            </p:txEl>
                                          </p:spTgt>
                                        </p:tgtEl>
                                        <p:attrNameLst>
                                          <p:attrName>style.visibility</p:attrName>
                                        </p:attrNameLst>
                                      </p:cBhvr>
                                      <p:to>
                                        <p:strVal val="visible"/>
                                      </p:to>
                                    </p:set>
                                    <p:animEffect transition="in" filter="blinds(horizontal)">
                                      <p:cBhvr>
                                        <p:cTn id="42" dur="500"/>
                                        <p:tgtEl>
                                          <p:spTgt spid="17411">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p:cNvSpPr>
            <a:spLocks noGrp="1" noChangeArrowheads="1"/>
          </p:cNvSpPr>
          <p:nvPr>
            <p:ph type="body" idx="1"/>
          </p:nvPr>
        </p:nvSpPr>
        <p:spPr>
          <a:xfrm>
            <a:off x="1992313" y="404814"/>
            <a:ext cx="8229600" cy="5976937"/>
          </a:xfrm>
        </p:spPr>
        <p:txBody>
          <a:bodyPr/>
          <a:lstStyle/>
          <a:p>
            <a:pPr eaLnBrk="1" hangingPunct="1"/>
            <a:r>
              <a:rPr lang="en-GB" altLang="en-US" smtClean="0"/>
              <a:t>‘It is hard to think of a more despised HR process than the appraisal. Room 101 has beckoned for so long but none of us seem to want to put it there, because we have nothing to replace it with.’</a:t>
            </a:r>
            <a:r>
              <a:rPr lang="en-GB" altLang="en-US" sz="3600"/>
              <a:t> </a:t>
            </a:r>
            <a:r>
              <a:rPr lang="en-GB" altLang="en-US" sz="2400"/>
              <a:t>(Tiplady 2016 </a:t>
            </a:r>
            <a:r>
              <a:rPr lang="en-GB" altLang="en-US" sz="2400">
                <a:hlinkClick r:id="rId2"/>
              </a:rPr>
              <a:t>http://www.hrmagazine.co.uk/article-details/eight-ways-to-fix-the-appraisal-process</a:t>
            </a:r>
            <a:r>
              <a:rPr lang="en-GB" altLang="en-US" sz="2400"/>
              <a:t>) </a:t>
            </a:r>
          </a:p>
          <a:p>
            <a:pPr eaLnBrk="1" hangingPunct="1"/>
            <a:r>
              <a:rPr lang="en-GB" altLang="en-US" smtClean="0"/>
              <a:t>‘according to a report by Sue Law an emphasis on form filling and bureaucratic systems is seriously undermining the effectiveness of staff appraisals’</a:t>
            </a:r>
            <a:r>
              <a:rPr lang="en-GB" altLang="en-US" sz="2400"/>
              <a:t> (Mullins 2007 p500)</a:t>
            </a:r>
          </a:p>
        </p:txBody>
      </p:sp>
    </p:spTree>
    <p:extLst>
      <p:ext uri="{BB962C8B-B14F-4D97-AF65-F5344CB8AC3E}">
        <p14:creationId xmlns:p14="http://schemas.microsoft.com/office/powerpoint/2010/main" val="140857334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Effect transition="in" filter="blinds(horizontal)">
                                      <p:cBhvr>
                                        <p:cTn id="7" dur="500"/>
                                        <p:tgtEl>
                                          <p:spTgt spid="2150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21507">
                                            <p:txEl>
                                              <p:pRg st="1" end="1"/>
                                            </p:txEl>
                                          </p:spTgt>
                                        </p:tgtEl>
                                        <p:attrNameLst>
                                          <p:attrName>style.visibility</p:attrName>
                                        </p:attrNameLst>
                                      </p:cBhvr>
                                      <p:to>
                                        <p:strVal val="visible"/>
                                      </p:to>
                                    </p:set>
                                    <p:animEffect transition="in" filter="blinds(horizontal)">
                                      <p:cBhvr>
                                        <p:cTn id="12" dur="500"/>
                                        <p:tgtEl>
                                          <p:spTgt spid="2150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smtClean="0"/>
              <a:t>Informal performance appraisal</a:t>
            </a:r>
          </a:p>
        </p:txBody>
      </p:sp>
      <p:sp>
        <p:nvSpPr>
          <p:cNvPr id="22531" name="Rectangle 3"/>
          <p:cNvSpPr>
            <a:spLocks noGrp="1" noChangeArrowheads="1"/>
          </p:cNvSpPr>
          <p:nvPr>
            <p:ph type="body" idx="1"/>
          </p:nvPr>
        </p:nvSpPr>
        <p:spPr/>
        <p:txBody>
          <a:bodyPr/>
          <a:lstStyle/>
          <a:p>
            <a:pPr eaLnBrk="1" hangingPunct="1">
              <a:lnSpc>
                <a:spcPct val="90000"/>
              </a:lnSpc>
            </a:pPr>
            <a:r>
              <a:rPr lang="en-GB" altLang="en-US" smtClean="0"/>
              <a:t>https://www.youtube.com/watch?v=f60dheI4ARg</a:t>
            </a:r>
            <a:endParaRPr lang="en-GB" altLang="en-US"/>
          </a:p>
          <a:p>
            <a:pPr eaLnBrk="1" hangingPunct="1">
              <a:lnSpc>
                <a:spcPct val="90000"/>
              </a:lnSpc>
            </a:pPr>
            <a:r>
              <a:rPr lang="en-GB" altLang="en-US"/>
              <a:t>Isn’t necessarily time specific.</a:t>
            </a:r>
          </a:p>
          <a:p>
            <a:pPr eaLnBrk="1" hangingPunct="1">
              <a:lnSpc>
                <a:spcPct val="90000"/>
              </a:lnSpc>
            </a:pPr>
            <a:r>
              <a:rPr lang="en-GB" altLang="en-US"/>
              <a:t>Comes from the point of view that you have to give employees the chance to talk, ‘quality conversation time with an individual employee is sacrosanct’ </a:t>
            </a:r>
            <a:r>
              <a:rPr lang="en-GB" altLang="en-US" sz="900"/>
              <a:t>(Tiplady 2016 </a:t>
            </a:r>
            <a:r>
              <a:rPr lang="en-GB" altLang="en-US" sz="900">
                <a:hlinkClick r:id="rId2"/>
              </a:rPr>
              <a:t>http://www.hrmagazine.co.uk/article-details/eight-ways-to-fix-the-appraisal-process</a:t>
            </a:r>
            <a:r>
              <a:rPr lang="en-GB" altLang="en-US" sz="900"/>
              <a:t>)</a:t>
            </a:r>
          </a:p>
          <a:p>
            <a:pPr eaLnBrk="1" hangingPunct="1">
              <a:lnSpc>
                <a:spcPct val="90000"/>
              </a:lnSpc>
            </a:pPr>
            <a:r>
              <a:rPr lang="en-GB" altLang="en-US"/>
              <a:t>Can still produce written action points.</a:t>
            </a:r>
          </a:p>
          <a:p>
            <a:pPr eaLnBrk="1" hangingPunct="1">
              <a:lnSpc>
                <a:spcPct val="90000"/>
              </a:lnSpc>
            </a:pPr>
            <a:r>
              <a:rPr lang="en-GB" altLang="en-US"/>
              <a:t>Sets a different tone for the meeting.</a:t>
            </a:r>
          </a:p>
          <a:p>
            <a:pPr eaLnBrk="1" hangingPunct="1">
              <a:lnSpc>
                <a:spcPct val="90000"/>
              </a:lnSpc>
            </a:pPr>
            <a:r>
              <a:rPr lang="en-GB" altLang="en-US"/>
              <a:t>Has to work with culture – rhetoric vs reality</a:t>
            </a:r>
          </a:p>
        </p:txBody>
      </p:sp>
    </p:spTree>
    <p:extLst>
      <p:ext uri="{BB962C8B-B14F-4D97-AF65-F5344CB8AC3E}">
        <p14:creationId xmlns:p14="http://schemas.microsoft.com/office/powerpoint/2010/main" val="415797303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blinds(horizontal)">
                                      <p:cBhvr>
                                        <p:cTn id="7" dur="500"/>
                                        <p:tgtEl>
                                          <p:spTgt spid="2253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22531">
                                            <p:txEl>
                                              <p:pRg st="1" end="1"/>
                                            </p:txEl>
                                          </p:spTgt>
                                        </p:tgtEl>
                                        <p:attrNameLst>
                                          <p:attrName>style.visibility</p:attrName>
                                        </p:attrNameLst>
                                      </p:cBhvr>
                                      <p:to>
                                        <p:strVal val="visible"/>
                                      </p:to>
                                    </p:set>
                                    <p:animEffect transition="in" filter="blinds(horizontal)">
                                      <p:cBhvr>
                                        <p:cTn id="12" dur="500"/>
                                        <p:tgtEl>
                                          <p:spTgt spid="2253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22531">
                                            <p:txEl>
                                              <p:pRg st="2" end="2"/>
                                            </p:txEl>
                                          </p:spTgt>
                                        </p:tgtEl>
                                        <p:attrNameLst>
                                          <p:attrName>style.visibility</p:attrName>
                                        </p:attrNameLst>
                                      </p:cBhvr>
                                      <p:to>
                                        <p:strVal val="visible"/>
                                      </p:to>
                                    </p:set>
                                    <p:animEffect transition="in" filter="blinds(horizontal)">
                                      <p:cBhvr>
                                        <p:cTn id="17" dur="500"/>
                                        <p:tgtEl>
                                          <p:spTgt spid="2253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22531">
                                            <p:txEl>
                                              <p:pRg st="3" end="3"/>
                                            </p:txEl>
                                          </p:spTgt>
                                        </p:tgtEl>
                                        <p:attrNameLst>
                                          <p:attrName>style.visibility</p:attrName>
                                        </p:attrNameLst>
                                      </p:cBhvr>
                                      <p:to>
                                        <p:strVal val="visible"/>
                                      </p:to>
                                    </p:set>
                                    <p:animEffect transition="in" filter="blinds(horizontal)">
                                      <p:cBhvr>
                                        <p:cTn id="22" dur="500"/>
                                        <p:tgtEl>
                                          <p:spTgt spid="2253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22531">
                                            <p:txEl>
                                              <p:pRg st="4" end="4"/>
                                            </p:txEl>
                                          </p:spTgt>
                                        </p:tgtEl>
                                        <p:attrNameLst>
                                          <p:attrName>style.visibility</p:attrName>
                                        </p:attrNameLst>
                                      </p:cBhvr>
                                      <p:to>
                                        <p:strVal val="visible"/>
                                      </p:to>
                                    </p:set>
                                    <p:animEffect transition="in" filter="blinds(horizontal)">
                                      <p:cBhvr>
                                        <p:cTn id="27" dur="500"/>
                                        <p:tgtEl>
                                          <p:spTgt spid="22531">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22531">
                                            <p:txEl>
                                              <p:pRg st="5" end="5"/>
                                            </p:txEl>
                                          </p:spTgt>
                                        </p:tgtEl>
                                        <p:attrNameLst>
                                          <p:attrName>style.visibility</p:attrName>
                                        </p:attrNameLst>
                                      </p:cBhvr>
                                      <p:to>
                                        <p:strVal val="visible"/>
                                      </p:to>
                                    </p:set>
                                    <p:animEffect transition="in" filter="blinds(horizontal)">
                                      <p:cBhvr>
                                        <p:cTn id="32" dur="500"/>
                                        <p:tgtEl>
                                          <p:spTgt spid="2253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r>
              <a:rPr lang="en-GB" altLang="en-US" smtClean="0"/>
              <a:t>Unitary perspective</a:t>
            </a:r>
          </a:p>
        </p:txBody>
      </p:sp>
      <p:sp>
        <p:nvSpPr>
          <p:cNvPr id="3" name="Content Placeholder 2"/>
          <p:cNvSpPr>
            <a:spLocks noGrp="1"/>
          </p:cNvSpPr>
          <p:nvPr>
            <p:ph idx="1"/>
          </p:nvPr>
        </p:nvSpPr>
        <p:spPr/>
        <p:txBody>
          <a:bodyPr/>
          <a:lstStyle/>
          <a:p>
            <a:pPr eaLnBrk="1" hangingPunct="1"/>
            <a:r>
              <a:rPr lang="en-GB" altLang="en-US" smtClean="0"/>
              <a:t>Organisation is integrated and harmonious</a:t>
            </a:r>
          </a:p>
          <a:p>
            <a:pPr eaLnBrk="1" hangingPunct="1"/>
            <a:r>
              <a:rPr lang="en-GB" altLang="en-US" smtClean="0"/>
              <a:t>Managers and staff share common interests.</a:t>
            </a:r>
          </a:p>
          <a:p>
            <a:pPr eaLnBrk="1" hangingPunct="1"/>
            <a:r>
              <a:rPr lang="en-GB" altLang="en-US" smtClean="0"/>
              <a:t>Common sense of loyalty </a:t>
            </a:r>
          </a:p>
          <a:p>
            <a:pPr eaLnBrk="1" hangingPunct="1"/>
            <a:r>
              <a:rPr lang="en-GB" altLang="en-US" smtClean="0"/>
              <a:t>Conflict is disruptive and unnatural</a:t>
            </a:r>
          </a:p>
          <a:p>
            <a:pPr eaLnBrk="1" hangingPunct="1"/>
            <a:endParaRPr lang="en-GB" altLang="en-US" smtClean="0"/>
          </a:p>
          <a:p>
            <a:pPr eaLnBrk="1" hangingPunct="1"/>
            <a:endParaRPr lang="en-GB" altLang="en-US" smtClean="0"/>
          </a:p>
        </p:txBody>
      </p:sp>
    </p:spTree>
    <p:extLst>
      <p:ext uri="{BB962C8B-B14F-4D97-AF65-F5344CB8AC3E}">
        <p14:creationId xmlns:p14="http://schemas.microsoft.com/office/powerpoint/2010/main" val="142393771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eaLnBrk="1" hangingPunct="1"/>
            <a:r>
              <a:rPr lang="en-GB" altLang="en-US" smtClean="0"/>
              <a:t>Pluralistic Perspective		</a:t>
            </a:r>
          </a:p>
        </p:txBody>
      </p:sp>
      <p:sp>
        <p:nvSpPr>
          <p:cNvPr id="3" name="Content Placeholder 2"/>
          <p:cNvSpPr>
            <a:spLocks noGrp="1"/>
          </p:cNvSpPr>
          <p:nvPr>
            <p:ph idx="1"/>
          </p:nvPr>
        </p:nvSpPr>
        <p:spPr/>
        <p:txBody>
          <a:bodyPr/>
          <a:lstStyle/>
          <a:p>
            <a:pPr eaLnBrk="1" hangingPunct="1"/>
            <a:r>
              <a:rPr lang="en-GB" altLang="en-US" smtClean="0"/>
              <a:t>Made up of powerful and competing sub groups</a:t>
            </a:r>
          </a:p>
          <a:p>
            <a:pPr eaLnBrk="1" hangingPunct="1"/>
            <a:r>
              <a:rPr lang="en-GB" altLang="en-US" smtClean="0"/>
              <a:t>Conflict is a reality</a:t>
            </a:r>
          </a:p>
          <a:p>
            <a:pPr eaLnBrk="1" hangingPunct="1"/>
            <a:r>
              <a:rPr lang="en-GB" altLang="en-US" smtClean="0"/>
              <a:t>Positive change can come from conflict</a:t>
            </a:r>
          </a:p>
          <a:p>
            <a:pPr eaLnBrk="1" hangingPunct="1"/>
            <a:r>
              <a:rPr lang="en-GB" altLang="en-US" smtClean="0"/>
              <a:t>You can’t fight it so best to use it to your advantage</a:t>
            </a:r>
          </a:p>
        </p:txBody>
      </p:sp>
    </p:spTree>
    <p:extLst>
      <p:ext uri="{BB962C8B-B14F-4D97-AF65-F5344CB8AC3E}">
        <p14:creationId xmlns:p14="http://schemas.microsoft.com/office/powerpoint/2010/main" val="106186290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1"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1"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1"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1"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635</Words>
  <Application>Microsoft Office PowerPoint</Application>
  <PresentationFormat>Widescreen</PresentationFormat>
  <Paragraphs>68</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Performance Management</vt:lpstr>
      <vt:lpstr>Performance appraisal</vt:lpstr>
      <vt:lpstr>Key elements of appraisal</vt:lpstr>
      <vt:lpstr>Typical appraisal structure</vt:lpstr>
      <vt:lpstr>Preparation is key </vt:lpstr>
      <vt:lpstr>360 Degree Feedback </vt:lpstr>
      <vt:lpstr>PowerPoint Presentation</vt:lpstr>
      <vt:lpstr>Challenges:</vt:lpstr>
      <vt:lpstr>PowerPoint Presentation</vt:lpstr>
      <vt:lpstr>Informal performance appraisal</vt:lpstr>
      <vt:lpstr>Unitary perspective</vt:lpstr>
      <vt:lpstr>Pluralistic Perspective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Performance Management</dc:title>
  <dc:creator>Neil Hapgood</dc:creator>
  <cp:lastModifiedBy>Neil Hapgood</cp:lastModifiedBy>
  <cp:revision>1</cp:revision>
  <dcterms:created xsi:type="dcterms:W3CDTF">2019-02-18T16:48:29Z</dcterms:created>
  <dcterms:modified xsi:type="dcterms:W3CDTF">2019-02-18T16:48:44Z</dcterms:modified>
</cp:coreProperties>
</file>