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21374100" cy="15113000"/>
  <p:notesSz cx="6858000" cy="9144000"/>
  <p:embeddedFontLst>
    <p:embeddedFont>
      <p:font typeface="Calibri" panose="020F0502020204030204" pitchFamily="34" charset="0"/>
      <p:regular r:id="rId3"/>
      <p:bold r:id="rId4"/>
      <p:italic r:id="rId5"/>
      <p:boldItalic r:id="rId6"/>
    </p:embeddedFont>
    <p:embeddedFont>
      <p:font typeface="Agrandir Wide Bold" panose="020B0604020202020204" charset="0"/>
      <p:regular r:id="rId7"/>
    </p:embeddedFont>
    <p:embeddedFont>
      <p:font typeface="Helvetica World" panose="020B0604020202020204" charset="-128"/>
      <p:regular r:id="rId8"/>
    </p:embeddedFont>
    <p:embeddedFont>
      <p:font typeface="Helvetica World Bold" panose="020B0604020202020204" charset="-128"/>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71" d="100"/>
          <a:sy n="71" d="100"/>
        </p:scale>
        <p:origin x="-2814" y="-4050"/>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7/11/2026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7/11/2026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12.svg"/><Relationship Id="rId18" Type="http://schemas.openxmlformats.org/officeDocument/2006/relationships/hyperlink" Target="https://books.google.com/books?id=eJ-PN9g_o-EC" TargetMode="External"/><Relationship Id="rId26" Type="http://schemas.openxmlformats.org/officeDocument/2006/relationships/hyperlink" Target="https://www.who.int/news-room/fact-sheets/detail/obesity-and-overweight" TargetMode="External"/><Relationship Id="rId3" Type="http://schemas.openxmlformats.org/officeDocument/2006/relationships/image" Target="../media/image2.svg"/><Relationship Id="rId21" Type="http://schemas.openxmlformats.org/officeDocument/2006/relationships/hyperlink" Target="https://www.nhs.uk/nhs-app/" TargetMode="External"/><Relationship Id="rId7" Type="http://schemas.openxmlformats.org/officeDocument/2006/relationships/image" Target="../media/image6.svg"/><Relationship Id="rId12" Type="http://schemas.openxmlformats.org/officeDocument/2006/relationships/image" Target="../media/image6.png"/><Relationship Id="rId17" Type="http://schemas.openxmlformats.org/officeDocument/2006/relationships/image" Target="../media/image16.svg"/><Relationship Id="rId25" Type="http://schemas.openxmlformats.org/officeDocument/2006/relationships/hyperlink" Target="https://www.who.int/publications/i/item/9789240020924" TargetMode="External"/><Relationship Id="rId2" Type="http://schemas.openxmlformats.org/officeDocument/2006/relationships/image" Target="../media/image1.png"/><Relationship Id="rId16" Type="http://schemas.openxmlformats.org/officeDocument/2006/relationships/image" Target="../media/image8.png"/><Relationship Id="rId20" Type="http://schemas.openxmlformats.org/officeDocument/2006/relationships/hyperlink" Target="https://implementationscience.biomedcentral.com/articles/10.1186/1748-5908-6-42" TargetMode="External"/><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10.svg"/><Relationship Id="rId24" Type="http://schemas.openxmlformats.org/officeDocument/2006/relationships/hyperlink" Target="https://www.who.int/teams/health-promotion/enhanced-wellbeing/first-global-conference" TargetMode="External"/><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hyperlink" Target="https://www.gov.uk/government/publications/health-profile-for-england" TargetMode="External"/><Relationship Id="rId10" Type="http://schemas.openxmlformats.org/officeDocument/2006/relationships/image" Target="../media/image5.png"/><Relationship Id="rId19" Type="http://schemas.openxmlformats.org/officeDocument/2006/relationships/hyperlink" Target="https://mhealth.jmir.org/2018/1/e23/" TargetMode="External"/><Relationship Id="rId4" Type="http://schemas.openxmlformats.org/officeDocument/2006/relationships/image" Target="../media/image2.png"/><Relationship Id="rId9" Type="http://schemas.openxmlformats.org/officeDocument/2006/relationships/image" Target="../media/image8.svg"/><Relationship Id="rId14" Type="http://schemas.openxmlformats.org/officeDocument/2006/relationships/image" Target="../media/image7.png"/><Relationship Id="rId22" Type="http://schemas.openxmlformats.org/officeDocument/2006/relationships/hyperlink" Target="https://www.england.nhs.uk/digital-weight-management/" TargetMode="External"/><Relationship Id="rId27" Type="http://schemas.openxmlformats.org/officeDocument/2006/relationships/hyperlink" Target="https://www.who.int/news-room/fact-sheets/detail/noncommunicable-disea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8F5FF"/>
        </a:solidFill>
        <a:effectLst/>
      </p:bgPr>
    </p:bg>
    <p:spTree>
      <p:nvGrpSpPr>
        <p:cNvPr id="1" name=""/>
        <p:cNvGrpSpPr/>
        <p:nvPr/>
      </p:nvGrpSpPr>
      <p:grpSpPr>
        <a:xfrm>
          <a:off x="0" y="0"/>
          <a:ext cx="0" cy="0"/>
          <a:chOff x="0" y="0"/>
          <a:chExt cx="0" cy="0"/>
        </a:xfrm>
      </p:grpSpPr>
      <p:sp>
        <p:nvSpPr>
          <p:cNvPr id="2" name="Freeform 2"/>
          <p:cNvSpPr/>
          <p:nvPr/>
        </p:nvSpPr>
        <p:spPr>
          <a:xfrm>
            <a:off x="7947165" y="4532820"/>
            <a:ext cx="6090538" cy="6805494"/>
          </a:xfrm>
          <a:custGeom>
            <a:avLst/>
            <a:gdLst/>
            <a:ahLst/>
            <a:cxnLst/>
            <a:rect l="l" t="t" r="r" b="b"/>
            <a:pathLst>
              <a:path w="6090538" h="6805494">
                <a:moveTo>
                  <a:pt x="0" y="0"/>
                </a:moveTo>
                <a:lnTo>
                  <a:pt x="6090538" y="0"/>
                </a:lnTo>
                <a:lnTo>
                  <a:pt x="6090538" y="6805494"/>
                </a:lnTo>
                <a:lnTo>
                  <a:pt x="0" y="6805494"/>
                </a:lnTo>
                <a:lnTo>
                  <a:pt x="0" y="0"/>
                </a:lnTo>
                <a:close/>
              </a:path>
            </a:pathLst>
          </a:custGeom>
          <a:blipFill>
            <a:blip r:embed="rId2">
              <a:extLst>
                <a:ext uri="{96DAC541-7B7A-43D3-8B79-37D633B846F1}">
                  <asvg:svgBlip xmlns="" xmlns:asvg="http://schemas.microsoft.com/office/drawing/2016/SVG/main" r:embed="rId3"/>
                </a:ext>
              </a:extLst>
            </a:blip>
            <a:stretch>
              <a:fillRect l="-17366" r="-10994"/>
            </a:stretch>
          </a:blipFill>
        </p:spPr>
      </p:sp>
      <p:grpSp>
        <p:nvGrpSpPr>
          <p:cNvPr id="3" name="Group 3"/>
          <p:cNvGrpSpPr/>
          <p:nvPr/>
        </p:nvGrpSpPr>
        <p:grpSpPr>
          <a:xfrm>
            <a:off x="1442813" y="98475"/>
            <a:ext cx="19495546" cy="2514387"/>
            <a:chOff x="0" y="0"/>
            <a:chExt cx="3140615" cy="405053"/>
          </a:xfrm>
        </p:grpSpPr>
        <p:sp>
          <p:nvSpPr>
            <p:cNvPr id="4" name="Freeform 4"/>
            <p:cNvSpPr/>
            <p:nvPr/>
          </p:nvSpPr>
          <p:spPr>
            <a:xfrm>
              <a:off x="0" y="0"/>
              <a:ext cx="3140615" cy="405053"/>
            </a:xfrm>
            <a:custGeom>
              <a:avLst/>
              <a:gdLst/>
              <a:ahLst/>
              <a:cxnLst/>
              <a:rect l="l" t="t" r="r" b="b"/>
              <a:pathLst>
                <a:path w="3140615" h="405053">
                  <a:moveTo>
                    <a:pt x="0" y="0"/>
                  </a:moveTo>
                  <a:lnTo>
                    <a:pt x="3140615" y="0"/>
                  </a:lnTo>
                  <a:lnTo>
                    <a:pt x="3140615" y="405053"/>
                  </a:lnTo>
                  <a:lnTo>
                    <a:pt x="0" y="405053"/>
                  </a:lnTo>
                  <a:close/>
                </a:path>
              </a:pathLst>
            </a:custGeom>
            <a:solidFill>
              <a:srgbClr val="396EC1"/>
            </a:solidFill>
          </p:spPr>
        </p:sp>
        <p:sp>
          <p:nvSpPr>
            <p:cNvPr id="5" name="TextBox 5"/>
            <p:cNvSpPr txBox="1"/>
            <p:nvPr/>
          </p:nvSpPr>
          <p:spPr>
            <a:xfrm>
              <a:off x="0" y="-171450"/>
              <a:ext cx="3140615" cy="576503"/>
            </a:xfrm>
            <a:prstGeom prst="rect">
              <a:avLst/>
            </a:prstGeom>
          </p:spPr>
          <p:txBody>
            <a:bodyPr lIns="71838" tIns="71838" rIns="71838" bIns="71838" rtlCol="0" anchor="ctr"/>
            <a:lstStyle/>
            <a:p>
              <a:pPr algn="ctr">
                <a:lnSpc>
                  <a:spcPts val="4949"/>
                </a:lnSpc>
              </a:pPr>
              <a:endParaRPr/>
            </a:p>
          </p:txBody>
        </p:sp>
      </p:grpSp>
      <p:grpSp>
        <p:nvGrpSpPr>
          <p:cNvPr id="6" name="Group 6"/>
          <p:cNvGrpSpPr/>
          <p:nvPr/>
        </p:nvGrpSpPr>
        <p:grpSpPr>
          <a:xfrm>
            <a:off x="8497618" y="3438650"/>
            <a:ext cx="3985963" cy="1112232"/>
            <a:chOff x="0" y="0"/>
            <a:chExt cx="642115" cy="179174"/>
          </a:xfrm>
        </p:grpSpPr>
        <p:sp>
          <p:nvSpPr>
            <p:cNvPr id="7" name="Freeform 7"/>
            <p:cNvSpPr/>
            <p:nvPr/>
          </p:nvSpPr>
          <p:spPr>
            <a:xfrm>
              <a:off x="0" y="0"/>
              <a:ext cx="642115" cy="179174"/>
            </a:xfrm>
            <a:custGeom>
              <a:avLst/>
              <a:gdLst/>
              <a:ahLst/>
              <a:cxnLst/>
              <a:rect l="l" t="t" r="r" b="b"/>
              <a:pathLst>
                <a:path w="642115" h="179174">
                  <a:moveTo>
                    <a:pt x="0" y="0"/>
                  </a:moveTo>
                  <a:lnTo>
                    <a:pt x="642115" y="0"/>
                  </a:lnTo>
                  <a:lnTo>
                    <a:pt x="642115" y="179174"/>
                  </a:lnTo>
                  <a:lnTo>
                    <a:pt x="0" y="179174"/>
                  </a:lnTo>
                  <a:close/>
                </a:path>
              </a:pathLst>
            </a:custGeom>
            <a:solidFill>
              <a:srgbClr val="396EC1"/>
            </a:solidFill>
          </p:spPr>
        </p:sp>
        <p:sp>
          <p:nvSpPr>
            <p:cNvPr id="8" name="TextBox 8"/>
            <p:cNvSpPr txBox="1"/>
            <p:nvPr/>
          </p:nvSpPr>
          <p:spPr>
            <a:xfrm>
              <a:off x="0" y="-171450"/>
              <a:ext cx="642115" cy="350624"/>
            </a:xfrm>
            <a:prstGeom prst="rect">
              <a:avLst/>
            </a:prstGeom>
          </p:spPr>
          <p:txBody>
            <a:bodyPr lIns="71838" tIns="71838" rIns="71838" bIns="71838" rtlCol="0" anchor="ctr"/>
            <a:lstStyle/>
            <a:p>
              <a:pPr algn="ctr">
                <a:lnSpc>
                  <a:spcPts val="4949"/>
                </a:lnSpc>
              </a:pPr>
              <a:endParaRPr/>
            </a:p>
          </p:txBody>
        </p:sp>
      </p:grpSp>
      <p:sp>
        <p:nvSpPr>
          <p:cNvPr id="9" name="Freeform 9"/>
          <p:cNvSpPr/>
          <p:nvPr/>
        </p:nvSpPr>
        <p:spPr>
          <a:xfrm>
            <a:off x="-476257" y="7307970"/>
            <a:ext cx="2128128" cy="1988832"/>
          </a:xfrm>
          <a:custGeom>
            <a:avLst/>
            <a:gdLst/>
            <a:ahLst/>
            <a:cxnLst/>
            <a:rect l="l" t="t" r="r" b="b"/>
            <a:pathLst>
              <a:path w="2128128" h="1988832">
                <a:moveTo>
                  <a:pt x="0" y="0"/>
                </a:moveTo>
                <a:lnTo>
                  <a:pt x="2128128" y="0"/>
                </a:lnTo>
                <a:lnTo>
                  <a:pt x="2128128" y="1988832"/>
                </a:lnTo>
                <a:lnTo>
                  <a:pt x="0" y="1988832"/>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10" name="Freeform 10"/>
          <p:cNvSpPr/>
          <p:nvPr/>
        </p:nvSpPr>
        <p:spPr>
          <a:xfrm>
            <a:off x="-100347" y="2253829"/>
            <a:ext cx="2128128" cy="1988832"/>
          </a:xfrm>
          <a:custGeom>
            <a:avLst/>
            <a:gdLst/>
            <a:ahLst/>
            <a:cxnLst/>
            <a:rect l="l" t="t" r="r" b="b"/>
            <a:pathLst>
              <a:path w="2128128" h="1988832">
                <a:moveTo>
                  <a:pt x="0" y="0"/>
                </a:moveTo>
                <a:lnTo>
                  <a:pt x="2128128" y="0"/>
                </a:lnTo>
                <a:lnTo>
                  <a:pt x="2128128" y="1988832"/>
                </a:lnTo>
                <a:lnTo>
                  <a:pt x="0" y="1988832"/>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11" name="Freeform 11"/>
          <p:cNvSpPr/>
          <p:nvPr/>
        </p:nvSpPr>
        <p:spPr>
          <a:xfrm>
            <a:off x="19200801" y="2349552"/>
            <a:ext cx="2128128" cy="1988832"/>
          </a:xfrm>
          <a:custGeom>
            <a:avLst/>
            <a:gdLst/>
            <a:ahLst/>
            <a:cxnLst/>
            <a:rect l="l" t="t" r="r" b="b"/>
            <a:pathLst>
              <a:path w="2128128" h="1988832">
                <a:moveTo>
                  <a:pt x="0" y="0"/>
                </a:moveTo>
                <a:lnTo>
                  <a:pt x="2128128" y="0"/>
                </a:lnTo>
                <a:lnTo>
                  <a:pt x="2128128" y="1988832"/>
                </a:lnTo>
                <a:lnTo>
                  <a:pt x="0" y="1988832"/>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12" name="Freeform 12"/>
          <p:cNvSpPr/>
          <p:nvPr/>
        </p:nvSpPr>
        <p:spPr>
          <a:xfrm>
            <a:off x="-144549" y="11045931"/>
            <a:ext cx="2128128" cy="1988832"/>
          </a:xfrm>
          <a:custGeom>
            <a:avLst/>
            <a:gdLst/>
            <a:ahLst/>
            <a:cxnLst/>
            <a:rect l="l" t="t" r="r" b="b"/>
            <a:pathLst>
              <a:path w="2128128" h="1988832">
                <a:moveTo>
                  <a:pt x="0" y="0"/>
                </a:moveTo>
                <a:lnTo>
                  <a:pt x="2128128" y="0"/>
                </a:lnTo>
                <a:lnTo>
                  <a:pt x="2128128" y="1988833"/>
                </a:lnTo>
                <a:lnTo>
                  <a:pt x="0" y="1988833"/>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13" name="Freeform 13"/>
          <p:cNvSpPr/>
          <p:nvPr/>
        </p:nvSpPr>
        <p:spPr>
          <a:xfrm>
            <a:off x="7741201" y="3994767"/>
            <a:ext cx="6850892" cy="13367594"/>
          </a:xfrm>
          <a:custGeom>
            <a:avLst/>
            <a:gdLst/>
            <a:ahLst/>
            <a:cxnLst/>
            <a:rect l="l" t="t" r="r" b="b"/>
            <a:pathLst>
              <a:path w="6850892" h="13367594">
                <a:moveTo>
                  <a:pt x="0" y="0"/>
                </a:moveTo>
                <a:lnTo>
                  <a:pt x="6850892" y="0"/>
                </a:lnTo>
                <a:lnTo>
                  <a:pt x="6850892" y="13367594"/>
                </a:lnTo>
                <a:lnTo>
                  <a:pt x="0" y="13367594"/>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
        <p:nvSpPr>
          <p:cNvPr id="14" name="Freeform 14"/>
          <p:cNvSpPr/>
          <p:nvPr/>
        </p:nvSpPr>
        <p:spPr>
          <a:xfrm>
            <a:off x="168184" y="2184525"/>
            <a:ext cx="1438827" cy="3153594"/>
          </a:xfrm>
          <a:custGeom>
            <a:avLst/>
            <a:gdLst/>
            <a:ahLst/>
            <a:cxnLst/>
            <a:rect l="l" t="t" r="r" b="b"/>
            <a:pathLst>
              <a:path w="1438827" h="3153594">
                <a:moveTo>
                  <a:pt x="0" y="0"/>
                </a:moveTo>
                <a:lnTo>
                  <a:pt x="1438827" y="0"/>
                </a:lnTo>
                <a:lnTo>
                  <a:pt x="1438827" y="3153594"/>
                </a:lnTo>
                <a:lnTo>
                  <a:pt x="0" y="3153594"/>
                </a:lnTo>
                <a:lnTo>
                  <a:pt x="0" y="0"/>
                </a:lnTo>
                <a:close/>
              </a:path>
            </a:pathLst>
          </a:custGeom>
          <a:blipFill>
            <a:blip r:embed="rId8">
              <a:extLst>
                <a:ext uri="{96DAC541-7B7A-43D3-8B79-37D633B846F1}">
                  <asvg:svgBlip xmlns="" xmlns:asvg="http://schemas.microsoft.com/office/drawing/2016/SVG/main" r:embed="rId9"/>
                </a:ext>
              </a:extLst>
            </a:blip>
            <a:stretch>
              <a:fillRect/>
            </a:stretch>
          </a:blipFill>
        </p:spPr>
      </p:sp>
      <p:sp>
        <p:nvSpPr>
          <p:cNvPr id="15" name="Freeform 15"/>
          <p:cNvSpPr/>
          <p:nvPr/>
        </p:nvSpPr>
        <p:spPr>
          <a:xfrm rot="-549460">
            <a:off x="60850" y="6935030"/>
            <a:ext cx="1361134" cy="2261704"/>
          </a:xfrm>
          <a:custGeom>
            <a:avLst/>
            <a:gdLst/>
            <a:ahLst/>
            <a:cxnLst/>
            <a:rect l="l" t="t" r="r" b="b"/>
            <a:pathLst>
              <a:path w="1361134" h="2261704">
                <a:moveTo>
                  <a:pt x="0" y="0"/>
                </a:moveTo>
                <a:lnTo>
                  <a:pt x="1361135" y="0"/>
                </a:lnTo>
                <a:lnTo>
                  <a:pt x="1361135" y="2261703"/>
                </a:lnTo>
                <a:lnTo>
                  <a:pt x="0" y="2261703"/>
                </a:lnTo>
                <a:lnTo>
                  <a:pt x="0" y="0"/>
                </a:lnTo>
                <a:close/>
              </a:path>
            </a:pathLst>
          </a:custGeom>
          <a:blipFill>
            <a:blip r:embed="rId10">
              <a:extLst>
                <a:ext uri="{96DAC541-7B7A-43D3-8B79-37D633B846F1}">
                  <asvg:svgBlip xmlns="" xmlns:asvg="http://schemas.microsoft.com/office/drawing/2016/SVG/main" r:embed="rId11"/>
                </a:ext>
              </a:extLst>
            </a:blip>
            <a:stretch>
              <a:fillRect/>
            </a:stretch>
          </a:blipFill>
        </p:spPr>
      </p:sp>
      <p:sp>
        <p:nvSpPr>
          <p:cNvPr id="16" name="Freeform 16"/>
          <p:cNvSpPr/>
          <p:nvPr/>
        </p:nvSpPr>
        <p:spPr>
          <a:xfrm rot="-1506093">
            <a:off x="372349" y="10130896"/>
            <a:ext cx="1402624" cy="3233715"/>
          </a:xfrm>
          <a:custGeom>
            <a:avLst/>
            <a:gdLst/>
            <a:ahLst/>
            <a:cxnLst/>
            <a:rect l="l" t="t" r="r" b="b"/>
            <a:pathLst>
              <a:path w="1402624" h="3233715">
                <a:moveTo>
                  <a:pt x="0" y="0"/>
                </a:moveTo>
                <a:lnTo>
                  <a:pt x="1402624" y="0"/>
                </a:lnTo>
                <a:lnTo>
                  <a:pt x="1402624" y="3233715"/>
                </a:lnTo>
                <a:lnTo>
                  <a:pt x="0" y="3233715"/>
                </a:lnTo>
                <a:lnTo>
                  <a:pt x="0" y="0"/>
                </a:lnTo>
                <a:close/>
              </a:path>
            </a:pathLst>
          </a:custGeom>
          <a:blipFill>
            <a:blip r:embed="rId12">
              <a:extLst>
                <a:ext uri="{96DAC541-7B7A-43D3-8B79-37D633B846F1}">
                  <asvg:svgBlip xmlns="" xmlns:asvg="http://schemas.microsoft.com/office/drawing/2016/SVG/main" r:embed="rId13"/>
                </a:ext>
              </a:extLst>
            </a:blip>
            <a:stretch>
              <a:fillRect/>
            </a:stretch>
          </a:blipFill>
        </p:spPr>
      </p:sp>
      <p:sp>
        <p:nvSpPr>
          <p:cNvPr id="17" name="Freeform 17"/>
          <p:cNvSpPr/>
          <p:nvPr/>
        </p:nvSpPr>
        <p:spPr>
          <a:xfrm>
            <a:off x="19200801" y="2574523"/>
            <a:ext cx="2275622" cy="1538890"/>
          </a:xfrm>
          <a:custGeom>
            <a:avLst/>
            <a:gdLst/>
            <a:ahLst/>
            <a:cxnLst/>
            <a:rect l="l" t="t" r="r" b="b"/>
            <a:pathLst>
              <a:path w="2275622" h="1538890">
                <a:moveTo>
                  <a:pt x="0" y="0"/>
                </a:moveTo>
                <a:lnTo>
                  <a:pt x="2275622" y="0"/>
                </a:lnTo>
                <a:lnTo>
                  <a:pt x="2275622" y="1538889"/>
                </a:lnTo>
                <a:lnTo>
                  <a:pt x="0" y="1538889"/>
                </a:lnTo>
                <a:lnTo>
                  <a:pt x="0" y="0"/>
                </a:lnTo>
                <a:close/>
              </a:path>
            </a:pathLst>
          </a:custGeom>
          <a:blipFill>
            <a:blip r:embed="rId14">
              <a:extLst>
                <a:ext uri="{96DAC541-7B7A-43D3-8B79-37D633B846F1}">
                  <asvg:svgBlip xmlns="" xmlns:asvg="http://schemas.microsoft.com/office/drawing/2016/SVG/main" r:embed="rId15"/>
                </a:ext>
              </a:extLst>
            </a:blip>
            <a:stretch>
              <a:fillRect/>
            </a:stretch>
          </a:blipFill>
        </p:spPr>
      </p:sp>
      <p:sp>
        <p:nvSpPr>
          <p:cNvPr id="18" name="Freeform 18"/>
          <p:cNvSpPr/>
          <p:nvPr/>
        </p:nvSpPr>
        <p:spPr>
          <a:xfrm>
            <a:off x="587807" y="909415"/>
            <a:ext cx="599581" cy="602585"/>
          </a:xfrm>
          <a:custGeom>
            <a:avLst/>
            <a:gdLst/>
            <a:ahLst/>
            <a:cxnLst/>
            <a:rect l="l" t="t" r="r" b="b"/>
            <a:pathLst>
              <a:path w="599581" h="602585">
                <a:moveTo>
                  <a:pt x="0" y="0"/>
                </a:moveTo>
                <a:lnTo>
                  <a:pt x="599581" y="0"/>
                </a:lnTo>
                <a:lnTo>
                  <a:pt x="599581" y="602585"/>
                </a:lnTo>
                <a:lnTo>
                  <a:pt x="0" y="602585"/>
                </a:lnTo>
                <a:lnTo>
                  <a:pt x="0" y="0"/>
                </a:lnTo>
                <a:close/>
              </a:path>
            </a:pathLst>
          </a:custGeom>
          <a:blipFill>
            <a:blip r:embed="rId16">
              <a:extLst>
                <a:ext uri="{96DAC541-7B7A-43D3-8B79-37D633B846F1}">
                  <asvg:svgBlip xmlns="" xmlns:asvg="http://schemas.microsoft.com/office/drawing/2016/SVG/main" r:embed="rId17"/>
                </a:ext>
              </a:extLst>
            </a:blip>
            <a:stretch>
              <a:fillRect/>
            </a:stretch>
          </a:blipFill>
        </p:spPr>
      </p:sp>
      <p:sp>
        <p:nvSpPr>
          <p:cNvPr id="19" name="TextBox 19"/>
          <p:cNvSpPr txBox="1"/>
          <p:nvPr/>
        </p:nvSpPr>
        <p:spPr>
          <a:xfrm>
            <a:off x="2763801" y="379778"/>
            <a:ext cx="17393852" cy="2120282"/>
          </a:xfrm>
          <a:prstGeom prst="rect">
            <a:avLst/>
          </a:prstGeom>
        </p:spPr>
        <p:txBody>
          <a:bodyPr lIns="0" tIns="0" rIns="0" bIns="0" rtlCol="0" anchor="t">
            <a:spAutoFit/>
          </a:bodyPr>
          <a:lstStyle/>
          <a:p>
            <a:pPr algn="ctr">
              <a:lnSpc>
                <a:spcPts val="4269"/>
              </a:lnSpc>
            </a:pPr>
            <a:r>
              <a:rPr lang="en-US" sz="3049" b="1" spc="277">
                <a:solidFill>
                  <a:srgbClr val="FCD980"/>
                </a:solidFill>
                <a:latin typeface="Helvetica World Bold"/>
                <a:ea typeface="Helvetica World Bold"/>
                <a:cs typeface="Helvetica World Bold"/>
                <a:sym typeface="Helvetica World Bold"/>
              </a:rPr>
              <a:t>HealthConnect AI: An Artificial Intelligence-Based Digital Health Promotion Intervention for Preventing Obesity and Type 2 Diabetes</a:t>
            </a:r>
          </a:p>
          <a:p>
            <a:pPr algn="ctr">
              <a:lnSpc>
                <a:spcPts val="2449"/>
              </a:lnSpc>
            </a:pPr>
            <a:r>
              <a:rPr lang="en-US" sz="1749" b="1" spc="159">
                <a:solidFill>
                  <a:srgbClr val="EDE6DD"/>
                </a:solidFill>
                <a:latin typeface="Helvetica World Bold"/>
                <a:ea typeface="Helvetica World Bold"/>
                <a:cs typeface="Helvetica World Bold"/>
                <a:sym typeface="Helvetica World Bold"/>
              </a:rPr>
              <a:t>Student Name: Md Aseiqur Rahaman</a:t>
            </a:r>
          </a:p>
          <a:p>
            <a:pPr algn="ctr">
              <a:lnSpc>
                <a:spcPts val="2449"/>
              </a:lnSpc>
            </a:pPr>
            <a:r>
              <a:rPr lang="en-US" sz="1749" b="1" spc="159">
                <a:solidFill>
                  <a:srgbClr val="EDE6DD"/>
                </a:solidFill>
                <a:latin typeface="Helvetica World Bold"/>
                <a:ea typeface="Helvetica World Bold"/>
                <a:cs typeface="Helvetica World Bold"/>
                <a:sym typeface="Helvetica World Bold"/>
              </a:rPr>
              <a:t>Student ID: 2524402</a:t>
            </a:r>
          </a:p>
          <a:p>
            <a:pPr algn="ctr">
              <a:lnSpc>
                <a:spcPts val="2449"/>
              </a:lnSpc>
            </a:pPr>
            <a:r>
              <a:rPr lang="en-US" sz="1749" b="1" spc="159">
                <a:solidFill>
                  <a:srgbClr val="EDE6DD"/>
                </a:solidFill>
                <a:latin typeface="Helvetica World Bold"/>
                <a:ea typeface="Helvetica World Bold"/>
                <a:cs typeface="Helvetica World Bold"/>
                <a:sym typeface="Helvetica World Bold"/>
              </a:rPr>
              <a:t>Module: LCHS7009 Population Health and Digital Health Promotion</a:t>
            </a:r>
          </a:p>
        </p:txBody>
      </p:sp>
      <p:sp>
        <p:nvSpPr>
          <p:cNvPr id="20" name="TextBox 20"/>
          <p:cNvSpPr txBox="1"/>
          <p:nvPr/>
        </p:nvSpPr>
        <p:spPr>
          <a:xfrm>
            <a:off x="2027781" y="6308319"/>
            <a:ext cx="5267492" cy="945252"/>
          </a:xfrm>
          <a:prstGeom prst="rect">
            <a:avLst/>
          </a:prstGeom>
        </p:spPr>
        <p:txBody>
          <a:bodyPr lIns="0" tIns="0" rIns="0" bIns="0" rtlCol="0" anchor="t">
            <a:spAutoFit/>
          </a:bodyPr>
          <a:lstStyle/>
          <a:p>
            <a:pPr algn="just">
              <a:lnSpc>
                <a:spcPts val="3549"/>
              </a:lnSpc>
            </a:pPr>
            <a:r>
              <a:rPr lang="en-US" sz="2535" b="1">
                <a:solidFill>
                  <a:srgbClr val="000000"/>
                </a:solidFill>
                <a:latin typeface="Agrandir Wide Bold"/>
                <a:ea typeface="Agrandir Wide Bold"/>
                <a:cs typeface="Agrandir Wide Bold"/>
                <a:sym typeface="Agrandir Wide Bold"/>
              </a:rPr>
              <a:t>2. Health Promotion Values and Principles</a:t>
            </a:r>
          </a:p>
        </p:txBody>
      </p:sp>
      <p:sp>
        <p:nvSpPr>
          <p:cNvPr id="21" name="TextBox 21"/>
          <p:cNvSpPr txBox="1"/>
          <p:nvPr/>
        </p:nvSpPr>
        <p:spPr>
          <a:xfrm>
            <a:off x="2151780" y="7310720"/>
            <a:ext cx="5495949" cy="2630805"/>
          </a:xfrm>
          <a:prstGeom prst="rect">
            <a:avLst/>
          </a:prstGeom>
        </p:spPr>
        <p:txBody>
          <a:bodyPr lIns="0" tIns="0" rIns="0" bIns="0" rtlCol="0" anchor="t">
            <a:spAutoFit/>
          </a:bodyPr>
          <a:lstStyle/>
          <a:p>
            <a:pPr algn="just">
              <a:lnSpc>
                <a:spcPts val="1785"/>
              </a:lnSpc>
            </a:pPr>
            <a:r>
              <a:rPr lang="en-US" sz="1500">
                <a:solidFill>
                  <a:srgbClr val="000000"/>
                </a:solidFill>
                <a:latin typeface="Helvetica World"/>
                <a:ea typeface="Helvetica World"/>
                <a:cs typeface="Helvetica World"/>
                <a:sym typeface="Helvetica World"/>
              </a:rPr>
              <a:t>Health promotion is about empowering people to take more control over their health by involving them in health promotion, through equity and disease prevention (World Health Organization (WHO), 1986). In an era of personalised health care, HealthConnect AI embodies these principles by delivering customised health education, personalised lifestyle suggestions, and instant feedback to help inform decisions. The platform also supports health equity by being easily accessible, being multilingual, and connecting with NHS services. HealthConnect AI can inspire self-care and preventative actions that can lead to improved health and lower obesity and Type 2 Diabetes (T2D) rates (WHO, 2021).</a:t>
            </a:r>
          </a:p>
        </p:txBody>
      </p:sp>
      <p:sp>
        <p:nvSpPr>
          <p:cNvPr id="22" name="TextBox 22"/>
          <p:cNvSpPr txBox="1"/>
          <p:nvPr/>
        </p:nvSpPr>
        <p:spPr>
          <a:xfrm>
            <a:off x="2152650" y="2603500"/>
            <a:ext cx="5487451" cy="701258"/>
          </a:xfrm>
          <a:prstGeom prst="rect">
            <a:avLst/>
          </a:prstGeom>
        </p:spPr>
        <p:txBody>
          <a:bodyPr lIns="0" tIns="0" rIns="0" bIns="0" rtlCol="0" anchor="t">
            <a:spAutoFit/>
          </a:bodyPr>
          <a:lstStyle/>
          <a:p>
            <a:pPr algn="l">
              <a:lnSpc>
                <a:spcPts val="4949"/>
              </a:lnSpc>
            </a:pPr>
            <a:r>
              <a:rPr lang="en-US" sz="3535" b="1">
                <a:solidFill>
                  <a:srgbClr val="000000"/>
                </a:solidFill>
                <a:latin typeface="Agrandir Wide Bold"/>
                <a:ea typeface="Agrandir Wide Bold"/>
                <a:cs typeface="Agrandir Wide Bold"/>
                <a:sym typeface="Agrandir Wide Bold"/>
              </a:rPr>
              <a:t>1. </a:t>
            </a:r>
            <a:r>
              <a:rPr lang="en-US" sz="3535" b="1" dirty="0">
                <a:solidFill>
                  <a:srgbClr val="000000"/>
                </a:solidFill>
                <a:latin typeface="Agrandir Wide Bold"/>
                <a:ea typeface="Agrandir Wide Bold"/>
                <a:cs typeface="Agrandir Wide Bold"/>
                <a:sym typeface="Agrandir Wide Bold"/>
              </a:rPr>
              <a:t>Background </a:t>
            </a:r>
          </a:p>
        </p:txBody>
      </p:sp>
      <p:sp>
        <p:nvSpPr>
          <p:cNvPr id="23" name="TextBox 23"/>
          <p:cNvSpPr txBox="1"/>
          <p:nvPr/>
        </p:nvSpPr>
        <p:spPr>
          <a:xfrm>
            <a:off x="2027781" y="3201039"/>
            <a:ext cx="5619949" cy="2849880"/>
          </a:xfrm>
          <a:prstGeom prst="rect">
            <a:avLst/>
          </a:prstGeom>
        </p:spPr>
        <p:txBody>
          <a:bodyPr lIns="0" tIns="0" rIns="0" bIns="0" rtlCol="0" anchor="t">
            <a:spAutoFit/>
          </a:bodyPr>
          <a:lstStyle/>
          <a:p>
            <a:pPr algn="just">
              <a:lnSpc>
                <a:spcPts val="1784"/>
              </a:lnSpc>
            </a:pPr>
            <a:r>
              <a:rPr lang="en-US" sz="1500">
                <a:solidFill>
                  <a:srgbClr val="000000"/>
                </a:solidFill>
                <a:latin typeface="Helvetica World"/>
                <a:ea typeface="Helvetica World"/>
                <a:cs typeface="Helvetica World"/>
                <a:sym typeface="Helvetica World"/>
              </a:rPr>
              <a:t>Obesity and type 2 diabetes are significant public health problems as they affect the health of cardiovascular system, stroke, some types of cancers and premature death. Obesity affects over 1 billion people worldwide and non-communicable diseases are responsible for over 43 million deaths every year (World Health Organization (WHO), 2024). Current interventions comprise of health education programmes, community weight management services, the NHS App and wearable fitness technologies. But, there are numerous digital interventions that are not personalised. Hence, HealthConnect AI has been created to deliver AI-powered, personalized lifestyle coaching, real-time health monitoring, and behavior modification assistance to enhance preventive care and lower the danger of obesity-related illnesses.</a:t>
            </a:r>
          </a:p>
        </p:txBody>
      </p:sp>
      <p:sp>
        <p:nvSpPr>
          <p:cNvPr id="24" name="TextBox 24"/>
          <p:cNvSpPr txBox="1"/>
          <p:nvPr/>
        </p:nvSpPr>
        <p:spPr>
          <a:xfrm>
            <a:off x="13738268" y="2666934"/>
            <a:ext cx="4426028" cy="481066"/>
          </a:xfrm>
          <a:prstGeom prst="rect">
            <a:avLst/>
          </a:prstGeom>
        </p:spPr>
        <p:txBody>
          <a:bodyPr lIns="0" tIns="0" rIns="0" bIns="0" rtlCol="0" anchor="t">
            <a:spAutoFit/>
          </a:bodyPr>
          <a:lstStyle/>
          <a:p>
            <a:pPr algn="just">
              <a:lnSpc>
                <a:spcPts val="3409"/>
              </a:lnSpc>
            </a:pPr>
            <a:r>
              <a:rPr lang="en-US" sz="2435" b="1">
                <a:solidFill>
                  <a:srgbClr val="000000"/>
                </a:solidFill>
                <a:latin typeface="Agrandir Wide Bold"/>
                <a:ea typeface="Agrandir Wide Bold"/>
                <a:cs typeface="Agrandir Wide Bold"/>
                <a:sym typeface="Agrandir Wide Bold"/>
              </a:rPr>
              <a:t>4. Expected Outcomes</a:t>
            </a:r>
          </a:p>
        </p:txBody>
      </p:sp>
      <p:sp>
        <p:nvSpPr>
          <p:cNvPr id="25" name="TextBox 25"/>
          <p:cNvSpPr txBox="1"/>
          <p:nvPr/>
        </p:nvSpPr>
        <p:spPr>
          <a:xfrm>
            <a:off x="13738268" y="3281425"/>
            <a:ext cx="5286146" cy="3068955"/>
          </a:xfrm>
          <a:prstGeom prst="rect">
            <a:avLst/>
          </a:prstGeom>
        </p:spPr>
        <p:txBody>
          <a:bodyPr lIns="0" tIns="0" rIns="0" bIns="0" rtlCol="0" anchor="t">
            <a:spAutoFit/>
          </a:bodyPr>
          <a:lstStyle/>
          <a:p>
            <a:pPr algn="just">
              <a:lnSpc>
                <a:spcPts val="1784"/>
              </a:lnSpc>
            </a:pPr>
            <a:r>
              <a:rPr lang="en-US" sz="1500">
                <a:solidFill>
                  <a:srgbClr val="000000"/>
                </a:solidFill>
                <a:latin typeface="Helvetica World"/>
                <a:ea typeface="Helvetica World"/>
                <a:cs typeface="Helvetica World"/>
                <a:sym typeface="Helvetica World"/>
              </a:rPr>
              <a:t>It is anticipated that HealthConnect AI will have a positive impact in enhancing health literacy, increasing levels of physical activity, promoting healthier diets and improving the long term health management of people who are at risk of obesity and type 2 diabetes. Personalised coaching and ongoing monitoring is expected to increase the likelihood of adherence to the lifestyle advice given and increase uptake of NHS Health Checks and preventive screening programmes. The behavioural change(s) that occur may lead to a decrease in obesity prevalence, a decrease in the incidence of type 2 diabetes, a reduction in the use of healthcare services and an improvement in quality of life. But these can only be realised if there is a focus on digital exclusion, data protection and equitable access for all populations.</a:t>
            </a:r>
          </a:p>
        </p:txBody>
      </p:sp>
      <p:sp>
        <p:nvSpPr>
          <p:cNvPr id="26" name="TextBox 26"/>
          <p:cNvSpPr txBox="1"/>
          <p:nvPr/>
        </p:nvSpPr>
        <p:spPr>
          <a:xfrm>
            <a:off x="15640050" y="6489700"/>
            <a:ext cx="3785515" cy="625212"/>
          </a:xfrm>
          <a:prstGeom prst="rect">
            <a:avLst/>
          </a:prstGeom>
        </p:spPr>
        <p:txBody>
          <a:bodyPr lIns="0" tIns="0" rIns="0" bIns="0" rtlCol="0" anchor="t">
            <a:spAutoFit/>
          </a:bodyPr>
          <a:lstStyle/>
          <a:p>
            <a:pPr algn="just">
              <a:lnSpc>
                <a:spcPts val="4389"/>
              </a:lnSpc>
            </a:pPr>
            <a:r>
              <a:rPr lang="en-US" sz="3135" b="1" dirty="0">
                <a:solidFill>
                  <a:srgbClr val="000000"/>
                </a:solidFill>
                <a:latin typeface="Agrandir Wide Bold"/>
                <a:ea typeface="Agrandir Wide Bold"/>
                <a:cs typeface="Agrandir Wide Bold"/>
                <a:sym typeface="Agrandir Wide Bold"/>
              </a:rPr>
              <a:t>5. Conclusion</a:t>
            </a:r>
          </a:p>
        </p:txBody>
      </p:sp>
      <p:sp>
        <p:nvSpPr>
          <p:cNvPr id="27" name="TextBox 27"/>
          <p:cNvSpPr txBox="1"/>
          <p:nvPr/>
        </p:nvSpPr>
        <p:spPr>
          <a:xfrm>
            <a:off x="14954250" y="7023100"/>
            <a:ext cx="5286146" cy="2849880"/>
          </a:xfrm>
          <a:prstGeom prst="rect">
            <a:avLst/>
          </a:prstGeom>
        </p:spPr>
        <p:txBody>
          <a:bodyPr lIns="0" tIns="0" rIns="0" bIns="0" rtlCol="0" anchor="t">
            <a:spAutoFit/>
          </a:bodyPr>
          <a:lstStyle/>
          <a:p>
            <a:pPr algn="just">
              <a:lnSpc>
                <a:spcPts val="1785"/>
              </a:lnSpc>
            </a:pPr>
            <a:r>
              <a:rPr lang="en-US" sz="1500" dirty="0" err="1">
                <a:solidFill>
                  <a:srgbClr val="000000"/>
                </a:solidFill>
                <a:latin typeface="Helvetica World"/>
                <a:ea typeface="Helvetica World"/>
                <a:cs typeface="Helvetica World"/>
                <a:sym typeface="Helvetica World"/>
              </a:rPr>
              <a:t>HealthConnect</a:t>
            </a:r>
            <a:r>
              <a:rPr lang="en-US" sz="1500" dirty="0">
                <a:solidFill>
                  <a:srgbClr val="000000"/>
                </a:solidFill>
                <a:latin typeface="Helvetica World"/>
                <a:ea typeface="Helvetica World"/>
                <a:cs typeface="Helvetica World"/>
                <a:sym typeface="Helvetica World"/>
              </a:rPr>
              <a:t> AI illustrates the potential of AI-driven </a:t>
            </a:r>
            <a:r>
              <a:rPr lang="en-US" sz="1500" dirty="0" err="1">
                <a:solidFill>
                  <a:srgbClr val="000000"/>
                </a:solidFill>
                <a:latin typeface="Helvetica World"/>
                <a:ea typeface="Helvetica World"/>
                <a:cs typeface="Helvetica World"/>
                <a:sym typeface="Helvetica World"/>
              </a:rPr>
              <a:t>personalised</a:t>
            </a:r>
            <a:r>
              <a:rPr lang="en-US" sz="1500" dirty="0">
                <a:solidFill>
                  <a:srgbClr val="000000"/>
                </a:solidFill>
                <a:latin typeface="Helvetica World"/>
                <a:ea typeface="Helvetica World"/>
                <a:cs typeface="Helvetica World"/>
                <a:sym typeface="Helvetica World"/>
              </a:rPr>
              <a:t>, evidence-based, and preventive healthcare interventions for digital health promotion. The platform helps achieve national public health goals for healthier lifestyles, digital health literacy, and obesity and type 2 diabetes prevention. Its implications for health policy are significant, as it can assist in the digital transformation of the NHS, for education by enabling people to take control of their health, and for research, by offering an avenue to assess the effectiveness, cost-effectiveness, and ethical use of AI-based health promotion interventions. Inclusivity and digital equity, along with responsible AI governance, should be key considerations for future development.</a:t>
            </a:r>
          </a:p>
        </p:txBody>
      </p:sp>
      <p:sp>
        <p:nvSpPr>
          <p:cNvPr id="28" name="TextBox 28"/>
          <p:cNvSpPr txBox="1"/>
          <p:nvPr/>
        </p:nvSpPr>
        <p:spPr>
          <a:xfrm>
            <a:off x="1997545" y="10261970"/>
            <a:ext cx="5743656" cy="783961"/>
          </a:xfrm>
          <a:prstGeom prst="rect">
            <a:avLst/>
          </a:prstGeom>
        </p:spPr>
        <p:txBody>
          <a:bodyPr lIns="0" tIns="0" rIns="0" bIns="0" rtlCol="0" anchor="t">
            <a:spAutoFit/>
          </a:bodyPr>
          <a:lstStyle/>
          <a:p>
            <a:pPr algn="just">
              <a:lnSpc>
                <a:spcPts val="2989"/>
              </a:lnSpc>
            </a:pPr>
            <a:r>
              <a:rPr lang="en-US" sz="2135" b="1">
                <a:solidFill>
                  <a:srgbClr val="000000"/>
                </a:solidFill>
                <a:latin typeface="Agrandir Wide Bold"/>
                <a:ea typeface="Agrandir Wide Bold"/>
                <a:cs typeface="Agrandir Wide Bold"/>
                <a:sym typeface="Agrandir Wide Bold"/>
              </a:rPr>
              <a:t>3. Behaviour Change Theory (COM-B Model)</a:t>
            </a:r>
          </a:p>
        </p:txBody>
      </p:sp>
      <p:sp>
        <p:nvSpPr>
          <p:cNvPr id="29" name="TextBox 29"/>
          <p:cNvSpPr txBox="1"/>
          <p:nvPr/>
        </p:nvSpPr>
        <p:spPr>
          <a:xfrm>
            <a:off x="2027781" y="11103081"/>
            <a:ext cx="6131809" cy="3945255"/>
          </a:xfrm>
          <a:prstGeom prst="rect">
            <a:avLst/>
          </a:prstGeom>
        </p:spPr>
        <p:txBody>
          <a:bodyPr lIns="0" tIns="0" rIns="0" bIns="0" rtlCol="0" anchor="t">
            <a:spAutoFit/>
          </a:bodyPr>
          <a:lstStyle/>
          <a:p>
            <a:pPr algn="just">
              <a:lnSpc>
                <a:spcPts val="1784"/>
              </a:lnSpc>
            </a:pPr>
            <a:r>
              <a:rPr lang="en-US" sz="1500">
                <a:solidFill>
                  <a:srgbClr val="000000"/>
                </a:solidFill>
                <a:latin typeface="Helvetica World"/>
                <a:ea typeface="Helvetica World"/>
                <a:cs typeface="Helvetica World"/>
                <a:sym typeface="Helvetica World"/>
              </a:rPr>
              <a:t>The COM-B model (Michie, van Stralen and West 2011) suggests that behaviour change happens when the individual has the necessary Capability, Opportunity and Motivation to execute the desired behaviour. All these are included in HealthConnect AI to promote healthy living. Individualized education on healthy eating, physical activity, diabetes prevention and weight management improves psychological capability. Wearable device integration tracks daily steps, heart rates and sleep quality, while also recording exercise performance - all of which contribute to enhanced physical capability. Medication reminders, appointment reminders, healthy lifestyle reminders, online peer-support groups and direct links to NHS health resources all create opportunities. Motivation is strengthened using artificial intelligence to deliver personalised feedback, goal setting, achievement badges, behavioural nudges, and progress tracking. The application of the COM-B model allows HealthConnect AI to tackle multiple behavioral determinants of health at once, potentially enhancing user engagement, boost long-term adherence to healthy behaviors, and help achieve sustainable obesity and diabetes prevention.</a:t>
            </a:r>
          </a:p>
        </p:txBody>
      </p:sp>
      <p:sp>
        <p:nvSpPr>
          <p:cNvPr id="30" name="TextBox 30"/>
          <p:cNvSpPr txBox="1"/>
          <p:nvPr/>
        </p:nvSpPr>
        <p:spPr>
          <a:xfrm>
            <a:off x="13866371" y="9973725"/>
            <a:ext cx="3785515" cy="608702"/>
          </a:xfrm>
          <a:prstGeom prst="rect">
            <a:avLst/>
          </a:prstGeom>
        </p:spPr>
        <p:txBody>
          <a:bodyPr lIns="0" tIns="0" rIns="0" bIns="0" rtlCol="0" anchor="t">
            <a:spAutoFit/>
          </a:bodyPr>
          <a:lstStyle/>
          <a:p>
            <a:pPr algn="just">
              <a:lnSpc>
                <a:spcPts val="4249"/>
              </a:lnSpc>
            </a:pPr>
            <a:r>
              <a:rPr lang="en-US" sz="3035" b="1">
                <a:solidFill>
                  <a:srgbClr val="000000"/>
                </a:solidFill>
                <a:latin typeface="Agrandir Wide Bold"/>
                <a:ea typeface="Agrandir Wide Bold"/>
                <a:cs typeface="Agrandir Wide Bold"/>
                <a:sym typeface="Agrandir Wide Bold"/>
              </a:rPr>
              <a:t>6.Reference</a:t>
            </a:r>
          </a:p>
        </p:txBody>
      </p:sp>
      <p:sp>
        <p:nvSpPr>
          <p:cNvPr id="31" name="TextBox 31"/>
          <p:cNvSpPr txBox="1"/>
          <p:nvPr/>
        </p:nvSpPr>
        <p:spPr>
          <a:xfrm>
            <a:off x="13866371" y="10677677"/>
            <a:ext cx="7200091" cy="4455900"/>
          </a:xfrm>
          <a:prstGeom prst="rect">
            <a:avLst/>
          </a:prstGeom>
        </p:spPr>
        <p:txBody>
          <a:bodyPr lIns="0" tIns="0" rIns="0" bIns="0" rtlCol="0" anchor="t">
            <a:spAutoFit/>
          </a:bodyPr>
          <a:lstStyle/>
          <a:p>
            <a:pPr marL="228600" indent="-228600" algn="just">
              <a:buFont typeface="+mj-lt"/>
              <a:buAutoNum type="arabicPeriod"/>
            </a:pPr>
            <a:r>
              <a:rPr lang="en-US" sz="1200" dirty="0">
                <a:latin typeface="Arial" panose="020B0604020202020204" pitchFamily="34" charset="0"/>
                <a:cs typeface="Arial" panose="020B0604020202020204" pitchFamily="34" charset="0"/>
              </a:rPr>
              <a:t>Bandura, A. (1997) </a:t>
            </a:r>
            <a:r>
              <a:rPr lang="en-US" sz="1200" i="1" dirty="0">
                <a:latin typeface="Arial" panose="020B0604020202020204" pitchFamily="34" charset="0"/>
                <a:cs typeface="Arial" panose="020B0604020202020204" pitchFamily="34" charset="0"/>
              </a:rPr>
              <a:t>Self-Efficacy: The Exercise of Control</a:t>
            </a:r>
            <a:r>
              <a:rPr lang="en-US" sz="1200" dirty="0">
                <a:latin typeface="Arial" panose="020B0604020202020204" pitchFamily="34" charset="0"/>
                <a:cs typeface="Arial" panose="020B0604020202020204" pitchFamily="34" charset="0"/>
              </a:rPr>
              <a:t>. New York: W.H. Freeman. Available at: </a:t>
            </a:r>
            <a:r>
              <a:rPr lang="en-US" sz="1200" dirty="0">
                <a:latin typeface="Arial" panose="020B0604020202020204" pitchFamily="34" charset="0"/>
                <a:cs typeface="Arial" panose="020B0604020202020204" pitchFamily="34" charset="0"/>
                <a:hlinkClick r:id="rId18"/>
              </a:rPr>
              <a:t>https://books.google.com/books?id=eJ-PN9g_o-EC</a:t>
            </a:r>
            <a:r>
              <a:rPr lang="en-US" sz="1200" dirty="0">
                <a:latin typeface="Arial" panose="020B0604020202020204" pitchFamily="34" charset="0"/>
                <a:cs typeface="Arial" panose="020B0604020202020204" pitchFamily="34" charset="0"/>
              </a:rPr>
              <a:t> (Accessed: 11 July 2026).</a:t>
            </a:r>
          </a:p>
          <a:p>
            <a:pPr marL="228600" indent="-228600" algn="just">
              <a:buFont typeface="+mj-lt"/>
              <a:buAutoNum type="arabicPeriod"/>
            </a:pPr>
            <a:r>
              <a:rPr lang="en-US" sz="1200" dirty="0" err="1">
                <a:latin typeface="Arial" panose="020B0604020202020204" pitchFamily="34" charset="0"/>
                <a:cs typeface="Arial" panose="020B0604020202020204" pitchFamily="34" charset="0"/>
              </a:rPr>
              <a:t>Marcolino</a:t>
            </a:r>
            <a:r>
              <a:rPr lang="en-US" sz="1200" dirty="0">
                <a:latin typeface="Arial" panose="020B0604020202020204" pitchFamily="34" charset="0"/>
                <a:cs typeface="Arial" panose="020B0604020202020204" pitchFamily="34" charset="0"/>
              </a:rPr>
              <a:t>, M.S., Oliveira, J.A.Q., </a:t>
            </a:r>
            <a:r>
              <a:rPr lang="en-US" sz="1200" dirty="0" err="1">
                <a:latin typeface="Arial" panose="020B0604020202020204" pitchFamily="34" charset="0"/>
                <a:cs typeface="Arial" panose="020B0604020202020204" pitchFamily="34" charset="0"/>
              </a:rPr>
              <a:t>D'Agostino</a:t>
            </a:r>
            <a:r>
              <a:rPr lang="en-US" sz="1200" dirty="0">
                <a:latin typeface="Arial" panose="020B0604020202020204" pitchFamily="34" charset="0"/>
                <a:cs typeface="Arial" panose="020B0604020202020204" pitchFamily="34" charset="0"/>
              </a:rPr>
              <a:t>, M., Ribeiro, A.L.P., </a:t>
            </a:r>
            <a:r>
              <a:rPr lang="en-US" sz="1200" dirty="0" err="1">
                <a:latin typeface="Arial" panose="020B0604020202020204" pitchFamily="34" charset="0"/>
                <a:cs typeface="Arial" panose="020B0604020202020204" pitchFamily="34" charset="0"/>
              </a:rPr>
              <a:t>Alkmim</a:t>
            </a:r>
            <a:r>
              <a:rPr lang="en-US" sz="1200" dirty="0">
                <a:latin typeface="Arial" panose="020B0604020202020204" pitchFamily="34" charset="0"/>
                <a:cs typeface="Arial" panose="020B0604020202020204" pitchFamily="34" charset="0"/>
              </a:rPr>
              <a:t>, M.B.M. and </a:t>
            </a:r>
            <a:r>
              <a:rPr lang="en-US" sz="1200" dirty="0" err="1">
                <a:latin typeface="Arial" panose="020B0604020202020204" pitchFamily="34" charset="0"/>
                <a:cs typeface="Arial" panose="020B0604020202020204" pitchFamily="34" charset="0"/>
              </a:rPr>
              <a:t>Novillo</a:t>
            </a:r>
            <a:r>
              <a:rPr lang="en-US" sz="1200" dirty="0">
                <a:latin typeface="Arial" panose="020B0604020202020204" pitchFamily="34" charset="0"/>
                <a:cs typeface="Arial" panose="020B0604020202020204" pitchFamily="34" charset="0"/>
              </a:rPr>
              <a:t>-Ortiz, D. (2018) ‘The impact of </a:t>
            </a:r>
            <a:r>
              <a:rPr lang="en-US" sz="1200" dirty="0" err="1">
                <a:latin typeface="Arial" panose="020B0604020202020204" pitchFamily="34" charset="0"/>
                <a:cs typeface="Arial" panose="020B0604020202020204" pitchFamily="34" charset="0"/>
              </a:rPr>
              <a:t>mHealth</a:t>
            </a:r>
            <a:r>
              <a:rPr lang="en-US" sz="1200" dirty="0">
                <a:latin typeface="Arial" panose="020B0604020202020204" pitchFamily="34" charset="0"/>
                <a:cs typeface="Arial" panose="020B0604020202020204" pitchFamily="34" charset="0"/>
              </a:rPr>
              <a:t> interventions: Systematic review of systematic reviews’, </a:t>
            </a:r>
            <a:r>
              <a:rPr lang="en-US" sz="1200" i="1" dirty="0">
                <a:latin typeface="Arial" panose="020B0604020202020204" pitchFamily="34" charset="0"/>
                <a:cs typeface="Arial" panose="020B0604020202020204" pitchFamily="34" charset="0"/>
              </a:rPr>
              <a:t>JMIR </a:t>
            </a:r>
            <a:r>
              <a:rPr lang="en-US" sz="1200" i="1" dirty="0" err="1">
                <a:latin typeface="Arial" panose="020B0604020202020204" pitchFamily="34" charset="0"/>
                <a:cs typeface="Arial" panose="020B0604020202020204" pitchFamily="34" charset="0"/>
              </a:rPr>
              <a:t>mHealth</a:t>
            </a:r>
            <a:r>
              <a:rPr lang="en-US" sz="1200" i="1" dirty="0">
                <a:latin typeface="Arial" panose="020B0604020202020204" pitchFamily="34" charset="0"/>
                <a:cs typeface="Arial" panose="020B0604020202020204" pitchFamily="34" charset="0"/>
              </a:rPr>
              <a:t> and </a:t>
            </a:r>
            <a:r>
              <a:rPr lang="en-US" sz="1200" i="1" dirty="0" err="1">
                <a:latin typeface="Arial" panose="020B0604020202020204" pitchFamily="34" charset="0"/>
                <a:cs typeface="Arial" panose="020B0604020202020204" pitchFamily="34" charset="0"/>
              </a:rPr>
              <a:t>uHealth</a:t>
            </a:r>
            <a:r>
              <a:rPr lang="en-US" sz="1200" dirty="0">
                <a:latin typeface="Arial" panose="020B0604020202020204" pitchFamily="34" charset="0"/>
                <a:cs typeface="Arial" panose="020B0604020202020204" pitchFamily="34" charset="0"/>
              </a:rPr>
              <a:t>, 6(1), e23. Available at: </a:t>
            </a:r>
            <a:r>
              <a:rPr lang="en-US" sz="1200" dirty="0">
                <a:latin typeface="Arial" panose="020B0604020202020204" pitchFamily="34" charset="0"/>
                <a:cs typeface="Arial" panose="020B0604020202020204" pitchFamily="34" charset="0"/>
                <a:hlinkClick r:id="rId19"/>
              </a:rPr>
              <a:t>https://mhealth.jmir.org/2018/1/e23/</a:t>
            </a:r>
            <a:r>
              <a:rPr lang="en-US" sz="1200" dirty="0">
                <a:latin typeface="Arial" panose="020B0604020202020204" pitchFamily="34" charset="0"/>
                <a:cs typeface="Arial" panose="020B0604020202020204" pitchFamily="34" charset="0"/>
              </a:rPr>
              <a:t> (Accessed: 11 July 2026).</a:t>
            </a:r>
          </a:p>
          <a:p>
            <a:pPr marL="228600" indent="-228600" algn="just">
              <a:buFont typeface="+mj-lt"/>
              <a:buAutoNum type="arabicPeriod"/>
            </a:pPr>
            <a:r>
              <a:rPr lang="en-US" sz="1200" dirty="0" err="1">
                <a:latin typeface="Arial" panose="020B0604020202020204" pitchFamily="34" charset="0"/>
                <a:cs typeface="Arial" panose="020B0604020202020204" pitchFamily="34" charset="0"/>
              </a:rPr>
              <a:t>Michie</a:t>
            </a:r>
            <a:r>
              <a:rPr lang="en-US" sz="1200" dirty="0">
                <a:latin typeface="Arial" panose="020B0604020202020204" pitchFamily="34" charset="0"/>
                <a:cs typeface="Arial" panose="020B0604020202020204" pitchFamily="34" charset="0"/>
              </a:rPr>
              <a:t>, S., van </a:t>
            </a:r>
            <a:r>
              <a:rPr lang="en-US" sz="1200" dirty="0" err="1">
                <a:latin typeface="Arial" panose="020B0604020202020204" pitchFamily="34" charset="0"/>
                <a:cs typeface="Arial" panose="020B0604020202020204" pitchFamily="34" charset="0"/>
              </a:rPr>
              <a:t>Stralen</a:t>
            </a:r>
            <a:r>
              <a:rPr lang="en-US" sz="1200" dirty="0">
                <a:latin typeface="Arial" panose="020B0604020202020204" pitchFamily="34" charset="0"/>
                <a:cs typeface="Arial" panose="020B0604020202020204" pitchFamily="34" charset="0"/>
              </a:rPr>
              <a:t>, M.M. and West, R. (2011) ‘The </a:t>
            </a:r>
            <a:r>
              <a:rPr lang="en-US" sz="1200" dirty="0" err="1">
                <a:latin typeface="Arial" panose="020B0604020202020204" pitchFamily="34" charset="0"/>
                <a:cs typeface="Arial" panose="020B0604020202020204" pitchFamily="34" charset="0"/>
              </a:rPr>
              <a:t>Behaviour</a:t>
            </a:r>
            <a:r>
              <a:rPr lang="en-US" sz="1200" dirty="0">
                <a:latin typeface="Arial" panose="020B0604020202020204" pitchFamily="34" charset="0"/>
                <a:cs typeface="Arial" panose="020B0604020202020204" pitchFamily="34" charset="0"/>
              </a:rPr>
              <a:t> Change Wheel: A new method for </a:t>
            </a:r>
            <a:r>
              <a:rPr lang="en-US" sz="1200" dirty="0" err="1">
                <a:latin typeface="Arial" panose="020B0604020202020204" pitchFamily="34" charset="0"/>
                <a:cs typeface="Arial" panose="020B0604020202020204" pitchFamily="34" charset="0"/>
              </a:rPr>
              <a:t>characterising</a:t>
            </a:r>
            <a:r>
              <a:rPr lang="en-US" sz="1200" dirty="0">
                <a:latin typeface="Arial" panose="020B0604020202020204" pitchFamily="34" charset="0"/>
                <a:cs typeface="Arial" panose="020B0604020202020204" pitchFamily="34" charset="0"/>
              </a:rPr>
              <a:t> and designing </a:t>
            </a:r>
            <a:r>
              <a:rPr lang="en-US" sz="1200" dirty="0" err="1">
                <a:latin typeface="Arial" panose="020B0604020202020204" pitchFamily="34" charset="0"/>
                <a:cs typeface="Arial" panose="020B0604020202020204" pitchFamily="34" charset="0"/>
              </a:rPr>
              <a:t>behaviour</a:t>
            </a:r>
            <a:r>
              <a:rPr lang="en-US" sz="1200" dirty="0">
                <a:latin typeface="Arial" panose="020B0604020202020204" pitchFamily="34" charset="0"/>
                <a:cs typeface="Arial" panose="020B0604020202020204" pitchFamily="34" charset="0"/>
              </a:rPr>
              <a:t> change interventions’, </a:t>
            </a:r>
            <a:r>
              <a:rPr lang="en-US" sz="1200" i="1" dirty="0">
                <a:latin typeface="Arial" panose="020B0604020202020204" pitchFamily="34" charset="0"/>
                <a:cs typeface="Arial" panose="020B0604020202020204" pitchFamily="34" charset="0"/>
              </a:rPr>
              <a:t>Implementation Science</a:t>
            </a:r>
            <a:r>
              <a:rPr lang="en-US" sz="1200" dirty="0">
                <a:latin typeface="Arial" panose="020B0604020202020204" pitchFamily="34" charset="0"/>
                <a:cs typeface="Arial" panose="020B0604020202020204" pitchFamily="34" charset="0"/>
              </a:rPr>
              <a:t>, 6, 42. Available at: </a:t>
            </a:r>
            <a:r>
              <a:rPr lang="en-US" sz="1200" dirty="0">
                <a:latin typeface="Arial" panose="020B0604020202020204" pitchFamily="34" charset="0"/>
                <a:cs typeface="Arial" panose="020B0604020202020204" pitchFamily="34" charset="0"/>
                <a:hlinkClick r:id="rId20"/>
              </a:rPr>
              <a:t>https://implementationscience.biomedcentral.com/articles/10.1186/1748-5908-6-42</a:t>
            </a:r>
            <a:r>
              <a:rPr lang="en-US" sz="1200" dirty="0">
                <a:latin typeface="Arial" panose="020B0604020202020204" pitchFamily="34" charset="0"/>
                <a:cs typeface="Arial" panose="020B0604020202020204" pitchFamily="34" charset="0"/>
              </a:rPr>
              <a:t> (Accessed: 11 July 2026).</a:t>
            </a:r>
          </a:p>
          <a:p>
            <a:pPr marL="228600" indent="-228600" algn="just">
              <a:buFont typeface="+mj-lt"/>
              <a:buAutoNum type="arabicPeriod"/>
            </a:pPr>
            <a:r>
              <a:rPr lang="en-US" sz="1200" dirty="0">
                <a:latin typeface="Arial" panose="020B0604020202020204" pitchFamily="34" charset="0"/>
                <a:cs typeface="Arial" panose="020B0604020202020204" pitchFamily="34" charset="0"/>
              </a:rPr>
              <a:t>NHS England (2024) </a:t>
            </a:r>
            <a:r>
              <a:rPr lang="en-US" sz="1200" i="1" dirty="0">
                <a:latin typeface="Arial" panose="020B0604020202020204" pitchFamily="34" charset="0"/>
                <a:cs typeface="Arial" panose="020B0604020202020204" pitchFamily="34" charset="0"/>
              </a:rPr>
              <a:t>NHS App</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1"/>
              </a:rPr>
              <a:t>https://www.nhs.uk/nhs-app/</a:t>
            </a:r>
            <a:r>
              <a:rPr lang="en-US" sz="1200" dirty="0">
                <a:latin typeface="Arial" panose="020B0604020202020204" pitchFamily="34" charset="0"/>
                <a:cs typeface="Arial" panose="020B0604020202020204" pitchFamily="34" charset="0"/>
              </a:rPr>
              <a:t> (Accessed: 11 July 2026).</a:t>
            </a:r>
          </a:p>
          <a:p>
            <a:pPr marL="228600" indent="-228600" algn="just">
              <a:buFont typeface="+mj-lt"/>
              <a:buAutoNum type="arabicPeriod"/>
            </a:pPr>
            <a:r>
              <a:rPr lang="en-US" sz="1200" dirty="0">
                <a:latin typeface="Arial" panose="020B0604020202020204" pitchFamily="34" charset="0"/>
                <a:cs typeface="Arial" panose="020B0604020202020204" pitchFamily="34" charset="0"/>
              </a:rPr>
              <a:t>NHS England (2024) </a:t>
            </a:r>
            <a:r>
              <a:rPr lang="en-US" sz="1200" i="1" dirty="0">
                <a:latin typeface="Arial" panose="020B0604020202020204" pitchFamily="34" charset="0"/>
                <a:cs typeface="Arial" panose="020B0604020202020204" pitchFamily="34" charset="0"/>
              </a:rPr>
              <a:t>NHS Digital Weight Management </a:t>
            </a:r>
            <a:r>
              <a:rPr lang="en-US" sz="1200" i="1" dirty="0" err="1">
                <a:latin typeface="Arial" panose="020B0604020202020204" pitchFamily="34" charset="0"/>
                <a:cs typeface="Arial" panose="020B0604020202020204" pitchFamily="34" charset="0"/>
              </a:rPr>
              <a:t>Programme</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2"/>
              </a:rPr>
              <a:t>https://www.england.nhs.uk/digital-weight-management/</a:t>
            </a:r>
            <a:r>
              <a:rPr lang="en-US" sz="1200" dirty="0">
                <a:latin typeface="Arial" panose="020B0604020202020204" pitchFamily="34" charset="0"/>
                <a:cs typeface="Arial" panose="020B0604020202020204" pitchFamily="34" charset="0"/>
              </a:rPr>
              <a:t> (Accessed: 11 July 2026).</a:t>
            </a:r>
          </a:p>
          <a:p>
            <a:pPr marL="228600" indent="-228600" algn="just">
              <a:buFont typeface="+mj-lt"/>
              <a:buAutoNum type="arabicPeriod"/>
            </a:pPr>
            <a:r>
              <a:rPr lang="en-US" sz="1200" dirty="0">
                <a:latin typeface="Arial" panose="020B0604020202020204" pitchFamily="34" charset="0"/>
                <a:cs typeface="Arial" panose="020B0604020202020204" pitchFamily="34" charset="0"/>
              </a:rPr>
              <a:t>Office for Health Improvement and Disparities (2024) </a:t>
            </a:r>
            <a:r>
              <a:rPr lang="en-US" sz="1200" i="1" dirty="0">
                <a:latin typeface="Arial" panose="020B0604020202020204" pitchFamily="34" charset="0"/>
                <a:cs typeface="Arial" panose="020B0604020202020204" pitchFamily="34" charset="0"/>
              </a:rPr>
              <a:t>Health Profile for England 2024</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3"/>
              </a:rPr>
              <a:t>https://www.gov.uk/government/publications/health-profile-for-england</a:t>
            </a:r>
            <a:r>
              <a:rPr lang="en-US" sz="1200" dirty="0">
                <a:latin typeface="Arial" panose="020B0604020202020204" pitchFamily="34" charset="0"/>
                <a:cs typeface="Arial" panose="020B0604020202020204" pitchFamily="34" charset="0"/>
              </a:rPr>
              <a:t> (Accessed: 11 July 2026).</a:t>
            </a:r>
          </a:p>
          <a:p>
            <a:pPr marL="228600" indent="-228600" algn="just">
              <a:buFont typeface="+mj-lt"/>
              <a:buAutoNum type="arabicPeriod"/>
            </a:pPr>
            <a:r>
              <a:rPr lang="en-US" sz="1200" dirty="0">
                <a:latin typeface="Arial" panose="020B0604020202020204" pitchFamily="34" charset="0"/>
                <a:cs typeface="Arial" panose="020B0604020202020204" pitchFamily="34" charset="0"/>
              </a:rPr>
              <a:t>World Health Organization (1986) </a:t>
            </a:r>
            <a:r>
              <a:rPr lang="en-US" sz="1200" i="1" dirty="0">
                <a:latin typeface="Arial" panose="020B0604020202020204" pitchFamily="34" charset="0"/>
                <a:cs typeface="Arial" panose="020B0604020202020204" pitchFamily="34" charset="0"/>
              </a:rPr>
              <a:t>Ottawa Charter for Health Promotion</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4"/>
              </a:rPr>
              <a:t>https://www.who.int/teams/health-promotion/enhanced-wellbeing/first-global-conference</a:t>
            </a:r>
            <a:r>
              <a:rPr lang="en-US" sz="1200" dirty="0">
                <a:latin typeface="Arial" panose="020B0604020202020204" pitchFamily="34" charset="0"/>
                <a:cs typeface="Arial" panose="020B0604020202020204" pitchFamily="34" charset="0"/>
              </a:rPr>
              <a:t> (Accessed: 11 July 2026).</a:t>
            </a:r>
          </a:p>
          <a:p>
            <a:pPr marL="228600" indent="-228600" algn="just">
              <a:buFont typeface="+mj-lt"/>
              <a:buAutoNum type="arabicPeriod"/>
            </a:pPr>
            <a:r>
              <a:rPr lang="en-US" sz="1200" dirty="0">
                <a:latin typeface="Arial" panose="020B0604020202020204" pitchFamily="34" charset="0"/>
                <a:cs typeface="Arial" panose="020B0604020202020204" pitchFamily="34" charset="0"/>
              </a:rPr>
              <a:t>World Health Organization (2021) </a:t>
            </a:r>
            <a:r>
              <a:rPr lang="en-US" sz="1200" i="1" dirty="0">
                <a:latin typeface="Arial" panose="020B0604020202020204" pitchFamily="34" charset="0"/>
                <a:cs typeface="Arial" panose="020B0604020202020204" pitchFamily="34" charset="0"/>
              </a:rPr>
              <a:t>Global Strategy on Digital Health 2020–2025</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5"/>
              </a:rPr>
              <a:t>https://www.who.int/publications/i/item/9789240020924</a:t>
            </a:r>
            <a:r>
              <a:rPr lang="en-US" sz="1200" dirty="0">
                <a:latin typeface="Arial" panose="020B0604020202020204" pitchFamily="34" charset="0"/>
                <a:cs typeface="Arial" panose="020B0604020202020204" pitchFamily="34" charset="0"/>
              </a:rPr>
              <a:t> (Accessed: 11 July 2026).</a:t>
            </a:r>
          </a:p>
          <a:p>
            <a:pPr marL="228600" indent="-228600" algn="just">
              <a:buFont typeface="+mj-lt"/>
              <a:buAutoNum type="arabicPeriod"/>
            </a:pPr>
            <a:r>
              <a:rPr lang="en-US" sz="1200" dirty="0">
                <a:latin typeface="Arial" panose="020B0604020202020204" pitchFamily="34" charset="0"/>
                <a:cs typeface="Arial" panose="020B0604020202020204" pitchFamily="34" charset="0"/>
              </a:rPr>
              <a:t>World Health Organization (2024) </a:t>
            </a:r>
            <a:r>
              <a:rPr lang="en-US" sz="1200" i="1" dirty="0">
                <a:latin typeface="Arial" panose="020B0604020202020204" pitchFamily="34" charset="0"/>
                <a:cs typeface="Arial" panose="020B0604020202020204" pitchFamily="34" charset="0"/>
              </a:rPr>
              <a:t>Obesity and overweight</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6"/>
              </a:rPr>
              <a:t>https://www.who.int/news-room/fact-sheets/detail/obesity-and-overweight</a:t>
            </a:r>
            <a:r>
              <a:rPr lang="en-US" sz="1200" dirty="0">
                <a:latin typeface="Arial" panose="020B0604020202020204" pitchFamily="34" charset="0"/>
                <a:cs typeface="Arial" panose="020B0604020202020204" pitchFamily="34" charset="0"/>
              </a:rPr>
              <a:t> (Accessed: 11 July 2026).</a:t>
            </a:r>
          </a:p>
          <a:p>
            <a:pPr marL="228600" indent="-228600" algn="just">
              <a:buFont typeface="+mj-lt"/>
              <a:buAutoNum type="arabicPeriod"/>
            </a:pPr>
            <a:r>
              <a:rPr lang="en-US" sz="1200" dirty="0">
                <a:latin typeface="Arial" panose="020B0604020202020204" pitchFamily="34" charset="0"/>
                <a:cs typeface="Arial" panose="020B0604020202020204" pitchFamily="34" charset="0"/>
              </a:rPr>
              <a:t>World Health Organization (2024) </a:t>
            </a:r>
            <a:r>
              <a:rPr lang="en-US" sz="1200" i="1" dirty="0" err="1">
                <a:latin typeface="Arial" panose="020B0604020202020204" pitchFamily="34" charset="0"/>
                <a:cs typeface="Arial" panose="020B0604020202020204" pitchFamily="34" charset="0"/>
              </a:rPr>
              <a:t>Noncommunicable</a:t>
            </a:r>
            <a:r>
              <a:rPr lang="en-US" sz="1200" i="1" dirty="0">
                <a:latin typeface="Arial" panose="020B0604020202020204" pitchFamily="34" charset="0"/>
                <a:cs typeface="Arial" panose="020B0604020202020204" pitchFamily="34" charset="0"/>
              </a:rPr>
              <a:t> diseases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27"/>
              </a:rPr>
              <a:t>https://www.who.int/news-room/fact-sheets/detail/noncommunicable-diseases</a:t>
            </a:r>
            <a:r>
              <a:rPr lang="en-US" sz="1200" dirty="0">
                <a:latin typeface="Arial" panose="020B0604020202020204" pitchFamily="34" charset="0"/>
                <a:cs typeface="Arial" panose="020B0604020202020204" pitchFamily="34" charset="0"/>
              </a:rPr>
              <a:t> (Accessed: 11 July 2026).</a:t>
            </a:r>
          </a:p>
          <a:p>
            <a:pPr algn="just">
              <a:lnSpc>
                <a:spcPts val="1666"/>
              </a:lnSpc>
            </a:pPr>
            <a:endParaRPr lang="en-US" sz="1400" dirty="0">
              <a:solidFill>
                <a:srgbClr val="000000"/>
              </a:solidFill>
              <a:latin typeface="Helvetica World"/>
              <a:ea typeface="Helvetica World"/>
              <a:cs typeface="Helvetica World"/>
              <a:sym typeface="Helvetica World"/>
            </a:endParaRPr>
          </a:p>
        </p:txBody>
      </p:sp>
      <p:sp>
        <p:nvSpPr>
          <p:cNvPr id="32" name="Freeform 32"/>
          <p:cNvSpPr/>
          <p:nvPr/>
        </p:nvSpPr>
        <p:spPr>
          <a:xfrm>
            <a:off x="8521131" y="6565584"/>
            <a:ext cx="439430" cy="441631"/>
          </a:xfrm>
          <a:custGeom>
            <a:avLst/>
            <a:gdLst/>
            <a:ahLst/>
            <a:cxnLst/>
            <a:rect l="l" t="t" r="r" b="b"/>
            <a:pathLst>
              <a:path w="439430" h="441631">
                <a:moveTo>
                  <a:pt x="0" y="0"/>
                </a:moveTo>
                <a:lnTo>
                  <a:pt x="439430" y="0"/>
                </a:lnTo>
                <a:lnTo>
                  <a:pt x="439430" y="441631"/>
                </a:lnTo>
                <a:lnTo>
                  <a:pt x="0" y="441631"/>
                </a:lnTo>
                <a:lnTo>
                  <a:pt x="0" y="0"/>
                </a:lnTo>
                <a:close/>
              </a:path>
            </a:pathLst>
          </a:custGeom>
          <a:blipFill>
            <a:blip r:embed="rId16">
              <a:extLst>
                <a:ext uri="{96DAC541-7B7A-43D3-8B79-37D633B846F1}">
                  <asvg:svgBlip xmlns="" xmlns:asvg="http://schemas.microsoft.com/office/drawing/2016/SVG/main" r:embed="rId17"/>
                </a:ext>
              </a:extLst>
            </a:blip>
            <a:stretch>
              <a:fillRect/>
            </a:stretch>
          </a:blipFill>
        </p:spPr>
      </p:sp>
      <p:sp>
        <p:nvSpPr>
          <p:cNvPr id="33" name="Freeform 33"/>
          <p:cNvSpPr/>
          <p:nvPr/>
        </p:nvSpPr>
        <p:spPr>
          <a:xfrm>
            <a:off x="12483581" y="5105460"/>
            <a:ext cx="439430" cy="441631"/>
          </a:xfrm>
          <a:custGeom>
            <a:avLst/>
            <a:gdLst/>
            <a:ahLst/>
            <a:cxnLst/>
            <a:rect l="l" t="t" r="r" b="b"/>
            <a:pathLst>
              <a:path w="439430" h="441631">
                <a:moveTo>
                  <a:pt x="0" y="0"/>
                </a:moveTo>
                <a:lnTo>
                  <a:pt x="439430" y="0"/>
                </a:lnTo>
                <a:lnTo>
                  <a:pt x="439430" y="441631"/>
                </a:lnTo>
                <a:lnTo>
                  <a:pt x="0" y="441631"/>
                </a:lnTo>
                <a:lnTo>
                  <a:pt x="0" y="0"/>
                </a:lnTo>
                <a:close/>
              </a:path>
            </a:pathLst>
          </a:custGeom>
          <a:blipFill>
            <a:blip r:embed="rId16">
              <a:extLst>
                <a:ext uri="{96DAC541-7B7A-43D3-8B79-37D633B846F1}">
                  <asvg:svgBlip xmlns="" xmlns:asvg="http://schemas.microsoft.com/office/drawing/2016/SVG/main" r:embed="rId17"/>
                </a:ext>
              </a:extLst>
            </a:blip>
            <a:stretch>
              <a:fillRect/>
            </a:stretch>
          </a:blipFill>
        </p:spPr>
      </p:sp>
      <p:sp>
        <p:nvSpPr>
          <p:cNvPr id="34" name="Freeform 34"/>
          <p:cNvSpPr/>
          <p:nvPr/>
        </p:nvSpPr>
        <p:spPr>
          <a:xfrm>
            <a:off x="19864898" y="608122"/>
            <a:ext cx="899372" cy="903878"/>
          </a:xfrm>
          <a:custGeom>
            <a:avLst/>
            <a:gdLst/>
            <a:ahLst/>
            <a:cxnLst/>
            <a:rect l="l" t="t" r="r" b="b"/>
            <a:pathLst>
              <a:path w="899372" h="903878">
                <a:moveTo>
                  <a:pt x="0" y="0"/>
                </a:moveTo>
                <a:lnTo>
                  <a:pt x="899372" y="0"/>
                </a:lnTo>
                <a:lnTo>
                  <a:pt x="899372" y="903878"/>
                </a:lnTo>
                <a:lnTo>
                  <a:pt x="0" y="903878"/>
                </a:lnTo>
                <a:lnTo>
                  <a:pt x="0" y="0"/>
                </a:lnTo>
                <a:close/>
              </a:path>
            </a:pathLst>
          </a:custGeom>
          <a:blipFill>
            <a:blip r:embed="rId16">
              <a:extLst>
                <a:ext uri="{96DAC541-7B7A-43D3-8B79-37D633B846F1}">
                  <asvg:svgBlip xmlns="" xmlns:asvg="http://schemas.microsoft.com/office/drawing/2016/SVG/main" r:embed="rId17"/>
                </a:ext>
              </a:extLst>
            </a:blip>
            <a:stretch>
              <a:fillRect/>
            </a:stretch>
          </a:blipFill>
        </p:spPr>
      </p:sp>
      <p:sp>
        <p:nvSpPr>
          <p:cNvPr id="35" name="Freeform 35"/>
          <p:cNvSpPr/>
          <p:nvPr/>
        </p:nvSpPr>
        <p:spPr>
          <a:xfrm>
            <a:off x="154058" y="13206067"/>
            <a:ext cx="439430" cy="441631"/>
          </a:xfrm>
          <a:custGeom>
            <a:avLst/>
            <a:gdLst/>
            <a:ahLst/>
            <a:cxnLst/>
            <a:rect l="l" t="t" r="r" b="b"/>
            <a:pathLst>
              <a:path w="439430" h="441631">
                <a:moveTo>
                  <a:pt x="0" y="0"/>
                </a:moveTo>
                <a:lnTo>
                  <a:pt x="439430" y="0"/>
                </a:lnTo>
                <a:lnTo>
                  <a:pt x="439430" y="441632"/>
                </a:lnTo>
                <a:lnTo>
                  <a:pt x="0" y="441632"/>
                </a:lnTo>
                <a:lnTo>
                  <a:pt x="0" y="0"/>
                </a:lnTo>
                <a:close/>
              </a:path>
            </a:pathLst>
          </a:custGeom>
          <a:blipFill>
            <a:blip r:embed="rId16">
              <a:extLst>
                <a:ext uri="{96DAC541-7B7A-43D3-8B79-37D633B846F1}">
                  <asvg:svgBlip xmlns="" xmlns:asvg="http://schemas.microsoft.com/office/drawing/2016/SVG/main" r:embed="rId17"/>
                </a:ext>
              </a:extLst>
            </a:blip>
            <a:stretch>
              <a:fillRect/>
            </a:stretch>
          </a:blipFill>
        </p:spPr>
      </p:sp>
      <p:sp>
        <p:nvSpPr>
          <p:cNvPr id="36" name="Freeform 36"/>
          <p:cNvSpPr/>
          <p:nvPr/>
        </p:nvSpPr>
        <p:spPr>
          <a:xfrm>
            <a:off x="1073661" y="9544452"/>
            <a:ext cx="439430" cy="441631"/>
          </a:xfrm>
          <a:custGeom>
            <a:avLst/>
            <a:gdLst/>
            <a:ahLst/>
            <a:cxnLst/>
            <a:rect l="l" t="t" r="r" b="b"/>
            <a:pathLst>
              <a:path w="439430" h="441631">
                <a:moveTo>
                  <a:pt x="0" y="0"/>
                </a:moveTo>
                <a:lnTo>
                  <a:pt x="439430" y="0"/>
                </a:lnTo>
                <a:lnTo>
                  <a:pt x="439430" y="441631"/>
                </a:lnTo>
                <a:lnTo>
                  <a:pt x="0" y="441631"/>
                </a:lnTo>
                <a:lnTo>
                  <a:pt x="0" y="0"/>
                </a:lnTo>
                <a:close/>
              </a:path>
            </a:pathLst>
          </a:custGeom>
          <a:blipFill>
            <a:blip r:embed="rId16">
              <a:extLst>
                <a:ext uri="{96DAC541-7B7A-43D3-8B79-37D633B846F1}">
                  <asvg:svgBlip xmlns="" xmlns:asvg="http://schemas.microsoft.com/office/drawing/2016/SVG/main" r:embed="rId17"/>
                </a:ext>
              </a:extLst>
            </a:blip>
            <a:stretch>
              <a:fillRect/>
            </a:stretch>
          </a:blipFill>
        </p:spPr>
      </p:sp>
      <p:sp>
        <p:nvSpPr>
          <p:cNvPr id="37" name="Freeform 37"/>
          <p:cNvSpPr/>
          <p:nvPr/>
        </p:nvSpPr>
        <p:spPr>
          <a:xfrm>
            <a:off x="111997" y="14451705"/>
            <a:ext cx="751821" cy="755588"/>
          </a:xfrm>
          <a:custGeom>
            <a:avLst/>
            <a:gdLst/>
            <a:ahLst/>
            <a:cxnLst/>
            <a:rect l="l" t="t" r="r" b="b"/>
            <a:pathLst>
              <a:path w="751821" h="755588">
                <a:moveTo>
                  <a:pt x="0" y="0"/>
                </a:moveTo>
                <a:lnTo>
                  <a:pt x="751821" y="0"/>
                </a:lnTo>
                <a:lnTo>
                  <a:pt x="751821" y="755588"/>
                </a:lnTo>
                <a:lnTo>
                  <a:pt x="0" y="755588"/>
                </a:lnTo>
                <a:lnTo>
                  <a:pt x="0" y="0"/>
                </a:lnTo>
                <a:close/>
              </a:path>
            </a:pathLst>
          </a:custGeom>
          <a:blipFill>
            <a:blip r:embed="rId16">
              <a:extLst>
                <a:ext uri="{96DAC541-7B7A-43D3-8B79-37D633B846F1}">
                  <asvg:svgBlip xmlns="" xmlns:asvg="http://schemas.microsoft.com/office/drawing/2016/SVG/main" r:embed="rId17"/>
                </a:ext>
              </a:extLst>
            </a:blip>
            <a:stretch>
              <a:fillRect/>
            </a:stretch>
          </a:blipFill>
        </p:spPr>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1065</Words>
  <Application>Microsoft Office PowerPoint</Application>
  <PresentationFormat>Custom</PresentationFormat>
  <Paragraphs>25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Agrandir Wide Bold</vt:lpstr>
      <vt:lpstr>Helvetica World</vt:lpstr>
      <vt:lpstr>Helvetica World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Yellow Illustrative Playful Boost Your Immune System Infographic Poster</dc:title>
  <dc:creator>MD ASEIQUR RAHAMAN</dc:creator>
  <cp:lastModifiedBy>MLC</cp:lastModifiedBy>
  <cp:revision>4</cp:revision>
  <dcterms:created xsi:type="dcterms:W3CDTF">2006-08-16T00:00:00Z</dcterms:created>
  <dcterms:modified xsi:type="dcterms:W3CDTF">2026-07-11T15:30:54Z</dcterms:modified>
  <dc:identifier>DAHO6WryB_Y</dc:identifier>
</cp:coreProperties>
</file>