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9"/>
  </p:notesMasterIdLst>
  <p:handoutMasterIdLst>
    <p:handoutMasterId r:id="rId40"/>
  </p:handoutMasterIdLst>
  <p:sldIdLst>
    <p:sldId id="326" r:id="rId3"/>
    <p:sldId id="268" r:id="rId4"/>
    <p:sldId id="285" r:id="rId5"/>
    <p:sldId id="289" r:id="rId6"/>
    <p:sldId id="324" r:id="rId7"/>
    <p:sldId id="288" r:id="rId8"/>
    <p:sldId id="287" r:id="rId9"/>
    <p:sldId id="290" r:id="rId10"/>
    <p:sldId id="292" r:id="rId11"/>
    <p:sldId id="294" r:id="rId12"/>
    <p:sldId id="320" r:id="rId13"/>
    <p:sldId id="286" r:id="rId14"/>
    <p:sldId id="325" r:id="rId15"/>
    <p:sldId id="301" r:id="rId16"/>
    <p:sldId id="293" r:id="rId17"/>
    <p:sldId id="295" r:id="rId18"/>
    <p:sldId id="321" r:id="rId19"/>
    <p:sldId id="298" r:id="rId20"/>
    <p:sldId id="291" r:id="rId21"/>
    <p:sldId id="296" r:id="rId22"/>
    <p:sldId id="302" r:id="rId23"/>
    <p:sldId id="299" r:id="rId24"/>
    <p:sldId id="312" r:id="rId25"/>
    <p:sldId id="303" r:id="rId26"/>
    <p:sldId id="305" r:id="rId27"/>
    <p:sldId id="309" r:id="rId28"/>
    <p:sldId id="314" r:id="rId29"/>
    <p:sldId id="318" r:id="rId30"/>
    <p:sldId id="315" r:id="rId31"/>
    <p:sldId id="311" r:id="rId32"/>
    <p:sldId id="316" r:id="rId33"/>
    <p:sldId id="323" r:id="rId34"/>
    <p:sldId id="322" r:id="rId35"/>
    <p:sldId id="307" r:id="rId36"/>
    <p:sldId id="310" r:id="rId37"/>
    <p:sldId id="31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Ssfcb91Tci4d/M5KdFsK2Q==" hashData="frNSMRb/wBoZcuhgaCDbzlUx1hBAxkvAzJGbq1Yqvsd5/LLgkuWnXsbcMJiAXcop4bbuMqS8xO9sUcGz0kLDx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53071" autoAdjust="0"/>
  </p:normalViewPr>
  <p:slideViewPr>
    <p:cSldViewPr snapToGrid="0">
      <p:cViewPr varScale="1">
        <p:scale>
          <a:sx n="52" d="100"/>
          <a:sy n="52" d="100"/>
        </p:scale>
        <p:origin x="1242" y="60"/>
      </p:cViewPr>
      <p:guideLst/>
    </p:cSldViewPr>
  </p:slideViewPr>
  <p:outlineViewPr>
    <p:cViewPr>
      <p:scale>
        <a:sx n="33" d="100"/>
        <a:sy n="33" d="100"/>
      </p:scale>
      <p:origin x="0" y="-620"/>
    </p:cViewPr>
  </p:outlineViewPr>
  <p:notesTextViewPr>
    <p:cViewPr>
      <p:scale>
        <a:sx n="1" d="1"/>
        <a:sy n="1" d="1"/>
      </p:scale>
      <p:origin x="0" y="0"/>
    </p:cViewPr>
  </p:notesTextViewPr>
  <p:sorterViewPr>
    <p:cViewPr>
      <p:scale>
        <a:sx n="100" d="100"/>
        <a:sy n="100" d="100"/>
      </p:scale>
      <p:origin x="0" y="-5502"/>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D1B2D6-53DD-449D-B9B3-C1038640217D}"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B1478248-E655-4C4C-A90E-32214A53FFB0}">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Controlling unwanted behaviour &amp; sexuality</a:t>
          </a:r>
        </a:p>
      </dgm:t>
    </dgm:pt>
    <dgm:pt modelId="{F0889224-E2F7-4790-93DA-E98213E88DCE}" type="parTrans" cxnId="{6F48537D-301F-4E52-BC6E-41AFBCBE9BDB}">
      <dgm:prSet/>
      <dgm:spPr/>
      <dgm:t>
        <a:bodyPr/>
        <a:lstStyle/>
        <a:p>
          <a:endParaRPr lang="en-GB"/>
        </a:p>
      </dgm:t>
    </dgm:pt>
    <dgm:pt modelId="{F64E1546-654D-40B7-B9B3-84D08E5D264D}" type="sibTrans" cxnId="{6F48537D-301F-4E52-BC6E-41AFBCBE9BDB}">
      <dgm:prSet/>
      <dgm:spPr>
        <a:solidFill>
          <a:schemeClr val="accent1">
            <a:lumMod val="50000"/>
          </a:schemeClr>
        </a:solidFill>
        <a:ln>
          <a:solidFill>
            <a:schemeClr val="tx1"/>
          </a:solidFill>
        </a:ln>
      </dgm:spPr>
      <dgm:t>
        <a:bodyPr/>
        <a:lstStyle/>
        <a:p>
          <a:endParaRPr lang="en-GB"/>
        </a:p>
      </dgm:t>
    </dgm:pt>
    <dgm:pt modelId="{F28A34D9-B388-4110-A3CE-0C2138B2C6B1}">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Protecting Family Honour</a:t>
          </a:r>
        </a:p>
      </dgm:t>
    </dgm:pt>
    <dgm:pt modelId="{2BF687D1-9C92-4FB9-BAC3-2486DDEE0A7A}" type="parTrans" cxnId="{A285F8FC-734F-4B14-9CEA-3E874CE8B8E1}">
      <dgm:prSet/>
      <dgm:spPr/>
      <dgm:t>
        <a:bodyPr/>
        <a:lstStyle/>
        <a:p>
          <a:endParaRPr lang="en-GB"/>
        </a:p>
      </dgm:t>
    </dgm:pt>
    <dgm:pt modelId="{5AC9F3B7-4B03-41CF-92D7-A247BFAE2C5F}" type="sibTrans" cxnId="{A285F8FC-734F-4B14-9CEA-3E874CE8B8E1}">
      <dgm:prSet/>
      <dgm:spPr>
        <a:solidFill>
          <a:schemeClr val="accent1">
            <a:lumMod val="50000"/>
          </a:schemeClr>
        </a:solidFill>
        <a:ln>
          <a:solidFill>
            <a:schemeClr val="tx1"/>
          </a:solidFill>
        </a:ln>
      </dgm:spPr>
      <dgm:t>
        <a:bodyPr/>
        <a:lstStyle/>
        <a:p>
          <a:endParaRPr lang="en-GB"/>
        </a:p>
      </dgm:t>
    </dgm:pt>
    <dgm:pt modelId="{9D916FC0-9C24-46D8-8CA3-A70CE12E0A58}">
      <dgm:prSet phldrT="[Text]" custT="1"/>
      <dgm:spPr>
        <a:solidFill>
          <a:schemeClr val="bg1">
            <a:lumMod val="85000"/>
          </a:schemeClr>
        </a:solidFill>
        <a:ln>
          <a:solidFill>
            <a:schemeClr val="tx1"/>
          </a:solidFill>
        </a:ln>
      </dgm:spPr>
      <dgm:t>
        <a:bodyPr/>
        <a:lstStyle/>
        <a:p>
          <a:r>
            <a:rPr lang="en-GB" sz="2400" dirty="0">
              <a:solidFill>
                <a:schemeClr val="tx1"/>
              </a:solidFill>
            </a:rPr>
            <a:t>Responding to peer group or family pressure</a:t>
          </a:r>
        </a:p>
      </dgm:t>
    </dgm:pt>
    <dgm:pt modelId="{68F3EA73-466A-4BBB-B68E-932138A2FE01}" type="parTrans" cxnId="{102887BE-2DF2-4395-975C-C21046CA9015}">
      <dgm:prSet/>
      <dgm:spPr/>
      <dgm:t>
        <a:bodyPr/>
        <a:lstStyle/>
        <a:p>
          <a:endParaRPr lang="en-GB"/>
        </a:p>
      </dgm:t>
    </dgm:pt>
    <dgm:pt modelId="{3A2026F1-D387-4007-B50D-08C8FB4498EB}" type="sibTrans" cxnId="{102887BE-2DF2-4395-975C-C21046CA9015}">
      <dgm:prSet/>
      <dgm:spPr>
        <a:solidFill>
          <a:schemeClr val="accent1">
            <a:lumMod val="50000"/>
          </a:schemeClr>
        </a:solidFill>
        <a:ln>
          <a:solidFill>
            <a:schemeClr val="tx1"/>
          </a:solidFill>
        </a:ln>
      </dgm:spPr>
      <dgm:t>
        <a:bodyPr/>
        <a:lstStyle/>
        <a:p>
          <a:endParaRPr lang="en-GB"/>
        </a:p>
      </dgm:t>
    </dgm:pt>
    <dgm:pt modelId="{D1CCD66B-E612-4302-BB90-7A682CE6907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Attempting to strengthen family links</a:t>
          </a:r>
        </a:p>
      </dgm:t>
    </dgm:pt>
    <dgm:pt modelId="{415B7CFD-EC01-4699-8538-E45C7A3ABA0A}" type="parTrans" cxnId="{66A3852C-DA93-405E-8D73-E86E70DD828B}">
      <dgm:prSet/>
      <dgm:spPr/>
      <dgm:t>
        <a:bodyPr/>
        <a:lstStyle/>
        <a:p>
          <a:endParaRPr lang="en-GB"/>
        </a:p>
      </dgm:t>
    </dgm:pt>
    <dgm:pt modelId="{691979C2-31DF-4E08-9B7D-7F0F719EEADB}" type="sibTrans" cxnId="{66A3852C-DA93-405E-8D73-E86E70DD828B}">
      <dgm:prSet/>
      <dgm:spPr>
        <a:solidFill>
          <a:schemeClr val="accent1">
            <a:lumMod val="50000"/>
          </a:schemeClr>
        </a:solidFill>
        <a:ln>
          <a:solidFill>
            <a:schemeClr val="tx1"/>
          </a:solidFill>
        </a:ln>
      </dgm:spPr>
      <dgm:t>
        <a:bodyPr/>
        <a:lstStyle/>
        <a:p>
          <a:endParaRPr lang="en-GB"/>
        </a:p>
      </dgm:t>
    </dgm:pt>
    <dgm:pt modelId="{8E0BDEA4-5F9C-428F-8FBD-5567598E0C9D}">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Ensuring land, property &amp; wealth remain within the family</a:t>
          </a:r>
        </a:p>
      </dgm:t>
    </dgm:pt>
    <dgm:pt modelId="{AB61105F-D22B-45F6-BF37-49893B9C9C17}" type="parTrans" cxnId="{7F9752E4-51D4-4DDD-9F17-5597EED5DE8D}">
      <dgm:prSet/>
      <dgm:spPr/>
      <dgm:t>
        <a:bodyPr/>
        <a:lstStyle/>
        <a:p>
          <a:endParaRPr lang="en-GB"/>
        </a:p>
      </dgm:t>
    </dgm:pt>
    <dgm:pt modelId="{2E774662-1247-4279-8563-602827789C1F}" type="sibTrans" cxnId="{7F9752E4-51D4-4DDD-9F17-5597EED5DE8D}">
      <dgm:prSet/>
      <dgm:spPr>
        <a:solidFill>
          <a:schemeClr val="accent1">
            <a:lumMod val="50000"/>
          </a:schemeClr>
        </a:solidFill>
        <a:ln>
          <a:solidFill>
            <a:schemeClr val="tx1"/>
          </a:solidFill>
        </a:ln>
      </dgm:spPr>
      <dgm:t>
        <a:bodyPr/>
        <a:lstStyle/>
        <a:p>
          <a:endParaRPr lang="en-GB"/>
        </a:p>
      </dgm:t>
    </dgm:pt>
    <dgm:pt modelId="{9BC1B4D3-19CF-42C0-9147-C270B34124C3}">
      <dgm:prSet phldrT="[Text]" custT="1"/>
      <dgm:spPr>
        <a:solidFill>
          <a:schemeClr val="bg1">
            <a:lumMod val="85000"/>
          </a:schemeClr>
        </a:solidFill>
        <a:ln>
          <a:solidFill>
            <a:schemeClr val="tx1"/>
          </a:solidFill>
        </a:ln>
      </dgm:spPr>
      <dgm:t>
        <a:bodyPr/>
        <a:lstStyle/>
        <a:p>
          <a:r>
            <a:rPr lang="en-GB" sz="2400" dirty="0">
              <a:solidFill>
                <a:schemeClr val="tx1"/>
              </a:solidFill>
            </a:rPr>
            <a:t>Protecting perceived cultural ideas</a:t>
          </a:r>
        </a:p>
      </dgm:t>
    </dgm:pt>
    <dgm:pt modelId="{D006F4A1-BC2E-4802-884E-A7CC6CA62ADD}" type="parTrans" cxnId="{1A9614BE-8FB5-4162-B3A7-03C60D6A65F2}">
      <dgm:prSet/>
      <dgm:spPr/>
      <dgm:t>
        <a:bodyPr/>
        <a:lstStyle/>
        <a:p>
          <a:endParaRPr lang="en-GB"/>
        </a:p>
      </dgm:t>
    </dgm:pt>
    <dgm:pt modelId="{618B103F-8F46-460A-8CAA-C7D037EA146D}" type="sibTrans" cxnId="{1A9614BE-8FB5-4162-B3A7-03C60D6A65F2}">
      <dgm:prSet/>
      <dgm:spPr/>
      <dgm:t>
        <a:bodyPr/>
        <a:lstStyle/>
        <a:p>
          <a:endParaRPr lang="en-GB"/>
        </a:p>
      </dgm:t>
    </dgm:pt>
    <dgm:pt modelId="{A4F647F8-A11D-4C3C-8092-84EF4359778A}" type="pres">
      <dgm:prSet presAssocID="{70D1B2D6-53DD-449D-B9B3-C1038640217D}" presName="Name0" presStyleCnt="0">
        <dgm:presLayoutVars>
          <dgm:dir/>
          <dgm:resizeHandles/>
        </dgm:presLayoutVars>
      </dgm:prSet>
      <dgm:spPr/>
    </dgm:pt>
    <dgm:pt modelId="{B6279A56-EC42-49DE-9186-5EE1A539F8FC}" type="pres">
      <dgm:prSet presAssocID="{B1478248-E655-4C4C-A90E-32214A53FFB0}" presName="compNode" presStyleCnt="0"/>
      <dgm:spPr/>
    </dgm:pt>
    <dgm:pt modelId="{3F12DCE9-06AE-4CDF-A1A0-08F0135A273B}" type="pres">
      <dgm:prSet presAssocID="{B1478248-E655-4C4C-A90E-32214A53FFB0}" presName="dummyConnPt" presStyleCnt="0"/>
      <dgm:spPr/>
    </dgm:pt>
    <dgm:pt modelId="{4F901DE2-A57F-41DE-96B2-21925ADD35D3}" type="pres">
      <dgm:prSet presAssocID="{B1478248-E655-4C4C-A90E-32214A53FFB0}" presName="node" presStyleLbl="node1" presStyleIdx="0" presStyleCnt="6" custScaleX="148301">
        <dgm:presLayoutVars>
          <dgm:bulletEnabled val="1"/>
        </dgm:presLayoutVars>
      </dgm:prSet>
      <dgm:spPr/>
    </dgm:pt>
    <dgm:pt modelId="{82B4B042-2453-4419-8291-77356715FA96}" type="pres">
      <dgm:prSet presAssocID="{F64E1546-654D-40B7-B9B3-84D08E5D264D}" presName="sibTrans" presStyleLbl="bgSibTrans2D1" presStyleIdx="0" presStyleCnt="5"/>
      <dgm:spPr/>
    </dgm:pt>
    <dgm:pt modelId="{04C2C2E7-6B2C-416E-9EA7-F60CDF6EDDFF}" type="pres">
      <dgm:prSet presAssocID="{F28A34D9-B388-4110-A3CE-0C2138B2C6B1}" presName="compNode" presStyleCnt="0"/>
      <dgm:spPr/>
    </dgm:pt>
    <dgm:pt modelId="{32D8B46E-A1E2-4840-B27D-FEB6FB3326EC}" type="pres">
      <dgm:prSet presAssocID="{F28A34D9-B388-4110-A3CE-0C2138B2C6B1}" presName="dummyConnPt" presStyleCnt="0"/>
      <dgm:spPr/>
    </dgm:pt>
    <dgm:pt modelId="{5E4181FD-3063-4AF0-B75A-6F722B488C7A}" type="pres">
      <dgm:prSet presAssocID="{F28A34D9-B388-4110-A3CE-0C2138B2C6B1}" presName="node" presStyleLbl="node1" presStyleIdx="1" presStyleCnt="6" custScaleX="145485">
        <dgm:presLayoutVars>
          <dgm:bulletEnabled val="1"/>
        </dgm:presLayoutVars>
      </dgm:prSet>
      <dgm:spPr/>
    </dgm:pt>
    <dgm:pt modelId="{2AC8DC55-1D2E-4FBD-9CDD-C2C20045472A}" type="pres">
      <dgm:prSet presAssocID="{5AC9F3B7-4B03-41CF-92D7-A247BFAE2C5F}" presName="sibTrans" presStyleLbl="bgSibTrans2D1" presStyleIdx="1" presStyleCnt="5"/>
      <dgm:spPr/>
    </dgm:pt>
    <dgm:pt modelId="{4EC24CFA-46E9-4A36-81E4-36942812CDF5}" type="pres">
      <dgm:prSet presAssocID="{9D916FC0-9C24-46D8-8CA3-A70CE12E0A58}" presName="compNode" presStyleCnt="0"/>
      <dgm:spPr/>
    </dgm:pt>
    <dgm:pt modelId="{246E23CE-1C5A-4183-A9BD-9A7EB603DDFD}" type="pres">
      <dgm:prSet presAssocID="{9D916FC0-9C24-46D8-8CA3-A70CE12E0A58}" presName="dummyConnPt" presStyleCnt="0"/>
      <dgm:spPr/>
    </dgm:pt>
    <dgm:pt modelId="{6834375B-FDAB-4C31-ABC2-C44BFC85B80B}" type="pres">
      <dgm:prSet presAssocID="{9D916FC0-9C24-46D8-8CA3-A70CE12E0A58}" presName="node" presStyleLbl="node1" presStyleIdx="2" presStyleCnt="6" custScaleX="146893">
        <dgm:presLayoutVars>
          <dgm:bulletEnabled val="1"/>
        </dgm:presLayoutVars>
      </dgm:prSet>
      <dgm:spPr/>
    </dgm:pt>
    <dgm:pt modelId="{A06CDAF6-4000-4AEC-9D1A-D64007AFC04C}" type="pres">
      <dgm:prSet presAssocID="{3A2026F1-D387-4007-B50D-08C8FB4498EB}" presName="sibTrans" presStyleLbl="bgSibTrans2D1" presStyleIdx="2" presStyleCnt="5"/>
      <dgm:spPr/>
    </dgm:pt>
    <dgm:pt modelId="{82EE8691-F049-496D-98EC-7E31CD12CFE4}" type="pres">
      <dgm:prSet presAssocID="{D1CCD66B-E612-4302-BB90-7A682CE6907D}" presName="compNode" presStyleCnt="0"/>
      <dgm:spPr/>
    </dgm:pt>
    <dgm:pt modelId="{F557605F-721F-4401-87C7-348D4C8B566D}" type="pres">
      <dgm:prSet presAssocID="{D1CCD66B-E612-4302-BB90-7A682CE6907D}" presName="dummyConnPt" presStyleCnt="0"/>
      <dgm:spPr/>
    </dgm:pt>
    <dgm:pt modelId="{0B9C287C-71B8-4580-AF90-41936340BB56}" type="pres">
      <dgm:prSet presAssocID="{D1CCD66B-E612-4302-BB90-7A682CE6907D}" presName="node" presStyleLbl="node1" presStyleIdx="3" presStyleCnt="6" custScaleX="142101">
        <dgm:presLayoutVars>
          <dgm:bulletEnabled val="1"/>
        </dgm:presLayoutVars>
      </dgm:prSet>
      <dgm:spPr/>
    </dgm:pt>
    <dgm:pt modelId="{9C0F2579-268B-41BD-9098-9034895F6698}" type="pres">
      <dgm:prSet presAssocID="{691979C2-31DF-4E08-9B7D-7F0F719EEADB}" presName="sibTrans" presStyleLbl="bgSibTrans2D1" presStyleIdx="3" presStyleCnt="5"/>
      <dgm:spPr/>
    </dgm:pt>
    <dgm:pt modelId="{DC87688F-A547-4552-A79F-25F22B6C1CF4}" type="pres">
      <dgm:prSet presAssocID="{8E0BDEA4-5F9C-428F-8FBD-5567598E0C9D}" presName="compNode" presStyleCnt="0"/>
      <dgm:spPr/>
    </dgm:pt>
    <dgm:pt modelId="{72C41063-4019-44CB-9D32-3BB8F1C17F66}" type="pres">
      <dgm:prSet presAssocID="{8E0BDEA4-5F9C-428F-8FBD-5567598E0C9D}" presName="dummyConnPt" presStyleCnt="0"/>
      <dgm:spPr/>
    </dgm:pt>
    <dgm:pt modelId="{8E3F1D58-000C-4349-AD48-3608ACACC616}" type="pres">
      <dgm:prSet presAssocID="{8E0BDEA4-5F9C-428F-8FBD-5567598E0C9D}" presName="node" presStyleLbl="node1" presStyleIdx="4" presStyleCnt="6" custScaleX="143510">
        <dgm:presLayoutVars>
          <dgm:bulletEnabled val="1"/>
        </dgm:presLayoutVars>
      </dgm:prSet>
      <dgm:spPr/>
    </dgm:pt>
    <dgm:pt modelId="{BC748CF4-D5E2-4A97-B458-CAA68A09313F}" type="pres">
      <dgm:prSet presAssocID="{2E774662-1247-4279-8563-602827789C1F}" presName="sibTrans" presStyleLbl="bgSibTrans2D1" presStyleIdx="4" presStyleCnt="5"/>
      <dgm:spPr/>
    </dgm:pt>
    <dgm:pt modelId="{5E7C619B-17B2-43D7-85CB-739132E1EBD0}" type="pres">
      <dgm:prSet presAssocID="{9BC1B4D3-19CF-42C0-9147-C270B34124C3}" presName="compNode" presStyleCnt="0"/>
      <dgm:spPr/>
    </dgm:pt>
    <dgm:pt modelId="{7C04179F-9CBA-4365-9666-CE955DE27284}" type="pres">
      <dgm:prSet presAssocID="{9BC1B4D3-19CF-42C0-9147-C270B34124C3}" presName="dummyConnPt" presStyleCnt="0"/>
      <dgm:spPr/>
    </dgm:pt>
    <dgm:pt modelId="{65586DAC-FE26-42BD-BFF8-D72AB8E29454}" type="pres">
      <dgm:prSet presAssocID="{9BC1B4D3-19CF-42C0-9147-C270B34124C3}" presName="node" presStyleLbl="node1" presStyleIdx="5" presStyleCnt="6" custScaleX="144918">
        <dgm:presLayoutVars>
          <dgm:bulletEnabled val="1"/>
        </dgm:presLayoutVars>
      </dgm:prSet>
      <dgm:spPr/>
    </dgm:pt>
  </dgm:ptLst>
  <dgm:cxnLst>
    <dgm:cxn modelId="{6A3AA917-1BB2-4BA7-9BC6-6C33C3940884}" type="presOf" srcId="{D1CCD66B-E612-4302-BB90-7A682CE6907D}" destId="{0B9C287C-71B8-4580-AF90-41936340BB56}" srcOrd="0" destOrd="0" presId="urn:microsoft.com/office/officeart/2005/8/layout/bProcess4"/>
    <dgm:cxn modelId="{66A3852C-DA93-405E-8D73-E86E70DD828B}" srcId="{70D1B2D6-53DD-449D-B9B3-C1038640217D}" destId="{D1CCD66B-E612-4302-BB90-7A682CE6907D}" srcOrd="3" destOrd="0" parTransId="{415B7CFD-EC01-4699-8538-E45C7A3ABA0A}" sibTransId="{691979C2-31DF-4E08-9B7D-7F0F719EEADB}"/>
    <dgm:cxn modelId="{4031223C-791E-4929-ABA2-8FDE79EF7A11}" type="presOf" srcId="{8E0BDEA4-5F9C-428F-8FBD-5567598E0C9D}" destId="{8E3F1D58-000C-4349-AD48-3608ACACC616}" srcOrd="0" destOrd="0" presId="urn:microsoft.com/office/officeart/2005/8/layout/bProcess4"/>
    <dgm:cxn modelId="{633C4D60-787B-46D9-AD4B-A8B231CF42BB}" type="presOf" srcId="{70D1B2D6-53DD-449D-B9B3-C1038640217D}" destId="{A4F647F8-A11D-4C3C-8092-84EF4359778A}" srcOrd="0" destOrd="0" presId="urn:microsoft.com/office/officeart/2005/8/layout/bProcess4"/>
    <dgm:cxn modelId="{9CB1FA60-4C6A-4977-9553-06BB0B17934F}" type="presOf" srcId="{F28A34D9-B388-4110-A3CE-0C2138B2C6B1}" destId="{5E4181FD-3063-4AF0-B75A-6F722B488C7A}" srcOrd="0" destOrd="0" presId="urn:microsoft.com/office/officeart/2005/8/layout/bProcess4"/>
    <dgm:cxn modelId="{AA1B3A4D-0E84-4053-B45A-2EEBAC1791E9}" type="presOf" srcId="{F64E1546-654D-40B7-B9B3-84D08E5D264D}" destId="{82B4B042-2453-4419-8291-77356715FA96}" srcOrd="0" destOrd="0" presId="urn:microsoft.com/office/officeart/2005/8/layout/bProcess4"/>
    <dgm:cxn modelId="{C7EE0673-2A0C-42D4-A136-2366107979B0}" type="presOf" srcId="{691979C2-31DF-4E08-9B7D-7F0F719EEADB}" destId="{9C0F2579-268B-41BD-9098-9034895F6698}" srcOrd="0" destOrd="0" presId="urn:microsoft.com/office/officeart/2005/8/layout/bProcess4"/>
    <dgm:cxn modelId="{6F48537D-301F-4E52-BC6E-41AFBCBE9BDB}" srcId="{70D1B2D6-53DD-449D-B9B3-C1038640217D}" destId="{B1478248-E655-4C4C-A90E-32214A53FFB0}" srcOrd="0" destOrd="0" parTransId="{F0889224-E2F7-4790-93DA-E98213E88DCE}" sibTransId="{F64E1546-654D-40B7-B9B3-84D08E5D264D}"/>
    <dgm:cxn modelId="{AC34E091-B10D-4ED3-A40B-261CD3CFB1A5}" type="presOf" srcId="{5AC9F3B7-4B03-41CF-92D7-A247BFAE2C5F}" destId="{2AC8DC55-1D2E-4FBD-9CDD-C2C20045472A}" srcOrd="0" destOrd="0" presId="urn:microsoft.com/office/officeart/2005/8/layout/bProcess4"/>
    <dgm:cxn modelId="{1A9614BE-8FB5-4162-B3A7-03C60D6A65F2}" srcId="{70D1B2D6-53DD-449D-B9B3-C1038640217D}" destId="{9BC1B4D3-19CF-42C0-9147-C270B34124C3}" srcOrd="5" destOrd="0" parTransId="{D006F4A1-BC2E-4802-884E-A7CC6CA62ADD}" sibTransId="{618B103F-8F46-460A-8CAA-C7D037EA146D}"/>
    <dgm:cxn modelId="{102887BE-2DF2-4395-975C-C21046CA9015}" srcId="{70D1B2D6-53DD-449D-B9B3-C1038640217D}" destId="{9D916FC0-9C24-46D8-8CA3-A70CE12E0A58}" srcOrd="2" destOrd="0" parTransId="{68F3EA73-466A-4BBB-B68E-932138A2FE01}" sibTransId="{3A2026F1-D387-4007-B50D-08C8FB4498EB}"/>
    <dgm:cxn modelId="{FA94A8C3-4594-47B0-90C8-60FC8665BA8D}" type="presOf" srcId="{2E774662-1247-4279-8563-602827789C1F}" destId="{BC748CF4-D5E2-4A97-B458-CAA68A09313F}" srcOrd="0" destOrd="0" presId="urn:microsoft.com/office/officeart/2005/8/layout/bProcess4"/>
    <dgm:cxn modelId="{2AB17EC5-1286-466D-86E8-D3BF3BB97F53}" type="presOf" srcId="{3A2026F1-D387-4007-B50D-08C8FB4498EB}" destId="{A06CDAF6-4000-4AEC-9D1A-D64007AFC04C}" srcOrd="0" destOrd="0" presId="urn:microsoft.com/office/officeart/2005/8/layout/bProcess4"/>
    <dgm:cxn modelId="{7A8BC2C6-8100-4547-8155-C2A452D48DB4}" type="presOf" srcId="{B1478248-E655-4C4C-A90E-32214A53FFB0}" destId="{4F901DE2-A57F-41DE-96B2-21925ADD35D3}" srcOrd="0" destOrd="0" presId="urn:microsoft.com/office/officeart/2005/8/layout/bProcess4"/>
    <dgm:cxn modelId="{7F9752E4-51D4-4DDD-9F17-5597EED5DE8D}" srcId="{70D1B2D6-53DD-449D-B9B3-C1038640217D}" destId="{8E0BDEA4-5F9C-428F-8FBD-5567598E0C9D}" srcOrd="4" destOrd="0" parTransId="{AB61105F-D22B-45F6-BF37-49893B9C9C17}" sibTransId="{2E774662-1247-4279-8563-602827789C1F}"/>
    <dgm:cxn modelId="{EF1AF6E6-2F3A-4BE6-A92B-6F89BA8F1720}" type="presOf" srcId="{9BC1B4D3-19CF-42C0-9147-C270B34124C3}" destId="{65586DAC-FE26-42BD-BFF8-D72AB8E29454}" srcOrd="0" destOrd="0" presId="urn:microsoft.com/office/officeart/2005/8/layout/bProcess4"/>
    <dgm:cxn modelId="{86D595E7-3EB5-4FDE-BB06-14CC742AA996}" type="presOf" srcId="{9D916FC0-9C24-46D8-8CA3-A70CE12E0A58}" destId="{6834375B-FDAB-4C31-ABC2-C44BFC85B80B}" srcOrd="0" destOrd="0" presId="urn:microsoft.com/office/officeart/2005/8/layout/bProcess4"/>
    <dgm:cxn modelId="{A285F8FC-734F-4B14-9CEA-3E874CE8B8E1}" srcId="{70D1B2D6-53DD-449D-B9B3-C1038640217D}" destId="{F28A34D9-B388-4110-A3CE-0C2138B2C6B1}" srcOrd="1" destOrd="0" parTransId="{2BF687D1-9C92-4FB9-BAC3-2486DDEE0A7A}" sibTransId="{5AC9F3B7-4B03-41CF-92D7-A247BFAE2C5F}"/>
    <dgm:cxn modelId="{B890E83E-D197-4E31-83B3-56166D8E34FD}" type="presParOf" srcId="{A4F647F8-A11D-4C3C-8092-84EF4359778A}" destId="{B6279A56-EC42-49DE-9186-5EE1A539F8FC}" srcOrd="0" destOrd="0" presId="urn:microsoft.com/office/officeart/2005/8/layout/bProcess4"/>
    <dgm:cxn modelId="{E6C82B8B-AB5D-4B6B-AA5A-7E3BBE413D26}" type="presParOf" srcId="{B6279A56-EC42-49DE-9186-5EE1A539F8FC}" destId="{3F12DCE9-06AE-4CDF-A1A0-08F0135A273B}" srcOrd="0" destOrd="0" presId="urn:microsoft.com/office/officeart/2005/8/layout/bProcess4"/>
    <dgm:cxn modelId="{A52BC7FB-843B-4BE9-AA90-412A944B4ACF}" type="presParOf" srcId="{B6279A56-EC42-49DE-9186-5EE1A539F8FC}" destId="{4F901DE2-A57F-41DE-96B2-21925ADD35D3}" srcOrd="1" destOrd="0" presId="urn:microsoft.com/office/officeart/2005/8/layout/bProcess4"/>
    <dgm:cxn modelId="{228945B5-9AAC-445C-B2C9-0DE93119242F}" type="presParOf" srcId="{A4F647F8-A11D-4C3C-8092-84EF4359778A}" destId="{82B4B042-2453-4419-8291-77356715FA96}" srcOrd="1" destOrd="0" presId="urn:microsoft.com/office/officeart/2005/8/layout/bProcess4"/>
    <dgm:cxn modelId="{3CE9BD61-65F9-47AE-A828-951F8FE68EF6}" type="presParOf" srcId="{A4F647F8-A11D-4C3C-8092-84EF4359778A}" destId="{04C2C2E7-6B2C-416E-9EA7-F60CDF6EDDFF}" srcOrd="2" destOrd="0" presId="urn:microsoft.com/office/officeart/2005/8/layout/bProcess4"/>
    <dgm:cxn modelId="{38DE6DE5-9CCF-457E-BA9D-1EA6822ECE9A}" type="presParOf" srcId="{04C2C2E7-6B2C-416E-9EA7-F60CDF6EDDFF}" destId="{32D8B46E-A1E2-4840-B27D-FEB6FB3326EC}" srcOrd="0" destOrd="0" presId="urn:microsoft.com/office/officeart/2005/8/layout/bProcess4"/>
    <dgm:cxn modelId="{FC350709-BE0D-49D9-AAB0-6A9B533E81EB}" type="presParOf" srcId="{04C2C2E7-6B2C-416E-9EA7-F60CDF6EDDFF}" destId="{5E4181FD-3063-4AF0-B75A-6F722B488C7A}" srcOrd="1" destOrd="0" presId="urn:microsoft.com/office/officeart/2005/8/layout/bProcess4"/>
    <dgm:cxn modelId="{AE30A72D-830F-47CB-99AC-52E9958AD09D}" type="presParOf" srcId="{A4F647F8-A11D-4C3C-8092-84EF4359778A}" destId="{2AC8DC55-1D2E-4FBD-9CDD-C2C20045472A}" srcOrd="3" destOrd="0" presId="urn:microsoft.com/office/officeart/2005/8/layout/bProcess4"/>
    <dgm:cxn modelId="{C20EF625-5BB9-4B36-A561-FB69D4D5962C}" type="presParOf" srcId="{A4F647F8-A11D-4C3C-8092-84EF4359778A}" destId="{4EC24CFA-46E9-4A36-81E4-36942812CDF5}" srcOrd="4" destOrd="0" presId="urn:microsoft.com/office/officeart/2005/8/layout/bProcess4"/>
    <dgm:cxn modelId="{40ECCFB6-A128-4253-B2B7-8CBAB5265742}" type="presParOf" srcId="{4EC24CFA-46E9-4A36-81E4-36942812CDF5}" destId="{246E23CE-1C5A-4183-A9BD-9A7EB603DDFD}" srcOrd="0" destOrd="0" presId="urn:microsoft.com/office/officeart/2005/8/layout/bProcess4"/>
    <dgm:cxn modelId="{C3DD1BB0-6475-46A0-9C51-16E1EFC34190}" type="presParOf" srcId="{4EC24CFA-46E9-4A36-81E4-36942812CDF5}" destId="{6834375B-FDAB-4C31-ABC2-C44BFC85B80B}" srcOrd="1" destOrd="0" presId="urn:microsoft.com/office/officeart/2005/8/layout/bProcess4"/>
    <dgm:cxn modelId="{EA0A7C2C-8FED-4297-AC69-A0F8F5133624}" type="presParOf" srcId="{A4F647F8-A11D-4C3C-8092-84EF4359778A}" destId="{A06CDAF6-4000-4AEC-9D1A-D64007AFC04C}" srcOrd="5" destOrd="0" presId="urn:microsoft.com/office/officeart/2005/8/layout/bProcess4"/>
    <dgm:cxn modelId="{80648479-4FD9-4168-840D-68DDD2592495}" type="presParOf" srcId="{A4F647F8-A11D-4C3C-8092-84EF4359778A}" destId="{82EE8691-F049-496D-98EC-7E31CD12CFE4}" srcOrd="6" destOrd="0" presId="urn:microsoft.com/office/officeart/2005/8/layout/bProcess4"/>
    <dgm:cxn modelId="{4E7A9870-6C81-47D1-B592-EF5724563EEE}" type="presParOf" srcId="{82EE8691-F049-496D-98EC-7E31CD12CFE4}" destId="{F557605F-721F-4401-87C7-348D4C8B566D}" srcOrd="0" destOrd="0" presId="urn:microsoft.com/office/officeart/2005/8/layout/bProcess4"/>
    <dgm:cxn modelId="{D9816286-9B80-4B46-8514-8B23D452E783}" type="presParOf" srcId="{82EE8691-F049-496D-98EC-7E31CD12CFE4}" destId="{0B9C287C-71B8-4580-AF90-41936340BB56}" srcOrd="1" destOrd="0" presId="urn:microsoft.com/office/officeart/2005/8/layout/bProcess4"/>
    <dgm:cxn modelId="{34B3BB8E-D26A-4756-B1B4-A6B61EEF8CA3}" type="presParOf" srcId="{A4F647F8-A11D-4C3C-8092-84EF4359778A}" destId="{9C0F2579-268B-41BD-9098-9034895F6698}" srcOrd="7" destOrd="0" presId="urn:microsoft.com/office/officeart/2005/8/layout/bProcess4"/>
    <dgm:cxn modelId="{43A3E7F8-41DD-44A0-AB89-8A70D01638EC}" type="presParOf" srcId="{A4F647F8-A11D-4C3C-8092-84EF4359778A}" destId="{DC87688F-A547-4552-A79F-25F22B6C1CF4}" srcOrd="8" destOrd="0" presId="urn:microsoft.com/office/officeart/2005/8/layout/bProcess4"/>
    <dgm:cxn modelId="{A23C680A-9371-4514-A673-26CF4B6756ED}" type="presParOf" srcId="{DC87688F-A547-4552-A79F-25F22B6C1CF4}" destId="{72C41063-4019-44CB-9D32-3BB8F1C17F66}" srcOrd="0" destOrd="0" presId="urn:microsoft.com/office/officeart/2005/8/layout/bProcess4"/>
    <dgm:cxn modelId="{3C1A5DF1-CB57-4DA2-A7B6-F8E9BD9EC46B}" type="presParOf" srcId="{DC87688F-A547-4552-A79F-25F22B6C1CF4}" destId="{8E3F1D58-000C-4349-AD48-3608ACACC616}" srcOrd="1" destOrd="0" presId="urn:microsoft.com/office/officeart/2005/8/layout/bProcess4"/>
    <dgm:cxn modelId="{2DA13CAF-6D2E-49EE-A382-F71CEB7D651E}" type="presParOf" srcId="{A4F647F8-A11D-4C3C-8092-84EF4359778A}" destId="{BC748CF4-D5E2-4A97-B458-CAA68A09313F}" srcOrd="9" destOrd="0" presId="urn:microsoft.com/office/officeart/2005/8/layout/bProcess4"/>
    <dgm:cxn modelId="{1C025A27-D987-41D6-8E67-72A7F64B937D}" type="presParOf" srcId="{A4F647F8-A11D-4C3C-8092-84EF4359778A}" destId="{5E7C619B-17B2-43D7-85CB-739132E1EBD0}" srcOrd="10" destOrd="0" presId="urn:microsoft.com/office/officeart/2005/8/layout/bProcess4"/>
    <dgm:cxn modelId="{330F0CBD-8DCD-46E2-8F5F-FA6DA0CEE29D}" type="presParOf" srcId="{5E7C619B-17B2-43D7-85CB-739132E1EBD0}" destId="{7C04179F-9CBA-4365-9666-CE955DE27284}" srcOrd="0" destOrd="0" presId="urn:microsoft.com/office/officeart/2005/8/layout/bProcess4"/>
    <dgm:cxn modelId="{2249DAD2-9399-4EBC-97C7-3F146BEDF222}" type="presParOf" srcId="{5E7C619B-17B2-43D7-85CB-739132E1EBD0}" destId="{65586DAC-FE26-42BD-BFF8-D72AB8E29454}"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0203F3-B768-4287-93FE-802F04D49B7A}"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46523A96-C2C1-4E5D-A093-59F9DBBC40E2}">
      <dgm:prSet phldrT="[Text]" custT="1"/>
      <dgm:spPr>
        <a:solidFill>
          <a:schemeClr val="tx2">
            <a:lumMod val="40000"/>
            <a:lumOff val="60000"/>
          </a:schemeClr>
        </a:solidFill>
        <a:ln>
          <a:solidFill>
            <a:schemeClr val="tx1"/>
          </a:solidFill>
        </a:ln>
      </dgm:spPr>
      <dgm:t>
        <a:bodyPr/>
        <a:lstStyle/>
        <a:p>
          <a:r>
            <a:rPr lang="en-GB" sz="2400" dirty="0" err="1">
              <a:solidFill>
                <a:schemeClr val="tx1"/>
              </a:solidFill>
            </a:rPr>
            <a:t>Banaz</a:t>
          </a:r>
          <a:r>
            <a:rPr lang="en-GB" sz="2400" dirty="0">
              <a:solidFill>
                <a:schemeClr val="tx1"/>
              </a:solidFill>
            </a:rPr>
            <a:t> reported incidents to the police on more than 4 occasions</a:t>
          </a:r>
        </a:p>
      </dgm:t>
    </dgm:pt>
    <dgm:pt modelId="{8128283C-D86D-45C3-994F-9BC329AE920B}" type="parTrans" cxnId="{2BC1B5AD-E488-4668-976E-4732B896D3EC}">
      <dgm:prSet/>
      <dgm:spPr/>
      <dgm:t>
        <a:bodyPr/>
        <a:lstStyle/>
        <a:p>
          <a:endParaRPr lang="en-GB"/>
        </a:p>
      </dgm:t>
    </dgm:pt>
    <dgm:pt modelId="{310BF4F4-C4A2-40AC-AB97-7EF84F85495D}" type="sibTrans" cxnId="{2BC1B5AD-E488-4668-976E-4732B896D3EC}">
      <dgm:prSet/>
      <dgm:spPr>
        <a:solidFill>
          <a:schemeClr val="accent1">
            <a:lumMod val="50000"/>
          </a:schemeClr>
        </a:solidFill>
        <a:ln>
          <a:solidFill>
            <a:schemeClr val="tx1"/>
          </a:solidFill>
        </a:ln>
      </dgm:spPr>
      <dgm:t>
        <a:bodyPr/>
        <a:lstStyle/>
        <a:p>
          <a:endParaRPr lang="en-GB">
            <a:solidFill>
              <a:schemeClr val="tx1"/>
            </a:solidFill>
          </a:endParaRPr>
        </a:p>
      </dgm:t>
    </dgm:pt>
    <dgm:pt modelId="{7E4D8EB7-FBD9-4065-BCEE-59C62F9E1571}">
      <dgm:prSet phldrT="[Text]" custT="1"/>
      <dgm:spPr>
        <a:solidFill>
          <a:schemeClr val="accent1">
            <a:lumMod val="40000"/>
            <a:lumOff val="60000"/>
          </a:schemeClr>
        </a:solidFill>
        <a:ln>
          <a:solidFill>
            <a:schemeClr val="tx1"/>
          </a:solidFill>
        </a:ln>
      </dgm:spPr>
      <dgm:t>
        <a:bodyPr/>
        <a:lstStyle/>
        <a:p>
          <a:r>
            <a:rPr lang="en-GB" sz="2400" dirty="0" err="1">
              <a:solidFill>
                <a:schemeClr val="tx1"/>
              </a:solidFill>
            </a:rPr>
            <a:t>Banaz</a:t>
          </a:r>
          <a:r>
            <a:rPr lang="en-GB" sz="2400" dirty="0">
              <a:solidFill>
                <a:schemeClr val="tx1"/>
              </a:solidFill>
            </a:rPr>
            <a:t> told police her life was in danger &amp; also that of </a:t>
          </a:r>
          <a:r>
            <a:rPr lang="en-GB" sz="2400" dirty="0" err="1">
              <a:solidFill>
                <a:schemeClr val="tx1"/>
              </a:solidFill>
            </a:rPr>
            <a:t>Rahmat</a:t>
          </a:r>
          <a:r>
            <a:rPr lang="en-GB" sz="2400" dirty="0">
              <a:solidFill>
                <a:schemeClr val="tx1"/>
              </a:solidFill>
            </a:rPr>
            <a:t> </a:t>
          </a:r>
          <a:r>
            <a:rPr lang="en-GB" sz="2400" dirty="0" err="1">
              <a:solidFill>
                <a:schemeClr val="tx1"/>
              </a:solidFill>
            </a:rPr>
            <a:t>Suleimani</a:t>
          </a:r>
          <a:endParaRPr lang="en-GB" sz="2400" dirty="0">
            <a:solidFill>
              <a:schemeClr val="tx1"/>
            </a:solidFill>
          </a:endParaRPr>
        </a:p>
      </dgm:t>
    </dgm:pt>
    <dgm:pt modelId="{43990829-2768-4C04-9667-D3C719123334}" type="parTrans" cxnId="{1498CF76-C374-4B06-BC0D-73D8FD867185}">
      <dgm:prSet/>
      <dgm:spPr/>
      <dgm:t>
        <a:bodyPr/>
        <a:lstStyle/>
        <a:p>
          <a:endParaRPr lang="en-GB"/>
        </a:p>
      </dgm:t>
    </dgm:pt>
    <dgm:pt modelId="{05793368-15F4-444F-BAFE-7A92DF703FD0}" type="sibTrans" cxnId="{1498CF76-C374-4B06-BC0D-73D8FD867185}">
      <dgm:prSet/>
      <dgm:spPr>
        <a:solidFill>
          <a:schemeClr val="accent1">
            <a:lumMod val="50000"/>
          </a:schemeClr>
        </a:solidFill>
        <a:ln>
          <a:solidFill>
            <a:schemeClr val="tx1"/>
          </a:solidFill>
        </a:ln>
      </dgm:spPr>
      <dgm:t>
        <a:bodyPr/>
        <a:lstStyle/>
        <a:p>
          <a:endParaRPr lang="en-GB"/>
        </a:p>
      </dgm:t>
    </dgm:pt>
    <dgm:pt modelId="{C89B0A95-8181-4FAD-A7B5-7777FD7D664B}">
      <dgm:prSet phldrT="[Text]" custT="1"/>
      <dgm:spPr>
        <a:solidFill>
          <a:schemeClr val="bg2">
            <a:lumMod val="75000"/>
          </a:schemeClr>
        </a:solidFill>
        <a:ln>
          <a:solidFill>
            <a:schemeClr val="tx1"/>
          </a:solidFill>
        </a:ln>
      </dgm:spPr>
      <dgm:t>
        <a:bodyPr/>
        <a:lstStyle/>
        <a:p>
          <a:r>
            <a:rPr lang="en-GB" sz="2400" dirty="0">
              <a:solidFill>
                <a:schemeClr val="tx1"/>
              </a:solidFill>
            </a:rPr>
            <a:t>Contacted MPS reporting historic allegations of physical &amp; sexual assault</a:t>
          </a:r>
        </a:p>
      </dgm:t>
    </dgm:pt>
    <dgm:pt modelId="{66844CC8-0193-4E2A-B779-CC1B3BDC3948}" type="parTrans" cxnId="{4A9EBEE2-305C-4422-80A4-43384E26C663}">
      <dgm:prSet/>
      <dgm:spPr/>
      <dgm:t>
        <a:bodyPr/>
        <a:lstStyle/>
        <a:p>
          <a:endParaRPr lang="en-GB"/>
        </a:p>
      </dgm:t>
    </dgm:pt>
    <dgm:pt modelId="{B2EAAC10-0EBC-4A3F-9816-F4312622E21A}" type="sibTrans" cxnId="{4A9EBEE2-305C-4422-80A4-43384E26C663}">
      <dgm:prSet/>
      <dgm:spPr>
        <a:solidFill>
          <a:schemeClr val="accent1">
            <a:lumMod val="50000"/>
          </a:schemeClr>
        </a:solidFill>
        <a:ln>
          <a:solidFill>
            <a:schemeClr val="tx1"/>
          </a:solidFill>
        </a:ln>
      </dgm:spPr>
      <dgm:t>
        <a:bodyPr/>
        <a:lstStyle/>
        <a:p>
          <a:endParaRPr lang="en-GB"/>
        </a:p>
      </dgm:t>
    </dgm:pt>
    <dgm:pt modelId="{4C31435A-4918-4C73-8A06-ACCC52A04D75}">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Information not passed to West Midlands Police</a:t>
          </a:r>
        </a:p>
      </dgm:t>
    </dgm:pt>
    <dgm:pt modelId="{77C8942D-B806-4FA1-BFC9-35ED70F203C4}" type="parTrans" cxnId="{E1865411-7F24-4CA6-BFA9-49857F7AA702}">
      <dgm:prSet/>
      <dgm:spPr/>
      <dgm:t>
        <a:bodyPr/>
        <a:lstStyle/>
        <a:p>
          <a:endParaRPr lang="en-GB"/>
        </a:p>
      </dgm:t>
    </dgm:pt>
    <dgm:pt modelId="{13016C58-C654-46A9-95F6-4081DA2D5121}" type="sibTrans" cxnId="{E1865411-7F24-4CA6-BFA9-49857F7AA702}">
      <dgm:prSet/>
      <dgm:spPr>
        <a:solidFill>
          <a:schemeClr val="accent1">
            <a:lumMod val="50000"/>
          </a:schemeClr>
        </a:solidFill>
        <a:ln>
          <a:solidFill>
            <a:schemeClr val="tx1"/>
          </a:solidFill>
        </a:ln>
      </dgm:spPr>
      <dgm:t>
        <a:bodyPr/>
        <a:lstStyle/>
        <a:p>
          <a:endParaRPr lang="en-GB"/>
        </a:p>
      </dgm:t>
    </dgm:pt>
    <dgm:pt modelId="{F4DAEF9F-FAB2-4EBD-826A-F179C8929A7B}">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Statement taken but not signed</a:t>
          </a:r>
        </a:p>
      </dgm:t>
    </dgm:pt>
    <dgm:pt modelId="{FA432710-6793-4D53-B623-8281655BF949}" type="parTrans" cxnId="{834E90DC-6D71-4C89-AA4B-BD2888778E40}">
      <dgm:prSet/>
      <dgm:spPr/>
      <dgm:t>
        <a:bodyPr/>
        <a:lstStyle/>
        <a:p>
          <a:endParaRPr lang="en-GB"/>
        </a:p>
      </dgm:t>
    </dgm:pt>
    <dgm:pt modelId="{9FA1F77A-5382-430D-BC5E-E3584C188AFB}" type="sibTrans" cxnId="{834E90DC-6D71-4C89-AA4B-BD2888778E40}">
      <dgm:prSet/>
      <dgm:spPr>
        <a:solidFill>
          <a:schemeClr val="accent1">
            <a:lumMod val="50000"/>
          </a:schemeClr>
        </a:solidFill>
        <a:ln>
          <a:solidFill>
            <a:schemeClr val="tx1"/>
          </a:solidFill>
        </a:ln>
      </dgm:spPr>
      <dgm:t>
        <a:bodyPr/>
        <a:lstStyle/>
        <a:p>
          <a:endParaRPr lang="en-GB"/>
        </a:p>
      </dgm:t>
    </dgm:pt>
    <dgm:pt modelId="{F638561D-6C33-49BF-A691-84686ABF4AAC}">
      <dgm:prSet phldrT="[Text]" custT="1"/>
      <dgm:spPr>
        <a:solidFill>
          <a:schemeClr val="bg1">
            <a:lumMod val="85000"/>
          </a:schemeClr>
        </a:solidFill>
        <a:ln>
          <a:solidFill>
            <a:schemeClr val="tx1"/>
          </a:solidFill>
        </a:ln>
      </dgm:spPr>
      <dgm:t>
        <a:bodyPr/>
        <a:lstStyle/>
        <a:p>
          <a:r>
            <a:rPr lang="en-GB" sz="2400" dirty="0">
              <a:solidFill>
                <a:schemeClr val="tx1"/>
              </a:solidFill>
            </a:rPr>
            <a:t>Incidents poorly supervised</a:t>
          </a:r>
        </a:p>
      </dgm:t>
    </dgm:pt>
    <dgm:pt modelId="{87452A40-BDAB-479D-A045-CE4FFE0384F7}" type="parTrans" cxnId="{4720F0FD-DEC5-435A-A065-BA5DC0259A5E}">
      <dgm:prSet/>
      <dgm:spPr/>
      <dgm:t>
        <a:bodyPr/>
        <a:lstStyle/>
        <a:p>
          <a:endParaRPr lang="en-GB"/>
        </a:p>
      </dgm:t>
    </dgm:pt>
    <dgm:pt modelId="{BBFCB2C4-6FA0-444E-8922-118FE09AAED9}" type="sibTrans" cxnId="{4720F0FD-DEC5-435A-A065-BA5DC0259A5E}">
      <dgm:prSet/>
      <dgm:spPr/>
      <dgm:t>
        <a:bodyPr/>
        <a:lstStyle/>
        <a:p>
          <a:endParaRPr lang="en-GB"/>
        </a:p>
      </dgm:t>
    </dgm:pt>
    <dgm:pt modelId="{88B7EDBB-1E95-4F45-8583-849AC5B74729}" type="pres">
      <dgm:prSet presAssocID="{470203F3-B768-4287-93FE-802F04D49B7A}" presName="Name0" presStyleCnt="0">
        <dgm:presLayoutVars>
          <dgm:dir/>
          <dgm:resizeHandles/>
        </dgm:presLayoutVars>
      </dgm:prSet>
      <dgm:spPr/>
    </dgm:pt>
    <dgm:pt modelId="{B16B3B7E-EBD6-4EF7-B3C5-C93213930422}" type="pres">
      <dgm:prSet presAssocID="{46523A96-C2C1-4E5D-A093-59F9DBBC40E2}" presName="compNode" presStyleCnt="0"/>
      <dgm:spPr/>
    </dgm:pt>
    <dgm:pt modelId="{9BA74C02-AE37-4D87-983F-8D9296B903C3}" type="pres">
      <dgm:prSet presAssocID="{46523A96-C2C1-4E5D-A093-59F9DBBC40E2}" presName="dummyConnPt" presStyleCnt="0"/>
      <dgm:spPr/>
    </dgm:pt>
    <dgm:pt modelId="{3ED84A91-3133-4589-9AE4-71DC956D9E92}" type="pres">
      <dgm:prSet presAssocID="{46523A96-C2C1-4E5D-A093-59F9DBBC40E2}" presName="node" presStyleLbl="node1" presStyleIdx="0" presStyleCnt="6" custScaleX="161213">
        <dgm:presLayoutVars>
          <dgm:bulletEnabled val="1"/>
        </dgm:presLayoutVars>
      </dgm:prSet>
      <dgm:spPr/>
    </dgm:pt>
    <dgm:pt modelId="{D88ED1D6-3E56-4731-9616-8E51F5A37007}" type="pres">
      <dgm:prSet presAssocID="{310BF4F4-C4A2-40AC-AB97-7EF84F85495D}" presName="sibTrans" presStyleLbl="bgSibTrans2D1" presStyleIdx="0" presStyleCnt="5"/>
      <dgm:spPr/>
    </dgm:pt>
    <dgm:pt modelId="{9CA5206E-E0FD-41D2-9EAB-1CE3F6F87FB8}" type="pres">
      <dgm:prSet presAssocID="{7E4D8EB7-FBD9-4065-BCEE-59C62F9E1571}" presName="compNode" presStyleCnt="0"/>
      <dgm:spPr/>
    </dgm:pt>
    <dgm:pt modelId="{2A281877-929A-41F4-B7CE-1AB79EF1500E}" type="pres">
      <dgm:prSet presAssocID="{7E4D8EB7-FBD9-4065-BCEE-59C62F9E1571}" presName="dummyConnPt" presStyleCnt="0"/>
      <dgm:spPr/>
    </dgm:pt>
    <dgm:pt modelId="{D7EC2D23-649A-4F6E-B2DE-5E40CD655EDA}" type="pres">
      <dgm:prSet presAssocID="{7E4D8EB7-FBD9-4065-BCEE-59C62F9E1571}" presName="node" presStyleLbl="node1" presStyleIdx="1" presStyleCnt="6" custScaleX="161213">
        <dgm:presLayoutVars>
          <dgm:bulletEnabled val="1"/>
        </dgm:presLayoutVars>
      </dgm:prSet>
      <dgm:spPr/>
    </dgm:pt>
    <dgm:pt modelId="{D961960D-EDD4-4339-84EB-786FD26E1A58}" type="pres">
      <dgm:prSet presAssocID="{05793368-15F4-444F-BAFE-7A92DF703FD0}" presName="sibTrans" presStyleLbl="bgSibTrans2D1" presStyleIdx="1" presStyleCnt="5"/>
      <dgm:spPr/>
    </dgm:pt>
    <dgm:pt modelId="{B339B854-BF8F-4EDF-BE1E-8EF377A43EE5}" type="pres">
      <dgm:prSet presAssocID="{C89B0A95-8181-4FAD-A7B5-7777FD7D664B}" presName="compNode" presStyleCnt="0"/>
      <dgm:spPr/>
    </dgm:pt>
    <dgm:pt modelId="{4CB2DE02-60DA-440E-B18C-C1A71E2AB4DC}" type="pres">
      <dgm:prSet presAssocID="{C89B0A95-8181-4FAD-A7B5-7777FD7D664B}" presName="dummyConnPt" presStyleCnt="0"/>
      <dgm:spPr/>
    </dgm:pt>
    <dgm:pt modelId="{60DFCCD3-8FAF-447D-86C9-7CC68A11F346}" type="pres">
      <dgm:prSet presAssocID="{C89B0A95-8181-4FAD-A7B5-7777FD7D664B}" presName="node" presStyleLbl="node1" presStyleIdx="2" presStyleCnt="6" custScaleX="162052">
        <dgm:presLayoutVars>
          <dgm:bulletEnabled val="1"/>
        </dgm:presLayoutVars>
      </dgm:prSet>
      <dgm:spPr/>
    </dgm:pt>
    <dgm:pt modelId="{17E37A1E-459F-4B42-A6C2-7603345A96F0}" type="pres">
      <dgm:prSet presAssocID="{B2EAAC10-0EBC-4A3F-9816-F4312622E21A}" presName="sibTrans" presStyleLbl="bgSibTrans2D1" presStyleIdx="2" presStyleCnt="5"/>
      <dgm:spPr/>
    </dgm:pt>
    <dgm:pt modelId="{5582C661-57D9-47CF-B34B-6DD930C32525}" type="pres">
      <dgm:prSet presAssocID="{4C31435A-4918-4C73-8A06-ACCC52A04D75}" presName="compNode" presStyleCnt="0"/>
      <dgm:spPr/>
    </dgm:pt>
    <dgm:pt modelId="{85B8E602-0425-4EB9-9CC7-CD773D0AC66B}" type="pres">
      <dgm:prSet presAssocID="{4C31435A-4918-4C73-8A06-ACCC52A04D75}" presName="dummyConnPt" presStyleCnt="0"/>
      <dgm:spPr/>
    </dgm:pt>
    <dgm:pt modelId="{3472EBF5-B03C-4F2E-8A2C-DAEB7A36F829}" type="pres">
      <dgm:prSet presAssocID="{4C31435A-4918-4C73-8A06-ACCC52A04D75}" presName="node" presStyleLbl="node1" presStyleIdx="3" presStyleCnt="6" custScaleX="154985">
        <dgm:presLayoutVars>
          <dgm:bulletEnabled val="1"/>
        </dgm:presLayoutVars>
      </dgm:prSet>
      <dgm:spPr/>
    </dgm:pt>
    <dgm:pt modelId="{10917CD6-3736-4882-91DC-8D26641171CE}" type="pres">
      <dgm:prSet presAssocID="{13016C58-C654-46A9-95F6-4081DA2D5121}" presName="sibTrans" presStyleLbl="bgSibTrans2D1" presStyleIdx="3" presStyleCnt="5"/>
      <dgm:spPr/>
    </dgm:pt>
    <dgm:pt modelId="{71178B67-EFC4-4C11-88A7-6FF1CE5FECC3}" type="pres">
      <dgm:prSet presAssocID="{F4DAEF9F-FAB2-4EBD-826A-F179C8929A7B}" presName="compNode" presStyleCnt="0"/>
      <dgm:spPr/>
    </dgm:pt>
    <dgm:pt modelId="{1FF76DD8-E71D-4650-BEC6-AA22ABC2C32E}" type="pres">
      <dgm:prSet presAssocID="{F4DAEF9F-FAB2-4EBD-826A-F179C8929A7B}" presName="dummyConnPt" presStyleCnt="0"/>
      <dgm:spPr/>
    </dgm:pt>
    <dgm:pt modelId="{29B6C5AF-7C99-4F30-BDC7-670F0A3ABCEF}" type="pres">
      <dgm:prSet presAssocID="{F4DAEF9F-FAB2-4EBD-826A-F179C8929A7B}" presName="node" presStyleLbl="node1" presStyleIdx="4" presStyleCnt="6" custScaleX="153575">
        <dgm:presLayoutVars>
          <dgm:bulletEnabled val="1"/>
        </dgm:presLayoutVars>
      </dgm:prSet>
      <dgm:spPr/>
    </dgm:pt>
    <dgm:pt modelId="{EED1188D-EF79-4DB4-9057-AA9229FF5D83}" type="pres">
      <dgm:prSet presAssocID="{9FA1F77A-5382-430D-BC5E-E3584C188AFB}" presName="sibTrans" presStyleLbl="bgSibTrans2D1" presStyleIdx="4" presStyleCnt="5"/>
      <dgm:spPr/>
    </dgm:pt>
    <dgm:pt modelId="{53742CCA-41DE-47BE-A137-2E95EFAF6733}" type="pres">
      <dgm:prSet presAssocID="{F638561D-6C33-49BF-A691-84686ABF4AAC}" presName="compNode" presStyleCnt="0"/>
      <dgm:spPr/>
    </dgm:pt>
    <dgm:pt modelId="{EB087A17-B9D4-460E-BE80-FDABB2E895F9}" type="pres">
      <dgm:prSet presAssocID="{F638561D-6C33-49BF-A691-84686ABF4AAC}" presName="dummyConnPt" presStyleCnt="0"/>
      <dgm:spPr/>
    </dgm:pt>
    <dgm:pt modelId="{3F9DCA45-4681-4F03-9C2B-49D5D0F46A8F}" type="pres">
      <dgm:prSet presAssocID="{F638561D-6C33-49BF-A691-84686ABF4AAC}" presName="node" presStyleLbl="node1" presStyleIdx="5" presStyleCnt="6" custScaleX="154146">
        <dgm:presLayoutVars>
          <dgm:bulletEnabled val="1"/>
        </dgm:presLayoutVars>
      </dgm:prSet>
      <dgm:spPr/>
    </dgm:pt>
  </dgm:ptLst>
  <dgm:cxnLst>
    <dgm:cxn modelId="{0D6DD00D-48AF-4AC9-AAF9-DF9848475FCE}" type="presOf" srcId="{05793368-15F4-444F-BAFE-7A92DF703FD0}" destId="{D961960D-EDD4-4339-84EB-786FD26E1A58}" srcOrd="0" destOrd="0" presId="urn:microsoft.com/office/officeart/2005/8/layout/bProcess4"/>
    <dgm:cxn modelId="{E1865411-7F24-4CA6-BFA9-49857F7AA702}" srcId="{470203F3-B768-4287-93FE-802F04D49B7A}" destId="{4C31435A-4918-4C73-8A06-ACCC52A04D75}" srcOrd="3" destOrd="0" parTransId="{77C8942D-B806-4FA1-BFC9-35ED70F203C4}" sibTransId="{13016C58-C654-46A9-95F6-4081DA2D5121}"/>
    <dgm:cxn modelId="{E4C14437-EF8C-4C43-84BA-5F551BF3C41E}" type="presOf" srcId="{F4DAEF9F-FAB2-4EBD-826A-F179C8929A7B}" destId="{29B6C5AF-7C99-4F30-BDC7-670F0A3ABCEF}" srcOrd="0" destOrd="0" presId="urn:microsoft.com/office/officeart/2005/8/layout/bProcess4"/>
    <dgm:cxn modelId="{4B6D6E62-F68F-465A-87CD-6B3DB7F960D3}" type="presOf" srcId="{F638561D-6C33-49BF-A691-84686ABF4AAC}" destId="{3F9DCA45-4681-4F03-9C2B-49D5D0F46A8F}" srcOrd="0" destOrd="0" presId="urn:microsoft.com/office/officeart/2005/8/layout/bProcess4"/>
    <dgm:cxn modelId="{1498CF76-C374-4B06-BC0D-73D8FD867185}" srcId="{470203F3-B768-4287-93FE-802F04D49B7A}" destId="{7E4D8EB7-FBD9-4065-BCEE-59C62F9E1571}" srcOrd="1" destOrd="0" parTransId="{43990829-2768-4C04-9667-D3C719123334}" sibTransId="{05793368-15F4-444F-BAFE-7A92DF703FD0}"/>
    <dgm:cxn modelId="{A044BA5A-1990-42EE-B30B-F5A115E704CC}" type="presOf" srcId="{C89B0A95-8181-4FAD-A7B5-7777FD7D664B}" destId="{60DFCCD3-8FAF-447D-86C9-7CC68A11F346}" srcOrd="0" destOrd="0" presId="urn:microsoft.com/office/officeart/2005/8/layout/bProcess4"/>
    <dgm:cxn modelId="{74BB5886-5DC8-48FA-8FC7-A52BC65C1BE7}" type="presOf" srcId="{310BF4F4-C4A2-40AC-AB97-7EF84F85495D}" destId="{D88ED1D6-3E56-4731-9616-8E51F5A37007}" srcOrd="0" destOrd="0" presId="urn:microsoft.com/office/officeart/2005/8/layout/bProcess4"/>
    <dgm:cxn modelId="{AC1BB09E-54DC-4E14-AAEC-BAAF97400CC0}" type="presOf" srcId="{B2EAAC10-0EBC-4A3F-9816-F4312622E21A}" destId="{17E37A1E-459F-4B42-A6C2-7603345A96F0}" srcOrd="0" destOrd="0" presId="urn:microsoft.com/office/officeart/2005/8/layout/bProcess4"/>
    <dgm:cxn modelId="{553098A7-2FCA-44F7-9EFE-AAE551140A9E}" type="presOf" srcId="{470203F3-B768-4287-93FE-802F04D49B7A}" destId="{88B7EDBB-1E95-4F45-8583-849AC5B74729}" srcOrd="0" destOrd="0" presId="urn:microsoft.com/office/officeart/2005/8/layout/bProcess4"/>
    <dgm:cxn modelId="{2BC1B5AD-E488-4668-976E-4732B896D3EC}" srcId="{470203F3-B768-4287-93FE-802F04D49B7A}" destId="{46523A96-C2C1-4E5D-A093-59F9DBBC40E2}" srcOrd="0" destOrd="0" parTransId="{8128283C-D86D-45C3-994F-9BC329AE920B}" sibTransId="{310BF4F4-C4A2-40AC-AB97-7EF84F85495D}"/>
    <dgm:cxn modelId="{9DE99EB2-DFE7-40FA-B198-16251B8125C7}" type="presOf" srcId="{7E4D8EB7-FBD9-4065-BCEE-59C62F9E1571}" destId="{D7EC2D23-649A-4F6E-B2DE-5E40CD655EDA}" srcOrd="0" destOrd="0" presId="urn:microsoft.com/office/officeart/2005/8/layout/bProcess4"/>
    <dgm:cxn modelId="{A47695DA-0942-43CC-8498-933CDCDE1AED}" type="presOf" srcId="{46523A96-C2C1-4E5D-A093-59F9DBBC40E2}" destId="{3ED84A91-3133-4589-9AE4-71DC956D9E92}" srcOrd="0" destOrd="0" presId="urn:microsoft.com/office/officeart/2005/8/layout/bProcess4"/>
    <dgm:cxn modelId="{834E90DC-6D71-4C89-AA4B-BD2888778E40}" srcId="{470203F3-B768-4287-93FE-802F04D49B7A}" destId="{F4DAEF9F-FAB2-4EBD-826A-F179C8929A7B}" srcOrd="4" destOrd="0" parTransId="{FA432710-6793-4D53-B623-8281655BF949}" sibTransId="{9FA1F77A-5382-430D-BC5E-E3584C188AFB}"/>
    <dgm:cxn modelId="{2F28E3DE-D422-4727-A55B-00C8CC489079}" type="presOf" srcId="{13016C58-C654-46A9-95F6-4081DA2D5121}" destId="{10917CD6-3736-4882-91DC-8D26641171CE}" srcOrd="0" destOrd="0" presId="urn:microsoft.com/office/officeart/2005/8/layout/bProcess4"/>
    <dgm:cxn modelId="{4A9EBEE2-305C-4422-80A4-43384E26C663}" srcId="{470203F3-B768-4287-93FE-802F04D49B7A}" destId="{C89B0A95-8181-4FAD-A7B5-7777FD7D664B}" srcOrd="2" destOrd="0" parTransId="{66844CC8-0193-4E2A-B779-CC1B3BDC3948}" sibTransId="{B2EAAC10-0EBC-4A3F-9816-F4312622E21A}"/>
    <dgm:cxn modelId="{1ACB88EC-D997-40CB-9BF4-CA598FE947DD}" type="presOf" srcId="{9FA1F77A-5382-430D-BC5E-E3584C188AFB}" destId="{EED1188D-EF79-4DB4-9057-AA9229FF5D83}" srcOrd="0" destOrd="0" presId="urn:microsoft.com/office/officeart/2005/8/layout/bProcess4"/>
    <dgm:cxn modelId="{8F34A5F0-56B3-406B-A3DA-09C1FE2D7D59}" type="presOf" srcId="{4C31435A-4918-4C73-8A06-ACCC52A04D75}" destId="{3472EBF5-B03C-4F2E-8A2C-DAEB7A36F829}" srcOrd="0" destOrd="0" presId="urn:microsoft.com/office/officeart/2005/8/layout/bProcess4"/>
    <dgm:cxn modelId="{4720F0FD-DEC5-435A-A065-BA5DC0259A5E}" srcId="{470203F3-B768-4287-93FE-802F04D49B7A}" destId="{F638561D-6C33-49BF-A691-84686ABF4AAC}" srcOrd="5" destOrd="0" parTransId="{87452A40-BDAB-479D-A045-CE4FFE0384F7}" sibTransId="{BBFCB2C4-6FA0-444E-8922-118FE09AAED9}"/>
    <dgm:cxn modelId="{232BD2CD-E7AE-43E0-B4ED-35BE0D3F2CC7}" type="presParOf" srcId="{88B7EDBB-1E95-4F45-8583-849AC5B74729}" destId="{B16B3B7E-EBD6-4EF7-B3C5-C93213930422}" srcOrd="0" destOrd="0" presId="urn:microsoft.com/office/officeart/2005/8/layout/bProcess4"/>
    <dgm:cxn modelId="{EA45C734-DAE7-47A0-90F1-C2B609F4A617}" type="presParOf" srcId="{B16B3B7E-EBD6-4EF7-B3C5-C93213930422}" destId="{9BA74C02-AE37-4D87-983F-8D9296B903C3}" srcOrd="0" destOrd="0" presId="urn:microsoft.com/office/officeart/2005/8/layout/bProcess4"/>
    <dgm:cxn modelId="{BFA9B5D8-5FFC-4766-81D5-94F81B0F8FA9}" type="presParOf" srcId="{B16B3B7E-EBD6-4EF7-B3C5-C93213930422}" destId="{3ED84A91-3133-4589-9AE4-71DC956D9E92}" srcOrd="1" destOrd="0" presId="urn:microsoft.com/office/officeart/2005/8/layout/bProcess4"/>
    <dgm:cxn modelId="{0391B440-AC51-4417-A7AD-427B211CDD11}" type="presParOf" srcId="{88B7EDBB-1E95-4F45-8583-849AC5B74729}" destId="{D88ED1D6-3E56-4731-9616-8E51F5A37007}" srcOrd="1" destOrd="0" presId="urn:microsoft.com/office/officeart/2005/8/layout/bProcess4"/>
    <dgm:cxn modelId="{B6C97EE3-DE3E-4F95-B149-2F7004DB37CF}" type="presParOf" srcId="{88B7EDBB-1E95-4F45-8583-849AC5B74729}" destId="{9CA5206E-E0FD-41D2-9EAB-1CE3F6F87FB8}" srcOrd="2" destOrd="0" presId="urn:microsoft.com/office/officeart/2005/8/layout/bProcess4"/>
    <dgm:cxn modelId="{03F60F95-5B0F-44C1-A4C5-F65BD1B81FEA}" type="presParOf" srcId="{9CA5206E-E0FD-41D2-9EAB-1CE3F6F87FB8}" destId="{2A281877-929A-41F4-B7CE-1AB79EF1500E}" srcOrd="0" destOrd="0" presId="urn:microsoft.com/office/officeart/2005/8/layout/bProcess4"/>
    <dgm:cxn modelId="{E85F9AE4-C06B-407B-B8C5-9BA0201C6B04}" type="presParOf" srcId="{9CA5206E-E0FD-41D2-9EAB-1CE3F6F87FB8}" destId="{D7EC2D23-649A-4F6E-B2DE-5E40CD655EDA}" srcOrd="1" destOrd="0" presId="urn:microsoft.com/office/officeart/2005/8/layout/bProcess4"/>
    <dgm:cxn modelId="{30567415-22E8-4F69-8842-FF0574642551}" type="presParOf" srcId="{88B7EDBB-1E95-4F45-8583-849AC5B74729}" destId="{D961960D-EDD4-4339-84EB-786FD26E1A58}" srcOrd="3" destOrd="0" presId="urn:microsoft.com/office/officeart/2005/8/layout/bProcess4"/>
    <dgm:cxn modelId="{F7D583B4-77FB-4D6B-898D-274105919E59}" type="presParOf" srcId="{88B7EDBB-1E95-4F45-8583-849AC5B74729}" destId="{B339B854-BF8F-4EDF-BE1E-8EF377A43EE5}" srcOrd="4" destOrd="0" presId="urn:microsoft.com/office/officeart/2005/8/layout/bProcess4"/>
    <dgm:cxn modelId="{E7F3BB73-8EF3-485D-B61B-62D364BC4665}" type="presParOf" srcId="{B339B854-BF8F-4EDF-BE1E-8EF377A43EE5}" destId="{4CB2DE02-60DA-440E-B18C-C1A71E2AB4DC}" srcOrd="0" destOrd="0" presId="urn:microsoft.com/office/officeart/2005/8/layout/bProcess4"/>
    <dgm:cxn modelId="{9150CDBE-F686-423F-9B95-5BADE9587CE8}" type="presParOf" srcId="{B339B854-BF8F-4EDF-BE1E-8EF377A43EE5}" destId="{60DFCCD3-8FAF-447D-86C9-7CC68A11F346}" srcOrd="1" destOrd="0" presId="urn:microsoft.com/office/officeart/2005/8/layout/bProcess4"/>
    <dgm:cxn modelId="{7E938652-F633-4D7A-ACC1-3327E399F7F4}" type="presParOf" srcId="{88B7EDBB-1E95-4F45-8583-849AC5B74729}" destId="{17E37A1E-459F-4B42-A6C2-7603345A96F0}" srcOrd="5" destOrd="0" presId="urn:microsoft.com/office/officeart/2005/8/layout/bProcess4"/>
    <dgm:cxn modelId="{77B78B26-FCCD-4266-8F78-1B53228D293F}" type="presParOf" srcId="{88B7EDBB-1E95-4F45-8583-849AC5B74729}" destId="{5582C661-57D9-47CF-B34B-6DD930C32525}" srcOrd="6" destOrd="0" presId="urn:microsoft.com/office/officeart/2005/8/layout/bProcess4"/>
    <dgm:cxn modelId="{D66835D6-0EEC-4028-99EB-2C1E5418BEA9}" type="presParOf" srcId="{5582C661-57D9-47CF-B34B-6DD930C32525}" destId="{85B8E602-0425-4EB9-9CC7-CD773D0AC66B}" srcOrd="0" destOrd="0" presId="urn:microsoft.com/office/officeart/2005/8/layout/bProcess4"/>
    <dgm:cxn modelId="{A4980B61-701A-4DCB-BF11-5FB1A4616372}" type="presParOf" srcId="{5582C661-57D9-47CF-B34B-6DD930C32525}" destId="{3472EBF5-B03C-4F2E-8A2C-DAEB7A36F829}" srcOrd="1" destOrd="0" presId="urn:microsoft.com/office/officeart/2005/8/layout/bProcess4"/>
    <dgm:cxn modelId="{577B64B5-929E-447E-813C-08B35A41EB45}" type="presParOf" srcId="{88B7EDBB-1E95-4F45-8583-849AC5B74729}" destId="{10917CD6-3736-4882-91DC-8D26641171CE}" srcOrd="7" destOrd="0" presId="urn:microsoft.com/office/officeart/2005/8/layout/bProcess4"/>
    <dgm:cxn modelId="{37D137F3-4D57-4978-982A-AE6A514E2A4D}" type="presParOf" srcId="{88B7EDBB-1E95-4F45-8583-849AC5B74729}" destId="{71178B67-EFC4-4C11-88A7-6FF1CE5FECC3}" srcOrd="8" destOrd="0" presId="urn:microsoft.com/office/officeart/2005/8/layout/bProcess4"/>
    <dgm:cxn modelId="{0A16A505-DD5E-4311-9A9A-B6A20B998696}" type="presParOf" srcId="{71178B67-EFC4-4C11-88A7-6FF1CE5FECC3}" destId="{1FF76DD8-E71D-4650-BEC6-AA22ABC2C32E}" srcOrd="0" destOrd="0" presId="urn:microsoft.com/office/officeart/2005/8/layout/bProcess4"/>
    <dgm:cxn modelId="{94A1BC23-B635-4066-A680-519ECBEFEFCF}" type="presParOf" srcId="{71178B67-EFC4-4C11-88A7-6FF1CE5FECC3}" destId="{29B6C5AF-7C99-4F30-BDC7-670F0A3ABCEF}" srcOrd="1" destOrd="0" presId="urn:microsoft.com/office/officeart/2005/8/layout/bProcess4"/>
    <dgm:cxn modelId="{78142DD4-1F74-4EFF-BAF9-5A18CEB26336}" type="presParOf" srcId="{88B7EDBB-1E95-4F45-8583-849AC5B74729}" destId="{EED1188D-EF79-4DB4-9057-AA9229FF5D83}" srcOrd="9" destOrd="0" presId="urn:microsoft.com/office/officeart/2005/8/layout/bProcess4"/>
    <dgm:cxn modelId="{F8E7AE84-8359-43DB-B745-AFB1EC3EDD4A}" type="presParOf" srcId="{88B7EDBB-1E95-4F45-8583-849AC5B74729}" destId="{53742CCA-41DE-47BE-A137-2E95EFAF6733}" srcOrd="10" destOrd="0" presId="urn:microsoft.com/office/officeart/2005/8/layout/bProcess4"/>
    <dgm:cxn modelId="{155E68A6-E1A5-4047-8B61-E0DDA691EBB5}" type="presParOf" srcId="{53742CCA-41DE-47BE-A137-2E95EFAF6733}" destId="{EB087A17-B9D4-460E-BE80-FDABB2E895F9}" srcOrd="0" destOrd="0" presId="urn:microsoft.com/office/officeart/2005/8/layout/bProcess4"/>
    <dgm:cxn modelId="{E768BD20-5EB7-47EC-9C57-A059161ACB95}" type="presParOf" srcId="{53742CCA-41DE-47BE-A137-2E95EFAF6733}" destId="{3F9DCA45-4681-4F03-9C2B-49D5D0F46A8F}"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61C238-4EFD-4987-9851-F3DA9A96BE89}" type="doc">
      <dgm:prSet loTypeId="urn:microsoft.com/office/officeart/2005/8/layout/process1" loCatId="process" qsTypeId="urn:microsoft.com/office/officeart/2005/8/quickstyle/simple1" qsCatId="simple" csTypeId="urn:microsoft.com/office/officeart/2005/8/colors/accent1_2" csCatId="accent1" phldr="1"/>
      <dgm:spPr/>
    </dgm:pt>
    <dgm:pt modelId="{65966D37-5C78-4289-8845-D98E7A070861}">
      <dgm:prSet phldrT="[Text]" custT="1"/>
      <dgm:spPr>
        <a:solidFill>
          <a:schemeClr val="tx2">
            <a:lumMod val="40000"/>
            <a:lumOff val="60000"/>
          </a:schemeClr>
        </a:solidFill>
        <a:ln>
          <a:solidFill>
            <a:schemeClr val="tx1"/>
          </a:solidFill>
        </a:ln>
      </dgm:spPr>
      <dgm:t>
        <a:bodyPr/>
        <a:lstStyle/>
        <a:p>
          <a:r>
            <a:rPr lang="en-GB" sz="2800" dirty="0">
              <a:solidFill>
                <a:schemeClr val="tx1"/>
              </a:solidFill>
            </a:rPr>
            <a:t>80% Female</a:t>
          </a:r>
        </a:p>
      </dgm:t>
    </dgm:pt>
    <dgm:pt modelId="{D704D247-6237-4DA6-91C7-5D97D72CC51E}" type="parTrans" cxnId="{D8A06BF7-3593-49F8-9979-F09B4113FBF7}">
      <dgm:prSet/>
      <dgm:spPr/>
      <dgm:t>
        <a:bodyPr/>
        <a:lstStyle/>
        <a:p>
          <a:endParaRPr lang="en-GB"/>
        </a:p>
      </dgm:t>
    </dgm:pt>
    <dgm:pt modelId="{A8C7422E-D699-4983-ACDD-EA688308F066}" type="sibTrans" cxnId="{D8A06BF7-3593-49F8-9979-F09B4113FBF7}">
      <dgm:prSet/>
      <dgm:spPr>
        <a:solidFill>
          <a:schemeClr val="accent1">
            <a:lumMod val="50000"/>
          </a:schemeClr>
        </a:solidFill>
        <a:ln>
          <a:solidFill>
            <a:schemeClr val="tx1"/>
          </a:solidFill>
        </a:ln>
      </dgm:spPr>
      <dgm:t>
        <a:bodyPr/>
        <a:lstStyle/>
        <a:p>
          <a:endParaRPr lang="en-GB"/>
        </a:p>
      </dgm:t>
    </dgm:pt>
    <dgm:pt modelId="{42D00790-AC1D-4AF8-8742-6B465066E4B2}">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19% Male</a:t>
          </a:r>
        </a:p>
      </dgm:t>
    </dgm:pt>
    <dgm:pt modelId="{63819996-CE23-49AE-B5D5-075DF77D5F27}" type="parTrans" cxnId="{4EC09279-CF89-47A1-9A23-E0C0920979F1}">
      <dgm:prSet/>
      <dgm:spPr/>
      <dgm:t>
        <a:bodyPr/>
        <a:lstStyle/>
        <a:p>
          <a:endParaRPr lang="en-GB"/>
        </a:p>
      </dgm:t>
    </dgm:pt>
    <dgm:pt modelId="{BAF8BE09-E933-43D0-8131-D3E4B0448F1C}" type="sibTrans" cxnId="{4EC09279-CF89-47A1-9A23-E0C0920979F1}">
      <dgm:prSet/>
      <dgm:spPr>
        <a:solidFill>
          <a:schemeClr val="accent1">
            <a:lumMod val="50000"/>
          </a:schemeClr>
        </a:solidFill>
        <a:ln>
          <a:solidFill>
            <a:schemeClr val="tx1"/>
          </a:solidFill>
        </a:ln>
      </dgm:spPr>
      <dgm:t>
        <a:bodyPr/>
        <a:lstStyle/>
        <a:p>
          <a:endParaRPr lang="en-GB"/>
        </a:p>
      </dgm:t>
    </dgm:pt>
    <dgm:pt modelId="{C80B92DB-6E96-474F-8B9E-33D3C780B0A5}">
      <dgm:prSet phldrT="[Text]" custT="1"/>
      <dgm:spPr>
        <a:solidFill>
          <a:schemeClr val="tx2">
            <a:lumMod val="40000"/>
            <a:lumOff val="60000"/>
          </a:schemeClr>
        </a:solidFill>
        <a:ln>
          <a:solidFill>
            <a:schemeClr val="tx1"/>
          </a:solidFill>
        </a:ln>
      </dgm:spPr>
      <dgm:t>
        <a:bodyPr/>
        <a:lstStyle/>
        <a:p>
          <a:r>
            <a:rPr lang="en-GB" sz="2800" dirty="0">
              <a:solidFill>
                <a:schemeClr val="tx1"/>
              </a:solidFill>
            </a:rPr>
            <a:t>1% Unknown Gender</a:t>
          </a:r>
        </a:p>
      </dgm:t>
    </dgm:pt>
    <dgm:pt modelId="{8E15EFD8-61E6-4222-A8A3-75D5F5D12BBB}" type="parTrans" cxnId="{E80489CA-49FB-4F37-A419-02DE92AFDBBF}">
      <dgm:prSet/>
      <dgm:spPr/>
      <dgm:t>
        <a:bodyPr/>
        <a:lstStyle/>
        <a:p>
          <a:endParaRPr lang="en-GB"/>
        </a:p>
      </dgm:t>
    </dgm:pt>
    <dgm:pt modelId="{C977DBB0-D67E-4508-B477-C52B3335E559}" type="sibTrans" cxnId="{E80489CA-49FB-4F37-A419-02DE92AFDBBF}">
      <dgm:prSet/>
      <dgm:spPr/>
      <dgm:t>
        <a:bodyPr/>
        <a:lstStyle/>
        <a:p>
          <a:endParaRPr lang="en-GB"/>
        </a:p>
      </dgm:t>
    </dgm:pt>
    <dgm:pt modelId="{182A6B5E-5512-4C39-8B24-609999B6BDB2}" type="pres">
      <dgm:prSet presAssocID="{0961C238-4EFD-4987-9851-F3DA9A96BE89}" presName="Name0" presStyleCnt="0">
        <dgm:presLayoutVars>
          <dgm:dir/>
          <dgm:resizeHandles val="exact"/>
        </dgm:presLayoutVars>
      </dgm:prSet>
      <dgm:spPr/>
    </dgm:pt>
    <dgm:pt modelId="{E72CA272-CB3C-44E2-8D39-B52A000BA976}" type="pres">
      <dgm:prSet presAssocID="{65966D37-5C78-4289-8845-D98E7A070861}" presName="node" presStyleLbl="node1" presStyleIdx="0" presStyleCnt="3">
        <dgm:presLayoutVars>
          <dgm:bulletEnabled val="1"/>
        </dgm:presLayoutVars>
      </dgm:prSet>
      <dgm:spPr/>
    </dgm:pt>
    <dgm:pt modelId="{0C7A4A5D-9077-4091-B471-075AA0D680E2}" type="pres">
      <dgm:prSet presAssocID="{A8C7422E-D699-4983-ACDD-EA688308F066}" presName="sibTrans" presStyleLbl="sibTrans2D1" presStyleIdx="0" presStyleCnt="2"/>
      <dgm:spPr/>
    </dgm:pt>
    <dgm:pt modelId="{02E7874B-2744-40DB-962F-CFF4578F289C}" type="pres">
      <dgm:prSet presAssocID="{A8C7422E-D699-4983-ACDD-EA688308F066}" presName="connectorText" presStyleLbl="sibTrans2D1" presStyleIdx="0" presStyleCnt="2"/>
      <dgm:spPr/>
    </dgm:pt>
    <dgm:pt modelId="{69F7CF98-9916-40BB-823B-800D1B0C25C0}" type="pres">
      <dgm:prSet presAssocID="{42D00790-AC1D-4AF8-8742-6B465066E4B2}" presName="node" presStyleLbl="node1" presStyleIdx="1" presStyleCnt="3">
        <dgm:presLayoutVars>
          <dgm:bulletEnabled val="1"/>
        </dgm:presLayoutVars>
      </dgm:prSet>
      <dgm:spPr/>
    </dgm:pt>
    <dgm:pt modelId="{A8E4FC14-9034-4269-B04E-4F5E940650D3}" type="pres">
      <dgm:prSet presAssocID="{BAF8BE09-E933-43D0-8131-D3E4B0448F1C}" presName="sibTrans" presStyleLbl="sibTrans2D1" presStyleIdx="1" presStyleCnt="2"/>
      <dgm:spPr/>
    </dgm:pt>
    <dgm:pt modelId="{C4BFD0A3-2738-4A09-8831-301C3CC372F5}" type="pres">
      <dgm:prSet presAssocID="{BAF8BE09-E933-43D0-8131-D3E4B0448F1C}" presName="connectorText" presStyleLbl="sibTrans2D1" presStyleIdx="1" presStyleCnt="2"/>
      <dgm:spPr/>
    </dgm:pt>
    <dgm:pt modelId="{E4C44D20-C4F8-448C-AF5D-7107F04147FD}" type="pres">
      <dgm:prSet presAssocID="{C80B92DB-6E96-474F-8B9E-33D3C780B0A5}" presName="node" presStyleLbl="node1" presStyleIdx="2" presStyleCnt="3">
        <dgm:presLayoutVars>
          <dgm:bulletEnabled val="1"/>
        </dgm:presLayoutVars>
      </dgm:prSet>
      <dgm:spPr/>
    </dgm:pt>
  </dgm:ptLst>
  <dgm:cxnLst>
    <dgm:cxn modelId="{F5296A03-E87F-4B62-A866-41DF526A54C1}" type="presOf" srcId="{65966D37-5C78-4289-8845-D98E7A070861}" destId="{E72CA272-CB3C-44E2-8D39-B52A000BA976}" srcOrd="0" destOrd="0" presId="urn:microsoft.com/office/officeart/2005/8/layout/process1"/>
    <dgm:cxn modelId="{B92D5005-0C45-4413-95C8-1334A1B61960}" type="presOf" srcId="{0961C238-4EFD-4987-9851-F3DA9A96BE89}" destId="{182A6B5E-5512-4C39-8B24-609999B6BDB2}" srcOrd="0" destOrd="0" presId="urn:microsoft.com/office/officeart/2005/8/layout/process1"/>
    <dgm:cxn modelId="{588B4C09-ACE2-46C3-B6C0-62AD1BCF2EF4}" type="presOf" srcId="{BAF8BE09-E933-43D0-8131-D3E4B0448F1C}" destId="{A8E4FC14-9034-4269-B04E-4F5E940650D3}" srcOrd="0" destOrd="0" presId="urn:microsoft.com/office/officeart/2005/8/layout/process1"/>
    <dgm:cxn modelId="{A9C4A52F-326B-4952-841B-32CE81526DD7}" type="presOf" srcId="{C80B92DB-6E96-474F-8B9E-33D3C780B0A5}" destId="{E4C44D20-C4F8-448C-AF5D-7107F04147FD}" srcOrd="0" destOrd="0" presId="urn:microsoft.com/office/officeart/2005/8/layout/process1"/>
    <dgm:cxn modelId="{4EC09279-CF89-47A1-9A23-E0C0920979F1}" srcId="{0961C238-4EFD-4987-9851-F3DA9A96BE89}" destId="{42D00790-AC1D-4AF8-8742-6B465066E4B2}" srcOrd="1" destOrd="0" parTransId="{63819996-CE23-49AE-B5D5-075DF77D5F27}" sibTransId="{BAF8BE09-E933-43D0-8131-D3E4B0448F1C}"/>
    <dgm:cxn modelId="{A41DDE87-F05F-4725-A06A-7C3F95156197}" type="presOf" srcId="{A8C7422E-D699-4983-ACDD-EA688308F066}" destId="{0C7A4A5D-9077-4091-B471-075AA0D680E2}" srcOrd="0" destOrd="0" presId="urn:microsoft.com/office/officeart/2005/8/layout/process1"/>
    <dgm:cxn modelId="{E80489CA-49FB-4F37-A419-02DE92AFDBBF}" srcId="{0961C238-4EFD-4987-9851-F3DA9A96BE89}" destId="{C80B92DB-6E96-474F-8B9E-33D3C780B0A5}" srcOrd="2" destOrd="0" parTransId="{8E15EFD8-61E6-4222-A8A3-75D5F5D12BBB}" sibTransId="{C977DBB0-D67E-4508-B477-C52B3335E559}"/>
    <dgm:cxn modelId="{3696FADE-FC58-4C26-A6E7-B1A245F18D15}" type="presOf" srcId="{A8C7422E-D699-4983-ACDD-EA688308F066}" destId="{02E7874B-2744-40DB-962F-CFF4578F289C}" srcOrd="1" destOrd="0" presId="urn:microsoft.com/office/officeart/2005/8/layout/process1"/>
    <dgm:cxn modelId="{7CF555F1-DB2F-49F4-BCE8-BD5FFA6F9370}" type="presOf" srcId="{42D00790-AC1D-4AF8-8742-6B465066E4B2}" destId="{69F7CF98-9916-40BB-823B-800D1B0C25C0}" srcOrd="0" destOrd="0" presId="urn:microsoft.com/office/officeart/2005/8/layout/process1"/>
    <dgm:cxn modelId="{1F28C7F3-4E80-46B9-B8A4-67A3F2C4EDBE}" type="presOf" srcId="{BAF8BE09-E933-43D0-8131-D3E4B0448F1C}" destId="{C4BFD0A3-2738-4A09-8831-301C3CC372F5}" srcOrd="1" destOrd="0" presId="urn:microsoft.com/office/officeart/2005/8/layout/process1"/>
    <dgm:cxn modelId="{D8A06BF7-3593-49F8-9979-F09B4113FBF7}" srcId="{0961C238-4EFD-4987-9851-F3DA9A96BE89}" destId="{65966D37-5C78-4289-8845-D98E7A070861}" srcOrd="0" destOrd="0" parTransId="{D704D247-6237-4DA6-91C7-5D97D72CC51E}" sibTransId="{A8C7422E-D699-4983-ACDD-EA688308F066}"/>
    <dgm:cxn modelId="{A7823B5D-BF23-41F3-AE25-CF2351B5671E}" type="presParOf" srcId="{182A6B5E-5512-4C39-8B24-609999B6BDB2}" destId="{E72CA272-CB3C-44E2-8D39-B52A000BA976}" srcOrd="0" destOrd="0" presId="urn:microsoft.com/office/officeart/2005/8/layout/process1"/>
    <dgm:cxn modelId="{28156C54-10E4-49B7-9A87-2BA94D089A5F}" type="presParOf" srcId="{182A6B5E-5512-4C39-8B24-609999B6BDB2}" destId="{0C7A4A5D-9077-4091-B471-075AA0D680E2}" srcOrd="1" destOrd="0" presId="urn:microsoft.com/office/officeart/2005/8/layout/process1"/>
    <dgm:cxn modelId="{5FBD2B25-990A-48D0-BF17-A98E08CADF40}" type="presParOf" srcId="{0C7A4A5D-9077-4091-B471-075AA0D680E2}" destId="{02E7874B-2744-40DB-962F-CFF4578F289C}" srcOrd="0" destOrd="0" presId="urn:microsoft.com/office/officeart/2005/8/layout/process1"/>
    <dgm:cxn modelId="{E8DEF2AB-D81D-43FF-B85F-F7B99C46F2EF}" type="presParOf" srcId="{182A6B5E-5512-4C39-8B24-609999B6BDB2}" destId="{69F7CF98-9916-40BB-823B-800D1B0C25C0}" srcOrd="2" destOrd="0" presId="urn:microsoft.com/office/officeart/2005/8/layout/process1"/>
    <dgm:cxn modelId="{71C45ABF-51E4-4D0C-B722-47D3DE64A368}" type="presParOf" srcId="{182A6B5E-5512-4C39-8B24-609999B6BDB2}" destId="{A8E4FC14-9034-4269-B04E-4F5E940650D3}" srcOrd="3" destOrd="0" presId="urn:microsoft.com/office/officeart/2005/8/layout/process1"/>
    <dgm:cxn modelId="{9B471939-F473-4570-B2B1-A2FD45B7EE38}" type="presParOf" srcId="{A8E4FC14-9034-4269-B04E-4F5E940650D3}" destId="{C4BFD0A3-2738-4A09-8831-301C3CC372F5}" srcOrd="0" destOrd="0" presId="urn:microsoft.com/office/officeart/2005/8/layout/process1"/>
    <dgm:cxn modelId="{8F101C94-2351-4BB2-A20F-876421CE504D}" type="presParOf" srcId="{182A6B5E-5512-4C39-8B24-609999B6BDB2}" destId="{E4C44D20-C4F8-448C-AF5D-7107F04147FD}"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6D9F92-2BE4-4B94-B0BC-FF9240ACC4FE}" type="doc">
      <dgm:prSet loTypeId="urn:microsoft.com/office/officeart/2005/8/layout/process1" loCatId="process" qsTypeId="urn:microsoft.com/office/officeart/2005/8/quickstyle/simple1" qsCatId="simple" csTypeId="urn:microsoft.com/office/officeart/2005/8/colors/accent1_2" csCatId="accent1" phldr="1"/>
      <dgm:spPr/>
    </dgm:pt>
    <dgm:pt modelId="{83340026-6058-4AC2-B271-12E8EC53D149}">
      <dgm:prSet phldrT="[Text]" custT="1"/>
      <dgm:spPr>
        <a:solidFill>
          <a:schemeClr val="accent1">
            <a:lumMod val="60000"/>
            <a:lumOff val="40000"/>
          </a:schemeClr>
        </a:solidFill>
        <a:ln>
          <a:solidFill>
            <a:schemeClr val="tx1"/>
          </a:solidFill>
        </a:ln>
      </dgm:spPr>
      <dgm:t>
        <a:bodyPr/>
        <a:lstStyle/>
        <a:p>
          <a:r>
            <a:rPr lang="en-GB" sz="2800" dirty="0">
              <a:solidFill>
                <a:schemeClr val="tx1"/>
              </a:solidFill>
            </a:rPr>
            <a:t>69% of young Asians believe in the honour system</a:t>
          </a:r>
        </a:p>
      </dgm:t>
    </dgm:pt>
    <dgm:pt modelId="{DF5F97D5-1B57-45F2-9A65-54848B9CD7CF}" type="parTrans" cxnId="{0BD07C38-9832-430C-9FD7-6B970232A5C0}">
      <dgm:prSet/>
      <dgm:spPr/>
      <dgm:t>
        <a:bodyPr/>
        <a:lstStyle/>
        <a:p>
          <a:endParaRPr lang="en-GB"/>
        </a:p>
      </dgm:t>
    </dgm:pt>
    <dgm:pt modelId="{5B60AD1D-CCB9-43EE-9D94-10B5E855D38C}" type="sibTrans" cxnId="{0BD07C38-9832-430C-9FD7-6B970232A5C0}">
      <dgm:prSet/>
      <dgm:spPr>
        <a:solidFill>
          <a:schemeClr val="accent1">
            <a:lumMod val="50000"/>
          </a:schemeClr>
        </a:solidFill>
        <a:ln>
          <a:solidFill>
            <a:schemeClr val="tx1"/>
          </a:solidFill>
        </a:ln>
      </dgm:spPr>
      <dgm:t>
        <a:bodyPr/>
        <a:lstStyle/>
        <a:p>
          <a:endParaRPr lang="en-GB"/>
        </a:p>
      </dgm:t>
    </dgm:pt>
    <dgm:pt modelId="{05F41840-A10E-4118-9CC9-CB0B5D3F908E}">
      <dgm:prSet phldrT="[Text]" custT="1"/>
      <dgm:spPr>
        <a:solidFill>
          <a:schemeClr val="accent1">
            <a:lumMod val="60000"/>
            <a:lumOff val="40000"/>
          </a:schemeClr>
        </a:solidFill>
        <a:ln>
          <a:solidFill>
            <a:schemeClr val="tx1"/>
          </a:solidFill>
        </a:ln>
      </dgm:spPr>
      <dgm:t>
        <a:bodyPr/>
        <a:lstStyle/>
        <a:p>
          <a:r>
            <a:rPr lang="en-GB" sz="2800" dirty="0">
              <a:solidFill>
                <a:schemeClr val="tx1"/>
              </a:solidFill>
            </a:rPr>
            <a:t>12 ‘honour killings’ in the UK each year</a:t>
          </a:r>
        </a:p>
      </dgm:t>
    </dgm:pt>
    <dgm:pt modelId="{75BE3AE9-E21C-45B0-BFC1-F466494676AF}" type="parTrans" cxnId="{652E38E5-953F-4861-92B9-D1BE27383FF4}">
      <dgm:prSet/>
      <dgm:spPr/>
      <dgm:t>
        <a:bodyPr/>
        <a:lstStyle/>
        <a:p>
          <a:endParaRPr lang="en-GB"/>
        </a:p>
      </dgm:t>
    </dgm:pt>
    <dgm:pt modelId="{E76162CC-217D-4937-A79B-A9A218028F42}" type="sibTrans" cxnId="{652E38E5-953F-4861-92B9-D1BE27383FF4}">
      <dgm:prSet/>
      <dgm:spPr/>
      <dgm:t>
        <a:bodyPr/>
        <a:lstStyle/>
        <a:p>
          <a:endParaRPr lang="en-GB"/>
        </a:p>
      </dgm:t>
    </dgm:pt>
    <dgm:pt modelId="{276094E2-13A7-4C50-AC56-CA29D70FF72F}" type="pres">
      <dgm:prSet presAssocID="{D96D9F92-2BE4-4B94-B0BC-FF9240ACC4FE}" presName="Name0" presStyleCnt="0">
        <dgm:presLayoutVars>
          <dgm:dir/>
          <dgm:resizeHandles val="exact"/>
        </dgm:presLayoutVars>
      </dgm:prSet>
      <dgm:spPr/>
    </dgm:pt>
    <dgm:pt modelId="{63D95DB2-139A-48F6-91CF-B0ADD7EDEBBB}" type="pres">
      <dgm:prSet presAssocID="{83340026-6058-4AC2-B271-12E8EC53D149}" presName="node" presStyleLbl="node1" presStyleIdx="0" presStyleCnt="2">
        <dgm:presLayoutVars>
          <dgm:bulletEnabled val="1"/>
        </dgm:presLayoutVars>
      </dgm:prSet>
      <dgm:spPr/>
    </dgm:pt>
    <dgm:pt modelId="{95A04622-BEA5-41F8-8A53-DCF0E6DAA1DB}" type="pres">
      <dgm:prSet presAssocID="{5B60AD1D-CCB9-43EE-9D94-10B5E855D38C}" presName="sibTrans" presStyleLbl="sibTrans2D1" presStyleIdx="0" presStyleCnt="1"/>
      <dgm:spPr/>
    </dgm:pt>
    <dgm:pt modelId="{1A4DF157-26DC-4AD2-962F-13367F329CA7}" type="pres">
      <dgm:prSet presAssocID="{5B60AD1D-CCB9-43EE-9D94-10B5E855D38C}" presName="connectorText" presStyleLbl="sibTrans2D1" presStyleIdx="0" presStyleCnt="1"/>
      <dgm:spPr/>
    </dgm:pt>
    <dgm:pt modelId="{363EA16D-1845-4FAF-9C18-654DEC3E37EA}" type="pres">
      <dgm:prSet presAssocID="{05F41840-A10E-4118-9CC9-CB0B5D3F908E}" presName="node" presStyleLbl="node1" presStyleIdx="1" presStyleCnt="2">
        <dgm:presLayoutVars>
          <dgm:bulletEnabled val="1"/>
        </dgm:presLayoutVars>
      </dgm:prSet>
      <dgm:spPr/>
    </dgm:pt>
  </dgm:ptLst>
  <dgm:cxnLst>
    <dgm:cxn modelId="{50FAEA23-41B2-4562-8CBF-DF185BE29567}" type="presOf" srcId="{83340026-6058-4AC2-B271-12E8EC53D149}" destId="{63D95DB2-139A-48F6-91CF-B0ADD7EDEBBB}" srcOrd="0" destOrd="0" presId="urn:microsoft.com/office/officeart/2005/8/layout/process1"/>
    <dgm:cxn modelId="{5928FD32-E268-4F6A-AABD-210E76F7628D}" type="presOf" srcId="{5B60AD1D-CCB9-43EE-9D94-10B5E855D38C}" destId="{1A4DF157-26DC-4AD2-962F-13367F329CA7}" srcOrd="1" destOrd="0" presId="urn:microsoft.com/office/officeart/2005/8/layout/process1"/>
    <dgm:cxn modelId="{0BD07C38-9832-430C-9FD7-6B970232A5C0}" srcId="{D96D9F92-2BE4-4B94-B0BC-FF9240ACC4FE}" destId="{83340026-6058-4AC2-B271-12E8EC53D149}" srcOrd="0" destOrd="0" parTransId="{DF5F97D5-1B57-45F2-9A65-54848B9CD7CF}" sibTransId="{5B60AD1D-CCB9-43EE-9D94-10B5E855D38C}"/>
    <dgm:cxn modelId="{C0A53151-1AD4-413E-9F6E-AAE9243B42BB}" type="presOf" srcId="{05F41840-A10E-4118-9CC9-CB0B5D3F908E}" destId="{363EA16D-1845-4FAF-9C18-654DEC3E37EA}" srcOrd="0" destOrd="0" presId="urn:microsoft.com/office/officeart/2005/8/layout/process1"/>
    <dgm:cxn modelId="{652E38E5-953F-4861-92B9-D1BE27383FF4}" srcId="{D96D9F92-2BE4-4B94-B0BC-FF9240ACC4FE}" destId="{05F41840-A10E-4118-9CC9-CB0B5D3F908E}" srcOrd="1" destOrd="0" parTransId="{75BE3AE9-E21C-45B0-BFC1-F466494676AF}" sibTransId="{E76162CC-217D-4937-A79B-A9A218028F42}"/>
    <dgm:cxn modelId="{C0869EE7-FF9F-4559-92CC-385E3BC1A96A}" type="presOf" srcId="{5B60AD1D-CCB9-43EE-9D94-10B5E855D38C}" destId="{95A04622-BEA5-41F8-8A53-DCF0E6DAA1DB}" srcOrd="0" destOrd="0" presId="urn:microsoft.com/office/officeart/2005/8/layout/process1"/>
    <dgm:cxn modelId="{B8EEF7FF-E5D8-4667-AA3F-0708E3DB777E}" type="presOf" srcId="{D96D9F92-2BE4-4B94-B0BC-FF9240ACC4FE}" destId="{276094E2-13A7-4C50-AC56-CA29D70FF72F}" srcOrd="0" destOrd="0" presId="urn:microsoft.com/office/officeart/2005/8/layout/process1"/>
    <dgm:cxn modelId="{86903976-9A35-40CB-828B-D020C4D0FECB}" type="presParOf" srcId="{276094E2-13A7-4C50-AC56-CA29D70FF72F}" destId="{63D95DB2-139A-48F6-91CF-B0ADD7EDEBBB}" srcOrd="0" destOrd="0" presId="urn:microsoft.com/office/officeart/2005/8/layout/process1"/>
    <dgm:cxn modelId="{1C45C86F-72DF-4C2C-A48A-356ECA4670AB}" type="presParOf" srcId="{276094E2-13A7-4C50-AC56-CA29D70FF72F}" destId="{95A04622-BEA5-41F8-8A53-DCF0E6DAA1DB}" srcOrd="1" destOrd="0" presId="urn:microsoft.com/office/officeart/2005/8/layout/process1"/>
    <dgm:cxn modelId="{70ACB0C2-57C4-46FD-9123-5E389A66694F}" type="presParOf" srcId="{95A04622-BEA5-41F8-8A53-DCF0E6DAA1DB}" destId="{1A4DF157-26DC-4AD2-962F-13367F329CA7}" srcOrd="0" destOrd="0" presId="urn:microsoft.com/office/officeart/2005/8/layout/process1"/>
    <dgm:cxn modelId="{440235C8-D0E1-4E8B-A27F-D92DA7B7C143}" type="presParOf" srcId="{276094E2-13A7-4C50-AC56-CA29D70FF72F}" destId="{363EA16D-1845-4FAF-9C18-654DEC3E37EA}" srcOrd="2" destOrd="0" presId="urn:microsoft.com/office/officeart/2005/8/layout/process1"/>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156A94-020C-49BA-B56D-005A6C258B1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98A4556-C745-4145-9C7B-FD3B1D250C2F}">
      <dgm:prSet phldrT="[Text]" custT="1"/>
      <dgm:spPr>
        <a:solidFill>
          <a:schemeClr val="bg1">
            <a:lumMod val="85000"/>
          </a:schemeClr>
        </a:solidFill>
        <a:ln>
          <a:solidFill>
            <a:schemeClr val="tx1"/>
          </a:solidFill>
        </a:ln>
      </dgm:spPr>
      <dgm:t>
        <a:bodyPr/>
        <a:lstStyle/>
        <a:p>
          <a:r>
            <a:rPr lang="en-GB" sz="2400" dirty="0">
              <a:solidFill>
                <a:schemeClr val="tx1"/>
              </a:solidFill>
            </a:rPr>
            <a:t>Smoking in public</a:t>
          </a:r>
        </a:p>
      </dgm:t>
    </dgm:pt>
    <dgm:pt modelId="{8233C17E-0CB5-47F7-898B-90AD9531BF2A}" type="parTrans" cxnId="{1F80BFBC-0A7E-4481-8556-8AC66AE9E8EF}">
      <dgm:prSet/>
      <dgm:spPr/>
      <dgm:t>
        <a:bodyPr/>
        <a:lstStyle/>
        <a:p>
          <a:endParaRPr lang="en-GB"/>
        </a:p>
      </dgm:t>
    </dgm:pt>
    <dgm:pt modelId="{35ECB058-9F8C-4827-8863-2DC906699179}" type="sibTrans" cxnId="{1F80BFBC-0A7E-4481-8556-8AC66AE9E8EF}">
      <dgm:prSet/>
      <dgm:spPr/>
      <dgm:t>
        <a:bodyPr/>
        <a:lstStyle/>
        <a:p>
          <a:endParaRPr lang="en-GB"/>
        </a:p>
      </dgm:t>
    </dgm:pt>
    <dgm:pt modelId="{51AEAC33-AFAA-4BE8-8038-42481308F827}">
      <dgm:prSet phldrT="[Text]" custT="1"/>
      <dgm:spPr>
        <a:solidFill>
          <a:schemeClr val="bg1">
            <a:lumMod val="85000"/>
          </a:schemeClr>
        </a:solidFill>
        <a:ln>
          <a:solidFill>
            <a:schemeClr val="tx1"/>
          </a:solidFill>
        </a:ln>
      </dgm:spPr>
      <dgm:t>
        <a:bodyPr/>
        <a:lstStyle/>
        <a:p>
          <a:r>
            <a:rPr lang="en-GB" sz="2400" dirty="0">
              <a:solidFill>
                <a:schemeClr val="tx1"/>
              </a:solidFill>
            </a:rPr>
            <a:t>Inappropriate makeup or dress</a:t>
          </a:r>
        </a:p>
      </dgm:t>
    </dgm:pt>
    <dgm:pt modelId="{580A8C18-9351-4469-A32D-AEB65F572D15}" type="parTrans" cxnId="{28E99A53-C47F-4842-8EF2-6D07F14FCC3A}">
      <dgm:prSet/>
      <dgm:spPr/>
      <dgm:t>
        <a:bodyPr/>
        <a:lstStyle/>
        <a:p>
          <a:endParaRPr lang="en-GB"/>
        </a:p>
      </dgm:t>
    </dgm:pt>
    <dgm:pt modelId="{3EF07E20-2612-4D03-92E9-2A76CC73DBD2}" type="sibTrans" cxnId="{28E99A53-C47F-4842-8EF2-6D07F14FCC3A}">
      <dgm:prSet/>
      <dgm:spPr/>
      <dgm:t>
        <a:bodyPr/>
        <a:lstStyle/>
        <a:p>
          <a:endParaRPr lang="en-GB"/>
        </a:p>
      </dgm:t>
    </dgm:pt>
    <dgm:pt modelId="{CE31C632-574E-415B-A497-301B76FD3DD2}">
      <dgm:prSet phldrT="[Text]" custT="1"/>
      <dgm:spPr>
        <a:solidFill>
          <a:schemeClr val="bg1">
            <a:lumMod val="85000"/>
          </a:schemeClr>
        </a:solidFill>
        <a:ln>
          <a:solidFill>
            <a:schemeClr val="tx1"/>
          </a:solidFill>
        </a:ln>
      </dgm:spPr>
      <dgm:t>
        <a:bodyPr/>
        <a:lstStyle/>
        <a:p>
          <a:r>
            <a:rPr lang="en-GB" sz="2400" dirty="0">
              <a:solidFill>
                <a:schemeClr val="tx1"/>
              </a:solidFill>
            </a:rPr>
            <a:t>Objection to being removed from education</a:t>
          </a:r>
        </a:p>
      </dgm:t>
    </dgm:pt>
    <dgm:pt modelId="{203DFF0A-7D35-4D7D-BB91-35EC73A44190}" type="parTrans" cxnId="{27B25CEC-FDC4-45D9-AE02-3AC4654414BF}">
      <dgm:prSet/>
      <dgm:spPr/>
      <dgm:t>
        <a:bodyPr/>
        <a:lstStyle/>
        <a:p>
          <a:endParaRPr lang="en-GB"/>
        </a:p>
      </dgm:t>
    </dgm:pt>
    <dgm:pt modelId="{EAB62878-959E-4F3C-84E8-F39B66D4F73E}" type="sibTrans" cxnId="{27B25CEC-FDC4-45D9-AE02-3AC4654414BF}">
      <dgm:prSet/>
      <dgm:spPr/>
      <dgm:t>
        <a:bodyPr/>
        <a:lstStyle/>
        <a:p>
          <a:endParaRPr lang="en-GB"/>
        </a:p>
      </dgm:t>
    </dgm:pt>
    <dgm:pt modelId="{D0A3F57D-F50E-4F40-8690-7FA8E2B9456E}">
      <dgm:prSet phldrT="[Text]" custT="1"/>
      <dgm:spPr>
        <a:solidFill>
          <a:schemeClr val="bg1">
            <a:lumMod val="85000"/>
          </a:schemeClr>
        </a:solidFill>
        <a:ln>
          <a:solidFill>
            <a:schemeClr val="tx1"/>
          </a:solidFill>
        </a:ln>
      </dgm:spPr>
      <dgm:t>
        <a:bodyPr/>
        <a:lstStyle/>
        <a:p>
          <a:r>
            <a:rPr lang="en-GB" sz="2400" dirty="0">
              <a:solidFill>
                <a:schemeClr val="tx1"/>
              </a:solidFill>
            </a:rPr>
            <a:t>Truanting</a:t>
          </a:r>
        </a:p>
      </dgm:t>
    </dgm:pt>
    <dgm:pt modelId="{52260CEE-A13E-4DEA-883D-EB4E96B8C719}" type="parTrans" cxnId="{605B5507-9258-4A34-8A7D-393CFF5860F0}">
      <dgm:prSet/>
      <dgm:spPr/>
      <dgm:t>
        <a:bodyPr/>
        <a:lstStyle/>
        <a:p>
          <a:endParaRPr lang="en-GB"/>
        </a:p>
      </dgm:t>
    </dgm:pt>
    <dgm:pt modelId="{8B343573-7B64-4130-BC5D-D1CEF7E690B4}" type="sibTrans" cxnId="{605B5507-9258-4A34-8A7D-393CFF5860F0}">
      <dgm:prSet/>
      <dgm:spPr/>
      <dgm:t>
        <a:bodyPr/>
        <a:lstStyle/>
        <a:p>
          <a:endParaRPr lang="en-GB"/>
        </a:p>
      </dgm:t>
    </dgm:pt>
    <dgm:pt modelId="{1C837877-8D74-416A-B1AF-221D0F4CF76E}">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 relationship not approved of</a:t>
          </a:r>
        </a:p>
      </dgm:t>
    </dgm:pt>
    <dgm:pt modelId="{F04A3955-0A37-4D93-901D-5DD34717849F}" type="parTrans" cxnId="{FC59452E-D455-4F10-AB86-A5A05EF21C9C}">
      <dgm:prSet/>
      <dgm:spPr/>
      <dgm:t>
        <a:bodyPr/>
        <a:lstStyle/>
        <a:p>
          <a:endParaRPr lang="en-GB"/>
        </a:p>
      </dgm:t>
    </dgm:pt>
    <dgm:pt modelId="{67E28E92-3CB5-42A8-87D6-77B4E98557C6}" type="sibTrans" cxnId="{FC59452E-D455-4F10-AB86-A5A05EF21C9C}">
      <dgm:prSet/>
      <dgm:spPr/>
      <dgm:t>
        <a:bodyPr/>
        <a:lstStyle/>
        <a:p>
          <a:endParaRPr lang="en-GB"/>
        </a:p>
      </dgm:t>
    </dgm:pt>
    <dgm:pt modelId="{A6046423-8CEE-4E36-B1BE-F5FDDB2B336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Interfaith relationships</a:t>
          </a:r>
        </a:p>
      </dgm:t>
    </dgm:pt>
    <dgm:pt modelId="{809D6463-6D8C-4ACB-A5F8-8A20B18B653E}" type="parTrans" cxnId="{8AD18C39-1121-45B4-AD40-C370445B3B10}">
      <dgm:prSet/>
      <dgm:spPr/>
      <dgm:t>
        <a:bodyPr/>
        <a:lstStyle/>
        <a:p>
          <a:endParaRPr lang="en-GB"/>
        </a:p>
      </dgm:t>
    </dgm:pt>
    <dgm:pt modelId="{6DB41D30-6FDE-4C13-A96A-AD52CDCC211D}" type="sibTrans" cxnId="{8AD18C39-1121-45B4-AD40-C370445B3B10}">
      <dgm:prSet/>
      <dgm:spPr/>
      <dgm:t>
        <a:bodyPr/>
        <a:lstStyle/>
        <a:p>
          <a:endParaRPr lang="en-GB"/>
        </a:p>
      </dgm:t>
    </dgm:pt>
    <dgm:pt modelId="{62C8AA72-8A70-4C75-A54B-E0C1D08056A5}">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Rejection of religion or religious instruction</a:t>
          </a:r>
        </a:p>
      </dgm:t>
    </dgm:pt>
    <dgm:pt modelId="{89F94A21-2F6C-48CA-8C46-41D943D5C002}" type="parTrans" cxnId="{C0848B9C-7589-47A6-B25B-3CE4B3404FFF}">
      <dgm:prSet/>
      <dgm:spPr/>
      <dgm:t>
        <a:bodyPr/>
        <a:lstStyle/>
        <a:p>
          <a:endParaRPr lang="en-GB"/>
        </a:p>
      </dgm:t>
    </dgm:pt>
    <dgm:pt modelId="{E8E4D017-8B2E-48EC-8341-0D61051A1157}" type="sibTrans" cxnId="{C0848B9C-7589-47A6-B25B-3CE4B3404FFF}">
      <dgm:prSet/>
      <dgm:spPr/>
      <dgm:t>
        <a:bodyPr/>
        <a:lstStyle/>
        <a:p>
          <a:endParaRPr lang="en-GB"/>
        </a:p>
      </dgm:t>
    </dgm:pt>
    <dgm:pt modelId="{CDE56DEF-9D5F-4851-99F8-C76AD6928465}">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Rejection of an arranged marriage</a:t>
          </a:r>
        </a:p>
      </dgm:t>
    </dgm:pt>
    <dgm:pt modelId="{29F8A495-7AAF-415D-BE58-A607B7F43CB0}" type="parTrans" cxnId="{09BA0081-C81B-4D9A-ABEF-F3E1DCD08615}">
      <dgm:prSet/>
      <dgm:spPr/>
      <dgm:t>
        <a:bodyPr/>
        <a:lstStyle/>
        <a:p>
          <a:endParaRPr lang="en-GB"/>
        </a:p>
      </dgm:t>
    </dgm:pt>
    <dgm:pt modelId="{D21A724D-4C9B-42FF-988C-7B2ECDAC9D07}" type="sibTrans" cxnId="{09BA0081-C81B-4D9A-ABEF-F3E1DCD08615}">
      <dgm:prSet/>
      <dgm:spPr/>
      <dgm:t>
        <a:bodyPr/>
        <a:lstStyle/>
        <a:p>
          <a:endParaRPr lang="en-GB"/>
        </a:p>
      </dgm:t>
    </dgm:pt>
    <dgm:pt modelId="{7280F826-F6AA-4AA9-AA76-0AF5EF23C165}">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Pre-marital or extra-marital affair</a:t>
          </a:r>
        </a:p>
      </dgm:t>
    </dgm:pt>
    <dgm:pt modelId="{11CBEBB6-A254-496C-B2C2-D848E10234DE}" type="parTrans" cxnId="{3C818389-C7C9-4FA7-80AC-A816321455A8}">
      <dgm:prSet/>
      <dgm:spPr/>
      <dgm:t>
        <a:bodyPr/>
        <a:lstStyle/>
        <a:p>
          <a:endParaRPr lang="en-GB"/>
        </a:p>
      </dgm:t>
    </dgm:pt>
    <dgm:pt modelId="{B7F8512E-B28B-4AA9-99F0-BD892C80A95E}" type="sibTrans" cxnId="{3C818389-C7C9-4FA7-80AC-A816321455A8}">
      <dgm:prSet/>
      <dgm:spPr/>
      <dgm:t>
        <a:bodyPr/>
        <a:lstStyle/>
        <a:p>
          <a:endParaRPr lang="en-GB"/>
        </a:p>
      </dgm:t>
    </dgm:pt>
    <dgm:pt modelId="{21BC00E3-3FB9-43C8-95E1-19D5F3A10114}">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Reporting Domestic Abuse</a:t>
          </a:r>
        </a:p>
      </dgm:t>
    </dgm:pt>
    <dgm:pt modelId="{1CD946D5-A7EF-43C9-B63B-47AC3231D978}" type="parTrans" cxnId="{7F18A670-5578-48A7-B620-2D70517B53E3}">
      <dgm:prSet/>
      <dgm:spPr/>
      <dgm:t>
        <a:bodyPr/>
        <a:lstStyle/>
        <a:p>
          <a:endParaRPr lang="en-GB"/>
        </a:p>
      </dgm:t>
    </dgm:pt>
    <dgm:pt modelId="{89F36BDF-F8D1-4AD2-BEBD-88CC8AF607C6}" type="sibTrans" cxnId="{7F18A670-5578-48A7-B620-2D70517B53E3}">
      <dgm:prSet/>
      <dgm:spPr/>
      <dgm:t>
        <a:bodyPr/>
        <a:lstStyle/>
        <a:p>
          <a:endParaRPr lang="en-GB"/>
        </a:p>
      </dgm:t>
    </dgm:pt>
    <dgm:pt modelId="{1F123057-692E-405F-81E2-80861D755E93}" type="pres">
      <dgm:prSet presAssocID="{54156A94-020C-49BA-B56D-005A6C258B19}" presName="diagram" presStyleCnt="0">
        <dgm:presLayoutVars>
          <dgm:dir/>
          <dgm:resizeHandles val="exact"/>
        </dgm:presLayoutVars>
      </dgm:prSet>
      <dgm:spPr/>
    </dgm:pt>
    <dgm:pt modelId="{7CA67CFE-C47F-45B5-AF89-A7FA478A3A8D}" type="pres">
      <dgm:prSet presAssocID="{098A4556-C745-4145-9C7B-FD3B1D250C2F}" presName="node" presStyleLbl="node1" presStyleIdx="0" presStyleCnt="10">
        <dgm:presLayoutVars>
          <dgm:bulletEnabled val="1"/>
        </dgm:presLayoutVars>
      </dgm:prSet>
      <dgm:spPr/>
    </dgm:pt>
    <dgm:pt modelId="{16E0A91A-D09F-4C73-BA59-5B6F028C718F}" type="pres">
      <dgm:prSet presAssocID="{35ECB058-9F8C-4827-8863-2DC906699179}" presName="sibTrans" presStyleCnt="0"/>
      <dgm:spPr/>
    </dgm:pt>
    <dgm:pt modelId="{A2C00980-65AA-4630-A51F-ACEE9FB88E73}" type="pres">
      <dgm:prSet presAssocID="{51AEAC33-AFAA-4BE8-8038-42481308F827}" presName="node" presStyleLbl="node1" presStyleIdx="1" presStyleCnt="10">
        <dgm:presLayoutVars>
          <dgm:bulletEnabled val="1"/>
        </dgm:presLayoutVars>
      </dgm:prSet>
      <dgm:spPr/>
    </dgm:pt>
    <dgm:pt modelId="{C48E2DF9-FE4B-4F3F-893D-54EC71BC4C5C}" type="pres">
      <dgm:prSet presAssocID="{3EF07E20-2612-4D03-92E9-2A76CC73DBD2}" presName="sibTrans" presStyleCnt="0"/>
      <dgm:spPr/>
    </dgm:pt>
    <dgm:pt modelId="{5070BCC8-2BDE-44FE-8F80-D1B17296A4DD}" type="pres">
      <dgm:prSet presAssocID="{CE31C632-574E-415B-A497-301B76FD3DD2}" presName="node" presStyleLbl="node1" presStyleIdx="2" presStyleCnt="10">
        <dgm:presLayoutVars>
          <dgm:bulletEnabled val="1"/>
        </dgm:presLayoutVars>
      </dgm:prSet>
      <dgm:spPr/>
    </dgm:pt>
    <dgm:pt modelId="{D8A56A0D-A70C-4E1B-BB20-F278C5753822}" type="pres">
      <dgm:prSet presAssocID="{EAB62878-959E-4F3C-84E8-F39B66D4F73E}" presName="sibTrans" presStyleCnt="0"/>
      <dgm:spPr/>
    </dgm:pt>
    <dgm:pt modelId="{C4E5D6C8-ED25-4578-93CE-EDCB4D6598B2}" type="pres">
      <dgm:prSet presAssocID="{D0A3F57D-F50E-4F40-8690-7FA8E2B9456E}" presName="node" presStyleLbl="node1" presStyleIdx="3" presStyleCnt="10">
        <dgm:presLayoutVars>
          <dgm:bulletEnabled val="1"/>
        </dgm:presLayoutVars>
      </dgm:prSet>
      <dgm:spPr/>
    </dgm:pt>
    <dgm:pt modelId="{D5B80340-EED0-447D-9F8B-17D1512E17CF}" type="pres">
      <dgm:prSet presAssocID="{8B343573-7B64-4130-BC5D-D1CEF7E690B4}" presName="sibTrans" presStyleCnt="0"/>
      <dgm:spPr/>
    </dgm:pt>
    <dgm:pt modelId="{B0DE58C1-EB9C-4CB8-A527-FC6E945CFAFB}" type="pres">
      <dgm:prSet presAssocID="{1C837877-8D74-416A-B1AF-221D0F4CF76E}" presName="node" presStyleLbl="node1" presStyleIdx="4" presStyleCnt="10">
        <dgm:presLayoutVars>
          <dgm:bulletEnabled val="1"/>
        </dgm:presLayoutVars>
      </dgm:prSet>
      <dgm:spPr/>
    </dgm:pt>
    <dgm:pt modelId="{95C3722E-B8E4-4BF5-90ED-62481A22E458}" type="pres">
      <dgm:prSet presAssocID="{67E28E92-3CB5-42A8-87D6-77B4E98557C6}" presName="sibTrans" presStyleCnt="0"/>
      <dgm:spPr/>
    </dgm:pt>
    <dgm:pt modelId="{60304A7C-BA65-4DF0-BD54-B967A1699AAB}" type="pres">
      <dgm:prSet presAssocID="{A6046423-8CEE-4E36-B1BE-F5FDDB2B336C}" presName="node" presStyleLbl="node1" presStyleIdx="5" presStyleCnt="10">
        <dgm:presLayoutVars>
          <dgm:bulletEnabled val="1"/>
        </dgm:presLayoutVars>
      </dgm:prSet>
      <dgm:spPr/>
    </dgm:pt>
    <dgm:pt modelId="{B27B2BF7-7997-4DD9-BB00-B6737E13356D}" type="pres">
      <dgm:prSet presAssocID="{6DB41D30-6FDE-4C13-A96A-AD52CDCC211D}" presName="sibTrans" presStyleCnt="0"/>
      <dgm:spPr/>
    </dgm:pt>
    <dgm:pt modelId="{03F7F743-5B37-44D7-A7DE-7B3B5F6A0735}" type="pres">
      <dgm:prSet presAssocID="{62C8AA72-8A70-4C75-A54B-E0C1D08056A5}" presName="node" presStyleLbl="node1" presStyleIdx="6" presStyleCnt="10">
        <dgm:presLayoutVars>
          <dgm:bulletEnabled val="1"/>
        </dgm:presLayoutVars>
      </dgm:prSet>
      <dgm:spPr/>
    </dgm:pt>
    <dgm:pt modelId="{1438E0EA-63C6-4FC1-AA3C-D61D001C8134}" type="pres">
      <dgm:prSet presAssocID="{E8E4D017-8B2E-48EC-8341-0D61051A1157}" presName="sibTrans" presStyleCnt="0"/>
      <dgm:spPr/>
    </dgm:pt>
    <dgm:pt modelId="{AE99CEC0-0C3F-4293-8A3D-10267DF1B518}" type="pres">
      <dgm:prSet presAssocID="{CDE56DEF-9D5F-4851-99F8-C76AD6928465}" presName="node" presStyleLbl="node1" presStyleIdx="7" presStyleCnt="10">
        <dgm:presLayoutVars>
          <dgm:bulletEnabled val="1"/>
        </dgm:presLayoutVars>
      </dgm:prSet>
      <dgm:spPr/>
    </dgm:pt>
    <dgm:pt modelId="{FD11010D-A78D-49F0-9118-C5C43C08B788}" type="pres">
      <dgm:prSet presAssocID="{D21A724D-4C9B-42FF-988C-7B2ECDAC9D07}" presName="sibTrans" presStyleCnt="0"/>
      <dgm:spPr/>
    </dgm:pt>
    <dgm:pt modelId="{500BAA04-59A3-44E4-A182-9CE16EB58A16}" type="pres">
      <dgm:prSet presAssocID="{7280F826-F6AA-4AA9-AA76-0AF5EF23C165}" presName="node" presStyleLbl="node1" presStyleIdx="8" presStyleCnt="10">
        <dgm:presLayoutVars>
          <dgm:bulletEnabled val="1"/>
        </dgm:presLayoutVars>
      </dgm:prSet>
      <dgm:spPr/>
    </dgm:pt>
    <dgm:pt modelId="{FC37C048-0193-4A99-AE01-A7C055061673}" type="pres">
      <dgm:prSet presAssocID="{B7F8512E-B28B-4AA9-99F0-BD892C80A95E}" presName="sibTrans" presStyleCnt="0"/>
      <dgm:spPr/>
    </dgm:pt>
    <dgm:pt modelId="{18CDFFD9-8625-47C5-A7B7-43E773E74A3B}" type="pres">
      <dgm:prSet presAssocID="{21BC00E3-3FB9-43C8-95E1-19D5F3A10114}" presName="node" presStyleLbl="node1" presStyleIdx="9" presStyleCnt="10">
        <dgm:presLayoutVars>
          <dgm:bulletEnabled val="1"/>
        </dgm:presLayoutVars>
      </dgm:prSet>
      <dgm:spPr/>
    </dgm:pt>
  </dgm:ptLst>
  <dgm:cxnLst>
    <dgm:cxn modelId="{605B5507-9258-4A34-8A7D-393CFF5860F0}" srcId="{54156A94-020C-49BA-B56D-005A6C258B19}" destId="{D0A3F57D-F50E-4F40-8690-7FA8E2B9456E}" srcOrd="3" destOrd="0" parTransId="{52260CEE-A13E-4DEA-883D-EB4E96B8C719}" sibTransId="{8B343573-7B64-4130-BC5D-D1CEF7E690B4}"/>
    <dgm:cxn modelId="{FDCC8C09-089A-46E4-A3EE-DD05FD75F913}" type="presOf" srcId="{51AEAC33-AFAA-4BE8-8038-42481308F827}" destId="{A2C00980-65AA-4630-A51F-ACEE9FB88E73}" srcOrd="0" destOrd="0" presId="urn:microsoft.com/office/officeart/2005/8/layout/default"/>
    <dgm:cxn modelId="{3701120D-7787-452A-9C20-97264978A4DD}" type="presOf" srcId="{D0A3F57D-F50E-4F40-8690-7FA8E2B9456E}" destId="{C4E5D6C8-ED25-4578-93CE-EDCB4D6598B2}" srcOrd="0" destOrd="0" presId="urn:microsoft.com/office/officeart/2005/8/layout/default"/>
    <dgm:cxn modelId="{58EC4718-3389-4519-BEBC-97BDD8B3986A}" type="presOf" srcId="{098A4556-C745-4145-9C7B-FD3B1D250C2F}" destId="{7CA67CFE-C47F-45B5-AF89-A7FA478A3A8D}" srcOrd="0" destOrd="0" presId="urn:microsoft.com/office/officeart/2005/8/layout/default"/>
    <dgm:cxn modelId="{E7C86D1C-809E-415B-B470-BEB55D3873EE}" type="presOf" srcId="{1C837877-8D74-416A-B1AF-221D0F4CF76E}" destId="{B0DE58C1-EB9C-4CB8-A527-FC6E945CFAFB}" srcOrd="0" destOrd="0" presId="urn:microsoft.com/office/officeart/2005/8/layout/default"/>
    <dgm:cxn modelId="{FC59452E-D455-4F10-AB86-A5A05EF21C9C}" srcId="{54156A94-020C-49BA-B56D-005A6C258B19}" destId="{1C837877-8D74-416A-B1AF-221D0F4CF76E}" srcOrd="4" destOrd="0" parTransId="{F04A3955-0A37-4D93-901D-5DD34717849F}" sibTransId="{67E28E92-3CB5-42A8-87D6-77B4E98557C6}"/>
    <dgm:cxn modelId="{8AD18C39-1121-45B4-AD40-C370445B3B10}" srcId="{54156A94-020C-49BA-B56D-005A6C258B19}" destId="{A6046423-8CEE-4E36-B1BE-F5FDDB2B336C}" srcOrd="5" destOrd="0" parTransId="{809D6463-6D8C-4ACB-A5F8-8A20B18B653E}" sibTransId="{6DB41D30-6FDE-4C13-A96A-AD52CDCC211D}"/>
    <dgm:cxn modelId="{8AF6F73B-D23E-4638-A893-4DE8478C9887}" type="presOf" srcId="{A6046423-8CEE-4E36-B1BE-F5FDDB2B336C}" destId="{60304A7C-BA65-4DF0-BD54-B967A1699AAB}" srcOrd="0" destOrd="0" presId="urn:microsoft.com/office/officeart/2005/8/layout/default"/>
    <dgm:cxn modelId="{7F18A670-5578-48A7-B620-2D70517B53E3}" srcId="{54156A94-020C-49BA-B56D-005A6C258B19}" destId="{21BC00E3-3FB9-43C8-95E1-19D5F3A10114}" srcOrd="9" destOrd="0" parTransId="{1CD946D5-A7EF-43C9-B63B-47AC3231D978}" sibTransId="{89F36BDF-F8D1-4AD2-BEBD-88CC8AF607C6}"/>
    <dgm:cxn modelId="{28E99A53-C47F-4842-8EF2-6D07F14FCC3A}" srcId="{54156A94-020C-49BA-B56D-005A6C258B19}" destId="{51AEAC33-AFAA-4BE8-8038-42481308F827}" srcOrd="1" destOrd="0" parTransId="{580A8C18-9351-4469-A32D-AEB65F572D15}" sibTransId="{3EF07E20-2612-4D03-92E9-2A76CC73DBD2}"/>
    <dgm:cxn modelId="{F6E09674-21C7-4643-8FA0-DBD572194DFE}" type="presOf" srcId="{21BC00E3-3FB9-43C8-95E1-19D5F3A10114}" destId="{18CDFFD9-8625-47C5-A7B7-43E773E74A3B}" srcOrd="0" destOrd="0" presId="urn:microsoft.com/office/officeart/2005/8/layout/default"/>
    <dgm:cxn modelId="{09BA0081-C81B-4D9A-ABEF-F3E1DCD08615}" srcId="{54156A94-020C-49BA-B56D-005A6C258B19}" destId="{CDE56DEF-9D5F-4851-99F8-C76AD6928465}" srcOrd="7" destOrd="0" parTransId="{29F8A495-7AAF-415D-BE58-A607B7F43CB0}" sibTransId="{D21A724D-4C9B-42FF-988C-7B2ECDAC9D07}"/>
    <dgm:cxn modelId="{3C818389-C7C9-4FA7-80AC-A816321455A8}" srcId="{54156A94-020C-49BA-B56D-005A6C258B19}" destId="{7280F826-F6AA-4AA9-AA76-0AF5EF23C165}" srcOrd="8" destOrd="0" parTransId="{11CBEBB6-A254-496C-B2C2-D848E10234DE}" sibTransId="{B7F8512E-B28B-4AA9-99F0-BD892C80A95E}"/>
    <dgm:cxn modelId="{C0848B9C-7589-47A6-B25B-3CE4B3404FFF}" srcId="{54156A94-020C-49BA-B56D-005A6C258B19}" destId="{62C8AA72-8A70-4C75-A54B-E0C1D08056A5}" srcOrd="6" destOrd="0" parTransId="{89F94A21-2F6C-48CA-8C46-41D943D5C002}" sibTransId="{E8E4D017-8B2E-48EC-8341-0D61051A1157}"/>
    <dgm:cxn modelId="{2A7734B0-AC8E-4070-8D32-245F2BDE4D9D}" type="presOf" srcId="{62C8AA72-8A70-4C75-A54B-E0C1D08056A5}" destId="{03F7F743-5B37-44D7-A7DE-7B3B5F6A0735}" srcOrd="0" destOrd="0" presId="urn:microsoft.com/office/officeart/2005/8/layout/default"/>
    <dgm:cxn modelId="{2D66CFB6-7BA0-4D0F-8E0B-637464E94ABB}" type="presOf" srcId="{CE31C632-574E-415B-A497-301B76FD3DD2}" destId="{5070BCC8-2BDE-44FE-8F80-D1B17296A4DD}" srcOrd="0" destOrd="0" presId="urn:microsoft.com/office/officeart/2005/8/layout/default"/>
    <dgm:cxn modelId="{1F80BFBC-0A7E-4481-8556-8AC66AE9E8EF}" srcId="{54156A94-020C-49BA-B56D-005A6C258B19}" destId="{098A4556-C745-4145-9C7B-FD3B1D250C2F}" srcOrd="0" destOrd="0" parTransId="{8233C17E-0CB5-47F7-898B-90AD9531BF2A}" sibTransId="{35ECB058-9F8C-4827-8863-2DC906699179}"/>
    <dgm:cxn modelId="{27B25CEC-FDC4-45D9-AE02-3AC4654414BF}" srcId="{54156A94-020C-49BA-B56D-005A6C258B19}" destId="{CE31C632-574E-415B-A497-301B76FD3DD2}" srcOrd="2" destOrd="0" parTransId="{203DFF0A-7D35-4D7D-BB91-35EC73A44190}" sibTransId="{EAB62878-959E-4F3C-84E8-F39B66D4F73E}"/>
    <dgm:cxn modelId="{2E61FCF4-DB89-463A-8E52-84D643C73341}" type="presOf" srcId="{54156A94-020C-49BA-B56D-005A6C258B19}" destId="{1F123057-692E-405F-81E2-80861D755E93}" srcOrd="0" destOrd="0" presId="urn:microsoft.com/office/officeart/2005/8/layout/default"/>
    <dgm:cxn modelId="{46F5DFF9-6C28-4E28-928C-7E5F8A2E3D50}" type="presOf" srcId="{7280F826-F6AA-4AA9-AA76-0AF5EF23C165}" destId="{500BAA04-59A3-44E4-A182-9CE16EB58A16}" srcOrd="0" destOrd="0" presId="urn:microsoft.com/office/officeart/2005/8/layout/default"/>
    <dgm:cxn modelId="{493E04FC-6AE4-4E7E-8857-9B6309505CFB}" type="presOf" srcId="{CDE56DEF-9D5F-4851-99F8-C76AD6928465}" destId="{AE99CEC0-0C3F-4293-8A3D-10267DF1B518}" srcOrd="0" destOrd="0" presId="urn:microsoft.com/office/officeart/2005/8/layout/default"/>
    <dgm:cxn modelId="{2467F808-8864-4879-AD75-F58B8628CFD4}" type="presParOf" srcId="{1F123057-692E-405F-81E2-80861D755E93}" destId="{7CA67CFE-C47F-45B5-AF89-A7FA478A3A8D}" srcOrd="0" destOrd="0" presId="urn:microsoft.com/office/officeart/2005/8/layout/default"/>
    <dgm:cxn modelId="{7F627756-B448-47FF-9366-BE513E1FBCB7}" type="presParOf" srcId="{1F123057-692E-405F-81E2-80861D755E93}" destId="{16E0A91A-D09F-4C73-BA59-5B6F028C718F}" srcOrd="1" destOrd="0" presId="urn:microsoft.com/office/officeart/2005/8/layout/default"/>
    <dgm:cxn modelId="{66C7D001-3283-4B2E-9C52-F81CA907BFA2}" type="presParOf" srcId="{1F123057-692E-405F-81E2-80861D755E93}" destId="{A2C00980-65AA-4630-A51F-ACEE9FB88E73}" srcOrd="2" destOrd="0" presId="urn:microsoft.com/office/officeart/2005/8/layout/default"/>
    <dgm:cxn modelId="{B20EEE92-70A4-4AAA-87C0-F0AAA0B8F1D9}" type="presParOf" srcId="{1F123057-692E-405F-81E2-80861D755E93}" destId="{C48E2DF9-FE4B-4F3F-893D-54EC71BC4C5C}" srcOrd="3" destOrd="0" presId="urn:microsoft.com/office/officeart/2005/8/layout/default"/>
    <dgm:cxn modelId="{6CB7E116-70C7-4E5B-A243-37A0C7651C34}" type="presParOf" srcId="{1F123057-692E-405F-81E2-80861D755E93}" destId="{5070BCC8-2BDE-44FE-8F80-D1B17296A4DD}" srcOrd="4" destOrd="0" presId="urn:microsoft.com/office/officeart/2005/8/layout/default"/>
    <dgm:cxn modelId="{E42EE916-7C75-4BB0-B1ED-2737E99742CD}" type="presParOf" srcId="{1F123057-692E-405F-81E2-80861D755E93}" destId="{D8A56A0D-A70C-4E1B-BB20-F278C5753822}" srcOrd="5" destOrd="0" presId="urn:microsoft.com/office/officeart/2005/8/layout/default"/>
    <dgm:cxn modelId="{DE346BB4-7A3D-4174-B81D-C8E32A8FA719}" type="presParOf" srcId="{1F123057-692E-405F-81E2-80861D755E93}" destId="{C4E5D6C8-ED25-4578-93CE-EDCB4D6598B2}" srcOrd="6" destOrd="0" presId="urn:microsoft.com/office/officeart/2005/8/layout/default"/>
    <dgm:cxn modelId="{C17D64F5-E02F-4902-8078-A6F7F6FB3FD7}" type="presParOf" srcId="{1F123057-692E-405F-81E2-80861D755E93}" destId="{D5B80340-EED0-447D-9F8B-17D1512E17CF}" srcOrd="7" destOrd="0" presId="urn:microsoft.com/office/officeart/2005/8/layout/default"/>
    <dgm:cxn modelId="{A9599D7A-73AE-4224-8A20-693DB186BE2B}" type="presParOf" srcId="{1F123057-692E-405F-81E2-80861D755E93}" destId="{B0DE58C1-EB9C-4CB8-A527-FC6E945CFAFB}" srcOrd="8" destOrd="0" presId="urn:microsoft.com/office/officeart/2005/8/layout/default"/>
    <dgm:cxn modelId="{7675B6F7-3B22-42FA-BD63-42E8F98421B2}" type="presParOf" srcId="{1F123057-692E-405F-81E2-80861D755E93}" destId="{95C3722E-B8E4-4BF5-90ED-62481A22E458}" srcOrd="9" destOrd="0" presId="urn:microsoft.com/office/officeart/2005/8/layout/default"/>
    <dgm:cxn modelId="{B99B598A-E26D-48D9-AB73-5CAA7E41FD23}" type="presParOf" srcId="{1F123057-692E-405F-81E2-80861D755E93}" destId="{60304A7C-BA65-4DF0-BD54-B967A1699AAB}" srcOrd="10" destOrd="0" presId="urn:microsoft.com/office/officeart/2005/8/layout/default"/>
    <dgm:cxn modelId="{D47D1D35-4DEE-4837-BFA8-7BF1FD8BA713}" type="presParOf" srcId="{1F123057-692E-405F-81E2-80861D755E93}" destId="{B27B2BF7-7997-4DD9-BB00-B6737E13356D}" srcOrd="11" destOrd="0" presId="urn:microsoft.com/office/officeart/2005/8/layout/default"/>
    <dgm:cxn modelId="{34B5172D-E322-4D29-B8C4-AB8923B14853}" type="presParOf" srcId="{1F123057-692E-405F-81E2-80861D755E93}" destId="{03F7F743-5B37-44D7-A7DE-7B3B5F6A0735}" srcOrd="12" destOrd="0" presId="urn:microsoft.com/office/officeart/2005/8/layout/default"/>
    <dgm:cxn modelId="{5AF27B5F-1F25-4FD4-999D-C336770F42D4}" type="presParOf" srcId="{1F123057-692E-405F-81E2-80861D755E93}" destId="{1438E0EA-63C6-4FC1-AA3C-D61D001C8134}" srcOrd="13" destOrd="0" presId="urn:microsoft.com/office/officeart/2005/8/layout/default"/>
    <dgm:cxn modelId="{78EC448D-B3D5-4485-8B4F-DAF690230112}" type="presParOf" srcId="{1F123057-692E-405F-81E2-80861D755E93}" destId="{AE99CEC0-0C3F-4293-8A3D-10267DF1B518}" srcOrd="14" destOrd="0" presId="urn:microsoft.com/office/officeart/2005/8/layout/default"/>
    <dgm:cxn modelId="{D6FCF65B-45F2-4EC6-B65C-961ADE971326}" type="presParOf" srcId="{1F123057-692E-405F-81E2-80861D755E93}" destId="{FD11010D-A78D-49F0-9118-C5C43C08B788}" srcOrd="15" destOrd="0" presId="urn:microsoft.com/office/officeart/2005/8/layout/default"/>
    <dgm:cxn modelId="{CA2DC869-8B1D-4D73-8D6D-BC645D856147}" type="presParOf" srcId="{1F123057-692E-405F-81E2-80861D755E93}" destId="{500BAA04-59A3-44E4-A182-9CE16EB58A16}" srcOrd="16" destOrd="0" presId="urn:microsoft.com/office/officeart/2005/8/layout/default"/>
    <dgm:cxn modelId="{9DC5FBBD-143B-4CE1-B1A4-B732C4F532AD}" type="presParOf" srcId="{1F123057-692E-405F-81E2-80861D755E93}" destId="{FC37C048-0193-4A99-AE01-A7C055061673}" srcOrd="17" destOrd="0" presId="urn:microsoft.com/office/officeart/2005/8/layout/default"/>
    <dgm:cxn modelId="{4D041A31-4605-4014-87C5-8511B4B2DE34}" type="presParOf" srcId="{1F123057-692E-405F-81E2-80861D755E93}" destId="{18CDFFD9-8625-47C5-A7B7-43E773E74A3B}"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B4471CC-72CB-4067-93E9-4D1FF889543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847D9526-CB2D-4EC5-8242-81B69ADEBE0C}">
      <dgm:prSet phldrT="[Text]" custT="1"/>
      <dgm:spPr>
        <a:solidFill>
          <a:schemeClr val="bg1">
            <a:lumMod val="85000"/>
          </a:schemeClr>
        </a:solidFill>
        <a:ln>
          <a:solidFill>
            <a:schemeClr val="tx1"/>
          </a:solidFill>
        </a:ln>
      </dgm:spPr>
      <dgm:t>
        <a:bodyPr/>
        <a:lstStyle/>
        <a:p>
          <a:r>
            <a:rPr lang="en-GB" sz="2400" dirty="0">
              <a:solidFill>
                <a:schemeClr val="tx1"/>
              </a:solidFill>
            </a:rPr>
            <a:t>Safety of victim/any other persons</a:t>
          </a:r>
        </a:p>
      </dgm:t>
    </dgm:pt>
    <dgm:pt modelId="{809DB9B1-E40C-40F3-ACB9-E4B9D4373673}" type="parTrans" cxnId="{6E52278B-8AD1-49F3-95C8-DC4ED7998253}">
      <dgm:prSet/>
      <dgm:spPr/>
      <dgm:t>
        <a:bodyPr/>
        <a:lstStyle/>
        <a:p>
          <a:endParaRPr lang="en-GB"/>
        </a:p>
      </dgm:t>
    </dgm:pt>
    <dgm:pt modelId="{5B7DC270-E39A-4C9A-A003-816D7CBB4401}" type="sibTrans" cxnId="{6E52278B-8AD1-49F3-95C8-DC4ED7998253}">
      <dgm:prSet/>
      <dgm:spPr>
        <a:solidFill>
          <a:schemeClr val="accent1">
            <a:lumMod val="50000"/>
          </a:schemeClr>
        </a:solidFill>
        <a:ln>
          <a:solidFill>
            <a:schemeClr val="tx1"/>
          </a:solidFill>
        </a:ln>
      </dgm:spPr>
      <dgm:t>
        <a:bodyPr/>
        <a:lstStyle/>
        <a:p>
          <a:endParaRPr lang="en-GB"/>
        </a:p>
      </dgm:t>
    </dgm:pt>
    <dgm:pt modelId="{A996567E-80AA-4BB1-B4EA-1BBDAB0AFD71}">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One chance rule</a:t>
          </a:r>
        </a:p>
      </dgm:t>
    </dgm:pt>
    <dgm:pt modelId="{A2AB09B2-6E70-46ED-8FDD-EFDD9D51FCA8}" type="parTrans" cxnId="{EED0CBED-FCB1-4548-9CEF-4FA41C6F14B5}">
      <dgm:prSet/>
      <dgm:spPr/>
      <dgm:t>
        <a:bodyPr/>
        <a:lstStyle/>
        <a:p>
          <a:endParaRPr lang="en-GB"/>
        </a:p>
      </dgm:t>
    </dgm:pt>
    <dgm:pt modelId="{4FECAF94-8DA9-4E80-9F99-5F3E312054B4}" type="sibTrans" cxnId="{EED0CBED-FCB1-4548-9CEF-4FA41C6F14B5}">
      <dgm:prSet/>
      <dgm:spPr>
        <a:solidFill>
          <a:schemeClr val="accent1">
            <a:lumMod val="50000"/>
          </a:schemeClr>
        </a:solidFill>
        <a:ln>
          <a:solidFill>
            <a:schemeClr val="tx1"/>
          </a:solidFill>
        </a:ln>
      </dgm:spPr>
      <dgm:t>
        <a:bodyPr/>
        <a:lstStyle/>
        <a:p>
          <a:endParaRPr lang="en-GB"/>
        </a:p>
      </dgm:t>
    </dgm:pt>
    <dgm:pt modelId="{BB5BAF89-40B0-48B3-83FD-14409FF141C5}">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Initial information to be obtained in all cases</a:t>
          </a:r>
        </a:p>
      </dgm:t>
    </dgm:pt>
    <dgm:pt modelId="{044C916B-0FFC-443F-B283-6DC7F775125E}" type="parTrans" cxnId="{E0C499AE-373B-42D4-9531-369E1161430A}">
      <dgm:prSet/>
      <dgm:spPr/>
      <dgm:t>
        <a:bodyPr/>
        <a:lstStyle/>
        <a:p>
          <a:endParaRPr lang="en-GB"/>
        </a:p>
      </dgm:t>
    </dgm:pt>
    <dgm:pt modelId="{385D6852-EAFC-4A34-9F4D-EAE516235526}" type="sibTrans" cxnId="{E0C499AE-373B-42D4-9531-369E1161430A}">
      <dgm:prSet/>
      <dgm:spPr>
        <a:solidFill>
          <a:schemeClr val="accent1">
            <a:lumMod val="50000"/>
          </a:schemeClr>
        </a:solidFill>
        <a:ln>
          <a:solidFill>
            <a:schemeClr val="tx1"/>
          </a:solidFill>
        </a:ln>
      </dgm:spPr>
      <dgm:t>
        <a:bodyPr/>
        <a:lstStyle/>
        <a:p>
          <a:endParaRPr lang="en-GB"/>
        </a:p>
      </dgm:t>
    </dgm:pt>
    <dgm:pt modelId="{4F78F54D-2454-4F2B-819E-1BFE4DFC5A33}">
      <dgm:prSet phldrT="[Text]" custT="1"/>
      <dgm:spPr>
        <a:solidFill>
          <a:schemeClr val="bg1">
            <a:lumMod val="85000"/>
          </a:schemeClr>
        </a:solidFill>
        <a:ln>
          <a:solidFill>
            <a:schemeClr val="tx1"/>
          </a:solidFill>
        </a:ln>
      </dgm:spPr>
      <dgm:t>
        <a:bodyPr/>
        <a:lstStyle/>
        <a:p>
          <a:r>
            <a:rPr lang="en-GB" sz="2400" dirty="0">
              <a:solidFill>
                <a:schemeClr val="tx1"/>
              </a:solidFill>
            </a:rPr>
            <a:t>Consider threats to life</a:t>
          </a:r>
        </a:p>
      </dgm:t>
    </dgm:pt>
    <dgm:pt modelId="{7DB70BE3-7DD8-4FDB-A3A1-39AEFB0F4CEA}" type="parTrans" cxnId="{EF6BFD7C-19F4-4A84-8934-B082E057CFFF}">
      <dgm:prSet/>
      <dgm:spPr/>
      <dgm:t>
        <a:bodyPr/>
        <a:lstStyle/>
        <a:p>
          <a:endParaRPr lang="en-GB"/>
        </a:p>
      </dgm:t>
    </dgm:pt>
    <dgm:pt modelId="{8FB8CD52-B2BA-4F42-8E3F-2AAE81D5C091}" type="sibTrans" cxnId="{EF6BFD7C-19F4-4A84-8934-B082E057CFFF}">
      <dgm:prSet/>
      <dgm:spPr>
        <a:solidFill>
          <a:schemeClr val="accent1">
            <a:lumMod val="50000"/>
          </a:schemeClr>
        </a:solidFill>
        <a:ln>
          <a:solidFill>
            <a:schemeClr val="tx1"/>
          </a:solidFill>
        </a:ln>
      </dgm:spPr>
      <dgm:t>
        <a:bodyPr/>
        <a:lstStyle/>
        <a:p>
          <a:endParaRPr lang="en-GB"/>
        </a:p>
      </dgm:t>
    </dgm:pt>
    <dgm:pt modelId="{CF236DDD-BB5C-4A07-AC1A-A3243AF4C0E7}">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Community issues</a:t>
          </a:r>
        </a:p>
      </dgm:t>
    </dgm:pt>
    <dgm:pt modelId="{EE42C7E1-D671-4503-8015-D56F6DBC592B}" type="parTrans" cxnId="{EB9AA854-A209-4EA6-936A-FA388DDA5732}">
      <dgm:prSet/>
      <dgm:spPr/>
      <dgm:t>
        <a:bodyPr/>
        <a:lstStyle/>
        <a:p>
          <a:endParaRPr lang="en-GB"/>
        </a:p>
      </dgm:t>
    </dgm:pt>
    <dgm:pt modelId="{7EB36189-D356-4273-A141-3FCCF45284DF}" type="sibTrans" cxnId="{EB9AA854-A209-4EA6-936A-FA388DDA5732}">
      <dgm:prSet/>
      <dgm:spPr>
        <a:solidFill>
          <a:schemeClr val="accent1">
            <a:lumMod val="50000"/>
          </a:schemeClr>
        </a:solidFill>
        <a:ln>
          <a:solidFill>
            <a:schemeClr val="tx1"/>
          </a:solidFill>
        </a:ln>
      </dgm:spPr>
      <dgm:t>
        <a:bodyPr/>
        <a:lstStyle/>
        <a:p>
          <a:endParaRPr lang="en-GB"/>
        </a:p>
      </dgm:t>
    </dgm:pt>
    <dgm:pt modelId="{A7BCFCCE-8A31-4D27-9726-72E95DA804D9}">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If victims &lt; 18 adhere to child protection &amp; safeguarding children &amp; young people in respective force</a:t>
          </a:r>
        </a:p>
      </dgm:t>
    </dgm:pt>
    <dgm:pt modelId="{6109BEBF-BEC5-4340-93A7-DF89E2FA1724}" type="parTrans" cxnId="{6E0374AF-38DB-4C15-BF66-8F4597D13554}">
      <dgm:prSet/>
      <dgm:spPr/>
      <dgm:t>
        <a:bodyPr/>
        <a:lstStyle/>
        <a:p>
          <a:endParaRPr lang="en-GB"/>
        </a:p>
      </dgm:t>
    </dgm:pt>
    <dgm:pt modelId="{157F4BB0-1E8F-44CD-98B1-4D7E7C397338}" type="sibTrans" cxnId="{6E0374AF-38DB-4C15-BF66-8F4597D13554}">
      <dgm:prSet/>
      <dgm:spPr/>
      <dgm:t>
        <a:bodyPr/>
        <a:lstStyle/>
        <a:p>
          <a:endParaRPr lang="en-GB"/>
        </a:p>
      </dgm:t>
    </dgm:pt>
    <dgm:pt modelId="{518A0BD2-9BCD-4994-AF3C-642BD6681C47}" type="pres">
      <dgm:prSet presAssocID="{EB4471CC-72CB-4067-93E9-4D1FF8895436}" presName="diagram" presStyleCnt="0">
        <dgm:presLayoutVars>
          <dgm:dir/>
          <dgm:resizeHandles val="exact"/>
        </dgm:presLayoutVars>
      </dgm:prSet>
      <dgm:spPr/>
    </dgm:pt>
    <dgm:pt modelId="{5B9096F7-6E5E-46C1-931A-C4B75EDF1391}" type="pres">
      <dgm:prSet presAssocID="{847D9526-CB2D-4EC5-8242-81B69ADEBE0C}" presName="node" presStyleLbl="node1" presStyleIdx="0" presStyleCnt="6">
        <dgm:presLayoutVars>
          <dgm:bulletEnabled val="1"/>
        </dgm:presLayoutVars>
      </dgm:prSet>
      <dgm:spPr/>
    </dgm:pt>
    <dgm:pt modelId="{9CB6F317-D0A2-4D47-ADD9-3FDEE5C4F0E6}" type="pres">
      <dgm:prSet presAssocID="{5B7DC270-E39A-4C9A-A003-816D7CBB4401}" presName="sibTrans" presStyleLbl="sibTrans2D1" presStyleIdx="0" presStyleCnt="5"/>
      <dgm:spPr/>
    </dgm:pt>
    <dgm:pt modelId="{9ABC6FF0-88EE-4081-9FD5-55A349F87E7F}" type="pres">
      <dgm:prSet presAssocID="{5B7DC270-E39A-4C9A-A003-816D7CBB4401}" presName="connectorText" presStyleLbl="sibTrans2D1" presStyleIdx="0" presStyleCnt="5"/>
      <dgm:spPr/>
    </dgm:pt>
    <dgm:pt modelId="{8E88A9BB-E19F-44AA-BAC7-E6186AE4A426}" type="pres">
      <dgm:prSet presAssocID="{A996567E-80AA-4BB1-B4EA-1BBDAB0AFD71}" presName="node" presStyleLbl="node1" presStyleIdx="1" presStyleCnt="6">
        <dgm:presLayoutVars>
          <dgm:bulletEnabled val="1"/>
        </dgm:presLayoutVars>
      </dgm:prSet>
      <dgm:spPr/>
    </dgm:pt>
    <dgm:pt modelId="{32F0C22A-C6F0-446F-9146-79F7689C2572}" type="pres">
      <dgm:prSet presAssocID="{4FECAF94-8DA9-4E80-9F99-5F3E312054B4}" presName="sibTrans" presStyleLbl="sibTrans2D1" presStyleIdx="1" presStyleCnt="5"/>
      <dgm:spPr/>
    </dgm:pt>
    <dgm:pt modelId="{69AAA4EF-D53F-4998-A1DD-36197D8005EA}" type="pres">
      <dgm:prSet presAssocID="{4FECAF94-8DA9-4E80-9F99-5F3E312054B4}" presName="connectorText" presStyleLbl="sibTrans2D1" presStyleIdx="1" presStyleCnt="5"/>
      <dgm:spPr/>
    </dgm:pt>
    <dgm:pt modelId="{3BAFFEC3-7784-463A-AAD6-C048126DC582}" type="pres">
      <dgm:prSet presAssocID="{BB5BAF89-40B0-48B3-83FD-14409FF141C5}" presName="node" presStyleLbl="node1" presStyleIdx="2" presStyleCnt="6">
        <dgm:presLayoutVars>
          <dgm:bulletEnabled val="1"/>
        </dgm:presLayoutVars>
      </dgm:prSet>
      <dgm:spPr/>
    </dgm:pt>
    <dgm:pt modelId="{96F19081-B835-4B12-B504-B488EC406047}" type="pres">
      <dgm:prSet presAssocID="{385D6852-EAFC-4A34-9F4D-EAE516235526}" presName="sibTrans" presStyleLbl="sibTrans2D1" presStyleIdx="2" presStyleCnt="5"/>
      <dgm:spPr/>
    </dgm:pt>
    <dgm:pt modelId="{B897F934-83BF-4E4E-89B5-2FDBD2515D16}" type="pres">
      <dgm:prSet presAssocID="{385D6852-EAFC-4A34-9F4D-EAE516235526}" presName="connectorText" presStyleLbl="sibTrans2D1" presStyleIdx="2" presStyleCnt="5"/>
      <dgm:spPr/>
    </dgm:pt>
    <dgm:pt modelId="{54EB44CF-C2EB-4C9B-ABE9-CA244CD35EDF}" type="pres">
      <dgm:prSet presAssocID="{4F78F54D-2454-4F2B-819E-1BFE4DFC5A33}" presName="node" presStyleLbl="node1" presStyleIdx="3" presStyleCnt="6">
        <dgm:presLayoutVars>
          <dgm:bulletEnabled val="1"/>
        </dgm:presLayoutVars>
      </dgm:prSet>
      <dgm:spPr/>
    </dgm:pt>
    <dgm:pt modelId="{0FF62422-946D-4100-BD8D-2DD3F9BEBB6F}" type="pres">
      <dgm:prSet presAssocID="{8FB8CD52-B2BA-4F42-8E3F-2AAE81D5C091}" presName="sibTrans" presStyleLbl="sibTrans2D1" presStyleIdx="3" presStyleCnt="5"/>
      <dgm:spPr/>
    </dgm:pt>
    <dgm:pt modelId="{E5DB5FC9-4E84-4507-AADD-0CDC249831C5}" type="pres">
      <dgm:prSet presAssocID="{8FB8CD52-B2BA-4F42-8E3F-2AAE81D5C091}" presName="connectorText" presStyleLbl="sibTrans2D1" presStyleIdx="3" presStyleCnt="5"/>
      <dgm:spPr/>
    </dgm:pt>
    <dgm:pt modelId="{3C3557EC-DB14-44E8-9286-18E0D350ACCB}" type="pres">
      <dgm:prSet presAssocID="{CF236DDD-BB5C-4A07-AC1A-A3243AF4C0E7}" presName="node" presStyleLbl="node1" presStyleIdx="4" presStyleCnt="6">
        <dgm:presLayoutVars>
          <dgm:bulletEnabled val="1"/>
        </dgm:presLayoutVars>
      </dgm:prSet>
      <dgm:spPr/>
    </dgm:pt>
    <dgm:pt modelId="{EFF5B703-D621-4579-BAC0-16B45076D45B}" type="pres">
      <dgm:prSet presAssocID="{7EB36189-D356-4273-A141-3FCCF45284DF}" presName="sibTrans" presStyleLbl="sibTrans2D1" presStyleIdx="4" presStyleCnt="5"/>
      <dgm:spPr/>
    </dgm:pt>
    <dgm:pt modelId="{3E6A52BB-1653-43EA-A752-3790BE89B24E}" type="pres">
      <dgm:prSet presAssocID="{7EB36189-D356-4273-A141-3FCCF45284DF}" presName="connectorText" presStyleLbl="sibTrans2D1" presStyleIdx="4" presStyleCnt="5"/>
      <dgm:spPr/>
    </dgm:pt>
    <dgm:pt modelId="{4D4568F4-51EA-47DE-B745-2738B3CBEE9D}" type="pres">
      <dgm:prSet presAssocID="{A7BCFCCE-8A31-4D27-9726-72E95DA804D9}" presName="node" presStyleLbl="node1" presStyleIdx="5" presStyleCnt="6" custScaleY="182788">
        <dgm:presLayoutVars>
          <dgm:bulletEnabled val="1"/>
        </dgm:presLayoutVars>
      </dgm:prSet>
      <dgm:spPr/>
    </dgm:pt>
  </dgm:ptLst>
  <dgm:cxnLst>
    <dgm:cxn modelId="{5E76EF1A-CB31-497D-987E-F64C312AC769}" type="presOf" srcId="{A7BCFCCE-8A31-4D27-9726-72E95DA804D9}" destId="{4D4568F4-51EA-47DE-B745-2738B3CBEE9D}" srcOrd="0" destOrd="0" presId="urn:microsoft.com/office/officeart/2005/8/layout/process5"/>
    <dgm:cxn modelId="{CF919A67-E03A-46E0-867F-C0E82ECA301E}" type="presOf" srcId="{BB5BAF89-40B0-48B3-83FD-14409FF141C5}" destId="{3BAFFEC3-7784-463A-AAD6-C048126DC582}" srcOrd="0" destOrd="0" presId="urn:microsoft.com/office/officeart/2005/8/layout/process5"/>
    <dgm:cxn modelId="{9AE8C952-9DDC-42C5-898E-E7593037B97E}" type="presOf" srcId="{8FB8CD52-B2BA-4F42-8E3F-2AAE81D5C091}" destId="{E5DB5FC9-4E84-4507-AADD-0CDC249831C5}" srcOrd="1" destOrd="0" presId="urn:microsoft.com/office/officeart/2005/8/layout/process5"/>
    <dgm:cxn modelId="{EB9AA854-A209-4EA6-936A-FA388DDA5732}" srcId="{EB4471CC-72CB-4067-93E9-4D1FF8895436}" destId="{CF236DDD-BB5C-4A07-AC1A-A3243AF4C0E7}" srcOrd="4" destOrd="0" parTransId="{EE42C7E1-D671-4503-8015-D56F6DBC592B}" sibTransId="{7EB36189-D356-4273-A141-3FCCF45284DF}"/>
    <dgm:cxn modelId="{8BFD1475-FA99-4354-BB58-F237D1414843}" type="presOf" srcId="{CF236DDD-BB5C-4A07-AC1A-A3243AF4C0E7}" destId="{3C3557EC-DB14-44E8-9286-18E0D350ACCB}" srcOrd="0" destOrd="0" presId="urn:microsoft.com/office/officeart/2005/8/layout/process5"/>
    <dgm:cxn modelId="{51AE5C75-64E0-4618-904F-E2D3FA671599}" type="presOf" srcId="{4F78F54D-2454-4F2B-819E-1BFE4DFC5A33}" destId="{54EB44CF-C2EB-4C9B-ABE9-CA244CD35EDF}" srcOrd="0" destOrd="0" presId="urn:microsoft.com/office/officeart/2005/8/layout/process5"/>
    <dgm:cxn modelId="{5960BD79-22DD-4DBC-BFC9-6D6017C5DFDE}" type="presOf" srcId="{847D9526-CB2D-4EC5-8242-81B69ADEBE0C}" destId="{5B9096F7-6E5E-46C1-931A-C4B75EDF1391}" srcOrd="0" destOrd="0" presId="urn:microsoft.com/office/officeart/2005/8/layout/process5"/>
    <dgm:cxn modelId="{EF6BFD7C-19F4-4A84-8934-B082E057CFFF}" srcId="{EB4471CC-72CB-4067-93E9-4D1FF8895436}" destId="{4F78F54D-2454-4F2B-819E-1BFE4DFC5A33}" srcOrd="3" destOrd="0" parTransId="{7DB70BE3-7DD8-4FDB-A3A1-39AEFB0F4CEA}" sibTransId="{8FB8CD52-B2BA-4F42-8E3F-2AAE81D5C091}"/>
    <dgm:cxn modelId="{83482A7E-12F4-4DFA-866F-9391466A9B0C}" type="presOf" srcId="{385D6852-EAFC-4A34-9F4D-EAE516235526}" destId="{B897F934-83BF-4E4E-89B5-2FDBD2515D16}" srcOrd="1" destOrd="0" presId="urn:microsoft.com/office/officeart/2005/8/layout/process5"/>
    <dgm:cxn modelId="{292E3083-3B87-4556-BAAB-B8DFE7E6AB91}" type="presOf" srcId="{7EB36189-D356-4273-A141-3FCCF45284DF}" destId="{EFF5B703-D621-4579-BAC0-16B45076D45B}" srcOrd="0" destOrd="0" presId="urn:microsoft.com/office/officeart/2005/8/layout/process5"/>
    <dgm:cxn modelId="{6E52278B-8AD1-49F3-95C8-DC4ED7998253}" srcId="{EB4471CC-72CB-4067-93E9-4D1FF8895436}" destId="{847D9526-CB2D-4EC5-8242-81B69ADEBE0C}" srcOrd="0" destOrd="0" parTransId="{809DB9B1-E40C-40F3-ACB9-E4B9D4373673}" sibTransId="{5B7DC270-E39A-4C9A-A003-816D7CBB4401}"/>
    <dgm:cxn modelId="{06ACED94-E32F-4DE0-9FC1-4873488A6FC6}" type="presOf" srcId="{A996567E-80AA-4BB1-B4EA-1BBDAB0AFD71}" destId="{8E88A9BB-E19F-44AA-BAC7-E6186AE4A426}" srcOrd="0" destOrd="0" presId="urn:microsoft.com/office/officeart/2005/8/layout/process5"/>
    <dgm:cxn modelId="{5D1D3299-450A-4068-8CC8-8B1CCD03FF41}" type="presOf" srcId="{4FECAF94-8DA9-4E80-9F99-5F3E312054B4}" destId="{69AAA4EF-D53F-4998-A1DD-36197D8005EA}" srcOrd="1" destOrd="0" presId="urn:microsoft.com/office/officeart/2005/8/layout/process5"/>
    <dgm:cxn modelId="{9CBD9699-B208-4084-AFD7-1DE466EB8F8D}" type="presOf" srcId="{4FECAF94-8DA9-4E80-9F99-5F3E312054B4}" destId="{32F0C22A-C6F0-446F-9146-79F7689C2572}" srcOrd="0" destOrd="0" presId="urn:microsoft.com/office/officeart/2005/8/layout/process5"/>
    <dgm:cxn modelId="{2C64B1AA-6074-4AF0-BDEA-69D62E236F8C}" type="presOf" srcId="{385D6852-EAFC-4A34-9F4D-EAE516235526}" destId="{96F19081-B835-4B12-B504-B488EC406047}" srcOrd="0" destOrd="0" presId="urn:microsoft.com/office/officeart/2005/8/layout/process5"/>
    <dgm:cxn modelId="{E0C499AE-373B-42D4-9531-369E1161430A}" srcId="{EB4471CC-72CB-4067-93E9-4D1FF8895436}" destId="{BB5BAF89-40B0-48B3-83FD-14409FF141C5}" srcOrd="2" destOrd="0" parTransId="{044C916B-0FFC-443F-B283-6DC7F775125E}" sibTransId="{385D6852-EAFC-4A34-9F4D-EAE516235526}"/>
    <dgm:cxn modelId="{6E0374AF-38DB-4C15-BF66-8F4597D13554}" srcId="{EB4471CC-72CB-4067-93E9-4D1FF8895436}" destId="{A7BCFCCE-8A31-4D27-9726-72E95DA804D9}" srcOrd="5" destOrd="0" parTransId="{6109BEBF-BEC5-4340-93A7-DF89E2FA1724}" sibTransId="{157F4BB0-1E8F-44CD-98B1-4D7E7C397338}"/>
    <dgm:cxn modelId="{75231CBA-9DB8-4261-8C60-588D76EE7BA3}" type="presOf" srcId="{5B7DC270-E39A-4C9A-A003-816D7CBB4401}" destId="{9CB6F317-D0A2-4D47-ADD9-3FDEE5C4F0E6}" srcOrd="0" destOrd="0" presId="urn:microsoft.com/office/officeart/2005/8/layout/process5"/>
    <dgm:cxn modelId="{F5E1BCCC-87B8-4359-ADC4-8EE1BF618F9B}" type="presOf" srcId="{EB4471CC-72CB-4067-93E9-4D1FF8895436}" destId="{518A0BD2-9BCD-4994-AF3C-642BD6681C47}" srcOrd="0" destOrd="0" presId="urn:microsoft.com/office/officeart/2005/8/layout/process5"/>
    <dgm:cxn modelId="{23BCCACE-8FCC-4EE9-BD25-7D5AC89C5A4D}" type="presOf" srcId="{7EB36189-D356-4273-A141-3FCCF45284DF}" destId="{3E6A52BB-1653-43EA-A752-3790BE89B24E}" srcOrd="1" destOrd="0" presId="urn:microsoft.com/office/officeart/2005/8/layout/process5"/>
    <dgm:cxn modelId="{B61E8AD6-F889-4E58-8B6D-034058C97894}" type="presOf" srcId="{8FB8CD52-B2BA-4F42-8E3F-2AAE81D5C091}" destId="{0FF62422-946D-4100-BD8D-2DD3F9BEBB6F}" srcOrd="0" destOrd="0" presId="urn:microsoft.com/office/officeart/2005/8/layout/process5"/>
    <dgm:cxn modelId="{0C807EE2-CB21-49D3-8EDD-C9572A7DDC02}" type="presOf" srcId="{5B7DC270-E39A-4C9A-A003-816D7CBB4401}" destId="{9ABC6FF0-88EE-4081-9FD5-55A349F87E7F}" srcOrd="1" destOrd="0" presId="urn:microsoft.com/office/officeart/2005/8/layout/process5"/>
    <dgm:cxn modelId="{EED0CBED-FCB1-4548-9CEF-4FA41C6F14B5}" srcId="{EB4471CC-72CB-4067-93E9-4D1FF8895436}" destId="{A996567E-80AA-4BB1-B4EA-1BBDAB0AFD71}" srcOrd="1" destOrd="0" parTransId="{A2AB09B2-6E70-46ED-8FDD-EFDD9D51FCA8}" sibTransId="{4FECAF94-8DA9-4E80-9F99-5F3E312054B4}"/>
    <dgm:cxn modelId="{E7D1B6B5-8F9B-4D41-BDF7-317D501CAE24}" type="presParOf" srcId="{518A0BD2-9BCD-4994-AF3C-642BD6681C47}" destId="{5B9096F7-6E5E-46C1-931A-C4B75EDF1391}" srcOrd="0" destOrd="0" presId="urn:microsoft.com/office/officeart/2005/8/layout/process5"/>
    <dgm:cxn modelId="{0FA158DB-A19B-428E-B408-DF77C8D49C4A}" type="presParOf" srcId="{518A0BD2-9BCD-4994-AF3C-642BD6681C47}" destId="{9CB6F317-D0A2-4D47-ADD9-3FDEE5C4F0E6}" srcOrd="1" destOrd="0" presId="urn:microsoft.com/office/officeart/2005/8/layout/process5"/>
    <dgm:cxn modelId="{32C6391D-2F47-418A-9468-21358B8F995F}" type="presParOf" srcId="{9CB6F317-D0A2-4D47-ADD9-3FDEE5C4F0E6}" destId="{9ABC6FF0-88EE-4081-9FD5-55A349F87E7F}" srcOrd="0" destOrd="0" presId="urn:microsoft.com/office/officeart/2005/8/layout/process5"/>
    <dgm:cxn modelId="{BB7FDD77-69FC-4798-8632-80B4C4129126}" type="presParOf" srcId="{518A0BD2-9BCD-4994-AF3C-642BD6681C47}" destId="{8E88A9BB-E19F-44AA-BAC7-E6186AE4A426}" srcOrd="2" destOrd="0" presId="urn:microsoft.com/office/officeart/2005/8/layout/process5"/>
    <dgm:cxn modelId="{DE7FF90B-3CE6-4674-B310-A7FCD05AFCCE}" type="presParOf" srcId="{518A0BD2-9BCD-4994-AF3C-642BD6681C47}" destId="{32F0C22A-C6F0-446F-9146-79F7689C2572}" srcOrd="3" destOrd="0" presId="urn:microsoft.com/office/officeart/2005/8/layout/process5"/>
    <dgm:cxn modelId="{87B3A0D5-0547-43A4-ACE8-C864400C6FE6}" type="presParOf" srcId="{32F0C22A-C6F0-446F-9146-79F7689C2572}" destId="{69AAA4EF-D53F-4998-A1DD-36197D8005EA}" srcOrd="0" destOrd="0" presId="urn:microsoft.com/office/officeart/2005/8/layout/process5"/>
    <dgm:cxn modelId="{BF47EFFA-D024-4462-AF28-E7EEF4EEA48F}" type="presParOf" srcId="{518A0BD2-9BCD-4994-AF3C-642BD6681C47}" destId="{3BAFFEC3-7784-463A-AAD6-C048126DC582}" srcOrd="4" destOrd="0" presId="urn:microsoft.com/office/officeart/2005/8/layout/process5"/>
    <dgm:cxn modelId="{31C2D5D9-6C96-4651-B69A-A14AE3F99551}" type="presParOf" srcId="{518A0BD2-9BCD-4994-AF3C-642BD6681C47}" destId="{96F19081-B835-4B12-B504-B488EC406047}" srcOrd="5" destOrd="0" presId="urn:microsoft.com/office/officeart/2005/8/layout/process5"/>
    <dgm:cxn modelId="{84306876-DD2C-4D69-A9DE-46DB1A48FB79}" type="presParOf" srcId="{96F19081-B835-4B12-B504-B488EC406047}" destId="{B897F934-83BF-4E4E-89B5-2FDBD2515D16}" srcOrd="0" destOrd="0" presId="urn:microsoft.com/office/officeart/2005/8/layout/process5"/>
    <dgm:cxn modelId="{2497CC67-D520-49F9-BCC1-6EA0CF716829}" type="presParOf" srcId="{518A0BD2-9BCD-4994-AF3C-642BD6681C47}" destId="{54EB44CF-C2EB-4C9B-ABE9-CA244CD35EDF}" srcOrd="6" destOrd="0" presId="urn:microsoft.com/office/officeart/2005/8/layout/process5"/>
    <dgm:cxn modelId="{1B7C15BB-436C-4723-AA98-6E38BF47F7DB}" type="presParOf" srcId="{518A0BD2-9BCD-4994-AF3C-642BD6681C47}" destId="{0FF62422-946D-4100-BD8D-2DD3F9BEBB6F}" srcOrd="7" destOrd="0" presId="urn:microsoft.com/office/officeart/2005/8/layout/process5"/>
    <dgm:cxn modelId="{49C7F0E2-1696-460C-84C8-C3F61ACFDC85}" type="presParOf" srcId="{0FF62422-946D-4100-BD8D-2DD3F9BEBB6F}" destId="{E5DB5FC9-4E84-4507-AADD-0CDC249831C5}" srcOrd="0" destOrd="0" presId="urn:microsoft.com/office/officeart/2005/8/layout/process5"/>
    <dgm:cxn modelId="{1479CA3F-5CF4-4D8C-819E-A7CC8F783B81}" type="presParOf" srcId="{518A0BD2-9BCD-4994-AF3C-642BD6681C47}" destId="{3C3557EC-DB14-44E8-9286-18E0D350ACCB}" srcOrd="8" destOrd="0" presId="urn:microsoft.com/office/officeart/2005/8/layout/process5"/>
    <dgm:cxn modelId="{5AE60F95-E795-4D98-93C6-AEC543A04E9A}" type="presParOf" srcId="{518A0BD2-9BCD-4994-AF3C-642BD6681C47}" destId="{EFF5B703-D621-4579-BAC0-16B45076D45B}" srcOrd="9" destOrd="0" presId="urn:microsoft.com/office/officeart/2005/8/layout/process5"/>
    <dgm:cxn modelId="{EADBFE35-5A9E-4DF0-8AD5-F1516F0D5BBF}" type="presParOf" srcId="{EFF5B703-D621-4579-BAC0-16B45076D45B}" destId="{3E6A52BB-1653-43EA-A752-3790BE89B24E}" srcOrd="0" destOrd="0" presId="urn:microsoft.com/office/officeart/2005/8/layout/process5"/>
    <dgm:cxn modelId="{566F7E0D-BB40-4946-9178-77F0E5610E70}" type="presParOf" srcId="{518A0BD2-9BCD-4994-AF3C-642BD6681C47}" destId="{4D4568F4-51EA-47DE-B745-2738B3CBEE9D}" srcOrd="1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C7ADB39-9A5F-4734-8557-E661458C09B7}" type="doc">
      <dgm:prSet loTypeId="urn:microsoft.com/office/officeart/2005/8/layout/hProcess9" loCatId="process" qsTypeId="urn:microsoft.com/office/officeart/2005/8/quickstyle/simple1" qsCatId="simple" csTypeId="urn:microsoft.com/office/officeart/2005/8/colors/accent1_2" csCatId="accent1" phldr="1"/>
      <dgm:spPr/>
    </dgm:pt>
    <dgm:pt modelId="{718C38DA-F8D7-4B89-8452-464EC05504C5}">
      <dgm:prSet phldrT="[Text]" custT="1"/>
      <dgm:spPr>
        <a:solidFill>
          <a:schemeClr val="bg1">
            <a:lumMod val="85000"/>
          </a:schemeClr>
        </a:solidFill>
        <a:ln>
          <a:solidFill>
            <a:schemeClr val="tx1"/>
          </a:solidFill>
        </a:ln>
      </dgm:spPr>
      <dgm:t>
        <a:bodyPr/>
        <a:lstStyle/>
        <a:p>
          <a:r>
            <a:rPr lang="en-GB" sz="2400" dirty="0">
              <a:solidFill>
                <a:schemeClr val="tx1"/>
              </a:solidFill>
            </a:rPr>
            <a:t>Victims have got a fundamental right to be believed</a:t>
          </a:r>
        </a:p>
      </dgm:t>
    </dgm:pt>
    <dgm:pt modelId="{93408161-D349-4E7E-A084-A1BB602AB004}" type="parTrans" cxnId="{1EE973D8-6E90-49A6-8998-4B8B3AB591E1}">
      <dgm:prSet/>
      <dgm:spPr/>
      <dgm:t>
        <a:bodyPr/>
        <a:lstStyle/>
        <a:p>
          <a:endParaRPr lang="en-GB"/>
        </a:p>
      </dgm:t>
    </dgm:pt>
    <dgm:pt modelId="{52A184B0-311A-4FFB-A949-F877E9DA7740}" type="sibTrans" cxnId="{1EE973D8-6E90-49A6-8998-4B8B3AB591E1}">
      <dgm:prSet/>
      <dgm:spPr/>
      <dgm:t>
        <a:bodyPr/>
        <a:lstStyle/>
        <a:p>
          <a:endParaRPr lang="en-GB"/>
        </a:p>
      </dgm:t>
    </dgm:pt>
    <dgm:pt modelId="{24CEC4D3-A828-443D-9E4E-675F58CCC6E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Putting victims, their safety (Safeguarding) &amp; well-being at the heart of our responses &amp; investigations</a:t>
          </a:r>
        </a:p>
      </dgm:t>
    </dgm:pt>
    <dgm:pt modelId="{45B99481-00BD-4051-9427-8C8AE4D4A662}" type="parTrans" cxnId="{A023F73C-2A47-48BB-9019-967751AD55A8}">
      <dgm:prSet/>
      <dgm:spPr/>
      <dgm:t>
        <a:bodyPr/>
        <a:lstStyle/>
        <a:p>
          <a:endParaRPr lang="en-GB"/>
        </a:p>
      </dgm:t>
    </dgm:pt>
    <dgm:pt modelId="{21FBD8EE-E7CC-4D74-B36B-8E1B278A0634}" type="sibTrans" cxnId="{A023F73C-2A47-48BB-9019-967751AD55A8}">
      <dgm:prSet/>
      <dgm:spPr/>
      <dgm:t>
        <a:bodyPr/>
        <a:lstStyle/>
        <a:p>
          <a:endParaRPr lang="en-GB"/>
        </a:p>
      </dgm:t>
    </dgm:pt>
    <dgm:pt modelId="{17164D27-8766-4E5F-A3AC-B0B95B755B32}">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That the victim’s personal details will be stored, managed &amp; handled with integrity &amp; confidentiality</a:t>
          </a:r>
        </a:p>
      </dgm:t>
    </dgm:pt>
    <dgm:pt modelId="{B5FD4174-265A-4D58-BAA1-87F852400076}" type="parTrans" cxnId="{980F9B66-B11D-4D43-8BDB-FF6AC9755375}">
      <dgm:prSet/>
      <dgm:spPr/>
      <dgm:t>
        <a:bodyPr/>
        <a:lstStyle/>
        <a:p>
          <a:endParaRPr lang="en-GB"/>
        </a:p>
      </dgm:t>
    </dgm:pt>
    <dgm:pt modelId="{E17A1670-A1D4-437C-A151-7BDC014EEED8}" type="sibTrans" cxnId="{980F9B66-B11D-4D43-8BDB-FF6AC9755375}">
      <dgm:prSet/>
      <dgm:spPr/>
      <dgm:t>
        <a:bodyPr/>
        <a:lstStyle/>
        <a:p>
          <a:endParaRPr lang="en-GB"/>
        </a:p>
      </dgm:t>
    </dgm:pt>
    <dgm:pt modelId="{1A14F171-E6BA-4263-B7AA-54098DCEE9A7}" type="pres">
      <dgm:prSet presAssocID="{3C7ADB39-9A5F-4734-8557-E661458C09B7}" presName="CompostProcess" presStyleCnt="0">
        <dgm:presLayoutVars>
          <dgm:dir/>
          <dgm:resizeHandles val="exact"/>
        </dgm:presLayoutVars>
      </dgm:prSet>
      <dgm:spPr/>
    </dgm:pt>
    <dgm:pt modelId="{B0D3E378-005B-48A6-ACEE-EF4E392CF856}" type="pres">
      <dgm:prSet presAssocID="{3C7ADB39-9A5F-4734-8557-E661458C09B7}" presName="arrow" presStyleLbl="bgShp" presStyleIdx="0" presStyleCnt="1" custScaleX="97630" custScaleY="90880"/>
      <dgm:spPr>
        <a:solidFill>
          <a:schemeClr val="accent1">
            <a:lumMod val="50000"/>
          </a:schemeClr>
        </a:solidFill>
        <a:ln>
          <a:solidFill>
            <a:schemeClr val="tx1"/>
          </a:solidFill>
        </a:ln>
      </dgm:spPr>
    </dgm:pt>
    <dgm:pt modelId="{AE75B4D1-522A-40B7-BFAE-BEC96A1D0AED}" type="pres">
      <dgm:prSet presAssocID="{3C7ADB39-9A5F-4734-8557-E661458C09B7}" presName="linearProcess" presStyleCnt="0"/>
      <dgm:spPr/>
    </dgm:pt>
    <dgm:pt modelId="{2500950B-A1B8-40EE-A276-8CC4550475CC}" type="pres">
      <dgm:prSet presAssocID="{718C38DA-F8D7-4B89-8452-464EC05504C5}" presName="textNode" presStyleLbl="node1" presStyleIdx="0" presStyleCnt="3">
        <dgm:presLayoutVars>
          <dgm:bulletEnabled val="1"/>
        </dgm:presLayoutVars>
      </dgm:prSet>
      <dgm:spPr/>
    </dgm:pt>
    <dgm:pt modelId="{761F3E93-75A7-4361-9386-9DD9D32AA596}" type="pres">
      <dgm:prSet presAssocID="{52A184B0-311A-4FFB-A949-F877E9DA7740}" presName="sibTrans" presStyleCnt="0"/>
      <dgm:spPr/>
    </dgm:pt>
    <dgm:pt modelId="{DD57DB95-669D-4CB0-B910-3C03420D17CD}" type="pres">
      <dgm:prSet presAssocID="{24CEC4D3-A828-443D-9E4E-675F58CCC6E2}" presName="textNode" presStyleLbl="node1" presStyleIdx="1" presStyleCnt="3">
        <dgm:presLayoutVars>
          <dgm:bulletEnabled val="1"/>
        </dgm:presLayoutVars>
      </dgm:prSet>
      <dgm:spPr/>
    </dgm:pt>
    <dgm:pt modelId="{CB9685F6-2A52-4C33-92E2-5138D8DFB5FC}" type="pres">
      <dgm:prSet presAssocID="{21FBD8EE-E7CC-4D74-B36B-8E1B278A0634}" presName="sibTrans" presStyleCnt="0"/>
      <dgm:spPr/>
    </dgm:pt>
    <dgm:pt modelId="{DC3DE5EF-A8FE-4D7C-AB48-7F765B89F25E}" type="pres">
      <dgm:prSet presAssocID="{17164D27-8766-4E5F-A3AC-B0B95B755B32}" presName="textNode" presStyleLbl="node1" presStyleIdx="2" presStyleCnt="3">
        <dgm:presLayoutVars>
          <dgm:bulletEnabled val="1"/>
        </dgm:presLayoutVars>
      </dgm:prSet>
      <dgm:spPr/>
    </dgm:pt>
  </dgm:ptLst>
  <dgm:cxnLst>
    <dgm:cxn modelId="{A023F73C-2A47-48BB-9019-967751AD55A8}" srcId="{3C7ADB39-9A5F-4734-8557-E661458C09B7}" destId="{24CEC4D3-A828-443D-9E4E-675F58CCC6E2}" srcOrd="1" destOrd="0" parTransId="{45B99481-00BD-4051-9427-8C8AE4D4A662}" sibTransId="{21FBD8EE-E7CC-4D74-B36B-8E1B278A0634}"/>
    <dgm:cxn modelId="{980F9B66-B11D-4D43-8BDB-FF6AC9755375}" srcId="{3C7ADB39-9A5F-4734-8557-E661458C09B7}" destId="{17164D27-8766-4E5F-A3AC-B0B95B755B32}" srcOrd="2" destOrd="0" parTransId="{B5FD4174-265A-4D58-BAA1-87F852400076}" sibTransId="{E17A1670-A1D4-437C-A151-7BDC014EEED8}"/>
    <dgm:cxn modelId="{02B680B1-C681-4C1C-9966-0CD1CE5538CC}" type="presOf" srcId="{718C38DA-F8D7-4B89-8452-464EC05504C5}" destId="{2500950B-A1B8-40EE-A276-8CC4550475CC}" srcOrd="0" destOrd="0" presId="urn:microsoft.com/office/officeart/2005/8/layout/hProcess9"/>
    <dgm:cxn modelId="{E81434B3-161C-42ED-AB94-14E7CB86E712}" type="presOf" srcId="{3C7ADB39-9A5F-4734-8557-E661458C09B7}" destId="{1A14F171-E6BA-4263-B7AA-54098DCEE9A7}" srcOrd="0" destOrd="0" presId="urn:microsoft.com/office/officeart/2005/8/layout/hProcess9"/>
    <dgm:cxn modelId="{0C96E8D4-D0BA-492E-B639-66FAB72724A2}" type="presOf" srcId="{24CEC4D3-A828-443D-9E4E-675F58CCC6E2}" destId="{DD57DB95-669D-4CB0-B910-3C03420D17CD}" srcOrd="0" destOrd="0" presId="urn:microsoft.com/office/officeart/2005/8/layout/hProcess9"/>
    <dgm:cxn modelId="{1EE973D8-6E90-49A6-8998-4B8B3AB591E1}" srcId="{3C7ADB39-9A5F-4734-8557-E661458C09B7}" destId="{718C38DA-F8D7-4B89-8452-464EC05504C5}" srcOrd="0" destOrd="0" parTransId="{93408161-D349-4E7E-A084-A1BB602AB004}" sibTransId="{52A184B0-311A-4FFB-A949-F877E9DA7740}"/>
    <dgm:cxn modelId="{91C1FFDD-86BD-457E-9322-D8B37C33BC51}" type="presOf" srcId="{17164D27-8766-4E5F-A3AC-B0B95B755B32}" destId="{DC3DE5EF-A8FE-4D7C-AB48-7F765B89F25E}" srcOrd="0" destOrd="0" presId="urn:microsoft.com/office/officeart/2005/8/layout/hProcess9"/>
    <dgm:cxn modelId="{DF6677F3-C14C-4732-9E49-DF23DE5AA8EE}" type="presParOf" srcId="{1A14F171-E6BA-4263-B7AA-54098DCEE9A7}" destId="{B0D3E378-005B-48A6-ACEE-EF4E392CF856}" srcOrd="0" destOrd="0" presId="urn:microsoft.com/office/officeart/2005/8/layout/hProcess9"/>
    <dgm:cxn modelId="{50C34A0F-4449-4C74-B7BD-31FA28E0D335}" type="presParOf" srcId="{1A14F171-E6BA-4263-B7AA-54098DCEE9A7}" destId="{AE75B4D1-522A-40B7-BFAE-BEC96A1D0AED}" srcOrd="1" destOrd="0" presId="urn:microsoft.com/office/officeart/2005/8/layout/hProcess9"/>
    <dgm:cxn modelId="{1E3390BA-8DC5-453B-8913-B74FB78ECDF7}" type="presParOf" srcId="{AE75B4D1-522A-40B7-BFAE-BEC96A1D0AED}" destId="{2500950B-A1B8-40EE-A276-8CC4550475CC}" srcOrd="0" destOrd="0" presId="urn:microsoft.com/office/officeart/2005/8/layout/hProcess9"/>
    <dgm:cxn modelId="{6F19F9A1-7B52-4ECB-98E4-DE849F19FC30}" type="presParOf" srcId="{AE75B4D1-522A-40B7-BFAE-BEC96A1D0AED}" destId="{761F3E93-75A7-4361-9386-9DD9D32AA596}" srcOrd="1" destOrd="0" presId="urn:microsoft.com/office/officeart/2005/8/layout/hProcess9"/>
    <dgm:cxn modelId="{6098290A-B82B-42C9-A85B-97BA5CA0BCCA}" type="presParOf" srcId="{AE75B4D1-522A-40B7-BFAE-BEC96A1D0AED}" destId="{DD57DB95-669D-4CB0-B910-3C03420D17CD}" srcOrd="2" destOrd="0" presId="urn:microsoft.com/office/officeart/2005/8/layout/hProcess9"/>
    <dgm:cxn modelId="{814277AF-42D4-4A29-9A82-1FAB814F2465}" type="presParOf" srcId="{AE75B4D1-522A-40B7-BFAE-BEC96A1D0AED}" destId="{CB9685F6-2A52-4C33-92E2-5138D8DFB5FC}" srcOrd="3" destOrd="0" presId="urn:microsoft.com/office/officeart/2005/8/layout/hProcess9"/>
    <dgm:cxn modelId="{A0F48827-4568-423C-BF0D-5E4A486A8C5D}" type="presParOf" srcId="{AE75B4D1-522A-40B7-BFAE-BEC96A1D0AED}" destId="{DC3DE5EF-A8FE-4D7C-AB48-7F765B89F25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B8A90EE-9A3C-47B1-9B48-E0C758664E4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143C97A-9D8B-4E88-AD24-741655FF2999}">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Stalking &amp; Harassment</a:t>
          </a:r>
        </a:p>
      </dgm:t>
    </dgm:pt>
    <dgm:pt modelId="{A6C4883D-02AA-412A-A156-AC30F52C96D6}" type="parTrans" cxnId="{D8922E48-5176-4B5D-9E9C-DDBB64057E5B}">
      <dgm:prSet/>
      <dgm:spPr/>
      <dgm:t>
        <a:bodyPr/>
        <a:lstStyle/>
        <a:p>
          <a:endParaRPr lang="en-GB"/>
        </a:p>
      </dgm:t>
    </dgm:pt>
    <dgm:pt modelId="{1B4E41D1-5E03-4489-AB70-059B5309BBC6}" type="sibTrans" cxnId="{D8922E48-5176-4B5D-9E9C-DDBB64057E5B}">
      <dgm:prSet/>
      <dgm:spPr/>
      <dgm:t>
        <a:bodyPr/>
        <a:lstStyle/>
        <a:p>
          <a:endParaRPr lang="en-GB"/>
        </a:p>
      </dgm:t>
    </dgm:pt>
    <dgm:pt modelId="{1532FA76-1CAB-44B3-9F1F-104830BE436A}">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Kidnap</a:t>
          </a:r>
        </a:p>
      </dgm:t>
    </dgm:pt>
    <dgm:pt modelId="{CE34F669-DFCA-4231-80C7-2E7E25FE8475}" type="parTrans" cxnId="{66E7F2DF-B097-467E-B0C8-EEFF0D5B4BCB}">
      <dgm:prSet/>
      <dgm:spPr/>
      <dgm:t>
        <a:bodyPr/>
        <a:lstStyle/>
        <a:p>
          <a:endParaRPr lang="en-GB"/>
        </a:p>
      </dgm:t>
    </dgm:pt>
    <dgm:pt modelId="{BBEDDC00-4097-4F37-B28B-632469EAB22F}" type="sibTrans" cxnId="{66E7F2DF-B097-467E-B0C8-EEFF0D5B4BCB}">
      <dgm:prSet/>
      <dgm:spPr/>
      <dgm:t>
        <a:bodyPr/>
        <a:lstStyle/>
        <a:p>
          <a:endParaRPr lang="en-GB"/>
        </a:p>
      </dgm:t>
    </dgm:pt>
    <dgm:pt modelId="{6CDA135B-CD25-4335-8E22-C98C824D4E27}">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Blackmail</a:t>
          </a:r>
        </a:p>
      </dgm:t>
    </dgm:pt>
    <dgm:pt modelId="{EF44736D-1072-44CB-A93F-19551DBC3356}" type="parTrans" cxnId="{7BB4FECC-EFA2-4500-8452-6230DCD67E2A}">
      <dgm:prSet/>
      <dgm:spPr/>
      <dgm:t>
        <a:bodyPr/>
        <a:lstStyle/>
        <a:p>
          <a:endParaRPr lang="en-GB"/>
        </a:p>
      </dgm:t>
    </dgm:pt>
    <dgm:pt modelId="{75776761-E387-40FB-B06B-C97276259B4C}" type="sibTrans" cxnId="{7BB4FECC-EFA2-4500-8452-6230DCD67E2A}">
      <dgm:prSet/>
      <dgm:spPr/>
      <dgm:t>
        <a:bodyPr/>
        <a:lstStyle/>
        <a:p>
          <a:endParaRPr lang="en-GB"/>
        </a:p>
      </dgm:t>
    </dgm:pt>
    <dgm:pt modelId="{0A9E0626-E4FF-47C0-A59C-631DDA9AD9A4}">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False Imprisonment</a:t>
          </a:r>
        </a:p>
      </dgm:t>
    </dgm:pt>
    <dgm:pt modelId="{33565EFB-69CF-416F-AF1D-74A03EB74A60}" type="parTrans" cxnId="{EC80FD4D-0363-4342-A1E3-503B6C8ECE73}">
      <dgm:prSet/>
      <dgm:spPr/>
      <dgm:t>
        <a:bodyPr/>
        <a:lstStyle/>
        <a:p>
          <a:endParaRPr lang="en-GB"/>
        </a:p>
      </dgm:t>
    </dgm:pt>
    <dgm:pt modelId="{4CC83226-A9CD-4748-87F8-614B20F7F7D3}" type="sibTrans" cxnId="{EC80FD4D-0363-4342-A1E3-503B6C8ECE73}">
      <dgm:prSet/>
      <dgm:spPr/>
      <dgm:t>
        <a:bodyPr/>
        <a:lstStyle/>
        <a:p>
          <a:endParaRPr lang="en-GB"/>
        </a:p>
      </dgm:t>
    </dgm:pt>
    <dgm:pt modelId="{F6E24422-7ECD-4203-AD71-765EF02C9610}">
      <dgm:prSet phldrT="[Text]" custT="1"/>
      <dgm:spPr>
        <a:solidFill>
          <a:schemeClr val="bg2">
            <a:lumMod val="90000"/>
          </a:schemeClr>
        </a:solidFill>
        <a:ln>
          <a:solidFill>
            <a:schemeClr val="tx1"/>
          </a:solidFill>
        </a:ln>
      </dgm:spPr>
      <dgm:t>
        <a:bodyPr/>
        <a:lstStyle/>
        <a:p>
          <a:r>
            <a:rPr lang="en-GB" sz="2400" dirty="0">
              <a:solidFill>
                <a:schemeClr val="tx1"/>
              </a:solidFill>
            </a:rPr>
            <a:t>Child Abduction</a:t>
          </a:r>
        </a:p>
      </dgm:t>
    </dgm:pt>
    <dgm:pt modelId="{FE361875-6F51-4ECF-9889-B0DA33BAA899}" type="parTrans" cxnId="{BFE452A6-8842-4CF0-BBB8-80DE16C23A55}">
      <dgm:prSet/>
      <dgm:spPr/>
      <dgm:t>
        <a:bodyPr/>
        <a:lstStyle/>
        <a:p>
          <a:endParaRPr lang="en-GB"/>
        </a:p>
      </dgm:t>
    </dgm:pt>
    <dgm:pt modelId="{D35DD2F1-5A82-4430-8760-F0CA8D1E3872}" type="sibTrans" cxnId="{BFE452A6-8842-4CF0-BBB8-80DE16C23A55}">
      <dgm:prSet/>
      <dgm:spPr/>
      <dgm:t>
        <a:bodyPr/>
        <a:lstStyle/>
        <a:p>
          <a:endParaRPr lang="en-GB"/>
        </a:p>
      </dgm:t>
    </dgm:pt>
    <dgm:pt modelId="{9291F6DD-230A-4B20-AAD2-D1AF9F8789C0}">
      <dgm:prSet phldrT="[Text]" custT="1"/>
      <dgm:spPr>
        <a:solidFill>
          <a:schemeClr val="bg2">
            <a:lumMod val="90000"/>
          </a:schemeClr>
        </a:solidFill>
        <a:ln>
          <a:solidFill>
            <a:schemeClr val="tx1"/>
          </a:solidFill>
        </a:ln>
      </dgm:spPr>
      <dgm:t>
        <a:bodyPr/>
        <a:lstStyle/>
        <a:p>
          <a:r>
            <a:rPr lang="en-GB" sz="2400" dirty="0">
              <a:solidFill>
                <a:schemeClr val="tx1"/>
              </a:solidFill>
            </a:rPr>
            <a:t>Missing Persons</a:t>
          </a:r>
        </a:p>
      </dgm:t>
    </dgm:pt>
    <dgm:pt modelId="{35988E3A-1665-40A6-BF57-934BF8098046}" type="parTrans" cxnId="{0B8FE998-0F5D-4B0F-958A-FAE71FAF8E92}">
      <dgm:prSet/>
      <dgm:spPr/>
      <dgm:t>
        <a:bodyPr/>
        <a:lstStyle/>
        <a:p>
          <a:endParaRPr lang="en-GB"/>
        </a:p>
      </dgm:t>
    </dgm:pt>
    <dgm:pt modelId="{3371DCAE-2E4C-4B32-9EE5-4EAFEFA1EA8F}" type="sibTrans" cxnId="{0B8FE998-0F5D-4B0F-958A-FAE71FAF8E92}">
      <dgm:prSet/>
      <dgm:spPr/>
      <dgm:t>
        <a:bodyPr/>
        <a:lstStyle/>
        <a:p>
          <a:endParaRPr lang="en-GB"/>
        </a:p>
      </dgm:t>
    </dgm:pt>
    <dgm:pt modelId="{3B7A9272-3DD0-4591-83A0-D920EA8633BB}">
      <dgm:prSet phldrT="[Text]" custT="1"/>
      <dgm:spPr>
        <a:solidFill>
          <a:schemeClr val="bg2">
            <a:lumMod val="90000"/>
          </a:schemeClr>
        </a:solidFill>
        <a:ln>
          <a:solidFill>
            <a:schemeClr val="tx1"/>
          </a:solidFill>
        </a:ln>
      </dgm:spPr>
      <dgm:t>
        <a:bodyPr/>
        <a:lstStyle/>
        <a:p>
          <a:r>
            <a:rPr lang="en-GB" sz="2400" dirty="0">
              <a:solidFill>
                <a:schemeClr val="tx1"/>
              </a:solidFill>
            </a:rPr>
            <a:t>Serious Sexual Offences</a:t>
          </a:r>
        </a:p>
      </dgm:t>
    </dgm:pt>
    <dgm:pt modelId="{8ADC0FEB-1542-47D1-8A97-762753111BA5}" type="parTrans" cxnId="{2299D374-189A-4D7A-816E-2B177A45CBDB}">
      <dgm:prSet/>
      <dgm:spPr/>
      <dgm:t>
        <a:bodyPr/>
        <a:lstStyle/>
        <a:p>
          <a:endParaRPr lang="en-GB"/>
        </a:p>
      </dgm:t>
    </dgm:pt>
    <dgm:pt modelId="{E213206E-D4DE-49EB-AA54-2A9407C7BCFA}" type="sibTrans" cxnId="{2299D374-189A-4D7A-816E-2B177A45CBDB}">
      <dgm:prSet/>
      <dgm:spPr/>
      <dgm:t>
        <a:bodyPr/>
        <a:lstStyle/>
        <a:p>
          <a:endParaRPr lang="en-GB"/>
        </a:p>
      </dgm:t>
    </dgm:pt>
    <dgm:pt modelId="{5E7BB100-E42F-45C9-9DFA-A07D35F472DC}">
      <dgm:prSet phldrT="[Text]" custT="1"/>
      <dgm:spPr>
        <a:solidFill>
          <a:schemeClr val="bg2">
            <a:lumMod val="90000"/>
          </a:schemeClr>
        </a:solidFill>
        <a:ln>
          <a:solidFill>
            <a:schemeClr val="tx1"/>
          </a:solidFill>
        </a:ln>
      </dgm:spPr>
      <dgm:t>
        <a:bodyPr/>
        <a:lstStyle/>
        <a:p>
          <a:r>
            <a:rPr lang="en-GB" sz="2400" dirty="0">
              <a:solidFill>
                <a:schemeClr val="tx1"/>
              </a:solidFill>
            </a:rPr>
            <a:t>Fraud</a:t>
          </a:r>
        </a:p>
      </dgm:t>
    </dgm:pt>
    <dgm:pt modelId="{B1A4CDDF-069D-4395-A7B1-5C3945BCB94B}" type="parTrans" cxnId="{F580B8A5-28B4-4BF2-89A4-67AE7F50D0CA}">
      <dgm:prSet/>
      <dgm:spPr/>
      <dgm:t>
        <a:bodyPr/>
        <a:lstStyle/>
        <a:p>
          <a:endParaRPr lang="en-GB"/>
        </a:p>
      </dgm:t>
    </dgm:pt>
    <dgm:pt modelId="{3F576DEA-BC2C-4A50-B4E0-446F0E3F5487}" type="sibTrans" cxnId="{F580B8A5-28B4-4BF2-89A4-67AE7F50D0CA}">
      <dgm:prSet/>
      <dgm:spPr/>
      <dgm:t>
        <a:bodyPr/>
        <a:lstStyle/>
        <a:p>
          <a:endParaRPr lang="en-GB"/>
        </a:p>
      </dgm:t>
    </dgm:pt>
    <dgm:pt modelId="{4246E2BF-9E08-4BBA-8469-7A3CCE39C686}">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Marriage Offences</a:t>
          </a:r>
        </a:p>
      </dgm:t>
    </dgm:pt>
    <dgm:pt modelId="{4E34CDEE-2B01-42F5-A42C-85E9920AFD38}" type="parTrans" cxnId="{8848EB6E-AC3B-4D9C-A7F6-DE0BDEA55723}">
      <dgm:prSet/>
      <dgm:spPr/>
      <dgm:t>
        <a:bodyPr/>
        <a:lstStyle/>
        <a:p>
          <a:endParaRPr lang="en-GB"/>
        </a:p>
      </dgm:t>
    </dgm:pt>
    <dgm:pt modelId="{3AC54E39-D1B9-4209-AEE3-B71C236FBD7A}" type="sibTrans" cxnId="{8848EB6E-AC3B-4D9C-A7F6-DE0BDEA55723}">
      <dgm:prSet/>
      <dgm:spPr/>
      <dgm:t>
        <a:bodyPr/>
        <a:lstStyle/>
        <a:p>
          <a:endParaRPr lang="en-GB"/>
        </a:p>
      </dgm:t>
    </dgm:pt>
    <dgm:pt modelId="{42574DC3-0F77-4927-88C7-F2A06754C634}">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Human Trafficking</a:t>
          </a:r>
        </a:p>
      </dgm:t>
    </dgm:pt>
    <dgm:pt modelId="{16068445-51AC-45FF-BAD2-F522CB5068DF}" type="parTrans" cxnId="{8AD4CD95-83B5-49BF-A5B5-C365B4869B4C}">
      <dgm:prSet/>
      <dgm:spPr/>
      <dgm:t>
        <a:bodyPr/>
        <a:lstStyle/>
        <a:p>
          <a:endParaRPr lang="en-GB"/>
        </a:p>
      </dgm:t>
    </dgm:pt>
    <dgm:pt modelId="{3244EA2A-49EC-4245-97D3-F9F4D31DEA6C}" type="sibTrans" cxnId="{8AD4CD95-83B5-49BF-A5B5-C365B4869B4C}">
      <dgm:prSet/>
      <dgm:spPr/>
      <dgm:t>
        <a:bodyPr/>
        <a:lstStyle/>
        <a:p>
          <a:endParaRPr lang="en-GB"/>
        </a:p>
      </dgm:t>
    </dgm:pt>
    <dgm:pt modelId="{5E2B112B-274D-423E-A6F8-A09BF7232138}">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Procuring Prostitution</a:t>
          </a:r>
        </a:p>
      </dgm:t>
    </dgm:pt>
    <dgm:pt modelId="{15AFD75F-323C-4BA9-9F3B-ED427923FB76}" type="parTrans" cxnId="{32789B8C-DE30-43CD-BD29-A0A62E62D075}">
      <dgm:prSet/>
      <dgm:spPr/>
      <dgm:t>
        <a:bodyPr/>
        <a:lstStyle/>
        <a:p>
          <a:endParaRPr lang="en-GB"/>
        </a:p>
      </dgm:t>
    </dgm:pt>
    <dgm:pt modelId="{7D94489D-BDCF-4467-ACB3-5C1C0B863471}" type="sibTrans" cxnId="{32789B8C-DE30-43CD-BD29-A0A62E62D075}">
      <dgm:prSet/>
      <dgm:spPr/>
      <dgm:t>
        <a:bodyPr/>
        <a:lstStyle/>
        <a:p>
          <a:endParaRPr lang="en-GB"/>
        </a:p>
      </dgm:t>
    </dgm:pt>
    <dgm:pt modelId="{35A107C0-17E8-4648-B63B-1E0088CAAF7F}" type="pres">
      <dgm:prSet presAssocID="{CB8A90EE-9A3C-47B1-9B48-E0C758664E4A}" presName="diagram" presStyleCnt="0">
        <dgm:presLayoutVars>
          <dgm:dir/>
          <dgm:resizeHandles val="exact"/>
        </dgm:presLayoutVars>
      </dgm:prSet>
      <dgm:spPr/>
    </dgm:pt>
    <dgm:pt modelId="{F7B4D717-C314-40C4-9308-3C39FCE2D3ED}" type="pres">
      <dgm:prSet presAssocID="{C143C97A-9D8B-4E88-AD24-741655FF2999}" presName="node" presStyleLbl="node1" presStyleIdx="0" presStyleCnt="11">
        <dgm:presLayoutVars>
          <dgm:bulletEnabled val="1"/>
        </dgm:presLayoutVars>
      </dgm:prSet>
      <dgm:spPr/>
    </dgm:pt>
    <dgm:pt modelId="{863ED438-1AC5-4657-B7CF-85D77E9D2D71}" type="pres">
      <dgm:prSet presAssocID="{1B4E41D1-5E03-4489-AB70-059B5309BBC6}" presName="sibTrans" presStyleCnt="0"/>
      <dgm:spPr/>
    </dgm:pt>
    <dgm:pt modelId="{10CEC03D-81BD-4B3C-9386-ACF9102F1DC8}" type="pres">
      <dgm:prSet presAssocID="{1532FA76-1CAB-44B3-9F1F-104830BE436A}" presName="node" presStyleLbl="node1" presStyleIdx="1" presStyleCnt="11">
        <dgm:presLayoutVars>
          <dgm:bulletEnabled val="1"/>
        </dgm:presLayoutVars>
      </dgm:prSet>
      <dgm:spPr/>
    </dgm:pt>
    <dgm:pt modelId="{DFA6350E-5184-4DF9-9AC0-3E3F0E95A362}" type="pres">
      <dgm:prSet presAssocID="{BBEDDC00-4097-4F37-B28B-632469EAB22F}" presName="sibTrans" presStyleCnt="0"/>
      <dgm:spPr/>
    </dgm:pt>
    <dgm:pt modelId="{3F552935-6053-4F54-9D7C-A6C63F6F8EA4}" type="pres">
      <dgm:prSet presAssocID="{6CDA135B-CD25-4335-8E22-C98C824D4E27}" presName="node" presStyleLbl="node1" presStyleIdx="2" presStyleCnt="11">
        <dgm:presLayoutVars>
          <dgm:bulletEnabled val="1"/>
        </dgm:presLayoutVars>
      </dgm:prSet>
      <dgm:spPr/>
    </dgm:pt>
    <dgm:pt modelId="{844691DC-19D9-47EE-A407-7E708B73C64A}" type="pres">
      <dgm:prSet presAssocID="{75776761-E387-40FB-B06B-C97276259B4C}" presName="sibTrans" presStyleCnt="0"/>
      <dgm:spPr/>
    </dgm:pt>
    <dgm:pt modelId="{5C9E06AE-51D4-4D14-94A8-D4FA9842F7C2}" type="pres">
      <dgm:prSet presAssocID="{0A9E0626-E4FF-47C0-A59C-631DDA9AD9A4}" presName="node" presStyleLbl="node1" presStyleIdx="3" presStyleCnt="11">
        <dgm:presLayoutVars>
          <dgm:bulletEnabled val="1"/>
        </dgm:presLayoutVars>
      </dgm:prSet>
      <dgm:spPr/>
    </dgm:pt>
    <dgm:pt modelId="{3E5841CE-5811-4196-8099-DDFC982E0308}" type="pres">
      <dgm:prSet presAssocID="{4CC83226-A9CD-4748-87F8-614B20F7F7D3}" presName="sibTrans" presStyleCnt="0"/>
      <dgm:spPr/>
    </dgm:pt>
    <dgm:pt modelId="{AEFC04FE-DC1E-4B0D-9B15-7204F3CB347E}" type="pres">
      <dgm:prSet presAssocID="{F6E24422-7ECD-4203-AD71-765EF02C9610}" presName="node" presStyleLbl="node1" presStyleIdx="4" presStyleCnt="11">
        <dgm:presLayoutVars>
          <dgm:bulletEnabled val="1"/>
        </dgm:presLayoutVars>
      </dgm:prSet>
      <dgm:spPr/>
    </dgm:pt>
    <dgm:pt modelId="{48097D4E-F470-42FF-A8DF-0C2EA9985453}" type="pres">
      <dgm:prSet presAssocID="{D35DD2F1-5A82-4430-8760-F0CA8D1E3872}" presName="sibTrans" presStyleCnt="0"/>
      <dgm:spPr/>
    </dgm:pt>
    <dgm:pt modelId="{0B1E313A-55CB-40BC-ABB0-631C4AB2BE30}" type="pres">
      <dgm:prSet presAssocID="{9291F6DD-230A-4B20-AAD2-D1AF9F8789C0}" presName="node" presStyleLbl="node1" presStyleIdx="5" presStyleCnt="11">
        <dgm:presLayoutVars>
          <dgm:bulletEnabled val="1"/>
        </dgm:presLayoutVars>
      </dgm:prSet>
      <dgm:spPr/>
    </dgm:pt>
    <dgm:pt modelId="{C5B737D5-D164-44F4-8BFC-F748220502FC}" type="pres">
      <dgm:prSet presAssocID="{3371DCAE-2E4C-4B32-9EE5-4EAFEFA1EA8F}" presName="sibTrans" presStyleCnt="0"/>
      <dgm:spPr/>
    </dgm:pt>
    <dgm:pt modelId="{2DC6F5FC-B165-44A5-B49E-346CDFC5820B}" type="pres">
      <dgm:prSet presAssocID="{3B7A9272-3DD0-4591-83A0-D920EA8633BB}" presName="node" presStyleLbl="node1" presStyleIdx="6" presStyleCnt="11">
        <dgm:presLayoutVars>
          <dgm:bulletEnabled val="1"/>
        </dgm:presLayoutVars>
      </dgm:prSet>
      <dgm:spPr/>
    </dgm:pt>
    <dgm:pt modelId="{55236ACB-3CC3-4A90-A006-5E7955D4DBEE}" type="pres">
      <dgm:prSet presAssocID="{E213206E-D4DE-49EB-AA54-2A9407C7BCFA}" presName="sibTrans" presStyleCnt="0"/>
      <dgm:spPr/>
    </dgm:pt>
    <dgm:pt modelId="{C14A144A-C876-4D81-A39D-9B1024009031}" type="pres">
      <dgm:prSet presAssocID="{5E7BB100-E42F-45C9-9DFA-A07D35F472DC}" presName="node" presStyleLbl="node1" presStyleIdx="7" presStyleCnt="11">
        <dgm:presLayoutVars>
          <dgm:bulletEnabled val="1"/>
        </dgm:presLayoutVars>
      </dgm:prSet>
      <dgm:spPr/>
    </dgm:pt>
    <dgm:pt modelId="{45AA02A7-9557-424C-B7FA-AA2FD7980C5B}" type="pres">
      <dgm:prSet presAssocID="{3F576DEA-BC2C-4A50-B4E0-446F0E3F5487}" presName="sibTrans" presStyleCnt="0"/>
      <dgm:spPr/>
    </dgm:pt>
    <dgm:pt modelId="{2C784E4C-3196-4E2D-BFE2-0F0FDC23ECA6}" type="pres">
      <dgm:prSet presAssocID="{4246E2BF-9E08-4BBA-8469-7A3CCE39C686}" presName="node" presStyleLbl="node1" presStyleIdx="8" presStyleCnt="11">
        <dgm:presLayoutVars>
          <dgm:bulletEnabled val="1"/>
        </dgm:presLayoutVars>
      </dgm:prSet>
      <dgm:spPr/>
    </dgm:pt>
    <dgm:pt modelId="{BDB74FC7-36EB-482B-A10B-9E619165372B}" type="pres">
      <dgm:prSet presAssocID="{3AC54E39-D1B9-4209-AEE3-B71C236FBD7A}" presName="sibTrans" presStyleCnt="0"/>
      <dgm:spPr/>
    </dgm:pt>
    <dgm:pt modelId="{E096F815-894B-480E-A8E7-E04296118656}" type="pres">
      <dgm:prSet presAssocID="{42574DC3-0F77-4927-88C7-F2A06754C634}" presName="node" presStyleLbl="node1" presStyleIdx="9" presStyleCnt="11">
        <dgm:presLayoutVars>
          <dgm:bulletEnabled val="1"/>
        </dgm:presLayoutVars>
      </dgm:prSet>
      <dgm:spPr/>
    </dgm:pt>
    <dgm:pt modelId="{5EB961A0-6450-4796-AD91-003F2A643ED9}" type="pres">
      <dgm:prSet presAssocID="{3244EA2A-49EC-4245-97D3-F9F4D31DEA6C}" presName="sibTrans" presStyleCnt="0"/>
      <dgm:spPr/>
    </dgm:pt>
    <dgm:pt modelId="{122CBA80-B62A-41FD-9049-BE553BA86103}" type="pres">
      <dgm:prSet presAssocID="{5E2B112B-274D-423E-A6F8-A09BF7232138}" presName="node" presStyleLbl="node1" presStyleIdx="10" presStyleCnt="11">
        <dgm:presLayoutVars>
          <dgm:bulletEnabled val="1"/>
        </dgm:presLayoutVars>
      </dgm:prSet>
      <dgm:spPr/>
    </dgm:pt>
  </dgm:ptLst>
  <dgm:cxnLst>
    <dgm:cxn modelId="{5B35EF0F-9460-4818-AD24-6E7CE413F46C}" type="presOf" srcId="{C143C97A-9D8B-4E88-AD24-741655FF2999}" destId="{F7B4D717-C314-40C4-9308-3C39FCE2D3ED}" srcOrd="0" destOrd="0" presId="urn:microsoft.com/office/officeart/2005/8/layout/default"/>
    <dgm:cxn modelId="{D8922E48-5176-4B5D-9E9C-DDBB64057E5B}" srcId="{CB8A90EE-9A3C-47B1-9B48-E0C758664E4A}" destId="{C143C97A-9D8B-4E88-AD24-741655FF2999}" srcOrd="0" destOrd="0" parTransId="{A6C4883D-02AA-412A-A156-AC30F52C96D6}" sibTransId="{1B4E41D1-5E03-4489-AB70-059B5309BBC6}"/>
    <dgm:cxn modelId="{7911274A-3353-4BE5-B1D4-7FD297389A1D}" type="presOf" srcId="{9291F6DD-230A-4B20-AAD2-D1AF9F8789C0}" destId="{0B1E313A-55CB-40BC-ABB0-631C4AB2BE30}" srcOrd="0" destOrd="0" presId="urn:microsoft.com/office/officeart/2005/8/layout/default"/>
    <dgm:cxn modelId="{29FEF64C-FB96-421C-8E52-77BDF91B30AB}" type="presOf" srcId="{42574DC3-0F77-4927-88C7-F2A06754C634}" destId="{E096F815-894B-480E-A8E7-E04296118656}" srcOrd="0" destOrd="0" presId="urn:microsoft.com/office/officeart/2005/8/layout/default"/>
    <dgm:cxn modelId="{EC80FD4D-0363-4342-A1E3-503B6C8ECE73}" srcId="{CB8A90EE-9A3C-47B1-9B48-E0C758664E4A}" destId="{0A9E0626-E4FF-47C0-A59C-631DDA9AD9A4}" srcOrd="3" destOrd="0" parTransId="{33565EFB-69CF-416F-AF1D-74A03EB74A60}" sibTransId="{4CC83226-A9CD-4748-87F8-614B20F7F7D3}"/>
    <dgm:cxn modelId="{8848EB6E-AC3B-4D9C-A7F6-DE0BDEA55723}" srcId="{CB8A90EE-9A3C-47B1-9B48-E0C758664E4A}" destId="{4246E2BF-9E08-4BBA-8469-7A3CCE39C686}" srcOrd="8" destOrd="0" parTransId="{4E34CDEE-2B01-42F5-A42C-85E9920AFD38}" sibTransId="{3AC54E39-D1B9-4209-AEE3-B71C236FBD7A}"/>
    <dgm:cxn modelId="{2299D374-189A-4D7A-816E-2B177A45CBDB}" srcId="{CB8A90EE-9A3C-47B1-9B48-E0C758664E4A}" destId="{3B7A9272-3DD0-4591-83A0-D920EA8633BB}" srcOrd="6" destOrd="0" parTransId="{8ADC0FEB-1542-47D1-8A97-762753111BA5}" sibTransId="{E213206E-D4DE-49EB-AA54-2A9407C7BCFA}"/>
    <dgm:cxn modelId="{8AB2F075-D6F4-42B9-80A5-0F14D04B8E31}" type="presOf" srcId="{0A9E0626-E4FF-47C0-A59C-631DDA9AD9A4}" destId="{5C9E06AE-51D4-4D14-94A8-D4FA9842F7C2}" srcOrd="0" destOrd="0" presId="urn:microsoft.com/office/officeart/2005/8/layout/default"/>
    <dgm:cxn modelId="{B9E5F481-FC56-4AC4-8A4A-7334A713BC31}" type="presOf" srcId="{3B7A9272-3DD0-4591-83A0-D920EA8633BB}" destId="{2DC6F5FC-B165-44A5-B49E-346CDFC5820B}" srcOrd="0" destOrd="0" presId="urn:microsoft.com/office/officeart/2005/8/layout/default"/>
    <dgm:cxn modelId="{32789B8C-DE30-43CD-BD29-A0A62E62D075}" srcId="{CB8A90EE-9A3C-47B1-9B48-E0C758664E4A}" destId="{5E2B112B-274D-423E-A6F8-A09BF7232138}" srcOrd="10" destOrd="0" parTransId="{15AFD75F-323C-4BA9-9F3B-ED427923FB76}" sibTransId="{7D94489D-BDCF-4467-ACB3-5C1C0B863471}"/>
    <dgm:cxn modelId="{8AD4CD95-83B5-49BF-A5B5-C365B4869B4C}" srcId="{CB8A90EE-9A3C-47B1-9B48-E0C758664E4A}" destId="{42574DC3-0F77-4927-88C7-F2A06754C634}" srcOrd="9" destOrd="0" parTransId="{16068445-51AC-45FF-BAD2-F522CB5068DF}" sibTransId="{3244EA2A-49EC-4245-97D3-F9F4D31DEA6C}"/>
    <dgm:cxn modelId="{0B8FE998-0F5D-4B0F-958A-FAE71FAF8E92}" srcId="{CB8A90EE-9A3C-47B1-9B48-E0C758664E4A}" destId="{9291F6DD-230A-4B20-AAD2-D1AF9F8789C0}" srcOrd="5" destOrd="0" parTransId="{35988E3A-1665-40A6-BF57-934BF8098046}" sibTransId="{3371DCAE-2E4C-4B32-9EE5-4EAFEFA1EA8F}"/>
    <dgm:cxn modelId="{F580B8A5-28B4-4BF2-89A4-67AE7F50D0CA}" srcId="{CB8A90EE-9A3C-47B1-9B48-E0C758664E4A}" destId="{5E7BB100-E42F-45C9-9DFA-A07D35F472DC}" srcOrd="7" destOrd="0" parTransId="{B1A4CDDF-069D-4395-A7B1-5C3945BCB94B}" sibTransId="{3F576DEA-BC2C-4A50-B4E0-446F0E3F5487}"/>
    <dgm:cxn modelId="{BFE452A6-8842-4CF0-BBB8-80DE16C23A55}" srcId="{CB8A90EE-9A3C-47B1-9B48-E0C758664E4A}" destId="{F6E24422-7ECD-4203-AD71-765EF02C9610}" srcOrd="4" destOrd="0" parTransId="{FE361875-6F51-4ECF-9889-B0DA33BAA899}" sibTransId="{D35DD2F1-5A82-4430-8760-F0CA8D1E3872}"/>
    <dgm:cxn modelId="{94C2ACC2-0972-42D1-B56B-87256415172C}" type="presOf" srcId="{4246E2BF-9E08-4BBA-8469-7A3CCE39C686}" destId="{2C784E4C-3196-4E2D-BFE2-0F0FDC23ECA6}" srcOrd="0" destOrd="0" presId="urn:microsoft.com/office/officeart/2005/8/layout/default"/>
    <dgm:cxn modelId="{38138DCC-C7F8-45AE-80F2-D33F87A56352}" type="presOf" srcId="{F6E24422-7ECD-4203-AD71-765EF02C9610}" destId="{AEFC04FE-DC1E-4B0D-9B15-7204F3CB347E}" srcOrd="0" destOrd="0" presId="urn:microsoft.com/office/officeart/2005/8/layout/default"/>
    <dgm:cxn modelId="{7BB4FECC-EFA2-4500-8452-6230DCD67E2A}" srcId="{CB8A90EE-9A3C-47B1-9B48-E0C758664E4A}" destId="{6CDA135B-CD25-4335-8E22-C98C824D4E27}" srcOrd="2" destOrd="0" parTransId="{EF44736D-1072-44CB-A93F-19551DBC3356}" sibTransId="{75776761-E387-40FB-B06B-C97276259B4C}"/>
    <dgm:cxn modelId="{315EE2CD-2BA7-443B-B91E-120CD6118AD9}" type="presOf" srcId="{CB8A90EE-9A3C-47B1-9B48-E0C758664E4A}" destId="{35A107C0-17E8-4648-B63B-1E0088CAAF7F}" srcOrd="0" destOrd="0" presId="urn:microsoft.com/office/officeart/2005/8/layout/default"/>
    <dgm:cxn modelId="{10C8F2DA-43B6-4461-8023-2F19DD51DD4C}" type="presOf" srcId="{1532FA76-1CAB-44B3-9F1F-104830BE436A}" destId="{10CEC03D-81BD-4B3C-9386-ACF9102F1DC8}" srcOrd="0" destOrd="0" presId="urn:microsoft.com/office/officeart/2005/8/layout/default"/>
    <dgm:cxn modelId="{66E7F2DF-B097-467E-B0C8-EEFF0D5B4BCB}" srcId="{CB8A90EE-9A3C-47B1-9B48-E0C758664E4A}" destId="{1532FA76-1CAB-44B3-9F1F-104830BE436A}" srcOrd="1" destOrd="0" parTransId="{CE34F669-DFCA-4231-80C7-2E7E25FE8475}" sibTransId="{BBEDDC00-4097-4F37-B28B-632469EAB22F}"/>
    <dgm:cxn modelId="{6CD0C1EE-155F-4EF4-8EF2-9C8F6F6DCE74}" type="presOf" srcId="{5E7BB100-E42F-45C9-9DFA-A07D35F472DC}" destId="{C14A144A-C876-4D81-A39D-9B1024009031}" srcOrd="0" destOrd="0" presId="urn:microsoft.com/office/officeart/2005/8/layout/default"/>
    <dgm:cxn modelId="{6C911EEF-B995-4BEB-BC74-478A882DD18A}" type="presOf" srcId="{5E2B112B-274D-423E-A6F8-A09BF7232138}" destId="{122CBA80-B62A-41FD-9049-BE553BA86103}" srcOrd="0" destOrd="0" presId="urn:microsoft.com/office/officeart/2005/8/layout/default"/>
    <dgm:cxn modelId="{A7DE2EF5-3B89-4FA0-BED0-49AF18360A6F}" type="presOf" srcId="{6CDA135B-CD25-4335-8E22-C98C824D4E27}" destId="{3F552935-6053-4F54-9D7C-A6C63F6F8EA4}" srcOrd="0" destOrd="0" presId="urn:microsoft.com/office/officeart/2005/8/layout/default"/>
    <dgm:cxn modelId="{0A21DB04-8D5B-495E-9639-ADD070745DB3}" type="presParOf" srcId="{35A107C0-17E8-4648-B63B-1E0088CAAF7F}" destId="{F7B4D717-C314-40C4-9308-3C39FCE2D3ED}" srcOrd="0" destOrd="0" presId="urn:microsoft.com/office/officeart/2005/8/layout/default"/>
    <dgm:cxn modelId="{034C2E6C-B9E0-46F3-BE48-4E73EFABF38A}" type="presParOf" srcId="{35A107C0-17E8-4648-B63B-1E0088CAAF7F}" destId="{863ED438-1AC5-4657-B7CF-85D77E9D2D71}" srcOrd="1" destOrd="0" presId="urn:microsoft.com/office/officeart/2005/8/layout/default"/>
    <dgm:cxn modelId="{5310AC85-FCF4-45D8-976F-BE4E3C235562}" type="presParOf" srcId="{35A107C0-17E8-4648-B63B-1E0088CAAF7F}" destId="{10CEC03D-81BD-4B3C-9386-ACF9102F1DC8}" srcOrd="2" destOrd="0" presId="urn:microsoft.com/office/officeart/2005/8/layout/default"/>
    <dgm:cxn modelId="{E9A38387-09CA-4E1C-9A71-35D5CD494B6E}" type="presParOf" srcId="{35A107C0-17E8-4648-B63B-1E0088CAAF7F}" destId="{DFA6350E-5184-4DF9-9AC0-3E3F0E95A362}" srcOrd="3" destOrd="0" presId="urn:microsoft.com/office/officeart/2005/8/layout/default"/>
    <dgm:cxn modelId="{E85C6F0E-D7E6-4C43-ACD2-790920ECD1CA}" type="presParOf" srcId="{35A107C0-17E8-4648-B63B-1E0088CAAF7F}" destId="{3F552935-6053-4F54-9D7C-A6C63F6F8EA4}" srcOrd="4" destOrd="0" presId="urn:microsoft.com/office/officeart/2005/8/layout/default"/>
    <dgm:cxn modelId="{C6AEF66D-0B46-4C1D-9B26-E6C60060E2C7}" type="presParOf" srcId="{35A107C0-17E8-4648-B63B-1E0088CAAF7F}" destId="{844691DC-19D9-47EE-A407-7E708B73C64A}" srcOrd="5" destOrd="0" presId="urn:microsoft.com/office/officeart/2005/8/layout/default"/>
    <dgm:cxn modelId="{E08E5569-DC4C-4165-918E-3065A7C92F3D}" type="presParOf" srcId="{35A107C0-17E8-4648-B63B-1E0088CAAF7F}" destId="{5C9E06AE-51D4-4D14-94A8-D4FA9842F7C2}" srcOrd="6" destOrd="0" presId="urn:microsoft.com/office/officeart/2005/8/layout/default"/>
    <dgm:cxn modelId="{CEADA8D4-C9FF-4094-B68F-2797C19AA102}" type="presParOf" srcId="{35A107C0-17E8-4648-B63B-1E0088CAAF7F}" destId="{3E5841CE-5811-4196-8099-DDFC982E0308}" srcOrd="7" destOrd="0" presId="urn:microsoft.com/office/officeart/2005/8/layout/default"/>
    <dgm:cxn modelId="{533E2CBF-5749-4A20-9D6B-5252EA8A4549}" type="presParOf" srcId="{35A107C0-17E8-4648-B63B-1E0088CAAF7F}" destId="{AEFC04FE-DC1E-4B0D-9B15-7204F3CB347E}" srcOrd="8" destOrd="0" presId="urn:microsoft.com/office/officeart/2005/8/layout/default"/>
    <dgm:cxn modelId="{98D52AA9-6F2B-4F7B-93F0-990CFEADF12E}" type="presParOf" srcId="{35A107C0-17E8-4648-B63B-1E0088CAAF7F}" destId="{48097D4E-F470-42FF-A8DF-0C2EA9985453}" srcOrd="9" destOrd="0" presId="urn:microsoft.com/office/officeart/2005/8/layout/default"/>
    <dgm:cxn modelId="{266BFB60-028E-459D-AEA9-8A907FCF5D32}" type="presParOf" srcId="{35A107C0-17E8-4648-B63B-1E0088CAAF7F}" destId="{0B1E313A-55CB-40BC-ABB0-631C4AB2BE30}" srcOrd="10" destOrd="0" presId="urn:microsoft.com/office/officeart/2005/8/layout/default"/>
    <dgm:cxn modelId="{8CD528B9-8F56-4BB7-90BB-51CCBD9AE686}" type="presParOf" srcId="{35A107C0-17E8-4648-B63B-1E0088CAAF7F}" destId="{C5B737D5-D164-44F4-8BFC-F748220502FC}" srcOrd="11" destOrd="0" presId="urn:microsoft.com/office/officeart/2005/8/layout/default"/>
    <dgm:cxn modelId="{2D25BE82-5FF4-4051-8782-058428819224}" type="presParOf" srcId="{35A107C0-17E8-4648-B63B-1E0088CAAF7F}" destId="{2DC6F5FC-B165-44A5-B49E-346CDFC5820B}" srcOrd="12" destOrd="0" presId="urn:microsoft.com/office/officeart/2005/8/layout/default"/>
    <dgm:cxn modelId="{15CEAA68-AB89-4ED0-A373-AC3C43EE31BC}" type="presParOf" srcId="{35A107C0-17E8-4648-B63B-1E0088CAAF7F}" destId="{55236ACB-3CC3-4A90-A006-5E7955D4DBEE}" srcOrd="13" destOrd="0" presId="urn:microsoft.com/office/officeart/2005/8/layout/default"/>
    <dgm:cxn modelId="{2E9C5BFB-4BB5-4173-9313-1D4785EE3352}" type="presParOf" srcId="{35A107C0-17E8-4648-B63B-1E0088CAAF7F}" destId="{C14A144A-C876-4D81-A39D-9B1024009031}" srcOrd="14" destOrd="0" presId="urn:microsoft.com/office/officeart/2005/8/layout/default"/>
    <dgm:cxn modelId="{8F05249F-AD3F-41D8-8FCB-DC6F6EFC6420}" type="presParOf" srcId="{35A107C0-17E8-4648-B63B-1E0088CAAF7F}" destId="{45AA02A7-9557-424C-B7FA-AA2FD7980C5B}" srcOrd="15" destOrd="0" presId="urn:microsoft.com/office/officeart/2005/8/layout/default"/>
    <dgm:cxn modelId="{74676DE6-9A26-4840-8E85-0DB8D8BF8B65}" type="presParOf" srcId="{35A107C0-17E8-4648-B63B-1E0088CAAF7F}" destId="{2C784E4C-3196-4E2D-BFE2-0F0FDC23ECA6}" srcOrd="16" destOrd="0" presId="urn:microsoft.com/office/officeart/2005/8/layout/default"/>
    <dgm:cxn modelId="{E623369C-CDD5-4DC5-984F-3E7AC6EEB19E}" type="presParOf" srcId="{35A107C0-17E8-4648-B63B-1E0088CAAF7F}" destId="{BDB74FC7-36EB-482B-A10B-9E619165372B}" srcOrd="17" destOrd="0" presId="urn:microsoft.com/office/officeart/2005/8/layout/default"/>
    <dgm:cxn modelId="{3F74CFD6-4445-483B-ACF1-57B8199C6645}" type="presParOf" srcId="{35A107C0-17E8-4648-B63B-1E0088CAAF7F}" destId="{E096F815-894B-480E-A8E7-E04296118656}" srcOrd="18" destOrd="0" presId="urn:microsoft.com/office/officeart/2005/8/layout/default"/>
    <dgm:cxn modelId="{9D0D505D-D2DE-45A1-A9CB-5CAB6BD6D87E}" type="presParOf" srcId="{35A107C0-17E8-4648-B63B-1E0088CAAF7F}" destId="{5EB961A0-6450-4796-AD91-003F2A643ED9}" srcOrd="19" destOrd="0" presId="urn:microsoft.com/office/officeart/2005/8/layout/default"/>
    <dgm:cxn modelId="{8E064D8E-9D92-4A7A-A9D5-AA55D98C417F}" type="presParOf" srcId="{35A107C0-17E8-4648-B63B-1E0088CAAF7F}" destId="{122CBA80-B62A-41FD-9049-BE553BA86103}" srcOrd="2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F22E5FA-8205-4974-9BF7-A4297B40678A}" type="doc">
      <dgm:prSet loTypeId="urn:microsoft.com/office/officeart/2005/8/layout/process2" loCatId="process" qsTypeId="urn:microsoft.com/office/officeart/2005/8/quickstyle/simple1" qsCatId="simple" csTypeId="urn:microsoft.com/office/officeart/2005/8/colors/accent1_2" csCatId="accent1" phldr="1"/>
      <dgm:spPr/>
    </dgm:pt>
    <dgm:pt modelId="{ABCC34CA-9E3A-4510-A436-D5463B189047}">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A person commits an offence if he or she:-</a:t>
          </a:r>
        </a:p>
      </dgm:t>
    </dgm:pt>
    <dgm:pt modelId="{DB1FDFC0-5F49-41E5-9773-E74A3F9EB442}" type="parTrans" cxnId="{E3EE7E35-3E0B-4D3A-B881-B7BB68FAB578}">
      <dgm:prSet/>
      <dgm:spPr/>
      <dgm:t>
        <a:bodyPr/>
        <a:lstStyle/>
        <a:p>
          <a:endParaRPr lang="en-GB"/>
        </a:p>
      </dgm:t>
    </dgm:pt>
    <dgm:pt modelId="{9279D418-D10B-445F-AC51-B8B0C3579A48}" type="sibTrans" cxnId="{E3EE7E35-3E0B-4D3A-B881-B7BB68FAB578}">
      <dgm:prSet/>
      <dgm:spPr>
        <a:solidFill>
          <a:schemeClr val="accent1">
            <a:lumMod val="50000"/>
          </a:schemeClr>
        </a:solidFill>
        <a:ln>
          <a:solidFill>
            <a:schemeClr val="tx1"/>
          </a:solidFill>
        </a:ln>
      </dgm:spPr>
      <dgm:t>
        <a:bodyPr/>
        <a:lstStyle/>
        <a:p>
          <a:endParaRPr lang="en-GB"/>
        </a:p>
      </dgm:t>
    </dgm:pt>
    <dgm:pt modelId="{8103F0DF-F740-42C2-9438-3720030AE544}">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 Uses violence, threats or any other form of coercion for the purpose of causing another person to enter into a marriage &amp;, </a:t>
          </a:r>
        </a:p>
      </dgm:t>
    </dgm:pt>
    <dgm:pt modelId="{0FF3472E-F49D-4D45-BF7F-C698D4D232BA}" type="parTrans" cxnId="{B414BA6D-2774-4F6F-85A5-C518401C77C2}">
      <dgm:prSet/>
      <dgm:spPr/>
      <dgm:t>
        <a:bodyPr/>
        <a:lstStyle/>
        <a:p>
          <a:endParaRPr lang="en-GB"/>
        </a:p>
      </dgm:t>
    </dgm:pt>
    <dgm:pt modelId="{6B5E72C8-C47A-435C-BEB6-4FDAB73D4A47}" type="sibTrans" cxnId="{B414BA6D-2774-4F6F-85A5-C518401C77C2}">
      <dgm:prSet/>
      <dgm:spPr>
        <a:solidFill>
          <a:schemeClr val="accent1">
            <a:lumMod val="50000"/>
          </a:schemeClr>
        </a:solidFill>
        <a:ln>
          <a:solidFill>
            <a:schemeClr val="tx1"/>
          </a:solidFill>
        </a:ln>
      </dgm:spPr>
      <dgm:t>
        <a:bodyPr/>
        <a:lstStyle/>
        <a:p>
          <a:endParaRPr lang="en-GB"/>
        </a:p>
      </dgm:t>
    </dgm:pt>
    <dgm:pt modelId="{A0E95A8F-73A6-481D-B927-8A77B9DE3B4F}">
      <dgm:prSet phldrT="[Text]" custT="1"/>
      <dgm:spPr>
        <a:solidFill>
          <a:schemeClr val="bg1">
            <a:lumMod val="85000"/>
          </a:schemeClr>
        </a:solidFill>
        <a:ln>
          <a:solidFill>
            <a:schemeClr val="tx1"/>
          </a:solidFill>
        </a:ln>
      </dgm:spPr>
      <dgm:t>
        <a:bodyPr/>
        <a:lstStyle/>
        <a:p>
          <a:r>
            <a:rPr lang="en-GB" sz="2400" dirty="0">
              <a:solidFill>
                <a:schemeClr val="tx1"/>
              </a:solidFill>
            </a:rPr>
            <a:t>(b) Believes, or ought to reasonably believe that the conduct may cause the other person to enter into the marriage without free &amp; full consent</a:t>
          </a:r>
        </a:p>
      </dgm:t>
    </dgm:pt>
    <dgm:pt modelId="{03EB2EA0-D226-4AF9-A584-91A38CCEB5C9}" type="parTrans" cxnId="{44088DDD-F23C-4907-A271-83E4294FFCE3}">
      <dgm:prSet/>
      <dgm:spPr/>
      <dgm:t>
        <a:bodyPr/>
        <a:lstStyle/>
        <a:p>
          <a:endParaRPr lang="en-GB"/>
        </a:p>
      </dgm:t>
    </dgm:pt>
    <dgm:pt modelId="{D2A03606-B990-4ECD-8509-6AFBB63DDA1B}" type="sibTrans" cxnId="{44088DDD-F23C-4907-A271-83E4294FFCE3}">
      <dgm:prSet/>
      <dgm:spPr/>
      <dgm:t>
        <a:bodyPr/>
        <a:lstStyle/>
        <a:p>
          <a:endParaRPr lang="en-GB"/>
        </a:p>
      </dgm:t>
    </dgm:pt>
    <dgm:pt modelId="{D4E14589-E70A-4038-B3E3-636697389924}" type="pres">
      <dgm:prSet presAssocID="{0F22E5FA-8205-4974-9BF7-A4297B40678A}" presName="linearFlow" presStyleCnt="0">
        <dgm:presLayoutVars>
          <dgm:resizeHandles val="exact"/>
        </dgm:presLayoutVars>
      </dgm:prSet>
      <dgm:spPr/>
    </dgm:pt>
    <dgm:pt modelId="{7B58CCE9-740C-4D3D-805D-6E590F247E19}" type="pres">
      <dgm:prSet presAssocID="{ABCC34CA-9E3A-4510-A436-D5463B189047}" presName="node" presStyleLbl="node1" presStyleIdx="0" presStyleCnt="3" custScaleX="200907">
        <dgm:presLayoutVars>
          <dgm:bulletEnabled val="1"/>
        </dgm:presLayoutVars>
      </dgm:prSet>
      <dgm:spPr/>
    </dgm:pt>
    <dgm:pt modelId="{0F5B5242-C52E-47F2-97EA-9DB7F9F3BE4B}" type="pres">
      <dgm:prSet presAssocID="{9279D418-D10B-445F-AC51-B8B0C3579A48}" presName="sibTrans" presStyleLbl="sibTrans2D1" presStyleIdx="0" presStyleCnt="2"/>
      <dgm:spPr/>
    </dgm:pt>
    <dgm:pt modelId="{19707463-ED0E-409D-BA11-80867D85A9DF}" type="pres">
      <dgm:prSet presAssocID="{9279D418-D10B-445F-AC51-B8B0C3579A48}" presName="connectorText" presStyleLbl="sibTrans2D1" presStyleIdx="0" presStyleCnt="2"/>
      <dgm:spPr/>
    </dgm:pt>
    <dgm:pt modelId="{82BF2798-5B19-4153-A769-1B3414703951}" type="pres">
      <dgm:prSet presAssocID="{8103F0DF-F740-42C2-9438-3720030AE544}" presName="node" presStyleLbl="node1" presStyleIdx="1" presStyleCnt="3" custScaleX="243442">
        <dgm:presLayoutVars>
          <dgm:bulletEnabled val="1"/>
        </dgm:presLayoutVars>
      </dgm:prSet>
      <dgm:spPr/>
    </dgm:pt>
    <dgm:pt modelId="{9431D934-4335-4D6C-83E2-8B29CFFC6707}" type="pres">
      <dgm:prSet presAssocID="{6B5E72C8-C47A-435C-BEB6-4FDAB73D4A47}" presName="sibTrans" presStyleLbl="sibTrans2D1" presStyleIdx="1" presStyleCnt="2"/>
      <dgm:spPr/>
    </dgm:pt>
    <dgm:pt modelId="{D00E8767-2C01-4A70-96FE-B9D90A2B99C4}" type="pres">
      <dgm:prSet presAssocID="{6B5E72C8-C47A-435C-BEB6-4FDAB73D4A47}" presName="connectorText" presStyleLbl="sibTrans2D1" presStyleIdx="1" presStyleCnt="2"/>
      <dgm:spPr/>
    </dgm:pt>
    <dgm:pt modelId="{F6B1BABC-AE07-4ADD-BF95-C39D5974239D}" type="pres">
      <dgm:prSet presAssocID="{A0E95A8F-73A6-481D-B927-8A77B9DE3B4F}" presName="node" presStyleLbl="node1" presStyleIdx="2" presStyleCnt="3" custScaleX="242458">
        <dgm:presLayoutVars>
          <dgm:bulletEnabled val="1"/>
        </dgm:presLayoutVars>
      </dgm:prSet>
      <dgm:spPr/>
    </dgm:pt>
  </dgm:ptLst>
  <dgm:cxnLst>
    <dgm:cxn modelId="{47689A0E-48ED-43D8-991F-446FC126797B}" type="presOf" srcId="{6B5E72C8-C47A-435C-BEB6-4FDAB73D4A47}" destId="{9431D934-4335-4D6C-83E2-8B29CFFC6707}" srcOrd="0" destOrd="0" presId="urn:microsoft.com/office/officeart/2005/8/layout/process2"/>
    <dgm:cxn modelId="{BA4A070F-BAAF-46A5-B292-E1783C4CC88C}" type="presOf" srcId="{9279D418-D10B-445F-AC51-B8B0C3579A48}" destId="{0F5B5242-C52E-47F2-97EA-9DB7F9F3BE4B}" srcOrd="0" destOrd="0" presId="urn:microsoft.com/office/officeart/2005/8/layout/process2"/>
    <dgm:cxn modelId="{E3EE7E35-3E0B-4D3A-B881-B7BB68FAB578}" srcId="{0F22E5FA-8205-4974-9BF7-A4297B40678A}" destId="{ABCC34CA-9E3A-4510-A436-D5463B189047}" srcOrd="0" destOrd="0" parTransId="{DB1FDFC0-5F49-41E5-9773-E74A3F9EB442}" sibTransId="{9279D418-D10B-445F-AC51-B8B0C3579A48}"/>
    <dgm:cxn modelId="{4A1CA24B-4B14-4FEB-8AC0-9C7D5E124A2D}" type="presOf" srcId="{6B5E72C8-C47A-435C-BEB6-4FDAB73D4A47}" destId="{D00E8767-2C01-4A70-96FE-B9D90A2B99C4}" srcOrd="1" destOrd="0" presId="urn:microsoft.com/office/officeart/2005/8/layout/process2"/>
    <dgm:cxn modelId="{B414BA6D-2774-4F6F-85A5-C518401C77C2}" srcId="{0F22E5FA-8205-4974-9BF7-A4297B40678A}" destId="{8103F0DF-F740-42C2-9438-3720030AE544}" srcOrd="1" destOrd="0" parTransId="{0FF3472E-F49D-4D45-BF7F-C698D4D232BA}" sibTransId="{6B5E72C8-C47A-435C-BEB6-4FDAB73D4A47}"/>
    <dgm:cxn modelId="{918F9277-FC95-4F73-8BA8-36373E951111}" type="presOf" srcId="{ABCC34CA-9E3A-4510-A436-D5463B189047}" destId="{7B58CCE9-740C-4D3D-805D-6E590F247E19}" srcOrd="0" destOrd="0" presId="urn:microsoft.com/office/officeart/2005/8/layout/process2"/>
    <dgm:cxn modelId="{01EBEA9C-588F-4A4C-92A5-F1F932678ECB}" type="presOf" srcId="{A0E95A8F-73A6-481D-B927-8A77B9DE3B4F}" destId="{F6B1BABC-AE07-4ADD-BF95-C39D5974239D}" srcOrd="0" destOrd="0" presId="urn:microsoft.com/office/officeart/2005/8/layout/process2"/>
    <dgm:cxn modelId="{E84970B0-BEB3-405A-BB4C-69B3099FC6B0}" type="presOf" srcId="{8103F0DF-F740-42C2-9438-3720030AE544}" destId="{82BF2798-5B19-4153-A769-1B3414703951}" srcOrd="0" destOrd="0" presId="urn:microsoft.com/office/officeart/2005/8/layout/process2"/>
    <dgm:cxn modelId="{44088DDD-F23C-4907-A271-83E4294FFCE3}" srcId="{0F22E5FA-8205-4974-9BF7-A4297B40678A}" destId="{A0E95A8F-73A6-481D-B927-8A77B9DE3B4F}" srcOrd="2" destOrd="0" parTransId="{03EB2EA0-D226-4AF9-A584-91A38CCEB5C9}" sibTransId="{D2A03606-B990-4ECD-8509-6AFBB63DDA1B}"/>
    <dgm:cxn modelId="{93BC15EC-4FF2-4441-A648-7523A5B9EA28}" type="presOf" srcId="{9279D418-D10B-445F-AC51-B8B0C3579A48}" destId="{19707463-ED0E-409D-BA11-80867D85A9DF}" srcOrd="1" destOrd="0" presId="urn:microsoft.com/office/officeart/2005/8/layout/process2"/>
    <dgm:cxn modelId="{152208F1-85CE-478F-BD6F-73DB453E7946}" type="presOf" srcId="{0F22E5FA-8205-4974-9BF7-A4297B40678A}" destId="{D4E14589-E70A-4038-B3E3-636697389924}" srcOrd="0" destOrd="0" presId="urn:microsoft.com/office/officeart/2005/8/layout/process2"/>
    <dgm:cxn modelId="{44AB5B85-CFFD-43DF-9315-CCF153241056}" type="presParOf" srcId="{D4E14589-E70A-4038-B3E3-636697389924}" destId="{7B58CCE9-740C-4D3D-805D-6E590F247E19}" srcOrd="0" destOrd="0" presId="urn:microsoft.com/office/officeart/2005/8/layout/process2"/>
    <dgm:cxn modelId="{EA6FB7CD-0D49-46EB-8165-CDD79118B4AF}" type="presParOf" srcId="{D4E14589-E70A-4038-B3E3-636697389924}" destId="{0F5B5242-C52E-47F2-97EA-9DB7F9F3BE4B}" srcOrd="1" destOrd="0" presId="urn:microsoft.com/office/officeart/2005/8/layout/process2"/>
    <dgm:cxn modelId="{2ECF59EC-7354-4A54-99AC-E93404D05298}" type="presParOf" srcId="{0F5B5242-C52E-47F2-97EA-9DB7F9F3BE4B}" destId="{19707463-ED0E-409D-BA11-80867D85A9DF}" srcOrd="0" destOrd="0" presId="urn:microsoft.com/office/officeart/2005/8/layout/process2"/>
    <dgm:cxn modelId="{2CA23588-0258-49B3-B610-A505E57E2916}" type="presParOf" srcId="{D4E14589-E70A-4038-B3E3-636697389924}" destId="{82BF2798-5B19-4153-A769-1B3414703951}" srcOrd="2" destOrd="0" presId="urn:microsoft.com/office/officeart/2005/8/layout/process2"/>
    <dgm:cxn modelId="{584300F0-B6E0-4C61-8CB6-B8EC669D63A0}" type="presParOf" srcId="{D4E14589-E70A-4038-B3E3-636697389924}" destId="{9431D934-4335-4D6C-83E2-8B29CFFC6707}" srcOrd="3" destOrd="0" presId="urn:microsoft.com/office/officeart/2005/8/layout/process2"/>
    <dgm:cxn modelId="{C059072C-3066-4699-B3C1-EE9FD94B4027}" type="presParOf" srcId="{9431D934-4335-4D6C-83E2-8B29CFFC6707}" destId="{D00E8767-2C01-4A70-96FE-B9D90A2B99C4}" srcOrd="0" destOrd="0" presId="urn:microsoft.com/office/officeart/2005/8/layout/process2"/>
    <dgm:cxn modelId="{D8791652-A4A7-4D24-B595-07920D1D6505}" type="presParOf" srcId="{D4E14589-E70A-4038-B3E3-636697389924}" destId="{F6B1BABC-AE07-4ADD-BF95-C39D5974239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259D194-1498-42CC-8C6B-D08BA765D5E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9348D8C-107B-45BF-A495-95E0C296028E}">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Religion</a:t>
          </a:r>
        </a:p>
      </dgm:t>
    </dgm:pt>
    <dgm:pt modelId="{3A7A9135-E073-4ABA-B30B-063AC1FE49BB}" type="parTrans" cxnId="{624D9BA7-5C41-4216-A1C7-AE1C0558890F}">
      <dgm:prSet/>
      <dgm:spPr/>
      <dgm:t>
        <a:bodyPr/>
        <a:lstStyle/>
        <a:p>
          <a:endParaRPr lang="en-GB"/>
        </a:p>
      </dgm:t>
    </dgm:pt>
    <dgm:pt modelId="{8CC06818-1267-4E6A-AF7E-A1BD59D55CC2}" type="sibTrans" cxnId="{624D9BA7-5C41-4216-A1C7-AE1C0558890F}">
      <dgm:prSet/>
      <dgm:spPr/>
      <dgm:t>
        <a:bodyPr/>
        <a:lstStyle/>
        <a:p>
          <a:endParaRPr lang="en-GB"/>
        </a:p>
      </dgm:t>
    </dgm:pt>
    <dgm:pt modelId="{2754748D-6A9C-4F42-8825-E7C7211FEC43}">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Custom</a:t>
          </a:r>
        </a:p>
      </dgm:t>
    </dgm:pt>
    <dgm:pt modelId="{45F95574-CB5F-490B-8F61-189818A5E7C5}" type="parTrans" cxnId="{DBEDFA3A-58A8-41A0-A1BA-498FBA900C77}">
      <dgm:prSet/>
      <dgm:spPr/>
      <dgm:t>
        <a:bodyPr/>
        <a:lstStyle/>
        <a:p>
          <a:endParaRPr lang="en-GB"/>
        </a:p>
      </dgm:t>
    </dgm:pt>
    <dgm:pt modelId="{7E40DFB5-0D67-404E-A16A-8FCF8861532D}" type="sibTrans" cxnId="{DBEDFA3A-58A8-41A0-A1BA-498FBA900C77}">
      <dgm:prSet/>
      <dgm:spPr/>
      <dgm:t>
        <a:bodyPr/>
        <a:lstStyle/>
        <a:p>
          <a:endParaRPr lang="en-GB"/>
        </a:p>
      </dgm:t>
    </dgm:pt>
    <dgm:pt modelId="{D804C969-7D95-4BB9-97FF-7671C2BBA6FB}">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To give a sense of belonging &amp; acceptance</a:t>
          </a:r>
        </a:p>
      </dgm:t>
    </dgm:pt>
    <dgm:pt modelId="{160BBC67-E512-44FA-99B4-0F849E3CA467}" type="parTrans" cxnId="{0898D83B-F1AF-4EA4-87D2-C78F8D3D1CE9}">
      <dgm:prSet/>
      <dgm:spPr/>
      <dgm:t>
        <a:bodyPr/>
        <a:lstStyle/>
        <a:p>
          <a:endParaRPr lang="en-GB"/>
        </a:p>
      </dgm:t>
    </dgm:pt>
    <dgm:pt modelId="{1DA1E7BE-B3C2-45E3-842F-EB9B6938BFD1}" type="sibTrans" cxnId="{0898D83B-F1AF-4EA4-87D2-C78F8D3D1CE9}">
      <dgm:prSet/>
      <dgm:spPr/>
      <dgm:t>
        <a:bodyPr/>
        <a:lstStyle/>
        <a:p>
          <a:endParaRPr lang="en-GB"/>
        </a:p>
      </dgm:t>
    </dgm:pt>
    <dgm:pt modelId="{66ACDD7C-F040-41F2-9F4B-FBB89327C88C}">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Preserving tradition</a:t>
          </a:r>
        </a:p>
      </dgm:t>
    </dgm:pt>
    <dgm:pt modelId="{97549009-94AE-4585-92B4-8178335A9DCC}" type="parTrans" cxnId="{8E5560C1-A580-4765-8851-AC7B2419D486}">
      <dgm:prSet/>
      <dgm:spPr/>
      <dgm:t>
        <a:bodyPr/>
        <a:lstStyle/>
        <a:p>
          <a:endParaRPr lang="en-GB"/>
        </a:p>
      </dgm:t>
    </dgm:pt>
    <dgm:pt modelId="{05DEA1BF-4F81-41F1-85C7-2DD5C79F1911}" type="sibTrans" cxnId="{8E5560C1-A580-4765-8851-AC7B2419D486}">
      <dgm:prSet/>
      <dgm:spPr/>
      <dgm:t>
        <a:bodyPr/>
        <a:lstStyle/>
        <a:p>
          <a:endParaRPr lang="en-GB"/>
        </a:p>
      </dgm:t>
    </dgm:pt>
    <dgm:pt modelId="{C66DE8A2-0F01-4E6C-B26B-23B66866273A}">
      <dgm:prSet phldrT="[Text]" custT="1"/>
      <dgm:spPr>
        <a:solidFill>
          <a:schemeClr val="bg1">
            <a:lumMod val="85000"/>
          </a:schemeClr>
        </a:solidFill>
        <a:ln>
          <a:solidFill>
            <a:schemeClr val="tx1"/>
          </a:solidFill>
        </a:ln>
      </dgm:spPr>
      <dgm:t>
        <a:bodyPr/>
        <a:lstStyle/>
        <a:p>
          <a:r>
            <a:rPr lang="en-GB" sz="2400" dirty="0">
              <a:solidFill>
                <a:schemeClr val="tx1"/>
              </a:solidFill>
            </a:rPr>
            <a:t>Preserving virginity, part of being a woman</a:t>
          </a:r>
        </a:p>
      </dgm:t>
    </dgm:pt>
    <dgm:pt modelId="{C0C32FA4-DC96-4EB3-8730-BDD71FDC24AD}" type="parTrans" cxnId="{FF16E9C9-7DAB-4BA0-926A-8E164AB5646F}">
      <dgm:prSet/>
      <dgm:spPr/>
      <dgm:t>
        <a:bodyPr/>
        <a:lstStyle/>
        <a:p>
          <a:endParaRPr lang="en-GB"/>
        </a:p>
      </dgm:t>
    </dgm:pt>
    <dgm:pt modelId="{E170AC7B-F17C-404C-9708-C6BD9AFBC91E}" type="sibTrans" cxnId="{FF16E9C9-7DAB-4BA0-926A-8E164AB5646F}">
      <dgm:prSet/>
      <dgm:spPr/>
      <dgm:t>
        <a:bodyPr/>
        <a:lstStyle/>
        <a:p>
          <a:endParaRPr lang="en-GB"/>
        </a:p>
      </dgm:t>
    </dgm:pt>
    <dgm:pt modelId="{2FD6C5C5-EAE5-4FDD-89D3-8B1636FC1D64}">
      <dgm:prSet phldrT="[Text]" custT="1"/>
      <dgm:spPr>
        <a:solidFill>
          <a:schemeClr val="bg1">
            <a:lumMod val="85000"/>
          </a:schemeClr>
        </a:solidFill>
        <a:ln>
          <a:solidFill>
            <a:schemeClr val="tx1"/>
          </a:solidFill>
        </a:ln>
      </dgm:spPr>
      <dgm:t>
        <a:bodyPr/>
        <a:lstStyle/>
        <a:p>
          <a:r>
            <a:rPr lang="en-GB" sz="2400" dirty="0">
              <a:solidFill>
                <a:schemeClr val="tx1"/>
              </a:solidFill>
            </a:rPr>
            <a:t>Cleanses &amp; purifies the girl</a:t>
          </a:r>
        </a:p>
      </dgm:t>
    </dgm:pt>
    <dgm:pt modelId="{904C89D3-BABC-4AD5-B19F-227A0DA375CD}" type="parTrans" cxnId="{BFB4E0FB-59B4-4434-8064-CBF1A9DE4E36}">
      <dgm:prSet/>
      <dgm:spPr/>
      <dgm:t>
        <a:bodyPr/>
        <a:lstStyle/>
        <a:p>
          <a:endParaRPr lang="en-GB"/>
        </a:p>
      </dgm:t>
    </dgm:pt>
    <dgm:pt modelId="{0E0E6EC6-FA7E-4D25-A87C-824F8950B77E}" type="sibTrans" cxnId="{BFB4E0FB-59B4-4434-8064-CBF1A9DE4E36}">
      <dgm:prSet/>
      <dgm:spPr/>
      <dgm:t>
        <a:bodyPr/>
        <a:lstStyle/>
        <a:p>
          <a:endParaRPr lang="en-GB"/>
        </a:p>
      </dgm:t>
    </dgm:pt>
    <dgm:pt modelId="{FE134C61-3FF9-4C0D-A01C-6D742CEA7BB4}">
      <dgm:prSet phldrT="[Text]" custT="1"/>
      <dgm:spPr>
        <a:solidFill>
          <a:schemeClr val="bg1">
            <a:lumMod val="85000"/>
          </a:schemeClr>
        </a:solidFill>
        <a:ln>
          <a:solidFill>
            <a:schemeClr val="tx1"/>
          </a:solidFill>
        </a:ln>
      </dgm:spPr>
      <dgm:t>
        <a:bodyPr/>
        <a:lstStyle/>
        <a:p>
          <a:r>
            <a:rPr lang="en-GB" sz="2400" dirty="0">
              <a:solidFill>
                <a:schemeClr val="tx1"/>
              </a:solidFill>
            </a:rPr>
            <a:t>Protecting family honour</a:t>
          </a:r>
        </a:p>
      </dgm:t>
    </dgm:pt>
    <dgm:pt modelId="{D2FFC64E-35F3-4A9D-AB7D-E7E763DD500C}" type="parTrans" cxnId="{2B4C601D-596B-49CB-82CE-95E2614C7FAB}">
      <dgm:prSet/>
      <dgm:spPr/>
      <dgm:t>
        <a:bodyPr/>
        <a:lstStyle/>
        <a:p>
          <a:endParaRPr lang="en-GB"/>
        </a:p>
      </dgm:t>
    </dgm:pt>
    <dgm:pt modelId="{F8F437C4-1809-4EBC-9CB1-37265604E83F}" type="sibTrans" cxnId="{2B4C601D-596B-49CB-82CE-95E2614C7FAB}">
      <dgm:prSet/>
      <dgm:spPr/>
      <dgm:t>
        <a:bodyPr/>
        <a:lstStyle/>
        <a:p>
          <a:endParaRPr lang="en-GB"/>
        </a:p>
      </dgm:t>
    </dgm:pt>
    <dgm:pt modelId="{6630EE9D-E62B-4B25-ABC7-64588B464141}">
      <dgm:prSet phldrT="[Text]" custT="1"/>
      <dgm:spPr>
        <a:solidFill>
          <a:schemeClr val="bg1">
            <a:lumMod val="85000"/>
          </a:schemeClr>
        </a:solidFill>
        <a:ln>
          <a:solidFill>
            <a:schemeClr val="tx1"/>
          </a:solidFill>
        </a:ln>
      </dgm:spPr>
      <dgm:t>
        <a:bodyPr/>
        <a:lstStyle/>
        <a:p>
          <a:r>
            <a:rPr lang="en-GB" sz="2400" dirty="0">
              <a:solidFill>
                <a:schemeClr val="tx1"/>
              </a:solidFill>
            </a:rPr>
            <a:t>Social acceptance, especially in relation to marriage</a:t>
          </a:r>
        </a:p>
      </dgm:t>
    </dgm:pt>
    <dgm:pt modelId="{25C17BD7-6A56-44A2-B989-AD24A0BCD087}" type="parTrans" cxnId="{CB03ECB0-D63D-4D39-ADB3-4E38A39DB79D}">
      <dgm:prSet/>
      <dgm:spPr/>
      <dgm:t>
        <a:bodyPr/>
        <a:lstStyle/>
        <a:p>
          <a:endParaRPr lang="en-GB"/>
        </a:p>
      </dgm:t>
    </dgm:pt>
    <dgm:pt modelId="{B14D49AD-B70E-4589-A0DB-33F301623133}" type="sibTrans" cxnId="{CB03ECB0-D63D-4D39-ADB3-4E38A39DB79D}">
      <dgm:prSet/>
      <dgm:spPr/>
      <dgm:t>
        <a:bodyPr/>
        <a:lstStyle/>
        <a:p>
          <a:endParaRPr lang="en-GB"/>
        </a:p>
      </dgm:t>
    </dgm:pt>
    <dgm:pt modelId="{589CF46D-41CD-4F31-8CF1-6C8893BC476B}" type="pres">
      <dgm:prSet presAssocID="{C259D194-1498-42CC-8C6B-D08BA765D5E7}" presName="diagram" presStyleCnt="0">
        <dgm:presLayoutVars>
          <dgm:dir/>
          <dgm:resizeHandles val="exact"/>
        </dgm:presLayoutVars>
      </dgm:prSet>
      <dgm:spPr/>
    </dgm:pt>
    <dgm:pt modelId="{95B3CC91-A518-40B7-A309-F649E7E93A33}" type="pres">
      <dgm:prSet presAssocID="{A9348D8C-107B-45BF-A495-95E0C296028E}" presName="node" presStyleLbl="node1" presStyleIdx="0" presStyleCnt="8">
        <dgm:presLayoutVars>
          <dgm:bulletEnabled val="1"/>
        </dgm:presLayoutVars>
      </dgm:prSet>
      <dgm:spPr/>
    </dgm:pt>
    <dgm:pt modelId="{BB3BD63C-04F1-4AC7-BE9A-C8EA4CBAD196}" type="pres">
      <dgm:prSet presAssocID="{8CC06818-1267-4E6A-AF7E-A1BD59D55CC2}" presName="sibTrans" presStyleCnt="0"/>
      <dgm:spPr/>
    </dgm:pt>
    <dgm:pt modelId="{FAA464C8-C22D-45A3-8277-FBB543F28C7A}" type="pres">
      <dgm:prSet presAssocID="{2754748D-6A9C-4F42-8825-E7C7211FEC43}" presName="node" presStyleLbl="node1" presStyleIdx="1" presStyleCnt="8">
        <dgm:presLayoutVars>
          <dgm:bulletEnabled val="1"/>
        </dgm:presLayoutVars>
      </dgm:prSet>
      <dgm:spPr/>
    </dgm:pt>
    <dgm:pt modelId="{1F6CC072-42ED-4A19-BFFD-A45BBE5A9AF2}" type="pres">
      <dgm:prSet presAssocID="{7E40DFB5-0D67-404E-A16A-8FCF8861532D}" presName="sibTrans" presStyleCnt="0"/>
      <dgm:spPr/>
    </dgm:pt>
    <dgm:pt modelId="{8B2BC3F5-3E29-4D00-BA67-B0900796B357}" type="pres">
      <dgm:prSet presAssocID="{D804C969-7D95-4BB9-97FF-7671C2BBA6FB}" presName="node" presStyleLbl="node1" presStyleIdx="2" presStyleCnt="8">
        <dgm:presLayoutVars>
          <dgm:bulletEnabled val="1"/>
        </dgm:presLayoutVars>
      </dgm:prSet>
      <dgm:spPr/>
    </dgm:pt>
    <dgm:pt modelId="{59DE5FFB-D305-4C17-970C-7FD68FAF38D0}" type="pres">
      <dgm:prSet presAssocID="{1DA1E7BE-B3C2-45E3-842F-EB9B6938BFD1}" presName="sibTrans" presStyleCnt="0"/>
      <dgm:spPr/>
    </dgm:pt>
    <dgm:pt modelId="{94BDE9D4-A354-4F1D-9C21-AD88AE52C3F0}" type="pres">
      <dgm:prSet presAssocID="{66ACDD7C-F040-41F2-9F4B-FBB89327C88C}" presName="node" presStyleLbl="node1" presStyleIdx="3" presStyleCnt="8">
        <dgm:presLayoutVars>
          <dgm:bulletEnabled val="1"/>
        </dgm:presLayoutVars>
      </dgm:prSet>
      <dgm:spPr/>
    </dgm:pt>
    <dgm:pt modelId="{7D981C83-C12B-4F21-93EE-D535933E5C21}" type="pres">
      <dgm:prSet presAssocID="{05DEA1BF-4F81-41F1-85C7-2DD5C79F1911}" presName="sibTrans" presStyleCnt="0"/>
      <dgm:spPr/>
    </dgm:pt>
    <dgm:pt modelId="{5DC33B85-ED10-4733-BFB8-774356FAAE28}" type="pres">
      <dgm:prSet presAssocID="{C66DE8A2-0F01-4E6C-B26B-23B66866273A}" presName="node" presStyleLbl="node1" presStyleIdx="4" presStyleCnt="8">
        <dgm:presLayoutVars>
          <dgm:bulletEnabled val="1"/>
        </dgm:presLayoutVars>
      </dgm:prSet>
      <dgm:spPr/>
    </dgm:pt>
    <dgm:pt modelId="{5FAF8FA1-93D0-4954-908F-5E6A17081DCF}" type="pres">
      <dgm:prSet presAssocID="{E170AC7B-F17C-404C-9708-C6BD9AFBC91E}" presName="sibTrans" presStyleCnt="0"/>
      <dgm:spPr/>
    </dgm:pt>
    <dgm:pt modelId="{4B3A5446-1C4C-47AA-8921-6644EC2A3914}" type="pres">
      <dgm:prSet presAssocID="{2FD6C5C5-EAE5-4FDD-89D3-8B1636FC1D64}" presName="node" presStyleLbl="node1" presStyleIdx="5" presStyleCnt="8">
        <dgm:presLayoutVars>
          <dgm:bulletEnabled val="1"/>
        </dgm:presLayoutVars>
      </dgm:prSet>
      <dgm:spPr/>
    </dgm:pt>
    <dgm:pt modelId="{827BD863-A968-46E8-A3A8-6D44605AB383}" type="pres">
      <dgm:prSet presAssocID="{0E0E6EC6-FA7E-4D25-A87C-824F8950B77E}" presName="sibTrans" presStyleCnt="0"/>
      <dgm:spPr/>
    </dgm:pt>
    <dgm:pt modelId="{73DC8BEC-CCA9-415E-9440-99FABA9E0B15}" type="pres">
      <dgm:prSet presAssocID="{FE134C61-3FF9-4C0D-A01C-6D742CEA7BB4}" presName="node" presStyleLbl="node1" presStyleIdx="6" presStyleCnt="8">
        <dgm:presLayoutVars>
          <dgm:bulletEnabled val="1"/>
        </dgm:presLayoutVars>
      </dgm:prSet>
      <dgm:spPr/>
    </dgm:pt>
    <dgm:pt modelId="{86BDD829-A18C-45D4-BD6C-2E054E656898}" type="pres">
      <dgm:prSet presAssocID="{F8F437C4-1809-4EBC-9CB1-37265604E83F}" presName="sibTrans" presStyleCnt="0"/>
      <dgm:spPr/>
    </dgm:pt>
    <dgm:pt modelId="{571694D2-3E89-4620-8EA3-A8BEE6883E4A}" type="pres">
      <dgm:prSet presAssocID="{6630EE9D-E62B-4B25-ABC7-64588B464141}" presName="node" presStyleLbl="node1" presStyleIdx="7" presStyleCnt="8">
        <dgm:presLayoutVars>
          <dgm:bulletEnabled val="1"/>
        </dgm:presLayoutVars>
      </dgm:prSet>
      <dgm:spPr/>
    </dgm:pt>
  </dgm:ptLst>
  <dgm:cxnLst>
    <dgm:cxn modelId="{C1CD750E-800D-472F-9F2F-0BECF8A9A17A}" type="presOf" srcId="{D804C969-7D95-4BB9-97FF-7671C2BBA6FB}" destId="{8B2BC3F5-3E29-4D00-BA67-B0900796B357}" srcOrd="0" destOrd="0" presId="urn:microsoft.com/office/officeart/2005/8/layout/default"/>
    <dgm:cxn modelId="{2B4C601D-596B-49CB-82CE-95E2614C7FAB}" srcId="{C259D194-1498-42CC-8C6B-D08BA765D5E7}" destId="{FE134C61-3FF9-4C0D-A01C-6D742CEA7BB4}" srcOrd="6" destOrd="0" parTransId="{D2FFC64E-35F3-4A9D-AB7D-E7E763DD500C}" sibTransId="{F8F437C4-1809-4EBC-9CB1-37265604E83F}"/>
    <dgm:cxn modelId="{E83DB61E-1EDC-4F4F-A372-8D20B6569EE3}" type="presOf" srcId="{C259D194-1498-42CC-8C6B-D08BA765D5E7}" destId="{589CF46D-41CD-4F31-8CF1-6C8893BC476B}" srcOrd="0" destOrd="0" presId="urn:microsoft.com/office/officeart/2005/8/layout/default"/>
    <dgm:cxn modelId="{8F530E31-34E9-40FE-ACD6-A74160C96AAF}" type="presOf" srcId="{66ACDD7C-F040-41F2-9F4B-FBB89327C88C}" destId="{94BDE9D4-A354-4F1D-9C21-AD88AE52C3F0}" srcOrd="0" destOrd="0" presId="urn:microsoft.com/office/officeart/2005/8/layout/default"/>
    <dgm:cxn modelId="{DBEDFA3A-58A8-41A0-A1BA-498FBA900C77}" srcId="{C259D194-1498-42CC-8C6B-D08BA765D5E7}" destId="{2754748D-6A9C-4F42-8825-E7C7211FEC43}" srcOrd="1" destOrd="0" parTransId="{45F95574-CB5F-490B-8F61-189818A5E7C5}" sibTransId="{7E40DFB5-0D67-404E-A16A-8FCF8861532D}"/>
    <dgm:cxn modelId="{0898D83B-F1AF-4EA4-87D2-C78F8D3D1CE9}" srcId="{C259D194-1498-42CC-8C6B-D08BA765D5E7}" destId="{D804C969-7D95-4BB9-97FF-7671C2BBA6FB}" srcOrd="2" destOrd="0" parTransId="{160BBC67-E512-44FA-99B4-0F849E3CA467}" sibTransId="{1DA1E7BE-B3C2-45E3-842F-EB9B6938BFD1}"/>
    <dgm:cxn modelId="{6329535C-07FE-474D-98AD-9E0E76EC8C0F}" type="presOf" srcId="{FE134C61-3FF9-4C0D-A01C-6D742CEA7BB4}" destId="{73DC8BEC-CCA9-415E-9440-99FABA9E0B15}" srcOrd="0" destOrd="0" presId="urn:microsoft.com/office/officeart/2005/8/layout/default"/>
    <dgm:cxn modelId="{08C95675-3AD1-4D8B-A7E4-E85F875C5736}" type="presOf" srcId="{2754748D-6A9C-4F42-8825-E7C7211FEC43}" destId="{FAA464C8-C22D-45A3-8277-FBB543F28C7A}" srcOrd="0" destOrd="0" presId="urn:microsoft.com/office/officeart/2005/8/layout/default"/>
    <dgm:cxn modelId="{381B988C-7281-4318-B21C-44F053F2DBE3}" type="presOf" srcId="{A9348D8C-107B-45BF-A495-95E0C296028E}" destId="{95B3CC91-A518-40B7-A309-F649E7E93A33}" srcOrd="0" destOrd="0" presId="urn:microsoft.com/office/officeart/2005/8/layout/default"/>
    <dgm:cxn modelId="{624D9BA7-5C41-4216-A1C7-AE1C0558890F}" srcId="{C259D194-1498-42CC-8C6B-D08BA765D5E7}" destId="{A9348D8C-107B-45BF-A495-95E0C296028E}" srcOrd="0" destOrd="0" parTransId="{3A7A9135-E073-4ABA-B30B-063AC1FE49BB}" sibTransId="{8CC06818-1267-4E6A-AF7E-A1BD59D55CC2}"/>
    <dgm:cxn modelId="{5BDF6AA9-B7B2-41CE-A4D0-C71ABCC73DBD}" type="presOf" srcId="{6630EE9D-E62B-4B25-ABC7-64588B464141}" destId="{571694D2-3E89-4620-8EA3-A8BEE6883E4A}" srcOrd="0" destOrd="0" presId="urn:microsoft.com/office/officeart/2005/8/layout/default"/>
    <dgm:cxn modelId="{CB03ECB0-D63D-4D39-ADB3-4E38A39DB79D}" srcId="{C259D194-1498-42CC-8C6B-D08BA765D5E7}" destId="{6630EE9D-E62B-4B25-ABC7-64588B464141}" srcOrd="7" destOrd="0" parTransId="{25C17BD7-6A56-44A2-B989-AD24A0BCD087}" sibTransId="{B14D49AD-B70E-4589-A0DB-33F301623133}"/>
    <dgm:cxn modelId="{1E6C31BD-4190-42B4-9827-750FD501550C}" type="presOf" srcId="{2FD6C5C5-EAE5-4FDD-89D3-8B1636FC1D64}" destId="{4B3A5446-1C4C-47AA-8921-6644EC2A3914}" srcOrd="0" destOrd="0" presId="urn:microsoft.com/office/officeart/2005/8/layout/default"/>
    <dgm:cxn modelId="{8E5560C1-A580-4765-8851-AC7B2419D486}" srcId="{C259D194-1498-42CC-8C6B-D08BA765D5E7}" destId="{66ACDD7C-F040-41F2-9F4B-FBB89327C88C}" srcOrd="3" destOrd="0" parTransId="{97549009-94AE-4585-92B4-8178335A9DCC}" sibTransId="{05DEA1BF-4F81-41F1-85C7-2DD5C79F1911}"/>
    <dgm:cxn modelId="{FF16E9C9-7DAB-4BA0-926A-8E164AB5646F}" srcId="{C259D194-1498-42CC-8C6B-D08BA765D5E7}" destId="{C66DE8A2-0F01-4E6C-B26B-23B66866273A}" srcOrd="4" destOrd="0" parTransId="{C0C32FA4-DC96-4EB3-8730-BDD71FDC24AD}" sibTransId="{E170AC7B-F17C-404C-9708-C6BD9AFBC91E}"/>
    <dgm:cxn modelId="{5820ECF0-BFFF-4474-B1FC-AA072D101F87}" type="presOf" srcId="{C66DE8A2-0F01-4E6C-B26B-23B66866273A}" destId="{5DC33B85-ED10-4733-BFB8-774356FAAE28}" srcOrd="0" destOrd="0" presId="urn:microsoft.com/office/officeart/2005/8/layout/default"/>
    <dgm:cxn modelId="{BFB4E0FB-59B4-4434-8064-CBF1A9DE4E36}" srcId="{C259D194-1498-42CC-8C6B-D08BA765D5E7}" destId="{2FD6C5C5-EAE5-4FDD-89D3-8B1636FC1D64}" srcOrd="5" destOrd="0" parTransId="{904C89D3-BABC-4AD5-B19F-227A0DA375CD}" sibTransId="{0E0E6EC6-FA7E-4D25-A87C-824F8950B77E}"/>
    <dgm:cxn modelId="{E21FBC90-7BAC-4147-B463-ED130F167593}" type="presParOf" srcId="{589CF46D-41CD-4F31-8CF1-6C8893BC476B}" destId="{95B3CC91-A518-40B7-A309-F649E7E93A33}" srcOrd="0" destOrd="0" presId="urn:microsoft.com/office/officeart/2005/8/layout/default"/>
    <dgm:cxn modelId="{489793AB-A61D-4018-B49F-B1FD2747A0BA}" type="presParOf" srcId="{589CF46D-41CD-4F31-8CF1-6C8893BC476B}" destId="{BB3BD63C-04F1-4AC7-BE9A-C8EA4CBAD196}" srcOrd="1" destOrd="0" presId="urn:microsoft.com/office/officeart/2005/8/layout/default"/>
    <dgm:cxn modelId="{3F1649EA-63B2-43E9-8E1C-669E2BE0A8BB}" type="presParOf" srcId="{589CF46D-41CD-4F31-8CF1-6C8893BC476B}" destId="{FAA464C8-C22D-45A3-8277-FBB543F28C7A}" srcOrd="2" destOrd="0" presId="urn:microsoft.com/office/officeart/2005/8/layout/default"/>
    <dgm:cxn modelId="{8748414C-8AB6-48C9-84FA-DAD11217EE9C}" type="presParOf" srcId="{589CF46D-41CD-4F31-8CF1-6C8893BC476B}" destId="{1F6CC072-42ED-4A19-BFFD-A45BBE5A9AF2}" srcOrd="3" destOrd="0" presId="urn:microsoft.com/office/officeart/2005/8/layout/default"/>
    <dgm:cxn modelId="{A4DBE6AE-9CC6-4E5F-BB4D-9D354069E808}" type="presParOf" srcId="{589CF46D-41CD-4F31-8CF1-6C8893BC476B}" destId="{8B2BC3F5-3E29-4D00-BA67-B0900796B357}" srcOrd="4" destOrd="0" presId="urn:microsoft.com/office/officeart/2005/8/layout/default"/>
    <dgm:cxn modelId="{96BEB9F6-4564-4C6F-B57A-18C446E1C708}" type="presParOf" srcId="{589CF46D-41CD-4F31-8CF1-6C8893BC476B}" destId="{59DE5FFB-D305-4C17-970C-7FD68FAF38D0}" srcOrd="5" destOrd="0" presId="urn:microsoft.com/office/officeart/2005/8/layout/default"/>
    <dgm:cxn modelId="{23EFE96D-21B4-4B2D-9D94-D1676980A2C8}" type="presParOf" srcId="{589CF46D-41CD-4F31-8CF1-6C8893BC476B}" destId="{94BDE9D4-A354-4F1D-9C21-AD88AE52C3F0}" srcOrd="6" destOrd="0" presId="urn:microsoft.com/office/officeart/2005/8/layout/default"/>
    <dgm:cxn modelId="{6B8D2BD9-99CA-4EF2-9B8B-A7B23A1FBAF9}" type="presParOf" srcId="{589CF46D-41CD-4F31-8CF1-6C8893BC476B}" destId="{7D981C83-C12B-4F21-93EE-D535933E5C21}" srcOrd="7" destOrd="0" presId="urn:microsoft.com/office/officeart/2005/8/layout/default"/>
    <dgm:cxn modelId="{173E8F1D-8FA9-4007-990E-28BD3EC313EF}" type="presParOf" srcId="{589CF46D-41CD-4F31-8CF1-6C8893BC476B}" destId="{5DC33B85-ED10-4733-BFB8-774356FAAE28}" srcOrd="8" destOrd="0" presId="urn:microsoft.com/office/officeart/2005/8/layout/default"/>
    <dgm:cxn modelId="{CC02DAD3-FA25-4DC2-91F0-76228726D604}" type="presParOf" srcId="{589CF46D-41CD-4F31-8CF1-6C8893BC476B}" destId="{5FAF8FA1-93D0-4954-908F-5E6A17081DCF}" srcOrd="9" destOrd="0" presId="urn:microsoft.com/office/officeart/2005/8/layout/default"/>
    <dgm:cxn modelId="{10EE40C8-37C0-45F9-B5F9-3CCF71911A06}" type="presParOf" srcId="{589CF46D-41CD-4F31-8CF1-6C8893BC476B}" destId="{4B3A5446-1C4C-47AA-8921-6644EC2A3914}" srcOrd="10" destOrd="0" presId="urn:microsoft.com/office/officeart/2005/8/layout/default"/>
    <dgm:cxn modelId="{E291E967-B487-4DED-B6C7-40ABCE90C699}" type="presParOf" srcId="{589CF46D-41CD-4F31-8CF1-6C8893BC476B}" destId="{827BD863-A968-46E8-A3A8-6D44605AB383}" srcOrd="11" destOrd="0" presId="urn:microsoft.com/office/officeart/2005/8/layout/default"/>
    <dgm:cxn modelId="{91679BB7-9FC8-4411-9AFF-0028055F7727}" type="presParOf" srcId="{589CF46D-41CD-4F31-8CF1-6C8893BC476B}" destId="{73DC8BEC-CCA9-415E-9440-99FABA9E0B15}" srcOrd="12" destOrd="0" presId="urn:microsoft.com/office/officeart/2005/8/layout/default"/>
    <dgm:cxn modelId="{82530A03-1CED-4DC4-B29F-51B3ACF0FF8B}" type="presParOf" srcId="{589CF46D-41CD-4F31-8CF1-6C8893BC476B}" destId="{86BDD829-A18C-45D4-BD6C-2E054E656898}" srcOrd="13" destOrd="0" presId="urn:microsoft.com/office/officeart/2005/8/layout/default"/>
    <dgm:cxn modelId="{A1F51A19-3906-4ADA-9D61-927977A01B29}" type="presParOf" srcId="{589CF46D-41CD-4F31-8CF1-6C8893BC476B}" destId="{571694D2-3E89-4620-8EA3-A8BEE6883E4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D722B41-3A8A-48CC-A328-497A166C7431}"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GB"/>
        </a:p>
      </dgm:t>
    </dgm:pt>
    <dgm:pt modelId="{E7FD3B3D-AEBE-4950-A8BE-252F51F94AA1}">
      <dgm:prSet phldrT="[Text]"/>
      <dgm:spPr>
        <a:solidFill>
          <a:schemeClr val="tx2">
            <a:lumMod val="60000"/>
            <a:lumOff val="40000"/>
          </a:schemeClr>
        </a:solidFill>
        <a:ln>
          <a:solidFill>
            <a:schemeClr val="tx1"/>
          </a:solidFill>
        </a:ln>
      </dgm:spPr>
      <dgm:t>
        <a:bodyPr/>
        <a:lstStyle/>
        <a:p>
          <a:r>
            <a:rPr lang="en-GB" dirty="0">
              <a:solidFill>
                <a:schemeClr val="tx1"/>
              </a:solidFill>
            </a:rPr>
            <a:t>Section 1</a:t>
          </a:r>
        </a:p>
      </dgm:t>
    </dgm:pt>
    <dgm:pt modelId="{9B2E4039-FD92-4D50-A790-C6D0C8344F34}" type="parTrans" cxnId="{B0FCCA4F-5107-4368-A1F3-D43F225F99A5}">
      <dgm:prSet/>
      <dgm:spPr/>
      <dgm:t>
        <a:bodyPr/>
        <a:lstStyle/>
        <a:p>
          <a:endParaRPr lang="en-GB"/>
        </a:p>
      </dgm:t>
    </dgm:pt>
    <dgm:pt modelId="{80E4D709-CC6C-43B9-B68B-65090F604A40}" type="sibTrans" cxnId="{B0FCCA4F-5107-4368-A1F3-D43F225F99A5}">
      <dgm:prSet/>
      <dgm:spPr/>
      <dgm:t>
        <a:bodyPr/>
        <a:lstStyle/>
        <a:p>
          <a:endParaRPr lang="en-GB"/>
        </a:p>
      </dgm:t>
    </dgm:pt>
    <dgm:pt modelId="{30B51BDB-535E-498F-BDBC-B8F15839C58F}">
      <dgm:prSet phldrT="[Text]" custT="1"/>
      <dgm:spPr>
        <a:solidFill>
          <a:schemeClr val="accent1">
            <a:lumMod val="40000"/>
            <a:lumOff val="60000"/>
          </a:schemeClr>
        </a:solidFill>
        <a:ln>
          <a:solidFill>
            <a:schemeClr val="tx1"/>
          </a:solidFill>
        </a:ln>
      </dgm:spPr>
      <dgm:t>
        <a:bodyPr/>
        <a:lstStyle/>
        <a:p>
          <a:r>
            <a:rPr lang="en-GB" sz="2400" dirty="0"/>
            <a:t>He excises, infibulates or otherwise mutilates the whole or any part of a girl’s labia majora, labia minora or clitoris</a:t>
          </a:r>
        </a:p>
      </dgm:t>
    </dgm:pt>
    <dgm:pt modelId="{9B2ACEC5-F1FA-4599-84D7-52F5500BFFE5}" type="parTrans" cxnId="{94ADC46B-2C69-4440-9891-307B101F6460}">
      <dgm:prSet/>
      <dgm:spPr/>
      <dgm:t>
        <a:bodyPr/>
        <a:lstStyle/>
        <a:p>
          <a:endParaRPr lang="en-GB"/>
        </a:p>
      </dgm:t>
    </dgm:pt>
    <dgm:pt modelId="{77794588-9564-4168-9A04-CC10D1B7CD27}" type="sibTrans" cxnId="{94ADC46B-2C69-4440-9891-307B101F6460}">
      <dgm:prSet/>
      <dgm:spPr/>
      <dgm:t>
        <a:bodyPr/>
        <a:lstStyle/>
        <a:p>
          <a:endParaRPr lang="en-GB"/>
        </a:p>
      </dgm:t>
    </dgm:pt>
    <dgm:pt modelId="{81952D99-EA4F-4BE2-B14F-122FCC858E11}">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Section 2</a:t>
          </a:r>
        </a:p>
      </dgm:t>
    </dgm:pt>
    <dgm:pt modelId="{57470C36-3B7D-4C37-A73A-9587A9B51C9D}" type="parTrans" cxnId="{412A9CBC-FF91-49E0-874A-D98F3A9E0C28}">
      <dgm:prSet/>
      <dgm:spPr/>
      <dgm:t>
        <a:bodyPr/>
        <a:lstStyle/>
        <a:p>
          <a:endParaRPr lang="en-GB"/>
        </a:p>
      </dgm:t>
    </dgm:pt>
    <dgm:pt modelId="{8D8D9EE6-B4F2-4E8D-A231-36A0F515F495}" type="sibTrans" cxnId="{412A9CBC-FF91-49E0-874A-D98F3A9E0C28}">
      <dgm:prSet/>
      <dgm:spPr/>
      <dgm:t>
        <a:bodyPr/>
        <a:lstStyle/>
        <a:p>
          <a:endParaRPr lang="en-GB"/>
        </a:p>
      </dgm:t>
    </dgm:pt>
    <dgm:pt modelId="{8AC30B00-7EA4-4B65-9A03-50F6021B2FAB}">
      <dgm:prSet phldrT="[Text]" custT="1"/>
      <dgm:spPr>
        <a:solidFill>
          <a:schemeClr val="bg2">
            <a:lumMod val="90000"/>
          </a:schemeClr>
        </a:solidFill>
        <a:ln>
          <a:solidFill>
            <a:schemeClr val="tx1"/>
          </a:solidFill>
        </a:ln>
      </dgm:spPr>
      <dgm:t>
        <a:bodyPr/>
        <a:lstStyle/>
        <a:p>
          <a:r>
            <a:rPr lang="en-GB" sz="2400" dirty="0"/>
            <a:t>He aids, abets, counsels or procures a girl to excise, infibulate or otherwise mutilate the whole or any part of her own labia majora, labia minora or clitoris</a:t>
          </a:r>
        </a:p>
      </dgm:t>
    </dgm:pt>
    <dgm:pt modelId="{D7A4C9E0-DC06-4850-A478-E960B9B83AC3}" type="parTrans" cxnId="{CFE7DBF6-163B-4DB5-A0C8-6CA80232F327}">
      <dgm:prSet/>
      <dgm:spPr/>
      <dgm:t>
        <a:bodyPr/>
        <a:lstStyle/>
        <a:p>
          <a:endParaRPr lang="en-GB"/>
        </a:p>
      </dgm:t>
    </dgm:pt>
    <dgm:pt modelId="{C4AAE5DC-7D86-44B3-8A3B-A6893CFE77B4}" type="sibTrans" cxnId="{CFE7DBF6-163B-4DB5-A0C8-6CA80232F327}">
      <dgm:prSet/>
      <dgm:spPr/>
      <dgm:t>
        <a:bodyPr/>
        <a:lstStyle/>
        <a:p>
          <a:endParaRPr lang="en-GB"/>
        </a:p>
      </dgm:t>
    </dgm:pt>
    <dgm:pt modelId="{BF3CF87A-68F4-4555-AB7E-32DCEDB6E284}">
      <dgm:prSet phldrT="[Text]"/>
      <dgm:spPr>
        <a:solidFill>
          <a:schemeClr val="tx2">
            <a:lumMod val="60000"/>
            <a:lumOff val="40000"/>
          </a:schemeClr>
        </a:solidFill>
        <a:ln>
          <a:solidFill>
            <a:schemeClr val="tx1"/>
          </a:solidFill>
        </a:ln>
      </dgm:spPr>
      <dgm:t>
        <a:bodyPr/>
        <a:lstStyle/>
        <a:p>
          <a:r>
            <a:rPr lang="en-GB" dirty="0">
              <a:solidFill>
                <a:schemeClr val="tx1"/>
              </a:solidFill>
            </a:rPr>
            <a:t>Section 3</a:t>
          </a:r>
        </a:p>
      </dgm:t>
    </dgm:pt>
    <dgm:pt modelId="{55C560FB-CAB4-49B3-8A47-DDBE472FD55E}" type="parTrans" cxnId="{42C0538D-2F07-4E24-BE64-1C0C2D6B0FE9}">
      <dgm:prSet/>
      <dgm:spPr/>
      <dgm:t>
        <a:bodyPr/>
        <a:lstStyle/>
        <a:p>
          <a:endParaRPr lang="en-GB"/>
        </a:p>
      </dgm:t>
    </dgm:pt>
    <dgm:pt modelId="{536B3A07-2567-444F-AA0A-B97EEC8F8E4D}" type="sibTrans" cxnId="{42C0538D-2F07-4E24-BE64-1C0C2D6B0FE9}">
      <dgm:prSet/>
      <dgm:spPr/>
      <dgm:t>
        <a:bodyPr/>
        <a:lstStyle/>
        <a:p>
          <a:endParaRPr lang="en-GB"/>
        </a:p>
      </dgm:t>
    </dgm:pt>
    <dgm:pt modelId="{88F5623F-1842-4727-99DE-7B724339622C}">
      <dgm:prSet phldrT="[Text]" custT="1"/>
      <dgm:spPr>
        <a:solidFill>
          <a:schemeClr val="accent1">
            <a:lumMod val="40000"/>
            <a:lumOff val="60000"/>
          </a:schemeClr>
        </a:solidFill>
        <a:ln>
          <a:solidFill>
            <a:schemeClr val="tx1"/>
          </a:solidFill>
        </a:ln>
      </dgm:spPr>
      <dgm:t>
        <a:bodyPr/>
        <a:lstStyle/>
        <a:p>
          <a:r>
            <a:rPr lang="en-GB" sz="2400" dirty="0"/>
            <a:t>If he aids, abets, counsels or procures a person who is not a UK national or UK resident to do a relevant act of FGM outside the UK</a:t>
          </a:r>
        </a:p>
      </dgm:t>
    </dgm:pt>
    <dgm:pt modelId="{F1A09635-6A10-40C8-8F79-D91FF56CB578}" type="parTrans" cxnId="{41C77A78-6BA9-43F8-8EF4-EC11761704AA}">
      <dgm:prSet/>
      <dgm:spPr/>
      <dgm:t>
        <a:bodyPr/>
        <a:lstStyle/>
        <a:p>
          <a:endParaRPr lang="en-GB"/>
        </a:p>
      </dgm:t>
    </dgm:pt>
    <dgm:pt modelId="{5A6F226E-0942-478B-98F0-E705F136717F}" type="sibTrans" cxnId="{41C77A78-6BA9-43F8-8EF4-EC11761704AA}">
      <dgm:prSet/>
      <dgm:spPr/>
      <dgm:t>
        <a:bodyPr/>
        <a:lstStyle/>
        <a:p>
          <a:endParaRPr lang="en-GB"/>
        </a:p>
      </dgm:t>
    </dgm:pt>
    <dgm:pt modelId="{94985C1A-8A31-4D35-AF86-99A11B3D4D60}" type="pres">
      <dgm:prSet presAssocID="{6D722B41-3A8A-48CC-A328-497A166C7431}" presName="Name0" presStyleCnt="0">
        <dgm:presLayoutVars>
          <dgm:chMax val="5"/>
          <dgm:chPref val="5"/>
          <dgm:dir/>
          <dgm:animLvl val="lvl"/>
        </dgm:presLayoutVars>
      </dgm:prSet>
      <dgm:spPr/>
    </dgm:pt>
    <dgm:pt modelId="{79600A0D-B564-495C-94E4-7FA4F61415FA}" type="pres">
      <dgm:prSet presAssocID="{E7FD3B3D-AEBE-4950-A8BE-252F51F94AA1}" presName="parentText1" presStyleLbl="node1" presStyleIdx="0" presStyleCnt="3">
        <dgm:presLayoutVars>
          <dgm:chMax/>
          <dgm:chPref val="3"/>
          <dgm:bulletEnabled val="1"/>
        </dgm:presLayoutVars>
      </dgm:prSet>
      <dgm:spPr/>
    </dgm:pt>
    <dgm:pt modelId="{F0466817-811A-4F1F-A446-B2C3ECC9FBE1}" type="pres">
      <dgm:prSet presAssocID="{E7FD3B3D-AEBE-4950-A8BE-252F51F94AA1}" presName="childText1" presStyleLbl="solidAlignAcc1" presStyleIdx="0" presStyleCnt="3">
        <dgm:presLayoutVars>
          <dgm:chMax val="0"/>
          <dgm:chPref val="0"/>
          <dgm:bulletEnabled val="1"/>
        </dgm:presLayoutVars>
      </dgm:prSet>
      <dgm:spPr/>
    </dgm:pt>
    <dgm:pt modelId="{06563097-9ADB-4300-B45F-486F0DCCABC8}" type="pres">
      <dgm:prSet presAssocID="{81952D99-EA4F-4BE2-B14F-122FCC858E11}" presName="parentText2" presStyleLbl="node1" presStyleIdx="1" presStyleCnt="3">
        <dgm:presLayoutVars>
          <dgm:chMax/>
          <dgm:chPref val="3"/>
          <dgm:bulletEnabled val="1"/>
        </dgm:presLayoutVars>
      </dgm:prSet>
      <dgm:spPr/>
    </dgm:pt>
    <dgm:pt modelId="{6AD39A58-C3EC-4772-AA3E-2E754135294B}" type="pres">
      <dgm:prSet presAssocID="{81952D99-EA4F-4BE2-B14F-122FCC858E11}" presName="childText2" presStyleLbl="solidAlignAcc1" presStyleIdx="1" presStyleCnt="3">
        <dgm:presLayoutVars>
          <dgm:chMax val="0"/>
          <dgm:chPref val="0"/>
          <dgm:bulletEnabled val="1"/>
        </dgm:presLayoutVars>
      </dgm:prSet>
      <dgm:spPr/>
    </dgm:pt>
    <dgm:pt modelId="{FB3DCAC7-B312-4EC8-BC74-D447A30C0DAA}" type="pres">
      <dgm:prSet presAssocID="{BF3CF87A-68F4-4555-AB7E-32DCEDB6E284}" presName="parentText3" presStyleLbl="node1" presStyleIdx="2" presStyleCnt="3">
        <dgm:presLayoutVars>
          <dgm:chMax/>
          <dgm:chPref val="3"/>
          <dgm:bulletEnabled val="1"/>
        </dgm:presLayoutVars>
      </dgm:prSet>
      <dgm:spPr/>
    </dgm:pt>
    <dgm:pt modelId="{FF5E6674-DED2-4513-B6AB-A3BA2DE257FE}" type="pres">
      <dgm:prSet presAssocID="{BF3CF87A-68F4-4555-AB7E-32DCEDB6E284}" presName="childText3" presStyleLbl="solidAlignAcc1" presStyleIdx="2" presStyleCnt="3">
        <dgm:presLayoutVars>
          <dgm:chMax val="0"/>
          <dgm:chPref val="0"/>
          <dgm:bulletEnabled val="1"/>
        </dgm:presLayoutVars>
      </dgm:prSet>
      <dgm:spPr/>
    </dgm:pt>
  </dgm:ptLst>
  <dgm:cxnLst>
    <dgm:cxn modelId="{8B8C8661-B4E7-4C69-AB62-873602D644D1}" type="presOf" srcId="{8AC30B00-7EA4-4B65-9A03-50F6021B2FAB}" destId="{6AD39A58-C3EC-4772-AA3E-2E754135294B}" srcOrd="0" destOrd="0" presId="urn:microsoft.com/office/officeart/2009/3/layout/IncreasingArrowsProcess"/>
    <dgm:cxn modelId="{D6140547-CA6A-4CCC-9FA3-690C3F96982E}" type="presOf" srcId="{6D722B41-3A8A-48CC-A328-497A166C7431}" destId="{94985C1A-8A31-4D35-AF86-99A11B3D4D60}" srcOrd="0" destOrd="0" presId="urn:microsoft.com/office/officeart/2009/3/layout/IncreasingArrowsProcess"/>
    <dgm:cxn modelId="{94ADC46B-2C69-4440-9891-307B101F6460}" srcId="{E7FD3B3D-AEBE-4950-A8BE-252F51F94AA1}" destId="{30B51BDB-535E-498F-BDBC-B8F15839C58F}" srcOrd="0" destOrd="0" parTransId="{9B2ACEC5-F1FA-4599-84D7-52F5500BFFE5}" sibTransId="{77794588-9564-4168-9A04-CC10D1B7CD27}"/>
    <dgm:cxn modelId="{B0FCCA4F-5107-4368-A1F3-D43F225F99A5}" srcId="{6D722B41-3A8A-48CC-A328-497A166C7431}" destId="{E7FD3B3D-AEBE-4950-A8BE-252F51F94AA1}" srcOrd="0" destOrd="0" parTransId="{9B2E4039-FD92-4D50-A790-C6D0C8344F34}" sibTransId="{80E4D709-CC6C-43B9-B68B-65090F604A40}"/>
    <dgm:cxn modelId="{D70F4B72-5302-4423-9332-A49366470E11}" type="presOf" srcId="{88F5623F-1842-4727-99DE-7B724339622C}" destId="{FF5E6674-DED2-4513-B6AB-A3BA2DE257FE}" srcOrd="0" destOrd="0" presId="urn:microsoft.com/office/officeart/2009/3/layout/IncreasingArrowsProcess"/>
    <dgm:cxn modelId="{3E885376-5B89-4CC8-A290-0CB6B8068087}" type="presOf" srcId="{30B51BDB-535E-498F-BDBC-B8F15839C58F}" destId="{F0466817-811A-4F1F-A446-B2C3ECC9FBE1}" srcOrd="0" destOrd="0" presId="urn:microsoft.com/office/officeart/2009/3/layout/IncreasingArrowsProcess"/>
    <dgm:cxn modelId="{41C77A78-6BA9-43F8-8EF4-EC11761704AA}" srcId="{BF3CF87A-68F4-4555-AB7E-32DCEDB6E284}" destId="{88F5623F-1842-4727-99DE-7B724339622C}" srcOrd="0" destOrd="0" parTransId="{F1A09635-6A10-40C8-8F79-D91FF56CB578}" sibTransId="{5A6F226E-0942-478B-98F0-E705F136717F}"/>
    <dgm:cxn modelId="{42C0538D-2F07-4E24-BE64-1C0C2D6B0FE9}" srcId="{6D722B41-3A8A-48CC-A328-497A166C7431}" destId="{BF3CF87A-68F4-4555-AB7E-32DCEDB6E284}" srcOrd="2" destOrd="0" parTransId="{55C560FB-CAB4-49B3-8A47-DDBE472FD55E}" sibTransId="{536B3A07-2567-444F-AA0A-B97EEC8F8E4D}"/>
    <dgm:cxn modelId="{154E99A2-0351-454F-93D2-193CF17F7E29}" type="presOf" srcId="{81952D99-EA4F-4BE2-B14F-122FCC858E11}" destId="{06563097-9ADB-4300-B45F-486F0DCCABC8}" srcOrd="0" destOrd="0" presId="urn:microsoft.com/office/officeart/2009/3/layout/IncreasingArrowsProcess"/>
    <dgm:cxn modelId="{F29F95BA-4505-4BAE-BAB6-5604FA45A84B}" type="presOf" srcId="{E7FD3B3D-AEBE-4950-A8BE-252F51F94AA1}" destId="{79600A0D-B564-495C-94E4-7FA4F61415FA}" srcOrd="0" destOrd="0" presId="urn:microsoft.com/office/officeart/2009/3/layout/IncreasingArrowsProcess"/>
    <dgm:cxn modelId="{412A9CBC-FF91-49E0-874A-D98F3A9E0C28}" srcId="{6D722B41-3A8A-48CC-A328-497A166C7431}" destId="{81952D99-EA4F-4BE2-B14F-122FCC858E11}" srcOrd="1" destOrd="0" parTransId="{57470C36-3B7D-4C37-A73A-9587A9B51C9D}" sibTransId="{8D8D9EE6-B4F2-4E8D-A231-36A0F515F495}"/>
    <dgm:cxn modelId="{DDEF3FD9-6753-4BF5-B741-C6E40A02902C}" type="presOf" srcId="{BF3CF87A-68F4-4555-AB7E-32DCEDB6E284}" destId="{FB3DCAC7-B312-4EC8-BC74-D447A30C0DAA}" srcOrd="0" destOrd="0" presId="urn:microsoft.com/office/officeart/2009/3/layout/IncreasingArrowsProcess"/>
    <dgm:cxn modelId="{CFE7DBF6-163B-4DB5-A0C8-6CA80232F327}" srcId="{81952D99-EA4F-4BE2-B14F-122FCC858E11}" destId="{8AC30B00-7EA4-4B65-9A03-50F6021B2FAB}" srcOrd="0" destOrd="0" parTransId="{D7A4C9E0-DC06-4850-A478-E960B9B83AC3}" sibTransId="{C4AAE5DC-7D86-44B3-8A3B-A6893CFE77B4}"/>
    <dgm:cxn modelId="{8293F024-32F2-4638-BD02-B43DB8BBD23B}" type="presParOf" srcId="{94985C1A-8A31-4D35-AF86-99A11B3D4D60}" destId="{79600A0D-B564-495C-94E4-7FA4F61415FA}" srcOrd="0" destOrd="0" presId="urn:microsoft.com/office/officeart/2009/3/layout/IncreasingArrowsProcess"/>
    <dgm:cxn modelId="{4988D7D9-D92A-4888-ADE9-71A7D739336F}" type="presParOf" srcId="{94985C1A-8A31-4D35-AF86-99A11B3D4D60}" destId="{F0466817-811A-4F1F-A446-B2C3ECC9FBE1}" srcOrd="1" destOrd="0" presId="urn:microsoft.com/office/officeart/2009/3/layout/IncreasingArrowsProcess"/>
    <dgm:cxn modelId="{358A3AFF-1B13-4B90-95A3-6B1B6369B52B}" type="presParOf" srcId="{94985C1A-8A31-4D35-AF86-99A11B3D4D60}" destId="{06563097-9ADB-4300-B45F-486F0DCCABC8}" srcOrd="2" destOrd="0" presId="urn:microsoft.com/office/officeart/2009/3/layout/IncreasingArrowsProcess"/>
    <dgm:cxn modelId="{4876AF8D-E8F8-4C99-ACE2-DAD8A4365E5B}" type="presParOf" srcId="{94985C1A-8A31-4D35-AF86-99A11B3D4D60}" destId="{6AD39A58-C3EC-4772-AA3E-2E754135294B}" srcOrd="3" destOrd="0" presId="urn:microsoft.com/office/officeart/2009/3/layout/IncreasingArrowsProcess"/>
    <dgm:cxn modelId="{C9B522A7-D05C-4B02-8B9A-57AAC1172EA9}" type="presParOf" srcId="{94985C1A-8A31-4D35-AF86-99A11B3D4D60}" destId="{FB3DCAC7-B312-4EC8-BC74-D447A30C0DAA}" srcOrd="4" destOrd="0" presId="urn:microsoft.com/office/officeart/2009/3/layout/IncreasingArrowsProcess"/>
    <dgm:cxn modelId="{5983B670-B578-49BE-9FA4-0F5E7FBB7123}" type="presParOf" srcId="{94985C1A-8A31-4D35-AF86-99A11B3D4D60}" destId="{FF5E6674-DED2-4513-B6AB-A3BA2DE257FE}"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94E0817-37C0-43E9-8929-D82C881752B3}"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GB"/>
        </a:p>
      </dgm:t>
    </dgm:pt>
    <dgm:pt modelId="{A8257309-1F65-408D-BE5E-F52DD606301F}">
      <dgm:prSet phldrT="[Text]" custT="1"/>
      <dgm:spPr>
        <a:solidFill>
          <a:schemeClr val="tx2">
            <a:lumMod val="60000"/>
            <a:lumOff val="40000"/>
          </a:schemeClr>
        </a:solidFill>
        <a:ln>
          <a:solidFill>
            <a:schemeClr val="tx1"/>
          </a:solidFill>
        </a:ln>
      </dgm:spPr>
      <dgm:t>
        <a:bodyPr/>
        <a:lstStyle/>
        <a:p>
          <a:r>
            <a:rPr lang="en-GB" sz="2800" b="0" dirty="0">
              <a:solidFill>
                <a:schemeClr val="tx1"/>
              </a:solidFill>
            </a:rPr>
            <a:t>Section 3A</a:t>
          </a:r>
        </a:p>
      </dgm:t>
    </dgm:pt>
    <dgm:pt modelId="{9DEC5748-6BAD-4750-B647-9D0F8D166F8F}" type="parTrans" cxnId="{820CF7BE-B62C-4921-BA39-E2B23DD1F989}">
      <dgm:prSet/>
      <dgm:spPr/>
      <dgm:t>
        <a:bodyPr/>
        <a:lstStyle/>
        <a:p>
          <a:endParaRPr lang="en-GB"/>
        </a:p>
      </dgm:t>
    </dgm:pt>
    <dgm:pt modelId="{1B0C70B8-B4CD-4293-BBA2-8D1D614E2CB4}" type="sibTrans" cxnId="{820CF7BE-B62C-4921-BA39-E2B23DD1F989}">
      <dgm:prSet/>
      <dgm:spPr/>
      <dgm:t>
        <a:bodyPr/>
        <a:lstStyle/>
        <a:p>
          <a:endParaRPr lang="en-GB"/>
        </a:p>
      </dgm:t>
    </dgm:pt>
    <dgm:pt modelId="{86264215-AB0A-425E-8E33-E33CD9FBA100}">
      <dgm:prSet phldrT="[Text]" custT="1"/>
      <dgm:spPr>
        <a:solidFill>
          <a:schemeClr val="accent1">
            <a:lumMod val="40000"/>
            <a:lumOff val="60000"/>
          </a:schemeClr>
        </a:solidFill>
        <a:ln>
          <a:solidFill>
            <a:schemeClr val="tx1"/>
          </a:solidFill>
        </a:ln>
      </dgm:spPr>
      <dgm:t>
        <a:bodyPr/>
        <a:lstStyle/>
        <a:p>
          <a:r>
            <a:rPr lang="en-GB" sz="2400" dirty="0"/>
            <a:t>If a genital mutilation offence is committed against a girl under 16, each person who is responsible for the girl at the relevant time is guilty of an offence</a:t>
          </a:r>
        </a:p>
      </dgm:t>
    </dgm:pt>
    <dgm:pt modelId="{CCDB353D-780F-45FE-9DBB-DCE67BF14396}" type="parTrans" cxnId="{B25CE703-D097-4440-A501-4CCF99BF5682}">
      <dgm:prSet/>
      <dgm:spPr/>
      <dgm:t>
        <a:bodyPr/>
        <a:lstStyle/>
        <a:p>
          <a:endParaRPr lang="en-GB"/>
        </a:p>
      </dgm:t>
    </dgm:pt>
    <dgm:pt modelId="{CB94FA89-8174-45D1-9562-DC21D4AF92CB}" type="sibTrans" cxnId="{B25CE703-D097-4440-A501-4CCF99BF5682}">
      <dgm:prSet/>
      <dgm:spPr/>
      <dgm:t>
        <a:bodyPr/>
        <a:lstStyle/>
        <a:p>
          <a:endParaRPr lang="en-GB"/>
        </a:p>
      </dgm:t>
    </dgm:pt>
    <dgm:pt modelId="{94F4A66C-AF4B-44B2-A0AB-236B6904165A}">
      <dgm:prSet phldrT="[Text]" custT="1"/>
      <dgm:spPr>
        <a:solidFill>
          <a:schemeClr val="bg1">
            <a:lumMod val="85000"/>
          </a:schemeClr>
        </a:solidFill>
        <a:ln>
          <a:solidFill>
            <a:schemeClr val="tx1"/>
          </a:solidFill>
        </a:ln>
      </dgm:spPr>
      <dgm:t>
        <a:bodyPr/>
        <a:lstStyle/>
        <a:p>
          <a:r>
            <a:rPr lang="en-GB" sz="2400" dirty="0"/>
            <a:t>If the offences outlined in S1-3A are carried out outside of the UK by a UK national or resident, even in countries where the practice is legal then the offence may be treated as having been committed in England, Wales or NI</a:t>
          </a:r>
        </a:p>
      </dgm:t>
    </dgm:pt>
    <dgm:pt modelId="{85AA6FBA-B2AA-46C2-9EED-03326008BA88}" type="parTrans" cxnId="{1A91EED0-CFF1-4449-BD2C-D12EFEF8FF66}">
      <dgm:prSet/>
      <dgm:spPr/>
      <dgm:t>
        <a:bodyPr/>
        <a:lstStyle/>
        <a:p>
          <a:endParaRPr lang="en-GB"/>
        </a:p>
      </dgm:t>
    </dgm:pt>
    <dgm:pt modelId="{A813B698-1589-4458-AC5B-15C2D21AB556}" type="sibTrans" cxnId="{1A91EED0-CFF1-4449-BD2C-D12EFEF8FF66}">
      <dgm:prSet/>
      <dgm:spPr/>
      <dgm:t>
        <a:bodyPr/>
        <a:lstStyle/>
        <a:p>
          <a:endParaRPr lang="en-GB"/>
        </a:p>
      </dgm:t>
    </dgm:pt>
    <dgm:pt modelId="{32A29268-5110-4603-BC14-B38BAAC29522}">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Exemptions</a:t>
          </a:r>
        </a:p>
      </dgm:t>
    </dgm:pt>
    <dgm:pt modelId="{49EA5ED5-82E9-41D0-B558-3EADC5A74DAF}" type="parTrans" cxnId="{FCB5D630-AD0E-40B1-906E-513E3094BB7C}">
      <dgm:prSet/>
      <dgm:spPr/>
      <dgm:t>
        <a:bodyPr/>
        <a:lstStyle/>
        <a:p>
          <a:endParaRPr lang="en-GB"/>
        </a:p>
      </dgm:t>
    </dgm:pt>
    <dgm:pt modelId="{EC816C16-9180-4678-9331-6B7949ED0BF4}" type="sibTrans" cxnId="{FCB5D630-AD0E-40B1-906E-513E3094BB7C}">
      <dgm:prSet/>
      <dgm:spPr/>
      <dgm:t>
        <a:bodyPr/>
        <a:lstStyle/>
        <a:p>
          <a:endParaRPr lang="en-GB"/>
        </a:p>
      </dgm:t>
    </dgm:pt>
    <dgm:pt modelId="{E48D9BE0-07C2-41A7-8298-698C2DD05DD3}">
      <dgm:prSet phldrT="[Text]" custT="1"/>
      <dgm:spPr>
        <a:solidFill>
          <a:schemeClr val="accent3">
            <a:lumMod val="60000"/>
            <a:lumOff val="40000"/>
          </a:schemeClr>
        </a:solidFill>
        <a:ln>
          <a:solidFill>
            <a:schemeClr val="tx1"/>
          </a:solidFill>
        </a:ln>
      </dgm:spPr>
      <dgm:t>
        <a:bodyPr/>
        <a:lstStyle/>
        <a:p>
          <a:r>
            <a:rPr lang="en-GB" sz="2400" dirty="0"/>
            <a:t>A surgical operation on the girl which is necessary for her physical or mental health or who is in any stage of labour, or has just given birth, for purposes connected with the labour or birth</a:t>
          </a:r>
        </a:p>
        <a:p>
          <a:endParaRPr lang="en-GB" sz="2400" dirty="0"/>
        </a:p>
      </dgm:t>
    </dgm:pt>
    <dgm:pt modelId="{0DA8D84F-B3B6-4D28-9C2D-19139B859FC9}" type="parTrans" cxnId="{70BE5941-5CD1-49C3-904F-8676CF5C9DCC}">
      <dgm:prSet/>
      <dgm:spPr/>
      <dgm:t>
        <a:bodyPr/>
        <a:lstStyle/>
        <a:p>
          <a:endParaRPr lang="en-GB"/>
        </a:p>
      </dgm:t>
    </dgm:pt>
    <dgm:pt modelId="{5161DFEA-6CC7-48BE-A89D-87886A3667E5}" type="sibTrans" cxnId="{70BE5941-5CD1-49C3-904F-8676CF5C9DCC}">
      <dgm:prSet/>
      <dgm:spPr/>
      <dgm:t>
        <a:bodyPr/>
        <a:lstStyle/>
        <a:p>
          <a:endParaRPr lang="en-GB"/>
        </a:p>
      </dgm:t>
    </dgm:pt>
    <dgm:pt modelId="{39F2C741-D128-4B62-B68A-04A108434E9B}">
      <dgm:prSet custT="1"/>
      <dgm:spPr>
        <a:solidFill>
          <a:schemeClr val="accent1">
            <a:lumMod val="40000"/>
            <a:lumOff val="60000"/>
          </a:schemeClr>
        </a:solidFill>
        <a:ln>
          <a:solidFill>
            <a:schemeClr val="tx1"/>
          </a:solidFill>
        </a:ln>
      </dgm:spPr>
      <dgm:t>
        <a:bodyPr/>
        <a:lstStyle/>
        <a:p>
          <a:endParaRPr lang="en-GB" sz="2400" dirty="0"/>
        </a:p>
      </dgm:t>
    </dgm:pt>
    <dgm:pt modelId="{474AC0F5-CCE2-4E6C-89E2-419A983167F6}" type="parTrans" cxnId="{6CA7C701-9C70-46AC-9D5F-A07EB12BAD04}">
      <dgm:prSet/>
      <dgm:spPr/>
      <dgm:t>
        <a:bodyPr/>
        <a:lstStyle/>
        <a:p>
          <a:endParaRPr lang="en-GB"/>
        </a:p>
      </dgm:t>
    </dgm:pt>
    <dgm:pt modelId="{63F489A5-8FFD-43EF-A84B-68D690B21636}" type="sibTrans" cxnId="{6CA7C701-9C70-46AC-9D5F-A07EB12BAD04}">
      <dgm:prSet/>
      <dgm:spPr/>
      <dgm:t>
        <a:bodyPr/>
        <a:lstStyle/>
        <a:p>
          <a:endParaRPr lang="en-GB"/>
        </a:p>
      </dgm:t>
    </dgm:pt>
    <dgm:pt modelId="{75C6A02F-C235-4CF4-92FA-86039C944717}">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Section 4</a:t>
          </a:r>
        </a:p>
      </dgm:t>
    </dgm:pt>
    <dgm:pt modelId="{97996E04-290A-42D5-BF98-E3C3F91C90E3}" type="sibTrans" cxnId="{349B3DC4-6750-4EF2-8E3E-74DB08A856B0}">
      <dgm:prSet/>
      <dgm:spPr/>
      <dgm:t>
        <a:bodyPr/>
        <a:lstStyle/>
        <a:p>
          <a:endParaRPr lang="en-GB"/>
        </a:p>
      </dgm:t>
    </dgm:pt>
    <dgm:pt modelId="{6EA69E8F-A20B-4E27-A0B0-20E4BC87B449}" type="parTrans" cxnId="{349B3DC4-6750-4EF2-8E3E-74DB08A856B0}">
      <dgm:prSet/>
      <dgm:spPr/>
      <dgm:t>
        <a:bodyPr/>
        <a:lstStyle/>
        <a:p>
          <a:endParaRPr lang="en-GB"/>
        </a:p>
      </dgm:t>
    </dgm:pt>
    <dgm:pt modelId="{91DC5C97-F521-4A33-9727-E028C1F6AEA3}">
      <dgm:prSet custT="1"/>
      <dgm:spPr>
        <a:solidFill>
          <a:schemeClr val="bg1">
            <a:lumMod val="85000"/>
          </a:schemeClr>
        </a:solidFill>
        <a:ln>
          <a:solidFill>
            <a:schemeClr val="tx1"/>
          </a:solidFill>
        </a:ln>
      </dgm:spPr>
      <dgm:t>
        <a:bodyPr/>
        <a:lstStyle/>
        <a:p>
          <a:endParaRPr lang="en-GB" sz="2400" dirty="0"/>
        </a:p>
      </dgm:t>
    </dgm:pt>
    <dgm:pt modelId="{45B6BEE3-890A-4BCF-8A3D-9C4406F03278}" type="parTrans" cxnId="{54338C29-441B-4191-B603-A94167B5C6B2}">
      <dgm:prSet/>
      <dgm:spPr/>
      <dgm:t>
        <a:bodyPr/>
        <a:lstStyle/>
        <a:p>
          <a:endParaRPr lang="en-GB"/>
        </a:p>
      </dgm:t>
    </dgm:pt>
    <dgm:pt modelId="{F71DEB3A-5133-4E89-B0BE-92731CEE615B}" type="sibTrans" cxnId="{54338C29-441B-4191-B603-A94167B5C6B2}">
      <dgm:prSet/>
      <dgm:spPr/>
      <dgm:t>
        <a:bodyPr/>
        <a:lstStyle/>
        <a:p>
          <a:endParaRPr lang="en-GB"/>
        </a:p>
      </dgm:t>
    </dgm:pt>
    <dgm:pt modelId="{2852EA89-4CFC-4D8D-B321-15CFC9C30C96}" type="pres">
      <dgm:prSet presAssocID="{B94E0817-37C0-43E9-8929-D82C881752B3}" presName="Name0" presStyleCnt="0">
        <dgm:presLayoutVars>
          <dgm:chMax val="5"/>
          <dgm:chPref val="5"/>
          <dgm:dir/>
          <dgm:animLvl val="lvl"/>
        </dgm:presLayoutVars>
      </dgm:prSet>
      <dgm:spPr/>
    </dgm:pt>
    <dgm:pt modelId="{6318C156-3E2D-4507-B8B4-908428562D53}" type="pres">
      <dgm:prSet presAssocID="{A8257309-1F65-408D-BE5E-F52DD606301F}" presName="parentText1" presStyleLbl="node1" presStyleIdx="0" presStyleCnt="3">
        <dgm:presLayoutVars>
          <dgm:chMax/>
          <dgm:chPref val="3"/>
          <dgm:bulletEnabled val="1"/>
        </dgm:presLayoutVars>
      </dgm:prSet>
      <dgm:spPr/>
    </dgm:pt>
    <dgm:pt modelId="{1447FE3E-5985-4EB4-9A01-1E9903FDFA07}" type="pres">
      <dgm:prSet presAssocID="{A8257309-1F65-408D-BE5E-F52DD606301F}" presName="childText1" presStyleLbl="solidAlignAcc1" presStyleIdx="0" presStyleCnt="3">
        <dgm:presLayoutVars>
          <dgm:chMax val="0"/>
          <dgm:chPref val="0"/>
          <dgm:bulletEnabled val="1"/>
        </dgm:presLayoutVars>
      </dgm:prSet>
      <dgm:spPr/>
    </dgm:pt>
    <dgm:pt modelId="{2100F65A-9614-4902-A4C5-1CF42397F3C4}" type="pres">
      <dgm:prSet presAssocID="{75C6A02F-C235-4CF4-92FA-86039C944717}" presName="parentText2" presStyleLbl="node1" presStyleIdx="1" presStyleCnt="3">
        <dgm:presLayoutVars>
          <dgm:chMax/>
          <dgm:chPref val="3"/>
          <dgm:bulletEnabled val="1"/>
        </dgm:presLayoutVars>
      </dgm:prSet>
      <dgm:spPr/>
    </dgm:pt>
    <dgm:pt modelId="{D926A810-B6DE-4BC8-BE30-1875B4820950}" type="pres">
      <dgm:prSet presAssocID="{75C6A02F-C235-4CF4-92FA-86039C944717}" presName="childText2" presStyleLbl="solidAlignAcc1" presStyleIdx="1" presStyleCnt="3">
        <dgm:presLayoutVars>
          <dgm:chMax val="0"/>
          <dgm:chPref val="0"/>
          <dgm:bulletEnabled val="1"/>
        </dgm:presLayoutVars>
      </dgm:prSet>
      <dgm:spPr/>
    </dgm:pt>
    <dgm:pt modelId="{2B080F0E-9071-4A6B-977E-F5F65FE201F5}" type="pres">
      <dgm:prSet presAssocID="{32A29268-5110-4603-BC14-B38BAAC29522}" presName="parentText3" presStyleLbl="node1" presStyleIdx="2" presStyleCnt="3">
        <dgm:presLayoutVars>
          <dgm:chMax/>
          <dgm:chPref val="3"/>
          <dgm:bulletEnabled val="1"/>
        </dgm:presLayoutVars>
      </dgm:prSet>
      <dgm:spPr/>
    </dgm:pt>
    <dgm:pt modelId="{409D6BFD-2031-46DC-BFE1-1359EF768B8F}" type="pres">
      <dgm:prSet presAssocID="{32A29268-5110-4603-BC14-B38BAAC29522}" presName="childText3" presStyleLbl="solidAlignAcc1" presStyleIdx="2" presStyleCnt="3" custScaleY="94982" custLinFactNeighborY="-2228">
        <dgm:presLayoutVars>
          <dgm:chMax val="0"/>
          <dgm:chPref val="0"/>
          <dgm:bulletEnabled val="1"/>
        </dgm:presLayoutVars>
      </dgm:prSet>
      <dgm:spPr/>
    </dgm:pt>
  </dgm:ptLst>
  <dgm:cxnLst>
    <dgm:cxn modelId="{6CA7C701-9C70-46AC-9D5F-A07EB12BAD04}" srcId="{A8257309-1F65-408D-BE5E-F52DD606301F}" destId="{39F2C741-D128-4B62-B68A-04A108434E9B}" srcOrd="1" destOrd="0" parTransId="{474AC0F5-CCE2-4E6C-89E2-419A983167F6}" sibTransId="{63F489A5-8FFD-43EF-A84B-68D690B21636}"/>
    <dgm:cxn modelId="{B25CE703-D097-4440-A501-4CCF99BF5682}" srcId="{A8257309-1F65-408D-BE5E-F52DD606301F}" destId="{86264215-AB0A-425E-8E33-E33CD9FBA100}" srcOrd="0" destOrd="0" parTransId="{CCDB353D-780F-45FE-9DBB-DCE67BF14396}" sibTransId="{CB94FA89-8174-45D1-9562-DC21D4AF92CB}"/>
    <dgm:cxn modelId="{EE612D0C-2A13-4B6E-BF51-A03988484610}" type="presOf" srcId="{32A29268-5110-4603-BC14-B38BAAC29522}" destId="{2B080F0E-9071-4A6B-977E-F5F65FE201F5}" srcOrd="0" destOrd="0" presId="urn:microsoft.com/office/officeart/2009/3/layout/IncreasingArrowsProcess"/>
    <dgm:cxn modelId="{25367519-765F-4317-A142-2E0F014D976E}" type="presOf" srcId="{A8257309-1F65-408D-BE5E-F52DD606301F}" destId="{6318C156-3E2D-4507-B8B4-908428562D53}" srcOrd="0" destOrd="0" presId="urn:microsoft.com/office/officeart/2009/3/layout/IncreasingArrowsProcess"/>
    <dgm:cxn modelId="{E5BD4D22-5B1F-477C-A5D5-A853DC23206C}" type="presOf" srcId="{75C6A02F-C235-4CF4-92FA-86039C944717}" destId="{2100F65A-9614-4902-A4C5-1CF42397F3C4}" srcOrd="0" destOrd="0" presId="urn:microsoft.com/office/officeart/2009/3/layout/IncreasingArrowsProcess"/>
    <dgm:cxn modelId="{54338C29-441B-4191-B603-A94167B5C6B2}" srcId="{75C6A02F-C235-4CF4-92FA-86039C944717}" destId="{91DC5C97-F521-4A33-9727-E028C1F6AEA3}" srcOrd="1" destOrd="0" parTransId="{45B6BEE3-890A-4BCF-8A3D-9C4406F03278}" sibTransId="{F71DEB3A-5133-4E89-B0BE-92731CEE615B}"/>
    <dgm:cxn modelId="{5AA2692D-AEFF-475B-87C6-76752D198C07}" type="presOf" srcId="{B94E0817-37C0-43E9-8929-D82C881752B3}" destId="{2852EA89-4CFC-4D8D-B321-15CFC9C30C96}" srcOrd="0" destOrd="0" presId="urn:microsoft.com/office/officeart/2009/3/layout/IncreasingArrowsProcess"/>
    <dgm:cxn modelId="{F1A6372E-9CC1-4244-BBE7-6BCB0484CDAC}" type="presOf" srcId="{94F4A66C-AF4B-44B2-A0AB-236B6904165A}" destId="{D926A810-B6DE-4BC8-BE30-1875B4820950}" srcOrd="0" destOrd="0" presId="urn:microsoft.com/office/officeart/2009/3/layout/IncreasingArrowsProcess"/>
    <dgm:cxn modelId="{FCB5D630-AD0E-40B1-906E-513E3094BB7C}" srcId="{B94E0817-37C0-43E9-8929-D82C881752B3}" destId="{32A29268-5110-4603-BC14-B38BAAC29522}" srcOrd="2" destOrd="0" parTransId="{49EA5ED5-82E9-41D0-B558-3EADC5A74DAF}" sibTransId="{EC816C16-9180-4678-9331-6B7949ED0BF4}"/>
    <dgm:cxn modelId="{70BE5941-5CD1-49C3-904F-8676CF5C9DCC}" srcId="{32A29268-5110-4603-BC14-B38BAAC29522}" destId="{E48D9BE0-07C2-41A7-8298-698C2DD05DD3}" srcOrd="0" destOrd="0" parTransId="{0DA8D84F-B3B6-4D28-9C2D-19139B859FC9}" sibTransId="{5161DFEA-6CC7-48BE-A89D-87886A3667E5}"/>
    <dgm:cxn modelId="{B02BB764-BFC2-4337-98E9-8F0E718BE80E}" type="presOf" srcId="{86264215-AB0A-425E-8E33-E33CD9FBA100}" destId="{1447FE3E-5985-4EB4-9A01-1E9903FDFA07}" srcOrd="0" destOrd="0" presId="urn:microsoft.com/office/officeart/2009/3/layout/IncreasingArrowsProcess"/>
    <dgm:cxn modelId="{8E047E74-0FC8-4F0D-BC7D-BCED14BE903E}" type="presOf" srcId="{91DC5C97-F521-4A33-9727-E028C1F6AEA3}" destId="{D926A810-B6DE-4BC8-BE30-1875B4820950}" srcOrd="0" destOrd="1" presId="urn:microsoft.com/office/officeart/2009/3/layout/IncreasingArrowsProcess"/>
    <dgm:cxn modelId="{B05FDC91-F7ED-4380-9F4B-371B2ABBAE8F}" type="presOf" srcId="{39F2C741-D128-4B62-B68A-04A108434E9B}" destId="{1447FE3E-5985-4EB4-9A01-1E9903FDFA07}" srcOrd="0" destOrd="1" presId="urn:microsoft.com/office/officeart/2009/3/layout/IncreasingArrowsProcess"/>
    <dgm:cxn modelId="{D2D969B0-89B5-4889-8C9F-F225A6075219}" type="presOf" srcId="{E48D9BE0-07C2-41A7-8298-698C2DD05DD3}" destId="{409D6BFD-2031-46DC-BFE1-1359EF768B8F}" srcOrd="0" destOrd="0" presId="urn:microsoft.com/office/officeart/2009/3/layout/IncreasingArrowsProcess"/>
    <dgm:cxn modelId="{820CF7BE-B62C-4921-BA39-E2B23DD1F989}" srcId="{B94E0817-37C0-43E9-8929-D82C881752B3}" destId="{A8257309-1F65-408D-BE5E-F52DD606301F}" srcOrd="0" destOrd="0" parTransId="{9DEC5748-6BAD-4750-B647-9D0F8D166F8F}" sibTransId="{1B0C70B8-B4CD-4293-BBA2-8D1D614E2CB4}"/>
    <dgm:cxn modelId="{349B3DC4-6750-4EF2-8E3E-74DB08A856B0}" srcId="{B94E0817-37C0-43E9-8929-D82C881752B3}" destId="{75C6A02F-C235-4CF4-92FA-86039C944717}" srcOrd="1" destOrd="0" parTransId="{6EA69E8F-A20B-4E27-A0B0-20E4BC87B449}" sibTransId="{97996E04-290A-42D5-BF98-E3C3F91C90E3}"/>
    <dgm:cxn modelId="{1A91EED0-CFF1-4449-BD2C-D12EFEF8FF66}" srcId="{75C6A02F-C235-4CF4-92FA-86039C944717}" destId="{94F4A66C-AF4B-44B2-A0AB-236B6904165A}" srcOrd="0" destOrd="0" parTransId="{85AA6FBA-B2AA-46C2-9EED-03326008BA88}" sibTransId="{A813B698-1589-4458-AC5B-15C2D21AB556}"/>
    <dgm:cxn modelId="{6F12B2BD-E11C-4C46-901C-9673EFF953F2}" type="presParOf" srcId="{2852EA89-4CFC-4D8D-B321-15CFC9C30C96}" destId="{6318C156-3E2D-4507-B8B4-908428562D53}" srcOrd="0" destOrd="0" presId="urn:microsoft.com/office/officeart/2009/3/layout/IncreasingArrowsProcess"/>
    <dgm:cxn modelId="{FBEAF3B8-3BEB-4B95-ACD9-3F5575DD5AFC}" type="presParOf" srcId="{2852EA89-4CFC-4D8D-B321-15CFC9C30C96}" destId="{1447FE3E-5985-4EB4-9A01-1E9903FDFA07}" srcOrd="1" destOrd="0" presId="urn:microsoft.com/office/officeart/2009/3/layout/IncreasingArrowsProcess"/>
    <dgm:cxn modelId="{72360538-4808-4C72-B4ED-741A16B909B7}" type="presParOf" srcId="{2852EA89-4CFC-4D8D-B321-15CFC9C30C96}" destId="{2100F65A-9614-4902-A4C5-1CF42397F3C4}" srcOrd="2" destOrd="0" presId="urn:microsoft.com/office/officeart/2009/3/layout/IncreasingArrowsProcess"/>
    <dgm:cxn modelId="{39C3F0F4-EACC-44BA-AE83-352949428032}" type="presParOf" srcId="{2852EA89-4CFC-4D8D-B321-15CFC9C30C96}" destId="{D926A810-B6DE-4BC8-BE30-1875B4820950}" srcOrd="3" destOrd="0" presId="urn:microsoft.com/office/officeart/2009/3/layout/IncreasingArrowsProcess"/>
    <dgm:cxn modelId="{DDEA3804-C763-4958-8855-E7AB20393AD0}" type="presParOf" srcId="{2852EA89-4CFC-4D8D-B321-15CFC9C30C96}" destId="{2B080F0E-9071-4A6B-977E-F5F65FE201F5}" srcOrd="4" destOrd="0" presId="urn:microsoft.com/office/officeart/2009/3/layout/IncreasingArrowsProcess"/>
    <dgm:cxn modelId="{D9106444-7A24-468E-9255-DEE782093F78}" type="presParOf" srcId="{2852EA89-4CFC-4D8D-B321-15CFC9C30C96}" destId="{409D6BFD-2031-46DC-BFE1-1359EF768B8F}"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B93D322-B36E-42DB-BA83-5BF298AB1AF9}" type="doc">
      <dgm:prSet loTypeId="urn:microsoft.com/office/officeart/2005/8/layout/process1" loCatId="process" qsTypeId="urn:microsoft.com/office/officeart/2005/8/quickstyle/simple1" qsCatId="simple" csTypeId="urn:microsoft.com/office/officeart/2005/8/colors/accent1_2" csCatId="accent1" phldr="1"/>
      <dgm:spPr/>
    </dgm:pt>
    <dgm:pt modelId="{74C3D2C8-816B-418B-AC71-B7DD3B8EBDE9}">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Empowers the Courts to make Protection Orders</a:t>
          </a:r>
        </a:p>
      </dgm:t>
    </dgm:pt>
    <dgm:pt modelId="{B9A89C84-C6F8-45FF-8C73-E1E437BFC399}" type="parTrans" cxnId="{DCF39338-B628-43F6-8B7F-DA2567B9D6A3}">
      <dgm:prSet/>
      <dgm:spPr/>
      <dgm:t>
        <a:bodyPr/>
        <a:lstStyle/>
        <a:p>
          <a:endParaRPr lang="en-GB"/>
        </a:p>
      </dgm:t>
    </dgm:pt>
    <dgm:pt modelId="{15454C05-A17D-4FB7-9046-D7CA428AC3D0}" type="sibTrans" cxnId="{DCF39338-B628-43F6-8B7F-DA2567B9D6A3}">
      <dgm:prSet/>
      <dgm:spPr>
        <a:solidFill>
          <a:schemeClr val="accent1">
            <a:lumMod val="50000"/>
          </a:schemeClr>
        </a:solidFill>
        <a:ln>
          <a:solidFill>
            <a:schemeClr val="tx1"/>
          </a:solidFill>
        </a:ln>
      </dgm:spPr>
      <dgm:t>
        <a:bodyPr/>
        <a:lstStyle/>
        <a:p>
          <a:endParaRPr lang="en-GB"/>
        </a:p>
      </dgm:t>
    </dgm:pt>
    <dgm:pt modelId="{0D490374-A147-4AE1-8FD4-0C28EE8FE4FA}">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To protect a girl against the commission of a genital mutilation offence </a:t>
          </a:r>
        </a:p>
      </dgm:t>
    </dgm:pt>
    <dgm:pt modelId="{EB4011C9-9C24-4E44-BE22-1B563FCF075B}" type="parTrans" cxnId="{39DD9B9E-E09B-41A7-B95E-FD035C608173}">
      <dgm:prSet/>
      <dgm:spPr/>
      <dgm:t>
        <a:bodyPr/>
        <a:lstStyle/>
        <a:p>
          <a:endParaRPr lang="en-GB"/>
        </a:p>
      </dgm:t>
    </dgm:pt>
    <dgm:pt modelId="{6DB40752-BDAF-4A5E-97D1-70C4DB89C61B}" type="sibTrans" cxnId="{39DD9B9E-E09B-41A7-B95E-FD035C608173}">
      <dgm:prSet/>
      <dgm:spPr>
        <a:solidFill>
          <a:schemeClr val="accent1">
            <a:lumMod val="50000"/>
          </a:schemeClr>
        </a:solidFill>
        <a:ln>
          <a:solidFill>
            <a:schemeClr val="tx1"/>
          </a:solidFill>
        </a:ln>
      </dgm:spPr>
      <dgm:t>
        <a:bodyPr/>
        <a:lstStyle/>
        <a:p>
          <a:endParaRPr lang="en-GB"/>
        </a:p>
      </dgm:t>
    </dgm:pt>
    <dgm:pt modelId="{B1C2FE68-28E6-42F4-BE07-1E6332AEAA9B}">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To protect a girl against whom any such offence has been committed</a:t>
          </a:r>
        </a:p>
      </dgm:t>
    </dgm:pt>
    <dgm:pt modelId="{004F9EBA-C132-4C8F-8FE3-277972CD1E23}" type="parTrans" cxnId="{4C66279B-0859-48AA-9477-06110B5E3952}">
      <dgm:prSet/>
      <dgm:spPr/>
      <dgm:t>
        <a:bodyPr/>
        <a:lstStyle/>
        <a:p>
          <a:endParaRPr lang="en-GB"/>
        </a:p>
      </dgm:t>
    </dgm:pt>
    <dgm:pt modelId="{D598F0C9-9C04-4E36-A17C-7D1C6CF374A5}" type="sibTrans" cxnId="{4C66279B-0859-48AA-9477-06110B5E3952}">
      <dgm:prSet/>
      <dgm:spPr/>
      <dgm:t>
        <a:bodyPr/>
        <a:lstStyle/>
        <a:p>
          <a:endParaRPr lang="en-GB"/>
        </a:p>
      </dgm:t>
    </dgm:pt>
    <dgm:pt modelId="{A45129AB-CD5B-4E45-9045-4488C801B5B1}" type="pres">
      <dgm:prSet presAssocID="{7B93D322-B36E-42DB-BA83-5BF298AB1AF9}" presName="Name0" presStyleCnt="0">
        <dgm:presLayoutVars>
          <dgm:dir/>
          <dgm:resizeHandles val="exact"/>
        </dgm:presLayoutVars>
      </dgm:prSet>
      <dgm:spPr/>
    </dgm:pt>
    <dgm:pt modelId="{67B24FF2-7CC7-4FC2-B62F-860B5B02A778}" type="pres">
      <dgm:prSet presAssocID="{74C3D2C8-816B-418B-AC71-B7DD3B8EBDE9}" presName="node" presStyleLbl="node1" presStyleIdx="0" presStyleCnt="3">
        <dgm:presLayoutVars>
          <dgm:bulletEnabled val="1"/>
        </dgm:presLayoutVars>
      </dgm:prSet>
      <dgm:spPr/>
    </dgm:pt>
    <dgm:pt modelId="{BC59CC8A-CC74-4704-9D0A-CD13AEE3A24A}" type="pres">
      <dgm:prSet presAssocID="{15454C05-A17D-4FB7-9046-D7CA428AC3D0}" presName="sibTrans" presStyleLbl="sibTrans2D1" presStyleIdx="0" presStyleCnt="2"/>
      <dgm:spPr/>
    </dgm:pt>
    <dgm:pt modelId="{52667ADA-D851-4FF9-84F3-2967407613D0}" type="pres">
      <dgm:prSet presAssocID="{15454C05-A17D-4FB7-9046-D7CA428AC3D0}" presName="connectorText" presStyleLbl="sibTrans2D1" presStyleIdx="0" presStyleCnt="2"/>
      <dgm:spPr/>
    </dgm:pt>
    <dgm:pt modelId="{04B04D19-5B64-42A2-BD70-CCCDB647EEC1}" type="pres">
      <dgm:prSet presAssocID="{0D490374-A147-4AE1-8FD4-0C28EE8FE4FA}" presName="node" presStyleLbl="node1" presStyleIdx="1" presStyleCnt="3">
        <dgm:presLayoutVars>
          <dgm:bulletEnabled val="1"/>
        </dgm:presLayoutVars>
      </dgm:prSet>
      <dgm:spPr/>
    </dgm:pt>
    <dgm:pt modelId="{72FF30DB-58A3-43D2-974D-43CF6FC32A8D}" type="pres">
      <dgm:prSet presAssocID="{6DB40752-BDAF-4A5E-97D1-70C4DB89C61B}" presName="sibTrans" presStyleLbl="sibTrans2D1" presStyleIdx="1" presStyleCnt="2"/>
      <dgm:spPr/>
    </dgm:pt>
    <dgm:pt modelId="{6BCBE24D-C3CC-4B14-8FEC-D5007386278A}" type="pres">
      <dgm:prSet presAssocID="{6DB40752-BDAF-4A5E-97D1-70C4DB89C61B}" presName="connectorText" presStyleLbl="sibTrans2D1" presStyleIdx="1" presStyleCnt="2"/>
      <dgm:spPr/>
    </dgm:pt>
    <dgm:pt modelId="{0DE1B44C-AC2E-410E-B4C4-CED390942347}" type="pres">
      <dgm:prSet presAssocID="{B1C2FE68-28E6-42F4-BE07-1E6332AEAA9B}" presName="node" presStyleLbl="node1" presStyleIdx="2" presStyleCnt="3">
        <dgm:presLayoutVars>
          <dgm:bulletEnabled val="1"/>
        </dgm:presLayoutVars>
      </dgm:prSet>
      <dgm:spPr/>
    </dgm:pt>
  </dgm:ptLst>
  <dgm:cxnLst>
    <dgm:cxn modelId="{EA05F606-9783-481A-A7CA-D63A2439D4BD}" type="presOf" srcId="{6DB40752-BDAF-4A5E-97D1-70C4DB89C61B}" destId="{6BCBE24D-C3CC-4B14-8FEC-D5007386278A}" srcOrd="1" destOrd="0" presId="urn:microsoft.com/office/officeart/2005/8/layout/process1"/>
    <dgm:cxn modelId="{9D64F60D-C3EB-40FB-9CBD-4C44E91DCD6B}" type="presOf" srcId="{0D490374-A147-4AE1-8FD4-0C28EE8FE4FA}" destId="{04B04D19-5B64-42A2-BD70-CCCDB647EEC1}" srcOrd="0" destOrd="0" presId="urn:microsoft.com/office/officeart/2005/8/layout/process1"/>
    <dgm:cxn modelId="{E262A128-E3E7-4517-B38A-CD4031063403}" type="presOf" srcId="{7B93D322-B36E-42DB-BA83-5BF298AB1AF9}" destId="{A45129AB-CD5B-4E45-9045-4488C801B5B1}" srcOrd="0" destOrd="0" presId="urn:microsoft.com/office/officeart/2005/8/layout/process1"/>
    <dgm:cxn modelId="{DCF39338-B628-43F6-8B7F-DA2567B9D6A3}" srcId="{7B93D322-B36E-42DB-BA83-5BF298AB1AF9}" destId="{74C3D2C8-816B-418B-AC71-B7DD3B8EBDE9}" srcOrd="0" destOrd="0" parTransId="{B9A89C84-C6F8-45FF-8C73-E1E437BFC399}" sibTransId="{15454C05-A17D-4FB7-9046-D7CA428AC3D0}"/>
    <dgm:cxn modelId="{3B0BAD3A-51A3-46A2-B562-D9B200B561DC}" type="presOf" srcId="{B1C2FE68-28E6-42F4-BE07-1E6332AEAA9B}" destId="{0DE1B44C-AC2E-410E-B4C4-CED390942347}" srcOrd="0" destOrd="0" presId="urn:microsoft.com/office/officeart/2005/8/layout/process1"/>
    <dgm:cxn modelId="{5D2B8B80-36CA-46C7-B653-41BEB7E918C4}" type="presOf" srcId="{74C3D2C8-816B-418B-AC71-B7DD3B8EBDE9}" destId="{67B24FF2-7CC7-4FC2-B62F-860B5B02A778}" srcOrd="0" destOrd="0" presId="urn:microsoft.com/office/officeart/2005/8/layout/process1"/>
    <dgm:cxn modelId="{4C66279B-0859-48AA-9477-06110B5E3952}" srcId="{7B93D322-B36E-42DB-BA83-5BF298AB1AF9}" destId="{B1C2FE68-28E6-42F4-BE07-1E6332AEAA9B}" srcOrd="2" destOrd="0" parTransId="{004F9EBA-C132-4C8F-8FE3-277972CD1E23}" sibTransId="{D598F0C9-9C04-4E36-A17C-7D1C6CF374A5}"/>
    <dgm:cxn modelId="{39DD9B9E-E09B-41A7-B95E-FD035C608173}" srcId="{7B93D322-B36E-42DB-BA83-5BF298AB1AF9}" destId="{0D490374-A147-4AE1-8FD4-0C28EE8FE4FA}" srcOrd="1" destOrd="0" parTransId="{EB4011C9-9C24-4E44-BE22-1B563FCF075B}" sibTransId="{6DB40752-BDAF-4A5E-97D1-70C4DB89C61B}"/>
    <dgm:cxn modelId="{EC9B56BB-5DAA-4E34-B2E9-3B0BE39B4AA1}" type="presOf" srcId="{15454C05-A17D-4FB7-9046-D7CA428AC3D0}" destId="{BC59CC8A-CC74-4704-9D0A-CD13AEE3A24A}" srcOrd="0" destOrd="0" presId="urn:microsoft.com/office/officeart/2005/8/layout/process1"/>
    <dgm:cxn modelId="{829246BC-E69D-4320-9CCC-2117B2714F4C}" type="presOf" srcId="{6DB40752-BDAF-4A5E-97D1-70C4DB89C61B}" destId="{72FF30DB-58A3-43D2-974D-43CF6FC32A8D}" srcOrd="0" destOrd="0" presId="urn:microsoft.com/office/officeart/2005/8/layout/process1"/>
    <dgm:cxn modelId="{BEF924C6-85DE-4104-9F65-59271232F5A0}" type="presOf" srcId="{15454C05-A17D-4FB7-9046-D7CA428AC3D0}" destId="{52667ADA-D851-4FF9-84F3-2967407613D0}" srcOrd="1" destOrd="0" presId="urn:microsoft.com/office/officeart/2005/8/layout/process1"/>
    <dgm:cxn modelId="{A3B47BE0-130D-468C-92B7-97E3491E4BFB}" type="presParOf" srcId="{A45129AB-CD5B-4E45-9045-4488C801B5B1}" destId="{67B24FF2-7CC7-4FC2-B62F-860B5B02A778}" srcOrd="0" destOrd="0" presId="urn:microsoft.com/office/officeart/2005/8/layout/process1"/>
    <dgm:cxn modelId="{DD596AE6-3FEE-4892-BD0F-69B4E4FC3BB3}" type="presParOf" srcId="{A45129AB-CD5B-4E45-9045-4488C801B5B1}" destId="{BC59CC8A-CC74-4704-9D0A-CD13AEE3A24A}" srcOrd="1" destOrd="0" presId="urn:microsoft.com/office/officeart/2005/8/layout/process1"/>
    <dgm:cxn modelId="{6A15D769-728F-4247-8D72-8E5E3199D9CC}" type="presParOf" srcId="{BC59CC8A-CC74-4704-9D0A-CD13AEE3A24A}" destId="{52667ADA-D851-4FF9-84F3-2967407613D0}" srcOrd="0" destOrd="0" presId="urn:microsoft.com/office/officeart/2005/8/layout/process1"/>
    <dgm:cxn modelId="{128C8C76-C39F-47C4-BAF8-2C1D48DB3C09}" type="presParOf" srcId="{A45129AB-CD5B-4E45-9045-4488C801B5B1}" destId="{04B04D19-5B64-42A2-BD70-CCCDB647EEC1}" srcOrd="2" destOrd="0" presId="urn:microsoft.com/office/officeart/2005/8/layout/process1"/>
    <dgm:cxn modelId="{5FD33701-15DB-4A62-ADB8-A9127BB83511}" type="presParOf" srcId="{A45129AB-CD5B-4E45-9045-4488C801B5B1}" destId="{72FF30DB-58A3-43D2-974D-43CF6FC32A8D}" srcOrd="3" destOrd="0" presId="urn:microsoft.com/office/officeart/2005/8/layout/process1"/>
    <dgm:cxn modelId="{4801CA1D-5E8D-421E-BC35-A6665C4E4163}" type="presParOf" srcId="{72FF30DB-58A3-43D2-974D-43CF6FC32A8D}" destId="{6BCBE24D-C3CC-4B14-8FEC-D5007386278A}" srcOrd="0" destOrd="0" presId="urn:microsoft.com/office/officeart/2005/8/layout/process1"/>
    <dgm:cxn modelId="{C581B212-279A-4FCF-8F9C-D2FE4645D20D}" type="presParOf" srcId="{A45129AB-CD5B-4E45-9045-4488C801B5B1}" destId="{0DE1B44C-AC2E-410E-B4C4-CED390942347}"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B93D322-B36E-42DB-BA83-5BF298AB1AF9}" type="doc">
      <dgm:prSet loTypeId="urn:microsoft.com/office/officeart/2005/8/layout/process1" loCatId="process" qsTypeId="urn:microsoft.com/office/officeart/2005/8/quickstyle/simple1" qsCatId="simple" csTypeId="urn:microsoft.com/office/officeart/2005/8/colors/accent1_2" csCatId="accent1" phldr="1"/>
      <dgm:spPr/>
    </dgm:pt>
    <dgm:pt modelId="{74C3D2C8-816B-418B-AC71-B7DD3B8EBDE9}">
      <dgm:prSet phldrT="[Text]" custT="1"/>
      <dgm:spPr>
        <a:solidFill>
          <a:schemeClr val="accent1">
            <a:lumMod val="40000"/>
            <a:lumOff val="60000"/>
          </a:schemeClr>
        </a:solidFill>
        <a:ln>
          <a:solidFill>
            <a:schemeClr val="tx1"/>
          </a:solidFill>
        </a:ln>
      </dgm:spPr>
      <dgm:t>
        <a:bodyPr/>
        <a:lstStyle/>
        <a:p>
          <a:r>
            <a:rPr lang="en-GB" sz="2400" dirty="0"/>
            <a:t> </a:t>
          </a:r>
          <a:r>
            <a:rPr lang="en-GB" sz="2400" dirty="0">
              <a:solidFill>
                <a:schemeClr val="tx1"/>
              </a:solidFill>
            </a:rPr>
            <a:t>Aiding &amp; abetting, counselling, procuring, encouraging/assisting another to commit/attempt to commit</a:t>
          </a:r>
        </a:p>
      </dgm:t>
    </dgm:pt>
    <dgm:pt modelId="{B9A89C84-C6F8-45FF-8C73-E1E437BFC399}" type="parTrans" cxnId="{DCF39338-B628-43F6-8B7F-DA2567B9D6A3}">
      <dgm:prSet/>
      <dgm:spPr/>
      <dgm:t>
        <a:bodyPr/>
        <a:lstStyle/>
        <a:p>
          <a:endParaRPr lang="en-GB"/>
        </a:p>
      </dgm:t>
    </dgm:pt>
    <dgm:pt modelId="{15454C05-A17D-4FB7-9046-D7CA428AC3D0}" type="sibTrans" cxnId="{DCF39338-B628-43F6-8B7F-DA2567B9D6A3}">
      <dgm:prSet/>
      <dgm:spPr>
        <a:solidFill>
          <a:schemeClr val="accent1">
            <a:lumMod val="50000"/>
          </a:schemeClr>
        </a:solidFill>
        <a:ln>
          <a:solidFill>
            <a:schemeClr val="tx1"/>
          </a:solidFill>
        </a:ln>
      </dgm:spPr>
      <dgm:t>
        <a:bodyPr/>
        <a:lstStyle/>
        <a:p>
          <a:endParaRPr lang="en-GB"/>
        </a:p>
      </dgm:t>
    </dgm:pt>
    <dgm:pt modelId="{0D490374-A147-4AE1-8FD4-0C28EE8FE4FA}">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Conspiring</a:t>
          </a:r>
          <a:r>
            <a:rPr lang="en-GB" sz="2400" baseline="0" dirty="0">
              <a:solidFill>
                <a:schemeClr val="tx1"/>
              </a:solidFill>
            </a:rPr>
            <a:t> to commit or attempt to commit. </a:t>
          </a:r>
          <a:r>
            <a:rPr lang="en-GB" sz="2400" dirty="0">
              <a:solidFill>
                <a:schemeClr val="tx1"/>
              </a:solidFill>
            </a:rPr>
            <a:t>Covers</a:t>
          </a:r>
          <a:r>
            <a:rPr lang="en-GB" sz="2400" baseline="0" dirty="0">
              <a:solidFill>
                <a:schemeClr val="tx1"/>
              </a:solidFill>
            </a:rPr>
            <a:t> such acts whether they take place inside or outside England &amp; Wales</a:t>
          </a:r>
          <a:endParaRPr lang="en-GB" sz="2400" dirty="0">
            <a:solidFill>
              <a:schemeClr val="tx1"/>
            </a:solidFill>
          </a:endParaRPr>
        </a:p>
      </dgm:t>
    </dgm:pt>
    <dgm:pt modelId="{EB4011C9-9C24-4E44-BE22-1B563FCF075B}" type="parTrans" cxnId="{39DD9B9E-E09B-41A7-B95E-FD035C608173}">
      <dgm:prSet/>
      <dgm:spPr/>
      <dgm:t>
        <a:bodyPr/>
        <a:lstStyle/>
        <a:p>
          <a:endParaRPr lang="en-GB"/>
        </a:p>
      </dgm:t>
    </dgm:pt>
    <dgm:pt modelId="{6DB40752-BDAF-4A5E-97D1-70C4DB89C61B}" type="sibTrans" cxnId="{39DD9B9E-E09B-41A7-B95E-FD035C608173}">
      <dgm:prSet/>
      <dgm:spPr>
        <a:solidFill>
          <a:schemeClr val="accent1">
            <a:lumMod val="50000"/>
          </a:schemeClr>
        </a:solidFill>
        <a:ln>
          <a:solidFill>
            <a:schemeClr val="tx1"/>
          </a:solidFill>
        </a:ln>
      </dgm:spPr>
      <dgm:t>
        <a:bodyPr/>
        <a:lstStyle/>
        <a:p>
          <a:endParaRPr lang="en-GB"/>
        </a:p>
      </dgm:t>
    </dgm:pt>
    <dgm:pt modelId="{B1C2FE68-28E6-42F4-BE07-1E6332AEAA9B}">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FGM Protection Order may contain prohibitions, restrictions or requirements as deemed appropriate by the Court</a:t>
          </a:r>
        </a:p>
      </dgm:t>
    </dgm:pt>
    <dgm:pt modelId="{004F9EBA-C132-4C8F-8FE3-277972CD1E23}" type="parTrans" cxnId="{4C66279B-0859-48AA-9477-06110B5E3952}">
      <dgm:prSet/>
      <dgm:spPr/>
      <dgm:t>
        <a:bodyPr/>
        <a:lstStyle/>
        <a:p>
          <a:endParaRPr lang="en-GB"/>
        </a:p>
      </dgm:t>
    </dgm:pt>
    <dgm:pt modelId="{D598F0C9-9C04-4E36-A17C-7D1C6CF374A5}" type="sibTrans" cxnId="{4C66279B-0859-48AA-9477-06110B5E3952}">
      <dgm:prSet/>
      <dgm:spPr/>
      <dgm:t>
        <a:bodyPr/>
        <a:lstStyle/>
        <a:p>
          <a:endParaRPr lang="en-GB"/>
        </a:p>
      </dgm:t>
    </dgm:pt>
    <dgm:pt modelId="{A45129AB-CD5B-4E45-9045-4488C801B5B1}" type="pres">
      <dgm:prSet presAssocID="{7B93D322-B36E-42DB-BA83-5BF298AB1AF9}" presName="Name0" presStyleCnt="0">
        <dgm:presLayoutVars>
          <dgm:dir/>
          <dgm:resizeHandles val="exact"/>
        </dgm:presLayoutVars>
      </dgm:prSet>
      <dgm:spPr/>
    </dgm:pt>
    <dgm:pt modelId="{67B24FF2-7CC7-4FC2-B62F-860B5B02A778}" type="pres">
      <dgm:prSet presAssocID="{74C3D2C8-816B-418B-AC71-B7DD3B8EBDE9}" presName="node" presStyleLbl="node1" presStyleIdx="0" presStyleCnt="3">
        <dgm:presLayoutVars>
          <dgm:bulletEnabled val="1"/>
        </dgm:presLayoutVars>
      </dgm:prSet>
      <dgm:spPr/>
    </dgm:pt>
    <dgm:pt modelId="{BC59CC8A-CC74-4704-9D0A-CD13AEE3A24A}" type="pres">
      <dgm:prSet presAssocID="{15454C05-A17D-4FB7-9046-D7CA428AC3D0}" presName="sibTrans" presStyleLbl="sibTrans2D1" presStyleIdx="0" presStyleCnt="2"/>
      <dgm:spPr/>
    </dgm:pt>
    <dgm:pt modelId="{52667ADA-D851-4FF9-84F3-2967407613D0}" type="pres">
      <dgm:prSet presAssocID="{15454C05-A17D-4FB7-9046-D7CA428AC3D0}" presName="connectorText" presStyleLbl="sibTrans2D1" presStyleIdx="0" presStyleCnt="2"/>
      <dgm:spPr/>
    </dgm:pt>
    <dgm:pt modelId="{04B04D19-5B64-42A2-BD70-CCCDB647EEC1}" type="pres">
      <dgm:prSet presAssocID="{0D490374-A147-4AE1-8FD4-0C28EE8FE4FA}" presName="node" presStyleLbl="node1" presStyleIdx="1" presStyleCnt="3">
        <dgm:presLayoutVars>
          <dgm:bulletEnabled val="1"/>
        </dgm:presLayoutVars>
      </dgm:prSet>
      <dgm:spPr/>
    </dgm:pt>
    <dgm:pt modelId="{72FF30DB-58A3-43D2-974D-43CF6FC32A8D}" type="pres">
      <dgm:prSet presAssocID="{6DB40752-BDAF-4A5E-97D1-70C4DB89C61B}" presName="sibTrans" presStyleLbl="sibTrans2D1" presStyleIdx="1" presStyleCnt="2"/>
      <dgm:spPr/>
    </dgm:pt>
    <dgm:pt modelId="{6BCBE24D-C3CC-4B14-8FEC-D5007386278A}" type="pres">
      <dgm:prSet presAssocID="{6DB40752-BDAF-4A5E-97D1-70C4DB89C61B}" presName="connectorText" presStyleLbl="sibTrans2D1" presStyleIdx="1" presStyleCnt="2"/>
      <dgm:spPr/>
    </dgm:pt>
    <dgm:pt modelId="{0DE1B44C-AC2E-410E-B4C4-CED390942347}" type="pres">
      <dgm:prSet presAssocID="{B1C2FE68-28E6-42F4-BE07-1E6332AEAA9B}" presName="node" presStyleLbl="node1" presStyleIdx="2" presStyleCnt="3">
        <dgm:presLayoutVars>
          <dgm:bulletEnabled val="1"/>
        </dgm:presLayoutVars>
      </dgm:prSet>
      <dgm:spPr/>
    </dgm:pt>
  </dgm:ptLst>
  <dgm:cxnLst>
    <dgm:cxn modelId="{EA05F606-9783-481A-A7CA-D63A2439D4BD}" type="presOf" srcId="{6DB40752-BDAF-4A5E-97D1-70C4DB89C61B}" destId="{6BCBE24D-C3CC-4B14-8FEC-D5007386278A}" srcOrd="1" destOrd="0" presId="urn:microsoft.com/office/officeart/2005/8/layout/process1"/>
    <dgm:cxn modelId="{9D64F60D-C3EB-40FB-9CBD-4C44E91DCD6B}" type="presOf" srcId="{0D490374-A147-4AE1-8FD4-0C28EE8FE4FA}" destId="{04B04D19-5B64-42A2-BD70-CCCDB647EEC1}" srcOrd="0" destOrd="0" presId="urn:microsoft.com/office/officeart/2005/8/layout/process1"/>
    <dgm:cxn modelId="{E262A128-E3E7-4517-B38A-CD4031063403}" type="presOf" srcId="{7B93D322-B36E-42DB-BA83-5BF298AB1AF9}" destId="{A45129AB-CD5B-4E45-9045-4488C801B5B1}" srcOrd="0" destOrd="0" presId="urn:microsoft.com/office/officeart/2005/8/layout/process1"/>
    <dgm:cxn modelId="{DCF39338-B628-43F6-8B7F-DA2567B9D6A3}" srcId="{7B93D322-B36E-42DB-BA83-5BF298AB1AF9}" destId="{74C3D2C8-816B-418B-AC71-B7DD3B8EBDE9}" srcOrd="0" destOrd="0" parTransId="{B9A89C84-C6F8-45FF-8C73-E1E437BFC399}" sibTransId="{15454C05-A17D-4FB7-9046-D7CA428AC3D0}"/>
    <dgm:cxn modelId="{3B0BAD3A-51A3-46A2-B562-D9B200B561DC}" type="presOf" srcId="{B1C2FE68-28E6-42F4-BE07-1E6332AEAA9B}" destId="{0DE1B44C-AC2E-410E-B4C4-CED390942347}" srcOrd="0" destOrd="0" presId="urn:microsoft.com/office/officeart/2005/8/layout/process1"/>
    <dgm:cxn modelId="{5D2B8B80-36CA-46C7-B653-41BEB7E918C4}" type="presOf" srcId="{74C3D2C8-816B-418B-AC71-B7DD3B8EBDE9}" destId="{67B24FF2-7CC7-4FC2-B62F-860B5B02A778}" srcOrd="0" destOrd="0" presId="urn:microsoft.com/office/officeart/2005/8/layout/process1"/>
    <dgm:cxn modelId="{4C66279B-0859-48AA-9477-06110B5E3952}" srcId="{7B93D322-B36E-42DB-BA83-5BF298AB1AF9}" destId="{B1C2FE68-28E6-42F4-BE07-1E6332AEAA9B}" srcOrd="2" destOrd="0" parTransId="{004F9EBA-C132-4C8F-8FE3-277972CD1E23}" sibTransId="{D598F0C9-9C04-4E36-A17C-7D1C6CF374A5}"/>
    <dgm:cxn modelId="{39DD9B9E-E09B-41A7-B95E-FD035C608173}" srcId="{7B93D322-B36E-42DB-BA83-5BF298AB1AF9}" destId="{0D490374-A147-4AE1-8FD4-0C28EE8FE4FA}" srcOrd="1" destOrd="0" parTransId="{EB4011C9-9C24-4E44-BE22-1B563FCF075B}" sibTransId="{6DB40752-BDAF-4A5E-97D1-70C4DB89C61B}"/>
    <dgm:cxn modelId="{EC9B56BB-5DAA-4E34-B2E9-3B0BE39B4AA1}" type="presOf" srcId="{15454C05-A17D-4FB7-9046-D7CA428AC3D0}" destId="{BC59CC8A-CC74-4704-9D0A-CD13AEE3A24A}" srcOrd="0" destOrd="0" presId="urn:microsoft.com/office/officeart/2005/8/layout/process1"/>
    <dgm:cxn modelId="{829246BC-E69D-4320-9CCC-2117B2714F4C}" type="presOf" srcId="{6DB40752-BDAF-4A5E-97D1-70C4DB89C61B}" destId="{72FF30DB-58A3-43D2-974D-43CF6FC32A8D}" srcOrd="0" destOrd="0" presId="urn:microsoft.com/office/officeart/2005/8/layout/process1"/>
    <dgm:cxn modelId="{BEF924C6-85DE-4104-9F65-59271232F5A0}" type="presOf" srcId="{15454C05-A17D-4FB7-9046-D7CA428AC3D0}" destId="{52667ADA-D851-4FF9-84F3-2967407613D0}" srcOrd="1" destOrd="0" presId="urn:microsoft.com/office/officeart/2005/8/layout/process1"/>
    <dgm:cxn modelId="{A3B47BE0-130D-468C-92B7-97E3491E4BFB}" type="presParOf" srcId="{A45129AB-CD5B-4E45-9045-4488C801B5B1}" destId="{67B24FF2-7CC7-4FC2-B62F-860B5B02A778}" srcOrd="0" destOrd="0" presId="urn:microsoft.com/office/officeart/2005/8/layout/process1"/>
    <dgm:cxn modelId="{DD596AE6-3FEE-4892-BD0F-69B4E4FC3BB3}" type="presParOf" srcId="{A45129AB-CD5B-4E45-9045-4488C801B5B1}" destId="{BC59CC8A-CC74-4704-9D0A-CD13AEE3A24A}" srcOrd="1" destOrd="0" presId="urn:microsoft.com/office/officeart/2005/8/layout/process1"/>
    <dgm:cxn modelId="{6A15D769-728F-4247-8D72-8E5E3199D9CC}" type="presParOf" srcId="{BC59CC8A-CC74-4704-9D0A-CD13AEE3A24A}" destId="{52667ADA-D851-4FF9-84F3-2967407613D0}" srcOrd="0" destOrd="0" presId="urn:microsoft.com/office/officeart/2005/8/layout/process1"/>
    <dgm:cxn modelId="{128C8C76-C39F-47C4-BAF8-2C1D48DB3C09}" type="presParOf" srcId="{A45129AB-CD5B-4E45-9045-4488C801B5B1}" destId="{04B04D19-5B64-42A2-BD70-CCCDB647EEC1}" srcOrd="2" destOrd="0" presId="urn:microsoft.com/office/officeart/2005/8/layout/process1"/>
    <dgm:cxn modelId="{5FD33701-15DB-4A62-ADB8-A9127BB83511}" type="presParOf" srcId="{A45129AB-CD5B-4E45-9045-4488C801B5B1}" destId="{72FF30DB-58A3-43D2-974D-43CF6FC32A8D}" srcOrd="3" destOrd="0" presId="urn:microsoft.com/office/officeart/2005/8/layout/process1"/>
    <dgm:cxn modelId="{4801CA1D-5E8D-421E-BC35-A6665C4E4163}" type="presParOf" srcId="{72FF30DB-58A3-43D2-974D-43CF6FC32A8D}" destId="{6BCBE24D-C3CC-4B14-8FEC-D5007386278A}" srcOrd="0" destOrd="0" presId="urn:microsoft.com/office/officeart/2005/8/layout/process1"/>
    <dgm:cxn modelId="{C581B212-279A-4FCF-8F9C-D2FE4645D20D}" type="presParOf" srcId="{A45129AB-CD5B-4E45-9045-4488C801B5B1}" destId="{0DE1B44C-AC2E-410E-B4C4-CED390942347}" srcOrd="4"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6D4EE0B-8CB8-46CA-A42A-C1F56B804426}" type="doc">
      <dgm:prSet loTypeId="urn:microsoft.com/office/officeart/2005/8/layout/process1" loCatId="process" qsTypeId="urn:microsoft.com/office/officeart/2005/8/quickstyle/simple1" qsCatId="simple" csTypeId="urn:microsoft.com/office/officeart/2005/8/colors/accent1_2" csCatId="accent1" phldr="1"/>
      <dgm:spPr/>
    </dgm:pt>
    <dgm:pt modelId="{A6919F45-3AD4-44B4-8CA1-982769354E7C}">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NHS doctor, </a:t>
          </a:r>
          <a:r>
            <a:rPr lang="en-GB" sz="2400" dirty="0" err="1">
              <a:solidFill>
                <a:schemeClr val="tx1"/>
              </a:solidFill>
            </a:rPr>
            <a:t>Dhanuson</a:t>
          </a:r>
          <a:r>
            <a:rPr lang="en-GB" sz="2400" dirty="0">
              <a:solidFill>
                <a:schemeClr val="tx1"/>
              </a:solidFill>
            </a:rPr>
            <a:t> Dharmasena charged with an FGM offence after stitching up a mother after the birth of her first child</a:t>
          </a:r>
        </a:p>
      </dgm:t>
    </dgm:pt>
    <dgm:pt modelId="{BD5A45FC-4AE9-41E1-BB76-CB301744FFD5}" type="parTrans" cxnId="{DF964133-6E07-4460-B086-3DA5B2253D11}">
      <dgm:prSet/>
      <dgm:spPr/>
      <dgm:t>
        <a:bodyPr/>
        <a:lstStyle/>
        <a:p>
          <a:endParaRPr lang="en-GB"/>
        </a:p>
      </dgm:t>
    </dgm:pt>
    <dgm:pt modelId="{B1703B57-F451-4A82-A089-82E464E47367}" type="sibTrans" cxnId="{DF964133-6E07-4460-B086-3DA5B2253D11}">
      <dgm:prSet/>
      <dgm:spPr>
        <a:solidFill>
          <a:schemeClr val="accent1">
            <a:lumMod val="50000"/>
          </a:schemeClr>
        </a:solidFill>
        <a:ln>
          <a:solidFill>
            <a:schemeClr val="tx1"/>
          </a:solidFill>
        </a:ln>
      </dgm:spPr>
      <dgm:t>
        <a:bodyPr/>
        <a:lstStyle/>
        <a:p>
          <a:endParaRPr lang="en-GB"/>
        </a:p>
      </dgm:t>
    </dgm:pt>
    <dgm:pt modelId="{2D71CBE8-317F-47BE-88C9-28A742BAB75E}">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Hasan Mohamed, an on duty consultant at the time was charged with aiding &amp; abetting the doctor</a:t>
          </a:r>
        </a:p>
      </dgm:t>
    </dgm:pt>
    <dgm:pt modelId="{4D98F960-D0EE-46DE-91C5-96D0C3C302A2}" type="parTrans" cxnId="{D91FC378-9517-414D-A900-7E3488C99951}">
      <dgm:prSet/>
      <dgm:spPr/>
      <dgm:t>
        <a:bodyPr/>
        <a:lstStyle/>
        <a:p>
          <a:endParaRPr lang="en-GB"/>
        </a:p>
      </dgm:t>
    </dgm:pt>
    <dgm:pt modelId="{206E9BE7-425B-4CCE-9231-D1E3E76403FF}" type="sibTrans" cxnId="{D91FC378-9517-414D-A900-7E3488C99951}">
      <dgm:prSet/>
      <dgm:spPr>
        <a:solidFill>
          <a:schemeClr val="accent1">
            <a:lumMod val="50000"/>
          </a:schemeClr>
        </a:solidFill>
        <a:ln>
          <a:solidFill>
            <a:schemeClr val="tx1"/>
          </a:solidFill>
        </a:ln>
      </dgm:spPr>
      <dgm:t>
        <a:bodyPr/>
        <a:lstStyle/>
        <a:p>
          <a:endParaRPr lang="en-GB"/>
        </a:p>
      </dgm:t>
    </dgm:pt>
    <dgm:pt modelId="{150A5249-B49E-4101-90C0-EE46B0CEEBFB}">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Defence considered it a ‘SHOW TRIAL’ &amp; an effort made by the CPS to regain some confidence after failing to bring a prosecution despite FGM laws being in place since 1985</a:t>
          </a:r>
        </a:p>
      </dgm:t>
    </dgm:pt>
    <dgm:pt modelId="{40EA0227-7405-4D3B-BA23-AF7604CF1602}" type="parTrans" cxnId="{3D05B995-862F-4447-9415-96184E1ED581}">
      <dgm:prSet/>
      <dgm:spPr/>
      <dgm:t>
        <a:bodyPr/>
        <a:lstStyle/>
        <a:p>
          <a:endParaRPr lang="en-GB"/>
        </a:p>
      </dgm:t>
    </dgm:pt>
    <dgm:pt modelId="{7E96DDFC-8758-4853-8CF1-E3014176DD30}" type="sibTrans" cxnId="{3D05B995-862F-4447-9415-96184E1ED581}">
      <dgm:prSet/>
      <dgm:spPr/>
      <dgm:t>
        <a:bodyPr/>
        <a:lstStyle/>
        <a:p>
          <a:endParaRPr lang="en-GB"/>
        </a:p>
      </dgm:t>
    </dgm:pt>
    <dgm:pt modelId="{FA67106E-87E4-48EE-BA34-6E6EE408BF63}" type="pres">
      <dgm:prSet presAssocID="{16D4EE0B-8CB8-46CA-A42A-C1F56B804426}" presName="Name0" presStyleCnt="0">
        <dgm:presLayoutVars>
          <dgm:dir/>
          <dgm:resizeHandles val="exact"/>
        </dgm:presLayoutVars>
      </dgm:prSet>
      <dgm:spPr/>
    </dgm:pt>
    <dgm:pt modelId="{53A9D539-6FC6-477C-A023-252970AA9925}" type="pres">
      <dgm:prSet presAssocID="{A6919F45-3AD4-44B4-8CA1-982769354E7C}" presName="node" presStyleLbl="node1" presStyleIdx="0" presStyleCnt="3" custScaleX="128872" custScaleY="223479">
        <dgm:presLayoutVars>
          <dgm:bulletEnabled val="1"/>
        </dgm:presLayoutVars>
      </dgm:prSet>
      <dgm:spPr/>
    </dgm:pt>
    <dgm:pt modelId="{A87E6448-EC85-4C5E-8C2E-3B195D530032}" type="pres">
      <dgm:prSet presAssocID="{B1703B57-F451-4A82-A089-82E464E47367}" presName="sibTrans" presStyleLbl="sibTrans2D1" presStyleIdx="0" presStyleCnt="2"/>
      <dgm:spPr/>
    </dgm:pt>
    <dgm:pt modelId="{BC515184-DCB6-4C29-A0BF-581197AAE66C}" type="pres">
      <dgm:prSet presAssocID="{B1703B57-F451-4A82-A089-82E464E47367}" presName="connectorText" presStyleLbl="sibTrans2D1" presStyleIdx="0" presStyleCnt="2"/>
      <dgm:spPr/>
    </dgm:pt>
    <dgm:pt modelId="{1DEF044D-199B-400F-A124-FAF11E6A2B4D}" type="pres">
      <dgm:prSet presAssocID="{2D71CBE8-317F-47BE-88C9-28A742BAB75E}" presName="node" presStyleLbl="node1" presStyleIdx="1" presStyleCnt="3" custScaleX="121289" custScaleY="218859" custLinFactNeighborX="1981" custLinFactNeighborY="-2310">
        <dgm:presLayoutVars>
          <dgm:bulletEnabled val="1"/>
        </dgm:presLayoutVars>
      </dgm:prSet>
      <dgm:spPr/>
    </dgm:pt>
    <dgm:pt modelId="{7B46E68E-36DC-4996-B41B-684E9105BEE7}" type="pres">
      <dgm:prSet presAssocID="{206E9BE7-425B-4CCE-9231-D1E3E76403FF}" presName="sibTrans" presStyleLbl="sibTrans2D1" presStyleIdx="1" presStyleCnt="2"/>
      <dgm:spPr/>
    </dgm:pt>
    <dgm:pt modelId="{00D141E6-32E1-4384-8863-829B4ED72A2B}" type="pres">
      <dgm:prSet presAssocID="{206E9BE7-425B-4CCE-9231-D1E3E76403FF}" presName="connectorText" presStyleLbl="sibTrans2D1" presStyleIdx="1" presStyleCnt="2"/>
      <dgm:spPr/>
    </dgm:pt>
    <dgm:pt modelId="{7514BE76-EADD-4156-9D63-C752FF83CA77}" type="pres">
      <dgm:prSet presAssocID="{150A5249-B49E-4101-90C0-EE46B0CEEBFB}" presName="node" presStyleLbl="node1" presStyleIdx="2" presStyleCnt="3" custScaleX="133647" custScaleY="223479">
        <dgm:presLayoutVars>
          <dgm:bulletEnabled val="1"/>
        </dgm:presLayoutVars>
      </dgm:prSet>
      <dgm:spPr/>
    </dgm:pt>
  </dgm:ptLst>
  <dgm:cxnLst>
    <dgm:cxn modelId="{DF964133-6E07-4460-B086-3DA5B2253D11}" srcId="{16D4EE0B-8CB8-46CA-A42A-C1F56B804426}" destId="{A6919F45-3AD4-44B4-8CA1-982769354E7C}" srcOrd="0" destOrd="0" parTransId="{BD5A45FC-4AE9-41E1-BB76-CB301744FFD5}" sibTransId="{B1703B57-F451-4A82-A089-82E464E47367}"/>
    <dgm:cxn modelId="{D91FC378-9517-414D-A900-7E3488C99951}" srcId="{16D4EE0B-8CB8-46CA-A42A-C1F56B804426}" destId="{2D71CBE8-317F-47BE-88C9-28A742BAB75E}" srcOrd="1" destOrd="0" parTransId="{4D98F960-D0EE-46DE-91C5-96D0C3C302A2}" sibTransId="{206E9BE7-425B-4CCE-9231-D1E3E76403FF}"/>
    <dgm:cxn modelId="{7484F259-83B9-4A89-B266-D0E01074001B}" type="presOf" srcId="{B1703B57-F451-4A82-A089-82E464E47367}" destId="{BC515184-DCB6-4C29-A0BF-581197AAE66C}" srcOrd="1" destOrd="0" presId="urn:microsoft.com/office/officeart/2005/8/layout/process1"/>
    <dgm:cxn modelId="{0CE5C37E-F697-4C30-9308-954A7452EC7C}" type="presOf" srcId="{2D71CBE8-317F-47BE-88C9-28A742BAB75E}" destId="{1DEF044D-199B-400F-A124-FAF11E6A2B4D}" srcOrd="0" destOrd="0" presId="urn:microsoft.com/office/officeart/2005/8/layout/process1"/>
    <dgm:cxn modelId="{3D05B995-862F-4447-9415-96184E1ED581}" srcId="{16D4EE0B-8CB8-46CA-A42A-C1F56B804426}" destId="{150A5249-B49E-4101-90C0-EE46B0CEEBFB}" srcOrd="2" destOrd="0" parTransId="{40EA0227-7405-4D3B-BA23-AF7604CF1602}" sibTransId="{7E96DDFC-8758-4853-8CF1-E3014176DD30}"/>
    <dgm:cxn modelId="{8439C59E-684D-432E-BCCF-C6C7C6269AA2}" type="presOf" srcId="{206E9BE7-425B-4CCE-9231-D1E3E76403FF}" destId="{7B46E68E-36DC-4996-B41B-684E9105BEE7}" srcOrd="0" destOrd="0" presId="urn:microsoft.com/office/officeart/2005/8/layout/process1"/>
    <dgm:cxn modelId="{A1E42CB4-4DFD-4F9A-9C39-7552A4CB84B5}" type="presOf" srcId="{16D4EE0B-8CB8-46CA-A42A-C1F56B804426}" destId="{FA67106E-87E4-48EE-BA34-6E6EE408BF63}" srcOrd="0" destOrd="0" presId="urn:microsoft.com/office/officeart/2005/8/layout/process1"/>
    <dgm:cxn modelId="{E0F8B5C7-1D5E-436F-87C5-AE553A9BDCF0}" type="presOf" srcId="{B1703B57-F451-4A82-A089-82E464E47367}" destId="{A87E6448-EC85-4C5E-8C2E-3B195D530032}" srcOrd="0" destOrd="0" presId="urn:microsoft.com/office/officeart/2005/8/layout/process1"/>
    <dgm:cxn modelId="{4969B5C9-28AF-4408-8AA6-2FC969B83CFD}" type="presOf" srcId="{A6919F45-3AD4-44B4-8CA1-982769354E7C}" destId="{53A9D539-6FC6-477C-A023-252970AA9925}" srcOrd="0" destOrd="0" presId="urn:microsoft.com/office/officeart/2005/8/layout/process1"/>
    <dgm:cxn modelId="{6AEA7DCE-3882-4073-AB6D-3358EB13B572}" type="presOf" srcId="{206E9BE7-425B-4CCE-9231-D1E3E76403FF}" destId="{00D141E6-32E1-4384-8863-829B4ED72A2B}" srcOrd="1" destOrd="0" presId="urn:microsoft.com/office/officeart/2005/8/layout/process1"/>
    <dgm:cxn modelId="{26FDA0F0-2994-4344-A599-6FFF15CB1AB5}" type="presOf" srcId="{150A5249-B49E-4101-90C0-EE46B0CEEBFB}" destId="{7514BE76-EADD-4156-9D63-C752FF83CA77}" srcOrd="0" destOrd="0" presId="urn:microsoft.com/office/officeart/2005/8/layout/process1"/>
    <dgm:cxn modelId="{9A32450A-A409-4B58-B08C-337D37F58FFF}" type="presParOf" srcId="{FA67106E-87E4-48EE-BA34-6E6EE408BF63}" destId="{53A9D539-6FC6-477C-A023-252970AA9925}" srcOrd="0" destOrd="0" presId="urn:microsoft.com/office/officeart/2005/8/layout/process1"/>
    <dgm:cxn modelId="{1FDBF390-50A9-4E06-8544-A4E05C18EB63}" type="presParOf" srcId="{FA67106E-87E4-48EE-BA34-6E6EE408BF63}" destId="{A87E6448-EC85-4C5E-8C2E-3B195D530032}" srcOrd="1" destOrd="0" presId="urn:microsoft.com/office/officeart/2005/8/layout/process1"/>
    <dgm:cxn modelId="{DC1C97F2-5CB0-45A2-AF8C-7D85366C0E49}" type="presParOf" srcId="{A87E6448-EC85-4C5E-8C2E-3B195D530032}" destId="{BC515184-DCB6-4C29-A0BF-581197AAE66C}" srcOrd="0" destOrd="0" presId="urn:microsoft.com/office/officeart/2005/8/layout/process1"/>
    <dgm:cxn modelId="{B5DE76E9-FAAF-4E94-A79F-DD1B1B3EEF87}" type="presParOf" srcId="{FA67106E-87E4-48EE-BA34-6E6EE408BF63}" destId="{1DEF044D-199B-400F-A124-FAF11E6A2B4D}" srcOrd="2" destOrd="0" presId="urn:microsoft.com/office/officeart/2005/8/layout/process1"/>
    <dgm:cxn modelId="{E7F694A9-23D9-4228-8738-CD753B2A5850}" type="presParOf" srcId="{FA67106E-87E4-48EE-BA34-6E6EE408BF63}" destId="{7B46E68E-36DC-4996-B41B-684E9105BEE7}" srcOrd="3" destOrd="0" presId="urn:microsoft.com/office/officeart/2005/8/layout/process1"/>
    <dgm:cxn modelId="{3316CBE9-C55F-4C87-BAF0-47F7195EA83A}" type="presParOf" srcId="{7B46E68E-36DC-4996-B41B-684E9105BEE7}" destId="{00D141E6-32E1-4384-8863-829B4ED72A2B}" srcOrd="0" destOrd="0" presId="urn:microsoft.com/office/officeart/2005/8/layout/process1"/>
    <dgm:cxn modelId="{F43A4844-EF65-45FA-B09A-F2B57E550838}" type="presParOf" srcId="{FA67106E-87E4-48EE-BA34-6E6EE408BF63}" destId="{7514BE76-EADD-4156-9D63-C752FF83CA77}"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618EC98-BA12-454A-869A-4A56784A5DE7}"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851B2686-BA65-4A14-B74B-1F47C282CAFE}">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The position of the family within their community &amp; the level of integration into UK society</a:t>
          </a:r>
        </a:p>
      </dgm:t>
    </dgm:pt>
    <dgm:pt modelId="{97411B3E-B441-4302-885F-EB2088D0B0D6}" type="parTrans" cxnId="{1DE48A7D-F6F9-46E0-8C28-3C78B73C57DA}">
      <dgm:prSet/>
      <dgm:spPr/>
      <dgm:t>
        <a:bodyPr/>
        <a:lstStyle/>
        <a:p>
          <a:endParaRPr lang="en-GB"/>
        </a:p>
      </dgm:t>
    </dgm:pt>
    <dgm:pt modelId="{DB5A9646-F161-4ECB-9C39-CB59F3914C55}" type="sibTrans" cxnId="{1DE48A7D-F6F9-46E0-8C28-3C78B73C57DA}">
      <dgm:prSet/>
      <dgm:spPr>
        <a:solidFill>
          <a:schemeClr val="accent1">
            <a:lumMod val="50000"/>
          </a:schemeClr>
        </a:solidFill>
        <a:ln>
          <a:solidFill>
            <a:schemeClr val="tx1"/>
          </a:solidFill>
        </a:ln>
      </dgm:spPr>
      <dgm:t>
        <a:bodyPr/>
        <a:lstStyle/>
        <a:p>
          <a:endParaRPr lang="en-GB"/>
        </a:p>
      </dgm:t>
    </dgm:pt>
    <dgm:pt modelId="{DB55538F-4470-414D-8F1F-F1E56B38CECE}">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Any girl born to a woman who has been subjected to FGM</a:t>
          </a:r>
        </a:p>
      </dgm:t>
    </dgm:pt>
    <dgm:pt modelId="{0076EC63-B929-4CAC-8F96-F7A112B5F0C3}" type="parTrans" cxnId="{5B9A0378-5702-4FB8-9DF0-8E18E07D93ED}">
      <dgm:prSet/>
      <dgm:spPr/>
      <dgm:t>
        <a:bodyPr/>
        <a:lstStyle/>
        <a:p>
          <a:endParaRPr lang="en-GB"/>
        </a:p>
      </dgm:t>
    </dgm:pt>
    <dgm:pt modelId="{A5E6B2F7-6A0F-4A00-8384-6F53402039E3}" type="sibTrans" cxnId="{5B9A0378-5702-4FB8-9DF0-8E18E07D93ED}">
      <dgm:prSet/>
      <dgm:spPr>
        <a:solidFill>
          <a:schemeClr val="accent1">
            <a:lumMod val="50000"/>
          </a:schemeClr>
        </a:solidFill>
        <a:ln>
          <a:solidFill>
            <a:schemeClr val="tx1"/>
          </a:solidFill>
        </a:ln>
      </dgm:spPr>
      <dgm:t>
        <a:bodyPr/>
        <a:lstStyle/>
        <a:p>
          <a:endParaRPr lang="en-GB"/>
        </a:p>
      </dgm:t>
    </dgm:pt>
    <dgm:pt modelId="{CDB22623-56AB-43A5-84A2-284E77B1E86D}">
      <dgm:prSet phldrT="[Text]" custT="1"/>
      <dgm:spPr>
        <a:solidFill>
          <a:schemeClr val="bg2">
            <a:lumMod val="90000"/>
          </a:schemeClr>
        </a:solidFill>
        <a:ln>
          <a:solidFill>
            <a:schemeClr val="tx1"/>
          </a:solidFill>
        </a:ln>
      </dgm:spPr>
      <dgm:t>
        <a:bodyPr/>
        <a:lstStyle/>
        <a:p>
          <a:r>
            <a:rPr lang="en-GB" sz="2400" dirty="0">
              <a:solidFill>
                <a:schemeClr val="tx1"/>
              </a:solidFill>
            </a:rPr>
            <a:t>When a family elder visits the country</a:t>
          </a:r>
        </a:p>
      </dgm:t>
    </dgm:pt>
    <dgm:pt modelId="{B6B26477-6065-4B40-80D2-11B8CFAA30C2}" type="parTrans" cxnId="{10B5A245-539C-4A46-9E4A-9BB581222986}">
      <dgm:prSet/>
      <dgm:spPr/>
      <dgm:t>
        <a:bodyPr/>
        <a:lstStyle/>
        <a:p>
          <a:endParaRPr lang="en-GB"/>
        </a:p>
      </dgm:t>
    </dgm:pt>
    <dgm:pt modelId="{C13C5D73-C07E-4718-84EC-2A8FE620D6D2}" type="sibTrans" cxnId="{10B5A245-539C-4A46-9E4A-9BB581222986}">
      <dgm:prSet/>
      <dgm:spPr>
        <a:solidFill>
          <a:schemeClr val="accent1">
            <a:lumMod val="50000"/>
          </a:schemeClr>
        </a:solidFill>
        <a:ln>
          <a:solidFill>
            <a:schemeClr val="tx1"/>
          </a:solidFill>
        </a:ln>
      </dgm:spPr>
      <dgm:t>
        <a:bodyPr/>
        <a:lstStyle/>
        <a:p>
          <a:endParaRPr lang="en-GB"/>
        </a:p>
      </dgm:t>
    </dgm:pt>
    <dgm:pt modelId="{F03B1A22-ADE7-4970-9031-D940C5541773}">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Any girl who has a sister who has already undergone FGM</a:t>
          </a:r>
        </a:p>
      </dgm:t>
    </dgm:pt>
    <dgm:pt modelId="{9492BF6C-2015-4562-86B2-7631B7538ED9}" type="parTrans" cxnId="{AF9657E5-6C6B-43E7-A109-B0FB94C80A16}">
      <dgm:prSet/>
      <dgm:spPr/>
      <dgm:t>
        <a:bodyPr/>
        <a:lstStyle/>
        <a:p>
          <a:endParaRPr lang="en-GB"/>
        </a:p>
      </dgm:t>
    </dgm:pt>
    <dgm:pt modelId="{473AF0D8-DA8F-4AA6-B247-BDE380A8A9C1}" type="sibTrans" cxnId="{AF9657E5-6C6B-43E7-A109-B0FB94C80A16}">
      <dgm:prSet/>
      <dgm:spPr>
        <a:solidFill>
          <a:schemeClr val="accent1">
            <a:lumMod val="50000"/>
          </a:schemeClr>
        </a:solidFill>
        <a:ln>
          <a:solidFill>
            <a:schemeClr val="tx1"/>
          </a:solidFill>
        </a:ln>
      </dgm:spPr>
      <dgm:t>
        <a:bodyPr/>
        <a:lstStyle/>
        <a:p>
          <a:endParaRPr lang="en-GB"/>
        </a:p>
      </dgm:t>
    </dgm:pt>
    <dgm:pt modelId="{EA21EB50-1834-4314-9F74-6BE05B401D9A}">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Any girl who is withdrawn from Personal, Social &amp; Health Education (PSHE)</a:t>
          </a:r>
        </a:p>
      </dgm:t>
    </dgm:pt>
    <dgm:pt modelId="{5315730A-01D2-4AAB-8F37-EC59E0D1C789}" type="parTrans" cxnId="{5FD68EC9-A648-4A90-99CB-12D1D540F1F4}">
      <dgm:prSet/>
      <dgm:spPr/>
      <dgm:t>
        <a:bodyPr/>
        <a:lstStyle/>
        <a:p>
          <a:endParaRPr lang="en-GB"/>
        </a:p>
      </dgm:t>
    </dgm:pt>
    <dgm:pt modelId="{F1976F62-9EE4-42AD-BAEA-9F9E1010F636}" type="sibTrans" cxnId="{5FD68EC9-A648-4A90-99CB-12D1D540F1F4}">
      <dgm:prSet/>
      <dgm:spPr/>
      <dgm:t>
        <a:bodyPr/>
        <a:lstStyle/>
        <a:p>
          <a:endParaRPr lang="en-GB"/>
        </a:p>
      </dgm:t>
    </dgm:pt>
    <dgm:pt modelId="{E927DF6E-9988-47C0-8E7D-5FCE813C84EF}" type="pres">
      <dgm:prSet presAssocID="{9618EC98-BA12-454A-869A-4A56784A5DE7}" presName="diagram" presStyleCnt="0">
        <dgm:presLayoutVars>
          <dgm:dir/>
          <dgm:resizeHandles val="exact"/>
        </dgm:presLayoutVars>
      </dgm:prSet>
      <dgm:spPr/>
    </dgm:pt>
    <dgm:pt modelId="{84639086-C225-4FE2-BF93-ECDB9C24C2E7}" type="pres">
      <dgm:prSet presAssocID="{851B2686-BA65-4A14-B74B-1F47C282CAFE}" presName="node" presStyleLbl="node1" presStyleIdx="0" presStyleCnt="5">
        <dgm:presLayoutVars>
          <dgm:bulletEnabled val="1"/>
        </dgm:presLayoutVars>
      </dgm:prSet>
      <dgm:spPr/>
    </dgm:pt>
    <dgm:pt modelId="{CADA8D85-11AF-4775-850B-4CD6A83E1E45}" type="pres">
      <dgm:prSet presAssocID="{DB5A9646-F161-4ECB-9C39-CB59F3914C55}" presName="sibTrans" presStyleLbl="sibTrans2D1" presStyleIdx="0" presStyleCnt="4"/>
      <dgm:spPr/>
    </dgm:pt>
    <dgm:pt modelId="{651C06D9-FBDE-4C6D-A8E3-8DD0A9150DDD}" type="pres">
      <dgm:prSet presAssocID="{DB5A9646-F161-4ECB-9C39-CB59F3914C55}" presName="connectorText" presStyleLbl="sibTrans2D1" presStyleIdx="0" presStyleCnt="4"/>
      <dgm:spPr/>
    </dgm:pt>
    <dgm:pt modelId="{CBE31D2D-FBF4-46CF-8DBB-2914BFFA71DE}" type="pres">
      <dgm:prSet presAssocID="{DB55538F-4470-414D-8F1F-F1E56B38CECE}" presName="node" presStyleLbl="node1" presStyleIdx="1" presStyleCnt="5">
        <dgm:presLayoutVars>
          <dgm:bulletEnabled val="1"/>
        </dgm:presLayoutVars>
      </dgm:prSet>
      <dgm:spPr/>
    </dgm:pt>
    <dgm:pt modelId="{DB579106-BC25-47F6-B466-8F65C6BBBED0}" type="pres">
      <dgm:prSet presAssocID="{A5E6B2F7-6A0F-4A00-8384-6F53402039E3}" presName="sibTrans" presStyleLbl="sibTrans2D1" presStyleIdx="1" presStyleCnt="4"/>
      <dgm:spPr/>
    </dgm:pt>
    <dgm:pt modelId="{3067A636-8CAC-4CB4-A366-8D5B1482A544}" type="pres">
      <dgm:prSet presAssocID="{A5E6B2F7-6A0F-4A00-8384-6F53402039E3}" presName="connectorText" presStyleLbl="sibTrans2D1" presStyleIdx="1" presStyleCnt="4"/>
      <dgm:spPr/>
    </dgm:pt>
    <dgm:pt modelId="{E018966F-76B9-4BA4-A2D5-9F6DF766CF96}" type="pres">
      <dgm:prSet presAssocID="{CDB22623-56AB-43A5-84A2-284E77B1E86D}" presName="node" presStyleLbl="node1" presStyleIdx="2" presStyleCnt="5">
        <dgm:presLayoutVars>
          <dgm:bulletEnabled val="1"/>
        </dgm:presLayoutVars>
      </dgm:prSet>
      <dgm:spPr/>
    </dgm:pt>
    <dgm:pt modelId="{85E75F98-2A0A-49DF-AB77-E2580FB74609}" type="pres">
      <dgm:prSet presAssocID="{C13C5D73-C07E-4718-84EC-2A8FE620D6D2}" presName="sibTrans" presStyleLbl="sibTrans2D1" presStyleIdx="2" presStyleCnt="4"/>
      <dgm:spPr/>
    </dgm:pt>
    <dgm:pt modelId="{93EBBBA3-266B-4A5F-B4E7-0DAF99CC4F92}" type="pres">
      <dgm:prSet presAssocID="{C13C5D73-C07E-4718-84EC-2A8FE620D6D2}" presName="connectorText" presStyleLbl="sibTrans2D1" presStyleIdx="2" presStyleCnt="4"/>
      <dgm:spPr/>
    </dgm:pt>
    <dgm:pt modelId="{DCC74226-ED2D-43A1-A71E-CCC3272008CA}" type="pres">
      <dgm:prSet presAssocID="{F03B1A22-ADE7-4970-9031-D940C5541773}" presName="node" presStyleLbl="node1" presStyleIdx="3" presStyleCnt="5">
        <dgm:presLayoutVars>
          <dgm:bulletEnabled val="1"/>
        </dgm:presLayoutVars>
      </dgm:prSet>
      <dgm:spPr/>
    </dgm:pt>
    <dgm:pt modelId="{F238D762-7C15-4E29-A9D1-52B9AEC04718}" type="pres">
      <dgm:prSet presAssocID="{473AF0D8-DA8F-4AA6-B247-BDE380A8A9C1}" presName="sibTrans" presStyleLbl="sibTrans2D1" presStyleIdx="3" presStyleCnt="4"/>
      <dgm:spPr/>
    </dgm:pt>
    <dgm:pt modelId="{6416CA2B-3BD2-4FC3-8A30-100409939001}" type="pres">
      <dgm:prSet presAssocID="{473AF0D8-DA8F-4AA6-B247-BDE380A8A9C1}" presName="connectorText" presStyleLbl="sibTrans2D1" presStyleIdx="3" presStyleCnt="4"/>
      <dgm:spPr/>
    </dgm:pt>
    <dgm:pt modelId="{571F8BD9-0CD9-41B4-AF40-BAEE793B5553}" type="pres">
      <dgm:prSet presAssocID="{EA21EB50-1834-4314-9F74-6BE05B401D9A}" presName="node" presStyleLbl="node1" presStyleIdx="4" presStyleCnt="5">
        <dgm:presLayoutVars>
          <dgm:bulletEnabled val="1"/>
        </dgm:presLayoutVars>
      </dgm:prSet>
      <dgm:spPr/>
    </dgm:pt>
  </dgm:ptLst>
  <dgm:cxnLst>
    <dgm:cxn modelId="{8C5A140E-FA66-4EEF-89EE-1C4E0B080F78}" type="presOf" srcId="{473AF0D8-DA8F-4AA6-B247-BDE380A8A9C1}" destId="{6416CA2B-3BD2-4FC3-8A30-100409939001}" srcOrd="1" destOrd="0" presId="urn:microsoft.com/office/officeart/2005/8/layout/process5"/>
    <dgm:cxn modelId="{9D3E215D-B832-472F-90B0-6F3D66642F56}" type="presOf" srcId="{DB5A9646-F161-4ECB-9C39-CB59F3914C55}" destId="{CADA8D85-11AF-4775-850B-4CD6A83E1E45}" srcOrd="0" destOrd="0" presId="urn:microsoft.com/office/officeart/2005/8/layout/process5"/>
    <dgm:cxn modelId="{FFDC8164-B1DF-460D-8D56-FF648DBDA2B4}" type="presOf" srcId="{A5E6B2F7-6A0F-4A00-8384-6F53402039E3}" destId="{DB579106-BC25-47F6-B466-8F65C6BBBED0}" srcOrd="0" destOrd="0" presId="urn:microsoft.com/office/officeart/2005/8/layout/process5"/>
    <dgm:cxn modelId="{10B5A245-539C-4A46-9E4A-9BB581222986}" srcId="{9618EC98-BA12-454A-869A-4A56784A5DE7}" destId="{CDB22623-56AB-43A5-84A2-284E77B1E86D}" srcOrd="2" destOrd="0" parTransId="{B6B26477-6065-4B40-80D2-11B8CFAA30C2}" sibTransId="{C13C5D73-C07E-4718-84EC-2A8FE620D6D2}"/>
    <dgm:cxn modelId="{E0984966-CFAB-44A8-9592-655730B948B6}" type="presOf" srcId="{473AF0D8-DA8F-4AA6-B247-BDE380A8A9C1}" destId="{F238D762-7C15-4E29-A9D1-52B9AEC04718}" srcOrd="0" destOrd="0" presId="urn:microsoft.com/office/officeart/2005/8/layout/process5"/>
    <dgm:cxn modelId="{5E7F3868-6F71-4B42-B4DF-293460CD863E}" type="presOf" srcId="{EA21EB50-1834-4314-9F74-6BE05B401D9A}" destId="{571F8BD9-0CD9-41B4-AF40-BAEE793B5553}" srcOrd="0" destOrd="0" presId="urn:microsoft.com/office/officeart/2005/8/layout/process5"/>
    <dgm:cxn modelId="{AEE39456-8F9F-498E-A017-50FE39556369}" type="presOf" srcId="{9618EC98-BA12-454A-869A-4A56784A5DE7}" destId="{E927DF6E-9988-47C0-8E7D-5FCE813C84EF}" srcOrd="0" destOrd="0" presId="urn:microsoft.com/office/officeart/2005/8/layout/process5"/>
    <dgm:cxn modelId="{5B9A0378-5702-4FB8-9DF0-8E18E07D93ED}" srcId="{9618EC98-BA12-454A-869A-4A56784A5DE7}" destId="{DB55538F-4470-414D-8F1F-F1E56B38CECE}" srcOrd="1" destOrd="0" parTransId="{0076EC63-B929-4CAC-8F96-F7A112B5F0C3}" sibTransId="{A5E6B2F7-6A0F-4A00-8384-6F53402039E3}"/>
    <dgm:cxn modelId="{1DE48A7D-F6F9-46E0-8C28-3C78B73C57DA}" srcId="{9618EC98-BA12-454A-869A-4A56784A5DE7}" destId="{851B2686-BA65-4A14-B74B-1F47C282CAFE}" srcOrd="0" destOrd="0" parTransId="{97411B3E-B441-4302-885F-EB2088D0B0D6}" sibTransId="{DB5A9646-F161-4ECB-9C39-CB59F3914C55}"/>
    <dgm:cxn modelId="{5B2A1B82-81A9-4A0B-B62B-401B0FEFC3D9}" type="presOf" srcId="{C13C5D73-C07E-4718-84EC-2A8FE620D6D2}" destId="{93EBBBA3-266B-4A5F-B4E7-0DAF99CC4F92}" srcOrd="1" destOrd="0" presId="urn:microsoft.com/office/officeart/2005/8/layout/process5"/>
    <dgm:cxn modelId="{8A0FFC8B-29D1-4216-933A-422055BF796B}" type="presOf" srcId="{A5E6B2F7-6A0F-4A00-8384-6F53402039E3}" destId="{3067A636-8CAC-4CB4-A366-8D5B1482A544}" srcOrd="1" destOrd="0" presId="urn:microsoft.com/office/officeart/2005/8/layout/process5"/>
    <dgm:cxn modelId="{892B099A-5E35-4BE2-981F-F16EC80A97CD}" type="presOf" srcId="{C13C5D73-C07E-4718-84EC-2A8FE620D6D2}" destId="{85E75F98-2A0A-49DF-AB77-E2580FB74609}" srcOrd="0" destOrd="0" presId="urn:microsoft.com/office/officeart/2005/8/layout/process5"/>
    <dgm:cxn modelId="{5FD5CAA4-6A1C-428D-AC2E-3916F216C70B}" type="presOf" srcId="{F03B1A22-ADE7-4970-9031-D940C5541773}" destId="{DCC74226-ED2D-43A1-A71E-CCC3272008CA}" srcOrd="0" destOrd="0" presId="urn:microsoft.com/office/officeart/2005/8/layout/process5"/>
    <dgm:cxn modelId="{C70C45B1-1246-4988-87C7-4DC57D70CFD4}" type="presOf" srcId="{851B2686-BA65-4A14-B74B-1F47C282CAFE}" destId="{84639086-C225-4FE2-BF93-ECDB9C24C2E7}" srcOrd="0" destOrd="0" presId="urn:microsoft.com/office/officeart/2005/8/layout/process5"/>
    <dgm:cxn modelId="{8F55B7C2-8651-4F8B-8901-E70A4DBF4EC5}" type="presOf" srcId="{CDB22623-56AB-43A5-84A2-284E77B1E86D}" destId="{E018966F-76B9-4BA4-A2D5-9F6DF766CF96}" srcOrd="0" destOrd="0" presId="urn:microsoft.com/office/officeart/2005/8/layout/process5"/>
    <dgm:cxn modelId="{5FD68EC9-A648-4A90-99CB-12D1D540F1F4}" srcId="{9618EC98-BA12-454A-869A-4A56784A5DE7}" destId="{EA21EB50-1834-4314-9F74-6BE05B401D9A}" srcOrd="4" destOrd="0" parTransId="{5315730A-01D2-4AAB-8F37-EC59E0D1C789}" sibTransId="{F1976F62-9EE4-42AD-BAEA-9F9E1010F636}"/>
    <dgm:cxn modelId="{AF9657E5-6C6B-43E7-A109-B0FB94C80A16}" srcId="{9618EC98-BA12-454A-869A-4A56784A5DE7}" destId="{F03B1A22-ADE7-4970-9031-D940C5541773}" srcOrd="3" destOrd="0" parTransId="{9492BF6C-2015-4562-86B2-7631B7538ED9}" sibTransId="{473AF0D8-DA8F-4AA6-B247-BDE380A8A9C1}"/>
    <dgm:cxn modelId="{FD08F3ED-6380-459A-8D43-7C912030AC46}" type="presOf" srcId="{DB5A9646-F161-4ECB-9C39-CB59F3914C55}" destId="{651C06D9-FBDE-4C6D-A8E3-8DD0A9150DDD}" srcOrd="1" destOrd="0" presId="urn:microsoft.com/office/officeart/2005/8/layout/process5"/>
    <dgm:cxn modelId="{468A51FE-E4B3-460B-8ADE-F2F369104E85}" type="presOf" srcId="{DB55538F-4470-414D-8F1F-F1E56B38CECE}" destId="{CBE31D2D-FBF4-46CF-8DBB-2914BFFA71DE}" srcOrd="0" destOrd="0" presId="urn:microsoft.com/office/officeart/2005/8/layout/process5"/>
    <dgm:cxn modelId="{8CBAE098-9106-4ECD-948B-28319FF0AC7B}" type="presParOf" srcId="{E927DF6E-9988-47C0-8E7D-5FCE813C84EF}" destId="{84639086-C225-4FE2-BF93-ECDB9C24C2E7}" srcOrd="0" destOrd="0" presId="urn:microsoft.com/office/officeart/2005/8/layout/process5"/>
    <dgm:cxn modelId="{79D8549A-CDF2-4CCD-BD69-EDE53A06A83F}" type="presParOf" srcId="{E927DF6E-9988-47C0-8E7D-5FCE813C84EF}" destId="{CADA8D85-11AF-4775-850B-4CD6A83E1E45}" srcOrd="1" destOrd="0" presId="urn:microsoft.com/office/officeart/2005/8/layout/process5"/>
    <dgm:cxn modelId="{04D9E7B4-9338-4CA3-9582-F6964ECD5E47}" type="presParOf" srcId="{CADA8D85-11AF-4775-850B-4CD6A83E1E45}" destId="{651C06D9-FBDE-4C6D-A8E3-8DD0A9150DDD}" srcOrd="0" destOrd="0" presId="urn:microsoft.com/office/officeart/2005/8/layout/process5"/>
    <dgm:cxn modelId="{A2812522-8E52-466A-84CD-1D5AB83BF577}" type="presParOf" srcId="{E927DF6E-9988-47C0-8E7D-5FCE813C84EF}" destId="{CBE31D2D-FBF4-46CF-8DBB-2914BFFA71DE}" srcOrd="2" destOrd="0" presId="urn:microsoft.com/office/officeart/2005/8/layout/process5"/>
    <dgm:cxn modelId="{9D1171F8-9902-4EB6-95AC-4D294F3A9EA1}" type="presParOf" srcId="{E927DF6E-9988-47C0-8E7D-5FCE813C84EF}" destId="{DB579106-BC25-47F6-B466-8F65C6BBBED0}" srcOrd="3" destOrd="0" presId="urn:microsoft.com/office/officeart/2005/8/layout/process5"/>
    <dgm:cxn modelId="{B2BAC1EE-A3AB-43CE-A79A-9DD633694110}" type="presParOf" srcId="{DB579106-BC25-47F6-B466-8F65C6BBBED0}" destId="{3067A636-8CAC-4CB4-A366-8D5B1482A544}" srcOrd="0" destOrd="0" presId="urn:microsoft.com/office/officeart/2005/8/layout/process5"/>
    <dgm:cxn modelId="{91EF2E48-18FC-4B98-97AA-10FFF0ABA147}" type="presParOf" srcId="{E927DF6E-9988-47C0-8E7D-5FCE813C84EF}" destId="{E018966F-76B9-4BA4-A2D5-9F6DF766CF96}" srcOrd="4" destOrd="0" presId="urn:microsoft.com/office/officeart/2005/8/layout/process5"/>
    <dgm:cxn modelId="{F743DE99-7030-4A70-8E23-03E7AE3EE809}" type="presParOf" srcId="{E927DF6E-9988-47C0-8E7D-5FCE813C84EF}" destId="{85E75F98-2A0A-49DF-AB77-E2580FB74609}" srcOrd="5" destOrd="0" presId="urn:microsoft.com/office/officeart/2005/8/layout/process5"/>
    <dgm:cxn modelId="{2D44AF88-9339-4D3D-B9C6-E7455AD8A760}" type="presParOf" srcId="{85E75F98-2A0A-49DF-AB77-E2580FB74609}" destId="{93EBBBA3-266B-4A5F-B4E7-0DAF99CC4F92}" srcOrd="0" destOrd="0" presId="urn:microsoft.com/office/officeart/2005/8/layout/process5"/>
    <dgm:cxn modelId="{9876AF75-C6BC-4703-9EDB-932209A6FDE6}" type="presParOf" srcId="{E927DF6E-9988-47C0-8E7D-5FCE813C84EF}" destId="{DCC74226-ED2D-43A1-A71E-CCC3272008CA}" srcOrd="6" destOrd="0" presId="urn:microsoft.com/office/officeart/2005/8/layout/process5"/>
    <dgm:cxn modelId="{E8C2DD66-2693-4EC5-BA3C-D99749C0CD90}" type="presParOf" srcId="{E927DF6E-9988-47C0-8E7D-5FCE813C84EF}" destId="{F238D762-7C15-4E29-A9D1-52B9AEC04718}" srcOrd="7" destOrd="0" presId="urn:microsoft.com/office/officeart/2005/8/layout/process5"/>
    <dgm:cxn modelId="{597D4480-BC95-467C-8A94-37EC5D224B0F}" type="presParOf" srcId="{F238D762-7C15-4E29-A9D1-52B9AEC04718}" destId="{6416CA2B-3BD2-4FC3-8A30-100409939001}" srcOrd="0" destOrd="0" presId="urn:microsoft.com/office/officeart/2005/8/layout/process5"/>
    <dgm:cxn modelId="{1BE8C5FC-4B6D-4EFA-BFC4-6E0535EA97FA}" type="presParOf" srcId="{E927DF6E-9988-47C0-8E7D-5FCE813C84EF}" destId="{571F8BD9-0CD9-41B4-AF40-BAEE793B5553}"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C4BA949-556F-4C55-A005-6E37CC29898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694FEBA-A55E-4927-A4A6-8D8E946BAA98}">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Estimated between 100 &amp; 140 million girls living with the consequences of FGM worldwide</a:t>
          </a:r>
        </a:p>
      </dgm:t>
    </dgm:pt>
    <dgm:pt modelId="{FD42FC4F-C94D-45DA-82F8-D2A5B2BB2848}" type="parTrans" cxnId="{FA841C0D-63E3-4333-A3F6-091B61047F24}">
      <dgm:prSet/>
      <dgm:spPr/>
      <dgm:t>
        <a:bodyPr/>
        <a:lstStyle/>
        <a:p>
          <a:endParaRPr lang="en-GB"/>
        </a:p>
      </dgm:t>
    </dgm:pt>
    <dgm:pt modelId="{52F3110A-4187-45A2-84DD-125A6E29D763}" type="sibTrans" cxnId="{FA841C0D-63E3-4333-A3F6-091B61047F24}">
      <dgm:prSet/>
      <dgm:spPr/>
      <dgm:t>
        <a:bodyPr/>
        <a:lstStyle/>
        <a:p>
          <a:endParaRPr lang="en-GB"/>
        </a:p>
      </dgm:t>
    </dgm:pt>
    <dgm:pt modelId="{462C963E-94AB-46B4-A4B2-D3985890BA5F}">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Report in 2014 suggested 23,000 girls under 15 at risk from FGM in England and Wales</a:t>
          </a:r>
        </a:p>
      </dgm:t>
    </dgm:pt>
    <dgm:pt modelId="{EC1EE036-ED9D-4B84-B8A9-E8FD1E7226BD}" type="parTrans" cxnId="{6BB0713F-D02D-483A-AD96-D4AFC4ED79A1}">
      <dgm:prSet/>
      <dgm:spPr/>
      <dgm:t>
        <a:bodyPr/>
        <a:lstStyle/>
        <a:p>
          <a:endParaRPr lang="en-GB"/>
        </a:p>
      </dgm:t>
    </dgm:pt>
    <dgm:pt modelId="{52C1CF2B-87A4-41CD-B104-4B9C9B4E8C4A}" type="sibTrans" cxnId="{6BB0713F-D02D-483A-AD96-D4AFC4ED79A1}">
      <dgm:prSet/>
      <dgm:spPr/>
      <dgm:t>
        <a:bodyPr/>
        <a:lstStyle/>
        <a:p>
          <a:endParaRPr lang="en-GB"/>
        </a:p>
      </dgm:t>
    </dgm:pt>
    <dgm:pt modelId="{1EC91A4A-51AB-460C-8696-15903A88679F}">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Nearly 60,000 living in the UK with the consequences of FGM</a:t>
          </a:r>
        </a:p>
      </dgm:t>
    </dgm:pt>
    <dgm:pt modelId="{9A243EBF-93C4-432E-A72D-C5D50FC2B0E9}" type="parTrans" cxnId="{AA922630-1889-4310-BC42-D66B83E54F48}">
      <dgm:prSet/>
      <dgm:spPr/>
      <dgm:t>
        <a:bodyPr/>
        <a:lstStyle/>
        <a:p>
          <a:endParaRPr lang="en-GB"/>
        </a:p>
      </dgm:t>
    </dgm:pt>
    <dgm:pt modelId="{94657F4B-EC04-485E-A1E8-C09EB3568891}" type="sibTrans" cxnId="{AA922630-1889-4310-BC42-D66B83E54F48}">
      <dgm:prSet/>
      <dgm:spPr/>
      <dgm:t>
        <a:bodyPr/>
        <a:lstStyle/>
        <a:p>
          <a:endParaRPr lang="en-GB"/>
        </a:p>
      </dgm:t>
    </dgm:pt>
    <dgm:pt modelId="{D2C38420-EC37-414C-91C8-17B9C303F559}">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Public Health Wales from April 2017 to March 2018 271 newly recorded cases of FGM</a:t>
          </a:r>
        </a:p>
      </dgm:t>
    </dgm:pt>
    <dgm:pt modelId="{99E51487-FD60-444B-ABA6-9687C417576A}" type="parTrans" cxnId="{43F431C8-983F-44C8-8EAE-73A21E765C85}">
      <dgm:prSet/>
      <dgm:spPr/>
      <dgm:t>
        <a:bodyPr/>
        <a:lstStyle/>
        <a:p>
          <a:endParaRPr lang="en-GB"/>
        </a:p>
      </dgm:t>
    </dgm:pt>
    <dgm:pt modelId="{5D5BBEA3-C759-43B1-9EF4-7D9E36E2774D}" type="sibTrans" cxnId="{43F431C8-983F-44C8-8EAE-73A21E765C85}">
      <dgm:prSet/>
      <dgm:spPr/>
      <dgm:t>
        <a:bodyPr/>
        <a:lstStyle/>
        <a:p>
          <a:endParaRPr lang="en-GB"/>
        </a:p>
      </dgm:t>
    </dgm:pt>
    <dgm:pt modelId="{D2CA3A03-FD0C-4D77-B7AD-AAB76DDC67A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NHS England cases risen by 625%  in past 5 years</a:t>
          </a:r>
        </a:p>
      </dgm:t>
    </dgm:pt>
    <dgm:pt modelId="{B25FAAC6-2CD9-47C0-865C-A11260EE0217}" type="parTrans" cxnId="{69296AC3-3645-427E-BD43-4F0E88D1E929}">
      <dgm:prSet/>
      <dgm:spPr/>
      <dgm:t>
        <a:bodyPr/>
        <a:lstStyle/>
        <a:p>
          <a:endParaRPr lang="en-GB"/>
        </a:p>
      </dgm:t>
    </dgm:pt>
    <dgm:pt modelId="{272D3853-9CD5-410E-AB0A-7BCC3C7DFD23}" type="sibTrans" cxnId="{69296AC3-3645-427E-BD43-4F0E88D1E929}">
      <dgm:prSet/>
      <dgm:spPr/>
      <dgm:t>
        <a:bodyPr/>
        <a:lstStyle/>
        <a:p>
          <a:endParaRPr lang="en-GB"/>
        </a:p>
      </dgm:t>
    </dgm:pt>
    <dgm:pt modelId="{E1F0D296-8236-48D3-9425-8E024DEE5364}">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NHS England  6590 women &amp; girls between April 2019 &amp; March 2020 either treated for FGM or it was identified </a:t>
          </a:r>
        </a:p>
      </dgm:t>
    </dgm:pt>
    <dgm:pt modelId="{542CF163-057A-4A6E-86CE-F7E6D9D57BB0}" type="parTrans" cxnId="{2E59F055-8413-4487-9DDC-F00DC3ACBCDB}">
      <dgm:prSet/>
      <dgm:spPr/>
      <dgm:t>
        <a:bodyPr/>
        <a:lstStyle/>
        <a:p>
          <a:endParaRPr lang="en-GB"/>
        </a:p>
      </dgm:t>
    </dgm:pt>
    <dgm:pt modelId="{2A556811-3375-42FC-84E1-FCB87F58372F}" type="sibTrans" cxnId="{2E59F055-8413-4487-9DDC-F00DC3ACBCDB}">
      <dgm:prSet/>
      <dgm:spPr/>
      <dgm:t>
        <a:bodyPr/>
        <a:lstStyle/>
        <a:p>
          <a:endParaRPr lang="en-GB"/>
        </a:p>
      </dgm:t>
    </dgm:pt>
    <dgm:pt modelId="{07BBE245-0AD4-4A04-9F67-DC91864F4AC5}" type="pres">
      <dgm:prSet presAssocID="{FC4BA949-556F-4C55-A005-6E37CC298989}" presName="diagram" presStyleCnt="0">
        <dgm:presLayoutVars>
          <dgm:dir/>
          <dgm:resizeHandles val="exact"/>
        </dgm:presLayoutVars>
      </dgm:prSet>
      <dgm:spPr/>
    </dgm:pt>
    <dgm:pt modelId="{C41D5971-F2B9-4EA4-9818-8BFE4185AEE9}" type="pres">
      <dgm:prSet presAssocID="{9694FEBA-A55E-4927-A4A6-8D8E946BAA98}" presName="node" presStyleLbl="node1" presStyleIdx="0" presStyleCnt="6">
        <dgm:presLayoutVars>
          <dgm:bulletEnabled val="1"/>
        </dgm:presLayoutVars>
      </dgm:prSet>
      <dgm:spPr/>
    </dgm:pt>
    <dgm:pt modelId="{63423EA4-C11E-4039-B24A-D1590DACDFD9}" type="pres">
      <dgm:prSet presAssocID="{52F3110A-4187-45A2-84DD-125A6E29D763}" presName="sibTrans" presStyleCnt="0"/>
      <dgm:spPr/>
    </dgm:pt>
    <dgm:pt modelId="{C2B07353-CBFF-40C0-A70B-7F5FB69ED597}" type="pres">
      <dgm:prSet presAssocID="{462C963E-94AB-46B4-A4B2-D3985890BA5F}" presName="node" presStyleLbl="node1" presStyleIdx="1" presStyleCnt="6">
        <dgm:presLayoutVars>
          <dgm:bulletEnabled val="1"/>
        </dgm:presLayoutVars>
      </dgm:prSet>
      <dgm:spPr/>
    </dgm:pt>
    <dgm:pt modelId="{DD11AB0A-E61C-4A44-A8BB-E3FA1C55AF9F}" type="pres">
      <dgm:prSet presAssocID="{52C1CF2B-87A4-41CD-B104-4B9C9B4E8C4A}" presName="sibTrans" presStyleCnt="0"/>
      <dgm:spPr/>
    </dgm:pt>
    <dgm:pt modelId="{2205026B-BEDC-4F69-80CD-492B343DAC39}" type="pres">
      <dgm:prSet presAssocID="{1EC91A4A-51AB-460C-8696-15903A88679F}" presName="node" presStyleLbl="node1" presStyleIdx="2" presStyleCnt="6">
        <dgm:presLayoutVars>
          <dgm:bulletEnabled val="1"/>
        </dgm:presLayoutVars>
      </dgm:prSet>
      <dgm:spPr/>
    </dgm:pt>
    <dgm:pt modelId="{94CDBE7A-8A97-4A1D-85F0-7CCBFA5EC191}" type="pres">
      <dgm:prSet presAssocID="{94657F4B-EC04-485E-A1E8-C09EB3568891}" presName="sibTrans" presStyleCnt="0"/>
      <dgm:spPr/>
    </dgm:pt>
    <dgm:pt modelId="{28B0E070-DA9D-407A-A2FE-62D7A39FF522}" type="pres">
      <dgm:prSet presAssocID="{D2C38420-EC37-414C-91C8-17B9C303F559}" presName="node" presStyleLbl="node1" presStyleIdx="3" presStyleCnt="6">
        <dgm:presLayoutVars>
          <dgm:bulletEnabled val="1"/>
        </dgm:presLayoutVars>
      </dgm:prSet>
      <dgm:spPr/>
    </dgm:pt>
    <dgm:pt modelId="{2548AC0F-CE3C-406E-93AE-84CFB6AFDE59}" type="pres">
      <dgm:prSet presAssocID="{5D5BBEA3-C759-43B1-9EF4-7D9E36E2774D}" presName="sibTrans" presStyleCnt="0"/>
      <dgm:spPr/>
    </dgm:pt>
    <dgm:pt modelId="{5817EA5D-3922-4473-8503-A0C016530FCE}" type="pres">
      <dgm:prSet presAssocID="{D2CA3A03-FD0C-4D77-B7AD-AAB76DDC67AC}" presName="node" presStyleLbl="node1" presStyleIdx="4" presStyleCnt="6">
        <dgm:presLayoutVars>
          <dgm:bulletEnabled val="1"/>
        </dgm:presLayoutVars>
      </dgm:prSet>
      <dgm:spPr/>
    </dgm:pt>
    <dgm:pt modelId="{EFEE6698-F96D-4B52-93DC-0CFA462B3554}" type="pres">
      <dgm:prSet presAssocID="{272D3853-9CD5-410E-AB0A-7BCC3C7DFD23}" presName="sibTrans" presStyleCnt="0"/>
      <dgm:spPr/>
    </dgm:pt>
    <dgm:pt modelId="{815262FD-7F51-4975-96F2-7657BCA0BAA1}" type="pres">
      <dgm:prSet presAssocID="{E1F0D296-8236-48D3-9425-8E024DEE5364}" presName="node" presStyleLbl="node1" presStyleIdx="5" presStyleCnt="6">
        <dgm:presLayoutVars>
          <dgm:bulletEnabled val="1"/>
        </dgm:presLayoutVars>
      </dgm:prSet>
      <dgm:spPr/>
    </dgm:pt>
  </dgm:ptLst>
  <dgm:cxnLst>
    <dgm:cxn modelId="{FA841C0D-63E3-4333-A3F6-091B61047F24}" srcId="{FC4BA949-556F-4C55-A005-6E37CC298989}" destId="{9694FEBA-A55E-4927-A4A6-8D8E946BAA98}" srcOrd="0" destOrd="0" parTransId="{FD42FC4F-C94D-45DA-82F8-D2A5B2BB2848}" sibTransId="{52F3110A-4187-45A2-84DD-125A6E29D763}"/>
    <dgm:cxn modelId="{9C04EA19-2683-4D40-AD32-0A67C3A4E261}" type="presOf" srcId="{D2CA3A03-FD0C-4D77-B7AD-AAB76DDC67AC}" destId="{5817EA5D-3922-4473-8503-A0C016530FCE}" srcOrd="0" destOrd="0" presId="urn:microsoft.com/office/officeart/2005/8/layout/default"/>
    <dgm:cxn modelId="{AA922630-1889-4310-BC42-D66B83E54F48}" srcId="{FC4BA949-556F-4C55-A005-6E37CC298989}" destId="{1EC91A4A-51AB-460C-8696-15903A88679F}" srcOrd="2" destOrd="0" parTransId="{9A243EBF-93C4-432E-A72D-C5D50FC2B0E9}" sibTransId="{94657F4B-EC04-485E-A1E8-C09EB3568891}"/>
    <dgm:cxn modelId="{6BB0713F-D02D-483A-AD96-D4AFC4ED79A1}" srcId="{FC4BA949-556F-4C55-A005-6E37CC298989}" destId="{462C963E-94AB-46B4-A4B2-D3985890BA5F}" srcOrd="1" destOrd="0" parTransId="{EC1EE036-ED9D-4B84-B8A9-E8FD1E7226BD}" sibTransId="{52C1CF2B-87A4-41CD-B104-4B9C9B4E8C4A}"/>
    <dgm:cxn modelId="{FA18AB6A-04EF-416A-9015-556FA1683A0F}" type="presOf" srcId="{D2C38420-EC37-414C-91C8-17B9C303F559}" destId="{28B0E070-DA9D-407A-A2FE-62D7A39FF522}" srcOrd="0" destOrd="0" presId="urn:microsoft.com/office/officeart/2005/8/layout/default"/>
    <dgm:cxn modelId="{F9024A6E-C14B-4B36-8954-C3C0020C50AE}" type="presOf" srcId="{E1F0D296-8236-48D3-9425-8E024DEE5364}" destId="{815262FD-7F51-4975-96F2-7657BCA0BAA1}" srcOrd="0" destOrd="0" presId="urn:microsoft.com/office/officeart/2005/8/layout/default"/>
    <dgm:cxn modelId="{65A5E573-6055-4A22-B45B-B496667632D6}" type="presOf" srcId="{462C963E-94AB-46B4-A4B2-D3985890BA5F}" destId="{C2B07353-CBFF-40C0-A70B-7F5FB69ED597}" srcOrd="0" destOrd="0" presId="urn:microsoft.com/office/officeart/2005/8/layout/default"/>
    <dgm:cxn modelId="{2E59F055-8413-4487-9DDC-F00DC3ACBCDB}" srcId="{FC4BA949-556F-4C55-A005-6E37CC298989}" destId="{E1F0D296-8236-48D3-9425-8E024DEE5364}" srcOrd="5" destOrd="0" parTransId="{542CF163-057A-4A6E-86CE-F7E6D9D57BB0}" sibTransId="{2A556811-3375-42FC-84E1-FCB87F58372F}"/>
    <dgm:cxn modelId="{3F0C8D8C-09FA-4C3F-AC35-FB45624CA990}" type="presOf" srcId="{9694FEBA-A55E-4927-A4A6-8D8E946BAA98}" destId="{C41D5971-F2B9-4EA4-9818-8BFE4185AEE9}" srcOrd="0" destOrd="0" presId="urn:microsoft.com/office/officeart/2005/8/layout/default"/>
    <dgm:cxn modelId="{69296AC3-3645-427E-BD43-4F0E88D1E929}" srcId="{FC4BA949-556F-4C55-A005-6E37CC298989}" destId="{D2CA3A03-FD0C-4D77-B7AD-AAB76DDC67AC}" srcOrd="4" destOrd="0" parTransId="{B25FAAC6-2CD9-47C0-865C-A11260EE0217}" sibTransId="{272D3853-9CD5-410E-AB0A-7BCC3C7DFD23}"/>
    <dgm:cxn modelId="{47E7A8C7-FE01-4E96-8759-0FF0820D4AE0}" type="presOf" srcId="{1EC91A4A-51AB-460C-8696-15903A88679F}" destId="{2205026B-BEDC-4F69-80CD-492B343DAC39}" srcOrd="0" destOrd="0" presId="urn:microsoft.com/office/officeart/2005/8/layout/default"/>
    <dgm:cxn modelId="{43F431C8-983F-44C8-8EAE-73A21E765C85}" srcId="{FC4BA949-556F-4C55-A005-6E37CC298989}" destId="{D2C38420-EC37-414C-91C8-17B9C303F559}" srcOrd="3" destOrd="0" parTransId="{99E51487-FD60-444B-ABA6-9687C417576A}" sibTransId="{5D5BBEA3-C759-43B1-9EF4-7D9E36E2774D}"/>
    <dgm:cxn modelId="{F529D1F9-3F2C-40D2-8D76-076B519BB3E6}" type="presOf" srcId="{FC4BA949-556F-4C55-A005-6E37CC298989}" destId="{07BBE245-0AD4-4A04-9F67-DC91864F4AC5}" srcOrd="0" destOrd="0" presId="urn:microsoft.com/office/officeart/2005/8/layout/default"/>
    <dgm:cxn modelId="{315E623E-645C-4623-89B2-867C3CFA6D19}" type="presParOf" srcId="{07BBE245-0AD4-4A04-9F67-DC91864F4AC5}" destId="{C41D5971-F2B9-4EA4-9818-8BFE4185AEE9}" srcOrd="0" destOrd="0" presId="urn:microsoft.com/office/officeart/2005/8/layout/default"/>
    <dgm:cxn modelId="{6393382F-AB4A-43C5-AE17-291119AA6E17}" type="presParOf" srcId="{07BBE245-0AD4-4A04-9F67-DC91864F4AC5}" destId="{63423EA4-C11E-4039-B24A-D1590DACDFD9}" srcOrd="1" destOrd="0" presId="urn:microsoft.com/office/officeart/2005/8/layout/default"/>
    <dgm:cxn modelId="{ACBE91EB-E8CB-4937-AC39-149AB904A1E0}" type="presParOf" srcId="{07BBE245-0AD4-4A04-9F67-DC91864F4AC5}" destId="{C2B07353-CBFF-40C0-A70B-7F5FB69ED597}" srcOrd="2" destOrd="0" presId="urn:microsoft.com/office/officeart/2005/8/layout/default"/>
    <dgm:cxn modelId="{1BB85C9C-A509-4E0F-8F8E-AB956610E894}" type="presParOf" srcId="{07BBE245-0AD4-4A04-9F67-DC91864F4AC5}" destId="{DD11AB0A-E61C-4A44-A8BB-E3FA1C55AF9F}" srcOrd="3" destOrd="0" presId="urn:microsoft.com/office/officeart/2005/8/layout/default"/>
    <dgm:cxn modelId="{34E63620-644C-40D1-9567-0B8974672039}" type="presParOf" srcId="{07BBE245-0AD4-4A04-9F67-DC91864F4AC5}" destId="{2205026B-BEDC-4F69-80CD-492B343DAC39}" srcOrd="4" destOrd="0" presId="urn:microsoft.com/office/officeart/2005/8/layout/default"/>
    <dgm:cxn modelId="{43A1A42F-3066-4F82-9D20-3543942755C1}" type="presParOf" srcId="{07BBE245-0AD4-4A04-9F67-DC91864F4AC5}" destId="{94CDBE7A-8A97-4A1D-85F0-7CCBFA5EC191}" srcOrd="5" destOrd="0" presId="urn:microsoft.com/office/officeart/2005/8/layout/default"/>
    <dgm:cxn modelId="{83ECAB07-47FD-4BB9-A54C-6B9DEA471BE5}" type="presParOf" srcId="{07BBE245-0AD4-4A04-9F67-DC91864F4AC5}" destId="{28B0E070-DA9D-407A-A2FE-62D7A39FF522}" srcOrd="6" destOrd="0" presId="urn:microsoft.com/office/officeart/2005/8/layout/default"/>
    <dgm:cxn modelId="{E1D3673C-AD9C-4EFF-B7FA-CDC3CCE29241}" type="presParOf" srcId="{07BBE245-0AD4-4A04-9F67-DC91864F4AC5}" destId="{2548AC0F-CE3C-406E-93AE-84CFB6AFDE59}" srcOrd="7" destOrd="0" presId="urn:microsoft.com/office/officeart/2005/8/layout/default"/>
    <dgm:cxn modelId="{2F6EAD45-E393-41FA-AC38-DAF9BA1E9255}" type="presParOf" srcId="{07BBE245-0AD4-4A04-9F67-DC91864F4AC5}" destId="{5817EA5D-3922-4473-8503-A0C016530FCE}" srcOrd="8" destOrd="0" presId="urn:microsoft.com/office/officeart/2005/8/layout/default"/>
    <dgm:cxn modelId="{E452E370-BC07-4C0A-8C9D-360CD6A13B02}" type="presParOf" srcId="{07BBE245-0AD4-4A04-9F67-DC91864F4AC5}" destId="{EFEE6698-F96D-4B52-93DC-0CFA462B3554}" srcOrd="9" destOrd="0" presId="urn:microsoft.com/office/officeart/2005/8/layout/default"/>
    <dgm:cxn modelId="{50C4F8A7-5824-427F-BC11-7F9A296E17B9}" type="presParOf" srcId="{07BBE245-0AD4-4A04-9F67-DC91864F4AC5}" destId="{815262FD-7F51-4975-96F2-7657BCA0BAA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4D4CB1C-39D5-489C-8AA8-3D23D817493C}"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6301209E-9CA2-45D0-B6F9-5BFF583FA9AF}">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Immediate action of safeguarding, consider Police Protection Powers</a:t>
          </a:r>
        </a:p>
      </dgm:t>
    </dgm:pt>
    <dgm:pt modelId="{994CF519-A6BE-4663-BD7E-F9FD698837F6}" type="parTrans" cxnId="{3548BCDD-5A7D-46AD-B2FE-98A549BA3D8A}">
      <dgm:prSet/>
      <dgm:spPr/>
      <dgm:t>
        <a:bodyPr/>
        <a:lstStyle/>
        <a:p>
          <a:endParaRPr lang="en-GB"/>
        </a:p>
      </dgm:t>
    </dgm:pt>
    <dgm:pt modelId="{F5368A45-302C-4F5D-A68D-6A98F1BB5E4A}" type="sibTrans" cxnId="{3548BCDD-5A7D-46AD-B2FE-98A549BA3D8A}">
      <dgm:prSet/>
      <dgm:spPr>
        <a:solidFill>
          <a:schemeClr val="accent1">
            <a:lumMod val="50000"/>
          </a:schemeClr>
        </a:solidFill>
        <a:ln>
          <a:solidFill>
            <a:schemeClr val="tx1"/>
          </a:solidFill>
        </a:ln>
      </dgm:spPr>
      <dgm:t>
        <a:bodyPr/>
        <a:lstStyle/>
        <a:p>
          <a:endParaRPr lang="en-GB"/>
        </a:p>
      </dgm:t>
    </dgm:pt>
    <dgm:pt modelId="{A3E9AF36-1628-4222-BE46-CD11A13C18EF}">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Secure Evidence</a:t>
          </a:r>
        </a:p>
      </dgm:t>
    </dgm:pt>
    <dgm:pt modelId="{E16AC83A-54DB-4411-A127-EBBA9E0AE73B}" type="parTrans" cxnId="{13BDA416-3A32-4122-94E9-E01254E874B3}">
      <dgm:prSet/>
      <dgm:spPr/>
      <dgm:t>
        <a:bodyPr/>
        <a:lstStyle/>
        <a:p>
          <a:endParaRPr lang="en-GB"/>
        </a:p>
      </dgm:t>
    </dgm:pt>
    <dgm:pt modelId="{34E7D7F6-3A64-409A-A266-7ADF83E3DDA6}" type="sibTrans" cxnId="{13BDA416-3A32-4122-94E9-E01254E874B3}">
      <dgm:prSet/>
      <dgm:spPr>
        <a:solidFill>
          <a:schemeClr val="accent1">
            <a:lumMod val="50000"/>
          </a:schemeClr>
        </a:solidFill>
        <a:ln>
          <a:solidFill>
            <a:schemeClr val="tx1"/>
          </a:solidFill>
        </a:ln>
      </dgm:spPr>
      <dgm:t>
        <a:bodyPr/>
        <a:lstStyle/>
        <a:p>
          <a:endParaRPr lang="en-GB"/>
        </a:p>
      </dgm:t>
    </dgm:pt>
    <dgm:pt modelId="{EEF1C729-DE97-46BB-B111-097BF8F7A2C2}">
      <dgm:prSet phldrT="[Text]" custT="1"/>
      <dgm:spPr>
        <a:solidFill>
          <a:schemeClr val="bg2">
            <a:lumMod val="90000"/>
          </a:schemeClr>
        </a:solidFill>
        <a:ln>
          <a:solidFill>
            <a:schemeClr val="tx1"/>
          </a:solidFill>
        </a:ln>
      </dgm:spPr>
      <dgm:t>
        <a:bodyPr/>
        <a:lstStyle/>
        <a:p>
          <a:r>
            <a:rPr lang="en-GB" sz="2400" dirty="0">
              <a:solidFill>
                <a:schemeClr val="tx1"/>
              </a:solidFill>
            </a:rPr>
            <a:t>Consider arresting the suspects</a:t>
          </a:r>
        </a:p>
      </dgm:t>
    </dgm:pt>
    <dgm:pt modelId="{E0ECDC87-63E0-4142-B3FE-B96C83F40F8C}" type="parTrans" cxnId="{2221A061-03C9-4091-9A87-50C05C12F9F9}">
      <dgm:prSet/>
      <dgm:spPr/>
      <dgm:t>
        <a:bodyPr/>
        <a:lstStyle/>
        <a:p>
          <a:endParaRPr lang="en-GB"/>
        </a:p>
      </dgm:t>
    </dgm:pt>
    <dgm:pt modelId="{42E20436-9C79-4019-B046-5401D1D1E508}" type="sibTrans" cxnId="{2221A061-03C9-4091-9A87-50C05C12F9F9}">
      <dgm:prSet/>
      <dgm:spPr>
        <a:solidFill>
          <a:schemeClr val="accent1">
            <a:lumMod val="50000"/>
          </a:schemeClr>
        </a:solidFill>
        <a:ln>
          <a:solidFill>
            <a:schemeClr val="tx1"/>
          </a:solidFill>
        </a:ln>
      </dgm:spPr>
      <dgm:t>
        <a:bodyPr/>
        <a:lstStyle/>
        <a:p>
          <a:endParaRPr lang="en-GB"/>
        </a:p>
      </dgm:t>
    </dgm:pt>
    <dgm:pt modelId="{153AF78C-A775-4216-94A9-FEAD47AF9922}">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Seek advice of a Supervisor</a:t>
          </a:r>
        </a:p>
      </dgm:t>
    </dgm:pt>
    <dgm:pt modelId="{CD256B12-582B-447B-B32F-22FD5BE20CA2}" type="parTrans" cxnId="{28CB920F-77AC-47A8-970C-308BA4BCCEFE}">
      <dgm:prSet/>
      <dgm:spPr/>
      <dgm:t>
        <a:bodyPr/>
        <a:lstStyle/>
        <a:p>
          <a:endParaRPr lang="en-GB"/>
        </a:p>
      </dgm:t>
    </dgm:pt>
    <dgm:pt modelId="{69490CA0-D80E-460A-838C-0FCA2C6F7960}" type="sibTrans" cxnId="{28CB920F-77AC-47A8-970C-308BA4BCCEFE}">
      <dgm:prSet/>
      <dgm:spPr>
        <a:solidFill>
          <a:schemeClr val="accent1">
            <a:lumMod val="50000"/>
          </a:schemeClr>
        </a:solidFill>
        <a:ln>
          <a:solidFill>
            <a:schemeClr val="tx1"/>
          </a:solidFill>
        </a:ln>
      </dgm:spPr>
      <dgm:t>
        <a:bodyPr/>
        <a:lstStyle/>
        <a:p>
          <a:endParaRPr lang="en-GB"/>
        </a:p>
      </dgm:t>
    </dgm:pt>
    <dgm:pt modelId="{149FD12B-9481-4CF3-B917-2AA7A42BCF69}">
      <dgm:prSet phldrT="[Text]" custT="1"/>
      <dgm:spPr>
        <a:solidFill>
          <a:schemeClr val="bg2"/>
        </a:solidFill>
        <a:ln>
          <a:solidFill>
            <a:schemeClr val="tx1"/>
          </a:solidFill>
        </a:ln>
      </dgm:spPr>
      <dgm:t>
        <a:bodyPr/>
        <a:lstStyle/>
        <a:p>
          <a:r>
            <a:rPr lang="en-GB" sz="2400" dirty="0">
              <a:solidFill>
                <a:schemeClr val="tx1"/>
              </a:solidFill>
            </a:rPr>
            <a:t>Consider how/when/ where you talk to potential victims</a:t>
          </a:r>
        </a:p>
      </dgm:t>
    </dgm:pt>
    <dgm:pt modelId="{411C791A-1362-4A74-964E-9683E48F844A}" type="parTrans" cxnId="{9F4F90F7-8F15-468C-9FD1-21E6D5E95F0F}">
      <dgm:prSet/>
      <dgm:spPr/>
      <dgm:t>
        <a:bodyPr/>
        <a:lstStyle/>
        <a:p>
          <a:endParaRPr lang="en-GB"/>
        </a:p>
      </dgm:t>
    </dgm:pt>
    <dgm:pt modelId="{AA4DB747-CF8F-4CF8-98C0-5083D508C5F0}" type="sibTrans" cxnId="{9F4F90F7-8F15-468C-9FD1-21E6D5E95F0F}">
      <dgm:prSet/>
      <dgm:spPr/>
      <dgm:t>
        <a:bodyPr/>
        <a:lstStyle/>
        <a:p>
          <a:endParaRPr lang="en-GB"/>
        </a:p>
      </dgm:t>
    </dgm:pt>
    <dgm:pt modelId="{46B53983-5C17-4F51-9272-B8BF80A43CB7}" type="pres">
      <dgm:prSet presAssocID="{D4D4CB1C-39D5-489C-8AA8-3D23D817493C}" presName="diagram" presStyleCnt="0">
        <dgm:presLayoutVars>
          <dgm:dir/>
          <dgm:resizeHandles val="exact"/>
        </dgm:presLayoutVars>
      </dgm:prSet>
      <dgm:spPr/>
    </dgm:pt>
    <dgm:pt modelId="{E4117DD3-934C-4D62-B9EA-1CB024B21A42}" type="pres">
      <dgm:prSet presAssocID="{6301209E-9CA2-45D0-B6F9-5BFF583FA9AF}" presName="node" presStyleLbl="node1" presStyleIdx="0" presStyleCnt="5">
        <dgm:presLayoutVars>
          <dgm:bulletEnabled val="1"/>
        </dgm:presLayoutVars>
      </dgm:prSet>
      <dgm:spPr/>
    </dgm:pt>
    <dgm:pt modelId="{6D96648E-CF36-4848-A80F-704EF6A77A94}" type="pres">
      <dgm:prSet presAssocID="{F5368A45-302C-4F5D-A68D-6A98F1BB5E4A}" presName="sibTrans" presStyleLbl="sibTrans2D1" presStyleIdx="0" presStyleCnt="4"/>
      <dgm:spPr/>
    </dgm:pt>
    <dgm:pt modelId="{6656E5CE-B04A-42CC-9B6A-E23713EFE30A}" type="pres">
      <dgm:prSet presAssocID="{F5368A45-302C-4F5D-A68D-6A98F1BB5E4A}" presName="connectorText" presStyleLbl="sibTrans2D1" presStyleIdx="0" presStyleCnt="4"/>
      <dgm:spPr/>
    </dgm:pt>
    <dgm:pt modelId="{86224493-3F45-4E1C-879E-53A24090EC77}" type="pres">
      <dgm:prSet presAssocID="{A3E9AF36-1628-4222-BE46-CD11A13C18EF}" presName="node" presStyleLbl="node1" presStyleIdx="1" presStyleCnt="5">
        <dgm:presLayoutVars>
          <dgm:bulletEnabled val="1"/>
        </dgm:presLayoutVars>
      </dgm:prSet>
      <dgm:spPr/>
    </dgm:pt>
    <dgm:pt modelId="{6B900434-3066-4F26-9F57-0AD80EA413AF}" type="pres">
      <dgm:prSet presAssocID="{34E7D7F6-3A64-409A-A266-7ADF83E3DDA6}" presName="sibTrans" presStyleLbl="sibTrans2D1" presStyleIdx="1" presStyleCnt="4"/>
      <dgm:spPr/>
    </dgm:pt>
    <dgm:pt modelId="{FE1DDD21-147A-43BF-BCF1-C7251B952377}" type="pres">
      <dgm:prSet presAssocID="{34E7D7F6-3A64-409A-A266-7ADF83E3DDA6}" presName="connectorText" presStyleLbl="sibTrans2D1" presStyleIdx="1" presStyleCnt="4"/>
      <dgm:spPr/>
    </dgm:pt>
    <dgm:pt modelId="{8A4A073C-00E4-43E2-BB2F-615DC963A3E2}" type="pres">
      <dgm:prSet presAssocID="{EEF1C729-DE97-46BB-B111-097BF8F7A2C2}" presName="node" presStyleLbl="node1" presStyleIdx="2" presStyleCnt="5">
        <dgm:presLayoutVars>
          <dgm:bulletEnabled val="1"/>
        </dgm:presLayoutVars>
      </dgm:prSet>
      <dgm:spPr/>
    </dgm:pt>
    <dgm:pt modelId="{C85D22DF-D90E-47BA-AE82-80BA3A3FB680}" type="pres">
      <dgm:prSet presAssocID="{42E20436-9C79-4019-B046-5401D1D1E508}" presName="sibTrans" presStyleLbl="sibTrans2D1" presStyleIdx="2" presStyleCnt="4"/>
      <dgm:spPr/>
    </dgm:pt>
    <dgm:pt modelId="{D38465FD-D7D7-445E-B32C-9ED4468A9554}" type="pres">
      <dgm:prSet presAssocID="{42E20436-9C79-4019-B046-5401D1D1E508}" presName="connectorText" presStyleLbl="sibTrans2D1" presStyleIdx="2" presStyleCnt="4"/>
      <dgm:spPr/>
    </dgm:pt>
    <dgm:pt modelId="{4994DE1C-63E5-44FA-878F-0CE19C21D9CE}" type="pres">
      <dgm:prSet presAssocID="{153AF78C-A775-4216-94A9-FEAD47AF9922}" presName="node" presStyleLbl="node1" presStyleIdx="3" presStyleCnt="5">
        <dgm:presLayoutVars>
          <dgm:bulletEnabled val="1"/>
        </dgm:presLayoutVars>
      </dgm:prSet>
      <dgm:spPr/>
    </dgm:pt>
    <dgm:pt modelId="{95EEB775-5323-4A81-AE7E-68445E497199}" type="pres">
      <dgm:prSet presAssocID="{69490CA0-D80E-460A-838C-0FCA2C6F7960}" presName="sibTrans" presStyleLbl="sibTrans2D1" presStyleIdx="3" presStyleCnt="4"/>
      <dgm:spPr/>
    </dgm:pt>
    <dgm:pt modelId="{7F9321F0-95C8-41DC-9D0A-6605E8272072}" type="pres">
      <dgm:prSet presAssocID="{69490CA0-D80E-460A-838C-0FCA2C6F7960}" presName="connectorText" presStyleLbl="sibTrans2D1" presStyleIdx="3" presStyleCnt="4"/>
      <dgm:spPr/>
    </dgm:pt>
    <dgm:pt modelId="{A16CB45F-5244-4732-8218-B2C83D5C6A43}" type="pres">
      <dgm:prSet presAssocID="{149FD12B-9481-4CF3-B917-2AA7A42BCF69}" presName="node" presStyleLbl="node1" presStyleIdx="4" presStyleCnt="5">
        <dgm:presLayoutVars>
          <dgm:bulletEnabled val="1"/>
        </dgm:presLayoutVars>
      </dgm:prSet>
      <dgm:spPr/>
    </dgm:pt>
  </dgm:ptLst>
  <dgm:cxnLst>
    <dgm:cxn modelId="{918F2804-4AB1-4341-AA64-24DB5E62F5C2}" type="presOf" srcId="{34E7D7F6-3A64-409A-A266-7ADF83E3DDA6}" destId="{FE1DDD21-147A-43BF-BCF1-C7251B952377}" srcOrd="1" destOrd="0" presId="urn:microsoft.com/office/officeart/2005/8/layout/process5"/>
    <dgm:cxn modelId="{28CB920F-77AC-47A8-970C-308BA4BCCEFE}" srcId="{D4D4CB1C-39D5-489C-8AA8-3D23D817493C}" destId="{153AF78C-A775-4216-94A9-FEAD47AF9922}" srcOrd="3" destOrd="0" parTransId="{CD256B12-582B-447B-B32F-22FD5BE20CA2}" sibTransId="{69490CA0-D80E-460A-838C-0FCA2C6F7960}"/>
    <dgm:cxn modelId="{13BDA416-3A32-4122-94E9-E01254E874B3}" srcId="{D4D4CB1C-39D5-489C-8AA8-3D23D817493C}" destId="{A3E9AF36-1628-4222-BE46-CD11A13C18EF}" srcOrd="1" destOrd="0" parTransId="{E16AC83A-54DB-4411-A127-EBBA9E0AE73B}" sibTransId="{34E7D7F6-3A64-409A-A266-7ADF83E3DDA6}"/>
    <dgm:cxn modelId="{303AEF36-1C7C-4F86-8D22-DE3B92306048}" type="presOf" srcId="{42E20436-9C79-4019-B046-5401D1D1E508}" destId="{C85D22DF-D90E-47BA-AE82-80BA3A3FB680}" srcOrd="0" destOrd="0" presId="urn:microsoft.com/office/officeart/2005/8/layout/process5"/>
    <dgm:cxn modelId="{C0D46F3E-EF0D-40CC-A23A-F036227BAC2A}" type="presOf" srcId="{149FD12B-9481-4CF3-B917-2AA7A42BCF69}" destId="{A16CB45F-5244-4732-8218-B2C83D5C6A43}" srcOrd="0" destOrd="0" presId="urn:microsoft.com/office/officeart/2005/8/layout/process5"/>
    <dgm:cxn modelId="{2221A061-03C9-4091-9A87-50C05C12F9F9}" srcId="{D4D4CB1C-39D5-489C-8AA8-3D23D817493C}" destId="{EEF1C729-DE97-46BB-B111-097BF8F7A2C2}" srcOrd="2" destOrd="0" parTransId="{E0ECDC87-63E0-4142-B3FE-B96C83F40F8C}" sibTransId="{42E20436-9C79-4019-B046-5401D1D1E508}"/>
    <dgm:cxn modelId="{9D444542-3B8E-41CE-AA44-839BCC6B34E6}" type="presOf" srcId="{F5368A45-302C-4F5D-A68D-6A98F1BB5E4A}" destId="{6656E5CE-B04A-42CC-9B6A-E23713EFE30A}" srcOrd="1" destOrd="0" presId="urn:microsoft.com/office/officeart/2005/8/layout/process5"/>
    <dgm:cxn modelId="{D84DBE47-FAEC-4AA8-A959-9EB56083E451}" type="presOf" srcId="{A3E9AF36-1628-4222-BE46-CD11A13C18EF}" destId="{86224493-3F45-4E1C-879E-53A24090EC77}" srcOrd="0" destOrd="0" presId="urn:microsoft.com/office/officeart/2005/8/layout/process5"/>
    <dgm:cxn modelId="{A2AE7452-AA2D-4C60-B076-84A2F5361D2B}" type="presOf" srcId="{153AF78C-A775-4216-94A9-FEAD47AF9922}" destId="{4994DE1C-63E5-44FA-878F-0CE19C21D9CE}" srcOrd="0" destOrd="0" presId="urn:microsoft.com/office/officeart/2005/8/layout/process5"/>
    <dgm:cxn modelId="{B5C72877-4CE0-413C-923A-26589ABEFE89}" type="presOf" srcId="{EEF1C729-DE97-46BB-B111-097BF8F7A2C2}" destId="{8A4A073C-00E4-43E2-BB2F-615DC963A3E2}" srcOrd="0" destOrd="0" presId="urn:microsoft.com/office/officeart/2005/8/layout/process5"/>
    <dgm:cxn modelId="{C220B577-8464-48AC-9AC0-392D5C885D36}" type="presOf" srcId="{6301209E-9CA2-45D0-B6F9-5BFF583FA9AF}" destId="{E4117DD3-934C-4D62-B9EA-1CB024B21A42}" srcOrd="0" destOrd="0" presId="urn:microsoft.com/office/officeart/2005/8/layout/process5"/>
    <dgm:cxn modelId="{3FF59A7D-274D-4AF8-B5A9-45536AB6CFA0}" type="presOf" srcId="{F5368A45-302C-4F5D-A68D-6A98F1BB5E4A}" destId="{6D96648E-CF36-4848-A80F-704EF6A77A94}" srcOrd="0" destOrd="0" presId="urn:microsoft.com/office/officeart/2005/8/layout/process5"/>
    <dgm:cxn modelId="{2EA02A99-BC4E-47FB-81CB-6339D9F50B26}" type="presOf" srcId="{69490CA0-D80E-460A-838C-0FCA2C6F7960}" destId="{7F9321F0-95C8-41DC-9D0A-6605E8272072}" srcOrd="1" destOrd="0" presId="urn:microsoft.com/office/officeart/2005/8/layout/process5"/>
    <dgm:cxn modelId="{D862C2A4-938A-4E19-9012-6019332BF944}" type="presOf" srcId="{69490CA0-D80E-460A-838C-0FCA2C6F7960}" destId="{95EEB775-5323-4A81-AE7E-68445E497199}" srcOrd="0" destOrd="0" presId="urn:microsoft.com/office/officeart/2005/8/layout/process5"/>
    <dgm:cxn modelId="{FB3C43AF-9BA9-4940-9FC3-0A00EEF55E78}" type="presOf" srcId="{42E20436-9C79-4019-B046-5401D1D1E508}" destId="{D38465FD-D7D7-445E-B32C-9ED4468A9554}" srcOrd="1" destOrd="0" presId="urn:microsoft.com/office/officeart/2005/8/layout/process5"/>
    <dgm:cxn modelId="{E643E3CB-195E-4DDC-B587-48170DA6B02A}" type="presOf" srcId="{34E7D7F6-3A64-409A-A266-7ADF83E3DDA6}" destId="{6B900434-3066-4F26-9F57-0AD80EA413AF}" srcOrd="0" destOrd="0" presId="urn:microsoft.com/office/officeart/2005/8/layout/process5"/>
    <dgm:cxn modelId="{C9A3E0D7-393F-424A-9769-2562DF46CF7F}" type="presOf" srcId="{D4D4CB1C-39D5-489C-8AA8-3D23D817493C}" destId="{46B53983-5C17-4F51-9272-B8BF80A43CB7}" srcOrd="0" destOrd="0" presId="urn:microsoft.com/office/officeart/2005/8/layout/process5"/>
    <dgm:cxn modelId="{3548BCDD-5A7D-46AD-B2FE-98A549BA3D8A}" srcId="{D4D4CB1C-39D5-489C-8AA8-3D23D817493C}" destId="{6301209E-9CA2-45D0-B6F9-5BFF583FA9AF}" srcOrd="0" destOrd="0" parTransId="{994CF519-A6BE-4663-BD7E-F9FD698837F6}" sibTransId="{F5368A45-302C-4F5D-A68D-6A98F1BB5E4A}"/>
    <dgm:cxn modelId="{9F4F90F7-8F15-468C-9FD1-21E6D5E95F0F}" srcId="{D4D4CB1C-39D5-489C-8AA8-3D23D817493C}" destId="{149FD12B-9481-4CF3-B917-2AA7A42BCF69}" srcOrd="4" destOrd="0" parTransId="{411C791A-1362-4A74-964E-9683E48F844A}" sibTransId="{AA4DB747-CF8F-4CF8-98C0-5083D508C5F0}"/>
    <dgm:cxn modelId="{CC64087C-54B7-459B-B2A1-C5C15445A5FD}" type="presParOf" srcId="{46B53983-5C17-4F51-9272-B8BF80A43CB7}" destId="{E4117DD3-934C-4D62-B9EA-1CB024B21A42}" srcOrd="0" destOrd="0" presId="urn:microsoft.com/office/officeart/2005/8/layout/process5"/>
    <dgm:cxn modelId="{2D47A5FA-4343-4AB2-8C33-1FB150FB0F6B}" type="presParOf" srcId="{46B53983-5C17-4F51-9272-B8BF80A43CB7}" destId="{6D96648E-CF36-4848-A80F-704EF6A77A94}" srcOrd="1" destOrd="0" presId="urn:microsoft.com/office/officeart/2005/8/layout/process5"/>
    <dgm:cxn modelId="{396F5FE5-1E03-479A-B8CC-CA4955532260}" type="presParOf" srcId="{6D96648E-CF36-4848-A80F-704EF6A77A94}" destId="{6656E5CE-B04A-42CC-9B6A-E23713EFE30A}" srcOrd="0" destOrd="0" presId="urn:microsoft.com/office/officeart/2005/8/layout/process5"/>
    <dgm:cxn modelId="{9DBFE5B4-74C2-4293-B875-D0FEFAD01ABF}" type="presParOf" srcId="{46B53983-5C17-4F51-9272-B8BF80A43CB7}" destId="{86224493-3F45-4E1C-879E-53A24090EC77}" srcOrd="2" destOrd="0" presId="urn:microsoft.com/office/officeart/2005/8/layout/process5"/>
    <dgm:cxn modelId="{160CED12-E05C-4ABE-BCFA-70A88DDCD67A}" type="presParOf" srcId="{46B53983-5C17-4F51-9272-B8BF80A43CB7}" destId="{6B900434-3066-4F26-9F57-0AD80EA413AF}" srcOrd="3" destOrd="0" presId="urn:microsoft.com/office/officeart/2005/8/layout/process5"/>
    <dgm:cxn modelId="{B7D735E2-0A65-451D-A51E-9A5DC7AB1261}" type="presParOf" srcId="{6B900434-3066-4F26-9F57-0AD80EA413AF}" destId="{FE1DDD21-147A-43BF-BCF1-C7251B952377}" srcOrd="0" destOrd="0" presId="urn:microsoft.com/office/officeart/2005/8/layout/process5"/>
    <dgm:cxn modelId="{B82F5163-5DE2-4835-BACA-6F659A4D60AB}" type="presParOf" srcId="{46B53983-5C17-4F51-9272-B8BF80A43CB7}" destId="{8A4A073C-00E4-43E2-BB2F-615DC963A3E2}" srcOrd="4" destOrd="0" presId="urn:microsoft.com/office/officeart/2005/8/layout/process5"/>
    <dgm:cxn modelId="{27635C8A-8C19-430F-8CC5-F9DC364671CB}" type="presParOf" srcId="{46B53983-5C17-4F51-9272-B8BF80A43CB7}" destId="{C85D22DF-D90E-47BA-AE82-80BA3A3FB680}" srcOrd="5" destOrd="0" presId="urn:microsoft.com/office/officeart/2005/8/layout/process5"/>
    <dgm:cxn modelId="{AB374BDC-EF86-48C7-8F48-F6D2CF9869FF}" type="presParOf" srcId="{C85D22DF-D90E-47BA-AE82-80BA3A3FB680}" destId="{D38465FD-D7D7-445E-B32C-9ED4468A9554}" srcOrd="0" destOrd="0" presId="urn:microsoft.com/office/officeart/2005/8/layout/process5"/>
    <dgm:cxn modelId="{C2DCAD3E-AD7B-4084-8586-9ABF9B44B7C4}" type="presParOf" srcId="{46B53983-5C17-4F51-9272-B8BF80A43CB7}" destId="{4994DE1C-63E5-44FA-878F-0CE19C21D9CE}" srcOrd="6" destOrd="0" presId="urn:microsoft.com/office/officeart/2005/8/layout/process5"/>
    <dgm:cxn modelId="{FA5EDB66-5E18-4343-8065-D6338DC3796C}" type="presParOf" srcId="{46B53983-5C17-4F51-9272-B8BF80A43CB7}" destId="{95EEB775-5323-4A81-AE7E-68445E497199}" srcOrd="7" destOrd="0" presId="urn:microsoft.com/office/officeart/2005/8/layout/process5"/>
    <dgm:cxn modelId="{ADB11A2E-48F9-4FCB-9131-3C757CA346CB}" type="presParOf" srcId="{95EEB775-5323-4A81-AE7E-68445E497199}" destId="{7F9321F0-95C8-41DC-9D0A-6605E8272072}" srcOrd="0" destOrd="0" presId="urn:microsoft.com/office/officeart/2005/8/layout/process5"/>
    <dgm:cxn modelId="{B1F6EADD-4AF9-4487-ACD8-CF97D07CBBBC}" type="presParOf" srcId="{46B53983-5C17-4F51-9272-B8BF80A43CB7}" destId="{A16CB45F-5244-4732-8218-B2C83D5C6A43}"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B4B042-2453-4419-8291-77356715FA96}">
      <dsp:nvSpPr>
        <dsp:cNvPr id="0" name=""/>
        <dsp:cNvSpPr/>
      </dsp:nvSpPr>
      <dsp:spPr>
        <a:xfrm rot="5400000">
          <a:off x="2002468" y="1097158"/>
          <a:ext cx="1717016" cy="206930"/>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F901DE2-A57F-41DE-96B2-21925ADD35D3}">
      <dsp:nvSpPr>
        <dsp:cNvPr id="0" name=""/>
        <dsp:cNvSpPr/>
      </dsp:nvSpPr>
      <dsp:spPr>
        <a:xfrm>
          <a:off x="1842158" y="1327"/>
          <a:ext cx="3409770" cy="137953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Controlling unwanted behaviour &amp; sexuality</a:t>
          </a:r>
        </a:p>
      </dsp:txBody>
      <dsp:txXfrm>
        <a:off x="1882563" y="41732"/>
        <a:ext cx="3328960" cy="1298723"/>
      </dsp:txXfrm>
    </dsp:sp>
    <dsp:sp modelId="{2AC8DC55-1D2E-4FBD-9CDD-C2C20045472A}">
      <dsp:nvSpPr>
        <dsp:cNvPr id="0" name=""/>
        <dsp:cNvSpPr/>
      </dsp:nvSpPr>
      <dsp:spPr>
        <a:xfrm rot="5400000">
          <a:off x="2002468" y="2821575"/>
          <a:ext cx="1717016" cy="206930"/>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E4181FD-3063-4AF0-B75A-6F722B488C7A}">
      <dsp:nvSpPr>
        <dsp:cNvPr id="0" name=""/>
        <dsp:cNvSpPr/>
      </dsp:nvSpPr>
      <dsp:spPr>
        <a:xfrm>
          <a:off x="1874531" y="1725744"/>
          <a:ext cx="3345024" cy="1379533"/>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Protecting Family Honour</a:t>
          </a:r>
        </a:p>
      </dsp:txBody>
      <dsp:txXfrm>
        <a:off x="1914936" y="1766149"/>
        <a:ext cx="3264214" cy="1298723"/>
      </dsp:txXfrm>
    </dsp:sp>
    <dsp:sp modelId="{A06CDAF6-4000-4AEC-9D1A-D64007AFC04C}">
      <dsp:nvSpPr>
        <dsp:cNvPr id="0" name=""/>
        <dsp:cNvSpPr/>
      </dsp:nvSpPr>
      <dsp:spPr>
        <a:xfrm>
          <a:off x="2866412" y="3683783"/>
          <a:ext cx="4118929" cy="206930"/>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834375B-FDAB-4C31-ABC2-C44BFC85B80B}">
      <dsp:nvSpPr>
        <dsp:cNvPr id="0" name=""/>
        <dsp:cNvSpPr/>
      </dsp:nvSpPr>
      <dsp:spPr>
        <a:xfrm>
          <a:off x="1858344" y="3450161"/>
          <a:ext cx="3377397" cy="1379533"/>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Responding to peer group or family pressure</a:t>
          </a:r>
        </a:p>
      </dsp:txBody>
      <dsp:txXfrm>
        <a:off x="1898749" y="3490566"/>
        <a:ext cx="3296587" cy="1298723"/>
      </dsp:txXfrm>
    </dsp:sp>
    <dsp:sp modelId="{9C0F2579-268B-41BD-9098-9034895F6698}">
      <dsp:nvSpPr>
        <dsp:cNvPr id="0" name=""/>
        <dsp:cNvSpPr/>
      </dsp:nvSpPr>
      <dsp:spPr>
        <a:xfrm rot="16200000">
          <a:off x="6132090" y="2821575"/>
          <a:ext cx="1717016" cy="206930"/>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B9C287C-71B8-4580-AF90-41936340BB56}">
      <dsp:nvSpPr>
        <dsp:cNvPr id="0" name=""/>
        <dsp:cNvSpPr/>
      </dsp:nvSpPr>
      <dsp:spPr>
        <a:xfrm>
          <a:off x="6043056" y="3450161"/>
          <a:ext cx="3267218" cy="137953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Attempting to strengthen family links</a:t>
          </a:r>
        </a:p>
      </dsp:txBody>
      <dsp:txXfrm>
        <a:off x="6083461" y="3490566"/>
        <a:ext cx="3186408" cy="1298723"/>
      </dsp:txXfrm>
    </dsp:sp>
    <dsp:sp modelId="{BC748CF4-D5E2-4A97-B458-CAA68A09313F}">
      <dsp:nvSpPr>
        <dsp:cNvPr id="0" name=""/>
        <dsp:cNvSpPr/>
      </dsp:nvSpPr>
      <dsp:spPr>
        <a:xfrm rot="16200000">
          <a:off x="6132090" y="1097158"/>
          <a:ext cx="1717016" cy="206930"/>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E3F1D58-000C-4349-AD48-3608ACACC616}">
      <dsp:nvSpPr>
        <dsp:cNvPr id="0" name=""/>
        <dsp:cNvSpPr/>
      </dsp:nvSpPr>
      <dsp:spPr>
        <a:xfrm>
          <a:off x="6026858" y="1725744"/>
          <a:ext cx="3299614" cy="1379533"/>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Ensuring land, property &amp; wealth remain within the family</a:t>
          </a:r>
        </a:p>
      </dsp:txBody>
      <dsp:txXfrm>
        <a:off x="6067263" y="1766149"/>
        <a:ext cx="3218804" cy="1298723"/>
      </dsp:txXfrm>
    </dsp:sp>
    <dsp:sp modelId="{65586DAC-FE26-42BD-BFF8-D72AB8E29454}">
      <dsp:nvSpPr>
        <dsp:cNvPr id="0" name=""/>
        <dsp:cNvSpPr/>
      </dsp:nvSpPr>
      <dsp:spPr>
        <a:xfrm>
          <a:off x="6010672" y="1327"/>
          <a:ext cx="3331987" cy="1379533"/>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Protecting perceived cultural ideas</a:t>
          </a:r>
        </a:p>
      </dsp:txBody>
      <dsp:txXfrm>
        <a:off x="6051077" y="41732"/>
        <a:ext cx="3251177" cy="1298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ED1D6-3E56-4731-9616-8E51F5A37007}">
      <dsp:nvSpPr>
        <dsp:cNvPr id="0" name=""/>
        <dsp:cNvSpPr/>
      </dsp:nvSpPr>
      <dsp:spPr>
        <a:xfrm rot="5400000">
          <a:off x="1252685" y="1115783"/>
          <a:ext cx="1746374" cy="210571"/>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ED84A91-3133-4589-9AE4-71DC956D9E92}">
      <dsp:nvSpPr>
        <dsp:cNvPr id="0" name=""/>
        <dsp:cNvSpPr/>
      </dsp:nvSpPr>
      <dsp:spPr>
        <a:xfrm>
          <a:off x="937650" y="243"/>
          <a:ext cx="3771866" cy="1403807"/>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err="1">
              <a:solidFill>
                <a:schemeClr val="tx1"/>
              </a:solidFill>
            </a:rPr>
            <a:t>Banaz</a:t>
          </a:r>
          <a:r>
            <a:rPr lang="en-GB" sz="2400" kern="1200" dirty="0">
              <a:solidFill>
                <a:schemeClr val="tx1"/>
              </a:solidFill>
            </a:rPr>
            <a:t> reported incidents to the police on more than 4 occasions</a:t>
          </a:r>
        </a:p>
      </dsp:txBody>
      <dsp:txXfrm>
        <a:off x="978766" y="41359"/>
        <a:ext cx="3689634" cy="1321575"/>
      </dsp:txXfrm>
    </dsp:sp>
    <dsp:sp modelId="{D961960D-EDD4-4339-84EB-786FD26E1A58}">
      <dsp:nvSpPr>
        <dsp:cNvPr id="0" name=""/>
        <dsp:cNvSpPr/>
      </dsp:nvSpPr>
      <dsp:spPr>
        <a:xfrm rot="5400000">
          <a:off x="1252685" y="2870542"/>
          <a:ext cx="1746374" cy="210571"/>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7EC2D23-649A-4F6E-B2DE-5E40CD655EDA}">
      <dsp:nvSpPr>
        <dsp:cNvPr id="0" name=""/>
        <dsp:cNvSpPr/>
      </dsp:nvSpPr>
      <dsp:spPr>
        <a:xfrm>
          <a:off x="937650" y="1755002"/>
          <a:ext cx="3771866" cy="140380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err="1">
              <a:solidFill>
                <a:schemeClr val="tx1"/>
              </a:solidFill>
            </a:rPr>
            <a:t>Banaz</a:t>
          </a:r>
          <a:r>
            <a:rPr lang="en-GB" sz="2400" kern="1200" dirty="0">
              <a:solidFill>
                <a:schemeClr val="tx1"/>
              </a:solidFill>
            </a:rPr>
            <a:t> told police her life was in danger &amp; also that of </a:t>
          </a:r>
          <a:r>
            <a:rPr lang="en-GB" sz="2400" kern="1200" dirty="0" err="1">
              <a:solidFill>
                <a:schemeClr val="tx1"/>
              </a:solidFill>
            </a:rPr>
            <a:t>Rahmat</a:t>
          </a:r>
          <a:r>
            <a:rPr lang="en-GB" sz="2400" kern="1200" dirty="0">
              <a:solidFill>
                <a:schemeClr val="tx1"/>
              </a:solidFill>
            </a:rPr>
            <a:t> </a:t>
          </a:r>
          <a:r>
            <a:rPr lang="en-GB" sz="2400" kern="1200" dirty="0" err="1">
              <a:solidFill>
                <a:schemeClr val="tx1"/>
              </a:solidFill>
            </a:rPr>
            <a:t>Suleimani</a:t>
          </a:r>
          <a:endParaRPr lang="en-GB" sz="2400" kern="1200" dirty="0">
            <a:solidFill>
              <a:schemeClr val="tx1"/>
            </a:solidFill>
          </a:endParaRPr>
        </a:p>
      </dsp:txBody>
      <dsp:txXfrm>
        <a:off x="978766" y="1796118"/>
        <a:ext cx="3689634" cy="1321575"/>
      </dsp:txXfrm>
    </dsp:sp>
    <dsp:sp modelId="{17E37A1E-459F-4B42-A6C2-7603345A96F0}">
      <dsp:nvSpPr>
        <dsp:cNvPr id="0" name=""/>
        <dsp:cNvSpPr/>
      </dsp:nvSpPr>
      <dsp:spPr>
        <a:xfrm>
          <a:off x="2132666" y="3747921"/>
          <a:ext cx="4467626" cy="210571"/>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0DFCCD3-8FAF-447D-86C9-7CC68A11F346}">
      <dsp:nvSpPr>
        <dsp:cNvPr id="0" name=""/>
        <dsp:cNvSpPr/>
      </dsp:nvSpPr>
      <dsp:spPr>
        <a:xfrm>
          <a:off x="927835" y="3509761"/>
          <a:ext cx="3791496" cy="1403807"/>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Contacted MPS reporting historic allegations of physical &amp; sexual assault</a:t>
          </a:r>
        </a:p>
      </dsp:txBody>
      <dsp:txXfrm>
        <a:off x="968951" y="3550877"/>
        <a:ext cx="3709264" cy="1321575"/>
      </dsp:txXfrm>
    </dsp:sp>
    <dsp:sp modelId="{10917CD6-3736-4882-91DC-8D26641171CE}">
      <dsp:nvSpPr>
        <dsp:cNvPr id="0" name=""/>
        <dsp:cNvSpPr/>
      </dsp:nvSpPr>
      <dsp:spPr>
        <a:xfrm rot="16200000">
          <a:off x="5733603" y="2870542"/>
          <a:ext cx="1746374" cy="210571"/>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472EBF5-B03C-4F2E-8A2C-DAEB7A36F829}">
      <dsp:nvSpPr>
        <dsp:cNvPr id="0" name=""/>
        <dsp:cNvSpPr/>
      </dsp:nvSpPr>
      <dsp:spPr>
        <a:xfrm>
          <a:off x="5491426" y="3509761"/>
          <a:ext cx="3626151" cy="1403807"/>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Information not passed to West Midlands Police</a:t>
          </a:r>
        </a:p>
      </dsp:txBody>
      <dsp:txXfrm>
        <a:off x="5532542" y="3550877"/>
        <a:ext cx="3543919" cy="1321575"/>
      </dsp:txXfrm>
    </dsp:sp>
    <dsp:sp modelId="{EED1188D-EF79-4DB4-9057-AA9229FF5D83}">
      <dsp:nvSpPr>
        <dsp:cNvPr id="0" name=""/>
        <dsp:cNvSpPr/>
      </dsp:nvSpPr>
      <dsp:spPr>
        <a:xfrm rot="16200000">
          <a:off x="5733603" y="1115783"/>
          <a:ext cx="1746374" cy="210571"/>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9B6C5AF-7C99-4F30-BDC7-670F0A3ABCEF}">
      <dsp:nvSpPr>
        <dsp:cNvPr id="0" name=""/>
        <dsp:cNvSpPr/>
      </dsp:nvSpPr>
      <dsp:spPr>
        <a:xfrm>
          <a:off x="5507920" y="1755002"/>
          <a:ext cx="3593161" cy="1403807"/>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Statement taken but not signed</a:t>
          </a:r>
        </a:p>
      </dsp:txBody>
      <dsp:txXfrm>
        <a:off x="5549036" y="1796118"/>
        <a:ext cx="3510929" cy="1321575"/>
      </dsp:txXfrm>
    </dsp:sp>
    <dsp:sp modelId="{3F9DCA45-4681-4F03-9C2B-49D5D0F46A8F}">
      <dsp:nvSpPr>
        <dsp:cNvPr id="0" name=""/>
        <dsp:cNvSpPr/>
      </dsp:nvSpPr>
      <dsp:spPr>
        <a:xfrm>
          <a:off x="5501240" y="243"/>
          <a:ext cx="3606521" cy="1403807"/>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Incidents poorly supervised</a:t>
          </a:r>
        </a:p>
      </dsp:txBody>
      <dsp:txXfrm>
        <a:off x="5542356" y="41359"/>
        <a:ext cx="3524289" cy="13215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CA272-CB3C-44E2-8D39-B52A000BA976}">
      <dsp:nvSpPr>
        <dsp:cNvPr id="0" name=""/>
        <dsp:cNvSpPr/>
      </dsp:nvSpPr>
      <dsp:spPr>
        <a:xfrm>
          <a:off x="7448" y="1432579"/>
          <a:ext cx="2226335" cy="1335801"/>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80% Female</a:t>
          </a:r>
        </a:p>
      </dsp:txBody>
      <dsp:txXfrm>
        <a:off x="46572" y="1471703"/>
        <a:ext cx="2148087" cy="1257553"/>
      </dsp:txXfrm>
    </dsp:sp>
    <dsp:sp modelId="{0C7A4A5D-9077-4091-B471-075AA0D680E2}">
      <dsp:nvSpPr>
        <dsp:cNvPr id="0" name=""/>
        <dsp:cNvSpPr/>
      </dsp:nvSpPr>
      <dsp:spPr>
        <a:xfrm>
          <a:off x="2456418" y="1824414"/>
          <a:ext cx="471983" cy="55213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456418" y="1934840"/>
        <a:ext cx="330388" cy="331279"/>
      </dsp:txXfrm>
    </dsp:sp>
    <dsp:sp modelId="{69F7CF98-9916-40BB-823B-800D1B0C25C0}">
      <dsp:nvSpPr>
        <dsp:cNvPr id="0" name=""/>
        <dsp:cNvSpPr/>
      </dsp:nvSpPr>
      <dsp:spPr>
        <a:xfrm>
          <a:off x="3124319" y="1432579"/>
          <a:ext cx="2226335" cy="133580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19% Male</a:t>
          </a:r>
        </a:p>
      </dsp:txBody>
      <dsp:txXfrm>
        <a:off x="3163443" y="1471703"/>
        <a:ext cx="2148087" cy="1257553"/>
      </dsp:txXfrm>
    </dsp:sp>
    <dsp:sp modelId="{A8E4FC14-9034-4269-B04E-4F5E940650D3}">
      <dsp:nvSpPr>
        <dsp:cNvPr id="0" name=""/>
        <dsp:cNvSpPr/>
      </dsp:nvSpPr>
      <dsp:spPr>
        <a:xfrm>
          <a:off x="5573288" y="1824414"/>
          <a:ext cx="471983" cy="55213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573288" y="1934840"/>
        <a:ext cx="330388" cy="331279"/>
      </dsp:txXfrm>
    </dsp:sp>
    <dsp:sp modelId="{E4C44D20-C4F8-448C-AF5D-7107F04147FD}">
      <dsp:nvSpPr>
        <dsp:cNvPr id="0" name=""/>
        <dsp:cNvSpPr/>
      </dsp:nvSpPr>
      <dsp:spPr>
        <a:xfrm>
          <a:off x="6241189" y="1432579"/>
          <a:ext cx="2226335" cy="1335801"/>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1% Unknown Gender</a:t>
          </a:r>
        </a:p>
      </dsp:txBody>
      <dsp:txXfrm>
        <a:off x="6280313" y="1471703"/>
        <a:ext cx="2148087" cy="12575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95DB2-139A-48F6-91CF-B0ADD7EDEBBB}">
      <dsp:nvSpPr>
        <dsp:cNvPr id="0" name=""/>
        <dsp:cNvSpPr/>
      </dsp:nvSpPr>
      <dsp:spPr>
        <a:xfrm>
          <a:off x="1485" y="1615387"/>
          <a:ext cx="3168470" cy="1901082"/>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69% of young Asians believe in the honour system</a:t>
          </a:r>
        </a:p>
      </dsp:txBody>
      <dsp:txXfrm>
        <a:off x="57166" y="1671068"/>
        <a:ext cx="3057108" cy="1789720"/>
      </dsp:txXfrm>
    </dsp:sp>
    <dsp:sp modelId="{95A04622-BEA5-41F8-8A53-DCF0E6DAA1DB}">
      <dsp:nvSpPr>
        <dsp:cNvPr id="0" name=""/>
        <dsp:cNvSpPr/>
      </dsp:nvSpPr>
      <dsp:spPr>
        <a:xfrm>
          <a:off x="3486802" y="2173038"/>
          <a:ext cx="671715" cy="785780"/>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3486802" y="2330194"/>
        <a:ext cx="470201" cy="471468"/>
      </dsp:txXfrm>
    </dsp:sp>
    <dsp:sp modelId="{363EA16D-1845-4FAF-9C18-654DEC3E37EA}">
      <dsp:nvSpPr>
        <dsp:cNvPr id="0" name=""/>
        <dsp:cNvSpPr/>
      </dsp:nvSpPr>
      <dsp:spPr>
        <a:xfrm>
          <a:off x="4437344" y="1615387"/>
          <a:ext cx="3168470" cy="1901082"/>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12 ‘honour killings’ in the UK each year</a:t>
          </a:r>
        </a:p>
      </dsp:txBody>
      <dsp:txXfrm>
        <a:off x="4493025" y="1671068"/>
        <a:ext cx="3057108" cy="17897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67CFE-C47F-45B5-AF89-A7FA478A3A8D}">
      <dsp:nvSpPr>
        <dsp:cNvPr id="0" name=""/>
        <dsp:cNvSpPr/>
      </dsp:nvSpPr>
      <dsp:spPr>
        <a:xfrm>
          <a:off x="2930" y="384736"/>
          <a:ext cx="2324596" cy="1394758"/>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Smoking in public</a:t>
          </a:r>
        </a:p>
      </dsp:txBody>
      <dsp:txXfrm>
        <a:off x="2930" y="384736"/>
        <a:ext cx="2324596" cy="1394758"/>
      </dsp:txXfrm>
    </dsp:sp>
    <dsp:sp modelId="{A2C00980-65AA-4630-A51F-ACEE9FB88E73}">
      <dsp:nvSpPr>
        <dsp:cNvPr id="0" name=""/>
        <dsp:cNvSpPr/>
      </dsp:nvSpPr>
      <dsp:spPr>
        <a:xfrm>
          <a:off x="2559986" y="384736"/>
          <a:ext cx="2324596" cy="1394758"/>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Inappropriate makeup or dress</a:t>
          </a:r>
        </a:p>
      </dsp:txBody>
      <dsp:txXfrm>
        <a:off x="2559986" y="384736"/>
        <a:ext cx="2324596" cy="1394758"/>
      </dsp:txXfrm>
    </dsp:sp>
    <dsp:sp modelId="{5070BCC8-2BDE-44FE-8F80-D1B17296A4DD}">
      <dsp:nvSpPr>
        <dsp:cNvPr id="0" name=""/>
        <dsp:cNvSpPr/>
      </dsp:nvSpPr>
      <dsp:spPr>
        <a:xfrm>
          <a:off x="5117043" y="384736"/>
          <a:ext cx="2324596" cy="1394758"/>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Objection to being removed from education</a:t>
          </a:r>
        </a:p>
      </dsp:txBody>
      <dsp:txXfrm>
        <a:off x="5117043" y="384736"/>
        <a:ext cx="2324596" cy="1394758"/>
      </dsp:txXfrm>
    </dsp:sp>
    <dsp:sp modelId="{C4E5D6C8-ED25-4578-93CE-EDCB4D6598B2}">
      <dsp:nvSpPr>
        <dsp:cNvPr id="0" name=""/>
        <dsp:cNvSpPr/>
      </dsp:nvSpPr>
      <dsp:spPr>
        <a:xfrm>
          <a:off x="7674099" y="384736"/>
          <a:ext cx="2324596" cy="1394758"/>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Truanting</a:t>
          </a:r>
        </a:p>
      </dsp:txBody>
      <dsp:txXfrm>
        <a:off x="7674099" y="384736"/>
        <a:ext cx="2324596" cy="1394758"/>
      </dsp:txXfrm>
    </dsp:sp>
    <dsp:sp modelId="{B0DE58C1-EB9C-4CB8-A527-FC6E945CFAFB}">
      <dsp:nvSpPr>
        <dsp:cNvPr id="0" name=""/>
        <dsp:cNvSpPr/>
      </dsp:nvSpPr>
      <dsp:spPr>
        <a:xfrm>
          <a:off x="2930" y="2011954"/>
          <a:ext cx="2324596" cy="1394758"/>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relationship not approved of</a:t>
          </a:r>
        </a:p>
      </dsp:txBody>
      <dsp:txXfrm>
        <a:off x="2930" y="2011954"/>
        <a:ext cx="2324596" cy="1394758"/>
      </dsp:txXfrm>
    </dsp:sp>
    <dsp:sp modelId="{60304A7C-BA65-4DF0-BD54-B967A1699AAB}">
      <dsp:nvSpPr>
        <dsp:cNvPr id="0" name=""/>
        <dsp:cNvSpPr/>
      </dsp:nvSpPr>
      <dsp:spPr>
        <a:xfrm>
          <a:off x="2559986" y="2011954"/>
          <a:ext cx="2324596" cy="1394758"/>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Interfaith relationships</a:t>
          </a:r>
        </a:p>
      </dsp:txBody>
      <dsp:txXfrm>
        <a:off x="2559986" y="2011954"/>
        <a:ext cx="2324596" cy="1394758"/>
      </dsp:txXfrm>
    </dsp:sp>
    <dsp:sp modelId="{03F7F743-5B37-44D7-A7DE-7B3B5F6A0735}">
      <dsp:nvSpPr>
        <dsp:cNvPr id="0" name=""/>
        <dsp:cNvSpPr/>
      </dsp:nvSpPr>
      <dsp:spPr>
        <a:xfrm>
          <a:off x="5117043" y="2011954"/>
          <a:ext cx="2324596" cy="1394758"/>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Rejection of religion or religious instruction</a:t>
          </a:r>
        </a:p>
      </dsp:txBody>
      <dsp:txXfrm>
        <a:off x="5117043" y="2011954"/>
        <a:ext cx="2324596" cy="1394758"/>
      </dsp:txXfrm>
    </dsp:sp>
    <dsp:sp modelId="{AE99CEC0-0C3F-4293-8A3D-10267DF1B518}">
      <dsp:nvSpPr>
        <dsp:cNvPr id="0" name=""/>
        <dsp:cNvSpPr/>
      </dsp:nvSpPr>
      <dsp:spPr>
        <a:xfrm>
          <a:off x="7674099" y="2011954"/>
          <a:ext cx="2324596" cy="1394758"/>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Rejection of an arranged marriage</a:t>
          </a:r>
        </a:p>
      </dsp:txBody>
      <dsp:txXfrm>
        <a:off x="7674099" y="2011954"/>
        <a:ext cx="2324596" cy="1394758"/>
      </dsp:txXfrm>
    </dsp:sp>
    <dsp:sp modelId="{500BAA04-59A3-44E4-A182-9CE16EB58A16}">
      <dsp:nvSpPr>
        <dsp:cNvPr id="0" name=""/>
        <dsp:cNvSpPr/>
      </dsp:nvSpPr>
      <dsp:spPr>
        <a:xfrm>
          <a:off x="2559986" y="3639172"/>
          <a:ext cx="2324596" cy="1394758"/>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Pre-marital or extra-marital affair</a:t>
          </a:r>
        </a:p>
      </dsp:txBody>
      <dsp:txXfrm>
        <a:off x="2559986" y="3639172"/>
        <a:ext cx="2324596" cy="1394758"/>
      </dsp:txXfrm>
    </dsp:sp>
    <dsp:sp modelId="{18CDFFD9-8625-47C5-A7B7-43E773E74A3B}">
      <dsp:nvSpPr>
        <dsp:cNvPr id="0" name=""/>
        <dsp:cNvSpPr/>
      </dsp:nvSpPr>
      <dsp:spPr>
        <a:xfrm>
          <a:off x="5117043" y="3639172"/>
          <a:ext cx="2324596" cy="1394758"/>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Reporting Domestic Abuse</a:t>
          </a:r>
        </a:p>
      </dsp:txBody>
      <dsp:txXfrm>
        <a:off x="5117043" y="3639172"/>
        <a:ext cx="2324596" cy="13947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9096F7-6E5E-46C1-931A-C4B75EDF1391}">
      <dsp:nvSpPr>
        <dsp:cNvPr id="0" name=""/>
        <dsp:cNvSpPr/>
      </dsp:nvSpPr>
      <dsp:spPr>
        <a:xfrm>
          <a:off x="833522" y="574"/>
          <a:ext cx="2446499" cy="1467899"/>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Safety of victim/any other persons</a:t>
          </a:r>
        </a:p>
      </dsp:txBody>
      <dsp:txXfrm>
        <a:off x="876515" y="43567"/>
        <a:ext cx="2360513" cy="1381913"/>
      </dsp:txXfrm>
    </dsp:sp>
    <dsp:sp modelId="{9CB6F317-D0A2-4D47-ADD9-3FDEE5C4F0E6}">
      <dsp:nvSpPr>
        <dsp:cNvPr id="0" name=""/>
        <dsp:cNvSpPr/>
      </dsp:nvSpPr>
      <dsp:spPr>
        <a:xfrm>
          <a:off x="3495314" y="431158"/>
          <a:ext cx="518657" cy="60673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3495314" y="552504"/>
        <a:ext cx="363060" cy="364039"/>
      </dsp:txXfrm>
    </dsp:sp>
    <dsp:sp modelId="{8E88A9BB-E19F-44AA-BAC7-E6186AE4A426}">
      <dsp:nvSpPr>
        <dsp:cNvPr id="0" name=""/>
        <dsp:cNvSpPr/>
      </dsp:nvSpPr>
      <dsp:spPr>
        <a:xfrm>
          <a:off x="4258621" y="574"/>
          <a:ext cx="2446499" cy="146789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One chance rule</a:t>
          </a:r>
        </a:p>
      </dsp:txBody>
      <dsp:txXfrm>
        <a:off x="4301614" y="43567"/>
        <a:ext cx="2360513" cy="1381913"/>
      </dsp:txXfrm>
    </dsp:sp>
    <dsp:sp modelId="{32F0C22A-C6F0-446F-9146-79F7689C2572}">
      <dsp:nvSpPr>
        <dsp:cNvPr id="0" name=""/>
        <dsp:cNvSpPr/>
      </dsp:nvSpPr>
      <dsp:spPr>
        <a:xfrm>
          <a:off x="6920413" y="431158"/>
          <a:ext cx="518657" cy="60673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920413" y="552504"/>
        <a:ext cx="363060" cy="364039"/>
      </dsp:txXfrm>
    </dsp:sp>
    <dsp:sp modelId="{3BAFFEC3-7784-463A-AAD6-C048126DC582}">
      <dsp:nvSpPr>
        <dsp:cNvPr id="0" name=""/>
        <dsp:cNvSpPr/>
      </dsp:nvSpPr>
      <dsp:spPr>
        <a:xfrm>
          <a:off x="7683720" y="574"/>
          <a:ext cx="2446499" cy="1467899"/>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Initial information to be obtained in all cases</a:t>
          </a:r>
        </a:p>
      </dsp:txBody>
      <dsp:txXfrm>
        <a:off x="7726713" y="43567"/>
        <a:ext cx="2360513" cy="1381913"/>
      </dsp:txXfrm>
    </dsp:sp>
    <dsp:sp modelId="{96F19081-B835-4B12-B504-B488EC406047}">
      <dsp:nvSpPr>
        <dsp:cNvPr id="0" name=""/>
        <dsp:cNvSpPr/>
      </dsp:nvSpPr>
      <dsp:spPr>
        <a:xfrm rot="5400000">
          <a:off x="8486621" y="1934425"/>
          <a:ext cx="840697" cy="60673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089150">
            <a:lnSpc>
              <a:spcPct val="90000"/>
            </a:lnSpc>
            <a:spcBef>
              <a:spcPct val="0"/>
            </a:spcBef>
            <a:spcAft>
              <a:spcPct val="35000"/>
            </a:spcAft>
            <a:buNone/>
          </a:pPr>
          <a:endParaRPr lang="en-GB" sz="4700" kern="1200"/>
        </a:p>
      </dsp:txBody>
      <dsp:txXfrm rot="-5400000">
        <a:off x="8724950" y="1817443"/>
        <a:ext cx="364039" cy="658678"/>
      </dsp:txXfrm>
    </dsp:sp>
    <dsp:sp modelId="{54EB44CF-C2EB-4C9B-ABE9-CA244CD35EDF}">
      <dsp:nvSpPr>
        <dsp:cNvPr id="0" name=""/>
        <dsp:cNvSpPr/>
      </dsp:nvSpPr>
      <dsp:spPr>
        <a:xfrm>
          <a:off x="7683720" y="3054695"/>
          <a:ext cx="2446499" cy="1467899"/>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Consider threats to life</a:t>
          </a:r>
        </a:p>
      </dsp:txBody>
      <dsp:txXfrm>
        <a:off x="7726713" y="3097688"/>
        <a:ext cx="2360513" cy="1381913"/>
      </dsp:txXfrm>
    </dsp:sp>
    <dsp:sp modelId="{0FF62422-946D-4100-BD8D-2DD3F9BEBB6F}">
      <dsp:nvSpPr>
        <dsp:cNvPr id="0" name=""/>
        <dsp:cNvSpPr/>
      </dsp:nvSpPr>
      <dsp:spPr>
        <a:xfrm rot="10800000">
          <a:off x="6949771" y="3485279"/>
          <a:ext cx="518657" cy="60673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7105368" y="3606625"/>
        <a:ext cx="363060" cy="364039"/>
      </dsp:txXfrm>
    </dsp:sp>
    <dsp:sp modelId="{3C3557EC-DB14-44E8-9286-18E0D350ACCB}">
      <dsp:nvSpPr>
        <dsp:cNvPr id="0" name=""/>
        <dsp:cNvSpPr/>
      </dsp:nvSpPr>
      <dsp:spPr>
        <a:xfrm>
          <a:off x="4258621" y="3054695"/>
          <a:ext cx="2446499" cy="146789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Community issues</a:t>
          </a:r>
        </a:p>
      </dsp:txBody>
      <dsp:txXfrm>
        <a:off x="4301614" y="3097688"/>
        <a:ext cx="2360513" cy="1381913"/>
      </dsp:txXfrm>
    </dsp:sp>
    <dsp:sp modelId="{EFF5B703-D621-4579-BAC0-16B45076D45B}">
      <dsp:nvSpPr>
        <dsp:cNvPr id="0" name=""/>
        <dsp:cNvSpPr/>
      </dsp:nvSpPr>
      <dsp:spPr>
        <a:xfrm rot="10800000">
          <a:off x="3524672" y="3485279"/>
          <a:ext cx="518657" cy="60673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3680269" y="3606625"/>
        <a:ext cx="363060" cy="364039"/>
      </dsp:txXfrm>
    </dsp:sp>
    <dsp:sp modelId="{4D4568F4-51EA-47DE-B745-2738B3CBEE9D}">
      <dsp:nvSpPr>
        <dsp:cNvPr id="0" name=""/>
        <dsp:cNvSpPr/>
      </dsp:nvSpPr>
      <dsp:spPr>
        <a:xfrm>
          <a:off x="833522" y="2447073"/>
          <a:ext cx="2446499" cy="2683144"/>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victims &lt; 18 adhere to child protection &amp; safeguarding children &amp; young people in respective force</a:t>
          </a:r>
        </a:p>
      </dsp:txBody>
      <dsp:txXfrm>
        <a:off x="905178" y="2518729"/>
        <a:ext cx="2303187" cy="25398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3E378-005B-48A6-ACEE-EF4E392CF856}">
      <dsp:nvSpPr>
        <dsp:cNvPr id="0" name=""/>
        <dsp:cNvSpPr/>
      </dsp:nvSpPr>
      <dsp:spPr>
        <a:xfrm>
          <a:off x="866652" y="470809"/>
          <a:ext cx="8276784" cy="4467416"/>
        </a:xfrm>
        <a:prstGeom prst="rightArrow">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dsp:style>
    </dsp:sp>
    <dsp:sp modelId="{2500950B-A1B8-40EE-A276-8CC4550475CC}">
      <dsp:nvSpPr>
        <dsp:cNvPr id="0" name=""/>
        <dsp:cNvSpPr/>
      </dsp:nvSpPr>
      <dsp:spPr>
        <a:xfrm>
          <a:off x="4988" y="1869362"/>
          <a:ext cx="3082724" cy="2163614"/>
        </a:xfrm>
        <a:prstGeom prst="round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Victims have got a fundamental right to be believed</a:t>
          </a:r>
        </a:p>
      </dsp:txBody>
      <dsp:txXfrm>
        <a:off x="110607" y="1974981"/>
        <a:ext cx="2871486" cy="1952376"/>
      </dsp:txXfrm>
    </dsp:sp>
    <dsp:sp modelId="{DD57DB95-669D-4CB0-B910-3C03420D17CD}">
      <dsp:nvSpPr>
        <dsp:cNvPr id="0" name=""/>
        <dsp:cNvSpPr/>
      </dsp:nvSpPr>
      <dsp:spPr>
        <a:xfrm>
          <a:off x="3566581" y="1869362"/>
          <a:ext cx="3082724" cy="2163614"/>
        </a:xfrm>
        <a:prstGeom prst="round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Putting victims, their safety (Safeguarding) &amp; well-being at the heart of our responses &amp; investigations</a:t>
          </a:r>
        </a:p>
      </dsp:txBody>
      <dsp:txXfrm>
        <a:off x="3672200" y="1974981"/>
        <a:ext cx="2871486" cy="1952376"/>
      </dsp:txXfrm>
    </dsp:sp>
    <dsp:sp modelId="{DC3DE5EF-A8FE-4D7C-AB48-7F765B89F25E}">
      <dsp:nvSpPr>
        <dsp:cNvPr id="0" name=""/>
        <dsp:cNvSpPr/>
      </dsp:nvSpPr>
      <dsp:spPr>
        <a:xfrm>
          <a:off x="7128175" y="1869362"/>
          <a:ext cx="3082724" cy="2163614"/>
        </a:xfrm>
        <a:prstGeom prst="round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That the victim’s personal details will be stored, managed &amp; handled with integrity &amp; confidentiality</a:t>
          </a:r>
        </a:p>
      </dsp:txBody>
      <dsp:txXfrm>
        <a:off x="7233794" y="1974981"/>
        <a:ext cx="2871486" cy="19523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B4D717-C314-40C4-9308-3C39FCE2D3ED}">
      <dsp:nvSpPr>
        <dsp:cNvPr id="0" name=""/>
        <dsp:cNvSpPr/>
      </dsp:nvSpPr>
      <dsp:spPr>
        <a:xfrm>
          <a:off x="2765" y="515007"/>
          <a:ext cx="2194325" cy="131659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Stalking &amp; Harassment</a:t>
          </a:r>
        </a:p>
      </dsp:txBody>
      <dsp:txXfrm>
        <a:off x="2765" y="515007"/>
        <a:ext cx="2194325" cy="1316595"/>
      </dsp:txXfrm>
    </dsp:sp>
    <dsp:sp modelId="{10CEC03D-81BD-4B3C-9386-ACF9102F1DC8}">
      <dsp:nvSpPr>
        <dsp:cNvPr id="0" name=""/>
        <dsp:cNvSpPr/>
      </dsp:nvSpPr>
      <dsp:spPr>
        <a:xfrm>
          <a:off x="2416524" y="515007"/>
          <a:ext cx="2194325" cy="131659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Kidnap</a:t>
          </a:r>
        </a:p>
      </dsp:txBody>
      <dsp:txXfrm>
        <a:off x="2416524" y="515007"/>
        <a:ext cx="2194325" cy="1316595"/>
      </dsp:txXfrm>
    </dsp:sp>
    <dsp:sp modelId="{3F552935-6053-4F54-9D7C-A6C63F6F8EA4}">
      <dsp:nvSpPr>
        <dsp:cNvPr id="0" name=""/>
        <dsp:cNvSpPr/>
      </dsp:nvSpPr>
      <dsp:spPr>
        <a:xfrm>
          <a:off x="4830282" y="515007"/>
          <a:ext cx="2194325" cy="131659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Blackmail</a:t>
          </a:r>
        </a:p>
      </dsp:txBody>
      <dsp:txXfrm>
        <a:off x="4830282" y="515007"/>
        <a:ext cx="2194325" cy="1316595"/>
      </dsp:txXfrm>
    </dsp:sp>
    <dsp:sp modelId="{5C9E06AE-51D4-4D14-94A8-D4FA9842F7C2}">
      <dsp:nvSpPr>
        <dsp:cNvPr id="0" name=""/>
        <dsp:cNvSpPr/>
      </dsp:nvSpPr>
      <dsp:spPr>
        <a:xfrm>
          <a:off x="7244040" y="515007"/>
          <a:ext cx="2194325" cy="131659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False Imprisonment</a:t>
          </a:r>
        </a:p>
      </dsp:txBody>
      <dsp:txXfrm>
        <a:off x="7244040" y="515007"/>
        <a:ext cx="2194325" cy="1316595"/>
      </dsp:txXfrm>
    </dsp:sp>
    <dsp:sp modelId="{AEFC04FE-DC1E-4B0D-9B15-7204F3CB347E}">
      <dsp:nvSpPr>
        <dsp:cNvPr id="0" name=""/>
        <dsp:cNvSpPr/>
      </dsp:nvSpPr>
      <dsp:spPr>
        <a:xfrm>
          <a:off x="2765" y="2051035"/>
          <a:ext cx="2194325" cy="1316595"/>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Child Abduction</a:t>
          </a:r>
        </a:p>
      </dsp:txBody>
      <dsp:txXfrm>
        <a:off x="2765" y="2051035"/>
        <a:ext cx="2194325" cy="1316595"/>
      </dsp:txXfrm>
    </dsp:sp>
    <dsp:sp modelId="{0B1E313A-55CB-40BC-ABB0-631C4AB2BE30}">
      <dsp:nvSpPr>
        <dsp:cNvPr id="0" name=""/>
        <dsp:cNvSpPr/>
      </dsp:nvSpPr>
      <dsp:spPr>
        <a:xfrm>
          <a:off x="2416524" y="2051035"/>
          <a:ext cx="2194325" cy="1316595"/>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Missing Persons</a:t>
          </a:r>
        </a:p>
      </dsp:txBody>
      <dsp:txXfrm>
        <a:off x="2416524" y="2051035"/>
        <a:ext cx="2194325" cy="1316595"/>
      </dsp:txXfrm>
    </dsp:sp>
    <dsp:sp modelId="{2DC6F5FC-B165-44A5-B49E-346CDFC5820B}">
      <dsp:nvSpPr>
        <dsp:cNvPr id="0" name=""/>
        <dsp:cNvSpPr/>
      </dsp:nvSpPr>
      <dsp:spPr>
        <a:xfrm>
          <a:off x="4830282" y="2051035"/>
          <a:ext cx="2194325" cy="1316595"/>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Serious Sexual Offences</a:t>
          </a:r>
        </a:p>
      </dsp:txBody>
      <dsp:txXfrm>
        <a:off x="4830282" y="2051035"/>
        <a:ext cx="2194325" cy="1316595"/>
      </dsp:txXfrm>
    </dsp:sp>
    <dsp:sp modelId="{C14A144A-C876-4D81-A39D-9B1024009031}">
      <dsp:nvSpPr>
        <dsp:cNvPr id="0" name=""/>
        <dsp:cNvSpPr/>
      </dsp:nvSpPr>
      <dsp:spPr>
        <a:xfrm>
          <a:off x="7244040" y="2051035"/>
          <a:ext cx="2194325" cy="1316595"/>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Fraud</a:t>
          </a:r>
        </a:p>
      </dsp:txBody>
      <dsp:txXfrm>
        <a:off x="7244040" y="2051035"/>
        <a:ext cx="2194325" cy="1316595"/>
      </dsp:txXfrm>
    </dsp:sp>
    <dsp:sp modelId="{2C784E4C-3196-4E2D-BFE2-0F0FDC23ECA6}">
      <dsp:nvSpPr>
        <dsp:cNvPr id="0" name=""/>
        <dsp:cNvSpPr/>
      </dsp:nvSpPr>
      <dsp:spPr>
        <a:xfrm>
          <a:off x="1209645" y="3587063"/>
          <a:ext cx="2194325" cy="131659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Marriage Offences</a:t>
          </a:r>
        </a:p>
      </dsp:txBody>
      <dsp:txXfrm>
        <a:off x="1209645" y="3587063"/>
        <a:ext cx="2194325" cy="1316595"/>
      </dsp:txXfrm>
    </dsp:sp>
    <dsp:sp modelId="{E096F815-894B-480E-A8E7-E04296118656}">
      <dsp:nvSpPr>
        <dsp:cNvPr id="0" name=""/>
        <dsp:cNvSpPr/>
      </dsp:nvSpPr>
      <dsp:spPr>
        <a:xfrm>
          <a:off x="3623403" y="3587063"/>
          <a:ext cx="2194325" cy="131659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Human Trafficking</a:t>
          </a:r>
        </a:p>
      </dsp:txBody>
      <dsp:txXfrm>
        <a:off x="3623403" y="3587063"/>
        <a:ext cx="2194325" cy="1316595"/>
      </dsp:txXfrm>
    </dsp:sp>
    <dsp:sp modelId="{122CBA80-B62A-41FD-9049-BE553BA86103}">
      <dsp:nvSpPr>
        <dsp:cNvPr id="0" name=""/>
        <dsp:cNvSpPr/>
      </dsp:nvSpPr>
      <dsp:spPr>
        <a:xfrm>
          <a:off x="6037161" y="3587063"/>
          <a:ext cx="2194325" cy="131659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Procuring Prostitution</a:t>
          </a:r>
        </a:p>
      </dsp:txBody>
      <dsp:txXfrm>
        <a:off x="6037161" y="3587063"/>
        <a:ext cx="2194325" cy="131659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8CCE9-740C-4D3D-805D-6E590F247E19}">
      <dsp:nvSpPr>
        <dsp:cNvPr id="0" name=""/>
        <dsp:cNvSpPr/>
      </dsp:nvSpPr>
      <dsp:spPr>
        <a:xfrm>
          <a:off x="789404" y="2323"/>
          <a:ext cx="7457241" cy="1188365"/>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commits an offence if he or she:-</a:t>
          </a:r>
        </a:p>
      </dsp:txBody>
      <dsp:txXfrm>
        <a:off x="824210" y="37129"/>
        <a:ext cx="7387629" cy="1118753"/>
      </dsp:txXfrm>
    </dsp:sp>
    <dsp:sp modelId="{0F5B5242-C52E-47F2-97EA-9DB7F9F3BE4B}">
      <dsp:nvSpPr>
        <dsp:cNvPr id="0" name=""/>
        <dsp:cNvSpPr/>
      </dsp:nvSpPr>
      <dsp:spPr>
        <a:xfrm rot="5400000">
          <a:off x="4295206" y="1220397"/>
          <a:ext cx="445636" cy="53476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4357596" y="1264961"/>
        <a:ext cx="320858" cy="311945"/>
      </dsp:txXfrm>
    </dsp:sp>
    <dsp:sp modelId="{82BF2798-5B19-4153-A769-1B3414703951}">
      <dsp:nvSpPr>
        <dsp:cNvPr id="0" name=""/>
        <dsp:cNvSpPr/>
      </dsp:nvSpPr>
      <dsp:spPr>
        <a:xfrm>
          <a:off x="0" y="1784870"/>
          <a:ext cx="9036050" cy="118836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Uses violence, threats or any other form of coercion for the purpose of causing another person to enter into a marriage &amp;, </a:t>
          </a:r>
        </a:p>
      </dsp:txBody>
      <dsp:txXfrm>
        <a:off x="34806" y="1819676"/>
        <a:ext cx="8966438" cy="1118753"/>
      </dsp:txXfrm>
    </dsp:sp>
    <dsp:sp modelId="{9431D934-4335-4D6C-83E2-8B29CFFC6707}">
      <dsp:nvSpPr>
        <dsp:cNvPr id="0" name=""/>
        <dsp:cNvSpPr/>
      </dsp:nvSpPr>
      <dsp:spPr>
        <a:xfrm rot="5400000">
          <a:off x="4295206" y="3002945"/>
          <a:ext cx="445636" cy="53476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4357596" y="3047509"/>
        <a:ext cx="320858" cy="311945"/>
      </dsp:txXfrm>
    </dsp:sp>
    <dsp:sp modelId="{F6B1BABC-AE07-4ADD-BF95-C39D5974239D}">
      <dsp:nvSpPr>
        <dsp:cNvPr id="0" name=""/>
        <dsp:cNvSpPr/>
      </dsp:nvSpPr>
      <dsp:spPr>
        <a:xfrm>
          <a:off x="18261" y="3567418"/>
          <a:ext cx="8999526" cy="1188365"/>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 Believes, or ought to reasonably believe that the conduct may cause the other person to enter into the marriage without free &amp; full consent</a:t>
          </a:r>
        </a:p>
      </dsp:txBody>
      <dsp:txXfrm>
        <a:off x="53067" y="3602224"/>
        <a:ext cx="8929914" cy="111875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3CC91-A518-40B7-A309-F649E7E93A33}">
      <dsp:nvSpPr>
        <dsp:cNvPr id="0" name=""/>
        <dsp:cNvSpPr/>
      </dsp:nvSpPr>
      <dsp:spPr>
        <a:xfrm>
          <a:off x="3220" y="346276"/>
          <a:ext cx="2554774" cy="1532864"/>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Religion</a:t>
          </a:r>
        </a:p>
      </dsp:txBody>
      <dsp:txXfrm>
        <a:off x="3220" y="346276"/>
        <a:ext cx="2554774" cy="1532864"/>
      </dsp:txXfrm>
    </dsp:sp>
    <dsp:sp modelId="{FAA464C8-C22D-45A3-8277-FBB543F28C7A}">
      <dsp:nvSpPr>
        <dsp:cNvPr id="0" name=""/>
        <dsp:cNvSpPr/>
      </dsp:nvSpPr>
      <dsp:spPr>
        <a:xfrm>
          <a:off x="2813472" y="346276"/>
          <a:ext cx="2554774" cy="1532864"/>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Custom</a:t>
          </a:r>
        </a:p>
      </dsp:txBody>
      <dsp:txXfrm>
        <a:off x="2813472" y="346276"/>
        <a:ext cx="2554774" cy="1532864"/>
      </dsp:txXfrm>
    </dsp:sp>
    <dsp:sp modelId="{8B2BC3F5-3E29-4D00-BA67-B0900796B357}">
      <dsp:nvSpPr>
        <dsp:cNvPr id="0" name=""/>
        <dsp:cNvSpPr/>
      </dsp:nvSpPr>
      <dsp:spPr>
        <a:xfrm>
          <a:off x="5623723" y="346276"/>
          <a:ext cx="2554774" cy="1532864"/>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give a sense of belonging &amp; acceptance</a:t>
          </a:r>
        </a:p>
      </dsp:txBody>
      <dsp:txXfrm>
        <a:off x="5623723" y="346276"/>
        <a:ext cx="2554774" cy="1532864"/>
      </dsp:txXfrm>
    </dsp:sp>
    <dsp:sp modelId="{94BDE9D4-A354-4F1D-9C21-AD88AE52C3F0}">
      <dsp:nvSpPr>
        <dsp:cNvPr id="0" name=""/>
        <dsp:cNvSpPr/>
      </dsp:nvSpPr>
      <dsp:spPr>
        <a:xfrm>
          <a:off x="8433975" y="346276"/>
          <a:ext cx="2554774" cy="1532864"/>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Preserving tradition</a:t>
          </a:r>
        </a:p>
      </dsp:txBody>
      <dsp:txXfrm>
        <a:off x="8433975" y="346276"/>
        <a:ext cx="2554774" cy="1532864"/>
      </dsp:txXfrm>
    </dsp:sp>
    <dsp:sp modelId="{5DC33B85-ED10-4733-BFB8-774356FAAE28}">
      <dsp:nvSpPr>
        <dsp:cNvPr id="0" name=""/>
        <dsp:cNvSpPr/>
      </dsp:nvSpPr>
      <dsp:spPr>
        <a:xfrm>
          <a:off x="3220" y="2134618"/>
          <a:ext cx="2554774" cy="1532864"/>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Preserving virginity, part of being a woman</a:t>
          </a:r>
        </a:p>
      </dsp:txBody>
      <dsp:txXfrm>
        <a:off x="3220" y="2134618"/>
        <a:ext cx="2554774" cy="1532864"/>
      </dsp:txXfrm>
    </dsp:sp>
    <dsp:sp modelId="{4B3A5446-1C4C-47AA-8921-6644EC2A3914}">
      <dsp:nvSpPr>
        <dsp:cNvPr id="0" name=""/>
        <dsp:cNvSpPr/>
      </dsp:nvSpPr>
      <dsp:spPr>
        <a:xfrm>
          <a:off x="2813472" y="2134618"/>
          <a:ext cx="2554774" cy="1532864"/>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Cleanses &amp; purifies the girl</a:t>
          </a:r>
        </a:p>
      </dsp:txBody>
      <dsp:txXfrm>
        <a:off x="2813472" y="2134618"/>
        <a:ext cx="2554774" cy="1532864"/>
      </dsp:txXfrm>
    </dsp:sp>
    <dsp:sp modelId="{73DC8BEC-CCA9-415E-9440-99FABA9E0B15}">
      <dsp:nvSpPr>
        <dsp:cNvPr id="0" name=""/>
        <dsp:cNvSpPr/>
      </dsp:nvSpPr>
      <dsp:spPr>
        <a:xfrm>
          <a:off x="5623723" y="2134618"/>
          <a:ext cx="2554774" cy="1532864"/>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Protecting family honour</a:t>
          </a:r>
        </a:p>
      </dsp:txBody>
      <dsp:txXfrm>
        <a:off x="5623723" y="2134618"/>
        <a:ext cx="2554774" cy="1532864"/>
      </dsp:txXfrm>
    </dsp:sp>
    <dsp:sp modelId="{571694D2-3E89-4620-8EA3-A8BEE6883E4A}">
      <dsp:nvSpPr>
        <dsp:cNvPr id="0" name=""/>
        <dsp:cNvSpPr/>
      </dsp:nvSpPr>
      <dsp:spPr>
        <a:xfrm>
          <a:off x="8433975" y="2134618"/>
          <a:ext cx="2554774" cy="1532864"/>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Social acceptance, especially in relation to marriage</a:t>
          </a:r>
        </a:p>
      </dsp:txBody>
      <dsp:txXfrm>
        <a:off x="8433975" y="2134618"/>
        <a:ext cx="2554774" cy="153286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00A0D-B564-495C-94E4-7FA4F61415FA}">
      <dsp:nvSpPr>
        <dsp:cNvPr id="0" name=""/>
        <dsp:cNvSpPr/>
      </dsp:nvSpPr>
      <dsp:spPr>
        <a:xfrm>
          <a:off x="0" y="73403"/>
          <a:ext cx="10507701" cy="1530321"/>
        </a:xfrm>
        <a:prstGeom prst="rightArrow">
          <a:avLst>
            <a:gd name="adj1" fmla="val 50000"/>
            <a:gd name="adj2" fmla="val 5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254000" bIns="242939" numCol="1" spcCol="1270" anchor="ctr" anchorCtr="0">
          <a:noAutofit/>
        </a:bodyPr>
        <a:lstStyle/>
        <a:p>
          <a:pPr marL="0" lvl="0" indent="0" algn="l" defTabSz="1289050">
            <a:lnSpc>
              <a:spcPct val="90000"/>
            </a:lnSpc>
            <a:spcBef>
              <a:spcPct val="0"/>
            </a:spcBef>
            <a:spcAft>
              <a:spcPct val="35000"/>
            </a:spcAft>
            <a:buNone/>
          </a:pPr>
          <a:r>
            <a:rPr lang="en-GB" sz="2900" kern="1200" dirty="0">
              <a:solidFill>
                <a:schemeClr val="tx1"/>
              </a:solidFill>
            </a:rPr>
            <a:t>Section 1</a:t>
          </a:r>
        </a:p>
      </dsp:txBody>
      <dsp:txXfrm>
        <a:off x="0" y="455983"/>
        <a:ext cx="10125121" cy="765161"/>
      </dsp:txXfrm>
    </dsp:sp>
    <dsp:sp modelId="{F0466817-811A-4F1F-A446-B2C3ECC9FBE1}">
      <dsp:nvSpPr>
        <dsp:cNvPr id="0" name=""/>
        <dsp:cNvSpPr/>
      </dsp:nvSpPr>
      <dsp:spPr>
        <a:xfrm>
          <a:off x="0" y="1253501"/>
          <a:ext cx="3236371" cy="294796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He excises, infibulates or otherwise mutilates the whole or any part of a girl’s labia majora, labia minora or clitoris</a:t>
          </a:r>
        </a:p>
      </dsp:txBody>
      <dsp:txXfrm>
        <a:off x="0" y="1253501"/>
        <a:ext cx="3236371" cy="2947962"/>
      </dsp:txXfrm>
    </dsp:sp>
    <dsp:sp modelId="{06563097-9ADB-4300-B45F-486F0DCCABC8}">
      <dsp:nvSpPr>
        <dsp:cNvPr id="0" name=""/>
        <dsp:cNvSpPr/>
      </dsp:nvSpPr>
      <dsp:spPr>
        <a:xfrm>
          <a:off x="3236371" y="583510"/>
          <a:ext cx="7271329" cy="1530321"/>
        </a:xfrm>
        <a:prstGeom prst="rightArrow">
          <a:avLst>
            <a:gd name="adj1" fmla="val 50000"/>
            <a:gd name="adj2" fmla="val 5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42939"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Section 2</a:t>
          </a:r>
        </a:p>
      </dsp:txBody>
      <dsp:txXfrm>
        <a:off x="3236371" y="966090"/>
        <a:ext cx="6888749" cy="765161"/>
      </dsp:txXfrm>
    </dsp:sp>
    <dsp:sp modelId="{6AD39A58-C3EC-4772-AA3E-2E754135294B}">
      <dsp:nvSpPr>
        <dsp:cNvPr id="0" name=""/>
        <dsp:cNvSpPr/>
      </dsp:nvSpPr>
      <dsp:spPr>
        <a:xfrm>
          <a:off x="3236371" y="1763609"/>
          <a:ext cx="3236371" cy="2947962"/>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He aids, abets, counsels or procures a girl to excise, infibulate or otherwise mutilate the whole or any part of her own labia majora, labia minora or clitoris</a:t>
          </a:r>
        </a:p>
      </dsp:txBody>
      <dsp:txXfrm>
        <a:off x="3236371" y="1763609"/>
        <a:ext cx="3236371" cy="2947962"/>
      </dsp:txXfrm>
    </dsp:sp>
    <dsp:sp modelId="{FB3DCAC7-B312-4EC8-BC74-D447A30C0DAA}">
      <dsp:nvSpPr>
        <dsp:cNvPr id="0" name=""/>
        <dsp:cNvSpPr/>
      </dsp:nvSpPr>
      <dsp:spPr>
        <a:xfrm>
          <a:off x="6472743" y="1093617"/>
          <a:ext cx="4034957" cy="1530321"/>
        </a:xfrm>
        <a:prstGeom prst="rightArrow">
          <a:avLst>
            <a:gd name="adj1" fmla="val 50000"/>
            <a:gd name="adj2" fmla="val 5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254000" bIns="242939" numCol="1" spcCol="1270" anchor="ctr" anchorCtr="0">
          <a:noAutofit/>
        </a:bodyPr>
        <a:lstStyle/>
        <a:p>
          <a:pPr marL="0" lvl="0" indent="0" algn="l" defTabSz="1289050">
            <a:lnSpc>
              <a:spcPct val="90000"/>
            </a:lnSpc>
            <a:spcBef>
              <a:spcPct val="0"/>
            </a:spcBef>
            <a:spcAft>
              <a:spcPct val="35000"/>
            </a:spcAft>
            <a:buNone/>
          </a:pPr>
          <a:r>
            <a:rPr lang="en-GB" sz="2900" kern="1200" dirty="0">
              <a:solidFill>
                <a:schemeClr val="tx1"/>
              </a:solidFill>
            </a:rPr>
            <a:t>Section 3</a:t>
          </a:r>
        </a:p>
      </dsp:txBody>
      <dsp:txXfrm>
        <a:off x="6472743" y="1476197"/>
        <a:ext cx="3652377" cy="765161"/>
      </dsp:txXfrm>
    </dsp:sp>
    <dsp:sp modelId="{FF5E6674-DED2-4513-B6AB-A3BA2DE257FE}">
      <dsp:nvSpPr>
        <dsp:cNvPr id="0" name=""/>
        <dsp:cNvSpPr/>
      </dsp:nvSpPr>
      <dsp:spPr>
        <a:xfrm>
          <a:off x="6472743" y="2273716"/>
          <a:ext cx="3236371" cy="2904819"/>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If he aids, abets, counsels or procures a person who is not a UK national or UK resident to do a relevant act of FGM outside the UK</a:t>
          </a:r>
        </a:p>
      </dsp:txBody>
      <dsp:txXfrm>
        <a:off x="6472743" y="2273716"/>
        <a:ext cx="3236371" cy="290481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8C156-3E2D-4507-B8B4-908428562D53}">
      <dsp:nvSpPr>
        <dsp:cNvPr id="0" name=""/>
        <dsp:cNvSpPr/>
      </dsp:nvSpPr>
      <dsp:spPr>
        <a:xfrm>
          <a:off x="32491" y="481267"/>
          <a:ext cx="11203990" cy="1631727"/>
        </a:xfrm>
        <a:prstGeom prst="rightArrow">
          <a:avLst>
            <a:gd name="adj1" fmla="val 50000"/>
            <a:gd name="adj2" fmla="val 5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9037" numCol="1" spcCol="1270" anchor="ctr" anchorCtr="0">
          <a:noAutofit/>
        </a:bodyPr>
        <a:lstStyle/>
        <a:p>
          <a:pPr marL="0" lvl="0" indent="0" algn="l" defTabSz="1244600">
            <a:lnSpc>
              <a:spcPct val="90000"/>
            </a:lnSpc>
            <a:spcBef>
              <a:spcPct val="0"/>
            </a:spcBef>
            <a:spcAft>
              <a:spcPct val="35000"/>
            </a:spcAft>
            <a:buNone/>
          </a:pPr>
          <a:r>
            <a:rPr lang="en-GB" sz="2800" b="0" kern="1200" dirty="0">
              <a:solidFill>
                <a:schemeClr val="tx1"/>
              </a:solidFill>
            </a:rPr>
            <a:t>Section 3A</a:t>
          </a:r>
        </a:p>
      </dsp:txBody>
      <dsp:txXfrm>
        <a:off x="32491" y="889199"/>
        <a:ext cx="10796058" cy="815863"/>
      </dsp:txXfrm>
    </dsp:sp>
    <dsp:sp modelId="{1447FE3E-5985-4EB4-9A01-1E9903FDFA07}">
      <dsp:nvSpPr>
        <dsp:cNvPr id="0" name=""/>
        <dsp:cNvSpPr/>
      </dsp:nvSpPr>
      <dsp:spPr>
        <a:xfrm>
          <a:off x="32491" y="1739564"/>
          <a:ext cx="3450829" cy="3143308"/>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If a genital mutilation offence is committed against a girl under 16, each person who is responsible for the girl at the relevant time is guilty of an offence</a:t>
          </a:r>
        </a:p>
        <a:p>
          <a:pPr marL="0" lvl="0" indent="0" algn="l" defTabSz="1066800">
            <a:lnSpc>
              <a:spcPct val="90000"/>
            </a:lnSpc>
            <a:spcBef>
              <a:spcPct val="0"/>
            </a:spcBef>
            <a:spcAft>
              <a:spcPct val="35000"/>
            </a:spcAft>
            <a:buNone/>
          </a:pPr>
          <a:endParaRPr lang="en-GB" sz="2400" kern="1200" dirty="0"/>
        </a:p>
      </dsp:txBody>
      <dsp:txXfrm>
        <a:off x="32491" y="1739564"/>
        <a:ext cx="3450829" cy="3143308"/>
      </dsp:txXfrm>
    </dsp:sp>
    <dsp:sp modelId="{2100F65A-9614-4902-A4C5-1CF42397F3C4}">
      <dsp:nvSpPr>
        <dsp:cNvPr id="0" name=""/>
        <dsp:cNvSpPr/>
      </dsp:nvSpPr>
      <dsp:spPr>
        <a:xfrm>
          <a:off x="3483320" y="1025176"/>
          <a:ext cx="7753161" cy="1631727"/>
        </a:xfrm>
        <a:prstGeom prst="rightArrow">
          <a:avLst>
            <a:gd name="adj1" fmla="val 50000"/>
            <a:gd name="adj2" fmla="val 5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9037"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Section 4</a:t>
          </a:r>
        </a:p>
      </dsp:txBody>
      <dsp:txXfrm>
        <a:off x="3483320" y="1433108"/>
        <a:ext cx="7345229" cy="815863"/>
      </dsp:txXfrm>
    </dsp:sp>
    <dsp:sp modelId="{D926A810-B6DE-4BC8-BE30-1875B4820950}">
      <dsp:nvSpPr>
        <dsp:cNvPr id="0" name=""/>
        <dsp:cNvSpPr/>
      </dsp:nvSpPr>
      <dsp:spPr>
        <a:xfrm>
          <a:off x="3483320" y="2283474"/>
          <a:ext cx="3450829" cy="3143308"/>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If the offences outlined in S1-3A are carried out outside of the UK by a UK national or resident, even in countries where the practice is legal then the offence may be treated as having been committed in England, Wales or NI</a:t>
          </a:r>
        </a:p>
        <a:p>
          <a:pPr marL="0" lvl="0" indent="0" algn="l" defTabSz="1066800">
            <a:lnSpc>
              <a:spcPct val="90000"/>
            </a:lnSpc>
            <a:spcBef>
              <a:spcPct val="0"/>
            </a:spcBef>
            <a:spcAft>
              <a:spcPct val="35000"/>
            </a:spcAft>
            <a:buNone/>
          </a:pPr>
          <a:endParaRPr lang="en-GB" sz="2400" kern="1200" dirty="0"/>
        </a:p>
      </dsp:txBody>
      <dsp:txXfrm>
        <a:off x="3483320" y="2283474"/>
        <a:ext cx="3450829" cy="3143308"/>
      </dsp:txXfrm>
    </dsp:sp>
    <dsp:sp modelId="{2B080F0E-9071-4A6B-977E-F5F65FE201F5}">
      <dsp:nvSpPr>
        <dsp:cNvPr id="0" name=""/>
        <dsp:cNvSpPr/>
      </dsp:nvSpPr>
      <dsp:spPr>
        <a:xfrm>
          <a:off x="6934149" y="1569085"/>
          <a:ext cx="4302332" cy="1631727"/>
        </a:xfrm>
        <a:prstGeom prst="rightArrow">
          <a:avLst>
            <a:gd name="adj1" fmla="val 50000"/>
            <a:gd name="adj2" fmla="val 5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9037"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Exemptions</a:t>
          </a:r>
        </a:p>
      </dsp:txBody>
      <dsp:txXfrm>
        <a:off x="6934149" y="1977017"/>
        <a:ext cx="3894400" cy="815863"/>
      </dsp:txXfrm>
    </dsp:sp>
    <dsp:sp modelId="{409D6BFD-2031-46DC-BFE1-1359EF768B8F}">
      <dsp:nvSpPr>
        <dsp:cNvPr id="0" name=""/>
        <dsp:cNvSpPr/>
      </dsp:nvSpPr>
      <dsp:spPr>
        <a:xfrm>
          <a:off x="6934149" y="2836087"/>
          <a:ext cx="3450829" cy="2941883"/>
        </a:xfrm>
        <a:prstGeom prst="rect">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A surgical operation on the girl which is necessary for her physical or mental health or who is in any stage of labour, or has just given birth, for purposes connected with the labour or birth</a:t>
          </a:r>
        </a:p>
        <a:p>
          <a:pPr marL="0" lvl="0" indent="0" algn="l" defTabSz="1066800">
            <a:lnSpc>
              <a:spcPct val="90000"/>
            </a:lnSpc>
            <a:spcBef>
              <a:spcPct val="0"/>
            </a:spcBef>
            <a:spcAft>
              <a:spcPct val="35000"/>
            </a:spcAft>
            <a:buNone/>
          </a:pPr>
          <a:endParaRPr lang="en-GB" sz="2400" kern="1200" dirty="0"/>
        </a:p>
      </dsp:txBody>
      <dsp:txXfrm>
        <a:off x="6934149" y="2836087"/>
        <a:ext cx="3450829" cy="294188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24FF2-7CC7-4FC2-B62F-860B5B02A778}">
      <dsp:nvSpPr>
        <dsp:cNvPr id="0" name=""/>
        <dsp:cNvSpPr/>
      </dsp:nvSpPr>
      <dsp:spPr>
        <a:xfrm>
          <a:off x="10186" y="907409"/>
          <a:ext cx="3044656" cy="1998056"/>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Empowers the Courts to make Protection Orders</a:t>
          </a:r>
        </a:p>
      </dsp:txBody>
      <dsp:txXfrm>
        <a:off x="68707" y="965930"/>
        <a:ext cx="2927614" cy="1881014"/>
      </dsp:txXfrm>
    </dsp:sp>
    <dsp:sp modelId="{BC59CC8A-CC74-4704-9D0A-CD13AEE3A24A}">
      <dsp:nvSpPr>
        <dsp:cNvPr id="0" name=""/>
        <dsp:cNvSpPr/>
      </dsp:nvSpPr>
      <dsp:spPr>
        <a:xfrm>
          <a:off x="3359309" y="1528900"/>
          <a:ext cx="645467" cy="75507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3359309" y="1679915"/>
        <a:ext cx="451827" cy="453044"/>
      </dsp:txXfrm>
    </dsp:sp>
    <dsp:sp modelId="{04B04D19-5B64-42A2-BD70-CCCDB647EEC1}">
      <dsp:nvSpPr>
        <dsp:cNvPr id="0" name=""/>
        <dsp:cNvSpPr/>
      </dsp:nvSpPr>
      <dsp:spPr>
        <a:xfrm>
          <a:off x="4272706" y="907409"/>
          <a:ext cx="3044656" cy="1998056"/>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protect a girl against the commission of a genital mutilation offence </a:t>
          </a:r>
        </a:p>
      </dsp:txBody>
      <dsp:txXfrm>
        <a:off x="4331227" y="965930"/>
        <a:ext cx="2927614" cy="1881014"/>
      </dsp:txXfrm>
    </dsp:sp>
    <dsp:sp modelId="{72FF30DB-58A3-43D2-974D-43CF6FC32A8D}">
      <dsp:nvSpPr>
        <dsp:cNvPr id="0" name=""/>
        <dsp:cNvSpPr/>
      </dsp:nvSpPr>
      <dsp:spPr>
        <a:xfrm>
          <a:off x="7621828" y="1528900"/>
          <a:ext cx="645467" cy="75507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7621828" y="1679915"/>
        <a:ext cx="451827" cy="453044"/>
      </dsp:txXfrm>
    </dsp:sp>
    <dsp:sp modelId="{0DE1B44C-AC2E-410E-B4C4-CED390942347}">
      <dsp:nvSpPr>
        <dsp:cNvPr id="0" name=""/>
        <dsp:cNvSpPr/>
      </dsp:nvSpPr>
      <dsp:spPr>
        <a:xfrm>
          <a:off x="8535225" y="907409"/>
          <a:ext cx="3044656" cy="1998056"/>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protect a girl against whom any such offence has been committed</a:t>
          </a:r>
        </a:p>
      </dsp:txBody>
      <dsp:txXfrm>
        <a:off x="8593746" y="965930"/>
        <a:ext cx="2927614" cy="188101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24FF2-7CC7-4FC2-B62F-860B5B02A778}">
      <dsp:nvSpPr>
        <dsp:cNvPr id="0" name=""/>
        <dsp:cNvSpPr/>
      </dsp:nvSpPr>
      <dsp:spPr>
        <a:xfrm>
          <a:off x="10186" y="715974"/>
          <a:ext cx="3044656" cy="2768734"/>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 </a:t>
          </a:r>
          <a:r>
            <a:rPr lang="en-GB" sz="2400" kern="1200" dirty="0">
              <a:solidFill>
                <a:schemeClr val="tx1"/>
              </a:solidFill>
            </a:rPr>
            <a:t>Aiding &amp; abetting, counselling, procuring, encouraging/assisting another to commit/attempt to commit</a:t>
          </a:r>
        </a:p>
      </dsp:txBody>
      <dsp:txXfrm>
        <a:off x="91279" y="797067"/>
        <a:ext cx="2882470" cy="2606548"/>
      </dsp:txXfrm>
    </dsp:sp>
    <dsp:sp modelId="{BC59CC8A-CC74-4704-9D0A-CD13AEE3A24A}">
      <dsp:nvSpPr>
        <dsp:cNvPr id="0" name=""/>
        <dsp:cNvSpPr/>
      </dsp:nvSpPr>
      <dsp:spPr>
        <a:xfrm>
          <a:off x="3359309" y="1722804"/>
          <a:ext cx="645467" cy="75507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3359309" y="1873819"/>
        <a:ext cx="451827" cy="453044"/>
      </dsp:txXfrm>
    </dsp:sp>
    <dsp:sp modelId="{04B04D19-5B64-42A2-BD70-CCCDB647EEC1}">
      <dsp:nvSpPr>
        <dsp:cNvPr id="0" name=""/>
        <dsp:cNvSpPr/>
      </dsp:nvSpPr>
      <dsp:spPr>
        <a:xfrm>
          <a:off x="4272706" y="715974"/>
          <a:ext cx="3044656" cy="2768734"/>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Conspiring</a:t>
          </a:r>
          <a:r>
            <a:rPr lang="en-GB" sz="2400" kern="1200" baseline="0" dirty="0">
              <a:solidFill>
                <a:schemeClr val="tx1"/>
              </a:solidFill>
            </a:rPr>
            <a:t> to commit or attempt to commit. </a:t>
          </a:r>
          <a:r>
            <a:rPr lang="en-GB" sz="2400" kern="1200" dirty="0">
              <a:solidFill>
                <a:schemeClr val="tx1"/>
              </a:solidFill>
            </a:rPr>
            <a:t>Covers</a:t>
          </a:r>
          <a:r>
            <a:rPr lang="en-GB" sz="2400" kern="1200" baseline="0" dirty="0">
              <a:solidFill>
                <a:schemeClr val="tx1"/>
              </a:solidFill>
            </a:rPr>
            <a:t> such acts whether they take place inside or outside England &amp; Wales</a:t>
          </a:r>
          <a:endParaRPr lang="en-GB" sz="2400" kern="1200" dirty="0">
            <a:solidFill>
              <a:schemeClr val="tx1"/>
            </a:solidFill>
          </a:endParaRPr>
        </a:p>
      </dsp:txBody>
      <dsp:txXfrm>
        <a:off x="4353799" y="797067"/>
        <a:ext cx="2882470" cy="2606548"/>
      </dsp:txXfrm>
    </dsp:sp>
    <dsp:sp modelId="{72FF30DB-58A3-43D2-974D-43CF6FC32A8D}">
      <dsp:nvSpPr>
        <dsp:cNvPr id="0" name=""/>
        <dsp:cNvSpPr/>
      </dsp:nvSpPr>
      <dsp:spPr>
        <a:xfrm>
          <a:off x="7621828" y="1722804"/>
          <a:ext cx="645467" cy="75507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7621828" y="1873819"/>
        <a:ext cx="451827" cy="453044"/>
      </dsp:txXfrm>
    </dsp:sp>
    <dsp:sp modelId="{0DE1B44C-AC2E-410E-B4C4-CED390942347}">
      <dsp:nvSpPr>
        <dsp:cNvPr id="0" name=""/>
        <dsp:cNvSpPr/>
      </dsp:nvSpPr>
      <dsp:spPr>
        <a:xfrm>
          <a:off x="8535225" y="715974"/>
          <a:ext cx="3044656" cy="2768734"/>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FGM Protection Order may contain prohibitions, restrictions or requirements as deemed appropriate by the Court</a:t>
          </a:r>
        </a:p>
      </dsp:txBody>
      <dsp:txXfrm>
        <a:off x="8616318" y="797067"/>
        <a:ext cx="2882470" cy="260654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9D539-6FC6-477C-A023-252970AA9925}">
      <dsp:nvSpPr>
        <dsp:cNvPr id="0" name=""/>
        <dsp:cNvSpPr/>
      </dsp:nvSpPr>
      <dsp:spPr>
        <a:xfrm>
          <a:off x="681" y="0"/>
          <a:ext cx="2694931" cy="3917701"/>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NHS doctor, </a:t>
          </a:r>
          <a:r>
            <a:rPr lang="en-GB" sz="2400" kern="1200" dirty="0" err="1">
              <a:solidFill>
                <a:schemeClr val="tx1"/>
              </a:solidFill>
            </a:rPr>
            <a:t>Dhanuson</a:t>
          </a:r>
          <a:r>
            <a:rPr lang="en-GB" sz="2400" kern="1200" dirty="0">
              <a:solidFill>
                <a:schemeClr val="tx1"/>
              </a:solidFill>
            </a:rPr>
            <a:t> Dharmasena charged with an FGM offence after stitching up a mother after the birth of her first child</a:t>
          </a:r>
        </a:p>
      </dsp:txBody>
      <dsp:txXfrm>
        <a:off x="79613" y="78932"/>
        <a:ext cx="2537067" cy="3759837"/>
      </dsp:txXfrm>
    </dsp:sp>
    <dsp:sp modelId="{A87E6448-EC85-4C5E-8C2E-3B195D530032}">
      <dsp:nvSpPr>
        <dsp:cNvPr id="0" name=""/>
        <dsp:cNvSpPr/>
      </dsp:nvSpPr>
      <dsp:spPr>
        <a:xfrm rot="21559868">
          <a:off x="2908856" y="1678685"/>
          <a:ext cx="452140" cy="518609"/>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908861" y="1783199"/>
        <a:ext cx="316498" cy="311165"/>
      </dsp:txXfrm>
    </dsp:sp>
    <dsp:sp modelId="{1DEF044D-199B-400F-A124-FAF11E6A2B4D}">
      <dsp:nvSpPr>
        <dsp:cNvPr id="0" name=""/>
        <dsp:cNvSpPr/>
      </dsp:nvSpPr>
      <dsp:spPr>
        <a:xfrm>
          <a:off x="3548650" y="0"/>
          <a:ext cx="2536357" cy="383671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Hasan Mohamed, an on duty consultant at the time was charged with aiding &amp; abetting the doctor</a:t>
          </a:r>
        </a:p>
      </dsp:txBody>
      <dsp:txXfrm>
        <a:off x="3622937" y="74287"/>
        <a:ext cx="2387783" cy="3688136"/>
      </dsp:txXfrm>
    </dsp:sp>
    <dsp:sp modelId="{7B46E68E-36DC-4996-B41B-684E9105BEE7}">
      <dsp:nvSpPr>
        <dsp:cNvPr id="0" name=""/>
        <dsp:cNvSpPr/>
      </dsp:nvSpPr>
      <dsp:spPr>
        <a:xfrm rot="39939">
          <a:off x="6289967" y="1678690"/>
          <a:ext cx="434574" cy="518609"/>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6289971" y="1781655"/>
        <a:ext cx="304202" cy="311165"/>
      </dsp:txXfrm>
    </dsp:sp>
    <dsp:sp modelId="{7514BE76-EADD-4156-9D63-C752FF83CA77}">
      <dsp:nvSpPr>
        <dsp:cNvPr id="0" name=""/>
        <dsp:cNvSpPr/>
      </dsp:nvSpPr>
      <dsp:spPr>
        <a:xfrm>
          <a:off x="6904905" y="0"/>
          <a:ext cx="2794784" cy="391770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Defence considered it a ‘SHOW TRIAL’ &amp; an effort made by the CPS to regain some confidence after failing to bring a prosecution despite FGM laws being in place since 1985</a:t>
          </a:r>
        </a:p>
      </dsp:txBody>
      <dsp:txXfrm>
        <a:off x="6986761" y="81856"/>
        <a:ext cx="2631072" cy="375398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639086-C225-4FE2-BF93-ECDB9C24C2E7}">
      <dsp:nvSpPr>
        <dsp:cNvPr id="0" name=""/>
        <dsp:cNvSpPr/>
      </dsp:nvSpPr>
      <dsp:spPr>
        <a:xfrm>
          <a:off x="9856" y="577405"/>
          <a:ext cx="2945954" cy="1767572"/>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position of the family within their community &amp; the level of integration into UK society</a:t>
          </a:r>
        </a:p>
      </dsp:txBody>
      <dsp:txXfrm>
        <a:off x="61626" y="629175"/>
        <a:ext cx="2842414" cy="1664032"/>
      </dsp:txXfrm>
    </dsp:sp>
    <dsp:sp modelId="{CADA8D85-11AF-4775-850B-4CD6A83E1E45}">
      <dsp:nvSpPr>
        <dsp:cNvPr id="0" name=""/>
        <dsp:cNvSpPr/>
      </dsp:nvSpPr>
      <dsp:spPr>
        <a:xfrm>
          <a:off x="3215054" y="1095893"/>
          <a:ext cx="624542" cy="730596"/>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3215054" y="1242012"/>
        <a:ext cx="437179" cy="438358"/>
      </dsp:txXfrm>
    </dsp:sp>
    <dsp:sp modelId="{CBE31D2D-FBF4-46CF-8DBB-2914BFFA71DE}">
      <dsp:nvSpPr>
        <dsp:cNvPr id="0" name=""/>
        <dsp:cNvSpPr/>
      </dsp:nvSpPr>
      <dsp:spPr>
        <a:xfrm>
          <a:off x="4134192" y="577405"/>
          <a:ext cx="2945954" cy="1767572"/>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 girl born to a woman who has been subjected to FGM</a:t>
          </a:r>
        </a:p>
      </dsp:txBody>
      <dsp:txXfrm>
        <a:off x="4185962" y="629175"/>
        <a:ext cx="2842414" cy="1664032"/>
      </dsp:txXfrm>
    </dsp:sp>
    <dsp:sp modelId="{DB579106-BC25-47F6-B466-8F65C6BBBED0}">
      <dsp:nvSpPr>
        <dsp:cNvPr id="0" name=""/>
        <dsp:cNvSpPr/>
      </dsp:nvSpPr>
      <dsp:spPr>
        <a:xfrm>
          <a:off x="7339390" y="1095893"/>
          <a:ext cx="624542" cy="730596"/>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7339390" y="1242012"/>
        <a:ext cx="437179" cy="438358"/>
      </dsp:txXfrm>
    </dsp:sp>
    <dsp:sp modelId="{E018966F-76B9-4BA4-A2D5-9F6DF766CF96}">
      <dsp:nvSpPr>
        <dsp:cNvPr id="0" name=""/>
        <dsp:cNvSpPr/>
      </dsp:nvSpPr>
      <dsp:spPr>
        <a:xfrm>
          <a:off x="8258528" y="577405"/>
          <a:ext cx="2945954" cy="1767572"/>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When a family elder visits the country</a:t>
          </a:r>
        </a:p>
      </dsp:txBody>
      <dsp:txXfrm>
        <a:off x="8310298" y="629175"/>
        <a:ext cx="2842414" cy="1664032"/>
      </dsp:txXfrm>
    </dsp:sp>
    <dsp:sp modelId="{85E75F98-2A0A-49DF-AB77-E2580FB74609}">
      <dsp:nvSpPr>
        <dsp:cNvPr id="0" name=""/>
        <dsp:cNvSpPr/>
      </dsp:nvSpPr>
      <dsp:spPr>
        <a:xfrm rot="5400000">
          <a:off x="9419234" y="2551194"/>
          <a:ext cx="624542" cy="730596"/>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9512327" y="2604221"/>
        <a:ext cx="438358" cy="437179"/>
      </dsp:txXfrm>
    </dsp:sp>
    <dsp:sp modelId="{DCC74226-ED2D-43A1-A71E-CCC3272008CA}">
      <dsp:nvSpPr>
        <dsp:cNvPr id="0" name=""/>
        <dsp:cNvSpPr/>
      </dsp:nvSpPr>
      <dsp:spPr>
        <a:xfrm>
          <a:off x="8258528" y="3523359"/>
          <a:ext cx="2945954" cy="176757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 girl who has a sister who has already undergone FGM</a:t>
          </a:r>
        </a:p>
      </dsp:txBody>
      <dsp:txXfrm>
        <a:off x="8310298" y="3575129"/>
        <a:ext cx="2842414" cy="1664032"/>
      </dsp:txXfrm>
    </dsp:sp>
    <dsp:sp modelId="{F238D762-7C15-4E29-A9D1-52B9AEC04718}">
      <dsp:nvSpPr>
        <dsp:cNvPr id="0" name=""/>
        <dsp:cNvSpPr/>
      </dsp:nvSpPr>
      <dsp:spPr>
        <a:xfrm rot="10800000">
          <a:off x="7374742" y="4041847"/>
          <a:ext cx="624542" cy="730596"/>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10800000">
        <a:off x="7562105" y="4187966"/>
        <a:ext cx="437179" cy="438358"/>
      </dsp:txXfrm>
    </dsp:sp>
    <dsp:sp modelId="{571F8BD9-0CD9-41B4-AF40-BAEE793B5553}">
      <dsp:nvSpPr>
        <dsp:cNvPr id="0" name=""/>
        <dsp:cNvSpPr/>
      </dsp:nvSpPr>
      <dsp:spPr>
        <a:xfrm>
          <a:off x="4134192" y="3523359"/>
          <a:ext cx="2945954" cy="1767572"/>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 girl who is withdrawn from Personal, Social &amp; Health Education (PSHE)</a:t>
          </a:r>
        </a:p>
      </dsp:txBody>
      <dsp:txXfrm>
        <a:off x="4185962" y="3575129"/>
        <a:ext cx="2842414" cy="166403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D5971-F2B9-4EA4-9818-8BFE4185AEE9}">
      <dsp:nvSpPr>
        <dsp:cNvPr id="0" name=""/>
        <dsp:cNvSpPr/>
      </dsp:nvSpPr>
      <dsp:spPr>
        <a:xfrm>
          <a:off x="0" y="782888"/>
          <a:ext cx="3214837" cy="1928902"/>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Estimated between 100 &amp; 140 million girls living with the consequences of FGM worldwide</a:t>
          </a:r>
        </a:p>
      </dsp:txBody>
      <dsp:txXfrm>
        <a:off x="0" y="782888"/>
        <a:ext cx="3214837" cy="1928902"/>
      </dsp:txXfrm>
    </dsp:sp>
    <dsp:sp modelId="{C2B07353-CBFF-40C0-A70B-7F5FB69ED597}">
      <dsp:nvSpPr>
        <dsp:cNvPr id="0" name=""/>
        <dsp:cNvSpPr/>
      </dsp:nvSpPr>
      <dsp:spPr>
        <a:xfrm>
          <a:off x="3536321" y="782888"/>
          <a:ext cx="3214837" cy="1928902"/>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Report in 2014 suggested 23,000 girls under 15 at risk from FGM in England and Wales</a:t>
          </a:r>
        </a:p>
      </dsp:txBody>
      <dsp:txXfrm>
        <a:off x="3536321" y="782888"/>
        <a:ext cx="3214837" cy="1928902"/>
      </dsp:txXfrm>
    </dsp:sp>
    <dsp:sp modelId="{2205026B-BEDC-4F69-80CD-492B343DAC39}">
      <dsp:nvSpPr>
        <dsp:cNvPr id="0" name=""/>
        <dsp:cNvSpPr/>
      </dsp:nvSpPr>
      <dsp:spPr>
        <a:xfrm>
          <a:off x="7072642" y="782888"/>
          <a:ext cx="3214837" cy="1928902"/>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Nearly 60,000 living in the UK with the consequences of FGM</a:t>
          </a:r>
        </a:p>
      </dsp:txBody>
      <dsp:txXfrm>
        <a:off x="7072642" y="782888"/>
        <a:ext cx="3214837" cy="1928902"/>
      </dsp:txXfrm>
    </dsp:sp>
    <dsp:sp modelId="{28B0E070-DA9D-407A-A2FE-62D7A39FF522}">
      <dsp:nvSpPr>
        <dsp:cNvPr id="0" name=""/>
        <dsp:cNvSpPr/>
      </dsp:nvSpPr>
      <dsp:spPr>
        <a:xfrm>
          <a:off x="0" y="3033274"/>
          <a:ext cx="3214837" cy="192890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Public Health Wales from April 2017 to March 2018 271 newly recorded cases of FGM</a:t>
          </a:r>
        </a:p>
      </dsp:txBody>
      <dsp:txXfrm>
        <a:off x="0" y="3033274"/>
        <a:ext cx="3214837" cy="1928902"/>
      </dsp:txXfrm>
    </dsp:sp>
    <dsp:sp modelId="{5817EA5D-3922-4473-8503-A0C016530FCE}">
      <dsp:nvSpPr>
        <dsp:cNvPr id="0" name=""/>
        <dsp:cNvSpPr/>
      </dsp:nvSpPr>
      <dsp:spPr>
        <a:xfrm>
          <a:off x="3536321" y="3033274"/>
          <a:ext cx="3214837" cy="192890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NHS England cases risen by 625%  in past 5 years</a:t>
          </a:r>
        </a:p>
      </dsp:txBody>
      <dsp:txXfrm>
        <a:off x="3536321" y="3033274"/>
        <a:ext cx="3214837" cy="1928902"/>
      </dsp:txXfrm>
    </dsp:sp>
    <dsp:sp modelId="{815262FD-7F51-4975-96F2-7657BCA0BAA1}">
      <dsp:nvSpPr>
        <dsp:cNvPr id="0" name=""/>
        <dsp:cNvSpPr/>
      </dsp:nvSpPr>
      <dsp:spPr>
        <a:xfrm>
          <a:off x="7072642" y="3033274"/>
          <a:ext cx="3214837" cy="192890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NHS England  6590 women &amp; girls between April 2019 &amp; March 2020 either treated for FGM or it was identified </a:t>
          </a:r>
        </a:p>
      </dsp:txBody>
      <dsp:txXfrm>
        <a:off x="7072642" y="3033274"/>
        <a:ext cx="3214837" cy="192890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117DD3-934C-4D62-B9EA-1CB024B21A42}">
      <dsp:nvSpPr>
        <dsp:cNvPr id="0" name=""/>
        <dsp:cNvSpPr/>
      </dsp:nvSpPr>
      <dsp:spPr>
        <a:xfrm>
          <a:off x="9552" y="509074"/>
          <a:ext cx="2855058" cy="1713034"/>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Immediate action of safeguarding, consider Police Protection Powers</a:t>
          </a:r>
        </a:p>
      </dsp:txBody>
      <dsp:txXfrm>
        <a:off x="59725" y="559247"/>
        <a:ext cx="2754712" cy="1612688"/>
      </dsp:txXfrm>
    </dsp:sp>
    <dsp:sp modelId="{6D96648E-CF36-4848-A80F-704EF6A77A94}">
      <dsp:nvSpPr>
        <dsp:cNvPr id="0" name=""/>
        <dsp:cNvSpPr/>
      </dsp:nvSpPr>
      <dsp:spPr>
        <a:xfrm>
          <a:off x="3115855" y="1011564"/>
          <a:ext cx="605272" cy="70805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115855" y="1153175"/>
        <a:ext cx="423690" cy="424832"/>
      </dsp:txXfrm>
    </dsp:sp>
    <dsp:sp modelId="{86224493-3F45-4E1C-879E-53A24090EC77}">
      <dsp:nvSpPr>
        <dsp:cNvPr id="0" name=""/>
        <dsp:cNvSpPr/>
      </dsp:nvSpPr>
      <dsp:spPr>
        <a:xfrm>
          <a:off x="4006633" y="509074"/>
          <a:ext cx="2855058" cy="1713034"/>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Secure Evidence</a:t>
          </a:r>
        </a:p>
      </dsp:txBody>
      <dsp:txXfrm>
        <a:off x="4056806" y="559247"/>
        <a:ext cx="2754712" cy="1612688"/>
      </dsp:txXfrm>
    </dsp:sp>
    <dsp:sp modelId="{6B900434-3066-4F26-9F57-0AD80EA413AF}">
      <dsp:nvSpPr>
        <dsp:cNvPr id="0" name=""/>
        <dsp:cNvSpPr/>
      </dsp:nvSpPr>
      <dsp:spPr>
        <a:xfrm>
          <a:off x="7112936" y="1011564"/>
          <a:ext cx="605272" cy="70805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112936" y="1153175"/>
        <a:ext cx="423690" cy="424832"/>
      </dsp:txXfrm>
    </dsp:sp>
    <dsp:sp modelId="{8A4A073C-00E4-43E2-BB2F-615DC963A3E2}">
      <dsp:nvSpPr>
        <dsp:cNvPr id="0" name=""/>
        <dsp:cNvSpPr/>
      </dsp:nvSpPr>
      <dsp:spPr>
        <a:xfrm>
          <a:off x="8003714" y="509074"/>
          <a:ext cx="2855058" cy="1713034"/>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Consider arresting the suspects</a:t>
          </a:r>
        </a:p>
      </dsp:txBody>
      <dsp:txXfrm>
        <a:off x="8053887" y="559247"/>
        <a:ext cx="2754712" cy="1612688"/>
      </dsp:txXfrm>
    </dsp:sp>
    <dsp:sp modelId="{C85D22DF-D90E-47BA-AE82-80BA3A3FB680}">
      <dsp:nvSpPr>
        <dsp:cNvPr id="0" name=""/>
        <dsp:cNvSpPr/>
      </dsp:nvSpPr>
      <dsp:spPr>
        <a:xfrm rot="5400000">
          <a:off x="9128607" y="2421962"/>
          <a:ext cx="605272" cy="70805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9218827" y="2473353"/>
        <a:ext cx="424832" cy="423690"/>
      </dsp:txXfrm>
    </dsp:sp>
    <dsp:sp modelId="{4994DE1C-63E5-44FA-878F-0CE19C21D9CE}">
      <dsp:nvSpPr>
        <dsp:cNvPr id="0" name=""/>
        <dsp:cNvSpPr/>
      </dsp:nvSpPr>
      <dsp:spPr>
        <a:xfrm>
          <a:off x="8003714" y="3364132"/>
          <a:ext cx="2855058" cy="1713034"/>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Seek advice of a Supervisor</a:t>
          </a:r>
        </a:p>
      </dsp:txBody>
      <dsp:txXfrm>
        <a:off x="8053887" y="3414305"/>
        <a:ext cx="2754712" cy="1612688"/>
      </dsp:txXfrm>
    </dsp:sp>
    <dsp:sp modelId="{95EEB775-5323-4A81-AE7E-68445E497199}">
      <dsp:nvSpPr>
        <dsp:cNvPr id="0" name=""/>
        <dsp:cNvSpPr/>
      </dsp:nvSpPr>
      <dsp:spPr>
        <a:xfrm rot="10800000">
          <a:off x="7147197" y="3866622"/>
          <a:ext cx="605272" cy="70805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10800000">
        <a:off x="7328779" y="4008233"/>
        <a:ext cx="423690" cy="424832"/>
      </dsp:txXfrm>
    </dsp:sp>
    <dsp:sp modelId="{A16CB45F-5244-4732-8218-B2C83D5C6A43}">
      <dsp:nvSpPr>
        <dsp:cNvPr id="0" name=""/>
        <dsp:cNvSpPr/>
      </dsp:nvSpPr>
      <dsp:spPr>
        <a:xfrm>
          <a:off x="4006633" y="3364132"/>
          <a:ext cx="2855058" cy="1713034"/>
        </a:xfrm>
        <a:prstGeom prst="roundRect">
          <a:avLst>
            <a:gd name="adj" fmla="val 10000"/>
          </a:avLst>
        </a:prstGeom>
        <a:solidFill>
          <a:schemeClr val="bg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Consider how/when/ where you talk to potential victims</a:t>
          </a:r>
        </a:p>
      </dsp:txBody>
      <dsp:txXfrm>
        <a:off x="4056806" y="3414305"/>
        <a:ext cx="2754712" cy="1612688"/>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30/05/2023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30/05/2023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en.wikipedia.org/wiki/Hindi-Urdu"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en.wikipedia.org/wiki/Honor"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en.wikipedia.org/wiki/Iraq" TargetMode="External"/><Relationship Id="rId3" Type="http://schemas.openxmlformats.org/officeDocument/2006/relationships/hyperlink" Target="http://en.wikipedia.org/wiki/Deeyah_Khan" TargetMode="External"/><Relationship Id="rId7" Type="http://schemas.openxmlformats.org/officeDocument/2006/relationships/hyperlink" Target="http://en.wikipedia.org/wiki/Raindance_Film_Festival"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en.wikipedia.org/wiki/Honour_killing" TargetMode="External"/><Relationship Id="rId5" Type="http://schemas.openxmlformats.org/officeDocument/2006/relationships/hyperlink" Target="http://en.wikipedia.org/wiki/Kurdish_people" TargetMode="External"/><Relationship Id="rId10" Type="http://schemas.openxmlformats.org/officeDocument/2006/relationships/hyperlink" Target="http://en.wikipedia.org/wiki/Metropolitan_Police" TargetMode="External"/><Relationship Id="rId4" Type="http://schemas.openxmlformats.org/officeDocument/2006/relationships/hyperlink" Target="http://en.wikipedia.org/wiki/Banaz_Mahmod" TargetMode="External"/><Relationship Id="rId9" Type="http://schemas.openxmlformats.org/officeDocument/2006/relationships/hyperlink" Target="http://en.wikipedia.org/wiki/England"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contact-ukba.homeoffice.gov.uk/visas-immigration/while-in-uk/domesticviolence/"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mailto:fmu@fco.gov.uk"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www.unicef.org/protection/57929_69881.html"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www.equalitynow.org/" TargetMode="Externa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app.college.police.uk/app-content/major-investigation-and-public-protection/female-genital-mutilation/#the-law"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www.legislation.gov.uk/ukpga/1989/41/section/44" TargetMode="External"/><Relationship Id="rId5" Type="http://schemas.openxmlformats.org/officeDocument/2006/relationships/hyperlink" Target="https://www.app.college.police.uk/app-content/major-investigation-and-public-protection/child-abuse/concern-for-a-child/?s=abduction&amp;amp;police-protectio" TargetMode="External"/><Relationship Id="rId4" Type="http://schemas.openxmlformats.org/officeDocument/2006/relationships/hyperlink" Target="http://www.legislation.gov.uk/ukpga/1989/41/section/46" TargetMode="Externa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successful completion of this module,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Define the term, ‘Honour Based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Outline some of the catalysts for Honour Based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initial responding officer actions in cases where Honour Based Abuse is evident.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the differences between Arranged and Forced Marriage.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Outline the legislation in relation to Forced Marriage.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some of the barriers to reporting Honour Based Abuse and Forced Marriage.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how to identify and manage cases of Female Genital Mutilation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Summarise the legislation in relation to Female Genital Mutilation.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155741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rPr>
              <a:t>Trainer to reveal photographs.</a:t>
            </a:r>
          </a:p>
          <a:p>
            <a:endParaRPr lang="en-GB" altLang="en-US" sz="1100" dirty="0">
              <a:latin typeface="Arial" panose="020B0604020202020204" pitchFamily="34" charset="0"/>
            </a:endParaRPr>
          </a:p>
          <a:p>
            <a:r>
              <a:rPr lang="en-GB" altLang="en-US" sz="1100" b="1" dirty="0">
                <a:latin typeface="Arial" panose="020B0604020202020204" pitchFamily="34" charset="0"/>
              </a:rPr>
              <a:t>QTS – what do these young people have in common?  </a:t>
            </a:r>
          </a:p>
          <a:p>
            <a:endParaRPr lang="en-GB" altLang="en-US" sz="1100" dirty="0">
              <a:latin typeface="Arial" panose="020B0604020202020204" pitchFamily="34" charset="0"/>
            </a:endParaRPr>
          </a:p>
          <a:p>
            <a:r>
              <a:rPr lang="en-GB" altLang="en-US" sz="1100" dirty="0">
                <a:latin typeface="Arial" panose="020B0604020202020204" pitchFamily="34" charset="0"/>
              </a:rPr>
              <a:t>Explain that these victims all have one thing in common - they lost their lives because they were perceived to have brought shame on the family.  There are many others in recent years who have suffered “honour” based violence ultimately resulting in loss of their lives.  </a:t>
            </a:r>
          </a:p>
          <a:p>
            <a:r>
              <a:rPr lang="en-GB" altLang="en-US" sz="1100" dirty="0">
                <a:latin typeface="Arial" panose="020B0604020202020204" pitchFamily="34" charset="0"/>
              </a:rPr>
              <a:t>Do not expand on the circumstances of each victim at this stage because we are going to look in detail at the life of one victim, </a:t>
            </a:r>
            <a:r>
              <a:rPr lang="en-GB" altLang="en-US" sz="1100" dirty="0" err="1">
                <a:latin typeface="Arial" panose="020B0604020202020204" pitchFamily="34" charset="0"/>
              </a:rPr>
              <a:t>Banaz</a:t>
            </a:r>
            <a:r>
              <a:rPr lang="en-GB" altLang="en-US" sz="1100" dirty="0">
                <a:latin typeface="Arial" panose="020B0604020202020204" pitchFamily="34" charset="0"/>
              </a:rPr>
              <a:t> </a:t>
            </a:r>
            <a:r>
              <a:rPr lang="en-GB" altLang="en-US" sz="1100" dirty="0" err="1">
                <a:latin typeface="Arial" panose="020B0604020202020204" pitchFamily="34" charset="0"/>
              </a:rPr>
              <a:t>Mahmod</a:t>
            </a:r>
            <a:r>
              <a:rPr lang="en-GB" altLang="en-US" sz="1100" dirty="0">
                <a:latin typeface="Arial" panose="020B0604020202020204" pitchFamily="34" charset="0"/>
              </a:rPr>
              <a:t> later in the session.  Pictures of these victims, and others, appear at the end of the video about </a:t>
            </a:r>
            <a:r>
              <a:rPr lang="en-GB" altLang="en-US" sz="1100" dirty="0" err="1">
                <a:latin typeface="Arial" panose="020B0604020202020204" pitchFamily="34" charset="0"/>
              </a:rPr>
              <a:t>Banaz</a:t>
            </a:r>
            <a:r>
              <a:rPr lang="en-GB" altLang="en-US" sz="1100" dirty="0">
                <a:latin typeface="Arial" panose="020B0604020202020204" pitchFamily="34" charset="0"/>
              </a:rPr>
              <a:t>’ life.</a:t>
            </a:r>
          </a:p>
          <a:p>
            <a:endParaRPr lang="en-GB" altLang="en-US" sz="1100" b="1" dirty="0">
              <a:latin typeface="Arial" panose="020B0604020202020204" pitchFamily="34" charset="0"/>
            </a:endParaRPr>
          </a:p>
          <a:p>
            <a:r>
              <a:rPr lang="en-GB" altLang="en-US" sz="1100" b="1" dirty="0">
                <a:latin typeface="Arial" panose="020B0604020202020204" pitchFamily="34" charset="0"/>
              </a:rPr>
              <a:t>Background reading for trainer:</a:t>
            </a:r>
          </a:p>
          <a:p>
            <a:r>
              <a:rPr lang="en-GB" altLang="en-US" sz="1100" b="1" dirty="0" err="1">
                <a:latin typeface="Arial" panose="020B0604020202020204" pitchFamily="34" charset="0"/>
              </a:rPr>
              <a:t>Heshu</a:t>
            </a:r>
            <a:r>
              <a:rPr lang="en-GB" altLang="en-US" sz="1100" b="1" dirty="0">
                <a:latin typeface="Arial" panose="020B0604020202020204" pitchFamily="34" charset="0"/>
              </a:rPr>
              <a:t> </a:t>
            </a:r>
            <a:r>
              <a:rPr lang="en-GB" altLang="en-US" sz="1100" b="1" dirty="0" err="1">
                <a:latin typeface="Arial" panose="020B0604020202020204" pitchFamily="34" charset="0"/>
              </a:rPr>
              <a:t>Yones</a:t>
            </a:r>
            <a:r>
              <a:rPr lang="en-GB" altLang="en-US" sz="1100" dirty="0">
                <a:latin typeface="Arial" panose="020B0604020202020204" pitchFamily="34" charset="0"/>
              </a:rPr>
              <a:t>  Age 17 at time of murder.  Grade A student.  Wanted to be “Western” like her fiends.  She started truanting to meet a boyfriend – an 18 </a:t>
            </a:r>
            <a:r>
              <a:rPr lang="en-GB" altLang="en-US" sz="1100" dirty="0" err="1">
                <a:latin typeface="Arial" panose="020B0604020202020204" pitchFamily="34" charset="0"/>
              </a:rPr>
              <a:t>yr</a:t>
            </a:r>
            <a:r>
              <a:rPr lang="en-GB" altLang="en-US" sz="1100" dirty="0">
                <a:latin typeface="Arial" panose="020B0604020202020204" pitchFamily="34" charset="0"/>
              </a:rPr>
              <a:t> old Lebanese man.  This was discovered by family who took her back to Kurdistan (after having her examined to confirm she was still a virgin) to have her married.  She refused.  Family including brother who was a lawyer, then planned her murder.  Brutally attacked at home by father with a knife. She was stabbed 11 times and had her throat slit by her father in the bathroom of her family home. Her father then attempted suicide by using the knife and jumped from a 3</a:t>
            </a:r>
            <a:r>
              <a:rPr lang="en-GB" altLang="en-US" sz="1100" baseline="30000" dirty="0">
                <a:latin typeface="Arial" panose="020B0604020202020204" pitchFamily="34" charset="0"/>
              </a:rPr>
              <a:t>rd</a:t>
            </a:r>
            <a:r>
              <a:rPr lang="en-GB" altLang="en-US" sz="1100" dirty="0">
                <a:latin typeface="Arial" panose="020B0604020202020204" pitchFamily="34" charset="0"/>
              </a:rPr>
              <a:t> floor balcony</a:t>
            </a:r>
            <a:r>
              <a:rPr lang="en-GB" altLang="en-US" sz="1100" baseline="0" dirty="0">
                <a:latin typeface="Arial" panose="020B0604020202020204" pitchFamily="34" charset="0"/>
              </a:rPr>
              <a:t> – he survived</a:t>
            </a:r>
            <a:r>
              <a:rPr lang="en-GB" altLang="en-US" sz="1100" dirty="0">
                <a:latin typeface="Arial" panose="020B0604020202020204" pitchFamily="34" charset="0"/>
              </a:rPr>
              <a:t>.  Later alleged to police that he was an informant for the PKK and Al-</a:t>
            </a:r>
            <a:r>
              <a:rPr lang="en-GB" altLang="en-US" sz="1100" dirty="0" err="1">
                <a:latin typeface="Arial" panose="020B0604020202020204" pitchFamily="34" charset="0"/>
              </a:rPr>
              <a:t>Quieda</a:t>
            </a:r>
            <a:r>
              <a:rPr lang="en-GB" altLang="en-US" sz="1100" dirty="0">
                <a:latin typeface="Arial" panose="020B0604020202020204" pitchFamily="34" charset="0"/>
              </a:rPr>
              <a:t>, representatives</a:t>
            </a:r>
            <a:r>
              <a:rPr lang="en-GB" altLang="en-US" sz="1100" baseline="0" dirty="0">
                <a:latin typeface="Arial" panose="020B0604020202020204" pitchFamily="34" charset="0"/>
              </a:rPr>
              <a:t> from which</a:t>
            </a:r>
            <a:r>
              <a:rPr lang="en-GB" altLang="en-US" sz="1100" dirty="0">
                <a:latin typeface="Arial" panose="020B0604020202020204" pitchFamily="34" charset="0"/>
              </a:rPr>
              <a:t> had forced their way in and tried to kill him and his daughter.</a:t>
            </a:r>
          </a:p>
          <a:p>
            <a:endParaRPr lang="en-GB" altLang="en-US" sz="1100" dirty="0">
              <a:latin typeface="Arial" panose="020B0604020202020204" pitchFamily="34" charset="0"/>
            </a:endParaRPr>
          </a:p>
          <a:p>
            <a:r>
              <a:rPr lang="en-GB" altLang="en-US" sz="1100" b="1" dirty="0" err="1">
                <a:latin typeface="Arial" panose="020B0604020202020204" pitchFamily="34" charset="0"/>
              </a:rPr>
              <a:t>Shafilea</a:t>
            </a:r>
            <a:r>
              <a:rPr lang="en-GB" altLang="en-US" sz="1100" b="1" dirty="0">
                <a:latin typeface="Arial" panose="020B0604020202020204" pitchFamily="34" charset="0"/>
              </a:rPr>
              <a:t> Ahmed. </a:t>
            </a:r>
            <a:r>
              <a:rPr lang="en-GB" altLang="en-US" sz="1100" dirty="0">
                <a:latin typeface="Arial" panose="020B0604020202020204" pitchFamily="34" charset="0"/>
              </a:rPr>
              <a:t>Suffocated at</a:t>
            </a:r>
            <a:r>
              <a:rPr lang="en-GB" altLang="en-US" sz="1100" baseline="0" dirty="0">
                <a:latin typeface="Arial" panose="020B0604020202020204" pitchFamily="34" charset="0"/>
              </a:rPr>
              <a:t> age 17</a:t>
            </a:r>
            <a:r>
              <a:rPr lang="en-GB" altLang="en-US" sz="1100" dirty="0">
                <a:latin typeface="Arial" panose="020B0604020202020204" pitchFamily="34" charset="0"/>
              </a:rPr>
              <a:t> by parents in Bradford in front of siblings for being too westernised, hanging out with white people and refusing to marry an older man in Pakistan.</a:t>
            </a:r>
            <a:r>
              <a:rPr lang="en-GB" altLang="en-US" sz="1100" baseline="0" dirty="0">
                <a:latin typeface="Arial" panose="020B0604020202020204" pitchFamily="34" charset="0"/>
              </a:rPr>
              <a:t> In Pakistan she drank bleach in an attempt to kill herself, but was unsuccessful. She was brought back to the UK where her throat injuries were explained by saying she had been reaching for fruit juice in a power cut and had drunk it by mistake. She had run away from home at least twice before.</a:t>
            </a:r>
            <a:r>
              <a:rPr lang="en-GB" altLang="en-US" sz="1100" dirty="0">
                <a:latin typeface="Arial" panose="020B0604020202020204" pitchFamily="34" charset="0"/>
              </a:rPr>
              <a:t> Parents denied murder for years but were eventually convicted and sentenced to 25 </a:t>
            </a:r>
            <a:r>
              <a:rPr lang="en-GB" altLang="en-US" sz="1100" dirty="0" err="1">
                <a:latin typeface="Arial" panose="020B0604020202020204" pitchFamily="34" charset="0"/>
              </a:rPr>
              <a:t>yrs</a:t>
            </a:r>
            <a:r>
              <a:rPr lang="en-GB" altLang="en-US" sz="1100" dirty="0">
                <a:latin typeface="Arial" panose="020B0604020202020204" pitchFamily="34" charset="0"/>
              </a:rPr>
              <a:t> imprisonment. It took surveillance microphones in the parents’ home to catch them. They were overheard telling their other children not to speak at school about it. They suffocated </a:t>
            </a:r>
            <a:r>
              <a:rPr lang="en-GB" altLang="en-US" sz="1100" dirty="0" err="1">
                <a:latin typeface="Arial" panose="020B0604020202020204" pitchFamily="34" charset="0"/>
              </a:rPr>
              <a:t>Shafilea</a:t>
            </a:r>
            <a:r>
              <a:rPr lang="en-GB" altLang="en-US" sz="1100" dirty="0">
                <a:latin typeface="Arial" panose="020B0604020202020204" pitchFamily="34" charset="0"/>
              </a:rPr>
              <a:t> using a plastic bag over her head.</a:t>
            </a:r>
          </a:p>
          <a:p>
            <a:endParaRPr lang="en-GB" altLang="en-US" sz="1100" dirty="0">
              <a:latin typeface="Arial" panose="020B0604020202020204" pitchFamily="34" charset="0"/>
            </a:endParaRPr>
          </a:p>
          <a:p>
            <a:r>
              <a:rPr lang="en-GB" altLang="en-US" sz="1100" b="1" dirty="0" err="1">
                <a:latin typeface="Arial" panose="020B0604020202020204" pitchFamily="34" charset="0"/>
              </a:rPr>
              <a:t>Arash</a:t>
            </a:r>
            <a:r>
              <a:rPr lang="en-GB" altLang="en-US" sz="1100" b="1" dirty="0">
                <a:latin typeface="Arial" panose="020B0604020202020204" pitchFamily="34" charset="0"/>
              </a:rPr>
              <a:t> </a:t>
            </a:r>
            <a:r>
              <a:rPr lang="en-GB" altLang="en-US" sz="1100" b="1" dirty="0" err="1">
                <a:latin typeface="Arial" panose="020B0604020202020204" pitchFamily="34" charset="0"/>
              </a:rPr>
              <a:t>Ghorbani-Zarin</a:t>
            </a:r>
            <a:r>
              <a:rPr lang="en-GB" altLang="en-US" sz="1100" dirty="0">
                <a:latin typeface="Arial" panose="020B0604020202020204" pitchFamily="34" charset="0"/>
              </a:rPr>
              <a:t>  Murdered by the family of his pregnant girlfriend because they disapproved of the relationship. The father of the girlfriend</a:t>
            </a:r>
            <a:r>
              <a:rPr lang="en-GB" altLang="en-US" sz="1100" baseline="0" dirty="0">
                <a:latin typeface="Arial" panose="020B0604020202020204" pitchFamily="34" charset="0"/>
              </a:rPr>
              <a:t> ordered his two sons to carry out the murder as the girl was already promised in an arranged marriage. </a:t>
            </a:r>
            <a:r>
              <a:rPr lang="en-GB" altLang="en-US" sz="1100" baseline="0" dirty="0" err="1">
                <a:latin typeface="Arial" panose="020B0604020202020204" pitchFamily="34" charset="0"/>
              </a:rPr>
              <a:t>Arash</a:t>
            </a:r>
            <a:r>
              <a:rPr lang="en-GB" altLang="en-US" sz="1100" baseline="0" dirty="0">
                <a:latin typeface="Arial" panose="020B0604020202020204" pitchFamily="34" charset="0"/>
              </a:rPr>
              <a:t> was stabbed 46 times in the assault.</a:t>
            </a:r>
          </a:p>
          <a:p>
            <a:endParaRPr lang="en-GB" altLang="en-US" sz="1100" dirty="0">
              <a:latin typeface="Arial" panose="020B0604020202020204" pitchFamily="34" charset="0"/>
            </a:endParaRPr>
          </a:p>
          <a:p>
            <a:r>
              <a:rPr lang="en-GB" altLang="en-US" sz="1100" b="1" dirty="0" err="1">
                <a:latin typeface="Arial" panose="020B0604020202020204" pitchFamily="34" charset="0"/>
              </a:rPr>
              <a:t>Samaira</a:t>
            </a:r>
            <a:r>
              <a:rPr lang="en-GB" altLang="en-US" sz="1100" b="1" dirty="0">
                <a:latin typeface="Arial" panose="020B0604020202020204" pitchFamily="34" charset="0"/>
              </a:rPr>
              <a:t> </a:t>
            </a:r>
            <a:r>
              <a:rPr lang="en-GB" altLang="en-US" sz="1100" b="1" dirty="0" err="1">
                <a:latin typeface="Arial" panose="020B0604020202020204" pitchFamily="34" charset="0"/>
              </a:rPr>
              <a:t>Nazir</a:t>
            </a:r>
            <a:r>
              <a:rPr lang="en-GB" altLang="en-US" sz="1100" dirty="0">
                <a:latin typeface="Arial" panose="020B0604020202020204" pitchFamily="34" charset="0"/>
              </a:rPr>
              <a:t>  Stabbed to death by her brother and cousin because she asked to marry her boyfriend of 5 </a:t>
            </a:r>
            <a:r>
              <a:rPr lang="en-GB" altLang="en-US" sz="1100" dirty="0" err="1">
                <a:latin typeface="Arial" panose="020B0604020202020204" pitchFamily="34" charset="0"/>
              </a:rPr>
              <a:t>yrs</a:t>
            </a:r>
            <a:r>
              <a:rPr lang="en-GB" altLang="en-US" sz="1100" dirty="0">
                <a:latin typeface="Arial" panose="020B0604020202020204" pitchFamily="34" charset="0"/>
              </a:rPr>
              <a:t> and they didn’t approve of him.</a:t>
            </a:r>
          </a:p>
          <a:p>
            <a:r>
              <a:rPr lang="en-GB" altLang="en-US" sz="1100" dirty="0" err="1">
                <a:latin typeface="Arial" panose="020B0604020202020204" pitchFamily="34" charset="0"/>
              </a:rPr>
              <a:t>Samaira</a:t>
            </a:r>
            <a:r>
              <a:rPr lang="en-GB" altLang="en-US" sz="1100" baseline="0" dirty="0">
                <a:latin typeface="Arial" panose="020B0604020202020204" pitchFamily="34" charset="0"/>
              </a:rPr>
              <a:t> fell in love with a male who sold phones on a market stall (introduced to him by her brother)and her parents didn’t approve. When they revealed their plans to wed, her brother – a grocer – planned the killing. The killing involved </a:t>
            </a:r>
            <a:r>
              <a:rPr lang="en-GB" altLang="en-US" sz="1100" baseline="0" dirty="0" err="1">
                <a:latin typeface="Arial" panose="020B0604020202020204" pitchFamily="34" charset="0"/>
              </a:rPr>
              <a:t>Samaira</a:t>
            </a:r>
            <a:r>
              <a:rPr lang="en-GB" altLang="en-US" sz="1100" baseline="0" dirty="0">
                <a:latin typeface="Arial" panose="020B0604020202020204" pitchFamily="34" charset="0"/>
              </a:rPr>
              <a:t> being stabbed 18 times and her throat was slashed in 3 places.</a:t>
            </a:r>
          </a:p>
          <a:p>
            <a:r>
              <a:rPr lang="en-GB" altLang="en-US" sz="1100" baseline="0" dirty="0">
                <a:latin typeface="Arial" panose="020B0604020202020204" pitchFamily="34" charset="0"/>
              </a:rPr>
              <a:t> </a:t>
            </a:r>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735506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QTS – what is honour based abuse?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CPS and ACPO have a common definition of honour based violence as above.  This definition is supported by further explanatory text: "Honour Based Violence" is a fundamental abuse of Human Rights. There is no honour in the commission of murder, rape, kidnap and the many other acts, behaviour and conduct which make up "violence in the name of so-called honour".  </a:t>
            </a:r>
          </a:p>
          <a:p>
            <a:r>
              <a:rPr lang="en-GB" altLang="en-US" sz="1100" dirty="0">
                <a:latin typeface="Arial" panose="020B0604020202020204" pitchFamily="34" charset="0"/>
                <a:cs typeface="Arial" panose="020B0604020202020204" pitchFamily="34" charset="0"/>
              </a:rPr>
              <a:t>The simplicity of the above definition is not intended in any way to minimise the levels of violence, harm and hurt caused by the perpetration of such acts.  </a:t>
            </a:r>
          </a:p>
          <a:p>
            <a:r>
              <a:rPr lang="en-GB" altLang="en-US" sz="1100" dirty="0">
                <a:latin typeface="Arial" panose="020B0604020202020204" pitchFamily="34" charset="0"/>
                <a:cs typeface="Arial" panose="020B0604020202020204" pitchFamily="34" charset="0"/>
              </a:rPr>
              <a:t> It is a collection of practices, which are used to control behaviour within families or other social groups to protect perceived cultural and religious beliefs and/or honour. </a:t>
            </a:r>
          </a:p>
          <a:p>
            <a:r>
              <a:rPr lang="en-GB" altLang="en-US" sz="1100" dirty="0">
                <a:latin typeface="Arial" panose="020B0604020202020204" pitchFamily="34" charset="0"/>
                <a:cs typeface="Arial" panose="020B0604020202020204" pitchFamily="34" charset="0"/>
              </a:rPr>
              <a:t>Such violence can occur when perpetrators perceive that a relative has shamed the family and / or community by breaking their honour code. Women are predominantly (but not exclusively) the victims of 'so called honour based violence', which is used to assert male power in order to control female autonomy and sexuality. </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The Honour and Shame Mentality</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Honour is not a physical object that can be broken by certain behaviours, rather an absorbed code of conduct or a conditioning that certain communities carry out sub-consciously.    There is less concern initially for the act of killings and far more concern about preventing others from knowing about it.</a:t>
            </a:r>
          </a:p>
          <a:p>
            <a:r>
              <a:rPr lang="en-GB" sz="1100" dirty="0">
                <a:latin typeface="Arial" panose="020B0604020202020204" pitchFamily="34" charset="0"/>
                <a:cs typeface="Arial" panose="020B0604020202020204" pitchFamily="34" charset="0"/>
              </a:rPr>
              <a:t>The </a:t>
            </a:r>
            <a:r>
              <a:rPr lang="en-GB" sz="1100" i="1" dirty="0">
                <a:latin typeface="Arial" panose="020B0604020202020204" pitchFamily="34" charset="0"/>
                <a:cs typeface="Arial" panose="020B0604020202020204" pitchFamily="34" charset="0"/>
              </a:rPr>
              <a:t>honour</a:t>
            </a:r>
            <a:r>
              <a:rPr lang="en-GB" sz="1100" dirty="0">
                <a:latin typeface="Arial" panose="020B0604020202020204" pitchFamily="34" charset="0"/>
                <a:cs typeface="Arial" panose="020B0604020202020204" pitchFamily="34" charset="0"/>
              </a:rPr>
              <a:t> mentality tends to be a feature of what is sometimes called the </a:t>
            </a:r>
            <a:r>
              <a:rPr lang="en-GB" sz="1100" i="1" dirty="0">
                <a:latin typeface="Arial" panose="020B0604020202020204" pitchFamily="34" charset="0"/>
                <a:cs typeface="Arial" panose="020B0604020202020204" pitchFamily="34" charset="0"/>
              </a:rPr>
              <a:t>shame</a:t>
            </a:r>
            <a:r>
              <a:rPr lang="en-GB" sz="1100" dirty="0">
                <a:latin typeface="Arial" panose="020B0604020202020204" pitchFamily="34" charset="0"/>
                <a:cs typeface="Arial" panose="020B0604020202020204" pitchFamily="34" charset="0"/>
              </a:rPr>
              <a:t> culture.  Shame is not really an accurate term, but there is no specific term in English to describe this value.    </a:t>
            </a:r>
          </a:p>
          <a:p>
            <a:r>
              <a:rPr lang="en-GB" sz="1100" dirty="0">
                <a:latin typeface="Arial" panose="020B0604020202020204" pitchFamily="34" charset="0"/>
                <a:cs typeface="Arial" panose="020B0604020202020204" pitchFamily="34" charset="0"/>
              </a:rPr>
              <a:t>The concept is particularly prevalent in Arabic speaking countries, but is also found in Croatia, China, the Czech Republic, Iran, Spain, France and South Asia. </a:t>
            </a:r>
          </a:p>
          <a:p>
            <a:r>
              <a:rPr lang="en-GB" sz="1100" dirty="0">
                <a:latin typeface="Arial" panose="020B0604020202020204" pitchFamily="34" charset="0"/>
                <a:cs typeface="Arial" panose="020B0604020202020204" pitchFamily="34" charset="0"/>
              </a:rPr>
              <a:t> It is therefore also found in other countries which have immigrants from those areas and particularly those from the Turkish, Kurdish, Afghani, South Asian, African, Middle Eastern, South and Eastern European communities.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988134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0" dirty="0">
                <a:latin typeface="Arial" panose="020B0604020202020204" pitchFamily="34" charset="0"/>
                <a:cs typeface="Arial" panose="020B0604020202020204" pitchFamily="34" charset="0"/>
              </a:rPr>
              <a:t>Prior to showing the slide.</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QTS – what is honour in the context of HBA?</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Izzat</a:t>
            </a:r>
            <a:r>
              <a:rPr lang="en-GB" altLang="en-US" sz="110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hlinkClick r:id="rId3" tooltip="Hindi-Urdu"/>
              </a:rPr>
              <a:t>Hindi-Urdu</a:t>
            </a:r>
            <a:r>
              <a:rPr lang="en-GB" altLang="en-US" sz="1100" dirty="0">
                <a:latin typeface="Arial" panose="020B0604020202020204" pitchFamily="34" charset="0"/>
                <a:cs typeface="Arial" panose="020B0604020202020204" pitchFamily="34" charset="0"/>
              </a:rPr>
              <a:t>) word refers to the concept of </a:t>
            </a:r>
            <a:r>
              <a:rPr lang="en-GB" altLang="en-US" sz="1100" dirty="0">
                <a:latin typeface="Arial" panose="020B0604020202020204" pitchFamily="34" charset="0"/>
                <a:cs typeface="Arial" panose="020B0604020202020204" pitchFamily="34" charset="0"/>
                <a:hlinkClick r:id="rId4" tooltip="Honor"/>
              </a:rPr>
              <a:t>honour</a:t>
            </a:r>
            <a:r>
              <a:rPr lang="en-GB" altLang="en-US" sz="1100" dirty="0">
                <a:latin typeface="Arial" panose="020B0604020202020204" pitchFamily="34" charset="0"/>
                <a:cs typeface="Arial" panose="020B0604020202020204" pitchFamily="34" charset="0"/>
              </a:rPr>
              <a:t>.  You may come across this word “</a:t>
            </a:r>
            <a:r>
              <a:rPr lang="en-GB" altLang="en-US" sz="1100" dirty="0" err="1">
                <a:latin typeface="Arial" panose="020B0604020202020204" pitchFamily="34" charset="0"/>
                <a:cs typeface="Arial" panose="020B0604020202020204" pitchFamily="34" charset="0"/>
              </a:rPr>
              <a:t>Izzat</a:t>
            </a:r>
            <a:r>
              <a:rPr lang="en-GB" altLang="en-US" sz="1100" dirty="0">
                <a:latin typeface="Arial" panose="020B0604020202020204" pitchFamily="34" charset="0"/>
                <a:cs typeface="Arial" panose="020B0604020202020204" pitchFamily="34" charset="0"/>
              </a:rPr>
              <a:t>” in discussions within the community when talking about family/community issues.    </a:t>
            </a:r>
          </a:p>
          <a:p>
            <a:r>
              <a:rPr lang="en-GB" altLang="en-US" sz="1100" dirty="0">
                <a:latin typeface="Arial" panose="020B0604020202020204" pitchFamily="34" charset="0"/>
                <a:cs typeface="Arial" panose="020B0604020202020204" pitchFamily="34" charset="0"/>
              </a:rPr>
              <a:t>Facilitate discussion around what this means to men and women within cultural communities.</a:t>
            </a:r>
          </a:p>
          <a:p>
            <a:endParaRPr lang="en-GB" alt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Honour, reputation, or prestige: the </a:t>
            </a:r>
            <a:r>
              <a:rPr lang="en-GB" sz="1100" i="1" dirty="0" err="1">
                <a:latin typeface="Arial" panose="020B0604020202020204" pitchFamily="34" charset="0"/>
                <a:cs typeface="Arial" panose="020B0604020202020204" pitchFamily="34" charset="0"/>
              </a:rPr>
              <a:t>izzat</a:t>
            </a:r>
            <a:r>
              <a:rPr lang="en-GB" sz="1100" dirty="0">
                <a:latin typeface="Arial" panose="020B0604020202020204" pitchFamily="34" charset="0"/>
                <a:cs typeface="Arial" panose="020B0604020202020204" pitchFamily="34" charset="0"/>
              </a:rPr>
              <a:t> of the household was at stake. The concept of dowry is so deeply rooted that even young women and men who seek to rebel against society by opposing dowry cannot do it wholeheartedly because there are issues of family honour (</a:t>
            </a:r>
            <a:r>
              <a:rPr lang="en-GB" sz="1100" dirty="0" err="1">
                <a:latin typeface="Arial" panose="020B0604020202020204" pitchFamily="34" charset="0"/>
                <a:cs typeface="Arial" panose="020B0604020202020204" pitchFamily="34" charset="0"/>
              </a:rPr>
              <a:t>maanam</a:t>
            </a:r>
            <a:r>
              <a:rPr lang="en-GB" sz="1100" dirty="0">
                <a:latin typeface="Arial" panose="020B0604020202020204" pitchFamily="34" charset="0"/>
                <a:cs typeface="Arial" panose="020B0604020202020204" pitchFamily="34" charset="0"/>
              </a:rPr>
              <a:t>, </a:t>
            </a:r>
            <a:r>
              <a:rPr lang="en-GB" sz="1100" i="1" dirty="0" err="1">
                <a:latin typeface="Arial" panose="020B0604020202020204" pitchFamily="34" charset="0"/>
                <a:cs typeface="Arial" panose="020B0604020202020204" pitchFamily="34" charset="0"/>
              </a:rPr>
              <a:t>izzat</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maan</a:t>
            </a:r>
            <a:r>
              <a:rPr lang="en-GB" sz="1100" dirty="0">
                <a:latin typeface="Arial" panose="020B0604020202020204" pitchFamily="34" charset="0"/>
                <a:cs typeface="Arial" panose="020B0604020202020204" pitchFamily="34" charset="0"/>
              </a:rPr>
              <a:t> etc.) at stake.</a:t>
            </a: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to use quote and visual slide above to explain how Honour (</a:t>
            </a:r>
            <a:r>
              <a:rPr lang="en-GB" altLang="en-US" sz="1100" dirty="0" err="1">
                <a:latin typeface="Arial" panose="020B0604020202020204" pitchFamily="34" charset="0"/>
                <a:cs typeface="Arial" panose="020B0604020202020204" pitchFamily="34" charset="0"/>
              </a:rPr>
              <a:t>Izzat</a:t>
            </a:r>
            <a:r>
              <a:rPr lang="en-GB" altLang="en-US" sz="1100" dirty="0">
                <a:latin typeface="Arial" panose="020B0604020202020204" pitchFamily="34" charset="0"/>
                <a:cs typeface="Arial" panose="020B0604020202020204" pitchFamily="34" charset="0"/>
              </a:rPr>
              <a:t>) can be perceived and why, whilst males do have to conform to community values, the burden lies more heavily on women.</a:t>
            </a:r>
          </a:p>
          <a:p>
            <a:endParaRPr lang="en-GB" altLang="en-US" sz="1100" dirty="0">
              <a:latin typeface="Arial" panose="020B0604020202020204" pitchFamily="34" charset="0"/>
              <a:cs typeface="Arial" panose="020B0604020202020204" pitchFamily="34" charset="0"/>
            </a:endParaRPr>
          </a:p>
          <a:p>
            <a:r>
              <a:rPr lang="en-GB" altLang="en-US" sz="1100" i="1" dirty="0">
                <a:latin typeface="Arial" panose="020B0604020202020204" pitchFamily="34" charset="0"/>
                <a:cs typeface="Arial" panose="020B0604020202020204" pitchFamily="34" charset="0"/>
              </a:rPr>
              <a:t>“I spoke to one young man, I think he was 21, and he said ‘Man is a piece of gold, </a:t>
            </a:r>
            <a:r>
              <a:rPr lang="en-GB" altLang="en-US" sz="1100" i="1" dirty="0" err="1">
                <a:latin typeface="Arial" panose="020B0604020202020204" pitchFamily="34" charset="0"/>
                <a:cs typeface="Arial" panose="020B0604020202020204" pitchFamily="34" charset="0"/>
              </a:rPr>
              <a:t>Nazir</a:t>
            </a:r>
            <a:r>
              <a:rPr lang="en-GB" altLang="en-US" sz="1100" i="1" dirty="0">
                <a:latin typeface="Arial" panose="020B0604020202020204" pitchFamily="34" charset="0"/>
                <a:cs typeface="Arial" panose="020B0604020202020204" pitchFamily="34" charset="0"/>
              </a:rPr>
              <a:t>, a woman is a piece of silk’. Now that sounds quite nice. Then he went further. He said, ‘If you drop a piece of gold in mud you can wipe it clean but if you drop a piece of silk in mud it stains forever.’ </a:t>
            </a:r>
            <a:br>
              <a:rPr lang="en-GB" altLang="en-US" sz="1100" i="1" dirty="0">
                <a:latin typeface="Arial" panose="020B0604020202020204" pitchFamily="34" charset="0"/>
                <a:cs typeface="Arial" panose="020B0604020202020204" pitchFamily="34" charset="0"/>
              </a:rPr>
            </a:br>
            <a:br>
              <a:rPr lang="en-GB" altLang="en-US" sz="1100" i="1" dirty="0">
                <a:latin typeface="Arial" panose="020B0604020202020204" pitchFamily="34" charset="0"/>
                <a:cs typeface="Arial" panose="020B0604020202020204" pitchFamily="34" charset="0"/>
              </a:rPr>
            </a:br>
            <a:r>
              <a:rPr lang="en-GB" altLang="en-US" sz="1100" b="1" dirty="0">
                <a:latin typeface="Arial" panose="020B0604020202020204" pitchFamily="34" charset="0"/>
                <a:cs typeface="Arial" panose="020B0604020202020204" pitchFamily="34" charset="0"/>
              </a:rPr>
              <a:t>Background reading for trainer:</a:t>
            </a:r>
          </a:p>
          <a:p>
            <a:r>
              <a:rPr lang="en-GB" altLang="en-US" sz="1100" dirty="0" err="1">
                <a:latin typeface="Arial" panose="020B0604020202020204" pitchFamily="34" charset="0"/>
                <a:cs typeface="Arial" panose="020B0604020202020204" pitchFamily="34" charset="0"/>
              </a:rPr>
              <a:t>Izzat</a:t>
            </a:r>
            <a:r>
              <a:rPr lang="en-GB" altLang="en-US" sz="1100" dirty="0">
                <a:latin typeface="Arial" panose="020B0604020202020204" pitchFamily="34" charset="0"/>
                <a:cs typeface="Arial" panose="020B0604020202020204" pitchFamily="34" charset="0"/>
              </a:rPr>
              <a:t> is powerful and persuasive. </a:t>
            </a:r>
            <a:r>
              <a:rPr lang="en-GB" altLang="en-US" sz="1100" dirty="0" err="1">
                <a:latin typeface="Arial" panose="020B0604020202020204" pitchFamily="34" charset="0"/>
                <a:cs typeface="Arial" panose="020B0604020202020204" pitchFamily="34" charset="0"/>
              </a:rPr>
              <a:t>Izzat</a:t>
            </a:r>
            <a:r>
              <a:rPr lang="en-GB" altLang="en-US" sz="1100" dirty="0">
                <a:latin typeface="Arial" panose="020B0604020202020204" pitchFamily="34" charset="0"/>
                <a:cs typeface="Arial" panose="020B0604020202020204" pitchFamily="34" charset="0"/>
              </a:rPr>
              <a:t> can be more important than a person’s human rights -Right to life, personal liberty, security &amp; equality Consists of a learnt complex set of rules that have to be followed in order to protect the family ‘name’ and maintain family position</a:t>
            </a:r>
          </a:p>
          <a:p>
            <a:r>
              <a:rPr lang="en-GB" altLang="en-US" sz="1100" dirty="0">
                <a:latin typeface="Arial" panose="020B0604020202020204" pitchFamily="34" charset="0"/>
                <a:cs typeface="Arial" panose="020B0604020202020204" pitchFamily="34" charset="0"/>
              </a:rPr>
              <a:t>Quotes from Karma Nirvana (Support organisation) http://www.karmanirvana.org.uk/</a:t>
            </a:r>
          </a:p>
          <a:p>
            <a:r>
              <a:rPr lang="en-GB" altLang="en-US" sz="1100" dirty="0">
                <a:latin typeface="Arial" panose="020B0604020202020204" pitchFamily="34" charset="0"/>
                <a:cs typeface="Arial" panose="020B0604020202020204" pitchFamily="34" charset="0"/>
              </a:rPr>
              <a:t>:“It’s like the weather, you can’t question it, </a:t>
            </a:r>
            <a:r>
              <a:rPr lang="en-GB" altLang="en-US" sz="1100" dirty="0" err="1">
                <a:latin typeface="Arial" panose="020B0604020202020204" pitchFamily="34" charset="0"/>
                <a:cs typeface="Arial" panose="020B0604020202020204" pitchFamily="34" charset="0"/>
              </a:rPr>
              <a:t>izzat</a:t>
            </a:r>
            <a:r>
              <a:rPr lang="en-GB" altLang="en-US" sz="1100" dirty="0">
                <a:latin typeface="Arial" panose="020B0604020202020204" pitchFamily="34" charset="0"/>
                <a:cs typeface="Arial" panose="020B0604020202020204" pitchFamily="34" charset="0"/>
              </a:rPr>
              <a:t> is there, it’s always been around”</a:t>
            </a:r>
          </a:p>
          <a:p>
            <a:r>
              <a:rPr lang="en-GB" altLang="en-US" sz="1100" dirty="0">
                <a:latin typeface="Arial" panose="020B0604020202020204" pitchFamily="34" charset="0"/>
                <a:cs typeface="Arial" panose="020B0604020202020204" pitchFamily="34" charset="0"/>
              </a:rPr>
              <a:t> “It has more impact on the woman woman’s life than the man s man’s. It affects </a:t>
            </a:r>
            <a:r>
              <a:rPr lang="en-GB" altLang="en-US" sz="1100" dirty="0" err="1">
                <a:latin typeface="Arial" panose="020B0604020202020204" pitchFamily="34" charset="0"/>
                <a:cs typeface="Arial" panose="020B0604020202020204" pitchFamily="34" charset="0"/>
              </a:rPr>
              <a:t>hows</a:t>
            </a:r>
            <a:r>
              <a:rPr lang="en-GB" altLang="en-US" sz="1100" dirty="0">
                <a:latin typeface="Arial" panose="020B0604020202020204" pitchFamily="34" charset="0"/>
                <a:cs typeface="Arial" panose="020B0604020202020204" pitchFamily="34" charset="0"/>
              </a:rPr>
              <a:t>. she dresses, behaves inside and outside the house, who she can t talk to, marry, and have as friends </a:t>
            </a:r>
            <a:r>
              <a:rPr lang="en-GB" altLang="en-US" sz="1100" dirty="0" err="1">
                <a:latin typeface="Arial" panose="020B0604020202020204" pitchFamily="34" charset="0"/>
                <a:cs typeface="Arial" panose="020B0604020202020204" pitchFamily="34" charset="0"/>
              </a:rPr>
              <a:t>friends</a:t>
            </a:r>
            <a:r>
              <a:rPr lang="en-GB" altLang="en-US" sz="1100" dirty="0">
                <a:latin typeface="Arial" panose="020B0604020202020204" pitchFamily="34" charset="0"/>
                <a:cs typeface="Arial" panose="020B0604020202020204" pitchFamily="34" charset="0"/>
              </a:rPr>
              <a:t>” </a:t>
            </a:r>
          </a:p>
          <a:p>
            <a:r>
              <a:rPr lang="en-GB" altLang="en-US" sz="1100" dirty="0">
                <a:latin typeface="Arial" panose="020B0604020202020204" pitchFamily="34" charset="0"/>
                <a:cs typeface="Arial" panose="020B0604020202020204" pitchFamily="34" charset="0"/>
              </a:rPr>
              <a:t>“With every bad word a reputation can die” </a:t>
            </a:r>
          </a:p>
          <a:p>
            <a:r>
              <a:rPr lang="en-GB" altLang="en-US" sz="1100" dirty="0">
                <a:latin typeface="Arial" panose="020B0604020202020204" pitchFamily="34" charset="0"/>
                <a:cs typeface="Arial" panose="020B0604020202020204" pitchFamily="34" charset="0"/>
              </a:rPr>
              <a:t> ‘</a:t>
            </a:r>
            <a:r>
              <a:rPr lang="en-GB" altLang="en-US" sz="1100">
                <a:latin typeface="Arial" panose="020B0604020202020204" pitchFamily="34" charset="0"/>
                <a:cs typeface="Arial" panose="020B0604020202020204" pitchFamily="34" charset="0"/>
              </a:rPr>
              <a:t>Handing down</a:t>
            </a:r>
            <a:r>
              <a:rPr lang="en-GB" altLang="en-US" sz="1100" dirty="0">
                <a:latin typeface="Arial" panose="020B0604020202020204" pitchFamily="34" charset="0"/>
                <a:cs typeface="Arial" panose="020B0604020202020204" pitchFamily="34" charset="0"/>
              </a:rPr>
              <a:t>’ of attitudes through generations”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607788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GB" altLang="en-US" sz="1100" b="1" dirty="0">
                <a:latin typeface="Arial" panose="020B0604020202020204" pitchFamily="34" charset="0"/>
              </a:rPr>
              <a:t>QTS - what motivates families &amp; communities to treat someone in this way?  </a:t>
            </a:r>
            <a:r>
              <a:rPr lang="en-GB" altLang="en-US" sz="1100" dirty="0">
                <a:latin typeface="Arial" panose="020B0604020202020204" pitchFamily="34" charset="0"/>
              </a:rPr>
              <a:t>Expected responses:</a:t>
            </a:r>
          </a:p>
          <a:p>
            <a:pPr>
              <a:spcAft>
                <a:spcPts val="1200"/>
              </a:spcAft>
            </a:pPr>
            <a:endParaRPr lang="en-GB" altLang="en-US" sz="1100" dirty="0">
              <a:latin typeface="Arial" panose="020B0604020202020204" pitchFamily="34" charset="0"/>
            </a:endParaRPr>
          </a:p>
          <a:p>
            <a:pPr>
              <a:spcAft>
                <a:spcPts val="1200"/>
              </a:spcAft>
              <a:buFontTx/>
              <a:buChar char="•"/>
            </a:pPr>
            <a:r>
              <a:rPr lang="en-GB" altLang="en-US" sz="1100" dirty="0">
                <a:latin typeface="Arial" panose="020B0604020202020204" pitchFamily="34" charset="0"/>
              </a:rPr>
              <a:t>Controlling unwanted behaviour and sexuality (including perceived promiscuity, pre-marital relationships or being gay, lesbian, bisexual or transgender) particularly the behaviour and sexuality of women.</a:t>
            </a:r>
          </a:p>
          <a:p>
            <a:pPr>
              <a:spcAft>
                <a:spcPts val="1200"/>
              </a:spcAft>
              <a:buFontTx/>
              <a:buChar char="•"/>
            </a:pPr>
            <a:r>
              <a:rPr lang="en-GB" altLang="en-US" sz="1100" dirty="0">
                <a:latin typeface="Arial" panose="020B0604020202020204" pitchFamily="34" charset="0"/>
              </a:rPr>
              <a:t>Protecting Family Honour Responding to peer group or family pressure</a:t>
            </a:r>
          </a:p>
          <a:p>
            <a:pPr>
              <a:spcAft>
                <a:spcPts val="1200"/>
              </a:spcAft>
              <a:buFontTx/>
              <a:buChar char="•"/>
            </a:pPr>
            <a:r>
              <a:rPr lang="en-GB" altLang="en-US" sz="1100" dirty="0">
                <a:latin typeface="Arial" panose="020B0604020202020204" pitchFamily="34" charset="0"/>
              </a:rPr>
              <a:t>Attempting to strengthen family links</a:t>
            </a:r>
          </a:p>
          <a:p>
            <a:pPr>
              <a:spcAft>
                <a:spcPts val="1200"/>
              </a:spcAft>
              <a:buFontTx/>
              <a:buChar char="•"/>
            </a:pPr>
            <a:r>
              <a:rPr lang="en-GB" altLang="en-US" sz="1100" dirty="0">
                <a:latin typeface="Arial" panose="020B0604020202020204" pitchFamily="34" charset="0"/>
              </a:rPr>
              <a:t>Ensuring land, property and wealth remain within the family</a:t>
            </a:r>
          </a:p>
          <a:p>
            <a:pPr>
              <a:spcAft>
                <a:spcPts val="1200"/>
              </a:spcAft>
              <a:buFontTx/>
              <a:buChar char="•"/>
            </a:pPr>
            <a:r>
              <a:rPr lang="en-GB" altLang="en-US" sz="1100" dirty="0">
                <a:latin typeface="Arial" panose="020B0604020202020204" pitchFamily="34" charset="0"/>
              </a:rPr>
              <a:t>Protecting perceived cultural ideals (which can often be misguided or out of date)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428418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click on ‘You tube’ link which will take you the presentation ‘Messages to attendees of a Turning Point: in ending Honour Based Abuse’ . Go 6 mins into the presentation and </a:t>
            </a:r>
            <a:r>
              <a:rPr lang="en-GB" dirty="0" err="1"/>
              <a:t>Payzee</a:t>
            </a:r>
            <a:r>
              <a:rPr lang="en-GB" dirty="0"/>
              <a:t> Mahmood (sister of </a:t>
            </a:r>
            <a:r>
              <a:rPr lang="en-GB" dirty="0" err="1"/>
              <a:t>Banaz</a:t>
            </a:r>
            <a:r>
              <a:rPr lang="en-GB" dirty="0"/>
              <a:t> Mahmood) will talk about virginity and the concept of honour.</a:t>
            </a:r>
          </a:p>
          <a:p>
            <a:endParaRPr lang="en-GB" dirty="0"/>
          </a:p>
          <a:p>
            <a:r>
              <a:rPr lang="en-GB" dirty="0"/>
              <a:t>Her talk lasts approx. 10 minutes to 16mins 19 secs</a:t>
            </a:r>
          </a:p>
          <a:p>
            <a:endParaRPr lang="en-GB" dirty="0"/>
          </a:p>
          <a:p>
            <a:r>
              <a:rPr lang="en-GB" dirty="0"/>
              <a:t>Trainer to use presentation to reinforce the concept of honour</a:t>
            </a: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896989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i="0" dirty="0">
                <a:latin typeface="Arial" panose="020B0604020202020204" pitchFamily="34" charset="0"/>
              </a:rPr>
              <a:t>As</a:t>
            </a:r>
            <a:r>
              <a:rPr lang="en-GB" altLang="en-US" sz="1100" b="1" i="0" dirty="0">
                <a:solidFill>
                  <a:schemeClr val="tx1"/>
                </a:solidFill>
                <a:latin typeface="Arial" panose="020B0604020202020204" pitchFamily="34" charset="0"/>
              </a:rPr>
              <a:t>k students if they have any knowledge of </a:t>
            </a:r>
            <a:r>
              <a:rPr lang="en-GB" altLang="en-US" sz="1100" b="1" i="0" dirty="0" err="1">
                <a:solidFill>
                  <a:schemeClr val="tx1"/>
                </a:solidFill>
                <a:latin typeface="Arial" panose="020B0604020202020204" pitchFamily="34" charset="0"/>
              </a:rPr>
              <a:t>Banaz</a:t>
            </a:r>
            <a:r>
              <a:rPr lang="en-GB" altLang="en-US" sz="1100" b="1" i="0" dirty="0">
                <a:solidFill>
                  <a:schemeClr val="tx1"/>
                </a:solidFill>
                <a:latin typeface="Arial" panose="020B0604020202020204" pitchFamily="34" charset="0"/>
              </a:rPr>
              <a:t> </a:t>
            </a:r>
            <a:r>
              <a:rPr lang="en-GB" altLang="en-US" sz="1100" b="1" i="0" dirty="0" err="1">
                <a:solidFill>
                  <a:schemeClr val="tx1"/>
                </a:solidFill>
                <a:latin typeface="Arial" panose="020B0604020202020204" pitchFamily="34" charset="0"/>
              </a:rPr>
              <a:t>Mahmod</a:t>
            </a:r>
            <a:r>
              <a:rPr lang="en-GB" altLang="en-US" sz="1100" b="1" i="0" dirty="0">
                <a:solidFill>
                  <a:schemeClr val="tx1"/>
                </a:solidFill>
                <a:latin typeface="Arial" panose="020B0604020202020204" pitchFamily="34" charset="0"/>
              </a:rPr>
              <a:t>?  (Those who undertook DASH training may recall the circumstances surrounding her death)  Background information for Trainer:  </a:t>
            </a:r>
            <a:r>
              <a:rPr lang="en-GB" altLang="en-US" sz="1100" b="1" i="0" dirty="0" err="1">
                <a:solidFill>
                  <a:schemeClr val="tx1"/>
                </a:solidFill>
                <a:latin typeface="Arial" panose="020B0604020202020204" pitchFamily="34" charset="0"/>
              </a:rPr>
              <a:t>Banaz</a:t>
            </a:r>
            <a:r>
              <a:rPr lang="en-GB" altLang="en-US" sz="1100" b="1" i="0" dirty="0">
                <a:solidFill>
                  <a:schemeClr val="tx1"/>
                </a:solidFill>
                <a:latin typeface="Arial" panose="020B0604020202020204" pitchFamily="34" charset="0"/>
              </a:rPr>
              <a:t> A Love Story</a:t>
            </a:r>
            <a:r>
              <a:rPr lang="en-GB" altLang="en-US" sz="1100" i="0" dirty="0">
                <a:solidFill>
                  <a:schemeClr val="tx1"/>
                </a:solidFill>
                <a:latin typeface="Arial" panose="020B0604020202020204" pitchFamily="34" charset="0"/>
              </a:rPr>
              <a:t> 2012 documentary film directed &amp; produced by </a:t>
            </a:r>
            <a:r>
              <a:rPr lang="en-GB" altLang="en-US" sz="1100" i="0" dirty="0" err="1">
                <a:solidFill>
                  <a:schemeClr val="tx1"/>
                </a:solidFill>
                <a:latin typeface="Arial" panose="020B0604020202020204" pitchFamily="34" charset="0"/>
                <a:hlinkClick r:id="rId3" tooltip="Deeyah Khan"/>
              </a:rPr>
              <a:t>Deeyah</a:t>
            </a:r>
            <a:r>
              <a:rPr lang="en-GB" altLang="en-US" sz="1100" i="0" dirty="0">
                <a:solidFill>
                  <a:schemeClr val="tx1"/>
                </a:solidFill>
                <a:latin typeface="Arial" panose="020B0604020202020204" pitchFamily="34" charset="0"/>
                <a:hlinkClick r:id="rId3" tooltip="Deeyah Khan"/>
              </a:rPr>
              <a:t> Khan</a:t>
            </a:r>
            <a:r>
              <a:rPr lang="en-GB" altLang="en-US" sz="1100" i="0" dirty="0">
                <a:solidFill>
                  <a:schemeClr val="tx1"/>
                </a:solidFill>
                <a:latin typeface="Arial" panose="020B0604020202020204" pitchFamily="34" charset="0"/>
              </a:rPr>
              <a:t>. Chronicles the life and death of </a:t>
            </a:r>
            <a:r>
              <a:rPr lang="en-GB" altLang="en-US" sz="1100" i="0" dirty="0" err="1">
                <a:solidFill>
                  <a:schemeClr val="tx1"/>
                </a:solidFill>
                <a:latin typeface="Arial" panose="020B0604020202020204" pitchFamily="34" charset="0"/>
                <a:hlinkClick r:id="rId4" tooltip="Banaz Mahmod"/>
              </a:rPr>
              <a:t>Banaz</a:t>
            </a:r>
            <a:r>
              <a:rPr lang="en-GB" altLang="en-US" sz="1100" i="0" dirty="0">
                <a:solidFill>
                  <a:schemeClr val="tx1"/>
                </a:solidFill>
                <a:latin typeface="Arial" panose="020B0604020202020204" pitchFamily="34" charset="0"/>
                <a:hlinkClick r:id="rId4" tooltip="Banaz Mahmod"/>
              </a:rPr>
              <a:t> </a:t>
            </a:r>
            <a:r>
              <a:rPr lang="en-GB" altLang="en-US" sz="1100" i="0" dirty="0" err="1">
                <a:solidFill>
                  <a:schemeClr val="tx1"/>
                </a:solidFill>
                <a:latin typeface="Arial" panose="020B0604020202020204" pitchFamily="34" charset="0"/>
                <a:hlinkClick r:id="rId4" tooltip="Banaz Mahmod"/>
              </a:rPr>
              <a:t>Mahmod</a:t>
            </a:r>
            <a:r>
              <a:rPr lang="en-GB" altLang="en-US" sz="1100" i="0" dirty="0">
                <a:solidFill>
                  <a:schemeClr val="tx1"/>
                </a:solidFill>
                <a:latin typeface="Arial" panose="020B0604020202020204" pitchFamily="34" charset="0"/>
              </a:rPr>
              <a:t>, a young British </a:t>
            </a:r>
            <a:r>
              <a:rPr lang="en-GB" altLang="en-US" sz="1100" i="0" dirty="0">
                <a:solidFill>
                  <a:schemeClr val="tx1"/>
                </a:solidFill>
                <a:latin typeface="Arial" panose="020B0604020202020204" pitchFamily="34" charset="0"/>
                <a:hlinkClick r:id="rId5" tooltip="Kurdish people"/>
              </a:rPr>
              <a:t>Kurdish</a:t>
            </a:r>
            <a:r>
              <a:rPr lang="en-GB" altLang="en-US" sz="1100" i="0" dirty="0">
                <a:solidFill>
                  <a:schemeClr val="tx1"/>
                </a:solidFill>
                <a:latin typeface="Arial" panose="020B0604020202020204" pitchFamily="34" charset="0"/>
              </a:rPr>
              <a:t> woman killed in 2006 in South London on the orders of her family in a so-called </a:t>
            </a:r>
            <a:r>
              <a:rPr lang="en-GB" altLang="en-US" sz="1100" i="0" dirty="0">
                <a:solidFill>
                  <a:schemeClr val="tx1"/>
                </a:solidFill>
                <a:latin typeface="Arial" panose="020B0604020202020204" pitchFamily="34" charset="0"/>
                <a:hlinkClick r:id="rId6" tooltip="Honour killing"/>
              </a:rPr>
              <a:t>honour killing</a:t>
            </a:r>
            <a:r>
              <a:rPr lang="en-GB" altLang="en-US" sz="1100" i="0" dirty="0">
                <a:solidFill>
                  <a:schemeClr val="tx1"/>
                </a:solidFill>
                <a:latin typeface="Arial" panose="020B0604020202020204" pitchFamily="34" charset="0"/>
              </a:rPr>
              <a:t>.  The film received its UK premiere at the </a:t>
            </a:r>
            <a:r>
              <a:rPr lang="en-GB" altLang="en-US" sz="1100" i="0" dirty="0" err="1">
                <a:solidFill>
                  <a:schemeClr val="tx1"/>
                </a:solidFill>
                <a:latin typeface="Arial" panose="020B0604020202020204" pitchFamily="34" charset="0"/>
                <a:hlinkClick r:id="rId7" tooltip="Raindance Film Festival"/>
              </a:rPr>
              <a:t>Raindance</a:t>
            </a:r>
            <a:r>
              <a:rPr lang="en-GB" altLang="en-US" sz="1100" i="0" dirty="0">
                <a:solidFill>
                  <a:schemeClr val="tx1"/>
                </a:solidFill>
                <a:latin typeface="Arial" panose="020B0604020202020204" pitchFamily="34" charset="0"/>
                <a:hlinkClick r:id="rId7" tooltip="Raindance Film Festival"/>
              </a:rPr>
              <a:t> Film Festival</a:t>
            </a:r>
            <a:r>
              <a:rPr lang="en-GB" altLang="en-US" sz="1100" i="0" dirty="0">
                <a:solidFill>
                  <a:schemeClr val="tx1"/>
                </a:solidFill>
                <a:latin typeface="Arial" panose="020B0604020202020204" pitchFamily="34" charset="0"/>
              </a:rPr>
              <a:t> in London September 2012.   The film was </a:t>
            </a:r>
            <a:r>
              <a:rPr lang="en-GB" altLang="en-US" sz="1100" i="0" dirty="0" err="1">
                <a:solidFill>
                  <a:schemeClr val="tx1"/>
                </a:solidFill>
                <a:latin typeface="Arial" panose="020B0604020202020204" pitchFamily="34" charset="0"/>
              </a:rPr>
              <a:t>Emmy</a:t>
            </a:r>
            <a:r>
              <a:rPr lang="en-GB" altLang="en-US" sz="1100" i="0" dirty="0">
                <a:solidFill>
                  <a:schemeClr val="tx1"/>
                </a:solidFill>
                <a:latin typeface="Arial" panose="020B0604020202020204" pitchFamily="34" charset="0"/>
              </a:rPr>
              <a:t> Award Winner 2013 -- Best International Current Affairs Film.  Peabody Award Winner 2013 and British Royal Television Society Awards 2013 - Best Documentary, Current Affairs (nomination)  </a:t>
            </a:r>
            <a:r>
              <a:rPr lang="en-GB" altLang="en-US" sz="1100" b="1" i="0" dirty="0">
                <a:solidFill>
                  <a:schemeClr val="tx1"/>
                </a:solidFill>
                <a:latin typeface="Arial" panose="020B0604020202020204" pitchFamily="34" charset="0"/>
              </a:rPr>
              <a:t>Synopsis  </a:t>
            </a:r>
            <a:r>
              <a:rPr lang="en-GB" altLang="en-US" sz="1100" i="0" dirty="0" err="1">
                <a:solidFill>
                  <a:schemeClr val="tx1"/>
                </a:solidFill>
                <a:latin typeface="Arial" panose="020B0604020202020204" pitchFamily="34" charset="0"/>
              </a:rPr>
              <a:t>Banaz</a:t>
            </a:r>
            <a:r>
              <a:rPr lang="en-GB" altLang="en-US" sz="1100" i="0" dirty="0">
                <a:solidFill>
                  <a:schemeClr val="tx1"/>
                </a:solidFill>
                <a:latin typeface="Arial" panose="020B0604020202020204" pitchFamily="34" charset="0"/>
              </a:rPr>
              <a:t> was born in </a:t>
            </a:r>
            <a:r>
              <a:rPr lang="en-GB" altLang="en-US" sz="1100" i="0" dirty="0">
                <a:solidFill>
                  <a:schemeClr val="tx1"/>
                </a:solidFill>
                <a:latin typeface="Arial" panose="020B0604020202020204" pitchFamily="34" charset="0"/>
                <a:hlinkClick r:id="rId8" tooltip="Iraq"/>
              </a:rPr>
              <a:t>Iraq</a:t>
            </a:r>
            <a:r>
              <a:rPr lang="en-GB" altLang="en-US" sz="1100" i="0" dirty="0">
                <a:solidFill>
                  <a:schemeClr val="tx1"/>
                </a:solidFill>
                <a:latin typeface="Arial" panose="020B0604020202020204" pitchFamily="34" charset="0"/>
              </a:rPr>
              <a:t> and moved to </a:t>
            </a:r>
            <a:r>
              <a:rPr lang="en-GB" altLang="en-US" sz="1100" i="0" dirty="0">
                <a:solidFill>
                  <a:schemeClr val="tx1"/>
                </a:solidFill>
                <a:latin typeface="Arial" panose="020B0604020202020204" pitchFamily="34" charset="0"/>
                <a:hlinkClick r:id="rId9" tooltip="England"/>
              </a:rPr>
              <a:t>England</a:t>
            </a:r>
            <a:r>
              <a:rPr lang="en-GB" altLang="en-US" sz="1100" i="0" dirty="0">
                <a:solidFill>
                  <a:schemeClr val="tx1"/>
                </a:solidFill>
                <a:latin typeface="Arial" panose="020B0604020202020204" pitchFamily="34" charset="0"/>
              </a:rPr>
              <a:t> with her family when she was 10 years old. She was married at age 17 with a man 10 years older than her in an arranged marriage. Within months the marriage turned violent. </a:t>
            </a:r>
            <a:r>
              <a:rPr lang="en-GB" altLang="en-US" sz="1100" i="0" dirty="0" err="1">
                <a:solidFill>
                  <a:schemeClr val="tx1"/>
                </a:solidFill>
                <a:latin typeface="Arial" panose="020B0604020202020204" pitchFamily="34" charset="0"/>
              </a:rPr>
              <a:t>Banaz</a:t>
            </a:r>
            <a:r>
              <a:rPr lang="en-GB" altLang="en-US" sz="1100" i="0" dirty="0">
                <a:solidFill>
                  <a:schemeClr val="tx1"/>
                </a:solidFill>
                <a:latin typeface="Arial" panose="020B0604020202020204" pitchFamily="34" charset="0"/>
              </a:rPr>
              <a:t> wanted a divorce and fell in love with someone of her own choosing, this behaviour was found to be shameful by her family leading to her death in January 2006. </a:t>
            </a:r>
            <a:r>
              <a:rPr lang="en-GB" altLang="en-US" sz="1100" i="0" dirty="0" err="1">
                <a:solidFill>
                  <a:schemeClr val="tx1"/>
                </a:solidFill>
                <a:latin typeface="Arial" panose="020B0604020202020204" pitchFamily="34" charset="0"/>
              </a:rPr>
              <a:t>Banaz</a:t>
            </a:r>
            <a:r>
              <a:rPr lang="en-GB" altLang="en-US" sz="1100" i="0" dirty="0">
                <a:solidFill>
                  <a:schemeClr val="tx1"/>
                </a:solidFill>
                <a:latin typeface="Arial" panose="020B0604020202020204" pitchFamily="34" charset="0"/>
              </a:rPr>
              <a:t> went to the police 5 times before her death. Detective Chief Inspector Caroline Goode of the </a:t>
            </a:r>
            <a:r>
              <a:rPr lang="en-GB" altLang="en-US" sz="1100" i="0" dirty="0">
                <a:solidFill>
                  <a:schemeClr val="tx1"/>
                </a:solidFill>
                <a:latin typeface="Arial" panose="020B0604020202020204" pitchFamily="34" charset="0"/>
                <a:hlinkClick r:id="rId10" tooltip="Metropolitan Police"/>
              </a:rPr>
              <a:t>Metropolitan Police</a:t>
            </a:r>
            <a:r>
              <a:rPr lang="en-GB" altLang="en-US" sz="1100" i="0" dirty="0">
                <a:solidFill>
                  <a:schemeClr val="tx1"/>
                </a:solidFill>
                <a:latin typeface="Arial" panose="020B0604020202020204" pitchFamily="34" charset="0"/>
              </a:rPr>
              <a:t> led the investigation to recover the body of </a:t>
            </a:r>
            <a:r>
              <a:rPr lang="en-GB" altLang="en-US" sz="1100" i="0" dirty="0" err="1">
                <a:solidFill>
                  <a:schemeClr val="tx1"/>
                </a:solidFill>
                <a:latin typeface="Arial" panose="020B0604020202020204" pitchFamily="34" charset="0"/>
              </a:rPr>
              <a:t>Banaz</a:t>
            </a:r>
            <a:r>
              <a:rPr lang="en-GB" altLang="en-US" sz="1100" i="0" dirty="0">
                <a:solidFill>
                  <a:schemeClr val="tx1"/>
                </a:solidFill>
                <a:latin typeface="Arial" panose="020B0604020202020204" pitchFamily="34" charset="0"/>
              </a:rPr>
              <a:t> and her killers, securing the first ever extradition from Iraq to Britain.  Link to full version of film on You Tube:</a:t>
            </a:r>
          </a:p>
          <a:p>
            <a:endParaRPr lang="en-GB" altLang="en-US" sz="1100" b="1" i="0" dirty="0">
              <a:solidFill>
                <a:schemeClr val="tx1"/>
              </a:solidFill>
              <a:latin typeface="Arial" panose="020B0604020202020204" pitchFamily="34" charset="0"/>
            </a:endParaRPr>
          </a:p>
          <a:p>
            <a:r>
              <a:rPr lang="en-GB" altLang="en-US" sz="1100" b="1" i="0" dirty="0">
                <a:solidFill>
                  <a:schemeClr val="tx1"/>
                </a:solidFill>
                <a:latin typeface="Arial" panose="020B0604020202020204" pitchFamily="34" charset="0"/>
              </a:rPr>
              <a:t>http://www.youtube.com/watch?v=VepuyvhHYdM</a:t>
            </a:r>
          </a:p>
          <a:p>
            <a:endParaRPr lang="en-GB" altLang="en-US" sz="1100" b="1" i="0" dirty="0">
              <a:solidFill>
                <a:schemeClr val="tx1"/>
              </a:solidFill>
              <a:latin typeface="Arial" panose="020B0604020202020204" pitchFamily="34" charset="0"/>
            </a:endParaRPr>
          </a:p>
          <a:p>
            <a:r>
              <a:rPr lang="en-GB" altLang="en-US" sz="1100" b="1" i="0" dirty="0">
                <a:solidFill>
                  <a:schemeClr val="tx1"/>
                </a:solidFill>
                <a:latin typeface="Arial" panose="020B0604020202020204" pitchFamily="34" charset="0"/>
              </a:rPr>
              <a:t>We have an edited version of the film to be viewed by the class which is in the videos folder in the PEQF drive.</a:t>
            </a:r>
          </a:p>
          <a:p>
            <a:endParaRPr lang="en-GB" altLang="en-US" sz="1100" b="1" i="0" dirty="0">
              <a:solidFill>
                <a:schemeClr val="tx1"/>
              </a:solidFill>
              <a:latin typeface="Arial" panose="020B0604020202020204" pitchFamily="34" charset="0"/>
            </a:endParaRPr>
          </a:p>
          <a:p>
            <a:r>
              <a:rPr lang="en-GB" altLang="en-US" sz="1100" b="1" i="0" dirty="0">
                <a:solidFill>
                  <a:schemeClr val="tx1"/>
                </a:solidFill>
                <a:latin typeface="Arial" panose="020B0604020202020204" pitchFamily="34" charset="0"/>
              </a:rPr>
              <a:t> Explain that the film includes a police interview that took place with </a:t>
            </a:r>
            <a:r>
              <a:rPr lang="en-GB" altLang="en-US" sz="1100" b="1" i="0" dirty="0" err="1">
                <a:solidFill>
                  <a:schemeClr val="tx1"/>
                </a:solidFill>
                <a:latin typeface="Arial" panose="020B0604020202020204" pitchFamily="34" charset="0"/>
              </a:rPr>
              <a:t>Banaz</a:t>
            </a:r>
            <a:r>
              <a:rPr lang="en-GB" altLang="en-US" sz="1100" b="1" i="0" dirty="0">
                <a:solidFill>
                  <a:schemeClr val="tx1"/>
                </a:solidFill>
                <a:latin typeface="Arial" panose="020B0604020202020204" pitchFamily="34" charset="0"/>
              </a:rPr>
              <a:t> as well as significant information from DCI Caroline Goode and others within the team investigating this case.  Show film to the students and facilitate discussion.  Suggested questions:</a:t>
            </a:r>
          </a:p>
          <a:p>
            <a:pPr>
              <a:buFontTx/>
              <a:buChar char="•"/>
            </a:pPr>
            <a:r>
              <a:rPr lang="en-GB" altLang="en-US" sz="1100" b="1" i="0" dirty="0">
                <a:solidFill>
                  <a:schemeClr val="tx1"/>
                </a:solidFill>
                <a:latin typeface="Arial" panose="020B0604020202020204" pitchFamily="34" charset="0"/>
              </a:rPr>
              <a:t>What are your thoughts in relation to what you have just seen?</a:t>
            </a:r>
          </a:p>
          <a:p>
            <a:pPr>
              <a:buFontTx/>
              <a:buChar char="•"/>
            </a:pPr>
            <a:r>
              <a:rPr lang="en-GB" altLang="en-US" sz="1100" b="1" i="0" dirty="0">
                <a:solidFill>
                  <a:schemeClr val="tx1"/>
                </a:solidFill>
                <a:latin typeface="Arial" panose="020B0604020202020204" pitchFamily="34" charset="0"/>
              </a:rPr>
              <a:t>What are your thoughts from a policing perspective?</a:t>
            </a:r>
          </a:p>
          <a:p>
            <a:pPr>
              <a:buFontTx/>
              <a:buChar char="•"/>
            </a:pPr>
            <a:r>
              <a:rPr lang="en-GB" altLang="en-US" sz="1100" b="1" i="0" dirty="0">
                <a:solidFill>
                  <a:schemeClr val="tx1"/>
                </a:solidFill>
                <a:latin typeface="Arial" panose="020B0604020202020204" pitchFamily="34" charset="0"/>
              </a:rPr>
              <a:t>Why are Honour Based Crimes so difficult for us to investigate?</a:t>
            </a:r>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301182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ea typeface="ＭＳ Ｐゴシック" panose="020B0600070205080204" pitchFamily="34" charset="-128"/>
              </a:rPr>
              <a:t>The main point of BANAZ it was all about honour and bringing  shame on the family after leaving her arranged marriage. </a:t>
            </a:r>
          </a:p>
          <a:p>
            <a:pPr eaLnBrk="1" hangingPunct="1"/>
            <a:endParaRPr lang="en-GB" altLang="en-US" sz="1100" dirty="0">
              <a:latin typeface="Arial" panose="020B0604020202020204" pitchFamily="34" charset="0"/>
              <a:ea typeface="ＭＳ Ｐゴシック" panose="020B0600070205080204" pitchFamily="34" charset="-128"/>
            </a:endParaRPr>
          </a:p>
          <a:p>
            <a:pPr eaLnBrk="1" hangingPunct="1"/>
            <a:r>
              <a:rPr lang="en-GB" altLang="en-US" sz="1100" dirty="0">
                <a:latin typeface="Arial" panose="020B0604020202020204" pitchFamily="34" charset="0"/>
                <a:ea typeface="ＭＳ Ｐゴシック" panose="020B0600070205080204" pitchFamily="34" charset="-128"/>
              </a:rPr>
              <a:t>BANAZ dishonour was to choose her own boyfriend from a different Kurdish clan.  Her punishment was decided at a family of war meeting and it was decided to kill BANAZ for this. This decision was taken by several members of the family.</a:t>
            </a:r>
          </a:p>
          <a:p>
            <a:pPr eaLnBrk="1" hangingPunct="1"/>
            <a:endParaRPr lang="en-GB" altLang="en-US" sz="1100" dirty="0">
              <a:latin typeface="Arial" panose="020B0604020202020204" pitchFamily="34" charset="0"/>
              <a:ea typeface="ＭＳ Ｐゴシック" panose="020B0600070205080204" pitchFamily="34" charset="-128"/>
            </a:endParaRPr>
          </a:p>
          <a:p>
            <a:pPr eaLnBrk="1" hangingPunct="1"/>
            <a:r>
              <a:rPr lang="en-GB" altLang="en-US" sz="1100" dirty="0">
                <a:latin typeface="Arial" panose="020B0604020202020204" pitchFamily="34" charset="0"/>
                <a:ea typeface="ＭＳ Ｐゴシック" panose="020B0600070205080204" pitchFamily="34" charset="-128"/>
              </a:rPr>
              <a:t>BANAZ had contacted the police on four different occasions and met with indifference </a:t>
            </a:r>
          </a:p>
          <a:p>
            <a:endParaRPr lang="en-US" altLang="en-US" sz="1100" dirty="0">
              <a:latin typeface="Arial" panose="020B0604020202020204" pitchFamily="34" charset="0"/>
              <a:ea typeface="ＭＳ Ｐゴシック" panose="020B0600070205080204" pitchFamily="34" charset="-128"/>
            </a:endParaRPr>
          </a:p>
          <a:p>
            <a:pPr eaLnBrk="1" hangingPunct="1"/>
            <a:r>
              <a:rPr lang="en-GB" altLang="en-US" sz="1100" dirty="0">
                <a:latin typeface="Arial" panose="020B0604020202020204" pitchFamily="34" charset="0"/>
                <a:ea typeface="ＭＳ Ｐゴシック" panose="020B0600070205080204" pitchFamily="34" charset="-128"/>
              </a:rPr>
              <a:t>Physical violence – she was regularly chained under the stairs</a:t>
            </a:r>
          </a:p>
          <a:p>
            <a:pPr eaLnBrk="1" hangingPunct="1"/>
            <a:endParaRPr lang="en-GB" altLang="en-US" sz="1100" dirty="0">
              <a:latin typeface="Arial" panose="020B0604020202020204" pitchFamily="34" charset="0"/>
              <a:ea typeface="ＭＳ Ｐゴシック" panose="020B0600070205080204" pitchFamily="34" charset="-128"/>
            </a:endParaRPr>
          </a:p>
          <a:p>
            <a:pPr eaLnBrk="1" hangingPunct="1"/>
            <a:r>
              <a:rPr lang="en-GB" altLang="en-US" sz="1100" b="1" u="sng" dirty="0">
                <a:latin typeface="Arial" panose="020B0604020202020204" pitchFamily="34" charset="0"/>
                <a:ea typeface="ＭＳ Ｐゴシック" panose="020B0600070205080204" pitchFamily="34" charset="-128"/>
              </a:rPr>
              <a:t>IPCC Investigation</a:t>
            </a:r>
            <a:endParaRPr lang="en-US" altLang="en-US" sz="1100" b="1" u="sng" dirty="0">
              <a:latin typeface="Arial" panose="020B0604020202020204" pitchFamily="34" charset="0"/>
              <a:ea typeface="ＭＳ Ｐゴシック" panose="020B0600070205080204" pitchFamily="34" charset="-128"/>
            </a:endParaRPr>
          </a:p>
          <a:p>
            <a:pPr eaLnBrk="1" hangingPunct="1"/>
            <a:r>
              <a:rPr lang="en-US" altLang="en-US" sz="1100" dirty="0">
                <a:latin typeface="Arial" panose="020B0604020202020204" pitchFamily="34" charset="0"/>
                <a:ea typeface="ＭＳ Ｐゴシック" panose="020B0600070205080204" pitchFamily="34" charset="-128"/>
              </a:rPr>
              <a:t>The Independent Police Complaints Commission investigated how the Met and West Midlands Police handled complaints from </a:t>
            </a:r>
            <a:r>
              <a:rPr lang="en-US" altLang="en-US" sz="1100" dirty="0" err="1">
                <a:latin typeface="Arial" panose="020B0604020202020204" pitchFamily="34" charset="0"/>
                <a:ea typeface="ＭＳ Ｐゴシック" panose="020B0600070205080204" pitchFamily="34" charset="-128"/>
              </a:rPr>
              <a:t>Banaz</a:t>
            </a:r>
            <a:r>
              <a:rPr lang="en-US" altLang="en-US" sz="1100" dirty="0">
                <a:latin typeface="Arial" panose="020B0604020202020204" pitchFamily="34" charset="0"/>
                <a:ea typeface="ＭＳ Ｐゴシック" panose="020B0600070205080204" pitchFamily="34" charset="-128"/>
              </a:rPr>
              <a:t> </a:t>
            </a:r>
            <a:r>
              <a:rPr lang="en-US" altLang="en-US" sz="1100" dirty="0" err="1">
                <a:latin typeface="Arial" panose="020B0604020202020204" pitchFamily="34" charset="0"/>
                <a:ea typeface="ＭＳ Ｐゴシック" panose="020B0600070205080204" pitchFamily="34" charset="-128"/>
              </a:rPr>
              <a:t>Mahmod</a:t>
            </a:r>
            <a:r>
              <a:rPr lang="en-US" altLang="en-US" sz="1100" dirty="0">
                <a:latin typeface="Arial" panose="020B0604020202020204" pitchFamily="34" charset="0"/>
                <a:ea typeface="ＭＳ Ｐゴシック" panose="020B0600070205080204" pitchFamily="34" charset="-128"/>
              </a:rPr>
              <a:t> before her death. </a:t>
            </a:r>
          </a:p>
          <a:p>
            <a:pPr eaLnBrk="1" hangingPunct="1"/>
            <a:r>
              <a:rPr lang="en-US" altLang="en-US" sz="1100" dirty="0">
                <a:latin typeface="Arial" panose="020B0604020202020204" pitchFamily="34" charset="0"/>
                <a:ea typeface="ＭＳ Ｐゴシック" panose="020B0600070205080204" pitchFamily="34" charset="-128"/>
              </a:rPr>
              <a:t>The IPCC said Miss </a:t>
            </a:r>
            <a:r>
              <a:rPr lang="en-US" altLang="en-US" sz="1100" dirty="0" err="1">
                <a:latin typeface="Arial" panose="020B0604020202020204" pitchFamily="34" charset="0"/>
                <a:ea typeface="ＭＳ Ｐゴシック" panose="020B0600070205080204" pitchFamily="34" charset="-128"/>
              </a:rPr>
              <a:t>Mahmod</a:t>
            </a:r>
            <a:r>
              <a:rPr lang="en-US" altLang="en-US" sz="1100" dirty="0">
                <a:latin typeface="Arial" panose="020B0604020202020204" pitchFamily="34" charset="0"/>
                <a:ea typeface="ＭＳ Ｐゴシック" panose="020B0600070205080204" pitchFamily="34" charset="-128"/>
              </a:rPr>
              <a:t>, 20, had been "let down" by police in some instances. In two specific incidents Miss </a:t>
            </a:r>
            <a:r>
              <a:rPr lang="en-US" altLang="en-US" sz="1100" dirty="0" err="1">
                <a:latin typeface="Arial" panose="020B0604020202020204" pitchFamily="34" charset="0"/>
                <a:ea typeface="ＭＳ Ｐゴシック" panose="020B0600070205080204" pitchFamily="34" charset="-128"/>
              </a:rPr>
              <a:t>Mahmod's</a:t>
            </a:r>
            <a:r>
              <a:rPr lang="en-US" altLang="en-US" sz="1100" dirty="0">
                <a:latin typeface="Arial" panose="020B0604020202020204" pitchFamily="34" charset="0"/>
                <a:ea typeface="ＭＳ Ｐゴシック" panose="020B0600070205080204" pitchFamily="34" charset="-128"/>
              </a:rPr>
              <a:t> case suffered from delays, poor supervision, "a lack of understanding and insensitivity", the IPCC concluded. </a:t>
            </a:r>
          </a:p>
          <a:p>
            <a:pPr eaLnBrk="1" hangingPunct="1"/>
            <a:r>
              <a:rPr lang="en-US" altLang="en-US" sz="1100" dirty="0">
                <a:latin typeface="Arial" panose="020B0604020202020204" pitchFamily="34" charset="0"/>
                <a:ea typeface="ＭＳ Ｐゴシック" panose="020B0600070205080204" pitchFamily="34" charset="-128"/>
              </a:rPr>
              <a:t>Six other detectives from the Met and West Midlands received written warnings, and one Met constable received "words of advice" over some of their dealings with the victim. </a:t>
            </a:r>
          </a:p>
          <a:p>
            <a:pPr eaLnBrk="1" hangingPunct="1"/>
            <a:r>
              <a:rPr lang="en-US" altLang="en-US" sz="1100" dirty="0">
                <a:latin typeface="Arial" panose="020B0604020202020204" pitchFamily="34" charset="0"/>
                <a:ea typeface="ＭＳ Ｐゴシック" panose="020B0600070205080204" pitchFamily="34" charset="-128"/>
              </a:rPr>
              <a:t>Miss </a:t>
            </a:r>
            <a:r>
              <a:rPr lang="en-US" altLang="en-US" sz="1100" dirty="0" err="1">
                <a:latin typeface="Arial" panose="020B0604020202020204" pitchFamily="34" charset="0"/>
                <a:ea typeface="ＭＳ Ｐゴシック" panose="020B0600070205080204" pitchFamily="34" charset="-128"/>
              </a:rPr>
              <a:t>Mahmod</a:t>
            </a:r>
            <a:r>
              <a:rPr lang="en-US" altLang="en-US" sz="1100" dirty="0">
                <a:latin typeface="Arial" panose="020B0604020202020204" pitchFamily="34" charset="0"/>
                <a:ea typeface="ＭＳ Ｐゴシック" panose="020B0600070205080204" pitchFamily="34" charset="-128"/>
              </a:rPr>
              <a:t>, from south London, had made several attempts to warn police that her life was in danger, even naming those she thought would kill her. </a:t>
            </a:r>
          </a:p>
          <a:p>
            <a:pPr eaLnBrk="1" hangingPunct="1"/>
            <a:endParaRPr lang="en-US" altLang="en-US" sz="1100" b="1" dirty="0">
              <a:latin typeface="Arial" panose="020B0604020202020204" pitchFamily="34" charset="0"/>
              <a:ea typeface="ＭＳ Ｐゴシック" panose="020B0600070205080204" pitchFamily="34" charset="-128"/>
            </a:endParaRPr>
          </a:p>
          <a:p>
            <a:pPr eaLnBrk="1" hangingPunct="1"/>
            <a:r>
              <a:rPr lang="en-US" altLang="en-US" sz="1100" b="1" dirty="0">
                <a:latin typeface="Arial" panose="020B0604020202020204" pitchFamily="34" charset="0"/>
                <a:ea typeface="ＭＳ Ｐゴシック" panose="020B0600070205080204" pitchFamily="34" charset="-128"/>
              </a:rPr>
              <a:t>'Worst failings'</a:t>
            </a:r>
            <a:r>
              <a:rPr lang="en-US" altLang="en-US" sz="1100" dirty="0">
                <a:latin typeface="Arial" panose="020B0604020202020204" pitchFamily="34" charset="0"/>
                <a:ea typeface="ＭＳ Ｐゴシック" panose="020B0600070205080204" pitchFamily="34" charset="-128"/>
              </a:rPr>
              <a:t> </a:t>
            </a:r>
          </a:p>
          <a:p>
            <a:pPr eaLnBrk="1" hangingPunct="1"/>
            <a:r>
              <a:rPr lang="en-US" altLang="en-US" sz="1100" dirty="0">
                <a:latin typeface="Arial" panose="020B0604020202020204" pitchFamily="34" charset="0"/>
                <a:ea typeface="ＭＳ Ｐゴシック" panose="020B0600070205080204" pitchFamily="34" charset="-128"/>
              </a:rPr>
              <a:t>In three of the incidents investigated, the IPCC found the police force involved - the Metropolitan Police Service - had dealt with it "appropriately and sensitively". </a:t>
            </a:r>
          </a:p>
          <a:p>
            <a:pPr eaLnBrk="1" hangingPunct="1"/>
            <a:r>
              <a:rPr lang="en-US" altLang="en-US" sz="1100" dirty="0">
                <a:latin typeface="Arial" panose="020B0604020202020204" pitchFamily="34" charset="0"/>
                <a:ea typeface="ＭＳ Ｐゴシック" panose="020B0600070205080204" pitchFamily="34" charset="-128"/>
              </a:rPr>
              <a:t>But in two other instances they found Miss </a:t>
            </a:r>
            <a:r>
              <a:rPr lang="en-US" altLang="en-US" sz="1100" dirty="0" err="1">
                <a:latin typeface="Arial" panose="020B0604020202020204" pitchFamily="34" charset="0"/>
                <a:ea typeface="ＭＳ Ｐゴシック" panose="020B0600070205080204" pitchFamily="34" charset="-128"/>
              </a:rPr>
              <a:t>Mahmod</a:t>
            </a:r>
            <a:r>
              <a:rPr lang="en-US" altLang="en-US" sz="1100" dirty="0">
                <a:latin typeface="Arial" panose="020B0604020202020204" pitchFamily="34" charset="0"/>
                <a:ea typeface="ＭＳ Ｐゴシック" panose="020B0600070205080204" pitchFamily="34" charset="-128"/>
              </a:rPr>
              <a:t> was "let down by the service she received. There were delays in investigations, poor supervision, a lack of understanding and insensitivity".  </a:t>
            </a:r>
          </a:p>
          <a:p>
            <a:pPr eaLnBrk="1" hangingPunct="1"/>
            <a:r>
              <a:rPr lang="en-US" altLang="en-US" sz="1100" dirty="0">
                <a:latin typeface="Arial" panose="020B0604020202020204" pitchFamily="34" charset="0"/>
                <a:ea typeface="ＭＳ Ｐゴシック" panose="020B0600070205080204" pitchFamily="34" charset="-128"/>
              </a:rPr>
              <a:t>Miss </a:t>
            </a:r>
            <a:r>
              <a:rPr lang="en-US" altLang="en-US" sz="1100" dirty="0" err="1">
                <a:latin typeface="Arial" panose="020B0604020202020204" pitchFamily="34" charset="0"/>
                <a:ea typeface="ＭＳ Ｐゴシック" panose="020B0600070205080204" pitchFamily="34" charset="-128"/>
              </a:rPr>
              <a:t>Mahmod</a:t>
            </a:r>
            <a:r>
              <a:rPr lang="en-US" altLang="en-US" sz="1100" dirty="0">
                <a:latin typeface="Arial" panose="020B0604020202020204" pitchFamily="34" charset="0"/>
                <a:ea typeface="ＭＳ Ｐゴシック" panose="020B0600070205080204" pitchFamily="34" charset="-128"/>
              </a:rPr>
              <a:t> had on several occasions made allegations of threats to kill her, of other threats to her and her boyfriend, and had reported "historic" physical and sexual assaults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03180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rPr>
              <a:t>The following statistics</a:t>
            </a:r>
            <a:r>
              <a:rPr lang="en-GB" altLang="en-US" sz="1100" baseline="0" dirty="0">
                <a:latin typeface="Arial" panose="020B0604020202020204" pitchFamily="34" charset="0"/>
              </a:rPr>
              <a:t> are from Foreign and Commonwealth Office: </a:t>
            </a:r>
            <a:r>
              <a:rPr lang="en-GB" altLang="en-US" sz="1100" dirty="0">
                <a:latin typeface="Arial" panose="020B0604020202020204" pitchFamily="34" charset="0"/>
              </a:rPr>
              <a:t>80% (1080 cases)  female and 19% (262</a:t>
            </a:r>
            <a:r>
              <a:rPr lang="en-GB" altLang="en-US" sz="1100" baseline="0" dirty="0">
                <a:latin typeface="Arial" panose="020B0604020202020204" pitchFamily="34" charset="0"/>
              </a:rPr>
              <a:t> cases)</a:t>
            </a:r>
            <a:r>
              <a:rPr lang="en-GB" altLang="en-US" sz="1100" dirty="0">
                <a:latin typeface="Arial" panose="020B0604020202020204" pitchFamily="34" charset="0"/>
              </a:rPr>
              <a:t> are men. 1% (13 cases) of gender is unknown.  </a:t>
            </a:r>
          </a:p>
          <a:p>
            <a:r>
              <a:rPr lang="en-GB" altLang="en-US" sz="1100" dirty="0">
                <a:latin typeface="Arial" panose="020B0604020202020204" pitchFamily="34" charset="0"/>
              </a:rPr>
              <a:t>They receive on average 1359 calls per year,</a:t>
            </a:r>
            <a:r>
              <a:rPr lang="en-GB" altLang="en-US" sz="1100" baseline="0" dirty="0">
                <a:latin typeface="Arial" panose="020B0604020202020204" pitchFamily="34" charset="0"/>
              </a:rPr>
              <a:t> (based on stats between 2011 and 2018)</a:t>
            </a:r>
            <a:r>
              <a:rPr lang="en-GB" altLang="en-US" sz="1100" dirty="0">
                <a:latin typeface="Arial" panose="020B0604020202020204" pitchFamily="34" charset="0"/>
              </a:rPr>
              <a:t> to the Helpline.  363 of cases are under 18, 485 are 18 to 25.  The helpline is open to everyone, victims and professionals.  It can offer advice and has a facility to speak to survivors of honour based violence and forced marriage. </a:t>
            </a:r>
          </a:p>
          <a:p>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There is a UK registered charity</a:t>
            </a:r>
            <a:r>
              <a:rPr lang="en-GB" altLang="en-US" sz="1100" baseline="0" dirty="0">
                <a:latin typeface="Arial" panose="020B0604020202020204" pitchFamily="34" charset="0"/>
              </a:rPr>
              <a:t> called </a:t>
            </a:r>
            <a:r>
              <a:rPr lang="en-GB" altLang="en-US" sz="1100" dirty="0">
                <a:latin typeface="Arial" panose="020B0604020202020204" pitchFamily="34" charset="0"/>
              </a:rPr>
              <a:t>Karma </a:t>
            </a:r>
            <a:r>
              <a:rPr lang="en-GB" altLang="en-US" sz="1100">
                <a:latin typeface="Arial" panose="020B0604020202020204" pitchFamily="34" charset="0"/>
              </a:rPr>
              <a:t>Nirvana that </a:t>
            </a:r>
            <a:r>
              <a:rPr lang="en-GB" altLang="en-US" sz="1100" dirty="0">
                <a:latin typeface="Arial" panose="020B0604020202020204" pitchFamily="34" charset="0"/>
              </a:rPr>
              <a:t>supports victims and survivors of Forced Marriage and Honour Based Abuse. It was named in the hope that the work it seeks to undertake would make a positive impact on the lives of individuals who would by our involvement achieve a sense of peace and ultimately enlightenment. </a:t>
            </a:r>
          </a:p>
          <a:p>
            <a:endParaRPr lang="en-GB" altLang="en-US" sz="1100" dirty="0">
              <a:latin typeface="Arial" panose="020B0604020202020204" pitchFamily="34" charset="0"/>
            </a:endParaRPr>
          </a:p>
          <a:p>
            <a:r>
              <a:rPr lang="en-GB" altLang="en-US" sz="1100" dirty="0">
                <a:latin typeface="Arial" panose="020B0604020202020204" pitchFamily="34" charset="0"/>
              </a:rPr>
              <a:t>There are 12 ‘honour killings’ in the UK each year.  This is an underestimation as we have to real idea of the true extent of the problem.  Available figures are very inaccurate as there is no statuary requirement to record murders associated with HBV separately.  However HMIC will be inspecting according to this criteria from September onwards.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4979977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r>
              <a:rPr lang="en-GB" altLang="en-US" sz="1100" dirty="0">
                <a:latin typeface="Arial" panose="020B0604020202020204" pitchFamily="34" charset="0"/>
              </a:rPr>
              <a:t>Put the word “Triggers” on the board.  Pass a number of pens around the group and ask students to write on board behaviours that could result in HBV/Forced Marriage.  </a:t>
            </a:r>
          </a:p>
          <a:p>
            <a:pPr>
              <a:spcBef>
                <a:spcPts val="0"/>
              </a:spcBef>
              <a:spcAft>
                <a:spcPts val="600"/>
              </a:spcAft>
            </a:pPr>
            <a:endParaRPr lang="en-GB" altLang="en-US" sz="1100" dirty="0">
              <a:latin typeface="Arial" panose="020B0604020202020204" pitchFamily="34" charset="0"/>
            </a:endParaRPr>
          </a:p>
          <a:p>
            <a:pPr>
              <a:spcBef>
                <a:spcPts val="0"/>
              </a:spcBef>
              <a:spcAft>
                <a:spcPts val="600"/>
              </a:spcAft>
            </a:pPr>
            <a:r>
              <a:rPr lang="en-GB" altLang="en-US" sz="1100" dirty="0">
                <a:latin typeface="Arial" panose="020B0604020202020204" pitchFamily="34" charset="0"/>
              </a:rPr>
              <a:t>Answers should include:</a:t>
            </a:r>
          </a:p>
          <a:p>
            <a:pPr>
              <a:spcBef>
                <a:spcPts val="0"/>
              </a:spcBef>
              <a:spcAft>
                <a:spcPts val="600"/>
              </a:spcAft>
              <a:buFontTx/>
              <a:buChar char="•"/>
            </a:pPr>
            <a:r>
              <a:rPr lang="en-GB" altLang="en-US" sz="1100" dirty="0">
                <a:latin typeface="Arial" panose="020B0604020202020204" pitchFamily="34" charset="0"/>
              </a:rPr>
              <a:t>Smoking in public</a:t>
            </a:r>
          </a:p>
          <a:p>
            <a:pPr>
              <a:spcBef>
                <a:spcPts val="0"/>
              </a:spcBef>
              <a:spcAft>
                <a:spcPts val="600"/>
              </a:spcAft>
              <a:buFontTx/>
              <a:buChar char="•"/>
            </a:pPr>
            <a:r>
              <a:rPr lang="en-GB" altLang="en-US" sz="1100" dirty="0">
                <a:latin typeface="Arial" panose="020B0604020202020204" pitchFamily="34" charset="0"/>
              </a:rPr>
              <a:t>Inappropriate makeup or dress</a:t>
            </a:r>
          </a:p>
          <a:p>
            <a:pPr>
              <a:spcBef>
                <a:spcPts val="0"/>
              </a:spcBef>
              <a:spcAft>
                <a:spcPts val="600"/>
              </a:spcAft>
              <a:buFontTx/>
              <a:buChar char="•"/>
            </a:pPr>
            <a:r>
              <a:rPr lang="en-GB" altLang="en-US" sz="1100" dirty="0">
                <a:latin typeface="Arial" panose="020B0604020202020204" pitchFamily="34" charset="0"/>
              </a:rPr>
              <a:t>Objection to being removed from education</a:t>
            </a:r>
          </a:p>
          <a:p>
            <a:pPr>
              <a:spcBef>
                <a:spcPts val="0"/>
              </a:spcBef>
              <a:spcAft>
                <a:spcPts val="600"/>
              </a:spcAft>
              <a:buFontTx/>
              <a:buChar char="•"/>
            </a:pPr>
            <a:r>
              <a:rPr lang="en-GB" altLang="en-US" sz="1100" dirty="0">
                <a:latin typeface="Arial" panose="020B0604020202020204" pitchFamily="34" charset="0"/>
              </a:rPr>
              <a:t>Truanting</a:t>
            </a:r>
          </a:p>
          <a:p>
            <a:pPr>
              <a:spcBef>
                <a:spcPts val="0"/>
              </a:spcBef>
              <a:spcAft>
                <a:spcPts val="600"/>
              </a:spcAft>
              <a:buFontTx/>
              <a:buChar char="•"/>
            </a:pPr>
            <a:r>
              <a:rPr lang="en-GB" altLang="en-US" sz="1100" dirty="0">
                <a:latin typeface="Arial" panose="020B0604020202020204" pitchFamily="34" charset="0"/>
              </a:rPr>
              <a:t>A relationship not approved of</a:t>
            </a:r>
          </a:p>
          <a:p>
            <a:pPr>
              <a:spcBef>
                <a:spcPts val="0"/>
              </a:spcBef>
              <a:spcAft>
                <a:spcPts val="600"/>
              </a:spcAft>
              <a:buFontTx/>
              <a:buChar char="•"/>
            </a:pPr>
            <a:r>
              <a:rPr lang="en-GB" altLang="en-US" sz="1100" dirty="0">
                <a:latin typeface="Arial" panose="020B0604020202020204" pitchFamily="34" charset="0"/>
              </a:rPr>
              <a:t>Interfaith relationships</a:t>
            </a:r>
          </a:p>
          <a:p>
            <a:pPr>
              <a:spcBef>
                <a:spcPts val="0"/>
              </a:spcBef>
              <a:spcAft>
                <a:spcPts val="600"/>
              </a:spcAft>
              <a:buFontTx/>
              <a:buChar char="•"/>
            </a:pPr>
            <a:r>
              <a:rPr lang="en-GB" altLang="en-US" sz="1100" dirty="0">
                <a:latin typeface="Arial" panose="020B0604020202020204" pitchFamily="34" charset="0"/>
              </a:rPr>
              <a:t>Rejection of Religion or religious instruction</a:t>
            </a:r>
          </a:p>
          <a:p>
            <a:pPr>
              <a:spcBef>
                <a:spcPts val="0"/>
              </a:spcBef>
              <a:spcAft>
                <a:spcPts val="600"/>
              </a:spcAft>
              <a:buFontTx/>
              <a:buChar char="•"/>
            </a:pPr>
            <a:r>
              <a:rPr lang="en-GB" altLang="en-US" sz="1100" dirty="0">
                <a:latin typeface="Arial" panose="020B0604020202020204" pitchFamily="34" charset="0"/>
              </a:rPr>
              <a:t>Rejection of an arranged marriage</a:t>
            </a:r>
          </a:p>
          <a:p>
            <a:pPr>
              <a:spcBef>
                <a:spcPts val="0"/>
              </a:spcBef>
              <a:spcAft>
                <a:spcPts val="600"/>
              </a:spcAft>
              <a:buFontTx/>
              <a:buChar char="•"/>
            </a:pPr>
            <a:r>
              <a:rPr lang="en-GB" altLang="en-US" sz="1100" dirty="0">
                <a:latin typeface="Arial" panose="020B0604020202020204" pitchFamily="34" charset="0"/>
              </a:rPr>
              <a:t>Pre-marital conflict or Pre-marital or extra-marital affair</a:t>
            </a:r>
          </a:p>
          <a:p>
            <a:pPr>
              <a:spcBef>
                <a:spcPts val="0"/>
              </a:spcBef>
              <a:spcAft>
                <a:spcPts val="600"/>
              </a:spcAft>
              <a:buFontTx/>
              <a:buChar char="•"/>
            </a:pPr>
            <a:r>
              <a:rPr lang="en-GB" altLang="en-US" sz="1100" dirty="0">
                <a:latin typeface="Arial" panose="020B0604020202020204" pitchFamily="34" charset="0"/>
              </a:rPr>
              <a:t>Reporting domestic abuse</a:t>
            </a:r>
          </a:p>
          <a:p>
            <a:pPr>
              <a:spcBef>
                <a:spcPts val="0"/>
              </a:spcBef>
              <a:spcAft>
                <a:spcPts val="600"/>
              </a:spcAft>
            </a:pPr>
            <a:endParaRPr lang="en-GB" altLang="en-US" sz="1100" dirty="0">
              <a:latin typeface="Arial" panose="020B0604020202020204" pitchFamily="34" charset="0"/>
            </a:endParaRPr>
          </a:p>
          <a:p>
            <a:pPr>
              <a:spcBef>
                <a:spcPts val="0"/>
              </a:spcBef>
              <a:spcAft>
                <a:spcPts val="600"/>
              </a:spcAft>
            </a:pPr>
            <a:r>
              <a:rPr lang="en-GB" altLang="en-US" sz="1100" dirty="0">
                <a:latin typeface="Arial" panose="020B0604020202020204" pitchFamily="34" charset="0"/>
              </a:rPr>
              <a:t>Facilitate discussion around the impact upon Victims, such as:</a:t>
            </a:r>
          </a:p>
          <a:p>
            <a:pPr>
              <a:spcBef>
                <a:spcPts val="0"/>
              </a:spcBef>
              <a:spcAft>
                <a:spcPts val="600"/>
              </a:spcAft>
              <a:buFontTx/>
              <a:buChar char="•"/>
            </a:pPr>
            <a:r>
              <a:rPr lang="en-GB" altLang="en-US" sz="1100" dirty="0">
                <a:latin typeface="Arial" panose="020B0604020202020204" pitchFamily="34" charset="0"/>
              </a:rPr>
              <a:t>Withdrawal from education</a:t>
            </a:r>
          </a:p>
          <a:p>
            <a:pPr>
              <a:spcBef>
                <a:spcPts val="0"/>
              </a:spcBef>
              <a:spcAft>
                <a:spcPts val="600"/>
              </a:spcAft>
              <a:buFontTx/>
              <a:buChar char="•"/>
            </a:pPr>
            <a:r>
              <a:rPr lang="en-GB" altLang="en-US" sz="1100" dirty="0">
                <a:latin typeface="Arial" panose="020B0604020202020204" pitchFamily="34" charset="0"/>
              </a:rPr>
              <a:t>Economic Dependency and lack of career opportunities</a:t>
            </a:r>
          </a:p>
          <a:p>
            <a:pPr>
              <a:spcBef>
                <a:spcPts val="0"/>
              </a:spcBef>
              <a:spcAft>
                <a:spcPts val="600"/>
              </a:spcAft>
              <a:buFontTx/>
              <a:buChar char="•"/>
            </a:pPr>
            <a:r>
              <a:rPr lang="en-GB" altLang="en-US" sz="1100" dirty="0">
                <a:latin typeface="Arial" panose="020B0604020202020204" pitchFamily="34" charset="0"/>
              </a:rPr>
              <a:t>Forced pregnancy/Forced child birth</a:t>
            </a:r>
          </a:p>
          <a:p>
            <a:pPr>
              <a:spcBef>
                <a:spcPts val="0"/>
              </a:spcBef>
              <a:spcAft>
                <a:spcPts val="600"/>
              </a:spcAft>
              <a:buFontTx/>
              <a:buChar char="•"/>
            </a:pPr>
            <a:r>
              <a:rPr lang="en-GB" altLang="en-US" sz="1100" dirty="0">
                <a:latin typeface="Arial" panose="020B0604020202020204" pitchFamily="34" charset="0"/>
              </a:rPr>
              <a:t>Slavery</a:t>
            </a:r>
          </a:p>
          <a:p>
            <a:pPr>
              <a:spcBef>
                <a:spcPts val="0"/>
              </a:spcBef>
              <a:spcAft>
                <a:spcPts val="600"/>
              </a:spcAft>
              <a:buFontTx/>
              <a:buChar char="•"/>
            </a:pPr>
            <a:r>
              <a:rPr lang="en-GB" altLang="en-US" sz="1100" dirty="0">
                <a:latin typeface="Arial" panose="020B0604020202020204" pitchFamily="34" charset="0"/>
              </a:rPr>
              <a:t>Self-harm</a:t>
            </a:r>
          </a:p>
          <a:p>
            <a:pPr>
              <a:spcBef>
                <a:spcPts val="0"/>
              </a:spcBef>
              <a:spcAft>
                <a:spcPts val="600"/>
              </a:spcAft>
              <a:buFontTx/>
              <a:buChar char="•"/>
            </a:pPr>
            <a:r>
              <a:rPr lang="en-GB" altLang="en-US" sz="1100" dirty="0">
                <a:latin typeface="Arial" panose="020B0604020202020204" pitchFamily="34" charset="0"/>
              </a:rPr>
              <a:t>Suicide</a:t>
            </a:r>
          </a:p>
          <a:p>
            <a:pPr>
              <a:spcBef>
                <a:spcPts val="0"/>
              </a:spcBef>
              <a:spcAft>
                <a:spcPts val="600"/>
              </a:spcAft>
              <a:buFontTx/>
              <a:buChar char="•"/>
            </a:pPr>
            <a:r>
              <a:rPr lang="en-GB" altLang="en-US" sz="1100" dirty="0">
                <a:latin typeface="Arial" panose="020B0604020202020204" pitchFamily="34" charset="0"/>
              </a:rPr>
              <a:t>Mental health Issues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5877787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u="none" kern="1200" dirty="0">
                <a:solidFill>
                  <a:schemeClr val="tx1"/>
                </a:solidFill>
                <a:effectLst/>
                <a:latin typeface="Arial" panose="020B0604020202020204" pitchFamily="34" charset="0"/>
                <a:ea typeface="+mn-ea"/>
                <a:cs typeface="Arial" panose="020B0604020202020204" pitchFamily="34" charset="0"/>
              </a:rPr>
              <a:t>QTS – what actions would you consider taking as an initial officer responding to a call of HBA?</a:t>
            </a:r>
          </a:p>
          <a:p>
            <a:endParaRPr lang="en-GB" sz="1100" b="1" u="sng" kern="1200" dirty="0">
              <a:solidFill>
                <a:schemeClr val="tx1"/>
              </a:solidFill>
              <a:effectLst/>
              <a:latin typeface="Arial" panose="020B0604020202020204" pitchFamily="34" charset="0"/>
              <a:ea typeface="+mn-ea"/>
              <a:cs typeface="Arial" panose="020B0604020202020204" pitchFamily="34" charset="0"/>
            </a:endParaRPr>
          </a:p>
          <a:p>
            <a:r>
              <a:rPr lang="en-GB" sz="1100" b="1" u="sng" kern="1200" dirty="0">
                <a:solidFill>
                  <a:schemeClr val="tx1"/>
                </a:solidFill>
                <a:effectLst/>
                <a:latin typeface="Arial" panose="020B0604020202020204" pitchFamily="34" charset="0"/>
                <a:ea typeface="+mn-ea"/>
                <a:cs typeface="Arial" panose="020B0604020202020204" pitchFamily="34" charset="0"/>
              </a:rPr>
              <a:t>Initial Responding Officer (also on handout – from HBA policy)</a:t>
            </a:r>
            <a:endParaRPr lang="en-GB" sz="1100" b="0" u="none"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Make the immediate safety of the victim and any other persons at risk the overriding concern.</a:t>
            </a:r>
          </a:p>
          <a:p>
            <a:pPr lvl="0"/>
            <a:r>
              <a:rPr lang="en-GB" sz="1100" kern="1200" dirty="0">
                <a:solidFill>
                  <a:schemeClr val="tx1"/>
                </a:solidFill>
                <a:effectLst/>
                <a:latin typeface="Arial" panose="020B0604020202020204" pitchFamily="34" charset="0"/>
                <a:ea typeface="+mn-ea"/>
                <a:cs typeface="Arial" panose="020B0604020202020204" pitchFamily="34" charset="0"/>
              </a:rPr>
              <a:t>Consider </a:t>
            </a:r>
            <a:r>
              <a:rPr lang="en-GB" sz="1100" b="1" kern="1200" dirty="0">
                <a:solidFill>
                  <a:schemeClr val="tx1"/>
                </a:solidFill>
                <a:effectLst/>
                <a:latin typeface="Arial" panose="020B0604020202020204" pitchFamily="34" charset="0"/>
                <a:ea typeface="+mn-ea"/>
                <a:cs typeface="Arial" panose="020B0604020202020204" pitchFamily="34" charset="0"/>
              </a:rPr>
              <a:t>Victim/Potential Victim Contact</a:t>
            </a:r>
            <a:r>
              <a:rPr lang="en-GB" sz="1100" kern="1200" dirty="0">
                <a:solidFill>
                  <a:schemeClr val="tx1"/>
                </a:solidFill>
                <a:effectLst/>
                <a:latin typeface="Arial" panose="020B0604020202020204" pitchFamily="34" charset="0"/>
                <a:ea typeface="+mn-ea"/>
                <a:cs typeface="Arial" panose="020B0604020202020204" pitchFamily="34" charset="0"/>
              </a:rPr>
              <a:t> and the </a:t>
            </a:r>
            <a:r>
              <a:rPr lang="en-GB" sz="1100" b="1" kern="1200" dirty="0">
                <a:solidFill>
                  <a:schemeClr val="tx1"/>
                </a:solidFill>
                <a:effectLst/>
                <a:latin typeface="Arial" panose="020B0604020202020204" pitchFamily="34" charset="0"/>
                <a:ea typeface="+mn-ea"/>
                <a:cs typeface="Arial" panose="020B0604020202020204" pitchFamily="34" charset="0"/>
              </a:rPr>
              <a:t>One Chance Rule</a:t>
            </a:r>
            <a:r>
              <a:rPr lang="en-GB" sz="1100" kern="1200" dirty="0">
                <a:solidFill>
                  <a:schemeClr val="tx1"/>
                </a:solidFill>
                <a:effectLst/>
                <a:latin typeface="Arial" panose="020B0604020202020204" pitchFamily="34" charset="0"/>
                <a:ea typeface="+mn-ea"/>
                <a:cs typeface="Arial" panose="020B0604020202020204" pitchFamily="34" charset="0"/>
              </a:rPr>
              <a:t>.</a:t>
            </a:r>
          </a:p>
          <a:p>
            <a:pPr lvl="0"/>
            <a:r>
              <a:rPr lang="en-GB" sz="1100" kern="1200" dirty="0">
                <a:solidFill>
                  <a:schemeClr val="tx1"/>
                </a:solidFill>
                <a:effectLst/>
                <a:latin typeface="Arial" panose="020B0604020202020204" pitchFamily="34" charset="0"/>
                <a:ea typeface="+mn-ea"/>
                <a:cs typeface="Arial" panose="020B0604020202020204" pitchFamily="34" charset="0"/>
              </a:rPr>
              <a:t>Undertake </a:t>
            </a:r>
            <a:r>
              <a:rPr lang="en-GB" sz="1100" b="1" kern="1200" dirty="0">
                <a:solidFill>
                  <a:schemeClr val="tx1"/>
                </a:solidFill>
                <a:effectLst/>
                <a:latin typeface="Arial" panose="020B0604020202020204" pitchFamily="34" charset="0"/>
                <a:ea typeface="+mn-ea"/>
                <a:cs typeface="Arial" panose="020B0604020202020204" pitchFamily="34" charset="0"/>
              </a:rPr>
              <a:t>Initial Police Actions</a:t>
            </a:r>
            <a:r>
              <a:rPr lang="en-GB" sz="1100" kern="1200" dirty="0">
                <a:solidFill>
                  <a:schemeClr val="tx1"/>
                </a:solidFill>
                <a:effectLst/>
                <a:latin typeface="Arial" panose="020B0604020202020204" pitchFamily="34" charset="0"/>
                <a:ea typeface="+mn-ea"/>
                <a:cs typeface="Arial" panose="020B0604020202020204" pitchFamily="34" charset="0"/>
              </a:rPr>
              <a:t> and </a:t>
            </a:r>
            <a:r>
              <a:rPr lang="en-GB" sz="1100" b="1" kern="1200" dirty="0">
                <a:solidFill>
                  <a:schemeClr val="tx1"/>
                </a:solidFill>
                <a:effectLst/>
                <a:latin typeface="Arial" panose="020B0604020202020204" pitchFamily="34" charset="0"/>
                <a:ea typeface="+mn-ea"/>
                <a:cs typeface="Arial" panose="020B0604020202020204" pitchFamily="34" charset="0"/>
              </a:rPr>
              <a:t>Information to be Obtained in All Cases</a:t>
            </a:r>
            <a:r>
              <a:rPr lang="en-GB" sz="1100" b="1" u="sng" kern="1200" dirty="0">
                <a:solidFill>
                  <a:schemeClr val="tx1"/>
                </a:solidFill>
                <a:effectLst/>
                <a:latin typeface="Arial" panose="020B0604020202020204" pitchFamily="34" charset="0"/>
                <a:ea typeface="+mn-ea"/>
                <a:cs typeface="Arial" panose="020B0604020202020204" pitchFamily="34" charset="0"/>
              </a:rPr>
              <a:t> </a:t>
            </a:r>
            <a:endParaRPr lang="en-GB" sz="1100" dirty="0">
              <a:effectLst/>
              <a:latin typeface="Arial" panose="020B0604020202020204" pitchFamily="34" charset="0"/>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(as appropriate).</a:t>
            </a:r>
          </a:p>
          <a:p>
            <a:pPr lvl="0"/>
            <a:r>
              <a:rPr lang="en-GB" sz="1100" kern="1200" dirty="0">
                <a:solidFill>
                  <a:schemeClr val="tx1"/>
                </a:solidFill>
                <a:effectLst/>
                <a:latin typeface="Arial" panose="020B0604020202020204" pitchFamily="34" charset="0"/>
                <a:ea typeface="+mn-ea"/>
                <a:cs typeface="Arial" panose="020B0604020202020204" pitchFamily="34" charset="0"/>
              </a:rPr>
              <a:t>Consider </a:t>
            </a:r>
            <a:r>
              <a:rPr lang="en-GB" sz="1100" b="1" kern="1200" dirty="0">
                <a:solidFill>
                  <a:schemeClr val="tx1"/>
                </a:solidFill>
                <a:effectLst/>
                <a:latin typeface="Arial" panose="020B0604020202020204" pitchFamily="34" charset="0"/>
                <a:ea typeface="+mn-ea"/>
                <a:cs typeface="Arial" panose="020B0604020202020204" pitchFamily="34" charset="0"/>
              </a:rPr>
              <a:t>Threats to Life</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lvl="0"/>
            <a:r>
              <a:rPr lang="en-GB" sz="1100" kern="1200" dirty="0">
                <a:solidFill>
                  <a:schemeClr val="tx1"/>
                </a:solidFill>
                <a:effectLst/>
                <a:latin typeface="Arial" panose="020B0604020202020204" pitchFamily="34" charset="0"/>
                <a:ea typeface="+mn-ea"/>
                <a:cs typeface="Arial" panose="020B0604020202020204" pitchFamily="34" charset="0"/>
              </a:rPr>
              <a:t>Consider </a:t>
            </a:r>
            <a:r>
              <a:rPr lang="en-GB" sz="1100" b="1" kern="1200" dirty="0">
                <a:solidFill>
                  <a:schemeClr val="tx1"/>
                </a:solidFill>
                <a:effectLst/>
                <a:latin typeface="Arial" panose="020B0604020202020204" pitchFamily="34" charset="0"/>
                <a:ea typeface="+mn-ea"/>
                <a:cs typeface="Arial" panose="020B0604020202020204" pitchFamily="34" charset="0"/>
              </a:rPr>
              <a:t>Community Issues</a:t>
            </a:r>
            <a:r>
              <a:rPr lang="en-GB" sz="1100" kern="1200" dirty="0">
                <a:solidFill>
                  <a:schemeClr val="tx1"/>
                </a:solidFill>
                <a:effectLst/>
                <a:latin typeface="Arial" panose="020B0604020202020204" pitchFamily="34" charset="0"/>
                <a:ea typeface="+mn-ea"/>
                <a:cs typeface="Arial" panose="020B0604020202020204" pitchFamily="34" charset="0"/>
              </a:rPr>
              <a:t>. </a:t>
            </a:r>
          </a:p>
          <a:p>
            <a:pPr lvl="0"/>
            <a:r>
              <a:rPr lang="en-GB" sz="1100" kern="1200" dirty="0">
                <a:solidFill>
                  <a:schemeClr val="tx1"/>
                </a:solidFill>
                <a:effectLst/>
                <a:latin typeface="Arial" panose="020B0604020202020204" pitchFamily="34" charset="0"/>
                <a:ea typeface="+mn-ea"/>
                <a:cs typeface="Arial" panose="020B0604020202020204" pitchFamily="34" charset="0"/>
              </a:rPr>
              <a:t>Where necessary, ensure the victim and any others at risk are taken to a place of safety and, if the victim is under 18 years old, adhere to the SWP </a:t>
            </a:r>
            <a:r>
              <a:rPr lang="en-GB" sz="1100" b="1" kern="1200" dirty="0">
                <a:solidFill>
                  <a:schemeClr val="tx1"/>
                </a:solidFill>
                <a:effectLst/>
                <a:latin typeface="Arial" panose="020B0604020202020204" pitchFamily="34" charset="0"/>
                <a:ea typeface="+mn-ea"/>
                <a:cs typeface="Arial" panose="020B0604020202020204" pitchFamily="34" charset="0"/>
              </a:rPr>
              <a:t>Child Protection and Safeguarding Children and Young People </a:t>
            </a:r>
            <a:r>
              <a:rPr lang="en-GB" sz="1100" kern="1200" dirty="0">
                <a:solidFill>
                  <a:schemeClr val="tx1"/>
                </a:solidFill>
                <a:effectLst/>
                <a:latin typeface="Arial" panose="020B0604020202020204" pitchFamily="34" charset="0"/>
                <a:ea typeface="+mn-ea"/>
                <a:cs typeface="Arial" panose="020B0604020202020204" pitchFamily="34" charset="0"/>
              </a:rPr>
              <a:t>procedures.</a:t>
            </a:r>
          </a:p>
          <a:p>
            <a:pPr lvl="0"/>
            <a:r>
              <a:rPr lang="en-GB" sz="1100" kern="1200" dirty="0">
                <a:solidFill>
                  <a:schemeClr val="tx1"/>
                </a:solidFill>
                <a:effectLst/>
                <a:latin typeface="Arial" panose="020B0604020202020204" pitchFamily="34" charset="0"/>
                <a:ea typeface="+mn-ea"/>
                <a:cs typeface="Arial" panose="020B0604020202020204" pitchFamily="34" charset="0"/>
              </a:rPr>
              <a:t>Consider whether or not it is safe to use local refuges, or should a refuge outside of the area be utilised.  </a:t>
            </a:r>
            <a:r>
              <a:rPr lang="en-GB" sz="1100" u="sng" kern="1200" dirty="0">
                <a:solidFill>
                  <a:schemeClr val="tx1"/>
                </a:solidFill>
                <a:effectLst/>
                <a:latin typeface="Arial" panose="020B0604020202020204" pitchFamily="34" charset="0"/>
                <a:ea typeface="+mn-ea"/>
                <a:cs typeface="Arial" panose="020B0604020202020204" pitchFamily="34" charset="0"/>
              </a:rPr>
              <a:t>If using local refuges this should only be after careful risk management and consultation with the victim/potential victim</a:t>
            </a:r>
            <a:r>
              <a:rPr lang="en-GB" sz="1100" kern="1200" dirty="0">
                <a:solidFill>
                  <a:schemeClr val="tx1"/>
                </a:solidFill>
                <a:effectLst/>
                <a:latin typeface="Arial" panose="020B0604020202020204" pitchFamily="34" charset="0"/>
                <a:ea typeface="+mn-ea"/>
                <a:cs typeface="Arial" panose="020B0604020202020204" pitchFamily="34" charset="0"/>
              </a:rPr>
              <a:t>.</a:t>
            </a:r>
          </a:p>
          <a:p>
            <a:pPr lvl="0"/>
            <a:r>
              <a:rPr lang="en-GB" sz="1100" kern="1200" dirty="0">
                <a:solidFill>
                  <a:schemeClr val="tx1"/>
                </a:solidFill>
                <a:effectLst/>
                <a:latin typeface="Arial" panose="020B0604020202020204" pitchFamily="34" charset="0"/>
                <a:ea typeface="+mn-ea"/>
                <a:cs typeface="Arial" panose="020B0604020202020204" pitchFamily="34" charset="0"/>
              </a:rPr>
              <a:t>If the victim is reluctant to be removed to a Place of Safety and there is concern for their continued safety then advice should be sought from the supervisory officer.</a:t>
            </a:r>
          </a:p>
          <a:p>
            <a:pPr lvl="0"/>
            <a:r>
              <a:rPr lang="en-GB" sz="1100" kern="1200" dirty="0">
                <a:solidFill>
                  <a:schemeClr val="tx1"/>
                </a:solidFill>
                <a:effectLst/>
                <a:latin typeface="Arial" panose="020B0604020202020204" pitchFamily="34" charset="0"/>
                <a:ea typeface="+mn-ea"/>
                <a:cs typeface="Arial" panose="020B0604020202020204" pitchFamily="34" charset="0"/>
              </a:rPr>
              <a:t>Provide a</a:t>
            </a:r>
            <a:r>
              <a:rPr lang="en-GB" sz="1100" b="1" kern="1200" dirty="0">
                <a:solidFill>
                  <a:schemeClr val="tx1"/>
                </a:solidFill>
                <a:effectLst/>
                <a:latin typeface="Arial" panose="020B0604020202020204" pitchFamily="34" charset="0"/>
                <a:ea typeface="+mn-ea"/>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full and comprehensive update</a:t>
            </a:r>
            <a:r>
              <a:rPr lang="en-GB" sz="1100" b="1" kern="1200" dirty="0">
                <a:solidFill>
                  <a:schemeClr val="tx1"/>
                </a:solidFill>
                <a:effectLst/>
                <a:latin typeface="Arial" panose="020B0604020202020204" pitchFamily="34" charset="0"/>
                <a:ea typeface="+mn-ea"/>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to the Supervisory Officer at the earliest opportunity.</a:t>
            </a:r>
          </a:p>
          <a:p>
            <a:pPr lvl="0"/>
            <a:r>
              <a:rPr lang="en-GB" sz="1100" kern="1200" dirty="0">
                <a:solidFill>
                  <a:schemeClr val="tx1"/>
                </a:solidFill>
                <a:effectLst/>
                <a:latin typeface="Arial" panose="020B0604020202020204" pitchFamily="34" charset="0"/>
                <a:ea typeface="+mn-ea"/>
                <a:cs typeface="Arial" panose="020B0604020202020204" pitchFamily="34" charset="0"/>
              </a:rPr>
              <a:t>Ensure Control Works / Niche markers are created for the victim and Place of Safety address.</a:t>
            </a:r>
          </a:p>
          <a:p>
            <a:pPr lvl="0"/>
            <a:r>
              <a:rPr lang="en-GB" sz="1100" kern="1200" dirty="0">
                <a:solidFill>
                  <a:schemeClr val="tx1"/>
                </a:solidFill>
                <a:effectLst/>
                <a:latin typeface="Arial" panose="020B0604020202020204" pitchFamily="34" charset="0"/>
                <a:ea typeface="+mn-ea"/>
                <a:cs typeface="Arial" panose="020B0604020202020204" pitchFamily="34" charset="0"/>
              </a:rPr>
              <a:t>Complete and immediately submit a Public Protection Notice (PPN).</a:t>
            </a:r>
          </a:p>
          <a:p>
            <a:pPr lvl="0"/>
            <a:r>
              <a:rPr lang="en-GB" sz="1100" kern="1200" dirty="0">
                <a:solidFill>
                  <a:schemeClr val="tx1"/>
                </a:solidFill>
                <a:effectLst/>
                <a:latin typeface="Arial" panose="020B0604020202020204" pitchFamily="34" charset="0"/>
                <a:ea typeface="+mn-ea"/>
                <a:cs typeface="Arial" panose="020B0604020202020204" pitchFamily="34" charset="0"/>
              </a:rPr>
              <a:t>Provide the victim with the Control Works incident/ Record of Contact (ROC) and/or Niche occurrence numbers.</a:t>
            </a:r>
          </a:p>
          <a:p>
            <a:pPr lvl="0"/>
            <a:r>
              <a:rPr lang="en-GB" sz="1100" kern="1200" dirty="0">
                <a:solidFill>
                  <a:schemeClr val="tx1"/>
                </a:solidFill>
                <a:effectLst/>
                <a:latin typeface="Arial" panose="020B0604020202020204" pitchFamily="34" charset="0"/>
                <a:ea typeface="+mn-ea"/>
                <a:cs typeface="Arial" panose="020B0604020202020204" pitchFamily="34" charset="0"/>
              </a:rPr>
              <a:t>Establish if any criminal offences have been committed and crime the matter where applicable under NCRS guidelines.</a:t>
            </a:r>
          </a:p>
          <a:p>
            <a:pPr lvl="0"/>
            <a:r>
              <a:rPr lang="en-GB" sz="1100" kern="1200" dirty="0">
                <a:solidFill>
                  <a:schemeClr val="tx1"/>
                </a:solidFill>
                <a:effectLst/>
                <a:latin typeface="Arial" panose="020B0604020202020204" pitchFamily="34" charset="0"/>
                <a:ea typeface="+mn-ea"/>
                <a:cs typeface="Arial" panose="020B0604020202020204" pitchFamily="34" charset="0"/>
              </a:rPr>
              <a:t>Secure evidence at all stages as a prosecution may follow.</a:t>
            </a:r>
          </a:p>
          <a:p>
            <a:pPr lvl="0"/>
            <a:r>
              <a:rPr lang="en-GB" sz="1100" kern="1200" dirty="0">
                <a:solidFill>
                  <a:schemeClr val="tx1"/>
                </a:solidFill>
                <a:effectLst/>
                <a:latin typeface="Arial" panose="020B0604020202020204" pitchFamily="34" charset="0"/>
                <a:ea typeface="+mn-ea"/>
                <a:cs typeface="Arial" panose="020B0604020202020204" pitchFamily="34" charset="0"/>
              </a:rPr>
              <a:t>Identify any potential scenes and be mindful of golden hour principles.</a:t>
            </a:r>
          </a:p>
          <a:p>
            <a:pPr lvl="0"/>
            <a:r>
              <a:rPr lang="en-GB" sz="1100" kern="1200" dirty="0">
                <a:solidFill>
                  <a:schemeClr val="tx1"/>
                </a:solidFill>
                <a:effectLst/>
                <a:latin typeface="Arial" panose="020B0604020202020204" pitchFamily="34" charset="0"/>
                <a:ea typeface="+mn-ea"/>
                <a:cs typeface="Arial" panose="020B0604020202020204" pitchFamily="34" charset="0"/>
              </a:rPr>
              <a:t>Establish means of passive data recovery (CCTV, voicemail / texts / letters).</a:t>
            </a:r>
          </a:p>
          <a:p>
            <a:pPr lvl="0"/>
            <a:r>
              <a:rPr lang="en-GB" sz="1100" kern="1200" dirty="0">
                <a:solidFill>
                  <a:schemeClr val="tx1"/>
                </a:solidFill>
                <a:effectLst/>
                <a:latin typeface="Arial" panose="020B0604020202020204" pitchFamily="34" charset="0"/>
                <a:ea typeface="+mn-ea"/>
                <a:cs typeface="Arial" panose="020B0604020202020204" pitchFamily="34" charset="0"/>
              </a:rPr>
              <a:t>Submit intelligence reports as appropriate.</a:t>
            </a:r>
          </a:p>
          <a:p>
            <a:r>
              <a:rPr lang="en-GB" sz="1200" b="1" u="none" strike="noStrike" kern="1200" dirty="0">
                <a:solidFill>
                  <a:schemeClr val="tx1"/>
                </a:solidFill>
                <a:effectLst/>
                <a:latin typeface="+mn-lt"/>
                <a:ea typeface="+mn-ea"/>
                <a:cs typeface="+mn-cs"/>
              </a:rPr>
              <a:t> </a:t>
            </a:r>
            <a:endParaRPr lang="en-GB" sz="105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414488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rPr>
              <a:t>These are the Key Principles under the NPCC HBV, Forced Marriage and FGM, a Policing Strategy for England, Wales and NI 2015 – 2018 (December 2015)</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Unfortunately as you will see these are not always upheld.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42182397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click on ‘You tube’ link which will take you the presentation ‘Messages to attendees of a Turning </a:t>
            </a:r>
            <a:r>
              <a:rPr lang="en-GB" dirty="0" err="1"/>
              <a:t>Point:in</a:t>
            </a:r>
            <a:r>
              <a:rPr lang="en-GB" dirty="0"/>
              <a:t> ending Honour Based Abuse’ . Go 30 mins into the presentation and </a:t>
            </a:r>
            <a:r>
              <a:rPr lang="en-GB" dirty="0" err="1"/>
              <a:t>Payzee</a:t>
            </a:r>
            <a:r>
              <a:rPr lang="en-GB" dirty="0"/>
              <a:t> Mahmood (sister of </a:t>
            </a:r>
            <a:r>
              <a:rPr lang="en-GB" dirty="0" err="1"/>
              <a:t>Banaz</a:t>
            </a:r>
            <a:r>
              <a:rPr lang="en-GB" dirty="0"/>
              <a:t> Mahmood) will talk about her forced marriage.</a:t>
            </a:r>
          </a:p>
          <a:p>
            <a:endParaRPr lang="en-GB" dirty="0"/>
          </a:p>
          <a:p>
            <a:r>
              <a:rPr lang="en-GB" dirty="0"/>
              <a:t>Her talk lasts approximately 15 minutes ( to 45mins in the video)</a:t>
            </a:r>
          </a:p>
          <a:p>
            <a:endParaRPr lang="en-GB" dirty="0"/>
          </a:p>
          <a:p>
            <a:r>
              <a:rPr lang="en-GB" altLang="en-US" sz="1200" dirty="0">
                <a:latin typeface="Arial" panose="020B0604020202020204" pitchFamily="34" charset="0"/>
              </a:rPr>
              <a:t>Trainer to place two flip charts on walls and split course into two groups.  Provide Pens.</a:t>
            </a:r>
          </a:p>
          <a:p>
            <a:endParaRPr lang="en-GB" altLang="en-US" sz="1200" dirty="0">
              <a:latin typeface="Arial" panose="020B0604020202020204" pitchFamily="34" charset="0"/>
            </a:endParaRPr>
          </a:p>
          <a:p>
            <a:r>
              <a:rPr lang="en-GB" altLang="en-US" sz="1200" dirty="0">
                <a:latin typeface="Arial" panose="020B0604020202020204" pitchFamily="34" charset="0"/>
              </a:rPr>
              <a:t>Ask </a:t>
            </a:r>
            <a:r>
              <a:rPr lang="en-GB" altLang="en-US" sz="1200" b="1" dirty="0">
                <a:latin typeface="Arial" panose="020B0604020202020204" pitchFamily="34" charset="0"/>
              </a:rPr>
              <a:t>Group One</a:t>
            </a:r>
            <a:r>
              <a:rPr lang="en-GB" altLang="en-US" sz="1200" dirty="0">
                <a:latin typeface="Arial" panose="020B0604020202020204" pitchFamily="34" charset="0"/>
              </a:rPr>
              <a:t> to record words they associate with the term </a:t>
            </a:r>
            <a:r>
              <a:rPr lang="en-GB" altLang="en-US" sz="1200" b="1" dirty="0">
                <a:latin typeface="Arial" panose="020B0604020202020204" pitchFamily="34" charset="0"/>
              </a:rPr>
              <a:t>“ARRANGED MARRIAGE”</a:t>
            </a:r>
          </a:p>
          <a:p>
            <a:r>
              <a:rPr lang="en-GB" altLang="en-US" sz="1200" dirty="0">
                <a:latin typeface="Arial" panose="020B0604020202020204" pitchFamily="34" charset="0"/>
              </a:rPr>
              <a:t>Ask </a:t>
            </a:r>
            <a:r>
              <a:rPr lang="en-GB" altLang="en-US" sz="1200" b="1" dirty="0">
                <a:latin typeface="Arial" panose="020B0604020202020204" pitchFamily="34" charset="0"/>
              </a:rPr>
              <a:t>Group Two</a:t>
            </a:r>
            <a:r>
              <a:rPr lang="en-GB" altLang="en-US" sz="1200" dirty="0">
                <a:latin typeface="Arial" panose="020B0604020202020204" pitchFamily="34" charset="0"/>
              </a:rPr>
              <a:t> to record words they associate with the term </a:t>
            </a:r>
            <a:r>
              <a:rPr lang="en-GB" altLang="en-US" sz="1200" b="1" dirty="0">
                <a:latin typeface="Arial" panose="020B0604020202020204" pitchFamily="34" charset="0"/>
              </a:rPr>
              <a:t>“FORCED MARRIAGE”</a:t>
            </a:r>
          </a:p>
          <a:p>
            <a:endParaRPr lang="en-GB" altLang="en-US" sz="1200" dirty="0">
              <a:latin typeface="Arial" panose="020B0604020202020204" pitchFamily="34" charset="0"/>
            </a:endParaRPr>
          </a:p>
          <a:p>
            <a:r>
              <a:rPr lang="en-GB" altLang="en-US" sz="1200" dirty="0">
                <a:latin typeface="Arial" panose="020B0604020202020204" pitchFamily="34" charset="0"/>
              </a:rPr>
              <a:t>After appropriate amount of time, ask groups to swap, read words listed and add if they can.</a:t>
            </a:r>
          </a:p>
          <a:p>
            <a:r>
              <a:rPr lang="en-GB" altLang="en-US" sz="1200" dirty="0">
                <a:latin typeface="Arial" panose="020B0604020202020204" pitchFamily="34" charset="0"/>
              </a:rPr>
              <a:t>Trainer to debrief by picking out words that need to be expanded on.  </a:t>
            </a:r>
          </a:p>
          <a:p>
            <a:r>
              <a:rPr lang="en-GB" altLang="en-US" sz="1200" dirty="0">
                <a:latin typeface="Arial" panose="020B0604020202020204" pitchFamily="34" charset="0"/>
              </a:rPr>
              <a:t>Trainer to ask… </a:t>
            </a:r>
            <a:r>
              <a:rPr lang="en-GB" altLang="en-US" sz="1200" b="1" dirty="0">
                <a:latin typeface="Arial" panose="020B0604020202020204" pitchFamily="34" charset="0"/>
              </a:rPr>
              <a:t>“Why does Forced Marriage happen?”</a:t>
            </a:r>
            <a:r>
              <a:rPr lang="en-GB" altLang="en-US" sz="1200" dirty="0">
                <a:latin typeface="Arial" panose="020B0604020202020204" pitchFamily="34" charset="0"/>
              </a:rPr>
              <a:t>  Expected responses: marriage is seen as a solution for perceived threat to the family honour </a:t>
            </a:r>
            <a:r>
              <a:rPr lang="en-GB" altLang="en-US" sz="1200" dirty="0" err="1">
                <a:latin typeface="Arial" panose="020B0604020202020204" pitchFamily="34" charset="0"/>
              </a:rPr>
              <a:t>eg</a:t>
            </a:r>
            <a:r>
              <a:rPr lang="en-GB" altLang="en-US" sz="1200" dirty="0">
                <a:latin typeface="Arial" panose="020B0604020202020204" pitchFamily="34" charset="0"/>
              </a:rPr>
              <a:t> if a daughter is becoming too westernised or wanting to choose a partner outside of the community.  </a:t>
            </a:r>
          </a:p>
          <a:p>
            <a:endParaRPr lang="en-GB" altLang="en-US" sz="1200" b="1"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rPr>
              <a:t>This task leads into next slide – definition of Forced Marriage.</a:t>
            </a:r>
          </a:p>
          <a:p>
            <a:endParaRPr lang="en-GB" altLang="en-US" sz="1200" b="1" dirty="0">
              <a:latin typeface="Arial" panose="020B0604020202020204" pitchFamily="34" charset="0"/>
            </a:endParaRP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4341872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cs typeface="Arial" panose="020B0604020202020204" pitchFamily="34" charset="0"/>
              </a:rPr>
              <a:t>A forced marriage is a marriage that is performed under duress and without the full and informed consent or free will of both parties. </a:t>
            </a:r>
            <a:br>
              <a:rPr lang="en-US" altLang="en-US" sz="1100" dirty="0">
                <a:latin typeface="Arial" panose="020B0604020202020204" pitchFamily="34" charset="0"/>
                <a:cs typeface="Arial" panose="020B0604020202020204" pitchFamily="34" charset="0"/>
              </a:rPr>
            </a:br>
            <a:r>
              <a:rPr lang="en-US" altLang="en-US" sz="1100" dirty="0">
                <a:latin typeface="Arial" panose="020B0604020202020204" pitchFamily="34" charset="0"/>
                <a:cs typeface="Arial" panose="020B0604020202020204" pitchFamily="34" charset="0"/>
              </a:rPr>
              <a:t>Victims of forced marriage may be the subject of physical violence, rape, abduction, false imprisonment, enslavement, emotional abuse, and murder.</a:t>
            </a:r>
            <a:br>
              <a:rPr lang="en-US" altLang="en-US" sz="1100" dirty="0">
                <a:latin typeface="Arial" panose="020B0604020202020204" pitchFamily="34" charset="0"/>
                <a:cs typeface="Arial" panose="020B0604020202020204" pitchFamily="34" charset="0"/>
              </a:rPr>
            </a:br>
            <a:r>
              <a:rPr lang="en-US" altLang="en-US" sz="1100" dirty="0">
                <a:latin typeface="Arial" panose="020B0604020202020204" pitchFamily="34" charset="0"/>
                <a:cs typeface="Arial" panose="020B0604020202020204" pitchFamily="34" charset="0"/>
              </a:rPr>
              <a:t>It is important not to confuse ‘forced' marriage with ‘arranged' marriage. In the instance of an ‘arranged' marriage both parties freely consent</a:t>
            </a:r>
          </a:p>
          <a:p>
            <a:endParaRPr 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Definition borne out of working group report “A Choice by Right” 2000 adopted by ACPO in 2008 HBV Strategy.</a:t>
            </a:r>
          </a:p>
          <a:p>
            <a:r>
              <a:rPr lang="en-GB" altLang="en-US" sz="1100" dirty="0">
                <a:latin typeface="Arial" panose="020B0604020202020204" pitchFamily="34" charset="0"/>
                <a:cs typeface="Arial" panose="020B0604020202020204" pitchFamily="34" charset="0"/>
              </a:rPr>
              <a:t>Excerpt from Forced Marriage Unit website:  </a:t>
            </a:r>
            <a:r>
              <a:rPr lang="en-GB" altLang="en-US" sz="1100" i="1" dirty="0">
                <a:latin typeface="Arial" panose="020B0604020202020204" pitchFamily="34" charset="0"/>
                <a:cs typeface="Arial" panose="020B0604020202020204" pitchFamily="34" charset="0"/>
              </a:rPr>
              <a:t>“A forced marriage is where one or both people do not (or in cases of people with learning disabilities, cannot) consent to the marriage and pressure or abuse is used. It is an appalling and indefensible practice and is recognised in the UK as a form of violence against women and men, domestic/child abuse and a serious abuse of human rights. </a:t>
            </a:r>
          </a:p>
          <a:p>
            <a:r>
              <a:rPr lang="en-GB" altLang="en-US" sz="1100" i="1" dirty="0">
                <a:latin typeface="Arial" panose="020B0604020202020204" pitchFamily="34" charset="0"/>
                <a:cs typeface="Arial" panose="020B0604020202020204" pitchFamily="34" charset="0"/>
              </a:rPr>
              <a:t>The pressure put on people to marry against their will can be physical (including threats, actual physical violence and sexual violence) or emotional and psychological (for example, when someone is made to feel like they’re bringing shame on their family). Financial abuse (taking your wages or not giving you any money) can also be a factor.”</a:t>
            </a:r>
          </a:p>
          <a:p>
            <a:endParaRPr lang="en-GB" altLang="en-US" sz="1100" i="1"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Clear distinction between a forced marriage and an arranged marriage.  In arranged marriages, the families of both spouses take a leading role in arranging the marriage but the </a:t>
            </a:r>
            <a:r>
              <a:rPr lang="en-GB" altLang="en-US" sz="1100" b="1" dirty="0">
                <a:latin typeface="Arial" panose="020B0604020202020204" pitchFamily="34" charset="0"/>
                <a:cs typeface="Arial" panose="020B0604020202020204" pitchFamily="34" charset="0"/>
              </a:rPr>
              <a:t>choice</a:t>
            </a:r>
            <a:r>
              <a:rPr lang="en-GB" altLang="en-US" sz="1100" dirty="0">
                <a:latin typeface="Arial" panose="020B0604020202020204" pitchFamily="34" charset="0"/>
                <a:cs typeface="Arial" panose="020B0604020202020204" pitchFamily="34" charset="0"/>
              </a:rPr>
              <a:t> whether or not to accept the arrangement remains with the prospective spouses.  In forced marriage, one or both spouses do not (or, in the case of some adults with </a:t>
            </a:r>
            <a:r>
              <a:rPr lang="en-GB" altLang="en-US" sz="1100" dirty="0" err="1">
                <a:latin typeface="Arial" panose="020B0604020202020204" pitchFamily="34" charset="0"/>
                <a:cs typeface="Arial" panose="020B0604020202020204" pitchFamily="34" charset="0"/>
              </a:rPr>
              <a:t>disabilites</a:t>
            </a:r>
            <a:r>
              <a:rPr lang="en-GB" altLang="en-US" sz="1100" dirty="0">
                <a:latin typeface="Arial" panose="020B0604020202020204" pitchFamily="34" charset="0"/>
                <a:cs typeface="Arial" panose="020B0604020202020204" pitchFamily="34" charset="0"/>
              </a:rPr>
              <a:t>, cannot) consent to the marriage and duress is involved.</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The Court of Appeal clarified that </a:t>
            </a:r>
            <a:r>
              <a:rPr lang="en-GB" altLang="en-US" sz="1100" b="1" dirty="0" err="1">
                <a:latin typeface="Arial" panose="020B0604020202020204" pitchFamily="34" charset="0"/>
                <a:cs typeface="Arial" panose="020B0604020202020204" pitchFamily="34" charset="0"/>
              </a:rPr>
              <a:t>durress</a:t>
            </a:r>
            <a:r>
              <a:rPr lang="en-GB" altLang="en-US" sz="1100" b="1" dirty="0">
                <a:latin typeface="Arial" panose="020B0604020202020204" pitchFamily="34" charset="0"/>
                <a:cs typeface="Arial" panose="020B0604020202020204" pitchFamily="34" charset="0"/>
              </a:rPr>
              <a:t> is: “…when the mind of the applicant has been overborne, howsoever that was caused”.</a:t>
            </a:r>
          </a:p>
          <a:p>
            <a:r>
              <a:rPr lang="en-GB" altLang="en-US" sz="1100" b="1" dirty="0">
                <a:latin typeface="Arial" panose="020B0604020202020204" pitchFamily="34" charset="0"/>
                <a:cs typeface="Arial" panose="020B0604020202020204" pitchFamily="34" charset="0"/>
              </a:rPr>
              <a:t>“Howsoever it was caused” links back to domestic violence definition.</a:t>
            </a:r>
          </a:p>
          <a:p>
            <a:endParaRPr lang="en-GB" altLang="en-US" sz="1100" b="1"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If families have to resort to violence or emotional pressure to make someone marry, that person’s consent has not been given freely and therefore it is a forced marriage.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majority of cases of forced marriage reported to date in the UK involve South Asian families.  This is partly a reflection of the fact that there is a large, established South Asian population in the UK.  However, it is clear that forced marriage is not solely a South Asian problem and there have been cases involving families from East Asia, in the middle East, Europe and Africa.  Some forced marriages take place in the UK with no overseas element, while others involve a partner coming from overseas or a British National being sent abroad.  </a:t>
            </a:r>
            <a:endParaRPr lang="en-GB" altLang="en-US" sz="11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2625227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rPr>
              <a:t> </a:t>
            </a:r>
            <a:r>
              <a:rPr lang="en-GB" altLang="en-US" sz="1100" b="1" dirty="0">
                <a:latin typeface="Arial" panose="020B0604020202020204" pitchFamily="34" charset="0"/>
              </a:rPr>
              <a:t>QTS – what type of offences can be linked to forced marriage?</a:t>
            </a:r>
          </a:p>
          <a:p>
            <a:endParaRPr lang="en-GB" altLang="en-US" sz="1100" dirty="0">
              <a:latin typeface="Arial" panose="020B0604020202020204" pitchFamily="34" charset="0"/>
            </a:endParaRPr>
          </a:p>
          <a:p>
            <a:r>
              <a:rPr lang="en-GB" altLang="en-US" sz="1200" b="1" dirty="0">
                <a:latin typeface="Arial" panose="020B0604020202020204" pitchFamily="34" charset="0"/>
              </a:rPr>
              <a:t>Facilitate types of offences which could be linked to incidents of Force Marriage:</a:t>
            </a:r>
          </a:p>
          <a:p>
            <a:endParaRPr lang="en-GB" altLang="en-US" sz="1200" b="1" dirty="0">
              <a:latin typeface="Arial" panose="020B0604020202020204" pitchFamily="34" charset="0"/>
            </a:endParaRPr>
          </a:p>
          <a:p>
            <a:r>
              <a:rPr lang="en-GB" altLang="en-US" sz="1200" b="1" dirty="0">
                <a:latin typeface="Arial" panose="020B0604020202020204" pitchFamily="34" charset="0"/>
              </a:rPr>
              <a:t>Show slide</a:t>
            </a:r>
          </a:p>
          <a:p>
            <a:pPr>
              <a:buFontTx/>
              <a:buChar char="•"/>
            </a:pPr>
            <a:endParaRPr lang="en-GB" altLang="en-US" sz="1200" dirty="0">
              <a:latin typeface="Arial" panose="020B0604020202020204" pitchFamily="34" charset="0"/>
            </a:endParaRPr>
          </a:p>
          <a:p>
            <a:r>
              <a:rPr lang="en-GB" altLang="en-US" sz="1200" dirty="0">
                <a:latin typeface="Arial" panose="020B0604020202020204" pitchFamily="34" charset="0"/>
              </a:rPr>
              <a:t>Explain why communities may show loyalty to suspects or perpetrators of forced marriage – so called Honour Based Violence is a fundamental abuse of Human Rights.  There is no honour in the commission of murder, rape, kidnap and the many other acts, behaviour and conduct which make up ‘violence in the name of so-called honour’.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9629390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solidFill>
                  <a:schemeClr val="tx1"/>
                </a:solidFill>
                <a:latin typeface="Arial" panose="020B0604020202020204" pitchFamily="34" charset="0"/>
                <a:cs typeface="Arial" panose="020B0604020202020204" pitchFamily="34" charset="0"/>
              </a:rPr>
              <a:t>QTS – what does the law say in relation to forced marriage?</a:t>
            </a:r>
          </a:p>
          <a:p>
            <a:endParaRPr lang="en-GB" altLang="en-US" sz="1100" b="1"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Until recently, under Forced Marriage (Civil Protection) Act 2007, an individual could apply for Forced Marriage Civil Protection Order, or it could be done on their behalf.   </a:t>
            </a:r>
          </a:p>
          <a:p>
            <a:r>
              <a:rPr lang="en-GB" sz="1100" dirty="0">
                <a:solidFill>
                  <a:schemeClr val="tx1"/>
                </a:solidFill>
                <a:latin typeface="Arial" panose="020B0604020202020204" pitchFamily="34" charset="0"/>
                <a:cs typeface="Arial" panose="020B0604020202020204" pitchFamily="34" charset="0"/>
              </a:rPr>
              <a:t>It made provision for the family courts to make a Forced Marriage Protection Order to prevent a forced marriage from occurring or to offer protective measures when a forced marriage has already taken place. The court’s powers are quite wide and orders may contain prohibitions, restrictions or requirements or such other terms as the court thinks appropriate to stop or change the behaviour or conduct of those who would force the victim into marriage.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However, it was not considered to be a criminal offence and there was no automatic power of arrest for a breach of the order and police could only act where violence was threatened or used or where there is a risk of significant harm, either to the intended victim or to someone else in connection with the intended marriage.</a:t>
            </a:r>
            <a:endParaRPr lang="en-GB" altLang="en-US" sz="1100" dirty="0">
              <a:solidFill>
                <a:schemeClr val="tx1"/>
              </a:solidFill>
              <a:latin typeface="Arial" panose="020B0604020202020204" pitchFamily="34" charset="0"/>
              <a:cs typeface="Arial" panose="020B0604020202020204" pitchFamily="34" charset="0"/>
            </a:endParaRPr>
          </a:p>
          <a:p>
            <a:endParaRPr lang="en-GB" sz="1100" dirty="0">
              <a:solidFill>
                <a:schemeClr val="tx1"/>
              </a:solidFill>
              <a:latin typeface="Arial" panose="020B0604020202020204" pitchFamily="34" charset="0"/>
              <a:cs typeface="Arial" panose="020B0604020202020204" pitchFamily="34" charset="0"/>
            </a:endParaRPr>
          </a:p>
          <a:p>
            <a:r>
              <a:rPr lang="en-GB" b="1" dirty="0"/>
              <a:t>Marriage and Civil Partnership (Minimum Age) Act 2022</a:t>
            </a:r>
          </a:p>
          <a:p>
            <a:endParaRPr lang="en-GB" b="1" dirty="0"/>
          </a:p>
          <a:p>
            <a:r>
              <a:rPr lang="en-GB" b="0" i="0" dirty="0">
                <a:solidFill>
                  <a:srgbClr val="000000"/>
                </a:solidFill>
                <a:effectLst/>
                <a:latin typeface="Gotham"/>
              </a:rPr>
              <a:t>The Marriage and Civil Partnership (Minimum Age) Act 2022 officially came into force on 27 February 2023. This Act prohibits 16 and 17-year-olds from marrying or entering into a civil partnership, regardless of whether they have parental consent.</a:t>
            </a:r>
            <a:endParaRPr lang="en-GB" b="1" dirty="0"/>
          </a:p>
          <a:p>
            <a:endParaRPr lang="en-GB" b="1" dirty="0"/>
          </a:p>
          <a:p>
            <a:r>
              <a:rPr lang="en-GB" b="0" dirty="0"/>
              <a:t>The Marriage Act 1949 has been amended and the minimum age to marry has been increased to 18 years</a:t>
            </a:r>
          </a:p>
          <a:p>
            <a:endParaRPr lang="en-GB" b="0" dirty="0"/>
          </a:p>
          <a:p>
            <a:endParaRPr lang="en-GB" b="0" i="0" dirty="0">
              <a:solidFill>
                <a:srgbClr val="000000"/>
              </a:solidFill>
              <a:effectLst/>
              <a:latin typeface="arial" panose="020B0604020202020204" pitchFamily="34" charset="0"/>
            </a:endParaRPr>
          </a:p>
          <a:p>
            <a:r>
              <a:rPr lang="en-GB" b="0" i="0" dirty="0">
                <a:solidFill>
                  <a:srgbClr val="000000"/>
                </a:solidFill>
                <a:effectLst/>
                <a:latin typeface="Gotham"/>
              </a:rPr>
              <a:t>This new legislation aims to put an end to child marriages, which can have devastating effects on young people. Any individual found guilty of arranging a child marriage, regardless of whether force is used or not, is now committing a criminal offence and could face up to seven years in prison.</a:t>
            </a:r>
            <a:endParaRPr lang="en-GB" b="0" dirty="0"/>
          </a:p>
          <a:p>
            <a:endParaRPr lang="en-GB" b="0" dirty="0"/>
          </a:p>
          <a:p>
            <a:endParaRPr lang="en-GB" b="0" dirty="0"/>
          </a:p>
          <a:p>
            <a:r>
              <a:rPr lang="en-GB" b="0" dirty="0"/>
              <a:t>S121 of the Anti-social Behaviour, Crime and Policing Act 2014 has also been amended that :-</a:t>
            </a:r>
          </a:p>
          <a:p>
            <a:endParaRPr lang="en-GB" b="0" dirty="0"/>
          </a:p>
          <a:p>
            <a:r>
              <a:rPr lang="en-GB" b="0" i="0" dirty="0">
                <a:solidFill>
                  <a:srgbClr val="000000"/>
                </a:solidFill>
                <a:effectLst/>
                <a:latin typeface="arial" panose="020B0604020202020204" pitchFamily="34" charset="0"/>
              </a:rPr>
              <a:t>A person commits an offence under the law of England and Wales if he or she carries out any conduct for the purpose of causing a child to enter into a marriage before the child’s eighteenth birthday (whether or not the conduct amounts to violence, threats, any other form of coercion or deception, and whether or not it is carried out in England and Wales).”</a:t>
            </a:r>
          </a:p>
          <a:p>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09224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Section</a:t>
            </a:r>
            <a:r>
              <a:rPr lang="en-GB" altLang="en-US" sz="1100" baseline="0" dirty="0">
                <a:solidFill>
                  <a:schemeClr val="tx1"/>
                </a:solidFill>
                <a:latin typeface="Arial" panose="020B0604020202020204" pitchFamily="34" charset="0"/>
                <a:cs typeface="Arial" panose="020B0604020202020204" pitchFamily="34" charset="0"/>
              </a:rPr>
              <a:t> 121 </a:t>
            </a:r>
            <a:r>
              <a:rPr lang="en-GB" altLang="en-US" sz="1100" dirty="0">
                <a:solidFill>
                  <a:schemeClr val="tx1"/>
                </a:solidFill>
                <a:latin typeface="Arial" panose="020B0604020202020204" pitchFamily="34" charset="0"/>
                <a:cs typeface="Arial" panose="020B0604020202020204" pitchFamily="34" charset="0"/>
              </a:rPr>
              <a:t>Anti-social Behaviour, Crime and Policing Act 2014 came into effect on 16 June 2014.  </a:t>
            </a:r>
          </a:p>
          <a:p>
            <a:pPr>
              <a:spcBef>
                <a:spcPct val="0"/>
              </a:spcBef>
              <a:buFontTx/>
              <a:buNone/>
            </a:pPr>
            <a:endParaRPr lang="en-US" altLang="en-US" sz="1100" b="0" dirty="0">
              <a:solidFill>
                <a:schemeClr val="tx1"/>
              </a:solidFill>
              <a:latin typeface="Arial" panose="020B0604020202020204" pitchFamily="34" charset="0"/>
              <a:cs typeface="Arial" panose="020B0604020202020204" pitchFamily="34" charset="0"/>
            </a:endParaRPr>
          </a:p>
          <a:p>
            <a:pPr>
              <a:spcBef>
                <a:spcPct val="0"/>
              </a:spcBef>
              <a:buFontTx/>
              <a:buNone/>
            </a:pPr>
            <a:r>
              <a:rPr lang="en-US" altLang="en-US" sz="1100" b="0" dirty="0">
                <a:solidFill>
                  <a:schemeClr val="tx1"/>
                </a:solidFill>
                <a:latin typeface="Arial" panose="020B0604020202020204" pitchFamily="34" charset="0"/>
                <a:cs typeface="Arial" panose="020B0604020202020204" pitchFamily="34" charset="0"/>
              </a:rPr>
              <a:t>A person commits an offence under the law of England and Wales if he or she -</a:t>
            </a:r>
          </a:p>
          <a:p>
            <a:pPr>
              <a:spcBef>
                <a:spcPct val="0"/>
              </a:spcBef>
              <a:buFontTx/>
              <a:buNone/>
            </a:pPr>
            <a:r>
              <a:rPr lang="en-US" altLang="en-US" sz="1100" b="0" dirty="0">
                <a:solidFill>
                  <a:schemeClr val="tx1"/>
                </a:solidFill>
                <a:latin typeface="Arial" panose="020B0604020202020204" pitchFamily="34" charset="0"/>
                <a:cs typeface="Arial" panose="020B0604020202020204" pitchFamily="34" charset="0"/>
              </a:rPr>
              <a:t>(a) uses violence, threats or any other form of coercion for the purpose of causing another person to enter into a marriage, and</a:t>
            </a:r>
            <a:br>
              <a:rPr lang="en-US" altLang="en-US" sz="1100" b="0" dirty="0">
                <a:solidFill>
                  <a:schemeClr val="tx1"/>
                </a:solidFill>
                <a:latin typeface="Arial" panose="020B0604020202020204" pitchFamily="34" charset="0"/>
                <a:cs typeface="Arial" panose="020B0604020202020204" pitchFamily="34" charset="0"/>
              </a:rPr>
            </a:br>
            <a:r>
              <a:rPr lang="en-US" altLang="en-US" sz="1100" b="0" dirty="0">
                <a:solidFill>
                  <a:schemeClr val="tx1"/>
                </a:solidFill>
                <a:latin typeface="Arial" panose="020B0604020202020204" pitchFamily="34" charset="0"/>
                <a:cs typeface="Arial" panose="020B0604020202020204" pitchFamily="34" charset="0"/>
              </a:rPr>
              <a:t>(b) believes, or ought reasonably to believe, that the conduct may cause the other person to enter into the marriage without free and full consent.</a:t>
            </a:r>
          </a:p>
          <a:p>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It is this Act that criminalises forcing someone to marry. </a:t>
            </a:r>
          </a:p>
          <a:p>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Breaching a Forced Marriage Protection Order is also being criminalised. </a:t>
            </a:r>
          </a:p>
          <a:p>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The civil remedy of obtaining a Forced Marriage Protection Order through the family courts will continue to exist alongside the new criminal offence, so victims can choose how they wish to be assisted. </a:t>
            </a:r>
          </a:p>
          <a:p>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Maximum penalty of seven years for committing a forced marriage offence and a maximum penalty of five years for breach of a forced marriage protection order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20793477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a:latin typeface="Arial" panose="020B0604020202020204" pitchFamily="34" charset="0"/>
              </a:rPr>
              <a:t>In pairs, discuss and record the barriers in relation to HBV/Forced Marriage</a:t>
            </a:r>
            <a:r>
              <a:rPr lang="en-GB" altLang="en-US" sz="1100" b="0" dirty="0">
                <a:latin typeface="Arial" panose="020B0604020202020204" pitchFamily="34" charset="0"/>
              </a:rPr>
              <a:t>.  Expected responses:</a:t>
            </a:r>
          </a:p>
          <a:p>
            <a:pPr>
              <a:lnSpc>
                <a:spcPct val="100000"/>
              </a:lnSpc>
            </a:pPr>
            <a:endParaRPr lang="en-GB" altLang="en-US" sz="1100" b="0" dirty="0">
              <a:latin typeface="Arial" panose="020B0604020202020204" pitchFamily="34" charset="0"/>
            </a:endParaRPr>
          </a:p>
          <a:p>
            <a:pPr>
              <a:lnSpc>
                <a:spcPct val="100000"/>
              </a:lnSpc>
              <a:buFontTx/>
              <a:buChar char="•"/>
            </a:pPr>
            <a:r>
              <a:rPr lang="en-GB" altLang="en-US" sz="1100" b="0" dirty="0">
                <a:latin typeface="Arial" panose="020B0604020202020204" pitchFamily="34" charset="0"/>
              </a:rPr>
              <a:t>Loyalties to abusers.  Victims may love their parents and relatives and not want to see them prosecuted – need to consider the risk</a:t>
            </a:r>
          </a:p>
          <a:p>
            <a:pPr>
              <a:lnSpc>
                <a:spcPct val="100000"/>
              </a:lnSpc>
              <a:buFontTx/>
              <a:buChar char="•"/>
            </a:pPr>
            <a:r>
              <a:rPr lang="en-GB" altLang="en-US" sz="1100" b="0" dirty="0">
                <a:latin typeface="Arial" panose="020B0604020202020204" pitchFamily="34" charset="0"/>
              </a:rPr>
              <a:t>Communication with family and the community</a:t>
            </a:r>
          </a:p>
          <a:p>
            <a:pPr>
              <a:lnSpc>
                <a:spcPct val="100000"/>
              </a:lnSpc>
              <a:buFontTx/>
              <a:buChar char="•"/>
            </a:pPr>
            <a:r>
              <a:rPr lang="en-GB" altLang="en-US" sz="1100" b="0" dirty="0">
                <a:latin typeface="Arial" panose="020B0604020202020204" pitchFamily="34" charset="0"/>
              </a:rPr>
              <a:t>Culture &amp; religion may be used as an excuse for violence, victims will have no support and malicious allegations may be made against them – do not make assumptions, consider the evidence</a:t>
            </a:r>
          </a:p>
          <a:p>
            <a:pPr>
              <a:lnSpc>
                <a:spcPct val="100000"/>
              </a:lnSpc>
              <a:buFontTx/>
              <a:buChar char="•"/>
            </a:pPr>
            <a:r>
              <a:rPr lang="en-GB" altLang="en-US" sz="1100" b="0" dirty="0">
                <a:latin typeface="Arial" panose="020B0604020202020204" pitchFamily="34" charset="0"/>
              </a:rPr>
              <a:t>Issues of Perception of shame and dishonour</a:t>
            </a:r>
          </a:p>
          <a:p>
            <a:pPr>
              <a:lnSpc>
                <a:spcPct val="100000"/>
              </a:lnSpc>
              <a:buFontTx/>
              <a:buChar char="•"/>
            </a:pPr>
            <a:r>
              <a:rPr lang="en-GB" altLang="en-US" sz="1100" b="0" dirty="0">
                <a:latin typeface="Arial" panose="020B0604020202020204" pitchFamily="34" charset="0"/>
              </a:rPr>
              <a:t>Victim/Witness Protection Scheme</a:t>
            </a:r>
          </a:p>
          <a:p>
            <a:pPr>
              <a:lnSpc>
                <a:spcPct val="100000"/>
              </a:lnSpc>
              <a:buFontTx/>
              <a:buChar char="•"/>
            </a:pPr>
            <a:r>
              <a:rPr lang="en-GB" altLang="en-US" sz="1100" b="0" dirty="0">
                <a:latin typeface="Arial" panose="020B0604020202020204" pitchFamily="34" charset="0"/>
              </a:rPr>
              <a:t>Immigration status Do not allow this to impede police enquiries into an offence that may have been committed action the victim or their children.  </a:t>
            </a:r>
          </a:p>
          <a:p>
            <a:pPr>
              <a:lnSpc>
                <a:spcPct val="100000"/>
              </a:lnSpc>
              <a:buFontTx/>
              <a:buChar char="•"/>
            </a:pPr>
            <a:r>
              <a:rPr lang="en-US" altLang="en-US" sz="1100" b="0" dirty="0">
                <a:latin typeface="Arial" panose="020B0604020202020204" pitchFamily="34" charset="0"/>
              </a:rPr>
              <a:t>Victims with no recourse to Public Funds – see below Extract</a:t>
            </a:r>
          </a:p>
          <a:p>
            <a:pPr>
              <a:lnSpc>
                <a:spcPct val="100000"/>
              </a:lnSpc>
            </a:pPr>
            <a:endParaRPr lang="en-US" altLang="en-US" sz="1100" b="0" dirty="0">
              <a:latin typeface="Arial" panose="020B0604020202020204" pitchFamily="34" charset="0"/>
              <a:hlinkClick r:id="rId3"/>
            </a:endParaRPr>
          </a:p>
          <a:p>
            <a:pPr>
              <a:lnSpc>
                <a:spcPct val="100000"/>
              </a:lnSpc>
            </a:pPr>
            <a:endParaRPr lang="en-US" altLang="en-US" sz="1100" b="0" dirty="0">
              <a:latin typeface="Arial" panose="020B0604020202020204" pitchFamily="34" charset="0"/>
            </a:endParaRPr>
          </a:p>
          <a:p>
            <a:pPr>
              <a:lnSpc>
                <a:spcPct val="100000"/>
              </a:lnSpc>
            </a:pPr>
            <a:r>
              <a:rPr lang="en-US" altLang="en-US" sz="1100" b="0" dirty="0">
                <a:latin typeface="Arial" panose="020B0604020202020204" pitchFamily="34" charset="0"/>
              </a:rPr>
              <a:t>Applying for permission to settle here as a victim of domestic violence (Settlement DV)</a:t>
            </a:r>
            <a:endParaRPr lang="en-GB" altLang="en-US" sz="1100" b="0" dirty="0">
              <a:latin typeface="Arial" panose="020B0604020202020204" pitchFamily="34" charset="0"/>
            </a:endParaRPr>
          </a:p>
          <a:p>
            <a:pPr>
              <a:lnSpc>
                <a:spcPct val="100000"/>
              </a:lnSpc>
            </a:pPr>
            <a:r>
              <a:rPr lang="en-US" altLang="en-US" sz="1100" b="0" dirty="0">
                <a:latin typeface="Arial" panose="020B0604020202020204" pitchFamily="34" charset="0"/>
              </a:rPr>
              <a:t>If your relationship with a British citizen or a person settled in the UK has broken down as a result of domestic violence, you may be able to apply for indefinite leave to remain here. This is also referred to as permission to settle here permanently.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7152673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click on ‘Forced Marriage’ and it will link into the</a:t>
            </a:r>
            <a:r>
              <a:rPr lang="en-GB" baseline="0" dirty="0"/>
              <a:t> video of a survivor’s account of her experience of Forced Marriage.</a:t>
            </a:r>
          </a:p>
          <a:p>
            <a:endParaRPr lang="en-GB" baseline="0" dirty="0"/>
          </a:p>
          <a:p>
            <a:r>
              <a:rPr lang="en-GB" b="1" baseline="0" dirty="0"/>
              <a:t>QTS – how does this account differ from </a:t>
            </a:r>
            <a:r>
              <a:rPr lang="en-GB" b="1" baseline="0" dirty="0" err="1"/>
              <a:t>Payzee’s</a:t>
            </a:r>
            <a:r>
              <a:rPr lang="en-GB" b="1" baseline="0" dirty="0"/>
              <a:t>?</a:t>
            </a:r>
          </a:p>
          <a:p>
            <a:endParaRPr lang="en-GB" baseline="0" dirty="0"/>
          </a:p>
          <a:p>
            <a:r>
              <a:rPr lang="en-GB" baseline="0" dirty="0"/>
              <a:t>Expected responses how the changes in legislation/ positive authority/police intervention have meant a more positive outcome for this victim as oppose to the earlier presentation from </a:t>
            </a:r>
            <a:r>
              <a:rPr lang="en-GB" baseline="0" dirty="0" err="1"/>
              <a:t>Payzee</a:t>
            </a:r>
            <a:r>
              <a:rPr lang="en-GB" baseline="0" dirty="0"/>
              <a:t> Mahmood and her experiences.</a:t>
            </a:r>
          </a:p>
          <a:p>
            <a:endParaRPr lang="en-GB" baseline="0" dirty="0"/>
          </a:p>
          <a:p>
            <a:endParaRPr lang="en-GB" altLang="en-US" sz="1200" dirty="0">
              <a:latin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545703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a:latin typeface="Arial" panose="020B0604020202020204" pitchFamily="34" charset="0"/>
              </a:rPr>
              <a:t>The Forced Marriage Unit (FMU) is a joint Foreign and Commonwealth Office and Home Office unit was which set up in January 2005 to lead on the Government’s forced marriage policy, outreach and casework. It operates both inside the UK, where support is provided to any individual, and overseas, where consular assistance is provided to British nationals, including dual nationals.</a:t>
            </a:r>
          </a:p>
          <a:p>
            <a:pPr>
              <a:lnSpc>
                <a:spcPct val="100000"/>
              </a:lnSpc>
            </a:pPr>
            <a:endParaRPr lang="en-GB" altLang="en-US" sz="1100" dirty="0">
              <a:latin typeface="Arial" panose="020B0604020202020204" pitchFamily="34" charset="0"/>
            </a:endParaRPr>
          </a:p>
          <a:p>
            <a:pPr>
              <a:lnSpc>
                <a:spcPct val="100000"/>
              </a:lnSpc>
            </a:pPr>
            <a:r>
              <a:rPr lang="en-GB" altLang="en-US" sz="1100" dirty="0">
                <a:latin typeface="Arial" panose="020B0604020202020204" pitchFamily="34" charset="0"/>
              </a:rPr>
              <a:t>The FMU operates a public helpline to provide advice and support to victims of forced marriage as well as to professionals dealing with cases. The assistance provided ranges from simple safety advice, through to aiding a victim to prevent their unwanted spouse moving to the UK (‘reluctant sponsor’ cases), and, in extreme circumstances, to rescues of victims held against their will overseas.</a:t>
            </a:r>
          </a:p>
          <a:p>
            <a:pPr>
              <a:lnSpc>
                <a:spcPct val="100000"/>
              </a:lnSpc>
            </a:pPr>
            <a:endParaRPr lang="en-GB" altLang="en-US" sz="1100" dirty="0">
              <a:latin typeface="Arial" panose="020B0604020202020204" pitchFamily="34" charset="0"/>
            </a:endParaRPr>
          </a:p>
          <a:p>
            <a:pPr>
              <a:lnSpc>
                <a:spcPct val="100000"/>
              </a:lnSpc>
            </a:pPr>
            <a:r>
              <a:rPr lang="en-GB" altLang="en-US" sz="1100" dirty="0">
                <a:latin typeface="Arial" panose="020B0604020202020204" pitchFamily="34" charset="0"/>
              </a:rPr>
              <a:t>The FMU undertake an extensive outreach and training programme of around 100 events a year, targeting both professionals and potential victims. The FMU also carry out media campaigns, such as 2012’s ‘right to choose’ summer campaign, where the FMU commissioned three short films to raise awareness amongst young people at risk of being taken overseas for forced marriage.</a:t>
            </a:r>
            <a:endParaRPr lang="en-GB" altLang="en-US" sz="1100" b="1" dirty="0">
              <a:latin typeface="Arial" panose="020B0604020202020204" pitchFamily="34" charset="0"/>
            </a:endParaRPr>
          </a:p>
          <a:p>
            <a:pPr>
              <a:lnSpc>
                <a:spcPct val="100000"/>
              </a:lnSpc>
            </a:pPr>
            <a:endParaRPr lang="en-GB" altLang="en-US" sz="1100" b="1" dirty="0">
              <a:latin typeface="Arial" panose="020B0604020202020204" pitchFamily="34" charset="0"/>
            </a:endParaRPr>
          </a:p>
          <a:p>
            <a:pPr>
              <a:lnSpc>
                <a:spcPct val="100000"/>
              </a:lnSpc>
            </a:pPr>
            <a:r>
              <a:rPr lang="en-GB" altLang="en-US" sz="1100" b="1" dirty="0">
                <a:latin typeface="Arial" panose="020B0604020202020204" pitchFamily="34" charset="0"/>
              </a:rPr>
              <a:t>Contact</a:t>
            </a:r>
          </a:p>
          <a:p>
            <a:pPr>
              <a:lnSpc>
                <a:spcPct val="100000"/>
              </a:lnSpc>
            </a:pPr>
            <a:r>
              <a:rPr lang="en-GB" altLang="en-US" sz="1100" dirty="0">
                <a:latin typeface="Arial" panose="020B0604020202020204" pitchFamily="34" charset="0"/>
              </a:rPr>
              <a:t>Telephone: +44 (0) 20 7008 0151 </a:t>
            </a:r>
          </a:p>
          <a:p>
            <a:pPr>
              <a:lnSpc>
                <a:spcPct val="100000"/>
              </a:lnSpc>
            </a:pPr>
            <a:r>
              <a:rPr lang="en-GB" altLang="en-US" sz="1100" dirty="0">
                <a:latin typeface="Arial" panose="020B0604020202020204" pitchFamily="34" charset="0"/>
              </a:rPr>
              <a:t>Email: </a:t>
            </a:r>
            <a:r>
              <a:rPr lang="en-GB" altLang="en-US" sz="1100" dirty="0">
                <a:latin typeface="Arial" panose="020B0604020202020204" pitchFamily="34" charset="0"/>
                <a:hlinkClick r:id="rId3"/>
              </a:rPr>
              <a:t>fmu@fco.gov.uk</a:t>
            </a:r>
            <a:r>
              <a:rPr lang="en-GB" altLang="en-US" sz="1100" dirty="0">
                <a:latin typeface="Arial" panose="020B0604020202020204" pitchFamily="34" charset="0"/>
              </a:rPr>
              <a:t> </a:t>
            </a:r>
          </a:p>
          <a:p>
            <a:pPr>
              <a:lnSpc>
                <a:spcPct val="100000"/>
              </a:lnSpc>
            </a:pPr>
            <a:endParaRPr lang="en-GB" altLang="en-US" sz="1100" dirty="0">
              <a:latin typeface="Arial" panose="020B0604020202020204" pitchFamily="34" charset="0"/>
            </a:endParaRPr>
          </a:p>
          <a:p>
            <a:pPr>
              <a:lnSpc>
                <a:spcPct val="100000"/>
              </a:lnSpc>
            </a:pPr>
            <a:r>
              <a:rPr lang="en-GB" altLang="en-US" sz="1100" dirty="0">
                <a:latin typeface="Arial" panose="020B0604020202020204" pitchFamily="34" charset="0"/>
              </a:rPr>
              <a:t>The link to their website above includes access to Multi-Agency Practice Guidelines.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29358570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Reveal heading only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cs typeface="Arial" panose="020B0604020202020204" pitchFamily="34" charset="0"/>
              </a:rPr>
              <a:t>QTS – what is your understanding of the term and Female Genital Mutilation (FGM)?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Ask whether it is a religious or cultural practise.  Expected response – cultural.  Explain this links to previous discussions.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This is a cultural practise where ignorance of religion is sometimes be used to pressurise families into conforming with community values.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As with our previous discussions, sometimes communities hang onto practises in order to protect their identity and the values they hold.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Communities may know that the practises are illegal but the need to conform within the community means that the pressure is immense – link to discussions regarding “Honour”.  </a:t>
            </a:r>
          </a:p>
          <a:p>
            <a:pPr>
              <a:lnSpc>
                <a:spcPct val="100000"/>
              </a:lnSpc>
            </a:pPr>
            <a:endParaRPr lang="en-GB" sz="1100" dirty="0">
              <a:latin typeface="Arial" panose="020B0604020202020204" pitchFamily="34" charset="0"/>
              <a:cs typeface="Arial" panose="020B0604020202020204" pitchFamily="34" charset="0"/>
            </a:endParaRPr>
          </a:p>
          <a:p>
            <a:pPr eaLnBrk="1" hangingPunct="1">
              <a:lnSpc>
                <a:spcPct val="100000"/>
              </a:lnSpc>
              <a:spcBef>
                <a:spcPts val="450"/>
              </a:spcBef>
              <a:buClr>
                <a:srgbClr val="FFFF00"/>
              </a:buClr>
              <a:buFont typeface="Arial Black" panose="020B0A04020102020204" pitchFamily="34" charset="0"/>
              <a:buNone/>
            </a:pPr>
            <a:r>
              <a:rPr lang="en-GB" altLang="en-US" sz="1100" dirty="0">
                <a:solidFill>
                  <a:srgbClr val="FFFF00"/>
                </a:solidFill>
                <a:latin typeface="Arial" panose="020B0604020202020204" pitchFamily="34" charset="0"/>
                <a:cs typeface="Arial" panose="020B0604020202020204" pitchFamily="34" charset="0"/>
              </a:rPr>
              <a:t>FGM constitutes a form of child abuse and violence against women and girls</a:t>
            </a:r>
          </a:p>
          <a:p>
            <a:pPr eaLnBrk="1" hangingPunct="1">
              <a:lnSpc>
                <a:spcPct val="100000"/>
              </a:lnSpc>
              <a:spcBef>
                <a:spcPts val="450"/>
              </a:spcBef>
              <a:buClr>
                <a:srgbClr val="FFFF00"/>
              </a:buClr>
              <a:buFont typeface="Arial Black" panose="020B0A04020102020204" pitchFamily="34" charset="0"/>
              <a:buNone/>
            </a:pPr>
            <a:endParaRPr lang="en-GB" altLang="en-US" sz="1100" dirty="0">
              <a:solidFill>
                <a:srgbClr val="FFFF00"/>
              </a:solidFill>
              <a:latin typeface="Arial" panose="020B0604020202020204" pitchFamily="34" charset="0"/>
              <a:cs typeface="Arial" panose="020B0604020202020204" pitchFamily="34" charset="0"/>
            </a:endParaRPr>
          </a:p>
          <a:p>
            <a:pPr eaLnBrk="1" hangingPunct="1">
              <a:lnSpc>
                <a:spcPct val="100000"/>
              </a:lnSpc>
              <a:spcBef>
                <a:spcPts val="450"/>
              </a:spcBef>
              <a:buClr>
                <a:srgbClr val="FFFF00"/>
              </a:buClr>
              <a:buFont typeface="Arial Black" panose="020B0A04020102020204" pitchFamily="34" charset="0"/>
              <a:buNone/>
            </a:pPr>
            <a:r>
              <a:rPr lang="en-GB" altLang="en-US" sz="1100" dirty="0">
                <a:solidFill>
                  <a:srgbClr val="FFFF00"/>
                </a:solidFill>
                <a:latin typeface="Arial" panose="020B0604020202020204" pitchFamily="34" charset="0"/>
                <a:cs typeface="Arial" panose="020B0604020202020204" pitchFamily="34" charset="0"/>
              </a:rPr>
              <a:t>FGM is illegal and must never be carried out either here or abroad</a:t>
            </a:r>
          </a:p>
          <a:p>
            <a:pPr eaLnBrk="1" hangingPunct="1">
              <a:lnSpc>
                <a:spcPct val="100000"/>
              </a:lnSpc>
              <a:spcBef>
                <a:spcPts val="450"/>
              </a:spcBef>
              <a:buClr>
                <a:srgbClr val="FFFF00"/>
              </a:buClr>
              <a:buFont typeface="Arial Black" panose="020B0A04020102020204" pitchFamily="34" charset="0"/>
              <a:buNone/>
            </a:pPr>
            <a:endParaRPr lang="en-GB" altLang="en-US" sz="1100" dirty="0">
              <a:solidFill>
                <a:srgbClr val="FFFF00"/>
              </a:solidFill>
              <a:latin typeface="Arial" panose="020B0604020202020204" pitchFamily="34" charset="0"/>
              <a:cs typeface="Arial" panose="020B0604020202020204" pitchFamily="34" charset="0"/>
            </a:endParaRPr>
          </a:p>
          <a:p>
            <a:pPr eaLnBrk="1" hangingPunct="1">
              <a:lnSpc>
                <a:spcPct val="100000"/>
              </a:lnSpc>
              <a:spcBef>
                <a:spcPts val="450"/>
              </a:spcBef>
              <a:buClr>
                <a:srgbClr val="FFFF00"/>
              </a:buClr>
              <a:buFont typeface="Arial Black" panose="020B0A04020102020204" pitchFamily="34" charset="0"/>
              <a:buNone/>
            </a:pPr>
            <a:r>
              <a:rPr lang="en-GB" altLang="en-US" sz="1100" dirty="0">
                <a:solidFill>
                  <a:srgbClr val="FFFF00"/>
                </a:solidFill>
                <a:latin typeface="Arial" panose="020B0604020202020204" pitchFamily="34" charset="0"/>
                <a:cs typeface="Arial" panose="020B0604020202020204" pitchFamily="34" charset="0"/>
              </a:rPr>
              <a:t>It is also illegal to help someone to carry out FGM in any way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31600554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why does FGM happen?</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FGM is practised by families for a variety of complex reasons but often in the belief that it is beneficial for the girl or woman</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usually a girl’s parents or extended family who arrange for her to have FGM. Reasons for doing it include – READ LIST</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Some women and girls may be subjected to FGM when a perpetrator believes they must take action to uphold their family honour. For example, if the perpetrator perceives the girl or women’s actions as promiscuous they may want her to undergo FGM to preserve her virginity and control her sexual activity. </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FGM is often viewed by those who support it as a natural and beneficial practice which is in the girl’s or woman’s best interests. This is one of the reasons a victim may be reluctant to report. FGM is normalised within the practising community and therefore it is considered part of their ‘cultural identity’. Women who have undergone FGM often believe they are more attractive than women who have not. There is no religious justification for carrying out FGM, every major religion condemns it. </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Women who have reported attempting to shield their daughters from FGM have stated that they and their families have felt ostracised by their community, and that nobody wanted to marry their daughters.</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Any information or concern that a child is at immediate risk of, or has undergone FGM must result in a child protection referral. FGM places a child at risk of significant harm, and will, therefore be investigated under Section 47 of the Children Act (1989) by Social Services and the Police Child Protection Team(PVPU).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7926326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rPr>
              <a:t>Leyla Hussein is an anti-FGM activist, psychotherapist, a member of the FGM Special Initiative and co-founder of Daughters of Eve, a charity dedicated to ending gender-based violence including female genital mutilation.  She presented the Channel 4 documentary “The Cruel Cut” an extract of which we are about to show you… (Full programme should be viewed by the trainer prior to delivering this session). This can be found in the PEQF drive in the videos folder as it </a:t>
            </a:r>
            <a:r>
              <a:rPr lang="en-GB" altLang="en-US" sz="1100" dirty="0" err="1">
                <a:latin typeface="Arial" panose="020B0604020202020204" pitchFamily="34" charset="0"/>
              </a:rPr>
              <a:t>it</a:t>
            </a:r>
            <a:r>
              <a:rPr lang="en-GB" altLang="en-US" sz="1100" dirty="0">
                <a:latin typeface="Arial" panose="020B0604020202020204" pitchFamily="34" charset="0"/>
              </a:rPr>
              <a:t> too large to be put onto Moodle.</a:t>
            </a:r>
          </a:p>
          <a:p>
            <a:endParaRPr lang="en-GB" altLang="en-US" sz="1100" dirty="0">
              <a:latin typeface="Arial" panose="020B0604020202020204" pitchFamily="34" charset="0"/>
            </a:endParaRPr>
          </a:p>
          <a:p>
            <a:r>
              <a:rPr lang="en-GB" altLang="en-US" sz="1100" dirty="0">
                <a:latin typeface="Arial" panose="020B0604020202020204" pitchFamily="34" charset="0"/>
              </a:rPr>
              <a:t>The video utilises plasticine vaginas to explain different types of FGM:</a:t>
            </a:r>
          </a:p>
          <a:p>
            <a:endParaRPr lang="en-GB" altLang="en-US" sz="1100" b="1" dirty="0">
              <a:latin typeface="Arial" panose="020B0604020202020204" pitchFamily="34" charset="0"/>
            </a:endParaRPr>
          </a:p>
          <a:p>
            <a:r>
              <a:rPr lang="en-GB" altLang="en-US" sz="1100" b="1" dirty="0">
                <a:latin typeface="Arial" panose="020B0604020202020204" pitchFamily="34" charset="0"/>
              </a:rPr>
              <a:t>Clitoridectomy:</a:t>
            </a:r>
            <a:r>
              <a:rPr lang="en-GB" altLang="en-US" sz="1100" dirty="0">
                <a:latin typeface="Arial" panose="020B0604020202020204" pitchFamily="34" charset="0"/>
              </a:rPr>
              <a:t> partial or total removal of the clitoris (a small, sensitive and erectile part of the female genitals) and, in very rare cases, only the prepuce (the fold of skin surrounding the clitoris). </a:t>
            </a:r>
          </a:p>
          <a:p>
            <a:r>
              <a:rPr lang="en-GB" altLang="en-US" sz="1100" b="1" dirty="0">
                <a:latin typeface="Arial" panose="020B0604020202020204" pitchFamily="34" charset="0"/>
              </a:rPr>
              <a:t>Excision:</a:t>
            </a:r>
            <a:r>
              <a:rPr lang="en-GB" altLang="en-US" sz="1100" dirty="0">
                <a:latin typeface="Arial" panose="020B0604020202020204" pitchFamily="34" charset="0"/>
              </a:rPr>
              <a:t> partial or total removal of the clitoris and the labia minora, with or without excision of the labia majora (the labia are "the lips" that surround the vagina). </a:t>
            </a:r>
          </a:p>
          <a:p>
            <a:r>
              <a:rPr lang="en-GB" altLang="en-US" sz="1100" b="1" dirty="0">
                <a:latin typeface="Arial" panose="020B0604020202020204" pitchFamily="34" charset="0"/>
              </a:rPr>
              <a:t>Infibulation:</a:t>
            </a:r>
            <a:r>
              <a:rPr lang="en-GB" altLang="en-US" sz="1100" dirty="0">
                <a:latin typeface="Arial" panose="020B0604020202020204" pitchFamily="34" charset="0"/>
              </a:rPr>
              <a:t> narrowing of the vaginal opening through the creation of a covering seal. The seal is formed by cutting and repositioning the inner, or outer, labia, with or without removal of the clitoris. </a:t>
            </a:r>
          </a:p>
          <a:p>
            <a:r>
              <a:rPr lang="en-GB" altLang="en-US" sz="1100" b="1" dirty="0">
                <a:latin typeface="Arial" panose="020B0604020202020204" pitchFamily="34" charset="0"/>
              </a:rPr>
              <a:t>Other:</a:t>
            </a:r>
            <a:r>
              <a:rPr lang="en-GB" altLang="en-US" sz="1100" dirty="0">
                <a:latin typeface="Arial" panose="020B0604020202020204" pitchFamily="34" charset="0"/>
              </a:rPr>
              <a:t> all other harmful procedures to the female genitalia for non-medical purposes, e.g. pricking, piercing, incising, scraping and cauterizing the genital area. </a:t>
            </a:r>
          </a:p>
          <a:p>
            <a:endParaRPr lang="en-GB" altLang="en-US" sz="1100" dirty="0">
              <a:latin typeface="Arial" panose="020B0604020202020204" pitchFamily="34" charset="0"/>
            </a:endParaRPr>
          </a:p>
          <a:p>
            <a:r>
              <a:rPr lang="en-GB" altLang="en-US" sz="1100" dirty="0">
                <a:latin typeface="Arial" panose="020B0604020202020204" pitchFamily="34" charset="0"/>
              </a:rPr>
              <a:t>Why do you think this exercise was so impactive upon the group of youths when they were well aware of this practise?</a:t>
            </a:r>
          </a:p>
          <a:p>
            <a:endParaRPr lang="en-GB" altLang="en-US" sz="1100" dirty="0">
              <a:latin typeface="Arial" panose="020B0604020202020204" pitchFamily="34" charset="0"/>
            </a:endParaRPr>
          </a:p>
          <a:p>
            <a:endParaRPr lang="en-GB" altLang="en-US" sz="1100" dirty="0">
              <a:latin typeface="Arial" panose="020B0604020202020204" pitchFamily="34" charset="0"/>
            </a:endParaRPr>
          </a:p>
          <a:p>
            <a:r>
              <a:rPr lang="en-GB" altLang="en-US" sz="1100" dirty="0">
                <a:latin typeface="Arial" panose="020B0604020202020204" pitchFamily="34" charset="0"/>
              </a:rPr>
              <a:t>Facilitate discussion in relation to the issues raised within the video.  Suggested questions:</a:t>
            </a:r>
          </a:p>
          <a:p>
            <a:endParaRPr lang="en-GB" altLang="en-US" sz="1100" dirty="0">
              <a:latin typeface="Arial" panose="020B0604020202020204" pitchFamily="34" charset="0"/>
            </a:endParaRPr>
          </a:p>
          <a:p>
            <a:r>
              <a:rPr lang="en-GB" altLang="en-US" sz="1100" b="1" dirty="0">
                <a:latin typeface="Arial" panose="020B0604020202020204" pitchFamily="34" charset="0"/>
              </a:rPr>
              <a:t>What are your thoughts on why the UK has such a low prosecution rate?</a:t>
            </a:r>
          </a:p>
          <a:p>
            <a:r>
              <a:rPr lang="en-GB" altLang="en-US" sz="1100" b="1" dirty="0">
                <a:latin typeface="Arial" panose="020B0604020202020204" pitchFamily="34" charset="0"/>
              </a:rPr>
              <a:t>What cultural issues will you as Investigators have to deal with in collecting evidence?</a:t>
            </a:r>
          </a:p>
          <a:p>
            <a:r>
              <a:rPr lang="en-GB" altLang="en-US" sz="1100" b="1" dirty="0">
                <a:latin typeface="Arial" panose="020B0604020202020204" pitchFamily="34" charset="0"/>
              </a:rPr>
              <a:t>Why do you think this practise is still continuing within the UK despite it being illegal for the past 28 years?</a:t>
            </a:r>
          </a:p>
          <a:p>
            <a:r>
              <a:rPr lang="en-GB" altLang="en-US" sz="1100" b="1" dirty="0">
                <a:latin typeface="Arial" panose="020B0604020202020204" pitchFamily="34" charset="0"/>
              </a:rPr>
              <a:t>What do you think should be done to eradicate this practise within our communities?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3904177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solidFill>
                  <a:schemeClr val="tx1"/>
                </a:solidFill>
                <a:latin typeface="Arial" panose="020B0604020202020204" pitchFamily="34" charset="0"/>
              </a:rPr>
              <a:t>QTS – where is FGM practised?</a:t>
            </a:r>
          </a:p>
          <a:p>
            <a:endParaRPr lang="en-GB" altLang="en-US" sz="1100" dirty="0">
              <a:latin typeface="Arial" panose="020B0604020202020204" pitchFamily="34" charset="0"/>
            </a:endParaRPr>
          </a:p>
          <a:p>
            <a:r>
              <a:rPr lang="en-GB" altLang="en-US" sz="1100" dirty="0">
                <a:latin typeface="Arial" panose="020B0604020202020204" pitchFamily="34" charset="0"/>
              </a:rPr>
              <a:t>FGM in varying degrees has appeared in all the continents of the world. Practiced in more than 28 countries in Africa, parts of Middle East, South East Asia, Europe, America &amp; other countries where immigrants from FGM-affected communities live.</a:t>
            </a:r>
          </a:p>
          <a:p>
            <a:r>
              <a:rPr lang="en-GB" altLang="en-US" sz="1100" dirty="0">
                <a:latin typeface="Arial" panose="020B0604020202020204" pitchFamily="34" charset="0"/>
              </a:rPr>
              <a:t>Countries with high numbers of incidents include:</a:t>
            </a:r>
          </a:p>
          <a:p>
            <a:pPr>
              <a:buFontTx/>
              <a:buChar char="•"/>
            </a:pPr>
            <a:r>
              <a:rPr lang="en-GB" altLang="en-US" sz="1100" dirty="0">
                <a:latin typeface="Arial" panose="020B0604020202020204" pitchFamily="34" charset="0"/>
              </a:rPr>
              <a:t>Burkina Faso     Djibouti     Egypt     Eritrea     Ethiopia     Gambia</a:t>
            </a:r>
          </a:p>
          <a:p>
            <a:pPr>
              <a:buFontTx/>
              <a:buChar char="•"/>
            </a:pPr>
            <a:r>
              <a:rPr lang="en-GB" altLang="en-US" sz="1100" dirty="0">
                <a:latin typeface="Arial" panose="020B0604020202020204" pitchFamily="34" charset="0"/>
              </a:rPr>
              <a:t>Guinea     Mali     Sierra Leone     Somalia     Sudan</a:t>
            </a:r>
          </a:p>
          <a:p>
            <a:r>
              <a:rPr lang="en-GB" altLang="en-US" sz="1100" dirty="0">
                <a:latin typeface="Arial" panose="020B0604020202020204" pitchFamily="34" charset="0"/>
              </a:rPr>
              <a:t>Democratic Republic of Congo (DRC), Ghana, Niger, Tanzania, Togo &amp; Uganda have low occurrence of FGM.  However, within each of these countries there are specific communities in which the incidence is high.  Also documented in communities in Iraq, Israel, Oman, Yemen, United Arab Emirates, Occupied Palestinian Territories, India, Indonesia, Malaysia and Pakistan.</a:t>
            </a:r>
          </a:p>
          <a:p>
            <a:br>
              <a:rPr lang="en-GB" altLang="en-US" sz="1100" dirty="0">
                <a:latin typeface="Arial" panose="020B0604020202020204" pitchFamily="34" charset="0"/>
              </a:rPr>
            </a:br>
            <a:r>
              <a:rPr lang="en-GB" altLang="en-US" sz="1100" dirty="0">
                <a:latin typeface="Arial" panose="020B0604020202020204" pitchFamily="34" charset="0"/>
              </a:rPr>
              <a:t>Ages when girls experience FGM/Cutting varies across countries. At least 80 % of cut girls in Somalia, Egypt, Chad &amp; the Central African Republic had procedure when they were between the ages of 5 and 14, while in countries such as</a:t>
            </a:r>
          </a:p>
          <a:p>
            <a:r>
              <a:rPr lang="en-GB" altLang="en-US" sz="1100" dirty="0">
                <a:latin typeface="Arial" panose="020B0604020202020204" pitchFamily="34" charset="0"/>
              </a:rPr>
              <a:t>Nigeria, Mali, Eritrea, Ghana &amp; Mauritania, more than 80 % of girls experienced FGM before their fifth birthday.  </a:t>
            </a:r>
          </a:p>
          <a:p>
            <a:r>
              <a:rPr lang="en-GB" altLang="en-US" sz="1100" dirty="0">
                <a:latin typeface="Arial" panose="020B0604020202020204" pitchFamily="34" charset="0"/>
              </a:rPr>
              <a:t>In Guinea-Bissau, about 18 % of underwent FGM after age 15, while in Kenya, 46 per cent were not cut until after age 9.</a:t>
            </a:r>
          </a:p>
          <a:p>
            <a:endParaRPr lang="en-GB" altLang="en-US" sz="1100" dirty="0">
              <a:latin typeface="Arial" panose="020B0604020202020204" pitchFamily="34" charset="0"/>
            </a:endParaRPr>
          </a:p>
          <a:p>
            <a:r>
              <a:rPr lang="en-GB" altLang="en-US" sz="1100" dirty="0">
                <a:latin typeface="Arial" panose="020B0604020202020204" pitchFamily="34" charset="0"/>
              </a:rPr>
              <a:t>Example of ongoing work from BAWSO on training day…. It has been recognised that economy has not previously been considered.  “Cutters” earn money which can support their families.  Training is being provided for cutters to allow them to earn money in different capacities so that they are less likely to promote the process.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6601183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This photograph</a:t>
            </a:r>
            <a:r>
              <a:rPr lang="en-GB" altLang="en-US" sz="1100" baseline="0" dirty="0">
                <a:latin typeface="Arial" panose="020B0604020202020204" pitchFamily="34" charset="0"/>
              </a:rPr>
              <a:t> has</a:t>
            </a:r>
            <a:r>
              <a:rPr lang="en-GB" altLang="en-US" sz="1100" dirty="0">
                <a:latin typeface="Arial" panose="020B0604020202020204" pitchFamily="34" charset="0"/>
              </a:rPr>
              <a:t> been chosen to depict one</a:t>
            </a:r>
            <a:r>
              <a:rPr lang="en-GB" altLang="en-US" sz="1100" baseline="0" dirty="0">
                <a:latin typeface="Arial" panose="020B0604020202020204" pitchFamily="34" charset="0"/>
              </a:rPr>
              <a:t> </a:t>
            </a:r>
            <a:r>
              <a:rPr lang="en-GB" altLang="en-US" sz="1100" dirty="0">
                <a:latin typeface="Arial" panose="020B0604020202020204" pitchFamily="34" charset="0"/>
              </a:rPr>
              <a:t>circumstances in which FGM is performed from illegal clinics to primitive conditions with primitive tools.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41966848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rPr>
              <a:t>QTS – what does the law say in relation to FGM?</a:t>
            </a:r>
          </a:p>
          <a:p>
            <a:endParaRPr lang="en-GB" altLang="en-US" sz="1100" dirty="0">
              <a:latin typeface="Arial" panose="020B0604020202020204" pitchFamily="34" charset="0"/>
            </a:endParaRPr>
          </a:p>
          <a:p>
            <a:r>
              <a:rPr lang="en-GB" altLang="en-US" sz="1100" dirty="0">
                <a:latin typeface="Arial" panose="020B0604020202020204" pitchFamily="34" charset="0"/>
              </a:rPr>
              <a:t>The Act was brought into force on 3 March 2004 by the Female Genital Mutilation Act 2003 (Commencement) Order 2004. The provisions of the Act only apply to offences committed on or after the date of commencement. For offences committed before 3 March 2004 the Prohibition of Female Circumcision 1985, as re-enacted in the Female Genital Mutilation Act 2003, continues to apply.</a:t>
            </a:r>
          </a:p>
          <a:p>
            <a:r>
              <a:rPr lang="en-GB" altLang="en-US" sz="1100" dirty="0">
                <a:latin typeface="Arial" panose="020B0604020202020204" pitchFamily="34" charset="0"/>
              </a:rPr>
              <a:t>The Act affirms that it is illegal for FGM to be performed, and that it is also an offence for UK nationals or permanent UK residents to carry out, or aid, abet, counsel or procure the carrying out of FGM abroad on a UK national or permanent UK resident, even in countries where the practice is legal.</a:t>
            </a:r>
            <a:endParaRPr lang="en-GB" altLang="en-US" sz="1100" b="1" dirty="0">
              <a:latin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br>
              <a:rPr lang="en-GB" altLang="en-US" dirty="0">
                <a:latin typeface="Arial" panose="020B0604020202020204" pitchFamily="34" charset="0"/>
                <a:ea typeface="ＭＳ Ｐゴシック" panose="020B0600070205080204" pitchFamily="34" charset="-128"/>
              </a:rPr>
            </a:b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4488143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45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EXEMPTIONS</a:t>
            </a:r>
          </a:p>
          <a:p>
            <a:pPr marL="0" marR="0" lvl="0" indent="0" algn="l" defTabSz="914400" rtl="0" eaLnBrk="1" fontAlgn="auto" latinLnBrk="0" hangingPunct="1">
              <a:lnSpc>
                <a:spcPct val="100000"/>
              </a:lnSpc>
              <a:spcBef>
                <a:spcPts val="45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operations must be performed by approved persons which are: </a:t>
            </a:r>
          </a:p>
          <a:p>
            <a:pPr marL="0" marR="0" lvl="0" indent="0" algn="l" defTabSz="914400" rtl="0" eaLnBrk="1" fontAlgn="auto" latinLnBrk="0" hangingPunct="1">
              <a:lnSpc>
                <a:spcPct val="100000"/>
              </a:lnSpc>
              <a:spcBef>
                <a:spcPts val="45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In relation to an operation falling within subsection (a) above, a registered medical practitioner, </a:t>
            </a:r>
          </a:p>
          <a:p>
            <a:pPr marL="0" marR="0" lvl="0" indent="0" algn="l" defTabSz="914400" rtl="0" eaLnBrk="1" fontAlgn="auto" latinLnBrk="0" hangingPunct="1">
              <a:lnSpc>
                <a:spcPct val="100000"/>
              </a:lnSpc>
              <a:spcBef>
                <a:spcPts val="45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In relation to an operation falling within subsection (b) above, a registered medical practitioner, a registered midwife or a person undergoing a course of training with a view to becoming such a practitioner or midwife. </a:t>
            </a:r>
          </a:p>
          <a:p>
            <a:pPr marL="0" marR="0" lvl="0" indent="0" algn="l" defTabSz="914400" rtl="0" eaLnBrk="1" fontAlgn="auto" latinLnBrk="0" hangingPunct="1">
              <a:lnSpc>
                <a:spcPct val="100000"/>
              </a:lnSpc>
              <a:spcBef>
                <a:spcPts val="45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kumimoji="0" lang="en-GB" altLang="en-US" sz="1100" b="1" i="0" u="none" strike="noStrike" kern="0" cap="none" spc="0" normalizeH="0" baseline="0" noProof="0" dirty="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450"/>
              </a:spcBef>
              <a:spcAft>
                <a:spcPts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kumimoji="0" lang="en-GB" altLang="en-US" sz="1100" b="0" i="0" u="none" strike="noStrike" kern="0" cap="none" spc="0" normalizeH="0" baseline="0" noProof="0" dirty="0">
                <a:ln>
                  <a:noFill/>
                </a:ln>
                <a:solidFill>
                  <a:srgbClr val="000000"/>
                </a:solidFill>
                <a:effectLst/>
                <a:uLnTx/>
                <a:uFillTx/>
                <a:latin typeface="Arial"/>
                <a:ea typeface="+mn-ea"/>
                <a:cs typeface="+mn-cs"/>
              </a:rPr>
              <a:t>Any person found guilty of an offence under the Act will be liable to a maximum penalty of a fine or imprisonment of up to 14 years, or both.</a:t>
            </a:r>
          </a:p>
          <a:p>
            <a:pPr algn="l"/>
            <a:endParaRPr lang="en-GB" dirty="0"/>
          </a:p>
          <a:p>
            <a:pPr algn="l"/>
            <a:r>
              <a:rPr lang="en-GB" b="1" dirty="0"/>
              <a:t>For the purposes of this section 3A a person is 'responsible' for a girl in the following two cases.</a:t>
            </a:r>
          </a:p>
          <a:p>
            <a:pPr algn="l"/>
            <a:endParaRPr lang="en-GB" b="1" dirty="0"/>
          </a:p>
          <a:p>
            <a:pPr algn="l"/>
            <a:r>
              <a:rPr lang="en-GB" dirty="0"/>
              <a:t>3A(3) The first case is where the person -</a:t>
            </a:r>
          </a:p>
          <a:p>
            <a:pPr algn="l"/>
            <a:endParaRPr lang="en-GB" dirty="0"/>
          </a:p>
          <a:p>
            <a:pPr algn="l"/>
            <a:r>
              <a:rPr lang="en-GB" dirty="0"/>
              <a:t>(a) has parental responsibility for the girl, and</a:t>
            </a:r>
          </a:p>
          <a:p>
            <a:pPr algn="l"/>
            <a:r>
              <a:rPr lang="en-GB" dirty="0"/>
              <a:t>(b) has frequent contact with her.</a:t>
            </a:r>
          </a:p>
          <a:p>
            <a:pPr algn="l"/>
            <a:endParaRPr lang="en-GB" dirty="0"/>
          </a:p>
          <a:p>
            <a:pPr algn="l"/>
            <a:r>
              <a:rPr lang="en-GB" dirty="0"/>
              <a:t>3A(4) The second case is where the person -</a:t>
            </a:r>
          </a:p>
          <a:p>
            <a:pPr algn="l"/>
            <a:endParaRPr lang="en-GB" dirty="0"/>
          </a:p>
          <a:p>
            <a:pPr algn="l"/>
            <a:r>
              <a:rPr lang="en-GB" dirty="0"/>
              <a:t>(a) is aged 18 or over, and</a:t>
            </a:r>
          </a:p>
          <a:p>
            <a:pPr algn="l"/>
            <a:r>
              <a:rPr lang="en-GB" dirty="0"/>
              <a:t>(b) has assumed (and not relinquished) responsibility for caring for the girl in the manner of a parent.</a:t>
            </a:r>
          </a:p>
          <a:p>
            <a:pPr algn="l"/>
            <a:endParaRPr lang="en-GB" dirty="0"/>
          </a:p>
          <a:p>
            <a:pPr algn="l"/>
            <a:r>
              <a:rPr lang="en-GB" dirty="0"/>
              <a:t>3A(5) It is a defence for the defendant to show that -</a:t>
            </a:r>
          </a:p>
          <a:p>
            <a:pPr algn="l"/>
            <a:endParaRPr lang="en-GB" dirty="0"/>
          </a:p>
          <a:p>
            <a:pPr algn="l"/>
            <a:r>
              <a:rPr lang="en-GB" dirty="0"/>
              <a:t>(a) at the relevant time, the defendant did not think that there was a significant risk of a genital mutilation offence being committed against the girl, and could not reasonably have been expected to be aware that there was any such risk, or</a:t>
            </a:r>
          </a:p>
          <a:p>
            <a:pPr algn="l"/>
            <a:r>
              <a:rPr lang="en-GB" dirty="0"/>
              <a:t>(b) the defendant took such steps as he or she could reasonably have been expected to take to protect the girl from being the victim of a genital mutilation offence.</a:t>
            </a:r>
          </a:p>
          <a:p>
            <a:pPr>
              <a:spcBef>
                <a:spcPts val="0"/>
              </a:spcBef>
              <a:spcAft>
                <a:spcPts val="1200"/>
              </a:spcAft>
            </a:pPr>
            <a:r>
              <a:rPr lang="en-GB" sz="1200" dirty="0">
                <a:effectLst/>
                <a:latin typeface="Arial" panose="020B0604020202020204" pitchFamily="34" charset="0"/>
                <a:cs typeface="Arial" panose="020B0604020202020204" pitchFamily="34" charset="0"/>
              </a:rPr>
              <a:t>Police have blamed a lack of evidence for the failure to convict a single person in Britain for FGM.</a:t>
            </a:r>
          </a:p>
          <a:p>
            <a:pPr>
              <a:spcBef>
                <a:spcPts val="0"/>
              </a:spcBef>
              <a:spcAft>
                <a:spcPts val="1200"/>
              </a:spcAft>
            </a:pPr>
            <a:endParaRPr lang="en-GB" sz="1200" b="1" dirty="0">
              <a:effectLst/>
              <a:latin typeface="Arial" panose="020B0604020202020204" pitchFamily="34" charset="0"/>
              <a:cs typeface="Arial" panose="020B0604020202020204" pitchFamily="34" charset="0"/>
            </a:endParaRPr>
          </a:p>
          <a:p>
            <a:r>
              <a:rPr lang="en-GB" sz="1800" b="1" i="0" u="none" strike="noStrike" baseline="0" dirty="0"/>
              <a:t>***The mother of a three-year-old girl has become the first person to be found guilty of female genital mutilation (FGM) in the UK in a landmark case welcomed by campaigners. The Ugandan woman, 37, and her Ghanaian partner, 43, both from Walthamstow, east London, were accused of cutting their daughter over the 2017 summer bank holiday. While the parents were on bail, police searched the mother’s home and found evidence of witchcraft, including spells aimed at silencing professionals involved in the case. Police found spells written inside 40 frozen limes and two ox tongues with screws embedded in them with the apparent aim of keeping police, social workers and lawyers quiet. The defendants, who cannot be identified for legal reasons, denied FGM and an alternative charge of failing to protect a girl from risk of genital mutilation. The mother cried in the dock as she was found guilty of FGM after the Old Bailey jury deliberated for less than a day. Her partner was cleared of all charges. The two defendants were jointly accused of subjecting the girl to FGM by “deliberate cutting with a sharp instrument” at her mother’s home in the presence of her father. Medics raised the alarm when the girl was taken to </a:t>
            </a:r>
            <a:r>
              <a:rPr lang="en-GB" sz="1800" b="1" i="0" u="none" strike="noStrike" baseline="0" dirty="0" err="1"/>
              <a:t>Whipps</a:t>
            </a:r>
            <a:r>
              <a:rPr lang="en-GB" sz="1800" b="1" i="0" u="none" strike="noStrike" baseline="0" dirty="0"/>
              <a:t> Cross hospital in north London with severe bleeding and a surgeon concluded the child had been cut with a scalpel. The defendants claimed their daughter had been reaching for a biscuit when she fell and cut herself on the edge of a kitchen cupboard. Medical experts confirmed the cause of her injuries were consistent with cutting rather than a fall.</a:t>
            </a:r>
          </a:p>
          <a:p>
            <a:r>
              <a:rPr lang="en-GB" sz="1800" b="1" i="0" u="none" strike="noStrike" baseline="0" dirty="0"/>
              <a:t>The victim later told specially trained officers during a series of video interviews played to the court that she had been cut by a “witch”. </a:t>
            </a:r>
            <a:r>
              <a:rPr lang="en-GB" sz="1800" b="1" i="0" u="none" strike="noStrike" baseline="0"/>
              <a:t>***</a:t>
            </a:r>
            <a:endParaRPr lang="en-GB" sz="1800" b="1" i="0" u="none" strike="noStrike"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i="0" u="none" strike="noStrike" baseline="0" dirty="0"/>
          </a:p>
          <a:p>
            <a:endParaRPr lang="en-GB" sz="1800" b="0" i="0" u="none" strike="noStrike" baseline="0" dirty="0"/>
          </a:p>
          <a:p>
            <a:pPr marL="0" marR="0" lvl="0" indent="0" algn="l" defTabSz="914400" rtl="0" eaLnBrk="1" fontAlgn="auto" latinLnBrk="0" hangingPunct="1">
              <a:lnSpc>
                <a:spcPct val="100000"/>
              </a:lnSpc>
              <a:spcBef>
                <a:spcPts val="0"/>
              </a:spcBef>
              <a:spcAft>
                <a:spcPts val="1200"/>
              </a:spcAft>
              <a:buClrTx/>
              <a:buSzTx/>
              <a:buFontTx/>
              <a:buNone/>
              <a:tabLst/>
              <a:defRPr/>
            </a:pPr>
            <a:endParaRPr lang="en-GB" sz="1800" b="0" i="0" u="none" strike="noStrike" baseline="0" dirty="0"/>
          </a:p>
          <a:p>
            <a:pPr>
              <a:spcBef>
                <a:spcPts val="0"/>
              </a:spcBef>
              <a:spcAft>
                <a:spcPts val="1200"/>
              </a:spcAft>
            </a:pPr>
            <a:endParaRPr lang="en-GB" sz="1200" dirty="0">
              <a:effectLst/>
              <a:latin typeface="Arial" panose="020B0604020202020204" pitchFamily="34" charset="0"/>
              <a:cs typeface="Arial" panose="020B0604020202020204" pitchFamily="34" charset="0"/>
            </a:endParaRPr>
          </a:p>
          <a:p>
            <a:pPr>
              <a:spcBef>
                <a:spcPts val="0"/>
              </a:spcBef>
              <a:spcAft>
                <a:spcPts val="1200"/>
              </a:spcAft>
            </a:pPr>
            <a:r>
              <a:rPr lang="en-GB" sz="1200" dirty="0">
                <a:effectLst/>
                <a:latin typeface="Arial" panose="020B0604020202020204" pitchFamily="34" charset="0"/>
                <a:cs typeface="Arial" panose="020B0604020202020204" pitchFamily="34" charset="0"/>
              </a:rPr>
              <a:t>Officers are currently carrying out searches at airports in the last days of the school holidays during what is graphically known as the “cutting season,” when girls are taken abroad to be mutilated, often to countries in Africa.</a:t>
            </a:r>
          </a:p>
          <a:p>
            <a:pPr algn="l"/>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8723704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 indent="0" algn="l" eaLnBrk="0" fontAlgn="base" hangingPunct="0">
              <a:spcBef>
                <a:spcPts val="500"/>
              </a:spcBef>
              <a:spcAft>
                <a:spcPct val="0"/>
              </a:spcAft>
              <a:defRPr/>
            </a:pPr>
            <a:r>
              <a:rPr lang="en-GB" altLang="en-US" sz="1100" i="0" dirty="0">
                <a:solidFill>
                  <a:schemeClr val="tx1"/>
                </a:solidFill>
                <a:latin typeface="Arial" panose="020B0604020202020204" pitchFamily="34" charset="0"/>
                <a:cs typeface="Arial" panose="020B0604020202020204" pitchFamily="34" charset="0"/>
              </a:rPr>
              <a:t>The</a:t>
            </a:r>
            <a:r>
              <a:rPr lang="en-GB" altLang="en-US" sz="1100" i="0" baseline="0" dirty="0">
                <a:solidFill>
                  <a:schemeClr val="tx1"/>
                </a:solidFill>
                <a:latin typeface="Arial" panose="020B0604020202020204" pitchFamily="34" charset="0"/>
                <a:cs typeface="Arial" panose="020B0604020202020204" pitchFamily="34" charset="0"/>
              </a:rPr>
              <a:t> FGM Act 2003 Act e</a:t>
            </a:r>
            <a:r>
              <a:rPr lang="en-GB" altLang="en-US" sz="1100" i="0" dirty="0">
                <a:solidFill>
                  <a:schemeClr val="tx1"/>
                </a:solidFill>
                <a:latin typeface="Arial" panose="020B0604020202020204" pitchFamily="34" charset="0"/>
                <a:cs typeface="Arial" panose="020B0604020202020204" pitchFamily="34" charset="0"/>
              </a:rPr>
              <a:t>mpowers the Courts to make Protection Orders for the purpose of:</a:t>
            </a:r>
          </a:p>
          <a:p>
            <a:pPr marL="1587" indent="0" algn="l" eaLnBrk="0" fontAlgn="base" hangingPunct="0">
              <a:spcBef>
                <a:spcPts val="500"/>
              </a:spcBef>
              <a:spcAft>
                <a:spcPct val="0"/>
              </a:spcAft>
              <a:defRPr/>
            </a:pPr>
            <a:endParaRPr lang="en-GB" altLang="en-US" sz="1100" i="0" dirty="0">
              <a:solidFill>
                <a:schemeClr val="tx1"/>
              </a:solidFill>
              <a:latin typeface="Arial" panose="020B0604020202020204" pitchFamily="34" charset="0"/>
              <a:cs typeface="Arial" panose="020B0604020202020204" pitchFamily="34" charset="0"/>
            </a:endParaRPr>
          </a:p>
          <a:p>
            <a:pPr marL="287337" indent="-285750" algn="l" eaLnBrk="0" fontAlgn="base" hangingPunct="0">
              <a:spcBef>
                <a:spcPts val="500"/>
              </a:spcBef>
              <a:spcAft>
                <a:spcPct val="0"/>
              </a:spcAft>
              <a:buFont typeface="Arial" panose="020B0604020202020204" pitchFamily="34" charset="0"/>
              <a:buChar char="•"/>
              <a:defRPr/>
            </a:pPr>
            <a:r>
              <a:rPr lang="en-GB" altLang="en-US" sz="1100" i="0" dirty="0">
                <a:solidFill>
                  <a:schemeClr val="tx1"/>
                </a:solidFill>
                <a:latin typeface="Arial" panose="020B0604020202020204" pitchFamily="34" charset="0"/>
                <a:cs typeface="Arial" panose="020B0604020202020204" pitchFamily="34" charset="0"/>
              </a:rPr>
              <a:t>Protecting a girl against the commission of a genital mutilation offence     AND</a:t>
            </a:r>
          </a:p>
          <a:p>
            <a:pPr marL="287337" indent="-285750" algn="l" eaLnBrk="0" fontAlgn="base" hangingPunct="0">
              <a:spcBef>
                <a:spcPts val="500"/>
              </a:spcBef>
              <a:spcAft>
                <a:spcPct val="0"/>
              </a:spcAft>
              <a:buFont typeface="Arial" panose="020B0604020202020204" pitchFamily="34" charset="0"/>
              <a:buChar char="•"/>
              <a:defRPr/>
            </a:pPr>
            <a:r>
              <a:rPr lang="en-GB" altLang="en-US" sz="1100" i="0" dirty="0">
                <a:solidFill>
                  <a:schemeClr val="tx1"/>
                </a:solidFill>
                <a:latin typeface="Arial" panose="020B0604020202020204" pitchFamily="34" charset="0"/>
                <a:cs typeface="Arial" panose="020B0604020202020204" pitchFamily="34" charset="0"/>
              </a:rPr>
              <a:t>Protecting a girl against whom any such offence has been committed.</a:t>
            </a:r>
          </a:p>
          <a:p>
            <a:pPr marL="287337" indent="-285750" algn="l" eaLnBrk="0" fontAlgn="base" hangingPunct="0">
              <a:spcBef>
                <a:spcPts val="500"/>
              </a:spcBef>
              <a:spcAft>
                <a:spcPct val="0"/>
              </a:spcAft>
              <a:buFont typeface="Arial" panose="020B0604020202020204" pitchFamily="34" charset="0"/>
              <a:buChar char="•"/>
              <a:defRPr/>
            </a:pPr>
            <a:endParaRPr lang="en-GB" altLang="en-US" sz="1100" i="0" dirty="0">
              <a:solidFill>
                <a:schemeClr val="tx1"/>
              </a:solidFill>
              <a:latin typeface="Arial" panose="020B0604020202020204" pitchFamily="34" charset="0"/>
              <a:cs typeface="Arial" panose="020B0604020202020204" pitchFamily="34" charset="0"/>
            </a:endParaRPr>
          </a:p>
          <a:p>
            <a:pPr marL="1587" indent="0" algn="l" eaLnBrk="0" fontAlgn="base" hangingPunct="0">
              <a:spcBef>
                <a:spcPts val="500"/>
              </a:spcBef>
              <a:spcAft>
                <a:spcPct val="0"/>
              </a:spcAft>
              <a:defRPr/>
            </a:pPr>
            <a:r>
              <a:rPr lang="en-GB" altLang="en-US" sz="1100" i="0" dirty="0">
                <a:solidFill>
                  <a:schemeClr val="tx1"/>
                </a:solidFill>
                <a:latin typeface="Arial" panose="020B0604020202020204" pitchFamily="34" charset="0"/>
                <a:cs typeface="Arial" panose="020B0604020202020204" pitchFamily="34" charset="0"/>
              </a:rPr>
              <a:t>Covers Conduct such as:</a:t>
            </a:r>
          </a:p>
          <a:p>
            <a:pPr marL="1587" indent="0" algn="l" eaLnBrk="0" fontAlgn="base" hangingPunct="0">
              <a:spcBef>
                <a:spcPts val="500"/>
              </a:spcBef>
              <a:spcAft>
                <a:spcPct val="0"/>
              </a:spcAft>
              <a:defRPr/>
            </a:pPr>
            <a:endParaRPr lang="en-GB" altLang="en-US" sz="1100" i="0" dirty="0">
              <a:solidFill>
                <a:schemeClr val="tx1"/>
              </a:solidFill>
              <a:latin typeface="Arial" panose="020B0604020202020204" pitchFamily="34" charset="0"/>
              <a:cs typeface="Arial" panose="020B0604020202020204" pitchFamily="34" charset="0"/>
            </a:endParaRPr>
          </a:p>
          <a:p>
            <a:pPr marL="287337" indent="-285750" algn="l" eaLnBrk="0" fontAlgn="base" hangingPunct="0">
              <a:spcBef>
                <a:spcPts val="500"/>
              </a:spcBef>
              <a:spcAft>
                <a:spcPct val="0"/>
              </a:spcAft>
              <a:buFont typeface="Arial" panose="020B0604020202020204" pitchFamily="34" charset="0"/>
              <a:buChar char="•"/>
              <a:defRPr/>
            </a:pPr>
            <a:r>
              <a:rPr lang="en-GB" altLang="en-US" sz="1100" i="0" dirty="0">
                <a:solidFill>
                  <a:schemeClr val="tx1"/>
                </a:solidFill>
                <a:latin typeface="Arial" panose="020B0604020202020204" pitchFamily="34" charset="0"/>
                <a:cs typeface="Arial" panose="020B0604020202020204" pitchFamily="34" charset="0"/>
              </a:rPr>
              <a:t>Aiding, abetting, counselling, procuring, encouraging/ assisting another person to commit or attempt to commit </a:t>
            </a:r>
          </a:p>
          <a:p>
            <a:pPr marL="287337" indent="-285750" algn="l" eaLnBrk="0" fontAlgn="base" hangingPunct="0">
              <a:spcBef>
                <a:spcPts val="500"/>
              </a:spcBef>
              <a:spcAft>
                <a:spcPct val="0"/>
              </a:spcAft>
              <a:buFont typeface="Arial" panose="020B0604020202020204" pitchFamily="34" charset="0"/>
              <a:buChar char="•"/>
              <a:defRPr/>
            </a:pPr>
            <a:r>
              <a:rPr lang="en-GB" altLang="en-US" sz="1100" i="0" dirty="0">
                <a:solidFill>
                  <a:schemeClr val="tx1"/>
                </a:solidFill>
                <a:latin typeface="Arial" panose="020B0604020202020204" pitchFamily="34" charset="0"/>
                <a:cs typeface="Arial" panose="020B0604020202020204" pitchFamily="34" charset="0"/>
              </a:rPr>
              <a:t>Conspiring to commit or attempt to commit</a:t>
            </a:r>
          </a:p>
          <a:p>
            <a:endParaRPr lang="en-GB" sz="1100" dirty="0">
              <a:latin typeface="Arial" panose="020B0604020202020204" pitchFamily="34" charset="0"/>
              <a:cs typeface="Arial" panose="020B0604020202020204" pitchFamily="34"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An application for a protection order can be made by the girl herself, a ‘relevant’ third party e.g. the police, or any other third party with the leave of the court. The court may also make the protection order without application under certain circumstances if it believes it is in the girl’s best interest. In making these orders the court has to take into account the need to secure the health, safety and well-being of the girl to be protected. </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Covers conduct such as…..</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Importantly, it also covers such acts whether they are to take place inside or outside of England and Wales </a:t>
            </a:r>
          </a:p>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An FGM protection order may contain such prohibitions, restrictions or requirements, and such other terms as the court considers appropriate for the purposes of the order and may be made for a specified period or until varied or discharged by the court. </a:t>
            </a:r>
          </a:p>
          <a:p>
            <a:pPr>
              <a:spcBef>
                <a:spcPts val="600"/>
              </a:spcBef>
              <a:buClr>
                <a:srgbClr val="FFE701"/>
              </a:buClr>
              <a:buFont typeface="Arial Black" pitchFamily="32" charset="0"/>
              <a:buNone/>
              <a:defRPr/>
            </a:pPr>
            <a:endParaRPr lang="en-GB" altLang="en-US" sz="1100" b="0" dirty="0">
              <a:solidFill>
                <a:srgbClr val="FFE701"/>
              </a:solidFill>
              <a:latin typeface="Arial" panose="020B0604020202020204" pitchFamily="34" charset="0"/>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Equalities and justice minister Caroline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Dinenage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said: “We have fast-tracked these protection orders to make sure women and girls facing the awful threat of FGM can be kept safe..... and authorities are acting so quickly to use the powers. These orders mean girls and the communities around them now know they will have somewhere to turn, that the law is on their side and help is out there</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July 2015 – Bedfordshire police have secured the UK’s first ever female genital mutilation protection order. They seized passports from 2 school girls who they thought could be taken to Africa to be mutilated. The order prevented the 2 young girls, they thought to be act risk, from being taken out of the country.</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March this year,  the High Court make a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a</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baby girl the subject of an FGM Protection order. The baby girls mother had approached medics and asked how she could get her daughter circumcised. When informed that FGM was illegal in England, the mother asked for examples of people being caught!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Ifor</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 safety of the baby girl, it was ruled necessary to put a protection order in place.</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BREACHING A PROTECTION ORDER IS A CRIMINAL OFFENCE.</a:t>
            </a:r>
          </a:p>
          <a:p>
            <a:pPr>
              <a:spcBef>
                <a:spcPts val="600"/>
              </a:spcBef>
              <a:buClr>
                <a:srgbClr val="FFE701"/>
              </a:buClr>
              <a:buFont typeface="Arial Black" pitchFamily="32" charset="0"/>
              <a:buNone/>
              <a:defRPr/>
            </a:pPr>
            <a:endParaRPr lang="en-GB" altLang="en-US" sz="1200" b="0" dirty="0">
              <a:solidFill>
                <a:srgbClr val="FFE701"/>
              </a:solidFill>
              <a:latin typeface="Arial Black" pitchFamily="32"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5807265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err="1">
                <a:latin typeface="Arial" panose="020B0604020202020204" pitchFamily="34" charset="0"/>
                <a:ea typeface="ＭＳ Ｐゴシック" panose="020B0600070205080204" pitchFamily="34" charset="-128"/>
                <a:cs typeface="Times New Roman" panose="02020603050405020304" pitchFamily="18" charset="0"/>
              </a:rPr>
              <a:t>Dhanuson</a:t>
            </a:r>
            <a:r>
              <a:rPr lang="en-GB" altLang="en-US" sz="1100" dirty="0">
                <a:latin typeface="Arial" panose="020B0604020202020204" pitchFamily="34" charset="0"/>
                <a:ea typeface="ＭＳ Ｐゴシック" panose="020B0600070205080204" pitchFamily="34" charset="-128"/>
                <a:cs typeface="Times New Roman" panose="02020603050405020304" pitchFamily="18" charset="0"/>
              </a:rPr>
              <a:t> </a:t>
            </a:r>
            <a:r>
              <a:rPr lang="en-GB" altLang="en-US" sz="1100" dirty="0" err="1">
                <a:latin typeface="Arial" panose="020B0604020202020204" pitchFamily="34" charset="0"/>
                <a:ea typeface="ＭＳ Ｐゴシック" panose="020B0600070205080204" pitchFamily="34" charset="-128"/>
                <a:cs typeface="Times New Roman" panose="02020603050405020304" pitchFamily="18" charset="0"/>
              </a:rPr>
              <a:t>Dharmasena</a:t>
            </a:r>
            <a:r>
              <a:rPr lang="en-GB" altLang="en-US" sz="1100" dirty="0">
                <a:latin typeface="Arial" panose="020B0604020202020204" pitchFamily="34" charset="0"/>
                <a:ea typeface="ＭＳ Ｐゴシック" panose="020B0600070205080204" pitchFamily="34" charset="-128"/>
                <a:cs typeface="Times New Roman" panose="02020603050405020304" pitchFamily="18" charset="0"/>
              </a:rPr>
              <a:t>, 32, had been accused of illegally stitching a young mother back up after she gave birth to her first child in Whittington hospital London in November 2012, The doctor made 2 cuts to her vaginal opening in an emergency delivery to ensure the safe delivery of the baby. His prosecution was the first of its kind in Britain and had been hailed as a landmark in the campaign to stamp out the illegal practice. </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Times New Roman" panose="02020603050405020304" pitchFamily="18"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Times New Roman" panose="02020603050405020304" pitchFamily="18" charset="0"/>
              </a:rPr>
              <a:t>But his defence barrister said that Dr </a:t>
            </a:r>
            <a:r>
              <a:rPr lang="en-GB" altLang="en-US" sz="1100" dirty="0" err="1">
                <a:latin typeface="Arial" panose="020B0604020202020204" pitchFamily="34" charset="0"/>
                <a:ea typeface="ＭＳ Ｐゴシック" panose="020B0600070205080204" pitchFamily="34" charset="-128"/>
                <a:cs typeface="Times New Roman" panose="02020603050405020304" pitchFamily="18" charset="0"/>
              </a:rPr>
              <a:t>Dharmasena</a:t>
            </a:r>
            <a:r>
              <a:rPr lang="en-GB" altLang="en-US" sz="1100" dirty="0">
                <a:latin typeface="Arial" panose="020B0604020202020204" pitchFamily="34" charset="0"/>
                <a:ea typeface="ＭＳ Ｐゴシック" panose="020B0600070205080204" pitchFamily="34" charset="-128"/>
                <a:cs typeface="Times New Roman" panose="02020603050405020304" pitchFamily="18" charset="0"/>
              </a:rPr>
              <a:t> had been "hung out to dry and made a scapegoat" for hospital failings. He claimed that the women had been let down too by the hospital , which should have picked up her condition as someone who had suffered FGM much earlier. Crown heard that the women had undergone FGM when she was six and living in Somalia and that the Dr had sutured her with a single stitch to stop her from bleeding from an incision required for childbirth, because she HAD previously been subjected to FGM.</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21216715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b="1" dirty="0">
                <a:latin typeface="Arial" panose="020B0604020202020204" pitchFamily="34" charset="0"/>
                <a:ea typeface="ＭＳ Ｐゴシック" panose="020B0600070205080204" pitchFamily="34" charset="-128"/>
                <a:cs typeface="Times New Roman" panose="02020603050405020304" pitchFamily="18" charset="0"/>
              </a:rPr>
              <a:t>QTS – what would be some potential indicators that a child or young person may be at risk from FGM?</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Times New Roman" panose="02020603050405020304" pitchFamily="18" charset="0"/>
              </a:rPr>
              <a:t> </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Times New Roman" panose="02020603050405020304" pitchFamily="18" charset="0"/>
              </a:rPr>
              <a:t>There are a number of potential indicators that a child or young person may be at risk of FGM. Individually these may not indicate risk but if two or more indicators are present this could signal a risk. Signs that a person may be at risk of undergoing FGM are as follows: </a:t>
            </a:r>
          </a:p>
          <a:p>
            <a:pPr marL="171450" indent="-171450">
              <a:spcBef>
                <a:spcPts val="4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solidFill>
                  <a:srgbClr val="FFE701"/>
                </a:solidFill>
                <a:latin typeface="Arial" panose="020B0604020202020204" pitchFamily="34" charset="0"/>
                <a:ea typeface="ＭＳ Ｐゴシック" panose="020B0600070205080204" pitchFamily="34" charset="-128"/>
                <a:cs typeface="Times New Roman" panose="02020603050405020304" pitchFamily="18" charset="0"/>
              </a:rPr>
              <a:t>The position of the family within their community and the level of integration into UK society</a:t>
            </a:r>
          </a:p>
          <a:p>
            <a:pPr marL="171450" indent="-171450">
              <a:spcBef>
                <a:spcPts val="600"/>
              </a:spcBef>
              <a:buClr>
                <a:srgbClr val="FFE701"/>
              </a:buClr>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solidFill>
                  <a:srgbClr val="FFE701"/>
                </a:solidFill>
                <a:latin typeface="Arial" panose="020B0604020202020204" pitchFamily="34" charset="0"/>
                <a:ea typeface="ＭＳ Ｐゴシック" panose="020B0600070205080204" pitchFamily="34" charset="-128"/>
                <a:cs typeface="Times New Roman" panose="02020603050405020304" pitchFamily="18" charset="0"/>
              </a:rPr>
              <a:t>Any girl born to a woman who has been subjected to FGM</a:t>
            </a:r>
          </a:p>
          <a:p>
            <a:pPr marL="171450" indent="-171450">
              <a:spcBef>
                <a:spcPts val="600"/>
              </a:spcBef>
              <a:buClr>
                <a:srgbClr val="FFE701"/>
              </a:buClr>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solidFill>
                  <a:srgbClr val="FFE701"/>
                </a:solidFill>
                <a:latin typeface="Arial" panose="020B0604020202020204" pitchFamily="34" charset="0"/>
                <a:ea typeface="ＭＳ Ｐゴシック" panose="020B0600070205080204" pitchFamily="34" charset="-128"/>
                <a:cs typeface="Times New Roman" panose="02020603050405020304" pitchFamily="18" charset="0"/>
              </a:rPr>
              <a:t>When a family elder visits the country</a:t>
            </a:r>
          </a:p>
          <a:p>
            <a:pPr marL="171450" indent="-171450">
              <a:spcBef>
                <a:spcPts val="600"/>
              </a:spcBef>
              <a:buClr>
                <a:srgbClr val="FFE701"/>
              </a:buClr>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solidFill>
                  <a:srgbClr val="FFE701"/>
                </a:solidFill>
                <a:latin typeface="Arial" panose="020B0604020202020204" pitchFamily="34" charset="0"/>
                <a:ea typeface="ＭＳ Ｐゴシック" panose="020B0600070205080204" pitchFamily="34" charset="-128"/>
                <a:cs typeface="Times New Roman" panose="02020603050405020304" pitchFamily="18" charset="0"/>
              </a:rPr>
              <a:t>Any girl who has a sister who has already undergone FGM.</a:t>
            </a:r>
          </a:p>
          <a:p>
            <a:pPr marL="171450" indent="-171450">
              <a:spcBef>
                <a:spcPts val="600"/>
              </a:spcBef>
              <a:buClr>
                <a:srgbClr val="FFE701"/>
              </a:buClr>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solidFill>
                  <a:srgbClr val="FFE701"/>
                </a:solidFill>
                <a:latin typeface="Arial" panose="020B0604020202020204" pitchFamily="34" charset="0"/>
                <a:ea typeface="ＭＳ Ｐゴシック" panose="020B0600070205080204" pitchFamily="34" charset="-128"/>
                <a:cs typeface="Times New Roman" panose="02020603050405020304" pitchFamily="18" charset="0"/>
              </a:rPr>
              <a:t>Any girl who is withdrawn from Personal, Social and Health Education (PSHE)</a:t>
            </a:r>
            <a:r>
              <a:rPr lang="en-GB" altLang="en-US" sz="1100" dirty="0">
                <a:latin typeface="Arial" panose="020B0604020202020204" pitchFamily="34" charset="0"/>
                <a:ea typeface="ＭＳ Ｐゴシック" panose="020B0600070205080204" pitchFamily="34" charset="-128"/>
                <a:cs typeface="Times New Roman" panose="02020603050405020304" pitchFamily="18" charset="0"/>
              </a:rPr>
              <a:t>less integrated communities are more likely to practise FGM.</a:t>
            </a:r>
          </a:p>
          <a:p>
            <a:pPr marL="171450" indent="-171450">
              <a:spcBef>
                <a:spcPts val="4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Times New Roman" panose="02020603050405020304" pitchFamily="18" charset="0"/>
              </a:rPr>
              <a:t>Any girl born to a women who has been subjected to FGM includes those in extended families!</a:t>
            </a:r>
          </a:p>
          <a:p>
            <a:pPr marL="171450" indent="-171450">
              <a:spcBef>
                <a:spcPts val="4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Times New Roman" panose="02020603050405020304" pitchFamily="18" charset="0"/>
              </a:rPr>
              <a:t>Where there are siblings there is risk. Any child who has a sister who has undergone FGM is also at risk themselves</a:t>
            </a:r>
          </a:p>
          <a:p>
            <a:pPr marL="171450" indent="-171450">
              <a:spcBef>
                <a:spcPts val="4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Times New Roman" panose="02020603050405020304" pitchFamily="18" charset="0"/>
              </a:rPr>
              <a:t>Any girl who is withdrawn from Personal, Social and Health Education (PSHE) could be at risk as a result of her parent’s wishes to keep her uninformed about her body and her rights.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978720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split class into groups and provide them with flipchart paper and pens.</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what sort of things should you look out for that may make you suspicious that FGM is going to take place and what warning signs would indicate that FGM has taken place?</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As well as identifying risk it is important to look out for signs that FGM has already taken place. This will ensure the victim can be offered help to deal with the consequences of FGM </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Health problems including bladder and menstrual issues and complaints about pain between their legs are signs.</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Also be aware of potential victims who mention something that has happened to them which they are not allowed to talk about.</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A girl or woman who has undergone FGM may:</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pPr lvl="0"/>
            <a:r>
              <a:rPr lang="en-GB" sz="1100" kern="1200" dirty="0">
                <a:solidFill>
                  <a:schemeClr val="tx1"/>
                </a:solidFill>
                <a:effectLst/>
                <a:latin typeface="Arial" panose="020B0604020202020204" pitchFamily="34" charset="0"/>
                <a:ea typeface="+mn-ea"/>
                <a:cs typeface="Arial" panose="020B0604020202020204" pitchFamily="34" charset="0"/>
              </a:rPr>
              <a:t>have difficulty walking, sitting or standing</a:t>
            </a:r>
          </a:p>
          <a:p>
            <a:pPr lvl="0"/>
            <a:r>
              <a:rPr lang="en-GB" sz="1100" kern="1200" dirty="0">
                <a:solidFill>
                  <a:schemeClr val="tx1"/>
                </a:solidFill>
                <a:effectLst/>
                <a:latin typeface="Arial" panose="020B0604020202020204" pitchFamily="34" charset="0"/>
                <a:ea typeface="+mn-ea"/>
                <a:cs typeface="Arial" panose="020B0604020202020204" pitchFamily="34" charset="0"/>
              </a:rPr>
              <a:t>spend longer than normal in the bathroom or toilet</a:t>
            </a:r>
          </a:p>
          <a:p>
            <a:pPr lvl="0"/>
            <a:r>
              <a:rPr lang="en-GB" sz="1100" kern="1200" dirty="0">
                <a:solidFill>
                  <a:schemeClr val="tx1"/>
                </a:solidFill>
                <a:effectLst/>
                <a:latin typeface="Arial" panose="020B0604020202020204" pitchFamily="34" charset="0"/>
                <a:ea typeface="+mn-ea"/>
                <a:cs typeface="Arial" panose="020B0604020202020204" pitchFamily="34" charset="0"/>
              </a:rPr>
              <a:t>complain about pain between her legs</a:t>
            </a:r>
          </a:p>
          <a:p>
            <a:pPr lvl="0"/>
            <a:r>
              <a:rPr lang="en-GB" sz="1100" kern="1200" dirty="0">
                <a:solidFill>
                  <a:schemeClr val="tx1"/>
                </a:solidFill>
                <a:effectLst/>
                <a:latin typeface="Arial" panose="020B0604020202020204" pitchFamily="34" charset="0"/>
                <a:ea typeface="+mn-ea"/>
                <a:cs typeface="Arial" panose="020B0604020202020204" pitchFamily="34" charset="0"/>
              </a:rPr>
              <a:t>display unusual behaviour after an absence from school or college</a:t>
            </a:r>
          </a:p>
          <a:p>
            <a:pPr lvl="0"/>
            <a:r>
              <a:rPr lang="en-GB" sz="1100" kern="1200" dirty="0">
                <a:solidFill>
                  <a:schemeClr val="tx1"/>
                </a:solidFill>
                <a:effectLst/>
                <a:latin typeface="Arial" panose="020B0604020202020204" pitchFamily="34" charset="0"/>
                <a:ea typeface="+mn-ea"/>
                <a:cs typeface="Arial" panose="020B0604020202020204" pitchFamily="34" charset="0"/>
              </a:rPr>
              <a:t>be particularly reluctant to undergo normal medical examinations</a:t>
            </a:r>
          </a:p>
          <a:p>
            <a:pPr lvl="0"/>
            <a:r>
              <a:rPr lang="en-GB" sz="1100" kern="1200" dirty="0">
                <a:solidFill>
                  <a:schemeClr val="tx1"/>
                </a:solidFill>
                <a:effectLst/>
                <a:latin typeface="Arial" panose="020B0604020202020204" pitchFamily="34" charset="0"/>
                <a:ea typeface="+mn-ea"/>
                <a:cs typeface="Arial" panose="020B0604020202020204" pitchFamily="34" charset="0"/>
              </a:rPr>
              <a:t>ask for help but not explain the problem explicitly due to embarrassment or fear</a:t>
            </a:r>
          </a:p>
          <a:p>
            <a:pPr lvl="0"/>
            <a:r>
              <a:rPr lang="en-GB" sz="1100" kern="1200" dirty="0">
                <a:solidFill>
                  <a:schemeClr val="tx1"/>
                </a:solidFill>
                <a:effectLst/>
                <a:latin typeface="Arial" panose="020B0604020202020204" pitchFamily="34" charset="0"/>
                <a:ea typeface="+mn-ea"/>
                <a:cs typeface="Arial" panose="020B0604020202020204" pitchFamily="34" charset="0"/>
              </a:rPr>
              <a:t>talk of something somebody did to her that she is not allowed to talk about.</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Historically, children have been taken abroad at the start of the British school summer holidays for the procedure to take place and give them time to heal before returning to school. They normally return in September when school restarts.</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Although many referrals may be circumstantial in the first instance, a thorough investigation should take place. Parents are unlikely to admit that they are in favour of FGM when asked, so officers should look for other indications that a child may be at risk.</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86402226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200" b="1" dirty="0">
                <a:latin typeface="Arial" panose="020B0604020202020204" pitchFamily="34" charset="0"/>
                <a:ea typeface="ＭＳ Ｐゴシック" panose="020B0600070205080204" pitchFamily="34" charset="-128"/>
                <a:cs typeface="Times New Roman" panose="02020603050405020304" pitchFamily="18" charset="0"/>
              </a:rPr>
              <a:t>QTS – what is the scale of the problem in the UK?</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200" dirty="0">
              <a:latin typeface="Arial" panose="020B0604020202020204" pitchFamily="34" charset="0"/>
              <a:ea typeface="ＭＳ Ｐゴシック" panose="020B0600070205080204" pitchFamily="34" charset="-128"/>
              <a:cs typeface="Times New Roman" panose="02020603050405020304" pitchFamily="18"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200" dirty="0">
                <a:latin typeface="Arial" panose="020B0604020202020204" pitchFamily="34" charset="0"/>
                <a:ea typeface="ＭＳ Ｐゴシック" panose="020B0600070205080204" pitchFamily="34" charset="-128"/>
                <a:cs typeface="Times New Roman" panose="02020603050405020304" pitchFamily="18" charset="0"/>
              </a:rPr>
              <a:t>It is estimated that more than 20,000 girls younger than 15 in the UK were at risk of FGM each year, but very few cases are reported.</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200" dirty="0">
                <a:latin typeface="Arial" panose="020B0604020202020204" pitchFamily="34" charset="0"/>
                <a:ea typeface="ＭＳ Ｐゴシック" panose="020B0600070205080204" pitchFamily="34" charset="-128"/>
                <a:cs typeface="Times New Roman" panose="02020603050405020304" pitchFamily="18" charset="0"/>
              </a:rPr>
              <a:t>The HSCIC (Health and Social Care Information Centre for England) found that, in 75% of newly recorded cases, women and girls themselves reported that they had suffered FGM, rather than it being reported by someone else. Among those who went to the NHS, 43 had undergone </a:t>
            </a:r>
            <a:r>
              <a:rPr lang="en-GB" altLang="en-US" sz="1200" dirty="0" err="1">
                <a:latin typeface="Arial" panose="020B0604020202020204" pitchFamily="34" charset="0"/>
                <a:ea typeface="ＭＳ Ｐゴシック" panose="020B0600070205080204" pitchFamily="34" charset="-128"/>
                <a:cs typeface="Times New Roman" panose="02020603050405020304" pitchFamily="18" charset="0"/>
              </a:rPr>
              <a:t>deinfibulation</a:t>
            </a:r>
            <a:r>
              <a:rPr lang="en-GB" altLang="en-US" sz="1200" dirty="0">
                <a:latin typeface="Arial" panose="020B0604020202020204" pitchFamily="34" charset="0"/>
                <a:ea typeface="ＭＳ Ｐゴシック" panose="020B0600070205080204" pitchFamily="34" charset="-128"/>
                <a:cs typeface="Times New Roman" panose="02020603050405020304" pitchFamily="18" charset="0"/>
              </a:rPr>
              <a:t>, or “reversal”, where the vagina is reopened after a large part of it has been sewn shut, in the most extreme form of mutilation.</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200" dirty="0">
              <a:latin typeface="Arial" panose="020B0604020202020204" pitchFamily="34" charset="0"/>
              <a:ea typeface="ＭＳ Ｐゴシック" panose="020B0600070205080204" pitchFamily="34" charset="-128"/>
              <a:cs typeface="Times New Roman" panose="02020603050405020304" pitchFamily="18"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200" dirty="0">
                <a:latin typeface="Arial" panose="020B0604020202020204" pitchFamily="34" charset="0"/>
                <a:ea typeface="ＭＳ Ｐゴシック" panose="020B0600070205080204" pitchFamily="34" charset="-128"/>
                <a:cs typeface="Times New Roman" panose="02020603050405020304" pitchFamily="18" charset="0"/>
              </a:rPr>
              <a:t>Since the HSCIC started to record FGM data in September 2014, there have been 4,989 cases reported nationally with more than 1000 receiving NHS treatment.</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200" dirty="0">
              <a:latin typeface="Arial" panose="020B0604020202020204" pitchFamily="34" charset="0"/>
              <a:ea typeface="ＭＳ Ｐゴシック" panose="020B0600070205080204" pitchFamily="34" charset="-128"/>
              <a:cs typeface="Times New Roman" panose="02020603050405020304" pitchFamily="18"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200" dirty="0">
                <a:latin typeface="Arial" panose="020B0604020202020204" pitchFamily="34" charset="0"/>
                <a:ea typeface="ＭＳ Ｐゴシック" panose="020B0600070205080204" pitchFamily="34" charset="-128"/>
                <a:cs typeface="Times New Roman" panose="02020603050405020304" pitchFamily="18" charset="0"/>
              </a:rPr>
              <a:t>Tackling FGM has risen up the political agenda since last year, after high-profile campaigns and international gatherings attracted public support, schools have been written to about the dangers and steps have been taken to ensure that cases are recorded and support available</a:t>
            </a:r>
          </a:p>
          <a:p>
            <a:pPr algn="l"/>
            <a:endParaRPr lang="en-GB" b="0" i="0" dirty="0">
              <a:solidFill>
                <a:srgbClr val="1F1F1F"/>
              </a:solidFill>
              <a:effectLst/>
              <a:latin typeface="Arial" panose="020B0604020202020204" pitchFamily="34" charset="0"/>
            </a:endParaRPr>
          </a:p>
          <a:p>
            <a:pPr algn="l"/>
            <a:r>
              <a:rPr lang="en-GB" b="0" i="0" dirty="0">
                <a:solidFill>
                  <a:srgbClr val="1F1F1F"/>
                </a:solidFill>
                <a:effectLst/>
                <a:latin typeface="Arial" panose="020B0604020202020204" pitchFamily="34" charset="0"/>
              </a:rPr>
              <a:t>Female Genital Mutilation (FGM) is a hidden crime, so it is difficult to accurately say how common it is.</a:t>
            </a:r>
          </a:p>
          <a:p>
            <a:pPr algn="l"/>
            <a:r>
              <a:rPr lang="en-GB" b="0" i="0" dirty="0">
                <a:solidFill>
                  <a:srgbClr val="1F1F1F"/>
                </a:solidFill>
                <a:effectLst/>
                <a:latin typeface="Arial" panose="020B0604020202020204" pitchFamily="34" charset="0"/>
              </a:rPr>
              <a:t>The less extreme type of FGM can be more difficult to identify.</a:t>
            </a:r>
          </a:p>
          <a:p>
            <a:pPr algn="l"/>
            <a:r>
              <a:rPr lang="en-GB" b="0" i="0" dirty="0">
                <a:solidFill>
                  <a:srgbClr val="1F1F1F"/>
                </a:solidFill>
                <a:effectLst/>
                <a:latin typeface="Arial" panose="020B0604020202020204" pitchFamily="34" charset="0"/>
              </a:rPr>
              <a:t>Between 100 million and 140 million women and girls are thought to be living with the consequences of female genital mutilation, according to the World Health Organisation.</a:t>
            </a:r>
          </a:p>
          <a:p>
            <a:pPr algn="l"/>
            <a:r>
              <a:rPr lang="en-GB" b="0" i="0" dirty="0">
                <a:solidFill>
                  <a:srgbClr val="1F1F1F"/>
                </a:solidFill>
                <a:effectLst/>
                <a:latin typeface="Arial" panose="020B0604020202020204" pitchFamily="34" charset="0"/>
              </a:rPr>
              <a:t>A report published in 2014, suggests 23,000 girls under 15 could be at risk of FGM in England and Wales and nearly 60,000 women could be living with the consequences of FGM.</a:t>
            </a:r>
          </a:p>
          <a:p>
            <a:pPr algn="l"/>
            <a:r>
              <a:rPr lang="en-GB" b="0" i="0" dirty="0">
                <a:solidFill>
                  <a:srgbClr val="1F1F1F"/>
                </a:solidFill>
                <a:effectLst/>
                <a:latin typeface="Arial" panose="020B0604020202020204" pitchFamily="34" charset="0"/>
              </a:rPr>
              <a:t>In 2013, </a:t>
            </a:r>
            <a:r>
              <a:rPr lang="en-GB" b="1" i="0" u="none" strike="noStrike" dirty="0" err="1">
                <a:solidFill>
                  <a:srgbClr val="0360A6"/>
                </a:solidFill>
                <a:effectLst/>
                <a:latin typeface="Arial" panose="020B0604020202020204" pitchFamily="34" charset="0"/>
                <a:hlinkClick r:id="rId3"/>
              </a:rPr>
              <a:t>Unicef</a:t>
            </a:r>
            <a:r>
              <a:rPr lang="en-GB" b="0" i="0" dirty="0">
                <a:solidFill>
                  <a:srgbClr val="1F1F1F"/>
                </a:solidFill>
                <a:effectLst/>
                <a:latin typeface="Arial" panose="020B0604020202020204" pitchFamily="34" charset="0"/>
              </a:rPr>
              <a:t> published an analysis of the prevalence of FGM in Africa and the Middle East. Using more than 70 national surveys, produced over a period of more than 20 years, the report focused on the 29 countries where the practice is most common.</a:t>
            </a:r>
          </a:p>
          <a:p>
            <a:pPr algn="l"/>
            <a:r>
              <a:rPr lang="en-GB" b="1" i="0" u="none" strike="noStrike" dirty="0">
                <a:solidFill>
                  <a:srgbClr val="0360A6"/>
                </a:solidFill>
                <a:effectLst/>
                <a:latin typeface="Arial" panose="020B0604020202020204" pitchFamily="34" charset="0"/>
                <a:hlinkClick r:id="rId4"/>
              </a:rPr>
              <a:t>Prevalence of Female Genital Mutilation in England and Wales: National and local estimates</a:t>
            </a:r>
            <a:r>
              <a:rPr lang="en-GB" b="0" i="0" dirty="0">
                <a:solidFill>
                  <a:srgbClr val="1F1F1F"/>
                </a:solidFill>
                <a:effectLst/>
                <a:latin typeface="Arial" panose="020B0604020202020204" pitchFamily="34" charset="0"/>
              </a:rPr>
              <a:t> was published by City University London and Equality Now in July 2015. The report provides further estimates of the numbers of women with female genital mutilation (FGM) living in England and Wales, the numbers of women with FGM giving birth and the numbers of girls born to women with FGM.</a:t>
            </a:r>
          </a:p>
          <a:p>
            <a:pPr algn="l" fontAlgn="base"/>
            <a:endParaRPr lang="en-GB" b="0" i="0" dirty="0">
              <a:solidFill>
                <a:srgbClr val="1D1D1D"/>
              </a:solidFill>
              <a:effectLst/>
              <a:latin typeface="system-ui"/>
            </a:endParaRPr>
          </a:p>
          <a:p>
            <a:pPr algn="l" fontAlgn="base"/>
            <a:r>
              <a:rPr lang="en-GB" dirty="0"/>
              <a:t>Public Health Wales FGM Statistics Report April 2017 to March 2018 Date: May 2018 Version: Final Page: 2 of 16 There were 271 newly recorded cases of FGM reported, compared to 174 for the previous year. Three quarters of all cases relate to women or girls from Cardiff and Vale University Health Board (CVUHB). The type of FGM was reported for 89% of 271 women and children; type 1 (see page 14 for explanation of types) had the highest incidence (37%). In combination, Types 1, 2 and 3 covered 85%of known FGM types. The country of origin was reported for 78% of 275 women and girls, with Sudan and Somalia most frequently reported. It was not possible to separate the data on women and girls. Therefore, the data collection tool has been updated to identify total children and adult numbers, and where FGM has taken place. </a:t>
            </a:r>
          </a:p>
          <a:p>
            <a:pPr algn="l" fontAlgn="base"/>
            <a:r>
              <a:rPr lang="en-GB" b="0" i="0" dirty="0">
                <a:solidFill>
                  <a:srgbClr val="1D1D1D"/>
                </a:solidFill>
                <a:effectLst/>
                <a:latin typeface="system-ui"/>
              </a:rPr>
              <a:t>NHS figures in England reveal cases recorded as happening in England have risen by 625% in the past five years.</a:t>
            </a:r>
          </a:p>
          <a:p>
            <a:pPr algn="l" fontAlgn="base"/>
            <a:r>
              <a:rPr lang="en-GB" b="0" i="0" dirty="0">
                <a:solidFill>
                  <a:srgbClr val="1D1D1D"/>
                </a:solidFill>
                <a:effectLst/>
                <a:latin typeface="system-ui"/>
              </a:rPr>
              <a:t>According to the statistics released by NHS Digital July 23 2020, there were 6,590 women and girls who either had a procedure to treat their FGM or were identified as having undergone FGM previously when they were treated between April 2019 and March 2020.</a:t>
            </a:r>
          </a:p>
          <a:p>
            <a:pPr algn="l" fontAlgn="base"/>
            <a:r>
              <a:rPr lang="en-GB" b="0" i="0" dirty="0">
                <a:solidFill>
                  <a:srgbClr val="1D1D1D"/>
                </a:solidFill>
                <a:effectLst/>
                <a:latin typeface="system-ui"/>
              </a:rPr>
              <a:t>Of those, the FGM happened in England in 145 cases.</a:t>
            </a:r>
          </a:p>
          <a:p>
            <a:pPr algn="l" fontAlgn="base"/>
            <a:r>
              <a:rPr lang="en-GB" b="0" i="0" dirty="0">
                <a:solidFill>
                  <a:srgbClr val="1D1D1D"/>
                </a:solidFill>
                <a:effectLst/>
                <a:latin typeface="system-ui"/>
              </a:rPr>
              <a:t>This is compared to 20 cases in the financial year 2015-16, when the NHS started recording this data. In that year there were a total of 6,195 individuals treated for FGM.</a:t>
            </a:r>
          </a:p>
          <a:p>
            <a:pPr algn="l" fontAlgn="base"/>
            <a:r>
              <a:rPr lang="en-GB" b="0" i="0" dirty="0">
                <a:solidFill>
                  <a:srgbClr val="1D1D1D"/>
                </a:solidFill>
                <a:effectLst/>
                <a:latin typeface="system-ui"/>
              </a:rPr>
              <a:t>Some 85% of cases recorded in England during the past financial year are classified as ‘type 4 FGM’, which includes piercings. These are considered a form of FGM by the World Health Organisation.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rPr>
              <a:t>It is likely that there are more cases occurring in areas of the UK with large communities from practicing countries such as London, Cardiff, Manchester, Sheffield, Northampton, Birmingham, Oxford, Crawley, Reading, Slough and Milton Keynes.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22261977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Trainer to divide whiteboard into two sections QTS -  students to write answers to Q1 on the left,  answers to Q2 on the right</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Q1 – what should we do as police officers if we are dealing with a potential victim of FGM?</a:t>
            </a:r>
          </a:p>
          <a:p>
            <a:r>
              <a:rPr lang="en-GB" sz="1100" b="1" kern="1200" dirty="0">
                <a:solidFill>
                  <a:schemeClr val="tx1"/>
                </a:solidFill>
                <a:effectLst/>
                <a:latin typeface="Arial" panose="020B0604020202020204" pitchFamily="34" charset="0"/>
                <a:ea typeface="+mn-ea"/>
                <a:cs typeface="Arial" panose="020B0604020202020204" pitchFamily="34" charset="0"/>
              </a:rPr>
              <a:t>Q2 – what are some of the things we should consider when talking to the victim?</a:t>
            </a:r>
          </a:p>
          <a:p>
            <a:endParaRPr lang="en-GB" sz="1100" b="1"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If an officer becomes aware of a girl or woman at risk of FGM, they should:</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pPr lvl="0"/>
            <a:r>
              <a:rPr lang="en-GB" sz="1100" kern="1200" dirty="0">
                <a:solidFill>
                  <a:schemeClr val="tx1"/>
                </a:solidFill>
                <a:effectLst/>
                <a:latin typeface="Arial" panose="020B0604020202020204" pitchFamily="34" charset="0"/>
                <a:ea typeface="+mn-ea"/>
                <a:cs typeface="Arial" panose="020B0604020202020204" pitchFamily="34" charset="0"/>
              </a:rPr>
              <a:t>take immediate steps to make that person safe – safeguarding action may be appropriate, including taking a child into emergency protection</a:t>
            </a:r>
          </a:p>
          <a:p>
            <a:pPr lvl="0"/>
            <a:r>
              <a:rPr lang="en-GB" sz="1100" kern="1200" dirty="0">
                <a:solidFill>
                  <a:schemeClr val="tx1"/>
                </a:solidFill>
                <a:effectLst/>
                <a:latin typeface="Arial" panose="020B0604020202020204" pitchFamily="34" charset="0"/>
                <a:ea typeface="+mn-ea"/>
                <a:cs typeface="Arial" panose="020B0604020202020204" pitchFamily="34" charset="0"/>
              </a:rPr>
              <a:t>take immediate steps to secure evidence of an </a:t>
            </a:r>
            <a:r>
              <a:rPr lang="en-GB" sz="1100" u="sng" kern="1200" dirty="0">
                <a:solidFill>
                  <a:schemeClr val="tx1"/>
                </a:solidFill>
                <a:effectLst/>
                <a:latin typeface="Arial" panose="020B0604020202020204" pitchFamily="34" charset="0"/>
                <a:ea typeface="+mn-ea"/>
                <a:cs typeface="Arial" panose="020B0604020202020204" pitchFamily="34" charset="0"/>
                <a:hlinkClick r:id="rId3"/>
              </a:rPr>
              <a:t>offence</a:t>
            </a:r>
            <a:r>
              <a:rPr lang="en-GB" sz="1100" kern="1200" dirty="0">
                <a:solidFill>
                  <a:schemeClr val="tx1"/>
                </a:solidFill>
                <a:effectLst/>
                <a:latin typeface="Arial" panose="020B0604020202020204" pitchFamily="34" charset="0"/>
                <a:ea typeface="+mn-ea"/>
                <a:cs typeface="Arial" panose="020B0604020202020204" pitchFamily="34" charset="0"/>
              </a:rPr>
              <a:t>, including a preparatory offence under sections 44–46 of the Serious Crime Act 2007</a:t>
            </a:r>
          </a:p>
          <a:p>
            <a:pPr lvl="0"/>
            <a:r>
              <a:rPr lang="en-GB" sz="1100" kern="1200" dirty="0">
                <a:solidFill>
                  <a:schemeClr val="tx1"/>
                </a:solidFill>
                <a:effectLst/>
                <a:latin typeface="Arial" panose="020B0604020202020204" pitchFamily="34" charset="0"/>
                <a:ea typeface="+mn-ea"/>
                <a:cs typeface="Arial" panose="020B0604020202020204" pitchFamily="34" charset="0"/>
              </a:rPr>
              <a:t>consider arresting suspects</a:t>
            </a:r>
          </a:p>
          <a:p>
            <a:pPr lvl="0"/>
            <a:r>
              <a:rPr lang="en-GB" sz="1100" kern="1200" dirty="0">
                <a:solidFill>
                  <a:schemeClr val="tx1"/>
                </a:solidFill>
                <a:effectLst/>
                <a:latin typeface="Arial" panose="020B0604020202020204" pitchFamily="34" charset="0"/>
                <a:ea typeface="+mn-ea"/>
                <a:cs typeface="Arial" panose="020B0604020202020204" pitchFamily="34" charset="0"/>
              </a:rPr>
              <a:t>seek advice of a supervisor</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Emergency protection powers can be used when children are at risk of FGM. The relevant powers are:</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pPr lvl="0"/>
            <a:r>
              <a:rPr lang="en-GB" sz="1100" kern="1200" dirty="0">
                <a:solidFill>
                  <a:schemeClr val="tx1"/>
                </a:solidFill>
                <a:effectLst/>
                <a:latin typeface="Arial" panose="020B0604020202020204" pitchFamily="34" charset="0"/>
                <a:ea typeface="+mn-ea"/>
                <a:cs typeface="Arial" panose="020B0604020202020204" pitchFamily="34" charset="0"/>
              </a:rPr>
              <a:t>Police protection powers under </a:t>
            </a:r>
            <a:r>
              <a:rPr lang="en-GB" sz="1100" u="sng" kern="1200" dirty="0">
                <a:solidFill>
                  <a:schemeClr val="tx1"/>
                </a:solidFill>
                <a:effectLst/>
                <a:latin typeface="Arial" panose="020B0604020202020204" pitchFamily="34" charset="0"/>
                <a:ea typeface="+mn-ea"/>
                <a:cs typeface="Arial" panose="020B0604020202020204" pitchFamily="34" charset="0"/>
                <a:hlinkClick r:id="rId4"/>
              </a:rPr>
              <a:t>section 46 of the Children Act 1989</a:t>
            </a:r>
            <a:r>
              <a:rPr lang="en-GB" sz="1100" kern="1200" dirty="0">
                <a:solidFill>
                  <a:schemeClr val="tx1"/>
                </a:solidFill>
                <a:effectLst/>
                <a:latin typeface="Arial" panose="020B0604020202020204" pitchFamily="34" charset="0"/>
                <a:ea typeface="+mn-ea"/>
                <a:cs typeface="Arial" panose="020B0604020202020204" pitchFamily="34" charset="0"/>
              </a:rPr>
              <a:t>, see </a:t>
            </a:r>
            <a:r>
              <a:rPr lang="en-GB" sz="1100" u="sng" kern="1200" dirty="0">
                <a:solidFill>
                  <a:schemeClr val="tx1"/>
                </a:solidFill>
                <a:effectLst/>
                <a:latin typeface="Arial" panose="020B0604020202020204" pitchFamily="34" charset="0"/>
                <a:ea typeface="+mn-ea"/>
                <a:cs typeface="Arial" panose="020B0604020202020204" pitchFamily="34" charset="0"/>
                <a:hlinkClick r:id="rId5"/>
              </a:rPr>
              <a:t>APP on child abuse, police protection.</a:t>
            </a:r>
            <a:r>
              <a:rPr lang="en-GB" sz="1100" kern="1200" dirty="0">
                <a:solidFill>
                  <a:schemeClr val="tx1"/>
                </a:solidFill>
                <a:effectLst/>
                <a:latin typeface="Arial" panose="020B0604020202020204" pitchFamily="34" charset="0"/>
                <a:ea typeface="+mn-ea"/>
                <a:cs typeface="Arial" panose="020B0604020202020204" pitchFamily="34" charset="0"/>
              </a:rPr>
              <a:t> This allows a child at risk of ‘significant harm’ to be removed to a place of safety for up to 72 hours and is a police decision.</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pPr lvl="0"/>
            <a:r>
              <a:rPr lang="en-GB" sz="1100" kern="1200" dirty="0">
                <a:solidFill>
                  <a:schemeClr val="tx1"/>
                </a:solidFill>
                <a:effectLst/>
                <a:latin typeface="Arial" panose="020B0604020202020204" pitchFamily="34" charset="0"/>
                <a:ea typeface="+mn-ea"/>
                <a:cs typeface="Arial" panose="020B0604020202020204" pitchFamily="34" charset="0"/>
              </a:rPr>
              <a:t>Emergency protection orders under </a:t>
            </a:r>
            <a:r>
              <a:rPr lang="en-GB" sz="1100" u="sng" kern="1200" dirty="0">
                <a:solidFill>
                  <a:schemeClr val="tx1"/>
                </a:solidFill>
                <a:effectLst/>
                <a:latin typeface="Arial" panose="020B0604020202020204" pitchFamily="34" charset="0"/>
                <a:ea typeface="+mn-ea"/>
                <a:cs typeface="Arial" panose="020B0604020202020204" pitchFamily="34" charset="0"/>
                <a:hlinkClick r:id="rId6"/>
              </a:rPr>
              <a:t>section 44 of the Children Act 1989</a:t>
            </a:r>
            <a:r>
              <a:rPr lang="en-GB" sz="1100" kern="1200" dirty="0">
                <a:solidFill>
                  <a:schemeClr val="tx1"/>
                </a:solidFill>
                <a:effectLst/>
                <a:latin typeface="Arial" panose="020B0604020202020204" pitchFamily="34" charset="0"/>
                <a:ea typeface="+mn-ea"/>
                <a:cs typeface="Arial" panose="020B0604020202020204" pitchFamily="34" charset="0"/>
              </a:rPr>
              <a:t>. These are issued by a court where a child is in ‘imminent danger’, usually on application by the local authority, although a designated police officer could also apply.</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When talking to potential victims about FGM, officers should:</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pPr lvl="0"/>
            <a:r>
              <a:rPr lang="en-GB" sz="1100" kern="1200" dirty="0">
                <a:solidFill>
                  <a:schemeClr val="tx1"/>
                </a:solidFill>
                <a:effectLst/>
                <a:latin typeface="Arial" panose="020B0604020202020204" pitchFamily="34" charset="0"/>
                <a:ea typeface="+mn-ea"/>
                <a:cs typeface="Arial" panose="020B0604020202020204" pitchFamily="34" charset="0"/>
              </a:rPr>
              <a:t>ensure that the person is made safe</a:t>
            </a:r>
          </a:p>
          <a:p>
            <a:pPr lvl="0"/>
            <a:r>
              <a:rPr lang="en-GB" sz="1100" kern="1200" dirty="0">
                <a:solidFill>
                  <a:schemeClr val="tx1"/>
                </a:solidFill>
                <a:effectLst/>
                <a:latin typeface="Arial" panose="020B0604020202020204" pitchFamily="34" charset="0"/>
                <a:ea typeface="+mn-ea"/>
                <a:cs typeface="Arial" panose="020B0604020202020204" pitchFamily="34" charset="0"/>
              </a:rPr>
              <a:t>ensure that a female officer conducts the interview wherever possible</a:t>
            </a:r>
          </a:p>
          <a:p>
            <a:pPr lvl="0"/>
            <a:r>
              <a:rPr lang="en-GB" sz="1100" kern="1200" dirty="0">
                <a:solidFill>
                  <a:schemeClr val="tx1"/>
                </a:solidFill>
                <a:effectLst/>
                <a:latin typeface="Arial" panose="020B0604020202020204" pitchFamily="34" charset="0"/>
                <a:ea typeface="+mn-ea"/>
                <a:cs typeface="Arial" panose="020B0604020202020204" pitchFamily="34" charset="0"/>
              </a:rPr>
              <a:t>consider that the person may not wish to see a police officer from their community</a:t>
            </a:r>
          </a:p>
          <a:p>
            <a:pPr lvl="0"/>
            <a:r>
              <a:rPr lang="en-GB" sz="1100" kern="1200" dirty="0">
                <a:solidFill>
                  <a:schemeClr val="tx1"/>
                </a:solidFill>
                <a:effectLst/>
                <a:latin typeface="Arial" panose="020B0604020202020204" pitchFamily="34" charset="0"/>
                <a:ea typeface="+mn-ea"/>
                <a:cs typeface="Arial" panose="020B0604020202020204" pitchFamily="34" charset="0"/>
              </a:rPr>
              <a:t>create an opportunity for the individual to disclose by speaking to them alone and in private – this may require making arrangements for the person to speak to an officer in a safe setting on a later occasion</a:t>
            </a:r>
          </a:p>
          <a:p>
            <a:pPr lvl="0"/>
            <a:r>
              <a:rPr lang="en-GB" sz="1100" kern="1200" dirty="0">
                <a:solidFill>
                  <a:schemeClr val="tx1"/>
                </a:solidFill>
                <a:effectLst/>
                <a:latin typeface="Arial" panose="020B0604020202020204" pitchFamily="34" charset="0"/>
                <a:ea typeface="+mn-ea"/>
                <a:cs typeface="Arial" panose="020B0604020202020204" pitchFamily="34" charset="0"/>
              </a:rPr>
              <a:t>ensure no family or community member is present – consider using an appropriate   adult rather than a family member when interviewing a minor</a:t>
            </a:r>
          </a:p>
          <a:p>
            <a:pPr lvl="0"/>
            <a:r>
              <a:rPr lang="en-GB" sz="1100" kern="1200" dirty="0">
                <a:solidFill>
                  <a:schemeClr val="tx1"/>
                </a:solidFill>
                <a:effectLst/>
                <a:latin typeface="Arial" panose="020B0604020202020204" pitchFamily="34" charset="0"/>
                <a:ea typeface="+mn-ea"/>
                <a:cs typeface="Arial" panose="020B0604020202020204" pitchFamily="34" charset="0"/>
              </a:rPr>
              <a:t>make no assumptions</a:t>
            </a:r>
          </a:p>
          <a:p>
            <a:pPr lvl="0"/>
            <a:r>
              <a:rPr lang="en-GB" sz="1100" kern="1200" dirty="0">
                <a:solidFill>
                  <a:schemeClr val="tx1"/>
                </a:solidFill>
                <a:effectLst/>
                <a:latin typeface="Arial" panose="020B0604020202020204" pitchFamily="34" charset="0"/>
                <a:ea typeface="+mn-ea"/>
                <a:cs typeface="Arial" panose="020B0604020202020204" pitchFamily="34" charset="0"/>
              </a:rPr>
              <a:t>give the individual time to talk</a:t>
            </a:r>
          </a:p>
          <a:p>
            <a:pPr lvl="0"/>
            <a:r>
              <a:rPr lang="en-GB" sz="1100" kern="1200" dirty="0">
                <a:solidFill>
                  <a:schemeClr val="tx1"/>
                </a:solidFill>
                <a:effectLst/>
                <a:latin typeface="Arial" panose="020B0604020202020204" pitchFamily="34" charset="0"/>
                <a:ea typeface="+mn-ea"/>
                <a:cs typeface="Arial" panose="020B0604020202020204" pitchFamily="34" charset="0"/>
              </a:rPr>
              <a:t>be sensitive to the intimate nature of the subject</a:t>
            </a:r>
          </a:p>
          <a:p>
            <a:pPr lvl="0"/>
            <a:r>
              <a:rPr lang="en-GB" sz="1100" kern="1200" dirty="0">
                <a:solidFill>
                  <a:schemeClr val="tx1"/>
                </a:solidFill>
                <a:effectLst/>
                <a:latin typeface="Arial" panose="020B0604020202020204" pitchFamily="34" charset="0"/>
                <a:ea typeface="+mn-ea"/>
                <a:cs typeface="Arial" panose="020B0604020202020204" pitchFamily="34" charset="0"/>
              </a:rPr>
              <a:t>be sensitive to the fact that the individual may be loyal to their parents</a:t>
            </a:r>
          </a:p>
          <a:p>
            <a:pPr lvl="0"/>
            <a:r>
              <a:rPr lang="en-GB" sz="1100" kern="1200" dirty="0">
                <a:solidFill>
                  <a:schemeClr val="tx1"/>
                </a:solidFill>
                <a:effectLst/>
                <a:latin typeface="Arial" panose="020B0604020202020204" pitchFamily="34" charset="0"/>
                <a:ea typeface="+mn-ea"/>
                <a:cs typeface="Arial" panose="020B0604020202020204" pitchFamily="34" charset="0"/>
              </a:rPr>
              <a:t>be non-judgmental (pointing out the illegality and health risks of the practice but not blaming the girl or woman)</a:t>
            </a:r>
          </a:p>
          <a:p>
            <a:pPr lvl="0"/>
            <a:r>
              <a:rPr lang="en-GB" sz="1100" kern="1200" dirty="0">
                <a:solidFill>
                  <a:schemeClr val="tx1"/>
                </a:solidFill>
                <a:effectLst/>
                <a:latin typeface="Arial" panose="020B0604020202020204" pitchFamily="34" charset="0"/>
                <a:ea typeface="+mn-ea"/>
                <a:cs typeface="Arial" panose="020B0604020202020204" pitchFamily="34" charset="0"/>
              </a:rPr>
              <a:t>use simple language and ask straightforward questions</a:t>
            </a:r>
          </a:p>
          <a:p>
            <a:pPr lvl="0"/>
            <a:r>
              <a:rPr lang="en-GB" sz="1100" kern="1200" dirty="0">
                <a:solidFill>
                  <a:schemeClr val="tx1"/>
                </a:solidFill>
                <a:effectLst/>
                <a:latin typeface="Arial" panose="020B0604020202020204" pitchFamily="34" charset="0"/>
                <a:ea typeface="+mn-ea"/>
                <a:cs typeface="Arial" panose="020B0604020202020204" pitchFamily="34" charset="0"/>
              </a:rPr>
              <a:t>avoid loaded or offensive terminology such as ‘mutilation’</a:t>
            </a:r>
          </a:p>
          <a:p>
            <a:pPr lvl="0"/>
            <a:r>
              <a:rPr lang="en-GB" sz="1100" kern="1200" dirty="0">
                <a:solidFill>
                  <a:schemeClr val="tx1"/>
                </a:solidFill>
                <a:effectLst/>
                <a:latin typeface="Arial" panose="020B0604020202020204" pitchFamily="34" charset="0"/>
                <a:ea typeface="+mn-ea"/>
                <a:cs typeface="Arial" panose="020B0604020202020204" pitchFamily="34" charset="0"/>
              </a:rPr>
              <a:t>adopt a victim-centred approach ‒ offer accurate information about the person’s</a:t>
            </a:r>
          </a:p>
          <a:p>
            <a:pPr lvl="0"/>
            <a:r>
              <a:rPr lang="en-GB" sz="1100" kern="1200" dirty="0">
                <a:solidFill>
                  <a:schemeClr val="tx1"/>
                </a:solidFill>
                <a:effectLst/>
                <a:latin typeface="Arial" panose="020B0604020202020204" pitchFamily="34" charset="0"/>
                <a:ea typeface="+mn-ea"/>
                <a:cs typeface="Arial" panose="020B0604020202020204" pitchFamily="34" charset="0"/>
              </a:rPr>
              <a:t>choices and rights and respect their wishes where possible.</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See handout – initial actions to assist in debrief, also to be handed to students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34400034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rPr>
              <a:t>Facilitate discussion around this statement taken from BAWSO’s information pack “Tackling Female Genital Mutilation Together in Wales” Information Resource Pack.</a:t>
            </a:r>
          </a:p>
          <a:p>
            <a:endParaRPr lang="en-GB" altLang="en-US" sz="1100" dirty="0">
              <a:latin typeface="Arial" panose="020B0604020202020204" pitchFamily="34" charset="0"/>
            </a:endParaRPr>
          </a:p>
          <a:p>
            <a:r>
              <a:rPr lang="en-GB" altLang="en-US" sz="1100" b="1" dirty="0">
                <a:latin typeface="Arial" panose="020B0604020202020204" pitchFamily="34" charset="0"/>
              </a:rPr>
              <a:t>Cultural acceptance does not mean accepting the unacceptable!</a:t>
            </a:r>
          </a:p>
          <a:p>
            <a:endParaRPr lang="en-GB" altLang="en-US" sz="1100" b="1" dirty="0">
              <a:latin typeface="Arial" panose="020B0604020202020204" pitchFamily="34" charset="0"/>
            </a:endParaRPr>
          </a:p>
          <a:p>
            <a:r>
              <a:rPr lang="en-GB" altLang="en-US" sz="1100" b="1" dirty="0">
                <a:latin typeface="Arial" panose="020B0604020202020204" pitchFamily="34" charset="0"/>
              </a:rPr>
              <a:t>BAWSO (Black Association of Women Step Out) </a:t>
            </a:r>
            <a:r>
              <a:rPr lang="en-GB" altLang="en-US" sz="1100" dirty="0">
                <a:latin typeface="Arial" panose="020B0604020202020204" pitchFamily="34" charset="0"/>
              </a:rPr>
              <a:t>provides specialist services in Wales to people from black and ethnic minority backgrounds who are affected by domestic abuse and human trafficking. </a:t>
            </a:r>
          </a:p>
          <a:p>
            <a:endParaRPr lang="en-GB" altLang="en-US" sz="1100" dirty="0">
              <a:latin typeface="Arial" panose="020B0604020202020204" pitchFamily="34" charset="0"/>
            </a:endParaRPr>
          </a:p>
          <a:p>
            <a:r>
              <a:rPr lang="en-GB" altLang="en-US" sz="1100" dirty="0">
                <a:latin typeface="Arial" panose="020B0604020202020204" pitchFamily="34" charset="0"/>
              </a:rPr>
              <a:t>Provide packs where possible.  However, if these are not available, provide a photocopy of the Guidelines for Police Officer contained within the pack.  Allow students the opportunity to read this information and facilitate discussion as appropriate.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6526505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r>
              <a:rPr lang="en-GB" altLang="en-US" sz="1100" dirty="0">
                <a:latin typeface="Arial" panose="020B0604020202020204" pitchFamily="34" charset="0"/>
              </a:rPr>
              <a:t>Information/links provided on slide:</a:t>
            </a:r>
          </a:p>
          <a:p>
            <a:pPr marL="228600" indent="-228600"/>
            <a:endParaRPr lang="en-GB" altLang="en-US" sz="1100" dirty="0">
              <a:latin typeface="Arial" panose="020B0604020202020204" pitchFamily="34" charset="0"/>
            </a:endParaRPr>
          </a:p>
          <a:p>
            <a:pPr marL="228600" indent="-228600">
              <a:buFontTx/>
              <a:buAutoNum type="arabicPeriod"/>
            </a:pPr>
            <a:r>
              <a:rPr lang="en-GB" altLang="en-US" sz="1100" dirty="0">
                <a:latin typeface="Arial" panose="020B0604020202020204" pitchFamily="34" charset="0"/>
              </a:rPr>
              <a:t>HM Government Guidelines.</a:t>
            </a:r>
          </a:p>
          <a:p>
            <a:pPr marL="228600" indent="-228600"/>
            <a:r>
              <a:rPr lang="en-GB" altLang="en-US" sz="1100" dirty="0">
                <a:latin typeface="Arial" panose="020B0604020202020204" pitchFamily="34" charset="0"/>
              </a:rPr>
              <a:t>	Aim:  “This document seeks to provide advice and support to frontline professionals who have responsibilities to safeguard children and protect adults from the abuses associated with FGM.  As it is unlikely that any single agency will be able to meet the multiple needs of someone affected by FG, this document sets out a multi-agency response and strategies to encourage agencies to cooperate and work together”</a:t>
            </a:r>
          </a:p>
          <a:p>
            <a:pPr marL="228600" indent="-228600"/>
            <a:endParaRPr lang="en-GB" altLang="en-US" sz="1100" dirty="0">
              <a:latin typeface="Arial" panose="020B0604020202020204" pitchFamily="34" charset="0"/>
            </a:endParaRPr>
          </a:p>
          <a:p>
            <a:pPr marL="228600" indent="-228600">
              <a:buFontTx/>
              <a:buAutoNum type="arabicPeriod" startAt="2"/>
            </a:pPr>
            <a:r>
              <a:rPr lang="en-GB" altLang="en-US" sz="1100" dirty="0">
                <a:latin typeface="Arial" panose="020B0604020202020204" pitchFamily="34" charset="0"/>
              </a:rPr>
              <a:t>BAWSO (Black and Asian Women Step Out) FGM Project Team</a:t>
            </a:r>
          </a:p>
          <a:p>
            <a:pPr marL="228600" indent="-228600"/>
            <a:endParaRPr lang="en-GB" altLang="en-US" sz="1100" dirty="0">
              <a:latin typeface="Arial" panose="020B0604020202020204" pitchFamily="34" charset="0"/>
            </a:endParaRPr>
          </a:p>
          <a:p>
            <a:pPr marL="228600" indent="-228600"/>
            <a:r>
              <a:rPr lang="en-GB" altLang="en-US" sz="1100" dirty="0">
                <a:latin typeface="Arial" panose="020B0604020202020204" pitchFamily="34" charset="0"/>
              </a:rPr>
              <a:t>3.  Project Azure – Met.  Specialist Team dealing with FGM.</a:t>
            </a:r>
          </a:p>
          <a:p>
            <a:pPr marL="228600" indent="-228600"/>
            <a:r>
              <a:rPr lang="en-GB" altLang="en-US" sz="1100" b="1" dirty="0">
                <a:latin typeface="Arial" panose="020B0604020202020204" pitchFamily="34" charset="0"/>
              </a:rPr>
              <a:t>	Metropolitan Police Female Genital Mutilation Prevention Campaign</a:t>
            </a:r>
          </a:p>
          <a:p>
            <a:pPr marL="228600" indent="-228600"/>
            <a:r>
              <a:rPr lang="en-GB" altLang="en-US" sz="1100" dirty="0">
                <a:latin typeface="Arial" panose="020B0604020202020204" pitchFamily="34" charset="0"/>
              </a:rPr>
              <a:t>	The Summer Holidays have been identified as a time when girls are particularly vulnerable to becoming victims of FGM by being flown out to countries which openly practice FGM, or by having the procedure conducted on them at home, utilising the holiday period as recovery time.    The Metropolitan Police Service (MPS) has developed Project Azure to tackle this issue, and they are working in conjunction with London Safeguarding Children Board, British Medical Association, AFRUCA, FORWARD, Agency for Culture and Change Management and </a:t>
            </a:r>
            <a:r>
              <a:rPr lang="en-GB" altLang="en-US" sz="1100" dirty="0" err="1">
                <a:latin typeface="Arial" panose="020B0604020202020204" pitchFamily="34" charset="0"/>
              </a:rPr>
              <a:t>Crimestoppers</a:t>
            </a:r>
            <a:r>
              <a:rPr lang="en-GB" altLang="en-US" sz="1100" dirty="0">
                <a:latin typeface="Arial" panose="020B0604020202020204" pitchFamily="34" charset="0"/>
              </a:rPr>
              <a:t> for this purpose.   Project Azure is aiming to raise awareness about FGM, particularly in relation to the health implications for the victims and the legal implications for anyone arranging or participating in this practice, and has developed an electronic FGM Training and Briefing pack to be widely disseminated to any agency or voluntary organisation whose staff has contact with children.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22994618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3107853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82305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188604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402131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36404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194598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827478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166895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378196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16194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044590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81670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78753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hyperlink" Target="http://memini.co/memini/wp-content/uploads/2011/03/SamairaNazirL_228x388.jpg" TargetMode="Externa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2BUxh-f_glU"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file:///\\swp.police.int\data\work\SWPKDIVLDSLIBRARY\Shared\COURSE%20LIBRARY\LIBRARY\IPLU\Lesson%20Plans%20IPLAU%202017%20DO%20NOT%20MOVE\HBA%20FGM\Additional%20resources\PSC%20HBA%20Video%20(edit).wmv" TargetMode="External"/><Relationship Id="rId3" Type="http://schemas.openxmlformats.org/officeDocument/2006/relationships/slideLayout" Target="../slideLayouts/slideLayout7.xml"/><Relationship Id="rId7" Type="http://schemas.openxmlformats.org/officeDocument/2006/relationships/image" Target="../media/image11.jpeg"/><Relationship Id="rId2" Type="http://schemas.openxmlformats.org/officeDocument/2006/relationships/video" Target="file:///\\swp-net\data\work\SWPKDIVLDSAPPRENT\Shared\PDG\Lesson%20Material\Public%20Protection\COMPLETE%20HBA,%20Forced%20Marriage%20&amp;%20FGM\Classroom%20Delivery\Julanne%20-%20Honour%20Killing.wmv" TargetMode="External"/><Relationship Id="rId1" Type="http://schemas.microsoft.com/office/2007/relationships/media" Target="file:///\\swp-net\data\work\SWPKDIVLDSAPPRENT\Shared\PDG\Lesson%20Material\Public%20Protection\COMPLETE%20HBA,%20Forced%20Marriage%20&amp;%20FGM\Classroom%20Delivery\Julanne%20-%20Honour%20Killing.wmv" TargetMode="External"/><Relationship Id="rId6" Type="http://schemas.openxmlformats.org/officeDocument/2006/relationships/hyperlink" Target="Additional%20resources/PSC%20HBA%20Video%20(edit).wmv" TargetMode="External"/><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2.pn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2.png"/><Relationship Id="rId7" Type="http://schemas.openxmlformats.org/officeDocument/2006/relationships/diagramColors" Target="../diagrams/colors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s://youtu.be/2BUxh-f_glU"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4.jpeg"/><Relationship Id="rId7" Type="http://schemas.openxmlformats.org/officeDocument/2006/relationships/diagramColors" Target="../diagrams/colors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hyperlink" Target="https://youtu.be/pVx2WPPV2zA"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forced-marriage"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hyperlink" Target="https://www.google.co.uk/url?q=https://plus.google.com/%2Bwho/posts/cGQuPjhD1Gi&amp;sa=U&amp;ei=x6syU9zeNoTZ0QWTp4GgAQ&amp;ved=0CDIQ9QEwAg&amp;usg=AFQjCNHLS9XThZ-lhIkYs_3HILRdSxTcWg"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8.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0.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2.png"/><Relationship Id="rId7" Type="http://schemas.openxmlformats.org/officeDocument/2006/relationships/diagramColors" Target="../diagrams/colors16.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openxmlformats.org/officeDocument/2006/relationships/hyperlink" Target="http://www.bawso.org.uk/" TargetMode="External"/><Relationship Id="rId3" Type="http://schemas.openxmlformats.org/officeDocument/2006/relationships/hyperlink" Target="https://www.gov.uk/government/uploads/system/uploads/attachment_data/file/216669/dh_124588.pdf" TargetMode="External"/><Relationship Id="rId7" Type="http://schemas.openxmlformats.org/officeDocument/2006/relationships/image" Target="../media/image24.jpe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hyperlink" Target="http://www.google.co.uk/url?q=http://en.wikipedia.org/wiki/File:HM_Government.png&amp;sa=U&amp;ei=SwE0U5XDGMTY0QXOx4HgDA&amp;ved=0CDQQ9QEwAw&amp;usg=AFQjCNH-jhpN_1BeR3xsUta9mDU60JAeIA" TargetMode="External"/><Relationship Id="rId11" Type="http://schemas.openxmlformats.org/officeDocument/2006/relationships/image" Target="../media/image26.jpeg"/><Relationship Id="rId5" Type="http://schemas.openxmlformats.org/officeDocument/2006/relationships/hyperlink" Target="http://content.met.police.uk/News/CUT--Some-Wounds-Never-Heal/1260269158604/1257246745756" TargetMode="External"/><Relationship Id="rId10" Type="http://schemas.openxmlformats.org/officeDocument/2006/relationships/hyperlink" Target="https://www.google.co.uk/url?q=http://news.bbc.co.uk/2/hi/uk_news/england/london/4152722.stm&amp;sa=U&amp;ei=VCI0U7_fKqqw0AWZlIGoDA&amp;ved=0CDQQ9QEwAw&amp;usg=AFQjCNEpDVyxghfTyZvt1hC2YnLg07nsDg" TargetMode="External"/><Relationship Id="rId4" Type="http://schemas.openxmlformats.org/officeDocument/2006/relationships/hyperlink" Target="http://www.bawso.org.uk/our-services/women/female-genital-mutilation-project/" TargetMode="External"/><Relationship Id="rId9" Type="http://schemas.openxmlformats.org/officeDocument/2006/relationships/image" Target="../media/image25.jpeg"/></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620002" y="2462480"/>
            <a:ext cx="4271221" cy="255454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noProof="0" dirty="0">
                <a:solidFill>
                  <a:srgbClr val="002A68"/>
                </a:solidFill>
                <a:latin typeface="Arial Nova Cond" panose="020B0604020202020204" pitchFamily="34" charset="0"/>
                <a:ea typeface="Tahoma" panose="020B0604030504040204" pitchFamily="34" charset="0"/>
                <a:cs typeface="Tahoma" panose="020B0604030504040204" pitchFamily="34" charset="0"/>
              </a:rPr>
              <a:t>Honour Based </a:t>
            </a: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Abuse, Forced Marriage &amp; Female Genital Mutilation</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02449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1n_yones0-150x15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771" y="434145"/>
            <a:ext cx="2489716" cy="21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10" descr="Shafilea Ahmed was found dead in 2004 (Facebook)"/>
          <p:cNvPicPr>
            <a:picLocks noChangeAspect="1" noChangeArrowheads="1"/>
          </p:cNvPicPr>
          <p:nvPr/>
        </p:nvPicPr>
        <p:blipFill rotWithShape="1">
          <a:blip r:embed="rId4">
            <a:extLst>
              <a:ext uri="{28A0092B-C50C-407E-A947-70E740481C1C}">
                <a14:useLocalDpi xmlns:a14="http://schemas.microsoft.com/office/drawing/2010/main" val="0"/>
              </a:ext>
            </a:extLst>
          </a:blip>
          <a:srcRect l="15560" r="17772"/>
          <a:stretch/>
        </p:blipFill>
        <p:spPr bwMode="auto">
          <a:xfrm>
            <a:off x="6905499" y="434145"/>
            <a:ext cx="2371426" cy="216766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14" descr="SamairaNazirL_228x388">
            <a:hlinkClick r:id="rId5"/>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30034"/>
          <a:stretch/>
        </p:blipFill>
        <p:spPr bwMode="auto">
          <a:xfrm>
            <a:off x="6928395" y="3198739"/>
            <a:ext cx="2367594" cy="2277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Arash Ghorbani-Zarin "/>
          <p:cNvPicPr>
            <a:picLocks noChangeAspect="1" noChangeArrowheads="1"/>
          </p:cNvPicPr>
          <p:nvPr/>
        </p:nvPicPr>
        <p:blipFill rotWithShape="1">
          <a:blip r:embed="rId7">
            <a:extLst>
              <a:ext uri="{28A0092B-C50C-407E-A947-70E740481C1C}">
                <a14:useLocalDpi xmlns:a14="http://schemas.microsoft.com/office/drawing/2010/main" val="0"/>
              </a:ext>
            </a:extLst>
          </a:blip>
          <a:srcRect l="9440" r="9479"/>
          <a:stretch/>
        </p:blipFill>
        <p:spPr bwMode="auto">
          <a:xfrm>
            <a:off x="572098" y="3194281"/>
            <a:ext cx="2515255" cy="21238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7"/>
          <p:cNvSpPr txBox="1">
            <a:spLocks noChangeArrowheads="1"/>
          </p:cNvSpPr>
          <p:nvPr/>
        </p:nvSpPr>
        <p:spPr bwMode="auto">
          <a:xfrm>
            <a:off x="3776051" y="956395"/>
            <a:ext cx="2160240" cy="707886"/>
          </a:xfrm>
          <a:prstGeom prst="rect">
            <a:avLst/>
          </a:prstGeom>
          <a:solidFill>
            <a:schemeClr val="tx2">
              <a:lumMod val="40000"/>
              <a:lumOff val="60000"/>
            </a:schemeClr>
          </a:solidFill>
          <a:ln>
            <a:solidFill>
              <a:schemeClr val="tx1"/>
            </a:solidFill>
          </a:ln>
          <a:effectLst>
            <a:prstShdw prst="shdw17" dist="17961" dir="2700000">
              <a:srgbClr val="BBE0E3">
                <a:gamma/>
                <a:shade val="60000"/>
                <a:invGamma/>
              </a:srgbClr>
            </a:prstShdw>
          </a:effectLst>
        </p:spPr>
        <p:txBody>
          <a:bodyPr wrap="square">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Heshu</a:t>
            </a: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rPr>
              <a:t> </a:t>
            </a: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Yones</a:t>
            </a:r>
            <a:r>
              <a:rPr kumimoji="0" lang="en-GB" altLang="en-US" sz="2400" b="1" i="0" u="none" strike="noStrike" kern="0" cap="none" spc="0" normalizeH="0" baseline="0" noProof="0" dirty="0">
                <a:ln>
                  <a:noFill/>
                </a:ln>
                <a:solidFill>
                  <a:srgbClr val="000000"/>
                </a:solidFill>
                <a:effectLst/>
                <a:uLnTx/>
                <a:uFillTx/>
                <a:latin typeface="Arial" panose="020B0604020202020204" pitchFamily="34" charset="0"/>
              </a:rPr>
              <a:t>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1600" b="1" i="0" u="none" strike="noStrike" kern="0" cap="none" spc="0" normalizeH="0" baseline="0" noProof="0" dirty="0">
                <a:ln>
                  <a:noFill/>
                </a:ln>
                <a:solidFill>
                  <a:srgbClr val="000000"/>
                </a:solidFill>
                <a:effectLst/>
                <a:uLnTx/>
                <a:uFillTx/>
                <a:latin typeface="Arial" panose="020B0604020202020204" pitchFamily="34" charset="0"/>
              </a:rPr>
              <a:t>16 </a:t>
            </a:r>
            <a:r>
              <a:rPr kumimoji="0" lang="en-GB" altLang="en-US" sz="1600" b="1" i="0" u="none" strike="noStrike" kern="0" cap="none" spc="0" normalizeH="0" baseline="0" noProof="0" dirty="0" err="1">
                <a:ln>
                  <a:noFill/>
                </a:ln>
                <a:solidFill>
                  <a:srgbClr val="000000"/>
                </a:solidFill>
                <a:effectLst/>
                <a:uLnTx/>
                <a:uFillTx/>
                <a:latin typeface="Arial" panose="020B0604020202020204" pitchFamily="34" charset="0"/>
              </a:rPr>
              <a:t>yrs</a:t>
            </a:r>
            <a:r>
              <a:rPr kumimoji="0" lang="en-GB" altLang="en-US" sz="1600" b="1" i="0" u="none" strike="noStrike" kern="0" cap="none" spc="0" normalizeH="0" baseline="0" noProof="0" dirty="0">
                <a:ln>
                  <a:noFill/>
                </a:ln>
                <a:solidFill>
                  <a:srgbClr val="000000"/>
                </a:solidFill>
                <a:effectLst/>
                <a:uLnTx/>
                <a:uFillTx/>
                <a:latin typeface="Arial" panose="020B0604020202020204" pitchFamily="34" charset="0"/>
              </a:rPr>
              <a:t> (2003)</a:t>
            </a:r>
          </a:p>
        </p:txBody>
      </p:sp>
      <p:sp>
        <p:nvSpPr>
          <p:cNvPr id="7" name="Text Box 20"/>
          <p:cNvSpPr txBox="1">
            <a:spLocks noChangeArrowheads="1"/>
          </p:cNvSpPr>
          <p:nvPr/>
        </p:nvSpPr>
        <p:spPr bwMode="auto">
          <a:xfrm>
            <a:off x="3405053" y="3917638"/>
            <a:ext cx="3240088" cy="677108"/>
          </a:xfrm>
          <a:prstGeom prst="rect">
            <a:avLst/>
          </a:prstGeom>
          <a:solidFill>
            <a:schemeClr val="accent1">
              <a:lumMod val="40000"/>
              <a:lumOff val="60000"/>
            </a:schemeClr>
          </a:solidFill>
          <a:ln>
            <a:solidFill>
              <a:schemeClr val="tx1"/>
            </a:solidFill>
          </a:ln>
          <a:effectLst>
            <a:prstShdw prst="shdw17" dist="17961" dir="2700000">
              <a:srgbClr val="BBE0E3">
                <a:gamma/>
                <a:shade val="60000"/>
                <a:invGamma/>
              </a:srgbClr>
            </a:prstShdw>
          </a:effectLst>
        </p:spPr>
        <p:txBody>
          <a:bodyPr>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Arash</a:t>
            </a: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rPr>
              <a:t> </a:t>
            </a: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Ghorbani-Zarin</a:t>
            </a:r>
            <a:endPar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rPr>
              <a:t>19 </a:t>
            </a:r>
            <a:r>
              <a:rPr kumimoji="0" lang="en-GB" altLang="en-US" sz="1800" b="1" i="0" u="none" strike="noStrike" kern="0" cap="none" spc="0" normalizeH="0" baseline="0" noProof="0" dirty="0" err="1">
                <a:ln>
                  <a:noFill/>
                </a:ln>
                <a:solidFill>
                  <a:srgbClr val="000000"/>
                </a:solidFill>
                <a:effectLst/>
                <a:uLnTx/>
                <a:uFillTx/>
                <a:latin typeface="Arial" panose="020B0604020202020204" pitchFamily="34" charset="0"/>
              </a:rPr>
              <a:t>yrs</a:t>
            </a:r>
            <a:r>
              <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rPr>
              <a:t> (2005)</a:t>
            </a:r>
          </a:p>
        </p:txBody>
      </p:sp>
      <p:sp>
        <p:nvSpPr>
          <p:cNvPr id="8" name="Text Box 21"/>
          <p:cNvSpPr txBox="1">
            <a:spLocks noChangeArrowheads="1"/>
          </p:cNvSpPr>
          <p:nvPr/>
        </p:nvSpPr>
        <p:spPr bwMode="auto">
          <a:xfrm>
            <a:off x="9840637" y="3917638"/>
            <a:ext cx="2178914" cy="677108"/>
          </a:xfrm>
          <a:prstGeom prst="rect">
            <a:avLst/>
          </a:prstGeom>
          <a:solidFill>
            <a:schemeClr val="tx2">
              <a:lumMod val="40000"/>
              <a:lumOff val="60000"/>
            </a:schemeClr>
          </a:solidFill>
          <a:ln>
            <a:solidFill>
              <a:schemeClr val="tx1"/>
            </a:solidFill>
          </a:ln>
          <a:effectLst>
            <a:prstShdw prst="shdw17" dist="17961" dir="2700000">
              <a:srgbClr val="BBE0E3">
                <a:gamma/>
                <a:shade val="60000"/>
                <a:invGamma/>
              </a:srgbClr>
            </a:prstShdw>
          </a:effectLst>
        </p:spPr>
        <p:txBody>
          <a:bodyPr wrap="square">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Samaira</a:t>
            </a: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rPr>
              <a:t> </a:t>
            </a: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Nazir</a:t>
            </a:r>
            <a:endPar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rPr>
              <a:t>25 </a:t>
            </a:r>
            <a:r>
              <a:rPr kumimoji="0" lang="en-GB" altLang="en-US" sz="1800" b="1" i="0" u="none" strike="noStrike" kern="0" cap="none" spc="0" normalizeH="0" baseline="0" noProof="0" dirty="0" err="1">
                <a:ln>
                  <a:noFill/>
                </a:ln>
                <a:solidFill>
                  <a:srgbClr val="000000"/>
                </a:solidFill>
                <a:effectLst/>
                <a:uLnTx/>
                <a:uFillTx/>
                <a:latin typeface="Arial" panose="020B0604020202020204" pitchFamily="34" charset="0"/>
              </a:rPr>
              <a:t>yrs</a:t>
            </a:r>
            <a:r>
              <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rPr>
              <a:t> (2006)</a:t>
            </a:r>
          </a:p>
        </p:txBody>
      </p:sp>
      <p:sp>
        <p:nvSpPr>
          <p:cNvPr id="9" name="Text Box 18"/>
          <p:cNvSpPr txBox="1">
            <a:spLocks noChangeArrowheads="1"/>
          </p:cNvSpPr>
          <p:nvPr/>
        </p:nvSpPr>
        <p:spPr bwMode="auto">
          <a:xfrm>
            <a:off x="9787303" y="971784"/>
            <a:ext cx="2232248" cy="677108"/>
          </a:xfrm>
          <a:prstGeom prst="rect">
            <a:avLst/>
          </a:prstGeom>
          <a:solidFill>
            <a:schemeClr val="accent1">
              <a:lumMod val="40000"/>
              <a:lumOff val="60000"/>
            </a:schemeClr>
          </a:solidFill>
          <a:ln>
            <a:solidFill>
              <a:schemeClr val="tx1"/>
            </a:solidFill>
          </a:ln>
          <a:effectLst>
            <a:prstShdw prst="shdw17" dist="17961" dir="2700000">
              <a:srgbClr val="BBE0E3">
                <a:gamma/>
                <a:shade val="60000"/>
                <a:invGamma/>
              </a:srgbClr>
            </a:prstShdw>
          </a:effectLst>
        </p:spPr>
        <p:txBody>
          <a:bodyPr wrap="square">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Shafilea</a:t>
            </a: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rPr>
              <a:t> Ahmed</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rPr>
              <a:t>17 </a:t>
            </a:r>
            <a:r>
              <a:rPr kumimoji="0" lang="en-GB" altLang="en-US" sz="1800" b="1" i="0" u="none" strike="noStrike" kern="0" cap="none" spc="0" normalizeH="0" baseline="0" noProof="0" dirty="0" err="1">
                <a:ln>
                  <a:noFill/>
                </a:ln>
                <a:solidFill>
                  <a:srgbClr val="000000"/>
                </a:solidFill>
                <a:effectLst/>
                <a:uLnTx/>
                <a:uFillTx/>
                <a:latin typeface="Arial" panose="020B0604020202020204" pitchFamily="34" charset="0"/>
              </a:rPr>
              <a:t>yrs</a:t>
            </a:r>
            <a:r>
              <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rPr>
              <a:t> (2003)</a:t>
            </a:r>
          </a:p>
        </p:txBody>
      </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72859" y="208639"/>
            <a:ext cx="10696755" cy="671255"/>
          </a:xfrm>
          <a:prstGeom prst="rect">
            <a:avLst/>
          </a:prstGeom>
          <a:solidFill>
            <a:srgbClr val="002060"/>
          </a:solidFill>
        </p:spPr>
        <p:txBody>
          <a:bodyPr wrap="square" rtlCol="0">
            <a:spAutoFit/>
          </a:bodyPr>
          <a:lstStyle/>
          <a:p>
            <a:pPr algn="ctr"/>
            <a:r>
              <a:rPr lang="en-GB" sz="3600" b="1" dirty="0">
                <a:solidFill>
                  <a:schemeClr val="bg1"/>
                </a:solidFill>
              </a:rPr>
              <a:t>NPCC Definition of Honour Based Abuse</a:t>
            </a:r>
          </a:p>
        </p:txBody>
      </p:sp>
      <p:sp>
        <p:nvSpPr>
          <p:cNvPr id="2" name="Scroll: Horizontal 1">
            <a:extLst>
              <a:ext uri="{FF2B5EF4-FFF2-40B4-BE49-F238E27FC236}">
                <a16:creationId xmlns:a16="http://schemas.microsoft.com/office/drawing/2014/main" id="{BA520F70-BB37-4EB6-9320-93138C63AD7A}"/>
              </a:ext>
            </a:extLst>
          </p:cNvPr>
          <p:cNvSpPr/>
          <p:nvPr/>
        </p:nvSpPr>
        <p:spPr>
          <a:xfrm>
            <a:off x="1213233" y="1018564"/>
            <a:ext cx="9765533" cy="4820872"/>
          </a:xfrm>
          <a:prstGeom prst="horizont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..an incident or crime involving violence, threats of violence, intimidation, coercion or abuse (including psychological, physical, sexual, financial or emotional abuse),</a:t>
            </a:r>
          </a:p>
          <a:p>
            <a:pPr algn="ctr"/>
            <a:r>
              <a:rPr lang="en-GB" sz="2800" b="1" i="1" dirty="0">
                <a:solidFill>
                  <a:schemeClr val="tx1"/>
                </a:solidFill>
              </a:rPr>
              <a:t>which has or may have been committed to protect or defend the honour of an individual, family &amp;/or community’s code of behaviour</a:t>
            </a:r>
          </a:p>
        </p:txBody>
      </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a:spLocks noChangeArrowheads="1"/>
          </p:cNvSpPr>
          <p:nvPr/>
        </p:nvSpPr>
        <p:spPr bwMode="auto">
          <a:xfrm>
            <a:off x="1119883" y="743707"/>
            <a:ext cx="9894013" cy="4939814"/>
          </a:xfrm>
          <a:prstGeom prst="rect">
            <a:avLst/>
          </a:prstGeom>
          <a:solidFill>
            <a:schemeClr val="accent2">
              <a:lumMod val="60000"/>
              <a:lumOff val="40000"/>
            </a:schemeClr>
          </a:solidFill>
          <a:ln>
            <a:solidFill>
              <a:schemeClr val="tx1"/>
            </a:solidFill>
          </a:ln>
          <a:effectLst>
            <a:prstShdw prst="shdw17" dist="17961" dir="2700000">
              <a:srgbClr val="BBE0E3">
                <a:gamma/>
                <a:shade val="60000"/>
                <a:invGamma/>
              </a:srgbClr>
            </a:prstShdw>
          </a:effectLst>
        </p:spPr>
        <p:txBody>
          <a:bodyPr vert="horz" wrap="square" lIns="91440" tIns="45720" rIns="91440" bIns="45720" numCol="1" anchor="ctr" anchorCtr="0" compatLnSpc="1">
            <a:prstTxWarp prst="textNoShape">
              <a:avLst/>
            </a:prstTxWarp>
            <a:spAutoFit/>
          </a:bodyPr>
          <a:lstStyle>
            <a:lvl1pPr>
              <a:defRPr sz="2800" b="1">
                <a:solidFill>
                  <a:schemeClr val="tx1"/>
                </a:solidFill>
                <a:latin typeface="Arial" panose="020B0604020202020204" pitchFamily="34" charset="0"/>
              </a:defRPr>
            </a:lvl1pPr>
            <a:lvl2pPr>
              <a:defRPr sz="2800" b="1">
                <a:solidFill>
                  <a:schemeClr val="tx1"/>
                </a:solidFill>
                <a:latin typeface="Arial" panose="020B0604020202020204" pitchFamily="34" charset="0"/>
              </a:defRPr>
            </a:lvl2pPr>
            <a:lvl3pPr>
              <a:defRPr sz="2800" b="1">
                <a:solidFill>
                  <a:schemeClr val="tx1"/>
                </a:solidFill>
                <a:latin typeface="Arial" panose="020B0604020202020204" pitchFamily="34" charset="0"/>
              </a:defRPr>
            </a:lvl3pPr>
            <a:lvl4pPr>
              <a:defRPr sz="2800" b="1">
                <a:solidFill>
                  <a:schemeClr val="tx1"/>
                </a:solidFill>
                <a:latin typeface="Arial" panose="020B0604020202020204" pitchFamily="34" charset="0"/>
              </a:defRPr>
            </a:lvl4pPr>
            <a:lvl5pPr>
              <a:defRPr sz="2800" b="1">
                <a:solidFill>
                  <a:schemeClr val="tx1"/>
                </a:solidFill>
                <a:latin typeface="Arial" panose="020B0604020202020204" pitchFamily="34" charset="0"/>
              </a:defRPr>
            </a:lvl5pPr>
            <a:lvl6pPr eaLnBrk="0" fontAlgn="base" hangingPunct="0">
              <a:spcBef>
                <a:spcPct val="0"/>
              </a:spcBef>
              <a:spcAft>
                <a:spcPct val="0"/>
              </a:spcAft>
              <a:defRPr sz="2800" b="1">
                <a:solidFill>
                  <a:schemeClr val="tx1"/>
                </a:solidFill>
                <a:latin typeface="Arial" panose="020B0604020202020204" pitchFamily="34" charset="0"/>
              </a:defRPr>
            </a:lvl6pPr>
            <a:lvl7pPr eaLnBrk="0" fontAlgn="base" hangingPunct="0">
              <a:spcBef>
                <a:spcPct val="0"/>
              </a:spcBef>
              <a:spcAft>
                <a:spcPct val="0"/>
              </a:spcAft>
              <a:defRPr sz="2800" b="1">
                <a:solidFill>
                  <a:schemeClr val="tx1"/>
                </a:solidFill>
                <a:latin typeface="Arial" panose="020B0604020202020204" pitchFamily="34" charset="0"/>
              </a:defRPr>
            </a:lvl7pPr>
            <a:lvl8pPr eaLnBrk="0" fontAlgn="base" hangingPunct="0">
              <a:spcBef>
                <a:spcPct val="0"/>
              </a:spcBef>
              <a:spcAft>
                <a:spcPct val="0"/>
              </a:spcAft>
              <a:defRPr sz="2800" b="1">
                <a:solidFill>
                  <a:schemeClr val="tx1"/>
                </a:solidFill>
                <a:latin typeface="Arial" panose="020B0604020202020204" pitchFamily="34" charset="0"/>
              </a:defRPr>
            </a:lvl8pPr>
            <a:lvl9pPr eaLnBrk="0" fontAlgn="base" hangingPunct="0">
              <a:spcBef>
                <a:spcPct val="0"/>
              </a:spcBef>
              <a:spcAft>
                <a:spcPct val="0"/>
              </a:spcAft>
              <a:defRPr sz="2800" b="1">
                <a:solidFill>
                  <a:schemeClr val="tx1"/>
                </a:solidFill>
                <a:latin typeface="Arial" panose="020B0604020202020204" pitchFamily="34" charset="0"/>
              </a:defRPr>
            </a:lvl9pPr>
          </a:lstStyle>
          <a:p>
            <a:pPr marL="0" marR="0" lvl="0" indent="0"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mn-lt"/>
              </a:rPr>
              <a:t>High respect; great esteem.</a:t>
            </a:r>
          </a:p>
          <a:p>
            <a:pPr marL="0" marR="0" lvl="1" indent="0" algn="ctr" defTabSz="914400" eaLnBrk="0" fontAlgn="base" latinLnBrk="0" hangingPunct="0">
              <a:lnSpc>
                <a:spcPct val="100000"/>
              </a:lnSpc>
              <a:spcBef>
                <a:spcPct val="0"/>
              </a:spcBef>
              <a:spcAft>
                <a:spcPts val="600"/>
              </a:spcAft>
              <a:buClrTx/>
              <a:buSzTx/>
              <a:buFontTx/>
              <a:buNone/>
              <a:tabLst/>
              <a:defRPr/>
            </a:pPr>
            <a:r>
              <a:rPr lang="en-GB" altLang="en-US" sz="2000" b="0" kern="0" dirty="0">
                <a:solidFill>
                  <a:srgbClr val="000000"/>
                </a:solidFill>
                <a:latin typeface="+mn-lt"/>
              </a:rPr>
              <a:t>A</a:t>
            </a:r>
            <a:r>
              <a:rPr kumimoji="0" lang="en-GB" altLang="en-US" sz="2000" b="0" i="0" u="none" strike="noStrike" kern="0" cap="none" spc="0" normalizeH="0" baseline="0" noProof="0" dirty="0">
                <a:ln>
                  <a:noFill/>
                </a:ln>
                <a:solidFill>
                  <a:srgbClr val="000000"/>
                </a:solidFill>
                <a:effectLst/>
                <a:uLnTx/>
                <a:uFillTx/>
                <a:latin typeface="+mn-lt"/>
              </a:rPr>
              <a:t> person or thing that brings esteem.</a:t>
            </a:r>
          </a:p>
          <a:p>
            <a:pPr marL="0" marR="0" lvl="1" indent="0" algn="ctr" defTabSz="914400" eaLnBrk="0" fontAlgn="base" latinLnBrk="0" hangingPunct="0">
              <a:lnSpc>
                <a:spcPct val="100000"/>
              </a:lnSpc>
              <a:spcBef>
                <a:spcPct val="0"/>
              </a:spcBef>
              <a:spcAft>
                <a:spcPts val="600"/>
              </a:spcAft>
              <a:buClrTx/>
              <a:buSzTx/>
              <a:buFontTx/>
              <a:buNone/>
              <a:tabLst/>
              <a:defRPr/>
            </a:pPr>
            <a:r>
              <a:rPr lang="en-GB" altLang="en-US" sz="2000" b="0" kern="0" dirty="0">
                <a:solidFill>
                  <a:srgbClr val="000000"/>
                </a:solidFill>
                <a:latin typeface="+mn-lt"/>
              </a:rPr>
              <a:t>A</a:t>
            </a:r>
            <a:r>
              <a:rPr kumimoji="0" lang="en-GB" altLang="en-US" sz="2000" b="0" i="0" u="none" strike="noStrike" kern="0" cap="none" spc="0" normalizeH="0" baseline="0" noProof="0" dirty="0">
                <a:ln>
                  <a:noFill/>
                </a:ln>
                <a:solidFill>
                  <a:srgbClr val="000000"/>
                </a:solidFill>
                <a:effectLst/>
                <a:uLnTx/>
                <a:uFillTx/>
                <a:latin typeface="+mn-lt"/>
              </a:rPr>
              <a:t> title of respect or form of address given to a circuit judge, a US mayor, and (in Irish or rustic speech) any person of rank.</a:t>
            </a:r>
          </a:p>
          <a:p>
            <a:pPr marL="0" marR="0" lvl="1" indent="-457200"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mn-lt"/>
              </a:rPr>
              <a:t>The quality of knowing and doing what is morally right.</a:t>
            </a:r>
          </a:p>
          <a:p>
            <a:pPr marL="449263" marR="0" lvl="0" indent="-449263"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mn-lt"/>
              </a:rPr>
              <a:t>	A woman's chastity or her reputation for being chaste.</a:t>
            </a:r>
          </a:p>
          <a:p>
            <a:pPr marL="0" marR="0" lvl="0" indent="0"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mn-lt"/>
              </a:rPr>
              <a:t>Something regarded as a rare opportunity and bringing pride and pleasure; a privilege.</a:t>
            </a:r>
          </a:p>
          <a:p>
            <a:pPr marL="0" marR="0" lvl="1" indent="0" algn="ctr" defTabSz="914400" eaLnBrk="0" fontAlgn="base" latinLnBrk="0" hangingPunct="0">
              <a:lnSpc>
                <a:spcPct val="100000"/>
              </a:lnSpc>
              <a:spcBef>
                <a:spcPct val="0"/>
              </a:spcBef>
              <a:spcAft>
                <a:spcPts val="600"/>
              </a:spcAft>
              <a:buClrTx/>
              <a:buSzTx/>
              <a:buFontTx/>
              <a:buNone/>
              <a:tabLst/>
              <a:defRPr/>
            </a:pPr>
            <a:r>
              <a:rPr lang="en-GB" altLang="en-US" sz="2000" b="0" kern="0" dirty="0">
                <a:solidFill>
                  <a:srgbClr val="000000"/>
                </a:solidFill>
                <a:latin typeface="+mn-lt"/>
              </a:rPr>
              <a:t>A</a:t>
            </a:r>
            <a:r>
              <a:rPr kumimoji="0" lang="en-GB" altLang="en-US" sz="2000" b="0" i="0" u="none" strike="noStrike" kern="0" cap="none" spc="0" normalizeH="0" baseline="0" noProof="0" dirty="0">
                <a:ln>
                  <a:noFill/>
                </a:ln>
                <a:solidFill>
                  <a:srgbClr val="000000"/>
                </a:solidFill>
                <a:effectLst/>
                <a:uLnTx/>
                <a:uFillTx/>
                <a:latin typeface="+mn-lt"/>
              </a:rPr>
              <a:t> thing conferred as a distinction, especially an official award for bravery or achievement.</a:t>
            </a:r>
          </a:p>
          <a:p>
            <a:pPr marL="0" marR="0" lvl="1" indent="0" algn="ctr" defTabSz="914400" eaLnBrk="0" fontAlgn="base" latinLnBrk="0" hangingPunct="0">
              <a:lnSpc>
                <a:spcPct val="100000"/>
              </a:lnSpc>
              <a:spcBef>
                <a:spcPct val="0"/>
              </a:spcBef>
              <a:spcAft>
                <a:spcPts val="600"/>
              </a:spcAft>
              <a:buClrTx/>
              <a:buSzTx/>
              <a:buFontTx/>
              <a:buNone/>
              <a:tabLst/>
              <a:defRPr/>
            </a:pPr>
            <a:r>
              <a:rPr lang="en-GB" altLang="en-US" sz="2000" b="0" kern="0" dirty="0">
                <a:solidFill>
                  <a:srgbClr val="000000"/>
                </a:solidFill>
                <a:latin typeface="+mn-lt"/>
              </a:rPr>
              <a:t>A</a:t>
            </a:r>
            <a:r>
              <a:rPr kumimoji="0" lang="en-GB" altLang="en-US" sz="2000" b="0" i="0" u="none" strike="noStrike" kern="0" cap="none" spc="0" normalizeH="0" baseline="0" noProof="0" dirty="0">
                <a:ln>
                  <a:noFill/>
                </a:ln>
                <a:solidFill>
                  <a:srgbClr val="000000"/>
                </a:solidFill>
                <a:effectLst/>
                <a:uLnTx/>
                <a:uFillTx/>
                <a:latin typeface="+mn-lt"/>
              </a:rPr>
              <a:t> special distinction for proficiency in an examination.</a:t>
            </a:r>
          </a:p>
          <a:p>
            <a:pPr marL="0" marR="0" lvl="0" indent="0"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mn-lt"/>
              </a:rPr>
              <a:t>Regard with great respect.</a:t>
            </a:r>
          </a:p>
          <a:p>
            <a:pPr marL="0" marR="0" lvl="1" indent="0" algn="ctr" defTabSz="914400" eaLnBrk="0" fontAlgn="base" latinLnBrk="0" hangingPunct="0">
              <a:lnSpc>
                <a:spcPct val="100000"/>
              </a:lnSpc>
              <a:spcBef>
                <a:spcPct val="0"/>
              </a:spcBef>
              <a:spcAft>
                <a:spcPts val="600"/>
              </a:spcAft>
              <a:buClrTx/>
              <a:buSzTx/>
              <a:buFontTx/>
              <a:buNone/>
              <a:tabLst/>
              <a:defRPr/>
            </a:pPr>
            <a:r>
              <a:rPr lang="en-GB" altLang="en-US" sz="2000" b="0" kern="0" dirty="0">
                <a:solidFill>
                  <a:srgbClr val="000000"/>
                </a:solidFill>
                <a:latin typeface="+mn-lt"/>
              </a:rPr>
              <a:t>P</a:t>
            </a:r>
            <a:r>
              <a:rPr kumimoji="0" lang="en-GB" altLang="en-US" sz="2000" b="0" i="0" u="none" strike="noStrike" kern="0" cap="none" spc="0" normalizeH="0" baseline="0" noProof="0" dirty="0">
                <a:ln>
                  <a:noFill/>
                </a:ln>
                <a:solidFill>
                  <a:srgbClr val="000000"/>
                </a:solidFill>
                <a:effectLst/>
                <a:uLnTx/>
                <a:uFillTx/>
                <a:latin typeface="+mn-lt"/>
              </a:rPr>
              <a:t>ay public respect to</a:t>
            </a:r>
          </a:p>
          <a:p>
            <a:pPr marL="0" marR="0" lvl="0" indent="0"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mn-lt"/>
              </a:rPr>
              <a:t>To fulfil (an obligation) or keep (an agreement).</a:t>
            </a:r>
          </a:p>
          <a:p>
            <a:pPr marL="0" marR="0" lvl="0" indent="0" defTabSz="914400" eaLnBrk="0" fontAlgn="base" latinLnBrk="0" hangingPunct="0">
              <a:lnSpc>
                <a:spcPct val="100000"/>
              </a:lnSpc>
              <a:spcBef>
                <a:spcPct val="0"/>
              </a:spcBef>
              <a:spcAft>
                <a:spcPts val="60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9883" y="743707"/>
            <a:ext cx="9894013" cy="5056099"/>
          </a:xfrm>
          <a:prstGeom prst="rect">
            <a:avLst/>
          </a:prstGeom>
        </p:spPr>
      </p:pic>
    </p:spTree>
    <p:extLst>
      <p:ext uri="{BB962C8B-B14F-4D97-AF65-F5344CB8AC3E}">
        <p14:creationId xmlns:p14="http://schemas.microsoft.com/office/powerpoint/2010/main" val="1946010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0080" y="274320"/>
            <a:ext cx="11184818" cy="584775"/>
          </a:xfrm>
          <a:prstGeom prst="rect">
            <a:avLst/>
          </a:prstGeom>
          <a:solidFill>
            <a:srgbClr val="002060"/>
          </a:solidFill>
        </p:spPr>
        <p:txBody>
          <a:bodyPr wrap="square" rtlCol="0">
            <a:spAutoFit/>
          </a:bodyPr>
          <a:lstStyle/>
          <a:p>
            <a:pPr algn="ctr"/>
            <a:r>
              <a:rPr lang="en-GB" sz="3200" b="1" dirty="0">
                <a:solidFill>
                  <a:schemeClr val="bg1"/>
                </a:solidFill>
              </a:rPr>
              <a:t>Honour Based Violence</a:t>
            </a:r>
          </a:p>
        </p:txBody>
      </p:sp>
      <p:graphicFrame>
        <p:nvGraphicFramePr>
          <p:cNvPr id="3" name="Diagram 2">
            <a:extLst>
              <a:ext uri="{FF2B5EF4-FFF2-40B4-BE49-F238E27FC236}">
                <a16:creationId xmlns:a16="http://schemas.microsoft.com/office/drawing/2014/main" id="{2FC00703-96B6-4C59-B897-E5D35D4128FE}"/>
              </a:ext>
            </a:extLst>
          </p:cNvPr>
          <p:cNvGraphicFramePr/>
          <p:nvPr>
            <p:extLst>
              <p:ext uri="{D42A27DB-BD31-4B8C-83A1-F6EECF244321}">
                <p14:modId xmlns:p14="http://schemas.microsoft.com/office/powerpoint/2010/main" val="1679563760"/>
              </p:ext>
            </p:extLst>
          </p:nvPr>
        </p:nvGraphicFramePr>
        <p:xfrm>
          <a:off x="367102" y="929699"/>
          <a:ext cx="11184818" cy="48310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9466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F901DE2-A57F-41DE-96B2-21925ADD35D3}"/>
                                            </p:graphicEl>
                                          </p:spTgt>
                                        </p:tgtEl>
                                        <p:attrNameLst>
                                          <p:attrName>style.visibility</p:attrName>
                                        </p:attrNameLst>
                                      </p:cBhvr>
                                      <p:to>
                                        <p:strVal val="visible"/>
                                      </p:to>
                                    </p:set>
                                    <p:animEffect transition="in" filter="fade">
                                      <p:cBhvr>
                                        <p:cTn id="7" dur="500"/>
                                        <p:tgtEl>
                                          <p:spTgt spid="3">
                                            <p:graphicEl>
                                              <a:dgm id="{4F901DE2-A57F-41DE-96B2-21925ADD35D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2B4B042-2453-4419-8291-77356715FA96}"/>
                                            </p:graphicEl>
                                          </p:spTgt>
                                        </p:tgtEl>
                                        <p:attrNameLst>
                                          <p:attrName>style.visibility</p:attrName>
                                        </p:attrNameLst>
                                      </p:cBhvr>
                                      <p:to>
                                        <p:strVal val="visible"/>
                                      </p:to>
                                    </p:set>
                                    <p:animEffect transition="in" filter="fade">
                                      <p:cBhvr>
                                        <p:cTn id="12" dur="500"/>
                                        <p:tgtEl>
                                          <p:spTgt spid="3">
                                            <p:graphicEl>
                                              <a:dgm id="{82B4B042-2453-4419-8291-77356715FA9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E4181FD-3063-4AF0-B75A-6F722B488C7A}"/>
                                            </p:graphicEl>
                                          </p:spTgt>
                                        </p:tgtEl>
                                        <p:attrNameLst>
                                          <p:attrName>style.visibility</p:attrName>
                                        </p:attrNameLst>
                                      </p:cBhvr>
                                      <p:to>
                                        <p:strVal val="visible"/>
                                      </p:to>
                                    </p:set>
                                    <p:animEffect transition="in" filter="fade">
                                      <p:cBhvr>
                                        <p:cTn id="15" dur="500"/>
                                        <p:tgtEl>
                                          <p:spTgt spid="3">
                                            <p:graphicEl>
                                              <a:dgm id="{5E4181FD-3063-4AF0-B75A-6F722B488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2AC8DC55-1D2E-4FBD-9CDD-C2C20045472A}"/>
                                            </p:graphicEl>
                                          </p:spTgt>
                                        </p:tgtEl>
                                        <p:attrNameLst>
                                          <p:attrName>style.visibility</p:attrName>
                                        </p:attrNameLst>
                                      </p:cBhvr>
                                      <p:to>
                                        <p:strVal val="visible"/>
                                      </p:to>
                                    </p:set>
                                    <p:animEffect transition="in" filter="fade">
                                      <p:cBhvr>
                                        <p:cTn id="20" dur="500"/>
                                        <p:tgtEl>
                                          <p:spTgt spid="3">
                                            <p:graphicEl>
                                              <a:dgm id="{2AC8DC55-1D2E-4FBD-9CDD-C2C20045472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6834375B-FDAB-4C31-ABC2-C44BFC85B80B}"/>
                                            </p:graphicEl>
                                          </p:spTgt>
                                        </p:tgtEl>
                                        <p:attrNameLst>
                                          <p:attrName>style.visibility</p:attrName>
                                        </p:attrNameLst>
                                      </p:cBhvr>
                                      <p:to>
                                        <p:strVal val="visible"/>
                                      </p:to>
                                    </p:set>
                                    <p:animEffect transition="in" filter="fade">
                                      <p:cBhvr>
                                        <p:cTn id="23" dur="500"/>
                                        <p:tgtEl>
                                          <p:spTgt spid="3">
                                            <p:graphicEl>
                                              <a:dgm id="{6834375B-FDAB-4C31-ABC2-C44BFC85B80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A06CDAF6-4000-4AEC-9D1A-D64007AFC04C}"/>
                                            </p:graphicEl>
                                          </p:spTgt>
                                        </p:tgtEl>
                                        <p:attrNameLst>
                                          <p:attrName>style.visibility</p:attrName>
                                        </p:attrNameLst>
                                      </p:cBhvr>
                                      <p:to>
                                        <p:strVal val="visible"/>
                                      </p:to>
                                    </p:set>
                                    <p:animEffect transition="in" filter="fade">
                                      <p:cBhvr>
                                        <p:cTn id="28" dur="500"/>
                                        <p:tgtEl>
                                          <p:spTgt spid="3">
                                            <p:graphicEl>
                                              <a:dgm id="{A06CDAF6-4000-4AEC-9D1A-D64007AFC04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0B9C287C-71B8-4580-AF90-41936340BB56}"/>
                                            </p:graphicEl>
                                          </p:spTgt>
                                        </p:tgtEl>
                                        <p:attrNameLst>
                                          <p:attrName>style.visibility</p:attrName>
                                        </p:attrNameLst>
                                      </p:cBhvr>
                                      <p:to>
                                        <p:strVal val="visible"/>
                                      </p:to>
                                    </p:set>
                                    <p:animEffect transition="in" filter="fade">
                                      <p:cBhvr>
                                        <p:cTn id="31" dur="500"/>
                                        <p:tgtEl>
                                          <p:spTgt spid="3">
                                            <p:graphicEl>
                                              <a:dgm id="{0B9C287C-71B8-4580-AF90-41936340BB5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9C0F2579-268B-41BD-9098-9034895F6698}"/>
                                            </p:graphicEl>
                                          </p:spTgt>
                                        </p:tgtEl>
                                        <p:attrNameLst>
                                          <p:attrName>style.visibility</p:attrName>
                                        </p:attrNameLst>
                                      </p:cBhvr>
                                      <p:to>
                                        <p:strVal val="visible"/>
                                      </p:to>
                                    </p:set>
                                    <p:animEffect transition="in" filter="fade">
                                      <p:cBhvr>
                                        <p:cTn id="36" dur="500"/>
                                        <p:tgtEl>
                                          <p:spTgt spid="3">
                                            <p:graphicEl>
                                              <a:dgm id="{9C0F2579-268B-41BD-9098-9034895F669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8E3F1D58-000C-4349-AD48-3608ACACC616}"/>
                                            </p:graphicEl>
                                          </p:spTgt>
                                        </p:tgtEl>
                                        <p:attrNameLst>
                                          <p:attrName>style.visibility</p:attrName>
                                        </p:attrNameLst>
                                      </p:cBhvr>
                                      <p:to>
                                        <p:strVal val="visible"/>
                                      </p:to>
                                    </p:set>
                                    <p:animEffect transition="in" filter="fade">
                                      <p:cBhvr>
                                        <p:cTn id="39" dur="500"/>
                                        <p:tgtEl>
                                          <p:spTgt spid="3">
                                            <p:graphicEl>
                                              <a:dgm id="{8E3F1D58-000C-4349-AD48-3608ACACC616}"/>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BC748CF4-D5E2-4A97-B458-CAA68A09313F}"/>
                                            </p:graphicEl>
                                          </p:spTgt>
                                        </p:tgtEl>
                                        <p:attrNameLst>
                                          <p:attrName>style.visibility</p:attrName>
                                        </p:attrNameLst>
                                      </p:cBhvr>
                                      <p:to>
                                        <p:strVal val="visible"/>
                                      </p:to>
                                    </p:set>
                                    <p:animEffect transition="in" filter="fade">
                                      <p:cBhvr>
                                        <p:cTn id="44" dur="500"/>
                                        <p:tgtEl>
                                          <p:spTgt spid="3">
                                            <p:graphicEl>
                                              <a:dgm id="{BC748CF4-D5E2-4A97-B458-CAA68A09313F}"/>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65586DAC-FE26-42BD-BFF8-D72AB8E29454}"/>
                                            </p:graphicEl>
                                          </p:spTgt>
                                        </p:tgtEl>
                                        <p:attrNameLst>
                                          <p:attrName>style.visibility</p:attrName>
                                        </p:attrNameLst>
                                      </p:cBhvr>
                                      <p:to>
                                        <p:strVal val="visible"/>
                                      </p:to>
                                    </p:set>
                                    <p:animEffect transition="in" filter="fade">
                                      <p:cBhvr>
                                        <p:cTn id="47" dur="500"/>
                                        <p:tgtEl>
                                          <p:spTgt spid="3">
                                            <p:graphicEl>
                                              <a:dgm id="{65586DAC-FE26-42BD-BFF8-D72AB8E294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5540" y="244224"/>
            <a:ext cx="8280920" cy="646331"/>
          </a:xfrm>
          <a:prstGeom prst="rect">
            <a:avLst/>
          </a:prstGeom>
          <a:solidFill>
            <a:srgbClr val="002060"/>
          </a:solidFill>
        </p:spPr>
        <p:txBody>
          <a:bodyPr wrap="square" rtlCol="0">
            <a:spAutoFit/>
          </a:bodyPr>
          <a:lstStyle/>
          <a:p>
            <a:pPr algn="ctr"/>
            <a:r>
              <a:rPr lang="en-GB" sz="3600" b="1" dirty="0">
                <a:solidFill>
                  <a:schemeClr val="bg1"/>
                </a:solidFill>
              </a:rPr>
              <a:t>Honour</a:t>
            </a:r>
          </a:p>
        </p:txBody>
      </p:sp>
      <p:sp>
        <p:nvSpPr>
          <p:cNvPr id="5" name="TextBox 4">
            <a:extLst>
              <a:ext uri="{FF2B5EF4-FFF2-40B4-BE49-F238E27FC236}">
                <a16:creationId xmlns:a16="http://schemas.microsoft.com/office/drawing/2014/main" id="{01846DC2-F505-4699-A86D-7C9854A3C47F}"/>
              </a:ext>
            </a:extLst>
          </p:cNvPr>
          <p:cNvSpPr txBox="1"/>
          <p:nvPr/>
        </p:nvSpPr>
        <p:spPr>
          <a:xfrm>
            <a:off x="4811233" y="3059668"/>
            <a:ext cx="6092456" cy="369332"/>
          </a:xfrm>
          <a:prstGeom prst="rect">
            <a:avLst/>
          </a:prstGeom>
          <a:noFill/>
        </p:spPr>
        <p:txBody>
          <a:bodyPr wrap="square">
            <a:spAutoFit/>
          </a:bodyPr>
          <a:lstStyle/>
          <a:p>
            <a:r>
              <a:rPr lang="en-GB" sz="1800" u="sng" dirty="0">
                <a:solidFill>
                  <a:srgbClr val="000000"/>
                </a:solidFill>
                <a:effectLst/>
                <a:latin typeface="Helvetica" panose="020B0604020202020204" pitchFamily="34" charset="0"/>
                <a:ea typeface="Calibri" panose="020F0502020204030204" pitchFamily="34" charset="0"/>
                <a:hlinkClick r:id="rId3"/>
              </a:rPr>
              <a:t>https://youtu.be/2BUxh-f_glU</a:t>
            </a:r>
            <a:endParaRPr lang="en-GB" dirty="0"/>
          </a:p>
        </p:txBody>
      </p:sp>
    </p:spTree>
    <p:extLst>
      <p:ext uri="{BB962C8B-B14F-4D97-AF65-F5344CB8AC3E}">
        <p14:creationId xmlns:p14="http://schemas.microsoft.com/office/powerpoint/2010/main" val="2997234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Julanne - Honour Killing.wmv">
            <a:hlinkClick r:id="" action="ppaction://media"/>
          </p:cNvPr>
          <p:cNvPicPr>
            <a:picLocks noChangeAspect="1" noChangeArrowheads="1"/>
          </p:cNvPicPr>
          <p:nvPr>
            <a:videoFile r:link="rId2"/>
            <p:extLst>
              <p:ext uri="{DAA4B4D4-6D71-4841-9C94-3DE7FCFB9230}">
                <p14:media xmlns:p14="http://schemas.microsoft.com/office/powerpoint/2010/main" r:link="rId1"/>
              </p:ext>
            </p:extLst>
          </p:nvPr>
        </p:nvPicPr>
        <p:blipFill>
          <a:blip r:embed="rId5">
            <a:extLst>
              <a:ext uri="{28A0092B-C50C-407E-A947-70E740481C1C}">
                <a14:useLocalDpi xmlns:a14="http://schemas.microsoft.com/office/drawing/2010/main" val="0"/>
              </a:ext>
            </a:extLst>
          </a:blip>
          <a:srcRect/>
          <a:stretch>
            <a:fillRect/>
          </a:stretch>
        </p:blipFill>
        <p:spPr bwMode="auto">
          <a:xfrm>
            <a:off x="2750770" y="526985"/>
            <a:ext cx="6909458" cy="4883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8" descr="File:Final official poster of Banaz A Love Story.jpg">
            <a:hlinkClick r:id="rId6" action="ppaction://hlinkfile"/>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90961" y="526985"/>
            <a:ext cx="4029075" cy="482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Action Button: End 3">
            <a:hlinkClick r:id="rId8" action="ppaction://hlinkfile" highlightClick="1"/>
          </p:cNvPr>
          <p:cNvSpPr/>
          <p:nvPr/>
        </p:nvSpPr>
        <p:spPr bwMode="auto">
          <a:xfrm>
            <a:off x="9225615" y="4978586"/>
            <a:ext cx="432048" cy="432048"/>
          </a:xfrm>
          <a:prstGeom prst="actionButtonEnd">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3408419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p:cTn id="8" fill="hold" display="0">
                  <p:stCondLst>
                    <p:cond delay="indefinite"/>
                  </p:stCondLst>
                  <p:endCondLst>
                    <p:cond evt="onNext" delay="0">
                      <p:tgtEl>
                        <p:sldTgt/>
                      </p:tgtEl>
                    </p:cond>
                    <p:cond evt="onPrev" delay="0">
                      <p:tgtEl>
                        <p:sldTgt/>
                      </p:tgtEl>
                    </p:cond>
                  </p:end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59457" y="240064"/>
            <a:ext cx="10317191" cy="584775"/>
          </a:xfrm>
          <a:prstGeom prst="rect">
            <a:avLst/>
          </a:prstGeom>
          <a:solidFill>
            <a:srgbClr val="002060"/>
          </a:solidFill>
        </p:spPr>
        <p:txBody>
          <a:bodyPr wrap="square" rtlCol="0">
            <a:spAutoFit/>
          </a:bodyPr>
          <a:lstStyle/>
          <a:p>
            <a:pPr algn="ctr"/>
            <a:r>
              <a:rPr lang="en-GB" sz="3200" b="1" dirty="0">
                <a:solidFill>
                  <a:schemeClr val="bg1"/>
                </a:solidFill>
              </a:rPr>
              <a:t>Missed Opportunities (IPCC report –2008)</a:t>
            </a:r>
          </a:p>
        </p:txBody>
      </p:sp>
      <p:graphicFrame>
        <p:nvGraphicFramePr>
          <p:cNvPr id="2" name="Diagram 1">
            <a:extLst>
              <a:ext uri="{FF2B5EF4-FFF2-40B4-BE49-F238E27FC236}">
                <a16:creationId xmlns:a16="http://schemas.microsoft.com/office/drawing/2014/main" id="{836928D4-A6A6-49C2-A91E-457587F4F0B2}"/>
              </a:ext>
            </a:extLst>
          </p:cNvPr>
          <p:cNvGraphicFramePr/>
          <p:nvPr>
            <p:extLst>
              <p:ext uri="{D42A27DB-BD31-4B8C-83A1-F6EECF244321}">
                <p14:modId xmlns:p14="http://schemas.microsoft.com/office/powerpoint/2010/main" val="2925918050"/>
              </p:ext>
            </p:extLst>
          </p:nvPr>
        </p:nvGraphicFramePr>
        <p:xfrm>
          <a:off x="1259457" y="972094"/>
          <a:ext cx="10045413" cy="4913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0339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ED84A91-3133-4589-9AE4-71DC956D9E92}"/>
                                            </p:graphicEl>
                                          </p:spTgt>
                                        </p:tgtEl>
                                        <p:attrNameLst>
                                          <p:attrName>style.visibility</p:attrName>
                                        </p:attrNameLst>
                                      </p:cBhvr>
                                      <p:to>
                                        <p:strVal val="visible"/>
                                      </p:to>
                                    </p:set>
                                    <p:animEffect transition="in" filter="fade">
                                      <p:cBhvr>
                                        <p:cTn id="7" dur="500"/>
                                        <p:tgtEl>
                                          <p:spTgt spid="2">
                                            <p:graphicEl>
                                              <a:dgm id="{3ED84A91-3133-4589-9AE4-71DC956D9E9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88ED1D6-3E56-4731-9616-8E51F5A37007}"/>
                                            </p:graphicEl>
                                          </p:spTgt>
                                        </p:tgtEl>
                                        <p:attrNameLst>
                                          <p:attrName>style.visibility</p:attrName>
                                        </p:attrNameLst>
                                      </p:cBhvr>
                                      <p:to>
                                        <p:strVal val="visible"/>
                                      </p:to>
                                    </p:set>
                                    <p:animEffect transition="in" filter="fade">
                                      <p:cBhvr>
                                        <p:cTn id="12" dur="500"/>
                                        <p:tgtEl>
                                          <p:spTgt spid="2">
                                            <p:graphicEl>
                                              <a:dgm id="{D88ED1D6-3E56-4731-9616-8E51F5A3700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7EC2D23-649A-4F6E-B2DE-5E40CD655EDA}"/>
                                            </p:graphicEl>
                                          </p:spTgt>
                                        </p:tgtEl>
                                        <p:attrNameLst>
                                          <p:attrName>style.visibility</p:attrName>
                                        </p:attrNameLst>
                                      </p:cBhvr>
                                      <p:to>
                                        <p:strVal val="visible"/>
                                      </p:to>
                                    </p:set>
                                    <p:animEffect transition="in" filter="fade">
                                      <p:cBhvr>
                                        <p:cTn id="15" dur="500"/>
                                        <p:tgtEl>
                                          <p:spTgt spid="2">
                                            <p:graphicEl>
                                              <a:dgm id="{D7EC2D23-649A-4F6E-B2DE-5E40CD655E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961960D-EDD4-4339-84EB-786FD26E1A58}"/>
                                            </p:graphicEl>
                                          </p:spTgt>
                                        </p:tgtEl>
                                        <p:attrNameLst>
                                          <p:attrName>style.visibility</p:attrName>
                                        </p:attrNameLst>
                                      </p:cBhvr>
                                      <p:to>
                                        <p:strVal val="visible"/>
                                      </p:to>
                                    </p:set>
                                    <p:animEffect transition="in" filter="fade">
                                      <p:cBhvr>
                                        <p:cTn id="20" dur="500"/>
                                        <p:tgtEl>
                                          <p:spTgt spid="2">
                                            <p:graphicEl>
                                              <a:dgm id="{D961960D-EDD4-4339-84EB-786FD26E1A5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0DFCCD3-8FAF-447D-86C9-7CC68A11F346}"/>
                                            </p:graphicEl>
                                          </p:spTgt>
                                        </p:tgtEl>
                                        <p:attrNameLst>
                                          <p:attrName>style.visibility</p:attrName>
                                        </p:attrNameLst>
                                      </p:cBhvr>
                                      <p:to>
                                        <p:strVal val="visible"/>
                                      </p:to>
                                    </p:set>
                                    <p:animEffect transition="in" filter="fade">
                                      <p:cBhvr>
                                        <p:cTn id="23" dur="500"/>
                                        <p:tgtEl>
                                          <p:spTgt spid="2">
                                            <p:graphicEl>
                                              <a:dgm id="{60DFCCD3-8FAF-447D-86C9-7CC68A11F34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7E37A1E-459F-4B42-A6C2-7603345A96F0}"/>
                                            </p:graphicEl>
                                          </p:spTgt>
                                        </p:tgtEl>
                                        <p:attrNameLst>
                                          <p:attrName>style.visibility</p:attrName>
                                        </p:attrNameLst>
                                      </p:cBhvr>
                                      <p:to>
                                        <p:strVal val="visible"/>
                                      </p:to>
                                    </p:set>
                                    <p:animEffect transition="in" filter="fade">
                                      <p:cBhvr>
                                        <p:cTn id="28" dur="500"/>
                                        <p:tgtEl>
                                          <p:spTgt spid="2">
                                            <p:graphicEl>
                                              <a:dgm id="{17E37A1E-459F-4B42-A6C2-7603345A96F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472EBF5-B03C-4F2E-8A2C-DAEB7A36F829}"/>
                                            </p:graphicEl>
                                          </p:spTgt>
                                        </p:tgtEl>
                                        <p:attrNameLst>
                                          <p:attrName>style.visibility</p:attrName>
                                        </p:attrNameLst>
                                      </p:cBhvr>
                                      <p:to>
                                        <p:strVal val="visible"/>
                                      </p:to>
                                    </p:set>
                                    <p:animEffect transition="in" filter="fade">
                                      <p:cBhvr>
                                        <p:cTn id="31" dur="500"/>
                                        <p:tgtEl>
                                          <p:spTgt spid="2">
                                            <p:graphicEl>
                                              <a:dgm id="{3472EBF5-B03C-4F2E-8A2C-DAEB7A36F829}"/>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0917CD6-3736-4882-91DC-8D26641171CE}"/>
                                            </p:graphicEl>
                                          </p:spTgt>
                                        </p:tgtEl>
                                        <p:attrNameLst>
                                          <p:attrName>style.visibility</p:attrName>
                                        </p:attrNameLst>
                                      </p:cBhvr>
                                      <p:to>
                                        <p:strVal val="visible"/>
                                      </p:to>
                                    </p:set>
                                    <p:animEffect transition="in" filter="fade">
                                      <p:cBhvr>
                                        <p:cTn id="36" dur="500"/>
                                        <p:tgtEl>
                                          <p:spTgt spid="2">
                                            <p:graphicEl>
                                              <a:dgm id="{10917CD6-3736-4882-91DC-8D26641171C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29B6C5AF-7C99-4F30-BDC7-670F0A3ABCEF}"/>
                                            </p:graphicEl>
                                          </p:spTgt>
                                        </p:tgtEl>
                                        <p:attrNameLst>
                                          <p:attrName>style.visibility</p:attrName>
                                        </p:attrNameLst>
                                      </p:cBhvr>
                                      <p:to>
                                        <p:strVal val="visible"/>
                                      </p:to>
                                    </p:set>
                                    <p:animEffect transition="in" filter="fade">
                                      <p:cBhvr>
                                        <p:cTn id="39" dur="500"/>
                                        <p:tgtEl>
                                          <p:spTgt spid="2">
                                            <p:graphicEl>
                                              <a:dgm id="{29B6C5AF-7C99-4F30-BDC7-670F0A3ABCE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EED1188D-EF79-4DB4-9057-AA9229FF5D83}"/>
                                            </p:graphicEl>
                                          </p:spTgt>
                                        </p:tgtEl>
                                        <p:attrNameLst>
                                          <p:attrName>style.visibility</p:attrName>
                                        </p:attrNameLst>
                                      </p:cBhvr>
                                      <p:to>
                                        <p:strVal val="visible"/>
                                      </p:to>
                                    </p:set>
                                    <p:animEffect transition="in" filter="fade">
                                      <p:cBhvr>
                                        <p:cTn id="44" dur="500"/>
                                        <p:tgtEl>
                                          <p:spTgt spid="2">
                                            <p:graphicEl>
                                              <a:dgm id="{EED1188D-EF79-4DB4-9057-AA9229FF5D83}"/>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3F9DCA45-4681-4F03-9C2B-49D5D0F46A8F}"/>
                                            </p:graphicEl>
                                          </p:spTgt>
                                        </p:tgtEl>
                                        <p:attrNameLst>
                                          <p:attrName>style.visibility</p:attrName>
                                        </p:attrNameLst>
                                      </p:cBhvr>
                                      <p:to>
                                        <p:strVal val="visible"/>
                                      </p:to>
                                    </p:set>
                                    <p:animEffect transition="in" filter="fade">
                                      <p:cBhvr>
                                        <p:cTn id="47" dur="500"/>
                                        <p:tgtEl>
                                          <p:spTgt spid="2">
                                            <p:graphicEl>
                                              <a:dgm id="{3F9DCA45-4681-4F03-9C2B-49D5D0F46A8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4F32EBD-226C-4CAB-95F2-720F32D9CC1C}"/>
              </a:ext>
            </a:extLst>
          </p:cNvPr>
          <p:cNvSpPr>
            <a:spLocks noGrp="1"/>
          </p:cNvSpPr>
          <p:nvPr>
            <p:ph type="title"/>
          </p:nvPr>
        </p:nvSpPr>
        <p:spPr>
          <a:xfrm>
            <a:off x="838200" y="365126"/>
            <a:ext cx="10515600" cy="641350"/>
          </a:xfrm>
          <a:solidFill>
            <a:srgbClr val="002060"/>
          </a:solidFill>
        </p:spPr>
        <p:txBody>
          <a:bodyPr>
            <a:normAutofit/>
          </a:bodyPr>
          <a:lstStyle/>
          <a:p>
            <a:pPr algn="ctr"/>
            <a:r>
              <a:rPr lang="en-GB" sz="3600" b="1" dirty="0">
                <a:solidFill>
                  <a:schemeClr val="bg1"/>
                </a:solidFill>
                <a:latin typeface="+mn-lt"/>
              </a:rPr>
              <a:t>Some Statistics</a:t>
            </a:r>
          </a:p>
        </p:txBody>
      </p:sp>
      <p:graphicFrame>
        <p:nvGraphicFramePr>
          <p:cNvPr id="8" name="Diagram 7">
            <a:extLst>
              <a:ext uri="{FF2B5EF4-FFF2-40B4-BE49-F238E27FC236}">
                <a16:creationId xmlns:a16="http://schemas.microsoft.com/office/drawing/2014/main" id="{C604733A-0D11-43FD-A819-0BEBD7B3E6B4}"/>
              </a:ext>
            </a:extLst>
          </p:cNvPr>
          <p:cNvGraphicFramePr/>
          <p:nvPr>
            <p:extLst>
              <p:ext uri="{D42A27DB-BD31-4B8C-83A1-F6EECF244321}">
                <p14:modId xmlns:p14="http://schemas.microsoft.com/office/powerpoint/2010/main" val="2412750969"/>
              </p:ext>
            </p:extLst>
          </p:nvPr>
        </p:nvGraphicFramePr>
        <p:xfrm>
          <a:off x="2176224" y="-88930"/>
          <a:ext cx="8474974" cy="42009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E818CDB1-694D-432A-B363-A169DE1C8ACA}"/>
              </a:ext>
            </a:extLst>
          </p:cNvPr>
          <p:cNvGraphicFramePr/>
          <p:nvPr>
            <p:extLst>
              <p:ext uri="{D42A27DB-BD31-4B8C-83A1-F6EECF244321}">
                <p14:modId xmlns:p14="http://schemas.microsoft.com/office/powerpoint/2010/main" val="690282895"/>
              </p:ext>
            </p:extLst>
          </p:nvPr>
        </p:nvGraphicFramePr>
        <p:xfrm>
          <a:off x="2610061" y="2084482"/>
          <a:ext cx="7607300" cy="513185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344319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72CA272-CB3C-44E2-8D39-B52A000BA976}"/>
                                            </p:graphicEl>
                                          </p:spTgt>
                                        </p:tgtEl>
                                        <p:attrNameLst>
                                          <p:attrName>style.visibility</p:attrName>
                                        </p:attrNameLst>
                                      </p:cBhvr>
                                      <p:to>
                                        <p:strVal val="visible"/>
                                      </p:to>
                                    </p:set>
                                    <p:animEffect transition="in" filter="fade">
                                      <p:cBhvr>
                                        <p:cTn id="7" dur="500"/>
                                        <p:tgtEl>
                                          <p:spTgt spid="8">
                                            <p:graphicEl>
                                              <a:dgm id="{E72CA272-CB3C-44E2-8D39-B52A000BA97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0C7A4A5D-9077-4091-B471-075AA0D680E2}"/>
                                            </p:graphicEl>
                                          </p:spTgt>
                                        </p:tgtEl>
                                        <p:attrNameLst>
                                          <p:attrName>style.visibility</p:attrName>
                                        </p:attrNameLst>
                                      </p:cBhvr>
                                      <p:to>
                                        <p:strVal val="visible"/>
                                      </p:to>
                                    </p:set>
                                    <p:animEffect transition="in" filter="fade">
                                      <p:cBhvr>
                                        <p:cTn id="12" dur="500"/>
                                        <p:tgtEl>
                                          <p:spTgt spid="8">
                                            <p:graphicEl>
                                              <a:dgm id="{0C7A4A5D-9077-4091-B471-075AA0D680E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9F7CF98-9916-40BB-823B-800D1B0C25C0}"/>
                                            </p:graphicEl>
                                          </p:spTgt>
                                        </p:tgtEl>
                                        <p:attrNameLst>
                                          <p:attrName>style.visibility</p:attrName>
                                        </p:attrNameLst>
                                      </p:cBhvr>
                                      <p:to>
                                        <p:strVal val="visible"/>
                                      </p:to>
                                    </p:set>
                                    <p:animEffect transition="in" filter="fade">
                                      <p:cBhvr>
                                        <p:cTn id="15" dur="500"/>
                                        <p:tgtEl>
                                          <p:spTgt spid="8">
                                            <p:graphicEl>
                                              <a:dgm id="{69F7CF98-9916-40BB-823B-800D1B0C25C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A8E4FC14-9034-4269-B04E-4F5E940650D3}"/>
                                            </p:graphicEl>
                                          </p:spTgt>
                                        </p:tgtEl>
                                        <p:attrNameLst>
                                          <p:attrName>style.visibility</p:attrName>
                                        </p:attrNameLst>
                                      </p:cBhvr>
                                      <p:to>
                                        <p:strVal val="visible"/>
                                      </p:to>
                                    </p:set>
                                    <p:animEffect transition="in" filter="fade">
                                      <p:cBhvr>
                                        <p:cTn id="20" dur="500"/>
                                        <p:tgtEl>
                                          <p:spTgt spid="8">
                                            <p:graphicEl>
                                              <a:dgm id="{A8E4FC14-9034-4269-B04E-4F5E940650D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E4C44D20-C4F8-448C-AF5D-7107F04147FD}"/>
                                            </p:graphicEl>
                                          </p:spTgt>
                                        </p:tgtEl>
                                        <p:attrNameLst>
                                          <p:attrName>style.visibility</p:attrName>
                                        </p:attrNameLst>
                                      </p:cBhvr>
                                      <p:to>
                                        <p:strVal val="visible"/>
                                      </p:to>
                                    </p:set>
                                    <p:animEffect transition="in" filter="fade">
                                      <p:cBhvr>
                                        <p:cTn id="23" dur="500"/>
                                        <p:tgtEl>
                                          <p:spTgt spid="8">
                                            <p:graphicEl>
                                              <a:dgm id="{E4C44D20-C4F8-448C-AF5D-7107F04147F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9">
                                            <p:graphicEl>
                                              <a:dgm id="{63D95DB2-139A-48F6-91CF-B0ADD7EDEBBB}"/>
                                            </p:graphicEl>
                                          </p:spTgt>
                                        </p:tgtEl>
                                        <p:attrNameLst>
                                          <p:attrName>style.visibility</p:attrName>
                                        </p:attrNameLst>
                                      </p:cBhvr>
                                      <p:to>
                                        <p:strVal val="visible"/>
                                      </p:to>
                                    </p:set>
                                    <p:animEffect transition="in" filter="fade">
                                      <p:cBhvr>
                                        <p:cTn id="28" dur="500"/>
                                        <p:tgtEl>
                                          <p:spTgt spid="9">
                                            <p:graphicEl>
                                              <a:dgm id="{63D95DB2-139A-48F6-91CF-B0ADD7EDEBBB}"/>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9">
                                            <p:graphicEl>
                                              <a:dgm id="{95A04622-BEA5-41F8-8A53-DCF0E6DAA1DB}"/>
                                            </p:graphicEl>
                                          </p:spTgt>
                                        </p:tgtEl>
                                        <p:attrNameLst>
                                          <p:attrName>style.visibility</p:attrName>
                                        </p:attrNameLst>
                                      </p:cBhvr>
                                      <p:to>
                                        <p:strVal val="visible"/>
                                      </p:to>
                                    </p:set>
                                    <p:animEffect transition="in" filter="fade">
                                      <p:cBhvr>
                                        <p:cTn id="33" dur="500"/>
                                        <p:tgtEl>
                                          <p:spTgt spid="9">
                                            <p:graphicEl>
                                              <a:dgm id="{95A04622-BEA5-41F8-8A53-DCF0E6DAA1DB}"/>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graphicEl>
                                              <a:dgm id="{363EA16D-1845-4FAF-9C18-654DEC3E37EA}"/>
                                            </p:graphicEl>
                                          </p:spTgt>
                                        </p:tgtEl>
                                        <p:attrNameLst>
                                          <p:attrName>style.visibility</p:attrName>
                                        </p:attrNameLst>
                                      </p:cBhvr>
                                      <p:to>
                                        <p:strVal val="visible"/>
                                      </p:to>
                                    </p:set>
                                    <p:animEffect transition="in" filter="fade">
                                      <p:cBhvr>
                                        <p:cTn id="36" dur="500"/>
                                        <p:tgtEl>
                                          <p:spTgt spid="9">
                                            <p:graphicEl>
                                              <a:dgm id="{363EA16D-1845-4FAF-9C18-654DEC3E37E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Graphic spid="9"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lum bright="70000" contrast="-70000"/>
          </a:blip>
          <a:srcRect l="3733" r="4520"/>
          <a:stretch/>
        </p:blipFill>
        <p:spPr>
          <a:xfrm>
            <a:off x="1268396" y="347254"/>
            <a:ext cx="9145016" cy="5548650"/>
          </a:xfrm>
          <a:prstGeom prst="rect">
            <a:avLst/>
          </a:prstGeom>
        </p:spPr>
      </p:pic>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a:solidFill>
                  <a:schemeClr val="bg1"/>
                </a:solidFill>
              </a:rPr>
              <a:t>Triggers</a:t>
            </a:r>
          </a:p>
        </p:txBody>
      </p:sp>
      <p:graphicFrame>
        <p:nvGraphicFramePr>
          <p:cNvPr id="3" name="Diagram 2">
            <a:extLst>
              <a:ext uri="{FF2B5EF4-FFF2-40B4-BE49-F238E27FC236}">
                <a16:creationId xmlns:a16="http://schemas.microsoft.com/office/drawing/2014/main" id="{8482771D-6BB7-41E9-A6C6-5E0C61DC5637}"/>
              </a:ext>
            </a:extLst>
          </p:cNvPr>
          <p:cNvGraphicFramePr/>
          <p:nvPr>
            <p:extLst>
              <p:ext uri="{D42A27DB-BD31-4B8C-83A1-F6EECF244321}">
                <p14:modId xmlns:p14="http://schemas.microsoft.com/office/powerpoint/2010/main" val="3277077942"/>
              </p:ext>
            </p:extLst>
          </p:nvPr>
        </p:nvGraphicFramePr>
        <p:xfrm>
          <a:off x="1160953" y="719666"/>
          <a:ext cx="10001627"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67499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7CA67CFE-C47F-45B5-AF89-A7FA478A3A8D}"/>
                                            </p:graphicEl>
                                          </p:spTgt>
                                        </p:tgtEl>
                                        <p:attrNameLst>
                                          <p:attrName>style.visibility</p:attrName>
                                        </p:attrNameLst>
                                      </p:cBhvr>
                                      <p:to>
                                        <p:strVal val="visible"/>
                                      </p:to>
                                    </p:set>
                                    <p:animEffect transition="in" filter="fade">
                                      <p:cBhvr>
                                        <p:cTn id="7" dur="500"/>
                                        <p:tgtEl>
                                          <p:spTgt spid="3">
                                            <p:graphicEl>
                                              <a:dgm id="{7CA67CFE-C47F-45B5-AF89-A7FA478A3A8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A2C00980-65AA-4630-A51F-ACEE9FB88E73}"/>
                                            </p:graphicEl>
                                          </p:spTgt>
                                        </p:tgtEl>
                                        <p:attrNameLst>
                                          <p:attrName>style.visibility</p:attrName>
                                        </p:attrNameLst>
                                      </p:cBhvr>
                                      <p:to>
                                        <p:strVal val="visible"/>
                                      </p:to>
                                    </p:set>
                                    <p:animEffect transition="in" filter="fade">
                                      <p:cBhvr>
                                        <p:cTn id="12" dur="500"/>
                                        <p:tgtEl>
                                          <p:spTgt spid="3">
                                            <p:graphicEl>
                                              <a:dgm id="{A2C00980-65AA-4630-A51F-ACEE9FB88E7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070BCC8-2BDE-44FE-8F80-D1B17296A4DD}"/>
                                            </p:graphicEl>
                                          </p:spTgt>
                                        </p:tgtEl>
                                        <p:attrNameLst>
                                          <p:attrName>style.visibility</p:attrName>
                                        </p:attrNameLst>
                                      </p:cBhvr>
                                      <p:to>
                                        <p:strVal val="visible"/>
                                      </p:to>
                                    </p:set>
                                    <p:animEffect transition="in" filter="fade">
                                      <p:cBhvr>
                                        <p:cTn id="17" dur="500"/>
                                        <p:tgtEl>
                                          <p:spTgt spid="3">
                                            <p:graphicEl>
                                              <a:dgm id="{5070BCC8-2BDE-44FE-8F80-D1B17296A4D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C4E5D6C8-ED25-4578-93CE-EDCB4D6598B2}"/>
                                            </p:graphicEl>
                                          </p:spTgt>
                                        </p:tgtEl>
                                        <p:attrNameLst>
                                          <p:attrName>style.visibility</p:attrName>
                                        </p:attrNameLst>
                                      </p:cBhvr>
                                      <p:to>
                                        <p:strVal val="visible"/>
                                      </p:to>
                                    </p:set>
                                    <p:animEffect transition="in" filter="fade">
                                      <p:cBhvr>
                                        <p:cTn id="22" dur="500"/>
                                        <p:tgtEl>
                                          <p:spTgt spid="3">
                                            <p:graphicEl>
                                              <a:dgm id="{C4E5D6C8-ED25-4578-93CE-EDCB4D6598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B0DE58C1-EB9C-4CB8-A527-FC6E945CFAFB}"/>
                                            </p:graphicEl>
                                          </p:spTgt>
                                        </p:tgtEl>
                                        <p:attrNameLst>
                                          <p:attrName>style.visibility</p:attrName>
                                        </p:attrNameLst>
                                      </p:cBhvr>
                                      <p:to>
                                        <p:strVal val="visible"/>
                                      </p:to>
                                    </p:set>
                                    <p:animEffect transition="in" filter="fade">
                                      <p:cBhvr>
                                        <p:cTn id="27" dur="500"/>
                                        <p:tgtEl>
                                          <p:spTgt spid="3">
                                            <p:graphicEl>
                                              <a:dgm id="{B0DE58C1-EB9C-4CB8-A527-FC6E945CFAF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60304A7C-BA65-4DF0-BD54-B967A1699AAB}"/>
                                            </p:graphicEl>
                                          </p:spTgt>
                                        </p:tgtEl>
                                        <p:attrNameLst>
                                          <p:attrName>style.visibility</p:attrName>
                                        </p:attrNameLst>
                                      </p:cBhvr>
                                      <p:to>
                                        <p:strVal val="visible"/>
                                      </p:to>
                                    </p:set>
                                    <p:animEffect transition="in" filter="fade">
                                      <p:cBhvr>
                                        <p:cTn id="32" dur="500"/>
                                        <p:tgtEl>
                                          <p:spTgt spid="3">
                                            <p:graphicEl>
                                              <a:dgm id="{60304A7C-BA65-4DF0-BD54-B967A1699AAB}"/>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03F7F743-5B37-44D7-A7DE-7B3B5F6A0735}"/>
                                            </p:graphicEl>
                                          </p:spTgt>
                                        </p:tgtEl>
                                        <p:attrNameLst>
                                          <p:attrName>style.visibility</p:attrName>
                                        </p:attrNameLst>
                                      </p:cBhvr>
                                      <p:to>
                                        <p:strVal val="visible"/>
                                      </p:to>
                                    </p:set>
                                    <p:animEffect transition="in" filter="fade">
                                      <p:cBhvr>
                                        <p:cTn id="37" dur="500"/>
                                        <p:tgtEl>
                                          <p:spTgt spid="3">
                                            <p:graphicEl>
                                              <a:dgm id="{03F7F743-5B37-44D7-A7DE-7B3B5F6A0735}"/>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AE99CEC0-0C3F-4293-8A3D-10267DF1B518}"/>
                                            </p:graphicEl>
                                          </p:spTgt>
                                        </p:tgtEl>
                                        <p:attrNameLst>
                                          <p:attrName>style.visibility</p:attrName>
                                        </p:attrNameLst>
                                      </p:cBhvr>
                                      <p:to>
                                        <p:strVal val="visible"/>
                                      </p:to>
                                    </p:set>
                                    <p:animEffect transition="in" filter="fade">
                                      <p:cBhvr>
                                        <p:cTn id="42" dur="500"/>
                                        <p:tgtEl>
                                          <p:spTgt spid="3">
                                            <p:graphicEl>
                                              <a:dgm id="{AE99CEC0-0C3F-4293-8A3D-10267DF1B51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500BAA04-59A3-44E4-A182-9CE16EB58A16}"/>
                                            </p:graphicEl>
                                          </p:spTgt>
                                        </p:tgtEl>
                                        <p:attrNameLst>
                                          <p:attrName>style.visibility</p:attrName>
                                        </p:attrNameLst>
                                      </p:cBhvr>
                                      <p:to>
                                        <p:strVal val="visible"/>
                                      </p:to>
                                    </p:set>
                                    <p:animEffect transition="in" filter="fade">
                                      <p:cBhvr>
                                        <p:cTn id="47" dur="500"/>
                                        <p:tgtEl>
                                          <p:spTgt spid="3">
                                            <p:graphicEl>
                                              <a:dgm id="{500BAA04-59A3-44E4-A182-9CE16EB58A1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18CDFFD9-8625-47C5-A7B7-43E773E74A3B}"/>
                                            </p:graphicEl>
                                          </p:spTgt>
                                        </p:tgtEl>
                                        <p:attrNameLst>
                                          <p:attrName>style.visibility</p:attrName>
                                        </p:attrNameLst>
                                      </p:cBhvr>
                                      <p:to>
                                        <p:strVal val="visible"/>
                                      </p:to>
                                    </p:set>
                                    <p:animEffect transition="in" filter="fade">
                                      <p:cBhvr>
                                        <p:cTn id="52" dur="500"/>
                                        <p:tgtEl>
                                          <p:spTgt spid="3">
                                            <p:graphicEl>
                                              <a:dgm id="{18CDFFD9-8625-47C5-A7B7-43E773E74A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lum bright="70000" contrast="-70000"/>
          </a:blip>
          <a:srcRect l="3733" r="4520"/>
          <a:stretch/>
        </p:blipFill>
        <p:spPr>
          <a:xfrm>
            <a:off x="1268396" y="347254"/>
            <a:ext cx="9145016" cy="5548650"/>
          </a:xfrm>
          <a:prstGeom prst="rect">
            <a:avLst/>
          </a:prstGeom>
        </p:spPr>
      </p:pic>
      <p:sp>
        <p:nvSpPr>
          <p:cNvPr id="5" name="TextBox 4"/>
          <p:cNvSpPr txBox="1"/>
          <p:nvPr/>
        </p:nvSpPr>
        <p:spPr>
          <a:xfrm>
            <a:off x="1022847" y="72934"/>
            <a:ext cx="10146305" cy="584775"/>
          </a:xfrm>
          <a:prstGeom prst="rect">
            <a:avLst/>
          </a:prstGeom>
          <a:solidFill>
            <a:srgbClr val="002060"/>
          </a:solidFill>
        </p:spPr>
        <p:txBody>
          <a:bodyPr wrap="square" rtlCol="0">
            <a:spAutoFit/>
          </a:bodyPr>
          <a:lstStyle/>
          <a:p>
            <a:pPr algn="ctr"/>
            <a:r>
              <a:rPr lang="en-GB" sz="3200" b="1" dirty="0">
                <a:solidFill>
                  <a:schemeClr val="bg1"/>
                </a:solidFill>
              </a:rPr>
              <a:t>Initial Responding Officer</a:t>
            </a:r>
          </a:p>
        </p:txBody>
      </p:sp>
      <p:graphicFrame>
        <p:nvGraphicFramePr>
          <p:cNvPr id="3" name="Diagram 2">
            <a:extLst>
              <a:ext uri="{FF2B5EF4-FFF2-40B4-BE49-F238E27FC236}">
                <a16:creationId xmlns:a16="http://schemas.microsoft.com/office/drawing/2014/main" id="{47177A3E-8C82-4F16-8A09-6BDFFD417FFF}"/>
              </a:ext>
            </a:extLst>
          </p:cNvPr>
          <p:cNvGraphicFramePr/>
          <p:nvPr>
            <p:extLst>
              <p:ext uri="{D42A27DB-BD31-4B8C-83A1-F6EECF244321}">
                <p14:modId xmlns:p14="http://schemas.microsoft.com/office/powerpoint/2010/main" val="3998668331"/>
              </p:ext>
            </p:extLst>
          </p:nvPr>
        </p:nvGraphicFramePr>
        <p:xfrm>
          <a:off x="534837" y="765112"/>
          <a:ext cx="10963743" cy="513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44436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B9096F7-6E5E-46C1-931A-C4B75EDF1391}"/>
                                            </p:graphicEl>
                                          </p:spTgt>
                                        </p:tgtEl>
                                        <p:attrNameLst>
                                          <p:attrName>style.visibility</p:attrName>
                                        </p:attrNameLst>
                                      </p:cBhvr>
                                      <p:to>
                                        <p:strVal val="visible"/>
                                      </p:to>
                                    </p:set>
                                    <p:animEffect transition="in" filter="fade">
                                      <p:cBhvr>
                                        <p:cTn id="7" dur="500"/>
                                        <p:tgtEl>
                                          <p:spTgt spid="3">
                                            <p:graphicEl>
                                              <a:dgm id="{5B9096F7-6E5E-46C1-931A-C4B75EDF139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CB6F317-D0A2-4D47-ADD9-3FDEE5C4F0E6}"/>
                                            </p:graphicEl>
                                          </p:spTgt>
                                        </p:tgtEl>
                                        <p:attrNameLst>
                                          <p:attrName>style.visibility</p:attrName>
                                        </p:attrNameLst>
                                      </p:cBhvr>
                                      <p:to>
                                        <p:strVal val="visible"/>
                                      </p:to>
                                    </p:set>
                                    <p:animEffect transition="in" filter="fade">
                                      <p:cBhvr>
                                        <p:cTn id="12" dur="500"/>
                                        <p:tgtEl>
                                          <p:spTgt spid="3">
                                            <p:graphicEl>
                                              <a:dgm id="{9CB6F317-D0A2-4D47-ADD9-3FDEE5C4F0E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8E88A9BB-E19F-44AA-BAC7-E6186AE4A426}"/>
                                            </p:graphicEl>
                                          </p:spTgt>
                                        </p:tgtEl>
                                        <p:attrNameLst>
                                          <p:attrName>style.visibility</p:attrName>
                                        </p:attrNameLst>
                                      </p:cBhvr>
                                      <p:to>
                                        <p:strVal val="visible"/>
                                      </p:to>
                                    </p:set>
                                    <p:animEffect transition="in" filter="fade">
                                      <p:cBhvr>
                                        <p:cTn id="15" dur="500"/>
                                        <p:tgtEl>
                                          <p:spTgt spid="3">
                                            <p:graphicEl>
                                              <a:dgm id="{8E88A9BB-E19F-44AA-BAC7-E6186AE4A42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32F0C22A-C6F0-446F-9146-79F7689C2572}"/>
                                            </p:graphicEl>
                                          </p:spTgt>
                                        </p:tgtEl>
                                        <p:attrNameLst>
                                          <p:attrName>style.visibility</p:attrName>
                                        </p:attrNameLst>
                                      </p:cBhvr>
                                      <p:to>
                                        <p:strVal val="visible"/>
                                      </p:to>
                                    </p:set>
                                    <p:animEffect transition="in" filter="fade">
                                      <p:cBhvr>
                                        <p:cTn id="20" dur="500"/>
                                        <p:tgtEl>
                                          <p:spTgt spid="3">
                                            <p:graphicEl>
                                              <a:dgm id="{32F0C22A-C6F0-446F-9146-79F7689C257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3BAFFEC3-7784-463A-AAD6-C048126DC582}"/>
                                            </p:graphicEl>
                                          </p:spTgt>
                                        </p:tgtEl>
                                        <p:attrNameLst>
                                          <p:attrName>style.visibility</p:attrName>
                                        </p:attrNameLst>
                                      </p:cBhvr>
                                      <p:to>
                                        <p:strVal val="visible"/>
                                      </p:to>
                                    </p:set>
                                    <p:animEffect transition="in" filter="fade">
                                      <p:cBhvr>
                                        <p:cTn id="23" dur="500"/>
                                        <p:tgtEl>
                                          <p:spTgt spid="3">
                                            <p:graphicEl>
                                              <a:dgm id="{3BAFFEC3-7784-463A-AAD6-C048126DC5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6F19081-B835-4B12-B504-B488EC406047}"/>
                                            </p:graphicEl>
                                          </p:spTgt>
                                        </p:tgtEl>
                                        <p:attrNameLst>
                                          <p:attrName>style.visibility</p:attrName>
                                        </p:attrNameLst>
                                      </p:cBhvr>
                                      <p:to>
                                        <p:strVal val="visible"/>
                                      </p:to>
                                    </p:set>
                                    <p:animEffect transition="in" filter="fade">
                                      <p:cBhvr>
                                        <p:cTn id="28" dur="500"/>
                                        <p:tgtEl>
                                          <p:spTgt spid="3">
                                            <p:graphicEl>
                                              <a:dgm id="{96F19081-B835-4B12-B504-B488EC40604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4EB44CF-C2EB-4C9B-ABE9-CA244CD35EDF}"/>
                                            </p:graphicEl>
                                          </p:spTgt>
                                        </p:tgtEl>
                                        <p:attrNameLst>
                                          <p:attrName>style.visibility</p:attrName>
                                        </p:attrNameLst>
                                      </p:cBhvr>
                                      <p:to>
                                        <p:strVal val="visible"/>
                                      </p:to>
                                    </p:set>
                                    <p:animEffect transition="in" filter="fade">
                                      <p:cBhvr>
                                        <p:cTn id="31" dur="500"/>
                                        <p:tgtEl>
                                          <p:spTgt spid="3">
                                            <p:graphicEl>
                                              <a:dgm id="{54EB44CF-C2EB-4C9B-ABE9-CA244CD35ED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0FF62422-946D-4100-BD8D-2DD3F9BEBB6F}"/>
                                            </p:graphicEl>
                                          </p:spTgt>
                                        </p:tgtEl>
                                        <p:attrNameLst>
                                          <p:attrName>style.visibility</p:attrName>
                                        </p:attrNameLst>
                                      </p:cBhvr>
                                      <p:to>
                                        <p:strVal val="visible"/>
                                      </p:to>
                                    </p:set>
                                    <p:animEffect transition="in" filter="fade">
                                      <p:cBhvr>
                                        <p:cTn id="36" dur="500"/>
                                        <p:tgtEl>
                                          <p:spTgt spid="3">
                                            <p:graphicEl>
                                              <a:dgm id="{0FF62422-946D-4100-BD8D-2DD3F9BEBB6F}"/>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3C3557EC-DB14-44E8-9286-18E0D350ACCB}"/>
                                            </p:graphicEl>
                                          </p:spTgt>
                                        </p:tgtEl>
                                        <p:attrNameLst>
                                          <p:attrName>style.visibility</p:attrName>
                                        </p:attrNameLst>
                                      </p:cBhvr>
                                      <p:to>
                                        <p:strVal val="visible"/>
                                      </p:to>
                                    </p:set>
                                    <p:animEffect transition="in" filter="fade">
                                      <p:cBhvr>
                                        <p:cTn id="39" dur="500"/>
                                        <p:tgtEl>
                                          <p:spTgt spid="3">
                                            <p:graphicEl>
                                              <a:dgm id="{3C3557EC-DB14-44E8-9286-18E0D350ACC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EFF5B703-D621-4579-BAC0-16B45076D45B}"/>
                                            </p:graphicEl>
                                          </p:spTgt>
                                        </p:tgtEl>
                                        <p:attrNameLst>
                                          <p:attrName>style.visibility</p:attrName>
                                        </p:attrNameLst>
                                      </p:cBhvr>
                                      <p:to>
                                        <p:strVal val="visible"/>
                                      </p:to>
                                    </p:set>
                                    <p:animEffect transition="in" filter="fade">
                                      <p:cBhvr>
                                        <p:cTn id="44" dur="500"/>
                                        <p:tgtEl>
                                          <p:spTgt spid="3">
                                            <p:graphicEl>
                                              <a:dgm id="{EFF5B703-D621-4579-BAC0-16B45076D45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4D4568F4-51EA-47DE-B745-2738B3CBEE9D}"/>
                                            </p:graphicEl>
                                          </p:spTgt>
                                        </p:tgtEl>
                                        <p:attrNameLst>
                                          <p:attrName>style.visibility</p:attrName>
                                        </p:attrNameLst>
                                      </p:cBhvr>
                                      <p:to>
                                        <p:strVal val="visible"/>
                                      </p:to>
                                    </p:set>
                                    <p:animEffect transition="in" filter="fade">
                                      <p:cBhvr>
                                        <p:cTn id="47" dur="500"/>
                                        <p:tgtEl>
                                          <p:spTgt spid="3">
                                            <p:graphicEl>
                                              <a:dgm id="{4D4568F4-51EA-47DE-B745-2738B3CBEE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45389" y="82967"/>
            <a:ext cx="10358555" cy="584775"/>
          </a:xfrm>
          <a:prstGeom prst="rect">
            <a:avLst/>
          </a:prstGeom>
          <a:solidFill>
            <a:srgbClr val="002060"/>
          </a:solidFill>
        </p:spPr>
        <p:txBody>
          <a:bodyPr wrap="square" rtlCol="0">
            <a:spAutoFit/>
          </a:bodyPr>
          <a:lstStyle/>
          <a:p>
            <a:pPr algn="ctr"/>
            <a:r>
              <a:rPr lang="en-GB" sz="3200" b="1" dirty="0">
                <a:solidFill>
                  <a:schemeClr val="bg1"/>
                </a:solidFill>
              </a:rPr>
              <a:t>Key Principles</a:t>
            </a:r>
          </a:p>
        </p:txBody>
      </p:sp>
      <p:graphicFrame>
        <p:nvGraphicFramePr>
          <p:cNvPr id="2" name="Diagram 1">
            <a:extLst>
              <a:ext uri="{FF2B5EF4-FFF2-40B4-BE49-F238E27FC236}">
                <a16:creationId xmlns:a16="http://schemas.microsoft.com/office/drawing/2014/main" id="{A8E7BDCE-AE21-4FF9-A7EF-FC28051B6426}"/>
              </a:ext>
            </a:extLst>
          </p:cNvPr>
          <p:cNvGraphicFramePr/>
          <p:nvPr>
            <p:extLst>
              <p:ext uri="{D42A27DB-BD31-4B8C-83A1-F6EECF244321}">
                <p14:modId xmlns:p14="http://schemas.microsoft.com/office/powerpoint/2010/main" val="2863830115"/>
              </p:ext>
            </p:extLst>
          </p:nvPr>
        </p:nvGraphicFramePr>
        <p:xfrm>
          <a:off x="845389" y="667742"/>
          <a:ext cx="10215888" cy="54090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0D3E378-005B-48A6-ACEE-EF4E392CF856}"/>
                                            </p:graphicEl>
                                          </p:spTgt>
                                        </p:tgtEl>
                                        <p:attrNameLst>
                                          <p:attrName>style.visibility</p:attrName>
                                        </p:attrNameLst>
                                      </p:cBhvr>
                                      <p:to>
                                        <p:strVal val="visible"/>
                                      </p:to>
                                    </p:set>
                                    <p:animEffect transition="in" filter="fade">
                                      <p:cBhvr>
                                        <p:cTn id="7" dur="500"/>
                                        <p:tgtEl>
                                          <p:spTgt spid="2">
                                            <p:graphicEl>
                                              <a:dgm id="{B0D3E378-005B-48A6-ACEE-EF4E392CF8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500950B-A1B8-40EE-A276-8CC4550475CC}"/>
                                            </p:graphicEl>
                                          </p:spTgt>
                                        </p:tgtEl>
                                        <p:attrNameLst>
                                          <p:attrName>style.visibility</p:attrName>
                                        </p:attrNameLst>
                                      </p:cBhvr>
                                      <p:to>
                                        <p:strVal val="visible"/>
                                      </p:to>
                                    </p:set>
                                    <p:animEffect transition="in" filter="fade">
                                      <p:cBhvr>
                                        <p:cTn id="12" dur="500"/>
                                        <p:tgtEl>
                                          <p:spTgt spid="2">
                                            <p:graphicEl>
                                              <a:dgm id="{2500950B-A1B8-40EE-A276-8CC4550475C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DD57DB95-669D-4CB0-B910-3C03420D17CD}"/>
                                            </p:graphicEl>
                                          </p:spTgt>
                                        </p:tgtEl>
                                        <p:attrNameLst>
                                          <p:attrName>style.visibility</p:attrName>
                                        </p:attrNameLst>
                                      </p:cBhvr>
                                      <p:to>
                                        <p:strVal val="visible"/>
                                      </p:to>
                                    </p:set>
                                    <p:animEffect transition="in" filter="fade">
                                      <p:cBhvr>
                                        <p:cTn id="17" dur="500"/>
                                        <p:tgtEl>
                                          <p:spTgt spid="2">
                                            <p:graphicEl>
                                              <a:dgm id="{DD57DB95-669D-4CB0-B910-3C03420D17C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C3DE5EF-A8FE-4D7C-AB48-7F765B89F25E}"/>
                                            </p:graphicEl>
                                          </p:spTgt>
                                        </p:tgtEl>
                                        <p:attrNameLst>
                                          <p:attrName>style.visibility</p:attrName>
                                        </p:attrNameLst>
                                      </p:cBhvr>
                                      <p:to>
                                        <p:strVal val="visible"/>
                                      </p:to>
                                    </p:set>
                                    <p:animEffect transition="in" filter="fade">
                                      <p:cBhvr>
                                        <p:cTn id="22" dur="500"/>
                                        <p:tgtEl>
                                          <p:spTgt spid="2">
                                            <p:graphicEl>
                                              <a:dgm id="{DC3DE5EF-A8FE-4D7C-AB48-7F765B89F25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D2E4DB2-E0E1-452B-8F03-276FB2D0BBDD}"/>
              </a:ext>
            </a:extLst>
          </p:cNvPr>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t="5337" b="5337"/>
          <a:stretch/>
        </p:blipFill>
        <p:spPr>
          <a:xfrm>
            <a:off x="1458931" y="1169581"/>
            <a:ext cx="9144000" cy="4697772"/>
          </a:xfrm>
          <a:prstGeom prst="rect">
            <a:avLst/>
          </a:prstGeom>
          <a:effectLst>
            <a:softEdge rad="127000"/>
          </a:effectLst>
        </p:spPr>
      </p:pic>
      <p:sp>
        <p:nvSpPr>
          <p:cNvPr id="4" name="TextBox 3"/>
          <p:cNvSpPr txBox="1"/>
          <p:nvPr/>
        </p:nvSpPr>
        <p:spPr>
          <a:xfrm>
            <a:off x="1955540" y="244224"/>
            <a:ext cx="8280920" cy="646331"/>
          </a:xfrm>
          <a:prstGeom prst="rect">
            <a:avLst/>
          </a:prstGeom>
          <a:solidFill>
            <a:srgbClr val="002060"/>
          </a:solidFill>
        </p:spPr>
        <p:txBody>
          <a:bodyPr wrap="square" rtlCol="0">
            <a:spAutoFit/>
          </a:bodyPr>
          <a:lstStyle/>
          <a:p>
            <a:pPr algn="ctr"/>
            <a:r>
              <a:rPr lang="en-GB" sz="3600" b="1" dirty="0">
                <a:solidFill>
                  <a:schemeClr val="bg1"/>
                </a:solidFill>
              </a:rPr>
              <a:t>Forced Marriage</a:t>
            </a:r>
          </a:p>
        </p:txBody>
      </p:sp>
      <p:sp>
        <p:nvSpPr>
          <p:cNvPr id="5" name="TextBox 4">
            <a:extLst>
              <a:ext uri="{FF2B5EF4-FFF2-40B4-BE49-F238E27FC236}">
                <a16:creationId xmlns:a16="http://schemas.microsoft.com/office/drawing/2014/main" id="{01846DC2-F505-4699-A86D-7C9854A3C47F}"/>
              </a:ext>
            </a:extLst>
          </p:cNvPr>
          <p:cNvSpPr txBox="1"/>
          <p:nvPr/>
        </p:nvSpPr>
        <p:spPr>
          <a:xfrm>
            <a:off x="4811233" y="3059668"/>
            <a:ext cx="6092456" cy="369332"/>
          </a:xfrm>
          <a:prstGeom prst="rect">
            <a:avLst/>
          </a:prstGeom>
          <a:noFill/>
        </p:spPr>
        <p:txBody>
          <a:bodyPr wrap="square">
            <a:spAutoFit/>
          </a:bodyPr>
          <a:lstStyle/>
          <a:p>
            <a:r>
              <a:rPr lang="en-GB" sz="1800" u="sng" dirty="0">
                <a:solidFill>
                  <a:srgbClr val="000000"/>
                </a:solidFill>
                <a:effectLst/>
                <a:latin typeface="Helvetica" panose="020B0604020202020204" pitchFamily="34" charset="0"/>
                <a:ea typeface="Calibri" panose="020F0502020204030204" pitchFamily="34" charset="0"/>
                <a:hlinkClick r:id="rId4"/>
              </a:rPr>
              <a:t>https://youtu.be/2BUxh-f_glU</a:t>
            </a:r>
            <a:endParaRPr lang="en-GB" dirty="0"/>
          </a:p>
        </p:txBody>
      </p:sp>
    </p:spTree>
    <p:extLst>
      <p:ext uri="{BB962C8B-B14F-4D97-AF65-F5344CB8AC3E}">
        <p14:creationId xmlns:p14="http://schemas.microsoft.com/office/powerpoint/2010/main" val="338680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t="5337" b="5337"/>
          <a:stretch/>
        </p:blipFill>
        <p:spPr>
          <a:xfrm>
            <a:off x="1458931" y="394745"/>
            <a:ext cx="9144000" cy="5472608"/>
          </a:xfrm>
          <a:custGeom>
            <a:avLst/>
            <a:gdLst>
              <a:gd name="connsiteX0" fmla="*/ 0 w 9144000"/>
              <a:gd name="connsiteY0" fmla="*/ 0 h 5472608"/>
              <a:gd name="connsiteX1" fmla="*/ 662940 w 9144000"/>
              <a:gd name="connsiteY1" fmla="*/ 0 h 5472608"/>
              <a:gd name="connsiteX2" fmla="*/ 1325880 w 9144000"/>
              <a:gd name="connsiteY2" fmla="*/ 0 h 5472608"/>
              <a:gd name="connsiteX3" fmla="*/ 1897380 w 9144000"/>
              <a:gd name="connsiteY3" fmla="*/ 0 h 5472608"/>
              <a:gd name="connsiteX4" fmla="*/ 2468880 w 9144000"/>
              <a:gd name="connsiteY4" fmla="*/ 0 h 5472608"/>
              <a:gd name="connsiteX5" fmla="*/ 3040380 w 9144000"/>
              <a:gd name="connsiteY5" fmla="*/ 0 h 5472608"/>
              <a:gd name="connsiteX6" fmla="*/ 3337560 w 9144000"/>
              <a:gd name="connsiteY6" fmla="*/ 0 h 5472608"/>
              <a:gd name="connsiteX7" fmla="*/ 4000500 w 9144000"/>
              <a:gd name="connsiteY7" fmla="*/ 0 h 5472608"/>
              <a:gd name="connsiteX8" fmla="*/ 4297680 w 9144000"/>
              <a:gd name="connsiteY8" fmla="*/ 0 h 5472608"/>
              <a:gd name="connsiteX9" fmla="*/ 4869180 w 9144000"/>
              <a:gd name="connsiteY9" fmla="*/ 0 h 5472608"/>
              <a:gd name="connsiteX10" fmla="*/ 5623560 w 9144000"/>
              <a:gd name="connsiteY10" fmla="*/ 0 h 5472608"/>
              <a:gd name="connsiteX11" fmla="*/ 6377940 w 9144000"/>
              <a:gd name="connsiteY11" fmla="*/ 0 h 5472608"/>
              <a:gd name="connsiteX12" fmla="*/ 7040880 w 9144000"/>
              <a:gd name="connsiteY12" fmla="*/ 0 h 5472608"/>
              <a:gd name="connsiteX13" fmla="*/ 7520940 w 9144000"/>
              <a:gd name="connsiteY13" fmla="*/ 0 h 5472608"/>
              <a:gd name="connsiteX14" fmla="*/ 7818120 w 9144000"/>
              <a:gd name="connsiteY14" fmla="*/ 0 h 5472608"/>
              <a:gd name="connsiteX15" fmla="*/ 8298180 w 9144000"/>
              <a:gd name="connsiteY15" fmla="*/ 0 h 5472608"/>
              <a:gd name="connsiteX16" fmla="*/ 9144000 w 9144000"/>
              <a:gd name="connsiteY16" fmla="*/ 0 h 5472608"/>
              <a:gd name="connsiteX17" fmla="*/ 9144000 w 9144000"/>
              <a:gd name="connsiteY17" fmla="*/ 656713 h 5472608"/>
              <a:gd name="connsiteX18" fmla="*/ 9144000 w 9144000"/>
              <a:gd name="connsiteY18" fmla="*/ 1313426 h 5472608"/>
              <a:gd name="connsiteX19" fmla="*/ 9144000 w 9144000"/>
              <a:gd name="connsiteY19" fmla="*/ 1751235 h 5472608"/>
              <a:gd name="connsiteX20" fmla="*/ 9144000 w 9144000"/>
              <a:gd name="connsiteY20" fmla="*/ 2407948 h 5472608"/>
              <a:gd name="connsiteX21" fmla="*/ 9144000 w 9144000"/>
              <a:gd name="connsiteY21" fmla="*/ 2845756 h 5472608"/>
              <a:gd name="connsiteX22" fmla="*/ 9144000 w 9144000"/>
              <a:gd name="connsiteY22" fmla="*/ 3447743 h 5472608"/>
              <a:gd name="connsiteX23" fmla="*/ 9144000 w 9144000"/>
              <a:gd name="connsiteY23" fmla="*/ 4104456 h 5472608"/>
              <a:gd name="connsiteX24" fmla="*/ 9144000 w 9144000"/>
              <a:gd name="connsiteY24" fmla="*/ 4487539 h 5472608"/>
              <a:gd name="connsiteX25" fmla="*/ 9144000 w 9144000"/>
              <a:gd name="connsiteY25" fmla="*/ 5472608 h 5472608"/>
              <a:gd name="connsiteX26" fmla="*/ 8389620 w 9144000"/>
              <a:gd name="connsiteY26" fmla="*/ 5472608 h 5472608"/>
              <a:gd name="connsiteX27" fmla="*/ 7635240 w 9144000"/>
              <a:gd name="connsiteY27" fmla="*/ 5472608 h 5472608"/>
              <a:gd name="connsiteX28" fmla="*/ 7155180 w 9144000"/>
              <a:gd name="connsiteY28" fmla="*/ 5472608 h 5472608"/>
              <a:gd name="connsiteX29" fmla="*/ 6583680 w 9144000"/>
              <a:gd name="connsiteY29" fmla="*/ 5472608 h 5472608"/>
              <a:gd name="connsiteX30" fmla="*/ 6195060 w 9144000"/>
              <a:gd name="connsiteY30" fmla="*/ 5472608 h 5472608"/>
              <a:gd name="connsiteX31" fmla="*/ 5532120 w 9144000"/>
              <a:gd name="connsiteY31" fmla="*/ 5472608 h 5472608"/>
              <a:gd name="connsiteX32" fmla="*/ 4777740 w 9144000"/>
              <a:gd name="connsiteY32" fmla="*/ 5472608 h 5472608"/>
              <a:gd name="connsiteX33" fmla="*/ 4297680 w 9144000"/>
              <a:gd name="connsiteY33" fmla="*/ 5472608 h 5472608"/>
              <a:gd name="connsiteX34" fmla="*/ 3543300 w 9144000"/>
              <a:gd name="connsiteY34" fmla="*/ 5472608 h 5472608"/>
              <a:gd name="connsiteX35" fmla="*/ 2971800 w 9144000"/>
              <a:gd name="connsiteY35" fmla="*/ 5472608 h 5472608"/>
              <a:gd name="connsiteX36" fmla="*/ 2217420 w 9144000"/>
              <a:gd name="connsiteY36" fmla="*/ 5472608 h 5472608"/>
              <a:gd name="connsiteX37" fmla="*/ 1463040 w 9144000"/>
              <a:gd name="connsiteY37" fmla="*/ 5472608 h 5472608"/>
              <a:gd name="connsiteX38" fmla="*/ 1074420 w 9144000"/>
              <a:gd name="connsiteY38" fmla="*/ 5472608 h 5472608"/>
              <a:gd name="connsiteX39" fmla="*/ 594360 w 9144000"/>
              <a:gd name="connsiteY39" fmla="*/ 5472608 h 5472608"/>
              <a:gd name="connsiteX40" fmla="*/ 0 w 9144000"/>
              <a:gd name="connsiteY40" fmla="*/ 5472608 h 5472608"/>
              <a:gd name="connsiteX41" fmla="*/ 0 w 9144000"/>
              <a:gd name="connsiteY41" fmla="*/ 4925347 h 5472608"/>
              <a:gd name="connsiteX42" fmla="*/ 0 w 9144000"/>
              <a:gd name="connsiteY42" fmla="*/ 4542265 h 5472608"/>
              <a:gd name="connsiteX43" fmla="*/ 0 w 9144000"/>
              <a:gd name="connsiteY43" fmla="*/ 4159182 h 5472608"/>
              <a:gd name="connsiteX44" fmla="*/ 0 w 9144000"/>
              <a:gd name="connsiteY44" fmla="*/ 3502469 h 5472608"/>
              <a:gd name="connsiteX45" fmla="*/ 0 w 9144000"/>
              <a:gd name="connsiteY45" fmla="*/ 3009934 h 5472608"/>
              <a:gd name="connsiteX46" fmla="*/ 0 w 9144000"/>
              <a:gd name="connsiteY46" fmla="*/ 2353221 h 5472608"/>
              <a:gd name="connsiteX47" fmla="*/ 0 w 9144000"/>
              <a:gd name="connsiteY47" fmla="*/ 1860687 h 5472608"/>
              <a:gd name="connsiteX48" fmla="*/ 0 w 9144000"/>
              <a:gd name="connsiteY48" fmla="*/ 1258700 h 5472608"/>
              <a:gd name="connsiteX49" fmla="*/ 0 w 9144000"/>
              <a:gd name="connsiteY49" fmla="*/ 820891 h 5472608"/>
              <a:gd name="connsiteX50" fmla="*/ 0 w 9144000"/>
              <a:gd name="connsiteY50" fmla="*/ 0 h 5472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9144000" h="5472608" fill="none" extrusionOk="0">
                <a:moveTo>
                  <a:pt x="0" y="0"/>
                </a:moveTo>
                <a:cubicBezTo>
                  <a:pt x="176500" y="-60465"/>
                  <a:pt x="438609" y="28952"/>
                  <a:pt x="662940" y="0"/>
                </a:cubicBezTo>
                <a:cubicBezTo>
                  <a:pt x="887271" y="-28952"/>
                  <a:pt x="1106380" y="64891"/>
                  <a:pt x="1325880" y="0"/>
                </a:cubicBezTo>
                <a:cubicBezTo>
                  <a:pt x="1545380" y="-64891"/>
                  <a:pt x="1754865" y="68194"/>
                  <a:pt x="1897380" y="0"/>
                </a:cubicBezTo>
                <a:cubicBezTo>
                  <a:pt x="2039895" y="-68194"/>
                  <a:pt x="2185699" y="51575"/>
                  <a:pt x="2468880" y="0"/>
                </a:cubicBezTo>
                <a:cubicBezTo>
                  <a:pt x="2752061" y="-51575"/>
                  <a:pt x="2876311" y="42442"/>
                  <a:pt x="3040380" y="0"/>
                </a:cubicBezTo>
                <a:cubicBezTo>
                  <a:pt x="3204449" y="-42442"/>
                  <a:pt x="3212087" y="23775"/>
                  <a:pt x="3337560" y="0"/>
                </a:cubicBezTo>
                <a:cubicBezTo>
                  <a:pt x="3463033" y="-23775"/>
                  <a:pt x="3699419" y="43868"/>
                  <a:pt x="4000500" y="0"/>
                </a:cubicBezTo>
                <a:cubicBezTo>
                  <a:pt x="4301581" y="-43868"/>
                  <a:pt x="4228876" y="33096"/>
                  <a:pt x="4297680" y="0"/>
                </a:cubicBezTo>
                <a:cubicBezTo>
                  <a:pt x="4366484" y="-33096"/>
                  <a:pt x="4652175" y="49732"/>
                  <a:pt x="4869180" y="0"/>
                </a:cubicBezTo>
                <a:cubicBezTo>
                  <a:pt x="5086185" y="-49732"/>
                  <a:pt x="5445956" y="29841"/>
                  <a:pt x="5623560" y="0"/>
                </a:cubicBezTo>
                <a:cubicBezTo>
                  <a:pt x="5801164" y="-29841"/>
                  <a:pt x="6184054" y="56651"/>
                  <a:pt x="6377940" y="0"/>
                </a:cubicBezTo>
                <a:cubicBezTo>
                  <a:pt x="6571826" y="-56651"/>
                  <a:pt x="6885969" y="43751"/>
                  <a:pt x="7040880" y="0"/>
                </a:cubicBezTo>
                <a:cubicBezTo>
                  <a:pt x="7195791" y="-43751"/>
                  <a:pt x="7370072" y="37742"/>
                  <a:pt x="7520940" y="0"/>
                </a:cubicBezTo>
                <a:cubicBezTo>
                  <a:pt x="7671808" y="-37742"/>
                  <a:pt x="7683983" y="15872"/>
                  <a:pt x="7818120" y="0"/>
                </a:cubicBezTo>
                <a:cubicBezTo>
                  <a:pt x="7952257" y="-15872"/>
                  <a:pt x="8116244" y="18633"/>
                  <a:pt x="8298180" y="0"/>
                </a:cubicBezTo>
                <a:cubicBezTo>
                  <a:pt x="8480116" y="-18633"/>
                  <a:pt x="8965652" y="51943"/>
                  <a:pt x="9144000" y="0"/>
                </a:cubicBezTo>
                <a:cubicBezTo>
                  <a:pt x="9202481" y="203493"/>
                  <a:pt x="9076045" y="436398"/>
                  <a:pt x="9144000" y="656713"/>
                </a:cubicBezTo>
                <a:cubicBezTo>
                  <a:pt x="9211955" y="877028"/>
                  <a:pt x="9066831" y="986335"/>
                  <a:pt x="9144000" y="1313426"/>
                </a:cubicBezTo>
                <a:cubicBezTo>
                  <a:pt x="9221169" y="1640517"/>
                  <a:pt x="9120690" y="1585853"/>
                  <a:pt x="9144000" y="1751235"/>
                </a:cubicBezTo>
                <a:cubicBezTo>
                  <a:pt x="9167310" y="1916617"/>
                  <a:pt x="9136336" y="2241097"/>
                  <a:pt x="9144000" y="2407948"/>
                </a:cubicBezTo>
                <a:cubicBezTo>
                  <a:pt x="9151664" y="2574799"/>
                  <a:pt x="9092345" y="2654097"/>
                  <a:pt x="9144000" y="2845756"/>
                </a:cubicBezTo>
                <a:cubicBezTo>
                  <a:pt x="9195655" y="3037415"/>
                  <a:pt x="9093249" y="3260004"/>
                  <a:pt x="9144000" y="3447743"/>
                </a:cubicBezTo>
                <a:cubicBezTo>
                  <a:pt x="9194751" y="3635482"/>
                  <a:pt x="9082832" y="3839846"/>
                  <a:pt x="9144000" y="4104456"/>
                </a:cubicBezTo>
                <a:cubicBezTo>
                  <a:pt x="9205168" y="4369066"/>
                  <a:pt x="9114902" y="4333790"/>
                  <a:pt x="9144000" y="4487539"/>
                </a:cubicBezTo>
                <a:cubicBezTo>
                  <a:pt x="9173098" y="4641288"/>
                  <a:pt x="9118301" y="5181332"/>
                  <a:pt x="9144000" y="5472608"/>
                </a:cubicBezTo>
                <a:cubicBezTo>
                  <a:pt x="8811688" y="5497942"/>
                  <a:pt x="8643737" y="5410079"/>
                  <a:pt x="8389620" y="5472608"/>
                </a:cubicBezTo>
                <a:cubicBezTo>
                  <a:pt x="8135503" y="5535137"/>
                  <a:pt x="7964086" y="5450544"/>
                  <a:pt x="7635240" y="5472608"/>
                </a:cubicBezTo>
                <a:cubicBezTo>
                  <a:pt x="7306394" y="5494672"/>
                  <a:pt x="7318901" y="5441430"/>
                  <a:pt x="7155180" y="5472608"/>
                </a:cubicBezTo>
                <a:cubicBezTo>
                  <a:pt x="6991459" y="5503786"/>
                  <a:pt x="6702979" y="5443453"/>
                  <a:pt x="6583680" y="5472608"/>
                </a:cubicBezTo>
                <a:cubicBezTo>
                  <a:pt x="6464381" y="5501763"/>
                  <a:pt x="6377911" y="5470827"/>
                  <a:pt x="6195060" y="5472608"/>
                </a:cubicBezTo>
                <a:cubicBezTo>
                  <a:pt x="6012209" y="5474389"/>
                  <a:pt x="5779044" y="5417739"/>
                  <a:pt x="5532120" y="5472608"/>
                </a:cubicBezTo>
                <a:cubicBezTo>
                  <a:pt x="5285196" y="5527477"/>
                  <a:pt x="5048022" y="5451974"/>
                  <a:pt x="4777740" y="5472608"/>
                </a:cubicBezTo>
                <a:cubicBezTo>
                  <a:pt x="4507458" y="5493242"/>
                  <a:pt x="4494570" y="5436268"/>
                  <a:pt x="4297680" y="5472608"/>
                </a:cubicBezTo>
                <a:cubicBezTo>
                  <a:pt x="4100790" y="5508948"/>
                  <a:pt x="3857816" y="5383546"/>
                  <a:pt x="3543300" y="5472608"/>
                </a:cubicBezTo>
                <a:cubicBezTo>
                  <a:pt x="3228784" y="5561670"/>
                  <a:pt x="3165368" y="5420674"/>
                  <a:pt x="2971800" y="5472608"/>
                </a:cubicBezTo>
                <a:cubicBezTo>
                  <a:pt x="2778232" y="5524542"/>
                  <a:pt x="2522012" y="5419811"/>
                  <a:pt x="2217420" y="5472608"/>
                </a:cubicBezTo>
                <a:cubicBezTo>
                  <a:pt x="1912828" y="5525405"/>
                  <a:pt x="1665749" y="5402594"/>
                  <a:pt x="1463040" y="5472608"/>
                </a:cubicBezTo>
                <a:cubicBezTo>
                  <a:pt x="1260331" y="5542622"/>
                  <a:pt x="1258634" y="5439976"/>
                  <a:pt x="1074420" y="5472608"/>
                </a:cubicBezTo>
                <a:cubicBezTo>
                  <a:pt x="890206" y="5505240"/>
                  <a:pt x="748312" y="5435549"/>
                  <a:pt x="594360" y="5472608"/>
                </a:cubicBezTo>
                <a:cubicBezTo>
                  <a:pt x="440408" y="5509667"/>
                  <a:pt x="127966" y="5420144"/>
                  <a:pt x="0" y="5472608"/>
                </a:cubicBezTo>
                <a:cubicBezTo>
                  <a:pt x="-56318" y="5286287"/>
                  <a:pt x="25614" y="5082431"/>
                  <a:pt x="0" y="4925347"/>
                </a:cubicBezTo>
                <a:cubicBezTo>
                  <a:pt x="-25614" y="4768263"/>
                  <a:pt x="20271" y="4633735"/>
                  <a:pt x="0" y="4542265"/>
                </a:cubicBezTo>
                <a:cubicBezTo>
                  <a:pt x="-20271" y="4450795"/>
                  <a:pt x="235" y="4286853"/>
                  <a:pt x="0" y="4159182"/>
                </a:cubicBezTo>
                <a:cubicBezTo>
                  <a:pt x="-235" y="4031511"/>
                  <a:pt x="71198" y="3795863"/>
                  <a:pt x="0" y="3502469"/>
                </a:cubicBezTo>
                <a:cubicBezTo>
                  <a:pt x="-71198" y="3209075"/>
                  <a:pt x="25410" y="3199194"/>
                  <a:pt x="0" y="3009934"/>
                </a:cubicBezTo>
                <a:cubicBezTo>
                  <a:pt x="-25410" y="2820674"/>
                  <a:pt x="37883" y="2526871"/>
                  <a:pt x="0" y="2353221"/>
                </a:cubicBezTo>
                <a:cubicBezTo>
                  <a:pt x="-37883" y="2179571"/>
                  <a:pt x="18078" y="2000751"/>
                  <a:pt x="0" y="1860687"/>
                </a:cubicBezTo>
                <a:cubicBezTo>
                  <a:pt x="-18078" y="1720623"/>
                  <a:pt x="27975" y="1438992"/>
                  <a:pt x="0" y="1258700"/>
                </a:cubicBezTo>
                <a:cubicBezTo>
                  <a:pt x="-27975" y="1078408"/>
                  <a:pt x="22913" y="942216"/>
                  <a:pt x="0" y="820891"/>
                </a:cubicBezTo>
                <a:cubicBezTo>
                  <a:pt x="-22913" y="699566"/>
                  <a:pt x="97154" y="401558"/>
                  <a:pt x="0" y="0"/>
                </a:cubicBezTo>
                <a:close/>
              </a:path>
              <a:path w="9144000" h="5472608" stroke="0" extrusionOk="0">
                <a:moveTo>
                  <a:pt x="0" y="0"/>
                </a:moveTo>
                <a:cubicBezTo>
                  <a:pt x="208060" y="-22851"/>
                  <a:pt x="244539" y="5790"/>
                  <a:pt x="480060" y="0"/>
                </a:cubicBezTo>
                <a:cubicBezTo>
                  <a:pt x="715581" y="-5790"/>
                  <a:pt x="649383" y="1265"/>
                  <a:pt x="777240" y="0"/>
                </a:cubicBezTo>
                <a:cubicBezTo>
                  <a:pt x="905097" y="-1265"/>
                  <a:pt x="1301485" y="69370"/>
                  <a:pt x="1531620" y="0"/>
                </a:cubicBezTo>
                <a:cubicBezTo>
                  <a:pt x="1761755" y="-69370"/>
                  <a:pt x="1873259" y="32481"/>
                  <a:pt x="2011680" y="0"/>
                </a:cubicBezTo>
                <a:cubicBezTo>
                  <a:pt x="2150101" y="-32481"/>
                  <a:pt x="2390501" y="55364"/>
                  <a:pt x="2491740" y="0"/>
                </a:cubicBezTo>
                <a:cubicBezTo>
                  <a:pt x="2592979" y="-55364"/>
                  <a:pt x="2946883" y="47813"/>
                  <a:pt x="3246120" y="0"/>
                </a:cubicBezTo>
                <a:cubicBezTo>
                  <a:pt x="3545357" y="-47813"/>
                  <a:pt x="3485394" y="19186"/>
                  <a:pt x="3634740" y="0"/>
                </a:cubicBezTo>
                <a:cubicBezTo>
                  <a:pt x="3784086" y="-19186"/>
                  <a:pt x="4018439" y="72209"/>
                  <a:pt x="4389120" y="0"/>
                </a:cubicBezTo>
                <a:cubicBezTo>
                  <a:pt x="4759801" y="-72209"/>
                  <a:pt x="4969075" y="78407"/>
                  <a:pt x="5143500" y="0"/>
                </a:cubicBezTo>
                <a:cubicBezTo>
                  <a:pt x="5317925" y="-78407"/>
                  <a:pt x="5483930" y="6061"/>
                  <a:pt x="5715000" y="0"/>
                </a:cubicBezTo>
                <a:cubicBezTo>
                  <a:pt x="5946070" y="-6061"/>
                  <a:pt x="6237373" y="18662"/>
                  <a:pt x="6469380" y="0"/>
                </a:cubicBezTo>
                <a:cubicBezTo>
                  <a:pt x="6701387" y="-18662"/>
                  <a:pt x="6793238" y="52109"/>
                  <a:pt x="6949440" y="0"/>
                </a:cubicBezTo>
                <a:cubicBezTo>
                  <a:pt x="7105642" y="-52109"/>
                  <a:pt x="7258964" y="24167"/>
                  <a:pt x="7429500" y="0"/>
                </a:cubicBezTo>
                <a:cubicBezTo>
                  <a:pt x="7600036" y="-24167"/>
                  <a:pt x="7779242" y="64379"/>
                  <a:pt x="8092440" y="0"/>
                </a:cubicBezTo>
                <a:cubicBezTo>
                  <a:pt x="8405638" y="-64379"/>
                  <a:pt x="8393387" y="22971"/>
                  <a:pt x="8572500" y="0"/>
                </a:cubicBezTo>
                <a:cubicBezTo>
                  <a:pt x="8751613" y="-22971"/>
                  <a:pt x="8928623" y="14505"/>
                  <a:pt x="9144000" y="0"/>
                </a:cubicBezTo>
                <a:cubicBezTo>
                  <a:pt x="9187243" y="309601"/>
                  <a:pt x="9102509" y="398587"/>
                  <a:pt x="9144000" y="656713"/>
                </a:cubicBezTo>
                <a:cubicBezTo>
                  <a:pt x="9185491" y="914839"/>
                  <a:pt x="9097782" y="976327"/>
                  <a:pt x="9144000" y="1258700"/>
                </a:cubicBezTo>
                <a:cubicBezTo>
                  <a:pt x="9190218" y="1541073"/>
                  <a:pt x="9073081" y="1565794"/>
                  <a:pt x="9144000" y="1860687"/>
                </a:cubicBezTo>
                <a:cubicBezTo>
                  <a:pt x="9214919" y="2155580"/>
                  <a:pt x="9129546" y="2113634"/>
                  <a:pt x="9144000" y="2243769"/>
                </a:cubicBezTo>
                <a:cubicBezTo>
                  <a:pt x="9158454" y="2373904"/>
                  <a:pt x="9124853" y="2515126"/>
                  <a:pt x="9144000" y="2681578"/>
                </a:cubicBezTo>
                <a:cubicBezTo>
                  <a:pt x="9163147" y="2848030"/>
                  <a:pt x="9097391" y="3079287"/>
                  <a:pt x="9144000" y="3283565"/>
                </a:cubicBezTo>
                <a:cubicBezTo>
                  <a:pt x="9190609" y="3487843"/>
                  <a:pt x="9122258" y="3637092"/>
                  <a:pt x="9144000" y="3776100"/>
                </a:cubicBezTo>
                <a:cubicBezTo>
                  <a:pt x="9165742" y="3915108"/>
                  <a:pt x="9097521" y="4098146"/>
                  <a:pt x="9144000" y="4213908"/>
                </a:cubicBezTo>
                <a:cubicBezTo>
                  <a:pt x="9190479" y="4329670"/>
                  <a:pt x="9094040" y="4609734"/>
                  <a:pt x="9144000" y="4815895"/>
                </a:cubicBezTo>
                <a:cubicBezTo>
                  <a:pt x="9193960" y="5022056"/>
                  <a:pt x="9067166" y="5225801"/>
                  <a:pt x="9144000" y="5472608"/>
                </a:cubicBezTo>
                <a:cubicBezTo>
                  <a:pt x="9019213" y="5522189"/>
                  <a:pt x="8806777" y="5437240"/>
                  <a:pt x="8572500" y="5472608"/>
                </a:cubicBezTo>
                <a:cubicBezTo>
                  <a:pt x="8338223" y="5507976"/>
                  <a:pt x="8268944" y="5436420"/>
                  <a:pt x="8183880" y="5472608"/>
                </a:cubicBezTo>
                <a:cubicBezTo>
                  <a:pt x="8098816" y="5508796"/>
                  <a:pt x="7849234" y="5463284"/>
                  <a:pt x="7520940" y="5472608"/>
                </a:cubicBezTo>
                <a:cubicBezTo>
                  <a:pt x="7192646" y="5481932"/>
                  <a:pt x="7224369" y="5468215"/>
                  <a:pt x="7132320" y="5472608"/>
                </a:cubicBezTo>
                <a:cubicBezTo>
                  <a:pt x="7040271" y="5477001"/>
                  <a:pt x="6655541" y="5446375"/>
                  <a:pt x="6469380" y="5472608"/>
                </a:cubicBezTo>
                <a:cubicBezTo>
                  <a:pt x="6283219" y="5498841"/>
                  <a:pt x="6245479" y="5439245"/>
                  <a:pt x="6172200" y="5472608"/>
                </a:cubicBezTo>
                <a:cubicBezTo>
                  <a:pt x="6098921" y="5505971"/>
                  <a:pt x="5644481" y="5456138"/>
                  <a:pt x="5509260" y="5472608"/>
                </a:cubicBezTo>
                <a:cubicBezTo>
                  <a:pt x="5374039" y="5489078"/>
                  <a:pt x="5221506" y="5437450"/>
                  <a:pt x="5120640" y="5472608"/>
                </a:cubicBezTo>
                <a:cubicBezTo>
                  <a:pt x="5019774" y="5507766"/>
                  <a:pt x="4933621" y="5440141"/>
                  <a:pt x="4823460" y="5472608"/>
                </a:cubicBezTo>
                <a:cubicBezTo>
                  <a:pt x="4713299" y="5505075"/>
                  <a:pt x="4544774" y="5442818"/>
                  <a:pt x="4434840" y="5472608"/>
                </a:cubicBezTo>
                <a:cubicBezTo>
                  <a:pt x="4324906" y="5502398"/>
                  <a:pt x="3955516" y="5444314"/>
                  <a:pt x="3771900" y="5472608"/>
                </a:cubicBezTo>
                <a:cubicBezTo>
                  <a:pt x="3588284" y="5500902"/>
                  <a:pt x="3500859" y="5431410"/>
                  <a:pt x="3383280" y="5472608"/>
                </a:cubicBezTo>
                <a:cubicBezTo>
                  <a:pt x="3265701" y="5513806"/>
                  <a:pt x="3224003" y="5453743"/>
                  <a:pt x="3086100" y="5472608"/>
                </a:cubicBezTo>
                <a:cubicBezTo>
                  <a:pt x="2948197" y="5491473"/>
                  <a:pt x="2802756" y="5456851"/>
                  <a:pt x="2697480" y="5472608"/>
                </a:cubicBezTo>
                <a:cubicBezTo>
                  <a:pt x="2592204" y="5488365"/>
                  <a:pt x="2368227" y="5448488"/>
                  <a:pt x="2217420" y="5472608"/>
                </a:cubicBezTo>
                <a:cubicBezTo>
                  <a:pt x="2066613" y="5496728"/>
                  <a:pt x="1809522" y="5435612"/>
                  <a:pt x="1645920" y="5472608"/>
                </a:cubicBezTo>
                <a:cubicBezTo>
                  <a:pt x="1482318" y="5509604"/>
                  <a:pt x="1387340" y="5427835"/>
                  <a:pt x="1257300" y="5472608"/>
                </a:cubicBezTo>
                <a:cubicBezTo>
                  <a:pt x="1127260" y="5517381"/>
                  <a:pt x="700651" y="5463488"/>
                  <a:pt x="502920" y="5472608"/>
                </a:cubicBezTo>
                <a:cubicBezTo>
                  <a:pt x="305189" y="5481728"/>
                  <a:pt x="217595" y="5470684"/>
                  <a:pt x="0" y="5472608"/>
                </a:cubicBezTo>
                <a:cubicBezTo>
                  <a:pt x="-6148" y="5330908"/>
                  <a:pt x="54747" y="5045458"/>
                  <a:pt x="0" y="4815895"/>
                </a:cubicBezTo>
                <a:cubicBezTo>
                  <a:pt x="-54747" y="4586332"/>
                  <a:pt x="26894" y="4382114"/>
                  <a:pt x="0" y="4268634"/>
                </a:cubicBezTo>
                <a:cubicBezTo>
                  <a:pt x="-26894" y="4155154"/>
                  <a:pt x="14118" y="3912551"/>
                  <a:pt x="0" y="3721373"/>
                </a:cubicBezTo>
                <a:cubicBezTo>
                  <a:pt x="-14118" y="3530195"/>
                  <a:pt x="52327" y="3443142"/>
                  <a:pt x="0" y="3228839"/>
                </a:cubicBezTo>
                <a:cubicBezTo>
                  <a:pt x="-52327" y="3014536"/>
                  <a:pt x="50130" y="2761246"/>
                  <a:pt x="0" y="2626852"/>
                </a:cubicBezTo>
                <a:cubicBezTo>
                  <a:pt x="-50130" y="2492458"/>
                  <a:pt x="47545" y="2202092"/>
                  <a:pt x="0" y="2079591"/>
                </a:cubicBezTo>
                <a:cubicBezTo>
                  <a:pt x="-47545" y="1957090"/>
                  <a:pt x="37211" y="1712714"/>
                  <a:pt x="0" y="1422878"/>
                </a:cubicBezTo>
                <a:cubicBezTo>
                  <a:pt x="-37211" y="1133042"/>
                  <a:pt x="37475" y="957903"/>
                  <a:pt x="0" y="766165"/>
                </a:cubicBezTo>
                <a:cubicBezTo>
                  <a:pt x="-37475" y="574427"/>
                  <a:pt x="81750" y="212005"/>
                  <a:pt x="0" y="0"/>
                </a:cubicBezTo>
                <a:close/>
              </a:path>
            </a:pathLst>
          </a:custGeom>
          <a:solidFill>
            <a:schemeClr val="accent2">
              <a:lumMod val="40000"/>
              <a:lumOff val="60000"/>
            </a:schemeClr>
          </a:solidFill>
          <a:ln>
            <a:solidFill>
              <a:schemeClr val="tx2">
                <a:lumMod val="40000"/>
                <a:lumOff val="6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a:softEdge rad="127000"/>
          </a:effectLst>
        </p:spPr>
      </p:pic>
      <p:sp>
        <p:nvSpPr>
          <p:cNvPr id="3" name="Wave 2">
            <a:extLst>
              <a:ext uri="{FF2B5EF4-FFF2-40B4-BE49-F238E27FC236}">
                <a16:creationId xmlns:a16="http://schemas.microsoft.com/office/drawing/2014/main" id="{48120E88-178D-45A0-BFF5-8EFE8961E5B3}"/>
              </a:ext>
            </a:extLst>
          </p:cNvPr>
          <p:cNvSpPr/>
          <p:nvPr/>
        </p:nvSpPr>
        <p:spPr>
          <a:xfrm>
            <a:off x="1458931" y="990647"/>
            <a:ext cx="9030983" cy="4219707"/>
          </a:xfrm>
          <a:custGeom>
            <a:avLst/>
            <a:gdLst>
              <a:gd name="connsiteX0" fmla="*/ 46058 w 9030983"/>
              <a:gd name="connsiteY0" fmla="*/ 527463 h 4219707"/>
              <a:gd name="connsiteX1" fmla="*/ 9030983 w 9030983"/>
              <a:gd name="connsiteY1" fmla="*/ 527463 h 4219707"/>
              <a:gd name="connsiteX2" fmla="*/ 9024688 w 9030983"/>
              <a:gd name="connsiteY2" fmla="*/ 959983 h 4219707"/>
              <a:gd name="connsiteX3" fmla="*/ 9017012 w 9030983"/>
              <a:gd name="connsiteY3" fmla="*/ 1487447 h 4219707"/>
              <a:gd name="connsiteX4" fmla="*/ 9008415 w 9030983"/>
              <a:gd name="connsiteY4" fmla="*/ 2078206 h 4219707"/>
              <a:gd name="connsiteX5" fmla="*/ 9001199 w 9030983"/>
              <a:gd name="connsiteY5" fmla="*/ 2574021 h 4219707"/>
              <a:gd name="connsiteX6" fmla="*/ 8994444 w 9030983"/>
              <a:gd name="connsiteY6" fmla="*/ 3038189 h 4219707"/>
              <a:gd name="connsiteX7" fmla="*/ 8984925 w 9030983"/>
              <a:gd name="connsiteY7" fmla="*/ 3692244 h 4219707"/>
              <a:gd name="connsiteX8" fmla="*/ 0 w 9030983"/>
              <a:gd name="connsiteY8" fmla="*/ 3692244 h 4219707"/>
              <a:gd name="connsiteX9" fmla="*/ 6295 w 9030983"/>
              <a:gd name="connsiteY9" fmla="*/ 3259724 h 4219707"/>
              <a:gd name="connsiteX10" fmla="*/ 13050 w 9030983"/>
              <a:gd name="connsiteY10" fmla="*/ 2795556 h 4219707"/>
              <a:gd name="connsiteX11" fmla="*/ 20266 w 9030983"/>
              <a:gd name="connsiteY11" fmla="*/ 2299740 h 4219707"/>
              <a:gd name="connsiteX12" fmla="*/ 27942 w 9030983"/>
              <a:gd name="connsiteY12" fmla="*/ 1772277 h 4219707"/>
              <a:gd name="connsiteX13" fmla="*/ 36079 w 9030983"/>
              <a:gd name="connsiteY13" fmla="*/ 1213166 h 4219707"/>
              <a:gd name="connsiteX14" fmla="*/ 46058 w 9030983"/>
              <a:gd name="connsiteY14" fmla="*/ 527463 h 421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030983" h="4219707" fill="none" extrusionOk="0">
                <a:moveTo>
                  <a:pt x="46058" y="527463"/>
                </a:moveTo>
                <a:cubicBezTo>
                  <a:pt x="2517895" y="-1021926"/>
                  <a:pt x="5480451" y="2767551"/>
                  <a:pt x="9030983" y="527463"/>
                </a:cubicBezTo>
                <a:cubicBezTo>
                  <a:pt x="9044305" y="676275"/>
                  <a:pt x="9017479" y="770727"/>
                  <a:pt x="9024688" y="959983"/>
                </a:cubicBezTo>
                <a:cubicBezTo>
                  <a:pt x="9031897" y="1149239"/>
                  <a:pt x="8985516" y="1244322"/>
                  <a:pt x="9017012" y="1487447"/>
                </a:cubicBezTo>
                <a:cubicBezTo>
                  <a:pt x="9048508" y="1730572"/>
                  <a:pt x="8969888" y="1851228"/>
                  <a:pt x="9008415" y="2078206"/>
                </a:cubicBezTo>
                <a:cubicBezTo>
                  <a:pt x="9046942" y="2305184"/>
                  <a:pt x="8945467" y="2396637"/>
                  <a:pt x="9001199" y="2574021"/>
                </a:cubicBezTo>
                <a:cubicBezTo>
                  <a:pt x="9056931" y="2751404"/>
                  <a:pt x="8968745" y="2855997"/>
                  <a:pt x="8994444" y="3038189"/>
                </a:cubicBezTo>
                <a:cubicBezTo>
                  <a:pt x="9020143" y="3220381"/>
                  <a:pt x="8972708" y="3456485"/>
                  <a:pt x="8984925" y="3692244"/>
                </a:cubicBezTo>
                <a:cubicBezTo>
                  <a:pt x="5809436" y="5320953"/>
                  <a:pt x="2801542" y="2917488"/>
                  <a:pt x="0" y="3692244"/>
                </a:cubicBezTo>
                <a:cubicBezTo>
                  <a:pt x="-2166" y="3499668"/>
                  <a:pt x="54998" y="3354468"/>
                  <a:pt x="6295" y="3259724"/>
                </a:cubicBezTo>
                <a:cubicBezTo>
                  <a:pt x="-42409" y="3164980"/>
                  <a:pt x="25409" y="2944291"/>
                  <a:pt x="13050" y="2795556"/>
                </a:cubicBezTo>
                <a:cubicBezTo>
                  <a:pt x="691" y="2646821"/>
                  <a:pt x="33220" y="2458013"/>
                  <a:pt x="20266" y="2299740"/>
                </a:cubicBezTo>
                <a:cubicBezTo>
                  <a:pt x="7312" y="2141467"/>
                  <a:pt x="46826" y="1903180"/>
                  <a:pt x="27942" y="1772277"/>
                </a:cubicBezTo>
                <a:cubicBezTo>
                  <a:pt x="9058" y="1641374"/>
                  <a:pt x="45249" y="1487875"/>
                  <a:pt x="36079" y="1213166"/>
                </a:cubicBezTo>
                <a:cubicBezTo>
                  <a:pt x="26909" y="938457"/>
                  <a:pt x="77111" y="758048"/>
                  <a:pt x="46058" y="527463"/>
                </a:cubicBezTo>
                <a:close/>
              </a:path>
              <a:path w="9030983" h="4219707" stroke="0" extrusionOk="0">
                <a:moveTo>
                  <a:pt x="46058" y="527463"/>
                </a:moveTo>
                <a:cubicBezTo>
                  <a:pt x="3158148" y="-1171694"/>
                  <a:pt x="6437782" y="3082902"/>
                  <a:pt x="9030983" y="527463"/>
                </a:cubicBezTo>
                <a:cubicBezTo>
                  <a:pt x="9069132" y="737402"/>
                  <a:pt x="9011934" y="802944"/>
                  <a:pt x="9024228" y="991631"/>
                </a:cubicBezTo>
                <a:cubicBezTo>
                  <a:pt x="9036521" y="1180318"/>
                  <a:pt x="8984167" y="1295141"/>
                  <a:pt x="9016551" y="1519094"/>
                </a:cubicBezTo>
                <a:cubicBezTo>
                  <a:pt x="9048936" y="1743047"/>
                  <a:pt x="9010091" y="1894421"/>
                  <a:pt x="9009336" y="2014910"/>
                </a:cubicBezTo>
                <a:cubicBezTo>
                  <a:pt x="9008580" y="2135399"/>
                  <a:pt x="8990687" y="2390572"/>
                  <a:pt x="9002120" y="2510726"/>
                </a:cubicBezTo>
                <a:cubicBezTo>
                  <a:pt x="9013553" y="2630880"/>
                  <a:pt x="8995818" y="2793424"/>
                  <a:pt x="8995825" y="2943246"/>
                </a:cubicBezTo>
                <a:cubicBezTo>
                  <a:pt x="8995832" y="3093068"/>
                  <a:pt x="8922770" y="3362824"/>
                  <a:pt x="8984925" y="3692244"/>
                </a:cubicBezTo>
                <a:cubicBezTo>
                  <a:pt x="6123118" y="5823163"/>
                  <a:pt x="3347755" y="2124477"/>
                  <a:pt x="0" y="3692244"/>
                </a:cubicBezTo>
                <a:cubicBezTo>
                  <a:pt x="-42945" y="3509719"/>
                  <a:pt x="27473" y="3324631"/>
                  <a:pt x="6755" y="3228076"/>
                </a:cubicBezTo>
                <a:cubicBezTo>
                  <a:pt x="-13962" y="3131521"/>
                  <a:pt x="58006" y="2946973"/>
                  <a:pt x="14432" y="2700613"/>
                </a:cubicBezTo>
                <a:cubicBezTo>
                  <a:pt x="-29143" y="2454253"/>
                  <a:pt x="27691" y="2386392"/>
                  <a:pt x="20726" y="2268093"/>
                </a:cubicBezTo>
                <a:cubicBezTo>
                  <a:pt x="13762" y="2149794"/>
                  <a:pt x="47075" y="1906805"/>
                  <a:pt x="28402" y="1740629"/>
                </a:cubicBezTo>
                <a:cubicBezTo>
                  <a:pt x="9729" y="1574453"/>
                  <a:pt x="97497" y="1443879"/>
                  <a:pt x="37000" y="1149870"/>
                </a:cubicBezTo>
                <a:cubicBezTo>
                  <a:pt x="-23498" y="855861"/>
                  <a:pt x="98245" y="779218"/>
                  <a:pt x="46058" y="527463"/>
                </a:cubicBezTo>
                <a:close/>
              </a:path>
            </a:pathLst>
          </a:custGeom>
          <a:solidFill>
            <a:schemeClr val="tx2">
              <a:lumMod val="40000"/>
              <a:lumOff val="60000"/>
            </a:schemeClr>
          </a:solidFill>
          <a:ln w="38100">
            <a:solidFill>
              <a:schemeClr val="tx1"/>
            </a:solidFill>
            <a:extLst>
              <a:ext uri="{C807C97D-BFC1-408E-A445-0C87EB9F89A2}">
                <ask:lineSketchStyleProps xmlns:ask="http://schemas.microsoft.com/office/drawing/2018/sketchyshapes" sd="1397126397">
                  <a:prstGeom prst="wave">
                    <a:avLst>
                      <a:gd name="adj1" fmla="val 12500"/>
                      <a:gd name="adj2" fmla="val -255"/>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2D74810-9DD7-4EAD-9344-31864FAEF80C}"/>
              </a:ext>
            </a:extLst>
          </p:cNvPr>
          <p:cNvSpPr txBox="1"/>
          <p:nvPr/>
        </p:nvSpPr>
        <p:spPr>
          <a:xfrm>
            <a:off x="1949570" y="2380891"/>
            <a:ext cx="7901796" cy="1569660"/>
          </a:xfrm>
          <a:prstGeom prst="rect">
            <a:avLst/>
          </a:prstGeom>
          <a:noFill/>
          <a:ln>
            <a:solidFill>
              <a:schemeClr val="tx2">
                <a:lumMod val="40000"/>
                <a:lumOff val="60000"/>
              </a:schemeClr>
            </a:solidFill>
          </a:ln>
        </p:spPr>
        <p:txBody>
          <a:bodyPr wrap="square" rtlCol="0">
            <a:spAutoFit/>
          </a:bodyPr>
          <a:lstStyle/>
          <a:p>
            <a:pPr algn="ctr"/>
            <a:r>
              <a:rPr lang="en-GB" sz="3200" dirty="0"/>
              <a:t>A marriage conducted without the valid consent of both parties, where duress is a factor</a:t>
            </a:r>
          </a:p>
        </p:txBody>
      </p:sp>
    </p:spTree>
    <p:extLst>
      <p:ext uri="{BB962C8B-B14F-4D97-AF65-F5344CB8AC3E}">
        <p14:creationId xmlns:p14="http://schemas.microsoft.com/office/powerpoint/2010/main" val="1632881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1" descr="forced_marriage_bill_dppa_06"/>
          <p:cNvPicPr>
            <a:picLocks noChangeAspect="1" noChangeArrowheads="1"/>
          </p:cNvPicPr>
          <p:nvPr/>
        </p:nvPicPr>
        <p:blipFill>
          <a:blip r:embed="rId3" cstate="print">
            <a:lum bright="70000" contrast="-70000"/>
            <a:extLst>
              <a:ext uri="{28A0092B-C50C-407E-A947-70E740481C1C}">
                <a14:useLocalDpi xmlns:a14="http://schemas.microsoft.com/office/drawing/2010/main" val="0"/>
              </a:ext>
            </a:extLst>
          </a:blip>
          <a:srcRect/>
          <a:stretch>
            <a:fillRect/>
          </a:stretch>
        </p:blipFill>
        <p:spPr bwMode="auto">
          <a:xfrm>
            <a:off x="2383604" y="369870"/>
            <a:ext cx="7496709" cy="5622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a:solidFill>
                  <a:schemeClr val="bg1"/>
                </a:solidFill>
              </a:rPr>
              <a:t>Offences</a:t>
            </a:r>
          </a:p>
        </p:txBody>
      </p:sp>
      <p:graphicFrame>
        <p:nvGraphicFramePr>
          <p:cNvPr id="3" name="Diagram 2">
            <a:extLst>
              <a:ext uri="{FF2B5EF4-FFF2-40B4-BE49-F238E27FC236}">
                <a16:creationId xmlns:a16="http://schemas.microsoft.com/office/drawing/2014/main" id="{C2B86C7D-839B-44C7-A7EA-E4F91A4BC71B}"/>
              </a:ext>
            </a:extLst>
          </p:cNvPr>
          <p:cNvGraphicFramePr/>
          <p:nvPr>
            <p:extLst>
              <p:ext uri="{D42A27DB-BD31-4B8C-83A1-F6EECF244321}">
                <p14:modId xmlns:p14="http://schemas.microsoft.com/office/powerpoint/2010/main" val="3849966854"/>
              </p:ext>
            </p:extLst>
          </p:nvPr>
        </p:nvGraphicFramePr>
        <p:xfrm>
          <a:off x="1271836" y="799507"/>
          <a:ext cx="9441132"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0678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7B4D717-C314-40C4-9308-3C39FCE2D3ED}"/>
                                            </p:graphicEl>
                                          </p:spTgt>
                                        </p:tgtEl>
                                        <p:attrNameLst>
                                          <p:attrName>style.visibility</p:attrName>
                                        </p:attrNameLst>
                                      </p:cBhvr>
                                      <p:to>
                                        <p:strVal val="visible"/>
                                      </p:to>
                                    </p:set>
                                    <p:animEffect transition="in" filter="fade">
                                      <p:cBhvr>
                                        <p:cTn id="7" dur="500"/>
                                        <p:tgtEl>
                                          <p:spTgt spid="3">
                                            <p:graphicEl>
                                              <a:dgm id="{F7B4D717-C314-40C4-9308-3C39FCE2D3E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0CEC03D-81BD-4B3C-9386-ACF9102F1DC8}"/>
                                            </p:graphicEl>
                                          </p:spTgt>
                                        </p:tgtEl>
                                        <p:attrNameLst>
                                          <p:attrName>style.visibility</p:attrName>
                                        </p:attrNameLst>
                                      </p:cBhvr>
                                      <p:to>
                                        <p:strVal val="visible"/>
                                      </p:to>
                                    </p:set>
                                    <p:animEffect transition="in" filter="fade">
                                      <p:cBhvr>
                                        <p:cTn id="12" dur="500"/>
                                        <p:tgtEl>
                                          <p:spTgt spid="3">
                                            <p:graphicEl>
                                              <a:dgm id="{10CEC03D-81BD-4B3C-9386-ACF9102F1DC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3F552935-6053-4F54-9D7C-A6C63F6F8EA4}"/>
                                            </p:graphicEl>
                                          </p:spTgt>
                                        </p:tgtEl>
                                        <p:attrNameLst>
                                          <p:attrName>style.visibility</p:attrName>
                                        </p:attrNameLst>
                                      </p:cBhvr>
                                      <p:to>
                                        <p:strVal val="visible"/>
                                      </p:to>
                                    </p:set>
                                    <p:animEffect transition="in" filter="fade">
                                      <p:cBhvr>
                                        <p:cTn id="17" dur="500"/>
                                        <p:tgtEl>
                                          <p:spTgt spid="3">
                                            <p:graphicEl>
                                              <a:dgm id="{3F552935-6053-4F54-9D7C-A6C63F6F8E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5C9E06AE-51D4-4D14-94A8-D4FA9842F7C2}"/>
                                            </p:graphicEl>
                                          </p:spTgt>
                                        </p:tgtEl>
                                        <p:attrNameLst>
                                          <p:attrName>style.visibility</p:attrName>
                                        </p:attrNameLst>
                                      </p:cBhvr>
                                      <p:to>
                                        <p:strVal val="visible"/>
                                      </p:to>
                                    </p:set>
                                    <p:animEffect transition="in" filter="fade">
                                      <p:cBhvr>
                                        <p:cTn id="22" dur="500"/>
                                        <p:tgtEl>
                                          <p:spTgt spid="3">
                                            <p:graphicEl>
                                              <a:dgm id="{5C9E06AE-51D4-4D14-94A8-D4FA9842F7C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AEFC04FE-DC1E-4B0D-9B15-7204F3CB347E}"/>
                                            </p:graphicEl>
                                          </p:spTgt>
                                        </p:tgtEl>
                                        <p:attrNameLst>
                                          <p:attrName>style.visibility</p:attrName>
                                        </p:attrNameLst>
                                      </p:cBhvr>
                                      <p:to>
                                        <p:strVal val="visible"/>
                                      </p:to>
                                    </p:set>
                                    <p:animEffect transition="in" filter="fade">
                                      <p:cBhvr>
                                        <p:cTn id="27" dur="500"/>
                                        <p:tgtEl>
                                          <p:spTgt spid="3">
                                            <p:graphicEl>
                                              <a:dgm id="{AEFC04FE-DC1E-4B0D-9B15-7204F3CB347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0B1E313A-55CB-40BC-ABB0-631C4AB2BE30}"/>
                                            </p:graphicEl>
                                          </p:spTgt>
                                        </p:tgtEl>
                                        <p:attrNameLst>
                                          <p:attrName>style.visibility</p:attrName>
                                        </p:attrNameLst>
                                      </p:cBhvr>
                                      <p:to>
                                        <p:strVal val="visible"/>
                                      </p:to>
                                    </p:set>
                                    <p:animEffect transition="in" filter="fade">
                                      <p:cBhvr>
                                        <p:cTn id="32" dur="500"/>
                                        <p:tgtEl>
                                          <p:spTgt spid="3">
                                            <p:graphicEl>
                                              <a:dgm id="{0B1E313A-55CB-40BC-ABB0-631C4AB2BE30}"/>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2DC6F5FC-B165-44A5-B49E-346CDFC5820B}"/>
                                            </p:graphicEl>
                                          </p:spTgt>
                                        </p:tgtEl>
                                        <p:attrNameLst>
                                          <p:attrName>style.visibility</p:attrName>
                                        </p:attrNameLst>
                                      </p:cBhvr>
                                      <p:to>
                                        <p:strVal val="visible"/>
                                      </p:to>
                                    </p:set>
                                    <p:animEffect transition="in" filter="fade">
                                      <p:cBhvr>
                                        <p:cTn id="37" dur="500"/>
                                        <p:tgtEl>
                                          <p:spTgt spid="3">
                                            <p:graphicEl>
                                              <a:dgm id="{2DC6F5FC-B165-44A5-B49E-346CDFC5820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C14A144A-C876-4D81-A39D-9B1024009031}"/>
                                            </p:graphicEl>
                                          </p:spTgt>
                                        </p:tgtEl>
                                        <p:attrNameLst>
                                          <p:attrName>style.visibility</p:attrName>
                                        </p:attrNameLst>
                                      </p:cBhvr>
                                      <p:to>
                                        <p:strVal val="visible"/>
                                      </p:to>
                                    </p:set>
                                    <p:animEffect transition="in" filter="fade">
                                      <p:cBhvr>
                                        <p:cTn id="42" dur="500"/>
                                        <p:tgtEl>
                                          <p:spTgt spid="3">
                                            <p:graphicEl>
                                              <a:dgm id="{C14A144A-C876-4D81-A39D-9B102400903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2C784E4C-3196-4E2D-BFE2-0F0FDC23ECA6}"/>
                                            </p:graphicEl>
                                          </p:spTgt>
                                        </p:tgtEl>
                                        <p:attrNameLst>
                                          <p:attrName>style.visibility</p:attrName>
                                        </p:attrNameLst>
                                      </p:cBhvr>
                                      <p:to>
                                        <p:strVal val="visible"/>
                                      </p:to>
                                    </p:set>
                                    <p:animEffect transition="in" filter="fade">
                                      <p:cBhvr>
                                        <p:cTn id="47" dur="500"/>
                                        <p:tgtEl>
                                          <p:spTgt spid="3">
                                            <p:graphicEl>
                                              <a:dgm id="{2C784E4C-3196-4E2D-BFE2-0F0FDC23ECA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E096F815-894B-480E-A8E7-E04296118656}"/>
                                            </p:graphicEl>
                                          </p:spTgt>
                                        </p:tgtEl>
                                        <p:attrNameLst>
                                          <p:attrName>style.visibility</p:attrName>
                                        </p:attrNameLst>
                                      </p:cBhvr>
                                      <p:to>
                                        <p:strVal val="visible"/>
                                      </p:to>
                                    </p:set>
                                    <p:animEffect transition="in" filter="fade">
                                      <p:cBhvr>
                                        <p:cTn id="52" dur="500"/>
                                        <p:tgtEl>
                                          <p:spTgt spid="3">
                                            <p:graphicEl>
                                              <a:dgm id="{E096F815-894B-480E-A8E7-E04296118656}"/>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122CBA80-B62A-41FD-9049-BE553BA86103}"/>
                                            </p:graphicEl>
                                          </p:spTgt>
                                        </p:tgtEl>
                                        <p:attrNameLst>
                                          <p:attrName>style.visibility</p:attrName>
                                        </p:attrNameLst>
                                      </p:cBhvr>
                                      <p:to>
                                        <p:strVal val="visible"/>
                                      </p:to>
                                    </p:set>
                                    <p:animEffect transition="in" filter="fade">
                                      <p:cBhvr>
                                        <p:cTn id="57" dur="500"/>
                                        <p:tgtEl>
                                          <p:spTgt spid="3">
                                            <p:graphicEl>
                                              <a:dgm id="{122CBA80-B62A-41FD-9049-BE553BA8610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79894" y="240064"/>
            <a:ext cx="10627744" cy="584775"/>
          </a:xfrm>
          <a:prstGeom prst="rect">
            <a:avLst/>
          </a:prstGeom>
          <a:solidFill>
            <a:srgbClr val="002060"/>
          </a:solidFill>
        </p:spPr>
        <p:txBody>
          <a:bodyPr wrap="square" rtlCol="0">
            <a:spAutoFit/>
          </a:bodyPr>
          <a:lstStyle/>
          <a:p>
            <a:pPr algn="ctr"/>
            <a:r>
              <a:rPr lang="en-GB" sz="3200" b="1" dirty="0">
                <a:solidFill>
                  <a:schemeClr val="bg1"/>
                </a:solidFill>
              </a:rPr>
              <a:t>Forced Marriage / UK Legislation</a:t>
            </a:r>
          </a:p>
        </p:txBody>
      </p:sp>
      <p:pic>
        <p:nvPicPr>
          <p:cNvPr id="3" name="Picture 2"/>
          <p:cNvPicPr>
            <a:picLocks noChangeAspect="1"/>
          </p:cNvPicPr>
          <p:nvPr/>
        </p:nvPicPr>
        <p:blipFill>
          <a:blip r:embed="rId3"/>
          <a:stretch>
            <a:fillRect/>
          </a:stretch>
        </p:blipFill>
        <p:spPr>
          <a:xfrm rot="1663938">
            <a:off x="9394219" y="1369436"/>
            <a:ext cx="2497113" cy="1068368"/>
          </a:xfrm>
          <a:prstGeom prst="rect">
            <a:avLst/>
          </a:prstGeom>
        </p:spPr>
      </p:pic>
      <p:sp>
        <p:nvSpPr>
          <p:cNvPr id="2" name="Wave 1">
            <a:extLst>
              <a:ext uri="{FF2B5EF4-FFF2-40B4-BE49-F238E27FC236}">
                <a16:creationId xmlns:a16="http://schemas.microsoft.com/office/drawing/2014/main" id="{4B615753-18F1-441D-8947-68A5072E5642}"/>
              </a:ext>
            </a:extLst>
          </p:cNvPr>
          <p:cNvSpPr/>
          <p:nvPr/>
        </p:nvSpPr>
        <p:spPr>
          <a:xfrm>
            <a:off x="452350" y="1114310"/>
            <a:ext cx="5369952" cy="2107656"/>
          </a:xfrm>
          <a:custGeom>
            <a:avLst/>
            <a:gdLst>
              <a:gd name="connsiteX0" fmla="*/ 0 w 5369952"/>
              <a:gd name="connsiteY0" fmla="*/ 263457 h 2107656"/>
              <a:gd name="connsiteX1" fmla="*/ 5369952 w 5369952"/>
              <a:gd name="connsiteY1" fmla="*/ 263457 h 2107656"/>
              <a:gd name="connsiteX2" fmla="*/ 5369952 w 5369952"/>
              <a:gd name="connsiteY2" fmla="*/ 790371 h 2107656"/>
              <a:gd name="connsiteX3" fmla="*/ 5369952 w 5369952"/>
              <a:gd name="connsiteY3" fmla="*/ 1301478 h 2107656"/>
              <a:gd name="connsiteX4" fmla="*/ 5369952 w 5369952"/>
              <a:gd name="connsiteY4" fmla="*/ 1844199 h 2107656"/>
              <a:gd name="connsiteX5" fmla="*/ 0 w 5369952"/>
              <a:gd name="connsiteY5" fmla="*/ 1844199 h 2107656"/>
              <a:gd name="connsiteX6" fmla="*/ 0 w 5369952"/>
              <a:gd name="connsiteY6" fmla="*/ 1317285 h 2107656"/>
              <a:gd name="connsiteX7" fmla="*/ 0 w 5369952"/>
              <a:gd name="connsiteY7" fmla="*/ 758756 h 2107656"/>
              <a:gd name="connsiteX8" fmla="*/ 0 w 5369952"/>
              <a:gd name="connsiteY8" fmla="*/ 263457 h 2107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9952" h="2107656" fill="none" extrusionOk="0">
                <a:moveTo>
                  <a:pt x="0" y="263457"/>
                </a:moveTo>
                <a:cubicBezTo>
                  <a:pt x="1931487" y="-580710"/>
                  <a:pt x="3044335" y="1055012"/>
                  <a:pt x="5369952" y="263457"/>
                </a:cubicBezTo>
                <a:cubicBezTo>
                  <a:pt x="5432613" y="477009"/>
                  <a:pt x="5348762" y="669780"/>
                  <a:pt x="5369952" y="790371"/>
                </a:cubicBezTo>
                <a:cubicBezTo>
                  <a:pt x="5391142" y="910962"/>
                  <a:pt x="5366997" y="1191004"/>
                  <a:pt x="5369952" y="1301478"/>
                </a:cubicBezTo>
                <a:cubicBezTo>
                  <a:pt x="5372907" y="1411952"/>
                  <a:pt x="5309124" y="1719398"/>
                  <a:pt x="5369952" y="1844199"/>
                </a:cubicBezTo>
                <a:cubicBezTo>
                  <a:pt x="3615976" y="2677688"/>
                  <a:pt x="1612884" y="897546"/>
                  <a:pt x="0" y="1844199"/>
                </a:cubicBezTo>
                <a:cubicBezTo>
                  <a:pt x="-42994" y="1687426"/>
                  <a:pt x="43285" y="1547120"/>
                  <a:pt x="0" y="1317285"/>
                </a:cubicBezTo>
                <a:cubicBezTo>
                  <a:pt x="-43285" y="1087450"/>
                  <a:pt x="27125" y="880612"/>
                  <a:pt x="0" y="758756"/>
                </a:cubicBezTo>
                <a:cubicBezTo>
                  <a:pt x="-27125" y="636900"/>
                  <a:pt x="56762" y="365716"/>
                  <a:pt x="0" y="263457"/>
                </a:cubicBezTo>
                <a:close/>
              </a:path>
              <a:path w="5369952" h="2107656" stroke="0" extrusionOk="0">
                <a:moveTo>
                  <a:pt x="0" y="263457"/>
                </a:moveTo>
                <a:cubicBezTo>
                  <a:pt x="1562504" y="-755048"/>
                  <a:pt x="3263231" y="1260523"/>
                  <a:pt x="5369952" y="263457"/>
                </a:cubicBezTo>
                <a:cubicBezTo>
                  <a:pt x="5413767" y="375508"/>
                  <a:pt x="5338701" y="619893"/>
                  <a:pt x="5369952" y="821986"/>
                </a:cubicBezTo>
                <a:cubicBezTo>
                  <a:pt x="5401203" y="1024079"/>
                  <a:pt x="5358178" y="1096435"/>
                  <a:pt x="5369952" y="1333092"/>
                </a:cubicBezTo>
                <a:cubicBezTo>
                  <a:pt x="5381726" y="1569749"/>
                  <a:pt x="5334190" y="1698475"/>
                  <a:pt x="5369952" y="1844199"/>
                </a:cubicBezTo>
                <a:cubicBezTo>
                  <a:pt x="3549494" y="2624236"/>
                  <a:pt x="1854919" y="725716"/>
                  <a:pt x="0" y="1844199"/>
                </a:cubicBezTo>
                <a:cubicBezTo>
                  <a:pt x="-13634" y="1683877"/>
                  <a:pt x="37751" y="1542276"/>
                  <a:pt x="0" y="1348900"/>
                </a:cubicBezTo>
                <a:cubicBezTo>
                  <a:pt x="-37751" y="1155524"/>
                  <a:pt x="11125" y="970695"/>
                  <a:pt x="0" y="853601"/>
                </a:cubicBezTo>
                <a:cubicBezTo>
                  <a:pt x="-11125" y="736507"/>
                  <a:pt x="49171" y="495846"/>
                  <a:pt x="0" y="263457"/>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wave">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Forced Marriage (Civil Protection) Act 2007</a:t>
            </a:r>
          </a:p>
        </p:txBody>
      </p:sp>
      <p:sp>
        <p:nvSpPr>
          <p:cNvPr id="9" name="Wave 8">
            <a:extLst>
              <a:ext uri="{FF2B5EF4-FFF2-40B4-BE49-F238E27FC236}">
                <a16:creationId xmlns:a16="http://schemas.microsoft.com/office/drawing/2014/main" id="{305F0073-B0F7-47C1-B5F9-B63D6FBBB366}"/>
              </a:ext>
            </a:extLst>
          </p:cNvPr>
          <p:cNvSpPr/>
          <p:nvPr/>
        </p:nvSpPr>
        <p:spPr>
          <a:xfrm>
            <a:off x="452350" y="3429000"/>
            <a:ext cx="5369951" cy="2073647"/>
          </a:xfrm>
          <a:custGeom>
            <a:avLst/>
            <a:gdLst>
              <a:gd name="connsiteX0" fmla="*/ 0 w 5369951"/>
              <a:gd name="connsiteY0" fmla="*/ 259206 h 2073647"/>
              <a:gd name="connsiteX1" fmla="*/ 5369951 w 5369951"/>
              <a:gd name="connsiteY1" fmla="*/ 259206 h 2073647"/>
              <a:gd name="connsiteX2" fmla="*/ 5369951 w 5369951"/>
              <a:gd name="connsiteY2" fmla="*/ 777618 h 2073647"/>
              <a:gd name="connsiteX3" fmla="*/ 5369951 w 5369951"/>
              <a:gd name="connsiteY3" fmla="*/ 1249372 h 2073647"/>
              <a:gd name="connsiteX4" fmla="*/ 5369951 w 5369951"/>
              <a:gd name="connsiteY4" fmla="*/ 1814441 h 2073647"/>
              <a:gd name="connsiteX5" fmla="*/ 0 w 5369951"/>
              <a:gd name="connsiteY5" fmla="*/ 1814441 h 2073647"/>
              <a:gd name="connsiteX6" fmla="*/ 0 w 5369951"/>
              <a:gd name="connsiteY6" fmla="*/ 1264925 h 2073647"/>
              <a:gd name="connsiteX7" fmla="*/ 0 w 5369951"/>
              <a:gd name="connsiteY7" fmla="*/ 777618 h 2073647"/>
              <a:gd name="connsiteX8" fmla="*/ 0 w 5369951"/>
              <a:gd name="connsiteY8" fmla="*/ 259206 h 2073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9951" h="2073647" fill="none" extrusionOk="0">
                <a:moveTo>
                  <a:pt x="0" y="259206"/>
                </a:moveTo>
                <a:cubicBezTo>
                  <a:pt x="1684490" y="-180592"/>
                  <a:pt x="3562043" y="1236171"/>
                  <a:pt x="5369951" y="259206"/>
                </a:cubicBezTo>
                <a:cubicBezTo>
                  <a:pt x="5394731" y="365461"/>
                  <a:pt x="5316411" y="625333"/>
                  <a:pt x="5369951" y="777618"/>
                </a:cubicBezTo>
                <a:cubicBezTo>
                  <a:pt x="5423491" y="929903"/>
                  <a:pt x="5341574" y="1044936"/>
                  <a:pt x="5369951" y="1249372"/>
                </a:cubicBezTo>
                <a:cubicBezTo>
                  <a:pt x="5398328" y="1453808"/>
                  <a:pt x="5352908" y="1570453"/>
                  <a:pt x="5369951" y="1814441"/>
                </a:cubicBezTo>
                <a:cubicBezTo>
                  <a:pt x="3838621" y="2779680"/>
                  <a:pt x="2125768" y="507294"/>
                  <a:pt x="0" y="1814441"/>
                </a:cubicBezTo>
                <a:cubicBezTo>
                  <a:pt x="-29745" y="1690601"/>
                  <a:pt x="8818" y="1458525"/>
                  <a:pt x="0" y="1264925"/>
                </a:cubicBezTo>
                <a:cubicBezTo>
                  <a:pt x="-8818" y="1071325"/>
                  <a:pt x="38807" y="986008"/>
                  <a:pt x="0" y="777618"/>
                </a:cubicBezTo>
                <a:cubicBezTo>
                  <a:pt x="-38807" y="569228"/>
                  <a:pt x="20242" y="451617"/>
                  <a:pt x="0" y="259206"/>
                </a:cubicBezTo>
                <a:close/>
              </a:path>
              <a:path w="5369951" h="2073647" stroke="0" extrusionOk="0">
                <a:moveTo>
                  <a:pt x="0" y="259206"/>
                </a:moveTo>
                <a:cubicBezTo>
                  <a:pt x="1866400" y="-134370"/>
                  <a:pt x="3916413" y="970166"/>
                  <a:pt x="5369951" y="259206"/>
                </a:cubicBezTo>
                <a:cubicBezTo>
                  <a:pt x="5375021" y="387912"/>
                  <a:pt x="5350401" y="604581"/>
                  <a:pt x="5369951" y="762065"/>
                </a:cubicBezTo>
                <a:cubicBezTo>
                  <a:pt x="5389501" y="919549"/>
                  <a:pt x="5321500" y="1170092"/>
                  <a:pt x="5369951" y="1280477"/>
                </a:cubicBezTo>
                <a:cubicBezTo>
                  <a:pt x="5418402" y="1390862"/>
                  <a:pt x="5353447" y="1660954"/>
                  <a:pt x="5369951" y="1814441"/>
                </a:cubicBezTo>
                <a:cubicBezTo>
                  <a:pt x="3628586" y="2657670"/>
                  <a:pt x="2084222" y="1040903"/>
                  <a:pt x="0" y="1814441"/>
                </a:cubicBezTo>
                <a:cubicBezTo>
                  <a:pt x="-18515" y="1584418"/>
                  <a:pt x="18500" y="1517782"/>
                  <a:pt x="0" y="1342686"/>
                </a:cubicBezTo>
                <a:cubicBezTo>
                  <a:pt x="-18500" y="1167590"/>
                  <a:pt x="13908" y="1026454"/>
                  <a:pt x="0" y="839827"/>
                </a:cubicBezTo>
                <a:cubicBezTo>
                  <a:pt x="-13908" y="653200"/>
                  <a:pt x="57953" y="413499"/>
                  <a:pt x="0" y="259206"/>
                </a:cubicBezTo>
                <a:close/>
              </a:path>
            </a:pathLst>
          </a:custGeom>
          <a:solidFill>
            <a:schemeClr val="accent1">
              <a:lumMod val="40000"/>
              <a:lumOff val="60000"/>
            </a:schemeClr>
          </a:solidFill>
          <a:ln cap="flat">
            <a:solidFill>
              <a:schemeClr val="tx1"/>
            </a:solidFill>
            <a:extLst>
              <a:ext uri="{C807C97D-BFC1-408E-A445-0C87EB9F89A2}">
                <ask:lineSketchStyleProps xmlns:ask="http://schemas.microsoft.com/office/drawing/2018/sketchyshapes" sd="2830084044">
                  <a:prstGeom prst="wave">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D54F330-67F0-42FD-B5E5-E2E682E3919D}"/>
              </a:ext>
            </a:extLst>
          </p:cNvPr>
          <p:cNvSpPr txBox="1"/>
          <p:nvPr/>
        </p:nvSpPr>
        <p:spPr>
          <a:xfrm>
            <a:off x="901959" y="4076291"/>
            <a:ext cx="4175634" cy="830997"/>
          </a:xfrm>
          <a:prstGeom prst="rect">
            <a:avLst/>
          </a:prstGeom>
          <a:noFill/>
        </p:spPr>
        <p:txBody>
          <a:bodyPr wrap="square" rtlCol="0">
            <a:spAutoFit/>
          </a:bodyPr>
          <a:lstStyle/>
          <a:p>
            <a:pPr algn="ctr"/>
            <a:r>
              <a:rPr lang="en-GB" sz="2400" dirty="0"/>
              <a:t>The Anti-Social Behaviour, Crime &amp; Policing Act 2014</a:t>
            </a:r>
          </a:p>
        </p:txBody>
      </p:sp>
      <p:sp>
        <p:nvSpPr>
          <p:cNvPr id="4" name="Flowchart: Punched Tape 3">
            <a:extLst>
              <a:ext uri="{FF2B5EF4-FFF2-40B4-BE49-F238E27FC236}">
                <a16:creationId xmlns:a16="http://schemas.microsoft.com/office/drawing/2014/main" id="{048797B6-45A0-734E-19EE-5C7FBBDA1B8A}"/>
              </a:ext>
            </a:extLst>
          </p:cNvPr>
          <p:cNvSpPr/>
          <p:nvPr/>
        </p:nvSpPr>
        <p:spPr>
          <a:xfrm>
            <a:off x="6439673" y="2799632"/>
            <a:ext cx="4850368" cy="2107656"/>
          </a:xfrm>
          <a:custGeom>
            <a:avLst/>
            <a:gdLst>
              <a:gd name="connsiteX0" fmla="*/ 0 w 4850368"/>
              <a:gd name="connsiteY0" fmla="*/ 210765 h 2107656"/>
              <a:gd name="connsiteX1" fmla="*/ 1212592 w 4850368"/>
              <a:gd name="connsiteY1" fmla="*/ 421531 h 2107656"/>
              <a:gd name="connsiteX2" fmla="*/ 2425184 w 4850368"/>
              <a:gd name="connsiteY2" fmla="*/ 210765 h 2107656"/>
              <a:gd name="connsiteX3" fmla="*/ 3637776 w 4850368"/>
              <a:gd name="connsiteY3" fmla="*/ 0 h 2107656"/>
              <a:gd name="connsiteX4" fmla="*/ 4850368 w 4850368"/>
              <a:gd name="connsiteY4" fmla="*/ 210765 h 2107656"/>
              <a:gd name="connsiteX5" fmla="*/ 4850368 w 4850368"/>
              <a:gd name="connsiteY5" fmla="*/ 755945 h 2107656"/>
              <a:gd name="connsiteX6" fmla="*/ 4850368 w 4850368"/>
              <a:gd name="connsiteY6" fmla="*/ 1267403 h 2107656"/>
              <a:gd name="connsiteX7" fmla="*/ 4850368 w 4850368"/>
              <a:gd name="connsiteY7" fmla="*/ 1896890 h 2107656"/>
              <a:gd name="connsiteX8" fmla="*/ 3637776 w 4850368"/>
              <a:gd name="connsiteY8" fmla="*/ 1686124 h 2107656"/>
              <a:gd name="connsiteX9" fmla="*/ 2425184 w 4850368"/>
              <a:gd name="connsiteY9" fmla="*/ 1896890 h 2107656"/>
              <a:gd name="connsiteX10" fmla="*/ 1212592 w 4850368"/>
              <a:gd name="connsiteY10" fmla="*/ 2107656 h 2107656"/>
              <a:gd name="connsiteX11" fmla="*/ 0 w 4850368"/>
              <a:gd name="connsiteY11" fmla="*/ 1896890 h 2107656"/>
              <a:gd name="connsiteX12" fmla="*/ 0 w 4850368"/>
              <a:gd name="connsiteY12" fmla="*/ 1317987 h 2107656"/>
              <a:gd name="connsiteX13" fmla="*/ 0 w 4850368"/>
              <a:gd name="connsiteY13" fmla="*/ 772807 h 2107656"/>
              <a:gd name="connsiteX14" fmla="*/ 0 w 4850368"/>
              <a:gd name="connsiteY14" fmla="*/ 210765 h 2107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0368" h="2107656" fill="none" extrusionOk="0">
                <a:moveTo>
                  <a:pt x="0" y="210765"/>
                </a:moveTo>
                <a:cubicBezTo>
                  <a:pt x="-40903" y="304751"/>
                  <a:pt x="554970" y="432603"/>
                  <a:pt x="1212592" y="421531"/>
                </a:cubicBezTo>
                <a:cubicBezTo>
                  <a:pt x="1882496" y="414195"/>
                  <a:pt x="2434265" y="344021"/>
                  <a:pt x="2425184" y="210765"/>
                </a:cubicBezTo>
                <a:cubicBezTo>
                  <a:pt x="2449866" y="115161"/>
                  <a:pt x="2985806" y="-124411"/>
                  <a:pt x="3637776" y="0"/>
                </a:cubicBezTo>
                <a:cubicBezTo>
                  <a:pt x="4309582" y="12548"/>
                  <a:pt x="4859068" y="120052"/>
                  <a:pt x="4850368" y="210765"/>
                </a:cubicBezTo>
                <a:cubicBezTo>
                  <a:pt x="4873187" y="327189"/>
                  <a:pt x="4867998" y="549497"/>
                  <a:pt x="4850368" y="755945"/>
                </a:cubicBezTo>
                <a:cubicBezTo>
                  <a:pt x="4832738" y="962393"/>
                  <a:pt x="4842778" y="1091040"/>
                  <a:pt x="4850368" y="1267403"/>
                </a:cubicBezTo>
                <a:cubicBezTo>
                  <a:pt x="4857958" y="1443766"/>
                  <a:pt x="4879030" y="1662904"/>
                  <a:pt x="4850368" y="1896890"/>
                </a:cubicBezTo>
                <a:cubicBezTo>
                  <a:pt x="4858397" y="1867606"/>
                  <a:pt x="4297072" y="1696588"/>
                  <a:pt x="3637776" y="1686124"/>
                </a:cubicBezTo>
                <a:cubicBezTo>
                  <a:pt x="2976584" y="1688697"/>
                  <a:pt x="2436449" y="1777897"/>
                  <a:pt x="2425184" y="1896890"/>
                </a:cubicBezTo>
                <a:cubicBezTo>
                  <a:pt x="2493800" y="2046537"/>
                  <a:pt x="1897752" y="2118841"/>
                  <a:pt x="1212592" y="2107656"/>
                </a:cubicBezTo>
                <a:cubicBezTo>
                  <a:pt x="547123" y="2116194"/>
                  <a:pt x="18375" y="2034762"/>
                  <a:pt x="0" y="1896890"/>
                </a:cubicBezTo>
                <a:cubicBezTo>
                  <a:pt x="-4477" y="1655230"/>
                  <a:pt x="366" y="1588591"/>
                  <a:pt x="0" y="1317987"/>
                </a:cubicBezTo>
                <a:cubicBezTo>
                  <a:pt x="-366" y="1047383"/>
                  <a:pt x="10237" y="927829"/>
                  <a:pt x="0" y="772807"/>
                </a:cubicBezTo>
                <a:cubicBezTo>
                  <a:pt x="-10237" y="617785"/>
                  <a:pt x="7776" y="453572"/>
                  <a:pt x="0" y="210765"/>
                </a:cubicBezTo>
                <a:close/>
              </a:path>
              <a:path w="4850368" h="2107656" stroke="0" extrusionOk="0">
                <a:moveTo>
                  <a:pt x="0" y="210765"/>
                </a:moveTo>
                <a:cubicBezTo>
                  <a:pt x="-33878" y="383296"/>
                  <a:pt x="611101" y="315854"/>
                  <a:pt x="1212592" y="421531"/>
                </a:cubicBezTo>
                <a:cubicBezTo>
                  <a:pt x="1881525" y="424637"/>
                  <a:pt x="2452202" y="324197"/>
                  <a:pt x="2425184" y="210765"/>
                </a:cubicBezTo>
                <a:cubicBezTo>
                  <a:pt x="2464453" y="78220"/>
                  <a:pt x="3056857" y="45851"/>
                  <a:pt x="3637776" y="0"/>
                </a:cubicBezTo>
                <a:cubicBezTo>
                  <a:pt x="4314170" y="1090"/>
                  <a:pt x="4852254" y="106650"/>
                  <a:pt x="4850368" y="210765"/>
                </a:cubicBezTo>
                <a:cubicBezTo>
                  <a:pt x="4863997" y="489503"/>
                  <a:pt x="4825942" y="527677"/>
                  <a:pt x="4850368" y="806529"/>
                </a:cubicBezTo>
                <a:cubicBezTo>
                  <a:pt x="4874794" y="1085381"/>
                  <a:pt x="4825765" y="1221629"/>
                  <a:pt x="4850368" y="1368571"/>
                </a:cubicBezTo>
                <a:cubicBezTo>
                  <a:pt x="4874971" y="1515513"/>
                  <a:pt x="4866804" y="1697326"/>
                  <a:pt x="4850368" y="1896890"/>
                </a:cubicBezTo>
                <a:cubicBezTo>
                  <a:pt x="4776116" y="1679980"/>
                  <a:pt x="4356364" y="1794976"/>
                  <a:pt x="3637776" y="1686124"/>
                </a:cubicBezTo>
                <a:cubicBezTo>
                  <a:pt x="2976535" y="1690249"/>
                  <a:pt x="2429191" y="1787948"/>
                  <a:pt x="2425184" y="1896890"/>
                </a:cubicBezTo>
                <a:cubicBezTo>
                  <a:pt x="2467635" y="2114058"/>
                  <a:pt x="1825303" y="2114368"/>
                  <a:pt x="1212592" y="2107656"/>
                </a:cubicBezTo>
                <a:cubicBezTo>
                  <a:pt x="563954" y="2090310"/>
                  <a:pt x="3644" y="2017648"/>
                  <a:pt x="0" y="1896890"/>
                </a:cubicBezTo>
                <a:cubicBezTo>
                  <a:pt x="-17786" y="1771389"/>
                  <a:pt x="-6715" y="1494593"/>
                  <a:pt x="0" y="1351710"/>
                </a:cubicBezTo>
                <a:cubicBezTo>
                  <a:pt x="6715" y="1208827"/>
                  <a:pt x="-26872" y="954321"/>
                  <a:pt x="0" y="755945"/>
                </a:cubicBezTo>
                <a:cubicBezTo>
                  <a:pt x="26872" y="557570"/>
                  <a:pt x="169" y="363178"/>
                  <a:pt x="0" y="210765"/>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201441694">
                  <a:prstGeom prst="flowChartPunchedTape">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Marriage &amp; Civil Partnership (Minimum Age) Act 2022</a:t>
            </a:r>
          </a:p>
        </p:txBody>
      </p:sp>
    </p:spTree>
    <p:extLst>
      <p:ext uri="{BB962C8B-B14F-4D97-AF65-F5344CB8AC3E}">
        <p14:creationId xmlns:p14="http://schemas.microsoft.com/office/powerpoint/2010/main" val="2491729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8"/>
          <p:cNvSpPr>
            <a:spLocks noChangeArrowheads="1"/>
          </p:cNvSpPr>
          <p:nvPr/>
        </p:nvSpPr>
        <p:spPr bwMode="auto">
          <a:xfrm>
            <a:off x="1931542" y="3957497"/>
            <a:ext cx="9036050" cy="2585323"/>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nchor="ctr">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5000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ndParaRPr>
          </a:p>
        </p:txBody>
      </p:sp>
      <p:sp>
        <p:nvSpPr>
          <p:cNvPr id="5" name="TextBox 4"/>
          <p:cNvSpPr txBox="1"/>
          <p:nvPr/>
        </p:nvSpPr>
        <p:spPr>
          <a:xfrm>
            <a:off x="1067252" y="310135"/>
            <a:ext cx="9900340" cy="584775"/>
          </a:xfrm>
          <a:prstGeom prst="rect">
            <a:avLst/>
          </a:prstGeom>
          <a:solidFill>
            <a:srgbClr val="002060"/>
          </a:solidFill>
        </p:spPr>
        <p:txBody>
          <a:bodyPr wrap="square" rtlCol="0">
            <a:spAutoFit/>
          </a:bodyPr>
          <a:lstStyle/>
          <a:p>
            <a:pPr algn="ctr"/>
            <a:r>
              <a:rPr lang="en-GB" sz="3200" b="1" dirty="0">
                <a:solidFill>
                  <a:schemeClr val="bg1"/>
                </a:solidFill>
              </a:rPr>
              <a:t>The Anti-Social Behaviour Crime &amp; Policing Act 2014</a:t>
            </a:r>
          </a:p>
        </p:txBody>
      </p:sp>
      <p:graphicFrame>
        <p:nvGraphicFramePr>
          <p:cNvPr id="2" name="Diagram 1">
            <a:extLst>
              <a:ext uri="{FF2B5EF4-FFF2-40B4-BE49-F238E27FC236}">
                <a16:creationId xmlns:a16="http://schemas.microsoft.com/office/drawing/2014/main" id="{BCF6FFC9-EF64-4B96-AF67-B00E60E261E9}"/>
              </a:ext>
            </a:extLst>
          </p:cNvPr>
          <p:cNvGraphicFramePr/>
          <p:nvPr>
            <p:extLst>
              <p:ext uri="{D42A27DB-BD31-4B8C-83A1-F6EECF244321}">
                <p14:modId xmlns:p14="http://schemas.microsoft.com/office/powerpoint/2010/main" val="370174725"/>
              </p:ext>
            </p:extLst>
          </p:nvPr>
        </p:nvGraphicFramePr>
        <p:xfrm>
          <a:off x="1746369" y="1049946"/>
          <a:ext cx="9036050" cy="4758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2222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7B58CCE9-740C-4D3D-805D-6E590F247E19}"/>
                                            </p:graphicEl>
                                          </p:spTgt>
                                        </p:tgtEl>
                                        <p:attrNameLst>
                                          <p:attrName>style.visibility</p:attrName>
                                        </p:attrNameLst>
                                      </p:cBhvr>
                                      <p:to>
                                        <p:strVal val="visible"/>
                                      </p:to>
                                    </p:set>
                                    <p:animEffect transition="in" filter="fade">
                                      <p:cBhvr>
                                        <p:cTn id="11" dur="500"/>
                                        <p:tgtEl>
                                          <p:spTgt spid="2">
                                            <p:graphicEl>
                                              <a:dgm id="{7B58CCE9-740C-4D3D-805D-6E590F247E19}"/>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0F5B5242-C52E-47F2-97EA-9DB7F9F3BE4B}"/>
                                            </p:graphicEl>
                                          </p:spTgt>
                                        </p:tgtEl>
                                        <p:attrNameLst>
                                          <p:attrName>style.visibility</p:attrName>
                                        </p:attrNameLst>
                                      </p:cBhvr>
                                      <p:to>
                                        <p:strVal val="visible"/>
                                      </p:to>
                                    </p:set>
                                    <p:animEffect transition="in" filter="fade">
                                      <p:cBhvr>
                                        <p:cTn id="16" dur="500"/>
                                        <p:tgtEl>
                                          <p:spTgt spid="2">
                                            <p:graphicEl>
                                              <a:dgm id="{0F5B5242-C52E-47F2-97EA-9DB7F9F3BE4B}"/>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82BF2798-5B19-4153-A769-1B3414703951}"/>
                                            </p:graphicEl>
                                          </p:spTgt>
                                        </p:tgtEl>
                                        <p:attrNameLst>
                                          <p:attrName>style.visibility</p:attrName>
                                        </p:attrNameLst>
                                      </p:cBhvr>
                                      <p:to>
                                        <p:strVal val="visible"/>
                                      </p:to>
                                    </p:set>
                                    <p:animEffect transition="in" filter="fade">
                                      <p:cBhvr>
                                        <p:cTn id="19" dur="500"/>
                                        <p:tgtEl>
                                          <p:spTgt spid="2">
                                            <p:graphicEl>
                                              <a:dgm id="{82BF2798-5B19-4153-A769-1B3414703951}"/>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9431D934-4335-4D6C-83E2-8B29CFFC6707}"/>
                                            </p:graphicEl>
                                          </p:spTgt>
                                        </p:tgtEl>
                                        <p:attrNameLst>
                                          <p:attrName>style.visibility</p:attrName>
                                        </p:attrNameLst>
                                      </p:cBhvr>
                                      <p:to>
                                        <p:strVal val="visible"/>
                                      </p:to>
                                    </p:set>
                                    <p:animEffect transition="in" filter="fade">
                                      <p:cBhvr>
                                        <p:cTn id="24" dur="500"/>
                                        <p:tgtEl>
                                          <p:spTgt spid="2">
                                            <p:graphicEl>
                                              <a:dgm id="{9431D934-4335-4D6C-83E2-8B29CFFC6707}"/>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F6B1BABC-AE07-4ADD-BF95-C39D5974239D}"/>
                                            </p:graphicEl>
                                          </p:spTgt>
                                        </p:tgtEl>
                                        <p:attrNameLst>
                                          <p:attrName>style.visibility</p:attrName>
                                        </p:attrNameLst>
                                      </p:cBhvr>
                                      <p:to>
                                        <p:strVal val="visible"/>
                                      </p:to>
                                    </p:set>
                                    <p:animEffect transition="in" filter="fade">
                                      <p:cBhvr>
                                        <p:cTn id="27" dur="500"/>
                                        <p:tgtEl>
                                          <p:spTgt spid="2">
                                            <p:graphicEl>
                                              <a:dgm id="{F6B1BABC-AE07-4ADD-BF95-C39D597423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duotone>
              <a:srgbClr val="FFFFFF">
                <a:shade val="45000"/>
                <a:satMod val="135000"/>
              </a:srgbClr>
              <a:prstClr val="white"/>
            </a:duotone>
          </a:blip>
          <a:srcRect t="6353" b="4742"/>
          <a:stretch/>
        </p:blipFill>
        <p:spPr>
          <a:xfrm>
            <a:off x="5242606" y="1560966"/>
            <a:ext cx="5792224" cy="3407379"/>
          </a:xfrm>
          <a:prstGeom prst="rect">
            <a:avLst/>
          </a:prstGeom>
        </p:spPr>
      </p:pic>
      <p:sp>
        <p:nvSpPr>
          <p:cNvPr id="5" name="TextBox 4"/>
          <p:cNvSpPr txBox="1"/>
          <p:nvPr/>
        </p:nvSpPr>
        <p:spPr>
          <a:xfrm>
            <a:off x="966158" y="240064"/>
            <a:ext cx="10265434" cy="646331"/>
          </a:xfrm>
          <a:prstGeom prst="rect">
            <a:avLst/>
          </a:prstGeom>
          <a:solidFill>
            <a:srgbClr val="002060"/>
          </a:solidFill>
        </p:spPr>
        <p:txBody>
          <a:bodyPr wrap="square" rtlCol="0">
            <a:spAutoFit/>
          </a:bodyPr>
          <a:lstStyle/>
          <a:p>
            <a:pPr algn="ctr"/>
            <a:r>
              <a:rPr lang="en-GB" sz="3600" b="1" dirty="0">
                <a:solidFill>
                  <a:schemeClr val="bg1"/>
                </a:solidFill>
              </a:rPr>
              <a:t>The Investigation</a:t>
            </a:r>
          </a:p>
        </p:txBody>
      </p:sp>
      <p:sp>
        <p:nvSpPr>
          <p:cNvPr id="2" name="Scroll: Vertical 1">
            <a:extLst>
              <a:ext uri="{FF2B5EF4-FFF2-40B4-BE49-F238E27FC236}">
                <a16:creationId xmlns:a16="http://schemas.microsoft.com/office/drawing/2014/main" id="{B34D3A09-9566-4AD7-B1A1-CAD1644D1419}"/>
              </a:ext>
            </a:extLst>
          </p:cNvPr>
          <p:cNvSpPr/>
          <p:nvPr/>
        </p:nvSpPr>
        <p:spPr>
          <a:xfrm>
            <a:off x="983411" y="1560966"/>
            <a:ext cx="4071668" cy="3973059"/>
          </a:xfrm>
          <a:prstGeom prst="vertic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DC94352-7155-4EE3-BA88-859B7025AC93}"/>
              </a:ext>
            </a:extLst>
          </p:cNvPr>
          <p:cNvSpPr txBox="1"/>
          <p:nvPr/>
        </p:nvSpPr>
        <p:spPr>
          <a:xfrm>
            <a:off x="1876886" y="2890391"/>
            <a:ext cx="2530085" cy="1077218"/>
          </a:xfrm>
          <a:prstGeom prst="rect">
            <a:avLst/>
          </a:prstGeom>
          <a:noFill/>
        </p:spPr>
        <p:txBody>
          <a:bodyPr wrap="square" rtlCol="0">
            <a:spAutoFit/>
          </a:bodyPr>
          <a:lstStyle/>
          <a:p>
            <a:r>
              <a:rPr lang="en-GB" sz="3200" dirty="0"/>
              <a:t>What barriers?</a:t>
            </a:r>
          </a:p>
        </p:txBody>
      </p:sp>
    </p:spTree>
    <p:extLst>
      <p:ext uri="{BB962C8B-B14F-4D97-AF65-F5344CB8AC3E}">
        <p14:creationId xmlns:p14="http://schemas.microsoft.com/office/powerpoint/2010/main" val="3913384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t="5337" b="5337"/>
          <a:stretch/>
        </p:blipFill>
        <p:spPr>
          <a:xfrm>
            <a:off x="1458931" y="394745"/>
            <a:ext cx="9144000" cy="5472608"/>
          </a:xfrm>
          <a:prstGeom prst="rect">
            <a:avLst/>
          </a:prstGeom>
          <a:effectLst>
            <a:softEdge rad="127000"/>
          </a:effectLst>
        </p:spPr>
      </p:pic>
      <p:sp>
        <p:nvSpPr>
          <p:cNvPr id="4" name="TextBox 3"/>
          <p:cNvSpPr txBox="1"/>
          <p:nvPr/>
        </p:nvSpPr>
        <p:spPr>
          <a:xfrm>
            <a:off x="1890471" y="2807883"/>
            <a:ext cx="8280920" cy="646331"/>
          </a:xfrm>
          <a:prstGeom prst="rect">
            <a:avLst/>
          </a:prstGeom>
          <a:solidFill>
            <a:srgbClr val="002060"/>
          </a:solidFill>
        </p:spPr>
        <p:txBody>
          <a:bodyPr wrap="square" rtlCol="0">
            <a:spAutoFit/>
          </a:bodyPr>
          <a:lstStyle/>
          <a:p>
            <a:pPr algn="ctr"/>
            <a:r>
              <a:rPr lang="en-GB" sz="3200" b="1" dirty="0">
                <a:solidFill>
                  <a:schemeClr val="bg1"/>
                </a:solidFill>
              </a:rPr>
              <a:t> </a:t>
            </a:r>
            <a:r>
              <a:rPr lang="en-GB" sz="3600" b="1" dirty="0">
                <a:solidFill>
                  <a:schemeClr val="bg1"/>
                </a:solidFill>
                <a:hlinkClick r:id="rId4">
                  <a:extLst>
                    <a:ext uri="{A12FA001-AC4F-418D-AE19-62706E023703}">
                      <ahyp:hlinkClr xmlns:ahyp="http://schemas.microsoft.com/office/drawing/2018/hyperlinkcolor" val="tx"/>
                    </a:ext>
                  </a:extLst>
                </a:hlinkClick>
              </a:rPr>
              <a:t>Forced Marriage</a:t>
            </a:r>
            <a:endParaRPr lang="en-GB" sz="3600" b="1" dirty="0">
              <a:solidFill>
                <a:schemeClr val="bg1"/>
              </a:solidFill>
            </a:endParaRPr>
          </a:p>
        </p:txBody>
      </p:sp>
    </p:spTree>
    <p:extLst>
      <p:ext uri="{BB962C8B-B14F-4D97-AF65-F5344CB8AC3E}">
        <p14:creationId xmlns:p14="http://schemas.microsoft.com/office/powerpoint/2010/main" val="3006063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6"/>
          <p:cNvSpPr txBox="1">
            <a:spLocks noChangeArrowheads="1"/>
          </p:cNvSpPr>
          <p:nvPr/>
        </p:nvSpPr>
        <p:spPr bwMode="auto">
          <a:xfrm>
            <a:off x="3114399" y="1458021"/>
            <a:ext cx="6121400" cy="1219200"/>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0" marR="0" lvl="0" indent="0" algn="ctr" defTabSz="914400" eaLnBrk="0" fontAlgn="base" latinLnBrk="0" hangingPunct="0">
              <a:lnSpc>
                <a:spcPct val="100000"/>
              </a:lnSpc>
              <a:spcBef>
                <a:spcPct val="50000"/>
              </a:spcBef>
              <a:spcAft>
                <a:spcPct val="0"/>
              </a:spcAft>
              <a:buClrTx/>
              <a:buSzTx/>
              <a:buFontTx/>
              <a:buNone/>
              <a:tabLst/>
              <a:defRPr/>
            </a:pPr>
            <a:r>
              <a:rPr kumimoji="0" lang="en-GB" altLang="en-US" sz="2400" b="1" i="0" u="none" strike="noStrike" kern="0" cap="none" spc="0" normalizeH="0" baseline="0" noProof="0" dirty="0">
                <a:ln>
                  <a:noFill/>
                </a:ln>
                <a:solidFill>
                  <a:srgbClr val="000000"/>
                </a:solidFill>
                <a:effectLst/>
                <a:uLnTx/>
                <a:uFillTx/>
                <a:latin typeface="Arial" panose="020B0604020202020204" pitchFamily="34" charset="0"/>
              </a:rPr>
              <a:t>Forced Marriage Unit</a:t>
            </a:r>
            <a:br>
              <a:rPr kumimoji="0" lang="en-GB" altLang="en-US" sz="2400" b="1"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hlinkClick r:id="rId3"/>
              </a:rPr>
              <a:t>https://www.gov.uk/forced-marriage</a:t>
            </a:r>
            <a:endPar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50000"/>
              </a:spcBef>
              <a:spcAft>
                <a:spcPct val="0"/>
              </a:spcAft>
              <a:buClrTx/>
              <a:buSzTx/>
              <a:buFontTx/>
              <a:buNone/>
              <a:tabLst/>
              <a:defRPr/>
            </a:pPr>
            <a:endPar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endParaRPr>
          </a:p>
        </p:txBody>
      </p:sp>
      <p:pic>
        <p:nvPicPr>
          <p:cNvPr id="5" name="Picture 4"/>
          <p:cNvPicPr>
            <a:picLocks noChangeAspect="1"/>
          </p:cNvPicPr>
          <p:nvPr/>
        </p:nvPicPr>
        <p:blipFill>
          <a:blip r:embed="rId4"/>
          <a:stretch>
            <a:fillRect/>
          </a:stretch>
        </p:blipFill>
        <p:spPr>
          <a:xfrm>
            <a:off x="3114399" y="2882858"/>
            <a:ext cx="2665823" cy="2038571"/>
          </a:xfrm>
          <a:prstGeom prst="rect">
            <a:avLst/>
          </a:prstGeom>
        </p:spPr>
      </p:pic>
      <p:pic>
        <p:nvPicPr>
          <p:cNvPr id="6" name="Picture 5"/>
          <p:cNvPicPr>
            <a:picLocks noChangeAspect="1"/>
          </p:cNvPicPr>
          <p:nvPr/>
        </p:nvPicPr>
        <p:blipFill>
          <a:blip r:embed="rId5"/>
          <a:stretch>
            <a:fillRect/>
          </a:stretch>
        </p:blipFill>
        <p:spPr>
          <a:xfrm>
            <a:off x="6565185" y="2975173"/>
            <a:ext cx="2188395" cy="2242208"/>
          </a:xfrm>
          <a:prstGeom prst="rect">
            <a:avLst/>
          </a:prstGeom>
          <a:ln>
            <a:solidFill>
              <a:schemeClr val="tx1"/>
            </a:solidFill>
          </a:ln>
        </p:spPr>
      </p:pic>
    </p:spTree>
    <p:extLst>
      <p:ext uri="{BB962C8B-B14F-4D97-AF65-F5344CB8AC3E}">
        <p14:creationId xmlns:p14="http://schemas.microsoft.com/office/powerpoint/2010/main" val="3785821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ANd9GcSgh2X0k4mq2wjL6opIoSMfwd55HGE4H6eUod9SrQgvVZmJD-h6w0hSEaY">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39322" y="2187203"/>
            <a:ext cx="2404221" cy="234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862642" y="240064"/>
            <a:ext cx="10765766" cy="646331"/>
          </a:xfrm>
          <a:prstGeom prst="rect">
            <a:avLst/>
          </a:prstGeom>
          <a:solidFill>
            <a:srgbClr val="002060"/>
          </a:solidFill>
        </p:spPr>
        <p:txBody>
          <a:bodyPr wrap="square" rtlCol="0">
            <a:spAutoFit/>
          </a:bodyPr>
          <a:lstStyle/>
          <a:p>
            <a:pPr algn="ctr"/>
            <a:r>
              <a:rPr lang="en-GB" sz="3600" b="1" dirty="0">
                <a:solidFill>
                  <a:schemeClr val="bg1"/>
                </a:solidFill>
              </a:rPr>
              <a:t>FGM: What is it?</a:t>
            </a:r>
          </a:p>
        </p:txBody>
      </p:sp>
      <p:sp>
        <p:nvSpPr>
          <p:cNvPr id="2" name="Scroll: Horizontal 1">
            <a:extLst>
              <a:ext uri="{FF2B5EF4-FFF2-40B4-BE49-F238E27FC236}">
                <a16:creationId xmlns:a16="http://schemas.microsoft.com/office/drawing/2014/main" id="{D38B5FD9-3315-446E-AEBB-9613DA49984D}"/>
              </a:ext>
            </a:extLst>
          </p:cNvPr>
          <p:cNvSpPr/>
          <p:nvPr/>
        </p:nvSpPr>
        <p:spPr>
          <a:xfrm>
            <a:off x="1148457" y="1125393"/>
            <a:ext cx="6908615" cy="4502989"/>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“...procedures that involve partial or total removal of the external female genitalia, or other injury to the female genital organs for non-medical reasons”</a:t>
            </a:r>
          </a:p>
        </p:txBody>
      </p:sp>
    </p:spTree>
    <p:extLst>
      <p:ext uri="{BB962C8B-B14F-4D97-AF65-F5344CB8AC3E}">
        <p14:creationId xmlns:p14="http://schemas.microsoft.com/office/powerpoint/2010/main" val="1646232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1103" y="293299"/>
            <a:ext cx="11114578" cy="646331"/>
          </a:xfrm>
          <a:prstGeom prst="rect">
            <a:avLst/>
          </a:prstGeom>
          <a:solidFill>
            <a:srgbClr val="002060"/>
          </a:solidFill>
        </p:spPr>
        <p:txBody>
          <a:bodyPr wrap="square" rtlCol="0">
            <a:spAutoFit/>
          </a:bodyPr>
          <a:lstStyle/>
          <a:p>
            <a:pPr algn="ctr"/>
            <a:r>
              <a:rPr lang="en-GB" sz="3600" b="1" dirty="0">
                <a:solidFill>
                  <a:schemeClr val="bg1"/>
                </a:solidFill>
              </a:rPr>
              <a:t>Why does FGM happen?</a:t>
            </a:r>
          </a:p>
        </p:txBody>
      </p:sp>
      <p:graphicFrame>
        <p:nvGraphicFramePr>
          <p:cNvPr id="2" name="Diagram 1">
            <a:extLst>
              <a:ext uri="{FF2B5EF4-FFF2-40B4-BE49-F238E27FC236}">
                <a16:creationId xmlns:a16="http://schemas.microsoft.com/office/drawing/2014/main" id="{9772A237-F3F3-4F6C-8802-CE119F5CB1E6}"/>
              </a:ext>
            </a:extLst>
          </p:cNvPr>
          <p:cNvGraphicFramePr/>
          <p:nvPr>
            <p:extLst>
              <p:ext uri="{D42A27DB-BD31-4B8C-83A1-F6EECF244321}">
                <p14:modId xmlns:p14="http://schemas.microsoft.com/office/powerpoint/2010/main" val="4287454824"/>
              </p:ext>
            </p:extLst>
          </p:nvPr>
        </p:nvGraphicFramePr>
        <p:xfrm>
          <a:off x="895230" y="861343"/>
          <a:ext cx="10991970" cy="4013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60E2C9EA-51EE-4675-BA39-177BA61F44FC}"/>
              </a:ext>
            </a:extLst>
          </p:cNvPr>
          <p:cNvSpPr/>
          <p:nvPr/>
        </p:nvSpPr>
        <p:spPr>
          <a:xfrm>
            <a:off x="1569049" y="4875103"/>
            <a:ext cx="9644332" cy="924325"/>
          </a:xfrm>
          <a:prstGeom prst="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Any information or concern that a child is at risk or has undergone FGM must result in a child protection referral</a:t>
            </a:r>
          </a:p>
        </p:txBody>
      </p:sp>
    </p:spTree>
    <p:extLst>
      <p:ext uri="{BB962C8B-B14F-4D97-AF65-F5344CB8AC3E}">
        <p14:creationId xmlns:p14="http://schemas.microsoft.com/office/powerpoint/2010/main" val="4275478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5B3CC91-A518-40B7-A309-F649E7E93A33}"/>
                                            </p:graphicEl>
                                          </p:spTgt>
                                        </p:tgtEl>
                                        <p:attrNameLst>
                                          <p:attrName>style.visibility</p:attrName>
                                        </p:attrNameLst>
                                      </p:cBhvr>
                                      <p:to>
                                        <p:strVal val="visible"/>
                                      </p:to>
                                    </p:set>
                                    <p:animEffect transition="in" filter="fade">
                                      <p:cBhvr>
                                        <p:cTn id="7" dur="500"/>
                                        <p:tgtEl>
                                          <p:spTgt spid="2">
                                            <p:graphicEl>
                                              <a:dgm id="{95B3CC91-A518-40B7-A309-F649E7E93A3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AA464C8-C22D-45A3-8277-FBB543F28C7A}"/>
                                            </p:graphicEl>
                                          </p:spTgt>
                                        </p:tgtEl>
                                        <p:attrNameLst>
                                          <p:attrName>style.visibility</p:attrName>
                                        </p:attrNameLst>
                                      </p:cBhvr>
                                      <p:to>
                                        <p:strVal val="visible"/>
                                      </p:to>
                                    </p:set>
                                    <p:animEffect transition="in" filter="fade">
                                      <p:cBhvr>
                                        <p:cTn id="12" dur="500"/>
                                        <p:tgtEl>
                                          <p:spTgt spid="2">
                                            <p:graphicEl>
                                              <a:dgm id="{FAA464C8-C22D-45A3-8277-FBB543F28C7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B2BC3F5-3E29-4D00-BA67-B0900796B357}"/>
                                            </p:graphicEl>
                                          </p:spTgt>
                                        </p:tgtEl>
                                        <p:attrNameLst>
                                          <p:attrName>style.visibility</p:attrName>
                                        </p:attrNameLst>
                                      </p:cBhvr>
                                      <p:to>
                                        <p:strVal val="visible"/>
                                      </p:to>
                                    </p:set>
                                    <p:animEffect transition="in" filter="fade">
                                      <p:cBhvr>
                                        <p:cTn id="17" dur="500"/>
                                        <p:tgtEl>
                                          <p:spTgt spid="2">
                                            <p:graphicEl>
                                              <a:dgm id="{8B2BC3F5-3E29-4D00-BA67-B0900796B35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4BDE9D4-A354-4F1D-9C21-AD88AE52C3F0}"/>
                                            </p:graphicEl>
                                          </p:spTgt>
                                        </p:tgtEl>
                                        <p:attrNameLst>
                                          <p:attrName>style.visibility</p:attrName>
                                        </p:attrNameLst>
                                      </p:cBhvr>
                                      <p:to>
                                        <p:strVal val="visible"/>
                                      </p:to>
                                    </p:set>
                                    <p:animEffect transition="in" filter="fade">
                                      <p:cBhvr>
                                        <p:cTn id="22" dur="500"/>
                                        <p:tgtEl>
                                          <p:spTgt spid="2">
                                            <p:graphicEl>
                                              <a:dgm id="{94BDE9D4-A354-4F1D-9C21-AD88AE52C3F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DC33B85-ED10-4733-BFB8-774356FAAE28}"/>
                                            </p:graphicEl>
                                          </p:spTgt>
                                        </p:tgtEl>
                                        <p:attrNameLst>
                                          <p:attrName>style.visibility</p:attrName>
                                        </p:attrNameLst>
                                      </p:cBhvr>
                                      <p:to>
                                        <p:strVal val="visible"/>
                                      </p:to>
                                    </p:set>
                                    <p:animEffect transition="in" filter="fade">
                                      <p:cBhvr>
                                        <p:cTn id="27" dur="500"/>
                                        <p:tgtEl>
                                          <p:spTgt spid="2">
                                            <p:graphicEl>
                                              <a:dgm id="{5DC33B85-ED10-4733-BFB8-774356FAAE2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B3A5446-1C4C-47AA-8921-6644EC2A3914}"/>
                                            </p:graphicEl>
                                          </p:spTgt>
                                        </p:tgtEl>
                                        <p:attrNameLst>
                                          <p:attrName>style.visibility</p:attrName>
                                        </p:attrNameLst>
                                      </p:cBhvr>
                                      <p:to>
                                        <p:strVal val="visible"/>
                                      </p:to>
                                    </p:set>
                                    <p:animEffect transition="in" filter="fade">
                                      <p:cBhvr>
                                        <p:cTn id="32" dur="500"/>
                                        <p:tgtEl>
                                          <p:spTgt spid="2">
                                            <p:graphicEl>
                                              <a:dgm id="{4B3A5446-1C4C-47AA-8921-6644EC2A391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73DC8BEC-CCA9-415E-9440-99FABA9E0B15}"/>
                                            </p:graphicEl>
                                          </p:spTgt>
                                        </p:tgtEl>
                                        <p:attrNameLst>
                                          <p:attrName>style.visibility</p:attrName>
                                        </p:attrNameLst>
                                      </p:cBhvr>
                                      <p:to>
                                        <p:strVal val="visible"/>
                                      </p:to>
                                    </p:set>
                                    <p:animEffect transition="in" filter="fade">
                                      <p:cBhvr>
                                        <p:cTn id="37" dur="500"/>
                                        <p:tgtEl>
                                          <p:spTgt spid="2">
                                            <p:graphicEl>
                                              <a:dgm id="{73DC8BEC-CCA9-415E-9440-99FABA9E0B15}"/>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571694D2-3E89-4620-8EA3-A8BEE6883E4A}"/>
                                            </p:graphicEl>
                                          </p:spTgt>
                                        </p:tgtEl>
                                        <p:attrNameLst>
                                          <p:attrName>style.visibility</p:attrName>
                                        </p:attrNameLst>
                                      </p:cBhvr>
                                      <p:to>
                                        <p:strVal val="visible"/>
                                      </p:to>
                                    </p:set>
                                    <p:animEffect transition="in" filter="fade">
                                      <p:cBhvr>
                                        <p:cTn id="42" dur="500"/>
                                        <p:tgtEl>
                                          <p:spTgt spid="2">
                                            <p:graphicEl>
                                              <a:dgm id="{571694D2-3E89-4620-8EA3-A8BEE6883E4A}"/>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iterate type="lt">
                                    <p:tmPct val="0"/>
                                  </p:iterate>
                                  <p:childTnLst>
                                    <p:set>
                                      <p:cBhvr>
                                        <p:cTn id="46" dur="1" fill="hold">
                                          <p:stCondLst>
                                            <p:cond delay="0"/>
                                          </p:stCondLst>
                                        </p:cTn>
                                        <p:tgtEl>
                                          <p:spTgt spid="3"/>
                                        </p:tgtEl>
                                        <p:attrNameLst>
                                          <p:attrName>style.visibility</p:attrName>
                                        </p:attrNameLst>
                                      </p:cBhvr>
                                      <p:to>
                                        <p:strVal val="visible"/>
                                      </p:to>
                                    </p:set>
                                    <p:animEffect transition="in" filter="fade">
                                      <p:cBhvr>
                                        <p:cTn id="47" dur="500"/>
                                        <p:tgtEl>
                                          <p:spTgt spid="3"/>
                                        </p:tgtEl>
                                      </p:cBhvr>
                                    </p:animEffect>
                                  </p:childTnLst>
                                </p:cTn>
                              </p:par>
                            </p:childTnLst>
                          </p:cTn>
                        </p:par>
                      </p:childTnLst>
                    </p:cTn>
                  </p:par>
                  <p:par>
                    <p:cTn id="48" fill="hold">
                      <p:stCondLst>
                        <p:cond delay="indefinite"/>
                      </p:stCondLst>
                      <p:childTnLst>
                        <p:par>
                          <p:cTn id="49" fill="hold">
                            <p:stCondLst>
                              <p:cond delay="0"/>
                            </p:stCondLst>
                            <p:childTnLst>
                              <p:par>
                                <p:cTn id="50" presetID="34" presetClass="emph" presetSubtype="0" fill="hold" grpId="1" nodeType="clickEffect">
                                  <p:stCondLst>
                                    <p:cond delay="0"/>
                                  </p:stCondLst>
                                  <p:iterate type="lt">
                                    <p:tmPct val="10000"/>
                                  </p:iterate>
                                  <p:childTnLst>
                                    <p:animMotion origin="layout" path="M 0.0 0.0 L 0.0 -0.07213" pathEditMode="relative" ptsTypes="">
                                      <p:cBhvr>
                                        <p:cTn id="51" dur="250" accel="50000" decel="50000" autoRev="1" fill="hold">
                                          <p:stCondLst>
                                            <p:cond delay="0"/>
                                          </p:stCondLst>
                                        </p:cTn>
                                        <p:tgtEl>
                                          <p:spTgt spid="3"/>
                                        </p:tgtEl>
                                        <p:attrNameLst>
                                          <p:attrName>ppt_x</p:attrName>
                                          <p:attrName>ppt_y</p:attrName>
                                        </p:attrNameLst>
                                      </p:cBhvr>
                                    </p:animMotion>
                                    <p:animRot by="1500000">
                                      <p:cBhvr>
                                        <p:cTn id="52" dur="125" fill="hold">
                                          <p:stCondLst>
                                            <p:cond delay="0"/>
                                          </p:stCondLst>
                                        </p:cTn>
                                        <p:tgtEl>
                                          <p:spTgt spid="3"/>
                                        </p:tgtEl>
                                        <p:attrNameLst>
                                          <p:attrName>r</p:attrName>
                                        </p:attrNameLst>
                                      </p:cBhvr>
                                    </p:animRot>
                                    <p:animRot by="-1500000">
                                      <p:cBhvr>
                                        <p:cTn id="53" dur="125" fill="hold">
                                          <p:stCondLst>
                                            <p:cond delay="125"/>
                                          </p:stCondLst>
                                        </p:cTn>
                                        <p:tgtEl>
                                          <p:spTgt spid="3"/>
                                        </p:tgtEl>
                                        <p:attrNameLst>
                                          <p:attrName>r</p:attrName>
                                        </p:attrNameLst>
                                      </p:cBhvr>
                                    </p:animRot>
                                    <p:animRot by="-1500000">
                                      <p:cBhvr>
                                        <p:cTn id="54" dur="125" fill="hold">
                                          <p:stCondLst>
                                            <p:cond delay="250"/>
                                          </p:stCondLst>
                                        </p:cTn>
                                        <p:tgtEl>
                                          <p:spTgt spid="3"/>
                                        </p:tgtEl>
                                        <p:attrNameLst>
                                          <p:attrName>r</p:attrName>
                                        </p:attrNameLst>
                                      </p:cBhvr>
                                    </p:animRot>
                                    <p:animRot by="1500000">
                                      <p:cBhvr>
                                        <p:cTn id="55" dur="125" fill="hold">
                                          <p:stCondLst>
                                            <p:cond delay="375"/>
                                          </p:stCondLst>
                                        </p:cTn>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3" grpId="0" animBg="1"/>
      <p:bldP spid="3" grpId="1"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05633" y="2505670"/>
            <a:ext cx="8280920" cy="923330"/>
          </a:xfrm>
          <a:prstGeom prst="rect">
            <a:avLst/>
          </a:prstGeom>
          <a:solidFill>
            <a:srgbClr val="002060"/>
          </a:solidFill>
        </p:spPr>
        <p:txBody>
          <a:bodyPr wrap="square" rtlCol="0">
            <a:spAutoFit/>
          </a:bodyPr>
          <a:lstStyle/>
          <a:p>
            <a:pPr algn="ctr"/>
            <a:r>
              <a:rPr lang="en-GB" sz="5400" b="1" dirty="0">
                <a:solidFill>
                  <a:schemeClr val="bg1"/>
                </a:solidFill>
              </a:rPr>
              <a:t>The Cruel Cut</a:t>
            </a:r>
          </a:p>
        </p:txBody>
      </p:sp>
    </p:spTree>
    <p:extLst>
      <p:ext uri="{BB962C8B-B14F-4D97-AF65-F5344CB8AC3E}">
        <p14:creationId xmlns:p14="http://schemas.microsoft.com/office/powerpoint/2010/main" val="1433549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Female genital mutilation occurs primarily in 29 countries in Africa and the Middle Ea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2507" y="435296"/>
            <a:ext cx="9144000" cy="554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321274" y="163447"/>
            <a:ext cx="4076065" cy="584775"/>
          </a:xfrm>
          <a:prstGeom prst="rect">
            <a:avLst/>
          </a:prstGeom>
          <a:solidFill>
            <a:srgbClr val="002060"/>
          </a:solidFill>
        </p:spPr>
        <p:txBody>
          <a:bodyPr wrap="square" rtlCol="0">
            <a:spAutoFit/>
          </a:bodyPr>
          <a:lstStyle/>
          <a:p>
            <a:pPr algn="ctr"/>
            <a:r>
              <a:rPr lang="en-GB" sz="3200" b="1" dirty="0">
                <a:solidFill>
                  <a:schemeClr val="bg1"/>
                </a:solidFill>
              </a:rPr>
              <a:t>Where is it practiced?</a:t>
            </a:r>
          </a:p>
        </p:txBody>
      </p:sp>
    </p:spTree>
    <p:extLst>
      <p:ext uri="{BB962C8B-B14F-4D97-AF65-F5344CB8AC3E}">
        <p14:creationId xmlns:p14="http://schemas.microsoft.com/office/powerpoint/2010/main" val="58919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979397" y="642551"/>
            <a:ext cx="6452386" cy="4544997"/>
          </a:xfrm>
          <a:prstGeom prst="rect">
            <a:avLst/>
          </a:prstGeom>
        </p:spPr>
      </p:pic>
    </p:spTree>
    <p:extLst>
      <p:ext uri="{BB962C8B-B14F-4D97-AF65-F5344CB8AC3E}">
        <p14:creationId xmlns:p14="http://schemas.microsoft.com/office/powerpoint/2010/main" val="85234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51941" y="240064"/>
            <a:ext cx="8535231" cy="584775"/>
          </a:xfrm>
          <a:prstGeom prst="rect">
            <a:avLst/>
          </a:prstGeom>
          <a:solidFill>
            <a:srgbClr val="002060"/>
          </a:solidFill>
        </p:spPr>
        <p:txBody>
          <a:bodyPr wrap="square" rtlCol="0">
            <a:spAutoFit/>
          </a:bodyPr>
          <a:lstStyle/>
          <a:p>
            <a:pPr algn="ctr"/>
            <a:r>
              <a:rPr lang="en-GB" sz="3200" b="1" dirty="0">
                <a:solidFill>
                  <a:schemeClr val="bg1"/>
                </a:solidFill>
              </a:rPr>
              <a:t>Female Genital Mutilation Act 2003</a:t>
            </a:r>
          </a:p>
        </p:txBody>
      </p:sp>
      <p:graphicFrame>
        <p:nvGraphicFramePr>
          <p:cNvPr id="16" name="Diagram 15">
            <a:extLst>
              <a:ext uri="{FF2B5EF4-FFF2-40B4-BE49-F238E27FC236}">
                <a16:creationId xmlns:a16="http://schemas.microsoft.com/office/drawing/2014/main" id="{F6304B3F-B62F-4594-8624-B1D555700AD4}"/>
              </a:ext>
            </a:extLst>
          </p:cNvPr>
          <p:cNvGraphicFramePr/>
          <p:nvPr>
            <p:extLst>
              <p:ext uri="{D42A27DB-BD31-4B8C-83A1-F6EECF244321}">
                <p14:modId xmlns:p14="http://schemas.microsoft.com/office/powerpoint/2010/main" val="2194834131"/>
              </p:ext>
            </p:extLst>
          </p:nvPr>
        </p:nvGraphicFramePr>
        <p:xfrm>
          <a:off x="879167" y="523910"/>
          <a:ext cx="10507701" cy="5251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1676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graphicEl>
                                              <a:dgm id="{79600A0D-B564-495C-94E4-7FA4F61415FA}"/>
                                            </p:graphicEl>
                                          </p:spTgt>
                                        </p:tgtEl>
                                        <p:attrNameLst>
                                          <p:attrName>style.visibility</p:attrName>
                                        </p:attrNameLst>
                                      </p:cBhvr>
                                      <p:to>
                                        <p:strVal val="visible"/>
                                      </p:to>
                                    </p:set>
                                    <p:animEffect transition="in" filter="fade">
                                      <p:cBhvr>
                                        <p:cTn id="7" dur="500"/>
                                        <p:tgtEl>
                                          <p:spTgt spid="16">
                                            <p:graphicEl>
                                              <a:dgm id="{79600A0D-B564-495C-94E4-7FA4F61415F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graphicEl>
                                              <a:dgm id="{F0466817-811A-4F1F-A446-B2C3ECC9FBE1}"/>
                                            </p:graphicEl>
                                          </p:spTgt>
                                        </p:tgtEl>
                                        <p:attrNameLst>
                                          <p:attrName>style.visibility</p:attrName>
                                        </p:attrNameLst>
                                      </p:cBhvr>
                                      <p:to>
                                        <p:strVal val="visible"/>
                                      </p:to>
                                    </p:set>
                                    <p:animEffect transition="in" filter="fade">
                                      <p:cBhvr>
                                        <p:cTn id="12" dur="500"/>
                                        <p:tgtEl>
                                          <p:spTgt spid="16">
                                            <p:graphicEl>
                                              <a:dgm id="{F0466817-811A-4F1F-A446-B2C3ECC9FBE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graphicEl>
                                              <a:dgm id="{06563097-9ADB-4300-B45F-486F0DCCABC8}"/>
                                            </p:graphicEl>
                                          </p:spTgt>
                                        </p:tgtEl>
                                        <p:attrNameLst>
                                          <p:attrName>style.visibility</p:attrName>
                                        </p:attrNameLst>
                                      </p:cBhvr>
                                      <p:to>
                                        <p:strVal val="visible"/>
                                      </p:to>
                                    </p:set>
                                    <p:animEffect transition="in" filter="fade">
                                      <p:cBhvr>
                                        <p:cTn id="17" dur="500"/>
                                        <p:tgtEl>
                                          <p:spTgt spid="16">
                                            <p:graphicEl>
                                              <a:dgm id="{06563097-9ADB-4300-B45F-486F0DCCABC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graphicEl>
                                              <a:dgm id="{6AD39A58-C3EC-4772-AA3E-2E754135294B}"/>
                                            </p:graphicEl>
                                          </p:spTgt>
                                        </p:tgtEl>
                                        <p:attrNameLst>
                                          <p:attrName>style.visibility</p:attrName>
                                        </p:attrNameLst>
                                      </p:cBhvr>
                                      <p:to>
                                        <p:strVal val="visible"/>
                                      </p:to>
                                    </p:set>
                                    <p:animEffect transition="in" filter="fade">
                                      <p:cBhvr>
                                        <p:cTn id="22" dur="500"/>
                                        <p:tgtEl>
                                          <p:spTgt spid="16">
                                            <p:graphicEl>
                                              <a:dgm id="{6AD39A58-C3EC-4772-AA3E-2E754135294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6">
                                            <p:graphicEl>
                                              <a:dgm id="{FB3DCAC7-B312-4EC8-BC74-D447A30C0DAA}"/>
                                            </p:graphicEl>
                                          </p:spTgt>
                                        </p:tgtEl>
                                        <p:attrNameLst>
                                          <p:attrName>style.visibility</p:attrName>
                                        </p:attrNameLst>
                                      </p:cBhvr>
                                      <p:to>
                                        <p:strVal val="visible"/>
                                      </p:to>
                                    </p:set>
                                    <p:animEffect transition="in" filter="fade">
                                      <p:cBhvr>
                                        <p:cTn id="27" dur="500"/>
                                        <p:tgtEl>
                                          <p:spTgt spid="16">
                                            <p:graphicEl>
                                              <a:dgm id="{FB3DCAC7-B312-4EC8-BC74-D447A30C0DA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
                                            <p:graphicEl>
                                              <a:dgm id="{FF5E6674-DED2-4513-B6AB-A3BA2DE257FE}"/>
                                            </p:graphicEl>
                                          </p:spTgt>
                                        </p:tgtEl>
                                        <p:attrNameLst>
                                          <p:attrName>style.visibility</p:attrName>
                                        </p:attrNameLst>
                                      </p:cBhvr>
                                      <p:to>
                                        <p:strVal val="visible"/>
                                      </p:to>
                                    </p:set>
                                    <p:animEffect transition="in" filter="fade">
                                      <p:cBhvr>
                                        <p:cTn id="32" dur="500"/>
                                        <p:tgtEl>
                                          <p:spTgt spid="16">
                                            <p:graphicEl>
                                              <a:dgm id="{FF5E6674-DED2-4513-B6AB-A3BA2DE257F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83721" y="190232"/>
            <a:ext cx="11024557" cy="584775"/>
          </a:xfrm>
          <a:prstGeom prst="rect">
            <a:avLst/>
          </a:prstGeom>
          <a:solidFill>
            <a:srgbClr val="002060"/>
          </a:solidFill>
        </p:spPr>
        <p:txBody>
          <a:bodyPr wrap="square" rtlCol="0">
            <a:spAutoFit/>
          </a:bodyPr>
          <a:lstStyle/>
          <a:p>
            <a:pPr algn="ctr"/>
            <a:r>
              <a:rPr lang="en-GB" sz="3200" b="1" dirty="0">
                <a:solidFill>
                  <a:schemeClr val="bg1"/>
                </a:solidFill>
              </a:rPr>
              <a:t>Female Genital Mutilation Act 2003</a:t>
            </a:r>
          </a:p>
        </p:txBody>
      </p:sp>
      <p:graphicFrame>
        <p:nvGraphicFramePr>
          <p:cNvPr id="2" name="Diagram 1">
            <a:extLst>
              <a:ext uri="{FF2B5EF4-FFF2-40B4-BE49-F238E27FC236}">
                <a16:creationId xmlns:a16="http://schemas.microsoft.com/office/drawing/2014/main" id="{EC5A383D-4790-48CA-982F-D7DAAC9C5EA4}"/>
              </a:ext>
            </a:extLst>
          </p:cNvPr>
          <p:cNvGraphicFramePr/>
          <p:nvPr>
            <p:extLst>
              <p:ext uri="{D42A27DB-BD31-4B8C-83A1-F6EECF244321}">
                <p14:modId xmlns:p14="http://schemas.microsoft.com/office/powerpoint/2010/main" val="2609767084"/>
              </p:ext>
            </p:extLst>
          </p:nvPr>
        </p:nvGraphicFramePr>
        <p:xfrm>
          <a:off x="583721" y="37322"/>
          <a:ext cx="11268974" cy="6328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1517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318C156-3E2D-4507-B8B4-908428562D53}"/>
                                            </p:graphicEl>
                                          </p:spTgt>
                                        </p:tgtEl>
                                        <p:attrNameLst>
                                          <p:attrName>style.visibility</p:attrName>
                                        </p:attrNameLst>
                                      </p:cBhvr>
                                      <p:to>
                                        <p:strVal val="visible"/>
                                      </p:to>
                                    </p:set>
                                    <p:animEffect transition="in" filter="fade">
                                      <p:cBhvr>
                                        <p:cTn id="7" dur="500"/>
                                        <p:tgtEl>
                                          <p:spTgt spid="2">
                                            <p:graphicEl>
                                              <a:dgm id="{6318C156-3E2D-4507-B8B4-908428562D5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447FE3E-5985-4EB4-9A01-1E9903FDFA07}"/>
                                            </p:graphicEl>
                                          </p:spTgt>
                                        </p:tgtEl>
                                        <p:attrNameLst>
                                          <p:attrName>style.visibility</p:attrName>
                                        </p:attrNameLst>
                                      </p:cBhvr>
                                      <p:to>
                                        <p:strVal val="visible"/>
                                      </p:to>
                                    </p:set>
                                    <p:animEffect transition="in" filter="fade">
                                      <p:cBhvr>
                                        <p:cTn id="12" dur="500"/>
                                        <p:tgtEl>
                                          <p:spTgt spid="2">
                                            <p:graphicEl>
                                              <a:dgm id="{1447FE3E-5985-4EB4-9A01-1E9903FDFA0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100F65A-9614-4902-A4C5-1CF42397F3C4}"/>
                                            </p:graphicEl>
                                          </p:spTgt>
                                        </p:tgtEl>
                                        <p:attrNameLst>
                                          <p:attrName>style.visibility</p:attrName>
                                        </p:attrNameLst>
                                      </p:cBhvr>
                                      <p:to>
                                        <p:strVal val="visible"/>
                                      </p:to>
                                    </p:set>
                                    <p:animEffect transition="in" filter="fade">
                                      <p:cBhvr>
                                        <p:cTn id="17" dur="500"/>
                                        <p:tgtEl>
                                          <p:spTgt spid="2">
                                            <p:graphicEl>
                                              <a:dgm id="{2100F65A-9614-4902-A4C5-1CF42397F3C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926A810-B6DE-4BC8-BE30-1875B4820950}"/>
                                            </p:graphicEl>
                                          </p:spTgt>
                                        </p:tgtEl>
                                        <p:attrNameLst>
                                          <p:attrName>style.visibility</p:attrName>
                                        </p:attrNameLst>
                                      </p:cBhvr>
                                      <p:to>
                                        <p:strVal val="visible"/>
                                      </p:to>
                                    </p:set>
                                    <p:animEffect transition="in" filter="fade">
                                      <p:cBhvr>
                                        <p:cTn id="22" dur="500"/>
                                        <p:tgtEl>
                                          <p:spTgt spid="2">
                                            <p:graphicEl>
                                              <a:dgm id="{D926A810-B6DE-4BC8-BE30-1875B482095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2B080F0E-9071-4A6B-977E-F5F65FE201F5}"/>
                                            </p:graphicEl>
                                          </p:spTgt>
                                        </p:tgtEl>
                                        <p:attrNameLst>
                                          <p:attrName>style.visibility</p:attrName>
                                        </p:attrNameLst>
                                      </p:cBhvr>
                                      <p:to>
                                        <p:strVal val="visible"/>
                                      </p:to>
                                    </p:set>
                                    <p:animEffect transition="in" filter="fade">
                                      <p:cBhvr>
                                        <p:cTn id="27" dur="500"/>
                                        <p:tgtEl>
                                          <p:spTgt spid="2">
                                            <p:graphicEl>
                                              <a:dgm id="{2B080F0E-9071-4A6B-977E-F5F65FE201F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09D6BFD-2031-46DC-BFE1-1359EF768B8F}"/>
                                            </p:graphicEl>
                                          </p:spTgt>
                                        </p:tgtEl>
                                        <p:attrNameLst>
                                          <p:attrName>style.visibility</p:attrName>
                                        </p:attrNameLst>
                                      </p:cBhvr>
                                      <p:to>
                                        <p:strVal val="visible"/>
                                      </p:to>
                                    </p:set>
                                    <p:animEffect transition="in" filter="fade">
                                      <p:cBhvr>
                                        <p:cTn id="32" dur="500"/>
                                        <p:tgtEl>
                                          <p:spTgt spid="2">
                                            <p:graphicEl>
                                              <a:dgm id="{409D6BFD-2031-46DC-BFE1-1359EF768B8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5537" y="26654"/>
            <a:ext cx="8280920" cy="584775"/>
          </a:xfrm>
          <a:prstGeom prst="rect">
            <a:avLst/>
          </a:prstGeom>
          <a:solidFill>
            <a:srgbClr val="002060"/>
          </a:solidFill>
        </p:spPr>
        <p:txBody>
          <a:bodyPr wrap="square" rtlCol="0">
            <a:spAutoFit/>
          </a:bodyPr>
          <a:lstStyle/>
          <a:p>
            <a:pPr algn="ctr"/>
            <a:r>
              <a:rPr lang="en-GB" sz="3200" b="1" dirty="0">
                <a:solidFill>
                  <a:schemeClr val="bg1"/>
                </a:solidFill>
              </a:rPr>
              <a:t>FGM Protection Orders</a:t>
            </a:r>
          </a:p>
        </p:txBody>
      </p:sp>
      <p:graphicFrame>
        <p:nvGraphicFramePr>
          <p:cNvPr id="2" name="Diagram 1">
            <a:extLst>
              <a:ext uri="{FF2B5EF4-FFF2-40B4-BE49-F238E27FC236}">
                <a16:creationId xmlns:a16="http://schemas.microsoft.com/office/drawing/2014/main" id="{CB5F16DF-B333-4F0D-9D58-3AB4CE3518AB}"/>
              </a:ext>
            </a:extLst>
          </p:cNvPr>
          <p:cNvGraphicFramePr/>
          <p:nvPr>
            <p:extLst>
              <p:ext uri="{D42A27DB-BD31-4B8C-83A1-F6EECF244321}">
                <p14:modId xmlns:p14="http://schemas.microsoft.com/office/powerpoint/2010/main" val="3755788635"/>
              </p:ext>
            </p:extLst>
          </p:nvPr>
        </p:nvGraphicFramePr>
        <p:xfrm>
          <a:off x="431592" y="0"/>
          <a:ext cx="11590069" cy="3812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9CBA83F1-295A-4320-AD89-315CD5C902D2}"/>
              </a:ext>
            </a:extLst>
          </p:cNvPr>
          <p:cNvGraphicFramePr/>
          <p:nvPr>
            <p:extLst>
              <p:ext uri="{D42A27DB-BD31-4B8C-83A1-F6EECF244321}">
                <p14:modId xmlns:p14="http://schemas.microsoft.com/office/powerpoint/2010/main" val="3428161426"/>
              </p:ext>
            </p:extLst>
          </p:nvPr>
        </p:nvGraphicFramePr>
        <p:xfrm>
          <a:off x="431591" y="2356935"/>
          <a:ext cx="11590069" cy="420068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346349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7B24FF2-7CC7-4FC2-B62F-860B5B02A778}"/>
                                            </p:graphicEl>
                                          </p:spTgt>
                                        </p:tgtEl>
                                        <p:attrNameLst>
                                          <p:attrName>style.visibility</p:attrName>
                                        </p:attrNameLst>
                                      </p:cBhvr>
                                      <p:to>
                                        <p:strVal val="visible"/>
                                      </p:to>
                                    </p:set>
                                    <p:animEffect transition="in" filter="fade">
                                      <p:cBhvr>
                                        <p:cTn id="7" dur="500"/>
                                        <p:tgtEl>
                                          <p:spTgt spid="2">
                                            <p:graphicEl>
                                              <a:dgm id="{67B24FF2-7CC7-4FC2-B62F-860B5B02A77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59CC8A-CC74-4704-9D0A-CD13AEE3A24A}"/>
                                            </p:graphicEl>
                                          </p:spTgt>
                                        </p:tgtEl>
                                        <p:attrNameLst>
                                          <p:attrName>style.visibility</p:attrName>
                                        </p:attrNameLst>
                                      </p:cBhvr>
                                      <p:to>
                                        <p:strVal val="visible"/>
                                      </p:to>
                                    </p:set>
                                    <p:animEffect transition="in" filter="fade">
                                      <p:cBhvr>
                                        <p:cTn id="12" dur="500"/>
                                        <p:tgtEl>
                                          <p:spTgt spid="2">
                                            <p:graphicEl>
                                              <a:dgm id="{BC59CC8A-CC74-4704-9D0A-CD13AEE3A24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B04D19-5B64-42A2-BD70-CCCDB647EEC1}"/>
                                            </p:graphicEl>
                                          </p:spTgt>
                                        </p:tgtEl>
                                        <p:attrNameLst>
                                          <p:attrName>style.visibility</p:attrName>
                                        </p:attrNameLst>
                                      </p:cBhvr>
                                      <p:to>
                                        <p:strVal val="visible"/>
                                      </p:to>
                                    </p:set>
                                    <p:animEffect transition="in" filter="fade">
                                      <p:cBhvr>
                                        <p:cTn id="15" dur="500"/>
                                        <p:tgtEl>
                                          <p:spTgt spid="2">
                                            <p:graphicEl>
                                              <a:dgm id="{04B04D19-5B64-42A2-BD70-CCCDB647EEC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2FF30DB-58A3-43D2-974D-43CF6FC32A8D}"/>
                                            </p:graphicEl>
                                          </p:spTgt>
                                        </p:tgtEl>
                                        <p:attrNameLst>
                                          <p:attrName>style.visibility</p:attrName>
                                        </p:attrNameLst>
                                      </p:cBhvr>
                                      <p:to>
                                        <p:strVal val="visible"/>
                                      </p:to>
                                    </p:set>
                                    <p:animEffect transition="in" filter="fade">
                                      <p:cBhvr>
                                        <p:cTn id="20" dur="500"/>
                                        <p:tgtEl>
                                          <p:spTgt spid="2">
                                            <p:graphicEl>
                                              <a:dgm id="{72FF30DB-58A3-43D2-974D-43CF6FC32A8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DE1B44C-AC2E-410E-B4C4-CED390942347}"/>
                                            </p:graphicEl>
                                          </p:spTgt>
                                        </p:tgtEl>
                                        <p:attrNameLst>
                                          <p:attrName>style.visibility</p:attrName>
                                        </p:attrNameLst>
                                      </p:cBhvr>
                                      <p:to>
                                        <p:strVal val="visible"/>
                                      </p:to>
                                    </p:set>
                                    <p:animEffect transition="in" filter="fade">
                                      <p:cBhvr>
                                        <p:cTn id="23" dur="500"/>
                                        <p:tgtEl>
                                          <p:spTgt spid="2">
                                            <p:graphicEl>
                                              <a:dgm id="{0DE1B44C-AC2E-410E-B4C4-CED39094234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67B24FF2-7CC7-4FC2-B62F-860B5B02A778}"/>
                                            </p:graphicEl>
                                          </p:spTgt>
                                        </p:tgtEl>
                                        <p:attrNameLst>
                                          <p:attrName>style.visibility</p:attrName>
                                        </p:attrNameLst>
                                      </p:cBhvr>
                                      <p:to>
                                        <p:strVal val="visible"/>
                                      </p:to>
                                    </p:set>
                                    <p:animEffect transition="in" filter="fade">
                                      <p:cBhvr>
                                        <p:cTn id="28" dur="500"/>
                                        <p:tgtEl>
                                          <p:spTgt spid="6">
                                            <p:graphicEl>
                                              <a:dgm id="{67B24FF2-7CC7-4FC2-B62F-860B5B02A778}"/>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BC59CC8A-CC74-4704-9D0A-CD13AEE3A24A}"/>
                                            </p:graphicEl>
                                          </p:spTgt>
                                        </p:tgtEl>
                                        <p:attrNameLst>
                                          <p:attrName>style.visibility</p:attrName>
                                        </p:attrNameLst>
                                      </p:cBhvr>
                                      <p:to>
                                        <p:strVal val="visible"/>
                                      </p:to>
                                    </p:set>
                                    <p:animEffect transition="in" filter="fade">
                                      <p:cBhvr>
                                        <p:cTn id="33" dur="500"/>
                                        <p:tgtEl>
                                          <p:spTgt spid="6">
                                            <p:graphicEl>
                                              <a:dgm id="{BC59CC8A-CC74-4704-9D0A-CD13AEE3A24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04B04D19-5B64-42A2-BD70-CCCDB647EEC1}"/>
                                            </p:graphicEl>
                                          </p:spTgt>
                                        </p:tgtEl>
                                        <p:attrNameLst>
                                          <p:attrName>style.visibility</p:attrName>
                                        </p:attrNameLst>
                                      </p:cBhvr>
                                      <p:to>
                                        <p:strVal val="visible"/>
                                      </p:to>
                                    </p:set>
                                    <p:animEffect transition="in" filter="fade">
                                      <p:cBhvr>
                                        <p:cTn id="36" dur="500"/>
                                        <p:tgtEl>
                                          <p:spTgt spid="6">
                                            <p:graphicEl>
                                              <a:dgm id="{04B04D19-5B64-42A2-BD70-CCCDB647EEC1}"/>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72FF30DB-58A3-43D2-974D-43CF6FC32A8D}"/>
                                            </p:graphicEl>
                                          </p:spTgt>
                                        </p:tgtEl>
                                        <p:attrNameLst>
                                          <p:attrName>style.visibility</p:attrName>
                                        </p:attrNameLst>
                                      </p:cBhvr>
                                      <p:to>
                                        <p:strVal val="visible"/>
                                      </p:to>
                                    </p:set>
                                    <p:animEffect transition="in" filter="fade">
                                      <p:cBhvr>
                                        <p:cTn id="41" dur="500"/>
                                        <p:tgtEl>
                                          <p:spTgt spid="6">
                                            <p:graphicEl>
                                              <a:dgm id="{72FF30DB-58A3-43D2-974D-43CF6FC32A8D}"/>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0DE1B44C-AC2E-410E-B4C4-CED390942347}"/>
                                            </p:graphicEl>
                                          </p:spTgt>
                                        </p:tgtEl>
                                        <p:attrNameLst>
                                          <p:attrName>style.visibility</p:attrName>
                                        </p:attrNameLst>
                                      </p:cBhvr>
                                      <p:to>
                                        <p:strVal val="visible"/>
                                      </p:to>
                                    </p:set>
                                    <p:animEffect transition="in" filter="fade">
                                      <p:cBhvr>
                                        <p:cTn id="44" dur="500"/>
                                        <p:tgtEl>
                                          <p:spTgt spid="6">
                                            <p:graphicEl>
                                              <a:dgm id="{0DE1B44C-AC2E-410E-B4C4-CED3909423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6"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70263" y="35329"/>
            <a:ext cx="10733269" cy="584775"/>
          </a:xfrm>
          <a:prstGeom prst="rect">
            <a:avLst/>
          </a:prstGeom>
          <a:solidFill>
            <a:srgbClr val="002060"/>
          </a:solidFill>
        </p:spPr>
        <p:txBody>
          <a:bodyPr wrap="square" rtlCol="0">
            <a:spAutoFit/>
          </a:bodyPr>
          <a:lstStyle/>
          <a:p>
            <a:pPr algn="ctr"/>
            <a:r>
              <a:rPr lang="en-GB" sz="3200" b="1" dirty="0">
                <a:solidFill>
                  <a:schemeClr val="bg1"/>
                </a:solidFill>
              </a:rPr>
              <a:t>Case Law</a:t>
            </a:r>
          </a:p>
        </p:txBody>
      </p:sp>
      <p:graphicFrame>
        <p:nvGraphicFramePr>
          <p:cNvPr id="2" name="Diagram 1">
            <a:extLst>
              <a:ext uri="{FF2B5EF4-FFF2-40B4-BE49-F238E27FC236}">
                <a16:creationId xmlns:a16="http://schemas.microsoft.com/office/drawing/2014/main" id="{E892E8A4-5844-48DC-AA33-62D3989D3BFD}"/>
              </a:ext>
            </a:extLst>
          </p:cNvPr>
          <p:cNvGraphicFramePr/>
          <p:nvPr>
            <p:extLst>
              <p:ext uri="{D42A27DB-BD31-4B8C-83A1-F6EECF244321}">
                <p14:modId xmlns:p14="http://schemas.microsoft.com/office/powerpoint/2010/main" val="2207060585"/>
              </p:ext>
            </p:extLst>
          </p:nvPr>
        </p:nvGraphicFramePr>
        <p:xfrm>
          <a:off x="1410098" y="802433"/>
          <a:ext cx="9700371" cy="39177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EB029559-72E1-455F-A02D-0C00B6AA51F6}"/>
              </a:ext>
            </a:extLst>
          </p:cNvPr>
          <p:cNvSpPr txBox="1"/>
          <p:nvPr/>
        </p:nvSpPr>
        <p:spPr>
          <a:xfrm>
            <a:off x="1410098" y="5146530"/>
            <a:ext cx="9299276" cy="461665"/>
          </a:xfrm>
          <a:custGeom>
            <a:avLst/>
            <a:gdLst>
              <a:gd name="connsiteX0" fmla="*/ 0 w 9299276"/>
              <a:gd name="connsiteY0" fmla="*/ 0 h 461665"/>
              <a:gd name="connsiteX1" fmla="*/ 395219 w 9299276"/>
              <a:gd name="connsiteY1" fmla="*/ 0 h 461665"/>
              <a:gd name="connsiteX2" fmla="*/ 976424 w 9299276"/>
              <a:gd name="connsiteY2" fmla="*/ 0 h 461665"/>
              <a:gd name="connsiteX3" fmla="*/ 1650621 w 9299276"/>
              <a:gd name="connsiteY3" fmla="*/ 0 h 461665"/>
              <a:gd name="connsiteX4" fmla="*/ 1952848 w 9299276"/>
              <a:gd name="connsiteY4" fmla="*/ 0 h 461665"/>
              <a:gd name="connsiteX5" fmla="*/ 2255074 w 9299276"/>
              <a:gd name="connsiteY5" fmla="*/ 0 h 461665"/>
              <a:gd name="connsiteX6" fmla="*/ 3022265 w 9299276"/>
              <a:gd name="connsiteY6" fmla="*/ 0 h 461665"/>
              <a:gd name="connsiteX7" fmla="*/ 3603469 w 9299276"/>
              <a:gd name="connsiteY7" fmla="*/ 0 h 461665"/>
              <a:gd name="connsiteX8" fmla="*/ 3905696 w 9299276"/>
              <a:gd name="connsiteY8" fmla="*/ 0 h 461665"/>
              <a:gd name="connsiteX9" fmla="*/ 4486901 w 9299276"/>
              <a:gd name="connsiteY9" fmla="*/ 0 h 461665"/>
              <a:gd name="connsiteX10" fmla="*/ 5254091 w 9299276"/>
              <a:gd name="connsiteY10" fmla="*/ 0 h 461665"/>
              <a:gd name="connsiteX11" fmla="*/ 5742303 w 9299276"/>
              <a:gd name="connsiteY11" fmla="*/ 0 h 461665"/>
              <a:gd name="connsiteX12" fmla="*/ 6230515 w 9299276"/>
              <a:gd name="connsiteY12" fmla="*/ 0 h 461665"/>
              <a:gd name="connsiteX13" fmla="*/ 6811720 w 9299276"/>
              <a:gd name="connsiteY13" fmla="*/ 0 h 461665"/>
              <a:gd name="connsiteX14" fmla="*/ 7485917 w 9299276"/>
              <a:gd name="connsiteY14" fmla="*/ 0 h 461665"/>
              <a:gd name="connsiteX15" fmla="*/ 8160115 w 9299276"/>
              <a:gd name="connsiteY15" fmla="*/ 0 h 461665"/>
              <a:gd name="connsiteX16" fmla="*/ 9299276 w 9299276"/>
              <a:gd name="connsiteY16" fmla="*/ 0 h 461665"/>
              <a:gd name="connsiteX17" fmla="*/ 9299276 w 9299276"/>
              <a:gd name="connsiteY17" fmla="*/ 461665 h 461665"/>
              <a:gd name="connsiteX18" fmla="*/ 8904057 w 9299276"/>
              <a:gd name="connsiteY18" fmla="*/ 461665 h 461665"/>
              <a:gd name="connsiteX19" fmla="*/ 8136867 w 9299276"/>
              <a:gd name="connsiteY19" fmla="*/ 461665 h 461665"/>
              <a:gd name="connsiteX20" fmla="*/ 7555662 w 9299276"/>
              <a:gd name="connsiteY20" fmla="*/ 461665 h 461665"/>
              <a:gd name="connsiteX21" fmla="*/ 7253435 w 9299276"/>
              <a:gd name="connsiteY21" fmla="*/ 461665 h 461665"/>
              <a:gd name="connsiteX22" fmla="*/ 6672231 w 9299276"/>
              <a:gd name="connsiteY22" fmla="*/ 461665 h 461665"/>
              <a:gd name="connsiteX23" fmla="*/ 6184019 w 9299276"/>
              <a:gd name="connsiteY23" fmla="*/ 461665 h 461665"/>
              <a:gd name="connsiteX24" fmla="*/ 5695807 w 9299276"/>
              <a:gd name="connsiteY24" fmla="*/ 461665 h 461665"/>
              <a:gd name="connsiteX25" fmla="*/ 5207595 w 9299276"/>
              <a:gd name="connsiteY25" fmla="*/ 461665 h 461665"/>
              <a:gd name="connsiteX26" fmla="*/ 4719383 w 9299276"/>
              <a:gd name="connsiteY26" fmla="*/ 461665 h 461665"/>
              <a:gd name="connsiteX27" fmla="*/ 4045185 w 9299276"/>
              <a:gd name="connsiteY27" fmla="*/ 461665 h 461665"/>
              <a:gd name="connsiteX28" fmla="*/ 3463980 w 9299276"/>
              <a:gd name="connsiteY28" fmla="*/ 461665 h 461665"/>
              <a:gd name="connsiteX29" fmla="*/ 3161754 w 9299276"/>
              <a:gd name="connsiteY29" fmla="*/ 461665 h 461665"/>
              <a:gd name="connsiteX30" fmla="*/ 2673542 w 9299276"/>
              <a:gd name="connsiteY30" fmla="*/ 461665 h 461665"/>
              <a:gd name="connsiteX31" fmla="*/ 1999344 w 9299276"/>
              <a:gd name="connsiteY31" fmla="*/ 461665 h 461665"/>
              <a:gd name="connsiteX32" fmla="*/ 1604125 w 9299276"/>
              <a:gd name="connsiteY32" fmla="*/ 461665 h 461665"/>
              <a:gd name="connsiteX33" fmla="*/ 836935 w 9299276"/>
              <a:gd name="connsiteY33" fmla="*/ 461665 h 461665"/>
              <a:gd name="connsiteX34" fmla="*/ 0 w 9299276"/>
              <a:gd name="connsiteY34" fmla="*/ 461665 h 461665"/>
              <a:gd name="connsiteX35" fmla="*/ 0 w 9299276"/>
              <a:gd name="connsiteY35"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299276" h="461665" fill="none" extrusionOk="0">
                <a:moveTo>
                  <a:pt x="0" y="0"/>
                </a:moveTo>
                <a:cubicBezTo>
                  <a:pt x="97735" y="-11028"/>
                  <a:pt x="286932" y="37766"/>
                  <a:pt x="395219" y="0"/>
                </a:cubicBezTo>
                <a:cubicBezTo>
                  <a:pt x="503506" y="-37766"/>
                  <a:pt x="775520" y="26798"/>
                  <a:pt x="976424" y="0"/>
                </a:cubicBezTo>
                <a:cubicBezTo>
                  <a:pt x="1177329" y="-26798"/>
                  <a:pt x="1425424" y="36801"/>
                  <a:pt x="1650621" y="0"/>
                </a:cubicBezTo>
                <a:cubicBezTo>
                  <a:pt x="1875818" y="-36801"/>
                  <a:pt x="1809764" y="8239"/>
                  <a:pt x="1952848" y="0"/>
                </a:cubicBezTo>
                <a:cubicBezTo>
                  <a:pt x="2095932" y="-8239"/>
                  <a:pt x="2168705" y="5706"/>
                  <a:pt x="2255074" y="0"/>
                </a:cubicBezTo>
                <a:cubicBezTo>
                  <a:pt x="2341443" y="-5706"/>
                  <a:pt x="2791329" y="56410"/>
                  <a:pt x="3022265" y="0"/>
                </a:cubicBezTo>
                <a:cubicBezTo>
                  <a:pt x="3253201" y="-56410"/>
                  <a:pt x="3352568" y="51832"/>
                  <a:pt x="3603469" y="0"/>
                </a:cubicBezTo>
                <a:cubicBezTo>
                  <a:pt x="3854370" y="-51832"/>
                  <a:pt x="3799534" y="25089"/>
                  <a:pt x="3905696" y="0"/>
                </a:cubicBezTo>
                <a:cubicBezTo>
                  <a:pt x="4011858" y="-25089"/>
                  <a:pt x="4243048" y="62080"/>
                  <a:pt x="4486901" y="0"/>
                </a:cubicBezTo>
                <a:cubicBezTo>
                  <a:pt x="4730754" y="-62080"/>
                  <a:pt x="5018075" y="39753"/>
                  <a:pt x="5254091" y="0"/>
                </a:cubicBezTo>
                <a:cubicBezTo>
                  <a:pt x="5490107" y="-39753"/>
                  <a:pt x="5619571" y="53601"/>
                  <a:pt x="5742303" y="0"/>
                </a:cubicBezTo>
                <a:cubicBezTo>
                  <a:pt x="5865035" y="-53601"/>
                  <a:pt x="6095800" y="41539"/>
                  <a:pt x="6230515" y="0"/>
                </a:cubicBezTo>
                <a:cubicBezTo>
                  <a:pt x="6365230" y="-41539"/>
                  <a:pt x="6603553" y="64368"/>
                  <a:pt x="6811720" y="0"/>
                </a:cubicBezTo>
                <a:cubicBezTo>
                  <a:pt x="7019887" y="-64368"/>
                  <a:pt x="7196866" y="70057"/>
                  <a:pt x="7485917" y="0"/>
                </a:cubicBezTo>
                <a:cubicBezTo>
                  <a:pt x="7774968" y="-70057"/>
                  <a:pt x="7840382" y="21827"/>
                  <a:pt x="8160115" y="0"/>
                </a:cubicBezTo>
                <a:cubicBezTo>
                  <a:pt x="8479848" y="-21827"/>
                  <a:pt x="8961182" y="86102"/>
                  <a:pt x="9299276" y="0"/>
                </a:cubicBezTo>
                <a:cubicBezTo>
                  <a:pt x="9336683" y="144515"/>
                  <a:pt x="9299239" y="253943"/>
                  <a:pt x="9299276" y="461665"/>
                </a:cubicBezTo>
                <a:cubicBezTo>
                  <a:pt x="9197137" y="484616"/>
                  <a:pt x="9015474" y="426852"/>
                  <a:pt x="8904057" y="461665"/>
                </a:cubicBezTo>
                <a:cubicBezTo>
                  <a:pt x="8792640" y="496478"/>
                  <a:pt x="8361752" y="415200"/>
                  <a:pt x="8136867" y="461665"/>
                </a:cubicBezTo>
                <a:cubicBezTo>
                  <a:pt x="7911982" y="508130"/>
                  <a:pt x="7801910" y="401513"/>
                  <a:pt x="7555662" y="461665"/>
                </a:cubicBezTo>
                <a:cubicBezTo>
                  <a:pt x="7309415" y="521817"/>
                  <a:pt x="7342070" y="457583"/>
                  <a:pt x="7253435" y="461665"/>
                </a:cubicBezTo>
                <a:cubicBezTo>
                  <a:pt x="7164800" y="465747"/>
                  <a:pt x="6826132" y="414177"/>
                  <a:pt x="6672231" y="461665"/>
                </a:cubicBezTo>
                <a:cubicBezTo>
                  <a:pt x="6518330" y="509153"/>
                  <a:pt x="6350501" y="461059"/>
                  <a:pt x="6184019" y="461665"/>
                </a:cubicBezTo>
                <a:cubicBezTo>
                  <a:pt x="6017537" y="462271"/>
                  <a:pt x="5833660" y="439975"/>
                  <a:pt x="5695807" y="461665"/>
                </a:cubicBezTo>
                <a:cubicBezTo>
                  <a:pt x="5557954" y="483355"/>
                  <a:pt x="5393028" y="416348"/>
                  <a:pt x="5207595" y="461665"/>
                </a:cubicBezTo>
                <a:cubicBezTo>
                  <a:pt x="5022162" y="506982"/>
                  <a:pt x="4859388" y="447522"/>
                  <a:pt x="4719383" y="461665"/>
                </a:cubicBezTo>
                <a:cubicBezTo>
                  <a:pt x="4579378" y="475808"/>
                  <a:pt x="4215191" y="442872"/>
                  <a:pt x="4045185" y="461665"/>
                </a:cubicBezTo>
                <a:cubicBezTo>
                  <a:pt x="3875179" y="480458"/>
                  <a:pt x="3696758" y="407952"/>
                  <a:pt x="3463980" y="461665"/>
                </a:cubicBezTo>
                <a:cubicBezTo>
                  <a:pt x="3231202" y="515378"/>
                  <a:pt x="3284158" y="427358"/>
                  <a:pt x="3161754" y="461665"/>
                </a:cubicBezTo>
                <a:cubicBezTo>
                  <a:pt x="3039350" y="495972"/>
                  <a:pt x="2871674" y="428440"/>
                  <a:pt x="2673542" y="461665"/>
                </a:cubicBezTo>
                <a:cubicBezTo>
                  <a:pt x="2475410" y="494890"/>
                  <a:pt x="2166060" y="457521"/>
                  <a:pt x="1999344" y="461665"/>
                </a:cubicBezTo>
                <a:cubicBezTo>
                  <a:pt x="1832628" y="465809"/>
                  <a:pt x="1772516" y="427988"/>
                  <a:pt x="1604125" y="461665"/>
                </a:cubicBezTo>
                <a:cubicBezTo>
                  <a:pt x="1435734" y="495342"/>
                  <a:pt x="1055482" y="382157"/>
                  <a:pt x="836935" y="461665"/>
                </a:cubicBezTo>
                <a:cubicBezTo>
                  <a:pt x="618388" y="541173"/>
                  <a:pt x="221465" y="425220"/>
                  <a:pt x="0" y="461665"/>
                </a:cubicBezTo>
                <a:cubicBezTo>
                  <a:pt x="-33977" y="274177"/>
                  <a:pt x="20175" y="115331"/>
                  <a:pt x="0" y="0"/>
                </a:cubicBezTo>
                <a:close/>
              </a:path>
              <a:path w="9299276" h="461665" stroke="0" extrusionOk="0">
                <a:moveTo>
                  <a:pt x="0" y="0"/>
                </a:moveTo>
                <a:cubicBezTo>
                  <a:pt x="114360" y="-3075"/>
                  <a:pt x="302753" y="5693"/>
                  <a:pt x="488212" y="0"/>
                </a:cubicBezTo>
                <a:cubicBezTo>
                  <a:pt x="673671" y="-5693"/>
                  <a:pt x="712890" y="16991"/>
                  <a:pt x="790438" y="0"/>
                </a:cubicBezTo>
                <a:cubicBezTo>
                  <a:pt x="867986" y="-16991"/>
                  <a:pt x="1336739" y="48183"/>
                  <a:pt x="1557629" y="0"/>
                </a:cubicBezTo>
                <a:cubicBezTo>
                  <a:pt x="1778519" y="-48183"/>
                  <a:pt x="1838727" y="27263"/>
                  <a:pt x="2045841" y="0"/>
                </a:cubicBezTo>
                <a:cubicBezTo>
                  <a:pt x="2252955" y="-27263"/>
                  <a:pt x="2369811" y="46029"/>
                  <a:pt x="2534053" y="0"/>
                </a:cubicBezTo>
                <a:cubicBezTo>
                  <a:pt x="2698295" y="-46029"/>
                  <a:pt x="2934906" y="50214"/>
                  <a:pt x="3301243" y="0"/>
                </a:cubicBezTo>
                <a:cubicBezTo>
                  <a:pt x="3667580" y="-50214"/>
                  <a:pt x="3591733" y="24298"/>
                  <a:pt x="3696462" y="0"/>
                </a:cubicBezTo>
                <a:cubicBezTo>
                  <a:pt x="3801191" y="-24298"/>
                  <a:pt x="4290014" y="84860"/>
                  <a:pt x="4463652" y="0"/>
                </a:cubicBezTo>
                <a:cubicBezTo>
                  <a:pt x="4637290" y="-84860"/>
                  <a:pt x="5038108" y="91582"/>
                  <a:pt x="5230843" y="0"/>
                </a:cubicBezTo>
                <a:cubicBezTo>
                  <a:pt x="5423578" y="-91582"/>
                  <a:pt x="5554446" y="18512"/>
                  <a:pt x="5812048" y="0"/>
                </a:cubicBezTo>
                <a:cubicBezTo>
                  <a:pt x="6069651" y="-18512"/>
                  <a:pt x="6230324" y="41979"/>
                  <a:pt x="6579238" y="0"/>
                </a:cubicBezTo>
                <a:cubicBezTo>
                  <a:pt x="6928152" y="-41979"/>
                  <a:pt x="6922439" y="30436"/>
                  <a:pt x="7067450" y="0"/>
                </a:cubicBezTo>
                <a:cubicBezTo>
                  <a:pt x="7212461" y="-30436"/>
                  <a:pt x="7426554" y="14473"/>
                  <a:pt x="7555662" y="0"/>
                </a:cubicBezTo>
                <a:cubicBezTo>
                  <a:pt x="7684770" y="-14473"/>
                  <a:pt x="8011776" y="60380"/>
                  <a:pt x="8229859" y="0"/>
                </a:cubicBezTo>
                <a:cubicBezTo>
                  <a:pt x="8447942" y="-60380"/>
                  <a:pt x="8559434" y="11678"/>
                  <a:pt x="8718071" y="0"/>
                </a:cubicBezTo>
                <a:cubicBezTo>
                  <a:pt x="8876708" y="-11678"/>
                  <a:pt x="9142236" y="794"/>
                  <a:pt x="9299276" y="0"/>
                </a:cubicBezTo>
                <a:cubicBezTo>
                  <a:pt x="9326940" y="221901"/>
                  <a:pt x="9255844" y="236074"/>
                  <a:pt x="9299276" y="461665"/>
                </a:cubicBezTo>
                <a:cubicBezTo>
                  <a:pt x="9118394" y="510273"/>
                  <a:pt x="8803051" y="461432"/>
                  <a:pt x="8625078" y="461665"/>
                </a:cubicBezTo>
                <a:cubicBezTo>
                  <a:pt x="8447105" y="461898"/>
                  <a:pt x="8470202" y="459170"/>
                  <a:pt x="8322852" y="461665"/>
                </a:cubicBezTo>
                <a:cubicBezTo>
                  <a:pt x="8175502" y="464160"/>
                  <a:pt x="8120827" y="440661"/>
                  <a:pt x="7927633" y="461665"/>
                </a:cubicBezTo>
                <a:cubicBezTo>
                  <a:pt x="7734439" y="482669"/>
                  <a:pt x="7324620" y="460518"/>
                  <a:pt x="7160443" y="461665"/>
                </a:cubicBezTo>
                <a:cubicBezTo>
                  <a:pt x="6996266" y="462812"/>
                  <a:pt x="6854706" y="445300"/>
                  <a:pt x="6579238" y="461665"/>
                </a:cubicBezTo>
                <a:cubicBezTo>
                  <a:pt x="6303770" y="478030"/>
                  <a:pt x="6357293" y="456125"/>
                  <a:pt x="6184019" y="461665"/>
                </a:cubicBezTo>
                <a:cubicBezTo>
                  <a:pt x="6010745" y="467205"/>
                  <a:pt x="5788708" y="418107"/>
                  <a:pt x="5602814" y="461665"/>
                </a:cubicBezTo>
                <a:cubicBezTo>
                  <a:pt x="5416921" y="505223"/>
                  <a:pt x="5385875" y="432523"/>
                  <a:pt x="5300587" y="461665"/>
                </a:cubicBezTo>
                <a:cubicBezTo>
                  <a:pt x="5215299" y="490807"/>
                  <a:pt x="5091206" y="434903"/>
                  <a:pt x="4998361" y="461665"/>
                </a:cubicBezTo>
                <a:cubicBezTo>
                  <a:pt x="4905516" y="488427"/>
                  <a:pt x="4672222" y="439786"/>
                  <a:pt x="4417156" y="461665"/>
                </a:cubicBezTo>
                <a:cubicBezTo>
                  <a:pt x="4162091" y="483544"/>
                  <a:pt x="4165596" y="436598"/>
                  <a:pt x="4021937" y="461665"/>
                </a:cubicBezTo>
                <a:cubicBezTo>
                  <a:pt x="3878278" y="486732"/>
                  <a:pt x="3549168" y="398481"/>
                  <a:pt x="3347739" y="461665"/>
                </a:cubicBezTo>
                <a:cubicBezTo>
                  <a:pt x="3146310" y="524849"/>
                  <a:pt x="3065334" y="419859"/>
                  <a:pt x="2952520" y="461665"/>
                </a:cubicBezTo>
                <a:cubicBezTo>
                  <a:pt x="2839706" y="503471"/>
                  <a:pt x="2473604" y="437774"/>
                  <a:pt x="2278323" y="461665"/>
                </a:cubicBezTo>
                <a:cubicBezTo>
                  <a:pt x="2083042" y="485556"/>
                  <a:pt x="2112178" y="461466"/>
                  <a:pt x="1976096" y="461665"/>
                </a:cubicBezTo>
                <a:cubicBezTo>
                  <a:pt x="1840014" y="461864"/>
                  <a:pt x="1495462" y="457607"/>
                  <a:pt x="1301899" y="461665"/>
                </a:cubicBezTo>
                <a:cubicBezTo>
                  <a:pt x="1108336" y="465723"/>
                  <a:pt x="1046048" y="446573"/>
                  <a:pt x="906679" y="461665"/>
                </a:cubicBezTo>
                <a:cubicBezTo>
                  <a:pt x="767310" y="476757"/>
                  <a:pt x="735207" y="432982"/>
                  <a:pt x="604453" y="461665"/>
                </a:cubicBezTo>
                <a:cubicBezTo>
                  <a:pt x="473699" y="490348"/>
                  <a:pt x="139097" y="442787"/>
                  <a:pt x="0" y="461665"/>
                </a:cubicBezTo>
                <a:cubicBezTo>
                  <a:pt x="-36878" y="236685"/>
                  <a:pt x="3106" y="163463"/>
                  <a:pt x="0" y="0"/>
                </a:cubicBezTo>
                <a:close/>
              </a:path>
            </a:pathLst>
          </a:custGeom>
          <a:solidFill>
            <a:schemeClr val="bg1">
              <a:lumMod val="75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pPr algn="ctr"/>
            <a:r>
              <a:rPr lang="en-GB" sz="2400" dirty="0"/>
              <a:t>Case acquitted at Crown Court &amp; both men were found not guilty</a:t>
            </a:r>
          </a:p>
        </p:txBody>
      </p:sp>
    </p:spTree>
    <p:extLst>
      <p:ext uri="{BB962C8B-B14F-4D97-AF65-F5344CB8AC3E}">
        <p14:creationId xmlns:p14="http://schemas.microsoft.com/office/powerpoint/2010/main" val="4232862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3A9D539-6FC6-477C-A023-252970AA9925}"/>
                                            </p:graphicEl>
                                          </p:spTgt>
                                        </p:tgtEl>
                                        <p:attrNameLst>
                                          <p:attrName>style.visibility</p:attrName>
                                        </p:attrNameLst>
                                      </p:cBhvr>
                                      <p:to>
                                        <p:strVal val="visible"/>
                                      </p:to>
                                    </p:set>
                                    <p:animEffect transition="in" filter="fade">
                                      <p:cBhvr>
                                        <p:cTn id="7" dur="500"/>
                                        <p:tgtEl>
                                          <p:spTgt spid="2">
                                            <p:graphicEl>
                                              <a:dgm id="{53A9D539-6FC6-477C-A023-252970AA992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87E6448-EC85-4C5E-8C2E-3B195D530032}"/>
                                            </p:graphicEl>
                                          </p:spTgt>
                                        </p:tgtEl>
                                        <p:attrNameLst>
                                          <p:attrName>style.visibility</p:attrName>
                                        </p:attrNameLst>
                                      </p:cBhvr>
                                      <p:to>
                                        <p:strVal val="visible"/>
                                      </p:to>
                                    </p:set>
                                    <p:animEffect transition="in" filter="fade">
                                      <p:cBhvr>
                                        <p:cTn id="12" dur="500"/>
                                        <p:tgtEl>
                                          <p:spTgt spid="2">
                                            <p:graphicEl>
                                              <a:dgm id="{A87E6448-EC85-4C5E-8C2E-3B195D53003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DEF044D-199B-400F-A124-FAF11E6A2B4D}"/>
                                            </p:graphicEl>
                                          </p:spTgt>
                                        </p:tgtEl>
                                        <p:attrNameLst>
                                          <p:attrName>style.visibility</p:attrName>
                                        </p:attrNameLst>
                                      </p:cBhvr>
                                      <p:to>
                                        <p:strVal val="visible"/>
                                      </p:to>
                                    </p:set>
                                    <p:animEffect transition="in" filter="fade">
                                      <p:cBhvr>
                                        <p:cTn id="15" dur="500"/>
                                        <p:tgtEl>
                                          <p:spTgt spid="2">
                                            <p:graphicEl>
                                              <a:dgm id="{1DEF044D-199B-400F-A124-FAF11E6A2B4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B46E68E-36DC-4996-B41B-684E9105BEE7}"/>
                                            </p:graphicEl>
                                          </p:spTgt>
                                        </p:tgtEl>
                                        <p:attrNameLst>
                                          <p:attrName>style.visibility</p:attrName>
                                        </p:attrNameLst>
                                      </p:cBhvr>
                                      <p:to>
                                        <p:strVal val="visible"/>
                                      </p:to>
                                    </p:set>
                                    <p:animEffect transition="in" filter="fade">
                                      <p:cBhvr>
                                        <p:cTn id="20" dur="500"/>
                                        <p:tgtEl>
                                          <p:spTgt spid="2">
                                            <p:graphicEl>
                                              <a:dgm id="{7B46E68E-36DC-4996-B41B-684E9105BE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514BE76-EADD-4156-9D63-C752FF83CA77}"/>
                                            </p:graphicEl>
                                          </p:spTgt>
                                        </p:tgtEl>
                                        <p:attrNameLst>
                                          <p:attrName>style.visibility</p:attrName>
                                        </p:attrNameLst>
                                      </p:cBhvr>
                                      <p:to>
                                        <p:strVal val="visible"/>
                                      </p:to>
                                    </p:set>
                                    <p:animEffect transition="in" filter="fade">
                                      <p:cBhvr>
                                        <p:cTn id="23" dur="500"/>
                                        <p:tgtEl>
                                          <p:spTgt spid="2">
                                            <p:graphicEl>
                                              <a:dgm id="{7514BE76-EADD-4156-9D63-C752FF83CA7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3"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34083" y="75262"/>
            <a:ext cx="10490807" cy="584775"/>
          </a:xfrm>
          <a:prstGeom prst="rect">
            <a:avLst/>
          </a:prstGeom>
          <a:solidFill>
            <a:srgbClr val="002060"/>
          </a:solidFill>
        </p:spPr>
        <p:txBody>
          <a:bodyPr wrap="square" rtlCol="0">
            <a:spAutoFit/>
          </a:bodyPr>
          <a:lstStyle/>
          <a:p>
            <a:pPr algn="ctr"/>
            <a:r>
              <a:rPr lang="en-GB" sz="3200" b="1" dirty="0">
                <a:solidFill>
                  <a:schemeClr val="bg1"/>
                </a:solidFill>
              </a:rPr>
              <a:t>Risk Indicators</a:t>
            </a:r>
          </a:p>
        </p:txBody>
      </p:sp>
      <p:pic>
        <p:nvPicPr>
          <p:cNvPr id="2" name="Picture 1"/>
          <p:cNvPicPr>
            <a:picLocks noChangeAspect="1"/>
          </p:cNvPicPr>
          <p:nvPr/>
        </p:nvPicPr>
        <p:blipFill>
          <a:blip r:embed="rId3"/>
          <a:stretch>
            <a:fillRect/>
          </a:stretch>
        </p:blipFill>
        <p:spPr>
          <a:xfrm>
            <a:off x="667110" y="3620853"/>
            <a:ext cx="3002005" cy="1688628"/>
          </a:xfrm>
          <a:prstGeom prst="rect">
            <a:avLst/>
          </a:prstGeom>
        </p:spPr>
      </p:pic>
      <p:graphicFrame>
        <p:nvGraphicFramePr>
          <p:cNvPr id="10" name="Diagram 9">
            <a:extLst>
              <a:ext uri="{FF2B5EF4-FFF2-40B4-BE49-F238E27FC236}">
                <a16:creationId xmlns:a16="http://schemas.microsoft.com/office/drawing/2014/main" id="{C0C80704-FBA5-4C26-84B2-40E24F61A41A}"/>
              </a:ext>
            </a:extLst>
          </p:cNvPr>
          <p:cNvGraphicFramePr/>
          <p:nvPr>
            <p:extLst>
              <p:ext uri="{D42A27DB-BD31-4B8C-83A1-F6EECF244321}">
                <p14:modId xmlns:p14="http://schemas.microsoft.com/office/powerpoint/2010/main" val="1977891054"/>
              </p:ext>
            </p:extLst>
          </p:nvPr>
        </p:nvGraphicFramePr>
        <p:xfrm>
          <a:off x="672316" y="367649"/>
          <a:ext cx="11214339" cy="5868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248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84639086-C225-4FE2-BF93-ECDB9C24C2E7}"/>
                                            </p:graphicEl>
                                          </p:spTgt>
                                        </p:tgtEl>
                                        <p:attrNameLst>
                                          <p:attrName>style.visibility</p:attrName>
                                        </p:attrNameLst>
                                      </p:cBhvr>
                                      <p:to>
                                        <p:strVal val="visible"/>
                                      </p:to>
                                    </p:set>
                                    <p:animEffect transition="in" filter="fade">
                                      <p:cBhvr>
                                        <p:cTn id="7" dur="500"/>
                                        <p:tgtEl>
                                          <p:spTgt spid="10">
                                            <p:graphicEl>
                                              <a:dgm id="{84639086-C225-4FE2-BF93-ECDB9C24C2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CADA8D85-11AF-4775-850B-4CD6A83E1E45}"/>
                                            </p:graphicEl>
                                          </p:spTgt>
                                        </p:tgtEl>
                                        <p:attrNameLst>
                                          <p:attrName>style.visibility</p:attrName>
                                        </p:attrNameLst>
                                      </p:cBhvr>
                                      <p:to>
                                        <p:strVal val="visible"/>
                                      </p:to>
                                    </p:set>
                                    <p:animEffect transition="in" filter="fade">
                                      <p:cBhvr>
                                        <p:cTn id="12" dur="500"/>
                                        <p:tgtEl>
                                          <p:spTgt spid="10">
                                            <p:graphicEl>
                                              <a:dgm id="{CADA8D85-11AF-4775-850B-4CD6A83E1E4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CBE31D2D-FBF4-46CF-8DBB-2914BFFA71DE}"/>
                                            </p:graphicEl>
                                          </p:spTgt>
                                        </p:tgtEl>
                                        <p:attrNameLst>
                                          <p:attrName>style.visibility</p:attrName>
                                        </p:attrNameLst>
                                      </p:cBhvr>
                                      <p:to>
                                        <p:strVal val="visible"/>
                                      </p:to>
                                    </p:set>
                                    <p:animEffect transition="in" filter="fade">
                                      <p:cBhvr>
                                        <p:cTn id="15" dur="500"/>
                                        <p:tgtEl>
                                          <p:spTgt spid="10">
                                            <p:graphicEl>
                                              <a:dgm id="{CBE31D2D-FBF4-46CF-8DBB-2914BFFA71D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DB579106-BC25-47F6-B466-8F65C6BBBED0}"/>
                                            </p:graphicEl>
                                          </p:spTgt>
                                        </p:tgtEl>
                                        <p:attrNameLst>
                                          <p:attrName>style.visibility</p:attrName>
                                        </p:attrNameLst>
                                      </p:cBhvr>
                                      <p:to>
                                        <p:strVal val="visible"/>
                                      </p:to>
                                    </p:set>
                                    <p:animEffect transition="in" filter="fade">
                                      <p:cBhvr>
                                        <p:cTn id="20" dur="500"/>
                                        <p:tgtEl>
                                          <p:spTgt spid="10">
                                            <p:graphicEl>
                                              <a:dgm id="{DB579106-BC25-47F6-B466-8F65C6BBBED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E018966F-76B9-4BA4-A2D5-9F6DF766CF96}"/>
                                            </p:graphicEl>
                                          </p:spTgt>
                                        </p:tgtEl>
                                        <p:attrNameLst>
                                          <p:attrName>style.visibility</p:attrName>
                                        </p:attrNameLst>
                                      </p:cBhvr>
                                      <p:to>
                                        <p:strVal val="visible"/>
                                      </p:to>
                                    </p:set>
                                    <p:animEffect transition="in" filter="fade">
                                      <p:cBhvr>
                                        <p:cTn id="23" dur="500"/>
                                        <p:tgtEl>
                                          <p:spTgt spid="10">
                                            <p:graphicEl>
                                              <a:dgm id="{E018966F-76B9-4BA4-A2D5-9F6DF766CF9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85E75F98-2A0A-49DF-AB77-E2580FB74609}"/>
                                            </p:graphicEl>
                                          </p:spTgt>
                                        </p:tgtEl>
                                        <p:attrNameLst>
                                          <p:attrName>style.visibility</p:attrName>
                                        </p:attrNameLst>
                                      </p:cBhvr>
                                      <p:to>
                                        <p:strVal val="visible"/>
                                      </p:to>
                                    </p:set>
                                    <p:animEffect transition="in" filter="fade">
                                      <p:cBhvr>
                                        <p:cTn id="28" dur="500"/>
                                        <p:tgtEl>
                                          <p:spTgt spid="10">
                                            <p:graphicEl>
                                              <a:dgm id="{85E75F98-2A0A-49DF-AB77-E2580FB7460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DCC74226-ED2D-43A1-A71E-CCC3272008CA}"/>
                                            </p:graphicEl>
                                          </p:spTgt>
                                        </p:tgtEl>
                                        <p:attrNameLst>
                                          <p:attrName>style.visibility</p:attrName>
                                        </p:attrNameLst>
                                      </p:cBhvr>
                                      <p:to>
                                        <p:strVal val="visible"/>
                                      </p:to>
                                    </p:set>
                                    <p:animEffect transition="in" filter="fade">
                                      <p:cBhvr>
                                        <p:cTn id="31" dur="500"/>
                                        <p:tgtEl>
                                          <p:spTgt spid="10">
                                            <p:graphicEl>
                                              <a:dgm id="{DCC74226-ED2D-43A1-A71E-CCC3272008C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0">
                                            <p:graphicEl>
                                              <a:dgm id="{F238D762-7C15-4E29-A9D1-52B9AEC04718}"/>
                                            </p:graphicEl>
                                          </p:spTgt>
                                        </p:tgtEl>
                                        <p:attrNameLst>
                                          <p:attrName>style.visibility</p:attrName>
                                        </p:attrNameLst>
                                      </p:cBhvr>
                                      <p:to>
                                        <p:strVal val="visible"/>
                                      </p:to>
                                    </p:set>
                                    <p:animEffect transition="in" filter="fade">
                                      <p:cBhvr>
                                        <p:cTn id="36" dur="500"/>
                                        <p:tgtEl>
                                          <p:spTgt spid="10">
                                            <p:graphicEl>
                                              <a:dgm id="{F238D762-7C15-4E29-A9D1-52B9AEC0471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0">
                                            <p:graphicEl>
                                              <a:dgm id="{571F8BD9-0CD9-41B4-AF40-BAEE793B5553}"/>
                                            </p:graphicEl>
                                          </p:spTgt>
                                        </p:tgtEl>
                                        <p:attrNameLst>
                                          <p:attrName>style.visibility</p:attrName>
                                        </p:attrNameLst>
                                      </p:cBhvr>
                                      <p:to>
                                        <p:strVal val="visible"/>
                                      </p:to>
                                    </p:set>
                                    <p:animEffect transition="in" filter="fade">
                                      <p:cBhvr>
                                        <p:cTn id="39" dur="500"/>
                                        <p:tgtEl>
                                          <p:spTgt spid="10">
                                            <p:graphicEl>
                                              <a:dgm id="{571F8BD9-0CD9-41B4-AF40-BAEE793B555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3"/>
          <p:cNvSpPr txBox="1">
            <a:spLocks noChangeArrowheads="1"/>
          </p:cNvSpPr>
          <p:nvPr/>
        </p:nvSpPr>
        <p:spPr bwMode="auto">
          <a:xfrm>
            <a:off x="1396617" y="852308"/>
            <a:ext cx="4393302" cy="5153381"/>
          </a:xfrm>
          <a:prstGeom prst="rect">
            <a:avLst/>
          </a:prstGeom>
          <a:solidFill>
            <a:schemeClr val="accent1">
              <a:lumMod val="20000"/>
              <a:lumOff val="80000"/>
            </a:schemeClr>
          </a:solidFill>
          <a:ln>
            <a:solidFill>
              <a:schemeClr val="tx1"/>
            </a:solidFill>
          </a:ln>
          <a:effectLst/>
        </p:spPr>
        <p:txBody>
          <a:bodyPr lIns="90000" tIns="45000" rIns="90000" bIns="45000"/>
          <a:lstStyle>
            <a:lvl1pPr marL="341313" indent="-341313">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1pPr>
            <a:lvl2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2pPr>
            <a:lvl3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3pPr>
            <a:lvl4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4pPr>
            <a:lvl5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9pPr>
          </a:lstStyle>
          <a:p>
            <a:pPr eaLnBrk="0" fontAlgn="base" hangingPunct="0">
              <a:spcBef>
                <a:spcPts val="600"/>
              </a:spcBef>
              <a:spcAft>
                <a:spcPct val="0"/>
              </a:spcAft>
              <a:defRPr/>
            </a:pPr>
            <a:r>
              <a:rPr lang="en-GB" altLang="en-US" sz="2000" b="1" i="1" u="sng" dirty="0">
                <a:solidFill>
                  <a:schemeClr val="tx1"/>
                </a:solidFill>
                <a:latin typeface="+mn-lt"/>
                <a:cs typeface="Arial" panose="020B0604020202020204" pitchFamily="34" charset="0"/>
              </a:rPr>
              <a:t>Suspicions</a:t>
            </a:r>
            <a:r>
              <a:rPr lang="en-GB" altLang="en-US" sz="2000" b="1" i="1" dirty="0">
                <a:solidFill>
                  <a:schemeClr val="tx1"/>
                </a:solidFill>
                <a:latin typeface="+mn-lt"/>
                <a:cs typeface="Arial" panose="020B0604020202020204" pitchFamily="34" charset="0"/>
              </a:rPr>
              <a:t> </a:t>
            </a:r>
            <a:r>
              <a:rPr lang="en-GB" altLang="en-US" sz="2000" b="1" dirty="0">
                <a:solidFill>
                  <a:schemeClr val="tx1"/>
                </a:solidFill>
                <a:latin typeface="+mn-lt"/>
                <a:cs typeface="Arial" panose="020B0604020202020204" pitchFamily="34" charset="0"/>
              </a:rPr>
              <a:t>may arise in a number of</a:t>
            </a:r>
          </a:p>
          <a:p>
            <a:pPr eaLnBrk="0" fontAlgn="base" hangingPunct="0">
              <a:spcBef>
                <a:spcPts val="600"/>
              </a:spcBef>
              <a:spcAft>
                <a:spcPct val="0"/>
              </a:spcAft>
              <a:defRPr/>
            </a:pPr>
            <a:r>
              <a:rPr lang="en-GB" altLang="en-US" sz="2000" b="1" dirty="0">
                <a:solidFill>
                  <a:schemeClr val="tx1"/>
                </a:solidFill>
                <a:latin typeface="+mn-lt"/>
                <a:cs typeface="Arial" panose="020B0604020202020204" pitchFamily="34" charset="0"/>
              </a:rPr>
              <a:t>ways:</a:t>
            </a:r>
          </a:p>
          <a:p>
            <a:pPr marL="0" indent="0" eaLnBrk="0" fontAlgn="base" hangingPunct="0">
              <a:spcBef>
                <a:spcPts val="500"/>
              </a:spcBef>
              <a:spcAft>
                <a:spcPts val="500"/>
              </a:spcAft>
              <a:buClr>
                <a:srgbClr val="FF0000"/>
              </a:buClr>
              <a:defRPr/>
            </a:pPr>
            <a:r>
              <a:rPr lang="en-GB" altLang="en-US" sz="2000" dirty="0">
                <a:solidFill>
                  <a:schemeClr val="tx1"/>
                </a:solidFill>
                <a:latin typeface="+mn-lt"/>
                <a:cs typeface="Arial" panose="020B0604020202020204" pitchFamily="34" charset="0"/>
              </a:rPr>
              <a:t>Preparations to take the child abroad </a:t>
            </a:r>
          </a:p>
          <a:p>
            <a:pPr marL="0" indent="0" eaLnBrk="0" fontAlgn="base" hangingPunct="0">
              <a:spcBef>
                <a:spcPts val="500"/>
              </a:spcBef>
              <a:spcAft>
                <a:spcPts val="500"/>
              </a:spcAft>
              <a:buClr>
                <a:srgbClr val="FF0000"/>
              </a:buClr>
              <a:defRPr/>
            </a:pPr>
            <a:r>
              <a:rPr lang="en-GB" altLang="en-US" sz="2000" dirty="0">
                <a:solidFill>
                  <a:schemeClr val="tx1"/>
                </a:solidFill>
                <a:latin typeface="+mn-lt"/>
                <a:cs typeface="Arial" panose="020B0604020202020204" pitchFamily="34" charset="0"/>
              </a:rPr>
              <a:t>Planning medium to long term absence from school. </a:t>
            </a:r>
          </a:p>
          <a:p>
            <a:pPr marL="0" indent="0" eaLnBrk="0" fontAlgn="base" hangingPunct="0">
              <a:spcBef>
                <a:spcPts val="500"/>
              </a:spcBef>
              <a:spcAft>
                <a:spcPts val="500"/>
              </a:spcAft>
              <a:buClr>
                <a:srgbClr val="FF0000"/>
              </a:buClr>
              <a:defRPr/>
            </a:pPr>
            <a:r>
              <a:rPr lang="en-GB" altLang="en-US" sz="2000" dirty="0">
                <a:solidFill>
                  <a:schemeClr val="tx1"/>
                </a:solidFill>
                <a:latin typeface="+mn-lt"/>
                <a:cs typeface="Arial" panose="020B0604020202020204" pitchFamily="34" charset="0"/>
              </a:rPr>
              <a:t>The child may also talk about a special procedure/ceremony that is going to take place. </a:t>
            </a:r>
          </a:p>
          <a:p>
            <a:pPr marL="0" indent="0" eaLnBrk="0" fontAlgn="base" hangingPunct="0">
              <a:spcBef>
                <a:spcPts val="500"/>
              </a:spcBef>
              <a:spcAft>
                <a:spcPts val="500"/>
              </a:spcAft>
              <a:buClr>
                <a:srgbClr val="FF0000"/>
              </a:buClr>
              <a:defRPr/>
            </a:pPr>
            <a:r>
              <a:rPr lang="en-GB" altLang="en-US" sz="2000" dirty="0">
                <a:solidFill>
                  <a:schemeClr val="tx1"/>
                </a:solidFill>
                <a:latin typeface="+mn-lt"/>
                <a:cs typeface="Arial" panose="020B0604020202020204" pitchFamily="34" charset="0"/>
              </a:rPr>
              <a:t>Other family members having undergone the procedure. </a:t>
            </a:r>
          </a:p>
          <a:p>
            <a:pPr marL="0" indent="0" eaLnBrk="0" fontAlgn="base" hangingPunct="0">
              <a:spcBef>
                <a:spcPts val="500"/>
              </a:spcBef>
              <a:spcAft>
                <a:spcPts val="500"/>
              </a:spcAft>
              <a:buClr>
                <a:srgbClr val="FF0000"/>
              </a:buClr>
              <a:defRPr/>
            </a:pPr>
            <a:r>
              <a:rPr lang="en-GB" altLang="en-US" sz="2000" dirty="0">
                <a:solidFill>
                  <a:schemeClr val="tx1"/>
                </a:solidFill>
                <a:latin typeface="+mn-lt"/>
                <a:cs typeface="Arial" panose="020B0604020202020204" pitchFamily="34" charset="0"/>
              </a:rPr>
              <a:t>The arrival of family members from countries that have traditionally practised FGM. </a:t>
            </a:r>
            <a:r>
              <a:rPr lang="en-GB" altLang="en-US" sz="2000" b="1" dirty="0">
                <a:solidFill>
                  <a:schemeClr val="tx1"/>
                </a:solidFill>
                <a:latin typeface="+mn-lt"/>
                <a:cs typeface="Arial" charset="0"/>
              </a:rPr>
              <a:t> </a:t>
            </a:r>
          </a:p>
        </p:txBody>
      </p:sp>
      <p:sp>
        <p:nvSpPr>
          <p:cNvPr id="4" name="Text Box 4"/>
          <p:cNvSpPr txBox="1">
            <a:spLocks noChangeArrowheads="1"/>
          </p:cNvSpPr>
          <p:nvPr/>
        </p:nvSpPr>
        <p:spPr bwMode="auto">
          <a:xfrm>
            <a:off x="6235985" y="852309"/>
            <a:ext cx="4753602" cy="5153381"/>
          </a:xfrm>
          <a:prstGeom prst="rect">
            <a:avLst/>
          </a:prstGeom>
          <a:solidFill>
            <a:schemeClr val="tx2">
              <a:lumMod val="20000"/>
              <a:lumOff val="80000"/>
            </a:schemeClr>
          </a:solidFill>
          <a:ln>
            <a:solidFill>
              <a:schemeClr val="tx1"/>
            </a:solidFill>
          </a:ln>
          <a:effectLst/>
        </p:spPr>
        <p:txBody>
          <a:bodyPr lIns="90000" tIns="45000" rIns="90000" bIns="45000"/>
          <a:lstStyle>
            <a:lvl1pPr marL="341313" indent="-341313">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1pPr>
            <a:lvl2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2pPr>
            <a:lvl3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3pPr>
            <a:lvl4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4pPr>
            <a:lvl5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9pPr>
          </a:lstStyle>
          <a:p>
            <a:pPr eaLnBrk="0" fontAlgn="base" hangingPunct="0">
              <a:spcBef>
                <a:spcPts val="600"/>
              </a:spcBef>
              <a:spcAft>
                <a:spcPct val="0"/>
              </a:spcAft>
              <a:defRPr/>
            </a:pPr>
            <a:r>
              <a:rPr lang="en-GB" altLang="en-US" sz="2000" b="1" i="1" u="sng" dirty="0">
                <a:solidFill>
                  <a:schemeClr val="tx1"/>
                </a:solidFill>
                <a:latin typeface="+mn-lt"/>
                <a:cs typeface="Arial" panose="020B0604020202020204" pitchFamily="34" charset="0"/>
              </a:rPr>
              <a:t>Warning signs</a:t>
            </a:r>
            <a:r>
              <a:rPr lang="en-GB" altLang="en-US" sz="2000" b="1" i="1" dirty="0">
                <a:solidFill>
                  <a:schemeClr val="tx1"/>
                </a:solidFill>
                <a:latin typeface="+mn-lt"/>
                <a:cs typeface="Arial" panose="020B0604020202020204" pitchFamily="34" charset="0"/>
              </a:rPr>
              <a:t> </a:t>
            </a:r>
            <a:r>
              <a:rPr lang="en-GB" altLang="en-US" sz="2000" b="1" dirty="0">
                <a:solidFill>
                  <a:schemeClr val="tx1"/>
                </a:solidFill>
                <a:latin typeface="+mn-lt"/>
                <a:cs typeface="Arial" panose="020B0604020202020204" pitchFamily="34" charset="0"/>
              </a:rPr>
              <a:t>that FGM may</a:t>
            </a:r>
          </a:p>
          <a:p>
            <a:pPr eaLnBrk="0" fontAlgn="base" hangingPunct="0">
              <a:spcBef>
                <a:spcPts val="600"/>
              </a:spcBef>
              <a:spcAft>
                <a:spcPct val="0"/>
              </a:spcAft>
              <a:defRPr/>
            </a:pPr>
            <a:r>
              <a:rPr lang="en-GB" altLang="en-US" sz="2000" b="1" dirty="0">
                <a:solidFill>
                  <a:schemeClr val="tx1"/>
                </a:solidFill>
                <a:latin typeface="+mn-lt"/>
                <a:cs typeface="Arial" panose="020B0604020202020204" pitchFamily="34" charset="0"/>
              </a:rPr>
              <a:t>have taken place:</a:t>
            </a:r>
          </a:p>
          <a:p>
            <a:pPr marL="0" indent="0" eaLnBrk="0" fontAlgn="base" hangingPunct="0">
              <a:spcBef>
                <a:spcPts val="600"/>
              </a:spcBef>
              <a:spcAft>
                <a:spcPct val="0"/>
              </a:spcAft>
              <a:buClr>
                <a:srgbClr val="FF0000"/>
              </a:buClr>
              <a:defRPr/>
            </a:pPr>
            <a:r>
              <a:rPr lang="en-GB" altLang="en-US" sz="2000" dirty="0">
                <a:solidFill>
                  <a:schemeClr val="tx1"/>
                </a:solidFill>
                <a:latin typeface="+mn-lt"/>
                <a:cs typeface="Arial" panose="020B0604020202020204" pitchFamily="34" charset="0"/>
              </a:rPr>
              <a:t>Behavioural changes (e.g. withdrawn from friends/ social groups)</a:t>
            </a:r>
          </a:p>
          <a:p>
            <a:pPr marL="0" indent="0" eaLnBrk="0" fontAlgn="base" hangingPunct="0">
              <a:spcBef>
                <a:spcPts val="600"/>
              </a:spcBef>
              <a:spcAft>
                <a:spcPct val="0"/>
              </a:spcAft>
              <a:buClr>
                <a:srgbClr val="FF0000"/>
              </a:buClr>
              <a:defRPr/>
            </a:pPr>
            <a:r>
              <a:rPr lang="en-GB" altLang="en-US" sz="2000" dirty="0">
                <a:solidFill>
                  <a:schemeClr val="tx1"/>
                </a:solidFill>
                <a:latin typeface="+mn-lt"/>
                <a:cs typeface="Arial" panose="020B0604020202020204" pitchFamily="34" charset="0"/>
              </a:rPr>
              <a:t>Health problems</a:t>
            </a:r>
          </a:p>
          <a:p>
            <a:pPr marL="0" indent="0" eaLnBrk="0" fontAlgn="base" hangingPunct="0">
              <a:spcBef>
                <a:spcPts val="600"/>
              </a:spcBef>
              <a:spcAft>
                <a:spcPct val="0"/>
              </a:spcAft>
              <a:buClr>
                <a:srgbClr val="FF0000"/>
              </a:buClr>
              <a:defRPr/>
            </a:pPr>
            <a:r>
              <a:rPr lang="en-GB" altLang="en-US" sz="2000" dirty="0">
                <a:solidFill>
                  <a:schemeClr val="tx1"/>
                </a:solidFill>
                <a:latin typeface="+mn-lt"/>
                <a:cs typeface="Arial" panose="020B0604020202020204" pitchFamily="34" charset="0"/>
              </a:rPr>
              <a:t>A lengthy absence from school</a:t>
            </a:r>
          </a:p>
          <a:p>
            <a:pPr marL="0" indent="0" eaLnBrk="0" fontAlgn="base" hangingPunct="0">
              <a:spcBef>
                <a:spcPts val="600"/>
              </a:spcBef>
              <a:spcAft>
                <a:spcPct val="0"/>
              </a:spcAft>
              <a:buClr>
                <a:srgbClr val="FF0000"/>
              </a:buClr>
              <a:defRPr/>
            </a:pPr>
            <a:r>
              <a:rPr lang="en-GB" altLang="en-US" sz="2000" dirty="0">
                <a:solidFill>
                  <a:schemeClr val="tx1"/>
                </a:solidFill>
                <a:latin typeface="+mn-lt"/>
                <a:cs typeface="Arial" panose="020B0604020202020204" pitchFamily="34" charset="0"/>
              </a:rPr>
              <a:t>Having difficulty walking, sitting or standing </a:t>
            </a:r>
          </a:p>
          <a:p>
            <a:pPr marL="0" indent="0" eaLnBrk="0" fontAlgn="base" hangingPunct="0">
              <a:spcBef>
                <a:spcPts val="600"/>
              </a:spcBef>
              <a:spcAft>
                <a:spcPct val="0"/>
              </a:spcAft>
              <a:buClr>
                <a:srgbClr val="FF0000"/>
              </a:buClr>
              <a:defRPr/>
            </a:pPr>
            <a:r>
              <a:rPr lang="en-GB" altLang="en-US" sz="2000" dirty="0">
                <a:solidFill>
                  <a:schemeClr val="tx1"/>
                </a:solidFill>
                <a:latin typeface="+mn-lt"/>
                <a:cs typeface="Arial" panose="020B0604020202020204" pitchFamily="34" charset="0"/>
              </a:rPr>
              <a:t>Spending longer than normal in the bathroom or toilet</a:t>
            </a:r>
          </a:p>
          <a:p>
            <a:pPr marL="0" indent="0" eaLnBrk="0" fontAlgn="base" hangingPunct="0">
              <a:spcBef>
                <a:spcPts val="600"/>
              </a:spcBef>
              <a:spcAft>
                <a:spcPct val="0"/>
              </a:spcAft>
              <a:buClr>
                <a:srgbClr val="FF0000"/>
              </a:buClr>
              <a:defRPr/>
            </a:pPr>
            <a:r>
              <a:rPr lang="en-GB" altLang="en-US" sz="2000" dirty="0">
                <a:solidFill>
                  <a:schemeClr val="tx1"/>
                </a:solidFill>
                <a:latin typeface="+mn-lt"/>
                <a:cs typeface="Arial" panose="020B0604020202020204" pitchFamily="34" charset="0"/>
              </a:rPr>
              <a:t>If the professional (e.g. teacher) has heard the girl making reference to other children about it.</a:t>
            </a:r>
          </a:p>
          <a:p>
            <a:pPr eaLnBrk="0" fontAlgn="base" hangingPunct="0">
              <a:spcBef>
                <a:spcPts val="600"/>
              </a:spcBef>
              <a:spcAft>
                <a:spcPct val="0"/>
              </a:spcAft>
              <a:defRPr/>
            </a:pPr>
            <a:endParaRPr lang="en-GB" altLang="en-US" sz="1800" b="1" dirty="0">
              <a:solidFill>
                <a:srgbClr val="FFE701"/>
              </a:solidFill>
              <a:latin typeface="Arial Black"/>
            </a:endParaRPr>
          </a:p>
          <a:p>
            <a:pPr eaLnBrk="0" fontAlgn="base" hangingPunct="0">
              <a:spcBef>
                <a:spcPts val="500"/>
              </a:spcBef>
              <a:spcAft>
                <a:spcPct val="0"/>
              </a:spcAft>
              <a:defRPr/>
            </a:pPr>
            <a:endParaRPr lang="en-GB" altLang="en-US" sz="1800" b="1" dirty="0">
              <a:solidFill>
                <a:srgbClr val="FFE701"/>
              </a:solidFill>
              <a:latin typeface="Arial Black"/>
            </a:endParaRPr>
          </a:p>
          <a:p>
            <a:pPr eaLnBrk="0" fontAlgn="base" hangingPunct="0">
              <a:spcBef>
                <a:spcPts val="500"/>
              </a:spcBef>
              <a:spcAft>
                <a:spcPct val="0"/>
              </a:spcAft>
              <a:defRPr/>
            </a:pPr>
            <a:r>
              <a:rPr lang="en-GB" altLang="en-US" sz="1800" b="1" dirty="0">
                <a:solidFill>
                  <a:srgbClr val="FFE701"/>
                </a:solidFill>
                <a:latin typeface="Arial Black"/>
              </a:rPr>
              <a:t> </a:t>
            </a:r>
          </a:p>
        </p:txBody>
      </p:sp>
      <p:sp>
        <p:nvSpPr>
          <p:cNvPr id="5" name="TextBox 4"/>
          <p:cNvSpPr txBox="1"/>
          <p:nvPr/>
        </p:nvSpPr>
        <p:spPr>
          <a:xfrm>
            <a:off x="880899" y="147925"/>
            <a:ext cx="10710173" cy="584775"/>
          </a:xfrm>
          <a:prstGeom prst="rect">
            <a:avLst/>
          </a:prstGeom>
          <a:solidFill>
            <a:srgbClr val="002060"/>
          </a:solidFill>
        </p:spPr>
        <p:txBody>
          <a:bodyPr wrap="square" rtlCol="0">
            <a:spAutoFit/>
          </a:bodyPr>
          <a:lstStyle/>
          <a:p>
            <a:pPr algn="ctr"/>
            <a:r>
              <a:rPr lang="en-GB" sz="3200" b="1" dirty="0">
                <a:solidFill>
                  <a:schemeClr val="bg1"/>
                </a:solidFill>
              </a:rPr>
              <a:t>Suspicions or Signs?</a:t>
            </a:r>
          </a:p>
        </p:txBody>
      </p:sp>
    </p:spTree>
    <p:extLst>
      <p:ext uri="{BB962C8B-B14F-4D97-AF65-F5344CB8AC3E}">
        <p14:creationId xmlns:p14="http://schemas.microsoft.com/office/powerpoint/2010/main" val="2547201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500"/>
                                        <p:tgtEl>
                                          <p:spTgt spid="4">
                                            <p:txEl>
                                              <p:pRg st="0" end="0"/>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4">
                                            <p:txEl>
                                              <p:pRg st="1" end="1"/>
                                            </p:txEl>
                                          </p:spTgt>
                                        </p:tgtEl>
                                        <p:attrNameLst>
                                          <p:attrName>style.visibility</p:attrName>
                                        </p:attrNameLst>
                                      </p:cBhvr>
                                      <p:to>
                                        <p:strVal val="visible"/>
                                      </p:to>
                                    </p:set>
                                    <p:animEffect transition="in" filter="fade">
                                      <p:cBhvr>
                                        <p:cTn id="45" dur="500"/>
                                        <p:tgtEl>
                                          <p:spTgt spid="4">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fade">
                                      <p:cBhvr>
                                        <p:cTn id="50" dur="500"/>
                                        <p:tgtEl>
                                          <p:spTgt spid="4">
                                            <p:txEl>
                                              <p:pRg st="2" end="2"/>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animEffect transition="in" filter="fade">
                                      <p:cBhvr>
                                        <p:cTn id="55" dur="500"/>
                                        <p:tgtEl>
                                          <p:spTgt spid="4">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4">
                                            <p:txEl>
                                              <p:pRg st="4" end="4"/>
                                            </p:txEl>
                                          </p:spTgt>
                                        </p:tgtEl>
                                        <p:attrNameLst>
                                          <p:attrName>style.visibility</p:attrName>
                                        </p:attrNameLst>
                                      </p:cBhvr>
                                      <p:to>
                                        <p:strVal val="visible"/>
                                      </p:to>
                                    </p:set>
                                    <p:animEffect transition="in" filter="fade">
                                      <p:cBhvr>
                                        <p:cTn id="60" dur="500"/>
                                        <p:tgtEl>
                                          <p:spTgt spid="4">
                                            <p:txEl>
                                              <p:pRg st="4" end="4"/>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4">
                                            <p:txEl>
                                              <p:pRg st="5" end="5"/>
                                            </p:txEl>
                                          </p:spTgt>
                                        </p:tgtEl>
                                        <p:attrNameLst>
                                          <p:attrName>style.visibility</p:attrName>
                                        </p:attrNameLst>
                                      </p:cBhvr>
                                      <p:to>
                                        <p:strVal val="visible"/>
                                      </p:to>
                                    </p:set>
                                    <p:animEffect transition="in" filter="fade">
                                      <p:cBhvr>
                                        <p:cTn id="65" dur="500"/>
                                        <p:tgtEl>
                                          <p:spTgt spid="4">
                                            <p:txEl>
                                              <p:pRg st="5" end="5"/>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4">
                                            <p:txEl>
                                              <p:pRg st="6" end="6"/>
                                            </p:txEl>
                                          </p:spTgt>
                                        </p:tgtEl>
                                        <p:attrNameLst>
                                          <p:attrName>style.visibility</p:attrName>
                                        </p:attrNameLst>
                                      </p:cBhvr>
                                      <p:to>
                                        <p:strVal val="visible"/>
                                      </p:to>
                                    </p:set>
                                    <p:animEffect transition="in" filter="fade">
                                      <p:cBhvr>
                                        <p:cTn id="70" dur="500"/>
                                        <p:tgtEl>
                                          <p:spTgt spid="4">
                                            <p:txEl>
                                              <p:pRg st="6" end="6"/>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4">
                                            <p:txEl>
                                              <p:pRg st="7" end="7"/>
                                            </p:txEl>
                                          </p:spTgt>
                                        </p:tgtEl>
                                        <p:attrNameLst>
                                          <p:attrName>style.visibility</p:attrName>
                                        </p:attrNameLst>
                                      </p:cBhvr>
                                      <p:to>
                                        <p:strVal val="visible"/>
                                      </p:to>
                                    </p:set>
                                    <p:animEffect transition="in" filter="fade">
                                      <p:cBhvr>
                                        <p:cTn id="75"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3EC04-44EC-4835-9089-263B1BA07B56}"/>
              </a:ext>
            </a:extLst>
          </p:cNvPr>
          <p:cNvSpPr>
            <a:spLocks noGrp="1"/>
          </p:cNvSpPr>
          <p:nvPr>
            <p:ph type="title"/>
          </p:nvPr>
        </p:nvSpPr>
        <p:spPr>
          <a:xfrm>
            <a:off x="1280544" y="217195"/>
            <a:ext cx="10515600" cy="601033"/>
          </a:xfrm>
          <a:solidFill>
            <a:srgbClr val="002060"/>
          </a:solidFill>
        </p:spPr>
        <p:txBody>
          <a:bodyPr>
            <a:normAutofit/>
          </a:bodyPr>
          <a:lstStyle/>
          <a:p>
            <a:pPr algn="ctr"/>
            <a:r>
              <a:rPr lang="en-GB" sz="3200" b="1" dirty="0">
                <a:solidFill>
                  <a:schemeClr val="bg1"/>
                </a:solidFill>
                <a:latin typeface="+mn-lt"/>
              </a:rPr>
              <a:t>Some Statistics</a:t>
            </a:r>
          </a:p>
        </p:txBody>
      </p:sp>
      <p:graphicFrame>
        <p:nvGraphicFramePr>
          <p:cNvPr id="10" name="Diagram 9">
            <a:extLst>
              <a:ext uri="{FF2B5EF4-FFF2-40B4-BE49-F238E27FC236}">
                <a16:creationId xmlns:a16="http://schemas.microsoft.com/office/drawing/2014/main" id="{72F8F62A-D442-4C5B-A345-A9989B70CCEC}"/>
              </a:ext>
            </a:extLst>
          </p:cNvPr>
          <p:cNvGraphicFramePr/>
          <p:nvPr>
            <p:extLst>
              <p:ext uri="{D42A27DB-BD31-4B8C-83A1-F6EECF244321}">
                <p14:modId xmlns:p14="http://schemas.microsoft.com/office/powerpoint/2010/main" val="531897072"/>
              </p:ext>
            </p:extLst>
          </p:nvPr>
        </p:nvGraphicFramePr>
        <p:xfrm>
          <a:off x="1099388" y="517711"/>
          <a:ext cx="10287480" cy="5745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2407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C41D5971-F2B9-4EA4-9818-8BFE4185AEE9}"/>
                                            </p:graphicEl>
                                          </p:spTgt>
                                        </p:tgtEl>
                                        <p:attrNameLst>
                                          <p:attrName>style.visibility</p:attrName>
                                        </p:attrNameLst>
                                      </p:cBhvr>
                                      <p:to>
                                        <p:strVal val="visible"/>
                                      </p:to>
                                    </p:set>
                                    <p:animEffect transition="in" filter="fade">
                                      <p:cBhvr>
                                        <p:cTn id="7" dur="500"/>
                                        <p:tgtEl>
                                          <p:spTgt spid="10">
                                            <p:graphicEl>
                                              <a:dgm id="{C41D5971-F2B9-4EA4-9818-8BFE4185AEE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C2B07353-CBFF-40C0-A70B-7F5FB69ED597}"/>
                                            </p:graphicEl>
                                          </p:spTgt>
                                        </p:tgtEl>
                                        <p:attrNameLst>
                                          <p:attrName>style.visibility</p:attrName>
                                        </p:attrNameLst>
                                      </p:cBhvr>
                                      <p:to>
                                        <p:strVal val="visible"/>
                                      </p:to>
                                    </p:set>
                                    <p:animEffect transition="in" filter="fade">
                                      <p:cBhvr>
                                        <p:cTn id="12" dur="500"/>
                                        <p:tgtEl>
                                          <p:spTgt spid="10">
                                            <p:graphicEl>
                                              <a:dgm id="{C2B07353-CBFF-40C0-A70B-7F5FB69ED5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2205026B-BEDC-4F69-80CD-492B343DAC39}"/>
                                            </p:graphicEl>
                                          </p:spTgt>
                                        </p:tgtEl>
                                        <p:attrNameLst>
                                          <p:attrName>style.visibility</p:attrName>
                                        </p:attrNameLst>
                                      </p:cBhvr>
                                      <p:to>
                                        <p:strVal val="visible"/>
                                      </p:to>
                                    </p:set>
                                    <p:animEffect transition="in" filter="fade">
                                      <p:cBhvr>
                                        <p:cTn id="17" dur="500"/>
                                        <p:tgtEl>
                                          <p:spTgt spid="10">
                                            <p:graphicEl>
                                              <a:dgm id="{2205026B-BEDC-4F69-80CD-492B343DAC3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28B0E070-DA9D-407A-A2FE-62D7A39FF522}"/>
                                            </p:graphicEl>
                                          </p:spTgt>
                                        </p:tgtEl>
                                        <p:attrNameLst>
                                          <p:attrName>style.visibility</p:attrName>
                                        </p:attrNameLst>
                                      </p:cBhvr>
                                      <p:to>
                                        <p:strVal val="visible"/>
                                      </p:to>
                                    </p:set>
                                    <p:animEffect transition="in" filter="fade">
                                      <p:cBhvr>
                                        <p:cTn id="22" dur="500"/>
                                        <p:tgtEl>
                                          <p:spTgt spid="10">
                                            <p:graphicEl>
                                              <a:dgm id="{28B0E070-DA9D-407A-A2FE-62D7A39FF52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graphicEl>
                                              <a:dgm id="{5817EA5D-3922-4473-8503-A0C016530FCE}"/>
                                            </p:graphicEl>
                                          </p:spTgt>
                                        </p:tgtEl>
                                        <p:attrNameLst>
                                          <p:attrName>style.visibility</p:attrName>
                                        </p:attrNameLst>
                                      </p:cBhvr>
                                      <p:to>
                                        <p:strVal val="visible"/>
                                      </p:to>
                                    </p:set>
                                    <p:animEffect transition="in" filter="fade">
                                      <p:cBhvr>
                                        <p:cTn id="27" dur="500"/>
                                        <p:tgtEl>
                                          <p:spTgt spid="10">
                                            <p:graphicEl>
                                              <a:dgm id="{5817EA5D-3922-4473-8503-A0C016530FC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graphicEl>
                                              <a:dgm id="{815262FD-7F51-4975-96F2-7657BCA0BAA1}"/>
                                            </p:graphicEl>
                                          </p:spTgt>
                                        </p:tgtEl>
                                        <p:attrNameLst>
                                          <p:attrName>style.visibility</p:attrName>
                                        </p:attrNameLst>
                                      </p:cBhvr>
                                      <p:to>
                                        <p:strVal val="visible"/>
                                      </p:to>
                                    </p:set>
                                    <p:animEffect transition="in" filter="fade">
                                      <p:cBhvr>
                                        <p:cTn id="32" dur="500"/>
                                        <p:tgtEl>
                                          <p:spTgt spid="10">
                                            <p:graphicEl>
                                              <a:dgm id="{815262FD-7F51-4975-96F2-7657BCA0BA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62642" y="240066"/>
            <a:ext cx="10575984" cy="646331"/>
          </a:xfrm>
          <a:prstGeom prst="rect">
            <a:avLst/>
          </a:prstGeom>
          <a:solidFill>
            <a:srgbClr val="002060"/>
          </a:solidFill>
        </p:spPr>
        <p:txBody>
          <a:bodyPr wrap="square" rtlCol="0">
            <a:spAutoFit/>
          </a:bodyPr>
          <a:lstStyle/>
          <a:p>
            <a:pPr algn="ctr"/>
            <a:r>
              <a:rPr lang="en-GB" sz="3600" b="1" dirty="0">
                <a:solidFill>
                  <a:schemeClr val="bg1"/>
                </a:solidFill>
              </a:rPr>
              <a:t>Officer Actions</a:t>
            </a:r>
          </a:p>
        </p:txBody>
      </p:sp>
      <p:graphicFrame>
        <p:nvGraphicFramePr>
          <p:cNvPr id="3" name="Diagram 2">
            <a:extLst>
              <a:ext uri="{FF2B5EF4-FFF2-40B4-BE49-F238E27FC236}">
                <a16:creationId xmlns:a16="http://schemas.microsoft.com/office/drawing/2014/main" id="{25E9E465-DA8E-42CF-9573-879E95843467}"/>
              </a:ext>
            </a:extLst>
          </p:cNvPr>
          <p:cNvGraphicFramePr/>
          <p:nvPr>
            <p:extLst>
              <p:ext uri="{D42A27DB-BD31-4B8C-83A1-F6EECF244321}">
                <p14:modId xmlns:p14="http://schemas.microsoft.com/office/powerpoint/2010/main" val="744745897"/>
              </p:ext>
            </p:extLst>
          </p:nvPr>
        </p:nvGraphicFramePr>
        <p:xfrm>
          <a:off x="570301" y="563231"/>
          <a:ext cx="10868325" cy="5586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0968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4117DD3-934C-4D62-B9EA-1CB024B21A42}"/>
                                            </p:graphicEl>
                                          </p:spTgt>
                                        </p:tgtEl>
                                        <p:attrNameLst>
                                          <p:attrName>style.visibility</p:attrName>
                                        </p:attrNameLst>
                                      </p:cBhvr>
                                      <p:to>
                                        <p:strVal val="visible"/>
                                      </p:to>
                                    </p:set>
                                    <p:animEffect transition="in" filter="fade">
                                      <p:cBhvr>
                                        <p:cTn id="7" dur="500"/>
                                        <p:tgtEl>
                                          <p:spTgt spid="3">
                                            <p:graphicEl>
                                              <a:dgm id="{E4117DD3-934C-4D62-B9EA-1CB024B21A4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6D96648E-CF36-4848-A80F-704EF6A77A94}"/>
                                            </p:graphicEl>
                                          </p:spTgt>
                                        </p:tgtEl>
                                        <p:attrNameLst>
                                          <p:attrName>style.visibility</p:attrName>
                                        </p:attrNameLst>
                                      </p:cBhvr>
                                      <p:to>
                                        <p:strVal val="visible"/>
                                      </p:to>
                                    </p:set>
                                    <p:animEffect transition="in" filter="fade">
                                      <p:cBhvr>
                                        <p:cTn id="12" dur="500"/>
                                        <p:tgtEl>
                                          <p:spTgt spid="3">
                                            <p:graphicEl>
                                              <a:dgm id="{6D96648E-CF36-4848-A80F-704EF6A77A9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86224493-3F45-4E1C-879E-53A24090EC77}"/>
                                            </p:graphicEl>
                                          </p:spTgt>
                                        </p:tgtEl>
                                        <p:attrNameLst>
                                          <p:attrName>style.visibility</p:attrName>
                                        </p:attrNameLst>
                                      </p:cBhvr>
                                      <p:to>
                                        <p:strVal val="visible"/>
                                      </p:to>
                                    </p:set>
                                    <p:animEffect transition="in" filter="fade">
                                      <p:cBhvr>
                                        <p:cTn id="15" dur="500"/>
                                        <p:tgtEl>
                                          <p:spTgt spid="3">
                                            <p:graphicEl>
                                              <a:dgm id="{86224493-3F45-4E1C-879E-53A24090EC7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6B900434-3066-4F26-9F57-0AD80EA413AF}"/>
                                            </p:graphicEl>
                                          </p:spTgt>
                                        </p:tgtEl>
                                        <p:attrNameLst>
                                          <p:attrName>style.visibility</p:attrName>
                                        </p:attrNameLst>
                                      </p:cBhvr>
                                      <p:to>
                                        <p:strVal val="visible"/>
                                      </p:to>
                                    </p:set>
                                    <p:animEffect transition="in" filter="fade">
                                      <p:cBhvr>
                                        <p:cTn id="20" dur="500"/>
                                        <p:tgtEl>
                                          <p:spTgt spid="3">
                                            <p:graphicEl>
                                              <a:dgm id="{6B900434-3066-4F26-9F57-0AD80EA413A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8A4A073C-00E4-43E2-BB2F-615DC963A3E2}"/>
                                            </p:graphicEl>
                                          </p:spTgt>
                                        </p:tgtEl>
                                        <p:attrNameLst>
                                          <p:attrName>style.visibility</p:attrName>
                                        </p:attrNameLst>
                                      </p:cBhvr>
                                      <p:to>
                                        <p:strVal val="visible"/>
                                      </p:to>
                                    </p:set>
                                    <p:animEffect transition="in" filter="fade">
                                      <p:cBhvr>
                                        <p:cTn id="23" dur="500"/>
                                        <p:tgtEl>
                                          <p:spTgt spid="3">
                                            <p:graphicEl>
                                              <a:dgm id="{8A4A073C-00E4-43E2-BB2F-615DC963A3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C85D22DF-D90E-47BA-AE82-80BA3A3FB680}"/>
                                            </p:graphicEl>
                                          </p:spTgt>
                                        </p:tgtEl>
                                        <p:attrNameLst>
                                          <p:attrName>style.visibility</p:attrName>
                                        </p:attrNameLst>
                                      </p:cBhvr>
                                      <p:to>
                                        <p:strVal val="visible"/>
                                      </p:to>
                                    </p:set>
                                    <p:animEffect transition="in" filter="fade">
                                      <p:cBhvr>
                                        <p:cTn id="28" dur="500"/>
                                        <p:tgtEl>
                                          <p:spTgt spid="3">
                                            <p:graphicEl>
                                              <a:dgm id="{C85D22DF-D90E-47BA-AE82-80BA3A3FB68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4994DE1C-63E5-44FA-878F-0CE19C21D9CE}"/>
                                            </p:graphicEl>
                                          </p:spTgt>
                                        </p:tgtEl>
                                        <p:attrNameLst>
                                          <p:attrName>style.visibility</p:attrName>
                                        </p:attrNameLst>
                                      </p:cBhvr>
                                      <p:to>
                                        <p:strVal val="visible"/>
                                      </p:to>
                                    </p:set>
                                    <p:animEffect transition="in" filter="fade">
                                      <p:cBhvr>
                                        <p:cTn id="31" dur="500"/>
                                        <p:tgtEl>
                                          <p:spTgt spid="3">
                                            <p:graphicEl>
                                              <a:dgm id="{4994DE1C-63E5-44FA-878F-0CE19C21D9C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95EEB775-5323-4A81-AE7E-68445E497199}"/>
                                            </p:graphicEl>
                                          </p:spTgt>
                                        </p:tgtEl>
                                        <p:attrNameLst>
                                          <p:attrName>style.visibility</p:attrName>
                                        </p:attrNameLst>
                                      </p:cBhvr>
                                      <p:to>
                                        <p:strVal val="visible"/>
                                      </p:to>
                                    </p:set>
                                    <p:animEffect transition="in" filter="fade">
                                      <p:cBhvr>
                                        <p:cTn id="36" dur="500"/>
                                        <p:tgtEl>
                                          <p:spTgt spid="3">
                                            <p:graphicEl>
                                              <a:dgm id="{95EEB775-5323-4A81-AE7E-68445E49719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A16CB45F-5244-4732-8218-B2C83D5C6A43}"/>
                                            </p:graphicEl>
                                          </p:spTgt>
                                        </p:tgtEl>
                                        <p:attrNameLst>
                                          <p:attrName>style.visibility</p:attrName>
                                        </p:attrNameLst>
                                      </p:cBhvr>
                                      <p:to>
                                        <p:strVal val="visible"/>
                                      </p:to>
                                    </p:set>
                                    <p:animEffect transition="in" filter="fade">
                                      <p:cBhvr>
                                        <p:cTn id="39" dur="500"/>
                                        <p:tgtEl>
                                          <p:spTgt spid="3">
                                            <p:graphicEl>
                                              <a:dgm id="{A16CB45F-5244-4732-8218-B2C83D5C6A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bawso_logo_z_colou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9005" y="4725668"/>
            <a:ext cx="2970883" cy="1129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069675" y="240064"/>
            <a:ext cx="10437963" cy="584775"/>
          </a:xfrm>
          <a:prstGeom prst="rect">
            <a:avLst/>
          </a:prstGeom>
          <a:solidFill>
            <a:srgbClr val="002060"/>
          </a:solidFill>
        </p:spPr>
        <p:txBody>
          <a:bodyPr wrap="square" rtlCol="0">
            <a:spAutoFit/>
          </a:bodyPr>
          <a:lstStyle/>
          <a:p>
            <a:pPr algn="ctr"/>
            <a:r>
              <a:rPr lang="en-GB" sz="3200" b="1" dirty="0">
                <a:solidFill>
                  <a:schemeClr val="bg1"/>
                </a:solidFill>
              </a:rPr>
              <a:t>BAWSO Guidelines for Police Officers</a:t>
            </a:r>
          </a:p>
        </p:txBody>
      </p:sp>
      <p:sp>
        <p:nvSpPr>
          <p:cNvPr id="2" name="Scroll: Horizontal 1">
            <a:extLst>
              <a:ext uri="{FF2B5EF4-FFF2-40B4-BE49-F238E27FC236}">
                <a16:creationId xmlns:a16="http://schemas.microsoft.com/office/drawing/2014/main" id="{EE44722E-7CB2-4D37-80F3-87E2DAECEC36}"/>
              </a:ext>
            </a:extLst>
          </p:cNvPr>
          <p:cNvSpPr/>
          <p:nvPr/>
        </p:nvSpPr>
        <p:spPr>
          <a:xfrm>
            <a:off x="1725283" y="824839"/>
            <a:ext cx="9144000" cy="3900829"/>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Although officers should consider &amp; research cultural matters around this issue, FGM investigation should be robust &amp; enforce the law.</a:t>
            </a:r>
          </a:p>
          <a:p>
            <a:pPr algn="ctr"/>
            <a:r>
              <a:rPr lang="en-GB" sz="2400" dirty="0">
                <a:solidFill>
                  <a:schemeClr val="tx1"/>
                </a:solidFill>
              </a:rPr>
              <a:t>Officers should not let fears of being branded a “racist” or insensitive to cultural conditions weaken their investigative strategy</a:t>
            </a:r>
          </a:p>
        </p:txBody>
      </p:sp>
    </p:spTree>
    <p:extLst>
      <p:ext uri="{BB962C8B-B14F-4D97-AF65-F5344CB8AC3E}">
        <p14:creationId xmlns:p14="http://schemas.microsoft.com/office/powerpoint/2010/main" val="2714423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1689689" y="642027"/>
            <a:ext cx="9139273" cy="500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a:ln>
                  <a:noFill/>
                </a:ln>
                <a:solidFill>
                  <a:srgbClr val="000000"/>
                </a:solidFill>
                <a:effectLst/>
                <a:uLnTx/>
                <a:uFillTx/>
                <a:latin typeface="Arial"/>
                <a:ea typeface="+mn-ea"/>
                <a:cs typeface="+mn-cs"/>
              </a:rPr>
              <a:t>			    Female Genital Mutilation</a:t>
            </a: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a:ea typeface="+mn-ea"/>
                <a:cs typeface="+mn-cs"/>
              </a:rPr>
              <a:t>			      Multi-Agency Practice Guidelines</a:t>
            </a: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a:ea typeface="+mn-ea"/>
                <a:cs typeface="+mn-cs"/>
                <a:hlinkClick r:id="rId3"/>
              </a:rPr>
              <a:t>https://www.gov.uk/government/uploads/system/uploads/attachment_data/file/216669/dh_124588.pdf</a:t>
            </a:r>
            <a:endParaRPr kumimoji="0" lang="en-GB" altLang="en-US" sz="14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2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a:ln>
                  <a:noFill/>
                </a:ln>
                <a:solidFill>
                  <a:srgbClr val="000000"/>
                </a:solidFill>
                <a:effectLst/>
                <a:uLnTx/>
                <a:uFillTx/>
                <a:latin typeface="Arial"/>
                <a:ea typeface="+mn-ea"/>
                <a:cs typeface="+mn-cs"/>
              </a:rPr>
              <a:t>			    BAWSO FGM Project</a:t>
            </a: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a:ea typeface="+mn-ea"/>
                <a:cs typeface="+mn-cs"/>
                <a:hlinkClick r:id="rId4"/>
              </a:rPr>
              <a:t>http://www.bawso.org.uk/our-services/women/female-genital-mutilation-project/</a:t>
            </a:r>
            <a:endParaRPr kumimoji="0" lang="en-GB" altLang="en-US" sz="14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a:ea typeface="+mn-ea"/>
                <a:cs typeface="+mn-cs"/>
              </a:rPr>
              <a:t>			        </a:t>
            </a:r>
            <a:r>
              <a:rPr kumimoji="0" lang="en-GB" altLang="en-US" sz="2800" b="0" i="0" u="none" strike="noStrike" kern="0" cap="none" spc="0" normalizeH="0" baseline="0" noProof="0" dirty="0">
                <a:ln>
                  <a:noFill/>
                </a:ln>
                <a:solidFill>
                  <a:srgbClr val="000000"/>
                </a:solidFill>
                <a:effectLst/>
                <a:uLnTx/>
                <a:uFillTx/>
                <a:latin typeface="Arial"/>
                <a:ea typeface="+mn-ea"/>
                <a:cs typeface="+mn-cs"/>
              </a:rPr>
              <a:t>Metropolitan Police Project Azure Team 		    02071612888</a:t>
            </a: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a:ea typeface="+mn-ea"/>
                <a:cs typeface="+mn-cs"/>
                <a:hlinkClick r:id="rId5"/>
              </a:rPr>
              <a:t>http://content.met.police.uk/News/CUT--Some-Wounds-Never-Heal/1260269158604/1257246745756</a:t>
            </a:r>
            <a:endParaRPr kumimoji="0" lang="en-GB" altLang="en-US" sz="14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a:ln>
                <a:noFill/>
              </a:ln>
              <a:solidFill>
                <a:srgbClr val="000000"/>
              </a:solidFill>
              <a:effectLst/>
              <a:uLnTx/>
              <a:uFillTx/>
              <a:latin typeface="Arial"/>
              <a:ea typeface="+mn-ea"/>
              <a:cs typeface="+mn-cs"/>
            </a:endParaRPr>
          </a:p>
        </p:txBody>
      </p:sp>
      <p:pic>
        <p:nvPicPr>
          <p:cNvPr id="3" name="Picture 7" descr="ANd9GcSLWV-na4QTbH5cYr6h2sf6UDI6VcMcrdD_LBKlojvhaPC7zsyLJGMMdiI">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47901" y="477160"/>
            <a:ext cx="1944687"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9" descr="BAWSO">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76462" y="2134028"/>
            <a:ext cx="208756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4" descr="ANd9GcTLJ8DqST5XP3bOAwXO2WhlGD3ch-L2ByiLCMyGkc_ZiuIQlzGYKI2_K0g">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500311" y="3995755"/>
            <a:ext cx="1439863"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1943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fade">
                                      <p:cBhvr>
                                        <p:cTn id="17" dur="500"/>
                                        <p:tgtEl>
                                          <p:spTgt spid="2">
                                            <p:txEl>
                                              <p:pRg st="6" end="6"/>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2">
                                            <p:txEl>
                                              <p:pRg st="7" end="7"/>
                                            </p:txEl>
                                          </p:spTgt>
                                        </p:tgtEl>
                                        <p:attrNameLst>
                                          <p:attrName>style.visibility</p:attrName>
                                        </p:attrNameLst>
                                      </p:cBhvr>
                                      <p:to>
                                        <p:strVal val="visible"/>
                                      </p:to>
                                    </p:set>
                                    <p:animEffect transition="in" filter="fade">
                                      <p:cBhvr>
                                        <p:cTn id="20" dur="500"/>
                                        <p:tgtEl>
                                          <p:spTgt spid="2">
                                            <p:txEl>
                                              <p:pRg st="7" end="7"/>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2">
                                            <p:txEl>
                                              <p:pRg st="12" end="12"/>
                                            </p:txEl>
                                          </p:spTgt>
                                        </p:tgtEl>
                                        <p:attrNameLst>
                                          <p:attrName>style.visibility</p:attrName>
                                        </p:attrNameLst>
                                      </p:cBhvr>
                                      <p:to>
                                        <p:strVal val="visible"/>
                                      </p:to>
                                    </p:set>
                                    <p:animEffect transition="in" filter="fade">
                                      <p:cBhvr>
                                        <p:cTn id="23" dur="500"/>
                                        <p:tgtEl>
                                          <p:spTgt spid="2">
                                            <p:txEl>
                                              <p:pRg st="12" end="12"/>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2">
                                            <p:txEl>
                                              <p:pRg st="10" end="10"/>
                                            </p:txEl>
                                          </p:spTgt>
                                        </p:tgtEl>
                                        <p:attrNameLst>
                                          <p:attrName>style.visibility</p:attrName>
                                        </p:attrNameLst>
                                      </p:cBhvr>
                                      <p:to>
                                        <p:strVal val="visible"/>
                                      </p:to>
                                    </p:set>
                                    <p:animEffect transition="in" filter="fade">
                                      <p:cBhvr>
                                        <p:cTn id="26" dur="500"/>
                                        <p:tgtEl>
                                          <p:spTgt spid="2">
                                            <p:txEl>
                                              <p:pRg st="10" end="1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500"/>
                                        <p:tgtEl>
                                          <p:spTgt spid="3"/>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50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fade">
                                      <p:cBhvr>
                                        <p:cTn id="4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004642" y="1226188"/>
            <a:ext cx="4987054" cy="3633489"/>
          </a:xfrm>
          <a:prstGeom prst="rect">
            <a:avLst/>
          </a:prstGeom>
        </p:spPr>
      </p:pic>
    </p:spTree>
    <p:extLst>
      <p:ext uri="{BB962C8B-B14F-4D97-AF65-F5344CB8AC3E}">
        <p14:creationId xmlns:p14="http://schemas.microsoft.com/office/powerpoint/2010/main" val="2682517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1879</TotalTime>
  <Words>11313</Words>
  <Application>Microsoft Office PowerPoint</Application>
  <PresentationFormat>Widescreen</PresentationFormat>
  <Paragraphs>712</Paragraphs>
  <Slides>36</Slides>
  <Notes>36</Notes>
  <HiddenSlides>0</HiddenSlides>
  <MMClips>1</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36</vt:i4>
      </vt:variant>
    </vt:vector>
  </HeadingPairs>
  <TitlesOfParts>
    <vt:vector size="51" baseType="lpstr">
      <vt:lpstr>Arial</vt:lpstr>
      <vt:lpstr>Arial</vt:lpstr>
      <vt:lpstr>Arial Black</vt:lpstr>
      <vt:lpstr>Arial Nova</vt:lpstr>
      <vt:lpstr>Arial Nova Cond</vt:lpstr>
      <vt:lpstr>Calibri</vt:lpstr>
      <vt:lpstr>Calibri Light</vt:lpstr>
      <vt:lpstr>Gotham</vt:lpstr>
      <vt:lpstr>Helvetica</vt:lpstr>
      <vt:lpstr>Microsoft Sans Serif</vt:lpstr>
      <vt:lpstr>system-ui</vt:lpstr>
      <vt:lpstr>Tahoma</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Some Statistics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Some Statistics</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191</cp:revision>
  <dcterms:created xsi:type="dcterms:W3CDTF">2018-01-30T11:09:50Z</dcterms:created>
  <dcterms:modified xsi:type="dcterms:W3CDTF">2023-05-30T13:22:40Z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40c13af3-d94b-4145-957f-7307985b90f8</vt:lpwstr>
  </property>
  <property fmtid="{D5CDD505-2E9C-101B-9397-08002B2CF9AE}" pid="3" name="MSIP_Label_66cf8fe5-b7b7-4df7-b38d-1c61ac2f6639_Enabled">
    <vt:lpwstr>true</vt:lpwstr>
  </property>
  <property fmtid="{D5CDD505-2E9C-101B-9397-08002B2CF9AE}" pid="4" name="MSIP_Label_66cf8fe5-b7b7-4df7-b38d-1c61ac2f6639_SetDate">
    <vt:lpwstr>2021-10-18T09:25:18Z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c604e29e-8765-4c26-be46-760a82078093</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