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69" r:id="rId4"/>
    <p:sldId id="270" r:id="rId5"/>
    <p:sldId id="271" r:id="rId6"/>
    <p:sldId id="272" r:id="rId7"/>
    <p:sldId id="273" r:id="rId8"/>
    <p:sldId id="274" r:id="rId9"/>
    <p:sldId id="258" r:id="rId10"/>
    <p:sldId id="275" r:id="rId11"/>
    <p:sldId id="262" r:id="rId12"/>
    <p:sldId id="263" r:id="rId13"/>
    <p:sldId id="266" r:id="rId14"/>
    <p:sldId id="264" r:id="rId15"/>
    <p:sldId id="265" r:id="rId16"/>
    <p:sldId id="260" r:id="rId17"/>
    <p:sldId id="267" r:id="rId18"/>
    <p:sldId id="276" r:id="rId19"/>
    <p:sldId id="278" r:id="rId20"/>
    <p:sldId id="259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45" autoAdjust="0"/>
    <p:restoredTop sz="94660"/>
  </p:normalViewPr>
  <p:slideViewPr>
    <p:cSldViewPr snapToGrid="0">
      <p:cViewPr varScale="1">
        <p:scale>
          <a:sx n="56" d="100"/>
          <a:sy n="56" d="100"/>
        </p:scale>
        <p:origin x="9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FD5BE-43BF-441B-BD0A-4CCB96706C69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985D9-1AB1-40C1-9FE1-F493ACAE36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692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FD5BE-43BF-441B-BD0A-4CCB96706C69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985D9-1AB1-40C1-9FE1-F493ACAE36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022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FD5BE-43BF-441B-BD0A-4CCB96706C69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985D9-1AB1-40C1-9FE1-F493ACAE36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133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FD5BE-43BF-441B-BD0A-4CCB96706C69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985D9-1AB1-40C1-9FE1-F493ACAE36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294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FD5BE-43BF-441B-BD0A-4CCB96706C69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985D9-1AB1-40C1-9FE1-F493ACAE36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562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FD5BE-43BF-441B-BD0A-4CCB96706C69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985D9-1AB1-40C1-9FE1-F493ACAE36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768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FD5BE-43BF-441B-BD0A-4CCB96706C69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985D9-1AB1-40C1-9FE1-F493ACAE36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496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FD5BE-43BF-441B-BD0A-4CCB96706C69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985D9-1AB1-40C1-9FE1-F493ACAE36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640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FD5BE-43BF-441B-BD0A-4CCB96706C69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985D9-1AB1-40C1-9FE1-F493ACAE36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150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FD5BE-43BF-441B-BD0A-4CCB96706C69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985D9-1AB1-40C1-9FE1-F493ACAE36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302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FD5BE-43BF-441B-BD0A-4CCB96706C69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985D9-1AB1-40C1-9FE1-F493ACAE36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506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CFD5BE-43BF-441B-BD0A-4CCB96706C69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5985D9-1AB1-40C1-9FE1-F493ACAE36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199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c.gov/rr/hispanic/1898/reconcentration.html" TargetMode="External"/><Relationship Id="rId2" Type="http://schemas.openxmlformats.org/officeDocument/2006/relationships/hyperlink" Target="http://www.loc.gov/rr/hispanic/1898/weyler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hyperlink" Target="http://www.bbc.co.uk/history/british/victorians/boer_wars_01.s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Herero_and_Namaqua_Genocide" TargetMode="External"/><Relationship Id="rId2" Type="http://schemas.openxmlformats.org/officeDocument/2006/relationships/hyperlink" Target="https://en.wikipedia.org/wiki/Shark_Island,_Namibi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hyperlink" Target="http://www.vietnamwar.net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hyperlink" Target="http://time.com/2888864/rohingya-myanmar-burma-camps-sittwe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hyperlink" Target="https://www.youtube.com/watch?v=XYOj_6OYuJc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7" Type="http://schemas.openxmlformats.org/officeDocument/2006/relationships/image" Target="../media/image33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g"/><Relationship Id="rId5" Type="http://schemas.openxmlformats.org/officeDocument/2006/relationships/image" Target="../media/image31.jpg"/><Relationship Id="rId4" Type="http://schemas.openxmlformats.org/officeDocument/2006/relationships/image" Target="../media/image30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j9_E_gEo9M" TargetMode="External"/><Relationship Id="rId2" Type="http://schemas.openxmlformats.org/officeDocument/2006/relationships/hyperlink" Target="https://www.youtube.com/watch?v=Oc26QIajth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6Yv0Ne3Eigk" TargetMode="External"/><Relationship Id="rId4" Type="http://schemas.openxmlformats.org/officeDocument/2006/relationships/hyperlink" Target="http://www.aljazeera.com/news/2017/02/kenya-court-quashes-government-order-close-dadaab-170209101027645.html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    Humanitarian Intervention HPID4002:  </a:t>
            </a:r>
            <a:r>
              <a:rPr lang="en-GB" sz="2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Part 4</a:t>
            </a:r>
            <a:br>
              <a:rPr lang="en-GB" sz="2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    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Disaster Relief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000" dirty="0" smtClean="0"/>
              <a:t>     </a:t>
            </a: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1700" dirty="0" smtClean="0">
                <a:solidFill>
                  <a:schemeClr val="accent1">
                    <a:lumMod val="50000"/>
                  </a:schemeClr>
                </a:solidFill>
              </a:rPr>
              <a:t>Loyalist </a:t>
            </a:r>
            <a:r>
              <a:rPr lang="en-GB" sz="1700" dirty="0">
                <a:solidFill>
                  <a:schemeClr val="accent1">
                    <a:lumMod val="50000"/>
                  </a:schemeClr>
                </a:solidFill>
              </a:rPr>
              <a:t>Refugees’ Camp at Johnstown, Nova Scotia, </a:t>
            </a:r>
            <a:r>
              <a:rPr lang="en-GB" sz="1700" dirty="0" smtClean="0">
                <a:solidFill>
                  <a:schemeClr val="accent1">
                    <a:lumMod val="50000"/>
                  </a:schemeClr>
                </a:solidFill>
              </a:rPr>
              <a:t>1783-4</a:t>
            </a:r>
            <a:endParaRPr lang="en-GB" sz="17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The origin of “camps” and “displaced persons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”</a:t>
            </a:r>
          </a:p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Refugee camps: Ethiopia 1984, </a:t>
            </a:r>
            <a:r>
              <a:rPr lang="en-GB" b="1" dirty="0" err="1" smtClean="0">
                <a:solidFill>
                  <a:schemeClr val="accent1">
                    <a:lumMod val="50000"/>
                  </a:schemeClr>
                </a:solidFill>
              </a:rPr>
              <a:t>Dadaab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 (Kenya)</a:t>
            </a:r>
            <a:endParaRPr lang="en-GB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Humanitarian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aid: Priorities and Logistics – a list of needs (and resources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</p:txBody>
      </p:sp>
      <p:pic>
        <p:nvPicPr>
          <p:cNvPr id="6" name="Content Placeholder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454" y="1478593"/>
            <a:ext cx="5582369" cy="2665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057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“</a:t>
            </a:r>
            <a:r>
              <a:rPr lang="en-GB" b="1" dirty="0" err="1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Camps”,“displaced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persons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” and people on the move…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60131"/>
            <a:ext cx="7886700" cy="4351338"/>
          </a:xfrm>
        </p:spPr>
        <p:txBody>
          <a:bodyPr>
            <a:normAutofit fontScale="92500" lnSpcReduction="20000"/>
          </a:bodyPr>
          <a:lstStyle/>
          <a:p>
            <a:endParaRPr lang="en-GB" sz="44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</a:rPr>
              <a:t>Who lives in tents, </a:t>
            </a:r>
            <a:r>
              <a:rPr lang="en-GB" sz="4400" i="1" dirty="0" smtClean="0">
                <a:solidFill>
                  <a:schemeClr val="accent1">
                    <a:lumMod val="50000"/>
                  </a:schemeClr>
                </a:solidFill>
              </a:rPr>
              <a:t>benders</a:t>
            </a: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</a:rPr>
              <a:t>…and other temporary or moveable shelters? </a:t>
            </a:r>
          </a:p>
          <a:p>
            <a:pPr marL="0" indent="0" algn="ctr">
              <a:buNone/>
            </a:pPr>
            <a:r>
              <a:rPr lang="en-GB" sz="20000" dirty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21433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93298" y="365126"/>
            <a:ext cx="8222052" cy="1325563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Khoisan people 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4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4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in Namibia</a:t>
            </a:r>
            <a:endParaRPr lang="en-GB" sz="40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2647" y="365126"/>
            <a:ext cx="4871353" cy="3313237"/>
          </a:xfr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627" y="2622341"/>
            <a:ext cx="4945487" cy="3709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528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</a:t>
            </a:r>
            <a:r>
              <a:rPr lang="en-GB" b="1" dirty="0" err="1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Himba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 people, Namibia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879" y="1310593"/>
            <a:ext cx="7534242" cy="2498502"/>
          </a:xfr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166" y="3509787"/>
            <a:ext cx="1822411" cy="273361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962" y="3952380"/>
            <a:ext cx="3445149" cy="2291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533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 Desert peoples: </a:t>
            </a:r>
            <a:r>
              <a:rPr lang="en-GB" b="1" dirty="0" err="1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Tuareg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, Bedouin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249" y="1498681"/>
            <a:ext cx="5296974" cy="2486994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5535" y="3277172"/>
            <a:ext cx="3915376" cy="26115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225" y="4221822"/>
            <a:ext cx="2743200" cy="1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891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78004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A page from </a:t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history: The</a:t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long trek of the</a:t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Seminole people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0797" y="605956"/>
            <a:ext cx="4556692" cy="3831341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197" y="3339686"/>
            <a:ext cx="3781602" cy="2378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373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New </a:t>
            </a:r>
            <a:r>
              <a:rPr lang="en-GB" b="1" i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urban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 housing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5113" y="1479153"/>
            <a:ext cx="2746539" cy="177276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2603" y="3490175"/>
            <a:ext cx="4726546" cy="265868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184" y="2337972"/>
            <a:ext cx="2748721" cy="1827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233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So…who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lives in tents, benders…and other temporary or moveable shelters?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3129565"/>
            <a:ext cx="7886700" cy="304739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But… what about the origins of “camps” for “displaced persons”?</a:t>
            </a:r>
          </a:p>
          <a:p>
            <a:pPr marL="0" indent="0" algn="ctr">
              <a:buNone/>
            </a:pPr>
            <a:r>
              <a:rPr lang="en-GB" sz="20000" dirty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699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4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</a:t>
            </a:r>
            <a:r>
              <a:rPr lang="en-GB" sz="4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origins 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of “camps” </a:t>
            </a:r>
            <a:r>
              <a:rPr lang="en-GB" sz="4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4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4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and 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“displaced </a:t>
            </a:r>
            <a:r>
              <a:rPr lang="en-GB" sz="4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persons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”</a:t>
            </a:r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sz="4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474260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3800" b="1" dirty="0" smtClean="0">
                <a:solidFill>
                  <a:schemeClr val="accent1">
                    <a:lumMod val="50000"/>
                  </a:schemeClr>
                </a:solidFill>
              </a:rPr>
              <a:t>The </a:t>
            </a:r>
            <a:r>
              <a:rPr lang="en-GB" sz="3800" b="1" dirty="0">
                <a:solidFill>
                  <a:schemeClr val="accent1">
                    <a:lumMod val="50000"/>
                  </a:schemeClr>
                </a:solidFill>
              </a:rPr>
              <a:t>Spanish-American War of </a:t>
            </a:r>
            <a:r>
              <a:rPr lang="en-GB" sz="3800" b="1" dirty="0" smtClean="0">
                <a:solidFill>
                  <a:schemeClr val="accent1">
                    <a:lumMod val="50000"/>
                  </a:schemeClr>
                </a:solidFill>
              </a:rPr>
              <a:t>1898   </a:t>
            </a:r>
            <a:endParaRPr lang="en-GB" sz="38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38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b="1" dirty="0" err="1" smtClean="0">
                <a:solidFill>
                  <a:schemeClr val="accent1">
                    <a:lumMod val="50000"/>
                  </a:schemeClr>
                </a:solidFill>
              </a:rPr>
              <a:t>Reconcentration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Policy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 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General </a:t>
            </a:r>
            <a:r>
              <a:rPr lang="en-GB" u="sng" dirty="0" err="1">
                <a:solidFill>
                  <a:schemeClr val="accent1">
                    <a:lumMod val="50000"/>
                  </a:schemeClr>
                </a:solidFill>
                <a:hlinkClick r:id="rId2"/>
              </a:rPr>
              <a:t>Valeriano</a:t>
            </a:r>
            <a:r>
              <a:rPr lang="en-GB" u="sng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 </a:t>
            </a:r>
            <a:r>
              <a:rPr lang="en-GB" u="sng" dirty="0" err="1">
                <a:solidFill>
                  <a:schemeClr val="accent1">
                    <a:lumMod val="50000"/>
                  </a:schemeClr>
                </a:solidFill>
                <a:hlinkClick r:id="rId2"/>
              </a:rPr>
              <a:t>Weyler</a:t>
            </a:r>
            <a:r>
              <a:rPr lang="en-GB" u="sng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 y </a:t>
            </a:r>
            <a:r>
              <a:rPr lang="en-GB" u="sng" dirty="0" err="1">
                <a:solidFill>
                  <a:schemeClr val="accent1">
                    <a:lumMod val="50000"/>
                  </a:schemeClr>
                </a:solidFill>
                <a:hlinkClick r:id="rId2"/>
              </a:rPr>
              <a:t>Nicolau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believed that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key to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Spanish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victory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was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to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deprive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guerrillas of their abilities to live off the land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and hide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themselves in groups of civilians.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So, he moved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Cuban civilians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to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locations where they would be under the control of the Spanish army. 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put the entire island under martial law.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policy had disastrous consequences. Unlike many concentration camps in the twentieth century, the idea was to keep the Cuban civilians alive and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“protected”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until the Spanish were victorious.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 fact,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at least 30%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died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from lack of proper food, sanitary conditions, and medicines.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This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generated severe anti-Spanish feeling in the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USA,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which helped propel it into war in 1898.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b="1" u="sng" dirty="0">
                <a:solidFill>
                  <a:schemeClr val="accent1">
                    <a:lumMod val="50000"/>
                  </a:schemeClr>
                </a:solidFill>
                <a:hlinkClick r:id="rId3"/>
              </a:rPr>
              <a:t>http://www.loc.gov/rr/hispanic/1898/reconcentration.html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5159" y="1190379"/>
            <a:ext cx="2968523" cy="2223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544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819" y="365126"/>
            <a:ext cx="5830893" cy="349853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4982" y="2577775"/>
            <a:ext cx="3665459" cy="3398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0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Second </a:t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Boer War</a:t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1899-1902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Lord Kitchener succeeded Earl Roberts as British C-in-C in S Africa in November 1900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: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continued Roberts’ 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scorched earth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policy: the Boer republics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were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systematically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devastated to deprive the guerrillas of food and shelter.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Secondly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Roberts’ 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concentration camp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system was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expanded; Boer civilians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were confined in camps, especially women and children whose houses had been burned. In Kitchener’s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view, Boers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on commando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would no longer be able to obtain food from women on the farms, and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would be under pressure to surrender - to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reunite their families. </a:t>
            </a:r>
          </a:p>
          <a:p>
            <a:pPr marL="0" indent="0">
              <a:buNone/>
            </a:pPr>
            <a:r>
              <a:rPr lang="en-GB" b="1" u="sng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http://www.bbc.co.uk/history/british/victorians/boer_wars_01.shtml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AutoShape 2" descr="data:image/jpeg;base64,/9j/4AAQSkZJRgABAQAAAQABAAD/2wCEAAkGBxMTEhUTExMWFhUXGBgaGRgYGB8gGxsgHhgdHR0ZFx8bICggGxolHhodITEiJikrLi4uHiAzODMsNygtLisBCgoKBQUFDgUFDisZExkrKysrKysrKysrKysrKysrKysrKysrKysrKysrKysrKysrKysrKysrKysrKysrKysrK//AABEIAKcBLgMBIgACEQEDEQH/xAAbAAACAwEBAQAAAAAAAAAAAAAEBQIDBgABB//EADwQAAIBAwMCBAQEBQIGAgMAAAECEQADIQQSMUFRBRMiYQYycYFCkaGxFCNSwfAz0RUkYnLh8UOCU3OD/8QAFAEBAAAAAAAAAAAAAAAAAAAAAP/EABQRAQAAAAAAAAAAAAAAAAAAAAD/2gAMAwEAAhEDEQA/APshbvXoalR8W9UEDpweJUE9Kv8A+IgW/MifVtiY6x+wmgPqJMft/nvQz65cweJnrwJx3xmu/ikx6xDRGeZ4FAXv6VIGqUujuD1Gft+9SLe9BOoTXhavJoONeE1Ca6gnNTmqJr0/WgIJ+lRFVk12/pOaCVRArwt2/eu3UEutSAqAapq1B0da9OK8NcAO9BxqNz2x+/2rp964kRQes1V2ru5VYAiQDBEET0I6H2rheFeC6KCe7FRk1QLvvUfOzz+tAQGqHmZIqgv/AJ/tXrd/7UE92aijQf8AP9qhcJgHmvG79aD1TzUV5ivHfrNVu4mZoLFaDXqtnND39Si5Z1H1I/8AdRua23iG3ewBNAahgzOKkLkHNALr0Iwc9oM/kBNTOsECAxxPEfnMftQF3W61xPvQV3UtBAUfeZ+0Chhqn/qWP+2P3NAw/gEZVDqNykFSgKDB6QZ+0xRA0yRtiTMmSeYjv2qN6EBbPGZnHaYqdq8GUEGCQDBkflPHHWgqPh9rbtXBPdj/AHn9IoXU6JUZQtwiQcHIMDoRhTxzR1zSeYi7wQcNtMEg/wBJIxIOMUPqtPLepMpKgzhtxHcUELfQs3Q4Ang9Yxz2qhLxLfN6Q2B3xmiLuhRmKebGDKiN49U4JEfpQd6263kUIXV5m5tgAAE56M2AOnNA1s61SCIIjgng4/SvF8QWA0HPMQQD2P6H70Fp7QZVZTtkL6GwVlQdrxkNB4NR0WkZ9w3bdpwwUFSTMqDM4gTjE0BlnXgwCI549uPzr1vEbclZMgHpA4JgE9YFUXdAQJLpEHdKnHaM8Z4pcUtG6EN15IghYlTkqYIMyA8R0IoG1zxC2F3bsGIyOuYiagviNvazSPT+vuvcUjs6rQEmb98kjcVa064HWPKB6Uy0Wm05G6wguKZ9RknHIhs/pQHjXpIUEyRIxyO4716utBMKCTJHHaJntyKjaQ/gAUQ2QoAEe3PJqGsYoQC5yOZMdTmaCf8AEmSNvU9qsN4cw0e4A/vS3zSTCndiYBzHcx2qD6hlbJIYciTP5HNA1F4f+wa9TUjqcHHXn7jtSdtWwyxMfSB+tSa+WAI9R7AE/nHJoHAvf5Nerd96z1x3TlCMxhTFesbrDCEkdl/8UDxtWOpP2+lUvqh/V+0/eljpejKMTjEfmT96rKXycI4kZxge1AybU7T8wrnuTnd+n68Uo8u8fkS5iMwc/d8VO0b0ZtsZmPtyDBgD60Bt26Inf7wY+3SoPdTnd6iBBHX8qBtWXZmAwVEurOkiRKzBnPQGq/IbruWYxK4mOcwIB79KA9tRaxLZHZe/2rxdWnALR1O39B1oRrRgfiys/OMTnIBG7HSq790LMbQQCZJMDGILQRMHiaAxry9yBPMGOOsCqW1CmFkkExgNz7RwKHbUGNwwSRi5wVg4GzAnufaqrepBIQupZtr7F9NyJxKrwczMcUDFLpgGWj6exOJPt71AXRMA3CYJMLj8zx3pXe1qLb3hi0yq7SxMyJUwd68GYPSk+nvXrjPNubbHd6nuwCFCTu3EkR0/Og0Gt1NpZJFsXDkElQ2IjdtBnn8X5VPwHUNqQWAtgKXB3M04jI9OZ+vEUhOhPquKVm35klpEfi5PPqXtGYp58J2Clo7QqsYJIbdkjkhePpj7UF2l1VwsyEhdiqTttj8QkFGZuDBH1FEWnOJLkHoQAB6fxAkAce/NBuT5jsVcsB6mKqiEKR/USfpmrG1VsGQV+rO0bplfT+IYPB5FATdcdQemAxMzEwAQIE14QxJGZ9lkR0E4HviqfEb7sNlu4wbaSBaX1nbmCWJULGI5J61fLEA5KGCC7EEkjoF6R3oH2o0wucu4EZCx+sgmhvJgbmfYoOdxG7EgklTEGR0qS2LhmcPmCSxUTgjsxBE5GJFSTw8TLNJOC2M4645oAtS7hyqXGIJGdxgbjEdZio2dWrs9u25uspVLm8mCSDBH4YwQYGIozTIrLicTgKRBn/q/OqtRpmgBbgViYACqSesywMGAY6UFty1tVBIViQAoB2jmYgen/uIA6VG55gWSSomCWIAA/qM4il6I9xrlrZej1qbpZVx0hok9vTV4sC1b2Mtu7dS3NtBu3GPSJZpk7uv6UE7VtiX2PvBgowgiANolhGZHJmj77XVWF2kbSCwEEHq0dRx+VV2Lb/LsZZT1HdNsZyAcNuzzAoh7Cx6pYHoZIx179KAO6zEZZwMDMDn7e1Q1d3Y62ywa45LerbgBTkDB2g+me7VYpa4xKHbGAZDCCZ7GDIwOwoa/bt2ma48sWPOwbZUfjKjnsDPtE0FlrRm6oZlVV52NaBOT+nWl1m0tu8FNizYPmQht3Ad5IwLg2KQ20Ttk4qu/obmqYzqdTbySQjIFSRG0EKCw+po8m3pUDXXe6CyKu8KSDGwRAEc5JoPNfrdjbQ7BypW2YOyW7hJ4KzJiM1K+7sDI322XbtdVK9ZPck5obT3yLv8AD2nQ+WQWC24C22DEFWnaWBIBA+sVLxBLKoLO71GGhySYZivIyBg8RECgDtg2j5yWRbYoilNqjaN8sSwOSQAMwIAqzW+Mu1sNZ01225uKzEqslBLHKb8GAvHWrLlovZIVkYkbV35txIEkdTgmZqJtN524W3W2QUlnIKqm7aVUGIbHGYK8UHaLxxHGxr1q+zO0KroQsKSoOAJLCPbFRvavUeprz/w9qDGRCqZGWUgC5BAGTnIqrV2lN235i+kFdrSoYEkFUViAzT9RiRTHxgsgNwOY2hPLO3YNzKoeIkspgiaCldaq2imlUNKjY4IKkkH1SJLMJk/Wo6bxFFNxr10OBcYoqK5jIAJ9Mb5BHMDdS5nOnAe673bYZVKC0npBI9bMYYhRye1M9b4XcKuovbTsMFEPMGCdzN7cf3oIarVXWYXPUoRWi0NpO5gAHkNBK5wQY3Gp2PEHFsqnmPcyxZ8qpmSJJBKA+kADtFJNP4mu4n1MQ9i0AwClmYlWdRtBxElZiM0Zq/Cr17IKQC6j+ZAEMZ/C3bkN+1BJrp8wO1/zGRt2y3JC9ShIKqOeTJr3UeNM0bGZTIi2qoWfggbizACDn09DFUOVtv5d4BVEFlBLF5GAGxjnMY46154V4fZu+Z5N3ZbkAiP5gJgqMsRtzEEdIoJ2bTOxM+XjOWZj0kgwpgmOMTXAbWh74JG0xuDA5UZYwAY6KAKX+N6ZtLLet1YD1QfTDAbWj0qZI6jjFV6Zyzm2E8tRuZtxClhgE/zGjc2AMdc0De06NkAmVje3GG3bSTgkEzg9YqOp1CoogliOBvwAOYAwTtMwQaEPhF27uHnFYlQHHP4vR5bbTAkY7CgdZZWxsF665N0MR5SAwAuSxfMyQIGZjpQXPZJCsGuELCgE+gDsAfoCCRIxEVTZIckG6xncCuMmDywMz3AGaP8AD/ALZv8Antedwu1iuB6tgI3srQY6jrRuq8c0ouXbDwCqkuWtwkQpPq7ZH50CN9qQLSW9wVvmae3CJPJnkirPCTeb1XvUCJQ71UY/CwVcfX6ZpnqtKl0PasC2lxNjbbfGxiSmWAG4rJHQHk1nfBpvOtq0zphizuQDBb1BwCVLcRGf3oGN28XOd11bcEE5A38+u982P6ZjI7Vf4A1xQxVQ5c4Y4IAHqnJAG7jJ6USPh23ZO83IVSG9cxAmACzemQYLczxFKPhjX7LyoUa2G8yYcMjE7SCWj1tIJ3KfrQONVe9ZDhI3S0uyz6YloG1oGMkzFV6PUqyyFttMyQpeRv2jdvJn08ZrQaSyAZ2wZIjsO36VXr76MzaX1F3tMyiIkYUEHMQzrmMUADFhO1GVysAltqiGwGCDiD9Yqq75r4EBgB/8hBiMyAD1mPaKqveHXrVoNddt2y4WW2AUGwcFiVJ3CSDGSOldprFu4wAZ58m3dzJhbhbb3z6Dig2KHcCbe1vmCknEjEEieuPsajMhd+Gx6ZwCBJUEcjmuu22geWVWHBI2SGE+sQIgmeR170NoE1CDbca26g3IfIfbu/lgggKWgmWkDAoLLup24cqgLFUlx6vSGB6ZncI7CetVr4agffcYux2wCAANoJAAHJEnmg7viyIX3sWaURTcG1C+3BGIJdiQWXdBgVyajUXSuxdloi4lxXlHWUkFSAZcPjEAqZoGt+4dvpmZAGP0ODArOl9PdLveZne04DLBB3LtKm0BBIlpxzRujtNp9J/zNxrvlyWZAWMAztnDPt6nmqfFPiWzZRXt7brXF3IwYBWAAgl2nkY60DLSa66xuo9l12uyow+V1ztbcflbpnqKoXTlyyNe9QCsVHKhjzPBJKtJ4mlet8WuOBc3JaCMpG1t7wSAwccMpyNsT6ZxXWvDrbXBqLoeSw2mXC+ogQEBMKWG4ziTNAYfGdjtbCm7BO3ytvy7ZBfoGGBgkmQaHWxqLvrb0EwQjjCGBgRkkd5orVa2zpwRsgndCoADcIElVyPVBmTSq/q7t7ZK+SoJNtixN0FQMs3ypicGZoCfEdVe0m3ayXba2yGRjsdnLT5gIDSIxAHaubUG4d+5W/CioZ2xys/1zIM1mPGbb/xAKzcRWUkG25iWAYgtiDPQwMVq7qLpLT3FUyTuiZAnLZz3JPvMTQGo3k2GcyYliqrJ7BRtyT3NKfPe9cD3Ea021VCzugHcW9QOTAzIHIoZdU93duNuzbgMVDyWEZuHcq9IIwBMzR2kIOSZAEKeJHVoHfofrFAbYuAGNyypWQCPSG+UNnHtQ2m0b2TdYubzXGUxABAG4AZYzAaJ7AUH4lYsra1Fx03AhGfYSWbyyNvUx7nmjtHr11Bdgm3axT1QDIAOMcAN9ZFAmu6d3vpuZfK8+1IKkyVBYergR7dhWi8UUvbcKNzEcbhkzMT0OKz3jGjvOClpySNrw7kYgpEgTkg4afamPw3p0WwjIioX9VzaD82QfmJI+lAu0unum2lq9vJdnVmX1AghiJ7BQB96a/DWqPkIjmLi7gAwYMwQgEkOJwWAn3FZv4g0moUuFbbbRXceW5UkRIlSwkziPr3o3RaO81wam36htHqO99xVphFVVMEgTJxFA18S0W0tcJBtj1kHOw8s0HkHsOKSWdTd01weUjjSErcZtsoBtLXIJEou2I94708/j82tLctq99wRdtrIREkhnYsN20iIHLTQGs8JKDy23XLRHpNwliuQFQzxHSDQNNbp7ertgKy7xLIxElCTBkSDGCCJrO+LfDl4EvbVZUT5iECY+WVJksK80tu7YO8XFZtmy35iwoBuSR6jIHvOZpjoviu3tvG+hUWULtADBvVEW88Hu0TPtQF6Tx0bUF8qlxy4NskSFBY+oCc7RJGOfalT6PSuvmpqUQMguKtwKxAIkSHJePaJq3xLwW2yzZVdz2vMOnuGXg7STbI9StkiJ2yRSt/AhbukbjcaNuwqUlhbBDK5YBlBjA7xFAbp01OlZbgK3rLZ3q3yKzLLhMRKyMDrRdvxnT6pWVl2tudVYwSP9QhgYwdqSektFDab4pAvWxdVNOoTO0FmfoqA7RtRSZPuKl4pf0d5bxAKi0wU3baKd75JW0F9TnpK5kiOKClPh+zdH8i+IKNAe11DhNwiMSpUyJyKo0/wld8wFriXLZ3reNslYU8CWyTO0QOAopifAbtlt1i/eB2BQQFICl5KAMhM7jPfnNBeFai/pkVLXl3bSu+/o8+bL7YwXBJmTzQXanRWAxVrmsBwSPNYBYstdAJHKqiHEkSQOteaT4e04Uag3VNhk3lb1pNoUrJYZG0wfmiirPxHpLdvZc3W0Uuo80FiY+aQZeCCcn7V5e8H0JawIJZx5dpVLeoE7w8H8KRMnAoBl8EFy3cS1csKrC2jeXp/5gBG8o5ZywO1kIz1OBNFaDwYhWlHslf5NtdyIbwSP+YYqnzETgyCAOJqfhvher06lbb2rim9PrwW3xNy4RyZxtAnAM9KE8H8UbRWrn8Ut+5cfUery13BXZC3omBt2gdTkqIFBpdRZBjbd9UYBZcgYLQB+ueIoU+HvZJuIbahmAdnSbhU4GxsEsWxDY69Kp0XiukkgBU8gMbisgV7SiZEASGY5ABzk0P4XesNpLOsbelqwLzbbhNxjDFQ4JObo2gKTJEnrmgYajT6htTbAuP/AAy22N1Wgi4WmACVyBMRjj3ozQ+GWUuNfUepkS2DMqEWSoUcAeo8VHSjUBLZLJcLNLsV2QhyPTM7guMnnpS/wjS37V7U3rqybl3agklRatyLZVVUxMkf/Wgaaq+rbVWCxO4Akj5WywIEkA/nVfk3GG28/lm4CoNv5uNwElcYBwRGKA0niWr/AJbPaJSYhV2kAiAQGYMSJ4PartT4xcLbLdtlmZYpv+21bikGgJteH6fT2haT0gKQp5ZfmIZBByCZEDGKVeKai64s2bTkXUe0y3bnp8woCHG0iZKzIIg1C5pjcvWXO5rg3KpKbhkZeWym0SYkzxVzeEuz2mZ4W25bYVjoVgEd/egCsad1vPfuvtuF3gWyNu1oYAhuML2mrrWlV/TYEDa6BsgLvIZ5WQrEnqJpuunRFMJvIBlQMtPIIwDjGa7X3rNi2d4JtkbSqLLNPpAAXM/tQL/BPBxbc3TvDCVAO3gEjewCj1ZYg9iTVn/F8vbtBheDNvFzcRbJyCR1RuViBBIkGk/hfit22i2bVq66gei49u4TtYkqG6bhO0nf2PtRPh2mMf6jahgfVLK0HiDklQOxNBW2gdjvubWukne20ERkwF3bgvQCSRNCbmtuLQZ2Upcut/K5LMNqAlTtG0Rk4603t6a7cCllKK27cD88fhiJGfqIo22ltf8Al/mLKTDAneJlon5oIGOYoK/hzNoPDKbmYIIIEwBnMR+dJfEb9vUXkuWwtzy7gV0uBgpiQGnG1hnvIpn4t44NOwXymcmF/lsOTwpE4oNNfefbvsi3tM9Z9lIb07u5k0FV/wAOYttN0BGYllAGAQwhTzOSD0MU6tGB2HToAOgGc4NDs3qkkSR3mJkROQRj9a9vOUYCR0xxH+R+tAZcVbi7WAKkcEn9YrwhV3RCglmOSJJMknOSTFUpqOhDY/6W/U0LrrnJCvhSfyyee/0oB9bbXzFaSTsuRE5AMwZPqOYqv4SYDz7ZK7bTA+n3BYlskY+vSqr5uOLW0myTunBlSQJKtiIJyI4FV+H6K7dRrPmjyrwkPbXdKr0MtKE5yRE0DnV2tPcQ3nJdDblfWdpBB2sAIIJkCaU+G2LYtJZOnZ7ww6jUFQWMmPSyifqPuadazwsNpzp7ZKrsCL8xiIjdByDmfrWW0QuW7m4kBpVihQMQQPSVdTBEQQYGDNBd4fqyup1DoAvlW3Y2xlCqC2gUOZbdnLTEitBp/iBbzoLEsm0tc3KByDstyeWLZwCAATWTFi6ly9clVuZ823t38ujlTskSwhoPY1S5Nlt1u43mbQgbygMeYWMv8wmYJHSBQaHxDwi5bLFNuw7YAVmK7mgjBBIDHBHQ54pTd8Pum2dSt1VVdqfjVlO7aRPO0C4DM4zT/wAP8ZtWtIbz3ixUEuzBtzXDJIQYLZwAOgFFazwUMtwWpQupJUEi3JhiDb4JYyDNBnPDdaum1D3Ly3bjFQnnCMrIzsJLs2PmniK0SamzqvM05PmKAGZlwqEsCiBjH82PVjpWZuXZQ+eWVV/1A3IA/CfbjA5FXaW63lB9OiwWnaXt7QwCj1FhMRGJEUDnxDwR2YhHHlFZCECQwAgK3BUwTkGkuib+HNxi5by9xVLh2lGn1OFKEcx6lnH1rR/Dev8AOt+oDzFGdiFLcbjm3Pze7DHFA6/4jst/EHyPOt6dNm8QWuXHYL5FrB+Y9QelAo8Y+KbjJZCxZJcbn3AsYcbYXlVaDuxwTFanVKbl5CpTyl3gsHA+YAEpB5JMfaav1fgtq5lgFltzdDkQV3TjMcRGe9ZoeHmw7rYtW7ZtAPdO5xzhW+UzMDGcTxQNn8BLBwbrFSPQysAx9iYxxt95pJqPh27ZuK1trouKFfzdxIW2SQ8bvTuSeBJOTFEab4gv2bV1tQ63Cpbabg8uCFMC2mzdcBYDOBE0b494rqbVtTbZHLFLaArBLXLZO8kmIWN0DHegSa/VazzLZIN3yAXtyq7nc2cXLqqy+ldzH5VivfDPiC5bYHU3LoRLm+6VBl3uFdiIDnybY5VJkieK1+hAa0l26tsXfK23GBDBRG5gW4ImSfrSG7f/AIix/FaIE/guWuoCiAQoxu2gDb1BHVaC+58S+HalXtm4St1QG/k3Ax9OCSUI3AcTUV0trQgWTqNVv1HpsuFNwpBUDaNm1GlgSCOJ7Uo1HiWnv2mtm89sNl1LbJwPSx2MuI4Boq1/F2zZu3Al1yGFkluCYCB9xCH053hd5BNA+8I8K1FpER9TvOy9viC257wZXVm/Co3LkdaYeG69j5nm2jpwjm2Czj+ZAB3KcYM1kPC/ENYty817TLce6drs13YAqrC2kCK8CSxkkTNKfjNU1V0WdVft6WzZVPLVZvbiwMtwOgAyJEf9VB9AS+DtNxlUMQqGYLk8AfWhtALhu3d9srshQ0iGnO5QOm2M9yR0mjTeFu2i3bqBoAliqhiBnaGOM/lilni3xAtn1JauXxwTZKsFPQNDSD9qC/W2bru9oSll7Q23LcB1cPkZ6ERH3rzWeJIu5drsYg7bbMvaGZQQPel1y49wsDcYTyN7RHaMQOn6Un0ehvIXKAXFUiVCouWmDFtRJ65GKBra1twMUJYICIC7WYQ2d1xgGg8ARI71T4tYvany1lJ3Fz6goCqp4EMSA0Tmmfh3goWdxJOwQQuAThhJ5P2kUXptTprRNlXRGtrkO/qCnM7rmWHU5oAvD/Dj/DWka4FZEAeMhQBJK9jEESDzkUd4bp7K7rlrK3iLmJIIIBG3pEZ+5q5bttT6So37nheXJALMAPmJkcdxS7xXxfykFxbNxl+XYUZGOOm4SPyoF93U3tG7LeU3NOZ8t5AK9lYuyjqB6j9Kq8S1wvqbT2gijawLMrEn/pa2WVcYmZ5pbbtXA6vu1QJ3Hbcu7ktkjAI/GM4oqwu2VUW+5j0hR3JAgD2NBNVhYDhQ2PLRCASTyqhiqt7gA4phatGVY8gwIBIH99/eh2nd6WUMRzE4jJlsj8q9/iboH+oI7AUDVGVZhZnkmZn6GoteJ/8AjYfUY+ozxSf+LuEFZX7rUrd25kl7Yg4DWzPPC/70DzS3IPpABGOB+WaD1t6OHAJ4KhZH2YEUInmT/qoP/wCZH2iap1JPG4E//r2/3P7UA/iSW7q2yxaAzKMnIJQkkLiRxUbuoVNRauMBC8QCeADCIjgtAmS2BzXmqkLbgA7ySMiZ3Abh2wIjHHNSu6sNcthfKf1D1C4YUzlHWWCk7WGRmDGaDTtfkC4mRgiFBLDvz2jg9OtK/ivRBgt1XW2/ByitcETCswyQB8p6TxTk293zrhhGw9uoYdz+gofW+HJdBt3bhberqqkCFJk7lAGSogAngL70GSbxbUK168AoDSzEBipi0ttUfbECPVK9c147KUhw6sFBBYKH5kBfUzMM9TNVajw7eBYubbdy0I3gO/mFtvqOYyFEAcfeir1txcSbk2lUIxZhvPpyzA5wwEDtIoBhb2lYt+ZaD+ZNyy3pbBZBcJgSAT6hHOOBTu54u9/V6RbDE21uEuokF4X13GBj+VDwJAkjjFDfwSuvAcdA87Bk52wQDVf8dcRbi+Tea7xacgrbQhCoZWuT64JAjBkcc0Gg0/itq/qm0z2xvQ3GQ8mBtUlgQNrkkwucAHHFA6X4aa3YNot5p3XGMrKkellUhjhvT2Pq/Kk3wdbtWtXue5nbc8vKldpYjfeckergbRmSZrUfEnjI09reo33Lh22lAB3MRjA+YDmOuB1oM1fVsq1gguiGDJZQxAlshVEQp+hrtJrXsld6Fhpi8bYZfMKwCkkKNoYjJ7577a1bLWlF4eo21W4vSSo3YBImZz0rF6/Qrbu+VMtPmIQjs+TCqSGGdoEyKA/4y1V++tnT2LbRdcMYKsIUgrJVjCcOSfYU3/4x5viD6RUD2ktv5xKz6m+VeYCxI4yTzilXiXhd3clxrjsDuZgGNoM5IhC2+VXgRwczkyEtjxPV6QLaJs27QAdlspaO0MxAJHqknn96DS63w6zqLraYb0/h/LViZ2OrrOyZywBH50L494HculP5vmWReG1HjbbDDapgKd4BLiOzL9at0vxHYOm8z+YABuuHZ67jwDs9IG+4RztBgCmPgmovPa8/UILZdibdsD5EgBQx6s0FumCB0oMlY0GruedpTfyykOsQLYAG5BbUhSHECVHH1ofwOy9gXFTUxL2zcFoRcG2TslyAoYGDAJxE1tfGtWbVi9eG1bnluVOMlUYqM5cjbMZ4rIeHeIXL6G7ZRHvII1FhUAN1TKi/bPIbORmCMc5A7wvToA13VvbKTPrxdun8MgHgmB8sN961ekveYlp7lsJu2MqNyrFJA4G1gCRHQVnvh34cNnRDdaRtQx8zbcxwAEQso3LwDyYNJ1uahgptg3Ly6q9cdAznZ/JKKH8woWUEAT1metBofiqxZt/8xdvG3ZJAuKFkuQI9HUHbho4Amo/Gdy3pglwXrVjeSpDWy26AII2DdgYPTjrWX+KfN1C279xW8y0jHUWgMWUD4baSTLAknJ3AGi7fl63VXbt6blmyi2UCQSSDPmFSRtDQaA/Q37ur2mSUuOUa3cvEqUWfMNsKqsGjbJ3dY9qhY+H0Gocaa4ltLRTckEsH2kjJO7B5kinngmiS1YFlrvmBiyoNoBAGCikQXMyS3U0n+NNBejdpZXztqXyCZGNquxPCRgn6UD7QWVuWid25X3RJ3emYjdMEyJn7VZp9IttNqgdydvzH+o154bqbAVLVm7aZbaKqhXU4AA4B+/3qjW+MWFkfxFhWHIdwYzBkBgQfvQGKJ757GD/7rAeK6HU6a7DPdYNhbmxW3ASQpLLyM4J96e+J+IMUYK+nuqY9ItXvWP8ApYNt4/FMVn20ZdzcNtVmfSF9IIEFmljPMfagENsN8/zA8mAD1EgVorO0N5gj1ZiFjIkRikx0ShgFMuSQqopk9ok/f7Uelp5hgLkARBJt5GSeNxHEcD3oLt7MWKQqTJdUkseyQMcRJMCidIrgAeX6eY3ZnuxgyaF2O5kkzxg5HsokBR7cUz09hwgksCIyzqP8P0NB2q1LWbLXnUgKAAA+SWMKOIiaA1PibrprN9gCb0AII5PXdzwO3Wp/EOnv37SW0thhuDt/OScYEyROaVa7wjWOthdiAWrSqB5tsAGZY/NzMZ9qB/e098EgkAfQwPua8JuQSbinEcHvzyJ6UVdE5a6vSRuY9Pp+xoO6NuRetR23kj7jcaAa7pGJ3BixmPSlz926c1C/5qoWAMwcbhOOgDMck1K9fYSd1tu8Hp0/t+dK7+utghXWVaCVBgkerP4oiJjE0DrxXUvvtkW0ZdoAGzcNwuDcicNujo2ARSZhctqhVAHgKy3ApXbgCVkEsST79jXmudfKtCFAFqQIA9XmSzY4M4J5MVO4B+IAj5p2z15ABmg093xsWLIN7T3baoAoP8pVJAB9Ci6xUfWYo7wi61y0l26oV7g3BeQgadoz12nP1r5+qK161/Ja5cYDZYUBF9i8yTIG4yB7mOdl4j4jcbVWdLYJLB1uahxHpQMCUJiM8H6gUCv4y0QWNQFYSVRzAKkbcPOSoHy9KU6Z2YArPA4weMR+8xX0J+oMbSIggmeZDTgrx+tfOdVbZbrq1k2SM+X84yTJRo+Q8xQFtcuLba46g8bVDEsZkREwTA59667tBKso24xK4nqInImg1KyMAdOAD9uv51dbEHPQ9B35MRQWtcFtnuAhd0De43AEtI2wGK5JyBjHSiPCtc9u6Lr7brFBtuXHd2QEwQiWrZ2nAMkKYqo7lIKyDPQEfc9PtRNq+uSxbGW2zugdBBmDHSgbp8Ssb62StuTbLlxvAU9BDDcZ4wuCRz0l4rd01i5590E6hbTsqqzkMFgQZIUmWAEgGJxWN8Ov6h7ty4hdC6t6lJG1QNwVWIgfIFz/AFHvRvxBZuX7otK73W2jbuNuTLFtqkYJAxzJNBqPhdxqtCP4gC5LXA8gAGLhI7QACI7QKH1nwkjad7duHuZe212SVfgQ04QINgUDrNZ/wM3HNrw+SFa4bmogjCjPlgjuQN0EjpX0G/qds3GhLYEktKxBMyCMDiO80Hzq34WLot2rQezehFaC0eYVl1f1bhAUyRI471Vc0ertXH/hL9xl4NzzF9REzCv+H1RGeK3ws27ha4bYHmKoJyGKjI3dROD3iJpL8T+DOxOotgFyB5iDdmPxr3IHK80CPxDWXbg2Xyt0PaK27kpFm6bbKzkKqtDKSuA0H70x+A/ha4rLqrsqdp8tMhjuEbrgxAj8PXk9KzXnK/lqpS1AILRu9RJJcSITHbM12k8VSwAFs6a+yyDddH3kETBJIkdAc0H1kqeIOeMf5FIvH/h0XiLihUu4DErlxiPVyGHftjtGG1HxJcuBgtqxZBQIWUNuA6hfUSTEcCa1HwprNDp7YVddbuXbhBYu5GYwEVzKx7570Gk8I0S2E8tSWJyzMSd2OxJgRiKyPjnhY07uzILlm45a2WuXQ6MQN1tjbBlfSCs9yOlaY/EWkMf81YJJgRdXJmOh5oqx4nbb5LikjB2mSPYx/maAO14pbS2tshrZVVU21V324+WVX1VAeO2AJBuHkYsXs+3+n0pInj7ecQl52tXl325KbrBDFW9LmGWcxvOAdtVW/H7rMw/iZCkjdsUBoP4MEn2oBfEEtap2RNSxtc+WLQQiciWZfWByJFDr4DYAAKXYXBYNE+7YyfpFFeJsHYs5FxogbmbpkDsJ+lDC7CjbtyBxkTGR9uKA6zp7aiVUgLwMkDoMdSa6zde6u4Tbtgep2mPos5ZscCTQHnseGAOG/wCoduTx9qJe/dZizOWJxu6j/t6AewoC/IZf5dsbAcFyjC42CYJn0jHyiu0fhDnLbSTkFg8jGQQG6UNauNyWzBJLEgnscEzHH2oe3qGJaXYnEnifsDFA4GjYfhH18sifznFEpZC8Kd2B8ozj6YrPakurQxudCBPdQe/vNVi+39TdoJ/Xmg0r2GP4VBnr/wCOlV3bDd7eR0UdccnMUltuZgA9ia8v3SBn8QGCfYe5FA01Ph88uq8fgB/sKrvaZBlTDDuhEiM44/WlA17RAgCZwqgj6Qs/rQl1/Y9T8s9Mkx0zNA2NglXuS5VWHDBdp54yWEY9ORQl26sgtaTdAHqMsOeAw3Ynkmut6q1/CXLY1C7i6XFtxEHcQVHWSBJnuKXgNmTPTnH/AL96Bp41bZrVtiohbDZRkbLOYJgyCQVkgE4zVilVUM1sgEgDJknGSOBSq3dbEGCMzifsemKncc8iSc5DRz3gzQN/DvFbpvBNOCFcEPce2W2cy87gEQRkH/xQWguq9+1prTM1o3d966SQ19l9bO3UW/SYE9ZOao1F7UODaYsbTCCbYkHdkbjEkSACDwJrtFbuW7two3lXAhFoFd28sQNqlh8xWZPSaD6VcbPTk/me3tWd+L7L7VZbYKrO5lBF1MHODBT2KmmdlS6Rd2tvSCEnbB6TMkxyRGalq9O2xRauvZCYhQrEiIABuTB96DHaazuE+uD/AFR37x7GjQF43CSf6hPvma88Y8PazcExcDgSx2zviSCowpzI7+qhUsenFtMZb0rEdwe5NAXuAhg0EMDmDHOYPIH96s/iVnc3lk9QuBPQ4PM0EtkjItrHsBH6mpXNOpJJDTjhUOMzyT1/tQH3/EEhUMkBTJLja2RgS3J7R0pcNPbJ/kGxYbc0MQd4BHq2hXhTJORnNWCz9OOdqjEdp9u1WWD0x16gZI9h36HFAP4dp7tjd6bbEsi7/PZX2BhtSyLXqCnJK4nrijdDqLWpZWa8tvSoSwtXdQXe8w//ACeY3ptD0sFHJGaV67w03GFxbsMMhuNscfIJaM9R1oRvBW8oIbun2l/M3AyYKKoBMDErx7+1B9G/jrTCfNs9eLifpmpHW28Hzbc8j+YufoZ7V8zbwNATL22RlO0qryCQYAAHAaOek1X/AMDACBkO6WZiquVZegEoIIoH/wAT2tIwN2w+nNwS7qrzuUAywCSoM5JPascoZmgKWY8AD/MDn6UVrF8pyoLK3rGAVlXAG1upEA8nrQlrUOhDIzK0HIOYIg/YgxQQKiSD3gxkfY9RWv8AhbXXXI81rK6ZSilnsW8v8ttFaBLloMweD3rI6dFzJIhYVVEljIVUWcLM/MeIr7Bo9GthBZtrtVQMTyfxEn8RJ60GL8T+Idfpi1s+ShDGItLDdrggzmOsVpPCviW3ctBm88n5WYadyCwAkAW9wHIof4u8FF+35iIGu2xPMF1ySsjqJMVmvCQBaH817akloXUIJJgSQxkGBH2oGjW7IwLVscAegT7dOOa9e6AMwAAYz/kZNRuqwIJIgwDgQe3euAaCCoOe4HTk88UHiNb5GzE45/8ANL3cE8jM8L+gESTTNwmfl4g479IAANJrrCTnMweM+8zQXrYZDLoyyfxIQT9ZjFeq+RnGTQ5gAncC0jM/pzipPcxIyMRz379KAjftODHf/fpVVtpPtA/9VWTiZEkLnaYmMjJz9f0FS0/pjMZ7H/xQW3DJxnPSoWxM5gjv/nFeIMypIk4MH9Z4qtz7nMkjHftQWFxMbp7dv1r14IiR9hQLc4P54/arQ3H+TQe4zz9D/fNQt5MDj9Pcz0qSt1ExPEY9zFEXUAG4GZ5wQQew6QaC02VkAwZ5kSDHIx0+kUIWUfikcCeT9feu8jPLd4mqrhBgQce/7zQTW8h/FB/zvVO/sTnrP71S6GeD1np98cCrU05ABIAGPmIHPBj5s9MZoDNIdsHcIn8QbbOTJj6U78EnUMQoUW7eLlxQVN09LSbiSqf1Hk44BrM6+dwgqQNwEY/+xk8SYzHBrU+HeMrb0yKmk1BtooDuigqWxuIG7c5LT9yKB+FBPAniF4H/AI9q6zdDkwwYI21oPDYMGOuRSPxbxpgy6fT/AOu3zHpaBWc9nAyc4zmYhzptMli2qJhUk+7MfmZj1LHJNBO74XZdLqlFXzSGdlUBtwGHPdhiCaydxbllmtsfUBIM4YdGH17dK2U3SyMr21Xm4pQkkEYCMGAUj3Bmh/FvDlvoFmHHyt27gj+k/oc0GUd2gkiWxgcflOa9VmOCFAnEzP1wDIoe5dKtscAMhghswfpHqUgYPWvFvnsAPY8z2oCgMYupzkKHJ/Pao/WoJIOLqtOYIIP7/rQtxm/68z1HWevSqmcwcGOek/pxQGOSPmZQB79o7CqfTu/1MmY4BPvxQuo3xJk98TI7gDmmvhHhxDN5hG/YCUidoMFQzcK5yY5igXm6+Ql944OZ45gcxSMk78vJyN8mY+vP2rS6/wAMuqgv2wjo7ABLYY/MfSSASPqQcdaXD4eu+U95toIE+XPqMtHPyj8zxQJrrseWLGepJqBj+1WX0KsQ6lWHQ4I+v71G8sHkNgEkTyRkZzg4+1Az+ENJv1dskEpam9cgE+lASIAGSWKgD619TtuLqq4mHAYSCGyJkq0EH2PFfJvBvG72mLG0U9QAO5A3GRBwR16xTRPj3VR8tnd/V5Zx+TUH0JWjrmsX8XfC83PN04QFyd6HAn+pccHqO9V+FfEev1FwWrIshsFmNs7VEjLerAzxMmtmdOJJYk5gR0/XAoMuz5jdA77OnAiJxVFwj2Y5gHAP1g957VdftHG0nM5IP7mgbt2MGSI7YOY/egKVicekT0BMTOCRgyPegr1qT84zJkk5H0AEfnUblwdQCsDMxx25gx0AzXvngSsQAME9ftig5As7RtkxPMxPvihbl2ScQB0IP7/7VaL4jMTiCCZPXiokTkHPTgE+30+1BHzSUxJEzzHTsTFe+ZExgSB07wcCvLl0nJJjiZH9sVS5BnLEmI9RP50F26AcTieB0PSB715dumM7c4nE89I/2qBYckx6eJP04JzVaspaJAP9RgAfX/3QTvIYjqe+0UObfXcJ/wC6f2xVlwkESwOPxD9qrMEzI79BQTtY/F+X96JN4H8XMDif2igiR2H51NLgH16cfn1oCS4kSxAM+qDj7cn7Cue8DkliRgkcT3zET2ioAkmf3n8qoCmJzEnmY+goLFeDIwfqZ+xq646l08sM0AStxskjMnjE5A9qGPAiY+9ehYoC7OtIuJcayjMAwKwNrbi+So5Pq+8Cmvhtm2LsaMsbrg+t5C6dY9RcE+p1EQcgYFIF3RjGOen7VdsDKSQoVvLVrjEyoAm4wAid8DHsAKDT+E/wVvcLVxWMTdvMxLbNwZ22xgEgCR1ieaZeH6s6kG8AVtqxW3JgtEbiR0EmI7g1kV3aq6LFoFLW4tB6DALufoBC8SeprbNcVECW4VFG1Rz9PuaC7zc89+9RNzpnP+H60Ozxkj9PtUNMVUHOSxJk9TjE8UAvjWg8whnKW7aof5zGCjA4BJwyHiMEd6QOm1toIJEElHlTnkEH/b6Vp79pHJNxQ0DbBJIIPQiQD+RrM+I6UpdZQCtt2lMwIMSFiAIPTt+dB4D1kCQZG8TzznpUha68jJEbWA4mYPHtQuNxkqDxujiOs9am90gqwYg4lmAicd4+tBQFPrNtjAEF7cj1YxzEdKp0uoZZ23nG8Hd6/UQOjzBn3GferQz2xcs+Ym1mV22vJJUEAHaTGCSR3+lMNPojt33AdsyIAmJ9/YfegDseP6lB6b07cKropxiZx7d5iljeNahtgLyqbSEGExPIUgkmc5g1Yb4DMysVPTuO3M5+9LZJMnmgsu3C53OxYx1JOOgyeBVMVOcCoMOlB396grVKoUGz8G+MdNZtra/hGXjd5br/ADDAEtvIJJj3iKGvfGFx2cqoB3L5YMQqAGQx6vO37CswtwgFehiR3jifpVTqT1oNn5bGRJKieDA44/Wqr9h14OB8sHp9/rXV1BBZyfSR0kQfrIBz9qodShz8pkYbH7f2rq6g7Tqoz6uCBBxn9R9qsuwYgiAAB6Y9sjrxzXV1BVc3dD/n5YoZzJj/AD9K6uoJsDME++P0+tQJOACY/f3r2uoIrbkzAEmrFsCCemIxP7n966uoOuWGkwMe8T+lVBI/tXV1BLYRgj25qVtQAd2O358iK6uoJqij54AA6SfrGPpXiIQQSOFznBwO3TmurqDkwMGB0gZ/WmI8GYrb3XgFKoQoUkrIzkmC3vXV1Bo/CtMlq2PKTbujcxMs3Pze3sKvUAn9YP5jj/MV7XUEJyD24+tcrrNdXUE2I+56xH+9QuqtwbLgDKTIBGZ7jsa8rqDK6u0FuMik4iJA+885oa9plJ9SsegIbnifm4njiurqCi9p9sgKdoMkE8xjJ657CvDduwJZoBkDdgQMH7dq9rqCaB7wdl/1FBLT1EjIPf2pYbR7Cva6gg1vqeld5ft1iurqCATH3rktE8DjmurqDtkc1Xt966uoP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0783" y="160338"/>
            <a:ext cx="4059260" cy="2244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32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,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 smtClean="0"/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Black South Africans, were also driven into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concentration camps,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to deprive Boer commandos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of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another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means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access to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food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producers - and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to obtain black labour for the gold mines that had been re-opened by mid-1901.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 the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camps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there was poor quality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food, unhygienic conditions and inadequate medical arrangements. 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Eventually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28,000 Boer women and children and at least 20,000 black people died in the camps. 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 November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1901,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Fawcett Ladies Commission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published recommendations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for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“improvements” in camp administration - after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Emily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Hobhouse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from the Liberal opposition in Britain had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revealed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conditions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in the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camps,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and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 High Commissioner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Lord Alfred Milner had taken over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camp administration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from the army.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The concentration camp system caused 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widespread criticism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of the 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Boer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War. 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For many years, Afrikaner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leaders effectively used the suffering and deaths in the 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camps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to promote 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Afrikaner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nationalism.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0034" y="365126"/>
            <a:ext cx="2779260" cy="165018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354" y="365126"/>
            <a:ext cx="2743200" cy="1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704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South West </a:t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Africa </a:t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1905-1907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9420" y="1847415"/>
            <a:ext cx="7886700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Shark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Island Concentration Camp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or "Death Island"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was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one of the five Namibian concentration camps located on </a:t>
            </a:r>
            <a:r>
              <a:rPr lang="en-GB" u="sng" dirty="0">
                <a:solidFill>
                  <a:schemeClr val="accent1">
                    <a:lumMod val="50000"/>
                  </a:schemeClr>
                </a:solidFill>
                <a:hlinkClick r:id="rId2" tooltip="Shark Island, Namibia"/>
              </a:rPr>
              <a:t>Shark Island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off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Lüderitz, Namibia.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It was used by the German empire during the </a:t>
            </a:r>
            <a:r>
              <a:rPr lang="en-GB" u="sng" dirty="0">
                <a:solidFill>
                  <a:schemeClr val="accent1">
                    <a:lumMod val="50000"/>
                  </a:schemeClr>
                </a:solidFill>
                <a:hlinkClick r:id="rId3" tooltip="Herero and Namaqua Genocide"/>
              </a:rPr>
              <a:t>Herero and Namaqua genocide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of 1904–1908. Between 1,032 and 3000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Herero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and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Namaqua men, women, and children died in the camp between its opening in 1905 and its closing in April 1907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424" y="521852"/>
            <a:ext cx="4093871" cy="3527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040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Vietnam</a:t>
            </a:r>
            <a:r>
              <a:rPr lang="en-GB" dirty="0" smtClean="0"/>
              <a:t>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38504"/>
            <a:ext cx="7886700" cy="435133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b="1" dirty="0" err="1" smtClean="0">
                <a:solidFill>
                  <a:schemeClr val="accent1">
                    <a:lumMod val="50000"/>
                  </a:schemeClr>
                </a:solidFill>
              </a:rPr>
              <a:t>Agroville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 Program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To combat Vietcong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insurgency in rural areas, President Ngo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Dinh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Diem launched the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Agroville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Program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in 1959. Its chief purpose was to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isolate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Vietnamese peasants from Vietcong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fighters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by relocating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farmers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to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secure areas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controlled by the Army of the Republic of Vietnam (ARVN).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government of South Vietnam built several new communities as part of the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Agroville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Program, complete with schools, medical clinics, and electricity, but financial incentives for peasants were inadequate and peasants had no desire to leave ancestral homelands.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many cases ARVN had to forcibly remove peasants to the new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Agroville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communities, and the program inspired bitter resentment against the Diem regime. The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Agroville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Program was abandoned in 1961 when the government committed its resources to the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Strategic Hamlet Program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http://www.vietnamwar.net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7080" y="582103"/>
            <a:ext cx="5518270" cy="19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962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</a:t>
            </a:r>
            <a:r>
              <a:rPr lang="en-GB" b="1" dirty="0" err="1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Rohingya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 crisis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Rohingya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Camp[s cited in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Time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magazine, 2014</a:t>
            </a:r>
          </a:p>
          <a:p>
            <a:pPr marL="0" indent="0">
              <a:buNone/>
            </a:pPr>
            <a:r>
              <a:rPr lang="en-GB" u="sng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http://time.com/2888864/rohingya-myanmar-burma-camps-sittwe/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8858" y="3294810"/>
            <a:ext cx="3217842" cy="22572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430" y="3294810"/>
            <a:ext cx="4031336" cy="2307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722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2102029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Famine in Ethiopia in 1984 - and </a:t>
            </a:r>
            <a:r>
              <a:rPr lang="en-GB" b="1" dirty="0" err="1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Korem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camp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200" b="1" dirty="0">
                <a:solidFill>
                  <a:schemeClr val="accent1">
                    <a:lumMod val="50000"/>
                  </a:schemeClr>
                </a:solidFill>
                <a:latin typeface="+mn-lt"/>
                <a:hlinkClick r:id="rId2"/>
              </a:rPr>
              <a:t>https://</a:t>
            </a:r>
            <a:r>
              <a:rPr lang="en-GB" sz="2200" b="1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2"/>
              </a:rPr>
              <a:t>www.youtube.com/watch?v=XYOj_6OYuJc</a:t>
            </a:r>
            <a:r>
              <a:rPr lang="en-GB" sz="22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22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2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BBC News 23/10/1984 (7:38)</a:t>
            </a:r>
            <a:endParaRPr lang="en-GB" sz="22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9592" y="2639596"/>
            <a:ext cx="5155275" cy="3498222"/>
          </a:xfrm>
        </p:spPr>
      </p:pic>
    </p:spTree>
    <p:extLst>
      <p:ext uri="{BB962C8B-B14F-4D97-AF65-F5344CB8AC3E}">
        <p14:creationId xmlns:p14="http://schemas.microsoft.com/office/powerpoint/2010/main" val="225932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Camp </a:t>
            </a:r>
            <a:r>
              <a:rPr lang="en-GB" sz="36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administration</a:t>
            </a:r>
            <a:endParaRPr lang="en-GB" sz="36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2878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4000" b="1" u="sng" dirty="0" err="1" smtClean="0">
                <a:solidFill>
                  <a:schemeClr val="accent1">
                    <a:lumMod val="50000"/>
                  </a:schemeClr>
                </a:solidFill>
              </a:rPr>
              <a:t>Dadaab</a:t>
            </a:r>
            <a:r>
              <a:rPr lang="en-GB" sz="4000" b="1" u="sng" smtClean="0">
                <a:solidFill>
                  <a:schemeClr val="accent1">
                    <a:lumMod val="50000"/>
                  </a:schemeClr>
                </a:solidFill>
              </a:rPr>
              <a:t>, Kenya</a:t>
            </a:r>
            <a:endParaRPr lang="en-GB" sz="4000" b="1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7459" y="516809"/>
            <a:ext cx="2649290" cy="21685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368" y="2820317"/>
            <a:ext cx="6491264" cy="3245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340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365126"/>
            <a:ext cx="2619375" cy="1743075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2935" y="354866"/>
            <a:ext cx="3964225" cy="264591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214620"/>
            <a:ext cx="2619375" cy="17430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6295" y="3122520"/>
            <a:ext cx="2301294" cy="12887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49" y="4064114"/>
            <a:ext cx="2619375" cy="174307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2935" y="3122520"/>
            <a:ext cx="2838450" cy="160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036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Refugee Life - realities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CNN Report from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Dadaab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, 20 October 2015 (1:56)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 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u="sng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https</a:t>
            </a:r>
            <a:r>
              <a:rPr lang="en-GB" u="sng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://</a:t>
            </a:r>
            <a:r>
              <a:rPr lang="en-GB" u="sng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www.youtube.com/watch?v=Oc26QIajth8</a:t>
            </a:r>
            <a:endParaRPr lang="en-GB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CCTV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Kenya news re: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Dadaab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12 April 2015 (2:12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en-GB" u="sng" dirty="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https</a:t>
            </a:r>
            <a:r>
              <a:rPr lang="en-GB" u="sng" dirty="0">
                <a:solidFill>
                  <a:schemeClr val="accent1">
                    <a:lumMod val="50000"/>
                  </a:schemeClr>
                </a:solidFill>
                <a:hlinkClick r:id="rId3"/>
              </a:rPr>
              <a:t>://</a:t>
            </a:r>
            <a:r>
              <a:rPr lang="en-GB" u="sng" dirty="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www.youtube.com/watch?v=lj9_E_gEo9M</a:t>
            </a:r>
            <a:endParaRPr lang="en-GB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Al Jazeera Report on Kenyan High Court decision on closure of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Dadaab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, 9 February 2017 (2:11)</a:t>
            </a:r>
          </a:p>
          <a:p>
            <a:pPr marL="0" indent="0">
              <a:buNone/>
            </a:pPr>
            <a:r>
              <a:rPr lang="en-GB" u="sng" dirty="0" smtClean="0">
                <a:hlinkClick r:id="rId4"/>
              </a:rPr>
              <a:t>http</a:t>
            </a:r>
            <a:r>
              <a:rPr lang="en-GB" u="sng" dirty="0">
                <a:hlinkClick r:id="rId4"/>
              </a:rPr>
              <a:t>://</a:t>
            </a:r>
            <a:r>
              <a:rPr lang="en-GB" u="sng" dirty="0" smtClean="0">
                <a:hlinkClick r:id="rId4"/>
              </a:rPr>
              <a:t>www.aljazeera.com/news/2017/02/kenya-court-quashes-government-order-close-dadaab-170209101027645.html</a:t>
            </a:r>
            <a:endParaRPr lang="en-GB" u="sng" dirty="0" smtClean="0"/>
          </a:p>
          <a:p>
            <a:pPr marL="0" indent="0">
              <a:buNone/>
            </a:pPr>
            <a:endParaRPr lang="en-GB" u="sng" dirty="0" smtClean="0"/>
          </a:p>
          <a:p>
            <a:pPr marL="0" indent="0">
              <a:buNone/>
            </a:pPr>
            <a:r>
              <a:rPr lang="en-GB" sz="2400" dirty="0" smtClean="0">
                <a:solidFill>
                  <a:schemeClr val="accent1">
                    <a:lumMod val="50000"/>
                  </a:schemeClr>
                </a:solidFill>
              </a:rPr>
              <a:t>[</a:t>
            </a:r>
            <a:r>
              <a:rPr lang="en-GB" sz="2400" b="1" i="1" dirty="0" smtClean="0">
                <a:solidFill>
                  <a:schemeClr val="accent1">
                    <a:lumMod val="50000"/>
                  </a:schemeClr>
                </a:solidFill>
              </a:rPr>
              <a:t>Recall:</a:t>
            </a:r>
            <a:r>
              <a:rPr lang="en-GB" sz="2400" dirty="0" smtClean="0">
                <a:solidFill>
                  <a:schemeClr val="accent1">
                    <a:lumMod val="50000"/>
                  </a:schemeClr>
                </a:solidFill>
              </a:rPr>
              <a:t> UNHCR 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film clip Return to </a:t>
            </a:r>
            <a:r>
              <a:rPr lang="en-GB" sz="2400" dirty="0" smtClean="0">
                <a:solidFill>
                  <a:schemeClr val="accent1">
                    <a:lumMod val="50000"/>
                  </a:schemeClr>
                </a:solidFill>
              </a:rPr>
              <a:t>Somalia, 23 October 2015]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u="sng" dirty="0">
                <a:hlinkClick r:id="rId5"/>
              </a:rPr>
              <a:t>https://www.youtube.com/watch?v=6Yv0Ne3Eigk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2832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2247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Humanitarian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aid: Priorities and Logistics – a list of needs (and resources)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u="sng" dirty="0" smtClean="0">
                <a:solidFill>
                  <a:schemeClr val="accent1">
                    <a:lumMod val="50000"/>
                  </a:schemeClr>
                </a:solidFill>
              </a:rPr>
              <a:t>Class exercise: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Political instability and inter-communal violence are compounded by attacks by armed soldiers on an ethnic minority community. Thousands per day start fleeing across the nearby border into a neighbouring country, in fear of their lives.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 terms of immediate humanitarian aid, what are  the priorities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and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logistics challenges facing:</a:t>
            </a:r>
          </a:p>
          <a:p>
            <a:pPr marL="514350" indent="-514350">
              <a:buAutoNum type="alphaLcParenR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National and local authorities</a:t>
            </a:r>
          </a:p>
          <a:p>
            <a:pPr marL="514350" indent="-514350">
              <a:buAutoNum type="alphaLcParenR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International NGOs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Make a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list of needs (and resources)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24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282</TotalTime>
  <Words>598</Words>
  <Application>Microsoft Office PowerPoint</Application>
  <PresentationFormat>On-screen Show (4:3)</PresentationFormat>
  <Paragraphs>87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    Humanitarian Intervention HPID4002:  Part 4     Disaster Relief</vt:lpstr>
      <vt:lpstr> “Camps”,“displaced persons” and people on the move… </vt:lpstr>
      <vt:lpstr>Khoisan people  in Namibia</vt:lpstr>
      <vt:lpstr>  Himba people, Namibia</vt:lpstr>
      <vt:lpstr> Desert peoples: Tuareg, Bedouin</vt:lpstr>
      <vt:lpstr>  A page from  history: The long trek of the Seminole people</vt:lpstr>
      <vt:lpstr>New urban housing</vt:lpstr>
      <vt:lpstr>   So…who lives in tents, benders…and other temporary or moveable shelters? </vt:lpstr>
      <vt:lpstr> The origins of “camps”  and “displaced persons” </vt:lpstr>
      <vt:lpstr>PowerPoint Presentation</vt:lpstr>
      <vt:lpstr>The Second  Boer War 1899-1902</vt:lpstr>
      <vt:lpstr>    ,</vt:lpstr>
      <vt:lpstr>  South West  Africa  1905-1907</vt:lpstr>
      <vt:lpstr>Vietnam  </vt:lpstr>
      <vt:lpstr>The Rohingya crisis</vt:lpstr>
      <vt:lpstr>Famine in Ethiopia in 1984 - and Korem camp https://www.youtube.com/watch?v=XYOj_6OYuJc BBC News 23/10/1984 (7:38)</vt:lpstr>
      <vt:lpstr>Camp administration</vt:lpstr>
      <vt:lpstr>.</vt:lpstr>
      <vt:lpstr>Refugee Life - realities</vt:lpstr>
      <vt:lpstr> Humanitarian aid: Priorities and Logistics – a list of needs (and resources)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HPID4002 Week 4 Disaster Relief</dc:title>
  <dc:creator>Andy Bevan</dc:creator>
  <cp:lastModifiedBy>Andy Bevan</cp:lastModifiedBy>
  <cp:revision>49</cp:revision>
  <dcterms:created xsi:type="dcterms:W3CDTF">2018-02-14T09:36:12Z</dcterms:created>
  <dcterms:modified xsi:type="dcterms:W3CDTF">2019-05-17T11:11:07Z</dcterms:modified>
</cp:coreProperties>
</file>