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30"/>
  </p:notesMasterIdLst>
  <p:sldIdLst>
    <p:sldId id="256" r:id="rId2"/>
    <p:sldId id="294" r:id="rId3"/>
    <p:sldId id="295" r:id="rId4"/>
    <p:sldId id="314" r:id="rId5"/>
    <p:sldId id="311" r:id="rId6"/>
    <p:sldId id="316" r:id="rId7"/>
    <p:sldId id="315" r:id="rId8"/>
    <p:sldId id="298" r:id="rId9"/>
    <p:sldId id="317" r:id="rId10"/>
    <p:sldId id="318" r:id="rId11"/>
    <p:sldId id="319" r:id="rId12"/>
    <p:sldId id="320" r:id="rId13"/>
    <p:sldId id="321" r:id="rId14"/>
    <p:sldId id="322" r:id="rId15"/>
    <p:sldId id="323" r:id="rId16"/>
    <p:sldId id="324" r:id="rId17"/>
    <p:sldId id="325" r:id="rId18"/>
    <p:sldId id="326" r:id="rId19"/>
    <p:sldId id="327" r:id="rId20"/>
    <p:sldId id="328" r:id="rId21"/>
    <p:sldId id="329" r:id="rId22"/>
    <p:sldId id="330" r:id="rId23"/>
    <p:sldId id="331" r:id="rId24"/>
    <p:sldId id="332" r:id="rId25"/>
    <p:sldId id="333" r:id="rId26"/>
    <p:sldId id="334" r:id="rId27"/>
    <p:sldId id="335" r:id="rId28"/>
    <p:sldId id="336" r:id="rId29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284"/>
    <p:restoredTop sz="93145"/>
  </p:normalViewPr>
  <p:slideViewPr>
    <p:cSldViewPr>
      <p:cViewPr varScale="1">
        <p:scale>
          <a:sx n="78" d="100"/>
          <a:sy n="78" d="100"/>
        </p:scale>
        <p:origin x="168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2060848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Anatomy and Physiology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Wrist &amp; Hand Osteology AROM  PROM MMTs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79051"/>
          </a:xfrm>
        </p:spPr>
        <p:txBody>
          <a:bodyPr/>
          <a:lstStyle/>
          <a:p>
            <a:r>
              <a:rPr lang="en-GB" dirty="0"/>
              <a:t>Recap Elbow 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611560" y="1196752"/>
            <a:ext cx="4605295" cy="2177369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charset="0"/>
              <a:buChar char="•"/>
            </a:pPr>
            <a:r>
              <a:rPr lang="en-GB" sz="3200" dirty="0"/>
              <a:t>MMTs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Biceps </a:t>
            </a:r>
            <a:r>
              <a:rPr lang="en-GB" sz="2200" dirty="0" err="1"/>
              <a:t>Brachii</a:t>
            </a:r>
            <a:endParaRPr lang="en-GB" sz="2200" dirty="0"/>
          </a:p>
          <a:p>
            <a:pPr marL="560070" lvl="1" indent="-285750">
              <a:buFont typeface="Arial" charset="0"/>
              <a:buChar char="•"/>
            </a:pPr>
            <a:r>
              <a:rPr lang="en-US" sz="2200" dirty="0"/>
              <a:t>Brachialis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 err="1"/>
              <a:t>Brachoradialis</a:t>
            </a:r>
            <a:endParaRPr lang="en-GB" sz="2200" dirty="0"/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Triceps </a:t>
            </a:r>
            <a:r>
              <a:rPr lang="en-GB" sz="2200" dirty="0" err="1"/>
              <a:t>Brachii</a:t>
            </a:r>
            <a:endParaRPr lang="en-GB" sz="2200" dirty="0"/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Pronator </a:t>
            </a:r>
            <a:r>
              <a:rPr lang="en-GB" sz="2200" dirty="0" err="1"/>
              <a:t>Teres</a:t>
            </a:r>
            <a:endParaRPr lang="en-GB" sz="2200" dirty="0"/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Supinator</a:t>
            </a:r>
          </a:p>
          <a:p>
            <a:pPr marL="560070" lvl="1" indent="-285750">
              <a:buFont typeface="Arial" charset="0"/>
              <a:buChar char="•"/>
            </a:pPr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Radiocarpal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6280" y="1659122"/>
            <a:ext cx="4610100" cy="3530600"/>
          </a:xfrm>
        </p:spPr>
      </p:pic>
    </p:spTree>
    <p:extLst>
      <p:ext uri="{BB962C8B-B14F-4D97-AF65-F5344CB8AC3E}">
        <p14:creationId xmlns:p14="http://schemas.microsoft.com/office/powerpoint/2010/main" val="235771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Radiocarpal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1248753"/>
            <a:ext cx="3835500" cy="4351338"/>
          </a:xfrm>
        </p:spPr>
      </p:pic>
    </p:spTree>
    <p:extLst>
      <p:ext uri="{BB962C8B-B14F-4D97-AF65-F5344CB8AC3E}">
        <p14:creationId xmlns:p14="http://schemas.microsoft.com/office/powerpoint/2010/main" val="1365736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Carpal Bones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485091"/>
            <a:ext cx="6446838" cy="3808650"/>
          </a:xfrm>
        </p:spPr>
      </p:pic>
    </p:spTree>
    <p:extLst>
      <p:ext uri="{BB962C8B-B14F-4D97-AF65-F5344CB8AC3E}">
        <p14:creationId xmlns:p14="http://schemas.microsoft.com/office/powerpoint/2010/main" val="15610460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76470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Carpal Bones</a:t>
            </a:r>
            <a:br>
              <a:rPr lang="en-US" dirty="0"/>
            </a:br>
            <a:r>
              <a:rPr lang="en-US"/>
              <a:t>- Proximal Row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131" y="1700117"/>
            <a:ext cx="6446838" cy="3808650"/>
          </a:xfrm>
        </p:spPr>
      </p:pic>
    </p:spTree>
    <p:extLst>
      <p:ext uri="{BB962C8B-B14F-4D97-AF65-F5344CB8AC3E}">
        <p14:creationId xmlns:p14="http://schemas.microsoft.com/office/powerpoint/2010/main" val="1669082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602388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/>
              <a:t>Carpal Bones</a:t>
            </a:r>
            <a:br>
              <a:rPr lang="en-US"/>
            </a:br>
            <a:r>
              <a:rPr lang="en-US"/>
              <a:t>- Distal Row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484784"/>
            <a:ext cx="6446838" cy="3808650"/>
          </a:xfrm>
        </p:spPr>
      </p:pic>
    </p:spTree>
    <p:extLst>
      <p:ext uri="{BB962C8B-B14F-4D97-AF65-F5344CB8AC3E}">
        <p14:creationId xmlns:p14="http://schemas.microsoft.com/office/powerpoint/2010/main" val="9042794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836712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Metacarpalphanageal</a:t>
            </a:r>
            <a:r>
              <a:rPr lang="en-US" dirty="0"/>
              <a:t>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1451680"/>
            <a:ext cx="3835500" cy="4351338"/>
          </a:xfrm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5004048" y="1628800"/>
            <a:ext cx="2736304" cy="2664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dirty="0"/>
              <a:t> Flexion </a:t>
            </a:r>
            <a:r>
              <a:rPr lang="mr-IN" dirty="0"/>
              <a:t>–</a:t>
            </a:r>
            <a:r>
              <a:rPr lang="en-US" dirty="0"/>
              <a:t> 90º </a:t>
            </a:r>
          </a:p>
          <a:p>
            <a:pPr fontAlgn="auto"/>
            <a:r>
              <a:rPr lang="en-US" dirty="0"/>
              <a:t>Extension </a:t>
            </a:r>
            <a:r>
              <a:rPr lang="mr-IN" dirty="0"/>
              <a:t>–</a:t>
            </a:r>
            <a:r>
              <a:rPr lang="en-US" dirty="0"/>
              <a:t> 90º (PROM)</a:t>
            </a:r>
          </a:p>
          <a:p>
            <a:pPr fontAlgn="auto"/>
            <a:r>
              <a:rPr lang="en-US" dirty="0"/>
              <a:t>Abduction </a:t>
            </a:r>
            <a:r>
              <a:rPr lang="mr-IN" dirty="0"/>
              <a:t>–</a:t>
            </a:r>
            <a:r>
              <a:rPr lang="en-US" dirty="0"/>
              <a:t> 30º</a:t>
            </a:r>
          </a:p>
          <a:p>
            <a:pPr fontAlgn="auto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16961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836712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Proximal and Distal Interphalangeal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5004048" y="1628800"/>
            <a:ext cx="2736304" cy="2664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dirty="0"/>
              <a:t> Flexion </a:t>
            </a:r>
            <a:r>
              <a:rPr lang="mr-IN" dirty="0"/>
              <a:t>–</a:t>
            </a:r>
            <a:r>
              <a:rPr lang="en-US" dirty="0"/>
              <a:t> 90º </a:t>
            </a:r>
          </a:p>
          <a:p>
            <a:pPr fontAlgn="auto"/>
            <a:r>
              <a:rPr lang="en-US" dirty="0"/>
              <a:t>Extension </a:t>
            </a:r>
            <a:r>
              <a:rPr lang="mr-IN" dirty="0"/>
              <a:t>–</a:t>
            </a:r>
            <a:r>
              <a:rPr lang="en-US" dirty="0"/>
              <a:t> 90º (PROM)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674" y="1455626"/>
            <a:ext cx="3835500" cy="4351338"/>
          </a:xfrm>
        </p:spPr>
      </p:pic>
    </p:spTree>
    <p:extLst>
      <p:ext uri="{BB962C8B-B14F-4D97-AF65-F5344CB8AC3E}">
        <p14:creationId xmlns:p14="http://schemas.microsoft.com/office/powerpoint/2010/main" val="20441266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836712"/>
            <a:ext cx="7081980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First </a:t>
            </a:r>
            <a:r>
              <a:rPr lang="en-US" dirty="0" err="1"/>
              <a:t>MetaCarpalPhalangeal</a:t>
            </a:r>
            <a:r>
              <a:rPr lang="en-US" dirty="0"/>
              <a:t>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3370227" y="1772816"/>
            <a:ext cx="2736304" cy="2664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dirty="0"/>
              <a:t> Flexion </a:t>
            </a:r>
            <a:r>
              <a:rPr lang="mr-IN" dirty="0"/>
              <a:t>–</a:t>
            </a:r>
            <a:r>
              <a:rPr lang="en-US" dirty="0"/>
              <a:t> 90º </a:t>
            </a:r>
          </a:p>
          <a:p>
            <a:pPr fontAlgn="auto"/>
            <a:r>
              <a:rPr lang="en-US" dirty="0"/>
              <a:t>Extension </a:t>
            </a:r>
            <a:r>
              <a:rPr lang="mr-IN" dirty="0"/>
              <a:t>–</a:t>
            </a:r>
            <a:r>
              <a:rPr lang="en-US" dirty="0"/>
              <a:t> 90º (PROM)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1607822"/>
            <a:ext cx="2374178" cy="4351338"/>
          </a:xfrm>
        </p:spPr>
      </p:pic>
    </p:spTree>
    <p:extLst>
      <p:ext uri="{BB962C8B-B14F-4D97-AF65-F5344CB8AC3E}">
        <p14:creationId xmlns:p14="http://schemas.microsoft.com/office/powerpoint/2010/main" val="962732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836712"/>
            <a:ext cx="1969412" cy="614968"/>
          </a:xfrm>
        </p:spPr>
        <p:txBody>
          <a:bodyPr>
            <a:normAutofit fontScale="90000"/>
          </a:bodyPr>
          <a:lstStyle/>
          <a:p>
            <a:r>
              <a:rPr lang="en-US"/>
              <a:t>AROM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946404" y="1700808"/>
            <a:ext cx="2736304" cy="266429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 Radiocarpal Joint</a:t>
            </a:r>
          </a:p>
          <a:p>
            <a:pPr lvl="1"/>
            <a:r>
              <a:rPr lang="en-US" dirty="0"/>
              <a:t>Flexion 85º</a:t>
            </a:r>
          </a:p>
          <a:p>
            <a:pPr lvl="1"/>
            <a:r>
              <a:rPr lang="en-US" dirty="0"/>
              <a:t>Extension 85º</a:t>
            </a:r>
          </a:p>
          <a:p>
            <a:pPr lvl="1"/>
            <a:r>
              <a:rPr lang="en-US" dirty="0"/>
              <a:t>Radial deviation 15º</a:t>
            </a:r>
          </a:p>
          <a:p>
            <a:pPr lvl="1"/>
            <a:r>
              <a:rPr lang="en-US" dirty="0"/>
              <a:t>Ulnar deviation 40-45º</a:t>
            </a:r>
          </a:p>
          <a:p>
            <a:pPr lvl="1"/>
            <a:endParaRPr lang="en-US" dirty="0"/>
          </a:p>
          <a:p>
            <a:pPr marL="182880" lvl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SzPct val="80000"/>
              <a:buFont typeface="Arial" pitchFamily="34" charset="0"/>
              <a:buChar char="•"/>
            </a:pPr>
            <a:r>
              <a:rPr lang="en-US" dirty="0"/>
              <a:t>Metacarpophalangeal Joint </a:t>
            </a:r>
          </a:p>
          <a:p>
            <a:pPr lvl="1"/>
            <a:r>
              <a:rPr lang="en-US" dirty="0"/>
              <a:t>Flexion 85º</a:t>
            </a:r>
          </a:p>
          <a:p>
            <a:pPr lvl="1"/>
            <a:r>
              <a:rPr lang="en-US" dirty="0"/>
              <a:t>Extension 85º</a:t>
            </a:r>
          </a:p>
          <a:p>
            <a:pPr lvl="1"/>
            <a:r>
              <a:rPr lang="en-US" dirty="0"/>
              <a:t>Radial deviation 15º</a:t>
            </a:r>
          </a:p>
          <a:p>
            <a:pPr marL="457200" lvl="2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SzPct val="80000"/>
              <a:buFont typeface="Arial" pitchFamily="34" charset="0"/>
              <a:buChar char="•"/>
            </a:pPr>
            <a:endParaRPr lang="en-US" dirty="0">
              <a:latin typeface="Wingdings" charset="2"/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449726" y="1700808"/>
            <a:ext cx="2736304" cy="266429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 Thumb</a:t>
            </a:r>
          </a:p>
          <a:p>
            <a:pPr lvl="1"/>
            <a:r>
              <a:rPr lang="en-US" dirty="0"/>
              <a:t>Flexion</a:t>
            </a:r>
          </a:p>
          <a:p>
            <a:pPr lvl="1"/>
            <a:r>
              <a:rPr lang="en-US" dirty="0"/>
              <a:t>Extension (40-50º combined)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Abduction and Adduction (80º combined)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Opposition </a:t>
            </a:r>
          </a:p>
          <a:p>
            <a:r>
              <a:rPr lang="en-US" dirty="0"/>
              <a:t>Proximal and Distal Interphalangeal Joint</a:t>
            </a:r>
          </a:p>
          <a:p>
            <a:pPr lvl="1"/>
            <a:r>
              <a:rPr lang="en-US" dirty="0"/>
              <a:t>Flexion</a:t>
            </a:r>
          </a:p>
          <a:p>
            <a:pPr lvl="1"/>
            <a:r>
              <a:rPr lang="en-US" dirty="0"/>
              <a:t>Extension </a:t>
            </a:r>
          </a:p>
          <a:p>
            <a:pPr marL="457200" lvl="2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SzPct val="80000"/>
              <a:buFont typeface="Arial" pitchFamily="34" charset="0"/>
              <a:buChar char="•"/>
            </a:pPr>
            <a:endParaRPr lang="en-US" dirty="0">
              <a:latin typeface="Wingdings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9104860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836712"/>
            <a:ext cx="196941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PROM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946404" y="1700808"/>
            <a:ext cx="3409572" cy="381642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dirty="0"/>
              <a:t> Radiocarpal Joint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Flexion 85º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Extension 85º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Radial deviation 15º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Ulnar deviation 40-45º</a:t>
            </a:r>
          </a:p>
          <a:p>
            <a:pPr>
              <a:lnSpc>
                <a:spcPct val="120000"/>
              </a:lnSpc>
            </a:pPr>
            <a:r>
              <a:rPr lang="en-US" dirty="0"/>
              <a:t>Metacarpophalangeal Joint </a:t>
            </a:r>
            <a:endParaRPr lang="en-US" dirty="0">
              <a:latin typeface="Wingdings" charset="2"/>
            </a:endParaRPr>
          </a:p>
          <a:p>
            <a:pPr lvl="1">
              <a:lnSpc>
                <a:spcPct val="120000"/>
              </a:lnSpc>
            </a:pPr>
            <a:r>
              <a:rPr lang="en-US" dirty="0"/>
              <a:t>Flexion 90º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Extension up to 90º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Abduction 30º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Medial Rotation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 Lateral Rotation 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355976" y="1700808"/>
            <a:ext cx="3409572" cy="3816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Thumb</a:t>
            </a:r>
          </a:p>
          <a:p>
            <a:pPr lvl="1"/>
            <a:r>
              <a:rPr lang="en-US" dirty="0"/>
              <a:t>Flexion</a:t>
            </a:r>
          </a:p>
          <a:p>
            <a:pPr lvl="1"/>
            <a:r>
              <a:rPr lang="en-US" dirty="0"/>
              <a:t>Extension (40-50º combined)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Abduction and Adduction (80º combined)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Opposition </a:t>
            </a:r>
          </a:p>
          <a:p>
            <a:r>
              <a:rPr lang="en-US" dirty="0"/>
              <a:t>Proximal and Distal Interphalangeal Joint </a:t>
            </a:r>
          </a:p>
          <a:p>
            <a:pPr lvl="1"/>
            <a:r>
              <a:rPr lang="en-US" dirty="0"/>
              <a:t>Flexion</a:t>
            </a:r>
          </a:p>
          <a:p>
            <a:pPr lvl="1"/>
            <a:r>
              <a:rPr lang="en-US" dirty="0"/>
              <a:t>Extension </a:t>
            </a:r>
          </a:p>
        </p:txBody>
      </p:sp>
    </p:spTree>
    <p:extLst>
      <p:ext uri="{BB962C8B-B14F-4D97-AF65-F5344CB8AC3E}">
        <p14:creationId xmlns:p14="http://schemas.microsoft.com/office/powerpoint/2010/main" val="3094621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7860" y="1377132"/>
            <a:ext cx="3666109" cy="403244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Flexor Carpi </a:t>
            </a:r>
            <a:r>
              <a:rPr lang="en-US" dirty="0" err="1"/>
              <a:t>Ulnaris</a:t>
            </a:r>
            <a:r>
              <a:rPr lang="en-US" dirty="0"/>
              <a:t> </a:t>
            </a:r>
          </a:p>
          <a:p>
            <a:r>
              <a:rPr lang="en-US" dirty="0"/>
              <a:t>O: medial epicondyle </a:t>
            </a:r>
            <a:r>
              <a:rPr lang="en-US" dirty="0" err="1"/>
              <a:t>humerus</a:t>
            </a:r>
            <a:r>
              <a:rPr lang="en-US" dirty="0"/>
              <a:t> (CFO), medial border olecranon, upper 2/3rds posterior border or ulna via aponeurosis </a:t>
            </a:r>
          </a:p>
          <a:p>
            <a:r>
              <a:rPr lang="en-US" dirty="0"/>
              <a:t>I: Pisiform and via ligaments to hook of Hamate and 5th Metacarpal </a:t>
            </a:r>
          </a:p>
          <a:p>
            <a:r>
              <a:rPr lang="en-US" dirty="0"/>
              <a:t>A: Wrist Flexion and Ulnar Deviation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860" y="548680"/>
            <a:ext cx="3904180" cy="614968"/>
          </a:xfrm>
        </p:spPr>
        <p:txBody>
          <a:bodyPr>
            <a:normAutofit fontScale="90000"/>
          </a:bodyPr>
          <a:lstStyle/>
          <a:p>
            <a:r>
              <a:rPr lang="en-US"/>
              <a:t>Wrist MMTs</a:t>
            </a:r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9345" y="404664"/>
            <a:ext cx="3094326" cy="5004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4191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032448"/>
          </a:xfrm>
        </p:spPr>
        <p:txBody>
          <a:bodyPr>
            <a:normAutofit/>
          </a:bodyPr>
          <a:lstStyle/>
          <a:p>
            <a:r>
              <a:rPr lang="en-US" dirty="0"/>
              <a:t>Flexor Carpi </a:t>
            </a:r>
            <a:r>
              <a:rPr lang="en-US" dirty="0" err="1"/>
              <a:t>Radialis</a:t>
            </a:r>
            <a:endParaRPr lang="en-US" dirty="0"/>
          </a:p>
          <a:p>
            <a:r>
              <a:rPr lang="en-US" dirty="0"/>
              <a:t>O: Medial epicondyle of </a:t>
            </a:r>
            <a:r>
              <a:rPr lang="en-US" dirty="0" err="1"/>
              <a:t>humerus</a:t>
            </a:r>
            <a:r>
              <a:rPr lang="en-US" dirty="0"/>
              <a:t> (CFO)</a:t>
            </a:r>
          </a:p>
          <a:p>
            <a:r>
              <a:rPr lang="en-US" dirty="0"/>
              <a:t>I: palmer surface on bases of 2nd and 3rd metacarpals</a:t>
            </a:r>
          </a:p>
          <a:p>
            <a:r>
              <a:rPr lang="en-US" dirty="0"/>
              <a:t>A: Wrist Flexion and Radial Deviation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/>
              <a:t>Wrist MMTs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5653" y="527520"/>
            <a:ext cx="3918925" cy="5087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277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032448"/>
          </a:xfrm>
        </p:spPr>
        <p:txBody>
          <a:bodyPr>
            <a:normAutofit/>
          </a:bodyPr>
          <a:lstStyle/>
          <a:p>
            <a:r>
              <a:rPr lang="en-US" dirty="0"/>
              <a:t>Palmaris Longus</a:t>
            </a:r>
          </a:p>
          <a:p>
            <a:r>
              <a:rPr lang="en-US" dirty="0"/>
              <a:t>Vestigial muscle</a:t>
            </a:r>
          </a:p>
          <a:p>
            <a:r>
              <a:rPr lang="en-US" dirty="0"/>
              <a:t>Lies beneath FCU and FCR</a:t>
            </a:r>
          </a:p>
          <a:p>
            <a:r>
              <a:rPr lang="en-US" dirty="0"/>
              <a:t>O: medial epicondyle </a:t>
            </a:r>
            <a:r>
              <a:rPr lang="en-US" dirty="0" err="1"/>
              <a:t>humerus</a:t>
            </a:r>
            <a:r>
              <a:rPr lang="en-US" dirty="0"/>
              <a:t> </a:t>
            </a:r>
            <a:endParaRPr lang="en-US" dirty="0">
              <a:latin typeface="Wingdings" charset="2"/>
            </a:endParaRPr>
          </a:p>
          <a:p>
            <a:r>
              <a:rPr lang="en-US" dirty="0"/>
              <a:t>I: flexor retinaculum</a:t>
            </a:r>
          </a:p>
          <a:p>
            <a:r>
              <a:rPr lang="en-US" dirty="0"/>
              <a:t>A: weak flexor of wrist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/>
              <a:t>Wrist MMTs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4599" y="260648"/>
            <a:ext cx="3787900" cy="5280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313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032448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Flexor </a:t>
            </a:r>
            <a:r>
              <a:rPr lang="en-US" dirty="0" err="1"/>
              <a:t>Digitorum</a:t>
            </a:r>
            <a:r>
              <a:rPr lang="en-US" dirty="0"/>
              <a:t> </a:t>
            </a:r>
            <a:r>
              <a:rPr lang="en-US" dirty="0" err="1"/>
              <a:t>Profundus</a:t>
            </a:r>
            <a:r>
              <a:rPr lang="en-US" dirty="0"/>
              <a:t> (DIP) </a:t>
            </a:r>
          </a:p>
          <a:p>
            <a:r>
              <a:rPr lang="en-US" dirty="0"/>
              <a:t>O: medial side of </a:t>
            </a:r>
            <a:r>
              <a:rPr lang="en-US" b="1" dirty="0"/>
              <a:t>coronoid process </a:t>
            </a:r>
            <a:r>
              <a:rPr lang="en-US" dirty="0"/>
              <a:t>and upper 3/4 </a:t>
            </a:r>
            <a:r>
              <a:rPr lang="en-US" b="1" dirty="0"/>
              <a:t>anterior and medial surface of ulna</a:t>
            </a:r>
            <a:r>
              <a:rPr lang="en-US" dirty="0"/>
              <a:t>, middle 1/3 of the interosseous membrane, posterior border or ulna via aponeurosis </a:t>
            </a:r>
          </a:p>
          <a:p>
            <a:r>
              <a:rPr lang="en-US" dirty="0"/>
              <a:t>I: palmar surface of the base of the </a:t>
            </a:r>
            <a:r>
              <a:rPr lang="en-US" b="1" dirty="0"/>
              <a:t>distal phalanx </a:t>
            </a:r>
            <a:r>
              <a:rPr lang="en-US" dirty="0"/>
              <a:t>of ALL fingers </a:t>
            </a:r>
          </a:p>
          <a:p>
            <a:r>
              <a:rPr lang="en-US" dirty="0"/>
              <a:t>A: flexes in order:</a:t>
            </a:r>
          </a:p>
          <a:p>
            <a:pPr lvl="1"/>
            <a:r>
              <a:rPr lang="en-US" b="1" dirty="0"/>
              <a:t>DIP </a:t>
            </a:r>
            <a:endParaRPr lang="en-US" dirty="0"/>
          </a:p>
          <a:p>
            <a:pPr lvl="1"/>
            <a:r>
              <a:rPr lang="en-US" dirty="0"/>
              <a:t>PIP</a:t>
            </a:r>
          </a:p>
          <a:p>
            <a:pPr lvl="1"/>
            <a:r>
              <a:rPr lang="en-US" dirty="0"/>
              <a:t>MCP</a:t>
            </a:r>
          </a:p>
          <a:p>
            <a:pPr lvl="1"/>
            <a:r>
              <a:rPr lang="en-US" dirty="0"/>
              <a:t>Radiocarpal joint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/>
              <a:t>Wrist MMTs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88640"/>
            <a:ext cx="2736304" cy="5396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1701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032448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Flexor </a:t>
            </a:r>
            <a:r>
              <a:rPr lang="en-US" dirty="0" err="1"/>
              <a:t>Digitorum</a:t>
            </a:r>
            <a:r>
              <a:rPr lang="en-US" dirty="0"/>
              <a:t> </a:t>
            </a:r>
            <a:r>
              <a:rPr lang="en-US" dirty="0" err="1"/>
              <a:t>Superficialis</a:t>
            </a:r>
            <a:r>
              <a:rPr lang="en-US" dirty="0"/>
              <a:t> (PIP) </a:t>
            </a:r>
          </a:p>
          <a:p>
            <a:r>
              <a:rPr lang="en-US" dirty="0"/>
              <a:t>O: medial epicondyle of </a:t>
            </a:r>
            <a:r>
              <a:rPr lang="en-US" dirty="0" err="1"/>
              <a:t>humerus</a:t>
            </a:r>
            <a:r>
              <a:rPr lang="en-US" dirty="0"/>
              <a:t> via </a:t>
            </a:r>
            <a:r>
              <a:rPr lang="en-US" b="1" dirty="0"/>
              <a:t>CFO</a:t>
            </a:r>
            <a:r>
              <a:rPr lang="en-US" dirty="0"/>
              <a:t>, ulnar collateral ligament, medial part of </a:t>
            </a:r>
            <a:r>
              <a:rPr lang="en-US" b="1" dirty="0"/>
              <a:t>coronoid process</a:t>
            </a:r>
            <a:r>
              <a:rPr lang="en-US" dirty="0"/>
              <a:t>, upper 2/3rds border of </a:t>
            </a:r>
            <a:r>
              <a:rPr lang="en-US" b="1" dirty="0"/>
              <a:t>radius </a:t>
            </a:r>
            <a:endParaRPr lang="en-US" dirty="0"/>
          </a:p>
          <a:p>
            <a:r>
              <a:rPr lang="en-US" dirty="0"/>
              <a:t>I: palmer surface of the base of </a:t>
            </a:r>
            <a:r>
              <a:rPr lang="en-US" b="1" dirty="0"/>
              <a:t>middle phalanx </a:t>
            </a:r>
            <a:r>
              <a:rPr lang="en-US" dirty="0"/>
              <a:t>of ALL fingers. </a:t>
            </a:r>
          </a:p>
          <a:p>
            <a:r>
              <a:rPr lang="en-US" dirty="0"/>
              <a:t>A: Flexes in order: </a:t>
            </a:r>
            <a:endParaRPr lang="en-US" dirty="0">
              <a:latin typeface="Wingdings" charset="2"/>
            </a:endParaRPr>
          </a:p>
          <a:p>
            <a:pPr lvl="1"/>
            <a:r>
              <a:rPr lang="en-US" b="1" dirty="0"/>
              <a:t>PIP </a:t>
            </a:r>
            <a:endParaRPr lang="en-US" dirty="0"/>
          </a:p>
          <a:p>
            <a:pPr lvl="1"/>
            <a:r>
              <a:rPr lang="en-US" dirty="0"/>
              <a:t>MCP</a:t>
            </a:r>
          </a:p>
          <a:p>
            <a:pPr lvl="1"/>
            <a:r>
              <a:rPr lang="en-US" dirty="0"/>
              <a:t>Radiocarpal joint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/>
              <a:t>Wrist MMTs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1510" y="404664"/>
            <a:ext cx="2836834" cy="4886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5516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032448"/>
          </a:xfrm>
        </p:spPr>
        <p:txBody>
          <a:bodyPr>
            <a:normAutofit/>
          </a:bodyPr>
          <a:lstStyle/>
          <a:p>
            <a:r>
              <a:rPr lang="en-US" dirty="0"/>
              <a:t>Flexor </a:t>
            </a:r>
            <a:r>
              <a:rPr lang="en-US" dirty="0" err="1"/>
              <a:t>Pollicis</a:t>
            </a:r>
            <a:r>
              <a:rPr lang="en-US" dirty="0"/>
              <a:t> Longus </a:t>
            </a:r>
          </a:p>
          <a:p>
            <a:r>
              <a:rPr lang="en-US" dirty="0"/>
              <a:t>O: anterior surface of </a:t>
            </a:r>
            <a:r>
              <a:rPr lang="en-US" b="1" dirty="0"/>
              <a:t>radius </a:t>
            </a:r>
            <a:r>
              <a:rPr lang="en-US" dirty="0"/>
              <a:t>between radial tuberosity and pronator Quadratus and adjacent </a:t>
            </a:r>
            <a:r>
              <a:rPr lang="en-US" dirty="0" err="1"/>
              <a:t>Interosseus</a:t>
            </a:r>
            <a:r>
              <a:rPr lang="en-US" dirty="0"/>
              <a:t> membrane </a:t>
            </a:r>
          </a:p>
          <a:p>
            <a:r>
              <a:rPr lang="en-US" dirty="0"/>
              <a:t>I: palmar surface of the base of the </a:t>
            </a:r>
            <a:r>
              <a:rPr lang="en-US" b="1" dirty="0"/>
              <a:t>distal phalanx </a:t>
            </a:r>
            <a:r>
              <a:rPr lang="en-US" dirty="0"/>
              <a:t>of thumb </a:t>
            </a:r>
          </a:p>
          <a:p>
            <a:r>
              <a:rPr lang="en-US" dirty="0"/>
              <a:t>A; ONLY flexor of the distal phalanx of the thumb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14292"/>
            <a:ext cx="3221393" cy="519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8733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Extensor Carpi </a:t>
            </a:r>
            <a:r>
              <a:rPr lang="en-US" dirty="0" err="1"/>
              <a:t>Radialis</a:t>
            </a:r>
            <a:r>
              <a:rPr lang="en-US" dirty="0"/>
              <a:t> Longus</a:t>
            </a:r>
          </a:p>
          <a:p>
            <a:r>
              <a:rPr lang="en-US" dirty="0"/>
              <a:t>O: lower 1/3rd lateral supracondylar ridge of </a:t>
            </a:r>
            <a:r>
              <a:rPr lang="en-US" b="1" dirty="0" err="1"/>
              <a:t>humerus</a:t>
            </a:r>
            <a:r>
              <a:rPr lang="en-US" b="1" dirty="0"/>
              <a:t> </a:t>
            </a:r>
            <a:endParaRPr lang="en-US" dirty="0">
              <a:latin typeface="Wingdings" charset="2"/>
            </a:endParaRPr>
          </a:p>
          <a:p>
            <a:r>
              <a:rPr lang="en-US" dirty="0"/>
              <a:t>I: posterior surface of </a:t>
            </a:r>
            <a:r>
              <a:rPr lang="en-US" b="1" dirty="0"/>
              <a:t>base 2nd metacarpal </a:t>
            </a:r>
            <a:endParaRPr lang="en-US" dirty="0"/>
          </a:p>
          <a:p>
            <a:r>
              <a:rPr lang="en-US" dirty="0"/>
              <a:t>Extensor Carpi </a:t>
            </a:r>
            <a:r>
              <a:rPr lang="en-US" dirty="0" err="1"/>
              <a:t>Radialis</a:t>
            </a:r>
            <a:r>
              <a:rPr lang="en-US" dirty="0"/>
              <a:t> Brevis</a:t>
            </a:r>
          </a:p>
          <a:p>
            <a:r>
              <a:rPr lang="en-US" dirty="0"/>
              <a:t>O: </a:t>
            </a:r>
            <a:r>
              <a:rPr lang="en-US" b="1" dirty="0"/>
              <a:t>lateral epicondyle of </a:t>
            </a:r>
            <a:r>
              <a:rPr lang="en-US" b="1" dirty="0" err="1"/>
              <a:t>humerus</a:t>
            </a:r>
            <a:r>
              <a:rPr lang="en-US" b="1" dirty="0"/>
              <a:t> (CEO)</a:t>
            </a:r>
          </a:p>
          <a:p>
            <a:r>
              <a:rPr lang="en-US" dirty="0"/>
              <a:t>I: posterior surface of </a:t>
            </a:r>
            <a:r>
              <a:rPr lang="en-US" b="1" dirty="0"/>
              <a:t>base of 3rd metacarpal </a:t>
            </a:r>
            <a:endParaRPr lang="en-US" dirty="0"/>
          </a:p>
          <a:p>
            <a:r>
              <a:rPr lang="en-US" dirty="0"/>
              <a:t>A: Extension and radial deviation of wrist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1013"/>
            <a:ext cx="3302433" cy="5565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161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Extensor Carpi </a:t>
            </a:r>
            <a:r>
              <a:rPr lang="en-US" dirty="0" err="1"/>
              <a:t>Ulnaris</a:t>
            </a:r>
            <a:br>
              <a:rPr lang="en-US" dirty="0"/>
            </a:br>
            <a:endParaRPr lang="en-US" dirty="0">
              <a:latin typeface="Wingdings" charset="2"/>
            </a:endParaRPr>
          </a:p>
          <a:p>
            <a:r>
              <a:rPr lang="en-US" dirty="0"/>
              <a:t>O: lateral epicondyle of </a:t>
            </a:r>
            <a:r>
              <a:rPr lang="en-US" dirty="0" err="1"/>
              <a:t>humerus</a:t>
            </a:r>
            <a:r>
              <a:rPr lang="en-US" dirty="0"/>
              <a:t> via </a:t>
            </a:r>
            <a:r>
              <a:rPr lang="en-US" b="1" dirty="0"/>
              <a:t>CEO </a:t>
            </a:r>
            <a:endParaRPr lang="en-US" dirty="0">
              <a:latin typeface="Wingdings" charset="2"/>
            </a:endParaRPr>
          </a:p>
          <a:p>
            <a:r>
              <a:rPr lang="en-US" dirty="0"/>
              <a:t>I: medial side base of </a:t>
            </a:r>
            <a:r>
              <a:rPr lang="en-US" b="1" dirty="0"/>
              <a:t>5th metacarpal</a:t>
            </a:r>
            <a:br>
              <a:rPr lang="en-US" b="1" dirty="0"/>
            </a:br>
            <a:endParaRPr lang="en-US" dirty="0">
              <a:latin typeface="Wingdings" charset="2"/>
            </a:endParaRPr>
          </a:p>
          <a:p>
            <a:r>
              <a:rPr lang="en-US" dirty="0"/>
              <a:t>A: extension and ulnar deviation of wrist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1013"/>
            <a:ext cx="3302433" cy="5565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7507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Extensor </a:t>
            </a:r>
            <a:r>
              <a:rPr lang="en-US" dirty="0" err="1"/>
              <a:t>Digitorum</a:t>
            </a:r>
            <a:endParaRPr lang="en-US" dirty="0"/>
          </a:p>
          <a:p>
            <a:r>
              <a:rPr lang="en-US" dirty="0"/>
              <a:t>O: </a:t>
            </a:r>
            <a:r>
              <a:rPr lang="en-US" b="1" dirty="0"/>
              <a:t>lateral epicondyle </a:t>
            </a:r>
            <a:r>
              <a:rPr lang="en-US" b="1" dirty="0" err="1"/>
              <a:t>humerus</a:t>
            </a:r>
            <a:endParaRPr lang="en-US" b="1" dirty="0"/>
          </a:p>
          <a:p>
            <a:r>
              <a:rPr lang="en-US" dirty="0"/>
              <a:t>I: via dorsal expansion to base of posterior surface of </a:t>
            </a:r>
            <a:r>
              <a:rPr lang="en-US" b="1" dirty="0"/>
              <a:t>middle and distal phalanges </a:t>
            </a:r>
            <a:r>
              <a:rPr lang="en-US" dirty="0"/>
              <a:t>of fingers </a:t>
            </a:r>
          </a:p>
          <a:p>
            <a:r>
              <a:rPr lang="en-US" dirty="0"/>
              <a:t>A: extend in turn the: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DIP </a:t>
            </a:r>
          </a:p>
          <a:p>
            <a:pPr lvl="1"/>
            <a:r>
              <a:rPr lang="en-US" dirty="0"/>
              <a:t>PIP</a:t>
            </a:r>
          </a:p>
          <a:p>
            <a:pPr lvl="1"/>
            <a:r>
              <a:rPr lang="en-US" dirty="0"/>
              <a:t>MCP</a:t>
            </a:r>
          </a:p>
          <a:p>
            <a:pPr lvl="1"/>
            <a:r>
              <a:rPr lang="en-US" dirty="0"/>
              <a:t>Radiocarpal joint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1013"/>
            <a:ext cx="3302433" cy="5565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6180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Extensor </a:t>
            </a:r>
            <a:r>
              <a:rPr lang="en-US" dirty="0" err="1"/>
              <a:t>Indicis</a:t>
            </a:r>
            <a:r>
              <a:rPr lang="en-US" dirty="0"/>
              <a:t> </a:t>
            </a:r>
          </a:p>
          <a:p>
            <a:r>
              <a:rPr lang="en-US" dirty="0"/>
              <a:t>O: lower part of posterior surface of </a:t>
            </a:r>
            <a:r>
              <a:rPr lang="en-US" b="1" dirty="0"/>
              <a:t>ulna </a:t>
            </a:r>
            <a:r>
              <a:rPr lang="en-US" dirty="0"/>
              <a:t>and adjacent interosseous membrane </a:t>
            </a:r>
          </a:p>
          <a:p>
            <a:r>
              <a:rPr lang="en-US" dirty="0"/>
              <a:t>I: </a:t>
            </a:r>
            <a:r>
              <a:rPr lang="en-US" b="1" dirty="0"/>
              <a:t>dorsal digital expansion </a:t>
            </a:r>
            <a:r>
              <a:rPr lang="en-US" dirty="0"/>
              <a:t>(MCP) </a:t>
            </a:r>
            <a:endParaRPr lang="en-US" dirty="0">
              <a:latin typeface="Wingdings" charset="2"/>
            </a:endParaRPr>
          </a:p>
          <a:p>
            <a:r>
              <a:rPr lang="en-US" dirty="0"/>
              <a:t>A: extends </a:t>
            </a:r>
            <a:r>
              <a:rPr lang="en-US" b="1" dirty="0"/>
              <a:t>index </a:t>
            </a:r>
            <a:r>
              <a:rPr lang="en-US" dirty="0"/>
              <a:t>finger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8853" y="404664"/>
            <a:ext cx="3514646" cy="5237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4177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Extensor </a:t>
            </a:r>
            <a:r>
              <a:rPr lang="en-US" dirty="0" err="1"/>
              <a:t>Digiti</a:t>
            </a:r>
            <a:r>
              <a:rPr lang="en-US" dirty="0"/>
              <a:t> </a:t>
            </a:r>
            <a:r>
              <a:rPr lang="en-US" dirty="0" err="1"/>
              <a:t>Minimi</a:t>
            </a:r>
            <a:endParaRPr lang="en-US" dirty="0"/>
          </a:p>
          <a:p>
            <a:r>
              <a:rPr lang="en-US" dirty="0"/>
              <a:t>O: lateral epicondyle of </a:t>
            </a:r>
            <a:r>
              <a:rPr lang="en-US" dirty="0" err="1"/>
              <a:t>humerus</a:t>
            </a:r>
            <a:r>
              <a:rPr lang="en-US" dirty="0"/>
              <a:t> via </a:t>
            </a:r>
            <a:r>
              <a:rPr lang="en-US" b="1" dirty="0"/>
              <a:t>CEO</a:t>
            </a:r>
          </a:p>
          <a:p>
            <a:r>
              <a:rPr lang="en-US" dirty="0"/>
              <a:t>I: </a:t>
            </a:r>
            <a:r>
              <a:rPr lang="en-US" b="1" dirty="0"/>
              <a:t>dorsal digital expansion </a:t>
            </a:r>
            <a:r>
              <a:rPr lang="en-US" dirty="0"/>
              <a:t>of little finger (MCP) </a:t>
            </a:r>
            <a:endParaRPr lang="en-US" dirty="0">
              <a:latin typeface="Wingdings" charset="2"/>
            </a:endParaRPr>
          </a:p>
          <a:p>
            <a:r>
              <a:rPr lang="en-US" dirty="0"/>
              <a:t>A: extends </a:t>
            </a:r>
            <a:r>
              <a:rPr lang="en-US" b="1" dirty="0"/>
              <a:t>little finger 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80781"/>
            <a:ext cx="3096344" cy="5375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6285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Extensor </a:t>
            </a:r>
            <a:r>
              <a:rPr lang="en-US" dirty="0" err="1"/>
              <a:t>Pollicis</a:t>
            </a:r>
            <a:r>
              <a:rPr lang="en-US" dirty="0"/>
              <a:t> Longus </a:t>
            </a:r>
          </a:p>
          <a:p>
            <a:r>
              <a:rPr lang="en-US" dirty="0"/>
              <a:t>O: middle 1/3rd posterior surface of the </a:t>
            </a:r>
            <a:r>
              <a:rPr lang="en-US" b="1" dirty="0"/>
              <a:t>ulna </a:t>
            </a:r>
            <a:r>
              <a:rPr lang="en-US" dirty="0"/>
              <a:t>and adjacent interosseous membrane </a:t>
            </a:r>
          </a:p>
          <a:p>
            <a:r>
              <a:rPr lang="en-US" dirty="0"/>
              <a:t>I: dorsal surface of the base of the </a:t>
            </a:r>
            <a:r>
              <a:rPr lang="en-US" b="1" dirty="0"/>
              <a:t>distal phalanx </a:t>
            </a:r>
            <a:r>
              <a:rPr lang="en-US" dirty="0"/>
              <a:t>of thumb </a:t>
            </a:r>
          </a:p>
          <a:p>
            <a:r>
              <a:rPr lang="en-US" dirty="0"/>
              <a:t>A: Extends ALL joints of the thumb and extends and abducts the wrist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9555" y="663264"/>
            <a:ext cx="3466329" cy="5165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2777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Extensor </a:t>
            </a:r>
            <a:r>
              <a:rPr lang="en-US" dirty="0" err="1"/>
              <a:t>Pollicis</a:t>
            </a:r>
            <a:r>
              <a:rPr lang="en-US" dirty="0"/>
              <a:t> Brevis </a:t>
            </a:r>
          </a:p>
          <a:p>
            <a:r>
              <a:rPr lang="en-US" dirty="0"/>
              <a:t>O: middle 1/3rd posterior surface of </a:t>
            </a:r>
            <a:r>
              <a:rPr lang="en-US" b="1" dirty="0"/>
              <a:t>radius </a:t>
            </a:r>
            <a:r>
              <a:rPr lang="en-US" dirty="0"/>
              <a:t>and adjacent interosseous membrane </a:t>
            </a:r>
          </a:p>
          <a:p>
            <a:r>
              <a:rPr lang="en-US" dirty="0"/>
              <a:t>I: dorsal surface of the base of the </a:t>
            </a:r>
            <a:r>
              <a:rPr lang="en-US" b="1" dirty="0"/>
              <a:t>proximal phalanx </a:t>
            </a:r>
            <a:r>
              <a:rPr lang="en-US" dirty="0"/>
              <a:t>of the thumb </a:t>
            </a:r>
          </a:p>
          <a:p>
            <a:r>
              <a:rPr lang="en-US" dirty="0"/>
              <a:t>A: extends carpometacarpal and metacarpophalangeal joint of thumb. </a:t>
            </a:r>
          </a:p>
          <a:p>
            <a:r>
              <a:rPr lang="en-US" dirty="0"/>
              <a:t>Also assists with wrist extension and abduction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9555" y="663264"/>
            <a:ext cx="3466329" cy="5165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5349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Abductor </a:t>
            </a:r>
            <a:r>
              <a:rPr lang="en-US" dirty="0" err="1"/>
              <a:t>Pollicis</a:t>
            </a:r>
            <a:r>
              <a:rPr lang="en-US" dirty="0"/>
              <a:t> Longus </a:t>
            </a:r>
          </a:p>
          <a:p>
            <a:r>
              <a:rPr lang="en-US" dirty="0"/>
              <a:t>O: middle part of the posterior surfaces of </a:t>
            </a:r>
            <a:r>
              <a:rPr lang="en-US" b="1" dirty="0"/>
              <a:t>ulna </a:t>
            </a:r>
            <a:r>
              <a:rPr lang="en-US" dirty="0"/>
              <a:t>and </a:t>
            </a:r>
            <a:r>
              <a:rPr lang="en-US" b="1" dirty="0"/>
              <a:t>radius </a:t>
            </a:r>
            <a:r>
              <a:rPr lang="en-US" dirty="0"/>
              <a:t>and adjacent interosseous membrane </a:t>
            </a:r>
          </a:p>
          <a:p>
            <a:r>
              <a:rPr lang="en-US" dirty="0"/>
              <a:t>I: radial side at the base of the </a:t>
            </a:r>
            <a:r>
              <a:rPr lang="en-US" b="1" dirty="0"/>
              <a:t>thumb metacarpal </a:t>
            </a:r>
            <a:endParaRPr lang="en-US" dirty="0">
              <a:latin typeface="Wingdings" charset="2"/>
            </a:endParaRPr>
          </a:p>
          <a:p>
            <a:r>
              <a:rPr lang="en-US" dirty="0"/>
              <a:t>A: abducts the thumb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9555" y="663264"/>
            <a:ext cx="3466329" cy="5165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9240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1" y="1372944"/>
            <a:ext cx="3026206" cy="3424208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Palmar </a:t>
            </a:r>
            <a:r>
              <a:rPr lang="en-US" dirty="0" err="1"/>
              <a:t>Interossei</a:t>
            </a:r>
            <a:r>
              <a:rPr lang="en-US" dirty="0"/>
              <a:t> </a:t>
            </a:r>
            <a:endParaRPr lang="en-US" dirty="0">
              <a:latin typeface="Wingdings" charset="2"/>
            </a:endParaRPr>
          </a:p>
          <a:p>
            <a:r>
              <a:rPr lang="en-US" dirty="0"/>
              <a:t>O: each muscle arises from </a:t>
            </a:r>
            <a:r>
              <a:rPr lang="en-US" dirty="0">
                <a:latin typeface="+mj-lt"/>
              </a:rPr>
              <a:t>the shaft</a:t>
            </a:r>
            <a:r>
              <a:rPr lang="en-US" dirty="0"/>
              <a:t> of the metacarpal </a:t>
            </a:r>
          </a:p>
          <a:p>
            <a:r>
              <a:rPr lang="en-US" dirty="0"/>
              <a:t>I: dorsal digit expansion and base of proximal phalanx of same finger </a:t>
            </a:r>
          </a:p>
          <a:p>
            <a:r>
              <a:rPr lang="en-US" dirty="0"/>
              <a:t>A: adduct ALL fingers except middle finger </a:t>
            </a:r>
          </a:p>
          <a:p>
            <a:r>
              <a:rPr lang="en-US" dirty="0"/>
              <a:t>PAD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275799" y="1372944"/>
            <a:ext cx="3320537" cy="342420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dirty="0"/>
              <a:t>Dorsal </a:t>
            </a:r>
            <a:r>
              <a:rPr lang="en-US" dirty="0" err="1"/>
              <a:t>Interossei</a:t>
            </a:r>
            <a:r>
              <a:rPr lang="en-US" dirty="0"/>
              <a:t> </a:t>
            </a:r>
            <a:endParaRPr lang="en-US" dirty="0">
              <a:latin typeface="Wingdings" charset="2"/>
            </a:endParaRPr>
          </a:p>
          <a:p>
            <a:r>
              <a:rPr lang="en-US" dirty="0"/>
              <a:t>O: </a:t>
            </a:r>
            <a:r>
              <a:rPr lang="en-US" dirty="0" err="1"/>
              <a:t>bipennate</a:t>
            </a:r>
            <a:r>
              <a:rPr lang="en-US" dirty="0"/>
              <a:t> muscles. Attach to side of adjacent metacarpals</a:t>
            </a:r>
          </a:p>
          <a:p>
            <a:r>
              <a:rPr lang="en-US" dirty="0"/>
              <a:t>I: dorsal digit expansion and proximal phalanx of appropriate finger </a:t>
            </a:r>
          </a:p>
          <a:p>
            <a:r>
              <a:rPr lang="en-US" dirty="0"/>
              <a:t>A: abduct the INDEX, MIDDLE and RING fingers</a:t>
            </a:r>
            <a:br>
              <a:rPr lang="en-US" dirty="0"/>
            </a:br>
            <a:r>
              <a:rPr lang="en-US" dirty="0"/>
              <a:t>DAB </a:t>
            </a:r>
          </a:p>
          <a:p>
            <a:pPr fontAlgn="auto"/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6236" y="4509120"/>
            <a:ext cx="3773876" cy="1865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1326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5485" y="500620"/>
            <a:ext cx="3600399" cy="4728580"/>
          </a:xfrm>
        </p:spPr>
        <p:txBody>
          <a:bodyPr>
            <a:normAutofit/>
          </a:bodyPr>
          <a:lstStyle/>
          <a:p>
            <a:r>
              <a:rPr lang="en-US" dirty="0" err="1"/>
              <a:t>Lumbricals</a:t>
            </a:r>
            <a:endParaRPr lang="en-US" dirty="0"/>
          </a:p>
          <a:p>
            <a:r>
              <a:rPr lang="en-US" dirty="0"/>
              <a:t>O: lateral side of flexor </a:t>
            </a:r>
            <a:r>
              <a:rPr lang="en-US" dirty="0" err="1"/>
              <a:t>digitorum</a:t>
            </a:r>
            <a:r>
              <a:rPr lang="en-US" dirty="0"/>
              <a:t> </a:t>
            </a:r>
            <a:r>
              <a:rPr lang="en-US" dirty="0" err="1"/>
              <a:t>profundus</a:t>
            </a:r>
            <a:r>
              <a:rPr lang="en-US" dirty="0"/>
              <a:t> tendon</a:t>
            </a:r>
          </a:p>
          <a:p>
            <a:r>
              <a:rPr lang="en-US" dirty="0"/>
              <a:t>I: lateral edge of dorsal extension digital expansion of the same finger</a:t>
            </a:r>
          </a:p>
          <a:p>
            <a:r>
              <a:rPr lang="en-US" dirty="0"/>
              <a:t>A: flex MCP joint AND extend DIP and PIP of all fingers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63" y="1235717"/>
            <a:ext cx="4291957" cy="4785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63797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4170</TotalTime>
  <Words>826</Words>
  <Application>Microsoft Macintosh PowerPoint</Application>
  <PresentationFormat>On-screen Show (4:3)</PresentationFormat>
  <Paragraphs>167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ＭＳ Ｐゴシック</vt:lpstr>
      <vt:lpstr>Arial</vt:lpstr>
      <vt:lpstr>Calibri</vt:lpstr>
      <vt:lpstr>Century Schoolbook</vt:lpstr>
      <vt:lpstr>Mangal</vt:lpstr>
      <vt:lpstr>Wingdings</vt:lpstr>
      <vt:lpstr>Wingdings 2</vt:lpstr>
      <vt:lpstr>View</vt:lpstr>
      <vt:lpstr>Anatomy and Physiology Practical – Wrist &amp; Hand Osteology AROM  PROM MMTs</vt:lpstr>
      <vt:lpstr>Recap Elbow  </vt:lpstr>
      <vt:lpstr>Radiocarpal Joint</vt:lpstr>
      <vt:lpstr>Radiocarpal Joint</vt:lpstr>
      <vt:lpstr>Carpal Bones</vt:lpstr>
      <vt:lpstr>Carpal Bones - Proximal Row</vt:lpstr>
      <vt:lpstr>Carpal Bones - Distal Row</vt:lpstr>
      <vt:lpstr>Metacarpalphanageal Joint</vt:lpstr>
      <vt:lpstr>Proximal and Distal Interphalangeal Joint</vt:lpstr>
      <vt:lpstr>First MetaCarpalPhalangeal Joint</vt:lpstr>
      <vt:lpstr>AROM</vt:lpstr>
      <vt:lpstr>PROM</vt:lpstr>
      <vt:lpstr>Wrist MMTs</vt:lpstr>
      <vt:lpstr>Wrist MMTs</vt:lpstr>
      <vt:lpstr>Wrist MMTs</vt:lpstr>
      <vt:lpstr>Wrist MMTs</vt:lpstr>
      <vt:lpstr>Wrist MMTs</vt:lpstr>
      <vt:lpstr>Hand MMTs</vt:lpstr>
      <vt:lpstr>Hand MMTs</vt:lpstr>
      <vt:lpstr>Hand MMTs</vt:lpstr>
      <vt:lpstr>Hand MMTs</vt:lpstr>
      <vt:lpstr>Hand MMTs</vt:lpstr>
      <vt:lpstr>Hand MMTs</vt:lpstr>
      <vt:lpstr>Hand MMTs</vt:lpstr>
      <vt:lpstr>Hand MMTs</vt:lpstr>
      <vt:lpstr>Hand MMTs</vt:lpstr>
      <vt:lpstr>Hand MMTs</vt:lpstr>
      <vt:lpstr>Hand MMTs</vt:lpstr>
    </vt:vector>
  </TitlesOfParts>
  <Company/>
  <LinksUpToDate>false</LinksUpToDate>
  <SharedDoc>false</SharedDoc>
  <HyperlinksChanged>false</HyperlinksChanged>
  <AppVersion>16.0010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126</cp:revision>
  <dcterms:created xsi:type="dcterms:W3CDTF">2016-09-15T12:23:08Z</dcterms:created>
  <dcterms:modified xsi:type="dcterms:W3CDTF">2018-03-09T10:10:34Z</dcterms:modified>
</cp:coreProperties>
</file>