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70" r:id="rId5"/>
    <p:sldId id="263" r:id="rId6"/>
    <p:sldId id="264" r:id="rId7"/>
    <p:sldId id="281" r:id="rId8"/>
    <p:sldId id="271" r:id="rId9"/>
    <p:sldId id="259" r:id="rId10"/>
    <p:sldId id="273" r:id="rId11"/>
    <p:sldId id="276" r:id="rId12"/>
    <p:sldId id="285" r:id="rId13"/>
    <p:sldId id="268" r:id="rId14"/>
    <p:sldId id="269" r:id="rId15"/>
    <p:sldId id="274" r:id="rId16"/>
    <p:sldId id="275" r:id="rId17"/>
    <p:sldId id="280" r:id="rId18"/>
    <p:sldId id="272" r:id="rId19"/>
    <p:sldId id="260" r:id="rId20"/>
    <p:sldId id="261" r:id="rId21"/>
    <p:sldId id="262" r:id="rId22"/>
    <p:sldId id="278" r:id="rId23"/>
    <p:sldId id="279" r:id="rId24"/>
    <p:sldId id="283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778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8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D9520-026D-44A4-94C6-0BDD268EF5C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24AC7-9D48-4B23-BCA0-3269B351ED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47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 smtClean="0"/>
              <a:t>Positivist</a:t>
            </a:r>
            <a:r>
              <a:rPr lang="en-GB" sz="1200" baseline="0" dirty="0" smtClean="0"/>
              <a:t> – no provision for human interest. Need to concentrate on facts. </a:t>
            </a:r>
          </a:p>
          <a:p>
            <a:r>
              <a:rPr lang="en-GB" sz="1200" b="1" baseline="0" dirty="0" smtClean="0"/>
              <a:t>Ethnographic </a:t>
            </a:r>
            <a:r>
              <a:rPr lang="en-GB" sz="1200" baseline="0" dirty="0" smtClean="0"/>
              <a:t>– study of culture, based very much on field work, close observation and interviews. </a:t>
            </a:r>
          </a:p>
          <a:p>
            <a:r>
              <a:rPr lang="en-GB" sz="1200" b="1" baseline="0" dirty="0" smtClean="0"/>
              <a:t>Naturalistic </a:t>
            </a:r>
            <a:r>
              <a:rPr lang="en-GB" sz="1200" baseline="0" dirty="0" smtClean="0"/>
              <a:t>– observed in natural habitat. </a:t>
            </a:r>
          </a:p>
          <a:p>
            <a:r>
              <a:rPr lang="en-GB" sz="1200" b="1" baseline="0" dirty="0" smtClean="0"/>
              <a:t>Ecologica</a:t>
            </a:r>
            <a:r>
              <a:rPr lang="en-GB" sz="1200" baseline="0" dirty="0" smtClean="0"/>
              <a:t>l – relationship between organisms and their environment. Often looking at diseases </a:t>
            </a:r>
            <a:r>
              <a:rPr lang="en-GB" sz="1200" baseline="0" dirty="0" err="1" smtClean="0"/>
              <a:t>eg</a:t>
            </a:r>
            <a:r>
              <a:rPr lang="en-GB" sz="1200" baseline="0" dirty="0" smtClean="0"/>
              <a:t> dietary risk factors for cancer. </a:t>
            </a:r>
          </a:p>
          <a:p>
            <a:r>
              <a:rPr lang="en-GB" sz="1200" b="1" baseline="0" dirty="0" smtClean="0"/>
              <a:t>Qualitative</a:t>
            </a:r>
            <a:r>
              <a:rPr lang="en-GB" sz="1200" baseline="0" dirty="0" smtClean="0"/>
              <a:t> is often interpretive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24AC7-9D48-4B23-BCA0-3269B351ED5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5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2X-QSU6-hPU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Researching and Working in Educational Contexts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Is Research and why do we need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16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Objectives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By the end of this session you will be able to;</a:t>
            </a:r>
          </a:p>
          <a:p>
            <a:pPr lvl="1"/>
            <a:r>
              <a:rPr lang="en-GB" dirty="0" smtClean="0"/>
              <a:t>Define what research is</a:t>
            </a:r>
          </a:p>
          <a:p>
            <a:pPr lvl="1"/>
            <a:r>
              <a:rPr lang="en-GB" dirty="0" smtClean="0"/>
              <a:t>Identify the key components of research</a:t>
            </a:r>
          </a:p>
          <a:p>
            <a:pPr lvl="1"/>
            <a:r>
              <a:rPr lang="en-GB" dirty="0" smtClean="0"/>
              <a:t>Discuss the reasons for carrying out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724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smtClean="0"/>
              <a:t>research Or how would you define it?</a:t>
            </a:r>
            <a:endParaRPr lang="en-GB" dirty="0"/>
          </a:p>
          <a:p>
            <a:endParaRPr lang="en-GB" dirty="0"/>
          </a:p>
          <a:p>
            <a:r>
              <a:rPr lang="en-GB" dirty="0"/>
              <a:t>Why is it carried out? (more than 1 reason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What are the different types research that can be used?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is research used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78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research?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21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Research: what does it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“Research is a structured inquiry that utilises acceptable scientific methodology to solve problems and creates new knowledge that is generally applicable.” (Grinnell 1993:4)</a:t>
            </a:r>
          </a:p>
          <a:p>
            <a:endParaRPr lang="en-GB" dirty="0"/>
          </a:p>
          <a:p>
            <a:r>
              <a:rPr lang="en-GB" dirty="0"/>
              <a:t>“a systematic investigation to find answers to a problem” (Burns, 1997:2)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25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Research: what does it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dirty="0"/>
              <a:t>Educational research involves the </a:t>
            </a:r>
            <a:r>
              <a:rPr lang="en-GB" altLang="en-US" dirty="0">
                <a:solidFill>
                  <a:srgbClr val="FF0000"/>
                </a:solidFill>
              </a:rPr>
              <a:t>rigorous</a:t>
            </a:r>
            <a:r>
              <a:rPr lang="en-GB" altLang="en-US" dirty="0"/>
              <a:t> and self critical process of arriving at </a:t>
            </a:r>
            <a:r>
              <a:rPr lang="en-GB" altLang="en-US" dirty="0">
                <a:solidFill>
                  <a:srgbClr val="FF0000"/>
                </a:solidFill>
              </a:rPr>
              <a:t>dependable answers </a:t>
            </a:r>
            <a:r>
              <a:rPr lang="en-GB" altLang="en-US" dirty="0"/>
              <a:t>to questions and solutions to problems of an educational nature through the </a:t>
            </a:r>
            <a:r>
              <a:rPr lang="en-GB" altLang="en-US" dirty="0">
                <a:solidFill>
                  <a:srgbClr val="FF0000"/>
                </a:solidFill>
              </a:rPr>
              <a:t>systematic collection and analysis of data</a:t>
            </a:r>
            <a:r>
              <a:rPr lang="en-GB" altLang="en-US" dirty="0"/>
              <a:t>, the </a:t>
            </a:r>
            <a:r>
              <a:rPr lang="en-GB" altLang="en-US" dirty="0">
                <a:solidFill>
                  <a:srgbClr val="FF0000"/>
                </a:solidFill>
              </a:rPr>
              <a:t>interpretation and presentation of findings, </a:t>
            </a:r>
            <a:r>
              <a:rPr lang="en-GB" altLang="en-US" dirty="0"/>
              <a:t>and the </a:t>
            </a:r>
            <a:r>
              <a:rPr lang="en-GB" altLang="en-US" dirty="0">
                <a:solidFill>
                  <a:srgbClr val="FF0000"/>
                </a:solidFill>
              </a:rPr>
              <a:t>logical construction of sustained argument.</a:t>
            </a:r>
          </a:p>
          <a:p>
            <a:r>
              <a:rPr lang="en-GB" altLang="en-US" dirty="0"/>
              <a:t>Sharp (2012 p3)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35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words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Rigour</a:t>
            </a:r>
          </a:p>
          <a:p>
            <a:pPr>
              <a:defRPr/>
            </a:pPr>
            <a:r>
              <a:rPr lang="en-GB" dirty="0"/>
              <a:t>Critical</a:t>
            </a:r>
          </a:p>
          <a:p>
            <a:pPr>
              <a:defRPr/>
            </a:pPr>
            <a:r>
              <a:rPr lang="en-GB" dirty="0"/>
              <a:t>Process</a:t>
            </a:r>
          </a:p>
          <a:p>
            <a:pPr>
              <a:defRPr/>
            </a:pPr>
            <a:r>
              <a:rPr lang="en-GB" dirty="0"/>
              <a:t>Dependable</a:t>
            </a:r>
          </a:p>
          <a:p>
            <a:pPr>
              <a:defRPr/>
            </a:pPr>
            <a:r>
              <a:rPr lang="en-GB" dirty="0"/>
              <a:t>Systematic</a:t>
            </a:r>
          </a:p>
          <a:p>
            <a:pPr>
              <a:defRPr/>
            </a:pPr>
            <a:r>
              <a:rPr lang="en-GB" dirty="0"/>
              <a:t>Analysis</a:t>
            </a:r>
          </a:p>
          <a:p>
            <a:pPr>
              <a:defRPr/>
            </a:pPr>
            <a:r>
              <a:rPr lang="en-GB" dirty="0"/>
              <a:t>Data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Interpretation</a:t>
            </a:r>
          </a:p>
          <a:p>
            <a:pPr>
              <a:defRPr/>
            </a:pPr>
            <a:r>
              <a:rPr lang="en-GB" dirty="0"/>
              <a:t>Presentation</a:t>
            </a:r>
          </a:p>
          <a:p>
            <a:pPr>
              <a:defRPr/>
            </a:pPr>
            <a:r>
              <a:rPr lang="en-GB" dirty="0"/>
              <a:t>Logical construction</a:t>
            </a:r>
          </a:p>
          <a:p>
            <a:pPr>
              <a:defRPr/>
            </a:pPr>
            <a:r>
              <a:rPr lang="en-GB" dirty="0"/>
              <a:t>Sustained argument</a:t>
            </a:r>
          </a:p>
          <a:p>
            <a:pPr>
              <a:defRPr/>
            </a:pPr>
            <a:r>
              <a:rPr lang="en-GB" dirty="0"/>
              <a:t>Valid &amp; verifiable</a:t>
            </a:r>
          </a:p>
          <a:p>
            <a:pPr>
              <a:defRPr/>
            </a:pPr>
            <a:r>
              <a:rPr lang="en-GB" dirty="0"/>
              <a:t>Empirical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266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research Carried out?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6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doing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To understand a field you are studying/working in</a:t>
            </a:r>
          </a:p>
          <a:p>
            <a:r>
              <a:rPr lang="en-GB" dirty="0"/>
              <a:t>To explain and find answers in relation to what you perceive</a:t>
            </a:r>
          </a:p>
          <a:p>
            <a:r>
              <a:rPr lang="en-GB" dirty="0"/>
              <a:t>To critically examine certain aspects</a:t>
            </a:r>
          </a:p>
          <a:p>
            <a:r>
              <a:rPr lang="en-GB" dirty="0"/>
              <a:t>To make changes </a:t>
            </a:r>
          </a:p>
          <a:p>
            <a:r>
              <a:rPr lang="en-GB" dirty="0"/>
              <a:t>To find answers to theoretical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69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different types research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92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Form the basis of research methodology</a:t>
            </a:r>
          </a:p>
          <a:p>
            <a:r>
              <a:rPr lang="en-GB" dirty="0" smtClean="0"/>
              <a:t>Normative – Research carried out </a:t>
            </a:r>
            <a:r>
              <a:rPr lang="en-GB" b="1" u="sng" dirty="0" smtClean="0">
                <a:solidFill>
                  <a:srgbClr val="FF0000"/>
                </a:solidFill>
              </a:rPr>
              <a:t>on</a:t>
            </a:r>
            <a:r>
              <a:rPr lang="en-GB" dirty="0" smtClean="0"/>
              <a:t> people</a:t>
            </a:r>
          </a:p>
          <a:p>
            <a:endParaRPr lang="en-GB" dirty="0"/>
          </a:p>
          <a:p>
            <a:r>
              <a:rPr lang="en-GB" dirty="0" smtClean="0"/>
              <a:t>Interpretive – Research carried out </a:t>
            </a:r>
            <a:r>
              <a:rPr lang="en-GB" b="1" u="sng" dirty="0" smtClean="0">
                <a:solidFill>
                  <a:srgbClr val="FF0000"/>
                </a:solidFill>
              </a:rPr>
              <a:t>with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people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67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2628" indent="-342900">
              <a:defRPr/>
            </a:pPr>
            <a:r>
              <a:rPr lang="en-GB" b="1" dirty="0"/>
              <a:t>Primary research </a:t>
            </a:r>
            <a:r>
              <a:rPr lang="en-GB" dirty="0"/>
              <a:t>– direct, detached observation of phenomena in the real world –the researcher is directly involved in collecting data through questionnaires, interviews etc.</a:t>
            </a:r>
          </a:p>
          <a:p>
            <a:pPr marL="452628" indent="-342900">
              <a:defRPr/>
            </a:pPr>
            <a:endParaRPr lang="en-GB" dirty="0"/>
          </a:p>
          <a:p>
            <a:pPr marL="452628" indent="-342900">
              <a:defRPr/>
            </a:pPr>
            <a:r>
              <a:rPr lang="en-GB" b="1" dirty="0"/>
              <a:t>Secondary research </a:t>
            </a:r>
            <a:r>
              <a:rPr lang="en-GB" dirty="0"/>
              <a:t>– a review of data that has been subject to previous interpretation – other researcher’s published work, journals, policy documents, books, diaries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658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Types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Mode of enquiry to find answers to a research problem underpinned by different philosophies:</a:t>
            </a:r>
          </a:p>
          <a:p>
            <a:pPr lvl="1"/>
            <a:r>
              <a:rPr lang="en-AU" b="1" dirty="0"/>
              <a:t>Quantitative approach</a:t>
            </a:r>
            <a:r>
              <a:rPr lang="en-AU" dirty="0"/>
              <a:t> or the </a:t>
            </a:r>
            <a:r>
              <a:rPr lang="en-AU" b="1" dirty="0"/>
              <a:t>structured approach</a:t>
            </a:r>
            <a:endParaRPr lang="en-GB" dirty="0"/>
          </a:p>
          <a:p>
            <a:pPr lvl="1"/>
            <a:r>
              <a:rPr lang="en-AU" b="1" dirty="0"/>
              <a:t>Qualitative approach</a:t>
            </a:r>
            <a:r>
              <a:rPr lang="en-AU" dirty="0"/>
              <a:t> or the </a:t>
            </a:r>
            <a:r>
              <a:rPr lang="en-AU" b="1" dirty="0"/>
              <a:t>unstructured approach</a:t>
            </a:r>
            <a:endParaRPr lang="en-GB" dirty="0"/>
          </a:p>
          <a:p>
            <a:pPr lvl="1"/>
            <a:r>
              <a:rPr lang="en-AU" b="1" dirty="0"/>
              <a:t>Mixed methods approach</a:t>
            </a:r>
          </a:p>
          <a:p>
            <a:r>
              <a:rPr lang="en-AU" dirty="0"/>
              <a:t>The choice of approach depends on</a:t>
            </a:r>
          </a:p>
          <a:p>
            <a:pPr lvl="1"/>
            <a:r>
              <a:rPr lang="en-US" b="1" dirty="0"/>
              <a:t>Aim of enquiry</a:t>
            </a:r>
            <a:r>
              <a:rPr lang="en-US" dirty="0"/>
              <a:t> – exploration, confirmation or quantification. </a:t>
            </a:r>
            <a:endParaRPr lang="en-GB" dirty="0"/>
          </a:p>
          <a:p>
            <a:pPr lvl="1"/>
            <a:r>
              <a:rPr lang="en-US" b="1" dirty="0"/>
              <a:t>Use of the findings</a:t>
            </a:r>
            <a:r>
              <a:rPr lang="en-US" dirty="0"/>
              <a:t> – policy formulation or process understanding.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44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Quantitative data – </a:t>
            </a:r>
            <a:r>
              <a:rPr lang="en-GB" altLang="en-US" dirty="0"/>
              <a:t>discovering answers through the application of scientific procedures e.g. a social survey where researchers analyse numbers and present them in tables, graphs, charts or percentages </a:t>
            </a:r>
          </a:p>
          <a:p>
            <a:r>
              <a:rPr lang="en-GB" altLang="en-US" dirty="0"/>
              <a:t>the method can be seen as reliable and unbiased BUT only if the sample is representative</a:t>
            </a:r>
          </a:p>
          <a:p>
            <a:r>
              <a:rPr lang="en-GB" altLang="en-US" dirty="0"/>
              <a:t>good for discovering who, what, when and where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54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Qualitative data</a:t>
            </a:r>
            <a:r>
              <a:rPr lang="en-GB" altLang="en-US" dirty="0"/>
              <a:t> – tends to be associated with participant observation, in-depth interviews and case studies</a:t>
            </a:r>
          </a:p>
          <a:p>
            <a:r>
              <a:rPr lang="en-GB" altLang="en-US" dirty="0"/>
              <a:t>perceived as more ‘human’ in approach</a:t>
            </a:r>
          </a:p>
          <a:p>
            <a:r>
              <a:rPr lang="en-GB" altLang="en-US" dirty="0"/>
              <a:t>may be smaller-scale and may be more manageable in a limited time frame</a:t>
            </a:r>
          </a:p>
          <a:p>
            <a:r>
              <a:rPr lang="en-GB" altLang="en-US" dirty="0"/>
              <a:t>good for ‘why’ information and ‘attitudinal’ research – explores attitudes, feelings and opinions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77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Method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Combine multiple methods of different paradigms (quantitative /qualitative ) to improve findings</a:t>
            </a:r>
          </a:p>
          <a:p>
            <a:r>
              <a:rPr lang="en-GB" dirty="0"/>
              <a:t>Advantages: </a:t>
            </a:r>
          </a:p>
          <a:p>
            <a:pPr lvl="1"/>
            <a:r>
              <a:rPr lang="en-GB" dirty="0"/>
              <a:t>Enhances research possibilities</a:t>
            </a:r>
          </a:p>
          <a:p>
            <a:pPr lvl="1"/>
            <a:r>
              <a:rPr lang="en-GB" dirty="0"/>
              <a:t>Better for more complex situations</a:t>
            </a:r>
          </a:p>
          <a:p>
            <a:pPr lvl="1"/>
            <a:r>
              <a:rPr lang="en-GB" dirty="0"/>
              <a:t>Enrichment of data</a:t>
            </a:r>
          </a:p>
          <a:p>
            <a:pPr lvl="1"/>
            <a:r>
              <a:rPr lang="en-GB" dirty="0"/>
              <a:t>Collecting additional research evidence</a:t>
            </a:r>
          </a:p>
          <a:p>
            <a:pPr marL="514350" indent="-457200"/>
            <a:r>
              <a:rPr lang="en-GB" dirty="0"/>
              <a:t>Disadvantages: </a:t>
            </a:r>
          </a:p>
          <a:p>
            <a:pPr marL="914400" lvl="1" indent="-457200"/>
            <a:r>
              <a:rPr lang="en-GB" dirty="0"/>
              <a:t>More data means more work and resources</a:t>
            </a:r>
          </a:p>
          <a:p>
            <a:pPr marL="914400" lvl="1" indent="-457200"/>
            <a:r>
              <a:rPr lang="en-GB" dirty="0"/>
              <a:t>Requires additional and diverse skills</a:t>
            </a:r>
          </a:p>
          <a:p>
            <a:pPr marL="914400" lvl="1" indent="-457200"/>
            <a:r>
              <a:rPr lang="en-GB" dirty="0"/>
              <a:t>Contacting two study populations</a:t>
            </a:r>
          </a:p>
          <a:p>
            <a:pPr marL="914400" lvl="1" indent="-457200"/>
            <a:r>
              <a:rPr lang="en-GB" dirty="0"/>
              <a:t>Resolving disagreements in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42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026" y="83094"/>
            <a:ext cx="10364451" cy="1356407"/>
          </a:xfrm>
        </p:spPr>
        <p:txBody>
          <a:bodyPr/>
          <a:lstStyle/>
          <a:p>
            <a:r>
              <a:rPr lang="en-GB" dirty="0" smtClean="0"/>
              <a:t>Differences between qualitative, quantitative and mixed methods approaches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67886" y="1330859"/>
            <a:ext cx="9055602" cy="5496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96478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research used?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56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evidence from research change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Decision makers use evidence to improve services or make processes more effective</a:t>
            </a:r>
          </a:p>
          <a:p>
            <a:r>
              <a:rPr lang="en-GB" dirty="0"/>
              <a:t>Evidence-based practice is used to collect information to determine the appropriateness of practice taking into account: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/>
              <a:t>Evidence to deliver process/services effectively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/>
              <a:t>Critical judgement of service providers on suitability and appropriateness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/>
              <a:t>Consumer experience or preference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2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Methodologists </a:t>
            </a:r>
            <a:r>
              <a:rPr lang="en-GB" dirty="0"/>
              <a:t>have developed research methods to understand your specific area</a:t>
            </a:r>
          </a:p>
          <a:p>
            <a:r>
              <a:rPr lang="en-GB" dirty="0"/>
              <a:t>There are many different procedures and techniques </a:t>
            </a:r>
          </a:p>
          <a:p>
            <a:r>
              <a:rPr lang="en-GB" dirty="0"/>
              <a:t>Reliability and validity depends on the soundness of the research methods adopted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26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148" y="87035"/>
            <a:ext cx="10364452" cy="1061827"/>
          </a:xfrm>
        </p:spPr>
        <p:txBody>
          <a:bodyPr/>
          <a:lstStyle/>
          <a:p>
            <a:r>
              <a:rPr lang="en-GB" dirty="0" smtClean="0"/>
              <a:t>The applications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6097" y="999330"/>
            <a:ext cx="8867102" cy="5612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9394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65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Can you;</a:t>
            </a:r>
          </a:p>
          <a:p>
            <a:pPr lvl="1"/>
            <a:r>
              <a:rPr lang="en-GB" dirty="0"/>
              <a:t>Define what research </a:t>
            </a:r>
            <a:r>
              <a:rPr lang="en-GB" dirty="0" smtClean="0"/>
              <a:t>is?</a:t>
            </a:r>
            <a:endParaRPr lang="en-GB" dirty="0"/>
          </a:p>
          <a:p>
            <a:pPr lvl="1"/>
            <a:r>
              <a:rPr lang="en-GB" dirty="0"/>
              <a:t>Identify the key components of </a:t>
            </a:r>
            <a:r>
              <a:rPr lang="en-GB" dirty="0" smtClean="0"/>
              <a:t>research?</a:t>
            </a:r>
            <a:endParaRPr lang="en-GB" dirty="0"/>
          </a:p>
          <a:p>
            <a:pPr lvl="1"/>
            <a:r>
              <a:rPr lang="en-GB" dirty="0"/>
              <a:t>Discuss the reasons for carrying </a:t>
            </a:r>
            <a:r>
              <a:rPr lang="en-GB"/>
              <a:t>out </a:t>
            </a:r>
            <a:r>
              <a:rPr lang="en-GB" smtClean="0"/>
              <a:t>research?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064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0345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477</TotalTime>
  <Words>780</Words>
  <Application>Microsoft Office PowerPoint</Application>
  <PresentationFormat>Widescreen</PresentationFormat>
  <Paragraphs>109</Paragraphs>
  <Slides>24</Slides>
  <Notes>1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Tw Cen MT</vt:lpstr>
      <vt:lpstr>Wingdings</vt:lpstr>
      <vt:lpstr>Droplet</vt:lpstr>
      <vt:lpstr>Researching and Working in Educational Contexts</vt:lpstr>
      <vt:lpstr>Objectives</vt:lpstr>
      <vt:lpstr>Task</vt:lpstr>
      <vt:lpstr>What is research?</vt:lpstr>
      <vt:lpstr>Research: what does it mean?</vt:lpstr>
      <vt:lpstr>Research: what does it mean?</vt:lpstr>
      <vt:lpstr>Key words</vt:lpstr>
      <vt:lpstr>Why is research Carried out?</vt:lpstr>
      <vt:lpstr>Reasons for doing research</vt:lpstr>
      <vt:lpstr>What are the different types research?</vt:lpstr>
      <vt:lpstr>Paradigms of research</vt:lpstr>
      <vt:lpstr>Terminology</vt:lpstr>
      <vt:lpstr>Types of Research</vt:lpstr>
      <vt:lpstr>Sharp (2012)</vt:lpstr>
      <vt:lpstr>Sharp (2012)</vt:lpstr>
      <vt:lpstr>Mixed Method Approach</vt:lpstr>
      <vt:lpstr>Differences between qualitative, quantitative and mixed methods approaches </vt:lpstr>
      <vt:lpstr>How is research used?</vt:lpstr>
      <vt:lpstr>How does evidence from research change practice?</vt:lpstr>
      <vt:lpstr>Application of Research</vt:lpstr>
      <vt:lpstr>The applications of research</vt:lpstr>
      <vt:lpstr>Questions</vt:lpstr>
      <vt:lpstr>Objectives</vt:lpstr>
      <vt:lpstr>Questions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and Working in Educational Contexts</dc:title>
  <dc:creator>Ross Phillips (P143604)</dc:creator>
  <cp:lastModifiedBy>Ross Phillips</cp:lastModifiedBy>
  <cp:revision>7</cp:revision>
  <dcterms:created xsi:type="dcterms:W3CDTF">2017-11-22T09:43:35Z</dcterms:created>
  <dcterms:modified xsi:type="dcterms:W3CDTF">2017-12-01T10:09:54Z</dcterms:modified>
</cp:coreProperties>
</file>