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88"/>
  </p:notesMasterIdLst>
  <p:handoutMasterIdLst>
    <p:handoutMasterId r:id="rId89"/>
  </p:handoutMasterIdLst>
  <p:sldIdLst>
    <p:sldId id="258" r:id="rId2"/>
    <p:sldId id="415" r:id="rId3"/>
    <p:sldId id="416" r:id="rId4"/>
    <p:sldId id="417" r:id="rId5"/>
    <p:sldId id="418" r:id="rId6"/>
    <p:sldId id="419" r:id="rId7"/>
    <p:sldId id="407" r:id="rId8"/>
    <p:sldId id="408" r:id="rId9"/>
    <p:sldId id="409" r:id="rId10"/>
    <p:sldId id="410" r:id="rId11"/>
    <p:sldId id="411" r:id="rId12"/>
    <p:sldId id="412" r:id="rId13"/>
    <p:sldId id="358" r:id="rId14"/>
    <p:sldId id="359" r:id="rId15"/>
    <p:sldId id="360" r:id="rId16"/>
    <p:sldId id="397" r:id="rId17"/>
    <p:sldId id="398" r:id="rId18"/>
    <p:sldId id="361" r:id="rId19"/>
    <p:sldId id="362" r:id="rId20"/>
    <p:sldId id="363" r:id="rId21"/>
    <p:sldId id="364" r:id="rId22"/>
    <p:sldId id="365" r:id="rId23"/>
    <p:sldId id="399" r:id="rId24"/>
    <p:sldId id="400" r:id="rId25"/>
    <p:sldId id="401" r:id="rId26"/>
    <p:sldId id="402" r:id="rId27"/>
    <p:sldId id="366" r:id="rId28"/>
    <p:sldId id="403" r:id="rId29"/>
    <p:sldId id="369" r:id="rId30"/>
    <p:sldId id="404" r:id="rId31"/>
    <p:sldId id="370" r:id="rId32"/>
    <p:sldId id="371" r:id="rId33"/>
    <p:sldId id="372" r:id="rId34"/>
    <p:sldId id="373" r:id="rId35"/>
    <p:sldId id="374" r:id="rId36"/>
    <p:sldId id="375" r:id="rId37"/>
    <p:sldId id="376" r:id="rId38"/>
    <p:sldId id="377" r:id="rId39"/>
    <p:sldId id="378" r:id="rId40"/>
    <p:sldId id="379" r:id="rId41"/>
    <p:sldId id="380" r:id="rId42"/>
    <p:sldId id="382" r:id="rId43"/>
    <p:sldId id="383" r:id="rId44"/>
    <p:sldId id="384" r:id="rId45"/>
    <p:sldId id="385" r:id="rId46"/>
    <p:sldId id="386" r:id="rId47"/>
    <p:sldId id="387" r:id="rId48"/>
    <p:sldId id="388" r:id="rId49"/>
    <p:sldId id="389" r:id="rId50"/>
    <p:sldId id="390" r:id="rId51"/>
    <p:sldId id="391" r:id="rId52"/>
    <p:sldId id="392" r:id="rId53"/>
    <p:sldId id="393" r:id="rId54"/>
    <p:sldId id="394" r:id="rId55"/>
    <p:sldId id="395" r:id="rId56"/>
    <p:sldId id="396" r:id="rId57"/>
    <p:sldId id="262" r:id="rId58"/>
    <p:sldId id="263" r:id="rId59"/>
    <p:sldId id="264" r:id="rId60"/>
    <p:sldId id="268" r:id="rId61"/>
    <p:sldId id="279" r:id="rId62"/>
    <p:sldId id="405" r:id="rId63"/>
    <p:sldId id="280" r:id="rId64"/>
    <p:sldId id="284" r:id="rId65"/>
    <p:sldId id="406" r:id="rId66"/>
    <p:sldId id="297" r:id="rId67"/>
    <p:sldId id="298" r:id="rId68"/>
    <p:sldId id="325" r:id="rId69"/>
    <p:sldId id="326" r:id="rId70"/>
    <p:sldId id="327" r:id="rId71"/>
    <p:sldId id="332" r:id="rId72"/>
    <p:sldId id="333" r:id="rId73"/>
    <p:sldId id="334" r:id="rId74"/>
    <p:sldId id="335" r:id="rId75"/>
    <p:sldId id="336" r:id="rId76"/>
    <p:sldId id="337" r:id="rId77"/>
    <p:sldId id="338" r:id="rId78"/>
    <p:sldId id="339" r:id="rId79"/>
    <p:sldId id="341" r:id="rId80"/>
    <p:sldId id="345" r:id="rId81"/>
    <p:sldId id="346" r:id="rId82"/>
    <p:sldId id="349" r:id="rId83"/>
    <p:sldId id="350" r:id="rId84"/>
    <p:sldId id="351" r:id="rId85"/>
    <p:sldId id="352" r:id="rId86"/>
    <p:sldId id="355" r:id="rId8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613"/>
    <p:restoredTop sz="92547"/>
  </p:normalViewPr>
  <p:slideViewPr>
    <p:cSldViewPr snapToGrid="0" snapToObjects="1">
      <p:cViewPr varScale="1">
        <p:scale>
          <a:sx n="95" d="100"/>
          <a:sy n="95" d="100"/>
        </p:scale>
        <p:origin x="44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notesMaster" Target="notesMasters/notesMaster1.xml"/><Relationship Id="rId9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EB0925-E124-481C-8446-564CDD892234}"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7D8405F7-8DF1-447E-A67E-8F5626D7D704}">
      <dgm:prSet phldrT="[Text]"/>
      <dgm:spPr/>
      <dgm:t>
        <a:bodyPr/>
        <a:lstStyle/>
        <a:p>
          <a:r>
            <a:rPr lang="en-GB" dirty="0" smtClean="0"/>
            <a:t>The technological revolution</a:t>
          </a:r>
          <a:endParaRPr lang="en-GB" dirty="0"/>
        </a:p>
      </dgm:t>
    </dgm:pt>
    <dgm:pt modelId="{B25BFCC3-C6F4-4D8E-A56A-50681A4620D6}" type="parTrans" cxnId="{28231E72-9D35-4138-81D1-531BDFFA82B2}">
      <dgm:prSet/>
      <dgm:spPr/>
      <dgm:t>
        <a:bodyPr/>
        <a:lstStyle/>
        <a:p>
          <a:endParaRPr lang="en-GB"/>
        </a:p>
      </dgm:t>
    </dgm:pt>
    <dgm:pt modelId="{E9F57525-51F4-4A36-9E04-5409388FBC7E}" type="sibTrans" cxnId="{28231E72-9D35-4138-81D1-531BDFFA82B2}">
      <dgm:prSet/>
      <dgm:spPr/>
      <dgm:t>
        <a:bodyPr/>
        <a:lstStyle/>
        <a:p>
          <a:endParaRPr lang="en-GB"/>
        </a:p>
      </dgm:t>
    </dgm:pt>
    <dgm:pt modelId="{CC2259A8-1DC5-4E31-A445-FFC9842F142D}">
      <dgm:prSet phldrT="[Text]"/>
      <dgm:spPr/>
      <dgm:t>
        <a:bodyPr/>
        <a:lstStyle/>
        <a:p>
          <a:r>
            <a:rPr lang="en-GB" dirty="0" smtClean="0"/>
            <a:t>The net generation</a:t>
          </a:r>
          <a:endParaRPr lang="en-GB" dirty="0"/>
        </a:p>
      </dgm:t>
    </dgm:pt>
    <dgm:pt modelId="{A0633669-8106-460B-88D9-A9C80AFB7A9A}" type="parTrans" cxnId="{80F6488B-1E4B-4821-B5B2-E14DDE03CD9C}">
      <dgm:prSet/>
      <dgm:spPr/>
      <dgm:t>
        <a:bodyPr/>
        <a:lstStyle/>
        <a:p>
          <a:endParaRPr lang="en-GB"/>
        </a:p>
      </dgm:t>
    </dgm:pt>
    <dgm:pt modelId="{AFDA7694-D4A3-4BB4-9311-EB56D6B31C9A}" type="sibTrans" cxnId="{80F6488B-1E4B-4821-B5B2-E14DDE03CD9C}">
      <dgm:prSet/>
      <dgm:spPr/>
      <dgm:t>
        <a:bodyPr/>
        <a:lstStyle/>
        <a:p>
          <a:endParaRPr lang="en-GB"/>
        </a:p>
      </dgm:t>
    </dgm:pt>
    <dgm:pt modelId="{0A116EDC-5ABF-4FDC-9AB4-B5313C6D780F}">
      <dgm:prSet phldrT="[Text]"/>
      <dgm:spPr/>
      <dgm:t>
        <a:bodyPr/>
        <a:lstStyle/>
        <a:p>
          <a:r>
            <a:rPr lang="en-GB" dirty="0" smtClean="0"/>
            <a:t>Responsible investment</a:t>
          </a:r>
          <a:endParaRPr lang="en-GB" dirty="0"/>
        </a:p>
      </dgm:t>
    </dgm:pt>
    <dgm:pt modelId="{F107EE36-B5C1-4FDB-A320-C25BCD6F943E}" type="parTrans" cxnId="{6C5443E6-2976-44E6-984A-D3E7C373A0C4}">
      <dgm:prSet/>
      <dgm:spPr/>
      <dgm:t>
        <a:bodyPr/>
        <a:lstStyle/>
        <a:p>
          <a:endParaRPr lang="en-GB"/>
        </a:p>
      </dgm:t>
    </dgm:pt>
    <dgm:pt modelId="{A914F36E-E7F9-4749-AFBF-591B5320900F}" type="sibTrans" cxnId="{6C5443E6-2976-44E6-984A-D3E7C373A0C4}">
      <dgm:prSet/>
      <dgm:spPr/>
      <dgm:t>
        <a:bodyPr/>
        <a:lstStyle/>
        <a:p>
          <a:endParaRPr lang="en-GB"/>
        </a:p>
      </dgm:t>
    </dgm:pt>
    <dgm:pt modelId="{F8D7D388-45FF-4586-A72E-DC2F5E03910A}">
      <dgm:prSet phldrT="[Text]"/>
      <dgm:spPr/>
      <dgm:t>
        <a:bodyPr/>
        <a:lstStyle/>
        <a:p>
          <a:r>
            <a:rPr lang="en-GB" dirty="0" smtClean="0"/>
            <a:t>Stakeholder expectations</a:t>
          </a:r>
          <a:endParaRPr lang="en-GB" dirty="0"/>
        </a:p>
      </dgm:t>
    </dgm:pt>
    <dgm:pt modelId="{5DBC2B96-20F4-4BED-B938-ED1E695A083D}" type="parTrans" cxnId="{E151CBBA-9CE4-46E8-BB9D-007B0492ACEB}">
      <dgm:prSet/>
      <dgm:spPr/>
      <dgm:t>
        <a:bodyPr/>
        <a:lstStyle/>
        <a:p>
          <a:endParaRPr lang="en-GB"/>
        </a:p>
      </dgm:t>
    </dgm:pt>
    <dgm:pt modelId="{FEF5C810-6B1E-4AC9-955A-5FE7C191A119}" type="sibTrans" cxnId="{E151CBBA-9CE4-46E8-BB9D-007B0492ACEB}">
      <dgm:prSet/>
      <dgm:spPr/>
      <dgm:t>
        <a:bodyPr/>
        <a:lstStyle/>
        <a:p>
          <a:endParaRPr lang="en-GB"/>
        </a:p>
      </dgm:t>
    </dgm:pt>
    <dgm:pt modelId="{EA59ECB7-12A2-4E47-970E-646B27E59F16}" type="pres">
      <dgm:prSet presAssocID="{03EB0925-E124-481C-8446-564CDD892234}" presName="matrix" presStyleCnt="0">
        <dgm:presLayoutVars>
          <dgm:chMax val="1"/>
          <dgm:dir/>
          <dgm:resizeHandles val="exact"/>
        </dgm:presLayoutVars>
      </dgm:prSet>
      <dgm:spPr/>
      <dgm:t>
        <a:bodyPr/>
        <a:lstStyle/>
        <a:p>
          <a:endParaRPr lang="en-GB"/>
        </a:p>
      </dgm:t>
    </dgm:pt>
    <dgm:pt modelId="{3D27007C-6811-4066-AC08-3F8F66058A15}" type="pres">
      <dgm:prSet presAssocID="{03EB0925-E124-481C-8446-564CDD892234}" presName="diamond" presStyleLbl="bgShp" presStyleIdx="0" presStyleCnt="1"/>
      <dgm:spPr/>
    </dgm:pt>
    <dgm:pt modelId="{828CE4C8-A589-4FBB-82AF-C100C6D26318}" type="pres">
      <dgm:prSet presAssocID="{03EB0925-E124-481C-8446-564CDD892234}" presName="quad1" presStyleLbl="node1" presStyleIdx="0" presStyleCnt="4">
        <dgm:presLayoutVars>
          <dgm:chMax val="0"/>
          <dgm:chPref val="0"/>
          <dgm:bulletEnabled val="1"/>
        </dgm:presLayoutVars>
      </dgm:prSet>
      <dgm:spPr/>
      <dgm:t>
        <a:bodyPr/>
        <a:lstStyle/>
        <a:p>
          <a:endParaRPr lang="en-GB"/>
        </a:p>
      </dgm:t>
    </dgm:pt>
    <dgm:pt modelId="{E2A9DC8E-4988-4061-B4ED-178414B33FD3}" type="pres">
      <dgm:prSet presAssocID="{03EB0925-E124-481C-8446-564CDD892234}" presName="quad2" presStyleLbl="node1" presStyleIdx="1" presStyleCnt="4">
        <dgm:presLayoutVars>
          <dgm:chMax val="0"/>
          <dgm:chPref val="0"/>
          <dgm:bulletEnabled val="1"/>
        </dgm:presLayoutVars>
      </dgm:prSet>
      <dgm:spPr/>
      <dgm:t>
        <a:bodyPr/>
        <a:lstStyle/>
        <a:p>
          <a:endParaRPr lang="en-GB"/>
        </a:p>
      </dgm:t>
    </dgm:pt>
    <dgm:pt modelId="{896969D2-35B8-4139-9606-683A7CBC9980}" type="pres">
      <dgm:prSet presAssocID="{03EB0925-E124-481C-8446-564CDD892234}" presName="quad3" presStyleLbl="node1" presStyleIdx="2" presStyleCnt="4">
        <dgm:presLayoutVars>
          <dgm:chMax val="0"/>
          <dgm:chPref val="0"/>
          <dgm:bulletEnabled val="1"/>
        </dgm:presLayoutVars>
      </dgm:prSet>
      <dgm:spPr/>
      <dgm:t>
        <a:bodyPr/>
        <a:lstStyle/>
        <a:p>
          <a:endParaRPr lang="en-GB"/>
        </a:p>
      </dgm:t>
    </dgm:pt>
    <dgm:pt modelId="{49811B20-E513-43DF-968B-FCA7140D13C1}" type="pres">
      <dgm:prSet presAssocID="{03EB0925-E124-481C-8446-564CDD892234}" presName="quad4" presStyleLbl="node1" presStyleIdx="3" presStyleCnt="4">
        <dgm:presLayoutVars>
          <dgm:chMax val="0"/>
          <dgm:chPref val="0"/>
          <dgm:bulletEnabled val="1"/>
        </dgm:presLayoutVars>
      </dgm:prSet>
      <dgm:spPr/>
      <dgm:t>
        <a:bodyPr/>
        <a:lstStyle/>
        <a:p>
          <a:endParaRPr lang="en-GB"/>
        </a:p>
      </dgm:t>
    </dgm:pt>
  </dgm:ptLst>
  <dgm:cxnLst>
    <dgm:cxn modelId="{6C5443E6-2976-44E6-984A-D3E7C373A0C4}" srcId="{03EB0925-E124-481C-8446-564CDD892234}" destId="{0A116EDC-5ABF-4FDC-9AB4-B5313C6D780F}" srcOrd="2" destOrd="0" parTransId="{F107EE36-B5C1-4FDB-A320-C25BCD6F943E}" sibTransId="{A914F36E-E7F9-4749-AFBF-591B5320900F}"/>
    <dgm:cxn modelId="{E151CBBA-9CE4-46E8-BB9D-007B0492ACEB}" srcId="{03EB0925-E124-481C-8446-564CDD892234}" destId="{F8D7D388-45FF-4586-A72E-DC2F5E03910A}" srcOrd="3" destOrd="0" parTransId="{5DBC2B96-20F4-4BED-B938-ED1E695A083D}" sibTransId="{FEF5C810-6B1E-4AC9-955A-5FE7C191A119}"/>
    <dgm:cxn modelId="{54B34FE3-53B5-4880-B12A-8A0F1562760E}" type="presOf" srcId="{F8D7D388-45FF-4586-A72E-DC2F5E03910A}" destId="{49811B20-E513-43DF-968B-FCA7140D13C1}" srcOrd="0" destOrd="0" presId="urn:microsoft.com/office/officeart/2005/8/layout/matrix3"/>
    <dgm:cxn modelId="{28231E72-9D35-4138-81D1-531BDFFA82B2}" srcId="{03EB0925-E124-481C-8446-564CDD892234}" destId="{7D8405F7-8DF1-447E-A67E-8F5626D7D704}" srcOrd="0" destOrd="0" parTransId="{B25BFCC3-C6F4-4D8E-A56A-50681A4620D6}" sibTransId="{E9F57525-51F4-4A36-9E04-5409388FBC7E}"/>
    <dgm:cxn modelId="{7C6EFC87-D44C-47EB-952C-08DC6A7EC444}" type="presOf" srcId="{0A116EDC-5ABF-4FDC-9AB4-B5313C6D780F}" destId="{896969D2-35B8-4139-9606-683A7CBC9980}" srcOrd="0" destOrd="0" presId="urn:microsoft.com/office/officeart/2005/8/layout/matrix3"/>
    <dgm:cxn modelId="{E4C40A77-22E2-4F70-97F8-328E1FC4C4B2}" type="presOf" srcId="{7D8405F7-8DF1-447E-A67E-8F5626D7D704}" destId="{828CE4C8-A589-4FBB-82AF-C100C6D26318}" srcOrd="0" destOrd="0" presId="urn:microsoft.com/office/officeart/2005/8/layout/matrix3"/>
    <dgm:cxn modelId="{E081D7CD-B066-4380-A271-E7718B2B6A14}" type="presOf" srcId="{CC2259A8-1DC5-4E31-A445-FFC9842F142D}" destId="{E2A9DC8E-4988-4061-B4ED-178414B33FD3}" srcOrd="0" destOrd="0" presId="urn:microsoft.com/office/officeart/2005/8/layout/matrix3"/>
    <dgm:cxn modelId="{80F6488B-1E4B-4821-B5B2-E14DDE03CD9C}" srcId="{03EB0925-E124-481C-8446-564CDD892234}" destId="{CC2259A8-1DC5-4E31-A445-FFC9842F142D}" srcOrd="1" destOrd="0" parTransId="{A0633669-8106-460B-88D9-A9C80AFB7A9A}" sibTransId="{AFDA7694-D4A3-4BB4-9311-EB56D6B31C9A}"/>
    <dgm:cxn modelId="{0C83C1E6-4A2E-49AD-89E0-B755BCE0EEAF}" type="presOf" srcId="{03EB0925-E124-481C-8446-564CDD892234}" destId="{EA59ECB7-12A2-4E47-970E-646B27E59F16}" srcOrd="0" destOrd="0" presId="urn:microsoft.com/office/officeart/2005/8/layout/matrix3"/>
    <dgm:cxn modelId="{B77AD05E-2A97-46F0-B9FD-8BB1E5F0E975}" type="presParOf" srcId="{EA59ECB7-12A2-4E47-970E-646B27E59F16}" destId="{3D27007C-6811-4066-AC08-3F8F66058A15}" srcOrd="0" destOrd="0" presId="urn:microsoft.com/office/officeart/2005/8/layout/matrix3"/>
    <dgm:cxn modelId="{A59FA4D7-9E72-4322-9556-73A0E23FCCC2}" type="presParOf" srcId="{EA59ECB7-12A2-4E47-970E-646B27E59F16}" destId="{828CE4C8-A589-4FBB-82AF-C100C6D26318}" srcOrd="1" destOrd="0" presId="urn:microsoft.com/office/officeart/2005/8/layout/matrix3"/>
    <dgm:cxn modelId="{2DEF8D75-70BA-4266-B2DB-F3605BA6A064}" type="presParOf" srcId="{EA59ECB7-12A2-4E47-970E-646B27E59F16}" destId="{E2A9DC8E-4988-4061-B4ED-178414B33FD3}" srcOrd="2" destOrd="0" presId="urn:microsoft.com/office/officeart/2005/8/layout/matrix3"/>
    <dgm:cxn modelId="{C23C0282-74FB-4BD8-AFFE-E3F475F47F67}" type="presParOf" srcId="{EA59ECB7-12A2-4E47-970E-646B27E59F16}" destId="{896969D2-35B8-4139-9606-683A7CBC9980}" srcOrd="3" destOrd="0" presId="urn:microsoft.com/office/officeart/2005/8/layout/matrix3"/>
    <dgm:cxn modelId="{73976122-3ADB-4971-AC4A-123F6F857238}" type="presParOf" srcId="{EA59ECB7-12A2-4E47-970E-646B27E59F16}" destId="{49811B20-E513-43DF-968B-FCA7140D13C1}"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27007C-6811-4066-AC08-3F8F66058A15}">
      <dsp:nvSpPr>
        <dsp:cNvPr id="0" name=""/>
        <dsp:cNvSpPr/>
      </dsp:nvSpPr>
      <dsp:spPr>
        <a:xfrm>
          <a:off x="2917031" y="0"/>
          <a:ext cx="4038600" cy="403860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8CE4C8-A589-4FBB-82AF-C100C6D26318}">
      <dsp:nvSpPr>
        <dsp:cNvPr id="0" name=""/>
        <dsp:cNvSpPr/>
      </dsp:nvSpPr>
      <dsp:spPr>
        <a:xfrm>
          <a:off x="3300698" y="383667"/>
          <a:ext cx="1575054" cy="15750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The technological revolution</a:t>
          </a:r>
          <a:endParaRPr lang="en-GB" sz="1600" kern="1200" dirty="0"/>
        </a:p>
      </dsp:txBody>
      <dsp:txXfrm>
        <a:off x="3377586" y="460555"/>
        <a:ext cx="1421278" cy="1421278"/>
      </dsp:txXfrm>
    </dsp:sp>
    <dsp:sp modelId="{E2A9DC8E-4988-4061-B4ED-178414B33FD3}">
      <dsp:nvSpPr>
        <dsp:cNvPr id="0" name=""/>
        <dsp:cNvSpPr/>
      </dsp:nvSpPr>
      <dsp:spPr>
        <a:xfrm>
          <a:off x="4996910" y="383667"/>
          <a:ext cx="1575054" cy="15750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The net generation</a:t>
          </a:r>
          <a:endParaRPr lang="en-GB" sz="1600" kern="1200" dirty="0"/>
        </a:p>
      </dsp:txBody>
      <dsp:txXfrm>
        <a:off x="5073798" y="460555"/>
        <a:ext cx="1421278" cy="1421278"/>
      </dsp:txXfrm>
    </dsp:sp>
    <dsp:sp modelId="{896969D2-35B8-4139-9606-683A7CBC9980}">
      <dsp:nvSpPr>
        <dsp:cNvPr id="0" name=""/>
        <dsp:cNvSpPr/>
      </dsp:nvSpPr>
      <dsp:spPr>
        <a:xfrm>
          <a:off x="3300698" y="2079879"/>
          <a:ext cx="1575054" cy="15750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Responsible investment</a:t>
          </a:r>
          <a:endParaRPr lang="en-GB" sz="1600" kern="1200" dirty="0"/>
        </a:p>
      </dsp:txBody>
      <dsp:txXfrm>
        <a:off x="3377586" y="2156767"/>
        <a:ext cx="1421278" cy="1421278"/>
      </dsp:txXfrm>
    </dsp:sp>
    <dsp:sp modelId="{49811B20-E513-43DF-968B-FCA7140D13C1}">
      <dsp:nvSpPr>
        <dsp:cNvPr id="0" name=""/>
        <dsp:cNvSpPr/>
      </dsp:nvSpPr>
      <dsp:spPr>
        <a:xfrm>
          <a:off x="4996910" y="2079879"/>
          <a:ext cx="1575054" cy="15750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Stakeholder expectations</a:t>
          </a:r>
          <a:endParaRPr lang="en-GB" sz="1600" kern="1200" dirty="0"/>
        </a:p>
      </dsp:txBody>
      <dsp:txXfrm>
        <a:off x="5073798" y="2156767"/>
        <a:ext cx="1421278" cy="1421278"/>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41.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4.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6.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6.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47.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48.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49.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5790617-4B91-4AC6-BC05-BAD9449740BD}" type="datetimeFigureOut">
              <a:rPr lang="en-GB" smtClean="0"/>
              <a:t>26/11/2018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E339A103-1AF0-44C2-A894-6503097F38C9}" type="slidenum">
              <a:rPr lang="en-GB" smtClean="0"/>
              <a:t>‹#›</a:t>
            </a:fld>
            <a:endParaRPr lang="en-GB"/>
          </a:p>
        </p:txBody>
      </p:sp>
    </p:spTree>
    <p:extLst>
      <p:ext uri="{BB962C8B-B14F-4D97-AF65-F5344CB8AC3E}">
        <p14:creationId xmlns:p14="http://schemas.microsoft.com/office/powerpoint/2010/main" val="21484790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BE37135-6F38-1C47-AACE-F17FCC3B2A54}" type="datetimeFigureOut">
              <a:rPr lang="en-US" smtClean="0"/>
              <a:t>11/26/2018</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9FC64733-C1EB-EE4E-978A-A77D970C0558}" type="slidenum">
              <a:rPr lang="en-US" smtClean="0"/>
              <a:t>‹#›</a:t>
            </a:fld>
            <a:endParaRPr lang="en-US"/>
          </a:p>
        </p:txBody>
      </p:sp>
    </p:spTree>
    <p:extLst>
      <p:ext uri="{BB962C8B-B14F-4D97-AF65-F5344CB8AC3E}">
        <p14:creationId xmlns:p14="http://schemas.microsoft.com/office/powerpoint/2010/main" val="753150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F6AF56-6B5E-4523-A1BC-B70324ADF5B5}" type="slidenum">
              <a:rPr lang="en-GB" smtClean="0"/>
              <a:pPr/>
              <a:t>1</a:t>
            </a:fld>
            <a:endParaRPr lang="en-GB"/>
          </a:p>
        </p:txBody>
      </p:sp>
    </p:spTree>
    <p:extLst>
      <p:ext uri="{BB962C8B-B14F-4D97-AF65-F5344CB8AC3E}">
        <p14:creationId xmlns:p14="http://schemas.microsoft.com/office/powerpoint/2010/main" val="9291489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E12E3EB-6ACE-4CFB-BE0B-C119338E24C8}" type="slidenum">
              <a:rPr lang="en-US" altLang="en-US" sz="1200">
                <a:solidFill>
                  <a:srgbClr val="000000"/>
                </a:solidFill>
              </a:rPr>
              <a:pPr/>
              <a:t>2</a:t>
            </a:fld>
            <a:endParaRPr lang="en-US" altLang="en-US" sz="1200">
              <a:solidFill>
                <a:srgbClr val="000000"/>
              </a:solidFill>
            </a:endParaRPr>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33144272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3B0F2FA-9474-459D-8FE2-8B33D5B0545C}" type="slidenum">
              <a:rPr lang="en-US" altLang="en-US" sz="1200">
                <a:solidFill>
                  <a:srgbClr val="000000"/>
                </a:solidFill>
              </a:rPr>
              <a:pPr/>
              <a:t>3</a:t>
            </a:fld>
            <a:endParaRPr lang="en-US" altLang="en-US" sz="1200">
              <a:solidFill>
                <a:srgbClr val="000000"/>
              </a:solidFill>
            </a:endParaRPr>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42130294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779BBE9-2CF3-4964-ABD5-A10F13D548FF}" type="slidenum">
              <a:rPr lang="en-US" altLang="en-US" sz="1200">
                <a:solidFill>
                  <a:srgbClr val="000000"/>
                </a:solidFill>
              </a:rPr>
              <a:pPr/>
              <a:t>4</a:t>
            </a:fld>
            <a:endParaRPr lang="en-US" altLang="en-US" sz="1200">
              <a:solidFill>
                <a:srgbClr val="000000"/>
              </a:solidFill>
            </a:endParaRPr>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22338846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EA8BEC8-1ED8-4A3F-8141-3DFF5CF7F15B}" type="slidenum">
              <a:rPr lang="en-US" altLang="en-US" sz="1200">
                <a:solidFill>
                  <a:srgbClr val="000000"/>
                </a:solidFill>
              </a:rPr>
              <a:pPr/>
              <a:t>5</a:t>
            </a:fld>
            <a:endParaRPr lang="en-US" altLang="en-US" sz="1200">
              <a:solidFill>
                <a:srgbClr val="000000"/>
              </a:solidFill>
            </a:endParaRPr>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24695091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32128376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F6AF56-6B5E-4523-A1BC-B70324ADF5B5}" type="slidenum">
              <a:rPr lang="en-GB" smtClean="0">
                <a:solidFill>
                  <a:prstClr val="black"/>
                </a:solidFill>
              </a:rPr>
              <a:pPr/>
              <a:t>76</a:t>
            </a:fld>
            <a:endParaRPr lang="en-GB">
              <a:solidFill>
                <a:prstClr val="black"/>
              </a:solidFill>
            </a:endParaRPr>
          </a:p>
        </p:txBody>
      </p:sp>
    </p:spTree>
    <p:extLst>
      <p:ext uri="{BB962C8B-B14F-4D97-AF65-F5344CB8AC3E}">
        <p14:creationId xmlns:p14="http://schemas.microsoft.com/office/powerpoint/2010/main" val="3916189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77</a:t>
            </a:fld>
            <a:endParaRPr lang="en-GB"/>
          </a:p>
        </p:txBody>
      </p:sp>
    </p:spTree>
    <p:extLst>
      <p:ext uri="{BB962C8B-B14F-4D97-AF65-F5344CB8AC3E}">
        <p14:creationId xmlns:p14="http://schemas.microsoft.com/office/powerpoint/2010/main" val="14765763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txBox="1">
            <a:spLocks noGrp="1" noChangeArrowheads="1"/>
          </p:cNvSpPr>
          <p:nvPr/>
        </p:nvSpPr>
        <p:spPr bwMode="auto">
          <a:xfrm>
            <a:off x="3859579" y="9443241"/>
            <a:ext cx="2953969" cy="4976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614" tIns="45807" rIns="91614" bIns="45807" anchor="b"/>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lgn="r" eaLnBrk="1" hangingPunct="1"/>
            <a:fld id="{DD756096-91B9-40E8-BEB5-05B5E55F952B}" type="slidenum">
              <a:rPr lang="en-US" sz="1200">
                <a:latin typeface="Times New Roman" pitchFamily="18" charset="0"/>
                <a:cs typeface="Arial" pitchFamily="34" charset="0"/>
              </a:rPr>
              <a:pPr algn="r" eaLnBrk="1" hangingPunct="1"/>
              <a:t>78</a:t>
            </a:fld>
            <a:endParaRPr lang="en-US" sz="1200">
              <a:latin typeface="Times New Roman" pitchFamily="18" charset="0"/>
              <a:cs typeface="Arial" pitchFamily="34" charset="0"/>
            </a:endParaRPr>
          </a:p>
        </p:txBody>
      </p:sp>
      <p:sp>
        <p:nvSpPr>
          <p:cNvPr id="552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300" name="Rectangle 3"/>
          <p:cNvSpPr>
            <a:spLocks noGrp="1" noChangeArrowheads="1"/>
          </p:cNvSpPr>
          <p:nvPr>
            <p:ph type="body" idx="1"/>
          </p:nvPr>
        </p:nvSpPr>
        <p:spPr bwMode="auto">
          <a:xfrm>
            <a:off x="681197" y="4722417"/>
            <a:ext cx="5452747" cy="447436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ea typeface="ＭＳ Ｐゴシック" pitchFamily="34" charset="-128"/>
            </a:endParaRPr>
          </a:p>
        </p:txBody>
      </p:sp>
    </p:spTree>
    <p:extLst>
      <p:ext uri="{BB962C8B-B14F-4D97-AF65-F5344CB8AC3E}">
        <p14:creationId xmlns:p14="http://schemas.microsoft.com/office/powerpoint/2010/main" val="14814419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p:txBody>
          <a:bodyPr/>
          <a:lstStyle/>
          <a:p>
            <a:pPr>
              <a:defRPr/>
            </a:pPr>
            <a:fld id="{C7C5229B-C49C-41BA-B662-4CC366BAC19B}" type="slidenum">
              <a:rPr lang="en-US"/>
              <a:pPr>
                <a:defRPr/>
              </a:pPr>
              <a:t>79</a:t>
            </a:fld>
            <a:endParaRPr lang="en-US"/>
          </a:p>
        </p:txBody>
      </p:sp>
      <p:sp>
        <p:nvSpPr>
          <p:cNvPr id="2662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latin typeface="Arial" pitchFamily="34" charset="0"/>
              <a:ea typeface="ＭＳ Ｐゴシック" pitchFamily="34" charset="-128"/>
            </a:endParaRPr>
          </a:p>
        </p:txBody>
      </p:sp>
    </p:spTree>
    <p:extLst>
      <p:ext uri="{BB962C8B-B14F-4D97-AF65-F5344CB8AC3E}">
        <p14:creationId xmlns:p14="http://schemas.microsoft.com/office/powerpoint/2010/main" val="11754003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jdelijke aanduiding voor dia-afbeelding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Tijdelijke aanduiding voor notiti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fr-FR" dirty="0" smtClean="0"/>
          </a:p>
        </p:txBody>
      </p:sp>
      <p:sp>
        <p:nvSpPr>
          <p:cNvPr id="34820" name="Tijdelijke aanduiding voor dianumm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lgn="r" eaLnBrk="0" hangingPunct="0">
              <a:defRPr sz="2000">
                <a:solidFill>
                  <a:schemeClr val="tx1"/>
                </a:solidFill>
                <a:latin typeface="Arial" pitchFamily="34" charset="0"/>
              </a:defRPr>
            </a:lvl1pPr>
            <a:lvl2pPr marL="742950" indent="-285750" algn="r" eaLnBrk="0" hangingPunct="0">
              <a:defRPr sz="2000">
                <a:solidFill>
                  <a:schemeClr val="tx1"/>
                </a:solidFill>
                <a:latin typeface="Arial" pitchFamily="34" charset="0"/>
              </a:defRPr>
            </a:lvl2pPr>
            <a:lvl3pPr marL="1143000" indent="-228600" algn="r" eaLnBrk="0" hangingPunct="0">
              <a:defRPr sz="2000">
                <a:solidFill>
                  <a:schemeClr val="tx1"/>
                </a:solidFill>
                <a:latin typeface="Arial" pitchFamily="34" charset="0"/>
              </a:defRPr>
            </a:lvl3pPr>
            <a:lvl4pPr marL="1600200" indent="-228600" algn="r" eaLnBrk="0" hangingPunct="0">
              <a:defRPr sz="2000">
                <a:solidFill>
                  <a:schemeClr val="tx1"/>
                </a:solidFill>
                <a:latin typeface="Arial" pitchFamily="34" charset="0"/>
              </a:defRPr>
            </a:lvl4pPr>
            <a:lvl5pPr marL="2057400" indent="-228600" algn="r" eaLnBrk="0" hangingPunct="0">
              <a:defRPr sz="2000">
                <a:solidFill>
                  <a:schemeClr val="tx1"/>
                </a:solidFill>
                <a:latin typeface="Arial" pitchFamily="34" charset="0"/>
              </a:defRPr>
            </a:lvl5pPr>
            <a:lvl6pPr marL="2514600" indent="-228600" algn="r" eaLnBrk="0" fontAlgn="base" hangingPunct="0">
              <a:spcBef>
                <a:spcPct val="0"/>
              </a:spcBef>
              <a:spcAft>
                <a:spcPct val="0"/>
              </a:spcAft>
              <a:defRPr sz="2000">
                <a:solidFill>
                  <a:schemeClr val="tx1"/>
                </a:solidFill>
                <a:latin typeface="Arial" pitchFamily="34" charset="0"/>
              </a:defRPr>
            </a:lvl6pPr>
            <a:lvl7pPr marL="2971800" indent="-228600" algn="r" eaLnBrk="0" fontAlgn="base" hangingPunct="0">
              <a:spcBef>
                <a:spcPct val="0"/>
              </a:spcBef>
              <a:spcAft>
                <a:spcPct val="0"/>
              </a:spcAft>
              <a:defRPr sz="2000">
                <a:solidFill>
                  <a:schemeClr val="tx1"/>
                </a:solidFill>
                <a:latin typeface="Arial" pitchFamily="34" charset="0"/>
              </a:defRPr>
            </a:lvl7pPr>
            <a:lvl8pPr marL="3429000" indent="-228600" algn="r" eaLnBrk="0" fontAlgn="base" hangingPunct="0">
              <a:spcBef>
                <a:spcPct val="0"/>
              </a:spcBef>
              <a:spcAft>
                <a:spcPct val="0"/>
              </a:spcAft>
              <a:defRPr sz="2000">
                <a:solidFill>
                  <a:schemeClr val="tx1"/>
                </a:solidFill>
                <a:latin typeface="Arial" pitchFamily="34" charset="0"/>
              </a:defRPr>
            </a:lvl8pPr>
            <a:lvl9pPr marL="3886200" indent="-228600" algn="r" eaLnBrk="0" fontAlgn="base" hangingPunct="0">
              <a:spcBef>
                <a:spcPct val="0"/>
              </a:spcBef>
              <a:spcAft>
                <a:spcPct val="0"/>
              </a:spcAft>
              <a:defRPr sz="2000">
                <a:solidFill>
                  <a:schemeClr val="tx1"/>
                </a:solidFill>
                <a:latin typeface="Arial" pitchFamily="34" charset="0"/>
              </a:defRPr>
            </a:lvl9pPr>
          </a:lstStyle>
          <a:p>
            <a:pPr eaLnBrk="1" hangingPunct="1"/>
            <a:fld id="{017BB90A-F73F-4988-8F7A-D94B6C29F609}" type="slidenum">
              <a:rPr lang="fr-FR" sz="1200" smtClean="0"/>
              <a:pPr eaLnBrk="1" hangingPunct="1"/>
              <a:t>80</a:t>
            </a:fld>
            <a:endParaRPr lang="fr-FR" sz="1200" smtClean="0"/>
          </a:p>
        </p:txBody>
      </p:sp>
    </p:spTree>
    <p:extLst>
      <p:ext uri="{BB962C8B-B14F-4D97-AF65-F5344CB8AC3E}">
        <p14:creationId xmlns:p14="http://schemas.microsoft.com/office/powerpoint/2010/main" val="15191930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81</a:t>
            </a:fld>
            <a:endParaRPr lang="en-GB"/>
          </a:p>
        </p:txBody>
      </p:sp>
    </p:spTree>
    <p:extLst>
      <p:ext uri="{BB962C8B-B14F-4D97-AF65-F5344CB8AC3E}">
        <p14:creationId xmlns:p14="http://schemas.microsoft.com/office/powerpoint/2010/main" val="40778342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85</a:t>
            </a:fld>
            <a:endParaRPr lang="en-GB"/>
          </a:p>
        </p:txBody>
      </p:sp>
    </p:spTree>
    <p:extLst>
      <p:ext uri="{BB962C8B-B14F-4D97-AF65-F5344CB8AC3E}">
        <p14:creationId xmlns:p14="http://schemas.microsoft.com/office/powerpoint/2010/main" val="231491407"/>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870943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92858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48A87A34-81AB-432B-8DAE-1953F412C126}" type="datetimeFigureOut">
              <a:rPr lang="en-US" smtClean="0"/>
              <a:t>11/26/2018</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1304281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70076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11/26/2018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1144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11/26/2018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61601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11/26/2018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53951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11/26/2018</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84587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11/26/2018</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38753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38376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337067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dirty="0" smtClean="0"/>
              <a:t>Click to edit Master title style</a:t>
            </a:r>
            <a:endParaRPr lang="en-US" dirty="0"/>
          </a:p>
        </p:txBody>
      </p:sp>
      <p:sp>
        <p:nvSpPr>
          <p:cNvPr id="3" name="Text Placeholder 2"/>
          <p:cNvSpPr>
            <a:spLocks noGrp="1"/>
          </p:cNvSpPr>
          <p:nvPr>
            <p:ph type="body" sz="half" idx="1"/>
          </p:nvPr>
        </p:nvSpPr>
        <p:spPr>
          <a:xfrm>
            <a:off x="624417" y="1700213"/>
            <a:ext cx="5080000" cy="41148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lipArt Placeholder 3"/>
          <p:cNvSpPr>
            <a:spLocks noGrp="1"/>
          </p:cNvSpPr>
          <p:nvPr>
            <p:ph type="clipArt" sz="half" idx="2"/>
          </p:nvPr>
        </p:nvSpPr>
        <p:spPr>
          <a:xfrm>
            <a:off x="5907617" y="1700213"/>
            <a:ext cx="5080000" cy="4114800"/>
          </a:xfrm>
        </p:spPr>
        <p:txBody>
          <a:bodyPr/>
          <a:lstStyle/>
          <a:p>
            <a:pPr lvl="0"/>
            <a:endParaRPr lang="en-US" noProof="0" dirty="0" smtClean="0"/>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sz="1800" baseline="0">
                <a:latin typeface="Arial" pitchFamily="34" charset="0"/>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fld id="{745DE4F3-B1D3-438D-81EE-86AF90CCBC02}" type="slidenum">
              <a:rPr lang="en-US" altLang="en-US"/>
              <a:pPr/>
              <a:t>‹#›</a:t>
            </a:fld>
            <a:endParaRPr lang="en-US" altLang="en-US"/>
          </a:p>
        </p:txBody>
      </p:sp>
    </p:spTree>
    <p:extLst>
      <p:ext uri="{BB962C8B-B14F-4D97-AF65-F5344CB8AC3E}">
        <p14:creationId xmlns:p14="http://schemas.microsoft.com/office/powerpoint/2010/main" val="3082038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48A87A34-81AB-432B-8DAE-1953F412C126}" type="datetimeFigureOut">
              <a:rPr lang="en-US" smtClean="0"/>
              <a:pPr/>
              <a:t>11/26/2018</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4">
                <a:duotone>
                  <a:schemeClr val="accent1">
                    <a:shade val="45000"/>
                    <a:satMod val="135000"/>
                  </a:schemeClr>
                  <a:prstClr val="white"/>
                </a:duotone>
                <a:extLst>
                  <a:ext uri="{BEBA8EAE-BF5A-486C-A8C5-ECC9F3942E4B}">
                    <a14:imgProps xmlns:a14="http://schemas.microsoft.com/office/drawing/2010/main">
                      <a14:imgLayer r:embed="rId1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37320874"/>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5400" kern="1200" cap="all" baseline="0">
          <a:blipFill>
            <a:blip r:embed="rId16">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2.xml"/><Relationship Id="rId5" Type="http://schemas.openxmlformats.org/officeDocument/2006/relationships/image" Target="../media/image9.jpe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jpeg"/><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58.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42.png"/><Relationship Id="rId7" Type="http://schemas.openxmlformats.org/officeDocument/2006/relationships/image" Target="../media/image43.jpeg"/><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39.png"/><Relationship Id="rId5" Type="http://schemas.openxmlformats.org/officeDocument/2006/relationships/image" Target="../media/image41.emf"/><Relationship Id="rId4" Type="http://schemas.openxmlformats.org/officeDocument/2006/relationships/oleObject" Target="../embeddings/oleObject1.bin"/></Relationships>
</file>

<file path=ppt/slides/_rels/slide59.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7.xml"/><Relationship Id="rId1" Type="http://schemas.openxmlformats.org/officeDocument/2006/relationships/vmlDrawing" Target="../drawings/vmlDrawing2.vml"/><Relationship Id="rId4" Type="http://schemas.openxmlformats.org/officeDocument/2006/relationships/image" Target="../media/image44.emf"/></Relationships>
</file>

<file path=ppt/slides/_rels/slide6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www.youtube.com/watch?v=QV1t-MvnCrA" TargetMode="Externa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7.xml"/><Relationship Id="rId1" Type="http://schemas.openxmlformats.org/officeDocument/2006/relationships/vmlDrawing" Target="../drawings/vmlDrawing3.vml"/><Relationship Id="rId4" Type="http://schemas.openxmlformats.org/officeDocument/2006/relationships/image" Target="../media/image46.emf"/></Relationships>
</file>

<file path=ppt/slides/_rels/slide62.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7.xml"/><Relationship Id="rId1" Type="http://schemas.openxmlformats.org/officeDocument/2006/relationships/vmlDrawing" Target="../drawings/vmlDrawing4.vml"/><Relationship Id="rId4" Type="http://schemas.openxmlformats.org/officeDocument/2006/relationships/image" Target="../media/image46.emf"/></Relationships>
</file>

<file path=ppt/slides/_rels/slide63.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7.xml"/><Relationship Id="rId1" Type="http://schemas.openxmlformats.org/officeDocument/2006/relationships/vmlDrawing" Target="../drawings/vmlDrawing5.vml"/><Relationship Id="rId4" Type="http://schemas.openxmlformats.org/officeDocument/2006/relationships/image" Target="../media/image47.emf"/></Relationships>
</file>

<file path=ppt/slides/_rels/slide64.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7.xml"/><Relationship Id="rId1" Type="http://schemas.openxmlformats.org/officeDocument/2006/relationships/vmlDrawing" Target="../drawings/vmlDrawing6.vml"/><Relationship Id="rId4" Type="http://schemas.openxmlformats.org/officeDocument/2006/relationships/image" Target="../media/image48.emf"/></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7.xml"/><Relationship Id="rId1" Type="http://schemas.openxmlformats.org/officeDocument/2006/relationships/vmlDrawing" Target="../drawings/vmlDrawing7.vml"/><Relationship Id="rId5" Type="http://schemas.openxmlformats.org/officeDocument/2006/relationships/image" Target="../media/image50.jpeg"/><Relationship Id="rId4" Type="http://schemas.openxmlformats.org/officeDocument/2006/relationships/image" Target="../media/image49.emf"/></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hyperlink" Target="http://www.studynet1.herts.ac.uk/Program%20Files/TurningPoint/2003/Questions.html" TargetMode="Externa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 xmlns:a16="http://schemas.microsoft.com/office/drawing/2014/main" id="{B5F9E98A-4FF4-43D6-9C48-6DF0E7F2D27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 xmlns:a16="http://schemas.microsoft.com/office/drawing/2014/main" id="{D207A636-DC99-4588-80C4-9E069B97C3F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pic>
        <p:nvPicPr>
          <p:cNvPr id="17" name="Picture 16">
            <a:extLst>
              <a:ext uri="{FF2B5EF4-FFF2-40B4-BE49-F238E27FC236}">
                <a16:creationId xmlns="" xmlns:a16="http://schemas.microsoft.com/office/drawing/2014/main" id="{D4ED6A5F-3B06-48C5-850F-8045C4DF69A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 xmlns:a16="http://schemas.microsoft.com/office/drawing/2014/main" id="{C9A60B9D-8DAC-4DA9-88DE-9911621A2B96}"/>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 xmlns:a16="http://schemas.microsoft.com/office/drawing/2014/main" id="{0F2BAA51-3181-4303-929A-FCD9C33F890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127685" y="1328764"/>
            <a:ext cx="0" cy="3466826"/>
          </a:xfrm>
          <a:prstGeom prst="line">
            <a:avLst/>
          </a:prstGeom>
          <a:ln w="317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960933" y="960241"/>
            <a:ext cx="6849699" cy="4203872"/>
          </a:xfrm>
        </p:spPr>
        <p:txBody>
          <a:bodyPr anchor="ctr">
            <a:normAutofit/>
          </a:bodyPr>
          <a:lstStyle/>
          <a:p>
            <a:pPr algn="r"/>
            <a:r>
              <a:rPr lang="en-GB" sz="5000" dirty="0"/>
              <a:t/>
            </a:r>
            <a:br>
              <a:rPr lang="en-GB" sz="5000" dirty="0"/>
            </a:br>
            <a:r>
              <a:rPr lang="en-GB" sz="5000" dirty="0"/>
              <a:t>The Business Case for </a:t>
            </a:r>
            <a:r>
              <a:rPr lang="en-GB" sz="5000" dirty="0" smtClean="0"/>
              <a:t>Sustainability</a:t>
            </a:r>
            <a:endParaRPr lang="en-GB" sz="5000" dirty="0"/>
          </a:p>
        </p:txBody>
      </p:sp>
      <p:sp>
        <p:nvSpPr>
          <p:cNvPr id="8" name="Subtitle 2"/>
          <p:cNvSpPr>
            <a:spLocks noGrp="1"/>
          </p:cNvSpPr>
          <p:nvPr>
            <p:ph type="subTitle" idx="1"/>
          </p:nvPr>
        </p:nvSpPr>
        <p:spPr>
          <a:xfrm>
            <a:off x="8453071" y="964028"/>
            <a:ext cx="2770873" cy="4196299"/>
          </a:xfrm>
        </p:spPr>
        <p:txBody>
          <a:bodyPr anchor="ctr">
            <a:normAutofit/>
          </a:bodyPr>
          <a:lstStyle/>
          <a:p>
            <a:endParaRPr lang="en-GB" dirty="0">
              <a:effectLst>
                <a:outerShdw blurRad="38100" dist="38100" dir="2700000" algn="tl">
                  <a:srgbClr val="000000">
                    <a:alpha val="43137"/>
                  </a:srgbClr>
                </a:outerShdw>
              </a:effectLst>
            </a:endParaRPr>
          </a:p>
          <a:p>
            <a:r>
              <a:rPr lang="en-GB" dirty="0" smtClean="0">
                <a:effectLst>
                  <a:outerShdw blurRad="38100" dist="38100" dir="2700000" algn="tl">
                    <a:srgbClr val="000000">
                      <a:alpha val="43137"/>
                    </a:srgbClr>
                  </a:outerShdw>
                </a:effectLst>
              </a:rPr>
              <a:t>Dr Caroline </a:t>
            </a:r>
            <a:r>
              <a:rPr lang="en-GB" dirty="0">
                <a:effectLst>
                  <a:outerShdw blurRad="38100" dist="38100" dir="2700000" algn="tl">
                    <a:srgbClr val="000000">
                      <a:alpha val="43137"/>
                    </a:srgbClr>
                  </a:outerShdw>
                </a:effectLst>
              </a:rPr>
              <a:t>Jawad </a:t>
            </a:r>
            <a:r>
              <a:rPr lang="en-GB" dirty="0" smtClean="0">
                <a:effectLst>
                  <a:outerShdw blurRad="38100" dist="38100" dir="2700000" algn="tl">
                    <a:srgbClr val="000000">
                      <a:alpha val="43137"/>
                    </a:srgbClr>
                  </a:outerShdw>
                </a:effectLst>
              </a:rPr>
              <a:t>2018</a:t>
            </a:r>
            <a:endParaRPr lang="en-GB"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940198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ChangeArrowheads="1"/>
          </p:cNvSpPr>
          <p:nvPr/>
        </p:nvSpPr>
        <p:spPr bwMode="auto">
          <a:xfrm>
            <a:off x="1524000" y="-26988"/>
            <a:ext cx="9144000" cy="654051"/>
          </a:xfrm>
          <a:prstGeom prst="rect">
            <a:avLst/>
          </a:prstGeom>
          <a:solidFill>
            <a:srgbClr val="7AE0FF">
              <a:alpha val="69019"/>
            </a:srgbClr>
          </a:solidFill>
          <a:ln w="12700" algn="ctr">
            <a:solidFill>
              <a:schemeClr val="tx1"/>
            </a:solidFill>
            <a:miter lim="800000"/>
            <a:headEnd/>
            <a:tailEnd/>
          </a:ln>
        </p:spPr>
        <p:txBody>
          <a:bodyPr anchor="ctr">
            <a:spAutoFit/>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US" altLang="en-US" sz="3600" b="1">
                <a:solidFill>
                  <a:srgbClr val="4E4E4E"/>
                </a:solidFill>
                <a:latin typeface="Arial" panose="020B0604020202020204" pitchFamily="34" charset="0"/>
              </a:rPr>
              <a:t>Definitions of Sustainability</a:t>
            </a:r>
          </a:p>
        </p:txBody>
      </p:sp>
      <p:sp>
        <p:nvSpPr>
          <p:cNvPr id="51203" name="Rectangle 3"/>
          <p:cNvSpPr>
            <a:spLocks noChangeArrowheads="1"/>
          </p:cNvSpPr>
          <p:nvPr/>
        </p:nvSpPr>
        <p:spPr bwMode="auto">
          <a:xfrm>
            <a:off x="2209800" y="6248400"/>
            <a:ext cx="1905000" cy="457200"/>
          </a:xfrm>
          <a:prstGeom prst="rect">
            <a:avLst/>
          </a:prstGeom>
          <a:noFill/>
          <a:ln w="12700">
            <a:noFill/>
            <a:miter lim="800000"/>
            <a:headEnd/>
            <a:tailEnd/>
          </a:ln>
        </p:spPr>
        <p:txBody>
          <a:bodyPr/>
          <a:lstStyle/>
          <a:p>
            <a:pPr>
              <a:defRPr/>
            </a:pPr>
            <a:endParaRPr lang="en-US">
              <a:solidFill>
                <a:srgbClr val="000000"/>
              </a:solidFill>
              <a:latin typeface="Times"/>
            </a:endParaRPr>
          </a:p>
        </p:txBody>
      </p:sp>
      <p:sp>
        <p:nvSpPr>
          <p:cNvPr id="51204" name="Text Box 4"/>
          <p:cNvSpPr txBox="1">
            <a:spLocks noChangeArrowheads="1"/>
          </p:cNvSpPr>
          <p:nvPr/>
        </p:nvSpPr>
        <p:spPr bwMode="auto">
          <a:xfrm>
            <a:off x="1524000" y="6292850"/>
            <a:ext cx="9144000" cy="592138"/>
          </a:xfrm>
          <a:prstGeom prst="rect">
            <a:avLst/>
          </a:prstGeom>
          <a:solidFill>
            <a:schemeClr val="folHlink">
              <a:alpha val="70979"/>
            </a:schemeClr>
          </a:solidFill>
          <a:ln w="12700" algn="ctr">
            <a:solidFill>
              <a:schemeClr val="tx1"/>
            </a:solidFill>
            <a:miter lim="800000"/>
            <a:headEnd/>
            <a:tailEnd/>
          </a:ln>
        </p:spPr>
        <p:txBody>
          <a:bodyPr>
            <a:spAutoFit/>
          </a:bodyPr>
          <a:lstStyle/>
          <a:p>
            <a:pPr algn="ctr">
              <a:defRPr/>
            </a:pPr>
            <a:endParaRPr lang="en-US" sz="3200">
              <a:solidFill>
                <a:srgbClr val="0066FF"/>
              </a:solidFill>
              <a:latin typeface="Arial" pitchFamily="34" charset="0"/>
            </a:endParaRPr>
          </a:p>
        </p:txBody>
      </p:sp>
      <p:sp>
        <p:nvSpPr>
          <p:cNvPr id="50181" name="Rectangle 5"/>
          <p:cNvSpPr>
            <a:spLocks noChangeArrowheads="1"/>
          </p:cNvSpPr>
          <p:nvPr/>
        </p:nvSpPr>
        <p:spPr bwMode="auto">
          <a:xfrm>
            <a:off x="2566988" y="908051"/>
            <a:ext cx="7212012" cy="5300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lnSpc>
                <a:spcPct val="90000"/>
              </a:lnSpc>
            </a:pPr>
            <a:r>
              <a:rPr lang="en-US" altLang="en-US" sz="2800" b="1">
                <a:solidFill>
                  <a:srgbClr val="0066FF"/>
                </a:solidFill>
                <a:latin typeface="Arial" panose="020B0604020202020204" pitchFamily="34" charset="0"/>
                <a:cs typeface="Times New Roman" panose="02020603050405020304" pitchFamily="18" charset="0"/>
              </a:rPr>
              <a:t>Sustainable Development (SD)</a:t>
            </a:r>
          </a:p>
          <a:p>
            <a:pPr algn="ctr">
              <a:lnSpc>
                <a:spcPct val="90000"/>
              </a:lnSpc>
            </a:pPr>
            <a:r>
              <a:rPr lang="en-US" altLang="en-US">
                <a:solidFill>
                  <a:srgbClr val="000000"/>
                </a:solidFill>
                <a:latin typeface="Arial" panose="020B0604020202020204" pitchFamily="34" charset="0"/>
                <a:cs typeface="Times New Roman" panose="02020603050405020304" pitchFamily="18" charset="0"/>
              </a:rPr>
              <a:t>Meeting the needs of the present generation  </a:t>
            </a:r>
            <a:br>
              <a:rPr lang="en-US" altLang="en-US">
                <a:solidFill>
                  <a:srgbClr val="000000"/>
                </a:solidFill>
                <a:latin typeface="Arial" panose="020B0604020202020204" pitchFamily="34" charset="0"/>
                <a:cs typeface="Times New Roman" panose="02020603050405020304" pitchFamily="18" charset="0"/>
              </a:rPr>
            </a:br>
            <a:r>
              <a:rPr lang="en-US" altLang="en-US">
                <a:solidFill>
                  <a:srgbClr val="000000"/>
                </a:solidFill>
                <a:latin typeface="Arial" panose="020B0604020202020204" pitchFamily="34" charset="0"/>
                <a:cs typeface="Times New Roman" panose="02020603050405020304" pitchFamily="18" charset="0"/>
              </a:rPr>
              <a:t>without compromising the ability of future generations to meet their own needs.</a:t>
            </a:r>
            <a:r>
              <a:rPr lang="en-US" altLang="en-US" sz="2800" b="1">
                <a:solidFill>
                  <a:srgbClr val="000000"/>
                </a:solidFill>
                <a:latin typeface="Arial" panose="020B0604020202020204" pitchFamily="34" charset="0"/>
                <a:cs typeface="Times New Roman" panose="02020603050405020304" pitchFamily="18" charset="0"/>
              </a:rPr>
              <a:t>       </a:t>
            </a:r>
            <a:br>
              <a:rPr lang="en-US" altLang="en-US" sz="2800" b="1">
                <a:solidFill>
                  <a:srgbClr val="000000"/>
                </a:solidFill>
                <a:latin typeface="Arial" panose="020B0604020202020204" pitchFamily="34" charset="0"/>
                <a:cs typeface="Times New Roman" panose="02020603050405020304" pitchFamily="18" charset="0"/>
              </a:rPr>
            </a:br>
            <a:r>
              <a:rPr lang="en-US" altLang="en-US" sz="1800">
                <a:solidFill>
                  <a:srgbClr val="000000"/>
                </a:solidFill>
                <a:latin typeface="Arial" panose="020B0604020202020204" pitchFamily="34" charset="0"/>
                <a:cs typeface="Times New Roman" panose="02020603050405020304" pitchFamily="18" charset="0"/>
              </a:rPr>
              <a:t> – Brundtland Commission, 1987 –</a:t>
            </a:r>
            <a:r>
              <a:rPr lang="en-US" altLang="en-US" sz="2800">
                <a:solidFill>
                  <a:srgbClr val="000000"/>
                </a:solidFill>
                <a:latin typeface="Arial" panose="020B0604020202020204" pitchFamily="34" charset="0"/>
                <a:cs typeface="Times New Roman" panose="02020603050405020304" pitchFamily="18" charset="0"/>
              </a:rPr>
              <a:t> </a:t>
            </a:r>
            <a:endParaRPr lang="en-US" altLang="en-US" sz="2800" b="1">
              <a:solidFill>
                <a:srgbClr val="000000"/>
              </a:solidFill>
              <a:latin typeface="Arial" panose="020B0604020202020204" pitchFamily="34" charset="0"/>
              <a:cs typeface="Times New Roman" panose="02020603050405020304" pitchFamily="18" charset="0"/>
            </a:endParaRPr>
          </a:p>
          <a:p>
            <a:pPr algn="ctr">
              <a:lnSpc>
                <a:spcPct val="90000"/>
              </a:lnSpc>
            </a:pPr>
            <a:endParaRPr lang="en-US" altLang="en-US" sz="1800">
              <a:solidFill>
                <a:srgbClr val="000000"/>
              </a:solidFill>
              <a:latin typeface="Arial" panose="020B0604020202020204" pitchFamily="34" charset="0"/>
              <a:cs typeface="Times New Roman" panose="02020603050405020304" pitchFamily="18" charset="0"/>
            </a:endParaRPr>
          </a:p>
          <a:p>
            <a:pPr algn="ctr">
              <a:lnSpc>
                <a:spcPct val="90000"/>
              </a:lnSpc>
            </a:pPr>
            <a:endParaRPr lang="en-US" altLang="en-US" sz="1800">
              <a:solidFill>
                <a:srgbClr val="000000"/>
              </a:solidFill>
              <a:latin typeface="Arial" panose="020B0604020202020204" pitchFamily="34" charset="0"/>
              <a:cs typeface="Times New Roman" panose="02020603050405020304" pitchFamily="18" charset="0"/>
            </a:endParaRPr>
          </a:p>
          <a:p>
            <a:pPr algn="ctr">
              <a:lnSpc>
                <a:spcPct val="90000"/>
              </a:lnSpc>
            </a:pPr>
            <a:r>
              <a:rPr lang="en-US" altLang="en-US" sz="2800" b="1">
                <a:solidFill>
                  <a:srgbClr val="0066FF"/>
                </a:solidFill>
                <a:latin typeface="Arial" panose="020B0604020202020204" pitchFamily="34" charset="0"/>
                <a:cs typeface="Times New Roman" panose="02020603050405020304" pitchFamily="18" charset="0"/>
              </a:rPr>
              <a:t>Sustainability</a:t>
            </a:r>
          </a:p>
          <a:p>
            <a:pPr algn="ctr">
              <a:lnSpc>
                <a:spcPct val="90000"/>
              </a:lnSpc>
            </a:pPr>
            <a:r>
              <a:rPr lang="en-US" altLang="en-US">
                <a:solidFill>
                  <a:srgbClr val="000000"/>
                </a:solidFill>
                <a:latin typeface="Arial" panose="020B0604020202020204" pitchFamily="34" charset="0"/>
                <a:cs typeface="Times New Roman" panose="02020603050405020304" pitchFamily="18" charset="0"/>
              </a:rPr>
              <a:t>The possibility that human and other forms of life on earth will flourish forever.</a:t>
            </a:r>
          </a:p>
          <a:p>
            <a:pPr algn="ctr">
              <a:lnSpc>
                <a:spcPct val="90000"/>
              </a:lnSpc>
            </a:pPr>
            <a:r>
              <a:rPr lang="en-US" altLang="en-US" sz="2800" b="1">
                <a:solidFill>
                  <a:srgbClr val="000000"/>
                </a:solidFill>
                <a:latin typeface="Arial" panose="020B0604020202020204" pitchFamily="34" charset="0"/>
                <a:cs typeface="Times New Roman" panose="02020603050405020304" pitchFamily="18" charset="0"/>
              </a:rPr>
              <a:t> </a:t>
            </a:r>
            <a:r>
              <a:rPr lang="en-US" altLang="en-US" sz="1800">
                <a:solidFill>
                  <a:srgbClr val="000000"/>
                </a:solidFill>
                <a:latin typeface="Arial" panose="020B0604020202020204" pitchFamily="34" charset="0"/>
                <a:cs typeface="Times New Roman" panose="02020603050405020304" pitchFamily="18" charset="0"/>
              </a:rPr>
              <a:t>– John Ehrenfeld, Professor Emeritus, MIT –</a:t>
            </a:r>
          </a:p>
          <a:p>
            <a:pPr algn="ctr">
              <a:lnSpc>
                <a:spcPct val="90000"/>
              </a:lnSpc>
            </a:pPr>
            <a:endParaRPr lang="en-US" altLang="en-US">
              <a:solidFill>
                <a:srgbClr val="0066FF"/>
              </a:solidFill>
              <a:latin typeface="Arial" panose="020B0604020202020204" pitchFamily="34" charset="0"/>
              <a:cs typeface="Times New Roman" panose="02020603050405020304" pitchFamily="18" charset="0"/>
            </a:endParaRPr>
          </a:p>
          <a:p>
            <a:pPr algn="ctr">
              <a:lnSpc>
                <a:spcPct val="90000"/>
              </a:lnSpc>
            </a:pPr>
            <a:r>
              <a:rPr lang="en-US" altLang="en-US" sz="2800" b="1">
                <a:solidFill>
                  <a:srgbClr val="0066FF"/>
                </a:solidFill>
                <a:latin typeface="Arial" panose="020B0604020202020204" pitchFamily="34" charset="0"/>
                <a:cs typeface="Times New Roman" panose="02020603050405020304" pitchFamily="18" charset="0"/>
              </a:rPr>
              <a:t>Sustainable Development (SD)</a:t>
            </a:r>
          </a:p>
          <a:p>
            <a:pPr algn="ctr">
              <a:lnSpc>
                <a:spcPct val="90000"/>
              </a:lnSpc>
            </a:pPr>
            <a:r>
              <a:rPr lang="en-US" altLang="en-US">
                <a:solidFill>
                  <a:srgbClr val="000000"/>
                </a:solidFill>
                <a:latin typeface="Arial" panose="020B0604020202020204" pitchFamily="34" charset="0"/>
                <a:cs typeface="Times New Roman" panose="02020603050405020304" pitchFamily="18" charset="0"/>
              </a:rPr>
              <a:t>Enough - for all – forever.</a:t>
            </a:r>
            <a:r>
              <a:rPr lang="en-US" altLang="en-US" b="1">
                <a:solidFill>
                  <a:srgbClr val="79A200"/>
                </a:solidFill>
                <a:latin typeface="Arial" panose="020B0604020202020204" pitchFamily="34" charset="0"/>
                <a:cs typeface="Times New Roman" panose="02020603050405020304" pitchFamily="18" charset="0"/>
              </a:rPr>
              <a:t>  </a:t>
            </a:r>
          </a:p>
          <a:p>
            <a:pPr algn="ctr">
              <a:lnSpc>
                <a:spcPct val="90000"/>
              </a:lnSpc>
            </a:pPr>
            <a:r>
              <a:rPr lang="en-US" altLang="en-US" sz="2800" b="1">
                <a:solidFill>
                  <a:srgbClr val="000000"/>
                </a:solidFill>
                <a:latin typeface="Arial" panose="020B0604020202020204" pitchFamily="34" charset="0"/>
                <a:cs typeface="Times New Roman" panose="02020603050405020304" pitchFamily="18" charset="0"/>
              </a:rPr>
              <a:t> </a:t>
            </a:r>
            <a:r>
              <a:rPr lang="en-US" altLang="en-US" sz="1800">
                <a:solidFill>
                  <a:srgbClr val="000000"/>
                </a:solidFill>
                <a:latin typeface="Arial" panose="020B0604020202020204" pitchFamily="34" charset="0"/>
                <a:cs typeface="Times New Roman" panose="02020603050405020304" pitchFamily="18" charset="0"/>
              </a:rPr>
              <a:t>– African Delegate to Johannesburg (Rio+10) –</a:t>
            </a:r>
          </a:p>
        </p:txBody>
      </p:sp>
      <p:pic>
        <p:nvPicPr>
          <p:cNvPr id="50182"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9288" y="981075"/>
            <a:ext cx="1008062" cy="15192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34079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ChangeArrowheads="1"/>
          </p:cNvSpPr>
          <p:nvPr/>
        </p:nvSpPr>
        <p:spPr bwMode="auto">
          <a:xfrm>
            <a:off x="1524000" y="-26988"/>
            <a:ext cx="9144000" cy="654051"/>
          </a:xfrm>
          <a:prstGeom prst="rect">
            <a:avLst/>
          </a:prstGeom>
          <a:solidFill>
            <a:srgbClr val="7AE0FF">
              <a:alpha val="69019"/>
            </a:srgbClr>
          </a:solidFill>
          <a:ln w="12700" algn="ctr">
            <a:solidFill>
              <a:schemeClr val="tx1"/>
            </a:solidFill>
            <a:miter lim="800000"/>
            <a:headEnd/>
            <a:tailEnd/>
          </a:ln>
        </p:spPr>
        <p:txBody>
          <a:bodyPr anchor="ctr">
            <a:spAutoFit/>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US" altLang="en-US" sz="3600" b="1">
                <a:solidFill>
                  <a:srgbClr val="4E4E4E"/>
                </a:solidFill>
                <a:latin typeface="Arial" panose="020B0604020202020204" pitchFamily="34" charset="0"/>
              </a:rPr>
              <a:t>Core Concepts of Sustainability</a:t>
            </a:r>
          </a:p>
        </p:txBody>
      </p:sp>
      <p:sp>
        <p:nvSpPr>
          <p:cNvPr id="52227" name="Rectangle 3"/>
          <p:cNvSpPr>
            <a:spLocks noChangeArrowheads="1"/>
          </p:cNvSpPr>
          <p:nvPr/>
        </p:nvSpPr>
        <p:spPr bwMode="auto">
          <a:xfrm>
            <a:off x="2209800" y="6248400"/>
            <a:ext cx="1905000" cy="457200"/>
          </a:xfrm>
          <a:prstGeom prst="rect">
            <a:avLst/>
          </a:prstGeom>
          <a:noFill/>
          <a:ln w="12700">
            <a:noFill/>
            <a:miter lim="800000"/>
            <a:headEnd/>
            <a:tailEnd/>
          </a:ln>
        </p:spPr>
        <p:txBody>
          <a:bodyPr/>
          <a:lstStyle/>
          <a:p>
            <a:pPr>
              <a:defRPr/>
            </a:pPr>
            <a:endParaRPr lang="en-US">
              <a:solidFill>
                <a:srgbClr val="000000"/>
              </a:solidFill>
              <a:latin typeface="Times"/>
            </a:endParaRPr>
          </a:p>
        </p:txBody>
      </p:sp>
      <p:sp>
        <p:nvSpPr>
          <p:cNvPr id="52228" name="Text Box 4"/>
          <p:cNvSpPr txBox="1">
            <a:spLocks noChangeArrowheads="1"/>
          </p:cNvSpPr>
          <p:nvPr/>
        </p:nvSpPr>
        <p:spPr bwMode="auto">
          <a:xfrm>
            <a:off x="1524000" y="6292850"/>
            <a:ext cx="9144000" cy="592138"/>
          </a:xfrm>
          <a:prstGeom prst="rect">
            <a:avLst/>
          </a:prstGeom>
          <a:solidFill>
            <a:schemeClr val="folHlink">
              <a:alpha val="70979"/>
            </a:schemeClr>
          </a:solidFill>
          <a:ln w="12700" algn="ctr">
            <a:solidFill>
              <a:schemeClr val="tx1"/>
            </a:solidFill>
            <a:miter lim="800000"/>
            <a:headEnd/>
            <a:tailEnd/>
          </a:ln>
        </p:spPr>
        <p:txBody>
          <a:bodyPr>
            <a:spAutoFit/>
          </a:bodyPr>
          <a:lstStyle/>
          <a:p>
            <a:pPr algn="ctr">
              <a:defRPr/>
            </a:pPr>
            <a:endParaRPr lang="en-US" sz="3200">
              <a:solidFill>
                <a:srgbClr val="0066FF"/>
              </a:solidFill>
              <a:latin typeface="Arial" pitchFamily="34" charset="0"/>
            </a:endParaRPr>
          </a:p>
        </p:txBody>
      </p:sp>
      <p:sp>
        <p:nvSpPr>
          <p:cNvPr id="52229" name="Rectangle 5"/>
          <p:cNvSpPr>
            <a:spLocks noChangeArrowheads="1"/>
          </p:cNvSpPr>
          <p:nvPr/>
        </p:nvSpPr>
        <p:spPr bwMode="auto">
          <a:xfrm>
            <a:off x="2135189" y="1112838"/>
            <a:ext cx="7921625" cy="3019288"/>
          </a:xfrm>
          <a:prstGeom prst="rect">
            <a:avLst/>
          </a:prstGeom>
          <a:noFill/>
          <a:ln w="9525">
            <a:noFill/>
            <a:miter lim="800000"/>
            <a:headEnd/>
            <a:tailEnd/>
          </a:ln>
        </p:spPr>
        <p:txBody>
          <a:bodyPr>
            <a:spAutoFit/>
          </a:bodyPr>
          <a:lstStyle/>
          <a:p>
            <a:pPr marL="717550" indent="-717550" algn="ctr">
              <a:lnSpc>
                <a:spcPct val="90000"/>
              </a:lnSpc>
              <a:spcAft>
                <a:spcPct val="30000"/>
              </a:spcAft>
              <a:defRPr/>
            </a:pPr>
            <a:r>
              <a:rPr lang="en-US" sz="2800">
                <a:solidFill>
                  <a:srgbClr val="0066FF"/>
                </a:solidFill>
                <a:latin typeface="Arial" pitchFamily="34" charset="0"/>
                <a:cs typeface="Times New Roman" pitchFamily="18" charset="0"/>
              </a:rPr>
              <a:t>Futures Thinking</a:t>
            </a:r>
            <a:br>
              <a:rPr lang="en-US" sz="2800">
                <a:solidFill>
                  <a:srgbClr val="0066FF"/>
                </a:solidFill>
                <a:latin typeface="Arial" pitchFamily="34" charset="0"/>
                <a:cs typeface="Times New Roman" pitchFamily="18" charset="0"/>
              </a:rPr>
            </a:br>
            <a:r>
              <a:rPr lang="en-US">
                <a:solidFill>
                  <a:srgbClr val="000000"/>
                </a:solidFill>
                <a:latin typeface="Arial" pitchFamily="34" charset="0"/>
                <a:ea typeface="ＭＳ Ｐゴシック" charset="-128"/>
                <a:cs typeface="Times New Roman" pitchFamily="18" charset="0"/>
              </a:rPr>
              <a:t>Intergenerational responsibility</a:t>
            </a:r>
            <a:r>
              <a:rPr lang="en-US" sz="2800">
                <a:solidFill>
                  <a:srgbClr val="79A200"/>
                </a:solidFill>
                <a:latin typeface="Arial" pitchFamily="34" charset="0"/>
                <a:cs typeface="Times New Roman" pitchFamily="18" charset="0"/>
              </a:rPr>
              <a:t/>
            </a:r>
            <a:br>
              <a:rPr lang="en-US" sz="2800">
                <a:solidFill>
                  <a:srgbClr val="79A200"/>
                </a:solidFill>
                <a:latin typeface="Arial" pitchFamily="34" charset="0"/>
                <a:cs typeface="Times New Roman" pitchFamily="18" charset="0"/>
              </a:rPr>
            </a:br>
            <a:endParaRPr lang="en-US" sz="1400">
              <a:solidFill>
                <a:srgbClr val="79A200"/>
              </a:solidFill>
              <a:latin typeface="Arial" pitchFamily="34" charset="0"/>
              <a:cs typeface="Times New Roman" pitchFamily="18" charset="0"/>
            </a:endParaRPr>
          </a:p>
          <a:p>
            <a:pPr marL="717550" indent="-717550" algn="ctr">
              <a:lnSpc>
                <a:spcPct val="90000"/>
              </a:lnSpc>
              <a:spcAft>
                <a:spcPct val="30000"/>
              </a:spcAft>
              <a:defRPr/>
            </a:pPr>
            <a:r>
              <a:rPr lang="en-US" sz="2800">
                <a:solidFill>
                  <a:srgbClr val="0066FF"/>
                </a:solidFill>
                <a:latin typeface="Arial" pitchFamily="34" charset="0"/>
                <a:cs typeface="Times New Roman" pitchFamily="18" charset="0"/>
              </a:rPr>
              <a:t>   (Eco-)Systems Thinking</a:t>
            </a:r>
            <a:br>
              <a:rPr lang="en-US" sz="2800">
                <a:solidFill>
                  <a:srgbClr val="0066FF"/>
                </a:solidFill>
                <a:latin typeface="Arial" pitchFamily="34" charset="0"/>
                <a:cs typeface="Times New Roman" pitchFamily="18" charset="0"/>
              </a:rPr>
            </a:br>
            <a:r>
              <a:rPr lang="en-US">
                <a:solidFill>
                  <a:srgbClr val="000000"/>
                </a:solidFill>
                <a:latin typeface="Arial" pitchFamily="34" charset="0"/>
                <a:ea typeface="ＭＳ Ｐゴシック" charset="-128"/>
              </a:rPr>
              <a:t>Carrying capacity of the planet</a:t>
            </a:r>
            <a:br>
              <a:rPr lang="en-US">
                <a:solidFill>
                  <a:srgbClr val="000000"/>
                </a:solidFill>
                <a:latin typeface="Arial" pitchFamily="34" charset="0"/>
                <a:ea typeface="ＭＳ Ｐゴシック" charset="-128"/>
              </a:rPr>
            </a:br>
            <a:r>
              <a:rPr lang="en-US">
                <a:solidFill>
                  <a:srgbClr val="000000"/>
                </a:solidFill>
                <a:latin typeface="Arial" pitchFamily="34" charset="0"/>
                <a:ea typeface="ＭＳ Ｐゴシック" charset="-128"/>
              </a:rPr>
              <a:t>to absorb waste and support life </a:t>
            </a:r>
            <a:r>
              <a:rPr lang="en-US" sz="2800">
                <a:solidFill>
                  <a:srgbClr val="79A200"/>
                </a:solidFill>
                <a:latin typeface="Arial" pitchFamily="34" charset="0"/>
                <a:cs typeface="Times New Roman" pitchFamily="18" charset="0"/>
              </a:rPr>
              <a:t/>
            </a:r>
            <a:br>
              <a:rPr lang="en-US" sz="2800">
                <a:solidFill>
                  <a:srgbClr val="79A200"/>
                </a:solidFill>
                <a:latin typeface="Arial" pitchFamily="34" charset="0"/>
                <a:cs typeface="Times New Roman" pitchFamily="18" charset="0"/>
              </a:rPr>
            </a:br>
            <a:endParaRPr lang="en-US" sz="1400">
              <a:solidFill>
                <a:srgbClr val="79A200"/>
              </a:solidFill>
              <a:latin typeface="Arial" pitchFamily="34" charset="0"/>
              <a:cs typeface="Times New Roman" pitchFamily="18" charset="0"/>
            </a:endParaRPr>
          </a:p>
          <a:p>
            <a:pPr marL="717550" indent="-717550" algn="ctr">
              <a:lnSpc>
                <a:spcPct val="90000"/>
              </a:lnSpc>
              <a:spcAft>
                <a:spcPct val="30000"/>
              </a:spcAft>
              <a:defRPr/>
            </a:pPr>
            <a:r>
              <a:rPr lang="en-US" sz="2800">
                <a:solidFill>
                  <a:srgbClr val="0066FF"/>
                </a:solidFill>
                <a:latin typeface="Arial" pitchFamily="34" charset="0"/>
                <a:cs typeface="Times New Roman" pitchFamily="18" charset="0"/>
              </a:rPr>
              <a:t>Social Justice</a:t>
            </a:r>
            <a:br>
              <a:rPr lang="en-US" sz="2800">
                <a:solidFill>
                  <a:srgbClr val="0066FF"/>
                </a:solidFill>
                <a:latin typeface="Arial" pitchFamily="34" charset="0"/>
                <a:cs typeface="Times New Roman" pitchFamily="18" charset="0"/>
              </a:rPr>
            </a:br>
            <a:r>
              <a:rPr lang="en-US">
                <a:solidFill>
                  <a:srgbClr val="000000"/>
                </a:solidFill>
                <a:latin typeface="Arial" pitchFamily="34" charset="0"/>
                <a:ea typeface="ＭＳ Ｐゴシック" charset="-128"/>
              </a:rPr>
              <a:t>Equity, Dignity, Basic services, Human rights, </a:t>
            </a:r>
            <a:br>
              <a:rPr lang="en-US">
                <a:solidFill>
                  <a:srgbClr val="000000"/>
                </a:solidFill>
                <a:latin typeface="Arial" pitchFamily="34" charset="0"/>
                <a:ea typeface="ＭＳ Ｐゴシック" charset="-128"/>
              </a:rPr>
            </a:br>
            <a:r>
              <a:rPr lang="en-US">
                <a:solidFill>
                  <a:srgbClr val="000000"/>
                </a:solidFill>
                <a:latin typeface="Arial" pitchFamily="34" charset="0"/>
                <a:ea typeface="ＭＳ Ｐゴシック" charset="-128"/>
              </a:rPr>
              <a:t>Stakeholder voices</a:t>
            </a:r>
          </a:p>
        </p:txBody>
      </p:sp>
      <p:pic>
        <p:nvPicPr>
          <p:cNvPr id="51206"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9651" y="2030414"/>
            <a:ext cx="1152525"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7"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28939" y="876301"/>
            <a:ext cx="1366837" cy="93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8"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74825" y="3541714"/>
            <a:ext cx="1511300" cy="985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5"/>
          <p:cNvSpPr>
            <a:spLocks noChangeArrowheads="1"/>
          </p:cNvSpPr>
          <p:nvPr/>
        </p:nvSpPr>
        <p:spPr bwMode="auto">
          <a:xfrm>
            <a:off x="2135189" y="4941888"/>
            <a:ext cx="7921625" cy="923330"/>
          </a:xfrm>
          <a:prstGeom prst="rect">
            <a:avLst/>
          </a:prstGeom>
          <a:noFill/>
          <a:ln w="9525">
            <a:noFill/>
            <a:miter lim="800000"/>
            <a:headEnd/>
            <a:tailEnd/>
          </a:ln>
        </p:spPr>
        <p:txBody>
          <a:bodyPr>
            <a:spAutoFit/>
          </a:bodyPr>
          <a:lstStyle/>
          <a:p>
            <a:pPr marL="717550" indent="-717550" algn="ctr">
              <a:lnSpc>
                <a:spcPct val="90000"/>
              </a:lnSpc>
              <a:spcAft>
                <a:spcPct val="30000"/>
              </a:spcAft>
              <a:defRPr/>
            </a:pPr>
            <a:r>
              <a:rPr lang="en-US" sz="1400">
                <a:solidFill>
                  <a:srgbClr val="79A200"/>
                </a:solidFill>
                <a:latin typeface="Arial" pitchFamily="34" charset="0"/>
                <a:cs typeface="Times New Roman" pitchFamily="18" charset="0"/>
              </a:rPr>
              <a:t/>
            </a:r>
            <a:br>
              <a:rPr lang="en-US" sz="1400">
                <a:solidFill>
                  <a:srgbClr val="79A200"/>
                </a:solidFill>
                <a:latin typeface="Arial" pitchFamily="34" charset="0"/>
                <a:cs typeface="Times New Roman" pitchFamily="18" charset="0"/>
              </a:rPr>
            </a:br>
            <a:r>
              <a:rPr lang="en-US" sz="2800">
                <a:solidFill>
                  <a:srgbClr val="0066FF"/>
                </a:solidFill>
                <a:latin typeface="Arial" pitchFamily="34" charset="0"/>
                <a:cs typeface="Times New Roman" pitchFamily="18" charset="0"/>
              </a:rPr>
              <a:t>Economic, Environmental, Social/Cultural</a:t>
            </a:r>
            <a:br>
              <a:rPr lang="en-US" sz="2800">
                <a:solidFill>
                  <a:srgbClr val="0066FF"/>
                </a:solidFill>
                <a:latin typeface="Arial" pitchFamily="34" charset="0"/>
                <a:cs typeface="Times New Roman" pitchFamily="18" charset="0"/>
              </a:rPr>
            </a:br>
            <a:r>
              <a:rPr lang="en-US">
                <a:solidFill>
                  <a:srgbClr val="000000"/>
                </a:solidFill>
                <a:latin typeface="Arial" pitchFamily="34" charset="0"/>
                <a:ea typeface="ＭＳ Ｐゴシック" charset="-128"/>
              </a:rPr>
              <a:t>responsibilities</a:t>
            </a:r>
          </a:p>
        </p:txBody>
      </p:sp>
      <p:cxnSp>
        <p:nvCxnSpPr>
          <p:cNvPr id="11" name="Straight Connector 10"/>
          <p:cNvCxnSpPr>
            <a:cxnSpLocks noChangeShapeType="1"/>
          </p:cNvCxnSpPr>
          <p:nvPr/>
        </p:nvCxnSpPr>
        <p:spPr bwMode="auto">
          <a:xfrm>
            <a:off x="3503613" y="4797425"/>
            <a:ext cx="5905500" cy="0"/>
          </a:xfrm>
          <a:prstGeom prst="line">
            <a:avLst/>
          </a:prstGeom>
          <a:noFill/>
          <a:ln w="41275" algn="ctr">
            <a:solidFill>
              <a:schemeClr val="tx1"/>
            </a:solidFill>
            <a:round/>
            <a:headEnd/>
            <a:tailEn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11149265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ppt_x"/>
                                          </p:val>
                                        </p:tav>
                                        <p:tav tm="100000">
                                          <p:val>
                                            <p:strVal val="#ppt_x"/>
                                          </p:val>
                                        </p:tav>
                                      </p:tavLst>
                                    </p:anim>
                                    <p:anim calcmode="lin" valueType="num">
                                      <p:cBhvr additive="base">
                                        <p:cTn id="1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ext Box 2"/>
          <p:cNvSpPr txBox="1">
            <a:spLocks noChangeArrowheads="1"/>
          </p:cNvSpPr>
          <p:nvPr/>
        </p:nvSpPr>
        <p:spPr bwMode="auto">
          <a:xfrm>
            <a:off x="1524000" y="6248400"/>
            <a:ext cx="9144000" cy="592138"/>
          </a:xfrm>
          <a:prstGeom prst="rect">
            <a:avLst/>
          </a:prstGeom>
          <a:solidFill>
            <a:schemeClr val="folHlink">
              <a:alpha val="70979"/>
            </a:schemeClr>
          </a:solidFill>
          <a:ln w="12700" algn="ctr">
            <a:solidFill>
              <a:schemeClr val="tx1"/>
            </a:solidFill>
            <a:miter lim="800000"/>
            <a:headEnd/>
            <a:tailEnd/>
          </a:ln>
        </p:spPr>
        <p:txBody>
          <a:bodyPr>
            <a:spAutoFit/>
          </a:bodyPr>
          <a:lstStyle/>
          <a:p>
            <a:pPr algn="ctr">
              <a:defRPr/>
            </a:pPr>
            <a:endParaRPr lang="en-US" sz="3200" b="1">
              <a:solidFill>
                <a:srgbClr val="0066FF"/>
              </a:solidFill>
              <a:latin typeface="Arial" pitchFamily="34" charset="0"/>
            </a:endParaRPr>
          </a:p>
        </p:txBody>
      </p:sp>
      <p:sp>
        <p:nvSpPr>
          <p:cNvPr id="52227" name="Rectangle 3"/>
          <p:cNvSpPr>
            <a:spLocks noChangeArrowheads="1"/>
          </p:cNvSpPr>
          <p:nvPr/>
        </p:nvSpPr>
        <p:spPr bwMode="auto">
          <a:xfrm>
            <a:off x="1524000" y="-57150"/>
            <a:ext cx="9144000" cy="647700"/>
          </a:xfrm>
          <a:prstGeom prst="rect">
            <a:avLst/>
          </a:prstGeom>
          <a:solidFill>
            <a:srgbClr val="7AE0FF">
              <a:alpha val="69019"/>
            </a:srgbClr>
          </a:solidFill>
          <a:ln w="12700" algn="ctr">
            <a:solidFill>
              <a:schemeClr val="tx1"/>
            </a:solidFill>
            <a:miter lim="800000"/>
            <a:headEnd/>
            <a:tailEnd/>
          </a:ln>
        </p:spPr>
        <p:txBody>
          <a:bodyPr anchor="ctr">
            <a:spAutoFit/>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US" altLang="en-US" sz="3600" b="1">
                <a:solidFill>
                  <a:srgbClr val="4E4E4E"/>
                </a:solidFill>
                <a:latin typeface="Arial" panose="020B0604020202020204" pitchFamily="34" charset="0"/>
              </a:rPr>
              <a:t>3-Legged Sustainability Stool</a:t>
            </a:r>
          </a:p>
        </p:txBody>
      </p:sp>
      <p:sp>
        <p:nvSpPr>
          <p:cNvPr id="52228" name="Rectangle 4"/>
          <p:cNvSpPr>
            <a:spLocks noChangeArrowheads="1"/>
          </p:cNvSpPr>
          <p:nvPr/>
        </p:nvSpPr>
        <p:spPr bwMode="auto">
          <a:xfrm>
            <a:off x="3071814" y="765176"/>
            <a:ext cx="4968875" cy="56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lnSpc>
                <a:spcPct val="110000"/>
              </a:lnSpc>
            </a:pPr>
            <a:r>
              <a:rPr lang="en-US" altLang="en-US" sz="2800" b="1">
                <a:solidFill>
                  <a:srgbClr val="0066FF"/>
                </a:solidFill>
                <a:latin typeface="Arial" panose="020B0604020202020204" pitchFamily="34" charset="0"/>
              </a:rPr>
              <a:t>Sustainability</a:t>
            </a:r>
          </a:p>
        </p:txBody>
      </p:sp>
      <p:sp>
        <p:nvSpPr>
          <p:cNvPr id="52229" name="Rectangle 5"/>
          <p:cNvSpPr>
            <a:spLocks noChangeArrowheads="1"/>
          </p:cNvSpPr>
          <p:nvPr/>
        </p:nvSpPr>
        <p:spPr bwMode="auto">
          <a:xfrm>
            <a:off x="1774825" y="2276475"/>
            <a:ext cx="2127250" cy="22923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US" altLang="en-US">
                <a:solidFill>
                  <a:srgbClr val="0066FF"/>
                </a:solidFill>
                <a:latin typeface="Arial" panose="020B0604020202020204" pitchFamily="34" charset="0"/>
              </a:rPr>
              <a:t>Economic Leg</a:t>
            </a:r>
          </a:p>
          <a:p>
            <a:pPr algn="ctr"/>
            <a:r>
              <a:rPr lang="en-US" altLang="en-US">
                <a:solidFill>
                  <a:srgbClr val="000000"/>
                </a:solidFill>
                <a:latin typeface="Arial" panose="020B0604020202020204" pitchFamily="34" charset="0"/>
              </a:rPr>
              <a:t>Good Jobs</a:t>
            </a:r>
          </a:p>
          <a:p>
            <a:pPr algn="ctr"/>
            <a:r>
              <a:rPr lang="en-US" altLang="en-US">
                <a:solidFill>
                  <a:srgbClr val="000000"/>
                </a:solidFill>
                <a:latin typeface="Arial" panose="020B0604020202020204" pitchFamily="34" charset="0"/>
              </a:rPr>
              <a:t>Fair</a:t>
            </a:r>
            <a:r>
              <a:rPr lang="en-US" altLang="en-US">
                <a:solidFill>
                  <a:srgbClr val="79A200"/>
                </a:solidFill>
                <a:latin typeface="Arial" panose="020B0604020202020204" pitchFamily="34" charset="0"/>
              </a:rPr>
              <a:t> </a:t>
            </a:r>
            <a:r>
              <a:rPr lang="en-US" altLang="en-US">
                <a:solidFill>
                  <a:srgbClr val="000000"/>
                </a:solidFill>
                <a:latin typeface="Arial" panose="020B0604020202020204" pitchFamily="34" charset="0"/>
              </a:rPr>
              <a:t>wages</a:t>
            </a:r>
            <a:br>
              <a:rPr lang="en-US" altLang="en-US">
                <a:solidFill>
                  <a:srgbClr val="000000"/>
                </a:solidFill>
                <a:latin typeface="Arial" panose="020B0604020202020204" pitchFamily="34" charset="0"/>
              </a:rPr>
            </a:br>
            <a:r>
              <a:rPr lang="en-US" altLang="en-US">
                <a:solidFill>
                  <a:srgbClr val="000000"/>
                </a:solidFill>
                <a:latin typeface="Arial" panose="020B0604020202020204" pitchFamily="34" charset="0"/>
              </a:rPr>
              <a:t>Security</a:t>
            </a:r>
          </a:p>
          <a:p>
            <a:pPr algn="ctr"/>
            <a:r>
              <a:rPr lang="en-US" altLang="en-US">
                <a:solidFill>
                  <a:srgbClr val="000000"/>
                </a:solidFill>
                <a:latin typeface="Arial" panose="020B0604020202020204" pitchFamily="34" charset="0"/>
              </a:rPr>
              <a:t>Infrastructure</a:t>
            </a:r>
          </a:p>
          <a:p>
            <a:pPr algn="ctr"/>
            <a:r>
              <a:rPr lang="en-US" altLang="en-US">
                <a:solidFill>
                  <a:srgbClr val="000000"/>
                </a:solidFill>
                <a:latin typeface="Arial" panose="020B0604020202020204" pitchFamily="34" charset="0"/>
              </a:rPr>
              <a:t>Fair Trade</a:t>
            </a:r>
          </a:p>
        </p:txBody>
      </p:sp>
      <p:sp>
        <p:nvSpPr>
          <p:cNvPr id="52230" name="Rectangle 6"/>
          <p:cNvSpPr>
            <a:spLocks noChangeArrowheads="1"/>
          </p:cNvSpPr>
          <p:nvPr/>
        </p:nvSpPr>
        <p:spPr bwMode="auto">
          <a:xfrm>
            <a:off x="7248525" y="3284538"/>
            <a:ext cx="3240088" cy="22923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US" altLang="en-US">
                <a:solidFill>
                  <a:srgbClr val="0066FF"/>
                </a:solidFill>
                <a:latin typeface="Arial" panose="020B0604020202020204" pitchFamily="34" charset="0"/>
              </a:rPr>
              <a:t>Social Leg</a:t>
            </a:r>
            <a:r>
              <a:rPr lang="en-US" altLang="en-US" b="1">
                <a:solidFill>
                  <a:srgbClr val="0066FF"/>
                </a:solidFill>
                <a:latin typeface="Arial" panose="020B0604020202020204" pitchFamily="34" charset="0"/>
              </a:rPr>
              <a:t> </a:t>
            </a:r>
          </a:p>
          <a:p>
            <a:pPr algn="ctr"/>
            <a:r>
              <a:rPr lang="en-US" altLang="en-US">
                <a:solidFill>
                  <a:srgbClr val="000000"/>
                </a:solidFill>
                <a:latin typeface="Arial" panose="020B0604020202020204" pitchFamily="34" charset="0"/>
              </a:rPr>
              <a:t>Working conditions </a:t>
            </a:r>
          </a:p>
          <a:p>
            <a:pPr algn="ctr"/>
            <a:r>
              <a:rPr lang="en-US" altLang="en-US">
                <a:solidFill>
                  <a:srgbClr val="000000"/>
                </a:solidFill>
                <a:latin typeface="Arial" panose="020B0604020202020204" pitchFamily="34" charset="0"/>
              </a:rPr>
              <a:t>Health services</a:t>
            </a:r>
          </a:p>
          <a:p>
            <a:pPr algn="ctr"/>
            <a:r>
              <a:rPr lang="en-US" altLang="en-US">
                <a:solidFill>
                  <a:srgbClr val="000000"/>
                </a:solidFill>
                <a:latin typeface="Arial" panose="020B0604020202020204" pitchFamily="34" charset="0"/>
              </a:rPr>
              <a:t>Education services</a:t>
            </a:r>
          </a:p>
          <a:p>
            <a:pPr algn="ctr"/>
            <a:r>
              <a:rPr lang="en-US" altLang="en-US">
                <a:solidFill>
                  <a:srgbClr val="000000"/>
                </a:solidFill>
                <a:latin typeface="Arial" panose="020B0604020202020204" pitchFamily="34" charset="0"/>
              </a:rPr>
              <a:t>Community &amp; Culture</a:t>
            </a:r>
          </a:p>
          <a:p>
            <a:pPr algn="ctr"/>
            <a:r>
              <a:rPr lang="en-US" altLang="en-US">
                <a:solidFill>
                  <a:srgbClr val="000000"/>
                </a:solidFill>
                <a:latin typeface="Arial" panose="020B0604020202020204" pitchFamily="34" charset="0"/>
              </a:rPr>
              <a:t>Social justice</a:t>
            </a:r>
          </a:p>
        </p:txBody>
      </p:sp>
      <p:sp>
        <p:nvSpPr>
          <p:cNvPr id="52231" name="Rectangle 7"/>
          <p:cNvSpPr>
            <a:spLocks noChangeArrowheads="1"/>
          </p:cNvSpPr>
          <p:nvPr/>
        </p:nvSpPr>
        <p:spPr bwMode="auto">
          <a:xfrm>
            <a:off x="7248525" y="1125539"/>
            <a:ext cx="3240088" cy="19272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US" altLang="en-US">
                <a:solidFill>
                  <a:srgbClr val="0066FF"/>
                </a:solidFill>
                <a:latin typeface="Arial" panose="020B0604020202020204" pitchFamily="34" charset="0"/>
              </a:rPr>
              <a:t>Environmental Leg</a:t>
            </a:r>
          </a:p>
          <a:p>
            <a:pPr algn="ctr"/>
            <a:r>
              <a:rPr lang="en-US" altLang="en-US">
                <a:solidFill>
                  <a:srgbClr val="000000"/>
                </a:solidFill>
                <a:latin typeface="Arial" panose="020B0604020202020204" pitchFamily="34" charset="0"/>
              </a:rPr>
              <a:t>No Pollution &amp; Waste</a:t>
            </a:r>
          </a:p>
          <a:p>
            <a:pPr algn="ctr"/>
            <a:r>
              <a:rPr lang="en-US" altLang="en-US">
                <a:solidFill>
                  <a:srgbClr val="000000"/>
                </a:solidFill>
                <a:latin typeface="Arial" panose="020B0604020202020204" pitchFamily="34" charset="0"/>
              </a:rPr>
              <a:t>Renewable Energy</a:t>
            </a:r>
          </a:p>
          <a:p>
            <a:pPr algn="ctr"/>
            <a:r>
              <a:rPr lang="en-US" altLang="en-US">
                <a:solidFill>
                  <a:srgbClr val="000000"/>
                </a:solidFill>
                <a:latin typeface="Arial" panose="020B0604020202020204" pitchFamily="34" charset="0"/>
              </a:rPr>
              <a:t>Conservation</a:t>
            </a:r>
          </a:p>
          <a:p>
            <a:pPr algn="ctr"/>
            <a:r>
              <a:rPr lang="en-US" altLang="en-US">
                <a:solidFill>
                  <a:srgbClr val="000000"/>
                </a:solidFill>
                <a:latin typeface="Arial" panose="020B0604020202020204" pitchFamily="34" charset="0"/>
              </a:rPr>
              <a:t>Restoration</a:t>
            </a:r>
          </a:p>
        </p:txBody>
      </p:sp>
      <p:pic>
        <p:nvPicPr>
          <p:cNvPr id="52232"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51314" y="1484313"/>
            <a:ext cx="2890837" cy="396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21" name="Rectangle 9"/>
          <p:cNvSpPr>
            <a:spLocks noChangeArrowheads="1"/>
          </p:cNvSpPr>
          <p:nvPr/>
        </p:nvSpPr>
        <p:spPr bwMode="auto">
          <a:xfrm>
            <a:off x="1595438" y="5603876"/>
            <a:ext cx="8964612" cy="56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lnSpc>
                <a:spcPct val="110000"/>
              </a:lnSpc>
            </a:pPr>
            <a:r>
              <a:rPr lang="en-US" altLang="en-US" sz="2800" b="1">
                <a:solidFill>
                  <a:srgbClr val="0066FF"/>
                </a:solidFill>
                <a:latin typeface="Arial" panose="020B0604020202020204" pitchFamily="34" charset="0"/>
              </a:rPr>
              <a:t>Quality of Life / Genuine Wealth / Genuine Progress</a:t>
            </a:r>
          </a:p>
        </p:txBody>
      </p:sp>
    </p:spTree>
    <p:extLst>
      <p:ext uri="{BB962C8B-B14F-4D97-AF65-F5344CB8AC3E}">
        <p14:creationId xmlns:p14="http://schemas.microsoft.com/office/powerpoint/2010/main" val="15852537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8921"/>
                                        </p:tgtEl>
                                        <p:attrNameLst>
                                          <p:attrName>style.visibility</p:attrName>
                                        </p:attrNameLst>
                                      </p:cBhvr>
                                      <p:to>
                                        <p:strVal val="visible"/>
                                      </p:to>
                                    </p:set>
                                    <p:anim calcmode="lin" valueType="num">
                                      <p:cBhvr additive="base">
                                        <p:cTn id="7" dur="500" fill="hold"/>
                                        <p:tgtEl>
                                          <p:spTgt spid="38921"/>
                                        </p:tgtEl>
                                        <p:attrNameLst>
                                          <p:attrName>ppt_x</p:attrName>
                                        </p:attrNameLst>
                                      </p:cBhvr>
                                      <p:tavLst>
                                        <p:tav tm="0">
                                          <p:val>
                                            <p:strVal val="#ppt_x"/>
                                          </p:val>
                                        </p:tav>
                                        <p:tav tm="100000">
                                          <p:val>
                                            <p:strVal val="#ppt_x"/>
                                          </p:val>
                                        </p:tav>
                                      </p:tavLst>
                                    </p:anim>
                                    <p:anim calcmode="lin" valueType="num">
                                      <p:cBhvr additive="base">
                                        <p:cTn id="8" dur="500" fill="hold"/>
                                        <p:tgtEl>
                                          <p:spTgt spid="389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2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ext Box 2"/>
          <p:cNvSpPr txBox="1">
            <a:spLocks noChangeArrowheads="1"/>
          </p:cNvSpPr>
          <p:nvPr/>
        </p:nvSpPr>
        <p:spPr bwMode="auto">
          <a:xfrm>
            <a:off x="1524000" y="6248400"/>
            <a:ext cx="9144000" cy="592138"/>
          </a:xfrm>
          <a:prstGeom prst="rect">
            <a:avLst/>
          </a:prstGeom>
          <a:solidFill>
            <a:schemeClr val="folHlink">
              <a:alpha val="70979"/>
            </a:schemeClr>
          </a:solidFill>
          <a:ln w="12700" algn="ctr">
            <a:solidFill>
              <a:schemeClr val="tx1"/>
            </a:solidFill>
            <a:miter lim="800000"/>
            <a:headEnd/>
            <a:tailEnd/>
          </a:ln>
        </p:spPr>
        <p:txBody>
          <a:bodyPr>
            <a:spAutoFit/>
          </a:bodyPr>
          <a:lstStyle/>
          <a:p>
            <a:pPr algn="ctr">
              <a:defRPr/>
            </a:pPr>
            <a:endParaRPr lang="en-US" sz="3200" b="1">
              <a:solidFill>
                <a:srgbClr val="0066FF"/>
              </a:solidFill>
              <a:latin typeface="Arial" pitchFamily="34" charset="0"/>
            </a:endParaRPr>
          </a:p>
        </p:txBody>
      </p:sp>
      <p:sp>
        <p:nvSpPr>
          <p:cNvPr id="53251" name="Rectangle 3"/>
          <p:cNvSpPr>
            <a:spLocks noChangeArrowheads="1"/>
          </p:cNvSpPr>
          <p:nvPr/>
        </p:nvSpPr>
        <p:spPr bwMode="auto">
          <a:xfrm>
            <a:off x="1524000" y="-33338"/>
            <a:ext cx="9144000" cy="654051"/>
          </a:xfrm>
          <a:prstGeom prst="rect">
            <a:avLst/>
          </a:prstGeom>
          <a:solidFill>
            <a:srgbClr val="7AE0FF">
              <a:alpha val="69019"/>
            </a:srgbClr>
          </a:solidFill>
          <a:ln w="12700" algn="ctr">
            <a:solidFill>
              <a:schemeClr val="tx1"/>
            </a:solidFill>
            <a:miter lim="800000"/>
            <a:headEnd/>
            <a:tailEnd/>
          </a:ln>
        </p:spPr>
        <p:txBody>
          <a:bodyPr anchor="ctr">
            <a:spAutoFit/>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US" altLang="en-US" sz="3600" b="1">
                <a:solidFill>
                  <a:srgbClr val="4E4E4E"/>
                </a:solidFill>
                <a:latin typeface="Arial" panose="020B0604020202020204" pitchFamily="34" charset="0"/>
              </a:rPr>
              <a:t>Corporate Sustainability 3-Legged Stool</a:t>
            </a:r>
          </a:p>
        </p:txBody>
      </p:sp>
      <p:sp>
        <p:nvSpPr>
          <p:cNvPr id="52228" name="Rectangle 4"/>
          <p:cNvSpPr>
            <a:spLocks noChangeArrowheads="1"/>
          </p:cNvSpPr>
          <p:nvPr/>
        </p:nvSpPr>
        <p:spPr bwMode="auto">
          <a:xfrm>
            <a:off x="1774826" y="2501900"/>
            <a:ext cx="8677275" cy="566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lnSpc>
                <a:spcPct val="110000"/>
              </a:lnSpc>
            </a:pPr>
            <a:r>
              <a:rPr lang="en-US" altLang="en-US" sz="2800" b="1">
                <a:solidFill>
                  <a:srgbClr val="0066FF"/>
                </a:solidFill>
                <a:latin typeface="Arial" panose="020B0604020202020204" pitchFamily="34" charset="0"/>
                <a:cs typeface="Times New Roman" panose="02020603050405020304" pitchFamily="18" charset="0"/>
              </a:rPr>
              <a:t>= Environmental, Social, Governance (ESG)</a:t>
            </a:r>
          </a:p>
        </p:txBody>
      </p:sp>
      <p:sp>
        <p:nvSpPr>
          <p:cNvPr id="53253" name="Rectangle 5"/>
          <p:cNvSpPr>
            <a:spLocks noChangeArrowheads="1"/>
          </p:cNvSpPr>
          <p:nvPr/>
        </p:nvSpPr>
        <p:spPr bwMode="auto">
          <a:xfrm>
            <a:off x="1919289" y="3662364"/>
            <a:ext cx="2808287" cy="19272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US" altLang="en-US" b="1">
                <a:solidFill>
                  <a:srgbClr val="0066FF"/>
                </a:solidFill>
                <a:latin typeface="Arial" panose="020B0604020202020204" pitchFamily="34" charset="0"/>
              </a:rPr>
              <a:t>E</a:t>
            </a:r>
            <a:r>
              <a:rPr lang="en-US" altLang="en-US">
                <a:solidFill>
                  <a:srgbClr val="0066FF"/>
                </a:solidFill>
                <a:latin typeface="Arial" panose="020B0604020202020204" pitchFamily="34" charset="0"/>
              </a:rPr>
              <a:t>conomy - </a:t>
            </a:r>
            <a:r>
              <a:rPr lang="en-US" altLang="en-US" b="1">
                <a:solidFill>
                  <a:srgbClr val="0066FF"/>
                </a:solidFill>
                <a:latin typeface="Arial" panose="020B0604020202020204" pitchFamily="34" charset="0"/>
              </a:rPr>
              <a:t>P</a:t>
            </a:r>
            <a:r>
              <a:rPr lang="en-US" altLang="en-US">
                <a:solidFill>
                  <a:srgbClr val="0066FF"/>
                </a:solidFill>
                <a:latin typeface="Arial" panose="020B0604020202020204" pitchFamily="34" charset="0"/>
              </a:rPr>
              <a:t>rofits</a:t>
            </a:r>
            <a:endParaRPr lang="en-US" altLang="en-US" sz="2000">
              <a:solidFill>
                <a:srgbClr val="0066FF"/>
              </a:solidFill>
              <a:latin typeface="Arial" panose="020B0604020202020204" pitchFamily="34" charset="0"/>
            </a:endParaRPr>
          </a:p>
          <a:p>
            <a:pPr algn="ctr"/>
            <a:r>
              <a:rPr lang="en-US" altLang="en-US">
                <a:solidFill>
                  <a:srgbClr val="000000"/>
                </a:solidFill>
                <a:latin typeface="Arial" panose="020B0604020202020204" pitchFamily="34" charset="0"/>
              </a:rPr>
              <a:t>Growth</a:t>
            </a:r>
            <a:br>
              <a:rPr lang="en-US" altLang="en-US">
                <a:solidFill>
                  <a:srgbClr val="000000"/>
                </a:solidFill>
                <a:latin typeface="Arial" panose="020B0604020202020204" pitchFamily="34" charset="0"/>
              </a:rPr>
            </a:br>
            <a:r>
              <a:rPr lang="en-US" altLang="en-US">
                <a:solidFill>
                  <a:srgbClr val="000000"/>
                </a:solidFill>
                <a:latin typeface="Arial" panose="020B0604020202020204" pitchFamily="34" charset="0"/>
              </a:rPr>
              <a:t>Jobs, Taxes</a:t>
            </a:r>
          </a:p>
          <a:p>
            <a:pPr algn="ctr"/>
            <a:r>
              <a:rPr lang="en-US" altLang="en-US">
                <a:solidFill>
                  <a:srgbClr val="000000"/>
                </a:solidFill>
                <a:latin typeface="Arial" panose="020B0604020202020204" pitchFamily="34" charset="0"/>
              </a:rPr>
              <a:t>Products</a:t>
            </a:r>
          </a:p>
          <a:p>
            <a:pPr algn="ctr"/>
            <a:r>
              <a:rPr lang="en-US" altLang="en-US">
                <a:solidFill>
                  <a:srgbClr val="000000"/>
                </a:solidFill>
                <a:latin typeface="Arial" panose="020B0604020202020204" pitchFamily="34" charset="0"/>
              </a:rPr>
              <a:t>Services</a:t>
            </a:r>
          </a:p>
        </p:txBody>
      </p:sp>
      <p:sp>
        <p:nvSpPr>
          <p:cNvPr id="53254" name="Rectangle 6"/>
          <p:cNvSpPr>
            <a:spLocks noChangeArrowheads="1"/>
          </p:cNvSpPr>
          <p:nvPr/>
        </p:nvSpPr>
        <p:spPr bwMode="auto">
          <a:xfrm>
            <a:off x="7248525" y="4581525"/>
            <a:ext cx="3240088" cy="15621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US" altLang="en-US" b="1">
                <a:solidFill>
                  <a:srgbClr val="0066FF"/>
                </a:solidFill>
                <a:latin typeface="Arial" panose="020B0604020202020204" pitchFamily="34" charset="0"/>
              </a:rPr>
              <a:t>E</a:t>
            </a:r>
            <a:r>
              <a:rPr lang="en-US" altLang="en-US">
                <a:solidFill>
                  <a:srgbClr val="0066FF"/>
                </a:solidFill>
                <a:latin typeface="Arial" panose="020B0604020202020204" pitchFamily="34" charset="0"/>
              </a:rPr>
              <a:t>quity - </a:t>
            </a:r>
            <a:r>
              <a:rPr lang="en-US" altLang="en-US" b="1">
                <a:solidFill>
                  <a:srgbClr val="0066FF"/>
                </a:solidFill>
                <a:latin typeface="Arial" panose="020B0604020202020204" pitchFamily="34" charset="0"/>
              </a:rPr>
              <a:t>P</a:t>
            </a:r>
            <a:r>
              <a:rPr lang="en-US" altLang="en-US">
                <a:solidFill>
                  <a:srgbClr val="0066FF"/>
                </a:solidFill>
                <a:latin typeface="Arial" panose="020B0604020202020204" pitchFamily="34" charset="0"/>
              </a:rPr>
              <a:t>eople</a:t>
            </a:r>
            <a:r>
              <a:rPr lang="en-US" altLang="en-US" b="1">
                <a:solidFill>
                  <a:srgbClr val="0066FF"/>
                </a:solidFill>
                <a:latin typeface="Arial" panose="020B0604020202020204" pitchFamily="34" charset="0"/>
              </a:rPr>
              <a:t>  </a:t>
            </a:r>
          </a:p>
          <a:p>
            <a:pPr algn="ctr"/>
            <a:r>
              <a:rPr lang="en-US" altLang="en-US">
                <a:solidFill>
                  <a:srgbClr val="000000"/>
                </a:solidFill>
                <a:latin typeface="Arial" panose="020B0604020202020204" pitchFamily="34" charset="0"/>
              </a:rPr>
              <a:t>Employees  </a:t>
            </a:r>
          </a:p>
          <a:p>
            <a:pPr algn="ctr"/>
            <a:r>
              <a:rPr lang="en-US" altLang="en-US">
                <a:solidFill>
                  <a:srgbClr val="000000"/>
                </a:solidFill>
                <a:latin typeface="Arial" panose="020B0604020202020204" pitchFamily="34" charset="0"/>
              </a:rPr>
              <a:t>Community / Culture </a:t>
            </a:r>
            <a:br>
              <a:rPr lang="en-US" altLang="en-US">
                <a:solidFill>
                  <a:srgbClr val="000000"/>
                </a:solidFill>
                <a:latin typeface="Arial" panose="020B0604020202020204" pitchFamily="34" charset="0"/>
              </a:rPr>
            </a:br>
            <a:r>
              <a:rPr lang="en-US" altLang="en-US">
                <a:solidFill>
                  <a:srgbClr val="000000"/>
                </a:solidFill>
                <a:latin typeface="Arial" panose="020B0604020202020204" pitchFamily="34" charset="0"/>
              </a:rPr>
              <a:t>World</a:t>
            </a:r>
          </a:p>
        </p:txBody>
      </p:sp>
      <p:sp>
        <p:nvSpPr>
          <p:cNvPr id="53255" name="Rectangle 7"/>
          <p:cNvSpPr>
            <a:spLocks noChangeArrowheads="1"/>
          </p:cNvSpPr>
          <p:nvPr/>
        </p:nvSpPr>
        <p:spPr bwMode="auto">
          <a:xfrm>
            <a:off x="7248525" y="3141664"/>
            <a:ext cx="3240088" cy="11969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r>
              <a:rPr lang="en-US" altLang="en-US" b="1">
                <a:solidFill>
                  <a:srgbClr val="0066FF"/>
                </a:solidFill>
                <a:latin typeface="Arial" panose="020B0604020202020204" pitchFamily="34" charset="0"/>
              </a:rPr>
              <a:t>E</a:t>
            </a:r>
            <a:r>
              <a:rPr lang="en-US" altLang="en-US">
                <a:solidFill>
                  <a:srgbClr val="0066FF"/>
                </a:solidFill>
                <a:latin typeface="Arial" panose="020B0604020202020204" pitchFamily="34" charset="0"/>
              </a:rPr>
              <a:t>nvironment - </a:t>
            </a:r>
            <a:r>
              <a:rPr lang="en-US" altLang="en-US" b="1">
                <a:solidFill>
                  <a:srgbClr val="0066FF"/>
                </a:solidFill>
                <a:latin typeface="Arial" panose="020B0604020202020204" pitchFamily="34" charset="0"/>
              </a:rPr>
              <a:t>P</a:t>
            </a:r>
            <a:r>
              <a:rPr lang="en-US" altLang="en-US">
                <a:solidFill>
                  <a:srgbClr val="0066FF"/>
                </a:solidFill>
                <a:latin typeface="Arial" panose="020B0604020202020204" pitchFamily="34" charset="0"/>
              </a:rPr>
              <a:t>lanet</a:t>
            </a:r>
          </a:p>
          <a:p>
            <a:pPr algn="ctr"/>
            <a:r>
              <a:rPr lang="en-US" altLang="en-US">
                <a:solidFill>
                  <a:srgbClr val="000000"/>
                </a:solidFill>
                <a:latin typeface="Arial" panose="020B0604020202020204" pitchFamily="34" charset="0"/>
              </a:rPr>
              <a:t>Eco-efficiencies</a:t>
            </a:r>
          </a:p>
          <a:p>
            <a:pPr algn="ctr"/>
            <a:r>
              <a:rPr lang="en-US" altLang="en-US">
                <a:solidFill>
                  <a:srgbClr val="000000"/>
                </a:solidFill>
                <a:latin typeface="Arial" panose="020B0604020202020204" pitchFamily="34" charset="0"/>
              </a:rPr>
              <a:t>Eco-effectiveness</a:t>
            </a:r>
          </a:p>
        </p:txBody>
      </p:sp>
      <p:pic>
        <p:nvPicPr>
          <p:cNvPr id="53256"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0300" y="3141664"/>
            <a:ext cx="2101850"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4"/>
          <p:cNvSpPr>
            <a:spLocks noChangeArrowheads="1"/>
          </p:cNvSpPr>
          <p:nvPr/>
        </p:nvSpPr>
        <p:spPr bwMode="auto">
          <a:xfrm>
            <a:off x="1774825" y="1582738"/>
            <a:ext cx="8642350" cy="104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lnSpc>
                <a:spcPct val="110000"/>
              </a:lnSpc>
            </a:pPr>
            <a:r>
              <a:rPr lang="en-US" altLang="en-US" sz="2800" b="1">
                <a:solidFill>
                  <a:srgbClr val="0066FF"/>
                </a:solidFill>
                <a:latin typeface="Arial" panose="020B0604020202020204" pitchFamily="34" charset="0"/>
                <a:cs typeface="Times New Roman" panose="02020603050405020304" pitchFamily="18" charset="0"/>
              </a:rPr>
              <a:t>= Corporate Social Responsibility (CSR)</a:t>
            </a:r>
          </a:p>
          <a:p>
            <a:pPr algn="ctr">
              <a:lnSpc>
                <a:spcPct val="110000"/>
              </a:lnSpc>
            </a:pPr>
            <a:r>
              <a:rPr lang="en-US" altLang="en-US" sz="2800" b="1">
                <a:solidFill>
                  <a:srgbClr val="0066FF"/>
                </a:solidFill>
                <a:latin typeface="Arial" panose="020B0604020202020204" pitchFamily="34" charset="0"/>
                <a:cs typeface="Times New Roman" panose="02020603050405020304" pitchFamily="18" charset="0"/>
              </a:rPr>
              <a:t>= Corporate Responsibility (CR) </a:t>
            </a:r>
            <a:r>
              <a:rPr lang="en-US" altLang="en-US" sz="2800" b="1">
                <a:solidFill>
                  <a:srgbClr val="00B050"/>
                </a:solidFill>
                <a:latin typeface="Arial" panose="020B0604020202020204" pitchFamily="34" charset="0"/>
                <a:cs typeface="Times New Roman" panose="02020603050405020304" pitchFamily="18" charset="0"/>
              </a:rPr>
              <a:t>= Green</a:t>
            </a:r>
            <a:endParaRPr lang="en-US" altLang="en-US" sz="2800" b="1">
              <a:solidFill>
                <a:srgbClr val="0066FF"/>
              </a:solidFill>
              <a:latin typeface="Arial" panose="020B0604020202020204" pitchFamily="34" charset="0"/>
              <a:cs typeface="Times New Roman" panose="02020603050405020304" pitchFamily="18" charset="0"/>
            </a:endParaRPr>
          </a:p>
        </p:txBody>
      </p:sp>
      <p:sp>
        <p:nvSpPr>
          <p:cNvPr id="11" name="Rectangle 4"/>
          <p:cNvSpPr>
            <a:spLocks noChangeArrowheads="1"/>
          </p:cNvSpPr>
          <p:nvPr/>
        </p:nvSpPr>
        <p:spPr bwMode="auto">
          <a:xfrm>
            <a:off x="1774825" y="1138239"/>
            <a:ext cx="8713788" cy="566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lnSpc>
                <a:spcPct val="110000"/>
              </a:lnSpc>
            </a:pPr>
            <a:r>
              <a:rPr lang="en-US" altLang="en-US" sz="2800" b="1">
                <a:solidFill>
                  <a:srgbClr val="0066FF"/>
                </a:solidFill>
                <a:latin typeface="Arial" panose="020B0604020202020204" pitchFamily="34" charset="0"/>
                <a:cs typeface="Times New Roman" panose="02020603050405020304" pitchFamily="18" charset="0"/>
              </a:rPr>
              <a:t>= Sustainability  =  Sustainable Development (SD)</a:t>
            </a:r>
          </a:p>
        </p:txBody>
      </p:sp>
      <p:sp>
        <p:nvSpPr>
          <p:cNvPr id="53259" name="Rectangle 4"/>
          <p:cNvSpPr>
            <a:spLocks noChangeArrowheads="1"/>
          </p:cNvSpPr>
          <p:nvPr/>
        </p:nvSpPr>
        <p:spPr bwMode="auto">
          <a:xfrm>
            <a:off x="1774825" y="692151"/>
            <a:ext cx="8713788" cy="566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lnSpc>
                <a:spcPct val="110000"/>
              </a:lnSpc>
            </a:pPr>
            <a:r>
              <a:rPr lang="en-US" altLang="en-US" sz="2800" b="1">
                <a:solidFill>
                  <a:srgbClr val="0066FF"/>
                </a:solidFill>
                <a:latin typeface="Arial" panose="020B0604020202020204" pitchFamily="34" charset="0"/>
                <a:cs typeface="Times New Roman" panose="02020603050405020304" pitchFamily="18" charset="0"/>
              </a:rPr>
              <a:t>Triple Bottom Line (TBL) = 3Es  = 3Ps</a:t>
            </a:r>
          </a:p>
        </p:txBody>
      </p:sp>
    </p:spTree>
    <p:extLst>
      <p:ext uri="{BB962C8B-B14F-4D97-AF65-F5344CB8AC3E}">
        <p14:creationId xmlns:p14="http://schemas.microsoft.com/office/powerpoint/2010/main" val="5515560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0-#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0-#ppt_w/2"/>
                                          </p:val>
                                        </p:tav>
                                        <p:tav tm="100000">
                                          <p:val>
                                            <p:strVal val="#ppt_x"/>
                                          </p:val>
                                        </p:tav>
                                      </p:tavLst>
                                    </p:anim>
                                    <p:anim calcmode="lin" valueType="num">
                                      <p:cBhvr additive="base">
                                        <p:cTn id="14"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2228"/>
                                        </p:tgtEl>
                                        <p:attrNameLst>
                                          <p:attrName>style.visibility</p:attrName>
                                        </p:attrNameLst>
                                      </p:cBhvr>
                                      <p:to>
                                        <p:strVal val="visible"/>
                                      </p:to>
                                    </p:set>
                                    <p:anim calcmode="lin" valueType="num">
                                      <p:cBhvr additive="base">
                                        <p:cTn id="19" dur="500" fill="hold"/>
                                        <p:tgtEl>
                                          <p:spTgt spid="52228"/>
                                        </p:tgtEl>
                                        <p:attrNameLst>
                                          <p:attrName>ppt_x</p:attrName>
                                        </p:attrNameLst>
                                      </p:cBhvr>
                                      <p:tavLst>
                                        <p:tav tm="0">
                                          <p:val>
                                            <p:strVal val="0-#ppt_w/2"/>
                                          </p:val>
                                        </p:tav>
                                        <p:tav tm="100000">
                                          <p:val>
                                            <p:strVal val="#ppt_x"/>
                                          </p:val>
                                        </p:tav>
                                      </p:tavLst>
                                    </p:anim>
                                    <p:anim calcmode="lin" valueType="num">
                                      <p:cBhvr additive="base">
                                        <p:cTn id="20" dur="500" fill="hold"/>
                                        <p:tgtEl>
                                          <p:spTgt spid="522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8" grpId="0"/>
      <p:bldP spid="10"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ChangeArrowheads="1"/>
          </p:cNvSpPr>
          <p:nvPr/>
        </p:nvSpPr>
        <p:spPr bwMode="auto">
          <a:xfrm>
            <a:off x="1524000" y="-58738"/>
            <a:ext cx="9144000" cy="654051"/>
          </a:xfrm>
          <a:prstGeom prst="rect">
            <a:avLst/>
          </a:prstGeom>
          <a:solidFill>
            <a:srgbClr val="7AE0FF">
              <a:alpha val="69019"/>
            </a:srgbClr>
          </a:solidFill>
          <a:ln w="12700" algn="ctr">
            <a:solidFill>
              <a:schemeClr val="tx1"/>
            </a:solidFill>
            <a:miter lim="800000"/>
            <a:headEnd/>
            <a:tailEnd/>
          </a:ln>
        </p:spPr>
        <p:txBody>
          <a:bodyPr anchor="ctr">
            <a:spAutoFit/>
          </a:bodyPr>
          <a:lstStyle/>
          <a:p>
            <a:pPr algn="ctr">
              <a:defRPr/>
            </a:pPr>
            <a:r>
              <a:rPr lang="en-US" sz="3600" b="1">
                <a:solidFill>
                  <a:srgbClr val="4E4E4E"/>
                </a:solidFill>
                <a:latin typeface="Arial" pitchFamily="34" charset="0"/>
              </a:rPr>
              <a:t>Smart Business 3-Legged Stool</a:t>
            </a:r>
            <a:endParaRPr lang="en-US" b="1">
              <a:solidFill>
                <a:srgbClr val="0066FF"/>
              </a:solidFill>
              <a:latin typeface="Arial" pitchFamily="34" charset="0"/>
            </a:endParaRPr>
          </a:p>
        </p:txBody>
      </p:sp>
      <p:sp>
        <p:nvSpPr>
          <p:cNvPr id="55299" name="Text Box 3"/>
          <p:cNvSpPr txBox="1">
            <a:spLocks noChangeArrowheads="1"/>
          </p:cNvSpPr>
          <p:nvPr/>
        </p:nvSpPr>
        <p:spPr bwMode="auto">
          <a:xfrm>
            <a:off x="1524000" y="6248400"/>
            <a:ext cx="9144000" cy="369332"/>
          </a:xfrm>
          <a:prstGeom prst="rect">
            <a:avLst/>
          </a:prstGeom>
          <a:solidFill>
            <a:schemeClr val="folHlink">
              <a:alpha val="70979"/>
            </a:schemeClr>
          </a:solidFill>
          <a:ln w="12700" algn="ctr">
            <a:solidFill>
              <a:schemeClr val="tx1"/>
            </a:solidFill>
            <a:miter lim="800000"/>
            <a:headEnd/>
            <a:tailEnd/>
          </a:ln>
        </p:spPr>
        <p:txBody>
          <a:bodyPr>
            <a:spAutoFit/>
          </a:bodyPr>
          <a:lstStyle/>
          <a:p>
            <a:pPr algn="ctr">
              <a:defRPr/>
            </a:pPr>
            <a:endParaRPr lang="en-US" b="1">
              <a:solidFill>
                <a:srgbClr val="0066FF"/>
              </a:solidFill>
              <a:latin typeface="Arial" pitchFamily="34" charset="0"/>
            </a:endParaRPr>
          </a:p>
        </p:txBody>
      </p:sp>
      <p:sp>
        <p:nvSpPr>
          <p:cNvPr id="55300" name="Text Box 4"/>
          <p:cNvSpPr txBox="1">
            <a:spLocks noChangeArrowheads="1"/>
          </p:cNvSpPr>
          <p:nvPr/>
        </p:nvSpPr>
        <p:spPr bwMode="auto">
          <a:xfrm>
            <a:off x="2963864" y="1419226"/>
            <a:ext cx="6084887" cy="519113"/>
          </a:xfrm>
          <a:prstGeom prst="rect">
            <a:avLst/>
          </a:prstGeom>
          <a:noFill/>
          <a:ln w="12700">
            <a:noFill/>
            <a:miter lim="800000"/>
            <a:headEnd/>
            <a:tailEnd/>
          </a:ln>
        </p:spPr>
        <p:txBody>
          <a:bodyPr>
            <a:spAutoFit/>
          </a:bodyPr>
          <a:lstStyle/>
          <a:p>
            <a:pPr algn="ctr">
              <a:defRPr/>
            </a:pPr>
            <a:r>
              <a:rPr lang="en-US" sz="2800" b="1">
                <a:solidFill>
                  <a:srgbClr val="0066FF"/>
                </a:solidFill>
                <a:latin typeface="Arial" pitchFamily="34" charset="0"/>
                <a:cs typeface="Times New Roman" pitchFamily="18" charset="0"/>
              </a:rPr>
              <a:t>Asset Management</a:t>
            </a:r>
          </a:p>
        </p:txBody>
      </p:sp>
      <p:sp>
        <p:nvSpPr>
          <p:cNvPr id="54277" name="Text Box 5"/>
          <p:cNvSpPr txBox="1">
            <a:spLocks noChangeArrowheads="1"/>
          </p:cNvSpPr>
          <p:nvPr/>
        </p:nvSpPr>
        <p:spPr bwMode="auto">
          <a:xfrm>
            <a:off x="1666875" y="2773363"/>
            <a:ext cx="3214688" cy="1784350"/>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marL="176213" indent="-176213">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US" altLang="en-US">
                <a:solidFill>
                  <a:srgbClr val="0066FF"/>
                </a:solidFill>
                <a:latin typeface="Arial" panose="020B0604020202020204" pitchFamily="34" charset="0"/>
              </a:rPr>
              <a:t>Economic / Financial</a:t>
            </a:r>
          </a:p>
          <a:p>
            <a:pPr algn="ctr"/>
            <a:r>
              <a:rPr lang="en-US" altLang="en-US">
                <a:solidFill>
                  <a:srgbClr val="0066FF"/>
                </a:solidFill>
                <a:latin typeface="Arial" panose="020B0604020202020204" pitchFamily="34" charset="0"/>
              </a:rPr>
              <a:t>Capital</a:t>
            </a:r>
          </a:p>
          <a:p>
            <a:pPr algn="ctr"/>
            <a:endParaRPr lang="en-US" altLang="en-US" sz="1400">
              <a:solidFill>
                <a:srgbClr val="0066FF"/>
              </a:solidFill>
              <a:latin typeface="Arial" panose="020B0604020202020204" pitchFamily="34" charset="0"/>
            </a:endParaRPr>
          </a:p>
          <a:p>
            <a:pPr algn="ctr"/>
            <a:r>
              <a:rPr lang="en-US" altLang="en-US">
                <a:solidFill>
                  <a:srgbClr val="0066FF"/>
                </a:solidFill>
                <a:latin typeface="Arial" panose="020B0604020202020204" pitchFamily="34" charset="0"/>
              </a:rPr>
              <a:t>Built / Manufactured</a:t>
            </a:r>
          </a:p>
          <a:p>
            <a:pPr algn="ctr"/>
            <a:r>
              <a:rPr lang="en-US" altLang="en-US">
                <a:solidFill>
                  <a:srgbClr val="0066FF"/>
                </a:solidFill>
                <a:latin typeface="Arial" panose="020B0604020202020204" pitchFamily="34" charset="0"/>
              </a:rPr>
              <a:t>Capital</a:t>
            </a:r>
          </a:p>
        </p:txBody>
      </p:sp>
      <p:sp>
        <p:nvSpPr>
          <p:cNvPr id="54278" name="Text Box 6"/>
          <p:cNvSpPr txBox="1">
            <a:spLocks noChangeArrowheads="1"/>
          </p:cNvSpPr>
          <p:nvPr/>
        </p:nvSpPr>
        <p:spPr bwMode="auto">
          <a:xfrm>
            <a:off x="7535863" y="2306639"/>
            <a:ext cx="2736850" cy="835025"/>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marL="176213" indent="-176213">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US" altLang="en-US">
                <a:solidFill>
                  <a:srgbClr val="0066FF"/>
                </a:solidFill>
                <a:latin typeface="Arial" panose="020B0604020202020204" pitchFamily="34" charset="0"/>
              </a:rPr>
              <a:t>Natural</a:t>
            </a:r>
          </a:p>
          <a:p>
            <a:pPr algn="ctr"/>
            <a:r>
              <a:rPr lang="en-US" altLang="en-US">
                <a:solidFill>
                  <a:srgbClr val="0066FF"/>
                </a:solidFill>
                <a:latin typeface="Arial" panose="020B0604020202020204" pitchFamily="34" charset="0"/>
              </a:rPr>
              <a:t>Capital</a:t>
            </a:r>
          </a:p>
        </p:txBody>
      </p:sp>
      <p:sp>
        <p:nvSpPr>
          <p:cNvPr id="55303" name="Text Box 7"/>
          <p:cNvSpPr txBox="1">
            <a:spLocks noChangeArrowheads="1"/>
          </p:cNvSpPr>
          <p:nvPr/>
        </p:nvSpPr>
        <p:spPr bwMode="auto">
          <a:xfrm>
            <a:off x="7526339" y="3956051"/>
            <a:ext cx="2746375" cy="646331"/>
          </a:xfrm>
          <a:prstGeom prst="rect">
            <a:avLst/>
          </a:prstGeom>
          <a:noFill/>
          <a:ln w="12700" algn="ctr">
            <a:solidFill>
              <a:schemeClr val="tx1"/>
            </a:solidFill>
            <a:miter lim="800000"/>
            <a:headEnd/>
            <a:tailEnd/>
          </a:ln>
        </p:spPr>
        <p:txBody>
          <a:bodyPr>
            <a:spAutoFit/>
          </a:bodyPr>
          <a:lstStyle/>
          <a:p>
            <a:pPr marL="176213" indent="-176213" algn="ctr">
              <a:defRPr/>
            </a:pPr>
            <a:r>
              <a:rPr lang="en-US" b="1">
                <a:solidFill>
                  <a:srgbClr val="0066FF"/>
                </a:solidFill>
                <a:latin typeface="Arial" pitchFamily="34" charset="0"/>
              </a:rPr>
              <a:t> </a:t>
            </a:r>
            <a:r>
              <a:rPr lang="en-US">
                <a:solidFill>
                  <a:srgbClr val="0066FF"/>
                </a:solidFill>
                <a:latin typeface="Arial" pitchFamily="34" charset="0"/>
                <a:ea typeface="ＭＳ Ｐゴシック" charset="-128"/>
              </a:rPr>
              <a:t>Human Capital</a:t>
            </a:r>
          </a:p>
          <a:p>
            <a:pPr marL="176213" indent="-176213" algn="ctr">
              <a:defRPr/>
            </a:pPr>
            <a:r>
              <a:rPr lang="en-US">
                <a:solidFill>
                  <a:srgbClr val="0066FF"/>
                </a:solidFill>
                <a:latin typeface="Arial" pitchFamily="34" charset="0"/>
                <a:ea typeface="ＭＳ Ｐゴシック" charset="-128"/>
              </a:rPr>
              <a:t>Social Capital</a:t>
            </a:r>
          </a:p>
        </p:txBody>
      </p:sp>
      <p:pic>
        <p:nvPicPr>
          <p:cNvPr id="54280"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16501" y="2276476"/>
            <a:ext cx="2208213" cy="302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81" name="Rectangle 9"/>
          <p:cNvSpPr>
            <a:spLocks noChangeArrowheads="1"/>
          </p:cNvSpPr>
          <p:nvPr/>
        </p:nvSpPr>
        <p:spPr bwMode="auto">
          <a:xfrm>
            <a:off x="1595438" y="5603876"/>
            <a:ext cx="8964612" cy="56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algn="r"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lnSpc>
                <a:spcPct val="110000"/>
              </a:lnSpc>
            </a:pPr>
            <a:r>
              <a:rPr lang="en-US" altLang="en-US" sz="2800" b="1">
                <a:solidFill>
                  <a:srgbClr val="0066FF"/>
                </a:solidFill>
                <a:latin typeface="Arial" panose="020B0604020202020204" pitchFamily="34" charset="0"/>
              </a:rPr>
              <a:t>Sustainable Value Creation</a:t>
            </a:r>
          </a:p>
        </p:txBody>
      </p:sp>
    </p:spTree>
    <p:extLst>
      <p:ext uri="{BB962C8B-B14F-4D97-AF65-F5344CB8AC3E}">
        <p14:creationId xmlns:p14="http://schemas.microsoft.com/office/powerpoint/2010/main" val="4873058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MCDONALD'S, </a:t>
            </a:r>
            <a:r>
              <a:rPr lang="en-GB" dirty="0" smtClean="0"/>
              <a:t>CSR AND TBL </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The </a:t>
            </a:r>
            <a:r>
              <a:rPr lang="en-GB" dirty="0"/>
              <a:t>triple bottom line is a combination of economic prosperity, environmental stewardship, and social responsibility. </a:t>
            </a:r>
            <a:endParaRPr lang="en-GB" dirty="0" smtClean="0"/>
          </a:p>
          <a:p>
            <a:r>
              <a:rPr lang="en-GB" dirty="0" smtClean="0"/>
              <a:t>In </a:t>
            </a:r>
            <a:r>
              <a:rPr lang="en-GB" dirty="0"/>
              <a:t>today's business world, companies are attempting to enact and maintain a degree of what is known as corporate responsibility - being good citizens in the global community while still turning a profit. </a:t>
            </a:r>
            <a:endParaRPr lang="en-GB" dirty="0" smtClean="0"/>
          </a:p>
          <a:p>
            <a:r>
              <a:rPr lang="en-GB" dirty="0" smtClean="0"/>
              <a:t>CSR is an </a:t>
            </a:r>
            <a:r>
              <a:rPr lang="en-GB" dirty="0"/>
              <a:t>overarching theme to the triple bottom line, looming over each aspect of it and helping companies guide policy and procedure in day to day operations. </a:t>
            </a:r>
          </a:p>
        </p:txBody>
      </p:sp>
    </p:spTree>
    <p:extLst>
      <p:ext uri="{BB962C8B-B14F-4D97-AF65-F5344CB8AC3E}">
        <p14:creationId xmlns:p14="http://schemas.microsoft.com/office/powerpoint/2010/main" val="26378562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a:t>In the food industry, there are several issues that are beginning to become more prominent in regard to </a:t>
            </a:r>
            <a:r>
              <a:rPr lang="en-GB" dirty="0" smtClean="0"/>
              <a:t>CSR. </a:t>
            </a:r>
          </a:p>
          <a:p>
            <a:r>
              <a:rPr lang="en-GB" dirty="0" smtClean="0"/>
              <a:t>These </a:t>
            </a:r>
            <a:r>
              <a:rPr lang="en-GB" dirty="0"/>
              <a:t>include the use of genetically-modified organism (GMO) foods, animal welfare practices, use of antibiotics and growth hormones in livestock, giving back to communities, sustainable and fair-trade agriculture prospects, health/safety and </a:t>
            </a:r>
            <a:r>
              <a:rPr lang="en-GB" dirty="0" err="1"/>
              <a:t>labor</a:t>
            </a:r>
            <a:r>
              <a:rPr lang="en-GB" dirty="0"/>
              <a:t>/human rights concerns (</a:t>
            </a:r>
            <a:r>
              <a:rPr lang="en-GB" dirty="0" err="1"/>
              <a:t>Maloni</a:t>
            </a:r>
            <a:r>
              <a:rPr lang="en-GB" dirty="0"/>
              <a:t> and Brown, 2006). </a:t>
            </a:r>
            <a:endParaRPr lang="en-GB" dirty="0" smtClean="0"/>
          </a:p>
          <a:p>
            <a:r>
              <a:rPr lang="en-GB" dirty="0" smtClean="0"/>
              <a:t>A few </a:t>
            </a:r>
            <a:r>
              <a:rPr lang="en-GB" dirty="0"/>
              <a:t>examples and some discussion should suffice to provide a quick overview of the efforts of the company to live up to a high degree of corporate responsibility, promoting its triple bottom line. </a:t>
            </a:r>
          </a:p>
          <a:p>
            <a:endParaRPr lang="en-GB" dirty="0"/>
          </a:p>
        </p:txBody>
      </p:sp>
    </p:spTree>
    <p:extLst>
      <p:ext uri="{BB962C8B-B14F-4D97-AF65-F5344CB8AC3E}">
        <p14:creationId xmlns:p14="http://schemas.microsoft.com/office/powerpoint/2010/main" val="1020148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a:t>One way that McDonald's attempts to be a responsible corporation is through promotion of sustainable farming methods. </a:t>
            </a:r>
            <a:endParaRPr lang="en-GB" dirty="0" smtClean="0"/>
          </a:p>
          <a:p>
            <a:r>
              <a:rPr lang="en-GB" dirty="0" smtClean="0"/>
              <a:t>McDonald's </a:t>
            </a:r>
            <a:r>
              <a:rPr lang="en-GB" dirty="0"/>
              <a:t>joined Unilever and Nestle in pledging to shift to entirely sustainably-sourced palm oil by 2015. </a:t>
            </a:r>
            <a:endParaRPr lang="en-GB" dirty="0" smtClean="0"/>
          </a:p>
          <a:p>
            <a:r>
              <a:rPr lang="en-GB" dirty="0" smtClean="0"/>
              <a:t>Clearcutting </a:t>
            </a:r>
            <a:r>
              <a:rPr lang="en-GB" dirty="0"/>
              <a:t>for palm tree plantation systems is a source of greenhouse gases, and the scales of the materials these companies use indirectly leads to a great deal of this negative outcome. </a:t>
            </a:r>
            <a:endParaRPr lang="en-GB" dirty="0" smtClean="0"/>
          </a:p>
          <a:p>
            <a:r>
              <a:rPr lang="en-GB" dirty="0" smtClean="0"/>
              <a:t>By </a:t>
            </a:r>
            <a:r>
              <a:rPr lang="en-GB" dirty="0"/>
              <a:t>shifting to sustainable practices for palm oil, this negative climate effect can be mitigated to a certain extent (Scott, 2011). </a:t>
            </a:r>
          </a:p>
        </p:txBody>
      </p:sp>
    </p:spTree>
    <p:extLst>
      <p:ext uri="{BB962C8B-B14F-4D97-AF65-F5344CB8AC3E}">
        <p14:creationId xmlns:p14="http://schemas.microsoft.com/office/powerpoint/2010/main" val="2837277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a:t>Palm oil is not the only agricultural product that McDonald's has sought to obtain using sustainable methods. </a:t>
            </a:r>
            <a:endParaRPr lang="en-GB" dirty="0" smtClean="0"/>
          </a:p>
          <a:p>
            <a:r>
              <a:rPr lang="en-GB" dirty="0" smtClean="0"/>
              <a:t>In </a:t>
            </a:r>
            <a:r>
              <a:rPr lang="en-GB" dirty="0"/>
              <a:t>Europe, the company has launched an initiative called Flagship Farms to showcase sustainability practices used by farms supplying McDonald's. </a:t>
            </a:r>
            <a:endParaRPr lang="en-GB" dirty="0" smtClean="0"/>
          </a:p>
          <a:p>
            <a:r>
              <a:rPr lang="en-GB" dirty="0" smtClean="0"/>
              <a:t>Examples </a:t>
            </a:r>
            <a:r>
              <a:rPr lang="en-GB" dirty="0"/>
              <a:t>include soil, water, and energy use to animal welfare and employee </a:t>
            </a:r>
            <a:r>
              <a:rPr lang="en-GB" dirty="0" smtClean="0"/>
              <a:t>well-being.</a:t>
            </a:r>
          </a:p>
          <a:p>
            <a:r>
              <a:rPr lang="en-GB" dirty="0" smtClean="0"/>
              <a:t>One </a:t>
            </a:r>
            <a:r>
              <a:rPr lang="en-GB" dirty="0"/>
              <a:t>poultry farmer, for instance, supplies 25 million eggs per year to McDonald's from his 48,000 bird free-range flock. </a:t>
            </a:r>
            <a:endParaRPr lang="en-GB" dirty="0" smtClean="0"/>
          </a:p>
          <a:p>
            <a:r>
              <a:rPr lang="en-GB" dirty="0" smtClean="0"/>
              <a:t>This </a:t>
            </a:r>
            <a:r>
              <a:rPr lang="en-GB" dirty="0"/>
              <a:t>program is meant to highlight successful sustainability practices in agriculture to show other farmers and suppliers what can be done (Spackman, 2009). </a:t>
            </a:r>
          </a:p>
          <a:p>
            <a:endParaRPr lang="en-GB" dirty="0"/>
          </a:p>
          <a:p>
            <a:endParaRPr lang="en-GB" dirty="0"/>
          </a:p>
          <a:p>
            <a:endParaRPr lang="en-GB" dirty="0"/>
          </a:p>
        </p:txBody>
      </p:sp>
    </p:spTree>
    <p:extLst>
      <p:ext uri="{BB962C8B-B14F-4D97-AF65-F5344CB8AC3E}">
        <p14:creationId xmlns:p14="http://schemas.microsoft.com/office/powerpoint/2010/main" val="1114136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a:t>A final example of McDonald's efforts at corporate responsibility can be found in its funding and support of the Ronald McDonald House. </a:t>
            </a:r>
            <a:endParaRPr lang="en-GB" dirty="0" smtClean="0"/>
          </a:p>
          <a:p>
            <a:r>
              <a:rPr lang="en-GB" dirty="0"/>
              <a:t>P</a:t>
            </a:r>
            <a:r>
              <a:rPr lang="en-GB" dirty="0" smtClean="0"/>
              <a:t>rovides </a:t>
            </a:r>
            <a:r>
              <a:rPr lang="en-GB" dirty="0"/>
              <a:t>housing and some limited indirect financial support for families whose children are undergoing treatment for life-threatening illnesses. </a:t>
            </a:r>
            <a:endParaRPr lang="en-GB" dirty="0" smtClean="0"/>
          </a:p>
          <a:p>
            <a:r>
              <a:rPr lang="en-GB" dirty="0" smtClean="0"/>
              <a:t>The </a:t>
            </a:r>
            <a:r>
              <a:rPr lang="en-GB" dirty="0"/>
              <a:t>group is funded not only by McDonald's, but also by a number of the suppliers in its supply chain (Smith, 1994). </a:t>
            </a:r>
          </a:p>
          <a:p>
            <a:endParaRPr lang="en-GB" dirty="0"/>
          </a:p>
        </p:txBody>
      </p:sp>
    </p:spTree>
    <p:extLst>
      <p:ext uri="{BB962C8B-B14F-4D97-AF65-F5344CB8AC3E}">
        <p14:creationId xmlns:p14="http://schemas.microsoft.com/office/powerpoint/2010/main" val="22960916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Negative </a:t>
            </a:r>
            <a:r>
              <a:rPr lang="en-GB" dirty="0"/>
              <a:t>publicity surrounding its employee </a:t>
            </a:r>
            <a:r>
              <a:rPr lang="en-GB" dirty="0" err="1"/>
              <a:t>payscales</a:t>
            </a:r>
            <a:r>
              <a:rPr lang="en-GB" dirty="0"/>
              <a:t> has begun to grow. </a:t>
            </a:r>
            <a:endParaRPr lang="en-GB" dirty="0" smtClean="0"/>
          </a:p>
          <a:p>
            <a:r>
              <a:rPr lang="en-GB" dirty="0" smtClean="0"/>
              <a:t>Negativity </a:t>
            </a:r>
            <a:r>
              <a:rPr lang="en-GB" dirty="0"/>
              <a:t>surrounding its contributions to the growing </a:t>
            </a:r>
            <a:r>
              <a:rPr lang="en-GB" dirty="0" smtClean="0"/>
              <a:t>global </a:t>
            </a:r>
            <a:r>
              <a:rPr lang="en-GB" dirty="0"/>
              <a:t>obesity epidemic has also continued to grow, despite efforts by the company to introduce and promote salad items and healthier low-fat options (</a:t>
            </a:r>
            <a:r>
              <a:rPr lang="en-GB" dirty="0" err="1"/>
              <a:t>Maloni</a:t>
            </a:r>
            <a:r>
              <a:rPr lang="en-GB" dirty="0"/>
              <a:t> and Brown, 2006; </a:t>
            </a:r>
            <a:r>
              <a:rPr lang="en-GB" dirty="0" err="1"/>
              <a:t>Petrak</a:t>
            </a:r>
            <a:r>
              <a:rPr lang="en-GB" dirty="0"/>
              <a:t>, 2005</a:t>
            </a:r>
            <a:r>
              <a:rPr lang="en-GB"/>
              <a:t>). </a:t>
            </a:r>
            <a:endParaRPr lang="en-GB" smtClean="0"/>
          </a:p>
          <a:p>
            <a:r>
              <a:rPr lang="en-GB" smtClean="0"/>
              <a:t>Whether </a:t>
            </a:r>
            <a:r>
              <a:rPr lang="en-GB" dirty="0"/>
              <a:t>the positive efforts by the company outweigh the negative aspects of the business model remains to be seen, and will likely need to be addressed in the near future to avoid continued public backlash against the company. </a:t>
            </a:r>
          </a:p>
          <a:p>
            <a:endParaRPr lang="en-GB" dirty="0"/>
          </a:p>
        </p:txBody>
      </p:sp>
    </p:spTree>
    <p:extLst>
      <p:ext uri="{BB962C8B-B14F-4D97-AF65-F5344CB8AC3E}">
        <p14:creationId xmlns:p14="http://schemas.microsoft.com/office/powerpoint/2010/main" val="24601526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company yesterday … yesteryear</a:t>
            </a:r>
            <a:endParaRPr lang="en-GB" dirty="0"/>
          </a:p>
        </p:txBody>
      </p:sp>
      <p:sp>
        <p:nvSpPr>
          <p:cNvPr id="3" name="Content Placeholder 2"/>
          <p:cNvSpPr>
            <a:spLocks noGrp="1"/>
          </p:cNvSpPr>
          <p:nvPr>
            <p:ph idx="1"/>
          </p:nvPr>
        </p:nvSpPr>
        <p:spPr/>
        <p:txBody>
          <a:bodyPr>
            <a:normAutofit/>
          </a:bodyPr>
          <a:lstStyle/>
          <a:p>
            <a:r>
              <a:rPr lang="en-GB" dirty="0"/>
              <a:t>Wealthy families the providers of capital</a:t>
            </a:r>
          </a:p>
          <a:p>
            <a:r>
              <a:rPr lang="en-GB" dirty="0" smtClean="0"/>
              <a:t>“</a:t>
            </a:r>
            <a:r>
              <a:rPr lang="en-GB" dirty="0"/>
              <a:t>Owners” of the company?</a:t>
            </a:r>
          </a:p>
          <a:p>
            <a:r>
              <a:rPr lang="en-GB" dirty="0" smtClean="0"/>
              <a:t>Focus </a:t>
            </a:r>
            <a:r>
              <a:rPr lang="en-GB" dirty="0"/>
              <a:t>on shareholder </a:t>
            </a:r>
            <a:r>
              <a:rPr lang="en-GB" dirty="0" smtClean="0"/>
              <a:t>value</a:t>
            </a:r>
            <a:endParaRPr lang="en-GB" dirty="0"/>
          </a:p>
        </p:txBody>
      </p:sp>
    </p:spTree>
    <p:extLst>
      <p:ext uri="{BB962C8B-B14F-4D97-AF65-F5344CB8AC3E}">
        <p14:creationId xmlns:p14="http://schemas.microsoft.com/office/powerpoint/2010/main" val="2456018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Yesterday’s economic model</a:t>
            </a:r>
            <a:endParaRPr lang="en-GB" dirty="0"/>
          </a:p>
        </p:txBody>
      </p:sp>
      <p:sp>
        <p:nvSpPr>
          <p:cNvPr id="3" name="Content Placeholder 2"/>
          <p:cNvSpPr>
            <a:spLocks noGrp="1"/>
          </p:cNvSpPr>
          <p:nvPr>
            <p:ph idx="1"/>
          </p:nvPr>
        </p:nvSpPr>
        <p:spPr/>
        <p:txBody>
          <a:bodyPr>
            <a:normAutofit/>
          </a:bodyPr>
          <a:lstStyle/>
          <a:p>
            <a:r>
              <a:rPr lang="en-GB" dirty="0"/>
              <a:t>Yesterday’s economic model was based </a:t>
            </a:r>
            <a:r>
              <a:rPr lang="en-GB" dirty="0" smtClean="0"/>
              <a:t> on </a:t>
            </a:r>
            <a:r>
              <a:rPr lang="en-GB" dirty="0"/>
              <a:t>two false assumptions that :</a:t>
            </a:r>
          </a:p>
          <a:p>
            <a:pPr lvl="1"/>
            <a:r>
              <a:rPr lang="en-GB" dirty="0" smtClean="0"/>
              <a:t>Limitless </a:t>
            </a:r>
            <a:r>
              <a:rPr lang="en-GB" dirty="0"/>
              <a:t>resources in nature and </a:t>
            </a:r>
            <a:endParaRPr lang="en-GB" dirty="0" smtClean="0"/>
          </a:p>
          <a:p>
            <a:pPr lvl="1"/>
            <a:r>
              <a:rPr lang="en-GB" dirty="0"/>
              <a:t>P</a:t>
            </a:r>
            <a:r>
              <a:rPr lang="en-GB" dirty="0" smtClean="0"/>
              <a:t>lanet </a:t>
            </a:r>
            <a:r>
              <a:rPr lang="en-GB" dirty="0"/>
              <a:t>earth had an infinite capacity to </a:t>
            </a:r>
            <a:r>
              <a:rPr lang="en-GB" dirty="0" smtClean="0"/>
              <a:t>absorb waste</a:t>
            </a:r>
          </a:p>
          <a:p>
            <a:r>
              <a:rPr lang="en-GB" dirty="0" smtClean="0"/>
              <a:t>Take-make-waste</a:t>
            </a:r>
            <a:endParaRPr lang="en-GB" dirty="0"/>
          </a:p>
          <a:p>
            <a:r>
              <a:rPr lang="en-GB" dirty="0" smtClean="0"/>
              <a:t>Industrial </a:t>
            </a:r>
            <a:r>
              <a:rPr lang="en-GB" dirty="0"/>
              <a:t>revolution</a:t>
            </a:r>
          </a:p>
          <a:p>
            <a:r>
              <a:rPr lang="en-GB" dirty="0" smtClean="0"/>
              <a:t>Until </a:t>
            </a:r>
            <a:r>
              <a:rPr lang="en-GB" dirty="0"/>
              <a:t>middle of </a:t>
            </a:r>
            <a:r>
              <a:rPr lang="en-GB" dirty="0" smtClean="0"/>
              <a:t>20</a:t>
            </a:r>
            <a:r>
              <a:rPr lang="en-GB" baseline="30000" dirty="0" smtClean="0"/>
              <a:t>th</a:t>
            </a:r>
            <a:r>
              <a:rPr lang="en-GB" dirty="0" smtClean="0"/>
              <a:t> century</a:t>
            </a:r>
            <a:endParaRPr lang="en-GB" dirty="0"/>
          </a:p>
          <a:p>
            <a:endParaRPr lang="en-GB" dirty="0"/>
          </a:p>
        </p:txBody>
      </p:sp>
    </p:spTree>
    <p:extLst>
      <p:ext uri="{BB962C8B-B14F-4D97-AF65-F5344CB8AC3E}">
        <p14:creationId xmlns:p14="http://schemas.microsoft.com/office/powerpoint/2010/main" val="4036144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company</a:t>
            </a:r>
            <a:endParaRPr lang="en-GB" dirty="0"/>
          </a:p>
        </p:txBody>
      </p:sp>
      <p:sp>
        <p:nvSpPr>
          <p:cNvPr id="3" name="Content Placeholder 2"/>
          <p:cNvSpPr>
            <a:spLocks noGrp="1"/>
          </p:cNvSpPr>
          <p:nvPr>
            <p:ph idx="1"/>
          </p:nvPr>
        </p:nvSpPr>
        <p:spPr/>
        <p:txBody>
          <a:bodyPr>
            <a:normAutofit/>
          </a:bodyPr>
          <a:lstStyle/>
          <a:p>
            <a:r>
              <a:rPr lang="en-GB" dirty="0" smtClean="0"/>
              <a:t>New capitalists</a:t>
            </a:r>
            <a:endParaRPr lang="en-GB" dirty="0"/>
          </a:p>
          <a:p>
            <a:r>
              <a:rPr lang="en-GB" dirty="0"/>
              <a:t>Stakeholders </a:t>
            </a:r>
            <a:r>
              <a:rPr lang="en-GB" dirty="0" smtClean="0"/>
              <a:t>–inclusive governance</a:t>
            </a:r>
            <a:endParaRPr lang="en-GB" dirty="0"/>
          </a:p>
          <a:p>
            <a:r>
              <a:rPr lang="en-GB" dirty="0"/>
              <a:t>Take account of the reasonable and </a:t>
            </a:r>
            <a:r>
              <a:rPr lang="en-GB" dirty="0" smtClean="0"/>
              <a:t>legitimate concerns of stakeholders</a:t>
            </a:r>
            <a:endParaRPr lang="en-GB" dirty="0"/>
          </a:p>
          <a:p>
            <a:r>
              <a:rPr lang="en-GB" dirty="0"/>
              <a:t>Not in a vacuum </a:t>
            </a:r>
            <a:r>
              <a:rPr lang="en-GB" dirty="0" smtClean="0"/>
              <a:t>–a </a:t>
            </a:r>
            <a:r>
              <a:rPr lang="en-GB" dirty="0"/>
              <a:t>triple context in a </a:t>
            </a:r>
            <a:r>
              <a:rPr lang="en-GB" dirty="0" smtClean="0"/>
              <a:t>changed world</a:t>
            </a:r>
            <a:endParaRPr lang="en-GB" dirty="0"/>
          </a:p>
          <a:p>
            <a:r>
              <a:rPr lang="en-GB" dirty="0" smtClean="0"/>
              <a:t>What </a:t>
            </a:r>
            <a:r>
              <a:rPr lang="en-GB" dirty="0"/>
              <a:t>are the specifics?</a:t>
            </a:r>
          </a:p>
        </p:txBody>
      </p:sp>
    </p:spTree>
    <p:extLst>
      <p:ext uri="{BB962C8B-B14F-4D97-AF65-F5344CB8AC3E}">
        <p14:creationId xmlns:p14="http://schemas.microsoft.com/office/powerpoint/2010/main" val="13299771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capitalism</a:t>
            </a:r>
            <a:endParaRPr lang="en-GB" dirty="0"/>
          </a:p>
        </p:txBody>
      </p:sp>
      <p:sp>
        <p:nvSpPr>
          <p:cNvPr id="3" name="Content Placeholder 2"/>
          <p:cNvSpPr>
            <a:spLocks noGrp="1"/>
          </p:cNvSpPr>
          <p:nvPr>
            <p:ph idx="1"/>
          </p:nvPr>
        </p:nvSpPr>
        <p:spPr/>
        <p:txBody>
          <a:bodyPr>
            <a:normAutofit lnSpcReduction="10000"/>
          </a:bodyPr>
          <a:lstStyle/>
          <a:p>
            <a:r>
              <a:rPr lang="en-GB" dirty="0"/>
              <a:t>C</a:t>
            </a:r>
            <a:r>
              <a:rPr lang="en-GB" dirty="0" smtClean="0"/>
              <a:t>apitalist </a:t>
            </a:r>
            <a:r>
              <a:rPr lang="en-GB" dirty="0"/>
              <a:t>model that the western world found itself in after the 2008 financial collapse that resulted in the world wide economic </a:t>
            </a:r>
            <a:r>
              <a:rPr lang="en-GB" dirty="0" smtClean="0"/>
              <a:t>downturn</a:t>
            </a:r>
          </a:p>
          <a:p>
            <a:r>
              <a:rPr lang="en-GB" dirty="0"/>
              <a:t>M</a:t>
            </a:r>
            <a:r>
              <a:rPr lang="en-GB" dirty="0" smtClean="0"/>
              <a:t>odel </a:t>
            </a:r>
            <a:r>
              <a:rPr lang="en-GB" dirty="0"/>
              <a:t>in which money (usually from tax-payers) is thrown at crisis after crisis to keep a flawed, unregulated capitalist system alive. In a new capitalist model it has become easier to make money with other people's money, instead of actually making and selling stuff.</a:t>
            </a:r>
          </a:p>
          <a:p>
            <a:r>
              <a:rPr lang="en-GB" dirty="0" smtClean="0"/>
              <a:t>All </a:t>
            </a:r>
            <a:r>
              <a:rPr lang="en-GB" dirty="0"/>
              <a:t>the big bailed-out banks in the U.S. can borrow money from the state at zero interest, which they then lend out again to the government in order to finance the deficit created by that bail-out. And the government has to pay interest on those </a:t>
            </a:r>
            <a:r>
              <a:rPr lang="en-GB" dirty="0" smtClean="0"/>
              <a:t>loans.</a:t>
            </a:r>
          </a:p>
          <a:p>
            <a:r>
              <a:rPr lang="en-GB" dirty="0"/>
              <a:t>N</a:t>
            </a:r>
            <a:r>
              <a:rPr lang="en-GB" dirty="0" smtClean="0"/>
              <a:t>ew </a:t>
            </a:r>
            <a:r>
              <a:rPr lang="en-GB" dirty="0"/>
              <a:t>capitalism means that the taxpayer has to bleed, in order to help failing companies which can no longer sell their stuff, because the taxpayer has no more money?</a:t>
            </a:r>
          </a:p>
          <a:p>
            <a:endParaRPr lang="en-GB" dirty="0"/>
          </a:p>
        </p:txBody>
      </p:sp>
    </p:spTree>
    <p:extLst>
      <p:ext uri="{BB962C8B-B14F-4D97-AF65-F5344CB8AC3E}">
        <p14:creationId xmlns:p14="http://schemas.microsoft.com/office/powerpoint/2010/main" val="6469285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capitalists</a:t>
            </a:r>
            <a:endParaRPr lang="en-GB" dirty="0"/>
          </a:p>
        </p:txBody>
      </p:sp>
      <p:sp>
        <p:nvSpPr>
          <p:cNvPr id="3" name="Content Placeholder 2"/>
          <p:cNvSpPr>
            <a:spLocks noGrp="1"/>
          </p:cNvSpPr>
          <p:nvPr>
            <p:ph idx="1"/>
          </p:nvPr>
        </p:nvSpPr>
        <p:spPr/>
        <p:txBody>
          <a:bodyPr>
            <a:normAutofit/>
          </a:bodyPr>
          <a:lstStyle/>
          <a:p>
            <a:r>
              <a:rPr lang="en-GB" dirty="0" smtClean="0"/>
              <a:t>Term </a:t>
            </a:r>
            <a:r>
              <a:rPr lang="en-GB" dirty="0"/>
              <a:t>used by </a:t>
            </a:r>
            <a:r>
              <a:rPr lang="en-GB" dirty="0" smtClean="0"/>
              <a:t>Kelso (1961) </a:t>
            </a:r>
          </a:p>
          <a:p>
            <a:r>
              <a:rPr lang="en-GB" dirty="0" smtClean="0"/>
              <a:t>Describes </a:t>
            </a:r>
            <a:r>
              <a:rPr lang="en-GB" dirty="0"/>
              <a:t>the increasing ownership of companies by collective investment schemes representing millions of savers. The millions of savers are defined as the “New Capitalists.” </a:t>
            </a:r>
            <a:endParaRPr lang="en-GB" dirty="0" smtClean="0"/>
          </a:p>
          <a:p>
            <a:r>
              <a:rPr lang="en-GB" dirty="0"/>
              <a:t>I</a:t>
            </a:r>
            <a:r>
              <a:rPr lang="en-GB" dirty="0" smtClean="0"/>
              <a:t>nclude </a:t>
            </a:r>
            <a:r>
              <a:rPr lang="en-GB" dirty="0"/>
              <a:t>individuals with retirement savings, life insurance and other direct and indirect equity investments. </a:t>
            </a:r>
            <a:endParaRPr lang="en-GB" dirty="0" smtClean="0"/>
          </a:p>
          <a:p>
            <a:r>
              <a:rPr lang="en-GB" dirty="0" smtClean="0"/>
              <a:t>Currently </a:t>
            </a:r>
            <a:r>
              <a:rPr lang="en-GB" dirty="0"/>
              <a:t>they represent between one half and one third of the adult population of most developed countries, and own between 40% and 80% of the outstanding shares on the stock markets of the developed world.</a:t>
            </a:r>
            <a:r>
              <a:rPr lang="en-GB" baseline="30000" dirty="0"/>
              <a:t>[</a:t>
            </a:r>
            <a:endParaRPr lang="en-GB" dirty="0"/>
          </a:p>
        </p:txBody>
      </p:sp>
    </p:spTree>
    <p:extLst>
      <p:ext uri="{BB962C8B-B14F-4D97-AF65-F5344CB8AC3E}">
        <p14:creationId xmlns:p14="http://schemas.microsoft.com/office/powerpoint/2010/main" val="27742301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Changed World</a:t>
            </a:r>
            <a:endParaRPr lang="en-GB" dirty="0"/>
          </a:p>
        </p:txBody>
      </p:sp>
      <p:sp>
        <p:nvSpPr>
          <p:cNvPr id="3" name="Content Placeholder 2"/>
          <p:cNvSpPr>
            <a:spLocks noGrp="1"/>
          </p:cNvSpPr>
          <p:nvPr>
            <p:ph idx="1"/>
          </p:nvPr>
        </p:nvSpPr>
        <p:spPr/>
        <p:txBody>
          <a:bodyPr>
            <a:normAutofit/>
          </a:bodyPr>
          <a:lstStyle/>
          <a:p>
            <a:r>
              <a:rPr lang="en-GB" dirty="0"/>
              <a:t>Global financial crises </a:t>
            </a:r>
          </a:p>
          <a:p>
            <a:r>
              <a:rPr lang="en-GB" dirty="0"/>
              <a:t>Climate change </a:t>
            </a:r>
            <a:r>
              <a:rPr lang="en-GB" dirty="0" smtClean="0"/>
              <a:t>crisis</a:t>
            </a:r>
            <a:endParaRPr lang="en-GB" dirty="0"/>
          </a:p>
          <a:p>
            <a:r>
              <a:rPr lang="en-GB" dirty="0"/>
              <a:t>Ecological </a:t>
            </a:r>
            <a:r>
              <a:rPr lang="en-GB" dirty="0" smtClean="0"/>
              <a:t>overshoot</a:t>
            </a:r>
            <a:endParaRPr lang="en-GB" dirty="0"/>
          </a:p>
          <a:p>
            <a:r>
              <a:rPr lang="en-GB" dirty="0"/>
              <a:t>Radical </a:t>
            </a:r>
            <a:r>
              <a:rPr lang="en-GB" dirty="0" smtClean="0"/>
              <a:t>transparency</a:t>
            </a:r>
            <a:endParaRPr lang="en-GB" dirty="0"/>
          </a:p>
          <a:p>
            <a:r>
              <a:rPr lang="en-GB" dirty="0"/>
              <a:t>Greater expectations from </a:t>
            </a:r>
            <a:r>
              <a:rPr lang="en-GB" dirty="0" smtClean="0"/>
              <a:t>stakeholders</a:t>
            </a:r>
            <a:endParaRPr lang="en-GB" dirty="0"/>
          </a:p>
          <a:p>
            <a:r>
              <a:rPr lang="en-GB" dirty="0"/>
              <a:t>Population </a:t>
            </a:r>
            <a:r>
              <a:rPr lang="en-GB" dirty="0" smtClean="0"/>
              <a:t>growth</a:t>
            </a:r>
            <a:endParaRPr lang="en-GB" dirty="0"/>
          </a:p>
          <a:p>
            <a:r>
              <a:rPr lang="en-GB" dirty="0"/>
              <a:t>Cannot carry on business as </a:t>
            </a:r>
            <a:r>
              <a:rPr lang="en-GB" dirty="0" smtClean="0"/>
              <a:t>usual</a:t>
            </a:r>
            <a:endParaRPr lang="en-GB" dirty="0"/>
          </a:p>
          <a:p>
            <a:r>
              <a:rPr lang="en-GB" dirty="0"/>
              <a:t>Have to learn to make more with </a:t>
            </a:r>
            <a:r>
              <a:rPr lang="en-GB" dirty="0" smtClean="0"/>
              <a:t>less</a:t>
            </a:r>
            <a:endParaRPr lang="en-GB" dirty="0"/>
          </a:p>
          <a:p>
            <a:r>
              <a:rPr lang="en-GB" dirty="0"/>
              <a:t>Requires change in corporate </a:t>
            </a:r>
            <a:r>
              <a:rPr lang="en-GB" dirty="0" smtClean="0"/>
              <a:t>behaviour</a:t>
            </a:r>
            <a:endParaRPr lang="en-GB" dirty="0"/>
          </a:p>
          <a:p>
            <a:endParaRPr lang="en-GB" dirty="0"/>
          </a:p>
        </p:txBody>
      </p:sp>
    </p:spTree>
    <p:extLst>
      <p:ext uri="{BB962C8B-B14F-4D97-AF65-F5344CB8AC3E}">
        <p14:creationId xmlns:p14="http://schemas.microsoft.com/office/powerpoint/2010/main" val="42645539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 Drivers of Change</a:t>
            </a:r>
            <a:endParaRPr lang="en-GB" dirty="0"/>
          </a:p>
        </p:txBody>
      </p:sp>
      <p:graphicFrame>
        <p:nvGraphicFramePr>
          <p:cNvPr id="4" name="Content Placeholder 3"/>
          <p:cNvGraphicFramePr>
            <a:graphicFrameLocks noGrp="1"/>
          </p:cNvGraphicFramePr>
          <p:nvPr>
            <p:ph idx="1"/>
            <p:extLst/>
          </p:nvPr>
        </p:nvGraphicFramePr>
        <p:xfrm>
          <a:off x="1143000" y="2057400"/>
          <a:ext cx="9872663" cy="4038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62417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Component of market value</a:t>
            </a:r>
            <a:endParaRPr lang="en-GB" dirty="0"/>
          </a:p>
        </p:txBody>
      </p:sp>
      <p:pic>
        <p:nvPicPr>
          <p:cNvPr id="4" name="Content Placeholder 3"/>
          <p:cNvPicPr>
            <a:picLocks noGrp="1" noChangeAspect="1"/>
          </p:cNvPicPr>
          <p:nvPr>
            <p:ph idx="1"/>
          </p:nvPr>
        </p:nvPicPr>
        <p:blipFill>
          <a:blip r:embed="rId2"/>
          <a:stretch>
            <a:fillRect/>
          </a:stretch>
        </p:blipFill>
        <p:spPr>
          <a:xfrm>
            <a:off x="3433960" y="2057400"/>
            <a:ext cx="5290742" cy="4038600"/>
          </a:xfrm>
          <a:prstGeom prst="rect">
            <a:avLst/>
          </a:prstGeom>
        </p:spPr>
      </p:pic>
    </p:spTree>
    <p:extLst>
      <p:ext uri="{BB962C8B-B14F-4D97-AF65-F5344CB8AC3E}">
        <p14:creationId xmlns:p14="http://schemas.microsoft.com/office/powerpoint/2010/main" val="35152012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Boston 1997</a:t>
            </a:r>
            <a:endParaRPr lang="en-GB" dirty="0"/>
          </a:p>
        </p:txBody>
      </p:sp>
      <p:sp>
        <p:nvSpPr>
          <p:cNvPr id="3" name="Content Placeholder 2"/>
          <p:cNvSpPr>
            <a:spLocks noGrp="1"/>
          </p:cNvSpPr>
          <p:nvPr>
            <p:ph idx="1"/>
          </p:nvPr>
        </p:nvSpPr>
        <p:spPr/>
        <p:txBody>
          <a:bodyPr>
            <a:normAutofit/>
          </a:bodyPr>
          <a:lstStyle/>
          <a:p>
            <a:r>
              <a:rPr lang="en-GB" dirty="0"/>
              <a:t>Not reporting on 80% of market value?</a:t>
            </a:r>
          </a:p>
          <a:p>
            <a:r>
              <a:rPr lang="en-GB" dirty="0" smtClean="0"/>
              <a:t>Corporate </a:t>
            </a:r>
            <a:r>
              <a:rPr lang="en-GB" dirty="0"/>
              <a:t>reporting not fulfilling </a:t>
            </a:r>
            <a:r>
              <a:rPr lang="en-GB" dirty="0" smtClean="0"/>
              <a:t>its purpose</a:t>
            </a:r>
            <a:endParaRPr lang="en-GB" dirty="0"/>
          </a:p>
          <a:p>
            <a:r>
              <a:rPr lang="en-GB" dirty="0" smtClean="0"/>
              <a:t>Set </a:t>
            </a:r>
            <a:r>
              <a:rPr lang="en-GB" dirty="0"/>
              <a:t>standards for the intangible assets</a:t>
            </a:r>
          </a:p>
          <a:p>
            <a:r>
              <a:rPr lang="en-GB" dirty="0" smtClean="0"/>
              <a:t>Sustainability </a:t>
            </a:r>
            <a:r>
              <a:rPr lang="en-GB" dirty="0"/>
              <a:t>reporting</a:t>
            </a:r>
          </a:p>
          <a:p>
            <a:endParaRPr lang="en-GB" dirty="0"/>
          </a:p>
        </p:txBody>
      </p:sp>
    </p:spTree>
    <p:extLst>
      <p:ext uri="{BB962C8B-B14F-4D97-AF65-F5344CB8AC3E}">
        <p14:creationId xmlns:p14="http://schemas.microsoft.com/office/powerpoint/2010/main" val="29124142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we communicate/live/love</a:t>
            </a:r>
            <a:endParaRPr lang="en-GB" dirty="0"/>
          </a:p>
        </p:txBody>
      </p:sp>
      <p:pic>
        <p:nvPicPr>
          <p:cNvPr id="4" name="Content Placeholder 3"/>
          <p:cNvPicPr>
            <a:picLocks noGrp="1" noChangeAspect="1"/>
          </p:cNvPicPr>
          <p:nvPr>
            <p:ph idx="1"/>
          </p:nvPr>
        </p:nvPicPr>
        <p:blipFill>
          <a:blip r:embed="rId2"/>
          <a:stretch>
            <a:fillRect/>
          </a:stretch>
        </p:blipFill>
        <p:spPr>
          <a:xfrm>
            <a:off x="3278981" y="2662237"/>
            <a:ext cx="5600700" cy="2828925"/>
          </a:xfrm>
          <a:prstGeom prst="rect">
            <a:avLst/>
          </a:prstGeom>
        </p:spPr>
      </p:pic>
    </p:spTree>
    <p:extLst>
      <p:ext uri="{BB962C8B-B14F-4D97-AF65-F5344CB8AC3E}">
        <p14:creationId xmlns:p14="http://schemas.microsoft.com/office/powerpoint/2010/main" val="29389541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823913" y="266700"/>
            <a:ext cx="11368087" cy="6400800"/>
          </a:xfrm>
        </p:spPr>
      </p:pic>
    </p:spTree>
    <p:extLst>
      <p:ext uri="{BB962C8B-B14F-4D97-AF65-F5344CB8AC3E}">
        <p14:creationId xmlns:p14="http://schemas.microsoft.com/office/powerpoint/2010/main" val="9182224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666" y="188812"/>
            <a:ext cx="11574683" cy="6510760"/>
          </a:xfrm>
          <a:prstGeom prst="rect">
            <a:avLst/>
          </a:prstGeom>
        </p:spPr>
      </p:pic>
    </p:spTree>
    <p:extLst>
      <p:ext uri="{BB962C8B-B14F-4D97-AF65-F5344CB8AC3E}">
        <p14:creationId xmlns:p14="http://schemas.microsoft.com/office/powerpoint/2010/main" val="30204440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987" y="260430"/>
            <a:ext cx="11343189" cy="6380545"/>
          </a:xfrm>
          <a:prstGeom prst="rect">
            <a:avLst/>
          </a:prstGeom>
        </p:spPr>
      </p:pic>
    </p:spTree>
    <p:extLst>
      <p:ext uri="{BB962C8B-B14F-4D97-AF65-F5344CB8AC3E}">
        <p14:creationId xmlns:p14="http://schemas.microsoft.com/office/powerpoint/2010/main" val="11448245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322" y="375885"/>
            <a:ext cx="12192000" cy="5874736"/>
          </a:xfrm>
          <a:prstGeom prst="rect">
            <a:avLst/>
          </a:prstGeom>
        </p:spPr>
      </p:pic>
    </p:spTree>
    <p:extLst>
      <p:ext uri="{BB962C8B-B14F-4D97-AF65-F5344CB8AC3E}">
        <p14:creationId xmlns:p14="http://schemas.microsoft.com/office/powerpoint/2010/main" val="18420486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Information age</a:t>
            </a:r>
            <a:endParaRPr lang="en-GB" dirty="0"/>
          </a:p>
        </p:txBody>
      </p:sp>
      <p:pic>
        <p:nvPicPr>
          <p:cNvPr id="4" name="Content Placeholder 3"/>
          <p:cNvPicPr>
            <a:picLocks noGrp="1" noChangeAspect="1"/>
          </p:cNvPicPr>
          <p:nvPr>
            <p:ph idx="1"/>
          </p:nvPr>
        </p:nvPicPr>
        <p:blipFill>
          <a:blip r:embed="rId2"/>
          <a:stretch>
            <a:fillRect/>
          </a:stretch>
        </p:blipFill>
        <p:spPr>
          <a:xfrm>
            <a:off x="3259080" y="2057400"/>
            <a:ext cx="5640502" cy="4038600"/>
          </a:xfrm>
          <a:prstGeom prst="rect">
            <a:avLst/>
          </a:prstGeom>
        </p:spPr>
      </p:pic>
    </p:spTree>
    <p:extLst>
      <p:ext uri="{BB962C8B-B14F-4D97-AF65-F5344CB8AC3E}">
        <p14:creationId xmlns:p14="http://schemas.microsoft.com/office/powerpoint/2010/main" val="22047800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8470" y="0"/>
            <a:ext cx="8875059" cy="6858000"/>
          </a:xfrm>
          <a:prstGeom prst="rect">
            <a:avLst/>
          </a:prstGeom>
        </p:spPr>
      </p:pic>
    </p:spTree>
    <p:extLst>
      <p:ext uri="{BB962C8B-B14F-4D97-AF65-F5344CB8AC3E}">
        <p14:creationId xmlns:p14="http://schemas.microsoft.com/office/powerpoint/2010/main" val="34853158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happens in 60 seconds online</a:t>
            </a:r>
            <a:endParaRPr lang="en-GB" dirty="0"/>
          </a:p>
        </p:txBody>
      </p:sp>
    </p:spTree>
    <p:extLst>
      <p:ext uri="{BB962C8B-B14F-4D97-AF65-F5344CB8AC3E}">
        <p14:creationId xmlns:p14="http://schemas.microsoft.com/office/powerpoint/2010/main" val="22068023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14532" y="0"/>
            <a:ext cx="4873689" cy="6858000"/>
          </a:xfrm>
          <a:prstGeom prst="rect">
            <a:avLst/>
          </a:prstGeom>
        </p:spPr>
      </p:pic>
    </p:spTree>
    <p:extLst>
      <p:ext uri="{BB962C8B-B14F-4D97-AF65-F5344CB8AC3E}">
        <p14:creationId xmlns:p14="http://schemas.microsoft.com/office/powerpoint/2010/main" val="21140866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 to sustainability</a:t>
            </a:r>
            <a:endParaRPr lang="en-GB" dirty="0"/>
          </a:p>
        </p:txBody>
      </p:sp>
      <p:sp>
        <p:nvSpPr>
          <p:cNvPr id="3" name="Content Placeholder 2"/>
          <p:cNvSpPr>
            <a:spLocks noGrp="1"/>
          </p:cNvSpPr>
          <p:nvPr>
            <p:ph idx="1"/>
          </p:nvPr>
        </p:nvSpPr>
        <p:spPr/>
        <p:txBody>
          <a:bodyPr/>
          <a:lstStyle/>
          <a:p>
            <a:r>
              <a:rPr lang="en-GB" dirty="0"/>
              <a:t>Traditional accounting and reporting </a:t>
            </a:r>
            <a:r>
              <a:rPr lang="en-GB" dirty="0" smtClean="0"/>
              <a:t>emphasise </a:t>
            </a:r>
            <a:r>
              <a:rPr lang="en-GB" dirty="0"/>
              <a:t>discrete assets, presenting </a:t>
            </a:r>
            <a:r>
              <a:rPr lang="en-GB" dirty="0" smtClean="0"/>
              <a:t>them </a:t>
            </a:r>
            <a:r>
              <a:rPr lang="en-GB" dirty="0"/>
              <a:t>as additive rather than </a:t>
            </a:r>
            <a:r>
              <a:rPr lang="en-GB" dirty="0" smtClean="0"/>
              <a:t>interdependent</a:t>
            </a:r>
          </a:p>
          <a:p>
            <a:r>
              <a:rPr lang="en-GB" dirty="0" smtClean="0"/>
              <a:t>In </a:t>
            </a:r>
            <a:r>
              <a:rPr lang="en-GB" dirty="0"/>
              <a:t>the modern </a:t>
            </a:r>
            <a:r>
              <a:rPr lang="en-GB" dirty="0" smtClean="0"/>
              <a:t>economy</a:t>
            </a:r>
            <a:r>
              <a:rPr lang="en-GB" dirty="0"/>
              <a:t>, it is increasingly the interaction </a:t>
            </a:r>
            <a:r>
              <a:rPr lang="en-GB" dirty="0" smtClean="0"/>
              <a:t>among </a:t>
            </a:r>
            <a:r>
              <a:rPr lang="en-GB" dirty="0"/>
              <a:t>assets, e.g. people, technology, </a:t>
            </a:r>
            <a:r>
              <a:rPr lang="en-GB" dirty="0" smtClean="0"/>
              <a:t>capital</a:t>
            </a:r>
            <a:r>
              <a:rPr lang="en-GB" dirty="0"/>
              <a:t>, networks, that drives value </a:t>
            </a:r>
            <a:r>
              <a:rPr lang="en-GB" dirty="0" smtClean="0"/>
              <a:t>creation </a:t>
            </a:r>
          </a:p>
          <a:p>
            <a:endParaRPr lang="en-GB" dirty="0"/>
          </a:p>
          <a:p>
            <a:endParaRPr lang="en-GB" dirty="0"/>
          </a:p>
        </p:txBody>
      </p:sp>
      <p:pic>
        <p:nvPicPr>
          <p:cNvPr id="4" name="Picture 3"/>
          <p:cNvPicPr>
            <a:picLocks noChangeAspect="1"/>
          </p:cNvPicPr>
          <p:nvPr/>
        </p:nvPicPr>
        <p:blipFill>
          <a:blip r:embed="rId2"/>
          <a:stretch>
            <a:fillRect/>
          </a:stretch>
        </p:blipFill>
        <p:spPr>
          <a:xfrm>
            <a:off x="3990867" y="4086686"/>
            <a:ext cx="3617958" cy="2759318"/>
          </a:xfrm>
          <a:prstGeom prst="rect">
            <a:avLst/>
          </a:prstGeom>
        </p:spPr>
      </p:pic>
    </p:spTree>
    <p:extLst>
      <p:ext uri="{BB962C8B-B14F-4D97-AF65-F5344CB8AC3E}">
        <p14:creationId xmlns:p14="http://schemas.microsoft.com/office/powerpoint/2010/main" val="41839226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Stakeholders remember them ?</a:t>
            </a:r>
            <a:endParaRPr lang="en-GB" dirty="0"/>
          </a:p>
        </p:txBody>
      </p:sp>
      <p:sp>
        <p:nvSpPr>
          <p:cNvPr id="3" name="Content Placeholder 2"/>
          <p:cNvSpPr>
            <a:spLocks noGrp="1"/>
          </p:cNvSpPr>
          <p:nvPr>
            <p:ph idx="1"/>
          </p:nvPr>
        </p:nvSpPr>
        <p:spPr/>
        <p:txBody>
          <a:bodyPr>
            <a:normAutofit/>
          </a:bodyPr>
          <a:lstStyle/>
          <a:p>
            <a:r>
              <a:rPr lang="en-GB" dirty="0"/>
              <a:t>Parties who contract with the entity e.g. </a:t>
            </a:r>
            <a:r>
              <a:rPr lang="en-GB" dirty="0" smtClean="0"/>
              <a:t>customers</a:t>
            </a:r>
            <a:r>
              <a:rPr lang="en-GB" dirty="0"/>
              <a:t>, employees , suppliers </a:t>
            </a:r>
            <a:r>
              <a:rPr lang="en-GB" dirty="0" err="1" smtClean="0"/>
              <a:t>etc</a:t>
            </a:r>
            <a:endParaRPr lang="en-GB" dirty="0"/>
          </a:p>
          <a:p>
            <a:r>
              <a:rPr lang="en-GB" dirty="0" smtClean="0"/>
              <a:t>Parties </a:t>
            </a:r>
            <a:r>
              <a:rPr lang="en-GB" dirty="0"/>
              <a:t>who have a </a:t>
            </a:r>
            <a:r>
              <a:rPr lang="en-GB" dirty="0" smtClean="0"/>
              <a:t>non-contractual </a:t>
            </a:r>
            <a:r>
              <a:rPr lang="en-GB" dirty="0"/>
              <a:t>nexus </a:t>
            </a:r>
            <a:r>
              <a:rPr lang="en-GB" dirty="0" smtClean="0"/>
              <a:t>with </a:t>
            </a:r>
            <a:r>
              <a:rPr lang="en-GB" dirty="0"/>
              <a:t>the entity e.g. civil society, local </a:t>
            </a:r>
            <a:r>
              <a:rPr lang="en-GB" dirty="0" smtClean="0"/>
              <a:t>communities</a:t>
            </a:r>
            <a:r>
              <a:rPr lang="en-GB" dirty="0"/>
              <a:t>, NGOs, the environment</a:t>
            </a:r>
          </a:p>
          <a:p>
            <a:r>
              <a:rPr lang="en-GB" dirty="0" smtClean="0"/>
              <a:t>Government as </a:t>
            </a:r>
            <a:r>
              <a:rPr lang="en-GB" dirty="0"/>
              <a:t>legislator or regulator</a:t>
            </a:r>
          </a:p>
        </p:txBody>
      </p:sp>
    </p:spTree>
    <p:extLst>
      <p:ext uri="{BB962C8B-B14F-4D97-AF65-F5344CB8AC3E}">
        <p14:creationId xmlns:p14="http://schemas.microsoft.com/office/powerpoint/2010/main" val="20336958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Owners</a:t>
            </a:r>
            <a:endParaRPr lang="en-GB" dirty="0"/>
          </a:p>
        </p:txBody>
      </p:sp>
      <p:sp>
        <p:nvSpPr>
          <p:cNvPr id="3" name="Content Placeholder 2"/>
          <p:cNvSpPr>
            <a:spLocks noGrp="1"/>
          </p:cNvSpPr>
          <p:nvPr>
            <p:ph idx="1"/>
          </p:nvPr>
        </p:nvSpPr>
        <p:spPr/>
        <p:txBody>
          <a:bodyPr>
            <a:normAutofit/>
          </a:bodyPr>
          <a:lstStyle/>
          <a:p>
            <a:r>
              <a:rPr lang="en-GB" dirty="0"/>
              <a:t>Person cannot be owned</a:t>
            </a:r>
          </a:p>
          <a:p>
            <a:r>
              <a:rPr lang="en-GB" dirty="0" smtClean="0"/>
              <a:t>Shareholders </a:t>
            </a:r>
            <a:r>
              <a:rPr lang="en-GB" dirty="0"/>
              <a:t>have important incorporeal </a:t>
            </a:r>
            <a:r>
              <a:rPr lang="en-GB" dirty="0" smtClean="0"/>
              <a:t>rights</a:t>
            </a:r>
            <a:endParaRPr lang="en-GB" dirty="0"/>
          </a:p>
          <a:p>
            <a:r>
              <a:rPr lang="en-GB" dirty="0" smtClean="0"/>
              <a:t>Secondary </a:t>
            </a:r>
            <a:r>
              <a:rPr lang="en-GB" dirty="0"/>
              <a:t>markets</a:t>
            </a:r>
          </a:p>
          <a:p>
            <a:r>
              <a:rPr lang="en-GB" dirty="0" smtClean="0"/>
              <a:t>Company </a:t>
            </a:r>
            <a:r>
              <a:rPr lang="en-GB" dirty="0"/>
              <a:t>sovereign</a:t>
            </a:r>
          </a:p>
          <a:p>
            <a:r>
              <a:rPr lang="en-GB" dirty="0" smtClean="0"/>
              <a:t>Milton </a:t>
            </a:r>
            <a:r>
              <a:rPr lang="en-GB" dirty="0"/>
              <a:t>Friedman</a:t>
            </a:r>
          </a:p>
          <a:p>
            <a:r>
              <a:rPr lang="en-GB" dirty="0" smtClean="0"/>
              <a:t>Part </a:t>
            </a:r>
            <a:r>
              <a:rPr lang="en-GB" dirty="0"/>
              <a:t>of society</a:t>
            </a:r>
          </a:p>
        </p:txBody>
      </p:sp>
    </p:spTree>
    <p:extLst>
      <p:ext uri="{BB962C8B-B14F-4D97-AF65-F5344CB8AC3E}">
        <p14:creationId xmlns:p14="http://schemas.microsoft.com/office/powerpoint/2010/main" val="20314268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Society</a:t>
            </a:r>
            <a:endParaRPr lang="en-GB" dirty="0"/>
          </a:p>
        </p:txBody>
      </p:sp>
      <p:sp>
        <p:nvSpPr>
          <p:cNvPr id="3" name="Content Placeholder 2"/>
          <p:cNvSpPr>
            <a:spLocks noGrp="1"/>
          </p:cNvSpPr>
          <p:nvPr>
            <p:ph idx="1"/>
          </p:nvPr>
        </p:nvSpPr>
        <p:spPr/>
        <p:txBody>
          <a:bodyPr>
            <a:normAutofit/>
          </a:bodyPr>
          <a:lstStyle/>
          <a:p>
            <a:pPr marL="0" indent="0">
              <a:buNone/>
            </a:pPr>
            <a:endParaRPr lang="en-GB" dirty="0" smtClean="0"/>
          </a:p>
          <a:p>
            <a:r>
              <a:rPr lang="en-GB" dirty="0"/>
              <a:t>Banks and their </a:t>
            </a:r>
            <a:r>
              <a:rPr lang="en-GB" dirty="0" smtClean="0"/>
              <a:t>depositors</a:t>
            </a:r>
            <a:endParaRPr lang="en-GB" dirty="0"/>
          </a:p>
          <a:p>
            <a:r>
              <a:rPr lang="en-GB" dirty="0" smtClean="0"/>
              <a:t>Shareholders –ultimate beneficiary?</a:t>
            </a:r>
          </a:p>
          <a:p>
            <a:r>
              <a:rPr lang="en-GB" dirty="0" smtClean="0"/>
              <a:t>Customers </a:t>
            </a:r>
            <a:endParaRPr lang="en-GB" dirty="0"/>
          </a:p>
          <a:p>
            <a:r>
              <a:rPr lang="en-GB" dirty="0" smtClean="0"/>
              <a:t>Labour</a:t>
            </a:r>
            <a:endParaRPr lang="en-GB" dirty="0"/>
          </a:p>
          <a:p>
            <a:r>
              <a:rPr lang="en-GB" dirty="0" smtClean="0"/>
              <a:t>Suppliers</a:t>
            </a:r>
            <a:endParaRPr lang="en-GB" dirty="0"/>
          </a:p>
          <a:p>
            <a:r>
              <a:rPr lang="en-GB" dirty="0"/>
              <a:t>Directors and managers </a:t>
            </a:r>
          </a:p>
          <a:p>
            <a:r>
              <a:rPr lang="en-GB" dirty="0"/>
              <a:t>NGO’s and civil society </a:t>
            </a:r>
            <a:r>
              <a:rPr lang="en-GB" dirty="0" smtClean="0"/>
              <a:t>–e.g</a:t>
            </a:r>
            <a:r>
              <a:rPr lang="en-GB" dirty="0"/>
              <a:t>. </a:t>
            </a:r>
            <a:r>
              <a:rPr lang="en-GB" dirty="0" smtClean="0"/>
              <a:t>Greenpeace</a:t>
            </a:r>
            <a:endParaRPr lang="en-GB" dirty="0"/>
          </a:p>
          <a:p>
            <a:r>
              <a:rPr lang="en-GB" dirty="0"/>
              <a:t>Society the licensor</a:t>
            </a:r>
          </a:p>
          <a:p>
            <a:endParaRPr lang="en-GB" dirty="0"/>
          </a:p>
        </p:txBody>
      </p:sp>
    </p:spTree>
    <p:extLst>
      <p:ext uri="{BB962C8B-B14F-4D97-AF65-F5344CB8AC3E}">
        <p14:creationId xmlns:p14="http://schemas.microsoft.com/office/powerpoint/2010/main" val="42126855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Relationships</a:t>
            </a:r>
            <a:endParaRPr lang="en-GB" dirty="0"/>
          </a:p>
        </p:txBody>
      </p:sp>
      <p:sp>
        <p:nvSpPr>
          <p:cNvPr id="3" name="Content Placeholder 2"/>
          <p:cNvSpPr>
            <a:spLocks noGrp="1"/>
          </p:cNvSpPr>
          <p:nvPr>
            <p:ph idx="1"/>
          </p:nvPr>
        </p:nvSpPr>
        <p:spPr/>
        <p:txBody>
          <a:bodyPr>
            <a:normAutofit/>
          </a:bodyPr>
          <a:lstStyle/>
          <a:p>
            <a:r>
              <a:rPr lang="en-GB" dirty="0" smtClean="0"/>
              <a:t>P</a:t>
            </a:r>
            <a:r>
              <a:rPr lang="en-GB" dirty="0"/>
              <a:t>urpose of </a:t>
            </a:r>
            <a:r>
              <a:rPr lang="en-GB" dirty="0" smtClean="0"/>
              <a:t>company</a:t>
            </a:r>
          </a:p>
          <a:p>
            <a:r>
              <a:rPr lang="en-GB" dirty="0" smtClean="0"/>
              <a:t>Value </a:t>
            </a:r>
            <a:r>
              <a:rPr lang="en-GB" dirty="0"/>
              <a:t>drivers </a:t>
            </a:r>
            <a:r>
              <a:rPr lang="en-GB" dirty="0" smtClean="0"/>
              <a:t> –</a:t>
            </a:r>
            <a:r>
              <a:rPr lang="en-GB" dirty="0"/>
              <a:t> </a:t>
            </a:r>
            <a:r>
              <a:rPr lang="en-GB" dirty="0" smtClean="0"/>
              <a:t>e.g</a:t>
            </a:r>
            <a:r>
              <a:rPr lang="en-GB" dirty="0"/>
              <a:t>. reliability</a:t>
            </a:r>
          </a:p>
          <a:p>
            <a:r>
              <a:rPr lang="en-GB" dirty="0" smtClean="0"/>
              <a:t>Character </a:t>
            </a:r>
            <a:r>
              <a:rPr lang="en-GB" dirty="0"/>
              <a:t>of company</a:t>
            </a:r>
          </a:p>
          <a:p>
            <a:r>
              <a:rPr lang="en-GB" dirty="0" smtClean="0"/>
              <a:t>Identification </a:t>
            </a:r>
            <a:r>
              <a:rPr lang="en-GB" dirty="0"/>
              <a:t>of key stakeholders</a:t>
            </a:r>
          </a:p>
          <a:p>
            <a:r>
              <a:rPr lang="en-GB" dirty="0" smtClean="0"/>
              <a:t>Their interests</a:t>
            </a:r>
            <a:endParaRPr lang="en-GB" dirty="0"/>
          </a:p>
          <a:p>
            <a:r>
              <a:rPr lang="en-GB" dirty="0" smtClean="0"/>
              <a:t>Relationships </a:t>
            </a:r>
            <a:r>
              <a:rPr lang="en-GB" dirty="0"/>
              <a:t>with stakeholders</a:t>
            </a:r>
          </a:p>
          <a:p>
            <a:r>
              <a:rPr lang="en-GB" dirty="0" smtClean="0"/>
              <a:t>Ongoing</a:t>
            </a:r>
            <a:endParaRPr lang="en-GB" dirty="0"/>
          </a:p>
          <a:p>
            <a:r>
              <a:rPr lang="en-GB" dirty="0" smtClean="0"/>
              <a:t>Not </a:t>
            </a:r>
            <a:r>
              <a:rPr lang="en-GB" dirty="0"/>
              <a:t>just an engagement policy</a:t>
            </a:r>
          </a:p>
          <a:p>
            <a:endParaRPr lang="en-GB" dirty="0"/>
          </a:p>
        </p:txBody>
      </p:sp>
    </p:spTree>
    <p:extLst>
      <p:ext uri="{BB962C8B-B14F-4D97-AF65-F5344CB8AC3E}">
        <p14:creationId xmlns:p14="http://schemas.microsoft.com/office/powerpoint/2010/main" val="42699563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Reputation</a:t>
            </a:r>
            <a:endParaRPr lang="en-GB" dirty="0"/>
          </a:p>
        </p:txBody>
      </p:sp>
      <p:sp>
        <p:nvSpPr>
          <p:cNvPr id="3" name="Content Placeholder 2"/>
          <p:cNvSpPr>
            <a:spLocks noGrp="1"/>
          </p:cNvSpPr>
          <p:nvPr>
            <p:ph idx="1"/>
          </p:nvPr>
        </p:nvSpPr>
        <p:spPr/>
        <p:txBody>
          <a:bodyPr>
            <a:normAutofit/>
          </a:bodyPr>
          <a:lstStyle/>
          <a:p>
            <a:r>
              <a:rPr lang="en-GB" dirty="0"/>
              <a:t>Managing relationships</a:t>
            </a:r>
          </a:p>
          <a:p>
            <a:r>
              <a:rPr lang="en-GB" dirty="0" smtClean="0"/>
              <a:t>In </a:t>
            </a:r>
            <a:r>
              <a:rPr lang="en-GB" dirty="0"/>
              <a:t>a mutually beneficial way</a:t>
            </a:r>
          </a:p>
          <a:p>
            <a:r>
              <a:rPr lang="en-GB" dirty="0" smtClean="0"/>
              <a:t>Cannot </a:t>
            </a:r>
            <a:r>
              <a:rPr lang="en-GB" dirty="0"/>
              <a:t>buy reputation </a:t>
            </a:r>
            <a:r>
              <a:rPr lang="en-GB" dirty="0" smtClean="0"/>
              <a:t>–a </a:t>
            </a:r>
            <a:r>
              <a:rPr lang="en-GB" dirty="0"/>
              <a:t>reputation is </a:t>
            </a:r>
            <a:r>
              <a:rPr lang="en-GB" dirty="0" smtClean="0"/>
              <a:t>a </a:t>
            </a:r>
            <a:r>
              <a:rPr lang="en-GB" dirty="0"/>
              <a:t>consequence of those relationships</a:t>
            </a:r>
          </a:p>
          <a:p>
            <a:r>
              <a:rPr lang="en-GB" dirty="0" smtClean="0"/>
              <a:t>What </a:t>
            </a:r>
            <a:r>
              <a:rPr lang="en-GB" dirty="0"/>
              <a:t>stakeholders say about a </a:t>
            </a:r>
            <a:r>
              <a:rPr lang="en-GB" dirty="0" smtClean="0"/>
              <a:t>company</a:t>
            </a:r>
            <a:endParaRPr lang="en-GB" dirty="0"/>
          </a:p>
          <a:p>
            <a:r>
              <a:rPr lang="en-GB" dirty="0" smtClean="0"/>
              <a:t>Part </a:t>
            </a:r>
            <a:r>
              <a:rPr lang="en-GB" dirty="0"/>
              <a:t>of 80% of market value</a:t>
            </a:r>
          </a:p>
        </p:txBody>
      </p:sp>
    </p:spTree>
    <p:extLst>
      <p:ext uri="{BB962C8B-B14F-4D97-AF65-F5344CB8AC3E}">
        <p14:creationId xmlns:p14="http://schemas.microsoft.com/office/powerpoint/2010/main" val="14498487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 relationships have to be managed</a:t>
            </a:r>
            <a:endParaRPr lang="en-GB" dirty="0"/>
          </a:p>
        </p:txBody>
      </p:sp>
      <p:sp>
        <p:nvSpPr>
          <p:cNvPr id="3" name="Content Placeholder 2"/>
          <p:cNvSpPr>
            <a:spLocks noGrp="1"/>
          </p:cNvSpPr>
          <p:nvPr>
            <p:ph idx="1"/>
          </p:nvPr>
        </p:nvSpPr>
        <p:spPr/>
        <p:txBody>
          <a:bodyPr>
            <a:normAutofit/>
          </a:bodyPr>
          <a:lstStyle/>
          <a:p>
            <a:r>
              <a:rPr lang="en-GB" dirty="0"/>
              <a:t>Have to be managed</a:t>
            </a:r>
          </a:p>
          <a:p>
            <a:r>
              <a:rPr lang="en-GB" dirty="0" smtClean="0"/>
              <a:t>Agenda </a:t>
            </a:r>
            <a:r>
              <a:rPr lang="en-GB" dirty="0"/>
              <a:t>item at each board meeting</a:t>
            </a:r>
          </a:p>
          <a:p>
            <a:r>
              <a:rPr lang="en-GB" dirty="0" smtClean="0"/>
              <a:t>Critical </a:t>
            </a:r>
            <a:r>
              <a:rPr lang="en-GB" dirty="0"/>
              <a:t>in integrated thinking</a:t>
            </a:r>
          </a:p>
          <a:p>
            <a:r>
              <a:rPr lang="en-GB" dirty="0" smtClean="0"/>
              <a:t>Who </a:t>
            </a:r>
            <a:r>
              <a:rPr lang="en-GB" dirty="0"/>
              <a:t>relates to stakeholders?</a:t>
            </a:r>
          </a:p>
          <a:p>
            <a:r>
              <a:rPr lang="en-GB" dirty="0" smtClean="0"/>
              <a:t>Management </a:t>
            </a:r>
            <a:r>
              <a:rPr lang="en-GB" dirty="0"/>
              <a:t>time and eye off the ball?</a:t>
            </a:r>
          </a:p>
        </p:txBody>
      </p:sp>
    </p:spTree>
    <p:extLst>
      <p:ext uri="{BB962C8B-B14F-4D97-AF65-F5344CB8AC3E}">
        <p14:creationId xmlns:p14="http://schemas.microsoft.com/office/powerpoint/2010/main" val="38717905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Relationships</a:t>
            </a:r>
            <a:endParaRPr lang="en-GB" dirty="0"/>
          </a:p>
        </p:txBody>
      </p:sp>
      <p:sp>
        <p:nvSpPr>
          <p:cNvPr id="3" name="Content Placeholder 2"/>
          <p:cNvSpPr>
            <a:spLocks noGrp="1"/>
          </p:cNvSpPr>
          <p:nvPr>
            <p:ph idx="1"/>
          </p:nvPr>
        </p:nvSpPr>
        <p:spPr/>
        <p:txBody>
          <a:bodyPr>
            <a:normAutofit/>
          </a:bodyPr>
          <a:lstStyle/>
          <a:p>
            <a:r>
              <a:rPr lang="en-GB" dirty="0"/>
              <a:t>Strategic </a:t>
            </a:r>
            <a:r>
              <a:rPr lang="en-GB" dirty="0" smtClean="0"/>
              <a:t>communication</a:t>
            </a:r>
          </a:p>
          <a:p>
            <a:r>
              <a:rPr lang="en-GB" dirty="0" smtClean="0"/>
              <a:t>Active </a:t>
            </a:r>
            <a:r>
              <a:rPr lang="en-GB" dirty="0"/>
              <a:t>ongoing dialogue and </a:t>
            </a:r>
            <a:r>
              <a:rPr lang="en-GB" dirty="0" smtClean="0"/>
              <a:t>communication</a:t>
            </a:r>
            <a:endParaRPr lang="en-GB" dirty="0"/>
          </a:p>
          <a:p>
            <a:r>
              <a:rPr lang="en-GB" dirty="0" smtClean="0"/>
              <a:t>A </a:t>
            </a:r>
            <a:r>
              <a:rPr lang="en-GB" dirty="0"/>
              <a:t>two way street of communication</a:t>
            </a:r>
          </a:p>
          <a:p>
            <a:r>
              <a:rPr lang="en-GB" dirty="0" smtClean="0"/>
              <a:t>Aware </a:t>
            </a:r>
            <a:r>
              <a:rPr lang="en-GB" dirty="0"/>
              <a:t>of an increasingly connected </a:t>
            </a:r>
            <a:r>
              <a:rPr lang="en-GB" dirty="0" smtClean="0"/>
              <a:t>world</a:t>
            </a:r>
            <a:endParaRPr lang="en-GB" dirty="0"/>
          </a:p>
        </p:txBody>
      </p:sp>
    </p:spTree>
    <p:extLst>
      <p:ext uri="{BB962C8B-B14F-4D97-AF65-F5344CB8AC3E}">
        <p14:creationId xmlns:p14="http://schemas.microsoft.com/office/powerpoint/2010/main" val="38050297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Informed management</a:t>
            </a:r>
            <a:endParaRPr lang="en-GB" dirty="0"/>
          </a:p>
        </p:txBody>
      </p:sp>
      <p:sp>
        <p:nvSpPr>
          <p:cNvPr id="3" name="Content Placeholder 2"/>
          <p:cNvSpPr>
            <a:spLocks noGrp="1"/>
          </p:cNvSpPr>
          <p:nvPr>
            <p:ph idx="1"/>
          </p:nvPr>
        </p:nvSpPr>
        <p:spPr/>
        <p:txBody>
          <a:bodyPr>
            <a:normAutofit/>
          </a:bodyPr>
          <a:lstStyle/>
          <a:p>
            <a:r>
              <a:rPr lang="en-GB" dirty="0"/>
              <a:t>Knowing the </a:t>
            </a:r>
            <a:r>
              <a:rPr lang="en-GB" dirty="0" smtClean="0"/>
              <a:t>interests</a:t>
            </a:r>
          </a:p>
          <a:p>
            <a:r>
              <a:rPr lang="en-GB" dirty="0" smtClean="0"/>
              <a:t>Manage </a:t>
            </a:r>
            <a:r>
              <a:rPr lang="en-GB" dirty="0"/>
              <a:t>on a more informed basis</a:t>
            </a:r>
          </a:p>
          <a:p>
            <a:r>
              <a:rPr lang="en-GB" dirty="0" smtClean="0"/>
              <a:t>Develop </a:t>
            </a:r>
            <a:r>
              <a:rPr lang="en-GB" dirty="0"/>
              <a:t>strategy on a more informed </a:t>
            </a:r>
            <a:r>
              <a:rPr lang="en-GB" dirty="0" smtClean="0"/>
              <a:t>basis</a:t>
            </a:r>
            <a:endParaRPr lang="en-GB" dirty="0"/>
          </a:p>
          <a:p>
            <a:r>
              <a:rPr lang="en-GB" dirty="0" smtClean="0"/>
              <a:t>Better </a:t>
            </a:r>
            <a:r>
              <a:rPr lang="en-GB" dirty="0"/>
              <a:t>business judgment calls</a:t>
            </a:r>
          </a:p>
          <a:p>
            <a:r>
              <a:rPr lang="en-GB" dirty="0" smtClean="0"/>
              <a:t>Because </a:t>
            </a:r>
            <a:r>
              <a:rPr lang="en-GB" dirty="0"/>
              <a:t>meeting stakeholder </a:t>
            </a:r>
            <a:r>
              <a:rPr lang="en-GB" dirty="0" smtClean="0"/>
              <a:t>expectations </a:t>
            </a:r>
            <a:endParaRPr lang="en-GB" dirty="0"/>
          </a:p>
          <a:p>
            <a:endParaRPr lang="en-GB" dirty="0"/>
          </a:p>
        </p:txBody>
      </p:sp>
    </p:spTree>
    <p:extLst>
      <p:ext uri="{BB962C8B-B14F-4D97-AF65-F5344CB8AC3E}">
        <p14:creationId xmlns:p14="http://schemas.microsoft.com/office/powerpoint/2010/main" val="28961315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Sustainbility</a:t>
            </a:r>
            <a:r>
              <a:rPr lang="en-GB" dirty="0" smtClean="0"/>
              <a:t> department</a:t>
            </a:r>
            <a:endParaRPr lang="en-GB" dirty="0"/>
          </a:p>
        </p:txBody>
      </p:sp>
      <p:sp>
        <p:nvSpPr>
          <p:cNvPr id="3" name="Content Placeholder 2"/>
          <p:cNvSpPr>
            <a:spLocks noGrp="1"/>
          </p:cNvSpPr>
          <p:nvPr>
            <p:ph idx="1"/>
          </p:nvPr>
        </p:nvSpPr>
        <p:spPr/>
        <p:txBody>
          <a:bodyPr>
            <a:normAutofit/>
          </a:bodyPr>
          <a:lstStyle/>
          <a:p>
            <a:r>
              <a:rPr lang="en-GB" dirty="0" smtClean="0"/>
              <a:t>Ongoing </a:t>
            </a:r>
            <a:r>
              <a:rPr lang="en-GB" dirty="0"/>
              <a:t>relationship with </a:t>
            </a:r>
            <a:r>
              <a:rPr lang="en-GB" dirty="0" smtClean="0"/>
              <a:t>stakeholders</a:t>
            </a:r>
            <a:r>
              <a:rPr lang="en-GB" dirty="0"/>
              <a:t> </a:t>
            </a:r>
            <a:r>
              <a:rPr lang="en-GB" dirty="0" smtClean="0"/>
              <a:t>including management</a:t>
            </a:r>
            <a:endParaRPr lang="en-GB" dirty="0"/>
          </a:p>
          <a:p>
            <a:r>
              <a:rPr lang="en-GB" dirty="0"/>
              <a:t>Ongoing evaluation of the company’s business </a:t>
            </a:r>
            <a:r>
              <a:rPr lang="en-GB" dirty="0" smtClean="0"/>
              <a:t>model</a:t>
            </a:r>
            <a:endParaRPr lang="en-GB" dirty="0"/>
          </a:p>
          <a:p>
            <a:r>
              <a:rPr lang="en-GB" dirty="0"/>
              <a:t>Ongoing evaluation of the company’s risks and </a:t>
            </a:r>
            <a:r>
              <a:rPr lang="en-GB" dirty="0" smtClean="0"/>
              <a:t>opportunities</a:t>
            </a:r>
            <a:endParaRPr lang="en-GB" dirty="0"/>
          </a:p>
          <a:p>
            <a:r>
              <a:rPr lang="en-GB" dirty="0"/>
              <a:t>Assess the efficacy of all the line </a:t>
            </a:r>
            <a:r>
              <a:rPr lang="en-GB" dirty="0" smtClean="0"/>
              <a:t>functions</a:t>
            </a:r>
          </a:p>
          <a:p>
            <a:r>
              <a:rPr lang="en-GB" dirty="0"/>
              <a:t>Who understands business value propositions and the interdependence between resources used, the business model, the product and stakeholder relationships </a:t>
            </a:r>
          </a:p>
          <a:p>
            <a:r>
              <a:rPr lang="en-GB" dirty="0"/>
              <a:t>Understands the triple </a:t>
            </a:r>
            <a:r>
              <a:rPr lang="en-GB" dirty="0" smtClean="0"/>
              <a:t>context</a:t>
            </a:r>
            <a:endParaRPr lang="en-GB" dirty="0"/>
          </a:p>
          <a:p>
            <a:endParaRPr lang="en-GB" dirty="0"/>
          </a:p>
        </p:txBody>
      </p:sp>
    </p:spTree>
    <p:extLst>
      <p:ext uri="{BB962C8B-B14F-4D97-AF65-F5344CB8AC3E}">
        <p14:creationId xmlns:p14="http://schemas.microsoft.com/office/powerpoint/2010/main" val="206954394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50825"/>
            <a:ext cx="11029950" cy="1355725"/>
          </a:xfrm>
        </p:spPr>
        <p:txBody>
          <a:bodyPr>
            <a:normAutofit fontScale="90000"/>
          </a:bodyPr>
          <a:lstStyle/>
          <a:p>
            <a:r>
              <a:rPr lang="en-GB" sz="3100" dirty="0"/>
              <a:t>All organizations depend on a variety of </a:t>
            </a:r>
            <a:r>
              <a:rPr lang="en-GB" sz="3100" dirty="0" smtClean="0"/>
              <a:t>resources </a:t>
            </a:r>
            <a:r>
              <a:rPr lang="en-GB" sz="3100" dirty="0"/>
              <a:t>and relationships </a:t>
            </a:r>
            <a:r>
              <a:rPr lang="en-GB" sz="3100" dirty="0" smtClean="0"/>
              <a:t>for </a:t>
            </a:r>
            <a:r>
              <a:rPr lang="en-GB" sz="3100" dirty="0"/>
              <a:t>their </a:t>
            </a:r>
            <a:r>
              <a:rPr lang="en-GB" sz="3100" dirty="0" smtClean="0"/>
              <a:t>success</a:t>
            </a:r>
            <a:r>
              <a:rPr lang="en-GB" sz="3100" dirty="0"/>
              <a:t>. These resources and relationships can be conceived as different </a:t>
            </a:r>
            <a:r>
              <a:rPr lang="en-GB" sz="3100" dirty="0" smtClean="0"/>
              <a:t>forms </a:t>
            </a:r>
            <a:r>
              <a:rPr lang="en-GB" sz="3100" dirty="0"/>
              <a:t>of “capital</a:t>
            </a:r>
            <a:r>
              <a:rPr lang="en-GB" dirty="0"/>
              <a:t>”</a:t>
            </a:r>
          </a:p>
        </p:txBody>
      </p:sp>
      <p:pic>
        <p:nvPicPr>
          <p:cNvPr id="4" name="Content Placeholder 3"/>
          <p:cNvPicPr>
            <a:picLocks noGrp="1" noChangeAspect="1"/>
          </p:cNvPicPr>
          <p:nvPr>
            <p:ph idx="4294967295"/>
          </p:nvPr>
        </p:nvPicPr>
        <p:blipFill rotWithShape="1">
          <a:blip r:embed="rId2"/>
          <a:srcRect r="1757" b="22845"/>
          <a:stretch/>
        </p:blipFill>
        <p:spPr>
          <a:xfrm>
            <a:off x="0" y="2228850"/>
            <a:ext cx="6270625" cy="3697288"/>
          </a:xfrm>
          <a:prstGeom prst="snip2SameRect">
            <a:avLst/>
          </a:prstGeom>
        </p:spPr>
      </p:pic>
    </p:spTree>
    <p:extLst>
      <p:ext uri="{BB962C8B-B14F-4D97-AF65-F5344CB8AC3E}">
        <p14:creationId xmlns:p14="http://schemas.microsoft.com/office/powerpoint/2010/main" val="161026435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609600"/>
            <a:ext cx="12192000" cy="3122613"/>
          </a:xfrm>
        </p:spPr>
        <p:txBody>
          <a:bodyPr>
            <a:normAutofit fontScale="90000"/>
          </a:bodyPr>
          <a:lstStyle/>
          <a:p>
            <a:r>
              <a:rPr lang="en-GB" dirty="0" smtClean="0"/>
              <a:t>Resources</a:t>
            </a:r>
            <a:br>
              <a:rPr lang="en-GB" dirty="0" smtClean="0"/>
            </a:br>
            <a:r>
              <a:rPr lang="en-GB" dirty="0"/>
              <a:t/>
            </a:r>
            <a:br>
              <a:rPr lang="en-GB" dirty="0"/>
            </a:br>
            <a:r>
              <a:rPr lang="en-GB" dirty="0" smtClean="0"/>
              <a:t/>
            </a:r>
            <a:br>
              <a:rPr lang="en-GB" dirty="0" smtClean="0"/>
            </a:br>
            <a:r>
              <a:rPr lang="en-GB" dirty="0" smtClean="0"/>
              <a:t/>
            </a:r>
            <a:br>
              <a:rPr lang="en-GB" dirty="0" smtClean="0"/>
            </a:br>
            <a:r>
              <a:rPr lang="en-GB" sz="2800" dirty="0" smtClean="0"/>
              <a:t>Financial Manufactured Human Intellectual Natural Social </a:t>
            </a:r>
            <a:endParaRPr lang="en-GB" sz="2800" dirty="0"/>
          </a:p>
        </p:txBody>
      </p:sp>
      <p:pic>
        <p:nvPicPr>
          <p:cNvPr id="4" name="Content Placeholder 3"/>
          <p:cNvPicPr>
            <a:picLocks noGrp="1" noChangeAspect="1"/>
          </p:cNvPicPr>
          <p:nvPr>
            <p:ph idx="4294967295"/>
          </p:nvPr>
        </p:nvPicPr>
        <p:blipFill>
          <a:blip r:embed="rId2"/>
          <a:stretch>
            <a:fillRect/>
          </a:stretch>
        </p:blipFill>
        <p:spPr>
          <a:xfrm>
            <a:off x="0" y="4041775"/>
            <a:ext cx="1622425" cy="1444625"/>
          </a:xfrm>
          <a:prstGeom prst="rect">
            <a:avLst/>
          </a:prstGeom>
        </p:spPr>
      </p:pic>
      <p:pic>
        <p:nvPicPr>
          <p:cNvPr id="5" name="Picture 4"/>
          <p:cNvPicPr>
            <a:picLocks noChangeAspect="1"/>
          </p:cNvPicPr>
          <p:nvPr/>
        </p:nvPicPr>
        <p:blipFill>
          <a:blip r:embed="rId3"/>
          <a:stretch>
            <a:fillRect/>
          </a:stretch>
        </p:blipFill>
        <p:spPr>
          <a:xfrm>
            <a:off x="2349373" y="4181908"/>
            <a:ext cx="1658256" cy="1103472"/>
          </a:xfrm>
          <a:prstGeom prst="rect">
            <a:avLst/>
          </a:prstGeom>
        </p:spPr>
      </p:pic>
      <p:pic>
        <p:nvPicPr>
          <p:cNvPr id="6" name="Picture 5"/>
          <p:cNvPicPr>
            <a:picLocks noChangeAspect="1"/>
          </p:cNvPicPr>
          <p:nvPr/>
        </p:nvPicPr>
        <p:blipFill>
          <a:blip r:embed="rId4"/>
          <a:stretch>
            <a:fillRect/>
          </a:stretch>
        </p:blipFill>
        <p:spPr>
          <a:xfrm>
            <a:off x="4312921" y="4212404"/>
            <a:ext cx="1633870" cy="981541"/>
          </a:xfrm>
          <a:prstGeom prst="rect">
            <a:avLst/>
          </a:prstGeom>
        </p:spPr>
      </p:pic>
      <p:pic>
        <p:nvPicPr>
          <p:cNvPr id="7" name="Picture 6"/>
          <p:cNvPicPr>
            <a:picLocks noChangeAspect="1"/>
          </p:cNvPicPr>
          <p:nvPr/>
        </p:nvPicPr>
        <p:blipFill>
          <a:blip r:embed="rId5"/>
          <a:stretch>
            <a:fillRect/>
          </a:stretch>
        </p:blipFill>
        <p:spPr>
          <a:xfrm>
            <a:off x="6252083" y="4181908"/>
            <a:ext cx="1639966" cy="920576"/>
          </a:xfrm>
          <a:prstGeom prst="rect">
            <a:avLst/>
          </a:prstGeom>
        </p:spPr>
      </p:pic>
      <p:pic>
        <p:nvPicPr>
          <p:cNvPr id="8" name="Picture 7"/>
          <p:cNvPicPr>
            <a:picLocks noChangeAspect="1"/>
          </p:cNvPicPr>
          <p:nvPr/>
        </p:nvPicPr>
        <p:blipFill>
          <a:blip r:embed="rId6"/>
          <a:stretch>
            <a:fillRect/>
          </a:stretch>
        </p:blipFill>
        <p:spPr>
          <a:xfrm>
            <a:off x="8228893" y="4212404"/>
            <a:ext cx="1633870" cy="920576"/>
          </a:xfrm>
          <a:prstGeom prst="rect">
            <a:avLst/>
          </a:prstGeom>
        </p:spPr>
      </p:pic>
      <p:pic>
        <p:nvPicPr>
          <p:cNvPr id="9" name="Picture 8"/>
          <p:cNvPicPr>
            <a:picLocks noChangeAspect="1"/>
          </p:cNvPicPr>
          <p:nvPr/>
        </p:nvPicPr>
        <p:blipFill>
          <a:blip r:embed="rId7"/>
          <a:stretch>
            <a:fillRect/>
          </a:stretch>
        </p:blipFill>
        <p:spPr>
          <a:xfrm>
            <a:off x="10174151" y="4041688"/>
            <a:ext cx="1688738" cy="1383912"/>
          </a:xfrm>
          <a:prstGeom prst="rect">
            <a:avLst/>
          </a:prstGeom>
        </p:spPr>
      </p:pic>
      <p:cxnSp>
        <p:nvCxnSpPr>
          <p:cNvPr id="11" name="Straight Arrow Connector 10"/>
          <p:cNvCxnSpPr/>
          <p:nvPr/>
        </p:nvCxnSpPr>
        <p:spPr>
          <a:xfrm>
            <a:off x="1425146" y="2644346"/>
            <a:ext cx="16476" cy="15375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3402227" y="2644346"/>
            <a:ext cx="8238" cy="15375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a:endCxn id="6" idx="0"/>
          </p:cNvCxnSpPr>
          <p:nvPr/>
        </p:nvCxnSpPr>
        <p:spPr>
          <a:xfrm flipH="1">
            <a:off x="5129856" y="2644346"/>
            <a:ext cx="389495" cy="15680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endCxn id="7" idx="0"/>
          </p:cNvCxnSpPr>
          <p:nvPr/>
        </p:nvCxnSpPr>
        <p:spPr>
          <a:xfrm flipH="1">
            <a:off x="7072066" y="2644346"/>
            <a:ext cx="53664" cy="15375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a:off x="9242854" y="2644346"/>
            <a:ext cx="395416" cy="15375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endCxn id="9" idx="0"/>
          </p:cNvCxnSpPr>
          <p:nvPr/>
        </p:nvCxnSpPr>
        <p:spPr>
          <a:xfrm>
            <a:off x="10873946" y="2644346"/>
            <a:ext cx="144574" cy="13973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33050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Value</a:t>
            </a:r>
            <a:endParaRPr lang="en-GB" dirty="0"/>
          </a:p>
        </p:txBody>
      </p:sp>
      <p:sp>
        <p:nvSpPr>
          <p:cNvPr id="3" name="Content Placeholder 2"/>
          <p:cNvSpPr>
            <a:spLocks noGrp="1"/>
          </p:cNvSpPr>
          <p:nvPr>
            <p:ph idx="1"/>
          </p:nvPr>
        </p:nvSpPr>
        <p:spPr/>
        <p:txBody>
          <a:bodyPr>
            <a:normAutofit/>
          </a:bodyPr>
          <a:lstStyle/>
          <a:p>
            <a:r>
              <a:rPr lang="en-GB" dirty="0"/>
              <a:t>Present value of expected future cash </a:t>
            </a:r>
            <a:r>
              <a:rPr lang="en-GB" dirty="0" smtClean="0"/>
              <a:t>flows</a:t>
            </a:r>
          </a:p>
          <a:p>
            <a:r>
              <a:rPr lang="en-GB" dirty="0" smtClean="0"/>
              <a:t>The </a:t>
            </a:r>
            <a:r>
              <a:rPr lang="en-GB" dirty="0"/>
              <a:t>positive and negative impacts on the </a:t>
            </a:r>
            <a:r>
              <a:rPr lang="en-GB" dirty="0" smtClean="0"/>
              <a:t>triple </a:t>
            </a:r>
            <a:r>
              <a:rPr lang="en-GB" dirty="0"/>
              <a:t>aspects by business model &amp; product</a:t>
            </a:r>
          </a:p>
          <a:p>
            <a:r>
              <a:rPr lang="en-GB" dirty="0" smtClean="0"/>
              <a:t>Enhancing </a:t>
            </a:r>
            <a:r>
              <a:rPr lang="en-GB" dirty="0"/>
              <a:t>the positives, eradicating or </a:t>
            </a:r>
            <a:r>
              <a:rPr lang="en-GB" dirty="0" smtClean="0"/>
              <a:t>ameliorating </a:t>
            </a:r>
            <a:r>
              <a:rPr lang="en-GB" dirty="0"/>
              <a:t>the negatives</a:t>
            </a:r>
          </a:p>
          <a:p>
            <a:r>
              <a:rPr lang="en-GB" dirty="0" smtClean="0"/>
              <a:t>Embedding </a:t>
            </a:r>
            <a:r>
              <a:rPr lang="en-GB" dirty="0"/>
              <a:t>sustainability issues into </a:t>
            </a:r>
            <a:r>
              <a:rPr lang="en-GB" dirty="0" smtClean="0"/>
              <a:t>strategy </a:t>
            </a:r>
            <a:endParaRPr lang="en-GB" dirty="0"/>
          </a:p>
          <a:p>
            <a:r>
              <a:rPr lang="en-GB" dirty="0" smtClean="0"/>
              <a:t>Individuals are </a:t>
            </a:r>
            <a:r>
              <a:rPr lang="en-GB" dirty="0"/>
              <a:t>able to make an informed </a:t>
            </a:r>
            <a:r>
              <a:rPr lang="en-GB" dirty="0" smtClean="0"/>
              <a:t>assessment</a:t>
            </a:r>
            <a:endParaRPr lang="en-GB" dirty="0"/>
          </a:p>
        </p:txBody>
      </p:sp>
    </p:spTree>
    <p:extLst>
      <p:ext uri="{BB962C8B-B14F-4D97-AF65-F5344CB8AC3E}">
        <p14:creationId xmlns:p14="http://schemas.microsoft.com/office/powerpoint/2010/main" val="31798667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In the headlines</a:t>
            </a:r>
            <a:endParaRPr lang="en-GB" dirty="0"/>
          </a:p>
        </p:txBody>
      </p:sp>
      <p:pic>
        <p:nvPicPr>
          <p:cNvPr id="8" name="Content Placeholder 7"/>
          <p:cNvPicPr>
            <a:picLocks noGrp="1" noChangeAspect="1"/>
          </p:cNvPicPr>
          <p:nvPr>
            <p:ph idx="1"/>
          </p:nvPr>
        </p:nvPicPr>
        <p:blipFill>
          <a:blip r:embed="rId2"/>
          <a:stretch>
            <a:fillRect/>
          </a:stretch>
        </p:blipFill>
        <p:spPr>
          <a:xfrm>
            <a:off x="4087364" y="2595562"/>
            <a:ext cx="3986792" cy="2653029"/>
          </a:xfrm>
          <a:prstGeom prst="rect">
            <a:avLst/>
          </a:prstGeom>
        </p:spPr>
      </p:pic>
    </p:spTree>
    <p:extLst>
      <p:ext uri="{BB962C8B-B14F-4D97-AF65-F5344CB8AC3E}">
        <p14:creationId xmlns:p14="http://schemas.microsoft.com/office/powerpoint/2010/main" val="10206869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Business as a force for good</a:t>
            </a:r>
            <a:endParaRPr lang="en-GB" dirty="0"/>
          </a:p>
        </p:txBody>
      </p:sp>
      <p:pic>
        <p:nvPicPr>
          <p:cNvPr id="4" name="Content Placeholder 3"/>
          <p:cNvPicPr>
            <a:picLocks noGrp="1" noChangeAspect="1"/>
          </p:cNvPicPr>
          <p:nvPr>
            <p:ph idx="1"/>
          </p:nvPr>
        </p:nvPicPr>
        <p:blipFill>
          <a:blip r:embed="rId2"/>
          <a:stretch>
            <a:fillRect/>
          </a:stretch>
        </p:blipFill>
        <p:spPr>
          <a:xfrm>
            <a:off x="3501081" y="2728010"/>
            <a:ext cx="4733861" cy="2119639"/>
          </a:xfrm>
          <a:prstGeom prst="rect">
            <a:avLst/>
          </a:prstGeom>
        </p:spPr>
      </p:pic>
    </p:spTree>
    <p:extLst>
      <p:ext uri="{BB962C8B-B14F-4D97-AF65-F5344CB8AC3E}">
        <p14:creationId xmlns:p14="http://schemas.microsoft.com/office/powerpoint/2010/main" val="10424134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kind of things are happening ?</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8697531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Sustainability and thinking</a:t>
            </a:r>
            <a:endParaRPr lang="en-GB" dirty="0"/>
          </a:p>
        </p:txBody>
      </p:sp>
      <p:sp>
        <p:nvSpPr>
          <p:cNvPr id="3" name="Content Placeholder 2"/>
          <p:cNvSpPr>
            <a:spLocks noGrp="1"/>
          </p:cNvSpPr>
          <p:nvPr>
            <p:ph idx="1"/>
          </p:nvPr>
        </p:nvSpPr>
        <p:spPr/>
        <p:txBody>
          <a:bodyPr>
            <a:normAutofit/>
          </a:bodyPr>
          <a:lstStyle/>
          <a:p>
            <a:r>
              <a:rPr lang="en-GB" dirty="0"/>
              <a:t>Understanding, knowing and then </a:t>
            </a:r>
            <a:r>
              <a:rPr lang="en-GB" dirty="0" smtClean="0"/>
              <a:t>planning</a:t>
            </a:r>
            <a:r>
              <a:rPr lang="en-GB" dirty="0"/>
              <a:t>:</a:t>
            </a:r>
          </a:p>
          <a:p>
            <a:r>
              <a:rPr lang="en-GB" dirty="0" smtClean="0"/>
              <a:t>How </a:t>
            </a:r>
            <a:r>
              <a:rPr lang="en-GB" dirty="0"/>
              <a:t>the company makes it money?</a:t>
            </a:r>
          </a:p>
          <a:p>
            <a:r>
              <a:rPr lang="en-GB" dirty="0" smtClean="0"/>
              <a:t>The </a:t>
            </a:r>
            <a:r>
              <a:rPr lang="en-GB" dirty="0"/>
              <a:t>impacts of how?</a:t>
            </a:r>
          </a:p>
          <a:p>
            <a:r>
              <a:rPr lang="en-GB" dirty="0" smtClean="0"/>
              <a:t>The </a:t>
            </a:r>
            <a:r>
              <a:rPr lang="en-GB" dirty="0"/>
              <a:t>impacts of the product?</a:t>
            </a:r>
          </a:p>
          <a:p>
            <a:r>
              <a:rPr lang="en-GB" dirty="0" smtClean="0"/>
              <a:t>How </a:t>
            </a:r>
            <a:r>
              <a:rPr lang="en-GB" dirty="0"/>
              <a:t>the company will sustain value  </a:t>
            </a:r>
            <a:r>
              <a:rPr lang="en-GB" dirty="0" smtClean="0"/>
              <a:t>creation </a:t>
            </a:r>
            <a:r>
              <a:rPr lang="en-GB" dirty="0"/>
              <a:t>in the long term?</a:t>
            </a:r>
          </a:p>
          <a:p>
            <a:r>
              <a:rPr lang="en-GB" dirty="0" smtClean="0"/>
              <a:t>Changed </a:t>
            </a:r>
            <a:r>
              <a:rPr lang="en-GB" dirty="0"/>
              <a:t>thinking on value </a:t>
            </a:r>
            <a:r>
              <a:rPr lang="en-GB" dirty="0" smtClean="0"/>
              <a:t>–it </a:t>
            </a:r>
            <a:r>
              <a:rPr lang="en-GB" dirty="0"/>
              <a:t>involves </a:t>
            </a:r>
            <a:r>
              <a:rPr lang="en-GB" dirty="0" smtClean="0"/>
              <a:t>stakeholder </a:t>
            </a:r>
            <a:r>
              <a:rPr lang="en-GB" dirty="0"/>
              <a:t>relationships</a:t>
            </a:r>
          </a:p>
        </p:txBody>
      </p:sp>
    </p:spTree>
    <p:extLst>
      <p:ext uri="{BB962C8B-B14F-4D97-AF65-F5344CB8AC3E}">
        <p14:creationId xmlns:p14="http://schemas.microsoft.com/office/powerpoint/2010/main" val="15268432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Unilever</a:t>
            </a:r>
            <a:endParaRPr lang="en-GB" dirty="0"/>
          </a:p>
        </p:txBody>
      </p:sp>
      <p:sp>
        <p:nvSpPr>
          <p:cNvPr id="3" name="Content Placeholder 2"/>
          <p:cNvSpPr>
            <a:spLocks noGrp="1"/>
          </p:cNvSpPr>
          <p:nvPr>
            <p:ph idx="1"/>
          </p:nvPr>
        </p:nvSpPr>
        <p:spPr/>
        <p:txBody>
          <a:bodyPr>
            <a:normAutofit/>
          </a:bodyPr>
          <a:lstStyle/>
          <a:p>
            <a:r>
              <a:rPr lang="en-GB" dirty="0" smtClean="0"/>
              <a:t>Long </a:t>
            </a:r>
            <a:r>
              <a:rPr lang="en-GB" dirty="0"/>
              <a:t>term plan </a:t>
            </a:r>
            <a:r>
              <a:rPr lang="en-GB" dirty="0" smtClean="0"/>
              <a:t>–re-engineer </a:t>
            </a:r>
            <a:endParaRPr lang="en-GB" dirty="0"/>
          </a:p>
          <a:p>
            <a:r>
              <a:rPr lang="en-GB" dirty="0" smtClean="0"/>
              <a:t>Productions </a:t>
            </a:r>
            <a:r>
              <a:rPr lang="en-GB" dirty="0"/>
              <a:t>and products</a:t>
            </a:r>
          </a:p>
          <a:p>
            <a:r>
              <a:rPr lang="en-GB" dirty="0" smtClean="0"/>
              <a:t>Renewable </a:t>
            </a:r>
            <a:r>
              <a:rPr lang="en-GB" dirty="0"/>
              <a:t>power, recyclable materials, </a:t>
            </a:r>
            <a:r>
              <a:rPr lang="en-GB" dirty="0" smtClean="0"/>
              <a:t>zero </a:t>
            </a:r>
            <a:r>
              <a:rPr lang="en-GB" dirty="0"/>
              <a:t>waste to landfill, consumer and </a:t>
            </a:r>
            <a:r>
              <a:rPr lang="en-GB" dirty="0" smtClean="0"/>
              <a:t>supplier</a:t>
            </a:r>
            <a:endParaRPr lang="en-GB" dirty="0"/>
          </a:p>
        </p:txBody>
      </p:sp>
    </p:spTree>
    <p:extLst>
      <p:ext uri="{BB962C8B-B14F-4D97-AF65-F5344CB8AC3E}">
        <p14:creationId xmlns:p14="http://schemas.microsoft.com/office/powerpoint/2010/main" val="26192664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Unilever</a:t>
            </a:r>
            <a:endParaRPr lang="en-GB" dirty="0"/>
          </a:p>
        </p:txBody>
      </p:sp>
      <p:pic>
        <p:nvPicPr>
          <p:cNvPr id="4" name="Content Placeholder 3"/>
          <p:cNvPicPr>
            <a:picLocks noGrp="1" noChangeAspect="1"/>
          </p:cNvPicPr>
          <p:nvPr>
            <p:ph idx="1"/>
          </p:nvPr>
        </p:nvPicPr>
        <p:blipFill>
          <a:blip r:embed="rId2"/>
          <a:stretch>
            <a:fillRect/>
          </a:stretch>
        </p:blipFill>
        <p:spPr>
          <a:xfrm>
            <a:off x="3412331" y="2109787"/>
            <a:ext cx="5334000" cy="3933825"/>
          </a:xfrm>
          <a:prstGeom prst="rect">
            <a:avLst/>
          </a:prstGeom>
        </p:spPr>
      </p:pic>
    </p:spTree>
    <p:extLst>
      <p:ext uri="{BB962C8B-B14F-4D97-AF65-F5344CB8AC3E}">
        <p14:creationId xmlns:p14="http://schemas.microsoft.com/office/powerpoint/2010/main" val="5347877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Unilever</a:t>
            </a:r>
            <a:endParaRPr lang="en-GB" dirty="0"/>
          </a:p>
        </p:txBody>
      </p:sp>
      <p:pic>
        <p:nvPicPr>
          <p:cNvPr id="4" name="Content Placeholder 3"/>
          <p:cNvPicPr>
            <a:picLocks noGrp="1" noChangeAspect="1"/>
          </p:cNvPicPr>
          <p:nvPr>
            <p:ph idx="1"/>
          </p:nvPr>
        </p:nvPicPr>
        <p:blipFill>
          <a:blip r:embed="rId2"/>
          <a:stretch>
            <a:fillRect/>
          </a:stretch>
        </p:blipFill>
        <p:spPr>
          <a:xfrm>
            <a:off x="3426526" y="2057400"/>
            <a:ext cx="5305611" cy="4038600"/>
          </a:xfrm>
          <a:prstGeom prst="rect">
            <a:avLst/>
          </a:prstGeom>
        </p:spPr>
      </p:pic>
    </p:spTree>
    <p:extLst>
      <p:ext uri="{BB962C8B-B14F-4D97-AF65-F5344CB8AC3E}">
        <p14:creationId xmlns:p14="http://schemas.microsoft.com/office/powerpoint/2010/main" val="374967743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Unilever</a:t>
            </a:r>
            <a:endParaRPr lang="en-GB" dirty="0"/>
          </a:p>
        </p:txBody>
      </p:sp>
      <p:pic>
        <p:nvPicPr>
          <p:cNvPr id="4" name="Content Placeholder 3"/>
          <p:cNvPicPr>
            <a:picLocks noGrp="1" noChangeAspect="1"/>
          </p:cNvPicPr>
          <p:nvPr>
            <p:ph idx="1"/>
          </p:nvPr>
        </p:nvPicPr>
        <p:blipFill>
          <a:blip r:embed="rId2"/>
          <a:stretch>
            <a:fillRect/>
          </a:stretch>
        </p:blipFill>
        <p:spPr>
          <a:xfrm>
            <a:off x="2848451" y="2057400"/>
            <a:ext cx="6461760" cy="4038600"/>
          </a:xfrm>
          <a:prstGeom prst="rect">
            <a:avLst/>
          </a:prstGeom>
        </p:spPr>
      </p:pic>
    </p:spTree>
    <p:extLst>
      <p:ext uri="{BB962C8B-B14F-4D97-AF65-F5344CB8AC3E}">
        <p14:creationId xmlns:p14="http://schemas.microsoft.com/office/powerpoint/2010/main" val="314138547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310713" y="240313"/>
            <a:ext cx="7620000" cy="11287125"/>
          </a:xfrm>
          <a:prstGeom prst="rect">
            <a:avLst/>
          </a:prstGeom>
        </p:spPr>
      </p:pic>
    </p:spTree>
    <p:extLst>
      <p:ext uri="{BB962C8B-B14F-4D97-AF65-F5344CB8AC3E}">
        <p14:creationId xmlns:p14="http://schemas.microsoft.com/office/powerpoint/2010/main" val="22630238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417805" y="-4768292"/>
            <a:ext cx="7620000" cy="11287125"/>
          </a:xfrm>
          <a:prstGeom prst="rect">
            <a:avLst/>
          </a:prstGeom>
        </p:spPr>
      </p:pic>
    </p:spTree>
    <p:extLst>
      <p:ext uri="{BB962C8B-B14F-4D97-AF65-F5344CB8AC3E}">
        <p14:creationId xmlns:p14="http://schemas.microsoft.com/office/powerpoint/2010/main" val="173599839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a:t>
            </a:r>
            <a:endParaRPr lang="en-GB" dirty="0"/>
          </a:p>
        </p:txBody>
      </p:sp>
      <p:sp>
        <p:nvSpPr>
          <p:cNvPr id="3" name="Content Placeholder 2"/>
          <p:cNvSpPr>
            <a:spLocks noGrp="1"/>
          </p:cNvSpPr>
          <p:nvPr>
            <p:ph idx="1"/>
          </p:nvPr>
        </p:nvSpPr>
        <p:spPr/>
        <p:txBody>
          <a:bodyPr/>
          <a:lstStyle/>
          <a:p>
            <a:r>
              <a:rPr lang="en-GB"/>
              <a:t>https://</a:t>
            </a:r>
            <a:r>
              <a:rPr lang="en-GB" smtClean="0"/>
              <a:t>youtu.be/W700bpAPdQw</a:t>
            </a:r>
            <a:endParaRPr lang="en-GB" dirty="0" smtClean="0"/>
          </a:p>
          <a:p>
            <a:endParaRPr lang="en-GB" dirty="0"/>
          </a:p>
        </p:txBody>
      </p:sp>
    </p:spTree>
    <p:extLst>
      <p:ext uri="{BB962C8B-B14F-4D97-AF65-F5344CB8AC3E}">
        <p14:creationId xmlns:p14="http://schemas.microsoft.com/office/powerpoint/2010/main" val="23065698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Drivers for sustainability</a:t>
            </a:r>
            <a:endParaRPr lang="en-GB" dirty="0"/>
          </a:p>
        </p:txBody>
      </p:sp>
      <p:sp>
        <p:nvSpPr>
          <p:cNvPr id="3" name="Content Placeholder 2"/>
          <p:cNvSpPr>
            <a:spLocks noGrp="1"/>
          </p:cNvSpPr>
          <p:nvPr>
            <p:ph idx="1"/>
          </p:nvPr>
        </p:nvSpPr>
        <p:spPr/>
        <p:txBody>
          <a:bodyPr>
            <a:normAutofit/>
          </a:bodyPr>
          <a:lstStyle/>
          <a:p>
            <a:r>
              <a:rPr lang="en-GB" dirty="0"/>
              <a:t>State of planet </a:t>
            </a:r>
            <a:r>
              <a:rPr lang="en-GB" dirty="0" smtClean="0"/>
              <a:t>-reality</a:t>
            </a:r>
            <a:endParaRPr lang="en-GB" dirty="0"/>
          </a:p>
          <a:p>
            <a:r>
              <a:rPr lang="en-GB" dirty="0" smtClean="0"/>
              <a:t>Triple </a:t>
            </a:r>
            <a:r>
              <a:rPr lang="en-GB" dirty="0"/>
              <a:t>context</a:t>
            </a:r>
          </a:p>
          <a:p>
            <a:r>
              <a:rPr lang="en-GB" dirty="0" smtClean="0"/>
              <a:t>Stakeholder </a:t>
            </a:r>
            <a:r>
              <a:rPr lang="en-GB" dirty="0"/>
              <a:t>expectations</a:t>
            </a:r>
          </a:p>
          <a:p>
            <a:r>
              <a:rPr lang="en-GB" dirty="0" smtClean="0"/>
              <a:t>Management </a:t>
            </a:r>
            <a:r>
              <a:rPr lang="en-GB" dirty="0"/>
              <a:t>more informed</a:t>
            </a:r>
          </a:p>
          <a:p>
            <a:r>
              <a:rPr lang="en-GB" dirty="0" smtClean="0"/>
              <a:t>Responsible </a:t>
            </a:r>
            <a:r>
              <a:rPr lang="en-GB" dirty="0"/>
              <a:t>investment</a:t>
            </a:r>
          </a:p>
        </p:txBody>
      </p:sp>
    </p:spTree>
    <p:extLst>
      <p:ext uri="{BB962C8B-B14F-4D97-AF65-F5344CB8AC3E}">
        <p14:creationId xmlns:p14="http://schemas.microsoft.com/office/powerpoint/2010/main" val="376068336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normAutofit/>
          </a:bodyPr>
          <a:lstStyle/>
          <a:p>
            <a:r>
              <a:rPr lang="en-GB" dirty="0" smtClean="0"/>
              <a:t>Companies </a:t>
            </a:r>
            <a:r>
              <a:rPr lang="en-GB" dirty="0"/>
              <a:t>cannot solve </a:t>
            </a:r>
            <a:r>
              <a:rPr lang="en-GB" dirty="0" smtClean="0"/>
              <a:t>21stcentury </a:t>
            </a:r>
            <a:r>
              <a:rPr lang="en-GB" dirty="0"/>
              <a:t>problems </a:t>
            </a:r>
            <a:r>
              <a:rPr lang="en-GB" dirty="0" smtClean="0"/>
              <a:t>with </a:t>
            </a:r>
            <a:r>
              <a:rPr lang="en-GB" dirty="0"/>
              <a:t>the same </a:t>
            </a:r>
            <a:r>
              <a:rPr lang="en-GB" dirty="0" err="1"/>
              <a:t>mindset</a:t>
            </a:r>
            <a:r>
              <a:rPr lang="en-GB" dirty="0"/>
              <a:t> their boards used when </a:t>
            </a:r>
            <a:r>
              <a:rPr lang="en-GB" dirty="0" smtClean="0"/>
              <a:t>they </a:t>
            </a:r>
            <a:r>
              <a:rPr lang="en-GB" dirty="0"/>
              <a:t>created </a:t>
            </a:r>
            <a:r>
              <a:rPr lang="en-GB" dirty="0" smtClean="0"/>
              <a:t>them</a:t>
            </a:r>
          </a:p>
          <a:p>
            <a:r>
              <a:rPr lang="en-GB" dirty="0" err="1"/>
              <a:t>Mindset</a:t>
            </a:r>
            <a:r>
              <a:rPr lang="en-GB" dirty="0"/>
              <a:t> changes</a:t>
            </a:r>
          </a:p>
          <a:p>
            <a:r>
              <a:rPr lang="en-GB" dirty="0" smtClean="0"/>
              <a:t>Capitals </a:t>
            </a:r>
            <a:r>
              <a:rPr lang="en-GB" dirty="0"/>
              <a:t>and stakeholder relationships</a:t>
            </a:r>
          </a:p>
          <a:p>
            <a:r>
              <a:rPr lang="en-GB" dirty="0" smtClean="0"/>
              <a:t>Population </a:t>
            </a:r>
            <a:r>
              <a:rPr lang="en-GB" dirty="0"/>
              <a:t>and diminishing natural assets</a:t>
            </a:r>
          </a:p>
          <a:p>
            <a:r>
              <a:rPr lang="en-GB" dirty="0" smtClean="0"/>
              <a:t>Sustainable </a:t>
            </a:r>
            <a:r>
              <a:rPr lang="en-GB" dirty="0"/>
              <a:t>capitalism</a:t>
            </a:r>
          </a:p>
          <a:p>
            <a:r>
              <a:rPr lang="en-GB" dirty="0" smtClean="0"/>
              <a:t>Greater </a:t>
            </a:r>
            <a:r>
              <a:rPr lang="en-GB" dirty="0"/>
              <a:t>stakeholder expectations</a:t>
            </a:r>
          </a:p>
          <a:p>
            <a:r>
              <a:rPr lang="en-GB" dirty="0" smtClean="0"/>
              <a:t>Responsible </a:t>
            </a:r>
            <a:r>
              <a:rPr lang="en-GB" dirty="0"/>
              <a:t>investment</a:t>
            </a:r>
          </a:p>
        </p:txBody>
      </p:sp>
    </p:spTree>
    <p:extLst>
      <p:ext uri="{BB962C8B-B14F-4D97-AF65-F5344CB8AC3E}">
        <p14:creationId xmlns:p14="http://schemas.microsoft.com/office/powerpoint/2010/main" val="28141532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1570" name="Text Box 2"/>
          <p:cNvSpPr txBox="1">
            <a:spLocks noChangeArrowheads="1"/>
          </p:cNvSpPr>
          <p:nvPr/>
        </p:nvSpPr>
        <p:spPr bwMode="auto">
          <a:xfrm>
            <a:off x="252414" y="566995"/>
            <a:ext cx="8534400" cy="4832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r>
              <a:rPr lang="en-US" altLang="en-US" sz="3200" b="1" dirty="0">
                <a:solidFill>
                  <a:srgbClr val="000000"/>
                </a:solidFill>
              </a:rPr>
              <a:t>2 Types of Business Models:</a:t>
            </a:r>
          </a:p>
          <a:p>
            <a:pPr algn="ctr" fontAlgn="base">
              <a:spcBef>
                <a:spcPct val="0"/>
              </a:spcBef>
              <a:spcAft>
                <a:spcPct val="0"/>
              </a:spcAft>
            </a:pPr>
            <a:endParaRPr lang="en-US" altLang="en-US" sz="3200" b="1" dirty="0">
              <a:solidFill>
                <a:srgbClr val="000000"/>
              </a:solidFill>
            </a:endParaRPr>
          </a:p>
          <a:p>
            <a:pPr algn="ctr" fontAlgn="base">
              <a:spcBef>
                <a:spcPct val="0"/>
              </a:spcBef>
              <a:spcAft>
                <a:spcPct val="0"/>
              </a:spcAft>
            </a:pPr>
            <a:endParaRPr lang="en-US" altLang="en-US" sz="3200" b="1" dirty="0">
              <a:solidFill>
                <a:srgbClr val="000000"/>
              </a:solidFill>
            </a:endParaRPr>
          </a:p>
          <a:p>
            <a:pPr fontAlgn="base">
              <a:spcBef>
                <a:spcPct val="0"/>
              </a:spcBef>
              <a:spcAft>
                <a:spcPct val="0"/>
              </a:spcAft>
            </a:pPr>
            <a:r>
              <a:rPr lang="en-US" altLang="en-US" sz="3200" dirty="0">
                <a:solidFill>
                  <a:srgbClr val="000000"/>
                </a:solidFill>
              </a:rPr>
              <a:t>  1. “Sustainable” Business Model</a:t>
            </a:r>
          </a:p>
          <a:p>
            <a:pPr fontAlgn="base">
              <a:spcBef>
                <a:spcPct val="0"/>
              </a:spcBef>
              <a:spcAft>
                <a:spcPct val="0"/>
              </a:spcAft>
            </a:pPr>
            <a:r>
              <a:rPr lang="en-US" altLang="en-US" sz="2400" dirty="0">
                <a:solidFill>
                  <a:srgbClr val="000000"/>
                </a:solidFill>
              </a:rPr>
              <a:t>	</a:t>
            </a:r>
            <a:r>
              <a:rPr lang="en-US" altLang="en-US" sz="3200" dirty="0">
                <a:solidFill>
                  <a:srgbClr val="000000"/>
                </a:solidFill>
              </a:rPr>
              <a:t>		</a:t>
            </a:r>
            <a:r>
              <a:rPr lang="en-US" altLang="en-US" sz="3200" b="1" dirty="0">
                <a:solidFill>
                  <a:srgbClr val="000000"/>
                </a:solidFill>
              </a:rPr>
              <a:t>= CSR???</a:t>
            </a:r>
          </a:p>
          <a:p>
            <a:pPr fontAlgn="base">
              <a:spcBef>
                <a:spcPct val="0"/>
              </a:spcBef>
              <a:spcAft>
                <a:spcPct val="0"/>
              </a:spcAft>
            </a:pPr>
            <a:endParaRPr lang="en-US" altLang="en-US" sz="2400" b="1" dirty="0">
              <a:solidFill>
                <a:srgbClr val="000000"/>
              </a:solidFill>
            </a:endParaRPr>
          </a:p>
          <a:p>
            <a:pPr algn="ctr" fontAlgn="base">
              <a:spcBef>
                <a:spcPct val="0"/>
              </a:spcBef>
              <a:spcAft>
                <a:spcPct val="0"/>
              </a:spcAft>
            </a:pPr>
            <a:endParaRPr lang="en-US" altLang="en-US" sz="2800" dirty="0">
              <a:solidFill>
                <a:srgbClr val="000000"/>
              </a:solidFill>
            </a:endParaRPr>
          </a:p>
          <a:p>
            <a:pPr algn="ctr" fontAlgn="base">
              <a:spcBef>
                <a:spcPct val="0"/>
              </a:spcBef>
              <a:spcAft>
                <a:spcPct val="0"/>
              </a:spcAft>
            </a:pPr>
            <a:endParaRPr lang="en-US" altLang="en-US" sz="3200" dirty="0">
              <a:solidFill>
                <a:srgbClr val="000000"/>
              </a:solidFill>
            </a:endParaRPr>
          </a:p>
          <a:p>
            <a:pPr algn="ctr" fontAlgn="base">
              <a:spcBef>
                <a:spcPct val="0"/>
              </a:spcBef>
              <a:spcAft>
                <a:spcPct val="0"/>
              </a:spcAft>
            </a:pPr>
            <a:r>
              <a:rPr lang="en-US" altLang="en-US" sz="3200" dirty="0" smtClean="0">
                <a:solidFill>
                  <a:srgbClr val="000000"/>
                </a:solidFill>
              </a:rPr>
              <a:t>                    </a:t>
            </a:r>
            <a:r>
              <a:rPr lang="en-US" altLang="en-US" sz="3200" u="sng" dirty="0" smtClean="0">
                <a:solidFill>
                  <a:srgbClr val="000000"/>
                </a:solidFill>
              </a:rPr>
              <a:t>2</a:t>
            </a:r>
            <a:r>
              <a:rPr lang="en-US" altLang="en-US" sz="3200" u="sng" dirty="0">
                <a:solidFill>
                  <a:srgbClr val="000000"/>
                </a:solidFill>
              </a:rPr>
              <a:t>. Business Model with CSR Programs:</a:t>
            </a:r>
          </a:p>
        </p:txBody>
      </p:sp>
      <p:pic>
        <p:nvPicPr>
          <p:cNvPr id="1261571" name="Picture 3" descr="ben_jerrys-74425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786814" y="1371600"/>
            <a:ext cx="1881187" cy="2514600"/>
          </a:xfrm>
          <a:prstGeom prst="rect">
            <a:avLst/>
          </a:prstGeom>
          <a:noFill/>
          <a:extLst>
            <a:ext uri="{909E8E84-426E-40DD-AFC4-6F175D3DCCD1}">
              <a14:hiddenFill xmlns:a14="http://schemas.microsoft.com/office/drawing/2010/main">
                <a:solidFill>
                  <a:srgbClr val="FFFFFF"/>
                </a:solidFill>
              </a14:hiddenFill>
            </a:ext>
          </a:extLst>
        </p:spPr>
      </p:pic>
      <p:pic>
        <p:nvPicPr>
          <p:cNvPr id="126157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31131" y="5508625"/>
            <a:ext cx="1204913" cy="1196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61574"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918222" y="5475288"/>
            <a:ext cx="1219200" cy="121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61576" name="Picture 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469338" y="5298091"/>
            <a:ext cx="2057400" cy="1285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61577"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55780" y="5443538"/>
            <a:ext cx="1828800" cy="1250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61578" name="Text Box 10"/>
          <p:cNvSpPr txBox="1">
            <a:spLocks noChangeArrowheads="1"/>
          </p:cNvSpPr>
          <p:nvPr/>
        </p:nvSpPr>
        <p:spPr bwMode="auto">
          <a:xfrm>
            <a:off x="381000" y="3244056"/>
            <a:ext cx="2590800" cy="1436688"/>
          </a:xfrm>
          <a:prstGeom prst="rect">
            <a:avLst/>
          </a:prstGeom>
          <a:solidFill>
            <a:schemeClr val="bg1"/>
          </a:solidFill>
          <a:ln w="63500">
            <a:solidFill>
              <a:srgbClr val="FF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r>
              <a:rPr lang="en-US" altLang="en-US" sz="2800" b="1" dirty="0">
                <a:solidFill>
                  <a:srgbClr val="FF3300"/>
                </a:solidFill>
              </a:rPr>
              <a:t>CSR Management System</a:t>
            </a:r>
          </a:p>
        </p:txBody>
      </p:sp>
      <p:sp>
        <p:nvSpPr>
          <p:cNvPr id="1261579" name="Line 11"/>
          <p:cNvSpPr>
            <a:spLocks noChangeShapeType="1"/>
          </p:cNvSpPr>
          <p:nvPr/>
        </p:nvSpPr>
        <p:spPr bwMode="auto">
          <a:xfrm>
            <a:off x="2971800" y="4539457"/>
            <a:ext cx="685800" cy="381000"/>
          </a:xfrm>
          <a:prstGeom prst="line">
            <a:avLst/>
          </a:prstGeom>
          <a:noFill/>
          <a:ln w="63500">
            <a:solidFill>
              <a:srgbClr val="FF0000"/>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b="1">
              <a:solidFill>
                <a:srgbClr val="000000"/>
              </a:solidFill>
            </a:endParaRPr>
          </a:p>
        </p:txBody>
      </p:sp>
      <p:pic>
        <p:nvPicPr>
          <p:cNvPr id="1261580" name="Picture 1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96000" y="1604059"/>
            <a:ext cx="2286000" cy="155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462461" y="5443538"/>
            <a:ext cx="1633539" cy="1234652"/>
          </a:xfrm>
          <a:prstGeom prst="rect">
            <a:avLst/>
          </a:prstGeom>
        </p:spPr>
      </p:pic>
    </p:spTree>
    <p:extLst>
      <p:ext uri="{BB962C8B-B14F-4D97-AF65-F5344CB8AC3E}">
        <p14:creationId xmlns:p14="http://schemas.microsoft.com/office/powerpoint/2010/main" val="3156888791"/>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3618" name="Line 2"/>
          <p:cNvSpPr>
            <a:spLocks noChangeShapeType="1"/>
          </p:cNvSpPr>
          <p:nvPr/>
        </p:nvSpPr>
        <p:spPr bwMode="auto">
          <a:xfrm>
            <a:off x="7467600" y="2819400"/>
            <a:ext cx="2133600" cy="0"/>
          </a:xfrm>
          <a:prstGeom prst="line">
            <a:avLst/>
          </a:prstGeom>
          <a:noFill/>
          <a:ln w="63500">
            <a:solidFill>
              <a:schemeClr val="tx1"/>
            </a:solidFill>
            <a:prstDash val="sysDot"/>
            <a:round/>
            <a:headEnd/>
            <a:tailEnd type="stealth"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b="1">
              <a:solidFill>
                <a:srgbClr val="000000"/>
              </a:solidFill>
            </a:endParaRPr>
          </a:p>
        </p:txBody>
      </p:sp>
      <p:sp>
        <p:nvSpPr>
          <p:cNvPr id="1263619" name="Line 3"/>
          <p:cNvSpPr>
            <a:spLocks noChangeShapeType="1"/>
          </p:cNvSpPr>
          <p:nvPr/>
        </p:nvSpPr>
        <p:spPr bwMode="auto">
          <a:xfrm>
            <a:off x="2590800" y="2590800"/>
            <a:ext cx="0" cy="457200"/>
          </a:xfrm>
          <a:prstGeom prst="line">
            <a:avLst/>
          </a:prstGeom>
          <a:noFill/>
          <a:ln w="635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b="1">
              <a:solidFill>
                <a:srgbClr val="000000"/>
              </a:solidFill>
            </a:endParaRPr>
          </a:p>
        </p:txBody>
      </p:sp>
      <p:sp>
        <p:nvSpPr>
          <p:cNvPr id="1263620" name="Text Box 4"/>
          <p:cNvSpPr txBox="1">
            <a:spLocks noChangeArrowheads="1"/>
          </p:cNvSpPr>
          <p:nvPr/>
        </p:nvSpPr>
        <p:spPr bwMode="auto">
          <a:xfrm>
            <a:off x="1828800" y="3048001"/>
            <a:ext cx="144780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r>
              <a:rPr lang="en-US" altLang="en-US" sz="2400" u="sng">
                <a:solidFill>
                  <a:srgbClr val="000000"/>
                </a:solidFill>
              </a:rPr>
              <a:t>Stage 1:</a:t>
            </a:r>
          </a:p>
          <a:p>
            <a:pPr algn="ctr" fontAlgn="base">
              <a:spcBef>
                <a:spcPct val="0"/>
              </a:spcBef>
              <a:spcAft>
                <a:spcPct val="0"/>
              </a:spcAft>
            </a:pPr>
            <a:r>
              <a:rPr lang="en-US" altLang="en-US" sz="2400">
                <a:solidFill>
                  <a:srgbClr val="000000"/>
                </a:solidFill>
              </a:rPr>
              <a:t>CSR non-existent</a:t>
            </a:r>
          </a:p>
        </p:txBody>
      </p:sp>
      <p:sp>
        <p:nvSpPr>
          <p:cNvPr id="1263621" name="Text Box 5"/>
          <p:cNvSpPr txBox="1">
            <a:spLocks noChangeArrowheads="1"/>
          </p:cNvSpPr>
          <p:nvPr/>
        </p:nvSpPr>
        <p:spPr bwMode="auto">
          <a:xfrm>
            <a:off x="8610600" y="2990850"/>
            <a:ext cx="2057400"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r>
              <a:rPr lang="en-US" altLang="en-US" sz="2400" u="sng">
                <a:solidFill>
                  <a:srgbClr val="5F5F5F"/>
                </a:solidFill>
              </a:rPr>
              <a:t>Stage 4:</a:t>
            </a:r>
          </a:p>
          <a:p>
            <a:pPr algn="ctr" fontAlgn="base">
              <a:spcBef>
                <a:spcPct val="0"/>
              </a:spcBef>
              <a:spcAft>
                <a:spcPct val="0"/>
              </a:spcAft>
            </a:pPr>
            <a:r>
              <a:rPr lang="en-US" altLang="en-US" sz="2400">
                <a:solidFill>
                  <a:srgbClr val="5F5F5F"/>
                </a:solidFill>
              </a:rPr>
              <a:t>Sustainability</a:t>
            </a:r>
          </a:p>
          <a:p>
            <a:pPr algn="ctr" fontAlgn="base">
              <a:spcBef>
                <a:spcPct val="0"/>
              </a:spcBef>
              <a:spcAft>
                <a:spcPct val="0"/>
              </a:spcAft>
            </a:pPr>
            <a:r>
              <a:rPr lang="en-US" altLang="en-US" sz="2400" b="1">
                <a:solidFill>
                  <a:srgbClr val="5F5F5F"/>
                </a:solidFill>
              </a:rPr>
              <a:t>Intrinsic</a:t>
            </a:r>
            <a:r>
              <a:rPr lang="en-US" altLang="en-US" sz="2400">
                <a:solidFill>
                  <a:srgbClr val="5F5F5F"/>
                </a:solidFill>
              </a:rPr>
              <a:t> business strategy/</a:t>
            </a:r>
          </a:p>
          <a:p>
            <a:pPr algn="ctr" fontAlgn="base">
              <a:spcBef>
                <a:spcPct val="0"/>
              </a:spcBef>
              <a:spcAft>
                <a:spcPct val="0"/>
              </a:spcAft>
            </a:pPr>
            <a:r>
              <a:rPr lang="en-US" altLang="en-US" sz="2400">
                <a:solidFill>
                  <a:srgbClr val="5F5F5F"/>
                </a:solidFill>
              </a:rPr>
              <a:t>Activity:</a:t>
            </a:r>
          </a:p>
          <a:p>
            <a:pPr algn="ctr" fontAlgn="base">
              <a:spcBef>
                <a:spcPct val="0"/>
              </a:spcBef>
              <a:spcAft>
                <a:spcPct val="0"/>
              </a:spcAft>
            </a:pPr>
            <a:r>
              <a:rPr lang="en-US" altLang="en-US" sz="2400">
                <a:solidFill>
                  <a:srgbClr val="5F5F5F"/>
                </a:solidFill>
              </a:rPr>
              <a:t>Still CSR ??</a:t>
            </a:r>
          </a:p>
        </p:txBody>
      </p:sp>
      <p:sp>
        <p:nvSpPr>
          <p:cNvPr id="1263622" name="Text Box 6"/>
          <p:cNvSpPr txBox="1">
            <a:spLocks noChangeArrowheads="1"/>
          </p:cNvSpPr>
          <p:nvPr/>
        </p:nvSpPr>
        <p:spPr bwMode="auto">
          <a:xfrm>
            <a:off x="5334000" y="228600"/>
            <a:ext cx="3048000"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r>
              <a:rPr lang="en-US" altLang="en-US" sz="2400" u="sng">
                <a:solidFill>
                  <a:srgbClr val="000000"/>
                </a:solidFill>
              </a:rPr>
              <a:t>Stage 3:</a:t>
            </a:r>
          </a:p>
          <a:p>
            <a:pPr algn="ctr" fontAlgn="base">
              <a:spcBef>
                <a:spcPct val="0"/>
              </a:spcBef>
              <a:spcAft>
                <a:spcPct val="0"/>
              </a:spcAft>
            </a:pPr>
            <a:r>
              <a:rPr lang="en-US" altLang="en-US" sz="2400">
                <a:solidFill>
                  <a:srgbClr val="000000"/>
                </a:solidFill>
              </a:rPr>
              <a:t>Strategic CSR: Strategy</a:t>
            </a:r>
          </a:p>
          <a:p>
            <a:pPr algn="ctr" fontAlgn="base">
              <a:spcBef>
                <a:spcPct val="0"/>
              </a:spcBef>
              <a:spcAft>
                <a:spcPct val="0"/>
              </a:spcAft>
            </a:pPr>
            <a:r>
              <a:rPr lang="en-US" altLang="en-US" sz="2400" b="1" u="sng">
                <a:solidFill>
                  <a:srgbClr val="009900"/>
                </a:solidFill>
              </a:rPr>
              <a:t>complimenting</a:t>
            </a:r>
            <a:r>
              <a:rPr lang="en-US" altLang="en-US" sz="2400">
                <a:solidFill>
                  <a:srgbClr val="009900"/>
                </a:solidFill>
              </a:rPr>
              <a:t> </a:t>
            </a:r>
            <a:r>
              <a:rPr lang="en-US" altLang="en-US" sz="2400">
                <a:solidFill>
                  <a:srgbClr val="000000"/>
                </a:solidFill>
              </a:rPr>
              <a:t>business activity</a:t>
            </a:r>
          </a:p>
        </p:txBody>
      </p:sp>
      <p:sp>
        <p:nvSpPr>
          <p:cNvPr id="1263623" name="Line 7"/>
          <p:cNvSpPr>
            <a:spLocks noChangeShapeType="1"/>
          </p:cNvSpPr>
          <p:nvPr/>
        </p:nvSpPr>
        <p:spPr bwMode="auto">
          <a:xfrm>
            <a:off x="7467600" y="2057400"/>
            <a:ext cx="0" cy="685800"/>
          </a:xfrm>
          <a:prstGeom prst="line">
            <a:avLst/>
          </a:prstGeom>
          <a:noFill/>
          <a:ln w="19050">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b="1">
              <a:solidFill>
                <a:srgbClr val="000000"/>
              </a:solidFill>
            </a:endParaRPr>
          </a:p>
        </p:txBody>
      </p:sp>
      <p:sp>
        <p:nvSpPr>
          <p:cNvPr id="1263624" name="Line 8"/>
          <p:cNvSpPr>
            <a:spLocks noChangeShapeType="1"/>
          </p:cNvSpPr>
          <p:nvPr/>
        </p:nvSpPr>
        <p:spPr bwMode="auto">
          <a:xfrm flipH="1">
            <a:off x="2590800" y="2819400"/>
            <a:ext cx="2057400" cy="0"/>
          </a:xfrm>
          <a:prstGeom prst="line">
            <a:avLst/>
          </a:prstGeom>
          <a:noFill/>
          <a:ln w="635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b="1">
              <a:solidFill>
                <a:srgbClr val="000000"/>
              </a:solidFill>
            </a:endParaRPr>
          </a:p>
        </p:txBody>
      </p:sp>
      <p:sp>
        <p:nvSpPr>
          <p:cNvPr id="1263627" name="Text Box 11"/>
          <p:cNvSpPr txBox="1">
            <a:spLocks noChangeArrowheads="1"/>
          </p:cNvSpPr>
          <p:nvPr/>
        </p:nvSpPr>
        <p:spPr bwMode="auto">
          <a:xfrm>
            <a:off x="3429000" y="3657600"/>
            <a:ext cx="3048000"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r>
              <a:rPr lang="en-US" altLang="en-US" sz="2400" u="sng">
                <a:solidFill>
                  <a:srgbClr val="000000"/>
                </a:solidFill>
              </a:rPr>
              <a:t>Stage 2:</a:t>
            </a:r>
          </a:p>
          <a:p>
            <a:pPr algn="ctr" fontAlgn="base">
              <a:spcBef>
                <a:spcPct val="0"/>
              </a:spcBef>
              <a:spcAft>
                <a:spcPct val="0"/>
              </a:spcAft>
            </a:pPr>
            <a:r>
              <a:rPr lang="en-US" altLang="en-US" sz="2400">
                <a:solidFill>
                  <a:srgbClr val="000000"/>
                </a:solidFill>
              </a:rPr>
              <a:t>CSR non-strategic:</a:t>
            </a:r>
          </a:p>
          <a:p>
            <a:pPr algn="ctr" fontAlgn="base">
              <a:spcBef>
                <a:spcPct val="0"/>
              </a:spcBef>
              <a:spcAft>
                <a:spcPct val="0"/>
              </a:spcAft>
            </a:pPr>
            <a:r>
              <a:rPr lang="en-US" altLang="en-US" sz="2400">
                <a:solidFill>
                  <a:srgbClr val="000000"/>
                </a:solidFill>
              </a:rPr>
              <a:t>- Philanthropy</a:t>
            </a:r>
          </a:p>
          <a:p>
            <a:pPr algn="ctr" fontAlgn="base">
              <a:spcBef>
                <a:spcPct val="0"/>
              </a:spcBef>
              <a:spcAft>
                <a:spcPct val="0"/>
              </a:spcAft>
            </a:pPr>
            <a:r>
              <a:rPr lang="en-US" altLang="en-US" sz="2400">
                <a:solidFill>
                  <a:srgbClr val="000000"/>
                </a:solidFill>
              </a:rPr>
              <a:t>- Donations</a:t>
            </a:r>
          </a:p>
          <a:p>
            <a:pPr algn="ctr" fontAlgn="base">
              <a:spcBef>
                <a:spcPct val="0"/>
              </a:spcBef>
              <a:spcAft>
                <a:spcPct val="0"/>
              </a:spcAft>
            </a:pPr>
            <a:r>
              <a:rPr lang="en-US" altLang="en-US" sz="2400">
                <a:solidFill>
                  <a:srgbClr val="000000"/>
                </a:solidFill>
              </a:rPr>
              <a:t>- Volunteering, etc.</a:t>
            </a:r>
          </a:p>
        </p:txBody>
      </p:sp>
      <p:pic>
        <p:nvPicPr>
          <p:cNvPr id="1263628" name="Picture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4900" y="136664"/>
            <a:ext cx="4038600" cy="1639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63629" name="Text Box 13"/>
          <p:cNvSpPr txBox="1">
            <a:spLocks noChangeArrowheads="1"/>
          </p:cNvSpPr>
          <p:nvPr/>
        </p:nvSpPr>
        <p:spPr bwMode="auto">
          <a:xfrm>
            <a:off x="1447800" y="-76200"/>
            <a:ext cx="2819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0"/>
              </a:spcBef>
              <a:spcAft>
                <a:spcPct val="0"/>
              </a:spcAft>
            </a:pPr>
            <a:r>
              <a:rPr lang="en-US" altLang="en-US" sz="2400" b="1">
                <a:solidFill>
                  <a:srgbClr val="FF3300"/>
                </a:solidFill>
              </a:rPr>
              <a:t>Evolution of CSR:</a:t>
            </a:r>
          </a:p>
        </p:txBody>
      </p:sp>
      <p:sp>
        <p:nvSpPr>
          <p:cNvPr id="1263631" name="Line 15"/>
          <p:cNvSpPr>
            <a:spLocks noChangeShapeType="1"/>
          </p:cNvSpPr>
          <p:nvPr/>
        </p:nvSpPr>
        <p:spPr bwMode="auto">
          <a:xfrm flipV="1">
            <a:off x="4953000" y="2819400"/>
            <a:ext cx="2514600" cy="0"/>
          </a:xfrm>
          <a:prstGeom prst="line">
            <a:avLst/>
          </a:prstGeom>
          <a:noFill/>
          <a:ln w="2540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b="1">
              <a:solidFill>
                <a:srgbClr val="000000"/>
              </a:solidFill>
            </a:endParaRPr>
          </a:p>
        </p:txBody>
      </p:sp>
      <p:sp>
        <p:nvSpPr>
          <p:cNvPr id="1263632" name="Line 16"/>
          <p:cNvSpPr>
            <a:spLocks noChangeShapeType="1"/>
          </p:cNvSpPr>
          <p:nvPr/>
        </p:nvSpPr>
        <p:spPr bwMode="auto">
          <a:xfrm>
            <a:off x="4648200" y="2819400"/>
            <a:ext cx="2819400" cy="0"/>
          </a:xfrm>
          <a:prstGeom prst="line">
            <a:avLst/>
          </a:prstGeom>
          <a:noFill/>
          <a:ln w="63500">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b="1">
              <a:solidFill>
                <a:srgbClr val="000000"/>
              </a:solidFill>
            </a:endParaRPr>
          </a:p>
        </p:txBody>
      </p:sp>
      <p:graphicFrame>
        <p:nvGraphicFramePr>
          <p:cNvPr id="1263633" name="Object 17"/>
          <p:cNvGraphicFramePr>
            <a:graphicFrameLocks noChangeAspect="1"/>
          </p:cNvGraphicFramePr>
          <p:nvPr>
            <p:extLst>
              <p:ext uri="{D42A27DB-BD31-4B8C-83A1-F6EECF244321}">
                <p14:modId xmlns:p14="http://schemas.microsoft.com/office/powerpoint/2010/main" val="718912459"/>
              </p:ext>
            </p:extLst>
          </p:nvPr>
        </p:nvGraphicFramePr>
        <p:xfrm>
          <a:off x="8654970" y="191294"/>
          <a:ext cx="2590800" cy="1943100"/>
        </p:xfrm>
        <a:graphic>
          <a:graphicData uri="http://schemas.openxmlformats.org/presentationml/2006/ole">
            <mc:AlternateContent xmlns:mc="http://schemas.openxmlformats.org/markup-compatibility/2006">
              <mc:Choice xmlns:v="urn:schemas-microsoft-com:vml" Requires="v">
                <p:oleObj spid="_x0000_s11273" name="Slide" r:id="rId4" imgW="4572042" imgH="3428869" progId="PowerPoint.Slide.8">
                  <p:embed/>
                </p:oleObj>
              </mc:Choice>
              <mc:Fallback>
                <p:oleObj name="Slide" r:id="rId4" imgW="4572042" imgH="3428869" progId="PowerPoint.Slide.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54970" y="191294"/>
                        <a:ext cx="2590800" cy="19431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263635" name="Text Box 19"/>
          <p:cNvSpPr txBox="1">
            <a:spLocks noChangeArrowheads="1"/>
          </p:cNvSpPr>
          <p:nvPr/>
        </p:nvSpPr>
        <p:spPr bwMode="auto">
          <a:xfrm>
            <a:off x="6324600" y="2971800"/>
            <a:ext cx="2362200" cy="137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r>
              <a:rPr lang="en-US" altLang="en-US" sz="2800" b="1">
                <a:solidFill>
                  <a:srgbClr val="FF3300"/>
                </a:solidFill>
              </a:rPr>
              <a:t>CSR Management System</a:t>
            </a:r>
          </a:p>
        </p:txBody>
      </p:sp>
      <p:sp>
        <p:nvSpPr>
          <p:cNvPr id="1263636" name="Line 20"/>
          <p:cNvSpPr>
            <a:spLocks noChangeShapeType="1"/>
          </p:cNvSpPr>
          <p:nvPr/>
        </p:nvSpPr>
        <p:spPr bwMode="auto">
          <a:xfrm flipV="1">
            <a:off x="4953000" y="2895600"/>
            <a:ext cx="0" cy="838200"/>
          </a:xfrm>
          <a:prstGeom prst="line">
            <a:avLst/>
          </a:prstGeom>
          <a:noFill/>
          <a:ln w="19050">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b="1">
              <a:solidFill>
                <a:srgbClr val="000000"/>
              </a:solidFill>
            </a:endParaRPr>
          </a:p>
        </p:txBody>
      </p:sp>
      <p:pic>
        <p:nvPicPr>
          <p:cNvPr id="1263637" name="Picture 2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439401" y="5486966"/>
            <a:ext cx="16764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63638" name="Picture 22" descr="ben_jerrys-744250"/>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818732" y="3720021"/>
            <a:ext cx="854075" cy="11430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794606" y="4329678"/>
            <a:ext cx="1531181" cy="1157288"/>
          </a:xfrm>
          <a:prstGeom prst="rect">
            <a:avLst/>
          </a:prstGeom>
        </p:spPr>
      </p:pic>
    </p:spTree>
    <p:extLst>
      <p:ext uri="{BB962C8B-B14F-4D97-AF65-F5344CB8AC3E}">
        <p14:creationId xmlns:p14="http://schemas.microsoft.com/office/powerpoint/2010/main" val="314515499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7714" name="Text Box 2"/>
          <p:cNvSpPr txBox="1">
            <a:spLocks noChangeArrowheads="1"/>
          </p:cNvSpPr>
          <p:nvPr/>
        </p:nvSpPr>
        <p:spPr bwMode="auto">
          <a:xfrm>
            <a:off x="1524000" y="76201"/>
            <a:ext cx="9144000" cy="302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r>
              <a:rPr lang="en-US" altLang="en-US" sz="3600">
                <a:solidFill>
                  <a:srgbClr val="000000"/>
                </a:solidFill>
              </a:rPr>
              <a:t>CSR implementation </a:t>
            </a:r>
            <a:r>
              <a:rPr lang="en-US" altLang="en-US" sz="3600" b="1">
                <a:solidFill>
                  <a:srgbClr val="000000"/>
                </a:solidFill>
              </a:rPr>
              <a:t>on-going</a:t>
            </a:r>
          </a:p>
          <a:p>
            <a:pPr algn="ctr" fontAlgn="base">
              <a:spcBef>
                <a:spcPct val="0"/>
              </a:spcBef>
              <a:spcAft>
                <a:spcPct val="0"/>
              </a:spcAft>
            </a:pPr>
            <a:endParaRPr lang="en-US" altLang="en-US" sz="3600">
              <a:solidFill>
                <a:srgbClr val="000000"/>
              </a:solidFill>
            </a:endParaRPr>
          </a:p>
          <a:p>
            <a:pPr algn="ctr" fontAlgn="base">
              <a:spcBef>
                <a:spcPct val="0"/>
              </a:spcBef>
              <a:spcAft>
                <a:spcPct val="0"/>
              </a:spcAft>
            </a:pPr>
            <a:endParaRPr lang="en-US" altLang="en-US" sz="4800">
              <a:solidFill>
                <a:srgbClr val="000000"/>
              </a:solidFill>
            </a:endParaRPr>
          </a:p>
          <a:p>
            <a:pPr algn="ctr" fontAlgn="base">
              <a:spcBef>
                <a:spcPct val="0"/>
              </a:spcBef>
              <a:spcAft>
                <a:spcPct val="0"/>
              </a:spcAft>
            </a:pPr>
            <a:r>
              <a:rPr lang="en-US" altLang="en-US" sz="3600">
                <a:solidFill>
                  <a:srgbClr val="000000"/>
                </a:solidFill>
              </a:rPr>
              <a:t>Continuous adaptation to changing</a:t>
            </a:r>
          </a:p>
          <a:p>
            <a:pPr algn="ctr" fontAlgn="base">
              <a:spcBef>
                <a:spcPct val="0"/>
              </a:spcBef>
              <a:spcAft>
                <a:spcPct val="0"/>
              </a:spcAft>
            </a:pPr>
            <a:r>
              <a:rPr lang="en-US" altLang="en-US" sz="3600">
                <a:solidFill>
                  <a:srgbClr val="000000"/>
                </a:solidFill>
              </a:rPr>
              <a:t>‘Driving Forces’</a:t>
            </a:r>
            <a:endParaRPr lang="en-US" altLang="en-US" sz="2400">
              <a:solidFill>
                <a:srgbClr val="000000"/>
              </a:solidFill>
            </a:endParaRPr>
          </a:p>
        </p:txBody>
      </p:sp>
      <p:sp>
        <p:nvSpPr>
          <p:cNvPr id="1267715" name="Line 3"/>
          <p:cNvSpPr>
            <a:spLocks noChangeShapeType="1"/>
          </p:cNvSpPr>
          <p:nvPr/>
        </p:nvSpPr>
        <p:spPr bwMode="auto">
          <a:xfrm>
            <a:off x="6248400" y="685800"/>
            <a:ext cx="0" cy="1371600"/>
          </a:xfrm>
          <a:prstGeom prst="line">
            <a:avLst/>
          </a:prstGeom>
          <a:noFill/>
          <a:ln w="63500">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b="1">
              <a:solidFill>
                <a:srgbClr val="000000"/>
              </a:solidFill>
            </a:endParaRPr>
          </a:p>
        </p:txBody>
      </p:sp>
      <p:sp>
        <p:nvSpPr>
          <p:cNvPr id="1267717" name="Rectangle 5"/>
          <p:cNvSpPr>
            <a:spLocks noChangeArrowheads="1"/>
          </p:cNvSpPr>
          <p:nvPr/>
        </p:nvSpPr>
        <p:spPr bwMode="auto">
          <a:xfrm>
            <a:off x="1524001" y="15298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fontAlgn="base">
              <a:spcBef>
                <a:spcPct val="0"/>
              </a:spcBef>
              <a:spcAft>
                <a:spcPct val="0"/>
              </a:spcAft>
            </a:pPr>
            <a:endParaRPr lang="en-GB" b="1">
              <a:solidFill>
                <a:srgbClr val="000000"/>
              </a:solidFill>
            </a:endParaRPr>
          </a:p>
        </p:txBody>
      </p:sp>
      <p:graphicFrame>
        <p:nvGraphicFramePr>
          <p:cNvPr id="1267716" name="Object 4"/>
          <p:cNvGraphicFramePr>
            <a:graphicFrameLocks noChangeAspect="1"/>
          </p:cNvGraphicFramePr>
          <p:nvPr/>
        </p:nvGraphicFramePr>
        <p:xfrm>
          <a:off x="3505200" y="3086100"/>
          <a:ext cx="5029200" cy="3771900"/>
        </p:xfrm>
        <a:graphic>
          <a:graphicData uri="http://schemas.openxmlformats.org/presentationml/2006/ole">
            <mc:AlternateContent xmlns:mc="http://schemas.openxmlformats.org/markup-compatibility/2006">
              <mc:Choice xmlns:v="urn:schemas-microsoft-com:vml" Requires="v">
                <p:oleObj spid="_x0000_s10249" name="Slide" r:id="rId3" imgW="4572042" imgH="3428869" progId="PowerPoint.Slide.8">
                  <p:embed/>
                </p:oleObj>
              </mc:Choice>
              <mc:Fallback>
                <p:oleObj name="Slide" r:id="rId3" imgW="4572042" imgH="3428869" progId="PowerPoint.Slide.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5200" y="3086100"/>
                        <a:ext cx="5029200" cy="37719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2434165174"/>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4882" name="Text Box 2"/>
          <p:cNvSpPr txBox="1">
            <a:spLocks noChangeArrowheads="1"/>
          </p:cNvSpPr>
          <p:nvPr/>
        </p:nvSpPr>
        <p:spPr bwMode="auto">
          <a:xfrm>
            <a:off x="1905000" y="26988"/>
            <a:ext cx="8382000" cy="3935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r>
              <a:rPr lang="en-US" altLang="en-US" sz="3600" b="1" dirty="0">
                <a:solidFill>
                  <a:srgbClr val="000000"/>
                </a:solidFill>
              </a:rPr>
              <a:t>External</a:t>
            </a:r>
            <a:r>
              <a:rPr lang="en-US" altLang="en-US" sz="3600" dirty="0">
                <a:solidFill>
                  <a:srgbClr val="000000"/>
                </a:solidFill>
              </a:rPr>
              <a:t> Divers/Motivation</a:t>
            </a:r>
          </a:p>
          <a:p>
            <a:pPr algn="ctr" fontAlgn="base">
              <a:spcBef>
                <a:spcPct val="0"/>
              </a:spcBef>
              <a:spcAft>
                <a:spcPct val="0"/>
              </a:spcAft>
            </a:pPr>
            <a:endParaRPr lang="en-US" altLang="en-US" sz="3600" dirty="0">
              <a:solidFill>
                <a:srgbClr val="000000"/>
              </a:solidFill>
            </a:endParaRPr>
          </a:p>
          <a:p>
            <a:pPr algn="ctr" fontAlgn="base">
              <a:spcBef>
                <a:spcPct val="0"/>
              </a:spcBef>
              <a:spcAft>
                <a:spcPct val="0"/>
              </a:spcAft>
            </a:pPr>
            <a:r>
              <a:rPr lang="en-US" altLang="en-US" sz="4800" b="1" dirty="0">
                <a:solidFill>
                  <a:srgbClr val="000000"/>
                </a:solidFill>
              </a:rPr>
              <a:t>Re-active vs. Pro-active</a:t>
            </a:r>
          </a:p>
          <a:p>
            <a:pPr algn="ctr" fontAlgn="base">
              <a:spcBef>
                <a:spcPct val="0"/>
              </a:spcBef>
              <a:spcAft>
                <a:spcPct val="0"/>
              </a:spcAft>
            </a:pPr>
            <a:endParaRPr lang="en-US" altLang="en-US" sz="1200" b="1" dirty="0">
              <a:solidFill>
                <a:srgbClr val="000000"/>
              </a:solidFill>
            </a:endParaRPr>
          </a:p>
          <a:p>
            <a:pPr algn="ctr" fontAlgn="base">
              <a:spcBef>
                <a:spcPct val="0"/>
              </a:spcBef>
              <a:spcAft>
                <a:spcPct val="0"/>
              </a:spcAft>
            </a:pPr>
            <a:r>
              <a:rPr lang="en-US" altLang="en-US" sz="3600" b="1" dirty="0" smtClean="0">
                <a:solidFill>
                  <a:srgbClr val="333399"/>
                </a:solidFill>
              </a:rPr>
              <a:t>McDonalds, Nike</a:t>
            </a:r>
            <a:r>
              <a:rPr lang="en-US" altLang="en-US" sz="3600" b="1" dirty="0">
                <a:solidFill>
                  <a:srgbClr val="333399"/>
                </a:solidFill>
              </a:rPr>
              <a:t>, Gap, BP, Starbucks ??</a:t>
            </a:r>
          </a:p>
          <a:p>
            <a:pPr algn="ctr" fontAlgn="base">
              <a:spcBef>
                <a:spcPct val="0"/>
              </a:spcBef>
              <a:spcAft>
                <a:spcPct val="0"/>
              </a:spcAft>
            </a:pPr>
            <a:endParaRPr lang="en-US" altLang="en-US" sz="1200" dirty="0">
              <a:solidFill>
                <a:srgbClr val="333399"/>
              </a:solidFill>
            </a:endParaRPr>
          </a:p>
          <a:p>
            <a:pPr algn="ctr" fontAlgn="base">
              <a:spcBef>
                <a:spcPct val="0"/>
              </a:spcBef>
              <a:spcAft>
                <a:spcPct val="0"/>
              </a:spcAft>
            </a:pPr>
            <a:endParaRPr lang="en-US" altLang="en-US" sz="3600" b="1" dirty="0">
              <a:solidFill>
                <a:srgbClr val="333399"/>
              </a:solidFill>
            </a:endParaRPr>
          </a:p>
          <a:p>
            <a:pPr algn="ctr" fontAlgn="base">
              <a:spcBef>
                <a:spcPct val="0"/>
              </a:spcBef>
              <a:spcAft>
                <a:spcPct val="0"/>
              </a:spcAft>
            </a:pPr>
            <a:r>
              <a:rPr lang="en-US" altLang="en-US" sz="3600" dirty="0">
                <a:solidFill>
                  <a:srgbClr val="333399"/>
                </a:solidFill>
              </a:rPr>
              <a:t>What about Nestle???</a:t>
            </a:r>
          </a:p>
        </p:txBody>
      </p:sp>
      <p:pic>
        <p:nvPicPr>
          <p:cNvPr id="1274883" name="Picture 3">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2400" y="4038601"/>
            <a:ext cx="4267200" cy="2847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74884" name="Text Box 4"/>
          <p:cNvSpPr txBox="1">
            <a:spLocks noChangeArrowheads="1"/>
          </p:cNvSpPr>
          <p:nvPr/>
        </p:nvSpPr>
        <p:spPr bwMode="auto">
          <a:xfrm>
            <a:off x="6934200" y="3962400"/>
            <a:ext cx="137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US" altLang="en-US" sz="3600" b="1">
                <a:solidFill>
                  <a:srgbClr val="000000"/>
                </a:solidFill>
                <a:hlinkClick r:id="rId2"/>
              </a:rPr>
              <a:t>LINK</a:t>
            </a:r>
            <a:endParaRPr lang="en-US" altLang="en-US" sz="3600" b="1">
              <a:solidFill>
                <a:srgbClr val="000000"/>
              </a:solidFill>
            </a:endParaRPr>
          </a:p>
        </p:txBody>
      </p:sp>
    </p:spTree>
    <p:extLst>
      <p:ext uri="{BB962C8B-B14F-4D97-AF65-F5344CB8AC3E}">
        <p14:creationId xmlns:p14="http://schemas.microsoft.com/office/powerpoint/2010/main" val="2602272890"/>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9218" name="Text Box 2"/>
          <p:cNvSpPr txBox="1">
            <a:spLocks noChangeArrowheads="1"/>
          </p:cNvSpPr>
          <p:nvPr/>
        </p:nvSpPr>
        <p:spPr bwMode="auto">
          <a:xfrm>
            <a:off x="1752600" y="453925"/>
            <a:ext cx="8839200"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0"/>
              </a:spcBef>
              <a:spcAft>
                <a:spcPct val="0"/>
              </a:spcAft>
            </a:pPr>
            <a:r>
              <a:rPr lang="en-US" altLang="en-US" sz="2400" dirty="0">
                <a:solidFill>
                  <a:srgbClr val="000000"/>
                </a:solidFill>
              </a:rPr>
              <a:t>	2. Stakeholder Process</a:t>
            </a:r>
          </a:p>
          <a:p>
            <a:pPr fontAlgn="base">
              <a:spcBef>
                <a:spcPct val="0"/>
              </a:spcBef>
              <a:spcAft>
                <a:spcPct val="0"/>
              </a:spcAft>
            </a:pPr>
            <a:r>
              <a:rPr lang="en-US" altLang="en-US" sz="2400" dirty="0">
                <a:solidFill>
                  <a:srgbClr val="000000"/>
                </a:solidFill>
              </a:rPr>
              <a:t>		- Identification of Issues</a:t>
            </a:r>
          </a:p>
          <a:p>
            <a:pPr fontAlgn="base">
              <a:spcBef>
                <a:spcPct val="0"/>
              </a:spcBef>
              <a:spcAft>
                <a:spcPct val="0"/>
              </a:spcAft>
            </a:pPr>
            <a:r>
              <a:rPr lang="en-US" altLang="en-US" sz="2400" dirty="0">
                <a:solidFill>
                  <a:srgbClr val="000000"/>
                </a:solidFill>
              </a:rPr>
              <a:t>		- Selection of Stakeholder</a:t>
            </a:r>
          </a:p>
          <a:p>
            <a:pPr fontAlgn="base">
              <a:spcBef>
                <a:spcPct val="0"/>
              </a:spcBef>
              <a:spcAft>
                <a:spcPct val="0"/>
              </a:spcAft>
            </a:pPr>
            <a:r>
              <a:rPr lang="en-US" altLang="en-US" sz="2400" dirty="0">
                <a:solidFill>
                  <a:srgbClr val="000000"/>
                </a:solidFill>
              </a:rPr>
              <a:t>		- Prioritization of Stakeholders</a:t>
            </a:r>
          </a:p>
          <a:p>
            <a:pPr fontAlgn="base">
              <a:spcBef>
                <a:spcPct val="0"/>
              </a:spcBef>
              <a:spcAft>
                <a:spcPct val="0"/>
              </a:spcAft>
            </a:pPr>
            <a:r>
              <a:rPr lang="en-US" altLang="en-US" sz="2400" dirty="0">
                <a:solidFill>
                  <a:srgbClr val="000000"/>
                </a:solidFill>
              </a:rPr>
              <a:t>		- Stakeholder Dialogue</a:t>
            </a:r>
          </a:p>
        </p:txBody>
      </p:sp>
      <p:sp>
        <p:nvSpPr>
          <p:cNvPr id="1289219" name="AutoShape 3"/>
          <p:cNvSpPr>
            <a:spLocks/>
          </p:cNvSpPr>
          <p:nvPr/>
        </p:nvSpPr>
        <p:spPr bwMode="auto">
          <a:xfrm>
            <a:off x="3048000" y="1676400"/>
            <a:ext cx="381000" cy="990600"/>
          </a:xfrm>
          <a:prstGeom prst="leftBrace">
            <a:avLst>
              <a:gd name="adj1" fmla="val 21667"/>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b="1">
              <a:solidFill>
                <a:srgbClr val="000000"/>
              </a:solidFill>
            </a:endParaRPr>
          </a:p>
        </p:txBody>
      </p:sp>
      <p:sp>
        <p:nvSpPr>
          <p:cNvPr id="1289220" name="Text Box 4"/>
          <p:cNvSpPr txBox="1">
            <a:spLocks noChangeArrowheads="1"/>
          </p:cNvSpPr>
          <p:nvPr/>
        </p:nvSpPr>
        <p:spPr bwMode="auto">
          <a:xfrm>
            <a:off x="1752600" y="1828800"/>
            <a:ext cx="15240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r>
              <a:rPr lang="en-US" altLang="en-US">
                <a:solidFill>
                  <a:srgbClr val="000000"/>
                </a:solidFill>
              </a:rPr>
              <a:t>Stakeholder Analysis</a:t>
            </a:r>
          </a:p>
        </p:txBody>
      </p:sp>
      <p:sp>
        <p:nvSpPr>
          <p:cNvPr id="1289222" name="Oval 6"/>
          <p:cNvSpPr>
            <a:spLocks noChangeArrowheads="1"/>
          </p:cNvSpPr>
          <p:nvPr/>
        </p:nvSpPr>
        <p:spPr bwMode="auto">
          <a:xfrm>
            <a:off x="1409700" y="179841"/>
            <a:ext cx="6705600" cy="2438400"/>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b="1">
              <a:solidFill>
                <a:srgbClr val="000000"/>
              </a:solidFill>
            </a:endParaRPr>
          </a:p>
        </p:txBody>
      </p:sp>
      <p:sp>
        <p:nvSpPr>
          <p:cNvPr id="1289223" name="Line 7"/>
          <p:cNvSpPr>
            <a:spLocks noChangeShapeType="1"/>
          </p:cNvSpPr>
          <p:nvPr/>
        </p:nvSpPr>
        <p:spPr bwMode="auto">
          <a:xfrm>
            <a:off x="7848600" y="2895600"/>
            <a:ext cx="533400" cy="685800"/>
          </a:xfrm>
          <a:prstGeom prst="line">
            <a:avLst/>
          </a:prstGeom>
          <a:noFill/>
          <a:ln w="63500">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b="1">
              <a:solidFill>
                <a:srgbClr val="000000"/>
              </a:solidFill>
            </a:endParaRPr>
          </a:p>
        </p:txBody>
      </p:sp>
      <p:sp>
        <p:nvSpPr>
          <p:cNvPr id="1289224" name="Text Box 8"/>
          <p:cNvSpPr txBox="1">
            <a:spLocks noChangeArrowheads="1"/>
          </p:cNvSpPr>
          <p:nvPr/>
        </p:nvSpPr>
        <p:spPr bwMode="auto">
          <a:xfrm>
            <a:off x="6324600" y="3568700"/>
            <a:ext cx="4495800"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r>
              <a:rPr lang="en-US" altLang="en-US" sz="2400" b="1">
                <a:solidFill>
                  <a:srgbClr val="000000"/>
                </a:solidFill>
              </a:rPr>
              <a:t>Significance:</a:t>
            </a:r>
          </a:p>
          <a:p>
            <a:pPr algn="ctr" fontAlgn="base">
              <a:spcBef>
                <a:spcPct val="0"/>
              </a:spcBef>
              <a:spcAft>
                <a:spcPct val="0"/>
              </a:spcAft>
            </a:pPr>
            <a:endParaRPr lang="en-US" altLang="en-US" sz="2400" b="1">
              <a:solidFill>
                <a:srgbClr val="000000"/>
              </a:solidFill>
            </a:endParaRPr>
          </a:p>
          <a:p>
            <a:pPr algn="ctr" fontAlgn="base">
              <a:spcBef>
                <a:spcPct val="0"/>
              </a:spcBef>
              <a:spcAft>
                <a:spcPct val="0"/>
              </a:spcAft>
            </a:pPr>
            <a:r>
              <a:rPr lang="en-US" altLang="en-US" sz="2400">
                <a:solidFill>
                  <a:srgbClr val="000000"/>
                </a:solidFill>
              </a:rPr>
              <a:t>More </a:t>
            </a:r>
            <a:r>
              <a:rPr lang="en-US" altLang="en-US" sz="2400" b="1">
                <a:solidFill>
                  <a:srgbClr val="000000"/>
                </a:solidFill>
              </a:rPr>
              <a:t>adaptive</a:t>
            </a:r>
            <a:r>
              <a:rPr lang="en-US" altLang="en-US" sz="2400">
                <a:solidFill>
                  <a:srgbClr val="000000"/>
                </a:solidFill>
              </a:rPr>
              <a:t> to External Drivers (Social Expectations &amp; Globalization)</a:t>
            </a:r>
            <a:endParaRPr lang="en-US" altLang="en-US" sz="2400" b="1">
              <a:solidFill>
                <a:srgbClr val="000000"/>
              </a:solidFill>
            </a:endParaRPr>
          </a:p>
        </p:txBody>
      </p:sp>
      <p:sp>
        <p:nvSpPr>
          <p:cNvPr id="1289226" name="Rectangle 10"/>
          <p:cNvSpPr>
            <a:spLocks noChangeArrowheads="1"/>
          </p:cNvSpPr>
          <p:nvPr/>
        </p:nvSpPr>
        <p:spPr bwMode="auto">
          <a:xfrm>
            <a:off x="1524001" y="1567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fontAlgn="base">
              <a:spcBef>
                <a:spcPct val="0"/>
              </a:spcBef>
              <a:spcAft>
                <a:spcPct val="0"/>
              </a:spcAft>
            </a:pPr>
            <a:endParaRPr lang="en-GB" b="1">
              <a:solidFill>
                <a:srgbClr val="000000"/>
              </a:solidFill>
            </a:endParaRPr>
          </a:p>
        </p:txBody>
      </p:sp>
      <p:graphicFrame>
        <p:nvGraphicFramePr>
          <p:cNvPr id="1289225" name="Object 9"/>
          <p:cNvGraphicFramePr>
            <a:graphicFrameLocks noChangeAspect="1"/>
          </p:cNvGraphicFramePr>
          <p:nvPr>
            <p:extLst>
              <p:ext uri="{D42A27DB-BD31-4B8C-83A1-F6EECF244321}">
                <p14:modId xmlns:p14="http://schemas.microsoft.com/office/powerpoint/2010/main" val="2735718010"/>
              </p:ext>
            </p:extLst>
          </p:nvPr>
        </p:nvGraphicFramePr>
        <p:xfrm>
          <a:off x="354957" y="2895600"/>
          <a:ext cx="4572000" cy="3429000"/>
        </p:xfrm>
        <a:graphic>
          <a:graphicData uri="http://schemas.openxmlformats.org/presentationml/2006/ole">
            <mc:AlternateContent xmlns:mc="http://schemas.openxmlformats.org/markup-compatibility/2006">
              <mc:Choice xmlns:v="urn:schemas-microsoft-com:vml" Requires="v">
                <p:oleObj spid="_x0000_s8201" name="Slide" r:id="rId3" imgW="4572042" imgH="3428869" progId="PowerPoint.Slide.8">
                  <p:embed/>
                </p:oleObj>
              </mc:Choice>
              <mc:Fallback>
                <p:oleObj name="Slide" r:id="rId3" imgW="4572042" imgH="3428869" progId="PowerPoint.Slide.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4957" y="2895600"/>
                        <a:ext cx="4572000" cy="34290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4072591851"/>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9"/>
          <p:cNvGraphicFramePr>
            <a:graphicFrameLocks noChangeAspect="1"/>
          </p:cNvGraphicFramePr>
          <p:nvPr>
            <p:extLst>
              <p:ext uri="{D42A27DB-BD31-4B8C-83A1-F6EECF244321}">
                <p14:modId xmlns:p14="http://schemas.microsoft.com/office/powerpoint/2010/main" val="3702293681"/>
              </p:ext>
            </p:extLst>
          </p:nvPr>
        </p:nvGraphicFramePr>
        <p:xfrm>
          <a:off x="1666754" y="263807"/>
          <a:ext cx="8229600" cy="6172200"/>
        </p:xfrm>
        <a:graphic>
          <a:graphicData uri="http://schemas.openxmlformats.org/presentationml/2006/ole">
            <mc:AlternateContent xmlns:mc="http://schemas.openxmlformats.org/markup-compatibility/2006">
              <mc:Choice xmlns:v="urn:schemas-microsoft-com:vml" Requires="v">
                <p:oleObj spid="_x0000_s12297" name="Slide" r:id="rId3" imgW="4572042" imgH="3428869" progId="PowerPoint.Slide.8">
                  <p:embed/>
                </p:oleObj>
              </mc:Choice>
              <mc:Fallback>
                <p:oleObj name="Slide" r:id="rId3" imgW="4572042" imgH="3428869" progId="PowerPoint.Slide.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66754" y="263807"/>
                        <a:ext cx="8229600" cy="6172200"/>
                      </a:xfrm>
                      <a:prstGeom prst="rect">
                        <a:avLst/>
                      </a:prstGeom>
                      <a:noFill/>
                      <a:ln w="9525">
                        <a:solidFill>
                          <a:schemeClr val="tx1"/>
                        </a:solidFill>
                        <a:miter lim="800000"/>
                        <a:headEnd/>
                        <a:tailEnd/>
                      </a:ln>
                      <a:extLst/>
                    </p:spPr>
                  </p:pic>
                </p:oleObj>
              </mc:Fallback>
            </mc:AlternateContent>
          </a:graphicData>
        </a:graphic>
      </p:graphicFrame>
    </p:spTree>
    <p:extLst>
      <p:ext uri="{BB962C8B-B14F-4D97-AF65-F5344CB8AC3E}">
        <p14:creationId xmlns:p14="http://schemas.microsoft.com/office/powerpoint/2010/main" val="175038253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8610" name="Text Box 2"/>
          <p:cNvSpPr txBox="1">
            <a:spLocks noChangeArrowheads="1"/>
          </p:cNvSpPr>
          <p:nvPr/>
        </p:nvSpPr>
        <p:spPr bwMode="auto">
          <a:xfrm>
            <a:off x="342900" y="10610"/>
            <a:ext cx="3276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r>
              <a:rPr lang="en-US" altLang="en-US" sz="3600" b="1" u="sng" dirty="0">
                <a:solidFill>
                  <a:srgbClr val="000000"/>
                </a:solidFill>
              </a:rPr>
              <a:t>However:</a:t>
            </a:r>
            <a:endParaRPr lang="en-US" altLang="en-US" sz="2800" b="1" dirty="0">
              <a:solidFill>
                <a:srgbClr val="333399"/>
              </a:solidFill>
            </a:endParaRPr>
          </a:p>
        </p:txBody>
      </p:sp>
      <p:sp>
        <p:nvSpPr>
          <p:cNvPr id="1348617" name="Rectangle 9"/>
          <p:cNvSpPr>
            <a:spLocks noChangeArrowheads="1"/>
          </p:cNvSpPr>
          <p:nvPr/>
        </p:nvSpPr>
        <p:spPr bwMode="auto">
          <a:xfrm>
            <a:off x="1524001" y="15298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fontAlgn="base">
              <a:spcBef>
                <a:spcPct val="0"/>
              </a:spcBef>
              <a:spcAft>
                <a:spcPct val="0"/>
              </a:spcAft>
            </a:pPr>
            <a:endParaRPr lang="en-GB" b="1">
              <a:solidFill>
                <a:srgbClr val="000000"/>
              </a:solidFill>
            </a:endParaRPr>
          </a:p>
        </p:txBody>
      </p:sp>
      <p:graphicFrame>
        <p:nvGraphicFramePr>
          <p:cNvPr id="1348616" name="Object 8"/>
          <p:cNvGraphicFramePr>
            <a:graphicFrameLocks noChangeAspect="1"/>
          </p:cNvGraphicFramePr>
          <p:nvPr>
            <p:extLst>
              <p:ext uri="{D42A27DB-BD31-4B8C-83A1-F6EECF244321}">
                <p14:modId xmlns:p14="http://schemas.microsoft.com/office/powerpoint/2010/main" val="1998931026"/>
              </p:ext>
            </p:extLst>
          </p:nvPr>
        </p:nvGraphicFramePr>
        <p:xfrm>
          <a:off x="0" y="651960"/>
          <a:ext cx="8187642" cy="6140732"/>
        </p:xfrm>
        <a:graphic>
          <a:graphicData uri="http://schemas.openxmlformats.org/presentationml/2006/ole">
            <mc:AlternateContent xmlns:mc="http://schemas.openxmlformats.org/markup-compatibility/2006">
              <mc:Choice xmlns:v="urn:schemas-microsoft-com:vml" Requires="v">
                <p:oleObj spid="_x0000_s7177" name="Slide" r:id="rId3" imgW="4572042" imgH="3428869" progId="PowerPoint.Slide.8">
                  <p:embed/>
                </p:oleObj>
              </mc:Choice>
              <mc:Fallback>
                <p:oleObj name="Slide" r:id="rId3" imgW="4572042" imgH="3428869" progId="PowerPoint.Slide.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651960"/>
                        <a:ext cx="8187642" cy="6140732"/>
                      </a:xfrm>
                      <a:prstGeom prst="rect">
                        <a:avLst/>
                      </a:prstGeom>
                      <a:noFill/>
                      <a:ln w="9525">
                        <a:solidFill>
                          <a:schemeClr val="tx1"/>
                        </a:solidFill>
                        <a:miter lim="800000"/>
                        <a:headEnd/>
                        <a:tailEnd/>
                      </a:ln>
                      <a:extLst/>
                    </p:spPr>
                  </p:pic>
                </p:oleObj>
              </mc:Fallback>
            </mc:AlternateContent>
          </a:graphicData>
        </a:graphic>
      </p:graphicFrame>
      <p:sp>
        <p:nvSpPr>
          <p:cNvPr id="1348620" name="Text Box 12"/>
          <p:cNvSpPr txBox="1">
            <a:spLocks noChangeArrowheads="1"/>
          </p:cNvSpPr>
          <p:nvPr/>
        </p:nvSpPr>
        <p:spPr bwMode="auto">
          <a:xfrm>
            <a:off x="9233704" y="1024529"/>
            <a:ext cx="3124200" cy="4832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r>
              <a:rPr lang="en-US" altLang="en-US" sz="2800" b="1" dirty="0">
                <a:solidFill>
                  <a:srgbClr val="333399"/>
                </a:solidFill>
              </a:rPr>
              <a:t>‘Outsourcing’ CSR:</a:t>
            </a:r>
          </a:p>
          <a:p>
            <a:pPr algn="ctr" fontAlgn="base">
              <a:spcBef>
                <a:spcPct val="0"/>
              </a:spcBef>
              <a:spcAft>
                <a:spcPct val="0"/>
              </a:spcAft>
            </a:pPr>
            <a:r>
              <a:rPr lang="en-US" altLang="en-US" sz="2800" b="1" dirty="0">
                <a:solidFill>
                  <a:srgbClr val="333399"/>
                </a:solidFill>
              </a:rPr>
              <a:t>Risking ‘hodgepodge’ of un-coordinated CSR activities and philanthropic activities?</a:t>
            </a:r>
          </a:p>
          <a:p>
            <a:pPr algn="ctr" fontAlgn="base">
              <a:spcBef>
                <a:spcPct val="0"/>
              </a:spcBef>
              <a:spcAft>
                <a:spcPct val="0"/>
              </a:spcAft>
            </a:pPr>
            <a:endParaRPr lang="en-US" altLang="en-US" sz="2800" b="1" dirty="0">
              <a:solidFill>
                <a:srgbClr val="333399"/>
              </a:solidFill>
            </a:endParaRPr>
          </a:p>
          <a:p>
            <a:pPr algn="ctr" fontAlgn="base">
              <a:spcBef>
                <a:spcPct val="0"/>
              </a:spcBef>
              <a:spcAft>
                <a:spcPct val="0"/>
              </a:spcAft>
            </a:pPr>
            <a:r>
              <a:rPr lang="en-US" altLang="en-US" sz="2800" b="1" dirty="0">
                <a:solidFill>
                  <a:srgbClr val="333399"/>
                </a:solidFill>
              </a:rPr>
              <a:t>What do you think?</a:t>
            </a:r>
          </a:p>
        </p:txBody>
      </p:sp>
    </p:spTree>
    <p:extLst>
      <p:ext uri="{BB962C8B-B14F-4D97-AF65-F5344CB8AC3E}">
        <p14:creationId xmlns:p14="http://schemas.microsoft.com/office/powerpoint/2010/main" val="576872415"/>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55" name="Rectangle 15"/>
          <p:cNvSpPr>
            <a:spLocks noChangeArrowheads="1"/>
          </p:cNvSpPr>
          <p:nvPr/>
        </p:nvSpPr>
        <p:spPr bwMode="auto">
          <a:xfrm>
            <a:off x="1524001" y="15298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fontAlgn="base">
              <a:spcBef>
                <a:spcPct val="0"/>
              </a:spcBef>
              <a:spcAft>
                <a:spcPct val="0"/>
              </a:spcAft>
            </a:pPr>
            <a:endParaRPr lang="en-GB" b="1">
              <a:solidFill>
                <a:srgbClr val="000000"/>
              </a:solidFill>
            </a:endParaRPr>
          </a:p>
        </p:txBody>
      </p:sp>
      <p:sp>
        <p:nvSpPr>
          <p:cNvPr id="1290257" name="Rectangle 17"/>
          <p:cNvSpPr>
            <a:spLocks noChangeArrowheads="1"/>
          </p:cNvSpPr>
          <p:nvPr/>
        </p:nvSpPr>
        <p:spPr bwMode="auto">
          <a:xfrm>
            <a:off x="1524001" y="15298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fontAlgn="base">
              <a:spcBef>
                <a:spcPct val="0"/>
              </a:spcBef>
              <a:spcAft>
                <a:spcPct val="0"/>
              </a:spcAft>
            </a:pPr>
            <a:endParaRPr lang="en-GB" b="1">
              <a:solidFill>
                <a:srgbClr val="000000"/>
              </a:solidFill>
            </a:endParaRPr>
          </a:p>
        </p:txBody>
      </p:sp>
      <p:graphicFrame>
        <p:nvGraphicFramePr>
          <p:cNvPr id="1290256" name="Object 16"/>
          <p:cNvGraphicFramePr>
            <a:graphicFrameLocks noChangeAspect="1"/>
          </p:cNvGraphicFramePr>
          <p:nvPr>
            <p:extLst>
              <p:ext uri="{D42A27DB-BD31-4B8C-83A1-F6EECF244321}">
                <p14:modId xmlns:p14="http://schemas.microsoft.com/office/powerpoint/2010/main" val="1189900259"/>
              </p:ext>
            </p:extLst>
          </p:nvPr>
        </p:nvGraphicFramePr>
        <p:xfrm>
          <a:off x="2202083" y="425369"/>
          <a:ext cx="7315200" cy="5486400"/>
        </p:xfrm>
        <a:graphic>
          <a:graphicData uri="http://schemas.openxmlformats.org/presentationml/2006/ole">
            <mc:AlternateContent xmlns:mc="http://schemas.openxmlformats.org/markup-compatibility/2006">
              <mc:Choice xmlns:v="urn:schemas-microsoft-com:vml" Requires="v">
                <p:oleObj spid="_x0000_s5129" name="Slide" r:id="rId3" imgW="4572042" imgH="3428869" progId="PowerPoint.Slide.8">
                  <p:embed/>
                </p:oleObj>
              </mc:Choice>
              <mc:Fallback>
                <p:oleObj name="Slide" r:id="rId3" imgW="4572042" imgH="3428869" progId="PowerPoint.Slide.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2083" y="425369"/>
                        <a:ext cx="7315200" cy="54864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3051041245"/>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Csr</a:t>
            </a:r>
            <a:r>
              <a:rPr lang="en-GB" dirty="0" smtClean="0"/>
              <a:t> as a strategy </a:t>
            </a:r>
            <a:endParaRPr lang="en-GB" dirty="0"/>
          </a:p>
        </p:txBody>
      </p:sp>
      <p:sp>
        <p:nvSpPr>
          <p:cNvPr id="3" name="Content Placeholder 2"/>
          <p:cNvSpPr>
            <a:spLocks noGrp="1"/>
          </p:cNvSpPr>
          <p:nvPr>
            <p:ph idx="1"/>
          </p:nvPr>
        </p:nvSpPr>
        <p:spPr/>
        <p:txBody>
          <a:bodyPr>
            <a:normAutofit/>
          </a:bodyPr>
          <a:lstStyle/>
          <a:p>
            <a:pPr fontAlgn="base">
              <a:spcBef>
                <a:spcPct val="0"/>
              </a:spcBef>
              <a:spcAft>
                <a:spcPct val="0"/>
              </a:spcAft>
            </a:pPr>
            <a:r>
              <a:rPr lang="en-US" altLang="en-US" dirty="0">
                <a:solidFill>
                  <a:srgbClr val="000000"/>
                </a:solidFill>
              </a:rPr>
              <a:t>1. Policy </a:t>
            </a:r>
            <a:r>
              <a:rPr lang="en-US" altLang="en-US" dirty="0" smtClean="0">
                <a:solidFill>
                  <a:srgbClr val="000000"/>
                </a:solidFill>
              </a:rPr>
              <a:t>formulation – Priorities – Core </a:t>
            </a:r>
            <a:r>
              <a:rPr lang="en-US" altLang="en-US" dirty="0">
                <a:solidFill>
                  <a:srgbClr val="000000"/>
                </a:solidFill>
              </a:rPr>
              <a:t>v</a:t>
            </a:r>
            <a:r>
              <a:rPr lang="en-US" altLang="en-US" dirty="0" smtClean="0">
                <a:solidFill>
                  <a:srgbClr val="000000"/>
                </a:solidFill>
              </a:rPr>
              <a:t>alues – Formulation of policy statement</a:t>
            </a:r>
            <a:endParaRPr lang="en-US" altLang="en-US" dirty="0">
              <a:solidFill>
                <a:srgbClr val="000000"/>
              </a:solidFill>
            </a:endParaRPr>
          </a:p>
          <a:p>
            <a:pPr marL="0" indent="0" fontAlgn="base">
              <a:spcBef>
                <a:spcPct val="0"/>
              </a:spcBef>
              <a:spcAft>
                <a:spcPct val="0"/>
              </a:spcAft>
              <a:buNone/>
            </a:pPr>
            <a:endParaRPr lang="en-US" altLang="en-US" dirty="0">
              <a:solidFill>
                <a:srgbClr val="000000"/>
              </a:solidFill>
            </a:endParaRPr>
          </a:p>
          <a:p>
            <a:pPr fontAlgn="base">
              <a:spcBef>
                <a:spcPct val="0"/>
              </a:spcBef>
              <a:spcAft>
                <a:spcPct val="0"/>
              </a:spcAft>
            </a:pPr>
            <a:r>
              <a:rPr lang="en-US" altLang="en-US" dirty="0">
                <a:solidFill>
                  <a:srgbClr val="000000"/>
                </a:solidFill>
              </a:rPr>
              <a:t>2. CSR Structure</a:t>
            </a:r>
          </a:p>
          <a:p>
            <a:pPr fontAlgn="base">
              <a:spcBef>
                <a:spcPct val="0"/>
              </a:spcBef>
              <a:spcAft>
                <a:spcPct val="0"/>
              </a:spcAft>
            </a:pPr>
            <a:endParaRPr lang="en-US" altLang="en-US" dirty="0">
              <a:solidFill>
                <a:srgbClr val="000000"/>
              </a:solidFill>
            </a:endParaRPr>
          </a:p>
          <a:p>
            <a:pPr fontAlgn="base">
              <a:spcBef>
                <a:spcPct val="0"/>
              </a:spcBef>
              <a:spcAft>
                <a:spcPct val="0"/>
              </a:spcAft>
            </a:pPr>
            <a:r>
              <a:rPr lang="en-US" altLang="en-US" dirty="0">
                <a:solidFill>
                  <a:srgbClr val="000000"/>
                </a:solidFill>
              </a:rPr>
              <a:t>3. Staffing Plan</a:t>
            </a:r>
          </a:p>
          <a:p>
            <a:pPr fontAlgn="base">
              <a:spcBef>
                <a:spcPct val="0"/>
              </a:spcBef>
              <a:spcAft>
                <a:spcPct val="0"/>
              </a:spcAft>
            </a:pPr>
            <a:endParaRPr lang="en-US" altLang="en-US" dirty="0">
              <a:solidFill>
                <a:srgbClr val="000000"/>
              </a:solidFill>
            </a:endParaRPr>
          </a:p>
          <a:p>
            <a:pPr fontAlgn="base">
              <a:spcBef>
                <a:spcPct val="0"/>
              </a:spcBef>
              <a:spcAft>
                <a:spcPct val="0"/>
              </a:spcAft>
            </a:pPr>
            <a:r>
              <a:rPr lang="en-US" altLang="en-US" dirty="0">
                <a:solidFill>
                  <a:srgbClr val="000000"/>
                </a:solidFill>
              </a:rPr>
              <a:t>4. Budget</a:t>
            </a:r>
          </a:p>
          <a:p>
            <a:pPr marL="0" indent="0">
              <a:buNone/>
            </a:pPr>
            <a:endParaRPr lang="en-GB" dirty="0"/>
          </a:p>
        </p:txBody>
      </p:sp>
    </p:spTree>
    <p:extLst>
      <p:ext uri="{BB962C8B-B14F-4D97-AF65-F5344CB8AC3E}">
        <p14:creationId xmlns:p14="http://schemas.microsoft.com/office/powerpoint/2010/main" val="42118497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2530" name="Text Box 2"/>
          <p:cNvSpPr txBox="1">
            <a:spLocks noChangeArrowheads="1"/>
          </p:cNvSpPr>
          <p:nvPr/>
        </p:nvSpPr>
        <p:spPr bwMode="auto">
          <a:xfrm>
            <a:off x="1602129" y="1516082"/>
            <a:ext cx="8763000"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0"/>
              </a:spcBef>
              <a:spcAft>
                <a:spcPct val="0"/>
              </a:spcAft>
            </a:pPr>
            <a:endParaRPr lang="en-US" altLang="en-US" sz="3600" u="sng" dirty="0">
              <a:solidFill>
                <a:srgbClr val="000000"/>
              </a:solidFill>
            </a:endParaRPr>
          </a:p>
          <a:p>
            <a:pPr algn="ctr" fontAlgn="base">
              <a:spcBef>
                <a:spcPct val="0"/>
              </a:spcBef>
              <a:spcAft>
                <a:spcPct val="0"/>
              </a:spcAft>
            </a:pPr>
            <a:r>
              <a:rPr lang="en-US" altLang="en-US" sz="2400" dirty="0">
                <a:solidFill>
                  <a:srgbClr val="000000"/>
                </a:solidFill>
              </a:rPr>
              <a:t>CSR </a:t>
            </a:r>
            <a:r>
              <a:rPr lang="en-US" altLang="en-US" sz="2400" b="1" u="sng" dirty="0">
                <a:solidFill>
                  <a:srgbClr val="000000"/>
                </a:solidFill>
              </a:rPr>
              <a:t>is</a:t>
            </a:r>
            <a:r>
              <a:rPr lang="en-US" altLang="en-US" sz="2400" dirty="0">
                <a:solidFill>
                  <a:srgbClr val="000000"/>
                </a:solidFill>
              </a:rPr>
              <a:t> cross-functional:</a:t>
            </a:r>
          </a:p>
          <a:p>
            <a:pPr algn="ctr" fontAlgn="base">
              <a:spcBef>
                <a:spcPct val="0"/>
              </a:spcBef>
              <a:spcAft>
                <a:spcPct val="0"/>
              </a:spcAft>
            </a:pPr>
            <a:endParaRPr lang="en-US" altLang="en-US" sz="2400" dirty="0">
              <a:solidFill>
                <a:srgbClr val="000000"/>
              </a:solidFill>
            </a:endParaRPr>
          </a:p>
          <a:p>
            <a:pPr algn="ctr" fontAlgn="base">
              <a:spcBef>
                <a:spcPct val="0"/>
              </a:spcBef>
              <a:spcAft>
                <a:spcPct val="0"/>
              </a:spcAft>
            </a:pPr>
            <a:r>
              <a:rPr lang="en-US" altLang="en-US" sz="2400" dirty="0">
                <a:solidFill>
                  <a:srgbClr val="000000"/>
                </a:solidFill>
              </a:rPr>
              <a:t>- Environment</a:t>
            </a:r>
          </a:p>
          <a:p>
            <a:pPr algn="ctr" fontAlgn="base">
              <a:spcBef>
                <a:spcPct val="0"/>
              </a:spcBef>
              <a:spcAft>
                <a:spcPct val="0"/>
              </a:spcAft>
            </a:pPr>
            <a:r>
              <a:rPr lang="en-US" altLang="en-US" sz="2400" dirty="0">
                <a:solidFill>
                  <a:srgbClr val="000000"/>
                </a:solidFill>
              </a:rPr>
              <a:t>- Government</a:t>
            </a:r>
          </a:p>
          <a:p>
            <a:pPr algn="ctr" fontAlgn="base">
              <a:spcBef>
                <a:spcPct val="0"/>
              </a:spcBef>
              <a:spcAft>
                <a:spcPct val="0"/>
              </a:spcAft>
            </a:pPr>
            <a:r>
              <a:rPr lang="en-US" altLang="en-US" sz="2400" dirty="0">
                <a:solidFill>
                  <a:srgbClr val="000000"/>
                </a:solidFill>
              </a:rPr>
              <a:t>- Communities</a:t>
            </a:r>
          </a:p>
          <a:p>
            <a:pPr algn="ctr" fontAlgn="base">
              <a:spcBef>
                <a:spcPct val="0"/>
              </a:spcBef>
              <a:spcAft>
                <a:spcPct val="0"/>
              </a:spcAft>
            </a:pPr>
            <a:r>
              <a:rPr lang="en-US" altLang="en-US" sz="2400" dirty="0">
                <a:solidFill>
                  <a:srgbClr val="000000"/>
                </a:solidFill>
              </a:rPr>
              <a:t>- Employees</a:t>
            </a:r>
          </a:p>
          <a:p>
            <a:pPr algn="ctr" fontAlgn="base">
              <a:spcBef>
                <a:spcPct val="0"/>
              </a:spcBef>
              <a:spcAft>
                <a:spcPct val="0"/>
              </a:spcAft>
            </a:pPr>
            <a:r>
              <a:rPr lang="en-US" altLang="en-US" sz="2400" dirty="0">
                <a:solidFill>
                  <a:srgbClr val="000000"/>
                </a:solidFill>
              </a:rPr>
              <a:t>- Supply Chain</a:t>
            </a:r>
          </a:p>
          <a:p>
            <a:pPr algn="ctr" fontAlgn="base">
              <a:spcBef>
                <a:spcPct val="0"/>
              </a:spcBef>
              <a:spcAft>
                <a:spcPct val="0"/>
              </a:spcAft>
            </a:pPr>
            <a:r>
              <a:rPr lang="en-US" altLang="en-US" sz="2400" dirty="0">
                <a:solidFill>
                  <a:srgbClr val="000000"/>
                </a:solidFill>
              </a:rPr>
              <a:t>- Customers</a:t>
            </a:r>
          </a:p>
          <a:p>
            <a:pPr algn="ctr" fontAlgn="base">
              <a:spcBef>
                <a:spcPct val="0"/>
              </a:spcBef>
              <a:spcAft>
                <a:spcPct val="0"/>
              </a:spcAft>
            </a:pPr>
            <a:r>
              <a:rPr lang="en-US" altLang="en-US" sz="2400" dirty="0">
                <a:solidFill>
                  <a:srgbClr val="000000"/>
                </a:solidFill>
              </a:rPr>
              <a:t>- Shareholders</a:t>
            </a:r>
          </a:p>
        </p:txBody>
      </p:sp>
      <p:sp>
        <p:nvSpPr>
          <p:cNvPr id="1302531" name="Rectangle 3"/>
          <p:cNvSpPr>
            <a:spLocks noChangeArrowheads="1"/>
          </p:cNvSpPr>
          <p:nvPr/>
        </p:nvSpPr>
        <p:spPr bwMode="auto">
          <a:xfrm>
            <a:off x="7696200" y="3733800"/>
            <a:ext cx="23622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US" altLang="en-US" sz="2400" b="1">
                <a:solidFill>
                  <a:srgbClr val="000000"/>
                </a:solidFill>
              </a:rPr>
              <a:t>7 Stakeholder</a:t>
            </a:r>
          </a:p>
          <a:p>
            <a:pPr algn="ctr" fontAlgn="base">
              <a:spcBef>
                <a:spcPct val="0"/>
              </a:spcBef>
              <a:spcAft>
                <a:spcPct val="0"/>
              </a:spcAft>
            </a:pPr>
            <a:r>
              <a:rPr lang="en-US" altLang="en-US" sz="2400" b="1">
                <a:solidFill>
                  <a:srgbClr val="000000"/>
                </a:solidFill>
              </a:rPr>
              <a:t>Groups</a:t>
            </a:r>
          </a:p>
        </p:txBody>
      </p:sp>
      <p:sp>
        <p:nvSpPr>
          <p:cNvPr id="1302532" name="AutoShape 4"/>
          <p:cNvSpPr>
            <a:spLocks/>
          </p:cNvSpPr>
          <p:nvPr/>
        </p:nvSpPr>
        <p:spPr bwMode="auto">
          <a:xfrm>
            <a:off x="7086600" y="2819400"/>
            <a:ext cx="685800" cy="2667000"/>
          </a:xfrm>
          <a:prstGeom prst="rightBrace">
            <a:avLst>
              <a:gd name="adj1" fmla="val 32407"/>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b="1">
              <a:solidFill>
                <a:srgbClr val="000000"/>
              </a:solidFill>
            </a:endParaRPr>
          </a:p>
        </p:txBody>
      </p:sp>
      <p:sp>
        <p:nvSpPr>
          <p:cNvPr id="2" name="Title 1"/>
          <p:cNvSpPr>
            <a:spLocks noGrp="1"/>
          </p:cNvSpPr>
          <p:nvPr>
            <p:ph type="title"/>
          </p:nvPr>
        </p:nvSpPr>
        <p:spPr/>
        <p:txBody>
          <a:bodyPr/>
          <a:lstStyle/>
          <a:p>
            <a:r>
              <a:rPr lang="en-GB" dirty="0" smtClean="0"/>
              <a:t>CSR structure</a:t>
            </a:r>
            <a:endParaRPr lang="en-GB" dirty="0"/>
          </a:p>
        </p:txBody>
      </p:sp>
    </p:spTree>
    <p:extLst>
      <p:ext uri="{BB962C8B-B14F-4D97-AF65-F5344CB8AC3E}">
        <p14:creationId xmlns:p14="http://schemas.microsoft.com/office/powerpoint/2010/main" val="2707291161"/>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3555" name="Text Box 3"/>
          <p:cNvSpPr txBox="1">
            <a:spLocks noChangeArrowheads="1"/>
          </p:cNvSpPr>
          <p:nvPr/>
        </p:nvSpPr>
        <p:spPr bwMode="auto">
          <a:xfrm>
            <a:off x="2743200" y="5486400"/>
            <a:ext cx="3124200" cy="1068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r>
              <a:rPr lang="en-US" altLang="en-US" sz="2800" b="1">
                <a:solidFill>
                  <a:srgbClr val="FFFFFF"/>
                </a:solidFill>
              </a:rPr>
              <a:t>2003: </a:t>
            </a:r>
            <a:r>
              <a:rPr lang="en-US" altLang="en-US" sz="3600" b="1">
                <a:solidFill>
                  <a:srgbClr val="FFFFFF"/>
                </a:solidFill>
              </a:rPr>
              <a:t>‘Embedding’</a:t>
            </a:r>
          </a:p>
        </p:txBody>
      </p:sp>
      <p:graphicFrame>
        <p:nvGraphicFramePr>
          <p:cNvPr id="1303557" name="Object 5"/>
          <p:cNvGraphicFramePr>
            <a:graphicFrameLocks noChangeAspect="1"/>
          </p:cNvGraphicFramePr>
          <p:nvPr/>
        </p:nvGraphicFramePr>
        <p:xfrm>
          <a:off x="6934200" y="0"/>
          <a:ext cx="3733800" cy="2800350"/>
        </p:xfrm>
        <a:graphic>
          <a:graphicData uri="http://schemas.openxmlformats.org/presentationml/2006/ole">
            <mc:AlternateContent xmlns:mc="http://schemas.openxmlformats.org/markup-compatibility/2006">
              <mc:Choice xmlns:v="urn:schemas-microsoft-com:vml" Requires="v">
                <p:oleObj spid="_x0000_s4105" name="Slide" r:id="rId3" imgW="4572042" imgH="3428869" progId="PowerPoint.Slide.8">
                  <p:embed/>
                </p:oleObj>
              </mc:Choice>
              <mc:Fallback>
                <p:oleObj name="Slide" r:id="rId3" imgW="4572042" imgH="3428869" progId="PowerPoint.Slide.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34200" y="0"/>
                        <a:ext cx="3733800" cy="28003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303558" name="Oval 6"/>
          <p:cNvSpPr>
            <a:spLocks noChangeArrowheads="1"/>
          </p:cNvSpPr>
          <p:nvPr/>
        </p:nvSpPr>
        <p:spPr bwMode="auto">
          <a:xfrm>
            <a:off x="9753600" y="1066800"/>
            <a:ext cx="914400" cy="1371600"/>
          </a:xfrm>
          <a:prstGeom prst="ellipse">
            <a:avLst/>
          </a:prstGeom>
          <a:noFill/>
          <a:ln w="6350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b="1">
              <a:solidFill>
                <a:srgbClr val="000000"/>
              </a:solidFill>
            </a:endParaRPr>
          </a:p>
        </p:txBody>
      </p:sp>
      <p:sp>
        <p:nvSpPr>
          <p:cNvPr id="1303559" name="Line 7"/>
          <p:cNvSpPr>
            <a:spLocks noChangeShapeType="1"/>
          </p:cNvSpPr>
          <p:nvPr/>
        </p:nvSpPr>
        <p:spPr bwMode="auto">
          <a:xfrm flipV="1">
            <a:off x="5410200" y="2209800"/>
            <a:ext cx="4419600" cy="3810000"/>
          </a:xfrm>
          <a:prstGeom prst="line">
            <a:avLst/>
          </a:prstGeom>
          <a:noFill/>
          <a:ln w="127000">
            <a:solidFill>
              <a:srgbClr val="FF0000"/>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b="1">
              <a:solidFill>
                <a:srgbClr val="000000"/>
              </a:solidFill>
            </a:endParaRPr>
          </a:p>
        </p:txBody>
      </p:sp>
      <p:pic>
        <p:nvPicPr>
          <p:cNvPr id="8197" name="Picture 5" descr="Image result for embedding csr strategy"/>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05300" y="2209800"/>
            <a:ext cx="1333500" cy="269557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0" y="4951412"/>
            <a:ext cx="3269658" cy="1200329"/>
          </a:xfrm>
          <a:prstGeom prst="rect">
            <a:avLst/>
          </a:prstGeom>
          <a:noFill/>
        </p:spPr>
        <p:txBody>
          <a:bodyPr wrap="square" rtlCol="0">
            <a:spAutoFit/>
          </a:bodyPr>
          <a:lstStyle/>
          <a:p>
            <a:r>
              <a:rPr lang="en-GB" dirty="0"/>
              <a:t>How some consumer packaged goods companies are embedding CSR in their campaigns and trademark</a:t>
            </a:r>
          </a:p>
        </p:txBody>
      </p:sp>
    </p:spTree>
    <p:extLst>
      <p:ext uri="{BB962C8B-B14F-4D97-AF65-F5344CB8AC3E}">
        <p14:creationId xmlns:p14="http://schemas.microsoft.com/office/powerpoint/2010/main" val="40648697"/>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5538" name="Text Box 2"/>
          <p:cNvSpPr txBox="1">
            <a:spLocks noChangeArrowheads="1"/>
          </p:cNvSpPr>
          <p:nvPr/>
        </p:nvSpPr>
        <p:spPr bwMode="auto">
          <a:xfrm>
            <a:off x="8077200" y="990601"/>
            <a:ext cx="2514600" cy="1655763"/>
          </a:xfrm>
          <a:prstGeom prst="rect">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r>
              <a:rPr lang="en-US" altLang="en-US" sz="2400" b="1">
                <a:solidFill>
                  <a:srgbClr val="000000"/>
                </a:solidFill>
              </a:rPr>
              <a:t>Step 3: Implementation</a:t>
            </a:r>
          </a:p>
          <a:p>
            <a:pPr fontAlgn="base">
              <a:spcBef>
                <a:spcPct val="0"/>
              </a:spcBef>
              <a:spcAft>
                <a:spcPct val="0"/>
              </a:spcAft>
            </a:pPr>
            <a:endParaRPr lang="en-US" altLang="en-US">
              <a:solidFill>
                <a:srgbClr val="000000"/>
              </a:solidFill>
            </a:endParaRPr>
          </a:p>
          <a:p>
            <a:pPr fontAlgn="base">
              <a:spcBef>
                <a:spcPct val="0"/>
              </a:spcBef>
              <a:spcAft>
                <a:spcPct val="0"/>
              </a:spcAft>
            </a:pPr>
            <a:r>
              <a:rPr lang="en-US" altLang="en-US">
                <a:solidFill>
                  <a:srgbClr val="000000"/>
                </a:solidFill>
              </a:rPr>
              <a:t>1. Monitoring &amp; Reporting</a:t>
            </a:r>
          </a:p>
        </p:txBody>
      </p:sp>
      <p:sp>
        <p:nvSpPr>
          <p:cNvPr id="1345539" name="Text Box 3"/>
          <p:cNvSpPr txBox="1">
            <a:spLocks noChangeArrowheads="1"/>
          </p:cNvSpPr>
          <p:nvPr/>
        </p:nvSpPr>
        <p:spPr bwMode="auto">
          <a:xfrm>
            <a:off x="4572000" y="990601"/>
            <a:ext cx="3352800" cy="2663825"/>
          </a:xfrm>
          <a:prstGeom prst="rect">
            <a:avLst/>
          </a:pr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US" altLang="en-US" sz="2400" b="1">
                <a:solidFill>
                  <a:srgbClr val="000000"/>
                </a:solidFill>
              </a:rPr>
              <a:t>Step 2: CSR Strategy</a:t>
            </a:r>
          </a:p>
          <a:p>
            <a:pPr fontAlgn="base">
              <a:spcBef>
                <a:spcPct val="0"/>
              </a:spcBef>
              <a:spcAft>
                <a:spcPct val="0"/>
              </a:spcAft>
            </a:pPr>
            <a:endParaRPr lang="en-US" altLang="en-US">
              <a:solidFill>
                <a:srgbClr val="000000"/>
              </a:solidFill>
            </a:endParaRPr>
          </a:p>
          <a:p>
            <a:pPr fontAlgn="base">
              <a:spcBef>
                <a:spcPct val="0"/>
              </a:spcBef>
              <a:spcAft>
                <a:spcPct val="0"/>
              </a:spcAft>
            </a:pPr>
            <a:r>
              <a:rPr lang="en-US" altLang="en-US">
                <a:solidFill>
                  <a:srgbClr val="000000"/>
                </a:solidFill>
              </a:rPr>
              <a:t>1. Policy formulation</a:t>
            </a:r>
          </a:p>
          <a:p>
            <a:pPr fontAlgn="base">
              <a:spcBef>
                <a:spcPct val="0"/>
              </a:spcBef>
              <a:spcAft>
                <a:spcPct val="0"/>
              </a:spcAft>
            </a:pPr>
            <a:endParaRPr lang="en-US" altLang="en-US">
              <a:solidFill>
                <a:srgbClr val="000000"/>
              </a:solidFill>
            </a:endParaRPr>
          </a:p>
          <a:p>
            <a:pPr fontAlgn="base">
              <a:spcBef>
                <a:spcPct val="0"/>
              </a:spcBef>
              <a:spcAft>
                <a:spcPct val="0"/>
              </a:spcAft>
            </a:pPr>
            <a:r>
              <a:rPr lang="en-US" altLang="en-US">
                <a:solidFill>
                  <a:srgbClr val="000000"/>
                </a:solidFill>
              </a:rPr>
              <a:t>2. CSR Structure</a:t>
            </a:r>
          </a:p>
          <a:p>
            <a:pPr fontAlgn="base">
              <a:spcBef>
                <a:spcPct val="0"/>
              </a:spcBef>
              <a:spcAft>
                <a:spcPct val="0"/>
              </a:spcAft>
            </a:pPr>
            <a:endParaRPr lang="en-US" altLang="en-US">
              <a:solidFill>
                <a:srgbClr val="000000"/>
              </a:solidFill>
            </a:endParaRPr>
          </a:p>
          <a:p>
            <a:pPr fontAlgn="base">
              <a:spcBef>
                <a:spcPct val="0"/>
              </a:spcBef>
              <a:spcAft>
                <a:spcPct val="0"/>
              </a:spcAft>
            </a:pPr>
            <a:r>
              <a:rPr lang="en-US" altLang="en-US">
                <a:solidFill>
                  <a:srgbClr val="000000"/>
                </a:solidFill>
              </a:rPr>
              <a:t>3. Staffing Plan</a:t>
            </a:r>
          </a:p>
          <a:p>
            <a:pPr fontAlgn="base">
              <a:spcBef>
                <a:spcPct val="0"/>
              </a:spcBef>
              <a:spcAft>
                <a:spcPct val="0"/>
              </a:spcAft>
            </a:pPr>
            <a:endParaRPr lang="en-US" altLang="en-US">
              <a:solidFill>
                <a:srgbClr val="000000"/>
              </a:solidFill>
            </a:endParaRPr>
          </a:p>
          <a:p>
            <a:pPr fontAlgn="base">
              <a:spcBef>
                <a:spcPct val="0"/>
              </a:spcBef>
              <a:spcAft>
                <a:spcPct val="0"/>
              </a:spcAft>
            </a:pPr>
            <a:r>
              <a:rPr lang="en-US" altLang="en-US">
                <a:solidFill>
                  <a:srgbClr val="000000"/>
                </a:solidFill>
              </a:rPr>
              <a:t>4. Budget</a:t>
            </a:r>
            <a:endParaRPr lang="en-US" altLang="en-US" sz="1000" b="1">
              <a:solidFill>
                <a:srgbClr val="000000"/>
              </a:solidFill>
            </a:endParaRPr>
          </a:p>
        </p:txBody>
      </p:sp>
      <p:sp>
        <p:nvSpPr>
          <p:cNvPr id="1345540" name="Text Box 4"/>
          <p:cNvSpPr txBox="1">
            <a:spLocks noChangeArrowheads="1"/>
          </p:cNvSpPr>
          <p:nvPr/>
        </p:nvSpPr>
        <p:spPr bwMode="auto">
          <a:xfrm>
            <a:off x="1676400" y="990600"/>
            <a:ext cx="2743200" cy="41910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US" altLang="en-US" sz="2400" b="1" dirty="0">
                <a:solidFill>
                  <a:srgbClr val="000000"/>
                </a:solidFill>
              </a:rPr>
              <a:t>Step 1: Analysis</a:t>
            </a:r>
          </a:p>
          <a:p>
            <a:pPr fontAlgn="base">
              <a:spcBef>
                <a:spcPct val="0"/>
              </a:spcBef>
              <a:spcAft>
                <a:spcPct val="0"/>
              </a:spcAft>
            </a:pPr>
            <a:endParaRPr lang="en-US" altLang="en-US" dirty="0">
              <a:solidFill>
                <a:srgbClr val="000000"/>
              </a:solidFill>
            </a:endParaRPr>
          </a:p>
          <a:p>
            <a:pPr fontAlgn="base">
              <a:spcBef>
                <a:spcPct val="0"/>
              </a:spcBef>
              <a:spcAft>
                <a:spcPct val="0"/>
              </a:spcAft>
            </a:pPr>
            <a:r>
              <a:rPr lang="en-US" altLang="en-US" dirty="0">
                <a:solidFill>
                  <a:srgbClr val="000000"/>
                </a:solidFill>
              </a:rPr>
              <a:t>1. CSR Audit</a:t>
            </a:r>
          </a:p>
          <a:p>
            <a:pPr fontAlgn="base">
              <a:spcBef>
                <a:spcPct val="0"/>
              </a:spcBef>
              <a:spcAft>
                <a:spcPct val="0"/>
              </a:spcAft>
            </a:pPr>
            <a:endParaRPr lang="en-US" altLang="en-US" dirty="0">
              <a:solidFill>
                <a:srgbClr val="000000"/>
              </a:solidFill>
            </a:endParaRPr>
          </a:p>
          <a:p>
            <a:pPr fontAlgn="base">
              <a:spcBef>
                <a:spcPct val="0"/>
              </a:spcBef>
              <a:spcAft>
                <a:spcPct val="0"/>
              </a:spcAft>
            </a:pPr>
            <a:r>
              <a:rPr lang="en-US" altLang="en-US" dirty="0">
                <a:solidFill>
                  <a:srgbClr val="000000"/>
                </a:solidFill>
              </a:rPr>
              <a:t>2. Stakeholder Process</a:t>
            </a:r>
          </a:p>
          <a:p>
            <a:pPr fontAlgn="base">
              <a:spcBef>
                <a:spcPct val="0"/>
              </a:spcBef>
              <a:spcAft>
                <a:spcPct val="0"/>
              </a:spcAft>
            </a:pPr>
            <a:r>
              <a:rPr lang="en-US" altLang="en-US" sz="1600" dirty="0">
                <a:solidFill>
                  <a:srgbClr val="000000"/>
                </a:solidFill>
              </a:rPr>
              <a:t>- Stakeholder Analysis</a:t>
            </a:r>
            <a:endParaRPr lang="en-US" altLang="en-US" sz="1600" dirty="0">
              <a:solidFill>
                <a:srgbClr val="333399"/>
              </a:solidFill>
            </a:endParaRPr>
          </a:p>
          <a:p>
            <a:pPr fontAlgn="base">
              <a:spcBef>
                <a:spcPct val="0"/>
              </a:spcBef>
              <a:spcAft>
                <a:spcPct val="0"/>
              </a:spcAft>
            </a:pPr>
            <a:r>
              <a:rPr lang="en-US" altLang="en-US" sz="1600" dirty="0">
                <a:solidFill>
                  <a:srgbClr val="000000"/>
                </a:solidFill>
              </a:rPr>
              <a:t>(Identification, Selection and Prioritization)</a:t>
            </a:r>
          </a:p>
          <a:p>
            <a:pPr fontAlgn="base">
              <a:spcBef>
                <a:spcPct val="0"/>
              </a:spcBef>
              <a:spcAft>
                <a:spcPct val="0"/>
              </a:spcAft>
            </a:pPr>
            <a:r>
              <a:rPr lang="en-US" altLang="en-US" sz="1600" dirty="0">
                <a:solidFill>
                  <a:srgbClr val="000000"/>
                </a:solidFill>
              </a:rPr>
              <a:t>- Stakeholder Dialogue</a:t>
            </a:r>
          </a:p>
          <a:p>
            <a:pPr algn="ctr" fontAlgn="base">
              <a:spcBef>
                <a:spcPct val="0"/>
              </a:spcBef>
              <a:spcAft>
                <a:spcPct val="0"/>
              </a:spcAft>
            </a:pPr>
            <a:r>
              <a:rPr lang="en-US" altLang="en-US" b="1" dirty="0">
                <a:solidFill>
                  <a:srgbClr val="000000"/>
                </a:solidFill>
              </a:rPr>
              <a:t>OR</a:t>
            </a:r>
          </a:p>
          <a:p>
            <a:pPr fontAlgn="base">
              <a:spcBef>
                <a:spcPct val="0"/>
              </a:spcBef>
              <a:spcAft>
                <a:spcPct val="0"/>
              </a:spcAft>
            </a:pPr>
            <a:r>
              <a:rPr lang="en-US" altLang="en-US" dirty="0">
                <a:solidFill>
                  <a:srgbClr val="000000"/>
                </a:solidFill>
              </a:rPr>
              <a:t>Kramer &amp; Porter</a:t>
            </a:r>
          </a:p>
          <a:p>
            <a:pPr fontAlgn="base">
              <a:spcBef>
                <a:spcPct val="0"/>
              </a:spcBef>
              <a:spcAft>
                <a:spcPct val="0"/>
              </a:spcAft>
            </a:pPr>
            <a:r>
              <a:rPr lang="en-US" altLang="en-US" dirty="0">
                <a:solidFill>
                  <a:srgbClr val="000000"/>
                </a:solidFill>
              </a:rPr>
              <a:t>Inside-Out/Outside-In Model</a:t>
            </a:r>
          </a:p>
          <a:p>
            <a:pPr fontAlgn="base">
              <a:spcBef>
                <a:spcPct val="0"/>
              </a:spcBef>
              <a:spcAft>
                <a:spcPct val="0"/>
              </a:spcAft>
            </a:pPr>
            <a:endParaRPr lang="en-US" altLang="en-US" dirty="0">
              <a:solidFill>
                <a:srgbClr val="000000"/>
              </a:solidFill>
            </a:endParaRPr>
          </a:p>
          <a:p>
            <a:pPr fontAlgn="base">
              <a:spcBef>
                <a:spcPct val="0"/>
              </a:spcBef>
              <a:spcAft>
                <a:spcPct val="0"/>
              </a:spcAft>
            </a:pPr>
            <a:r>
              <a:rPr lang="en-US" altLang="en-US" dirty="0">
                <a:solidFill>
                  <a:srgbClr val="000000"/>
                </a:solidFill>
              </a:rPr>
              <a:t>3. SWOT</a:t>
            </a:r>
            <a:endParaRPr lang="en-US" altLang="en-US" sz="1000" b="1" dirty="0">
              <a:solidFill>
                <a:srgbClr val="000000"/>
              </a:solidFill>
            </a:endParaRPr>
          </a:p>
        </p:txBody>
      </p:sp>
      <p:sp>
        <p:nvSpPr>
          <p:cNvPr id="1345541" name="Text Box 5"/>
          <p:cNvSpPr txBox="1">
            <a:spLocks noChangeArrowheads="1"/>
          </p:cNvSpPr>
          <p:nvPr/>
        </p:nvSpPr>
        <p:spPr bwMode="auto">
          <a:xfrm>
            <a:off x="1524000" y="152400"/>
            <a:ext cx="91440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r>
              <a:rPr lang="en-US" altLang="en-US" sz="3600">
                <a:solidFill>
                  <a:srgbClr val="000000"/>
                </a:solidFill>
              </a:rPr>
              <a:t>Framework for Strategic Integration</a:t>
            </a:r>
          </a:p>
        </p:txBody>
      </p:sp>
      <p:sp>
        <p:nvSpPr>
          <p:cNvPr id="1345542" name="Text Box 6"/>
          <p:cNvSpPr txBox="1">
            <a:spLocks noChangeArrowheads="1"/>
          </p:cNvSpPr>
          <p:nvPr/>
        </p:nvSpPr>
        <p:spPr bwMode="auto">
          <a:xfrm>
            <a:off x="3276600" y="5715001"/>
            <a:ext cx="5410200" cy="466725"/>
          </a:xfrm>
          <a:prstGeom prst="rect">
            <a:avLst/>
          </a:prstGeom>
          <a:solidFill>
            <a:srgbClr val="FFCC99"/>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r>
              <a:rPr lang="en-US" altLang="en-US" sz="2400" b="1">
                <a:solidFill>
                  <a:srgbClr val="000000"/>
                </a:solidFill>
              </a:rPr>
              <a:t>Building Senior Vision and Support</a:t>
            </a:r>
          </a:p>
        </p:txBody>
      </p:sp>
      <p:sp>
        <p:nvSpPr>
          <p:cNvPr id="1345543" name="Line 7"/>
          <p:cNvSpPr>
            <a:spLocks noChangeShapeType="1"/>
          </p:cNvSpPr>
          <p:nvPr/>
        </p:nvSpPr>
        <p:spPr bwMode="auto">
          <a:xfrm flipH="1" flipV="1">
            <a:off x="3505200" y="5181600"/>
            <a:ext cx="152400" cy="533400"/>
          </a:xfrm>
          <a:prstGeom prst="line">
            <a:avLst/>
          </a:prstGeom>
          <a:noFill/>
          <a:ln w="76200">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b="1">
              <a:solidFill>
                <a:srgbClr val="000000"/>
              </a:solidFill>
            </a:endParaRPr>
          </a:p>
        </p:txBody>
      </p:sp>
      <p:sp>
        <p:nvSpPr>
          <p:cNvPr id="1345544" name="Line 8"/>
          <p:cNvSpPr>
            <a:spLocks noChangeShapeType="1"/>
          </p:cNvSpPr>
          <p:nvPr/>
        </p:nvSpPr>
        <p:spPr bwMode="auto">
          <a:xfrm flipH="1" flipV="1">
            <a:off x="6172200" y="3657600"/>
            <a:ext cx="0" cy="2057400"/>
          </a:xfrm>
          <a:prstGeom prst="line">
            <a:avLst/>
          </a:prstGeom>
          <a:noFill/>
          <a:ln w="76200">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b="1">
              <a:solidFill>
                <a:srgbClr val="000000"/>
              </a:solidFill>
            </a:endParaRPr>
          </a:p>
        </p:txBody>
      </p:sp>
      <p:sp>
        <p:nvSpPr>
          <p:cNvPr id="1345545" name="Line 9"/>
          <p:cNvSpPr>
            <a:spLocks noChangeShapeType="1"/>
          </p:cNvSpPr>
          <p:nvPr/>
        </p:nvSpPr>
        <p:spPr bwMode="auto">
          <a:xfrm flipV="1">
            <a:off x="8686800" y="2667000"/>
            <a:ext cx="304800" cy="3048000"/>
          </a:xfrm>
          <a:prstGeom prst="line">
            <a:avLst/>
          </a:prstGeom>
          <a:noFill/>
          <a:ln w="76200">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b="1">
              <a:solidFill>
                <a:srgbClr val="000000"/>
              </a:solidFill>
            </a:endParaRPr>
          </a:p>
        </p:txBody>
      </p:sp>
    </p:spTree>
    <p:extLst>
      <p:ext uri="{BB962C8B-B14F-4D97-AF65-F5344CB8AC3E}">
        <p14:creationId xmlns:p14="http://schemas.microsoft.com/office/powerpoint/2010/main" val="715239238"/>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Stakeholder Mapping</a:t>
            </a:r>
            <a:endParaRPr lang="en-GB" dirty="0"/>
          </a:p>
        </p:txBody>
      </p:sp>
      <p:sp>
        <p:nvSpPr>
          <p:cNvPr id="2" name="Content Placeholder 1"/>
          <p:cNvSpPr>
            <a:spLocks noGrp="1"/>
          </p:cNvSpPr>
          <p:nvPr>
            <p:ph idx="1"/>
          </p:nvPr>
        </p:nvSpPr>
        <p:spPr/>
        <p:txBody>
          <a:bodyPr/>
          <a:lstStyle/>
          <a:p>
            <a:r>
              <a:rPr lang="en-GB" dirty="0" smtClean="0"/>
              <a:t>Identify key stakeholders</a:t>
            </a:r>
            <a:endParaRPr lang="en-GB" dirty="0"/>
          </a:p>
        </p:txBody>
      </p:sp>
    </p:spTree>
    <p:extLst>
      <p:ext uri="{BB962C8B-B14F-4D97-AF65-F5344CB8AC3E}">
        <p14:creationId xmlns:p14="http://schemas.microsoft.com/office/powerpoint/2010/main" val="374620538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1138" name="Text Box 2"/>
          <p:cNvSpPr txBox="1">
            <a:spLocks noChangeArrowheads="1"/>
          </p:cNvSpPr>
          <p:nvPr/>
        </p:nvSpPr>
        <p:spPr bwMode="auto">
          <a:xfrm>
            <a:off x="1524000" y="0"/>
            <a:ext cx="2743200" cy="90805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endParaRPr lang="en-US" altLang="en-US" sz="200" b="1">
              <a:solidFill>
                <a:srgbClr val="000000"/>
              </a:solidFill>
            </a:endParaRPr>
          </a:p>
          <a:p>
            <a:pPr fontAlgn="base">
              <a:spcBef>
                <a:spcPct val="50000"/>
              </a:spcBef>
              <a:spcAft>
                <a:spcPct val="0"/>
              </a:spcAft>
            </a:pPr>
            <a:r>
              <a:rPr lang="en-US" altLang="en-US" sz="2400" b="1">
                <a:solidFill>
                  <a:srgbClr val="000000"/>
                </a:solidFill>
              </a:rPr>
              <a:t>Step 1: Analysis</a:t>
            </a:r>
          </a:p>
          <a:p>
            <a:pPr fontAlgn="base">
              <a:spcBef>
                <a:spcPct val="50000"/>
              </a:spcBef>
              <a:spcAft>
                <a:spcPct val="0"/>
              </a:spcAft>
            </a:pPr>
            <a:endParaRPr lang="en-US" altLang="en-US" sz="1000" b="1">
              <a:solidFill>
                <a:srgbClr val="000000"/>
              </a:solidFill>
            </a:endParaRPr>
          </a:p>
        </p:txBody>
      </p:sp>
      <p:sp>
        <p:nvSpPr>
          <p:cNvPr id="1371139" name="Rectangle 3"/>
          <p:cNvSpPr>
            <a:spLocks noChangeArrowheads="1"/>
          </p:cNvSpPr>
          <p:nvPr/>
        </p:nvSpPr>
        <p:spPr bwMode="auto">
          <a:xfrm>
            <a:off x="1524001" y="15298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fontAlgn="base">
              <a:spcBef>
                <a:spcPct val="0"/>
              </a:spcBef>
              <a:spcAft>
                <a:spcPct val="0"/>
              </a:spcAft>
            </a:pPr>
            <a:endParaRPr lang="en-GB" b="1">
              <a:solidFill>
                <a:srgbClr val="000000"/>
              </a:solidFill>
            </a:endParaRPr>
          </a:p>
        </p:txBody>
      </p:sp>
      <p:sp>
        <p:nvSpPr>
          <p:cNvPr id="1371140" name="Rectangle 4"/>
          <p:cNvSpPr>
            <a:spLocks noChangeArrowheads="1"/>
          </p:cNvSpPr>
          <p:nvPr/>
        </p:nvSpPr>
        <p:spPr bwMode="auto">
          <a:xfrm>
            <a:off x="1524001" y="15298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fontAlgn="base">
              <a:spcBef>
                <a:spcPct val="0"/>
              </a:spcBef>
              <a:spcAft>
                <a:spcPct val="0"/>
              </a:spcAft>
            </a:pPr>
            <a:endParaRPr lang="en-GB" b="1">
              <a:solidFill>
                <a:srgbClr val="000000"/>
              </a:solidFill>
            </a:endParaRPr>
          </a:p>
        </p:txBody>
      </p:sp>
      <p:sp>
        <p:nvSpPr>
          <p:cNvPr id="1371145" name="Oval 9"/>
          <p:cNvSpPr>
            <a:spLocks noChangeArrowheads="1"/>
          </p:cNvSpPr>
          <p:nvPr/>
        </p:nvSpPr>
        <p:spPr bwMode="auto">
          <a:xfrm>
            <a:off x="3124200" y="1981200"/>
            <a:ext cx="3124200" cy="2895600"/>
          </a:xfrm>
          <a:prstGeom prst="ellipse">
            <a:avLst/>
          </a:prstGeom>
          <a:solidFill>
            <a:srgbClr val="FFFF00">
              <a:alpha val="50000"/>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US" altLang="en-US" b="1">
                <a:solidFill>
                  <a:srgbClr val="000000"/>
                </a:solidFill>
              </a:rPr>
              <a:t>Impact of Society on</a:t>
            </a:r>
          </a:p>
          <a:p>
            <a:pPr algn="ctr" fontAlgn="base">
              <a:spcBef>
                <a:spcPct val="0"/>
              </a:spcBef>
              <a:spcAft>
                <a:spcPct val="0"/>
              </a:spcAft>
            </a:pPr>
            <a:endParaRPr lang="en-US" altLang="en-US" b="1">
              <a:solidFill>
                <a:srgbClr val="000000"/>
              </a:solidFill>
            </a:endParaRPr>
          </a:p>
          <a:p>
            <a:pPr algn="ctr" fontAlgn="base">
              <a:spcBef>
                <a:spcPct val="0"/>
              </a:spcBef>
              <a:spcAft>
                <a:spcPct val="0"/>
              </a:spcAft>
            </a:pPr>
            <a:r>
              <a:rPr lang="en-US" altLang="en-US" sz="3600" b="1">
                <a:solidFill>
                  <a:srgbClr val="000000"/>
                </a:solidFill>
              </a:rPr>
              <a:t>Company</a:t>
            </a:r>
          </a:p>
        </p:txBody>
      </p:sp>
      <p:sp>
        <p:nvSpPr>
          <p:cNvPr id="1371146" name="Oval 10"/>
          <p:cNvSpPr>
            <a:spLocks noChangeArrowheads="1"/>
          </p:cNvSpPr>
          <p:nvPr/>
        </p:nvSpPr>
        <p:spPr bwMode="auto">
          <a:xfrm>
            <a:off x="5943600" y="1981200"/>
            <a:ext cx="3124200" cy="2895600"/>
          </a:xfrm>
          <a:prstGeom prst="ellipse">
            <a:avLst/>
          </a:prstGeom>
          <a:solidFill>
            <a:srgbClr val="FFCC99">
              <a:alpha val="50000"/>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US" altLang="en-US" b="1">
                <a:solidFill>
                  <a:srgbClr val="000000"/>
                </a:solidFill>
              </a:rPr>
              <a:t>Impact of Company on</a:t>
            </a:r>
          </a:p>
          <a:p>
            <a:pPr algn="ctr" fontAlgn="base">
              <a:spcBef>
                <a:spcPct val="0"/>
              </a:spcBef>
              <a:spcAft>
                <a:spcPct val="0"/>
              </a:spcAft>
            </a:pPr>
            <a:endParaRPr lang="en-US" altLang="en-US" b="1">
              <a:solidFill>
                <a:srgbClr val="000000"/>
              </a:solidFill>
            </a:endParaRPr>
          </a:p>
          <a:p>
            <a:pPr algn="ctr" fontAlgn="base">
              <a:spcBef>
                <a:spcPct val="0"/>
              </a:spcBef>
              <a:spcAft>
                <a:spcPct val="0"/>
              </a:spcAft>
            </a:pPr>
            <a:r>
              <a:rPr lang="en-US" altLang="en-US" sz="3600" b="1">
                <a:solidFill>
                  <a:srgbClr val="000000"/>
                </a:solidFill>
              </a:rPr>
              <a:t>Society</a:t>
            </a:r>
            <a:endParaRPr lang="en-US" altLang="en-US" sz="3600">
              <a:solidFill>
                <a:srgbClr val="000000"/>
              </a:solidFill>
            </a:endParaRPr>
          </a:p>
        </p:txBody>
      </p:sp>
      <p:sp>
        <p:nvSpPr>
          <p:cNvPr id="1371147" name="Line 11"/>
          <p:cNvSpPr>
            <a:spLocks noChangeShapeType="1"/>
          </p:cNvSpPr>
          <p:nvPr/>
        </p:nvSpPr>
        <p:spPr bwMode="auto">
          <a:xfrm flipH="1">
            <a:off x="6096000" y="1524000"/>
            <a:ext cx="152400" cy="1905000"/>
          </a:xfrm>
          <a:prstGeom prst="line">
            <a:avLst/>
          </a:prstGeom>
          <a:noFill/>
          <a:ln w="635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b="1">
              <a:solidFill>
                <a:srgbClr val="000000"/>
              </a:solidFill>
            </a:endParaRPr>
          </a:p>
        </p:txBody>
      </p:sp>
      <p:sp>
        <p:nvSpPr>
          <p:cNvPr id="1371148" name="Text Box 12"/>
          <p:cNvSpPr txBox="1">
            <a:spLocks noChangeArrowheads="1"/>
          </p:cNvSpPr>
          <p:nvPr/>
        </p:nvSpPr>
        <p:spPr bwMode="auto">
          <a:xfrm>
            <a:off x="5486400" y="776288"/>
            <a:ext cx="1905000" cy="823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US" altLang="en-US" sz="4800" b="1">
                <a:solidFill>
                  <a:srgbClr val="000000"/>
                </a:solidFill>
              </a:rPr>
              <a:t>CSR</a:t>
            </a:r>
          </a:p>
        </p:txBody>
      </p:sp>
      <p:sp>
        <p:nvSpPr>
          <p:cNvPr id="1371149" name="Text Box 13"/>
          <p:cNvSpPr txBox="1">
            <a:spLocks noChangeArrowheads="1"/>
          </p:cNvSpPr>
          <p:nvPr/>
        </p:nvSpPr>
        <p:spPr bwMode="auto">
          <a:xfrm>
            <a:off x="1524000" y="5043488"/>
            <a:ext cx="914400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r>
              <a:rPr lang="en-US" altLang="en-US" sz="2800" b="1">
                <a:solidFill>
                  <a:srgbClr val="333399"/>
                </a:solidFill>
              </a:rPr>
              <a:t>How does this compares with Stakeholder Model ?</a:t>
            </a:r>
          </a:p>
        </p:txBody>
      </p:sp>
    </p:spTree>
    <p:extLst>
      <p:ext uri="{BB962C8B-B14F-4D97-AF65-F5344CB8AC3E}">
        <p14:creationId xmlns:p14="http://schemas.microsoft.com/office/powerpoint/2010/main" val="4238373081"/>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Greenfield</a:t>
            </a:r>
            <a:endParaRPr lang="en-GB" dirty="0"/>
          </a:p>
        </p:txBody>
      </p:sp>
      <p:sp>
        <p:nvSpPr>
          <p:cNvPr id="2" name="Content Placeholder 1"/>
          <p:cNvSpPr>
            <a:spLocks noGrp="1"/>
          </p:cNvSpPr>
          <p:nvPr>
            <p:ph idx="1"/>
          </p:nvPr>
        </p:nvSpPr>
        <p:spPr/>
        <p:txBody>
          <a:bodyPr>
            <a:normAutofit/>
          </a:bodyPr>
          <a:lstStyle/>
          <a:p>
            <a:endParaRPr lang="en-GB" dirty="0">
              <a:latin typeface="Times New Roman" panose="02020603050405020304" pitchFamily="18" charset="0"/>
            </a:endParaRPr>
          </a:p>
          <a:p>
            <a:r>
              <a:rPr lang="en-GB" dirty="0">
                <a:latin typeface="Times New Roman" panose="02020603050405020304" pitchFamily="18" charset="0"/>
              </a:rPr>
              <a:t>In the Name of </a:t>
            </a:r>
            <a:r>
              <a:rPr lang="en-GB" dirty="0" smtClean="0">
                <a:latin typeface="Times New Roman" panose="02020603050405020304" pitchFamily="18" charset="0"/>
              </a:rPr>
              <a:t>Corporate </a:t>
            </a:r>
            <a:r>
              <a:rPr lang="en-GB" dirty="0">
                <a:latin typeface="Times New Roman" panose="02020603050405020304" pitchFamily="18" charset="0"/>
              </a:rPr>
              <a:t>Social </a:t>
            </a:r>
            <a:r>
              <a:rPr lang="en-GB" dirty="0" smtClean="0">
                <a:latin typeface="Times New Roman" panose="02020603050405020304" pitchFamily="18" charset="0"/>
              </a:rPr>
              <a:t>Responsibility</a:t>
            </a:r>
          </a:p>
          <a:p>
            <a:r>
              <a:rPr lang="en-GB" dirty="0" smtClean="0">
                <a:latin typeface="Times New Roman" panose="02020603050405020304" pitchFamily="18" charset="0"/>
              </a:rPr>
              <a:t>Three </a:t>
            </a:r>
            <a:r>
              <a:rPr lang="en-GB" dirty="0">
                <a:latin typeface="Times New Roman" panose="02020603050405020304" pitchFamily="18" charset="0"/>
              </a:rPr>
              <a:t>groups that defend </a:t>
            </a:r>
            <a:r>
              <a:rPr lang="en-GB" dirty="0" smtClean="0">
                <a:latin typeface="Times New Roman" panose="02020603050405020304" pitchFamily="18" charset="0"/>
              </a:rPr>
              <a:t>CSR </a:t>
            </a:r>
            <a:r>
              <a:rPr lang="en-GB" dirty="0">
                <a:latin typeface="Times New Roman" panose="02020603050405020304" pitchFamily="18" charset="0"/>
              </a:rPr>
              <a:t>but which start out from conceptually </a:t>
            </a:r>
            <a:r>
              <a:rPr lang="en-GB" dirty="0" smtClean="0">
                <a:latin typeface="Times New Roman" panose="02020603050405020304" pitchFamily="18" charset="0"/>
              </a:rPr>
              <a:t>different </a:t>
            </a:r>
            <a:r>
              <a:rPr lang="en-GB" dirty="0">
                <a:latin typeface="Times New Roman" panose="02020603050405020304" pitchFamily="18" charset="0"/>
              </a:rPr>
              <a:t>positions. </a:t>
            </a:r>
            <a:endParaRPr lang="en-GB" dirty="0" smtClean="0">
              <a:latin typeface="Times New Roman" panose="02020603050405020304" pitchFamily="18" charset="0"/>
            </a:endParaRPr>
          </a:p>
          <a:p>
            <a:r>
              <a:rPr lang="en-GB" dirty="0" smtClean="0">
                <a:latin typeface="Times New Roman" panose="02020603050405020304" pitchFamily="18" charset="0"/>
              </a:rPr>
              <a:t>The </a:t>
            </a:r>
            <a:r>
              <a:rPr lang="en-GB" dirty="0">
                <a:latin typeface="Times New Roman" panose="02020603050405020304" pitchFamily="18" charset="0"/>
              </a:rPr>
              <a:t>first group believes that a company is a person with rights and </a:t>
            </a:r>
            <a:r>
              <a:rPr lang="en-GB" dirty="0" smtClean="0">
                <a:latin typeface="Times New Roman" panose="02020603050405020304" pitchFamily="18" charset="0"/>
              </a:rPr>
              <a:t>duties</a:t>
            </a:r>
            <a:r>
              <a:rPr lang="en-GB" dirty="0">
                <a:latin typeface="Times New Roman" panose="02020603050405020304" pitchFamily="18" charset="0"/>
              </a:rPr>
              <a:t>. </a:t>
            </a:r>
            <a:endParaRPr lang="en-GB" dirty="0" smtClean="0">
              <a:latin typeface="Times New Roman" panose="02020603050405020304" pitchFamily="18" charset="0"/>
            </a:endParaRPr>
          </a:p>
        </p:txBody>
      </p:sp>
    </p:spTree>
    <p:extLst>
      <p:ext uri="{BB962C8B-B14F-4D97-AF65-F5344CB8AC3E}">
        <p14:creationId xmlns:p14="http://schemas.microsoft.com/office/powerpoint/2010/main" val="85231422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Greenfield</a:t>
            </a:r>
            <a:endParaRPr lang="en-GB" dirty="0"/>
          </a:p>
        </p:txBody>
      </p:sp>
      <p:sp>
        <p:nvSpPr>
          <p:cNvPr id="2" name="Content Placeholder 1"/>
          <p:cNvSpPr>
            <a:spLocks noGrp="1"/>
          </p:cNvSpPr>
          <p:nvPr>
            <p:ph idx="1"/>
          </p:nvPr>
        </p:nvSpPr>
        <p:spPr/>
        <p:txBody>
          <a:bodyPr/>
          <a:lstStyle/>
          <a:p>
            <a:pPr lvl="0">
              <a:buClr>
                <a:srgbClr val="2DA2BF"/>
              </a:buClr>
            </a:pPr>
            <a:r>
              <a:rPr lang="en-GB" dirty="0">
                <a:solidFill>
                  <a:prstClr val="black"/>
                </a:solidFill>
                <a:latin typeface="Times New Roman" panose="02020603050405020304" pitchFamily="18" charset="0"/>
              </a:rPr>
              <a:t>A second group considers the company to be an artificial legal invention that only has two responsibilities given to it by law: to generate profits for its owners and to  obey the law. </a:t>
            </a:r>
          </a:p>
          <a:p>
            <a:endParaRPr lang="en-GB" dirty="0"/>
          </a:p>
        </p:txBody>
      </p:sp>
    </p:spTree>
    <p:extLst>
      <p:ext uri="{BB962C8B-B14F-4D97-AF65-F5344CB8AC3E}">
        <p14:creationId xmlns:p14="http://schemas.microsoft.com/office/powerpoint/2010/main" val="379420865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Greenfield</a:t>
            </a:r>
            <a:endParaRPr lang="en-GB" dirty="0"/>
          </a:p>
        </p:txBody>
      </p:sp>
      <p:sp>
        <p:nvSpPr>
          <p:cNvPr id="2" name="Content Placeholder 1"/>
          <p:cNvSpPr>
            <a:spLocks noGrp="1"/>
          </p:cNvSpPr>
          <p:nvPr>
            <p:ph idx="1"/>
          </p:nvPr>
        </p:nvSpPr>
        <p:spPr/>
        <p:txBody>
          <a:bodyPr/>
          <a:lstStyle/>
          <a:p>
            <a:r>
              <a:rPr lang="en-GB" dirty="0"/>
              <a:t>A third group tries to incorporate CSR into a broad vision of the </a:t>
            </a:r>
            <a:r>
              <a:rPr lang="en-GB" dirty="0" smtClean="0"/>
              <a:t>company’s </a:t>
            </a:r>
            <a:r>
              <a:rPr lang="en-GB" dirty="0"/>
              <a:t>stakeholder groups, as a mechanism for enhancing its relationships with </a:t>
            </a:r>
            <a:r>
              <a:rPr lang="en-GB" dirty="0" smtClean="0"/>
              <a:t>them</a:t>
            </a:r>
            <a:r>
              <a:rPr lang="en-GB" dirty="0"/>
              <a:t>. </a:t>
            </a:r>
          </a:p>
          <a:p>
            <a:endParaRPr lang="en-GB" dirty="0"/>
          </a:p>
        </p:txBody>
      </p:sp>
    </p:spTree>
    <p:extLst>
      <p:ext uri="{BB962C8B-B14F-4D97-AF65-F5344CB8AC3E}">
        <p14:creationId xmlns:p14="http://schemas.microsoft.com/office/powerpoint/2010/main" val="24348799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Greenfield</a:t>
            </a:r>
            <a:endParaRPr lang="en-GB" dirty="0"/>
          </a:p>
        </p:txBody>
      </p:sp>
      <p:sp>
        <p:nvSpPr>
          <p:cNvPr id="2" name="Content Placeholder 1"/>
          <p:cNvSpPr>
            <a:spLocks noGrp="1"/>
          </p:cNvSpPr>
          <p:nvPr>
            <p:ph idx="1"/>
          </p:nvPr>
        </p:nvSpPr>
        <p:spPr/>
        <p:txBody>
          <a:bodyPr>
            <a:normAutofit/>
          </a:bodyPr>
          <a:lstStyle/>
          <a:p>
            <a:r>
              <a:rPr lang="en-GB" dirty="0">
                <a:latin typeface="Times New Roman" panose="02020603050405020304" pitchFamily="18" charset="0"/>
              </a:rPr>
              <a:t>Regardless of the perspective adopted, </a:t>
            </a:r>
            <a:r>
              <a:rPr lang="en-GB" dirty="0" smtClean="0">
                <a:latin typeface="Times New Roman" panose="02020603050405020304" pitchFamily="18" charset="0"/>
              </a:rPr>
              <a:t>the </a:t>
            </a:r>
            <a:r>
              <a:rPr lang="en-GB" dirty="0">
                <a:latin typeface="Times New Roman" panose="02020603050405020304" pitchFamily="18" charset="0"/>
              </a:rPr>
              <a:t>term </a:t>
            </a:r>
            <a:r>
              <a:rPr lang="en-GB" dirty="0" smtClean="0">
                <a:latin typeface="Times New Roman" panose="02020603050405020304" pitchFamily="18" charset="0"/>
              </a:rPr>
              <a:t>CSR </a:t>
            </a:r>
            <a:r>
              <a:rPr lang="en-GB" dirty="0">
                <a:latin typeface="Times New Roman" panose="02020603050405020304" pitchFamily="18" charset="0"/>
              </a:rPr>
              <a:t>is being used places a dangerous emphasis on the “irresponsibility” of business. </a:t>
            </a:r>
          </a:p>
          <a:p>
            <a:r>
              <a:rPr lang="en-GB" dirty="0">
                <a:latin typeface="Times New Roman" panose="02020603050405020304" pitchFamily="18" charset="0"/>
              </a:rPr>
              <a:t>For Greenfield, this arises out of the confusion caused by considering the company as a </a:t>
            </a:r>
            <a:r>
              <a:rPr lang="en-GB" dirty="0" smtClean="0">
                <a:latin typeface="Times New Roman" panose="02020603050405020304" pitchFamily="18" charset="0"/>
              </a:rPr>
              <a:t>legal </a:t>
            </a:r>
            <a:r>
              <a:rPr lang="en-GB" dirty="0">
                <a:latin typeface="Times New Roman" panose="02020603050405020304" pitchFamily="18" charset="0"/>
              </a:rPr>
              <a:t>person. A legal person is a person, and therefore should be responsible. And as the </a:t>
            </a:r>
            <a:r>
              <a:rPr lang="en-GB" dirty="0" smtClean="0">
                <a:latin typeface="Times New Roman" panose="02020603050405020304" pitchFamily="18" charset="0"/>
              </a:rPr>
              <a:t>opposite </a:t>
            </a:r>
            <a:r>
              <a:rPr lang="en-GB" dirty="0">
                <a:latin typeface="Times New Roman" panose="02020603050405020304" pitchFamily="18" charset="0"/>
              </a:rPr>
              <a:t>of responsible is irresponsible, companies that do not act in accordance with </a:t>
            </a:r>
            <a:r>
              <a:rPr lang="en-GB" dirty="0" smtClean="0">
                <a:latin typeface="Times New Roman" panose="02020603050405020304" pitchFamily="18" charset="0"/>
              </a:rPr>
              <a:t>the </a:t>
            </a:r>
            <a:r>
              <a:rPr lang="en-GB" dirty="0">
                <a:latin typeface="Times New Roman" panose="02020603050405020304" pitchFamily="18" charset="0"/>
              </a:rPr>
              <a:t>principles of CSR must be acting irresponsibly. </a:t>
            </a:r>
            <a:endParaRPr lang="en-GB" dirty="0" smtClean="0">
              <a:latin typeface="Times New Roman" panose="02020603050405020304" pitchFamily="18" charset="0"/>
            </a:endParaRPr>
          </a:p>
          <a:p>
            <a:r>
              <a:rPr lang="en-GB" dirty="0" smtClean="0">
                <a:latin typeface="Times New Roman" panose="02020603050405020304" pitchFamily="18" charset="0"/>
              </a:rPr>
              <a:t>For </a:t>
            </a:r>
            <a:r>
              <a:rPr lang="en-GB" dirty="0">
                <a:latin typeface="Times New Roman" panose="02020603050405020304" pitchFamily="18" charset="0"/>
              </a:rPr>
              <a:t>his part, Greenfield concludes </a:t>
            </a:r>
            <a:r>
              <a:rPr lang="en-GB" dirty="0" smtClean="0">
                <a:latin typeface="Times New Roman" panose="02020603050405020304" pitchFamily="18" charset="0"/>
              </a:rPr>
              <a:t>that </a:t>
            </a:r>
            <a:r>
              <a:rPr lang="en-GB" dirty="0">
                <a:latin typeface="Times New Roman" panose="02020603050405020304" pitchFamily="18" charset="0"/>
              </a:rPr>
              <a:t>the rules of the game have not changed. </a:t>
            </a:r>
          </a:p>
          <a:p>
            <a:endParaRPr lang="en-GB" dirty="0"/>
          </a:p>
        </p:txBody>
      </p:sp>
    </p:spTree>
    <p:extLst>
      <p:ext uri="{BB962C8B-B14F-4D97-AF65-F5344CB8AC3E}">
        <p14:creationId xmlns:p14="http://schemas.microsoft.com/office/powerpoint/2010/main" val="32701677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Greenfield</a:t>
            </a:r>
            <a:endParaRPr lang="en-GB" dirty="0"/>
          </a:p>
        </p:txBody>
      </p:sp>
      <p:sp>
        <p:nvSpPr>
          <p:cNvPr id="2" name="Content Placeholder 1"/>
          <p:cNvSpPr>
            <a:spLocks noGrp="1"/>
          </p:cNvSpPr>
          <p:nvPr>
            <p:ph idx="1"/>
          </p:nvPr>
        </p:nvSpPr>
        <p:spPr/>
        <p:txBody>
          <a:bodyPr>
            <a:normAutofit lnSpcReduction="10000"/>
          </a:bodyPr>
          <a:lstStyle/>
          <a:p>
            <a:pPr lvl="0">
              <a:buClr>
                <a:srgbClr val="2DA2BF"/>
              </a:buClr>
            </a:pPr>
            <a:r>
              <a:rPr lang="en-GB" sz="2400" dirty="0">
                <a:solidFill>
                  <a:prstClr val="black"/>
                </a:solidFill>
                <a:latin typeface="Times New Roman" panose="02020603050405020304" pitchFamily="18" charset="0"/>
              </a:rPr>
              <a:t>Return to a more realistic interpretation of those rules. </a:t>
            </a:r>
          </a:p>
          <a:p>
            <a:pPr lvl="0">
              <a:buClr>
                <a:srgbClr val="2DA2BF"/>
              </a:buClr>
            </a:pPr>
            <a:r>
              <a:rPr lang="en-GB" sz="2400" dirty="0">
                <a:solidFill>
                  <a:prstClr val="black"/>
                </a:solidFill>
                <a:latin typeface="Times New Roman" panose="02020603050405020304" pitchFamily="18" charset="0"/>
              </a:rPr>
              <a:t>In his view, a practical measure would be to ‘restrict the ability of NGOs and MNCs to form alliances that supersede governments in defining what is “good” for people.’ </a:t>
            </a:r>
          </a:p>
          <a:p>
            <a:pPr lvl="0">
              <a:buClr>
                <a:srgbClr val="2DA2BF"/>
              </a:buClr>
            </a:pPr>
            <a:r>
              <a:rPr lang="en-GB" sz="2400" dirty="0">
                <a:solidFill>
                  <a:prstClr val="black"/>
                </a:solidFill>
                <a:latin typeface="Times New Roman" panose="02020603050405020304" pitchFamily="18" charset="0"/>
              </a:rPr>
              <a:t>Replace with (public) education so that individuals are able to discern for themselves what is genuine and what is mere propaganda. At all events, he says that ‘its our job as citizens to require reasonable analyses and good answers from those who purport to know what is right or good for the rest of us.’ </a:t>
            </a:r>
          </a:p>
          <a:p>
            <a:pPr lvl="0">
              <a:buClr>
                <a:srgbClr val="2DA2BF"/>
              </a:buClr>
            </a:pPr>
            <a:r>
              <a:rPr lang="en-GB" sz="2400" dirty="0">
                <a:solidFill>
                  <a:prstClr val="black"/>
                </a:solidFill>
                <a:latin typeface="Times New Roman" panose="02020603050405020304" pitchFamily="18" charset="0"/>
              </a:rPr>
              <a:t>Finally, he concludes that responsibility is a burden that can only fall upon people, and that it is artificial to place the organisation above its members.</a:t>
            </a:r>
          </a:p>
          <a:p>
            <a:pPr lvl="0">
              <a:buClr>
                <a:srgbClr val="2DA2BF"/>
              </a:buClr>
            </a:pPr>
            <a:endParaRPr lang="en-GB" dirty="0"/>
          </a:p>
        </p:txBody>
      </p:sp>
    </p:spTree>
    <p:extLst>
      <p:ext uri="{BB962C8B-B14F-4D97-AF65-F5344CB8AC3E}">
        <p14:creationId xmlns:p14="http://schemas.microsoft.com/office/powerpoint/2010/main" val="16451524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000" dirty="0" smtClean="0">
                <a:solidFill>
                  <a:srgbClr val="0070C0"/>
                </a:solidFill>
              </a:rPr>
              <a:t>IS IT POSSIBLE TO DO </a:t>
            </a:r>
            <a:r>
              <a:rPr lang="en-GB" sz="4000" dirty="0">
                <a:solidFill>
                  <a:srgbClr val="0070C0"/>
                </a:solidFill>
              </a:rPr>
              <a:t>Well by Doing Good: Stakeholder Theory</a:t>
            </a:r>
          </a:p>
        </p:txBody>
      </p:sp>
    </p:spTree>
    <p:extLst>
      <p:ext uri="{BB962C8B-B14F-4D97-AF65-F5344CB8AC3E}">
        <p14:creationId xmlns:p14="http://schemas.microsoft.com/office/powerpoint/2010/main" val="416983770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solidFill>
                  <a:srgbClr val="0070C0"/>
                </a:solidFill>
              </a:rPr>
              <a:t>Doing Well by Doing Good</a:t>
            </a:r>
            <a:endParaRPr lang="en-GB" dirty="0">
              <a:solidFill>
                <a:srgbClr val="0070C0"/>
              </a:solidFill>
            </a:endParaRPr>
          </a:p>
        </p:txBody>
      </p:sp>
      <p:sp>
        <p:nvSpPr>
          <p:cNvPr id="2" name="Content Placeholder 1"/>
          <p:cNvSpPr>
            <a:spLocks noGrp="1"/>
          </p:cNvSpPr>
          <p:nvPr>
            <p:ph idx="1"/>
          </p:nvPr>
        </p:nvSpPr>
        <p:spPr/>
        <p:txBody>
          <a:bodyPr>
            <a:normAutofit/>
          </a:bodyPr>
          <a:lstStyle/>
          <a:p>
            <a:pPr marL="109728" indent="0">
              <a:buNone/>
            </a:pPr>
            <a:r>
              <a:rPr lang="en-GB" sz="2400" b="1" dirty="0">
                <a:solidFill>
                  <a:srgbClr val="0070C0"/>
                </a:solidFill>
              </a:rPr>
              <a:t>Stakeholder Theory  </a:t>
            </a:r>
            <a:r>
              <a:rPr lang="en-GB" sz="2400" dirty="0" smtClean="0"/>
              <a:t>Edward </a:t>
            </a:r>
            <a:r>
              <a:rPr lang="en-GB" sz="2400" dirty="0"/>
              <a:t>Freeman 1984 </a:t>
            </a:r>
            <a:r>
              <a:rPr lang="en-GB" sz="2400" i="1" dirty="0" smtClean="0"/>
              <a:t>Strategic </a:t>
            </a:r>
            <a:r>
              <a:rPr lang="en-GB" sz="2400" i="1" dirty="0"/>
              <a:t>Management: A Stakeholder Approach</a:t>
            </a:r>
          </a:p>
          <a:p>
            <a:pPr marL="109728" indent="0">
              <a:buFont typeface="Wingdings" pitchFamily="2" charset="2"/>
              <a:buChar char="q"/>
            </a:pPr>
            <a:r>
              <a:rPr lang="en-GB" sz="2400" b="1" dirty="0">
                <a:solidFill>
                  <a:srgbClr val="0070C0"/>
                </a:solidFill>
              </a:rPr>
              <a:t>Draws on business ethics</a:t>
            </a:r>
            <a:r>
              <a:rPr lang="en-GB" sz="2400" dirty="0"/>
              <a:t>, from a social </a:t>
            </a:r>
            <a:r>
              <a:rPr lang="en-GB" sz="2400" dirty="0" smtClean="0"/>
              <a:t>justice/deontological </a:t>
            </a:r>
            <a:r>
              <a:rPr lang="en-GB" sz="2400" dirty="0"/>
              <a:t>viewpoint, and argues that business actions should be fair. </a:t>
            </a:r>
          </a:p>
          <a:p>
            <a:pPr marL="109728" indent="0">
              <a:buFont typeface="Wingdings" pitchFamily="2" charset="2"/>
              <a:buChar char="q"/>
            </a:pPr>
            <a:r>
              <a:rPr lang="en-GB" sz="2400" b="1" dirty="0">
                <a:solidFill>
                  <a:srgbClr val="0070C0"/>
                </a:solidFill>
              </a:rPr>
              <a:t>Draws on notion of </a:t>
            </a:r>
            <a:r>
              <a:rPr lang="en-GB" sz="2400" b="1" dirty="0" smtClean="0">
                <a:solidFill>
                  <a:srgbClr val="0070C0"/>
                </a:solidFill>
              </a:rPr>
              <a:t>CSR, </a:t>
            </a:r>
            <a:r>
              <a:rPr lang="en-GB" sz="2400" dirty="0"/>
              <a:t>and argues stakeholder approach is good for business</a:t>
            </a:r>
          </a:p>
          <a:p>
            <a:pPr marL="109728" indent="0">
              <a:buFont typeface="Wingdings" pitchFamily="2" charset="2"/>
              <a:buChar char="§"/>
            </a:pPr>
            <a:r>
              <a:rPr lang="en-GB" sz="2400" dirty="0"/>
              <a:t>Good corporate citizenship - a way to differentiate</a:t>
            </a:r>
          </a:p>
          <a:p>
            <a:pPr marL="109728" indent="0">
              <a:buNone/>
            </a:pPr>
            <a:r>
              <a:rPr lang="en-GB" sz="1800" dirty="0"/>
              <a:t>(Readings pp 23-28) </a:t>
            </a:r>
          </a:p>
        </p:txBody>
      </p:sp>
      <p:sp>
        <p:nvSpPr>
          <p:cNvPr id="4" name="TextBox 3"/>
          <p:cNvSpPr txBox="1"/>
          <p:nvPr/>
        </p:nvSpPr>
        <p:spPr>
          <a:xfrm>
            <a:off x="4079776" y="5143179"/>
            <a:ext cx="6480720" cy="646331"/>
          </a:xfrm>
          <a:prstGeom prst="rect">
            <a:avLst/>
          </a:prstGeom>
          <a:noFill/>
        </p:spPr>
        <p:txBody>
          <a:bodyPr wrap="square" rtlCol="0">
            <a:spAutoFit/>
          </a:bodyPr>
          <a:lstStyle/>
          <a:p>
            <a:r>
              <a:rPr lang="en-GB" b="1" dirty="0">
                <a:solidFill>
                  <a:srgbClr val="0070C0"/>
                </a:solidFill>
                <a:effectLst>
                  <a:outerShdw blurRad="38100" dist="38100" dir="2700000" algn="tl">
                    <a:srgbClr val="C0C0C0"/>
                  </a:outerShdw>
                </a:effectLst>
              </a:rPr>
              <a:t>How can CEOs Change company values?</a:t>
            </a:r>
          </a:p>
          <a:p>
            <a:r>
              <a:rPr lang="en-GB" b="1" dirty="0">
                <a:solidFill>
                  <a:srgbClr val="0070C0"/>
                </a:solidFill>
                <a:effectLst>
                  <a:outerShdw blurRad="38100" dist="38100" dir="2700000" algn="tl">
                    <a:srgbClr val="C0C0C0"/>
                  </a:outerShdw>
                </a:effectLst>
              </a:rPr>
              <a:t>How can organizations become good corporate citizens?</a:t>
            </a:r>
            <a:endParaRPr lang="en-GB" b="1" dirty="0">
              <a:solidFill>
                <a:srgbClr val="0070C0"/>
              </a:solidFill>
            </a:endParaRPr>
          </a:p>
        </p:txBody>
      </p:sp>
    </p:spTree>
    <p:extLst>
      <p:ext uri="{BB962C8B-B14F-4D97-AF65-F5344CB8AC3E}">
        <p14:creationId xmlns:p14="http://schemas.microsoft.com/office/powerpoint/2010/main" val="110589669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nchor="t">
            <a:normAutofit/>
          </a:bodyPr>
          <a:lstStyle/>
          <a:p>
            <a:r>
              <a:rPr lang="en-GB" sz="3600" b="1" dirty="0">
                <a:solidFill>
                  <a:srgbClr val="0070C0"/>
                </a:solidFill>
              </a:rPr>
              <a:t>Corporate Social Responsibility </a:t>
            </a:r>
            <a:endParaRPr lang="en-GB" sz="3600" dirty="0">
              <a:solidFill>
                <a:srgbClr val="0070C0"/>
              </a:solidFill>
            </a:endParaRPr>
          </a:p>
        </p:txBody>
      </p:sp>
      <p:sp>
        <p:nvSpPr>
          <p:cNvPr id="54275" name="Rectangle 3"/>
          <p:cNvSpPr>
            <a:spLocks noGrp="1" noChangeArrowheads="1"/>
          </p:cNvSpPr>
          <p:nvPr>
            <p:ph idx="1"/>
          </p:nvPr>
        </p:nvSpPr>
        <p:spPr/>
        <p:txBody>
          <a:bodyPr>
            <a:normAutofit lnSpcReduction="10000"/>
          </a:bodyPr>
          <a:lstStyle/>
          <a:p>
            <a:pPr>
              <a:lnSpc>
                <a:spcPct val="90000"/>
              </a:lnSpc>
              <a:buNone/>
            </a:pPr>
            <a:r>
              <a:rPr lang="en-GB" sz="2400" b="1" dirty="0"/>
              <a:t>A perspective which stresses the responsibilities that corporations have towards society and other </a:t>
            </a:r>
            <a:r>
              <a:rPr lang="en-GB" sz="2400" b="1" dirty="0" smtClean="0"/>
              <a:t>stakeholders </a:t>
            </a:r>
            <a:r>
              <a:rPr lang="en-GB" sz="1800" b="1" dirty="0" smtClean="0"/>
              <a:t>(King </a:t>
            </a:r>
            <a:r>
              <a:rPr lang="en-GB" sz="1800" b="1" dirty="0"/>
              <a:t>and Lawley, 2013</a:t>
            </a:r>
            <a:r>
              <a:rPr lang="en-GB" sz="1800" b="1" dirty="0" smtClean="0"/>
              <a:t>)</a:t>
            </a:r>
            <a:endParaRPr lang="en-GB" b="1" dirty="0"/>
          </a:p>
          <a:p>
            <a:pPr>
              <a:lnSpc>
                <a:spcPct val="90000"/>
              </a:lnSpc>
              <a:buNone/>
            </a:pPr>
            <a:r>
              <a:rPr lang="en-GB" b="1" dirty="0"/>
              <a:t>CSR requires two principles</a:t>
            </a:r>
            <a:r>
              <a:rPr lang="en-GB" b="1" dirty="0" smtClean="0"/>
              <a:t>*:</a:t>
            </a:r>
            <a:endParaRPr lang="en-GB" b="1" dirty="0"/>
          </a:p>
          <a:p>
            <a:pPr marL="566928" indent="-457200">
              <a:lnSpc>
                <a:spcPct val="90000"/>
              </a:lnSpc>
              <a:buFont typeface="+mj-lt"/>
              <a:buAutoNum type="arabicPeriod"/>
            </a:pPr>
            <a:r>
              <a:rPr lang="en-GB" sz="2200" dirty="0"/>
              <a:t>The charitable principle, where the more fortunate help the less fortunate</a:t>
            </a:r>
          </a:p>
          <a:p>
            <a:pPr marL="566928" indent="-457200">
              <a:lnSpc>
                <a:spcPct val="90000"/>
              </a:lnSpc>
              <a:buFont typeface="+mj-lt"/>
              <a:buAutoNum type="arabicPeriod"/>
            </a:pPr>
            <a:r>
              <a:rPr lang="en-GB" sz="2200" dirty="0"/>
              <a:t>The stewardship principle, where the rich hold the wealth ‘in trust’ for the rest of </a:t>
            </a:r>
            <a:r>
              <a:rPr lang="en-GB" sz="2200" dirty="0" smtClean="0"/>
              <a:t>society</a:t>
            </a:r>
            <a:endParaRPr lang="en-GB" dirty="0"/>
          </a:p>
          <a:p>
            <a:pPr marL="566928" indent="-457200">
              <a:lnSpc>
                <a:spcPct val="90000"/>
              </a:lnSpc>
              <a:buNone/>
            </a:pPr>
            <a:r>
              <a:rPr lang="en-GB" dirty="0" smtClean="0"/>
              <a:t>	The </a:t>
            </a:r>
            <a:r>
              <a:rPr lang="en-GB" dirty="0"/>
              <a:t>belief that these principles, combined with the belief that acting appropriately, result in limited government intervention (rules &amp; regulations) has given CSR considerable credence in business circles (Freeman &amp;  </a:t>
            </a:r>
            <a:r>
              <a:rPr lang="en-GB" dirty="0" err="1"/>
              <a:t>Liedtka</a:t>
            </a:r>
            <a:r>
              <a:rPr lang="en-GB" dirty="0"/>
              <a:t>, 1991)</a:t>
            </a:r>
          </a:p>
        </p:txBody>
      </p:sp>
      <p:sp>
        <p:nvSpPr>
          <p:cNvPr id="5" name="TextBox 4"/>
          <p:cNvSpPr txBox="1"/>
          <p:nvPr/>
        </p:nvSpPr>
        <p:spPr>
          <a:xfrm>
            <a:off x="5735960" y="6237312"/>
            <a:ext cx="4932040" cy="369332"/>
          </a:xfrm>
          <a:prstGeom prst="rect">
            <a:avLst/>
          </a:prstGeom>
          <a:noFill/>
        </p:spPr>
        <p:txBody>
          <a:bodyPr wrap="square" rtlCol="0">
            <a:spAutoFit/>
          </a:bodyPr>
          <a:lstStyle/>
          <a:p>
            <a:r>
              <a:rPr lang="en-GB" dirty="0"/>
              <a:t>*Traced back to philanthropists of 1930s </a:t>
            </a:r>
          </a:p>
        </p:txBody>
      </p:sp>
    </p:spTree>
    <p:extLst>
      <p:ext uri="{BB962C8B-B14F-4D97-AF65-F5344CB8AC3E}">
        <p14:creationId xmlns:p14="http://schemas.microsoft.com/office/powerpoint/2010/main" val="21728974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Slide Number Placeholder 5"/>
          <p:cNvSpPr>
            <a:spLocks noGrp="1"/>
          </p:cNvSpPr>
          <p:nvPr>
            <p:ph type="sldNum" sz="quarter" idx="12"/>
          </p:nvPr>
        </p:nvSpPr>
        <p:spPr>
          <a:xfrm>
            <a:off x="4079875" y="6071890"/>
            <a:ext cx="6457950" cy="525462"/>
          </a:xfrm>
          <a:noFill/>
          <a:ln>
            <a:miter lim="800000"/>
            <a:headEnd/>
            <a:tailEnd/>
          </a:ln>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r>
              <a:rPr lang="en-US" sz="2000" b="1" dirty="0"/>
              <a:t>Evaluating corporate responsibility using Carroll’s (1991) pyramid [illustrates levels of CSR]</a:t>
            </a:r>
            <a:endParaRPr lang="en-US" sz="2000" b="1" dirty="0">
              <a:latin typeface="Tahoma" pitchFamily="34" charset="0"/>
            </a:endParaRPr>
          </a:p>
        </p:txBody>
      </p:sp>
      <p:sp>
        <p:nvSpPr>
          <p:cNvPr id="18436" name="Rectangle 2"/>
          <p:cNvSpPr>
            <a:spLocks noGrp="1" noChangeArrowheads="1"/>
          </p:cNvSpPr>
          <p:nvPr>
            <p:ph type="title" idx="4294967295"/>
          </p:nvPr>
        </p:nvSpPr>
        <p:spPr>
          <a:xfrm>
            <a:off x="0" y="476250"/>
            <a:ext cx="8291513" cy="576263"/>
          </a:xfrm>
        </p:spPr>
        <p:txBody>
          <a:bodyPr anchor="b">
            <a:noAutofit/>
          </a:bodyPr>
          <a:lstStyle/>
          <a:p>
            <a:r>
              <a:rPr lang="en-GB" sz="3600" dirty="0">
                <a:solidFill>
                  <a:srgbClr val="0070C0"/>
                </a:solidFill>
              </a:rPr>
              <a:t>Doing Well by doing Good</a:t>
            </a:r>
            <a:endParaRPr lang="en-US" sz="3600" dirty="0"/>
          </a:p>
        </p:txBody>
      </p:sp>
      <p:pic>
        <p:nvPicPr>
          <p:cNvPr id="14340" name="Picture 4" descr="95840_e050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59697" y="1196975"/>
            <a:ext cx="5986463" cy="4598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FlagCount" hidden="1">
            <a:hlinkClick r:id="rId4" action="ppaction://hlinkfile"/>
          </p:cNvPr>
          <p:cNvSpPr>
            <a:spLocks noChangeArrowheads="1"/>
          </p:cNvSpPr>
          <p:nvPr/>
        </p:nvSpPr>
        <p:spPr bwMode="auto">
          <a:xfrm>
            <a:off x="9779000" y="254000"/>
            <a:ext cx="381000" cy="317500"/>
          </a:xfrm>
          <a:prstGeom prst="wedgeRoundRectCallout">
            <a:avLst>
              <a:gd name="adj1" fmla="val -43750"/>
              <a:gd name="adj2" fmla="val 70000"/>
              <a:gd name="adj3" fmla="val 16667"/>
            </a:avLst>
          </a:prstGeom>
          <a:solidFill>
            <a:schemeClr val="accent1">
              <a:alpha val="25098"/>
            </a:schemeClr>
          </a:solidFill>
          <a:ln w="19050">
            <a:solidFill>
              <a:schemeClr val="tx1"/>
            </a:solidFill>
            <a:miter lim="800000"/>
            <a:headEnd/>
            <a:tailEnd/>
          </a:ln>
        </p:spPr>
        <p:txBody>
          <a:bodyPr wrap="none" anchor="ctr"/>
          <a:lstStyle/>
          <a:p>
            <a:pPr algn="ctr"/>
            <a:r>
              <a:rPr lang="en-US" sz="1400" b="1">
                <a:latin typeface="Tahoma" pitchFamily="34" charset="0"/>
              </a:rPr>
              <a:t>0</a:t>
            </a:r>
          </a:p>
        </p:txBody>
      </p:sp>
      <p:sp>
        <p:nvSpPr>
          <p:cNvPr id="14343" name="Text Box 7"/>
          <p:cNvSpPr txBox="1">
            <a:spLocks noChangeArrowheads="1"/>
          </p:cNvSpPr>
          <p:nvPr/>
        </p:nvSpPr>
        <p:spPr bwMode="auto">
          <a:xfrm>
            <a:off x="1703512" y="3429000"/>
            <a:ext cx="2736726" cy="784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b="1" dirty="0"/>
              <a:t>Milton Friedman1970</a:t>
            </a:r>
          </a:p>
          <a:p>
            <a:pPr>
              <a:spcBef>
                <a:spcPct val="50000"/>
              </a:spcBef>
            </a:pPr>
            <a:r>
              <a:rPr lang="en-GB" b="1" dirty="0"/>
              <a:t> ‘shareholder values’</a:t>
            </a:r>
          </a:p>
        </p:txBody>
      </p:sp>
      <p:sp>
        <p:nvSpPr>
          <p:cNvPr id="14344" name="Text Box 8"/>
          <p:cNvSpPr txBox="1">
            <a:spLocks noChangeArrowheads="1"/>
          </p:cNvSpPr>
          <p:nvPr/>
        </p:nvSpPr>
        <p:spPr bwMode="auto">
          <a:xfrm>
            <a:off x="7726363" y="2133600"/>
            <a:ext cx="2690117" cy="784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b="1" dirty="0">
                <a:solidFill>
                  <a:srgbClr val="0070C0"/>
                </a:solidFill>
              </a:rPr>
              <a:t>Edward Freeman 1984</a:t>
            </a:r>
          </a:p>
          <a:p>
            <a:pPr>
              <a:spcBef>
                <a:spcPct val="50000"/>
              </a:spcBef>
            </a:pPr>
            <a:r>
              <a:rPr lang="en-GB" b="1" dirty="0">
                <a:solidFill>
                  <a:srgbClr val="0070C0"/>
                </a:solidFill>
              </a:rPr>
              <a:t>   ‘stakeholder values’</a:t>
            </a:r>
          </a:p>
        </p:txBody>
      </p:sp>
      <p:sp>
        <p:nvSpPr>
          <p:cNvPr id="14345" name="Line 9"/>
          <p:cNvSpPr>
            <a:spLocks noChangeShapeType="1"/>
          </p:cNvSpPr>
          <p:nvPr/>
        </p:nvSpPr>
        <p:spPr bwMode="auto">
          <a:xfrm>
            <a:off x="3647729" y="3717032"/>
            <a:ext cx="936749" cy="79228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46" name="Line 10"/>
          <p:cNvSpPr>
            <a:spLocks noChangeShapeType="1"/>
          </p:cNvSpPr>
          <p:nvPr/>
        </p:nvSpPr>
        <p:spPr bwMode="auto">
          <a:xfrm flipH="1">
            <a:off x="7186612" y="2420889"/>
            <a:ext cx="1079500" cy="547291"/>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2619207843"/>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847528" y="692151"/>
            <a:ext cx="8820472" cy="936625"/>
          </a:xfrm>
        </p:spPr>
        <p:txBody>
          <a:bodyPr>
            <a:normAutofit fontScale="90000"/>
          </a:bodyPr>
          <a:lstStyle/>
          <a:p>
            <a:pPr algn="ctr" eaLnBrk="1" hangingPunct="1"/>
            <a:r>
              <a:rPr lang="en-US" dirty="0" smtClean="0">
                <a:solidFill>
                  <a:srgbClr val="0070C0"/>
                </a:solidFill>
              </a:rPr>
              <a:t>The Paradox of Profitability and Responsibility</a:t>
            </a:r>
            <a:endParaRPr lang="en-US" sz="2800" b="1" i="1" dirty="0">
              <a:solidFill>
                <a:srgbClr val="0070C0"/>
              </a:solidFill>
            </a:endParaRPr>
          </a:p>
        </p:txBody>
      </p:sp>
      <p:sp>
        <p:nvSpPr>
          <p:cNvPr id="11267" name="Rectangle 4"/>
          <p:cNvSpPr>
            <a:spLocks noChangeArrowheads="1"/>
          </p:cNvSpPr>
          <p:nvPr/>
        </p:nvSpPr>
        <p:spPr bwMode="auto">
          <a:xfrm>
            <a:off x="3810000" y="1714500"/>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endParaRPr lang="fr-FR"/>
          </a:p>
        </p:txBody>
      </p:sp>
      <p:sp>
        <p:nvSpPr>
          <p:cNvPr id="11268" name="Rectangle 72"/>
          <p:cNvSpPr>
            <a:spLocks noChangeArrowheads="1"/>
          </p:cNvSpPr>
          <p:nvPr/>
        </p:nvSpPr>
        <p:spPr bwMode="auto">
          <a:xfrm>
            <a:off x="3319463" y="1490663"/>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endParaRPr lang="fr-FR"/>
          </a:p>
        </p:txBody>
      </p:sp>
      <p:sp>
        <p:nvSpPr>
          <p:cNvPr id="11269" name="Oval 141"/>
          <p:cNvSpPr>
            <a:spLocks noChangeArrowheads="1"/>
          </p:cNvSpPr>
          <p:nvPr/>
        </p:nvSpPr>
        <p:spPr bwMode="auto">
          <a:xfrm>
            <a:off x="6453189" y="1916114"/>
            <a:ext cx="3786187" cy="3013075"/>
          </a:xfrm>
          <a:prstGeom prst="ellipse">
            <a:avLst/>
          </a:prstGeom>
          <a:solidFill>
            <a:srgbClr val="00B0F0"/>
          </a:solidFill>
          <a:ln w="9525">
            <a:solidFill>
              <a:schemeClr val="tx1"/>
            </a:solidFill>
            <a:round/>
            <a:headEnd/>
            <a:tailEnd/>
          </a:ln>
        </p:spPr>
        <p:txBody>
          <a:bodyPr/>
          <a:lstStyle/>
          <a:p>
            <a:pPr algn="ctr"/>
            <a:endParaRPr lang="en-US" sz="2800" b="1" i="1" dirty="0"/>
          </a:p>
          <a:p>
            <a:pPr algn="ctr"/>
            <a:r>
              <a:rPr lang="en-US" sz="2800" b="1" i="1" dirty="0"/>
              <a:t>Responsibility</a:t>
            </a:r>
            <a:endParaRPr lang="en-US" sz="1600" dirty="0"/>
          </a:p>
          <a:p>
            <a:pPr algn="ctr"/>
            <a:r>
              <a:rPr lang="en-US" sz="1600" dirty="0"/>
              <a:t>Acting in the interest of others, even when there is no legal imperative.</a:t>
            </a:r>
          </a:p>
        </p:txBody>
      </p:sp>
      <p:sp>
        <p:nvSpPr>
          <p:cNvPr id="11270" name="Oval 142"/>
          <p:cNvSpPr>
            <a:spLocks noChangeArrowheads="1"/>
          </p:cNvSpPr>
          <p:nvPr/>
        </p:nvSpPr>
        <p:spPr bwMode="auto">
          <a:xfrm>
            <a:off x="1666875" y="1989139"/>
            <a:ext cx="3714750" cy="3011487"/>
          </a:xfrm>
          <a:prstGeom prst="ellipse">
            <a:avLst/>
          </a:prstGeom>
          <a:solidFill>
            <a:srgbClr val="00B0F0"/>
          </a:solidFill>
          <a:ln w="9525">
            <a:solidFill>
              <a:schemeClr val="tx1"/>
            </a:solidFill>
            <a:round/>
            <a:headEnd/>
            <a:tailEnd/>
          </a:ln>
        </p:spPr>
        <p:txBody>
          <a:bodyPr/>
          <a:lstStyle/>
          <a:p>
            <a:pPr algn="ctr"/>
            <a:endParaRPr lang="en-US" sz="2800" b="1" i="1" dirty="0"/>
          </a:p>
          <a:p>
            <a:pPr algn="ctr"/>
            <a:r>
              <a:rPr lang="en-US" sz="2800" b="1" i="1" dirty="0"/>
              <a:t>Profitability</a:t>
            </a:r>
            <a:endParaRPr lang="en-US" sz="1600" dirty="0"/>
          </a:p>
          <a:p>
            <a:pPr algn="ctr"/>
            <a:r>
              <a:rPr lang="en-US" sz="1600" dirty="0"/>
              <a:t>To be an attractive investment, a firm must earn a higher return on the shareholders’ equity than could be realized at a bank.</a:t>
            </a:r>
          </a:p>
        </p:txBody>
      </p:sp>
      <p:sp>
        <p:nvSpPr>
          <p:cNvPr id="11271" name="AutoShape 143"/>
          <p:cNvSpPr>
            <a:spLocks noChangeArrowheads="1"/>
          </p:cNvSpPr>
          <p:nvPr/>
        </p:nvSpPr>
        <p:spPr bwMode="auto">
          <a:xfrm>
            <a:off x="5453064" y="2924175"/>
            <a:ext cx="909637" cy="1081088"/>
          </a:xfrm>
          <a:prstGeom prst="leftRightArrow">
            <a:avLst>
              <a:gd name="adj1" fmla="val 46611"/>
              <a:gd name="adj2" fmla="val 18181"/>
            </a:avLst>
          </a:prstGeom>
          <a:solidFill>
            <a:schemeClr val="bg2"/>
          </a:solidFill>
          <a:ln w="9525">
            <a:solidFill>
              <a:schemeClr val="tx1"/>
            </a:solidFill>
            <a:miter lim="800000"/>
            <a:headEnd/>
            <a:tailEnd/>
          </a:ln>
        </p:spPr>
        <p:txBody>
          <a:bodyPr wrap="none" anchor="ctr"/>
          <a:lstStyle/>
          <a:p>
            <a:pPr algn="r"/>
            <a:endParaRPr lang="fr-FR"/>
          </a:p>
        </p:txBody>
      </p:sp>
      <p:sp>
        <p:nvSpPr>
          <p:cNvPr id="2" name="TextBox 1"/>
          <p:cNvSpPr txBox="1"/>
          <p:nvPr/>
        </p:nvSpPr>
        <p:spPr>
          <a:xfrm>
            <a:off x="6240016" y="5517232"/>
            <a:ext cx="5328592" cy="1600438"/>
          </a:xfrm>
          <a:prstGeom prst="rect">
            <a:avLst/>
          </a:prstGeom>
          <a:noFill/>
        </p:spPr>
        <p:txBody>
          <a:bodyPr wrap="square" rtlCol="0">
            <a:spAutoFit/>
          </a:bodyPr>
          <a:lstStyle/>
          <a:p>
            <a:r>
              <a:rPr lang="en-GB" sz="2000" dirty="0"/>
              <a:t>Unilever? Johnson and Johnson?</a:t>
            </a:r>
          </a:p>
          <a:p>
            <a:r>
              <a:rPr lang="en-GB" sz="2000" dirty="0" err="1"/>
              <a:t>Primart</a:t>
            </a:r>
            <a:r>
              <a:rPr lang="en-GB" sz="2000" dirty="0"/>
              <a:t>? Starbucks?</a:t>
            </a:r>
          </a:p>
          <a:p>
            <a:r>
              <a:rPr lang="en-GB" sz="2000" dirty="0"/>
              <a:t>BP?</a:t>
            </a:r>
          </a:p>
          <a:p>
            <a:endParaRPr lang="en-GB" sz="2000" dirty="0"/>
          </a:p>
          <a:p>
            <a:endParaRPr lang="en-GB" dirty="0"/>
          </a:p>
        </p:txBody>
      </p:sp>
    </p:spTree>
    <p:extLst>
      <p:ext uri="{BB962C8B-B14F-4D97-AF65-F5344CB8AC3E}">
        <p14:creationId xmlns:p14="http://schemas.microsoft.com/office/powerpoint/2010/main" val="3426792901"/>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4000" y="908720"/>
            <a:ext cx="9108504" cy="5112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1613756" y="116633"/>
            <a:ext cx="8928992" cy="646331"/>
          </a:xfrm>
          <a:prstGeom prst="rect">
            <a:avLst/>
          </a:prstGeom>
          <a:solidFill>
            <a:schemeClr val="bg1"/>
          </a:solidFill>
        </p:spPr>
        <p:txBody>
          <a:bodyPr wrap="square" rtlCol="0">
            <a:spAutoFit/>
          </a:bodyPr>
          <a:lstStyle/>
          <a:p>
            <a:r>
              <a:rPr lang="en-US" sz="3600" b="1" dirty="0">
                <a:solidFill>
                  <a:srgbClr val="0070C0"/>
                </a:solidFill>
                <a:effectLst>
                  <a:outerShdw blurRad="38100" dist="38100" dir="2700000" algn="tl">
                    <a:srgbClr val="000000">
                      <a:alpha val="43137"/>
                    </a:srgbClr>
                  </a:outerShdw>
                </a:effectLst>
              </a:rPr>
              <a:t>Profitability versus Responsibility</a:t>
            </a:r>
            <a:endParaRPr lang="en-GB" sz="3600" b="1" dirty="0">
              <a:solidFill>
                <a:srgbClr val="0070C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029548634"/>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Counter argument to CSR</a:t>
            </a:r>
            <a:endParaRPr lang="en-GB" dirty="0"/>
          </a:p>
        </p:txBody>
      </p:sp>
      <p:sp>
        <p:nvSpPr>
          <p:cNvPr id="3" name="Content Placeholder 2"/>
          <p:cNvSpPr>
            <a:spLocks noGrp="1"/>
          </p:cNvSpPr>
          <p:nvPr>
            <p:ph idx="1"/>
          </p:nvPr>
        </p:nvSpPr>
        <p:spPr/>
        <p:txBody>
          <a:bodyPr>
            <a:normAutofit/>
          </a:bodyPr>
          <a:lstStyle/>
          <a:p>
            <a:r>
              <a:rPr lang="en-GB" dirty="0" smtClean="0">
                <a:effectLst/>
                <a:latin typeface="Arial" panose="020B0604020202020204" pitchFamily="34" charset="0"/>
              </a:rPr>
              <a:t>Businesses are owned by their shareholders – thus any money they spend on social responsibility is effectively theft from those shareholders who can, after all, decide for themselves if they want to donate to charitable causes. </a:t>
            </a:r>
          </a:p>
          <a:p>
            <a:r>
              <a:rPr lang="en-GB" dirty="0" smtClean="0">
                <a:effectLst/>
                <a:latin typeface="Arial" panose="020B0604020202020204" pitchFamily="34" charset="0"/>
              </a:rPr>
              <a:t>This is the voice of the laisser-faire 1980s mentality, still being strongly supported by advocates such as Elaine Sternberg. Sternberg argues that there is a human rights case against CSR, which is that a stakeholder approach to management deprives shareholders of their property rights. She states that the objectives sought by conventional views of social responsibility are absurd. Not all aspects of CSR are guilty of this, however. </a:t>
            </a:r>
          </a:p>
          <a:p>
            <a:r>
              <a:rPr lang="en-GB" dirty="0" smtClean="0">
                <a:effectLst/>
                <a:latin typeface="Arial" panose="020B0604020202020204" pitchFamily="34" charset="0"/>
              </a:rPr>
              <a:t>Sternberg states that ordinary decency, honesty and fairness should be expected of any corporation.</a:t>
            </a:r>
          </a:p>
          <a:p>
            <a:endParaRPr lang="en-GB" dirty="0" smtClean="0">
              <a:effectLst/>
              <a:latin typeface="Arial" panose="020B0604020202020204" pitchFamily="34" charset="0"/>
            </a:endParaRPr>
          </a:p>
          <a:p>
            <a:endParaRPr lang="en-GB" dirty="0" smtClean="0">
              <a:effectLst/>
              <a:latin typeface="Arial" panose="020B0604020202020204" pitchFamily="34" charset="0"/>
            </a:endParaRPr>
          </a:p>
          <a:p>
            <a:endParaRPr lang="en-GB" dirty="0"/>
          </a:p>
        </p:txBody>
      </p:sp>
    </p:spTree>
    <p:extLst>
      <p:ext uri="{BB962C8B-B14F-4D97-AF65-F5344CB8AC3E}">
        <p14:creationId xmlns:p14="http://schemas.microsoft.com/office/powerpoint/2010/main" val="343234205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Sternberg</a:t>
            </a:r>
            <a:endParaRPr lang="en-GB" dirty="0"/>
          </a:p>
        </p:txBody>
      </p:sp>
      <p:sp>
        <p:nvSpPr>
          <p:cNvPr id="3" name="Content Placeholder 2"/>
          <p:cNvSpPr>
            <a:spLocks noGrp="1"/>
          </p:cNvSpPr>
          <p:nvPr>
            <p:ph idx="1"/>
          </p:nvPr>
        </p:nvSpPr>
        <p:spPr/>
        <p:txBody>
          <a:bodyPr>
            <a:normAutofit/>
          </a:bodyPr>
          <a:lstStyle/>
          <a:p>
            <a:r>
              <a:rPr lang="en-GB" dirty="0" smtClean="0">
                <a:effectLst/>
                <a:latin typeface="Arial" panose="020B0604020202020204" pitchFamily="34" charset="0"/>
              </a:rPr>
              <a:t>This is the most commonly voiced argument of those questioning the viability of CSR today. In order to reconcile this point of view with the concept of CSR, a new definition of the same is required. Acknowledging that we live in a world in which such thing as a ‘free lunch’ does not exist, CSR does not mean that a company should give away their money that rightfully belongs to the shareholders to charity just for the sake of it. Rather, the word ‘Responsibility’ can only work when one party causes something that demands an action to make up for it. Likewise, if a company is not guilty of any such action, then, in no link of responsibility can logically be drawn and thus it is not a company’s ‘Responsibility’ to be philanthropic. </a:t>
            </a:r>
            <a:endParaRPr lang="en-GB" dirty="0"/>
          </a:p>
        </p:txBody>
      </p:sp>
    </p:spTree>
    <p:extLst>
      <p:ext uri="{BB962C8B-B14F-4D97-AF65-F5344CB8AC3E}">
        <p14:creationId xmlns:p14="http://schemas.microsoft.com/office/powerpoint/2010/main" val="74698294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Sternberg</a:t>
            </a:r>
            <a:endParaRPr lang="en-GB" dirty="0"/>
          </a:p>
        </p:txBody>
      </p:sp>
      <p:sp>
        <p:nvSpPr>
          <p:cNvPr id="3" name="Content Placeholder 2"/>
          <p:cNvSpPr>
            <a:spLocks noGrp="1"/>
          </p:cNvSpPr>
          <p:nvPr>
            <p:ph idx="1"/>
          </p:nvPr>
        </p:nvSpPr>
        <p:spPr/>
        <p:txBody>
          <a:bodyPr>
            <a:normAutofit/>
          </a:bodyPr>
          <a:lstStyle/>
          <a:p>
            <a:r>
              <a:rPr lang="en-GB" dirty="0" smtClean="0"/>
              <a:t>Rather, it would be its free choice of doing so, provided of course, that meaningful reason exists. Such reasons for companies to be concerned about the external environment represented above as a charity work, as much as about their core business not as a responsibility but for their own (financial) good can be numerous. Therefore, by changing the definition of CSR slightly, and seeing it as a concept, by which a corporation manages its relationships with a variety of influential stakeholders, who can have a real influence on its operations, the business case becomes immediately apparent. CSR is about building relationships with customers, about attracting and retaining talented staff, about managing risk, and about assuring reputation. Therefore, the word ‘Responsibility’ is actually misleadingly used in the classic definition of CSR, causing obvious confusion. </a:t>
            </a:r>
          </a:p>
          <a:p>
            <a:endParaRPr lang="en-GB" smtClean="0"/>
          </a:p>
          <a:p>
            <a:endParaRPr lang="en-GB"/>
          </a:p>
        </p:txBody>
      </p:sp>
    </p:spTree>
    <p:extLst>
      <p:ext uri="{BB962C8B-B14F-4D97-AF65-F5344CB8AC3E}">
        <p14:creationId xmlns:p14="http://schemas.microsoft.com/office/powerpoint/2010/main" val="108470611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3756025" y="457200"/>
            <a:ext cx="8435975" cy="1260475"/>
          </a:xfrm>
        </p:spPr>
        <p:txBody>
          <a:bodyPr anchor="b">
            <a:normAutofit/>
          </a:bodyPr>
          <a:lstStyle/>
          <a:p>
            <a:r>
              <a:rPr lang="en-GB" sz="4000" dirty="0">
                <a:solidFill>
                  <a:srgbClr val="0070C0"/>
                </a:solidFill>
                <a:effectLst>
                  <a:outerShdw blurRad="38100" dist="38100" dir="2700000" algn="tl">
                    <a:srgbClr val="C0C0C0"/>
                  </a:outerShdw>
                </a:effectLst>
              </a:rPr>
              <a:t>How can CEOs Change Company Values?</a:t>
            </a:r>
            <a:endParaRPr lang="en-US" sz="4000" dirty="0">
              <a:solidFill>
                <a:srgbClr val="0070C0"/>
              </a:solidFill>
              <a:effectLst>
                <a:outerShdw blurRad="38100" dist="38100" dir="2700000" algn="tl">
                  <a:srgbClr val="C0C0C0"/>
                </a:outerShdw>
              </a:effectLst>
            </a:endParaRPr>
          </a:p>
        </p:txBody>
      </p:sp>
      <p:sp>
        <p:nvSpPr>
          <p:cNvPr id="20483" name="Rectangle 3"/>
          <p:cNvSpPr>
            <a:spLocks noGrp="1" noChangeArrowheads="1"/>
          </p:cNvSpPr>
          <p:nvPr>
            <p:ph idx="4294967295"/>
          </p:nvPr>
        </p:nvSpPr>
        <p:spPr>
          <a:xfrm>
            <a:off x="0" y="2060575"/>
            <a:ext cx="8147050" cy="4464050"/>
          </a:xfrm>
        </p:spPr>
        <p:txBody>
          <a:bodyPr>
            <a:normAutofit/>
          </a:bodyPr>
          <a:lstStyle/>
          <a:p>
            <a:pPr>
              <a:buFont typeface="Wingdings" pitchFamily="2" charset="2"/>
              <a:buChar char="q"/>
            </a:pPr>
            <a:r>
              <a:rPr lang="en-GB" sz="2400" dirty="0">
                <a:ea typeface="ＭＳ Ｐゴシック" pitchFamily="34" charset="-128"/>
              </a:rPr>
              <a:t>Be committed – at top management level</a:t>
            </a:r>
          </a:p>
          <a:p>
            <a:pPr>
              <a:buFont typeface="Wingdings" pitchFamily="2" charset="2"/>
              <a:buChar char="q"/>
            </a:pPr>
            <a:r>
              <a:rPr lang="en-GB" sz="2400" dirty="0">
                <a:ea typeface="ＭＳ Ｐゴシック" pitchFamily="34" charset="-128"/>
              </a:rPr>
              <a:t>Develop a written code of ethics to communicate values to employees</a:t>
            </a:r>
          </a:p>
          <a:p>
            <a:pPr>
              <a:buFont typeface="Wingdings" pitchFamily="2" charset="2"/>
              <a:buChar char="q"/>
            </a:pPr>
            <a:r>
              <a:rPr lang="en-GB" sz="2400" dirty="0">
                <a:ea typeface="ＭＳ Ｐゴシック" pitchFamily="34" charset="-128"/>
              </a:rPr>
              <a:t>Involve middle managers - establish ethics committees to settle disputes</a:t>
            </a:r>
          </a:p>
          <a:p>
            <a:pPr>
              <a:buFont typeface="Wingdings" pitchFamily="2" charset="2"/>
              <a:buChar char="q"/>
            </a:pPr>
            <a:r>
              <a:rPr lang="en-GB" sz="2400" dirty="0">
                <a:ea typeface="ＭＳ Ｐゴシック" pitchFamily="34" charset="-128"/>
              </a:rPr>
              <a:t>Ask line managers to train employees</a:t>
            </a:r>
          </a:p>
          <a:p>
            <a:pPr>
              <a:buFont typeface="Wingdings" pitchFamily="2" charset="2"/>
              <a:buChar char="q"/>
            </a:pPr>
            <a:r>
              <a:rPr lang="en-GB" sz="2400" dirty="0">
                <a:ea typeface="ＭＳ Ｐゴシック" pitchFamily="34" charset="-128"/>
              </a:rPr>
              <a:t>Fire people who violate the code</a:t>
            </a:r>
          </a:p>
          <a:p>
            <a:pPr>
              <a:buFont typeface="Wingdings" pitchFamily="2" charset="2"/>
              <a:buChar char="q"/>
            </a:pPr>
            <a:r>
              <a:rPr lang="en-GB" sz="2400" dirty="0">
                <a:ea typeface="ＭＳ Ｐゴシック" pitchFamily="34" charset="-128"/>
              </a:rPr>
              <a:t>Protect whistle-blowers</a:t>
            </a:r>
          </a:p>
          <a:p>
            <a:pPr>
              <a:buFont typeface="Wingdings" pitchFamily="2" charset="2"/>
              <a:buChar char="q"/>
            </a:pPr>
            <a:r>
              <a:rPr lang="en-GB" sz="2400" dirty="0">
                <a:ea typeface="ＭＳ Ｐゴシック" pitchFamily="34" charset="-128"/>
              </a:rPr>
              <a:t>Withdraw from countries or industries where you cannot act with integrity</a:t>
            </a:r>
            <a:endParaRPr lang="en-US" sz="2400" dirty="0">
              <a:ea typeface="ＭＳ Ｐゴシック" pitchFamily="34" charset="-128"/>
            </a:endParaRPr>
          </a:p>
        </p:txBody>
      </p:sp>
    </p:spTree>
    <p:extLst>
      <p:ext uri="{BB962C8B-B14F-4D97-AF65-F5344CB8AC3E}">
        <p14:creationId xmlns:p14="http://schemas.microsoft.com/office/powerpoint/2010/main" val="17710933"/>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solidFill>
                  <a:srgbClr val="0070C0"/>
                </a:solidFill>
              </a:rPr>
              <a:t>List of References</a:t>
            </a:r>
            <a:endParaRPr lang="en-GB" dirty="0">
              <a:solidFill>
                <a:srgbClr val="0070C0"/>
              </a:solidFill>
            </a:endParaRPr>
          </a:p>
        </p:txBody>
      </p:sp>
      <p:sp>
        <p:nvSpPr>
          <p:cNvPr id="2" name="Content Placeholder 1"/>
          <p:cNvSpPr>
            <a:spLocks noGrp="1"/>
          </p:cNvSpPr>
          <p:nvPr>
            <p:ph idx="1"/>
          </p:nvPr>
        </p:nvSpPr>
        <p:spPr/>
        <p:txBody>
          <a:bodyPr>
            <a:normAutofit/>
          </a:bodyPr>
          <a:lstStyle/>
          <a:p>
            <a:pPr marL="109728" indent="0">
              <a:buNone/>
            </a:pPr>
            <a:r>
              <a:rPr lang="en-GB" sz="1800" dirty="0"/>
              <a:t>Freeman, E. 1984. </a:t>
            </a:r>
            <a:r>
              <a:rPr lang="en-GB" sz="1800" i="1" dirty="0"/>
              <a:t>Strategic Management: A Stakeholder Approach</a:t>
            </a:r>
            <a:r>
              <a:rPr lang="en-GB" sz="1800" dirty="0"/>
              <a:t>. Boston: Pitman.</a:t>
            </a:r>
            <a:r>
              <a:rPr lang="en-US" sz="1800" b="1" dirty="0"/>
              <a:t> </a:t>
            </a:r>
          </a:p>
          <a:p>
            <a:pPr marL="109728" indent="0">
              <a:buNone/>
            </a:pPr>
            <a:r>
              <a:rPr lang="en-US" sz="1800" dirty="0"/>
              <a:t>Freeman and </a:t>
            </a:r>
            <a:r>
              <a:rPr lang="en-US" sz="1800" dirty="0" err="1"/>
              <a:t>Liedtka</a:t>
            </a:r>
            <a:r>
              <a:rPr lang="en-US" sz="1800" dirty="0"/>
              <a:t>. 1991. ‘Stockholders and stakeholders: A New Perspective on Corporate Governance’ Reprinted from </a:t>
            </a:r>
            <a:r>
              <a:rPr lang="en-US" sz="1800" i="1" dirty="0"/>
              <a:t>California Management Review </a:t>
            </a:r>
            <a:r>
              <a:rPr lang="en-US" sz="1800" dirty="0"/>
              <a:t>(1982) </a:t>
            </a:r>
          </a:p>
          <a:p>
            <a:pPr marL="109728" indent="0">
              <a:buNone/>
            </a:pPr>
            <a:r>
              <a:rPr lang="en-GB" sz="1800" dirty="0"/>
              <a:t>King and </a:t>
            </a:r>
            <a:r>
              <a:rPr lang="en-GB" sz="1800" dirty="0" err="1"/>
              <a:t>Lawley</a:t>
            </a:r>
            <a:r>
              <a:rPr lang="en-GB" sz="1800" dirty="0"/>
              <a:t>. 2013. Organizational Behaviour. Oxford.</a:t>
            </a:r>
          </a:p>
          <a:p>
            <a:pPr marL="109728" indent="0">
              <a:buNone/>
            </a:pPr>
            <a:r>
              <a:rPr lang="en-GB" sz="1800" dirty="0" err="1"/>
              <a:t>Waddock</a:t>
            </a:r>
            <a:r>
              <a:rPr lang="en-GB" sz="1800" dirty="0"/>
              <a:t>, S. (2010) ‘The Social Contract of Business in Society’ </a:t>
            </a:r>
            <a:r>
              <a:rPr lang="en-GB" sz="1800" i="1" dirty="0"/>
              <a:t>in</a:t>
            </a:r>
            <a:r>
              <a:rPr lang="en-GB" sz="1800" dirty="0"/>
              <a:t> Aras and </a:t>
            </a:r>
            <a:r>
              <a:rPr lang="en-GB" sz="1800" dirty="0" err="1"/>
              <a:t>Crowther</a:t>
            </a:r>
            <a:r>
              <a:rPr lang="en-GB" sz="1800" dirty="0"/>
              <a:t> eds. </a:t>
            </a:r>
            <a:r>
              <a:rPr lang="en-GB" sz="1800" i="1" dirty="0"/>
              <a:t>A Handbook of Corporate Governance and Social Responsibility  </a:t>
            </a:r>
            <a:r>
              <a:rPr lang="en-GB" sz="1800" dirty="0"/>
              <a:t>2010 pp. 69-82</a:t>
            </a:r>
          </a:p>
          <a:p>
            <a:pPr marL="109728" indent="0">
              <a:buNone/>
            </a:pPr>
            <a:endParaRPr lang="en-GB" sz="1800" dirty="0"/>
          </a:p>
          <a:p>
            <a:pPr marL="109728" indent="0">
              <a:buNone/>
            </a:pPr>
            <a:endParaRPr lang="en-US" sz="1800" dirty="0"/>
          </a:p>
          <a:p>
            <a:pPr marL="109728" indent="0">
              <a:buNone/>
            </a:pPr>
            <a:endParaRPr lang="en-GB" sz="2400" dirty="0"/>
          </a:p>
          <a:p>
            <a:pPr marL="109728" indent="0">
              <a:buNone/>
            </a:pPr>
            <a:endParaRPr lang="en-GB" sz="1800" dirty="0"/>
          </a:p>
          <a:p>
            <a:pPr marL="109728" indent="0">
              <a:buNone/>
            </a:pPr>
            <a:endParaRPr lang="en-GB" sz="1800" dirty="0"/>
          </a:p>
          <a:p>
            <a:pPr marL="109728" indent="0">
              <a:buNone/>
            </a:pPr>
            <a:endParaRPr lang="en-GB" sz="1800" dirty="0"/>
          </a:p>
          <a:p>
            <a:pPr marL="109728" indent="0">
              <a:buNone/>
            </a:pPr>
            <a:endParaRPr lang="en-GB" sz="1800" dirty="0"/>
          </a:p>
        </p:txBody>
      </p:sp>
    </p:spTree>
    <p:extLst>
      <p:ext uri="{BB962C8B-B14F-4D97-AF65-F5344CB8AC3E}">
        <p14:creationId xmlns:p14="http://schemas.microsoft.com/office/powerpoint/2010/main" val="25051492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4920</TotalTime>
  <Words>3199</Words>
  <Application>Microsoft Office PowerPoint</Application>
  <PresentationFormat>Widescreen</PresentationFormat>
  <Paragraphs>458</Paragraphs>
  <Slides>86</Slides>
  <Notes>13</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86</vt:i4>
      </vt:variant>
    </vt:vector>
  </HeadingPairs>
  <TitlesOfParts>
    <vt:vector size="97" baseType="lpstr">
      <vt:lpstr>ＭＳ Ｐゴシック</vt:lpstr>
      <vt:lpstr>Arial</vt:lpstr>
      <vt:lpstr>Calibri</vt:lpstr>
      <vt:lpstr>Rockwell</vt:lpstr>
      <vt:lpstr>Rockwell Condensed</vt:lpstr>
      <vt:lpstr>Tahoma</vt:lpstr>
      <vt:lpstr>Times</vt:lpstr>
      <vt:lpstr>Times New Roman</vt:lpstr>
      <vt:lpstr>Wingdings</vt:lpstr>
      <vt:lpstr>Wood Type</vt:lpstr>
      <vt:lpstr>Slide</vt:lpstr>
      <vt:lpstr> The Business Case for Sustainability</vt:lpstr>
      <vt:lpstr>PowerPoint Presentation</vt:lpstr>
      <vt:lpstr>PowerPoint Presentation</vt:lpstr>
      <vt:lpstr>PowerPoint Presentation</vt:lpstr>
      <vt:lpstr>PowerPoint Presentation</vt:lpstr>
      <vt:lpstr>PowerPoint Presentation</vt:lpstr>
      <vt:lpstr>MCDONALD'S, CSR AND TBL  </vt:lpstr>
      <vt:lpstr>Continued</vt:lpstr>
      <vt:lpstr>continued</vt:lpstr>
      <vt:lpstr>continued</vt:lpstr>
      <vt:lpstr>continued</vt:lpstr>
      <vt:lpstr>continued</vt:lpstr>
      <vt:lpstr>The company yesterday … yesteryear</vt:lpstr>
      <vt:lpstr>Yesterday’s economic model</vt:lpstr>
      <vt:lpstr>Today’s company</vt:lpstr>
      <vt:lpstr>New capitalism</vt:lpstr>
      <vt:lpstr>New capitalists</vt:lpstr>
      <vt:lpstr>The Changed World</vt:lpstr>
      <vt:lpstr>4 Drivers of Change</vt:lpstr>
      <vt:lpstr>Component of market value</vt:lpstr>
      <vt:lpstr>Boston 1997</vt:lpstr>
      <vt:lpstr>How we communicate/live/love</vt:lpstr>
      <vt:lpstr>PowerPoint Presentation</vt:lpstr>
      <vt:lpstr>PowerPoint Presentation</vt:lpstr>
      <vt:lpstr>PowerPoint Presentation</vt:lpstr>
      <vt:lpstr>PowerPoint Presentation</vt:lpstr>
      <vt:lpstr>Information age</vt:lpstr>
      <vt:lpstr>PowerPoint Presentation</vt:lpstr>
      <vt:lpstr>What happens in 60 seconds online</vt:lpstr>
      <vt:lpstr>PowerPoint Presentation</vt:lpstr>
      <vt:lpstr>Back to sustainability</vt:lpstr>
      <vt:lpstr>Stakeholders remember them ?</vt:lpstr>
      <vt:lpstr>Owners</vt:lpstr>
      <vt:lpstr>Society</vt:lpstr>
      <vt:lpstr>Relationships</vt:lpstr>
      <vt:lpstr>Reputation</vt:lpstr>
      <vt:lpstr>Stakeholder relationships have to be managed</vt:lpstr>
      <vt:lpstr>Relationships</vt:lpstr>
      <vt:lpstr>Informed management</vt:lpstr>
      <vt:lpstr>Sustainbility department</vt:lpstr>
      <vt:lpstr>All organizations depend on a variety of resources and relationships for their success. These resources and relationships can be conceived as different forms of “capital”</vt:lpstr>
      <vt:lpstr>Resources    Financial Manufactured Human Intellectual Natural Social </vt:lpstr>
      <vt:lpstr>Value</vt:lpstr>
      <vt:lpstr>In the headlines</vt:lpstr>
      <vt:lpstr>Business as a force for good</vt:lpstr>
      <vt:lpstr>What kind of things are happening ?</vt:lpstr>
      <vt:lpstr>Sustainability and thinking</vt:lpstr>
      <vt:lpstr>Unilever</vt:lpstr>
      <vt:lpstr>Unilever</vt:lpstr>
      <vt:lpstr>Unilever</vt:lpstr>
      <vt:lpstr>Unilever</vt:lpstr>
      <vt:lpstr>PowerPoint Presentation</vt:lpstr>
      <vt:lpstr>PowerPoint Presentation</vt:lpstr>
      <vt:lpstr>Link</vt:lpstr>
      <vt:lpstr>Drivers for sustainability</vt:lpstr>
      <vt:lpstr>Conclusions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Csr as a strategy </vt:lpstr>
      <vt:lpstr>CSR structure</vt:lpstr>
      <vt:lpstr>PowerPoint Presentation</vt:lpstr>
      <vt:lpstr>PowerPoint Presentation</vt:lpstr>
      <vt:lpstr>Stakeholder Mapping</vt:lpstr>
      <vt:lpstr>PowerPoint Presentation</vt:lpstr>
      <vt:lpstr>Greenfield</vt:lpstr>
      <vt:lpstr>Greenfield</vt:lpstr>
      <vt:lpstr>Greenfield</vt:lpstr>
      <vt:lpstr>Greenfield</vt:lpstr>
      <vt:lpstr>Greenfield</vt:lpstr>
      <vt:lpstr>IS IT POSSIBLE TO DO Well by Doing Good: Stakeholder Theory</vt:lpstr>
      <vt:lpstr>Doing Well by Doing Good</vt:lpstr>
      <vt:lpstr>Corporate Social Responsibility </vt:lpstr>
      <vt:lpstr>Doing Well by doing Good</vt:lpstr>
      <vt:lpstr>The Paradox of Profitability and Responsibility</vt:lpstr>
      <vt:lpstr>PowerPoint Presentation</vt:lpstr>
      <vt:lpstr>Counter argument to CSR</vt:lpstr>
      <vt:lpstr>Sternberg</vt:lpstr>
      <vt:lpstr>Sternberg</vt:lpstr>
      <vt:lpstr>How can CEOs Change Company Values?</vt:lpstr>
      <vt:lpstr>List of 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Business Case for CSR and Sustainability And Are Virtuous firms Built to Last?</dc:title>
  <dc:creator>Microsoft Office User</dc:creator>
  <cp:lastModifiedBy>Caroline Jawad</cp:lastModifiedBy>
  <cp:revision>37</cp:revision>
  <cp:lastPrinted>2017-11-27T11:18:01Z</cp:lastPrinted>
  <dcterms:created xsi:type="dcterms:W3CDTF">2017-11-24T17:41:58Z</dcterms:created>
  <dcterms:modified xsi:type="dcterms:W3CDTF">2018-11-26T14:45:06Z</dcterms:modified>
</cp:coreProperties>
</file>