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64" r:id="rId5"/>
    <p:sldId id="259" r:id="rId6"/>
    <p:sldId id="260" r:id="rId7"/>
    <p:sldId id="265" r:id="rId8"/>
    <p:sldId id="261"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90" autoAdjust="0"/>
    <p:restoredTop sz="86380" autoAdjust="0"/>
  </p:normalViewPr>
  <p:slideViewPr>
    <p:cSldViewPr snapToGrid="0">
      <p:cViewPr varScale="1">
        <p:scale>
          <a:sx n="67" d="100"/>
          <a:sy n="67" d="100"/>
        </p:scale>
        <p:origin x="69" y="294"/>
      </p:cViewPr>
      <p:guideLst/>
    </p:cSldViewPr>
  </p:slideViewPr>
  <p:outlineViewPr>
    <p:cViewPr>
      <p:scale>
        <a:sx n="33" d="100"/>
        <a:sy n="33" d="100"/>
      </p:scale>
      <p:origin x="0" y="-162"/>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70" d="100"/>
          <a:sy n="70" d="100"/>
        </p:scale>
        <p:origin x="2547" y="-8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O'Byrne" userId="070ed53c-126a-4eb5-9b32-604d89afcb1d" providerId="ADAL" clId="{4DC6C5D6-9798-42AB-851F-CFCDE3A824CE}"/>
    <pc:docChg chg="modSld">
      <pc:chgData name="Ryan O'Byrne" userId="070ed53c-126a-4eb5-9b32-604d89afcb1d" providerId="ADAL" clId="{4DC6C5D6-9798-42AB-851F-CFCDE3A824CE}" dt="2024-07-01T15:02:51.877" v="1" actId="20577"/>
      <pc:docMkLst>
        <pc:docMk/>
      </pc:docMkLst>
      <pc:sldChg chg="modNotesTx">
        <pc:chgData name="Ryan O'Byrne" userId="070ed53c-126a-4eb5-9b32-604d89afcb1d" providerId="ADAL" clId="{4DC6C5D6-9798-42AB-851F-CFCDE3A824CE}" dt="2024-07-01T15:02:46.037" v="0" actId="20577"/>
        <pc:sldMkLst>
          <pc:docMk/>
          <pc:sldMk cId="426573258" sldId="257"/>
        </pc:sldMkLst>
      </pc:sldChg>
      <pc:sldChg chg="modNotesTx">
        <pc:chgData name="Ryan O'Byrne" userId="070ed53c-126a-4eb5-9b32-604d89afcb1d" providerId="ADAL" clId="{4DC6C5D6-9798-42AB-851F-CFCDE3A824CE}" dt="2024-07-01T15:02:51.877" v="1" actId="20577"/>
        <pc:sldMkLst>
          <pc:docMk/>
          <pc:sldMk cId="1413298268" sldId="258"/>
        </pc:sldMkLst>
      </pc:sldChg>
    </pc:docChg>
  </pc:docChgLst>
  <pc:docChgLst>
    <pc:chgData name="Ryan O'Byrne" userId="070ed53c-126a-4eb5-9b32-604d89afcb1d" providerId="ADAL" clId="{1E8D4DDF-44ED-43D3-A325-AF71EE59A616}"/>
    <pc:docChg chg="modSld">
      <pc:chgData name="Ryan O'Byrne" userId="070ed53c-126a-4eb5-9b32-604d89afcb1d" providerId="ADAL" clId="{1E8D4DDF-44ED-43D3-A325-AF71EE59A616}" dt="2025-02-04T13:49:03.061" v="9" actId="115"/>
      <pc:docMkLst>
        <pc:docMk/>
      </pc:docMkLst>
      <pc:sldChg chg="modSp mod">
        <pc:chgData name="Ryan O'Byrne" userId="070ed53c-126a-4eb5-9b32-604d89afcb1d" providerId="ADAL" clId="{1E8D4DDF-44ED-43D3-A325-AF71EE59A616}" dt="2025-02-04T13:49:03.061" v="9" actId="115"/>
        <pc:sldMkLst>
          <pc:docMk/>
          <pc:sldMk cId="934907759" sldId="256"/>
        </pc:sldMkLst>
        <pc:spChg chg="mod">
          <ac:chgData name="Ryan O'Byrne" userId="070ed53c-126a-4eb5-9b32-604d89afcb1d" providerId="ADAL" clId="{1E8D4DDF-44ED-43D3-A325-AF71EE59A616}" dt="2025-02-04T13:49:03.061" v="9" actId="115"/>
          <ac:spMkLst>
            <pc:docMk/>
            <pc:sldMk cId="934907759" sldId="256"/>
            <ac:spMk id="2" creationId="{52790680-C532-C03F-31D0-E4D09AFFA7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2F3692-A13E-445F-AEDC-CF7635FB0558}"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52903B-4199-4786-9329-5F5DF292E209}" type="slidenum">
              <a:rPr lang="en-GB" smtClean="0"/>
              <a:t>‹#›</a:t>
            </a:fld>
            <a:endParaRPr lang="en-GB"/>
          </a:p>
        </p:txBody>
      </p:sp>
    </p:spTree>
    <p:extLst>
      <p:ext uri="{BB962C8B-B14F-4D97-AF65-F5344CB8AC3E}">
        <p14:creationId xmlns:p14="http://schemas.microsoft.com/office/powerpoint/2010/main" val="1686093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552903B-4199-4786-9329-5F5DF292E209}" type="slidenum">
              <a:rPr lang="en-GB" smtClean="0"/>
              <a:t>1</a:t>
            </a:fld>
            <a:endParaRPr lang="en-GB"/>
          </a:p>
        </p:txBody>
      </p:sp>
    </p:spTree>
    <p:extLst>
      <p:ext uri="{BB962C8B-B14F-4D97-AF65-F5344CB8AC3E}">
        <p14:creationId xmlns:p14="http://schemas.microsoft.com/office/powerpoint/2010/main" val="19652168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52903B-4199-4786-9329-5F5DF292E209}" type="slidenum">
              <a:rPr lang="en-GB" smtClean="0"/>
              <a:t>2</a:t>
            </a:fld>
            <a:endParaRPr lang="en-GB"/>
          </a:p>
        </p:txBody>
      </p:sp>
    </p:spTree>
    <p:extLst>
      <p:ext uri="{BB962C8B-B14F-4D97-AF65-F5344CB8AC3E}">
        <p14:creationId xmlns:p14="http://schemas.microsoft.com/office/powerpoint/2010/main" val="1616849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52903B-4199-4786-9329-5F5DF292E209}" type="slidenum">
              <a:rPr lang="en-GB" smtClean="0"/>
              <a:t>3</a:t>
            </a:fld>
            <a:endParaRPr lang="en-GB"/>
          </a:p>
        </p:txBody>
      </p:sp>
    </p:spTree>
    <p:extLst>
      <p:ext uri="{BB962C8B-B14F-4D97-AF65-F5344CB8AC3E}">
        <p14:creationId xmlns:p14="http://schemas.microsoft.com/office/powerpoint/2010/main" val="2641268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552903B-4199-4786-9329-5F5DF292E209}" type="slidenum">
              <a:rPr lang="en-GB" smtClean="0"/>
              <a:t>4</a:t>
            </a:fld>
            <a:endParaRPr lang="en-GB"/>
          </a:p>
        </p:txBody>
      </p:sp>
    </p:spTree>
    <p:extLst>
      <p:ext uri="{BB962C8B-B14F-4D97-AF65-F5344CB8AC3E}">
        <p14:creationId xmlns:p14="http://schemas.microsoft.com/office/powerpoint/2010/main" val="3697581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552903B-4199-4786-9329-5F5DF292E209}" type="slidenum">
              <a:rPr lang="en-GB" smtClean="0"/>
              <a:t>5</a:t>
            </a:fld>
            <a:endParaRPr lang="en-GB"/>
          </a:p>
        </p:txBody>
      </p:sp>
    </p:spTree>
    <p:extLst>
      <p:ext uri="{BB962C8B-B14F-4D97-AF65-F5344CB8AC3E}">
        <p14:creationId xmlns:p14="http://schemas.microsoft.com/office/powerpoint/2010/main" val="8488967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D10F-F0F1-1072-1D03-9A711073E5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26E8B4-2163-6B5E-C6A9-E82F11FE79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5880E0-CB7D-ADC9-A529-273C5EEBA61C}"/>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4DDDD4A4-3AF0-553F-D9CB-36CFBA5DC3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DC048E-9A38-05CA-8CEF-AC9357E76874}"/>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338729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B82D9-EAB1-AF58-A6DD-955A841797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45CAEC-0F74-308F-97AA-D98986D154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A7460D-CE3C-B421-54C0-FB5DAEB76FD8}"/>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0C8ED32E-D27F-C3D0-8169-D0034C4A31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41D26-E890-3789-26CE-F3808FB0B713}"/>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233856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145F9-4FC1-8024-ADB8-A96DC3FCB2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BCC035-F88F-82CC-5D0E-915CB471739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5E9710-356A-309B-5C04-8247CC72A787}"/>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40638538-EDC5-228E-C8B5-9623E5FB09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88E4F-79CE-DC94-23A1-959656683DF1}"/>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1062015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64C43-7DAB-B983-9846-D0593D10A6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C20E5E-F210-6548-C201-EA3E5DB0B71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32D586-CF30-8929-A210-54660E0A13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8DE954-C38A-C057-AA60-147189FDD971}"/>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6" name="Footer Placeholder 5">
            <a:extLst>
              <a:ext uri="{FF2B5EF4-FFF2-40B4-BE49-F238E27FC236}">
                <a16:creationId xmlns:a16="http://schemas.microsoft.com/office/drawing/2014/main" id="{EC3CC355-BBDF-BABA-10C4-594204CDBA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38659D-491C-8BBF-BA74-063C4DBFC557}"/>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12770918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B7831-FAC0-3D44-42D4-487648D669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DA0A8FA-71BA-2560-501C-B891C3FB8C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644A3C-6A59-577D-0DAC-9EEE15F757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E4030D-CCD7-5C17-7952-63577832E5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DADC98-784A-35E3-8691-B975F9CEBD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FB0AA7-B413-5EA6-25AC-EA989348EA0E}"/>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8" name="Footer Placeholder 7">
            <a:extLst>
              <a:ext uri="{FF2B5EF4-FFF2-40B4-BE49-F238E27FC236}">
                <a16:creationId xmlns:a16="http://schemas.microsoft.com/office/drawing/2014/main" id="{EECFF267-D044-F9F9-4C14-A9E904AF8B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A50260-FC9D-41D9-9FEC-3072A00E1BA6}"/>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591196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B54CA-BA54-98A9-0004-21AA428AEA7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3D2418E-1173-810D-21E4-C19C04AFCCA8}"/>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4" name="Footer Placeholder 3">
            <a:extLst>
              <a:ext uri="{FF2B5EF4-FFF2-40B4-BE49-F238E27FC236}">
                <a16:creationId xmlns:a16="http://schemas.microsoft.com/office/drawing/2014/main" id="{19074B97-5AD7-735D-D7B1-BED9BA43B5C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5B92D1-C0BA-DED3-2865-0784F9765009}"/>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65420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1E21D5-3059-898D-0FAF-114C31ED52A8}"/>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3" name="Footer Placeholder 2">
            <a:extLst>
              <a:ext uri="{FF2B5EF4-FFF2-40B4-BE49-F238E27FC236}">
                <a16:creationId xmlns:a16="http://schemas.microsoft.com/office/drawing/2014/main" id="{172FA442-917F-EDFC-43E8-5E8CFCC07A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7CCD4E-B0E6-FCAE-8977-344ADFD06107}"/>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3435992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30FD2-2E7E-3ABF-EE8B-1F6184C36D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3AC448-4E4F-E432-6C45-BF1011CF41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2239E0-C039-271A-870F-7114D8F6A4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988AB4-EDC0-AF2F-99AB-3A704FC0FEDF}"/>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6" name="Footer Placeholder 5">
            <a:extLst>
              <a:ext uri="{FF2B5EF4-FFF2-40B4-BE49-F238E27FC236}">
                <a16:creationId xmlns:a16="http://schemas.microsoft.com/office/drawing/2014/main" id="{78016387-DD5B-8BEF-F635-EE94707B79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B86A9-07EC-5DB8-9DA9-0CC5521D0DD8}"/>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2301761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A8265-8417-5C1D-6482-0F1E47B9B1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623205-7F9C-4B8C-22F9-AEF3FA590E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8C6BD7-51A3-D238-92D3-549AC21393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3816AD-F9B0-DDD3-122B-E2267202F441}"/>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6" name="Footer Placeholder 5">
            <a:extLst>
              <a:ext uri="{FF2B5EF4-FFF2-40B4-BE49-F238E27FC236}">
                <a16:creationId xmlns:a16="http://schemas.microsoft.com/office/drawing/2014/main" id="{DC3A25F6-0ACE-81BE-B8F4-33AB7FFE35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6FEEBC-B7A8-580F-8DBA-C4E830CD209E}"/>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2714759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6EB72-76BC-1C41-0686-7F2FA4E757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36479F-01BD-4A1E-7DED-B92059EAC5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814BA9-1FCF-FD31-0034-8AEEFF12401B}"/>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DFC34784-8FFD-E14A-1AFD-B871DDD6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E40DF-D726-F917-BAA1-9FA3E97AA9F5}"/>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239235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98F61A-1345-1585-C8EE-A456F791DA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301C93-C821-E598-892F-E5DD4CA446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0BB0FB-9D46-D580-4F6B-CCEA57337512}"/>
              </a:ext>
            </a:extLst>
          </p:cNvPr>
          <p:cNvSpPr>
            <a:spLocks noGrp="1"/>
          </p:cNvSpPr>
          <p:nvPr>
            <p:ph type="dt" sz="half" idx="10"/>
          </p:nvPr>
        </p:nvSpPr>
        <p:spPr/>
        <p:txBody>
          <a:body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8955531E-1FD5-651B-55F7-DB3B2CB26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E38452-86D1-452E-916D-CE3349588429}"/>
              </a:ext>
            </a:extLst>
          </p:cNvPr>
          <p:cNvSpPr>
            <a:spLocks noGrp="1"/>
          </p:cNvSpPr>
          <p:nvPr>
            <p:ph type="sldNum" sz="quarter" idx="12"/>
          </p:nvPr>
        </p:nvSpPr>
        <p:spPr/>
        <p:txBody>
          <a:bodyPr/>
          <a:lstStyle/>
          <a:p>
            <a:fld id="{A0D4B6F0-6046-4068-9847-C1247289AAAE}" type="slidenum">
              <a:rPr lang="en-GB" smtClean="0"/>
              <a:t>‹#›</a:t>
            </a:fld>
            <a:endParaRPr lang="en-GB"/>
          </a:p>
        </p:txBody>
      </p:sp>
    </p:spTree>
    <p:extLst>
      <p:ext uri="{BB962C8B-B14F-4D97-AF65-F5344CB8AC3E}">
        <p14:creationId xmlns:p14="http://schemas.microsoft.com/office/powerpoint/2010/main" val="3397641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553C96-22A8-EBF9-E4F9-4D81BC5979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2334D2-1628-5EB3-450A-5B469F36C1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D25376-A3F7-A1A5-42E6-B32ABA41A3A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B02D79-83E2-420A-8376-30A225F77FC6}" type="datetimeFigureOut">
              <a:rPr lang="en-GB" smtClean="0"/>
              <a:t>04/02/2025</a:t>
            </a:fld>
            <a:endParaRPr lang="en-GB"/>
          </a:p>
        </p:txBody>
      </p:sp>
      <p:sp>
        <p:nvSpPr>
          <p:cNvPr id="5" name="Footer Placeholder 4">
            <a:extLst>
              <a:ext uri="{FF2B5EF4-FFF2-40B4-BE49-F238E27FC236}">
                <a16:creationId xmlns:a16="http://schemas.microsoft.com/office/drawing/2014/main" id="{86FB353B-027C-CBC6-6813-E966C5FAFA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8FBCF5-46FE-5743-DA68-685CEA5202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D4B6F0-6046-4068-9847-C1247289AAAE}" type="slidenum">
              <a:rPr lang="en-GB" smtClean="0"/>
              <a:t>‹#›</a:t>
            </a:fld>
            <a:endParaRPr lang="en-GB"/>
          </a:p>
        </p:txBody>
      </p:sp>
    </p:spTree>
    <p:extLst>
      <p:ext uri="{BB962C8B-B14F-4D97-AF65-F5344CB8AC3E}">
        <p14:creationId xmlns:p14="http://schemas.microsoft.com/office/powerpoint/2010/main" val="13087392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gif"/></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27" name="Rectangle 9326">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29" name="Freeform: Shape 9328">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2790680-C532-C03F-31D0-E4D09AFFA717}"/>
              </a:ext>
            </a:extLst>
          </p:cNvPr>
          <p:cNvSpPr>
            <a:spLocks noGrp="1"/>
          </p:cNvSpPr>
          <p:nvPr>
            <p:ph type="ctrTitle"/>
          </p:nvPr>
        </p:nvSpPr>
        <p:spPr>
          <a:xfrm>
            <a:off x="773408" y="578737"/>
            <a:ext cx="3616913" cy="3924993"/>
          </a:xfrm>
        </p:spPr>
        <p:txBody>
          <a:bodyPr anchor="ctr">
            <a:normAutofit/>
          </a:bodyPr>
          <a:lstStyle/>
          <a:p>
            <a:r>
              <a:rPr lang="en-GB" sz="2400" u="sng" dirty="0">
                <a:effectLst/>
                <a:latin typeface="Aptos" panose="020B0004020202020204" pitchFamily="34" charset="0"/>
                <a:ea typeface="DengXian" panose="02010600030101010101" pitchFamily="2" charset="-122"/>
                <a:cs typeface="Times New Roman" panose="02020603050405020304" pitchFamily="18" charset="0"/>
              </a:rPr>
              <a:t>Introduction to the Study of Religion (HPRS4901)</a:t>
            </a:r>
            <a:br>
              <a:rPr lang="en-GB" sz="2400" dirty="0">
                <a:effectLst/>
                <a:latin typeface="Aptos" panose="020B0004020202020204" pitchFamily="34" charset="0"/>
                <a:ea typeface="DengXian" panose="02010600030101010101" pitchFamily="2" charset="-122"/>
                <a:cs typeface="Times New Roman" panose="02020603050405020304" pitchFamily="18" charset="0"/>
              </a:rPr>
            </a:br>
            <a:br>
              <a:rPr lang="en-GB" sz="2400" dirty="0">
                <a:effectLst/>
                <a:latin typeface="Aptos" panose="020B0004020202020204" pitchFamily="34" charset="0"/>
                <a:ea typeface="DengXian" panose="02010600030101010101" pitchFamily="2" charset="-122"/>
                <a:cs typeface="Times New Roman" panose="02020603050405020304" pitchFamily="18" charset="0"/>
              </a:rPr>
            </a:br>
            <a:r>
              <a:rPr lang="en-GB" sz="2400" dirty="0">
                <a:effectLst/>
                <a:latin typeface="Aptos" panose="020B0004020202020204" pitchFamily="34" charset="0"/>
                <a:ea typeface="DengXian" panose="02010600030101010101" pitchFamily="2" charset="-122"/>
                <a:cs typeface="Times New Roman" panose="02020603050405020304" pitchFamily="18" charset="0"/>
              </a:rPr>
              <a:t>EVANGELICAL &amp; INDIGENOUS COSMOLOGIES</a:t>
            </a:r>
            <a:endParaRPr lang="en-GB" sz="2400" dirty="0"/>
          </a:p>
        </p:txBody>
      </p:sp>
      <p:sp>
        <p:nvSpPr>
          <p:cNvPr id="3" name="Subtitle 2">
            <a:extLst>
              <a:ext uri="{FF2B5EF4-FFF2-40B4-BE49-F238E27FC236}">
                <a16:creationId xmlns:a16="http://schemas.microsoft.com/office/drawing/2014/main" id="{68D0FE20-842C-C1D2-7E41-752FC3080D3A}"/>
              </a:ext>
            </a:extLst>
          </p:cNvPr>
          <p:cNvSpPr>
            <a:spLocks noGrp="1"/>
          </p:cNvSpPr>
          <p:nvPr>
            <p:ph type="subTitle" idx="1"/>
          </p:nvPr>
        </p:nvSpPr>
        <p:spPr>
          <a:xfrm>
            <a:off x="773408" y="5112444"/>
            <a:ext cx="3125337" cy="1136843"/>
          </a:xfrm>
        </p:spPr>
        <p:txBody>
          <a:bodyPr>
            <a:normAutofit/>
          </a:bodyPr>
          <a:lstStyle/>
          <a:p>
            <a:r>
              <a:rPr lang="en-GB" sz="1800" dirty="0"/>
              <a:t>Dr Ryan Joseph O’Byrne,</a:t>
            </a:r>
          </a:p>
          <a:p>
            <a:r>
              <a:rPr lang="en-GB" sz="1800" dirty="0"/>
              <a:t>Lecturer in Peace Studies</a:t>
            </a:r>
          </a:p>
        </p:txBody>
      </p:sp>
      <p:pic>
        <p:nvPicPr>
          <p:cNvPr id="9222" name="Picture 6" descr="Native Americans – information, recherche et analyse – The Conversation  France, page 4">
            <a:extLst>
              <a:ext uri="{FF2B5EF4-FFF2-40B4-BE49-F238E27FC236}">
                <a16:creationId xmlns:a16="http://schemas.microsoft.com/office/drawing/2014/main" id="{6CE5F739-6525-82FB-0A8A-5F8094AAC5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4801" y="578738"/>
            <a:ext cx="5670549"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490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4" name="Rectangle 1024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5" name="Freeform: Shape 1024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1137034" y="609597"/>
            <a:ext cx="9392421" cy="914403"/>
          </a:xfrm>
        </p:spPr>
        <p:txBody>
          <a:bodyPr>
            <a:normAutofit/>
          </a:bodyPr>
          <a:lstStyle/>
          <a:p>
            <a:r>
              <a:rPr lang="en-GB" dirty="0"/>
              <a:t>Overview</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1137034" y="2061836"/>
            <a:ext cx="4958966" cy="4425103"/>
          </a:xfrm>
        </p:spPr>
        <p:txBody>
          <a:bodyPr>
            <a:normAutofit lnSpcReduction="10000"/>
          </a:bodyPr>
          <a:lstStyle/>
          <a:p>
            <a:r>
              <a:rPr lang="en-GB" sz="1800" dirty="0"/>
              <a:t>Introduction</a:t>
            </a:r>
          </a:p>
          <a:p>
            <a:endParaRPr lang="en-GB" sz="1800" dirty="0"/>
          </a:p>
          <a:p>
            <a:r>
              <a:rPr lang="en-GB" sz="1800" dirty="0"/>
              <a:t>The anthropology of Christianity</a:t>
            </a:r>
          </a:p>
          <a:p>
            <a:endParaRPr lang="en-GB" sz="1800" dirty="0"/>
          </a:p>
          <a:p>
            <a:r>
              <a:rPr lang="en-GB" sz="1800" dirty="0"/>
              <a:t>Christianity, continuity and change</a:t>
            </a:r>
          </a:p>
          <a:p>
            <a:endParaRPr lang="en-GB" sz="1800" dirty="0"/>
          </a:p>
          <a:p>
            <a:r>
              <a:rPr lang="en-GB" sz="1800" dirty="0"/>
              <a:t>Demonizing traditions</a:t>
            </a:r>
          </a:p>
          <a:p>
            <a:endParaRPr lang="en-GB" sz="1800" dirty="0"/>
          </a:p>
          <a:p>
            <a:r>
              <a:rPr lang="en-GB" sz="1800" dirty="0"/>
              <a:t>Translating the Bible: Religion and modernity among the Māori </a:t>
            </a:r>
          </a:p>
          <a:p>
            <a:endParaRPr lang="en-GB" sz="1800" dirty="0"/>
          </a:p>
          <a:p>
            <a:r>
              <a:rPr lang="en-GB" sz="1800" dirty="0"/>
              <a:t>Conclusion: Christianity, modernity, globalisation</a:t>
            </a:r>
          </a:p>
        </p:txBody>
      </p:sp>
      <p:pic>
        <p:nvPicPr>
          <p:cNvPr id="10242" name="Picture 2" descr="How Did Catholicism in the Spanish Colony Help the Spanish to Gain,  Consolidate, and Maintain Power | Christian.net">
            <a:extLst>
              <a:ext uri="{FF2B5EF4-FFF2-40B4-BE49-F238E27FC236}">
                <a16:creationId xmlns:a16="http://schemas.microsoft.com/office/drawing/2014/main" id="{53782180-289E-292C-935E-5131C163B4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692424"/>
            <a:ext cx="4788505" cy="2740895"/>
          </a:xfrm>
          <a:prstGeom prst="rect">
            <a:avLst/>
          </a:prstGeom>
          <a:noFill/>
          <a:extLst>
            <a:ext uri="{909E8E84-426E-40DD-AFC4-6F175D3DCCD1}">
              <a14:hiddenFill xmlns:a14="http://schemas.microsoft.com/office/drawing/2010/main">
                <a:solidFill>
                  <a:srgbClr val="FFFFFF"/>
                </a:solidFill>
              </a14:hiddenFill>
            </a:ext>
          </a:extLst>
        </p:spPr>
      </p:pic>
      <p:sp>
        <p:nvSpPr>
          <p:cNvPr id="10246" name="Freeform: Shape 1024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6573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8BA5F19-D5E1-4ECC-BEC2-DF7AEDFD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5" name="Freeform: Shape 1054">
            <a:extLst>
              <a:ext uri="{FF2B5EF4-FFF2-40B4-BE49-F238E27FC236}">
                <a16:creationId xmlns:a16="http://schemas.microsoft.com/office/drawing/2014/main" id="{50CC88A9-A661-4C48-866E-8734E511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497973" y="393380"/>
            <a:ext cx="7655427" cy="739881"/>
          </a:xfrm>
        </p:spPr>
        <p:txBody>
          <a:bodyPr vert="horz" lIns="91440" tIns="45720" rIns="91440" bIns="45720" rtlCol="0" anchor="b">
            <a:normAutofit/>
          </a:bodyPr>
          <a:lstStyle/>
          <a:p>
            <a:r>
              <a:rPr lang="en-US" sz="3600" dirty="0"/>
              <a:t>Introduction</a:t>
            </a:r>
          </a:p>
        </p:txBody>
      </p:sp>
      <p:pic>
        <p:nvPicPr>
          <p:cNvPr id="1026" name="Picture 2">
            <a:extLst>
              <a:ext uri="{FF2B5EF4-FFF2-40B4-BE49-F238E27FC236}">
                <a16:creationId xmlns:a16="http://schemas.microsoft.com/office/drawing/2014/main" id="{71240521-366F-6B7A-FE49-493C3871FD67}"/>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3531" r="2" b="2"/>
          <a:stretch/>
        </p:blipFill>
        <p:spPr bwMode="auto">
          <a:xfrm>
            <a:off x="7793272" y="245364"/>
            <a:ext cx="4158051" cy="62192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728DD58A-DD9A-AB2E-8FCB-23683A95DBC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tretch/>
        </p:blipFill>
        <p:spPr bwMode="auto">
          <a:xfrm>
            <a:off x="240677" y="2250577"/>
            <a:ext cx="7036423" cy="4214041"/>
          </a:xfrm>
          <a:prstGeom prst="rect">
            <a:avLst/>
          </a:prstGeom>
          <a:noFill/>
          <a:extLst>
            <a:ext uri="{909E8E84-426E-40DD-AFC4-6F175D3DCCD1}">
              <a14:hiddenFill xmlns:a14="http://schemas.microsoft.com/office/drawing/2010/main">
                <a:solidFill>
                  <a:srgbClr val="FFFFFF"/>
                </a:solidFill>
              </a14:hiddenFill>
            </a:ext>
          </a:extLst>
        </p:spPr>
      </p:pic>
      <p:sp>
        <p:nvSpPr>
          <p:cNvPr id="1057" name="Freeform: Shape 1056">
            <a:extLst>
              <a:ext uri="{FF2B5EF4-FFF2-40B4-BE49-F238E27FC236}">
                <a16:creationId xmlns:a16="http://schemas.microsoft.com/office/drawing/2014/main" id="{CFDF195F-784B-4D00-8C92-6FC1B0499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3298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318052" y="169946"/>
            <a:ext cx="11575773" cy="1330841"/>
          </a:xfrm>
        </p:spPr>
        <p:txBody>
          <a:bodyPr>
            <a:normAutofit/>
          </a:bodyPr>
          <a:lstStyle/>
          <a:p>
            <a:r>
              <a:rPr lang="en-GB" dirty="0">
                <a:effectLst/>
                <a:latin typeface="Calibri" panose="020F0502020204030204" pitchFamily="34" charset="0"/>
                <a:ea typeface="DengXian" panose="02010600030101010101" pitchFamily="2" charset="-122"/>
              </a:rPr>
              <a:t>Pentecostalism and Evangelicalism</a:t>
            </a:r>
            <a:endParaRPr lang="en-GB" dirty="0"/>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318051" y="1329284"/>
            <a:ext cx="6294783" cy="5257046"/>
          </a:xfrm>
        </p:spPr>
        <p:txBody>
          <a:bodyPr>
            <a:normAutofit/>
          </a:bodyPr>
          <a:lstStyle/>
          <a:p>
            <a:r>
              <a:rPr lang="en-GB" sz="1600" dirty="0">
                <a:effectLst/>
                <a:latin typeface="Calibri" panose="020F0502020204030204" pitchFamily="34" charset="0"/>
                <a:ea typeface="DengXian" panose="02010600030101010101" pitchFamily="2" charset="-122"/>
              </a:rPr>
              <a:t>Pentecostalism:</a:t>
            </a:r>
          </a:p>
          <a:p>
            <a:pPr lvl="1"/>
            <a:r>
              <a:rPr lang="en-GB" sz="1600" dirty="0">
                <a:latin typeface="Calibri" panose="020F0502020204030204" pitchFamily="34" charset="0"/>
                <a:ea typeface="DengXian" panose="02010600030101010101" pitchFamily="2" charset="-122"/>
              </a:rPr>
              <a:t>E</a:t>
            </a:r>
            <a:r>
              <a:rPr lang="en-GB" sz="1600" dirty="0">
                <a:effectLst/>
                <a:latin typeface="Calibri" panose="020F0502020204030204" pitchFamily="34" charset="0"/>
                <a:ea typeface="DengXian" panose="02010600030101010101" pitchFamily="2" charset="-122"/>
              </a:rPr>
              <a:t>mphasizes the work of the Holy Spirit and direct experience of the presence of God.</a:t>
            </a:r>
          </a:p>
          <a:p>
            <a:pPr lvl="1"/>
            <a:r>
              <a:rPr lang="en-GB" sz="1600" dirty="0">
                <a:latin typeface="Calibri" panose="020F0502020204030204" pitchFamily="34" charset="0"/>
                <a:ea typeface="DengXian" panose="02010600030101010101" pitchFamily="2" charset="-122"/>
              </a:rPr>
              <a:t>E</a:t>
            </a:r>
            <a:r>
              <a:rPr lang="en-GB" sz="1600" dirty="0">
                <a:effectLst/>
                <a:latin typeface="Calibri" panose="020F0502020204030204" pitchFamily="34" charset="0"/>
                <a:ea typeface="DengXian" panose="02010600030101010101" pitchFamily="2" charset="-122"/>
              </a:rPr>
              <a:t>nergetic and dynamic, believers feel driven by God’s power within them. </a:t>
            </a:r>
          </a:p>
          <a:p>
            <a:pPr lvl="1"/>
            <a:r>
              <a:rPr lang="en-GB" sz="1600" dirty="0">
                <a:effectLst/>
                <a:latin typeface="Calibri" panose="020F0502020204030204" pitchFamily="34" charset="0"/>
                <a:ea typeface="DengXian" panose="02010600030101010101" pitchFamily="2" charset="-122"/>
              </a:rPr>
              <a:t>Key elements include speaking in tongues, prophecy, healing, and dynamic, energetic worship. </a:t>
            </a:r>
          </a:p>
          <a:p>
            <a:pPr lvl="1"/>
            <a:r>
              <a:rPr lang="en-GB" sz="1600" dirty="0">
                <a:latin typeface="Calibri" panose="020F0502020204030204" pitchFamily="34" charset="0"/>
                <a:ea typeface="DengXian" panose="02010600030101010101" pitchFamily="2" charset="-122"/>
              </a:rPr>
              <a:t>B</a:t>
            </a:r>
            <a:r>
              <a:rPr lang="en-GB" sz="1600" dirty="0">
                <a:effectLst/>
                <a:latin typeface="Calibri" panose="020F0502020204030204" pitchFamily="34" charset="0"/>
                <a:ea typeface="DengXian" panose="02010600030101010101" pitchFamily="2" charset="-122"/>
              </a:rPr>
              <a:t>elieve faith should be experiential, not just ritual or thought. </a:t>
            </a:r>
          </a:p>
          <a:p>
            <a:pPr lvl="1"/>
            <a:r>
              <a:rPr lang="en-GB" sz="1600" dirty="0">
                <a:latin typeface="Calibri" panose="020F0502020204030204" pitchFamily="34" charset="0"/>
                <a:ea typeface="DengXian" panose="02010600030101010101" pitchFamily="2" charset="-122"/>
              </a:rPr>
              <a:t>S</a:t>
            </a:r>
            <a:r>
              <a:rPr lang="en-GB" sz="1600" dirty="0">
                <a:effectLst/>
                <a:latin typeface="Calibri" panose="020F0502020204030204" pitchFamily="34" charset="0"/>
                <a:ea typeface="DengXian" panose="02010600030101010101" pitchFamily="2" charset="-122"/>
              </a:rPr>
              <a:t>tress importance of conversions as Baptism in the Spirit</a:t>
            </a:r>
          </a:p>
          <a:p>
            <a:endParaRPr lang="en-GB" sz="1600" dirty="0">
              <a:latin typeface="Calibri" panose="020F0502020204030204" pitchFamily="34" charset="0"/>
              <a:ea typeface="DengXian" panose="02010600030101010101" pitchFamily="2" charset="-122"/>
            </a:endParaRPr>
          </a:p>
          <a:p>
            <a:r>
              <a:rPr lang="en-GB" sz="1600" dirty="0">
                <a:effectLst/>
                <a:latin typeface="Calibri" panose="020F0502020204030204" pitchFamily="34" charset="0"/>
                <a:ea typeface="DengXian" panose="02010600030101010101" pitchFamily="2" charset="-122"/>
              </a:rPr>
              <a:t>Evangelicalism:</a:t>
            </a:r>
          </a:p>
          <a:p>
            <a:pPr lvl="1"/>
            <a:r>
              <a:rPr lang="en-GB" sz="1600" dirty="0">
                <a:effectLst/>
                <a:latin typeface="Calibri" panose="020F0502020204030204" pitchFamily="34" charset="0"/>
                <a:ea typeface="DengXian" panose="02010600030101010101" pitchFamily="2" charset="-122"/>
              </a:rPr>
              <a:t>gospel-focused movement emphasising preaching and spreading the Gospel. </a:t>
            </a:r>
          </a:p>
          <a:p>
            <a:pPr lvl="1"/>
            <a:r>
              <a:rPr lang="en-GB" sz="1600" dirty="0">
                <a:effectLst/>
                <a:latin typeface="Calibri" panose="020F0502020204030204" pitchFamily="34" charset="0"/>
                <a:ea typeface="DengXian" panose="02010600030101010101" pitchFamily="2" charset="-122"/>
              </a:rPr>
              <a:t>Believe in the centrality of conversion as "born again" experience receiving salvation. </a:t>
            </a:r>
          </a:p>
          <a:p>
            <a:pPr lvl="1"/>
            <a:r>
              <a:rPr lang="en-GB" sz="1600" dirty="0">
                <a:latin typeface="Calibri" panose="020F0502020204030204" pitchFamily="34" charset="0"/>
                <a:ea typeface="DengXian" panose="02010600030101010101" pitchFamily="2" charset="-122"/>
              </a:rPr>
              <a:t>Understand</a:t>
            </a:r>
            <a:r>
              <a:rPr lang="en-GB" sz="1600" dirty="0">
                <a:effectLst/>
                <a:latin typeface="Calibri" panose="020F0502020204030204" pitchFamily="34" charset="0"/>
                <a:ea typeface="DengXian" panose="02010600030101010101" pitchFamily="2" charset="-122"/>
              </a:rPr>
              <a:t> the Bible is God's revelation to humanity.</a:t>
            </a:r>
          </a:p>
          <a:p>
            <a:pPr lvl="1"/>
            <a:r>
              <a:rPr lang="en-GB" sz="1600" dirty="0">
                <a:latin typeface="Calibri" panose="020F0502020204030204" pitchFamily="34" charset="0"/>
                <a:ea typeface="DengXian" panose="02010600030101010101" pitchFamily="2" charset="-122"/>
              </a:rPr>
              <a:t>Highlight the Biblical need to evangelise to </a:t>
            </a:r>
            <a:r>
              <a:rPr lang="en-GB" sz="1600" dirty="0">
                <a:effectLst/>
                <a:latin typeface="Calibri" panose="020F0502020204030204" pitchFamily="34" charset="0"/>
                <a:ea typeface="DengXian" panose="02010600030101010101" pitchFamily="2" charset="-122"/>
              </a:rPr>
              <a:t>spread the Christian message (Matthew 28:16-20).</a:t>
            </a:r>
          </a:p>
        </p:txBody>
      </p:sp>
      <p:pic>
        <p:nvPicPr>
          <p:cNvPr id="3074" name="Picture 2" descr="Pentecost! Why the Charismatic Movement ...">
            <a:extLst>
              <a:ext uri="{FF2B5EF4-FFF2-40B4-BE49-F238E27FC236}">
                <a16:creationId xmlns:a16="http://schemas.microsoft.com/office/drawing/2014/main" id="{F6F8D893-57FC-0CB7-B1B7-4DE351E1BF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7671" y="2671223"/>
            <a:ext cx="4788505" cy="2690531"/>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02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425824" y="251871"/>
            <a:ext cx="11340352" cy="1330841"/>
          </a:xfrm>
        </p:spPr>
        <p:txBody>
          <a:bodyPr>
            <a:normAutofit/>
          </a:bodyPr>
          <a:lstStyle/>
          <a:p>
            <a:r>
              <a:rPr lang="en-GB" dirty="0"/>
              <a:t>Conversion &amp; the anthropology of Christianity</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510209" y="2061836"/>
            <a:ext cx="5585791" cy="4544293"/>
          </a:xfrm>
        </p:spPr>
        <p:txBody>
          <a:bodyPr>
            <a:normAutofit/>
          </a:bodyPr>
          <a:lstStyle/>
          <a:p>
            <a:r>
              <a:rPr lang="en-GB" sz="1800" dirty="0">
                <a:effectLst/>
                <a:latin typeface="Calibri" panose="020F0502020204030204" pitchFamily="34" charset="0"/>
                <a:ea typeface="DengXian" panose="02010600030101010101" pitchFamily="2" charset="-122"/>
              </a:rPr>
              <a:t>Hastings (1990: 208): contemporary Africa is ‘totally inconceivable apart from the presence of Christianity’.</a:t>
            </a:r>
          </a:p>
          <a:p>
            <a:pPr marL="0" indent="0">
              <a:buNone/>
            </a:pPr>
            <a:endParaRPr lang="en-GB" sz="1800" dirty="0">
              <a:effectLst/>
              <a:latin typeface="Calibri" panose="020F0502020204030204" pitchFamily="34" charset="0"/>
              <a:ea typeface="DengXian" panose="02010600030101010101" pitchFamily="2" charset="-122"/>
            </a:endParaRPr>
          </a:p>
          <a:p>
            <a:r>
              <a:rPr lang="en-GB" sz="1800" dirty="0">
                <a:latin typeface="Calibri" panose="020F0502020204030204" pitchFamily="34" charset="0"/>
                <a:ea typeface="DengXian" panose="02010600030101010101" pitchFamily="2" charset="-122"/>
              </a:rPr>
              <a:t>C</a:t>
            </a:r>
            <a:r>
              <a:rPr lang="en-GB" sz="1800" dirty="0">
                <a:effectLst/>
                <a:latin typeface="Calibri" panose="020F0502020204030204" pitchFamily="34" charset="0"/>
                <a:ea typeface="DengXian" panose="02010600030101010101" pitchFamily="2" charset="-122"/>
              </a:rPr>
              <a:t>onversion is often seen as both rupture from past and way converts to participate in global system.</a:t>
            </a:r>
          </a:p>
          <a:p>
            <a:endParaRPr lang="en-GB" sz="1800" dirty="0">
              <a:effectLst/>
              <a:latin typeface="Calibri" panose="020F0502020204030204" pitchFamily="34" charset="0"/>
              <a:ea typeface="DengXian" panose="02010600030101010101" pitchFamily="2" charset="-122"/>
            </a:endParaRPr>
          </a:p>
          <a:p>
            <a:r>
              <a:rPr lang="en-GB" sz="1800" dirty="0">
                <a:effectLst/>
                <a:latin typeface="Calibri" panose="020F0502020204030204" pitchFamily="34" charset="0"/>
                <a:ea typeface="DengXian" panose="02010600030101010101" pitchFamily="2" charset="-122"/>
              </a:rPr>
              <a:t>(Horton 1975b: 394) ‘where there is no radical change in cosmology, [the] appropriateness [of the term “conversion”] is at best doubtful’.</a:t>
            </a:r>
          </a:p>
          <a:p>
            <a:endParaRPr lang="en-GB" sz="1800" dirty="0">
              <a:effectLst/>
              <a:latin typeface="Calibri" panose="020F0502020204030204" pitchFamily="34" charset="0"/>
              <a:ea typeface="DengXian" panose="02010600030101010101" pitchFamily="2" charset="-122"/>
            </a:endParaRPr>
          </a:p>
          <a:p>
            <a:r>
              <a:rPr lang="en-GB" sz="1800" dirty="0">
                <a:effectLst/>
                <a:latin typeface="Calibri" panose="020F0502020204030204" pitchFamily="34" charset="0"/>
                <a:ea typeface="DengXian" panose="02010600030101010101" pitchFamily="2" charset="-122"/>
              </a:rPr>
              <a:t>Is </a:t>
            </a:r>
            <a:r>
              <a:rPr lang="en-GB" sz="1800" u="sng" dirty="0">
                <a:effectLst/>
                <a:latin typeface="Calibri" panose="020F0502020204030204" pitchFamily="34" charset="0"/>
                <a:ea typeface="DengXian" panose="02010600030101010101" pitchFamily="2" charset="-122"/>
              </a:rPr>
              <a:t>any</a:t>
            </a:r>
            <a:r>
              <a:rPr lang="en-GB" sz="1800" dirty="0">
                <a:effectLst/>
                <a:latin typeface="Calibri" panose="020F0502020204030204" pitchFamily="34" charset="0"/>
                <a:ea typeface="DengXian" panose="02010600030101010101" pitchFamily="2" charset="-122"/>
              </a:rPr>
              <a:t> conversion really radical or it is just a change in the ways pre-Christian worlds are understood. </a:t>
            </a:r>
            <a:r>
              <a:rPr lang="en-GB" sz="1800" dirty="0" err="1">
                <a:latin typeface="Calibri" panose="020F0502020204030204" pitchFamily="34" charset="0"/>
                <a:ea typeface="DengXian" panose="02010600030101010101" pitchFamily="2" charset="-122"/>
              </a:rPr>
              <a:t>ie</a:t>
            </a:r>
            <a:r>
              <a:rPr lang="en-GB" sz="1800" dirty="0">
                <a:latin typeface="Calibri" panose="020F0502020204030204" pitchFamily="34" charset="0"/>
                <a:ea typeface="DengXian" panose="02010600030101010101" pitchFamily="2" charset="-122"/>
              </a:rPr>
              <a:t>., I</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 it: </a:t>
            </a:r>
          </a:p>
          <a:p>
            <a:pPr lvl="1"/>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cultural continuity/reproduction (Meyer, </a:t>
            </a:r>
            <a:r>
              <a:rPr lang="en-GB" sz="1800" kern="100" dirty="0" err="1">
                <a:effectLst/>
                <a:latin typeface="Calibri" panose="020F0502020204030204" pitchFamily="34" charset="0"/>
                <a:ea typeface="DengXian" panose="02010600030101010101" pitchFamily="2" charset="-122"/>
                <a:cs typeface="Times New Roman" panose="02020603050405020304" pitchFamily="18" charset="0"/>
              </a:rPr>
              <a:t>Mosko</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t>
            </a:r>
          </a:p>
          <a:p>
            <a:pPr lvl="1"/>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or discontinuity and rupture (Robbins)?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p:txBody>
      </p:sp>
      <p:pic>
        <p:nvPicPr>
          <p:cNvPr id="2050" name="Picture 2" descr="Africa's Amazing Christian Growth | OC ...">
            <a:extLst>
              <a:ext uri="{FF2B5EF4-FFF2-40B4-BE49-F238E27FC236}">
                <a16:creationId xmlns:a16="http://schemas.microsoft.com/office/drawing/2014/main" id="{BF3CED7D-320D-CDAD-3F85-CBAD3ACB269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74904" y="2434428"/>
            <a:ext cx="5491271" cy="3256887"/>
          </a:xfrm>
          <a:prstGeom prst="rect">
            <a:avLst/>
          </a:prstGeom>
          <a:noFill/>
          <a:extLst>
            <a:ext uri="{909E8E84-426E-40DD-AFC4-6F175D3DCCD1}">
              <a14:hiddenFill xmlns:a14="http://schemas.microsoft.com/office/drawing/2010/main">
                <a:solidFill>
                  <a:srgbClr val="FFFFFF"/>
                </a:solidFill>
              </a14:hiddenFill>
            </a:ext>
          </a:extLst>
        </p:spPr>
      </p:pic>
      <p:sp>
        <p:nvSpPr>
          <p:cNvPr id="2059" name="Freeform: Shape 205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5204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425824" y="609597"/>
            <a:ext cx="11340352" cy="1330841"/>
          </a:xfrm>
        </p:spPr>
        <p:txBody>
          <a:bodyPr>
            <a:normAutofit/>
          </a:bodyPr>
          <a:lstStyle/>
          <a:p>
            <a:r>
              <a:rPr lang="en-GB" dirty="0"/>
              <a:t>Christianity, continuity and change 1: Robbins</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225287" y="2184914"/>
            <a:ext cx="7520609" cy="4355034"/>
          </a:xfrm>
        </p:spPr>
        <p:txBody>
          <a:bodyPr>
            <a:normAutofit/>
          </a:bodyPr>
          <a:lstStyle/>
          <a:p>
            <a:r>
              <a:rPr lang="en-GB" sz="1600" dirty="0">
                <a:latin typeface="Calibri" panose="020F0502020204030204" pitchFamily="34" charset="0"/>
                <a:ea typeface="DengXian" panose="02010600030101010101" pitchFamily="2" charset="-122"/>
              </a:rPr>
              <a:t>E</a:t>
            </a:r>
            <a:r>
              <a:rPr lang="en-GB" sz="1600" dirty="0">
                <a:effectLst/>
                <a:latin typeface="Calibri" panose="020F0502020204030204" pitchFamily="34" charset="0"/>
                <a:ea typeface="DengXian" panose="02010600030101010101" pitchFamily="2" charset="-122"/>
              </a:rPr>
              <a:t>vangelical Protestantism a primary way local peoples respond to the crises of capitalism and globalisation (Robbins).</a:t>
            </a:r>
          </a:p>
          <a:p>
            <a:endParaRPr lang="en-GB" sz="1600" dirty="0">
              <a:latin typeface="Calibri" panose="020F0502020204030204" pitchFamily="34" charset="0"/>
              <a:ea typeface="DengXian" panose="02010600030101010101" pitchFamily="2" charset="-122"/>
            </a:endParaRPr>
          </a:p>
          <a:p>
            <a:r>
              <a:rPr lang="en-GB" sz="1600" dirty="0">
                <a:effectLst/>
                <a:latin typeface="Calibri" panose="020F0502020204030204" pitchFamily="34" charset="0"/>
                <a:ea typeface="DengXian" panose="02010600030101010101" pitchFamily="2" charset="-122"/>
              </a:rPr>
              <a:t>Until recently, Christianity outside ‘the West’ often seen as a form of syncretism, a hybrid of indigenous and Christian elements that no longer repeat local practices but also not ‘really’ Christian.</a:t>
            </a:r>
          </a:p>
          <a:p>
            <a:endParaRPr lang="en-GB" sz="1600" dirty="0">
              <a:effectLst/>
              <a:latin typeface="Calibri" panose="020F0502020204030204" pitchFamily="34" charset="0"/>
              <a:ea typeface="DengXian" panose="02010600030101010101" pitchFamily="2" charset="-122"/>
            </a:endParaRPr>
          </a:p>
          <a:p>
            <a:r>
              <a:rPr lang="en-GB" sz="1600" dirty="0">
                <a:effectLst/>
                <a:latin typeface="Calibri" panose="020F0502020204030204" pitchFamily="34" charset="0"/>
                <a:ea typeface="DengXian" panose="02010600030101010101" pitchFamily="2" charset="-122"/>
              </a:rPr>
              <a:t>‘</a:t>
            </a:r>
            <a:r>
              <a:rPr lang="en-GB" sz="1600" dirty="0">
                <a:latin typeface="Calibri" panose="020F0502020204030204" pitchFamily="34" charset="0"/>
                <a:ea typeface="DengXian" panose="02010600030101010101" pitchFamily="2" charset="-122"/>
              </a:rPr>
              <a:t>C</a:t>
            </a:r>
            <a:r>
              <a:rPr lang="en-GB" sz="1600" dirty="0">
                <a:effectLst/>
                <a:latin typeface="Calibri" panose="020F0502020204030204" pitchFamily="34" charset="0"/>
                <a:ea typeface="DengXian" panose="02010600030101010101" pitchFamily="2" charset="-122"/>
              </a:rPr>
              <a:t>ontinuity thinking’ (Robbins (2007: 13):’ understand[</a:t>
            </a:r>
            <a:r>
              <a:rPr lang="en-GB" sz="1600" dirty="0" err="1">
                <a:effectLst/>
                <a:latin typeface="Calibri" panose="020F0502020204030204" pitchFamily="34" charset="0"/>
                <a:ea typeface="DengXian" panose="02010600030101010101" pitchFamily="2" charset="-122"/>
              </a:rPr>
              <a:t>ing</a:t>
            </a:r>
            <a:r>
              <a:rPr lang="en-GB" sz="1600" dirty="0">
                <a:effectLst/>
                <a:latin typeface="Calibri" panose="020F0502020204030204" pitchFamily="34" charset="0"/>
                <a:ea typeface="DengXian" panose="02010600030101010101" pitchFamily="2" charset="-122"/>
              </a:rPr>
              <a:t>] conversion in terms of continuity with pre-existing cultural forms... that radically alter the representations of Christianity as well as of local society’.</a:t>
            </a:r>
          </a:p>
          <a:p>
            <a:endParaRPr lang="en-GB" sz="1600" dirty="0">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Instead,</a:t>
            </a:r>
            <a:r>
              <a:rPr lang="en-GB" sz="1600" dirty="0">
                <a:effectLst/>
                <a:latin typeface="Calibri" panose="020F0502020204030204" pitchFamily="34" charset="0"/>
                <a:ea typeface="DengXian" panose="02010600030101010101" pitchFamily="2" charset="-122"/>
              </a:rPr>
              <a:t> ‘change for Robbins is not a matter … of individual conversion [but] a social matter in which the cultural system as a whole undergoes a radical transformation’ (Eriksen 2007: 132-133).</a:t>
            </a:r>
          </a:p>
        </p:txBody>
      </p:sp>
      <p:pic>
        <p:nvPicPr>
          <p:cNvPr id="7170" name="Picture 2" descr="History of Christianity - Simple ...">
            <a:extLst>
              <a:ext uri="{FF2B5EF4-FFF2-40B4-BE49-F238E27FC236}">
                <a16:creationId xmlns:a16="http://schemas.microsoft.com/office/drawing/2014/main" id="{F12A3EAC-57E6-31A3-AB45-86E31A6D16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10261" y="2155115"/>
            <a:ext cx="3755915" cy="3755915"/>
          </a:xfrm>
          <a:prstGeom prst="rect">
            <a:avLst/>
          </a:prstGeom>
          <a:noFill/>
          <a:extLst>
            <a:ext uri="{909E8E84-426E-40DD-AFC4-6F175D3DCCD1}">
              <a14:hiddenFill xmlns:a14="http://schemas.microsoft.com/office/drawing/2010/main">
                <a:solidFill>
                  <a:srgbClr val="FFFFFF"/>
                </a:solidFill>
              </a14:hiddenFill>
            </a:ext>
          </a:extLst>
        </p:spPr>
      </p:pic>
      <p:sp>
        <p:nvSpPr>
          <p:cNvPr id="7179" name="Freeform: Shape 7178">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46170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425824" y="609597"/>
            <a:ext cx="11340352" cy="1330841"/>
          </a:xfrm>
        </p:spPr>
        <p:txBody>
          <a:bodyPr>
            <a:normAutofit/>
          </a:bodyPr>
          <a:lstStyle/>
          <a:p>
            <a:r>
              <a:rPr lang="en-GB" dirty="0"/>
              <a:t>Continuity and change 2: Meyer and historians</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496957" y="2120349"/>
            <a:ext cx="6036365" cy="4460066"/>
          </a:xfrm>
        </p:spPr>
        <p:txBody>
          <a:bodyPr anchor="ctr">
            <a:normAutofit/>
          </a:bodyPr>
          <a:lstStyle/>
          <a:p>
            <a:r>
              <a:rPr lang="en-GB" sz="1600" dirty="0">
                <a:latin typeface="Calibri" panose="020F0502020204030204" pitchFamily="34" charset="0"/>
                <a:ea typeface="DengXian" panose="02010600030101010101" pitchFamily="2" charset="-122"/>
              </a:rPr>
              <a:t>C</a:t>
            </a:r>
            <a:r>
              <a:rPr lang="en-GB" sz="1600" dirty="0">
                <a:effectLst/>
                <a:latin typeface="Calibri" panose="020F0502020204030204" pitchFamily="34" charset="0"/>
                <a:ea typeface="DengXian" panose="02010600030101010101" pitchFamily="2" charset="-122"/>
              </a:rPr>
              <a:t>onversion is process of religious change associated with appropriating Christianity into existing worldviews.</a:t>
            </a:r>
          </a:p>
          <a:p>
            <a:endParaRPr lang="en-GB" sz="1600" dirty="0">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“I</a:t>
            </a:r>
            <a:r>
              <a:rPr lang="en-GB" sz="1600" dirty="0">
                <a:effectLst/>
                <a:latin typeface="Calibri" panose="020F0502020204030204" pitchFamily="34" charset="0"/>
                <a:ea typeface="DengXian" panose="02010600030101010101" pitchFamily="2" charset="-122"/>
              </a:rPr>
              <a:t>deology of 'breaking with the past’ … is difficult to achieve… Pentecostalists continuously think about 'the past' and keep on breaking all sorts of ties revealed through remembrance... The alleged break from ‘the past’ is only made possible through a practice of remembrance” Meyer (1998: 329).</a:t>
            </a:r>
          </a:p>
          <a:p>
            <a:endParaRPr lang="en-GB" sz="1600" dirty="0">
              <a:latin typeface="Calibri" panose="020F0502020204030204" pitchFamily="34" charset="0"/>
              <a:ea typeface="DengXian" panose="02010600030101010101" pitchFamily="2" charset="-122"/>
            </a:endParaRPr>
          </a:p>
          <a:p>
            <a:r>
              <a:rPr lang="en-GB" sz="1600" dirty="0">
                <a:effectLst/>
                <a:latin typeface="Calibri" panose="020F0502020204030204" pitchFamily="34" charset="0"/>
                <a:ea typeface="DengXian" panose="02010600030101010101" pitchFamily="2" charset="-122"/>
              </a:rPr>
              <a:t>The need to know what is being broken from means ‘break’ is really reiteration of tradition.</a:t>
            </a:r>
          </a:p>
          <a:p>
            <a:endParaRPr lang="en-GB" sz="1600" dirty="0">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H</a:t>
            </a:r>
            <a:r>
              <a:rPr lang="en-GB" sz="1600" dirty="0">
                <a:effectLst/>
                <a:latin typeface="Calibri" panose="020F0502020204030204" pitchFamily="34" charset="0"/>
                <a:ea typeface="DengXian" panose="02010600030101010101" pitchFamily="2" charset="-122"/>
              </a:rPr>
              <a:t>istorical view: continuity and change both depend on inter-generational fluctuations.</a:t>
            </a:r>
          </a:p>
          <a:p>
            <a:pPr lvl="1"/>
            <a:r>
              <a:rPr lang="en-GB" sz="1600" dirty="0">
                <a:latin typeface="Calibri" panose="020F0502020204030204" pitchFamily="34" charset="0"/>
                <a:ea typeface="DengXian" panose="02010600030101010101" pitchFamily="2" charset="-122"/>
              </a:rPr>
              <a:t>C</a:t>
            </a:r>
            <a:r>
              <a:rPr lang="en-GB" sz="1600" dirty="0">
                <a:effectLst/>
                <a:latin typeface="Calibri" panose="020F0502020204030204" pitchFamily="34" charset="0"/>
                <a:ea typeface="DengXian" panose="02010600030101010101" pitchFamily="2" charset="-122"/>
              </a:rPr>
              <a:t>onversions are moments of transition within longer global processes.</a:t>
            </a:r>
            <a:endParaRPr lang="en-GB" sz="1600" dirty="0">
              <a:latin typeface="Calibri" panose="020F0502020204030204" pitchFamily="34" charset="0"/>
              <a:ea typeface="DengXian" panose="02010600030101010101" pitchFamily="2" charset="-122"/>
            </a:endParaRPr>
          </a:p>
        </p:txBody>
      </p:sp>
      <p:pic>
        <p:nvPicPr>
          <p:cNvPr id="8194" name="Picture 2" descr="Catholic teaching on usury and interest ...">
            <a:extLst>
              <a:ext uri="{FF2B5EF4-FFF2-40B4-BE49-F238E27FC236}">
                <a16:creationId xmlns:a16="http://schemas.microsoft.com/office/drawing/2014/main" id="{F88F16C0-F11C-8893-A059-0B74094004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977671" y="3181159"/>
            <a:ext cx="4788505" cy="1787534"/>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Shape 820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3665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Freeform: Shape 4106">
            <a:extLst>
              <a:ext uri="{FF2B5EF4-FFF2-40B4-BE49-F238E27FC236}">
                <a16:creationId xmlns:a16="http://schemas.microsoft.com/office/drawing/2014/main" id="{627FF48C-AF46-4D52-998F-ED0BDDEEF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239000"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1137034" y="609599"/>
            <a:ext cx="5338194" cy="1322888"/>
          </a:xfrm>
        </p:spPr>
        <p:txBody>
          <a:bodyPr>
            <a:normAutofit/>
          </a:bodyPr>
          <a:lstStyle/>
          <a:p>
            <a:r>
              <a:rPr lang="en-GB" dirty="0"/>
              <a:t>Demonising traditions</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364435" y="1842053"/>
            <a:ext cx="6241773" cy="4335464"/>
          </a:xfrm>
        </p:spPr>
        <p:txBody>
          <a:bodyPr anchor="ctr">
            <a:normAutofit/>
          </a:bodyPr>
          <a:lstStyle/>
          <a:p>
            <a:r>
              <a:rPr lang="en-GB" sz="1600" dirty="0">
                <a:effectLst/>
                <a:latin typeface="Calibri" panose="020F0502020204030204" pitchFamily="34" charset="0"/>
                <a:ea typeface="DengXian" panose="02010600030101010101" pitchFamily="2" charset="-122"/>
              </a:rPr>
              <a:t>Pentecostal conversions are not just new beliefs but changes in orientations towards pre-Christian beliefs.</a:t>
            </a:r>
          </a:p>
          <a:p>
            <a:endParaRPr lang="en-GB" sz="1600" dirty="0">
              <a:effectLst/>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D</a:t>
            </a:r>
            <a:r>
              <a:rPr lang="en-GB" sz="1600" dirty="0">
                <a:effectLst/>
                <a:latin typeface="Calibri" panose="020F0502020204030204" pitchFamily="34" charset="0"/>
                <a:ea typeface="DengXian" panose="02010600030101010101" pitchFamily="2" charset="-122"/>
              </a:rPr>
              <a:t>emonisation of tradition: </a:t>
            </a:r>
          </a:p>
          <a:p>
            <a:pPr lvl="1"/>
            <a:r>
              <a:rPr lang="en-GB" sz="1600" dirty="0">
                <a:latin typeface="Calibri" panose="020F0502020204030204" pitchFamily="34" charset="0"/>
                <a:ea typeface="DengXian" panose="02010600030101010101" pitchFamily="2" charset="-122"/>
              </a:rPr>
              <a:t>The </a:t>
            </a:r>
            <a:r>
              <a:rPr lang="en-GB" sz="1600" dirty="0">
                <a:effectLst/>
                <a:latin typeface="Calibri" panose="020F0502020204030204" pitchFamily="34" charset="0"/>
                <a:ea typeface="DengXian" panose="02010600030101010101" pitchFamily="2" charset="-122"/>
              </a:rPr>
              <a:t>reinterpretation of pre-Christian beliefs, practices, entities or symbols as evil.</a:t>
            </a:r>
          </a:p>
          <a:p>
            <a:pPr lvl="1"/>
            <a:r>
              <a:rPr lang="en-GB" sz="1600" dirty="0">
                <a:effectLst/>
                <a:latin typeface="Calibri" panose="020F0502020204030204" pitchFamily="34" charset="0"/>
                <a:ea typeface="DengXian" panose="02010600030101010101" pitchFamily="2" charset="-122"/>
              </a:rPr>
              <a:t>Transformation of traditional elements so that traditional deities or spirits become demons.</a:t>
            </a:r>
          </a:p>
          <a:p>
            <a:endParaRPr lang="en-GB" sz="1600" dirty="0">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‘A</a:t>
            </a:r>
            <a:r>
              <a:rPr lang="en-GB" sz="1600" dirty="0">
                <a:effectLst/>
                <a:latin typeface="Calibri" panose="020F0502020204030204" pitchFamily="34" charset="0"/>
                <a:ea typeface="DengXian" panose="02010600030101010101" pitchFamily="2" charset="-122"/>
              </a:rPr>
              <a:t> dialectics of appropriation and rejection of “the past”’ (Meyer 1998: 332) shows that Christian and indigenous cosmologies are entangled.</a:t>
            </a:r>
            <a:endParaRPr lang="en-GB" sz="1600" dirty="0"/>
          </a:p>
        </p:txBody>
      </p:sp>
      <p:pic>
        <p:nvPicPr>
          <p:cNvPr id="4100" name="Picture 4" descr="African Traditional Religion ...">
            <a:extLst>
              <a:ext uri="{FF2B5EF4-FFF2-40B4-BE49-F238E27FC236}">
                <a16:creationId xmlns:a16="http://schemas.microsoft.com/office/drawing/2014/main" id="{C432A3DB-1409-D217-E4D7-1DB91B57C4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12913" y="1185248"/>
            <a:ext cx="3740887" cy="209489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Religion in Africa, Dr. Lamin Sanneh ...">
            <a:extLst>
              <a:ext uri="{FF2B5EF4-FFF2-40B4-BE49-F238E27FC236}">
                <a16:creationId xmlns:a16="http://schemas.microsoft.com/office/drawing/2014/main" id="{3C2633D7-5FCB-61C0-A97B-9532BA3F81D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12912" y="3601878"/>
            <a:ext cx="3740887" cy="1966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0097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3" name="Freeform: Shape 5132">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394912" y="284921"/>
            <a:ext cx="7669036" cy="1322888"/>
          </a:xfrm>
        </p:spPr>
        <p:txBody>
          <a:bodyPr>
            <a:normAutofit/>
          </a:bodyPr>
          <a:lstStyle/>
          <a:p>
            <a:r>
              <a:rPr lang="en-GB" sz="3100" dirty="0"/>
              <a:t>Translating the Bible: </a:t>
            </a:r>
            <a:br>
              <a:rPr lang="en-GB" sz="3100" dirty="0"/>
            </a:br>
            <a:r>
              <a:rPr lang="en-GB" sz="3100" dirty="0"/>
              <a:t>Religion and modernity among the Māori </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394912" y="1607809"/>
            <a:ext cx="7175927" cy="4973149"/>
          </a:xfrm>
        </p:spPr>
        <p:txBody>
          <a:bodyPr anchor="ctr">
            <a:normAutofit/>
          </a:bodyPr>
          <a:lstStyle/>
          <a:p>
            <a:r>
              <a:rPr lang="en-GB" sz="1600" dirty="0">
                <a:effectLst/>
                <a:latin typeface="Calibri" panose="020F0502020204030204" pitchFamily="34" charset="0"/>
                <a:ea typeface="DengXian" panose="02010600030101010101" pitchFamily="2" charset="-122"/>
              </a:rPr>
              <a:t>Māori have a rich tradition with many major and minor deities and spiritual entities.</a:t>
            </a:r>
          </a:p>
          <a:p>
            <a:endParaRPr lang="en-GB" sz="1600" dirty="0">
              <a:effectLst/>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C</a:t>
            </a:r>
            <a:r>
              <a:rPr lang="en-GB" sz="1600" dirty="0">
                <a:effectLst/>
                <a:latin typeface="Calibri" panose="020F0502020204030204" pitchFamily="34" charset="0"/>
                <a:ea typeface="DengXian" panose="02010600030101010101" pitchFamily="2" charset="-122"/>
              </a:rPr>
              <a:t>ontroversy is about how the translation uses pre-Christian Māori terms </a:t>
            </a:r>
            <a:r>
              <a:rPr lang="en-GB" sz="1600" dirty="0">
                <a:latin typeface="Calibri" panose="020F0502020204030204" pitchFamily="34" charset="0"/>
                <a:ea typeface="DengXian" panose="02010600030101010101" pitchFamily="2" charset="-122"/>
              </a:rPr>
              <a:t>for </a:t>
            </a:r>
            <a:r>
              <a:rPr lang="en-GB" sz="1600" dirty="0">
                <a:effectLst/>
                <a:latin typeface="Calibri" panose="020F0502020204030204" pitchFamily="34" charset="0"/>
                <a:ea typeface="DengXian" panose="02010600030101010101" pitchFamily="2" charset="-122"/>
              </a:rPr>
              <a:t>the Christian God or universe.</a:t>
            </a:r>
          </a:p>
          <a:p>
            <a:endParaRPr lang="en-GB" sz="1600" dirty="0">
              <a:effectLst/>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M</a:t>
            </a:r>
            <a:r>
              <a:rPr lang="en-GB" sz="1600" dirty="0">
                <a:effectLst/>
                <a:latin typeface="Calibri" panose="020F0502020204030204" pitchFamily="34" charset="0"/>
                <a:ea typeface="DengXian" panose="02010600030101010101" pitchFamily="2" charset="-122"/>
              </a:rPr>
              <a:t>any Māori Christians</a:t>
            </a:r>
            <a:r>
              <a:rPr lang="en-GB" sz="1600" dirty="0">
                <a:latin typeface="Calibri" panose="020F0502020204030204" pitchFamily="34" charset="0"/>
                <a:ea typeface="DengXian" panose="02010600030101010101" pitchFamily="2" charset="-122"/>
              </a:rPr>
              <a:t> </a:t>
            </a:r>
            <a:r>
              <a:rPr lang="en-GB" sz="1600" dirty="0">
                <a:effectLst/>
                <a:latin typeface="Calibri" panose="020F0502020204030204" pitchFamily="34" charset="0"/>
                <a:ea typeface="DengXian" panose="02010600030101010101" pitchFamily="2" charset="-122"/>
              </a:rPr>
              <a:t>see as mixing up different worldviews, doing violence to both.</a:t>
            </a:r>
          </a:p>
          <a:p>
            <a:endParaRPr lang="en-GB" sz="1600" dirty="0">
              <a:effectLst/>
              <a:latin typeface="Calibri" panose="020F0502020204030204" pitchFamily="34" charset="0"/>
              <a:ea typeface="DengXian" panose="02010600030101010101" pitchFamily="2" charset="-122"/>
            </a:endParaRPr>
          </a:p>
          <a:p>
            <a:r>
              <a:rPr lang="en-GB" sz="1600" dirty="0">
                <a:latin typeface="Calibri" panose="020F0502020204030204" pitchFamily="34" charset="0"/>
                <a:ea typeface="DengXian" panose="02010600030101010101" pitchFamily="2" charset="-122"/>
              </a:rPr>
              <a:t>H</a:t>
            </a:r>
            <a:r>
              <a:rPr lang="en-GB" sz="1600" dirty="0">
                <a:effectLst/>
                <a:latin typeface="Calibri" panose="020F0502020204030204" pitchFamily="34" charset="0"/>
                <a:ea typeface="DengXian" panose="02010600030101010101" pitchFamily="2" charset="-122"/>
              </a:rPr>
              <a:t>ighlights translation involves not just literal meanings but also cultural/theological nuance.</a:t>
            </a:r>
          </a:p>
          <a:p>
            <a:endParaRPr lang="en-GB" sz="1600" dirty="0">
              <a:effectLst/>
              <a:latin typeface="Calibri" panose="020F0502020204030204" pitchFamily="34" charset="0"/>
              <a:ea typeface="DengXian" panose="02010600030101010101" pitchFamily="2" charset="-122"/>
            </a:endParaRPr>
          </a:p>
          <a:p>
            <a:r>
              <a:rPr lang="en-GB" sz="1600" dirty="0">
                <a:effectLst/>
                <a:latin typeface="Calibri" panose="020F0502020204030204" pitchFamily="34" charset="0"/>
                <a:ea typeface="DengXian" panose="02010600030101010101" pitchFamily="2" charset="-122"/>
              </a:rPr>
              <a:t>Can be connected to the work of Robbins and Meyer already discussed.</a:t>
            </a:r>
            <a:endParaRPr lang="en-GB" sz="1600" dirty="0"/>
          </a:p>
        </p:txBody>
      </p:sp>
      <p:pic>
        <p:nvPicPr>
          <p:cNvPr id="5124" name="Picture 4" descr="Indigenous Culture ...">
            <a:extLst>
              <a:ext uri="{FF2B5EF4-FFF2-40B4-BE49-F238E27FC236}">
                <a16:creationId xmlns:a16="http://schemas.microsoft.com/office/drawing/2014/main" id="{FE823BE9-6F7F-5AA2-B35F-B5894513770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587948" y="353465"/>
            <a:ext cx="1984761" cy="3544218"/>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New Zealand - Maori, Polynesian ...">
            <a:extLst>
              <a:ext uri="{FF2B5EF4-FFF2-40B4-BE49-F238E27FC236}">
                <a16:creationId xmlns:a16="http://schemas.microsoft.com/office/drawing/2014/main" id="{12D065AC-2AD7-C205-5BED-EEBAA58CFCF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647043" y="4634061"/>
            <a:ext cx="2925666" cy="1946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895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Freeform: Shape 615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FB03F0-684A-0729-3BE8-4CAAB8301B57}"/>
              </a:ext>
            </a:extLst>
          </p:cNvPr>
          <p:cNvSpPr>
            <a:spLocks noGrp="1"/>
          </p:cNvSpPr>
          <p:nvPr>
            <p:ph type="title"/>
          </p:nvPr>
        </p:nvSpPr>
        <p:spPr>
          <a:xfrm>
            <a:off x="425824" y="153435"/>
            <a:ext cx="11340352" cy="1330841"/>
          </a:xfrm>
        </p:spPr>
        <p:txBody>
          <a:bodyPr>
            <a:normAutofit/>
          </a:bodyPr>
          <a:lstStyle/>
          <a:p>
            <a:r>
              <a:rPr lang="en-GB" dirty="0"/>
              <a:t>Conclusion: </a:t>
            </a:r>
            <a:br>
              <a:rPr lang="en-GB" dirty="0"/>
            </a:br>
            <a:r>
              <a:rPr lang="en-GB" dirty="0"/>
              <a:t>Christianity, modernity, globalisation</a:t>
            </a:r>
          </a:p>
        </p:txBody>
      </p:sp>
      <p:sp>
        <p:nvSpPr>
          <p:cNvPr id="3" name="Content Placeholder 2">
            <a:extLst>
              <a:ext uri="{FF2B5EF4-FFF2-40B4-BE49-F238E27FC236}">
                <a16:creationId xmlns:a16="http://schemas.microsoft.com/office/drawing/2014/main" id="{3D72C800-0F1D-EE43-01DC-9D49B2462ADA}"/>
              </a:ext>
            </a:extLst>
          </p:cNvPr>
          <p:cNvSpPr>
            <a:spLocks noGrp="1"/>
          </p:cNvSpPr>
          <p:nvPr>
            <p:ph idx="1"/>
          </p:nvPr>
        </p:nvSpPr>
        <p:spPr>
          <a:xfrm>
            <a:off x="510210" y="2198362"/>
            <a:ext cx="5075582" cy="4300409"/>
          </a:xfrm>
        </p:spPr>
        <p:txBody>
          <a:bodyPr>
            <a:normAutofit lnSpcReduction="10000"/>
          </a:bodyPr>
          <a:lstStyle/>
          <a:p>
            <a:r>
              <a:rPr lang="en-GB" sz="2000" dirty="0"/>
              <a:t>Larger take away points:</a:t>
            </a:r>
            <a:endParaRPr lang="en-GB" sz="2000" dirty="0">
              <a:latin typeface="Calibri" panose="020F0502020204030204" pitchFamily="34" charset="0"/>
              <a:ea typeface="DengXian" panose="02010600030101010101" pitchFamily="2" charset="-122"/>
            </a:endParaRPr>
          </a:p>
          <a:p>
            <a:pPr lvl="1"/>
            <a:r>
              <a:rPr lang="en-GB" sz="1600" dirty="0"/>
              <a:t>All abstract terms are useful for thinking with (i.e. as heuristic devices) but can be problematic if used uncritically.</a:t>
            </a:r>
          </a:p>
          <a:p>
            <a:pPr marL="457200" lvl="1" indent="0">
              <a:buNone/>
            </a:pPr>
            <a:endParaRPr lang="en-GB" sz="1600" dirty="0"/>
          </a:p>
          <a:p>
            <a:pPr lvl="1"/>
            <a:r>
              <a:rPr lang="en-GB" sz="1600" dirty="0"/>
              <a:t>Most things are usually not only one thing but rather a complex interplay of multiple elements.</a:t>
            </a:r>
          </a:p>
          <a:p>
            <a:pPr lvl="1"/>
            <a:endParaRPr lang="en-GB" sz="1600" dirty="0"/>
          </a:p>
          <a:p>
            <a:pPr lvl="1"/>
            <a:r>
              <a:rPr lang="en-GB" sz="1600" dirty="0">
                <a:effectLst/>
                <a:latin typeface="Calibri" panose="020F0502020204030204" pitchFamily="34" charset="0"/>
                <a:ea typeface="DengXian" panose="02010600030101010101" pitchFamily="2" charset="-122"/>
              </a:rPr>
              <a:t>All localities involve global interactions, which help construct local ideas about larger processes.</a:t>
            </a:r>
          </a:p>
          <a:p>
            <a:pPr lvl="1"/>
            <a:endParaRPr lang="en-GB" sz="1600" dirty="0">
              <a:latin typeface="Calibri" panose="020F0502020204030204" pitchFamily="34" charset="0"/>
              <a:ea typeface="DengXian" panose="02010600030101010101" pitchFamily="2" charset="-122"/>
            </a:endParaRPr>
          </a:p>
          <a:p>
            <a:pPr lvl="1"/>
            <a:r>
              <a:rPr lang="en-GB" sz="1600" dirty="0">
                <a:effectLst/>
                <a:latin typeface="Calibri" panose="020F0502020204030204" pitchFamily="34" charset="0"/>
                <a:ea typeface="DengXian" panose="02010600030101010101" pitchFamily="2" charset="-122"/>
              </a:rPr>
              <a:t>All global processes are situated and understood locally, so are usually nowhere identical.</a:t>
            </a:r>
          </a:p>
          <a:p>
            <a:pPr lvl="1"/>
            <a:endParaRPr lang="en-GB" sz="1600" dirty="0"/>
          </a:p>
          <a:p>
            <a:pPr lvl="1"/>
            <a:r>
              <a:rPr lang="en-GB" sz="1600" dirty="0"/>
              <a:t>Thus, statements need to be based in evidence derived from relevant, valid methods and oriented towards the appropriate scale.</a:t>
            </a:r>
          </a:p>
          <a:p>
            <a:pPr lvl="1"/>
            <a:endParaRPr lang="en-GB" sz="1600" dirty="0"/>
          </a:p>
          <a:p>
            <a:pPr lvl="1"/>
            <a:endParaRPr lang="en-GB" sz="1600" dirty="0"/>
          </a:p>
        </p:txBody>
      </p:sp>
      <p:pic>
        <p:nvPicPr>
          <p:cNvPr id="6148" name="Picture 4" descr="r/MapPorn - Largest religion by national subdivision">
            <a:extLst>
              <a:ext uri="{FF2B5EF4-FFF2-40B4-BE49-F238E27FC236}">
                <a16:creationId xmlns:a16="http://schemas.microsoft.com/office/drawing/2014/main" id="{EEBD479C-EC7D-2599-A15F-7E7B99065CB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33319" y="2507231"/>
            <a:ext cx="5948472" cy="3256788"/>
          </a:xfrm>
          <a:prstGeom prst="rect">
            <a:avLst/>
          </a:prstGeom>
          <a:noFill/>
          <a:extLst>
            <a:ext uri="{909E8E84-426E-40DD-AFC4-6F175D3DCCD1}">
              <a14:hiddenFill xmlns:a14="http://schemas.microsoft.com/office/drawing/2010/main">
                <a:solidFill>
                  <a:srgbClr val="FFFFFF"/>
                </a:solidFill>
              </a14:hiddenFill>
            </a:ext>
          </a:extLst>
        </p:spPr>
      </p:pic>
      <p:sp>
        <p:nvSpPr>
          <p:cNvPr id="6157" name="Freeform: Shape 615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11871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826</Words>
  <Application>Microsoft Office PowerPoint</Application>
  <PresentationFormat>Widescreen</PresentationFormat>
  <Paragraphs>90</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 Display</vt:lpstr>
      <vt:lpstr>Calibri</vt:lpstr>
      <vt:lpstr>Arial</vt:lpstr>
      <vt:lpstr>Aptos</vt:lpstr>
      <vt:lpstr>Office Theme</vt:lpstr>
      <vt:lpstr>Introduction to the Study of Religion (HPRS4901)  EVANGELICAL &amp; INDIGENOUS COSMOLOGIES</vt:lpstr>
      <vt:lpstr>Overview</vt:lpstr>
      <vt:lpstr>Introduction</vt:lpstr>
      <vt:lpstr>Pentecostalism and Evangelicalism</vt:lpstr>
      <vt:lpstr>Conversion &amp; the anthropology of Christianity</vt:lpstr>
      <vt:lpstr>Christianity, continuity and change 1: Robbins</vt:lpstr>
      <vt:lpstr>Continuity and change 2: Meyer and historians</vt:lpstr>
      <vt:lpstr>Demonising traditions</vt:lpstr>
      <vt:lpstr>Translating the Bible:  Religion and modernity among the Māori </vt:lpstr>
      <vt:lpstr>Conclusion:  Christianity, modernity, globalisation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Study of Religion (HPRS4901)  WEEK 5: EVANGELICAL &amp; INDIGENOUS COSMOLOGIES</dc:title>
  <dc:creator>Ryan O'Byrne</dc:creator>
  <cp:lastModifiedBy>Ryan O'Byrne</cp:lastModifiedBy>
  <cp:revision>2</cp:revision>
  <dcterms:created xsi:type="dcterms:W3CDTF">2024-06-28T10:05:27Z</dcterms:created>
  <dcterms:modified xsi:type="dcterms:W3CDTF">2025-02-04T13:49:06Z</dcterms:modified>
</cp:coreProperties>
</file>