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277" r:id="rId6"/>
    <p:sldId id="279" r:id="rId7"/>
    <p:sldId id="258" r:id="rId8"/>
    <p:sldId id="261" r:id="rId9"/>
    <p:sldId id="276" r:id="rId10"/>
    <p:sldId id="292" r:id="rId11"/>
    <p:sldId id="295" r:id="rId12"/>
    <p:sldId id="294" r:id="rId13"/>
    <p:sldId id="287" r:id="rId14"/>
    <p:sldId id="289" r:id="rId15"/>
    <p:sldId id="290" r:id="rId16"/>
    <p:sldId id="301" r:id="rId17"/>
    <p:sldId id="281" r:id="rId18"/>
    <p:sldId id="286" r:id="rId19"/>
    <p:sldId id="285" r:id="rId20"/>
    <p:sldId id="291" r:id="rId21"/>
    <p:sldId id="302" r:id="rId22"/>
    <p:sldId id="282" r:id="rId23"/>
    <p:sldId id="297" r:id="rId24"/>
    <p:sldId id="298" r:id="rId25"/>
    <p:sldId id="283" r:id="rId26"/>
    <p:sldId id="296" r:id="rId27"/>
    <p:sldId id="269" r:id="rId28"/>
    <p:sldId id="299" r:id="rId29"/>
    <p:sldId id="300" r:id="rId30"/>
    <p:sldId id="275" r:id="rId3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E77251-766D-1395-FED6-7EFDC5D03C80}" v="3" dt="2025-05-23T16:33:15.080"/>
    <p1510:client id="{2A7E99CB-4D38-5BFA-2949-AF2D3BC4E3BB}" v="530" dt="2025-05-23T17:23:36.307"/>
    <p1510:client id="{4C87F1A2-7119-040F-56C9-57B0F02C79CC}" v="53" dt="2025-05-23T13:24:24.005"/>
    <p1510:client id="{84824B3D-895E-455D-BDCA-21A6EA0CF49A}" v="1388" dt="2025-05-23T16:20:46.300"/>
    <p1510:client id="{8F6B90F1-1895-0064-0F25-583E003B0A82}" v="84" dt="2025-05-23T20:21:07.517"/>
    <p1510:client id="{AC57F0CD-91C4-8B43-BA0B-4D74859C32D9}" v="281" dt="2025-05-23T15:00:05.385"/>
    <p1510:client id="{D19D2EF3-DFC1-60B5-B0D8-C42F9A554893}" v="601" dt="2025-05-23T16:12:49.702"/>
    <p1510:client id="{ECB4023E-FACF-DA2F-A86A-DB750E5135BF}" v="1265" dt="2025-05-23T13:20:02.1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660B408-B3CF-4A94-85FC-2B1E0A45F4A2}" styleName="Dark Style 2 –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Light Style 3 –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40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23/05/2025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23/05/2025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C5E1A-B51A-C857-73C6-CB81962DDF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8D9A3A-297F-55DD-C115-94DA5B2225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8A6149-F3F0-1337-1F8C-FFF08881F9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92D862-765A-7A97-55A2-11FFB6831C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0924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244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2268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2C7AD4-4DBC-6400-D769-3C7590694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3F926F-FB30-A30B-4DB0-4E67C9ECAF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7981E6-67D4-1C68-3DB0-951FEE38D9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A00EC9-5836-7167-8BA8-3C399F5551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0761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9EFEE0-4693-0DF8-EFF9-9C4BC91CE7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16CF0E-7DBB-BB94-7945-0762936CBE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242950-6F31-3EEE-6964-8E5D4AA37E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833B95-64F5-43DE-71B2-1BE859A5B8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169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B41A34-1D9D-7CD6-B776-1C20C38F13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E8470E-D6C7-F16C-0C6B-91DD2742F3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26496F-2AB5-A519-ADDD-5B10C256B0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4BE764-C333-BAC4-4E09-46390E48D9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3484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D70637-3153-144F-30CF-5B3B0D9B1D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7B0E4D-71B9-EB0A-9C21-CCAF560D01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A67D92-4039-E6A1-8BA4-6440393EE7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Iyere</a:t>
            </a:r>
            <a:r>
              <a:rPr lang="en-GB"/>
              <a:t>, S.F., </a:t>
            </a:r>
            <a:r>
              <a:rPr lang="en-GB" err="1"/>
              <a:t>Univerisity</a:t>
            </a:r>
            <a:r>
              <a:rPr lang="en-GB"/>
              <a:t>, A.A., Yeboah, J.K., Erua, J.B. and John-</a:t>
            </a:r>
            <a:r>
              <a:rPr lang="en-GB" err="1"/>
              <a:t>Otumu</a:t>
            </a:r>
            <a:r>
              <a:rPr lang="en-GB"/>
              <a:t>, A.M., 2019, October. Design and Implementation of a Solar Powered Security/Garden Light. In </a:t>
            </a:r>
            <a:r>
              <a:rPr lang="en-GB" i="1"/>
              <a:t>Proceedings of: 2nd International Conference of the IEEE Nigeria</a:t>
            </a:r>
            <a:r>
              <a:rPr lang="en-GB"/>
              <a:t> (p. 317).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BB8ADF-463E-DDC2-F98F-7D716CF2A7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9278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60CF24-EAAF-A267-8F77-037232226A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2F07AA-CBA4-1AF2-D947-C6CAA1F0AE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42B482-3B26-1560-531E-6A344AAA1E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03913F-4B7A-66C4-E5C2-FA5A0DE9E8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313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9CCCAF-0944-0C50-AAF4-AC1F3978E8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98790D-7F95-F8A8-7B2C-0609920628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F8ED19-0565-03BA-C707-F9E7A8A4B0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9FF6A-6E9C-4BDB-C73E-D54B94AF9A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2010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BD3CF-B98F-591F-75E6-D271E333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1F58A5-6E28-D2ED-93BF-EC16A0DB83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B7717E-ABBA-54F5-070B-97A3554CFC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77A6CE-6544-FE38-5EC8-0FD78CCD79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1162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415DDA-F9BE-9F21-52B8-4983007F8B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F7252C-EFA2-C9DE-019B-19BEA5CCF5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517690-2EA3-9759-CAC9-757E202A47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96688F-A2C9-42D5-3944-606667C663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3685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C2E2B4-F9F9-760A-728D-4D9FEBD930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D0AF99-B3DF-75BC-0BD2-22258BB876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E4A351-7452-43DC-CFDF-1A0DFEAF1F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ABA7AC-5F9F-8954-6AAC-B18840FD37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5857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B3A7DC-429D-18F1-DB03-C3BA6557E9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C0B64A-771E-E94D-CFEB-66B97405AF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84E88C-A452-2BDA-3B09-85D7D129CA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EEF5E4-2C8F-972C-F1AB-6AA20050A0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0531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054D82-0403-F38C-392A-3BED839DCC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323859-1282-64A2-508B-2A845DB257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02BD24-9281-65CD-D82A-754865DD65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91D30F-94B2-0FE0-8B3E-806A1C37C2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0820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BF48C7-D4CD-6CBA-8E62-41E3F4950C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CF6681-E1B1-732B-1DC1-3BBBB3ECCE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26A6CD-6E6A-EDEC-D8CD-C670F0396B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1DE66A-B27F-CE80-78AF-C32A378FB1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2777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00799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17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se.gov.uk/simple-health-safety/risk/index.htm?utm_source=hse.gov.uk&amp;utm_medium=referral&amp;utm_campaign=guidance-push&amp;utm_term=risk&amp;utm_content=home-page-popular" TargetMode="External"/><Relationship Id="rId13" Type="http://schemas.openxmlformats.org/officeDocument/2006/relationships/hyperlink" Target="https://paperpal.com/blog/academic-writing-guides/how-to-write-a-rationale-for-a-research-paper" TargetMode="External"/><Relationship Id="rId3" Type="http://schemas.openxmlformats.org/officeDocument/2006/relationships/hyperlink" Target="https://books.google.co.uk/books?hl=en&amp;lr=&amp;id=GEV-DHginKIC&amp;oi=fnd&amp;pg=PP1&amp;dq=how+does+sustainability+affect+business&amp;ots=O-A5M4BFH_&amp;sig=bDMeoY4QLVMLX6if0pYxvbN_7lc#v=onepage&amp;q&amp;f=false" TargetMode="External"/><Relationship Id="rId7" Type="http://schemas.openxmlformats.org/officeDocument/2006/relationships/hyperlink" Target="http://www.hse.gov.uk" TargetMode="External"/><Relationship Id="rId12" Type="http://schemas.openxmlformats.org/officeDocument/2006/relationships/hyperlink" Target="https://www.hse.gov.uk/work-equipment-machinery/puwer-overview.htm" TargetMode="External"/><Relationship Id="rId2" Type="http://schemas.openxmlformats.org/officeDocument/2006/relationships/hyperlink" Target="https://uowtsd.sharepoint.com/:w:/r/teams/L5GroupProject2025Part-time_GRP-Group7onlinegroupprivatechannel/_layouts/15/Doc2.aspx?action=edit&amp;sourcedoc=%7B0626792b-d4f5-41e1-9dff-31d23732b88e%7D&amp;wdOrigin=TEAMS-MAGLEV.teamsSdk_ns.rwc&amp;wdExp=TEAMS-TREATMENT&amp;wdhostclicktime=1742492149440&amp;web=1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hse.gov.uk/coshh/basics/index.htm" TargetMode="External"/><Relationship Id="rId11" Type="http://schemas.openxmlformats.org/officeDocument/2006/relationships/hyperlink" Target="https://www.hse.gov.uk/msd/manual-handling/index.htm?utm_source=hse.gov.uk&amp;utm_medium=referral&amp;utm_campaign=guidance-push&amp;utm_term=man-han&amp;utm_content=home-page-popular" TargetMode="External"/><Relationship Id="rId5" Type="http://schemas.openxmlformats.org/officeDocument/2006/relationships/hyperlink" Target="https://www.smithcorona.com/blog/2023-guide-to-lithium-battery-labels/" TargetMode="External"/><Relationship Id="rId10" Type="http://schemas.openxmlformats.org/officeDocument/2006/relationships/hyperlink" Target="https://www.hse.gov.uk/lone-working/worker/index.htm" TargetMode="External"/><Relationship Id="rId4" Type="http://schemas.openxmlformats.org/officeDocument/2006/relationships/hyperlink" Target="https://www.scirp.org/journal/paperinformation?paperid=83238" TargetMode="External"/><Relationship Id="rId9" Type="http://schemas.openxmlformats.org/officeDocument/2006/relationships/hyperlink" Target="https://www.hse.gov.uk/legislation/hswa.htm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caulk.io/what-is-the-best-silicone-sealant-for-outdoor-use/" TargetMode="External"/><Relationship Id="rId13" Type="http://schemas.openxmlformats.org/officeDocument/2006/relationships/hyperlink" Target="https://nenpower.com/blog/what-wires-are-used-to-connect-solar-panel-lights/" TargetMode="External"/><Relationship Id="rId3" Type="http://schemas.openxmlformats.org/officeDocument/2006/relationships/hyperlink" Target="https://solvoltaics.com/solar-panels-glass-or-plastic/" TargetMode="External"/><Relationship Id="rId7" Type="http://schemas.openxmlformats.org/officeDocument/2006/relationships/hyperlink" Target="https://bssa.org.uk/bssa_articles/melting-temperature-range-for-stainless-steels/" TargetMode="External"/><Relationship Id="rId12" Type="http://schemas.openxmlformats.org/officeDocument/2006/relationships/hyperlink" Target="https://nenpower.com/blog/what-kind-of-glass-is-used-in-solar-panels/" TargetMode="External"/><Relationship Id="rId17" Type="http://schemas.openxmlformats.org/officeDocument/2006/relationships/hyperlink" Target="https://www.sciencedirect.com/topics/engineering/photovoltaic-panel" TargetMode="External"/><Relationship Id="rId2" Type="http://schemas.openxmlformats.org/officeDocument/2006/relationships/hyperlink" Target="https://www.researchgate.net/publication/363642530_Analysis_of_GSM_Network_Quality_of_Service_Using_Call_Setup_Failure_Rate_and_Handover_Failure_Rate_Indices#page=317" TargetMode="External"/><Relationship Id="rId16" Type="http://schemas.openxmlformats.org/officeDocument/2006/relationships/hyperlink" Target="http://www.sciencedirect.com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maysunsolar.com/blog-what-are-solar-panels-made-of-how-do-they-work/" TargetMode="External"/><Relationship Id="rId11" Type="http://schemas.openxmlformats.org/officeDocument/2006/relationships/hyperlink" Target="https://www.hlx-led.com/news_xq/144.html" TargetMode="External"/><Relationship Id="rId5" Type="http://schemas.openxmlformats.org/officeDocument/2006/relationships/hyperlink" Target="https://richfieldsplastics.com/blog/why-should-solar-panels-have-a-plastic-casing/" TargetMode="External"/><Relationship Id="rId15" Type="http://schemas.openxmlformats.org/officeDocument/2006/relationships/hyperlink" Target="https://www.angi.com/articles/caulk-vs-silicone.htm" TargetMode="External"/><Relationship Id="rId10" Type="http://schemas.openxmlformats.org/officeDocument/2006/relationships/hyperlink" Target="https://www.hse.gov.uk/simple-health-safety/risk/risk-assessment-template-and-examples.htm" TargetMode="External"/><Relationship Id="rId4" Type="http://schemas.openxmlformats.org/officeDocument/2006/relationships/hyperlink" Target="https://solvoltaics.com/pros-and-cons-of-monocrystalline-solar-panels/" TargetMode="External"/><Relationship Id="rId9" Type="http://schemas.openxmlformats.org/officeDocument/2006/relationships/hyperlink" Target="https://greencoast.org/pros-and-cons-of-led-lighting/" TargetMode="External"/><Relationship Id="rId14" Type="http://schemas.openxmlformats.org/officeDocument/2006/relationships/hyperlink" Target="https://www.renewableenergyhub.co.uk/main/solar-panels/what-is-a-solar-cell-made-up-of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r>
              <a:rPr lang="en-GB"/>
              <a:t>Group 6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Solar powered garden light's 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F79943-06A7-123A-5117-55F6AEA23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958F7-3E00-0448-9A98-AB56FBA61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381000"/>
            <a:ext cx="3932828" cy="1325563"/>
          </a:xfrm>
        </p:spPr>
        <p:txBody>
          <a:bodyPr rtlCol="0" anchor="b">
            <a:normAutofit/>
          </a:bodyPr>
          <a:lstStyle/>
          <a:p>
            <a:r>
              <a:rPr lang="en-GB"/>
              <a:t>Project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7215A-DDF7-F544-8C18-2B9C08236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458141"/>
            <a:ext cx="3485787" cy="29261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Cost Effective </a:t>
            </a:r>
          </a:p>
          <a:p>
            <a:r>
              <a:rPr lang="en-GB" dirty="0"/>
              <a:t>Sustainable Product</a:t>
            </a:r>
          </a:p>
          <a:p>
            <a:r>
              <a:rPr lang="en-GB" dirty="0"/>
              <a:t>Safety</a:t>
            </a:r>
          </a:p>
          <a:p>
            <a:r>
              <a:rPr lang="en-GB" dirty="0"/>
              <a:t>Testing/Validation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F1BF45-77E0-FA1F-5B90-4465DA2FEC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B09EBAAA-39D8-CBBD-5843-5B3D26C24D61}"/>
              </a:ext>
            </a:extLst>
          </p:cNvPr>
          <p:cNvSpPr txBox="1">
            <a:spLocks/>
          </p:cNvSpPr>
          <p:nvPr/>
        </p:nvSpPr>
        <p:spPr>
          <a:xfrm>
            <a:off x="5610964" y="1724716"/>
            <a:ext cx="5965630" cy="3366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Evan – Project Manager/Programming</a:t>
            </a:r>
          </a:p>
          <a:p>
            <a:r>
              <a:rPr lang="en-GB"/>
              <a:t>Llewellyn – Design</a:t>
            </a:r>
          </a:p>
          <a:p>
            <a:r>
              <a:rPr lang="en-GB"/>
              <a:t>Brogan – Procurement/Sustainability</a:t>
            </a:r>
          </a:p>
          <a:p>
            <a:r>
              <a:rPr lang="en-GB"/>
              <a:t>Emily – Materials/Sustainability</a:t>
            </a:r>
          </a:p>
          <a:p>
            <a:r>
              <a:rPr lang="en-GB"/>
              <a:t>Grace – Analysis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7743A78-33E4-78B5-6104-01D2BC1F2800}"/>
              </a:ext>
            </a:extLst>
          </p:cNvPr>
          <p:cNvSpPr txBox="1">
            <a:spLocks/>
          </p:cNvSpPr>
          <p:nvPr/>
        </p:nvSpPr>
        <p:spPr>
          <a:xfrm>
            <a:off x="5892799" y="340190"/>
            <a:ext cx="3749948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Roles</a:t>
            </a:r>
          </a:p>
        </p:txBody>
      </p:sp>
    </p:spTree>
    <p:extLst>
      <p:ext uri="{BB962C8B-B14F-4D97-AF65-F5344CB8AC3E}">
        <p14:creationId xmlns:p14="http://schemas.microsoft.com/office/powerpoint/2010/main" val="3515156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442F7-E80A-8213-3EAA-BDF5D8D6B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/>
              <a:t>Project Ideas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C60416-D0E1-3B4C-060B-9A465EC538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3</a:t>
            </a:fld>
            <a:endParaRPr lang="en-GB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00261A-127E-FEDF-1945-0C37A3F8F3EB}"/>
              </a:ext>
            </a:extLst>
          </p:cNvPr>
          <p:cNvSpPr txBox="1"/>
          <p:nvPr/>
        </p:nvSpPr>
        <p:spPr>
          <a:xfrm>
            <a:off x="1239520" y="2103120"/>
            <a:ext cx="97791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Poll within group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Most votes for renewable energy device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Brainstorm ideas for renewable energy device – Solar powered garden/pathway light</a:t>
            </a:r>
          </a:p>
        </p:txBody>
      </p:sp>
      <p:pic>
        <p:nvPicPr>
          <p:cNvPr id="3" name="Picture 2" descr="A screenshot of a chat&#10;&#10;AI-generated content may be incorrect.">
            <a:extLst>
              <a:ext uri="{FF2B5EF4-FFF2-40B4-BE49-F238E27FC236}">
                <a16:creationId xmlns:a16="http://schemas.microsoft.com/office/drawing/2014/main" id="{0D32EB43-DAD3-F013-8BD2-70ABA611C0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237" y="3228974"/>
            <a:ext cx="6224588" cy="254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670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381000"/>
            <a:ext cx="4092766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Scope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75C4C59-7E73-F3D0-FDB9-FA62E3F14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4318907" cy="3366813"/>
          </a:xfrm>
        </p:spPr>
        <p:txBody>
          <a:bodyPr/>
          <a:lstStyle/>
          <a:p>
            <a:r>
              <a:rPr lang="en-US" sz="1600"/>
              <a:t>What project covers &amp; how</a:t>
            </a:r>
          </a:p>
          <a:p>
            <a:r>
              <a:rPr lang="en-US" sz="1600"/>
              <a:t>Boundaries, deliverables, technical details</a:t>
            </a:r>
          </a:p>
          <a:p>
            <a:r>
              <a:rPr lang="en-US" sz="1600"/>
              <a:t>Objectives </a:t>
            </a:r>
          </a:p>
          <a:p>
            <a:r>
              <a:rPr lang="en-US" sz="1600"/>
              <a:t>Timeline </a:t>
            </a:r>
          </a:p>
          <a:p>
            <a:r>
              <a:rPr lang="en-US" sz="1600"/>
              <a:t>Resources</a:t>
            </a:r>
          </a:p>
          <a:p>
            <a:r>
              <a:rPr lang="en-US" sz="1600"/>
              <a:t>Constraints</a:t>
            </a:r>
          </a:p>
          <a:p>
            <a:r>
              <a:rPr lang="en-US" sz="1600"/>
              <a:t>Implementation &amp; execution</a:t>
            </a:r>
          </a:p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49EAE-EC19-365F-0AFB-4BF13A5D0CAF}"/>
              </a:ext>
            </a:extLst>
          </p:cNvPr>
          <p:cNvSpPr txBox="1">
            <a:spLocks/>
          </p:cNvSpPr>
          <p:nvPr/>
        </p:nvSpPr>
        <p:spPr>
          <a:xfrm>
            <a:off x="5370871" y="2087563"/>
            <a:ext cx="5695423" cy="345783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/>
              <a:t>Why project is needed – This project outlines the need for sustainable household products to decelerate climate change.</a:t>
            </a:r>
          </a:p>
          <a:p>
            <a:r>
              <a:rPr lang="en-GB" sz="1600" dirty="0"/>
              <a:t>Goals and objectives - T</a:t>
            </a:r>
            <a:r>
              <a:rPr lang="en-GB" sz="1600" dirty="0">
                <a:latin typeface="Tenorite"/>
              </a:rPr>
              <a:t>o design an LED solar powered garden light that can light a walkway out to the garden. The design should be cost effective, sustainable and safe to use. </a:t>
            </a:r>
          </a:p>
          <a:p>
            <a:r>
              <a:rPr lang="en-GB" sz="1600" dirty="0"/>
              <a:t>Learning outcomes - </a:t>
            </a:r>
          </a:p>
          <a:p>
            <a:pPr marL="285750" indent="-285750">
              <a:buChar char="•"/>
            </a:pPr>
            <a:r>
              <a:rPr lang="en-GB" sz="1600" dirty="0"/>
              <a:t>Transferable skills – teamwork, time management and communication </a:t>
            </a:r>
          </a:p>
          <a:p>
            <a:pPr marL="285750" indent="-285750">
              <a:buChar char="•"/>
            </a:pPr>
            <a:r>
              <a:rPr lang="en-GB" sz="1600" dirty="0"/>
              <a:t>Project management strategies</a:t>
            </a:r>
          </a:p>
          <a:p>
            <a:pPr marL="285750" indent="-285750">
              <a:buChar char="•"/>
            </a:pPr>
            <a:r>
              <a:rPr lang="en-GB" sz="1600" dirty="0"/>
              <a:t>Environmental &amp; sustainability considerations  </a:t>
            </a:r>
            <a:endParaRPr lang="en-GB" dirty="0"/>
          </a:p>
          <a:p>
            <a:pPr marL="285750" indent="-285750">
              <a:buChar char="•"/>
            </a:pPr>
            <a:r>
              <a:rPr lang="en-GB" sz="1600" dirty="0"/>
              <a:t>Engineering skills </a:t>
            </a:r>
          </a:p>
          <a:p>
            <a:pPr marL="285750" indent="-285750">
              <a:buChar char="•"/>
            </a:pPr>
            <a:endParaRPr lang="en-GB" sz="1600" dirty="0"/>
          </a:p>
          <a:p>
            <a:endParaRPr lang="en-GB" sz="1600" dirty="0"/>
          </a:p>
          <a:p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A72D628-796C-C31A-7766-8EEE301D05F4}"/>
              </a:ext>
            </a:extLst>
          </p:cNvPr>
          <p:cNvSpPr txBox="1">
            <a:spLocks/>
          </p:cNvSpPr>
          <p:nvPr/>
        </p:nvSpPr>
        <p:spPr>
          <a:xfrm>
            <a:off x="5370872" y="381000"/>
            <a:ext cx="4318908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Rationale</a:t>
            </a:r>
          </a:p>
        </p:txBody>
      </p:sp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047E-FBFD-4F79-BCA5-10E69740F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/>
          <a:p>
            <a:r>
              <a:rPr lang="en-GB"/>
              <a:t>Timing Plan</a:t>
            </a: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C59EA9F2-2304-6E01-FDB4-D384CE3C0C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5454282"/>
              </p:ext>
            </p:extLst>
          </p:nvPr>
        </p:nvGraphicFramePr>
        <p:xfrm>
          <a:off x="1166813" y="2087563"/>
          <a:ext cx="9780584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5146">
                  <a:extLst>
                    <a:ext uri="{9D8B030D-6E8A-4147-A177-3AD203B41FA5}">
                      <a16:colId xmlns:a16="http://schemas.microsoft.com/office/drawing/2014/main" val="883214003"/>
                    </a:ext>
                  </a:extLst>
                </a:gridCol>
                <a:gridCol w="2445146">
                  <a:extLst>
                    <a:ext uri="{9D8B030D-6E8A-4147-A177-3AD203B41FA5}">
                      <a16:colId xmlns:a16="http://schemas.microsoft.com/office/drawing/2014/main" val="246503021"/>
                    </a:ext>
                  </a:extLst>
                </a:gridCol>
                <a:gridCol w="2445146">
                  <a:extLst>
                    <a:ext uri="{9D8B030D-6E8A-4147-A177-3AD203B41FA5}">
                      <a16:colId xmlns:a16="http://schemas.microsoft.com/office/drawing/2014/main" val="2861825179"/>
                    </a:ext>
                  </a:extLst>
                </a:gridCol>
                <a:gridCol w="2445146">
                  <a:extLst>
                    <a:ext uri="{9D8B030D-6E8A-4147-A177-3AD203B41FA5}">
                      <a16:colId xmlns:a16="http://schemas.microsoft.com/office/drawing/2014/main" val="30757784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Start 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Finish 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Time for completion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4058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Planning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26/02/2025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57421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26/02/2025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26/03/2025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29347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Programming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26/02/2025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09/04/2025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55620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Testing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26/02/2025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09/04/2025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01094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Evaluation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26/02/2025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16/04/2025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162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Materials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26/02/2025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09/04/2025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6582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Sustainability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21/03/2025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21/05/2025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3089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Conclusions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21/05/2025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12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7620244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86E01-62BB-5145-A6C3-515717DD32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386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4AC177-B5C7-18EE-F0FB-5E07A5C627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E6D2D34-4BB4-460B-8844-027610FB2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DA53FB-C06D-8D4E-C3DF-0D23B8AD4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59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500">
                <a:solidFill>
                  <a:schemeClr val="tx2"/>
                </a:solidFill>
              </a:rPr>
              <a:t>Key components – Evan</a:t>
            </a:r>
            <a:br>
              <a:rPr lang="en-US" sz="2500"/>
            </a:br>
            <a:r>
              <a:rPr lang="en-US" sz="2500">
                <a:solidFill>
                  <a:schemeClr val="tx2"/>
                </a:solidFill>
              </a:rPr>
              <a:t>Project Manager &amp; Programmer</a:t>
            </a:r>
          </a:p>
        </p:txBody>
      </p:sp>
      <p:pic>
        <p:nvPicPr>
          <p:cNvPr id="6" name="Picture 5" descr="A diagram of a solar panel&#10;&#10;AI-generated content may be incorrect.">
            <a:extLst>
              <a:ext uri="{FF2B5EF4-FFF2-40B4-BE49-F238E27FC236}">
                <a16:creationId xmlns:a16="http://schemas.microsoft.com/office/drawing/2014/main" id="{5C6D8ABE-0066-9D8A-F92E-ADA196F651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5225" y="602673"/>
            <a:ext cx="2757996" cy="2766157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C5314570-9B06-4D37-8CBD-EDD67C2FA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-4155"/>
            <a:ext cx="2514948" cy="2174333"/>
            <a:chOff x="-305" y="-4155"/>
            <a:chExt cx="2514948" cy="217433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204F55B-358D-4FB5-9979-6724C64154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4F77C62-9DDF-48D3-A074-159A32767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EB07022-F30B-49CA-B1DD-A826815C4A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7C47E16-167C-48BF-9FC9-08787D3489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Diagram of a diagram of a solar-powered garden&#10;&#10;AI-generated content may be incorrect.">
            <a:extLst>
              <a:ext uri="{FF2B5EF4-FFF2-40B4-BE49-F238E27FC236}">
                <a16:creationId xmlns:a16="http://schemas.microsoft.com/office/drawing/2014/main" id="{E1C28C96-9574-9F81-0AB3-ADC421B572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672" y="3462198"/>
            <a:ext cx="3759105" cy="23682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0EA844A-97DC-DF57-5B6E-395B0AC26A8B}"/>
              </a:ext>
            </a:extLst>
          </p:cNvPr>
          <p:cNvSpPr txBox="1"/>
          <p:nvPr/>
        </p:nvSpPr>
        <p:spPr>
          <a:xfrm>
            <a:off x="6090574" y="2421682"/>
            <a:ext cx="4977578" cy="36392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Key Componenets: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Goal Create a garden and pathway lighting system that is reasonably priced, dependable, and eco-friendly.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During the day, a Li-ion battery is charged by a photovoltaic panel.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LEDs, which are triggered by motion detection and ambient light levels, offer night time illumination.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Embeded Programming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System and circuit design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Power managmnet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5FF3AD-9271-0EE0-9DC6-DC2E3B3F227B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352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7E0BD7F5-0296-EB98-8A29-815B0EE4208C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2BE3E49E-757D-6498-61CB-E71A9B62D8BA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F288BC43-4BD4-A730-B26A-F96AC9053912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7</a:t>
            </a:fld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C7047FB5-CF58-0CD3-A45E-0407FDE3213A}"/>
              </a:ext>
            </a:extLst>
          </p:cNvPr>
          <p:cNvSpPr txBox="1">
            <a:spLocks/>
          </p:cNvSpPr>
          <p:nvPr/>
        </p:nvSpPr>
        <p:spPr>
          <a:xfrm>
            <a:off x="1694753" y="482461"/>
            <a:ext cx="9937020" cy="1221180"/>
          </a:xfrm>
          <a:prstGeom prst="rect">
            <a:avLst/>
          </a:prstGeom>
        </p:spPr>
        <p:txBody>
          <a:bodyPr vert="horz" lIns="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800"/>
              <a:t>Embedded programming &amp; system logic- </a:t>
            </a:r>
            <a:endParaRPr lang="en-US"/>
          </a:p>
          <a:p>
            <a:r>
              <a:rPr lang="en-GB" sz="3800"/>
              <a:t>Evan, Project Manager &amp; Programmer</a:t>
            </a:r>
            <a:endParaRPr lang="en-GB"/>
          </a:p>
        </p:txBody>
      </p:sp>
      <p:pic>
        <p:nvPicPr>
          <p:cNvPr id="32" name="Picture 31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ED301E15-D8EF-5558-4275-12E09F6CC5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4470" y="5101727"/>
            <a:ext cx="4115818" cy="1756645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6A22BD37-492D-A294-09AF-8CB4513ABAD0}"/>
              </a:ext>
            </a:extLst>
          </p:cNvPr>
          <p:cNvSpPr txBox="1"/>
          <p:nvPr/>
        </p:nvSpPr>
        <p:spPr>
          <a:xfrm>
            <a:off x="6926970" y="1820218"/>
            <a:ext cx="5267639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Implemented on a Arduino nano, coded via Arduino IDE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Programming completed;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Read data from LDR and PIR sensors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Monitor battery voltage using ADC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Control LED activation based on condition , night time, motion detected &amp; sufficient battery level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Modular logic using finite state machine (</a:t>
            </a:r>
            <a:r>
              <a:rPr lang="en-US" b="1"/>
              <a:t>IDLE, MONITOR, LED_ON, LED_OFF) 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Energy saving features such as, PWM dimming for brightness control &amp; sleep mode to reduce power consumption 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pic>
        <p:nvPicPr>
          <p:cNvPr id="2" name="Picture 1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6D65B997-CB27-C0E5-44C4-C3047BBE4D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106" y="1464945"/>
            <a:ext cx="3771900" cy="5391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31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67608663-2CF6-D0F8-C3CC-2BA1C9013E96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FB364B0D-0C40-1226-6C3A-3B0C2579F2EE}"/>
              </a:ext>
            </a:extLst>
          </p:cNvPr>
          <p:cNvSpPr txBox="1">
            <a:spLocks/>
          </p:cNvSpPr>
          <p:nvPr/>
        </p:nvSpPr>
        <p:spPr>
          <a:xfrm>
            <a:off x="5071909" y="-5219"/>
            <a:ext cx="7118664" cy="1221180"/>
          </a:xfrm>
          <a:prstGeom prst="rect">
            <a:avLst/>
          </a:prstGeom>
        </p:spPr>
        <p:txBody>
          <a:bodyPr vert="horz" lIns="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800"/>
              <a:t>Individual Contributions – Evan</a:t>
            </a:r>
            <a:br>
              <a:rPr lang="en-GB" sz="3800"/>
            </a:br>
            <a:r>
              <a:rPr lang="en-GB" sz="3800"/>
              <a:t>Project Manager &amp; Programmer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5B221F-858B-81D8-8AB4-62B7F8DB5F9F}"/>
              </a:ext>
            </a:extLst>
          </p:cNvPr>
          <p:cNvSpPr txBox="1"/>
          <p:nvPr/>
        </p:nvSpPr>
        <p:spPr>
          <a:xfrm>
            <a:off x="467359" y="711200"/>
            <a:ext cx="396240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Key Functions</a:t>
            </a:r>
          </a:p>
          <a:p>
            <a:pPr marL="285750" indent="-285750">
              <a:buFont typeface="Arial"/>
              <a:buChar char="•"/>
            </a:pPr>
            <a:r>
              <a:rPr lang="en-GB" sz="1200" err="1">
                <a:latin typeface="Tenorite"/>
              </a:rPr>
              <a:t>checkLightLevel</a:t>
            </a:r>
            <a:r>
              <a:rPr lang="en-GB" sz="1200">
                <a:latin typeface="Tenorite"/>
              </a:rPr>
              <a:t>()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latin typeface="Tenorite"/>
              </a:rPr>
              <a:t>checkBatteryLevel</a:t>
            </a:r>
            <a:r>
              <a:rPr lang="en-GB" sz="1200">
                <a:latin typeface="Tenorite"/>
              </a:rPr>
              <a:t>()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latin typeface="Tenorite"/>
              </a:rPr>
              <a:t>handlePIR</a:t>
            </a:r>
            <a:r>
              <a:rPr lang="en-GB" sz="1200">
                <a:latin typeface="Tenorite"/>
              </a:rPr>
              <a:t>()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latin typeface="Tenorite"/>
              </a:rPr>
              <a:t>controlLED</a:t>
            </a:r>
            <a:r>
              <a:rPr lang="en-GB" sz="1200">
                <a:latin typeface="Tenorite"/>
              </a:rPr>
              <a:t>()</a:t>
            </a:r>
          </a:p>
          <a:p>
            <a:pPr marL="285750" indent="-285750">
              <a:buFont typeface="Arial"/>
              <a:buChar char="•"/>
            </a:pPr>
            <a:r>
              <a:rPr lang="en-GB" sz="1200">
                <a:latin typeface="Tenorite"/>
              </a:rPr>
              <a:t>Output logged via serial monitor for real time debugging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77D08B-6E2D-5266-121E-2637262AF6CE}"/>
              </a:ext>
            </a:extLst>
          </p:cNvPr>
          <p:cNvSpPr txBox="1"/>
          <p:nvPr/>
        </p:nvSpPr>
        <p:spPr>
          <a:xfrm>
            <a:off x="467360" y="2235200"/>
            <a:ext cx="337312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Fail safes</a:t>
            </a:r>
          </a:p>
          <a:p>
            <a:pPr marL="285750" indent="-285750">
              <a:buFont typeface="Arial"/>
              <a:buChar char="•"/>
            </a:pPr>
            <a:r>
              <a:rPr lang="en-GB" sz="1200"/>
              <a:t>Millis()- based timer to prevent prolonged LED use </a:t>
            </a:r>
          </a:p>
          <a:p>
            <a:pPr marL="285750" indent="-285750">
              <a:buFont typeface="Arial"/>
              <a:buChar char="•"/>
            </a:pPr>
            <a:r>
              <a:rPr lang="en-GB" sz="1200"/>
              <a:t>Threshold based hysteresis to prevent LED flickering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BCFA3C-5A4C-CAB4-FFEF-493A3F84F64E}"/>
              </a:ext>
            </a:extLst>
          </p:cNvPr>
          <p:cNvSpPr txBox="1"/>
          <p:nvPr/>
        </p:nvSpPr>
        <p:spPr>
          <a:xfrm>
            <a:off x="467359" y="3769360"/>
            <a:ext cx="337312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Future improvements   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1200" err="1"/>
              <a:t>LoT</a:t>
            </a:r>
            <a:r>
              <a:rPr lang="en-GB" sz="1200"/>
              <a:t> integration via wi-fi</a:t>
            </a:r>
          </a:p>
          <a:p>
            <a:pPr marL="285750" indent="-285750">
              <a:buFont typeface="Arial"/>
              <a:buChar char="•"/>
            </a:pPr>
            <a:r>
              <a:rPr lang="en-GB" sz="1200"/>
              <a:t>Cloud logging and smart home integration </a:t>
            </a:r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1D0E3A0A-4BA6-1394-C11C-AA376FB02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7062" y="1444308"/>
            <a:ext cx="5857875" cy="1571625"/>
          </a:xfrm>
          <a:prstGeom prst="rect">
            <a:avLst/>
          </a:prstGeom>
        </p:spPr>
      </p:pic>
      <p:pic>
        <p:nvPicPr>
          <p:cNvPr id="6" name="Picture 5" descr="A diagram of a computer code&#10;&#10;AI-generated content may be incorrect.">
            <a:extLst>
              <a:ext uri="{FF2B5EF4-FFF2-40B4-BE49-F238E27FC236}">
                <a16:creationId xmlns:a16="http://schemas.microsoft.com/office/drawing/2014/main" id="{7E5C965F-635B-27BA-6392-A746C6B07F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3800" y="3431540"/>
            <a:ext cx="4724400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3108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A5EEB187-4119-E295-1D70-81D0369030F0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7058DB83-ECF7-69ED-53D5-C4432339AB1D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53C9FA08-978F-8283-C192-A3DAB30E594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9</a:t>
            </a:fld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EE596AC7-A4FE-AEDB-5DF1-C3C9D714A8EF}"/>
              </a:ext>
            </a:extLst>
          </p:cNvPr>
          <p:cNvSpPr txBox="1">
            <a:spLocks/>
          </p:cNvSpPr>
          <p:nvPr/>
        </p:nvSpPr>
        <p:spPr>
          <a:xfrm>
            <a:off x="1877773" y="-5219"/>
            <a:ext cx="10312800" cy="1294248"/>
          </a:xfrm>
          <a:prstGeom prst="rect">
            <a:avLst/>
          </a:prstGeom>
        </p:spPr>
        <p:txBody>
          <a:bodyPr vert="horz" lIns="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800"/>
              <a:t>Individual Contributions – Evan</a:t>
            </a:r>
            <a:br>
              <a:rPr lang="en-GB" sz="3800"/>
            </a:br>
            <a:r>
              <a:rPr lang="en-GB" sz="3800"/>
              <a:t>Project Manager &amp; Programmer</a:t>
            </a:r>
          </a:p>
        </p:txBody>
      </p:sp>
      <p:pic>
        <p:nvPicPr>
          <p:cNvPr id="33" name="Picture 32" descr="Diagram of a diagram of a solar-powered garden&#10;&#10;AI-generated content may be incorrect.">
            <a:extLst>
              <a:ext uri="{FF2B5EF4-FFF2-40B4-BE49-F238E27FC236}">
                <a16:creationId xmlns:a16="http://schemas.microsoft.com/office/drawing/2014/main" id="{ED720F5C-2741-0E56-F53A-0AE0F5CD6F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881" y="1291167"/>
            <a:ext cx="8842961" cy="5571065"/>
          </a:xfrm>
          <a:prstGeom prst="rect">
            <a:avLst/>
          </a:prstGeom>
          <a:ln>
            <a:noFill/>
          </a:ln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CF2AA77E-AE89-28B8-A3A7-1E6E1DD8E8D8}"/>
              </a:ext>
            </a:extLst>
          </p:cNvPr>
          <p:cNvSpPr txBox="1"/>
          <p:nvPr/>
        </p:nvSpPr>
        <p:spPr>
          <a:xfrm>
            <a:off x="8836024" y="1711325"/>
            <a:ext cx="3355975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Sensor integration</a:t>
            </a:r>
            <a:r>
              <a:rPr lang="en-GB"/>
              <a:t>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Light sensor – LDR (Light dependent resistor)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Motion Sensor – PIR (Passive inferred sensor)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Temperature sensor- Thermometer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Rain sensor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Humidity sensor   </a:t>
            </a:r>
          </a:p>
        </p:txBody>
      </p:sp>
    </p:spTree>
    <p:extLst>
      <p:ext uri="{BB962C8B-B14F-4D97-AF65-F5344CB8AC3E}">
        <p14:creationId xmlns:p14="http://schemas.microsoft.com/office/powerpoint/2010/main" val="2482044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711AF2-B4C9-EE74-733A-C12BDFF151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C06D0-C09C-A495-67B3-301DC530F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166" y="61967"/>
            <a:ext cx="8767196" cy="985684"/>
          </a:xfrm>
        </p:spPr>
        <p:txBody>
          <a:bodyPr rtlCol="0"/>
          <a:lstStyle/>
          <a:p>
            <a:r>
              <a:rPr lang="en-GB" sz="2800"/>
              <a:t>Individual Contributions – Emily</a:t>
            </a:r>
            <a:br>
              <a:rPr lang="en-GB" sz="2800"/>
            </a:br>
            <a:r>
              <a:rPr lang="en-GB" sz="2800"/>
              <a:t>Role Allocation/GANTT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2DB485-8417-5B87-B7BE-00550D9133A7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10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FA1073B-E6D2-1D47-6330-C36E7DD3DE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347" y="1047651"/>
            <a:ext cx="6885035" cy="3869228"/>
          </a:xfrm>
          <a:prstGeom prst="rect">
            <a:avLst/>
          </a:prstGeom>
        </p:spPr>
      </p:pic>
      <p:pic>
        <p:nvPicPr>
          <p:cNvPr id="3" name="Picture 2" descr="Picture">
            <a:extLst>
              <a:ext uri="{FF2B5EF4-FFF2-40B4-BE49-F238E27FC236}">
                <a16:creationId xmlns:a16="http://schemas.microsoft.com/office/drawing/2014/main" id="{BE3FD6E9-C3DD-BE54-8A98-0C524E68564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38" r="13870" b="244"/>
          <a:stretch>
            <a:fillRect/>
          </a:stretch>
        </p:blipFill>
        <p:spPr>
          <a:xfrm>
            <a:off x="7020321" y="3952360"/>
            <a:ext cx="5173204" cy="2766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4228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2A2F8D-2DAE-0768-0EE4-BD1A1614DD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0D7D3-13E3-3C52-7DDC-91C339BF6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830" y="293841"/>
            <a:ext cx="8767196" cy="985684"/>
          </a:xfrm>
        </p:spPr>
        <p:txBody>
          <a:bodyPr rtlCol="0"/>
          <a:lstStyle/>
          <a:p>
            <a:r>
              <a:rPr lang="en-GB" sz="4000"/>
              <a:t>Individual Contributions – Emily</a:t>
            </a:r>
            <a:br>
              <a:rPr lang="en-GB" sz="4000"/>
            </a:br>
            <a:r>
              <a:rPr lang="en-GB" sz="4000"/>
              <a:t>Risk Assessment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DAF105-32A7-0072-90C6-37975B57127F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11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81AD040-A76E-4D40-E6D6-FDAA6A8E3C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1020" t="-94" r="765" b="57833"/>
          <a:stretch>
            <a:fillRect/>
          </a:stretch>
        </p:blipFill>
        <p:spPr>
          <a:xfrm>
            <a:off x="5550308" y="1710033"/>
            <a:ext cx="6260519" cy="336449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93B5362-99E1-00D1-3AED-B6ED768E9F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219" y="1478708"/>
            <a:ext cx="5114376" cy="461669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5AA4CC-2C2B-6349-CEBD-16405A1F7CC7}"/>
              </a:ext>
            </a:extLst>
          </p:cNvPr>
          <p:cNvSpPr txBox="1"/>
          <p:nvPr/>
        </p:nvSpPr>
        <p:spPr>
          <a:xfrm>
            <a:off x="1266624" y="6213987"/>
            <a:ext cx="511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(Health and Safety Executive, 2019)</a:t>
            </a:r>
          </a:p>
        </p:txBody>
      </p:sp>
    </p:spTree>
    <p:extLst>
      <p:ext uri="{BB962C8B-B14F-4D97-AF65-F5344CB8AC3E}">
        <p14:creationId xmlns:p14="http://schemas.microsoft.com/office/powerpoint/2010/main" val="20397943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994B3A-B2E0-9FCE-29ED-D3AF9942A8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2B8DC-99B4-1A08-7D5B-51592A53F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8103" y="61967"/>
            <a:ext cx="8767196" cy="985684"/>
          </a:xfrm>
        </p:spPr>
        <p:txBody>
          <a:bodyPr rtlCol="0"/>
          <a:lstStyle/>
          <a:p>
            <a:r>
              <a:rPr lang="en-GB" sz="2800"/>
              <a:t>Individual Contributions – Emily</a:t>
            </a:r>
            <a:br>
              <a:rPr lang="en-GB" sz="2800"/>
            </a:br>
            <a:r>
              <a:rPr lang="en-GB" sz="2800"/>
              <a:t>Materials Research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5E2384-6357-860E-C50C-3188A9D7637D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12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FFF69A27-AA04-386C-041A-14CFA1B7306A}"/>
              </a:ext>
            </a:extLst>
          </p:cNvPr>
          <p:cNvSpPr txBox="1">
            <a:spLocks/>
          </p:cNvSpPr>
          <p:nvPr/>
        </p:nvSpPr>
        <p:spPr>
          <a:xfrm>
            <a:off x="8653108" y="771320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 rtl="0">
              <a:defRPr lang="en-GB"/>
            </a:defPPr>
            <a:lvl1pPr marL="0" algn="r" defTabSz="914400" rtl="0" eaLnBrk="1" latinLnBrk="0" hangingPunct="1">
              <a:defRPr sz="12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tx1">
                    <a:alpha val="60000"/>
                  </a:schemeClr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1FBF8F4-99FE-3C2E-8ABB-05AD579360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2406"/>
          <a:stretch/>
        </p:blipFill>
        <p:spPr>
          <a:xfrm>
            <a:off x="6095387" y="3785413"/>
            <a:ext cx="4646502" cy="2762150"/>
          </a:xfrm>
          <a:prstGeom prst="rect">
            <a:avLst/>
          </a:prstGeom>
        </p:spPr>
      </p:pic>
      <p:pic>
        <p:nvPicPr>
          <p:cNvPr id="7" name="Picture 6" descr="A graph with blue and green circles&#10;&#10;AI-generated content may be incorrect.">
            <a:extLst>
              <a:ext uri="{FF2B5EF4-FFF2-40B4-BE49-F238E27FC236}">
                <a16:creationId xmlns:a16="http://schemas.microsoft.com/office/drawing/2014/main" id="{41613F5F-DE4A-311F-72A3-6A85677D51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03" b="3"/>
          <a:stretch/>
        </p:blipFill>
        <p:spPr bwMode="auto">
          <a:xfrm>
            <a:off x="187482" y="204750"/>
            <a:ext cx="5248994" cy="3031591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B99EAC-E8CE-0079-A5D5-872C1D4E5F57}"/>
              </a:ext>
            </a:extLst>
          </p:cNvPr>
          <p:cNvSpPr txBox="1"/>
          <p:nvPr/>
        </p:nvSpPr>
        <p:spPr>
          <a:xfrm>
            <a:off x="7538356" y="1052585"/>
            <a:ext cx="4434721" cy="32387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effectLst/>
              </a:rPr>
              <a:t>Material Selection</a:t>
            </a:r>
          </a:p>
          <a:p>
            <a:pPr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effectLst/>
              </a:rPr>
              <a:t>Basic components needed :</a:t>
            </a:r>
          </a:p>
          <a:p>
            <a:pPr indent="-22860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effectLst/>
              </a:rPr>
              <a:t>Solar panel – PV solar system using mono-crystalline silicon solar panel</a:t>
            </a:r>
          </a:p>
          <a:p>
            <a:pPr indent="-22860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effectLst/>
              </a:rPr>
              <a:t>Lighting fixtures</a:t>
            </a:r>
          </a:p>
          <a:p>
            <a:pPr indent="-22860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effectLst/>
              </a:rPr>
              <a:t>Solar panel housing</a:t>
            </a:r>
          </a:p>
          <a:p>
            <a:pPr indent="-22860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effectLst/>
              </a:rPr>
              <a:t>Wiring</a:t>
            </a:r>
          </a:p>
          <a:p>
            <a:pPr indent="-22860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effectLst/>
              </a:rPr>
              <a:t>Sealants/Gaskets for waterproofing</a:t>
            </a:r>
          </a:p>
          <a:p>
            <a:pPr indent="-22860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  <a:effectLst/>
              </a:rPr>
              <a:t>Pole – Stainless Steel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798470-2DF2-F301-50CB-53FB7272691A}"/>
              </a:ext>
            </a:extLst>
          </p:cNvPr>
          <p:cNvSpPr txBox="1"/>
          <p:nvPr/>
        </p:nvSpPr>
        <p:spPr>
          <a:xfrm>
            <a:off x="861765" y="2849367"/>
            <a:ext cx="4291306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5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(</a:t>
            </a:r>
            <a:r>
              <a:rPr lang="en-GB" sz="105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Iyere</a:t>
            </a:r>
            <a:r>
              <a:rPr lang="en-GB" sz="105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, S.F. et al, 2019)</a:t>
            </a:r>
            <a:endParaRPr lang="en-GB" sz="105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  <p:pic>
        <p:nvPicPr>
          <p:cNvPr id="8" name="Picture 7" descr="Fig. 7, Picture">
            <a:extLst>
              <a:ext uri="{FF2B5EF4-FFF2-40B4-BE49-F238E27FC236}">
                <a16:creationId xmlns:a16="http://schemas.microsoft.com/office/drawing/2014/main" id="{9CAD37EA-833B-0E31-65BD-26A65BDEA6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8243" y="3630183"/>
            <a:ext cx="4046838" cy="3109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8063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46F69-5367-5BE0-208D-6296102CA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457" y="216243"/>
            <a:ext cx="9185034" cy="676834"/>
          </a:xfrm>
        </p:spPr>
        <p:txBody>
          <a:bodyPr/>
          <a:lstStyle/>
          <a:p>
            <a:r>
              <a:rPr lang="en-GB" sz="4000"/>
              <a:t>Individual Contributions – Emily </a:t>
            </a:r>
          </a:p>
        </p:txBody>
      </p:sp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04AB5F4B-D02D-E2DA-86B3-F1E2167FFB78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7FF4AD26-4730-2CDC-B1FE-EC04231F7F56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DC1237BB-F9BE-392E-8453-4B9DEA8D792B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13</a:t>
            </a:fld>
            <a:endParaRPr lang="en-GB" noProof="0"/>
          </a:p>
        </p:txBody>
      </p:sp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70C547E7-8EC9-7CE2-3521-CFF826C1AF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5704949"/>
              </p:ext>
            </p:extLst>
          </p:nvPr>
        </p:nvGraphicFramePr>
        <p:xfrm>
          <a:off x="566351" y="1153297"/>
          <a:ext cx="11072947" cy="4870766"/>
        </p:xfrm>
        <a:graphic>
          <a:graphicData uri="http://schemas.openxmlformats.org/drawingml/2006/table">
            <a:tbl>
              <a:tblPr bandRow="1">
                <a:tableStyleId>{BDBED569-4797-4DF1-A0F4-6AAB3CD982D8}</a:tableStyleId>
              </a:tblPr>
              <a:tblGrid>
                <a:gridCol w="2093185">
                  <a:extLst>
                    <a:ext uri="{9D8B030D-6E8A-4147-A177-3AD203B41FA5}">
                      <a16:colId xmlns:a16="http://schemas.microsoft.com/office/drawing/2014/main" val="1449140456"/>
                    </a:ext>
                  </a:extLst>
                </a:gridCol>
                <a:gridCol w="2176912">
                  <a:extLst>
                    <a:ext uri="{9D8B030D-6E8A-4147-A177-3AD203B41FA5}">
                      <a16:colId xmlns:a16="http://schemas.microsoft.com/office/drawing/2014/main" val="1242756682"/>
                    </a:ext>
                  </a:extLst>
                </a:gridCol>
                <a:gridCol w="2114116">
                  <a:extLst>
                    <a:ext uri="{9D8B030D-6E8A-4147-A177-3AD203B41FA5}">
                      <a16:colId xmlns:a16="http://schemas.microsoft.com/office/drawing/2014/main" val="1483813602"/>
                    </a:ext>
                  </a:extLst>
                </a:gridCol>
                <a:gridCol w="2365299">
                  <a:extLst>
                    <a:ext uri="{9D8B030D-6E8A-4147-A177-3AD203B41FA5}">
                      <a16:colId xmlns:a16="http://schemas.microsoft.com/office/drawing/2014/main" val="2342728244"/>
                    </a:ext>
                  </a:extLst>
                </a:gridCol>
                <a:gridCol w="2323435">
                  <a:extLst>
                    <a:ext uri="{9D8B030D-6E8A-4147-A177-3AD203B41FA5}">
                      <a16:colId xmlns:a16="http://schemas.microsoft.com/office/drawing/2014/main" val="1207173700"/>
                    </a:ext>
                  </a:extLst>
                </a:gridCol>
              </a:tblGrid>
              <a:tr h="511237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 b="1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>
                          <a:effectLst/>
                        </a:rPr>
                        <a:t>Component </a:t>
                      </a:r>
                      <a:endParaRPr lang="en-GB" b="1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 b="1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>
                          <a:effectLst/>
                        </a:rPr>
                        <a:t>Material choice </a:t>
                      </a:r>
                      <a:endParaRPr lang="en-GB" b="1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 b="1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>
                          <a:effectLst/>
                        </a:rPr>
                        <a:t>Advantages </a:t>
                      </a:r>
                      <a:endParaRPr lang="en-GB" b="1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 b="1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>
                          <a:effectLst/>
                        </a:rPr>
                        <a:t>Disadvantages </a:t>
                      </a:r>
                      <a:endParaRPr lang="en-GB" b="1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 b="1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>
                          <a:effectLst/>
                        </a:rPr>
                        <a:t>Alternative </a:t>
                      </a:r>
                      <a:endParaRPr lang="en-GB" b="1">
                        <a:effectLst/>
                      </a:endParaRPr>
                    </a:p>
                  </a:txBody>
                  <a:tcPr marL="66675" marR="66675"/>
                </a:tc>
                <a:extLst>
                  <a:ext uri="{0D108BD9-81ED-4DB2-BD59-A6C34878D82A}">
                    <a16:rowId xmlns:a16="http://schemas.microsoft.com/office/drawing/2014/main" val="2878565148"/>
                  </a:ext>
                </a:extLst>
              </a:tr>
              <a:tr h="441068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Solar Panel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Mono-crystalline panel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More efficient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More expensive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Poly-crystalline  </a:t>
                      </a:r>
                      <a:endParaRPr lang="en-GB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Thin film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extLst>
                  <a:ext uri="{0D108BD9-81ED-4DB2-BD59-A6C34878D82A}">
                    <a16:rowId xmlns:a16="http://schemas.microsoft.com/office/drawing/2014/main" val="2109098801"/>
                  </a:ext>
                </a:extLst>
              </a:tr>
              <a:tr h="441068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Lighting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LED Light (Surface mounted)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More efficient 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Expensive, limited colours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Filament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extLst>
                  <a:ext uri="{0D108BD9-81ED-4DB2-BD59-A6C34878D82A}">
                    <a16:rowId xmlns:a16="http://schemas.microsoft.com/office/drawing/2014/main" val="1068936758"/>
                  </a:ext>
                </a:extLst>
              </a:tr>
              <a:tr h="511237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Solar panel housing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Tempered glass/plastic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Durable, efficient 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Expensive, heavy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Polycarbonate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extLst>
                  <a:ext uri="{0D108BD9-81ED-4DB2-BD59-A6C34878D82A}">
                    <a16:rowId xmlns:a16="http://schemas.microsoft.com/office/drawing/2014/main" val="4234969388"/>
                  </a:ext>
                </a:extLst>
              </a:tr>
              <a:tr h="942280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Wiring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Photovoltaic wires, MC4 connectors, reliable locking mechanisms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Functional for purpose, reliable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Expensive 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Copper wires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extLst>
                  <a:ext uri="{0D108BD9-81ED-4DB2-BD59-A6C34878D82A}">
                    <a16:rowId xmlns:a16="http://schemas.microsoft.com/office/drawing/2014/main" val="1214372503"/>
                  </a:ext>
                </a:extLst>
              </a:tr>
              <a:tr h="1192887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Sealants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Silicone sealant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Better for outside applications and areas of high moisture </a:t>
                      </a:r>
                      <a:endParaRPr lang="en-GB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Withstand high temps </a:t>
                      </a:r>
                      <a:endParaRPr lang="en-GB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Long lasting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Higher cost </a:t>
                      </a:r>
                      <a:endParaRPr lang="en-GB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Longer drying time </a:t>
                      </a:r>
                      <a:endParaRPr lang="en-GB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Difficult to apply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Caulk 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extLst>
                  <a:ext uri="{0D108BD9-81ED-4DB2-BD59-A6C34878D82A}">
                    <a16:rowId xmlns:a16="http://schemas.microsoft.com/office/drawing/2014/main" val="1946037555"/>
                  </a:ext>
                </a:extLst>
              </a:tr>
              <a:tr h="561359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Pole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Stainless steel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Hard, no corrosion, durable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Heavy, more expensive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ABS (acrylonitrile butadiene styrene)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extLst>
                  <a:ext uri="{0D108BD9-81ED-4DB2-BD59-A6C34878D82A}">
                    <a16:rowId xmlns:a16="http://schemas.microsoft.com/office/drawing/2014/main" val="3896269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38191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EBD3F8-7F1E-4EED-B3E9-8FDFE98D14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7266B-A066-FD27-2079-6FDFB3E81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- Brogan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896DD6-A15D-2927-D082-50D557263557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9A552-D3C8-D48A-EFEA-E9AD4442EBC4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9773F8-EFFD-995E-D7E1-640C2873BC78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441C5C-E3FC-8B23-FD49-9A5BF8F545D9}"/>
              </a:ext>
            </a:extLst>
          </p:cNvPr>
          <p:cNvSpPr txBox="1"/>
          <p:nvPr/>
        </p:nvSpPr>
        <p:spPr>
          <a:xfrm>
            <a:off x="846666" y="1778000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Meeting Minutes </a:t>
            </a:r>
          </a:p>
        </p:txBody>
      </p:sp>
      <p:pic>
        <p:nvPicPr>
          <p:cNvPr id="9" name="Picture 8" descr="A screenshot of a meeting&#10;&#10;AI-generated content may be incorrect.">
            <a:extLst>
              <a:ext uri="{FF2B5EF4-FFF2-40B4-BE49-F238E27FC236}">
                <a16:creationId xmlns:a16="http://schemas.microsoft.com/office/drawing/2014/main" id="{F36617CA-40AA-1C20-A03A-4BF312E471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034" y="2145926"/>
            <a:ext cx="3783505" cy="4168588"/>
          </a:xfrm>
          <a:prstGeom prst="rect">
            <a:avLst/>
          </a:prstGeom>
        </p:spPr>
      </p:pic>
      <p:pic>
        <p:nvPicPr>
          <p:cNvPr id="10" name="Picture 9" descr="A screenshot of a white background&#10;&#10;AI-generated content may be incorrect.">
            <a:extLst>
              <a:ext uri="{FF2B5EF4-FFF2-40B4-BE49-F238E27FC236}">
                <a16:creationId xmlns:a16="http://schemas.microsoft.com/office/drawing/2014/main" id="{C5B4125D-A052-AE0A-515A-24A94632EF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3231" y="2143685"/>
            <a:ext cx="6659656" cy="4195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9975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23A3E2-4D4B-117C-8D59-96F1AAEEB5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CAE90-C95E-60B8-EC30-8907FA7D0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- Brogan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781D4C-1B91-AC1F-EAB3-36D997173E4A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658014-B581-4956-7509-36DEDE4C171B}"/>
              </a:ext>
            </a:extLst>
          </p:cNvPr>
          <p:cNvSpPr txBox="1"/>
          <p:nvPr/>
        </p:nvSpPr>
        <p:spPr>
          <a:xfrm>
            <a:off x="745506" y="1614164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Decision Matrix</a:t>
            </a:r>
          </a:p>
        </p:txBody>
      </p:sp>
      <p:pic>
        <p:nvPicPr>
          <p:cNvPr id="7" name="Picture 6" descr="A blue and white rectangular box with black text&#10;&#10;AI-generated content may be incorrect.">
            <a:extLst>
              <a:ext uri="{FF2B5EF4-FFF2-40B4-BE49-F238E27FC236}">
                <a16:creationId xmlns:a16="http://schemas.microsoft.com/office/drawing/2014/main" id="{3073EF51-E04D-71AD-6B02-F524E9F5F9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309" b="6063"/>
          <a:stretch/>
        </p:blipFill>
        <p:spPr>
          <a:xfrm>
            <a:off x="563329" y="1891494"/>
            <a:ext cx="9719929" cy="20400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8B2090B-897C-BAED-DA94-5C9709CE9214}"/>
              </a:ext>
            </a:extLst>
          </p:cNvPr>
          <p:cNvSpPr txBox="1"/>
          <p:nvPr/>
        </p:nvSpPr>
        <p:spPr>
          <a:xfrm>
            <a:off x="735610" y="403871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Health and Safety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6582B9F-A7B2-36D0-47D1-8D966E1716AD}"/>
              </a:ext>
            </a:extLst>
          </p:cNvPr>
          <p:cNvSpPr txBox="1"/>
          <p:nvPr/>
        </p:nvSpPr>
        <p:spPr>
          <a:xfrm>
            <a:off x="746166" y="4407725"/>
            <a:ext cx="7542809" cy="15407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350"/>
              </a:lnSpc>
            </a:pPr>
            <a:r>
              <a:rPr lang="en-GB" sz="1600">
                <a:cs typeface="Segoe UI"/>
              </a:rPr>
              <a:t>Research into some regulations to considerations for the project:</a:t>
            </a:r>
            <a:r>
              <a:rPr lang="en-US" sz="1600">
                <a:cs typeface="Segoe UI"/>
              </a:rPr>
              <a:t>​</a:t>
            </a:r>
          </a:p>
          <a:p>
            <a:pPr marL="285750" indent="-285750">
              <a:lnSpc>
                <a:spcPts val="1350"/>
              </a:lnSpc>
              <a:buFont typeface="Arial,Sans-Serif"/>
              <a:buChar char="•"/>
            </a:pPr>
            <a:r>
              <a:rPr lang="en-GB" sz="1600">
                <a:cs typeface="Arial"/>
              </a:rPr>
              <a:t>COSHH (Health and Safety Executive, 2019a)</a:t>
            </a:r>
            <a:r>
              <a:rPr lang="en-US" sz="1600">
                <a:cs typeface="Arial"/>
              </a:rPr>
              <a:t>​</a:t>
            </a:r>
          </a:p>
          <a:p>
            <a:pPr marL="285750" indent="-285750">
              <a:lnSpc>
                <a:spcPts val="1350"/>
              </a:lnSpc>
              <a:buFont typeface="Arial,Sans-Serif"/>
              <a:buChar char="•"/>
            </a:pPr>
            <a:r>
              <a:rPr lang="en-GB" sz="1600">
                <a:cs typeface="Arial"/>
              </a:rPr>
              <a:t>Health and Safety at work Act (Health and Safety Executive, 2020)</a:t>
            </a:r>
            <a:r>
              <a:rPr lang="en-US" sz="1600">
                <a:cs typeface="Arial"/>
              </a:rPr>
              <a:t>​</a:t>
            </a:r>
          </a:p>
          <a:p>
            <a:pPr marL="285750" indent="-285750">
              <a:lnSpc>
                <a:spcPts val="1350"/>
              </a:lnSpc>
              <a:buFont typeface="Arial,Sans-Serif"/>
              <a:buChar char="•"/>
            </a:pPr>
            <a:r>
              <a:rPr lang="en-GB" sz="1600">
                <a:cs typeface="Arial"/>
              </a:rPr>
              <a:t>Manual Handling at Work (Health and Safety Executive , 2024)</a:t>
            </a:r>
            <a:r>
              <a:rPr lang="en-US" sz="1600">
                <a:cs typeface="Arial"/>
              </a:rPr>
              <a:t>​</a:t>
            </a:r>
          </a:p>
          <a:p>
            <a:pPr marL="285750" indent="-285750">
              <a:lnSpc>
                <a:spcPts val="1350"/>
              </a:lnSpc>
              <a:buFont typeface="Arial,Sans-Serif"/>
              <a:buChar char="•"/>
            </a:pPr>
            <a:r>
              <a:rPr lang="en-GB" sz="1600">
                <a:cs typeface="Arial"/>
              </a:rPr>
              <a:t>PUWER (HSE, 2024)​</a:t>
            </a:r>
          </a:p>
          <a:p>
            <a:pPr marL="285750" indent="-285750">
              <a:lnSpc>
                <a:spcPts val="1350"/>
              </a:lnSpc>
              <a:buFont typeface="Arial,Sans-Serif"/>
              <a:buChar char="•"/>
            </a:pPr>
            <a:r>
              <a:rPr lang="en-GB" sz="1600">
                <a:cs typeface="Arial"/>
              </a:rPr>
              <a:t>Lone Working (Health and Safety Executive, 2022)</a:t>
            </a:r>
            <a:r>
              <a:rPr lang="en-US" sz="1600">
                <a:cs typeface="Arial"/>
              </a:rPr>
              <a:t>​</a:t>
            </a:r>
          </a:p>
          <a:p>
            <a:pPr marL="285750" indent="-285750">
              <a:lnSpc>
                <a:spcPts val="1350"/>
              </a:lnSpc>
              <a:buFont typeface="Arial,Sans-Serif"/>
              <a:buChar char="•"/>
            </a:pPr>
            <a:r>
              <a:rPr lang="en-GB" sz="1600">
                <a:cs typeface="Arial"/>
              </a:rPr>
              <a:t>Health and safety Display Screen Equipment (Health and Safety Executive, 2019b)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B45B73-129C-0EFF-E41F-7214746087A3}"/>
              </a:ext>
            </a:extLst>
          </p:cNvPr>
          <p:cNvSpPr txBox="1"/>
          <p:nvPr/>
        </p:nvSpPr>
        <p:spPr>
          <a:xfrm>
            <a:off x="7774985" y="4070067"/>
            <a:ext cx="415208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Hazard Pictograms (from the safety data sheet):(Ansmann, 2015)</a:t>
            </a:r>
          </a:p>
        </p:txBody>
      </p:sp>
      <p:pic>
        <p:nvPicPr>
          <p:cNvPr id="13" name="Picture 12" descr="A black flame on an orange background&#10;&#10;AI-generated content may be incorrect.">
            <a:extLst>
              <a:ext uri="{FF2B5EF4-FFF2-40B4-BE49-F238E27FC236}">
                <a16:creationId xmlns:a16="http://schemas.microsoft.com/office/drawing/2014/main" id="{6978AF8F-5FBF-FB34-DE16-17C6F39367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0041" y="4594513"/>
            <a:ext cx="793585" cy="667906"/>
          </a:xfrm>
          <a:prstGeom prst="rect">
            <a:avLst/>
          </a:prstGeom>
        </p:spPr>
      </p:pic>
      <p:pic>
        <p:nvPicPr>
          <p:cNvPr id="15" name="Picture 14" descr="A black x on an orange background&#10;&#10;AI-generated content may be incorrect.">
            <a:extLst>
              <a:ext uri="{FF2B5EF4-FFF2-40B4-BE49-F238E27FC236}">
                <a16:creationId xmlns:a16="http://schemas.microsoft.com/office/drawing/2014/main" id="{D6D7AEDD-F055-4418-E329-8F1D7E4DF2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34144" y="5267325"/>
            <a:ext cx="791771" cy="680522"/>
          </a:xfrm>
          <a:prstGeom prst="rect">
            <a:avLst/>
          </a:prstGeom>
        </p:spPr>
      </p:pic>
      <p:pic>
        <p:nvPicPr>
          <p:cNvPr id="17" name="Picture 16" descr="A skull and crossbones on an orange background&#10;&#10;AI-generated content may be incorrect.">
            <a:extLst>
              <a:ext uri="{FF2B5EF4-FFF2-40B4-BE49-F238E27FC236}">
                <a16:creationId xmlns:a16="http://schemas.microsoft.com/office/drawing/2014/main" id="{BF057481-3B63-1C1D-955A-B2691EF4B1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30971" y="5999679"/>
            <a:ext cx="798122" cy="71755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C104A68-06F0-92F1-60AA-C5D6B96D99A2}"/>
              </a:ext>
            </a:extLst>
          </p:cNvPr>
          <p:cNvSpPr txBox="1"/>
          <p:nvPr/>
        </p:nvSpPr>
        <p:spPr>
          <a:xfrm>
            <a:off x="8919328" y="4651296"/>
            <a:ext cx="153919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Flammable </a:t>
            </a:r>
          </a:p>
          <a:p>
            <a:r>
              <a:rPr lang="en-GB" sz="1400"/>
              <a:t>(Ansmann, 2015)</a:t>
            </a:r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61244C1-3BC0-5C60-A059-A221DEEAFB80}"/>
              </a:ext>
            </a:extLst>
          </p:cNvPr>
          <p:cNvSpPr txBox="1"/>
          <p:nvPr/>
        </p:nvSpPr>
        <p:spPr>
          <a:xfrm>
            <a:off x="8929224" y="5344435"/>
            <a:ext cx="153919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Harmful/Irritant</a:t>
            </a:r>
            <a:endParaRPr lang="en-US"/>
          </a:p>
          <a:p>
            <a:r>
              <a:rPr lang="en-GB" sz="1400"/>
              <a:t>(Ansmann, 2015)</a:t>
            </a:r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BD639F1-49D2-D81D-4052-6CD8BBA4BEB1}"/>
              </a:ext>
            </a:extLst>
          </p:cNvPr>
          <p:cNvSpPr txBox="1"/>
          <p:nvPr/>
        </p:nvSpPr>
        <p:spPr>
          <a:xfrm>
            <a:off x="8899535" y="5950159"/>
            <a:ext cx="153919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Toxic  </a:t>
            </a:r>
          </a:p>
          <a:p>
            <a:r>
              <a:rPr lang="en-GB" sz="1400"/>
              <a:t>(Ansmann, 2015)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450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845162-A6AE-DE8E-AFBF-79351DBD5E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6C138-6681-EC62-BC5C-BA06BCB54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- Brogan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F4278-8811-9596-73F3-D3C7D5B7D340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327AC0-7092-48CF-F492-F89E4C5F5E93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FFE64C-FFC7-06EA-6839-AFACFE6648F7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16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D048DA-67EA-C531-86EC-FC6309276084}"/>
              </a:ext>
            </a:extLst>
          </p:cNvPr>
          <p:cNvSpPr txBox="1"/>
          <p:nvPr/>
        </p:nvSpPr>
        <p:spPr>
          <a:xfrm>
            <a:off x="745506" y="1614164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Procurement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E14403-3D75-424F-0D90-898F3FEA114A}"/>
              </a:ext>
            </a:extLst>
          </p:cNvPr>
          <p:cNvSpPr txBox="1"/>
          <p:nvPr/>
        </p:nvSpPr>
        <p:spPr>
          <a:xfrm>
            <a:off x="826612" y="1995678"/>
            <a:ext cx="1045074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latin typeface="Tenorite"/>
              </a:rPr>
              <a:t>‘Procurement is the process of buying or obtaining goods or services’ (Young, 2024).</a:t>
            </a:r>
          </a:p>
          <a:p>
            <a:pPr marL="285750" indent="-285750">
              <a:buFont typeface="Arial"/>
              <a:buChar char="•"/>
            </a:pPr>
            <a:endParaRPr lang="en-GB" sz="1600">
              <a:latin typeface="Tenorite"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CB419E73-2C3C-675A-A9D4-BE4FB310E63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5379730"/>
              </p:ext>
            </p:extLst>
          </p:nvPr>
        </p:nvGraphicFramePr>
        <p:xfrm>
          <a:off x="1249680" y="2285961"/>
          <a:ext cx="8255651" cy="44466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7733">
                  <a:extLst>
                    <a:ext uri="{9D8B030D-6E8A-4147-A177-3AD203B41FA5}">
                      <a16:colId xmlns:a16="http://schemas.microsoft.com/office/drawing/2014/main" val="3913282319"/>
                    </a:ext>
                  </a:extLst>
                </a:gridCol>
                <a:gridCol w="2527733">
                  <a:extLst>
                    <a:ext uri="{9D8B030D-6E8A-4147-A177-3AD203B41FA5}">
                      <a16:colId xmlns:a16="http://schemas.microsoft.com/office/drawing/2014/main" val="3490100516"/>
                    </a:ext>
                  </a:extLst>
                </a:gridCol>
                <a:gridCol w="3200185">
                  <a:extLst>
                    <a:ext uri="{9D8B030D-6E8A-4147-A177-3AD203B41FA5}">
                      <a16:colId xmlns:a16="http://schemas.microsoft.com/office/drawing/2014/main" val="324497651"/>
                    </a:ext>
                  </a:extLst>
                </a:gridCol>
              </a:tblGrid>
              <a:tr h="308462">
                <a:tc>
                  <a:txBody>
                    <a:bodyPr/>
                    <a:lstStyle/>
                    <a:p>
                      <a:r>
                        <a:rPr lang="en-US" sz="1200"/>
                        <a:t>Material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Supplier Chosen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Cost Per Unit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657503"/>
                  </a:ext>
                </a:extLst>
              </a:tr>
              <a:tr h="686579">
                <a:tc>
                  <a:txBody>
                    <a:bodyPr/>
                    <a:lstStyle/>
                    <a:p>
                      <a:r>
                        <a:rPr lang="en-US" sz="1200"/>
                        <a:t>LED – 5mm Straw Hat Bulbs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Bright components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0" i="0" u="none" strike="noStrike" noProof="0">
                          <a:latin typeface="Tenorite"/>
                        </a:rPr>
                        <a:t>20 x 5mm straw hats = £1.94 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0" i="0" u="none" strike="noStrike" noProof="0">
                          <a:latin typeface="Tenorite"/>
                        </a:rPr>
                        <a:t>1 5mm straw hat bulb = £0.01 Per Unit</a:t>
                      </a:r>
                      <a:r>
                        <a:rPr lang="en-GB" sz="1200" b="0" i="0" u="none" strike="noStrike" noProof="0">
                          <a:latin typeface="Aptos"/>
                        </a:rPr>
                        <a:t> </a:t>
                      </a:r>
                    </a:p>
                    <a:p>
                      <a:pPr lvl="0">
                        <a:buNone/>
                      </a:pPr>
                      <a:endParaRPr 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2257123"/>
                  </a:ext>
                </a:extLst>
              </a:tr>
              <a:tr h="308462">
                <a:tc>
                  <a:txBody>
                    <a:bodyPr/>
                    <a:lstStyle/>
                    <a:p>
                      <a:r>
                        <a:rPr lang="en-US" sz="1200"/>
                        <a:t>Mono-Crystaline Solar Panel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err="1"/>
                        <a:t>Fruugo</a:t>
                      </a:r>
                      <a:r>
                        <a:rPr lang="en-US" sz="120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£1.85 sold in packs of 10 </a:t>
                      </a:r>
                      <a:endParaRPr lang="en-US" sz="12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8329545"/>
                  </a:ext>
                </a:extLst>
              </a:tr>
              <a:tr h="308462">
                <a:tc>
                  <a:txBody>
                    <a:bodyPr/>
                    <a:lstStyle/>
                    <a:p>
                      <a:r>
                        <a:rPr lang="en-US" sz="1200"/>
                        <a:t>LiFePO4 Battery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RS – LiFePO4 3.2V, 18650</a:t>
                      </a:r>
                      <a:endParaRPr lang="en-US" sz="12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£14.66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4316124"/>
                  </a:ext>
                </a:extLst>
              </a:tr>
              <a:tr h="52737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Stainless steel Rod – 4mm</a:t>
                      </a:r>
                      <a:endParaRPr lang="en-US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RS</a:t>
                      </a:r>
                      <a:endParaRPr lang="en-US" sz="12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£23.51 for 5 units so £5.65 per 1m pole. 1m pole would make 5 solar garden light bases. Therefore, it would cost £1.13 Per unit. </a:t>
                      </a:r>
                      <a:endParaRPr lang="en-US" sz="12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5327892"/>
                  </a:ext>
                </a:extLst>
              </a:tr>
              <a:tr h="37811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Photovoltaic wires</a:t>
                      </a:r>
                      <a:endParaRPr lang="en-US" sz="12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CEF </a:t>
                      </a:r>
                      <a:endParaRPr lang="en-US" sz="12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£0.08 per unit with delivery costs. Bought as a 100m drum. </a:t>
                      </a:r>
                      <a:endParaRPr lang="en-US" sz="12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0446553"/>
                  </a:ext>
                </a:extLst>
              </a:tr>
              <a:tr h="43781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MC4 Solar connector (male and female) </a:t>
                      </a:r>
                      <a:endParaRPr lang="en-US" sz="12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Electrical suppliers </a:t>
                      </a:r>
                      <a:endParaRPr lang="en-US" sz="12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£1.55 including delivery</a:t>
                      </a:r>
                      <a:endParaRPr 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966972"/>
                  </a:ext>
                </a:extLst>
              </a:tr>
              <a:tr h="378115">
                <a:tc>
                  <a:txBody>
                    <a:bodyPr/>
                    <a:lstStyle/>
                    <a:p>
                      <a:r>
                        <a:rPr lang="en-US" sz="1200"/>
                        <a:t>Tempered Glass – Housing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Not decided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b="0" i="0" u="none" strike="noStrike" noProof="0">
                          <a:solidFill>
                            <a:srgbClr val="000000"/>
                          </a:solidFill>
                          <a:latin typeface="Tenorite"/>
                        </a:rPr>
                        <a:t>£20 a square meter. Would need about 0.03 square meters = £0.6 per unit</a:t>
                      </a:r>
                      <a:endParaRPr 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2521840"/>
                  </a:ext>
                </a:extLst>
              </a:tr>
              <a:tr h="52737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/>
                        <a:t>Polycarbonate – Housing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/>
                        <a:t>Not Decided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/>
                        <a:t>£29 a square unit. Using </a:t>
                      </a:r>
                      <a:r>
                        <a:rPr lang="en-US" sz="1200" b="0" i="0" u="none" strike="noStrike" noProof="0">
                          <a:solidFill>
                            <a:srgbClr val="1F1F1F"/>
                          </a:solidFill>
                          <a:latin typeface="Tenorite"/>
                        </a:rPr>
                        <a:t>2π𝒓 × 𝒉 we found that we would need about 0.04 of a meter squared which would equal approximately £1.16.</a:t>
                      </a:r>
                      <a:endParaRPr 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97760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01142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CFB8AA-AC88-B4D8-8C25-8BD4A21C21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90D27-F68F-3E63-1E8A-92221BC40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- Brogan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030AC4-6D54-559D-E2B5-2CD42D346488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CA5592-BF28-4755-9A9B-A429FC09C2F4}"/>
              </a:ext>
            </a:extLst>
          </p:cNvPr>
          <p:cNvSpPr txBox="1"/>
          <p:nvPr/>
        </p:nvSpPr>
        <p:spPr>
          <a:xfrm>
            <a:off x="834571" y="1693333"/>
            <a:ext cx="274319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Sustainability 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83D6026-BF63-D3B9-773D-130EC96D64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9881598"/>
              </p:ext>
            </p:extLst>
          </p:nvPr>
        </p:nvGraphicFramePr>
        <p:xfrm>
          <a:off x="918430" y="2152343"/>
          <a:ext cx="10080611" cy="43032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7717">
                  <a:extLst>
                    <a:ext uri="{9D8B030D-6E8A-4147-A177-3AD203B41FA5}">
                      <a16:colId xmlns:a16="http://schemas.microsoft.com/office/drawing/2014/main" val="2271282990"/>
                    </a:ext>
                  </a:extLst>
                </a:gridCol>
                <a:gridCol w="6872894">
                  <a:extLst>
                    <a:ext uri="{9D8B030D-6E8A-4147-A177-3AD203B41FA5}">
                      <a16:colId xmlns:a16="http://schemas.microsoft.com/office/drawing/2014/main" val="2661292673"/>
                    </a:ext>
                  </a:extLst>
                </a:gridCol>
              </a:tblGrid>
              <a:tr h="27366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0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Framework </a:t>
                      </a:r>
                      <a:endParaRPr lang="en-US" sz="10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0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What is it</a:t>
                      </a:r>
                      <a:endParaRPr lang="en-US" sz="10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6926459"/>
                  </a:ext>
                </a:extLst>
              </a:tr>
              <a:tr h="61339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0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ISO 14001 </a:t>
                      </a:r>
                      <a:endParaRPr lang="en-US" sz="10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0" i="0" u="none" strike="noStrike" noProof="0">
                          <a:latin typeface="Aptos"/>
                        </a:rPr>
                        <a:t>Environmental management system standard. --&gt; This is an internationally agreed standard. This standard is used to continuously improve a business's environmental performance. </a:t>
                      </a:r>
                      <a:endParaRPr lang="en-US" sz="1000" b="0" i="0" u="none" strike="noStrike" noProof="0">
                        <a:latin typeface="Apto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0" i="0" u="none" strike="noStrike" noProof="0" err="1">
                          <a:latin typeface="Aptos"/>
                        </a:rPr>
                        <a:t>Tarí</a:t>
                      </a:r>
                      <a:r>
                        <a:rPr lang="en-GB" sz="1000" b="0" i="0" u="none" strike="noStrike" noProof="0">
                          <a:latin typeface="Aptos"/>
                        </a:rPr>
                        <a:t>, Molina-Azorín and Heras (2012) </a:t>
                      </a:r>
                      <a:endParaRPr lang="en-US" sz="1000" b="0" i="0" u="none" strike="noStrike" noProof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0524414"/>
                  </a:ext>
                </a:extLst>
              </a:tr>
              <a:tr h="51902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0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ESG (Environmental, Social Governance)</a:t>
                      </a:r>
                      <a:endParaRPr lang="en-US" sz="10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0" i="0" u="none" strike="noStrike" noProof="0">
                          <a:latin typeface="Aptos"/>
                        </a:rPr>
                        <a:t>This is a framework that is responsible for investment and risk management. Related to sustainable investment. </a:t>
                      </a:r>
                      <a:endParaRPr lang="en-US" sz="1000" b="0" i="0" u="none" strike="noStrike" noProof="0">
                        <a:latin typeface="Apto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0" i="0" u="none" strike="noStrike" noProof="0">
                          <a:latin typeface="Arial"/>
                        </a:rPr>
                        <a:t>(Dmuchowski et al., 2023)</a:t>
                      </a:r>
                      <a:endParaRPr lang="en-US" sz="1000" b="0" i="0" u="none" strike="noStrike" noProof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9128075"/>
                  </a:ext>
                </a:extLst>
              </a:tr>
              <a:tr h="133060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0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SASB (Sustainability Accounting Standards Board)</a:t>
                      </a:r>
                      <a:endParaRPr lang="en-US" sz="10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0" i="0" u="none" strike="noStrike" noProof="0">
                          <a:latin typeface="Aptos"/>
                        </a:rPr>
                        <a:t>Non-profit organisation. The main purpose of this framework is to set sector-specific sustainability Matrix that is investor focused. SASB formed in 2011, and the process is classed as an evidence-based research board. SASB are responsible for the sustainable Industry Classification system which covers 77 industries. This classification system allows investors to see if a company is over or under preforming to key sustainability risks and opportunities. </a:t>
                      </a:r>
                      <a:endParaRPr lang="en-US" sz="1000" b="0" i="0" u="none" strike="noStrike" noProof="0">
                        <a:latin typeface="Apto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0" i="0" u="none" strike="noStrike" noProof="0">
                          <a:latin typeface="Arial"/>
                        </a:rPr>
                        <a:t>(Hales, 2021)</a:t>
                      </a:r>
                      <a:endParaRPr lang="en-US" sz="1000" b="0" i="0" u="none" strike="noStrike" noProof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8071810"/>
                  </a:ext>
                </a:extLst>
              </a:tr>
              <a:tr h="61339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0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GRI (global reporting initiative)</a:t>
                      </a:r>
                      <a:endParaRPr lang="en-US" sz="10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0" i="0" u="none" strike="noStrike" noProof="0">
                          <a:latin typeface="Aptos"/>
                        </a:rPr>
                        <a:t>Outlines an attempt to make the triple bottom line operational by reporting economic, environmental and social performance by all organisations. </a:t>
                      </a:r>
                      <a:endParaRPr lang="en-US" sz="1000" b="0" i="0" u="none" strike="noStrike" noProof="0">
                        <a:latin typeface="Apto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0" i="0" u="none" strike="noStrike" noProof="0">
                          <a:latin typeface="Arial"/>
                        </a:rPr>
                        <a:t>(del Mar Alonso-Almeida, </a:t>
                      </a:r>
                      <a:r>
                        <a:rPr lang="en-GB" sz="1000" b="0" i="0" u="none" strike="noStrike" noProof="0" err="1">
                          <a:latin typeface="Arial"/>
                        </a:rPr>
                        <a:t>Llach</a:t>
                      </a:r>
                      <a:r>
                        <a:rPr lang="en-GB" sz="1000" b="0" i="0" u="none" strike="noStrike" noProof="0">
                          <a:latin typeface="Arial"/>
                        </a:rPr>
                        <a:t> and Marimon, 2013)</a:t>
                      </a:r>
                      <a:endParaRPr lang="en-US" sz="1000" b="0" i="0" u="none" strike="noStrike" noProof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1667842"/>
                  </a:ext>
                </a:extLst>
              </a:tr>
              <a:tr h="95312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0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The triple bottom line framework</a:t>
                      </a:r>
                      <a:endParaRPr lang="en-US" sz="10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0" i="0" u="none" strike="noStrike" noProof="0">
                          <a:latin typeface="Aptos"/>
                        </a:rPr>
                        <a:t>A framework that measures business’ performance by looking beyond profit and instead looking at social and environmental impacts of a company. This framework therefore encourages companies to improve their impact on society and the environment while also encouraging them to operate responsibly towards stakeholders as well as shareholders. </a:t>
                      </a:r>
                      <a:endParaRPr lang="en-US" sz="1000" b="0" i="0" u="none" strike="noStrike" noProof="0">
                        <a:latin typeface="Apto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0" i="0" u="none" strike="noStrike" noProof="0">
                          <a:latin typeface="Arial"/>
                        </a:rPr>
                        <a:t>(</a:t>
                      </a:r>
                      <a:r>
                        <a:rPr lang="en-GB" sz="1000" b="0" i="0" u="none" strike="noStrike" noProof="0" err="1">
                          <a:latin typeface="Arial"/>
                        </a:rPr>
                        <a:t>Loviscek</a:t>
                      </a:r>
                      <a:r>
                        <a:rPr lang="en-GB" sz="1000" b="0" i="0" u="none" strike="noStrike" noProof="0">
                          <a:latin typeface="Arial"/>
                        </a:rPr>
                        <a:t>, 2021)</a:t>
                      </a:r>
                      <a:endParaRPr lang="en-US" sz="1000" b="0" i="0" u="none" strike="noStrike" noProof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73540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59086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D2CE7D-DD53-626E-9FFF-75F513472C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E4995-C705-BDCD-D3A7-5929FE5CD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- Brogan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F9CA2E-7B50-B77F-C854-C5BBB77154A7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CB4E18-C574-B63B-6AFB-215799DD864A}"/>
              </a:ext>
            </a:extLst>
          </p:cNvPr>
          <p:cNvSpPr txBox="1"/>
          <p:nvPr/>
        </p:nvSpPr>
        <p:spPr>
          <a:xfrm>
            <a:off x="834571" y="1702513"/>
            <a:ext cx="398259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Engineering Drawing – Quality Assurance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A60BBA-7AE7-9838-F13A-0931E15310CF}"/>
              </a:ext>
            </a:extLst>
          </p:cNvPr>
          <p:cNvSpPr txBox="1"/>
          <p:nvPr/>
        </p:nvSpPr>
        <p:spPr>
          <a:xfrm>
            <a:off x="868828" y="2213841"/>
            <a:ext cx="939002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Reasons for QA of engineering drawings: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Prevents errors – could be costly or unsafe.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Ensures the compliance with standards such as BS8888.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Allows for clear communication to those following the engineering drawings.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Can help spark creativity and innovation.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Ensures the functionality of the product. </a:t>
            </a:r>
          </a:p>
        </p:txBody>
      </p:sp>
    </p:spTree>
    <p:extLst>
      <p:ext uri="{BB962C8B-B14F-4D97-AF65-F5344CB8AC3E}">
        <p14:creationId xmlns:p14="http://schemas.microsoft.com/office/powerpoint/2010/main" val="11348478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DE34D-3757-5A31-436D-4B7074ACB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5CFB1-067A-143D-0E4D-6E244276B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– Llewellyn</a:t>
            </a:r>
            <a:br>
              <a:rPr lang="en-GB"/>
            </a:br>
            <a:r>
              <a:rPr lang="en-GB"/>
              <a:t>Solar panel research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7EFBB9-FB5D-7BBF-2DFE-8FBB5C2EE2C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19</a:t>
            </a:fld>
            <a:endParaRPr lang="en-GB"/>
          </a:p>
        </p:txBody>
      </p:sp>
      <p:pic>
        <p:nvPicPr>
          <p:cNvPr id="3" name="Picture 2" descr="A chart of different colors and sizes&#10;&#10;AI-generated content may be incorrect.">
            <a:extLst>
              <a:ext uri="{FF2B5EF4-FFF2-40B4-BE49-F238E27FC236}">
                <a16:creationId xmlns:a16="http://schemas.microsoft.com/office/drawing/2014/main" id="{FC2E97EE-D817-AB91-5043-B5DB329F6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793" y="1704522"/>
            <a:ext cx="4448629" cy="32312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90ED48-DCDF-F04F-A56E-FC39B2833CC4}"/>
              </a:ext>
            </a:extLst>
          </p:cNvPr>
          <p:cNvSpPr txBox="1"/>
          <p:nvPr/>
        </p:nvSpPr>
        <p:spPr>
          <a:xfrm>
            <a:off x="5680363" y="1840675"/>
            <a:ext cx="4106883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An average garden light will require a solar panel that can produce 2-10W, this meanse a 137x222mm </a:t>
            </a:r>
            <a:r>
              <a:rPr lang="en-GB">
                <a:solidFill>
                  <a:srgbClr val="000000"/>
                </a:solidFill>
                <a:latin typeface="Tenorite"/>
                <a:ea typeface="Open Sans"/>
                <a:cs typeface="Open Sans"/>
              </a:rPr>
              <a:t>panel is required.</a:t>
            </a:r>
          </a:p>
          <a:p>
            <a:endParaRPr lang="en-GB">
              <a:solidFill>
                <a:srgbClr val="000000"/>
              </a:solidFill>
              <a:latin typeface="Tenorite"/>
              <a:ea typeface="Open Sans"/>
              <a:cs typeface="Open Sans"/>
            </a:endParaRPr>
          </a:p>
          <a:p>
            <a:r>
              <a:rPr lang="en-GB">
                <a:solidFill>
                  <a:srgbClr val="000000"/>
                </a:solidFill>
                <a:latin typeface="Tenorite"/>
                <a:ea typeface="Open Sans"/>
                <a:cs typeface="Open Sans"/>
              </a:rPr>
              <a:t>Garden lights don't need to be connected to anything due to their power requirements.</a:t>
            </a:r>
          </a:p>
          <a:p>
            <a:endParaRPr lang="en-GB">
              <a:solidFill>
                <a:srgbClr val="000000"/>
              </a:solidFill>
              <a:latin typeface="Tenorite"/>
              <a:ea typeface="Open Sans"/>
              <a:cs typeface="Open Sans"/>
            </a:endParaRPr>
          </a:p>
          <a:p>
            <a:r>
              <a:rPr lang="en-GB">
                <a:solidFill>
                  <a:srgbClr val="000000"/>
                </a:solidFill>
                <a:latin typeface="Tenorite"/>
                <a:ea typeface="Open Sans"/>
                <a:cs typeface="Open Sans"/>
              </a:rPr>
              <a:t>If you don't want to use rechargeable batteries in the circuit, then you can have 1 large panel connected to a battery.</a:t>
            </a:r>
          </a:p>
        </p:txBody>
      </p:sp>
    </p:spTree>
    <p:extLst>
      <p:ext uri="{BB962C8B-B14F-4D97-AF65-F5344CB8AC3E}">
        <p14:creationId xmlns:p14="http://schemas.microsoft.com/office/powerpoint/2010/main" val="7063765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34A76-17FA-437C-EB43-F0558740F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Individual Contributions – Llewellyn</a:t>
            </a:r>
            <a:br>
              <a:rPr lang="en-GB"/>
            </a:br>
            <a:r>
              <a:rPr lang="en-GB"/>
              <a:t>Design concepts</a:t>
            </a:r>
            <a:endParaRPr lang="en-GB" b="0"/>
          </a:p>
        </p:txBody>
      </p:sp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FF4F2F2C-D96F-EC0C-8AE5-77E602647C93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90BFEB05-0756-B5E6-7F08-EC8D0D0EE28A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7698FB79-D799-3B60-6842-E16FFAD68499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20</a:t>
            </a:fld>
            <a:endParaRPr lang="en-GB" noProof="0"/>
          </a:p>
        </p:txBody>
      </p:sp>
      <p:pic>
        <p:nvPicPr>
          <p:cNvPr id="30" name="Picture 29" descr="A paper with drawings and text&#10;&#10;AI-generated content may be incorrect.">
            <a:extLst>
              <a:ext uri="{FF2B5EF4-FFF2-40B4-BE49-F238E27FC236}">
                <a16:creationId xmlns:a16="http://schemas.microsoft.com/office/drawing/2014/main" id="{C20D8457-A2A3-75D9-D28B-0B85E0C267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86" y="1706562"/>
            <a:ext cx="4156529" cy="3798662"/>
          </a:xfrm>
          <a:prstGeom prst="rect">
            <a:avLst/>
          </a:prstGeom>
        </p:spPr>
      </p:pic>
      <p:pic>
        <p:nvPicPr>
          <p:cNvPr id="31" name="Picture 30" descr="A paper with writing on it&#10;&#10;AI-generated content may be incorrect.">
            <a:extLst>
              <a:ext uri="{FF2B5EF4-FFF2-40B4-BE49-F238E27FC236}">
                <a16:creationId xmlns:a16="http://schemas.microsoft.com/office/drawing/2014/main" id="{13B920CF-E711-6D0F-5263-763C811FDD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5842" y="1703615"/>
            <a:ext cx="4111172" cy="380455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1B931F1B-A848-6479-4B27-C8BBA628DE7E}"/>
              </a:ext>
            </a:extLst>
          </p:cNvPr>
          <p:cNvSpPr txBox="1"/>
          <p:nvPr/>
        </p:nvSpPr>
        <p:spPr>
          <a:xfrm>
            <a:off x="4538188" y="1499259"/>
            <a:ext cx="2375064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There are 3 different design concepts that are shown on this slide.</a:t>
            </a:r>
          </a:p>
          <a:p>
            <a:pPr marL="342900" indent="-342900">
              <a:buAutoNum type="arabicParenR"/>
            </a:pPr>
            <a:r>
              <a:rPr lang="en-GB"/>
              <a:t>A standard garden light with rechargeable batteries.</a:t>
            </a:r>
          </a:p>
          <a:p>
            <a:pPr marL="342900" indent="-342900">
              <a:buAutoNum type="arabicParenR"/>
            </a:pPr>
            <a:endParaRPr lang="en-GB"/>
          </a:p>
          <a:p>
            <a:pPr marL="342900" indent="-342900">
              <a:buAutoNum type="arabicParenR"/>
            </a:pPr>
            <a:r>
              <a:rPr lang="en-GB"/>
              <a:t>A large panel connected to a batterey which is connected to some strobe lights.</a:t>
            </a:r>
          </a:p>
          <a:p>
            <a:pPr marL="342900" indent="-342900">
              <a:buAutoNum type="arabicParenR"/>
            </a:pPr>
            <a:r>
              <a:rPr lang="en-GB"/>
              <a:t>A circuit between standard garden lights and a battery.</a:t>
            </a:r>
          </a:p>
        </p:txBody>
      </p:sp>
    </p:spTree>
    <p:extLst>
      <p:ext uri="{BB962C8B-B14F-4D97-AF65-F5344CB8AC3E}">
        <p14:creationId xmlns:p14="http://schemas.microsoft.com/office/powerpoint/2010/main" val="490351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F1D05-2E55-F566-1E81-2C901C378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Individual Contributions – Llewellyn</a:t>
            </a:r>
            <a:br>
              <a:rPr lang="en-GB"/>
            </a:br>
            <a:r>
              <a:rPr lang="en-GB"/>
              <a:t>Final design choice </a:t>
            </a:r>
            <a:endParaRPr lang="en-US"/>
          </a:p>
        </p:txBody>
      </p:sp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77B69A19-77BD-3D2C-98DE-E784D8A16DFF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27EB1C20-7CF9-99CD-4200-58718A38ADE4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C1DE8DD9-87B9-3C0B-AEB3-C83429A5505A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21</a:t>
            </a:fld>
            <a:endParaRPr lang="en-GB" noProof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60EF24-B3FD-210E-4486-BBD383967A6A}"/>
              </a:ext>
            </a:extLst>
          </p:cNvPr>
          <p:cNvSpPr txBox="1"/>
          <p:nvPr/>
        </p:nvSpPr>
        <p:spPr>
          <a:xfrm>
            <a:off x="722416" y="1702129"/>
            <a:ext cx="1132114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• Which design concept did we agree on?</a:t>
            </a:r>
          </a:p>
          <a:p>
            <a:r>
              <a:rPr lang="en-GB" dirty="0"/>
              <a:t>• Why did we choose this design?</a:t>
            </a:r>
          </a:p>
          <a:p>
            <a:r>
              <a:rPr lang="en-GB" dirty="0"/>
              <a:t>• What are the main components of the design chosen?</a:t>
            </a:r>
          </a:p>
          <a:p>
            <a:r>
              <a:rPr lang="en-GB" dirty="0"/>
              <a:t>• What areas of the design can be investigated for improvement(less parts)?</a:t>
            </a:r>
          </a:p>
        </p:txBody>
      </p:sp>
      <p:pic>
        <p:nvPicPr>
          <p:cNvPr id="3" name="Picture 2" descr="Picture">
            <a:extLst>
              <a:ext uri="{FF2B5EF4-FFF2-40B4-BE49-F238E27FC236}">
                <a16:creationId xmlns:a16="http://schemas.microsoft.com/office/drawing/2014/main" id="{B15D36DC-87ED-A4E7-913F-2FFCDB4B1E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522" y="3138714"/>
            <a:ext cx="1742527" cy="3220358"/>
          </a:xfrm>
          <a:prstGeom prst="rect">
            <a:avLst/>
          </a:prstGeom>
        </p:spPr>
      </p:pic>
      <p:pic>
        <p:nvPicPr>
          <p:cNvPr id="4" name="Picture 3" descr="Picture">
            <a:extLst>
              <a:ext uri="{FF2B5EF4-FFF2-40B4-BE49-F238E27FC236}">
                <a16:creationId xmlns:a16="http://schemas.microsoft.com/office/drawing/2014/main" id="{EECFDDBF-F4E2-FC24-369F-52E7F4F20C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4371" y="3136899"/>
            <a:ext cx="4524830" cy="3223986"/>
          </a:xfrm>
          <a:prstGeom prst="rect">
            <a:avLst/>
          </a:prstGeom>
        </p:spPr>
      </p:pic>
      <p:pic>
        <p:nvPicPr>
          <p:cNvPr id="5" name="Picture 4" descr="Picture">
            <a:extLst>
              <a:ext uri="{FF2B5EF4-FFF2-40B4-BE49-F238E27FC236}">
                <a16:creationId xmlns:a16="http://schemas.microsoft.com/office/drawing/2014/main" id="{657E4B68-6115-FEFF-0A28-083A002DC9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72206" y="3138713"/>
            <a:ext cx="2294802" cy="3220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9664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592D45-3CA8-D173-C216-BB80E4949D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297E9-73F4-0362-028F-C91E62318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- Grace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39BB11-FF62-78B2-4088-9AE8C78721EB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22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0359A3-1C1C-3BB0-CEA5-47277F9BDFB2}"/>
              </a:ext>
            </a:extLst>
          </p:cNvPr>
          <p:cNvSpPr txBox="1"/>
          <p:nvPr/>
        </p:nvSpPr>
        <p:spPr>
          <a:xfrm>
            <a:off x="864947" y="172989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Technical Analysis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A3FE04-CFFB-3A20-CC85-312CC34F370A}"/>
              </a:ext>
            </a:extLst>
          </p:cNvPr>
          <p:cNvSpPr txBox="1"/>
          <p:nvPr/>
        </p:nvSpPr>
        <p:spPr>
          <a:xfrm>
            <a:off x="1052979" y="2344133"/>
            <a:ext cx="881742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latin typeface="Tenorite"/>
              </a:rPr>
              <a:t>Key Component:</a:t>
            </a:r>
            <a:endParaRPr lang="en-US"/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Tenorite"/>
                <a:ea typeface="Calibri"/>
                <a:cs typeface="Calibri"/>
              </a:rPr>
              <a:t>Motion Sensor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Tenorite"/>
                <a:ea typeface="Calibri"/>
                <a:cs typeface="Calibri"/>
              </a:rPr>
              <a:t>Charge Controller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Tenorite"/>
                <a:ea typeface="Calibri"/>
                <a:cs typeface="Calibri"/>
              </a:rPr>
              <a:t>LED Light Source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Tenorite"/>
                <a:ea typeface="Calibri"/>
                <a:cs typeface="Calibri"/>
              </a:rPr>
              <a:t>Rechargeable</a:t>
            </a:r>
            <a:r>
              <a:rPr lang="en-GB">
                <a:ea typeface="+mn-lt"/>
                <a:cs typeface="+mn-lt"/>
              </a:rPr>
              <a:t> Battery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ea typeface="Calibri"/>
                <a:cs typeface="Calibri"/>
              </a:rPr>
              <a:t>Solar</a:t>
            </a:r>
            <a:r>
              <a:rPr lang="en-GB">
                <a:latin typeface="Tenorite"/>
                <a:ea typeface="Calibri"/>
                <a:cs typeface="Calibri"/>
              </a:rPr>
              <a:t> Panels</a:t>
            </a:r>
            <a:endParaRPr lang="en-GB"/>
          </a:p>
          <a:p>
            <a:pPr lvl="1"/>
            <a:endParaRPr lang="en-GB">
              <a:latin typeface="Tenorite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Tenorite"/>
                <a:ea typeface="Calibri"/>
                <a:cs typeface="Calibri"/>
              </a:rPr>
              <a:t>Performance Considerations:</a:t>
            </a:r>
            <a:endParaRPr lang="en-GB">
              <a:latin typeface="Tenorite"/>
            </a:endParaRPr>
          </a:p>
          <a:p>
            <a:pPr marL="742950" lvl="1" indent="-285750">
              <a:buFont typeface="Courier New"/>
              <a:buChar char="o"/>
            </a:pPr>
            <a:r>
              <a:rPr lang="en-GB">
                <a:ea typeface="Calibri"/>
                <a:cs typeface="Calibri"/>
              </a:rPr>
              <a:t>Solar conversion efficiency(~15-20%).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ea typeface="Calibri"/>
                <a:cs typeface="Calibri"/>
              </a:rPr>
              <a:t>Battery discharge efficiency (~8-12 hours runtime per night)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ea typeface="Calibri"/>
                <a:cs typeface="Calibri"/>
              </a:rPr>
              <a:t>Weather impact: Performance drops on cloudy days.    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4556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6B410E-B602-5050-3FCC-ACA6D8E852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B1028-9864-4313-1512-81D2E45F5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- Grace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8CB669-98F4-9C47-023D-84FB7143DA9A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23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ED1CF0-979F-F5EE-5034-FA478D2B93C3}"/>
              </a:ext>
            </a:extLst>
          </p:cNvPr>
          <p:cNvSpPr txBox="1"/>
          <p:nvPr/>
        </p:nvSpPr>
        <p:spPr>
          <a:xfrm>
            <a:off x="864947" y="172989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Sustainability Analysis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DA050C-BCCF-9BC4-692D-7C5C774AB0FE}"/>
              </a:ext>
            </a:extLst>
          </p:cNvPr>
          <p:cNvSpPr txBox="1"/>
          <p:nvPr/>
        </p:nvSpPr>
        <p:spPr>
          <a:xfrm>
            <a:off x="1052979" y="2344133"/>
            <a:ext cx="11136081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latin typeface="Tenorite"/>
              </a:rPr>
              <a:t>Material Sustainability:</a:t>
            </a:r>
            <a:endParaRPr lang="en-US"/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Tenorite"/>
                <a:ea typeface="Calibri"/>
                <a:cs typeface="Calibri"/>
              </a:rPr>
              <a:t>Casing: Durable materials such as recycled plastic or aluminium.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Tenorite"/>
                <a:ea typeface="Calibri"/>
                <a:cs typeface="Calibri"/>
              </a:rPr>
              <a:t>Battery: LiFePO4 battery is more sustainable than lead-acid battery 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Tenorite"/>
                <a:ea typeface="Calibri"/>
                <a:cs typeface="Calibri"/>
              </a:rPr>
              <a:t>Solar Panels: Avoiding hazardous materials like cadmium telluride (</a:t>
            </a:r>
            <a:r>
              <a:rPr lang="en-GB" err="1">
                <a:latin typeface="Tenorite"/>
                <a:ea typeface="Calibri"/>
                <a:cs typeface="Calibri"/>
              </a:rPr>
              <a:t>CdTe</a:t>
            </a:r>
            <a:r>
              <a:rPr lang="en-GB">
                <a:latin typeface="Tenorite"/>
                <a:ea typeface="Calibri"/>
                <a:cs typeface="Calibri"/>
              </a:rPr>
              <a:t>) is a more sustainable option.</a:t>
            </a:r>
            <a:endParaRPr lang="en-GB"/>
          </a:p>
          <a:p>
            <a:pPr lvl="1"/>
            <a:endParaRPr lang="en-GB">
              <a:latin typeface="Tenorite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Tenorite"/>
                <a:ea typeface="Calibri"/>
                <a:cs typeface="Calibri"/>
              </a:rPr>
              <a:t>Environmental Impact:</a:t>
            </a:r>
            <a:endParaRPr lang="en-GB">
              <a:latin typeface="Tenorite"/>
            </a:endParaRPr>
          </a:p>
          <a:p>
            <a:pPr marL="742950" lvl="1" indent="-285750">
              <a:buFont typeface="Courier New"/>
              <a:buChar char="o"/>
            </a:pPr>
            <a:r>
              <a:rPr lang="en-GB">
                <a:ea typeface="Calibri"/>
                <a:cs typeface="Calibri"/>
              </a:rPr>
              <a:t>Reduces carbon footprint compared to grid-powered lights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ea typeface="Calibri"/>
                <a:cs typeface="Calibri"/>
              </a:rPr>
              <a:t>Lifecycle assessment: Up to 80% lower emissions than conventional lighting.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ea typeface="Calibri"/>
                <a:cs typeface="Calibri"/>
              </a:rPr>
              <a:t>E-waste concerns: Batteries require proper disposal/recycling</a:t>
            </a:r>
          </a:p>
          <a:p>
            <a:pPr lvl="1"/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Certifications &amp; Compliance:</a:t>
            </a:r>
            <a:endParaRPr lang="en-US">
              <a:ea typeface="Calibri"/>
              <a:cs typeface="Calibri"/>
            </a:endParaRPr>
          </a:p>
          <a:p>
            <a:pPr marL="742950" lvl="1" indent="-285750">
              <a:buFont typeface="Courier New,monospace"/>
              <a:buChar char="o"/>
            </a:pPr>
            <a:r>
              <a:rPr lang="en-GB">
                <a:ea typeface="Calibri"/>
                <a:cs typeface="Calibri"/>
              </a:rPr>
              <a:t>RoHS, WEEE, Energy Star (sustainable materials and disposal)</a:t>
            </a:r>
            <a:endParaRPr lang="en-US">
              <a:ea typeface="Calibri"/>
              <a:cs typeface="Calibri"/>
            </a:endParaRPr>
          </a:p>
          <a:p>
            <a:pPr marL="742950" lvl="1" indent="-285750">
              <a:buFont typeface="Courier New,monospace"/>
              <a:buChar char="o"/>
            </a:pPr>
            <a:r>
              <a:rPr lang="en-GB">
                <a:ea typeface="Calibri"/>
                <a:cs typeface="Calibri"/>
              </a:rPr>
              <a:t>ISO 14001 for manufacturers’ environmental management.    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9062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Successes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2A2850-23AF-A249-8907-5DAF2E2D2269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99B5-6BF1-0B03-D791-A15915A0727D}"/>
              </a:ext>
            </a:extLst>
          </p:cNvPr>
          <p:cNvSpPr txBox="1"/>
          <p:nvPr/>
        </p:nvSpPr>
        <p:spPr>
          <a:xfrm>
            <a:off x="835412" y="1771073"/>
            <a:ext cx="10499445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Teamwork.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Communication.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Documentation.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Efficiency.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Compliance with and understanding of standards.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Advanced research methodologies.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Acedemic references.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Use of analytical calculations, SolidWorks and Granta software.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Deep understanding of the project aims and objectives. </a:t>
            </a:r>
          </a:p>
        </p:txBody>
      </p:sp>
    </p:spTree>
    <p:extLst>
      <p:ext uri="{BB962C8B-B14F-4D97-AF65-F5344CB8AC3E}">
        <p14:creationId xmlns:p14="http://schemas.microsoft.com/office/powerpoint/2010/main" val="33962667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7034C-6414-BE39-8F10-7EAC3FBB6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</a:t>
            </a:r>
          </a:p>
        </p:txBody>
      </p:sp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7159F660-9C30-B669-F28A-186AEED283CE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968A6AB1-E777-027E-4AE8-283AEAA44C96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40C818F5-9B37-1EED-B3D5-4460BC823D1E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25</a:t>
            </a:fld>
            <a:endParaRPr lang="en-GB" noProof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42CE69-465E-89F6-AFB8-5A4303D7C742}"/>
              </a:ext>
            </a:extLst>
          </p:cNvPr>
          <p:cNvSpPr txBox="1"/>
          <p:nvPr/>
        </p:nvSpPr>
        <p:spPr>
          <a:xfrm>
            <a:off x="625530" y="1944951"/>
            <a:ext cx="10805007" cy="44165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100">
              <a:latin typeface="Times New Roman"/>
              <a:cs typeface="Times New Roman"/>
            </a:endParaRPr>
          </a:p>
          <a:p>
            <a:r>
              <a:rPr lang="en-US" sz="900" err="1">
                <a:latin typeface="Times New Roman"/>
                <a:cs typeface="Times New Roman"/>
              </a:rPr>
              <a:t>Ansmann</a:t>
            </a:r>
            <a:r>
              <a:rPr lang="en-US" sz="900">
                <a:latin typeface="Times New Roman"/>
                <a:cs typeface="Times New Roman"/>
              </a:rPr>
              <a:t> (2015). </a:t>
            </a:r>
            <a:r>
              <a:rPr lang="en-US" sz="900" i="1">
                <a:latin typeface="Times New Roman"/>
                <a:cs typeface="Times New Roman"/>
              </a:rPr>
              <a:t>Material - Safety - Data Sheet (MSDS) for </a:t>
            </a:r>
            <a:r>
              <a:rPr lang="en-US" sz="900" i="1" err="1">
                <a:latin typeface="Times New Roman"/>
                <a:cs typeface="Times New Roman"/>
              </a:rPr>
              <a:t>Ansmann</a:t>
            </a:r>
            <a:r>
              <a:rPr lang="en-US" sz="900" i="1">
                <a:latin typeface="Times New Roman"/>
                <a:cs typeface="Times New Roman"/>
              </a:rPr>
              <a:t> Lithium-Ion Batteries single cells and multi-cell battery packs</a:t>
            </a:r>
            <a:r>
              <a:rPr lang="en-US" sz="900">
                <a:latin typeface="Times New Roman"/>
                <a:cs typeface="Times New Roman"/>
              </a:rPr>
              <a:t>. [online] Farnell. Available at: </a:t>
            </a:r>
            <a:r>
              <a:rPr lang="en-US" sz="900">
                <a:latin typeface="Times New Roman"/>
                <a:cs typeface="Times New Roman"/>
                <a:hlinkClick r:id="rId2"/>
              </a:rPr>
              <a:t>https://uowtsd.sharepoint.com/:w:/r/teams/L5GroupProject2025Part-time_GRP-Group7onlinegroupprivatechannel/_layouts/15/Doc2.aspx?action=edit&amp;sourcedoc=%7B0626792b-d4f5-41e1-9dff-31d23732b88e%7D&amp;wdOrigin=TEAMS-MAGLEV.teamsSdk_ns.rwc&amp;wdExp=TEAMS-TREATMENT&amp;wdhostclicktime=1742492149440&amp;web=1</a:t>
            </a:r>
            <a:r>
              <a:rPr lang="en-US" sz="900">
                <a:latin typeface="Times New Roman"/>
                <a:cs typeface="Times New Roman"/>
              </a:rPr>
              <a:t> [Accessed 20 Mar. 2025].</a:t>
            </a:r>
          </a:p>
          <a:p>
            <a:r>
              <a:rPr lang="en-US" sz="900" err="1">
                <a:latin typeface="Times New Roman"/>
                <a:cs typeface="Times New Roman"/>
              </a:rPr>
              <a:t>Blowfield</a:t>
            </a:r>
            <a:r>
              <a:rPr lang="en-US" sz="900">
                <a:latin typeface="Times New Roman"/>
                <a:cs typeface="Times New Roman"/>
              </a:rPr>
              <a:t>, M. (2013). </a:t>
            </a:r>
            <a:r>
              <a:rPr lang="en-US" sz="900" i="1">
                <a:latin typeface="Times New Roman"/>
                <a:cs typeface="Times New Roman"/>
              </a:rPr>
              <a:t>Business and sustainability</a:t>
            </a:r>
            <a:r>
              <a:rPr lang="en-US" sz="900">
                <a:latin typeface="Times New Roman"/>
                <a:cs typeface="Times New Roman"/>
              </a:rPr>
              <a:t>. [online] Oxford: Oxford University Press. Available at: </a:t>
            </a:r>
            <a:r>
              <a:rPr lang="en-US" sz="900">
                <a:latin typeface="Times New Roman"/>
                <a:cs typeface="Times New Roman"/>
                <a:hlinkClick r:id="rId3"/>
              </a:rPr>
              <a:t>https://books.google.co.uk/books?hl=en&amp;lr=&amp;id=GEV-DHginKIC&amp;oi=fnd&amp;pg=PP1&amp;dq=how+does+sustainability+affect+business&amp;ots=O-A5M4BFH_&amp;sig=bDMeoY4QLVMLX6if0pYxvbN_7lc#v=onepage&amp;q&amp;f=false</a:t>
            </a:r>
            <a:r>
              <a:rPr lang="en-US" sz="900">
                <a:latin typeface="Times New Roman"/>
                <a:cs typeface="Times New Roman"/>
              </a:rPr>
              <a:t> [Accessed 21 May 2025].</a:t>
            </a:r>
          </a:p>
          <a:p>
            <a:r>
              <a:rPr lang="en-US" sz="900">
                <a:latin typeface="Times New Roman"/>
                <a:cs typeface="Times New Roman"/>
              </a:rPr>
              <a:t>Clune, W.H. and Zehnder, A.J.B. (2018). The Three Pillars of Sustainability Framework: Approaches for Laws and Governance. </a:t>
            </a:r>
            <a:r>
              <a:rPr lang="en-US" sz="900" i="1">
                <a:latin typeface="Times New Roman"/>
                <a:cs typeface="Times New Roman"/>
              </a:rPr>
              <a:t>Journal of Environmental Protection</a:t>
            </a:r>
            <a:r>
              <a:rPr lang="en-US" sz="900">
                <a:latin typeface="Times New Roman"/>
                <a:cs typeface="Times New Roman"/>
              </a:rPr>
              <a:t>, [online] 09(03), pp.211–240. Available at: </a:t>
            </a:r>
            <a:r>
              <a:rPr lang="en-US" sz="900">
                <a:latin typeface="Times New Roman"/>
                <a:cs typeface="Times New Roman"/>
                <a:hlinkClick r:id="rId4"/>
              </a:rPr>
              <a:t>https://www.scirp.org/journal/paperinformation?paperid=83238</a:t>
            </a:r>
            <a:r>
              <a:rPr lang="en-US" sz="900">
                <a:latin typeface="Times New Roman"/>
                <a:cs typeface="Times New Roman"/>
              </a:rPr>
              <a:t> [Accessed 21 May 2025].</a:t>
            </a:r>
          </a:p>
          <a:p>
            <a:r>
              <a:rPr lang="en-US" sz="900" err="1">
                <a:latin typeface="Times New Roman"/>
                <a:cs typeface="Times New Roman"/>
              </a:rPr>
              <a:t>D’Altorio</a:t>
            </a:r>
            <a:r>
              <a:rPr lang="en-US" sz="900">
                <a:latin typeface="Times New Roman"/>
                <a:cs typeface="Times New Roman"/>
              </a:rPr>
              <a:t>, A. (2021). </a:t>
            </a:r>
            <a:r>
              <a:rPr lang="en-US" sz="900" i="1">
                <a:latin typeface="Times New Roman"/>
                <a:cs typeface="Times New Roman"/>
              </a:rPr>
              <a:t>Your 2023 Guide to Lithium Battery Labels - Barcode Blog</a:t>
            </a:r>
            <a:r>
              <a:rPr lang="en-US" sz="900">
                <a:latin typeface="Times New Roman"/>
                <a:cs typeface="Times New Roman"/>
              </a:rPr>
              <a:t>. [online] Barcode Blog. Available at: </a:t>
            </a:r>
            <a:r>
              <a:rPr lang="en-US" sz="900">
                <a:latin typeface="Times New Roman"/>
                <a:cs typeface="Times New Roman"/>
                <a:hlinkClick r:id="rId5"/>
              </a:rPr>
              <a:t>https://www.smithcorona.com/blog/2023-guide-to-lithium-battery-labels/</a:t>
            </a:r>
            <a:r>
              <a:rPr lang="en-US" sz="900">
                <a:latin typeface="Times New Roman"/>
                <a:cs typeface="Times New Roman"/>
              </a:rPr>
              <a:t> [Accessed 20 Mar. 2025].</a:t>
            </a:r>
          </a:p>
          <a:p>
            <a:r>
              <a:rPr lang="en-US" sz="900">
                <a:latin typeface="Times New Roman"/>
                <a:cs typeface="Times New Roman"/>
              </a:rPr>
              <a:t>del Mar Alonso-Almeida, M., </a:t>
            </a:r>
            <a:r>
              <a:rPr lang="en-US" sz="900" err="1">
                <a:latin typeface="Times New Roman"/>
                <a:cs typeface="Times New Roman"/>
              </a:rPr>
              <a:t>Llach</a:t>
            </a:r>
            <a:r>
              <a:rPr lang="en-US" sz="900">
                <a:latin typeface="Times New Roman"/>
                <a:cs typeface="Times New Roman"/>
              </a:rPr>
              <a:t>, J. and Marimon, F. (2013). A Closer Look at the ‘Global Reporting Initiative’ Sustainability Reporting as a Tool to Implement Environmental and Social Policies: A Worldwide Sector Analysis. </a:t>
            </a:r>
            <a:r>
              <a:rPr lang="en-US" sz="900" i="1">
                <a:latin typeface="Times New Roman"/>
                <a:cs typeface="Times New Roman"/>
              </a:rPr>
              <a:t>Corporate Social Responsibility and Environmental Management</a:t>
            </a:r>
            <a:r>
              <a:rPr lang="en-US" sz="900">
                <a:latin typeface="Times New Roman"/>
                <a:cs typeface="Times New Roman"/>
              </a:rPr>
              <a:t>, [online] 21(6), pp.318–335. </a:t>
            </a:r>
            <a:r>
              <a:rPr lang="en-US" sz="900" err="1">
                <a:latin typeface="Times New Roman"/>
                <a:cs typeface="Times New Roman"/>
              </a:rPr>
              <a:t>doi:https</a:t>
            </a:r>
            <a:r>
              <a:rPr lang="en-US" sz="900">
                <a:latin typeface="Times New Roman"/>
                <a:cs typeface="Times New Roman"/>
              </a:rPr>
              <a:t>://doi.org/10.1002/csr.1318.</a:t>
            </a:r>
          </a:p>
          <a:p>
            <a:r>
              <a:rPr lang="en-US" sz="900">
                <a:latin typeface="Times New Roman"/>
                <a:cs typeface="Times New Roman"/>
              </a:rPr>
              <a:t>Dmuchowski, P., Dmuchowski, W., Baczewska-</a:t>
            </a:r>
            <a:r>
              <a:rPr lang="en-US" sz="900" err="1">
                <a:latin typeface="Times New Roman"/>
                <a:cs typeface="Times New Roman"/>
              </a:rPr>
              <a:t>Dąbrowska</a:t>
            </a:r>
            <a:r>
              <a:rPr lang="en-US" sz="900">
                <a:latin typeface="Times New Roman"/>
                <a:cs typeface="Times New Roman"/>
              </a:rPr>
              <a:t>, A.H. and Gworek, B. (2023). Environmental, social, and governance (ESG) model; impacts and sustainable investment – Global trends and Poland’s perspective. </a:t>
            </a:r>
            <a:r>
              <a:rPr lang="en-US" sz="900" i="1">
                <a:latin typeface="Times New Roman"/>
                <a:cs typeface="Times New Roman"/>
              </a:rPr>
              <a:t>Journal of Environmental Management</a:t>
            </a:r>
            <a:r>
              <a:rPr lang="en-US" sz="900">
                <a:latin typeface="Times New Roman"/>
                <a:cs typeface="Times New Roman"/>
              </a:rPr>
              <a:t>, [online] 329(117023), p.117023. </a:t>
            </a:r>
            <a:r>
              <a:rPr lang="en-US" sz="900" err="1">
                <a:latin typeface="Times New Roman"/>
                <a:cs typeface="Times New Roman"/>
              </a:rPr>
              <a:t>doi:https</a:t>
            </a:r>
            <a:r>
              <a:rPr lang="en-US" sz="900">
                <a:latin typeface="Times New Roman"/>
                <a:cs typeface="Times New Roman"/>
              </a:rPr>
              <a:t>://doi.org/10.1016/j.jenvman.2022.117023.</a:t>
            </a:r>
          </a:p>
          <a:p>
            <a:r>
              <a:rPr lang="en-US" sz="900">
                <a:latin typeface="Times New Roman"/>
                <a:cs typeface="Times New Roman"/>
              </a:rPr>
              <a:t>Gong, M., Gao, Y., Koh, L., Sutcliffe, C. and Cullen, J. (2019). The role of customer awareness in promoting firm sustainability and sustainable supply chain management. </a:t>
            </a:r>
            <a:r>
              <a:rPr lang="en-US" sz="900" i="1">
                <a:latin typeface="Times New Roman"/>
                <a:cs typeface="Times New Roman"/>
              </a:rPr>
              <a:t>International Journal of Production Economics</a:t>
            </a:r>
            <a:r>
              <a:rPr lang="en-US" sz="900">
                <a:latin typeface="Times New Roman"/>
                <a:cs typeface="Times New Roman"/>
              </a:rPr>
              <a:t>, 217(1). </a:t>
            </a:r>
            <a:r>
              <a:rPr lang="en-US" sz="900" err="1">
                <a:latin typeface="Times New Roman"/>
                <a:cs typeface="Times New Roman"/>
              </a:rPr>
              <a:t>doi:https</a:t>
            </a:r>
            <a:r>
              <a:rPr lang="en-US" sz="900">
                <a:latin typeface="Times New Roman"/>
                <a:cs typeface="Times New Roman"/>
              </a:rPr>
              <a:t>://doi.org/10.1016/j.ijpe.2019.01.033.</a:t>
            </a:r>
          </a:p>
          <a:p>
            <a:r>
              <a:rPr lang="en-US" sz="900">
                <a:latin typeface="Times New Roman"/>
                <a:cs typeface="Times New Roman"/>
              </a:rPr>
              <a:t>Hales, J. (2021). Sustainability Accounting Standards Board (SASB). </a:t>
            </a:r>
            <a:r>
              <a:rPr lang="en-US" sz="900" i="1">
                <a:latin typeface="Times New Roman"/>
                <a:cs typeface="Times New Roman"/>
              </a:rPr>
              <a:t>World Scientific Encyclopedia of Climate Change</a:t>
            </a:r>
            <a:r>
              <a:rPr lang="en-US" sz="900">
                <a:latin typeface="Times New Roman"/>
                <a:cs typeface="Times New Roman"/>
              </a:rPr>
              <a:t>, [online] 3, pp.37–41. </a:t>
            </a:r>
            <a:r>
              <a:rPr lang="en-US" sz="900" err="1">
                <a:latin typeface="Times New Roman"/>
                <a:cs typeface="Times New Roman"/>
              </a:rPr>
              <a:t>doi:https</a:t>
            </a:r>
            <a:r>
              <a:rPr lang="en-US" sz="900">
                <a:latin typeface="Times New Roman"/>
                <a:cs typeface="Times New Roman"/>
              </a:rPr>
              <a:t>://doi.org/10.1142/9789811213960_0007.</a:t>
            </a:r>
          </a:p>
          <a:p>
            <a:r>
              <a:rPr lang="en-US" sz="900">
                <a:latin typeface="Times New Roman"/>
                <a:cs typeface="Times New Roman"/>
              </a:rPr>
              <a:t>Health and Safety Executive (2019a). </a:t>
            </a:r>
            <a:r>
              <a:rPr lang="en-US" sz="900" i="1">
                <a:latin typeface="Times New Roman"/>
                <a:cs typeface="Times New Roman"/>
              </a:rPr>
              <a:t>COSHH Basics - COSHH</a:t>
            </a:r>
            <a:r>
              <a:rPr lang="en-US" sz="900">
                <a:latin typeface="Times New Roman"/>
                <a:cs typeface="Times New Roman"/>
              </a:rPr>
              <a:t>. [online] Health and Safety Executive. Available at: </a:t>
            </a:r>
            <a:r>
              <a:rPr lang="en-US" sz="900">
                <a:latin typeface="Times New Roman"/>
                <a:cs typeface="Times New Roman"/>
                <a:hlinkClick r:id="rId6"/>
              </a:rPr>
              <a:t>https://www.hse.gov.uk/coshh/basics/index.htm</a:t>
            </a:r>
            <a:r>
              <a:rPr lang="en-US" sz="900">
                <a:latin typeface="Times New Roman"/>
                <a:cs typeface="Times New Roman"/>
              </a:rPr>
              <a:t> [Accessed 19 Mar. 2025].</a:t>
            </a:r>
          </a:p>
          <a:p>
            <a:r>
              <a:rPr lang="en-US" sz="900">
                <a:latin typeface="Times New Roman"/>
                <a:cs typeface="Times New Roman"/>
              </a:rPr>
              <a:t>Health and Safety Executive (2019b). </a:t>
            </a:r>
            <a:r>
              <a:rPr lang="en-US" sz="900" i="1">
                <a:latin typeface="Times New Roman"/>
                <a:cs typeface="Times New Roman"/>
              </a:rPr>
              <a:t>COSHH Basics - COSHH</a:t>
            </a:r>
            <a:r>
              <a:rPr lang="en-US" sz="900">
                <a:latin typeface="Times New Roman"/>
                <a:cs typeface="Times New Roman"/>
              </a:rPr>
              <a:t>. [online] Health and Safety Executive. Available at: </a:t>
            </a:r>
            <a:r>
              <a:rPr lang="en-US" sz="900">
                <a:latin typeface="Times New Roman"/>
                <a:cs typeface="Times New Roman"/>
                <a:hlinkClick r:id="rId6"/>
              </a:rPr>
              <a:t>https://www.hse.gov.uk/coshh/basics/index.htm</a:t>
            </a:r>
            <a:r>
              <a:rPr lang="en-US" sz="900">
                <a:latin typeface="Times New Roman"/>
                <a:cs typeface="Times New Roman"/>
              </a:rPr>
              <a:t> [Accessed 19 Mar. 2025].</a:t>
            </a:r>
          </a:p>
          <a:p>
            <a:r>
              <a:rPr lang="en-US" sz="900">
                <a:latin typeface="Times New Roman"/>
                <a:cs typeface="Times New Roman"/>
              </a:rPr>
              <a:t>Health and Safety Executive (2019c). </a:t>
            </a:r>
            <a:r>
              <a:rPr lang="en-US" sz="900" i="1">
                <a:latin typeface="Times New Roman"/>
                <a:cs typeface="Times New Roman"/>
              </a:rPr>
              <a:t>Managing risks and risk assessment at work – Overview -HSE</a:t>
            </a:r>
            <a:r>
              <a:rPr lang="en-US" sz="900">
                <a:latin typeface="Times New Roman"/>
                <a:cs typeface="Times New Roman"/>
              </a:rPr>
              <a:t>. [online] </a:t>
            </a:r>
            <a:r>
              <a:rPr lang="en-US" sz="900">
                <a:latin typeface="Times New Roman"/>
                <a:cs typeface="Times New Roman"/>
                <a:hlinkClick r:id="rId7"/>
              </a:rPr>
              <a:t>www.hse.gov.uk</a:t>
            </a:r>
            <a:r>
              <a:rPr lang="en-US" sz="900">
                <a:latin typeface="Times New Roman"/>
                <a:cs typeface="Times New Roman"/>
              </a:rPr>
              <a:t>. Available at: </a:t>
            </a:r>
            <a:r>
              <a:rPr lang="en-US" sz="900">
                <a:latin typeface="Times New Roman"/>
                <a:cs typeface="Times New Roman"/>
                <a:hlinkClick r:id="rId8"/>
              </a:rPr>
              <a:t>https://www.hse.gov.uk/simple-health-safety/risk/index.htm?utm_source=hse.gov.uk&amp;utm_medium=referral&amp;utm_campaign=guidance-push&amp;utm_term=risk&amp;utm_content=home-page-popular</a:t>
            </a:r>
            <a:r>
              <a:rPr lang="en-US" sz="900">
                <a:latin typeface="Times New Roman"/>
                <a:cs typeface="Times New Roman"/>
              </a:rPr>
              <a:t> [Accessed 20 Mar. 2025].</a:t>
            </a:r>
          </a:p>
          <a:p>
            <a:r>
              <a:rPr lang="en-US" sz="900">
                <a:latin typeface="Times New Roman"/>
                <a:cs typeface="Times New Roman"/>
              </a:rPr>
              <a:t>Health and Safety Executive (2020). </a:t>
            </a:r>
            <a:r>
              <a:rPr lang="en-US" sz="900" i="1">
                <a:latin typeface="Times New Roman"/>
                <a:cs typeface="Times New Roman"/>
              </a:rPr>
              <a:t>Health and Safety at Work Act 1974</a:t>
            </a:r>
            <a:r>
              <a:rPr lang="en-US" sz="900">
                <a:latin typeface="Times New Roman"/>
                <a:cs typeface="Times New Roman"/>
              </a:rPr>
              <a:t>. [online] Hse.gov.uk. Available at: </a:t>
            </a:r>
            <a:r>
              <a:rPr lang="en-US" sz="900">
                <a:latin typeface="Times New Roman"/>
                <a:cs typeface="Times New Roman"/>
                <a:hlinkClick r:id="rId9"/>
              </a:rPr>
              <a:t>https://www.hse.gov.uk/legislation/hswa.htm</a:t>
            </a:r>
            <a:r>
              <a:rPr lang="en-US" sz="900">
                <a:latin typeface="Times New Roman"/>
                <a:cs typeface="Times New Roman"/>
              </a:rPr>
              <a:t> [Accessed 14 Mar. 2025].</a:t>
            </a:r>
          </a:p>
          <a:p>
            <a:r>
              <a:rPr lang="en-US" sz="900">
                <a:latin typeface="Times New Roman"/>
                <a:cs typeface="Times New Roman"/>
              </a:rPr>
              <a:t>Health and Safety Executive (2022). </a:t>
            </a:r>
            <a:r>
              <a:rPr lang="en-US" sz="900" i="1">
                <a:latin typeface="Times New Roman"/>
                <a:cs typeface="Times New Roman"/>
              </a:rPr>
              <a:t>Lone Workers – Your Health and Safety Responsibilities</a:t>
            </a:r>
            <a:r>
              <a:rPr lang="en-US" sz="900">
                <a:latin typeface="Times New Roman"/>
                <a:cs typeface="Times New Roman"/>
              </a:rPr>
              <a:t>. [online] </a:t>
            </a:r>
            <a:r>
              <a:rPr lang="en-US" sz="900">
                <a:latin typeface="Times New Roman"/>
                <a:cs typeface="Times New Roman"/>
                <a:hlinkClick r:id="rId7"/>
              </a:rPr>
              <a:t>www.hse.gov.uk</a:t>
            </a:r>
            <a:r>
              <a:rPr lang="en-US" sz="900">
                <a:latin typeface="Times New Roman"/>
                <a:cs typeface="Times New Roman"/>
              </a:rPr>
              <a:t>. Available at: </a:t>
            </a:r>
            <a:r>
              <a:rPr lang="en-US" sz="900">
                <a:latin typeface="Times New Roman"/>
                <a:cs typeface="Times New Roman"/>
                <a:hlinkClick r:id="rId10"/>
              </a:rPr>
              <a:t>https://www.hse.gov.uk/lone-working/worker/index.htm</a:t>
            </a:r>
            <a:r>
              <a:rPr lang="en-US" sz="900">
                <a:latin typeface="Times New Roman"/>
                <a:cs typeface="Times New Roman"/>
              </a:rPr>
              <a:t> [Accessed 14 Mar. 2025].</a:t>
            </a:r>
          </a:p>
          <a:p>
            <a:r>
              <a:rPr lang="en-US" sz="900">
                <a:latin typeface="Times New Roman"/>
                <a:cs typeface="Times New Roman"/>
              </a:rPr>
              <a:t>Health and Safety Executive (2024). </a:t>
            </a:r>
            <a:r>
              <a:rPr lang="en-US" sz="900" i="1">
                <a:latin typeface="Times New Roman"/>
                <a:cs typeface="Times New Roman"/>
              </a:rPr>
              <a:t>Manual Handling at Work - Musculoskeletal Disorders - HSE</a:t>
            </a:r>
            <a:r>
              <a:rPr lang="en-US" sz="900">
                <a:latin typeface="Times New Roman"/>
                <a:cs typeface="Times New Roman"/>
              </a:rPr>
              <a:t>. [online] Hse.gov.uk. Available at: </a:t>
            </a:r>
            <a:r>
              <a:rPr lang="en-US" sz="900">
                <a:latin typeface="Times New Roman"/>
                <a:cs typeface="Times New Roman"/>
                <a:hlinkClick r:id="rId11"/>
              </a:rPr>
              <a:t>https://www.hse.gov.uk/msd/manual-handling/index.htm?utm_source=hse.gov.uk&amp;utm_medium=referral&amp;utm_campaign=guidance-push&amp;utm_term=man-han&amp;utm_content=home-page-popular</a:t>
            </a:r>
            <a:r>
              <a:rPr lang="en-US" sz="900">
                <a:latin typeface="Times New Roman"/>
                <a:cs typeface="Times New Roman"/>
              </a:rPr>
              <a:t> [Accessed 14 Mar. 2025].</a:t>
            </a:r>
          </a:p>
          <a:p>
            <a:r>
              <a:rPr lang="en-US" sz="900">
                <a:latin typeface="Times New Roman"/>
                <a:cs typeface="Times New Roman"/>
              </a:rPr>
              <a:t>HSE (2024). </a:t>
            </a:r>
            <a:r>
              <a:rPr lang="en-US" sz="900" i="1">
                <a:latin typeface="Times New Roman"/>
                <a:cs typeface="Times New Roman"/>
              </a:rPr>
              <a:t>Provision and Use of Work Equipment Regulations 1998 (PUWER) - Overview - HSE</a:t>
            </a:r>
            <a:r>
              <a:rPr lang="en-US" sz="900">
                <a:latin typeface="Times New Roman"/>
                <a:cs typeface="Times New Roman"/>
              </a:rPr>
              <a:t>. [online] Hse.gov.uk. Available at: </a:t>
            </a:r>
            <a:r>
              <a:rPr lang="en-US" sz="900">
                <a:latin typeface="Times New Roman"/>
                <a:cs typeface="Times New Roman"/>
                <a:hlinkClick r:id="rId12"/>
              </a:rPr>
              <a:t>https://www.hse.gov.uk/work-equipment-machinery/puwer-overview.htm</a:t>
            </a:r>
            <a:r>
              <a:rPr lang="en-US" sz="900">
                <a:latin typeface="Times New Roman"/>
                <a:cs typeface="Times New Roman"/>
              </a:rPr>
              <a:t> [Accessed 14 Mar. 2025].</a:t>
            </a:r>
          </a:p>
          <a:p>
            <a:r>
              <a:rPr lang="en-US" sz="900" err="1">
                <a:latin typeface="Times New Roman"/>
                <a:cs typeface="Times New Roman"/>
              </a:rPr>
              <a:t>Paperpal</a:t>
            </a:r>
            <a:r>
              <a:rPr lang="en-US" sz="900">
                <a:latin typeface="Times New Roman"/>
                <a:cs typeface="Times New Roman"/>
              </a:rPr>
              <a:t> (2025). </a:t>
            </a:r>
            <a:r>
              <a:rPr lang="en-US" sz="900" i="1">
                <a:latin typeface="Times New Roman"/>
                <a:cs typeface="Times New Roman"/>
              </a:rPr>
              <a:t>How to Write a Rationale for a Research Paper (with Examples)</a:t>
            </a:r>
            <a:r>
              <a:rPr lang="en-US" sz="900">
                <a:latin typeface="Times New Roman"/>
                <a:cs typeface="Times New Roman"/>
              </a:rPr>
              <a:t>. [online] </a:t>
            </a:r>
            <a:r>
              <a:rPr lang="en-US" sz="900" err="1">
                <a:latin typeface="Times New Roman"/>
                <a:cs typeface="Times New Roman"/>
              </a:rPr>
              <a:t>Paperpal</a:t>
            </a:r>
            <a:r>
              <a:rPr lang="en-US" sz="900">
                <a:latin typeface="Times New Roman"/>
                <a:cs typeface="Times New Roman"/>
              </a:rPr>
              <a:t> Blog. Available at: </a:t>
            </a:r>
            <a:r>
              <a:rPr lang="en-US" sz="900">
                <a:latin typeface="Times New Roman"/>
                <a:cs typeface="Times New Roman"/>
                <a:hlinkClick r:id="rId13"/>
              </a:rPr>
              <a:t>https://paperpal.com/blog/academic-writing-guides/how-to-write-a-rationale-for-a-research-paper</a:t>
            </a:r>
            <a:r>
              <a:rPr lang="en-US" sz="900">
                <a:latin typeface="Times New Roman"/>
                <a:cs typeface="Times New Roman"/>
              </a:rPr>
              <a:t> [Accessed 20 Mar. 2025].</a:t>
            </a:r>
          </a:p>
          <a:p>
            <a:r>
              <a:rPr lang="en-US" sz="900" err="1">
                <a:latin typeface="Times New Roman"/>
                <a:cs typeface="Times New Roman"/>
              </a:rPr>
              <a:t>Tarí</a:t>
            </a:r>
            <a:r>
              <a:rPr lang="en-US" sz="900">
                <a:latin typeface="Times New Roman"/>
                <a:cs typeface="Times New Roman"/>
              </a:rPr>
              <a:t>, J.J., Molina-Azorín, J.F. and Heras, I. (2012). Benefits of the ISO 9001 and ISO 14001 standards: A literature review. </a:t>
            </a:r>
            <a:r>
              <a:rPr lang="en-US" sz="900" i="1">
                <a:latin typeface="Times New Roman"/>
                <a:cs typeface="Times New Roman"/>
              </a:rPr>
              <a:t>Journal of Industrial Engineering and Management</a:t>
            </a:r>
            <a:r>
              <a:rPr lang="en-US" sz="900">
                <a:latin typeface="Times New Roman"/>
                <a:cs typeface="Times New Roman"/>
              </a:rPr>
              <a:t>, [online] 5(2). </a:t>
            </a:r>
            <a:r>
              <a:rPr lang="en-US" sz="900" err="1">
                <a:latin typeface="Times New Roman"/>
                <a:cs typeface="Times New Roman"/>
              </a:rPr>
              <a:t>doi:https</a:t>
            </a:r>
            <a:r>
              <a:rPr lang="en-US" sz="900">
                <a:latin typeface="Times New Roman"/>
                <a:cs typeface="Times New Roman"/>
              </a:rPr>
              <a:t>://doi.org/10.3926/jiem.488.</a:t>
            </a:r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E1446B-6EE8-860C-00C7-2A4B15D06192}"/>
              </a:ext>
            </a:extLst>
          </p:cNvPr>
          <p:cNvSpPr txBox="1"/>
          <p:nvPr/>
        </p:nvSpPr>
        <p:spPr>
          <a:xfrm>
            <a:off x="708524" y="1665033"/>
            <a:ext cx="17831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Brogan </a:t>
            </a:r>
          </a:p>
        </p:txBody>
      </p:sp>
    </p:spTree>
    <p:extLst>
      <p:ext uri="{BB962C8B-B14F-4D97-AF65-F5344CB8AC3E}">
        <p14:creationId xmlns:p14="http://schemas.microsoft.com/office/powerpoint/2010/main" val="40024774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AF504-C2D3-04D4-5391-53C86198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</a:t>
            </a:r>
          </a:p>
        </p:txBody>
      </p:sp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E8009347-4FFC-E0D3-413E-B23EAE75FB8F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93BE0749-EF60-C44F-4890-963913699D2B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3B3BF4A8-2409-E4A5-5AFC-6302191DF01B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26</a:t>
            </a:fld>
            <a:endParaRPr lang="en-GB" noProof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4847FCE-32BE-A0A6-8507-CDB34592A6C0}"/>
              </a:ext>
            </a:extLst>
          </p:cNvPr>
          <p:cNvSpPr txBox="1"/>
          <p:nvPr/>
        </p:nvSpPr>
        <p:spPr>
          <a:xfrm>
            <a:off x="331228" y="1559538"/>
            <a:ext cx="11468815" cy="46858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Emily</a:t>
            </a:r>
            <a:endParaRPr lang="en-US"/>
          </a:p>
          <a:p>
            <a:r>
              <a:rPr lang="en-GB" sz="1050">
                <a:latin typeface="Times New Roman"/>
                <a:cs typeface="Times New Roman"/>
              </a:rPr>
              <a:t>Abdulkareem, H. (2019). Analysis of GSM Network Quality of Service Using Call Setup Failure Rate and Handover Failure Rate Indices. </a:t>
            </a:r>
            <a:r>
              <a:rPr lang="en-GB" sz="1050" i="1">
                <a:latin typeface="Times New Roman"/>
                <a:cs typeface="Times New Roman"/>
              </a:rPr>
              <a:t>ANALYSIS OF GSM NETWORK QUALITY OF SERVICE USING CALL SETUP FAILURE RATE AND HANDOVER FAILURE RATE INDICES</a:t>
            </a:r>
            <a:r>
              <a:rPr lang="en-GB" sz="1050">
                <a:latin typeface="Times New Roman"/>
                <a:cs typeface="Times New Roman"/>
              </a:rPr>
              <a:t>. [online] Available at: </a:t>
            </a:r>
            <a:r>
              <a:rPr lang="en-GB" sz="1050">
                <a:latin typeface="Times New Roman"/>
                <a:cs typeface="Times New Roman"/>
                <a:hlinkClick r:id="rId2"/>
              </a:rPr>
              <a:t>https://www.researchgate.net/publication/363642530_Analysis_of_GSM_Network_Quality_of_Service_Using_Call_Setup_Failure_Rate_and_Handover_Failure_Rate_Indices#page=317</a:t>
            </a:r>
            <a:r>
              <a:rPr lang="en-GB" sz="1050">
                <a:latin typeface="Times New Roman"/>
                <a:cs typeface="Times New Roman"/>
              </a:rPr>
              <a:t>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</a:rPr>
              <a:t>Bailey, E. (2021). </a:t>
            </a:r>
            <a:r>
              <a:rPr lang="en-GB" sz="1050" i="1">
                <a:latin typeface="Times New Roman"/>
                <a:cs typeface="Times New Roman"/>
              </a:rPr>
              <a:t>Solar Panels - Glass Or Plastic? (These Are Best ...)</a:t>
            </a:r>
            <a:r>
              <a:rPr lang="en-GB" sz="1050">
                <a:latin typeface="Times New Roman"/>
                <a:cs typeface="Times New Roman"/>
              </a:rPr>
              <a:t>. [online] Solar Panel Installation, Mounting, Settings, and Repair. Available at: </a:t>
            </a:r>
            <a:r>
              <a:rPr lang="en-GB" sz="1050">
                <a:latin typeface="Times New Roman"/>
                <a:cs typeface="Times New Roman"/>
                <a:hlinkClick r:id="rId3"/>
              </a:rPr>
              <a:t>https://solvoltaics.com/solar-panels-glass-or-plastic/</a:t>
            </a:r>
            <a:r>
              <a:rPr lang="en-GB" sz="1050">
                <a:latin typeface="Times New Roman"/>
                <a:cs typeface="Times New Roman"/>
              </a:rPr>
              <a:t>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</a:rPr>
              <a:t>Bailey, E. (2023). </a:t>
            </a:r>
            <a:r>
              <a:rPr lang="en-GB" sz="1050" i="1">
                <a:latin typeface="Times New Roman"/>
                <a:cs typeface="Times New Roman"/>
              </a:rPr>
              <a:t>Pros and Cons of Monocrystalline Solar Panels: An In-depth Review and Guide - Solar Panel Installation, Mounting, Settings, and Repair.</a:t>
            </a:r>
            <a:r>
              <a:rPr lang="en-GB" sz="1050">
                <a:latin typeface="Times New Roman"/>
                <a:cs typeface="Times New Roman"/>
              </a:rPr>
              <a:t> [online] Solar Panel Installation, Mounting, Settings, and Repair. Available at: </a:t>
            </a:r>
            <a:r>
              <a:rPr lang="en-GB" sz="1050">
                <a:latin typeface="Times New Roman"/>
                <a:cs typeface="Times New Roman"/>
                <a:hlinkClick r:id="rId4"/>
              </a:rPr>
              <a:t>https://solvoltaics.com/pros-and-cons-of-monocrystalline-solar-panels/</a:t>
            </a:r>
            <a:r>
              <a:rPr lang="en-GB" sz="1050">
                <a:latin typeface="Times New Roman"/>
                <a:cs typeface="Times New Roman"/>
              </a:rPr>
              <a:t> [Accessed 21 May 2025].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</a:rPr>
              <a:t>Blog-manager (2023). </a:t>
            </a:r>
            <a:r>
              <a:rPr lang="en-GB" sz="1050" i="1">
                <a:latin typeface="Times New Roman"/>
                <a:cs typeface="Times New Roman"/>
              </a:rPr>
              <a:t>Why Should Solar Panels Have a Plastic Casing?</a:t>
            </a:r>
            <a:r>
              <a:rPr lang="en-GB" sz="1050">
                <a:latin typeface="Times New Roman"/>
                <a:cs typeface="Times New Roman"/>
              </a:rPr>
              <a:t> [online] Plastic Injection </a:t>
            </a:r>
            <a:r>
              <a:rPr lang="en-GB" sz="1050" err="1">
                <a:latin typeface="Times New Roman"/>
                <a:cs typeface="Times New Roman"/>
              </a:rPr>
              <a:t>Molding</a:t>
            </a:r>
            <a:r>
              <a:rPr lang="en-GB" sz="1050">
                <a:latin typeface="Times New Roman"/>
                <a:cs typeface="Times New Roman"/>
              </a:rPr>
              <a:t> Company in China | </a:t>
            </a:r>
            <a:r>
              <a:rPr lang="en-GB" sz="1050" err="1">
                <a:latin typeface="Times New Roman"/>
                <a:cs typeface="Times New Roman"/>
              </a:rPr>
              <a:t>Richfields</a:t>
            </a:r>
            <a:r>
              <a:rPr lang="en-GB" sz="1050">
                <a:latin typeface="Times New Roman"/>
                <a:cs typeface="Times New Roman"/>
              </a:rPr>
              <a:t> Corporation. Available at: </a:t>
            </a:r>
            <a:r>
              <a:rPr lang="en-GB" sz="1050">
                <a:latin typeface="Times New Roman"/>
                <a:cs typeface="Times New Roman"/>
                <a:hlinkClick r:id="rId5"/>
              </a:rPr>
              <a:t>https://richfieldsplastics.com/blog/why-should-solar-panels-have-a-plastic-casing/</a:t>
            </a:r>
            <a:r>
              <a:rPr lang="en-GB" sz="1050">
                <a:latin typeface="Times New Roman"/>
                <a:cs typeface="Times New Roman"/>
              </a:rPr>
              <a:t> [Accessed 22 May 2025].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</a:rPr>
              <a:t>Brian (2024). </a:t>
            </a:r>
            <a:r>
              <a:rPr lang="en-GB" sz="1050" i="1">
                <a:latin typeface="Times New Roman"/>
                <a:cs typeface="Times New Roman"/>
              </a:rPr>
              <a:t>What Are Solar Panels Made Of And How Do They Work? - Professional Distributed PV Module Manufacturer</a:t>
            </a:r>
            <a:r>
              <a:rPr lang="en-GB" sz="1050">
                <a:latin typeface="Times New Roman"/>
                <a:cs typeface="Times New Roman"/>
              </a:rPr>
              <a:t>. [online] Professional Distributed PV Module Manufacturer. Available at: </a:t>
            </a:r>
            <a:r>
              <a:rPr lang="en-GB" sz="1050">
                <a:latin typeface="Times New Roman"/>
                <a:cs typeface="Times New Roman"/>
                <a:hlinkClick r:id="rId6"/>
              </a:rPr>
              <a:t>https://www.maysunsolar.com/blog-what-are-solar-panels-made-of-how-do-they-work/</a:t>
            </a:r>
            <a:r>
              <a:rPr lang="en-GB" sz="1050">
                <a:latin typeface="Times New Roman"/>
                <a:cs typeface="Times New Roman"/>
              </a:rPr>
              <a:t>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</a:rPr>
              <a:t>British Steel Association. (n.d.). </a:t>
            </a:r>
            <a:r>
              <a:rPr lang="en-GB" sz="1050" i="1">
                <a:latin typeface="Times New Roman"/>
                <a:cs typeface="Times New Roman"/>
              </a:rPr>
              <a:t>Melting Temperature Range for Stainless Steels – British Stainless Steel Association</a:t>
            </a:r>
            <a:r>
              <a:rPr lang="en-GB" sz="1050">
                <a:latin typeface="Times New Roman"/>
                <a:cs typeface="Times New Roman"/>
              </a:rPr>
              <a:t>. [online] Available at: </a:t>
            </a:r>
            <a:r>
              <a:rPr lang="en-GB" sz="1050">
                <a:latin typeface="Times New Roman"/>
                <a:cs typeface="Times New Roman"/>
                <a:hlinkClick r:id="rId7"/>
              </a:rPr>
              <a:t>https://bssa.org.uk/bssa_articles/melting-temperature-range-for-stainless-steels/</a:t>
            </a:r>
            <a:r>
              <a:rPr lang="en-GB" sz="1050">
                <a:latin typeface="Times New Roman"/>
                <a:cs typeface="Times New Roman"/>
              </a:rPr>
              <a:t>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</a:rPr>
              <a:t>Dave (2025). </a:t>
            </a:r>
            <a:r>
              <a:rPr lang="en-GB" sz="1050" i="1">
                <a:latin typeface="Times New Roman"/>
                <a:cs typeface="Times New Roman"/>
              </a:rPr>
              <a:t>What is the Best Silicone Sealant for Outdoor Use? Top Picks &amp; Tips - Caulk</a:t>
            </a:r>
            <a:r>
              <a:rPr lang="en-GB" sz="1050">
                <a:latin typeface="Times New Roman"/>
                <a:cs typeface="Times New Roman"/>
              </a:rPr>
              <a:t>. [online] </a:t>
            </a:r>
            <a:r>
              <a:rPr lang="en-GB" sz="1050" err="1">
                <a:latin typeface="Times New Roman"/>
                <a:cs typeface="Times New Roman"/>
              </a:rPr>
              <a:t>Whats</a:t>
            </a:r>
            <a:r>
              <a:rPr lang="en-GB" sz="1050">
                <a:latin typeface="Times New Roman"/>
                <a:cs typeface="Times New Roman"/>
              </a:rPr>
              <a:t> In Traditional Food. Available at: </a:t>
            </a:r>
            <a:r>
              <a:rPr lang="en-GB" sz="1050">
                <a:latin typeface="Times New Roman"/>
                <a:cs typeface="Times New Roman"/>
                <a:hlinkClick r:id="rId8"/>
              </a:rPr>
              <a:t>https://caulk.io/what-is-the-best-silicone-sealant-for-outdoor-use/</a:t>
            </a:r>
            <a:r>
              <a:rPr lang="en-GB" sz="1050">
                <a:latin typeface="Times New Roman"/>
                <a:cs typeface="Times New Roman"/>
              </a:rPr>
              <a:t> [Accessed 19 May 2025].</a:t>
            </a:r>
            <a:endParaRPr lang="en-GB" sz="1050"/>
          </a:p>
          <a:p>
            <a:r>
              <a:rPr lang="en-GB" sz="1050" err="1">
                <a:latin typeface="Times New Roman"/>
                <a:cs typeface="Times New Roman"/>
              </a:rPr>
              <a:t>Gayral</a:t>
            </a:r>
            <a:r>
              <a:rPr lang="en-GB" sz="1050">
                <a:latin typeface="Times New Roman"/>
                <a:cs typeface="Times New Roman"/>
              </a:rPr>
              <a:t>, B. (2017). LEDs for lighting: Basic physics and prospects for energy savings. </a:t>
            </a:r>
            <a:r>
              <a:rPr lang="en-GB" sz="1050" i="1" err="1">
                <a:latin typeface="Times New Roman"/>
                <a:cs typeface="Times New Roman"/>
              </a:rPr>
              <a:t>Comptes</a:t>
            </a:r>
            <a:r>
              <a:rPr lang="en-GB" sz="1050" i="1">
                <a:latin typeface="Times New Roman"/>
                <a:cs typeface="Times New Roman"/>
              </a:rPr>
              <a:t> </a:t>
            </a:r>
            <a:r>
              <a:rPr lang="en-GB" sz="1050" i="1" err="1">
                <a:latin typeface="Times New Roman"/>
                <a:cs typeface="Times New Roman"/>
              </a:rPr>
              <a:t>Rendus</a:t>
            </a:r>
            <a:r>
              <a:rPr lang="en-GB" sz="1050" i="1">
                <a:latin typeface="Times New Roman"/>
                <a:cs typeface="Times New Roman"/>
              </a:rPr>
              <a:t> Physique</a:t>
            </a:r>
            <a:r>
              <a:rPr lang="en-GB" sz="1050">
                <a:latin typeface="Times New Roman"/>
                <a:cs typeface="Times New Roman"/>
              </a:rPr>
              <a:t>, [online] 18(7-8), pp.453–461. </a:t>
            </a:r>
            <a:r>
              <a:rPr lang="en-GB" sz="1050" err="1">
                <a:latin typeface="Times New Roman"/>
                <a:cs typeface="Times New Roman"/>
              </a:rPr>
              <a:t>doi:https</a:t>
            </a:r>
            <a:r>
              <a:rPr lang="en-GB" sz="1050">
                <a:latin typeface="Times New Roman"/>
                <a:cs typeface="Times New Roman"/>
              </a:rPr>
              <a:t>://doi.org/10.1016/j.crhy.2017.09.001.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</a:rPr>
              <a:t>Green Coast (2019). </a:t>
            </a:r>
            <a:r>
              <a:rPr lang="en-GB" sz="1050" i="1">
                <a:latin typeface="Times New Roman"/>
                <a:cs typeface="Times New Roman"/>
              </a:rPr>
              <a:t>Pros and Cons of LED Lighting: Should You Use Them?</a:t>
            </a:r>
            <a:r>
              <a:rPr lang="en-GB" sz="1050">
                <a:latin typeface="Times New Roman"/>
                <a:cs typeface="Times New Roman"/>
              </a:rPr>
              <a:t> [online] Green Coast. Available at: </a:t>
            </a:r>
            <a:r>
              <a:rPr lang="en-GB" sz="1050">
                <a:latin typeface="Times New Roman"/>
                <a:cs typeface="Times New Roman"/>
                <a:hlinkClick r:id="rId9"/>
              </a:rPr>
              <a:t>https://greencoast.org/pros-and-cons-of-led-lighting/</a:t>
            </a:r>
            <a:r>
              <a:rPr lang="en-GB" sz="1050">
                <a:latin typeface="Times New Roman"/>
                <a:cs typeface="Times New Roman"/>
              </a:rPr>
              <a:t>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</a:rPr>
              <a:t>Health and Safety Executive (2019). </a:t>
            </a:r>
            <a:r>
              <a:rPr lang="en-GB" sz="1050" i="1">
                <a:latin typeface="Times New Roman"/>
                <a:cs typeface="Times New Roman"/>
              </a:rPr>
              <a:t>Risk assessment: Template and examples - HSE</a:t>
            </a:r>
            <a:r>
              <a:rPr lang="en-GB" sz="1050">
                <a:latin typeface="Times New Roman"/>
                <a:cs typeface="Times New Roman"/>
              </a:rPr>
              <a:t>. [online] Hse.gov.uk. Available at: </a:t>
            </a:r>
            <a:r>
              <a:rPr lang="en-GB" sz="1050">
                <a:latin typeface="Times New Roman"/>
                <a:cs typeface="Times New Roman"/>
                <a:hlinkClick r:id="rId10"/>
              </a:rPr>
              <a:t>https://www.hse.gov.uk/simple-health-safety/risk/risk-assessment-template-and-examples.htm</a:t>
            </a:r>
            <a:r>
              <a:rPr lang="en-GB" sz="1050">
                <a:latin typeface="Times New Roman"/>
                <a:cs typeface="Times New Roman"/>
              </a:rPr>
              <a:t>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</a:rPr>
              <a:t>Hlx-led.com. (2024). </a:t>
            </a:r>
            <a:r>
              <a:rPr lang="en-GB" sz="1050" i="1">
                <a:latin typeface="Times New Roman"/>
                <a:cs typeface="Times New Roman"/>
              </a:rPr>
              <a:t>What are the advantages of straw hat LED-Shenzhen Highlight Electronics Co., Ltd.</a:t>
            </a:r>
            <a:r>
              <a:rPr lang="en-GB" sz="1050">
                <a:latin typeface="Times New Roman"/>
                <a:cs typeface="Times New Roman"/>
              </a:rPr>
              <a:t> [online] Available at: </a:t>
            </a:r>
            <a:r>
              <a:rPr lang="en-GB" sz="1050">
                <a:latin typeface="Times New Roman"/>
                <a:cs typeface="Times New Roman"/>
                <a:hlinkClick r:id="rId11"/>
              </a:rPr>
              <a:t>https://www.hlx-led.com/news_xq/144.html</a:t>
            </a:r>
            <a:r>
              <a:rPr lang="en-GB" sz="1050">
                <a:latin typeface="Times New Roman"/>
                <a:cs typeface="Times New Roman"/>
              </a:rPr>
              <a:t> [Accessed 22 May 2025].</a:t>
            </a:r>
            <a:endParaRPr lang="en-GB" sz="1050"/>
          </a:p>
          <a:p>
            <a:r>
              <a:rPr lang="en-GB" sz="1050" err="1">
                <a:latin typeface="Times New Roman"/>
                <a:cs typeface="Times New Roman"/>
              </a:rPr>
              <a:t>NenPower</a:t>
            </a:r>
            <a:r>
              <a:rPr lang="en-GB" sz="1050">
                <a:latin typeface="Times New Roman"/>
                <a:cs typeface="Times New Roman"/>
              </a:rPr>
              <a:t> (2024a). </a:t>
            </a:r>
            <a:r>
              <a:rPr lang="en-GB" sz="1050" i="1">
                <a:latin typeface="Times New Roman"/>
                <a:cs typeface="Times New Roman"/>
              </a:rPr>
              <a:t>What kind of glass is used in solar panels?</a:t>
            </a:r>
            <a:r>
              <a:rPr lang="en-GB" sz="1050">
                <a:latin typeface="Times New Roman"/>
                <a:cs typeface="Times New Roman"/>
              </a:rPr>
              <a:t> [online] </a:t>
            </a:r>
            <a:r>
              <a:rPr lang="en-GB" sz="1050" err="1">
                <a:latin typeface="Times New Roman"/>
                <a:cs typeface="Times New Roman"/>
              </a:rPr>
              <a:t>NenPower</a:t>
            </a:r>
            <a:r>
              <a:rPr lang="en-GB" sz="1050">
                <a:latin typeface="Times New Roman"/>
                <a:cs typeface="Times New Roman"/>
              </a:rPr>
              <a:t>. Available at: </a:t>
            </a:r>
            <a:r>
              <a:rPr lang="en-GB" sz="1050">
                <a:latin typeface="Times New Roman"/>
                <a:cs typeface="Times New Roman"/>
                <a:hlinkClick r:id="rId12"/>
              </a:rPr>
              <a:t>https://nenpower.com/blog/what-kind-of-glass-is-used-in-solar-panels/</a:t>
            </a:r>
            <a:r>
              <a:rPr lang="en-GB" sz="1050">
                <a:latin typeface="Times New Roman"/>
                <a:cs typeface="Times New Roman"/>
              </a:rPr>
              <a:t> [Accessed 22 May 2025].</a:t>
            </a:r>
            <a:endParaRPr lang="en-GB" sz="1050"/>
          </a:p>
          <a:p>
            <a:r>
              <a:rPr lang="en-GB" sz="1050" err="1">
                <a:latin typeface="Times New Roman"/>
                <a:cs typeface="Times New Roman"/>
              </a:rPr>
              <a:t>NenPower</a:t>
            </a:r>
            <a:r>
              <a:rPr lang="en-GB" sz="1050">
                <a:latin typeface="Times New Roman"/>
                <a:cs typeface="Times New Roman"/>
              </a:rPr>
              <a:t> (2024b). </a:t>
            </a:r>
            <a:r>
              <a:rPr lang="en-GB" sz="1050" i="1">
                <a:latin typeface="Times New Roman"/>
                <a:cs typeface="Times New Roman"/>
              </a:rPr>
              <a:t>What wires are used to connect solar panel lights?</a:t>
            </a:r>
            <a:r>
              <a:rPr lang="en-GB" sz="1050">
                <a:latin typeface="Times New Roman"/>
                <a:cs typeface="Times New Roman"/>
              </a:rPr>
              <a:t> [online] </a:t>
            </a:r>
            <a:r>
              <a:rPr lang="en-GB" sz="1050" err="1">
                <a:latin typeface="Times New Roman"/>
                <a:cs typeface="Times New Roman"/>
              </a:rPr>
              <a:t>NenPower</a:t>
            </a:r>
            <a:r>
              <a:rPr lang="en-GB" sz="1050">
                <a:latin typeface="Times New Roman"/>
                <a:cs typeface="Times New Roman"/>
              </a:rPr>
              <a:t>. Available at: </a:t>
            </a:r>
            <a:r>
              <a:rPr lang="en-GB" sz="1050">
                <a:latin typeface="Times New Roman"/>
                <a:cs typeface="Times New Roman"/>
                <a:hlinkClick r:id="rId13"/>
              </a:rPr>
              <a:t>https://nenpower.com/blog/what-wires-are-used-to-connect-solar-panel-lights/</a:t>
            </a:r>
            <a:r>
              <a:rPr lang="en-GB" sz="1050">
                <a:latin typeface="Times New Roman"/>
                <a:cs typeface="Times New Roman"/>
              </a:rPr>
              <a:t> [Accessed 14 May 2025].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</a:rPr>
              <a:t>Richardson, J. (2019). </a:t>
            </a:r>
            <a:r>
              <a:rPr lang="en-GB" sz="1050" i="1">
                <a:latin typeface="Times New Roman"/>
                <a:cs typeface="Times New Roman"/>
              </a:rPr>
              <a:t>What are Solar Cells and Solar Panels Made of?</a:t>
            </a:r>
            <a:r>
              <a:rPr lang="en-GB" sz="1050">
                <a:latin typeface="Times New Roman"/>
                <a:cs typeface="Times New Roman"/>
              </a:rPr>
              <a:t> [online] The Renewable Energy Hub. Available at: </a:t>
            </a:r>
            <a:r>
              <a:rPr lang="en-GB" sz="1050">
                <a:latin typeface="Times New Roman"/>
                <a:cs typeface="Times New Roman"/>
                <a:hlinkClick r:id="rId14"/>
              </a:rPr>
              <a:t>https://www.renewableenergyhub.co.uk/main/solar-panels/what-is-a-solar-cell-made-up-of</a:t>
            </a:r>
            <a:r>
              <a:rPr lang="en-GB" sz="1050">
                <a:latin typeface="Times New Roman"/>
                <a:cs typeface="Times New Roman"/>
              </a:rPr>
              <a:t>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</a:rPr>
              <a:t>Sparks, V. (2024). </a:t>
            </a:r>
            <a:r>
              <a:rPr lang="en-GB" sz="1050" i="1">
                <a:latin typeface="Times New Roman"/>
                <a:cs typeface="Times New Roman"/>
              </a:rPr>
              <a:t>Caulk vs. Silicone: Which Is Best for Your Next DIY?</a:t>
            </a:r>
            <a:r>
              <a:rPr lang="en-GB" sz="1050">
                <a:latin typeface="Times New Roman"/>
                <a:cs typeface="Times New Roman"/>
              </a:rPr>
              <a:t> [online] Angi. Available at: </a:t>
            </a:r>
            <a:r>
              <a:rPr lang="en-GB" sz="1050">
                <a:latin typeface="Times New Roman"/>
                <a:cs typeface="Times New Roman"/>
                <a:hlinkClick r:id="rId15"/>
              </a:rPr>
              <a:t>https://www.angi.com/articles/caulk-vs-silicone.htm</a:t>
            </a:r>
            <a:r>
              <a:rPr lang="en-GB" sz="1050">
                <a:latin typeface="Times New Roman"/>
                <a:cs typeface="Times New Roman"/>
              </a:rPr>
              <a:t> [Accessed 21 May 2025].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  <a:hlinkClick r:id="rId16"/>
              </a:rPr>
              <a:t>www.sciencedirect.com</a:t>
            </a:r>
            <a:r>
              <a:rPr lang="en-GB" sz="1050">
                <a:latin typeface="Times New Roman"/>
                <a:cs typeface="Times New Roman"/>
              </a:rPr>
              <a:t>. (n.d.). </a:t>
            </a:r>
            <a:r>
              <a:rPr lang="en-GB" sz="1050" i="1">
                <a:latin typeface="Times New Roman"/>
                <a:cs typeface="Times New Roman"/>
              </a:rPr>
              <a:t>Photovoltaic Panel - an overview | ScienceDirect Topics</a:t>
            </a:r>
            <a:r>
              <a:rPr lang="en-GB" sz="1050">
                <a:latin typeface="Times New Roman"/>
                <a:cs typeface="Times New Roman"/>
              </a:rPr>
              <a:t>. [online] Available at: </a:t>
            </a:r>
            <a:r>
              <a:rPr lang="en-GB" sz="1050">
                <a:latin typeface="Times New Roman"/>
                <a:cs typeface="Times New Roman"/>
                <a:hlinkClick r:id="rId17"/>
              </a:rPr>
              <a:t>https://www.sciencedirect.com/topics/engineering/photovoltaic-panel</a:t>
            </a:r>
            <a:r>
              <a:rPr lang="en-GB" sz="1050">
                <a:latin typeface="Times New Roman"/>
                <a:cs typeface="Times New Roman"/>
              </a:rPr>
              <a:t>.</a:t>
            </a:r>
            <a:endParaRPr lang="en-GB" sz="105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1167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C2CE0-8806-4B2A-A10A-32984D3174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a917ce0-d80a-43c3-8467-9efa220db781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520E446A602CB40B46420BF1D1DB0C6" ma:contentTypeVersion="11" ma:contentTypeDescription="Create a new document." ma:contentTypeScope="" ma:versionID="744984e0e4d1c3bf2fc434bf165a5855">
  <xsd:schema xmlns:xsd="http://www.w3.org/2001/XMLSchema" xmlns:xs="http://www.w3.org/2001/XMLSchema" xmlns:p="http://schemas.microsoft.com/office/2006/metadata/properties" xmlns:ns2="6a917ce0-d80a-43c3-8467-9efa220db781" targetNamespace="http://schemas.microsoft.com/office/2006/metadata/properties" ma:root="true" ma:fieldsID="6782988c31aa5243d709ac230a9a3ec4" ns2:_="">
    <xsd:import namespace="6a917ce0-d80a-43c3-8467-9efa220db7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a917ce0-d80a-43c3-8467-9efa220db78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D5BAB77-79E1-4739-AA51-10C9079186D6}">
  <ds:schemaRefs>
    <ds:schemaRef ds:uri="6a917ce0-d80a-43c3-8467-9efa220db7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5DC2048-E0EF-454D-AE2D-B48FE1E2C441}">
  <ds:schemaRefs>
    <ds:schemaRef ds:uri="6a917ce0-d80a-43c3-8467-9efa220db7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27</Slides>
  <Notes>18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Group 6  </vt:lpstr>
      <vt:lpstr>Project Aims</vt:lpstr>
      <vt:lpstr>Project Ideas</vt:lpstr>
      <vt:lpstr>Scope</vt:lpstr>
      <vt:lpstr>Timing Plan</vt:lpstr>
      <vt:lpstr>Key components – Evan Project Manager &amp; Programmer</vt:lpstr>
      <vt:lpstr>PowerPoint Presentation</vt:lpstr>
      <vt:lpstr>PowerPoint Presentation</vt:lpstr>
      <vt:lpstr>PowerPoint Presentation</vt:lpstr>
      <vt:lpstr>Individual Contributions – Emily Role Allocation/GANTT Chart</vt:lpstr>
      <vt:lpstr>Individual Contributions – Emily Risk Assessment</vt:lpstr>
      <vt:lpstr>Individual Contributions – Emily Materials Research</vt:lpstr>
      <vt:lpstr>Individual Contributions – Emily </vt:lpstr>
      <vt:lpstr>Individual Contributions - Brogan</vt:lpstr>
      <vt:lpstr>Individual Contributions - Brogan</vt:lpstr>
      <vt:lpstr>Individual Contributions - Brogan</vt:lpstr>
      <vt:lpstr>Individual Contributions - Brogan</vt:lpstr>
      <vt:lpstr>Individual Contributions - Brogan</vt:lpstr>
      <vt:lpstr>Individual Contributions – Llewellyn Solar panel research </vt:lpstr>
      <vt:lpstr>Individual Contributions – Llewellyn Design concepts</vt:lpstr>
      <vt:lpstr>Individual Contributions – Llewellyn Final design choice </vt:lpstr>
      <vt:lpstr>Individual Contributions - Grace</vt:lpstr>
      <vt:lpstr>Individual Contributions - Grace</vt:lpstr>
      <vt:lpstr>Successes</vt:lpstr>
      <vt:lpstr>Bibliography</vt:lpstr>
      <vt:lpstr>Bibliography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Emily Thomas (2418089)</dc:creator>
  <cp:revision>92</cp:revision>
  <dcterms:created xsi:type="dcterms:W3CDTF">2025-02-25T16:27:18Z</dcterms:created>
  <dcterms:modified xsi:type="dcterms:W3CDTF">2025-05-23T20:21:09Z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0x0101009520E446A602CB40B46420BF1D1DB0C6</vt:lpwstr>
  </property>
  <property fmtid="{D5CDD505-2E9C-101B-9397-08002B2CF9AE}" pid="3" name="MediaServiceImageTags">
    <vt:lpwstr/>
  </property>
</Properties>
</file>