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media/image8.jpg" ContentType="image/jpeg"/>
  <Override PartName="/ppt/notesSlides/notesSlide9.xml" ContentType="application/vnd.openxmlformats-officedocument.presentationml.notesSlide+xml"/>
  <Override PartName="/ppt/media/image10.jpg" ContentType="image/jpeg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  <p:sldMasterId id="2147483790" r:id="rId3"/>
  </p:sldMasterIdLst>
  <p:notesMasterIdLst>
    <p:notesMasterId r:id="rId27"/>
  </p:notesMasterIdLst>
  <p:handoutMasterIdLst>
    <p:handoutMasterId r:id="rId28"/>
  </p:handoutMasterIdLst>
  <p:sldIdLst>
    <p:sldId id="277" r:id="rId4"/>
    <p:sldId id="331" r:id="rId5"/>
    <p:sldId id="257" r:id="rId6"/>
    <p:sldId id="511" r:id="rId7"/>
    <p:sldId id="509" r:id="rId8"/>
    <p:sldId id="510" r:id="rId9"/>
    <p:sldId id="508" r:id="rId10"/>
    <p:sldId id="512" r:id="rId11"/>
    <p:sldId id="516" r:id="rId12"/>
    <p:sldId id="513" r:id="rId13"/>
    <p:sldId id="515" r:id="rId14"/>
    <p:sldId id="514" r:id="rId15"/>
    <p:sldId id="526" r:id="rId16"/>
    <p:sldId id="519" r:id="rId17"/>
    <p:sldId id="520" r:id="rId18"/>
    <p:sldId id="518" r:id="rId19"/>
    <p:sldId id="517" r:id="rId20"/>
    <p:sldId id="524" r:id="rId21"/>
    <p:sldId id="523" r:id="rId22"/>
    <p:sldId id="522" r:id="rId23"/>
    <p:sldId id="521" r:id="rId24"/>
    <p:sldId id="527" r:id="rId25"/>
    <p:sldId id="529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3193" autoAdjust="0"/>
  </p:normalViewPr>
  <p:slideViewPr>
    <p:cSldViewPr>
      <p:cViewPr varScale="1">
        <p:scale>
          <a:sx n="49" d="100"/>
          <a:sy n="49" d="100"/>
        </p:scale>
        <p:origin x="1611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0" d="100"/>
          <a:sy n="80" d="100"/>
        </p:scale>
        <p:origin x="4050" y="8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64611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14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0759740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GB" sz="12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67174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8682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54540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4357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9615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42435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8606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9971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49973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2702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459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81982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99764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10307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68422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62602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59079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69637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914576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75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757031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" y="1"/>
            <a:ext cx="9143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590313" y="2305769"/>
            <a:ext cx="1963375" cy="50783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60735" y="3607385"/>
            <a:ext cx="6422530" cy="25391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5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10/22/2025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1044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69357" y="126301"/>
            <a:ext cx="7605284" cy="507831"/>
          </a:xfrm>
        </p:spPr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6255" y="1555497"/>
            <a:ext cx="7817168" cy="253916"/>
          </a:xfrm>
        </p:spPr>
        <p:txBody>
          <a:bodyPr lIns="0" tIns="0" rIns="0" bIns="0"/>
          <a:lstStyle>
            <a:lvl1pPr>
              <a:defRPr sz="165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10/22/2025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885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69357" y="126301"/>
            <a:ext cx="7605284" cy="507831"/>
          </a:xfrm>
        </p:spPr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3385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4081" y="1664306"/>
            <a:ext cx="3681413" cy="3385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10/22/2025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2000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" y="1"/>
            <a:ext cx="9143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69357" y="126301"/>
            <a:ext cx="7605284" cy="507831"/>
          </a:xfrm>
        </p:spPr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10/22/2025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817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10/22/2025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629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4.jp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=""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=""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8016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" y="1"/>
            <a:ext cx="9143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69357" y="126301"/>
            <a:ext cx="7605284" cy="6771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6255" y="1555497"/>
            <a:ext cx="7817168" cy="3385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1"/>
            <a:ext cx="292608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1"/>
            <a:ext cx="21031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1D8BD707-D9CF-40AE-B4C6-C98DA3205C09}" type="datetimeFigureOut">
              <a:rPr lang="en-US" kern="0" smtClean="0">
                <a:solidFill>
                  <a:prstClr val="black">
                    <a:tint val="75000"/>
                  </a:prstClr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10/22/2025</a:t>
            </a:fld>
            <a:endParaRPr lang="en-US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1"/>
            <a:ext cx="21031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B6F15528-21DE-4FAA-801E-634DDDAF4B2B}" type="slidenum">
              <a:rPr lang="en-GB" kern="0" smtClean="0">
                <a:solidFill>
                  <a:prstClr val="black">
                    <a:tint val="75000"/>
                  </a:prstClr>
                </a:solidFill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 kern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700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342900">
        <a:defRPr>
          <a:latin typeface="+mn-lt"/>
          <a:ea typeface="+mn-ea"/>
          <a:cs typeface="+mn-cs"/>
        </a:defRPr>
      </a:lvl2pPr>
      <a:lvl3pPr marL="685800">
        <a:defRPr>
          <a:latin typeface="+mn-lt"/>
          <a:ea typeface="+mn-ea"/>
          <a:cs typeface="+mn-cs"/>
        </a:defRPr>
      </a:lvl3pPr>
      <a:lvl4pPr marL="1028700">
        <a:defRPr>
          <a:latin typeface="+mn-lt"/>
          <a:ea typeface="+mn-ea"/>
          <a:cs typeface="+mn-cs"/>
        </a:defRPr>
      </a:lvl4pPr>
      <a:lvl5pPr marL="1371600">
        <a:defRPr>
          <a:latin typeface="+mn-lt"/>
          <a:ea typeface="+mn-ea"/>
          <a:cs typeface="+mn-cs"/>
        </a:defRPr>
      </a:lvl5pPr>
      <a:lvl6pPr marL="1714500">
        <a:defRPr>
          <a:latin typeface="+mn-lt"/>
          <a:ea typeface="+mn-ea"/>
          <a:cs typeface="+mn-cs"/>
        </a:defRPr>
      </a:lvl6pPr>
      <a:lvl7pPr marL="2057400">
        <a:defRPr>
          <a:latin typeface="+mn-lt"/>
          <a:ea typeface="+mn-ea"/>
          <a:cs typeface="+mn-cs"/>
        </a:defRPr>
      </a:lvl7pPr>
      <a:lvl8pPr marL="2400300">
        <a:defRPr>
          <a:latin typeface="+mn-lt"/>
          <a:ea typeface="+mn-ea"/>
          <a:cs typeface="+mn-cs"/>
        </a:defRPr>
      </a:lvl8pPr>
      <a:lvl9pPr marL="27432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342900">
        <a:defRPr>
          <a:latin typeface="+mn-lt"/>
          <a:ea typeface="+mn-ea"/>
          <a:cs typeface="+mn-cs"/>
        </a:defRPr>
      </a:lvl2pPr>
      <a:lvl3pPr marL="685800">
        <a:defRPr>
          <a:latin typeface="+mn-lt"/>
          <a:ea typeface="+mn-ea"/>
          <a:cs typeface="+mn-cs"/>
        </a:defRPr>
      </a:lvl3pPr>
      <a:lvl4pPr marL="1028700">
        <a:defRPr>
          <a:latin typeface="+mn-lt"/>
          <a:ea typeface="+mn-ea"/>
          <a:cs typeface="+mn-cs"/>
        </a:defRPr>
      </a:lvl4pPr>
      <a:lvl5pPr marL="1371600">
        <a:defRPr>
          <a:latin typeface="+mn-lt"/>
          <a:ea typeface="+mn-ea"/>
          <a:cs typeface="+mn-cs"/>
        </a:defRPr>
      </a:lvl5pPr>
      <a:lvl6pPr marL="1714500">
        <a:defRPr>
          <a:latin typeface="+mn-lt"/>
          <a:ea typeface="+mn-ea"/>
          <a:cs typeface="+mn-cs"/>
        </a:defRPr>
      </a:lvl6pPr>
      <a:lvl7pPr marL="2057400">
        <a:defRPr>
          <a:latin typeface="+mn-lt"/>
          <a:ea typeface="+mn-ea"/>
          <a:cs typeface="+mn-cs"/>
        </a:defRPr>
      </a:lvl7pPr>
      <a:lvl8pPr marL="2400300">
        <a:defRPr>
          <a:latin typeface="+mn-lt"/>
          <a:ea typeface="+mn-ea"/>
          <a:cs typeface="+mn-cs"/>
        </a:defRPr>
      </a:lvl8pPr>
      <a:lvl9pPr marL="27432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ngodb.org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ngodb.org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hbase.apache.org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ive.apache.org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github.com/twitter/flockdb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ACCA6019 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Emerging Trends</a:t>
            </a:r>
          </a:p>
          <a:p>
            <a:pPr eaLnBrk="1" hangingPunct="1"/>
            <a:r>
              <a:rPr lang="en-GB" altLang="en-US" smtClean="0">
                <a:solidFill>
                  <a:schemeClr val="tx1"/>
                </a:solidFill>
              </a:rPr>
              <a:t>Week </a:t>
            </a:r>
            <a:r>
              <a:rPr lang="en-GB" altLang="en-US" smtClean="0">
                <a:solidFill>
                  <a:schemeClr val="tx1"/>
                </a:solidFill>
              </a:rPr>
              <a:t>3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BIG DATA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EBD320EC-FEEC-5D86-AE43-7690360EBD31}"/>
              </a:ext>
            </a:extLst>
          </p:cNvPr>
          <p:cNvSpPr txBox="1"/>
          <p:nvPr/>
        </p:nvSpPr>
        <p:spPr>
          <a:xfrm>
            <a:off x="490042" y="2276872"/>
            <a:ext cx="816391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indent="-457200">
              <a:buFont typeface="Arial" panose="020B0604020202020204" pitchFamily="34" charset="0"/>
              <a:buChar char="•"/>
            </a:pPr>
            <a:r>
              <a:rPr lang="en-GB" sz="2800" dirty="0"/>
              <a:t>How much would it cost to store all world music electronically</a:t>
            </a:r>
            <a:r>
              <a:rPr lang="en-GB" sz="2800" dirty="0" smtClean="0"/>
              <a:t>?</a:t>
            </a:r>
          </a:p>
          <a:p>
            <a:pPr marL="635000" indent="-457200">
              <a:buFont typeface="Arial" panose="020B0604020202020204" pitchFamily="34" charset="0"/>
              <a:buChar char="•"/>
            </a:pPr>
            <a:r>
              <a:rPr lang="en-GB" sz="2800" dirty="0"/>
              <a:t>Assuming 5p per Gb and 10 Tb storage </a:t>
            </a:r>
            <a:r>
              <a:rPr lang="en-GB" sz="2800" dirty="0" smtClean="0"/>
              <a:t>requirement</a:t>
            </a:r>
            <a:endParaRPr lang="en-GB" sz="2800" dirty="0"/>
          </a:p>
        </p:txBody>
      </p:sp>
      <p:sp>
        <p:nvSpPr>
          <p:cNvPr id="6" name="Title 1">
            <a:extLst>
              <a:ext uri="{FF2B5EF4-FFF2-40B4-BE49-F238E27FC236}">
                <a16:creationId xmlns="" xmlns:a16="http://schemas.microsoft.com/office/drawing/2014/main" id="{9828DC80-C9D3-68B7-12DE-9A593C281750}"/>
              </a:ext>
            </a:extLst>
          </p:cNvPr>
          <p:cNvSpPr txBox="1">
            <a:spLocks/>
          </p:cNvSpPr>
          <p:nvPr/>
        </p:nvSpPr>
        <p:spPr>
          <a:xfrm>
            <a:off x="424357" y="559691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/>
              <a:t>Big Data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2A8BBEE0-BC63-F2A6-C9D6-E1FD3661674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93912" y="2924944"/>
            <a:ext cx="7488832" cy="1557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How many processing devices do you own?</a:t>
            </a:r>
          </a:p>
          <a:p>
            <a:pPr marL="177800"/>
            <a:r>
              <a:rPr lang="en-GB" sz="2800" dirty="0" smtClean="0"/>
              <a:t>What </a:t>
            </a:r>
            <a:r>
              <a:rPr lang="en-GB" sz="2800" dirty="0"/>
              <a:t>about you’re immediate family</a:t>
            </a:r>
            <a:r>
              <a:rPr lang="en-GB" sz="2800" dirty="0" smtClean="0"/>
              <a:t>?</a:t>
            </a:r>
            <a:endParaRPr lang="en-GB" sz="2800" dirty="0"/>
          </a:p>
          <a:p>
            <a:pPr marL="177800"/>
            <a:r>
              <a:rPr lang="en-GB" sz="2800" dirty="0"/>
              <a:t>How many do you have access to?</a:t>
            </a:r>
          </a:p>
        </p:txBody>
      </p:sp>
      <p:sp>
        <p:nvSpPr>
          <p:cNvPr id="3" name="Title 1">
            <a:extLst>
              <a:ext uri="{FF2B5EF4-FFF2-40B4-BE49-F238E27FC236}">
                <a16:creationId xmlns="" xmlns:a16="http://schemas.microsoft.com/office/drawing/2014/main" id="{9828DC80-C9D3-68B7-12DE-9A593C281750}"/>
              </a:ext>
            </a:extLst>
          </p:cNvPr>
          <p:cNvSpPr txBox="1">
            <a:spLocks/>
          </p:cNvSpPr>
          <p:nvPr/>
        </p:nvSpPr>
        <p:spPr>
          <a:xfrm>
            <a:off x="323528" y="692696"/>
            <a:ext cx="8229600" cy="144016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/>
              <a:t>How Many Processing Devices Do You Own?</a:t>
            </a:r>
          </a:p>
        </p:txBody>
      </p:sp>
    </p:spTree>
    <p:extLst>
      <p:ext uri="{BB962C8B-B14F-4D97-AF65-F5344CB8AC3E}">
        <p14:creationId xmlns:p14="http://schemas.microsoft.com/office/powerpoint/2010/main" val="3587172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EF721FE-32EE-134C-D7FB-DCAECC6FB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8766E06-D399-AFB6-864E-C41F02396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77800"/>
            <a:r>
              <a:rPr lang="en-GB" sz="2400" dirty="0"/>
              <a:t>Mobile</a:t>
            </a:r>
          </a:p>
          <a:p>
            <a:pPr marL="177800"/>
            <a:r>
              <a:rPr lang="en-GB" sz="2400" dirty="0"/>
              <a:t>Laptop</a:t>
            </a:r>
          </a:p>
          <a:p>
            <a:pPr marL="177800"/>
            <a:r>
              <a:rPr lang="en-GB" sz="2400" dirty="0"/>
              <a:t>Desktop</a:t>
            </a:r>
          </a:p>
          <a:p>
            <a:pPr marL="177800"/>
            <a:r>
              <a:rPr lang="en-GB" sz="2400" dirty="0"/>
              <a:t>Calculator</a:t>
            </a:r>
          </a:p>
          <a:p>
            <a:pPr marL="177800"/>
            <a:r>
              <a:rPr lang="en-GB" sz="2400" dirty="0"/>
              <a:t>Car</a:t>
            </a:r>
          </a:p>
          <a:p>
            <a:pPr marL="177800"/>
            <a:r>
              <a:rPr lang="en-GB" sz="2400" dirty="0"/>
              <a:t>Home appliances</a:t>
            </a:r>
          </a:p>
          <a:p>
            <a:pPr marL="177800"/>
            <a:r>
              <a:rPr lang="en-GB" sz="2400" dirty="0"/>
              <a:t>Remote Servers</a:t>
            </a:r>
          </a:p>
          <a:p>
            <a:pPr marL="177800"/>
            <a:r>
              <a:rPr lang="en-GB" sz="2400" dirty="0"/>
              <a:t>Web/Cloud Services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4581462-E4CE-F589-6E37-C723FD8D1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377C973-1231-8DEE-04C1-375C49C60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849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C3A80BA-9780-E052-8294-1593E2673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How much data is held about you?</a:t>
            </a: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CD2026E-8CBA-E76F-7AF0-C46DA50AF9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77800"/>
            <a:r>
              <a:rPr lang="en-GB" sz="2400" dirty="0"/>
              <a:t>Health Records</a:t>
            </a:r>
          </a:p>
          <a:p>
            <a:pPr marL="177800"/>
            <a:r>
              <a:rPr lang="en-GB" sz="2400" dirty="0"/>
              <a:t>Student/School Records</a:t>
            </a:r>
          </a:p>
          <a:p>
            <a:pPr marL="177800"/>
            <a:r>
              <a:rPr lang="en-GB" sz="2400" dirty="0"/>
              <a:t>Workplace Records</a:t>
            </a:r>
          </a:p>
          <a:p>
            <a:pPr marL="177800"/>
            <a:r>
              <a:rPr lang="en-GB" sz="2400" dirty="0"/>
              <a:t>Utility Records</a:t>
            </a:r>
          </a:p>
          <a:p>
            <a:pPr marL="177800"/>
            <a:r>
              <a:rPr lang="en-GB" sz="2400" dirty="0"/>
              <a:t>Membership Records</a:t>
            </a:r>
          </a:p>
          <a:p>
            <a:pPr marL="177800"/>
            <a:r>
              <a:rPr lang="en-GB" sz="2400" dirty="0"/>
              <a:t>Surveillance Records</a:t>
            </a:r>
          </a:p>
          <a:p>
            <a:pPr marL="177800"/>
            <a:r>
              <a:rPr lang="en-GB" sz="2400" dirty="0"/>
              <a:t>Email</a:t>
            </a:r>
          </a:p>
          <a:p>
            <a:pPr marL="177800"/>
            <a:r>
              <a:rPr lang="en-GB" sz="2400" dirty="0"/>
              <a:t>Web Logs</a:t>
            </a:r>
          </a:p>
          <a:p>
            <a:pPr marL="177800"/>
            <a:r>
              <a:rPr lang="en-GB" sz="2400" dirty="0"/>
              <a:t>Cookies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F6B18A2-5A0A-2B00-CB74-FD5185CFF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763B04B6-4F0B-2CF2-6F7A-F9B6F7262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836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8AF3F7B-DF3C-7432-F0A7-E9E670680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F90E5AB-EEAF-1E24-5FED-6B11573ACB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These factors underpin the development of “Big Data”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3926FBB-33D8-E124-F6CF-05160C58A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510CCA6-088C-0FCF-7C42-3F11CEFC2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93422D7D-5001-643C-4F33-CB93BF722C2D}"/>
              </a:ext>
            </a:extLst>
          </p:cNvPr>
          <p:cNvSpPr txBox="1"/>
          <p:nvPr/>
        </p:nvSpPr>
        <p:spPr>
          <a:xfrm>
            <a:off x="437112" y="2876719"/>
            <a:ext cx="8208913" cy="475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Cheap and plentiful storage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4B9D4B14-CA0C-DE8B-56FA-08B00346B700}"/>
              </a:ext>
            </a:extLst>
          </p:cNvPr>
          <p:cNvSpPr txBox="1"/>
          <p:nvPr/>
        </p:nvSpPr>
        <p:spPr>
          <a:xfrm>
            <a:off x="437113" y="3389814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Accessible distributed processing resource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E3CD7233-6575-1985-45CB-63D9C7F4DDEB}"/>
              </a:ext>
            </a:extLst>
          </p:cNvPr>
          <p:cNvSpPr txBox="1"/>
          <p:nvPr/>
        </p:nvSpPr>
        <p:spPr>
          <a:xfrm>
            <a:off x="437113" y="3929929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Vast amount of data</a:t>
            </a:r>
          </a:p>
        </p:txBody>
      </p:sp>
    </p:spTree>
    <p:extLst>
      <p:ext uri="{BB962C8B-B14F-4D97-AF65-F5344CB8AC3E}">
        <p14:creationId xmlns:p14="http://schemas.microsoft.com/office/powerpoint/2010/main" val="3215192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795E262-FFFA-D8AF-163E-589E323D7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94EBB9B-32D2-A081-189E-16293DBEB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5301409D-3291-3FC8-EFFF-8740B2592527}"/>
              </a:ext>
            </a:extLst>
          </p:cNvPr>
          <p:cNvSpPr txBox="1"/>
          <p:nvPr/>
        </p:nvSpPr>
        <p:spPr>
          <a:xfrm>
            <a:off x="520506" y="408438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Why is this Big Data “Big”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92535B04-C3B0-F772-6D26-DE3A38C6D6F6}"/>
              </a:ext>
            </a:extLst>
          </p:cNvPr>
          <p:cNvSpPr txBox="1"/>
          <p:nvPr/>
        </p:nvSpPr>
        <p:spPr>
          <a:xfrm>
            <a:off x="508502" y="1370498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Obviously it is plentiful …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BFE56412-AD2B-76C7-B412-F58788C48C07}"/>
              </a:ext>
            </a:extLst>
          </p:cNvPr>
          <p:cNvSpPr txBox="1"/>
          <p:nvPr/>
        </p:nvSpPr>
        <p:spPr>
          <a:xfrm>
            <a:off x="1403648" y="2338908"/>
            <a:ext cx="7740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10’s of billions of information additions per day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5CC92EDE-FB8C-479E-509C-F3886E43D4FE}"/>
              </a:ext>
            </a:extLst>
          </p:cNvPr>
          <p:cNvSpPr txBox="1"/>
          <p:nvPr/>
        </p:nvSpPr>
        <p:spPr>
          <a:xfrm>
            <a:off x="2558014" y="3027888"/>
            <a:ext cx="66747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CERN LHC generates 100’s of megabytes of unfiltered data per second. </a:t>
            </a:r>
          </a:p>
          <a:p>
            <a:r>
              <a:rPr lang="en-GB" sz="2800" dirty="0"/>
              <a:t>15 petabytes of data per year</a:t>
            </a:r>
            <a:endParaRPr lang="en-GB" sz="2800" dirty="0">
              <a:effectLst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4C7E505D-5F08-9706-4D29-F4BC3855989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50" y="2407485"/>
            <a:ext cx="1130425" cy="11304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0EE1BDE4-8450-C14D-70CC-1EB5C6317D1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50" y="3886783"/>
            <a:ext cx="2358690" cy="129359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CEA11FF2-97EC-BA18-C62F-B606B0ADED5A}"/>
              </a:ext>
            </a:extLst>
          </p:cNvPr>
          <p:cNvSpPr txBox="1"/>
          <p:nvPr/>
        </p:nvSpPr>
        <p:spPr>
          <a:xfrm>
            <a:off x="1432248" y="4412883"/>
            <a:ext cx="7236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algn="ctr"/>
            <a:r>
              <a:rPr lang="en-GB" sz="7200" dirty="0">
                <a:solidFill>
                  <a:srgbClr val="FF0000"/>
                </a:solidFill>
              </a:rPr>
              <a:t>Volume</a:t>
            </a:r>
          </a:p>
        </p:txBody>
      </p:sp>
    </p:spTree>
    <p:extLst>
      <p:ext uri="{BB962C8B-B14F-4D97-AF65-F5344CB8AC3E}">
        <p14:creationId xmlns:p14="http://schemas.microsoft.com/office/powerpoint/2010/main" val="217322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2159FA4-FC39-1ADF-1B15-66EEED283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Multi-Structured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F23A783-A23A-1100-F1C3-BC4A68E38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695890EC-9C80-038A-BD34-B0E9BB32A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47FA6116-8B88-918E-6349-D3C909A967DD}"/>
              </a:ext>
            </a:extLst>
          </p:cNvPr>
          <p:cNvSpPr txBox="1">
            <a:spLocks/>
          </p:cNvSpPr>
          <p:nvPr/>
        </p:nvSpPr>
        <p:spPr>
          <a:xfrm>
            <a:off x="7939094" y="0"/>
            <a:ext cx="12049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Microsoft Sans Serif" pitchFamily="34" charset="0"/>
              <a:ea typeface="+mn-ea"/>
              <a:cs typeface="Microsoft Sans Serif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6B3DF178-9875-C2B4-936E-0A0D27D75AB2}"/>
              </a:ext>
            </a:extLst>
          </p:cNvPr>
          <p:cNvSpPr txBox="1"/>
          <p:nvPr/>
        </p:nvSpPr>
        <p:spPr>
          <a:xfrm>
            <a:off x="419870" y="1837430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Big Data is also multi-structured …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1A6B4914-BE42-6365-50EF-4773291DCDF4}"/>
              </a:ext>
            </a:extLst>
          </p:cNvPr>
          <p:cNvSpPr txBox="1"/>
          <p:nvPr/>
        </p:nvSpPr>
        <p:spPr>
          <a:xfrm>
            <a:off x="2810312" y="2852936"/>
            <a:ext cx="58357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Sensory data of many varieties –</a:t>
            </a:r>
          </a:p>
          <a:p>
            <a:pPr marL="177800"/>
            <a:r>
              <a:rPr lang="en-GB" sz="2800" dirty="0"/>
              <a:t>1-D signals to multimedia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55DE1C96-BBA4-7CAC-EE61-A1EC2D5588FE}"/>
              </a:ext>
            </a:extLst>
          </p:cNvPr>
          <p:cNvSpPr txBox="1"/>
          <p:nvPr/>
        </p:nvSpPr>
        <p:spPr>
          <a:xfrm>
            <a:off x="3056214" y="3916687"/>
            <a:ext cx="54006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Repeated, non-relational data</a:t>
            </a:r>
            <a:endParaRPr lang="en-GB" sz="2800" dirty="0">
              <a:effectLst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7356893D-D065-DDC3-E872-380B2B08F5B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805472"/>
            <a:ext cx="2270760" cy="12451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663C8417-7B39-3A7B-D50C-1EFC27278DF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13" y="2494455"/>
            <a:ext cx="2429892" cy="20843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148621B7-9F69-32E6-526B-D4EE9BD27FC6}"/>
              </a:ext>
            </a:extLst>
          </p:cNvPr>
          <p:cNvSpPr txBox="1"/>
          <p:nvPr/>
        </p:nvSpPr>
        <p:spPr>
          <a:xfrm>
            <a:off x="107504" y="4549551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algn="ctr"/>
            <a:r>
              <a:rPr lang="en-GB" sz="7200" dirty="0">
                <a:solidFill>
                  <a:srgbClr val="FF0000"/>
                </a:solidFill>
              </a:rPr>
              <a:t>Variety</a:t>
            </a:r>
          </a:p>
        </p:txBody>
      </p:sp>
    </p:spTree>
    <p:extLst>
      <p:ext uri="{BB962C8B-B14F-4D97-AF65-F5344CB8AC3E}">
        <p14:creationId xmlns:p14="http://schemas.microsoft.com/office/powerpoint/2010/main" val="334706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1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6EAE38A-48BE-30CE-85C3-1CDE38C50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Rapidly Growing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E1D0FE8-1860-3A33-DDAC-9C710738B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20DC1F3-F295-4A45-3B1A-1446765ED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E679B34C-217E-EEF7-490A-E0D4FC441511}"/>
              </a:ext>
            </a:extLst>
          </p:cNvPr>
          <p:cNvSpPr txBox="1"/>
          <p:nvPr/>
        </p:nvSpPr>
        <p:spPr>
          <a:xfrm>
            <a:off x="412568" y="1575820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Big Data is delivered or changes rapidly …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73EE2566-EC7E-9BCA-2BB6-B22844C3B1B9}"/>
              </a:ext>
            </a:extLst>
          </p:cNvPr>
          <p:cNvSpPr txBox="1"/>
          <p:nvPr/>
        </p:nvSpPr>
        <p:spPr>
          <a:xfrm>
            <a:off x="2860853" y="2852936"/>
            <a:ext cx="57851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Real-time processing of data for up to the minute decision making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7340AE95-7DB8-B370-C692-A3B2843E1F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762" y="2656825"/>
            <a:ext cx="2487091" cy="149225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22A721CA-6D4B-3FA0-A95D-BAB0FF1174A4}"/>
              </a:ext>
            </a:extLst>
          </p:cNvPr>
          <p:cNvSpPr txBox="1"/>
          <p:nvPr/>
        </p:nvSpPr>
        <p:spPr>
          <a:xfrm>
            <a:off x="107504" y="432715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algn="ctr"/>
            <a:r>
              <a:rPr lang="en-GB" sz="7200" dirty="0">
                <a:solidFill>
                  <a:srgbClr val="FF0000"/>
                </a:solidFill>
              </a:rPr>
              <a:t>Velocity</a:t>
            </a:r>
          </a:p>
        </p:txBody>
      </p:sp>
    </p:spTree>
    <p:extLst>
      <p:ext uri="{BB962C8B-B14F-4D97-AF65-F5344CB8AC3E}">
        <p14:creationId xmlns:p14="http://schemas.microsoft.com/office/powerpoint/2010/main" val="1338483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92D66-08EA-4059-D882-ACFB53F77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04418"/>
            <a:ext cx="8229600" cy="1143000"/>
          </a:xfrm>
        </p:spPr>
        <p:txBody>
          <a:bodyPr/>
          <a:lstStyle/>
          <a:p>
            <a:r>
              <a:rPr lang="en-GB" sz="4400" dirty="0"/>
              <a:t>Big Data is defined by the 3 </a:t>
            </a:r>
            <a:r>
              <a:rPr lang="en-GB" sz="4400" dirty="0" smtClean="0"/>
              <a:t>V’s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7A53D2D-C7C1-728C-A7ED-0B2F11492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B587C8B9-2B1B-AC29-3962-9F33A384F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B659DC62-14FA-E305-B30B-C5BE7579446F}"/>
              </a:ext>
            </a:extLst>
          </p:cNvPr>
          <p:cNvSpPr txBox="1"/>
          <p:nvPr/>
        </p:nvSpPr>
        <p:spPr>
          <a:xfrm>
            <a:off x="1370991" y="1916832"/>
            <a:ext cx="640201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algn="ctr"/>
            <a:r>
              <a:rPr lang="en-GB" sz="7200" dirty="0" smtClean="0">
                <a:solidFill>
                  <a:srgbClr val="FF0000"/>
                </a:solidFill>
              </a:rPr>
              <a:t>Volume</a:t>
            </a:r>
          </a:p>
          <a:p>
            <a:pPr marL="177800" algn="ctr"/>
            <a:r>
              <a:rPr lang="en-GB" sz="7200" dirty="0" smtClean="0">
                <a:solidFill>
                  <a:srgbClr val="FF0000"/>
                </a:solidFill>
              </a:rPr>
              <a:t>Variety</a:t>
            </a:r>
          </a:p>
          <a:p>
            <a:pPr marL="177800" algn="ctr"/>
            <a:r>
              <a:rPr lang="en-GB" sz="7200" dirty="0" smtClean="0">
                <a:solidFill>
                  <a:srgbClr val="FF0000"/>
                </a:solidFill>
              </a:rPr>
              <a:t>  Velocity</a:t>
            </a:r>
            <a:endParaRPr lang="en-GB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73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AAAB0A7-4322-8B87-4EB8-EC1F9D4FC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Big Data does what</a:t>
            </a:r>
            <a:r>
              <a:rPr lang="en-GB" sz="4400" dirty="0" smtClean="0"/>
              <a:t>?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8DD130B-3F50-0F03-1AE8-8191DA87B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7273AF1A-9EBE-05F1-D730-D8C1163B8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F75D7140-209F-6DBF-0918-B2C63138E563}"/>
              </a:ext>
            </a:extLst>
          </p:cNvPr>
          <p:cNvSpPr txBox="1"/>
          <p:nvPr/>
        </p:nvSpPr>
        <p:spPr>
          <a:xfrm>
            <a:off x="731309" y="1628800"/>
            <a:ext cx="784094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Solves aggregation and statistical problems … FAST</a:t>
            </a:r>
          </a:p>
          <a:p>
            <a:pPr marL="177800"/>
            <a:endParaRPr lang="en-GB" sz="2800" dirty="0"/>
          </a:p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Word occurrence count</a:t>
            </a:r>
          </a:p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Building Indexes</a:t>
            </a:r>
          </a:p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Statistics gathering</a:t>
            </a:r>
          </a:p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Pattern Matching</a:t>
            </a:r>
          </a:p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Auditing/Error Reporting</a:t>
            </a:r>
          </a:p>
        </p:txBody>
      </p:sp>
    </p:spTree>
    <p:extLst>
      <p:ext uri="{BB962C8B-B14F-4D97-AF65-F5344CB8AC3E}">
        <p14:creationId xmlns:p14="http://schemas.microsoft.com/office/powerpoint/2010/main" val="167880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A53BDDC-B549-7BDD-E176-9F21ABE4E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Delivery </a:t>
            </a:r>
            <a:r>
              <a:rPr lang="en-GB" sz="4400" dirty="0" smtClean="0"/>
              <a:t>process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AC0D6F9-9DBD-B518-5F2C-C6FE288ED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E6C61FB4-4E9C-56FB-4A8E-5DD8C3B10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BC74E035-F647-9964-876C-671F833D3EF1}"/>
              </a:ext>
            </a:extLst>
          </p:cNvPr>
          <p:cNvSpPr txBox="1"/>
          <p:nvPr/>
        </p:nvSpPr>
        <p:spPr>
          <a:xfrm>
            <a:off x="899591" y="2420888"/>
            <a:ext cx="784094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Lots of processing units</a:t>
            </a:r>
          </a:p>
          <a:p>
            <a:pPr marL="177800"/>
            <a:r>
              <a:rPr lang="en-GB" sz="2800" dirty="0"/>
              <a:t>Lots of Storage</a:t>
            </a:r>
          </a:p>
          <a:p>
            <a:pPr marL="177800"/>
            <a:r>
              <a:rPr lang="en-GB" sz="2800" dirty="0"/>
              <a:t>Model problem as many simple tasks</a:t>
            </a:r>
          </a:p>
          <a:p>
            <a:pPr marL="177800"/>
            <a:r>
              <a:rPr lang="en-GB" sz="2800" dirty="0"/>
              <a:t>Flexible (Schema-free) database</a:t>
            </a:r>
          </a:p>
          <a:p>
            <a:pPr marL="177800"/>
            <a:r>
              <a:rPr lang="en-GB" sz="2800" dirty="0"/>
              <a:t>Simple operation set</a:t>
            </a:r>
          </a:p>
        </p:txBody>
      </p:sp>
    </p:spTree>
    <p:extLst>
      <p:ext uri="{BB962C8B-B14F-4D97-AF65-F5344CB8AC3E}">
        <p14:creationId xmlns:p14="http://schemas.microsoft.com/office/powerpoint/2010/main" val="4692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EC66FEE-63F0-8357-E434-CF9343E78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HDFS File Architecture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31079EE-17A5-A9D1-4EEA-0223DBE63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A8468462-2E2C-1494-DE63-5898167A8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1026" name="Picture 2" descr="Set Up Containerize and Test a Single Hadoop Cluster using Docker and ...">
            <a:extLst>
              <a:ext uri="{FF2B5EF4-FFF2-40B4-BE49-F238E27FC236}">
                <a16:creationId xmlns="" xmlns:a16="http://schemas.microsoft.com/office/drawing/2014/main" id="{557DBC30-E3AA-C2CB-7778-F5130F4048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84" y="1484784"/>
            <a:ext cx="8316416" cy="435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61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2436517-9348-70BA-DDA2-A324EE5BC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 Reduce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0E51D1B-0DC7-C6C0-FAC4-A234E20A2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5844994B-60F7-C006-3E9C-15F99EBC1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AEC66A79-DA9F-5E23-0C51-694B68A3E9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262" y="1988840"/>
            <a:ext cx="6873475" cy="3191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50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868D828-8B84-C9A2-CD0D-4B4BFA713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Schema Free Database (</a:t>
            </a:r>
            <a:r>
              <a:rPr lang="en-GB" sz="4400" dirty="0" err="1"/>
              <a:t>NotREL</a:t>
            </a:r>
            <a:r>
              <a:rPr lang="en-GB" sz="4400" dirty="0"/>
              <a:t>)</a:t>
            </a:r>
            <a:br>
              <a:rPr lang="en-GB" sz="4400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8CF1D6B-BABD-DD59-09A3-CA67A6EF6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D02BE7C9-84A2-EE08-AA9C-123B38265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BB182A50-5A56-8AA3-CEAD-84F8FD763029}"/>
              </a:ext>
            </a:extLst>
          </p:cNvPr>
          <p:cNvSpPr txBox="1"/>
          <p:nvPr/>
        </p:nvSpPr>
        <p:spPr>
          <a:xfrm>
            <a:off x="522634" y="2970144"/>
            <a:ext cx="8073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 err="1"/>
              <a:t>NoSQL</a:t>
            </a:r>
            <a:r>
              <a:rPr lang="en-GB" sz="2800" dirty="0"/>
              <a:t> Database (</a:t>
            </a:r>
            <a:r>
              <a:rPr lang="en-GB" sz="2800" b="1" dirty="0"/>
              <a:t>N</a:t>
            </a:r>
            <a:r>
              <a:rPr lang="en-GB" sz="2800" dirty="0"/>
              <a:t>ot </a:t>
            </a:r>
            <a:r>
              <a:rPr lang="en-GB" sz="2800" b="1" dirty="0"/>
              <a:t>O</a:t>
            </a:r>
            <a:r>
              <a:rPr lang="en-GB" sz="2800" dirty="0"/>
              <a:t>nly SQL)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9CD65756-3C72-E789-E852-055AF411E95C}"/>
              </a:ext>
            </a:extLst>
          </p:cNvPr>
          <p:cNvSpPr txBox="1"/>
          <p:nvPr/>
        </p:nvSpPr>
        <p:spPr>
          <a:xfrm>
            <a:off x="738658" y="3635104"/>
            <a:ext cx="786123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/>
              <a:t>Non-relational</a:t>
            </a:r>
          </a:p>
          <a:p>
            <a:pPr marL="635000" lvl="1"/>
            <a:r>
              <a:rPr lang="en-GB" sz="2800" dirty="0"/>
              <a:t>Distributed</a:t>
            </a:r>
          </a:p>
          <a:p>
            <a:pPr marL="635000" lvl="1"/>
            <a:r>
              <a:rPr lang="en-GB" sz="2800" dirty="0"/>
              <a:t>Open-source</a:t>
            </a:r>
          </a:p>
          <a:p>
            <a:pPr marL="635000" lvl="1"/>
            <a:r>
              <a:rPr lang="en-GB" sz="2800" dirty="0"/>
              <a:t>Horizontally scalable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27E0D3C3-4B4A-87F6-035F-1698A45B75DB}"/>
              </a:ext>
            </a:extLst>
          </p:cNvPr>
          <p:cNvSpPr txBox="1"/>
          <p:nvPr/>
        </p:nvSpPr>
        <p:spPr>
          <a:xfrm>
            <a:off x="226406" y="2276486"/>
            <a:ext cx="8369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/>
              <a:t>Schema Free Database (</a:t>
            </a:r>
            <a:r>
              <a:rPr lang="en-GB" sz="2800" dirty="0" err="1"/>
              <a:t>NotREL</a:t>
            </a:r>
            <a:r>
              <a:rPr lang="en-GB" sz="2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2793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6D3BA76-452B-9D70-1CFC-B03C37F9C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Schema Free Databases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4ED0ACC-503B-A627-6EC0-CDA748C08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07F6B3CD-BA62-A409-0385-A4E560C20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9" name="Date Placeholder 5">
            <a:extLst>
              <a:ext uri="{FF2B5EF4-FFF2-40B4-BE49-F238E27FC236}">
                <a16:creationId xmlns="" xmlns:a16="http://schemas.microsoft.com/office/drawing/2014/main" id="{ABC4DA47-59FA-A641-CA3B-E38F13BF177B}"/>
              </a:ext>
            </a:extLst>
          </p:cNvPr>
          <p:cNvSpPr txBox="1">
            <a:spLocks/>
          </p:cNvSpPr>
          <p:nvPr/>
        </p:nvSpPr>
        <p:spPr>
          <a:xfrm>
            <a:off x="7939094" y="0"/>
            <a:ext cx="12049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Microsoft Sans Serif" pitchFamily="34" charset="0"/>
              <a:ea typeface="+mn-ea"/>
              <a:cs typeface="Microsoft Sans Serif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1818516C-0AE3-FFF5-9AD3-288640472444}"/>
              </a:ext>
            </a:extLst>
          </p:cNvPr>
          <p:cNvSpPr txBox="1"/>
          <p:nvPr/>
        </p:nvSpPr>
        <p:spPr>
          <a:xfrm>
            <a:off x="251517" y="1348476"/>
            <a:ext cx="8369961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endParaRPr lang="en-GB" sz="2800" dirty="0"/>
          </a:p>
          <a:p>
            <a:pPr marL="981075" indent="-285750">
              <a:buFont typeface="Arial" pitchFamily="34" charset="0"/>
              <a:buChar char="•"/>
            </a:pPr>
            <a:r>
              <a:rPr lang="en-GB" sz="3200" dirty="0"/>
              <a:t>Massive distributed spreadsheet</a:t>
            </a:r>
          </a:p>
          <a:p>
            <a:pPr marL="981075" indent="-285750">
              <a:buFont typeface="Arial" pitchFamily="34" charset="0"/>
              <a:buChar char="•"/>
            </a:pPr>
            <a:r>
              <a:rPr lang="en-GB" sz="3200" dirty="0"/>
              <a:t>Speed of access </a:t>
            </a:r>
          </a:p>
          <a:p>
            <a:pPr marL="981075" indent="-285750">
              <a:buFont typeface="Arial" pitchFamily="34" charset="0"/>
              <a:buChar char="•"/>
            </a:pPr>
            <a:r>
              <a:rPr lang="en-GB" sz="3200" dirty="0"/>
              <a:t>Ordering not managed</a:t>
            </a:r>
          </a:p>
          <a:p>
            <a:pPr marL="981075" indent="-285750">
              <a:buFont typeface="Arial" pitchFamily="34" charset="0"/>
              <a:buChar char="•"/>
            </a:pPr>
            <a:r>
              <a:rPr lang="en-GB" sz="3200" dirty="0"/>
              <a:t>Replication possible</a:t>
            </a:r>
          </a:p>
          <a:p>
            <a:pPr marL="695325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0103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CEB2024-0081-049D-91FE-EBA3D074E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Schema Free Databases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3FE4E32-E0A3-0EED-E017-1F2523936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378B2E96-F460-B4AE-EF1D-BF93CF2EB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="" xmlns:a16="http://schemas.microsoft.com/office/drawing/2014/main" id="{9BC9615A-528B-C2DF-6557-BD69FBE667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6678745"/>
              </p:ext>
            </p:extLst>
          </p:nvPr>
        </p:nvGraphicFramePr>
        <p:xfrm>
          <a:off x="1403648" y="1844824"/>
          <a:ext cx="6030058" cy="2880000"/>
        </p:xfrm>
        <a:graphic>
          <a:graphicData uri="http://schemas.openxmlformats.org/drawingml/2006/table">
            <a:tbl>
              <a:tblPr/>
              <a:tblGrid>
                <a:gridCol w="3015029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3015029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720000">
                <a:tc>
                  <a:txBody>
                    <a:bodyPr/>
                    <a:lstStyle/>
                    <a:p>
                      <a:r>
                        <a:rPr lang="en-GB" sz="2400" dirty="0"/>
                        <a:t>Document Oriented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hlinkClick r:id="rId3"/>
                        </a:rPr>
                        <a:t>MongoDB</a:t>
                      </a:r>
                      <a:endParaRPr lang="en-GB" sz="2400" dirty="0"/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r>
                        <a:rPr lang="en-GB" sz="2400" dirty="0"/>
                        <a:t>XML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fr-FR" sz="2400" dirty="0" err="1"/>
                        <a:t>BaseX</a:t>
                      </a:r>
                      <a:endParaRPr lang="fr-FR" sz="2400" dirty="0"/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r>
                        <a:rPr lang="en-GB" sz="2400" dirty="0"/>
                        <a:t>Sorted Column store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HBase</a:t>
                      </a:r>
                      <a:endParaRPr lang="en-GB" sz="2400" dirty="0"/>
                    </a:p>
                  </a:txBody>
                  <a:tcPr marL="78034" marR="78034" marT="39017" marB="3901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>
                      <a:noFill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r>
                        <a:rPr lang="en-GB" sz="2400" dirty="0"/>
                        <a:t>Graph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FlockDB</a:t>
                      </a:r>
                      <a:endParaRPr lang="en-GB" sz="2400" dirty="0"/>
                    </a:p>
                  </a:txBody>
                  <a:tcPr marL="78034" marR="78034" marT="39017" marB="3901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>
                      <a:noFill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33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5004989-172D-2EB1-7251-D674A15D7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Document Oriented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AD7EDB1-12DE-9A43-644E-75CC49BBE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42573EEC-EB40-04EA-E01F-EEEE491A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978F8FB4-50ED-B6DC-7287-A01CE6F8A366}"/>
              </a:ext>
            </a:extLst>
          </p:cNvPr>
          <p:cNvSpPr txBox="1"/>
          <p:nvPr/>
        </p:nvSpPr>
        <p:spPr>
          <a:xfrm>
            <a:off x="251518" y="1673680"/>
            <a:ext cx="8369961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 err="1"/>
              <a:t>MongoDB</a:t>
            </a:r>
            <a:endParaRPr lang="en-GB" sz="2800" dirty="0"/>
          </a:p>
          <a:p>
            <a:pPr marL="635000" lvl="1"/>
            <a:endParaRPr lang="en-GB" sz="2800" dirty="0"/>
          </a:p>
          <a:p>
            <a:pPr lvl="2"/>
            <a:r>
              <a:rPr lang="en-GB" dirty="0"/>
              <a:t>Official Online Resources — </a:t>
            </a:r>
            <a:r>
              <a:rPr lang="en-GB" dirty="0">
                <a:hlinkClick r:id="rId3"/>
              </a:rPr>
              <a:t>www.mongodb.org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History — Created at 10gen.</a:t>
            </a:r>
          </a:p>
          <a:p>
            <a:pPr lvl="2"/>
            <a:r>
              <a:rPr lang="en-GB" dirty="0"/>
              <a:t>Technologies and Language — Implemented in C++.</a:t>
            </a:r>
          </a:p>
          <a:p>
            <a:pPr lvl="2"/>
            <a:r>
              <a:rPr lang="en-GB" dirty="0"/>
              <a:t>Access Methods — A JavaScript command-line interface. Drivers exist for a number of languages including C, C#, C++, </a:t>
            </a:r>
            <a:r>
              <a:rPr lang="en-GB" dirty="0" err="1"/>
              <a:t>Erlang</a:t>
            </a:r>
            <a:r>
              <a:rPr lang="en-GB" dirty="0"/>
              <a:t>. Haskell, Java, JavaScript, Perl, PHP, Python, Ruby, and </a:t>
            </a:r>
            <a:r>
              <a:rPr lang="en-GB" dirty="0" err="1"/>
              <a:t>Scala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Query Language — SQL-like query language.</a:t>
            </a:r>
          </a:p>
          <a:p>
            <a:pPr lvl="2"/>
            <a:r>
              <a:rPr lang="en-GB" dirty="0"/>
              <a:t>Open-Source License — GNU </a:t>
            </a:r>
            <a:r>
              <a:rPr lang="en-GB" dirty="0" err="1"/>
              <a:t>Affero</a:t>
            </a:r>
            <a:r>
              <a:rPr lang="en-GB" dirty="0"/>
              <a:t> GPL </a:t>
            </a:r>
          </a:p>
          <a:p>
            <a:pPr lvl="2"/>
            <a:r>
              <a:rPr lang="en-GB" dirty="0"/>
              <a:t>Who Uses It — </a:t>
            </a:r>
            <a:r>
              <a:rPr lang="en-GB" dirty="0" err="1"/>
              <a:t>FourSquare</a:t>
            </a:r>
            <a:r>
              <a:rPr lang="en-GB" dirty="0"/>
              <a:t>, </a:t>
            </a:r>
            <a:r>
              <a:rPr lang="en-GB" dirty="0" err="1"/>
              <a:t>Shutterfly</a:t>
            </a:r>
            <a:r>
              <a:rPr lang="en-GB" dirty="0"/>
              <a:t>, Intuit, </a:t>
            </a:r>
            <a:r>
              <a:rPr lang="en-GB" dirty="0" err="1"/>
              <a:t>Github</a:t>
            </a:r>
            <a:r>
              <a:rPr lang="en-GB" dirty="0"/>
              <a:t>, and more.</a:t>
            </a:r>
          </a:p>
          <a:p>
            <a:pPr marL="635000"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31665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60B4783-525B-B4A4-3FDD-4B2BB29FB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697" y="101483"/>
            <a:ext cx="8229600" cy="1143000"/>
          </a:xfrm>
        </p:spPr>
        <p:txBody>
          <a:bodyPr/>
          <a:lstStyle/>
          <a:p>
            <a:r>
              <a:rPr lang="en-GB" dirty="0"/>
              <a:t>Sorted Column Base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08C7013-34C9-85D0-DCB6-63407BCC3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6780E301-C9D7-74CC-94AF-D01ECA13B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734D2943-7E6E-96B0-003D-9ED3FB0A146F}"/>
              </a:ext>
            </a:extLst>
          </p:cNvPr>
          <p:cNvSpPr txBox="1"/>
          <p:nvPr/>
        </p:nvSpPr>
        <p:spPr>
          <a:xfrm>
            <a:off x="218304" y="1151453"/>
            <a:ext cx="8369961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 err="1"/>
              <a:t>HBase</a:t>
            </a:r>
            <a:endParaRPr lang="en-GB" sz="2800" dirty="0"/>
          </a:p>
          <a:p>
            <a:pPr lvl="2">
              <a:tabLst>
                <a:tab pos="2962275" algn="l"/>
              </a:tabLst>
            </a:pPr>
            <a:r>
              <a:rPr lang="en-GB" dirty="0"/>
              <a:t>Official Online Resources — </a:t>
            </a:r>
            <a:r>
              <a:rPr lang="en-GB" dirty="0">
                <a:hlinkClick r:id="rId3"/>
              </a:rPr>
              <a:t>http://hbase.apache.org</a:t>
            </a:r>
            <a:r>
              <a:rPr lang="en-GB" dirty="0"/>
              <a:t>.</a:t>
            </a:r>
          </a:p>
          <a:p>
            <a:pPr marL="1878013" lvl="2" indent="-963613">
              <a:tabLst>
                <a:tab pos="2962275" algn="l"/>
              </a:tabLst>
            </a:pPr>
            <a:r>
              <a:rPr lang="en-GB" dirty="0"/>
              <a:t>History — Created at </a:t>
            </a:r>
            <a:r>
              <a:rPr lang="en-GB" dirty="0" err="1"/>
              <a:t>Powerset</a:t>
            </a:r>
            <a:r>
              <a:rPr lang="en-GB" dirty="0"/>
              <a:t> (now part of Microsoft) in 2007. Donated to the Apache foundation before </a:t>
            </a:r>
            <a:r>
              <a:rPr lang="en-GB" dirty="0" err="1"/>
              <a:t>Powerset</a:t>
            </a:r>
            <a:r>
              <a:rPr lang="en-GB" dirty="0"/>
              <a:t> was acquired by Microsoft.</a:t>
            </a:r>
          </a:p>
          <a:p>
            <a:pPr lvl="2">
              <a:tabLst>
                <a:tab pos="2962275" algn="l"/>
              </a:tabLst>
            </a:pPr>
            <a:r>
              <a:rPr lang="en-GB" dirty="0"/>
              <a:t>Technologies and Language — Implemented in Java.</a:t>
            </a:r>
          </a:p>
          <a:p>
            <a:pPr marL="2782888" lvl="2" indent="-1868488">
              <a:tabLst>
                <a:tab pos="2962275" algn="l"/>
              </a:tabLst>
            </a:pPr>
            <a:r>
              <a:rPr lang="en-GB" dirty="0"/>
              <a:t>Access Methods —	A </a:t>
            </a:r>
            <a:r>
              <a:rPr lang="en-GB" dirty="0" err="1"/>
              <a:t>JRuby</a:t>
            </a:r>
            <a:r>
              <a:rPr lang="en-GB" dirty="0"/>
              <a:t> shell allows command-line access to the store. Thrift, Avro, REST, and </a:t>
            </a:r>
            <a:r>
              <a:rPr lang="en-GB" dirty="0" err="1"/>
              <a:t>protobuf</a:t>
            </a:r>
            <a:r>
              <a:rPr lang="en-GB" dirty="0"/>
              <a:t> clients exist. A few language bindings are also available. A Java API is available with the distribution.</a:t>
            </a:r>
          </a:p>
          <a:p>
            <a:pPr lvl="2">
              <a:tabLst>
                <a:tab pos="2962275" algn="l"/>
              </a:tabLst>
            </a:pPr>
            <a:r>
              <a:rPr lang="en-GB" dirty="0"/>
              <a:t> Query Language — No native querying language. Hive (</a:t>
            </a:r>
            <a:r>
              <a:rPr lang="en-GB" dirty="0">
                <a:hlinkClick r:id="rId4"/>
              </a:rPr>
              <a:t>http://hive.apache.org</a:t>
            </a:r>
            <a:r>
              <a:rPr lang="en-GB" dirty="0"/>
              <a:t>) provides a SQL-like interface for </a:t>
            </a:r>
            <a:r>
              <a:rPr lang="en-GB" dirty="0" err="1"/>
              <a:t>HBase</a:t>
            </a:r>
            <a:r>
              <a:rPr lang="en-GB" dirty="0"/>
              <a:t>.</a:t>
            </a:r>
          </a:p>
          <a:p>
            <a:pPr lvl="2">
              <a:tabLst>
                <a:tab pos="2962275" algn="l"/>
              </a:tabLst>
            </a:pPr>
            <a:r>
              <a:rPr lang="en-GB" dirty="0"/>
              <a:t>Open-Source License — Apache License version 2.</a:t>
            </a:r>
          </a:p>
          <a:p>
            <a:pPr lvl="2">
              <a:tabLst>
                <a:tab pos="2962275" algn="l"/>
              </a:tabLst>
            </a:pPr>
            <a:r>
              <a:rPr lang="en-GB" dirty="0"/>
              <a:t>Who Uses It — Facebook, </a:t>
            </a:r>
            <a:r>
              <a:rPr lang="en-GB" dirty="0" err="1"/>
              <a:t>StumbleUpon</a:t>
            </a:r>
            <a:r>
              <a:rPr lang="en-GB" dirty="0"/>
              <a:t>, </a:t>
            </a:r>
            <a:r>
              <a:rPr lang="en-GB" dirty="0" err="1"/>
              <a:t>Hulu</a:t>
            </a:r>
            <a:r>
              <a:rPr lang="en-GB" dirty="0"/>
              <a:t>, </a:t>
            </a:r>
            <a:r>
              <a:rPr lang="en-GB" dirty="0" err="1"/>
              <a:t>Ning</a:t>
            </a:r>
            <a:r>
              <a:rPr lang="en-GB" dirty="0"/>
              <a:t>, </a:t>
            </a:r>
            <a:r>
              <a:rPr lang="en-GB" dirty="0" err="1"/>
              <a:t>Mahalo</a:t>
            </a:r>
            <a:r>
              <a:rPr lang="en-GB" dirty="0"/>
              <a:t>, Yahoo!, and others.</a:t>
            </a:r>
          </a:p>
        </p:txBody>
      </p:sp>
    </p:spTree>
    <p:extLst>
      <p:ext uri="{BB962C8B-B14F-4D97-AF65-F5344CB8AC3E}">
        <p14:creationId xmlns:p14="http://schemas.microsoft.com/office/powerpoint/2010/main" val="2896970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D43E28B-94F8-279B-1A11-9C65ED587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 Database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B4CE56C-72FF-281C-B55B-A84654CAA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3D209C6D-C792-8D9F-A10E-80367801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923A546E-FC5F-7A27-182C-DF0784F98DAA}"/>
              </a:ext>
            </a:extLst>
          </p:cNvPr>
          <p:cNvSpPr txBox="1"/>
          <p:nvPr/>
        </p:nvSpPr>
        <p:spPr>
          <a:xfrm>
            <a:off x="354358" y="1782817"/>
            <a:ext cx="843528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 err="1"/>
              <a:t>HBase</a:t>
            </a:r>
            <a:endParaRPr lang="en-GB" sz="2800" dirty="0"/>
          </a:p>
          <a:p>
            <a:pPr marL="635000" lvl="1"/>
            <a:endParaRPr lang="en-GB" sz="2800" dirty="0"/>
          </a:p>
          <a:p>
            <a:pPr lvl="2">
              <a:tabLst>
                <a:tab pos="3051175" algn="l"/>
              </a:tabLst>
            </a:pPr>
            <a:r>
              <a:rPr lang="en-GB" dirty="0" err="1"/>
              <a:t>FlockDB</a:t>
            </a:r>
            <a:endParaRPr lang="en-GB" dirty="0"/>
          </a:p>
          <a:p>
            <a:pPr lvl="2">
              <a:tabLst>
                <a:tab pos="3051175" algn="l"/>
              </a:tabLst>
            </a:pPr>
            <a:r>
              <a:rPr lang="en-GB" dirty="0"/>
              <a:t>Official Online Resources — </a:t>
            </a:r>
            <a:r>
              <a:rPr lang="en-GB" dirty="0">
                <a:hlinkClick r:id="rId3"/>
              </a:rPr>
              <a:t>https://github.com/twitter/flockdb</a:t>
            </a:r>
            <a:endParaRPr lang="en-GB" dirty="0"/>
          </a:p>
          <a:p>
            <a:pPr lvl="2">
              <a:tabLst>
                <a:tab pos="3051175" algn="l"/>
              </a:tabLst>
            </a:pPr>
            <a:r>
              <a:rPr lang="en-GB" dirty="0"/>
              <a:t>History — Created at Twitter and open sourced in 2010. Designed to store the adjacency lists for followers on Twitter.</a:t>
            </a:r>
          </a:p>
          <a:p>
            <a:pPr lvl="2">
              <a:tabLst>
                <a:tab pos="3051175" algn="l"/>
              </a:tabLst>
            </a:pPr>
            <a:r>
              <a:rPr lang="en-GB" dirty="0"/>
              <a:t>Technologies and Language — Implemented in </a:t>
            </a:r>
            <a:r>
              <a:rPr lang="en-GB" dirty="0" err="1"/>
              <a:t>Scala</a:t>
            </a:r>
            <a:r>
              <a:rPr lang="en-GB" dirty="0"/>
              <a:t>.</a:t>
            </a:r>
          </a:p>
          <a:p>
            <a:pPr lvl="2">
              <a:tabLst>
                <a:tab pos="3051175" algn="l"/>
              </a:tabLst>
            </a:pPr>
            <a:r>
              <a:rPr lang="en-GB" dirty="0"/>
              <a:t>Access Methods — A Thrift and Ruby client.</a:t>
            </a:r>
          </a:p>
          <a:p>
            <a:pPr lvl="2">
              <a:tabLst>
                <a:tab pos="3051175" algn="l"/>
              </a:tabLst>
            </a:pPr>
            <a:r>
              <a:rPr lang="en-GB" dirty="0"/>
              <a:t>Open-Source License — Apache License version 2.</a:t>
            </a:r>
          </a:p>
          <a:p>
            <a:pPr lvl="2">
              <a:tabLst>
                <a:tab pos="3051175" algn="l"/>
              </a:tabLst>
            </a:pPr>
            <a:r>
              <a:rPr lang="en-GB" dirty="0"/>
              <a:t>Who Uses It — Twitter.</a:t>
            </a:r>
          </a:p>
        </p:txBody>
      </p:sp>
    </p:spTree>
    <p:extLst>
      <p:ext uri="{BB962C8B-B14F-4D97-AF65-F5344CB8AC3E}">
        <p14:creationId xmlns:p14="http://schemas.microsoft.com/office/powerpoint/2010/main" val="105357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505E402-DD79-E426-BCCF-05A0917AF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 Database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FDC3FBD-CE60-B61F-3B73-3DF8EB3B0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749A62B6-8969-9A9B-061B-8B4C14AC9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FE5E83E2-E646-6273-2E1B-5E05989F42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76" y="1436027"/>
            <a:ext cx="4769702" cy="4160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740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1053EC3-4EEA-A6D9-7FAB-5B8823F57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 Reduce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3BE0BA4-54D3-5C3C-B04E-6EEACFC05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1ED0179F-7CB7-6C82-9F6A-BC93A7DC0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5BD505F4-C86D-340F-4356-89BBA1657B52}"/>
              </a:ext>
            </a:extLst>
          </p:cNvPr>
          <p:cNvSpPr txBox="1"/>
          <p:nvPr/>
        </p:nvSpPr>
        <p:spPr>
          <a:xfrm>
            <a:off x="243324" y="1484784"/>
            <a:ext cx="8369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/>
              <a:t>Method which: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19353D92-5BEA-00CD-C985-B13C44E1DAFA}"/>
              </a:ext>
            </a:extLst>
          </p:cNvPr>
          <p:cNvSpPr txBox="1"/>
          <p:nvPr/>
        </p:nvSpPr>
        <p:spPr>
          <a:xfrm>
            <a:off x="745334" y="2112638"/>
            <a:ext cx="786123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/>
              <a:t>Utilises repeated simple function execution to process large datasets</a:t>
            </a:r>
          </a:p>
          <a:p>
            <a:pPr marL="635000" lvl="1"/>
            <a:endParaRPr lang="en-GB" sz="2800" dirty="0"/>
          </a:p>
          <a:p>
            <a:pPr marL="635000" lvl="1"/>
            <a:r>
              <a:rPr lang="en-GB" sz="2800" dirty="0"/>
              <a:t>Utilises multiple processor resource via massive parallelism</a:t>
            </a:r>
          </a:p>
          <a:p>
            <a:pPr marL="635000" lvl="1"/>
            <a:endParaRPr lang="en-GB" sz="2800" dirty="0"/>
          </a:p>
          <a:p>
            <a:pPr marL="635000" lvl="1"/>
            <a:r>
              <a:rPr lang="en-GB" sz="2800" dirty="0"/>
              <a:t>Supports “out of sequence” processing</a:t>
            </a:r>
          </a:p>
        </p:txBody>
      </p:sp>
    </p:spTree>
    <p:extLst>
      <p:ext uri="{BB962C8B-B14F-4D97-AF65-F5344CB8AC3E}">
        <p14:creationId xmlns:p14="http://schemas.microsoft.com/office/powerpoint/2010/main" val="166803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80533" y="2586576"/>
            <a:ext cx="2977515" cy="56361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3600" b="1" dirty="0">
                <a:solidFill>
                  <a:srgbClr val="FFFFFF"/>
                </a:solidFill>
              </a:rPr>
              <a:t>Any</a:t>
            </a:r>
            <a:r>
              <a:rPr sz="3600" b="1" spc="-127" dirty="0">
                <a:solidFill>
                  <a:srgbClr val="FFFFFF"/>
                </a:solidFill>
              </a:rPr>
              <a:t> </a:t>
            </a:r>
            <a:r>
              <a:rPr sz="3600" b="1" spc="-8" dirty="0">
                <a:solidFill>
                  <a:srgbClr val="FFFFFF"/>
                </a:solidFill>
              </a:rPr>
              <a:t>Questions?</a:t>
            </a:r>
            <a:endParaRPr sz="3600"/>
          </a:p>
        </p:txBody>
      </p:sp>
    </p:spTree>
    <p:extLst>
      <p:ext uri="{BB962C8B-B14F-4D97-AF65-F5344CB8AC3E}">
        <p14:creationId xmlns:p14="http://schemas.microsoft.com/office/powerpoint/2010/main" val="289543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189</TotalTime>
  <Words>622</Words>
  <Application>Microsoft Office PowerPoint</Application>
  <PresentationFormat>On-screen Show (4:3)</PresentationFormat>
  <Paragraphs>195</Paragraphs>
  <Slides>23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Microsoft Sans Serif</vt:lpstr>
      <vt:lpstr>Myriad Pro</vt:lpstr>
      <vt:lpstr>Verdana</vt:lpstr>
      <vt:lpstr>20140311PresentationUWTSDTemplate</vt:lpstr>
      <vt:lpstr>UWTSD 200_Subtitle 2</vt:lpstr>
      <vt:lpstr>Office Theme</vt:lpstr>
      <vt:lpstr>ACCA6019 </vt:lpstr>
      <vt:lpstr>PowerPoint Presentation</vt:lpstr>
      <vt:lpstr>PowerPoint Presentation</vt:lpstr>
      <vt:lpstr>Smart Devices</vt:lpstr>
      <vt:lpstr>How much data is held about you? </vt:lpstr>
      <vt:lpstr>So what?</vt:lpstr>
      <vt:lpstr>PowerPoint Presentation</vt:lpstr>
      <vt:lpstr>Multi-Structured</vt:lpstr>
      <vt:lpstr>Rapidly Growing</vt:lpstr>
      <vt:lpstr>Big Data is defined by the 3 V’s</vt:lpstr>
      <vt:lpstr>Big Data does what?</vt:lpstr>
      <vt:lpstr>Delivery process</vt:lpstr>
      <vt:lpstr>HDFS File Architecture</vt:lpstr>
      <vt:lpstr>Map Reduce</vt:lpstr>
      <vt:lpstr>Schema Free Database (NotREL) </vt:lpstr>
      <vt:lpstr>Schema Free Databases</vt:lpstr>
      <vt:lpstr>Schema Free Databases</vt:lpstr>
      <vt:lpstr>Document Oriented</vt:lpstr>
      <vt:lpstr>Sorted Column Base</vt:lpstr>
      <vt:lpstr>Graph Database</vt:lpstr>
      <vt:lpstr>Graph Database</vt:lpstr>
      <vt:lpstr>Map Reduce</vt:lpstr>
      <vt:lpstr>Any Questions?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ACCA6019 </dc:title>
  <cp:lastModifiedBy>User</cp:lastModifiedBy>
  <cp:revision>29</cp:revision>
  <cp:lastPrinted>2018-07-09T15:27:01Z</cp:lastPrinted>
  <dcterms:created xsi:type="dcterms:W3CDTF">2002-10-07T19:43:58Z</dcterms:created>
  <dcterms:modified xsi:type="dcterms:W3CDTF">2025-10-22T04:36:51Z</dcterms:modified>
</cp:coreProperties>
</file>