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 b="def" i="def"/>
      <a:tcStyle>
        <a:tcBdr/>
        <a:fill>
          <a:solidFill>
            <a:srgbClr val="3B7499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2">
              <a:satOff val="-5186"/>
              <a:lumOff val="-12389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>
              <a:satOff val="-5186"/>
              <a:lumOff val="-2840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chemeClr val="accent2">
            <a:satOff val="44164"/>
            <a:lumOff val="14231"/>
          </a:schemeClr>
        </a:fontRef>
        <a:schemeClr val="accent2">
          <a:satOff val="44164"/>
          <a:lumOff val="14231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7" name="Shape 13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ytuł i pod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kst tytułowy"/>
          <p:cNvSpPr txBox="1"/>
          <p:nvPr>
            <p:ph type="title"/>
          </p:nvPr>
        </p:nvSpPr>
        <p:spPr>
          <a:xfrm>
            <a:off x="660400" y="4292600"/>
            <a:ext cx="11684000" cy="2222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Tekst tytułowy</a:t>
            </a:r>
          </a:p>
        </p:txBody>
      </p:sp>
      <p:sp>
        <p:nvSpPr>
          <p:cNvPr id="12" name="Treść - poziom 1…"/>
          <p:cNvSpPr txBox="1"/>
          <p:nvPr>
            <p:ph type="body" sz="quarter" idx="1"/>
          </p:nvPr>
        </p:nvSpPr>
        <p:spPr>
          <a:xfrm>
            <a:off x="660400" y="3416300"/>
            <a:ext cx="11684000" cy="8890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13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poziom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razek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kst tytułowy"/>
          <p:cNvSpPr txBox="1"/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Tekst tytułowy</a:t>
            </a:r>
          </a:p>
        </p:txBody>
      </p:sp>
      <p:sp>
        <p:nvSpPr>
          <p:cNvPr id="22" name="Treść - poziom 1…"/>
          <p:cNvSpPr txBox="1"/>
          <p:nvPr>
            <p:ph type="body" sz="quarter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1pPr>
            <a:lvl2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2pPr>
            <a:lvl3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3pPr>
            <a:lvl4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4pPr>
            <a:lvl5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23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poziomo, zamienn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razek"/>
          <p:cNvSpPr/>
          <p:nvPr>
            <p:ph type="pic" idx="13"/>
          </p:nvPr>
        </p:nvSpPr>
        <p:spPr>
          <a:xfrm>
            <a:off x="0" y="2717800"/>
            <a:ext cx="13004800" cy="7035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1" name="Tekst tytułowy"/>
          <p:cNvSpPr txBox="1"/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Tekst tytułowy</a:t>
            </a:r>
          </a:p>
        </p:txBody>
      </p:sp>
      <p:sp>
        <p:nvSpPr>
          <p:cNvPr id="32" name="Treść - poziom 1…"/>
          <p:cNvSpPr txBox="1"/>
          <p:nvPr>
            <p:ph type="body" sz="quarter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1pPr>
            <a:lvl2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2pPr>
            <a:lvl3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3pPr>
            <a:lvl4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4pPr>
            <a:lvl5pPr marL="0" indent="0">
              <a:spcBef>
                <a:spcPts val="0"/>
              </a:spcBef>
              <a:buClrTx/>
              <a:buSzTx/>
              <a:buNone/>
              <a:defRPr cap="all" spc="800" sz="5000">
                <a:latin typeface="Marker Felt"/>
                <a:ea typeface="Marker Felt"/>
                <a:cs typeface="Marker Felt"/>
                <a:sym typeface="Marker Felt"/>
              </a:defRPr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33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(na środk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kst tytułowy"/>
          <p:cNvSpPr txBox="1"/>
          <p:nvPr>
            <p:ph type="title"/>
          </p:nvPr>
        </p:nvSpPr>
        <p:spPr>
          <a:xfrm>
            <a:off x="660400" y="3759200"/>
            <a:ext cx="11684000" cy="2222500"/>
          </a:xfrm>
          <a:prstGeom prst="rect">
            <a:avLst/>
          </a:prstGeom>
        </p:spPr>
        <p:txBody>
          <a:bodyPr anchor="ctr"/>
          <a:lstStyle>
            <a:lvl1pPr>
              <a:defRPr spc="992" sz="6200"/>
            </a:lvl1pPr>
          </a:lstStyle>
          <a:p>
            <a:pPr/>
            <a:r>
              <a:t>Tekst tytułowy</a:t>
            </a:r>
          </a:p>
        </p:txBody>
      </p:sp>
      <p:sp>
        <p:nvSpPr>
          <p:cNvPr id="41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pionow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brazek"/>
          <p:cNvSpPr/>
          <p:nvPr>
            <p:ph type="pic" idx="13"/>
          </p:nvPr>
        </p:nvSpPr>
        <p:spPr>
          <a:xfrm>
            <a:off x="6496050" y="6350"/>
            <a:ext cx="65024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49" name="Tekst tytułowy"/>
          <p:cNvSpPr txBox="1"/>
          <p:nvPr>
            <p:ph type="title"/>
          </p:nvPr>
        </p:nvSpPr>
        <p:spPr>
          <a:xfrm>
            <a:off x="546100" y="4305300"/>
            <a:ext cx="5410200" cy="2984500"/>
          </a:xfrm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50" name="Treść - poziom 1…"/>
          <p:cNvSpPr txBox="1"/>
          <p:nvPr>
            <p:ph type="body" sz="quarter" idx="1"/>
          </p:nvPr>
        </p:nvSpPr>
        <p:spPr>
          <a:xfrm>
            <a:off x="546100" y="3429000"/>
            <a:ext cx="5410200" cy="889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51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(na górz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kst tytuł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59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i 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kst tytuł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67" name="Treść - poziom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68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i punktory ze zdjęc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Obrazek"/>
          <p:cNvSpPr/>
          <p:nvPr>
            <p:ph type="pic" idx="13"/>
          </p:nvPr>
        </p:nvSpPr>
        <p:spPr>
          <a:xfrm>
            <a:off x="6502400" y="0"/>
            <a:ext cx="65024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6" name="Tekst tytułowy"/>
          <p:cNvSpPr txBox="1"/>
          <p:nvPr>
            <p:ph type="title"/>
          </p:nvPr>
        </p:nvSpPr>
        <p:spPr>
          <a:xfrm>
            <a:off x="660400" y="609600"/>
            <a:ext cx="5080000" cy="1854200"/>
          </a:xfrm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77" name="Treść - poziom 1…"/>
          <p:cNvSpPr txBox="1"/>
          <p:nvPr>
            <p:ph type="body" sz="half" idx="1"/>
          </p:nvPr>
        </p:nvSpPr>
        <p:spPr>
          <a:xfrm>
            <a:off x="660400" y="2819400"/>
            <a:ext cx="5080000" cy="6057900"/>
          </a:xfrm>
          <a:prstGeom prst="rect">
            <a:avLst/>
          </a:prstGeom>
        </p:spPr>
        <p:txBody>
          <a:bodyPr/>
          <a:lstStyle>
            <a:lvl1pPr marL="393700" indent="-393700">
              <a:spcBef>
                <a:spcPts val="3200"/>
              </a:spcBef>
              <a:defRPr sz="3000"/>
            </a:lvl1pPr>
            <a:lvl2pPr marL="787400" indent="-393700">
              <a:spcBef>
                <a:spcPts val="3200"/>
              </a:spcBef>
              <a:defRPr sz="3000"/>
            </a:lvl2pPr>
            <a:lvl3pPr marL="1181100" indent="-393700">
              <a:spcBef>
                <a:spcPts val="3200"/>
              </a:spcBef>
              <a:defRPr sz="3000"/>
            </a:lvl3pPr>
            <a:lvl4pPr marL="1574800" indent="-393700">
              <a:spcBef>
                <a:spcPts val="3200"/>
              </a:spcBef>
              <a:defRPr sz="3000"/>
            </a:lvl4pPr>
            <a:lvl5pPr marL="1968500" indent="-393700">
              <a:spcBef>
                <a:spcPts val="3200"/>
              </a:spcBef>
              <a:defRPr sz="3000"/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78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reść - poziom 1…"/>
          <p:cNvSpPr txBox="1"/>
          <p:nvPr>
            <p:ph type="body" idx="1"/>
          </p:nvPr>
        </p:nvSpPr>
        <p:spPr>
          <a:xfrm>
            <a:off x="660400" y="1511300"/>
            <a:ext cx="11684000" cy="6718300"/>
          </a:xfrm>
          <a:prstGeom prst="rect">
            <a:avLst/>
          </a:prstGeom>
        </p:spPr>
        <p:txBody>
          <a:bodyPr/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86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3 sztuk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Obrazek"/>
          <p:cNvSpPr/>
          <p:nvPr>
            <p:ph type="pic" sz="half" idx="13"/>
          </p:nvPr>
        </p:nvSpPr>
        <p:spPr>
          <a:xfrm>
            <a:off x="6502400" y="4879052"/>
            <a:ext cx="6502400" cy="48768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4" name="143918632_1620x1622.jpeg"/>
          <p:cNvSpPr/>
          <p:nvPr>
            <p:ph type="pic" sz="half" idx="14"/>
          </p:nvPr>
        </p:nvSpPr>
        <p:spPr>
          <a:xfrm>
            <a:off x="6502400" y="0"/>
            <a:ext cx="6502400" cy="4876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5" name="Obrazek"/>
          <p:cNvSpPr/>
          <p:nvPr>
            <p:ph type="pic" idx="15"/>
          </p:nvPr>
        </p:nvSpPr>
        <p:spPr>
          <a:xfrm>
            <a:off x="0" y="0"/>
            <a:ext cx="65024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6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–Janek Jabłonka"/>
          <p:cNvSpPr txBox="1"/>
          <p:nvPr>
            <p:ph type="body" sz="quarter" idx="13"/>
          </p:nvPr>
        </p:nvSpPr>
        <p:spPr>
          <a:xfrm>
            <a:off x="1270000" y="6362700"/>
            <a:ext cx="10464800" cy="520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</a:defRPr>
            </a:lvl1pPr>
          </a:lstStyle>
          <a:p>
            <a:pPr/>
            <a:r>
              <a:t>–Janek Jabłonka</a:t>
            </a:r>
          </a:p>
        </p:txBody>
      </p:sp>
      <p:sp>
        <p:nvSpPr>
          <p:cNvPr id="104" name="„Wpisz tu cytat.”"/>
          <p:cNvSpPr txBox="1"/>
          <p:nvPr>
            <p:ph type="body" sz="quarter" idx="14"/>
          </p:nvPr>
        </p:nvSpPr>
        <p:spPr>
          <a:xfrm>
            <a:off x="1270000" y="4248150"/>
            <a:ext cx="10464800" cy="723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</a:lvl1pPr>
          </a:lstStyle>
          <a:p>
            <a:pPr/>
            <a:r>
              <a:t>„Wpisz tu cytat.” </a:t>
            </a:r>
          </a:p>
        </p:txBody>
      </p:sp>
      <p:sp>
        <p:nvSpPr>
          <p:cNvPr id="105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- 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–Janek Jabłonka"/>
          <p:cNvSpPr txBox="1"/>
          <p:nvPr>
            <p:ph type="body" sz="quarter" idx="13"/>
          </p:nvPr>
        </p:nvSpPr>
        <p:spPr>
          <a:xfrm>
            <a:off x="1270000" y="2959100"/>
            <a:ext cx="10464800" cy="5207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</a:defRPr>
            </a:lvl1pPr>
          </a:lstStyle>
          <a:p>
            <a:pPr/>
            <a:r>
              <a:t>–Janek Jabłonka</a:t>
            </a:r>
          </a:p>
        </p:txBody>
      </p:sp>
      <p:sp>
        <p:nvSpPr>
          <p:cNvPr id="113" name="„Wpisz tu cytat.”"/>
          <p:cNvSpPr txBox="1"/>
          <p:nvPr>
            <p:ph type="body" sz="quarter" idx="14"/>
          </p:nvPr>
        </p:nvSpPr>
        <p:spPr>
          <a:xfrm>
            <a:off x="1270000" y="1346200"/>
            <a:ext cx="10464800" cy="723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</a:lvl1pPr>
          </a:lstStyle>
          <a:p>
            <a:pPr/>
            <a:r>
              <a:t>„Wpisz tu cytat.” </a:t>
            </a:r>
          </a:p>
        </p:txBody>
      </p:sp>
      <p:sp>
        <p:nvSpPr>
          <p:cNvPr id="114" name="Obrazek"/>
          <p:cNvSpPr/>
          <p:nvPr>
            <p:ph type="pic" idx="15"/>
          </p:nvPr>
        </p:nvSpPr>
        <p:spPr>
          <a:xfrm>
            <a:off x="-19050" y="3613150"/>
            <a:ext cx="13004800" cy="6134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5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Obrazek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3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 tytułowy"/>
          <p:cNvSpPr txBox="1"/>
          <p:nvPr>
            <p:ph type="title"/>
          </p:nvPr>
        </p:nvSpPr>
        <p:spPr>
          <a:xfrm>
            <a:off x="660400" y="609600"/>
            <a:ext cx="11684000" cy="1422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Tekst tytułowy</a:t>
            </a:r>
          </a:p>
        </p:txBody>
      </p:sp>
      <p:sp>
        <p:nvSpPr>
          <p:cNvPr id="3" name="Treść - poziom 1…"/>
          <p:cNvSpPr txBox="1"/>
          <p:nvPr>
            <p:ph type="body" idx="1"/>
          </p:nvPr>
        </p:nvSpPr>
        <p:spPr>
          <a:xfrm>
            <a:off x="660400" y="2019300"/>
            <a:ext cx="11684000" cy="6718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" name="Numer slajdu"/>
          <p:cNvSpPr txBox="1"/>
          <p:nvPr>
            <p:ph type="sldNum" sz="quarter" idx="2"/>
          </p:nvPr>
        </p:nvSpPr>
        <p:spPr>
          <a:xfrm>
            <a:off x="6311897" y="9258299"/>
            <a:ext cx="352045" cy="4191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1pPr>
      <a:lvl2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2pPr>
      <a:lvl3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3pPr>
      <a:lvl4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4pPr>
      <a:lvl5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5pPr>
      <a:lvl6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6pPr>
      <a:lvl7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7pPr>
      <a:lvl8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8pPr>
      <a:lvl9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9pPr>
    </p:titleStyle>
    <p:bodyStyle>
      <a:lvl1pPr marL="4699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1pPr>
      <a:lvl2pPr marL="9398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2pPr>
      <a:lvl3pPr marL="14097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3pPr>
      <a:lvl4pPr marL="18796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4pPr>
      <a:lvl5pPr marL="23495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5pPr>
      <a:lvl6pPr marL="28194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6pPr>
      <a:lvl7pPr marL="32893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7pPr>
      <a:lvl8pPr marL="37592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8pPr>
      <a:lvl9pPr marL="42291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tif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Venice-Crowded.jpg" descr="Venice-Crowded.jpg"/>
          <p:cNvPicPr>
            <a:picLocks noChangeAspect="1"/>
          </p:cNvPicPr>
          <p:nvPr/>
        </p:nvPicPr>
        <p:blipFill>
          <a:blip r:embed="rId2">
            <a:extLst/>
          </a:blip>
          <a:srcRect l="0" t="2060" r="1509" b="0"/>
          <a:stretch>
            <a:fillRect/>
          </a:stretch>
        </p:blipFill>
        <p:spPr>
          <a:xfrm>
            <a:off x="107591" y="471487"/>
            <a:ext cx="12596501" cy="6638962"/>
          </a:xfrm>
          <a:prstGeom prst="rect">
            <a:avLst/>
          </a:prstGeom>
          <a:ln w="254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sp>
        <p:nvSpPr>
          <p:cNvPr id="140" name="Is this VENICELAND ?!"/>
          <p:cNvSpPr txBox="1"/>
          <p:nvPr>
            <p:ph type="ctrTitle"/>
          </p:nvPr>
        </p:nvSpPr>
        <p:spPr>
          <a:xfrm>
            <a:off x="2692400" y="7831087"/>
            <a:ext cx="11684000" cy="1084313"/>
          </a:xfrm>
          <a:prstGeom prst="rect">
            <a:avLst/>
          </a:prstGeom>
        </p:spPr>
        <p:txBody>
          <a:bodyPr/>
          <a:lstStyle/>
          <a:p>
            <a:pPr defTabSz="549148">
              <a:spcBef>
                <a:spcPts val="3900"/>
              </a:spcBef>
              <a:defRPr cap="none" spc="0" sz="5640">
                <a:solidFill>
                  <a:srgbClr val="FF1C1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Is this </a:t>
            </a:r>
            <a:r>
              <a:rPr u="sng"/>
              <a:t>VENICELAND</a:t>
            </a:r>
            <a:r>
              <a:t> ?!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7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8" presetID="26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 decel="50000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 decel="50000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 decel="50000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xit" nodeType="clickEffect" presetSubtype="4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down)" transition="out">
                                      <p:cBhvr>
                                        <p:cTn id="29" dur="2500" fill="hold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9" grpId="1"/>
      <p:bldP build="whole" bldLvl="1" animBg="1" rev="0" advAuto="0" spid="140" grpId="2"/>
      <p:bldP build="whole" bldLvl="1" animBg="1" rev="0" advAuto="0" spid="139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WHAT IS REALLY HAPPENING IN VENICE ?"/>
          <p:cNvSpPr txBox="1"/>
          <p:nvPr>
            <p:ph type="title"/>
          </p:nvPr>
        </p:nvSpPr>
        <p:spPr>
          <a:xfrm>
            <a:off x="301401" y="355079"/>
            <a:ext cx="12401998" cy="610642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/>
          <a:p>
            <a:pPr algn="ctr">
              <a:defRPr spc="384" sz="24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WHAT IS REALLY HAPPENING IN VENICE ?</a:t>
            </a:r>
            <a:r>
              <a:t> </a:t>
            </a:r>
          </a:p>
        </p:txBody>
      </p:sp>
      <p:sp>
        <p:nvSpPr>
          <p:cNvPr id="143" name="https://www.youtube.com/watch?v=TGqVG6QUTKQ"/>
          <p:cNvSpPr txBox="1"/>
          <p:nvPr>
            <p:ph type="body" sz="quarter" idx="1"/>
          </p:nvPr>
        </p:nvSpPr>
        <p:spPr>
          <a:xfrm>
            <a:off x="2450653" y="8310438"/>
            <a:ext cx="8103494" cy="508001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 algn="ctr" defTabSz="438150">
              <a:defRPr spc="288" sz="1800"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https://www.youtube.com/watch?v=TGqVG6QUTKQ</a:t>
            </a:r>
          </a:p>
        </p:txBody>
      </p:sp>
      <p:pic>
        <p:nvPicPr>
          <p:cNvPr id="144" name="3W72119s5BjWMGm4Xa2MvD5AT2bJsSA8F9WeC71v1s1fKfGkK9mMKuc3LcvF4KigbWg9UsrpEPFj2PoduNhcptVQFnDtuHqpfXRKobNLzUA6KiiTKUbq2n.jpeg" descr="3W72119s5BjWMGm4Xa2MvD5AT2bJsSA8F9WeC71v1s1fKfGkK9mMKuc3LcvF4KigbWg9UsrpEPFj2PoduNhcptVQFnDtuHqpfXRKobNLzUA6KiiTKUbq2n.jpeg"/>
          <p:cNvPicPr>
            <a:picLocks noChangeAspect="1"/>
          </p:cNvPicPr>
          <p:nvPr/>
        </p:nvPicPr>
        <p:blipFill>
          <a:blip r:embed="rId2">
            <a:extLst/>
          </a:blip>
          <a:srcRect l="0" t="0" r="2614" b="0"/>
          <a:stretch>
            <a:fillRect/>
          </a:stretch>
        </p:blipFill>
        <p:spPr>
          <a:xfrm>
            <a:off x="3908007" y="1060450"/>
            <a:ext cx="5053141" cy="71553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6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 decel="50000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 decel="50000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 decel="50000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25" dur="1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ntr" nodeType="clickEffect" presetID="10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30" dur="1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xit" nodeType="clickEffect" presetSubtype="4" presetID="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Class="exit" nodeType="click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40" dur="2000" fill="hold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Class="exit" nodeType="clickEffect" presetID="10" grpId="6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animEffect filter="fade" transition="out">
                                      <p:cBhvr>
                                        <p:cTn id="45" dur="2000" fill="hold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4" grpId="5"/>
      <p:bldP build="whole" bldLvl="1" animBg="1" rev="0" advAuto="0" spid="143" grpId="6"/>
      <p:bldP build="whole" bldLvl="1" animBg="1" rev="0" advAuto="0" spid="144" grpId="2"/>
      <p:bldP build="whole" bldLvl="1" animBg="1" rev="0" advAuto="0" spid="143" grpId="3"/>
      <p:bldP build="whole" bldLvl="1" animBg="1" rev="0" advAuto="0" spid="142" grpId="1"/>
      <p:bldP build="whole" bldLvl="1" animBg="1" rev="0" advAuto="0" spid="142" grpId="4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3000.jpg" descr="3000.jpg"/>
          <p:cNvPicPr>
            <a:picLocks noChangeAspect="1"/>
          </p:cNvPicPr>
          <p:nvPr>
            <p:ph type="pic" idx="13"/>
          </p:nvPr>
        </p:nvPicPr>
        <p:blipFill>
          <a:blip r:embed="rId2">
            <a:extLst/>
          </a:blip>
          <a:srcRect l="0" t="4915" r="0" b="4915"/>
          <a:stretch>
            <a:fillRect/>
          </a:stretch>
        </p:blipFill>
        <p:spPr>
          <a:xfrm>
            <a:off x="198418" y="1118468"/>
            <a:ext cx="4459307" cy="2412555"/>
          </a:xfrm>
          <a:prstGeom prst="rect">
            <a:avLst/>
          </a:prstGeom>
        </p:spPr>
      </p:pic>
      <p:sp>
        <p:nvSpPr>
          <p:cNvPr id="147" name="What is the aim of the documentary ?"/>
          <p:cNvSpPr txBox="1"/>
          <p:nvPr>
            <p:ph type="body" sz="quarter" idx="1"/>
          </p:nvPr>
        </p:nvSpPr>
        <p:spPr>
          <a:xfrm>
            <a:off x="381000" y="393700"/>
            <a:ext cx="11684000" cy="508000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 algn="ctr" defTabSz="274574">
              <a:defRPr spc="368" sz="2303"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What is the aim of the documentary ? </a:t>
            </a:r>
          </a:p>
        </p:txBody>
      </p:sp>
      <p:pic>
        <p:nvPicPr>
          <p:cNvPr id="148" name="venice-crowds.jpg" descr="venice-crowds.jpg"/>
          <p:cNvPicPr>
            <a:picLocks noChangeAspect="1"/>
          </p:cNvPicPr>
          <p:nvPr/>
        </p:nvPicPr>
        <p:blipFill>
          <a:blip r:embed="rId3">
            <a:extLst/>
          </a:blip>
          <a:srcRect l="0" t="0" r="0" b="2336"/>
          <a:stretch>
            <a:fillRect/>
          </a:stretch>
        </p:blipFill>
        <p:spPr>
          <a:xfrm>
            <a:off x="227210" y="3652417"/>
            <a:ext cx="4577953" cy="297912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67d724f73923b776b6da249b2362d2440707096cdef3ed0d4ad94e0e73d05bda.jpg" descr="67d724f73923b776b6da249b2362d2440707096cdef3ed0d4ad94e0e73d05bda.jpg"/>
          <p:cNvPicPr>
            <a:picLocks noChangeAspect="1"/>
          </p:cNvPicPr>
          <p:nvPr/>
        </p:nvPicPr>
        <p:blipFill>
          <a:blip r:embed="rId4">
            <a:extLst/>
          </a:blip>
          <a:srcRect l="0" t="0" r="4343" b="3316"/>
          <a:stretch>
            <a:fillRect/>
          </a:stretch>
        </p:blipFill>
        <p:spPr>
          <a:xfrm>
            <a:off x="282875" y="6997568"/>
            <a:ext cx="4459200" cy="2795785"/>
          </a:xfrm>
          <a:prstGeom prst="rect">
            <a:avLst/>
          </a:prstGeom>
          <a:ln w="12700">
            <a:miter lim="400000"/>
          </a:ln>
        </p:spPr>
      </p:pic>
      <p:sp>
        <p:nvSpPr>
          <p:cNvPr id="150" name="Raise awareness  of the situation in Venice…"/>
          <p:cNvSpPr txBox="1"/>
          <p:nvPr/>
        </p:nvSpPr>
        <p:spPr>
          <a:xfrm>
            <a:off x="4827908" y="2471978"/>
            <a:ext cx="8217254" cy="398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>
            <a:spAutoFit/>
          </a:bodyPr>
          <a:lstStyle/>
          <a:p>
            <a:pPr marL="365477" indent="-365477" algn="l">
              <a:buSzPct val="90000"/>
              <a:buChar char="•"/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Raise awareness  of the situation in Venice</a:t>
            </a:r>
          </a:p>
          <a:p>
            <a:pPr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 </a:t>
            </a:r>
          </a:p>
          <a:p>
            <a:pPr marL="365477" indent="-365477">
              <a:buSzPct val="90000"/>
              <a:buChar char="•"/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Flood of tourists, destroying the historic city centre</a:t>
            </a:r>
          </a:p>
          <a:p>
            <a:pPr marL="365477" indent="-365477">
              <a:buSzPct val="90000"/>
              <a:buChar char="•"/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(Dickinson, 2018).</a:t>
            </a:r>
          </a:p>
          <a:p>
            <a:pPr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 </a:t>
            </a:r>
          </a:p>
          <a:p>
            <a:pPr marL="365477" indent="-365477" algn="l">
              <a:buSzPct val="90000"/>
              <a:buChar char="•"/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Community and residents issues, tourists economy</a:t>
            </a:r>
          </a:p>
          <a:p>
            <a:pPr algn="l"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    pushes local people out (Dickinson, 2018).</a:t>
            </a:r>
          </a:p>
          <a:p>
            <a:pPr algn="l"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 marL="365477" indent="-365477" algn="l">
              <a:buSzPct val="90000"/>
              <a:buChar char="•"/>
              <a:defRPr sz="25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Protests and h</a:t>
            </a:r>
            <a:r>
              <a:t>azard of cruise ships (BBC, 2019).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xit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6" dur="1500" fill="hold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xit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dissolve" transition="out">
                                      <p:cBhvr>
                                        <p:cTn id="11" dur="1500" fill="hold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xit" nodeType="click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16" dur="1500" fill="hold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xit" nodeType="click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21" dur="2000" fill="hold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xit" nodeType="click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26" dur="500" fill="hold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32" dur="1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8" presetID="2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nodeType="clickEffect" presetSubtype="0" presetID="15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ntr" nodeType="clickEffect" presetSubtype="8" presetID="22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51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Class="entr" nodeType="clickEffect" presetSubtype="8" presetID="2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0" grpId="3"/>
      <p:bldP build="whole" bldLvl="1" animBg="1" rev="0" advAuto="0" spid="149" grpId="5"/>
      <p:bldP build="whole" bldLvl="1" animBg="1" rev="0" advAuto="0" spid="146" grpId="7"/>
      <p:bldP build="whole" bldLvl="1" animBg="1" rev="0" advAuto="0" spid="148" grpId="9"/>
      <p:bldP build="whole" bldLvl="1" animBg="1" rev="0" advAuto="0" spid="147" grpId="1"/>
      <p:bldP build="whole" bldLvl="1" animBg="1" rev="0" advAuto="0" spid="150" grpId="8"/>
      <p:bldP build="whole" bldLvl="1" animBg="1" rev="0" advAuto="0" spid="149" grpId="10"/>
      <p:bldP build="whole" bldLvl="1" animBg="1" rev="0" advAuto="0" spid="146" grpId="2"/>
      <p:bldP build="whole" bldLvl="1" animBg="1" rev="0" advAuto="0" spid="147" grpId="6"/>
      <p:bldP build="whole" bldLvl="1" animBg="1" rev="0" advAuto="0" spid="148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tatistics"/>
          <p:cNvSpPr txBox="1"/>
          <p:nvPr>
            <p:ph type="title"/>
          </p:nvPr>
        </p:nvSpPr>
        <p:spPr>
          <a:xfrm>
            <a:off x="557187" y="236577"/>
            <a:ext cx="11684001" cy="701035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 algn="ctr" defTabSz="554990">
              <a:defRPr spc="547" sz="3420"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statistics </a:t>
            </a:r>
          </a:p>
        </p:txBody>
      </p:sp>
      <p:sp>
        <p:nvSpPr>
          <p:cNvPr id="153" name="(Peeters et al.,2018,p.233)"/>
          <p:cNvSpPr txBox="1"/>
          <p:nvPr/>
        </p:nvSpPr>
        <p:spPr>
          <a:xfrm>
            <a:off x="6846563" y="8020770"/>
            <a:ext cx="5286605" cy="723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600"/>
            </a:lvl1pPr>
          </a:lstStyle>
          <a:p>
            <a:pPr/>
            <a:r>
              <a:t>(Peeters et al.,2018,p.233)</a:t>
            </a:r>
          </a:p>
        </p:txBody>
      </p:sp>
      <p:pic>
        <p:nvPicPr>
          <p:cNvPr id="154" name="Obrazek" descr="Obrazek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7504" y="1913506"/>
            <a:ext cx="12555933" cy="56233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who is the target audience?"/>
          <p:cNvSpPr txBox="1"/>
          <p:nvPr>
            <p:ph type="title"/>
          </p:nvPr>
        </p:nvSpPr>
        <p:spPr>
          <a:xfrm>
            <a:off x="660400" y="236577"/>
            <a:ext cx="11684000" cy="508001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/>
          <a:p>
            <a:pPr algn="ctr" defTabSz="566674">
              <a:defRPr spc="372" sz="232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who is the target audience?</a:t>
            </a:r>
            <a:r>
              <a:t>   </a:t>
            </a:r>
          </a:p>
        </p:txBody>
      </p:sp>
      <p:sp>
        <p:nvSpPr>
          <p:cNvPr id="157" name="Treść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defTabSz="233679">
              <a:defRPr spc="96" sz="600"/>
            </a:pPr>
          </a:p>
          <a:p>
            <a:pPr algn="ctr" defTabSz="182880">
              <a:defRPr cap="none" spc="0" sz="1720">
                <a:solidFill>
                  <a:srgbClr val="473F37"/>
                </a:solidFill>
                <a:effectLst>
                  <a:outerShdw sx="100000" sy="100000" kx="0" ky="0" algn="b" rotWithShape="0" blurRad="0" dist="21552" dir="2700000">
                    <a:srgbClr val="000000">
                      <a:alpha val="33333"/>
                    </a:srgbClr>
                  </a:outerShdw>
                </a:effectLst>
                <a:latin typeface="Book Antiqua"/>
                <a:ea typeface="Book Antiqua"/>
                <a:cs typeface="Book Antiqua"/>
                <a:sym typeface="Book Antiqua"/>
              </a:defRPr>
            </a:pPr>
          </a:p>
          <a:p>
            <a:pPr algn="ctr" defTabSz="182880">
              <a:defRPr cap="none" spc="0" sz="480">
                <a:solidFill>
                  <a:srgbClr val="473F37"/>
                </a:solidFill>
                <a:effectLst>
                  <a:outerShdw sx="100000" sy="100000" kx="0" ky="0" algn="b" rotWithShape="0" blurRad="0" dist="21552" dir="2700000">
                    <a:srgbClr val="000000">
                      <a:alpha val="33333"/>
                    </a:srgbClr>
                  </a:outerShdw>
                </a:effectLst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t> </a:t>
            </a:r>
          </a:p>
          <a:p>
            <a:pPr algn="ctr" defTabSz="182880">
              <a:defRPr cap="none" spc="0" sz="480">
                <a:solidFill>
                  <a:srgbClr val="473F37"/>
                </a:solidFill>
                <a:effectLst>
                  <a:outerShdw sx="100000" sy="100000" kx="0" ky="0" algn="b" rotWithShape="0" blurRad="0" dist="21552" dir="2700000">
                    <a:srgbClr val="000000">
                      <a:alpha val="33333"/>
                    </a:srgbClr>
                  </a:outerShdw>
                </a:effectLst>
                <a:latin typeface="Book Antiqua"/>
                <a:ea typeface="Book Antiqua"/>
                <a:cs typeface="Book Antiqua"/>
                <a:sym typeface="Book Antiqua"/>
              </a:defRPr>
            </a:pPr>
          </a:p>
        </p:txBody>
      </p:sp>
      <p:sp>
        <p:nvSpPr>
          <p:cNvPr id="158" name="Potential tourists to Venice from the UK…"/>
          <p:cNvSpPr txBox="1"/>
          <p:nvPr/>
        </p:nvSpPr>
        <p:spPr>
          <a:xfrm>
            <a:off x="2013761" y="5973762"/>
            <a:ext cx="9290832" cy="339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352425" indent="-352425" algn="l">
              <a:buSzPct val="90000"/>
              <a:buChar char="•"/>
              <a:defRPr sz="27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Potential tourists to Venice from the UK</a:t>
            </a:r>
          </a:p>
          <a:p>
            <a:pPr marL="352425" indent="-352425" algn="l">
              <a:buSzPct val="90000"/>
              <a:buChar char="•"/>
              <a:defRPr sz="27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Families</a:t>
            </a:r>
          </a:p>
          <a:p>
            <a:pPr marL="352425" indent="-352425" algn="l">
              <a:buSzPct val="90000"/>
              <a:buChar char="•"/>
              <a:defRPr sz="27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Couples</a:t>
            </a:r>
          </a:p>
          <a:p>
            <a:pPr marL="352425" indent="-352425" algn="l">
              <a:buSzPct val="90000"/>
              <a:buChar char="•"/>
              <a:defRPr sz="27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15 million visitors annual visitors (</a:t>
            </a:r>
            <a:r>
              <a:t>Travel Moments, 2018).</a:t>
            </a:r>
          </a:p>
          <a:p>
            <a:pPr marL="352425" indent="-352425" algn="l">
              <a:buSzPct val="90000"/>
              <a:buChar char="•"/>
              <a:defRPr sz="27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3 million visitors from British in Italy (Government Licence, 2019). </a:t>
            </a:r>
          </a:p>
        </p:txBody>
      </p:sp>
      <p:pic>
        <p:nvPicPr>
          <p:cNvPr id="159" name="20160128192958_tv4-1170x585.jpg" descr="20160128192958_tv4-1170x58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5190" y="2134413"/>
            <a:ext cx="5686531" cy="2843266"/>
          </a:xfrm>
          <a:prstGeom prst="rect">
            <a:avLst/>
          </a:prstGeom>
          <a:ln w="254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  <p:pic>
        <p:nvPicPr>
          <p:cNvPr id="160" name="coupletvcuddle_hief9i.jpeg" descr="coupletvcuddle_hief9i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506132" y="2031702"/>
            <a:ext cx="4562050" cy="3048636"/>
          </a:xfrm>
          <a:prstGeom prst="rect">
            <a:avLst/>
          </a:prstGeom>
          <a:ln w="25400">
            <a:miter lim="400000"/>
          </a:ln>
          <a:effectLst>
            <a:reflection blurRad="0" stA="50000" stPos="0" endA="0" endPos="40000" dist="0" dir="5400000" fadeDir="5400000" sx="100000" sy="-100000" kx="0" ky="0" algn="bl" rotWithShape="0"/>
          </a:effectLst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8" presetID="2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13" dur="1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xit" nodeType="clickEffect" presetSubtype="8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17" dur="2000" fill="hold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xit" nodeType="clickEffect" presetSubtype="4" presetID="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xit" nodeType="clickEffect" presetSubtype="16" presetID="23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6" grpId="4"/>
      <p:bldP build="whole" bldLvl="1" animBg="1" rev="0" advAuto="0" spid="158" grpId="2"/>
      <p:bldP build="whole" bldLvl="1" animBg="1" rev="0" advAuto="0" spid="156" grpId="1"/>
      <p:bldP build="whole" bldLvl="1" animBg="1" rev="0" advAuto="0" spid="157" grpId="3"/>
      <p:bldP build="whole" bldLvl="1" animBg="1" rev="0" advAuto="0" spid="158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01lyn5j.jpg" descr="p01lyn5j.jpg"/>
          <p:cNvPicPr>
            <a:picLocks noChangeAspect="1"/>
          </p:cNvPicPr>
          <p:nvPr>
            <p:ph type="pic" idx="13"/>
          </p:nvPr>
        </p:nvPicPr>
        <p:blipFill>
          <a:blip r:embed="rId2">
            <a:extLst/>
          </a:blip>
          <a:srcRect l="0" t="0" r="0" b="0"/>
          <a:stretch>
            <a:fillRect/>
          </a:stretch>
        </p:blipFill>
        <p:spPr>
          <a:xfrm>
            <a:off x="248355" y="2717800"/>
            <a:ext cx="12508090" cy="7035801"/>
          </a:xfrm>
          <a:prstGeom prst="rect">
            <a:avLst/>
          </a:prstGeom>
        </p:spPr>
      </p:pic>
      <p:sp>
        <p:nvSpPr>
          <p:cNvPr id="163" name="BBC ONE- Panorama , Wednesday night at 8:00 p.m"/>
          <p:cNvSpPr txBox="1"/>
          <p:nvPr>
            <p:ph type="title"/>
          </p:nvPr>
        </p:nvSpPr>
        <p:spPr>
          <a:xfrm>
            <a:off x="127000" y="1828800"/>
            <a:ext cx="11684000" cy="508000"/>
          </a:xfrm>
          <a:prstGeom prst="rect">
            <a:avLst/>
          </a:prstGeom>
        </p:spPr>
        <p:txBody>
          <a:bodyPr/>
          <a:lstStyle>
            <a:lvl1pPr algn="ctr" defTabSz="388620">
              <a:defRPr b="1" cap="none" spc="0" sz="2635" u="sng">
                <a:solidFill>
                  <a:srgbClr val="FEF9FF"/>
                </a:solidFill>
                <a:effectLst>
                  <a:outerShdw sx="100000" sy="100000" kx="0" ky="0" algn="b" rotWithShape="0" blurRad="0" dist="45799" dir="2700000">
                    <a:srgbClr val="000000">
                      <a:alpha val="33333"/>
                    </a:srgbClr>
                  </a:outerShdw>
                </a:effectLst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BBC ONE- Panorama , Wednesday night at 8:00 p.m</a:t>
            </a:r>
          </a:p>
        </p:txBody>
      </p:sp>
      <p:sp>
        <p:nvSpPr>
          <p:cNvPr id="164" name="Plan to  show documentary"/>
          <p:cNvSpPr txBox="1"/>
          <p:nvPr>
            <p:ph type="body" sz="quarter" idx="1"/>
          </p:nvPr>
        </p:nvSpPr>
        <p:spPr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 algn="ctr" defTabSz="350520">
              <a:defRPr spc="374" sz="2340"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Plan to  show documentary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5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xit" nodeType="clickEffect" presetSubtype="2" presetID="2" grpId="4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xit" nodeType="clickEffect" presetSubtype="2" presetID="2" grpId="5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Class="exit" nodeType="clickEffect" presetSubtype="2" presetID="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2" grpId="3"/>
      <p:bldP build="whole" bldLvl="1" animBg="1" rev="0" advAuto="0" spid="164" grpId="4"/>
      <p:bldP build="whole" bldLvl="1" animBg="1" rev="0" advAuto="0" spid="163" grpId="5"/>
      <p:bldP build="whole" bldLvl="1" animBg="1" rev="0" advAuto="0" spid="162" grpId="6"/>
      <p:bldP build="whole" bldLvl="1" animBg="1" rev="0" advAuto="0" spid="164" grpId="1"/>
      <p:bldP build="whole" bldLvl="1" animBg="1" rev="0" advAuto="0" spid="16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types-of-market-research.png" descr="types-of-market-research.png"/>
          <p:cNvPicPr>
            <a:picLocks noChangeAspect="1"/>
          </p:cNvPicPr>
          <p:nvPr>
            <p:ph type="pic" idx="13"/>
          </p:nvPr>
        </p:nvPicPr>
        <p:blipFill>
          <a:blip r:embed="rId2">
            <a:extLst/>
          </a:blip>
          <a:srcRect l="2753" t="0" r="0" b="0"/>
          <a:stretch>
            <a:fillRect/>
          </a:stretch>
        </p:blipFill>
        <p:spPr>
          <a:xfrm>
            <a:off x="361627" y="3193445"/>
            <a:ext cx="5948440" cy="4144391"/>
          </a:xfrm>
          <a:prstGeom prst="rect">
            <a:avLst/>
          </a:prstGeom>
        </p:spPr>
      </p:pic>
      <p:sp>
        <p:nvSpPr>
          <p:cNvPr id="167" name="Research plan"/>
          <p:cNvSpPr txBox="1"/>
          <p:nvPr>
            <p:ph type="title"/>
          </p:nvPr>
        </p:nvSpPr>
        <p:spPr>
          <a:xfrm>
            <a:off x="4170420" y="346185"/>
            <a:ext cx="5165279" cy="604988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 algn="ctr" defTabSz="438150">
              <a:defRPr spc="467" sz="2925"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Research plan</a:t>
            </a:r>
          </a:p>
        </p:txBody>
      </p:sp>
      <p:sp>
        <p:nvSpPr>
          <p:cNvPr id="168" name="Methodology…"/>
          <p:cNvSpPr txBox="1"/>
          <p:nvPr>
            <p:ph type="body" sz="half" idx="1"/>
          </p:nvPr>
        </p:nvSpPr>
        <p:spPr>
          <a:xfrm>
            <a:off x="6558702" y="2281694"/>
            <a:ext cx="6680531" cy="6057901"/>
          </a:xfrm>
          <a:prstGeom prst="rect">
            <a:avLst/>
          </a:prstGeom>
        </p:spPr>
        <p:txBody>
          <a:bodyPr anchor="t"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 sz="4000"/>
            </a:pPr>
            <a:r>
              <a:rPr b="1" u="sng">
                <a:latin typeface="Book Antiqua"/>
                <a:ea typeface="Book Antiqua"/>
                <a:cs typeface="Book Antiqua"/>
                <a:sym typeface="Book Antiqua"/>
              </a:rPr>
              <a:t>Methodology</a:t>
            </a:r>
            <a:endParaRPr b="1" u="sng">
              <a:latin typeface="Book Antiqua"/>
              <a:ea typeface="Book Antiqua"/>
              <a:cs typeface="Book Antiqua"/>
              <a:sym typeface="Book Antiqua"/>
            </a:endParaRPr>
          </a:p>
          <a:p>
            <a:pPr marL="0" indent="0" algn="ctr">
              <a:spcBef>
                <a:spcPts val="0"/>
              </a:spcBef>
              <a:buClrTx/>
              <a:buSzTx/>
              <a:buNone/>
              <a:defRPr sz="4000"/>
            </a:pPr>
            <a:r>
              <a:t> </a:t>
            </a:r>
          </a:p>
          <a:p>
            <a:pPr marL="0" indent="0">
              <a:spcBef>
                <a:spcPts val="0"/>
              </a:spcBef>
              <a:buClrTx/>
              <a:buSzTx/>
              <a:buNone/>
              <a:defRPr sz="2400"/>
            </a:pPr>
            <a:r>
              <a:rPr u="sng"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Qualitative primary research -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Interview, researcher campaigners</a:t>
            </a:r>
            <a:endParaRPr>
              <a:latin typeface="Avenir Heavy"/>
              <a:ea typeface="Avenir Heavy"/>
              <a:cs typeface="Avenir Heavy"/>
              <a:sym typeface="Avenir Heavy"/>
            </a:endParaRPr>
          </a:p>
          <a:p>
            <a:pPr marL="0" indent="0">
              <a:spcBef>
                <a:spcPts val="0"/>
              </a:spcBef>
              <a:buClrTx/>
              <a:buSzTx/>
              <a:buNone/>
              <a:defRPr sz="1700"/>
            </a:pPr>
          </a:p>
          <a:p>
            <a:pPr marL="0" indent="0">
              <a:spcBef>
                <a:spcPts val="0"/>
              </a:spcBef>
              <a:buClrTx/>
              <a:buSzTx/>
              <a:buNone/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u="sng"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Questionnaire –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Previous</a:t>
            </a:r>
            <a:r>
              <a:rPr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tourists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 </a:t>
            </a:r>
            <a:endParaRPr>
              <a:latin typeface="Avenir Heavy"/>
              <a:ea typeface="Avenir Heavy"/>
              <a:cs typeface="Avenir Heavy"/>
              <a:sym typeface="Avenir Heavy"/>
            </a:endParaRPr>
          </a:p>
          <a:p>
            <a:pPr marL="0" indent="0" algn="ctr">
              <a:spcBef>
                <a:spcPts val="0"/>
              </a:spcBef>
              <a:buClrTx/>
              <a:buSzTx/>
              <a:buNone/>
              <a:defRPr sz="1700"/>
            </a:pPr>
          </a:p>
          <a:p>
            <a:pPr marL="0" indent="0" algn="ctr">
              <a:spcBef>
                <a:spcPts val="0"/>
              </a:spcBef>
              <a:buClrTx/>
              <a:buSzTx/>
              <a:buNone/>
              <a:defRPr sz="1700"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</a:defRPr>
            </a:pPr>
          </a:p>
          <a:p>
            <a:pPr marL="0" indent="0">
              <a:spcBef>
                <a:spcPts val="0"/>
              </a:spcBef>
              <a:buClrTx/>
              <a:buSzTx/>
              <a:buNone/>
              <a:defRPr sz="2400"/>
            </a:pPr>
            <a:r>
              <a:rPr u="sng"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Secondary –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YouTube, new reports on the television, journal articles and  internet</a:t>
            </a:r>
            <a:endParaRPr>
              <a:latin typeface="Avenir Heavy"/>
              <a:ea typeface="Avenir Heavy"/>
              <a:cs typeface="Avenir Heavy"/>
              <a:sym typeface="Avenir Heavy"/>
            </a:endParaRPr>
          </a:p>
          <a:p>
            <a:pPr marL="0" indent="0" algn="ctr">
              <a:spcBef>
                <a:spcPts val="0"/>
              </a:spcBef>
              <a:buClrTx/>
              <a:buSzTx/>
              <a:buNone/>
              <a:defRPr sz="1700"/>
            </a:pPr>
          </a:p>
          <a:p>
            <a:pPr marL="0" indent="0">
              <a:spcBef>
                <a:spcPts val="0"/>
              </a:spcBef>
              <a:buClrTx/>
              <a:buSzTx/>
              <a:buNone/>
              <a:defRPr sz="1700"/>
            </a:pPr>
          </a:p>
          <a:p>
            <a:pPr marL="0" indent="0">
              <a:spcBef>
                <a:spcPts val="0"/>
              </a:spcBef>
              <a:buClrTx/>
              <a:buSzTx/>
              <a:buNone/>
              <a:defRPr sz="1700"/>
            </a:pPr>
            <a:r>
              <a:rPr sz="2400" u="sng">
                <a:solidFill>
                  <a:schemeClr val="accent1">
                    <a:hueOff val="450000"/>
                    <a:satOff val="-18071"/>
                    <a:lumOff val="-14609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Quantitative –</a:t>
            </a:r>
            <a:r>
              <a:rPr sz="2400">
                <a:latin typeface="Avenir Heavy"/>
                <a:ea typeface="Avenir Heavy"/>
                <a:cs typeface="Avenir Heavy"/>
                <a:sym typeface="Avenir Heavy"/>
              </a:rPr>
              <a:t>Statistics example:- visitor numbers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32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8" presetID="2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8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xit" nodeType="clickEffect" presetSubtype="8" presetID="2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24" dur="1000" fill="hold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xit" nodeType="clickEffect" presetSubtype="8" presetID="2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29" dur="1000" fill="hold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xit" nodeType="clickEffect" presetSubtype="8" presetID="2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Effect filter="wipe(left)" transition="out">
                                      <p:cBhvr>
                                        <p:cTn id="34" dur="1000" fill="hold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6" grpId="4"/>
      <p:bldP build="whole" bldLvl="1" animBg="1" rev="0" advAuto="0" spid="168" grpId="5"/>
      <p:bldP build="whole" bldLvl="1" animBg="1" rev="0" advAuto="0" spid="167" grpId="6"/>
      <p:bldP build="whole" bldLvl="1" animBg="1" rev="0" advAuto="0" spid="166" grpId="3"/>
      <p:bldP build="whole" bldLvl="1" animBg="1" rev="0" advAuto="0" spid="168" grpId="2"/>
      <p:bldP build="whole" bldLvl="1" animBg="1" rev="0" advAuto="0" spid="16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chemeClr val="accent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References"/>
          <p:cNvSpPr txBox="1"/>
          <p:nvPr>
            <p:ph type="body" idx="13"/>
          </p:nvPr>
        </p:nvSpPr>
        <p:spPr>
          <a:xfrm>
            <a:off x="1537218" y="231508"/>
            <a:ext cx="10464801" cy="520701"/>
          </a:xfrm>
          <a:prstGeom prst="rect">
            <a:avLst/>
          </a:prstGeom>
          <a:solidFill>
            <a:schemeClr val="accent1">
              <a:hueOff val="450000"/>
              <a:satOff val="-18071"/>
              <a:lumOff val="-14609"/>
            </a:schemeClr>
          </a:solidFill>
        </p:spPr>
        <p:txBody>
          <a:bodyPr/>
          <a:lstStyle>
            <a:lvl1pPr>
              <a:defRPr>
                <a:solidFill>
                  <a:srgbClr val="FFFFFF"/>
                </a:solidFill>
                <a:latin typeface="Avenir Medium"/>
                <a:ea typeface="Avenir Medium"/>
                <a:cs typeface="Avenir Medium"/>
                <a:sym typeface="Avenir Medium"/>
              </a:defRPr>
            </a:lvl1pPr>
          </a:lstStyle>
          <a:p>
            <a:pPr/>
            <a:r>
              <a:t>References </a:t>
            </a:r>
          </a:p>
        </p:txBody>
      </p:sp>
      <p:sp>
        <p:nvSpPr>
          <p:cNvPr id="171" name="Tekst"/>
          <p:cNvSpPr txBox="1"/>
          <p:nvPr>
            <p:ph type="body" idx="14"/>
          </p:nvPr>
        </p:nvSpPr>
        <p:spPr>
          <a:xfrm>
            <a:off x="342900" y="1949450"/>
            <a:ext cx="10464800" cy="723900"/>
          </a:xfrm>
          <a:prstGeom prst="rect">
            <a:avLst/>
          </a:prstGeom>
        </p:spPr>
        <p:txBody>
          <a:bodyPr/>
          <a:lstStyle/>
          <a:p>
            <a:pPr/>
            <a:r>
              <a:t> </a:t>
            </a:r>
          </a:p>
        </p:txBody>
      </p:sp>
      <p:sp>
        <p:nvSpPr>
          <p:cNvPr id="172" name="Tekst"/>
          <p:cNvSpPr txBox="1"/>
          <p:nvPr/>
        </p:nvSpPr>
        <p:spPr>
          <a:xfrm>
            <a:off x="28177" y="4445000"/>
            <a:ext cx="504058" cy="3302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/>
          <a:p>
            <a:pPr algn="l" defTabSz="457200">
              <a:defRPr i="1" sz="15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</a:p>
        </p:txBody>
      </p:sp>
      <p:sp>
        <p:nvSpPr>
          <p:cNvPr id="173" name="Al Jazeera English (2017) Anti-tourism sentiment grows in overcrowded Venice, Available at: https://www.youtube.com/watch?v=TGqVG6QUTKQ (Accessed: 14th November 2019).…"/>
          <p:cNvSpPr txBox="1"/>
          <p:nvPr/>
        </p:nvSpPr>
        <p:spPr>
          <a:xfrm>
            <a:off x="31710" y="844550"/>
            <a:ext cx="12868072" cy="806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Al Jazeera English (2017) </a:t>
            </a:r>
            <a:r>
              <a:t>Anti-tourism sentiment grows in overcrowded Venice, </a:t>
            </a:r>
            <a:r>
              <a:rPr i="0"/>
              <a:t>Available at: </a:t>
            </a:r>
            <a:r>
              <a:rPr u="sng"/>
              <a:t>https://www.youtube.com/watch?v=TGqVG6QUTKQ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BBC (2019) </a:t>
            </a:r>
            <a:r>
              <a:rPr u="none"/>
              <a:t>Panorama, </a:t>
            </a:r>
            <a:r>
              <a:rPr i="0" u="none"/>
              <a:t>Available at: </a:t>
            </a:r>
            <a:r>
              <a:t>https://www.bbc.co.uk/programmes/b006t14n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BBC (2019) </a:t>
            </a:r>
            <a:r>
              <a:t>Venice protesters call for ban on large vessels after crash, </a:t>
            </a:r>
            <a:r>
              <a:rPr i="0"/>
              <a:t>Available at: </a:t>
            </a:r>
            <a:r>
              <a:rPr u="sng"/>
              <a:t>https://www.bbc.co.uk/news/world-europe-48568396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Brunton, J. (2018) </a:t>
            </a:r>
            <a:r>
              <a:t>Venice poised to segregate tourists as city braces itself for May Day 'invasion', </a:t>
            </a:r>
            <a:r>
              <a:rPr i="0"/>
              <a:t>Available at: </a:t>
            </a:r>
            <a:r>
              <a:rPr u="sng"/>
              <a:t>https://www.theguardian.com/travel/2018/may/01/venice-to-segregate-tourists-in-may-day-overcrowding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Busy (2019) </a:t>
            </a:r>
            <a:r>
              <a:rPr u="none"/>
              <a:t>Expectation vs Reality , </a:t>
            </a:r>
            <a:r>
              <a:rPr i="0" u="none"/>
              <a:t>Available at: </a:t>
            </a:r>
            <a:r>
              <a:t>https://busy.org/@alamin0263/expectation-vs-reality-02-venice-italy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Coffey, H. (2017) </a:t>
            </a:r>
            <a:r>
              <a:rPr u="none"/>
              <a:t>The most overcrowded tourist destinations , </a:t>
            </a:r>
            <a:r>
              <a:rPr i="0" u="none"/>
              <a:t>Available at: </a:t>
            </a:r>
            <a:r>
              <a:t>https://www.independent.co.uk/travel/news-and-advice/most-overcrowded-tourist-destinations-amsterdam-rome-venice-warsaw-dubrovnik-a8108096.html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Dickinson, G. (2018) </a:t>
            </a:r>
            <a:r>
              <a:t>Has tourism killed Venice? We visited during the busiest month of the year to find out, </a:t>
            </a:r>
            <a:r>
              <a:rPr i="0"/>
              <a:t>Available at: </a:t>
            </a:r>
            <a:r>
              <a:rPr u="sng"/>
              <a:t>https://www.telegraph.co.uk/travel/destinations/europe/italy/veneto/venice/articles/venice-tourism-crowds/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Edwards, C. (2017) </a:t>
            </a:r>
            <a:r>
              <a:rPr u="none"/>
              <a:t>Venice residents protest against tourist influx, </a:t>
            </a:r>
            <a:r>
              <a:rPr i="0" u="none"/>
              <a:t>Available at: </a:t>
            </a:r>
            <a:r>
              <a:t>https://www.thelocal.it/20170703/venice-residents-protest-against-tourist-influx-mass-tourism-mi-no-vado-via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Hastings, K. (2017) </a:t>
            </a:r>
            <a:r>
              <a:t>The Benefits of Watching TV as a Family, </a:t>
            </a:r>
            <a:r>
              <a:rPr i="0"/>
              <a:t>Available at: </a:t>
            </a:r>
            <a:r>
              <a:rPr u="sng"/>
              <a:t>https://www.gildshire.com/benefits-watching-tv-family/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Immediate Media Company Ltd (2019) </a:t>
            </a:r>
            <a:r>
              <a:t>Panorama , </a:t>
            </a:r>
            <a:r>
              <a:rPr i="0"/>
              <a:t>Available at: </a:t>
            </a:r>
            <a:r>
              <a:rPr u="sng"/>
              <a:t>https://www.radiotimes.com/tv-programme/5w4/panorama/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Market research man (2019) </a:t>
            </a:r>
            <a:r>
              <a:t>An Overview of Market Research Methods, </a:t>
            </a:r>
            <a:r>
              <a:rPr i="0"/>
              <a:t>Available at: </a:t>
            </a:r>
            <a:r>
              <a:rPr u="sng"/>
              <a:t>https://www.mymarketresearchmethods.com/an-overview-of-market-research-methods/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McCaffrey, M. (2018) </a:t>
            </a:r>
            <a:r>
              <a:rPr u="none"/>
              <a:t>The Neighboring Islands of Venice, </a:t>
            </a:r>
            <a:r>
              <a:rPr i="0" u="none"/>
              <a:t>Available at: </a:t>
            </a:r>
            <a:r>
              <a:t>https://www.bellavitatravels.com/blog/the-neighboring-islands-of-venice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Open Goverment Licence (2019) </a:t>
            </a:r>
            <a:r>
              <a:t>Foreign travel advice Italy , </a:t>
            </a:r>
            <a:r>
              <a:rPr i="0"/>
              <a:t>Available at: </a:t>
            </a:r>
            <a:r>
              <a:rPr u="sng"/>
              <a:t>https://www.gov.uk/foreign-travel-advice/italy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Peeters, P., Gössling, S., Klijs, J., Milano, C., Novelli, M., Dijkmans, C., Eijgelaar, E., Hartman, S., Heslinga, J., Isaac, R., Mitas, O., Moretti, S., Nawijn, J., Papp, B. and Postma, A. (2018) </a:t>
            </a:r>
            <a:r>
              <a:rPr i="1"/>
              <a:t>Research for TRAN Committee - Overtourism: impact and possible policy responses</a:t>
            </a:r>
            <a:r>
              <a:t>, Brussels: European Parliament, Policy Department for Structural and Cohesion Policies.</a:t>
            </a:r>
          </a:p>
          <a:p>
            <a:pPr algn="l" defTabSz="457200">
              <a:defRPr i="1" sz="1620" u="sng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 u="none"/>
              <a:t>Pike, J. (2019) </a:t>
            </a:r>
            <a:r>
              <a:rPr u="none"/>
              <a:t>CINEMA ALTERNATIVE VALENTINES FILMS, </a:t>
            </a:r>
            <a:r>
              <a:rPr i="0" u="none"/>
              <a:t>Available at: </a:t>
            </a:r>
            <a:r>
              <a:t>https://www.oxmag.co.uk/articles/cinema-alternative-valentines-films/</a:t>
            </a:r>
            <a:r>
              <a:rPr i="0" u="none"/>
              <a:t> (Accessed: 14th November 2019).</a:t>
            </a:r>
            <a:endParaRPr i="0" u="none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Travel Moments (2018) </a:t>
            </a:r>
            <a:r>
              <a:t>11 Tips for a Romantic Weekend in Venice, </a:t>
            </a:r>
            <a:r>
              <a:rPr i="0"/>
              <a:t>Available at: </a:t>
            </a:r>
            <a:r>
              <a:rPr u="sng"/>
              <a:t>https://www.opodo.co.uk/blog/romantic-weekend-venice/</a:t>
            </a:r>
            <a:r>
              <a:rPr i="0"/>
              <a:t> (Accessed: 14th November 2019).</a:t>
            </a:r>
            <a:endParaRPr i="0"/>
          </a:p>
          <a:p>
            <a:pPr algn="l" defTabSz="457200">
              <a:defRPr i="1" sz="1620">
                <a:solidFill>
                  <a:srgbClr val="00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i="0"/>
              <a:t>Veel, R. (2018) </a:t>
            </a:r>
            <a:r>
              <a:t>How we avoid the crowds in Venice, </a:t>
            </a:r>
            <a:r>
              <a:rPr i="0"/>
              <a:t>Available at: </a:t>
            </a:r>
            <a:r>
              <a:rPr u="sng"/>
              <a:t>https://academytravel.com.au/blog/avoid-crowdsin-venice/</a:t>
            </a:r>
            <a:r>
              <a:rPr i="0"/>
              <a:t> (Accessed: 14th November 2019).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resented by Roksana szymanska"/>
          <p:cNvSpPr txBox="1"/>
          <p:nvPr>
            <p:ph type="body" idx="13"/>
          </p:nvPr>
        </p:nvSpPr>
        <p:spPr>
          <a:xfrm>
            <a:off x="1270000" y="6539635"/>
            <a:ext cx="10464800" cy="520701"/>
          </a:xfrm>
          <a:prstGeom prst="rect">
            <a:avLst/>
          </a:prstGeom>
        </p:spPr>
        <p:txBody>
          <a:bodyPr/>
          <a:lstStyle/>
          <a:p>
            <a:pPr/>
            <a:r>
              <a:t>Presented by Roksana szymanska </a:t>
            </a:r>
          </a:p>
        </p:txBody>
      </p:sp>
      <p:sp>
        <p:nvSpPr>
          <p:cNvPr id="176" name="Thank You for your attention"/>
          <p:cNvSpPr txBox="1"/>
          <p:nvPr>
            <p:ph type="body" idx="14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Thank You for your attention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450000"/>
            <a:satOff val="-18071"/>
            <a:lumOff val="-1460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384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450000"/>
            <a:satOff val="-18071"/>
            <a:lumOff val="-1460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384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