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792" autoAdjust="0"/>
  </p:normalViewPr>
  <p:slideViewPr>
    <p:cSldViewPr snapToGrid="0">
      <p:cViewPr varScale="1">
        <p:scale>
          <a:sx n="62" d="100"/>
          <a:sy n="62" d="100"/>
        </p:scale>
        <p:origin x="828" y="56"/>
      </p:cViewPr>
      <p:guideLst/>
    </p:cSldViewPr>
  </p:slideViewPr>
  <p:outlineViewPr>
    <p:cViewPr>
      <p:scale>
        <a:sx n="33" d="100"/>
        <a:sy n="33" d="100"/>
      </p:scale>
      <p:origin x="0" y="-482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rraine" userId="f9106b27c72cf58d" providerId="LiveId" clId="{48AD36E1-5F1B-4F7B-8F06-3C828F78E3AF}"/>
    <pc:docChg chg="modSld">
      <pc:chgData name="Lorraine" userId="f9106b27c72cf58d" providerId="LiveId" clId="{48AD36E1-5F1B-4F7B-8F06-3C828F78E3AF}" dt="2021-11-05T21:21:48.801" v="50" actId="20577"/>
      <pc:docMkLst>
        <pc:docMk/>
      </pc:docMkLst>
      <pc:sldChg chg="modSp mod">
        <pc:chgData name="Lorraine" userId="f9106b27c72cf58d" providerId="LiveId" clId="{48AD36E1-5F1B-4F7B-8F06-3C828F78E3AF}" dt="2021-11-05T21:21:48.801" v="50" actId="20577"/>
        <pc:sldMkLst>
          <pc:docMk/>
          <pc:sldMk cId="1282480081" sldId="256"/>
        </pc:sldMkLst>
        <pc:spChg chg="mod">
          <ac:chgData name="Lorraine" userId="f9106b27c72cf58d" providerId="LiveId" clId="{48AD36E1-5F1B-4F7B-8F06-3C828F78E3AF}" dt="2021-11-05T21:21:48.801" v="50" actId="20577"/>
          <ac:spMkLst>
            <pc:docMk/>
            <pc:sldMk cId="1282480081" sldId="256"/>
            <ac:spMk id="3" creationId="{C2A72A6B-21AE-4D92-B8E2-51342FC00BA4}"/>
          </ac:spMkLst>
        </pc:spChg>
      </pc:sldChg>
      <pc:sldChg chg="addSp delSp modSp mod">
        <pc:chgData name="Lorraine" userId="f9106b27c72cf58d" providerId="LiveId" clId="{48AD36E1-5F1B-4F7B-8F06-3C828F78E3AF}" dt="2021-11-03T20:06:53.505" v="7" actId="1076"/>
        <pc:sldMkLst>
          <pc:docMk/>
          <pc:sldMk cId="798720946" sldId="265"/>
        </pc:sldMkLst>
        <pc:spChg chg="del">
          <ac:chgData name="Lorraine" userId="f9106b27c72cf58d" providerId="LiveId" clId="{48AD36E1-5F1B-4F7B-8F06-3C828F78E3AF}" dt="2021-11-03T20:04:46.548" v="0"/>
          <ac:spMkLst>
            <pc:docMk/>
            <pc:sldMk cId="798720946" sldId="265"/>
            <ac:spMk id="3" creationId="{945AD653-0A9B-4365-AD54-4AF5B2527390}"/>
          </ac:spMkLst>
        </pc:spChg>
        <pc:graphicFrameChg chg="add mod modGraphic">
          <ac:chgData name="Lorraine" userId="f9106b27c72cf58d" providerId="LiveId" clId="{48AD36E1-5F1B-4F7B-8F06-3C828F78E3AF}" dt="2021-11-03T20:06:53.505" v="7" actId="1076"/>
          <ac:graphicFrameMkLst>
            <pc:docMk/>
            <pc:sldMk cId="798720946" sldId="265"/>
            <ac:graphicFrameMk id="4" creationId="{8AEDAA83-921D-46C5-ADA1-7ACF5EE83CC9}"/>
          </ac:graphicFrameMkLst>
        </pc:graphicFrameChg>
      </pc:sldChg>
      <pc:sldChg chg="modSp mod">
        <pc:chgData name="Lorraine" userId="f9106b27c72cf58d" providerId="LiveId" clId="{48AD36E1-5F1B-4F7B-8F06-3C828F78E3AF}" dt="2021-11-04T14:43:06.660" v="40" actId="20577"/>
        <pc:sldMkLst>
          <pc:docMk/>
          <pc:sldMk cId="3291620413" sldId="266"/>
        </pc:sldMkLst>
        <pc:spChg chg="mod">
          <ac:chgData name="Lorraine" userId="f9106b27c72cf58d" providerId="LiveId" clId="{48AD36E1-5F1B-4F7B-8F06-3C828F78E3AF}" dt="2021-11-04T14:41:15.253" v="13" actId="20577"/>
          <ac:spMkLst>
            <pc:docMk/>
            <pc:sldMk cId="3291620413" sldId="266"/>
            <ac:spMk id="2" creationId="{7D180EDF-E812-4D71-9B0D-755E81A2E7B2}"/>
          </ac:spMkLst>
        </pc:spChg>
        <pc:spChg chg="mod">
          <ac:chgData name="Lorraine" userId="f9106b27c72cf58d" providerId="LiveId" clId="{48AD36E1-5F1B-4F7B-8F06-3C828F78E3AF}" dt="2021-11-04T14:43:06.660" v="40" actId="20577"/>
          <ac:spMkLst>
            <pc:docMk/>
            <pc:sldMk cId="3291620413" sldId="266"/>
            <ac:spMk id="3" creationId="{9F38A337-AE64-4A1C-BD33-A8E06A04CC2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D327E-EEDF-444E-971E-88FB5BAD61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A3D843-B398-4F1D-9F42-94EE5691F6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6B71C2-E4A6-4908-9398-5665D940F62C}"/>
              </a:ext>
            </a:extLst>
          </p:cNvPr>
          <p:cNvSpPr>
            <a:spLocks noGrp="1"/>
          </p:cNvSpPr>
          <p:nvPr>
            <p:ph type="dt" sz="half" idx="10"/>
          </p:nvPr>
        </p:nvSpPr>
        <p:spPr/>
        <p:txBody>
          <a:bodyPr/>
          <a:lstStyle/>
          <a:p>
            <a:fld id="{64FECB85-B740-48A7-92E3-1036194B5E7C}" type="datetimeFigureOut">
              <a:rPr lang="en-GB" smtClean="0"/>
              <a:t>05/11/2021</a:t>
            </a:fld>
            <a:endParaRPr lang="en-GB"/>
          </a:p>
        </p:txBody>
      </p:sp>
      <p:sp>
        <p:nvSpPr>
          <p:cNvPr id="5" name="Footer Placeholder 4">
            <a:extLst>
              <a:ext uri="{FF2B5EF4-FFF2-40B4-BE49-F238E27FC236}">
                <a16:creationId xmlns:a16="http://schemas.microsoft.com/office/drawing/2014/main" id="{7A6D72FC-8CB4-4806-8369-AE92BB3CBB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85C6E3-3CA0-4ADF-AA80-3FE6C40FB43B}"/>
              </a:ext>
            </a:extLst>
          </p:cNvPr>
          <p:cNvSpPr>
            <a:spLocks noGrp="1"/>
          </p:cNvSpPr>
          <p:nvPr>
            <p:ph type="sldNum" sz="quarter" idx="12"/>
          </p:nvPr>
        </p:nvSpPr>
        <p:spPr/>
        <p:txBody>
          <a:bodyPr/>
          <a:lstStyle/>
          <a:p>
            <a:fld id="{A34C0314-A9D7-4D6C-BFDD-8DE597641FF7}" type="slidenum">
              <a:rPr lang="en-GB" smtClean="0"/>
              <a:t>‹#›</a:t>
            </a:fld>
            <a:endParaRPr lang="en-GB"/>
          </a:p>
        </p:txBody>
      </p:sp>
    </p:spTree>
    <p:extLst>
      <p:ext uri="{BB962C8B-B14F-4D97-AF65-F5344CB8AC3E}">
        <p14:creationId xmlns:p14="http://schemas.microsoft.com/office/powerpoint/2010/main" val="21596761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4A81D-E0E4-4CC8-B4DC-1D964FD3CF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F232C1-B153-45C5-8B95-20BB2F6EC6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E1AFFB-F816-4585-8064-7A1129BA6DBF}"/>
              </a:ext>
            </a:extLst>
          </p:cNvPr>
          <p:cNvSpPr>
            <a:spLocks noGrp="1"/>
          </p:cNvSpPr>
          <p:nvPr>
            <p:ph type="dt" sz="half" idx="10"/>
          </p:nvPr>
        </p:nvSpPr>
        <p:spPr/>
        <p:txBody>
          <a:bodyPr/>
          <a:lstStyle/>
          <a:p>
            <a:fld id="{64FECB85-B740-48A7-92E3-1036194B5E7C}" type="datetimeFigureOut">
              <a:rPr lang="en-GB" smtClean="0"/>
              <a:t>05/11/2021</a:t>
            </a:fld>
            <a:endParaRPr lang="en-GB"/>
          </a:p>
        </p:txBody>
      </p:sp>
      <p:sp>
        <p:nvSpPr>
          <p:cNvPr id="5" name="Footer Placeholder 4">
            <a:extLst>
              <a:ext uri="{FF2B5EF4-FFF2-40B4-BE49-F238E27FC236}">
                <a16:creationId xmlns:a16="http://schemas.microsoft.com/office/drawing/2014/main" id="{1548A20E-80EC-419F-8997-7B72FB487F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646044-3139-4535-9298-796B04E443A5}"/>
              </a:ext>
            </a:extLst>
          </p:cNvPr>
          <p:cNvSpPr>
            <a:spLocks noGrp="1"/>
          </p:cNvSpPr>
          <p:nvPr>
            <p:ph type="sldNum" sz="quarter" idx="12"/>
          </p:nvPr>
        </p:nvSpPr>
        <p:spPr/>
        <p:txBody>
          <a:bodyPr/>
          <a:lstStyle/>
          <a:p>
            <a:fld id="{A34C0314-A9D7-4D6C-BFDD-8DE597641FF7}" type="slidenum">
              <a:rPr lang="en-GB" smtClean="0"/>
              <a:t>‹#›</a:t>
            </a:fld>
            <a:endParaRPr lang="en-GB"/>
          </a:p>
        </p:txBody>
      </p:sp>
    </p:spTree>
    <p:extLst>
      <p:ext uri="{BB962C8B-B14F-4D97-AF65-F5344CB8AC3E}">
        <p14:creationId xmlns:p14="http://schemas.microsoft.com/office/powerpoint/2010/main" val="2443218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20D873-787E-4F7E-97D9-0D99BFF55B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5ADF126-31B9-4F31-83EA-6472F9DF9B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D66B9D-D279-4741-8111-82112D1C6FA1}"/>
              </a:ext>
            </a:extLst>
          </p:cNvPr>
          <p:cNvSpPr>
            <a:spLocks noGrp="1"/>
          </p:cNvSpPr>
          <p:nvPr>
            <p:ph type="dt" sz="half" idx="10"/>
          </p:nvPr>
        </p:nvSpPr>
        <p:spPr/>
        <p:txBody>
          <a:bodyPr/>
          <a:lstStyle/>
          <a:p>
            <a:fld id="{64FECB85-B740-48A7-92E3-1036194B5E7C}" type="datetimeFigureOut">
              <a:rPr lang="en-GB" smtClean="0"/>
              <a:t>05/11/2021</a:t>
            </a:fld>
            <a:endParaRPr lang="en-GB"/>
          </a:p>
        </p:txBody>
      </p:sp>
      <p:sp>
        <p:nvSpPr>
          <p:cNvPr id="5" name="Footer Placeholder 4">
            <a:extLst>
              <a:ext uri="{FF2B5EF4-FFF2-40B4-BE49-F238E27FC236}">
                <a16:creationId xmlns:a16="http://schemas.microsoft.com/office/drawing/2014/main" id="{7DE8EA3E-F80A-46D8-A6B1-CF68979815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7E80E1-AD49-4D4D-BBE7-BA3D2EDC4360}"/>
              </a:ext>
            </a:extLst>
          </p:cNvPr>
          <p:cNvSpPr>
            <a:spLocks noGrp="1"/>
          </p:cNvSpPr>
          <p:nvPr>
            <p:ph type="sldNum" sz="quarter" idx="12"/>
          </p:nvPr>
        </p:nvSpPr>
        <p:spPr/>
        <p:txBody>
          <a:bodyPr/>
          <a:lstStyle/>
          <a:p>
            <a:fld id="{A34C0314-A9D7-4D6C-BFDD-8DE597641FF7}" type="slidenum">
              <a:rPr lang="en-GB" smtClean="0"/>
              <a:t>‹#›</a:t>
            </a:fld>
            <a:endParaRPr lang="en-GB"/>
          </a:p>
        </p:txBody>
      </p:sp>
    </p:spTree>
    <p:extLst>
      <p:ext uri="{BB962C8B-B14F-4D97-AF65-F5344CB8AC3E}">
        <p14:creationId xmlns:p14="http://schemas.microsoft.com/office/powerpoint/2010/main" val="1626328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AE772-7197-47E1-93C3-E32B938429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485552-C2AF-479F-A176-7F3D959193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D4B338-1FA3-4AFC-A4A1-0506F3D201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035729A-C45D-40AD-8B36-6B4F4625ABE8}"/>
              </a:ext>
            </a:extLst>
          </p:cNvPr>
          <p:cNvSpPr>
            <a:spLocks noGrp="1"/>
          </p:cNvSpPr>
          <p:nvPr>
            <p:ph type="dt" sz="half" idx="10"/>
          </p:nvPr>
        </p:nvSpPr>
        <p:spPr/>
        <p:txBody>
          <a:bodyPr/>
          <a:lstStyle/>
          <a:p>
            <a:fld id="{64FECB85-B740-48A7-92E3-1036194B5E7C}" type="datetimeFigureOut">
              <a:rPr lang="en-GB" smtClean="0"/>
              <a:t>05/11/2021</a:t>
            </a:fld>
            <a:endParaRPr lang="en-GB"/>
          </a:p>
        </p:txBody>
      </p:sp>
      <p:sp>
        <p:nvSpPr>
          <p:cNvPr id="6" name="Footer Placeholder 5">
            <a:extLst>
              <a:ext uri="{FF2B5EF4-FFF2-40B4-BE49-F238E27FC236}">
                <a16:creationId xmlns:a16="http://schemas.microsoft.com/office/drawing/2014/main" id="{9CE6D34E-3C26-4C88-AEC5-09688D4844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EAA7C0-84EB-4254-97F0-D728A4772D8E}"/>
              </a:ext>
            </a:extLst>
          </p:cNvPr>
          <p:cNvSpPr>
            <a:spLocks noGrp="1"/>
          </p:cNvSpPr>
          <p:nvPr>
            <p:ph type="sldNum" sz="quarter" idx="12"/>
          </p:nvPr>
        </p:nvSpPr>
        <p:spPr/>
        <p:txBody>
          <a:bodyPr/>
          <a:lstStyle/>
          <a:p>
            <a:fld id="{A34C0314-A9D7-4D6C-BFDD-8DE597641FF7}" type="slidenum">
              <a:rPr lang="en-GB" smtClean="0"/>
              <a:t>‹#›</a:t>
            </a:fld>
            <a:endParaRPr lang="en-GB"/>
          </a:p>
        </p:txBody>
      </p:sp>
    </p:spTree>
    <p:extLst>
      <p:ext uri="{BB962C8B-B14F-4D97-AF65-F5344CB8AC3E}">
        <p14:creationId xmlns:p14="http://schemas.microsoft.com/office/powerpoint/2010/main" val="754185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B7896-1523-47BC-B762-8189A3B3F5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3C79EC-387A-4302-AC14-821562A0F34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86C123-FD43-43B7-BBA6-996D173E10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2E7EE8-B5AE-4CE2-9DA2-515C6E3820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AE0EEA-0CA6-440B-BA9A-C273242CC5A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6CCE15-55D8-48B6-BF49-598788D3F268}"/>
              </a:ext>
            </a:extLst>
          </p:cNvPr>
          <p:cNvSpPr>
            <a:spLocks noGrp="1"/>
          </p:cNvSpPr>
          <p:nvPr>
            <p:ph type="dt" sz="half" idx="10"/>
          </p:nvPr>
        </p:nvSpPr>
        <p:spPr/>
        <p:txBody>
          <a:bodyPr/>
          <a:lstStyle/>
          <a:p>
            <a:fld id="{64FECB85-B740-48A7-92E3-1036194B5E7C}" type="datetimeFigureOut">
              <a:rPr lang="en-GB" smtClean="0"/>
              <a:t>05/11/2021</a:t>
            </a:fld>
            <a:endParaRPr lang="en-GB"/>
          </a:p>
        </p:txBody>
      </p:sp>
      <p:sp>
        <p:nvSpPr>
          <p:cNvPr id="8" name="Footer Placeholder 7">
            <a:extLst>
              <a:ext uri="{FF2B5EF4-FFF2-40B4-BE49-F238E27FC236}">
                <a16:creationId xmlns:a16="http://schemas.microsoft.com/office/drawing/2014/main" id="{AE4BAB87-2F98-4EC1-A214-BE99DD1EC1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887241-9069-46D7-9AC7-74F884B7F440}"/>
              </a:ext>
            </a:extLst>
          </p:cNvPr>
          <p:cNvSpPr>
            <a:spLocks noGrp="1"/>
          </p:cNvSpPr>
          <p:nvPr>
            <p:ph type="sldNum" sz="quarter" idx="12"/>
          </p:nvPr>
        </p:nvSpPr>
        <p:spPr/>
        <p:txBody>
          <a:bodyPr/>
          <a:lstStyle/>
          <a:p>
            <a:fld id="{A34C0314-A9D7-4D6C-BFDD-8DE597641FF7}" type="slidenum">
              <a:rPr lang="en-GB" smtClean="0"/>
              <a:t>‹#›</a:t>
            </a:fld>
            <a:endParaRPr lang="en-GB"/>
          </a:p>
        </p:txBody>
      </p:sp>
    </p:spTree>
    <p:extLst>
      <p:ext uri="{BB962C8B-B14F-4D97-AF65-F5344CB8AC3E}">
        <p14:creationId xmlns:p14="http://schemas.microsoft.com/office/powerpoint/2010/main" val="2087959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8D23-E659-456A-8DCD-8D43E45C6C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F77371-ACD8-4EB1-98E2-B5A91A1FFB3E}"/>
              </a:ext>
            </a:extLst>
          </p:cNvPr>
          <p:cNvSpPr>
            <a:spLocks noGrp="1"/>
          </p:cNvSpPr>
          <p:nvPr>
            <p:ph type="dt" sz="half" idx="10"/>
          </p:nvPr>
        </p:nvSpPr>
        <p:spPr/>
        <p:txBody>
          <a:bodyPr/>
          <a:lstStyle/>
          <a:p>
            <a:fld id="{64FECB85-B740-48A7-92E3-1036194B5E7C}" type="datetimeFigureOut">
              <a:rPr lang="en-GB" smtClean="0"/>
              <a:t>05/11/2021</a:t>
            </a:fld>
            <a:endParaRPr lang="en-GB"/>
          </a:p>
        </p:txBody>
      </p:sp>
      <p:sp>
        <p:nvSpPr>
          <p:cNvPr id="4" name="Footer Placeholder 3">
            <a:extLst>
              <a:ext uri="{FF2B5EF4-FFF2-40B4-BE49-F238E27FC236}">
                <a16:creationId xmlns:a16="http://schemas.microsoft.com/office/drawing/2014/main" id="{462AA898-AE76-4520-88F4-0FAC35C89B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C75341-FC36-46CB-ACC8-68526CFD92BC}"/>
              </a:ext>
            </a:extLst>
          </p:cNvPr>
          <p:cNvSpPr>
            <a:spLocks noGrp="1"/>
          </p:cNvSpPr>
          <p:nvPr>
            <p:ph type="sldNum" sz="quarter" idx="12"/>
          </p:nvPr>
        </p:nvSpPr>
        <p:spPr/>
        <p:txBody>
          <a:bodyPr/>
          <a:lstStyle/>
          <a:p>
            <a:fld id="{A34C0314-A9D7-4D6C-BFDD-8DE597641FF7}" type="slidenum">
              <a:rPr lang="en-GB" smtClean="0"/>
              <a:t>‹#›</a:t>
            </a:fld>
            <a:endParaRPr lang="en-GB"/>
          </a:p>
        </p:txBody>
      </p:sp>
    </p:spTree>
    <p:extLst>
      <p:ext uri="{BB962C8B-B14F-4D97-AF65-F5344CB8AC3E}">
        <p14:creationId xmlns:p14="http://schemas.microsoft.com/office/powerpoint/2010/main" val="1486355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681D43-6999-4116-860F-FEF69C6DB6F7}"/>
              </a:ext>
            </a:extLst>
          </p:cNvPr>
          <p:cNvSpPr>
            <a:spLocks noGrp="1"/>
          </p:cNvSpPr>
          <p:nvPr>
            <p:ph type="dt" sz="half" idx="10"/>
          </p:nvPr>
        </p:nvSpPr>
        <p:spPr/>
        <p:txBody>
          <a:bodyPr/>
          <a:lstStyle/>
          <a:p>
            <a:fld id="{64FECB85-B740-48A7-92E3-1036194B5E7C}" type="datetimeFigureOut">
              <a:rPr lang="en-GB" smtClean="0"/>
              <a:t>05/11/2021</a:t>
            </a:fld>
            <a:endParaRPr lang="en-GB"/>
          </a:p>
        </p:txBody>
      </p:sp>
      <p:sp>
        <p:nvSpPr>
          <p:cNvPr id="3" name="Footer Placeholder 2">
            <a:extLst>
              <a:ext uri="{FF2B5EF4-FFF2-40B4-BE49-F238E27FC236}">
                <a16:creationId xmlns:a16="http://schemas.microsoft.com/office/drawing/2014/main" id="{793F5541-F4C7-48E2-B3C2-022A81BAC3F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8AD7B0D-DFF6-4201-972D-9F9BB6EB6B82}"/>
              </a:ext>
            </a:extLst>
          </p:cNvPr>
          <p:cNvSpPr>
            <a:spLocks noGrp="1"/>
          </p:cNvSpPr>
          <p:nvPr>
            <p:ph type="sldNum" sz="quarter" idx="12"/>
          </p:nvPr>
        </p:nvSpPr>
        <p:spPr/>
        <p:txBody>
          <a:bodyPr/>
          <a:lstStyle/>
          <a:p>
            <a:fld id="{A34C0314-A9D7-4D6C-BFDD-8DE597641FF7}" type="slidenum">
              <a:rPr lang="en-GB" smtClean="0"/>
              <a:t>‹#›</a:t>
            </a:fld>
            <a:endParaRPr lang="en-GB"/>
          </a:p>
        </p:txBody>
      </p:sp>
    </p:spTree>
    <p:extLst>
      <p:ext uri="{BB962C8B-B14F-4D97-AF65-F5344CB8AC3E}">
        <p14:creationId xmlns:p14="http://schemas.microsoft.com/office/powerpoint/2010/main" val="4044254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11C59-D45E-46B9-AE92-C988D217EA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6D450B-1E48-407F-8D95-D6B51626CF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18C6807-6931-4287-BE1D-6495FA9FBC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E2FD26-ECE9-448E-8A0F-6ACA487A7A00}"/>
              </a:ext>
            </a:extLst>
          </p:cNvPr>
          <p:cNvSpPr>
            <a:spLocks noGrp="1"/>
          </p:cNvSpPr>
          <p:nvPr>
            <p:ph type="dt" sz="half" idx="10"/>
          </p:nvPr>
        </p:nvSpPr>
        <p:spPr/>
        <p:txBody>
          <a:bodyPr/>
          <a:lstStyle/>
          <a:p>
            <a:fld id="{64FECB85-B740-48A7-92E3-1036194B5E7C}" type="datetimeFigureOut">
              <a:rPr lang="en-GB" smtClean="0"/>
              <a:t>05/11/2021</a:t>
            </a:fld>
            <a:endParaRPr lang="en-GB"/>
          </a:p>
        </p:txBody>
      </p:sp>
      <p:sp>
        <p:nvSpPr>
          <p:cNvPr id="6" name="Footer Placeholder 5">
            <a:extLst>
              <a:ext uri="{FF2B5EF4-FFF2-40B4-BE49-F238E27FC236}">
                <a16:creationId xmlns:a16="http://schemas.microsoft.com/office/drawing/2014/main" id="{014E64CB-635A-4658-B04A-4BD724DF27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12BE98-CF64-40A8-A344-5C213B20EA11}"/>
              </a:ext>
            </a:extLst>
          </p:cNvPr>
          <p:cNvSpPr>
            <a:spLocks noGrp="1"/>
          </p:cNvSpPr>
          <p:nvPr>
            <p:ph type="sldNum" sz="quarter" idx="12"/>
          </p:nvPr>
        </p:nvSpPr>
        <p:spPr/>
        <p:txBody>
          <a:bodyPr/>
          <a:lstStyle/>
          <a:p>
            <a:fld id="{A34C0314-A9D7-4D6C-BFDD-8DE597641FF7}" type="slidenum">
              <a:rPr lang="en-GB" smtClean="0"/>
              <a:t>‹#›</a:t>
            </a:fld>
            <a:endParaRPr lang="en-GB"/>
          </a:p>
        </p:txBody>
      </p:sp>
    </p:spTree>
    <p:extLst>
      <p:ext uri="{BB962C8B-B14F-4D97-AF65-F5344CB8AC3E}">
        <p14:creationId xmlns:p14="http://schemas.microsoft.com/office/powerpoint/2010/main" val="2113049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7F59F-BD7B-4B14-85A7-86545870BA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1E1EB7-A316-47A0-9D23-C42E66B4CBF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6AA33AD-57CE-445C-A823-D4949C5044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976F5E-D2A9-418F-899C-1930E8ECDF38}"/>
              </a:ext>
            </a:extLst>
          </p:cNvPr>
          <p:cNvSpPr>
            <a:spLocks noGrp="1"/>
          </p:cNvSpPr>
          <p:nvPr>
            <p:ph type="dt" sz="half" idx="10"/>
          </p:nvPr>
        </p:nvSpPr>
        <p:spPr/>
        <p:txBody>
          <a:bodyPr/>
          <a:lstStyle/>
          <a:p>
            <a:fld id="{64FECB85-B740-48A7-92E3-1036194B5E7C}" type="datetimeFigureOut">
              <a:rPr lang="en-GB" smtClean="0"/>
              <a:t>05/11/2021</a:t>
            </a:fld>
            <a:endParaRPr lang="en-GB"/>
          </a:p>
        </p:txBody>
      </p:sp>
      <p:sp>
        <p:nvSpPr>
          <p:cNvPr id="6" name="Footer Placeholder 5">
            <a:extLst>
              <a:ext uri="{FF2B5EF4-FFF2-40B4-BE49-F238E27FC236}">
                <a16:creationId xmlns:a16="http://schemas.microsoft.com/office/drawing/2014/main" id="{5E09E17C-8BCC-4258-8795-760528CFB4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5C81E4-C6E2-4B0B-9A3B-CC40E28B16AC}"/>
              </a:ext>
            </a:extLst>
          </p:cNvPr>
          <p:cNvSpPr>
            <a:spLocks noGrp="1"/>
          </p:cNvSpPr>
          <p:nvPr>
            <p:ph type="sldNum" sz="quarter" idx="12"/>
          </p:nvPr>
        </p:nvSpPr>
        <p:spPr/>
        <p:txBody>
          <a:bodyPr/>
          <a:lstStyle/>
          <a:p>
            <a:fld id="{A34C0314-A9D7-4D6C-BFDD-8DE597641FF7}" type="slidenum">
              <a:rPr lang="en-GB" smtClean="0"/>
              <a:t>‹#›</a:t>
            </a:fld>
            <a:endParaRPr lang="en-GB"/>
          </a:p>
        </p:txBody>
      </p:sp>
    </p:spTree>
    <p:extLst>
      <p:ext uri="{BB962C8B-B14F-4D97-AF65-F5344CB8AC3E}">
        <p14:creationId xmlns:p14="http://schemas.microsoft.com/office/powerpoint/2010/main" val="9259941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AE9DA-1083-47D5-90E3-64004E58AA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DF096D9-D8E0-45A0-8994-50AC1F2C9C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669E8D-EB90-4F87-BA5E-491757B74501}"/>
              </a:ext>
            </a:extLst>
          </p:cNvPr>
          <p:cNvSpPr>
            <a:spLocks noGrp="1"/>
          </p:cNvSpPr>
          <p:nvPr>
            <p:ph type="dt" sz="half" idx="10"/>
          </p:nvPr>
        </p:nvSpPr>
        <p:spPr/>
        <p:txBody>
          <a:bodyPr/>
          <a:lstStyle/>
          <a:p>
            <a:fld id="{64FECB85-B740-48A7-92E3-1036194B5E7C}" type="datetimeFigureOut">
              <a:rPr lang="en-GB" smtClean="0"/>
              <a:t>05/11/2021</a:t>
            </a:fld>
            <a:endParaRPr lang="en-GB"/>
          </a:p>
        </p:txBody>
      </p:sp>
      <p:sp>
        <p:nvSpPr>
          <p:cNvPr id="5" name="Footer Placeholder 4">
            <a:extLst>
              <a:ext uri="{FF2B5EF4-FFF2-40B4-BE49-F238E27FC236}">
                <a16:creationId xmlns:a16="http://schemas.microsoft.com/office/drawing/2014/main" id="{17554D8F-CC45-4886-A77B-A8A24FA5E8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0FC112-B465-4D1A-843C-03C914DDE4E8}"/>
              </a:ext>
            </a:extLst>
          </p:cNvPr>
          <p:cNvSpPr>
            <a:spLocks noGrp="1"/>
          </p:cNvSpPr>
          <p:nvPr>
            <p:ph type="sldNum" sz="quarter" idx="12"/>
          </p:nvPr>
        </p:nvSpPr>
        <p:spPr/>
        <p:txBody>
          <a:bodyPr/>
          <a:lstStyle/>
          <a:p>
            <a:fld id="{A34C0314-A9D7-4D6C-BFDD-8DE597641FF7}" type="slidenum">
              <a:rPr lang="en-GB" smtClean="0"/>
              <a:t>‹#›</a:t>
            </a:fld>
            <a:endParaRPr lang="en-GB"/>
          </a:p>
        </p:txBody>
      </p:sp>
    </p:spTree>
    <p:extLst>
      <p:ext uri="{BB962C8B-B14F-4D97-AF65-F5344CB8AC3E}">
        <p14:creationId xmlns:p14="http://schemas.microsoft.com/office/powerpoint/2010/main" val="2703250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8F8311-0A81-47A5-A599-C3B979559E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647EF6-71DD-47F9-8402-95AC638DDD4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812D7C-3321-4AF3-802D-69508723BE3C}"/>
              </a:ext>
            </a:extLst>
          </p:cNvPr>
          <p:cNvSpPr>
            <a:spLocks noGrp="1"/>
          </p:cNvSpPr>
          <p:nvPr>
            <p:ph type="dt" sz="half" idx="10"/>
          </p:nvPr>
        </p:nvSpPr>
        <p:spPr/>
        <p:txBody>
          <a:bodyPr/>
          <a:lstStyle/>
          <a:p>
            <a:fld id="{64FECB85-B740-48A7-92E3-1036194B5E7C}" type="datetimeFigureOut">
              <a:rPr lang="en-GB" smtClean="0"/>
              <a:t>05/11/2021</a:t>
            </a:fld>
            <a:endParaRPr lang="en-GB"/>
          </a:p>
        </p:txBody>
      </p:sp>
      <p:sp>
        <p:nvSpPr>
          <p:cNvPr id="5" name="Footer Placeholder 4">
            <a:extLst>
              <a:ext uri="{FF2B5EF4-FFF2-40B4-BE49-F238E27FC236}">
                <a16:creationId xmlns:a16="http://schemas.microsoft.com/office/drawing/2014/main" id="{E88331B6-3085-4E45-BB2B-13238E1194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E53549-10C0-4974-81A6-B91FF05D4786}"/>
              </a:ext>
            </a:extLst>
          </p:cNvPr>
          <p:cNvSpPr>
            <a:spLocks noGrp="1"/>
          </p:cNvSpPr>
          <p:nvPr>
            <p:ph type="sldNum" sz="quarter" idx="12"/>
          </p:nvPr>
        </p:nvSpPr>
        <p:spPr/>
        <p:txBody>
          <a:bodyPr/>
          <a:lstStyle/>
          <a:p>
            <a:fld id="{A34C0314-A9D7-4D6C-BFDD-8DE597641FF7}" type="slidenum">
              <a:rPr lang="en-GB" smtClean="0"/>
              <a:t>‹#›</a:t>
            </a:fld>
            <a:endParaRPr lang="en-GB"/>
          </a:p>
        </p:txBody>
      </p:sp>
    </p:spTree>
    <p:extLst>
      <p:ext uri="{BB962C8B-B14F-4D97-AF65-F5344CB8AC3E}">
        <p14:creationId xmlns:p14="http://schemas.microsoft.com/office/powerpoint/2010/main" val="2212172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48299A-EC6C-43CE-B501-F0076CAE54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D696CE-D003-4F38-9595-6F3E9D6D86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20F17D-0C35-4BE2-AF54-80D5B868EF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FECB85-B740-48A7-92E3-1036194B5E7C}" type="datetimeFigureOut">
              <a:rPr lang="en-GB" smtClean="0"/>
              <a:t>05/11/2021</a:t>
            </a:fld>
            <a:endParaRPr lang="en-GB"/>
          </a:p>
        </p:txBody>
      </p:sp>
      <p:sp>
        <p:nvSpPr>
          <p:cNvPr id="5" name="Footer Placeholder 4">
            <a:extLst>
              <a:ext uri="{FF2B5EF4-FFF2-40B4-BE49-F238E27FC236}">
                <a16:creationId xmlns:a16="http://schemas.microsoft.com/office/drawing/2014/main" id="{F56CA9AD-6653-4FBA-89CA-33E708FA3D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80A9F7C-3CF6-45E1-A3CB-B7B5C3FDC5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4C0314-A9D7-4D6C-BFDD-8DE597641FF7}" type="slidenum">
              <a:rPr lang="en-GB" smtClean="0"/>
              <a:t>‹#›</a:t>
            </a:fld>
            <a:endParaRPr lang="en-GB"/>
          </a:p>
        </p:txBody>
      </p:sp>
    </p:spTree>
    <p:extLst>
      <p:ext uri="{BB962C8B-B14F-4D97-AF65-F5344CB8AC3E}">
        <p14:creationId xmlns:p14="http://schemas.microsoft.com/office/powerpoint/2010/main" val="11228175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hyperlink" Target="https://marksintime.marksandspencer.com/ms-history/timeline" TargetMode="External"/><Relationship Id="rId2" Type="http://schemas.openxmlformats.org/officeDocument/2006/relationships/hyperlink" Target="https://corporate.marksandspencer.com/aboutus/history" TargetMode="External"/><Relationship Id="rId1" Type="http://schemas.openxmlformats.org/officeDocument/2006/relationships/slideLayout" Target="../slideLayouts/slideLayout2.xml"/><Relationship Id="rId4" Type="http://schemas.openxmlformats.org/officeDocument/2006/relationships/hyperlink" Target="https://corporate.marksandspencer.com/sustainability/plan-a-our-pla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F7ED9-2BD5-4DCC-AFB0-8BC9913CE920}"/>
              </a:ext>
            </a:extLst>
          </p:cNvPr>
          <p:cNvSpPr>
            <a:spLocks noGrp="1"/>
          </p:cNvSpPr>
          <p:nvPr>
            <p:ph type="ctrTitle"/>
          </p:nvPr>
        </p:nvSpPr>
        <p:spPr/>
        <p:txBody>
          <a:bodyPr/>
          <a:lstStyle/>
          <a:p>
            <a:r>
              <a:rPr lang="en-GB" dirty="0"/>
              <a:t>Strategies for Resilience and Prosperity BMSP6006</a:t>
            </a:r>
          </a:p>
        </p:txBody>
      </p:sp>
      <p:sp>
        <p:nvSpPr>
          <p:cNvPr id="3" name="Subtitle 2">
            <a:extLst>
              <a:ext uri="{FF2B5EF4-FFF2-40B4-BE49-F238E27FC236}">
                <a16:creationId xmlns:a16="http://schemas.microsoft.com/office/drawing/2014/main" id="{C2A72A6B-21AE-4D92-B8E2-51342FC00BA4}"/>
              </a:ext>
            </a:extLst>
          </p:cNvPr>
          <p:cNvSpPr>
            <a:spLocks noGrp="1"/>
          </p:cNvSpPr>
          <p:nvPr>
            <p:ph type="subTitle" idx="1"/>
          </p:nvPr>
        </p:nvSpPr>
        <p:spPr/>
        <p:txBody>
          <a:bodyPr/>
          <a:lstStyle/>
          <a:p>
            <a:r>
              <a:rPr lang="en-GB" dirty="0"/>
              <a:t>STRATEGIC ANALYSIS ON MARKS &amp; SPENCER</a:t>
            </a:r>
          </a:p>
          <a:p>
            <a:endParaRPr lang="en-GB" dirty="0"/>
          </a:p>
          <a:p>
            <a:r>
              <a:rPr lang="en-GB" dirty="0"/>
              <a:t>By Lorraine Coombes 1911597</a:t>
            </a:r>
          </a:p>
        </p:txBody>
      </p:sp>
      <p:pic>
        <p:nvPicPr>
          <p:cNvPr id="4" name="Recorded Sound">
            <a:hlinkClick r:id="" action="ppaction://media"/>
            <a:extLst>
              <a:ext uri="{FF2B5EF4-FFF2-40B4-BE49-F238E27FC236}">
                <a16:creationId xmlns:a16="http://schemas.microsoft.com/office/drawing/2014/main" id="{3A76FB78-0EE7-4483-B9F2-1EB62BCB0BE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282480081"/>
      </p:ext>
    </p:extLst>
  </p:cSld>
  <p:clrMapOvr>
    <a:masterClrMapping/>
  </p:clrMapOvr>
  <mc:AlternateContent xmlns:mc="http://schemas.openxmlformats.org/markup-compatibility/2006">
    <mc:Choice xmlns:p14="http://schemas.microsoft.com/office/powerpoint/2010/main" Requires="p14">
      <p:transition spd="slow" p14:dur="2000" advTm="25203"/>
    </mc:Choice>
    <mc:Fallback>
      <p:transition spd="slow" advTm="25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2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05AC5-62A1-4EF4-B1F9-2EF46ACFB2F6}"/>
              </a:ext>
            </a:extLst>
          </p:cNvPr>
          <p:cNvSpPr>
            <a:spLocks noGrp="1"/>
          </p:cNvSpPr>
          <p:nvPr>
            <p:ph type="title"/>
          </p:nvPr>
        </p:nvSpPr>
        <p:spPr>
          <a:xfrm>
            <a:off x="838200" y="365125"/>
            <a:ext cx="10515600" cy="644525"/>
          </a:xfrm>
        </p:spPr>
        <p:txBody>
          <a:bodyPr>
            <a:normAutofit/>
          </a:bodyPr>
          <a:lstStyle/>
          <a:p>
            <a:r>
              <a:rPr lang="en-GB" sz="2400" dirty="0">
                <a:latin typeface="Times New Roman" panose="02020603050405020304" pitchFamily="18" charset="0"/>
                <a:cs typeface="Times New Roman" panose="02020603050405020304" pitchFamily="18" charset="0"/>
              </a:rPr>
              <a:t>What is Strategy</a:t>
            </a:r>
          </a:p>
        </p:txBody>
      </p:sp>
      <p:sp>
        <p:nvSpPr>
          <p:cNvPr id="3" name="Content Placeholder 2">
            <a:extLst>
              <a:ext uri="{FF2B5EF4-FFF2-40B4-BE49-F238E27FC236}">
                <a16:creationId xmlns:a16="http://schemas.microsoft.com/office/drawing/2014/main" id="{D182E509-C18A-40C8-98F5-03BDA9D86427}"/>
              </a:ext>
            </a:extLst>
          </p:cNvPr>
          <p:cNvSpPr>
            <a:spLocks noGrp="1"/>
          </p:cNvSpPr>
          <p:nvPr>
            <p:ph idx="1"/>
          </p:nvPr>
        </p:nvSpPr>
        <p:spPr>
          <a:xfrm>
            <a:off x="838200" y="1009650"/>
            <a:ext cx="10515600" cy="5391150"/>
          </a:xfrm>
        </p:spPr>
        <p:txBody>
          <a:bodyPr>
            <a:normAutofit/>
          </a:bodyPr>
          <a:lstStyle/>
          <a:p>
            <a:r>
              <a:rPr lang="en-GB" sz="2400" dirty="0">
                <a:latin typeface="Times New Roman" panose="02020603050405020304" pitchFamily="18" charset="0"/>
                <a:cs typeface="Times New Roman" panose="02020603050405020304" pitchFamily="18" charset="0"/>
              </a:rPr>
              <a:t>A competitive strategy, according to strategy theorist </a:t>
            </a:r>
            <a:r>
              <a:rPr lang="en-GB" sz="2400" dirty="0" err="1">
                <a:latin typeface="Times New Roman" panose="02020603050405020304" pitchFamily="18" charset="0"/>
                <a:cs typeface="Times New Roman" panose="02020603050405020304" pitchFamily="18" charset="0"/>
              </a:rPr>
              <a:t>Michale</a:t>
            </a:r>
            <a:r>
              <a:rPr lang="en-GB" sz="2400" dirty="0">
                <a:latin typeface="Times New Roman" panose="02020603050405020304" pitchFamily="18" charset="0"/>
                <a:cs typeface="Times New Roman" panose="02020603050405020304" pitchFamily="18" charset="0"/>
              </a:rPr>
              <a:t> Porter, is how a business interacts with its environment, socially and economically, as well as the major industry in which it works. Because not every industry has the same potential. </a:t>
            </a:r>
            <a:r>
              <a:rPr lang="en-GB" sz="2400" dirty="0" err="1">
                <a:latin typeface="Times New Roman" panose="02020603050405020304" pitchFamily="18" charset="0"/>
                <a:cs typeface="Times New Roman" panose="02020603050405020304" pitchFamily="18" charset="0"/>
              </a:rPr>
              <a:t>Porter,M,E</a:t>
            </a:r>
            <a:r>
              <a:rPr lang="en-GB" sz="2400" dirty="0">
                <a:latin typeface="Times New Roman" panose="02020603050405020304" pitchFamily="18" charset="0"/>
                <a:cs typeface="Times New Roman" panose="02020603050405020304" pitchFamily="18" charset="0"/>
              </a:rPr>
              <a:t> (1980)</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concept of strategy, according to Henry Mintzberg, is that plans are established in advance of actions and that they are produced knowingly and purposefully. Mintzberg H (1987)</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long-term direction of a company is determined by decisions and actions, capabilities, and scope, with the goal of gaining competitive advantages in changing environments and stakeholder settings. Whittington, R., </a:t>
            </a:r>
            <a:r>
              <a:rPr lang="en-GB" sz="2400" dirty="0" err="1">
                <a:latin typeface="Times New Roman" panose="02020603050405020304" pitchFamily="18" charset="0"/>
                <a:cs typeface="Times New Roman" panose="02020603050405020304" pitchFamily="18" charset="0"/>
              </a:rPr>
              <a:t>Regnér</a:t>
            </a:r>
            <a:r>
              <a:rPr lang="en-GB" sz="2400" dirty="0">
                <a:latin typeface="Times New Roman" panose="02020603050405020304" pitchFamily="18" charset="0"/>
                <a:cs typeface="Times New Roman" panose="02020603050405020304" pitchFamily="18" charset="0"/>
              </a:rPr>
              <a:t>, P., Johnson, G., Angwin, D., &amp; Scholes, K. (2019). </a:t>
            </a:r>
          </a:p>
        </p:txBody>
      </p:sp>
      <p:pic>
        <p:nvPicPr>
          <p:cNvPr id="4" name="Recorded Sound">
            <a:hlinkClick r:id="" action="ppaction://media"/>
            <a:extLst>
              <a:ext uri="{FF2B5EF4-FFF2-40B4-BE49-F238E27FC236}">
                <a16:creationId xmlns:a16="http://schemas.microsoft.com/office/drawing/2014/main" id="{58D3E59D-6B3E-4B22-8802-CB026A41244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893225537"/>
      </p:ext>
    </p:extLst>
  </p:cSld>
  <p:clrMapOvr>
    <a:masterClrMapping/>
  </p:clrMapOvr>
  <mc:AlternateContent xmlns:mc="http://schemas.openxmlformats.org/markup-compatibility/2006">
    <mc:Choice xmlns:p14="http://schemas.microsoft.com/office/powerpoint/2010/main" Requires="p14">
      <p:transition spd="slow" p14:dur="2000" advTm="84112"/>
    </mc:Choice>
    <mc:Fallback>
      <p:transition spd="slow" advTm="84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41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E00E-14E8-44EE-B57F-3A0217A5F183}"/>
              </a:ext>
            </a:extLst>
          </p:cNvPr>
          <p:cNvSpPr>
            <a:spLocks noGrp="1"/>
          </p:cNvSpPr>
          <p:nvPr>
            <p:ph type="title"/>
          </p:nvPr>
        </p:nvSpPr>
        <p:spPr/>
        <p:txBody>
          <a:bodyPr>
            <a:normAutofit/>
          </a:bodyPr>
          <a:lstStyle/>
          <a:p>
            <a:r>
              <a:rPr lang="en-GB" sz="3600" dirty="0">
                <a:latin typeface="Times New Roman" panose="02020603050405020304" pitchFamily="18" charset="0"/>
                <a:cs typeface="Times New Roman" panose="02020603050405020304" pitchFamily="18" charset="0"/>
              </a:rPr>
              <a:t>Background to Marks and Spencer</a:t>
            </a:r>
          </a:p>
        </p:txBody>
      </p:sp>
      <p:sp>
        <p:nvSpPr>
          <p:cNvPr id="3" name="Content Placeholder 2">
            <a:extLst>
              <a:ext uri="{FF2B5EF4-FFF2-40B4-BE49-F238E27FC236}">
                <a16:creationId xmlns:a16="http://schemas.microsoft.com/office/drawing/2014/main" id="{85DB1E10-F03B-4D3E-A23F-E70BC9FA09F8}"/>
              </a:ext>
            </a:extLst>
          </p:cNvPr>
          <p:cNvSpPr>
            <a:spLocks noGrp="1"/>
          </p:cNvSpPr>
          <p:nvPr>
            <p:ph idx="1"/>
          </p:nvPr>
        </p:nvSpPr>
        <p:spPr/>
        <p:txBody>
          <a:bodyPr/>
          <a:lstStyle/>
          <a:p>
            <a:r>
              <a:rPr lang="en-GB" dirty="0"/>
              <a:t>"It's amazing what a penny can do" "Don't ask the price, It's a penny" was the slogan for the humble beginnings to the start of becoming the company we know today as Mark's and Spencer. Marksintime.marksandspencer.com. (2021)</a:t>
            </a:r>
          </a:p>
          <a:p>
            <a:r>
              <a:rPr lang="en-GB" dirty="0"/>
              <a:t>Michael Marks and Tom Spencer created Marks and Spencer in 1894, when they formed a partnership. M&amp;S ("History", 2021)</a:t>
            </a:r>
          </a:p>
          <a:p>
            <a:r>
              <a:rPr lang="en-GB" dirty="0"/>
              <a:t>M&amp;S's main purpose now is to improve people's lives by innovation, inspiration, integrity, and staying in touch with its customers.</a:t>
            </a:r>
          </a:p>
          <a:p>
            <a:endParaRPr lang="en-GB" dirty="0"/>
          </a:p>
        </p:txBody>
      </p:sp>
      <p:pic>
        <p:nvPicPr>
          <p:cNvPr id="4" name="Recorded Sound">
            <a:hlinkClick r:id="" action="ppaction://media"/>
            <a:extLst>
              <a:ext uri="{FF2B5EF4-FFF2-40B4-BE49-F238E27FC236}">
                <a16:creationId xmlns:a16="http://schemas.microsoft.com/office/drawing/2014/main" id="{74BBCA71-9DAB-4E35-9623-62A3CA42E1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937367160"/>
      </p:ext>
    </p:extLst>
  </p:cSld>
  <p:clrMapOvr>
    <a:masterClrMapping/>
  </p:clrMapOvr>
  <mc:AlternateContent xmlns:mc="http://schemas.openxmlformats.org/markup-compatibility/2006">
    <mc:Choice xmlns:p14="http://schemas.microsoft.com/office/powerpoint/2010/main" Requires="p14">
      <p:transition spd="slow" p14:dur="2000" advTm="58152"/>
    </mc:Choice>
    <mc:Fallback>
      <p:transition spd="slow" advTm="58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1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FD0A3-9D46-48F4-938B-26E35F986D6B}"/>
              </a:ext>
            </a:extLst>
          </p:cNvPr>
          <p:cNvSpPr>
            <a:spLocks noGrp="1"/>
          </p:cNvSpPr>
          <p:nvPr>
            <p:ph type="title"/>
          </p:nvPr>
        </p:nvSpPr>
        <p:spPr>
          <a:xfrm>
            <a:off x="838200" y="365126"/>
            <a:ext cx="10515600" cy="730250"/>
          </a:xfrm>
        </p:spPr>
        <p:txBody>
          <a:bodyPr/>
          <a:lstStyle/>
          <a:p>
            <a:r>
              <a:rPr lang="en-GB" dirty="0"/>
              <a:t>Background to Marks and Spencer (Cont’d)</a:t>
            </a:r>
          </a:p>
        </p:txBody>
      </p:sp>
      <p:sp>
        <p:nvSpPr>
          <p:cNvPr id="3" name="Content Placeholder 2">
            <a:extLst>
              <a:ext uri="{FF2B5EF4-FFF2-40B4-BE49-F238E27FC236}">
                <a16:creationId xmlns:a16="http://schemas.microsoft.com/office/drawing/2014/main" id="{D2725188-1A21-4659-BF76-AB049433ECB5}"/>
              </a:ext>
            </a:extLst>
          </p:cNvPr>
          <p:cNvSpPr>
            <a:spLocks noGrp="1"/>
          </p:cNvSpPr>
          <p:nvPr>
            <p:ph idx="1"/>
          </p:nvPr>
        </p:nvSpPr>
        <p:spPr>
          <a:xfrm>
            <a:off x="838200" y="1200151"/>
            <a:ext cx="10515600" cy="5292724"/>
          </a:xfrm>
        </p:spPr>
        <p:txBody>
          <a:bodyPr>
            <a:normAutofit lnSpcReduction="10000"/>
          </a:bodyPr>
          <a:lstStyle/>
          <a:p>
            <a:r>
              <a:rPr lang="en-GB" dirty="0"/>
              <a:t>Marks and Spencer announced the closure of 100 stores by 2022 in 2018, claiming that it was necessary for the survival of a troubled retail business. (wood &amp; Butler, 2018) Which, in their opinion, was necessary in order to combat years of declining sales.</a:t>
            </a:r>
          </a:p>
          <a:p>
            <a:r>
              <a:rPr lang="en-GB" dirty="0"/>
              <a:t>M&amp;S announced Plan A in 2007. This is M&amp;S's strategy to achieve net zero by 2040 by implementing a long-term action plan.  In 2020, they introduced Plan A 2020, which includes 100 new and amended commitments. ("Plan A: Our Planet", 2021) Getting closer to their objective of becoming the world's most environmentally friendly large retailer.</a:t>
            </a:r>
          </a:p>
          <a:p>
            <a:r>
              <a:rPr lang="en-GB" dirty="0"/>
              <a:t>The cause for this emergent strategy is that the climate emergency has escalated since Plan A was launched. M&amp;S is now putting a more sustainable business strategy at the forefront of their overall strategy.</a:t>
            </a:r>
          </a:p>
          <a:p>
            <a:r>
              <a:rPr lang="en-GB" dirty="0"/>
              <a:t>("Plan A: Our Planet", 2021)</a:t>
            </a:r>
          </a:p>
        </p:txBody>
      </p:sp>
    </p:spTree>
    <p:extLst>
      <p:ext uri="{BB962C8B-B14F-4D97-AF65-F5344CB8AC3E}">
        <p14:creationId xmlns:p14="http://schemas.microsoft.com/office/powerpoint/2010/main" val="3476167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82C5A-0DD0-469E-8588-59F33C394A67}"/>
              </a:ext>
            </a:extLst>
          </p:cNvPr>
          <p:cNvSpPr>
            <a:spLocks noGrp="1"/>
          </p:cNvSpPr>
          <p:nvPr>
            <p:ph type="title"/>
          </p:nvPr>
        </p:nvSpPr>
        <p:spPr/>
        <p:txBody>
          <a:bodyPr/>
          <a:lstStyle/>
          <a:p>
            <a:r>
              <a:rPr lang="en-GB" dirty="0"/>
              <a:t>M&amp;S CURRENT STRATERGY</a:t>
            </a:r>
          </a:p>
        </p:txBody>
      </p:sp>
      <p:sp>
        <p:nvSpPr>
          <p:cNvPr id="3" name="Content Placeholder 2">
            <a:extLst>
              <a:ext uri="{FF2B5EF4-FFF2-40B4-BE49-F238E27FC236}">
                <a16:creationId xmlns:a16="http://schemas.microsoft.com/office/drawing/2014/main" id="{A2EB63C2-08DA-45E1-99B5-9E3EE5F7AEFB}"/>
              </a:ext>
            </a:extLst>
          </p:cNvPr>
          <p:cNvSpPr>
            <a:spLocks noGrp="1"/>
          </p:cNvSpPr>
          <p:nvPr>
            <p:ph idx="1"/>
          </p:nvPr>
        </p:nvSpPr>
        <p:spPr>
          <a:xfrm>
            <a:off x="838200" y="1571625"/>
            <a:ext cx="10515600" cy="4921250"/>
          </a:xfrm>
        </p:spPr>
        <p:txBody>
          <a:bodyPr>
            <a:normAutofit lnSpcReduction="10000"/>
          </a:bodyPr>
          <a:lstStyle/>
          <a:p>
            <a:r>
              <a:rPr lang="en-GB" dirty="0"/>
              <a:t>To ensure retailers get good value for their money.</a:t>
            </a:r>
          </a:p>
          <a:p>
            <a:endParaRPr lang="en-GB" dirty="0"/>
          </a:p>
          <a:p>
            <a:r>
              <a:rPr lang="en-GB" dirty="0"/>
              <a:t>Concentrate on their own brand in the United Kingdom and overseas.</a:t>
            </a:r>
          </a:p>
          <a:p>
            <a:endParaRPr lang="en-GB" dirty="0"/>
          </a:p>
          <a:p>
            <a:r>
              <a:rPr lang="en-GB" dirty="0"/>
              <a:t>Safeguard the company with their "Never the Same Again" initiative.</a:t>
            </a:r>
          </a:p>
          <a:p>
            <a:endParaRPr lang="en-GB" dirty="0"/>
          </a:p>
          <a:p>
            <a:r>
              <a:rPr lang="en-GB" dirty="0"/>
              <a:t>For investors and the broader community, deliver long-term,</a:t>
            </a:r>
          </a:p>
          <a:p>
            <a:r>
              <a:rPr lang="en-GB" dirty="0"/>
              <a:t> sustainable, and profitable growth.</a:t>
            </a:r>
          </a:p>
          <a:p>
            <a:endParaRPr lang="en-GB" dirty="0"/>
          </a:p>
          <a:p>
            <a:r>
              <a:rPr lang="en-GB" dirty="0"/>
              <a:t>Planned sustainability with their Plan A programme.</a:t>
            </a:r>
          </a:p>
        </p:txBody>
      </p:sp>
      <p:pic>
        <p:nvPicPr>
          <p:cNvPr id="4" name="Recorded Sound">
            <a:hlinkClick r:id="" action="ppaction://media"/>
            <a:extLst>
              <a:ext uri="{FF2B5EF4-FFF2-40B4-BE49-F238E27FC236}">
                <a16:creationId xmlns:a16="http://schemas.microsoft.com/office/drawing/2014/main" id="{3ED72F0D-5F7B-490C-9C1C-62168F7C2AD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941128332"/>
      </p:ext>
    </p:extLst>
  </p:cSld>
  <p:clrMapOvr>
    <a:masterClrMapping/>
  </p:clrMapOvr>
  <mc:AlternateContent xmlns:mc="http://schemas.openxmlformats.org/markup-compatibility/2006">
    <mc:Choice xmlns:p14="http://schemas.microsoft.com/office/powerpoint/2010/main" Requires="p14">
      <p:transition spd="slow" p14:dur="2000" advTm="47192"/>
    </mc:Choice>
    <mc:Fallback>
      <p:transition spd="slow" advTm="471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1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A445B-CA0F-4BC1-9759-1AC784F85B01}"/>
              </a:ext>
            </a:extLst>
          </p:cNvPr>
          <p:cNvSpPr>
            <a:spLocks noGrp="1"/>
          </p:cNvSpPr>
          <p:nvPr>
            <p:ph type="title"/>
          </p:nvPr>
        </p:nvSpPr>
        <p:spPr/>
        <p:txBody>
          <a:bodyPr/>
          <a:lstStyle/>
          <a:p>
            <a:r>
              <a:rPr lang="en-GB" dirty="0"/>
              <a:t>SWOT ANYLASIS</a:t>
            </a:r>
          </a:p>
        </p:txBody>
      </p:sp>
      <p:graphicFrame>
        <p:nvGraphicFramePr>
          <p:cNvPr id="4" name="Table 4">
            <a:extLst>
              <a:ext uri="{FF2B5EF4-FFF2-40B4-BE49-F238E27FC236}">
                <a16:creationId xmlns:a16="http://schemas.microsoft.com/office/drawing/2014/main" id="{BD6E7450-22EC-4897-A6F8-A7A06515DAB9}"/>
              </a:ext>
            </a:extLst>
          </p:cNvPr>
          <p:cNvGraphicFramePr>
            <a:graphicFrameLocks noGrp="1"/>
          </p:cNvGraphicFramePr>
          <p:nvPr>
            <p:ph idx="1"/>
            <p:extLst>
              <p:ext uri="{D42A27DB-BD31-4B8C-83A1-F6EECF244321}">
                <p14:modId xmlns:p14="http://schemas.microsoft.com/office/powerpoint/2010/main" val="3307789158"/>
              </p:ext>
            </p:extLst>
          </p:nvPr>
        </p:nvGraphicFramePr>
        <p:xfrm>
          <a:off x="838200" y="1495425"/>
          <a:ext cx="10515600" cy="4667252"/>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635874089"/>
                    </a:ext>
                  </a:extLst>
                </a:gridCol>
                <a:gridCol w="5257800">
                  <a:extLst>
                    <a:ext uri="{9D8B030D-6E8A-4147-A177-3AD203B41FA5}">
                      <a16:colId xmlns:a16="http://schemas.microsoft.com/office/drawing/2014/main" val="3151288507"/>
                    </a:ext>
                  </a:extLst>
                </a:gridCol>
              </a:tblGrid>
              <a:tr h="2333626">
                <a:tc>
                  <a:txBody>
                    <a:bodyPr/>
                    <a:lstStyle/>
                    <a:p>
                      <a:r>
                        <a:rPr lang="en-GB" dirty="0"/>
                        <a:t>Strengths:</a:t>
                      </a:r>
                    </a:p>
                    <a:p>
                      <a:r>
                        <a:rPr lang="en-GB" dirty="0"/>
                        <a:t>Recognized Brand with a lot of experience</a:t>
                      </a:r>
                    </a:p>
                    <a:p>
                      <a:r>
                        <a:rPr lang="en-GB" dirty="0"/>
                        <a:t>Multinational Corporation with a Wide Range of Products</a:t>
                      </a:r>
                    </a:p>
                    <a:p>
                      <a:r>
                        <a:rPr lang="en-GB" dirty="0"/>
                        <a:t>Brands of Well-Known Designers</a:t>
                      </a:r>
                    </a:p>
                    <a:p>
                      <a:r>
                        <a:rPr lang="en-GB" dirty="0"/>
                        <a:t>Position on the market is strong.</a:t>
                      </a:r>
                    </a:p>
                    <a:p>
                      <a:r>
                        <a:rPr lang="en-GB" dirty="0"/>
                        <a:t>Unique selling point (They stand for quality)</a:t>
                      </a:r>
                    </a:p>
                    <a:p>
                      <a:endParaRPr lang="en-GB" dirty="0"/>
                    </a:p>
                  </a:txBody>
                  <a:tcPr/>
                </a:tc>
                <a:tc>
                  <a:txBody>
                    <a:bodyPr/>
                    <a:lstStyle/>
                    <a:p>
                      <a:r>
                        <a:rPr lang="en-GB" dirty="0"/>
                        <a:t>Weaknesses:</a:t>
                      </a:r>
                    </a:p>
                    <a:p>
                      <a:endParaRPr lang="en-GB" dirty="0"/>
                    </a:p>
                    <a:p>
                      <a:r>
                        <a:rPr lang="en-GB" dirty="0"/>
                        <a:t>Failing sales</a:t>
                      </a:r>
                    </a:p>
                    <a:p>
                      <a:endParaRPr lang="en-GB" dirty="0"/>
                    </a:p>
                    <a:p>
                      <a:r>
                        <a:rPr lang="en-GB" dirty="0"/>
                        <a:t>Above average costs</a:t>
                      </a:r>
                    </a:p>
                    <a:p>
                      <a:endParaRPr lang="en-GB" dirty="0"/>
                    </a:p>
                    <a:p>
                      <a:r>
                        <a:rPr lang="en-GB" dirty="0"/>
                        <a:t>Public image</a:t>
                      </a:r>
                    </a:p>
                    <a:p>
                      <a:endParaRPr lang="en-GB" dirty="0"/>
                    </a:p>
                  </a:txBody>
                  <a:tcPr/>
                </a:tc>
                <a:extLst>
                  <a:ext uri="{0D108BD9-81ED-4DB2-BD59-A6C34878D82A}">
                    <a16:rowId xmlns:a16="http://schemas.microsoft.com/office/drawing/2014/main" val="2525019966"/>
                  </a:ext>
                </a:extLst>
              </a:tr>
              <a:tr h="2333626">
                <a:tc>
                  <a:txBody>
                    <a:bodyPr/>
                    <a:lstStyle/>
                    <a:p>
                      <a:r>
                        <a:rPr lang="en-GB" dirty="0"/>
                        <a:t>Opportunities:</a:t>
                      </a:r>
                    </a:p>
                    <a:p>
                      <a:endParaRPr lang="en-GB" dirty="0"/>
                    </a:p>
                    <a:p>
                      <a:r>
                        <a:rPr lang="en-GB" dirty="0"/>
                        <a:t>Market Structure </a:t>
                      </a:r>
                    </a:p>
                    <a:p>
                      <a:r>
                        <a:rPr lang="en-GB" dirty="0"/>
                        <a:t> </a:t>
                      </a:r>
                    </a:p>
                    <a:p>
                      <a:r>
                        <a:rPr lang="en-GB" dirty="0"/>
                        <a:t>Global Presence </a:t>
                      </a:r>
                    </a:p>
                    <a:p>
                      <a:endParaRPr lang="en-GB" dirty="0"/>
                    </a:p>
                    <a:p>
                      <a:r>
                        <a:rPr lang="en-GB" dirty="0"/>
                        <a:t>Online Stores</a:t>
                      </a:r>
                    </a:p>
                    <a:p>
                      <a:endParaRPr lang="en-GB" dirty="0"/>
                    </a:p>
                  </a:txBody>
                  <a:tcPr/>
                </a:tc>
                <a:tc>
                  <a:txBody>
                    <a:bodyPr/>
                    <a:lstStyle/>
                    <a:p>
                      <a:r>
                        <a:rPr lang="en-GB" dirty="0"/>
                        <a:t>Threats:</a:t>
                      </a:r>
                    </a:p>
                    <a:p>
                      <a:endParaRPr lang="en-GB" dirty="0"/>
                    </a:p>
                    <a:p>
                      <a:r>
                        <a:rPr lang="en-GB" dirty="0"/>
                        <a:t>Many Competitors</a:t>
                      </a:r>
                    </a:p>
                    <a:p>
                      <a:endParaRPr lang="en-GB" dirty="0"/>
                    </a:p>
                  </a:txBody>
                  <a:tcPr/>
                </a:tc>
                <a:extLst>
                  <a:ext uri="{0D108BD9-81ED-4DB2-BD59-A6C34878D82A}">
                    <a16:rowId xmlns:a16="http://schemas.microsoft.com/office/drawing/2014/main" val="2843259872"/>
                  </a:ext>
                </a:extLst>
              </a:tr>
            </a:tbl>
          </a:graphicData>
        </a:graphic>
      </p:graphicFrame>
      <p:pic>
        <p:nvPicPr>
          <p:cNvPr id="3" name="Recorded Sound">
            <a:hlinkClick r:id="" action="ppaction://media"/>
            <a:extLst>
              <a:ext uri="{FF2B5EF4-FFF2-40B4-BE49-F238E27FC236}">
                <a16:creationId xmlns:a16="http://schemas.microsoft.com/office/drawing/2014/main" id="{9B2E6C88-C794-4AD5-8264-7786BC6E79F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578805080"/>
      </p:ext>
    </p:extLst>
  </p:cSld>
  <p:clrMapOvr>
    <a:masterClrMapping/>
  </p:clrMapOvr>
  <mc:AlternateContent xmlns:mc="http://schemas.openxmlformats.org/markup-compatibility/2006">
    <mc:Choice xmlns:p14="http://schemas.microsoft.com/office/powerpoint/2010/main" Requires="p14">
      <p:transition spd="slow" p14:dur="2000" advTm="94561"/>
    </mc:Choice>
    <mc:Fallback>
      <p:transition spd="slow" advTm="94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56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9C81A-32BD-4C61-AD71-3320CB122928}"/>
              </a:ext>
            </a:extLst>
          </p:cNvPr>
          <p:cNvSpPr>
            <a:spLocks noGrp="1"/>
          </p:cNvSpPr>
          <p:nvPr>
            <p:ph type="title"/>
          </p:nvPr>
        </p:nvSpPr>
        <p:spPr>
          <a:xfrm>
            <a:off x="838200" y="219076"/>
            <a:ext cx="10515600" cy="304800"/>
          </a:xfrm>
        </p:spPr>
        <p:txBody>
          <a:bodyPr>
            <a:normAutofit fontScale="90000"/>
          </a:bodyPr>
          <a:lstStyle/>
          <a:p>
            <a:r>
              <a:rPr lang="en-GB" sz="2400" dirty="0">
                <a:latin typeface="Times New Roman" panose="02020603050405020304" pitchFamily="18" charset="0"/>
                <a:cs typeface="Times New Roman" panose="02020603050405020304" pitchFamily="18" charset="0"/>
              </a:rPr>
              <a:t>PESTLE</a:t>
            </a:r>
          </a:p>
        </p:txBody>
      </p:sp>
      <p:graphicFrame>
        <p:nvGraphicFramePr>
          <p:cNvPr id="4" name="Table 4">
            <a:extLst>
              <a:ext uri="{FF2B5EF4-FFF2-40B4-BE49-F238E27FC236}">
                <a16:creationId xmlns:a16="http://schemas.microsoft.com/office/drawing/2014/main" id="{687BEA69-18DF-4A1F-AA0C-B8538234079F}"/>
              </a:ext>
            </a:extLst>
          </p:cNvPr>
          <p:cNvGraphicFramePr>
            <a:graphicFrameLocks noGrp="1"/>
          </p:cNvGraphicFramePr>
          <p:nvPr>
            <p:ph idx="1"/>
            <p:extLst>
              <p:ext uri="{D42A27DB-BD31-4B8C-83A1-F6EECF244321}">
                <p14:modId xmlns:p14="http://schemas.microsoft.com/office/powerpoint/2010/main" val="4099732599"/>
              </p:ext>
            </p:extLst>
          </p:nvPr>
        </p:nvGraphicFramePr>
        <p:xfrm>
          <a:off x="838200" y="523876"/>
          <a:ext cx="10515600" cy="6115048"/>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90649933"/>
                    </a:ext>
                  </a:extLst>
                </a:gridCol>
                <a:gridCol w="5257800">
                  <a:extLst>
                    <a:ext uri="{9D8B030D-6E8A-4147-A177-3AD203B41FA5}">
                      <a16:colId xmlns:a16="http://schemas.microsoft.com/office/drawing/2014/main" val="2393196871"/>
                    </a:ext>
                  </a:extLst>
                </a:gridCol>
              </a:tblGrid>
              <a:tr h="2038350">
                <a:tc>
                  <a:txBody>
                    <a:bodyPr/>
                    <a:lstStyle/>
                    <a:p>
                      <a:r>
                        <a:rPr lang="en-GB" dirty="0"/>
                        <a:t>Political:</a:t>
                      </a:r>
                    </a:p>
                    <a:p>
                      <a:r>
                        <a:rPr lang="en-GB" dirty="0"/>
                        <a:t>Brexit</a:t>
                      </a:r>
                    </a:p>
                    <a:p>
                      <a:endParaRPr lang="en-GB" dirty="0"/>
                    </a:p>
                    <a:p>
                      <a:r>
                        <a:rPr lang="en-GB" dirty="0"/>
                        <a:t>Changing policies</a:t>
                      </a:r>
                    </a:p>
                    <a:p>
                      <a:endParaRPr lang="en-GB" dirty="0"/>
                    </a:p>
                    <a:p>
                      <a:r>
                        <a:rPr lang="en-GB" dirty="0"/>
                        <a:t>Tax changes.</a:t>
                      </a:r>
                    </a:p>
                    <a:p>
                      <a:endParaRPr lang="en-GB" dirty="0"/>
                    </a:p>
                  </a:txBody>
                  <a:tcPr/>
                </a:tc>
                <a:tc>
                  <a:txBody>
                    <a:bodyPr/>
                    <a:lstStyle/>
                    <a:p>
                      <a:r>
                        <a:rPr lang="en-GB" dirty="0"/>
                        <a:t>Economic factors:</a:t>
                      </a:r>
                    </a:p>
                    <a:p>
                      <a:endParaRPr lang="en-GB" dirty="0"/>
                    </a:p>
                    <a:p>
                      <a:r>
                        <a:rPr lang="en-GB" dirty="0"/>
                        <a:t>Current market trends</a:t>
                      </a:r>
                    </a:p>
                    <a:p>
                      <a:endParaRPr lang="en-GB" dirty="0"/>
                    </a:p>
                    <a:p>
                      <a:r>
                        <a:rPr lang="en-GB" dirty="0"/>
                        <a:t>Budget stores</a:t>
                      </a:r>
                    </a:p>
                    <a:p>
                      <a:endParaRPr lang="en-GB" dirty="0"/>
                    </a:p>
                  </a:txBody>
                  <a:tcPr/>
                </a:tc>
                <a:extLst>
                  <a:ext uri="{0D108BD9-81ED-4DB2-BD59-A6C34878D82A}">
                    <a16:rowId xmlns:a16="http://schemas.microsoft.com/office/drawing/2014/main" val="450382202"/>
                  </a:ext>
                </a:extLst>
              </a:tr>
              <a:tr h="1760392">
                <a:tc>
                  <a:txBody>
                    <a:bodyPr/>
                    <a:lstStyle/>
                    <a:p>
                      <a:r>
                        <a:rPr lang="en-GB" dirty="0"/>
                        <a:t>Social culture Factors:</a:t>
                      </a:r>
                    </a:p>
                    <a:p>
                      <a:endParaRPr lang="en-GB" dirty="0"/>
                    </a:p>
                    <a:p>
                      <a:r>
                        <a:rPr lang="en-GB" dirty="0"/>
                        <a:t>Business persona</a:t>
                      </a:r>
                    </a:p>
                    <a:p>
                      <a:endParaRPr lang="en-GB" dirty="0"/>
                    </a:p>
                    <a:p>
                      <a:r>
                        <a:rPr lang="en-GB" dirty="0"/>
                        <a:t>Population</a:t>
                      </a:r>
                    </a:p>
                    <a:p>
                      <a:endParaRPr lang="en-GB" dirty="0"/>
                    </a:p>
                  </a:txBody>
                  <a:tcPr/>
                </a:tc>
                <a:tc>
                  <a:txBody>
                    <a:bodyPr/>
                    <a:lstStyle/>
                    <a:p>
                      <a:r>
                        <a:rPr lang="en-GB" dirty="0"/>
                        <a:t>Technological Factors:</a:t>
                      </a:r>
                    </a:p>
                    <a:p>
                      <a:endParaRPr lang="en-GB" dirty="0"/>
                    </a:p>
                    <a:p>
                      <a:r>
                        <a:rPr lang="en-GB" dirty="0"/>
                        <a:t>Changing technology</a:t>
                      </a:r>
                    </a:p>
                    <a:p>
                      <a:endParaRPr lang="en-GB" dirty="0"/>
                    </a:p>
                  </a:txBody>
                  <a:tcPr/>
                </a:tc>
                <a:extLst>
                  <a:ext uri="{0D108BD9-81ED-4DB2-BD59-A6C34878D82A}">
                    <a16:rowId xmlns:a16="http://schemas.microsoft.com/office/drawing/2014/main" val="2131928643"/>
                  </a:ext>
                </a:extLst>
              </a:tr>
              <a:tr h="2316306">
                <a:tc>
                  <a:txBody>
                    <a:bodyPr/>
                    <a:lstStyle/>
                    <a:p>
                      <a:r>
                        <a:rPr lang="en-GB" dirty="0"/>
                        <a:t>Legal:</a:t>
                      </a:r>
                    </a:p>
                    <a:p>
                      <a:endParaRPr lang="en-GB" dirty="0"/>
                    </a:p>
                    <a:p>
                      <a:r>
                        <a:rPr lang="en-GB" dirty="0"/>
                        <a:t>Brexit</a:t>
                      </a:r>
                    </a:p>
                    <a:p>
                      <a:endParaRPr lang="en-GB" dirty="0"/>
                    </a:p>
                    <a:p>
                      <a:r>
                        <a:rPr lang="en-GB" dirty="0"/>
                        <a:t>Disputes</a:t>
                      </a:r>
                    </a:p>
                    <a:p>
                      <a:endParaRPr lang="en-GB" dirty="0"/>
                    </a:p>
                    <a:p>
                      <a:r>
                        <a:rPr lang="en-GB" dirty="0"/>
                        <a:t>Changing polices</a:t>
                      </a:r>
                    </a:p>
                    <a:p>
                      <a:endParaRPr lang="en-GB" dirty="0"/>
                    </a:p>
                  </a:txBody>
                  <a:tcPr/>
                </a:tc>
                <a:tc>
                  <a:txBody>
                    <a:bodyPr/>
                    <a:lstStyle/>
                    <a:p>
                      <a:r>
                        <a:rPr lang="en-GB" dirty="0"/>
                        <a:t>Environmental factors:</a:t>
                      </a:r>
                    </a:p>
                    <a:p>
                      <a:endParaRPr lang="en-GB" dirty="0"/>
                    </a:p>
                    <a:p>
                      <a:r>
                        <a:rPr lang="en-GB" dirty="0"/>
                        <a:t>Environmental Issues</a:t>
                      </a:r>
                    </a:p>
                    <a:p>
                      <a:endParaRPr lang="en-GB" dirty="0"/>
                    </a:p>
                    <a:p>
                      <a:r>
                        <a:rPr lang="en-GB" dirty="0"/>
                        <a:t>Sustainability</a:t>
                      </a:r>
                    </a:p>
                    <a:p>
                      <a:endParaRPr lang="en-GB" dirty="0"/>
                    </a:p>
                    <a:p>
                      <a:r>
                        <a:rPr lang="en-GB" dirty="0"/>
                        <a:t>Production Processes</a:t>
                      </a:r>
                    </a:p>
                    <a:p>
                      <a:endParaRPr lang="en-GB" dirty="0"/>
                    </a:p>
                  </a:txBody>
                  <a:tcPr/>
                </a:tc>
                <a:extLst>
                  <a:ext uri="{0D108BD9-81ED-4DB2-BD59-A6C34878D82A}">
                    <a16:rowId xmlns:a16="http://schemas.microsoft.com/office/drawing/2014/main" val="3564685307"/>
                  </a:ext>
                </a:extLst>
              </a:tr>
            </a:tbl>
          </a:graphicData>
        </a:graphic>
      </p:graphicFrame>
      <p:pic>
        <p:nvPicPr>
          <p:cNvPr id="3" name="Recorded Sound">
            <a:hlinkClick r:id="" action="ppaction://media"/>
            <a:extLst>
              <a:ext uri="{FF2B5EF4-FFF2-40B4-BE49-F238E27FC236}">
                <a16:creationId xmlns:a16="http://schemas.microsoft.com/office/drawing/2014/main" id="{00EB9A12-9D4A-4872-89D0-D011CD34C60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339903250"/>
      </p:ext>
    </p:extLst>
  </p:cSld>
  <p:clrMapOvr>
    <a:masterClrMapping/>
  </p:clrMapOvr>
  <mc:AlternateContent xmlns:mc="http://schemas.openxmlformats.org/markup-compatibility/2006">
    <mc:Choice xmlns:p14="http://schemas.microsoft.com/office/powerpoint/2010/main" Requires="p14">
      <p:transition spd="slow" p14:dur="2000" advTm="157626"/>
    </mc:Choice>
    <mc:Fallback>
      <p:transition spd="slow" advTm="1576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762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799DB-1625-48B8-856C-057AF09A904F}"/>
              </a:ext>
            </a:extLst>
          </p:cNvPr>
          <p:cNvSpPr>
            <a:spLocks noGrp="1"/>
          </p:cNvSpPr>
          <p:nvPr>
            <p:ph type="title"/>
          </p:nvPr>
        </p:nvSpPr>
        <p:spPr/>
        <p:txBody>
          <a:bodyPr/>
          <a:lstStyle/>
          <a:p>
            <a:r>
              <a:rPr lang="en-GB" dirty="0"/>
              <a:t>Power &amp; Interest Stakeholder Model</a:t>
            </a:r>
          </a:p>
        </p:txBody>
      </p:sp>
      <p:graphicFrame>
        <p:nvGraphicFramePr>
          <p:cNvPr id="4" name="Content Placeholder 3">
            <a:extLst>
              <a:ext uri="{FF2B5EF4-FFF2-40B4-BE49-F238E27FC236}">
                <a16:creationId xmlns:a16="http://schemas.microsoft.com/office/drawing/2014/main" id="{8AEDAA83-921D-46C5-ADA1-7ACF5EE83CC9}"/>
              </a:ext>
            </a:extLst>
          </p:cNvPr>
          <p:cNvGraphicFramePr>
            <a:graphicFrameLocks noGrp="1"/>
          </p:cNvGraphicFramePr>
          <p:nvPr>
            <p:ph idx="1"/>
            <p:extLst>
              <p:ext uri="{D42A27DB-BD31-4B8C-83A1-F6EECF244321}">
                <p14:modId xmlns:p14="http://schemas.microsoft.com/office/powerpoint/2010/main" val="1080489138"/>
              </p:ext>
            </p:extLst>
          </p:nvPr>
        </p:nvGraphicFramePr>
        <p:xfrm>
          <a:off x="1395573" y="1263721"/>
          <a:ext cx="9400853" cy="5476845"/>
        </p:xfrm>
        <a:graphic>
          <a:graphicData uri="http://schemas.openxmlformats.org/drawingml/2006/table">
            <a:tbl>
              <a:tblPr>
                <a:tableStyleId>{5C22544A-7EE6-4342-B048-85BDC9FD1C3A}</a:tableStyleId>
              </a:tblPr>
              <a:tblGrid>
                <a:gridCol w="1143639">
                  <a:extLst>
                    <a:ext uri="{9D8B030D-6E8A-4147-A177-3AD203B41FA5}">
                      <a16:colId xmlns:a16="http://schemas.microsoft.com/office/drawing/2014/main" val="1421007096"/>
                    </a:ext>
                  </a:extLst>
                </a:gridCol>
                <a:gridCol w="3962813">
                  <a:extLst>
                    <a:ext uri="{9D8B030D-6E8A-4147-A177-3AD203B41FA5}">
                      <a16:colId xmlns:a16="http://schemas.microsoft.com/office/drawing/2014/main" val="86805281"/>
                    </a:ext>
                  </a:extLst>
                </a:gridCol>
                <a:gridCol w="4294401">
                  <a:extLst>
                    <a:ext uri="{9D8B030D-6E8A-4147-A177-3AD203B41FA5}">
                      <a16:colId xmlns:a16="http://schemas.microsoft.com/office/drawing/2014/main" val="1950971222"/>
                    </a:ext>
                  </a:extLst>
                </a:gridCol>
              </a:tblGrid>
              <a:tr h="1755109">
                <a:tc>
                  <a:txBody>
                    <a:bodyPr/>
                    <a:lstStyle/>
                    <a:p>
                      <a:pPr>
                        <a:lnSpc>
                          <a:spcPct val="107000"/>
                        </a:lnSpc>
                        <a:spcAft>
                          <a:spcPts val="800"/>
                        </a:spcAft>
                      </a:pPr>
                      <a:r>
                        <a:rPr lang="en-GB" sz="1800" dirty="0">
                          <a:effectLst/>
                        </a:rPr>
                        <a:t>High</a:t>
                      </a:r>
                      <a:endParaRPr lang="en-GB" sz="18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800">
                          <a:effectLst/>
                        </a:rPr>
                        <a:t> </a:t>
                      </a:r>
                    </a:p>
                    <a:p>
                      <a:pPr>
                        <a:lnSpc>
                          <a:spcPct val="107000"/>
                        </a:lnSpc>
                        <a:spcAft>
                          <a:spcPts val="800"/>
                        </a:spcAft>
                      </a:pPr>
                      <a:r>
                        <a:rPr lang="en-GB" sz="1800">
                          <a:effectLst/>
                        </a:rPr>
                        <a:t>Customers</a:t>
                      </a:r>
                    </a:p>
                    <a:p>
                      <a:pPr>
                        <a:lnSpc>
                          <a:spcPct val="107000"/>
                        </a:lnSpc>
                        <a:spcAft>
                          <a:spcPts val="800"/>
                        </a:spcAft>
                      </a:pPr>
                      <a:r>
                        <a:rPr lang="en-GB" sz="1800">
                          <a:effectLst/>
                        </a:rPr>
                        <a:t> </a:t>
                      </a:r>
                    </a:p>
                    <a:p>
                      <a:pPr>
                        <a:lnSpc>
                          <a:spcPct val="107000"/>
                        </a:lnSpc>
                        <a:spcAft>
                          <a:spcPts val="800"/>
                        </a:spcAft>
                      </a:pPr>
                      <a:r>
                        <a:rPr lang="en-GB" sz="1800">
                          <a:effectLst/>
                        </a:rPr>
                        <a:t>Keep satisfied</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800">
                          <a:effectLst/>
                        </a:rPr>
                        <a:t> </a:t>
                      </a:r>
                    </a:p>
                    <a:p>
                      <a:pPr>
                        <a:lnSpc>
                          <a:spcPct val="107000"/>
                        </a:lnSpc>
                        <a:spcAft>
                          <a:spcPts val="800"/>
                        </a:spcAft>
                      </a:pPr>
                      <a:r>
                        <a:rPr lang="en-GB" sz="1800">
                          <a:effectLst/>
                        </a:rPr>
                        <a:t>Suppliers</a:t>
                      </a:r>
                    </a:p>
                    <a:p>
                      <a:pPr>
                        <a:lnSpc>
                          <a:spcPct val="107000"/>
                        </a:lnSpc>
                        <a:spcAft>
                          <a:spcPts val="800"/>
                        </a:spcAft>
                      </a:pPr>
                      <a:r>
                        <a:rPr lang="en-GB" sz="1800">
                          <a:effectLst/>
                        </a:rPr>
                        <a:t> </a:t>
                      </a:r>
                    </a:p>
                    <a:p>
                      <a:pPr>
                        <a:lnSpc>
                          <a:spcPct val="107000"/>
                        </a:lnSpc>
                        <a:spcAft>
                          <a:spcPts val="800"/>
                        </a:spcAft>
                      </a:pPr>
                      <a:r>
                        <a:rPr lang="en-GB" sz="1800">
                          <a:effectLst/>
                        </a:rPr>
                        <a:t>Manage closely</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3882500"/>
                  </a:ext>
                </a:extLst>
              </a:tr>
              <a:tr h="2142446">
                <a:tc>
                  <a:txBody>
                    <a:bodyPr/>
                    <a:lstStyle/>
                    <a:p>
                      <a:pPr>
                        <a:lnSpc>
                          <a:spcPct val="107000"/>
                        </a:lnSpc>
                        <a:spcAft>
                          <a:spcPts val="800"/>
                        </a:spcAft>
                      </a:pPr>
                      <a:r>
                        <a:rPr lang="en-GB" sz="1800">
                          <a:effectLst/>
                        </a:rPr>
                        <a:t> </a:t>
                      </a:r>
                    </a:p>
                    <a:p>
                      <a:pPr>
                        <a:lnSpc>
                          <a:spcPct val="107000"/>
                        </a:lnSpc>
                        <a:spcAft>
                          <a:spcPts val="800"/>
                        </a:spcAft>
                      </a:pPr>
                      <a:r>
                        <a:rPr lang="en-GB" sz="1800">
                          <a:effectLst/>
                        </a:rPr>
                        <a:t> </a:t>
                      </a:r>
                    </a:p>
                    <a:p>
                      <a:pPr>
                        <a:lnSpc>
                          <a:spcPct val="107000"/>
                        </a:lnSpc>
                        <a:spcAft>
                          <a:spcPts val="800"/>
                        </a:spcAft>
                      </a:pPr>
                      <a:r>
                        <a:rPr lang="en-GB" sz="1800">
                          <a:effectLst/>
                        </a:rPr>
                        <a:t> </a:t>
                      </a:r>
                    </a:p>
                    <a:p>
                      <a:pPr>
                        <a:lnSpc>
                          <a:spcPct val="107000"/>
                        </a:lnSpc>
                        <a:spcAft>
                          <a:spcPts val="800"/>
                        </a:spcAft>
                      </a:pPr>
                      <a:r>
                        <a:rPr lang="en-GB" sz="1800">
                          <a:effectLst/>
                        </a:rPr>
                        <a:t> </a:t>
                      </a:r>
                    </a:p>
                    <a:p>
                      <a:pPr>
                        <a:lnSpc>
                          <a:spcPct val="107000"/>
                        </a:lnSpc>
                        <a:spcAft>
                          <a:spcPts val="800"/>
                        </a:spcAft>
                      </a:pPr>
                      <a:r>
                        <a:rPr lang="en-GB" sz="1800">
                          <a:effectLst/>
                        </a:rPr>
                        <a:t> </a:t>
                      </a:r>
                    </a:p>
                    <a:p>
                      <a:pPr>
                        <a:lnSpc>
                          <a:spcPct val="107000"/>
                        </a:lnSpc>
                        <a:spcAft>
                          <a:spcPts val="800"/>
                        </a:spcAft>
                      </a:pPr>
                      <a:r>
                        <a:rPr lang="en-GB" sz="1800">
                          <a:effectLst/>
                        </a:rPr>
                        <a:t> </a:t>
                      </a:r>
                    </a:p>
                    <a:p>
                      <a:pPr>
                        <a:lnSpc>
                          <a:spcPct val="107000"/>
                        </a:lnSpc>
                        <a:spcAft>
                          <a:spcPts val="800"/>
                        </a:spcAft>
                      </a:pPr>
                      <a:r>
                        <a:rPr lang="en-GB" sz="1800">
                          <a:effectLst/>
                        </a:rPr>
                        <a:t>Low</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800" dirty="0">
                          <a:effectLst/>
                        </a:rPr>
                        <a:t> </a:t>
                      </a:r>
                    </a:p>
                    <a:p>
                      <a:pPr>
                        <a:lnSpc>
                          <a:spcPct val="107000"/>
                        </a:lnSpc>
                        <a:spcAft>
                          <a:spcPts val="800"/>
                        </a:spcAft>
                      </a:pPr>
                      <a:r>
                        <a:rPr lang="en-GB" sz="1800" dirty="0">
                          <a:effectLst/>
                        </a:rPr>
                        <a:t>Local Community</a:t>
                      </a:r>
                    </a:p>
                    <a:p>
                      <a:pPr>
                        <a:lnSpc>
                          <a:spcPct val="107000"/>
                        </a:lnSpc>
                        <a:spcAft>
                          <a:spcPts val="800"/>
                        </a:spcAft>
                      </a:pPr>
                      <a:r>
                        <a:rPr lang="en-GB" sz="1800" dirty="0">
                          <a:effectLst/>
                        </a:rPr>
                        <a:t>Local Government</a:t>
                      </a:r>
                    </a:p>
                    <a:p>
                      <a:pPr>
                        <a:lnSpc>
                          <a:spcPct val="107000"/>
                        </a:lnSpc>
                        <a:spcAft>
                          <a:spcPts val="800"/>
                        </a:spcAft>
                      </a:pPr>
                      <a:r>
                        <a:rPr lang="en-GB" sz="1800" dirty="0">
                          <a:effectLst/>
                        </a:rPr>
                        <a:t>National Government</a:t>
                      </a:r>
                    </a:p>
                    <a:p>
                      <a:pPr>
                        <a:lnSpc>
                          <a:spcPct val="107000"/>
                        </a:lnSpc>
                        <a:spcAft>
                          <a:spcPts val="800"/>
                        </a:spcAft>
                      </a:pPr>
                      <a:r>
                        <a:rPr lang="en-GB" sz="1800" dirty="0">
                          <a:effectLst/>
                        </a:rPr>
                        <a:t> </a:t>
                      </a:r>
                    </a:p>
                    <a:p>
                      <a:pPr>
                        <a:lnSpc>
                          <a:spcPct val="107000"/>
                        </a:lnSpc>
                        <a:spcAft>
                          <a:spcPts val="800"/>
                        </a:spcAft>
                      </a:pPr>
                      <a:r>
                        <a:rPr lang="en-GB" sz="1800" dirty="0">
                          <a:effectLst/>
                        </a:rPr>
                        <a:t>Monitor</a:t>
                      </a:r>
                    </a:p>
                    <a:p>
                      <a:pPr>
                        <a:lnSpc>
                          <a:spcPct val="107000"/>
                        </a:lnSpc>
                        <a:spcAft>
                          <a:spcPts val="800"/>
                        </a:spcAft>
                      </a:pPr>
                      <a:r>
                        <a:rPr lang="en-GB" sz="1800" dirty="0">
                          <a:effectLst/>
                        </a:rPr>
                        <a:t> </a:t>
                      </a:r>
                    </a:p>
                    <a:p>
                      <a:pPr>
                        <a:lnSpc>
                          <a:spcPct val="107000"/>
                        </a:lnSpc>
                        <a:spcAft>
                          <a:spcPts val="800"/>
                        </a:spcAft>
                      </a:pPr>
                      <a:r>
                        <a:rPr lang="en-GB" sz="1800" dirty="0">
                          <a:effectLst/>
                        </a:rPr>
                        <a:t> </a:t>
                      </a:r>
                    </a:p>
                    <a:p>
                      <a:pPr>
                        <a:lnSpc>
                          <a:spcPct val="107000"/>
                        </a:lnSpc>
                        <a:spcAft>
                          <a:spcPts val="800"/>
                        </a:spcAft>
                      </a:pPr>
                      <a:r>
                        <a:rPr lang="en-GB" sz="1800" dirty="0">
                          <a:effectLst/>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800">
                          <a:effectLst/>
                        </a:rPr>
                        <a:t> </a:t>
                      </a:r>
                    </a:p>
                    <a:p>
                      <a:pPr>
                        <a:lnSpc>
                          <a:spcPct val="107000"/>
                        </a:lnSpc>
                        <a:spcAft>
                          <a:spcPts val="800"/>
                        </a:spcAft>
                      </a:pPr>
                      <a:r>
                        <a:rPr lang="en-GB" sz="1800">
                          <a:effectLst/>
                        </a:rPr>
                        <a:t>Shareholders</a:t>
                      </a:r>
                    </a:p>
                    <a:p>
                      <a:pPr>
                        <a:lnSpc>
                          <a:spcPct val="107000"/>
                        </a:lnSpc>
                        <a:spcAft>
                          <a:spcPts val="800"/>
                        </a:spcAft>
                      </a:pPr>
                      <a:r>
                        <a:rPr lang="en-GB" sz="1800">
                          <a:effectLst/>
                        </a:rPr>
                        <a:t>Investors</a:t>
                      </a:r>
                    </a:p>
                    <a:p>
                      <a:pPr>
                        <a:lnSpc>
                          <a:spcPct val="107000"/>
                        </a:lnSpc>
                        <a:spcAft>
                          <a:spcPts val="800"/>
                        </a:spcAft>
                      </a:pPr>
                      <a:r>
                        <a:rPr lang="en-GB" sz="1800">
                          <a:effectLst/>
                        </a:rPr>
                        <a:t>Employees</a:t>
                      </a:r>
                    </a:p>
                    <a:p>
                      <a:pPr>
                        <a:lnSpc>
                          <a:spcPct val="107000"/>
                        </a:lnSpc>
                        <a:spcAft>
                          <a:spcPts val="800"/>
                        </a:spcAft>
                      </a:pPr>
                      <a:r>
                        <a:rPr lang="en-GB" sz="1800">
                          <a:effectLst/>
                        </a:rPr>
                        <a:t>Customers</a:t>
                      </a:r>
                    </a:p>
                    <a:p>
                      <a:pPr>
                        <a:lnSpc>
                          <a:spcPct val="107000"/>
                        </a:lnSpc>
                        <a:spcAft>
                          <a:spcPts val="800"/>
                        </a:spcAft>
                      </a:pPr>
                      <a:r>
                        <a:rPr lang="en-GB" sz="1800">
                          <a:effectLst/>
                        </a:rPr>
                        <a:t> </a:t>
                      </a:r>
                    </a:p>
                    <a:p>
                      <a:pPr>
                        <a:lnSpc>
                          <a:spcPct val="107000"/>
                        </a:lnSpc>
                        <a:spcAft>
                          <a:spcPts val="800"/>
                        </a:spcAft>
                      </a:pPr>
                      <a:r>
                        <a:rPr lang="en-GB" sz="1800">
                          <a:effectLst/>
                        </a:rPr>
                        <a:t>Keep informed</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807050759"/>
                  </a:ext>
                </a:extLst>
              </a:tr>
              <a:tr h="181285">
                <a:tc>
                  <a:txBody>
                    <a:bodyPr/>
                    <a:lstStyle/>
                    <a:p>
                      <a:pPr>
                        <a:lnSpc>
                          <a:spcPct val="107000"/>
                        </a:lnSpc>
                        <a:spcAft>
                          <a:spcPts val="800"/>
                        </a:spcAft>
                      </a:pPr>
                      <a:r>
                        <a:rPr lang="en-GB" sz="1800">
                          <a:effectLst/>
                        </a:rPr>
                        <a:t> </a:t>
                      </a:r>
                      <a:endParaRPr lang="en-GB" sz="18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gridSpan="2">
                  <a:txBody>
                    <a:bodyPr/>
                    <a:lstStyle/>
                    <a:p>
                      <a:pPr>
                        <a:lnSpc>
                          <a:spcPct val="107000"/>
                        </a:lnSpc>
                        <a:spcAft>
                          <a:spcPts val="800"/>
                        </a:spcAft>
                      </a:pPr>
                      <a:r>
                        <a:rPr lang="en-GB" sz="1800" dirty="0">
                          <a:effectLst/>
                        </a:rPr>
                        <a:t>Low                                                                              High</a:t>
                      </a:r>
                      <a:endParaRPr lang="en-GB" sz="18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hMerge="1">
                  <a:txBody>
                    <a:bodyPr/>
                    <a:lstStyle/>
                    <a:p>
                      <a:endParaRPr lang="en-GB"/>
                    </a:p>
                  </a:txBody>
                  <a:tcPr/>
                </a:tc>
                <a:extLst>
                  <a:ext uri="{0D108BD9-81ED-4DB2-BD59-A6C34878D82A}">
                    <a16:rowId xmlns:a16="http://schemas.microsoft.com/office/drawing/2014/main" val="1363675486"/>
                  </a:ext>
                </a:extLst>
              </a:tr>
            </a:tbl>
          </a:graphicData>
        </a:graphic>
      </p:graphicFrame>
      <p:pic>
        <p:nvPicPr>
          <p:cNvPr id="3" name="Recorded Sound">
            <a:hlinkClick r:id="" action="ppaction://media"/>
            <a:extLst>
              <a:ext uri="{FF2B5EF4-FFF2-40B4-BE49-F238E27FC236}">
                <a16:creationId xmlns:a16="http://schemas.microsoft.com/office/drawing/2014/main" id="{38F48659-39B9-422C-80B6-4062E154451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798720946"/>
      </p:ext>
    </p:extLst>
  </p:cSld>
  <p:clrMapOvr>
    <a:masterClrMapping/>
  </p:clrMapOvr>
  <mc:AlternateContent xmlns:mc="http://schemas.openxmlformats.org/markup-compatibility/2006">
    <mc:Choice xmlns:p14="http://schemas.microsoft.com/office/powerpoint/2010/main" Requires="p14">
      <p:transition spd="slow" p14:dur="2000" advTm="91440"/>
    </mc:Choice>
    <mc:Fallback>
      <p:transition spd="slow" advTm="91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4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80EDF-E812-4D71-9B0D-755E81A2E7B2}"/>
              </a:ext>
            </a:extLst>
          </p:cNvPr>
          <p:cNvSpPr>
            <a:spLocks noGrp="1"/>
          </p:cNvSpPr>
          <p:nvPr>
            <p:ph type="title"/>
          </p:nvPr>
        </p:nvSpPr>
        <p:spPr/>
        <p:txBody>
          <a:bodyPr/>
          <a:lstStyle/>
          <a:p>
            <a:r>
              <a:rPr lang="en-GB" dirty="0"/>
              <a:t>RECOMONDATION</a:t>
            </a:r>
          </a:p>
        </p:txBody>
      </p:sp>
      <p:sp>
        <p:nvSpPr>
          <p:cNvPr id="3" name="Content Placeholder 2">
            <a:extLst>
              <a:ext uri="{FF2B5EF4-FFF2-40B4-BE49-F238E27FC236}">
                <a16:creationId xmlns:a16="http://schemas.microsoft.com/office/drawing/2014/main" id="{9F38A337-AE64-4A1C-BD33-A8E06A04CC23}"/>
              </a:ext>
            </a:extLst>
          </p:cNvPr>
          <p:cNvSpPr>
            <a:spLocks noGrp="1"/>
          </p:cNvSpPr>
          <p:nvPr>
            <p:ph idx="1"/>
          </p:nvPr>
        </p:nvSpPr>
        <p:spPr>
          <a:xfrm>
            <a:off x="838200" y="1387010"/>
            <a:ext cx="10515600" cy="4993241"/>
          </a:xfrm>
        </p:spPr>
        <p:txBody>
          <a:bodyPr/>
          <a:lstStyle/>
          <a:p>
            <a:r>
              <a:rPr lang="en-GB" dirty="0"/>
              <a:t>M&amp;S has recognised that client purchasing patterns have evolved over time. My recommendation for futureproofing M&amp;S is to close stores in town centres and open smaller budget shops in the location of other budget stores, selling their value range of food and a modest variety of clothing items, while simultaneously opening more mega stores in big cities around the UK and abroad selling their usual brands. Because the UK market is shifting to smaller shops due to lower prices in certain places. As a result of establishing a market division, marketing will be more focused on the needs of customers. This would also mean lower rent expenses, resulting in larger profits due to lower service costs.</a:t>
            </a:r>
          </a:p>
        </p:txBody>
      </p:sp>
      <p:pic>
        <p:nvPicPr>
          <p:cNvPr id="4" name="Recorded Sound">
            <a:hlinkClick r:id="" action="ppaction://media"/>
            <a:extLst>
              <a:ext uri="{FF2B5EF4-FFF2-40B4-BE49-F238E27FC236}">
                <a16:creationId xmlns:a16="http://schemas.microsoft.com/office/drawing/2014/main" id="{8651346D-E03C-49D8-ADBD-41F43E006C1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291620413"/>
      </p:ext>
    </p:extLst>
  </p:cSld>
  <p:clrMapOvr>
    <a:masterClrMapping/>
  </p:clrMapOvr>
  <mc:AlternateContent xmlns:mc="http://schemas.openxmlformats.org/markup-compatibility/2006">
    <mc:Choice xmlns:p14="http://schemas.microsoft.com/office/powerpoint/2010/main" Requires="p14">
      <p:transition spd="slow" p14:dur="2000" advTm="62355"/>
    </mc:Choice>
    <mc:Fallback>
      <p:transition spd="slow" advTm="623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3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43B80-EDAC-4D47-A03A-DB40A324B56D}"/>
              </a:ext>
            </a:extLst>
          </p:cNvPr>
          <p:cNvSpPr>
            <a:spLocks noGrp="1"/>
          </p:cNvSpPr>
          <p:nvPr>
            <p:ph type="title"/>
          </p:nvPr>
        </p:nvSpPr>
        <p:spPr>
          <a:xfrm>
            <a:off x="838200" y="365125"/>
            <a:ext cx="10515600" cy="539001"/>
          </a:xfrm>
        </p:spPr>
        <p:txBody>
          <a:bodyPr>
            <a:normAutofit/>
          </a:bodyPr>
          <a:lstStyle/>
          <a:p>
            <a:r>
              <a:rPr lang="en-GB" sz="2800" dirty="0"/>
              <a:t>REFERENCES</a:t>
            </a:r>
          </a:p>
        </p:txBody>
      </p:sp>
      <p:sp>
        <p:nvSpPr>
          <p:cNvPr id="3" name="Content Placeholder 2">
            <a:extLst>
              <a:ext uri="{FF2B5EF4-FFF2-40B4-BE49-F238E27FC236}">
                <a16:creationId xmlns:a16="http://schemas.microsoft.com/office/drawing/2014/main" id="{0AD87C66-8E19-4003-BBD1-661EB90A097F}"/>
              </a:ext>
            </a:extLst>
          </p:cNvPr>
          <p:cNvSpPr>
            <a:spLocks noGrp="1"/>
          </p:cNvSpPr>
          <p:nvPr>
            <p:ph idx="1"/>
          </p:nvPr>
        </p:nvSpPr>
        <p:spPr>
          <a:xfrm>
            <a:off x="838200" y="1078788"/>
            <a:ext cx="10515600" cy="5098176"/>
          </a:xfrm>
        </p:spPr>
        <p:txBody>
          <a:bodyPr>
            <a:normAutofit fontScale="92500" lnSpcReduction="10000"/>
          </a:bodyPr>
          <a:lstStyle/>
          <a:p>
            <a:r>
              <a:rPr lang="en-GB" sz="2400" dirty="0"/>
              <a:t>History. (2021). Retrieved 29 October 2021, from </a:t>
            </a:r>
            <a:r>
              <a:rPr lang="en-GB" sz="2400" dirty="0">
                <a:hlinkClick r:id="rId2"/>
              </a:rPr>
              <a:t>https://corporate.marksandspencer.com/aboutus/history</a:t>
            </a:r>
            <a:endParaRPr lang="en-GB" sz="2400" dirty="0"/>
          </a:p>
          <a:p>
            <a:r>
              <a:rPr lang="en-GB" sz="2400" dirty="0"/>
              <a:t>Marksintime.marksandspencer.com. (2021). Retrieved 1 November 2021, from </a:t>
            </a:r>
            <a:r>
              <a:rPr lang="en-GB" sz="2400" dirty="0">
                <a:hlinkClick r:id="rId3"/>
              </a:rPr>
              <a:t>https://marksintime.marksandspencer.com/ms-history/timeline</a:t>
            </a:r>
            <a:r>
              <a:rPr lang="en-GB" sz="2400" dirty="0"/>
              <a:t>.</a:t>
            </a:r>
          </a:p>
          <a:p>
            <a:r>
              <a:rPr lang="en-GB" sz="2400" dirty="0"/>
              <a:t>Michael E. Porter (1980) Industry Structure and Competitive Strategy: Keys to Profitability, Financial Analysts Journal, 36:4, 30-41, DOI: 10.2469/faj.v36.n4.30</a:t>
            </a:r>
          </a:p>
          <a:p>
            <a:r>
              <a:rPr lang="en-GB" sz="2400" dirty="0"/>
              <a:t>Mintzberg H. The Strategy Concept I: Five Ps for Strategy. California Management Review. 1987;30(1):11-24. doi:10.2307/41165263</a:t>
            </a:r>
          </a:p>
          <a:p>
            <a:r>
              <a:rPr lang="en-GB" sz="2400" dirty="0"/>
              <a:t>Plan A: Our Planet. (2021). Retrieved 2 November 2021, from </a:t>
            </a:r>
            <a:r>
              <a:rPr lang="en-GB" sz="2400" dirty="0">
                <a:hlinkClick r:id="rId4"/>
              </a:rPr>
              <a:t>https://corporate.marksandspencer.com/sustainability/plan-a-our-planet</a:t>
            </a:r>
            <a:endParaRPr lang="en-GB" sz="2400" dirty="0"/>
          </a:p>
          <a:p>
            <a:r>
              <a:rPr lang="en-GB" sz="2400" dirty="0"/>
              <a:t>Whittington, R., </a:t>
            </a:r>
            <a:r>
              <a:rPr lang="en-GB" sz="2400" dirty="0" err="1"/>
              <a:t>Regnér</a:t>
            </a:r>
            <a:r>
              <a:rPr lang="en-GB" sz="2400" dirty="0"/>
              <a:t>, P., Johnson, G., Angwin, D., &amp; Scholes, K. (2019). Exploring strategy. Pearson Higher Education &amp; Professional Group.</a:t>
            </a:r>
          </a:p>
          <a:p>
            <a:r>
              <a:rPr lang="en-GB" sz="2400" dirty="0"/>
              <a:t>Your Bibliography: wood, Z., &amp; Butler, s. (2018). Marks &amp; Spencer to close 100-plus stores by 2022 in ‘radical’ plan. The Guardian. Retrieved from https://www.theguardian.com/business/2018/may/22/marks-spencer-close-stores</a:t>
            </a:r>
          </a:p>
          <a:p>
            <a:endParaRPr lang="en-GB" sz="2400" dirty="0"/>
          </a:p>
          <a:p>
            <a:endParaRPr lang="en-GB" sz="2400" dirty="0"/>
          </a:p>
          <a:p>
            <a:endParaRPr lang="en-GB" dirty="0"/>
          </a:p>
        </p:txBody>
      </p:sp>
    </p:spTree>
    <p:extLst>
      <p:ext uri="{BB962C8B-B14F-4D97-AF65-F5344CB8AC3E}">
        <p14:creationId xmlns:p14="http://schemas.microsoft.com/office/powerpoint/2010/main" val="27496792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A7832FEA9A0CE44993765A974BB2A9B" ma:contentTypeVersion="4" ma:contentTypeDescription="Create a new document." ma:contentTypeScope="" ma:versionID="c06ebf27d4616ef95f01bcaec0efb1e6">
  <xsd:schema xmlns:xsd="http://www.w3.org/2001/XMLSchema" xmlns:xs="http://www.w3.org/2001/XMLSchema" xmlns:p="http://schemas.microsoft.com/office/2006/metadata/properties" xmlns:ns3="2dc8c000-3fb6-4aae-80f6-b33e90f8692e" targetNamespace="http://schemas.microsoft.com/office/2006/metadata/properties" ma:root="true" ma:fieldsID="a70139e43d60bc52172327a768c3ad96" ns3:_="">
    <xsd:import namespace="2dc8c000-3fb6-4aae-80f6-b33e90f8692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dc8c000-3fb6-4aae-80f6-b33e90f869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56A72FE-6A3A-4058-9A70-F7C23617F1CB}">
  <ds:schemaRefs>
    <ds:schemaRef ds:uri="http://schemas.microsoft.com/sharepoint/v3/contenttype/forms"/>
  </ds:schemaRefs>
</ds:datastoreItem>
</file>

<file path=customXml/itemProps2.xml><?xml version="1.0" encoding="utf-8"?>
<ds:datastoreItem xmlns:ds="http://schemas.openxmlformats.org/officeDocument/2006/customXml" ds:itemID="{EB5F927B-435C-44D1-84B9-26AFE42F8DB3}">
  <ds:schemaRefs>
    <ds:schemaRef ds:uri="http://purl.org/dc/elements/1.1/"/>
    <ds:schemaRef ds:uri="2dc8c000-3fb6-4aae-80f6-b33e90f8692e"/>
    <ds:schemaRef ds:uri="http://purl.org/dc/dcmitype/"/>
    <ds:schemaRef ds:uri="http://schemas.microsoft.com/office/2006/documentManagement/types"/>
    <ds:schemaRef ds:uri="http://schemas.microsoft.com/office/2006/metadata/properties"/>
    <ds:schemaRef ds:uri="http://schemas.microsoft.com/office/infopath/2007/PartnerControls"/>
    <ds:schemaRef ds:uri="http://purl.org/dc/term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2BBAA9E5-2BFE-4A6A-9E35-A11711E4F30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dc8c000-3fb6-4aae-80f6-b33e90f869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594</TotalTime>
  <Words>1008</Words>
  <Application>Microsoft Office PowerPoint</Application>
  <PresentationFormat>Widescreen</PresentationFormat>
  <Paragraphs>134</Paragraphs>
  <Slides>10</Slides>
  <Notes>0</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Times New Roman</vt:lpstr>
      <vt:lpstr>Office Theme</vt:lpstr>
      <vt:lpstr>Strategies for Resilience and Prosperity BMSP6006</vt:lpstr>
      <vt:lpstr>What is Strategy</vt:lpstr>
      <vt:lpstr>Background to Marks and Spencer</vt:lpstr>
      <vt:lpstr>Background to Marks and Spencer (Cont’d)</vt:lpstr>
      <vt:lpstr>M&amp;S CURRENT STRATERGY</vt:lpstr>
      <vt:lpstr>SWOT ANYLASIS</vt:lpstr>
      <vt:lpstr>PESTLE</vt:lpstr>
      <vt:lpstr>Power &amp; Interest Stakeholder Model</vt:lpstr>
      <vt:lpstr>RECOMONDATION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and Prosperity BMSP6006</dc:title>
  <dc:creator>Lorraine</dc:creator>
  <cp:lastModifiedBy>Lorraine</cp:lastModifiedBy>
  <cp:revision>33</cp:revision>
  <dcterms:created xsi:type="dcterms:W3CDTF">2021-11-01T14:01:13Z</dcterms:created>
  <dcterms:modified xsi:type="dcterms:W3CDTF">2021-11-05T22:40:34Z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0x010100AA7832FEA9A0CE44993765A974BB2A9B</vt:lpwstr>
  </property>
</Properties>
</file>