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99" r:id="rId6"/>
    <p:sldId id="314" r:id="rId7"/>
    <p:sldId id="262" r:id="rId8"/>
    <p:sldId id="315" r:id="rId9"/>
    <p:sldId id="318" r:id="rId10"/>
    <p:sldId id="316" r:id="rId11"/>
    <p:sldId id="317" r:id="rId12"/>
    <p:sldId id="319" r:id="rId13"/>
    <p:sldId id="267" r:id="rId14"/>
    <p:sldId id="320" r:id="rId15"/>
    <p:sldId id="32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36D548-FA9A-4A0B-8EFC-196411C17959}" v="1" dt="2024-11-18T23:30:05.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5" autoAdjust="0"/>
    <p:restoredTop sz="75969" autoAdjust="0"/>
  </p:normalViewPr>
  <p:slideViewPr>
    <p:cSldViewPr snapToGrid="0" showGuides="1">
      <p:cViewPr>
        <p:scale>
          <a:sx n="84" d="100"/>
          <a:sy n="84" d="100"/>
        </p:scale>
        <p:origin x="303" y="-25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CE36D548-FA9A-4A0B-8EFC-196411C17959}"/>
    <pc:docChg chg="undo custSel delSld modSld">
      <pc:chgData name="Ewa Kazimierska" userId="8edb7084-dccb-4d8f-9cfb-38098ea1d667" providerId="ADAL" clId="{CE36D548-FA9A-4A0B-8EFC-196411C17959}" dt="2024-11-19T00:11:03.550" v="25" actId="729"/>
      <pc:docMkLst>
        <pc:docMk/>
      </pc:docMkLst>
      <pc:sldChg chg="del">
        <pc:chgData name="Ewa Kazimierska" userId="8edb7084-dccb-4d8f-9cfb-38098ea1d667" providerId="ADAL" clId="{CE36D548-FA9A-4A0B-8EFC-196411C17959}" dt="2024-11-18T23:22:26.164" v="0" actId="47"/>
        <pc:sldMkLst>
          <pc:docMk/>
          <pc:sldMk cId="3487277688" sldId="257"/>
        </pc:sldMkLst>
      </pc:sldChg>
      <pc:sldChg chg="del">
        <pc:chgData name="Ewa Kazimierska" userId="8edb7084-dccb-4d8f-9cfb-38098ea1d667" providerId="ADAL" clId="{CE36D548-FA9A-4A0B-8EFC-196411C17959}" dt="2024-11-18T23:22:26.164" v="0" actId="47"/>
        <pc:sldMkLst>
          <pc:docMk/>
          <pc:sldMk cId="3697411785" sldId="258"/>
        </pc:sldMkLst>
      </pc:sldChg>
      <pc:sldChg chg="del">
        <pc:chgData name="Ewa Kazimierska" userId="8edb7084-dccb-4d8f-9cfb-38098ea1d667" providerId="ADAL" clId="{CE36D548-FA9A-4A0B-8EFC-196411C17959}" dt="2024-11-18T23:22:26.164" v="0" actId="47"/>
        <pc:sldMkLst>
          <pc:docMk/>
          <pc:sldMk cId="3764965212" sldId="260"/>
        </pc:sldMkLst>
      </pc:sldChg>
      <pc:sldChg chg="del">
        <pc:chgData name="Ewa Kazimierska" userId="8edb7084-dccb-4d8f-9cfb-38098ea1d667" providerId="ADAL" clId="{CE36D548-FA9A-4A0B-8EFC-196411C17959}" dt="2024-11-18T23:22:26.164" v="0" actId="47"/>
        <pc:sldMkLst>
          <pc:docMk/>
          <pc:sldMk cId="1201207536" sldId="261"/>
        </pc:sldMkLst>
      </pc:sldChg>
      <pc:sldChg chg="mod modShow">
        <pc:chgData name="Ewa Kazimierska" userId="8edb7084-dccb-4d8f-9cfb-38098ea1d667" providerId="ADAL" clId="{CE36D548-FA9A-4A0B-8EFC-196411C17959}" dt="2024-11-18T23:32:38.265" v="24" actId="729"/>
        <pc:sldMkLst>
          <pc:docMk/>
          <pc:sldMk cId="145750643" sldId="262"/>
        </pc:sldMkLst>
      </pc:sldChg>
      <pc:sldChg chg="del">
        <pc:chgData name="Ewa Kazimierska" userId="8edb7084-dccb-4d8f-9cfb-38098ea1d667" providerId="ADAL" clId="{CE36D548-FA9A-4A0B-8EFC-196411C17959}" dt="2024-11-18T23:22:26.164" v="0" actId="47"/>
        <pc:sldMkLst>
          <pc:docMk/>
          <pc:sldMk cId="2719562071" sldId="263"/>
        </pc:sldMkLst>
      </pc:sldChg>
      <pc:sldChg chg="del">
        <pc:chgData name="Ewa Kazimierska" userId="8edb7084-dccb-4d8f-9cfb-38098ea1d667" providerId="ADAL" clId="{CE36D548-FA9A-4A0B-8EFC-196411C17959}" dt="2024-11-18T23:22:26.164" v="0" actId="47"/>
        <pc:sldMkLst>
          <pc:docMk/>
          <pc:sldMk cId="2720706571" sldId="265"/>
        </pc:sldMkLst>
      </pc:sldChg>
      <pc:sldChg chg="del">
        <pc:chgData name="Ewa Kazimierska" userId="8edb7084-dccb-4d8f-9cfb-38098ea1d667" providerId="ADAL" clId="{CE36D548-FA9A-4A0B-8EFC-196411C17959}" dt="2024-11-18T23:22:26.164" v="0" actId="47"/>
        <pc:sldMkLst>
          <pc:docMk/>
          <pc:sldMk cId="526468246" sldId="266"/>
        </pc:sldMkLst>
      </pc:sldChg>
      <pc:sldChg chg="del">
        <pc:chgData name="Ewa Kazimierska" userId="8edb7084-dccb-4d8f-9cfb-38098ea1d667" providerId="ADAL" clId="{CE36D548-FA9A-4A0B-8EFC-196411C17959}" dt="2024-11-18T23:22:26.164" v="0" actId="47"/>
        <pc:sldMkLst>
          <pc:docMk/>
          <pc:sldMk cId="1538760882" sldId="268"/>
        </pc:sldMkLst>
      </pc:sldChg>
      <pc:sldChg chg="mod modShow">
        <pc:chgData name="Ewa Kazimierska" userId="8edb7084-dccb-4d8f-9cfb-38098ea1d667" providerId="ADAL" clId="{CE36D548-FA9A-4A0B-8EFC-196411C17959}" dt="2024-11-19T00:11:03.550" v="25" actId="729"/>
        <pc:sldMkLst>
          <pc:docMk/>
          <pc:sldMk cId="541577346" sldId="299"/>
        </pc:sldMkLst>
      </pc:sldChg>
      <pc:sldChg chg="del">
        <pc:chgData name="Ewa Kazimierska" userId="8edb7084-dccb-4d8f-9cfb-38098ea1d667" providerId="ADAL" clId="{CE36D548-FA9A-4A0B-8EFC-196411C17959}" dt="2024-11-18T23:22:26.164" v="0" actId="47"/>
        <pc:sldMkLst>
          <pc:docMk/>
          <pc:sldMk cId="1552997741" sldId="300"/>
        </pc:sldMkLst>
      </pc:sldChg>
      <pc:sldChg chg="del">
        <pc:chgData name="Ewa Kazimierska" userId="8edb7084-dccb-4d8f-9cfb-38098ea1d667" providerId="ADAL" clId="{CE36D548-FA9A-4A0B-8EFC-196411C17959}" dt="2024-11-18T23:22:26.164" v="0" actId="47"/>
        <pc:sldMkLst>
          <pc:docMk/>
          <pc:sldMk cId="3769689459" sldId="301"/>
        </pc:sldMkLst>
      </pc:sldChg>
      <pc:sldChg chg="del">
        <pc:chgData name="Ewa Kazimierska" userId="8edb7084-dccb-4d8f-9cfb-38098ea1d667" providerId="ADAL" clId="{CE36D548-FA9A-4A0B-8EFC-196411C17959}" dt="2024-11-18T23:22:26.164" v="0" actId="47"/>
        <pc:sldMkLst>
          <pc:docMk/>
          <pc:sldMk cId="3061681345" sldId="308"/>
        </pc:sldMkLst>
      </pc:sldChg>
      <pc:sldChg chg="del">
        <pc:chgData name="Ewa Kazimierska" userId="8edb7084-dccb-4d8f-9cfb-38098ea1d667" providerId="ADAL" clId="{CE36D548-FA9A-4A0B-8EFC-196411C17959}" dt="2024-11-18T23:22:26.164" v="0" actId="47"/>
        <pc:sldMkLst>
          <pc:docMk/>
          <pc:sldMk cId="2250816990" sldId="309"/>
        </pc:sldMkLst>
      </pc:sldChg>
      <pc:sldChg chg="del">
        <pc:chgData name="Ewa Kazimierska" userId="8edb7084-dccb-4d8f-9cfb-38098ea1d667" providerId="ADAL" clId="{CE36D548-FA9A-4A0B-8EFC-196411C17959}" dt="2024-11-18T23:22:26.164" v="0" actId="47"/>
        <pc:sldMkLst>
          <pc:docMk/>
          <pc:sldMk cId="3172924558" sldId="312"/>
        </pc:sldMkLst>
      </pc:sldChg>
      <pc:sldChg chg="del">
        <pc:chgData name="Ewa Kazimierska" userId="8edb7084-dccb-4d8f-9cfb-38098ea1d667" providerId="ADAL" clId="{CE36D548-FA9A-4A0B-8EFC-196411C17959}" dt="2024-11-18T23:22:26.164" v="0" actId="47"/>
        <pc:sldMkLst>
          <pc:docMk/>
          <pc:sldMk cId="979316786" sldId="313"/>
        </pc:sldMkLst>
      </pc:sldChg>
      <pc:sldChg chg="modSp mod">
        <pc:chgData name="Ewa Kazimierska" userId="8edb7084-dccb-4d8f-9cfb-38098ea1d667" providerId="ADAL" clId="{CE36D548-FA9A-4A0B-8EFC-196411C17959}" dt="2024-11-18T23:31:16.751" v="23" actId="20577"/>
        <pc:sldMkLst>
          <pc:docMk/>
          <pc:sldMk cId="3412439623" sldId="314"/>
        </pc:sldMkLst>
        <pc:spChg chg="mod">
          <ac:chgData name="Ewa Kazimierska" userId="8edb7084-dccb-4d8f-9cfb-38098ea1d667" providerId="ADAL" clId="{CE36D548-FA9A-4A0B-8EFC-196411C17959}" dt="2024-11-18T23:31:16.751" v="23" actId="20577"/>
          <ac:spMkLst>
            <pc:docMk/>
            <pc:sldMk cId="3412439623" sldId="314"/>
            <ac:spMk id="18" creationId="{D871F57F-D031-428E-AF58-7D8022A3E64F}"/>
          </ac:spMkLst>
        </pc:spChg>
      </pc:sldChg>
      <pc:sldChg chg="delSp modSp mod">
        <pc:chgData name="Ewa Kazimierska" userId="8edb7084-dccb-4d8f-9cfb-38098ea1d667" providerId="ADAL" clId="{CE36D548-FA9A-4A0B-8EFC-196411C17959}" dt="2024-11-18T23:30:52.953" v="21" actId="478"/>
        <pc:sldMkLst>
          <pc:docMk/>
          <pc:sldMk cId="3292646045" sldId="318"/>
        </pc:sldMkLst>
        <pc:spChg chg="mod">
          <ac:chgData name="Ewa Kazimierska" userId="8edb7084-dccb-4d8f-9cfb-38098ea1d667" providerId="ADAL" clId="{CE36D548-FA9A-4A0B-8EFC-196411C17959}" dt="2024-11-18T23:30:26.764" v="17" actId="113"/>
          <ac:spMkLst>
            <pc:docMk/>
            <pc:sldMk cId="3292646045" sldId="318"/>
            <ac:spMk id="4" creationId="{24A6964E-F406-46E2-85FE-CA88AB29E6E6}"/>
          </ac:spMkLst>
        </pc:spChg>
        <pc:picChg chg="del mod">
          <ac:chgData name="Ewa Kazimierska" userId="8edb7084-dccb-4d8f-9cfb-38098ea1d667" providerId="ADAL" clId="{CE36D548-FA9A-4A0B-8EFC-196411C17959}" dt="2024-11-18T23:30:52.953" v="21" actId="478"/>
          <ac:picMkLst>
            <pc:docMk/>
            <pc:sldMk cId="3292646045" sldId="318"/>
            <ac:picMk id="7" creationId="{930271C8-3ED0-43A6-AF08-4FD7F9F334B5}"/>
          </ac:picMkLst>
        </pc:picChg>
      </pc:sldChg>
      <pc:sldChg chg="addSp modSp mod">
        <pc:chgData name="Ewa Kazimierska" userId="8edb7084-dccb-4d8f-9cfb-38098ea1d667" providerId="ADAL" clId="{CE36D548-FA9A-4A0B-8EFC-196411C17959}" dt="2024-11-18T23:24:14.526" v="6" actId="255"/>
        <pc:sldMkLst>
          <pc:docMk/>
          <pc:sldMk cId="2182485766" sldId="321"/>
        </pc:sldMkLst>
        <pc:spChg chg="add mod">
          <ac:chgData name="Ewa Kazimierska" userId="8edb7084-dccb-4d8f-9cfb-38098ea1d667" providerId="ADAL" clId="{CE36D548-FA9A-4A0B-8EFC-196411C17959}" dt="2024-11-18T23:24:14.526" v="6" actId="255"/>
          <ac:spMkLst>
            <pc:docMk/>
            <pc:sldMk cId="2182485766" sldId="321"/>
            <ac:spMk id="6" creationId="{3E39E134-8B2D-40E2-9B73-A194CE0576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8FC2AE-8A95-41D0-9962-91910AEF3DD1}"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B0596B-B566-4943-AADD-ECBB08E47AD8}" type="slidenum">
              <a:rPr lang="en-GB" smtClean="0"/>
              <a:t>‹#›</a:t>
            </a:fld>
            <a:endParaRPr lang="en-GB"/>
          </a:p>
        </p:txBody>
      </p:sp>
    </p:spTree>
    <p:extLst>
      <p:ext uri="{BB962C8B-B14F-4D97-AF65-F5344CB8AC3E}">
        <p14:creationId xmlns:p14="http://schemas.microsoft.com/office/powerpoint/2010/main" val="167253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B0596B-B566-4943-AADD-ECBB08E47AD8}" type="slidenum">
              <a:rPr lang="en-GB" smtClean="0"/>
              <a:t>3</a:t>
            </a:fld>
            <a:endParaRPr lang="en-GB"/>
          </a:p>
        </p:txBody>
      </p:sp>
    </p:spTree>
    <p:extLst>
      <p:ext uri="{BB962C8B-B14F-4D97-AF65-F5344CB8AC3E}">
        <p14:creationId xmlns:p14="http://schemas.microsoft.com/office/powerpoint/2010/main" val="1751752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Military and Warfare Impact</a:t>
            </a:r>
            <a:r>
              <a:rPr lang="en-GB" dirty="0"/>
              <a:t>:</a:t>
            </a:r>
          </a:p>
          <a:p>
            <a:pPr marL="742950" lvl="1" indent="-285750">
              <a:buFont typeface="Arial" panose="020B0604020202020204" pitchFamily="34" charset="0"/>
              <a:buChar char="•"/>
            </a:pPr>
            <a:r>
              <a:rPr lang="en-GB" b="1" dirty="0"/>
              <a:t>Ancient Use</a:t>
            </a:r>
            <a:r>
              <a:rPr lang="en-GB" dirty="0"/>
              <a:t>: Gunpowder, developed around the 9th century in China, is one of the earliest known explosive materials. Its invention revolutionised warfare, leading to the development of firearms, cannons, and rockets.</a:t>
            </a:r>
          </a:p>
          <a:p>
            <a:pPr marL="742950" lvl="1" indent="-285750">
              <a:buFont typeface="Arial" panose="020B0604020202020204" pitchFamily="34" charset="0"/>
              <a:buChar char="•"/>
            </a:pPr>
            <a:r>
              <a:rPr lang="en-GB" b="1" dirty="0"/>
              <a:t>Transformation of Warfare Tactics</a:t>
            </a:r>
            <a:r>
              <a:rPr lang="en-GB" dirty="0"/>
              <a:t>: As explosive technology spread to the Middle East and Europe, it fundamentally changed warfare strategies. Castles, which were once the ultimate defensive structures, became vulnerable to cannon fire, shifting military tactics and leading to new architectural designs.</a:t>
            </a:r>
          </a:p>
          <a:p>
            <a:pPr>
              <a:buFont typeface="Arial" panose="020B0604020202020204" pitchFamily="34" charset="0"/>
              <a:buChar char="•"/>
            </a:pPr>
            <a:r>
              <a:rPr lang="en-GB" b="1" dirty="0"/>
              <a:t>Industrial Engineering</a:t>
            </a:r>
            <a:r>
              <a:rPr lang="en-GB" dirty="0"/>
              <a:t>:</a:t>
            </a:r>
          </a:p>
          <a:p>
            <a:pPr marL="742950" lvl="1" indent="-285750">
              <a:buFont typeface="Arial" panose="020B0604020202020204" pitchFamily="34" charset="0"/>
              <a:buChar char="•"/>
            </a:pPr>
            <a:r>
              <a:rPr lang="en-GB" b="1" dirty="0"/>
              <a:t>Mining and Infrastructure</a:t>
            </a:r>
            <a:r>
              <a:rPr lang="en-GB" dirty="0"/>
              <a:t>: In the 19th century, dynamite (invented by Alfred Nobel) made it possible to clear rock and build tunnels efficiently, significantly advancing mining, railway construction, and infrastructure development.</a:t>
            </a:r>
          </a:p>
          <a:p>
            <a:pPr marL="742950" lvl="1" indent="-285750">
              <a:buFont typeface="Arial" panose="020B0604020202020204" pitchFamily="34" charset="0"/>
              <a:buChar char="•"/>
            </a:pPr>
            <a:r>
              <a:rPr lang="en-GB" b="1" dirty="0"/>
              <a:t>Agriculture and Civil Engineering</a:t>
            </a:r>
            <a:r>
              <a:rPr lang="en-GB" dirty="0"/>
              <a:t>: Explosives allowed engineers to remove obstacles (like tree stumps and rocks) on farmland and enabled large-scale civil engineering projects, such as dam construction and road building, which would have been prohibitively difficult without explosive materials.</a:t>
            </a:r>
          </a:p>
          <a:p>
            <a:pPr>
              <a:buFont typeface="Arial" panose="020B0604020202020204" pitchFamily="34" charset="0"/>
              <a:buChar char="•"/>
            </a:pPr>
            <a:r>
              <a:rPr lang="en-GB" b="1" dirty="0"/>
              <a:t>Societal Development</a:t>
            </a:r>
            <a:r>
              <a:rPr lang="en-GB" dirty="0"/>
              <a:t>:</a:t>
            </a:r>
          </a:p>
          <a:p>
            <a:pPr marL="742950" lvl="1" indent="-285750">
              <a:buFont typeface="Arial" panose="020B0604020202020204" pitchFamily="34" charset="0"/>
              <a:buChar char="•"/>
            </a:pPr>
            <a:r>
              <a:rPr lang="en-GB" b="1" dirty="0"/>
              <a:t>Economic and Technological Growth</a:t>
            </a:r>
            <a:r>
              <a:rPr lang="en-GB" dirty="0"/>
              <a:t>: The use of explosives in industry led to accelerated economic growth by enabling faster extraction of resources, which </a:t>
            </a:r>
            <a:r>
              <a:rPr lang="en-GB" dirty="0" err="1"/>
              <a:t>fueled</a:t>
            </a:r>
            <a:r>
              <a:rPr lang="en-GB" dirty="0"/>
              <a:t> other sectors.</a:t>
            </a:r>
          </a:p>
          <a:p>
            <a:pPr marL="742950" lvl="1" indent="-285750">
              <a:buFont typeface="Arial" panose="020B0604020202020204" pitchFamily="34" charset="0"/>
              <a:buChar char="•"/>
            </a:pPr>
            <a:r>
              <a:rPr lang="en-GB" b="1" dirty="0"/>
              <a:t>Ethical and Environmental Impact</a:t>
            </a:r>
            <a:r>
              <a:rPr lang="en-GB" dirty="0"/>
              <a:t>: As explosive technology evolved, so did the ethical questions around its use. High-explosive and nuclear materials introduced the risk of widespread destruction and environmental damage, which have influenced laws and international treaties regulating their development and use.</a:t>
            </a:r>
          </a:p>
          <a:p>
            <a:endParaRPr lang="en-GB" dirty="0"/>
          </a:p>
        </p:txBody>
      </p:sp>
      <p:sp>
        <p:nvSpPr>
          <p:cNvPr id="4" name="Slide Number Placeholder 3"/>
          <p:cNvSpPr>
            <a:spLocks noGrp="1"/>
          </p:cNvSpPr>
          <p:nvPr>
            <p:ph type="sldNum" sz="quarter" idx="5"/>
          </p:nvPr>
        </p:nvSpPr>
        <p:spPr/>
        <p:txBody>
          <a:bodyPr/>
          <a:lstStyle/>
          <a:p>
            <a:fld id="{40B0596B-B566-4943-AADD-ECBB08E47AD8}" type="slidenum">
              <a:rPr lang="en-GB" smtClean="0"/>
              <a:t>4</a:t>
            </a:fld>
            <a:endParaRPr lang="en-GB"/>
          </a:p>
        </p:txBody>
      </p:sp>
    </p:spTree>
    <p:extLst>
      <p:ext uri="{BB962C8B-B14F-4D97-AF65-F5344CB8AC3E}">
        <p14:creationId xmlns:p14="http://schemas.microsoft.com/office/powerpoint/2010/main" val="1549081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(Mid-19th Century):</a:t>
            </a:r>
            <a:endParaRPr lang="en-GB" dirty="0"/>
          </a:p>
          <a:p>
            <a:endParaRPr lang="en-GB" dirty="0"/>
          </a:p>
        </p:txBody>
      </p:sp>
      <p:sp>
        <p:nvSpPr>
          <p:cNvPr id="4" name="Slide Number Placeholder 3"/>
          <p:cNvSpPr>
            <a:spLocks noGrp="1"/>
          </p:cNvSpPr>
          <p:nvPr>
            <p:ph type="sldNum" sz="quarter" idx="5"/>
          </p:nvPr>
        </p:nvSpPr>
        <p:spPr/>
        <p:txBody>
          <a:bodyPr/>
          <a:lstStyle/>
          <a:p>
            <a:fld id="{40B0596B-B566-4943-AADD-ECBB08E47AD8}" type="slidenum">
              <a:rPr lang="en-GB" smtClean="0"/>
              <a:t>6</a:t>
            </a:fld>
            <a:endParaRPr lang="en-GB"/>
          </a:p>
        </p:txBody>
      </p:sp>
    </p:spTree>
    <p:extLst>
      <p:ext uri="{BB962C8B-B14F-4D97-AF65-F5344CB8AC3E}">
        <p14:creationId xmlns:p14="http://schemas.microsoft.com/office/powerpoint/2010/main" val="999702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B0596B-B566-4943-AADD-ECBB08E47AD8}" type="slidenum">
              <a:rPr lang="en-GB" smtClean="0"/>
              <a:t>10</a:t>
            </a:fld>
            <a:endParaRPr lang="en-GB"/>
          </a:p>
        </p:txBody>
      </p:sp>
    </p:spTree>
    <p:extLst>
      <p:ext uri="{BB962C8B-B14F-4D97-AF65-F5344CB8AC3E}">
        <p14:creationId xmlns:p14="http://schemas.microsoft.com/office/powerpoint/2010/main" val="3247033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B0596B-B566-4943-AADD-ECBB08E47AD8}" type="slidenum">
              <a:rPr lang="en-GB" smtClean="0"/>
              <a:t>12</a:t>
            </a:fld>
            <a:endParaRPr lang="en-GB"/>
          </a:p>
        </p:txBody>
      </p:sp>
    </p:spTree>
    <p:extLst>
      <p:ext uri="{BB962C8B-B14F-4D97-AF65-F5344CB8AC3E}">
        <p14:creationId xmlns:p14="http://schemas.microsoft.com/office/powerpoint/2010/main" val="1033414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81DC9A-3232-496F-8251-544463D90665}"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1701738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1DC9A-3232-496F-8251-544463D90665}"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2558222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81DC9A-3232-496F-8251-544463D90665}"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1836449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440403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81DC9A-3232-496F-8251-544463D90665}" type="datetimeFigureOut">
              <a:rPr lang="en-GB" smtClean="0"/>
              <a:t>11/11/2024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3240613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81DC9A-3232-496F-8251-544463D90665}"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562671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A81DC9A-3232-496F-8251-544463D90665}" type="datetimeFigureOut">
              <a:rPr lang="en-GB" smtClean="0"/>
              <a:t>11/11/2024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910041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1690954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2083525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1446150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2804783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98787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1DC9A-3232-496F-8251-544463D90665}"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28468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81DC9A-3232-496F-8251-544463D90665}"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545494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81DC9A-3232-496F-8251-544463D90665}"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2951189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1DC9A-3232-496F-8251-544463D90665}"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654133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1DC9A-3232-496F-8251-544463D90665}"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38862-437E-4CCE-896E-B8B3347C17E2}" type="slidenum">
              <a:rPr lang="en-GB" smtClean="0"/>
              <a:t>‹#›</a:t>
            </a:fld>
            <a:endParaRPr lang="en-GB"/>
          </a:p>
        </p:txBody>
      </p:sp>
    </p:spTree>
    <p:extLst>
      <p:ext uri="{BB962C8B-B14F-4D97-AF65-F5344CB8AC3E}">
        <p14:creationId xmlns:p14="http://schemas.microsoft.com/office/powerpoint/2010/main" val="1458789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74979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A81DC9A-3232-496F-8251-544463D90665}" type="datetimeFigureOut">
              <a:rPr lang="en-GB" smtClean="0"/>
              <a:t>11/11/2024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8C38862-437E-4CCE-896E-B8B3347C17E2}" type="slidenum">
              <a:rPr lang="en-GB" smtClean="0"/>
              <a:t>‹#›</a:t>
            </a:fld>
            <a:endParaRPr lang="en-GB"/>
          </a:p>
        </p:txBody>
      </p:sp>
    </p:spTree>
    <p:extLst>
      <p:ext uri="{BB962C8B-B14F-4D97-AF65-F5344CB8AC3E}">
        <p14:creationId xmlns:p14="http://schemas.microsoft.com/office/powerpoint/2010/main" val="4143196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6AC5-C8F5-4BA0-A7D2-BD27CCB007CA}"/>
              </a:ext>
            </a:extLst>
          </p:cNvPr>
          <p:cNvSpPr>
            <a:spLocks noGrp="1"/>
          </p:cNvSpPr>
          <p:nvPr>
            <p:ph type="ctrTitle"/>
          </p:nvPr>
        </p:nvSpPr>
        <p:spPr/>
        <p:txBody>
          <a:bodyPr/>
          <a:lstStyle/>
          <a:p>
            <a:r>
              <a:rPr lang="en-GB" dirty="0"/>
              <a:t>history of explosive materials</a:t>
            </a:r>
          </a:p>
        </p:txBody>
      </p:sp>
      <p:sp>
        <p:nvSpPr>
          <p:cNvPr id="3" name="Subtitle 2">
            <a:extLst>
              <a:ext uri="{FF2B5EF4-FFF2-40B4-BE49-F238E27FC236}">
                <a16:creationId xmlns:a16="http://schemas.microsoft.com/office/drawing/2014/main" id="{B05CB142-0BBF-4EEF-A844-A2292DFD75E4}"/>
              </a:ext>
            </a:extLst>
          </p:cNvPr>
          <p:cNvSpPr>
            <a:spLocks noGrp="1"/>
          </p:cNvSpPr>
          <p:nvPr>
            <p:ph type="subTitle" idx="1"/>
          </p:nvPr>
        </p:nvSpPr>
        <p:spPr/>
        <p:txBody>
          <a:bodyPr>
            <a:normAutofit fontScale="92500" lnSpcReduction="10000"/>
          </a:bodyPr>
          <a:lstStyle/>
          <a:p>
            <a:r>
              <a:rPr lang="en-GB" dirty="0"/>
              <a:t>Acda6020</a:t>
            </a:r>
          </a:p>
          <a:p>
            <a:endParaRPr lang="en-GB" dirty="0"/>
          </a:p>
          <a:p>
            <a:r>
              <a:rPr lang="en-GB" dirty="0"/>
              <a:t>e.kazimierska@uwtsd.ac.uk</a:t>
            </a:r>
          </a:p>
        </p:txBody>
      </p:sp>
    </p:spTree>
    <p:extLst>
      <p:ext uri="{BB962C8B-B14F-4D97-AF65-F5344CB8AC3E}">
        <p14:creationId xmlns:p14="http://schemas.microsoft.com/office/powerpoint/2010/main" val="3574198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E452E6-6D91-465D-90B9-C0FFB98E8E99}"/>
              </a:ext>
            </a:extLst>
          </p:cNvPr>
          <p:cNvSpPr txBox="1"/>
          <p:nvPr/>
        </p:nvSpPr>
        <p:spPr>
          <a:xfrm>
            <a:off x="1790760" y="1564689"/>
            <a:ext cx="2741713" cy="4047262"/>
          </a:xfrm>
          <a:prstGeom prst="rect">
            <a:avLst/>
          </a:prstGeom>
          <a:noFill/>
        </p:spPr>
        <p:txBody>
          <a:bodyPr wrap="none" rtlCol="0">
            <a:spAutoFit/>
          </a:bodyPr>
          <a:lstStyle/>
          <a:p>
            <a:pPr marL="285750" indent="-285750">
              <a:lnSpc>
                <a:spcPts val="3700"/>
              </a:lnSpc>
              <a:buFontTx/>
              <a:buChar char="-"/>
            </a:pPr>
            <a:r>
              <a:rPr lang="en-GB" sz="2400" dirty="0"/>
              <a:t>Black powder</a:t>
            </a:r>
          </a:p>
          <a:p>
            <a:pPr marL="285750" indent="-285750">
              <a:lnSpc>
                <a:spcPts val="3700"/>
              </a:lnSpc>
              <a:buFontTx/>
              <a:buChar char="-"/>
            </a:pPr>
            <a:r>
              <a:rPr lang="en-GB" sz="2400" dirty="0" err="1">
                <a:effectLst/>
                <a:ea typeface="DengXian" panose="02010600030101010101" pitchFamily="2" charset="-122"/>
                <a:cs typeface="Arial" panose="020B0604020202020204" pitchFamily="34" charset="0"/>
              </a:rPr>
              <a:t>Nitroglycerine</a:t>
            </a:r>
            <a:endParaRPr lang="en-GB" sz="2400" dirty="0">
              <a:effectLst/>
              <a:ea typeface="DengXian" panose="02010600030101010101" pitchFamily="2" charset="-122"/>
              <a:cs typeface="Arial" panose="020B0604020202020204" pitchFamily="34" charset="0"/>
            </a:endParaRPr>
          </a:p>
          <a:p>
            <a:pPr marL="285750" indent="-285750">
              <a:lnSpc>
                <a:spcPts val="3700"/>
              </a:lnSpc>
              <a:buFontTx/>
              <a:buChar char="-"/>
            </a:pPr>
            <a:r>
              <a:rPr lang="en-GB" sz="2400" dirty="0">
                <a:ea typeface="DengXian" panose="02010600030101010101" pitchFamily="2" charset="-122"/>
                <a:cs typeface="Arial" panose="020B0604020202020204" pitchFamily="34" charset="0"/>
              </a:rPr>
              <a:t>M</a:t>
            </a:r>
            <a:r>
              <a:rPr lang="en-GB" sz="2400" dirty="0">
                <a:effectLst/>
                <a:ea typeface="DengXian" panose="02010600030101010101" pitchFamily="2" charset="-122"/>
                <a:cs typeface="Arial" panose="020B0604020202020204" pitchFamily="34" charset="0"/>
              </a:rPr>
              <a:t>ercury fulminate</a:t>
            </a:r>
          </a:p>
          <a:p>
            <a:pPr marL="285750" indent="-285750">
              <a:lnSpc>
                <a:spcPts val="3700"/>
              </a:lnSpc>
              <a:buFontTx/>
              <a:buChar char="-"/>
            </a:pPr>
            <a:r>
              <a:rPr lang="en-GB" sz="2400" dirty="0"/>
              <a:t>Nitrocellulose (NC)</a:t>
            </a:r>
          </a:p>
          <a:p>
            <a:pPr marL="285750" indent="-285750">
              <a:lnSpc>
                <a:spcPts val="3700"/>
              </a:lnSpc>
              <a:buFontTx/>
              <a:buChar char="-"/>
            </a:pPr>
            <a:r>
              <a:rPr lang="en-GB" sz="2400" dirty="0"/>
              <a:t>Picric acid </a:t>
            </a:r>
          </a:p>
          <a:p>
            <a:pPr marL="285750" indent="-285750">
              <a:lnSpc>
                <a:spcPts val="3700"/>
              </a:lnSpc>
              <a:buFontTx/>
              <a:buChar char="-"/>
            </a:pPr>
            <a:r>
              <a:rPr lang="en-GB" sz="2400" dirty="0">
                <a:ea typeface="DengXian" panose="02010600030101010101" pitchFamily="2" charset="-122"/>
                <a:cs typeface="Arial" panose="020B0604020202020204" pitchFamily="34" charset="0"/>
              </a:rPr>
              <a:t>Tetryl</a:t>
            </a:r>
          </a:p>
          <a:p>
            <a:pPr marL="285750" indent="-285750">
              <a:buFontTx/>
              <a:buChar char="-"/>
            </a:pPr>
            <a:endParaRPr lang="en-GB" b="1" dirty="0">
              <a:ea typeface="DengXian" panose="02010600030101010101" pitchFamily="2" charset="-122"/>
              <a:cs typeface="Arial" panose="020B0604020202020204" pitchFamily="34" charset="0"/>
            </a:endParaRPr>
          </a:p>
          <a:p>
            <a:pPr marL="285750" indent="-285750">
              <a:buFontTx/>
              <a:buChar char="-"/>
            </a:pPr>
            <a:endParaRPr lang="en-GB" sz="1800" b="1" dirty="0">
              <a:effectLst/>
              <a:ea typeface="DengXian" panose="02010600030101010101" pitchFamily="2" charset="-122"/>
              <a:cs typeface="Arial" panose="020B0604020202020204" pitchFamily="34" charset="0"/>
            </a:endParaRPr>
          </a:p>
          <a:p>
            <a:pPr marL="285750" indent="-285750">
              <a:buFontTx/>
              <a:buChar char="-"/>
            </a:pPr>
            <a:endParaRPr lang="en-GB" dirty="0"/>
          </a:p>
          <a:p>
            <a:pPr marL="285750" indent="-285750">
              <a:buFontTx/>
              <a:buChar char="-"/>
            </a:pPr>
            <a:endParaRPr lang="en-GB" dirty="0"/>
          </a:p>
        </p:txBody>
      </p:sp>
      <p:sp>
        <p:nvSpPr>
          <p:cNvPr id="6" name="TextBox 5">
            <a:extLst>
              <a:ext uri="{FF2B5EF4-FFF2-40B4-BE49-F238E27FC236}">
                <a16:creationId xmlns:a16="http://schemas.microsoft.com/office/drawing/2014/main" id="{FDECE352-A8D5-4535-8351-A78D52CDF04A}"/>
              </a:ext>
            </a:extLst>
          </p:cNvPr>
          <p:cNvSpPr txBox="1"/>
          <p:nvPr/>
        </p:nvSpPr>
        <p:spPr>
          <a:xfrm>
            <a:off x="6212132" y="1564689"/>
            <a:ext cx="6034665" cy="3572773"/>
          </a:xfrm>
          <a:prstGeom prst="rect">
            <a:avLst/>
          </a:prstGeom>
          <a:noFill/>
        </p:spPr>
        <p:txBody>
          <a:bodyPr wrap="none" rtlCol="0">
            <a:spAutoFit/>
          </a:bodyPr>
          <a:lstStyle/>
          <a:p>
            <a:pPr marL="285750" indent="-285750">
              <a:lnSpc>
                <a:spcPts val="3700"/>
              </a:lnSpc>
              <a:buFontTx/>
              <a:buChar char="-"/>
            </a:pPr>
            <a:r>
              <a:rPr lang="en-GB" sz="2400" dirty="0">
                <a:ea typeface="DengXian" panose="02010600030101010101" pitchFamily="2" charset="-122"/>
                <a:cs typeface="Arial" panose="020B0604020202020204" pitchFamily="34" charset="0"/>
              </a:rPr>
              <a:t>TNT</a:t>
            </a:r>
          </a:p>
          <a:p>
            <a:pPr marL="285750" indent="-285750">
              <a:lnSpc>
                <a:spcPts val="3700"/>
              </a:lnSpc>
              <a:buFontTx/>
              <a:buChar char="-"/>
            </a:pPr>
            <a:r>
              <a:rPr lang="en-GB" sz="2400" dirty="0"/>
              <a:t>Nitroguanidine</a:t>
            </a:r>
          </a:p>
          <a:p>
            <a:pPr marL="285750" indent="-285750">
              <a:lnSpc>
                <a:spcPts val="3700"/>
              </a:lnSpc>
              <a:buFontTx/>
              <a:buChar char="-"/>
            </a:pPr>
            <a:r>
              <a:rPr lang="en-GB" sz="2400" dirty="0"/>
              <a:t>Hexogen (RDX) </a:t>
            </a:r>
          </a:p>
          <a:p>
            <a:pPr marL="285750" indent="-285750">
              <a:lnSpc>
                <a:spcPts val="3700"/>
              </a:lnSpc>
              <a:buFontTx/>
              <a:buChar char="-"/>
            </a:pPr>
            <a:r>
              <a:rPr lang="en-GB" sz="2400" dirty="0"/>
              <a:t>Pentaerythritol tetranitrate (</a:t>
            </a:r>
            <a:r>
              <a:rPr lang="en-GB" sz="2400" dirty="0" err="1"/>
              <a:t>nitropenta</a:t>
            </a:r>
            <a:r>
              <a:rPr lang="en-GB" sz="2400" dirty="0"/>
              <a:t>, PETN)</a:t>
            </a:r>
          </a:p>
          <a:p>
            <a:pPr marL="285750" indent="-285750">
              <a:lnSpc>
                <a:spcPts val="3700"/>
              </a:lnSpc>
              <a:buFontTx/>
              <a:buChar char="-"/>
            </a:pPr>
            <a:r>
              <a:rPr lang="en-GB" sz="2400" dirty="0">
                <a:ea typeface="DengXian" panose="02010600030101010101" pitchFamily="2" charset="-122"/>
                <a:cs typeface="Arial" panose="020B0604020202020204" pitchFamily="34" charset="0"/>
              </a:rPr>
              <a:t>HMX</a:t>
            </a:r>
          </a:p>
          <a:p>
            <a:pPr marL="285750" indent="-285750">
              <a:buFontTx/>
              <a:buChar char="-"/>
            </a:pPr>
            <a:endParaRPr lang="en-GB" b="1" dirty="0">
              <a:ea typeface="DengXian" panose="02010600030101010101" pitchFamily="2" charset="-122"/>
              <a:cs typeface="Arial" panose="020B0604020202020204" pitchFamily="34" charset="0"/>
            </a:endParaRPr>
          </a:p>
          <a:p>
            <a:pPr marL="285750" indent="-285750">
              <a:buFontTx/>
              <a:buChar char="-"/>
            </a:pPr>
            <a:endParaRPr lang="en-GB" sz="1800" b="1" dirty="0">
              <a:effectLst/>
              <a:ea typeface="DengXian" panose="02010600030101010101" pitchFamily="2" charset="-122"/>
              <a:cs typeface="Arial" panose="020B0604020202020204" pitchFamily="34" charset="0"/>
            </a:endParaRP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541577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D871F57F-D031-428E-AF58-7D8022A3E64F}"/>
              </a:ext>
            </a:extLst>
          </p:cNvPr>
          <p:cNvSpPr txBox="1"/>
          <p:nvPr/>
        </p:nvSpPr>
        <p:spPr>
          <a:xfrm>
            <a:off x="253963" y="845575"/>
            <a:ext cx="11665894" cy="6155531"/>
          </a:xfrm>
          <a:prstGeom prst="rect">
            <a:avLst/>
          </a:prstGeom>
          <a:noFill/>
        </p:spPr>
        <p:txBody>
          <a:bodyPr wrap="square">
            <a:spAutoFit/>
          </a:bodyPr>
          <a:lstStyle/>
          <a:p>
            <a:r>
              <a:rPr lang="en-GB" sz="2400" dirty="0">
                <a:solidFill>
                  <a:srgbClr val="FF0000"/>
                </a:solidFill>
              </a:rPr>
              <a:t>Explosive materials are substances that, when subjected to certain conditions (such as heat, shock, or friction), undergo a rapid chemical reaction. This reaction releases a large amount of energy in the form of heat, gas, and pressure almost instantaneously.</a:t>
            </a:r>
          </a:p>
          <a:p>
            <a:endParaRPr lang="en-GB" sz="2400" dirty="0"/>
          </a:p>
          <a:p>
            <a:r>
              <a:rPr lang="en-GB" sz="2400" dirty="0"/>
              <a:t>The stored chemical energy is transformed almost </a:t>
            </a:r>
            <a:r>
              <a:rPr lang="en-GB" sz="2400" dirty="0" err="1"/>
              <a:t>instaneously</a:t>
            </a:r>
            <a:r>
              <a:rPr lang="en-GB" sz="2400" dirty="0"/>
              <a:t> into:</a:t>
            </a:r>
          </a:p>
          <a:p>
            <a:pPr marL="800100" lvl="1" indent="-342900">
              <a:buFont typeface="Arial" panose="020B0604020202020204" pitchFamily="34" charset="0"/>
              <a:buChar char="•"/>
            </a:pPr>
            <a:r>
              <a:rPr lang="en-GB" sz="2400" dirty="0" err="1"/>
              <a:t>tinetic</a:t>
            </a:r>
            <a:r>
              <a:rPr lang="en-GB" sz="2400" dirty="0"/>
              <a:t> Energy (blast)</a:t>
            </a:r>
          </a:p>
          <a:p>
            <a:pPr marL="800100" lvl="1" indent="-342900">
              <a:buFont typeface="Arial" panose="020B0604020202020204" pitchFamily="34" charset="0"/>
              <a:buChar char="•"/>
            </a:pPr>
            <a:r>
              <a:rPr lang="en-GB" sz="2400" dirty="0"/>
              <a:t>thermal Energy (heat)</a:t>
            </a:r>
          </a:p>
          <a:p>
            <a:pPr marL="800100" lvl="1" indent="-342900">
              <a:buFont typeface="Arial" panose="020B0604020202020204" pitchFamily="34" charset="0"/>
              <a:buChar char="•"/>
            </a:pPr>
            <a:r>
              <a:rPr lang="en-GB" sz="2400" dirty="0"/>
              <a:t>visible Light (flash)</a:t>
            </a:r>
          </a:p>
          <a:p>
            <a:r>
              <a:rPr lang="en-GB" sz="2400" dirty="0"/>
              <a:t>This intense energy release causes fragmentation and significant mechanical force.</a:t>
            </a:r>
          </a:p>
          <a:p>
            <a:endParaRPr lang="en-GB" sz="2000" dirty="0"/>
          </a:p>
          <a:p>
            <a:endParaRPr lang="en-GB" sz="2000" b="1" dirty="0"/>
          </a:p>
          <a:p>
            <a:r>
              <a:rPr lang="en-GB" sz="2400" dirty="0"/>
              <a:t>Types of Explosives</a:t>
            </a:r>
          </a:p>
          <a:p>
            <a:pPr marL="342900" indent="-342900">
              <a:buFont typeface="Arial" panose="020B0604020202020204" pitchFamily="34" charset="0"/>
              <a:buChar char="•"/>
            </a:pPr>
            <a:r>
              <a:rPr lang="en-GB" sz="2400" u="sng" dirty="0"/>
              <a:t>Low Explosives</a:t>
            </a:r>
            <a:r>
              <a:rPr lang="en-GB" sz="2400" dirty="0"/>
              <a:t> burn rapidly (deflagrate) for controlled energy release; used in firearms and fireworks (e.g., gunpowder).</a:t>
            </a:r>
          </a:p>
          <a:p>
            <a:pPr marL="342900" indent="-342900">
              <a:buFont typeface="Arial" panose="020B0604020202020204" pitchFamily="34" charset="0"/>
              <a:buChar char="•"/>
            </a:pPr>
            <a:r>
              <a:rPr lang="en-GB" sz="2400" u="sng" dirty="0"/>
              <a:t>High Explosives</a:t>
            </a:r>
            <a:r>
              <a:rPr lang="en-GB" sz="2400" dirty="0"/>
              <a:t> detonate with a shockwave for rapid, powerful energy release; used in demolitions and military (e.g., TNT, C-4).</a:t>
            </a:r>
          </a:p>
          <a:p>
            <a:endParaRPr lang="en-GB" dirty="0"/>
          </a:p>
        </p:txBody>
      </p:sp>
      <p:sp>
        <p:nvSpPr>
          <p:cNvPr id="2" name="Title 1">
            <a:extLst>
              <a:ext uri="{FF2B5EF4-FFF2-40B4-BE49-F238E27FC236}">
                <a16:creationId xmlns:a16="http://schemas.microsoft.com/office/drawing/2014/main" id="{D46E8F8A-C0AB-4A7C-97EA-681D7332AA3F}"/>
              </a:ext>
            </a:extLst>
          </p:cNvPr>
          <p:cNvSpPr>
            <a:spLocks noGrp="1"/>
          </p:cNvSpPr>
          <p:nvPr>
            <p:ph type="title"/>
          </p:nvPr>
        </p:nvSpPr>
        <p:spPr>
          <a:xfrm>
            <a:off x="913774" y="1"/>
            <a:ext cx="10364451" cy="845574"/>
          </a:xfrm>
        </p:spPr>
        <p:txBody>
          <a:bodyPr/>
          <a:lstStyle/>
          <a:p>
            <a:r>
              <a:rPr lang="en-GB" dirty="0"/>
              <a:t>What are explosives?</a:t>
            </a:r>
          </a:p>
        </p:txBody>
      </p:sp>
    </p:spTree>
    <p:extLst>
      <p:ext uri="{BB962C8B-B14F-4D97-AF65-F5344CB8AC3E}">
        <p14:creationId xmlns:p14="http://schemas.microsoft.com/office/powerpoint/2010/main" val="3412439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379BC6-162B-48CE-BA96-5828B3D4DDAF}"/>
              </a:ext>
            </a:extLst>
          </p:cNvPr>
          <p:cNvSpPr>
            <a:spLocks noGrp="1"/>
          </p:cNvSpPr>
          <p:nvPr>
            <p:ph type="title"/>
          </p:nvPr>
        </p:nvSpPr>
        <p:spPr>
          <a:xfrm>
            <a:off x="913774" y="1"/>
            <a:ext cx="10364451" cy="1077686"/>
          </a:xfrm>
        </p:spPr>
        <p:txBody>
          <a:bodyPr/>
          <a:lstStyle/>
          <a:p>
            <a:r>
              <a:rPr lang="en-GB" dirty="0"/>
              <a:t>Historical importance of explosives</a:t>
            </a:r>
          </a:p>
        </p:txBody>
      </p:sp>
      <p:sp>
        <p:nvSpPr>
          <p:cNvPr id="5" name="TextBox 4">
            <a:extLst>
              <a:ext uri="{FF2B5EF4-FFF2-40B4-BE49-F238E27FC236}">
                <a16:creationId xmlns:a16="http://schemas.microsoft.com/office/drawing/2014/main" id="{B49563FB-3898-495E-9DF2-BFF5C379F91E}"/>
              </a:ext>
            </a:extLst>
          </p:cNvPr>
          <p:cNvSpPr txBox="1"/>
          <p:nvPr/>
        </p:nvSpPr>
        <p:spPr>
          <a:xfrm>
            <a:off x="314130" y="919962"/>
            <a:ext cx="11563738" cy="4893647"/>
          </a:xfrm>
          <a:prstGeom prst="rect">
            <a:avLst/>
          </a:prstGeom>
          <a:noFill/>
        </p:spPr>
        <p:txBody>
          <a:bodyPr wrap="square">
            <a:spAutoFit/>
          </a:bodyPr>
          <a:lstStyle/>
          <a:p>
            <a:pPr marL="285750" indent="-285750">
              <a:buFont typeface="Arial" panose="020B0604020202020204" pitchFamily="34" charset="0"/>
              <a:buChar char="•"/>
            </a:pPr>
            <a:r>
              <a:rPr lang="en-GB" sz="2400" b="1" dirty="0"/>
              <a:t>Military and Warfare:</a:t>
            </a:r>
          </a:p>
          <a:p>
            <a:pPr marL="742950" lvl="1" indent="-285750">
              <a:buFont typeface="Arial" panose="020B0604020202020204" pitchFamily="34" charset="0"/>
              <a:buChar char="•"/>
            </a:pPr>
            <a:r>
              <a:rPr lang="en-GB" sz="2400" dirty="0"/>
              <a:t>Gunpowder, developed in 9th century China, revolutionised warfare with firearms, cannons, and rockets. Its spread to Europe and the Middle East made castles vulnerable and changed military strategies.</a:t>
            </a:r>
          </a:p>
          <a:p>
            <a:pPr marL="742950" lvl="1"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b="1" dirty="0"/>
              <a:t>Industrial Engineering:</a:t>
            </a:r>
          </a:p>
          <a:p>
            <a:pPr marL="742950" lvl="1" indent="-285750">
              <a:buFont typeface="Arial" panose="020B0604020202020204" pitchFamily="34" charset="0"/>
              <a:buChar char="•"/>
            </a:pPr>
            <a:r>
              <a:rPr lang="en-GB" sz="2400" dirty="0"/>
              <a:t>Dynamite (Alfred Nobel, 19th century) enabled efficient </a:t>
            </a:r>
            <a:r>
              <a:rPr lang="en-GB" sz="2400" dirty="0" err="1"/>
              <a:t>tunneling</a:t>
            </a:r>
            <a:r>
              <a:rPr lang="en-GB" sz="2400" dirty="0"/>
              <a:t> and resource extraction, advancing mining, railways, and infrastructure. Explosives also facilitated large-scale projects like dams, roads, and farmland clearing.</a:t>
            </a:r>
          </a:p>
          <a:p>
            <a:pPr marL="742950" lvl="1"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b="1" dirty="0"/>
              <a:t>Societal Development:</a:t>
            </a:r>
          </a:p>
          <a:p>
            <a:pPr marL="742950" lvl="1" indent="-285750">
              <a:buFont typeface="Arial" panose="020B0604020202020204" pitchFamily="34" charset="0"/>
              <a:buChar char="•"/>
            </a:pPr>
            <a:r>
              <a:rPr lang="en-GB" sz="2400" dirty="0"/>
              <a:t>Accelerated industrial growth by boosting resource extraction. However, the risks of destruction and environmental harm led to international regulation and treaties.</a:t>
            </a:r>
          </a:p>
        </p:txBody>
      </p:sp>
    </p:spTree>
    <p:extLst>
      <p:ext uri="{BB962C8B-B14F-4D97-AF65-F5344CB8AC3E}">
        <p14:creationId xmlns:p14="http://schemas.microsoft.com/office/powerpoint/2010/main" val="145750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7C01-FDC4-4AED-8631-F63DCBCCEA09}"/>
              </a:ext>
            </a:extLst>
          </p:cNvPr>
          <p:cNvSpPr>
            <a:spLocks noGrp="1"/>
          </p:cNvSpPr>
          <p:nvPr>
            <p:ph type="title"/>
          </p:nvPr>
        </p:nvSpPr>
        <p:spPr>
          <a:xfrm>
            <a:off x="913774" y="0"/>
            <a:ext cx="10364451" cy="964163"/>
          </a:xfrm>
        </p:spPr>
        <p:txBody>
          <a:bodyPr/>
          <a:lstStyle/>
          <a:p>
            <a:r>
              <a:rPr lang="en-GB" dirty="0"/>
              <a:t>Early explosives and gunpowder</a:t>
            </a:r>
          </a:p>
        </p:txBody>
      </p:sp>
      <p:sp>
        <p:nvSpPr>
          <p:cNvPr id="4" name="TextBox 3">
            <a:extLst>
              <a:ext uri="{FF2B5EF4-FFF2-40B4-BE49-F238E27FC236}">
                <a16:creationId xmlns:a16="http://schemas.microsoft.com/office/drawing/2014/main" id="{CE23EA1B-F8DC-4F9B-9C39-05B7B6B80347}"/>
              </a:ext>
            </a:extLst>
          </p:cNvPr>
          <p:cNvSpPr txBox="1"/>
          <p:nvPr/>
        </p:nvSpPr>
        <p:spPr>
          <a:xfrm>
            <a:off x="6344816" y="3599309"/>
            <a:ext cx="5777730" cy="2308324"/>
          </a:xfrm>
          <a:prstGeom prst="rect">
            <a:avLst/>
          </a:prstGeom>
          <a:noFill/>
        </p:spPr>
        <p:txBody>
          <a:bodyPr wrap="square">
            <a:spAutoFit/>
          </a:bodyPr>
          <a:lstStyle/>
          <a:p>
            <a:r>
              <a:rPr lang="en-GB" sz="2400" b="1" dirty="0"/>
              <a:t>Spread to the Middle East and Europe (13th Century):</a:t>
            </a:r>
            <a:endParaRPr lang="en-GB" sz="2400" dirty="0"/>
          </a:p>
          <a:p>
            <a:pPr marL="742950" lvl="1" indent="-285750">
              <a:buFont typeface="Arial" panose="020B0604020202020204" pitchFamily="34" charset="0"/>
              <a:buChar char="•"/>
            </a:pPr>
            <a:r>
              <a:rPr lang="en-GB" sz="2400" dirty="0"/>
              <a:t>Travelled via the Silk Road, reaching the Middle East and Europe.</a:t>
            </a:r>
          </a:p>
          <a:p>
            <a:pPr marL="742950" lvl="1" indent="-285750">
              <a:buFont typeface="Arial" panose="020B0604020202020204" pitchFamily="34" charset="0"/>
              <a:buChar char="•"/>
            </a:pPr>
            <a:r>
              <a:rPr lang="en-GB" sz="2400" dirty="0"/>
              <a:t>Transformed warfare with early firearms and cannons.</a:t>
            </a:r>
          </a:p>
        </p:txBody>
      </p:sp>
      <p:pic>
        <p:nvPicPr>
          <p:cNvPr id="5" name="Picture 4">
            <a:extLst>
              <a:ext uri="{FF2B5EF4-FFF2-40B4-BE49-F238E27FC236}">
                <a16:creationId xmlns:a16="http://schemas.microsoft.com/office/drawing/2014/main" id="{2458CB4A-9C90-4357-B408-21B4ACBF6095}"/>
              </a:ext>
            </a:extLst>
          </p:cNvPr>
          <p:cNvPicPr>
            <a:picLocks noChangeAspect="1"/>
          </p:cNvPicPr>
          <p:nvPr/>
        </p:nvPicPr>
        <p:blipFill>
          <a:blip r:embed="rId2"/>
          <a:stretch>
            <a:fillRect/>
          </a:stretch>
        </p:blipFill>
        <p:spPr>
          <a:xfrm>
            <a:off x="6344816" y="872730"/>
            <a:ext cx="5207726" cy="2468047"/>
          </a:xfrm>
          <a:prstGeom prst="rect">
            <a:avLst/>
          </a:prstGeom>
        </p:spPr>
      </p:pic>
      <p:pic>
        <p:nvPicPr>
          <p:cNvPr id="1026" name="Picture 2" descr="This may contain: the ancient silk road is shown in this map">
            <a:extLst>
              <a:ext uri="{FF2B5EF4-FFF2-40B4-BE49-F238E27FC236}">
                <a16:creationId xmlns:a16="http://schemas.microsoft.com/office/drawing/2014/main" id="{22A723D2-6D21-4A4F-868C-656DB7FDC3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846" y="3506021"/>
            <a:ext cx="5777730" cy="324653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D6B941F-8CCF-488B-A5BD-7AC80549B7FF}"/>
              </a:ext>
            </a:extLst>
          </p:cNvPr>
          <p:cNvSpPr txBox="1"/>
          <p:nvPr/>
        </p:nvSpPr>
        <p:spPr>
          <a:xfrm>
            <a:off x="182255" y="1032453"/>
            <a:ext cx="6009540" cy="2308324"/>
          </a:xfrm>
          <a:prstGeom prst="rect">
            <a:avLst/>
          </a:prstGeom>
          <a:noFill/>
        </p:spPr>
        <p:txBody>
          <a:bodyPr wrap="square">
            <a:spAutoFit/>
          </a:bodyPr>
          <a:lstStyle/>
          <a:p>
            <a:r>
              <a:rPr lang="en-GB" sz="2400" b="1" dirty="0"/>
              <a:t>Origins in China (9th Century):</a:t>
            </a:r>
            <a:endParaRPr lang="en-GB" sz="2400" dirty="0"/>
          </a:p>
          <a:p>
            <a:pPr marL="541338" lvl="1" indent="-273050">
              <a:buFont typeface="Arial" panose="020B0604020202020204" pitchFamily="34" charset="0"/>
              <a:buChar char="•"/>
            </a:pPr>
            <a:r>
              <a:rPr lang="en-GB" sz="2400" dirty="0"/>
              <a:t>Developed from saltpetre, sulphur, and charcoal.</a:t>
            </a:r>
          </a:p>
          <a:p>
            <a:pPr marL="541338" lvl="1" indent="-273050">
              <a:buFont typeface="Arial" panose="020B0604020202020204" pitchFamily="34" charset="0"/>
              <a:buChar char="•"/>
            </a:pPr>
            <a:r>
              <a:rPr lang="en-GB" sz="2400" dirty="0"/>
              <a:t>Initially used in fireworks for ceremonies; later adapted for military use in cannons, bombs, and hand grenades.</a:t>
            </a:r>
          </a:p>
        </p:txBody>
      </p:sp>
    </p:spTree>
    <p:extLst>
      <p:ext uri="{BB962C8B-B14F-4D97-AF65-F5344CB8AC3E}">
        <p14:creationId xmlns:p14="http://schemas.microsoft.com/office/powerpoint/2010/main" val="2925731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8020-8A06-4CE9-A98E-C1EA625C56B9}"/>
              </a:ext>
            </a:extLst>
          </p:cNvPr>
          <p:cNvSpPr>
            <a:spLocks noGrp="1"/>
          </p:cNvSpPr>
          <p:nvPr>
            <p:ph type="title"/>
          </p:nvPr>
        </p:nvSpPr>
        <p:spPr>
          <a:xfrm>
            <a:off x="913774" y="0"/>
            <a:ext cx="10364451" cy="1200539"/>
          </a:xfrm>
        </p:spPr>
        <p:txBody>
          <a:bodyPr/>
          <a:lstStyle/>
          <a:p>
            <a:r>
              <a:rPr lang="en-GB" dirty="0" err="1"/>
              <a:t>iNvention</a:t>
            </a:r>
            <a:r>
              <a:rPr lang="en-GB" dirty="0"/>
              <a:t> of </a:t>
            </a:r>
            <a:r>
              <a:rPr lang="en-GB" dirty="0" err="1"/>
              <a:t>nitroglycerine</a:t>
            </a:r>
            <a:r>
              <a:rPr lang="en-GB" dirty="0"/>
              <a:t> and dynamite</a:t>
            </a:r>
          </a:p>
        </p:txBody>
      </p:sp>
      <p:sp>
        <p:nvSpPr>
          <p:cNvPr id="4" name="TextBox 3">
            <a:extLst>
              <a:ext uri="{FF2B5EF4-FFF2-40B4-BE49-F238E27FC236}">
                <a16:creationId xmlns:a16="http://schemas.microsoft.com/office/drawing/2014/main" id="{24A6964E-F406-46E2-85FE-CA88AB29E6E6}"/>
              </a:ext>
            </a:extLst>
          </p:cNvPr>
          <p:cNvSpPr txBox="1"/>
          <p:nvPr/>
        </p:nvSpPr>
        <p:spPr>
          <a:xfrm>
            <a:off x="0" y="1200539"/>
            <a:ext cx="7308355" cy="5193538"/>
          </a:xfrm>
          <a:prstGeom prst="rect">
            <a:avLst/>
          </a:prstGeom>
          <a:noFill/>
        </p:spPr>
        <p:txBody>
          <a:bodyPr wrap="square">
            <a:spAutoFit/>
          </a:bodyPr>
          <a:lstStyle/>
          <a:p>
            <a:pPr marL="742950" lvl="1" indent="-285750">
              <a:lnSpc>
                <a:spcPct val="150000"/>
              </a:lnSpc>
              <a:buFont typeface="Arial" panose="020B0604020202020204" pitchFamily="34" charset="0"/>
              <a:buChar char="•"/>
            </a:pPr>
            <a:r>
              <a:rPr lang="en-GB" sz="2800" b="1" dirty="0"/>
              <a:t>Mid 19</a:t>
            </a:r>
            <a:r>
              <a:rPr lang="en-GB" sz="2800" b="1" baseline="30000" dirty="0"/>
              <a:t>th</a:t>
            </a:r>
            <a:r>
              <a:rPr lang="en-GB" sz="2800" b="1" dirty="0"/>
              <a:t> century: </a:t>
            </a:r>
            <a:r>
              <a:rPr lang="en-GB" sz="2800" dirty="0" err="1"/>
              <a:t>Ascanio</a:t>
            </a:r>
            <a:r>
              <a:rPr lang="en-GB" sz="2800" dirty="0"/>
              <a:t> </a:t>
            </a:r>
            <a:r>
              <a:rPr lang="en-GB" sz="2800" dirty="0" err="1"/>
              <a:t>Sobrero</a:t>
            </a:r>
            <a:r>
              <a:rPr lang="en-GB" sz="2800" dirty="0"/>
              <a:t> developed </a:t>
            </a:r>
            <a:r>
              <a:rPr lang="en-GB" sz="2800" dirty="0" err="1"/>
              <a:t>nitroglycerine</a:t>
            </a:r>
            <a:r>
              <a:rPr lang="en-GB" sz="2800" dirty="0"/>
              <a:t> a powerful but volatile explosive</a:t>
            </a:r>
          </a:p>
          <a:p>
            <a:pPr marL="742950" lvl="1" indent="-285750">
              <a:lnSpc>
                <a:spcPct val="150000"/>
              </a:lnSpc>
              <a:buFont typeface="Arial" panose="020B0604020202020204" pitchFamily="34" charset="0"/>
              <a:buChar char="•"/>
            </a:pPr>
            <a:r>
              <a:rPr lang="en-GB" sz="2800" dirty="0"/>
              <a:t>Alfred Nobel invented dynamite in 1867, stabilising </a:t>
            </a:r>
            <a:r>
              <a:rPr lang="en-GB" sz="2800" dirty="0" err="1"/>
              <a:t>nitroglycerine</a:t>
            </a:r>
            <a:r>
              <a:rPr lang="en-GB" sz="2800" dirty="0"/>
              <a:t> for safer use.</a:t>
            </a:r>
          </a:p>
          <a:p>
            <a:pPr marL="742950" lvl="1" indent="-285750">
              <a:lnSpc>
                <a:spcPct val="150000"/>
              </a:lnSpc>
              <a:buFont typeface="Arial" panose="020B0604020202020204" pitchFamily="34" charset="0"/>
              <a:buChar char="•"/>
            </a:pPr>
            <a:r>
              <a:rPr lang="en-GB" sz="2800" b="1" dirty="0"/>
              <a:t>Industrial Impact:</a:t>
            </a:r>
            <a:r>
              <a:rPr lang="en-GB" sz="2800" dirty="0"/>
              <a:t> Revolutionised mining, quarrying, and railway construction by enabling effective rock blasting.</a:t>
            </a:r>
          </a:p>
        </p:txBody>
      </p:sp>
      <p:pic>
        <p:nvPicPr>
          <p:cNvPr id="4100" name="Picture 4">
            <a:extLst>
              <a:ext uri="{FF2B5EF4-FFF2-40B4-BE49-F238E27FC236}">
                <a16:creationId xmlns:a16="http://schemas.microsoft.com/office/drawing/2014/main" id="{6B3AF34D-A1EC-45C6-A407-7EFEAFBCAB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2108" y="1200539"/>
            <a:ext cx="3796117" cy="500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646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8020-8A06-4CE9-A98E-C1EA625C56B9}"/>
              </a:ext>
            </a:extLst>
          </p:cNvPr>
          <p:cNvSpPr>
            <a:spLocks noGrp="1"/>
          </p:cNvSpPr>
          <p:nvPr>
            <p:ph type="title"/>
          </p:nvPr>
        </p:nvSpPr>
        <p:spPr>
          <a:xfrm>
            <a:off x="913774" y="0"/>
            <a:ext cx="10364451" cy="1200539"/>
          </a:xfrm>
        </p:spPr>
        <p:txBody>
          <a:bodyPr/>
          <a:lstStyle/>
          <a:p>
            <a:r>
              <a:rPr lang="en-GB" dirty="0"/>
              <a:t>Creation of </a:t>
            </a:r>
            <a:r>
              <a:rPr lang="en-GB" dirty="0" err="1"/>
              <a:t>TNt</a:t>
            </a:r>
            <a:r>
              <a:rPr lang="en-GB" dirty="0"/>
              <a:t>, 1891</a:t>
            </a:r>
          </a:p>
        </p:txBody>
      </p:sp>
      <p:sp>
        <p:nvSpPr>
          <p:cNvPr id="4" name="TextBox 3">
            <a:extLst>
              <a:ext uri="{FF2B5EF4-FFF2-40B4-BE49-F238E27FC236}">
                <a16:creationId xmlns:a16="http://schemas.microsoft.com/office/drawing/2014/main" id="{24A6964E-F406-46E2-85FE-CA88AB29E6E6}"/>
              </a:ext>
            </a:extLst>
          </p:cNvPr>
          <p:cNvSpPr txBox="1"/>
          <p:nvPr/>
        </p:nvSpPr>
        <p:spPr>
          <a:xfrm>
            <a:off x="-106372" y="1155396"/>
            <a:ext cx="6096000" cy="4547207"/>
          </a:xfrm>
          <a:prstGeom prst="rect">
            <a:avLst/>
          </a:prstGeom>
          <a:noFill/>
        </p:spPr>
        <p:txBody>
          <a:bodyPr wrap="square">
            <a:spAutoFit/>
          </a:bodyPr>
          <a:lstStyle/>
          <a:p>
            <a:pPr marL="742950" lvl="1" indent="-285750">
              <a:lnSpc>
                <a:spcPct val="150000"/>
              </a:lnSpc>
              <a:buFont typeface="Arial" panose="020B0604020202020204" pitchFamily="34" charset="0"/>
              <a:buChar char="•"/>
            </a:pPr>
            <a:r>
              <a:rPr lang="en-GB" sz="2800" dirty="0"/>
              <a:t>TNT is less powerful than </a:t>
            </a:r>
            <a:r>
              <a:rPr lang="en-GB" sz="2800" dirty="0" err="1"/>
              <a:t>nitroglycerin</a:t>
            </a:r>
            <a:r>
              <a:rPr lang="en-GB" sz="2800" dirty="0"/>
              <a:t> but highly stable and easy to handle.</a:t>
            </a:r>
          </a:p>
          <a:p>
            <a:pPr marL="742950" lvl="1" indent="-285750">
              <a:lnSpc>
                <a:spcPct val="150000"/>
              </a:lnSpc>
              <a:buFont typeface="Arial" panose="020B0604020202020204" pitchFamily="34" charset="0"/>
              <a:buChar char="•"/>
            </a:pPr>
            <a:r>
              <a:rPr lang="en-GB" sz="2800" b="1" dirty="0"/>
              <a:t>Military Use:</a:t>
            </a:r>
            <a:r>
              <a:rPr lang="en-GB" sz="2800" dirty="0"/>
              <a:t> Played a critical role in World War I and II as a key component in munitions and artillery shells.</a:t>
            </a:r>
          </a:p>
        </p:txBody>
      </p:sp>
      <p:pic>
        <p:nvPicPr>
          <p:cNvPr id="3076" name="Picture 4" descr="177 World war i artillery ammunition Images: PICRYL - Public Domain Media  Search Engine Public Domain Search">
            <a:extLst>
              <a:ext uri="{FF2B5EF4-FFF2-40B4-BE49-F238E27FC236}">
                <a16:creationId xmlns:a16="http://schemas.microsoft.com/office/drawing/2014/main" id="{8483EDBE-E88E-4C4A-9C5A-DBE46062A1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207" y="1525211"/>
            <a:ext cx="5537511" cy="4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71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8020-8A06-4CE9-A98E-C1EA625C56B9}"/>
              </a:ext>
            </a:extLst>
          </p:cNvPr>
          <p:cNvSpPr>
            <a:spLocks noGrp="1"/>
          </p:cNvSpPr>
          <p:nvPr>
            <p:ph type="title"/>
          </p:nvPr>
        </p:nvSpPr>
        <p:spPr>
          <a:xfrm>
            <a:off x="913774" y="0"/>
            <a:ext cx="10364451" cy="1200539"/>
          </a:xfrm>
        </p:spPr>
        <p:txBody>
          <a:bodyPr/>
          <a:lstStyle/>
          <a:p>
            <a:r>
              <a:rPr lang="en-GB" dirty="0"/>
              <a:t>Military explosives</a:t>
            </a:r>
          </a:p>
        </p:txBody>
      </p:sp>
      <p:sp>
        <p:nvSpPr>
          <p:cNvPr id="4" name="TextBox 3">
            <a:extLst>
              <a:ext uri="{FF2B5EF4-FFF2-40B4-BE49-F238E27FC236}">
                <a16:creationId xmlns:a16="http://schemas.microsoft.com/office/drawing/2014/main" id="{24A6964E-F406-46E2-85FE-CA88AB29E6E6}"/>
              </a:ext>
            </a:extLst>
          </p:cNvPr>
          <p:cNvSpPr txBox="1"/>
          <p:nvPr/>
        </p:nvSpPr>
        <p:spPr>
          <a:xfrm>
            <a:off x="783146" y="1237862"/>
            <a:ext cx="10121229" cy="3254545"/>
          </a:xfrm>
          <a:prstGeom prst="rect">
            <a:avLst/>
          </a:prstGeom>
          <a:noFill/>
        </p:spPr>
        <p:txBody>
          <a:bodyPr wrap="square">
            <a:spAutoFit/>
          </a:bodyPr>
          <a:lstStyle/>
          <a:p>
            <a:pPr>
              <a:lnSpc>
                <a:spcPct val="150000"/>
              </a:lnSpc>
            </a:pPr>
            <a:r>
              <a:rPr lang="en-GB" sz="2800" b="1" dirty="0"/>
              <a:t>Early 20th Century:</a:t>
            </a:r>
            <a:endParaRPr lang="en-GB" sz="2800" dirty="0"/>
          </a:p>
          <a:p>
            <a:pPr marL="742950" lvl="1" indent="-285750">
              <a:lnSpc>
                <a:spcPct val="150000"/>
              </a:lnSpc>
              <a:buFont typeface="Arial" panose="020B0604020202020204" pitchFamily="34" charset="0"/>
              <a:buChar char="•"/>
            </a:pPr>
            <a:r>
              <a:rPr lang="en-GB" sz="2800" b="1" dirty="0"/>
              <a:t>RDX</a:t>
            </a:r>
            <a:r>
              <a:rPr lang="en-GB" sz="2800" dirty="0"/>
              <a:t> and </a:t>
            </a:r>
            <a:r>
              <a:rPr lang="en-GB" sz="2800" b="1" dirty="0"/>
              <a:t>HMX</a:t>
            </a:r>
            <a:r>
              <a:rPr lang="en-GB" sz="2800" dirty="0"/>
              <a:t> developed for military munitions, widely used in World War II and beyond.</a:t>
            </a:r>
          </a:p>
          <a:p>
            <a:pPr marL="742950" lvl="1" indent="-285750">
              <a:lnSpc>
                <a:spcPct val="150000"/>
              </a:lnSpc>
              <a:buFont typeface="Arial" panose="020B0604020202020204" pitchFamily="34" charset="0"/>
              <a:buChar char="•"/>
            </a:pPr>
            <a:r>
              <a:rPr lang="en-GB" sz="2800" b="1" dirty="0"/>
              <a:t>Applications:</a:t>
            </a:r>
            <a:r>
              <a:rPr lang="en-GB" sz="2800" dirty="0"/>
              <a:t> Bombs, torpedoes, and rocket propellants with increased energy yield, enhancing destructive capabilities.</a:t>
            </a:r>
          </a:p>
        </p:txBody>
      </p:sp>
    </p:spTree>
    <p:extLst>
      <p:ext uri="{BB962C8B-B14F-4D97-AF65-F5344CB8AC3E}">
        <p14:creationId xmlns:p14="http://schemas.microsoft.com/office/powerpoint/2010/main" val="1229009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5A6E8-7325-4CB5-9FBE-2E9EFB3305FE}"/>
              </a:ext>
            </a:extLst>
          </p:cNvPr>
          <p:cNvSpPr>
            <a:spLocks noGrp="1"/>
          </p:cNvSpPr>
          <p:nvPr>
            <p:ph type="title"/>
          </p:nvPr>
        </p:nvSpPr>
        <p:spPr>
          <a:xfrm>
            <a:off x="677400" y="0"/>
            <a:ext cx="10364451" cy="1596177"/>
          </a:xfrm>
        </p:spPr>
        <p:txBody>
          <a:bodyPr/>
          <a:lstStyle/>
          <a:p>
            <a:r>
              <a:rPr lang="en-GB" dirty="0"/>
              <a:t>Modern advances and synthetic explosives</a:t>
            </a:r>
          </a:p>
        </p:txBody>
      </p:sp>
      <p:sp>
        <p:nvSpPr>
          <p:cNvPr id="4" name="TextBox 3">
            <a:extLst>
              <a:ext uri="{FF2B5EF4-FFF2-40B4-BE49-F238E27FC236}">
                <a16:creationId xmlns:a16="http://schemas.microsoft.com/office/drawing/2014/main" id="{83135808-4D1C-4417-B9E1-D5A14909DB31}"/>
              </a:ext>
            </a:extLst>
          </p:cNvPr>
          <p:cNvSpPr txBox="1"/>
          <p:nvPr/>
        </p:nvSpPr>
        <p:spPr>
          <a:xfrm>
            <a:off x="628261" y="1176650"/>
            <a:ext cx="9573208" cy="3910814"/>
          </a:xfrm>
          <a:prstGeom prst="rect">
            <a:avLst/>
          </a:prstGeom>
          <a:noFill/>
        </p:spPr>
        <p:txBody>
          <a:bodyPr wrap="square">
            <a:spAutoFit/>
          </a:bodyPr>
          <a:lstStyle/>
          <a:p>
            <a:pPr>
              <a:lnSpc>
                <a:spcPct val="150000"/>
              </a:lnSpc>
              <a:buFont typeface="Arial" panose="020B0604020202020204" pitchFamily="34" charset="0"/>
              <a:buChar char="•"/>
            </a:pPr>
            <a:r>
              <a:rPr lang="en-GB" sz="2400" b="1" dirty="0"/>
              <a:t>Plastic Explosives:</a:t>
            </a:r>
            <a:endParaRPr lang="en-GB" sz="2400" dirty="0"/>
          </a:p>
          <a:p>
            <a:pPr marL="742950" lvl="1" indent="-285750">
              <a:lnSpc>
                <a:spcPct val="150000"/>
              </a:lnSpc>
              <a:buFont typeface="Arial" panose="020B0604020202020204" pitchFamily="34" charset="0"/>
              <a:buChar char="•"/>
            </a:pPr>
            <a:r>
              <a:rPr lang="en-GB" sz="2400" dirty="0"/>
              <a:t>Examples: C-4 combines high stability with immense power.</a:t>
            </a:r>
          </a:p>
          <a:p>
            <a:pPr marL="742950" lvl="1" indent="-285750">
              <a:lnSpc>
                <a:spcPct val="150000"/>
              </a:lnSpc>
              <a:buFont typeface="Arial" panose="020B0604020202020204" pitchFamily="34" charset="0"/>
              <a:buChar char="•"/>
            </a:pPr>
            <a:r>
              <a:rPr lang="en-GB" sz="2400" dirty="0"/>
              <a:t>Mouldable and versatile, used extensively in military and special operations.</a:t>
            </a:r>
          </a:p>
          <a:p>
            <a:pPr>
              <a:lnSpc>
                <a:spcPct val="150000"/>
              </a:lnSpc>
              <a:buFont typeface="Arial" panose="020B0604020202020204" pitchFamily="34" charset="0"/>
              <a:buChar char="•"/>
            </a:pPr>
            <a:r>
              <a:rPr lang="en-GB" sz="2400" b="1" dirty="0"/>
              <a:t>Nuclear Explosives:</a:t>
            </a:r>
            <a:endParaRPr lang="en-GB" sz="2400" dirty="0"/>
          </a:p>
          <a:p>
            <a:pPr marL="742950" lvl="1" indent="-285750">
              <a:lnSpc>
                <a:spcPct val="150000"/>
              </a:lnSpc>
              <a:buFont typeface="Arial" panose="020B0604020202020204" pitchFamily="34" charset="0"/>
              <a:buChar char="•"/>
            </a:pPr>
            <a:r>
              <a:rPr lang="en-GB" sz="2400" dirty="0"/>
              <a:t>Developed in the mid-20th century, based on nuclear fission or fusion.</a:t>
            </a:r>
          </a:p>
          <a:p>
            <a:pPr marL="742950" lvl="1" indent="-285750">
              <a:lnSpc>
                <a:spcPct val="150000"/>
              </a:lnSpc>
              <a:buFont typeface="Arial" panose="020B0604020202020204" pitchFamily="34" charset="0"/>
              <a:buChar char="•"/>
            </a:pPr>
            <a:r>
              <a:rPr lang="en-GB" sz="2400" dirty="0"/>
              <a:t>Revolutionised military strategy and reshaped global geopolitics.</a:t>
            </a:r>
          </a:p>
        </p:txBody>
      </p:sp>
    </p:spTree>
    <p:extLst>
      <p:ext uri="{BB962C8B-B14F-4D97-AF65-F5344CB8AC3E}">
        <p14:creationId xmlns:p14="http://schemas.microsoft.com/office/powerpoint/2010/main" val="2770201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79448D-84FF-4EB1-882B-14485EF027A9}"/>
              </a:ext>
            </a:extLst>
          </p:cNvPr>
          <p:cNvSpPr txBox="1"/>
          <p:nvPr/>
        </p:nvSpPr>
        <p:spPr>
          <a:xfrm>
            <a:off x="960138" y="975379"/>
            <a:ext cx="8800551" cy="1476173"/>
          </a:xfrm>
          <a:prstGeom prst="rect">
            <a:avLst/>
          </a:prstGeom>
          <a:noFill/>
        </p:spPr>
        <p:txBody>
          <a:bodyPr wrap="square">
            <a:spAutoFit/>
          </a:bodyPr>
          <a:lstStyle/>
          <a:p>
            <a:pPr marL="285750" indent="-285750">
              <a:lnSpc>
                <a:spcPts val="3700"/>
              </a:lnSpc>
              <a:buFontTx/>
              <a:buChar char="-"/>
            </a:pPr>
            <a:r>
              <a:rPr lang="en-GB" sz="2400" dirty="0"/>
              <a:t>After WW II </a:t>
            </a:r>
            <a:r>
              <a:rPr lang="en-GB" sz="2400" b="1" dirty="0"/>
              <a:t>octogen (HMX) </a:t>
            </a:r>
            <a:r>
              <a:rPr lang="en-GB" sz="2400" dirty="0"/>
              <a:t>started to become available. </a:t>
            </a:r>
          </a:p>
          <a:p>
            <a:pPr marL="285750" indent="-285750">
              <a:lnSpc>
                <a:spcPts val="3700"/>
              </a:lnSpc>
              <a:buFontTx/>
              <a:buChar char="-"/>
            </a:pPr>
            <a:r>
              <a:rPr lang="en-GB" sz="2400" dirty="0"/>
              <a:t>Until today, most high explosive compositions for military use are based on TNT, RDX and HMX</a:t>
            </a:r>
          </a:p>
        </p:txBody>
      </p:sp>
      <p:graphicFrame>
        <p:nvGraphicFramePr>
          <p:cNvPr id="2" name="Table 3">
            <a:extLst>
              <a:ext uri="{FF2B5EF4-FFF2-40B4-BE49-F238E27FC236}">
                <a16:creationId xmlns:a16="http://schemas.microsoft.com/office/drawing/2014/main" id="{6350AC10-AED8-4AED-9C0A-4289D9CEBD30}"/>
              </a:ext>
            </a:extLst>
          </p:cNvPr>
          <p:cNvGraphicFramePr>
            <a:graphicFrameLocks noGrp="1"/>
          </p:cNvGraphicFramePr>
          <p:nvPr>
            <p:extLst>
              <p:ext uri="{D42A27DB-BD31-4B8C-83A1-F6EECF244321}">
                <p14:modId xmlns:p14="http://schemas.microsoft.com/office/powerpoint/2010/main" val="3555976518"/>
              </p:ext>
            </p:extLst>
          </p:nvPr>
        </p:nvGraphicFramePr>
        <p:xfrm>
          <a:off x="534124" y="2773929"/>
          <a:ext cx="8732150" cy="3535448"/>
        </p:xfrm>
        <a:graphic>
          <a:graphicData uri="http://schemas.openxmlformats.org/drawingml/2006/table">
            <a:tbl>
              <a:tblPr firstRow="1" bandRow="1">
                <a:tableStyleId>{5C22544A-7EE6-4342-B048-85BDC9FD1C3A}</a:tableStyleId>
              </a:tblPr>
              <a:tblGrid>
                <a:gridCol w="2354563">
                  <a:extLst>
                    <a:ext uri="{9D8B030D-6E8A-4147-A177-3AD203B41FA5}">
                      <a16:colId xmlns:a16="http://schemas.microsoft.com/office/drawing/2014/main" val="1620060832"/>
                    </a:ext>
                  </a:extLst>
                </a:gridCol>
                <a:gridCol w="6377587">
                  <a:extLst>
                    <a:ext uri="{9D8B030D-6E8A-4147-A177-3AD203B41FA5}">
                      <a16:colId xmlns:a16="http://schemas.microsoft.com/office/drawing/2014/main" val="3078744106"/>
                    </a:ext>
                  </a:extLst>
                </a:gridCol>
              </a:tblGrid>
              <a:tr h="441931">
                <a:tc>
                  <a:txBody>
                    <a:bodyPr/>
                    <a:lstStyle/>
                    <a:p>
                      <a:r>
                        <a:rPr lang="en-GB" dirty="0"/>
                        <a:t>NAME</a:t>
                      </a:r>
                    </a:p>
                  </a:txBody>
                  <a:tcPr/>
                </a:tc>
                <a:tc>
                  <a:txBody>
                    <a:bodyPr/>
                    <a:lstStyle/>
                    <a:p>
                      <a:r>
                        <a:rPr lang="en-GB" dirty="0"/>
                        <a:t>COMPOSITION</a:t>
                      </a:r>
                    </a:p>
                  </a:txBody>
                  <a:tcPr/>
                </a:tc>
                <a:extLst>
                  <a:ext uri="{0D108BD9-81ED-4DB2-BD59-A6C34878D82A}">
                    <a16:rowId xmlns:a16="http://schemas.microsoft.com/office/drawing/2014/main" val="3851818831"/>
                  </a:ext>
                </a:extLst>
              </a:tr>
              <a:tr h="441931">
                <a:tc>
                  <a:txBody>
                    <a:bodyPr/>
                    <a:lstStyle/>
                    <a:p>
                      <a:r>
                        <a:rPr lang="en-GB" dirty="0"/>
                        <a:t>Composition A</a:t>
                      </a:r>
                    </a:p>
                  </a:txBody>
                  <a:tcPr/>
                </a:tc>
                <a:tc>
                  <a:txBody>
                    <a:bodyPr/>
                    <a:lstStyle/>
                    <a:p>
                      <a:r>
                        <a:rPr lang="en-GB" dirty="0"/>
                        <a:t>88.3% RDX, 11.7 % non-energetic plasticiser</a:t>
                      </a:r>
                    </a:p>
                  </a:txBody>
                  <a:tcPr/>
                </a:tc>
                <a:extLst>
                  <a:ext uri="{0D108BD9-81ED-4DB2-BD59-A6C34878D82A}">
                    <a16:rowId xmlns:a16="http://schemas.microsoft.com/office/drawing/2014/main" val="882849267"/>
                  </a:ext>
                </a:extLst>
              </a:tr>
              <a:tr h="441931">
                <a:tc>
                  <a:txBody>
                    <a:bodyPr/>
                    <a:lstStyle/>
                    <a:p>
                      <a:r>
                        <a:rPr lang="en-GB" dirty="0"/>
                        <a:t>Composition B</a:t>
                      </a:r>
                    </a:p>
                  </a:txBody>
                  <a:tcPr/>
                </a:tc>
                <a:tc>
                  <a:txBody>
                    <a:bodyPr/>
                    <a:lstStyle/>
                    <a:p>
                      <a:r>
                        <a:rPr lang="en-GB" dirty="0"/>
                        <a:t>60% RDX, 39% TNT, 1% binder (wax)</a:t>
                      </a:r>
                    </a:p>
                  </a:txBody>
                  <a:tcPr/>
                </a:tc>
                <a:extLst>
                  <a:ext uri="{0D108BD9-81ED-4DB2-BD59-A6C34878D82A}">
                    <a16:rowId xmlns:a16="http://schemas.microsoft.com/office/drawing/2014/main" val="1334730051"/>
                  </a:ext>
                </a:extLst>
              </a:tr>
              <a:tr h="441931">
                <a:tc>
                  <a:txBody>
                    <a:bodyPr/>
                    <a:lstStyle/>
                    <a:p>
                      <a:r>
                        <a:rPr lang="en-GB" dirty="0"/>
                        <a:t>Composition C4</a:t>
                      </a:r>
                    </a:p>
                  </a:txBody>
                  <a:tcPr/>
                </a:tc>
                <a:tc>
                  <a:txBody>
                    <a:bodyPr/>
                    <a:lstStyle/>
                    <a:p>
                      <a:r>
                        <a:rPr lang="en-GB" dirty="0"/>
                        <a:t>90% RDX, 10% polyisobutylene</a:t>
                      </a:r>
                    </a:p>
                  </a:txBody>
                  <a:tcPr/>
                </a:tc>
                <a:extLst>
                  <a:ext uri="{0D108BD9-81ED-4DB2-BD59-A6C34878D82A}">
                    <a16:rowId xmlns:a16="http://schemas.microsoft.com/office/drawing/2014/main" val="1918811566"/>
                  </a:ext>
                </a:extLst>
              </a:tr>
              <a:tr h="441931">
                <a:tc>
                  <a:txBody>
                    <a:bodyPr/>
                    <a:lstStyle/>
                    <a:p>
                      <a:r>
                        <a:rPr lang="en-GB" dirty="0" err="1"/>
                        <a:t>Octol</a:t>
                      </a:r>
                      <a:endParaRPr lang="en-GB" dirty="0"/>
                    </a:p>
                  </a:txBody>
                  <a:tcPr/>
                </a:tc>
                <a:tc>
                  <a:txBody>
                    <a:bodyPr/>
                    <a:lstStyle/>
                    <a:p>
                      <a:r>
                        <a:rPr lang="en-GB" dirty="0"/>
                        <a:t>75% HMX, 25% RDX</a:t>
                      </a:r>
                    </a:p>
                  </a:txBody>
                  <a:tcPr/>
                </a:tc>
                <a:extLst>
                  <a:ext uri="{0D108BD9-81ED-4DB2-BD59-A6C34878D82A}">
                    <a16:rowId xmlns:a16="http://schemas.microsoft.com/office/drawing/2014/main" val="3142244790"/>
                  </a:ext>
                </a:extLst>
              </a:tr>
              <a:tr h="441931">
                <a:tc>
                  <a:txBody>
                    <a:bodyPr/>
                    <a:lstStyle/>
                    <a:p>
                      <a:r>
                        <a:rPr lang="en-GB" dirty="0"/>
                        <a:t>Torpex </a:t>
                      </a:r>
                    </a:p>
                  </a:txBody>
                  <a:tcPr/>
                </a:tc>
                <a:tc>
                  <a:txBody>
                    <a:bodyPr/>
                    <a:lstStyle/>
                    <a:p>
                      <a:r>
                        <a:rPr lang="en-GB" dirty="0"/>
                        <a:t>42% RDX, 40% TNT, 18% </a:t>
                      </a:r>
                      <a:r>
                        <a:rPr lang="en-GB" dirty="0" err="1"/>
                        <a:t>aluminum</a:t>
                      </a:r>
                      <a:endParaRPr lang="en-GB" dirty="0"/>
                    </a:p>
                  </a:txBody>
                  <a:tcPr/>
                </a:tc>
                <a:extLst>
                  <a:ext uri="{0D108BD9-81ED-4DB2-BD59-A6C34878D82A}">
                    <a16:rowId xmlns:a16="http://schemas.microsoft.com/office/drawing/2014/main" val="4228531979"/>
                  </a:ext>
                </a:extLst>
              </a:tr>
              <a:tr h="441931">
                <a:tc>
                  <a:txBody>
                    <a:bodyPr/>
                    <a:lstStyle/>
                    <a:p>
                      <a:r>
                        <a:rPr lang="en-GB" dirty="0"/>
                        <a:t>PBXN-109</a:t>
                      </a:r>
                    </a:p>
                  </a:txBody>
                  <a:tcPr/>
                </a:tc>
                <a:tc>
                  <a:txBody>
                    <a:bodyPr/>
                    <a:lstStyle/>
                    <a:p>
                      <a:r>
                        <a:rPr lang="en-GB" dirty="0"/>
                        <a:t>64% RDX, 20% </a:t>
                      </a:r>
                      <a:r>
                        <a:rPr lang="en-GB" dirty="0" err="1"/>
                        <a:t>aluminum</a:t>
                      </a:r>
                      <a:r>
                        <a:rPr lang="en-GB" dirty="0"/>
                        <a:t>, 16% binder and plasticiser</a:t>
                      </a:r>
                    </a:p>
                  </a:txBody>
                  <a:tcPr/>
                </a:tc>
                <a:extLst>
                  <a:ext uri="{0D108BD9-81ED-4DB2-BD59-A6C34878D82A}">
                    <a16:rowId xmlns:a16="http://schemas.microsoft.com/office/drawing/2014/main" val="3074174724"/>
                  </a:ext>
                </a:extLst>
              </a:tr>
              <a:tr h="441931">
                <a:tc>
                  <a:txBody>
                    <a:bodyPr/>
                    <a:lstStyle/>
                    <a:p>
                      <a:r>
                        <a:rPr lang="en-GB" dirty="0"/>
                        <a:t>OKFOL</a:t>
                      </a:r>
                    </a:p>
                  </a:txBody>
                  <a:tcPr/>
                </a:tc>
                <a:tc>
                  <a:txBody>
                    <a:bodyPr/>
                    <a:lstStyle/>
                    <a:p>
                      <a:r>
                        <a:rPr lang="en-GB" dirty="0"/>
                        <a:t>96.5% HMX, 3.5% wax</a:t>
                      </a:r>
                    </a:p>
                  </a:txBody>
                  <a:tcPr/>
                </a:tc>
                <a:extLst>
                  <a:ext uri="{0D108BD9-81ED-4DB2-BD59-A6C34878D82A}">
                    <a16:rowId xmlns:a16="http://schemas.microsoft.com/office/drawing/2014/main" val="157604102"/>
                  </a:ext>
                </a:extLst>
              </a:tr>
            </a:tbl>
          </a:graphicData>
        </a:graphic>
      </p:graphicFrame>
      <p:pic>
        <p:nvPicPr>
          <p:cNvPr id="1026" name="Picture 2" descr="HMX - Wikipedia">
            <a:extLst>
              <a:ext uri="{FF2B5EF4-FFF2-40B4-BE49-F238E27FC236}">
                <a16:creationId xmlns:a16="http://schemas.microsoft.com/office/drawing/2014/main" id="{080712FB-818A-48F7-A0DA-EF6D22679D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0138" y="1137483"/>
            <a:ext cx="2200275" cy="207645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33EB798-117A-409C-B178-359A73B94B64}"/>
              </a:ext>
            </a:extLst>
          </p:cNvPr>
          <p:cNvSpPr>
            <a:spLocks noGrp="1"/>
          </p:cNvSpPr>
          <p:nvPr>
            <p:ph type="title"/>
          </p:nvPr>
        </p:nvSpPr>
        <p:spPr>
          <a:xfrm>
            <a:off x="608974" y="0"/>
            <a:ext cx="10364451" cy="1010093"/>
          </a:xfrm>
        </p:spPr>
        <p:txBody>
          <a:bodyPr/>
          <a:lstStyle/>
          <a:p>
            <a:r>
              <a:rPr lang="en-GB" dirty="0"/>
              <a:t>Explosives today</a:t>
            </a:r>
          </a:p>
        </p:txBody>
      </p:sp>
    </p:spTree>
    <p:extLst>
      <p:ext uri="{BB962C8B-B14F-4D97-AF65-F5344CB8AC3E}">
        <p14:creationId xmlns:p14="http://schemas.microsoft.com/office/powerpoint/2010/main" val="4061416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364E-3845-413A-8253-19152909C053}"/>
              </a:ext>
            </a:extLst>
          </p:cNvPr>
          <p:cNvSpPr>
            <a:spLocks noGrp="1"/>
          </p:cNvSpPr>
          <p:nvPr>
            <p:ph type="title"/>
          </p:nvPr>
        </p:nvSpPr>
        <p:spPr>
          <a:xfrm>
            <a:off x="733383" y="0"/>
            <a:ext cx="10364451" cy="1088571"/>
          </a:xfrm>
        </p:spPr>
        <p:txBody>
          <a:bodyPr/>
          <a:lstStyle/>
          <a:p>
            <a:r>
              <a:rPr lang="en-GB" dirty="0"/>
              <a:t>Societal and ethical implications</a:t>
            </a:r>
          </a:p>
        </p:txBody>
      </p:sp>
      <p:sp>
        <p:nvSpPr>
          <p:cNvPr id="4" name="TextBox 3">
            <a:extLst>
              <a:ext uri="{FF2B5EF4-FFF2-40B4-BE49-F238E27FC236}">
                <a16:creationId xmlns:a16="http://schemas.microsoft.com/office/drawing/2014/main" id="{8F75353F-85E8-402C-8981-BD634ADD56D5}"/>
              </a:ext>
            </a:extLst>
          </p:cNvPr>
          <p:cNvSpPr txBox="1"/>
          <p:nvPr/>
        </p:nvSpPr>
        <p:spPr>
          <a:xfrm>
            <a:off x="291733" y="1088571"/>
            <a:ext cx="10239417" cy="3910814"/>
          </a:xfrm>
          <a:prstGeom prst="rect">
            <a:avLst/>
          </a:prstGeom>
          <a:noFill/>
        </p:spPr>
        <p:txBody>
          <a:bodyPr wrap="square">
            <a:spAutoFit/>
          </a:bodyPr>
          <a:lstStyle/>
          <a:p>
            <a:pPr>
              <a:lnSpc>
                <a:spcPct val="150000"/>
              </a:lnSpc>
              <a:buFont typeface="Arial" panose="020B0604020202020204" pitchFamily="34" charset="0"/>
              <a:buChar char="•"/>
            </a:pPr>
            <a:r>
              <a:rPr lang="en-GB" sz="2400" b="1" dirty="0"/>
              <a:t>Dual-Use Nature:</a:t>
            </a:r>
            <a:endParaRPr lang="en-GB" sz="2400" dirty="0"/>
          </a:p>
          <a:p>
            <a:pPr marL="742950" lvl="1" indent="-285750">
              <a:lnSpc>
                <a:spcPct val="150000"/>
              </a:lnSpc>
              <a:buFont typeface="Arial" panose="020B0604020202020204" pitchFamily="34" charset="0"/>
              <a:buChar char="•"/>
            </a:pPr>
            <a:r>
              <a:rPr lang="en-GB" sz="2400" dirty="0"/>
              <a:t>Explosives serve constructive roles in civil engineering (e.g., mining, infrastructure) and destructive purposes in warfare.</a:t>
            </a:r>
          </a:p>
          <a:p>
            <a:pPr>
              <a:lnSpc>
                <a:spcPct val="150000"/>
              </a:lnSpc>
              <a:buFont typeface="Arial" panose="020B0604020202020204" pitchFamily="34" charset="0"/>
              <a:buChar char="•"/>
            </a:pPr>
            <a:r>
              <a:rPr lang="en-GB" sz="2400" b="1" dirty="0"/>
              <a:t>Environmental and Ethical Considerations:</a:t>
            </a:r>
            <a:endParaRPr lang="en-GB" sz="2400" dirty="0"/>
          </a:p>
          <a:p>
            <a:pPr marL="742950" lvl="1" indent="-285750">
              <a:lnSpc>
                <a:spcPct val="150000"/>
              </a:lnSpc>
              <a:buFont typeface="Arial" panose="020B0604020202020204" pitchFamily="34" charset="0"/>
              <a:buChar char="•"/>
            </a:pPr>
            <a:r>
              <a:rPr lang="en-GB" sz="2400" dirty="0"/>
              <a:t>Pollution and habitat destruction caused by mining and military applications.</a:t>
            </a:r>
          </a:p>
          <a:p>
            <a:pPr marL="742950" lvl="1" indent="-285750">
              <a:lnSpc>
                <a:spcPct val="150000"/>
              </a:lnSpc>
              <a:buFont typeface="Arial" panose="020B0604020202020204" pitchFamily="34" charset="0"/>
              <a:buChar char="•"/>
            </a:pPr>
            <a:r>
              <a:rPr lang="en-GB" sz="2400" dirty="0"/>
              <a:t>Military use in civilian areas raises significant concerns; international efforts aim to regulate and control explosive materials.</a:t>
            </a:r>
          </a:p>
        </p:txBody>
      </p:sp>
    </p:spTree>
    <p:extLst>
      <p:ext uri="{BB962C8B-B14F-4D97-AF65-F5344CB8AC3E}">
        <p14:creationId xmlns:p14="http://schemas.microsoft.com/office/powerpoint/2010/main" val="2403116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29F1B-4C4C-4851-8642-785B4224CBC6}"/>
              </a:ext>
            </a:extLst>
          </p:cNvPr>
          <p:cNvSpPr>
            <a:spLocks noGrp="1"/>
          </p:cNvSpPr>
          <p:nvPr>
            <p:ph type="title"/>
          </p:nvPr>
        </p:nvSpPr>
        <p:spPr>
          <a:xfrm>
            <a:off x="559212" y="0"/>
            <a:ext cx="10364451" cy="964163"/>
          </a:xfrm>
        </p:spPr>
        <p:txBody>
          <a:bodyPr/>
          <a:lstStyle/>
          <a:p>
            <a:r>
              <a:rPr lang="en-GB" dirty="0"/>
              <a:t>Group activity</a:t>
            </a:r>
          </a:p>
        </p:txBody>
      </p:sp>
      <p:sp>
        <p:nvSpPr>
          <p:cNvPr id="6" name="TextBox 5">
            <a:extLst>
              <a:ext uri="{FF2B5EF4-FFF2-40B4-BE49-F238E27FC236}">
                <a16:creationId xmlns:a16="http://schemas.microsoft.com/office/drawing/2014/main" id="{3E39E134-8B2D-40E2-9B73-A194CE0576C3}"/>
              </a:ext>
            </a:extLst>
          </p:cNvPr>
          <p:cNvSpPr txBox="1"/>
          <p:nvPr/>
        </p:nvSpPr>
        <p:spPr>
          <a:xfrm>
            <a:off x="513776" y="858763"/>
            <a:ext cx="10698476" cy="6050118"/>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400" b="1" dirty="0">
                <a:effectLst/>
                <a:ea typeface="Times New Roman" panose="02020603050405020304" pitchFamily="18" charset="0"/>
                <a:cs typeface="Arial" panose="020B0604020202020204" pitchFamily="34" charset="0"/>
              </a:rPr>
              <a:t>Group 1: Ancient Explosives and the Early Development of Gunpowder</a:t>
            </a:r>
            <a:endParaRPr lang="en-GB" sz="1400" dirty="0">
              <a:effectLst/>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Research Focus</a:t>
            </a:r>
            <a:r>
              <a:rPr lang="en-GB" sz="1400" dirty="0">
                <a:effectLst/>
                <a:ea typeface="Times New Roman" panose="02020603050405020304" pitchFamily="18" charset="0"/>
                <a:cs typeface="Times New Roman" panose="02020603050405020304" pitchFamily="18" charset="0"/>
              </a:rPr>
              <a:t>: Conduct a detailed analysis of the chemical composition and reaction mechanisms underlying black powder and other early explosives developed in ancient China.</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Scope</a:t>
            </a:r>
            <a:r>
              <a:rPr lang="en-GB" sz="1400" dirty="0">
                <a:effectLst/>
                <a:ea typeface="Times New Roman" panose="02020603050405020304" pitchFamily="18" charset="0"/>
                <a:cs typeface="Times New Roman" panose="02020603050405020304" pitchFamily="18" charset="0"/>
              </a:rPr>
              <a:t>: Examine the spread of these materials to the Middle East and Europe, noting variations in formulation and efficiency due to differences in raw material sources.</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Impact Assessment</a:t>
            </a:r>
            <a:r>
              <a:rPr lang="en-GB" sz="1400" dirty="0">
                <a:effectLst/>
                <a:ea typeface="Times New Roman" panose="02020603050405020304" pitchFamily="18" charset="0"/>
                <a:cs typeface="Times New Roman" panose="02020603050405020304" pitchFamily="18" charset="0"/>
              </a:rPr>
              <a:t>: Analyse the influence of early explosives on warfare tactics, societal structures, and early technological advances in metallurgy and projectile weapons.</a:t>
            </a:r>
            <a:endParaRPr lang="en-GB" sz="14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400" b="1" dirty="0">
                <a:effectLst/>
                <a:ea typeface="Times New Roman" panose="02020603050405020304" pitchFamily="18" charset="0"/>
                <a:cs typeface="Arial" panose="020B0604020202020204" pitchFamily="34" charset="0"/>
              </a:rPr>
              <a:t>Group 2: Development of High Explosives in the 19th Century</a:t>
            </a:r>
            <a:endParaRPr lang="en-GB" sz="1400" dirty="0">
              <a:effectLst/>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Research Focus</a:t>
            </a:r>
            <a:r>
              <a:rPr lang="en-GB" sz="1400" dirty="0">
                <a:effectLst/>
                <a:ea typeface="Times New Roman" panose="02020603050405020304" pitchFamily="18" charset="0"/>
                <a:cs typeface="Times New Roman" panose="02020603050405020304" pitchFamily="18" charset="0"/>
              </a:rPr>
              <a:t>: Investigate the molecular structure and synthesis pathways of </a:t>
            </a:r>
            <a:r>
              <a:rPr lang="en-GB" sz="1400" dirty="0" err="1">
                <a:effectLst/>
                <a:ea typeface="Times New Roman" panose="02020603050405020304" pitchFamily="18" charset="0"/>
                <a:cs typeface="Times New Roman" panose="02020603050405020304" pitchFamily="18" charset="0"/>
              </a:rPr>
              <a:t>nitroglycerin</a:t>
            </a:r>
            <a:r>
              <a:rPr lang="en-GB" sz="1400" dirty="0">
                <a:effectLst/>
                <a:ea typeface="Times New Roman" panose="02020603050405020304" pitchFamily="18" charset="0"/>
                <a:cs typeface="Times New Roman" panose="02020603050405020304" pitchFamily="18" charset="0"/>
              </a:rPr>
              <a:t>, dynamite, and TNT, with an emphasis on the breakthroughs in organic chemistry that enabled these developments.</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Scope</a:t>
            </a:r>
            <a:r>
              <a:rPr lang="en-GB" sz="1400" dirty="0">
                <a:effectLst/>
                <a:ea typeface="Times New Roman" panose="02020603050405020304" pitchFamily="18" charset="0"/>
                <a:cs typeface="Times New Roman" panose="02020603050405020304" pitchFamily="18" charset="0"/>
              </a:rPr>
              <a:t>: Explore the dual-use nature of these explosives in both industrial applications (e.g., mining and construction) and military technology, addressing the ethical and safety challenges posed by their synthesis and use.</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Impact Assessment</a:t>
            </a:r>
            <a:r>
              <a:rPr lang="en-GB" sz="1400" dirty="0">
                <a:effectLst/>
                <a:ea typeface="Times New Roman" panose="02020603050405020304" pitchFamily="18" charset="0"/>
                <a:cs typeface="Times New Roman" panose="02020603050405020304" pitchFamily="18" charset="0"/>
              </a:rPr>
              <a:t>: Consider the environmental and societal impacts, including notable accidents and safety protocols, that shaped regulation and public perception of high explosives.</a:t>
            </a:r>
            <a:endParaRPr lang="en-GB" sz="14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400" b="1" dirty="0">
                <a:effectLst/>
                <a:ea typeface="Times New Roman" panose="02020603050405020304" pitchFamily="18" charset="0"/>
                <a:cs typeface="Arial" panose="020B0604020202020204" pitchFamily="34" charset="0"/>
              </a:rPr>
              <a:t>Group 3: Modern Explosives and the Rise of Synthetic Materials</a:t>
            </a:r>
            <a:endParaRPr lang="en-GB" sz="1400" dirty="0">
              <a:effectLst/>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Research Focus</a:t>
            </a:r>
            <a:r>
              <a:rPr lang="en-GB" sz="1400" dirty="0">
                <a:effectLst/>
                <a:ea typeface="Times New Roman" panose="02020603050405020304" pitchFamily="18" charset="0"/>
                <a:cs typeface="Times New Roman" panose="02020603050405020304" pitchFamily="18" charset="0"/>
              </a:rPr>
              <a:t>: Delve into the synthesis, stability, and detonation mechanisms of 20th-century military-grade explosives, such as RDX and HMX, examining the innovations in synthetic chemistry that enabled their development.</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Scope</a:t>
            </a:r>
            <a:r>
              <a:rPr lang="en-GB" sz="1400" dirty="0">
                <a:effectLst/>
                <a:ea typeface="Times New Roman" panose="02020603050405020304" pitchFamily="18" charset="0"/>
                <a:cs typeface="Times New Roman" panose="02020603050405020304" pitchFamily="18" charset="0"/>
              </a:rPr>
              <a:t>: Analyse the role of these explosives in global conflicts, specifically considering how advancements in control measures, stability, and detonation precision influenced their tactical deployment.</a:t>
            </a:r>
            <a:endParaRPr lang="en-GB" sz="1400" dirty="0">
              <a:effectLst/>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400" i="1" dirty="0">
                <a:effectLst/>
                <a:ea typeface="Times New Roman" panose="02020603050405020304" pitchFamily="18" charset="0"/>
                <a:cs typeface="Times New Roman" panose="02020603050405020304" pitchFamily="18" charset="0"/>
              </a:rPr>
              <a:t>Impact Assessment</a:t>
            </a:r>
            <a:r>
              <a:rPr lang="en-GB" sz="1400" dirty="0">
                <a:effectLst/>
                <a:ea typeface="Times New Roman" panose="02020603050405020304" pitchFamily="18" charset="0"/>
                <a:cs typeface="Times New Roman" panose="02020603050405020304" pitchFamily="18" charset="0"/>
              </a:rPr>
              <a:t>: Evaluate the implications of these advancements on both offensive and defensive military strategies, as well as the ongoing efforts to manage environmental and ethical concerns associated with synthetic explosive residues.</a:t>
            </a:r>
            <a:endParaRPr lang="en-GB" sz="14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8248576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5" ma:contentTypeDescription="Create a new document." ma:contentTypeScope="" ma:versionID="c5e0488f09ddbc95ccb163b042f54d60">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dfa2209038280a8ea57335281da6c54a"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element ref="ns2:MediaServiceDateTaken"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9F1E98-33A2-49E3-BF7A-E6A7EC8D69B7}">
  <ds:schemaRefs>
    <ds:schemaRef ds:uri="http://schemas.microsoft.com/office/2006/metadata/properties"/>
    <ds:schemaRef ds:uri="c9669272-fe8d-41e9-a030-a18459a136e8"/>
    <ds:schemaRef ds:uri="http://purl.org/dc/term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f4770729-68ee-4e1e-a757-d7b8c23c3985"/>
    <ds:schemaRef ds:uri="http://www.w3.org/XML/1998/namespace"/>
    <ds:schemaRef ds:uri="http://purl.org/dc/dcmitype/"/>
  </ds:schemaRefs>
</ds:datastoreItem>
</file>

<file path=customXml/itemProps2.xml><?xml version="1.0" encoding="utf-8"?>
<ds:datastoreItem xmlns:ds="http://schemas.openxmlformats.org/officeDocument/2006/customXml" ds:itemID="{F83D494F-6212-4FB3-B105-699B5B6AA975}">
  <ds:schemaRefs>
    <ds:schemaRef ds:uri="http://schemas.microsoft.com/sharepoint/v3/contenttype/forms"/>
  </ds:schemaRefs>
</ds:datastoreItem>
</file>

<file path=customXml/itemProps3.xml><?xml version="1.0" encoding="utf-8"?>
<ds:datastoreItem xmlns:ds="http://schemas.openxmlformats.org/officeDocument/2006/customXml" ds:itemID="{B3761C84-38D1-4155-8BD5-8B291CF1C5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1302</Words>
  <Application>Microsoft Office PowerPoint</Application>
  <PresentationFormat>Widescreen</PresentationFormat>
  <Paragraphs>119</Paragraphs>
  <Slides>12</Slides>
  <Notes>5</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Courier New</vt:lpstr>
      <vt:lpstr>Tw Cen MT</vt:lpstr>
      <vt:lpstr>Droplet</vt:lpstr>
      <vt:lpstr>history of explosive materials</vt:lpstr>
      <vt:lpstr>PowerPoint Presentation</vt:lpstr>
      <vt:lpstr>What are explosives?</vt:lpstr>
      <vt:lpstr>Historical importance of explosives</vt:lpstr>
      <vt:lpstr>Early explosives and gunpowder</vt:lpstr>
      <vt:lpstr>iNvention of nitroglycerine and dynamite</vt:lpstr>
      <vt:lpstr>Creation of TNt, 1891</vt:lpstr>
      <vt:lpstr>Military explosives</vt:lpstr>
      <vt:lpstr>Modern advances and synthetic explosives</vt:lpstr>
      <vt:lpstr>Explosives today</vt:lpstr>
      <vt:lpstr>Societal and ethical implications</vt:lpstr>
      <vt:lpstr>Group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explosive materials</dc:title>
  <dc:creator>Ewa Kazimierska</dc:creator>
  <cp:lastModifiedBy>Ewa Kazimierska</cp:lastModifiedBy>
  <cp:revision>3</cp:revision>
  <dcterms:created xsi:type="dcterms:W3CDTF">2023-10-18T20:33:12Z</dcterms:created>
  <dcterms:modified xsi:type="dcterms:W3CDTF">2024-11-19T00:11:12Z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