
<file path=[Content_Types].xml><?xml version="1.0" encoding="utf-8"?>
<Types xmlns="http://schemas.openxmlformats.org/package/2006/content-types">
  <Default Extension="jpe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3" r:id="rId4"/>
  </p:sldMasterIdLst>
  <p:notesMasterIdLst>
    <p:notesMasterId r:id="rId30"/>
  </p:notesMasterIdLst>
  <p:sldIdLst>
    <p:sldId id="256" r:id="rId5"/>
    <p:sldId id="270" r:id="rId6"/>
    <p:sldId id="261" r:id="rId7"/>
    <p:sldId id="257" r:id="rId8"/>
    <p:sldId id="258" r:id="rId9"/>
    <p:sldId id="259" r:id="rId10"/>
    <p:sldId id="264" r:id="rId11"/>
    <p:sldId id="272" r:id="rId12"/>
    <p:sldId id="273" r:id="rId13"/>
    <p:sldId id="275" r:id="rId14"/>
    <p:sldId id="287" r:id="rId15"/>
    <p:sldId id="276" r:id="rId16"/>
    <p:sldId id="283" r:id="rId17"/>
    <p:sldId id="284" r:id="rId18"/>
    <p:sldId id="285" r:id="rId19"/>
    <p:sldId id="282" r:id="rId20"/>
    <p:sldId id="268" r:id="rId21"/>
    <p:sldId id="277" r:id="rId22"/>
    <p:sldId id="278" r:id="rId23"/>
    <p:sldId id="286" r:id="rId24"/>
    <p:sldId id="279" r:id="rId25"/>
    <p:sldId id="281" r:id="rId26"/>
    <p:sldId id="280" r:id="rId27"/>
    <p:sldId id="288" r:id="rId28"/>
    <p:sldId id="274"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60"/>
  </p:normalViewPr>
  <p:slideViewPr>
    <p:cSldViewPr snapToGrid="0">
      <p:cViewPr varScale="1">
        <p:scale>
          <a:sx n="76" d="100"/>
          <a:sy n="76" d="100"/>
        </p:scale>
        <p:origin x="68" y="8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8AED69-752E-43ED-86DA-1606618416B5}" type="datetimeFigureOut">
              <a:rPr lang="en-GB" smtClean="0"/>
              <a:t>06/01/2025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778E20-F2CB-47D4-9639-673ED5B0D967}" type="slidenum">
              <a:rPr lang="en-GB" smtClean="0"/>
              <a:t>‹#›</a:t>
            </a:fld>
            <a:endParaRPr lang="en-GB"/>
          </a:p>
        </p:txBody>
      </p:sp>
    </p:spTree>
    <p:extLst>
      <p:ext uri="{BB962C8B-B14F-4D97-AF65-F5344CB8AC3E}">
        <p14:creationId xmlns:p14="http://schemas.microsoft.com/office/powerpoint/2010/main" val="427970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A99495-9E3F-4A67-9A06-8D43A798341C}" type="datetimeFigureOut">
              <a:rPr lang="en-GB" smtClean="0"/>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2770009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99495-9E3F-4A67-9A06-8D43A798341C}" type="datetimeFigureOut">
              <a:rPr lang="en-GB" smtClean="0"/>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0044802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6703092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A99495-9E3F-4A67-9A06-8D43A798341C}" type="datetimeFigureOut">
              <a:rPr lang="en-GB" smtClean="0"/>
              <a:t>06/01/2025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607851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A99495-9E3F-4A67-9A06-8D43A798341C}" type="datetimeFigureOut">
              <a:rPr lang="en-GB" smtClean="0"/>
              <a:t>06/01/2025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415256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CA99495-9E3F-4A67-9A06-8D43A798341C}" type="datetimeFigureOut">
              <a:rPr lang="en-GB" smtClean="0"/>
              <a:t>06/01/2025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986271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A99495-9E3F-4A67-9A06-8D43A798341C}" type="datetimeFigureOut">
              <a:rPr lang="en-GB" smtClean="0"/>
              <a:t>06/01/2025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371859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A99495-9E3F-4A67-9A06-8D43A798341C}" type="datetimeFigureOut">
              <a:rPr lang="en-GB" smtClean="0"/>
              <a:t>06/01/2025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5403709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A99495-9E3F-4A67-9A06-8D43A798341C}" type="datetimeFigureOut">
              <a:rPr lang="en-GB" smtClean="0"/>
              <a:t>06/01/2025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28788761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99495-9E3F-4A67-9A06-8D43A798341C}" type="datetimeFigureOut">
              <a:rPr lang="en-GB" smtClean="0"/>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297346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99495-9E3F-4A67-9A06-8D43A798341C}" type="datetimeFigureOut">
              <a:rPr lang="en-GB" smtClean="0"/>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24417091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A99495-9E3F-4A67-9A06-8D43A798341C}" type="datetimeFigureOut">
              <a:rPr lang="en-GB" smtClean="0"/>
              <a:t>06/01/2025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D48A2B-1EC6-4631-92FA-AF103AFE3C1B}" type="slidenum">
              <a:rPr lang="en-GB" smtClean="0"/>
              <a:t>‹#›</a:t>
            </a:fld>
            <a:endParaRPr lang="en-GB"/>
          </a:p>
        </p:txBody>
      </p:sp>
    </p:spTree>
    <p:extLst>
      <p:ext uri="{BB962C8B-B14F-4D97-AF65-F5344CB8AC3E}">
        <p14:creationId xmlns:p14="http://schemas.microsoft.com/office/powerpoint/2010/main" val="4074213288"/>
      </p:ext>
    </p:extLst>
  </p:cSld>
  <p:clrMap bg1="lt1" tx1="dk1" bg2="lt2" tx2="dk2" accent1="accent1" accent2="accent2" accent3="accent3" accent4="accent4" accent5="accent5" accent6="accent6" hlink="hlink" folHlink="folHlink"/>
  <p:sldLayoutIdLst>
    <p:sldLayoutId id="2147483784" r:id="rId1"/>
    <p:sldLayoutId id="2147483785" r:id="rId2"/>
    <p:sldLayoutId id="2147483786" r:id="rId3"/>
    <p:sldLayoutId id="2147483787" r:id="rId4"/>
    <p:sldLayoutId id="2147483788" r:id="rId5"/>
    <p:sldLayoutId id="2147483789" r:id="rId6"/>
    <p:sldLayoutId id="2147483790" r:id="rId7"/>
    <p:sldLayoutId id="2147483791" r:id="rId8"/>
    <p:sldLayoutId id="2147483792" r:id="rId9"/>
    <p:sldLayoutId id="2147483793" r:id="rId10"/>
    <p:sldLayoutId id="214748379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strategyeducation.co.uk/using-chatgpt-in-schools/" TargetMode="External"/><Relationship Id="rId2" Type="http://schemas.openxmlformats.org/officeDocument/2006/relationships/hyperlink" Target="https://schoolsweek.co.uk/ai-how-are-schools-using-the-technology-in-classrooms/" TargetMode="External"/><Relationship Id="rId1" Type="http://schemas.openxmlformats.org/officeDocument/2006/relationships/slideLayout" Target="../slideLayouts/slideLayout7.xml"/><Relationship Id="rId6" Type="http://schemas.openxmlformats.org/officeDocument/2006/relationships/image" Target="../media/image1.wmf"/><Relationship Id="rId5" Type="http://schemas.openxmlformats.org/officeDocument/2006/relationships/hyperlink" Target="https://www.bbc.co.uk/bitesize/articles/z3sc96f#zt2sydm" TargetMode="External"/><Relationship Id="rId4" Type="http://schemas.openxmlformats.org/officeDocument/2006/relationships/hyperlink" Target="https://www.nasuwt.org.uk/advice/in-the-classroom/artificial-intelligence-and-digital-technologies.html"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HzYG56HLxbI"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hyperlink" Target="https://chat.openai.com/" TargetMode="Externa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8" Type="http://schemas.openxmlformats.org/officeDocument/2006/relationships/hyperlink" Target="https://strategyeducation.co.uk/using-chatgpt-in-schools/" TargetMode="External"/><Relationship Id="rId3" Type="http://schemas.openxmlformats.org/officeDocument/2006/relationships/hyperlink" Target="https://www.educationnext.org/a-i-in-education-leap-into-new-era-machine-intelligence-carries-risks-challenges-promises/" TargetMode="External"/><Relationship Id="rId7" Type="http://schemas.openxmlformats.org/officeDocument/2006/relationships/hyperlink" Target="https://blog.schoolsandacademiesshow.co.uk/the-impact-of-ai-in-education" TargetMode="External"/><Relationship Id="rId12" Type="http://schemas.openxmlformats.org/officeDocument/2006/relationships/hyperlink" Target="https://www.uwtsd.ac.uk/media/uwtsd-website/content-assets/documents/news/Artificial-Intelligence-Referencing-Guidance.pdf" TargetMode="External"/><Relationship Id="rId2" Type="http://schemas.openxmlformats.org/officeDocument/2006/relationships/hyperlink" Target="https://www.gov.uk/government/news/new-drive-to-better-understand-the-role-of-ai-in-education" TargetMode="External"/><Relationship Id="rId1" Type="http://schemas.openxmlformats.org/officeDocument/2006/relationships/slideLayout" Target="../slideLayouts/slideLayout2.xml"/><Relationship Id="rId6" Type="http://schemas.openxmlformats.org/officeDocument/2006/relationships/hyperlink" Target="https://schoolsweek.co.uk/ai-how-are-schools-using-the-technology-in-classrooms/" TargetMode="External"/><Relationship Id="rId11" Type="http://schemas.openxmlformats.org/officeDocument/2006/relationships/hyperlink" Target="https://www.unesco.org/en/artificial-intelligence/recommendation-ethics/cases" TargetMode="External"/><Relationship Id="rId5" Type="http://schemas.openxmlformats.org/officeDocument/2006/relationships/hyperlink" Target="https://www.linkedin.com/pulse/impact-ai-education-yash-khurana" TargetMode="External"/><Relationship Id="rId10" Type="http://schemas.openxmlformats.org/officeDocument/2006/relationships/hyperlink" Target="https://unesdoc.unesco.org/ark:/48223/pf0000381137" TargetMode="External"/><Relationship Id="rId4" Type="http://schemas.openxmlformats.org/officeDocument/2006/relationships/hyperlink" Target="https://www.ft.com/content/bde93e43-7ad6-4abf-9c00-8955c6a9e343" TargetMode="External"/><Relationship Id="rId9" Type="http://schemas.openxmlformats.org/officeDocument/2006/relationships/hyperlink" Target="https://www.theguardian.com/technology/2023/jul/04/uk-universities-draw-up-guiding-principles-on-generative-a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750393" y="1449324"/>
            <a:ext cx="5171185" cy="4189475"/>
          </a:xfrm>
        </p:spPr>
        <p:txBody>
          <a:bodyPr anchor="t">
            <a:normAutofit/>
          </a:bodyPr>
          <a:lstStyle/>
          <a:p>
            <a:pPr>
              <a:lnSpc>
                <a:spcPct val="90000"/>
              </a:lnSpc>
            </a:pPr>
            <a:r>
              <a:rPr lang="en-GB">
                <a:solidFill>
                  <a:schemeClr val="tx1"/>
                </a:solidFill>
              </a:rPr>
              <a:t>Addysg Ddoe, Heddiw, Yfory</a:t>
            </a:r>
            <a:br>
              <a:rPr lang="en-GB">
                <a:solidFill>
                  <a:schemeClr val="tx1"/>
                </a:solidFill>
              </a:rPr>
            </a:br>
            <a:r>
              <a:rPr lang="en-GB">
                <a:solidFill>
                  <a:schemeClr val="tx1"/>
                </a:solidFill>
              </a:rPr>
              <a:t>Education Past, Present, Future</a:t>
            </a:r>
          </a:p>
        </p:txBody>
      </p:sp>
      <p:sp>
        <p:nvSpPr>
          <p:cNvPr id="3" name="Subtitle 2"/>
          <p:cNvSpPr>
            <a:spLocks noGrp="1"/>
          </p:cNvSpPr>
          <p:nvPr>
            <p:ph type="subTitle" idx="1"/>
          </p:nvPr>
        </p:nvSpPr>
        <p:spPr>
          <a:xfrm>
            <a:off x="1154955" y="1573427"/>
            <a:ext cx="2434571" cy="4065372"/>
          </a:xfrm>
        </p:spPr>
        <p:txBody>
          <a:bodyPr>
            <a:normAutofit/>
          </a:bodyPr>
          <a:lstStyle/>
          <a:p>
            <a:r>
              <a:rPr lang="en-GB" sz="2800">
                <a:solidFill>
                  <a:schemeClr val="tx1"/>
                </a:solidFill>
              </a:rPr>
              <a:t>ECES4001/C</a:t>
            </a:r>
          </a:p>
          <a:p>
            <a:r>
              <a:rPr lang="en-GB" sz="2800">
                <a:solidFill>
                  <a:schemeClr val="tx1"/>
                </a:solidFill>
              </a:rPr>
              <a:t>Darlith 5 / Lecture 5</a:t>
            </a:r>
          </a:p>
          <a:p>
            <a:endParaRPr lang="en-GB" sz="2800">
              <a:solidFill>
                <a:schemeClr val="tx1"/>
              </a:solidFill>
            </a:endParaRPr>
          </a:p>
        </p:txBody>
      </p:sp>
    </p:spTree>
    <p:extLst>
      <p:ext uri="{BB962C8B-B14F-4D97-AF65-F5344CB8AC3E}">
        <p14:creationId xmlns:p14="http://schemas.microsoft.com/office/powerpoint/2010/main" val="421932605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chemeClr val="bg1"/>
                </a:solidFill>
              </a:rPr>
              <a:t>Gorolwg</a:t>
            </a:r>
            <a:r>
              <a:rPr lang="en-GB" dirty="0">
                <a:solidFill>
                  <a:schemeClr val="bg1"/>
                </a:solidFill>
              </a:rPr>
              <a:t> </a:t>
            </a:r>
            <a:r>
              <a:rPr lang="en-GB" dirty="0" err="1">
                <a:solidFill>
                  <a:schemeClr val="bg1"/>
                </a:solidFill>
              </a:rPr>
              <a:t>sesiwn</a:t>
            </a:r>
            <a:r>
              <a:rPr lang="en-GB" dirty="0">
                <a:solidFill>
                  <a:schemeClr val="bg1"/>
                </a:solidFill>
              </a:rPr>
              <a:t> / Session overview</a:t>
            </a:r>
          </a:p>
        </p:txBody>
      </p:sp>
      <p:sp>
        <p:nvSpPr>
          <p:cNvPr id="4" name="Content Placeholder 3"/>
          <p:cNvSpPr>
            <a:spLocks noGrp="1"/>
          </p:cNvSpPr>
          <p:nvPr>
            <p:ph sz="half" idx="1"/>
          </p:nvPr>
        </p:nvSpPr>
        <p:spPr/>
        <p:txBody>
          <a:bodyPr>
            <a:normAutofit/>
          </a:bodyPr>
          <a:lstStyle/>
          <a:p>
            <a:r>
              <a:rPr lang="en-GB" sz="2800" dirty="0" err="1">
                <a:solidFill>
                  <a:schemeClr val="bg1"/>
                </a:solidFill>
              </a:rPr>
              <a:t>I’r</a:t>
            </a:r>
            <a:r>
              <a:rPr lang="en-GB" sz="2800" dirty="0">
                <a:solidFill>
                  <a:schemeClr val="bg1"/>
                </a:solidFill>
              </a:rPr>
              <a:t> </a:t>
            </a:r>
            <a:r>
              <a:rPr lang="en-GB" sz="2800" dirty="0" err="1">
                <a:solidFill>
                  <a:schemeClr val="bg1"/>
                </a:solidFill>
              </a:rPr>
              <a:t>Dyfodol</a:t>
            </a:r>
            <a:endParaRPr lang="en-GB" sz="2800" dirty="0">
              <a:solidFill>
                <a:schemeClr val="bg1"/>
              </a:solidFill>
            </a:endParaRPr>
          </a:p>
          <a:p>
            <a:r>
              <a:rPr lang="en-GB" sz="2800" dirty="0" err="1">
                <a:solidFill>
                  <a:schemeClr val="bg1"/>
                </a:solidFill>
              </a:rPr>
              <a:t>Deallusrwydd</a:t>
            </a:r>
            <a:r>
              <a:rPr lang="en-GB" sz="2800" dirty="0">
                <a:solidFill>
                  <a:schemeClr val="bg1"/>
                </a:solidFill>
              </a:rPr>
              <a:t> </a:t>
            </a:r>
            <a:r>
              <a:rPr lang="en-GB" sz="2800" dirty="0" err="1">
                <a:solidFill>
                  <a:schemeClr val="bg1"/>
                </a:solidFill>
              </a:rPr>
              <a:t>Artiffisial</a:t>
            </a:r>
            <a:r>
              <a:rPr lang="en-GB" sz="2800" dirty="0">
                <a:solidFill>
                  <a:schemeClr val="bg1"/>
                </a:solidFill>
              </a:rPr>
              <a:t> (AI)</a:t>
            </a:r>
          </a:p>
        </p:txBody>
      </p:sp>
      <p:sp>
        <p:nvSpPr>
          <p:cNvPr id="5" name="Content Placeholder 4"/>
          <p:cNvSpPr>
            <a:spLocks noGrp="1"/>
          </p:cNvSpPr>
          <p:nvPr>
            <p:ph sz="half" idx="2"/>
          </p:nvPr>
        </p:nvSpPr>
        <p:spPr/>
        <p:txBody>
          <a:bodyPr>
            <a:normAutofit/>
          </a:bodyPr>
          <a:lstStyle/>
          <a:p>
            <a:r>
              <a:rPr lang="en-GB" sz="3200" dirty="0"/>
              <a:t>Into the Future</a:t>
            </a:r>
          </a:p>
          <a:p>
            <a:r>
              <a:rPr lang="en-GB" sz="3200" dirty="0"/>
              <a:t>Artificial Intelligence (AI) </a:t>
            </a:r>
          </a:p>
        </p:txBody>
      </p:sp>
    </p:spTree>
    <p:extLst>
      <p:ext uri="{BB962C8B-B14F-4D97-AF65-F5344CB8AC3E}">
        <p14:creationId xmlns:p14="http://schemas.microsoft.com/office/powerpoint/2010/main" val="3821789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Nod / Aims</a:t>
            </a:r>
          </a:p>
        </p:txBody>
      </p:sp>
      <p:sp>
        <p:nvSpPr>
          <p:cNvPr id="4" name="Content Placeholder 3"/>
          <p:cNvSpPr>
            <a:spLocks noGrp="1"/>
          </p:cNvSpPr>
          <p:nvPr>
            <p:ph sz="half" idx="1"/>
          </p:nvPr>
        </p:nvSpPr>
        <p:spPr>
          <a:xfrm>
            <a:off x="465667" y="1875791"/>
            <a:ext cx="5181600" cy="4351338"/>
          </a:xfrm>
        </p:spPr>
        <p:txBody>
          <a:bodyPr>
            <a:normAutofit lnSpcReduction="10000"/>
          </a:bodyPr>
          <a:lstStyle/>
          <a:p>
            <a:pPr lvl="0"/>
            <a:r>
              <a:rPr lang="cy-GB" sz="2600" dirty="0">
                <a:solidFill>
                  <a:schemeClr val="bg1"/>
                </a:solidFill>
              </a:rPr>
              <a:t>Darparu cyd-destun hanesyddol cefndirol i nifer o brif agweddau addysg fodern o’r 18fed ganrif hyd heddiw.</a:t>
            </a:r>
            <a:endParaRPr lang="en-GB" sz="2600" dirty="0">
              <a:solidFill>
                <a:schemeClr val="bg1"/>
              </a:solidFill>
            </a:endParaRPr>
          </a:p>
          <a:p>
            <a:pPr lvl="0"/>
            <a:r>
              <a:rPr lang="cy-GB" sz="2600" dirty="0">
                <a:solidFill>
                  <a:schemeClr val="bg1"/>
                </a:solidFill>
              </a:rPr>
              <a:t>Dangos sut mae gwahanol grwpiau diddordeb wedi bod yn ymladd o blaid ac yn gwrthwynebu cynnydd ag agendâu polisi gwahanol, yn yr ysgol, ar lefel leol ac yn  genedlaethol. </a:t>
            </a:r>
            <a:endParaRPr lang="en-GB" sz="2600" dirty="0">
              <a:solidFill>
                <a:schemeClr val="bg1"/>
              </a:solidFill>
            </a:endParaRPr>
          </a:p>
          <a:p>
            <a:endParaRPr lang="en-GB" dirty="0"/>
          </a:p>
        </p:txBody>
      </p:sp>
      <p:sp>
        <p:nvSpPr>
          <p:cNvPr id="5" name="Content Placeholder 4"/>
          <p:cNvSpPr>
            <a:spLocks noGrp="1"/>
          </p:cNvSpPr>
          <p:nvPr>
            <p:ph sz="half" idx="2"/>
          </p:nvPr>
        </p:nvSpPr>
        <p:spPr>
          <a:xfrm>
            <a:off x="5950184" y="1690688"/>
            <a:ext cx="4602670" cy="3979806"/>
          </a:xfrm>
        </p:spPr>
        <p:txBody>
          <a:bodyPr>
            <a:normAutofit lnSpcReduction="10000"/>
          </a:bodyPr>
          <a:lstStyle/>
          <a:p>
            <a:pPr lvl="0"/>
            <a:r>
              <a:rPr lang="en-GB" sz="2600" i="1" dirty="0">
                <a:solidFill>
                  <a:schemeClr val="bg1"/>
                </a:solidFill>
              </a:rPr>
              <a:t>Provide a background historical context to many of the major aspects of modern education from the 18</a:t>
            </a:r>
            <a:r>
              <a:rPr lang="en-GB" sz="2600" i="1" baseline="30000" dirty="0">
                <a:solidFill>
                  <a:schemeClr val="bg1"/>
                </a:solidFill>
              </a:rPr>
              <a:t>th</a:t>
            </a:r>
            <a:r>
              <a:rPr lang="en-GB" sz="2600" i="1" dirty="0">
                <a:solidFill>
                  <a:schemeClr val="bg1"/>
                </a:solidFill>
              </a:rPr>
              <a:t>century to the present time.</a:t>
            </a:r>
          </a:p>
          <a:p>
            <a:pPr marL="0" indent="0">
              <a:buNone/>
            </a:pPr>
            <a:r>
              <a:rPr lang="en-GB" sz="2600" i="1" dirty="0">
                <a:solidFill>
                  <a:schemeClr val="bg1"/>
                </a:solidFill>
              </a:rPr>
              <a:t> </a:t>
            </a:r>
          </a:p>
          <a:p>
            <a:pPr lvl="0"/>
            <a:r>
              <a:rPr lang="en-GB" sz="2600" i="1" dirty="0">
                <a:solidFill>
                  <a:schemeClr val="bg1"/>
                </a:solidFill>
              </a:rPr>
              <a:t>Illustrate how progress has been fought for and opposed by various interest groups with different policy agendas, at the school, local and national level</a:t>
            </a:r>
            <a:r>
              <a:rPr lang="en-GB" sz="2600" i="1" dirty="0"/>
              <a:t>. </a:t>
            </a:r>
          </a:p>
          <a:p>
            <a:endParaRPr lang="en-GB" i="1" dirty="0"/>
          </a:p>
        </p:txBody>
      </p:sp>
    </p:spTree>
    <p:extLst>
      <p:ext uri="{BB962C8B-B14F-4D97-AF65-F5344CB8AC3E}">
        <p14:creationId xmlns:p14="http://schemas.microsoft.com/office/powerpoint/2010/main" val="38787920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solidFill>
                  <a:schemeClr val="bg1"/>
                </a:solidFill>
              </a:rPr>
              <a:t>Deilliannau</a:t>
            </a:r>
            <a:r>
              <a:rPr lang="en-GB" dirty="0">
                <a:solidFill>
                  <a:schemeClr val="bg1"/>
                </a:solidFill>
              </a:rPr>
              <a:t> Dysgu / Learning Outcomes</a:t>
            </a:r>
          </a:p>
        </p:txBody>
      </p:sp>
      <p:sp>
        <p:nvSpPr>
          <p:cNvPr id="5" name="Content Placeholder 4"/>
          <p:cNvSpPr>
            <a:spLocks noGrp="1"/>
          </p:cNvSpPr>
          <p:nvPr>
            <p:ph sz="half" idx="1"/>
          </p:nvPr>
        </p:nvSpPr>
        <p:spPr/>
        <p:txBody>
          <a:bodyPr/>
          <a:lstStyle/>
          <a:p>
            <a:r>
              <a:rPr lang="cy-GB" sz="3200" dirty="0">
                <a:solidFill>
                  <a:schemeClr val="bg1"/>
                </a:solidFill>
              </a:rPr>
              <a:t>Deall cyfnodau allweddol a diwygiadau allweddol yn hanes addysg yng Nghymru a’r Deyrnas Unedig. </a:t>
            </a:r>
            <a:endParaRPr lang="en-GB" sz="3200" dirty="0">
              <a:solidFill>
                <a:schemeClr val="bg1"/>
              </a:solidFill>
            </a:endParaRPr>
          </a:p>
          <a:p>
            <a:endParaRPr lang="en-GB" dirty="0"/>
          </a:p>
        </p:txBody>
      </p:sp>
      <p:sp>
        <p:nvSpPr>
          <p:cNvPr id="6" name="Content Placeholder 5"/>
          <p:cNvSpPr>
            <a:spLocks noGrp="1"/>
          </p:cNvSpPr>
          <p:nvPr>
            <p:ph sz="half" idx="2"/>
          </p:nvPr>
        </p:nvSpPr>
        <p:spPr/>
        <p:txBody>
          <a:bodyPr/>
          <a:lstStyle/>
          <a:p>
            <a:r>
              <a:rPr lang="en-GB" sz="3200" i="1" dirty="0">
                <a:solidFill>
                  <a:schemeClr val="bg1"/>
                </a:solidFill>
              </a:rPr>
              <a:t>Understand key periods and reforms in the history of education in Wales and the UK. </a:t>
            </a:r>
          </a:p>
          <a:p>
            <a:pPr marL="0" indent="0">
              <a:buNone/>
            </a:pPr>
            <a:endParaRPr lang="en-GB" i="1" dirty="0"/>
          </a:p>
        </p:txBody>
      </p:sp>
    </p:spTree>
    <p:extLst>
      <p:ext uri="{BB962C8B-B14F-4D97-AF65-F5344CB8AC3E}">
        <p14:creationId xmlns:p14="http://schemas.microsoft.com/office/powerpoint/2010/main" val="1071413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solidFill>
                  <a:schemeClr val="bg1"/>
                </a:solidFill>
              </a:rPr>
              <a:t>Deilliannau</a:t>
            </a:r>
            <a:r>
              <a:rPr lang="en-GB" dirty="0">
                <a:solidFill>
                  <a:schemeClr val="bg1"/>
                </a:solidFill>
              </a:rPr>
              <a:t> Dysgu / Learning Outcomes</a:t>
            </a:r>
          </a:p>
        </p:txBody>
      </p:sp>
      <p:sp>
        <p:nvSpPr>
          <p:cNvPr id="5" name="Content Placeholder 4"/>
          <p:cNvSpPr>
            <a:spLocks noGrp="1"/>
          </p:cNvSpPr>
          <p:nvPr>
            <p:ph sz="half" idx="1"/>
          </p:nvPr>
        </p:nvSpPr>
        <p:spPr/>
        <p:txBody>
          <a:bodyPr/>
          <a:lstStyle/>
          <a:p>
            <a:r>
              <a:rPr lang="cy-GB" sz="3200" dirty="0">
                <a:solidFill>
                  <a:schemeClr val="bg1"/>
                </a:solidFill>
              </a:rPr>
              <a:t>Dadansoddi natur ddadleuol safbwyntiau addysgol.</a:t>
            </a:r>
            <a:r>
              <a:rPr lang="en-GB" sz="3200" dirty="0">
                <a:solidFill>
                  <a:schemeClr val="bg1"/>
                </a:solidFill>
              </a:rPr>
              <a:t>  </a:t>
            </a:r>
          </a:p>
          <a:p>
            <a:endParaRPr lang="en-GB" dirty="0"/>
          </a:p>
        </p:txBody>
      </p:sp>
      <p:sp>
        <p:nvSpPr>
          <p:cNvPr id="6" name="Content Placeholder 5"/>
          <p:cNvSpPr>
            <a:spLocks noGrp="1"/>
          </p:cNvSpPr>
          <p:nvPr>
            <p:ph sz="half" idx="2"/>
          </p:nvPr>
        </p:nvSpPr>
        <p:spPr/>
        <p:txBody>
          <a:bodyPr/>
          <a:lstStyle/>
          <a:p>
            <a:r>
              <a:rPr lang="en-GB" sz="3200" i="1" dirty="0">
                <a:solidFill>
                  <a:schemeClr val="bg1"/>
                </a:solidFill>
              </a:rPr>
              <a:t>Analyse the contested nature of educational perspectives.  </a:t>
            </a:r>
          </a:p>
          <a:p>
            <a:endParaRPr lang="en-GB" i="1" dirty="0"/>
          </a:p>
        </p:txBody>
      </p:sp>
    </p:spTree>
    <p:extLst>
      <p:ext uri="{BB962C8B-B14F-4D97-AF65-F5344CB8AC3E}">
        <p14:creationId xmlns:p14="http://schemas.microsoft.com/office/powerpoint/2010/main" val="9514058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solidFill>
                  <a:schemeClr val="bg1"/>
                </a:solidFill>
              </a:rPr>
              <a:t>Deilliannau</a:t>
            </a:r>
            <a:r>
              <a:rPr lang="en-GB" dirty="0">
                <a:solidFill>
                  <a:schemeClr val="bg1"/>
                </a:solidFill>
              </a:rPr>
              <a:t> Dysgu / Learning Outcomes</a:t>
            </a:r>
          </a:p>
        </p:txBody>
      </p:sp>
      <p:sp>
        <p:nvSpPr>
          <p:cNvPr id="5" name="Content Placeholder 4"/>
          <p:cNvSpPr>
            <a:spLocks noGrp="1"/>
          </p:cNvSpPr>
          <p:nvPr>
            <p:ph sz="half" idx="1"/>
          </p:nvPr>
        </p:nvSpPr>
        <p:spPr/>
        <p:txBody>
          <a:bodyPr>
            <a:normAutofit/>
          </a:bodyPr>
          <a:lstStyle/>
          <a:p>
            <a:r>
              <a:rPr lang="cy-GB" sz="3200" dirty="0">
                <a:solidFill>
                  <a:schemeClr val="bg1"/>
                </a:solidFill>
              </a:rPr>
              <a:t>Adnabod gwerthoedd sydd wrth wraidd addysg, addysgu a dysgu yng Nghymru, y Deyrnas Unedig a’r byd.</a:t>
            </a:r>
            <a:endParaRPr lang="en-GB" sz="3200" dirty="0">
              <a:solidFill>
                <a:schemeClr val="bg1"/>
              </a:solidFill>
            </a:endParaRPr>
          </a:p>
          <a:p>
            <a:endParaRPr lang="en-GB" dirty="0"/>
          </a:p>
        </p:txBody>
      </p:sp>
      <p:sp>
        <p:nvSpPr>
          <p:cNvPr id="6" name="Content Placeholder 5"/>
          <p:cNvSpPr>
            <a:spLocks noGrp="1"/>
          </p:cNvSpPr>
          <p:nvPr>
            <p:ph sz="half" idx="2"/>
          </p:nvPr>
        </p:nvSpPr>
        <p:spPr/>
        <p:txBody>
          <a:bodyPr>
            <a:normAutofit/>
          </a:bodyPr>
          <a:lstStyle/>
          <a:p>
            <a:r>
              <a:rPr lang="en-GB" sz="3200" i="1" dirty="0">
                <a:solidFill>
                  <a:schemeClr val="bg1"/>
                </a:solidFill>
              </a:rPr>
              <a:t>Identify values which underpin education, teaching and learning in Wales, UK and the world.  </a:t>
            </a:r>
          </a:p>
          <a:p>
            <a:endParaRPr lang="en-GB" dirty="0"/>
          </a:p>
        </p:txBody>
      </p:sp>
    </p:spTree>
    <p:extLst>
      <p:ext uri="{BB962C8B-B14F-4D97-AF65-F5344CB8AC3E}">
        <p14:creationId xmlns:p14="http://schemas.microsoft.com/office/powerpoint/2010/main" val="3469101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solidFill>
                  <a:schemeClr val="bg1"/>
                </a:solidFill>
              </a:rPr>
              <a:t>Aseiniadau</a:t>
            </a:r>
            <a:r>
              <a:rPr lang="en-GB" dirty="0">
                <a:solidFill>
                  <a:schemeClr val="bg1"/>
                </a:solidFill>
              </a:rPr>
              <a:t>                         Assignments</a:t>
            </a:r>
          </a:p>
        </p:txBody>
      </p:sp>
      <p:sp>
        <p:nvSpPr>
          <p:cNvPr id="4" name="Content Placeholder 3"/>
          <p:cNvSpPr>
            <a:spLocks noGrp="1"/>
          </p:cNvSpPr>
          <p:nvPr>
            <p:ph sz="half" idx="1"/>
          </p:nvPr>
        </p:nvSpPr>
        <p:spPr>
          <a:xfrm>
            <a:off x="520314" y="2213186"/>
            <a:ext cx="4519045" cy="3368674"/>
          </a:xfrm>
        </p:spPr>
        <p:txBody>
          <a:bodyPr vert="horz" lIns="91440" tIns="45720" rIns="91440" bIns="45720" rtlCol="0" anchor="t">
            <a:normAutofit/>
          </a:bodyPr>
          <a:lstStyle/>
          <a:p>
            <a:r>
              <a:rPr lang="cy-GB" sz="2800" b="1" dirty="0">
                <a:solidFill>
                  <a:schemeClr val="bg1"/>
                </a:solidFill>
              </a:rPr>
              <a:t>Llyfr Lloffion Academaidd </a:t>
            </a:r>
          </a:p>
          <a:p>
            <a:r>
              <a:rPr lang="cy-GB" sz="2800" dirty="0">
                <a:solidFill>
                  <a:schemeClr val="bg1"/>
                </a:solidFill>
              </a:rPr>
              <a:t>3000 o eiriau</a:t>
            </a:r>
            <a:endParaRPr lang="en-GB" sz="2800" dirty="0">
              <a:solidFill>
                <a:schemeClr val="bg1"/>
              </a:solidFill>
            </a:endParaRPr>
          </a:p>
          <a:p>
            <a:r>
              <a:rPr lang="en-GB" i="1" dirty="0">
                <a:solidFill>
                  <a:schemeClr val="bg1"/>
                </a:solidFill>
              </a:rPr>
              <a:t>20</a:t>
            </a:r>
            <a:r>
              <a:rPr lang="en-GB" sz="2800" i="1" dirty="0">
                <a:solidFill>
                  <a:schemeClr val="bg1"/>
                </a:solidFill>
              </a:rPr>
              <a:t>/01/25 </a:t>
            </a:r>
          </a:p>
          <a:p>
            <a:r>
              <a:rPr lang="en-GB" sz="2400" dirty="0" err="1">
                <a:solidFill>
                  <a:schemeClr val="bg1"/>
                </a:solidFill>
              </a:rPr>
              <a:t>Adfyfyriwch</a:t>
            </a:r>
            <a:r>
              <a:rPr lang="en-GB" sz="2400" dirty="0">
                <a:solidFill>
                  <a:schemeClr val="bg1"/>
                </a:solidFill>
              </a:rPr>
              <a:t> </a:t>
            </a:r>
            <a:r>
              <a:rPr lang="en-GB" sz="2400" dirty="0" err="1">
                <a:solidFill>
                  <a:schemeClr val="bg1"/>
                </a:solidFill>
              </a:rPr>
              <a:t>ar</a:t>
            </a:r>
            <a:r>
              <a:rPr lang="en-GB" sz="2400" dirty="0">
                <a:solidFill>
                  <a:schemeClr val="bg1"/>
                </a:solidFill>
              </a:rPr>
              <a:t> </a:t>
            </a:r>
            <a:r>
              <a:rPr lang="en-GB" sz="2400" dirty="0" err="1">
                <a:solidFill>
                  <a:schemeClr val="bg1"/>
                </a:solidFill>
              </a:rPr>
              <a:t>dri</a:t>
            </a:r>
            <a:r>
              <a:rPr lang="en-GB" sz="2400" dirty="0">
                <a:solidFill>
                  <a:schemeClr val="bg1"/>
                </a:solidFill>
              </a:rPr>
              <a:t> </a:t>
            </a:r>
            <a:r>
              <a:rPr lang="en-GB" sz="2400" dirty="0" err="1">
                <a:solidFill>
                  <a:schemeClr val="bg1"/>
                </a:solidFill>
              </a:rPr>
              <a:t>thestun</a:t>
            </a:r>
            <a:r>
              <a:rPr lang="en-GB" sz="2400" dirty="0">
                <a:solidFill>
                  <a:schemeClr val="bg1"/>
                </a:solidFill>
              </a:rPr>
              <a:t> </a:t>
            </a:r>
            <a:r>
              <a:rPr lang="en-GB" sz="2400" dirty="0" err="1">
                <a:solidFill>
                  <a:schemeClr val="bg1"/>
                </a:solidFill>
              </a:rPr>
              <a:t>dadleuol</a:t>
            </a:r>
            <a:r>
              <a:rPr lang="en-GB" sz="2400" dirty="0">
                <a:solidFill>
                  <a:schemeClr val="bg1"/>
                </a:solidFill>
              </a:rPr>
              <a:t> </a:t>
            </a:r>
            <a:r>
              <a:rPr lang="en-GB" sz="2400" dirty="0" err="1">
                <a:solidFill>
                  <a:schemeClr val="bg1"/>
                </a:solidFill>
              </a:rPr>
              <a:t>mewn</a:t>
            </a:r>
            <a:r>
              <a:rPr lang="en-GB" sz="2400" dirty="0">
                <a:solidFill>
                  <a:schemeClr val="bg1"/>
                </a:solidFill>
              </a:rPr>
              <a:t> </a:t>
            </a:r>
            <a:r>
              <a:rPr lang="en-GB" sz="2400" dirty="0" err="1">
                <a:solidFill>
                  <a:schemeClr val="bg1"/>
                </a:solidFill>
              </a:rPr>
              <a:t>addysg</a:t>
            </a:r>
            <a:r>
              <a:rPr lang="en-GB" sz="2400" dirty="0">
                <a:solidFill>
                  <a:schemeClr val="bg1"/>
                </a:solidFill>
              </a:rPr>
              <a:t> </a:t>
            </a:r>
            <a:r>
              <a:rPr lang="en-GB" sz="2400" dirty="0" err="1">
                <a:solidFill>
                  <a:schemeClr val="bg1"/>
                </a:solidFill>
              </a:rPr>
              <a:t>yng</a:t>
            </a:r>
            <a:r>
              <a:rPr lang="en-GB" sz="2400" dirty="0">
                <a:solidFill>
                  <a:schemeClr val="bg1"/>
                </a:solidFill>
              </a:rPr>
              <a:t> </a:t>
            </a:r>
            <a:r>
              <a:rPr lang="en-GB" sz="2400" dirty="0" err="1">
                <a:solidFill>
                  <a:schemeClr val="bg1"/>
                </a:solidFill>
              </a:rPr>
              <a:t>Nghymru</a:t>
            </a:r>
            <a:r>
              <a:rPr lang="en-GB" sz="2400" dirty="0">
                <a:solidFill>
                  <a:schemeClr val="bg1"/>
                </a:solidFill>
              </a:rPr>
              <a:t> neu </a:t>
            </a:r>
            <a:r>
              <a:rPr lang="en-GB" sz="2400" dirty="0" err="1">
                <a:solidFill>
                  <a:schemeClr val="bg1"/>
                </a:solidFill>
              </a:rPr>
              <a:t>yn</a:t>
            </a:r>
            <a:r>
              <a:rPr lang="en-GB" sz="2400" dirty="0">
                <a:solidFill>
                  <a:schemeClr val="bg1"/>
                </a:solidFill>
              </a:rPr>
              <a:t> y DU </a:t>
            </a:r>
            <a:r>
              <a:rPr lang="en-GB" sz="2400" dirty="0" err="1">
                <a:solidFill>
                  <a:schemeClr val="bg1"/>
                </a:solidFill>
              </a:rPr>
              <a:t>ers</a:t>
            </a:r>
            <a:r>
              <a:rPr lang="en-GB" sz="2400" dirty="0">
                <a:solidFill>
                  <a:schemeClr val="bg1"/>
                </a:solidFill>
              </a:rPr>
              <a:t> </a:t>
            </a:r>
            <a:r>
              <a:rPr lang="en-GB" sz="2400" dirty="0"/>
              <a:t>1840</a:t>
            </a:r>
          </a:p>
        </p:txBody>
      </p:sp>
      <p:sp>
        <p:nvSpPr>
          <p:cNvPr id="5" name="Content Placeholder 4"/>
          <p:cNvSpPr>
            <a:spLocks noGrp="1"/>
          </p:cNvSpPr>
          <p:nvPr>
            <p:ph sz="half" idx="2"/>
          </p:nvPr>
        </p:nvSpPr>
        <p:spPr>
          <a:xfrm>
            <a:off x="5716693" y="2299258"/>
            <a:ext cx="4494107" cy="3837382"/>
          </a:xfrm>
        </p:spPr>
        <p:txBody>
          <a:bodyPr vert="horz" lIns="91440" tIns="45720" rIns="91440" bIns="45720" rtlCol="0" anchor="t">
            <a:normAutofit/>
          </a:bodyPr>
          <a:lstStyle/>
          <a:p>
            <a:r>
              <a:rPr lang="en-GB" sz="2800" b="1" i="1" dirty="0">
                <a:solidFill>
                  <a:schemeClr val="bg1"/>
                </a:solidFill>
              </a:rPr>
              <a:t>Academic Scrapbook</a:t>
            </a:r>
          </a:p>
          <a:p>
            <a:r>
              <a:rPr lang="en-GB" sz="2800" b="1" i="1" dirty="0">
                <a:solidFill>
                  <a:schemeClr val="bg1"/>
                </a:solidFill>
              </a:rPr>
              <a:t> </a:t>
            </a:r>
            <a:r>
              <a:rPr lang="en-GB" sz="2800" i="1" dirty="0">
                <a:solidFill>
                  <a:schemeClr val="bg1"/>
                </a:solidFill>
              </a:rPr>
              <a:t>3000 words</a:t>
            </a:r>
          </a:p>
          <a:p>
            <a:r>
              <a:rPr lang="en-GB" i="1" dirty="0">
                <a:solidFill>
                  <a:schemeClr val="bg1"/>
                </a:solidFill>
              </a:rPr>
              <a:t>20</a:t>
            </a:r>
            <a:r>
              <a:rPr lang="en-GB" sz="2800" i="1" dirty="0">
                <a:solidFill>
                  <a:schemeClr val="bg1"/>
                </a:solidFill>
              </a:rPr>
              <a:t>/01/25 </a:t>
            </a:r>
          </a:p>
          <a:p>
            <a:r>
              <a:rPr lang="en-GB" sz="2400" i="1" dirty="0">
                <a:solidFill>
                  <a:schemeClr val="bg1"/>
                </a:solidFill>
              </a:rPr>
              <a:t>Reflect on three contested issues in education in Wales or the UK since 1840</a:t>
            </a:r>
            <a:endParaRPr lang="en-GB" sz="3600" i="1" dirty="0">
              <a:solidFill>
                <a:schemeClr val="bg1"/>
              </a:solidFill>
            </a:endParaRPr>
          </a:p>
        </p:txBody>
      </p:sp>
    </p:spTree>
    <p:extLst>
      <p:ext uri="{BB962C8B-B14F-4D97-AF65-F5344CB8AC3E}">
        <p14:creationId xmlns:p14="http://schemas.microsoft.com/office/powerpoint/2010/main" val="37521822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7FAEB-1A1B-93A8-2E9A-F32212EDEA3A}"/>
              </a:ext>
            </a:extLst>
          </p:cNvPr>
          <p:cNvSpPr>
            <a:spLocks noGrp="1"/>
          </p:cNvSpPr>
          <p:nvPr>
            <p:ph type="title"/>
          </p:nvPr>
        </p:nvSpPr>
        <p:spPr>
          <a:xfrm>
            <a:off x="237066" y="663787"/>
            <a:ext cx="9242493" cy="1320800"/>
          </a:xfrm>
        </p:spPr>
        <p:txBody>
          <a:bodyPr/>
          <a:lstStyle/>
          <a:p>
            <a:r>
              <a:rPr lang="en-GB" dirty="0">
                <a:solidFill>
                  <a:schemeClr val="bg1"/>
                </a:solidFill>
              </a:rPr>
              <a:t>          Beth </a:t>
            </a:r>
            <a:r>
              <a:rPr lang="en-GB" dirty="0" err="1">
                <a:solidFill>
                  <a:schemeClr val="bg1"/>
                </a:solidFill>
              </a:rPr>
              <a:t>yw</a:t>
            </a:r>
            <a:r>
              <a:rPr lang="en-GB" dirty="0">
                <a:solidFill>
                  <a:schemeClr val="bg1"/>
                </a:solidFill>
              </a:rPr>
              <a:t> AI?                What is AI?</a:t>
            </a:r>
          </a:p>
        </p:txBody>
      </p:sp>
      <p:sp>
        <p:nvSpPr>
          <p:cNvPr id="3" name="Content Placeholder 2">
            <a:extLst>
              <a:ext uri="{FF2B5EF4-FFF2-40B4-BE49-F238E27FC236}">
                <a16:creationId xmlns:a16="http://schemas.microsoft.com/office/drawing/2014/main" id="{F05AB94A-E9F0-C1FF-C256-A380EA8CB531}"/>
              </a:ext>
            </a:extLst>
          </p:cNvPr>
          <p:cNvSpPr>
            <a:spLocks noGrp="1"/>
          </p:cNvSpPr>
          <p:nvPr>
            <p:ph sz="half" idx="1"/>
          </p:nvPr>
        </p:nvSpPr>
        <p:spPr/>
        <p:txBody>
          <a:bodyPr>
            <a:normAutofit/>
          </a:bodyPr>
          <a:lstStyle/>
          <a:p>
            <a:r>
              <a:rPr lang="en-GB" sz="2200" dirty="0" err="1">
                <a:solidFill>
                  <a:schemeClr val="bg1"/>
                </a:solidFill>
              </a:rPr>
              <a:t>Deallusrwydd</a:t>
            </a:r>
            <a:r>
              <a:rPr lang="en-GB" sz="2200" dirty="0">
                <a:solidFill>
                  <a:schemeClr val="bg1"/>
                </a:solidFill>
              </a:rPr>
              <a:t> </a:t>
            </a:r>
            <a:r>
              <a:rPr lang="en-GB" sz="2200" dirty="0" err="1">
                <a:solidFill>
                  <a:schemeClr val="bg1"/>
                </a:solidFill>
              </a:rPr>
              <a:t>artiffisial</a:t>
            </a:r>
            <a:r>
              <a:rPr lang="en-GB" sz="2200" dirty="0">
                <a:solidFill>
                  <a:schemeClr val="bg1"/>
                </a:solidFill>
              </a:rPr>
              <a:t> </a:t>
            </a:r>
            <a:r>
              <a:rPr lang="en-GB" sz="2200" dirty="0" err="1">
                <a:solidFill>
                  <a:schemeClr val="bg1"/>
                </a:solidFill>
              </a:rPr>
              <a:t>yw</a:t>
            </a:r>
            <a:r>
              <a:rPr lang="en-GB" sz="2200" dirty="0">
                <a:solidFill>
                  <a:schemeClr val="bg1"/>
                </a:solidFill>
              </a:rPr>
              <a:t> </a:t>
            </a:r>
            <a:r>
              <a:rPr lang="en-GB" sz="2200" dirty="0" err="1">
                <a:solidFill>
                  <a:schemeClr val="bg1"/>
                </a:solidFill>
              </a:rPr>
              <a:t>efelychiad</a:t>
            </a:r>
            <a:r>
              <a:rPr lang="en-GB" sz="2200" dirty="0">
                <a:solidFill>
                  <a:schemeClr val="bg1"/>
                </a:solidFill>
              </a:rPr>
              <a:t> o </a:t>
            </a:r>
            <a:r>
              <a:rPr lang="en-GB" sz="2200" dirty="0" err="1">
                <a:solidFill>
                  <a:schemeClr val="bg1"/>
                </a:solidFill>
              </a:rPr>
              <a:t>brosesau</a:t>
            </a:r>
            <a:r>
              <a:rPr lang="en-GB" sz="2200" dirty="0">
                <a:solidFill>
                  <a:schemeClr val="bg1"/>
                </a:solidFill>
              </a:rPr>
              <a:t> </a:t>
            </a:r>
            <a:r>
              <a:rPr lang="en-GB" sz="2200" dirty="0" err="1">
                <a:solidFill>
                  <a:schemeClr val="bg1"/>
                </a:solidFill>
              </a:rPr>
              <a:t>deallusrwydd</a:t>
            </a:r>
            <a:r>
              <a:rPr lang="en-GB" sz="2200" dirty="0">
                <a:solidFill>
                  <a:schemeClr val="bg1"/>
                </a:solidFill>
              </a:rPr>
              <a:t> </a:t>
            </a:r>
            <a:r>
              <a:rPr lang="en-GB" sz="2200" dirty="0" err="1">
                <a:solidFill>
                  <a:schemeClr val="bg1"/>
                </a:solidFill>
              </a:rPr>
              <a:t>dynol</a:t>
            </a:r>
            <a:r>
              <a:rPr lang="en-GB" sz="2200" dirty="0">
                <a:solidFill>
                  <a:schemeClr val="bg1"/>
                </a:solidFill>
              </a:rPr>
              <a:t> </a:t>
            </a:r>
            <a:r>
              <a:rPr lang="en-GB" sz="2200" dirty="0" err="1">
                <a:solidFill>
                  <a:schemeClr val="bg1"/>
                </a:solidFill>
              </a:rPr>
              <a:t>gan</a:t>
            </a:r>
            <a:r>
              <a:rPr lang="en-GB" sz="2200" dirty="0">
                <a:solidFill>
                  <a:schemeClr val="bg1"/>
                </a:solidFill>
              </a:rPr>
              <a:t> </a:t>
            </a:r>
            <a:r>
              <a:rPr lang="en-GB" sz="2200" dirty="0" err="1">
                <a:solidFill>
                  <a:schemeClr val="bg1"/>
                </a:solidFill>
              </a:rPr>
              <a:t>beiriannau</a:t>
            </a:r>
            <a:r>
              <a:rPr lang="en-GB" sz="2200" dirty="0">
                <a:solidFill>
                  <a:schemeClr val="bg1"/>
                </a:solidFill>
              </a:rPr>
              <a:t>, </a:t>
            </a:r>
            <a:r>
              <a:rPr lang="en-GB" sz="2200" dirty="0" err="1">
                <a:solidFill>
                  <a:schemeClr val="bg1"/>
                </a:solidFill>
              </a:rPr>
              <a:t>yn</a:t>
            </a:r>
            <a:r>
              <a:rPr lang="en-GB" sz="2200" dirty="0">
                <a:solidFill>
                  <a:schemeClr val="bg1"/>
                </a:solidFill>
              </a:rPr>
              <a:t> </a:t>
            </a:r>
            <a:r>
              <a:rPr lang="en-GB" sz="2200" dirty="0" err="1">
                <a:solidFill>
                  <a:schemeClr val="bg1"/>
                </a:solidFill>
              </a:rPr>
              <a:t>enwedig</a:t>
            </a:r>
            <a:r>
              <a:rPr lang="en-GB" sz="2200" dirty="0">
                <a:solidFill>
                  <a:schemeClr val="bg1"/>
                </a:solidFill>
              </a:rPr>
              <a:t> </a:t>
            </a:r>
            <a:r>
              <a:rPr lang="en-GB" sz="2200" dirty="0" err="1">
                <a:solidFill>
                  <a:schemeClr val="bg1"/>
                </a:solidFill>
              </a:rPr>
              <a:t>systemau</a:t>
            </a:r>
            <a:r>
              <a:rPr lang="en-GB" sz="2200" dirty="0">
                <a:solidFill>
                  <a:schemeClr val="bg1"/>
                </a:solidFill>
              </a:rPr>
              <a:t> </a:t>
            </a:r>
            <a:r>
              <a:rPr lang="en-GB" sz="2200" dirty="0" err="1">
                <a:solidFill>
                  <a:schemeClr val="bg1"/>
                </a:solidFill>
              </a:rPr>
              <a:t>cyfrifiadurol</a:t>
            </a:r>
            <a:r>
              <a:rPr lang="en-GB" sz="2200" dirty="0">
                <a:solidFill>
                  <a:schemeClr val="bg1"/>
                </a:solidFill>
              </a:rPr>
              <a:t>.</a:t>
            </a:r>
          </a:p>
          <a:p>
            <a:r>
              <a:rPr lang="en-GB" sz="2200" dirty="0" err="1">
                <a:solidFill>
                  <a:schemeClr val="bg1"/>
                </a:solidFill>
              </a:rPr>
              <a:t>Gellir</a:t>
            </a:r>
            <a:r>
              <a:rPr lang="en-GB" sz="2200" dirty="0">
                <a:solidFill>
                  <a:schemeClr val="bg1"/>
                </a:solidFill>
              </a:rPr>
              <a:t> </a:t>
            </a:r>
            <a:r>
              <a:rPr lang="en-GB" sz="2200" dirty="0" err="1">
                <a:solidFill>
                  <a:schemeClr val="bg1"/>
                </a:solidFill>
              </a:rPr>
              <a:t>hyfforddi</a:t>
            </a:r>
            <a:r>
              <a:rPr lang="en-GB" sz="2200" dirty="0">
                <a:solidFill>
                  <a:schemeClr val="bg1"/>
                </a:solidFill>
              </a:rPr>
              <a:t> </a:t>
            </a:r>
            <a:r>
              <a:rPr lang="en-GB" sz="2200" dirty="0" err="1">
                <a:solidFill>
                  <a:schemeClr val="bg1"/>
                </a:solidFill>
              </a:rPr>
              <a:t>cyfrifiaduron</a:t>
            </a:r>
            <a:r>
              <a:rPr lang="en-GB" sz="2200" dirty="0">
                <a:solidFill>
                  <a:schemeClr val="bg1"/>
                </a:solidFill>
              </a:rPr>
              <a:t> </a:t>
            </a:r>
            <a:r>
              <a:rPr lang="en-GB" sz="2200" dirty="0" err="1">
                <a:solidFill>
                  <a:schemeClr val="bg1"/>
                </a:solidFill>
              </a:rPr>
              <a:t>i</a:t>
            </a:r>
            <a:r>
              <a:rPr lang="en-GB" sz="2200" dirty="0">
                <a:solidFill>
                  <a:schemeClr val="bg1"/>
                </a:solidFill>
              </a:rPr>
              <a:t> </a:t>
            </a:r>
            <a:r>
              <a:rPr lang="en-GB" sz="2200" dirty="0" err="1">
                <a:solidFill>
                  <a:schemeClr val="bg1"/>
                </a:solidFill>
              </a:rPr>
              <a:t>gyflawni</a:t>
            </a:r>
            <a:r>
              <a:rPr lang="en-GB" sz="2200" dirty="0">
                <a:solidFill>
                  <a:schemeClr val="bg1"/>
                </a:solidFill>
              </a:rPr>
              <a:t> </a:t>
            </a:r>
            <a:r>
              <a:rPr lang="en-GB" sz="2200" dirty="0" err="1">
                <a:solidFill>
                  <a:schemeClr val="bg1"/>
                </a:solidFill>
              </a:rPr>
              <a:t>tasgau</a:t>
            </a:r>
            <a:r>
              <a:rPr lang="en-GB" sz="2200" dirty="0">
                <a:solidFill>
                  <a:schemeClr val="bg1"/>
                </a:solidFill>
              </a:rPr>
              <a:t> </a:t>
            </a:r>
            <a:r>
              <a:rPr lang="en-GB" sz="2200" dirty="0" err="1">
                <a:solidFill>
                  <a:schemeClr val="bg1"/>
                </a:solidFill>
              </a:rPr>
              <a:t>cymhleth</a:t>
            </a:r>
            <a:r>
              <a:rPr lang="en-GB" sz="2200" dirty="0">
                <a:solidFill>
                  <a:schemeClr val="bg1"/>
                </a:solidFill>
              </a:rPr>
              <a:t> </a:t>
            </a:r>
            <a:r>
              <a:rPr lang="en-GB" sz="2200" dirty="0" err="1">
                <a:solidFill>
                  <a:schemeClr val="bg1"/>
                </a:solidFill>
              </a:rPr>
              <a:t>oedd</a:t>
            </a:r>
            <a:r>
              <a:rPr lang="en-GB" sz="2200" dirty="0">
                <a:solidFill>
                  <a:schemeClr val="bg1"/>
                </a:solidFill>
              </a:rPr>
              <a:t> </a:t>
            </a:r>
            <a:r>
              <a:rPr lang="en-GB" sz="2200" dirty="0" err="1">
                <a:solidFill>
                  <a:schemeClr val="bg1"/>
                </a:solidFill>
              </a:rPr>
              <a:t>yn</a:t>
            </a:r>
            <a:r>
              <a:rPr lang="en-GB" sz="2200" dirty="0">
                <a:solidFill>
                  <a:schemeClr val="bg1"/>
                </a:solidFill>
              </a:rPr>
              <a:t> </a:t>
            </a:r>
            <a:r>
              <a:rPr lang="en-GB" sz="2200" dirty="0" err="1">
                <a:solidFill>
                  <a:schemeClr val="bg1"/>
                </a:solidFill>
              </a:rPr>
              <a:t>arfer</a:t>
            </a:r>
            <a:r>
              <a:rPr lang="en-GB" sz="2200" dirty="0">
                <a:solidFill>
                  <a:schemeClr val="bg1"/>
                </a:solidFill>
              </a:rPr>
              <a:t> </a:t>
            </a:r>
            <a:r>
              <a:rPr lang="en-GB" sz="2200" dirty="0" err="1">
                <a:solidFill>
                  <a:schemeClr val="bg1"/>
                </a:solidFill>
              </a:rPr>
              <a:t>cael</a:t>
            </a:r>
            <a:r>
              <a:rPr lang="en-GB" sz="2200" dirty="0">
                <a:solidFill>
                  <a:schemeClr val="bg1"/>
                </a:solidFill>
              </a:rPr>
              <a:t> </a:t>
            </a:r>
            <a:r>
              <a:rPr lang="en-GB" sz="2200" dirty="0" err="1">
                <a:solidFill>
                  <a:schemeClr val="bg1"/>
                </a:solidFill>
              </a:rPr>
              <a:t>eu</a:t>
            </a:r>
            <a:r>
              <a:rPr lang="en-GB" sz="2200" dirty="0">
                <a:solidFill>
                  <a:schemeClr val="bg1"/>
                </a:solidFill>
              </a:rPr>
              <a:t> </a:t>
            </a:r>
            <a:r>
              <a:rPr lang="en-GB" sz="2200" dirty="0" err="1">
                <a:solidFill>
                  <a:schemeClr val="bg1"/>
                </a:solidFill>
              </a:rPr>
              <a:t>cyflawni</a:t>
            </a:r>
            <a:r>
              <a:rPr lang="en-GB" sz="2200" dirty="0">
                <a:solidFill>
                  <a:schemeClr val="bg1"/>
                </a:solidFill>
              </a:rPr>
              <a:t> </a:t>
            </a:r>
            <a:r>
              <a:rPr lang="en-GB" sz="2200" dirty="0" err="1">
                <a:solidFill>
                  <a:schemeClr val="bg1"/>
                </a:solidFill>
              </a:rPr>
              <a:t>gan</a:t>
            </a:r>
            <a:r>
              <a:rPr lang="en-GB" sz="2200" dirty="0">
                <a:solidFill>
                  <a:schemeClr val="bg1"/>
                </a:solidFill>
              </a:rPr>
              <a:t> </a:t>
            </a:r>
            <a:r>
              <a:rPr lang="en-GB" sz="2200" dirty="0" err="1">
                <a:solidFill>
                  <a:schemeClr val="bg1"/>
                </a:solidFill>
              </a:rPr>
              <a:t>bobl</a:t>
            </a:r>
            <a:r>
              <a:rPr lang="en-GB" sz="2200" dirty="0">
                <a:solidFill>
                  <a:schemeClr val="bg1"/>
                </a:solidFill>
              </a:rPr>
              <a:t> </a:t>
            </a:r>
            <a:r>
              <a:rPr lang="en-GB" sz="2200" dirty="0" err="1">
                <a:solidFill>
                  <a:schemeClr val="bg1"/>
                </a:solidFill>
              </a:rPr>
              <a:t>yn</a:t>
            </a:r>
            <a:r>
              <a:rPr lang="en-GB" sz="2200" dirty="0">
                <a:solidFill>
                  <a:schemeClr val="bg1"/>
                </a:solidFill>
              </a:rPr>
              <a:t> </a:t>
            </a:r>
            <a:r>
              <a:rPr lang="en-GB" sz="2200" dirty="0" err="1">
                <a:solidFill>
                  <a:schemeClr val="bg1"/>
                </a:solidFill>
              </a:rPr>
              <a:t>unig</a:t>
            </a:r>
            <a:r>
              <a:rPr lang="en-GB" sz="2200" dirty="0">
                <a:solidFill>
                  <a:schemeClr val="bg1"/>
                </a:solidFill>
              </a:rPr>
              <a:t> — ac </a:t>
            </a:r>
            <a:r>
              <a:rPr lang="en-GB" sz="2200" dirty="0" err="1">
                <a:solidFill>
                  <a:schemeClr val="bg1"/>
                </a:solidFill>
              </a:rPr>
              <a:t>yn</a:t>
            </a:r>
            <a:r>
              <a:rPr lang="en-GB" sz="2200" dirty="0">
                <a:solidFill>
                  <a:schemeClr val="bg1"/>
                </a:solidFill>
              </a:rPr>
              <a:t> </a:t>
            </a:r>
            <a:r>
              <a:rPr lang="en-GB" sz="2200" dirty="0" err="1">
                <a:solidFill>
                  <a:schemeClr val="bg1"/>
                </a:solidFill>
              </a:rPr>
              <a:t>aml</a:t>
            </a:r>
            <a:r>
              <a:rPr lang="en-GB" sz="2200" dirty="0">
                <a:solidFill>
                  <a:schemeClr val="bg1"/>
                </a:solidFill>
              </a:rPr>
              <a:t> </a:t>
            </a:r>
            <a:r>
              <a:rPr lang="en-GB" sz="2200" dirty="0" err="1">
                <a:solidFill>
                  <a:schemeClr val="bg1"/>
                </a:solidFill>
              </a:rPr>
              <a:t>ar</a:t>
            </a:r>
            <a:r>
              <a:rPr lang="en-GB" sz="2200" dirty="0">
                <a:solidFill>
                  <a:schemeClr val="bg1"/>
                </a:solidFill>
              </a:rPr>
              <a:t> </a:t>
            </a:r>
            <a:r>
              <a:rPr lang="en-GB" sz="2200" dirty="0" err="1">
                <a:solidFill>
                  <a:schemeClr val="bg1"/>
                </a:solidFill>
              </a:rPr>
              <a:t>gyflymder</a:t>
            </a:r>
            <a:r>
              <a:rPr lang="en-GB" sz="2200" dirty="0">
                <a:solidFill>
                  <a:schemeClr val="bg1"/>
                </a:solidFill>
              </a:rPr>
              <a:t> neu gyda </a:t>
            </a:r>
            <a:r>
              <a:rPr lang="en-GB" sz="2200" dirty="0" err="1">
                <a:solidFill>
                  <a:schemeClr val="bg1"/>
                </a:solidFill>
              </a:rPr>
              <a:t>chywirdeb</a:t>
            </a:r>
            <a:r>
              <a:rPr lang="en-GB" sz="2200" dirty="0">
                <a:solidFill>
                  <a:schemeClr val="bg1"/>
                </a:solidFill>
              </a:rPr>
              <a:t> </a:t>
            </a:r>
            <a:r>
              <a:rPr lang="en-GB" sz="2200" dirty="0" err="1">
                <a:solidFill>
                  <a:schemeClr val="bg1"/>
                </a:solidFill>
              </a:rPr>
              <a:t>uwch</a:t>
            </a:r>
            <a:r>
              <a:rPr lang="en-GB" sz="2200" dirty="0">
                <a:solidFill>
                  <a:schemeClr val="bg1"/>
                </a:solidFill>
              </a:rPr>
              <a:t>.</a:t>
            </a:r>
          </a:p>
          <a:p>
            <a:r>
              <a:rPr lang="en-GB" sz="2200" dirty="0">
                <a:solidFill>
                  <a:schemeClr val="bg1"/>
                </a:solidFill>
              </a:rPr>
              <a:t>Financial Times (2023) </a:t>
            </a:r>
          </a:p>
          <a:p>
            <a:endParaRPr lang="en-GB" dirty="0">
              <a:solidFill>
                <a:schemeClr val="bg1"/>
              </a:solidFill>
            </a:endParaRPr>
          </a:p>
          <a:p>
            <a:endParaRPr lang="en-GB" dirty="0"/>
          </a:p>
        </p:txBody>
      </p:sp>
      <p:sp>
        <p:nvSpPr>
          <p:cNvPr id="4" name="Content Placeholder 3">
            <a:extLst>
              <a:ext uri="{FF2B5EF4-FFF2-40B4-BE49-F238E27FC236}">
                <a16:creationId xmlns:a16="http://schemas.microsoft.com/office/drawing/2014/main" id="{42EB7563-6B38-5F95-8171-6772C870C737}"/>
              </a:ext>
            </a:extLst>
          </p:cNvPr>
          <p:cNvSpPr>
            <a:spLocks noGrp="1"/>
          </p:cNvSpPr>
          <p:nvPr>
            <p:ph sz="half" idx="2"/>
          </p:nvPr>
        </p:nvSpPr>
        <p:spPr/>
        <p:txBody>
          <a:bodyPr>
            <a:normAutofit/>
          </a:bodyPr>
          <a:lstStyle/>
          <a:p>
            <a:r>
              <a:rPr lang="en-GB" sz="2400" dirty="0">
                <a:solidFill>
                  <a:schemeClr val="bg1"/>
                </a:solidFill>
                <a:latin typeface="MetricWeb"/>
              </a:rPr>
              <a:t>Artificial intelligence is the simulation of human intelligence processes by machines, especially computer systems</a:t>
            </a:r>
            <a:endParaRPr lang="en-GB" sz="2400" b="0" i="0" dirty="0">
              <a:solidFill>
                <a:schemeClr val="bg1"/>
              </a:solidFill>
              <a:effectLst/>
              <a:latin typeface="MetricWeb"/>
            </a:endParaRPr>
          </a:p>
          <a:p>
            <a:r>
              <a:rPr lang="en-GB" sz="2400" b="0" i="0" dirty="0">
                <a:solidFill>
                  <a:schemeClr val="bg1"/>
                </a:solidFill>
                <a:effectLst/>
                <a:latin typeface="MetricWeb"/>
              </a:rPr>
              <a:t>Computers can be trained to carry out complex tasks once performed only by humans — and often at a higher speed or accuracy </a:t>
            </a:r>
          </a:p>
          <a:p>
            <a:pPr marL="0" indent="0">
              <a:buNone/>
            </a:pPr>
            <a:r>
              <a:rPr lang="en-GB" sz="2400" b="0" i="0" dirty="0">
                <a:solidFill>
                  <a:schemeClr val="bg1"/>
                </a:solidFill>
                <a:effectLst/>
                <a:latin typeface="MetricWeb"/>
              </a:rPr>
              <a:t>                       Financial Times </a:t>
            </a:r>
            <a:r>
              <a:rPr lang="en-GB" sz="2400" b="0" i="0" dirty="0">
                <a:solidFill>
                  <a:srgbClr val="000000"/>
                </a:solidFill>
                <a:effectLst/>
                <a:latin typeface="MetricWeb"/>
              </a:rPr>
              <a:t>(2023)</a:t>
            </a:r>
          </a:p>
        </p:txBody>
      </p:sp>
    </p:spTree>
    <p:extLst>
      <p:ext uri="{BB962C8B-B14F-4D97-AF65-F5344CB8AC3E}">
        <p14:creationId xmlns:p14="http://schemas.microsoft.com/office/powerpoint/2010/main" val="36716251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D1480-8370-46E5-E9EA-71131A9B4D67}"/>
              </a:ext>
            </a:extLst>
          </p:cNvPr>
          <p:cNvSpPr>
            <a:spLocks noGrp="1"/>
          </p:cNvSpPr>
          <p:nvPr>
            <p:ph type="title"/>
          </p:nvPr>
        </p:nvSpPr>
        <p:spPr/>
        <p:txBody>
          <a:bodyPr>
            <a:normAutofit/>
          </a:bodyPr>
          <a:lstStyle/>
          <a:p>
            <a:r>
              <a:rPr lang="en-GB" sz="2800" dirty="0">
                <a:solidFill>
                  <a:schemeClr val="bg1"/>
                </a:solidFill>
              </a:rPr>
              <a:t>Sut </a:t>
            </a:r>
            <a:r>
              <a:rPr lang="en-GB" sz="2800" dirty="0" err="1">
                <a:solidFill>
                  <a:schemeClr val="bg1"/>
                </a:solidFill>
              </a:rPr>
              <a:t>mae</a:t>
            </a:r>
            <a:r>
              <a:rPr lang="en-GB" sz="2800" dirty="0">
                <a:solidFill>
                  <a:schemeClr val="bg1"/>
                </a:solidFill>
              </a:rPr>
              <a:t> AI </a:t>
            </a:r>
            <a:r>
              <a:rPr lang="en-GB" sz="2800" dirty="0" err="1">
                <a:solidFill>
                  <a:schemeClr val="bg1"/>
                </a:solidFill>
              </a:rPr>
              <a:t>yn</a:t>
            </a:r>
            <a:r>
              <a:rPr lang="en-GB" sz="2800" dirty="0">
                <a:solidFill>
                  <a:schemeClr val="bg1"/>
                </a:solidFill>
              </a:rPr>
              <a:t> </a:t>
            </a:r>
            <a:r>
              <a:rPr lang="en-GB" sz="2800" dirty="0" err="1">
                <a:solidFill>
                  <a:schemeClr val="bg1"/>
                </a:solidFill>
              </a:rPr>
              <a:t>gweithio</a:t>
            </a:r>
            <a:r>
              <a:rPr lang="en-GB" sz="2800" dirty="0">
                <a:solidFill>
                  <a:schemeClr val="bg1"/>
                </a:solidFill>
              </a:rPr>
              <a:t>?                           How does AI work?</a:t>
            </a:r>
          </a:p>
        </p:txBody>
      </p:sp>
      <p:sp>
        <p:nvSpPr>
          <p:cNvPr id="3" name="Content Placeholder 2">
            <a:extLst>
              <a:ext uri="{FF2B5EF4-FFF2-40B4-BE49-F238E27FC236}">
                <a16:creationId xmlns:a16="http://schemas.microsoft.com/office/drawing/2014/main" id="{770935B5-2371-CC3C-6C22-7A08019BF142}"/>
              </a:ext>
            </a:extLst>
          </p:cNvPr>
          <p:cNvSpPr>
            <a:spLocks noGrp="1"/>
          </p:cNvSpPr>
          <p:nvPr>
            <p:ph sz="half" idx="1"/>
          </p:nvPr>
        </p:nvSpPr>
        <p:spPr/>
        <p:txBody>
          <a:bodyPr/>
          <a:lstStyle/>
          <a:p>
            <a:r>
              <a:rPr lang="en-GB" sz="2400" dirty="0">
                <a:solidFill>
                  <a:schemeClr val="bg1"/>
                </a:solidFill>
              </a:rPr>
              <a:t>Mae AI </a:t>
            </a:r>
            <a:r>
              <a:rPr lang="en-GB" sz="2400" dirty="0" err="1">
                <a:solidFill>
                  <a:schemeClr val="bg1"/>
                </a:solidFill>
              </a:rPr>
              <a:t>fel</a:t>
            </a:r>
            <a:r>
              <a:rPr lang="en-GB" sz="2400" dirty="0">
                <a:solidFill>
                  <a:schemeClr val="bg1"/>
                </a:solidFill>
              </a:rPr>
              <a:t> </a:t>
            </a:r>
            <a:r>
              <a:rPr lang="en-GB" sz="2400" dirty="0" err="1">
                <a:solidFill>
                  <a:schemeClr val="bg1"/>
                </a:solidFill>
              </a:rPr>
              <a:t>arfer</a:t>
            </a:r>
            <a:r>
              <a:rPr lang="en-GB" sz="2400" dirty="0">
                <a:solidFill>
                  <a:schemeClr val="bg1"/>
                </a:solidFill>
              </a:rPr>
              <a:t> </a:t>
            </a:r>
            <a:r>
              <a:rPr lang="en-GB" sz="2400" dirty="0" err="1">
                <a:solidFill>
                  <a:schemeClr val="bg1"/>
                </a:solidFill>
              </a:rPr>
              <a:t>yn</a:t>
            </a:r>
            <a:r>
              <a:rPr lang="en-GB" sz="2400" dirty="0">
                <a:solidFill>
                  <a:schemeClr val="bg1"/>
                </a:solidFill>
              </a:rPr>
              <a:t> </a:t>
            </a:r>
            <a:r>
              <a:rPr lang="en-GB" sz="2400" dirty="0" err="1">
                <a:solidFill>
                  <a:schemeClr val="bg1"/>
                </a:solidFill>
              </a:rPr>
              <a:t>cyfuno</a:t>
            </a:r>
            <a:r>
              <a:rPr lang="en-GB" sz="2400" dirty="0">
                <a:solidFill>
                  <a:schemeClr val="bg1"/>
                </a:solidFill>
              </a:rPr>
              <a:t> </a:t>
            </a:r>
            <a:r>
              <a:rPr lang="en-GB" sz="2400" dirty="0" err="1">
                <a:solidFill>
                  <a:schemeClr val="bg1"/>
                </a:solidFill>
              </a:rPr>
              <a:t>gwyddoniaeth</a:t>
            </a:r>
            <a:r>
              <a:rPr lang="en-GB" sz="2400" dirty="0">
                <a:solidFill>
                  <a:schemeClr val="bg1"/>
                </a:solidFill>
              </a:rPr>
              <a:t> </a:t>
            </a:r>
            <a:r>
              <a:rPr lang="en-GB" sz="2400" dirty="0" err="1">
                <a:solidFill>
                  <a:schemeClr val="bg1"/>
                </a:solidFill>
              </a:rPr>
              <a:t>gyfrifiadurol</a:t>
            </a:r>
            <a:r>
              <a:rPr lang="en-GB" sz="2400" dirty="0">
                <a:solidFill>
                  <a:schemeClr val="bg1"/>
                </a:solidFill>
              </a:rPr>
              <a:t> â data </a:t>
            </a:r>
            <a:r>
              <a:rPr lang="en-GB" sz="2400" dirty="0" err="1">
                <a:solidFill>
                  <a:schemeClr val="bg1"/>
                </a:solidFill>
              </a:rPr>
              <a:t>i</a:t>
            </a:r>
            <a:r>
              <a:rPr lang="en-GB" sz="2400" dirty="0">
                <a:solidFill>
                  <a:schemeClr val="bg1"/>
                </a:solidFill>
              </a:rPr>
              <a:t> </a:t>
            </a:r>
            <a:r>
              <a:rPr lang="en-GB" sz="2400" dirty="0" err="1">
                <a:solidFill>
                  <a:schemeClr val="bg1"/>
                </a:solidFill>
              </a:rPr>
              <a:t>ddatrys</a:t>
            </a:r>
            <a:r>
              <a:rPr lang="en-GB" sz="2400" dirty="0">
                <a:solidFill>
                  <a:schemeClr val="bg1"/>
                </a:solidFill>
              </a:rPr>
              <a:t> </a:t>
            </a:r>
            <a:r>
              <a:rPr lang="en-GB" sz="2400" dirty="0" err="1">
                <a:solidFill>
                  <a:schemeClr val="bg1"/>
                </a:solidFill>
              </a:rPr>
              <a:t>problemau</a:t>
            </a:r>
            <a:r>
              <a:rPr lang="en-GB" sz="2400" dirty="0">
                <a:solidFill>
                  <a:schemeClr val="bg1"/>
                </a:solidFill>
              </a:rPr>
              <a:t> neu </a:t>
            </a:r>
            <a:r>
              <a:rPr lang="en-GB" sz="2400" dirty="0" err="1">
                <a:solidFill>
                  <a:schemeClr val="bg1"/>
                </a:solidFill>
              </a:rPr>
              <a:t>wneud</a:t>
            </a:r>
            <a:r>
              <a:rPr lang="en-GB" sz="2400" dirty="0">
                <a:solidFill>
                  <a:schemeClr val="bg1"/>
                </a:solidFill>
              </a:rPr>
              <a:t> </a:t>
            </a:r>
            <a:r>
              <a:rPr lang="en-GB" sz="2400" dirty="0" err="1">
                <a:solidFill>
                  <a:schemeClr val="bg1"/>
                </a:solidFill>
              </a:rPr>
              <a:t>rhagfynegiadau</a:t>
            </a:r>
            <a:r>
              <a:rPr lang="en-GB" sz="2400" dirty="0">
                <a:solidFill>
                  <a:schemeClr val="bg1"/>
                </a:solidFill>
              </a:rPr>
              <a:t>. Mae </a:t>
            </a:r>
            <a:r>
              <a:rPr lang="en-GB" sz="2400" dirty="0" err="1">
                <a:solidFill>
                  <a:schemeClr val="bg1"/>
                </a:solidFill>
              </a:rPr>
              <a:t>ei</a:t>
            </a:r>
            <a:r>
              <a:rPr lang="en-GB" sz="2400" dirty="0">
                <a:solidFill>
                  <a:schemeClr val="bg1"/>
                </a:solidFill>
              </a:rPr>
              <a:t> </a:t>
            </a:r>
            <a:r>
              <a:rPr lang="en-GB" sz="2400" dirty="0" err="1">
                <a:solidFill>
                  <a:schemeClr val="bg1"/>
                </a:solidFill>
              </a:rPr>
              <a:t>brosesau</a:t>
            </a:r>
            <a:r>
              <a:rPr lang="en-GB" sz="2400" dirty="0">
                <a:solidFill>
                  <a:schemeClr val="bg1"/>
                </a:solidFill>
              </a:rPr>
              <a:t> </a:t>
            </a:r>
            <a:r>
              <a:rPr lang="en-GB" sz="2400" dirty="0" err="1">
                <a:solidFill>
                  <a:schemeClr val="bg1"/>
                </a:solidFill>
              </a:rPr>
              <a:t>yn</a:t>
            </a:r>
            <a:r>
              <a:rPr lang="en-GB" sz="2400" dirty="0">
                <a:solidFill>
                  <a:schemeClr val="bg1"/>
                </a:solidFill>
              </a:rPr>
              <a:t> </a:t>
            </a:r>
            <a:r>
              <a:rPr lang="en-GB" sz="2400" dirty="0" err="1">
                <a:solidFill>
                  <a:schemeClr val="bg1"/>
                </a:solidFill>
              </a:rPr>
              <a:t>cynnwys</a:t>
            </a:r>
            <a:r>
              <a:rPr lang="en-GB" sz="2400" dirty="0">
                <a:solidFill>
                  <a:schemeClr val="bg1"/>
                </a:solidFill>
              </a:rPr>
              <a:t> </a:t>
            </a:r>
            <a:r>
              <a:rPr lang="en-GB" sz="2400" dirty="0" err="1">
                <a:solidFill>
                  <a:schemeClr val="bg1"/>
                </a:solidFill>
              </a:rPr>
              <a:t>algorithmau</a:t>
            </a:r>
            <a:r>
              <a:rPr lang="en-GB" sz="2400" dirty="0">
                <a:solidFill>
                  <a:schemeClr val="bg1"/>
                </a:solidFill>
              </a:rPr>
              <a:t>, </a:t>
            </a:r>
            <a:r>
              <a:rPr lang="en-GB" sz="2400" dirty="0" err="1">
                <a:solidFill>
                  <a:schemeClr val="bg1"/>
                </a:solidFill>
              </a:rPr>
              <a:t>sef</a:t>
            </a:r>
            <a:r>
              <a:rPr lang="en-GB" sz="2400" dirty="0">
                <a:solidFill>
                  <a:schemeClr val="bg1"/>
                </a:solidFill>
              </a:rPr>
              <a:t> </a:t>
            </a:r>
            <a:r>
              <a:rPr lang="en-GB" sz="2400" dirty="0" err="1">
                <a:solidFill>
                  <a:schemeClr val="bg1"/>
                </a:solidFill>
              </a:rPr>
              <a:t>cyfres</a:t>
            </a:r>
            <a:r>
              <a:rPr lang="en-GB" sz="2400" dirty="0">
                <a:solidFill>
                  <a:schemeClr val="bg1"/>
                </a:solidFill>
              </a:rPr>
              <a:t> o </a:t>
            </a:r>
            <a:r>
              <a:rPr lang="en-GB" sz="2400" dirty="0" err="1">
                <a:solidFill>
                  <a:schemeClr val="bg1"/>
                </a:solidFill>
              </a:rPr>
              <a:t>reolau</a:t>
            </a:r>
            <a:r>
              <a:rPr lang="en-GB" sz="2400" dirty="0">
                <a:solidFill>
                  <a:schemeClr val="bg1"/>
                </a:solidFill>
              </a:rPr>
              <a:t> </a:t>
            </a:r>
            <a:r>
              <a:rPr lang="en-GB" sz="2400" dirty="0" err="1">
                <a:solidFill>
                  <a:schemeClr val="bg1"/>
                </a:solidFill>
              </a:rPr>
              <a:t>sydd</a:t>
            </a:r>
            <a:r>
              <a:rPr lang="en-GB" sz="2400" dirty="0">
                <a:solidFill>
                  <a:schemeClr val="bg1"/>
                </a:solidFill>
              </a:rPr>
              <a:t> </a:t>
            </a:r>
            <a:r>
              <a:rPr lang="en-GB" sz="2400" dirty="0" err="1">
                <a:solidFill>
                  <a:schemeClr val="bg1"/>
                </a:solidFill>
              </a:rPr>
              <a:t>wedi'u</a:t>
            </a:r>
            <a:r>
              <a:rPr lang="en-GB" sz="2400" dirty="0">
                <a:solidFill>
                  <a:schemeClr val="bg1"/>
                </a:solidFill>
              </a:rPr>
              <a:t> </a:t>
            </a:r>
            <a:r>
              <a:rPr lang="en-GB" sz="2400" dirty="0" err="1">
                <a:solidFill>
                  <a:schemeClr val="bg1"/>
                </a:solidFill>
              </a:rPr>
              <a:t>hysgrifennu</a:t>
            </a:r>
            <a:r>
              <a:rPr lang="en-GB" sz="2400" dirty="0">
                <a:solidFill>
                  <a:schemeClr val="bg1"/>
                </a:solidFill>
              </a:rPr>
              <a:t> </a:t>
            </a:r>
            <a:r>
              <a:rPr lang="en-GB" sz="2400" dirty="0" err="1">
                <a:solidFill>
                  <a:schemeClr val="bg1"/>
                </a:solidFill>
              </a:rPr>
              <a:t>mewn</a:t>
            </a:r>
            <a:r>
              <a:rPr lang="en-GB" sz="2400" dirty="0">
                <a:solidFill>
                  <a:schemeClr val="bg1"/>
                </a:solidFill>
              </a:rPr>
              <a:t> cod </a:t>
            </a:r>
            <a:r>
              <a:rPr lang="en-GB" sz="2400" dirty="0" err="1">
                <a:solidFill>
                  <a:schemeClr val="bg1"/>
                </a:solidFill>
              </a:rPr>
              <a:t>cyfrifiadurol</a:t>
            </a:r>
            <a:r>
              <a:rPr lang="en-GB" sz="2400" dirty="0">
                <a:solidFill>
                  <a:schemeClr val="bg1"/>
                </a:solidFill>
              </a:rPr>
              <a:t>.</a:t>
            </a:r>
          </a:p>
          <a:p>
            <a:endParaRPr lang="en-GB" dirty="0">
              <a:solidFill>
                <a:schemeClr val="bg1"/>
              </a:solidFill>
            </a:endParaRPr>
          </a:p>
        </p:txBody>
      </p:sp>
      <p:sp>
        <p:nvSpPr>
          <p:cNvPr id="4" name="Content Placeholder 3">
            <a:extLst>
              <a:ext uri="{FF2B5EF4-FFF2-40B4-BE49-F238E27FC236}">
                <a16:creationId xmlns:a16="http://schemas.microsoft.com/office/drawing/2014/main" id="{AA8B4502-2F40-2EC7-2DA2-8FE4DB2BA416}"/>
              </a:ext>
            </a:extLst>
          </p:cNvPr>
          <p:cNvSpPr>
            <a:spLocks noGrp="1"/>
          </p:cNvSpPr>
          <p:nvPr>
            <p:ph sz="half" idx="2"/>
          </p:nvPr>
        </p:nvSpPr>
        <p:spPr/>
        <p:txBody>
          <a:bodyPr/>
          <a:lstStyle/>
          <a:p>
            <a:r>
              <a:rPr lang="en-GB" sz="2400" b="0" i="0" dirty="0">
                <a:solidFill>
                  <a:schemeClr val="bg1"/>
                </a:solidFill>
                <a:effectLst/>
                <a:latin typeface="Georgia" panose="02040502050405020303" pitchFamily="18" charset="0"/>
              </a:rPr>
              <a:t>AI typically combines computer science with data to solve problems or make predictions. Its processes involve algorithms, which are a series of rules written into computer code.</a:t>
            </a:r>
          </a:p>
          <a:p>
            <a:pPr marL="0" indent="0">
              <a:buNone/>
            </a:pPr>
            <a:endParaRPr lang="en-GB" dirty="0"/>
          </a:p>
        </p:txBody>
      </p:sp>
    </p:spTree>
    <p:extLst>
      <p:ext uri="{BB962C8B-B14F-4D97-AF65-F5344CB8AC3E}">
        <p14:creationId xmlns:p14="http://schemas.microsoft.com/office/powerpoint/2010/main" val="19621227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00696-1F2F-B1CD-411C-C621D98AE389}"/>
              </a:ext>
            </a:extLst>
          </p:cNvPr>
          <p:cNvSpPr>
            <a:spLocks noGrp="1"/>
          </p:cNvSpPr>
          <p:nvPr>
            <p:ph type="title"/>
          </p:nvPr>
        </p:nvSpPr>
        <p:spPr>
          <a:xfrm>
            <a:off x="677333" y="609600"/>
            <a:ext cx="9353973" cy="1320800"/>
          </a:xfrm>
        </p:spPr>
        <p:txBody>
          <a:bodyPr>
            <a:normAutofit/>
          </a:bodyPr>
          <a:lstStyle/>
          <a:p>
            <a:r>
              <a:rPr lang="en-GB" dirty="0">
                <a:solidFill>
                  <a:schemeClr val="bg1"/>
                </a:solidFill>
              </a:rPr>
              <a:t> </a:t>
            </a:r>
            <a:r>
              <a:rPr lang="en-GB" dirty="0" err="1">
                <a:solidFill>
                  <a:schemeClr val="bg1"/>
                </a:solidFill>
              </a:rPr>
              <a:t>Enghraifft</a:t>
            </a:r>
            <a:r>
              <a:rPr lang="en-GB" dirty="0">
                <a:solidFill>
                  <a:schemeClr val="bg1"/>
                </a:solidFill>
              </a:rPr>
              <a:t> o </a:t>
            </a:r>
            <a:r>
              <a:rPr lang="en-GB" dirty="0" err="1">
                <a:solidFill>
                  <a:schemeClr val="bg1"/>
                </a:solidFill>
              </a:rPr>
              <a:t>sut</a:t>
            </a:r>
            <a:r>
              <a:rPr lang="en-GB" dirty="0">
                <a:solidFill>
                  <a:schemeClr val="bg1"/>
                </a:solidFill>
              </a:rPr>
              <a:t> </a:t>
            </a:r>
            <a:r>
              <a:rPr lang="en-GB" dirty="0" err="1">
                <a:solidFill>
                  <a:schemeClr val="bg1"/>
                </a:solidFill>
              </a:rPr>
              <a:t>mae</a:t>
            </a:r>
            <a:r>
              <a:rPr lang="en-GB" dirty="0">
                <a:solidFill>
                  <a:schemeClr val="bg1"/>
                </a:solidFill>
              </a:rPr>
              <a:t> AI </a:t>
            </a:r>
            <a:r>
              <a:rPr lang="en-GB" dirty="0" err="1">
                <a:solidFill>
                  <a:schemeClr val="bg1"/>
                </a:solidFill>
              </a:rPr>
              <a:t>yn</a:t>
            </a:r>
            <a:r>
              <a:rPr lang="en-GB" dirty="0">
                <a:solidFill>
                  <a:schemeClr val="bg1"/>
                </a:solidFill>
              </a:rPr>
              <a:t> </a:t>
            </a:r>
            <a:r>
              <a:rPr lang="en-GB" dirty="0" err="1">
                <a:solidFill>
                  <a:schemeClr val="bg1"/>
                </a:solidFill>
              </a:rPr>
              <a:t>gweithio</a:t>
            </a:r>
            <a:br>
              <a:rPr lang="en-GB" dirty="0">
                <a:solidFill>
                  <a:schemeClr val="bg1"/>
                </a:solidFill>
              </a:rPr>
            </a:br>
            <a:r>
              <a:rPr lang="en-GB" dirty="0">
                <a:solidFill>
                  <a:schemeClr val="bg1"/>
                </a:solidFill>
              </a:rPr>
              <a:t>                      An example of how AI works </a:t>
            </a:r>
          </a:p>
        </p:txBody>
      </p:sp>
      <p:sp>
        <p:nvSpPr>
          <p:cNvPr id="3" name="Content Placeholder 2">
            <a:extLst>
              <a:ext uri="{FF2B5EF4-FFF2-40B4-BE49-F238E27FC236}">
                <a16:creationId xmlns:a16="http://schemas.microsoft.com/office/drawing/2014/main" id="{C035853A-420A-C7BE-874C-A36ACB8FF5F2}"/>
              </a:ext>
            </a:extLst>
          </p:cNvPr>
          <p:cNvSpPr>
            <a:spLocks noGrp="1"/>
          </p:cNvSpPr>
          <p:nvPr>
            <p:ph sz="half" idx="1"/>
          </p:nvPr>
        </p:nvSpPr>
        <p:spPr>
          <a:xfrm>
            <a:off x="677333" y="2010183"/>
            <a:ext cx="5181600" cy="4351338"/>
          </a:xfrm>
        </p:spPr>
        <p:txBody>
          <a:bodyPr>
            <a:normAutofit fontScale="85000" lnSpcReduction="20000"/>
          </a:bodyPr>
          <a:lstStyle/>
          <a:p>
            <a:r>
              <a:rPr lang="en-GB" dirty="0">
                <a:solidFill>
                  <a:schemeClr val="bg1"/>
                </a:solidFill>
              </a:rPr>
              <a:t> </a:t>
            </a:r>
            <a:r>
              <a:rPr lang="en-GB" dirty="0" err="1">
                <a:solidFill>
                  <a:schemeClr val="bg1"/>
                </a:solidFill>
              </a:rPr>
              <a:t>Gallai</a:t>
            </a:r>
            <a:r>
              <a:rPr lang="en-GB" dirty="0">
                <a:solidFill>
                  <a:schemeClr val="bg1"/>
                </a:solidFill>
              </a:rPr>
              <a:t> AI </a:t>
            </a:r>
            <a:r>
              <a:rPr lang="en-GB" dirty="0" err="1">
                <a:solidFill>
                  <a:schemeClr val="bg1"/>
                </a:solidFill>
              </a:rPr>
              <a:t>adnabod</a:t>
            </a:r>
            <a:r>
              <a:rPr lang="en-GB" dirty="0">
                <a:solidFill>
                  <a:schemeClr val="bg1"/>
                </a:solidFill>
              </a:rPr>
              <a:t> </a:t>
            </a:r>
            <a:r>
              <a:rPr lang="en-GB" dirty="0" err="1">
                <a:solidFill>
                  <a:schemeClr val="bg1"/>
                </a:solidFill>
              </a:rPr>
              <a:t>meipen</a:t>
            </a:r>
            <a:r>
              <a:rPr lang="en-GB" dirty="0">
                <a:solidFill>
                  <a:schemeClr val="bg1"/>
                </a:solidFill>
              </a:rPr>
              <a:t> </a:t>
            </a:r>
            <a:r>
              <a:rPr lang="en-GB" dirty="0" err="1">
                <a:solidFill>
                  <a:schemeClr val="bg1"/>
                </a:solidFill>
              </a:rPr>
              <a:t>trwy</a:t>
            </a:r>
            <a:r>
              <a:rPr lang="en-GB" dirty="0">
                <a:solidFill>
                  <a:schemeClr val="bg1"/>
                </a:solidFill>
              </a:rPr>
              <a:t> nodi </a:t>
            </a:r>
            <a:r>
              <a:rPr lang="en-GB" dirty="0" err="1">
                <a:solidFill>
                  <a:schemeClr val="bg1"/>
                </a:solidFill>
              </a:rPr>
              <a:t>nifer</a:t>
            </a:r>
            <a:r>
              <a:rPr lang="en-GB" dirty="0">
                <a:solidFill>
                  <a:schemeClr val="bg1"/>
                </a:solidFill>
              </a:rPr>
              <a:t> o </a:t>
            </a:r>
            <a:r>
              <a:rPr lang="en-GB" dirty="0" err="1">
                <a:solidFill>
                  <a:schemeClr val="bg1"/>
                </a:solidFill>
              </a:rPr>
              <a:t>faip</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ei</a:t>
            </a:r>
            <a:r>
              <a:rPr lang="en-GB" dirty="0">
                <a:solidFill>
                  <a:schemeClr val="bg1"/>
                </a:solidFill>
              </a:rPr>
              <a:t> </a:t>
            </a:r>
            <a:r>
              <a:rPr lang="en-GB" dirty="0" err="1">
                <a:solidFill>
                  <a:schemeClr val="bg1"/>
                </a:solidFill>
              </a:rPr>
              <a:t>ddata</a:t>
            </a:r>
            <a:r>
              <a:rPr lang="en-GB" dirty="0">
                <a:solidFill>
                  <a:schemeClr val="bg1"/>
                </a:solidFill>
              </a:rPr>
              <a:t>. </a:t>
            </a:r>
            <a:r>
              <a:rPr lang="en-GB" dirty="0" err="1">
                <a:solidFill>
                  <a:schemeClr val="bg1"/>
                </a:solidFill>
              </a:rPr>
              <a:t>Yna</a:t>
            </a:r>
            <a:r>
              <a:rPr lang="en-GB" dirty="0">
                <a:solidFill>
                  <a:schemeClr val="bg1"/>
                </a:solidFill>
              </a:rPr>
              <a:t> </a:t>
            </a:r>
            <a:r>
              <a:rPr lang="en-GB" dirty="0" err="1">
                <a:solidFill>
                  <a:schemeClr val="bg1"/>
                </a:solidFill>
              </a:rPr>
              <a:t>bydd</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gallu</a:t>
            </a:r>
            <a:r>
              <a:rPr lang="en-GB" dirty="0">
                <a:solidFill>
                  <a:schemeClr val="bg1"/>
                </a:solidFill>
              </a:rPr>
              <a:t> </a:t>
            </a:r>
            <a:r>
              <a:rPr lang="en-GB" dirty="0" err="1">
                <a:solidFill>
                  <a:schemeClr val="bg1"/>
                </a:solidFill>
              </a:rPr>
              <a:t>gweld</a:t>
            </a:r>
            <a:r>
              <a:rPr lang="en-GB" dirty="0">
                <a:solidFill>
                  <a:schemeClr val="bg1"/>
                </a:solidFill>
              </a:rPr>
              <a:t> </a:t>
            </a:r>
            <a:r>
              <a:rPr lang="en-GB" dirty="0" err="1">
                <a:solidFill>
                  <a:schemeClr val="bg1"/>
                </a:solidFill>
              </a:rPr>
              <a:t>unrhyw</a:t>
            </a:r>
            <a:r>
              <a:rPr lang="en-GB" dirty="0">
                <a:solidFill>
                  <a:schemeClr val="bg1"/>
                </a:solidFill>
              </a:rPr>
              <a:t> </a:t>
            </a:r>
            <a:r>
              <a:rPr lang="en-GB" dirty="0" err="1">
                <a:solidFill>
                  <a:schemeClr val="bg1"/>
                </a:solidFill>
              </a:rPr>
              <a:t>faip</a:t>
            </a:r>
            <a:r>
              <a:rPr lang="en-GB" dirty="0">
                <a:solidFill>
                  <a:schemeClr val="bg1"/>
                </a:solidFill>
              </a:rPr>
              <a:t> </a:t>
            </a:r>
            <a:r>
              <a:rPr lang="en-GB" dirty="0" err="1">
                <a:solidFill>
                  <a:schemeClr val="bg1"/>
                </a:solidFill>
              </a:rPr>
              <a:t>newydd</a:t>
            </a:r>
            <a:r>
              <a:rPr lang="en-GB" dirty="0">
                <a:solidFill>
                  <a:schemeClr val="bg1"/>
                </a:solidFill>
              </a:rPr>
              <a:t> y </a:t>
            </a:r>
            <a:r>
              <a:rPr lang="en-GB" dirty="0" err="1">
                <a:solidFill>
                  <a:schemeClr val="bg1"/>
                </a:solidFill>
              </a:rPr>
              <a:t>mae'n</a:t>
            </a:r>
            <a:r>
              <a:rPr lang="en-GB" dirty="0">
                <a:solidFill>
                  <a:schemeClr val="bg1"/>
                </a:solidFill>
              </a:rPr>
              <a:t> </a:t>
            </a:r>
            <a:r>
              <a:rPr lang="en-GB" dirty="0" err="1">
                <a:solidFill>
                  <a:schemeClr val="bg1"/>
                </a:solidFill>
              </a:rPr>
              <a:t>dod</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traws</a:t>
            </a:r>
            <a:r>
              <a:rPr lang="en-GB" dirty="0">
                <a:solidFill>
                  <a:schemeClr val="bg1"/>
                </a:solidFill>
              </a:rPr>
              <a:t>. </a:t>
            </a:r>
          </a:p>
          <a:p>
            <a:r>
              <a:rPr lang="en-GB" dirty="0" err="1">
                <a:solidFill>
                  <a:schemeClr val="bg1"/>
                </a:solidFill>
              </a:rPr>
              <a:t>Os</a:t>
            </a:r>
            <a:r>
              <a:rPr lang="en-GB" dirty="0">
                <a:solidFill>
                  <a:schemeClr val="bg1"/>
                </a:solidFill>
              </a:rPr>
              <a:t> </a:t>
            </a:r>
            <a:r>
              <a:rPr lang="en-GB" dirty="0" err="1">
                <a:solidFill>
                  <a:schemeClr val="bg1"/>
                </a:solidFill>
              </a:rPr>
              <a:t>yw'n</a:t>
            </a:r>
            <a:r>
              <a:rPr lang="en-GB" dirty="0">
                <a:solidFill>
                  <a:schemeClr val="bg1"/>
                </a:solidFill>
              </a:rPr>
              <a:t> </a:t>
            </a:r>
            <a:r>
              <a:rPr lang="en-GB" dirty="0" err="1">
                <a:solidFill>
                  <a:schemeClr val="bg1"/>
                </a:solidFill>
              </a:rPr>
              <a:t>dod</a:t>
            </a:r>
            <a:r>
              <a:rPr lang="en-GB" dirty="0">
                <a:solidFill>
                  <a:schemeClr val="bg1"/>
                </a:solidFill>
              </a:rPr>
              <a:t> </a:t>
            </a:r>
            <a:r>
              <a:rPr lang="en-GB" dirty="0" err="1">
                <a:solidFill>
                  <a:schemeClr val="bg1"/>
                </a:solidFill>
              </a:rPr>
              <a:t>ar</a:t>
            </a:r>
            <a:r>
              <a:rPr lang="en-GB" dirty="0">
                <a:solidFill>
                  <a:schemeClr val="bg1"/>
                </a:solidFill>
              </a:rPr>
              <a:t> draws moron am y </a:t>
            </a:r>
            <a:r>
              <a:rPr lang="en-GB" dirty="0" err="1">
                <a:solidFill>
                  <a:schemeClr val="bg1"/>
                </a:solidFill>
              </a:rPr>
              <a:t>tro</a:t>
            </a:r>
            <a:r>
              <a:rPr lang="en-GB" dirty="0">
                <a:solidFill>
                  <a:schemeClr val="bg1"/>
                </a:solidFill>
              </a:rPr>
              <a:t> </a:t>
            </a:r>
            <a:r>
              <a:rPr lang="en-GB" dirty="0" err="1">
                <a:solidFill>
                  <a:schemeClr val="bg1"/>
                </a:solidFill>
              </a:rPr>
              <a:t>cyntaf</a:t>
            </a:r>
            <a:r>
              <a:rPr lang="en-GB" dirty="0">
                <a:solidFill>
                  <a:schemeClr val="bg1"/>
                </a:solidFill>
              </a:rPr>
              <a:t>, </a:t>
            </a:r>
            <a:r>
              <a:rPr lang="en-GB" dirty="0" err="1">
                <a:solidFill>
                  <a:schemeClr val="bg1"/>
                </a:solidFill>
              </a:rPr>
              <a:t>gallai</a:t>
            </a:r>
            <a:r>
              <a:rPr lang="en-GB" dirty="0">
                <a:solidFill>
                  <a:schemeClr val="bg1"/>
                </a:solidFill>
              </a:rPr>
              <a:t> </a:t>
            </a:r>
            <a:r>
              <a:rPr lang="en-GB" dirty="0" err="1">
                <a:solidFill>
                  <a:schemeClr val="bg1"/>
                </a:solidFill>
              </a:rPr>
              <a:t>feddwl</a:t>
            </a:r>
            <a:r>
              <a:rPr lang="en-GB" dirty="0">
                <a:solidFill>
                  <a:schemeClr val="bg1"/>
                </a:solidFill>
              </a:rPr>
              <a:t> </a:t>
            </a:r>
            <a:r>
              <a:rPr lang="en-GB" dirty="0" err="1">
                <a:solidFill>
                  <a:schemeClr val="bg1"/>
                </a:solidFill>
              </a:rPr>
              <a:t>ar</a:t>
            </a:r>
            <a:r>
              <a:rPr lang="en-GB" dirty="0">
                <a:solidFill>
                  <a:schemeClr val="bg1"/>
                </a:solidFill>
              </a:rPr>
              <a:t> gam </a:t>
            </a:r>
            <a:r>
              <a:rPr lang="en-GB" dirty="0" err="1">
                <a:solidFill>
                  <a:schemeClr val="bg1"/>
                </a:solidFill>
              </a:rPr>
              <a:t>ei</a:t>
            </a:r>
            <a:r>
              <a:rPr lang="en-GB" dirty="0">
                <a:solidFill>
                  <a:schemeClr val="bg1"/>
                </a:solidFill>
              </a:rPr>
              <a:t> </a:t>
            </a:r>
            <a:r>
              <a:rPr lang="en-GB" dirty="0" err="1">
                <a:solidFill>
                  <a:schemeClr val="bg1"/>
                </a:solidFill>
              </a:rPr>
              <a:t>fod</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feipen</a:t>
            </a:r>
            <a:r>
              <a:rPr lang="en-GB" dirty="0">
                <a:solidFill>
                  <a:schemeClr val="bg1"/>
                </a:solidFill>
              </a:rPr>
              <a:t> </a:t>
            </a:r>
            <a:r>
              <a:rPr lang="en-GB" dirty="0" err="1">
                <a:solidFill>
                  <a:schemeClr val="bg1"/>
                </a:solidFill>
              </a:rPr>
              <a:t>ar</a:t>
            </a:r>
            <a:r>
              <a:rPr lang="en-GB" dirty="0">
                <a:solidFill>
                  <a:schemeClr val="bg1"/>
                </a:solidFill>
              </a:rPr>
              <a:t> y </a:t>
            </a:r>
            <a:r>
              <a:rPr lang="en-GB" dirty="0" err="1">
                <a:solidFill>
                  <a:schemeClr val="bg1"/>
                </a:solidFill>
              </a:rPr>
              <a:t>dechrau</a:t>
            </a:r>
            <a:r>
              <a:rPr lang="en-GB" dirty="0">
                <a:solidFill>
                  <a:schemeClr val="bg1"/>
                </a:solidFill>
              </a:rPr>
              <a:t>. </a:t>
            </a:r>
          </a:p>
          <a:p>
            <a:r>
              <a:rPr lang="en-GB" dirty="0" err="1">
                <a:solidFill>
                  <a:schemeClr val="bg1"/>
                </a:solidFill>
              </a:rPr>
              <a:t>Ond</a:t>
            </a:r>
            <a:r>
              <a:rPr lang="en-GB" dirty="0">
                <a:solidFill>
                  <a:schemeClr val="bg1"/>
                </a:solidFill>
              </a:rPr>
              <a:t> po </a:t>
            </a:r>
            <a:r>
              <a:rPr lang="en-GB" dirty="0" err="1">
                <a:solidFill>
                  <a:schemeClr val="bg1"/>
                </a:solidFill>
              </a:rPr>
              <a:t>fwyaf</a:t>
            </a:r>
            <a:r>
              <a:rPr lang="en-GB" dirty="0">
                <a:solidFill>
                  <a:schemeClr val="bg1"/>
                </a:solidFill>
              </a:rPr>
              <a:t> moron </a:t>
            </a:r>
            <a:r>
              <a:rPr lang="en-GB" dirty="0" err="1">
                <a:solidFill>
                  <a:schemeClr val="bg1"/>
                </a:solidFill>
              </a:rPr>
              <a:t>mae’n</a:t>
            </a:r>
            <a:r>
              <a:rPr lang="en-GB" dirty="0">
                <a:solidFill>
                  <a:schemeClr val="bg1"/>
                </a:solidFill>
              </a:rPr>
              <a:t> </a:t>
            </a:r>
            <a:r>
              <a:rPr lang="en-GB" dirty="0" err="1">
                <a:solidFill>
                  <a:schemeClr val="bg1"/>
                </a:solidFill>
              </a:rPr>
              <a:t>gweld</a:t>
            </a:r>
            <a:r>
              <a:rPr lang="en-GB" dirty="0">
                <a:solidFill>
                  <a:schemeClr val="bg1"/>
                </a:solidFill>
              </a:rPr>
              <a:t>, y </a:t>
            </a:r>
            <a:r>
              <a:rPr lang="en-GB" dirty="0" err="1">
                <a:solidFill>
                  <a:schemeClr val="bg1"/>
                </a:solidFill>
              </a:rPr>
              <a:t>gorau</a:t>
            </a:r>
            <a:r>
              <a:rPr lang="en-GB" dirty="0">
                <a:solidFill>
                  <a:schemeClr val="bg1"/>
                </a:solidFill>
              </a:rPr>
              <a:t> y </a:t>
            </a:r>
            <a:r>
              <a:rPr lang="en-GB" dirty="0" err="1">
                <a:solidFill>
                  <a:schemeClr val="bg1"/>
                </a:solidFill>
              </a:rPr>
              <a:t>bydd</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gallu</a:t>
            </a:r>
            <a:r>
              <a:rPr lang="en-GB" dirty="0">
                <a:solidFill>
                  <a:schemeClr val="bg1"/>
                </a:solidFill>
              </a:rPr>
              <a:t> </a:t>
            </a:r>
            <a:r>
              <a:rPr lang="en-GB" dirty="0" err="1">
                <a:solidFill>
                  <a:schemeClr val="bg1"/>
                </a:solidFill>
              </a:rPr>
              <a:t>dirnad</a:t>
            </a:r>
            <a:r>
              <a:rPr lang="en-GB" dirty="0">
                <a:solidFill>
                  <a:schemeClr val="bg1"/>
                </a:solidFill>
              </a:rPr>
              <a:t> </a:t>
            </a:r>
            <a:r>
              <a:rPr lang="en-GB" dirty="0" err="1">
                <a:solidFill>
                  <a:schemeClr val="bg1"/>
                </a:solidFill>
              </a:rPr>
              <a:t>gwahaniaeth</a:t>
            </a:r>
            <a:r>
              <a:rPr lang="en-GB" dirty="0">
                <a:solidFill>
                  <a:schemeClr val="bg1"/>
                </a:solidFill>
              </a:rPr>
              <a:t>. </a:t>
            </a:r>
          </a:p>
          <a:p>
            <a:r>
              <a:rPr lang="en-GB" dirty="0">
                <a:solidFill>
                  <a:schemeClr val="bg1"/>
                </a:solidFill>
              </a:rPr>
              <a:t>Gall </a:t>
            </a:r>
            <a:r>
              <a:rPr lang="en-GB" dirty="0" err="1">
                <a:solidFill>
                  <a:schemeClr val="bg1"/>
                </a:solidFill>
              </a:rPr>
              <a:t>bodau</a:t>
            </a:r>
            <a:r>
              <a:rPr lang="en-GB" dirty="0">
                <a:solidFill>
                  <a:schemeClr val="bg1"/>
                </a:solidFill>
              </a:rPr>
              <a:t> </a:t>
            </a:r>
            <a:r>
              <a:rPr lang="en-GB" dirty="0" err="1">
                <a:solidFill>
                  <a:schemeClr val="bg1"/>
                </a:solidFill>
              </a:rPr>
              <a:t>dynol</a:t>
            </a:r>
            <a:r>
              <a:rPr lang="en-GB" dirty="0">
                <a:solidFill>
                  <a:schemeClr val="bg1"/>
                </a:solidFill>
              </a:rPr>
              <a:t> </a:t>
            </a:r>
            <a:r>
              <a:rPr lang="en-GB" dirty="0" err="1">
                <a:solidFill>
                  <a:schemeClr val="bg1"/>
                </a:solidFill>
              </a:rPr>
              <a:t>helpu</a:t>
            </a:r>
            <a:r>
              <a:rPr lang="en-GB" dirty="0">
                <a:solidFill>
                  <a:schemeClr val="bg1"/>
                </a:solidFill>
              </a:rPr>
              <a:t> barn AI </a:t>
            </a:r>
            <a:r>
              <a:rPr lang="en-GB" dirty="0" err="1">
                <a:solidFill>
                  <a:schemeClr val="bg1"/>
                </a:solidFill>
              </a:rPr>
              <a:t>trwy</a:t>
            </a:r>
            <a:r>
              <a:rPr lang="en-GB" dirty="0">
                <a:solidFill>
                  <a:schemeClr val="bg1"/>
                </a:solidFill>
              </a:rPr>
              <a:t> </a:t>
            </a:r>
            <a:r>
              <a:rPr lang="en-GB" dirty="0" err="1">
                <a:solidFill>
                  <a:schemeClr val="bg1"/>
                </a:solidFill>
              </a:rPr>
              <a:t>farcio</a:t>
            </a:r>
            <a:r>
              <a:rPr lang="en-GB" dirty="0">
                <a:solidFill>
                  <a:schemeClr val="bg1"/>
                </a:solidFill>
              </a:rPr>
              <a:t> </a:t>
            </a:r>
            <a:r>
              <a:rPr lang="en-GB" dirty="0" err="1">
                <a:solidFill>
                  <a:schemeClr val="bg1"/>
                </a:solidFill>
              </a:rPr>
              <a:t>allbwn</a:t>
            </a:r>
            <a:r>
              <a:rPr lang="en-GB" dirty="0">
                <a:solidFill>
                  <a:schemeClr val="bg1"/>
                </a:solidFill>
              </a:rPr>
              <a:t> </a:t>
            </a:r>
            <a:r>
              <a:rPr lang="en-GB" dirty="0" err="1">
                <a:solidFill>
                  <a:schemeClr val="bg1"/>
                </a:solidFill>
              </a:rPr>
              <a:t>fel</a:t>
            </a:r>
            <a:r>
              <a:rPr lang="en-GB" dirty="0">
                <a:solidFill>
                  <a:schemeClr val="bg1"/>
                </a:solidFill>
              </a:rPr>
              <a:t> un </a:t>
            </a:r>
            <a:r>
              <a:rPr lang="en-GB" dirty="0" err="1">
                <a:solidFill>
                  <a:schemeClr val="bg1"/>
                </a:solidFill>
              </a:rPr>
              <a:t>cywir</a:t>
            </a:r>
            <a:r>
              <a:rPr lang="en-GB" dirty="0">
                <a:solidFill>
                  <a:schemeClr val="bg1"/>
                </a:solidFill>
              </a:rPr>
              <a:t> neu </a:t>
            </a:r>
            <a:r>
              <a:rPr lang="en-GB" dirty="0" err="1">
                <a:solidFill>
                  <a:schemeClr val="bg1"/>
                </a:solidFill>
              </a:rPr>
              <a:t>anghywir</a:t>
            </a:r>
            <a:r>
              <a:rPr lang="en-GB" dirty="0">
                <a:solidFill>
                  <a:schemeClr val="bg1"/>
                </a:solidFill>
              </a:rPr>
              <a:t> er </a:t>
            </a:r>
            <a:r>
              <a:rPr lang="en-GB" dirty="0" err="1">
                <a:solidFill>
                  <a:schemeClr val="bg1"/>
                </a:solidFill>
              </a:rPr>
              <a:t>enghraifft</a:t>
            </a:r>
            <a:r>
              <a:rPr lang="en-GB" dirty="0">
                <a:solidFill>
                  <a:schemeClr val="bg1"/>
                </a:solidFill>
              </a:rPr>
              <a:t>, </a:t>
            </a:r>
            <a:r>
              <a:rPr lang="en-GB" dirty="0" err="1">
                <a:solidFill>
                  <a:schemeClr val="bg1"/>
                </a:solidFill>
              </a:rPr>
              <a:t>trwy</a:t>
            </a:r>
            <a:r>
              <a:rPr lang="en-GB" dirty="0">
                <a:solidFill>
                  <a:schemeClr val="bg1"/>
                </a:solidFill>
              </a:rPr>
              <a:t> </a:t>
            </a:r>
            <a:r>
              <a:rPr lang="en-GB" dirty="0" err="1">
                <a:solidFill>
                  <a:schemeClr val="bg1"/>
                </a:solidFill>
              </a:rPr>
              <a:t>labelu</a:t>
            </a:r>
            <a:r>
              <a:rPr lang="en-GB" dirty="0">
                <a:solidFill>
                  <a:schemeClr val="bg1"/>
                </a:solidFill>
              </a:rPr>
              <a:t> </a:t>
            </a:r>
            <a:r>
              <a:rPr lang="en-GB" dirty="0" err="1">
                <a:solidFill>
                  <a:schemeClr val="bg1"/>
                </a:solidFill>
              </a:rPr>
              <a:t>delweddau</a:t>
            </a:r>
            <a:r>
              <a:rPr lang="en-GB" dirty="0">
                <a:solidFill>
                  <a:schemeClr val="bg1"/>
                </a:solidFill>
              </a:rPr>
              <a:t> o </a:t>
            </a:r>
            <a:r>
              <a:rPr lang="en-GB" dirty="0" err="1">
                <a:solidFill>
                  <a:schemeClr val="bg1"/>
                </a:solidFill>
              </a:rPr>
              <a:t>unrhyw</a:t>
            </a:r>
            <a:r>
              <a:rPr lang="en-GB" dirty="0">
                <a:solidFill>
                  <a:schemeClr val="bg1"/>
                </a:solidFill>
              </a:rPr>
              <a:t> </a:t>
            </a:r>
            <a:r>
              <a:rPr lang="en-GB" dirty="0" err="1">
                <a:solidFill>
                  <a:schemeClr val="bg1"/>
                </a:solidFill>
              </a:rPr>
              <a:t>lysiau</a:t>
            </a:r>
            <a:r>
              <a:rPr lang="en-GB" dirty="0">
                <a:solidFill>
                  <a:schemeClr val="bg1"/>
                </a:solidFill>
              </a:rPr>
              <a:t> </a:t>
            </a:r>
            <a:r>
              <a:rPr lang="en-GB" dirty="0" err="1">
                <a:solidFill>
                  <a:schemeClr val="bg1"/>
                </a:solidFill>
              </a:rPr>
              <a:t>newydd</a:t>
            </a:r>
            <a:r>
              <a:rPr lang="en-GB" dirty="0">
                <a:solidFill>
                  <a:schemeClr val="bg1"/>
                </a:solidFill>
              </a:rPr>
              <a:t> a </a:t>
            </a:r>
            <a:r>
              <a:rPr lang="en-GB" dirty="0" err="1">
                <a:solidFill>
                  <a:schemeClr val="bg1"/>
                </a:solidFill>
              </a:rPr>
              <a:t>fewnbynnir</a:t>
            </a:r>
            <a:r>
              <a:rPr lang="en-GB" dirty="0">
                <a:solidFill>
                  <a:schemeClr val="bg1"/>
                </a:solidFill>
              </a:rPr>
              <a:t> </a:t>
            </a:r>
            <a:r>
              <a:rPr lang="en-GB" dirty="0" err="1">
                <a:solidFill>
                  <a:schemeClr val="bg1"/>
                </a:solidFill>
              </a:rPr>
              <a:t>i'r</a:t>
            </a:r>
            <a:r>
              <a:rPr lang="en-GB" dirty="0">
                <a:solidFill>
                  <a:schemeClr val="bg1"/>
                </a:solidFill>
              </a:rPr>
              <a:t> AI</a:t>
            </a:r>
            <a:r>
              <a:rPr lang="en-GB" dirty="0"/>
              <a:t>.</a:t>
            </a:r>
          </a:p>
          <a:p>
            <a:endParaRPr lang="en-GB" dirty="0"/>
          </a:p>
        </p:txBody>
      </p:sp>
      <p:sp>
        <p:nvSpPr>
          <p:cNvPr id="4" name="Content Placeholder 3">
            <a:extLst>
              <a:ext uri="{FF2B5EF4-FFF2-40B4-BE49-F238E27FC236}">
                <a16:creationId xmlns:a16="http://schemas.microsoft.com/office/drawing/2014/main" id="{85011D91-18EC-7678-E34A-0B92316B2E63}"/>
              </a:ext>
            </a:extLst>
          </p:cNvPr>
          <p:cNvSpPr>
            <a:spLocks noGrp="1"/>
          </p:cNvSpPr>
          <p:nvPr>
            <p:ph sz="half" idx="2"/>
          </p:nvPr>
        </p:nvSpPr>
        <p:spPr>
          <a:xfrm>
            <a:off x="6289646" y="2068906"/>
            <a:ext cx="5181600" cy="4351338"/>
          </a:xfrm>
        </p:spPr>
        <p:txBody>
          <a:bodyPr>
            <a:normAutofit fontScale="85000" lnSpcReduction="20000"/>
          </a:bodyPr>
          <a:lstStyle/>
          <a:p>
            <a:pPr marL="0" indent="0">
              <a:buNone/>
            </a:pPr>
            <a:r>
              <a:rPr lang="en-GB" dirty="0"/>
              <a:t> </a:t>
            </a:r>
            <a:r>
              <a:rPr lang="en-GB" dirty="0">
                <a:solidFill>
                  <a:schemeClr val="bg1"/>
                </a:solidFill>
              </a:rPr>
              <a:t>An AI could recognise a turnip by identifying multiple turnips in its data. It will then be able to spot any new turnips it encounters. </a:t>
            </a:r>
          </a:p>
          <a:p>
            <a:pPr marL="0" indent="0">
              <a:buNone/>
            </a:pPr>
            <a:r>
              <a:rPr lang="en-GB" dirty="0">
                <a:solidFill>
                  <a:schemeClr val="bg1"/>
                </a:solidFill>
              </a:rPr>
              <a:t>If it comes across a carrot for the first time, it might mistakenly think it is a turnip at first. </a:t>
            </a:r>
          </a:p>
          <a:p>
            <a:pPr marL="0" indent="0">
              <a:buNone/>
            </a:pPr>
            <a:r>
              <a:rPr lang="en-GB" dirty="0">
                <a:solidFill>
                  <a:schemeClr val="bg1"/>
                </a:solidFill>
              </a:rPr>
              <a:t>But the more carrots it sees, the better it will be able to discern a difference. </a:t>
            </a:r>
          </a:p>
          <a:p>
            <a:pPr marL="0" indent="0">
              <a:buNone/>
            </a:pPr>
            <a:r>
              <a:rPr lang="en-GB" dirty="0">
                <a:solidFill>
                  <a:schemeClr val="bg1"/>
                </a:solidFill>
              </a:rPr>
              <a:t>Humans can help an AI’s judgment by marking output as correct or incorrect for example, by labelling images of any new vegetables inputted into the </a:t>
            </a:r>
            <a:r>
              <a:rPr lang="en-GB" dirty="0"/>
              <a:t>AI.</a:t>
            </a:r>
          </a:p>
        </p:txBody>
      </p:sp>
    </p:spTree>
    <p:extLst>
      <p:ext uri="{BB962C8B-B14F-4D97-AF65-F5344CB8AC3E}">
        <p14:creationId xmlns:p14="http://schemas.microsoft.com/office/powerpoint/2010/main" val="38751347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B82A9-9E29-69FE-A2AA-217958B506A8}"/>
              </a:ext>
            </a:extLst>
          </p:cNvPr>
          <p:cNvSpPr>
            <a:spLocks noGrp="1"/>
          </p:cNvSpPr>
          <p:nvPr>
            <p:ph type="title"/>
          </p:nvPr>
        </p:nvSpPr>
        <p:spPr>
          <a:xfrm>
            <a:off x="433492" y="1232746"/>
            <a:ext cx="10627361" cy="1320800"/>
          </a:xfrm>
        </p:spPr>
        <p:txBody>
          <a:bodyPr>
            <a:normAutofit/>
          </a:bodyPr>
          <a:lstStyle/>
          <a:p>
            <a:r>
              <a:rPr lang="en-GB" sz="3200" dirty="0" err="1">
                <a:solidFill>
                  <a:schemeClr val="bg1"/>
                </a:solidFill>
              </a:rPr>
              <a:t>Adran</a:t>
            </a:r>
            <a:r>
              <a:rPr lang="en-GB" sz="3200" dirty="0">
                <a:solidFill>
                  <a:schemeClr val="bg1"/>
                </a:solidFill>
              </a:rPr>
              <a:t> </a:t>
            </a:r>
            <a:r>
              <a:rPr lang="en-GB" sz="3200" dirty="0" err="1">
                <a:solidFill>
                  <a:schemeClr val="bg1"/>
                </a:solidFill>
              </a:rPr>
              <a:t>Addysg</a:t>
            </a:r>
            <a:r>
              <a:rPr lang="en-GB" sz="3200" dirty="0">
                <a:solidFill>
                  <a:schemeClr val="bg1"/>
                </a:solidFill>
              </a:rPr>
              <a:t> / Department for Education (2023)</a:t>
            </a:r>
          </a:p>
        </p:txBody>
      </p:sp>
      <p:sp>
        <p:nvSpPr>
          <p:cNvPr id="4" name="Rectangle 1">
            <a:extLst>
              <a:ext uri="{FF2B5EF4-FFF2-40B4-BE49-F238E27FC236}">
                <a16:creationId xmlns:a16="http://schemas.microsoft.com/office/drawing/2014/main" id="{F53118AE-B853-BF03-8179-F727C8932285}"/>
              </a:ext>
            </a:extLst>
          </p:cNvPr>
          <p:cNvSpPr>
            <a:spLocks noGrp="1" noChangeArrowheads="1"/>
          </p:cNvSpPr>
          <p:nvPr>
            <p:ph idx="1"/>
          </p:nvPr>
        </p:nvSpPr>
        <p:spPr bwMode="auto">
          <a:xfrm>
            <a:off x="623546" y="2242366"/>
            <a:ext cx="16995358"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ea typeface="GDS Transport"/>
              </a:rPr>
              <a:t>‘</a:t>
            </a:r>
            <a:r>
              <a:rPr kumimoji="0" lang="en-US" altLang="en-US" sz="2400" b="0" i="0" u="none" strike="noStrike" cap="none" normalizeH="0" baseline="0" dirty="0">
                <a:ln>
                  <a:noFill/>
                </a:ln>
                <a:solidFill>
                  <a:schemeClr val="bg1"/>
                </a:solidFill>
                <a:effectLst/>
                <a:latin typeface="Arial" panose="020B0604020202020204" pitchFamily="34" charset="0"/>
                <a:ea typeface="GDS Transport"/>
              </a:rPr>
              <a:t>Artificial intelligence is going to transform the world around us and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bg1"/>
                </a:solidFill>
                <a:effectLst/>
                <a:latin typeface="Arial" panose="020B0604020202020204" pitchFamily="34" charset="0"/>
                <a:ea typeface="GDS Transport"/>
              </a:rPr>
              <a:t>help grow the economy.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bg1"/>
                </a:solidFill>
                <a:effectLst/>
                <a:latin typeface="Arial" panose="020B0604020202020204" pitchFamily="34" charset="0"/>
                <a:ea typeface="GDS Transport"/>
              </a:rPr>
              <a:t>The workforces that are best equipped with the skills and knowledge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bg1"/>
                </a:solidFill>
                <a:effectLst/>
                <a:latin typeface="Arial" panose="020B0604020202020204" pitchFamily="34" charset="0"/>
                <a:ea typeface="GDS Transport"/>
              </a:rPr>
              <a:t>they need will be the ones that ride the wave.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bg1"/>
                </a:solidFill>
                <a:effectLst/>
                <a:latin typeface="Arial" panose="020B0604020202020204" pitchFamily="34" charset="0"/>
                <a:ea typeface="GDS Transport"/>
              </a:rPr>
              <a:t>We must make sure education is one of them.</a:t>
            </a:r>
            <a:endParaRPr kumimoji="0" lang="en-US" altLang="en-US" sz="24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bg1"/>
                </a:solidFill>
                <a:effectLst/>
                <a:latin typeface="Arial" panose="020B0604020202020204" pitchFamily="34" charset="0"/>
                <a:ea typeface="GDS Transport"/>
              </a:rPr>
              <a:t>For that potential to be </a:t>
            </a:r>
            <a:r>
              <a:rPr kumimoji="0" lang="en-US" altLang="en-US" sz="2400" b="0" i="0" u="none" strike="noStrike" cap="none" normalizeH="0" baseline="0" dirty="0" err="1">
                <a:ln>
                  <a:noFill/>
                </a:ln>
                <a:solidFill>
                  <a:schemeClr val="bg1"/>
                </a:solidFill>
                <a:effectLst/>
                <a:latin typeface="Arial" panose="020B0604020202020204" pitchFamily="34" charset="0"/>
                <a:ea typeface="GDS Transport"/>
              </a:rPr>
              <a:t>realised</a:t>
            </a:r>
            <a:r>
              <a:rPr kumimoji="0" lang="en-US" altLang="en-US" sz="2400" b="0" i="0" u="none" strike="noStrike" cap="none" normalizeH="0" baseline="0" dirty="0">
                <a:ln>
                  <a:noFill/>
                </a:ln>
                <a:solidFill>
                  <a:schemeClr val="bg1"/>
                </a:solidFill>
                <a:effectLst/>
                <a:latin typeface="Arial" panose="020B0604020202020204" pitchFamily="34" charset="0"/>
                <a:ea typeface="GDS Transport"/>
              </a:rPr>
              <a:t>, we – the government, our schools, colleges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bg1"/>
                </a:solidFill>
                <a:effectLst/>
                <a:latin typeface="Arial" panose="020B0604020202020204" pitchFamily="34" charset="0"/>
                <a:ea typeface="GDS Transport"/>
              </a:rPr>
              <a:t>and universities – need to be able to understand those opportunities,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bg1"/>
                </a:solidFill>
                <a:effectLst/>
                <a:latin typeface="Arial" panose="020B0604020202020204" pitchFamily="34" charset="0"/>
                <a:ea typeface="GDS Transport"/>
              </a:rPr>
              <a:t>as well as the real risks new technology brings.’</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400" dirty="0">
              <a:solidFill>
                <a:schemeClr val="bg1"/>
              </a:solidFill>
              <a:latin typeface="Arial" panose="020B0604020202020204" pitchFamily="34" charset="0"/>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(Department for Education, 2023)</a:t>
            </a:r>
          </a:p>
        </p:txBody>
      </p:sp>
    </p:spTree>
    <p:extLst>
      <p:ext uri="{BB962C8B-B14F-4D97-AF65-F5344CB8AC3E}">
        <p14:creationId xmlns:p14="http://schemas.microsoft.com/office/powerpoint/2010/main" val="42445802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D5C0B-E649-AB30-39D0-122BFFF043F3}"/>
              </a:ext>
            </a:extLst>
          </p:cNvPr>
          <p:cNvSpPr>
            <a:spLocks noGrp="1"/>
          </p:cNvSpPr>
          <p:nvPr>
            <p:ph type="title"/>
          </p:nvPr>
        </p:nvSpPr>
        <p:spPr>
          <a:xfrm>
            <a:off x="4077546" y="562187"/>
            <a:ext cx="4525895" cy="1320800"/>
          </a:xfrm>
        </p:spPr>
        <p:txBody>
          <a:bodyPr>
            <a:normAutofit fontScale="90000"/>
          </a:bodyPr>
          <a:lstStyle/>
          <a:p>
            <a:pPr algn="r"/>
            <a:r>
              <a:rPr lang="en-GB" sz="3200" dirty="0">
                <a:solidFill>
                  <a:schemeClr val="bg1"/>
                </a:solidFill>
              </a:rPr>
              <a:t>                 How is AI used </a:t>
            </a:r>
            <a:br>
              <a:rPr lang="en-GB" sz="3200" dirty="0">
                <a:solidFill>
                  <a:schemeClr val="bg1"/>
                </a:solidFill>
              </a:rPr>
            </a:br>
            <a:r>
              <a:rPr lang="en-GB" sz="3200" dirty="0">
                <a:solidFill>
                  <a:schemeClr val="bg1"/>
                </a:solidFill>
              </a:rPr>
              <a:t>in education? </a:t>
            </a:r>
            <a:br>
              <a:rPr lang="en-GB" sz="3200" dirty="0">
                <a:solidFill>
                  <a:schemeClr val="bg1"/>
                </a:solidFill>
              </a:rPr>
            </a:br>
            <a:endParaRPr lang="en-GB" sz="3200" dirty="0">
              <a:solidFill>
                <a:schemeClr val="bg1"/>
              </a:solidFill>
            </a:endParaRPr>
          </a:p>
        </p:txBody>
      </p:sp>
      <p:sp>
        <p:nvSpPr>
          <p:cNvPr id="3" name="Content Placeholder 2">
            <a:extLst>
              <a:ext uri="{FF2B5EF4-FFF2-40B4-BE49-F238E27FC236}">
                <a16:creationId xmlns:a16="http://schemas.microsoft.com/office/drawing/2014/main" id="{769F912C-6558-4AF6-099B-0024A5D691B1}"/>
              </a:ext>
            </a:extLst>
          </p:cNvPr>
          <p:cNvSpPr>
            <a:spLocks noGrp="1"/>
          </p:cNvSpPr>
          <p:nvPr>
            <p:ph sz="half" idx="1"/>
          </p:nvPr>
        </p:nvSpPr>
        <p:spPr/>
        <p:txBody>
          <a:bodyPr>
            <a:normAutofit/>
          </a:bodyPr>
          <a:lstStyle/>
          <a:p>
            <a:r>
              <a:rPr lang="en-GB" sz="2600" dirty="0" err="1">
                <a:solidFill>
                  <a:schemeClr val="bg1"/>
                </a:solidFill>
              </a:rPr>
              <a:t>Personoli</a:t>
            </a:r>
            <a:r>
              <a:rPr lang="en-GB" sz="2600" dirty="0">
                <a:solidFill>
                  <a:schemeClr val="bg1"/>
                </a:solidFill>
              </a:rPr>
              <a:t> </a:t>
            </a:r>
            <a:r>
              <a:rPr lang="en-GB" sz="2600" dirty="0" err="1">
                <a:solidFill>
                  <a:schemeClr val="bg1"/>
                </a:solidFill>
              </a:rPr>
              <a:t>dysgu</a:t>
            </a:r>
            <a:endParaRPr lang="en-GB" sz="2600" dirty="0">
              <a:solidFill>
                <a:schemeClr val="bg1"/>
              </a:solidFill>
            </a:endParaRPr>
          </a:p>
          <a:p>
            <a:r>
              <a:rPr lang="en-GB" sz="2600" dirty="0" err="1">
                <a:solidFill>
                  <a:schemeClr val="bg1"/>
                </a:solidFill>
              </a:rPr>
              <a:t>Dadansoddi</a:t>
            </a:r>
            <a:r>
              <a:rPr lang="en-GB" sz="2600" dirty="0">
                <a:solidFill>
                  <a:schemeClr val="bg1"/>
                </a:solidFill>
              </a:rPr>
              <a:t> data </a:t>
            </a:r>
            <a:r>
              <a:rPr lang="en-GB" sz="2600" dirty="0" err="1">
                <a:solidFill>
                  <a:schemeClr val="bg1"/>
                </a:solidFill>
              </a:rPr>
              <a:t>dysgwyr</a:t>
            </a:r>
            <a:r>
              <a:rPr lang="en-GB" sz="2600" dirty="0">
                <a:solidFill>
                  <a:schemeClr val="bg1"/>
                </a:solidFill>
              </a:rPr>
              <a:t> </a:t>
            </a:r>
            <a:r>
              <a:rPr lang="en-GB" sz="2600" dirty="0" err="1">
                <a:solidFill>
                  <a:schemeClr val="bg1"/>
                </a:solidFill>
              </a:rPr>
              <a:t>i</a:t>
            </a:r>
            <a:r>
              <a:rPr lang="en-GB" sz="2600" dirty="0">
                <a:solidFill>
                  <a:schemeClr val="bg1"/>
                </a:solidFill>
              </a:rPr>
              <a:t> </a:t>
            </a:r>
            <a:r>
              <a:rPr lang="en-GB" sz="2600" dirty="0" err="1">
                <a:solidFill>
                  <a:schemeClr val="bg1"/>
                </a:solidFill>
              </a:rPr>
              <a:t>addasu</a:t>
            </a:r>
            <a:r>
              <a:rPr lang="en-GB" sz="2600" dirty="0">
                <a:solidFill>
                  <a:schemeClr val="bg1"/>
                </a:solidFill>
              </a:rPr>
              <a:t> </a:t>
            </a:r>
            <a:r>
              <a:rPr lang="en-GB" sz="2600" dirty="0" err="1">
                <a:solidFill>
                  <a:schemeClr val="bg1"/>
                </a:solidFill>
              </a:rPr>
              <a:t>cynnwys</a:t>
            </a:r>
            <a:r>
              <a:rPr lang="en-GB" sz="2600" dirty="0">
                <a:solidFill>
                  <a:schemeClr val="bg1"/>
                </a:solidFill>
              </a:rPr>
              <a:t> ac </a:t>
            </a:r>
            <a:r>
              <a:rPr lang="en-GB" sz="2600" dirty="0" err="1">
                <a:solidFill>
                  <a:schemeClr val="bg1"/>
                </a:solidFill>
              </a:rPr>
              <a:t>asesiadau</a:t>
            </a:r>
            <a:r>
              <a:rPr lang="en-GB" sz="2600" dirty="0">
                <a:solidFill>
                  <a:schemeClr val="bg1"/>
                </a:solidFill>
              </a:rPr>
              <a:t> </a:t>
            </a:r>
            <a:r>
              <a:rPr lang="en-GB" sz="2600" dirty="0" err="1">
                <a:solidFill>
                  <a:schemeClr val="bg1"/>
                </a:solidFill>
              </a:rPr>
              <a:t>i</a:t>
            </a:r>
            <a:r>
              <a:rPr lang="en-GB" sz="2600" dirty="0">
                <a:solidFill>
                  <a:schemeClr val="bg1"/>
                </a:solidFill>
              </a:rPr>
              <a:t> </a:t>
            </a:r>
            <a:r>
              <a:rPr lang="en-GB" sz="2600" dirty="0" err="1">
                <a:solidFill>
                  <a:schemeClr val="bg1"/>
                </a:solidFill>
              </a:rPr>
              <a:t>anghenion</a:t>
            </a:r>
            <a:r>
              <a:rPr lang="en-GB" sz="2600" dirty="0">
                <a:solidFill>
                  <a:schemeClr val="bg1"/>
                </a:solidFill>
              </a:rPr>
              <a:t>, </a:t>
            </a:r>
            <a:r>
              <a:rPr lang="en-GB" sz="2600" dirty="0" err="1">
                <a:solidFill>
                  <a:schemeClr val="bg1"/>
                </a:solidFill>
              </a:rPr>
              <a:t>dewisiadau</a:t>
            </a:r>
            <a:r>
              <a:rPr lang="en-GB" sz="2600" dirty="0">
                <a:solidFill>
                  <a:schemeClr val="bg1"/>
                </a:solidFill>
              </a:rPr>
              <a:t> a </a:t>
            </a:r>
            <a:r>
              <a:rPr lang="en-GB" sz="2600" dirty="0" err="1">
                <a:solidFill>
                  <a:schemeClr val="bg1"/>
                </a:solidFill>
              </a:rPr>
              <a:t>chyflymder</a:t>
            </a:r>
            <a:r>
              <a:rPr lang="en-GB" sz="2600" dirty="0">
                <a:solidFill>
                  <a:schemeClr val="bg1"/>
                </a:solidFill>
              </a:rPr>
              <a:t> </a:t>
            </a:r>
            <a:r>
              <a:rPr lang="en-GB" sz="2600" dirty="0" err="1">
                <a:solidFill>
                  <a:schemeClr val="bg1"/>
                </a:solidFill>
              </a:rPr>
              <a:t>myfyrwyr</a:t>
            </a:r>
            <a:r>
              <a:rPr lang="en-GB" sz="2600" dirty="0">
                <a:solidFill>
                  <a:schemeClr val="bg1"/>
                </a:solidFill>
              </a:rPr>
              <a:t> </a:t>
            </a:r>
            <a:r>
              <a:rPr lang="en-GB" sz="2600" dirty="0" err="1">
                <a:solidFill>
                  <a:schemeClr val="bg1"/>
                </a:solidFill>
              </a:rPr>
              <a:t>unigol</a:t>
            </a:r>
            <a:r>
              <a:rPr lang="en-GB" sz="2600" dirty="0">
                <a:solidFill>
                  <a:schemeClr val="bg1"/>
                </a:solidFill>
              </a:rPr>
              <a:t>. </a:t>
            </a:r>
          </a:p>
          <a:p>
            <a:r>
              <a:rPr lang="en-GB" sz="2600" dirty="0">
                <a:solidFill>
                  <a:schemeClr val="bg1"/>
                </a:solidFill>
              </a:rPr>
              <a:t>Creu </a:t>
            </a:r>
            <a:r>
              <a:rPr lang="en-GB" sz="2600" dirty="0" err="1">
                <a:solidFill>
                  <a:schemeClr val="bg1"/>
                </a:solidFill>
              </a:rPr>
              <a:t>llwybrau</a:t>
            </a:r>
            <a:r>
              <a:rPr lang="en-GB" sz="2600" dirty="0">
                <a:solidFill>
                  <a:schemeClr val="bg1"/>
                </a:solidFill>
              </a:rPr>
              <a:t> </a:t>
            </a:r>
            <a:r>
              <a:rPr lang="en-GB" sz="2600" dirty="0" err="1">
                <a:solidFill>
                  <a:schemeClr val="bg1"/>
                </a:solidFill>
              </a:rPr>
              <a:t>dysgu</a:t>
            </a:r>
            <a:r>
              <a:rPr lang="en-GB" sz="2600" dirty="0">
                <a:solidFill>
                  <a:schemeClr val="bg1"/>
                </a:solidFill>
              </a:rPr>
              <a:t> </a:t>
            </a:r>
            <a:r>
              <a:rPr lang="en-GB" sz="2600" dirty="0" err="1">
                <a:solidFill>
                  <a:schemeClr val="bg1"/>
                </a:solidFill>
              </a:rPr>
              <a:t>wedi'u</a:t>
            </a:r>
            <a:r>
              <a:rPr lang="en-GB" sz="2600" dirty="0">
                <a:solidFill>
                  <a:schemeClr val="bg1"/>
                </a:solidFill>
              </a:rPr>
              <a:t> </a:t>
            </a:r>
            <a:r>
              <a:rPr lang="en-GB" sz="2600" dirty="0" err="1">
                <a:solidFill>
                  <a:schemeClr val="bg1"/>
                </a:solidFill>
              </a:rPr>
              <a:t>teilwra</a:t>
            </a:r>
            <a:r>
              <a:rPr lang="en-GB" sz="2600" dirty="0">
                <a:solidFill>
                  <a:schemeClr val="bg1"/>
                </a:solidFill>
              </a:rPr>
              <a:t>, </a:t>
            </a:r>
            <a:r>
              <a:rPr lang="en-GB" sz="2600" dirty="0" err="1">
                <a:solidFill>
                  <a:schemeClr val="bg1"/>
                </a:solidFill>
              </a:rPr>
              <a:t>gan</a:t>
            </a:r>
            <a:r>
              <a:rPr lang="en-GB" sz="2600" dirty="0">
                <a:solidFill>
                  <a:schemeClr val="bg1"/>
                </a:solidFill>
              </a:rPr>
              <a:t> </a:t>
            </a:r>
            <a:r>
              <a:rPr lang="en-GB" sz="2600" dirty="0" err="1">
                <a:solidFill>
                  <a:schemeClr val="bg1"/>
                </a:solidFill>
              </a:rPr>
              <a:t>sicrhau</a:t>
            </a:r>
            <a:r>
              <a:rPr lang="en-GB" sz="2600" dirty="0">
                <a:solidFill>
                  <a:schemeClr val="bg1"/>
                </a:solidFill>
              </a:rPr>
              <a:t> bod </a:t>
            </a:r>
            <a:r>
              <a:rPr lang="en-GB" sz="2600" dirty="0" err="1">
                <a:solidFill>
                  <a:schemeClr val="bg1"/>
                </a:solidFill>
              </a:rPr>
              <a:t>myfyrwyr</a:t>
            </a:r>
            <a:r>
              <a:rPr lang="en-GB" sz="2600" dirty="0">
                <a:solidFill>
                  <a:schemeClr val="bg1"/>
                </a:solidFill>
              </a:rPr>
              <a:t> </a:t>
            </a:r>
            <a:r>
              <a:rPr lang="en-GB" sz="2600" dirty="0" err="1">
                <a:solidFill>
                  <a:schemeClr val="bg1"/>
                </a:solidFill>
              </a:rPr>
              <a:t>yn</a:t>
            </a:r>
            <a:r>
              <a:rPr lang="en-GB" sz="2600" dirty="0">
                <a:solidFill>
                  <a:schemeClr val="bg1"/>
                </a:solidFill>
              </a:rPr>
              <a:t> </a:t>
            </a:r>
            <a:r>
              <a:rPr lang="en-GB" sz="2600" dirty="0" err="1">
                <a:solidFill>
                  <a:schemeClr val="bg1"/>
                </a:solidFill>
              </a:rPr>
              <a:t>derbyn</a:t>
            </a:r>
            <a:r>
              <a:rPr lang="en-GB" sz="2600" dirty="0">
                <a:solidFill>
                  <a:schemeClr val="bg1"/>
                </a:solidFill>
              </a:rPr>
              <a:t> </a:t>
            </a:r>
            <a:r>
              <a:rPr lang="en-GB" sz="2600" dirty="0" err="1">
                <a:solidFill>
                  <a:schemeClr val="bg1"/>
                </a:solidFill>
              </a:rPr>
              <a:t>cymorth</a:t>
            </a:r>
            <a:r>
              <a:rPr lang="en-GB" sz="2600" dirty="0">
                <a:solidFill>
                  <a:schemeClr val="bg1"/>
                </a:solidFill>
              </a:rPr>
              <a:t> </a:t>
            </a:r>
            <a:r>
              <a:rPr lang="en-GB" sz="2600" dirty="0" err="1">
                <a:solidFill>
                  <a:schemeClr val="bg1"/>
                </a:solidFill>
              </a:rPr>
              <a:t>wedi'i</a:t>
            </a:r>
            <a:r>
              <a:rPr lang="en-GB" sz="2600" dirty="0">
                <a:solidFill>
                  <a:schemeClr val="bg1"/>
                </a:solidFill>
              </a:rPr>
              <a:t> </a:t>
            </a:r>
            <a:r>
              <a:rPr lang="en-GB" sz="2600" dirty="0" err="1">
                <a:solidFill>
                  <a:schemeClr val="bg1"/>
                </a:solidFill>
              </a:rPr>
              <a:t>dargedu</a:t>
            </a:r>
            <a:r>
              <a:rPr lang="en-GB" sz="2600" dirty="0">
                <a:solidFill>
                  <a:schemeClr val="bg1"/>
                </a:solidFill>
              </a:rPr>
              <a:t> </a:t>
            </a:r>
            <a:r>
              <a:rPr lang="en-GB" sz="2600" dirty="0" err="1">
                <a:solidFill>
                  <a:schemeClr val="bg1"/>
                </a:solidFill>
              </a:rPr>
              <a:t>ar</a:t>
            </a:r>
            <a:r>
              <a:rPr lang="en-GB" sz="2600" dirty="0">
                <a:solidFill>
                  <a:schemeClr val="bg1"/>
                </a:solidFill>
              </a:rPr>
              <a:t> </a:t>
            </a:r>
            <a:r>
              <a:rPr lang="en-GB" sz="2600" dirty="0" err="1">
                <a:solidFill>
                  <a:schemeClr val="bg1"/>
                </a:solidFill>
              </a:rPr>
              <a:t>gyfer</a:t>
            </a:r>
            <a:r>
              <a:rPr lang="en-GB" sz="2600" dirty="0">
                <a:solidFill>
                  <a:schemeClr val="bg1"/>
                </a:solidFill>
              </a:rPr>
              <a:t> y </a:t>
            </a:r>
            <a:r>
              <a:rPr lang="en-GB" sz="2600" dirty="0" err="1">
                <a:solidFill>
                  <a:schemeClr val="bg1"/>
                </a:solidFill>
              </a:rPr>
              <a:t>potensial</a:t>
            </a:r>
            <a:r>
              <a:rPr lang="en-GB" sz="2600" dirty="0">
                <a:solidFill>
                  <a:schemeClr val="bg1"/>
                </a:solidFill>
              </a:rPr>
              <a:t> </a:t>
            </a:r>
            <a:r>
              <a:rPr lang="en-GB" sz="2600" dirty="0" err="1">
                <a:solidFill>
                  <a:schemeClr val="bg1"/>
                </a:solidFill>
              </a:rPr>
              <a:t>dysgu</a:t>
            </a:r>
            <a:r>
              <a:rPr lang="en-GB" sz="2600" dirty="0">
                <a:solidFill>
                  <a:schemeClr val="bg1"/>
                </a:solidFill>
              </a:rPr>
              <a:t> </a:t>
            </a:r>
            <a:r>
              <a:rPr lang="en-GB" sz="2600" dirty="0" err="1">
                <a:solidFill>
                  <a:schemeClr val="bg1"/>
                </a:solidFill>
              </a:rPr>
              <a:t>gorau</a:t>
            </a:r>
            <a:r>
              <a:rPr lang="en-GB" sz="2600" dirty="0">
                <a:solidFill>
                  <a:schemeClr val="bg1"/>
                </a:solidFill>
              </a:rPr>
              <a:t> </a:t>
            </a:r>
            <a:r>
              <a:rPr lang="en-GB" sz="2600" dirty="0" err="1">
                <a:solidFill>
                  <a:schemeClr val="bg1"/>
                </a:solidFill>
              </a:rPr>
              <a:t>posibl</a:t>
            </a:r>
            <a:r>
              <a:rPr lang="en-GB" sz="2600" dirty="0">
                <a:solidFill>
                  <a:schemeClr val="bg1"/>
                </a:solidFill>
              </a:rPr>
              <a:t>.</a:t>
            </a:r>
          </a:p>
          <a:p>
            <a:endParaRPr lang="en-GB" dirty="0"/>
          </a:p>
        </p:txBody>
      </p:sp>
      <p:sp>
        <p:nvSpPr>
          <p:cNvPr id="4" name="Content Placeholder 3">
            <a:extLst>
              <a:ext uri="{FF2B5EF4-FFF2-40B4-BE49-F238E27FC236}">
                <a16:creationId xmlns:a16="http://schemas.microsoft.com/office/drawing/2014/main" id="{68071B9E-7B14-CD57-C5EA-FECD49D7080C}"/>
              </a:ext>
            </a:extLst>
          </p:cNvPr>
          <p:cNvSpPr>
            <a:spLocks noGrp="1"/>
          </p:cNvSpPr>
          <p:nvPr>
            <p:ph sz="half" idx="2"/>
          </p:nvPr>
        </p:nvSpPr>
        <p:spPr/>
        <p:txBody>
          <a:bodyPr>
            <a:normAutofit/>
          </a:bodyPr>
          <a:lstStyle/>
          <a:p>
            <a:r>
              <a:rPr lang="en-GB" sz="2800" dirty="0">
                <a:solidFill>
                  <a:schemeClr val="bg1"/>
                </a:solidFill>
                <a:latin typeface="-apple-system"/>
              </a:rPr>
              <a:t>P</a:t>
            </a:r>
            <a:r>
              <a:rPr lang="en-GB" sz="2800" b="0" i="0" dirty="0">
                <a:solidFill>
                  <a:schemeClr val="bg1"/>
                </a:solidFill>
                <a:effectLst/>
                <a:latin typeface="-apple-system"/>
              </a:rPr>
              <a:t>ersonalizing learning</a:t>
            </a:r>
          </a:p>
          <a:p>
            <a:pPr marL="0" indent="0">
              <a:buNone/>
            </a:pPr>
            <a:r>
              <a:rPr lang="en-GB" sz="2800" dirty="0">
                <a:solidFill>
                  <a:schemeClr val="bg1"/>
                </a:solidFill>
                <a:latin typeface="-apple-system"/>
              </a:rPr>
              <a:t>Analysing learner data to </a:t>
            </a:r>
            <a:r>
              <a:rPr lang="en-GB" sz="2800" b="0" i="0" dirty="0">
                <a:solidFill>
                  <a:schemeClr val="bg1"/>
                </a:solidFill>
                <a:effectLst/>
                <a:latin typeface="-apple-system"/>
              </a:rPr>
              <a:t>adapt content and assessments to individual student needs, preferences and pace.</a:t>
            </a:r>
            <a:r>
              <a:rPr lang="en-GB" sz="2800" dirty="0">
                <a:solidFill>
                  <a:schemeClr val="bg1"/>
                </a:solidFill>
                <a:latin typeface="-apple-system"/>
              </a:rPr>
              <a:t> </a:t>
            </a:r>
          </a:p>
          <a:p>
            <a:pPr marL="0" indent="0">
              <a:buNone/>
            </a:pPr>
            <a:r>
              <a:rPr lang="en-GB" sz="2800" b="0" i="0" dirty="0">
                <a:solidFill>
                  <a:schemeClr val="bg1"/>
                </a:solidFill>
                <a:effectLst/>
                <a:latin typeface="-apple-system"/>
              </a:rPr>
              <a:t>Create tailored learning pathways, ensuring students receive targeted support for maximum learning potential.</a:t>
            </a:r>
          </a:p>
          <a:p>
            <a:pPr marL="0" indent="0" algn="r">
              <a:buNone/>
            </a:pPr>
            <a:r>
              <a:rPr lang="en-GB" sz="1500" dirty="0">
                <a:solidFill>
                  <a:schemeClr val="bg1"/>
                </a:solidFill>
              </a:rPr>
              <a:t>(</a:t>
            </a:r>
            <a:r>
              <a:rPr lang="en-GB" sz="1500" dirty="0" err="1">
                <a:solidFill>
                  <a:schemeClr val="bg1"/>
                </a:solidFill>
              </a:rPr>
              <a:t>Linkedin</a:t>
            </a:r>
            <a:r>
              <a:rPr lang="en-GB" sz="1500" dirty="0">
                <a:solidFill>
                  <a:schemeClr val="bg1"/>
                </a:solidFill>
              </a:rPr>
              <a:t>, 2023)</a:t>
            </a:r>
          </a:p>
          <a:p>
            <a:pPr marL="0" indent="0" algn="r">
              <a:buNone/>
            </a:pPr>
            <a:endParaRPr lang="en-GB" sz="2800" b="0" i="0" dirty="0">
              <a:effectLst/>
              <a:latin typeface="-apple-system"/>
            </a:endParaRPr>
          </a:p>
          <a:p>
            <a:pPr marL="0" indent="0">
              <a:buNone/>
            </a:pPr>
            <a:endParaRPr lang="en-GB" dirty="0"/>
          </a:p>
        </p:txBody>
      </p:sp>
      <p:sp>
        <p:nvSpPr>
          <p:cNvPr id="5" name="Title 1">
            <a:extLst>
              <a:ext uri="{FF2B5EF4-FFF2-40B4-BE49-F238E27FC236}">
                <a16:creationId xmlns:a16="http://schemas.microsoft.com/office/drawing/2014/main" id="{C76F8372-5E40-6AC7-732C-461DC6EF3662}"/>
              </a:ext>
            </a:extLst>
          </p:cNvPr>
          <p:cNvSpPr txBox="1">
            <a:spLocks/>
          </p:cNvSpPr>
          <p:nvPr/>
        </p:nvSpPr>
        <p:spPr>
          <a:xfrm>
            <a:off x="-300278" y="609600"/>
            <a:ext cx="4525895" cy="1320800"/>
          </a:xfrm>
          <a:prstGeom prst="rect">
            <a:avLst/>
          </a:prstGeom>
        </p:spPr>
        <p:txBody>
          <a:bodyPr vert="horz" lIns="91440" tIns="45720" rIns="91440" bIns="45720" rtlCol="0" anchor="t">
            <a:normAutofit fontScale="90000" lnSpcReduction="1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sz="3200" dirty="0"/>
              <a:t>                </a:t>
            </a:r>
            <a:r>
              <a:rPr lang="en-GB" sz="3200" dirty="0">
                <a:solidFill>
                  <a:schemeClr val="bg1"/>
                </a:solidFill>
              </a:rPr>
              <a:t>Sut y </a:t>
            </a:r>
            <a:r>
              <a:rPr lang="en-GB" sz="3200" dirty="0" err="1">
                <a:solidFill>
                  <a:schemeClr val="bg1"/>
                </a:solidFill>
              </a:rPr>
              <a:t>defnyddir</a:t>
            </a:r>
            <a:r>
              <a:rPr lang="en-GB" sz="3200" dirty="0">
                <a:solidFill>
                  <a:schemeClr val="bg1"/>
                </a:solidFill>
              </a:rPr>
              <a:t> AI </a:t>
            </a:r>
            <a:r>
              <a:rPr lang="en-GB" sz="3200" dirty="0" err="1">
                <a:solidFill>
                  <a:schemeClr val="bg1"/>
                </a:solidFill>
              </a:rPr>
              <a:t>yn</a:t>
            </a:r>
            <a:r>
              <a:rPr lang="en-GB" sz="3200" dirty="0">
                <a:solidFill>
                  <a:schemeClr val="bg1"/>
                </a:solidFill>
              </a:rPr>
              <a:t> </a:t>
            </a:r>
            <a:r>
              <a:rPr lang="en-GB" sz="3200" dirty="0" err="1">
                <a:solidFill>
                  <a:schemeClr val="bg1"/>
                </a:solidFill>
              </a:rPr>
              <a:t>addysg</a:t>
            </a:r>
            <a:r>
              <a:rPr lang="en-GB" sz="3200" dirty="0">
                <a:solidFill>
                  <a:schemeClr val="bg1"/>
                </a:solidFill>
              </a:rPr>
              <a:t>? </a:t>
            </a:r>
            <a:br>
              <a:rPr lang="en-GB" sz="3200" dirty="0"/>
            </a:br>
            <a:endParaRPr lang="en-GB" sz="3200" dirty="0"/>
          </a:p>
        </p:txBody>
      </p:sp>
    </p:spTree>
    <p:extLst>
      <p:ext uri="{BB962C8B-B14F-4D97-AF65-F5344CB8AC3E}">
        <p14:creationId xmlns:p14="http://schemas.microsoft.com/office/powerpoint/2010/main" val="42547438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D5C0B-E649-AB30-39D0-122BFFF043F3}"/>
              </a:ext>
            </a:extLst>
          </p:cNvPr>
          <p:cNvSpPr>
            <a:spLocks noGrp="1"/>
          </p:cNvSpPr>
          <p:nvPr>
            <p:ph type="title"/>
          </p:nvPr>
        </p:nvSpPr>
        <p:spPr>
          <a:xfrm>
            <a:off x="-504039" y="381903"/>
            <a:ext cx="10515600" cy="1325563"/>
          </a:xfrm>
        </p:spPr>
        <p:txBody>
          <a:bodyPr>
            <a:normAutofit/>
          </a:bodyPr>
          <a:lstStyle/>
          <a:p>
            <a:pPr algn="r"/>
            <a:r>
              <a:rPr lang="en-GB" sz="3200" dirty="0">
                <a:solidFill>
                  <a:schemeClr val="bg1"/>
                </a:solidFill>
              </a:rPr>
              <a:t> How is AI used </a:t>
            </a:r>
            <a:br>
              <a:rPr lang="en-GB" sz="3200" dirty="0">
                <a:solidFill>
                  <a:schemeClr val="bg1"/>
                </a:solidFill>
              </a:rPr>
            </a:br>
            <a:r>
              <a:rPr lang="en-GB" sz="3200" dirty="0">
                <a:solidFill>
                  <a:schemeClr val="bg1"/>
                </a:solidFill>
              </a:rPr>
              <a:t>in education</a:t>
            </a:r>
            <a:r>
              <a:rPr lang="en-GB" sz="3200" dirty="0"/>
              <a:t>?                                      </a:t>
            </a:r>
          </a:p>
        </p:txBody>
      </p:sp>
      <p:sp>
        <p:nvSpPr>
          <p:cNvPr id="3" name="Content Placeholder 2">
            <a:extLst>
              <a:ext uri="{FF2B5EF4-FFF2-40B4-BE49-F238E27FC236}">
                <a16:creationId xmlns:a16="http://schemas.microsoft.com/office/drawing/2014/main" id="{769F912C-6558-4AF6-099B-0024A5D691B1}"/>
              </a:ext>
            </a:extLst>
          </p:cNvPr>
          <p:cNvSpPr>
            <a:spLocks noGrp="1"/>
          </p:cNvSpPr>
          <p:nvPr>
            <p:ph sz="half" idx="1"/>
          </p:nvPr>
        </p:nvSpPr>
        <p:spPr/>
        <p:txBody>
          <a:bodyPr>
            <a:normAutofit/>
          </a:bodyPr>
          <a:lstStyle/>
          <a:p>
            <a:r>
              <a:rPr lang="en-GB" sz="2600" dirty="0" err="1">
                <a:solidFill>
                  <a:schemeClr val="bg1"/>
                </a:solidFill>
              </a:rPr>
              <a:t>Rhoi</a:t>
            </a:r>
            <a:r>
              <a:rPr lang="en-GB" sz="2600" dirty="0">
                <a:solidFill>
                  <a:schemeClr val="bg1"/>
                </a:solidFill>
              </a:rPr>
              <a:t> </a:t>
            </a:r>
            <a:r>
              <a:rPr lang="en-GB" sz="2600" dirty="0" err="1">
                <a:solidFill>
                  <a:schemeClr val="bg1"/>
                </a:solidFill>
              </a:rPr>
              <a:t>adborth</a:t>
            </a:r>
            <a:endParaRPr lang="en-GB" sz="2600" dirty="0">
              <a:solidFill>
                <a:schemeClr val="bg1"/>
              </a:solidFill>
            </a:endParaRPr>
          </a:p>
          <a:p>
            <a:r>
              <a:rPr lang="en-GB" sz="2600" dirty="0">
                <a:solidFill>
                  <a:schemeClr val="bg1"/>
                </a:solidFill>
              </a:rPr>
              <a:t>Yn </a:t>
            </a:r>
            <a:r>
              <a:rPr lang="en-GB" sz="2600" dirty="0" err="1">
                <a:solidFill>
                  <a:schemeClr val="bg1"/>
                </a:solidFill>
              </a:rPr>
              <a:t>syth</a:t>
            </a:r>
            <a:r>
              <a:rPr lang="en-GB" sz="2600" dirty="0">
                <a:solidFill>
                  <a:schemeClr val="bg1"/>
                </a:solidFill>
              </a:rPr>
              <a:t>.</a:t>
            </a:r>
          </a:p>
          <a:p>
            <a:r>
              <a:rPr lang="en-GB" sz="2600" dirty="0">
                <a:solidFill>
                  <a:schemeClr val="bg1"/>
                </a:solidFill>
              </a:rPr>
              <a:t>Mae </a:t>
            </a:r>
            <a:r>
              <a:rPr lang="en-GB" sz="2600" dirty="0" err="1">
                <a:solidFill>
                  <a:schemeClr val="bg1"/>
                </a:solidFill>
              </a:rPr>
              <a:t>systemau'n</a:t>
            </a:r>
            <a:r>
              <a:rPr lang="en-GB" sz="2600" dirty="0">
                <a:solidFill>
                  <a:schemeClr val="bg1"/>
                </a:solidFill>
              </a:rPr>
              <a:t> </a:t>
            </a:r>
            <a:r>
              <a:rPr lang="en-GB" sz="2600" dirty="0" err="1">
                <a:solidFill>
                  <a:schemeClr val="bg1"/>
                </a:solidFill>
              </a:rPr>
              <a:t>dadansoddi</a:t>
            </a:r>
            <a:r>
              <a:rPr lang="en-GB" sz="2600" dirty="0">
                <a:solidFill>
                  <a:schemeClr val="bg1"/>
                </a:solidFill>
              </a:rPr>
              <a:t> </a:t>
            </a:r>
            <a:r>
              <a:rPr lang="en-GB" sz="2600" dirty="0" err="1">
                <a:solidFill>
                  <a:schemeClr val="bg1"/>
                </a:solidFill>
              </a:rPr>
              <a:t>ymatebion</a:t>
            </a:r>
            <a:r>
              <a:rPr lang="en-GB" sz="2600" dirty="0">
                <a:solidFill>
                  <a:schemeClr val="bg1"/>
                </a:solidFill>
              </a:rPr>
              <a:t> </a:t>
            </a:r>
            <a:r>
              <a:rPr lang="en-GB" sz="2600" dirty="0" err="1">
                <a:solidFill>
                  <a:schemeClr val="bg1"/>
                </a:solidFill>
              </a:rPr>
              <a:t>myfyrwyr</a:t>
            </a:r>
            <a:r>
              <a:rPr lang="en-GB" sz="2600" dirty="0">
                <a:solidFill>
                  <a:schemeClr val="bg1"/>
                </a:solidFill>
              </a:rPr>
              <a:t>, </a:t>
            </a:r>
            <a:r>
              <a:rPr lang="en-GB" sz="2600" dirty="0" err="1">
                <a:solidFill>
                  <a:schemeClr val="bg1"/>
                </a:solidFill>
              </a:rPr>
              <a:t>yn</a:t>
            </a:r>
            <a:r>
              <a:rPr lang="en-GB" sz="2600" dirty="0">
                <a:solidFill>
                  <a:schemeClr val="bg1"/>
                </a:solidFill>
              </a:rPr>
              <a:t> </a:t>
            </a:r>
            <a:r>
              <a:rPr lang="en-GB" sz="2600" dirty="0" err="1">
                <a:solidFill>
                  <a:schemeClr val="bg1"/>
                </a:solidFill>
              </a:rPr>
              <a:t>cynnig</a:t>
            </a:r>
            <a:r>
              <a:rPr lang="en-GB" sz="2600" dirty="0">
                <a:solidFill>
                  <a:schemeClr val="bg1"/>
                </a:solidFill>
              </a:rPr>
              <a:t> </a:t>
            </a:r>
            <a:r>
              <a:rPr lang="en-GB" sz="2600" dirty="0" err="1">
                <a:solidFill>
                  <a:schemeClr val="bg1"/>
                </a:solidFill>
              </a:rPr>
              <a:t>esboniadau</a:t>
            </a:r>
            <a:r>
              <a:rPr lang="en-GB" sz="2600" dirty="0">
                <a:solidFill>
                  <a:schemeClr val="bg1"/>
                </a:solidFill>
              </a:rPr>
              <a:t> ac </a:t>
            </a:r>
            <a:r>
              <a:rPr lang="en-GB" sz="2600" dirty="0" err="1">
                <a:solidFill>
                  <a:schemeClr val="bg1"/>
                </a:solidFill>
              </a:rPr>
              <a:t>yn</a:t>
            </a:r>
            <a:r>
              <a:rPr lang="en-GB" sz="2600" dirty="0">
                <a:solidFill>
                  <a:schemeClr val="bg1"/>
                </a:solidFill>
              </a:rPr>
              <a:t> nodi </a:t>
            </a:r>
            <a:r>
              <a:rPr lang="en-GB" sz="2600" dirty="0" err="1">
                <a:solidFill>
                  <a:schemeClr val="bg1"/>
                </a:solidFill>
              </a:rPr>
              <a:t>camsyniadau</a:t>
            </a:r>
            <a:r>
              <a:rPr lang="en-GB" sz="2600" dirty="0">
                <a:solidFill>
                  <a:schemeClr val="bg1"/>
                </a:solidFill>
              </a:rPr>
              <a:t>, </a:t>
            </a:r>
            <a:r>
              <a:rPr lang="en-GB" sz="2600" dirty="0" err="1">
                <a:solidFill>
                  <a:schemeClr val="bg1"/>
                </a:solidFill>
              </a:rPr>
              <a:t>gan</a:t>
            </a:r>
            <a:r>
              <a:rPr lang="en-GB" sz="2600" dirty="0">
                <a:solidFill>
                  <a:schemeClr val="bg1"/>
                </a:solidFill>
              </a:rPr>
              <a:t> </a:t>
            </a:r>
            <a:r>
              <a:rPr lang="en-GB" sz="2600" dirty="0" err="1">
                <a:solidFill>
                  <a:schemeClr val="bg1"/>
                </a:solidFill>
              </a:rPr>
              <a:t>helpu</a:t>
            </a:r>
            <a:r>
              <a:rPr lang="en-GB" sz="2600" dirty="0">
                <a:solidFill>
                  <a:schemeClr val="bg1"/>
                </a:solidFill>
              </a:rPr>
              <a:t> </a:t>
            </a:r>
            <a:r>
              <a:rPr lang="en-GB" sz="2600" dirty="0" err="1">
                <a:solidFill>
                  <a:schemeClr val="bg1"/>
                </a:solidFill>
              </a:rPr>
              <a:t>myfyrwyr</a:t>
            </a:r>
            <a:r>
              <a:rPr lang="en-GB" sz="2600" dirty="0">
                <a:solidFill>
                  <a:schemeClr val="bg1"/>
                </a:solidFill>
              </a:rPr>
              <a:t> </a:t>
            </a:r>
            <a:r>
              <a:rPr lang="en-GB" sz="2600" dirty="0" err="1">
                <a:solidFill>
                  <a:schemeClr val="bg1"/>
                </a:solidFill>
              </a:rPr>
              <a:t>i</a:t>
            </a:r>
            <a:r>
              <a:rPr lang="en-GB" sz="2600" dirty="0">
                <a:solidFill>
                  <a:schemeClr val="bg1"/>
                </a:solidFill>
              </a:rPr>
              <a:t> </a:t>
            </a:r>
            <a:r>
              <a:rPr lang="en-GB" sz="2600" dirty="0" err="1">
                <a:solidFill>
                  <a:schemeClr val="bg1"/>
                </a:solidFill>
              </a:rPr>
              <a:t>ddyfnhau</a:t>
            </a:r>
            <a:r>
              <a:rPr lang="en-GB" sz="2600" dirty="0">
                <a:solidFill>
                  <a:schemeClr val="bg1"/>
                </a:solidFill>
              </a:rPr>
              <a:t> </a:t>
            </a:r>
            <a:r>
              <a:rPr lang="en-GB" sz="2600" dirty="0" err="1">
                <a:solidFill>
                  <a:schemeClr val="bg1"/>
                </a:solidFill>
              </a:rPr>
              <a:t>eu</a:t>
            </a:r>
            <a:r>
              <a:rPr lang="en-GB" sz="2600" dirty="0">
                <a:solidFill>
                  <a:schemeClr val="bg1"/>
                </a:solidFill>
              </a:rPr>
              <a:t> </a:t>
            </a:r>
            <a:r>
              <a:rPr lang="en-GB" sz="2600" dirty="0" err="1">
                <a:solidFill>
                  <a:schemeClr val="bg1"/>
                </a:solidFill>
              </a:rPr>
              <a:t>dealltwriaeth</a:t>
            </a:r>
            <a:r>
              <a:rPr lang="en-GB" sz="2600" dirty="0">
                <a:solidFill>
                  <a:schemeClr val="bg1"/>
                </a:solidFill>
              </a:rPr>
              <a:t> a </a:t>
            </a:r>
            <a:r>
              <a:rPr lang="en-GB" sz="2600" dirty="0" err="1">
                <a:solidFill>
                  <a:schemeClr val="bg1"/>
                </a:solidFill>
              </a:rPr>
              <a:t>gwneud</a:t>
            </a:r>
            <a:r>
              <a:rPr lang="en-GB" sz="2600" dirty="0">
                <a:solidFill>
                  <a:schemeClr val="bg1"/>
                </a:solidFill>
              </a:rPr>
              <a:t> </a:t>
            </a:r>
            <a:r>
              <a:rPr lang="en-GB" sz="2600" dirty="0" err="1">
                <a:solidFill>
                  <a:schemeClr val="bg1"/>
                </a:solidFill>
              </a:rPr>
              <a:t>gwelliannau</a:t>
            </a:r>
            <a:r>
              <a:rPr lang="en-GB" sz="2600" dirty="0">
                <a:solidFill>
                  <a:schemeClr val="bg1"/>
                </a:solidFill>
              </a:rPr>
              <a:t> </a:t>
            </a:r>
            <a:r>
              <a:rPr lang="en-GB" sz="2600" dirty="0" err="1">
                <a:solidFill>
                  <a:schemeClr val="bg1"/>
                </a:solidFill>
              </a:rPr>
              <a:t>angenrheidiol</a:t>
            </a:r>
            <a:r>
              <a:rPr lang="en-GB" sz="2600" dirty="0">
                <a:solidFill>
                  <a:schemeClr val="bg1"/>
                </a:solidFill>
              </a:rPr>
              <a:t>.</a:t>
            </a:r>
          </a:p>
          <a:p>
            <a:endParaRPr lang="en-GB" dirty="0"/>
          </a:p>
        </p:txBody>
      </p:sp>
      <p:sp>
        <p:nvSpPr>
          <p:cNvPr id="4" name="Content Placeholder 3">
            <a:extLst>
              <a:ext uri="{FF2B5EF4-FFF2-40B4-BE49-F238E27FC236}">
                <a16:creationId xmlns:a16="http://schemas.microsoft.com/office/drawing/2014/main" id="{68071B9E-7B14-CD57-C5EA-FECD49D7080C}"/>
              </a:ext>
            </a:extLst>
          </p:cNvPr>
          <p:cNvSpPr>
            <a:spLocks noGrp="1"/>
          </p:cNvSpPr>
          <p:nvPr>
            <p:ph sz="half" idx="2"/>
          </p:nvPr>
        </p:nvSpPr>
        <p:spPr/>
        <p:txBody>
          <a:bodyPr>
            <a:normAutofit/>
          </a:bodyPr>
          <a:lstStyle/>
          <a:p>
            <a:r>
              <a:rPr lang="en-GB" sz="2800" dirty="0">
                <a:solidFill>
                  <a:schemeClr val="bg1"/>
                </a:solidFill>
                <a:latin typeface="-apple-system"/>
              </a:rPr>
              <a:t>P</a:t>
            </a:r>
            <a:r>
              <a:rPr lang="en-GB" sz="2800" b="0" i="0" dirty="0">
                <a:solidFill>
                  <a:schemeClr val="bg1"/>
                </a:solidFill>
                <a:effectLst/>
                <a:latin typeface="-apple-system"/>
              </a:rPr>
              <a:t>roviding feedback</a:t>
            </a:r>
          </a:p>
          <a:p>
            <a:pPr marL="0" indent="0">
              <a:buNone/>
            </a:pPr>
            <a:r>
              <a:rPr lang="en-GB" sz="2800" b="0" i="0" dirty="0">
                <a:solidFill>
                  <a:schemeClr val="bg1"/>
                </a:solidFill>
                <a:effectLst/>
                <a:latin typeface="-apple-system"/>
              </a:rPr>
              <a:t>Instantly.</a:t>
            </a:r>
          </a:p>
          <a:p>
            <a:pPr marL="0" indent="0">
              <a:buNone/>
            </a:pPr>
            <a:r>
              <a:rPr lang="en-GB" sz="2800" b="0" i="0" dirty="0">
                <a:solidFill>
                  <a:schemeClr val="bg1"/>
                </a:solidFill>
                <a:effectLst/>
                <a:latin typeface="-apple-system"/>
              </a:rPr>
              <a:t>Systems analyse student responses, offer explanations and identify misconceptions, helping students deepen their understanding and make necessary improvements.</a:t>
            </a:r>
          </a:p>
          <a:p>
            <a:pPr marL="0" indent="0" algn="r">
              <a:buNone/>
            </a:pPr>
            <a:r>
              <a:rPr lang="en-GB" sz="1300" dirty="0">
                <a:solidFill>
                  <a:schemeClr val="bg1"/>
                </a:solidFill>
              </a:rPr>
              <a:t>(</a:t>
            </a:r>
            <a:r>
              <a:rPr lang="en-GB" sz="1300" dirty="0" err="1">
                <a:solidFill>
                  <a:schemeClr val="bg1"/>
                </a:solidFill>
              </a:rPr>
              <a:t>Linkedin</a:t>
            </a:r>
            <a:r>
              <a:rPr lang="en-GB" sz="1300" dirty="0">
                <a:solidFill>
                  <a:schemeClr val="bg1"/>
                </a:solidFill>
              </a:rPr>
              <a:t>, 2023)</a:t>
            </a:r>
          </a:p>
          <a:p>
            <a:pPr marL="0" indent="0" algn="r">
              <a:buNone/>
            </a:pPr>
            <a:endParaRPr lang="en-GB" sz="1300" b="0" i="0" dirty="0">
              <a:solidFill>
                <a:schemeClr val="bg1"/>
              </a:solidFill>
              <a:effectLst/>
              <a:latin typeface="-apple-system"/>
            </a:endParaRPr>
          </a:p>
          <a:p>
            <a:pPr marL="0" indent="0">
              <a:buNone/>
            </a:pPr>
            <a:endParaRPr lang="en-GB" b="0" i="0" dirty="0">
              <a:effectLst/>
              <a:latin typeface="-apple-system"/>
            </a:endParaRPr>
          </a:p>
          <a:p>
            <a:pPr marL="0" indent="0">
              <a:buNone/>
            </a:pPr>
            <a:endParaRPr lang="en-GB" dirty="0"/>
          </a:p>
        </p:txBody>
      </p:sp>
      <p:sp>
        <p:nvSpPr>
          <p:cNvPr id="5" name="Title 1">
            <a:extLst>
              <a:ext uri="{FF2B5EF4-FFF2-40B4-BE49-F238E27FC236}">
                <a16:creationId xmlns:a16="http://schemas.microsoft.com/office/drawing/2014/main" id="{1CB2678A-8B48-437B-5954-BB4BE37E8AE3}"/>
              </a:ext>
            </a:extLst>
          </p:cNvPr>
          <p:cNvSpPr txBox="1">
            <a:spLocks/>
          </p:cNvSpPr>
          <p:nvPr/>
        </p:nvSpPr>
        <p:spPr>
          <a:xfrm>
            <a:off x="-300278" y="609600"/>
            <a:ext cx="4525895" cy="1320800"/>
          </a:xfrm>
          <a:prstGeom prst="rect">
            <a:avLst/>
          </a:prstGeom>
        </p:spPr>
        <p:txBody>
          <a:bodyPr vert="horz" lIns="91440" tIns="45720" rIns="91440" bIns="45720" rtlCol="0" anchor="t">
            <a:normAutofit fontScale="90000" lnSpcReduction="1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sz="3200" dirty="0"/>
              <a:t>                </a:t>
            </a:r>
            <a:r>
              <a:rPr lang="en-GB" sz="3200" dirty="0">
                <a:solidFill>
                  <a:schemeClr val="bg1"/>
                </a:solidFill>
              </a:rPr>
              <a:t>Sut y </a:t>
            </a:r>
            <a:r>
              <a:rPr lang="en-GB" sz="3200" dirty="0" err="1">
                <a:solidFill>
                  <a:schemeClr val="bg1"/>
                </a:solidFill>
              </a:rPr>
              <a:t>defnyddir</a:t>
            </a:r>
            <a:r>
              <a:rPr lang="en-GB" sz="3200" dirty="0">
                <a:solidFill>
                  <a:schemeClr val="bg1"/>
                </a:solidFill>
              </a:rPr>
              <a:t> AI </a:t>
            </a:r>
            <a:r>
              <a:rPr lang="en-GB" sz="3200" dirty="0" err="1">
                <a:solidFill>
                  <a:schemeClr val="bg1"/>
                </a:solidFill>
              </a:rPr>
              <a:t>yn</a:t>
            </a:r>
            <a:r>
              <a:rPr lang="en-GB" sz="3200" dirty="0">
                <a:solidFill>
                  <a:schemeClr val="bg1"/>
                </a:solidFill>
              </a:rPr>
              <a:t> </a:t>
            </a:r>
            <a:r>
              <a:rPr lang="en-GB" sz="3200" dirty="0" err="1">
                <a:solidFill>
                  <a:schemeClr val="bg1"/>
                </a:solidFill>
              </a:rPr>
              <a:t>addysg</a:t>
            </a:r>
            <a:r>
              <a:rPr lang="en-GB" sz="3200" dirty="0">
                <a:solidFill>
                  <a:schemeClr val="bg1"/>
                </a:solidFill>
              </a:rPr>
              <a:t>? </a:t>
            </a:r>
            <a:br>
              <a:rPr lang="en-GB" sz="3200" dirty="0"/>
            </a:br>
            <a:endParaRPr lang="en-GB" sz="3200" dirty="0"/>
          </a:p>
        </p:txBody>
      </p:sp>
    </p:spTree>
    <p:extLst>
      <p:ext uri="{BB962C8B-B14F-4D97-AF65-F5344CB8AC3E}">
        <p14:creationId xmlns:p14="http://schemas.microsoft.com/office/powerpoint/2010/main" val="34641259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D5C0B-E649-AB30-39D0-122BFFF043F3}"/>
              </a:ext>
            </a:extLst>
          </p:cNvPr>
          <p:cNvSpPr>
            <a:spLocks noGrp="1"/>
          </p:cNvSpPr>
          <p:nvPr>
            <p:ph type="title"/>
          </p:nvPr>
        </p:nvSpPr>
        <p:spPr>
          <a:xfrm>
            <a:off x="-411759" y="381903"/>
            <a:ext cx="10515600" cy="1325563"/>
          </a:xfrm>
        </p:spPr>
        <p:txBody>
          <a:bodyPr>
            <a:normAutofit/>
          </a:bodyPr>
          <a:lstStyle/>
          <a:p>
            <a:pPr algn="r"/>
            <a:r>
              <a:rPr lang="en-GB" sz="3200" dirty="0">
                <a:solidFill>
                  <a:schemeClr val="bg1"/>
                </a:solidFill>
              </a:rPr>
              <a:t> How is AI used </a:t>
            </a:r>
            <a:br>
              <a:rPr lang="en-GB" sz="3200" dirty="0">
                <a:solidFill>
                  <a:schemeClr val="bg1"/>
                </a:solidFill>
              </a:rPr>
            </a:br>
            <a:r>
              <a:rPr lang="en-GB" sz="3200" dirty="0">
                <a:solidFill>
                  <a:schemeClr val="bg1"/>
                </a:solidFill>
              </a:rPr>
              <a:t>in education</a:t>
            </a:r>
            <a:r>
              <a:rPr lang="en-GB" sz="3200" dirty="0"/>
              <a:t>?                                      </a:t>
            </a:r>
          </a:p>
        </p:txBody>
      </p:sp>
      <p:sp>
        <p:nvSpPr>
          <p:cNvPr id="3" name="Content Placeholder 2">
            <a:extLst>
              <a:ext uri="{FF2B5EF4-FFF2-40B4-BE49-F238E27FC236}">
                <a16:creationId xmlns:a16="http://schemas.microsoft.com/office/drawing/2014/main" id="{769F912C-6558-4AF6-099B-0024A5D691B1}"/>
              </a:ext>
            </a:extLst>
          </p:cNvPr>
          <p:cNvSpPr>
            <a:spLocks noGrp="1"/>
          </p:cNvSpPr>
          <p:nvPr>
            <p:ph sz="half" idx="1"/>
          </p:nvPr>
        </p:nvSpPr>
        <p:spPr/>
        <p:txBody>
          <a:bodyPr/>
          <a:lstStyle/>
          <a:p>
            <a:r>
              <a:rPr lang="en-GB" sz="2400" dirty="0" err="1">
                <a:solidFill>
                  <a:schemeClr val="bg1"/>
                </a:solidFill>
              </a:rPr>
              <a:t>Prosesau</a:t>
            </a:r>
            <a:r>
              <a:rPr lang="en-GB" sz="2400" dirty="0">
                <a:solidFill>
                  <a:schemeClr val="bg1"/>
                </a:solidFill>
              </a:rPr>
              <a:t> </a:t>
            </a:r>
            <a:r>
              <a:rPr lang="en-GB" sz="2400" dirty="0" err="1">
                <a:solidFill>
                  <a:schemeClr val="bg1"/>
                </a:solidFill>
              </a:rPr>
              <a:t>graddio</a:t>
            </a:r>
            <a:r>
              <a:rPr lang="en-GB" sz="2400" dirty="0">
                <a:solidFill>
                  <a:schemeClr val="bg1"/>
                </a:solidFill>
              </a:rPr>
              <a:t> </a:t>
            </a:r>
            <a:r>
              <a:rPr lang="en-GB" sz="2400" dirty="0" err="1">
                <a:solidFill>
                  <a:schemeClr val="bg1"/>
                </a:solidFill>
              </a:rPr>
              <a:t>awtomataidd</a:t>
            </a:r>
            <a:endParaRPr lang="en-GB" sz="2400" dirty="0">
              <a:solidFill>
                <a:schemeClr val="bg1"/>
              </a:solidFill>
            </a:endParaRPr>
          </a:p>
          <a:p>
            <a:r>
              <a:rPr lang="en-GB" sz="2400" dirty="0" err="1">
                <a:solidFill>
                  <a:schemeClr val="bg1"/>
                </a:solidFill>
              </a:rPr>
              <a:t>Mae'r</a:t>
            </a:r>
            <a:r>
              <a:rPr lang="en-GB" sz="2400" dirty="0">
                <a:solidFill>
                  <a:schemeClr val="bg1"/>
                </a:solidFill>
              </a:rPr>
              <a:t> </a:t>
            </a:r>
            <a:r>
              <a:rPr lang="en-GB" sz="2400" dirty="0" err="1">
                <a:solidFill>
                  <a:schemeClr val="bg1"/>
                </a:solidFill>
              </a:rPr>
              <a:t>rhain</a:t>
            </a:r>
            <a:r>
              <a:rPr lang="en-GB" sz="2400" dirty="0">
                <a:solidFill>
                  <a:schemeClr val="bg1"/>
                </a:solidFill>
              </a:rPr>
              <a:t> </a:t>
            </a:r>
            <a:r>
              <a:rPr lang="en-GB" sz="2400" dirty="0" err="1">
                <a:solidFill>
                  <a:schemeClr val="bg1"/>
                </a:solidFill>
              </a:rPr>
              <a:t>yn</a:t>
            </a:r>
            <a:r>
              <a:rPr lang="en-GB" sz="2400" dirty="0">
                <a:solidFill>
                  <a:schemeClr val="bg1"/>
                </a:solidFill>
              </a:rPr>
              <a:t> </a:t>
            </a:r>
            <a:r>
              <a:rPr lang="en-GB" sz="2400" dirty="0" err="1">
                <a:solidFill>
                  <a:schemeClr val="bg1"/>
                </a:solidFill>
              </a:rPr>
              <a:t>cael</a:t>
            </a:r>
            <a:r>
              <a:rPr lang="en-GB" sz="2400" dirty="0">
                <a:solidFill>
                  <a:schemeClr val="bg1"/>
                </a:solidFill>
              </a:rPr>
              <a:t> </a:t>
            </a:r>
            <a:r>
              <a:rPr lang="en-GB" sz="2400" dirty="0" err="1">
                <a:solidFill>
                  <a:schemeClr val="bg1"/>
                </a:solidFill>
              </a:rPr>
              <a:t>eu</a:t>
            </a:r>
            <a:r>
              <a:rPr lang="en-GB" sz="2400" dirty="0">
                <a:solidFill>
                  <a:schemeClr val="bg1"/>
                </a:solidFill>
              </a:rPr>
              <a:t> </a:t>
            </a:r>
            <a:r>
              <a:rPr lang="en-GB" sz="2400" dirty="0" err="1">
                <a:solidFill>
                  <a:schemeClr val="bg1"/>
                </a:solidFill>
              </a:rPr>
              <a:t>gyrru</a:t>
            </a:r>
            <a:r>
              <a:rPr lang="en-GB" sz="2400" dirty="0">
                <a:solidFill>
                  <a:schemeClr val="bg1"/>
                </a:solidFill>
              </a:rPr>
              <a:t> </a:t>
            </a:r>
            <a:r>
              <a:rPr lang="en-GB" sz="2400" dirty="0" err="1">
                <a:solidFill>
                  <a:schemeClr val="bg1"/>
                </a:solidFill>
              </a:rPr>
              <a:t>gan</a:t>
            </a:r>
            <a:r>
              <a:rPr lang="en-GB" sz="2400" dirty="0">
                <a:solidFill>
                  <a:schemeClr val="bg1"/>
                </a:solidFill>
              </a:rPr>
              <a:t> </a:t>
            </a:r>
            <a:r>
              <a:rPr lang="en-GB" sz="2400" dirty="0" err="1">
                <a:solidFill>
                  <a:schemeClr val="bg1"/>
                </a:solidFill>
              </a:rPr>
              <a:t>algorithmau</a:t>
            </a:r>
            <a:r>
              <a:rPr lang="en-GB" sz="2400" dirty="0">
                <a:solidFill>
                  <a:schemeClr val="bg1"/>
                </a:solidFill>
              </a:rPr>
              <a:t> AI ac </a:t>
            </a:r>
            <a:r>
              <a:rPr lang="en-GB" sz="2400" dirty="0" err="1">
                <a:solidFill>
                  <a:schemeClr val="bg1"/>
                </a:solidFill>
              </a:rPr>
              <a:t>yn</a:t>
            </a:r>
            <a:r>
              <a:rPr lang="en-GB" sz="2400" dirty="0">
                <a:solidFill>
                  <a:schemeClr val="bg1"/>
                </a:solidFill>
              </a:rPr>
              <a:t> </a:t>
            </a:r>
            <a:r>
              <a:rPr lang="en-GB" sz="2400" dirty="0" err="1">
                <a:solidFill>
                  <a:schemeClr val="bg1"/>
                </a:solidFill>
              </a:rPr>
              <a:t>arbed</a:t>
            </a:r>
            <a:r>
              <a:rPr lang="en-GB" sz="2400" dirty="0">
                <a:solidFill>
                  <a:schemeClr val="bg1"/>
                </a:solidFill>
              </a:rPr>
              <a:t> </a:t>
            </a:r>
            <a:r>
              <a:rPr lang="en-GB" sz="2400" dirty="0" err="1">
                <a:solidFill>
                  <a:schemeClr val="bg1"/>
                </a:solidFill>
              </a:rPr>
              <a:t>amser</a:t>
            </a:r>
            <a:r>
              <a:rPr lang="en-GB" sz="2400" dirty="0">
                <a:solidFill>
                  <a:schemeClr val="bg1"/>
                </a:solidFill>
              </a:rPr>
              <a:t> </a:t>
            </a:r>
            <a:r>
              <a:rPr lang="en-GB" sz="2400" dirty="0" err="1">
                <a:solidFill>
                  <a:schemeClr val="bg1"/>
                </a:solidFill>
              </a:rPr>
              <a:t>i</a:t>
            </a:r>
            <a:r>
              <a:rPr lang="en-GB" sz="2400" dirty="0">
                <a:solidFill>
                  <a:schemeClr val="bg1"/>
                </a:solidFill>
              </a:rPr>
              <a:t> </a:t>
            </a:r>
            <a:r>
              <a:rPr lang="en-GB" sz="2400" dirty="0" err="1">
                <a:solidFill>
                  <a:schemeClr val="bg1"/>
                </a:solidFill>
              </a:rPr>
              <a:t>addysgwyr</a:t>
            </a:r>
            <a:r>
              <a:rPr lang="en-GB" sz="2400" dirty="0">
                <a:solidFill>
                  <a:schemeClr val="bg1"/>
                </a:solidFill>
              </a:rPr>
              <a:t> ac </a:t>
            </a:r>
            <a:r>
              <a:rPr lang="en-GB" sz="2400" dirty="0" err="1">
                <a:solidFill>
                  <a:schemeClr val="bg1"/>
                </a:solidFill>
              </a:rPr>
              <a:t>yn</a:t>
            </a:r>
            <a:r>
              <a:rPr lang="en-GB" sz="2400" dirty="0">
                <a:solidFill>
                  <a:schemeClr val="bg1"/>
                </a:solidFill>
              </a:rPr>
              <a:t> </a:t>
            </a:r>
            <a:r>
              <a:rPr lang="en-GB" sz="2400" dirty="0" err="1">
                <a:solidFill>
                  <a:schemeClr val="bg1"/>
                </a:solidFill>
              </a:rPr>
              <a:t>sicrhau</a:t>
            </a:r>
            <a:r>
              <a:rPr lang="en-GB" sz="2400" dirty="0">
                <a:solidFill>
                  <a:schemeClr val="bg1"/>
                </a:solidFill>
              </a:rPr>
              <a:t> </a:t>
            </a:r>
            <a:r>
              <a:rPr lang="en-GB" sz="2400" dirty="0" err="1">
                <a:solidFill>
                  <a:schemeClr val="bg1"/>
                </a:solidFill>
              </a:rPr>
              <a:t>cysondeb</a:t>
            </a:r>
            <a:r>
              <a:rPr lang="en-GB" sz="2400" dirty="0">
                <a:solidFill>
                  <a:schemeClr val="bg1"/>
                </a:solidFill>
              </a:rPr>
              <a:t> wrth </a:t>
            </a:r>
            <a:r>
              <a:rPr lang="en-GB" sz="2400" dirty="0" err="1">
                <a:solidFill>
                  <a:schemeClr val="bg1"/>
                </a:solidFill>
              </a:rPr>
              <a:t>werthuso</a:t>
            </a:r>
            <a:r>
              <a:rPr lang="en-GB" sz="2400" dirty="0">
                <a:solidFill>
                  <a:schemeClr val="bg1"/>
                </a:solidFill>
              </a:rPr>
              <a:t>. </a:t>
            </a:r>
          </a:p>
          <a:p>
            <a:r>
              <a:rPr lang="en-GB" sz="2400" dirty="0">
                <a:solidFill>
                  <a:schemeClr val="bg1"/>
                </a:solidFill>
              </a:rPr>
              <a:t>Mae </a:t>
            </a:r>
            <a:r>
              <a:rPr lang="en-GB" sz="2400" dirty="0" err="1">
                <a:solidFill>
                  <a:schemeClr val="bg1"/>
                </a:solidFill>
              </a:rPr>
              <a:t>hyn</a:t>
            </a:r>
            <a:r>
              <a:rPr lang="en-GB" sz="2400" dirty="0">
                <a:solidFill>
                  <a:schemeClr val="bg1"/>
                </a:solidFill>
              </a:rPr>
              <a:t> </a:t>
            </a:r>
            <a:r>
              <a:rPr lang="en-GB" sz="2400" dirty="0" err="1">
                <a:solidFill>
                  <a:schemeClr val="bg1"/>
                </a:solidFill>
              </a:rPr>
              <a:t>yn</a:t>
            </a:r>
            <a:r>
              <a:rPr lang="en-GB" sz="2400" dirty="0">
                <a:solidFill>
                  <a:schemeClr val="bg1"/>
                </a:solidFill>
              </a:rPr>
              <a:t> </a:t>
            </a:r>
            <a:r>
              <a:rPr lang="en-GB" sz="2400" dirty="0" err="1">
                <a:solidFill>
                  <a:schemeClr val="bg1"/>
                </a:solidFill>
              </a:rPr>
              <a:t>caniatáu</a:t>
            </a:r>
            <a:r>
              <a:rPr lang="en-GB" sz="2400" dirty="0">
                <a:solidFill>
                  <a:schemeClr val="bg1"/>
                </a:solidFill>
              </a:rPr>
              <a:t> </a:t>
            </a:r>
            <a:r>
              <a:rPr lang="en-GB" sz="2400" dirty="0" err="1">
                <a:solidFill>
                  <a:schemeClr val="bg1"/>
                </a:solidFill>
              </a:rPr>
              <a:t>i</a:t>
            </a:r>
            <a:r>
              <a:rPr lang="en-GB" sz="2400" dirty="0">
                <a:solidFill>
                  <a:schemeClr val="bg1"/>
                </a:solidFill>
              </a:rPr>
              <a:t> </a:t>
            </a:r>
            <a:r>
              <a:rPr lang="en-GB" sz="2400" dirty="0" err="1">
                <a:solidFill>
                  <a:schemeClr val="bg1"/>
                </a:solidFill>
              </a:rPr>
              <a:t>athrawon</a:t>
            </a:r>
            <a:r>
              <a:rPr lang="en-GB" sz="2400" dirty="0">
                <a:solidFill>
                  <a:schemeClr val="bg1"/>
                </a:solidFill>
              </a:rPr>
              <a:t> </a:t>
            </a:r>
            <a:r>
              <a:rPr lang="en-GB" sz="2400" dirty="0" err="1">
                <a:solidFill>
                  <a:schemeClr val="bg1"/>
                </a:solidFill>
              </a:rPr>
              <a:t>ganolbwyntio</a:t>
            </a:r>
            <a:r>
              <a:rPr lang="en-GB" sz="2400" dirty="0">
                <a:solidFill>
                  <a:schemeClr val="bg1"/>
                </a:solidFill>
              </a:rPr>
              <a:t> </a:t>
            </a:r>
            <a:r>
              <a:rPr lang="en-GB" sz="2400" dirty="0" err="1">
                <a:solidFill>
                  <a:schemeClr val="bg1"/>
                </a:solidFill>
              </a:rPr>
              <a:t>ar</a:t>
            </a:r>
            <a:r>
              <a:rPr lang="en-GB" sz="2400" dirty="0">
                <a:solidFill>
                  <a:schemeClr val="bg1"/>
                </a:solidFill>
              </a:rPr>
              <a:t> </a:t>
            </a:r>
            <a:r>
              <a:rPr lang="en-GB" sz="2400" dirty="0" err="1">
                <a:solidFill>
                  <a:schemeClr val="bg1"/>
                </a:solidFill>
              </a:rPr>
              <a:t>ddarparu</a:t>
            </a:r>
            <a:r>
              <a:rPr lang="en-GB" sz="2400" dirty="0">
                <a:solidFill>
                  <a:schemeClr val="bg1"/>
                </a:solidFill>
              </a:rPr>
              <a:t> </a:t>
            </a:r>
            <a:r>
              <a:rPr lang="en-GB" sz="2400" dirty="0" err="1">
                <a:solidFill>
                  <a:schemeClr val="bg1"/>
                </a:solidFill>
              </a:rPr>
              <a:t>adborth</a:t>
            </a:r>
            <a:r>
              <a:rPr lang="en-GB" sz="2400" dirty="0">
                <a:solidFill>
                  <a:schemeClr val="bg1"/>
                </a:solidFill>
              </a:rPr>
              <a:t> ac </a:t>
            </a:r>
            <a:r>
              <a:rPr lang="en-GB" sz="2400" dirty="0" err="1">
                <a:solidFill>
                  <a:schemeClr val="bg1"/>
                </a:solidFill>
              </a:rPr>
              <a:t>arweiniad</a:t>
            </a:r>
            <a:r>
              <a:rPr lang="en-GB" sz="2400" dirty="0">
                <a:solidFill>
                  <a:schemeClr val="bg1"/>
                </a:solidFill>
              </a:rPr>
              <a:t> </a:t>
            </a:r>
            <a:r>
              <a:rPr lang="en-GB" sz="2400" dirty="0" err="1">
                <a:solidFill>
                  <a:schemeClr val="bg1"/>
                </a:solidFill>
              </a:rPr>
              <a:t>wedi'i</a:t>
            </a:r>
            <a:r>
              <a:rPr lang="en-GB" sz="2400" dirty="0">
                <a:solidFill>
                  <a:schemeClr val="bg1"/>
                </a:solidFill>
              </a:rPr>
              <a:t> </a:t>
            </a:r>
            <a:r>
              <a:rPr lang="en-GB" sz="2400" dirty="0" err="1">
                <a:solidFill>
                  <a:schemeClr val="bg1"/>
                </a:solidFill>
              </a:rPr>
              <a:t>dargedu</a:t>
            </a:r>
            <a:r>
              <a:rPr lang="en-GB" sz="2400" dirty="0">
                <a:solidFill>
                  <a:schemeClr val="bg1"/>
                </a:solidFill>
              </a:rPr>
              <a:t> </a:t>
            </a:r>
            <a:r>
              <a:rPr lang="en-GB" sz="2400" dirty="0" err="1">
                <a:solidFill>
                  <a:schemeClr val="bg1"/>
                </a:solidFill>
              </a:rPr>
              <a:t>i</a:t>
            </a:r>
            <a:r>
              <a:rPr lang="en-GB" sz="2400" dirty="0">
                <a:solidFill>
                  <a:schemeClr val="bg1"/>
                </a:solidFill>
              </a:rPr>
              <a:t> </a:t>
            </a:r>
            <a:r>
              <a:rPr lang="en-GB" sz="2400" dirty="0" err="1">
                <a:solidFill>
                  <a:schemeClr val="bg1"/>
                </a:solidFill>
              </a:rPr>
              <a:t>fyfyrwyr</a:t>
            </a:r>
            <a:r>
              <a:rPr lang="en-GB" sz="2400" dirty="0">
                <a:solidFill>
                  <a:schemeClr val="bg1"/>
                </a:solidFill>
              </a:rPr>
              <a:t>, </a:t>
            </a:r>
            <a:r>
              <a:rPr lang="en-GB" sz="2400" dirty="0" err="1">
                <a:solidFill>
                  <a:schemeClr val="bg1"/>
                </a:solidFill>
              </a:rPr>
              <a:t>gan</a:t>
            </a:r>
            <a:r>
              <a:rPr lang="en-GB" sz="2400" dirty="0">
                <a:solidFill>
                  <a:schemeClr val="bg1"/>
                </a:solidFill>
              </a:rPr>
              <a:t> </a:t>
            </a:r>
            <a:r>
              <a:rPr lang="en-GB" sz="2400" dirty="0" err="1">
                <a:solidFill>
                  <a:schemeClr val="bg1"/>
                </a:solidFill>
              </a:rPr>
              <a:t>wella</a:t>
            </a:r>
            <a:r>
              <a:rPr lang="en-GB" sz="2400" dirty="0">
                <a:solidFill>
                  <a:schemeClr val="bg1"/>
                </a:solidFill>
              </a:rPr>
              <a:t> </a:t>
            </a:r>
            <a:r>
              <a:rPr lang="en-GB" sz="2400" dirty="0" err="1">
                <a:solidFill>
                  <a:schemeClr val="bg1"/>
                </a:solidFill>
              </a:rPr>
              <a:t>eu</a:t>
            </a:r>
            <a:r>
              <a:rPr lang="en-GB" sz="2400" dirty="0">
                <a:solidFill>
                  <a:schemeClr val="bg1"/>
                </a:solidFill>
              </a:rPr>
              <a:t> </a:t>
            </a:r>
            <a:r>
              <a:rPr lang="en-GB" sz="2400" dirty="0" err="1">
                <a:solidFill>
                  <a:schemeClr val="bg1"/>
                </a:solidFill>
              </a:rPr>
              <a:t>profiad</a:t>
            </a:r>
            <a:r>
              <a:rPr lang="en-GB" sz="2400" dirty="0">
                <a:solidFill>
                  <a:schemeClr val="bg1"/>
                </a:solidFill>
              </a:rPr>
              <a:t> </a:t>
            </a:r>
            <a:r>
              <a:rPr lang="en-GB" sz="2400" dirty="0" err="1">
                <a:solidFill>
                  <a:schemeClr val="bg1"/>
                </a:solidFill>
              </a:rPr>
              <a:t>dysgu</a:t>
            </a:r>
            <a:endParaRPr lang="en-GB" sz="2400" dirty="0">
              <a:solidFill>
                <a:schemeClr val="bg1"/>
              </a:solidFill>
            </a:endParaRPr>
          </a:p>
          <a:p>
            <a:endParaRPr lang="en-GB" dirty="0"/>
          </a:p>
        </p:txBody>
      </p:sp>
      <p:sp>
        <p:nvSpPr>
          <p:cNvPr id="4" name="Content Placeholder 3">
            <a:extLst>
              <a:ext uri="{FF2B5EF4-FFF2-40B4-BE49-F238E27FC236}">
                <a16:creationId xmlns:a16="http://schemas.microsoft.com/office/drawing/2014/main" id="{68071B9E-7B14-CD57-C5EA-FECD49D7080C}"/>
              </a:ext>
            </a:extLst>
          </p:cNvPr>
          <p:cNvSpPr>
            <a:spLocks noGrp="1"/>
          </p:cNvSpPr>
          <p:nvPr>
            <p:ph sz="half" idx="2"/>
          </p:nvPr>
        </p:nvSpPr>
        <p:spPr/>
        <p:txBody>
          <a:bodyPr>
            <a:noAutofit/>
          </a:bodyPr>
          <a:lstStyle/>
          <a:p>
            <a:r>
              <a:rPr lang="en-GB" sz="2000" dirty="0">
                <a:solidFill>
                  <a:schemeClr val="bg1"/>
                </a:solidFill>
                <a:latin typeface="-apple-system"/>
              </a:rPr>
              <a:t>A</a:t>
            </a:r>
            <a:r>
              <a:rPr lang="en-GB" sz="2000" b="0" i="0" dirty="0">
                <a:solidFill>
                  <a:schemeClr val="bg1"/>
                </a:solidFill>
                <a:effectLst/>
                <a:latin typeface="-apple-system"/>
              </a:rPr>
              <a:t>utomating grading processes</a:t>
            </a:r>
          </a:p>
          <a:p>
            <a:pPr marL="0" indent="0">
              <a:buNone/>
            </a:pPr>
            <a:r>
              <a:rPr lang="en-GB" sz="2400" b="0" i="0" dirty="0">
                <a:solidFill>
                  <a:schemeClr val="bg1"/>
                </a:solidFill>
                <a:effectLst/>
                <a:latin typeface="-apple-system"/>
              </a:rPr>
              <a:t>These are driven by AI algorithms and save educators time and ensure consistency in evaluation. </a:t>
            </a:r>
          </a:p>
          <a:p>
            <a:pPr marL="0" indent="0">
              <a:buNone/>
            </a:pPr>
            <a:r>
              <a:rPr lang="en-GB" sz="2400" b="0" i="0" dirty="0">
                <a:solidFill>
                  <a:schemeClr val="bg1"/>
                </a:solidFill>
                <a:effectLst/>
                <a:latin typeface="-apple-system"/>
              </a:rPr>
              <a:t>This allows teachers to focus on providing targeted feedback and guidance to students, enhancing their learning experience</a:t>
            </a:r>
          </a:p>
          <a:p>
            <a:pPr marL="0" indent="0" algn="r">
              <a:buNone/>
            </a:pPr>
            <a:r>
              <a:rPr lang="en-GB" sz="1200" dirty="0">
                <a:solidFill>
                  <a:schemeClr val="bg1"/>
                </a:solidFill>
              </a:rPr>
              <a:t>(</a:t>
            </a:r>
            <a:r>
              <a:rPr lang="en-GB" sz="1200" dirty="0" err="1">
                <a:solidFill>
                  <a:schemeClr val="bg1"/>
                </a:solidFill>
              </a:rPr>
              <a:t>Linkedin</a:t>
            </a:r>
            <a:r>
              <a:rPr lang="en-GB" sz="1200" dirty="0">
                <a:solidFill>
                  <a:schemeClr val="bg1"/>
                </a:solidFill>
              </a:rPr>
              <a:t>, 2023)</a:t>
            </a:r>
          </a:p>
          <a:p>
            <a:pPr marL="0" indent="0" algn="r">
              <a:buNone/>
            </a:pPr>
            <a:endParaRPr lang="en-GB" sz="2400" b="0" i="0" dirty="0">
              <a:effectLst/>
              <a:latin typeface="-apple-system"/>
            </a:endParaRPr>
          </a:p>
        </p:txBody>
      </p:sp>
      <p:sp>
        <p:nvSpPr>
          <p:cNvPr id="6" name="Title 1">
            <a:extLst>
              <a:ext uri="{FF2B5EF4-FFF2-40B4-BE49-F238E27FC236}">
                <a16:creationId xmlns:a16="http://schemas.microsoft.com/office/drawing/2014/main" id="{83FD23D8-0393-EFBF-EB74-B866B27C3135}"/>
              </a:ext>
            </a:extLst>
          </p:cNvPr>
          <p:cNvSpPr txBox="1">
            <a:spLocks/>
          </p:cNvSpPr>
          <p:nvPr/>
        </p:nvSpPr>
        <p:spPr>
          <a:xfrm>
            <a:off x="-300278" y="609600"/>
            <a:ext cx="4525895" cy="1320800"/>
          </a:xfrm>
          <a:prstGeom prst="rect">
            <a:avLst/>
          </a:prstGeom>
        </p:spPr>
        <p:txBody>
          <a:bodyPr vert="horz" lIns="91440" tIns="45720" rIns="91440" bIns="45720" rtlCol="0" anchor="t">
            <a:normAutofit fontScale="90000" lnSpcReduction="1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sz="3200" dirty="0"/>
              <a:t>                </a:t>
            </a:r>
            <a:r>
              <a:rPr lang="en-GB" sz="3200" dirty="0">
                <a:solidFill>
                  <a:schemeClr val="bg1"/>
                </a:solidFill>
              </a:rPr>
              <a:t>Sut y </a:t>
            </a:r>
            <a:r>
              <a:rPr lang="en-GB" sz="3200" dirty="0" err="1">
                <a:solidFill>
                  <a:schemeClr val="bg1"/>
                </a:solidFill>
              </a:rPr>
              <a:t>defnyddir</a:t>
            </a:r>
            <a:r>
              <a:rPr lang="en-GB" sz="3200" dirty="0">
                <a:solidFill>
                  <a:schemeClr val="bg1"/>
                </a:solidFill>
              </a:rPr>
              <a:t> AI </a:t>
            </a:r>
            <a:r>
              <a:rPr lang="en-GB" sz="3200" dirty="0" err="1">
                <a:solidFill>
                  <a:schemeClr val="bg1"/>
                </a:solidFill>
              </a:rPr>
              <a:t>yn</a:t>
            </a:r>
            <a:r>
              <a:rPr lang="en-GB" sz="3200" dirty="0">
                <a:solidFill>
                  <a:schemeClr val="bg1"/>
                </a:solidFill>
              </a:rPr>
              <a:t> </a:t>
            </a:r>
            <a:r>
              <a:rPr lang="en-GB" sz="3200" dirty="0" err="1">
                <a:solidFill>
                  <a:schemeClr val="bg1"/>
                </a:solidFill>
              </a:rPr>
              <a:t>addysg</a:t>
            </a:r>
            <a:r>
              <a:rPr lang="en-GB" sz="3200" dirty="0">
                <a:solidFill>
                  <a:schemeClr val="bg1"/>
                </a:solidFill>
              </a:rPr>
              <a:t>? </a:t>
            </a:r>
            <a:br>
              <a:rPr lang="en-GB" sz="3200" dirty="0"/>
            </a:br>
            <a:endParaRPr lang="en-GB" sz="3200" dirty="0"/>
          </a:p>
        </p:txBody>
      </p:sp>
    </p:spTree>
    <p:extLst>
      <p:ext uri="{BB962C8B-B14F-4D97-AF65-F5344CB8AC3E}">
        <p14:creationId xmlns:p14="http://schemas.microsoft.com/office/powerpoint/2010/main" val="24764979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D5C0B-E649-AB30-39D0-122BFFF043F3}"/>
              </a:ext>
            </a:extLst>
          </p:cNvPr>
          <p:cNvSpPr>
            <a:spLocks noGrp="1"/>
          </p:cNvSpPr>
          <p:nvPr>
            <p:ph type="title"/>
          </p:nvPr>
        </p:nvSpPr>
        <p:spPr>
          <a:xfrm>
            <a:off x="116747" y="339958"/>
            <a:ext cx="10515600" cy="1325563"/>
          </a:xfrm>
        </p:spPr>
        <p:txBody>
          <a:bodyPr>
            <a:normAutofit/>
          </a:bodyPr>
          <a:lstStyle/>
          <a:p>
            <a:pPr algn="r"/>
            <a:r>
              <a:rPr lang="en-GB" sz="3200" dirty="0">
                <a:solidFill>
                  <a:schemeClr val="bg1"/>
                </a:solidFill>
              </a:rPr>
              <a:t> How is AI used </a:t>
            </a:r>
            <a:br>
              <a:rPr lang="en-GB" sz="3200" dirty="0">
                <a:solidFill>
                  <a:schemeClr val="bg1"/>
                </a:solidFill>
              </a:rPr>
            </a:br>
            <a:r>
              <a:rPr lang="en-GB" sz="3200" dirty="0">
                <a:solidFill>
                  <a:schemeClr val="bg1"/>
                </a:solidFill>
              </a:rPr>
              <a:t>in education?</a:t>
            </a:r>
            <a:br>
              <a:rPr lang="en-GB" sz="3200" dirty="0">
                <a:solidFill>
                  <a:schemeClr val="bg1"/>
                </a:solidFill>
              </a:rPr>
            </a:br>
            <a:endParaRPr lang="en-GB" sz="1200" dirty="0">
              <a:solidFill>
                <a:schemeClr val="bg1"/>
              </a:solidFill>
            </a:endParaRPr>
          </a:p>
        </p:txBody>
      </p:sp>
      <p:sp>
        <p:nvSpPr>
          <p:cNvPr id="3" name="Content Placeholder 2">
            <a:extLst>
              <a:ext uri="{FF2B5EF4-FFF2-40B4-BE49-F238E27FC236}">
                <a16:creationId xmlns:a16="http://schemas.microsoft.com/office/drawing/2014/main" id="{769F912C-6558-4AF6-099B-0024A5D691B1}"/>
              </a:ext>
            </a:extLst>
          </p:cNvPr>
          <p:cNvSpPr>
            <a:spLocks noGrp="1"/>
          </p:cNvSpPr>
          <p:nvPr>
            <p:ph sz="half" idx="1"/>
          </p:nvPr>
        </p:nvSpPr>
        <p:spPr/>
        <p:txBody>
          <a:bodyPr/>
          <a:lstStyle/>
          <a:p>
            <a:r>
              <a:rPr lang="en-GB" sz="2400" dirty="0" err="1">
                <a:solidFill>
                  <a:schemeClr val="bg1"/>
                </a:solidFill>
              </a:rPr>
              <a:t>Trwy</a:t>
            </a:r>
            <a:r>
              <a:rPr lang="en-GB" sz="2400" dirty="0">
                <a:solidFill>
                  <a:schemeClr val="bg1"/>
                </a:solidFill>
              </a:rPr>
              <a:t> </a:t>
            </a:r>
            <a:r>
              <a:rPr lang="en-GB" sz="2400" dirty="0" err="1">
                <a:solidFill>
                  <a:schemeClr val="bg1"/>
                </a:solidFill>
              </a:rPr>
              <a:t>gofleidio</a:t>
            </a:r>
            <a:r>
              <a:rPr lang="en-GB" sz="2400" dirty="0">
                <a:solidFill>
                  <a:schemeClr val="bg1"/>
                </a:solidFill>
              </a:rPr>
              <a:t> AI, </a:t>
            </a:r>
            <a:r>
              <a:rPr lang="en-GB" sz="2400" dirty="0" err="1">
                <a:solidFill>
                  <a:schemeClr val="bg1"/>
                </a:solidFill>
              </a:rPr>
              <a:t>gallwn</a:t>
            </a:r>
            <a:r>
              <a:rPr lang="en-GB" sz="2400" dirty="0">
                <a:solidFill>
                  <a:schemeClr val="bg1"/>
                </a:solidFill>
              </a:rPr>
              <a:t> </a:t>
            </a:r>
            <a:r>
              <a:rPr lang="en-GB" sz="2400" dirty="0" err="1">
                <a:solidFill>
                  <a:schemeClr val="bg1"/>
                </a:solidFill>
              </a:rPr>
              <a:t>greu</a:t>
            </a:r>
            <a:r>
              <a:rPr lang="en-GB" sz="2400" dirty="0">
                <a:solidFill>
                  <a:schemeClr val="bg1"/>
                </a:solidFill>
              </a:rPr>
              <a:t> </a:t>
            </a:r>
            <a:r>
              <a:rPr lang="en-GB" sz="2400" dirty="0" err="1">
                <a:solidFill>
                  <a:schemeClr val="bg1"/>
                </a:solidFill>
              </a:rPr>
              <a:t>amgylchedd</a:t>
            </a:r>
            <a:r>
              <a:rPr lang="en-GB" sz="2400" dirty="0">
                <a:solidFill>
                  <a:schemeClr val="bg1"/>
                </a:solidFill>
              </a:rPr>
              <a:t> </a:t>
            </a:r>
            <a:r>
              <a:rPr lang="en-GB" sz="2400" dirty="0" err="1">
                <a:solidFill>
                  <a:schemeClr val="bg1"/>
                </a:solidFill>
              </a:rPr>
              <a:t>addysgol</a:t>
            </a:r>
            <a:r>
              <a:rPr lang="en-GB" sz="2400" dirty="0">
                <a:solidFill>
                  <a:schemeClr val="bg1"/>
                </a:solidFill>
              </a:rPr>
              <a:t> </a:t>
            </a:r>
            <a:r>
              <a:rPr lang="en-GB" sz="2400" dirty="0" err="1">
                <a:solidFill>
                  <a:schemeClr val="bg1"/>
                </a:solidFill>
              </a:rPr>
              <a:t>mwy</a:t>
            </a:r>
            <a:r>
              <a:rPr lang="en-GB" sz="2400" dirty="0">
                <a:solidFill>
                  <a:schemeClr val="bg1"/>
                </a:solidFill>
              </a:rPr>
              <a:t> </a:t>
            </a:r>
            <a:r>
              <a:rPr lang="en-GB" sz="2400" dirty="0" err="1">
                <a:solidFill>
                  <a:schemeClr val="bg1"/>
                </a:solidFill>
              </a:rPr>
              <a:t>effeithlon</a:t>
            </a:r>
            <a:r>
              <a:rPr lang="en-GB" sz="2400" dirty="0">
                <a:solidFill>
                  <a:schemeClr val="bg1"/>
                </a:solidFill>
              </a:rPr>
              <a:t> ac </a:t>
            </a:r>
            <a:r>
              <a:rPr lang="en-GB" sz="2400" dirty="0" err="1">
                <a:solidFill>
                  <a:schemeClr val="bg1"/>
                </a:solidFill>
              </a:rPr>
              <a:t>effeithiol</a:t>
            </a:r>
            <a:r>
              <a:rPr lang="en-GB" sz="2400" dirty="0">
                <a:solidFill>
                  <a:schemeClr val="bg1"/>
                </a:solidFill>
              </a:rPr>
              <a:t> </a:t>
            </a:r>
            <a:r>
              <a:rPr lang="en-GB" sz="2400" dirty="0" err="1">
                <a:solidFill>
                  <a:schemeClr val="bg1"/>
                </a:solidFill>
              </a:rPr>
              <a:t>sy'n</a:t>
            </a:r>
            <a:r>
              <a:rPr lang="en-GB" sz="2400" dirty="0">
                <a:solidFill>
                  <a:schemeClr val="bg1"/>
                </a:solidFill>
              </a:rPr>
              <a:t> </a:t>
            </a:r>
            <a:r>
              <a:rPr lang="en-GB" sz="2400" dirty="0" err="1">
                <a:solidFill>
                  <a:schemeClr val="bg1"/>
                </a:solidFill>
              </a:rPr>
              <a:t>darparu</a:t>
            </a:r>
            <a:r>
              <a:rPr lang="en-GB" sz="2400" dirty="0">
                <a:solidFill>
                  <a:schemeClr val="bg1"/>
                </a:solidFill>
              </a:rPr>
              <a:t> </a:t>
            </a:r>
            <a:r>
              <a:rPr lang="en-GB" sz="2400" dirty="0" err="1">
                <a:solidFill>
                  <a:schemeClr val="bg1"/>
                </a:solidFill>
              </a:rPr>
              <a:t>ar</a:t>
            </a:r>
            <a:r>
              <a:rPr lang="en-GB" sz="2400" dirty="0">
                <a:solidFill>
                  <a:schemeClr val="bg1"/>
                </a:solidFill>
              </a:rPr>
              <a:t> </a:t>
            </a:r>
            <a:r>
              <a:rPr lang="en-GB" sz="2400" dirty="0" err="1">
                <a:solidFill>
                  <a:schemeClr val="bg1"/>
                </a:solidFill>
              </a:rPr>
              <a:t>gyfer</a:t>
            </a:r>
            <a:r>
              <a:rPr lang="en-GB" sz="2400" dirty="0">
                <a:solidFill>
                  <a:schemeClr val="bg1"/>
                </a:solidFill>
              </a:rPr>
              <a:t> </a:t>
            </a:r>
            <a:r>
              <a:rPr lang="en-GB" sz="2400" dirty="0" err="1">
                <a:solidFill>
                  <a:schemeClr val="bg1"/>
                </a:solidFill>
              </a:rPr>
              <a:t>anghenion</a:t>
            </a:r>
            <a:r>
              <a:rPr lang="en-GB" sz="2400" dirty="0">
                <a:solidFill>
                  <a:schemeClr val="bg1"/>
                </a:solidFill>
              </a:rPr>
              <a:t> </a:t>
            </a:r>
            <a:r>
              <a:rPr lang="en-GB" sz="2400" dirty="0" err="1">
                <a:solidFill>
                  <a:schemeClr val="bg1"/>
                </a:solidFill>
              </a:rPr>
              <a:t>unigryw</a:t>
            </a:r>
            <a:r>
              <a:rPr lang="en-GB" sz="2400" dirty="0">
                <a:solidFill>
                  <a:schemeClr val="bg1"/>
                </a:solidFill>
              </a:rPr>
              <a:t> </a:t>
            </a:r>
            <a:r>
              <a:rPr lang="en-GB" sz="2400" dirty="0" err="1">
                <a:solidFill>
                  <a:schemeClr val="bg1"/>
                </a:solidFill>
              </a:rPr>
              <a:t>pob</a:t>
            </a:r>
            <a:r>
              <a:rPr lang="en-GB" sz="2400" dirty="0">
                <a:solidFill>
                  <a:schemeClr val="bg1"/>
                </a:solidFill>
              </a:rPr>
              <a:t> </a:t>
            </a:r>
            <a:r>
              <a:rPr lang="en-GB" sz="2400" dirty="0" err="1">
                <a:solidFill>
                  <a:schemeClr val="bg1"/>
                </a:solidFill>
              </a:rPr>
              <a:t>myfyriwr</a:t>
            </a:r>
            <a:r>
              <a:rPr lang="en-GB" sz="2400" dirty="0">
                <a:solidFill>
                  <a:schemeClr val="bg1"/>
                </a:solidFill>
              </a:rPr>
              <a:t>. </a:t>
            </a:r>
          </a:p>
          <a:p>
            <a:r>
              <a:rPr lang="en-GB" sz="2400" dirty="0">
                <a:solidFill>
                  <a:schemeClr val="bg1"/>
                </a:solidFill>
              </a:rPr>
              <a:t>Wrth </a:t>
            </a:r>
            <a:r>
              <a:rPr lang="en-GB" sz="2400" dirty="0" err="1">
                <a:solidFill>
                  <a:schemeClr val="bg1"/>
                </a:solidFill>
              </a:rPr>
              <a:t>i</a:t>
            </a:r>
            <a:r>
              <a:rPr lang="en-GB" sz="2400" dirty="0">
                <a:solidFill>
                  <a:schemeClr val="bg1"/>
                </a:solidFill>
              </a:rPr>
              <a:t> AI </a:t>
            </a:r>
            <a:r>
              <a:rPr lang="en-GB" sz="2400" dirty="0" err="1">
                <a:solidFill>
                  <a:schemeClr val="bg1"/>
                </a:solidFill>
              </a:rPr>
              <a:t>ddatblygu</a:t>
            </a:r>
            <a:r>
              <a:rPr lang="en-GB" sz="2400" dirty="0">
                <a:solidFill>
                  <a:schemeClr val="bg1"/>
                </a:solidFill>
              </a:rPr>
              <a:t>, </a:t>
            </a:r>
            <a:r>
              <a:rPr lang="en-GB" sz="2400" dirty="0" err="1">
                <a:solidFill>
                  <a:schemeClr val="bg1"/>
                </a:solidFill>
              </a:rPr>
              <a:t>mae'n</a:t>
            </a:r>
            <a:r>
              <a:rPr lang="en-GB" sz="2400" dirty="0">
                <a:solidFill>
                  <a:schemeClr val="bg1"/>
                </a:solidFill>
              </a:rPr>
              <a:t> </a:t>
            </a:r>
            <a:r>
              <a:rPr lang="en-GB" sz="2400" dirty="0" err="1">
                <a:solidFill>
                  <a:schemeClr val="bg1"/>
                </a:solidFill>
              </a:rPr>
              <a:t>hanfodol</a:t>
            </a:r>
            <a:r>
              <a:rPr lang="en-GB" sz="2400" dirty="0">
                <a:solidFill>
                  <a:schemeClr val="bg1"/>
                </a:solidFill>
              </a:rPr>
              <a:t> </a:t>
            </a:r>
            <a:r>
              <a:rPr lang="en-GB" sz="2400" dirty="0" err="1">
                <a:solidFill>
                  <a:schemeClr val="bg1"/>
                </a:solidFill>
              </a:rPr>
              <a:t>mynd</a:t>
            </a:r>
            <a:r>
              <a:rPr lang="en-GB" sz="2400" dirty="0">
                <a:solidFill>
                  <a:schemeClr val="bg1"/>
                </a:solidFill>
              </a:rPr>
              <a:t> </a:t>
            </a:r>
            <a:r>
              <a:rPr lang="en-GB" sz="2400" dirty="0" err="1">
                <a:solidFill>
                  <a:schemeClr val="bg1"/>
                </a:solidFill>
              </a:rPr>
              <a:t>i'r</a:t>
            </a:r>
            <a:r>
              <a:rPr lang="en-GB" sz="2400" dirty="0">
                <a:solidFill>
                  <a:schemeClr val="bg1"/>
                </a:solidFill>
              </a:rPr>
              <a:t> </a:t>
            </a:r>
            <a:r>
              <a:rPr lang="en-GB" sz="2400" dirty="0" err="1">
                <a:solidFill>
                  <a:schemeClr val="bg1"/>
                </a:solidFill>
              </a:rPr>
              <a:t>afael</a:t>
            </a:r>
            <a:r>
              <a:rPr lang="en-GB" sz="2400" dirty="0">
                <a:solidFill>
                  <a:schemeClr val="bg1"/>
                </a:solidFill>
              </a:rPr>
              <a:t> â </a:t>
            </a:r>
            <a:r>
              <a:rPr lang="en-GB" sz="2400" dirty="0" err="1">
                <a:solidFill>
                  <a:schemeClr val="bg1"/>
                </a:solidFill>
              </a:rPr>
              <a:t>heriau</a:t>
            </a:r>
            <a:r>
              <a:rPr lang="en-GB" sz="2400" dirty="0">
                <a:solidFill>
                  <a:schemeClr val="bg1"/>
                </a:solidFill>
              </a:rPr>
              <a:t> a </a:t>
            </a:r>
            <a:r>
              <a:rPr lang="en-GB" sz="2400" dirty="0" err="1">
                <a:solidFill>
                  <a:schemeClr val="bg1"/>
                </a:solidFill>
              </a:rPr>
              <a:t>sicrhau</a:t>
            </a:r>
            <a:r>
              <a:rPr lang="en-GB" sz="2400" dirty="0">
                <a:solidFill>
                  <a:schemeClr val="bg1"/>
                </a:solidFill>
              </a:rPr>
              <a:t> </a:t>
            </a:r>
            <a:r>
              <a:rPr lang="en-GB" sz="2400" dirty="0" err="1">
                <a:solidFill>
                  <a:schemeClr val="bg1"/>
                </a:solidFill>
              </a:rPr>
              <a:t>gweithredu</a:t>
            </a:r>
            <a:r>
              <a:rPr lang="en-GB" sz="2400" dirty="0">
                <a:solidFill>
                  <a:schemeClr val="bg1"/>
                </a:solidFill>
              </a:rPr>
              <a:t> </a:t>
            </a:r>
            <a:r>
              <a:rPr lang="en-GB" sz="2400" dirty="0" err="1">
                <a:solidFill>
                  <a:schemeClr val="bg1"/>
                </a:solidFill>
              </a:rPr>
              <a:t>cyfrifol</a:t>
            </a:r>
            <a:r>
              <a:rPr lang="en-GB" sz="2400" dirty="0">
                <a:solidFill>
                  <a:schemeClr val="bg1"/>
                </a:solidFill>
              </a:rPr>
              <a:t> </a:t>
            </a:r>
            <a:r>
              <a:rPr lang="en-GB" sz="2400" dirty="0" err="1">
                <a:solidFill>
                  <a:schemeClr val="bg1"/>
                </a:solidFill>
              </a:rPr>
              <a:t>i</a:t>
            </a:r>
            <a:r>
              <a:rPr lang="en-GB" sz="2400" dirty="0">
                <a:solidFill>
                  <a:schemeClr val="bg1"/>
                </a:solidFill>
              </a:rPr>
              <a:t> </a:t>
            </a:r>
            <a:r>
              <a:rPr lang="en-GB" sz="2400" dirty="0" err="1">
                <a:solidFill>
                  <a:schemeClr val="bg1"/>
                </a:solidFill>
              </a:rPr>
              <a:t>wneud</a:t>
            </a:r>
            <a:r>
              <a:rPr lang="en-GB" sz="2400" dirty="0">
                <a:solidFill>
                  <a:schemeClr val="bg1"/>
                </a:solidFill>
              </a:rPr>
              <a:t> y </a:t>
            </a:r>
            <a:r>
              <a:rPr lang="en-GB" sz="2400" dirty="0" err="1">
                <a:solidFill>
                  <a:schemeClr val="bg1"/>
                </a:solidFill>
              </a:rPr>
              <a:t>mwyaf</a:t>
            </a:r>
            <a:r>
              <a:rPr lang="en-GB" sz="2400" dirty="0">
                <a:solidFill>
                  <a:schemeClr val="bg1"/>
                </a:solidFill>
              </a:rPr>
              <a:t> </a:t>
            </a:r>
            <a:r>
              <a:rPr lang="en-GB" sz="2400" dirty="0" err="1">
                <a:solidFill>
                  <a:schemeClr val="bg1"/>
                </a:solidFill>
              </a:rPr>
              <a:t>o'i</a:t>
            </a:r>
            <a:r>
              <a:rPr lang="en-GB" sz="2400" dirty="0">
                <a:solidFill>
                  <a:schemeClr val="bg1"/>
                </a:solidFill>
              </a:rPr>
              <a:t> </a:t>
            </a:r>
            <a:r>
              <a:rPr lang="en-GB" sz="2400" dirty="0" err="1">
                <a:solidFill>
                  <a:schemeClr val="bg1"/>
                </a:solidFill>
              </a:rPr>
              <a:t>fanteision</a:t>
            </a:r>
            <a:r>
              <a:rPr lang="en-GB" sz="2400" dirty="0">
                <a:solidFill>
                  <a:schemeClr val="bg1"/>
                </a:solidFill>
              </a:rPr>
              <a:t> </a:t>
            </a:r>
            <a:r>
              <a:rPr lang="en-GB" sz="2400" dirty="0" err="1">
                <a:solidFill>
                  <a:schemeClr val="bg1"/>
                </a:solidFill>
              </a:rPr>
              <a:t>mewn</a:t>
            </a:r>
            <a:r>
              <a:rPr lang="en-GB" sz="2400" dirty="0">
                <a:solidFill>
                  <a:schemeClr val="bg1"/>
                </a:solidFill>
              </a:rPr>
              <a:t> </a:t>
            </a:r>
            <a:r>
              <a:rPr lang="en-GB" sz="2400" dirty="0" err="1">
                <a:solidFill>
                  <a:schemeClr val="bg1"/>
                </a:solidFill>
              </a:rPr>
              <a:t>addysg</a:t>
            </a:r>
            <a:r>
              <a:rPr lang="en-GB" sz="2400" dirty="0">
                <a:solidFill>
                  <a:schemeClr val="bg1"/>
                </a:solidFill>
              </a:rPr>
              <a:t>.</a:t>
            </a:r>
          </a:p>
          <a:p>
            <a:endParaRPr lang="en-GB" dirty="0"/>
          </a:p>
        </p:txBody>
      </p:sp>
      <p:sp>
        <p:nvSpPr>
          <p:cNvPr id="4" name="Content Placeholder 3">
            <a:extLst>
              <a:ext uri="{FF2B5EF4-FFF2-40B4-BE49-F238E27FC236}">
                <a16:creationId xmlns:a16="http://schemas.microsoft.com/office/drawing/2014/main" id="{68071B9E-7B14-CD57-C5EA-FECD49D7080C}"/>
              </a:ext>
            </a:extLst>
          </p:cNvPr>
          <p:cNvSpPr>
            <a:spLocks noGrp="1"/>
          </p:cNvSpPr>
          <p:nvPr>
            <p:ph sz="half" idx="2"/>
          </p:nvPr>
        </p:nvSpPr>
        <p:spPr>
          <a:xfrm>
            <a:off x="6440648" y="1825625"/>
            <a:ext cx="5181600" cy="4351338"/>
          </a:xfrm>
        </p:spPr>
        <p:txBody>
          <a:bodyPr>
            <a:noAutofit/>
          </a:bodyPr>
          <a:lstStyle/>
          <a:p>
            <a:r>
              <a:rPr lang="en-GB" sz="2400" b="0" i="0" dirty="0">
                <a:solidFill>
                  <a:schemeClr val="bg1"/>
                </a:solidFill>
                <a:effectLst/>
                <a:latin typeface="-apple-system"/>
              </a:rPr>
              <a:t>By embracing AI, we can create a more efficient and effective educational environment that caters to the unique needs of every student. </a:t>
            </a:r>
          </a:p>
          <a:p>
            <a:r>
              <a:rPr lang="en-GB" sz="2400" b="0" i="0" dirty="0">
                <a:solidFill>
                  <a:schemeClr val="bg1"/>
                </a:solidFill>
                <a:effectLst/>
                <a:latin typeface="-apple-system"/>
              </a:rPr>
              <a:t>As AI advances, it is crucial to address challenges and ensure responsible implementation to maximize its benefits in education.</a:t>
            </a:r>
          </a:p>
          <a:p>
            <a:pPr marL="0" indent="0" algn="r">
              <a:buNone/>
            </a:pPr>
            <a:r>
              <a:rPr lang="en-GB" sz="1200" dirty="0">
                <a:solidFill>
                  <a:schemeClr val="bg1"/>
                </a:solidFill>
              </a:rPr>
              <a:t>(</a:t>
            </a:r>
            <a:r>
              <a:rPr lang="en-GB" sz="1200" dirty="0" err="1">
                <a:solidFill>
                  <a:schemeClr val="bg1"/>
                </a:solidFill>
              </a:rPr>
              <a:t>Linkedin</a:t>
            </a:r>
            <a:r>
              <a:rPr lang="en-GB" sz="1200" dirty="0">
                <a:solidFill>
                  <a:schemeClr val="bg1"/>
                </a:solidFill>
              </a:rPr>
              <a:t>, 2023</a:t>
            </a:r>
            <a:r>
              <a:rPr lang="en-GB" sz="1200" dirty="0"/>
              <a:t>)</a:t>
            </a:r>
          </a:p>
        </p:txBody>
      </p:sp>
      <p:sp>
        <p:nvSpPr>
          <p:cNvPr id="5" name="Title 1">
            <a:extLst>
              <a:ext uri="{FF2B5EF4-FFF2-40B4-BE49-F238E27FC236}">
                <a16:creationId xmlns:a16="http://schemas.microsoft.com/office/drawing/2014/main" id="{635F3570-5095-01C7-0E4E-9708835592DA}"/>
              </a:ext>
            </a:extLst>
          </p:cNvPr>
          <p:cNvSpPr txBox="1">
            <a:spLocks/>
          </p:cNvSpPr>
          <p:nvPr/>
        </p:nvSpPr>
        <p:spPr>
          <a:xfrm>
            <a:off x="-300278" y="609600"/>
            <a:ext cx="4525895" cy="1320800"/>
          </a:xfrm>
          <a:prstGeom prst="rect">
            <a:avLst/>
          </a:prstGeom>
        </p:spPr>
        <p:txBody>
          <a:bodyPr vert="horz" lIns="91440" tIns="45720" rIns="91440" bIns="45720" rtlCol="0" anchor="t">
            <a:normAutofit fontScale="90000" lnSpcReduction="1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sz="3200" dirty="0">
                <a:solidFill>
                  <a:schemeClr val="bg1"/>
                </a:solidFill>
              </a:rPr>
              <a:t>                Sut y </a:t>
            </a:r>
            <a:r>
              <a:rPr lang="en-GB" sz="3200" dirty="0" err="1">
                <a:solidFill>
                  <a:schemeClr val="bg1"/>
                </a:solidFill>
              </a:rPr>
              <a:t>defnyddir</a:t>
            </a:r>
            <a:r>
              <a:rPr lang="en-GB" sz="3200" dirty="0">
                <a:solidFill>
                  <a:schemeClr val="bg1"/>
                </a:solidFill>
              </a:rPr>
              <a:t> AI </a:t>
            </a:r>
            <a:r>
              <a:rPr lang="en-GB" sz="3200" dirty="0" err="1">
                <a:solidFill>
                  <a:schemeClr val="bg1"/>
                </a:solidFill>
              </a:rPr>
              <a:t>yn</a:t>
            </a:r>
            <a:r>
              <a:rPr lang="en-GB" sz="3200" dirty="0">
                <a:solidFill>
                  <a:schemeClr val="bg1"/>
                </a:solidFill>
              </a:rPr>
              <a:t> </a:t>
            </a:r>
            <a:r>
              <a:rPr lang="en-GB" sz="3200" dirty="0" err="1">
                <a:solidFill>
                  <a:schemeClr val="bg1"/>
                </a:solidFill>
              </a:rPr>
              <a:t>addysg</a:t>
            </a:r>
            <a:r>
              <a:rPr lang="en-GB" sz="3200" dirty="0">
                <a:solidFill>
                  <a:schemeClr val="bg1"/>
                </a:solidFill>
              </a:rPr>
              <a:t>? </a:t>
            </a:r>
            <a:br>
              <a:rPr lang="en-GB" sz="3200" dirty="0"/>
            </a:br>
            <a:endParaRPr lang="en-GB" sz="3200" dirty="0"/>
          </a:p>
        </p:txBody>
      </p:sp>
    </p:spTree>
    <p:extLst>
      <p:ext uri="{BB962C8B-B14F-4D97-AF65-F5344CB8AC3E}">
        <p14:creationId xmlns:p14="http://schemas.microsoft.com/office/powerpoint/2010/main" val="42140236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51B75-572D-ADD8-A2E9-DF391217E949}"/>
              </a:ext>
            </a:extLst>
          </p:cNvPr>
          <p:cNvSpPr>
            <a:spLocks noGrp="1"/>
          </p:cNvSpPr>
          <p:nvPr>
            <p:ph type="title"/>
          </p:nvPr>
        </p:nvSpPr>
        <p:spPr>
          <a:xfrm>
            <a:off x="695587" y="609600"/>
            <a:ext cx="10515600" cy="1325563"/>
          </a:xfrm>
        </p:spPr>
        <p:txBody>
          <a:bodyPr>
            <a:normAutofit fontScale="90000"/>
          </a:bodyPr>
          <a:lstStyle/>
          <a:p>
            <a:pPr algn="r"/>
            <a:r>
              <a:rPr lang="en-GB" sz="4000" dirty="0">
                <a:solidFill>
                  <a:schemeClr val="bg1"/>
                </a:solidFill>
              </a:rPr>
              <a:t>Challenges to using AI</a:t>
            </a:r>
            <a:br>
              <a:rPr lang="en-GB" sz="4000" dirty="0">
                <a:solidFill>
                  <a:schemeClr val="bg1"/>
                </a:solidFill>
              </a:rPr>
            </a:br>
            <a:r>
              <a:rPr lang="en-GB" sz="4000" dirty="0">
                <a:solidFill>
                  <a:schemeClr val="bg1"/>
                </a:solidFill>
              </a:rPr>
              <a:t>in education</a:t>
            </a:r>
            <a:br>
              <a:rPr lang="en-GB" dirty="0">
                <a:solidFill>
                  <a:schemeClr val="bg1"/>
                </a:solidFill>
              </a:rPr>
            </a:br>
            <a:r>
              <a:rPr lang="en-GB" dirty="0">
                <a:solidFill>
                  <a:schemeClr val="bg1"/>
                </a:solidFill>
              </a:rPr>
              <a:t>            </a:t>
            </a:r>
          </a:p>
        </p:txBody>
      </p:sp>
      <p:sp>
        <p:nvSpPr>
          <p:cNvPr id="3" name="Content Placeholder 2">
            <a:extLst>
              <a:ext uri="{FF2B5EF4-FFF2-40B4-BE49-F238E27FC236}">
                <a16:creationId xmlns:a16="http://schemas.microsoft.com/office/drawing/2014/main" id="{1A541A37-E591-26D8-F662-674FBF0F9C6A}"/>
              </a:ext>
            </a:extLst>
          </p:cNvPr>
          <p:cNvSpPr>
            <a:spLocks noGrp="1"/>
          </p:cNvSpPr>
          <p:nvPr>
            <p:ph sz="half" idx="1"/>
          </p:nvPr>
        </p:nvSpPr>
        <p:spPr/>
        <p:txBody>
          <a:bodyPr>
            <a:normAutofit lnSpcReduction="10000"/>
          </a:bodyPr>
          <a:lstStyle/>
          <a:p>
            <a:r>
              <a:rPr lang="en-GB" dirty="0" err="1">
                <a:solidFill>
                  <a:schemeClr val="bg1"/>
                </a:solidFill>
              </a:rPr>
              <a:t>Twyllo</a:t>
            </a:r>
            <a:r>
              <a:rPr lang="en-GB" dirty="0">
                <a:solidFill>
                  <a:schemeClr val="bg1"/>
                </a:solidFill>
              </a:rPr>
              <a:t> </a:t>
            </a:r>
            <a:r>
              <a:rPr lang="en-GB" dirty="0" err="1">
                <a:solidFill>
                  <a:schemeClr val="bg1"/>
                </a:solidFill>
              </a:rPr>
              <a:t>gan</a:t>
            </a:r>
            <a:r>
              <a:rPr lang="en-GB" dirty="0">
                <a:solidFill>
                  <a:schemeClr val="bg1"/>
                </a:solidFill>
              </a:rPr>
              <a:t> </a:t>
            </a:r>
            <a:r>
              <a:rPr lang="en-GB" dirty="0" err="1">
                <a:solidFill>
                  <a:schemeClr val="bg1"/>
                </a:solidFill>
              </a:rPr>
              <a:t>fyfyrwyr</a:t>
            </a:r>
            <a:r>
              <a:rPr lang="en-GB" dirty="0">
                <a:solidFill>
                  <a:schemeClr val="bg1"/>
                </a:solidFill>
              </a:rPr>
              <a:t> / dim </a:t>
            </a:r>
            <a:r>
              <a:rPr lang="en-GB" dirty="0" err="1">
                <a:solidFill>
                  <a:schemeClr val="bg1"/>
                </a:solidFill>
              </a:rPr>
              <a:t>yn</a:t>
            </a:r>
            <a:r>
              <a:rPr lang="en-GB" dirty="0">
                <a:solidFill>
                  <a:schemeClr val="bg1"/>
                </a:solidFill>
              </a:rPr>
              <a:t> </a:t>
            </a:r>
            <a:r>
              <a:rPr lang="en-GB" dirty="0" err="1">
                <a:solidFill>
                  <a:schemeClr val="bg1"/>
                </a:solidFill>
              </a:rPr>
              <a:t>datrys</a:t>
            </a:r>
            <a:r>
              <a:rPr lang="en-GB" dirty="0">
                <a:solidFill>
                  <a:schemeClr val="bg1"/>
                </a:solidFill>
              </a:rPr>
              <a:t> </a:t>
            </a:r>
            <a:r>
              <a:rPr lang="en-GB" dirty="0" err="1">
                <a:solidFill>
                  <a:schemeClr val="bg1"/>
                </a:solidFill>
              </a:rPr>
              <a:t>problemau</a:t>
            </a:r>
            <a:r>
              <a:rPr lang="en-GB" dirty="0">
                <a:solidFill>
                  <a:schemeClr val="bg1"/>
                </a:solidFill>
              </a:rPr>
              <a:t> </a:t>
            </a:r>
            <a:r>
              <a:rPr lang="en-GB" dirty="0" err="1">
                <a:solidFill>
                  <a:schemeClr val="bg1"/>
                </a:solidFill>
              </a:rPr>
              <a:t>drostynt</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hunain</a:t>
            </a:r>
            <a:endParaRPr lang="en-GB" dirty="0">
              <a:solidFill>
                <a:schemeClr val="bg1"/>
              </a:solidFill>
            </a:endParaRPr>
          </a:p>
          <a:p>
            <a:r>
              <a:rPr lang="en-GB" dirty="0" err="1">
                <a:solidFill>
                  <a:schemeClr val="bg1"/>
                </a:solidFill>
              </a:rPr>
              <a:t>Rhagfarn</a:t>
            </a:r>
            <a:r>
              <a:rPr lang="en-GB" dirty="0">
                <a:solidFill>
                  <a:schemeClr val="bg1"/>
                </a:solidFill>
              </a:rPr>
              <a:t> </a:t>
            </a:r>
            <a:r>
              <a:rPr lang="en-GB" dirty="0" err="1">
                <a:solidFill>
                  <a:schemeClr val="bg1"/>
                </a:solidFill>
              </a:rPr>
              <a:t>mewn</a:t>
            </a:r>
            <a:r>
              <a:rPr lang="en-GB" dirty="0">
                <a:solidFill>
                  <a:schemeClr val="bg1"/>
                </a:solidFill>
              </a:rPr>
              <a:t> </a:t>
            </a:r>
            <a:r>
              <a:rPr lang="en-GB" dirty="0" err="1">
                <a:solidFill>
                  <a:schemeClr val="bg1"/>
                </a:solidFill>
              </a:rPr>
              <a:t>algorithmau</a:t>
            </a:r>
            <a:r>
              <a:rPr lang="en-GB" dirty="0">
                <a:solidFill>
                  <a:schemeClr val="bg1"/>
                </a:solidFill>
              </a:rPr>
              <a:t> AI</a:t>
            </a:r>
          </a:p>
          <a:p>
            <a:r>
              <a:rPr lang="en-GB" dirty="0" err="1">
                <a:solidFill>
                  <a:schemeClr val="bg1"/>
                </a:solidFill>
              </a:rPr>
              <a:t>Llai</a:t>
            </a:r>
            <a:r>
              <a:rPr lang="en-GB" dirty="0">
                <a:solidFill>
                  <a:schemeClr val="bg1"/>
                </a:solidFill>
              </a:rPr>
              <a:t> o </a:t>
            </a:r>
            <a:r>
              <a:rPr lang="en-GB" dirty="0" err="1">
                <a:solidFill>
                  <a:schemeClr val="bg1"/>
                </a:solidFill>
              </a:rPr>
              <a:t>gysylltiad</a:t>
            </a:r>
            <a:r>
              <a:rPr lang="en-GB" dirty="0">
                <a:solidFill>
                  <a:schemeClr val="bg1"/>
                </a:solidFill>
              </a:rPr>
              <a:t> </a:t>
            </a:r>
            <a:r>
              <a:rPr lang="en-GB" dirty="0" err="1">
                <a:solidFill>
                  <a:schemeClr val="bg1"/>
                </a:solidFill>
              </a:rPr>
              <a:t>cymdeithasol</a:t>
            </a:r>
            <a:r>
              <a:rPr lang="en-GB" dirty="0">
                <a:solidFill>
                  <a:schemeClr val="bg1"/>
                </a:solidFill>
              </a:rPr>
              <a:t> </a:t>
            </a:r>
          </a:p>
          <a:p>
            <a:r>
              <a:rPr lang="en-GB" dirty="0" err="1">
                <a:solidFill>
                  <a:schemeClr val="bg1"/>
                </a:solidFill>
              </a:rPr>
              <a:t>Gorddibyniaeth</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dechnoleg</a:t>
            </a:r>
            <a:endParaRPr lang="en-GB" dirty="0">
              <a:solidFill>
                <a:schemeClr val="bg1"/>
              </a:solidFill>
            </a:endParaRPr>
          </a:p>
          <a:p>
            <a:r>
              <a:rPr lang="en-GB" dirty="0" err="1">
                <a:solidFill>
                  <a:schemeClr val="bg1"/>
                </a:solidFill>
              </a:rPr>
              <a:t>Materion</a:t>
            </a:r>
            <a:r>
              <a:rPr lang="en-GB" dirty="0">
                <a:solidFill>
                  <a:schemeClr val="bg1"/>
                </a:solidFill>
              </a:rPr>
              <a:t> </a:t>
            </a:r>
            <a:r>
              <a:rPr lang="en-GB" dirty="0" err="1">
                <a:solidFill>
                  <a:schemeClr val="bg1"/>
                </a:solidFill>
              </a:rPr>
              <a:t>ecwiti</a:t>
            </a:r>
            <a:r>
              <a:rPr lang="en-GB" dirty="0">
                <a:solidFill>
                  <a:schemeClr val="bg1"/>
                </a:solidFill>
              </a:rPr>
              <a:t> </a:t>
            </a:r>
            <a:r>
              <a:rPr lang="en-GB" sz="1200" dirty="0">
                <a:solidFill>
                  <a:schemeClr val="bg1"/>
                </a:solidFill>
              </a:rPr>
              <a:t>(Education Next, 2023)</a:t>
            </a:r>
          </a:p>
          <a:p>
            <a:endParaRPr lang="en-GB" sz="1200" dirty="0">
              <a:solidFill>
                <a:schemeClr val="bg1"/>
              </a:solidFill>
            </a:endParaRPr>
          </a:p>
          <a:p>
            <a:r>
              <a:rPr lang="en-GB" dirty="0" err="1">
                <a:solidFill>
                  <a:schemeClr val="bg1"/>
                </a:solidFill>
              </a:rPr>
              <a:t>Twyllwybodaeth</a:t>
            </a:r>
            <a:r>
              <a:rPr lang="en-GB" dirty="0">
                <a:solidFill>
                  <a:schemeClr val="bg1"/>
                </a:solidFill>
              </a:rPr>
              <a:t>/</a:t>
            </a:r>
            <a:r>
              <a:rPr lang="en-GB" dirty="0" err="1">
                <a:solidFill>
                  <a:schemeClr val="bg1"/>
                </a:solidFill>
              </a:rPr>
              <a:t>Anghywirdeb</a:t>
            </a:r>
            <a:endParaRPr lang="en-GB" dirty="0">
              <a:solidFill>
                <a:schemeClr val="bg1"/>
              </a:solidFill>
            </a:endParaRPr>
          </a:p>
          <a:p>
            <a:pPr marL="0" indent="0">
              <a:buNone/>
            </a:pPr>
            <a:r>
              <a:rPr lang="en-GB" sz="1200" dirty="0">
                <a:solidFill>
                  <a:schemeClr val="bg1"/>
                </a:solidFill>
              </a:rPr>
              <a:t>                                                              </a:t>
            </a:r>
          </a:p>
          <a:p>
            <a:endParaRPr lang="en-GB" dirty="0"/>
          </a:p>
          <a:p>
            <a:endParaRPr lang="en-GB" dirty="0"/>
          </a:p>
        </p:txBody>
      </p:sp>
      <p:sp>
        <p:nvSpPr>
          <p:cNvPr id="4" name="Content Placeholder 3">
            <a:extLst>
              <a:ext uri="{FF2B5EF4-FFF2-40B4-BE49-F238E27FC236}">
                <a16:creationId xmlns:a16="http://schemas.microsoft.com/office/drawing/2014/main" id="{5110E0C2-4BEE-8ED0-557F-4EDF8DC10CEF}"/>
              </a:ext>
            </a:extLst>
          </p:cNvPr>
          <p:cNvSpPr>
            <a:spLocks noGrp="1"/>
          </p:cNvSpPr>
          <p:nvPr>
            <p:ph sz="half" idx="2"/>
          </p:nvPr>
        </p:nvSpPr>
        <p:spPr/>
        <p:txBody>
          <a:bodyPr>
            <a:normAutofit lnSpcReduction="10000"/>
          </a:bodyPr>
          <a:lstStyle/>
          <a:p>
            <a:r>
              <a:rPr lang="en-GB" sz="2400" b="0" i="0" dirty="0">
                <a:solidFill>
                  <a:schemeClr val="bg1"/>
                </a:solidFill>
                <a:effectLst/>
                <a:latin typeface="Google Sans"/>
              </a:rPr>
              <a:t>Student cheating/not solving problems for themselves</a:t>
            </a:r>
          </a:p>
          <a:p>
            <a:r>
              <a:rPr lang="en-GB" sz="2400" b="0" i="0" dirty="0">
                <a:solidFill>
                  <a:schemeClr val="bg1"/>
                </a:solidFill>
                <a:effectLst/>
                <a:latin typeface="Google Sans"/>
              </a:rPr>
              <a:t>Bias in AI algorithms</a:t>
            </a:r>
          </a:p>
          <a:p>
            <a:r>
              <a:rPr lang="en-GB" sz="2400" b="0" i="0" dirty="0">
                <a:solidFill>
                  <a:schemeClr val="bg1"/>
                </a:solidFill>
                <a:effectLst/>
                <a:latin typeface="Google Sans"/>
              </a:rPr>
              <a:t>Decreased social connection </a:t>
            </a:r>
          </a:p>
          <a:p>
            <a:r>
              <a:rPr lang="en-GB" sz="2400" b="0" i="0" dirty="0">
                <a:solidFill>
                  <a:schemeClr val="bg1"/>
                </a:solidFill>
                <a:effectLst/>
                <a:latin typeface="Google Sans"/>
              </a:rPr>
              <a:t>Overreliance on technology</a:t>
            </a:r>
          </a:p>
          <a:p>
            <a:r>
              <a:rPr lang="en-GB" sz="2400" b="0" i="0" dirty="0">
                <a:solidFill>
                  <a:schemeClr val="bg1"/>
                </a:solidFill>
                <a:effectLst/>
                <a:latin typeface="Google Sans"/>
              </a:rPr>
              <a:t>Equity issues    </a:t>
            </a:r>
            <a:r>
              <a:rPr lang="en-GB" sz="1200" dirty="0">
                <a:solidFill>
                  <a:schemeClr val="bg1"/>
                </a:solidFill>
                <a:latin typeface="Google Sans"/>
              </a:rPr>
              <a:t>(Education Next, 2023)</a:t>
            </a:r>
          </a:p>
          <a:p>
            <a:pPr algn="l">
              <a:buFont typeface="Arial" panose="020B0604020202020204" pitchFamily="34" charset="0"/>
              <a:buChar char="•"/>
            </a:pPr>
            <a:endParaRPr lang="en-GB" sz="1200" b="0" i="0" dirty="0">
              <a:solidFill>
                <a:schemeClr val="bg1"/>
              </a:solidFill>
              <a:effectLst/>
              <a:latin typeface="Google Sans"/>
            </a:endParaRPr>
          </a:p>
          <a:p>
            <a:r>
              <a:rPr lang="en-GB" sz="2400" dirty="0">
                <a:solidFill>
                  <a:schemeClr val="bg1"/>
                </a:solidFill>
                <a:latin typeface="Google Sans"/>
              </a:rPr>
              <a:t>Disinformation/Inaccuracy  </a:t>
            </a:r>
          </a:p>
          <a:p>
            <a:pPr marL="0" indent="0" algn="r">
              <a:buNone/>
            </a:pPr>
            <a:r>
              <a:rPr lang="en-GB" sz="1200" dirty="0">
                <a:latin typeface="Google Sans"/>
              </a:rPr>
              <a:t>(FT, 2023)</a:t>
            </a:r>
          </a:p>
        </p:txBody>
      </p:sp>
      <p:sp>
        <p:nvSpPr>
          <p:cNvPr id="5" name="Title 1">
            <a:extLst>
              <a:ext uri="{FF2B5EF4-FFF2-40B4-BE49-F238E27FC236}">
                <a16:creationId xmlns:a16="http://schemas.microsoft.com/office/drawing/2014/main" id="{597129C0-B06F-7DEA-B358-5A18EFB36C41}"/>
              </a:ext>
            </a:extLst>
          </p:cNvPr>
          <p:cNvSpPr txBox="1">
            <a:spLocks/>
          </p:cNvSpPr>
          <p:nvPr/>
        </p:nvSpPr>
        <p:spPr>
          <a:xfrm>
            <a:off x="-300278" y="609600"/>
            <a:ext cx="4973878" cy="1320800"/>
          </a:xfrm>
          <a:prstGeom prst="rect">
            <a:avLst/>
          </a:prstGeom>
        </p:spPr>
        <p:txBody>
          <a:bodyPr vert="horz" lIns="91440" tIns="45720" rIns="91440" bIns="45720" rtlCol="0" anchor="t">
            <a:normAutofit fontScale="90000" lnSpcReduction="1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sz="3200" dirty="0">
                <a:solidFill>
                  <a:schemeClr val="bg1"/>
                </a:solidFill>
              </a:rPr>
              <a:t>             </a:t>
            </a:r>
            <a:r>
              <a:rPr lang="en-GB" sz="3200" dirty="0" err="1">
                <a:solidFill>
                  <a:schemeClr val="bg1"/>
                </a:solidFill>
              </a:rPr>
              <a:t>Heriau</a:t>
            </a:r>
            <a:r>
              <a:rPr lang="en-GB" sz="3200" dirty="0">
                <a:solidFill>
                  <a:schemeClr val="bg1"/>
                </a:solidFill>
              </a:rPr>
              <a:t> </a:t>
            </a:r>
            <a:r>
              <a:rPr lang="en-GB" sz="3200" dirty="0" err="1">
                <a:solidFill>
                  <a:schemeClr val="bg1"/>
                </a:solidFill>
              </a:rPr>
              <a:t>i</a:t>
            </a:r>
            <a:r>
              <a:rPr lang="en-GB" sz="3200" dirty="0">
                <a:solidFill>
                  <a:schemeClr val="bg1"/>
                </a:solidFill>
              </a:rPr>
              <a:t> </a:t>
            </a:r>
            <a:r>
              <a:rPr lang="en-GB" sz="3200" dirty="0" err="1">
                <a:solidFill>
                  <a:schemeClr val="bg1"/>
                </a:solidFill>
              </a:rPr>
              <a:t>defnyddio</a:t>
            </a:r>
            <a:r>
              <a:rPr lang="en-GB" sz="3200" dirty="0">
                <a:solidFill>
                  <a:schemeClr val="bg1"/>
                </a:solidFill>
              </a:rPr>
              <a:t> AI </a:t>
            </a:r>
            <a:r>
              <a:rPr lang="en-GB" sz="3200" dirty="0" err="1">
                <a:solidFill>
                  <a:schemeClr val="bg1"/>
                </a:solidFill>
              </a:rPr>
              <a:t>yn</a:t>
            </a:r>
            <a:r>
              <a:rPr lang="en-GB" sz="3200" dirty="0">
                <a:solidFill>
                  <a:schemeClr val="bg1"/>
                </a:solidFill>
              </a:rPr>
              <a:t> </a:t>
            </a:r>
            <a:r>
              <a:rPr lang="en-GB" sz="3200" dirty="0" err="1">
                <a:solidFill>
                  <a:schemeClr val="bg1"/>
                </a:solidFill>
              </a:rPr>
              <a:t>addysg</a:t>
            </a:r>
            <a:r>
              <a:rPr lang="en-GB" sz="3200" dirty="0">
                <a:solidFill>
                  <a:schemeClr val="bg1"/>
                </a:solidFill>
              </a:rPr>
              <a:t>? </a:t>
            </a:r>
            <a:br>
              <a:rPr lang="en-GB" sz="3200" dirty="0"/>
            </a:br>
            <a:endParaRPr lang="en-GB" sz="3200" dirty="0"/>
          </a:p>
        </p:txBody>
      </p:sp>
    </p:spTree>
    <p:extLst>
      <p:ext uri="{BB962C8B-B14F-4D97-AF65-F5344CB8AC3E}">
        <p14:creationId xmlns:p14="http://schemas.microsoft.com/office/powerpoint/2010/main" val="11899778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8434" name="Rectangle 3"/>
          <p:cNvSpPr>
            <a:spLocks noGrp="1" noChangeArrowheads="1"/>
          </p:cNvSpPr>
          <p:nvPr>
            <p:ph sz="half" idx="4294967295"/>
          </p:nvPr>
        </p:nvSpPr>
        <p:spPr>
          <a:xfrm>
            <a:off x="115147" y="2305822"/>
            <a:ext cx="5480807" cy="5097462"/>
          </a:xfrm>
        </p:spPr>
        <p:txBody>
          <a:bodyPr vert="horz" lIns="91440" tIns="45720" rIns="91440" bIns="45720" rtlCol="0" anchor="t">
            <a:noAutofit/>
          </a:bodyPr>
          <a:lstStyle/>
          <a:p>
            <a:r>
              <a:rPr lang="en-GB" altLang="en-US" sz="2000" i="1" dirty="0">
                <a:solidFill>
                  <a:srgbClr val="0070C0"/>
                </a:solidFill>
                <a:ea typeface="ＭＳ Ｐゴシック" pitchFamily="34" charset="-128"/>
                <a:hlinkClick r:id="rId2">
                  <a:extLst>
                    <a:ext uri="{A12FA001-AC4F-418D-AE19-62706E023703}">
                      <ahyp:hlinkClr xmlns:ahyp="http://schemas.microsoft.com/office/drawing/2018/hyperlinkcolor" val="tx"/>
                    </a:ext>
                  </a:extLst>
                </a:hlinkClick>
              </a:rPr>
              <a:t>https://schoolsweek.co.uk/ai-how-are-schools-using-the-technology-in-classrooms/</a:t>
            </a:r>
            <a:r>
              <a:rPr lang="en-GB" altLang="en-US" sz="2000" i="1" dirty="0">
                <a:solidFill>
                  <a:srgbClr val="0070C0"/>
                </a:solidFill>
                <a:ea typeface="ＭＳ Ｐゴシック" pitchFamily="34" charset="-128"/>
              </a:rPr>
              <a:t> (NAHT, 2023)</a:t>
            </a:r>
          </a:p>
          <a:p>
            <a:r>
              <a:rPr lang="en-GB" altLang="en-US" sz="2000" i="1" dirty="0">
                <a:solidFill>
                  <a:srgbClr val="0070C0"/>
                </a:solidFill>
                <a:ea typeface="ＭＳ Ｐゴシック" pitchFamily="34" charset="-128"/>
                <a:hlinkClick r:id="rId3">
                  <a:extLst>
                    <a:ext uri="{A12FA001-AC4F-418D-AE19-62706E023703}">
                      <ahyp:hlinkClr xmlns:ahyp="http://schemas.microsoft.com/office/drawing/2018/hyperlinkcolor" val="tx"/>
                    </a:ext>
                  </a:extLst>
                </a:hlinkClick>
              </a:rPr>
              <a:t>https://strategyeducation.co.uk/using-chatgpt-in-schools/</a:t>
            </a:r>
            <a:r>
              <a:rPr lang="en-GB" altLang="en-US" sz="2000" i="1" dirty="0">
                <a:solidFill>
                  <a:srgbClr val="0070C0"/>
                </a:solidFill>
                <a:ea typeface="ＭＳ Ｐゴシック" pitchFamily="34" charset="-128"/>
              </a:rPr>
              <a:t> (Strategy Education 2023)</a:t>
            </a:r>
          </a:p>
          <a:p>
            <a:r>
              <a:rPr lang="en-GB" altLang="en-US" sz="2000" i="1" dirty="0">
                <a:solidFill>
                  <a:srgbClr val="0070C0"/>
                </a:solidFill>
                <a:ea typeface="ＭＳ Ｐゴシック" pitchFamily="34" charset="-128"/>
                <a:hlinkClick r:id="rId4">
                  <a:extLst>
                    <a:ext uri="{A12FA001-AC4F-418D-AE19-62706E023703}">
                      <ahyp:hlinkClr xmlns:ahyp="http://schemas.microsoft.com/office/drawing/2018/hyperlinkcolor" val="tx"/>
                    </a:ext>
                  </a:extLst>
                </a:hlinkClick>
              </a:rPr>
              <a:t>https://www.nasuwt.org.uk/advice/in-the-classroom/artificial-intelligence-and-digital-technologies.html</a:t>
            </a:r>
            <a:r>
              <a:rPr lang="en-GB" altLang="en-US" sz="2000" i="1" dirty="0">
                <a:solidFill>
                  <a:srgbClr val="0070C0"/>
                </a:solidFill>
                <a:ea typeface="ＭＳ Ｐゴシック" pitchFamily="34" charset="-128"/>
              </a:rPr>
              <a:t> (NASUWT, 2023)</a:t>
            </a:r>
          </a:p>
          <a:p>
            <a:r>
              <a:rPr lang="en-US" altLang="en-US" sz="2000" dirty="0">
                <a:solidFill>
                  <a:srgbClr val="0070C0"/>
                </a:solidFill>
                <a:ea typeface="ＭＳ Ｐゴシック" pitchFamily="34" charset="-128"/>
                <a:hlinkClick r:id="rId5">
                  <a:extLst>
                    <a:ext uri="{A12FA001-AC4F-418D-AE19-62706E023703}">
                      <ahyp:hlinkClr xmlns:ahyp="http://schemas.microsoft.com/office/drawing/2018/hyperlinkcolor" val="tx"/>
                    </a:ext>
                  </a:extLst>
                </a:hlinkClick>
              </a:rPr>
              <a:t>https://www.bbc.co.uk/bitesize/articles/z3sc96f#zt2sydm</a:t>
            </a:r>
            <a:r>
              <a:rPr lang="en-US" altLang="en-US" sz="2000" dirty="0">
                <a:solidFill>
                  <a:srgbClr val="0070C0"/>
                </a:solidFill>
                <a:ea typeface="ＭＳ Ｐゴシック" pitchFamily="34" charset="-128"/>
              </a:rPr>
              <a:t> (BBC, 2023)</a:t>
            </a:r>
          </a:p>
        </p:txBody>
      </p:sp>
      <p:sp>
        <p:nvSpPr>
          <p:cNvPr id="18435" name="Content Placeholder 6"/>
          <p:cNvSpPr>
            <a:spLocks noGrp="1"/>
          </p:cNvSpPr>
          <p:nvPr>
            <p:ph sz="half" idx="4294967295"/>
          </p:nvPr>
        </p:nvSpPr>
        <p:spPr>
          <a:xfrm>
            <a:off x="6096000" y="2206625"/>
            <a:ext cx="5480807" cy="4525963"/>
          </a:xfrm>
        </p:spPr>
        <p:txBody>
          <a:bodyPr vert="horz" lIns="91440" tIns="45720" rIns="91440" bIns="45720" rtlCol="0" anchor="t">
            <a:normAutofit/>
          </a:bodyPr>
          <a:lstStyle/>
          <a:p>
            <a:pPr lvl="1"/>
            <a:r>
              <a:rPr lang="en-GB" altLang="en-US" sz="2000" i="1" dirty="0">
                <a:solidFill>
                  <a:srgbClr val="0070C0"/>
                </a:solidFill>
                <a:ea typeface="ＭＳ Ｐゴシック" pitchFamily="34" charset="-128"/>
                <a:hlinkClick r:id="rId2">
                  <a:extLst>
                    <a:ext uri="{A12FA001-AC4F-418D-AE19-62706E023703}">
                      <ahyp:hlinkClr xmlns:ahyp="http://schemas.microsoft.com/office/drawing/2018/hyperlinkcolor" val="tx"/>
                    </a:ext>
                  </a:extLst>
                </a:hlinkClick>
              </a:rPr>
              <a:t>https://schoolsweek.co.uk/ai-how-are-schools-using-the-technology-in-classrooms/</a:t>
            </a:r>
            <a:r>
              <a:rPr lang="en-GB" altLang="en-US" sz="2000" i="1" dirty="0">
                <a:solidFill>
                  <a:srgbClr val="0070C0"/>
                </a:solidFill>
                <a:ea typeface="ＭＳ Ｐゴシック" pitchFamily="34" charset="-128"/>
              </a:rPr>
              <a:t> (NAHT, 2023)</a:t>
            </a:r>
          </a:p>
          <a:p>
            <a:pPr lvl="1"/>
            <a:r>
              <a:rPr lang="en-GB" altLang="en-US" sz="2000" i="1" dirty="0">
                <a:solidFill>
                  <a:srgbClr val="0070C0"/>
                </a:solidFill>
                <a:ea typeface="ＭＳ Ｐゴシック" pitchFamily="34" charset="-128"/>
                <a:hlinkClick r:id="rId3">
                  <a:extLst>
                    <a:ext uri="{A12FA001-AC4F-418D-AE19-62706E023703}">
                      <ahyp:hlinkClr xmlns:ahyp="http://schemas.microsoft.com/office/drawing/2018/hyperlinkcolor" val="tx"/>
                    </a:ext>
                  </a:extLst>
                </a:hlinkClick>
              </a:rPr>
              <a:t>https://strategyeducation.co.uk/using-chatgpt-in-schools/</a:t>
            </a:r>
            <a:r>
              <a:rPr lang="en-GB" altLang="en-US" sz="2000" i="1" dirty="0">
                <a:solidFill>
                  <a:srgbClr val="0070C0"/>
                </a:solidFill>
                <a:ea typeface="ＭＳ Ｐゴシック" pitchFamily="34" charset="-128"/>
              </a:rPr>
              <a:t> (Strategy Education, 2023)</a:t>
            </a:r>
          </a:p>
          <a:p>
            <a:pPr lvl="1"/>
            <a:r>
              <a:rPr lang="en-GB" altLang="en-US" sz="2000" i="1" dirty="0">
                <a:solidFill>
                  <a:srgbClr val="0070C0"/>
                </a:solidFill>
                <a:ea typeface="ＭＳ Ｐゴシック" pitchFamily="34" charset="-128"/>
                <a:hlinkClick r:id="rId4">
                  <a:extLst>
                    <a:ext uri="{A12FA001-AC4F-418D-AE19-62706E023703}">
                      <ahyp:hlinkClr xmlns:ahyp="http://schemas.microsoft.com/office/drawing/2018/hyperlinkcolor" val="tx"/>
                    </a:ext>
                  </a:extLst>
                </a:hlinkClick>
              </a:rPr>
              <a:t>https://www.nasuwt.org.uk/advice/in-the-classroom/artificial-intelligence-and-digital-technologies.html</a:t>
            </a:r>
            <a:r>
              <a:rPr lang="en-GB" altLang="en-US" sz="2000" i="1" dirty="0">
                <a:solidFill>
                  <a:srgbClr val="0070C0"/>
                </a:solidFill>
                <a:ea typeface="ＭＳ Ｐゴシック" pitchFamily="34" charset="-128"/>
              </a:rPr>
              <a:t> (NASUWT, 2023)</a:t>
            </a:r>
          </a:p>
          <a:p>
            <a:pPr lvl="1"/>
            <a:r>
              <a:rPr lang="en-GB" altLang="en-US" sz="2000" i="1" dirty="0">
                <a:solidFill>
                  <a:srgbClr val="0070C0"/>
                </a:solidFill>
                <a:ea typeface="ＭＳ Ｐゴシック" pitchFamily="34" charset="-128"/>
                <a:hlinkClick r:id="rId5">
                  <a:extLst>
                    <a:ext uri="{A12FA001-AC4F-418D-AE19-62706E023703}">
                      <ahyp:hlinkClr xmlns:ahyp="http://schemas.microsoft.com/office/drawing/2018/hyperlinkcolor" val="tx"/>
                    </a:ext>
                  </a:extLst>
                </a:hlinkClick>
              </a:rPr>
              <a:t>https://www.bbc.co.uk/bitesize/articles/z3sc96f#zt2sydm</a:t>
            </a:r>
            <a:r>
              <a:rPr lang="en-GB" altLang="en-US" sz="2000" i="1" dirty="0">
                <a:solidFill>
                  <a:srgbClr val="0070C0"/>
                </a:solidFill>
                <a:ea typeface="ＭＳ Ｐゴシック" pitchFamily="34" charset="-128"/>
              </a:rPr>
              <a:t> (BBC, 2023)</a:t>
            </a:r>
          </a:p>
          <a:p>
            <a:pPr lvl="1"/>
            <a:endParaRPr lang="en-GB" altLang="en-US" i="1" dirty="0">
              <a:ea typeface="ＭＳ Ｐゴシック" pitchFamily="34" charset="-128"/>
            </a:endParaRPr>
          </a:p>
          <a:p>
            <a:pPr lvl="1"/>
            <a:endParaRPr lang="en-GB" altLang="en-US" sz="2800" i="1" dirty="0">
              <a:ea typeface="ＭＳ Ｐゴシック" pitchFamily="34" charset="-128"/>
            </a:endParaRPr>
          </a:p>
        </p:txBody>
      </p:sp>
      <p:sp>
        <p:nvSpPr>
          <p:cNvPr id="51202" name="Rectangle 2"/>
          <p:cNvSpPr>
            <a:spLocks noGrp="1" noChangeArrowheads="1"/>
          </p:cNvSpPr>
          <p:nvPr>
            <p:ph type="title" idx="4294967295"/>
          </p:nvPr>
        </p:nvSpPr>
        <p:spPr>
          <a:xfrm>
            <a:off x="0" y="1063625"/>
            <a:ext cx="8229600" cy="1143000"/>
          </a:xfrm>
        </p:spPr>
        <p:txBody>
          <a:bodyPr rtlCol="0">
            <a:normAutofit/>
          </a:bodyPr>
          <a:lstStyle/>
          <a:p>
            <a:pPr algn="r">
              <a:defRPr/>
            </a:pPr>
            <a:r>
              <a:rPr lang="en-GB" sz="1600" dirty="0">
                <a:solidFill>
                  <a:schemeClr val="bg1"/>
                </a:solidFill>
                <a:ea typeface="+mj-ea"/>
                <a:cs typeface="+mj-cs"/>
              </a:rPr>
              <a:t>                             </a:t>
            </a:r>
            <a:r>
              <a:rPr lang="en-GB" sz="2000" dirty="0">
                <a:solidFill>
                  <a:schemeClr val="bg1"/>
                </a:solidFill>
                <a:ea typeface="+mj-ea"/>
                <a:cs typeface="+mj-cs"/>
              </a:rPr>
              <a:t>Task: In groups read, summarise &amp;  </a:t>
            </a:r>
            <a:br>
              <a:rPr lang="en-GB" sz="2000" dirty="0">
                <a:solidFill>
                  <a:schemeClr val="bg1"/>
                </a:solidFill>
                <a:ea typeface="+mj-ea"/>
                <a:cs typeface="+mj-cs"/>
              </a:rPr>
            </a:br>
            <a:r>
              <a:rPr lang="en-GB" sz="2000" dirty="0">
                <a:solidFill>
                  <a:schemeClr val="bg1"/>
                </a:solidFill>
                <a:ea typeface="+mj-ea"/>
                <a:cs typeface="+mj-cs"/>
              </a:rPr>
              <a:t>feedback on one of these articles </a:t>
            </a:r>
          </a:p>
        </p:txBody>
      </p:sp>
      <p:pic>
        <p:nvPicPr>
          <p:cNvPr id="18437" name="Picture 6" descr="C:\Users\s.ainsworth\AppData\Local\Microsoft\Windows\Temporary Internet Files\Content.IE5\ONCMXCPX\MC900230824[1].wm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696484" y="284942"/>
            <a:ext cx="236668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2">
            <a:extLst>
              <a:ext uri="{FF2B5EF4-FFF2-40B4-BE49-F238E27FC236}">
                <a16:creationId xmlns:a16="http://schemas.microsoft.com/office/drawing/2014/main" id="{CB2C75F4-38D0-A38D-978F-CF4B2C954FF6}"/>
              </a:ext>
            </a:extLst>
          </p:cNvPr>
          <p:cNvSpPr txBox="1">
            <a:spLocks noChangeArrowheads="1"/>
          </p:cNvSpPr>
          <p:nvPr/>
        </p:nvSpPr>
        <p:spPr>
          <a:xfrm>
            <a:off x="667391" y="294042"/>
            <a:ext cx="8100906" cy="11430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defRPr/>
            </a:pPr>
            <a:r>
              <a:rPr lang="en-GB" sz="1600" dirty="0">
                <a:solidFill>
                  <a:schemeClr val="bg1"/>
                </a:solidFill>
              </a:rPr>
              <a:t>                             </a:t>
            </a:r>
            <a:r>
              <a:rPr lang="en-GB" sz="2000" dirty="0" err="1">
                <a:solidFill>
                  <a:schemeClr val="bg1"/>
                </a:solidFill>
              </a:rPr>
              <a:t>Tasg</a:t>
            </a:r>
            <a:r>
              <a:rPr lang="en-GB" sz="2000" dirty="0">
                <a:solidFill>
                  <a:schemeClr val="bg1"/>
                </a:solidFill>
              </a:rPr>
              <a:t>: </a:t>
            </a:r>
            <a:r>
              <a:rPr lang="en-GB" sz="2000" dirty="0" err="1">
                <a:solidFill>
                  <a:schemeClr val="bg1"/>
                </a:solidFill>
              </a:rPr>
              <a:t>Mewn</a:t>
            </a:r>
            <a:r>
              <a:rPr lang="en-GB" sz="2000" dirty="0">
                <a:solidFill>
                  <a:schemeClr val="bg1"/>
                </a:solidFill>
              </a:rPr>
              <a:t> </a:t>
            </a:r>
            <a:r>
              <a:rPr lang="en-GB" sz="2000" dirty="0" err="1">
                <a:solidFill>
                  <a:schemeClr val="bg1"/>
                </a:solidFill>
              </a:rPr>
              <a:t>grwpiau</a:t>
            </a:r>
            <a:r>
              <a:rPr lang="en-GB" sz="2000" dirty="0">
                <a:solidFill>
                  <a:schemeClr val="bg1"/>
                </a:solidFill>
              </a:rPr>
              <a:t> </a:t>
            </a:r>
            <a:r>
              <a:rPr lang="en-GB" sz="2000" dirty="0" err="1">
                <a:solidFill>
                  <a:schemeClr val="bg1"/>
                </a:solidFill>
              </a:rPr>
              <a:t>darllenwch</a:t>
            </a:r>
            <a:r>
              <a:rPr lang="en-GB" sz="2000" dirty="0">
                <a:solidFill>
                  <a:schemeClr val="bg1"/>
                </a:solidFill>
              </a:rPr>
              <a:t>, </a:t>
            </a:r>
            <a:r>
              <a:rPr lang="en-GB" sz="2000" dirty="0" err="1">
                <a:solidFill>
                  <a:schemeClr val="bg1"/>
                </a:solidFill>
              </a:rPr>
              <a:t>crynhowch</a:t>
            </a:r>
            <a:r>
              <a:rPr lang="en-GB" sz="2000" dirty="0">
                <a:solidFill>
                  <a:schemeClr val="bg1"/>
                </a:solidFill>
              </a:rPr>
              <a:t> ac </a:t>
            </a:r>
            <a:r>
              <a:rPr lang="en-GB" sz="2000" dirty="0" err="1">
                <a:solidFill>
                  <a:schemeClr val="bg1"/>
                </a:solidFill>
              </a:rPr>
              <a:t>adroddwch</a:t>
            </a:r>
            <a:r>
              <a:rPr lang="en-GB" sz="2000" dirty="0">
                <a:solidFill>
                  <a:schemeClr val="bg1"/>
                </a:solidFill>
              </a:rPr>
              <a:t> </a:t>
            </a:r>
            <a:r>
              <a:rPr lang="en-GB" sz="2000" dirty="0" err="1">
                <a:solidFill>
                  <a:schemeClr val="bg1"/>
                </a:solidFill>
              </a:rPr>
              <a:t>yn</a:t>
            </a:r>
            <a:r>
              <a:rPr lang="en-GB" sz="2000" dirty="0">
                <a:solidFill>
                  <a:schemeClr val="bg1"/>
                </a:solidFill>
              </a:rPr>
              <a:t> </a:t>
            </a:r>
            <a:r>
              <a:rPr lang="en-GB" sz="2000" dirty="0" err="1">
                <a:solidFill>
                  <a:schemeClr val="bg1"/>
                </a:solidFill>
              </a:rPr>
              <a:t>ôl</a:t>
            </a:r>
            <a:r>
              <a:rPr lang="en-GB" sz="2000" dirty="0">
                <a:solidFill>
                  <a:schemeClr val="bg1"/>
                </a:solidFill>
              </a:rPr>
              <a:t> </a:t>
            </a:r>
            <a:r>
              <a:rPr lang="en-GB" sz="2000" dirty="0" err="1">
                <a:solidFill>
                  <a:schemeClr val="bg1"/>
                </a:solidFill>
              </a:rPr>
              <a:t>ar</a:t>
            </a:r>
            <a:r>
              <a:rPr lang="en-GB" sz="2000" dirty="0">
                <a:solidFill>
                  <a:schemeClr val="bg1"/>
                </a:solidFill>
              </a:rPr>
              <a:t> un </a:t>
            </a:r>
            <a:r>
              <a:rPr lang="en-GB" sz="2000" dirty="0" err="1">
                <a:solidFill>
                  <a:schemeClr val="bg1"/>
                </a:solidFill>
              </a:rPr>
              <a:t>o’r</a:t>
            </a:r>
            <a:r>
              <a:rPr lang="en-GB" sz="2000" dirty="0">
                <a:solidFill>
                  <a:schemeClr val="bg1"/>
                </a:solidFill>
              </a:rPr>
              <a:t> </a:t>
            </a:r>
            <a:r>
              <a:rPr lang="en-GB" sz="2000" dirty="0" err="1">
                <a:solidFill>
                  <a:schemeClr val="bg1"/>
                </a:solidFill>
              </a:rPr>
              <a:t>ethyglau</a:t>
            </a:r>
            <a:r>
              <a:rPr lang="en-GB" sz="2000" dirty="0">
                <a:solidFill>
                  <a:schemeClr val="bg1"/>
                </a:solidFill>
              </a:rPr>
              <a:t>  </a:t>
            </a:r>
            <a:br>
              <a:rPr lang="en-GB" sz="2000" dirty="0">
                <a:solidFill>
                  <a:schemeClr val="bg1"/>
                </a:solidFill>
              </a:rPr>
            </a:br>
            <a:r>
              <a:rPr lang="en-GB" sz="2000" dirty="0">
                <a:solidFill>
                  <a:schemeClr val="bg1"/>
                </a:solidFill>
              </a:rPr>
              <a:t> </a:t>
            </a:r>
          </a:p>
        </p:txBody>
      </p:sp>
    </p:spTree>
    <p:extLst>
      <p:ext uri="{BB962C8B-B14F-4D97-AF65-F5344CB8AC3E}">
        <p14:creationId xmlns:p14="http://schemas.microsoft.com/office/powerpoint/2010/main" val="14984237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E5D0A-FC0D-7648-AF1E-D7DA657F794A}"/>
              </a:ext>
            </a:extLst>
          </p:cNvPr>
          <p:cNvSpPr>
            <a:spLocks noGrp="1"/>
          </p:cNvSpPr>
          <p:nvPr>
            <p:ph type="title"/>
          </p:nvPr>
        </p:nvSpPr>
        <p:spPr/>
        <p:txBody>
          <a:bodyPr>
            <a:normAutofit/>
          </a:bodyPr>
          <a:lstStyle/>
          <a:p>
            <a:r>
              <a:rPr lang="en-GB" sz="2800" dirty="0">
                <a:solidFill>
                  <a:schemeClr val="bg1"/>
                </a:solidFill>
              </a:rPr>
              <a:t> </a:t>
            </a:r>
            <a:r>
              <a:rPr lang="en-GB" sz="2800" dirty="0" err="1">
                <a:solidFill>
                  <a:schemeClr val="bg1"/>
                </a:solidFill>
              </a:rPr>
              <a:t>Effaith</a:t>
            </a:r>
            <a:r>
              <a:rPr lang="en-GB" sz="2800" dirty="0">
                <a:solidFill>
                  <a:schemeClr val="bg1"/>
                </a:solidFill>
              </a:rPr>
              <a:t> </a:t>
            </a:r>
            <a:r>
              <a:rPr lang="en-GB" sz="2800" dirty="0" err="1">
                <a:solidFill>
                  <a:schemeClr val="bg1"/>
                </a:solidFill>
              </a:rPr>
              <a:t>foesegol</a:t>
            </a:r>
            <a:r>
              <a:rPr lang="en-GB" sz="2800" dirty="0">
                <a:solidFill>
                  <a:schemeClr val="bg1"/>
                </a:solidFill>
              </a:rPr>
              <a:t> AI                                   Ethical impact of AI</a:t>
            </a:r>
          </a:p>
        </p:txBody>
      </p:sp>
      <p:sp>
        <p:nvSpPr>
          <p:cNvPr id="3" name="Content Placeholder 2">
            <a:extLst>
              <a:ext uri="{FF2B5EF4-FFF2-40B4-BE49-F238E27FC236}">
                <a16:creationId xmlns:a16="http://schemas.microsoft.com/office/drawing/2014/main" id="{FCC009F0-C424-A414-D299-067853C00475}"/>
              </a:ext>
            </a:extLst>
          </p:cNvPr>
          <p:cNvSpPr>
            <a:spLocks noGrp="1"/>
          </p:cNvSpPr>
          <p:nvPr>
            <p:ph sz="half" idx="1"/>
          </p:nvPr>
        </p:nvSpPr>
        <p:spPr/>
        <p:txBody>
          <a:bodyPr>
            <a:normAutofit fontScale="85000" lnSpcReduction="20000"/>
          </a:bodyPr>
          <a:lstStyle/>
          <a:p>
            <a:r>
              <a:rPr lang="en-GB" dirty="0" err="1">
                <a:solidFill>
                  <a:schemeClr val="bg1"/>
                </a:solidFill>
              </a:rPr>
              <a:t>Materion</a:t>
            </a:r>
            <a:r>
              <a:rPr lang="en-GB" dirty="0">
                <a:solidFill>
                  <a:schemeClr val="bg1"/>
                </a:solidFill>
              </a:rPr>
              <a:t> </a:t>
            </a:r>
            <a:r>
              <a:rPr lang="en-GB" dirty="0" err="1">
                <a:solidFill>
                  <a:schemeClr val="bg1"/>
                </a:solidFill>
              </a:rPr>
              <a:t>preifatrwydd</a:t>
            </a:r>
            <a:r>
              <a:rPr lang="en-GB" dirty="0">
                <a:solidFill>
                  <a:schemeClr val="bg1"/>
                </a:solidFill>
              </a:rPr>
              <a:t> data (gall </a:t>
            </a:r>
            <a:r>
              <a:rPr lang="en-GB" dirty="0" err="1">
                <a:solidFill>
                  <a:schemeClr val="bg1"/>
                </a:solidFill>
              </a:rPr>
              <a:t>cwmnïau</a:t>
            </a:r>
            <a:r>
              <a:rPr lang="en-GB" dirty="0">
                <a:solidFill>
                  <a:schemeClr val="bg1"/>
                </a:solidFill>
              </a:rPr>
              <a:t> </a:t>
            </a:r>
            <a:r>
              <a:rPr lang="en-GB" dirty="0" err="1">
                <a:solidFill>
                  <a:schemeClr val="bg1"/>
                </a:solidFill>
              </a:rPr>
              <a:t>sy'n</a:t>
            </a:r>
            <a:r>
              <a:rPr lang="en-GB" dirty="0">
                <a:solidFill>
                  <a:schemeClr val="bg1"/>
                </a:solidFill>
              </a:rPr>
              <a:t> </a:t>
            </a:r>
            <a:r>
              <a:rPr lang="en-GB" dirty="0" err="1">
                <a:solidFill>
                  <a:schemeClr val="bg1"/>
                </a:solidFill>
              </a:rPr>
              <a:t>datblygu</a:t>
            </a:r>
            <a:r>
              <a:rPr lang="en-GB" dirty="0">
                <a:solidFill>
                  <a:schemeClr val="bg1"/>
                </a:solidFill>
              </a:rPr>
              <a:t> offer AI </a:t>
            </a:r>
            <a:r>
              <a:rPr lang="en-GB" dirty="0" err="1">
                <a:solidFill>
                  <a:schemeClr val="bg1"/>
                </a:solidFill>
              </a:rPr>
              <a:t>gasglu</a:t>
            </a:r>
            <a:r>
              <a:rPr lang="en-GB" dirty="0">
                <a:solidFill>
                  <a:schemeClr val="bg1"/>
                </a:solidFill>
              </a:rPr>
              <a:t> a </a:t>
            </a:r>
            <a:r>
              <a:rPr lang="en-GB" dirty="0" err="1">
                <a:solidFill>
                  <a:schemeClr val="bg1"/>
                </a:solidFill>
              </a:rPr>
              <a:t>dadansoddi'r</a:t>
            </a:r>
            <a:r>
              <a:rPr lang="en-GB" dirty="0">
                <a:solidFill>
                  <a:schemeClr val="bg1"/>
                </a:solidFill>
              </a:rPr>
              <a:t> data a </a:t>
            </a:r>
            <a:r>
              <a:rPr lang="en-GB" dirty="0" err="1">
                <a:solidFill>
                  <a:schemeClr val="bg1"/>
                </a:solidFill>
              </a:rPr>
              <a:t>gofnodwyd</a:t>
            </a:r>
            <a:r>
              <a:rPr lang="en-GB" dirty="0">
                <a:solidFill>
                  <a:schemeClr val="bg1"/>
                </a:solidFill>
              </a:rPr>
              <a:t> </a:t>
            </a:r>
            <a:r>
              <a:rPr lang="en-GB" dirty="0" err="1">
                <a:solidFill>
                  <a:schemeClr val="bg1"/>
                </a:solidFill>
              </a:rPr>
              <a:t>gan</a:t>
            </a:r>
            <a:r>
              <a:rPr lang="en-GB" dirty="0">
                <a:solidFill>
                  <a:schemeClr val="bg1"/>
                </a:solidFill>
              </a:rPr>
              <a:t> </a:t>
            </a:r>
            <a:r>
              <a:rPr lang="en-GB" dirty="0" err="1">
                <a:solidFill>
                  <a:schemeClr val="bg1"/>
                </a:solidFill>
              </a:rPr>
              <a:t>ddefnyddwyr</a:t>
            </a:r>
            <a:r>
              <a:rPr lang="en-GB" dirty="0">
                <a:solidFill>
                  <a:schemeClr val="bg1"/>
                </a:solidFill>
              </a:rPr>
              <a:t> </a:t>
            </a:r>
            <a:r>
              <a:rPr lang="en-GB" dirty="0" err="1">
                <a:solidFill>
                  <a:schemeClr val="bg1"/>
                </a:solidFill>
              </a:rPr>
              <a:t>fel</a:t>
            </a:r>
            <a:r>
              <a:rPr lang="en-GB" dirty="0">
                <a:solidFill>
                  <a:schemeClr val="bg1"/>
                </a:solidFill>
              </a:rPr>
              <a:t> </a:t>
            </a:r>
            <a:r>
              <a:rPr lang="en-GB" dirty="0" err="1">
                <a:solidFill>
                  <a:schemeClr val="bg1"/>
                </a:solidFill>
              </a:rPr>
              <a:t>ysgogiadau</a:t>
            </a:r>
            <a:r>
              <a:rPr lang="en-GB" dirty="0">
                <a:solidFill>
                  <a:schemeClr val="bg1"/>
                </a:solidFill>
              </a:rPr>
              <a:t>).</a:t>
            </a:r>
          </a:p>
          <a:p>
            <a:r>
              <a:rPr lang="en-GB" dirty="0">
                <a:solidFill>
                  <a:schemeClr val="bg1"/>
                </a:solidFill>
              </a:rPr>
              <a:t>Mae </a:t>
            </a:r>
            <a:r>
              <a:rPr lang="en-GB" dirty="0" err="1">
                <a:solidFill>
                  <a:schemeClr val="bg1"/>
                </a:solidFill>
              </a:rPr>
              <a:t>systemau</a:t>
            </a:r>
            <a:r>
              <a:rPr lang="en-GB" dirty="0">
                <a:solidFill>
                  <a:schemeClr val="bg1"/>
                </a:solidFill>
              </a:rPr>
              <a:t> AI </a:t>
            </a:r>
            <a:r>
              <a:rPr lang="en-GB" dirty="0" err="1">
                <a:solidFill>
                  <a:schemeClr val="bg1"/>
                </a:solidFill>
              </a:rPr>
              <a:t>yn</a:t>
            </a:r>
            <a:r>
              <a:rPr lang="en-GB" dirty="0">
                <a:solidFill>
                  <a:schemeClr val="bg1"/>
                </a:solidFill>
              </a:rPr>
              <a:t> </a:t>
            </a:r>
            <a:r>
              <a:rPr lang="en-GB" dirty="0" err="1">
                <a:solidFill>
                  <a:schemeClr val="bg1"/>
                </a:solidFill>
              </a:rPr>
              <a:t>darparu</a:t>
            </a:r>
            <a:r>
              <a:rPr lang="en-GB" dirty="0">
                <a:solidFill>
                  <a:schemeClr val="bg1"/>
                </a:solidFill>
              </a:rPr>
              <a:t> </a:t>
            </a:r>
            <a:r>
              <a:rPr lang="en-GB" dirty="0" err="1">
                <a:solidFill>
                  <a:schemeClr val="bg1"/>
                </a:solidFill>
              </a:rPr>
              <a:t>canlyniadau</a:t>
            </a:r>
            <a:r>
              <a:rPr lang="en-GB" dirty="0">
                <a:solidFill>
                  <a:schemeClr val="bg1"/>
                </a:solidFill>
              </a:rPr>
              <a:t> </a:t>
            </a:r>
            <a:r>
              <a:rPr lang="en-GB" dirty="0" err="1">
                <a:solidFill>
                  <a:schemeClr val="bg1"/>
                </a:solidFill>
              </a:rPr>
              <a:t>rhagfarnllyd</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enwedig</a:t>
            </a:r>
            <a:r>
              <a:rPr lang="en-GB" dirty="0">
                <a:solidFill>
                  <a:schemeClr val="bg1"/>
                </a:solidFill>
              </a:rPr>
              <a:t> </a:t>
            </a:r>
            <a:r>
              <a:rPr lang="en-GB" dirty="0" err="1">
                <a:solidFill>
                  <a:schemeClr val="bg1"/>
                </a:solidFill>
              </a:rPr>
              <a:t>rhagfarn</a:t>
            </a:r>
            <a:r>
              <a:rPr lang="en-GB" dirty="0">
                <a:solidFill>
                  <a:schemeClr val="bg1"/>
                </a:solidFill>
              </a:rPr>
              <a:t> </a:t>
            </a:r>
            <a:r>
              <a:rPr lang="en-GB" dirty="0" err="1">
                <a:solidFill>
                  <a:schemeClr val="bg1"/>
                </a:solidFill>
              </a:rPr>
              <a:t>rhywedd</a:t>
            </a:r>
            <a:r>
              <a:rPr lang="en-GB" dirty="0">
                <a:solidFill>
                  <a:schemeClr val="bg1"/>
                </a:solidFill>
              </a:rPr>
              <a:t> </a:t>
            </a:r>
            <a:r>
              <a:rPr lang="en-GB" dirty="0" err="1">
                <a:solidFill>
                  <a:schemeClr val="bg1"/>
                </a:solidFill>
              </a:rPr>
              <a:t>oherwydd</a:t>
            </a:r>
            <a:r>
              <a:rPr lang="en-GB" dirty="0">
                <a:solidFill>
                  <a:schemeClr val="bg1"/>
                </a:solidFill>
              </a:rPr>
              <a:t> </a:t>
            </a:r>
            <a:r>
              <a:rPr lang="en-GB" dirty="0" err="1">
                <a:solidFill>
                  <a:schemeClr val="bg1"/>
                </a:solidFill>
              </a:rPr>
              <a:t>cynrychioliadau</a:t>
            </a:r>
            <a:r>
              <a:rPr lang="en-GB" dirty="0">
                <a:solidFill>
                  <a:schemeClr val="bg1"/>
                </a:solidFill>
              </a:rPr>
              <a:t> </a:t>
            </a:r>
            <a:r>
              <a:rPr lang="en-GB" dirty="0" err="1">
                <a:solidFill>
                  <a:schemeClr val="bg1"/>
                </a:solidFill>
              </a:rPr>
              <a:t>ystrydebol</a:t>
            </a:r>
            <a:r>
              <a:rPr lang="en-GB" dirty="0">
                <a:solidFill>
                  <a:schemeClr val="bg1"/>
                </a:solidFill>
              </a:rPr>
              <a:t> </a:t>
            </a:r>
            <a:r>
              <a:rPr lang="en-GB" dirty="0" err="1">
                <a:solidFill>
                  <a:schemeClr val="bg1"/>
                </a:solidFill>
              </a:rPr>
              <a:t>sydd</a:t>
            </a:r>
            <a:r>
              <a:rPr lang="en-GB" dirty="0">
                <a:solidFill>
                  <a:schemeClr val="bg1"/>
                </a:solidFill>
              </a:rPr>
              <a:t> </a:t>
            </a:r>
            <a:r>
              <a:rPr lang="en-GB" dirty="0" err="1">
                <a:solidFill>
                  <a:schemeClr val="bg1"/>
                </a:solidFill>
              </a:rPr>
              <a:t>wedi'u</a:t>
            </a:r>
            <a:r>
              <a:rPr lang="en-GB" dirty="0">
                <a:solidFill>
                  <a:schemeClr val="bg1"/>
                </a:solidFill>
              </a:rPr>
              <a:t> </a:t>
            </a:r>
            <a:r>
              <a:rPr lang="en-GB" dirty="0" err="1">
                <a:solidFill>
                  <a:schemeClr val="bg1"/>
                </a:solidFill>
              </a:rPr>
              <a:t>gwreiddio'n</a:t>
            </a:r>
            <a:r>
              <a:rPr lang="en-GB" dirty="0">
                <a:solidFill>
                  <a:schemeClr val="bg1"/>
                </a:solidFill>
              </a:rPr>
              <a:t> </a:t>
            </a:r>
            <a:r>
              <a:rPr lang="en-GB" dirty="0" err="1">
                <a:solidFill>
                  <a:schemeClr val="bg1"/>
                </a:solidFill>
              </a:rPr>
              <a:t>ddwfn</a:t>
            </a:r>
            <a:r>
              <a:rPr lang="en-GB" dirty="0">
                <a:solidFill>
                  <a:schemeClr val="bg1"/>
                </a:solidFill>
              </a:rPr>
              <a:t> </a:t>
            </a:r>
            <a:r>
              <a:rPr lang="en-GB" dirty="0" err="1">
                <a:solidFill>
                  <a:schemeClr val="bg1"/>
                </a:solidFill>
              </a:rPr>
              <a:t>mewn</a:t>
            </a:r>
            <a:r>
              <a:rPr lang="en-GB" dirty="0">
                <a:solidFill>
                  <a:schemeClr val="bg1"/>
                </a:solidFill>
              </a:rPr>
              <a:t> </a:t>
            </a:r>
            <a:r>
              <a:rPr lang="en-GB" dirty="0" err="1">
                <a:solidFill>
                  <a:schemeClr val="bg1"/>
                </a:solidFill>
              </a:rPr>
              <a:t>cymdeithas</a:t>
            </a:r>
            <a:r>
              <a:rPr lang="en-GB" dirty="0">
                <a:solidFill>
                  <a:schemeClr val="bg1"/>
                </a:solidFill>
              </a:rPr>
              <a:t>)</a:t>
            </a:r>
          </a:p>
          <a:p>
            <a:r>
              <a:rPr lang="en-GB" dirty="0" err="1">
                <a:solidFill>
                  <a:schemeClr val="bg1"/>
                </a:solidFill>
              </a:rPr>
              <a:t>Diffyg</a:t>
            </a:r>
            <a:r>
              <a:rPr lang="en-GB" dirty="0">
                <a:solidFill>
                  <a:schemeClr val="bg1"/>
                </a:solidFill>
              </a:rPr>
              <a:t> </a:t>
            </a:r>
            <a:r>
              <a:rPr lang="en-GB" dirty="0" err="1">
                <a:solidFill>
                  <a:schemeClr val="bg1"/>
                </a:solidFill>
              </a:rPr>
              <a:t>tryloywder</a:t>
            </a:r>
            <a:r>
              <a:rPr lang="en-GB" dirty="0">
                <a:solidFill>
                  <a:schemeClr val="bg1"/>
                </a:solidFill>
              </a:rPr>
              <a:t> (</a:t>
            </a:r>
            <a:r>
              <a:rPr lang="en-GB" dirty="0" err="1">
                <a:solidFill>
                  <a:schemeClr val="bg1"/>
                </a:solidFill>
              </a:rPr>
              <a:t>nid</a:t>
            </a:r>
            <a:r>
              <a:rPr lang="en-GB" dirty="0">
                <a:solidFill>
                  <a:schemeClr val="bg1"/>
                </a:solidFill>
              </a:rPr>
              <a:t> </a:t>
            </a:r>
            <a:r>
              <a:rPr lang="en-GB" dirty="0" err="1">
                <a:solidFill>
                  <a:schemeClr val="bg1"/>
                </a:solidFill>
              </a:rPr>
              <a:t>yw</a:t>
            </a:r>
            <a:r>
              <a:rPr lang="en-GB" dirty="0">
                <a:solidFill>
                  <a:schemeClr val="bg1"/>
                </a:solidFill>
              </a:rPr>
              <a:t> </a:t>
            </a:r>
            <a:r>
              <a:rPr lang="en-GB" dirty="0" err="1">
                <a:solidFill>
                  <a:schemeClr val="bg1"/>
                </a:solidFill>
              </a:rPr>
              <a:t>penderfyniadau</a:t>
            </a:r>
            <a:r>
              <a:rPr lang="en-GB" dirty="0">
                <a:solidFill>
                  <a:schemeClr val="bg1"/>
                </a:solidFill>
              </a:rPr>
              <a:t> AI bob </a:t>
            </a:r>
            <a:r>
              <a:rPr lang="en-GB" dirty="0" err="1">
                <a:solidFill>
                  <a:schemeClr val="bg1"/>
                </a:solidFill>
              </a:rPr>
              <a:t>amser</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ddealladwy</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bobl</a:t>
            </a:r>
            <a:r>
              <a:rPr lang="en-GB" dirty="0">
                <a:solidFill>
                  <a:schemeClr val="bg1"/>
                </a:solidFill>
              </a:rPr>
              <a:t>) </a:t>
            </a:r>
          </a:p>
          <a:p>
            <a:r>
              <a:rPr lang="en-GB" dirty="0" err="1">
                <a:solidFill>
                  <a:schemeClr val="bg1"/>
                </a:solidFill>
              </a:rPr>
              <a:t>Cyfrannu</a:t>
            </a:r>
            <a:r>
              <a:rPr lang="en-GB" dirty="0">
                <a:solidFill>
                  <a:schemeClr val="bg1"/>
                </a:solidFill>
              </a:rPr>
              <a:t> at </a:t>
            </a:r>
            <a:r>
              <a:rPr lang="en-GB" dirty="0" err="1">
                <a:solidFill>
                  <a:schemeClr val="bg1"/>
                </a:solidFill>
              </a:rPr>
              <a:t>unigrwydd</a:t>
            </a:r>
            <a:r>
              <a:rPr lang="en-GB" dirty="0">
                <a:solidFill>
                  <a:schemeClr val="bg1"/>
                </a:solidFill>
              </a:rPr>
              <a:t> y </a:t>
            </a:r>
            <a:r>
              <a:rPr lang="en-GB" dirty="0" err="1">
                <a:solidFill>
                  <a:schemeClr val="bg1"/>
                </a:solidFill>
              </a:rPr>
              <a:t>rhai</a:t>
            </a:r>
            <a:r>
              <a:rPr lang="en-GB" dirty="0">
                <a:solidFill>
                  <a:schemeClr val="bg1"/>
                </a:solidFill>
              </a:rPr>
              <a:t> </a:t>
            </a:r>
            <a:r>
              <a:rPr lang="en-GB" dirty="0" err="1">
                <a:solidFill>
                  <a:schemeClr val="bg1"/>
                </a:solidFill>
              </a:rPr>
              <a:t>sy'n</a:t>
            </a:r>
            <a:r>
              <a:rPr lang="en-GB" dirty="0">
                <a:solidFill>
                  <a:schemeClr val="bg1"/>
                </a:solidFill>
              </a:rPr>
              <a:t> </a:t>
            </a:r>
            <a:r>
              <a:rPr lang="en-GB" dirty="0" err="1">
                <a:solidFill>
                  <a:schemeClr val="bg1"/>
                </a:solidFill>
              </a:rPr>
              <a:t>ei</a:t>
            </a:r>
            <a:r>
              <a:rPr lang="en-GB" dirty="0">
                <a:solidFill>
                  <a:schemeClr val="bg1"/>
                </a:solidFill>
              </a:rPr>
              <a:t> </a:t>
            </a:r>
            <a:r>
              <a:rPr lang="en-GB" dirty="0" err="1">
                <a:solidFill>
                  <a:schemeClr val="bg1"/>
                </a:solidFill>
              </a:rPr>
              <a:t>ddefnyddio</a:t>
            </a:r>
            <a:endParaRPr lang="en-GB" dirty="0">
              <a:solidFill>
                <a:schemeClr val="bg1"/>
              </a:solidFill>
            </a:endParaRPr>
          </a:p>
          <a:p>
            <a:endParaRPr lang="en-GB" dirty="0"/>
          </a:p>
        </p:txBody>
      </p:sp>
      <p:sp>
        <p:nvSpPr>
          <p:cNvPr id="4" name="Content Placeholder 3">
            <a:extLst>
              <a:ext uri="{FF2B5EF4-FFF2-40B4-BE49-F238E27FC236}">
                <a16:creationId xmlns:a16="http://schemas.microsoft.com/office/drawing/2014/main" id="{65F0C5A3-45CA-24D1-FCBA-1B32533E6FDC}"/>
              </a:ext>
            </a:extLst>
          </p:cNvPr>
          <p:cNvSpPr>
            <a:spLocks noGrp="1"/>
          </p:cNvSpPr>
          <p:nvPr>
            <p:ph sz="half" idx="2"/>
          </p:nvPr>
        </p:nvSpPr>
        <p:spPr/>
        <p:txBody>
          <a:bodyPr>
            <a:normAutofit fontScale="85000" lnSpcReduction="20000"/>
          </a:bodyPr>
          <a:lstStyle/>
          <a:p>
            <a:r>
              <a:rPr lang="en-GB" dirty="0">
                <a:solidFill>
                  <a:schemeClr val="bg1"/>
                </a:solidFill>
                <a:latin typeface="+mj-lt"/>
              </a:rPr>
              <a:t>Data privacy issues (</a:t>
            </a:r>
            <a:r>
              <a:rPr lang="en-GB" b="0" i="0" dirty="0">
                <a:solidFill>
                  <a:schemeClr val="bg1"/>
                </a:solidFill>
                <a:effectLst/>
                <a:latin typeface="+mj-lt"/>
              </a:rPr>
              <a:t>companies that develop AI tools may collect and analyse the data entered by users as prompts).</a:t>
            </a:r>
            <a:endParaRPr lang="en-GB" dirty="0">
              <a:solidFill>
                <a:schemeClr val="bg1"/>
              </a:solidFill>
              <a:latin typeface="+mj-lt"/>
            </a:endParaRPr>
          </a:p>
          <a:p>
            <a:r>
              <a:rPr lang="en-GB" dirty="0">
                <a:solidFill>
                  <a:schemeClr val="bg1"/>
                </a:solidFill>
                <a:latin typeface="+mj-lt"/>
              </a:rPr>
              <a:t>AI systems deliver biased results (esp. gender bias due to stereotypical representations deep-rooted in society)</a:t>
            </a:r>
          </a:p>
          <a:p>
            <a:r>
              <a:rPr lang="en-GB" dirty="0">
                <a:solidFill>
                  <a:schemeClr val="bg1"/>
                </a:solidFill>
                <a:latin typeface="+mj-lt"/>
              </a:rPr>
              <a:t>Lack of transparency (AI decisions are not always intelligible to humans) </a:t>
            </a:r>
          </a:p>
          <a:p>
            <a:r>
              <a:rPr lang="en-GB" dirty="0">
                <a:solidFill>
                  <a:schemeClr val="bg1"/>
                </a:solidFill>
                <a:latin typeface="+mj-lt"/>
              </a:rPr>
              <a:t>Contribute to isolation of those using it</a:t>
            </a:r>
          </a:p>
          <a:p>
            <a:endParaRPr lang="en-GB" dirty="0">
              <a:solidFill>
                <a:schemeClr val="bg1"/>
              </a:solidFill>
            </a:endParaRPr>
          </a:p>
          <a:p>
            <a:endParaRPr lang="en-GB" dirty="0"/>
          </a:p>
        </p:txBody>
      </p:sp>
    </p:spTree>
    <p:extLst>
      <p:ext uri="{BB962C8B-B14F-4D97-AF65-F5344CB8AC3E}">
        <p14:creationId xmlns:p14="http://schemas.microsoft.com/office/powerpoint/2010/main" val="31724699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67D15-E35D-7417-D7A3-21F8031D943D}"/>
              </a:ext>
            </a:extLst>
          </p:cNvPr>
          <p:cNvSpPr>
            <a:spLocks noGrp="1"/>
          </p:cNvSpPr>
          <p:nvPr>
            <p:ph type="title"/>
          </p:nvPr>
        </p:nvSpPr>
        <p:spPr/>
        <p:txBody>
          <a:bodyPr/>
          <a:lstStyle/>
          <a:p>
            <a:r>
              <a:rPr lang="en-GB" b="0" i="0" dirty="0">
                <a:solidFill>
                  <a:schemeClr val="bg1"/>
                </a:solidFill>
                <a:effectLst/>
                <a:latin typeface="Inter"/>
              </a:rPr>
              <a:t>       </a:t>
            </a:r>
            <a:r>
              <a:rPr lang="en-GB" b="1" i="0" dirty="0">
                <a:solidFill>
                  <a:schemeClr val="bg1"/>
                </a:solidFill>
                <a:effectLst/>
                <a:latin typeface="Inter"/>
              </a:rPr>
              <a:t>UNESCO Recommendation on the </a:t>
            </a:r>
            <a:br>
              <a:rPr lang="en-GB" b="1" i="0" dirty="0">
                <a:solidFill>
                  <a:schemeClr val="bg1"/>
                </a:solidFill>
                <a:effectLst/>
                <a:latin typeface="Inter"/>
              </a:rPr>
            </a:br>
            <a:r>
              <a:rPr lang="en-GB" b="1" i="0" dirty="0">
                <a:solidFill>
                  <a:schemeClr val="bg1"/>
                </a:solidFill>
                <a:effectLst/>
                <a:latin typeface="Inter"/>
              </a:rPr>
              <a:t>     Ethics of Artificial Intelligence (2021)</a:t>
            </a:r>
            <a:endParaRPr lang="en-GB" dirty="0">
              <a:solidFill>
                <a:schemeClr val="bg1"/>
              </a:solidFill>
            </a:endParaRPr>
          </a:p>
        </p:txBody>
      </p:sp>
      <p:sp>
        <p:nvSpPr>
          <p:cNvPr id="3" name="Content Placeholder 2">
            <a:extLst>
              <a:ext uri="{FF2B5EF4-FFF2-40B4-BE49-F238E27FC236}">
                <a16:creationId xmlns:a16="http://schemas.microsoft.com/office/drawing/2014/main" id="{075C353C-92B7-88A3-DBF7-A8C899BF4758}"/>
              </a:ext>
            </a:extLst>
          </p:cNvPr>
          <p:cNvSpPr>
            <a:spLocks noGrp="1"/>
          </p:cNvSpPr>
          <p:nvPr>
            <p:ph sz="half" idx="1"/>
          </p:nvPr>
        </p:nvSpPr>
        <p:spPr/>
        <p:txBody>
          <a:bodyPr>
            <a:normAutofit fontScale="92500"/>
          </a:bodyPr>
          <a:lstStyle/>
          <a:p>
            <a:r>
              <a:rPr lang="en-GB" dirty="0" err="1">
                <a:solidFill>
                  <a:schemeClr val="bg1"/>
                </a:solidFill>
              </a:rPr>
              <a:t>Mabwysiadwyd</a:t>
            </a:r>
            <a:r>
              <a:rPr lang="en-GB" dirty="0">
                <a:solidFill>
                  <a:schemeClr val="bg1"/>
                </a:solidFill>
              </a:rPr>
              <a:t> </a:t>
            </a:r>
            <a:r>
              <a:rPr lang="en-GB" dirty="0" err="1">
                <a:solidFill>
                  <a:schemeClr val="bg1"/>
                </a:solidFill>
              </a:rPr>
              <a:t>gan</a:t>
            </a:r>
            <a:r>
              <a:rPr lang="en-GB" dirty="0">
                <a:solidFill>
                  <a:schemeClr val="bg1"/>
                </a:solidFill>
              </a:rPr>
              <a:t> bob un </a:t>
            </a:r>
            <a:r>
              <a:rPr lang="en-GB" dirty="0" err="1">
                <a:solidFill>
                  <a:schemeClr val="bg1"/>
                </a:solidFill>
              </a:rPr>
              <a:t>o'r</a:t>
            </a:r>
            <a:r>
              <a:rPr lang="en-GB" dirty="0">
                <a:solidFill>
                  <a:schemeClr val="bg1"/>
                </a:solidFill>
              </a:rPr>
              <a:t> 193 </a:t>
            </a:r>
            <a:r>
              <a:rPr lang="en-GB" dirty="0" err="1">
                <a:solidFill>
                  <a:schemeClr val="bg1"/>
                </a:solidFill>
              </a:rPr>
              <a:t>gwladwriaeth</a:t>
            </a:r>
            <a:r>
              <a:rPr lang="en-GB" dirty="0">
                <a:solidFill>
                  <a:schemeClr val="bg1"/>
                </a:solidFill>
              </a:rPr>
              <a:t> </a:t>
            </a:r>
            <a:r>
              <a:rPr lang="en-GB" dirty="0" err="1">
                <a:solidFill>
                  <a:schemeClr val="bg1"/>
                </a:solidFill>
              </a:rPr>
              <a:t>sy’n</a:t>
            </a:r>
            <a:r>
              <a:rPr lang="en-GB" dirty="0">
                <a:solidFill>
                  <a:schemeClr val="bg1"/>
                </a:solidFill>
              </a:rPr>
              <a:t> </a:t>
            </a:r>
            <a:r>
              <a:rPr lang="en-GB" dirty="0" err="1">
                <a:solidFill>
                  <a:schemeClr val="bg1"/>
                </a:solidFill>
              </a:rPr>
              <a:t>aelodau</a:t>
            </a:r>
            <a:endParaRPr lang="en-GB" dirty="0">
              <a:solidFill>
                <a:schemeClr val="bg1"/>
              </a:solidFill>
            </a:endParaRPr>
          </a:p>
          <a:p>
            <a:r>
              <a:rPr lang="en-GB" dirty="0">
                <a:solidFill>
                  <a:schemeClr val="bg1"/>
                </a:solidFill>
              </a:rPr>
              <a:t>Y </a:t>
            </a:r>
            <a:r>
              <a:rPr lang="en-GB" dirty="0" err="1">
                <a:solidFill>
                  <a:schemeClr val="bg1"/>
                </a:solidFill>
              </a:rPr>
              <a:t>prif</a:t>
            </a:r>
            <a:r>
              <a:rPr lang="en-GB" dirty="0">
                <a:solidFill>
                  <a:schemeClr val="bg1"/>
                </a:solidFill>
              </a:rPr>
              <a:t> nod </a:t>
            </a:r>
            <a:r>
              <a:rPr lang="en-GB" dirty="0" err="1">
                <a:solidFill>
                  <a:schemeClr val="bg1"/>
                </a:solidFill>
              </a:rPr>
              <a:t>yw</a:t>
            </a:r>
            <a:r>
              <a:rPr lang="en-GB" dirty="0">
                <a:solidFill>
                  <a:schemeClr val="bg1"/>
                </a:solidFill>
              </a:rPr>
              <a:t> </a:t>
            </a:r>
            <a:r>
              <a:rPr lang="en-GB" dirty="0" err="1">
                <a:solidFill>
                  <a:schemeClr val="bg1"/>
                </a:solidFill>
              </a:rPr>
              <a:t>diogelu</a:t>
            </a:r>
            <a:r>
              <a:rPr lang="en-GB" dirty="0">
                <a:solidFill>
                  <a:schemeClr val="bg1"/>
                </a:solidFill>
              </a:rPr>
              <a:t> </a:t>
            </a:r>
            <a:r>
              <a:rPr lang="en-GB" dirty="0" err="1">
                <a:solidFill>
                  <a:schemeClr val="bg1"/>
                </a:solidFill>
              </a:rPr>
              <a:t>hawliau</a:t>
            </a:r>
            <a:r>
              <a:rPr lang="en-GB" dirty="0">
                <a:solidFill>
                  <a:schemeClr val="bg1"/>
                </a:solidFill>
              </a:rPr>
              <a:t> </a:t>
            </a:r>
            <a:r>
              <a:rPr lang="en-GB" dirty="0" err="1">
                <a:solidFill>
                  <a:schemeClr val="bg1"/>
                </a:solidFill>
              </a:rPr>
              <a:t>dynol</a:t>
            </a:r>
            <a:r>
              <a:rPr lang="en-GB" dirty="0">
                <a:solidFill>
                  <a:schemeClr val="bg1"/>
                </a:solidFill>
              </a:rPr>
              <a:t> ac </a:t>
            </a:r>
            <a:r>
              <a:rPr lang="en-GB" dirty="0" err="1">
                <a:solidFill>
                  <a:schemeClr val="bg1"/>
                </a:solidFill>
              </a:rPr>
              <a:t>urddas</a:t>
            </a:r>
            <a:endParaRPr lang="en-GB" dirty="0">
              <a:solidFill>
                <a:schemeClr val="bg1"/>
              </a:solidFill>
            </a:endParaRPr>
          </a:p>
          <a:p>
            <a:r>
              <a:rPr lang="en-GB" dirty="0">
                <a:solidFill>
                  <a:schemeClr val="bg1"/>
                </a:solidFill>
              </a:rPr>
              <a:t>Yn </a:t>
            </a:r>
            <a:r>
              <a:rPr lang="en-GB" dirty="0" err="1">
                <a:solidFill>
                  <a:schemeClr val="bg1"/>
                </a:solidFill>
              </a:rPr>
              <a:t>cydnabod</a:t>
            </a:r>
            <a:r>
              <a:rPr lang="en-GB" dirty="0">
                <a:solidFill>
                  <a:schemeClr val="bg1"/>
                </a:solidFill>
              </a:rPr>
              <a:t> </a:t>
            </a:r>
            <a:r>
              <a:rPr lang="en-GB" dirty="0" err="1">
                <a:solidFill>
                  <a:schemeClr val="bg1"/>
                </a:solidFill>
              </a:rPr>
              <a:t>pwysigrwydd</a:t>
            </a:r>
            <a:r>
              <a:rPr lang="en-GB" dirty="0">
                <a:solidFill>
                  <a:schemeClr val="bg1"/>
                </a:solidFill>
              </a:rPr>
              <a:t> </a:t>
            </a:r>
            <a:r>
              <a:rPr lang="en-GB" dirty="0" err="1">
                <a:solidFill>
                  <a:schemeClr val="bg1"/>
                </a:solidFill>
              </a:rPr>
              <a:t>goruchwyliaeth</a:t>
            </a:r>
            <a:r>
              <a:rPr lang="en-GB" dirty="0">
                <a:solidFill>
                  <a:schemeClr val="bg1"/>
                </a:solidFill>
              </a:rPr>
              <a:t> </a:t>
            </a:r>
            <a:r>
              <a:rPr lang="en-GB" dirty="0" err="1">
                <a:solidFill>
                  <a:schemeClr val="bg1"/>
                </a:solidFill>
              </a:rPr>
              <a:t>ddynol</a:t>
            </a:r>
            <a:r>
              <a:rPr lang="en-GB" dirty="0">
                <a:solidFill>
                  <a:schemeClr val="bg1"/>
                </a:solidFill>
              </a:rPr>
              <a:t> o </a:t>
            </a:r>
            <a:r>
              <a:rPr lang="en-GB" dirty="0" err="1">
                <a:solidFill>
                  <a:schemeClr val="bg1"/>
                </a:solidFill>
              </a:rPr>
              <a:t>systemau</a:t>
            </a:r>
            <a:r>
              <a:rPr lang="en-GB" dirty="0">
                <a:solidFill>
                  <a:schemeClr val="bg1"/>
                </a:solidFill>
              </a:rPr>
              <a:t> AI</a:t>
            </a:r>
          </a:p>
          <a:p>
            <a:r>
              <a:rPr lang="en-GB" dirty="0" err="1">
                <a:solidFill>
                  <a:schemeClr val="bg1"/>
                </a:solidFill>
              </a:rPr>
              <a:t>Gwyliwch</a:t>
            </a:r>
            <a:r>
              <a:rPr lang="en-GB" dirty="0">
                <a:solidFill>
                  <a:schemeClr val="bg1"/>
                </a:solidFill>
              </a:rPr>
              <a:t> y </a:t>
            </a:r>
            <a:r>
              <a:rPr lang="en-GB" dirty="0" err="1">
                <a:solidFill>
                  <a:schemeClr val="bg1"/>
                </a:solidFill>
              </a:rPr>
              <a:t>fideo</a:t>
            </a:r>
            <a:r>
              <a:rPr lang="en-GB" dirty="0">
                <a:solidFill>
                  <a:schemeClr val="bg1"/>
                </a:solidFill>
              </a:rPr>
              <a:t> </a:t>
            </a:r>
            <a:r>
              <a:rPr lang="en-GB" dirty="0" err="1">
                <a:solidFill>
                  <a:schemeClr val="bg1"/>
                </a:solidFill>
              </a:rPr>
              <a:t>byr</a:t>
            </a:r>
            <a:r>
              <a:rPr lang="en-GB" dirty="0">
                <a:solidFill>
                  <a:schemeClr val="bg1"/>
                </a:solidFill>
              </a:rPr>
              <a:t> </a:t>
            </a:r>
            <a:r>
              <a:rPr lang="en-GB" dirty="0" err="1">
                <a:solidFill>
                  <a:schemeClr val="bg1"/>
                </a:solidFill>
              </a:rPr>
              <a:t>hwn</a:t>
            </a:r>
            <a:r>
              <a:rPr lang="en-GB" dirty="0">
                <a:solidFill>
                  <a:schemeClr val="bg1"/>
                </a:solidFill>
              </a:rPr>
              <a:t> </a:t>
            </a:r>
            <a:r>
              <a:rPr lang="en-GB" dirty="0" err="1">
                <a:solidFill>
                  <a:schemeClr val="bg1"/>
                </a:solidFill>
              </a:rPr>
              <a:t>gan</a:t>
            </a:r>
            <a:r>
              <a:rPr lang="en-GB" dirty="0">
                <a:solidFill>
                  <a:schemeClr val="bg1"/>
                </a:solidFill>
              </a:rPr>
              <a:t> UNESCO:</a:t>
            </a:r>
          </a:p>
          <a:p>
            <a:endParaRPr lang="en-GB" dirty="0"/>
          </a:p>
        </p:txBody>
      </p:sp>
      <p:sp>
        <p:nvSpPr>
          <p:cNvPr id="4" name="Content Placeholder 3">
            <a:extLst>
              <a:ext uri="{FF2B5EF4-FFF2-40B4-BE49-F238E27FC236}">
                <a16:creationId xmlns:a16="http://schemas.microsoft.com/office/drawing/2014/main" id="{E98F8C30-BF23-8285-A2F7-2D8A6D8E9CBA}"/>
              </a:ext>
            </a:extLst>
          </p:cNvPr>
          <p:cNvSpPr>
            <a:spLocks noGrp="1"/>
          </p:cNvSpPr>
          <p:nvPr>
            <p:ph sz="half" idx="2"/>
          </p:nvPr>
        </p:nvSpPr>
        <p:spPr/>
        <p:txBody>
          <a:bodyPr>
            <a:normAutofit fontScale="92500"/>
          </a:bodyPr>
          <a:lstStyle/>
          <a:p>
            <a:r>
              <a:rPr lang="en-GB" dirty="0">
                <a:solidFill>
                  <a:schemeClr val="bg1"/>
                </a:solidFill>
              </a:rPr>
              <a:t>Adopted by all 193 member states</a:t>
            </a:r>
          </a:p>
          <a:p>
            <a:r>
              <a:rPr lang="en-GB" dirty="0">
                <a:solidFill>
                  <a:schemeClr val="bg1"/>
                </a:solidFill>
              </a:rPr>
              <a:t>Key aim is to protect human rights and dignity</a:t>
            </a:r>
          </a:p>
          <a:p>
            <a:r>
              <a:rPr lang="en-GB" dirty="0">
                <a:solidFill>
                  <a:schemeClr val="bg1"/>
                </a:solidFill>
              </a:rPr>
              <a:t>Recognises the importance of human oversight of AI systems</a:t>
            </a:r>
          </a:p>
          <a:p>
            <a:r>
              <a:rPr lang="en-GB" dirty="0">
                <a:solidFill>
                  <a:schemeClr val="bg1"/>
                </a:solidFill>
              </a:rPr>
              <a:t>Watch this short UNESCO video:</a:t>
            </a:r>
          </a:p>
          <a:p>
            <a:pPr marL="0" indent="0">
              <a:buNone/>
            </a:pPr>
            <a:r>
              <a:rPr lang="en-GB" dirty="0">
                <a:hlinkClick r:id="rId2"/>
              </a:rPr>
              <a:t>Why is ethics crucial in the development of AI? - YouTube</a:t>
            </a:r>
            <a:endParaRPr lang="en-GB" dirty="0"/>
          </a:p>
          <a:p>
            <a:pPr marL="0" indent="0">
              <a:buNone/>
            </a:pPr>
            <a:r>
              <a:rPr lang="en-GB" dirty="0">
                <a:hlinkClick r:id="rId2"/>
              </a:rPr>
              <a:t>https://www.youtube.com/watch?v=HzYG56HLxbI</a:t>
            </a:r>
            <a:endParaRPr lang="en-GB" dirty="0"/>
          </a:p>
        </p:txBody>
      </p:sp>
    </p:spTree>
    <p:extLst>
      <p:ext uri="{BB962C8B-B14F-4D97-AF65-F5344CB8AC3E}">
        <p14:creationId xmlns:p14="http://schemas.microsoft.com/office/powerpoint/2010/main" val="22058809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F6B3B-CECC-ED55-29EB-15852CEC6010}"/>
              </a:ext>
            </a:extLst>
          </p:cNvPr>
          <p:cNvSpPr>
            <a:spLocks noGrp="1"/>
          </p:cNvSpPr>
          <p:nvPr>
            <p:ph type="title"/>
          </p:nvPr>
        </p:nvSpPr>
        <p:spPr>
          <a:xfrm>
            <a:off x="4861368" y="609600"/>
            <a:ext cx="4412633" cy="1320800"/>
          </a:xfrm>
        </p:spPr>
        <p:txBody>
          <a:bodyPr>
            <a:normAutofit fontScale="90000"/>
          </a:bodyPr>
          <a:lstStyle/>
          <a:p>
            <a:pPr algn="r"/>
            <a:r>
              <a:rPr lang="en-GB" dirty="0">
                <a:solidFill>
                  <a:schemeClr val="bg1"/>
                </a:solidFill>
              </a:rPr>
              <a:t>Difference between </a:t>
            </a:r>
            <a:br>
              <a:rPr lang="en-GB" dirty="0">
                <a:solidFill>
                  <a:schemeClr val="bg1"/>
                </a:solidFill>
              </a:rPr>
            </a:br>
            <a:r>
              <a:rPr lang="en-GB" dirty="0">
                <a:solidFill>
                  <a:schemeClr val="bg1"/>
                </a:solidFill>
              </a:rPr>
              <a:t>Google and </a:t>
            </a:r>
            <a:r>
              <a:rPr lang="en-GB" dirty="0" err="1">
                <a:solidFill>
                  <a:schemeClr val="bg1"/>
                </a:solidFill>
              </a:rPr>
              <a:t>ChatGTP</a:t>
            </a:r>
            <a:endParaRPr lang="en-GB" dirty="0">
              <a:solidFill>
                <a:schemeClr val="bg1"/>
              </a:solidFill>
            </a:endParaRPr>
          </a:p>
        </p:txBody>
      </p:sp>
      <p:sp>
        <p:nvSpPr>
          <p:cNvPr id="3" name="Content Placeholder 2">
            <a:extLst>
              <a:ext uri="{FF2B5EF4-FFF2-40B4-BE49-F238E27FC236}">
                <a16:creationId xmlns:a16="http://schemas.microsoft.com/office/drawing/2014/main" id="{58B6ADC4-9AB4-6DC7-49DD-ECE0F3F2C68C}"/>
              </a:ext>
            </a:extLst>
          </p:cNvPr>
          <p:cNvSpPr>
            <a:spLocks noGrp="1"/>
          </p:cNvSpPr>
          <p:nvPr>
            <p:ph sz="half" idx="1"/>
          </p:nvPr>
        </p:nvSpPr>
        <p:spPr>
          <a:xfrm>
            <a:off x="720754" y="2354132"/>
            <a:ext cx="5181600" cy="4351338"/>
          </a:xfrm>
        </p:spPr>
        <p:txBody>
          <a:bodyPr>
            <a:normAutofit/>
          </a:bodyPr>
          <a:lstStyle/>
          <a:p>
            <a:r>
              <a:rPr lang="en-GB" sz="2800" dirty="0">
                <a:solidFill>
                  <a:schemeClr val="bg1"/>
                </a:solidFill>
              </a:rPr>
              <a:t>Gall </a:t>
            </a:r>
            <a:r>
              <a:rPr lang="en-GB" sz="2800" dirty="0" err="1">
                <a:solidFill>
                  <a:schemeClr val="bg1"/>
                </a:solidFill>
              </a:rPr>
              <a:t>ChatGTP</a:t>
            </a:r>
            <a:r>
              <a:rPr lang="en-GB" sz="2800" dirty="0">
                <a:solidFill>
                  <a:schemeClr val="bg1"/>
                </a:solidFill>
              </a:rPr>
              <a:t> </a:t>
            </a:r>
            <a:r>
              <a:rPr lang="en-GB" sz="2800" dirty="0" err="1">
                <a:solidFill>
                  <a:schemeClr val="bg1"/>
                </a:solidFill>
              </a:rPr>
              <a:t>ddeall</a:t>
            </a:r>
            <a:r>
              <a:rPr lang="en-GB" sz="2800" dirty="0">
                <a:solidFill>
                  <a:schemeClr val="bg1"/>
                </a:solidFill>
              </a:rPr>
              <a:t> a </a:t>
            </a:r>
            <a:r>
              <a:rPr lang="en-GB" sz="2800" dirty="0" err="1">
                <a:solidFill>
                  <a:schemeClr val="bg1"/>
                </a:solidFill>
              </a:rPr>
              <a:t>chynhyrchu</a:t>
            </a:r>
            <a:r>
              <a:rPr lang="en-GB" sz="2800" dirty="0">
                <a:solidFill>
                  <a:schemeClr val="bg1"/>
                </a:solidFill>
              </a:rPr>
              <a:t> </a:t>
            </a:r>
            <a:r>
              <a:rPr lang="en-GB" sz="2800" dirty="0" err="1">
                <a:solidFill>
                  <a:schemeClr val="bg1"/>
                </a:solidFill>
              </a:rPr>
              <a:t>iaith</a:t>
            </a:r>
            <a:r>
              <a:rPr lang="en-GB" sz="2800" dirty="0">
                <a:solidFill>
                  <a:schemeClr val="bg1"/>
                </a:solidFill>
              </a:rPr>
              <a:t> </a:t>
            </a:r>
            <a:r>
              <a:rPr lang="en-GB" sz="2800" dirty="0" err="1">
                <a:solidFill>
                  <a:schemeClr val="bg1"/>
                </a:solidFill>
              </a:rPr>
              <a:t>naturiol</a:t>
            </a:r>
            <a:endParaRPr lang="en-GB" sz="2800" dirty="0">
              <a:solidFill>
                <a:schemeClr val="bg1"/>
              </a:solidFill>
            </a:endParaRPr>
          </a:p>
          <a:p>
            <a:r>
              <a:rPr lang="en-GB" sz="2800" dirty="0">
                <a:solidFill>
                  <a:schemeClr val="bg1"/>
                </a:solidFill>
              </a:rPr>
              <a:t>Mae Google </a:t>
            </a:r>
            <a:r>
              <a:rPr lang="en-GB" sz="2800" dirty="0" err="1">
                <a:solidFill>
                  <a:schemeClr val="bg1"/>
                </a:solidFill>
              </a:rPr>
              <a:t>yn</a:t>
            </a:r>
            <a:r>
              <a:rPr lang="en-GB" sz="2800" dirty="0">
                <a:solidFill>
                  <a:schemeClr val="bg1"/>
                </a:solidFill>
              </a:rPr>
              <a:t> </a:t>
            </a:r>
            <a:r>
              <a:rPr lang="en-GB" sz="2800" dirty="0" err="1">
                <a:solidFill>
                  <a:schemeClr val="bg1"/>
                </a:solidFill>
              </a:rPr>
              <a:t>beiriant</a:t>
            </a:r>
            <a:r>
              <a:rPr lang="en-GB" sz="2800" dirty="0">
                <a:solidFill>
                  <a:schemeClr val="bg1"/>
                </a:solidFill>
              </a:rPr>
              <a:t> </a:t>
            </a:r>
            <a:r>
              <a:rPr lang="en-GB" sz="2800" dirty="0" err="1">
                <a:solidFill>
                  <a:schemeClr val="bg1"/>
                </a:solidFill>
              </a:rPr>
              <a:t>chwilio</a:t>
            </a:r>
            <a:r>
              <a:rPr lang="en-GB" sz="2800" dirty="0">
                <a:solidFill>
                  <a:schemeClr val="bg1"/>
                </a:solidFill>
              </a:rPr>
              <a:t> </a:t>
            </a:r>
            <a:r>
              <a:rPr lang="en-GB" sz="2800" dirty="0" err="1">
                <a:solidFill>
                  <a:schemeClr val="bg1"/>
                </a:solidFill>
              </a:rPr>
              <a:t>sy'n</a:t>
            </a:r>
            <a:r>
              <a:rPr lang="en-GB" sz="2800" dirty="0">
                <a:solidFill>
                  <a:schemeClr val="bg1"/>
                </a:solidFill>
              </a:rPr>
              <a:t> </a:t>
            </a:r>
            <a:r>
              <a:rPr lang="en-GB" sz="2800" dirty="0" err="1">
                <a:solidFill>
                  <a:schemeClr val="bg1"/>
                </a:solidFill>
              </a:rPr>
              <a:t>gallu</a:t>
            </a:r>
            <a:r>
              <a:rPr lang="en-GB" sz="2800" dirty="0">
                <a:solidFill>
                  <a:schemeClr val="bg1"/>
                </a:solidFill>
              </a:rPr>
              <a:t> </a:t>
            </a:r>
            <a:r>
              <a:rPr lang="en-GB" sz="2800" dirty="0" err="1">
                <a:solidFill>
                  <a:schemeClr val="bg1"/>
                </a:solidFill>
              </a:rPr>
              <a:t>gweithredu</a:t>
            </a:r>
            <a:r>
              <a:rPr lang="en-GB" sz="2800" dirty="0">
                <a:solidFill>
                  <a:schemeClr val="bg1"/>
                </a:solidFill>
              </a:rPr>
              <a:t> </a:t>
            </a:r>
            <a:r>
              <a:rPr lang="en-GB" sz="2800" dirty="0" err="1">
                <a:solidFill>
                  <a:schemeClr val="bg1"/>
                </a:solidFill>
              </a:rPr>
              <a:t>ar</a:t>
            </a:r>
            <a:r>
              <a:rPr lang="en-GB" sz="2800" dirty="0">
                <a:solidFill>
                  <a:schemeClr val="bg1"/>
                </a:solidFill>
              </a:rPr>
              <a:t> </a:t>
            </a:r>
            <a:r>
              <a:rPr lang="en-GB" sz="2800" dirty="0" err="1">
                <a:solidFill>
                  <a:schemeClr val="bg1"/>
                </a:solidFill>
              </a:rPr>
              <a:t>eiriau</a:t>
            </a:r>
            <a:r>
              <a:rPr lang="en-GB" sz="2800" dirty="0">
                <a:solidFill>
                  <a:schemeClr val="bg1"/>
                </a:solidFill>
              </a:rPr>
              <a:t> </a:t>
            </a:r>
            <a:r>
              <a:rPr lang="en-GB" sz="2800" dirty="0" err="1">
                <a:solidFill>
                  <a:schemeClr val="bg1"/>
                </a:solidFill>
              </a:rPr>
              <a:t>allweddol</a:t>
            </a:r>
            <a:r>
              <a:rPr lang="en-GB" sz="2800" dirty="0">
                <a:solidFill>
                  <a:schemeClr val="bg1"/>
                </a:solidFill>
              </a:rPr>
              <a:t> </a:t>
            </a:r>
            <a:r>
              <a:rPr lang="en-GB" sz="2800" dirty="0" err="1">
                <a:solidFill>
                  <a:schemeClr val="bg1"/>
                </a:solidFill>
              </a:rPr>
              <a:t>yn</a:t>
            </a:r>
            <a:r>
              <a:rPr lang="en-GB" sz="2800" dirty="0">
                <a:solidFill>
                  <a:schemeClr val="bg1"/>
                </a:solidFill>
              </a:rPr>
              <a:t> </a:t>
            </a:r>
            <a:r>
              <a:rPr lang="en-GB" sz="2800" dirty="0" err="1">
                <a:solidFill>
                  <a:schemeClr val="bg1"/>
                </a:solidFill>
              </a:rPr>
              <a:t>unig</a:t>
            </a:r>
            <a:r>
              <a:rPr lang="en-GB" sz="2800" dirty="0">
                <a:solidFill>
                  <a:schemeClr val="bg1"/>
                </a:solidFill>
              </a:rPr>
              <a:t>.</a:t>
            </a:r>
          </a:p>
          <a:p>
            <a:endParaRPr lang="en-GB" dirty="0"/>
          </a:p>
        </p:txBody>
      </p:sp>
      <p:sp>
        <p:nvSpPr>
          <p:cNvPr id="4" name="Content Placeholder 3">
            <a:extLst>
              <a:ext uri="{FF2B5EF4-FFF2-40B4-BE49-F238E27FC236}">
                <a16:creationId xmlns:a16="http://schemas.microsoft.com/office/drawing/2014/main" id="{F332C58C-ADD1-EEE2-505D-877E16CE4F17}"/>
              </a:ext>
            </a:extLst>
          </p:cNvPr>
          <p:cNvSpPr>
            <a:spLocks noGrp="1"/>
          </p:cNvSpPr>
          <p:nvPr>
            <p:ph sz="half" idx="2"/>
          </p:nvPr>
        </p:nvSpPr>
        <p:spPr>
          <a:xfrm>
            <a:off x="6203663" y="2354132"/>
            <a:ext cx="5181600" cy="4351338"/>
          </a:xfrm>
        </p:spPr>
        <p:txBody>
          <a:bodyPr>
            <a:normAutofit/>
          </a:bodyPr>
          <a:lstStyle/>
          <a:p>
            <a:r>
              <a:rPr lang="en-GB" sz="2800" dirty="0" err="1">
                <a:solidFill>
                  <a:schemeClr val="bg1"/>
                </a:solidFill>
              </a:rPr>
              <a:t>ChatGTP</a:t>
            </a:r>
            <a:r>
              <a:rPr lang="en-GB" sz="2800" dirty="0">
                <a:solidFill>
                  <a:schemeClr val="bg1"/>
                </a:solidFill>
              </a:rPr>
              <a:t> can understand and generate natural language</a:t>
            </a:r>
          </a:p>
          <a:p>
            <a:r>
              <a:rPr lang="en-GB" sz="2800" dirty="0">
                <a:solidFill>
                  <a:schemeClr val="bg1"/>
                </a:solidFill>
              </a:rPr>
              <a:t>Google is a search engine that can only operate on key words</a:t>
            </a:r>
          </a:p>
          <a:p>
            <a:pPr marL="0" indent="0">
              <a:buNone/>
            </a:pPr>
            <a:r>
              <a:rPr lang="en-GB" sz="2800" dirty="0">
                <a:solidFill>
                  <a:schemeClr val="bg1"/>
                </a:solidFill>
              </a:rPr>
              <a:t>                   </a:t>
            </a:r>
            <a:r>
              <a:rPr lang="en-GB" sz="1200" dirty="0">
                <a:solidFill>
                  <a:schemeClr val="bg1"/>
                </a:solidFill>
              </a:rPr>
              <a:t>(The Guardian, 2023)</a:t>
            </a:r>
            <a:endParaRPr lang="en-GB" sz="2800" dirty="0">
              <a:solidFill>
                <a:schemeClr val="bg1"/>
              </a:solidFill>
            </a:endParaRPr>
          </a:p>
        </p:txBody>
      </p:sp>
      <p:sp>
        <p:nvSpPr>
          <p:cNvPr id="5" name="Title 1">
            <a:extLst>
              <a:ext uri="{FF2B5EF4-FFF2-40B4-BE49-F238E27FC236}">
                <a16:creationId xmlns:a16="http://schemas.microsoft.com/office/drawing/2014/main" id="{D044C85B-0CF4-FA03-B7A8-6D2FA82512EA}"/>
              </a:ext>
            </a:extLst>
          </p:cNvPr>
          <p:cNvSpPr txBox="1">
            <a:spLocks/>
          </p:cNvSpPr>
          <p:nvPr/>
        </p:nvSpPr>
        <p:spPr>
          <a:xfrm>
            <a:off x="313075" y="552027"/>
            <a:ext cx="4412633"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dirty="0">
                <a:solidFill>
                  <a:schemeClr val="bg1"/>
                </a:solidFill>
              </a:rPr>
              <a:t>Y </a:t>
            </a:r>
            <a:r>
              <a:rPr lang="en-GB" dirty="0" err="1">
                <a:solidFill>
                  <a:schemeClr val="bg1"/>
                </a:solidFill>
              </a:rPr>
              <a:t>gwahaniaeth</a:t>
            </a:r>
            <a:r>
              <a:rPr lang="en-GB" dirty="0">
                <a:solidFill>
                  <a:schemeClr val="bg1"/>
                </a:solidFill>
              </a:rPr>
              <a:t> </a:t>
            </a:r>
            <a:r>
              <a:rPr lang="en-GB" dirty="0" err="1">
                <a:solidFill>
                  <a:schemeClr val="bg1"/>
                </a:solidFill>
              </a:rPr>
              <a:t>rhwng</a:t>
            </a:r>
            <a:r>
              <a:rPr lang="en-GB" dirty="0">
                <a:solidFill>
                  <a:schemeClr val="bg1"/>
                </a:solidFill>
              </a:rPr>
              <a:t> </a:t>
            </a:r>
            <a:br>
              <a:rPr lang="en-GB" dirty="0">
                <a:solidFill>
                  <a:schemeClr val="bg1"/>
                </a:solidFill>
              </a:rPr>
            </a:br>
            <a:r>
              <a:rPr lang="en-GB" dirty="0">
                <a:solidFill>
                  <a:schemeClr val="bg1"/>
                </a:solidFill>
              </a:rPr>
              <a:t>Google a </a:t>
            </a:r>
            <a:r>
              <a:rPr lang="en-GB" dirty="0" err="1">
                <a:solidFill>
                  <a:schemeClr val="bg1"/>
                </a:solidFill>
              </a:rPr>
              <a:t>ChatGTP</a:t>
            </a:r>
            <a:endParaRPr lang="en-GB" dirty="0">
              <a:solidFill>
                <a:schemeClr val="bg1"/>
              </a:solidFill>
            </a:endParaRPr>
          </a:p>
        </p:txBody>
      </p:sp>
    </p:spTree>
    <p:extLst>
      <p:ext uri="{BB962C8B-B14F-4D97-AF65-F5344CB8AC3E}">
        <p14:creationId xmlns:p14="http://schemas.microsoft.com/office/powerpoint/2010/main" val="32510809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B2454-8275-E0CC-9273-EC459D762F3B}"/>
              </a:ext>
            </a:extLst>
          </p:cNvPr>
          <p:cNvSpPr>
            <a:spLocks noGrp="1"/>
          </p:cNvSpPr>
          <p:nvPr>
            <p:ph type="title"/>
          </p:nvPr>
        </p:nvSpPr>
        <p:spPr>
          <a:xfrm>
            <a:off x="1496907" y="555413"/>
            <a:ext cx="8596668" cy="1320800"/>
          </a:xfrm>
        </p:spPr>
        <p:txBody>
          <a:bodyPr/>
          <a:lstStyle/>
          <a:p>
            <a:r>
              <a:rPr lang="en-GB" dirty="0">
                <a:solidFill>
                  <a:schemeClr val="bg1"/>
                </a:solidFill>
              </a:rPr>
              <a:t>   </a:t>
            </a:r>
            <a:r>
              <a:rPr lang="en-GB" dirty="0" err="1">
                <a:solidFill>
                  <a:schemeClr val="bg1"/>
                </a:solidFill>
              </a:rPr>
              <a:t>Triwch</a:t>
            </a:r>
            <a:r>
              <a:rPr lang="en-GB" dirty="0">
                <a:solidFill>
                  <a:schemeClr val="bg1"/>
                </a:solidFill>
              </a:rPr>
              <a:t> </a:t>
            </a:r>
            <a:r>
              <a:rPr lang="en-GB" dirty="0" err="1">
                <a:solidFill>
                  <a:schemeClr val="bg1"/>
                </a:solidFill>
              </a:rPr>
              <a:t>allan</a:t>
            </a:r>
            <a:r>
              <a:rPr lang="en-GB" dirty="0">
                <a:solidFill>
                  <a:schemeClr val="bg1"/>
                </a:solidFill>
              </a:rPr>
              <a:t>  / Let’s try it out</a:t>
            </a:r>
          </a:p>
        </p:txBody>
      </p:sp>
      <p:sp>
        <p:nvSpPr>
          <p:cNvPr id="3" name="Content Placeholder 2">
            <a:extLst>
              <a:ext uri="{FF2B5EF4-FFF2-40B4-BE49-F238E27FC236}">
                <a16:creationId xmlns:a16="http://schemas.microsoft.com/office/drawing/2014/main" id="{FB6F935F-DD38-A1BD-FB25-0157C868A1B3}"/>
              </a:ext>
            </a:extLst>
          </p:cNvPr>
          <p:cNvSpPr>
            <a:spLocks noGrp="1"/>
          </p:cNvSpPr>
          <p:nvPr>
            <p:ph sz="half" idx="1"/>
          </p:nvPr>
        </p:nvSpPr>
        <p:spPr/>
        <p:txBody>
          <a:bodyPr>
            <a:normAutofit/>
          </a:bodyPr>
          <a:lstStyle/>
          <a:p>
            <a:r>
              <a:rPr lang="en-GB" dirty="0" err="1">
                <a:solidFill>
                  <a:schemeClr val="bg1"/>
                </a:solidFill>
              </a:rPr>
              <a:t>Ewch</a:t>
            </a:r>
            <a:r>
              <a:rPr lang="en-GB" dirty="0">
                <a:solidFill>
                  <a:schemeClr val="bg1"/>
                </a:solidFill>
              </a:rPr>
              <a:t> </a:t>
            </a:r>
            <a:r>
              <a:rPr lang="en-GB" dirty="0" err="1">
                <a:solidFill>
                  <a:schemeClr val="bg1"/>
                </a:solidFill>
              </a:rPr>
              <a:t>i</a:t>
            </a:r>
            <a:r>
              <a:rPr lang="en-GB" dirty="0">
                <a:solidFill>
                  <a:schemeClr val="bg1"/>
                </a:solidFill>
              </a:rPr>
              <a:t> </a:t>
            </a:r>
            <a:r>
              <a:rPr lang="en-GB" dirty="0">
                <a:solidFill>
                  <a:schemeClr val="bg1"/>
                </a:solidFill>
                <a:hlinkClick r:id="rId2">
                  <a:extLst>
                    <a:ext uri="{A12FA001-AC4F-418D-AE19-62706E023703}">
                      <ahyp:hlinkClr xmlns:ahyp="http://schemas.microsoft.com/office/drawing/2018/hyperlinkcolor" val="tx"/>
                    </a:ext>
                  </a:extLst>
                </a:hlinkClick>
              </a:rPr>
              <a:t>https://chat.openai.com/</a:t>
            </a:r>
            <a:endParaRPr lang="en-GB" dirty="0">
              <a:solidFill>
                <a:schemeClr val="bg1"/>
              </a:solidFill>
            </a:endParaRPr>
          </a:p>
          <a:p>
            <a:r>
              <a:rPr lang="en-GB" dirty="0">
                <a:solidFill>
                  <a:schemeClr val="bg1"/>
                </a:solidFill>
              </a:rPr>
              <a:t> </a:t>
            </a:r>
            <a:r>
              <a:rPr lang="en-GB" dirty="0" err="1">
                <a:solidFill>
                  <a:schemeClr val="bg1"/>
                </a:solidFill>
              </a:rPr>
              <a:t>Teipiwch</a:t>
            </a:r>
            <a:r>
              <a:rPr lang="en-GB" dirty="0">
                <a:solidFill>
                  <a:schemeClr val="bg1"/>
                </a:solidFill>
              </a:rPr>
              <a:t> </a:t>
            </a:r>
            <a:r>
              <a:rPr lang="en-GB" dirty="0" err="1">
                <a:solidFill>
                  <a:schemeClr val="bg1"/>
                </a:solidFill>
              </a:rPr>
              <a:t>gwestiwn</a:t>
            </a:r>
            <a:endParaRPr lang="en-GB" dirty="0">
              <a:solidFill>
                <a:schemeClr val="bg1"/>
              </a:solidFill>
            </a:endParaRPr>
          </a:p>
          <a:p>
            <a:r>
              <a:rPr lang="en-GB" dirty="0" err="1">
                <a:solidFill>
                  <a:schemeClr val="bg1"/>
                </a:solidFill>
              </a:rPr>
              <a:t>e.e.</a:t>
            </a:r>
            <a:r>
              <a:rPr lang="en-GB" dirty="0">
                <a:solidFill>
                  <a:schemeClr val="bg1"/>
                </a:solidFill>
              </a:rPr>
              <a:t> Beth </a:t>
            </a:r>
            <a:r>
              <a:rPr lang="en-GB" dirty="0" err="1">
                <a:solidFill>
                  <a:schemeClr val="bg1"/>
                </a:solidFill>
              </a:rPr>
              <a:t>yw</a:t>
            </a:r>
            <a:r>
              <a:rPr lang="en-GB" dirty="0">
                <a:solidFill>
                  <a:schemeClr val="bg1"/>
                </a:solidFill>
              </a:rPr>
              <a:t> </a:t>
            </a:r>
            <a:r>
              <a:rPr lang="en-GB" dirty="0" err="1">
                <a:solidFill>
                  <a:schemeClr val="bg1"/>
                </a:solidFill>
              </a:rPr>
              <a:t>dau</a:t>
            </a:r>
            <a:r>
              <a:rPr lang="en-GB" dirty="0">
                <a:solidFill>
                  <a:schemeClr val="bg1"/>
                </a:solidFill>
              </a:rPr>
              <a:t> </a:t>
            </a:r>
            <a:r>
              <a:rPr lang="en-GB" dirty="0" err="1">
                <a:solidFill>
                  <a:schemeClr val="bg1"/>
                </a:solidFill>
              </a:rPr>
              <a:t>bwynt</a:t>
            </a:r>
            <a:r>
              <a:rPr lang="en-GB" dirty="0">
                <a:solidFill>
                  <a:schemeClr val="bg1"/>
                </a:solidFill>
              </a:rPr>
              <a:t> </a:t>
            </a:r>
            <a:r>
              <a:rPr lang="en-GB" dirty="0" err="1">
                <a:solidFill>
                  <a:schemeClr val="bg1"/>
                </a:solidFill>
              </a:rPr>
              <a:t>sy'n</a:t>
            </a:r>
            <a:r>
              <a:rPr lang="en-GB" dirty="0">
                <a:solidFill>
                  <a:schemeClr val="bg1"/>
                </a:solidFill>
              </a:rPr>
              <a:t> </a:t>
            </a:r>
            <a:r>
              <a:rPr lang="en-GB" dirty="0" err="1">
                <a:solidFill>
                  <a:schemeClr val="bg1"/>
                </a:solidFill>
              </a:rPr>
              <a:t>cael</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herio</a:t>
            </a:r>
            <a:r>
              <a:rPr lang="en-GB" dirty="0">
                <a:solidFill>
                  <a:schemeClr val="bg1"/>
                </a:solidFill>
              </a:rPr>
              <a:t> am </a:t>
            </a:r>
            <a:r>
              <a:rPr lang="en-GB" dirty="0" err="1">
                <a:solidFill>
                  <a:schemeClr val="bg1"/>
                </a:solidFill>
              </a:rPr>
              <a:t>hanes</a:t>
            </a:r>
            <a:r>
              <a:rPr lang="en-GB" dirty="0">
                <a:solidFill>
                  <a:schemeClr val="bg1"/>
                </a:solidFill>
              </a:rPr>
              <a:t> </a:t>
            </a:r>
            <a:r>
              <a:rPr lang="en-GB" dirty="0" err="1">
                <a:solidFill>
                  <a:schemeClr val="bg1"/>
                </a:solidFill>
              </a:rPr>
              <a:t>addysg</a:t>
            </a:r>
            <a:r>
              <a:rPr lang="en-GB" dirty="0">
                <a:solidFill>
                  <a:schemeClr val="bg1"/>
                </a:solidFill>
              </a:rPr>
              <a:t> </a:t>
            </a:r>
            <a:r>
              <a:rPr lang="en-GB" dirty="0" err="1">
                <a:solidFill>
                  <a:schemeClr val="bg1"/>
                </a:solidFill>
              </a:rPr>
              <a:t>yng</a:t>
            </a:r>
            <a:r>
              <a:rPr lang="en-GB" dirty="0">
                <a:solidFill>
                  <a:schemeClr val="bg1"/>
                </a:solidFill>
              </a:rPr>
              <a:t> </a:t>
            </a:r>
            <a:r>
              <a:rPr lang="en-GB" dirty="0" err="1">
                <a:solidFill>
                  <a:schemeClr val="bg1"/>
                </a:solidFill>
              </a:rPr>
              <a:t>Nghymru</a:t>
            </a:r>
            <a:r>
              <a:rPr lang="en-GB" dirty="0">
                <a:solidFill>
                  <a:schemeClr val="bg1"/>
                </a:solidFill>
              </a:rPr>
              <a:t>?</a:t>
            </a:r>
          </a:p>
          <a:p>
            <a:r>
              <a:rPr lang="en-GB" dirty="0">
                <a:solidFill>
                  <a:schemeClr val="bg1"/>
                </a:solidFill>
              </a:rPr>
              <a:t>Sut </a:t>
            </a:r>
            <a:r>
              <a:rPr lang="en-GB" dirty="0" err="1">
                <a:solidFill>
                  <a:schemeClr val="bg1"/>
                </a:solidFill>
              </a:rPr>
              <a:t>i</a:t>
            </a:r>
            <a:r>
              <a:rPr lang="en-GB" dirty="0">
                <a:solidFill>
                  <a:schemeClr val="bg1"/>
                </a:solidFill>
              </a:rPr>
              <a:t> </a:t>
            </a:r>
            <a:r>
              <a:rPr lang="en-GB" dirty="0" err="1">
                <a:solidFill>
                  <a:schemeClr val="bg1"/>
                </a:solidFill>
              </a:rPr>
              <a:t>gyfeirnodi</a:t>
            </a:r>
            <a:r>
              <a:rPr lang="en-GB" dirty="0">
                <a:solidFill>
                  <a:schemeClr val="bg1"/>
                </a:solidFill>
              </a:rPr>
              <a:t> </a:t>
            </a:r>
            <a:r>
              <a:rPr lang="en-GB" dirty="0" err="1">
                <a:solidFill>
                  <a:schemeClr val="bg1"/>
                </a:solidFill>
              </a:rPr>
              <a:t>ChatGTP</a:t>
            </a:r>
            <a:r>
              <a:rPr lang="en-GB" dirty="0">
                <a:solidFill>
                  <a:schemeClr val="bg1"/>
                </a:solidFill>
              </a:rPr>
              <a:t>:</a:t>
            </a:r>
          </a:p>
          <a:p>
            <a:endParaRPr lang="en-GB" dirty="0"/>
          </a:p>
        </p:txBody>
      </p:sp>
      <p:sp>
        <p:nvSpPr>
          <p:cNvPr id="4" name="Content Placeholder 3">
            <a:extLst>
              <a:ext uri="{FF2B5EF4-FFF2-40B4-BE49-F238E27FC236}">
                <a16:creationId xmlns:a16="http://schemas.microsoft.com/office/drawing/2014/main" id="{5B419830-ED70-8A18-A8FD-18D759196C76}"/>
              </a:ext>
            </a:extLst>
          </p:cNvPr>
          <p:cNvSpPr>
            <a:spLocks noGrp="1"/>
          </p:cNvSpPr>
          <p:nvPr>
            <p:ph sz="half" idx="2"/>
          </p:nvPr>
        </p:nvSpPr>
        <p:spPr/>
        <p:txBody>
          <a:bodyPr>
            <a:normAutofit/>
          </a:bodyPr>
          <a:lstStyle/>
          <a:p>
            <a:r>
              <a:rPr lang="en-GB" dirty="0">
                <a:solidFill>
                  <a:schemeClr val="bg1"/>
                </a:solidFill>
              </a:rPr>
              <a:t>Go to </a:t>
            </a:r>
            <a:r>
              <a:rPr lang="en-GB" dirty="0">
                <a:solidFill>
                  <a:schemeClr val="bg1"/>
                </a:solidFill>
                <a:hlinkClick r:id="rId2">
                  <a:extLst>
                    <a:ext uri="{A12FA001-AC4F-418D-AE19-62706E023703}">
                      <ahyp:hlinkClr xmlns:ahyp="http://schemas.microsoft.com/office/drawing/2018/hyperlinkcolor" val="tx"/>
                    </a:ext>
                  </a:extLst>
                </a:hlinkClick>
              </a:rPr>
              <a:t>ChatGPT (openai.com)</a:t>
            </a:r>
            <a:endParaRPr lang="en-GB" dirty="0">
              <a:solidFill>
                <a:schemeClr val="bg1"/>
              </a:solidFill>
            </a:endParaRPr>
          </a:p>
          <a:p>
            <a:r>
              <a:rPr lang="en-GB" dirty="0">
                <a:solidFill>
                  <a:schemeClr val="bg1"/>
                </a:solidFill>
              </a:rPr>
              <a:t>Type in a question</a:t>
            </a:r>
          </a:p>
          <a:p>
            <a:pPr marL="0" indent="0">
              <a:buNone/>
            </a:pPr>
            <a:r>
              <a:rPr lang="en-GB" dirty="0">
                <a:solidFill>
                  <a:schemeClr val="bg1"/>
                </a:solidFill>
              </a:rPr>
              <a:t>e.g. What are two contested points about the history of education in Wales?</a:t>
            </a:r>
          </a:p>
          <a:p>
            <a:r>
              <a:rPr lang="en-GB" dirty="0"/>
              <a:t>How to reference </a:t>
            </a:r>
            <a:r>
              <a:rPr lang="en-GB" dirty="0" err="1"/>
              <a:t>ChatGTP</a:t>
            </a:r>
            <a:r>
              <a:rPr lang="en-GB" dirty="0"/>
              <a: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752717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E9B05-71AA-1BFE-EA76-4F04F527BF34}"/>
              </a:ext>
            </a:extLst>
          </p:cNvPr>
          <p:cNvSpPr>
            <a:spLocks noGrp="1"/>
          </p:cNvSpPr>
          <p:nvPr>
            <p:ph type="title"/>
          </p:nvPr>
        </p:nvSpPr>
        <p:spPr>
          <a:xfrm>
            <a:off x="5089968" y="609600"/>
            <a:ext cx="4184034" cy="1320800"/>
          </a:xfrm>
        </p:spPr>
        <p:txBody>
          <a:bodyPr>
            <a:normAutofit/>
          </a:bodyPr>
          <a:lstStyle/>
          <a:p>
            <a:pPr algn="r"/>
            <a:r>
              <a:rPr lang="en-GB" sz="2800" dirty="0">
                <a:solidFill>
                  <a:schemeClr val="bg1"/>
                </a:solidFill>
              </a:rPr>
              <a:t>Is it acceptable to use AI </a:t>
            </a:r>
            <a:br>
              <a:rPr lang="en-GB" sz="2800" dirty="0">
                <a:solidFill>
                  <a:schemeClr val="bg1"/>
                </a:solidFill>
              </a:rPr>
            </a:br>
            <a:r>
              <a:rPr lang="en-GB" sz="2800" dirty="0">
                <a:solidFill>
                  <a:schemeClr val="bg1"/>
                </a:solidFill>
              </a:rPr>
              <a:t>in your academic work?</a:t>
            </a:r>
          </a:p>
        </p:txBody>
      </p:sp>
      <p:sp>
        <p:nvSpPr>
          <p:cNvPr id="3" name="Content Placeholder 2">
            <a:extLst>
              <a:ext uri="{FF2B5EF4-FFF2-40B4-BE49-F238E27FC236}">
                <a16:creationId xmlns:a16="http://schemas.microsoft.com/office/drawing/2014/main" id="{045D2FEB-D2DA-BFBD-AE3A-671495F6DF08}"/>
              </a:ext>
            </a:extLst>
          </p:cNvPr>
          <p:cNvSpPr>
            <a:spLocks noGrp="1"/>
          </p:cNvSpPr>
          <p:nvPr>
            <p:ph sz="half" idx="1"/>
          </p:nvPr>
        </p:nvSpPr>
        <p:spPr/>
        <p:txBody>
          <a:bodyPr>
            <a:normAutofit fontScale="62500" lnSpcReduction="20000"/>
          </a:bodyPr>
          <a:lstStyle/>
          <a:p>
            <a:r>
              <a:rPr lang="en-GB" dirty="0" err="1">
                <a:solidFill>
                  <a:schemeClr val="bg1"/>
                </a:solidFill>
              </a:rPr>
              <a:t>Uniondeb</a:t>
            </a:r>
            <a:r>
              <a:rPr lang="en-GB" dirty="0">
                <a:solidFill>
                  <a:schemeClr val="bg1"/>
                </a:solidFill>
              </a:rPr>
              <a:t> </a:t>
            </a:r>
            <a:r>
              <a:rPr lang="en-GB" dirty="0" err="1">
                <a:solidFill>
                  <a:schemeClr val="bg1"/>
                </a:solidFill>
              </a:rPr>
              <a:t>academaidd</a:t>
            </a:r>
            <a:r>
              <a:rPr lang="en-GB" dirty="0">
                <a:solidFill>
                  <a:schemeClr val="bg1"/>
                </a:solidFill>
              </a:rPr>
              <a:t> </a:t>
            </a:r>
            <a:r>
              <a:rPr lang="en-GB" dirty="0" err="1">
                <a:solidFill>
                  <a:schemeClr val="bg1"/>
                </a:solidFill>
              </a:rPr>
              <a:t>yw</a:t>
            </a:r>
            <a:r>
              <a:rPr lang="en-GB" dirty="0">
                <a:solidFill>
                  <a:schemeClr val="bg1"/>
                </a:solidFill>
              </a:rPr>
              <a:t> bod </a:t>
            </a:r>
            <a:r>
              <a:rPr lang="en-GB" dirty="0" err="1">
                <a:solidFill>
                  <a:schemeClr val="bg1"/>
                </a:solidFill>
              </a:rPr>
              <a:t>yn</a:t>
            </a:r>
            <a:r>
              <a:rPr lang="en-GB" dirty="0">
                <a:solidFill>
                  <a:schemeClr val="bg1"/>
                </a:solidFill>
              </a:rPr>
              <a:t> </a:t>
            </a:r>
            <a:r>
              <a:rPr lang="en-GB" dirty="0" err="1">
                <a:solidFill>
                  <a:schemeClr val="bg1"/>
                </a:solidFill>
              </a:rPr>
              <a:t>onest</a:t>
            </a:r>
            <a:r>
              <a:rPr lang="en-GB" dirty="0">
                <a:solidFill>
                  <a:schemeClr val="bg1"/>
                </a:solidFill>
              </a:rPr>
              <a:t> </a:t>
            </a:r>
            <a:r>
              <a:rPr lang="en-GB" dirty="0" err="1">
                <a:solidFill>
                  <a:schemeClr val="bg1"/>
                </a:solidFill>
              </a:rPr>
              <a:t>mewn</a:t>
            </a:r>
            <a:r>
              <a:rPr lang="en-GB" dirty="0">
                <a:solidFill>
                  <a:schemeClr val="bg1"/>
                </a:solidFill>
              </a:rPr>
              <a:t> </a:t>
            </a:r>
            <a:r>
              <a:rPr lang="en-GB" dirty="0" err="1">
                <a:solidFill>
                  <a:schemeClr val="bg1"/>
                </a:solidFill>
              </a:rPr>
              <a:t>unrhyw</a:t>
            </a:r>
            <a:r>
              <a:rPr lang="en-GB" dirty="0">
                <a:solidFill>
                  <a:schemeClr val="bg1"/>
                </a:solidFill>
              </a:rPr>
              <a:t> </a:t>
            </a:r>
            <a:r>
              <a:rPr lang="en-GB" dirty="0" err="1">
                <a:solidFill>
                  <a:schemeClr val="bg1"/>
                </a:solidFill>
              </a:rPr>
              <a:t>waith</a:t>
            </a:r>
            <a:r>
              <a:rPr lang="en-GB" dirty="0">
                <a:solidFill>
                  <a:schemeClr val="bg1"/>
                </a:solidFill>
              </a:rPr>
              <a:t> a </a:t>
            </a:r>
            <a:r>
              <a:rPr lang="en-GB" dirty="0" err="1">
                <a:solidFill>
                  <a:schemeClr val="bg1"/>
                </a:solidFill>
              </a:rPr>
              <a:t>wnewch</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eich</a:t>
            </a:r>
            <a:r>
              <a:rPr lang="en-GB" dirty="0">
                <a:solidFill>
                  <a:schemeClr val="bg1"/>
                </a:solidFill>
              </a:rPr>
              <a:t> </a:t>
            </a:r>
            <a:r>
              <a:rPr lang="en-GB" dirty="0" err="1">
                <a:solidFill>
                  <a:schemeClr val="bg1"/>
                </a:solidFill>
              </a:rPr>
              <a:t>astudiaethau</a:t>
            </a:r>
            <a:r>
              <a:rPr lang="en-GB" dirty="0">
                <a:solidFill>
                  <a:schemeClr val="bg1"/>
                </a:solidFill>
              </a:rPr>
              <a:t>. </a:t>
            </a:r>
          </a:p>
          <a:p>
            <a:r>
              <a:rPr lang="en-GB" dirty="0" err="1">
                <a:solidFill>
                  <a:schemeClr val="bg1"/>
                </a:solidFill>
              </a:rPr>
              <a:t>Mae'r</a:t>
            </a:r>
            <a:r>
              <a:rPr lang="en-GB" dirty="0">
                <a:solidFill>
                  <a:schemeClr val="bg1"/>
                </a:solidFill>
              </a:rPr>
              <a:t> </a:t>
            </a:r>
            <a:r>
              <a:rPr lang="en-GB" dirty="0" err="1">
                <a:solidFill>
                  <a:schemeClr val="bg1"/>
                </a:solidFill>
              </a:rPr>
              <a:t>defnydd</a:t>
            </a:r>
            <a:r>
              <a:rPr lang="en-GB" dirty="0">
                <a:solidFill>
                  <a:schemeClr val="bg1"/>
                </a:solidFill>
              </a:rPr>
              <a:t> o </a:t>
            </a:r>
            <a:r>
              <a:rPr lang="en-GB" dirty="0" err="1">
                <a:solidFill>
                  <a:schemeClr val="bg1"/>
                </a:solidFill>
              </a:rPr>
              <a:t>bobl</a:t>
            </a:r>
            <a:r>
              <a:rPr lang="en-GB" dirty="0">
                <a:solidFill>
                  <a:schemeClr val="bg1"/>
                </a:solidFill>
              </a:rPr>
              <a:t> </a:t>
            </a:r>
            <a:r>
              <a:rPr lang="en-GB" dirty="0" err="1">
                <a:solidFill>
                  <a:schemeClr val="bg1"/>
                </a:solidFill>
              </a:rPr>
              <a:t>eraill</a:t>
            </a:r>
            <a:r>
              <a:rPr lang="en-GB" dirty="0">
                <a:solidFill>
                  <a:schemeClr val="bg1"/>
                </a:solidFill>
              </a:rPr>
              <a:t> (</a:t>
            </a:r>
            <a:r>
              <a:rPr lang="en-GB" dirty="0" err="1">
                <a:solidFill>
                  <a:schemeClr val="bg1"/>
                </a:solidFill>
              </a:rPr>
              <a:t>ffrindiau</a:t>
            </a:r>
            <a:r>
              <a:rPr lang="en-GB" dirty="0">
                <a:solidFill>
                  <a:schemeClr val="bg1"/>
                </a:solidFill>
              </a:rPr>
              <a:t>, </a:t>
            </a:r>
            <a:r>
              <a:rPr lang="en-GB" dirty="0" err="1">
                <a:solidFill>
                  <a:schemeClr val="bg1"/>
                </a:solidFill>
              </a:rPr>
              <a:t>melinau</a:t>
            </a:r>
            <a:r>
              <a:rPr lang="en-GB" dirty="0">
                <a:solidFill>
                  <a:schemeClr val="bg1"/>
                </a:solidFill>
              </a:rPr>
              <a:t> </a:t>
            </a:r>
            <a:r>
              <a:rPr lang="en-GB" dirty="0" err="1">
                <a:solidFill>
                  <a:schemeClr val="bg1"/>
                </a:solidFill>
              </a:rPr>
              <a:t>traethawd</a:t>
            </a:r>
            <a:r>
              <a:rPr lang="en-GB" dirty="0">
                <a:solidFill>
                  <a:schemeClr val="bg1"/>
                </a:solidFill>
              </a:rPr>
              <a:t> neu </a:t>
            </a:r>
            <a:r>
              <a:rPr lang="en-GB" dirty="0" err="1">
                <a:solidFill>
                  <a:schemeClr val="bg1"/>
                </a:solidFill>
              </a:rPr>
              <a:t>ddeallusrwydd</a:t>
            </a:r>
            <a:r>
              <a:rPr lang="en-GB" dirty="0">
                <a:solidFill>
                  <a:schemeClr val="bg1"/>
                </a:solidFill>
              </a:rPr>
              <a:t> </a:t>
            </a:r>
            <a:r>
              <a:rPr lang="en-GB" dirty="0" err="1">
                <a:solidFill>
                  <a:schemeClr val="bg1"/>
                </a:solidFill>
              </a:rPr>
              <a:t>artiffisial</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greu</a:t>
            </a:r>
            <a:r>
              <a:rPr lang="en-GB" dirty="0">
                <a:solidFill>
                  <a:schemeClr val="bg1"/>
                </a:solidFill>
              </a:rPr>
              <a:t> </a:t>
            </a:r>
            <a:r>
              <a:rPr lang="en-GB" dirty="0" err="1">
                <a:solidFill>
                  <a:schemeClr val="bg1"/>
                </a:solidFill>
              </a:rPr>
              <a:t>gwaith</a:t>
            </a:r>
            <a:r>
              <a:rPr lang="en-GB" dirty="0">
                <a:solidFill>
                  <a:schemeClr val="bg1"/>
                </a:solidFill>
              </a:rPr>
              <a:t> </a:t>
            </a:r>
            <a:r>
              <a:rPr lang="en-GB" dirty="0" err="1">
                <a:solidFill>
                  <a:schemeClr val="bg1"/>
                </a:solidFill>
              </a:rPr>
              <a:t>rydych</a:t>
            </a:r>
            <a:r>
              <a:rPr lang="en-GB" dirty="0">
                <a:solidFill>
                  <a:schemeClr val="bg1"/>
                </a:solidFill>
              </a:rPr>
              <a:t> </a:t>
            </a:r>
            <a:r>
              <a:rPr lang="en-GB" dirty="0" err="1">
                <a:solidFill>
                  <a:schemeClr val="bg1"/>
                </a:solidFill>
              </a:rPr>
              <a:t>chi'n</a:t>
            </a:r>
            <a:r>
              <a:rPr lang="en-GB" dirty="0">
                <a:solidFill>
                  <a:schemeClr val="bg1"/>
                </a:solidFill>
              </a:rPr>
              <a:t> </a:t>
            </a:r>
            <a:r>
              <a:rPr lang="en-GB" dirty="0" err="1">
                <a:solidFill>
                  <a:schemeClr val="bg1"/>
                </a:solidFill>
              </a:rPr>
              <a:t>ei</a:t>
            </a:r>
            <a:r>
              <a:rPr lang="en-GB" dirty="0">
                <a:solidFill>
                  <a:schemeClr val="bg1"/>
                </a:solidFill>
              </a:rPr>
              <a:t> </a:t>
            </a:r>
            <a:r>
              <a:rPr lang="en-GB" dirty="0" err="1">
                <a:solidFill>
                  <a:schemeClr val="bg1"/>
                </a:solidFill>
              </a:rPr>
              <a:t>hawlio</a:t>
            </a:r>
            <a:r>
              <a:rPr lang="en-GB" dirty="0">
                <a:solidFill>
                  <a:schemeClr val="bg1"/>
                </a:solidFill>
              </a:rPr>
              <a:t> </a:t>
            </a:r>
            <a:r>
              <a:rPr lang="en-GB" dirty="0" err="1">
                <a:solidFill>
                  <a:schemeClr val="bg1"/>
                </a:solidFill>
              </a:rPr>
              <a:t>wedyn</a:t>
            </a:r>
            <a:r>
              <a:rPr lang="en-GB" dirty="0">
                <a:solidFill>
                  <a:schemeClr val="bg1"/>
                </a:solidFill>
              </a:rPr>
              <a:t> </a:t>
            </a:r>
            <a:r>
              <a:rPr lang="en-GB" dirty="0" err="1">
                <a:solidFill>
                  <a:schemeClr val="bg1"/>
                </a:solidFill>
              </a:rPr>
              <a:t>fel</a:t>
            </a:r>
            <a:r>
              <a:rPr lang="en-GB" dirty="0">
                <a:solidFill>
                  <a:schemeClr val="bg1"/>
                </a:solidFill>
              </a:rPr>
              <a:t> </a:t>
            </a:r>
            <a:r>
              <a:rPr lang="en-GB" dirty="0" err="1">
                <a:solidFill>
                  <a:schemeClr val="bg1"/>
                </a:solidFill>
              </a:rPr>
              <a:t>eich</a:t>
            </a:r>
            <a:r>
              <a:rPr lang="en-GB" dirty="0">
                <a:solidFill>
                  <a:schemeClr val="bg1"/>
                </a:solidFill>
              </a:rPr>
              <a:t> un chi </a:t>
            </a:r>
            <a:r>
              <a:rPr lang="en-GB" dirty="0" err="1">
                <a:solidFill>
                  <a:schemeClr val="bg1"/>
                </a:solidFill>
              </a:rPr>
              <a:t>eich</a:t>
            </a:r>
            <a:r>
              <a:rPr lang="en-GB" dirty="0">
                <a:solidFill>
                  <a:schemeClr val="bg1"/>
                </a:solidFill>
              </a:rPr>
              <a:t> </a:t>
            </a:r>
            <a:r>
              <a:rPr lang="en-GB" dirty="0" err="1">
                <a:solidFill>
                  <a:schemeClr val="bg1"/>
                </a:solidFill>
              </a:rPr>
              <a:t>hun</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annerbyniol</a:t>
            </a:r>
            <a:r>
              <a:rPr lang="en-GB" dirty="0">
                <a:solidFill>
                  <a:schemeClr val="bg1"/>
                </a:solidFill>
              </a:rPr>
              <a:t>.</a:t>
            </a:r>
          </a:p>
          <a:p>
            <a:r>
              <a:rPr lang="en-GB" dirty="0">
                <a:solidFill>
                  <a:schemeClr val="bg1"/>
                </a:solidFill>
              </a:rPr>
              <a:t> </a:t>
            </a:r>
            <a:r>
              <a:rPr lang="en-GB" dirty="0" err="1">
                <a:solidFill>
                  <a:schemeClr val="bg1"/>
                </a:solidFill>
              </a:rPr>
              <a:t>Fodd</a:t>
            </a:r>
            <a:r>
              <a:rPr lang="en-GB" dirty="0">
                <a:solidFill>
                  <a:schemeClr val="bg1"/>
                </a:solidFill>
              </a:rPr>
              <a:t> </a:t>
            </a:r>
            <a:r>
              <a:rPr lang="en-GB" dirty="0" err="1">
                <a:solidFill>
                  <a:schemeClr val="bg1"/>
                </a:solidFill>
              </a:rPr>
              <a:t>bynnag</a:t>
            </a:r>
            <a:r>
              <a:rPr lang="en-GB" dirty="0">
                <a:solidFill>
                  <a:schemeClr val="bg1"/>
                </a:solidFill>
              </a:rPr>
              <a:t>, </a:t>
            </a:r>
            <a:r>
              <a:rPr lang="en-GB" dirty="0" err="1">
                <a:solidFill>
                  <a:schemeClr val="bg1"/>
                </a:solidFill>
              </a:rPr>
              <a:t>mae</a:t>
            </a:r>
            <a:r>
              <a:rPr lang="en-GB" dirty="0">
                <a:solidFill>
                  <a:schemeClr val="bg1"/>
                </a:solidFill>
              </a:rPr>
              <a:t> </a:t>
            </a:r>
            <a:r>
              <a:rPr lang="en-GB" dirty="0" err="1">
                <a:solidFill>
                  <a:schemeClr val="bg1"/>
                </a:solidFill>
              </a:rPr>
              <a:t>rhai</a:t>
            </a:r>
            <a:r>
              <a:rPr lang="en-GB" dirty="0">
                <a:solidFill>
                  <a:schemeClr val="bg1"/>
                </a:solidFill>
              </a:rPr>
              <a:t> </a:t>
            </a:r>
            <a:r>
              <a:rPr lang="en-GB" dirty="0" err="1">
                <a:solidFill>
                  <a:schemeClr val="bg1"/>
                </a:solidFill>
              </a:rPr>
              <a:t>achosion</a:t>
            </a:r>
            <a:r>
              <a:rPr lang="en-GB" dirty="0">
                <a:solidFill>
                  <a:schemeClr val="bg1"/>
                </a:solidFill>
              </a:rPr>
              <a:t> </a:t>
            </a:r>
            <a:r>
              <a:rPr lang="en-GB" dirty="0" err="1">
                <a:solidFill>
                  <a:schemeClr val="bg1"/>
                </a:solidFill>
              </a:rPr>
              <a:t>lle</a:t>
            </a:r>
            <a:r>
              <a:rPr lang="en-GB" dirty="0">
                <a:solidFill>
                  <a:schemeClr val="bg1"/>
                </a:solidFill>
              </a:rPr>
              <a:t> </a:t>
            </a:r>
            <a:r>
              <a:rPr lang="en-GB" dirty="0" err="1">
                <a:solidFill>
                  <a:schemeClr val="bg1"/>
                </a:solidFill>
              </a:rPr>
              <a:t>gellir</a:t>
            </a:r>
            <a:r>
              <a:rPr lang="en-GB" dirty="0">
                <a:solidFill>
                  <a:schemeClr val="bg1"/>
                </a:solidFill>
              </a:rPr>
              <a:t> </a:t>
            </a:r>
            <a:r>
              <a:rPr lang="en-GB" dirty="0" err="1">
                <a:solidFill>
                  <a:schemeClr val="bg1"/>
                </a:solidFill>
              </a:rPr>
              <a:t>caniatáu'r</a:t>
            </a:r>
            <a:r>
              <a:rPr lang="en-GB" dirty="0">
                <a:solidFill>
                  <a:schemeClr val="bg1"/>
                </a:solidFill>
              </a:rPr>
              <a:t> </a:t>
            </a:r>
            <a:r>
              <a:rPr lang="en-GB" dirty="0" err="1">
                <a:solidFill>
                  <a:schemeClr val="bg1"/>
                </a:solidFill>
              </a:rPr>
              <a:t>defnydd</a:t>
            </a:r>
            <a:r>
              <a:rPr lang="en-GB" dirty="0">
                <a:solidFill>
                  <a:schemeClr val="bg1"/>
                </a:solidFill>
              </a:rPr>
              <a:t> o AI. </a:t>
            </a:r>
          </a:p>
          <a:p>
            <a:r>
              <a:rPr lang="en-GB" dirty="0" err="1">
                <a:solidFill>
                  <a:schemeClr val="bg1"/>
                </a:solidFill>
              </a:rPr>
              <a:t>Cadarnhewch</a:t>
            </a:r>
            <a:r>
              <a:rPr lang="en-GB" dirty="0">
                <a:solidFill>
                  <a:schemeClr val="bg1"/>
                </a:solidFill>
              </a:rPr>
              <a:t> </a:t>
            </a:r>
            <a:r>
              <a:rPr lang="en-GB" dirty="0" err="1">
                <a:solidFill>
                  <a:schemeClr val="bg1"/>
                </a:solidFill>
              </a:rPr>
              <a:t>gyda'ch</a:t>
            </a:r>
            <a:r>
              <a:rPr lang="en-GB" dirty="0">
                <a:solidFill>
                  <a:schemeClr val="bg1"/>
                </a:solidFill>
              </a:rPr>
              <a:t> </a:t>
            </a:r>
            <a:r>
              <a:rPr lang="en-GB" dirty="0" err="1">
                <a:solidFill>
                  <a:schemeClr val="bg1"/>
                </a:solidFill>
              </a:rPr>
              <a:t>tiwtor</a:t>
            </a:r>
            <a:r>
              <a:rPr lang="en-GB" dirty="0">
                <a:solidFill>
                  <a:schemeClr val="bg1"/>
                </a:solidFill>
              </a:rPr>
              <a:t> a </a:t>
            </a:r>
            <a:r>
              <a:rPr lang="en-GB" dirty="0" err="1">
                <a:solidFill>
                  <a:schemeClr val="bg1"/>
                </a:solidFill>
              </a:rPr>
              <a:t>chyfeiriwch</a:t>
            </a:r>
            <a:r>
              <a:rPr lang="en-GB" dirty="0">
                <a:solidFill>
                  <a:schemeClr val="bg1"/>
                </a:solidFill>
              </a:rPr>
              <a:t> at </a:t>
            </a:r>
            <a:r>
              <a:rPr lang="en-GB" dirty="0" err="1">
                <a:solidFill>
                  <a:schemeClr val="bg1"/>
                </a:solidFill>
              </a:rPr>
              <a:t>friff</a:t>
            </a:r>
            <a:r>
              <a:rPr lang="en-GB" dirty="0">
                <a:solidFill>
                  <a:schemeClr val="bg1"/>
                </a:solidFill>
              </a:rPr>
              <a:t> </a:t>
            </a:r>
            <a:r>
              <a:rPr lang="en-GB" dirty="0" err="1">
                <a:solidFill>
                  <a:schemeClr val="bg1"/>
                </a:solidFill>
              </a:rPr>
              <a:t>eich</a:t>
            </a:r>
            <a:r>
              <a:rPr lang="en-GB" dirty="0">
                <a:solidFill>
                  <a:schemeClr val="bg1"/>
                </a:solidFill>
              </a:rPr>
              <a:t> </a:t>
            </a:r>
            <a:r>
              <a:rPr lang="en-GB" dirty="0" err="1">
                <a:solidFill>
                  <a:schemeClr val="bg1"/>
                </a:solidFill>
              </a:rPr>
              <a:t>aseiniad</a:t>
            </a:r>
            <a:r>
              <a:rPr lang="en-GB" dirty="0">
                <a:solidFill>
                  <a:schemeClr val="bg1"/>
                </a:solidFill>
              </a:rPr>
              <a:t> </a:t>
            </a:r>
            <a:r>
              <a:rPr lang="en-GB" dirty="0" err="1">
                <a:solidFill>
                  <a:schemeClr val="bg1"/>
                </a:solidFill>
              </a:rPr>
              <a:t>i</a:t>
            </a:r>
            <a:r>
              <a:rPr lang="en-GB" dirty="0">
                <a:solidFill>
                  <a:schemeClr val="bg1"/>
                </a:solidFill>
              </a:rPr>
              <a:t> weld a </a:t>
            </a:r>
            <a:r>
              <a:rPr lang="en-GB" dirty="0" err="1">
                <a:solidFill>
                  <a:schemeClr val="bg1"/>
                </a:solidFill>
              </a:rPr>
              <a:t>ganiateir</a:t>
            </a:r>
            <a:r>
              <a:rPr lang="en-GB" dirty="0">
                <a:solidFill>
                  <a:schemeClr val="bg1"/>
                </a:solidFill>
              </a:rPr>
              <a:t> </a:t>
            </a:r>
            <a:r>
              <a:rPr lang="en-GB" dirty="0" err="1">
                <a:solidFill>
                  <a:schemeClr val="bg1"/>
                </a:solidFill>
              </a:rPr>
              <a:t>defnyddio</a:t>
            </a:r>
            <a:r>
              <a:rPr lang="en-GB" dirty="0">
                <a:solidFill>
                  <a:schemeClr val="bg1"/>
                </a:solidFill>
              </a:rPr>
              <a:t> </a:t>
            </a:r>
            <a:r>
              <a:rPr lang="en-GB" dirty="0" err="1">
                <a:solidFill>
                  <a:schemeClr val="bg1"/>
                </a:solidFill>
              </a:rPr>
              <a:t>deunydd</a:t>
            </a:r>
            <a:r>
              <a:rPr lang="en-GB" dirty="0">
                <a:solidFill>
                  <a:schemeClr val="bg1"/>
                </a:solidFill>
              </a:rPr>
              <a:t> a </a:t>
            </a:r>
            <a:r>
              <a:rPr lang="en-GB" dirty="0" err="1">
                <a:solidFill>
                  <a:schemeClr val="bg1"/>
                </a:solidFill>
              </a:rPr>
              <a:t>gynhyrchir</a:t>
            </a:r>
            <a:r>
              <a:rPr lang="en-GB" dirty="0">
                <a:solidFill>
                  <a:schemeClr val="bg1"/>
                </a:solidFill>
              </a:rPr>
              <a:t> </a:t>
            </a:r>
            <a:r>
              <a:rPr lang="en-GB" dirty="0" err="1">
                <a:solidFill>
                  <a:schemeClr val="bg1"/>
                </a:solidFill>
              </a:rPr>
              <a:t>gan</a:t>
            </a:r>
            <a:r>
              <a:rPr lang="en-GB" dirty="0">
                <a:solidFill>
                  <a:schemeClr val="bg1"/>
                </a:solidFill>
              </a:rPr>
              <a:t> </a:t>
            </a:r>
            <a:r>
              <a:rPr lang="en-GB" dirty="0" err="1">
                <a:solidFill>
                  <a:schemeClr val="bg1"/>
                </a:solidFill>
              </a:rPr>
              <a:t>ddeallusrwydd</a:t>
            </a:r>
            <a:r>
              <a:rPr lang="en-GB" dirty="0">
                <a:solidFill>
                  <a:schemeClr val="bg1"/>
                </a:solidFill>
              </a:rPr>
              <a:t> </a:t>
            </a:r>
            <a:r>
              <a:rPr lang="en-GB" dirty="0" err="1">
                <a:solidFill>
                  <a:schemeClr val="bg1"/>
                </a:solidFill>
              </a:rPr>
              <a:t>artiffisial</a:t>
            </a:r>
            <a:r>
              <a:rPr lang="en-GB" dirty="0">
                <a:solidFill>
                  <a:schemeClr val="bg1"/>
                </a:solidFill>
              </a:rPr>
              <a:t> (</a:t>
            </a:r>
            <a:r>
              <a:rPr lang="en-GB" dirty="0" err="1">
                <a:solidFill>
                  <a:schemeClr val="bg1"/>
                </a:solidFill>
              </a:rPr>
              <a:t>fel</a:t>
            </a:r>
            <a:r>
              <a:rPr lang="en-GB" dirty="0">
                <a:solidFill>
                  <a:schemeClr val="bg1"/>
                </a:solidFill>
              </a:rPr>
              <a:t> ChatGPT) a </a:t>
            </a:r>
            <a:r>
              <a:rPr lang="en-GB" dirty="0" err="1">
                <a:solidFill>
                  <a:schemeClr val="bg1"/>
                </a:solidFill>
              </a:rPr>
              <a:t>sut</a:t>
            </a:r>
            <a:r>
              <a:rPr lang="en-GB" dirty="0">
                <a:solidFill>
                  <a:schemeClr val="bg1"/>
                </a:solidFill>
              </a:rPr>
              <a:t> y </a:t>
            </a:r>
            <a:r>
              <a:rPr lang="en-GB" dirty="0" err="1">
                <a:solidFill>
                  <a:schemeClr val="bg1"/>
                </a:solidFill>
              </a:rPr>
              <a:t>maent</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dymuno</a:t>
            </a:r>
            <a:r>
              <a:rPr lang="en-GB" dirty="0">
                <a:solidFill>
                  <a:schemeClr val="bg1"/>
                </a:solidFill>
              </a:rPr>
              <a:t> </a:t>
            </a:r>
            <a:r>
              <a:rPr lang="en-GB" dirty="0" err="1">
                <a:solidFill>
                  <a:schemeClr val="bg1"/>
                </a:solidFill>
              </a:rPr>
              <a:t>i</a:t>
            </a:r>
            <a:r>
              <a:rPr lang="en-GB" dirty="0">
                <a:solidFill>
                  <a:schemeClr val="bg1"/>
                </a:solidFill>
              </a:rPr>
              <a:t> chi </a:t>
            </a:r>
            <a:r>
              <a:rPr lang="en-GB" dirty="0" err="1">
                <a:solidFill>
                  <a:schemeClr val="bg1"/>
                </a:solidFill>
              </a:rPr>
              <a:t>ei</a:t>
            </a:r>
            <a:r>
              <a:rPr lang="en-GB" dirty="0">
                <a:solidFill>
                  <a:schemeClr val="bg1"/>
                </a:solidFill>
              </a:rPr>
              <a:t> </a:t>
            </a:r>
            <a:r>
              <a:rPr lang="en-GB" dirty="0" err="1">
                <a:solidFill>
                  <a:schemeClr val="bg1"/>
                </a:solidFill>
              </a:rPr>
              <a:t>ddefnyddio</a:t>
            </a:r>
            <a:r>
              <a:rPr lang="en-GB" dirty="0">
                <a:solidFill>
                  <a:schemeClr val="bg1"/>
                </a:solidFill>
              </a:rPr>
              <a:t>. </a:t>
            </a:r>
          </a:p>
          <a:p>
            <a:r>
              <a:rPr lang="en-GB" dirty="0" err="1">
                <a:solidFill>
                  <a:schemeClr val="bg1"/>
                </a:solidFill>
              </a:rPr>
              <a:t>Os</a:t>
            </a:r>
            <a:r>
              <a:rPr lang="en-GB" dirty="0">
                <a:solidFill>
                  <a:schemeClr val="bg1"/>
                </a:solidFill>
              </a:rPr>
              <a:t> </a:t>
            </a:r>
            <a:r>
              <a:rPr lang="en-GB" dirty="0" err="1">
                <a:solidFill>
                  <a:schemeClr val="bg1"/>
                </a:solidFill>
              </a:rPr>
              <a:t>yw’n</a:t>
            </a:r>
            <a:r>
              <a:rPr lang="en-GB" dirty="0">
                <a:solidFill>
                  <a:schemeClr val="bg1"/>
                </a:solidFill>
              </a:rPr>
              <a:t> </a:t>
            </a:r>
            <a:r>
              <a:rPr lang="en-GB" dirty="0" err="1">
                <a:solidFill>
                  <a:schemeClr val="bg1"/>
                </a:solidFill>
              </a:rPr>
              <a:t>dderbyniol</a:t>
            </a:r>
            <a:r>
              <a:rPr lang="en-GB" dirty="0">
                <a:solidFill>
                  <a:schemeClr val="bg1"/>
                </a:solidFill>
              </a:rPr>
              <a:t>, </a:t>
            </a:r>
            <a:r>
              <a:rPr lang="en-GB" dirty="0" err="1">
                <a:solidFill>
                  <a:schemeClr val="bg1"/>
                </a:solidFill>
              </a:rPr>
              <a:t>rhaid</a:t>
            </a:r>
            <a:r>
              <a:rPr lang="en-GB" dirty="0">
                <a:solidFill>
                  <a:schemeClr val="bg1"/>
                </a:solidFill>
              </a:rPr>
              <a:t> </a:t>
            </a:r>
            <a:r>
              <a:rPr lang="en-GB" dirty="0" err="1">
                <a:solidFill>
                  <a:schemeClr val="bg1"/>
                </a:solidFill>
              </a:rPr>
              <a:t>cydnabod</a:t>
            </a:r>
            <a:r>
              <a:rPr lang="en-GB" dirty="0">
                <a:solidFill>
                  <a:schemeClr val="bg1"/>
                </a:solidFill>
              </a:rPr>
              <a:t> a </a:t>
            </a:r>
            <a:r>
              <a:rPr lang="en-GB" dirty="0" err="1">
                <a:solidFill>
                  <a:schemeClr val="bg1"/>
                </a:solidFill>
              </a:rPr>
              <a:t>chyfeirnodi’r</a:t>
            </a:r>
            <a:r>
              <a:rPr lang="en-GB" dirty="0">
                <a:solidFill>
                  <a:schemeClr val="bg1"/>
                </a:solidFill>
              </a:rPr>
              <a:t> </a:t>
            </a:r>
            <a:r>
              <a:rPr lang="en-GB" dirty="0" err="1">
                <a:solidFill>
                  <a:schemeClr val="bg1"/>
                </a:solidFill>
              </a:rPr>
              <a:t>ffynhonnell</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briodol</a:t>
            </a:r>
            <a:r>
              <a:rPr lang="en-GB" dirty="0">
                <a:solidFill>
                  <a:schemeClr val="bg1"/>
                </a:solidFill>
              </a:rPr>
              <a:t>.</a:t>
            </a:r>
          </a:p>
          <a:p>
            <a:r>
              <a:rPr lang="en-GB" dirty="0">
                <a:solidFill>
                  <a:schemeClr val="bg1"/>
                </a:solidFill>
              </a:rPr>
              <a:t>(PCYDDS, 2023)</a:t>
            </a:r>
          </a:p>
        </p:txBody>
      </p:sp>
      <p:sp>
        <p:nvSpPr>
          <p:cNvPr id="4" name="Content Placeholder 3">
            <a:extLst>
              <a:ext uri="{FF2B5EF4-FFF2-40B4-BE49-F238E27FC236}">
                <a16:creationId xmlns:a16="http://schemas.microsoft.com/office/drawing/2014/main" id="{91387DCB-123A-6B79-D379-7D80ECE735AF}"/>
              </a:ext>
            </a:extLst>
          </p:cNvPr>
          <p:cNvSpPr>
            <a:spLocks noGrp="1"/>
          </p:cNvSpPr>
          <p:nvPr>
            <p:ph sz="half" idx="2"/>
          </p:nvPr>
        </p:nvSpPr>
        <p:spPr/>
        <p:txBody>
          <a:bodyPr>
            <a:normAutofit fontScale="62500" lnSpcReduction="20000"/>
          </a:bodyPr>
          <a:lstStyle/>
          <a:p>
            <a:r>
              <a:rPr lang="en-GB" dirty="0">
                <a:solidFill>
                  <a:schemeClr val="bg1"/>
                </a:solidFill>
              </a:rPr>
              <a:t>Academic integrity is being honest in any work you do in your studies. </a:t>
            </a:r>
          </a:p>
          <a:p>
            <a:r>
              <a:rPr lang="en-GB" dirty="0">
                <a:solidFill>
                  <a:schemeClr val="bg1"/>
                </a:solidFill>
              </a:rPr>
              <a:t>The use of third parties (friends, essay mills or artificial intelligence) to create work you subsequently claim as your own is unacceptable.</a:t>
            </a:r>
          </a:p>
          <a:p>
            <a:r>
              <a:rPr lang="en-GB" dirty="0">
                <a:solidFill>
                  <a:schemeClr val="bg1"/>
                </a:solidFill>
              </a:rPr>
              <a:t> There are certain instances, however, where the use of AI may be permissible. </a:t>
            </a:r>
          </a:p>
          <a:p>
            <a:r>
              <a:rPr lang="en-GB" dirty="0">
                <a:solidFill>
                  <a:schemeClr val="bg1"/>
                </a:solidFill>
              </a:rPr>
              <a:t>Confirm with your tutor and refer to your assignment brief to establish if the use of artificial intelligence generated material (such as ChatGPT) is permissible and how they wish you to use it. </a:t>
            </a:r>
          </a:p>
          <a:p>
            <a:r>
              <a:rPr lang="en-GB" dirty="0">
                <a:solidFill>
                  <a:schemeClr val="bg1"/>
                </a:solidFill>
              </a:rPr>
              <a:t>If it is acceptable, you must acknowledge and appropriately reference the source</a:t>
            </a:r>
          </a:p>
          <a:p>
            <a:pPr marL="0" indent="0">
              <a:buNone/>
            </a:pPr>
            <a:r>
              <a:rPr lang="en-GB" dirty="0">
                <a:solidFill>
                  <a:schemeClr val="bg1"/>
                </a:solidFill>
              </a:rPr>
              <a:t>                                               (UWTSD, 2023)</a:t>
            </a:r>
          </a:p>
        </p:txBody>
      </p:sp>
      <p:sp>
        <p:nvSpPr>
          <p:cNvPr id="5" name="Title 1">
            <a:extLst>
              <a:ext uri="{FF2B5EF4-FFF2-40B4-BE49-F238E27FC236}">
                <a16:creationId xmlns:a16="http://schemas.microsoft.com/office/drawing/2014/main" id="{2A15D04D-1788-6FC8-F6E1-26D4BD58C31D}"/>
              </a:ext>
            </a:extLst>
          </p:cNvPr>
          <p:cNvSpPr txBox="1">
            <a:spLocks/>
          </p:cNvSpPr>
          <p:nvPr/>
        </p:nvSpPr>
        <p:spPr>
          <a:xfrm>
            <a:off x="277707" y="609600"/>
            <a:ext cx="4434455"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sz="2800" dirty="0">
                <a:solidFill>
                  <a:schemeClr val="bg1"/>
                </a:solidFill>
              </a:rPr>
              <a:t>A </a:t>
            </a:r>
            <a:r>
              <a:rPr lang="en-GB" sz="2800" dirty="0" err="1">
                <a:solidFill>
                  <a:schemeClr val="bg1"/>
                </a:solidFill>
              </a:rPr>
              <a:t>yw’n</a:t>
            </a:r>
            <a:r>
              <a:rPr lang="en-GB" sz="2800" dirty="0">
                <a:solidFill>
                  <a:schemeClr val="bg1"/>
                </a:solidFill>
              </a:rPr>
              <a:t> </a:t>
            </a:r>
            <a:r>
              <a:rPr lang="en-GB" sz="2800" dirty="0" err="1">
                <a:solidFill>
                  <a:schemeClr val="bg1"/>
                </a:solidFill>
              </a:rPr>
              <a:t>dderbyniol</a:t>
            </a:r>
            <a:r>
              <a:rPr lang="en-GB" sz="2800" dirty="0">
                <a:solidFill>
                  <a:schemeClr val="bg1"/>
                </a:solidFill>
              </a:rPr>
              <a:t> </a:t>
            </a:r>
            <a:r>
              <a:rPr lang="en-GB" sz="2800" dirty="0" err="1">
                <a:solidFill>
                  <a:schemeClr val="bg1"/>
                </a:solidFill>
              </a:rPr>
              <a:t>defnyddio</a:t>
            </a:r>
            <a:r>
              <a:rPr lang="en-GB" sz="2800" dirty="0">
                <a:solidFill>
                  <a:schemeClr val="bg1"/>
                </a:solidFill>
              </a:rPr>
              <a:t> AI </a:t>
            </a:r>
            <a:r>
              <a:rPr lang="en-GB" sz="2800" dirty="0" err="1">
                <a:solidFill>
                  <a:schemeClr val="bg1"/>
                </a:solidFill>
              </a:rPr>
              <a:t>yn</a:t>
            </a:r>
            <a:r>
              <a:rPr lang="en-GB" sz="2800" dirty="0">
                <a:solidFill>
                  <a:schemeClr val="bg1"/>
                </a:solidFill>
              </a:rPr>
              <a:t> </a:t>
            </a:r>
            <a:r>
              <a:rPr lang="en-GB" sz="2800" dirty="0" err="1">
                <a:solidFill>
                  <a:schemeClr val="bg1"/>
                </a:solidFill>
              </a:rPr>
              <a:t>ein</a:t>
            </a:r>
            <a:r>
              <a:rPr lang="en-GB" sz="2800" dirty="0">
                <a:solidFill>
                  <a:schemeClr val="bg1"/>
                </a:solidFill>
              </a:rPr>
              <a:t> </a:t>
            </a:r>
            <a:r>
              <a:rPr lang="en-GB" sz="2800" dirty="0" err="1">
                <a:solidFill>
                  <a:schemeClr val="bg1"/>
                </a:solidFill>
              </a:rPr>
              <a:t>gwaith</a:t>
            </a:r>
            <a:r>
              <a:rPr lang="en-GB" sz="2800" dirty="0">
                <a:solidFill>
                  <a:schemeClr val="bg1"/>
                </a:solidFill>
              </a:rPr>
              <a:t> </a:t>
            </a:r>
            <a:r>
              <a:rPr lang="en-GB" sz="2800" dirty="0" err="1">
                <a:solidFill>
                  <a:schemeClr val="bg1"/>
                </a:solidFill>
              </a:rPr>
              <a:t>academaidd</a:t>
            </a:r>
            <a:r>
              <a:rPr lang="en-GB" sz="2800" dirty="0">
                <a:solidFill>
                  <a:schemeClr val="bg1"/>
                </a:solidFill>
              </a:rPr>
              <a:t>?</a:t>
            </a:r>
          </a:p>
        </p:txBody>
      </p:sp>
    </p:spTree>
    <p:extLst>
      <p:ext uri="{BB962C8B-B14F-4D97-AF65-F5344CB8AC3E}">
        <p14:creationId xmlns:p14="http://schemas.microsoft.com/office/powerpoint/2010/main" val="38469138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28A13-DEB1-B044-166E-77CCD37E0F69}"/>
              </a:ext>
            </a:extLst>
          </p:cNvPr>
          <p:cNvSpPr>
            <a:spLocks noGrp="1"/>
          </p:cNvSpPr>
          <p:nvPr>
            <p:ph type="title"/>
          </p:nvPr>
        </p:nvSpPr>
        <p:spPr/>
        <p:txBody>
          <a:bodyPr/>
          <a:lstStyle/>
          <a:p>
            <a:r>
              <a:rPr lang="en-GB" dirty="0">
                <a:solidFill>
                  <a:schemeClr val="bg1"/>
                </a:solidFill>
              </a:rPr>
              <a:t>                                          </a:t>
            </a:r>
            <a:r>
              <a:rPr lang="en-GB" sz="3200" dirty="0">
                <a:solidFill>
                  <a:schemeClr val="bg1"/>
                </a:solidFill>
              </a:rPr>
              <a:t>Referencing </a:t>
            </a:r>
            <a:r>
              <a:rPr lang="en-GB" sz="3200" dirty="0" err="1">
                <a:solidFill>
                  <a:schemeClr val="bg1"/>
                </a:solidFill>
              </a:rPr>
              <a:t>ChatGTP</a:t>
            </a:r>
            <a:endParaRPr lang="en-GB" sz="3200" dirty="0">
              <a:solidFill>
                <a:schemeClr val="bg1"/>
              </a:solidFill>
            </a:endParaRPr>
          </a:p>
        </p:txBody>
      </p:sp>
      <p:sp>
        <p:nvSpPr>
          <p:cNvPr id="3" name="Content Placeholder 2">
            <a:extLst>
              <a:ext uri="{FF2B5EF4-FFF2-40B4-BE49-F238E27FC236}">
                <a16:creationId xmlns:a16="http://schemas.microsoft.com/office/drawing/2014/main" id="{C9C71F87-13DD-C390-2B79-0D8B7529364B}"/>
              </a:ext>
            </a:extLst>
          </p:cNvPr>
          <p:cNvSpPr>
            <a:spLocks noGrp="1"/>
          </p:cNvSpPr>
          <p:nvPr>
            <p:ph sz="half" idx="1"/>
          </p:nvPr>
        </p:nvSpPr>
        <p:spPr/>
        <p:txBody>
          <a:bodyPr>
            <a:normAutofit fontScale="70000" lnSpcReduction="20000"/>
          </a:bodyPr>
          <a:lstStyle/>
          <a:p>
            <a:r>
              <a:rPr lang="en-GB" dirty="0" err="1">
                <a:solidFill>
                  <a:schemeClr val="bg1"/>
                </a:solidFill>
              </a:rPr>
              <a:t>Esiampl</a:t>
            </a:r>
            <a:r>
              <a:rPr lang="en-GB" dirty="0">
                <a:solidFill>
                  <a:schemeClr val="bg1"/>
                </a:solidFill>
              </a:rPr>
              <a:t> Harvard o </a:t>
            </a:r>
            <a:r>
              <a:rPr lang="en-GB" dirty="0" err="1">
                <a:solidFill>
                  <a:schemeClr val="bg1"/>
                </a:solidFill>
              </a:rPr>
              <a:t>gyfeirnodi</a:t>
            </a:r>
            <a:r>
              <a:rPr lang="en-GB" dirty="0">
                <a:solidFill>
                  <a:schemeClr val="bg1"/>
                </a:solidFill>
              </a:rPr>
              <a:t> o </a:t>
            </a:r>
            <a:r>
              <a:rPr lang="en-GB" dirty="0" err="1">
                <a:solidFill>
                  <a:schemeClr val="bg1"/>
                </a:solidFill>
              </a:rPr>
              <a:t>fewn</a:t>
            </a:r>
            <a:r>
              <a:rPr lang="en-GB" dirty="0">
                <a:solidFill>
                  <a:schemeClr val="bg1"/>
                </a:solidFill>
              </a:rPr>
              <a:t> y </a:t>
            </a:r>
            <a:r>
              <a:rPr lang="en-GB" dirty="0" err="1">
                <a:solidFill>
                  <a:schemeClr val="bg1"/>
                </a:solidFill>
              </a:rPr>
              <a:t>testun</a:t>
            </a:r>
            <a:endParaRPr lang="en-GB" dirty="0">
              <a:solidFill>
                <a:schemeClr val="bg1"/>
              </a:solidFill>
            </a:endParaRPr>
          </a:p>
          <a:p>
            <a:r>
              <a:rPr lang="en-GB" dirty="0">
                <a:solidFill>
                  <a:schemeClr val="bg1"/>
                </a:solidFill>
              </a:rPr>
              <a:t>Pan </a:t>
            </a:r>
            <a:r>
              <a:rPr lang="en-GB" dirty="0" err="1">
                <a:solidFill>
                  <a:schemeClr val="bg1"/>
                </a:solidFill>
              </a:rPr>
              <a:t>holwyd</a:t>
            </a:r>
            <a:r>
              <a:rPr lang="en-GB" dirty="0">
                <a:solidFill>
                  <a:schemeClr val="bg1"/>
                </a:solidFill>
              </a:rPr>
              <a:t> ‘what is information literacy’? </a:t>
            </a:r>
            <a:r>
              <a:rPr lang="en-GB" dirty="0" err="1">
                <a:solidFill>
                  <a:schemeClr val="bg1"/>
                </a:solidFill>
              </a:rPr>
              <a:t>Atebodd</a:t>
            </a:r>
            <a:r>
              <a:rPr lang="en-GB" dirty="0">
                <a:solidFill>
                  <a:schemeClr val="bg1"/>
                </a:solidFill>
              </a:rPr>
              <a:t> ChatGPT </a:t>
            </a:r>
            <a:r>
              <a:rPr lang="en-GB" dirty="0" err="1">
                <a:solidFill>
                  <a:schemeClr val="bg1"/>
                </a:solidFill>
              </a:rPr>
              <a:t>gan</a:t>
            </a:r>
            <a:r>
              <a:rPr lang="en-GB" dirty="0">
                <a:solidFill>
                  <a:schemeClr val="bg1"/>
                </a:solidFill>
              </a:rPr>
              <a:t> Open AI (2023) </a:t>
            </a:r>
            <a:r>
              <a:rPr lang="en-GB" dirty="0" err="1">
                <a:solidFill>
                  <a:schemeClr val="bg1"/>
                </a:solidFill>
              </a:rPr>
              <a:t>gan</a:t>
            </a:r>
            <a:r>
              <a:rPr lang="en-GB" dirty="0">
                <a:solidFill>
                  <a:schemeClr val="bg1"/>
                </a:solidFill>
              </a:rPr>
              <a:t> </a:t>
            </a:r>
            <a:r>
              <a:rPr lang="en-GB" dirty="0" err="1">
                <a:solidFill>
                  <a:schemeClr val="bg1"/>
                </a:solidFill>
              </a:rPr>
              <a:t>gynnwys</a:t>
            </a:r>
            <a:r>
              <a:rPr lang="en-GB" dirty="0">
                <a:solidFill>
                  <a:schemeClr val="bg1"/>
                </a:solidFill>
              </a:rPr>
              <a:t> y </a:t>
            </a:r>
            <a:r>
              <a:rPr lang="en-GB" dirty="0" err="1">
                <a:solidFill>
                  <a:schemeClr val="bg1"/>
                </a:solidFill>
              </a:rPr>
              <a:t>pwysigrwydd</a:t>
            </a:r>
            <a:r>
              <a:rPr lang="en-GB" dirty="0">
                <a:solidFill>
                  <a:schemeClr val="bg1"/>
                </a:solidFill>
              </a:rPr>
              <a:t> o </a:t>
            </a:r>
            <a:r>
              <a:rPr lang="en-GB" dirty="0" err="1">
                <a:solidFill>
                  <a:schemeClr val="bg1"/>
                </a:solidFill>
              </a:rPr>
              <a:t>asesu</a:t>
            </a:r>
            <a:r>
              <a:rPr lang="en-GB" dirty="0">
                <a:solidFill>
                  <a:schemeClr val="bg1"/>
                </a:solidFill>
              </a:rPr>
              <a:t> </a:t>
            </a:r>
            <a:r>
              <a:rPr lang="en-GB" dirty="0" err="1">
                <a:solidFill>
                  <a:schemeClr val="bg1"/>
                </a:solidFill>
              </a:rPr>
              <a:t>gwybodaeth</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feirniadol</a:t>
            </a:r>
            <a:r>
              <a:rPr lang="en-GB" dirty="0">
                <a:solidFill>
                  <a:schemeClr val="bg1"/>
                </a:solidFill>
              </a:rPr>
              <a:t>. </a:t>
            </a:r>
            <a:r>
              <a:rPr lang="en-GB" dirty="0" err="1">
                <a:solidFill>
                  <a:schemeClr val="bg1"/>
                </a:solidFill>
              </a:rPr>
              <a:t>Gweler</a:t>
            </a:r>
            <a:r>
              <a:rPr lang="en-GB" dirty="0">
                <a:solidFill>
                  <a:schemeClr val="bg1"/>
                </a:solidFill>
              </a:rPr>
              <a:t> </a:t>
            </a:r>
            <a:r>
              <a:rPr lang="en-GB" dirty="0" err="1">
                <a:solidFill>
                  <a:schemeClr val="bg1"/>
                </a:solidFill>
              </a:rPr>
              <a:t>copi</a:t>
            </a:r>
            <a:r>
              <a:rPr lang="en-GB" dirty="0">
                <a:solidFill>
                  <a:schemeClr val="bg1"/>
                </a:solidFill>
              </a:rPr>
              <a:t> </a:t>
            </a:r>
            <a:r>
              <a:rPr lang="en-GB" dirty="0" err="1">
                <a:solidFill>
                  <a:schemeClr val="bg1"/>
                </a:solidFill>
              </a:rPr>
              <a:t>o’r</a:t>
            </a:r>
            <a:r>
              <a:rPr lang="en-GB" dirty="0">
                <a:solidFill>
                  <a:schemeClr val="bg1"/>
                </a:solidFill>
              </a:rPr>
              <a:t> </a:t>
            </a:r>
            <a:r>
              <a:rPr lang="en-GB" dirty="0" err="1">
                <a:solidFill>
                  <a:schemeClr val="bg1"/>
                </a:solidFill>
              </a:rPr>
              <a:t>ymatab</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atodiad</a:t>
            </a:r>
            <a:r>
              <a:rPr lang="en-GB" dirty="0">
                <a:solidFill>
                  <a:schemeClr val="bg1"/>
                </a:solidFill>
              </a:rPr>
              <a:t> 1.  </a:t>
            </a:r>
          </a:p>
          <a:p>
            <a:r>
              <a:rPr lang="en-GB" dirty="0" err="1">
                <a:solidFill>
                  <a:schemeClr val="bg1"/>
                </a:solidFill>
              </a:rPr>
              <a:t>Enghraifft</a:t>
            </a:r>
            <a:r>
              <a:rPr lang="en-GB" dirty="0">
                <a:solidFill>
                  <a:schemeClr val="bg1"/>
                </a:solidFill>
              </a:rPr>
              <a:t> Harvard o Rest </a:t>
            </a:r>
            <a:r>
              <a:rPr lang="en-GB" dirty="0" err="1">
                <a:solidFill>
                  <a:schemeClr val="bg1"/>
                </a:solidFill>
              </a:rPr>
              <a:t>Gyfeirnodi</a:t>
            </a:r>
            <a:endParaRPr lang="en-GB" dirty="0">
              <a:solidFill>
                <a:schemeClr val="bg1"/>
              </a:solidFill>
            </a:endParaRPr>
          </a:p>
          <a:p>
            <a:r>
              <a:rPr lang="en-GB" dirty="0" err="1">
                <a:solidFill>
                  <a:schemeClr val="bg1"/>
                </a:solidFill>
              </a:rPr>
              <a:t>Enw’r</a:t>
            </a:r>
            <a:r>
              <a:rPr lang="en-GB" dirty="0">
                <a:solidFill>
                  <a:schemeClr val="bg1"/>
                </a:solidFill>
              </a:rPr>
              <a:t> </a:t>
            </a:r>
            <a:r>
              <a:rPr lang="en-GB" dirty="0" err="1">
                <a:solidFill>
                  <a:schemeClr val="bg1"/>
                </a:solidFill>
              </a:rPr>
              <a:t>offeryn</a:t>
            </a:r>
            <a:r>
              <a:rPr lang="en-GB" dirty="0">
                <a:solidFill>
                  <a:schemeClr val="bg1"/>
                </a:solidFill>
              </a:rPr>
              <a:t> AI</a:t>
            </a:r>
          </a:p>
          <a:p>
            <a:r>
              <a:rPr lang="en-GB" dirty="0">
                <a:solidFill>
                  <a:schemeClr val="bg1"/>
                </a:solidFill>
              </a:rPr>
              <a:t>(</a:t>
            </a:r>
            <a:r>
              <a:rPr lang="en-GB" dirty="0" err="1">
                <a:solidFill>
                  <a:schemeClr val="bg1"/>
                </a:solidFill>
              </a:rPr>
              <a:t>Blwyddyn</a:t>
            </a:r>
            <a:r>
              <a:rPr lang="en-GB" dirty="0">
                <a:solidFill>
                  <a:schemeClr val="bg1"/>
                </a:solidFill>
              </a:rPr>
              <a:t>)</a:t>
            </a:r>
          </a:p>
          <a:p>
            <a:r>
              <a:rPr lang="en-GB" dirty="0" err="1">
                <a:solidFill>
                  <a:schemeClr val="bg1"/>
                </a:solidFill>
              </a:rPr>
              <a:t>Ateb</a:t>
            </a:r>
            <a:r>
              <a:rPr lang="en-GB" dirty="0">
                <a:solidFill>
                  <a:schemeClr val="bg1"/>
                </a:solidFill>
              </a:rPr>
              <a:t> ‘</a:t>
            </a:r>
            <a:r>
              <a:rPr lang="en-GB" dirty="0" err="1">
                <a:solidFill>
                  <a:schemeClr val="bg1"/>
                </a:solidFill>
              </a:rPr>
              <a:t>Enw’r</a:t>
            </a:r>
            <a:r>
              <a:rPr lang="en-GB" dirty="0">
                <a:solidFill>
                  <a:schemeClr val="bg1"/>
                </a:solidFill>
              </a:rPr>
              <a:t> </a:t>
            </a:r>
            <a:r>
              <a:rPr lang="en-GB" dirty="0" err="1">
                <a:solidFill>
                  <a:schemeClr val="bg1"/>
                </a:solidFill>
              </a:rPr>
              <a:t>offeryn</a:t>
            </a:r>
            <a:r>
              <a:rPr lang="en-GB" dirty="0">
                <a:solidFill>
                  <a:schemeClr val="bg1"/>
                </a:solidFill>
              </a:rPr>
              <a:t> AI’ </a:t>
            </a:r>
            <a:r>
              <a:rPr lang="en-GB" dirty="0" err="1">
                <a:solidFill>
                  <a:schemeClr val="bg1"/>
                </a:solidFill>
              </a:rPr>
              <a:t>i</a:t>
            </a:r>
            <a:r>
              <a:rPr lang="en-GB" dirty="0">
                <a:solidFill>
                  <a:schemeClr val="bg1"/>
                </a:solidFill>
              </a:rPr>
              <a:t> ‘</a:t>
            </a:r>
            <a:r>
              <a:rPr lang="en-GB" dirty="0" err="1">
                <a:solidFill>
                  <a:schemeClr val="bg1"/>
                </a:solidFill>
              </a:rPr>
              <a:t>Enw’r</a:t>
            </a:r>
            <a:r>
              <a:rPr lang="en-GB" dirty="0">
                <a:solidFill>
                  <a:schemeClr val="bg1"/>
                </a:solidFill>
              </a:rPr>
              <a:t> person </a:t>
            </a:r>
            <a:r>
              <a:rPr lang="en-GB" dirty="0" err="1">
                <a:solidFill>
                  <a:schemeClr val="bg1"/>
                </a:solidFill>
              </a:rPr>
              <a:t>yn</a:t>
            </a:r>
            <a:r>
              <a:rPr lang="en-GB" dirty="0">
                <a:solidFill>
                  <a:schemeClr val="bg1"/>
                </a:solidFill>
              </a:rPr>
              <a:t> </a:t>
            </a:r>
            <a:r>
              <a:rPr lang="en-GB" dirty="0" err="1">
                <a:solidFill>
                  <a:schemeClr val="bg1"/>
                </a:solidFill>
              </a:rPr>
              <a:t>gofyn</a:t>
            </a:r>
            <a:r>
              <a:rPr lang="en-GB" dirty="0">
                <a:solidFill>
                  <a:schemeClr val="bg1"/>
                </a:solidFill>
              </a:rPr>
              <a:t> y </a:t>
            </a:r>
            <a:r>
              <a:rPr lang="en-GB" dirty="0" err="1">
                <a:solidFill>
                  <a:schemeClr val="bg1"/>
                </a:solidFill>
              </a:rPr>
              <a:t>cwestiwn</a:t>
            </a:r>
            <a:r>
              <a:rPr lang="en-GB" dirty="0">
                <a:solidFill>
                  <a:schemeClr val="bg1"/>
                </a:solidFill>
              </a:rPr>
              <a:t>’</a:t>
            </a:r>
          </a:p>
          <a:p>
            <a:r>
              <a:rPr lang="en-GB" dirty="0" err="1">
                <a:solidFill>
                  <a:schemeClr val="bg1"/>
                </a:solidFill>
              </a:rPr>
              <a:t>Diwrnod</a:t>
            </a:r>
            <a:r>
              <a:rPr lang="en-GB" dirty="0">
                <a:solidFill>
                  <a:schemeClr val="bg1"/>
                </a:solidFill>
              </a:rPr>
              <a:t> a mis </a:t>
            </a:r>
            <a:r>
              <a:rPr lang="en-GB" dirty="0" err="1">
                <a:solidFill>
                  <a:schemeClr val="bg1"/>
                </a:solidFill>
              </a:rPr>
              <a:t>cynhyrchwyd</a:t>
            </a:r>
            <a:r>
              <a:rPr lang="en-GB" dirty="0">
                <a:solidFill>
                  <a:schemeClr val="bg1"/>
                </a:solidFill>
              </a:rPr>
              <a:t> y </a:t>
            </a:r>
            <a:r>
              <a:rPr lang="en-GB" dirty="0" err="1">
                <a:solidFill>
                  <a:schemeClr val="bg1"/>
                </a:solidFill>
              </a:rPr>
              <a:t>wybodaeth</a:t>
            </a:r>
            <a:endParaRPr lang="en-GB" dirty="0">
              <a:solidFill>
                <a:schemeClr val="bg1"/>
              </a:solidFill>
            </a:endParaRPr>
          </a:p>
          <a:p>
            <a:r>
              <a:rPr lang="en-GB" dirty="0" err="1">
                <a:solidFill>
                  <a:schemeClr val="bg1"/>
                </a:solidFill>
              </a:rPr>
              <a:t>Esiampl</a:t>
            </a:r>
            <a:r>
              <a:rPr lang="en-GB" dirty="0">
                <a:solidFill>
                  <a:schemeClr val="bg1"/>
                </a:solidFill>
              </a:rPr>
              <a:t>: OpenAI ChatGPT (2023) </a:t>
            </a:r>
            <a:r>
              <a:rPr lang="en-GB" dirty="0" err="1">
                <a:solidFill>
                  <a:schemeClr val="bg1"/>
                </a:solidFill>
              </a:rPr>
              <a:t>Ymateb</a:t>
            </a:r>
            <a:r>
              <a:rPr lang="en-GB" dirty="0">
                <a:solidFill>
                  <a:schemeClr val="bg1"/>
                </a:solidFill>
              </a:rPr>
              <a:t> ChatGPT </a:t>
            </a:r>
            <a:r>
              <a:rPr lang="en-GB" dirty="0" err="1">
                <a:solidFill>
                  <a:schemeClr val="bg1"/>
                </a:solidFill>
              </a:rPr>
              <a:t>i</a:t>
            </a:r>
            <a:r>
              <a:rPr lang="en-GB" dirty="0">
                <a:solidFill>
                  <a:schemeClr val="bg1"/>
                </a:solidFill>
              </a:rPr>
              <a:t> Tom Jones, 3 Mawrth</a:t>
            </a:r>
          </a:p>
          <a:p>
            <a:endParaRPr lang="en-GB" dirty="0"/>
          </a:p>
        </p:txBody>
      </p:sp>
      <p:sp>
        <p:nvSpPr>
          <p:cNvPr id="4" name="Content Placeholder 3">
            <a:extLst>
              <a:ext uri="{FF2B5EF4-FFF2-40B4-BE49-F238E27FC236}">
                <a16:creationId xmlns:a16="http://schemas.microsoft.com/office/drawing/2014/main" id="{A1BE87CA-9D4E-269B-DDA4-C8D148A4FF16}"/>
              </a:ext>
            </a:extLst>
          </p:cNvPr>
          <p:cNvSpPr>
            <a:spLocks noGrp="1"/>
          </p:cNvSpPr>
          <p:nvPr>
            <p:ph sz="half" idx="2"/>
          </p:nvPr>
        </p:nvSpPr>
        <p:spPr/>
        <p:txBody>
          <a:bodyPr>
            <a:normAutofit fontScale="70000" lnSpcReduction="20000"/>
          </a:bodyPr>
          <a:lstStyle/>
          <a:p>
            <a:r>
              <a:rPr lang="en-GB" b="1" u="sng" dirty="0">
                <a:solidFill>
                  <a:schemeClr val="bg1"/>
                </a:solidFill>
              </a:rPr>
              <a:t>Harvard Example of in-text citation</a:t>
            </a:r>
          </a:p>
          <a:p>
            <a:pPr marL="0" indent="0">
              <a:buNone/>
            </a:pPr>
            <a:r>
              <a:rPr lang="en-GB" dirty="0">
                <a:solidFill>
                  <a:schemeClr val="bg1"/>
                </a:solidFill>
              </a:rPr>
              <a:t>When asked ‘what is information literacy’? OpenAI’s ChatGPT (2023) response included the importance of evaluating information critically. A copy of this response is in appendix 1. </a:t>
            </a:r>
          </a:p>
          <a:p>
            <a:r>
              <a:rPr lang="en-GB" b="1" u="sng" dirty="0">
                <a:solidFill>
                  <a:schemeClr val="bg1"/>
                </a:solidFill>
              </a:rPr>
              <a:t>Harvard example of Reference List</a:t>
            </a:r>
          </a:p>
          <a:p>
            <a:pPr marL="0" indent="0">
              <a:buNone/>
            </a:pPr>
            <a:r>
              <a:rPr lang="en-GB" dirty="0">
                <a:solidFill>
                  <a:schemeClr val="bg1"/>
                </a:solidFill>
              </a:rPr>
              <a:t>Name of generative AI authoring tool  </a:t>
            </a:r>
          </a:p>
          <a:p>
            <a:pPr marL="0" indent="0">
              <a:buNone/>
            </a:pPr>
            <a:r>
              <a:rPr lang="en-GB" dirty="0">
                <a:solidFill>
                  <a:schemeClr val="bg1"/>
                </a:solidFill>
              </a:rPr>
              <a:t>(Year) </a:t>
            </a:r>
          </a:p>
          <a:p>
            <a:pPr marL="0" indent="0">
              <a:buNone/>
            </a:pPr>
            <a:r>
              <a:rPr lang="en-GB" dirty="0">
                <a:solidFill>
                  <a:schemeClr val="bg1"/>
                </a:solidFill>
              </a:rPr>
              <a:t>‘Name of AI authoring tool’ response to ‘Name of person entering query’  </a:t>
            </a:r>
          </a:p>
          <a:p>
            <a:pPr marL="0" indent="0">
              <a:buNone/>
            </a:pPr>
            <a:r>
              <a:rPr lang="en-GB" dirty="0">
                <a:solidFill>
                  <a:schemeClr val="bg1"/>
                </a:solidFill>
              </a:rPr>
              <a:t>Day and month, content was generated</a:t>
            </a:r>
          </a:p>
          <a:p>
            <a:pPr marL="0" indent="0">
              <a:buNone/>
            </a:pPr>
            <a:r>
              <a:rPr lang="en-GB" dirty="0">
                <a:solidFill>
                  <a:schemeClr val="bg1"/>
                </a:solidFill>
              </a:rPr>
              <a:t> Example: OpenAI ChatGPT (2023) ChatGPT response to Tom Jones, 3 March.</a:t>
            </a:r>
          </a:p>
          <a:p>
            <a:endParaRPr lang="en-GB" dirty="0"/>
          </a:p>
        </p:txBody>
      </p:sp>
      <p:sp>
        <p:nvSpPr>
          <p:cNvPr id="5" name="Title 1">
            <a:extLst>
              <a:ext uri="{FF2B5EF4-FFF2-40B4-BE49-F238E27FC236}">
                <a16:creationId xmlns:a16="http://schemas.microsoft.com/office/drawing/2014/main" id="{9CA920CC-43D9-1C84-7181-58BBBAFA5D0D}"/>
              </a:ext>
            </a:extLst>
          </p:cNvPr>
          <p:cNvSpPr txBox="1">
            <a:spLocks/>
          </p:cNvSpPr>
          <p:nvPr/>
        </p:nvSpPr>
        <p:spPr>
          <a:xfrm>
            <a:off x="677333" y="267547"/>
            <a:ext cx="4091093"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solidFill>
                  <a:schemeClr val="bg1"/>
                </a:solidFill>
              </a:rPr>
              <a:t>                                </a:t>
            </a:r>
            <a:r>
              <a:rPr lang="en-GB" sz="3200" dirty="0" err="1">
                <a:solidFill>
                  <a:schemeClr val="bg1"/>
                </a:solidFill>
              </a:rPr>
              <a:t>Cyfeirnodi</a:t>
            </a:r>
            <a:r>
              <a:rPr lang="en-GB" sz="3200" dirty="0">
                <a:solidFill>
                  <a:schemeClr val="bg1"/>
                </a:solidFill>
              </a:rPr>
              <a:t> </a:t>
            </a:r>
            <a:r>
              <a:rPr lang="en-GB" sz="3200" dirty="0" err="1">
                <a:solidFill>
                  <a:schemeClr val="bg1"/>
                </a:solidFill>
              </a:rPr>
              <a:t>ChatGTP</a:t>
            </a:r>
            <a:endParaRPr lang="en-GB" sz="3200" dirty="0">
              <a:solidFill>
                <a:schemeClr val="bg1"/>
              </a:solidFill>
            </a:endParaRPr>
          </a:p>
        </p:txBody>
      </p:sp>
    </p:spTree>
    <p:extLst>
      <p:ext uri="{BB962C8B-B14F-4D97-AF65-F5344CB8AC3E}">
        <p14:creationId xmlns:p14="http://schemas.microsoft.com/office/powerpoint/2010/main" val="27351634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8434" name="Rectangle 3"/>
          <p:cNvSpPr>
            <a:spLocks noGrp="1" noChangeArrowheads="1"/>
          </p:cNvSpPr>
          <p:nvPr>
            <p:ph sz="half" idx="4294967295"/>
          </p:nvPr>
        </p:nvSpPr>
        <p:spPr>
          <a:xfrm>
            <a:off x="511729" y="2873375"/>
            <a:ext cx="3714750" cy="4525963"/>
          </a:xfrm>
        </p:spPr>
        <p:txBody>
          <a:bodyPr vert="horz" lIns="91440" tIns="45720" rIns="91440" bIns="45720" rtlCol="0" anchor="t">
            <a:normAutofit/>
          </a:bodyPr>
          <a:lstStyle/>
          <a:p>
            <a:pPr eaLnBrk="1" hangingPunct="1">
              <a:buFont typeface="Wingdings" panose="05000000000000000000" pitchFamily="2" charset="2"/>
              <a:buChar char="Ø"/>
            </a:pPr>
            <a:r>
              <a:rPr lang="en-US" altLang="en-US" sz="2800" dirty="0">
                <a:solidFill>
                  <a:schemeClr val="bg1"/>
                </a:solidFill>
                <a:ea typeface="ＭＳ Ｐゴシック" pitchFamily="34" charset="-128"/>
              </a:rPr>
              <a:t>All </a:t>
            </a:r>
            <a:r>
              <a:rPr lang="en-US" altLang="en-US" sz="2800" dirty="0" err="1">
                <a:solidFill>
                  <a:schemeClr val="bg1"/>
                </a:solidFill>
                <a:ea typeface="ＭＳ Ｐゴシック" pitchFamily="34" charset="-128"/>
              </a:rPr>
              <a:t>defnyddio</a:t>
            </a:r>
            <a:r>
              <a:rPr lang="en-US" altLang="en-US" sz="2800" dirty="0">
                <a:solidFill>
                  <a:schemeClr val="bg1"/>
                </a:solidFill>
                <a:ea typeface="ＭＳ Ｐゴシック" pitchFamily="34" charset="-128"/>
              </a:rPr>
              <a:t> AI </a:t>
            </a:r>
            <a:r>
              <a:rPr lang="en-US" altLang="en-US" sz="2800" dirty="0" err="1">
                <a:solidFill>
                  <a:schemeClr val="bg1"/>
                </a:solidFill>
                <a:ea typeface="ＭＳ Ｐゴシック" pitchFamily="34" charset="-128"/>
              </a:rPr>
              <a:t>wella’r</a:t>
            </a:r>
            <a:r>
              <a:rPr lang="en-US" altLang="en-US" sz="2800" dirty="0">
                <a:solidFill>
                  <a:schemeClr val="bg1"/>
                </a:solidFill>
                <a:ea typeface="ＭＳ Ｐゴシック" pitchFamily="34" charset="-128"/>
              </a:rPr>
              <a:t> broses </a:t>
            </a:r>
            <a:r>
              <a:rPr lang="en-US" altLang="en-US" sz="2800" dirty="0" err="1">
                <a:solidFill>
                  <a:schemeClr val="bg1"/>
                </a:solidFill>
                <a:ea typeface="ＭＳ Ｐゴシック" pitchFamily="34" charset="-128"/>
              </a:rPr>
              <a:t>dysgu</a:t>
            </a:r>
            <a:r>
              <a:rPr lang="en-US" altLang="en-US" sz="2800" dirty="0">
                <a:solidFill>
                  <a:schemeClr val="bg1"/>
                </a:solidFill>
                <a:ea typeface="ＭＳ Ｐゴシック" pitchFamily="34" charset="-128"/>
              </a:rPr>
              <a:t> ac </a:t>
            </a:r>
            <a:r>
              <a:rPr lang="en-US" altLang="en-US" sz="2800" dirty="0" err="1">
                <a:solidFill>
                  <a:schemeClr val="bg1"/>
                </a:solidFill>
                <a:ea typeface="ＭＳ Ｐゴシック" pitchFamily="34" charset="-128"/>
              </a:rPr>
              <a:t>addysgu</a:t>
            </a:r>
            <a:r>
              <a:rPr lang="en-US" altLang="en-US" sz="2800" dirty="0">
                <a:solidFill>
                  <a:schemeClr val="bg1"/>
                </a:solidFill>
                <a:ea typeface="ＭＳ Ｐゴシック" pitchFamily="34" charset="-128"/>
              </a:rPr>
              <a:t>?</a:t>
            </a:r>
          </a:p>
          <a:p>
            <a:pPr eaLnBrk="1" hangingPunct="1">
              <a:buFont typeface="Wingdings" panose="05000000000000000000" pitchFamily="2" charset="2"/>
              <a:buChar char="Ø"/>
            </a:pPr>
            <a:r>
              <a:rPr lang="en-US" altLang="en-US" sz="2800" dirty="0" err="1">
                <a:solidFill>
                  <a:schemeClr val="bg1"/>
                </a:solidFill>
                <a:ea typeface="ＭＳ Ｐゴシック" pitchFamily="34" charset="-128"/>
              </a:rPr>
              <a:t>Nodwch</a:t>
            </a:r>
            <a:r>
              <a:rPr lang="en-US" altLang="en-US" sz="2800" dirty="0">
                <a:solidFill>
                  <a:schemeClr val="bg1"/>
                </a:solidFill>
                <a:ea typeface="ＭＳ Ｐゴシック" pitchFamily="34" charset="-128"/>
              </a:rPr>
              <a:t> </a:t>
            </a:r>
            <a:r>
              <a:rPr lang="en-US" altLang="en-US" sz="2800" dirty="0" err="1">
                <a:solidFill>
                  <a:schemeClr val="bg1"/>
                </a:solidFill>
                <a:ea typeface="ＭＳ Ｐゴシック" pitchFamily="34" charset="-128"/>
              </a:rPr>
              <a:t>rhai</a:t>
            </a:r>
            <a:r>
              <a:rPr lang="en-US" altLang="en-US" sz="2800" dirty="0">
                <a:solidFill>
                  <a:schemeClr val="bg1"/>
                </a:solidFill>
                <a:ea typeface="ＭＳ Ｐゴシック" pitchFamily="34" charset="-128"/>
              </a:rPr>
              <a:t> </a:t>
            </a:r>
            <a:r>
              <a:rPr lang="en-US" altLang="en-US" sz="2800" dirty="0" err="1">
                <a:solidFill>
                  <a:schemeClr val="bg1"/>
                </a:solidFill>
                <a:ea typeface="ＭＳ Ｐゴシック" pitchFamily="34" charset="-128"/>
              </a:rPr>
              <a:t>o’r</a:t>
            </a:r>
            <a:r>
              <a:rPr lang="en-US" altLang="en-US" sz="2800" dirty="0">
                <a:solidFill>
                  <a:schemeClr val="bg1"/>
                </a:solidFill>
                <a:ea typeface="ＭＳ Ｐゴシック" pitchFamily="34" charset="-128"/>
              </a:rPr>
              <a:t> </a:t>
            </a:r>
            <a:r>
              <a:rPr lang="en-US" altLang="en-US" sz="2800" dirty="0" err="1">
                <a:solidFill>
                  <a:schemeClr val="bg1"/>
                </a:solidFill>
                <a:ea typeface="ＭＳ Ｐゴシック" pitchFamily="34" charset="-128"/>
              </a:rPr>
              <a:t>buddiannau</a:t>
            </a:r>
            <a:endParaRPr lang="en-US" altLang="en-US" sz="2800" dirty="0">
              <a:solidFill>
                <a:schemeClr val="bg1"/>
              </a:solidFill>
              <a:ea typeface="ＭＳ Ｐゴシック" pitchFamily="34" charset="-128"/>
            </a:endParaRPr>
          </a:p>
          <a:p>
            <a:pPr eaLnBrk="1" hangingPunct="1">
              <a:buFont typeface="Wingdings" panose="05000000000000000000" pitchFamily="2" charset="2"/>
              <a:buChar char="Ø"/>
            </a:pPr>
            <a:r>
              <a:rPr lang="en-US" altLang="en-US" sz="2800" dirty="0" err="1">
                <a:solidFill>
                  <a:schemeClr val="bg1"/>
                </a:solidFill>
                <a:ea typeface="ＭＳ Ｐゴシック" pitchFamily="34" charset="-128"/>
              </a:rPr>
              <a:t>Nodwch</a:t>
            </a:r>
            <a:r>
              <a:rPr lang="en-US" altLang="en-US" sz="2800" dirty="0">
                <a:solidFill>
                  <a:schemeClr val="bg1"/>
                </a:solidFill>
                <a:ea typeface="ＭＳ Ｐゴシック" pitchFamily="34" charset="-128"/>
              </a:rPr>
              <a:t> </a:t>
            </a:r>
            <a:r>
              <a:rPr lang="en-US" altLang="en-US" sz="2800" dirty="0" err="1">
                <a:solidFill>
                  <a:schemeClr val="bg1"/>
                </a:solidFill>
                <a:ea typeface="ＭＳ Ｐゴシック" pitchFamily="34" charset="-128"/>
              </a:rPr>
              <a:t>rhai</a:t>
            </a:r>
            <a:r>
              <a:rPr lang="en-US" altLang="en-US" sz="2800" dirty="0">
                <a:solidFill>
                  <a:schemeClr val="bg1"/>
                </a:solidFill>
                <a:ea typeface="ＭＳ Ｐゴシック" pitchFamily="34" charset="-128"/>
              </a:rPr>
              <a:t> </a:t>
            </a:r>
            <a:r>
              <a:rPr lang="en-US" altLang="en-US" sz="2800" dirty="0" err="1">
                <a:solidFill>
                  <a:schemeClr val="bg1"/>
                </a:solidFill>
                <a:ea typeface="ＭＳ Ｐゴシック" pitchFamily="34" charset="-128"/>
              </a:rPr>
              <a:t>heriau</a:t>
            </a:r>
            <a:endParaRPr lang="en-US" altLang="en-US" sz="2800" dirty="0">
              <a:solidFill>
                <a:schemeClr val="bg1"/>
              </a:solidFill>
              <a:ea typeface="ＭＳ Ｐゴシック" pitchFamily="34" charset="-128"/>
            </a:endParaRPr>
          </a:p>
        </p:txBody>
      </p:sp>
      <p:sp>
        <p:nvSpPr>
          <p:cNvPr id="18435" name="Content Placeholder 6"/>
          <p:cNvSpPr>
            <a:spLocks noGrp="1"/>
          </p:cNvSpPr>
          <p:nvPr>
            <p:ph sz="half" idx="4294967295"/>
          </p:nvPr>
        </p:nvSpPr>
        <p:spPr>
          <a:xfrm>
            <a:off x="6768416" y="2775635"/>
            <a:ext cx="4525962" cy="4525962"/>
          </a:xfrm>
        </p:spPr>
        <p:txBody>
          <a:bodyPr vert="horz" lIns="91440" tIns="45720" rIns="91440" bIns="45720" rtlCol="0" anchor="t">
            <a:normAutofit/>
          </a:bodyPr>
          <a:lstStyle/>
          <a:p>
            <a:pPr lvl="1"/>
            <a:r>
              <a:rPr lang="en-GB" altLang="en-US" sz="2800" i="1" dirty="0">
                <a:solidFill>
                  <a:schemeClr val="bg1"/>
                </a:solidFill>
                <a:ea typeface="ＭＳ Ｐゴシック" pitchFamily="34" charset="-128"/>
              </a:rPr>
              <a:t>Can using AI improve the teaching and learning process?</a:t>
            </a:r>
          </a:p>
          <a:p>
            <a:pPr lvl="1"/>
            <a:r>
              <a:rPr lang="en-GB" altLang="en-US" sz="2800" i="1" dirty="0">
                <a:solidFill>
                  <a:schemeClr val="bg1"/>
                </a:solidFill>
                <a:ea typeface="ＭＳ Ｐゴシック" pitchFamily="34" charset="-128"/>
              </a:rPr>
              <a:t>Identify some of the benefits.</a:t>
            </a:r>
          </a:p>
          <a:p>
            <a:pPr lvl="1"/>
            <a:r>
              <a:rPr lang="en-GB" altLang="en-US" sz="2800" i="1" dirty="0">
                <a:solidFill>
                  <a:schemeClr val="bg1"/>
                </a:solidFill>
                <a:ea typeface="ＭＳ Ｐゴシック" pitchFamily="34" charset="-128"/>
              </a:rPr>
              <a:t>Identify some of the challenges.</a:t>
            </a:r>
          </a:p>
        </p:txBody>
      </p:sp>
      <p:sp>
        <p:nvSpPr>
          <p:cNvPr id="51202" name="Rectangle 2"/>
          <p:cNvSpPr>
            <a:spLocks noGrp="1" noChangeArrowheads="1"/>
          </p:cNvSpPr>
          <p:nvPr>
            <p:ph type="title" idx="4294967295"/>
          </p:nvPr>
        </p:nvSpPr>
        <p:spPr>
          <a:xfrm>
            <a:off x="0" y="1427163"/>
            <a:ext cx="11090246" cy="1143000"/>
          </a:xfrm>
        </p:spPr>
        <p:txBody>
          <a:bodyPr rtlCol="0"/>
          <a:lstStyle/>
          <a:p>
            <a:pPr>
              <a:defRPr/>
            </a:pPr>
            <a:r>
              <a:rPr lang="en-GB" dirty="0">
                <a:solidFill>
                  <a:schemeClr val="bg1"/>
                </a:solidFill>
                <a:ea typeface="+mj-ea"/>
                <a:cs typeface="+mj-cs"/>
              </a:rPr>
              <a:t>    </a:t>
            </a:r>
            <a:r>
              <a:rPr lang="en-GB" dirty="0" err="1">
                <a:solidFill>
                  <a:schemeClr val="bg1"/>
                </a:solidFill>
                <a:ea typeface="+mj-ea"/>
                <a:cs typeface="+mj-cs"/>
              </a:rPr>
              <a:t>Tasg</a:t>
            </a:r>
            <a:r>
              <a:rPr lang="en-GB" dirty="0">
                <a:solidFill>
                  <a:schemeClr val="bg1"/>
                </a:solidFill>
                <a:ea typeface="+mj-ea"/>
                <a:cs typeface="+mj-cs"/>
              </a:rPr>
              <a:t>                                                   Task</a:t>
            </a:r>
          </a:p>
        </p:txBody>
      </p:sp>
      <p:pic>
        <p:nvPicPr>
          <p:cNvPr id="18437" name="Picture 6" descr="C:\Users\s.ainsworth\AppData\Local\Microsoft\Windows\Temporary Internet Files\Content.IE5\ONCMXCPX\MC900230824[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08095" y="134130"/>
            <a:ext cx="3124200" cy="2436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601920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140B6-72E5-256D-39B8-65CAE073F440}"/>
              </a:ext>
            </a:extLst>
          </p:cNvPr>
          <p:cNvSpPr>
            <a:spLocks noGrp="1"/>
          </p:cNvSpPr>
          <p:nvPr>
            <p:ph type="title"/>
          </p:nvPr>
        </p:nvSpPr>
        <p:spPr/>
        <p:txBody>
          <a:bodyPr/>
          <a:lstStyle/>
          <a:p>
            <a:r>
              <a:rPr lang="en-GB" dirty="0">
                <a:solidFill>
                  <a:schemeClr val="bg1"/>
                </a:solidFill>
              </a:rPr>
              <a:t>        </a:t>
            </a:r>
            <a:r>
              <a:rPr lang="en-GB" dirty="0" err="1">
                <a:solidFill>
                  <a:schemeClr val="bg1"/>
                </a:solidFill>
              </a:rPr>
              <a:t>Cyfeirnodau</a:t>
            </a:r>
            <a:r>
              <a:rPr lang="en-GB" dirty="0">
                <a:solidFill>
                  <a:schemeClr val="bg1"/>
                </a:solidFill>
              </a:rPr>
              <a:t> / References </a:t>
            </a:r>
          </a:p>
        </p:txBody>
      </p:sp>
      <p:sp>
        <p:nvSpPr>
          <p:cNvPr id="3" name="Content Placeholder 2">
            <a:extLst>
              <a:ext uri="{FF2B5EF4-FFF2-40B4-BE49-F238E27FC236}">
                <a16:creationId xmlns:a16="http://schemas.microsoft.com/office/drawing/2014/main" id="{4E049702-3E34-97F8-1FB2-829E516ADEA6}"/>
              </a:ext>
            </a:extLst>
          </p:cNvPr>
          <p:cNvSpPr>
            <a:spLocks noGrp="1"/>
          </p:cNvSpPr>
          <p:nvPr>
            <p:ph idx="1"/>
          </p:nvPr>
        </p:nvSpPr>
        <p:spPr>
          <a:xfrm>
            <a:off x="838200" y="1392572"/>
            <a:ext cx="10515600" cy="4784391"/>
          </a:xfrm>
        </p:spPr>
        <p:txBody>
          <a:bodyPr>
            <a:normAutofit/>
          </a:bodyPr>
          <a:lstStyle/>
          <a:p>
            <a:r>
              <a:rPr lang="en-GB" sz="1200" dirty="0">
                <a:solidFill>
                  <a:schemeClr val="bg1"/>
                </a:solidFill>
              </a:rPr>
              <a:t>Department for Education (2023) </a:t>
            </a:r>
            <a:r>
              <a:rPr lang="en-GB" sz="1200" i="1" dirty="0">
                <a:solidFill>
                  <a:schemeClr val="bg1"/>
                </a:solidFill>
              </a:rPr>
              <a:t>New drive to better understand the role of AI in Education. </a:t>
            </a:r>
            <a:r>
              <a:rPr lang="en-GB" sz="1200" dirty="0">
                <a:solidFill>
                  <a:schemeClr val="bg1"/>
                </a:solidFill>
              </a:rPr>
              <a:t>Available at </a:t>
            </a:r>
            <a:r>
              <a:rPr lang="en-GB" sz="1200" dirty="0">
                <a:solidFill>
                  <a:schemeClr val="bg1"/>
                </a:solidFill>
                <a:hlinkClick r:id="rId2">
                  <a:extLst>
                    <a:ext uri="{A12FA001-AC4F-418D-AE19-62706E023703}">
                      <ahyp:hlinkClr xmlns:ahyp="http://schemas.microsoft.com/office/drawing/2018/hyperlinkcolor" val="tx"/>
                    </a:ext>
                  </a:extLst>
                </a:hlinkClick>
              </a:rPr>
              <a:t>https://www.gov.uk/government/news/new-drive-to-better-understand-the-role-of-ai-in-education</a:t>
            </a:r>
            <a:r>
              <a:rPr lang="en-GB" sz="1200" dirty="0">
                <a:solidFill>
                  <a:schemeClr val="bg1"/>
                </a:solidFill>
              </a:rPr>
              <a:t> (Accessed October 22nd 2023)</a:t>
            </a:r>
          </a:p>
          <a:p>
            <a:r>
              <a:rPr lang="en-GB" sz="1200" dirty="0" err="1">
                <a:solidFill>
                  <a:schemeClr val="bg1"/>
                </a:solidFill>
              </a:rPr>
              <a:t>EducationNext</a:t>
            </a:r>
            <a:r>
              <a:rPr lang="en-GB" sz="1200" dirty="0">
                <a:solidFill>
                  <a:schemeClr val="bg1"/>
                </a:solidFill>
              </a:rPr>
              <a:t> (2023) </a:t>
            </a:r>
            <a:r>
              <a:rPr lang="en-GB" sz="1200" i="1" dirty="0">
                <a:solidFill>
                  <a:schemeClr val="bg1"/>
                </a:solidFill>
              </a:rPr>
              <a:t>AI in education: Leap into a new era. </a:t>
            </a:r>
            <a:r>
              <a:rPr lang="en-GB" sz="1200" dirty="0">
                <a:solidFill>
                  <a:schemeClr val="bg1"/>
                </a:solidFill>
              </a:rPr>
              <a:t>Available at </a:t>
            </a:r>
            <a:r>
              <a:rPr lang="en-GB" sz="1200" dirty="0">
                <a:solidFill>
                  <a:schemeClr val="bg1"/>
                </a:solidFill>
                <a:hlinkClick r:id="rId3">
                  <a:extLst>
                    <a:ext uri="{A12FA001-AC4F-418D-AE19-62706E023703}">
                      <ahyp:hlinkClr xmlns:ahyp="http://schemas.microsoft.com/office/drawing/2018/hyperlinkcolor" val="tx"/>
                    </a:ext>
                  </a:extLst>
                </a:hlinkClick>
              </a:rPr>
              <a:t>https://www.educationnext.org/a-i-in-education-leap-into-new-era-machine-intelligence-carries-risks-challenges-promises/</a:t>
            </a:r>
            <a:r>
              <a:rPr lang="en-GB" sz="1200" dirty="0">
                <a:solidFill>
                  <a:schemeClr val="bg1"/>
                </a:solidFill>
              </a:rPr>
              <a:t> (Accessed 22</a:t>
            </a:r>
            <a:r>
              <a:rPr lang="en-GB" sz="1200" baseline="30000" dirty="0">
                <a:solidFill>
                  <a:schemeClr val="bg1"/>
                </a:solidFill>
              </a:rPr>
              <a:t>nd</a:t>
            </a:r>
            <a:r>
              <a:rPr lang="en-GB" sz="1200" dirty="0">
                <a:solidFill>
                  <a:schemeClr val="bg1"/>
                </a:solidFill>
              </a:rPr>
              <a:t> October 2023)</a:t>
            </a:r>
          </a:p>
          <a:p>
            <a:r>
              <a:rPr lang="en-GB" sz="1200" dirty="0">
                <a:solidFill>
                  <a:schemeClr val="bg1"/>
                </a:solidFill>
              </a:rPr>
              <a:t>Financial Times (2023) </a:t>
            </a:r>
            <a:r>
              <a:rPr lang="en-GB" sz="1200" i="1" dirty="0">
                <a:solidFill>
                  <a:schemeClr val="bg1"/>
                </a:solidFill>
              </a:rPr>
              <a:t>What is Artificial Intelligence and how does it work? </a:t>
            </a:r>
            <a:r>
              <a:rPr lang="en-GB" sz="1200" dirty="0">
                <a:solidFill>
                  <a:schemeClr val="bg1"/>
                </a:solidFill>
              </a:rPr>
              <a:t>Available at </a:t>
            </a:r>
            <a:r>
              <a:rPr lang="en-GB" sz="1200" dirty="0">
                <a:solidFill>
                  <a:schemeClr val="bg1"/>
                </a:solidFill>
                <a:hlinkClick r:id="rId4">
                  <a:extLst>
                    <a:ext uri="{A12FA001-AC4F-418D-AE19-62706E023703}">
                      <ahyp:hlinkClr xmlns:ahyp="http://schemas.microsoft.com/office/drawing/2018/hyperlinkcolor" val="tx"/>
                    </a:ext>
                  </a:extLst>
                </a:hlinkClick>
              </a:rPr>
              <a:t>https://www.ft.com/content/bde93e43-7ad6-4abf-9c00-8955c6a9e343</a:t>
            </a:r>
            <a:r>
              <a:rPr lang="en-GB" sz="1200" dirty="0">
                <a:solidFill>
                  <a:schemeClr val="bg1"/>
                </a:solidFill>
              </a:rPr>
              <a:t> (Accessed 22nd October 2023)  </a:t>
            </a:r>
          </a:p>
          <a:p>
            <a:r>
              <a:rPr lang="en-GB" sz="1200" dirty="0" err="1">
                <a:solidFill>
                  <a:schemeClr val="bg1"/>
                </a:solidFill>
              </a:rPr>
              <a:t>Linkedin</a:t>
            </a:r>
            <a:r>
              <a:rPr lang="en-GB" sz="1200" dirty="0">
                <a:solidFill>
                  <a:schemeClr val="bg1"/>
                </a:solidFill>
              </a:rPr>
              <a:t> (2023) </a:t>
            </a:r>
            <a:r>
              <a:rPr lang="en-GB" sz="1200" i="1" dirty="0">
                <a:solidFill>
                  <a:schemeClr val="bg1"/>
                </a:solidFill>
              </a:rPr>
              <a:t>The impact of AI on education. </a:t>
            </a:r>
            <a:r>
              <a:rPr lang="en-GB" sz="1200" dirty="0">
                <a:solidFill>
                  <a:schemeClr val="bg1"/>
                </a:solidFill>
              </a:rPr>
              <a:t>Available at </a:t>
            </a:r>
            <a:r>
              <a:rPr lang="en-GB" sz="1200" dirty="0">
                <a:solidFill>
                  <a:schemeClr val="bg1"/>
                </a:solidFill>
                <a:hlinkClick r:id="rId5">
                  <a:extLst>
                    <a:ext uri="{A12FA001-AC4F-418D-AE19-62706E023703}">
                      <ahyp:hlinkClr xmlns:ahyp="http://schemas.microsoft.com/office/drawing/2018/hyperlinkcolor" val="tx"/>
                    </a:ext>
                  </a:extLst>
                </a:hlinkClick>
              </a:rPr>
              <a:t>https://www.linkedin.com/pulse/impact-ai-education-yash-khurana</a:t>
            </a:r>
            <a:r>
              <a:rPr lang="en-GB" sz="1200" dirty="0">
                <a:solidFill>
                  <a:schemeClr val="bg1"/>
                </a:solidFill>
              </a:rPr>
              <a:t> (Accessed October 22nd 2023)</a:t>
            </a:r>
          </a:p>
          <a:p>
            <a:r>
              <a:rPr lang="en-GB" sz="1200" dirty="0">
                <a:solidFill>
                  <a:schemeClr val="bg1"/>
                </a:solidFill>
              </a:rPr>
              <a:t>NAHT (2023) </a:t>
            </a:r>
            <a:r>
              <a:rPr lang="en-GB" sz="1200" i="1" dirty="0">
                <a:solidFill>
                  <a:schemeClr val="bg1"/>
                </a:solidFill>
              </a:rPr>
              <a:t>How are schools using AI in the classroom? </a:t>
            </a:r>
            <a:r>
              <a:rPr lang="en-GB" sz="1200" dirty="0">
                <a:solidFill>
                  <a:schemeClr val="bg1"/>
                </a:solidFill>
              </a:rPr>
              <a:t>Available at </a:t>
            </a:r>
            <a:r>
              <a:rPr lang="en-GB" sz="1200" dirty="0">
                <a:solidFill>
                  <a:schemeClr val="bg1"/>
                </a:solidFill>
                <a:hlinkClick r:id="rId6">
                  <a:extLst>
                    <a:ext uri="{A12FA001-AC4F-418D-AE19-62706E023703}">
                      <ahyp:hlinkClr xmlns:ahyp="http://schemas.microsoft.com/office/drawing/2018/hyperlinkcolor" val="tx"/>
                    </a:ext>
                  </a:extLst>
                </a:hlinkClick>
              </a:rPr>
              <a:t>https://schoolsweek.co.uk/ai-how-are-schools-using-the-technology-in-classrooms/</a:t>
            </a:r>
            <a:r>
              <a:rPr lang="en-GB" sz="1200" dirty="0">
                <a:solidFill>
                  <a:schemeClr val="bg1"/>
                </a:solidFill>
              </a:rPr>
              <a:t> (Accessed 22</a:t>
            </a:r>
            <a:r>
              <a:rPr lang="en-GB" sz="1200" baseline="30000" dirty="0">
                <a:solidFill>
                  <a:schemeClr val="bg1"/>
                </a:solidFill>
              </a:rPr>
              <a:t>nd</a:t>
            </a:r>
            <a:r>
              <a:rPr lang="en-GB" sz="1200" dirty="0">
                <a:solidFill>
                  <a:schemeClr val="bg1"/>
                </a:solidFill>
              </a:rPr>
              <a:t> October 2023)</a:t>
            </a:r>
          </a:p>
          <a:p>
            <a:r>
              <a:rPr lang="en-GB" sz="1200" dirty="0">
                <a:solidFill>
                  <a:schemeClr val="bg1"/>
                </a:solidFill>
              </a:rPr>
              <a:t>Schools And Academies Show (SAAS) (2021) </a:t>
            </a:r>
            <a:r>
              <a:rPr lang="en-GB" sz="1200" i="1" dirty="0">
                <a:solidFill>
                  <a:schemeClr val="bg1"/>
                </a:solidFill>
              </a:rPr>
              <a:t>The impact of AI in education: 4 ways it works. </a:t>
            </a:r>
            <a:r>
              <a:rPr lang="en-GB" sz="1200" dirty="0">
                <a:solidFill>
                  <a:schemeClr val="bg1"/>
                </a:solidFill>
              </a:rPr>
              <a:t>Available at </a:t>
            </a:r>
            <a:r>
              <a:rPr lang="en-GB" sz="1200" dirty="0">
                <a:solidFill>
                  <a:schemeClr val="bg1"/>
                </a:solidFill>
                <a:hlinkClick r:id="rId7">
                  <a:extLst>
                    <a:ext uri="{A12FA001-AC4F-418D-AE19-62706E023703}">
                      <ahyp:hlinkClr xmlns:ahyp="http://schemas.microsoft.com/office/drawing/2018/hyperlinkcolor" val="tx"/>
                    </a:ext>
                  </a:extLst>
                </a:hlinkClick>
              </a:rPr>
              <a:t>https://blog.schoolsandacademiesshow.co.uk/the-impact-of-ai-in-education</a:t>
            </a:r>
            <a:r>
              <a:rPr lang="en-GB" sz="1200" dirty="0">
                <a:solidFill>
                  <a:schemeClr val="bg1"/>
                </a:solidFill>
              </a:rPr>
              <a:t> (Accessed 22nd October 2023)</a:t>
            </a:r>
          </a:p>
          <a:p>
            <a:r>
              <a:rPr lang="en-GB" sz="1200" dirty="0">
                <a:solidFill>
                  <a:schemeClr val="bg1"/>
                </a:solidFill>
              </a:rPr>
              <a:t>Strategy Education (2023) </a:t>
            </a:r>
            <a:r>
              <a:rPr lang="en-GB" sz="1200" i="1" dirty="0">
                <a:solidFill>
                  <a:schemeClr val="bg1"/>
                </a:solidFill>
              </a:rPr>
              <a:t>Using </a:t>
            </a:r>
            <a:r>
              <a:rPr lang="en-GB" sz="1200" i="1" dirty="0" err="1">
                <a:solidFill>
                  <a:schemeClr val="bg1"/>
                </a:solidFill>
              </a:rPr>
              <a:t>ChatGTP</a:t>
            </a:r>
            <a:r>
              <a:rPr lang="en-GB" sz="1200" i="1" dirty="0">
                <a:solidFill>
                  <a:schemeClr val="bg1"/>
                </a:solidFill>
              </a:rPr>
              <a:t> in schools. </a:t>
            </a:r>
            <a:r>
              <a:rPr lang="en-GB" sz="1200" dirty="0">
                <a:solidFill>
                  <a:schemeClr val="bg1"/>
                </a:solidFill>
              </a:rPr>
              <a:t>Available at </a:t>
            </a:r>
            <a:r>
              <a:rPr lang="en-GB" sz="1200" dirty="0">
                <a:solidFill>
                  <a:schemeClr val="bg1"/>
                </a:solidFill>
                <a:hlinkClick r:id="rId8">
                  <a:extLst>
                    <a:ext uri="{A12FA001-AC4F-418D-AE19-62706E023703}">
                      <ahyp:hlinkClr xmlns:ahyp="http://schemas.microsoft.com/office/drawing/2018/hyperlinkcolor" val="tx"/>
                    </a:ext>
                  </a:extLst>
                </a:hlinkClick>
              </a:rPr>
              <a:t>https://strategyeducation.co.uk/using-chatgpt-in-schools/</a:t>
            </a:r>
            <a:r>
              <a:rPr lang="en-GB" sz="1200" dirty="0">
                <a:solidFill>
                  <a:schemeClr val="bg1"/>
                </a:solidFill>
              </a:rPr>
              <a:t> (Accessed 22</a:t>
            </a:r>
            <a:r>
              <a:rPr lang="en-GB" sz="1200" baseline="30000" dirty="0">
                <a:solidFill>
                  <a:schemeClr val="bg1"/>
                </a:solidFill>
              </a:rPr>
              <a:t>nd</a:t>
            </a:r>
            <a:r>
              <a:rPr lang="en-GB" sz="1200" dirty="0">
                <a:solidFill>
                  <a:schemeClr val="bg1"/>
                </a:solidFill>
              </a:rPr>
              <a:t> October 2023)</a:t>
            </a:r>
          </a:p>
          <a:p>
            <a:r>
              <a:rPr lang="en-GB" sz="1200" dirty="0">
                <a:solidFill>
                  <a:schemeClr val="bg1"/>
                </a:solidFill>
              </a:rPr>
              <a:t>The Guardian (03072023) </a:t>
            </a:r>
            <a:r>
              <a:rPr lang="en-GB" sz="1200" i="1" dirty="0">
                <a:solidFill>
                  <a:schemeClr val="bg1"/>
                </a:solidFill>
              </a:rPr>
              <a:t>UK Universities drawing up guiding principles on generative AI. </a:t>
            </a:r>
            <a:r>
              <a:rPr lang="en-GB" sz="1200" dirty="0">
                <a:solidFill>
                  <a:schemeClr val="bg1"/>
                </a:solidFill>
              </a:rPr>
              <a:t>Available athttps://strategyeducation.co.uk/using-chatgpt-in-schools/ </a:t>
            </a:r>
            <a:r>
              <a:rPr lang="en-GB" sz="1200" dirty="0">
                <a:solidFill>
                  <a:schemeClr val="bg1"/>
                </a:solidFill>
                <a:hlinkClick r:id="rId9">
                  <a:extLst>
                    <a:ext uri="{A12FA001-AC4F-418D-AE19-62706E023703}">
                      <ahyp:hlinkClr xmlns:ahyp="http://schemas.microsoft.com/office/drawing/2018/hyperlinkcolor" val="tx"/>
                    </a:ext>
                  </a:extLst>
                </a:hlinkClick>
              </a:rPr>
              <a:t>https://www.theguardian.com/technology/2023/jul/04/uk-universities-draw-up-guiding-principles-on-generative-ai</a:t>
            </a:r>
            <a:r>
              <a:rPr lang="en-GB" sz="1200" dirty="0">
                <a:solidFill>
                  <a:schemeClr val="bg1"/>
                </a:solidFill>
              </a:rPr>
              <a:t> (Accessed July 4th 2023)</a:t>
            </a:r>
          </a:p>
          <a:p>
            <a:r>
              <a:rPr lang="en-GB" sz="1200" dirty="0">
                <a:solidFill>
                  <a:schemeClr val="bg1"/>
                </a:solidFill>
              </a:rPr>
              <a:t>UNESCO (2021) </a:t>
            </a:r>
            <a:r>
              <a:rPr lang="en-GB" sz="1200" i="1" dirty="0">
                <a:solidFill>
                  <a:schemeClr val="bg1"/>
                </a:solidFill>
              </a:rPr>
              <a:t>Recommendation on the ethics of Artificial Intelligence. </a:t>
            </a:r>
            <a:r>
              <a:rPr lang="en-GB" sz="1200" dirty="0">
                <a:solidFill>
                  <a:schemeClr val="bg1"/>
                </a:solidFill>
              </a:rPr>
              <a:t>Available at </a:t>
            </a:r>
            <a:r>
              <a:rPr lang="en-GB" sz="1200" dirty="0">
                <a:solidFill>
                  <a:schemeClr val="bg1"/>
                </a:solidFill>
                <a:hlinkClick r:id="rId10">
                  <a:extLst>
                    <a:ext uri="{A12FA001-AC4F-418D-AE19-62706E023703}">
                      <ahyp:hlinkClr xmlns:ahyp="http://schemas.microsoft.com/office/drawing/2018/hyperlinkcolor" val="tx"/>
                    </a:ext>
                  </a:extLst>
                </a:hlinkClick>
              </a:rPr>
              <a:t>https://unesdoc.unesco.org/ark:/48223/pf0000381137</a:t>
            </a:r>
            <a:r>
              <a:rPr lang="en-GB" sz="1200" dirty="0">
                <a:solidFill>
                  <a:schemeClr val="bg1"/>
                </a:solidFill>
              </a:rPr>
              <a:t> (Accessed 22nd October 2023)</a:t>
            </a:r>
          </a:p>
          <a:p>
            <a:r>
              <a:rPr lang="en-GB" sz="1200" dirty="0">
                <a:solidFill>
                  <a:schemeClr val="bg1"/>
                </a:solidFill>
              </a:rPr>
              <a:t>UNESCO (2023) </a:t>
            </a:r>
            <a:r>
              <a:rPr lang="en-GB" sz="1200" i="1" dirty="0">
                <a:solidFill>
                  <a:schemeClr val="bg1"/>
                </a:solidFill>
              </a:rPr>
              <a:t>AI: Examples of ethical dilemmas. </a:t>
            </a:r>
            <a:r>
              <a:rPr lang="en-GB" sz="1200" dirty="0">
                <a:solidFill>
                  <a:schemeClr val="bg1"/>
                </a:solidFill>
              </a:rPr>
              <a:t>Available at </a:t>
            </a:r>
            <a:r>
              <a:rPr lang="en-GB" sz="1200" dirty="0">
                <a:solidFill>
                  <a:schemeClr val="bg1"/>
                </a:solidFill>
                <a:hlinkClick r:id="rId11">
                  <a:extLst>
                    <a:ext uri="{A12FA001-AC4F-418D-AE19-62706E023703}">
                      <ahyp:hlinkClr xmlns:ahyp="http://schemas.microsoft.com/office/drawing/2018/hyperlinkcolor" val="tx"/>
                    </a:ext>
                  </a:extLst>
                </a:hlinkClick>
              </a:rPr>
              <a:t>https://www.unesco.org/en/artificial-intelligence/recommendation-ethics/cases</a:t>
            </a:r>
            <a:r>
              <a:rPr lang="en-GB" sz="1200" dirty="0">
                <a:solidFill>
                  <a:schemeClr val="bg1"/>
                </a:solidFill>
              </a:rPr>
              <a:t> (Accessed 2nd October 2023)</a:t>
            </a:r>
          </a:p>
          <a:p>
            <a:r>
              <a:rPr lang="en-GB" sz="1200" dirty="0">
                <a:solidFill>
                  <a:schemeClr val="bg1"/>
                </a:solidFill>
              </a:rPr>
              <a:t>UWTSD (2023) </a:t>
            </a:r>
            <a:r>
              <a:rPr lang="en-GB" sz="1200" i="1" dirty="0">
                <a:solidFill>
                  <a:schemeClr val="bg1"/>
                </a:solidFill>
              </a:rPr>
              <a:t>Referencing Artificial Intelligence. </a:t>
            </a:r>
            <a:r>
              <a:rPr lang="en-GB" sz="1200" dirty="0">
                <a:solidFill>
                  <a:schemeClr val="bg1"/>
                </a:solidFill>
              </a:rPr>
              <a:t>Available at </a:t>
            </a:r>
            <a:r>
              <a:rPr lang="en-GB" sz="1200" dirty="0">
                <a:solidFill>
                  <a:schemeClr val="bg1"/>
                </a:solidFill>
                <a:hlinkClick r:id="rId12">
                  <a:extLst>
                    <a:ext uri="{A12FA001-AC4F-418D-AE19-62706E023703}">
                      <ahyp:hlinkClr xmlns:ahyp="http://schemas.microsoft.com/office/drawing/2018/hyperlinkcolor" val="tx"/>
                    </a:ext>
                  </a:extLst>
                </a:hlinkClick>
              </a:rPr>
              <a:t>https://www.uwtsd.ac.uk/media/uwtsd-website/content-assets/documents/news/Artificial-Intelligence-Referencing-Guidance.pdf</a:t>
            </a:r>
            <a:r>
              <a:rPr lang="en-GB" sz="1200" dirty="0">
                <a:solidFill>
                  <a:schemeClr val="bg1"/>
                </a:solidFill>
              </a:rPr>
              <a:t>   (Accessed 22</a:t>
            </a:r>
            <a:r>
              <a:rPr lang="en-GB" sz="1200" baseline="30000" dirty="0">
                <a:solidFill>
                  <a:schemeClr val="bg1"/>
                </a:solidFill>
              </a:rPr>
              <a:t>nd</a:t>
            </a:r>
            <a:r>
              <a:rPr lang="en-GB" sz="1200" dirty="0">
                <a:solidFill>
                  <a:schemeClr val="bg1"/>
                </a:solidFill>
              </a:rPr>
              <a:t> October 2023) </a:t>
            </a:r>
          </a:p>
        </p:txBody>
      </p:sp>
    </p:spTree>
    <p:extLst>
      <p:ext uri="{BB962C8B-B14F-4D97-AF65-F5344CB8AC3E}">
        <p14:creationId xmlns:p14="http://schemas.microsoft.com/office/powerpoint/2010/main" val="1603804435"/>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3EB88CB5F8F19428B3BA6B018AB348F" ma:contentTypeVersion="4" ma:contentTypeDescription="Create a new document." ma:contentTypeScope="" ma:versionID="df52c0aa2c6a60584361d9fff55da31e">
  <xsd:schema xmlns:xsd="http://www.w3.org/2001/XMLSchema" xmlns:xs="http://www.w3.org/2001/XMLSchema" xmlns:p="http://schemas.microsoft.com/office/2006/metadata/properties" xmlns:ns2="dcf2d481-bf9c-4498-89f4-bdd4c3393803" targetNamespace="http://schemas.microsoft.com/office/2006/metadata/properties" ma:root="true" ma:fieldsID="013a6eebc03c9a26410206ed4df7090c" ns2:_="">
    <xsd:import namespace="dcf2d481-bf9c-4498-89f4-bdd4c3393803"/>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cf2d481-bf9c-4498-89f4-bdd4c339380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350F421-71D4-4834-B796-150CBF1DAF0E}">
  <ds:schemaRefs>
    <ds:schemaRef ds:uri="http://schemas.microsoft.com/sharepoint/v3/contenttype/forms"/>
  </ds:schemaRefs>
</ds:datastoreItem>
</file>

<file path=customXml/itemProps2.xml><?xml version="1.0" encoding="utf-8"?>
<ds:datastoreItem xmlns:ds="http://schemas.openxmlformats.org/officeDocument/2006/customXml" ds:itemID="{13657723-D4CE-447E-B774-B9F76502A933}">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31CA3E8A-8E64-45D3-AE58-70CE75DFA76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cf2d481-bf9c-4498-89f4-bdd4c339380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77</TotalTime>
  <Words>2683</Words>
  <Application>Microsoft Office PowerPoint</Application>
  <PresentationFormat>Widescreen</PresentationFormat>
  <Paragraphs>212</Paragraphs>
  <Slides>25</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25</vt:i4>
      </vt:variant>
    </vt:vector>
  </HeadingPairs>
  <TitlesOfParts>
    <vt:vector size="36" baseType="lpstr">
      <vt:lpstr>-apple-system</vt:lpstr>
      <vt:lpstr>Google Sans</vt:lpstr>
      <vt:lpstr>Inter</vt:lpstr>
      <vt:lpstr>MetricWeb</vt:lpstr>
      <vt:lpstr>ＭＳ Ｐゴシック</vt:lpstr>
      <vt:lpstr>Arial</vt:lpstr>
      <vt:lpstr>Calibri</vt:lpstr>
      <vt:lpstr>Calibri Light</vt:lpstr>
      <vt:lpstr>Georgia</vt:lpstr>
      <vt:lpstr>Wingdings</vt:lpstr>
      <vt:lpstr>Office 2013 - 2022 Theme</vt:lpstr>
      <vt:lpstr>Addysg Ddoe, Heddiw, Yfory Education Past, Present, Future</vt:lpstr>
      <vt:lpstr>Gorolwg sesiwn / Session overview</vt:lpstr>
      <vt:lpstr>Nod / Aims</vt:lpstr>
      <vt:lpstr>Deilliannau Dysgu / Learning Outcomes</vt:lpstr>
      <vt:lpstr>Deilliannau Dysgu / Learning Outcomes</vt:lpstr>
      <vt:lpstr>Deilliannau Dysgu / Learning Outcomes</vt:lpstr>
      <vt:lpstr>Aseiniadau                         Assignments</vt:lpstr>
      <vt:lpstr>          Beth yw AI?                What is AI?</vt:lpstr>
      <vt:lpstr>Sut mae AI yn gweithio?                           How does AI work?</vt:lpstr>
      <vt:lpstr> Enghraifft o sut mae AI yn gweithio                       An example of how AI works </vt:lpstr>
      <vt:lpstr>Adran Addysg / Department for Education (2023)</vt:lpstr>
      <vt:lpstr>                 How is AI used  in education?  </vt:lpstr>
      <vt:lpstr> How is AI used  in education?                                      </vt:lpstr>
      <vt:lpstr> How is AI used  in education?                                      </vt:lpstr>
      <vt:lpstr> How is AI used  in education? </vt:lpstr>
      <vt:lpstr>Challenges to using AI in education             </vt:lpstr>
      <vt:lpstr>                             Task: In groups read, summarise &amp;   feedback on one of these articles </vt:lpstr>
      <vt:lpstr> Effaith foesegol AI                                   Ethical impact of AI</vt:lpstr>
      <vt:lpstr>       UNESCO Recommendation on the       Ethics of Artificial Intelligence (2021)</vt:lpstr>
      <vt:lpstr>Difference between  Google and ChatGTP</vt:lpstr>
      <vt:lpstr>   Triwch allan  / Let’s try it out</vt:lpstr>
      <vt:lpstr>Is it acceptable to use AI  in your academic work?</vt:lpstr>
      <vt:lpstr>                                          Referencing ChatGTP</vt:lpstr>
      <vt:lpstr>    Tasg                                                   Task</vt:lpstr>
      <vt:lpstr>        Cyfeirnodau / 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Addysg Ddoe, Heddiw, Yfory Education Past, Present, Future</dc:title>
  <dc:creator>Alison Baggott</dc:creator>
  <cp:lastModifiedBy>Helen A Griffiths</cp:lastModifiedBy>
  <cp:revision>50</cp:revision>
  <dcterms:created xsi:type="dcterms:W3CDTF">2019-06-11T15:19:39Z</dcterms:created>
  <dcterms:modified xsi:type="dcterms:W3CDTF">2025-01-06T20:59:07Z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0x010100A3EB88CB5F8F19428B3BA6B018AB348F</vt:lpwstr>
  </property>
</Properties>
</file>