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notesMasterIdLst>
    <p:notesMasterId r:id="rId11"/>
  </p:notesMasterIdLst>
  <p:sldIdLst>
    <p:sldId id="256" r:id="rId2"/>
    <p:sldId id="257" r:id="rId3"/>
    <p:sldId id="263" r:id="rId4"/>
    <p:sldId id="272" r:id="rId5"/>
    <p:sldId id="271" r:id="rId6"/>
    <p:sldId id="268" r:id="rId7"/>
    <p:sldId id="269" r:id="rId8"/>
    <p:sldId id="259" r:id="rId9"/>
    <p:sldId id="27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p:normalViewPr>
  <p:slideViewPr>
    <p:cSldViewPr snapToGrid="0">
      <p:cViewPr varScale="1">
        <p:scale>
          <a:sx n="85" d="100"/>
          <a:sy n="85"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2350ACE-B6C3-4644-A761-B9EA426D86A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a:extLst>
              <a:ext uri="{FF2B5EF4-FFF2-40B4-BE49-F238E27FC236}">
                <a16:creationId xmlns:a16="http://schemas.microsoft.com/office/drawing/2014/main" id="{70A2FCA9-0BFD-448E-9271-A6EC75CEF0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2F0A8B-4F5C-4F24-9113-C1DADE528F7F}" type="datetimeFigureOut">
              <a:rPr lang="en-GB" smtClean="0"/>
              <a:t>07/01/2020</a:t>
            </a:fld>
            <a:endParaRPr lang="en-GB" dirty="0"/>
          </a:p>
        </p:txBody>
      </p:sp>
      <p:sp>
        <p:nvSpPr>
          <p:cNvPr id="4" name="Slide Image Placeholder 3">
            <a:extLst>
              <a:ext uri="{FF2B5EF4-FFF2-40B4-BE49-F238E27FC236}">
                <a16:creationId xmlns:a16="http://schemas.microsoft.com/office/drawing/2014/main" id="{EB6EA4FE-6C0B-4BC2-BD80-D9E85FF999CD}"/>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a:extLst>
              <a:ext uri="{FF2B5EF4-FFF2-40B4-BE49-F238E27FC236}">
                <a16:creationId xmlns:a16="http://schemas.microsoft.com/office/drawing/2014/main" id="{DC5B9371-A503-4F71-AB21-9D2175AAB760}"/>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D4FD471E-AD20-4271-92B2-9C26D9477AB0}"/>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a:extLst>
              <a:ext uri="{FF2B5EF4-FFF2-40B4-BE49-F238E27FC236}">
                <a16:creationId xmlns:a16="http://schemas.microsoft.com/office/drawing/2014/main" id="{00008F6E-AAAC-4A21-B234-7FCAEF93C8C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F6CF29-BC7A-4C6B-B1E6-2928043953E4}" type="slidenum">
              <a:rPr lang="en-GB" smtClean="0"/>
              <a:t>‹#›</a:t>
            </a:fld>
            <a:endParaRPr lang="en-GB"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93549694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857408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101103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3939473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1027061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3"/>
          <p:cNvSpPr>
            <a:spLocks noGrp="1"/>
          </p:cNvSpPr>
          <p:nvPr>
            <p:ph type="ftr" sz="quarter" idx="11"/>
          </p:nvPr>
        </p:nvSpPr>
        <p:spPr/>
        <p:txBody>
          <a:bodyPr/>
          <a:lstStyle/>
          <a:p>
            <a:endParaRPr lang="en-GB" dirty="0"/>
          </a:p>
        </p:txBody>
      </p:sp>
      <p:sp>
        <p:nvSpPr>
          <p:cNvPr id="6" name="Slide Number Placeholder 4"/>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3118280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2"/>
          <p:cNvSpPr>
            <a:spLocks noGrp="1"/>
          </p:cNvSpPr>
          <p:nvPr>
            <p:ph type="ftr" sz="quarter" idx="11"/>
          </p:nvPr>
        </p:nvSpPr>
        <p:spPr/>
        <p:txBody>
          <a:bodyPr/>
          <a:lstStyle/>
          <a:p>
            <a:endParaRPr lang="en-GB" dirty="0"/>
          </a:p>
        </p:txBody>
      </p:sp>
      <p:sp>
        <p:nvSpPr>
          <p:cNvPr id="6" name="Slide Number Placeholder 3"/>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1095567757"/>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5"/>
          <p:cNvSpPr>
            <a:spLocks noGrp="1"/>
          </p:cNvSpPr>
          <p:nvPr>
            <p:ph type="ftr" sz="quarter" idx="11"/>
          </p:nvPr>
        </p:nvSpPr>
        <p:spPr/>
        <p:txBody>
          <a:bodyPr/>
          <a:lstStyle/>
          <a:p>
            <a:endParaRPr lang="en-GB" dirty="0"/>
          </a:p>
        </p:txBody>
      </p:sp>
      <p:sp>
        <p:nvSpPr>
          <p:cNvPr id="6" name="Slide Number Placeholder 6"/>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14843905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3406040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3345497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420599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504369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2577413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06703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4"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11793303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633000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1C71425-AFC5-44F7-B454-18B4548992DD}" type="datetimeFigureOut">
              <a:rPr lang="en-GB" smtClean="0"/>
              <a:t>07/01/2020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503327A-D2F1-4A03-BF68-1644B7B27F72}" type="slidenum">
              <a:rPr lang="en-GB" smtClean="0"/>
              <a:t>‹#›</a:t>
            </a:fld>
            <a:endParaRPr lang="en-GB" dirty="0"/>
          </a:p>
        </p:txBody>
      </p:sp>
    </p:spTree>
    <p:extLst>
      <p:ext uri="{BB962C8B-B14F-4D97-AF65-F5344CB8AC3E}">
        <p14:creationId xmlns:p14="http://schemas.microsoft.com/office/powerpoint/2010/main" val="2604489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1C71425-AFC5-44F7-B454-18B4548992DD}" type="datetimeFigureOut">
              <a:rPr lang="en-GB" smtClean="0"/>
              <a:t>07/01/2020</a:t>
            </a:fld>
            <a:endParaRPr lang="en-GB"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503327A-D2F1-4A03-BF68-1644B7B27F72}" type="slidenum">
              <a:rPr lang="en-GB" smtClean="0"/>
              <a:t>‹#›</a:t>
            </a:fld>
            <a:endParaRPr lang="en-GB" dirty="0"/>
          </a:p>
        </p:txBody>
      </p:sp>
    </p:spTree>
    <p:extLst>
      <p:ext uri="{BB962C8B-B14F-4D97-AF65-F5344CB8AC3E}">
        <p14:creationId xmlns:p14="http://schemas.microsoft.com/office/powerpoint/2010/main" val="490667925"/>
      </p:ext>
    </p:extLst>
  </p:cSld>
  <p:clrMap bg1="dk1" tx1="lt1" bg2="dk2" tx2="lt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 id="2147483914" r:id="rId15"/>
    <p:sldLayoutId id="2147483915" r:id="rId16"/>
    <p:sldLayoutId id="214748391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8.xml.rels><?xml version="1.0" encoding="UTF-8" standalone="yes"?>
<Relationships xmlns="http://schemas.openxmlformats.org/package/2006/relationships"><Relationship Id="rId3" Type="http://schemas.openxmlformats.org/officeDocument/2006/relationships/hyperlink" Target="http://loyolaphoenix.com/2017/08/social-media-requires-personality-moderation/" TargetMode="External"/><Relationship Id="rId2" Type="http://schemas.openxmlformats.org/officeDocument/2006/relationships/hyperlink" Target="https://www.bitchmedia.org/article/happiness-effect-review-donna-freitas" TargetMode="External"/><Relationship Id="rId1" Type="http://schemas.openxmlformats.org/officeDocument/2006/relationships/slideLayout" Target="../slideLayouts/slideLayout7.xml"/><Relationship Id="rId5" Type="http://schemas.openxmlformats.org/officeDocument/2006/relationships/hyperlink" Target="https://www.passionbrand.com/column/in-the-stars/" TargetMode="External"/><Relationship Id="rId4" Type="http://schemas.openxmlformats.org/officeDocument/2006/relationships/hyperlink" Target="https://onlinelibrary.wiley.com/doi/10.1002/9781405165518.wbeosi002.pub2"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shadownetmc.com/5-negative-and-5-positive-effects-of-social-media-on-youth/" TargetMode="External"/><Relationship Id="rId2" Type="http://schemas.openxmlformats.org/officeDocument/2006/relationships/hyperlink" Target="https://practicepromotions.net/practice-marketing/practice-newsletter-content-strategies/" TargetMode="External"/><Relationship Id="rId1" Type="http://schemas.openxmlformats.org/officeDocument/2006/relationships/slideLayout" Target="../slideLayouts/slideLayout7.xml"/><Relationship Id="rId6" Type="http://schemas.openxmlformats.org/officeDocument/2006/relationships/hyperlink" Target="https://www.un.org/en/sections/news-and-media/index.html" TargetMode="External"/><Relationship Id="rId5" Type="http://schemas.openxmlformats.org/officeDocument/2006/relationships/hyperlink" Target="https://theswaddle.com/first-world-problems-signs-of-controlling-behaviour/" TargetMode="External"/><Relationship Id="rId4" Type="http://schemas.openxmlformats.org/officeDocument/2006/relationships/hyperlink" Target="https://slideplayer.com/slide/471495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AEB9C-CC96-419F-B605-2F1B21C22D09}"/>
              </a:ext>
            </a:extLst>
          </p:cNvPr>
          <p:cNvSpPr>
            <a:spLocks noGrp="1"/>
          </p:cNvSpPr>
          <p:nvPr>
            <p:ph type="ctrTitle"/>
          </p:nvPr>
        </p:nvSpPr>
        <p:spPr>
          <a:xfrm>
            <a:off x="1154955" y="954741"/>
            <a:ext cx="8825658" cy="3329581"/>
          </a:xfrm>
          <a:solidFill>
            <a:schemeClr val="accent1">
              <a:lumMod val="60000"/>
              <a:lumOff val="40000"/>
            </a:schemeClr>
          </a:solidFill>
        </p:spPr>
        <p:txBody>
          <a:bodyPr>
            <a:scene3d>
              <a:camera prst="orthographicFront"/>
              <a:lightRig rig="threePt" dir="t"/>
            </a:scene3d>
            <a:sp3d extrusionH="57150">
              <a:bevelT w="69850" h="38100" prst="cross"/>
            </a:sp3d>
          </a:bodyPr>
          <a:lstStyle/>
          <a:p>
            <a:pPr algn="ctr"/>
            <a:r>
              <a:rPr lang="en-GB" sz="5400" dirty="0">
                <a:ln w="0"/>
                <a:solidFill>
                  <a:schemeClr val="tx1"/>
                </a:solidFill>
                <a:effectLst>
                  <a:outerShdw blurRad="38100" dist="19050" dir="2700000" algn="tl" rotWithShape="0">
                    <a:schemeClr val="dk1">
                      <a:alpha val="40000"/>
                    </a:schemeClr>
                  </a:outerShdw>
                </a:effectLst>
              </a:rPr>
              <a:t>SJS15018 Individuals and Groups – Suzanne Nobile 1703368</a:t>
            </a:r>
          </a:p>
        </p:txBody>
      </p:sp>
      <p:sp>
        <p:nvSpPr>
          <p:cNvPr id="3" name="Subtitle 2">
            <a:extLst>
              <a:ext uri="{FF2B5EF4-FFF2-40B4-BE49-F238E27FC236}">
                <a16:creationId xmlns:a16="http://schemas.microsoft.com/office/drawing/2014/main" id="{1BD15E3F-DF99-414F-9F93-43348B4BE419}"/>
              </a:ext>
            </a:extLst>
          </p:cNvPr>
          <p:cNvSpPr>
            <a:spLocks noGrp="1"/>
          </p:cNvSpPr>
          <p:nvPr>
            <p:ph type="subTitle" idx="1"/>
          </p:nvPr>
        </p:nvSpPr>
        <p:spPr/>
        <p:txBody>
          <a:bodyPr>
            <a:normAutofit/>
          </a:bodyPr>
          <a:lstStyle/>
          <a:p>
            <a:pPr algn="ctr"/>
            <a:r>
              <a:rPr lang="en-GB" dirty="0">
                <a:solidFill>
                  <a:schemeClr val="tx1"/>
                </a:solidFill>
                <a:latin typeface="Arial Narrow" panose="020B0606020202030204" pitchFamily="34" charset="0"/>
              </a:rPr>
              <a:t>‘In the 21</a:t>
            </a:r>
            <a:r>
              <a:rPr lang="en-GB" baseline="30000" dirty="0">
                <a:solidFill>
                  <a:schemeClr val="tx1"/>
                </a:solidFill>
                <a:latin typeface="Arial Narrow" panose="020B0606020202030204" pitchFamily="34" charset="0"/>
              </a:rPr>
              <a:t>st</a:t>
            </a:r>
            <a:r>
              <a:rPr lang="en-GB" dirty="0">
                <a:solidFill>
                  <a:schemeClr val="tx1"/>
                </a:solidFill>
                <a:latin typeface="Arial Narrow" panose="020B0606020202030204" pitchFamily="34" charset="0"/>
              </a:rPr>
              <a:t> Century, the rise of social media means that one’s sense of ‘self’ is now more unstable than ever’.</a:t>
            </a:r>
          </a:p>
        </p:txBody>
      </p:sp>
    </p:spTree>
    <p:extLst>
      <p:ext uri="{BB962C8B-B14F-4D97-AF65-F5344CB8AC3E}">
        <p14:creationId xmlns:p14="http://schemas.microsoft.com/office/powerpoint/2010/main" val="1072977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D9536B-5A50-4DF4-AB3A-FB11FB403614}"/>
              </a:ext>
            </a:extLst>
          </p:cNvPr>
          <p:cNvSpPr>
            <a:spLocks noGrp="1"/>
          </p:cNvSpPr>
          <p:nvPr>
            <p:ph type="title"/>
          </p:nvPr>
        </p:nvSpPr>
        <p:spPr/>
        <p:txBody>
          <a:bodyPr>
            <a:normAutofit/>
          </a:bodyPr>
          <a:lstStyle/>
          <a:p>
            <a:pPr algn="ctr"/>
            <a:r>
              <a:rPr lang="en-GB"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Are we looking through the eyes of Social Media?</a:t>
            </a:r>
          </a:p>
        </p:txBody>
      </p:sp>
      <p:pic>
        <p:nvPicPr>
          <p:cNvPr id="5" name="Content Placeholder 4" descr="A drawing of a face&#10;&#10;Description automatically generated">
            <a:extLst>
              <a:ext uri="{FF2B5EF4-FFF2-40B4-BE49-F238E27FC236}">
                <a16:creationId xmlns:a16="http://schemas.microsoft.com/office/drawing/2014/main" id="{7E6B4C06-7FEE-47CE-AD84-1FFBD9CF1B4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2135" y="2052638"/>
            <a:ext cx="6289505" cy="4195762"/>
          </a:xfrm>
        </p:spPr>
      </p:pic>
      <p:sp>
        <p:nvSpPr>
          <p:cNvPr id="6" name="TextBox 5">
            <a:extLst>
              <a:ext uri="{FF2B5EF4-FFF2-40B4-BE49-F238E27FC236}">
                <a16:creationId xmlns:a16="http://schemas.microsoft.com/office/drawing/2014/main" id="{6A755189-CD2F-452F-8793-22F2EEDFCDE8}"/>
              </a:ext>
            </a:extLst>
          </p:cNvPr>
          <p:cNvSpPr txBox="1"/>
          <p:nvPr/>
        </p:nvSpPr>
        <p:spPr>
          <a:xfrm flipH="1">
            <a:off x="9006002" y="6176963"/>
            <a:ext cx="2594327" cy="369332"/>
          </a:xfrm>
          <a:prstGeom prst="rect">
            <a:avLst/>
          </a:prstGeom>
          <a:noFill/>
        </p:spPr>
        <p:txBody>
          <a:bodyPr wrap="square" rtlCol="0">
            <a:spAutoFit/>
          </a:bodyPr>
          <a:lstStyle/>
          <a:p>
            <a:r>
              <a:rPr lang="en-GB" dirty="0"/>
              <a:t>(Swaddle, 2017).</a:t>
            </a:r>
          </a:p>
        </p:txBody>
      </p:sp>
    </p:spTree>
    <p:extLst>
      <p:ext uri="{BB962C8B-B14F-4D97-AF65-F5344CB8AC3E}">
        <p14:creationId xmlns:p14="http://schemas.microsoft.com/office/powerpoint/2010/main" val="2546421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E1C90-506A-48C9-AD44-485A9270F0AB}"/>
              </a:ext>
            </a:extLst>
          </p:cNvPr>
          <p:cNvSpPr>
            <a:spLocks noGrp="1"/>
          </p:cNvSpPr>
          <p:nvPr>
            <p:ph type="title"/>
          </p:nvPr>
        </p:nvSpPr>
        <p:spPr/>
        <p:txBody>
          <a:bodyPr/>
          <a:lstStyle/>
          <a:p>
            <a:pPr algn="ctr"/>
            <a:r>
              <a:rPr lang="en-GB" dirty="0"/>
              <a:t>What is Social Media?</a:t>
            </a:r>
          </a:p>
        </p:txBody>
      </p:sp>
      <p:pic>
        <p:nvPicPr>
          <p:cNvPr id="6" name="Content Placeholder 5" descr="A picture containing graphics, drawing&#10;&#10;Description automatically generated">
            <a:extLst>
              <a:ext uri="{FF2B5EF4-FFF2-40B4-BE49-F238E27FC236}">
                <a16:creationId xmlns:a16="http://schemas.microsoft.com/office/drawing/2014/main" id="{11AF8B03-DA38-47CD-93A5-0E50A6D217EF}"/>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03313" y="2599784"/>
            <a:ext cx="4395787" cy="3117345"/>
          </a:xfrm>
          <a:effectLst>
            <a:reflection blurRad="6350" stA="52000" endA="300" endPos="35000" dir="5400000" sy="-100000" algn="bl" rotWithShape="0"/>
          </a:effectLst>
        </p:spPr>
      </p:pic>
      <p:sp>
        <p:nvSpPr>
          <p:cNvPr id="4" name="Content Placeholder 3">
            <a:extLst>
              <a:ext uri="{FF2B5EF4-FFF2-40B4-BE49-F238E27FC236}">
                <a16:creationId xmlns:a16="http://schemas.microsoft.com/office/drawing/2014/main" id="{4B084852-9362-497D-8007-E36B8C2DE5AF}"/>
              </a:ext>
            </a:extLst>
          </p:cNvPr>
          <p:cNvSpPr>
            <a:spLocks noGrp="1"/>
          </p:cNvSpPr>
          <p:nvPr>
            <p:ph sz="half" idx="2"/>
          </p:nvPr>
        </p:nvSpPr>
        <p:spPr>
          <a:xfrm>
            <a:off x="6172200" y="2163985"/>
            <a:ext cx="5181600" cy="4012978"/>
          </a:xfrm>
        </p:spPr>
        <p:txBody>
          <a:bodyPr/>
          <a:lstStyle/>
          <a:p>
            <a:pPr marL="0" indent="0" algn="ctr">
              <a:buNone/>
            </a:pPr>
            <a:r>
              <a:rPr lang="en-GB" dirty="0"/>
              <a:t>Websites and computer programs that allow people to communicate and share information on the internet using a computer or mobile phone.</a:t>
            </a:r>
          </a:p>
          <a:p>
            <a:pPr marL="0" indent="0">
              <a:buNone/>
            </a:pPr>
            <a:endParaRPr lang="en-GB" dirty="0"/>
          </a:p>
          <a:p>
            <a:pPr marL="0" indent="0">
              <a:buNone/>
            </a:pPr>
            <a:r>
              <a:rPr lang="en-GB" dirty="0"/>
              <a:t>    </a:t>
            </a:r>
            <a:r>
              <a:rPr lang="en-GB" sz="1200" dirty="0"/>
              <a:t>(Cambridge Business English Dictionary, 2011).</a:t>
            </a:r>
          </a:p>
          <a:p>
            <a:pPr marL="0" indent="0">
              <a:buNone/>
            </a:pPr>
            <a:endParaRPr lang="en-GB" dirty="0"/>
          </a:p>
        </p:txBody>
      </p:sp>
      <p:sp>
        <p:nvSpPr>
          <p:cNvPr id="7" name="TextBox 6">
            <a:extLst>
              <a:ext uri="{FF2B5EF4-FFF2-40B4-BE49-F238E27FC236}">
                <a16:creationId xmlns:a16="http://schemas.microsoft.com/office/drawing/2014/main" id="{25645022-9137-4FBE-964B-21B713F3ABE3}"/>
              </a:ext>
            </a:extLst>
          </p:cNvPr>
          <p:cNvSpPr txBox="1"/>
          <p:nvPr/>
        </p:nvSpPr>
        <p:spPr>
          <a:xfrm>
            <a:off x="1264024" y="6257365"/>
            <a:ext cx="3648635" cy="276999"/>
          </a:xfrm>
          <a:prstGeom prst="rect">
            <a:avLst/>
          </a:prstGeom>
          <a:noFill/>
        </p:spPr>
        <p:txBody>
          <a:bodyPr wrap="square" rtlCol="0">
            <a:spAutoFit/>
          </a:bodyPr>
          <a:lstStyle/>
          <a:p>
            <a:r>
              <a:rPr lang="en-GB" sz="1200" dirty="0"/>
              <a:t>(Phoenix Editorial Board, 2017)</a:t>
            </a:r>
          </a:p>
        </p:txBody>
      </p:sp>
    </p:spTree>
    <p:extLst>
      <p:ext uri="{BB962C8B-B14F-4D97-AF65-F5344CB8AC3E}">
        <p14:creationId xmlns:p14="http://schemas.microsoft.com/office/powerpoint/2010/main" val="22689951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227BE-DCD4-4403-AE2A-38FDDF1CCCA7}"/>
              </a:ext>
            </a:extLst>
          </p:cNvPr>
          <p:cNvSpPr>
            <a:spLocks noGrp="1"/>
          </p:cNvSpPr>
          <p:nvPr>
            <p:ph type="title"/>
          </p:nvPr>
        </p:nvSpPr>
        <p:spPr/>
        <p:txBody>
          <a:bodyPr/>
          <a:lstStyle/>
          <a:p>
            <a:pPr algn="ctr"/>
            <a:r>
              <a:rPr lang="en-GB" b="1" dirty="0">
                <a:ln w="10160">
                  <a:solidFill>
                    <a:schemeClr val="accent5"/>
                  </a:solidFill>
                  <a:prstDash val="solid"/>
                </a:ln>
                <a:solidFill>
                  <a:srgbClr val="FFFFFF"/>
                </a:solidFill>
                <a:effectLst>
                  <a:outerShdw blurRad="38100" dist="22860" dir="5400000" algn="tl" rotWithShape="0">
                    <a:srgbClr val="000000">
                      <a:alpha val="30000"/>
                    </a:srgbClr>
                  </a:outerShdw>
                  <a:reflection blurRad="6350" stA="55000" endA="300" endPos="45500" dir="5400000" sy="-100000" algn="bl" rotWithShape="0"/>
                </a:effectLst>
              </a:rPr>
              <a:t>Identity Control Theory – P. Burke 1991</a:t>
            </a:r>
          </a:p>
        </p:txBody>
      </p:sp>
      <p:sp>
        <p:nvSpPr>
          <p:cNvPr id="3" name="Content Placeholder 2">
            <a:extLst>
              <a:ext uri="{FF2B5EF4-FFF2-40B4-BE49-F238E27FC236}">
                <a16:creationId xmlns:a16="http://schemas.microsoft.com/office/drawing/2014/main" id="{CDC9BC14-3787-4319-8B0E-59711FFF4E62}"/>
              </a:ext>
            </a:extLst>
          </p:cNvPr>
          <p:cNvSpPr>
            <a:spLocks noGrp="1"/>
          </p:cNvSpPr>
          <p:nvPr>
            <p:ph idx="1"/>
          </p:nvPr>
        </p:nvSpPr>
        <p:spPr>
          <a:xfrm>
            <a:off x="484093" y="3327411"/>
            <a:ext cx="11223811" cy="2828364"/>
          </a:xfrm>
        </p:spPr>
        <p:txBody>
          <a:bodyPr/>
          <a:lstStyle/>
          <a:p>
            <a:r>
              <a:rPr lang="en-GB" dirty="0"/>
              <a:t>This theory focuses on how you change your ‘self’ according to other  peoples perception of your ‘ identity’.</a:t>
            </a:r>
          </a:p>
          <a:p>
            <a:r>
              <a:rPr lang="en-GB" dirty="0"/>
              <a:t>Self verification is associated with positive emotion, therefore, failure to receive that confirmation results in negative emotions.</a:t>
            </a:r>
          </a:p>
          <a:p>
            <a:r>
              <a:rPr lang="en-GB" dirty="0"/>
              <a:t>Seeking self verification from significant others such as friends and family has the biggest impact.</a:t>
            </a:r>
          </a:p>
          <a:p>
            <a:r>
              <a:rPr lang="en-GB" dirty="0"/>
              <a:t>Often there is a discrepancy between ones true identity and ones perceived identity. </a:t>
            </a:r>
          </a:p>
          <a:p>
            <a:endParaRPr lang="en-GB" dirty="0"/>
          </a:p>
          <a:p>
            <a:endParaRPr lang="en-GB" dirty="0"/>
          </a:p>
        </p:txBody>
      </p:sp>
      <p:sp>
        <p:nvSpPr>
          <p:cNvPr id="4" name="TextBox 3">
            <a:extLst>
              <a:ext uri="{FF2B5EF4-FFF2-40B4-BE49-F238E27FC236}">
                <a16:creationId xmlns:a16="http://schemas.microsoft.com/office/drawing/2014/main" id="{AE2529FA-34D0-4980-9F4E-77CD676AF63A}"/>
              </a:ext>
            </a:extLst>
          </p:cNvPr>
          <p:cNvSpPr txBox="1"/>
          <p:nvPr/>
        </p:nvSpPr>
        <p:spPr>
          <a:xfrm>
            <a:off x="565102" y="1990165"/>
            <a:ext cx="11061794" cy="1200329"/>
          </a:xfrm>
          <a:prstGeom prst="rect">
            <a:avLst/>
          </a:prstGeom>
          <a:noFill/>
        </p:spPr>
        <p:txBody>
          <a:bodyPr wrap="square" rtlCol="0">
            <a:spAutoFit/>
          </a:bodyPr>
          <a:lstStyle/>
          <a:p>
            <a:r>
              <a:rPr lang="en-GB" b="1"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Arial" panose="020B0604020202020204" pitchFamily="34" charset="0"/>
                <a:cs typeface="Arial" panose="020B0604020202020204" pitchFamily="34" charset="0"/>
              </a:rPr>
              <a:t>‘Identity control theory explains the nature of identities, and how people develop, maintain, and change the multiple identities. It defines different types of identities, the process of identity verification through which these identities are maintained or changed, as well as the consequences of the verification process for the individual and for society’ (Burke, 2007).</a:t>
            </a:r>
          </a:p>
        </p:txBody>
      </p:sp>
      <p:sp>
        <p:nvSpPr>
          <p:cNvPr id="5" name="TextBox 4">
            <a:extLst>
              <a:ext uri="{FF2B5EF4-FFF2-40B4-BE49-F238E27FC236}">
                <a16:creationId xmlns:a16="http://schemas.microsoft.com/office/drawing/2014/main" id="{67812402-B81A-4D18-8620-BFB723390AA7}"/>
              </a:ext>
            </a:extLst>
          </p:cNvPr>
          <p:cNvSpPr txBox="1"/>
          <p:nvPr/>
        </p:nvSpPr>
        <p:spPr>
          <a:xfrm>
            <a:off x="8722660" y="5961530"/>
            <a:ext cx="2348753" cy="261610"/>
          </a:xfrm>
          <a:prstGeom prst="rect">
            <a:avLst/>
          </a:prstGeom>
          <a:noFill/>
        </p:spPr>
        <p:txBody>
          <a:bodyPr wrap="square" rtlCol="0">
            <a:spAutoFit/>
          </a:bodyPr>
          <a:lstStyle/>
          <a:p>
            <a:r>
              <a:rPr lang="en-GB" sz="1100" dirty="0"/>
              <a:t>(Crawford and Novak, 2018).</a:t>
            </a:r>
          </a:p>
        </p:txBody>
      </p:sp>
    </p:spTree>
    <p:extLst>
      <p:ext uri="{BB962C8B-B14F-4D97-AF65-F5344CB8AC3E}">
        <p14:creationId xmlns:p14="http://schemas.microsoft.com/office/powerpoint/2010/main" val="29345482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252F44-983E-4B02-A627-F613B6446CE6}"/>
              </a:ext>
            </a:extLst>
          </p:cNvPr>
          <p:cNvSpPr txBox="1"/>
          <p:nvPr/>
        </p:nvSpPr>
        <p:spPr>
          <a:xfrm>
            <a:off x="1577787" y="3244334"/>
            <a:ext cx="9036425" cy="923330"/>
          </a:xfrm>
          <a:prstGeom prst="rect">
            <a:avLst/>
          </a:prstGeom>
          <a:noFill/>
        </p:spPr>
        <p:txBody>
          <a:bodyPr wrap="square" rtlCol="0">
            <a:spAutoFit/>
          </a:bodyPr>
          <a:lstStyle/>
          <a:p>
            <a:pPr algn="ctr"/>
            <a:r>
              <a:rPr lang="en-GB" sz="5400" b="1" dirty="0">
                <a:ln w="6600">
                  <a:solidFill>
                    <a:schemeClr val="accent2"/>
                  </a:solidFill>
                  <a:prstDash val="solid"/>
                </a:ln>
                <a:solidFill>
                  <a:srgbClr val="FFFFFF"/>
                </a:solidFill>
                <a:effectLst>
                  <a:outerShdw dist="38100" dir="2700000" algn="tl" rotWithShape="0">
                    <a:schemeClr val="accent2"/>
                  </a:outerShdw>
                </a:effectLst>
              </a:rPr>
              <a:t>The Argument</a:t>
            </a:r>
          </a:p>
        </p:txBody>
      </p:sp>
    </p:spTree>
    <p:extLst>
      <p:ext uri="{BB962C8B-B14F-4D97-AF65-F5344CB8AC3E}">
        <p14:creationId xmlns:p14="http://schemas.microsoft.com/office/powerpoint/2010/main" val="305197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F0130F9B-B795-41AC-AEBE-EC646B1C2B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1341" y="1109076"/>
            <a:ext cx="4044511" cy="2212746"/>
          </a:xfrm>
          <a:prstGeom prst="rect">
            <a:avLst/>
          </a:prstGeom>
          <a:scene3d>
            <a:camera prst="orthographicFront"/>
            <a:lightRig rig="threePt" dir="t"/>
          </a:scene3d>
          <a:sp3d>
            <a:bevelT prst="relaxedInset"/>
          </a:sp3d>
        </p:spPr>
      </p:pic>
      <p:sp>
        <p:nvSpPr>
          <p:cNvPr id="6" name="TextBox 5">
            <a:extLst>
              <a:ext uri="{FF2B5EF4-FFF2-40B4-BE49-F238E27FC236}">
                <a16:creationId xmlns:a16="http://schemas.microsoft.com/office/drawing/2014/main" id="{981EBE9F-8078-4EEC-94DA-7A9FA926C871}"/>
              </a:ext>
            </a:extLst>
          </p:cNvPr>
          <p:cNvSpPr txBox="1"/>
          <p:nvPr/>
        </p:nvSpPr>
        <p:spPr>
          <a:xfrm>
            <a:off x="5746376" y="1734591"/>
            <a:ext cx="3173506" cy="1376162"/>
          </a:xfrm>
          <a:prstGeom prst="rect">
            <a:avLst/>
          </a:prstGeom>
          <a:noFill/>
        </p:spPr>
        <p:txBody>
          <a:bodyPr wrap="square" rtlCol="0">
            <a:spAutoFit/>
          </a:bodyPr>
          <a:lstStyle/>
          <a:p>
            <a:endParaRPr lang="en-GB" dirty="0"/>
          </a:p>
        </p:txBody>
      </p:sp>
      <p:pic>
        <p:nvPicPr>
          <p:cNvPr id="8" name="Picture 7" descr="A picture containing chair, computer, desk, man&#10;&#10;Description automatically generated">
            <a:extLst>
              <a:ext uri="{FF2B5EF4-FFF2-40B4-BE49-F238E27FC236}">
                <a16:creationId xmlns:a16="http://schemas.microsoft.com/office/drawing/2014/main" id="{7E2C2A5B-5CF3-4DDF-AE83-92A37AE9D2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3528" y="1109076"/>
            <a:ext cx="4044509" cy="2212746"/>
          </a:xfrm>
          <a:prstGeom prst="rect">
            <a:avLst/>
          </a:prstGeom>
          <a:scene3d>
            <a:camera prst="orthographicFront"/>
            <a:lightRig rig="threePt" dir="t"/>
          </a:scene3d>
          <a:sp3d>
            <a:bevelT prst="relaxedInset"/>
          </a:sp3d>
        </p:spPr>
      </p:pic>
      <p:sp>
        <p:nvSpPr>
          <p:cNvPr id="9" name="TextBox 8">
            <a:extLst>
              <a:ext uri="{FF2B5EF4-FFF2-40B4-BE49-F238E27FC236}">
                <a16:creationId xmlns:a16="http://schemas.microsoft.com/office/drawing/2014/main" id="{435C6417-A896-4DC7-945C-11391ACF6176}"/>
              </a:ext>
            </a:extLst>
          </p:cNvPr>
          <p:cNvSpPr txBox="1"/>
          <p:nvPr/>
        </p:nvSpPr>
        <p:spPr>
          <a:xfrm>
            <a:off x="1120588" y="4365811"/>
            <a:ext cx="3128683" cy="1290917"/>
          </a:xfrm>
          <a:prstGeom prst="rect">
            <a:avLst/>
          </a:prstGeom>
          <a:noFill/>
        </p:spPr>
        <p:txBody>
          <a:bodyPr wrap="square" rtlCol="0">
            <a:spAutoFit/>
          </a:bodyPr>
          <a:lstStyle/>
          <a:p>
            <a:endParaRPr lang="en-GB" dirty="0"/>
          </a:p>
        </p:txBody>
      </p:sp>
      <p:pic>
        <p:nvPicPr>
          <p:cNvPr id="11" name="Picture 10" descr="A picture containing food, table, holding, glass&#10;&#10;Description automatically generated">
            <a:extLst>
              <a:ext uri="{FF2B5EF4-FFF2-40B4-BE49-F238E27FC236}">
                <a16:creationId xmlns:a16="http://schemas.microsoft.com/office/drawing/2014/main" id="{C5736697-1DF4-4337-BD81-A86D56862D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35906" y="4195482"/>
            <a:ext cx="4044509" cy="2128484"/>
          </a:xfrm>
          <a:prstGeom prst="rect">
            <a:avLst/>
          </a:prstGeom>
          <a:scene3d>
            <a:camera prst="orthographicFront"/>
            <a:lightRig rig="threePt" dir="t"/>
          </a:scene3d>
          <a:sp3d>
            <a:bevelT prst="relaxedInset"/>
          </a:sp3d>
        </p:spPr>
      </p:pic>
      <p:pic>
        <p:nvPicPr>
          <p:cNvPr id="14" name="Picture 13" descr="A picture containing table, many, computer, office&#10;&#10;Description automatically generated">
            <a:extLst>
              <a:ext uri="{FF2B5EF4-FFF2-40B4-BE49-F238E27FC236}">
                <a16:creationId xmlns:a16="http://schemas.microsoft.com/office/drawing/2014/main" id="{9B9807C9-E436-44BC-8FA1-6E075EBDDE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342" y="4195483"/>
            <a:ext cx="4044510" cy="2128484"/>
          </a:xfrm>
          <a:prstGeom prst="rect">
            <a:avLst/>
          </a:prstGeom>
          <a:scene3d>
            <a:camera prst="orthographicFront"/>
            <a:lightRig rig="threePt" dir="t"/>
          </a:scene3d>
          <a:sp3d>
            <a:bevelT prst="relaxedInset"/>
          </a:sp3d>
        </p:spPr>
      </p:pic>
      <p:sp>
        <p:nvSpPr>
          <p:cNvPr id="15" name="TextBox 14">
            <a:extLst>
              <a:ext uri="{FF2B5EF4-FFF2-40B4-BE49-F238E27FC236}">
                <a16:creationId xmlns:a16="http://schemas.microsoft.com/office/drawing/2014/main" id="{0998207F-3104-4574-8ACC-8A3220AF1221}"/>
              </a:ext>
            </a:extLst>
          </p:cNvPr>
          <p:cNvSpPr txBox="1"/>
          <p:nvPr/>
        </p:nvSpPr>
        <p:spPr>
          <a:xfrm>
            <a:off x="645459" y="421497"/>
            <a:ext cx="3032930" cy="646331"/>
          </a:xfrm>
          <a:prstGeom prst="rect">
            <a:avLst/>
          </a:prstGeom>
          <a:noFill/>
        </p:spPr>
        <p:txBody>
          <a:bodyPr wrap="square" rtlCol="0">
            <a:spAutoFit/>
          </a:bodyPr>
          <a:lstStyle/>
          <a:p>
            <a:pPr algn="ctr"/>
            <a:r>
              <a:rPr lang="en-GB" b="1" dirty="0">
                <a:ln w="6600">
                  <a:solidFill>
                    <a:schemeClr val="accent2"/>
                  </a:solidFill>
                  <a:prstDash val="solid"/>
                </a:ln>
                <a:solidFill>
                  <a:srgbClr val="FFFFFF"/>
                </a:solidFill>
                <a:effectLst>
                  <a:outerShdw dist="38100" dir="2700000" algn="tl" rotWithShape="0">
                    <a:schemeClr val="accent2"/>
                  </a:outerShdw>
                </a:effectLst>
              </a:rPr>
              <a:t>Develops Social Awareness</a:t>
            </a:r>
          </a:p>
        </p:txBody>
      </p:sp>
      <p:sp>
        <p:nvSpPr>
          <p:cNvPr id="16" name="TextBox 15">
            <a:extLst>
              <a:ext uri="{FF2B5EF4-FFF2-40B4-BE49-F238E27FC236}">
                <a16:creationId xmlns:a16="http://schemas.microsoft.com/office/drawing/2014/main" id="{BFEC09A3-FEE7-4C87-987E-7A249CF362C8}"/>
              </a:ext>
            </a:extLst>
          </p:cNvPr>
          <p:cNvSpPr txBox="1"/>
          <p:nvPr/>
        </p:nvSpPr>
        <p:spPr>
          <a:xfrm>
            <a:off x="7460502" y="443821"/>
            <a:ext cx="2918759" cy="369332"/>
          </a:xfrm>
          <a:prstGeom prst="rect">
            <a:avLst/>
          </a:prstGeom>
          <a:noFill/>
        </p:spPr>
        <p:txBody>
          <a:bodyPr wrap="square" rtlCol="0">
            <a:spAutoFit/>
          </a:bodyPr>
          <a:lstStyle/>
          <a:p>
            <a:pPr algn="ctr"/>
            <a:r>
              <a:rPr lang="en-GB" b="1" dirty="0">
                <a:ln w="6600">
                  <a:solidFill>
                    <a:schemeClr val="accent2"/>
                  </a:solidFill>
                  <a:prstDash val="solid"/>
                </a:ln>
                <a:solidFill>
                  <a:srgbClr val="FFFFFF"/>
                </a:solidFill>
                <a:effectLst>
                  <a:outerShdw dist="38100" dir="2700000" algn="tl" rotWithShape="0">
                    <a:schemeClr val="accent2"/>
                  </a:outerShdw>
                </a:effectLst>
              </a:rPr>
              <a:t>Teaching</a:t>
            </a:r>
            <a:r>
              <a:rPr lang="en-GB" dirty="0"/>
              <a:t> </a:t>
            </a:r>
            <a:r>
              <a:rPr lang="en-GB" b="1" dirty="0">
                <a:ln w="6600">
                  <a:solidFill>
                    <a:schemeClr val="accent2"/>
                  </a:solidFill>
                  <a:prstDash val="solid"/>
                </a:ln>
                <a:solidFill>
                  <a:srgbClr val="FFFFFF"/>
                </a:solidFill>
                <a:effectLst>
                  <a:outerShdw dist="38100" dir="2700000" algn="tl" rotWithShape="0">
                    <a:schemeClr val="accent2"/>
                  </a:outerShdw>
                </a:effectLst>
              </a:rPr>
              <a:t>and</a:t>
            </a:r>
            <a:r>
              <a:rPr lang="en-GB" dirty="0"/>
              <a:t> </a:t>
            </a:r>
            <a:r>
              <a:rPr lang="en-GB" b="1" dirty="0">
                <a:ln w="6600">
                  <a:solidFill>
                    <a:schemeClr val="accent2"/>
                  </a:solidFill>
                  <a:prstDash val="solid"/>
                </a:ln>
                <a:solidFill>
                  <a:srgbClr val="FFFFFF"/>
                </a:solidFill>
                <a:effectLst>
                  <a:outerShdw dist="38100" dir="2700000" algn="tl" rotWithShape="0">
                    <a:schemeClr val="accent2"/>
                  </a:outerShdw>
                </a:effectLst>
              </a:rPr>
              <a:t>Learning</a:t>
            </a:r>
            <a:endParaRPr lang="en-GB" dirty="0"/>
          </a:p>
        </p:txBody>
      </p:sp>
      <p:sp>
        <p:nvSpPr>
          <p:cNvPr id="17" name="TextBox 16">
            <a:extLst>
              <a:ext uri="{FF2B5EF4-FFF2-40B4-BE49-F238E27FC236}">
                <a16:creationId xmlns:a16="http://schemas.microsoft.com/office/drawing/2014/main" id="{3B332D86-9ADC-4B7A-83E0-7C72F2E3B61E}"/>
              </a:ext>
            </a:extLst>
          </p:cNvPr>
          <p:cNvSpPr txBox="1"/>
          <p:nvPr/>
        </p:nvSpPr>
        <p:spPr>
          <a:xfrm>
            <a:off x="421342" y="3662859"/>
            <a:ext cx="3481164" cy="369332"/>
          </a:xfrm>
          <a:prstGeom prst="rect">
            <a:avLst/>
          </a:prstGeom>
          <a:noFill/>
        </p:spPr>
        <p:txBody>
          <a:bodyPr wrap="square" rtlCol="0">
            <a:spAutoFit/>
          </a:bodyPr>
          <a:lstStyle/>
          <a:p>
            <a:pPr algn="ctr"/>
            <a:r>
              <a:rPr lang="en-GB" b="1" dirty="0">
                <a:ln w="6600">
                  <a:solidFill>
                    <a:schemeClr val="accent2"/>
                  </a:solidFill>
                  <a:prstDash val="solid"/>
                </a:ln>
                <a:solidFill>
                  <a:srgbClr val="FFFFFF"/>
                </a:solidFill>
                <a:effectLst>
                  <a:outerShdw dist="38100" dir="2700000" algn="tl" rotWithShape="0">
                    <a:schemeClr val="accent2"/>
                  </a:outerShdw>
                </a:effectLst>
              </a:rPr>
              <a:t>Business/Promotional Platform</a:t>
            </a:r>
          </a:p>
        </p:txBody>
      </p:sp>
      <p:sp>
        <p:nvSpPr>
          <p:cNvPr id="18" name="TextBox 17">
            <a:extLst>
              <a:ext uri="{FF2B5EF4-FFF2-40B4-BE49-F238E27FC236}">
                <a16:creationId xmlns:a16="http://schemas.microsoft.com/office/drawing/2014/main" id="{38A12886-3557-4CC5-97EF-208797EA41AC}"/>
              </a:ext>
            </a:extLst>
          </p:cNvPr>
          <p:cNvSpPr txBox="1"/>
          <p:nvPr/>
        </p:nvSpPr>
        <p:spPr>
          <a:xfrm>
            <a:off x="7315201" y="3662859"/>
            <a:ext cx="3481165" cy="369332"/>
          </a:xfrm>
          <a:prstGeom prst="rect">
            <a:avLst/>
          </a:prstGeom>
          <a:noFill/>
        </p:spPr>
        <p:txBody>
          <a:bodyPr wrap="square" rtlCol="0">
            <a:spAutoFit/>
          </a:bodyPr>
          <a:lstStyle/>
          <a:p>
            <a:pPr algn="ctr"/>
            <a:r>
              <a:rPr lang="en-GB" b="1" dirty="0">
                <a:ln w="6600">
                  <a:solidFill>
                    <a:schemeClr val="accent2"/>
                  </a:solidFill>
                  <a:prstDash val="solid"/>
                </a:ln>
                <a:solidFill>
                  <a:srgbClr val="FFFFFF"/>
                </a:solidFill>
                <a:effectLst>
                  <a:outerShdw dist="38100" dir="2700000" algn="tl" rotWithShape="0">
                    <a:schemeClr val="accent2"/>
                  </a:outerShdw>
                </a:effectLst>
              </a:rPr>
              <a:t>Efficient Communication</a:t>
            </a:r>
          </a:p>
        </p:txBody>
      </p:sp>
      <p:sp>
        <p:nvSpPr>
          <p:cNvPr id="19" name="TextBox 18">
            <a:extLst>
              <a:ext uri="{FF2B5EF4-FFF2-40B4-BE49-F238E27FC236}">
                <a16:creationId xmlns:a16="http://schemas.microsoft.com/office/drawing/2014/main" id="{C050B580-9E4A-47AD-91AF-985D3C213F7D}"/>
              </a:ext>
            </a:extLst>
          </p:cNvPr>
          <p:cNvSpPr txBox="1"/>
          <p:nvPr/>
        </p:nvSpPr>
        <p:spPr>
          <a:xfrm>
            <a:off x="4603376" y="3321822"/>
            <a:ext cx="2286000" cy="954107"/>
          </a:xfrm>
          <a:prstGeom prst="rect">
            <a:avLst/>
          </a:prstGeom>
          <a:noFill/>
        </p:spPr>
        <p:txBody>
          <a:bodyPr wrap="square" rtlCol="0">
            <a:spAutoFit/>
          </a:bodyPr>
          <a:lstStyle/>
          <a:p>
            <a:pPr algn="ctr"/>
            <a:r>
              <a:rPr lang="en-GB" sz="2800" b="1" dirty="0">
                <a:ln w="6600">
                  <a:solidFill>
                    <a:schemeClr val="accent2"/>
                  </a:solidFill>
                  <a:prstDash val="solid"/>
                </a:ln>
                <a:solidFill>
                  <a:srgbClr val="FFFFFF"/>
                </a:solidFill>
                <a:effectLst>
                  <a:outerShdw dist="38100" dir="2700000" algn="tl" rotWithShape="0">
                    <a:schemeClr val="accent2"/>
                  </a:outerShdw>
                </a:effectLst>
              </a:rPr>
              <a:t>POSITIVE</a:t>
            </a:r>
            <a:r>
              <a:rPr lang="en-GB" dirty="0"/>
              <a:t> </a:t>
            </a:r>
            <a:r>
              <a:rPr lang="en-GB" sz="2800" b="1" dirty="0">
                <a:ln w="6600">
                  <a:solidFill>
                    <a:schemeClr val="accent2"/>
                  </a:solidFill>
                  <a:prstDash val="solid"/>
                </a:ln>
                <a:solidFill>
                  <a:srgbClr val="FFFFFF"/>
                </a:solidFill>
                <a:effectLst>
                  <a:outerShdw dist="38100" dir="2700000" algn="tl" rotWithShape="0">
                    <a:schemeClr val="accent2"/>
                  </a:outerShdw>
                </a:effectLst>
              </a:rPr>
              <a:t>INDICATORS</a:t>
            </a:r>
            <a:endParaRPr lang="en-GB" sz="2800" dirty="0"/>
          </a:p>
        </p:txBody>
      </p:sp>
      <p:sp>
        <p:nvSpPr>
          <p:cNvPr id="21" name="TextBox 20">
            <a:extLst>
              <a:ext uri="{FF2B5EF4-FFF2-40B4-BE49-F238E27FC236}">
                <a16:creationId xmlns:a16="http://schemas.microsoft.com/office/drawing/2014/main" id="{C00ED261-8694-43F9-8DF9-621D8F98D936}"/>
              </a:ext>
            </a:extLst>
          </p:cNvPr>
          <p:cNvSpPr txBox="1"/>
          <p:nvPr/>
        </p:nvSpPr>
        <p:spPr>
          <a:xfrm>
            <a:off x="709641" y="6380587"/>
            <a:ext cx="2904565" cy="276999"/>
          </a:xfrm>
          <a:prstGeom prst="rect">
            <a:avLst/>
          </a:prstGeom>
          <a:noFill/>
        </p:spPr>
        <p:txBody>
          <a:bodyPr wrap="square" rtlCol="0">
            <a:spAutoFit/>
          </a:bodyPr>
          <a:lstStyle/>
          <a:p>
            <a:r>
              <a:rPr lang="en-GB" sz="1200" dirty="0"/>
              <a:t>(Business Promotions, no date).</a:t>
            </a:r>
          </a:p>
        </p:txBody>
      </p:sp>
      <p:sp>
        <p:nvSpPr>
          <p:cNvPr id="22" name="TextBox 21">
            <a:extLst>
              <a:ext uri="{FF2B5EF4-FFF2-40B4-BE49-F238E27FC236}">
                <a16:creationId xmlns:a16="http://schemas.microsoft.com/office/drawing/2014/main" id="{C2DA9453-2031-499D-B700-75CE052E0417}"/>
              </a:ext>
            </a:extLst>
          </p:cNvPr>
          <p:cNvSpPr txBox="1"/>
          <p:nvPr/>
        </p:nvSpPr>
        <p:spPr>
          <a:xfrm>
            <a:off x="634875" y="3373044"/>
            <a:ext cx="2979331" cy="261610"/>
          </a:xfrm>
          <a:prstGeom prst="rect">
            <a:avLst/>
          </a:prstGeom>
          <a:noFill/>
        </p:spPr>
        <p:txBody>
          <a:bodyPr wrap="square" rtlCol="0">
            <a:spAutoFit/>
          </a:bodyPr>
          <a:lstStyle/>
          <a:p>
            <a:r>
              <a:rPr lang="en-GB" sz="1100" dirty="0"/>
              <a:t>(United Nations, no date).</a:t>
            </a:r>
          </a:p>
        </p:txBody>
      </p:sp>
      <p:sp>
        <p:nvSpPr>
          <p:cNvPr id="23" name="TextBox 22">
            <a:extLst>
              <a:ext uri="{FF2B5EF4-FFF2-40B4-BE49-F238E27FC236}">
                <a16:creationId xmlns:a16="http://schemas.microsoft.com/office/drawing/2014/main" id="{71FC5DDA-4D94-4570-BD4A-FEB8DADFB846}"/>
              </a:ext>
            </a:extLst>
          </p:cNvPr>
          <p:cNvSpPr txBox="1"/>
          <p:nvPr/>
        </p:nvSpPr>
        <p:spPr>
          <a:xfrm>
            <a:off x="7486958" y="3352256"/>
            <a:ext cx="3137647" cy="261610"/>
          </a:xfrm>
          <a:prstGeom prst="rect">
            <a:avLst/>
          </a:prstGeom>
          <a:noFill/>
        </p:spPr>
        <p:txBody>
          <a:bodyPr wrap="square" rtlCol="0">
            <a:spAutoFit/>
          </a:bodyPr>
          <a:lstStyle/>
          <a:p>
            <a:r>
              <a:rPr lang="en-GB" sz="1100" dirty="0"/>
              <a:t>(ShaddowNet, 2018).</a:t>
            </a:r>
          </a:p>
        </p:txBody>
      </p:sp>
      <p:sp>
        <p:nvSpPr>
          <p:cNvPr id="24" name="TextBox 23">
            <a:extLst>
              <a:ext uri="{FF2B5EF4-FFF2-40B4-BE49-F238E27FC236}">
                <a16:creationId xmlns:a16="http://schemas.microsoft.com/office/drawing/2014/main" id="{9253479B-4DF1-4659-927F-D73499D3EFD6}"/>
              </a:ext>
            </a:extLst>
          </p:cNvPr>
          <p:cNvSpPr txBox="1"/>
          <p:nvPr/>
        </p:nvSpPr>
        <p:spPr>
          <a:xfrm>
            <a:off x="7201714" y="6380587"/>
            <a:ext cx="2752164" cy="261610"/>
          </a:xfrm>
          <a:prstGeom prst="rect">
            <a:avLst/>
          </a:prstGeom>
          <a:noFill/>
        </p:spPr>
        <p:txBody>
          <a:bodyPr wrap="square" rtlCol="0">
            <a:spAutoFit/>
          </a:bodyPr>
          <a:lstStyle/>
          <a:p>
            <a:r>
              <a:rPr lang="en-GB" sz="1100" dirty="0"/>
              <a:t>(ShaddowNet, 2018).</a:t>
            </a:r>
          </a:p>
        </p:txBody>
      </p:sp>
    </p:spTree>
    <p:extLst>
      <p:ext uri="{BB962C8B-B14F-4D97-AF65-F5344CB8AC3E}">
        <p14:creationId xmlns:p14="http://schemas.microsoft.com/office/powerpoint/2010/main" val="2971697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able, man, small, sitting&#10;&#10;Description automatically generated">
            <a:extLst>
              <a:ext uri="{FF2B5EF4-FFF2-40B4-BE49-F238E27FC236}">
                <a16:creationId xmlns:a16="http://schemas.microsoft.com/office/drawing/2014/main" id="{F303A4D6-84ED-475B-AA1E-2FDDA7D5A8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517" y="1006288"/>
            <a:ext cx="2567491" cy="1604682"/>
          </a:xfrm>
          <a:prstGeom prst="rect">
            <a:avLst/>
          </a:prstGeom>
          <a:scene3d>
            <a:camera prst="orthographicFront"/>
            <a:lightRig rig="threePt" dir="t"/>
          </a:scene3d>
          <a:sp3d>
            <a:bevelT prst="relaxedInset"/>
          </a:sp3d>
        </p:spPr>
      </p:pic>
      <p:sp>
        <p:nvSpPr>
          <p:cNvPr id="5" name="TextBox 4">
            <a:extLst>
              <a:ext uri="{FF2B5EF4-FFF2-40B4-BE49-F238E27FC236}">
                <a16:creationId xmlns:a16="http://schemas.microsoft.com/office/drawing/2014/main" id="{53CEDD77-784C-4926-B413-2AC4D2E35C3D}"/>
              </a:ext>
            </a:extLst>
          </p:cNvPr>
          <p:cNvSpPr txBox="1"/>
          <p:nvPr/>
        </p:nvSpPr>
        <p:spPr>
          <a:xfrm>
            <a:off x="6194612" y="1479176"/>
            <a:ext cx="3827929" cy="1541930"/>
          </a:xfrm>
          <a:prstGeom prst="rect">
            <a:avLst/>
          </a:prstGeom>
          <a:noFill/>
        </p:spPr>
        <p:txBody>
          <a:bodyPr wrap="square" rtlCol="0">
            <a:spAutoFit/>
          </a:bodyPr>
          <a:lstStyle/>
          <a:p>
            <a:endParaRPr lang="en-GB" dirty="0"/>
          </a:p>
        </p:txBody>
      </p:sp>
      <p:pic>
        <p:nvPicPr>
          <p:cNvPr id="7" name="Picture 6" descr="A picture containing text, woman, laying&#10;&#10;Description automatically generated">
            <a:extLst>
              <a:ext uri="{FF2B5EF4-FFF2-40B4-BE49-F238E27FC236}">
                <a16:creationId xmlns:a16="http://schemas.microsoft.com/office/drawing/2014/main" id="{41B66A2C-AFB2-440F-AF91-1EA6764487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0802" y="853391"/>
            <a:ext cx="2662518" cy="2641717"/>
          </a:xfrm>
          <a:prstGeom prst="rect">
            <a:avLst/>
          </a:prstGeom>
          <a:scene3d>
            <a:camera prst="orthographicFront"/>
            <a:lightRig rig="threePt" dir="t"/>
          </a:scene3d>
          <a:sp3d>
            <a:bevelT prst="relaxedInset"/>
          </a:sp3d>
        </p:spPr>
      </p:pic>
      <p:pic>
        <p:nvPicPr>
          <p:cNvPr id="9" name="Picture 8" descr="A close up of a logo&#10;&#10;Description automatically generated">
            <a:extLst>
              <a:ext uri="{FF2B5EF4-FFF2-40B4-BE49-F238E27FC236}">
                <a16:creationId xmlns:a16="http://schemas.microsoft.com/office/drawing/2014/main" id="{0640504C-A248-4E93-BAFB-7A4CFBE2EC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9752" y="1229779"/>
            <a:ext cx="3326129" cy="1952411"/>
          </a:xfrm>
          <a:prstGeom prst="rect">
            <a:avLst/>
          </a:prstGeom>
          <a:scene3d>
            <a:camera prst="orthographicFront"/>
            <a:lightRig rig="threePt" dir="t"/>
          </a:scene3d>
          <a:sp3d>
            <a:bevelT prst="relaxedInset"/>
          </a:sp3d>
        </p:spPr>
      </p:pic>
      <p:pic>
        <p:nvPicPr>
          <p:cNvPr id="12" name="Picture 11" descr="A picture containing people&#10;&#10;Description automatically generated">
            <a:extLst>
              <a:ext uri="{FF2B5EF4-FFF2-40B4-BE49-F238E27FC236}">
                <a16:creationId xmlns:a16="http://schemas.microsoft.com/office/drawing/2014/main" id="{3CB48AD0-5B1A-4F7D-9A64-228BBC4793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165" y="4392880"/>
            <a:ext cx="3931024" cy="2053960"/>
          </a:xfrm>
          <a:prstGeom prst="rect">
            <a:avLst/>
          </a:prstGeom>
          <a:scene3d>
            <a:camera prst="orthographicFront"/>
            <a:lightRig rig="threePt" dir="t"/>
          </a:scene3d>
          <a:sp3d>
            <a:bevelT prst="relaxedInset"/>
          </a:sp3d>
        </p:spPr>
      </p:pic>
      <p:pic>
        <p:nvPicPr>
          <p:cNvPr id="14" name="Picture 13" descr="A picture containing drawing, clock, refrigerator&#10;&#10;Description automatically generated">
            <a:extLst>
              <a:ext uri="{FF2B5EF4-FFF2-40B4-BE49-F238E27FC236}">
                <a16:creationId xmlns:a16="http://schemas.microsoft.com/office/drawing/2014/main" id="{1BED80DC-595D-4325-8F25-E1FD9CA2A2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64188" y="4138378"/>
            <a:ext cx="4267200" cy="2398776"/>
          </a:xfrm>
          <a:prstGeom prst="rect">
            <a:avLst/>
          </a:prstGeom>
          <a:scene3d>
            <a:camera prst="orthographicFront"/>
            <a:lightRig rig="threePt" dir="t"/>
          </a:scene3d>
          <a:sp3d>
            <a:bevelT prst="relaxedInset"/>
          </a:sp3d>
        </p:spPr>
      </p:pic>
      <p:sp>
        <p:nvSpPr>
          <p:cNvPr id="15" name="TextBox 14">
            <a:extLst>
              <a:ext uri="{FF2B5EF4-FFF2-40B4-BE49-F238E27FC236}">
                <a16:creationId xmlns:a16="http://schemas.microsoft.com/office/drawing/2014/main" id="{923F4EE9-677F-4947-BFAC-A53C29A9A1C5}"/>
              </a:ext>
            </a:extLst>
          </p:cNvPr>
          <p:cNvSpPr txBox="1"/>
          <p:nvPr/>
        </p:nvSpPr>
        <p:spPr>
          <a:xfrm>
            <a:off x="416860" y="207060"/>
            <a:ext cx="2510117"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dirty="0"/>
              <a:t>Increases Anxiety and Depression</a:t>
            </a:r>
          </a:p>
        </p:txBody>
      </p:sp>
      <p:sp>
        <p:nvSpPr>
          <p:cNvPr id="16" name="TextBox 15">
            <a:extLst>
              <a:ext uri="{FF2B5EF4-FFF2-40B4-BE49-F238E27FC236}">
                <a16:creationId xmlns:a16="http://schemas.microsoft.com/office/drawing/2014/main" id="{FDD8023B-2D14-4302-84D0-C0ACC6AA1996}"/>
              </a:ext>
            </a:extLst>
          </p:cNvPr>
          <p:cNvSpPr txBox="1"/>
          <p:nvPr/>
        </p:nvSpPr>
        <p:spPr>
          <a:xfrm>
            <a:off x="4260476" y="313864"/>
            <a:ext cx="2505635"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dirty="0"/>
              <a:t>Cyber Bullying</a:t>
            </a:r>
          </a:p>
        </p:txBody>
      </p:sp>
      <p:sp>
        <p:nvSpPr>
          <p:cNvPr id="17" name="TextBox 16">
            <a:extLst>
              <a:ext uri="{FF2B5EF4-FFF2-40B4-BE49-F238E27FC236}">
                <a16:creationId xmlns:a16="http://schemas.microsoft.com/office/drawing/2014/main" id="{AF26C36B-1DC8-4746-BDFB-142878FD7BC8}"/>
              </a:ext>
            </a:extLst>
          </p:cNvPr>
          <p:cNvSpPr txBox="1"/>
          <p:nvPr/>
        </p:nvSpPr>
        <p:spPr>
          <a:xfrm>
            <a:off x="7498976" y="320846"/>
            <a:ext cx="2747683"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dirty="0"/>
              <a:t>Prevents Independent Thinking</a:t>
            </a:r>
          </a:p>
        </p:txBody>
      </p:sp>
      <p:sp>
        <p:nvSpPr>
          <p:cNvPr id="18" name="TextBox 17">
            <a:extLst>
              <a:ext uri="{FF2B5EF4-FFF2-40B4-BE49-F238E27FC236}">
                <a16:creationId xmlns:a16="http://schemas.microsoft.com/office/drawing/2014/main" id="{49F62A79-B9D8-4808-9377-D1616C454B2D}"/>
              </a:ext>
            </a:extLst>
          </p:cNvPr>
          <p:cNvSpPr txBox="1"/>
          <p:nvPr/>
        </p:nvSpPr>
        <p:spPr>
          <a:xfrm>
            <a:off x="1201271" y="3512269"/>
            <a:ext cx="2460812"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dirty="0"/>
              <a:t>Reduces Productivity</a:t>
            </a:r>
          </a:p>
        </p:txBody>
      </p:sp>
      <p:sp>
        <p:nvSpPr>
          <p:cNvPr id="19" name="TextBox 18">
            <a:extLst>
              <a:ext uri="{FF2B5EF4-FFF2-40B4-BE49-F238E27FC236}">
                <a16:creationId xmlns:a16="http://schemas.microsoft.com/office/drawing/2014/main" id="{6B83A9B5-0DC0-40BE-9886-FC08CD135888}"/>
              </a:ext>
            </a:extLst>
          </p:cNvPr>
          <p:cNvSpPr txBox="1"/>
          <p:nvPr/>
        </p:nvSpPr>
        <p:spPr>
          <a:xfrm>
            <a:off x="7906870" y="3608072"/>
            <a:ext cx="2581836" cy="3693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dirty="0"/>
              <a:t>Lack of Privacy</a:t>
            </a:r>
          </a:p>
        </p:txBody>
      </p:sp>
      <p:sp>
        <p:nvSpPr>
          <p:cNvPr id="20" name="TextBox 19">
            <a:extLst>
              <a:ext uri="{FF2B5EF4-FFF2-40B4-BE49-F238E27FC236}">
                <a16:creationId xmlns:a16="http://schemas.microsoft.com/office/drawing/2014/main" id="{9C163932-FEDF-4C7C-B479-34502F52D101}"/>
              </a:ext>
            </a:extLst>
          </p:cNvPr>
          <p:cNvSpPr txBox="1"/>
          <p:nvPr/>
        </p:nvSpPr>
        <p:spPr>
          <a:xfrm>
            <a:off x="4527176" y="4096870"/>
            <a:ext cx="2317377" cy="9541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GB" sz="2800" dirty="0"/>
              <a:t>NEGATIVE INDICATORS</a:t>
            </a:r>
          </a:p>
        </p:txBody>
      </p:sp>
      <p:sp>
        <p:nvSpPr>
          <p:cNvPr id="21" name="TextBox 20">
            <a:extLst>
              <a:ext uri="{FF2B5EF4-FFF2-40B4-BE49-F238E27FC236}">
                <a16:creationId xmlns:a16="http://schemas.microsoft.com/office/drawing/2014/main" id="{F35DC38C-609A-46B3-BDB0-A74340EA6044}"/>
              </a:ext>
            </a:extLst>
          </p:cNvPr>
          <p:cNvSpPr txBox="1"/>
          <p:nvPr/>
        </p:nvSpPr>
        <p:spPr>
          <a:xfrm>
            <a:off x="6984514" y="6537154"/>
            <a:ext cx="1783976" cy="276999"/>
          </a:xfrm>
          <a:prstGeom prst="rect">
            <a:avLst/>
          </a:prstGeom>
          <a:noFill/>
        </p:spPr>
        <p:txBody>
          <a:bodyPr wrap="square" rtlCol="0">
            <a:spAutoFit/>
          </a:bodyPr>
          <a:lstStyle/>
          <a:p>
            <a:r>
              <a:rPr lang="en-GB" sz="1200" dirty="0"/>
              <a:t>(</a:t>
            </a:r>
            <a:r>
              <a:rPr lang="en-GB" sz="1100" dirty="0"/>
              <a:t>Passionbrand, 2017</a:t>
            </a:r>
            <a:r>
              <a:rPr lang="en-GB" sz="1200" dirty="0"/>
              <a:t>).</a:t>
            </a:r>
          </a:p>
        </p:txBody>
      </p:sp>
      <p:sp>
        <p:nvSpPr>
          <p:cNvPr id="22" name="TextBox 21">
            <a:extLst>
              <a:ext uri="{FF2B5EF4-FFF2-40B4-BE49-F238E27FC236}">
                <a16:creationId xmlns:a16="http://schemas.microsoft.com/office/drawing/2014/main" id="{79395FC0-7D70-47D8-866A-C10817846FF0}"/>
              </a:ext>
            </a:extLst>
          </p:cNvPr>
          <p:cNvSpPr txBox="1"/>
          <p:nvPr/>
        </p:nvSpPr>
        <p:spPr>
          <a:xfrm>
            <a:off x="376518" y="2710079"/>
            <a:ext cx="2330823" cy="261610"/>
          </a:xfrm>
          <a:prstGeom prst="rect">
            <a:avLst/>
          </a:prstGeom>
          <a:noFill/>
        </p:spPr>
        <p:txBody>
          <a:bodyPr wrap="square" rtlCol="0">
            <a:spAutoFit/>
          </a:bodyPr>
          <a:lstStyle/>
          <a:p>
            <a:r>
              <a:rPr lang="en-GB" sz="1100" dirty="0"/>
              <a:t>(ShaddowNet, 2018).</a:t>
            </a:r>
          </a:p>
        </p:txBody>
      </p:sp>
      <p:sp>
        <p:nvSpPr>
          <p:cNvPr id="23" name="TextBox 22">
            <a:extLst>
              <a:ext uri="{FF2B5EF4-FFF2-40B4-BE49-F238E27FC236}">
                <a16:creationId xmlns:a16="http://schemas.microsoft.com/office/drawing/2014/main" id="{73C204C9-325E-48C6-A0B1-D19E13988083}"/>
              </a:ext>
            </a:extLst>
          </p:cNvPr>
          <p:cNvSpPr txBox="1"/>
          <p:nvPr/>
        </p:nvSpPr>
        <p:spPr>
          <a:xfrm>
            <a:off x="4180802" y="3516086"/>
            <a:ext cx="2803712" cy="261610"/>
          </a:xfrm>
          <a:prstGeom prst="rect">
            <a:avLst/>
          </a:prstGeom>
          <a:noFill/>
        </p:spPr>
        <p:txBody>
          <a:bodyPr wrap="square" rtlCol="0">
            <a:spAutoFit/>
          </a:bodyPr>
          <a:lstStyle/>
          <a:p>
            <a:r>
              <a:rPr lang="en-GB" sz="1100" dirty="0"/>
              <a:t>(ShaddowNet, 2018).</a:t>
            </a:r>
          </a:p>
        </p:txBody>
      </p:sp>
      <p:sp>
        <p:nvSpPr>
          <p:cNvPr id="24" name="TextBox 23">
            <a:extLst>
              <a:ext uri="{FF2B5EF4-FFF2-40B4-BE49-F238E27FC236}">
                <a16:creationId xmlns:a16="http://schemas.microsoft.com/office/drawing/2014/main" id="{DFF45293-BEDC-49FA-8F2F-9F37CF0DBA6D}"/>
              </a:ext>
            </a:extLst>
          </p:cNvPr>
          <p:cNvSpPr txBox="1"/>
          <p:nvPr/>
        </p:nvSpPr>
        <p:spPr>
          <a:xfrm>
            <a:off x="535642" y="6446840"/>
            <a:ext cx="3489512" cy="538609"/>
          </a:xfrm>
          <a:prstGeom prst="rect">
            <a:avLst/>
          </a:prstGeom>
          <a:noFill/>
        </p:spPr>
        <p:txBody>
          <a:bodyPr wrap="square" rtlCol="0">
            <a:spAutoFit/>
          </a:bodyPr>
          <a:lstStyle/>
          <a:p>
            <a:r>
              <a:rPr lang="en-GB" sz="1100" dirty="0"/>
              <a:t>(ShaddowNet, 2018).</a:t>
            </a:r>
          </a:p>
          <a:p>
            <a:endParaRPr lang="en-GB" dirty="0"/>
          </a:p>
        </p:txBody>
      </p:sp>
      <p:sp>
        <p:nvSpPr>
          <p:cNvPr id="25" name="TextBox 24">
            <a:extLst>
              <a:ext uri="{FF2B5EF4-FFF2-40B4-BE49-F238E27FC236}">
                <a16:creationId xmlns:a16="http://schemas.microsoft.com/office/drawing/2014/main" id="{6ED50847-EF75-4EFA-88C2-D9BE449C3CEA}"/>
              </a:ext>
            </a:extLst>
          </p:cNvPr>
          <p:cNvSpPr txBox="1"/>
          <p:nvPr/>
        </p:nvSpPr>
        <p:spPr>
          <a:xfrm>
            <a:off x="7209752" y="3189884"/>
            <a:ext cx="2904565" cy="261610"/>
          </a:xfrm>
          <a:prstGeom prst="rect">
            <a:avLst/>
          </a:prstGeom>
          <a:noFill/>
        </p:spPr>
        <p:txBody>
          <a:bodyPr wrap="square" rtlCol="0">
            <a:spAutoFit/>
          </a:bodyPr>
          <a:lstStyle/>
          <a:p>
            <a:r>
              <a:rPr lang="en-GB" sz="1100" dirty="0"/>
              <a:t>(ShaddowNet, 2018).</a:t>
            </a:r>
          </a:p>
        </p:txBody>
      </p:sp>
    </p:spTree>
    <p:extLst>
      <p:ext uri="{BB962C8B-B14F-4D97-AF65-F5344CB8AC3E}">
        <p14:creationId xmlns:p14="http://schemas.microsoft.com/office/powerpoint/2010/main" val="4119837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C257A3-00C5-4E75-90F2-0893A7CD1B10}"/>
              </a:ext>
            </a:extLst>
          </p:cNvPr>
          <p:cNvSpPr txBox="1"/>
          <p:nvPr/>
        </p:nvSpPr>
        <p:spPr>
          <a:xfrm rot="10800000" flipH="1" flipV="1">
            <a:off x="412376" y="-109070"/>
            <a:ext cx="11196917" cy="7017306"/>
          </a:xfrm>
          <a:prstGeom prst="rect">
            <a:avLst/>
          </a:prstGeom>
          <a:noFill/>
        </p:spPr>
        <p:txBody>
          <a:bodyPr wrap="square" rtlCol="0">
            <a:spAutoFit/>
          </a:bodyPr>
          <a:lstStyle/>
          <a:p>
            <a:r>
              <a:rPr lang="en-GB" dirty="0"/>
              <a:t>References</a:t>
            </a:r>
          </a:p>
          <a:p>
            <a:endParaRPr lang="en-GB" dirty="0"/>
          </a:p>
          <a:p>
            <a:r>
              <a:rPr lang="en-GB" dirty="0"/>
              <a:t>Bitchmedia, (2017) </a:t>
            </a:r>
            <a:r>
              <a:rPr lang="en-GB" i="1" dirty="0"/>
              <a:t>Pressure Makes Perfect </a:t>
            </a:r>
            <a:r>
              <a:rPr lang="en-GB" dirty="0"/>
              <a:t>[Online]. Available at: </a:t>
            </a:r>
            <a:r>
              <a:rPr lang="en-GB" dirty="0">
                <a:hlinkClick r:id="rId2"/>
              </a:rPr>
              <a:t>https://www.bitchmedia.org/article/happiness-effect-review-donna-freitas</a:t>
            </a:r>
            <a:r>
              <a:rPr lang="en-GB" dirty="0"/>
              <a:t> (Accessed: 22 December 2019).</a:t>
            </a:r>
          </a:p>
          <a:p>
            <a:endParaRPr lang="en-GB" i="1" dirty="0"/>
          </a:p>
          <a:p>
            <a:r>
              <a:rPr lang="en-GB" dirty="0"/>
              <a:t>Cambridge Business English Dictionary, (2011) </a:t>
            </a:r>
            <a:r>
              <a:rPr lang="en-GB" i="1" dirty="0"/>
              <a:t>Social Media. </a:t>
            </a:r>
            <a:r>
              <a:rPr lang="en-GB" dirty="0"/>
              <a:t>Cambridge: Cambridge University Press, pp. 789.</a:t>
            </a:r>
          </a:p>
          <a:p>
            <a:endParaRPr lang="en-GB" dirty="0"/>
          </a:p>
          <a:p>
            <a:r>
              <a:rPr lang="en-GB" dirty="0"/>
              <a:t>L.A. Crawford &amp; K.B.Novak (2018) </a:t>
            </a:r>
            <a:r>
              <a:rPr lang="en-GB" i="1" dirty="0"/>
              <a:t>Individuals and Society: </a:t>
            </a:r>
            <a:r>
              <a:rPr lang="en-GB" dirty="0"/>
              <a:t>Sociological Social Psychology 2</a:t>
            </a:r>
            <a:r>
              <a:rPr lang="en-GB" baseline="30000" dirty="0"/>
              <a:t>nd</a:t>
            </a:r>
            <a:r>
              <a:rPr lang="en-GB" dirty="0"/>
              <a:t> edn. New York: Routledge, pp.277.</a:t>
            </a:r>
          </a:p>
          <a:p>
            <a:endParaRPr lang="en-GB" dirty="0"/>
          </a:p>
          <a:p>
            <a:r>
              <a:rPr lang="en-GB" dirty="0"/>
              <a:t>Loyola Phoenix (2017) </a:t>
            </a:r>
            <a:r>
              <a:rPr lang="en-GB" i="1" dirty="0"/>
              <a:t>Social Media Requires Personality, Moderation </a:t>
            </a:r>
            <a:r>
              <a:rPr lang="en-GB" dirty="0"/>
              <a:t>[Online]. Available at </a:t>
            </a:r>
            <a:r>
              <a:rPr lang="en-GB" dirty="0">
                <a:hlinkClick r:id="rId3"/>
              </a:rPr>
              <a:t>http://loyolaphoenix.com/2017/08/social-media-requires-personality-moderation/</a:t>
            </a:r>
            <a:r>
              <a:rPr lang="en-GB" dirty="0"/>
              <a:t> (Accessed: 3 January 2020).</a:t>
            </a:r>
          </a:p>
          <a:p>
            <a:endParaRPr lang="en-GB" dirty="0"/>
          </a:p>
          <a:p>
            <a:r>
              <a:rPr lang="en-GB" dirty="0"/>
              <a:t>P. Burke, (2007) </a:t>
            </a:r>
            <a:r>
              <a:rPr lang="en-GB" i="1" dirty="0"/>
              <a:t>Identity Control Theory </a:t>
            </a:r>
            <a:r>
              <a:rPr lang="en-GB" dirty="0"/>
              <a:t>[Online]. Available at: </a:t>
            </a:r>
            <a:r>
              <a:rPr lang="en-GB" dirty="0">
                <a:hlinkClick r:id="rId4"/>
              </a:rPr>
              <a:t>https://onlinelibrary.wiley.com/doi/10.1002/9781405165518.wbeosi002.pub2</a:t>
            </a:r>
            <a:r>
              <a:rPr lang="en-GB" dirty="0"/>
              <a:t> (Accessed: 3 January 2020).</a:t>
            </a:r>
          </a:p>
          <a:p>
            <a:endParaRPr lang="en-GB" dirty="0"/>
          </a:p>
          <a:p>
            <a:r>
              <a:rPr lang="en-GB" dirty="0"/>
              <a:t>Passionbrand, 2017 </a:t>
            </a:r>
            <a:r>
              <a:rPr lang="en-GB" i="1" dirty="0"/>
              <a:t>In the Stars </a:t>
            </a:r>
            <a:r>
              <a:rPr lang="en-GB" dirty="0"/>
              <a:t>[Online]. Available at: </a:t>
            </a:r>
            <a:r>
              <a:rPr lang="en-GB" dirty="0">
                <a:hlinkClick r:id="rId5"/>
              </a:rPr>
              <a:t>https://www.passionbrand.com/column/in-the-stars/</a:t>
            </a:r>
            <a:r>
              <a:rPr lang="en-GB" dirty="0"/>
              <a:t> (Accessed: 3 January 2020). (Threat to Privacy picture).</a:t>
            </a:r>
          </a:p>
          <a:p>
            <a:endParaRPr lang="en-GB" dirty="0"/>
          </a:p>
          <a:p>
            <a:endParaRPr lang="en-GB" dirty="0"/>
          </a:p>
          <a:p>
            <a:endParaRPr lang="en-GB" dirty="0"/>
          </a:p>
        </p:txBody>
      </p:sp>
    </p:spTree>
    <p:extLst>
      <p:ext uri="{BB962C8B-B14F-4D97-AF65-F5344CB8AC3E}">
        <p14:creationId xmlns:p14="http://schemas.microsoft.com/office/powerpoint/2010/main" val="97699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E634E30-16E7-4C80-BC99-827384B68E9C}"/>
              </a:ext>
            </a:extLst>
          </p:cNvPr>
          <p:cNvSpPr txBox="1"/>
          <p:nvPr/>
        </p:nvSpPr>
        <p:spPr>
          <a:xfrm>
            <a:off x="439270" y="474345"/>
            <a:ext cx="11071412" cy="5909310"/>
          </a:xfrm>
          <a:prstGeom prst="rect">
            <a:avLst/>
          </a:prstGeom>
          <a:noFill/>
        </p:spPr>
        <p:txBody>
          <a:bodyPr wrap="square" rtlCol="0">
            <a:spAutoFit/>
          </a:bodyPr>
          <a:lstStyle/>
          <a:p>
            <a:r>
              <a:rPr lang="en-GB" dirty="0"/>
              <a:t>Practice Promotions (no date) </a:t>
            </a:r>
            <a:r>
              <a:rPr lang="en-GB" i="1" dirty="0"/>
              <a:t>Practice Newsletter Content Strategies </a:t>
            </a:r>
            <a:r>
              <a:rPr lang="en-GB" dirty="0"/>
              <a:t>[Online]. Available at: </a:t>
            </a:r>
            <a:r>
              <a:rPr lang="en-GB" dirty="0">
                <a:hlinkClick r:id="rId2"/>
              </a:rPr>
              <a:t>https://practicepromotions.net/practice-marketing/practice-newsletter-content-strategies/</a:t>
            </a:r>
            <a:r>
              <a:rPr lang="en-GB" dirty="0"/>
              <a:t> (Accessed: 3 January 2020). (Business/Promotion Platform picture).</a:t>
            </a:r>
          </a:p>
          <a:p>
            <a:endParaRPr lang="en-GB" dirty="0"/>
          </a:p>
          <a:p>
            <a:r>
              <a:rPr lang="en-GB" dirty="0"/>
              <a:t>ShadowNet (2018) </a:t>
            </a:r>
            <a:r>
              <a:rPr lang="en-GB" i="1" dirty="0"/>
              <a:t>5 Negative and 5 Positive Effects of Social Media on Youth </a:t>
            </a:r>
            <a:r>
              <a:rPr lang="en-GB" dirty="0"/>
              <a:t>[Online]. Available at: </a:t>
            </a:r>
            <a:r>
              <a:rPr lang="en-GB" dirty="0">
                <a:hlinkClick r:id="rId3"/>
              </a:rPr>
              <a:t>https://shadownetmc.com/5-negative-and-5-positive-effects-of-social-media-on-youth/</a:t>
            </a:r>
            <a:r>
              <a:rPr lang="en-GB" dirty="0"/>
              <a:t> (Accessed: 3 January 2020). (Creates Anxiety and Depression picture), (Cyber Bullying Picture),  (Reduces productivity picture), (Prevents Independent thinking picture), (Efficiency of Time picture) and (Teaching and Learning Picture).</a:t>
            </a:r>
          </a:p>
          <a:p>
            <a:endParaRPr lang="en-GB" dirty="0"/>
          </a:p>
          <a:p>
            <a:r>
              <a:rPr lang="en-GB" dirty="0"/>
              <a:t>Slideplayer, (2019) Self Construals </a:t>
            </a:r>
            <a:r>
              <a:rPr lang="en-GB" dirty="0">
                <a:hlinkClick r:id="rId4"/>
              </a:rPr>
              <a:t>https://slideplayer.com/slide/4714959/</a:t>
            </a:r>
            <a:r>
              <a:rPr lang="en-GB" dirty="0"/>
              <a:t>  [Online]. Available at: (Accessed: 23</a:t>
            </a:r>
            <a:r>
              <a:rPr lang="en-GB" baseline="30000" dirty="0"/>
              <a:t>rd</a:t>
            </a:r>
            <a:r>
              <a:rPr lang="en-GB" dirty="0"/>
              <a:t> December 2019).</a:t>
            </a:r>
          </a:p>
          <a:p>
            <a:endParaRPr lang="en-GB" dirty="0"/>
          </a:p>
          <a:p>
            <a:r>
              <a:rPr lang="en-GB" dirty="0"/>
              <a:t>Swaddle, (2017) </a:t>
            </a:r>
            <a:r>
              <a:rPr lang="en-GB" i="1" dirty="0"/>
              <a:t>First World Problems</a:t>
            </a:r>
            <a:r>
              <a:rPr lang="en-GB" dirty="0"/>
              <a:t>, FWP:  Love, or Social Media Censorship [Online]. Available at: </a:t>
            </a:r>
            <a:r>
              <a:rPr lang="en-GB" dirty="0">
                <a:hlinkClick r:id="rId5"/>
              </a:rPr>
              <a:t>https://theswaddle.com/first-world-problems-signs-of-controlling-behaviour/</a:t>
            </a:r>
            <a:r>
              <a:rPr lang="en-GB" dirty="0"/>
              <a:t> (Accessed: 22 December 2019).</a:t>
            </a:r>
          </a:p>
          <a:p>
            <a:endParaRPr lang="en-GB" dirty="0"/>
          </a:p>
          <a:p>
            <a:r>
              <a:rPr lang="en-GB" dirty="0"/>
              <a:t>United Nations (no date) </a:t>
            </a:r>
            <a:r>
              <a:rPr lang="en-GB" i="1" dirty="0"/>
              <a:t>Shaping Our Future Together </a:t>
            </a:r>
            <a:r>
              <a:rPr lang="en-GB" dirty="0"/>
              <a:t>[Online]. Available at: </a:t>
            </a:r>
            <a:r>
              <a:rPr lang="en-GB" dirty="0">
                <a:hlinkClick r:id="rId6"/>
              </a:rPr>
              <a:t>https://www.un.org/en/sections/news-and-media/index.html</a:t>
            </a:r>
            <a:r>
              <a:rPr lang="en-GB" dirty="0"/>
              <a:t> (Accessed: 3 January 2020). (Develops Social Awareness picture).</a:t>
            </a:r>
          </a:p>
          <a:p>
            <a:endParaRPr lang="en-GB" dirty="0"/>
          </a:p>
        </p:txBody>
      </p:sp>
    </p:spTree>
    <p:extLst>
      <p:ext uri="{BB962C8B-B14F-4D97-AF65-F5344CB8AC3E}">
        <p14:creationId xmlns:p14="http://schemas.microsoft.com/office/powerpoint/2010/main" val="32790436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1087</TotalTime>
  <Words>745</Words>
  <Application>Microsoft Office PowerPoint</Application>
  <PresentationFormat>Widescreen</PresentationFormat>
  <Paragraphs>60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Arial Narrow</vt:lpstr>
      <vt:lpstr>Calibri</vt:lpstr>
      <vt:lpstr>Century Gothic</vt:lpstr>
      <vt:lpstr>Wingdings 3</vt:lpstr>
      <vt:lpstr>Ion</vt:lpstr>
      <vt:lpstr>SJS15018 Individuals and Groups – Suzanne Nobile 1703368</vt:lpstr>
      <vt:lpstr>Are we looking through the eyes of Social Media?</vt:lpstr>
      <vt:lpstr>What is Social Media?</vt:lpstr>
      <vt:lpstr>Identity Control Theory – P. Burke 1991</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SJS15018 Individuals and Groups</dc:title>
  <dc:creator>AMANDA NOBILE</dc:creator>
  <cp:lastModifiedBy>AMANDA NOBILE</cp:lastModifiedBy>
  <cp:revision>57</cp:revision>
  <dcterms:created xsi:type="dcterms:W3CDTF">2019-12-31T10:41:27Z</dcterms:created>
  <dcterms:modified xsi:type="dcterms:W3CDTF">2020-01-07T12:51:14Z</dcterms:modified>
</cp:coreProperties>
</file>