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9" r:id="rId23"/>
    <p:sldId id="280" r:id="rId24"/>
    <p:sldId id="281" r:id="rId25"/>
    <p:sldId id="282" r:id="rId26"/>
    <p:sldId id="287" r:id="rId27"/>
    <p:sldId id="288" r:id="rId28"/>
    <p:sldId id="289" r:id="rId29"/>
    <p:sldId id="292" r:id="rId30"/>
    <p:sldId id="293" r:id="rId31"/>
    <p:sldId id="294" r:id="rId32"/>
    <p:sldId id="295" r:id="rId33"/>
    <p:sldId id="296" r:id="rId34"/>
    <p:sldId id="297" r:id="rId35"/>
    <p:sldId id="298" r:id="rId36"/>
    <p:sldId id="300" r:id="rId3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318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ma Smith" userId="c43517b7-c020-487a-a609-e5dcac601652" providerId="ADAL" clId="{62912DD0-F69B-404B-9F03-3D9501D39358}"/>
    <pc:docChg chg="delSld modSld">
      <pc:chgData name="Jemma Smith" userId="c43517b7-c020-487a-a609-e5dcac601652" providerId="ADAL" clId="{62912DD0-F69B-404B-9F03-3D9501D39358}" dt="2026-03-17T12:40:12.649" v="3" actId="47"/>
      <pc:docMkLst>
        <pc:docMk/>
      </pc:docMkLst>
      <pc:sldChg chg="modSp mod">
        <pc:chgData name="Jemma Smith" userId="c43517b7-c020-487a-a609-e5dcac601652" providerId="ADAL" clId="{62912DD0-F69B-404B-9F03-3D9501D39358}" dt="2026-03-17T12:39:42.516" v="2" actId="20577"/>
        <pc:sldMkLst>
          <pc:docMk/>
          <pc:sldMk cId="0" sldId="256"/>
        </pc:sldMkLst>
        <pc:spChg chg="mod">
          <ac:chgData name="Jemma Smith" userId="c43517b7-c020-487a-a609-e5dcac601652" providerId="ADAL" clId="{62912DD0-F69B-404B-9F03-3D9501D39358}" dt="2026-03-17T12:39:42.516" v="2" actId="20577"/>
          <ac:spMkLst>
            <pc:docMk/>
            <pc:sldMk cId="0" sldId="256"/>
            <ac:spMk id="3" creationId="{00000000-0000-0000-0000-000000000000}"/>
          </ac:spMkLst>
        </pc:spChg>
      </pc:sldChg>
      <pc:sldChg chg="del">
        <pc:chgData name="Jemma Smith" userId="c43517b7-c020-487a-a609-e5dcac601652" providerId="ADAL" clId="{62912DD0-F69B-404B-9F03-3D9501D39358}" dt="2026-03-17T12:40:12.649" v="3" actId="47"/>
        <pc:sldMkLst>
          <pc:docMk/>
          <pc:sldMk cId="0" sldId="258"/>
        </pc:sldMkLst>
      </pc:sldChg>
      <pc:sldChg chg="del">
        <pc:chgData name="Jemma Smith" userId="c43517b7-c020-487a-a609-e5dcac601652" providerId="ADAL" clId="{62912DD0-F69B-404B-9F03-3D9501D39358}" dt="2026-03-17T12:39:37.382" v="0" actId="2696"/>
        <pc:sldMkLst>
          <pc:docMk/>
          <pc:sldMk cId="3706735862" sldId="30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6939" y="496951"/>
            <a:ext cx="2814954" cy="80995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3/17/2026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3/17/2026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3/17/2026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0" y="0"/>
            <a:ext cx="12192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2015" y="319786"/>
            <a:ext cx="9099422" cy="10845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888288" y="1476883"/>
            <a:ext cx="8061325" cy="42513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3/17/2026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k.chong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71009" y="1600200"/>
            <a:ext cx="4339591" cy="124328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86740" marR="5080" indent="-574675">
              <a:lnSpc>
                <a:spcPct val="100000"/>
              </a:lnSpc>
              <a:spcBef>
                <a:spcPts val="95"/>
              </a:spcBef>
            </a:pPr>
            <a:r>
              <a:rPr sz="4000" spc="-50" dirty="0"/>
              <a:t>Professional</a:t>
            </a:r>
            <a:r>
              <a:rPr sz="4000" spc="-160" dirty="0"/>
              <a:t> </a:t>
            </a:r>
            <a:r>
              <a:rPr lang="en-GB" sz="4000" spc="-55" dirty="0"/>
              <a:t>Service</a:t>
            </a:r>
            <a:r>
              <a:rPr sz="4000" spc="-55" dirty="0"/>
              <a:t> </a:t>
            </a:r>
            <a:r>
              <a:rPr sz="4000" spc="-10" dirty="0"/>
              <a:t>BMGM5005</a:t>
            </a:r>
            <a:endParaRPr sz="4000" dirty="0"/>
          </a:p>
        </p:txBody>
      </p:sp>
      <p:sp>
        <p:nvSpPr>
          <p:cNvPr id="3" name="object 3"/>
          <p:cNvSpPr txBox="1"/>
          <p:nvPr/>
        </p:nvSpPr>
        <p:spPr>
          <a:xfrm>
            <a:off x="3525773" y="3488816"/>
            <a:ext cx="5145405" cy="2240998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5"/>
              </a:spcBef>
            </a:pPr>
            <a:r>
              <a:rPr sz="4000" spc="-75" dirty="0">
                <a:latin typeface="Calibri Light"/>
                <a:cs typeface="Calibri Light"/>
              </a:rPr>
              <a:t>Week</a:t>
            </a:r>
            <a:r>
              <a:rPr sz="4000" spc="-150" dirty="0">
                <a:latin typeface="Calibri Light"/>
                <a:cs typeface="Calibri Light"/>
              </a:rPr>
              <a:t> </a:t>
            </a:r>
            <a:r>
              <a:rPr lang="en-GB" sz="4000" spc="-150" dirty="0">
                <a:latin typeface="Calibri Light"/>
                <a:cs typeface="Calibri Light"/>
              </a:rPr>
              <a:t>7</a:t>
            </a:r>
            <a:r>
              <a:rPr sz="4000" dirty="0">
                <a:latin typeface="Calibri Light"/>
                <a:cs typeface="Calibri Light"/>
              </a:rPr>
              <a:t>:</a:t>
            </a:r>
            <a:r>
              <a:rPr sz="4000" spc="-100" dirty="0">
                <a:latin typeface="Calibri Light"/>
                <a:cs typeface="Calibri Light"/>
              </a:rPr>
              <a:t> </a:t>
            </a:r>
            <a:r>
              <a:rPr sz="4000" spc="-30" dirty="0">
                <a:latin typeface="Calibri Light"/>
                <a:cs typeface="Calibri Light"/>
              </a:rPr>
              <a:t>Ethnical</a:t>
            </a:r>
            <a:r>
              <a:rPr sz="4000" spc="-125" dirty="0">
                <a:latin typeface="Calibri Light"/>
                <a:cs typeface="Calibri Light"/>
              </a:rPr>
              <a:t> </a:t>
            </a:r>
            <a:r>
              <a:rPr sz="4000" spc="-10" dirty="0">
                <a:latin typeface="Calibri Light"/>
                <a:cs typeface="Calibri Light"/>
              </a:rPr>
              <a:t>Concern</a:t>
            </a:r>
            <a:endParaRPr sz="4000" dirty="0">
              <a:latin typeface="Calibri Light"/>
              <a:cs typeface="Calibri Light"/>
            </a:endParaRPr>
          </a:p>
          <a:p>
            <a:pPr algn="ctr">
              <a:lnSpc>
                <a:spcPct val="100000"/>
              </a:lnSpc>
              <a:spcBef>
                <a:spcPts val="4525"/>
              </a:spcBef>
            </a:pPr>
            <a:r>
              <a:rPr lang="en-GB" sz="4000" i="1" spc="-775" dirty="0">
                <a:latin typeface="+mn-lt"/>
                <a:cs typeface="Times New Roman"/>
              </a:rPr>
              <a:t>Jemma Smith </a:t>
            </a:r>
            <a:endParaRPr sz="4000" dirty="0">
              <a:latin typeface="+mn-lt"/>
              <a:cs typeface="Times New Roman"/>
            </a:endParaRPr>
          </a:p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GB" sz="2400" spc="-10" dirty="0" err="1">
                <a:latin typeface="Calibri"/>
                <a:cs typeface="Calibri"/>
                <a:hlinkClick r:id="rId2"/>
              </a:rPr>
              <a:t>j.smith</a:t>
            </a:r>
            <a:r>
              <a:rPr sz="2400" spc="-10" dirty="0">
                <a:latin typeface="Calibri"/>
                <a:cs typeface="Calibri"/>
                <a:hlinkClick r:id="rId2"/>
              </a:rPr>
              <a:t>@uwtsd.ac.uk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36219"/>
            <a:ext cx="371919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5" dirty="0"/>
              <a:t>Table</a:t>
            </a:r>
            <a:r>
              <a:rPr spc="-105" dirty="0"/>
              <a:t> </a:t>
            </a:r>
            <a:r>
              <a:rPr dirty="0"/>
              <a:t>of</a:t>
            </a:r>
            <a:r>
              <a:rPr spc="-110" dirty="0"/>
              <a:t> </a:t>
            </a:r>
            <a:r>
              <a:rPr spc="-10" dirty="0"/>
              <a:t>Content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845056"/>
            <a:ext cx="3415029" cy="30899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27685" indent="-514984">
              <a:lnSpc>
                <a:spcPct val="100000"/>
              </a:lnSpc>
              <a:spcBef>
                <a:spcPts val="105"/>
              </a:spcBef>
              <a:buAutoNum type="arabicPeriod"/>
              <a:tabLst>
                <a:tab pos="527685" algn="l"/>
              </a:tabLst>
            </a:pPr>
            <a:r>
              <a:rPr sz="3200" dirty="0">
                <a:latin typeface="Calibri"/>
                <a:cs typeface="Calibri"/>
              </a:rPr>
              <a:t>Equality</a:t>
            </a:r>
            <a:r>
              <a:rPr sz="3200" spc="-6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Act</a:t>
            </a:r>
            <a:r>
              <a:rPr sz="3200" spc="-8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2010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spcBef>
                <a:spcPts val="2915"/>
              </a:spcBef>
              <a:buAutoNum type="arabicPeriod"/>
              <a:tabLst>
                <a:tab pos="527685" algn="l"/>
              </a:tabLst>
            </a:pPr>
            <a:r>
              <a:rPr sz="3200" spc="-10" dirty="0">
                <a:latin typeface="Calibri"/>
                <a:cs typeface="Calibri"/>
              </a:rPr>
              <a:t>Diversity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spcBef>
                <a:spcPts val="2930"/>
              </a:spcBef>
              <a:buAutoNum type="arabicPeriod"/>
              <a:tabLst>
                <a:tab pos="527685" algn="l"/>
              </a:tabLst>
            </a:pPr>
            <a:r>
              <a:rPr sz="3200" dirty="0">
                <a:latin typeface="Calibri"/>
                <a:cs typeface="Calibri"/>
              </a:rPr>
              <a:t>National</a:t>
            </a:r>
            <a:r>
              <a:rPr sz="3200" spc="-114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Value</a:t>
            </a:r>
            <a:endParaRPr sz="32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spcBef>
                <a:spcPts val="2915"/>
              </a:spcBef>
              <a:buAutoNum type="arabicPeriod"/>
              <a:tabLst>
                <a:tab pos="527685" algn="l"/>
              </a:tabLst>
            </a:pPr>
            <a:r>
              <a:rPr sz="3200" dirty="0">
                <a:latin typeface="Calibri"/>
                <a:cs typeface="Calibri"/>
              </a:rPr>
              <a:t>Ethnical</a:t>
            </a:r>
            <a:r>
              <a:rPr sz="3200" spc="-13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Concern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205221" y="2497582"/>
            <a:ext cx="178562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5" dirty="0"/>
              <a:t>Equality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16687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0"/>
              </a:spcBef>
            </a:pPr>
            <a:r>
              <a:rPr sz="4800" u="sng" dirty="0">
                <a:uFill>
                  <a:solidFill>
                    <a:srgbClr val="000000"/>
                  </a:solidFill>
                </a:uFill>
              </a:rPr>
              <a:t>What</a:t>
            </a:r>
            <a:r>
              <a:rPr sz="4800" u="sng" spc="-95" dirty="0">
                <a:uFill>
                  <a:solidFill>
                    <a:srgbClr val="000000"/>
                  </a:solidFill>
                </a:uFill>
              </a:rPr>
              <a:t> </a:t>
            </a:r>
            <a:r>
              <a:rPr sz="4800" u="sng" dirty="0">
                <a:uFill>
                  <a:solidFill>
                    <a:srgbClr val="000000"/>
                  </a:solidFill>
                </a:uFill>
              </a:rPr>
              <a:t>is</a:t>
            </a:r>
            <a:r>
              <a:rPr sz="4800" u="sng" spc="-85" dirty="0">
                <a:uFill>
                  <a:solidFill>
                    <a:srgbClr val="000000"/>
                  </a:solidFill>
                </a:uFill>
              </a:rPr>
              <a:t> </a:t>
            </a:r>
            <a:r>
              <a:rPr sz="4800" u="sng" dirty="0">
                <a:uFill>
                  <a:solidFill>
                    <a:srgbClr val="000000"/>
                  </a:solidFill>
                </a:uFill>
              </a:rPr>
              <a:t>the</a:t>
            </a:r>
            <a:r>
              <a:rPr sz="4800" u="sng" spc="-90" dirty="0">
                <a:uFill>
                  <a:solidFill>
                    <a:srgbClr val="000000"/>
                  </a:solidFill>
                </a:uFill>
              </a:rPr>
              <a:t> </a:t>
            </a:r>
            <a:r>
              <a:rPr sz="48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Equality</a:t>
            </a:r>
            <a:r>
              <a:rPr sz="4800" u="sng" spc="-75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48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Act</a:t>
            </a:r>
            <a:r>
              <a:rPr sz="4800" u="sng" spc="-11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4800" u="sng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2010</a:t>
            </a:r>
            <a:r>
              <a:rPr sz="4800" u="sng" spc="-9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 </a:t>
            </a:r>
            <a:r>
              <a:rPr sz="4800" u="sng" spc="-50" dirty="0">
                <a:solidFill>
                  <a:srgbClr val="FF0000"/>
                </a:solidFill>
                <a:uFill>
                  <a:solidFill>
                    <a:srgbClr val="FF0000"/>
                  </a:solidFill>
                </a:uFill>
              </a:rPr>
              <a:t>?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1280541" y="2194001"/>
            <a:ext cx="1743075" cy="1014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35965" algn="l"/>
              </a:tabLst>
            </a:pPr>
            <a:r>
              <a:rPr sz="2400" spc="-25" dirty="0">
                <a:latin typeface="Calibri"/>
                <a:cs typeface="Calibri"/>
              </a:rPr>
              <a:t>The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Equality</a:t>
            </a:r>
            <a:endParaRPr sz="2400">
              <a:latin typeface="Calibri"/>
              <a:cs typeface="Calibri"/>
            </a:endParaRPr>
          </a:p>
          <a:p>
            <a:pPr marL="34925">
              <a:lnSpc>
                <a:spcPct val="100000"/>
              </a:lnSpc>
              <a:spcBef>
                <a:spcPts val="2020"/>
              </a:spcBef>
            </a:pPr>
            <a:r>
              <a:rPr sz="2400" spc="-10" dirty="0">
                <a:latin typeface="Calibri"/>
                <a:cs typeface="Calibri"/>
              </a:rPr>
              <a:t>protects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33166" y="2194001"/>
            <a:ext cx="2387600" cy="1014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1275">
              <a:lnSpc>
                <a:spcPct val="100000"/>
              </a:lnSpc>
              <a:spcBef>
                <a:spcPts val="100"/>
              </a:spcBef>
              <a:tabLst>
                <a:tab pos="711835" algn="l"/>
                <a:tab pos="1590040" algn="l"/>
              </a:tabLst>
            </a:pPr>
            <a:r>
              <a:rPr sz="2400" spc="-25" dirty="0">
                <a:latin typeface="Calibri"/>
                <a:cs typeface="Calibri"/>
              </a:rPr>
              <a:t>Act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20" dirty="0">
                <a:latin typeface="Calibri"/>
                <a:cs typeface="Calibri"/>
              </a:rPr>
              <a:t>2010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legally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2400" spc="-10" dirty="0">
                <a:latin typeface="Calibri"/>
                <a:cs typeface="Calibri"/>
              </a:rPr>
              <a:t>people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96688" y="2816478"/>
            <a:ext cx="6254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20" dirty="0">
                <a:latin typeface="Calibri"/>
                <a:cs typeface="Calibri"/>
              </a:rPr>
              <a:t>from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03400" y="3437966"/>
            <a:ext cx="4316095" cy="101409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77389" algn="l"/>
                <a:tab pos="2409825" algn="l"/>
                <a:tab pos="3025775" algn="l"/>
              </a:tabLst>
            </a:pPr>
            <a:r>
              <a:rPr sz="2400" spc="-10" dirty="0">
                <a:latin typeface="Calibri"/>
                <a:cs typeface="Calibri"/>
              </a:rPr>
              <a:t>discrimination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25" dirty="0">
                <a:latin typeface="Calibri"/>
                <a:cs typeface="Calibri"/>
              </a:rPr>
              <a:t>in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25" dirty="0">
                <a:latin typeface="Calibri"/>
                <a:cs typeface="Calibri"/>
              </a:rPr>
              <a:t>the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workplace</a:t>
            </a:r>
            <a:endParaRPr sz="24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2400" dirty="0">
                <a:latin typeface="Calibri"/>
                <a:cs typeface="Calibri"/>
              </a:rPr>
              <a:t>and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wider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society.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48400" y="2135123"/>
            <a:ext cx="5518404" cy="292455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6014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0"/>
              </a:spcBef>
            </a:pPr>
            <a:r>
              <a:rPr sz="4800" spc="-25" dirty="0"/>
              <a:t>Types</a:t>
            </a:r>
            <a:r>
              <a:rPr sz="4800" spc="-114" dirty="0"/>
              <a:t> </a:t>
            </a:r>
            <a:r>
              <a:rPr sz="4800" dirty="0"/>
              <a:t>of</a:t>
            </a:r>
            <a:r>
              <a:rPr sz="4800" spc="-110" dirty="0"/>
              <a:t> </a:t>
            </a:r>
            <a:r>
              <a:rPr sz="4800" spc="-10" dirty="0"/>
              <a:t>discrimination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4151503" y="3546475"/>
            <a:ext cx="5010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civil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16939" y="1717293"/>
            <a:ext cx="3029585" cy="2769235"/>
          </a:xfrm>
          <a:prstGeom prst="rect">
            <a:avLst/>
          </a:prstGeom>
        </p:spPr>
        <p:txBody>
          <a:bodyPr vert="horz" wrap="square" lIns="0" tIns="19558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540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spc="-25" dirty="0">
                <a:solidFill>
                  <a:srgbClr val="1F2023"/>
                </a:solidFill>
                <a:latin typeface="Calibri"/>
                <a:cs typeface="Calibri"/>
              </a:rPr>
              <a:t>Age</a:t>
            </a:r>
            <a:endParaRPr sz="24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spcBef>
                <a:spcPts val="1440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Disability</a:t>
            </a:r>
            <a:endParaRPr sz="24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spcBef>
                <a:spcPts val="1440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dirty="0">
                <a:solidFill>
                  <a:srgbClr val="1F2023"/>
                </a:solidFill>
                <a:latin typeface="Calibri"/>
                <a:cs typeface="Calibri"/>
              </a:rPr>
              <a:t>Gender</a:t>
            </a:r>
            <a:r>
              <a:rPr sz="2400" spc="-75" dirty="0">
                <a:solidFill>
                  <a:srgbClr val="1F2023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Reassignment</a:t>
            </a:r>
            <a:endParaRPr sz="2400">
              <a:latin typeface="Calibri"/>
              <a:cs typeface="Calibri"/>
            </a:endParaRPr>
          </a:p>
          <a:p>
            <a:pPr marL="299085" marR="451484" indent="-287020">
              <a:lnSpc>
                <a:spcPts val="4320"/>
              </a:lnSpc>
              <a:spcBef>
                <a:spcPts val="185"/>
              </a:spcBef>
              <a:buFont typeface="Arial MT"/>
              <a:buChar char="•"/>
              <a:tabLst>
                <a:tab pos="299085" algn="l"/>
                <a:tab pos="2103755" algn="l"/>
              </a:tabLst>
            </a:pP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Marriage</a:t>
            </a:r>
            <a:r>
              <a:rPr sz="2400" dirty="0">
                <a:solidFill>
                  <a:srgbClr val="1F2023"/>
                </a:solidFill>
                <a:latin typeface="Calibri"/>
                <a:cs typeface="Calibri"/>
              </a:rPr>
              <a:t>	</a:t>
            </a:r>
            <a:r>
              <a:rPr sz="2400" spc="-25" dirty="0">
                <a:solidFill>
                  <a:srgbClr val="1F2023"/>
                </a:solidFill>
                <a:latin typeface="Calibri"/>
                <a:cs typeface="Calibri"/>
              </a:rPr>
              <a:t>and </a:t>
            </a: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partnership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6939" y="4644008"/>
            <a:ext cx="343598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dirty="0">
                <a:solidFill>
                  <a:srgbClr val="1F2023"/>
                </a:solidFill>
                <a:latin typeface="Calibri"/>
                <a:cs typeface="Calibri"/>
              </a:rPr>
              <a:t>Pregnancy</a:t>
            </a:r>
            <a:r>
              <a:rPr sz="2400" spc="-95" dirty="0">
                <a:solidFill>
                  <a:srgbClr val="1F2023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1F2023"/>
                </a:solidFill>
                <a:latin typeface="Calibri"/>
                <a:cs typeface="Calibri"/>
              </a:rPr>
              <a:t>and</a:t>
            </a:r>
            <a:r>
              <a:rPr sz="2400" spc="-85" dirty="0">
                <a:solidFill>
                  <a:srgbClr val="1F2023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Maternity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185917" y="2230073"/>
            <a:ext cx="2594610" cy="222186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99085" indent="-286385">
              <a:lnSpc>
                <a:spcPct val="100000"/>
              </a:lnSpc>
              <a:spcBef>
                <a:spcPts val="1545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spc="-20" dirty="0">
                <a:solidFill>
                  <a:srgbClr val="1F2023"/>
                </a:solidFill>
                <a:latin typeface="Calibri"/>
                <a:cs typeface="Calibri"/>
              </a:rPr>
              <a:t>Race</a:t>
            </a:r>
            <a:endParaRPr sz="24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spcBef>
                <a:spcPts val="1445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dirty="0">
                <a:solidFill>
                  <a:srgbClr val="1F2023"/>
                </a:solidFill>
                <a:latin typeface="Calibri"/>
                <a:cs typeface="Calibri"/>
              </a:rPr>
              <a:t>Religion</a:t>
            </a:r>
            <a:r>
              <a:rPr sz="2400" spc="-55" dirty="0">
                <a:solidFill>
                  <a:srgbClr val="1F2023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1F2023"/>
                </a:solidFill>
                <a:latin typeface="Calibri"/>
                <a:cs typeface="Calibri"/>
              </a:rPr>
              <a:t>or</a:t>
            </a:r>
            <a:r>
              <a:rPr sz="2400" spc="-40" dirty="0">
                <a:solidFill>
                  <a:srgbClr val="1F2023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Belief</a:t>
            </a:r>
            <a:endParaRPr sz="24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spcBef>
                <a:spcPts val="1440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spc="-25" dirty="0">
                <a:solidFill>
                  <a:srgbClr val="1F2023"/>
                </a:solidFill>
                <a:latin typeface="Calibri"/>
                <a:cs typeface="Calibri"/>
              </a:rPr>
              <a:t>Sex</a:t>
            </a:r>
            <a:endParaRPr sz="2400">
              <a:latin typeface="Calibri"/>
              <a:cs typeface="Calibri"/>
            </a:endParaRPr>
          </a:p>
          <a:p>
            <a:pPr marL="299085" indent="-286385">
              <a:lnSpc>
                <a:spcPct val="100000"/>
              </a:lnSpc>
              <a:spcBef>
                <a:spcPts val="1440"/>
              </a:spcBef>
              <a:buFont typeface="Arial MT"/>
              <a:buChar char="•"/>
              <a:tabLst>
                <a:tab pos="299085" algn="l"/>
              </a:tabLst>
            </a:pPr>
            <a:r>
              <a:rPr sz="2400" dirty="0">
                <a:solidFill>
                  <a:srgbClr val="1F2023"/>
                </a:solidFill>
                <a:latin typeface="Calibri"/>
                <a:cs typeface="Calibri"/>
              </a:rPr>
              <a:t>Sexual</a:t>
            </a:r>
            <a:r>
              <a:rPr sz="2400" spc="-125" dirty="0">
                <a:solidFill>
                  <a:srgbClr val="1F2023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1F2023"/>
                </a:solidFill>
                <a:latin typeface="Calibri"/>
                <a:cs typeface="Calibri"/>
              </a:rPr>
              <a:t>Orientation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147807" y="5418835"/>
            <a:ext cx="13665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latin typeface="Calibri"/>
                <a:cs typeface="Calibri"/>
              </a:rPr>
              <a:t>(Gov.uk,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2015)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551923" y="3028802"/>
            <a:ext cx="1835150" cy="1122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95"/>
              </a:spcBef>
            </a:pPr>
            <a:r>
              <a:rPr sz="2400" spc="-10" dirty="0">
                <a:latin typeface="Calibri"/>
                <a:cs typeface="Calibri"/>
              </a:rPr>
              <a:t>Protected Characteristics</a:t>
            </a:r>
            <a:endParaRPr sz="24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424164" y="3451352"/>
            <a:ext cx="586740" cy="156845"/>
            <a:chOff x="8424164" y="3451352"/>
            <a:chExt cx="586740" cy="156845"/>
          </a:xfrm>
        </p:grpSpPr>
        <p:sp>
          <p:nvSpPr>
            <p:cNvPr id="10" name="object 10"/>
            <p:cNvSpPr/>
            <p:nvPr/>
          </p:nvSpPr>
          <p:spPr>
            <a:xfrm>
              <a:off x="8430514" y="3457702"/>
              <a:ext cx="574040" cy="144145"/>
            </a:xfrm>
            <a:custGeom>
              <a:avLst/>
              <a:gdLst/>
              <a:ahLst/>
              <a:cxnLst/>
              <a:rect l="l" t="t" r="r" b="b"/>
              <a:pathLst>
                <a:path w="574040" h="144145">
                  <a:moveTo>
                    <a:pt x="573531" y="0"/>
                  </a:moveTo>
                  <a:lnTo>
                    <a:pt x="0" y="0"/>
                  </a:lnTo>
                  <a:lnTo>
                    <a:pt x="0" y="144018"/>
                  </a:lnTo>
                  <a:lnTo>
                    <a:pt x="573531" y="144018"/>
                  </a:lnTo>
                  <a:lnTo>
                    <a:pt x="57353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430514" y="3457702"/>
              <a:ext cx="574040" cy="144145"/>
            </a:xfrm>
            <a:custGeom>
              <a:avLst/>
              <a:gdLst/>
              <a:ahLst/>
              <a:cxnLst/>
              <a:rect l="l" t="t" r="r" b="b"/>
              <a:pathLst>
                <a:path w="574040" h="144145">
                  <a:moveTo>
                    <a:pt x="0" y="0"/>
                  </a:moveTo>
                  <a:lnTo>
                    <a:pt x="573531" y="0"/>
                  </a:lnTo>
                  <a:lnTo>
                    <a:pt x="573531" y="144018"/>
                  </a:lnTo>
                  <a:lnTo>
                    <a:pt x="0" y="144018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2E528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8424164" y="3667505"/>
            <a:ext cx="586740" cy="156845"/>
            <a:chOff x="8424164" y="3667505"/>
            <a:chExt cx="586740" cy="156845"/>
          </a:xfrm>
        </p:grpSpPr>
        <p:sp>
          <p:nvSpPr>
            <p:cNvPr id="13" name="object 13"/>
            <p:cNvSpPr/>
            <p:nvPr/>
          </p:nvSpPr>
          <p:spPr>
            <a:xfrm>
              <a:off x="8430514" y="3673855"/>
              <a:ext cx="574040" cy="144145"/>
            </a:xfrm>
            <a:custGeom>
              <a:avLst/>
              <a:gdLst/>
              <a:ahLst/>
              <a:cxnLst/>
              <a:rect l="l" t="t" r="r" b="b"/>
              <a:pathLst>
                <a:path w="574040" h="144145">
                  <a:moveTo>
                    <a:pt x="573531" y="0"/>
                  </a:moveTo>
                  <a:lnTo>
                    <a:pt x="0" y="0"/>
                  </a:lnTo>
                  <a:lnTo>
                    <a:pt x="0" y="144018"/>
                  </a:lnTo>
                  <a:lnTo>
                    <a:pt x="573531" y="144018"/>
                  </a:lnTo>
                  <a:lnTo>
                    <a:pt x="573531" y="0"/>
                  </a:lnTo>
                  <a:close/>
                </a:path>
              </a:pathLst>
            </a:custGeom>
            <a:solidFill>
              <a:srgbClr val="4471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8430514" y="3673855"/>
              <a:ext cx="574040" cy="144145"/>
            </a:xfrm>
            <a:custGeom>
              <a:avLst/>
              <a:gdLst/>
              <a:ahLst/>
              <a:cxnLst/>
              <a:rect l="l" t="t" r="r" b="b"/>
              <a:pathLst>
                <a:path w="574040" h="144145">
                  <a:moveTo>
                    <a:pt x="0" y="0"/>
                  </a:moveTo>
                  <a:lnTo>
                    <a:pt x="573531" y="0"/>
                  </a:lnTo>
                  <a:lnTo>
                    <a:pt x="573531" y="144018"/>
                  </a:lnTo>
                  <a:lnTo>
                    <a:pt x="0" y="144018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2E528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403335" y="559308"/>
            <a:ext cx="2543555" cy="1908048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4527" y="319786"/>
            <a:ext cx="8416925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60" dirty="0"/>
              <a:t>You’re</a:t>
            </a:r>
            <a:r>
              <a:rPr spc="-155" dirty="0"/>
              <a:t> </a:t>
            </a:r>
            <a:r>
              <a:rPr spc="-10" dirty="0"/>
              <a:t>protected</a:t>
            </a:r>
            <a:r>
              <a:rPr spc="-135" dirty="0"/>
              <a:t> </a:t>
            </a:r>
            <a:r>
              <a:rPr dirty="0"/>
              <a:t>from</a:t>
            </a:r>
            <a:r>
              <a:rPr spc="-160" dirty="0"/>
              <a:t> </a:t>
            </a:r>
            <a:r>
              <a:rPr spc="-10" dirty="0"/>
              <a:t>discrimination: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39241" y="1977644"/>
            <a:ext cx="179387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In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education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39241" y="2690571"/>
            <a:ext cx="2060575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As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consumer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39241" y="3402838"/>
            <a:ext cx="35941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When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using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public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services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39241" y="4114241"/>
            <a:ext cx="433959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When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buying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renting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property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39241" y="4828158"/>
            <a:ext cx="5165725" cy="977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As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9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1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guest</a:t>
            </a:r>
            <a:r>
              <a:rPr sz="2400" spc="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9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10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private</a:t>
            </a:r>
            <a:r>
              <a:rPr sz="2400" spc="8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club</a:t>
            </a:r>
            <a:endParaRPr sz="2400">
              <a:latin typeface="Calibri"/>
              <a:cs typeface="Calibri"/>
            </a:endParaRPr>
          </a:p>
          <a:p>
            <a:pPr marL="241300">
              <a:lnSpc>
                <a:spcPct val="100000"/>
              </a:lnSpc>
              <a:spcBef>
                <a:spcPts val="1730"/>
              </a:spcBef>
            </a:pPr>
            <a:r>
              <a:rPr sz="2400" dirty="0">
                <a:latin typeface="Calibri"/>
                <a:cs typeface="Calibri"/>
              </a:rPr>
              <a:t>or</a:t>
            </a:r>
            <a:r>
              <a:rPr sz="2400" spc="-10" dirty="0">
                <a:latin typeface="Calibri"/>
                <a:cs typeface="Calibri"/>
              </a:rPr>
              <a:t> association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437368" y="5407253"/>
            <a:ext cx="136652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latin typeface="Calibri"/>
                <a:cs typeface="Calibri"/>
              </a:rPr>
              <a:t>(Gov.uk,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2015)</a:t>
            </a:r>
            <a:endParaRPr sz="18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39241" y="1265682"/>
            <a:ext cx="10542905" cy="671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ts val="254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At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work</a:t>
            </a:r>
            <a:endParaRPr sz="2400">
              <a:latin typeface="Calibri"/>
              <a:cs typeface="Calibri"/>
            </a:endParaRPr>
          </a:p>
          <a:p>
            <a:pPr marL="5911215" lvl="1" indent="-227329">
              <a:lnSpc>
                <a:spcPts val="2540"/>
              </a:lnSpc>
              <a:buFont typeface="Arial MT"/>
              <a:buChar char="•"/>
              <a:tabLst>
                <a:tab pos="5911215" algn="l"/>
              </a:tabLst>
            </a:pPr>
            <a:r>
              <a:rPr sz="2400" spc="-30" dirty="0">
                <a:latin typeface="Calibri"/>
                <a:cs typeface="Calibri"/>
              </a:rPr>
              <a:t>You’re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associated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with someone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who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10959" y="2130678"/>
            <a:ext cx="4871720" cy="2859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algn="just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has</a:t>
            </a:r>
            <a:r>
              <a:rPr sz="2400" spc="14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14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protected</a:t>
            </a:r>
            <a:r>
              <a:rPr sz="2400" spc="14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characteristic,</a:t>
            </a:r>
            <a:r>
              <a:rPr sz="2400" spc="150" dirty="0">
                <a:latin typeface="Calibri"/>
                <a:cs typeface="Calibri"/>
              </a:rPr>
              <a:t>  </a:t>
            </a:r>
            <a:r>
              <a:rPr sz="2400" spc="-25" dirty="0">
                <a:latin typeface="Calibri"/>
                <a:cs typeface="Calibri"/>
              </a:rPr>
              <a:t>for</a:t>
            </a:r>
            <a:endParaRPr sz="2400">
              <a:latin typeface="Calibri"/>
              <a:cs typeface="Calibri"/>
            </a:endParaRPr>
          </a:p>
          <a:p>
            <a:pPr marL="240665" algn="just">
              <a:lnSpc>
                <a:spcPct val="100000"/>
              </a:lnSpc>
              <a:spcBef>
                <a:spcPts val="1725"/>
              </a:spcBef>
            </a:pPr>
            <a:r>
              <a:rPr sz="2400" dirty="0">
                <a:latin typeface="Calibri"/>
                <a:cs typeface="Calibri"/>
              </a:rPr>
              <a:t>example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family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member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friend</a:t>
            </a:r>
            <a:endParaRPr sz="2400">
              <a:latin typeface="Calibri"/>
              <a:cs typeface="Calibri"/>
            </a:endParaRPr>
          </a:p>
          <a:p>
            <a:pPr marL="239395" marR="5080" indent="-227329" algn="just">
              <a:lnSpc>
                <a:spcPct val="160100"/>
              </a:lnSpc>
              <a:spcBef>
                <a:spcPts val="994"/>
              </a:spcBef>
              <a:buFont typeface="Arial MT"/>
              <a:buChar char="•"/>
              <a:tabLst>
                <a:tab pos="240665" algn="l"/>
                <a:tab pos="1864360" algn="l"/>
                <a:tab pos="4129404" algn="l"/>
              </a:tabLst>
            </a:pPr>
            <a:r>
              <a:rPr sz="2400" spc="-10" dirty="0">
                <a:latin typeface="Calibri"/>
                <a:cs typeface="Calibri"/>
              </a:rPr>
              <a:t>You’ve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complained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about 	</a:t>
            </a:r>
            <a:r>
              <a:rPr sz="2400" dirty="0">
                <a:latin typeface="Calibri"/>
                <a:cs typeface="Calibri"/>
              </a:rPr>
              <a:t>discrimination</a:t>
            </a:r>
            <a:r>
              <a:rPr sz="2400" spc="475" dirty="0">
                <a:latin typeface="Calibri"/>
                <a:cs typeface="Calibri"/>
              </a:rPr>
              <a:t>     </a:t>
            </a:r>
            <a:r>
              <a:rPr sz="2400" dirty="0">
                <a:latin typeface="Calibri"/>
                <a:cs typeface="Calibri"/>
              </a:rPr>
              <a:t>or</a:t>
            </a:r>
            <a:r>
              <a:rPr sz="2400" spc="475" dirty="0">
                <a:latin typeface="Calibri"/>
                <a:cs typeface="Calibri"/>
              </a:rPr>
              <a:t>     </a:t>
            </a:r>
            <a:r>
              <a:rPr sz="2400" spc="-10" dirty="0">
                <a:latin typeface="Calibri"/>
                <a:cs typeface="Calibri"/>
              </a:rPr>
              <a:t>supported 	</a:t>
            </a:r>
            <a:r>
              <a:rPr sz="2400" dirty="0">
                <a:latin typeface="Calibri"/>
                <a:cs typeface="Calibri"/>
              </a:rPr>
              <a:t>someone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else’s</a:t>
            </a:r>
            <a:r>
              <a:rPr sz="2400" spc="-7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claim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25240" y="1795272"/>
            <a:ext cx="1947672" cy="96316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78402" y="2975228"/>
            <a:ext cx="423735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What</a:t>
            </a:r>
            <a:r>
              <a:rPr sz="4800" spc="-90" dirty="0"/>
              <a:t> </a:t>
            </a:r>
            <a:r>
              <a:rPr sz="4800" dirty="0"/>
              <a:t>is</a:t>
            </a:r>
            <a:r>
              <a:rPr sz="4800" spc="-75" dirty="0"/>
              <a:t> </a:t>
            </a:r>
            <a:r>
              <a:rPr sz="4800" spc="-10" dirty="0"/>
              <a:t>Equality?</a:t>
            </a:r>
            <a:endParaRPr sz="48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09676"/>
            <a:ext cx="479869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35" dirty="0"/>
              <a:t>Equality</a:t>
            </a:r>
            <a:r>
              <a:rPr spc="-195" dirty="0"/>
              <a:t> </a:t>
            </a:r>
            <a:r>
              <a:rPr spc="-30" dirty="0"/>
              <a:t>versus</a:t>
            </a:r>
            <a:r>
              <a:rPr spc="-170" dirty="0"/>
              <a:t> </a:t>
            </a:r>
            <a:r>
              <a:rPr spc="-20" dirty="0"/>
              <a:t>Equity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541776" y="1690116"/>
            <a:ext cx="5108448" cy="38313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3225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Gender</a:t>
            </a:r>
            <a:r>
              <a:rPr spc="-240" dirty="0"/>
              <a:t> </a:t>
            </a:r>
            <a:r>
              <a:rPr spc="-30" dirty="0"/>
              <a:t>Equity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983689"/>
            <a:ext cx="10359390" cy="24993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029" indent="-227329" algn="just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Gender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equity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process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of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being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fair</a:t>
            </a:r>
            <a:r>
              <a:rPr sz="2800" spc="-4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women</a:t>
            </a:r>
            <a:r>
              <a:rPr sz="2800" spc="-5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-3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men.</a:t>
            </a:r>
            <a:endParaRPr sz="2800">
              <a:latin typeface="Calibri"/>
              <a:cs typeface="Calibri"/>
            </a:endParaRPr>
          </a:p>
          <a:p>
            <a:pPr marL="240029" marR="5080" indent="-227329" algn="just">
              <a:lnSpc>
                <a:spcPct val="150000"/>
              </a:lnSpc>
              <a:spcBef>
                <a:spcPts val="1000"/>
              </a:spcBef>
              <a:buFont typeface="Arial MT"/>
              <a:buChar char="•"/>
              <a:tabLst>
                <a:tab pos="241300" algn="l"/>
              </a:tabLst>
            </a:pPr>
            <a:r>
              <a:rPr sz="2800" dirty="0">
                <a:latin typeface="Calibri"/>
                <a:cs typeface="Calibri"/>
              </a:rPr>
              <a:t>Gender</a:t>
            </a:r>
            <a:r>
              <a:rPr sz="2800" spc="3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equality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does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not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mean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that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men</a:t>
            </a:r>
            <a:r>
              <a:rPr sz="2800" spc="3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women</a:t>
            </a:r>
            <a:r>
              <a:rPr sz="2800" spc="38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become</a:t>
            </a:r>
            <a:r>
              <a:rPr sz="2800" spc="36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the 	</a:t>
            </a:r>
            <a:r>
              <a:rPr sz="2800" dirty="0">
                <a:latin typeface="Calibri"/>
                <a:cs typeface="Calibri"/>
              </a:rPr>
              <a:t>same;</a:t>
            </a:r>
            <a:r>
              <a:rPr sz="2800" spc="40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only</a:t>
            </a:r>
            <a:r>
              <a:rPr sz="2800" spc="4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that</a:t>
            </a:r>
            <a:r>
              <a:rPr sz="2800" spc="409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access</a:t>
            </a:r>
            <a:r>
              <a:rPr sz="2800" spc="4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to</a:t>
            </a:r>
            <a:r>
              <a:rPr sz="2800" spc="41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opportunities</a:t>
            </a:r>
            <a:r>
              <a:rPr sz="2800" spc="4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and</a:t>
            </a:r>
            <a:r>
              <a:rPr sz="2800" spc="41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life</a:t>
            </a:r>
            <a:r>
              <a:rPr sz="2800" spc="42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changes</a:t>
            </a:r>
            <a:r>
              <a:rPr sz="2800" spc="4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4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neither 	</a:t>
            </a:r>
            <a:r>
              <a:rPr sz="2800" dirty="0">
                <a:latin typeface="Calibri"/>
                <a:cs typeface="Calibri"/>
              </a:rPr>
              <a:t>dependent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on,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nor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constrained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spc="-40" dirty="0">
                <a:latin typeface="Calibri"/>
                <a:cs typeface="Calibri"/>
              </a:rPr>
              <a:t>by,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their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sex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049511" y="4002023"/>
            <a:ext cx="1772411" cy="1772412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388365"/>
            <a:ext cx="3843654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Equality</a:t>
            </a:r>
            <a:r>
              <a:rPr spc="-80" dirty="0"/>
              <a:t> </a:t>
            </a:r>
            <a:r>
              <a:rPr dirty="0"/>
              <a:t>&amp;</a:t>
            </a:r>
            <a:r>
              <a:rPr spc="-80" dirty="0"/>
              <a:t> </a:t>
            </a:r>
            <a:r>
              <a:rPr spc="-10" dirty="0"/>
              <a:t>Equity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296670"/>
            <a:ext cx="3883660" cy="4446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 Light"/>
                <a:cs typeface="Calibri Light"/>
              </a:rPr>
              <a:t>Basic</a:t>
            </a:r>
            <a:r>
              <a:rPr sz="2400" spc="-40" dirty="0">
                <a:latin typeface="Calibri Light"/>
                <a:cs typeface="Calibri Light"/>
              </a:rPr>
              <a:t> </a:t>
            </a:r>
            <a:r>
              <a:rPr sz="2400" spc="-25" dirty="0">
                <a:latin typeface="Calibri Light"/>
                <a:cs typeface="Calibri Light"/>
              </a:rPr>
              <a:t>Pay</a:t>
            </a:r>
            <a:endParaRPr sz="2400">
              <a:latin typeface="Calibri Light"/>
              <a:cs typeface="Calibri Light"/>
            </a:endParaRP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 Light"/>
                <a:cs typeface="Calibri Light"/>
              </a:rPr>
              <a:t>Overtime</a:t>
            </a:r>
            <a:r>
              <a:rPr sz="2400" spc="-50" dirty="0">
                <a:latin typeface="Calibri Light"/>
                <a:cs typeface="Calibri Light"/>
              </a:rPr>
              <a:t> </a:t>
            </a:r>
            <a:r>
              <a:rPr sz="2400" spc="-20" dirty="0">
                <a:latin typeface="Calibri Light"/>
                <a:cs typeface="Calibri Light"/>
              </a:rPr>
              <a:t>Rates</a:t>
            </a:r>
            <a:endParaRPr sz="2400">
              <a:latin typeface="Calibri Light"/>
              <a:cs typeface="Calibri Light"/>
            </a:endParaRPr>
          </a:p>
          <a:p>
            <a:pPr marL="240029" indent="-227329">
              <a:lnSpc>
                <a:spcPct val="100000"/>
              </a:lnSpc>
              <a:spcBef>
                <a:spcPts val="24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20" dirty="0">
                <a:latin typeface="Calibri Light"/>
                <a:cs typeface="Calibri Light"/>
              </a:rPr>
              <a:t>Performance</a:t>
            </a:r>
            <a:r>
              <a:rPr sz="2400" spc="-95" dirty="0">
                <a:latin typeface="Calibri Light"/>
                <a:cs typeface="Calibri Light"/>
              </a:rPr>
              <a:t> </a:t>
            </a:r>
            <a:r>
              <a:rPr sz="2400" dirty="0">
                <a:latin typeface="Calibri Light"/>
                <a:cs typeface="Calibri Light"/>
              </a:rPr>
              <a:t>Related</a:t>
            </a:r>
            <a:r>
              <a:rPr sz="2400" spc="-70" dirty="0">
                <a:latin typeface="Calibri Light"/>
                <a:cs typeface="Calibri Light"/>
              </a:rPr>
              <a:t> </a:t>
            </a:r>
            <a:r>
              <a:rPr sz="2400" spc="-10" dirty="0">
                <a:latin typeface="Calibri Light"/>
                <a:cs typeface="Calibri Light"/>
              </a:rPr>
              <a:t>Benefits</a:t>
            </a:r>
            <a:endParaRPr sz="2400">
              <a:latin typeface="Calibri Light"/>
              <a:cs typeface="Calibri Light"/>
            </a:endParaRP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 Light"/>
                <a:cs typeface="Calibri Light"/>
              </a:rPr>
              <a:t>Hours</a:t>
            </a:r>
            <a:r>
              <a:rPr sz="2400" spc="-55" dirty="0">
                <a:latin typeface="Calibri Light"/>
                <a:cs typeface="Calibri Light"/>
              </a:rPr>
              <a:t> </a:t>
            </a:r>
            <a:r>
              <a:rPr sz="2400" dirty="0">
                <a:latin typeface="Calibri Light"/>
                <a:cs typeface="Calibri Light"/>
              </a:rPr>
              <a:t>of</a:t>
            </a:r>
            <a:r>
              <a:rPr sz="2400" spc="-40" dirty="0">
                <a:latin typeface="Calibri Light"/>
                <a:cs typeface="Calibri Light"/>
              </a:rPr>
              <a:t> </a:t>
            </a:r>
            <a:r>
              <a:rPr sz="2400" spc="-20" dirty="0">
                <a:latin typeface="Calibri Light"/>
                <a:cs typeface="Calibri Light"/>
              </a:rPr>
              <a:t>Work</a:t>
            </a:r>
            <a:endParaRPr sz="2400">
              <a:latin typeface="Calibri Light"/>
              <a:cs typeface="Calibri Light"/>
            </a:endParaRPr>
          </a:p>
          <a:p>
            <a:pPr marL="240029" indent="-227329">
              <a:lnSpc>
                <a:spcPct val="100000"/>
              </a:lnSpc>
              <a:spcBef>
                <a:spcPts val="244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 Light"/>
                <a:cs typeface="Calibri Light"/>
              </a:rPr>
              <a:t>Access</a:t>
            </a:r>
            <a:r>
              <a:rPr sz="2400" spc="-70" dirty="0">
                <a:latin typeface="Calibri Light"/>
                <a:cs typeface="Calibri Light"/>
              </a:rPr>
              <a:t> </a:t>
            </a:r>
            <a:r>
              <a:rPr sz="2400" dirty="0">
                <a:latin typeface="Calibri Light"/>
                <a:cs typeface="Calibri Light"/>
              </a:rPr>
              <a:t>to</a:t>
            </a:r>
            <a:r>
              <a:rPr sz="2400" spc="-60" dirty="0">
                <a:latin typeface="Calibri Light"/>
                <a:cs typeface="Calibri Light"/>
              </a:rPr>
              <a:t> </a:t>
            </a:r>
            <a:r>
              <a:rPr sz="2400" dirty="0">
                <a:latin typeface="Calibri Light"/>
                <a:cs typeface="Calibri Light"/>
              </a:rPr>
              <a:t>Pension</a:t>
            </a:r>
            <a:r>
              <a:rPr sz="2400" spc="-50" dirty="0">
                <a:latin typeface="Calibri Light"/>
                <a:cs typeface="Calibri Light"/>
              </a:rPr>
              <a:t> </a:t>
            </a:r>
            <a:r>
              <a:rPr sz="2400" spc="-10" dirty="0">
                <a:latin typeface="Calibri Light"/>
                <a:cs typeface="Calibri Light"/>
              </a:rPr>
              <a:t>Schemes</a:t>
            </a:r>
            <a:endParaRPr sz="2400">
              <a:latin typeface="Calibri Light"/>
              <a:cs typeface="Calibri Light"/>
            </a:endParaRPr>
          </a:p>
          <a:p>
            <a:pPr marL="240029" indent="-227329">
              <a:lnSpc>
                <a:spcPct val="100000"/>
              </a:lnSpc>
              <a:spcBef>
                <a:spcPts val="244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20" dirty="0">
                <a:latin typeface="Calibri Light"/>
                <a:cs typeface="Calibri Light"/>
              </a:rPr>
              <a:t>Non-</a:t>
            </a:r>
            <a:r>
              <a:rPr sz="2400" dirty="0">
                <a:latin typeface="Calibri Light"/>
                <a:cs typeface="Calibri Light"/>
              </a:rPr>
              <a:t>Monetary</a:t>
            </a:r>
            <a:r>
              <a:rPr sz="2400" spc="-50" dirty="0">
                <a:latin typeface="Calibri Light"/>
                <a:cs typeface="Calibri Light"/>
              </a:rPr>
              <a:t> </a:t>
            </a:r>
            <a:r>
              <a:rPr sz="2400" spc="-10" dirty="0">
                <a:latin typeface="Calibri Light"/>
                <a:cs typeface="Calibri Light"/>
              </a:rPr>
              <a:t>Terms</a:t>
            </a:r>
            <a:endParaRPr sz="2400">
              <a:latin typeface="Calibri Light"/>
              <a:cs typeface="Calibri Light"/>
            </a:endParaRPr>
          </a:p>
          <a:p>
            <a:pPr marL="240029" indent="-227329">
              <a:lnSpc>
                <a:spcPct val="100000"/>
              </a:lnSpc>
              <a:spcBef>
                <a:spcPts val="244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 Light"/>
                <a:cs typeface="Calibri Light"/>
              </a:rPr>
              <a:t>Annual</a:t>
            </a:r>
            <a:r>
              <a:rPr sz="2400" spc="-80" dirty="0">
                <a:latin typeface="Calibri Light"/>
                <a:cs typeface="Calibri Light"/>
              </a:rPr>
              <a:t> </a:t>
            </a:r>
            <a:r>
              <a:rPr sz="2400" dirty="0">
                <a:latin typeface="Calibri Light"/>
                <a:cs typeface="Calibri Light"/>
              </a:rPr>
              <a:t>Leave</a:t>
            </a:r>
            <a:r>
              <a:rPr sz="2400" spc="-80" dirty="0">
                <a:latin typeface="Calibri Light"/>
                <a:cs typeface="Calibri Light"/>
              </a:rPr>
              <a:t> </a:t>
            </a:r>
            <a:r>
              <a:rPr sz="2400" spc="-10" dirty="0">
                <a:latin typeface="Calibri Light"/>
                <a:cs typeface="Calibri Light"/>
              </a:rPr>
              <a:t>Entitlements</a:t>
            </a:r>
            <a:endParaRPr sz="2400">
              <a:latin typeface="Calibri Light"/>
              <a:cs typeface="Calibri Light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0428" y="1680972"/>
            <a:ext cx="6204204" cy="317754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99153" y="2975228"/>
            <a:ext cx="4394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What</a:t>
            </a:r>
            <a:r>
              <a:rPr sz="4800" spc="-90" dirty="0"/>
              <a:t> </a:t>
            </a:r>
            <a:r>
              <a:rPr sz="4800" dirty="0"/>
              <a:t>is</a:t>
            </a:r>
            <a:r>
              <a:rPr sz="4800" spc="-80" dirty="0"/>
              <a:t> </a:t>
            </a:r>
            <a:r>
              <a:rPr sz="4800" spc="-10" dirty="0"/>
              <a:t>Diversity?</a:t>
            </a:r>
            <a:endParaRPr sz="48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489661"/>
            <a:ext cx="195897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Diversity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65808"/>
            <a:ext cx="6181725" cy="28790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Diversity</a:t>
            </a:r>
            <a:r>
              <a:rPr sz="2400" spc="500" dirty="0">
                <a:latin typeface="Calibri"/>
                <a:cs typeface="Calibri"/>
              </a:rPr>
              <a:t>  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509" dirty="0">
                <a:latin typeface="Calibri"/>
                <a:cs typeface="Calibri"/>
              </a:rPr>
              <a:t>   </a:t>
            </a:r>
            <a:r>
              <a:rPr sz="2400" dirty="0">
                <a:latin typeface="Calibri"/>
                <a:cs typeface="Calibri"/>
              </a:rPr>
              <a:t>recognising,</a:t>
            </a:r>
            <a:r>
              <a:rPr sz="2400" spc="505" dirty="0">
                <a:latin typeface="Calibri"/>
                <a:cs typeface="Calibri"/>
              </a:rPr>
              <a:t>   </a:t>
            </a:r>
            <a:r>
              <a:rPr sz="2400" dirty="0">
                <a:latin typeface="Calibri"/>
                <a:cs typeface="Calibri"/>
              </a:rPr>
              <a:t>respecting</a:t>
            </a:r>
            <a:r>
              <a:rPr sz="2400" spc="505" dirty="0">
                <a:latin typeface="Calibri"/>
                <a:cs typeface="Calibri"/>
              </a:rPr>
              <a:t>   </a:t>
            </a:r>
            <a:r>
              <a:rPr sz="2400" spc="-25" dirty="0">
                <a:latin typeface="Calibri"/>
                <a:cs typeface="Calibri"/>
              </a:rPr>
              <a:t>and</a:t>
            </a:r>
            <a:endParaRPr sz="2400">
              <a:latin typeface="Calibri"/>
              <a:cs typeface="Calibri"/>
            </a:endParaRPr>
          </a:p>
          <a:p>
            <a:pPr marL="12700" marR="5080" algn="just">
              <a:lnSpc>
                <a:spcPct val="170000"/>
              </a:lnSpc>
            </a:pPr>
            <a:r>
              <a:rPr sz="2400" dirty="0">
                <a:latin typeface="Calibri"/>
                <a:cs typeface="Calibri"/>
              </a:rPr>
              <a:t>celebrating</a:t>
            </a:r>
            <a:r>
              <a:rPr sz="2400" spc="4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each</a:t>
            </a:r>
            <a:r>
              <a:rPr sz="2400" spc="5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other's</a:t>
            </a:r>
            <a:r>
              <a:rPr sz="2400" spc="4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differences.</a:t>
            </a:r>
            <a:r>
              <a:rPr sz="2400" spc="4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50" dirty="0">
                <a:latin typeface="Calibri"/>
                <a:cs typeface="Calibri"/>
              </a:rPr>
              <a:t>  </a:t>
            </a:r>
            <a:r>
              <a:rPr sz="2400" spc="-10" dirty="0">
                <a:latin typeface="Calibri"/>
                <a:cs typeface="Calibri"/>
              </a:rPr>
              <a:t>diverse </a:t>
            </a:r>
            <a:r>
              <a:rPr sz="2400" dirty="0">
                <a:latin typeface="Calibri"/>
                <a:cs typeface="Calibri"/>
              </a:rPr>
              <a:t>environment</a:t>
            </a:r>
            <a:r>
              <a:rPr sz="2400" spc="35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35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one</a:t>
            </a:r>
            <a:r>
              <a:rPr sz="2400" spc="35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with</a:t>
            </a:r>
            <a:r>
              <a:rPr sz="2400" spc="35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35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wide</a:t>
            </a:r>
            <a:r>
              <a:rPr sz="2400" spc="35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range</a:t>
            </a:r>
            <a:r>
              <a:rPr sz="2400" spc="355" dirty="0">
                <a:latin typeface="Calibri"/>
                <a:cs typeface="Calibri"/>
              </a:rPr>
              <a:t>  </a:t>
            </a:r>
            <a:r>
              <a:rPr sz="2400" spc="-2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backgrounds</a:t>
            </a:r>
            <a:r>
              <a:rPr sz="2400" spc="3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3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mindsets,</a:t>
            </a:r>
            <a:r>
              <a:rPr sz="2400" spc="3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which</a:t>
            </a:r>
            <a:r>
              <a:rPr sz="2400" spc="3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allows</a:t>
            </a:r>
            <a:r>
              <a:rPr sz="2400" spc="3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</a:t>
            </a:r>
            <a:r>
              <a:rPr sz="2400" spc="36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an</a:t>
            </a:r>
            <a:endParaRPr sz="2400">
              <a:latin typeface="Calibri"/>
              <a:cs typeface="Calibri"/>
            </a:endParaRPr>
          </a:p>
          <a:p>
            <a:pPr marL="12700" algn="just">
              <a:lnSpc>
                <a:spcPct val="100000"/>
              </a:lnSpc>
              <a:spcBef>
                <a:spcPts val="2014"/>
              </a:spcBef>
            </a:pPr>
            <a:r>
              <a:rPr sz="2400" spc="-10" dirty="0">
                <a:latin typeface="Calibri"/>
                <a:cs typeface="Calibri"/>
              </a:rPr>
              <a:t>empowered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culture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4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creativity</a:t>
            </a:r>
            <a:r>
              <a:rPr sz="2400" spc="-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innovation.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874507" y="2186939"/>
            <a:ext cx="3874007" cy="2179319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83387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Creating</a:t>
            </a:r>
            <a:r>
              <a:rPr sz="4800" spc="-235" dirty="0"/>
              <a:t> </a:t>
            </a:r>
            <a:r>
              <a:rPr sz="4800" dirty="0"/>
              <a:t>inclusive</a:t>
            </a:r>
            <a:r>
              <a:rPr sz="4800" spc="-220" dirty="0"/>
              <a:t> </a:t>
            </a:r>
            <a:r>
              <a:rPr sz="4800" spc="-10" dirty="0"/>
              <a:t>environment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916939" y="1672589"/>
            <a:ext cx="7997825" cy="352044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INCLUSIVE</a:t>
            </a:r>
            <a:r>
              <a:rPr sz="2800" spc="-114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LANGUAGE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675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RECOGNIZE</a:t>
            </a:r>
            <a:r>
              <a:rPr sz="2800" spc="-1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EXCLUSION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690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spc="-35" dirty="0">
                <a:latin typeface="Calibri"/>
                <a:cs typeface="Calibri"/>
              </a:rPr>
              <a:t>START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WITH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THE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RECRUITING</a:t>
            </a:r>
            <a:r>
              <a:rPr sz="2800" spc="-1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PROCESS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675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FOCUS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ON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CULTURE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ADD,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RATHER</a:t>
            </a:r>
            <a:r>
              <a:rPr sz="2800" spc="-7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THAN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CULTURE</a:t>
            </a:r>
            <a:r>
              <a:rPr sz="2800" spc="-90" dirty="0">
                <a:latin typeface="Calibri"/>
                <a:cs typeface="Calibri"/>
              </a:rPr>
              <a:t> </a:t>
            </a:r>
            <a:r>
              <a:rPr sz="2800" spc="-25" dirty="0">
                <a:latin typeface="Calibri"/>
                <a:cs typeface="Calibri"/>
              </a:rPr>
              <a:t>FIT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680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MAKE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INCLUSION</a:t>
            </a:r>
            <a:r>
              <a:rPr sz="2800" spc="-6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PRIORITY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IN</a:t>
            </a:r>
            <a:r>
              <a:rPr sz="2800" spc="-85" dirty="0">
                <a:latin typeface="Calibri"/>
                <a:cs typeface="Calibri"/>
              </a:rPr>
              <a:t> </a:t>
            </a:r>
            <a:r>
              <a:rPr sz="2800" spc="-30" dirty="0">
                <a:latin typeface="Calibri"/>
                <a:cs typeface="Calibri"/>
              </a:rPr>
              <a:t>COMPANY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CULTURE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320783" y="2357627"/>
            <a:ext cx="2142744" cy="214274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3225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Inclusion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782017"/>
            <a:ext cx="6054725" cy="27705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5"/>
              </a:spcBef>
            </a:pPr>
            <a:r>
              <a:rPr sz="2400" dirty="0">
                <a:latin typeface="Calibri"/>
                <a:cs typeface="Calibri"/>
              </a:rPr>
              <a:t>Inclusion</a:t>
            </a:r>
            <a:r>
              <a:rPr sz="2400" spc="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means</a:t>
            </a:r>
            <a:r>
              <a:rPr sz="2400" spc="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creating</a:t>
            </a:r>
            <a:r>
              <a:rPr sz="2400" spc="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environment</a:t>
            </a:r>
            <a:r>
              <a:rPr sz="2400" spc="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where </a:t>
            </a:r>
            <a:r>
              <a:rPr sz="2400" dirty="0">
                <a:latin typeface="Calibri"/>
                <a:cs typeface="Calibri"/>
              </a:rPr>
              <a:t>everyone</a:t>
            </a:r>
            <a:r>
              <a:rPr sz="2400" spc="56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feels</a:t>
            </a:r>
            <a:r>
              <a:rPr sz="2400" spc="56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welcome</a:t>
            </a:r>
            <a:r>
              <a:rPr sz="2400" spc="56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56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valued.</a:t>
            </a:r>
            <a:r>
              <a:rPr sz="2400" spc="560" dirty="0">
                <a:latin typeface="Calibri"/>
                <a:cs typeface="Calibri"/>
              </a:rPr>
              <a:t>  </a:t>
            </a:r>
            <a:r>
              <a:rPr sz="2400" spc="-25" dirty="0">
                <a:latin typeface="Calibri"/>
                <a:cs typeface="Calibri"/>
              </a:rPr>
              <a:t>An </a:t>
            </a:r>
            <a:r>
              <a:rPr sz="2400" dirty="0">
                <a:latin typeface="Calibri"/>
                <a:cs typeface="Calibri"/>
              </a:rPr>
              <a:t>inclusive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environment</a:t>
            </a:r>
            <a:r>
              <a:rPr sz="2400" spc="1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can</a:t>
            </a:r>
            <a:r>
              <a:rPr sz="2400" spc="1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only</a:t>
            </a:r>
            <a:r>
              <a:rPr sz="2400" spc="114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be</a:t>
            </a:r>
            <a:r>
              <a:rPr sz="2400" spc="114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created</a:t>
            </a:r>
            <a:r>
              <a:rPr sz="2400" spc="114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once </a:t>
            </a:r>
            <a:r>
              <a:rPr sz="2400" dirty="0">
                <a:latin typeface="Calibri"/>
                <a:cs typeface="Calibri"/>
              </a:rPr>
              <a:t>we</a:t>
            </a:r>
            <a:r>
              <a:rPr sz="2400" spc="2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are</a:t>
            </a:r>
            <a:r>
              <a:rPr sz="2400" spc="2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more</a:t>
            </a:r>
            <a:r>
              <a:rPr sz="2400" spc="2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aware</a:t>
            </a:r>
            <a:r>
              <a:rPr sz="2400" spc="28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2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our</a:t>
            </a:r>
            <a:r>
              <a:rPr sz="2400" spc="28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unconscious</a:t>
            </a:r>
            <a:r>
              <a:rPr sz="2400" spc="28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biases,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have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learned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how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to</a:t>
            </a:r>
            <a:r>
              <a:rPr sz="2400" spc="-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manage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them.</a:t>
            </a:r>
            <a:endParaRPr sz="24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9539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Examples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72744" y="1434465"/>
            <a:ext cx="7590790" cy="26257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40665" algn="l"/>
              </a:tabLst>
            </a:pPr>
            <a:r>
              <a:rPr sz="2200" dirty="0">
                <a:latin typeface="Calibri"/>
                <a:cs typeface="Calibri"/>
              </a:rPr>
              <a:t>McDonalds</a:t>
            </a:r>
            <a:r>
              <a:rPr sz="2200" spc="-6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is</a:t>
            </a:r>
            <a:r>
              <a:rPr sz="2200" spc="-4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partnered</a:t>
            </a:r>
            <a:r>
              <a:rPr sz="2200" spc="-5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with</a:t>
            </a:r>
            <a:r>
              <a:rPr sz="2200" spc="-4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the</a:t>
            </a:r>
            <a:r>
              <a:rPr sz="2200" spc="-35" dirty="0"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FF0000"/>
                </a:solidFill>
                <a:latin typeface="Calibri"/>
                <a:cs typeface="Calibri"/>
              </a:rPr>
              <a:t>Employers</a:t>
            </a:r>
            <a:r>
              <a:rPr sz="2200" spc="-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FF0000"/>
                </a:solidFill>
                <a:latin typeface="Calibri"/>
                <a:cs typeface="Calibri"/>
              </a:rPr>
              <a:t>Forum</a:t>
            </a:r>
            <a:r>
              <a:rPr sz="2200" spc="-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FF0000"/>
                </a:solidFill>
                <a:latin typeface="Calibri"/>
                <a:cs typeface="Calibri"/>
              </a:rPr>
              <a:t>on</a:t>
            </a:r>
            <a:r>
              <a:rPr sz="2200" spc="-4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dirty="0">
                <a:solidFill>
                  <a:srgbClr val="FF0000"/>
                </a:solidFill>
                <a:latin typeface="Calibri"/>
                <a:cs typeface="Calibri"/>
              </a:rPr>
              <a:t>Age</a:t>
            </a:r>
            <a:r>
              <a:rPr sz="2200" spc="-35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FF0000"/>
                </a:solidFill>
                <a:latin typeface="Calibri"/>
                <a:cs typeface="Calibri"/>
              </a:rPr>
              <a:t>(EFA).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80"/>
              </a:spcBef>
              <a:buFont typeface="Arial MT"/>
              <a:buChar char="•"/>
            </a:pPr>
            <a:endParaRPr sz="2200">
              <a:latin typeface="Calibri"/>
              <a:cs typeface="Calibri"/>
            </a:endParaRPr>
          </a:p>
          <a:p>
            <a:pPr marL="241300" marR="5080" indent="-228600" algn="just">
              <a:lnSpc>
                <a:spcPct val="150000"/>
              </a:lnSpc>
              <a:spcBef>
                <a:spcPts val="5"/>
              </a:spcBef>
              <a:buFont typeface="Arial MT"/>
              <a:buChar char="•"/>
              <a:tabLst>
                <a:tab pos="241300" algn="l"/>
              </a:tabLst>
            </a:pPr>
            <a:r>
              <a:rPr sz="2200" dirty="0">
                <a:latin typeface="Calibri"/>
                <a:cs typeface="Calibri"/>
              </a:rPr>
              <a:t>Barclays</a:t>
            </a:r>
            <a:r>
              <a:rPr sz="2200" spc="3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tackles</a:t>
            </a:r>
            <a:r>
              <a:rPr sz="2200" spc="3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LGBT</a:t>
            </a:r>
            <a:r>
              <a:rPr sz="2200" spc="32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(Lesbian,</a:t>
            </a:r>
            <a:r>
              <a:rPr sz="2200" spc="33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gay,</a:t>
            </a:r>
            <a:r>
              <a:rPr sz="2200" spc="330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bisexual</a:t>
            </a:r>
            <a:r>
              <a:rPr sz="2200" spc="31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and</a:t>
            </a:r>
            <a:r>
              <a:rPr sz="2200" spc="3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transgender) </a:t>
            </a:r>
            <a:r>
              <a:rPr sz="2200" dirty="0">
                <a:latin typeface="Calibri"/>
                <a:cs typeface="Calibri"/>
              </a:rPr>
              <a:t>discrimination</a:t>
            </a:r>
            <a:r>
              <a:rPr sz="2200" spc="310" dirty="0">
                <a:latin typeface="Calibri"/>
                <a:cs typeface="Calibri"/>
              </a:rPr>
              <a:t>  </a:t>
            </a:r>
            <a:r>
              <a:rPr sz="2200" dirty="0">
                <a:latin typeface="Calibri"/>
                <a:cs typeface="Calibri"/>
              </a:rPr>
              <a:t>with</a:t>
            </a:r>
            <a:r>
              <a:rPr sz="2200" spc="320" dirty="0">
                <a:latin typeface="Calibri"/>
                <a:cs typeface="Calibri"/>
              </a:rPr>
              <a:t>  </a:t>
            </a:r>
            <a:r>
              <a:rPr sz="2200" dirty="0">
                <a:latin typeface="Calibri"/>
                <a:cs typeface="Calibri"/>
              </a:rPr>
              <a:t>an</a:t>
            </a:r>
            <a:r>
              <a:rPr sz="2200" spc="310" dirty="0">
                <a:latin typeface="Calibri"/>
                <a:cs typeface="Calibri"/>
              </a:rPr>
              <a:t>  </a:t>
            </a:r>
            <a:r>
              <a:rPr sz="2200" dirty="0">
                <a:latin typeface="Calibri"/>
                <a:cs typeface="Calibri"/>
              </a:rPr>
              <a:t>open</a:t>
            </a:r>
            <a:r>
              <a:rPr sz="2200" spc="320" dirty="0">
                <a:latin typeface="Calibri"/>
                <a:cs typeface="Calibri"/>
              </a:rPr>
              <a:t>  </a:t>
            </a:r>
            <a:r>
              <a:rPr sz="2200" dirty="0">
                <a:latin typeface="Calibri"/>
                <a:cs typeface="Calibri"/>
              </a:rPr>
              <a:t>programme</a:t>
            </a:r>
            <a:r>
              <a:rPr sz="2200" spc="320" dirty="0">
                <a:latin typeface="Calibri"/>
                <a:cs typeface="Calibri"/>
              </a:rPr>
              <a:t>  </a:t>
            </a:r>
            <a:r>
              <a:rPr sz="2200" dirty="0">
                <a:latin typeface="Calibri"/>
                <a:cs typeface="Calibri"/>
              </a:rPr>
              <a:t>called</a:t>
            </a:r>
            <a:r>
              <a:rPr sz="2200" spc="315" dirty="0">
                <a:latin typeface="Calibri"/>
                <a:cs typeface="Calibri"/>
              </a:rPr>
              <a:t>  </a:t>
            </a:r>
            <a:r>
              <a:rPr sz="2200" spc="-10" dirty="0">
                <a:solidFill>
                  <a:srgbClr val="FF0000"/>
                </a:solidFill>
                <a:latin typeface="Calibri"/>
                <a:cs typeface="Calibri"/>
              </a:rPr>
              <a:t>Spectrum </a:t>
            </a:r>
            <a:r>
              <a:rPr sz="2200" dirty="0">
                <a:solidFill>
                  <a:srgbClr val="FF0000"/>
                </a:solidFill>
                <a:latin typeface="Calibri"/>
                <a:cs typeface="Calibri"/>
              </a:rPr>
              <a:t>Employee</a:t>
            </a:r>
            <a:r>
              <a:rPr sz="2200" spc="-114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200" spc="-10" dirty="0">
                <a:solidFill>
                  <a:srgbClr val="FF0000"/>
                </a:solidFill>
                <a:latin typeface="Calibri"/>
                <a:cs typeface="Calibri"/>
              </a:rPr>
              <a:t>Network.</a:t>
            </a:r>
            <a:endParaRPr sz="22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076943" y="1063752"/>
            <a:ext cx="2665476" cy="40005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3225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5"/>
              </a:spcBef>
            </a:pPr>
            <a:r>
              <a:rPr spc="-10" dirty="0"/>
              <a:t>GOOGLE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4592" y="1690116"/>
            <a:ext cx="11611356" cy="386181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474832" y="5497474"/>
            <a:ext cx="13982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(Google,</a:t>
            </a:r>
            <a:r>
              <a:rPr sz="1800" spc="-50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2023)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3044" y="1812035"/>
            <a:ext cx="10725912" cy="3525012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095738" y="5440476"/>
            <a:ext cx="13982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(Google,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2023)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" y="1575816"/>
            <a:ext cx="12115800" cy="41529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234421" y="5300598"/>
            <a:ext cx="13982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(Google,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2023)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88692" y="560831"/>
            <a:ext cx="7543800" cy="4948428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0205466" y="5421883"/>
            <a:ext cx="13982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(Google,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2023)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33400" y="212547"/>
            <a:ext cx="10751820" cy="5181600"/>
            <a:chOff x="0" y="0"/>
            <a:chExt cx="1151382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7380731" cy="685799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351776" y="2036064"/>
              <a:ext cx="4162044" cy="3268979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10351134" y="5394147"/>
            <a:ext cx="139827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(Google,</a:t>
            </a:r>
            <a:r>
              <a:rPr sz="1800" spc="-55" dirty="0">
                <a:latin typeface="Calibri"/>
                <a:cs typeface="Calibri"/>
              </a:rPr>
              <a:t> </a:t>
            </a:r>
            <a:r>
              <a:rPr sz="1800" spc="-20" dirty="0">
                <a:latin typeface="Calibri"/>
                <a:cs typeface="Calibri"/>
              </a:rPr>
              <a:t>2023)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17064" y="1283208"/>
            <a:ext cx="7357872" cy="4148328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2517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00"/>
              </a:spcBef>
              <a:tabLst>
                <a:tab pos="4196715" algn="l"/>
              </a:tabLst>
            </a:pPr>
            <a:r>
              <a:rPr sz="4800" dirty="0"/>
              <a:t>Google</a:t>
            </a:r>
            <a:r>
              <a:rPr sz="4800" spc="-80" dirty="0"/>
              <a:t> </a:t>
            </a:r>
            <a:r>
              <a:rPr sz="4800" spc="-10" dirty="0"/>
              <a:t>Diversity</a:t>
            </a:r>
            <a:r>
              <a:rPr sz="4800" dirty="0"/>
              <a:t>	Annual</a:t>
            </a:r>
            <a:r>
              <a:rPr sz="4800" spc="-105" dirty="0"/>
              <a:t> </a:t>
            </a:r>
            <a:r>
              <a:rPr sz="4800" dirty="0"/>
              <a:t>Report</a:t>
            </a:r>
            <a:r>
              <a:rPr sz="4800" spc="-120" dirty="0"/>
              <a:t> </a:t>
            </a:r>
            <a:r>
              <a:rPr sz="4800" spc="-20" dirty="0"/>
              <a:t>2022</a:t>
            </a:r>
            <a:endParaRPr sz="4800"/>
          </a:p>
        </p:txBody>
      </p:sp>
      <p:sp>
        <p:nvSpPr>
          <p:cNvPr id="4" name="object 4"/>
          <p:cNvSpPr txBox="1"/>
          <p:nvPr/>
        </p:nvSpPr>
        <p:spPr>
          <a:xfrm>
            <a:off x="10369677" y="5450535"/>
            <a:ext cx="139827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dirty="0">
                <a:latin typeface="Calibri"/>
                <a:cs typeface="Calibri"/>
              </a:rPr>
              <a:t>(Google,</a:t>
            </a:r>
            <a:r>
              <a:rPr sz="1800" spc="-65" dirty="0">
                <a:latin typeface="Calibri"/>
                <a:cs typeface="Calibri"/>
              </a:rPr>
              <a:t> </a:t>
            </a:r>
            <a:r>
              <a:rPr sz="1800" spc="-10" dirty="0">
                <a:latin typeface="Calibri"/>
                <a:cs typeface="Calibri"/>
              </a:rPr>
              <a:t>2023)</a:t>
            </a:r>
            <a:endParaRPr sz="1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03225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5"/>
              </a:spcBef>
            </a:pPr>
            <a:r>
              <a:rPr dirty="0"/>
              <a:t>National</a:t>
            </a:r>
            <a:r>
              <a:rPr spc="-175" dirty="0"/>
              <a:t> </a:t>
            </a:r>
            <a:r>
              <a:rPr spc="-20" dirty="0"/>
              <a:t>Value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1983689"/>
            <a:ext cx="2451735" cy="1219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95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British</a:t>
            </a:r>
            <a:r>
              <a:rPr sz="2800" spc="-95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Value</a:t>
            </a:r>
            <a:endParaRPr sz="28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680"/>
              </a:spcBef>
              <a:buFont typeface="Arial MT"/>
              <a:buChar char="•"/>
              <a:tabLst>
                <a:tab pos="240029" algn="l"/>
              </a:tabLst>
            </a:pPr>
            <a:r>
              <a:rPr sz="2800" dirty="0">
                <a:latin typeface="Calibri"/>
                <a:cs typeface="Calibri"/>
              </a:rPr>
              <a:t>Japanese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Value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66971" y="3519297"/>
            <a:ext cx="1390015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650875" algn="l"/>
              </a:tabLst>
            </a:pPr>
            <a:r>
              <a:rPr sz="2800" spc="-25" dirty="0">
                <a:latin typeface="Calibri"/>
                <a:cs typeface="Calibri"/>
              </a:rPr>
              <a:t>has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-20" dirty="0">
                <a:latin typeface="Calibri"/>
                <a:cs typeface="Calibri"/>
              </a:rPr>
              <a:t>been</a:t>
            </a:r>
            <a:endParaRPr sz="28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16939" y="3305815"/>
            <a:ext cx="3287395" cy="13055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40029" marR="5080" indent="-227329">
              <a:lnSpc>
                <a:spcPct val="150000"/>
              </a:lnSpc>
              <a:spcBef>
                <a:spcPts val="95"/>
              </a:spcBef>
              <a:buFont typeface="Arial MT"/>
              <a:buChar char="•"/>
              <a:tabLst>
                <a:tab pos="241300" algn="l"/>
                <a:tab pos="1367155" algn="l"/>
                <a:tab pos="2306320" algn="l"/>
              </a:tabLst>
            </a:pPr>
            <a:r>
              <a:rPr sz="2800" spc="-10" dirty="0">
                <a:latin typeface="Calibri"/>
                <a:cs typeface="Calibri"/>
              </a:rPr>
              <a:t>French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-10" dirty="0">
                <a:latin typeface="Calibri"/>
                <a:cs typeface="Calibri"/>
              </a:rPr>
              <a:t>Value</a:t>
            </a:r>
            <a:r>
              <a:rPr sz="2800" dirty="0">
                <a:latin typeface="Calibri"/>
                <a:cs typeface="Calibri"/>
              </a:rPr>
              <a:t>	</a:t>
            </a:r>
            <a:r>
              <a:rPr sz="2800" spc="-10" dirty="0">
                <a:latin typeface="Calibri"/>
                <a:cs typeface="Calibri"/>
              </a:rPr>
              <a:t>(which 	mentioned)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81571" y="1781555"/>
            <a:ext cx="4806696" cy="2996184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606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British </a:t>
            </a:r>
            <a:r>
              <a:rPr spc="-45" dirty="0"/>
              <a:t>Value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887092" y="2028596"/>
            <a:ext cx="3067685" cy="13061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9415" marR="5080" indent="-387350">
              <a:lnSpc>
                <a:spcPct val="150100"/>
              </a:lnSpc>
              <a:spcBef>
                <a:spcPts val="100"/>
              </a:spcBef>
            </a:pPr>
            <a:r>
              <a:rPr sz="2800" dirty="0">
                <a:latin typeface="Calibri"/>
                <a:cs typeface="Calibri"/>
              </a:rPr>
              <a:t>Can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you</a:t>
            </a:r>
            <a:r>
              <a:rPr sz="2800" spc="-2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tell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me</a:t>
            </a:r>
            <a:r>
              <a:rPr sz="2800" spc="-4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what </a:t>
            </a:r>
            <a:r>
              <a:rPr sz="2800" dirty="0">
                <a:latin typeface="Calibri"/>
                <a:cs typeface="Calibri"/>
              </a:rPr>
              <a:t>is</a:t>
            </a:r>
            <a:r>
              <a:rPr sz="2800" spc="-6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British</a:t>
            </a:r>
            <a:r>
              <a:rPr sz="2800" spc="-3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Value?</a:t>
            </a:r>
            <a:endParaRPr sz="28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84620" y="1328927"/>
            <a:ext cx="2476500" cy="4200144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88288" y="481406"/>
            <a:ext cx="281432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British</a:t>
            </a:r>
            <a:r>
              <a:rPr spc="-10" dirty="0"/>
              <a:t> </a:t>
            </a:r>
            <a:r>
              <a:rPr spc="-45" dirty="0"/>
              <a:t>Value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015983" y="2668523"/>
            <a:ext cx="2808731" cy="1984248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/>
              <a:t>Democracy</a:t>
            </a:r>
          </a:p>
          <a:p>
            <a:pPr marL="12700" marR="5080">
              <a:lnSpc>
                <a:spcPct val="160000"/>
              </a:lnSpc>
            </a:pPr>
            <a:r>
              <a:rPr b="0" dirty="0">
                <a:latin typeface="Calibri"/>
                <a:cs typeface="Calibri"/>
              </a:rPr>
              <a:t>A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culture</a:t>
            </a:r>
            <a:r>
              <a:rPr b="0" spc="-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built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upon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freedom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equality,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where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everyone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is</a:t>
            </a:r>
            <a:r>
              <a:rPr b="0" spc="-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aware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-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their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rights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spc="-25" dirty="0">
                <a:latin typeface="Calibri"/>
                <a:cs typeface="Calibri"/>
              </a:rPr>
              <a:t>and </a:t>
            </a:r>
            <a:r>
              <a:rPr b="0" spc="-10" dirty="0">
                <a:latin typeface="Calibri"/>
                <a:cs typeface="Calibri"/>
              </a:rPr>
              <a:t>responsibilities.</a:t>
            </a:r>
          </a:p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dirty="0"/>
              <a:t>The</a:t>
            </a:r>
            <a:r>
              <a:rPr spc="-25" dirty="0"/>
              <a:t> </a:t>
            </a:r>
            <a:r>
              <a:rPr dirty="0"/>
              <a:t>rule</a:t>
            </a:r>
            <a:r>
              <a:rPr spc="-30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spc="-25" dirty="0"/>
              <a:t>law</a:t>
            </a:r>
          </a:p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b="0" dirty="0">
                <a:latin typeface="Calibri"/>
                <a:cs typeface="Calibri"/>
              </a:rPr>
              <a:t>The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need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for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rules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make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happy,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safe</a:t>
            </a:r>
            <a:r>
              <a:rPr b="0" spc="-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secure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environment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to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live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work.</a:t>
            </a:r>
          </a:p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dirty="0"/>
              <a:t>Individual</a:t>
            </a:r>
            <a:r>
              <a:rPr spc="-45" dirty="0"/>
              <a:t> </a:t>
            </a:r>
            <a:r>
              <a:rPr spc="-10" dirty="0"/>
              <a:t>liberty</a:t>
            </a:r>
          </a:p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b="0" dirty="0">
                <a:latin typeface="Calibri"/>
                <a:cs typeface="Calibri"/>
              </a:rPr>
              <a:t>Protection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your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rights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-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rights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others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around</a:t>
            </a:r>
            <a:r>
              <a:rPr b="0" spc="-50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you.</a:t>
            </a:r>
          </a:p>
          <a:p>
            <a:pPr marL="12700">
              <a:lnSpc>
                <a:spcPct val="100000"/>
              </a:lnSpc>
              <a:spcBef>
                <a:spcPts val="1300"/>
              </a:spcBef>
            </a:pPr>
            <a:r>
              <a:rPr dirty="0"/>
              <a:t>Mutual</a:t>
            </a:r>
            <a:r>
              <a:rPr spc="-35" dirty="0"/>
              <a:t> </a:t>
            </a:r>
            <a:r>
              <a:rPr dirty="0"/>
              <a:t>respect</a:t>
            </a:r>
            <a:r>
              <a:rPr spc="-35" dirty="0"/>
              <a:t> </a:t>
            </a:r>
            <a:r>
              <a:rPr dirty="0"/>
              <a:t>&amp;</a:t>
            </a:r>
            <a:r>
              <a:rPr spc="-30" dirty="0"/>
              <a:t> </a:t>
            </a:r>
            <a:r>
              <a:rPr spc="-10" dirty="0"/>
              <a:t>tolerance</a:t>
            </a:r>
            <a:r>
              <a:rPr spc="-50" dirty="0"/>
              <a:t> </a:t>
            </a:r>
            <a:r>
              <a:rPr dirty="0"/>
              <a:t>of</a:t>
            </a:r>
            <a:r>
              <a:rPr spc="-15" dirty="0"/>
              <a:t> </a:t>
            </a:r>
            <a:r>
              <a:rPr spc="-10" dirty="0"/>
              <a:t>different</a:t>
            </a:r>
            <a:r>
              <a:rPr spc="-35" dirty="0"/>
              <a:t> </a:t>
            </a:r>
            <a:r>
              <a:rPr dirty="0"/>
              <a:t>faiths</a:t>
            </a:r>
            <a:r>
              <a:rPr spc="-30" dirty="0"/>
              <a:t> </a:t>
            </a:r>
            <a:r>
              <a:rPr dirty="0"/>
              <a:t>and</a:t>
            </a:r>
            <a:r>
              <a:rPr spc="-20" dirty="0"/>
              <a:t> </a:t>
            </a:r>
            <a:r>
              <a:rPr spc="-10" dirty="0"/>
              <a:t>beliefs</a:t>
            </a:r>
          </a:p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b="0" spc="-10" dirty="0">
                <a:latin typeface="Calibri"/>
                <a:cs typeface="Calibri"/>
              </a:rPr>
              <a:t>Understanding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that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we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all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don’t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share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the</a:t>
            </a:r>
            <a:r>
              <a:rPr b="0" spc="-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same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beliefs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-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values.</a:t>
            </a:r>
            <a:r>
              <a:rPr b="0" spc="-5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Respecting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spc="-10" dirty="0">
                <a:latin typeface="Calibri"/>
                <a:cs typeface="Calibri"/>
              </a:rPr>
              <a:t>those</a:t>
            </a:r>
          </a:p>
          <a:p>
            <a:pPr marL="12700">
              <a:lnSpc>
                <a:spcPct val="100000"/>
              </a:lnSpc>
              <a:spcBef>
                <a:spcPts val="1295"/>
              </a:spcBef>
            </a:pPr>
            <a:r>
              <a:rPr b="0" dirty="0">
                <a:latin typeface="Calibri"/>
                <a:cs typeface="Calibri"/>
              </a:rPr>
              <a:t>values,</a:t>
            </a:r>
            <a:r>
              <a:rPr b="0" spc="-5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ideas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and</a:t>
            </a:r>
            <a:r>
              <a:rPr b="0" spc="-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beliefs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of</a:t>
            </a:r>
            <a:r>
              <a:rPr b="0" spc="-4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others</a:t>
            </a:r>
            <a:r>
              <a:rPr b="0" spc="-30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whilst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not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imposing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our</a:t>
            </a:r>
            <a:r>
              <a:rPr b="0" spc="-3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own</a:t>
            </a:r>
            <a:r>
              <a:rPr b="0" spc="-25" dirty="0">
                <a:latin typeface="Calibri"/>
                <a:cs typeface="Calibri"/>
              </a:rPr>
              <a:t> </a:t>
            </a:r>
            <a:r>
              <a:rPr b="0" dirty="0">
                <a:latin typeface="Calibri"/>
                <a:cs typeface="Calibri"/>
              </a:rPr>
              <a:t>onto</a:t>
            </a:r>
            <a:r>
              <a:rPr b="0" spc="-45" dirty="0">
                <a:latin typeface="Calibri"/>
                <a:cs typeface="Calibri"/>
              </a:rPr>
              <a:t> </a:t>
            </a:r>
            <a:r>
              <a:rPr b="0" spc="-20" dirty="0">
                <a:latin typeface="Calibri"/>
                <a:cs typeface="Calibri"/>
              </a:rPr>
              <a:t>them.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73405" rIns="0" bIns="0" rtlCol="0">
            <a:spAutoFit/>
          </a:bodyPr>
          <a:lstStyle/>
          <a:p>
            <a:pPr marL="399415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Japanese</a:t>
            </a:r>
            <a:r>
              <a:rPr sz="4800" spc="-190" dirty="0"/>
              <a:t> </a:t>
            </a:r>
            <a:r>
              <a:rPr sz="4800" spc="-20" dirty="0"/>
              <a:t>Value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6005576" y="6426809"/>
            <a:ext cx="180975" cy="2089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 dirty="0">
                <a:solidFill>
                  <a:srgbClr val="888888"/>
                </a:solidFill>
                <a:latin typeface="Calibri"/>
                <a:cs typeface="Calibri"/>
              </a:rPr>
              <a:t>27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89203" y="1503679"/>
            <a:ext cx="3056255" cy="37706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latin typeface="Calibri"/>
                <a:cs typeface="Calibri"/>
              </a:rPr>
              <a:t>Thinking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-10" dirty="0">
                <a:latin typeface="Calibri"/>
                <a:cs typeface="Calibri"/>
              </a:rPr>
              <a:t> others</a:t>
            </a:r>
            <a:endParaRPr sz="24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Doing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best</a:t>
            </a:r>
            <a:endParaRPr sz="24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2450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latin typeface="Calibri"/>
                <a:cs typeface="Calibri"/>
              </a:rPr>
              <a:t>Not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giving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up</a:t>
            </a:r>
            <a:endParaRPr sz="24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435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Respecting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elders</a:t>
            </a:r>
            <a:endParaRPr sz="2400">
              <a:latin typeface="Calibri"/>
              <a:cs typeface="Calibri"/>
            </a:endParaRPr>
          </a:p>
          <a:p>
            <a:pPr marL="240665" indent="-227965">
              <a:lnSpc>
                <a:spcPct val="100000"/>
              </a:lnSpc>
              <a:spcBef>
                <a:spcPts val="2440"/>
              </a:spcBef>
              <a:buFont typeface="Arial MT"/>
              <a:buChar char="•"/>
              <a:tabLst>
                <a:tab pos="240665" algn="l"/>
              </a:tabLst>
            </a:pPr>
            <a:r>
              <a:rPr sz="2400" dirty="0">
                <a:latin typeface="Calibri"/>
                <a:cs typeface="Calibri"/>
              </a:rPr>
              <a:t>Knowing</a:t>
            </a:r>
            <a:r>
              <a:rPr sz="2400" spc="-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your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role</a:t>
            </a:r>
            <a:endParaRPr sz="24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spcBef>
                <a:spcPts val="245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Calibri"/>
                <a:cs typeface="Calibri"/>
              </a:rPr>
              <a:t>Working</a:t>
            </a:r>
            <a:r>
              <a:rPr sz="2400" spc="-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-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group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900928" y="2168651"/>
            <a:ext cx="4296156" cy="2520696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40637" y="2332482"/>
            <a:ext cx="444944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Ethical</a:t>
            </a:r>
            <a:r>
              <a:rPr sz="4800" spc="-229" dirty="0"/>
              <a:t> </a:t>
            </a:r>
            <a:r>
              <a:rPr sz="4800" spc="-10" dirty="0"/>
              <a:t>Leadership</a:t>
            </a:r>
            <a:endParaRPr sz="48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92823" y="1635251"/>
            <a:ext cx="5212080" cy="3052572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1605">
              <a:lnSpc>
                <a:spcPct val="100000"/>
              </a:lnSpc>
              <a:spcBef>
                <a:spcPts val="100"/>
              </a:spcBef>
            </a:pPr>
            <a:r>
              <a:rPr sz="4800" spc="-10" dirty="0"/>
              <a:t>Decisions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1045870" y="2045487"/>
            <a:ext cx="3835400" cy="18554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50100"/>
              </a:lnSpc>
              <a:spcBef>
                <a:spcPts val="95"/>
              </a:spcBef>
              <a:tabLst>
                <a:tab pos="1150620" algn="l"/>
                <a:tab pos="1880870" algn="l"/>
                <a:tab pos="2686050" algn="l"/>
              </a:tabLst>
            </a:pPr>
            <a:r>
              <a:rPr sz="4000" spc="-25" dirty="0">
                <a:latin typeface="Calibri"/>
                <a:cs typeface="Calibri"/>
              </a:rPr>
              <a:t>How</a:t>
            </a:r>
            <a:r>
              <a:rPr sz="4000" dirty="0">
                <a:latin typeface="Calibri"/>
                <a:cs typeface="Calibri"/>
              </a:rPr>
              <a:t>	</a:t>
            </a:r>
            <a:r>
              <a:rPr sz="4000" spc="-25" dirty="0">
                <a:latin typeface="Calibri"/>
                <a:cs typeface="Calibri"/>
              </a:rPr>
              <a:t>do</a:t>
            </a:r>
            <a:r>
              <a:rPr sz="4000" dirty="0">
                <a:latin typeface="Calibri"/>
                <a:cs typeface="Calibri"/>
              </a:rPr>
              <a:t>	</a:t>
            </a:r>
            <a:r>
              <a:rPr sz="4000" spc="-25" dirty="0">
                <a:latin typeface="Calibri"/>
                <a:cs typeface="Calibri"/>
              </a:rPr>
              <a:t>we</a:t>
            </a:r>
            <a:r>
              <a:rPr sz="4000" dirty="0">
                <a:latin typeface="Calibri"/>
                <a:cs typeface="Calibri"/>
              </a:rPr>
              <a:t>	</a:t>
            </a:r>
            <a:r>
              <a:rPr sz="4000" spc="-25" dirty="0">
                <a:latin typeface="Calibri"/>
                <a:cs typeface="Calibri"/>
              </a:rPr>
              <a:t>come </a:t>
            </a:r>
            <a:r>
              <a:rPr sz="4000" dirty="0">
                <a:latin typeface="Calibri"/>
                <a:cs typeface="Calibri"/>
              </a:rPr>
              <a:t>to</a:t>
            </a:r>
            <a:r>
              <a:rPr sz="4000" spc="-50" dirty="0">
                <a:latin typeface="Calibri"/>
                <a:cs typeface="Calibri"/>
              </a:rPr>
              <a:t> </a:t>
            </a:r>
            <a:r>
              <a:rPr sz="4000" dirty="0">
                <a:latin typeface="Calibri"/>
                <a:cs typeface="Calibri"/>
              </a:rPr>
              <a:t>a</a:t>
            </a:r>
            <a:r>
              <a:rPr sz="4000" spc="-35" dirty="0">
                <a:latin typeface="Calibri"/>
                <a:cs typeface="Calibri"/>
              </a:rPr>
              <a:t> </a:t>
            </a:r>
            <a:r>
              <a:rPr sz="4000" spc="-10" dirty="0">
                <a:latin typeface="Calibri"/>
                <a:cs typeface="Calibri"/>
              </a:rPr>
              <a:t>decision?</a:t>
            </a:r>
            <a:endParaRPr sz="4000">
              <a:latin typeface="Calibri"/>
              <a:cs typeface="Calibr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37276" y="1732788"/>
            <a:ext cx="4704587" cy="307086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228088" y="300227"/>
            <a:ext cx="7611745" cy="5353050"/>
            <a:chOff x="2228088" y="300227"/>
            <a:chExt cx="7611745" cy="535305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28088" y="300227"/>
              <a:ext cx="7611617" cy="535305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496312" y="548639"/>
              <a:ext cx="7082028" cy="4824984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2401062" y="453389"/>
              <a:ext cx="7272655" cy="5015865"/>
            </a:xfrm>
            <a:custGeom>
              <a:avLst/>
              <a:gdLst/>
              <a:ahLst/>
              <a:cxnLst/>
              <a:rect l="l" t="t" r="r" b="b"/>
              <a:pathLst>
                <a:path w="7272655" h="5015865">
                  <a:moveTo>
                    <a:pt x="0" y="5015484"/>
                  </a:moveTo>
                  <a:lnTo>
                    <a:pt x="7272528" y="5015484"/>
                  </a:lnTo>
                  <a:lnTo>
                    <a:pt x="7272528" y="0"/>
                  </a:lnTo>
                  <a:lnTo>
                    <a:pt x="0" y="0"/>
                  </a:lnTo>
                  <a:lnTo>
                    <a:pt x="0" y="5015484"/>
                  </a:lnTo>
                  <a:close/>
                </a:path>
              </a:pathLst>
            </a:custGeom>
            <a:ln w="1905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242060" y="481583"/>
            <a:ext cx="8962644" cy="4974336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7403" y="348995"/>
            <a:ext cx="9368028" cy="5245608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0" y="332231"/>
            <a:ext cx="8962644" cy="5041391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0932" y="362711"/>
            <a:ext cx="9470136" cy="518464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21764" y="175260"/>
            <a:ext cx="8063484" cy="5489448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45482" y="230200"/>
            <a:ext cx="445135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Ethical</a:t>
            </a:r>
            <a:r>
              <a:rPr sz="4800" spc="-204" dirty="0"/>
              <a:t> </a:t>
            </a:r>
            <a:r>
              <a:rPr sz="4800" spc="-10" dirty="0"/>
              <a:t>Leadership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4745482" y="1017269"/>
            <a:ext cx="701865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Ethical</a:t>
            </a:r>
            <a:r>
              <a:rPr sz="2400" spc="7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leadership,</a:t>
            </a:r>
            <a:r>
              <a:rPr sz="2400" spc="7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as</a:t>
            </a:r>
            <a:r>
              <a:rPr sz="2400" spc="7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7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distinct</a:t>
            </a:r>
            <a:r>
              <a:rPr sz="2400" spc="7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strand</a:t>
            </a:r>
            <a:r>
              <a:rPr sz="2400" spc="75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75" dirty="0">
                <a:latin typeface="Calibri"/>
                <a:cs typeface="Calibri"/>
              </a:rPr>
              <a:t>  </a:t>
            </a:r>
            <a:r>
              <a:rPr sz="2400" spc="-10" dirty="0">
                <a:latin typeface="Calibri"/>
                <a:cs typeface="Calibri"/>
              </a:rPr>
              <a:t>leadership </a:t>
            </a:r>
            <a:r>
              <a:rPr sz="2400" dirty="0">
                <a:latin typeface="Calibri"/>
                <a:cs typeface="Calibri"/>
              </a:rPr>
              <a:t>stresses</a:t>
            </a:r>
            <a:r>
              <a:rPr sz="2400" spc="12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on</a:t>
            </a:r>
            <a:r>
              <a:rPr sz="2400" spc="12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adopting</a:t>
            </a:r>
            <a:r>
              <a:rPr sz="2400" spc="114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new</a:t>
            </a:r>
            <a:r>
              <a:rPr sz="2400" spc="12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professional</a:t>
            </a:r>
            <a:r>
              <a:rPr sz="2400" spc="120" dirty="0">
                <a:latin typeface="Calibri"/>
                <a:cs typeface="Calibri"/>
              </a:rPr>
              <a:t>  </a:t>
            </a:r>
            <a:r>
              <a:rPr sz="2400" dirty="0">
                <a:latin typeface="Calibri"/>
                <a:cs typeface="Calibri"/>
              </a:rPr>
              <a:t>standards</a:t>
            </a:r>
            <a:r>
              <a:rPr sz="2400" spc="120" dirty="0">
                <a:latin typeface="Calibri"/>
                <a:cs typeface="Calibri"/>
              </a:rPr>
              <a:t>  </a:t>
            </a:r>
            <a:r>
              <a:rPr sz="2400" spc="-2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conducting</a:t>
            </a:r>
            <a:r>
              <a:rPr sz="2400" spc="2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routine</a:t>
            </a:r>
            <a:r>
              <a:rPr sz="2400" spc="229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activities.</a:t>
            </a:r>
            <a:r>
              <a:rPr sz="2400" spc="2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It</a:t>
            </a:r>
            <a:r>
              <a:rPr sz="2400" spc="2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is</a:t>
            </a:r>
            <a:r>
              <a:rPr sz="2400" spc="2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</a:t>
            </a:r>
            <a:r>
              <a:rPr sz="2400" spc="23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ideal</a:t>
            </a:r>
            <a:r>
              <a:rPr sz="2400" spc="24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construct</a:t>
            </a:r>
            <a:r>
              <a:rPr sz="2400" spc="235" dirty="0">
                <a:latin typeface="Calibri"/>
                <a:cs typeface="Calibri"/>
              </a:rPr>
              <a:t>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dirty="0">
                <a:latin typeface="Calibri"/>
                <a:cs typeface="Calibri"/>
              </a:rPr>
              <a:t>build</a:t>
            </a:r>
            <a:r>
              <a:rPr sz="2400" spc="1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17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new</a:t>
            </a:r>
            <a:r>
              <a:rPr sz="2400" spc="16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form</a:t>
            </a:r>
            <a:r>
              <a:rPr sz="2400" spc="16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of</a:t>
            </a:r>
            <a:r>
              <a:rPr sz="2400" spc="17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workplace</a:t>
            </a:r>
            <a:r>
              <a:rPr sz="2400" spc="17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behaviour.</a:t>
            </a:r>
            <a:r>
              <a:rPr sz="2400" spc="17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Instrumental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647815" y="3211403"/>
            <a:ext cx="5115560" cy="1123950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545"/>
              </a:spcBef>
              <a:tabLst>
                <a:tab pos="715645" algn="l"/>
                <a:tab pos="2226310" algn="l"/>
                <a:tab pos="2799715" algn="l"/>
                <a:tab pos="4191000" algn="l"/>
              </a:tabLst>
            </a:pPr>
            <a:r>
              <a:rPr sz="2400" spc="-25" dirty="0">
                <a:latin typeface="Calibri"/>
                <a:cs typeface="Calibri"/>
              </a:rPr>
              <a:t>are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discarded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25" dirty="0">
                <a:latin typeface="Calibri"/>
                <a:cs typeface="Calibri"/>
              </a:rPr>
              <a:t>to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promote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greater</a:t>
            </a:r>
            <a:endParaRPr sz="2400">
              <a:latin typeface="Calibri"/>
              <a:cs typeface="Calibri"/>
            </a:endParaRPr>
          </a:p>
          <a:p>
            <a:pPr marR="5080" algn="r">
              <a:lnSpc>
                <a:spcPct val="100000"/>
              </a:lnSpc>
              <a:spcBef>
                <a:spcPts val="1440"/>
              </a:spcBef>
            </a:pPr>
            <a:r>
              <a:rPr sz="2400" spc="-10" dirty="0">
                <a:latin typeface="Calibri"/>
                <a:cs typeface="Calibri"/>
              </a:rPr>
              <a:t>shared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745482" y="3211403"/>
            <a:ext cx="1715770" cy="16725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5"/>
              </a:spcBef>
            </a:pPr>
            <a:r>
              <a:rPr sz="2400" spc="-10" dirty="0">
                <a:latin typeface="Calibri"/>
                <a:cs typeface="Calibri"/>
              </a:rPr>
              <a:t>relationships humanization construction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51803" y="3761464"/>
            <a:ext cx="4135754" cy="1122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118745">
              <a:lnSpc>
                <a:spcPct val="150000"/>
              </a:lnSpc>
              <a:spcBef>
                <a:spcPts val="95"/>
              </a:spcBef>
              <a:tabLst>
                <a:tab pos="521334" algn="l"/>
                <a:tab pos="596265" algn="l"/>
                <a:tab pos="1243965" algn="l"/>
                <a:tab pos="1633855" algn="l"/>
                <a:tab pos="2626360" algn="l"/>
                <a:tab pos="2753995" algn="l"/>
                <a:tab pos="3976370" algn="l"/>
              </a:tabLst>
            </a:pPr>
            <a:r>
              <a:rPr sz="2400" spc="-25" dirty="0">
                <a:latin typeface="Calibri"/>
                <a:cs typeface="Calibri"/>
              </a:rPr>
              <a:t>in</a:t>
            </a:r>
            <a:r>
              <a:rPr sz="2400" dirty="0">
                <a:latin typeface="Calibri"/>
                <a:cs typeface="Calibri"/>
              </a:rPr>
              <a:t>		</a:t>
            </a:r>
            <a:r>
              <a:rPr sz="2400" spc="-25" dirty="0">
                <a:latin typeface="Calibri"/>
                <a:cs typeface="Calibri"/>
              </a:rPr>
              <a:t>the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workplace</a:t>
            </a:r>
            <a:r>
              <a:rPr sz="2400" dirty="0">
                <a:latin typeface="Calibri"/>
                <a:cs typeface="Calibri"/>
              </a:rPr>
              <a:t>		</a:t>
            </a:r>
            <a:r>
              <a:rPr sz="2400" spc="-10" dirty="0">
                <a:latin typeface="Calibri"/>
                <a:cs typeface="Calibri"/>
              </a:rPr>
              <a:t>through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50" dirty="0">
                <a:latin typeface="Calibri"/>
                <a:cs typeface="Calibri"/>
              </a:rPr>
              <a:t>a </a:t>
            </a:r>
            <a:r>
              <a:rPr sz="2400" spc="-25" dirty="0">
                <a:latin typeface="Calibri"/>
                <a:cs typeface="Calibri"/>
              </a:rPr>
              <a:t>of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values,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which</a:t>
            </a:r>
            <a:r>
              <a:rPr sz="2400" dirty="0">
                <a:latin typeface="Calibri"/>
                <a:cs typeface="Calibri"/>
              </a:rPr>
              <a:t>	</a:t>
            </a:r>
            <a:r>
              <a:rPr sz="2400" spc="-10" dirty="0">
                <a:latin typeface="Calibri"/>
                <a:cs typeface="Calibri"/>
              </a:rPr>
              <a:t>foster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141077" y="4492193"/>
            <a:ext cx="1624330" cy="3917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latin typeface="Calibri"/>
                <a:cs typeface="Calibri"/>
              </a:rPr>
              <a:t>commitment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45482" y="5041519"/>
            <a:ext cx="196723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Calibri"/>
                <a:cs typeface="Calibri"/>
              </a:rPr>
              <a:t>(Langlois,</a:t>
            </a:r>
            <a:r>
              <a:rPr sz="2400" spc="-7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2011)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9" name="object 9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63878" y="266319"/>
            <a:ext cx="2622804" cy="516636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09676"/>
            <a:ext cx="5200650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/>
              <a:t>Ethics</a:t>
            </a:r>
            <a:r>
              <a:rPr spc="-20" dirty="0"/>
              <a:t> </a:t>
            </a:r>
            <a:r>
              <a:rPr dirty="0"/>
              <a:t>in</a:t>
            </a:r>
            <a:r>
              <a:rPr spc="-35" dirty="0"/>
              <a:t> </a:t>
            </a:r>
            <a:r>
              <a:rPr dirty="0"/>
              <a:t>the</a:t>
            </a:r>
            <a:r>
              <a:rPr spc="-30" dirty="0"/>
              <a:t> </a:t>
            </a:r>
            <a:r>
              <a:rPr spc="-10" dirty="0"/>
              <a:t>workplace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69670" y="1791157"/>
            <a:ext cx="5023485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897890" algn="l"/>
                <a:tab pos="1638300" algn="l"/>
                <a:tab pos="2306320" algn="l"/>
                <a:tab pos="3513454" algn="l"/>
                <a:tab pos="4115435" algn="l"/>
              </a:tabLst>
            </a:pPr>
            <a:r>
              <a:rPr sz="2600" spc="-25" dirty="0">
                <a:latin typeface="Calibri"/>
                <a:cs typeface="Calibri"/>
              </a:rPr>
              <a:t>How</a:t>
            </a:r>
            <a:r>
              <a:rPr sz="2600" dirty="0">
                <a:latin typeface="Calibri"/>
                <a:cs typeface="Calibri"/>
              </a:rPr>
              <a:t>	</a:t>
            </a:r>
            <a:r>
              <a:rPr sz="2600" spc="-25" dirty="0">
                <a:latin typeface="Calibri"/>
                <a:cs typeface="Calibri"/>
              </a:rPr>
              <a:t>can</a:t>
            </a:r>
            <a:r>
              <a:rPr sz="2600" dirty="0">
                <a:latin typeface="Calibri"/>
                <a:cs typeface="Calibri"/>
              </a:rPr>
              <a:t>	</a:t>
            </a:r>
            <a:r>
              <a:rPr sz="2600" spc="-25" dirty="0">
                <a:latin typeface="Calibri"/>
                <a:cs typeface="Calibri"/>
              </a:rPr>
              <a:t>we</a:t>
            </a:r>
            <a:r>
              <a:rPr sz="2600" dirty="0">
                <a:latin typeface="Calibri"/>
                <a:cs typeface="Calibri"/>
              </a:rPr>
              <a:t>	</a:t>
            </a:r>
            <a:r>
              <a:rPr sz="2600" spc="-20" dirty="0">
                <a:latin typeface="Calibri"/>
                <a:cs typeface="Calibri"/>
              </a:rPr>
              <a:t>embed</a:t>
            </a:r>
            <a:r>
              <a:rPr sz="2600" dirty="0">
                <a:latin typeface="Calibri"/>
                <a:cs typeface="Calibri"/>
              </a:rPr>
              <a:t>	</a:t>
            </a:r>
            <a:r>
              <a:rPr sz="2600" spc="-25" dirty="0">
                <a:latin typeface="Calibri"/>
                <a:cs typeface="Calibri"/>
              </a:rPr>
              <a:t>an</a:t>
            </a:r>
            <a:r>
              <a:rPr sz="2600" dirty="0">
                <a:latin typeface="Calibri"/>
                <a:cs typeface="Calibri"/>
              </a:rPr>
              <a:t>	</a:t>
            </a:r>
            <a:r>
              <a:rPr sz="2600" spc="-10" dirty="0">
                <a:latin typeface="Calibri"/>
                <a:cs typeface="Calibri"/>
              </a:rPr>
              <a:t>ethical</a:t>
            </a:r>
            <a:endParaRPr sz="26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875"/>
              </a:spcBef>
            </a:pPr>
            <a:r>
              <a:rPr sz="2600" spc="-10" dirty="0">
                <a:latin typeface="Calibri"/>
                <a:cs typeface="Calibri"/>
              </a:rPr>
              <a:t>culture?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621526" y="809371"/>
            <a:ext cx="17919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Calibri"/>
                <a:cs typeface="Calibri"/>
              </a:rPr>
              <a:t>Recruitment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21526" y="1557909"/>
            <a:ext cx="143256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Calibri"/>
                <a:cs typeface="Calibri"/>
              </a:rPr>
              <a:t>Induction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21526" y="2307716"/>
            <a:ext cx="123444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25" dirty="0">
                <a:latin typeface="Calibri"/>
                <a:cs typeface="Calibri"/>
              </a:rPr>
              <a:t>Training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621526" y="3056382"/>
            <a:ext cx="3594735" cy="1889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Calibri"/>
                <a:cs typeface="Calibri"/>
              </a:rPr>
              <a:t>Leadership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80"/>
              </a:spcBef>
              <a:buFont typeface="Arial MT"/>
              <a:buChar char="•"/>
            </a:pPr>
            <a:endParaRPr sz="24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buFont typeface="Arial MT"/>
              <a:buChar char="•"/>
              <a:tabLst>
                <a:tab pos="240029" algn="l"/>
              </a:tabLst>
            </a:pPr>
            <a:r>
              <a:rPr sz="2400" dirty="0">
                <a:latin typeface="Calibri"/>
                <a:cs typeface="Calibri"/>
              </a:rPr>
              <a:t>Learning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0" dirty="0">
                <a:latin typeface="Calibri"/>
                <a:cs typeface="Calibri"/>
              </a:rPr>
              <a:t> Development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95"/>
              </a:spcBef>
              <a:buFont typeface="Arial MT"/>
              <a:buChar char="•"/>
            </a:pPr>
            <a:endParaRPr sz="2400">
              <a:latin typeface="Calibri"/>
              <a:cs typeface="Calibri"/>
            </a:endParaRPr>
          </a:p>
          <a:p>
            <a:pPr marL="240029" indent="-227329">
              <a:lnSpc>
                <a:spcPct val="100000"/>
              </a:lnSpc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latin typeface="Calibri"/>
                <a:cs typeface="Calibri"/>
              </a:rPr>
              <a:t>Corporate</a:t>
            </a:r>
            <a:r>
              <a:rPr sz="2400" spc="-5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Standards</a:t>
            </a:r>
            <a:endParaRPr sz="2400">
              <a:latin typeface="Calibri"/>
              <a:cs typeface="Calibri"/>
            </a:endParaRPr>
          </a:p>
        </p:txBody>
      </p:sp>
      <p:pic>
        <p:nvPicPr>
          <p:cNvPr id="8" name="object 8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423160" y="2938272"/>
            <a:ext cx="3026664" cy="2159508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73685" rIns="0" bIns="0" rtlCol="0">
            <a:spAutoFit/>
          </a:bodyPr>
          <a:lstStyle/>
          <a:p>
            <a:pPr marL="547370">
              <a:lnSpc>
                <a:spcPct val="100000"/>
              </a:lnSpc>
              <a:spcBef>
                <a:spcPts val="100"/>
              </a:spcBef>
            </a:pPr>
            <a:r>
              <a:rPr sz="4800" spc="-10" dirty="0"/>
              <a:t>Conclusion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916939" y="1660905"/>
            <a:ext cx="3052445" cy="27533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27685" indent="-514984">
              <a:lnSpc>
                <a:spcPct val="100000"/>
              </a:lnSpc>
              <a:spcBef>
                <a:spcPts val="95"/>
              </a:spcBef>
              <a:buAutoNum type="arabicPeriod"/>
              <a:tabLst>
                <a:tab pos="527685" algn="l"/>
              </a:tabLst>
            </a:pPr>
            <a:r>
              <a:rPr sz="2800" dirty="0">
                <a:latin typeface="Calibri"/>
                <a:cs typeface="Calibri"/>
              </a:rPr>
              <a:t>Equality</a:t>
            </a:r>
            <a:r>
              <a:rPr sz="2800" spc="-70" dirty="0">
                <a:latin typeface="Calibri"/>
                <a:cs typeface="Calibri"/>
              </a:rPr>
              <a:t> </a:t>
            </a:r>
            <a:r>
              <a:rPr sz="2800" dirty="0">
                <a:latin typeface="Calibri"/>
                <a:cs typeface="Calibri"/>
              </a:rPr>
              <a:t>Act</a:t>
            </a:r>
            <a:r>
              <a:rPr sz="2800" spc="-50" dirty="0">
                <a:latin typeface="Calibri"/>
                <a:cs typeface="Calibri"/>
              </a:rPr>
              <a:t> </a:t>
            </a:r>
            <a:r>
              <a:rPr sz="2800" spc="-20" dirty="0">
                <a:latin typeface="Calibri"/>
                <a:cs typeface="Calibri"/>
              </a:rPr>
              <a:t>2010</a:t>
            </a:r>
            <a:endParaRPr sz="28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spcBef>
                <a:spcPts val="2675"/>
              </a:spcBef>
              <a:buAutoNum type="arabicPeriod"/>
              <a:tabLst>
                <a:tab pos="527685" algn="l"/>
              </a:tabLst>
            </a:pPr>
            <a:r>
              <a:rPr sz="2800" spc="-10" dirty="0">
                <a:latin typeface="Calibri"/>
                <a:cs typeface="Calibri"/>
              </a:rPr>
              <a:t>Diversity</a:t>
            </a:r>
            <a:endParaRPr sz="28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spcBef>
                <a:spcPts val="2690"/>
              </a:spcBef>
              <a:buAutoNum type="arabicPeriod"/>
              <a:tabLst>
                <a:tab pos="527685" algn="l"/>
              </a:tabLst>
            </a:pPr>
            <a:r>
              <a:rPr sz="2800" dirty="0">
                <a:latin typeface="Calibri"/>
                <a:cs typeface="Calibri"/>
              </a:rPr>
              <a:t>National</a:t>
            </a:r>
            <a:r>
              <a:rPr sz="2800" spc="-120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Value</a:t>
            </a:r>
            <a:endParaRPr sz="2800">
              <a:latin typeface="Calibri"/>
              <a:cs typeface="Calibri"/>
            </a:endParaRPr>
          </a:p>
          <a:p>
            <a:pPr marL="527685" indent="-514984">
              <a:lnSpc>
                <a:spcPct val="100000"/>
              </a:lnSpc>
              <a:spcBef>
                <a:spcPts val="2680"/>
              </a:spcBef>
              <a:buAutoNum type="arabicPeriod"/>
              <a:tabLst>
                <a:tab pos="527685" algn="l"/>
              </a:tabLst>
            </a:pPr>
            <a:r>
              <a:rPr sz="2800" dirty="0">
                <a:latin typeface="Calibri"/>
                <a:cs typeface="Calibri"/>
              </a:rPr>
              <a:t>Ethnical</a:t>
            </a:r>
            <a:r>
              <a:rPr sz="2800" spc="-105" dirty="0">
                <a:latin typeface="Calibri"/>
                <a:cs typeface="Calibri"/>
              </a:rPr>
              <a:t> </a:t>
            </a:r>
            <a:r>
              <a:rPr sz="2800" spc="-10" dirty="0">
                <a:latin typeface="Calibri"/>
                <a:cs typeface="Calibri"/>
              </a:rPr>
              <a:t>Concern</a:t>
            </a:r>
            <a:endParaRPr sz="28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</TotalTime>
  <Words>688</Words>
  <Application>Microsoft Office PowerPoint</Application>
  <PresentationFormat>Widescreen</PresentationFormat>
  <Paragraphs>135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0" baseType="lpstr">
      <vt:lpstr>Arial MT</vt:lpstr>
      <vt:lpstr>Calibri</vt:lpstr>
      <vt:lpstr>Calibri Light</vt:lpstr>
      <vt:lpstr>Office Theme</vt:lpstr>
      <vt:lpstr>Professional Service BMGM5005</vt:lpstr>
      <vt:lpstr>Table of Content</vt:lpstr>
      <vt:lpstr>Equality</vt:lpstr>
      <vt:lpstr>What is the Equality Act 2010 ?</vt:lpstr>
      <vt:lpstr>Types of discrimination</vt:lpstr>
      <vt:lpstr>You’re protected from discrimination:</vt:lpstr>
      <vt:lpstr>What is Equality?</vt:lpstr>
      <vt:lpstr>Equality versus Equity</vt:lpstr>
      <vt:lpstr>Gender Equity</vt:lpstr>
      <vt:lpstr>Equality &amp; Equity</vt:lpstr>
      <vt:lpstr>What is Diversity?</vt:lpstr>
      <vt:lpstr>Diversity</vt:lpstr>
      <vt:lpstr>Creating inclusive environment</vt:lpstr>
      <vt:lpstr>Inclusion</vt:lpstr>
      <vt:lpstr>Examples</vt:lpstr>
      <vt:lpstr>GOOGLE</vt:lpstr>
      <vt:lpstr>PowerPoint Presentation</vt:lpstr>
      <vt:lpstr>PowerPoint Presentation</vt:lpstr>
      <vt:lpstr>PowerPoint Presentation</vt:lpstr>
      <vt:lpstr>PowerPoint Presentation</vt:lpstr>
      <vt:lpstr>Google Diversity Annual Report 2022</vt:lpstr>
      <vt:lpstr>National Value</vt:lpstr>
      <vt:lpstr>British Value</vt:lpstr>
      <vt:lpstr>British Value</vt:lpstr>
      <vt:lpstr>Japanese Value</vt:lpstr>
      <vt:lpstr>Ethical Leadership</vt:lpstr>
      <vt:lpstr>Decisions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Leadership</vt:lpstr>
      <vt:lpstr>Ethics in the workplace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Christopher Wilkin</dc:creator>
  <cp:lastModifiedBy>Jemma Smith</cp:lastModifiedBy>
  <cp:revision>1</cp:revision>
  <dcterms:created xsi:type="dcterms:W3CDTF">2025-01-08T17:31:41Z</dcterms:created>
  <dcterms:modified xsi:type="dcterms:W3CDTF">2026-03-17T12:40:21Z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2023-11-28T00:00:00Z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2025-01-08T00:00:00Z</vt:filetime>
  </property>
  <property fmtid="{D5CDD505-2E9C-101B-9397-08002B2CF9AE}" pid="5" name="Producer">
    <vt:lpwstr>Microsoft® PowerPoint® for Microsoft 365</vt:lpwstr>
  </property>
</Properties>
</file>