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mpg" ContentType="vide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 id="2147483840" r:id="rId2"/>
    <p:sldMasterId id="2147483853" r:id="rId3"/>
  </p:sldMasterIdLst>
  <p:notesMasterIdLst>
    <p:notesMasterId r:id="rId109"/>
  </p:notesMasterIdLst>
  <p:handoutMasterIdLst>
    <p:handoutMasterId r:id="rId110"/>
  </p:handoutMasterIdLst>
  <p:sldIdLst>
    <p:sldId id="769" r:id="rId4"/>
    <p:sldId id="895" r:id="rId5"/>
    <p:sldId id="897" r:id="rId6"/>
    <p:sldId id="256" r:id="rId7"/>
    <p:sldId id="967" r:id="rId8"/>
    <p:sldId id="896" r:id="rId9"/>
    <p:sldId id="947" r:id="rId10"/>
    <p:sldId id="946" r:id="rId11"/>
    <p:sldId id="952" r:id="rId12"/>
    <p:sldId id="949" r:id="rId13"/>
    <p:sldId id="870" r:id="rId14"/>
    <p:sldId id="960" r:id="rId15"/>
    <p:sldId id="961" r:id="rId16"/>
    <p:sldId id="963" r:id="rId17"/>
    <p:sldId id="950" r:id="rId18"/>
    <p:sldId id="962" r:id="rId19"/>
    <p:sldId id="965" r:id="rId20"/>
    <p:sldId id="966" r:id="rId21"/>
    <p:sldId id="964" r:id="rId22"/>
    <p:sldId id="953" r:id="rId23"/>
    <p:sldId id="951" r:id="rId24"/>
    <p:sldId id="954" r:id="rId25"/>
    <p:sldId id="898" r:id="rId26"/>
    <p:sldId id="875" r:id="rId27"/>
    <p:sldId id="955" r:id="rId28"/>
    <p:sldId id="904" r:id="rId29"/>
    <p:sldId id="911" r:id="rId30"/>
    <p:sldId id="912" r:id="rId31"/>
    <p:sldId id="913" r:id="rId32"/>
    <p:sldId id="910" r:id="rId33"/>
    <p:sldId id="905" r:id="rId34"/>
    <p:sldId id="957" r:id="rId35"/>
    <p:sldId id="958" r:id="rId36"/>
    <p:sldId id="906" r:id="rId37"/>
    <p:sldId id="899" r:id="rId38"/>
    <p:sldId id="959" r:id="rId39"/>
    <p:sldId id="865" r:id="rId40"/>
    <p:sldId id="866" r:id="rId41"/>
    <p:sldId id="867" r:id="rId42"/>
    <p:sldId id="868" r:id="rId43"/>
    <p:sldId id="869" r:id="rId44"/>
    <p:sldId id="871" r:id="rId45"/>
    <p:sldId id="872" r:id="rId46"/>
    <p:sldId id="630" r:id="rId47"/>
    <p:sldId id="874" r:id="rId48"/>
    <p:sldId id="301" r:id="rId49"/>
    <p:sldId id="968" r:id="rId50"/>
    <p:sldId id="333" r:id="rId51"/>
    <p:sldId id="313" r:id="rId52"/>
    <p:sldId id="314" r:id="rId53"/>
    <p:sldId id="914" r:id="rId54"/>
    <p:sldId id="915" r:id="rId55"/>
    <p:sldId id="916" r:id="rId56"/>
    <p:sldId id="917" r:id="rId57"/>
    <p:sldId id="918" r:id="rId58"/>
    <p:sldId id="919" r:id="rId59"/>
    <p:sldId id="920" r:id="rId60"/>
    <p:sldId id="921" r:id="rId61"/>
    <p:sldId id="922" r:id="rId62"/>
    <p:sldId id="923" r:id="rId63"/>
    <p:sldId id="924" r:id="rId64"/>
    <p:sldId id="925" r:id="rId65"/>
    <p:sldId id="926" r:id="rId66"/>
    <p:sldId id="927" r:id="rId67"/>
    <p:sldId id="928" r:id="rId68"/>
    <p:sldId id="929" r:id="rId69"/>
    <p:sldId id="930" r:id="rId70"/>
    <p:sldId id="931" r:id="rId71"/>
    <p:sldId id="932" r:id="rId72"/>
    <p:sldId id="933" r:id="rId73"/>
    <p:sldId id="934" r:id="rId74"/>
    <p:sldId id="935" r:id="rId75"/>
    <p:sldId id="936" r:id="rId76"/>
    <p:sldId id="937" r:id="rId77"/>
    <p:sldId id="938" r:id="rId78"/>
    <p:sldId id="939" r:id="rId79"/>
    <p:sldId id="940" r:id="rId80"/>
    <p:sldId id="941" r:id="rId81"/>
    <p:sldId id="942" r:id="rId82"/>
    <p:sldId id="943" r:id="rId83"/>
    <p:sldId id="944" r:id="rId84"/>
    <p:sldId id="945" r:id="rId85"/>
    <p:sldId id="876" r:id="rId86"/>
    <p:sldId id="877" r:id="rId87"/>
    <p:sldId id="878" r:id="rId88"/>
    <p:sldId id="879" r:id="rId89"/>
    <p:sldId id="880" r:id="rId90"/>
    <p:sldId id="881" r:id="rId91"/>
    <p:sldId id="882" r:id="rId92"/>
    <p:sldId id="883" r:id="rId93"/>
    <p:sldId id="884" r:id="rId94"/>
    <p:sldId id="885" r:id="rId95"/>
    <p:sldId id="886" r:id="rId96"/>
    <p:sldId id="887" r:id="rId97"/>
    <p:sldId id="888" r:id="rId98"/>
    <p:sldId id="889" r:id="rId99"/>
    <p:sldId id="890" r:id="rId100"/>
    <p:sldId id="891" r:id="rId101"/>
    <p:sldId id="892" r:id="rId102"/>
    <p:sldId id="893" r:id="rId103"/>
    <p:sldId id="697" r:id="rId104"/>
    <p:sldId id="646" r:id="rId105"/>
    <p:sldId id="948" r:id="rId106"/>
    <p:sldId id="894" r:id="rId107"/>
    <p:sldId id="862" r:id="rId108"/>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5pPr>
    <a:lvl6pPr marL="2286000" algn="l" defTabSz="914400" rtl="0" eaLnBrk="1" latinLnBrk="0" hangingPunct="1">
      <a:defRPr kern="1200">
        <a:solidFill>
          <a:schemeClr val="tx2"/>
        </a:solidFill>
        <a:latin typeface="Arial" panose="020B0604020202020204" pitchFamily="34" charset="0"/>
        <a:ea typeface="+mn-ea"/>
        <a:cs typeface="+mn-cs"/>
      </a:defRPr>
    </a:lvl6pPr>
    <a:lvl7pPr marL="2743200" algn="l" defTabSz="914400" rtl="0" eaLnBrk="1" latinLnBrk="0" hangingPunct="1">
      <a:defRPr kern="1200">
        <a:solidFill>
          <a:schemeClr val="tx2"/>
        </a:solidFill>
        <a:latin typeface="Arial" panose="020B0604020202020204" pitchFamily="34" charset="0"/>
        <a:ea typeface="+mn-ea"/>
        <a:cs typeface="+mn-cs"/>
      </a:defRPr>
    </a:lvl7pPr>
    <a:lvl8pPr marL="3200400" algn="l" defTabSz="914400" rtl="0" eaLnBrk="1" latinLnBrk="0" hangingPunct="1">
      <a:defRPr kern="1200">
        <a:solidFill>
          <a:schemeClr val="tx2"/>
        </a:solidFill>
        <a:latin typeface="Arial" panose="020B0604020202020204" pitchFamily="34" charset="0"/>
        <a:ea typeface="+mn-ea"/>
        <a:cs typeface="+mn-cs"/>
      </a:defRPr>
    </a:lvl8pPr>
    <a:lvl9pPr marL="3657600" algn="l" defTabSz="914400" rtl="0" eaLnBrk="1" latinLnBrk="0" hangingPunct="1">
      <a:defRPr kern="1200">
        <a:solidFill>
          <a:schemeClr val="tx2"/>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265">
          <p15:clr>
            <a:srgbClr val="A4A3A4"/>
          </p15:clr>
        </p15:guide>
        <p15:guide id="2" pos="2784">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0A6B66-546F-3941-A7A8-9EDC5D303023}" v="14" dt="2023-01-23T06:21:52.7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4"/>
    <p:restoredTop sz="67114" autoAdjust="0"/>
  </p:normalViewPr>
  <p:slideViewPr>
    <p:cSldViewPr snapToObjects="1">
      <p:cViewPr varScale="1">
        <p:scale>
          <a:sx n="71" d="100"/>
          <a:sy n="71" d="100"/>
        </p:scale>
        <p:origin x="2752" y="168"/>
      </p:cViewPr>
      <p:guideLst>
        <p:guide orient="horz" pos="2265"/>
        <p:guide pos="278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Objects="1">
      <p:cViewPr>
        <p:scale>
          <a:sx n="100" d="100"/>
          <a:sy n="100" d="100"/>
        </p:scale>
        <p:origin x="3568" y="-50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viewProps" Target="viewProps.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theme" Target="theme/theme1.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notesMaster" Target="notesMasters/notesMaster1.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handoutMaster" Target="handoutMasters/handoutMaster1.xml"/><Relationship Id="rId115" Type="http://schemas.microsoft.com/office/2015/10/relationships/revisionInfo" Target="revisionInfo.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8834" name="Rectangle 2">
            <a:extLst>
              <a:ext uri="{FF2B5EF4-FFF2-40B4-BE49-F238E27FC236}">
                <a16:creationId xmlns:a16="http://schemas.microsoft.com/office/drawing/2014/main" id="{6AD14078-46C3-E8BF-40E4-A13DD4C518FD}"/>
              </a:ext>
            </a:extLst>
          </p:cNvPr>
          <p:cNvSpPr>
            <a:spLocks noGrp="1" noChangeArrowheads="1"/>
          </p:cNvSpPr>
          <p:nvPr>
            <p:ph type="hdr" sz="quarter"/>
          </p:nvPr>
        </p:nvSpPr>
        <p:spPr bwMode="auto">
          <a:xfrm>
            <a:off x="0" y="0"/>
            <a:ext cx="2971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GB" altLang="en-US"/>
          </a:p>
        </p:txBody>
      </p:sp>
      <p:sp>
        <p:nvSpPr>
          <p:cNvPr id="888835" name="Rectangle 3">
            <a:extLst>
              <a:ext uri="{FF2B5EF4-FFF2-40B4-BE49-F238E27FC236}">
                <a16:creationId xmlns:a16="http://schemas.microsoft.com/office/drawing/2014/main" id="{80412D17-D0F4-98BF-6276-94562FCD78CC}"/>
              </a:ext>
            </a:extLst>
          </p:cNvPr>
          <p:cNvSpPr>
            <a:spLocks noGrp="1" noChangeArrowheads="1"/>
          </p:cNvSpPr>
          <p:nvPr>
            <p:ph type="dt" sz="quarter" idx="1"/>
          </p:nvPr>
        </p:nvSpPr>
        <p:spPr bwMode="auto">
          <a:xfrm>
            <a:off x="3886200" y="0"/>
            <a:ext cx="28956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ltLang="en-US"/>
          </a:p>
        </p:txBody>
      </p:sp>
      <p:sp>
        <p:nvSpPr>
          <p:cNvPr id="888836" name="Rectangle 4">
            <a:extLst>
              <a:ext uri="{FF2B5EF4-FFF2-40B4-BE49-F238E27FC236}">
                <a16:creationId xmlns:a16="http://schemas.microsoft.com/office/drawing/2014/main" id="{0BF8644D-AC46-1D53-A4EE-B8805FD9A8EB}"/>
              </a:ext>
            </a:extLst>
          </p:cNvPr>
          <p:cNvSpPr>
            <a:spLocks noGrp="1" noChangeArrowheads="1"/>
          </p:cNvSpPr>
          <p:nvPr>
            <p:ph type="ftr" sz="quarter" idx="2"/>
          </p:nvPr>
        </p:nvSpPr>
        <p:spPr bwMode="auto">
          <a:xfrm>
            <a:off x="0" y="9448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800"/>
            </a:lvl1pPr>
          </a:lstStyle>
          <a:p>
            <a:pPr>
              <a:defRPr/>
            </a:pPr>
            <a:endParaRPr lang="en-GB" altLang="en-US"/>
          </a:p>
        </p:txBody>
      </p:sp>
      <p:sp>
        <p:nvSpPr>
          <p:cNvPr id="888837" name="Rectangle 5">
            <a:extLst>
              <a:ext uri="{FF2B5EF4-FFF2-40B4-BE49-F238E27FC236}">
                <a16:creationId xmlns:a16="http://schemas.microsoft.com/office/drawing/2014/main" id="{735350D1-A8F3-2C16-C5A2-1C589F9A123A}"/>
              </a:ext>
            </a:extLst>
          </p:cNvPr>
          <p:cNvSpPr>
            <a:spLocks noGrp="1" noChangeArrowheads="1"/>
          </p:cNvSpPr>
          <p:nvPr>
            <p:ph type="sldNum" sz="quarter" idx="3"/>
          </p:nvPr>
        </p:nvSpPr>
        <p:spPr bwMode="auto">
          <a:xfrm>
            <a:off x="3886200" y="94488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000"/>
            </a:lvl1pPr>
          </a:lstStyle>
          <a:p>
            <a:fld id="{1BB04E06-2DFE-1F47-BB2A-4FF4F5CB2EF9}"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442BC53-D422-20A4-EA72-01B247395A00}"/>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1" name="Rectangle 3">
            <a:extLst>
              <a:ext uri="{FF2B5EF4-FFF2-40B4-BE49-F238E27FC236}">
                <a16:creationId xmlns:a16="http://schemas.microsoft.com/office/drawing/2014/main" id="{420811DB-D9FD-326F-FD6F-5C89CF0569FA}"/>
              </a:ext>
            </a:extLst>
          </p:cNvPr>
          <p:cNvSpPr>
            <a:spLocks noGrp="1" noChangeArrowheads="1"/>
          </p:cNvSpPr>
          <p:nvPr>
            <p:ph type="dt" idx="1"/>
          </p:nvPr>
        </p:nvSpPr>
        <p:spPr bwMode="auto">
          <a:xfrm>
            <a:off x="3851275"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lvl1pPr algn="r" defTabSz="928688">
              <a:defRPr sz="1200">
                <a:solidFill>
                  <a:schemeClr val="tx1"/>
                </a:solidFill>
              </a:defRPr>
            </a:lvl1pPr>
          </a:lstStyle>
          <a:p>
            <a:pPr>
              <a:defRPr/>
            </a:pPr>
            <a:endParaRPr lang="en-GB" altLang="en-US"/>
          </a:p>
        </p:txBody>
      </p:sp>
      <p:sp>
        <p:nvSpPr>
          <p:cNvPr id="4100" name="Rectangle 4">
            <a:extLst>
              <a:ext uri="{FF2B5EF4-FFF2-40B4-BE49-F238E27FC236}">
                <a16:creationId xmlns:a16="http://schemas.microsoft.com/office/drawing/2014/main" id="{57F4C5C3-14BD-A51B-134C-A45289060776}"/>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a:extLst>
              <a:ext uri="{FF2B5EF4-FFF2-40B4-BE49-F238E27FC236}">
                <a16:creationId xmlns:a16="http://schemas.microsoft.com/office/drawing/2014/main" id="{C641798F-67E5-DF03-8CB8-3C81F71F626C}"/>
              </a:ext>
            </a:extLst>
          </p:cNvPr>
          <p:cNvSpPr>
            <a:spLocks noGrp="1" noChangeArrowheads="1"/>
          </p:cNvSpPr>
          <p:nvPr>
            <p:ph type="body" sz="quarter" idx="3"/>
          </p:nvPr>
        </p:nvSpPr>
        <p:spPr bwMode="auto">
          <a:xfrm>
            <a:off x="906463" y="4714875"/>
            <a:ext cx="4984750"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7174" name="Rectangle 6">
            <a:extLst>
              <a:ext uri="{FF2B5EF4-FFF2-40B4-BE49-F238E27FC236}">
                <a16:creationId xmlns:a16="http://schemas.microsoft.com/office/drawing/2014/main" id="{E310A076-8B12-8B38-1C4F-6F6BFDFDC8FF}"/>
              </a:ext>
            </a:extLst>
          </p:cNvPr>
          <p:cNvSpPr>
            <a:spLocks noGrp="1" noChangeArrowheads="1"/>
          </p:cNvSpPr>
          <p:nvPr>
            <p:ph type="ftr" sz="quarter" idx="4"/>
          </p:nvPr>
        </p:nvSpPr>
        <p:spPr bwMode="auto">
          <a:xfrm>
            <a:off x="0"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b"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5" name="Rectangle 7">
            <a:extLst>
              <a:ext uri="{FF2B5EF4-FFF2-40B4-BE49-F238E27FC236}">
                <a16:creationId xmlns:a16="http://schemas.microsoft.com/office/drawing/2014/main" id="{8E0F8A0E-5307-1D80-C314-F3F2EC38779C}"/>
              </a:ext>
            </a:extLst>
          </p:cNvPr>
          <p:cNvSpPr>
            <a:spLocks noGrp="1" noChangeArrowheads="1"/>
          </p:cNvSpPr>
          <p:nvPr>
            <p:ph type="sldNum" sz="quarter" idx="5"/>
          </p:nvPr>
        </p:nvSpPr>
        <p:spPr bwMode="auto">
          <a:xfrm>
            <a:off x="3851275"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b" anchorCtr="0" compatLnSpc="1">
            <a:prstTxWarp prst="textNoShape">
              <a:avLst/>
            </a:prstTxWarp>
          </a:bodyPr>
          <a:lstStyle>
            <a:lvl1pPr algn="r" defTabSz="928688">
              <a:defRPr sz="1200">
                <a:solidFill>
                  <a:schemeClr val="tx1"/>
                </a:solidFill>
              </a:defRPr>
            </a:lvl1pPr>
          </a:lstStyle>
          <a:p>
            <a:fld id="{3457B34C-D0B0-2444-AC29-7BDEE7A659DA}"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5BFBC61C-1700-6D38-B336-1AFA7CC2FACE}"/>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78D4B541-EEA0-9B44-975B-57FADA35AB9B}" type="slidenum">
              <a:rPr lang="en-GB" altLang="en-US">
                <a:solidFill>
                  <a:schemeClr val="tx1"/>
                </a:solidFill>
              </a:rPr>
              <a:pPr/>
              <a:t>1</a:t>
            </a:fld>
            <a:endParaRPr lang="en-GB" altLang="en-US">
              <a:solidFill>
                <a:schemeClr val="tx1"/>
              </a:solidFill>
            </a:endParaRPr>
          </a:p>
        </p:txBody>
      </p:sp>
      <p:sp>
        <p:nvSpPr>
          <p:cNvPr id="7171" name="Rectangle 2">
            <a:extLst>
              <a:ext uri="{FF2B5EF4-FFF2-40B4-BE49-F238E27FC236}">
                <a16:creationId xmlns:a16="http://schemas.microsoft.com/office/drawing/2014/main" id="{F4BD54AE-D223-F5C6-F92B-CDA47B521744}"/>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0412FF15-FDAE-CCD4-03CD-7EE3D6A89B94}"/>
              </a:ext>
            </a:extLst>
          </p:cNvPr>
          <p:cNvSpPr>
            <a:spLocks noGrp="1" noChangeArrowheads="1"/>
          </p:cNvSpPr>
          <p:nvPr>
            <p:ph type="body" idx="1"/>
          </p:nvPr>
        </p:nvSpPr>
        <p:spPr>
          <a:noFill/>
        </p:spPr>
        <p:txBody>
          <a:bodyPr/>
          <a:lstStyle/>
          <a:p>
            <a:pPr eaLnBrk="1" hangingPunct="1"/>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propagation of an explosion reaction through a deflagrating explosive is based on thermal reactions. A deflagrating explosive will ignite when subjected to an external stimulus such as flame, spark, shock, friction or high temperatures. Burning begins on or just above its surface, essentially receding layer by layer as one would imagine when sucking a hard boiled sweet. The rate at which the surface of the explosive burns is known as the linear burning rate, which is governed by </a:t>
                </a:r>
                <a:r>
                  <a:rPr lang="en-GB" sz="1800" b="1" u="sng" dirty="0">
                    <a:solidFill>
                      <a:srgbClr val="008080"/>
                    </a:solidFill>
                    <a:effectLst/>
                    <a:latin typeface="Times New Roman" panose="02020603050405020304" pitchFamily="18" charset="0"/>
                    <a:ea typeface="Times New Roman" panose="02020603050405020304" pitchFamily="18" charset="0"/>
                    <a:cs typeface="Times New Roman" panose="02020603050405020304" pitchFamily="18" charset="0"/>
                  </a:rPr>
                  <a:t>Equation 1</a:t>
                </a:r>
                <a:r>
                  <a:rPr lang="en-US" sz="1800" b="1" dirty="0">
                    <a:effectLst/>
                    <a:latin typeface="Times New Roman" panose="02020603050405020304" pitchFamily="18" charset="0"/>
                    <a:ea typeface="Times New Roman" panose="02020603050405020304" pitchFamily="18" charset="0"/>
                  </a:rPr>
                  <a:t>, where r is the linear burning rate coefficient in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rPr>
                  <a:t>P</a:t>
                </a:r>
                <a:r>
                  <a:rPr lang="en-US" sz="1800" b="1" dirty="0">
                    <a:effectLst/>
                    <a:latin typeface="Times New Roman" panose="02020603050405020304" pitchFamily="18" charset="0"/>
                    <a:ea typeface="Times New Roman" panose="02020603050405020304" pitchFamily="18" charset="0"/>
                  </a:rPr>
                  <a:t> is the pressure at the surface of the explosive at a given instant in Nmm</a:t>
                </a:r>
                <a:r>
                  <a:rPr lang="en-US" sz="1800" b="1" baseline="30000" dirty="0">
                    <a:effectLst/>
                    <a:latin typeface="Times New Roman" panose="02020603050405020304" pitchFamily="18" charset="0"/>
                    <a:ea typeface="Times New Roman" panose="02020603050405020304" pitchFamily="18" charset="0"/>
                  </a:rPr>
                  <a:t>-2</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i="1"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is the burning rate coefficient and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dirty="0">
                    <a:effectLst/>
                    <a:latin typeface="Times New Roman" panose="02020603050405020304" pitchFamily="18" charset="0"/>
                    <a:ea typeface="Times New Roman" panose="02020603050405020304" pitchFamily="18" charset="0"/>
                  </a:rPr>
                  <a:t> is the burning rate index.</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𝑟</m:t>
                      </m:r>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𝛽</m:t>
                      </m:r>
                      <m:sSup>
                        <m:sSupPr>
                          <m:ctrlPr>
                            <a:rPr lang="en-GB" sz="1800" i="1" u="sng">
                              <a:solidFill>
                                <a:srgbClr val="008080"/>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𝑃</m:t>
                          </m:r>
                        </m:e>
                        <m:sup>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m:t>
                          </m:r>
                        </m:sup>
                      </m:sSup>
                    </m:oMath>
                  </m:oMathPara>
                </a14:m>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ctr">
                  <a:spcAft>
                    <a:spcPts val="1000"/>
                  </a:spcAft>
                </a:pPr>
                <a:r>
                  <a:rPr lang="en-GB" sz="18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Equation 1: Linear Burning Rate</a:t>
                </a:r>
                <a:endParaRPr lang="en-GB" sz="1800" b="1" dirty="0">
                  <a:solidFill>
                    <a:srgbClr val="4472C4"/>
                  </a:solidFill>
                  <a:effectLst/>
                  <a:latin typeface="Arial" panose="020B0604020202020204" pitchFamily="34" charset="0"/>
                  <a:ea typeface="Calibri" panose="020F0502020204030204" pitchFamily="34" charset="0"/>
                  <a:cs typeface="Arial" panose="020B0604020202020204" pitchFamily="34"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In a deflagration reaction, the temperature of each layer of the explosive is brought to the ignition point as it recedes, with heat being radiated and conducted from the reaction zone into the solid material. The rate at which the surface recedes depends on the rate of heat transfer into the explosive, which itself is dependent upon the pressure at the surface of the composition as Equation 1 demonstrates. As such, the rate of surface regression can increase hugely if the explosive is confined (completely enclosed), since the gaseous products of combustion cannot escape - pressure increases; the reaction zone is narrowed; heat flow into the explosive increases; the explosive burns faster. Within a few milliseconds the process become self-propagating. To represent this in numbers, the linear burn rate of pine wood at atmospheric pressure is in the order of 0.02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Similarly, the linear burn rate of an unconfined gun propellant under the same conditions is typically 5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However, if this same propellant is then confined in the breech mechanism of an artillery piece then the linear burn rate can increase to 400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Ultimately, the rate of deflagration in explosives can reach a situation where the rate of burning approaches and exceeds the velocity of sound for that material under the current conditions. If the rate of deflagration reaches values in excess of 1000 – 1800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then the reaction is classed as a </a:t>
                </a:r>
                <a:r>
                  <a:rPr lang="en-US" sz="1800" b="1" i="1" dirty="0">
                    <a:effectLst/>
                    <a:latin typeface="Times New Roman" panose="02020603050405020304" pitchFamily="18" charset="0"/>
                    <a:ea typeface="Times New Roman" panose="02020603050405020304" pitchFamily="18" charset="0"/>
                  </a:rPr>
                  <a:t>‘low order’</a:t>
                </a:r>
                <a:r>
                  <a:rPr lang="en-US" sz="1800" b="1" dirty="0">
                    <a:effectLst/>
                    <a:latin typeface="Times New Roman" panose="02020603050405020304" pitchFamily="18" charset="0"/>
                    <a:ea typeface="Times New Roman" panose="02020603050405020304" pitchFamily="18" charset="0"/>
                  </a:rPr>
                  <a:t> detonation.</a:t>
                </a:r>
                <a:endParaRPr lang="en-GB" sz="1800" dirty="0">
                  <a:effectLst/>
                  <a:latin typeface="Times New Roman" panose="02020603050405020304" pitchFamily="18" charset="0"/>
                  <a:ea typeface="Times New Roman" panose="02020603050405020304" pitchFamily="18" charset="0"/>
                </a:endParaRPr>
              </a:p>
              <a:p>
                <a:endParaRPr lang="en-US" dirty="0"/>
              </a:p>
            </p:txBody>
          </p:sp>
        </mc:Choice>
        <mc:Fallback xmlns="">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propagation of an explosion reaction through a deflagrating explosive is based on thermal reactions. A deflagrating explosive will ignite when subjected to an external stimulus such as flame, spark, shock, friction or high temperatures. Burning begins on or just above its surface, essentially receding layer by layer as one would imagine when sucking a hard boiled sweet. The rate at which the surface of the explosive burns is known as the linear burning rate, which is governed by </a:t>
                </a:r>
                <a:r>
                  <a:rPr lang="en-GB" sz="1800" b="1" u="sng" dirty="0">
                    <a:solidFill>
                      <a:srgbClr val="008080"/>
                    </a:solidFill>
                    <a:effectLst/>
                    <a:latin typeface="Times New Roman" panose="02020603050405020304" pitchFamily="18" charset="0"/>
                    <a:ea typeface="Times New Roman" panose="02020603050405020304" pitchFamily="18" charset="0"/>
                    <a:cs typeface="Times New Roman" panose="02020603050405020304" pitchFamily="18" charset="0"/>
                  </a:rPr>
                  <a:t>Equation 1</a:t>
                </a:r>
                <a:r>
                  <a:rPr lang="en-US" sz="1800" b="1" dirty="0">
                    <a:effectLst/>
                    <a:latin typeface="Times New Roman" panose="02020603050405020304" pitchFamily="18" charset="0"/>
                    <a:ea typeface="Times New Roman" panose="02020603050405020304" pitchFamily="18" charset="0"/>
                  </a:rPr>
                  <a:t>, where r is the linear burning rate coefficient in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rPr>
                  <a:t>P</a:t>
                </a:r>
                <a:r>
                  <a:rPr lang="en-US" sz="1800" b="1" dirty="0">
                    <a:effectLst/>
                    <a:latin typeface="Times New Roman" panose="02020603050405020304" pitchFamily="18" charset="0"/>
                    <a:ea typeface="Times New Roman" panose="02020603050405020304" pitchFamily="18" charset="0"/>
                  </a:rPr>
                  <a:t> is the pressure at the surface of the explosive at a given instant in Nmm</a:t>
                </a:r>
                <a:r>
                  <a:rPr lang="en-US" sz="1800" b="1" baseline="30000" dirty="0">
                    <a:effectLst/>
                    <a:latin typeface="Times New Roman" panose="02020603050405020304" pitchFamily="18" charset="0"/>
                    <a:ea typeface="Times New Roman" panose="02020603050405020304" pitchFamily="18" charset="0"/>
                  </a:rPr>
                  <a:t>-2</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i="1"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is the burning rate coefficient and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dirty="0">
                    <a:effectLst/>
                    <a:latin typeface="Times New Roman" panose="02020603050405020304" pitchFamily="18" charset="0"/>
                    <a:ea typeface="Times New Roman" panose="02020603050405020304" pitchFamily="18" charset="0"/>
                  </a:rPr>
                  <a:t> is the burning rate index.</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r>
                  <a:rPr lang="en-US" sz="1800" b="0" i="0">
                    <a:effectLst/>
                    <a:latin typeface="Cambria Math" panose="02040503050406030204" pitchFamily="18" charset="0"/>
                    <a:ea typeface="Times New Roman" panose="02020603050405020304" pitchFamily="18" charset="0"/>
                    <a:cs typeface="Times New Roman" panose="02020603050405020304" pitchFamily="18" charset="0"/>
                  </a:rPr>
                  <a:t>𝑟= 𝛽𝑃</a:t>
                </a:r>
                <a:r>
                  <a:rPr lang="en-GB" sz="1800" b="0" i="0" u="sng">
                    <a:solidFill>
                      <a:srgbClr val="008080"/>
                    </a:solidFill>
                    <a:effectLst/>
                    <a:latin typeface="Cambria Math" panose="02040503050406030204" pitchFamily="18" charset="0"/>
                    <a:ea typeface="Times New Roman" panose="02020603050405020304" pitchFamily="18" charset="0"/>
                    <a:cs typeface="Times New Roman" panose="02020603050405020304" pitchFamily="18" charset="0"/>
                  </a:rPr>
                  <a:t>^</a:t>
                </a:r>
                <a:r>
                  <a:rPr lang="en-US" sz="1800" b="0" i="0">
                    <a:effectLst/>
                    <a:latin typeface="Cambria Math" panose="02040503050406030204" pitchFamily="18" charset="0"/>
                    <a:ea typeface="Times New Roman" panose="02020603050405020304" pitchFamily="18" charset="0"/>
                    <a:cs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ctr">
                  <a:spcAft>
                    <a:spcPts val="1000"/>
                  </a:spcAft>
                </a:pPr>
                <a:r>
                  <a:rPr lang="en-GB" sz="18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Equation 1: Linear Burning Rate</a:t>
                </a:r>
                <a:endParaRPr lang="en-GB" sz="1800" b="1" dirty="0">
                  <a:solidFill>
                    <a:srgbClr val="4472C4"/>
                  </a:solidFill>
                  <a:effectLst/>
                  <a:latin typeface="Arial" panose="020B0604020202020204" pitchFamily="34" charset="0"/>
                  <a:ea typeface="Calibri" panose="020F0502020204030204" pitchFamily="34" charset="0"/>
                  <a:cs typeface="Arial" panose="020B0604020202020204" pitchFamily="34"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In a deflagration reaction, the temperature of each layer of the explosive is brought to the ignition point as it recedes, with heat being radiated and conducted from the reaction zone into the solid material. The rate at which the surface recedes depends on the rate of heat transfer into the explosive, which itself is dependent upon the pressure at the surface of the composition as Equation 1 demonstrates. As such, the rate of surface regression can increase hugely if the explosive is confined (completely enclosed), since the gaseous products of combustion cannot escape - pressure increases; the reaction zone is narrowed; heat flow into the explosive increases; the explosive burns faster. Within a few milliseconds the process become self-propagating. To represent this in numbers, the linear burn rate of pine wood at atmospheric pressure is in the order of 0.02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Similarly, the linear burn rate of an unconfined gun propellant under the same conditions is typically 5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However, if this same propellant is then confined in the breech mechanism of an artillery piece then the linear burn rate can increase to 400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Ultimately, the rate of deflagration in explosives can reach a situation where the rate of burning approaches and exceeds the velocity of sound for that material under the current conditions. If the rate of deflagration reaches values in excess of 1000 – 1800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then the reaction is classed as a </a:t>
                </a:r>
                <a:r>
                  <a:rPr lang="en-US" sz="1800" b="1" i="1" dirty="0">
                    <a:effectLst/>
                    <a:latin typeface="Times New Roman" panose="02020603050405020304" pitchFamily="18" charset="0"/>
                    <a:ea typeface="Times New Roman" panose="02020603050405020304" pitchFamily="18" charset="0"/>
                  </a:rPr>
                  <a:t>‘low order’</a:t>
                </a:r>
                <a:r>
                  <a:rPr lang="en-US" sz="1800" b="1" dirty="0">
                    <a:effectLst/>
                    <a:latin typeface="Times New Roman" panose="02020603050405020304" pitchFamily="18" charset="0"/>
                    <a:ea typeface="Times New Roman" panose="02020603050405020304" pitchFamily="18" charset="0"/>
                  </a:rPr>
                  <a:t> detonation.</a:t>
                </a:r>
                <a:endParaRPr lang="en-GB" sz="1800" dirty="0">
                  <a:effectLst/>
                  <a:latin typeface="Times New Roman" panose="02020603050405020304" pitchFamily="18" charset="0"/>
                  <a:ea typeface="Times New Roman" panose="02020603050405020304" pitchFamily="18" charset="0"/>
                </a:endParaRPr>
              </a:p>
              <a:p>
                <a:endParaRPr lang="en-US" dirty="0"/>
              </a:p>
            </p:txBody>
          </p:sp>
        </mc:Fallback>
      </mc:AlternateContent>
      <p:sp>
        <p:nvSpPr>
          <p:cNvPr id="4" name="Slide Number Placeholder 3"/>
          <p:cNvSpPr>
            <a:spLocks noGrp="1"/>
          </p:cNvSpPr>
          <p:nvPr>
            <p:ph type="sldNum" sz="quarter" idx="5"/>
          </p:nvPr>
        </p:nvSpPr>
        <p:spPr/>
        <p:txBody>
          <a:bodyPr/>
          <a:lstStyle/>
          <a:p>
            <a:fld id="{3457B34C-D0B0-2444-AC29-7BDEE7A659DA}" type="slidenum">
              <a:rPr lang="en-GB" altLang="en-US" smtClean="0"/>
              <a:pPr/>
              <a:t>8</a:t>
            </a:fld>
            <a:endParaRPr lang="en-GB" altLang="en-US"/>
          </a:p>
        </p:txBody>
      </p:sp>
    </p:spTree>
    <p:extLst>
      <p:ext uri="{BB962C8B-B14F-4D97-AF65-F5344CB8AC3E}">
        <p14:creationId xmlns:p14="http://schemas.microsoft.com/office/powerpoint/2010/main" val="385205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velocity of that shock front can be in the region of 1800 – 9000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dependent upon the explosive. Unlike a deflagration, the rate at which the material decomposes is NOT governed by the rate of heat transfer but by the velocity at which the explosive material will propagate the shockwave. Detonation can take place via two specific mechanisms:</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Burning to detonation;</a:t>
            </a:r>
            <a:endParaRPr lang="en-GB" sz="1800" dirty="0">
              <a:effectLst/>
              <a:latin typeface="Times New Roman" panose="02020603050405020304" pitchFamily="18" charset="0"/>
              <a:ea typeface="Times New Roman" panose="02020603050405020304" pitchFamily="18" charset="0"/>
              <a:cs typeface="Symbol" pitchFamily="2" charset="2"/>
            </a:endParaRPr>
          </a:p>
          <a:p>
            <a:pPr marL="342900" lvl="0" indent="-342900">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Shock to detonation.</a:t>
            </a:r>
            <a:endParaRPr lang="en-GB" sz="1800" dirty="0">
              <a:effectLst/>
              <a:latin typeface="Times New Roman" panose="02020603050405020304" pitchFamily="18" charset="0"/>
              <a:ea typeface="Times New Roman" panose="02020603050405020304" pitchFamily="18" charset="0"/>
              <a:cs typeface="Symbol" pitchFamily="2" charset="2"/>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and violent form of combustion called detonation differs from other forms in that all the important energy transfer is by mass flow in strong compression waves, with negligible contributions from other processes (such as heat conduction) which are so important in flames. The leading part of a detonation front is a strong shock wave propagating into the explosive. This shock heats the material by com­pressing it, thus triggering chemical reactions, and a balance is attained such that the chemical reaction supports the shock wave propagation. In this process material is consumed much faster than in a flame, making detonation easily distinguishable from other combustion processes. The very rapid energy conversion in explosives is the property that makes them useful. The most easily measured characteristic property of a detonation is the velocity at which the front propagates into the explosive. The front of a detonation wave initiated at one end of a large-diameter stick of explosive is found to approach a nearly plane shape and a constant velocity of propagation. Thus, it seems reasonable to assume that a limiting velocity exists, and within that limit a chemical reaction takes place which produces a steady propagating zone in the explosive.</a:t>
            </a:r>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10</a:t>
            </a:fld>
            <a:endParaRPr lang="en-GB" altLang="en-US"/>
          </a:p>
        </p:txBody>
      </p:sp>
    </p:spTree>
    <p:extLst>
      <p:ext uri="{BB962C8B-B14F-4D97-AF65-F5344CB8AC3E}">
        <p14:creationId xmlns:p14="http://schemas.microsoft.com/office/powerpoint/2010/main" val="3668848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15</a:t>
            </a:fld>
            <a:endParaRPr lang="en-GB" altLang="en-US"/>
          </a:p>
        </p:txBody>
      </p:sp>
    </p:spTree>
    <p:extLst>
      <p:ext uri="{BB962C8B-B14F-4D97-AF65-F5344CB8AC3E}">
        <p14:creationId xmlns:p14="http://schemas.microsoft.com/office/powerpoint/2010/main" val="1531189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800" dirty="0">
                <a:effectLst/>
                <a:latin typeface="ArialMT"/>
              </a:rPr>
              <a:t>Those hot-spots which are in proximity to one another link together possibly as a result of pressure pulses travelling between the hot-spots as a result of the production of product gases. Hot-spots which are more widely spaced tend to be quenched. </a:t>
            </a:r>
            <a:endParaRPr lang="en-GB" dirty="0"/>
          </a:p>
          <a:p>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16</a:t>
            </a:fld>
            <a:endParaRPr lang="en-GB" altLang="en-US"/>
          </a:p>
        </p:txBody>
      </p:sp>
    </p:spTree>
    <p:extLst>
      <p:ext uri="{BB962C8B-B14F-4D97-AF65-F5344CB8AC3E}">
        <p14:creationId xmlns:p14="http://schemas.microsoft.com/office/powerpoint/2010/main" val="3080136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In a shock to detonation (or direct initiation) there is no requirement to precede with a flame front through a burning process. Instead, a high velocity shock wave generated by the ignition source is responsible for the detonation formation process. As the shock wave travels into the explosive, particle compression and adiabatic heating occurs at the shock front. Adiabatic heating and compression liberate energy as the explosive decomposes, thereby accelerating the shock wave further. At some point (or not) the velocity of the shock wave will exceed the velocity of sound in the explosive material and detonation will occur. Obviously, the shock wave will be required to travel a distance along the explosive (mm or cm even) before it becomes self-propagating, but unlike a burn to detonation, the delay is in microseconds. If the conditions are not met, again for which there are many variables such as initial shock velocity, charge diameter and loading density, a detonation may not occur, leaving the explosive chemically unchanged. So, in terms of OME there can be many occurrences where explosive charges: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high order (where the conditions to sustain the velocity of the required shock wave are met);</a:t>
            </a:r>
            <a:endParaRPr lang="en-GB" sz="1800" dirty="0">
              <a:effectLst/>
              <a:latin typeface="Arial" panose="020B0604020202020204" pitchFamily="34" charset="0"/>
              <a:ea typeface="Calibri" panose="020F0502020204030204" pitchFamily="34" charset="0"/>
              <a:cs typeface="Symbol" pitchFamily="2" charset="2"/>
            </a:endParaRPr>
          </a:p>
          <a:p>
            <a:pPr marL="342900" lvl="0" indent="-342900">
              <a:lnSpc>
                <a:spcPct val="115000"/>
              </a:lnSpc>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low order (where the explosive is consumed but the shock front is unable to achieve its peak velocity leading to a less violent explosion);</a:t>
            </a:r>
            <a:endParaRPr lang="en-GB" sz="1800" dirty="0">
              <a:effectLst/>
              <a:latin typeface="Arial" panose="020B0604020202020204" pitchFamily="34" charset="0"/>
              <a:ea typeface="Calibri" panose="020F0502020204030204" pitchFamily="34" charset="0"/>
              <a:cs typeface="Symbol" pitchFamily="2" charset="2"/>
            </a:endParaRPr>
          </a:p>
          <a:p>
            <a:pPr marL="342900" lvl="0" indent="-342900">
              <a:lnSpc>
                <a:spcPct val="115000"/>
              </a:lnSpc>
              <a:spcAft>
                <a:spcPts val="1000"/>
              </a:spcAft>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partial (where the shock wave is only able to sustain the appropriate detonation velocity through part of the explosive, leaving part of it chemically unchanged and still visible at the explosion site).</a:t>
            </a:r>
            <a:endParaRPr lang="en-GB" sz="1800" dirty="0">
              <a:effectLst/>
              <a:latin typeface="Arial" panose="020B0604020202020204" pitchFamily="34" charset="0"/>
              <a:ea typeface="Calibri" panose="020F0502020204030204" pitchFamily="34" charset="0"/>
              <a:cs typeface="Symbol" pitchFamily="2" charset="2"/>
            </a:endParaRPr>
          </a:p>
          <a:p>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22</a:t>
            </a:fld>
            <a:endParaRPr lang="en-GB" altLang="en-US"/>
          </a:p>
        </p:txBody>
      </p:sp>
    </p:spTree>
    <p:extLst>
      <p:ext uri="{BB962C8B-B14F-4D97-AF65-F5344CB8AC3E}">
        <p14:creationId xmlns:p14="http://schemas.microsoft.com/office/powerpoint/2010/main" val="3567543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MT"/>
              </a:rPr>
              <a:t>If sufficient energy is accumulated in a molecule by collision, absorption of light/gamma rays/ cosmic rays, impact by high-speed particles etc. then it is possible that a bond can break. In many cases it is likely that the separated entities produced by the bond breakage recombine almost immediately. However, in some cases the separated entities form strong bonds with other atoms and molecules in the vicinity or undergo further fragmentation. This forms the basis of chemical kinetics. </a:t>
            </a:r>
            <a:r>
              <a:rPr lang="en-GB" sz="1200" dirty="0">
                <a:effectLst/>
                <a:latin typeface="Arial" panose="020B0604020202020204" pitchFamily="34" charset="0"/>
              </a:rPr>
              <a:t> </a:t>
            </a:r>
            <a:r>
              <a:rPr lang="en-GB" sz="1800" dirty="0">
                <a:effectLst/>
                <a:latin typeface="ArialMT"/>
              </a:rPr>
              <a:t>Most chemical reactions start with an endothermic step, this means that energy has to be added to the molecule causing the initial bond breakage., Immediately after separation, the fragments are in a very high energy state. The fragments can lose energy by collision, the particles will lose a lot more energy by forming new bonds or by rearranging and fragmenting further. The energy released by this to other molecules can cause those molecules to fragment and so lead to a succession of chemical reactions. Reactions which give out energy are called exothermic and it is the balance between the endothermic and the exothermic reactions which determines the overall energy output. Figure gives a schematic of the energy release for an exothermic reaction. </a:t>
            </a:r>
            <a:endParaRPr lang="en-GB" dirty="0"/>
          </a:p>
          <a:p>
            <a:r>
              <a:rPr lang="en-GB" sz="1800" dirty="0">
                <a:effectLst/>
                <a:latin typeface="ArialMT"/>
              </a:rPr>
              <a:t>The easiest way to concentrate energy into a molecule is by heating it. If once, chemical reaction has started, sufficient energy is released this can cause the system to be self-heating. Effectively a positive feedback mechanism, building up the energy release rate to the phenomenal levels seen in explosives. </a:t>
            </a:r>
            <a:endParaRPr lang="en-GB" dirty="0"/>
          </a:p>
          <a:p>
            <a:r>
              <a:rPr lang="en-GB" sz="1800" dirty="0">
                <a:effectLst/>
                <a:latin typeface="ArialMT"/>
              </a:rPr>
              <a:t>The energy required to take a molecule from its normal, standard temperature and pressure (298 K and 1 atmosphere) to the state where its weakest bond breaks is called the activation energy (</a:t>
            </a:r>
            <a:r>
              <a:rPr lang="en-GB" sz="1800" dirty="0" err="1">
                <a:effectLst/>
                <a:latin typeface="ArialMT"/>
              </a:rPr>
              <a:t>E</a:t>
            </a:r>
            <a:r>
              <a:rPr lang="en-GB" sz="1800" baseline="-25000" dirty="0" err="1">
                <a:effectLst/>
                <a:latin typeface="ArialMT"/>
              </a:rPr>
              <a:t>act</a:t>
            </a:r>
            <a:r>
              <a:rPr lang="en-GB" sz="1800" dirty="0">
                <a:effectLst/>
                <a:latin typeface="ArialMT"/>
              </a:rPr>
              <a:t>). The energy difference between the initial material and the final products is the energy that is available for doing other work. In most explosives this means a conversion from a solid or a liquid to a hot, high pressure gas which violently pushes against, fracturing and moving the surrounding material. Figure gives a schematic idea of the energy thresholds and energy output. </a:t>
            </a:r>
            <a:endParaRPr lang="en-GB" dirty="0"/>
          </a:p>
          <a:p>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23</a:t>
            </a:fld>
            <a:endParaRPr lang="en-GB" altLang="en-US"/>
          </a:p>
        </p:txBody>
      </p:sp>
    </p:spTree>
    <p:extLst>
      <p:ext uri="{BB962C8B-B14F-4D97-AF65-F5344CB8AC3E}">
        <p14:creationId xmlns:p14="http://schemas.microsoft.com/office/powerpoint/2010/main" val="4268674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25</a:t>
            </a:fld>
            <a:endParaRPr lang="en-GB" altLang="en-US"/>
          </a:p>
        </p:txBody>
      </p:sp>
    </p:spTree>
    <p:extLst>
      <p:ext uri="{BB962C8B-B14F-4D97-AF65-F5344CB8AC3E}">
        <p14:creationId xmlns:p14="http://schemas.microsoft.com/office/powerpoint/2010/main" val="3705677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DDDAD5CF-D64D-DD9F-4107-15BB38A5A1B9}"/>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F8646273-BBF8-9A4A-A4FF-08BC6E2631CB}" type="slidenum">
              <a:rPr lang="en-GB" altLang="en-US">
                <a:solidFill>
                  <a:schemeClr val="tx1"/>
                </a:solidFill>
              </a:rPr>
              <a:pPr/>
              <a:t>27</a:t>
            </a:fld>
            <a:endParaRPr lang="en-GB" altLang="en-US">
              <a:solidFill>
                <a:schemeClr val="tx1"/>
              </a:solidFill>
            </a:endParaRPr>
          </a:p>
        </p:txBody>
      </p:sp>
      <p:sp>
        <p:nvSpPr>
          <p:cNvPr id="14339" name="Rectangle 2">
            <a:extLst>
              <a:ext uri="{FF2B5EF4-FFF2-40B4-BE49-F238E27FC236}">
                <a16:creationId xmlns:a16="http://schemas.microsoft.com/office/drawing/2014/main" id="{07407D54-4986-88E2-A4CE-3E845C89A3F1}"/>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6966E61F-EB3F-2321-E1F4-ADA8A9E6EAA0}"/>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F0C55D19-F5B4-5E32-3408-38BA0040F41A}"/>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30798BD0-05B1-904B-A169-D099FE601F69}" type="slidenum">
              <a:rPr lang="en-GB" altLang="en-US">
                <a:solidFill>
                  <a:schemeClr val="tx1"/>
                </a:solidFill>
              </a:rPr>
              <a:pPr/>
              <a:t>28</a:t>
            </a:fld>
            <a:endParaRPr lang="en-GB" altLang="en-US">
              <a:solidFill>
                <a:schemeClr val="tx1"/>
              </a:solidFill>
            </a:endParaRPr>
          </a:p>
        </p:txBody>
      </p:sp>
      <p:sp>
        <p:nvSpPr>
          <p:cNvPr id="16387" name="Rectangle 2">
            <a:extLst>
              <a:ext uri="{FF2B5EF4-FFF2-40B4-BE49-F238E27FC236}">
                <a16:creationId xmlns:a16="http://schemas.microsoft.com/office/drawing/2014/main" id="{ED2E5A79-8AA5-4287-BDED-2C6CF13155D9}"/>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46D8CAED-899B-6107-9A34-4699F4C5A3C6}"/>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C8731158-7BF6-1B19-276B-E898F373500C}"/>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9FA8F9F3-CE4C-294B-BC59-112EABE008A4}" type="slidenum">
              <a:rPr lang="en-GB" altLang="en-US">
                <a:solidFill>
                  <a:schemeClr val="tx1"/>
                </a:solidFill>
              </a:rPr>
              <a:pPr/>
              <a:t>29</a:t>
            </a:fld>
            <a:endParaRPr lang="en-GB" altLang="en-US">
              <a:solidFill>
                <a:schemeClr val="tx1"/>
              </a:solidFill>
            </a:endParaRPr>
          </a:p>
        </p:txBody>
      </p:sp>
      <p:sp>
        <p:nvSpPr>
          <p:cNvPr id="18435" name="Rectangle 2">
            <a:extLst>
              <a:ext uri="{FF2B5EF4-FFF2-40B4-BE49-F238E27FC236}">
                <a16:creationId xmlns:a16="http://schemas.microsoft.com/office/drawing/2014/main" id="{8AAA5776-3473-8233-CF4C-41D0839C9167}"/>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4477EB2-4704-CA1E-6F70-197D94F855B9}"/>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03036094-125B-07AA-2BCA-3E572A207BAE}"/>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35BBD0FF-1A3C-D046-A902-58E2BC90B144}" type="slidenum">
              <a:rPr lang="en-GB" altLang="en-US">
                <a:solidFill>
                  <a:schemeClr val="tx1"/>
                </a:solidFill>
              </a:rPr>
              <a:pPr/>
              <a:t>30</a:t>
            </a:fld>
            <a:endParaRPr lang="en-GB" altLang="en-US">
              <a:solidFill>
                <a:schemeClr val="tx1"/>
              </a:solidFill>
            </a:endParaRPr>
          </a:p>
        </p:txBody>
      </p:sp>
      <p:sp>
        <p:nvSpPr>
          <p:cNvPr id="20483" name="Rectangle 2">
            <a:extLst>
              <a:ext uri="{FF2B5EF4-FFF2-40B4-BE49-F238E27FC236}">
                <a16:creationId xmlns:a16="http://schemas.microsoft.com/office/drawing/2014/main" id="{5D8C5F6E-F285-85FF-3C91-089F5A939F9A}"/>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0B08E015-AB88-88DD-95BA-2EDD8707EE65}"/>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 Dinitro </a:t>
            </a:r>
            <a:r>
              <a:rPr lang="en-US" dirty="0" err="1"/>
              <a:t>Resourcinate</a:t>
            </a:r>
            <a:r>
              <a:rPr lang="en-US" dirty="0"/>
              <a:t> (LDNR)</a:t>
            </a:r>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35</a:t>
            </a:fld>
            <a:endParaRPr lang="en-GB" altLang="en-US"/>
          </a:p>
        </p:txBody>
      </p:sp>
    </p:spTree>
    <p:extLst>
      <p:ext uri="{BB962C8B-B14F-4D97-AF65-F5344CB8AC3E}">
        <p14:creationId xmlns:p14="http://schemas.microsoft.com/office/powerpoint/2010/main" val="2181414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9C77DC9D-7147-C787-665F-D55CA6DC1EA0}"/>
              </a:ext>
            </a:extLst>
          </p:cNvPr>
          <p:cNvSpPr>
            <a:spLocks noGrp="1" noRot="1" noChangeAspect="1" noTextEdit="1"/>
          </p:cNvSpPr>
          <p:nvPr>
            <p:ph type="sldImg"/>
          </p:nvPr>
        </p:nvSpPr>
        <p:spPr>
          <a:ln/>
        </p:spPr>
      </p:sp>
      <p:sp>
        <p:nvSpPr>
          <p:cNvPr id="28675" name="Notes Placeholder 2">
            <a:extLst>
              <a:ext uri="{FF2B5EF4-FFF2-40B4-BE49-F238E27FC236}">
                <a16:creationId xmlns:a16="http://schemas.microsoft.com/office/drawing/2014/main" id="{5BDAA365-96DC-58F4-999B-C3A44CD04BE0}"/>
              </a:ext>
            </a:extLst>
          </p:cNvPr>
          <p:cNvSpPr>
            <a:spLocks noGrp="1"/>
          </p:cNvSpPr>
          <p:nvPr>
            <p:ph type="body" idx="1"/>
          </p:nvPr>
        </p:nvSpPr>
        <p:spPr>
          <a:noFill/>
        </p:spPr>
        <p:txBody>
          <a:bodyPr/>
          <a:lstStyle/>
          <a:p>
            <a:pPr>
              <a:spcBef>
                <a:spcPct val="0"/>
              </a:spcBef>
            </a:pPr>
            <a:endParaRPr lang="en-US" altLang="en-US"/>
          </a:p>
        </p:txBody>
      </p:sp>
      <p:sp>
        <p:nvSpPr>
          <p:cNvPr id="28676" name="Header Placeholder 3">
            <a:extLst>
              <a:ext uri="{FF2B5EF4-FFF2-40B4-BE49-F238E27FC236}">
                <a16:creationId xmlns:a16="http://schemas.microsoft.com/office/drawing/2014/main" id="{62B1915E-A6B6-9007-1115-ED1E5DC11809}"/>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
        <p:nvSpPr>
          <p:cNvPr id="28677" name="Slide Number Placeholder 4">
            <a:extLst>
              <a:ext uri="{FF2B5EF4-FFF2-40B4-BE49-F238E27FC236}">
                <a16:creationId xmlns:a16="http://schemas.microsoft.com/office/drawing/2014/main" id="{C6FA9717-A950-3216-EA7E-D496589DC307}"/>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79ED9E4B-265C-1940-B1F9-FF704F745099}" type="slidenum">
              <a:rPr lang="en-GB" altLang="en-US">
                <a:solidFill>
                  <a:schemeClr val="tx1"/>
                </a:solidFill>
                <a:cs typeface="Arial" panose="020B0604020202020204" pitchFamily="34" charset="0"/>
              </a:rPr>
              <a:pPr/>
              <a:t>40</a:t>
            </a:fld>
            <a:endParaRPr lang="en-GB" altLang="en-US">
              <a:solidFill>
                <a:schemeClr val="tx1"/>
              </a:solidFill>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0126CA-006B-2740-A5FB-370B23BF5F2D}" type="slidenum">
              <a:rPr lang="en-US" smtClean="0"/>
              <a:t>48</a:t>
            </a:fld>
            <a:endParaRPr lang="en-US" dirty="0"/>
          </a:p>
        </p:txBody>
      </p:sp>
    </p:spTree>
    <p:extLst>
      <p:ext uri="{BB962C8B-B14F-4D97-AF65-F5344CB8AC3E}">
        <p14:creationId xmlns:p14="http://schemas.microsoft.com/office/powerpoint/2010/main" val="19767671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F196163E-AC98-0C20-6D68-D9C2DB35917A}"/>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2C789E0E-0B9D-2C4F-B87A-54153872903B}" type="slidenum">
              <a:rPr lang="en-GB" altLang="en-US">
                <a:solidFill>
                  <a:schemeClr val="tx1"/>
                </a:solidFill>
              </a:rPr>
              <a:pPr/>
              <a:t>82</a:t>
            </a:fld>
            <a:endParaRPr lang="en-GB" altLang="en-US">
              <a:solidFill>
                <a:schemeClr val="tx1"/>
              </a:solidFill>
            </a:endParaRPr>
          </a:p>
        </p:txBody>
      </p:sp>
      <p:sp>
        <p:nvSpPr>
          <p:cNvPr id="69635" name="Rectangle 2">
            <a:extLst>
              <a:ext uri="{FF2B5EF4-FFF2-40B4-BE49-F238E27FC236}">
                <a16:creationId xmlns:a16="http://schemas.microsoft.com/office/drawing/2014/main" id="{467677D9-33A1-440D-3B5D-E7DD7F7B83E3}"/>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EB914DEB-43A3-93E7-21DB-1187BC98C17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90B6B485-AD0E-678E-001B-31F021A246D3}"/>
              </a:ext>
            </a:extLst>
          </p:cNvPr>
          <p:cNvSpPr>
            <a:spLocks noGrp="1" noRot="1" noChangeAspect="1" noTextEdit="1"/>
          </p:cNvSpPr>
          <p:nvPr>
            <p:ph type="sldImg"/>
          </p:nvPr>
        </p:nvSpPr>
        <p:spPr>
          <a:ln/>
        </p:spPr>
      </p:sp>
      <p:sp>
        <p:nvSpPr>
          <p:cNvPr id="73731" name="Notes Placeholder 2">
            <a:extLst>
              <a:ext uri="{FF2B5EF4-FFF2-40B4-BE49-F238E27FC236}">
                <a16:creationId xmlns:a16="http://schemas.microsoft.com/office/drawing/2014/main" id="{44A3A474-DADB-326D-C817-E4435008DA82}"/>
              </a:ext>
            </a:extLst>
          </p:cNvPr>
          <p:cNvSpPr>
            <a:spLocks noGrp="1"/>
          </p:cNvSpPr>
          <p:nvPr>
            <p:ph type="body" idx="1"/>
          </p:nvPr>
        </p:nvSpPr>
        <p:spPr>
          <a:noFill/>
        </p:spPr>
        <p:txBody>
          <a:bodyPr/>
          <a:lstStyle/>
          <a:p>
            <a:pPr>
              <a:spcBef>
                <a:spcPct val="0"/>
              </a:spcBef>
            </a:pPr>
            <a:endParaRPr lang="en-US" altLang="en-US"/>
          </a:p>
        </p:txBody>
      </p:sp>
      <p:sp>
        <p:nvSpPr>
          <p:cNvPr id="73732" name="Slide Number Placeholder 3">
            <a:extLst>
              <a:ext uri="{FF2B5EF4-FFF2-40B4-BE49-F238E27FC236}">
                <a16:creationId xmlns:a16="http://schemas.microsoft.com/office/drawing/2014/main" id="{B121FFCA-9776-2C7E-229E-B60B43319295}"/>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72A098A0-65A3-FD41-BB28-31D95EDC832E}" type="slidenum">
              <a:rPr lang="en-GB" altLang="en-US">
                <a:solidFill>
                  <a:schemeClr val="tx1"/>
                </a:solidFill>
                <a:cs typeface="Arial" panose="020B0604020202020204" pitchFamily="34" charset="0"/>
              </a:rPr>
              <a:pPr/>
              <a:t>85</a:t>
            </a:fld>
            <a:endParaRPr lang="en-GB" altLang="en-US">
              <a:solidFill>
                <a:schemeClr val="tx1"/>
              </a:solidFill>
              <a:cs typeface="Arial" panose="020B0604020202020204" pitchFamily="34" charset="0"/>
            </a:endParaRPr>
          </a:p>
        </p:txBody>
      </p:sp>
      <p:sp>
        <p:nvSpPr>
          <p:cNvPr id="73733" name="Header Placeholder 4">
            <a:extLst>
              <a:ext uri="{FF2B5EF4-FFF2-40B4-BE49-F238E27FC236}">
                <a16:creationId xmlns:a16="http://schemas.microsoft.com/office/drawing/2014/main" id="{81BDA5BB-D2B3-F18E-0341-7C643E45B01D}"/>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3BB95A5A-E23B-0F95-0D5C-76639B4985D5}"/>
              </a:ext>
            </a:extLst>
          </p:cNvPr>
          <p:cNvSpPr>
            <a:spLocks noGrp="1" noRot="1" noChangeAspect="1" noTextEdit="1"/>
          </p:cNvSpPr>
          <p:nvPr>
            <p:ph type="sldImg"/>
          </p:nvPr>
        </p:nvSpPr>
        <p:spPr>
          <a:ln/>
        </p:spPr>
      </p:sp>
      <p:sp>
        <p:nvSpPr>
          <p:cNvPr id="75779" name="Notes Placeholder 2">
            <a:extLst>
              <a:ext uri="{FF2B5EF4-FFF2-40B4-BE49-F238E27FC236}">
                <a16:creationId xmlns:a16="http://schemas.microsoft.com/office/drawing/2014/main" id="{A10FB5E9-F415-7756-4041-A13A41BBED4C}"/>
              </a:ext>
            </a:extLst>
          </p:cNvPr>
          <p:cNvSpPr>
            <a:spLocks noGrp="1"/>
          </p:cNvSpPr>
          <p:nvPr>
            <p:ph type="body" idx="1"/>
          </p:nvPr>
        </p:nvSpPr>
        <p:spPr>
          <a:noFill/>
        </p:spPr>
        <p:txBody>
          <a:bodyPr/>
          <a:lstStyle/>
          <a:p>
            <a:pPr>
              <a:spcBef>
                <a:spcPct val="0"/>
              </a:spcBef>
            </a:pPr>
            <a:endParaRPr lang="en-US" altLang="en-US"/>
          </a:p>
        </p:txBody>
      </p:sp>
      <p:sp>
        <p:nvSpPr>
          <p:cNvPr id="75780" name="Slide Number Placeholder 3">
            <a:extLst>
              <a:ext uri="{FF2B5EF4-FFF2-40B4-BE49-F238E27FC236}">
                <a16:creationId xmlns:a16="http://schemas.microsoft.com/office/drawing/2014/main" id="{1FD1037C-1A8F-4247-7B10-993A37BC6DB1}"/>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06486C9B-D4FC-4241-98B4-680033E0E13B}" type="slidenum">
              <a:rPr lang="en-GB" altLang="en-US">
                <a:solidFill>
                  <a:schemeClr val="tx1"/>
                </a:solidFill>
                <a:cs typeface="Arial" panose="020B0604020202020204" pitchFamily="34" charset="0"/>
              </a:rPr>
              <a:pPr/>
              <a:t>86</a:t>
            </a:fld>
            <a:endParaRPr lang="en-GB" altLang="en-US">
              <a:solidFill>
                <a:schemeClr val="tx1"/>
              </a:solidFill>
              <a:cs typeface="Arial" panose="020B0604020202020204" pitchFamily="34" charset="0"/>
            </a:endParaRPr>
          </a:p>
        </p:txBody>
      </p:sp>
      <p:sp>
        <p:nvSpPr>
          <p:cNvPr id="75781" name="Header Placeholder 4">
            <a:extLst>
              <a:ext uri="{FF2B5EF4-FFF2-40B4-BE49-F238E27FC236}">
                <a16:creationId xmlns:a16="http://schemas.microsoft.com/office/drawing/2014/main" id="{DA6E4D4D-0037-15DF-A869-453DC52FAC0A}"/>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121F0638-B69B-755A-22A9-182CF5E7F4DC}"/>
              </a:ext>
            </a:extLst>
          </p:cNvPr>
          <p:cNvSpPr>
            <a:spLocks noGrp="1" noRot="1" noChangeAspect="1" noTextEdit="1"/>
          </p:cNvSpPr>
          <p:nvPr>
            <p:ph type="sldImg"/>
          </p:nvPr>
        </p:nvSpPr>
        <p:spPr>
          <a:ln/>
        </p:spPr>
      </p:sp>
      <p:sp>
        <p:nvSpPr>
          <p:cNvPr id="77827" name="Notes Placeholder 2">
            <a:extLst>
              <a:ext uri="{FF2B5EF4-FFF2-40B4-BE49-F238E27FC236}">
                <a16:creationId xmlns:a16="http://schemas.microsoft.com/office/drawing/2014/main" id="{165B2B9C-ADD9-78C1-0524-4CD46CAC4B8B}"/>
              </a:ext>
            </a:extLst>
          </p:cNvPr>
          <p:cNvSpPr>
            <a:spLocks noGrp="1"/>
          </p:cNvSpPr>
          <p:nvPr>
            <p:ph type="body" idx="1"/>
          </p:nvPr>
        </p:nvSpPr>
        <p:spPr>
          <a:noFill/>
        </p:spPr>
        <p:txBody>
          <a:bodyPr/>
          <a:lstStyle/>
          <a:p>
            <a:pPr>
              <a:spcBef>
                <a:spcPct val="0"/>
              </a:spcBef>
            </a:pPr>
            <a:endParaRPr lang="en-US" altLang="en-US"/>
          </a:p>
        </p:txBody>
      </p:sp>
      <p:sp>
        <p:nvSpPr>
          <p:cNvPr id="77828" name="Slide Number Placeholder 3">
            <a:extLst>
              <a:ext uri="{FF2B5EF4-FFF2-40B4-BE49-F238E27FC236}">
                <a16:creationId xmlns:a16="http://schemas.microsoft.com/office/drawing/2014/main" id="{6D64A859-D6FC-165D-699E-8DCDB9C5F498}"/>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0F51EA11-650C-7D40-BDA2-51C9F7AB0E31}" type="slidenum">
              <a:rPr lang="en-GB" altLang="en-US">
                <a:solidFill>
                  <a:schemeClr val="tx1"/>
                </a:solidFill>
                <a:cs typeface="Arial" panose="020B0604020202020204" pitchFamily="34" charset="0"/>
              </a:rPr>
              <a:pPr/>
              <a:t>87</a:t>
            </a:fld>
            <a:endParaRPr lang="en-GB" altLang="en-US">
              <a:solidFill>
                <a:schemeClr val="tx1"/>
              </a:solidFill>
              <a:cs typeface="Arial" panose="020B0604020202020204" pitchFamily="34" charset="0"/>
            </a:endParaRPr>
          </a:p>
        </p:txBody>
      </p:sp>
      <p:sp>
        <p:nvSpPr>
          <p:cNvPr id="77829" name="Header Placeholder 4">
            <a:extLst>
              <a:ext uri="{FF2B5EF4-FFF2-40B4-BE49-F238E27FC236}">
                <a16:creationId xmlns:a16="http://schemas.microsoft.com/office/drawing/2014/main" id="{11BF96B8-517C-6FFB-A458-FCE7B9F88F49}"/>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DD9DF802-2769-57C8-7588-C1EED83B9A66}"/>
              </a:ext>
            </a:extLst>
          </p:cNvPr>
          <p:cNvSpPr>
            <a:spLocks noGrp="1" noRot="1" noChangeAspect="1" noTextEdit="1"/>
          </p:cNvSpPr>
          <p:nvPr>
            <p:ph type="sldImg"/>
          </p:nvPr>
        </p:nvSpPr>
        <p:spPr>
          <a:ln/>
        </p:spPr>
      </p:sp>
      <p:sp>
        <p:nvSpPr>
          <p:cNvPr id="79875" name="Notes Placeholder 2">
            <a:extLst>
              <a:ext uri="{FF2B5EF4-FFF2-40B4-BE49-F238E27FC236}">
                <a16:creationId xmlns:a16="http://schemas.microsoft.com/office/drawing/2014/main" id="{51D33582-8F25-7167-61BA-21AE3656CBB6}"/>
              </a:ext>
            </a:extLst>
          </p:cNvPr>
          <p:cNvSpPr>
            <a:spLocks noGrp="1"/>
          </p:cNvSpPr>
          <p:nvPr>
            <p:ph type="body" idx="1"/>
          </p:nvPr>
        </p:nvSpPr>
        <p:spPr>
          <a:noFill/>
        </p:spPr>
        <p:txBody>
          <a:bodyPr/>
          <a:lstStyle/>
          <a:p>
            <a:pPr>
              <a:spcBef>
                <a:spcPct val="0"/>
              </a:spcBef>
            </a:pPr>
            <a:endParaRPr lang="en-US" altLang="en-US"/>
          </a:p>
        </p:txBody>
      </p:sp>
      <p:sp>
        <p:nvSpPr>
          <p:cNvPr id="79876" name="Slide Number Placeholder 3">
            <a:extLst>
              <a:ext uri="{FF2B5EF4-FFF2-40B4-BE49-F238E27FC236}">
                <a16:creationId xmlns:a16="http://schemas.microsoft.com/office/drawing/2014/main" id="{BE3EE6C5-D646-09B0-43DF-9474552F245D}"/>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35408993-8814-4F48-B4D4-936AEC106978}" type="slidenum">
              <a:rPr lang="en-GB" altLang="en-US">
                <a:solidFill>
                  <a:schemeClr val="tx1"/>
                </a:solidFill>
                <a:cs typeface="Arial" panose="020B0604020202020204" pitchFamily="34" charset="0"/>
              </a:rPr>
              <a:pPr/>
              <a:t>88</a:t>
            </a:fld>
            <a:endParaRPr lang="en-GB" altLang="en-US">
              <a:solidFill>
                <a:schemeClr val="tx1"/>
              </a:solidFill>
              <a:cs typeface="Arial" panose="020B0604020202020204" pitchFamily="34" charset="0"/>
            </a:endParaRPr>
          </a:p>
        </p:txBody>
      </p:sp>
      <p:sp>
        <p:nvSpPr>
          <p:cNvPr id="79877" name="Header Placeholder 4">
            <a:extLst>
              <a:ext uri="{FF2B5EF4-FFF2-40B4-BE49-F238E27FC236}">
                <a16:creationId xmlns:a16="http://schemas.microsoft.com/office/drawing/2014/main" id="{514F0AB1-4BE3-6AE7-0D53-2599E24C2D50}"/>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D6050581-2D14-A0F3-0CEF-2154DB52A534}"/>
              </a:ext>
            </a:extLst>
          </p:cNvPr>
          <p:cNvSpPr>
            <a:spLocks noGrp="1" noRot="1" noChangeAspect="1" noTextEdit="1"/>
          </p:cNvSpPr>
          <p:nvPr>
            <p:ph type="sldImg"/>
          </p:nvPr>
        </p:nvSpPr>
        <p:spPr>
          <a:ln/>
        </p:spPr>
      </p:sp>
      <p:sp>
        <p:nvSpPr>
          <p:cNvPr id="81923" name="Notes Placeholder 2">
            <a:extLst>
              <a:ext uri="{FF2B5EF4-FFF2-40B4-BE49-F238E27FC236}">
                <a16:creationId xmlns:a16="http://schemas.microsoft.com/office/drawing/2014/main" id="{24FC63EB-38F8-ECC1-1431-888A3E917DF8}"/>
              </a:ext>
            </a:extLst>
          </p:cNvPr>
          <p:cNvSpPr>
            <a:spLocks noGrp="1"/>
          </p:cNvSpPr>
          <p:nvPr>
            <p:ph type="body" idx="1"/>
          </p:nvPr>
        </p:nvSpPr>
        <p:spPr>
          <a:noFill/>
        </p:spPr>
        <p:txBody>
          <a:bodyPr/>
          <a:lstStyle/>
          <a:p>
            <a:pPr>
              <a:spcBef>
                <a:spcPct val="0"/>
              </a:spcBef>
            </a:pPr>
            <a:endParaRPr lang="en-US" altLang="en-US"/>
          </a:p>
        </p:txBody>
      </p:sp>
      <p:sp>
        <p:nvSpPr>
          <p:cNvPr id="81924" name="Slide Number Placeholder 3">
            <a:extLst>
              <a:ext uri="{FF2B5EF4-FFF2-40B4-BE49-F238E27FC236}">
                <a16:creationId xmlns:a16="http://schemas.microsoft.com/office/drawing/2014/main" id="{EEAD548B-01B3-4A0B-4DE6-C7C4E9CA72D2}"/>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043E9F2C-525F-DD4A-A1EF-8287A0BFD28E}" type="slidenum">
              <a:rPr lang="en-GB" altLang="en-US">
                <a:solidFill>
                  <a:schemeClr val="tx1"/>
                </a:solidFill>
                <a:cs typeface="Arial" panose="020B0604020202020204" pitchFamily="34" charset="0"/>
              </a:rPr>
              <a:pPr/>
              <a:t>89</a:t>
            </a:fld>
            <a:endParaRPr lang="en-GB" altLang="en-US">
              <a:solidFill>
                <a:schemeClr val="tx1"/>
              </a:solidFill>
              <a:cs typeface="Arial" panose="020B0604020202020204" pitchFamily="34" charset="0"/>
            </a:endParaRPr>
          </a:p>
        </p:txBody>
      </p:sp>
      <p:sp>
        <p:nvSpPr>
          <p:cNvPr id="81925" name="Header Placeholder 4">
            <a:extLst>
              <a:ext uri="{FF2B5EF4-FFF2-40B4-BE49-F238E27FC236}">
                <a16:creationId xmlns:a16="http://schemas.microsoft.com/office/drawing/2014/main" id="{6055C0A0-9B7C-4A04-98F8-C6631A47B3D8}"/>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D50543F4-E2DA-3E45-03B8-80CF8B8CBEE1}"/>
              </a:ext>
            </a:extLst>
          </p:cNvPr>
          <p:cNvSpPr>
            <a:spLocks noGrp="1" noRot="1" noChangeAspect="1" noTextEdit="1"/>
          </p:cNvSpPr>
          <p:nvPr>
            <p:ph type="sldImg"/>
          </p:nvPr>
        </p:nvSpPr>
        <p:spPr>
          <a:ln/>
        </p:spPr>
      </p:sp>
      <p:sp>
        <p:nvSpPr>
          <p:cNvPr id="86019" name="Notes Placeholder 2">
            <a:extLst>
              <a:ext uri="{FF2B5EF4-FFF2-40B4-BE49-F238E27FC236}">
                <a16:creationId xmlns:a16="http://schemas.microsoft.com/office/drawing/2014/main" id="{73CDCD0E-1A8D-D210-B9B6-D80D47636353}"/>
              </a:ext>
            </a:extLst>
          </p:cNvPr>
          <p:cNvSpPr>
            <a:spLocks noGrp="1"/>
          </p:cNvSpPr>
          <p:nvPr>
            <p:ph type="body" idx="1"/>
          </p:nvPr>
        </p:nvSpPr>
        <p:spPr>
          <a:noFill/>
        </p:spPr>
        <p:txBody>
          <a:bodyPr/>
          <a:lstStyle/>
          <a:p>
            <a:pPr>
              <a:spcBef>
                <a:spcPct val="0"/>
              </a:spcBef>
            </a:pPr>
            <a:endParaRPr lang="en-US" altLang="en-US"/>
          </a:p>
        </p:txBody>
      </p:sp>
      <p:sp>
        <p:nvSpPr>
          <p:cNvPr id="86020" name="Slide Number Placeholder 3">
            <a:extLst>
              <a:ext uri="{FF2B5EF4-FFF2-40B4-BE49-F238E27FC236}">
                <a16:creationId xmlns:a16="http://schemas.microsoft.com/office/drawing/2014/main" id="{E380559E-ECC7-C1BB-EBC5-BFD0713DBA45}"/>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81C6F0B4-E412-B049-B392-3A7670D4993D}" type="slidenum">
              <a:rPr lang="en-GB" altLang="en-US">
                <a:solidFill>
                  <a:schemeClr val="tx1"/>
                </a:solidFill>
                <a:cs typeface="Arial" panose="020B0604020202020204" pitchFamily="34" charset="0"/>
              </a:rPr>
              <a:pPr/>
              <a:t>92</a:t>
            </a:fld>
            <a:endParaRPr lang="en-GB" altLang="en-US">
              <a:solidFill>
                <a:schemeClr val="tx1"/>
              </a:solidFill>
              <a:cs typeface="Arial" panose="020B0604020202020204" pitchFamily="34" charset="0"/>
            </a:endParaRPr>
          </a:p>
        </p:txBody>
      </p:sp>
      <p:sp>
        <p:nvSpPr>
          <p:cNvPr id="86021" name="Header Placeholder 4">
            <a:extLst>
              <a:ext uri="{FF2B5EF4-FFF2-40B4-BE49-F238E27FC236}">
                <a16:creationId xmlns:a16="http://schemas.microsoft.com/office/drawing/2014/main" id="{351BAED6-41CE-3D27-3CC9-8916CC37A9B1}"/>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97C10D62-A18F-F987-6DE3-B392428A93B7}"/>
              </a:ext>
            </a:extLst>
          </p:cNvPr>
          <p:cNvSpPr>
            <a:spLocks noGrp="1" noRot="1" noChangeAspect="1" noTextEdit="1"/>
          </p:cNvSpPr>
          <p:nvPr>
            <p:ph type="sldImg"/>
          </p:nvPr>
        </p:nvSpPr>
        <p:spPr>
          <a:ln/>
        </p:spPr>
      </p:sp>
      <p:sp>
        <p:nvSpPr>
          <p:cNvPr id="88067" name="Notes Placeholder 2">
            <a:extLst>
              <a:ext uri="{FF2B5EF4-FFF2-40B4-BE49-F238E27FC236}">
                <a16:creationId xmlns:a16="http://schemas.microsoft.com/office/drawing/2014/main" id="{1F0E7A36-1A0D-6E0B-18F6-1E8AFCA04FCC}"/>
              </a:ext>
            </a:extLst>
          </p:cNvPr>
          <p:cNvSpPr>
            <a:spLocks noGrp="1"/>
          </p:cNvSpPr>
          <p:nvPr>
            <p:ph type="body" idx="1"/>
          </p:nvPr>
        </p:nvSpPr>
        <p:spPr>
          <a:noFill/>
        </p:spPr>
        <p:txBody>
          <a:bodyPr/>
          <a:lstStyle/>
          <a:p>
            <a:pPr>
              <a:spcBef>
                <a:spcPct val="0"/>
              </a:spcBef>
            </a:pPr>
            <a:endParaRPr lang="en-US" altLang="en-US"/>
          </a:p>
        </p:txBody>
      </p:sp>
      <p:sp>
        <p:nvSpPr>
          <p:cNvPr id="88068" name="Slide Number Placeholder 3">
            <a:extLst>
              <a:ext uri="{FF2B5EF4-FFF2-40B4-BE49-F238E27FC236}">
                <a16:creationId xmlns:a16="http://schemas.microsoft.com/office/drawing/2014/main" id="{436BCED5-0350-EBCF-5B28-E7C54381DF38}"/>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14ABA942-F9ED-354B-B248-2D23EA549B54}" type="slidenum">
              <a:rPr lang="en-GB" altLang="en-US">
                <a:solidFill>
                  <a:schemeClr val="tx1"/>
                </a:solidFill>
                <a:cs typeface="Arial" panose="020B0604020202020204" pitchFamily="34" charset="0"/>
              </a:rPr>
              <a:pPr/>
              <a:t>93</a:t>
            </a:fld>
            <a:endParaRPr lang="en-GB" altLang="en-US">
              <a:solidFill>
                <a:schemeClr val="tx1"/>
              </a:solidFill>
              <a:cs typeface="Arial" panose="020B0604020202020204" pitchFamily="34" charset="0"/>
            </a:endParaRPr>
          </a:p>
        </p:txBody>
      </p:sp>
      <p:sp>
        <p:nvSpPr>
          <p:cNvPr id="88069" name="Header Placeholder 4">
            <a:extLst>
              <a:ext uri="{FF2B5EF4-FFF2-40B4-BE49-F238E27FC236}">
                <a16:creationId xmlns:a16="http://schemas.microsoft.com/office/drawing/2014/main" id="{63E1E60C-C923-429E-DA0F-2A0DF109D5C3}"/>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EE5D3F50-10CD-95E5-BF76-FD54A828BDE8}"/>
              </a:ext>
            </a:extLst>
          </p:cNvPr>
          <p:cNvSpPr>
            <a:spLocks noGrp="1" noRot="1" noChangeAspect="1" noTextEdit="1"/>
          </p:cNvSpPr>
          <p:nvPr>
            <p:ph type="sldImg"/>
          </p:nvPr>
        </p:nvSpPr>
        <p:spPr>
          <a:ln/>
        </p:spPr>
      </p:sp>
      <p:sp>
        <p:nvSpPr>
          <p:cNvPr id="90115" name="Notes Placeholder 2">
            <a:extLst>
              <a:ext uri="{FF2B5EF4-FFF2-40B4-BE49-F238E27FC236}">
                <a16:creationId xmlns:a16="http://schemas.microsoft.com/office/drawing/2014/main" id="{6278AF2A-9302-F011-BC44-20A0ABBFFB85}"/>
              </a:ext>
            </a:extLst>
          </p:cNvPr>
          <p:cNvSpPr>
            <a:spLocks noGrp="1"/>
          </p:cNvSpPr>
          <p:nvPr>
            <p:ph type="body" idx="1"/>
          </p:nvPr>
        </p:nvSpPr>
        <p:spPr>
          <a:noFill/>
        </p:spPr>
        <p:txBody>
          <a:bodyPr/>
          <a:lstStyle/>
          <a:p>
            <a:pPr>
              <a:spcBef>
                <a:spcPct val="0"/>
              </a:spcBef>
            </a:pPr>
            <a:endParaRPr lang="en-US" altLang="en-US"/>
          </a:p>
        </p:txBody>
      </p:sp>
      <p:sp>
        <p:nvSpPr>
          <p:cNvPr id="90116" name="Slide Number Placeholder 3">
            <a:extLst>
              <a:ext uri="{FF2B5EF4-FFF2-40B4-BE49-F238E27FC236}">
                <a16:creationId xmlns:a16="http://schemas.microsoft.com/office/drawing/2014/main" id="{D644E7F1-99EC-6D13-D741-5EE731B74D92}"/>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D883021F-BDC1-6B4E-9F85-126BC878B2D7}" type="slidenum">
              <a:rPr lang="en-GB" altLang="en-US">
                <a:solidFill>
                  <a:schemeClr val="tx1"/>
                </a:solidFill>
                <a:cs typeface="Arial" panose="020B0604020202020204" pitchFamily="34" charset="0"/>
              </a:rPr>
              <a:pPr/>
              <a:t>94</a:t>
            </a:fld>
            <a:endParaRPr lang="en-GB" altLang="en-US">
              <a:solidFill>
                <a:schemeClr val="tx1"/>
              </a:solidFill>
              <a:cs typeface="Arial" panose="020B0604020202020204" pitchFamily="34" charset="0"/>
            </a:endParaRPr>
          </a:p>
        </p:txBody>
      </p:sp>
      <p:sp>
        <p:nvSpPr>
          <p:cNvPr id="90117" name="Header Placeholder 4">
            <a:extLst>
              <a:ext uri="{FF2B5EF4-FFF2-40B4-BE49-F238E27FC236}">
                <a16:creationId xmlns:a16="http://schemas.microsoft.com/office/drawing/2014/main" id="{377EC364-8C7F-1C47-7288-30FAAC4462DD}"/>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E48B35FD-F363-2290-4347-F9184CB4CD11}"/>
              </a:ext>
            </a:extLst>
          </p:cNvPr>
          <p:cNvSpPr>
            <a:spLocks noGrp="1" noRot="1" noChangeAspect="1" noTextEdit="1"/>
          </p:cNvSpPr>
          <p:nvPr>
            <p:ph type="sldImg"/>
          </p:nvPr>
        </p:nvSpPr>
        <p:spPr>
          <a:ln/>
        </p:spPr>
      </p:sp>
      <p:sp>
        <p:nvSpPr>
          <p:cNvPr id="92163" name="Notes Placeholder 2">
            <a:extLst>
              <a:ext uri="{FF2B5EF4-FFF2-40B4-BE49-F238E27FC236}">
                <a16:creationId xmlns:a16="http://schemas.microsoft.com/office/drawing/2014/main" id="{25178B9E-97AD-8F52-2954-A2F173D57C04}"/>
              </a:ext>
            </a:extLst>
          </p:cNvPr>
          <p:cNvSpPr>
            <a:spLocks noGrp="1"/>
          </p:cNvSpPr>
          <p:nvPr>
            <p:ph type="body" idx="1"/>
          </p:nvPr>
        </p:nvSpPr>
        <p:spPr>
          <a:noFill/>
        </p:spPr>
        <p:txBody>
          <a:bodyPr/>
          <a:lstStyle/>
          <a:p>
            <a:pPr>
              <a:spcBef>
                <a:spcPct val="0"/>
              </a:spcBef>
            </a:pPr>
            <a:endParaRPr lang="en-US" altLang="en-US"/>
          </a:p>
        </p:txBody>
      </p:sp>
      <p:sp>
        <p:nvSpPr>
          <p:cNvPr id="92164" name="Header Placeholder 3">
            <a:extLst>
              <a:ext uri="{FF2B5EF4-FFF2-40B4-BE49-F238E27FC236}">
                <a16:creationId xmlns:a16="http://schemas.microsoft.com/office/drawing/2014/main" id="{B16049CE-D839-E39B-2881-F31E9D770960}"/>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
        <p:nvSpPr>
          <p:cNvPr id="92165" name="Slide Number Placeholder 4">
            <a:extLst>
              <a:ext uri="{FF2B5EF4-FFF2-40B4-BE49-F238E27FC236}">
                <a16:creationId xmlns:a16="http://schemas.microsoft.com/office/drawing/2014/main" id="{5CFC0CB5-61DA-133E-6916-C9EB6E7E3BF7}"/>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12F8176D-50EA-6744-AEC4-D801629A14A0}" type="slidenum">
              <a:rPr lang="en-GB" altLang="en-US">
                <a:solidFill>
                  <a:schemeClr val="tx1"/>
                </a:solidFill>
                <a:cs typeface="Arial" panose="020B0604020202020204" pitchFamily="34" charset="0"/>
              </a:rPr>
              <a:pPr/>
              <a:t>95</a:t>
            </a:fld>
            <a:endParaRPr lang="en-GB" altLang="en-US">
              <a:solidFill>
                <a:schemeClr val="tx1"/>
              </a:solidFill>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B09BDC53-BE7E-F131-7792-2F7D7E5F6E83}"/>
              </a:ext>
            </a:extLst>
          </p:cNvPr>
          <p:cNvSpPr>
            <a:spLocks noGrp="1" noRot="1" noChangeAspect="1" noTextEdit="1"/>
          </p:cNvSpPr>
          <p:nvPr>
            <p:ph type="sldImg"/>
          </p:nvPr>
        </p:nvSpPr>
        <p:spPr>
          <a:ln/>
        </p:spPr>
      </p:sp>
      <p:sp>
        <p:nvSpPr>
          <p:cNvPr id="95235" name="Notes Placeholder 2">
            <a:extLst>
              <a:ext uri="{FF2B5EF4-FFF2-40B4-BE49-F238E27FC236}">
                <a16:creationId xmlns:a16="http://schemas.microsoft.com/office/drawing/2014/main" id="{A9F3518B-C2AD-BD4A-1AED-171DB79E6D77}"/>
              </a:ext>
            </a:extLst>
          </p:cNvPr>
          <p:cNvSpPr>
            <a:spLocks noGrp="1"/>
          </p:cNvSpPr>
          <p:nvPr>
            <p:ph type="body" idx="1"/>
          </p:nvPr>
        </p:nvSpPr>
        <p:spPr>
          <a:noFill/>
        </p:spPr>
        <p:txBody>
          <a:bodyPr/>
          <a:lstStyle/>
          <a:p>
            <a:pPr>
              <a:spcBef>
                <a:spcPct val="0"/>
              </a:spcBef>
            </a:pPr>
            <a:endParaRPr lang="en-US" altLang="en-US"/>
          </a:p>
        </p:txBody>
      </p:sp>
      <p:sp>
        <p:nvSpPr>
          <p:cNvPr id="95236" name="Slide Number Placeholder 3">
            <a:extLst>
              <a:ext uri="{FF2B5EF4-FFF2-40B4-BE49-F238E27FC236}">
                <a16:creationId xmlns:a16="http://schemas.microsoft.com/office/drawing/2014/main" id="{E7ED118E-D18A-BF55-AFF4-9C5ABD28E1F4}"/>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18FA8F28-D8C6-A245-BBA7-295E1E964051}" type="slidenum">
              <a:rPr lang="en-GB" altLang="en-US">
                <a:solidFill>
                  <a:schemeClr val="tx1"/>
                </a:solidFill>
                <a:cs typeface="Arial" panose="020B0604020202020204" pitchFamily="34" charset="0"/>
              </a:rPr>
              <a:pPr/>
              <a:t>97</a:t>
            </a:fld>
            <a:endParaRPr lang="en-GB" altLang="en-US">
              <a:solidFill>
                <a:schemeClr val="tx1"/>
              </a:solidFill>
              <a:cs typeface="Arial" panose="020B0604020202020204" pitchFamily="34" charset="0"/>
            </a:endParaRPr>
          </a:p>
        </p:txBody>
      </p:sp>
      <p:sp>
        <p:nvSpPr>
          <p:cNvPr id="95237" name="Header Placeholder 4">
            <a:extLst>
              <a:ext uri="{FF2B5EF4-FFF2-40B4-BE49-F238E27FC236}">
                <a16:creationId xmlns:a16="http://schemas.microsoft.com/office/drawing/2014/main" id="{0D9E72BD-8C08-39AA-DEA1-643DDC9E12F2}"/>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7B51D9A1-220C-20E9-EE8C-EC60E2621600}"/>
              </a:ext>
            </a:extLst>
          </p:cNvPr>
          <p:cNvSpPr>
            <a:spLocks noGrp="1" noRot="1" noChangeAspect="1" noTextEdit="1"/>
          </p:cNvSpPr>
          <p:nvPr>
            <p:ph type="sldImg"/>
          </p:nvPr>
        </p:nvSpPr>
        <p:spPr>
          <a:ln/>
        </p:spPr>
      </p:sp>
      <p:sp>
        <p:nvSpPr>
          <p:cNvPr id="97283" name="Notes Placeholder 2">
            <a:extLst>
              <a:ext uri="{FF2B5EF4-FFF2-40B4-BE49-F238E27FC236}">
                <a16:creationId xmlns:a16="http://schemas.microsoft.com/office/drawing/2014/main" id="{E856B619-5628-63AA-7453-B289565DBA1D}"/>
              </a:ext>
            </a:extLst>
          </p:cNvPr>
          <p:cNvSpPr>
            <a:spLocks noGrp="1"/>
          </p:cNvSpPr>
          <p:nvPr>
            <p:ph type="body" idx="1"/>
          </p:nvPr>
        </p:nvSpPr>
        <p:spPr>
          <a:noFill/>
        </p:spPr>
        <p:txBody>
          <a:bodyPr/>
          <a:lstStyle/>
          <a:p>
            <a:pPr>
              <a:spcBef>
                <a:spcPct val="0"/>
              </a:spcBef>
            </a:pPr>
            <a:endParaRPr lang="en-US" altLang="en-US"/>
          </a:p>
        </p:txBody>
      </p:sp>
      <p:sp>
        <p:nvSpPr>
          <p:cNvPr id="97284" name="Slide Number Placeholder 3">
            <a:extLst>
              <a:ext uri="{FF2B5EF4-FFF2-40B4-BE49-F238E27FC236}">
                <a16:creationId xmlns:a16="http://schemas.microsoft.com/office/drawing/2014/main" id="{E089F363-52CC-2FE0-1FBC-0D3ED7617968}"/>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EEE0EBD8-600C-654E-B5A1-22914392361D}" type="slidenum">
              <a:rPr lang="en-GB" altLang="en-US">
                <a:solidFill>
                  <a:schemeClr val="tx1"/>
                </a:solidFill>
                <a:cs typeface="Arial" panose="020B0604020202020204" pitchFamily="34" charset="0"/>
              </a:rPr>
              <a:pPr/>
              <a:t>98</a:t>
            </a:fld>
            <a:endParaRPr lang="en-GB" altLang="en-US">
              <a:solidFill>
                <a:schemeClr val="tx1"/>
              </a:solidFill>
              <a:cs typeface="Arial" panose="020B0604020202020204" pitchFamily="34" charset="0"/>
            </a:endParaRPr>
          </a:p>
        </p:txBody>
      </p:sp>
      <p:sp>
        <p:nvSpPr>
          <p:cNvPr id="97285" name="Header Placeholder 4">
            <a:extLst>
              <a:ext uri="{FF2B5EF4-FFF2-40B4-BE49-F238E27FC236}">
                <a16:creationId xmlns:a16="http://schemas.microsoft.com/office/drawing/2014/main" id="{4DE08A1D-D53B-C9ED-1C6E-9DFA2D97E0DA}"/>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chemeClr val="tx1"/>
                </a:solidFill>
                <a:cs typeface="Arial" panose="020B0604020202020204" pitchFamily="34" charset="0"/>
              </a:rPr>
              <a:t>Lecture 5 Basic Chemistry</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air, which is a medium of low density and high compressibility the primary shock wave is comparatively short-lived. It decays rapidly due to energy lost by irreversible heating of the air. As the hot, high pressure gaseous products expand immediately behind the primary shock wave that deposited heat energy is captured and contributes to the energy undertaking work compressing the surrounding air, which produces the blast wave. Thus beyond a few charge diameters from the explosion </a:t>
            </a:r>
            <a:r>
              <a:rPr lang="en-US" dirty="0" err="1"/>
              <a:t>centre</a:t>
            </a:r>
            <a:r>
              <a:rPr lang="en-US" dirty="0"/>
              <a:t> there is only one pressure wave to be considered. In water the transmission of shock wave energy is much more efficient because water is some 800 times more dense than air and its compressibility is correspondingly much less. Even so, at the very high shock pressures initially produced on detonation, some energy is lost by inelastic compression of the water.</a:t>
            </a:r>
          </a:p>
          <a:p>
            <a:endParaRPr lang="en-US" dirty="0"/>
          </a:p>
          <a:p>
            <a:r>
              <a:rPr lang="en-US" dirty="0"/>
              <a:t>This efficient transmission of the shock wave allows it to detach and travel away from the expanding gases. When a spherical charge of high explosive, centrally initiated, detonates at moderate depth in deep water, the corresponding spherical shock front travels radially through the charge and into the surrounding water. The water at the interface with the explosive is violently compressed and accelerated. The shock wave thus formed is propagated through the water at up to 5000 m s-1, becoming totally separated from the gas bubble which is expanding relatively slowly behind it. The velocity then decreases quickly to the sonic velocity in water of about 1500 m s-1.</a:t>
            </a:r>
          </a:p>
          <a:p>
            <a:endParaRPr lang="en-US" dirty="0"/>
          </a:p>
          <a:p>
            <a:r>
              <a:rPr lang="en-US" dirty="0"/>
              <a:t>The shock pressure within the explosive charge may be more than 250 kbar but the acoustic impedance mismatch at the interface of the detonation products and the water causes a rarefaction wave to be reflected back into the detonation sphere. Because of this the initial shock wave pressure is approximately one half of the detonation pressure, say 125kbar. The difference between shock pressures in air and water from identical explosive charges is shown above.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Under reasonably good conditions an observer above the water surface can see the manifestation of these separate effects. The primary shock wave from the detonating charge can be seen fleetingly as a rapidly expanding ring of apparently darkened water, often called the 'slick'. This ring is caused by the reflected shock wave pressure momentarily flattening ripples on the surface. Directly above the explosion point, if it is not too deep, a dome of spray appears due to spalling of the water surface as the primary shock wave is reflected. Finally comes the plume of water thrown up by the gas bubble </a:t>
            </a:r>
            <a:r>
              <a:rPr lang="en-GB" sz="1800" dirty="0">
                <a:effectLst/>
                <a:latin typeface="ArialMT"/>
              </a:rPr>
              <a:t>venting at the surface. The shape and size of the plume varies with the depth of the explosion, and a charge at great depth does not create one. </a:t>
            </a:r>
            <a:r>
              <a:rPr lang="en-GB" sz="1800">
                <a:effectLst/>
                <a:latin typeface="ArialMT"/>
              </a:rPr>
              <a:t>These observations will be difficult to separate if the explosion takes place in shallow water. </a:t>
            </a:r>
            <a:endParaRPr lang="en-GB"/>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4942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full heat of explosion of a fuel is only realised when it is mixed with its chemical equivalent (stoichiometric) quantity of air. However, a fuel/air explosion is very inefficient in terms of energy (little more than 40%). This is because energy is absorbed by nitrogen in the air, which dilutes the system, and imparting motion to the explosion gases reduces the energy available to the blast wave. The nine-fold advantage of propane over TNT is therefore reduced to four-fold in reality. The initial detonation pressures and velocities in fuel-air explosions are much less than those for an equivalent weight of conventional explosive. Therefore, fuel-air explosions have little comparable brisance or shattering effect. Notwithstanding this, they do have other advantages in the propagation of the air blast.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As we have seen from </a:t>
            </a:r>
            <a:r>
              <a:rPr lang="en-GB" sz="1200" b="1" u="sng" kern="1200" dirty="0">
                <a:solidFill>
                  <a:schemeClr val="tx1"/>
                </a:solidFill>
                <a:effectLst/>
                <a:latin typeface="+mn-lt"/>
                <a:ea typeface="+mn-ea"/>
                <a:cs typeface="+mn-cs"/>
              </a:rPr>
              <a:t>The profile of a blast wave (diagrammatic)</a:t>
            </a:r>
            <a:r>
              <a:rPr lang="en-GB" sz="1200" kern="1200" dirty="0">
                <a:solidFill>
                  <a:schemeClr val="tx1"/>
                </a:solidFill>
                <a:effectLst/>
                <a:latin typeface="+mn-lt"/>
                <a:ea typeface="+mn-ea"/>
                <a:cs typeface="+mn-cs"/>
              </a:rPr>
              <a:t>, a condensed explosive detonates as a ‘point source’ and the blast overpressure falls rapidly with increasing distance from the charge. In contrast, a fuel-air explosion is a large cloud, which cannot be regarded as a point source and therefore the decay in peak overpressure falls much less rapidly with distance from the edge of the cloud. Furthermore, the duration of the positive phase of the blast wave is greater than that from condensed explosive so the impulse will be even greater. FAE therefore possess the potential to do more work on the surrounding environment, the positive phase duration being an important parameter in the response of structures to a blast. Although on first sight the lower overpressure to that of a conventional solid explosive would seem to be a disadvantage, civilian accidents, trials and operational use have proved the effectiveness of FAE against personnel, soft skinned vehicles, parked aircraft and structures – a maximum overpressure of 0.9 bar is all that is required to sink a ship and this value was obtained from the sinking of the ‘mothballed’ destroyer USS McNulty in 1973 with ethylene and propylene oxide.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maximum rate of deflagration within a fuel-air cloud, and hence its effectiveness in creating a blast wave, varies for different fuels since the volume occupied by the fuel-air cloud is much greater than a conventional explosive and fluid dynamics are associated with the fuel mixing with the air. </a:t>
            </a:r>
            <a:r>
              <a:rPr lang="en-GB" sz="1200" kern="1200" dirty="0" err="1">
                <a:solidFill>
                  <a:schemeClr val="tx1"/>
                </a:solidFill>
                <a:effectLst/>
                <a:latin typeface="+mn-lt"/>
                <a:ea typeface="+mn-ea"/>
                <a:cs typeface="+mn-cs"/>
              </a:rPr>
              <a:t>Shelkin</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Troshin</a:t>
            </a:r>
            <a:r>
              <a:rPr lang="en-GB" sz="1200" kern="1200" dirty="0">
                <a:solidFill>
                  <a:schemeClr val="tx1"/>
                </a:solidFill>
                <a:effectLst/>
                <a:latin typeface="+mn-lt"/>
                <a:ea typeface="+mn-ea"/>
                <a:cs typeface="+mn-cs"/>
              </a:rPr>
              <a:t> report that 1000 kg of TNT occupies a hemisphere of 0.5 m radius whilst 1000 kg of methane would require a 24m radius. As such, Hopkinson’s scaling law does not apply. </a:t>
            </a:r>
            <a:r>
              <a:rPr lang="en-GB" sz="1200" kern="1200" dirty="0" err="1">
                <a:solidFill>
                  <a:schemeClr val="tx1"/>
                </a:solidFill>
                <a:effectLst/>
                <a:latin typeface="+mn-lt"/>
                <a:ea typeface="+mn-ea"/>
                <a:cs typeface="+mn-cs"/>
              </a:rPr>
              <a:t>Gasodynamics</a:t>
            </a:r>
            <a:r>
              <a:rPr lang="en-GB" sz="1200" kern="1200" dirty="0">
                <a:solidFill>
                  <a:schemeClr val="tx1"/>
                </a:solidFill>
                <a:effectLst/>
                <a:latin typeface="+mn-lt"/>
                <a:ea typeface="+mn-ea"/>
                <a:cs typeface="+mn-cs"/>
              </a:rPr>
              <a:t> of Combustion</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39710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103</a:t>
            </a:fld>
            <a:endParaRPr lang="en-GB" altLang="en-US"/>
          </a:p>
        </p:txBody>
      </p:sp>
    </p:spTree>
    <p:extLst>
      <p:ext uri="{BB962C8B-B14F-4D97-AF65-F5344CB8AC3E}">
        <p14:creationId xmlns:p14="http://schemas.microsoft.com/office/powerpoint/2010/main" val="1539576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DBBE686C-1129-5DEC-F8F1-7EEBA0C9E640}"/>
              </a:ext>
            </a:extLst>
          </p:cNvPr>
          <p:cNvSpPr>
            <a:spLocks noChangeShapeType="1"/>
          </p:cNvSpPr>
          <p:nvPr/>
        </p:nvSpPr>
        <p:spPr bwMode="auto">
          <a:xfrm>
            <a:off x="0" y="6583363"/>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3" name="Line 5">
            <a:extLst>
              <a:ext uri="{FF2B5EF4-FFF2-40B4-BE49-F238E27FC236}">
                <a16:creationId xmlns:a16="http://schemas.microsoft.com/office/drawing/2014/main" id="{870BC564-6EB0-2210-B569-C931AD6C5F68}"/>
              </a:ext>
            </a:extLst>
          </p:cNvPr>
          <p:cNvSpPr>
            <a:spLocks noChangeShapeType="1"/>
          </p:cNvSpPr>
          <p:nvPr/>
        </p:nvSpPr>
        <p:spPr bwMode="auto">
          <a:xfrm>
            <a:off x="0" y="706438"/>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165319" name="Rectangle 7"/>
          <p:cNvSpPr>
            <a:spLocks noGrp="1" noChangeArrowheads="1"/>
          </p:cNvSpPr>
          <p:nvPr>
            <p:ph type="ctrTitle" sz="quarter"/>
          </p:nvPr>
        </p:nvSpPr>
        <p:spPr>
          <a:xfrm>
            <a:off x="685800" y="2130425"/>
            <a:ext cx="77724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2044384931"/>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54260969"/>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965104762"/>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42321314"/>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36191644"/>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58845100"/>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8452995"/>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68238155"/>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807088280"/>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40184269"/>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488" y="93663"/>
            <a:ext cx="2017712"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7350" y="93663"/>
            <a:ext cx="5900738"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65758395"/>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26AFEE-5DEB-F46A-544A-82A416F726D7}"/>
              </a:ext>
            </a:extLst>
          </p:cNvPr>
          <p:cNvSpPr>
            <a:spLocks noGrp="1"/>
          </p:cNvSpPr>
          <p:nvPr>
            <p:ph type="dt" sz="half" idx="10"/>
          </p:nvPr>
        </p:nvSpPr>
        <p:spPr>
          <a:xfrm>
            <a:off x="0" y="0"/>
            <a:ext cx="0" cy="0"/>
          </a:xfrm>
        </p:spPr>
        <p:txBody>
          <a:bodyPr/>
          <a:lstStyle>
            <a:lvl1pPr>
              <a:defRPr/>
            </a:lvl1pPr>
          </a:lstStyle>
          <a:p>
            <a:pPr>
              <a:defRPr/>
            </a:pPr>
            <a:fld id="{1655D373-2CFF-5646-9BE2-5F059696F93C}" type="datetimeFigureOut">
              <a:rPr lang="en-GB"/>
              <a:pPr>
                <a:defRPr/>
              </a:pPr>
              <a:t>23/02/2023</a:t>
            </a:fld>
            <a:endParaRPr lang="en-GB"/>
          </a:p>
        </p:txBody>
      </p:sp>
      <p:sp>
        <p:nvSpPr>
          <p:cNvPr id="5" name="Footer Placeholder 4">
            <a:extLst>
              <a:ext uri="{FF2B5EF4-FFF2-40B4-BE49-F238E27FC236}">
                <a16:creationId xmlns:a16="http://schemas.microsoft.com/office/drawing/2014/main" id="{D00C99C1-3A49-E108-30FF-290425E82AD5}"/>
              </a:ext>
            </a:extLst>
          </p:cNvPr>
          <p:cNvSpPr>
            <a:spLocks noGrp="1"/>
          </p:cNvSpPr>
          <p:nvPr>
            <p:ph type="ftr" sz="quarter" idx="11"/>
          </p:nvPr>
        </p:nvSpPr>
        <p:spPr>
          <a:xfrm>
            <a:off x="0" y="0"/>
            <a:ext cx="0" cy="0"/>
          </a:xfr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112CA1C-5801-678C-D897-4965B5D1F786}"/>
              </a:ext>
            </a:extLst>
          </p:cNvPr>
          <p:cNvSpPr>
            <a:spLocks noGrp="1"/>
          </p:cNvSpPr>
          <p:nvPr>
            <p:ph type="sldNum" sz="quarter" idx="12"/>
          </p:nvPr>
        </p:nvSpPr>
        <p:spPr>
          <a:xfrm>
            <a:off x="0" y="0"/>
            <a:ext cx="0" cy="0"/>
          </a:xfrm>
        </p:spPr>
        <p:txBody>
          <a:bodyPr vert="horz" wrap="square" lIns="91440" tIns="45720" rIns="91440" bIns="45720" numCol="1" anchor="t" anchorCtr="0" compatLnSpc="1">
            <a:prstTxWarp prst="textNoShape">
              <a:avLst/>
            </a:prstTxWarp>
          </a:bodyPr>
          <a:lstStyle>
            <a:lvl1pPr>
              <a:defRPr/>
            </a:lvl1pPr>
          </a:lstStyle>
          <a:p>
            <a:fld id="{8F4A3AA8-FEC7-FB47-A6E0-E663C7933791}" type="slidenum">
              <a:rPr lang="en-GB" altLang="en-US"/>
              <a:pPr/>
              <a:t>‹#›</a:t>
            </a:fld>
            <a:endParaRPr lang="en-GB" altLang="en-US"/>
          </a:p>
        </p:txBody>
      </p:sp>
    </p:spTree>
    <p:extLst>
      <p:ext uri="{BB962C8B-B14F-4D97-AF65-F5344CB8AC3E}">
        <p14:creationId xmlns:p14="http://schemas.microsoft.com/office/powerpoint/2010/main" val="1976853743"/>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754461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626C9-4724-4F91-3767-E99595B961D8}"/>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FB9BCECB-90D4-DBD1-D05D-68145F4421B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BEEF14-005D-946A-FD2A-73A46FB98C86}"/>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4347BAE7-4E39-8C11-DD3F-64F9ECEDE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8450E5-2DD4-C7EF-5F85-3563754537D9}"/>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2639123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E0427-6F47-51E4-66A7-50E54173ABC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58ACCFB-57B9-D9B3-0166-B3CFAF3C306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1079437-BD5B-FB98-D38C-0FB1F8A95A6B}"/>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DE6CF427-04A8-B4FF-AAA5-3F1BEE4148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6DD8A2-26C4-31BA-9CF9-82E38A621F8A}"/>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859326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9BE04-F314-1E58-C832-E055DF14FE1E}"/>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EDA2688-76E4-CAAF-AAE8-3429C76B1F64}"/>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8448C6-905C-3345-8ACD-298D1899DB5D}"/>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53E7C57A-8D27-E8C3-201E-ABA5AFA645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65A815-E9FE-614E-6871-D0DE9F63B339}"/>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6954507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514DE-82DD-BD6F-613E-21179843B5C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737D95-B9F7-6F8B-16B7-5D014328D1AB}"/>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757A0DA-D801-B47B-34FB-3E1659DD03E8}"/>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0DE3089-27F2-A6E7-97A3-40C6E690145D}"/>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6" name="Footer Placeholder 5">
            <a:extLst>
              <a:ext uri="{FF2B5EF4-FFF2-40B4-BE49-F238E27FC236}">
                <a16:creationId xmlns:a16="http://schemas.microsoft.com/office/drawing/2014/main" id="{378CDBAC-CA64-63CE-936C-A39C2A0AA4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9B6D5D-D749-DE63-180E-4730FEEEACBD}"/>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4552338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B9C0D-829E-190A-6FD6-4A79BB65B28D}"/>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39E58B5-0997-CF25-7E7A-D09E3EAF265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0093B12D-FC11-72D4-3F94-1E887E4A4922}"/>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999783D-5ED7-AF42-9288-70A23D99C637}"/>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5C6DBF3E-887D-8CFF-C02A-16330527A876}"/>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54E780F-5807-E0CE-CC71-2DD5B191215B}"/>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8" name="Footer Placeholder 7">
            <a:extLst>
              <a:ext uri="{FF2B5EF4-FFF2-40B4-BE49-F238E27FC236}">
                <a16:creationId xmlns:a16="http://schemas.microsoft.com/office/drawing/2014/main" id="{9FE7A180-4D99-80E4-AD73-43E7D7C3C3F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D820F70-282D-446E-2C0C-570EE658C7D6}"/>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7664700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8B1E-58B0-AB13-F717-5121F8B248D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27C7612-077D-5B4A-5F3A-EB76813E9125}"/>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4" name="Footer Placeholder 3">
            <a:extLst>
              <a:ext uri="{FF2B5EF4-FFF2-40B4-BE49-F238E27FC236}">
                <a16:creationId xmlns:a16="http://schemas.microsoft.com/office/drawing/2014/main" id="{1A81A809-5AA7-AA91-9D3E-EC4F1C5BA2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3572B3-6B2C-25EB-4B14-05C8A3FA3CC6}"/>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1529858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CDB7CF-3DEC-0A00-6F26-15C46123F5FA}"/>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3" name="Footer Placeholder 2">
            <a:extLst>
              <a:ext uri="{FF2B5EF4-FFF2-40B4-BE49-F238E27FC236}">
                <a16:creationId xmlns:a16="http://schemas.microsoft.com/office/drawing/2014/main" id="{3D19D9C2-76AC-3EA9-B252-4AC0C3C58AA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F8AF799-E2E6-9876-0589-BB22DE8A4B40}"/>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6239086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5347E-CB95-C58E-D55B-5B51967046B6}"/>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00EB108-5DBE-7811-FFC6-821BD32CAEC2}"/>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A213B2-9964-D552-6A92-79DDD76E224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D0F72E29-2A14-F8B7-5BC6-EAA9585DE23E}"/>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6" name="Footer Placeholder 5">
            <a:extLst>
              <a:ext uri="{FF2B5EF4-FFF2-40B4-BE49-F238E27FC236}">
                <a16:creationId xmlns:a16="http://schemas.microsoft.com/office/drawing/2014/main" id="{92F14746-FD97-A2D3-269F-D4449BA186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1EA74A-24AE-6A61-15D1-43AAEC802FD3}"/>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640733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51FD7-9B12-FE45-3F2E-66F7EB16E4FE}"/>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564D311-C3FD-DAA0-7054-B2F8C74A8D5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92534CE1-1FB6-DB91-A590-684B2654068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B48E9E30-D176-E3C7-ED38-82ED2BE41252}"/>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6" name="Footer Placeholder 5">
            <a:extLst>
              <a:ext uri="{FF2B5EF4-FFF2-40B4-BE49-F238E27FC236}">
                <a16:creationId xmlns:a16="http://schemas.microsoft.com/office/drawing/2014/main" id="{5ACE645E-C3B8-BD7E-09E5-7885221ED1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A3615A-9146-F33F-83EA-E05E65B28718}"/>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535936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BD2E9-F909-C02A-4855-64C57C10505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D19BD8-3268-164D-32EE-9150974F56B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5DFDA3-6078-AE30-11AF-638E23C10CAE}"/>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22910A91-6EBB-2AE0-C045-390048F816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15C697-6D72-CC4B-6451-DC115BB6B8AF}"/>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21377983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754073-B629-3179-E1AB-E742D5985646}"/>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C5D8E3F-72D5-A680-C9AC-5D6CF19B2287}"/>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1106E2-A840-AEAA-E6C6-1F08A1674B58}"/>
              </a:ext>
            </a:extLst>
          </p:cNvPr>
          <p:cNvSpPr>
            <a:spLocks noGrp="1"/>
          </p:cNvSpPr>
          <p:nvPr>
            <p:ph type="dt" sz="half" idx="10"/>
          </p:nvPr>
        </p:nvSpPr>
        <p:spPr/>
        <p:txBody>
          <a:body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DA692A02-6FA7-D8CC-70E1-CB9ED3AB6F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0B2A6-1AE3-3371-795F-D6B20D9DBDAE}"/>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7790099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1538415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6371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AADF9311-A1CA-DDAA-70A2-BD6F0831D437}"/>
              </a:ext>
            </a:extLst>
          </p:cNvPr>
          <p:cNvSpPr>
            <a:spLocks noGrp="1" noChangeArrowheads="1"/>
          </p:cNvSpPr>
          <p:nvPr>
            <p:ph type="title"/>
          </p:nvPr>
        </p:nvSpPr>
        <p:spPr bwMode="auto">
          <a:xfrm>
            <a:off x="387350" y="93663"/>
            <a:ext cx="6435725"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C5439C2C-7F77-B9C7-E3E4-8586FF4CAFEC}"/>
              </a:ext>
            </a:extLst>
          </p:cNvPr>
          <p:cNvSpPr>
            <a:spLocks noGrp="1" noChangeArrowheads="1"/>
          </p:cNvSpPr>
          <p:nvPr>
            <p:ph type="body" idx="1"/>
          </p:nvPr>
        </p:nvSpPr>
        <p:spPr bwMode="auto">
          <a:xfrm>
            <a:off x="685800" y="1239838"/>
            <a:ext cx="77724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dk1" tx1="lt1" bg2="dk2" tx2="lt2" accent1="accent1" accent2="accent2" accent3="accent3" accent4="accent4" accent5="accent5" accent6="accent6" hlink="hlink" folHlink="folHlink"/>
  <p:sldLayoutIdLst>
    <p:sldLayoutId id="2147483838"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9" r:id="rId12"/>
    <p:sldLayoutId id="2147483852" r:id="rId13"/>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3763B3-D04D-25BD-41BC-D53CFFC9373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528AF6-D09E-3310-02D2-8E0B09B3CAD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924252D-BDB2-4F5C-7B1F-02B41682CAF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4BF62B2-6EBA-3D49-A7D9-64DF5F739A73}" type="datetimeFigureOut">
              <a:rPr lang="en-US" smtClean="0"/>
              <a:t>2/23/23</a:t>
            </a:fld>
            <a:endParaRPr lang="en-US"/>
          </a:p>
        </p:txBody>
      </p:sp>
      <p:sp>
        <p:nvSpPr>
          <p:cNvPr id="5" name="Footer Placeholder 4">
            <a:extLst>
              <a:ext uri="{FF2B5EF4-FFF2-40B4-BE49-F238E27FC236}">
                <a16:creationId xmlns:a16="http://schemas.microsoft.com/office/drawing/2014/main" id="{7F8502AE-C9C9-200D-E687-BA29F46555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288051-DC59-9544-618B-CCC63B92E1E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F8CF623-17FF-6540-BBC4-2432FA54A92F}" type="slidenum">
              <a:rPr lang="en-US" smtClean="0"/>
              <a:t>‹#›</a:t>
            </a:fld>
            <a:endParaRPr lang="en-US"/>
          </a:p>
        </p:txBody>
      </p:sp>
    </p:spTree>
    <p:extLst>
      <p:ext uri="{BB962C8B-B14F-4D97-AF65-F5344CB8AC3E}">
        <p14:creationId xmlns:p14="http://schemas.microsoft.com/office/powerpoint/2010/main" val="318722279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212944930"/>
      </p:ext>
    </p:extLst>
  </p:cSld>
  <p:clrMap bg1="lt1" tx1="dk1" bg2="lt2" tx2="dk2" accent1="accent1" accent2="accent2" accent3="accent3" accent4="accent4" accent5="accent5" accent6="accent6" hlink="hlink" folHlink="folHlink"/>
  <p:sldLayoutIdLst>
    <p:sldLayoutId id="2147483854" r:id="rId1"/>
    <p:sldLayoutId id="2147483855"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aXW1TFg_E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g"/><Relationship Id="rId1" Type="http://schemas.microsoft.com/office/2007/relationships/media" Target="../media/media1.mpg"/><Relationship Id="rId5" Type="http://schemas.openxmlformats.org/officeDocument/2006/relationships/image" Target="../media/image14.png"/><Relationship Id="rId4" Type="http://schemas.openxmlformats.org/officeDocument/2006/relationships/notesSlide" Target="../notesSlides/notesSlide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forensic-architecture.org/investigation/beirut-port-explosion"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43.jpe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jpeg"/></Relationships>
</file>

<file path=ppt/slides/_rels/slide8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54.png"/></Relationships>
</file>

<file path=ppt/slides/_rels/slide87.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9" Type="http://schemas.openxmlformats.org/officeDocument/2006/relationships/image" Target="../media/image61.png"/></Relationships>
</file>

<file path=ppt/slides/_rels/slide88.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10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9.xml"/><Relationship Id="rId1" Type="http://schemas.openxmlformats.org/officeDocument/2006/relationships/slideLayout" Target="../slideLayouts/slideLayout26.xml"/><Relationship Id="rId4" Type="http://schemas.openxmlformats.org/officeDocument/2006/relationships/image" Target="../media/image80.png"/></Relationships>
</file>

<file path=ppt/slides/_rels/slide103.xml.rels><?xml version="1.0" encoding="UTF-8" standalone="yes"?>
<Relationships xmlns="http://schemas.openxmlformats.org/package/2006/relationships"><Relationship Id="rId3" Type="http://schemas.openxmlformats.org/officeDocument/2006/relationships/hyperlink" Target="https://www.youtube.com/watch?v=SS4e7RS9gss"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9D3AF54-68AB-092B-BFE4-C6E6259B7A77}"/>
              </a:ext>
            </a:extLst>
          </p:cNvPr>
          <p:cNvSpPr>
            <a:spLocks noGrp="1" noChangeArrowheads="1"/>
          </p:cNvSpPr>
          <p:nvPr>
            <p:ph type="ctrTitle" sz="quarter"/>
          </p:nvPr>
        </p:nvSpPr>
        <p:spPr>
          <a:xfrm>
            <a:off x="247650" y="2060575"/>
            <a:ext cx="8572500" cy="1143000"/>
          </a:xfrm>
        </p:spPr>
        <p:txBody>
          <a:bodyPr/>
          <a:lstStyle/>
          <a:p>
            <a:pPr algn="l" eaLnBrk="1" hangingPunct="1"/>
            <a:r>
              <a:rPr lang="en-US" altLang="en-US" dirty="0"/>
              <a:t>Ordnance, Munitions and Explosives</a:t>
            </a:r>
            <a:br>
              <a:rPr lang="en-US" altLang="en-US" dirty="0"/>
            </a:br>
            <a:r>
              <a:rPr lang="en-US" altLang="en-US" dirty="0"/>
              <a:t>Principles of OME</a:t>
            </a:r>
            <a:br>
              <a:rPr lang="en-US" altLang="en-US" dirty="0"/>
            </a:br>
            <a:r>
              <a:rPr lang="en-US" altLang="en-US" dirty="0"/>
              <a:t>Level 4</a:t>
            </a:r>
            <a:br>
              <a:rPr lang="en-US" altLang="en-US" dirty="0"/>
            </a:br>
            <a:r>
              <a:rPr lang="en-US" altLang="en-US" dirty="0"/>
              <a:t>ACDA4019</a:t>
            </a:r>
            <a:br>
              <a:rPr lang="en-US" altLang="en-US" dirty="0"/>
            </a:br>
            <a:br>
              <a:rPr lang="en-US" altLang="en-US" dirty="0"/>
            </a:br>
            <a:r>
              <a:rPr lang="en-US" altLang="en-US" dirty="0"/>
              <a:t>Deflagration, Detonation and the Ignition Train</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1" name="Rectangle 8200">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Title 1">
            <a:extLst>
              <a:ext uri="{FF2B5EF4-FFF2-40B4-BE49-F238E27FC236}">
                <a16:creationId xmlns:a16="http://schemas.microsoft.com/office/drawing/2014/main" id="{0A850D8E-E0A6-D117-DA63-38C57567A940}"/>
              </a:ext>
            </a:extLst>
          </p:cNvPr>
          <p:cNvSpPr>
            <a:spLocks noGrp="1"/>
          </p:cNvSpPr>
          <p:nvPr>
            <p:ph type="title"/>
          </p:nvPr>
        </p:nvSpPr>
        <p:spPr>
          <a:xfrm>
            <a:off x="473202" y="502920"/>
            <a:ext cx="2564892" cy="1463040"/>
          </a:xfrm>
        </p:spPr>
        <p:txBody>
          <a:bodyPr anchor="ctr">
            <a:normAutofit/>
          </a:bodyPr>
          <a:lstStyle/>
          <a:p>
            <a:r>
              <a:rPr lang="en-GB" altLang="en-US" sz="4200"/>
              <a:t>Aim of Lecture</a:t>
            </a:r>
          </a:p>
        </p:txBody>
      </p:sp>
      <p:sp>
        <p:nvSpPr>
          <p:cNvPr id="8203"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480309" y="1227582"/>
            <a:ext cx="1554480" cy="13716"/>
          </a:xfrm>
          <a:custGeom>
            <a:avLst/>
            <a:gdLst>
              <a:gd name="connsiteX0" fmla="*/ 0 w 1554480"/>
              <a:gd name="connsiteY0" fmla="*/ 0 h 13716"/>
              <a:gd name="connsiteX1" fmla="*/ 549250 w 1554480"/>
              <a:gd name="connsiteY1" fmla="*/ 0 h 13716"/>
              <a:gd name="connsiteX2" fmla="*/ 1082954 w 1554480"/>
              <a:gd name="connsiteY2" fmla="*/ 0 h 13716"/>
              <a:gd name="connsiteX3" fmla="*/ 1554480 w 1554480"/>
              <a:gd name="connsiteY3" fmla="*/ 0 h 13716"/>
              <a:gd name="connsiteX4" fmla="*/ 1554480 w 1554480"/>
              <a:gd name="connsiteY4" fmla="*/ 13716 h 13716"/>
              <a:gd name="connsiteX5" fmla="*/ 1067410 w 1554480"/>
              <a:gd name="connsiteY5" fmla="*/ 13716 h 13716"/>
              <a:gd name="connsiteX6" fmla="*/ 549250 w 1554480"/>
              <a:gd name="connsiteY6" fmla="*/ 13716 h 13716"/>
              <a:gd name="connsiteX7" fmla="*/ 0 w 1554480"/>
              <a:gd name="connsiteY7" fmla="*/ 13716 h 13716"/>
              <a:gd name="connsiteX8" fmla="*/ 0 w 1554480"/>
              <a:gd name="connsiteY8" fmla="*/ 0 h 13716"/>
              <a:gd name="connsiteX0" fmla="*/ 0 w 1554480"/>
              <a:gd name="connsiteY0" fmla="*/ 0 h 13716"/>
              <a:gd name="connsiteX1" fmla="*/ 502615 w 1554480"/>
              <a:gd name="connsiteY1" fmla="*/ 0 h 13716"/>
              <a:gd name="connsiteX2" fmla="*/ 974141 w 1554480"/>
              <a:gd name="connsiteY2" fmla="*/ 0 h 13716"/>
              <a:gd name="connsiteX3" fmla="*/ 1554480 w 1554480"/>
              <a:gd name="connsiteY3" fmla="*/ 0 h 13716"/>
              <a:gd name="connsiteX4" fmla="*/ 1554480 w 1554480"/>
              <a:gd name="connsiteY4" fmla="*/ 13716 h 13716"/>
              <a:gd name="connsiteX5" fmla="*/ 1067410 w 1554480"/>
              <a:gd name="connsiteY5" fmla="*/ 13716 h 13716"/>
              <a:gd name="connsiteX6" fmla="*/ 518160 w 1554480"/>
              <a:gd name="connsiteY6" fmla="*/ 13716 h 13716"/>
              <a:gd name="connsiteX7" fmla="*/ 0 w 1554480"/>
              <a:gd name="connsiteY7" fmla="*/ 13716 h 13716"/>
              <a:gd name="connsiteX8" fmla="*/ 0 w 1554480"/>
              <a:gd name="connsiteY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3716" fill="none" extrusionOk="0">
                <a:moveTo>
                  <a:pt x="0" y="0"/>
                </a:moveTo>
                <a:cubicBezTo>
                  <a:pt x="69558" y="-27075"/>
                  <a:pt x="365297" y="14897"/>
                  <a:pt x="549250" y="0"/>
                </a:cubicBezTo>
                <a:cubicBezTo>
                  <a:pt x="762323" y="14872"/>
                  <a:pt x="864871" y="21041"/>
                  <a:pt x="1082954" y="0"/>
                </a:cubicBezTo>
                <a:cubicBezTo>
                  <a:pt x="1306037" y="9403"/>
                  <a:pt x="1371926" y="14821"/>
                  <a:pt x="1554480" y="0"/>
                </a:cubicBezTo>
                <a:cubicBezTo>
                  <a:pt x="1554010" y="4793"/>
                  <a:pt x="1554680" y="10394"/>
                  <a:pt x="1554480" y="13716"/>
                </a:cubicBezTo>
                <a:cubicBezTo>
                  <a:pt x="1328957" y="3179"/>
                  <a:pt x="1207025" y="27731"/>
                  <a:pt x="1067410" y="13716"/>
                </a:cubicBezTo>
                <a:cubicBezTo>
                  <a:pt x="897316" y="-7440"/>
                  <a:pt x="788951" y="-24962"/>
                  <a:pt x="549250" y="13716"/>
                </a:cubicBezTo>
                <a:cubicBezTo>
                  <a:pt x="300394" y="-2982"/>
                  <a:pt x="129576" y="35301"/>
                  <a:pt x="0" y="13716"/>
                </a:cubicBezTo>
                <a:cubicBezTo>
                  <a:pt x="354" y="8869"/>
                  <a:pt x="649" y="6738"/>
                  <a:pt x="0" y="0"/>
                </a:cubicBezTo>
                <a:close/>
              </a:path>
              <a:path w="1554480" h="13716" stroke="0" extrusionOk="0">
                <a:moveTo>
                  <a:pt x="0" y="0"/>
                </a:moveTo>
                <a:cubicBezTo>
                  <a:pt x="249513" y="10124"/>
                  <a:pt x="389298" y="10419"/>
                  <a:pt x="502615" y="0"/>
                </a:cubicBezTo>
                <a:cubicBezTo>
                  <a:pt x="616735" y="10147"/>
                  <a:pt x="791037" y="-19212"/>
                  <a:pt x="974141" y="0"/>
                </a:cubicBezTo>
                <a:cubicBezTo>
                  <a:pt x="1141919" y="34853"/>
                  <a:pt x="1248514" y="16971"/>
                  <a:pt x="1554480" y="0"/>
                </a:cubicBezTo>
                <a:cubicBezTo>
                  <a:pt x="1554288" y="3835"/>
                  <a:pt x="1554171" y="7531"/>
                  <a:pt x="1554480" y="13716"/>
                </a:cubicBezTo>
                <a:cubicBezTo>
                  <a:pt x="1337806" y="9080"/>
                  <a:pt x="1308467" y="19887"/>
                  <a:pt x="1067410" y="13716"/>
                </a:cubicBezTo>
                <a:cubicBezTo>
                  <a:pt x="824349" y="13143"/>
                  <a:pt x="783437" y="24151"/>
                  <a:pt x="518160" y="13716"/>
                </a:cubicBezTo>
                <a:cubicBezTo>
                  <a:pt x="271530" y="4598"/>
                  <a:pt x="132568" y="-7659"/>
                  <a:pt x="0" y="13716"/>
                </a:cubicBezTo>
                <a:cubicBezTo>
                  <a:pt x="768" y="9617"/>
                  <a:pt x="-274" y="4847"/>
                  <a:pt x="0" y="0"/>
                </a:cubicBezTo>
                <a:close/>
              </a:path>
              <a:path w="1554480" h="13716" fill="none" stroke="0" extrusionOk="0">
                <a:moveTo>
                  <a:pt x="0" y="0"/>
                </a:moveTo>
                <a:cubicBezTo>
                  <a:pt x="95687" y="-31247"/>
                  <a:pt x="331569" y="3404"/>
                  <a:pt x="549250" y="0"/>
                </a:cubicBezTo>
                <a:cubicBezTo>
                  <a:pt x="776590" y="6530"/>
                  <a:pt x="844530" y="-5109"/>
                  <a:pt x="1082954" y="0"/>
                </a:cubicBezTo>
                <a:cubicBezTo>
                  <a:pt x="1293569" y="15486"/>
                  <a:pt x="1361850" y="13824"/>
                  <a:pt x="1554480" y="0"/>
                </a:cubicBezTo>
                <a:cubicBezTo>
                  <a:pt x="1553504" y="4786"/>
                  <a:pt x="1554832" y="10912"/>
                  <a:pt x="1554480" y="13716"/>
                </a:cubicBezTo>
                <a:cubicBezTo>
                  <a:pt x="1366718" y="4861"/>
                  <a:pt x="1218290" y="26644"/>
                  <a:pt x="1067410" y="13716"/>
                </a:cubicBezTo>
                <a:cubicBezTo>
                  <a:pt x="900327" y="-8822"/>
                  <a:pt x="792178" y="6310"/>
                  <a:pt x="549250" y="13716"/>
                </a:cubicBezTo>
                <a:cubicBezTo>
                  <a:pt x="295300" y="2843"/>
                  <a:pt x="142619" y="40779"/>
                  <a:pt x="0" y="13716"/>
                </a:cubicBezTo>
                <a:cubicBezTo>
                  <a:pt x="813" y="8812"/>
                  <a:pt x="948" y="672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1554480"/>
                      <a:gd name="connsiteY0" fmla="*/ 0 h 13716"/>
                      <a:gd name="connsiteX1" fmla="*/ 549250 w 1554480"/>
                      <a:gd name="connsiteY1" fmla="*/ 0 h 13716"/>
                      <a:gd name="connsiteX2" fmla="*/ 1082954 w 1554480"/>
                      <a:gd name="connsiteY2" fmla="*/ 0 h 13716"/>
                      <a:gd name="connsiteX3" fmla="*/ 1554480 w 1554480"/>
                      <a:gd name="connsiteY3" fmla="*/ 0 h 13716"/>
                      <a:gd name="connsiteX4" fmla="*/ 1554480 w 1554480"/>
                      <a:gd name="connsiteY4" fmla="*/ 13716 h 13716"/>
                      <a:gd name="connsiteX5" fmla="*/ 1067410 w 1554480"/>
                      <a:gd name="connsiteY5" fmla="*/ 13716 h 13716"/>
                      <a:gd name="connsiteX6" fmla="*/ 549250 w 1554480"/>
                      <a:gd name="connsiteY6" fmla="*/ 13716 h 13716"/>
                      <a:gd name="connsiteX7" fmla="*/ 0 w 1554480"/>
                      <a:gd name="connsiteY7" fmla="*/ 13716 h 13716"/>
                      <a:gd name="connsiteX8" fmla="*/ 0 w 1554480"/>
                      <a:gd name="connsiteY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3716"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3820" y="4959"/>
                          <a:pt x="1554594" y="10798"/>
                          <a:pt x="1554480" y="13716"/>
                        </a:cubicBezTo>
                        <a:cubicBezTo>
                          <a:pt x="1338847" y="1555"/>
                          <a:pt x="1215066" y="33279"/>
                          <a:pt x="1067410" y="13716"/>
                        </a:cubicBezTo>
                        <a:cubicBezTo>
                          <a:pt x="919754" y="-5847"/>
                          <a:pt x="800465" y="-1492"/>
                          <a:pt x="549250" y="13716"/>
                        </a:cubicBezTo>
                        <a:cubicBezTo>
                          <a:pt x="298035" y="28924"/>
                          <a:pt x="158868" y="18197"/>
                          <a:pt x="0" y="13716"/>
                        </a:cubicBezTo>
                        <a:cubicBezTo>
                          <a:pt x="488" y="8630"/>
                          <a:pt x="480" y="6612"/>
                          <a:pt x="0" y="0"/>
                        </a:cubicBezTo>
                        <a:close/>
                      </a:path>
                      <a:path w="1554480" h="13716"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232" y="4157"/>
                          <a:pt x="1554673" y="7559"/>
                          <a:pt x="1554480" y="13716"/>
                        </a:cubicBezTo>
                        <a:cubicBezTo>
                          <a:pt x="1336087" y="7600"/>
                          <a:pt x="1310024" y="15187"/>
                          <a:pt x="1067410" y="13716"/>
                        </a:cubicBezTo>
                        <a:cubicBezTo>
                          <a:pt x="824796" y="12246"/>
                          <a:pt x="787902" y="30075"/>
                          <a:pt x="518160" y="13716"/>
                        </a:cubicBezTo>
                        <a:cubicBezTo>
                          <a:pt x="248418" y="-2643"/>
                          <a:pt x="133160" y="4633"/>
                          <a:pt x="0" y="13716"/>
                        </a:cubicBezTo>
                        <a:cubicBezTo>
                          <a:pt x="43" y="9160"/>
                          <a:pt x="-111" y="4811"/>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Content Placeholder 2">
            <a:extLst>
              <a:ext uri="{FF2B5EF4-FFF2-40B4-BE49-F238E27FC236}">
                <a16:creationId xmlns:a16="http://schemas.microsoft.com/office/drawing/2014/main" id="{C5887573-5597-36B7-8FE3-300292D33EB0}"/>
              </a:ext>
            </a:extLst>
          </p:cNvPr>
          <p:cNvSpPr>
            <a:spLocks noGrp="1"/>
          </p:cNvSpPr>
          <p:nvPr>
            <p:ph idx="1"/>
          </p:nvPr>
        </p:nvSpPr>
        <p:spPr>
          <a:xfrm>
            <a:off x="3490721" y="502920"/>
            <a:ext cx="5170932" cy="1463040"/>
          </a:xfrm>
        </p:spPr>
        <p:txBody>
          <a:bodyPr anchor="ctr">
            <a:normAutofit/>
          </a:bodyPr>
          <a:lstStyle/>
          <a:p>
            <a:r>
              <a:rPr lang="en-GB" altLang="en-US" sz="1900">
                <a:cs typeface="Times New Roman" panose="02020603050405020304" pitchFamily="18" charset="0"/>
              </a:rPr>
              <a:t>Consider the mechanisms for producing an explosive event, the requirements that are placed on the chemical components, and examples of explosives in military use.</a:t>
            </a:r>
          </a:p>
          <a:p>
            <a:endParaRPr lang="en-GB" altLang="en-US" sz="1900"/>
          </a:p>
        </p:txBody>
      </p:sp>
      <p:pic>
        <p:nvPicPr>
          <p:cNvPr id="3" name="Picture 2" descr="Diagram&#10;&#10;Description automatically generated">
            <a:extLst>
              <a:ext uri="{FF2B5EF4-FFF2-40B4-BE49-F238E27FC236}">
                <a16:creationId xmlns:a16="http://schemas.microsoft.com/office/drawing/2014/main" id="{7848A97C-A8F0-F1E4-3D83-A1824825DB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9011" y="2290936"/>
            <a:ext cx="6976833" cy="3959352"/>
          </a:xfrm>
          <a:prstGeom prst="rect">
            <a:avLst/>
          </a:prstGeom>
        </p:spPr>
      </p:pic>
      <p:sp>
        <p:nvSpPr>
          <p:cNvPr id="8196" name="Slide Number Placeholder 2">
            <a:extLst>
              <a:ext uri="{FF2B5EF4-FFF2-40B4-BE49-F238E27FC236}">
                <a16:creationId xmlns:a16="http://schemas.microsoft.com/office/drawing/2014/main" id="{5B16D8E4-B0AF-9867-6818-D68B402CB1F5}"/>
              </a:ext>
            </a:extLst>
          </p:cNvPr>
          <p:cNvSpPr>
            <a:spLocks noGrp="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GB" altLang="en-US" sz="1600" b="1" dirty="0">
              <a:solidFill>
                <a:schemeClr val="tx1"/>
              </a:solidFill>
              <a:cs typeface="Arial" panose="020B0604020202020204" pitchFamily="34" charset="0"/>
            </a:endParaRP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50437AD6-92DF-8634-042B-12617D84B8EE}"/>
              </a:ext>
            </a:extLst>
          </p:cNvPr>
          <p:cNvSpPr>
            <a:spLocks noGrp="1"/>
          </p:cNvSpPr>
          <p:nvPr>
            <p:ph type="title"/>
          </p:nvPr>
        </p:nvSpPr>
        <p:spPr/>
        <p:txBody>
          <a:bodyPr/>
          <a:lstStyle/>
          <a:p>
            <a:r>
              <a:rPr lang="en-GB" altLang="en-US"/>
              <a:t>Start sensitive and build from there!</a:t>
            </a:r>
          </a:p>
        </p:txBody>
      </p:sp>
      <p:sp>
        <p:nvSpPr>
          <p:cNvPr id="10243" name="Content Placeholder 2">
            <a:extLst>
              <a:ext uri="{FF2B5EF4-FFF2-40B4-BE49-F238E27FC236}">
                <a16:creationId xmlns:a16="http://schemas.microsoft.com/office/drawing/2014/main" id="{8176B184-E6DA-93F1-BB8F-CC38FBEFB7CC}"/>
              </a:ext>
            </a:extLst>
          </p:cNvPr>
          <p:cNvSpPr>
            <a:spLocks noGrp="1"/>
          </p:cNvSpPr>
          <p:nvPr>
            <p:ph idx="1"/>
          </p:nvPr>
        </p:nvSpPr>
        <p:spPr/>
        <p:txBody>
          <a:bodyPr/>
          <a:lstStyle/>
          <a:p>
            <a:r>
              <a:rPr lang="en-GB" altLang="en-US"/>
              <a:t>Match, Paper, Wood, Coal.</a:t>
            </a:r>
          </a:p>
          <a:p>
            <a:endParaRPr lang="en-GB" altLang="en-US"/>
          </a:p>
          <a:p>
            <a:r>
              <a:rPr lang="en-GB" altLang="en-US"/>
              <a:t>You wouldn’t hold a Swan Vesta under a lump of best Welsh anthracite steam coal and hope it would light? Would you?</a:t>
            </a:r>
          </a:p>
          <a:p>
            <a:endParaRPr lang="en-GB" altLang="en-US"/>
          </a:p>
          <a:p>
            <a:r>
              <a:rPr lang="en-GB" altLang="en-US"/>
              <a:t>You’d build the fire from paper, kindling, wood and then coal.</a:t>
            </a: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04944B-BF07-6D7D-AE0A-39CFEC5FFE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25955" t="4429" r="4174" b="2178"/>
          <a:stretch/>
        </p:blipFill>
        <p:spPr bwMode="auto">
          <a:xfrm>
            <a:off x="948847" y="1019225"/>
            <a:ext cx="6864630" cy="4874761"/>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FC29EAD0-94A6-B717-5141-6F3FF09DD2F1}"/>
              </a:ext>
            </a:extLst>
          </p:cNvPr>
          <p:cNvSpPr txBox="1"/>
          <p:nvPr/>
        </p:nvSpPr>
        <p:spPr>
          <a:xfrm>
            <a:off x="3514725" y="1435894"/>
            <a:ext cx="594586"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EGDN</a:t>
            </a:r>
          </a:p>
        </p:txBody>
      </p:sp>
      <p:sp>
        <p:nvSpPr>
          <p:cNvPr id="6" name="TextBox 5">
            <a:extLst>
              <a:ext uri="{FF2B5EF4-FFF2-40B4-BE49-F238E27FC236}">
                <a16:creationId xmlns:a16="http://schemas.microsoft.com/office/drawing/2014/main" id="{F13A21F3-1365-1339-2647-7F1E5FFE20C9}"/>
              </a:ext>
            </a:extLst>
          </p:cNvPr>
          <p:cNvSpPr txBox="1"/>
          <p:nvPr/>
        </p:nvSpPr>
        <p:spPr>
          <a:xfrm>
            <a:off x="3886200" y="1865396"/>
            <a:ext cx="405880"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NG</a:t>
            </a:r>
          </a:p>
        </p:txBody>
      </p:sp>
      <p:sp>
        <p:nvSpPr>
          <p:cNvPr id="7" name="TextBox 6">
            <a:extLst>
              <a:ext uri="{FF2B5EF4-FFF2-40B4-BE49-F238E27FC236}">
                <a16:creationId xmlns:a16="http://schemas.microsoft.com/office/drawing/2014/main" id="{5262FFC7-2710-57E4-983E-08731137649E}"/>
              </a:ext>
            </a:extLst>
          </p:cNvPr>
          <p:cNvSpPr txBox="1"/>
          <p:nvPr/>
        </p:nvSpPr>
        <p:spPr>
          <a:xfrm>
            <a:off x="1759648" y="3663667"/>
            <a:ext cx="466794"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TNT</a:t>
            </a:r>
          </a:p>
        </p:txBody>
      </p:sp>
      <p:sp>
        <p:nvSpPr>
          <p:cNvPr id="9" name="TextBox 8">
            <a:extLst>
              <a:ext uri="{FF2B5EF4-FFF2-40B4-BE49-F238E27FC236}">
                <a16:creationId xmlns:a16="http://schemas.microsoft.com/office/drawing/2014/main" id="{38288621-C392-FE49-BFC8-CE176D416AF8}"/>
              </a:ext>
            </a:extLst>
          </p:cNvPr>
          <p:cNvSpPr txBox="1"/>
          <p:nvPr/>
        </p:nvSpPr>
        <p:spPr>
          <a:xfrm>
            <a:off x="3072607" y="1124907"/>
            <a:ext cx="1062727"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H</a:t>
            </a:r>
            <a:r>
              <a:rPr lang="en-US" sz="1350" baseline="-25000" dirty="0">
                <a:solidFill>
                  <a:prstClr val="black"/>
                </a:solidFill>
                <a:latin typeface="Calibri" panose="020F0502020204030204"/>
              </a:rPr>
              <a:t>2</a:t>
            </a:r>
            <a:r>
              <a:rPr lang="en-US" sz="1350" dirty="0">
                <a:solidFill>
                  <a:prstClr val="black"/>
                </a:solidFill>
                <a:latin typeface="Calibri" panose="020F0502020204030204"/>
              </a:rPr>
              <a:t>O</a:t>
            </a:r>
            <a:r>
              <a:rPr lang="en-US" sz="1350" baseline="-25000" dirty="0">
                <a:solidFill>
                  <a:prstClr val="black"/>
                </a:solidFill>
                <a:latin typeface="Calibri" panose="020F0502020204030204"/>
              </a:rPr>
              <a:t>(g)</a:t>
            </a:r>
            <a:r>
              <a:rPr lang="en-US" sz="1350" dirty="0">
                <a:solidFill>
                  <a:prstClr val="black"/>
                </a:solidFill>
                <a:latin typeface="Calibri" panose="020F0502020204030204"/>
              </a:rPr>
              <a:t>, CO</a:t>
            </a:r>
            <a:r>
              <a:rPr lang="en-US" sz="1350" baseline="-25000" dirty="0">
                <a:solidFill>
                  <a:prstClr val="black"/>
                </a:solidFill>
                <a:latin typeface="Calibri" panose="020F0502020204030204"/>
              </a:rPr>
              <a:t>2(g)</a:t>
            </a:r>
          </a:p>
        </p:txBody>
      </p:sp>
      <p:sp>
        <p:nvSpPr>
          <p:cNvPr id="10" name="TextBox 9">
            <a:extLst>
              <a:ext uri="{FF2B5EF4-FFF2-40B4-BE49-F238E27FC236}">
                <a16:creationId xmlns:a16="http://schemas.microsoft.com/office/drawing/2014/main" id="{0FF0E495-A92E-6F09-B9B6-E489094F0F44}"/>
              </a:ext>
            </a:extLst>
          </p:cNvPr>
          <p:cNvSpPr txBox="1"/>
          <p:nvPr/>
        </p:nvSpPr>
        <p:spPr>
          <a:xfrm>
            <a:off x="1984781" y="1122564"/>
            <a:ext cx="807272"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C</a:t>
            </a:r>
            <a:r>
              <a:rPr lang="en-US" sz="1350" baseline="-25000" dirty="0">
                <a:solidFill>
                  <a:prstClr val="black"/>
                </a:solidFill>
                <a:latin typeface="Calibri" panose="020F0502020204030204"/>
              </a:rPr>
              <a:t>(s)</a:t>
            </a:r>
            <a:r>
              <a:rPr lang="en-US" sz="1350" dirty="0">
                <a:solidFill>
                  <a:prstClr val="black"/>
                </a:solidFill>
                <a:latin typeface="Calibri" panose="020F0502020204030204"/>
              </a:rPr>
              <a:t>, CO</a:t>
            </a:r>
            <a:r>
              <a:rPr lang="en-US" sz="1350" baseline="-25000" dirty="0">
                <a:solidFill>
                  <a:prstClr val="black"/>
                </a:solidFill>
                <a:latin typeface="Calibri" panose="020F0502020204030204"/>
              </a:rPr>
              <a:t>(g)</a:t>
            </a:r>
          </a:p>
        </p:txBody>
      </p:sp>
      <p:sp>
        <p:nvSpPr>
          <p:cNvPr id="11" name="TextBox 10">
            <a:extLst>
              <a:ext uri="{FF2B5EF4-FFF2-40B4-BE49-F238E27FC236}">
                <a16:creationId xmlns:a16="http://schemas.microsoft.com/office/drawing/2014/main" id="{913E5C4C-1EAF-A178-A76B-A0AA22469528}"/>
              </a:ext>
            </a:extLst>
          </p:cNvPr>
          <p:cNvSpPr txBox="1"/>
          <p:nvPr/>
        </p:nvSpPr>
        <p:spPr>
          <a:xfrm>
            <a:off x="4157522" y="1122564"/>
            <a:ext cx="483402"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O</a:t>
            </a:r>
            <a:r>
              <a:rPr lang="en-US" sz="1350" baseline="-25000" dirty="0">
                <a:solidFill>
                  <a:prstClr val="black"/>
                </a:solidFill>
                <a:latin typeface="Calibri" panose="020F0502020204030204"/>
              </a:rPr>
              <a:t>2(g)</a:t>
            </a:r>
          </a:p>
        </p:txBody>
      </p:sp>
      <p:cxnSp>
        <p:nvCxnSpPr>
          <p:cNvPr id="13" name="Straight Arrow Connector 12">
            <a:extLst>
              <a:ext uri="{FF2B5EF4-FFF2-40B4-BE49-F238E27FC236}">
                <a16:creationId xmlns:a16="http://schemas.microsoft.com/office/drawing/2014/main" id="{59054B6F-3833-B034-B54F-C3C01A3BC8EA}"/>
              </a:ext>
            </a:extLst>
          </p:cNvPr>
          <p:cNvCxnSpPr>
            <a:cxnSpLocks/>
            <a:stCxn id="10" idx="3"/>
            <a:endCxn id="9" idx="1"/>
          </p:cNvCxnSpPr>
          <p:nvPr/>
        </p:nvCxnSpPr>
        <p:spPr>
          <a:xfrm>
            <a:off x="2792053" y="1272605"/>
            <a:ext cx="280554" cy="234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B63E9B0-85BC-99EF-F38C-76EB06F5828D}"/>
              </a:ext>
            </a:extLst>
          </p:cNvPr>
          <p:cNvCxnSpPr>
            <a:cxnSpLocks/>
          </p:cNvCxnSpPr>
          <p:nvPr/>
        </p:nvCxnSpPr>
        <p:spPr>
          <a:xfrm>
            <a:off x="3951962" y="1261064"/>
            <a:ext cx="235343"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EDBC3824-B2CA-1679-C315-A130B329FAA9}"/>
              </a:ext>
            </a:extLst>
          </p:cNvPr>
          <p:cNvSpPr txBox="1"/>
          <p:nvPr/>
        </p:nvSpPr>
        <p:spPr>
          <a:xfrm>
            <a:off x="683568" y="124215"/>
            <a:ext cx="8140370" cy="707886"/>
          </a:xfrm>
          <a:prstGeom prst="rect">
            <a:avLst/>
          </a:prstGeom>
          <a:noFill/>
        </p:spPr>
        <p:txBody>
          <a:bodyPr wrap="none" rtlCol="0">
            <a:spAutoFit/>
          </a:bodyPr>
          <a:lstStyle/>
          <a:p>
            <a:r>
              <a:rPr lang="en-US" sz="4000" dirty="0"/>
              <a:t>Primary and Secondary Explosives</a:t>
            </a:r>
          </a:p>
        </p:txBody>
      </p:sp>
    </p:spTree>
    <p:extLst>
      <p:ext uri="{BB962C8B-B14F-4D97-AF65-F5344CB8AC3E}">
        <p14:creationId xmlns:p14="http://schemas.microsoft.com/office/powerpoint/2010/main" val="18617075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04944B-BF07-6D7D-AE0A-39CFEC5FFE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34019" t="4429" r="34967" b="43885"/>
          <a:stretch/>
        </p:blipFill>
        <p:spPr bwMode="auto">
          <a:xfrm>
            <a:off x="893464" y="674285"/>
            <a:ext cx="7135926" cy="5347003"/>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F13A21F3-1365-1339-2647-7F1E5FFE20C9}"/>
              </a:ext>
            </a:extLst>
          </p:cNvPr>
          <p:cNvSpPr txBox="1"/>
          <p:nvPr/>
        </p:nvSpPr>
        <p:spPr>
          <a:xfrm>
            <a:off x="5662841" y="2736430"/>
            <a:ext cx="405880"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NG</a:t>
            </a:r>
          </a:p>
        </p:txBody>
      </p:sp>
      <p:sp>
        <p:nvSpPr>
          <p:cNvPr id="8" name="TextBox 7">
            <a:extLst>
              <a:ext uri="{FF2B5EF4-FFF2-40B4-BE49-F238E27FC236}">
                <a16:creationId xmlns:a16="http://schemas.microsoft.com/office/drawing/2014/main" id="{250A5AAD-E34C-60CC-8006-2E324791AE61}"/>
              </a:ext>
            </a:extLst>
          </p:cNvPr>
          <p:cNvSpPr txBox="1"/>
          <p:nvPr/>
        </p:nvSpPr>
        <p:spPr>
          <a:xfrm>
            <a:off x="2555776" y="3933056"/>
            <a:ext cx="974947" cy="715581"/>
          </a:xfrm>
          <a:prstGeom prst="rect">
            <a:avLst/>
          </a:prstGeom>
          <a:noFill/>
        </p:spPr>
        <p:txBody>
          <a:bodyPr wrap="none" rtlCol="0">
            <a:spAutoFit/>
          </a:bodyPr>
          <a:lstStyle/>
          <a:p>
            <a:pPr algn="ctr" defTabSz="685800" eaLnBrk="1" fontAlgn="auto" hangingPunct="1">
              <a:spcBef>
                <a:spcPts val="0"/>
              </a:spcBef>
              <a:spcAft>
                <a:spcPts val="0"/>
              </a:spcAft>
            </a:pPr>
            <a:r>
              <a:rPr lang="en-US" sz="1350" dirty="0">
                <a:solidFill>
                  <a:prstClr val="black"/>
                </a:solidFill>
                <a:latin typeface="Calibri" panose="020F0502020204030204"/>
              </a:rPr>
              <a:t>NC </a:t>
            </a:r>
          </a:p>
          <a:p>
            <a:pPr algn="ctr" defTabSz="685800" eaLnBrk="1" fontAlgn="auto" hangingPunct="1">
              <a:spcBef>
                <a:spcPts val="0"/>
              </a:spcBef>
              <a:spcAft>
                <a:spcPts val="0"/>
              </a:spcAft>
            </a:pPr>
            <a:r>
              <a:rPr lang="en-US" sz="1350" dirty="0">
                <a:solidFill>
                  <a:prstClr val="black"/>
                </a:solidFill>
                <a:latin typeface="Calibri" panose="020F0502020204030204"/>
              </a:rPr>
              <a:t>(14.14%)</a:t>
            </a:r>
          </a:p>
          <a:p>
            <a:pPr algn="ctr" defTabSz="685800" eaLnBrk="1" fontAlgn="auto" hangingPunct="1">
              <a:spcBef>
                <a:spcPts val="0"/>
              </a:spcBef>
              <a:spcAft>
                <a:spcPts val="0"/>
              </a:spcAft>
            </a:pPr>
            <a:r>
              <a:rPr lang="en-US" sz="1350" dirty="0">
                <a:solidFill>
                  <a:prstClr val="black"/>
                </a:solidFill>
                <a:latin typeface="Calibri" panose="020F0502020204030204"/>
              </a:rPr>
              <a:t>Single Base</a:t>
            </a:r>
          </a:p>
        </p:txBody>
      </p:sp>
      <p:sp>
        <p:nvSpPr>
          <p:cNvPr id="2" name="TextBox 1">
            <a:extLst>
              <a:ext uri="{FF2B5EF4-FFF2-40B4-BE49-F238E27FC236}">
                <a16:creationId xmlns:a16="http://schemas.microsoft.com/office/drawing/2014/main" id="{4202D4FA-EE65-A8E5-BCBA-FF22663ABD21}"/>
              </a:ext>
            </a:extLst>
          </p:cNvPr>
          <p:cNvSpPr txBox="1"/>
          <p:nvPr/>
        </p:nvSpPr>
        <p:spPr>
          <a:xfrm>
            <a:off x="3671661" y="2681553"/>
            <a:ext cx="1061508" cy="507831"/>
          </a:xfrm>
          <a:prstGeom prst="rect">
            <a:avLst/>
          </a:prstGeom>
          <a:noFill/>
        </p:spPr>
        <p:txBody>
          <a:bodyPr wrap="none" rtlCol="0">
            <a:spAutoFit/>
          </a:bodyPr>
          <a:lstStyle/>
          <a:p>
            <a:pPr algn="ctr" defTabSz="685800" eaLnBrk="1" fontAlgn="auto" hangingPunct="1">
              <a:spcBef>
                <a:spcPts val="0"/>
              </a:spcBef>
              <a:spcAft>
                <a:spcPts val="0"/>
              </a:spcAft>
            </a:pPr>
            <a:r>
              <a:rPr lang="en-US" sz="1350" dirty="0">
                <a:solidFill>
                  <a:prstClr val="black"/>
                </a:solidFill>
                <a:latin typeface="Calibri" panose="020F0502020204030204"/>
              </a:rPr>
              <a:t>NC/NG</a:t>
            </a:r>
          </a:p>
          <a:p>
            <a:pPr algn="ctr" defTabSz="685800" eaLnBrk="1" fontAlgn="auto" hangingPunct="1">
              <a:spcBef>
                <a:spcPts val="0"/>
              </a:spcBef>
              <a:spcAft>
                <a:spcPts val="0"/>
              </a:spcAft>
            </a:pPr>
            <a:r>
              <a:rPr lang="en-US" sz="1350" dirty="0">
                <a:solidFill>
                  <a:prstClr val="black"/>
                </a:solidFill>
                <a:latin typeface="Calibri" panose="020F0502020204030204"/>
              </a:rPr>
              <a:t>Double Base</a:t>
            </a:r>
          </a:p>
        </p:txBody>
      </p:sp>
      <p:sp>
        <p:nvSpPr>
          <p:cNvPr id="14" name="TextBox 13">
            <a:extLst>
              <a:ext uri="{FF2B5EF4-FFF2-40B4-BE49-F238E27FC236}">
                <a16:creationId xmlns:a16="http://schemas.microsoft.com/office/drawing/2014/main" id="{B7BB2F28-C634-DEC4-9AD3-B1FA9E5DEC97}"/>
              </a:ext>
            </a:extLst>
          </p:cNvPr>
          <p:cNvSpPr txBox="1"/>
          <p:nvPr/>
        </p:nvSpPr>
        <p:spPr>
          <a:xfrm>
            <a:off x="3724761" y="6370551"/>
            <a:ext cx="1877437" cy="369332"/>
          </a:xfrm>
          <a:prstGeom prst="rect">
            <a:avLst/>
          </a:prstGeom>
          <a:noFill/>
        </p:spPr>
        <p:txBody>
          <a:bodyPr wrap="none" rtlCol="0">
            <a:spAutoFit/>
          </a:bodyPr>
          <a:lstStyle/>
          <a:p>
            <a:r>
              <a:rPr lang="en-US" dirty="0"/>
              <a:t>Oxygen Balance</a:t>
            </a:r>
          </a:p>
        </p:txBody>
      </p:sp>
      <p:sp>
        <p:nvSpPr>
          <p:cNvPr id="15" name="TextBox 14">
            <a:extLst>
              <a:ext uri="{FF2B5EF4-FFF2-40B4-BE49-F238E27FC236}">
                <a16:creationId xmlns:a16="http://schemas.microsoft.com/office/drawing/2014/main" id="{7938D807-799B-F145-1414-20CDF99BA751}"/>
              </a:ext>
            </a:extLst>
          </p:cNvPr>
          <p:cNvSpPr txBox="1"/>
          <p:nvPr/>
        </p:nvSpPr>
        <p:spPr>
          <a:xfrm rot="16200000">
            <a:off x="-372815" y="3368651"/>
            <a:ext cx="1762021" cy="369332"/>
          </a:xfrm>
          <a:prstGeom prst="rect">
            <a:avLst/>
          </a:prstGeom>
          <a:noFill/>
        </p:spPr>
        <p:txBody>
          <a:bodyPr wrap="none" rtlCol="0">
            <a:spAutoFit/>
          </a:bodyPr>
          <a:lstStyle/>
          <a:p>
            <a:r>
              <a:rPr lang="en-US" dirty="0"/>
              <a:t>Force Constant</a:t>
            </a:r>
          </a:p>
        </p:txBody>
      </p:sp>
      <p:sp>
        <p:nvSpPr>
          <p:cNvPr id="17" name="TextBox 16">
            <a:extLst>
              <a:ext uri="{FF2B5EF4-FFF2-40B4-BE49-F238E27FC236}">
                <a16:creationId xmlns:a16="http://schemas.microsoft.com/office/drawing/2014/main" id="{926ED083-12CB-60AC-837B-4318D6656AAB}"/>
              </a:ext>
            </a:extLst>
          </p:cNvPr>
          <p:cNvSpPr txBox="1"/>
          <p:nvPr/>
        </p:nvSpPr>
        <p:spPr>
          <a:xfrm>
            <a:off x="2339752" y="5949280"/>
            <a:ext cx="518091" cy="369332"/>
          </a:xfrm>
          <a:prstGeom prst="rect">
            <a:avLst/>
          </a:prstGeom>
          <a:noFill/>
        </p:spPr>
        <p:txBody>
          <a:bodyPr wrap="none" rtlCol="0">
            <a:spAutoFit/>
          </a:bodyPr>
          <a:lstStyle/>
          <a:p>
            <a:r>
              <a:rPr lang="en-US" dirty="0"/>
              <a:t>-30</a:t>
            </a:r>
          </a:p>
        </p:txBody>
      </p:sp>
      <p:sp>
        <p:nvSpPr>
          <p:cNvPr id="18" name="TextBox 17">
            <a:extLst>
              <a:ext uri="{FF2B5EF4-FFF2-40B4-BE49-F238E27FC236}">
                <a16:creationId xmlns:a16="http://schemas.microsoft.com/office/drawing/2014/main" id="{EFE72A7A-2190-2BEC-7E8C-FAFFDC18A3AA}"/>
              </a:ext>
            </a:extLst>
          </p:cNvPr>
          <p:cNvSpPr txBox="1"/>
          <p:nvPr/>
        </p:nvSpPr>
        <p:spPr>
          <a:xfrm>
            <a:off x="2999303" y="5949280"/>
            <a:ext cx="518091" cy="369332"/>
          </a:xfrm>
          <a:prstGeom prst="rect">
            <a:avLst/>
          </a:prstGeom>
          <a:noFill/>
        </p:spPr>
        <p:txBody>
          <a:bodyPr wrap="none" rtlCol="0">
            <a:spAutoFit/>
          </a:bodyPr>
          <a:lstStyle/>
          <a:p>
            <a:r>
              <a:rPr lang="en-US" dirty="0"/>
              <a:t>-24</a:t>
            </a:r>
          </a:p>
        </p:txBody>
      </p:sp>
      <p:sp>
        <p:nvSpPr>
          <p:cNvPr id="19" name="TextBox 18">
            <a:extLst>
              <a:ext uri="{FF2B5EF4-FFF2-40B4-BE49-F238E27FC236}">
                <a16:creationId xmlns:a16="http://schemas.microsoft.com/office/drawing/2014/main" id="{3C4030E3-D402-F6FC-7376-07C29632F5D5}"/>
              </a:ext>
            </a:extLst>
          </p:cNvPr>
          <p:cNvSpPr txBox="1"/>
          <p:nvPr/>
        </p:nvSpPr>
        <p:spPr>
          <a:xfrm>
            <a:off x="5403795" y="5929354"/>
            <a:ext cx="639919" cy="369332"/>
          </a:xfrm>
          <a:prstGeom prst="rect">
            <a:avLst/>
          </a:prstGeom>
          <a:noFill/>
        </p:spPr>
        <p:txBody>
          <a:bodyPr wrap="none" rtlCol="0">
            <a:spAutoFit/>
          </a:bodyPr>
          <a:lstStyle/>
          <a:p>
            <a:r>
              <a:rPr lang="en-US" dirty="0"/>
              <a:t>+3.5</a:t>
            </a:r>
          </a:p>
        </p:txBody>
      </p:sp>
      <p:sp>
        <p:nvSpPr>
          <p:cNvPr id="20" name="TextBox 19">
            <a:extLst>
              <a:ext uri="{FF2B5EF4-FFF2-40B4-BE49-F238E27FC236}">
                <a16:creationId xmlns:a16="http://schemas.microsoft.com/office/drawing/2014/main" id="{4A280CC2-7EDC-9402-0C0D-B4B70F1335EB}"/>
              </a:ext>
            </a:extLst>
          </p:cNvPr>
          <p:cNvSpPr txBox="1"/>
          <p:nvPr/>
        </p:nvSpPr>
        <p:spPr>
          <a:xfrm>
            <a:off x="5027594" y="5929354"/>
            <a:ext cx="312906" cy="369332"/>
          </a:xfrm>
          <a:prstGeom prst="rect">
            <a:avLst/>
          </a:prstGeom>
          <a:noFill/>
        </p:spPr>
        <p:txBody>
          <a:bodyPr wrap="none" rtlCol="0">
            <a:spAutoFit/>
          </a:bodyPr>
          <a:lstStyle/>
          <a:p>
            <a:r>
              <a:rPr lang="en-US" dirty="0"/>
              <a:t>0</a:t>
            </a:r>
          </a:p>
        </p:txBody>
      </p:sp>
      <p:sp>
        <p:nvSpPr>
          <p:cNvPr id="21" name="TextBox 20">
            <a:extLst>
              <a:ext uri="{FF2B5EF4-FFF2-40B4-BE49-F238E27FC236}">
                <a16:creationId xmlns:a16="http://schemas.microsoft.com/office/drawing/2014/main" id="{57F41AEB-F057-B6A4-08D6-990CB775AF2B}"/>
              </a:ext>
            </a:extLst>
          </p:cNvPr>
          <p:cNvSpPr txBox="1"/>
          <p:nvPr/>
        </p:nvSpPr>
        <p:spPr>
          <a:xfrm>
            <a:off x="1835696" y="4509120"/>
            <a:ext cx="872355" cy="507831"/>
          </a:xfrm>
          <a:prstGeom prst="rect">
            <a:avLst/>
          </a:prstGeom>
          <a:noFill/>
        </p:spPr>
        <p:txBody>
          <a:bodyPr wrap="none" rtlCol="0">
            <a:spAutoFit/>
          </a:bodyPr>
          <a:lstStyle/>
          <a:p>
            <a:pPr algn="ctr" defTabSz="685800" eaLnBrk="1" fontAlgn="auto" hangingPunct="1">
              <a:spcBef>
                <a:spcPts val="0"/>
              </a:spcBef>
              <a:spcAft>
                <a:spcPts val="0"/>
              </a:spcAft>
            </a:pPr>
            <a:r>
              <a:rPr lang="en-US" sz="1350" dirty="0">
                <a:solidFill>
                  <a:prstClr val="black"/>
                </a:solidFill>
                <a:latin typeface="Calibri" panose="020F0502020204030204"/>
              </a:rPr>
              <a:t>NQ</a:t>
            </a:r>
          </a:p>
          <a:p>
            <a:pPr algn="ctr" defTabSz="685800" eaLnBrk="1" fontAlgn="auto" hangingPunct="1">
              <a:spcBef>
                <a:spcPts val="0"/>
              </a:spcBef>
              <a:spcAft>
                <a:spcPts val="0"/>
              </a:spcAft>
            </a:pPr>
            <a:r>
              <a:rPr lang="en-US" sz="1350" dirty="0">
                <a:solidFill>
                  <a:prstClr val="black"/>
                </a:solidFill>
                <a:latin typeface="Calibri" panose="020F0502020204030204"/>
              </a:rPr>
              <a:t>(54.4% N)</a:t>
            </a:r>
          </a:p>
        </p:txBody>
      </p:sp>
      <p:sp>
        <p:nvSpPr>
          <p:cNvPr id="22" name="TextBox 21">
            <a:extLst>
              <a:ext uri="{FF2B5EF4-FFF2-40B4-BE49-F238E27FC236}">
                <a16:creationId xmlns:a16="http://schemas.microsoft.com/office/drawing/2014/main" id="{0AD9AD53-D92B-56AF-556D-A7035346DD81}"/>
              </a:ext>
            </a:extLst>
          </p:cNvPr>
          <p:cNvSpPr txBox="1"/>
          <p:nvPr/>
        </p:nvSpPr>
        <p:spPr>
          <a:xfrm>
            <a:off x="3138844" y="3261249"/>
            <a:ext cx="1001108" cy="507831"/>
          </a:xfrm>
          <a:prstGeom prst="rect">
            <a:avLst/>
          </a:prstGeom>
          <a:noFill/>
        </p:spPr>
        <p:txBody>
          <a:bodyPr wrap="none" rtlCol="0">
            <a:spAutoFit/>
          </a:bodyPr>
          <a:lstStyle/>
          <a:p>
            <a:pPr algn="ctr" defTabSz="685800" eaLnBrk="1" fontAlgn="auto" hangingPunct="1">
              <a:spcBef>
                <a:spcPts val="0"/>
              </a:spcBef>
              <a:spcAft>
                <a:spcPts val="0"/>
              </a:spcAft>
            </a:pPr>
            <a:r>
              <a:rPr lang="en-US" sz="1350" dirty="0">
                <a:solidFill>
                  <a:prstClr val="black"/>
                </a:solidFill>
                <a:latin typeface="Calibri" panose="020F0502020204030204"/>
              </a:rPr>
              <a:t>NC/NG/NQ</a:t>
            </a:r>
          </a:p>
          <a:p>
            <a:pPr algn="ctr" defTabSz="685800" eaLnBrk="1" fontAlgn="auto" hangingPunct="1">
              <a:spcBef>
                <a:spcPts val="0"/>
              </a:spcBef>
              <a:spcAft>
                <a:spcPts val="0"/>
              </a:spcAft>
            </a:pPr>
            <a:r>
              <a:rPr lang="en-US" sz="1350" dirty="0">
                <a:solidFill>
                  <a:prstClr val="black"/>
                </a:solidFill>
                <a:latin typeface="Calibri" panose="020F0502020204030204"/>
              </a:rPr>
              <a:t>(Triple Base</a:t>
            </a:r>
          </a:p>
        </p:txBody>
      </p:sp>
      <p:sp>
        <p:nvSpPr>
          <p:cNvPr id="23" name="TextBox 22">
            <a:extLst>
              <a:ext uri="{FF2B5EF4-FFF2-40B4-BE49-F238E27FC236}">
                <a16:creationId xmlns:a16="http://schemas.microsoft.com/office/drawing/2014/main" id="{7E1B397F-EE3E-0FD2-7315-BD0FAA6656B6}"/>
              </a:ext>
            </a:extLst>
          </p:cNvPr>
          <p:cNvSpPr txBox="1"/>
          <p:nvPr/>
        </p:nvSpPr>
        <p:spPr>
          <a:xfrm>
            <a:off x="3085890" y="142093"/>
            <a:ext cx="2751074" cy="707886"/>
          </a:xfrm>
          <a:prstGeom prst="rect">
            <a:avLst/>
          </a:prstGeom>
          <a:noFill/>
        </p:spPr>
        <p:txBody>
          <a:bodyPr wrap="none" rtlCol="0">
            <a:spAutoFit/>
          </a:bodyPr>
          <a:lstStyle/>
          <a:p>
            <a:r>
              <a:rPr lang="en-US" sz="4000" dirty="0"/>
              <a:t>Propellants</a:t>
            </a:r>
          </a:p>
        </p:txBody>
      </p:sp>
      <p:sp>
        <p:nvSpPr>
          <p:cNvPr id="24" name="TextBox 23">
            <a:extLst>
              <a:ext uri="{FF2B5EF4-FFF2-40B4-BE49-F238E27FC236}">
                <a16:creationId xmlns:a16="http://schemas.microsoft.com/office/drawing/2014/main" id="{36C83507-03FD-0667-FD47-70FE222CEE7F}"/>
              </a:ext>
            </a:extLst>
          </p:cNvPr>
          <p:cNvSpPr txBox="1"/>
          <p:nvPr/>
        </p:nvSpPr>
        <p:spPr>
          <a:xfrm>
            <a:off x="6516216" y="1052736"/>
            <a:ext cx="2281394" cy="923330"/>
          </a:xfrm>
          <a:prstGeom prst="rect">
            <a:avLst/>
          </a:prstGeom>
          <a:noFill/>
        </p:spPr>
        <p:txBody>
          <a:bodyPr wrap="none" rtlCol="0">
            <a:spAutoFit/>
          </a:bodyPr>
          <a:lstStyle/>
          <a:p>
            <a:r>
              <a:rPr lang="en-US" dirty="0"/>
              <a:t>NC = </a:t>
            </a:r>
            <a:r>
              <a:rPr lang="en-US" dirty="0" err="1"/>
              <a:t>Nitrocullulose</a:t>
            </a:r>
            <a:endParaRPr lang="en-US" dirty="0"/>
          </a:p>
          <a:p>
            <a:r>
              <a:rPr lang="en-US" dirty="0"/>
              <a:t>NG = Nitroglycerine</a:t>
            </a:r>
          </a:p>
          <a:p>
            <a:r>
              <a:rPr lang="en-US" dirty="0"/>
              <a:t>NQ = Nitroguanidine</a:t>
            </a:r>
          </a:p>
        </p:txBody>
      </p:sp>
      <p:pic>
        <p:nvPicPr>
          <p:cNvPr id="26" name="Picture 25" descr="Diagram&#10;&#10;Description automatically generated">
            <a:extLst>
              <a:ext uri="{FF2B5EF4-FFF2-40B4-BE49-F238E27FC236}">
                <a16:creationId xmlns:a16="http://schemas.microsoft.com/office/drawing/2014/main" id="{BCD2BC54-C3AD-26C6-8081-AF761CEBC43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23763" y="1023678"/>
            <a:ext cx="2216150" cy="1835150"/>
          </a:xfrm>
          <a:prstGeom prst="rect">
            <a:avLst/>
          </a:prstGeom>
        </p:spPr>
      </p:pic>
      <p:pic>
        <p:nvPicPr>
          <p:cNvPr id="28" name="Picture 27" descr="Diagram&#10;&#10;Description automatically generated">
            <a:extLst>
              <a:ext uri="{FF2B5EF4-FFF2-40B4-BE49-F238E27FC236}">
                <a16:creationId xmlns:a16="http://schemas.microsoft.com/office/drawing/2014/main" id="{02168403-B293-4D2F-7F3A-5307841BF6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8110" y="2354517"/>
            <a:ext cx="2627785" cy="1527050"/>
          </a:xfrm>
          <a:prstGeom prst="rect">
            <a:avLst/>
          </a:prstGeom>
        </p:spPr>
      </p:pic>
      <p:pic>
        <p:nvPicPr>
          <p:cNvPr id="30" name="Picture 29" descr="Diagram, schematic&#10;&#10;Description automatically generated">
            <a:extLst>
              <a:ext uri="{FF2B5EF4-FFF2-40B4-BE49-F238E27FC236}">
                <a16:creationId xmlns:a16="http://schemas.microsoft.com/office/drawing/2014/main" id="{8784D0B5-DE21-87AA-2725-3F3CD68F14B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17658" y="4350582"/>
            <a:ext cx="2102813" cy="1638238"/>
          </a:xfrm>
          <a:prstGeom prst="rect">
            <a:avLst/>
          </a:prstGeom>
        </p:spPr>
      </p:pic>
      <p:sp>
        <p:nvSpPr>
          <p:cNvPr id="31" name="TextBox 30">
            <a:extLst>
              <a:ext uri="{FF2B5EF4-FFF2-40B4-BE49-F238E27FC236}">
                <a16:creationId xmlns:a16="http://schemas.microsoft.com/office/drawing/2014/main" id="{5932AB4E-5E87-8D5B-8D3F-02AF1202C3F8}"/>
              </a:ext>
            </a:extLst>
          </p:cNvPr>
          <p:cNvSpPr txBox="1"/>
          <p:nvPr/>
        </p:nvSpPr>
        <p:spPr>
          <a:xfrm>
            <a:off x="6418110" y="2354517"/>
            <a:ext cx="1595309" cy="369332"/>
          </a:xfrm>
          <a:prstGeom prst="rect">
            <a:avLst/>
          </a:prstGeom>
          <a:solidFill>
            <a:schemeClr val="bg1"/>
          </a:solidFill>
        </p:spPr>
        <p:txBody>
          <a:bodyPr wrap="none" rtlCol="0">
            <a:spAutoFit/>
          </a:bodyPr>
          <a:lstStyle/>
          <a:p>
            <a:r>
              <a:rPr lang="en-US" dirty="0"/>
              <a:t>Nitroglycerine</a:t>
            </a:r>
          </a:p>
        </p:txBody>
      </p:sp>
      <p:sp>
        <p:nvSpPr>
          <p:cNvPr id="32" name="TextBox 31">
            <a:extLst>
              <a:ext uri="{FF2B5EF4-FFF2-40B4-BE49-F238E27FC236}">
                <a16:creationId xmlns:a16="http://schemas.microsoft.com/office/drawing/2014/main" id="{C47B19FB-482B-77D0-C944-876B1806D74B}"/>
              </a:ext>
            </a:extLst>
          </p:cNvPr>
          <p:cNvSpPr txBox="1"/>
          <p:nvPr/>
        </p:nvSpPr>
        <p:spPr>
          <a:xfrm>
            <a:off x="6572155" y="4229093"/>
            <a:ext cx="1672253" cy="369332"/>
          </a:xfrm>
          <a:prstGeom prst="rect">
            <a:avLst/>
          </a:prstGeom>
          <a:solidFill>
            <a:schemeClr val="bg1"/>
          </a:solidFill>
        </p:spPr>
        <p:txBody>
          <a:bodyPr wrap="none" rtlCol="0">
            <a:spAutoFit/>
          </a:bodyPr>
          <a:lstStyle/>
          <a:p>
            <a:r>
              <a:rPr lang="en-US" dirty="0"/>
              <a:t>Nitroguanidine</a:t>
            </a:r>
          </a:p>
        </p:txBody>
      </p:sp>
      <p:sp>
        <p:nvSpPr>
          <p:cNvPr id="33" name="TextBox 32">
            <a:extLst>
              <a:ext uri="{FF2B5EF4-FFF2-40B4-BE49-F238E27FC236}">
                <a16:creationId xmlns:a16="http://schemas.microsoft.com/office/drawing/2014/main" id="{1CACC058-FB34-418D-3BFA-C1517E05935E}"/>
              </a:ext>
            </a:extLst>
          </p:cNvPr>
          <p:cNvSpPr txBox="1"/>
          <p:nvPr/>
        </p:nvSpPr>
        <p:spPr>
          <a:xfrm>
            <a:off x="943445" y="1017413"/>
            <a:ext cx="1569660" cy="369332"/>
          </a:xfrm>
          <a:prstGeom prst="rect">
            <a:avLst/>
          </a:prstGeom>
          <a:solidFill>
            <a:schemeClr val="bg1"/>
          </a:solidFill>
        </p:spPr>
        <p:txBody>
          <a:bodyPr wrap="none" rtlCol="0">
            <a:spAutoFit/>
          </a:bodyPr>
          <a:lstStyle/>
          <a:p>
            <a:r>
              <a:rPr lang="en-US" dirty="0"/>
              <a:t>Nitrocellulose</a:t>
            </a:r>
          </a:p>
        </p:txBody>
      </p:sp>
    </p:spTree>
    <p:extLst>
      <p:ext uri="{BB962C8B-B14F-4D97-AF65-F5344CB8AC3E}">
        <p14:creationId xmlns:p14="http://schemas.microsoft.com/office/powerpoint/2010/main" val="802584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B9ACA6D4-0DCB-FFAC-55B1-59DEC308D74D}"/>
              </a:ext>
            </a:extLst>
          </p:cNvPr>
          <p:cNvSpPr>
            <a:spLocks noGrp="1"/>
          </p:cNvSpPr>
          <p:nvPr>
            <p:ph type="ctrTitle"/>
          </p:nvPr>
        </p:nvSpPr>
        <p:spPr/>
        <p:txBody>
          <a:bodyPr/>
          <a:lstStyle/>
          <a:p>
            <a:r>
              <a:rPr lang="en-GB" altLang="en-US"/>
              <a:t>Ignition / Detonation Train Design</a:t>
            </a:r>
          </a:p>
        </p:txBody>
      </p:sp>
      <p:sp>
        <p:nvSpPr>
          <p:cNvPr id="9219" name="Subtitle 2">
            <a:extLst>
              <a:ext uri="{FF2B5EF4-FFF2-40B4-BE49-F238E27FC236}">
                <a16:creationId xmlns:a16="http://schemas.microsoft.com/office/drawing/2014/main" id="{9AF4EA68-7A79-7387-0690-052EA1C5260A}"/>
              </a:ext>
            </a:extLst>
          </p:cNvPr>
          <p:cNvSpPr>
            <a:spLocks noGrp="1"/>
          </p:cNvSpPr>
          <p:nvPr>
            <p:ph type="subTitle" idx="1"/>
          </p:nvPr>
        </p:nvSpPr>
        <p:spPr/>
        <p:txBody>
          <a:bodyPr/>
          <a:lstStyle/>
          <a:p>
            <a:endParaRPr lang="en-US" altLang="en-US"/>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73B52-006B-7428-E64E-2F9A6F6FF64E}"/>
              </a:ext>
            </a:extLst>
          </p:cNvPr>
          <p:cNvSpPr>
            <a:spLocks noGrp="1"/>
          </p:cNvSpPr>
          <p:nvPr>
            <p:ph type="ctrTitle"/>
          </p:nvPr>
        </p:nvSpPr>
        <p:spPr>
          <a:xfrm>
            <a:off x="395536" y="404664"/>
            <a:ext cx="8352928" cy="2387600"/>
          </a:xfrm>
        </p:spPr>
        <p:txBody>
          <a:bodyPr/>
          <a:lstStyle/>
          <a:p>
            <a:pPr algn="just"/>
            <a:r>
              <a:rPr lang="en-GB" sz="2000" b="0" dirty="0">
                <a:effectLst/>
                <a:latin typeface="Arial" panose="020B0604020202020204" pitchFamily="34" charset="0"/>
                <a:ea typeface="Times New Roman" panose="02020603050405020304" pitchFamily="18" charset="0"/>
                <a:cs typeface="Arial" panose="020B0604020202020204" pitchFamily="34" charset="0"/>
              </a:rPr>
              <a:t>To fully understand explosive chemistry, it is important first to define deflagrations and detonations and highlight the characteristics that distinguish these two types of combustion waves. Deflagration and detonation are differentiated from usual combustion by their power output, velocities of propagation (some mms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combustion, several hundred 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deflagration and several thousand 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detonation), and the source of oxygen that they use. </a:t>
            </a:r>
            <a:endParaRPr lang="en-US" sz="4800" b="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C160490E-6468-8B30-86CC-6A4C334976FD}"/>
              </a:ext>
            </a:extLst>
          </p:cNvPr>
          <p:cNvGraphicFramePr>
            <a:graphicFrameLocks noGrp="1"/>
          </p:cNvGraphicFramePr>
          <p:nvPr>
            <p:extLst>
              <p:ext uri="{D42A27DB-BD31-4B8C-83A1-F6EECF244321}">
                <p14:modId xmlns:p14="http://schemas.microsoft.com/office/powerpoint/2010/main" val="3915508928"/>
              </p:ext>
            </p:extLst>
          </p:nvPr>
        </p:nvGraphicFramePr>
        <p:xfrm>
          <a:off x="215517" y="3068960"/>
          <a:ext cx="8712966" cy="3281990"/>
        </p:xfrm>
        <a:graphic>
          <a:graphicData uri="http://schemas.openxmlformats.org/drawingml/2006/table">
            <a:tbl>
              <a:tblPr firstRow="1" firstCol="1" bandRow="1">
                <a:tableStyleId>{5C22544A-7EE6-4342-B048-85BDC9FD1C3A}</a:tableStyleId>
              </a:tblPr>
              <a:tblGrid>
                <a:gridCol w="1700522">
                  <a:extLst>
                    <a:ext uri="{9D8B030D-6E8A-4147-A177-3AD203B41FA5}">
                      <a16:colId xmlns:a16="http://schemas.microsoft.com/office/drawing/2014/main" val="2300306140"/>
                    </a:ext>
                  </a:extLst>
                </a:gridCol>
                <a:gridCol w="2054061">
                  <a:extLst>
                    <a:ext uri="{9D8B030D-6E8A-4147-A177-3AD203B41FA5}">
                      <a16:colId xmlns:a16="http://schemas.microsoft.com/office/drawing/2014/main" val="1781622271"/>
                    </a:ext>
                  </a:extLst>
                </a:gridCol>
                <a:gridCol w="1555571">
                  <a:extLst>
                    <a:ext uri="{9D8B030D-6E8A-4147-A177-3AD203B41FA5}">
                      <a16:colId xmlns:a16="http://schemas.microsoft.com/office/drawing/2014/main" val="3301969183"/>
                    </a:ext>
                  </a:extLst>
                </a:gridCol>
                <a:gridCol w="1701406">
                  <a:extLst>
                    <a:ext uri="{9D8B030D-6E8A-4147-A177-3AD203B41FA5}">
                      <a16:colId xmlns:a16="http://schemas.microsoft.com/office/drawing/2014/main" val="1214261127"/>
                    </a:ext>
                  </a:extLst>
                </a:gridCol>
                <a:gridCol w="1701406">
                  <a:extLst>
                    <a:ext uri="{9D8B030D-6E8A-4147-A177-3AD203B41FA5}">
                      <a16:colId xmlns:a16="http://schemas.microsoft.com/office/drawing/2014/main" val="82123068"/>
                    </a:ext>
                  </a:extLst>
                </a:gridCol>
              </a:tblGrid>
              <a:tr h="643932">
                <a:tc>
                  <a:txBody>
                    <a:bodyPr/>
                    <a:lstStyle/>
                    <a:p>
                      <a:pPr>
                        <a:spcAft>
                          <a:spcPts val="600"/>
                        </a:spcAft>
                      </a:pPr>
                      <a:r>
                        <a:rPr lang="en-GB" sz="2000">
                          <a:effectLst/>
                        </a:rPr>
                        <a:t>Reaction Type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Reaction rate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Power Output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Oxygen Source</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Example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57206193"/>
                  </a:ext>
                </a:extLst>
              </a:tr>
              <a:tr h="643932">
                <a:tc>
                  <a:txBody>
                    <a:bodyPr/>
                    <a:lstStyle/>
                    <a:p>
                      <a:pPr>
                        <a:spcAft>
                          <a:spcPts val="600"/>
                        </a:spcAft>
                      </a:pPr>
                      <a:r>
                        <a:rPr lang="en-GB" sz="2000">
                          <a:effectLst/>
                        </a:rPr>
                        <a:t>Combustion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Slow (mms</a:t>
                      </a:r>
                      <a:r>
                        <a:rPr lang="en-GB" sz="2000" baseline="30000">
                          <a:effectLst/>
                        </a:rPr>
                        <a:t>-1</a:t>
                      </a:r>
                      <a:r>
                        <a:rPr lang="en-GB" sz="2000">
                          <a:effectLst/>
                        </a:rPr>
                        <a: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Atmosphere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Burning Wood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903951471"/>
                  </a:ext>
                </a:extLst>
              </a:tr>
              <a:tr h="997063">
                <a:tc>
                  <a:txBody>
                    <a:bodyPr/>
                    <a:lstStyle/>
                    <a:p>
                      <a:pPr>
                        <a:spcAft>
                          <a:spcPts val="600"/>
                        </a:spcAft>
                      </a:pPr>
                      <a:r>
                        <a:rPr lang="en-GB" sz="2000">
                          <a:effectLst/>
                        </a:rPr>
                        <a:t>Deflagration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Subsonic (+100ms</a:t>
                      </a:r>
                      <a:r>
                        <a:rPr lang="en-GB" sz="2000" baseline="30000">
                          <a:effectLst/>
                        </a:rPr>
                        <a:t>-1</a:t>
                      </a:r>
                      <a:r>
                        <a:rPr lang="en-GB" sz="2000">
                          <a:effectLst/>
                        </a:rPr>
                        <a: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Within compound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Confined black powder</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777896396"/>
                  </a:ext>
                </a:extLst>
              </a:tr>
              <a:tr h="997063">
                <a:tc>
                  <a:txBody>
                    <a:bodyPr/>
                    <a:lstStyle/>
                    <a:p>
                      <a:pPr>
                        <a:spcAft>
                          <a:spcPts val="600"/>
                        </a:spcAft>
                      </a:pPr>
                      <a:r>
                        <a:rPr lang="en-GB" sz="2000">
                          <a:effectLst/>
                        </a:rPr>
                        <a:t>Detonation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Supersonic (+330ms</a:t>
                      </a:r>
                      <a:r>
                        <a:rPr lang="en-GB" sz="2000" baseline="30000" dirty="0">
                          <a:effectLst/>
                        </a:rPr>
                        <a:t>-1</a:t>
                      </a:r>
                      <a:r>
                        <a:rPr lang="en-GB" sz="2000" dirty="0">
                          <a:effectLst/>
                        </a:rPr>
                        <a:t>)</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Within compound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TNT</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22894014"/>
                  </a:ext>
                </a:extLst>
              </a:tr>
            </a:tbl>
          </a:graphicData>
        </a:graphic>
      </p:graphicFrame>
    </p:spTree>
    <p:extLst>
      <p:ext uri="{BB962C8B-B14F-4D97-AF65-F5344CB8AC3E}">
        <p14:creationId xmlns:p14="http://schemas.microsoft.com/office/powerpoint/2010/main" val="2890520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C494BF-C4E5-6227-9B9D-CDE2609F2DC8}"/>
              </a:ext>
            </a:extLst>
          </p:cNvPr>
          <p:cNvSpPr>
            <a:spLocks noGrp="1"/>
          </p:cNvSpPr>
          <p:nvPr>
            <p:ph type="title"/>
          </p:nvPr>
        </p:nvSpPr>
        <p:spPr>
          <a:xfrm>
            <a:off x="473202" y="639520"/>
            <a:ext cx="2571750" cy="1719072"/>
          </a:xfrm>
        </p:spPr>
        <p:txBody>
          <a:bodyPr anchor="b">
            <a:normAutofit/>
          </a:bodyPr>
          <a:lstStyle/>
          <a:p>
            <a:pPr>
              <a:lnSpc>
                <a:spcPct val="90000"/>
              </a:lnSpc>
            </a:pPr>
            <a:r>
              <a:rPr lang="en-US" sz="2900"/>
              <a:t>What is deflagration</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A3287C1-7294-03DB-5406-A56FF48878F7}"/>
              </a:ext>
            </a:extLst>
          </p:cNvPr>
          <p:cNvSpPr>
            <a:spLocks noGrp="1"/>
          </p:cNvSpPr>
          <p:nvPr>
            <p:ph idx="1"/>
          </p:nvPr>
        </p:nvSpPr>
        <p:spPr>
          <a:xfrm>
            <a:off x="0" y="2807208"/>
            <a:ext cx="3347864" cy="3410712"/>
          </a:xfrm>
        </p:spPr>
        <p:txBody>
          <a:bodyPr anchor="t">
            <a:noAutofit/>
          </a:bodyPr>
          <a:lstStyle/>
          <a:p>
            <a:pPr>
              <a:lnSpc>
                <a:spcPct val="90000"/>
              </a:lnSpc>
            </a:pPr>
            <a:r>
              <a:rPr lang="en-US" sz="2000" dirty="0"/>
              <a:t>Deflagration is a rapid burning where convection plays an important role (the transfer of heat between areas of different temperature). The term is often used to describe the burning of an explosive which has failed to detonate. </a:t>
            </a:r>
          </a:p>
        </p:txBody>
      </p:sp>
      <p:pic>
        <p:nvPicPr>
          <p:cNvPr id="9" name="Picture 8" descr="Diagram&#10;&#10;Description automatically generated">
            <a:extLst>
              <a:ext uri="{FF2B5EF4-FFF2-40B4-BE49-F238E27FC236}">
                <a16:creationId xmlns:a16="http://schemas.microsoft.com/office/drawing/2014/main" id="{77115A29-896F-FC41-2D0D-CF7652E54E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69325" y="1772816"/>
            <a:ext cx="5177790" cy="2990173"/>
          </a:xfrm>
          <a:prstGeom prst="rect">
            <a:avLst/>
          </a:prstGeom>
        </p:spPr>
      </p:pic>
    </p:spTree>
    <p:extLst>
      <p:ext uri="{BB962C8B-B14F-4D97-AF65-F5344CB8AC3E}">
        <p14:creationId xmlns:p14="http://schemas.microsoft.com/office/powerpoint/2010/main" val="1827688209"/>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28AA46-8D68-8704-FF02-75CB284A02B6}"/>
              </a:ext>
            </a:extLst>
          </p:cNvPr>
          <p:cNvSpPr>
            <a:spLocks noGrp="1"/>
          </p:cNvSpPr>
          <p:nvPr>
            <p:ph type="title"/>
          </p:nvPr>
        </p:nvSpPr>
        <p:spPr>
          <a:xfrm>
            <a:off x="473202" y="640080"/>
            <a:ext cx="3614166" cy="1481328"/>
          </a:xfrm>
        </p:spPr>
        <p:txBody>
          <a:bodyPr anchor="b">
            <a:normAutofit/>
          </a:bodyPr>
          <a:lstStyle/>
          <a:p>
            <a:pPr>
              <a:lnSpc>
                <a:spcPct val="90000"/>
              </a:lnSpc>
            </a:pPr>
            <a:r>
              <a:rPr lang="en-US" sz="3600"/>
              <a:t>A deflagration in slow motion</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D87D3A0-E4B9-BF34-99F6-5F3D7EDF4ED2}"/>
              </a:ext>
            </a:extLst>
          </p:cNvPr>
          <p:cNvSpPr>
            <a:spLocks noGrp="1"/>
          </p:cNvSpPr>
          <p:nvPr>
            <p:ph idx="1"/>
          </p:nvPr>
        </p:nvSpPr>
        <p:spPr>
          <a:xfrm>
            <a:off x="473202" y="2660904"/>
            <a:ext cx="3614166" cy="3547872"/>
          </a:xfrm>
        </p:spPr>
        <p:txBody>
          <a:bodyPr anchor="t">
            <a:normAutofit/>
          </a:bodyPr>
          <a:lstStyle/>
          <a:p>
            <a:r>
              <a:rPr lang="en-US" sz="1900">
                <a:hlinkClick r:id="rId2"/>
              </a:rPr>
              <a:t>https://www.youtube.com/watch?v=-aXW1TFg_EA</a:t>
            </a:r>
            <a:endParaRPr lang="en-US" sz="1900"/>
          </a:p>
          <a:p>
            <a:endParaRPr lang="en-US" sz="1900"/>
          </a:p>
        </p:txBody>
      </p:sp>
      <p:pic>
        <p:nvPicPr>
          <p:cNvPr id="5" name="Picture 4" descr="Timeline&#10;&#10;Description automatically generated">
            <a:extLst>
              <a:ext uri="{FF2B5EF4-FFF2-40B4-BE49-F238E27FC236}">
                <a16:creationId xmlns:a16="http://schemas.microsoft.com/office/drawing/2014/main" id="{0175FD60-32A9-68A3-A4F8-A76539168D2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62183" y="640080"/>
            <a:ext cx="3918432" cy="5577840"/>
          </a:xfrm>
          <a:prstGeom prst="rect">
            <a:avLst/>
          </a:prstGeom>
        </p:spPr>
      </p:pic>
    </p:spTree>
    <p:extLst>
      <p:ext uri="{BB962C8B-B14F-4D97-AF65-F5344CB8AC3E}">
        <p14:creationId xmlns:p14="http://schemas.microsoft.com/office/powerpoint/2010/main" val="3235506892"/>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89C42-5C59-7907-E85A-C409DED71A94}"/>
              </a:ext>
            </a:extLst>
          </p:cNvPr>
          <p:cNvSpPr>
            <a:spLocks noGrp="1"/>
          </p:cNvSpPr>
          <p:nvPr>
            <p:ph type="title"/>
          </p:nvPr>
        </p:nvSpPr>
        <p:spPr>
          <a:xfrm>
            <a:off x="473202" y="639520"/>
            <a:ext cx="2571750" cy="1719072"/>
          </a:xfrm>
        </p:spPr>
        <p:txBody>
          <a:bodyPr anchor="b">
            <a:normAutofit/>
          </a:bodyPr>
          <a:lstStyle/>
          <a:p>
            <a:pPr>
              <a:lnSpc>
                <a:spcPct val="90000"/>
              </a:lnSpc>
            </a:pPr>
            <a:r>
              <a:rPr lang="en-US" sz="3600"/>
              <a:t>What is detonation</a:t>
            </a:r>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0D3AA63-BA6A-1870-A613-36842198A7DB}"/>
              </a:ext>
            </a:extLst>
          </p:cNvPr>
          <p:cNvSpPr>
            <a:spLocks noGrp="1"/>
          </p:cNvSpPr>
          <p:nvPr>
            <p:ph idx="1"/>
          </p:nvPr>
        </p:nvSpPr>
        <p:spPr>
          <a:xfrm>
            <a:off x="473202" y="2807208"/>
            <a:ext cx="2571750" cy="3410712"/>
          </a:xfrm>
        </p:spPr>
        <p:txBody>
          <a:bodyPr anchor="t">
            <a:normAutofit/>
          </a:bodyPr>
          <a:lstStyle/>
          <a:p>
            <a:pPr>
              <a:lnSpc>
                <a:spcPct val="90000"/>
              </a:lnSpc>
            </a:pPr>
            <a:r>
              <a:rPr lang="en-US" sz="1900"/>
              <a:t>A detonation is defined as an extremely fast explosive decomposition, in which an exothermic reaction wave maintains a shock front in the explosive material. </a:t>
            </a:r>
          </a:p>
        </p:txBody>
      </p:sp>
      <p:pic>
        <p:nvPicPr>
          <p:cNvPr id="4" name="Picture 3">
            <a:extLst>
              <a:ext uri="{FF2B5EF4-FFF2-40B4-BE49-F238E27FC236}">
                <a16:creationId xmlns:a16="http://schemas.microsoft.com/office/drawing/2014/main" id="{5D828C2F-B94F-D242-ED7D-4E1E7204570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9310" t="9966" r="32205" b="20082"/>
          <a:stretch/>
        </p:blipFill>
        <p:spPr bwMode="auto">
          <a:xfrm>
            <a:off x="3490722" y="1327457"/>
            <a:ext cx="5177790" cy="4203085"/>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3395549169"/>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282835D-111D-F262-905B-E1B296AF6A28}"/>
              </a:ext>
            </a:extLst>
          </p:cNvPr>
          <p:cNvSpPr>
            <a:spLocks noGrp="1"/>
          </p:cNvSpPr>
          <p:nvPr>
            <p:ph type="title"/>
          </p:nvPr>
        </p:nvSpPr>
        <p:spPr>
          <a:xfrm>
            <a:off x="457200" y="274638"/>
            <a:ext cx="8229600" cy="777875"/>
          </a:xfrm>
        </p:spPr>
        <p:txBody>
          <a:bodyPr/>
          <a:lstStyle/>
          <a:p>
            <a:r>
              <a:rPr lang="en-GB" altLang="en-US" sz="4000"/>
              <a:t>Transition to detonation</a:t>
            </a:r>
          </a:p>
        </p:txBody>
      </p:sp>
      <p:sp>
        <p:nvSpPr>
          <p:cNvPr id="55" name="Text Box 2">
            <a:extLst>
              <a:ext uri="{FF2B5EF4-FFF2-40B4-BE49-F238E27FC236}">
                <a16:creationId xmlns:a16="http://schemas.microsoft.com/office/drawing/2014/main" id="{F3F5D419-0DE5-E692-8548-2BE805013C25}"/>
              </a:ext>
            </a:extLst>
          </p:cNvPr>
          <p:cNvSpPr txBox="1">
            <a:spLocks noChangeArrowheads="1"/>
          </p:cNvSpPr>
          <p:nvPr/>
        </p:nvSpPr>
        <p:spPr bwMode="auto">
          <a:xfrm>
            <a:off x="539750" y="1154113"/>
            <a:ext cx="84963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US" altLang="en-US" dirty="0">
                <a:latin typeface="+mn-lt"/>
                <a:cs typeface="Times New Roman" panose="02020603050405020304" pitchFamily="18" charset="0"/>
              </a:rPr>
              <a:t>Explosive in advance of the combustion zone can become compressed by thermal expansion. A pressure wave propagates through the unburned material.</a:t>
            </a:r>
          </a:p>
        </p:txBody>
      </p:sp>
      <p:grpSp>
        <p:nvGrpSpPr>
          <p:cNvPr id="14" name="Group 13">
            <a:extLst>
              <a:ext uri="{FF2B5EF4-FFF2-40B4-BE49-F238E27FC236}">
                <a16:creationId xmlns:a16="http://schemas.microsoft.com/office/drawing/2014/main" id="{3A7F1E40-5AF5-8270-E70A-AE0468DB27C3}"/>
              </a:ext>
            </a:extLst>
          </p:cNvPr>
          <p:cNvGrpSpPr>
            <a:grpSpLocks/>
          </p:cNvGrpSpPr>
          <p:nvPr/>
        </p:nvGrpSpPr>
        <p:grpSpPr bwMode="auto">
          <a:xfrm>
            <a:off x="2124075" y="3625850"/>
            <a:ext cx="5399088" cy="2611438"/>
            <a:chOff x="2123728" y="3914332"/>
            <a:chExt cx="5400000" cy="2611012"/>
          </a:xfrm>
        </p:grpSpPr>
        <p:pic>
          <p:nvPicPr>
            <p:cNvPr id="32776" name="Picture 2">
              <a:extLst>
                <a:ext uri="{FF2B5EF4-FFF2-40B4-BE49-F238E27FC236}">
                  <a16:creationId xmlns:a16="http://schemas.microsoft.com/office/drawing/2014/main" id="{43CC1150-C6C2-BACA-3E96-5FD70F75F72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23728" y="3914332"/>
              <a:ext cx="5400000" cy="1964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TextBox 3">
              <a:extLst>
                <a:ext uri="{FF2B5EF4-FFF2-40B4-BE49-F238E27FC236}">
                  <a16:creationId xmlns:a16="http://schemas.microsoft.com/office/drawing/2014/main" id="{3DF75095-17A2-DF19-1B20-D15CD7EC6D15}"/>
                </a:ext>
              </a:extLst>
            </p:cNvPr>
            <p:cNvSpPr txBox="1">
              <a:spLocks noChangeArrowheads="1"/>
            </p:cNvSpPr>
            <p:nvPr/>
          </p:nvSpPr>
          <p:spPr bwMode="auto">
            <a:xfrm>
              <a:off x="3062541" y="5879013"/>
              <a:ext cx="10054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Times New Roman" panose="02020603050405020304" pitchFamily="18" charset="0"/>
                  <a:cs typeface="Times New Roman" panose="02020603050405020304" pitchFamily="18" charset="0"/>
                </a:rPr>
                <a:t>Reaction</a:t>
              </a:r>
            </a:p>
            <a:p>
              <a:r>
                <a:rPr lang="en-GB" altLang="en-US">
                  <a:latin typeface="Times New Roman" panose="02020603050405020304" pitchFamily="18" charset="0"/>
                  <a:cs typeface="Times New Roman" panose="02020603050405020304" pitchFamily="18" charset="0"/>
                </a:rPr>
                <a:t>zone</a:t>
              </a:r>
            </a:p>
          </p:txBody>
        </p:sp>
        <p:sp>
          <p:nvSpPr>
            <p:cNvPr id="32778" name="TextBox 62">
              <a:extLst>
                <a:ext uri="{FF2B5EF4-FFF2-40B4-BE49-F238E27FC236}">
                  <a16:creationId xmlns:a16="http://schemas.microsoft.com/office/drawing/2014/main" id="{9B28496F-FB90-47AC-E6B2-02CE94FC8268}"/>
                </a:ext>
              </a:extLst>
            </p:cNvPr>
            <p:cNvSpPr txBox="1">
              <a:spLocks noChangeArrowheads="1"/>
            </p:cNvSpPr>
            <p:nvPr/>
          </p:nvSpPr>
          <p:spPr bwMode="auto">
            <a:xfrm>
              <a:off x="4026277" y="5879013"/>
              <a:ext cx="7617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Times New Roman" panose="02020603050405020304" pitchFamily="18" charset="0"/>
                  <a:cs typeface="Times New Roman" panose="02020603050405020304" pitchFamily="18" charset="0"/>
                </a:rPr>
                <a:t>Shock</a:t>
              </a:r>
            </a:p>
            <a:p>
              <a:r>
                <a:rPr lang="en-GB" altLang="en-US">
                  <a:latin typeface="Times New Roman" panose="02020603050405020304" pitchFamily="18" charset="0"/>
                  <a:cs typeface="Times New Roman" panose="02020603050405020304" pitchFamily="18" charset="0"/>
                </a:rPr>
                <a:t>zone</a:t>
              </a:r>
            </a:p>
          </p:txBody>
        </p:sp>
        <p:sp>
          <p:nvSpPr>
            <p:cNvPr id="32779" name="TextBox 63">
              <a:extLst>
                <a:ext uri="{FF2B5EF4-FFF2-40B4-BE49-F238E27FC236}">
                  <a16:creationId xmlns:a16="http://schemas.microsoft.com/office/drawing/2014/main" id="{DCC2E7A9-F4CC-D360-24C9-29A7B322DAAB}"/>
                </a:ext>
              </a:extLst>
            </p:cNvPr>
            <p:cNvSpPr txBox="1">
              <a:spLocks noChangeArrowheads="1"/>
            </p:cNvSpPr>
            <p:nvPr/>
          </p:nvSpPr>
          <p:spPr bwMode="auto">
            <a:xfrm>
              <a:off x="5076056" y="5879013"/>
              <a:ext cx="20762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Times New Roman" panose="02020603050405020304" pitchFamily="18" charset="0"/>
                  <a:cs typeface="Times New Roman" panose="02020603050405020304" pitchFamily="18" charset="0"/>
                </a:rPr>
                <a:t>Unreacted explosive</a:t>
              </a:r>
            </a:p>
          </p:txBody>
        </p:sp>
        <p:cxnSp>
          <p:nvCxnSpPr>
            <p:cNvPr id="13" name="Straight Arrow Connector 12">
              <a:extLst>
                <a:ext uri="{FF2B5EF4-FFF2-40B4-BE49-F238E27FC236}">
                  <a16:creationId xmlns:a16="http://schemas.microsoft.com/office/drawing/2014/main" id="{2D144382-24C1-D999-B3DC-3913D81BC23A}"/>
                </a:ext>
              </a:extLst>
            </p:cNvPr>
            <p:cNvCxnSpPr/>
            <p:nvPr/>
          </p:nvCxnSpPr>
          <p:spPr>
            <a:xfrm flipV="1">
              <a:off x="3708321" y="5230155"/>
              <a:ext cx="0" cy="64918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BEC5B426-2938-4847-A972-C92A24033C21}"/>
                </a:ext>
              </a:extLst>
            </p:cNvPr>
            <p:cNvCxnSpPr/>
            <p:nvPr/>
          </p:nvCxnSpPr>
          <p:spPr>
            <a:xfrm flipV="1">
              <a:off x="4356130" y="5230155"/>
              <a:ext cx="0" cy="64918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B8F2B49D-374A-4403-4883-37CA1AF142D4}"/>
                </a:ext>
              </a:extLst>
            </p:cNvPr>
            <p:cNvCxnSpPr/>
            <p:nvPr/>
          </p:nvCxnSpPr>
          <p:spPr>
            <a:xfrm flipV="1">
              <a:off x="5940723" y="5230155"/>
              <a:ext cx="0" cy="649181"/>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sp>
        <p:nvSpPr>
          <p:cNvPr id="72" name="Text Box 2">
            <a:extLst>
              <a:ext uri="{FF2B5EF4-FFF2-40B4-BE49-F238E27FC236}">
                <a16:creationId xmlns:a16="http://schemas.microsoft.com/office/drawing/2014/main" id="{99BA30F2-64E0-C6C7-BFFA-7158FCAE9654}"/>
              </a:ext>
            </a:extLst>
          </p:cNvPr>
          <p:cNvSpPr txBox="1">
            <a:spLocks noChangeArrowheads="1"/>
          </p:cNvSpPr>
          <p:nvPr/>
        </p:nvSpPr>
        <p:spPr bwMode="auto">
          <a:xfrm>
            <a:off x="309563" y="6308725"/>
            <a:ext cx="4351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US" altLang="en-US">
                <a:latin typeface="+mn-lt"/>
                <a:cs typeface="Times New Roman" panose="02020603050405020304" pitchFamily="18" charset="0"/>
              </a:rPr>
              <a:t>The material is now </a:t>
            </a:r>
            <a:r>
              <a:rPr lang="en-US" altLang="en-US" b="1" i="1">
                <a:latin typeface="+mn-lt"/>
                <a:cs typeface="Times New Roman" panose="02020603050405020304" pitchFamily="18" charset="0"/>
              </a:rPr>
              <a:t>detonating</a:t>
            </a:r>
            <a:r>
              <a:rPr lang="en-US" altLang="en-US">
                <a:latin typeface="+mn-lt"/>
                <a:cs typeface="Times New Roman" panose="02020603050405020304" pitchFamily="18" charset="0"/>
              </a:rPr>
              <a:t>.</a:t>
            </a:r>
          </a:p>
        </p:txBody>
      </p:sp>
      <p:sp>
        <p:nvSpPr>
          <p:cNvPr id="5" name="Rectangle 4">
            <a:extLst>
              <a:ext uri="{FF2B5EF4-FFF2-40B4-BE49-F238E27FC236}">
                <a16:creationId xmlns:a16="http://schemas.microsoft.com/office/drawing/2014/main" id="{33310023-15F3-2314-B653-870F7A75CC97}"/>
              </a:ext>
            </a:extLst>
          </p:cNvPr>
          <p:cNvSpPr>
            <a:spLocks noChangeArrowheads="1"/>
          </p:cNvSpPr>
          <p:nvPr/>
        </p:nvSpPr>
        <p:spPr bwMode="auto">
          <a:xfrm>
            <a:off x="509588" y="2284413"/>
            <a:ext cx="818197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US" altLang="en-US" dirty="0">
                <a:latin typeface="+mn-lt"/>
                <a:cs typeface="Times New Roman" panose="02020603050405020304" pitchFamily="18" charset="0"/>
              </a:rPr>
              <a:t>This wave can increase in intensity until it is capable of initiating the explosive in advance of the combustion front. It may be travelling at the speed of sound in the material.</a:t>
            </a:r>
          </a:p>
        </p:txBody>
      </p:sp>
      <p:sp>
        <p:nvSpPr>
          <p:cNvPr id="32775" name="TextBox 1">
            <a:extLst>
              <a:ext uri="{FF2B5EF4-FFF2-40B4-BE49-F238E27FC236}">
                <a16:creationId xmlns:a16="http://schemas.microsoft.com/office/drawing/2014/main" id="{40407451-D4DC-B093-105D-84E6FEB756F0}"/>
              </a:ext>
            </a:extLst>
          </p:cNvPr>
          <p:cNvSpPr txBox="1">
            <a:spLocks noChangeArrowheads="1"/>
          </p:cNvSpPr>
          <p:nvPr/>
        </p:nvSpPr>
        <p:spPr bwMode="auto">
          <a:xfrm>
            <a:off x="6440488" y="6308725"/>
            <a:ext cx="25955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solidFill>
                  <a:srgbClr val="FFC000"/>
                </a:solidFill>
              </a:rPr>
              <a:t>Detonation Wave Video</a:t>
            </a:r>
          </a:p>
        </p:txBody>
      </p:sp>
    </p:spTree>
    <p:extLst>
      <p:ext uri="{BB962C8B-B14F-4D97-AF65-F5344CB8AC3E}">
        <p14:creationId xmlns:p14="http://schemas.microsoft.com/office/powerpoint/2010/main" val="314694405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72"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F50E9-050F-9F43-BB67-2CDEEB3400E4}"/>
              </a:ext>
            </a:extLst>
          </p:cNvPr>
          <p:cNvSpPr>
            <a:spLocks noGrp="1"/>
          </p:cNvSpPr>
          <p:nvPr>
            <p:ph type="title"/>
          </p:nvPr>
        </p:nvSpPr>
        <p:spPr>
          <a:xfrm>
            <a:off x="323528" y="476672"/>
            <a:ext cx="6435725" cy="522287"/>
          </a:xfrm>
        </p:spPr>
        <p:txBody>
          <a:bodyPr/>
          <a:lstStyle/>
          <a:p>
            <a:r>
              <a:rPr lang="en-US" dirty="0"/>
              <a:t>Charge Diameter and DDT</a:t>
            </a:r>
            <a:br>
              <a:rPr lang="en-US" dirty="0"/>
            </a:br>
            <a:endParaRPr lang="en-US" dirty="0"/>
          </a:p>
        </p:txBody>
      </p:sp>
      <p:pic>
        <p:nvPicPr>
          <p:cNvPr id="5" name="Content Placeholder 4">
            <a:extLst>
              <a:ext uri="{FF2B5EF4-FFF2-40B4-BE49-F238E27FC236}">
                <a16:creationId xmlns:a16="http://schemas.microsoft.com/office/drawing/2014/main" id="{E6734B45-C90E-25AC-816F-73818644DF54}"/>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124354" y="872683"/>
            <a:ext cx="4895292" cy="5450376"/>
          </a:xfrm>
        </p:spPr>
      </p:pic>
      <p:cxnSp>
        <p:nvCxnSpPr>
          <p:cNvPr id="10" name="Straight Connector 9">
            <a:extLst>
              <a:ext uri="{FF2B5EF4-FFF2-40B4-BE49-F238E27FC236}">
                <a16:creationId xmlns:a16="http://schemas.microsoft.com/office/drawing/2014/main" id="{42CB15A7-3B94-E13B-4F57-355B2DCBDB6C}"/>
              </a:ext>
            </a:extLst>
          </p:cNvPr>
          <p:cNvCxnSpPr/>
          <p:nvPr/>
        </p:nvCxnSpPr>
        <p:spPr bwMode="auto">
          <a:xfrm>
            <a:off x="3275856" y="1124744"/>
            <a:ext cx="0" cy="4752528"/>
          </a:xfrm>
          <a:prstGeom prst="line">
            <a:avLst/>
          </a:prstGeom>
          <a:solidFill>
            <a:srgbClr val="FFFF99"/>
          </a:solidFill>
          <a:ln w="38100" cap="flat" cmpd="sng" algn="ctr">
            <a:solidFill>
              <a:srgbClr val="FF0000"/>
            </a:solidFill>
            <a:prstDash val="dash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a:extLst>
              <a:ext uri="{FF2B5EF4-FFF2-40B4-BE49-F238E27FC236}">
                <a16:creationId xmlns:a16="http://schemas.microsoft.com/office/drawing/2014/main" id="{4384D55A-2DE9-CEF2-D1B3-9A54102F377A}"/>
              </a:ext>
            </a:extLst>
          </p:cNvPr>
          <p:cNvCxnSpPr/>
          <p:nvPr/>
        </p:nvCxnSpPr>
        <p:spPr bwMode="auto">
          <a:xfrm>
            <a:off x="2843808" y="1124744"/>
            <a:ext cx="0" cy="4752528"/>
          </a:xfrm>
          <a:prstGeom prst="line">
            <a:avLst/>
          </a:prstGeom>
          <a:solidFill>
            <a:srgbClr val="FFFF99"/>
          </a:solidFill>
          <a:ln w="38100" cap="flat" cmpd="sng" algn="ctr">
            <a:solidFill>
              <a:srgbClr val="FF0000"/>
            </a:solidFill>
            <a:prstDash val="dash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172769115"/>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331F8-8635-B045-B969-ABADD06894BA}"/>
              </a:ext>
            </a:extLst>
          </p:cNvPr>
          <p:cNvSpPr>
            <a:spLocks noGrp="1"/>
          </p:cNvSpPr>
          <p:nvPr>
            <p:ph type="title"/>
          </p:nvPr>
        </p:nvSpPr>
        <p:spPr>
          <a:xfrm>
            <a:off x="395536" y="260648"/>
            <a:ext cx="6435725" cy="522287"/>
          </a:xfrm>
        </p:spPr>
        <p:txBody>
          <a:bodyPr/>
          <a:lstStyle/>
          <a:p>
            <a:r>
              <a:rPr lang="en-US" dirty="0"/>
              <a:t>Density and DDT</a:t>
            </a:r>
          </a:p>
        </p:txBody>
      </p:sp>
      <p:pic>
        <p:nvPicPr>
          <p:cNvPr id="5" name="Content Placeholder 4">
            <a:extLst>
              <a:ext uri="{FF2B5EF4-FFF2-40B4-BE49-F238E27FC236}">
                <a16:creationId xmlns:a16="http://schemas.microsoft.com/office/drawing/2014/main" id="{1763FA19-A432-E1AE-5846-88846CE1101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119068" y="1241425"/>
            <a:ext cx="4905863" cy="4375150"/>
          </a:xfrm>
        </p:spPr>
      </p:pic>
      <p:sp>
        <p:nvSpPr>
          <p:cNvPr id="7" name="Rounded Rectangle 6">
            <a:extLst>
              <a:ext uri="{FF2B5EF4-FFF2-40B4-BE49-F238E27FC236}">
                <a16:creationId xmlns:a16="http://schemas.microsoft.com/office/drawing/2014/main" id="{65975D1E-EBF2-095E-45F2-4B72F1B87F55}"/>
              </a:ext>
            </a:extLst>
          </p:cNvPr>
          <p:cNvSpPr/>
          <p:nvPr/>
        </p:nvSpPr>
        <p:spPr bwMode="auto">
          <a:xfrm>
            <a:off x="3566902" y="5829493"/>
            <a:ext cx="2232248" cy="411036"/>
          </a:xfrm>
          <a:prstGeom prst="roundRect">
            <a:avLst/>
          </a:prstGeom>
          <a:solidFill>
            <a:schemeClr val="tx1"/>
          </a:solidFill>
          <a:ln>
            <a:noFill/>
          </a:ln>
          <a:effec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FF0000"/>
                </a:solidFill>
                <a:effectLst/>
                <a:latin typeface="Arial" panose="020B0604020202020204" pitchFamily="34" charset="0"/>
              </a:rPr>
              <a:t>80/20 TRITONAL</a:t>
            </a:r>
          </a:p>
        </p:txBody>
      </p:sp>
      <p:sp>
        <p:nvSpPr>
          <p:cNvPr id="8" name="Parallelogram 7">
            <a:extLst>
              <a:ext uri="{FF2B5EF4-FFF2-40B4-BE49-F238E27FC236}">
                <a16:creationId xmlns:a16="http://schemas.microsoft.com/office/drawing/2014/main" id="{A3B3EE09-CF0B-F6A5-0052-3A31D1574F83}"/>
              </a:ext>
            </a:extLst>
          </p:cNvPr>
          <p:cNvSpPr/>
          <p:nvPr/>
        </p:nvSpPr>
        <p:spPr bwMode="auto">
          <a:xfrm>
            <a:off x="5186397" y="1916832"/>
            <a:ext cx="1008112" cy="612068"/>
          </a:xfrm>
          <a:prstGeom prst="parallelogram">
            <a:avLst/>
          </a:prstGeom>
          <a:solidFill>
            <a:schemeClr val="tx1"/>
          </a:solidFill>
          <a:ln>
            <a:noFill/>
          </a:ln>
          <a:effec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
        <p:nvSpPr>
          <p:cNvPr id="9" name="Oval 8">
            <a:extLst>
              <a:ext uri="{FF2B5EF4-FFF2-40B4-BE49-F238E27FC236}">
                <a16:creationId xmlns:a16="http://schemas.microsoft.com/office/drawing/2014/main" id="{D25D15BB-6C63-8E3B-B4D1-12A16C40AE93}"/>
              </a:ext>
            </a:extLst>
          </p:cNvPr>
          <p:cNvSpPr/>
          <p:nvPr/>
        </p:nvSpPr>
        <p:spPr bwMode="auto">
          <a:xfrm>
            <a:off x="2821310" y="3597871"/>
            <a:ext cx="1584175" cy="1440160"/>
          </a:xfrm>
          <a:prstGeom prst="ellipse">
            <a:avLst/>
          </a:prstGeom>
          <a:noFill/>
          <a:ln w="57150">
            <a:solidFill>
              <a:schemeClr val="accent1"/>
            </a:solidFill>
            <a:prstDash val="sysDash"/>
          </a:ln>
          <a:effec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Tree>
    <p:extLst>
      <p:ext uri="{BB962C8B-B14F-4D97-AF65-F5344CB8AC3E}">
        <p14:creationId xmlns:p14="http://schemas.microsoft.com/office/powerpoint/2010/main" val="2202282112"/>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076A4-2164-CB40-F6B1-1E840EA44420}"/>
              </a:ext>
            </a:extLst>
          </p:cNvPr>
          <p:cNvSpPr>
            <a:spLocks noGrp="1"/>
          </p:cNvSpPr>
          <p:nvPr>
            <p:ph type="title"/>
          </p:nvPr>
        </p:nvSpPr>
        <p:spPr>
          <a:xfrm>
            <a:off x="323528" y="208912"/>
            <a:ext cx="6435725" cy="522287"/>
          </a:xfrm>
        </p:spPr>
        <p:txBody>
          <a:bodyPr/>
          <a:lstStyle/>
          <a:p>
            <a:r>
              <a:rPr lang="en-US" dirty="0"/>
              <a:t>A fortunate deflagration</a:t>
            </a:r>
          </a:p>
        </p:txBody>
      </p:sp>
      <p:pic>
        <p:nvPicPr>
          <p:cNvPr id="7" name="Content Placeholder 6" descr="A picture containing ground, outdoor, tractor, dirt&#10;&#10;Description automatically generated">
            <a:extLst>
              <a:ext uri="{FF2B5EF4-FFF2-40B4-BE49-F238E27FC236}">
                <a16:creationId xmlns:a16="http://schemas.microsoft.com/office/drawing/2014/main" id="{0D1415F7-A85A-C010-AF9F-5994B6A0C449}"/>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726255" y="1052736"/>
            <a:ext cx="7691490" cy="5335208"/>
          </a:xfrm>
        </p:spPr>
      </p:pic>
    </p:spTree>
    <p:extLst>
      <p:ext uri="{BB962C8B-B14F-4D97-AF65-F5344CB8AC3E}">
        <p14:creationId xmlns:p14="http://schemas.microsoft.com/office/powerpoint/2010/main" val="1015378481"/>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AE2F09-BB0F-93D3-9440-FC045269F02E}"/>
              </a:ext>
            </a:extLst>
          </p:cNvPr>
          <p:cNvSpPr>
            <a:spLocks noGrp="1"/>
          </p:cNvSpPr>
          <p:nvPr>
            <p:ph type="title"/>
          </p:nvPr>
        </p:nvSpPr>
        <p:spPr>
          <a:xfrm>
            <a:off x="628649" y="291090"/>
            <a:ext cx="7886699" cy="932688"/>
          </a:xfrm>
        </p:spPr>
        <p:txBody>
          <a:bodyPr vert="horz" lIns="91440" tIns="45720" rIns="91440" bIns="45720" rtlCol="0" anchor="b">
            <a:normAutofit/>
          </a:bodyPr>
          <a:lstStyle/>
          <a:p>
            <a:pPr algn="ctr" eaLnBrk="1" hangingPunct="1">
              <a:lnSpc>
                <a:spcPct val="90000"/>
              </a:lnSpc>
            </a:pPr>
            <a:r>
              <a:rPr lang="en-US" sz="3600" kern="1200" dirty="0">
                <a:latin typeface="+mj-lt"/>
                <a:ea typeface="+mj-ea"/>
                <a:cs typeface="+mj-cs"/>
              </a:rPr>
              <a:t>A detonation wave in slow motion</a:t>
            </a:r>
          </a:p>
        </p:txBody>
      </p:sp>
      <p:pic>
        <p:nvPicPr>
          <p:cNvPr id="4" name="EOE - HE Detonation - slow motion" descr="Shape&#10;&#10;Description automatically generated with medium confidence">
            <a:hlinkClick r:id="" action="ppaction://media"/>
            <a:extLst>
              <a:ext uri="{FF2B5EF4-FFF2-40B4-BE49-F238E27FC236}">
                <a16:creationId xmlns:a16="http://schemas.microsoft.com/office/drawing/2014/main" id="{6CCC166F-EC98-49B6-6D26-E6D2AE7C24E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2026602" y="2139351"/>
            <a:ext cx="5090795" cy="4165196"/>
          </a:xfrm>
          <a:prstGeom prst="rect">
            <a:avLst/>
          </a:prstGeom>
        </p:spPr>
      </p:pic>
    </p:spTree>
    <p:extLst>
      <p:ext uri="{BB962C8B-B14F-4D97-AF65-F5344CB8AC3E}">
        <p14:creationId xmlns:p14="http://schemas.microsoft.com/office/powerpoint/2010/main" val="221541111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2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E7B5A-7CC6-9FB6-329D-83A5D6AADC2B}"/>
              </a:ext>
            </a:extLst>
          </p:cNvPr>
          <p:cNvSpPr>
            <a:spLocks noGrp="1"/>
          </p:cNvSpPr>
          <p:nvPr>
            <p:ph type="title"/>
          </p:nvPr>
        </p:nvSpPr>
        <p:spPr>
          <a:xfrm>
            <a:off x="395536" y="260648"/>
            <a:ext cx="6435725" cy="522287"/>
          </a:xfrm>
        </p:spPr>
        <p:txBody>
          <a:bodyPr/>
          <a:lstStyle/>
          <a:p>
            <a:r>
              <a:rPr lang="en-US" dirty="0"/>
              <a:t>How Does Detonation Occur?</a:t>
            </a:r>
          </a:p>
        </p:txBody>
      </p:sp>
      <p:sp>
        <p:nvSpPr>
          <p:cNvPr id="3" name="Content Placeholder 2">
            <a:extLst>
              <a:ext uri="{FF2B5EF4-FFF2-40B4-BE49-F238E27FC236}">
                <a16:creationId xmlns:a16="http://schemas.microsoft.com/office/drawing/2014/main" id="{B9565250-8716-FBB0-15FB-E2E2ECBC51D7}"/>
              </a:ext>
            </a:extLst>
          </p:cNvPr>
          <p:cNvSpPr>
            <a:spLocks noGrp="1"/>
          </p:cNvSpPr>
          <p:nvPr>
            <p:ph idx="1"/>
          </p:nvPr>
        </p:nvSpPr>
        <p:spPr>
          <a:xfrm>
            <a:off x="323528" y="1097409"/>
            <a:ext cx="8134672" cy="4375150"/>
          </a:xfrm>
        </p:spPr>
        <p:txBody>
          <a:bodyPr/>
          <a:lstStyle/>
          <a:p>
            <a:r>
              <a:rPr lang="en-US" dirty="0"/>
              <a:t>Hot-Spot Formation</a:t>
            </a:r>
          </a:p>
          <a:p>
            <a:pPr lvl="1"/>
            <a:r>
              <a:rPr lang="en-US" dirty="0"/>
              <a:t>Where energy is concentrated in excess of the ignition temperature/threshold – linking/quenching.</a:t>
            </a:r>
          </a:p>
          <a:p>
            <a:pPr lvl="1"/>
            <a:r>
              <a:rPr lang="en-US" dirty="0"/>
              <a:t>Cracks, voids, impurities </a:t>
            </a:r>
            <a:r>
              <a:rPr lang="en-US" dirty="0" err="1"/>
              <a:t>etc</a:t>
            </a:r>
            <a:r>
              <a:rPr lang="en-US" dirty="0"/>
              <a:t> as small as 0.1-10𝜇m</a:t>
            </a:r>
          </a:p>
          <a:p>
            <a:pPr lvl="1"/>
            <a:r>
              <a:rPr lang="en-US" dirty="0"/>
              <a:t>Time duration - 10𝜇s to 1ms</a:t>
            </a:r>
          </a:p>
          <a:p>
            <a:pPr lvl="1"/>
            <a:r>
              <a:rPr lang="en-US" dirty="0"/>
              <a:t>1. Bubble collapse</a:t>
            </a:r>
          </a:p>
          <a:p>
            <a:pPr lvl="1"/>
            <a:r>
              <a:rPr lang="en-US" dirty="0"/>
              <a:t>2. Friction</a:t>
            </a:r>
          </a:p>
          <a:p>
            <a:pPr lvl="1"/>
            <a:r>
              <a:rPr lang="en-US" dirty="0"/>
              <a:t>3. Shear band formation</a:t>
            </a:r>
          </a:p>
          <a:p>
            <a:pPr lvl="1"/>
            <a:r>
              <a:rPr lang="en-US" dirty="0"/>
              <a:t>4. Crystal fracture</a:t>
            </a:r>
          </a:p>
          <a:p>
            <a:pPr lvl="1"/>
            <a:r>
              <a:rPr lang="en-US" dirty="0"/>
              <a:t>5. </a:t>
            </a:r>
            <a:r>
              <a:rPr lang="en-US" dirty="0" err="1"/>
              <a:t>Visco</a:t>
            </a:r>
            <a:r>
              <a:rPr lang="en-US" dirty="0"/>
              <a:t>-plastic work</a:t>
            </a:r>
          </a:p>
          <a:p>
            <a:pPr lvl="1"/>
            <a:r>
              <a:rPr lang="en-US" dirty="0"/>
              <a:t>6. Electrical discharge</a:t>
            </a:r>
          </a:p>
        </p:txBody>
      </p:sp>
      <p:pic>
        <p:nvPicPr>
          <p:cNvPr id="5" name="Picture 4" descr="A picture containing donut, dark, decorated, eyes&#10;&#10;Description automatically generated">
            <a:extLst>
              <a:ext uri="{FF2B5EF4-FFF2-40B4-BE49-F238E27FC236}">
                <a16:creationId xmlns:a16="http://schemas.microsoft.com/office/drawing/2014/main" id="{98B9005B-BCB0-0345-15F3-E76FC9770D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92080" y="3284984"/>
            <a:ext cx="3716287" cy="3452288"/>
          </a:xfrm>
          <a:prstGeom prst="rect">
            <a:avLst/>
          </a:prstGeom>
        </p:spPr>
      </p:pic>
    </p:spTree>
    <p:extLst>
      <p:ext uri="{BB962C8B-B14F-4D97-AF65-F5344CB8AC3E}">
        <p14:creationId xmlns:p14="http://schemas.microsoft.com/office/powerpoint/2010/main" val="3918592650"/>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270A-59C1-2D1B-E6FE-4696034DF3DB}"/>
              </a:ext>
            </a:extLst>
          </p:cNvPr>
          <p:cNvSpPr>
            <a:spLocks noGrp="1"/>
          </p:cNvSpPr>
          <p:nvPr>
            <p:ph type="title"/>
          </p:nvPr>
        </p:nvSpPr>
        <p:spPr>
          <a:xfrm>
            <a:off x="323528" y="332656"/>
            <a:ext cx="6435725" cy="522287"/>
          </a:xfrm>
        </p:spPr>
        <p:txBody>
          <a:bodyPr/>
          <a:lstStyle/>
          <a:p>
            <a:r>
              <a:rPr lang="en-US" dirty="0"/>
              <a:t>Primary Explosive – Hot Spots</a:t>
            </a:r>
          </a:p>
        </p:txBody>
      </p:sp>
      <p:sp>
        <p:nvSpPr>
          <p:cNvPr id="3" name="Content Placeholder 2">
            <a:extLst>
              <a:ext uri="{FF2B5EF4-FFF2-40B4-BE49-F238E27FC236}">
                <a16:creationId xmlns:a16="http://schemas.microsoft.com/office/drawing/2014/main" id="{61B4C13B-A629-3191-DEED-A5901DE1BE2B}"/>
              </a:ext>
            </a:extLst>
          </p:cNvPr>
          <p:cNvSpPr>
            <a:spLocks noGrp="1"/>
          </p:cNvSpPr>
          <p:nvPr>
            <p:ph idx="1"/>
          </p:nvPr>
        </p:nvSpPr>
        <p:spPr>
          <a:xfrm>
            <a:off x="685800" y="1239838"/>
            <a:ext cx="7990656" cy="4375150"/>
          </a:xfrm>
        </p:spPr>
        <p:txBody>
          <a:bodyPr/>
          <a:lstStyle/>
          <a:p>
            <a:r>
              <a:rPr lang="en-GB" dirty="0">
                <a:effectLst/>
              </a:rPr>
              <a:t>Ignition for the majority* of primary explosives is via inter-crystalline friction or adiabatic heating, which generate hotspots to overcome activation energy. [*ESD/flame/direct heating] </a:t>
            </a:r>
          </a:p>
          <a:p>
            <a:r>
              <a:rPr lang="en-GB" dirty="0">
                <a:effectLst/>
              </a:rPr>
              <a:t>If the energy created by the hot spots exceeds the activation energy of the primary explosive then deflagration/detonation will proceed with the formation of explosive products and a release of energy. </a:t>
            </a:r>
          </a:p>
          <a:p>
            <a:r>
              <a:rPr lang="en-GB" dirty="0">
                <a:effectLst/>
              </a:rPr>
              <a:t>If not, the hot spots will gradually die out, with no reaction occurring. </a:t>
            </a:r>
            <a:endParaRPr lang="en-GB" sz="4000" dirty="0"/>
          </a:p>
          <a:p>
            <a:endParaRPr lang="en-GB" sz="4000" dirty="0">
              <a:effectLst/>
            </a:endParaRPr>
          </a:p>
          <a:p>
            <a:endParaRPr lang="en-US" dirty="0"/>
          </a:p>
        </p:txBody>
      </p:sp>
    </p:spTree>
    <p:extLst>
      <p:ext uri="{BB962C8B-B14F-4D97-AF65-F5344CB8AC3E}">
        <p14:creationId xmlns:p14="http://schemas.microsoft.com/office/powerpoint/2010/main" val="2191348699"/>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270A-59C1-2D1B-E6FE-4696034DF3DB}"/>
              </a:ext>
            </a:extLst>
          </p:cNvPr>
          <p:cNvSpPr>
            <a:spLocks noGrp="1"/>
          </p:cNvSpPr>
          <p:nvPr>
            <p:ph type="title"/>
          </p:nvPr>
        </p:nvSpPr>
        <p:spPr>
          <a:xfrm>
            <a:off x="323528" y="332656"/>
            <a:ext cx="6435725" cy="522287"/>
          </a:xfrm>
        </p:spPr>
        <p:txBody>
          <a:bodyPr/>
          <a:lstStyle/>
          <a:p>
            <a:r>
              <a:rPr lang="en-US" dirty="0"/>
              <a:t>Secondary Explosive – Hot Spots</a:t>
            </a:r>
          </a:p>
        </p:txBody>
      </p:sp>
      <p:sp>
        <p:nvSpPr>
          <p:cNvPr id="3" name="Content Placeholder 2">
            <a:extLst>
              <a:ext uri="{FF2B5EF4-FFF2-40B4-BE49-F238E27FC236}">
                <a16:creationId xmlns:a16="http://schemas.microsoft.com/office/drawing/2014/main" id="{61B4C13B-A629-3191-DEED-A5901DE1BE2B}"/>
              </a:ext>
            </a:extLst>
          </p:cNvPr>
          <p:cNvSpPr>
            <a:spLocks noGrp="1"/>
          </p:cNvSpPr>
          <p:nvPr>
            <p:ph idx="1"/>
          </p:nvPr>
        </p:nvSpPr>
        <p:spPr/>
        <p:txBody>
          <a:bodyPr/>
          <a:lstStyle/>
          <a:p>
            <a:r>
              <a:rPr lang="en-GB" dirty="0">
                <a:effectLst/>
              </a:rPr>
              <a:t>Ignition for the majority of secondary explosives is through the adiabatic compression of small gas spaces between crystals. </a:t>
            </a:r>
            <a:endParaRPr lang="en-GB" dirty="0"/>
          </a:p>
          <a:p>
            <a:r>
              <a:rPr lang="en-GB" dirty="0">
                <a:effectLst/>
              </a:rPr>
              <a:t>If the </a:t>
            </a:r>
            <a:r>
              <a:rPr lang="en-GB" dirty="0"/>
              <a:t>heat energy </a:t>
            </a:r>
            <a:r>
              <a:rPr lang="en-GB" dirty="0">
                <a:effectLst/>
              </a:rPr>
              <a:t>created by the hot spots exceeds the ignition temperature of the explosive, then deflagration/detonation will proceed with the formation of explosive products and a release of energy. </a:t>
            </a:r>
          </a:p>
          <a:p>
            <a:r>
              <a:rPr lang="en-GB" dirty="0">
                <a:effectLst/>
              </a:rPr>
              <a:t>If heat can dissipate then the hot spot gradually dies out, with no reaction occurring. </a:t>
            </a:r>
            <a:endParaRPr lang="en-GB" dirty="0"/>
          </a:p>
          <a:p>
            <a:endParaRPr lang="en-GB" dirty="0">
              <a:effectLst/>
            </a:endParaRPr>
          </a:p>
          <a:p>
            <a:endParaRPr lang="en-US" dirty="0"/>
          </a:p>
        </p:txBody>
      </p:sp>
    </p:spTree>
    <p:extLst>
      <p:ext uri="{BB962C8B-B14F-4D97-AF65-F5344CB8AC3E}">
        <p14:creationId xmlns:p14="http://schemas.microsoft.com/office/powerpoint/2010/main" val="2230992344"/>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62BBE-1A0E-1315-E5BD-B8875F93599C}"/>
              </a:ext>
            </a:extLst>
          </p:cNvPr>
          <p:cNvSpPr>
            <a:spLocks noGrp="1"/>
          </p:cNvSpPr>
          <p:nvPr>
            <p:ph type="title"/>
          </p:nvPr>
        </p:nvSpPr>
        <p:spPr/>
        <p:txBody>
          <a:bodyPr/>
          <a:lstStyle/>
          <a:p>
            <a:r>
              <a:rPr lang="en-US" dirty="0"/>
              <a:t>Cumbrian Pie Video</a:t>
            </a:r>
          </a:p>
        </p:txBody>
      </p:sp>
    </p:spTree>
    <p:extLst>
      <p:ext uri="{BB962C8B-B14F-4D97-AF65-F5344CB8AC3E}">
        <p14:creationId xmlns:p14="http://schemas.microsoft.com/office/powerpoint/2010/main" val="3300230718"/>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6045E-4482-6F78-F3C8-C9B85D39D327}"/>
              </a:ext>
            </a:extLst>
          </p:cNvPr>
          <p:cNvSpPr>
            <a:spLocks noGrp="1"/>
          </p:cNvSpPr>
          <p:nvPr>
            <p:ph type="title"/>
          </p:nvPr>
        </p:nvSpPr>
        <p:spPr>
          <a:xfrm>
            <a:off x="395536" y="260648"/>
            <a:ext cx="6435725" cy="522287"/>
          </a:xfrm>
        </p:spPr>
        <p:txBody>
          <a:bodyPr/>
          <a:lstStyle/>
          <a:p>
            <a:r>
              <a:rPr lang="en-US" dirty="0"/>
              <a:t>Burning to Detonation</a:t>
            </a:r>
          </a:p>
        </p:txBody>
      </p:sp>
      <p:sp>
        <p:nvSpPr>
          <p:cNvPr id="3" name="Content Placeholder 2">
            <a:extLst>
              <a:ext uri="{FF2B5EF4-FFF2-40B4-BE49-F238E27FC236}">
                <a16:creationId xmlns:a16="http://schemas.microsoft.com/office/drawing/2014/main" id="{8B55ACB2-BA30-740E-8312-BBE7503DAADA}"/>
              </a:ext>
            </a:extLst>
          </p:cNvPr>
          <p:cNvSpPr>
            <a:spLocks noGrp="1"/>
          </p:cNvSpPr>
          <p:nvPr>
            <p:ph idx="1"/>
          </p:nvPr>
        </p:nvSpPr>
        <p:spPr>
          <a:xfrm>
            <a:off x="0" y="1239838"/>
            <a:ext cx="9144000" cy="4375150"/>
          </a:xfrm>
        </p:spPr>
        <p:txBody>
          <a:bodyPr/>
          <a:lstStyle/>
          <a:p>
            <a:r>
              <a:rPr lang="en-US" sz="2400" dirty="0"/>
              <a:t>Self-propagating deflagrations are intrinsically unstable and tend to accelerate continuously. Under appropriate conditions, a deflagration will accelerate to a high supersonic velocity and then undergo an abrupt transition to a detonation wave. </a:t>
            </a:r>
          </a:p>
          <a:p>
            <a:r>
              <a:rPr lang="en-US" sz="2400" dirty="0"/>
              <a:t>Burning to detonation occurs when the pressure at the burning surface accelerates the flame front beyond the velocity of sound of the explosive material under its current conditions. This would be akin to an aircraft exceeding the speed of sound in air, the point at which the sonic boom is heard. </a:t>
            </a:r>
          </a:p>
          <a:p>
            <a:r>
              <a:rPr lang="en-US" sz="2400" dirty="0"/>
              <a:t>So, we progress from a deflagration to a detonation, suggesting that there will be a delay to the onset. The delay to onset of detonation is dependent upon the nature of the explosive, charge density and conditions of confinement. </a:t>
            </a:r>
          </a:p>
        </p:txBody>
      </p:sp>
    </p:spTree>
    <p:extLst>
      <p:ext uri="{BB962C8B-B14F-4D97-AF65-F5344CB8AC3E}">
        <p14:creationId xmlns:p14="http://schemas.microsoft.com/office/powerpoint/2010/main" val="1724997322"/>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334181-8543-99C4-F872-40A4E8C372FD}"/>
              </a:ext>
            </a:extLst>
          </p:cNvPr>
          <p:cNvSpPr>
            <a:spLocks noGrp="1"/>
          </p:cNvSpPr>
          <p:nvPr>
            <p:ph type="title"/>
          </p:nvPr>
        </p:nvSpPr>
        <p:spPr>
          <a:xfrm>
            <a:off x="480060" y="325369"/>
            <a:ext cx="3276451" cy="1956841"/>
          </a:xfrm>
        </p:spPr>
        <p:txBody>
          <a:bodyPr anchor="b">
            <a:normAutofit/>
          </a:bodyPr>
          <a:lstStyle/>
          <a:p>
            <a:pPr>
              <a:lnSpc>
                <a:spcPct val="90000"/>
              </a:lnSpc>
            </a:pPr>
            <a:r>
              <a:rPr lang="en-US" sz="3300"/>
              <a:t>Case Study – the Beirut port explosion</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 y="2586994"/>
            <a:ext cx="2606040" cy="18288"/>
          </a:xfrm>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 name="connsiteX0" fmla="*/ 0 w 2606040"/>
              <a:gd name="connsiteY0" fmla="*/ 0 h 18288"/>
              <a:gd name="connsiteX1" fmla="*/ 599389 w 2606040"/>
              <a:gd name="connsiteY1" fmla="*/ 0 h 18288"/>
              <a:gd name="connsiteX2" fmla="*/ 1303020 w 2606040"/>
              <a:gd name="connsiteY2" fmla="*/ 0 h 18288"/>
              <a:gd name="connsiteX3" fmla="*/ 1876349 w 2606040"/>
              <a:gd name="connsiteY3" fmla="*/ 0 h 18288"/>
              <a:gd name="connsiteX4" fmla="*/ 2606040 w 2606040"/>
              <a:gd name="connsiteY4" fmla="*/ 0 h 18288"/>
              <a:gd name="connsiteX5" fmla="*/ 2606040 w 2606040"/>
              <a:gd name="connsiteY5" fmla="*/ 18288 h 18288"/>
              <a:gd name="connsiteX6" fmla="*/ 1980590 w 2606040"/>
              <a:gd name="connsiteY6" fmla="*/ 18288 h 18288"/>
              <a:gd name="connsiteX7" fmla="*/ 1276960 w 2606040"/>
              <a:gd name="connsiteY7" fmla="*/ 18288 h 18288"/>
              <a:gd name="connsiteX8" fmla="*/ 65151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11079" y="-22080"/>
                  <a:pt x="479378" y="-26537"/>
                  <a:pt x="625450" y="0"/>
                </a:cubicBezTo>
                <a:cubicBezTo>
                  <a:pt x="925937" y="-4758"/>
                  <a:pt x="973176" y="15739"/>
                  <a:pt x="1224839" y="0"/>
                </a:cubicBezTo>
                <a:cubicBezTo>
                  <a:pt x="1479663" y="-11328"/>
                  <a:pt x="1566636" y="18697"/>
                  <a:pt x="1824228" y="0"/>
                </a:cubicBezTo>
                <a:cubicBezTo>
                  <a:pt x="2086799" y="-72665"/>
                  <a:pt x="2306223" y="-891"/>
                  <a:pt x="2606040" y="0"/>
                </a:cubicBezTo>
                <a:cubicBezTo>
                  <a:pt x="2606645" y="4461"/>
                  <a:pt x="2607031" y="13181"/>
                  <a:pt x="2606040" y="18288"/>
                </a:cubicBezTo>
                <a:cubicBezTo>
                  <a:pt x="2260204" y="29342"/>
                  <a:pt x="2175708" y="5614"/>
                  <a:pt x="1902409" y="18288"/>
                </a:cubicBezTo>
                <a:cubicBezTo>
                  <a:pt x="1638502" y="41064"/>
                  <a:pt x="1460923" y="-16269"/>
                  <a:pt x="1276960" y="18288"/>
                </a:cubicBezTo>
                <a:cubicBezTo>
                  <a:pt x="1057717" y="14361"/>
                  <a:pt x="867956" y="2320"/>
                  <a:pt x="677570" y="18288"/>
                </a:cubicBezTo>
                <a:cubicBezTo>
                  <a:pt x="457951" y="33373"/>
                  <a:pt x="189752" y="55388"/>
                  <a:pt x="0" y="18288"/>
                </a:cubicBezTo>
                <a:cubicBezTo>
                  <a:pt x="1586" y="13022"/>
                  <a:pt x="-95" y="4569"/>
                  <a:pt x="0" y="0"/>
                </a:cubicBezTo>
                <a:close/>
              </a:path>
              <a:path w="2606040" h="18288" stroke="0" extrusionOk="0">
                <a:moveTo>
                  <a:pt x="0" y="0"/>
                </a:moveTo>
                <a:cubicBezTo>
                  <a:pt x="172759" y="3236"/>
                  <a:pt x="361166" y="-13413"/>
                  <a:pt x="599389" y="0"/>
                </a:cubicBezTo>
                <a:cubicBezTo>
                  <a:pt x="841226" y="37042"/>
                  <a:pt x="968991" y="14587"/>
                  <a:pt x="1303020" y="0"/>
                </a:cubicBezTo>
                <a:cubicBezTo>
                  <a:pt x="1643101" y="-7120"/>
                  <a:pt x="1717813" y="7213"/>
                  <a:pt x="1876349" y="0"/>
                </a:cubicBezTo>
                <a:cubicBezTo>
                  <a:pt x="2036762" y="-14138"/>
                  <a:pt x="2426397" y="-4451"/>
                  <a:pt x="2606040" y="0"/>
                </a:cubicBezTo>
                <a:cubicBezTo>
                  <a:pt x="2606314" y="8448"/>
                  <a:pt x="2606550" y="14527"/>
                  <a:pt x="2606040" y="18288"/>
                </a:cubicBezTo>
                <a:cubicBezTo>
                  <a:pt x="2344840" y="2643"/>
                  <a:pt x="2192043" y="7399"/>
                  <a:pt x="1980590" y="18288"/>
                </a:cubicBezTo>
                <a:cubicBezTo>
                  <a:pt x="1783984" y="-9745"/>
                  <a:pt x="1487673" y="45908"/>
                  <a:pt x="1276960" y="18288"/>
                </a:cubicBezTo>
                <a:cubicBezTo>
                  <a:pt x="1088134" y="-41257"/>
                  <a:pt x="877974" y="49968"/>
                  <a:pt x="651510" y="18288"/>
                </a:cubicBezTo>
                <a:cubicBezTo>
                  <a:pt x="430798" y="-27764"/>
                  <a:pt x="132889" y="-33467"/>
                  <a:pt x="0" y="18288"/>
                </a:cubicBezTo>
                <a:cubicBezTo>
                  <a:pt x="212" y="10845"/>
                  <a:pt x="-833" y="6193"/>
                  <a:pt x="0" y="0"/>
                </a:cubicBezTo>
                <a:close/>
              </a:path>
              <a:path w="2606040" h="18288" fill="none" stroke="0" extrusionOk="0">
                <a:moveTo>
                  <a:pt x="0" y="0"/>
                </a:moveTo>
                <a:cubicBezTo>
                  <a:pt x="202328" y="-14716"/>
                  <a:pt x="332722" y="-11499"/>
                  <a:pt x="625450" y="0"/>
                </a:cubicBezTo>
                <a:cubicBezTo>
                  <a:pt x="927712" y="6878"/>
                  <a:pt x="971143" y="7084"/>
                  <a:pt x="1224839" y="0"/>
                </a:cubicBezTo>
                <a:cubicBezTo>
                  <a:pt x="1477775" y="-16815"/>
                  <a:pt x="1569904" y="19146"/>
                  <a:pt x="1824228" y="0"/>
                </a:cubicBezTo>
                <a:cubicBezTo>
                  <a:pt x="2055206" y="24867"/>
                  <a:pt x="2317192" y="-62872"/>
                  <a:pt x="2606040" y="0"/>
                </a:cubicBezTo>
                <a:cubicBezTo>
                  <a:pt x="2606166" y="3680"/>
                  <a:pt x="2606905" y="11461"/>
                  <a:pt x="2606040" y="18288"/>
                </a:cubicBezTo>
                <a:cubicBezTo>
                  <a:pt x="2234648" y="26976"/>
                  <a:pt x="2180202" y="-10361"/>
                  <a:pt x="1902409" y="18288"/>
                </a:cubicBezTo>
                <a:cubicBezTo>
                  <a:pt x="1635562" y="47194"/>
                  <a:pt x="1477339" y="4794"/>
                  <a:pt x="1276960" y="18288"/>
                </a:cubicBezTo>
                <a:cubicBezTo>
                  <a:pt x="1058094" y="66922"/>
                  <a:pt x="904206" y="-20636"/>
                  <a:pt x="677570" y="18288"/>
                </a:cubicBezTo>
                <a:cubicBezTo>
                  <a:pt x="485746" y="14713"/>
                  <a:pt x="195925" y="33005"/>
                  <a:pt x="0" y="18288"/>
                </a:cubicBezTo>
                <a:cubicBezTo>
                  <a:pt x="1168" y="12774"/>
                  <a:pt x="-229" y="374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462" y="4771"/>
                          <a:pt x="2606793" y="12323"/>
                          <a:pt x="2606040" y="18288"/>
                        </a:cubicBezTo>
                        <a:cubicBezTo>
                          <a:pt x="2256758" y="31410"/>
                          <a:pt x="2173673" y="-12878"/>
                          <a:pt x="1902409" y="18288"/>
                        </a:cubicBezTo>
                        <a:cubicBezTo>
                          <a:pt x="1631145" y="49454"/>
                          <a:pt x="1461378" y="5466"/>
                          <a:pt x="1276960" y="18288"/>
                        </a:cubicBezTo>
                        <a:cubicBezTo>
                          <a:pt x="1092542" y="31110"/>
                          <a:pt x="890442" y="13213"/>
                          <a:pt x="677570" y="18288"/>
                        </a:cubicBezTo>
                        <a:cubicBezTo>
                          <a:pt x="464698" y="23364"/>
                          <a:pt x="187648" y="35837"/>
                          <a:pt x="0" y="18288"/>
                        </a:cubicBezTo>
                        <a:cubicBezTo>
                          <a:pt x="841" y="12879"/>
                          <a:pt x="-726" y="3977"/>
                          <a:pt x="0" y="0"/>
                        </a:cubicBezTo>
                        <a:close/>
                      </a:path>
                      <a:path w="2606040" h="18288"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5426" y="8857"/>
                          <a:pt x="2606544" y="13619"/>
                          <a:pt x="2606040" y="18288"/>
                        </a:cubicBezTo>
                        <a:cubicBezTo>
                          <a:pt x="2393024" y="2241"/>
                          <a:pt x="2191161" y="39259"/>
                          <a:pt x="1980590" y="18288"/>
                        </a:cubicBezTo>
                        <a:cubicBezTo>
                          <a:pt x="1770019" y="-2683"/>
                          <a:pt x="1476440" y="36114"/>
                          <a:pt x="1276960" y="18288"/>
                        </a:cubicBezTo>
                        <a:cubicBezTo>
                          <a:pt x="1077480" y="463"/>
                          <a:pt x="880988" y="42125"/>
                          <a:pt x="651510" y="18288"/>
                        </a:cubicBezTo>
                        <a:cubicBezTo>
                          <a:pt x="422032" y="-5549"/>
                          <a:pt x="130744" y="-1947"/>
                          <a:pt x="0" y="18288"/>
                        </a:cubicBezTo>
                        <a:cubicBezTo>
                          <a:pt x="-487" y="10816"/>
                          <a:pt x="-839" y="605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C515CA3-42F2-2305-B8CE-18C747338F56}"/>
              </a:ext>
            </a:extLst>
          </p:cNvPr>
          <p:cNvSpPr>
            <a:spLocks noGrp="1"/>
          </p:cNvSpPr>
          <p:nvPr>
            <p:ph idx="1"/>
          </p:nvPr>
        </p:nvSpPr>
        <p:spPr>
          <a:xfrm>
            <a:off x="480060" y="2872899"/>
            <a:ext cx="3182691" cy="3320668"/>
          </a:xfrm>
        </p:spPr>
        <p:txBody>
          <a:bodyPr>
            <a:normAutofit/>
          </a:bodyPr>
          <a:lstStyle/>
          <a:p>
            <a:r>
              <a:rPr lang="en-US" sz="1900" dirty="0">
                <a:hlinkClick r:id="rId2"/>
              </a:rPr>
              <a:t>https://forensic-architecture.org/investigation/beirut-port-explosion</a:t>
            </a:r>
            <a:endParaRPr lang="en-US" sz="1900" dirty="0"/>
          </a:p>
          <a:p>
            <a:pPr marL="0" indent="0">
              <a:buNone/>
            </a:pPr>
            <a:endParaRPr lang="en-US" sz="1900" dirty="0"/>
          </a:p>
          <a:p>
            <a:pPr marL="0" indent="0">
              <a:buNone/>
            </a:pPr>
            <a:endParaRPr lang="en-US" sz="1900" dirty="0"/>
          </a:p>
        </p:txBody>
      </p:sp>
      <p:pic>
        <p:nvPicPr>
          <p:cNvPr id="5" name="Picture 4" descr="A picture containing ground, vegetable, dirty, stone&#10;&#10;Description automatically generated">
            <a:extLst>
              <a:ext uri="{FF2B5EF4-FFF2-40B4-BE49-F238E27FC236}">
                <a16:creationId xmlns:a16="http://schemas.microsoft.com/office/drawing/2014/main" id="{9483A53C-D468-478C-95E4-C42DAB463B6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983776" y="10"/>
            <a:ext cx="5159081"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TextBox 3">
            <a:extLst>
              <a:ext uri="{FF2B5EF4-FFF2-40B4-BE49-F238E27FC236}">
                <a16:creationId xmlns:a16="http://schemas.microsoft.com/office/drawing/2014/main" id="{D3D66E85-AFD0-70F8-AEB1-CE1B9D946C71}"/>
              </a:ext>
            </a:extLst>
          </p:cNvPr>
          <p:cNvSpPr txBox="1"/>
          <p:nvPr/>
        </p:nvSpPr>
        <p:spPr>
          <a:xfrm>
            <a:off x="805105" y="4725144"/>
            <a:ext cx="1313180" cy="369332"/>
          </a:xfrm>
          <a:prstGeom prst="rect">
            <a:avLst/>
          </a:prstGeom>
          <a:noFill/>
        </p:spPr>
        <p:txBody>
          <a:bodyPr wrap="none" rtlCol="0">
            <a:spAutoFit/>
          </a:bodyPr>
          <a:lstStyle/>
          <a:p>
            <a:r>
              <a:rPr lang="en-US" dirty="0"/>
              <a:t>12 minutes</a:t>
            </a:r>
          </a:p>
        </p:txBody>
      </p:sp>
    </p:spTree>
    <p:extLst>
      <p:ext uri="{BB962C8B-B14F-4D97-AF65-F5344CB8AC3E}">
        <p14:creationId xmlns:p14="http://schemas.microsoft.com/office/powerpoint/2010/main" val="203708108"/>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9DB4E-F88C-CF30-8031-0052B01B96E4}"/>
              </a:ext>
            </a:extLst>
          </p:cNvPr>
          <p:cNvSpPr>
            <a:spLocks noGrp="1"/>
          </p:cNvSpPr>
          <p:nvPr>
            <p:ph type="title"/>
          </p:nvPr>
        </p:nvSpPr>
        <p:spPr>
          <a:xfrm>
            <a:off x="387350" y="404664"/>
            <a:ext cx="6435725" cy="522287"/>
          </a:xfrm>
        </p:spPr>
        <p:txBody>
          <a:bodyPr/>
          <a:lstStyle/>
          <a:p>
            <a:r>
              <a:rPr lang="en-US" dirty="0"/>
              <a:t>Shock to detonation</a:t>
            </a:r>
          </a:p>
        </p:txBody>
      </p:sp>
      <p:sp>
        <p:nvSpPr>
          <p:cNvPr id="3" name="Content Placeholder 2">
            <a:extLst>
              <a:ext uri="{FF2B5EF4-FFF2-40B4-BE49-F238E27FC236}">
                <a16:creationId xmlns:a16="http://schemas.microsoft.com/office/drawing/2014/main" id="{786F78DA-DB7E-2ED3-840C-28FE0905A46A}"/>
              </a:ext>
            </a:extLst>
          </p:cNvPr>
          <p:cNvSpPr>
            <a:spLocks noGrp="1"/>
          </p:cNvSpPr>
          <p:nvPr>
            <p:ph idx="1"/>
          </p:nvPr>
        </p:nvSpPr>
        <p:spPr/>
        <p:txBody>
          <a:bodyPr/>
          <a:lstStyle/>
          <a:p>
            <a:r>
              <a:rPr lang="en-US" dirty="0"/>
              <a:t>In a shock to detonation (or direct initiation) there is no requirement to precede with a flame front through a burning process. Instead, a high velocity shock wave generated by the ignition source is responsible for the detonation formation process. </a:t>
            </a:r>
          </a:p>
        </p:txBody>
      </p:sp>
    </p:spTree>
    <p:extLst>
      <p:ext uri="{BB962C8B-B14F-4D97-AF65-F5344CB8AC3E}">
        <p14:creationId xmlns:p14="http://schemas.microsoft.com/office/powerpoint/2010/main" val="2772868347"/>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D7AC60F-4DD7-7EC2-BA1A-1BBE5A558598}"/>
              </a:ext>
            </a:extLst>
          </p:cNvPr>
          <p:cNvSpPr>
            <a:spLocks noGrp="1"/>
          </p:cNvSpPr>
          <p:nvPr>
            <p:ph type="title"/>
          </p:nvPr>
        </p:nvSpPr>
        <p:spPr>
          <a:xfrm>
            <a:off x="251520" y="116632"/>
            <a:ext cx="7886700" cy="995363"/>
          </a:xfrm>
        </p:spPr>
        <p:txBody>
          <a:bodyPr/>
          <a:lstStyle/>
          <a:p>
            <a:r>
              <a:rPr lang="en-GB" altLang="en-US" dirty="0"/>
              <a:t>Energy, Sensitiveness and Power</a:t>
            </a:r>
          </a:p>
        </p:txBody>
      </p:sp>
      <p:pic>
        <p:nvPicPr>
          <p:cNvPr id="8" name="Content Placeholder 7" descr="Diagram&#10;&#10;Description automatically generated with medium confidence">
            <a:extLst>
              <a:ext uri="{FF2B5EF4-FFF2-40B4-BE49-F238E27FC236}">
                <a16:creationId xmlns:a16="http://schemas.microsoft.com/office/drawing/2014/main" id="{E21AD15C-1BD0-2EEB-0AEC-1CC818F0F67B}"/>
              </a:ext>
            </a:extLst>
          </p:cNvPr>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562807" y="1484784"/>
            <a:ext cx="8012865" cy="4608512"/>
          </a:xfrm>
        </p:spPr>
      </p:pic>
      <p:sp>
        <p:nvSpPr>
          <p:cNvPr id="10" name="TextBox 9">
            <a:extLst>
              <a:ext uri="{FF2B5EF4-FFF2-40B4-BE49-F238E27FC236}">
                <a16:creationId xmlns:a16="http://schemas.microsoft.com/office/drawing/2014/main" id="{1197B15C-2D77-D355-7301-36BDB130BC42}"/>
              </a:ext>
            </a:extLst>
          </p:cNvPr>
          <p:cNvSpPr txBox="1"/>
          <p:nvPr/>
        </p:nvSpPr>
        <p:spPr>
          <a:xfrm>
            <a:off x="827585" y="6255547"/>
            <a:ext cx="7793071" cy="369332"/>
          </a:xfrm>
          <a:prstGeom prst="rect">
            <a:avLst/>
          </a:prstGeom>
          <a:noFill/>
        </p:spPr>
        <p:txBody>
          <a:bodyPr wrap="square">
            <a:spAutoFit/>
          </a:bodyPr>
          <a:lstStyle/>
          <a:p>
            <a:r>
              <a:rPr lang="en-GB" sz="1800" b="1" dirty="0">
                <a:effectLst/>
                <a:latin typeface="Arial" panose="020B0604020202020204" pitchFamily="34" charset="0"/>
              </a:rPr>
              <a:t>Energy balance from reaction in an exothermic chemical system </a:t>
            </a:r>
            <a:endParaRPr lang="en-GB" dirty="0"/>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25402443-C720-C5D9-27EB-710C3C0C601B}"/>
              </a:ext>
            </a:extLst>
          </p:cNvPr>
          <p:cNvSpPr>
            <a:spLocks noGrp="1"/>
          </p:cNvSpPr>
          <p:nvPr>
            <p:ph type="title"/>
          </p:nvPr>
        </p:nvSpPr>
        <p:spPr>
          <a:xfrm>
            <a:off x="457200" y="274638"/>
            <a:ext cx="8229600" cy="777875"/>
          </a:xfrm>
        </p:spPr>
        <p:txBody>
          <a:bodyPr/>
          <a:lstStyle/>
          <a:p>
            <a:r>
              <a:rPr lang="en-GB" altLang="en-US" sz="3600"/>
              <a:t>Deflagration to Detonation Transition</a:t>
            </a:r>
          </a:p>
        </p:txBody>
      </p:sp>
      <p:sp>
        <p:nvSpPr>
          <p:cNvPr id="4" name="Rectangle 3">
            <a:extLst>
              <a:ext uri="{FF2B5EF4-FFF2-40B4-BE49-F238E27FC236}">
                <a16:creationId xmlns:a16="http://schemas.microsoft.com/office/drawing/2014/main" id="{A3FB26E0-F2F2-E3F8-0A46-26503F44DECC}"/>
              </a:ext>
            </a:extLst>
          </p:cNvPr>
          <p:cNvSpPr txBox="1">
            <a:spLocks noChangeArrowheads="1"/>
          </p:cNvSpPr>
          <p:nvPr/>
        </p:nvSpPr>
        <p:spPr bwMode="auto">
          <a:xfrm>
            <a:off x="882650" y="1465263"/>
            <a:ext cx="7826375" cy="455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spcBef>
                <a:spcPct val="30000"/>
              </a:spcBef>
              <a:spcAft>
                <a:spcPct val="30000"/>
              </a:spcAft>
              <a:buFont typeface="Arial" panose="020B0604020202020204" pitchFamily="34" charset="0"/>
              <a:buChar char="•"/>
              <a:defRPr/>
            </a:pPr>
            <a:r>
              <a:rPr lang="en-GB" altLang="en-US" sz="2000" dirty="0">
                <a:latin typeface="+mj-lt"/>
                <a:cs typeface="Times New Roman" panose="02020603050405020304" pitchFamily="18" charset="0"/>
              </a:rPr>
              <a:t>If the explosive is sufficiently energetic, and if the heat of combustion is not lost to the environment, the rate of propagation may accelerate, and the pressure wave in advance of the combustion zone may increase in intensity.</a:t>
            </a:r>
          </a:p>
          <a:p>
            <a:pPr marL="342900" indent="-342900">
              <a:spcBef>
                <a:spcPct val="30000"/>
              </a:spcBef>
              <a:spcAft>
                <a:spcPct val="30000"/>
              </a:spcAft>
              <a:buFont typeface="Arial" panose="020B0604020202020204" pitchFamily="34" charset="0"/>
              <a:buChar char="•"/>
              <a:defRPr/>
            </a:pPr>
            <a:r>
              <a:rPr lang="en-GB" altLang="en-US" sz="2000" dirty="0">
                <a:latin typeface="+mj-lt"/>
                <a:cs typeface="Times New Roman" panose="02020603050405020304" pitchFamily="18" charset="0"/>
              </a:rPr>
              <a:t>In some cases, the pressure may rise sufficiently to cause reaction in advance of the thermal stimulus, and acceleration of the rate occurs.</a:t>
            </a:r>
          </a:p>
          <a:p>
            <a:pPr marL="342900" indent="-342900">
              <a:spcBef>
                <a:spcPct val="30000"/>
              </a:spcBef>
              <a:spcAft>
                <a:spcPct val="30000"/>
              </a:spcAft>
              <a:buFont typeface="Arial" panose="020B0604020202020204" pitchFamily="34" charset="0"/>
              <a:buChar char="•"/>
              <a:defRPr/>
            </a:pPr>
            <a:r>
              <a:rPr lang="en-GB" altLang="en-US" sz="2000" dirty="0">
                <a:latin typeface="+mj-lt"/>
                <a:cs typeface="Times New Roman" panose="02020603050405020304" pitchFamily="18" charset="0"/>
              </a:rPr>
              <a:t>If the propagation rate increases to the speed of sound in the material, the process is now a detonation – the fastest process that can be achieved in that system.</a:t>
            </a:r>
          </a:p>
          <a:p>
            <a:pPr marL="342900" indent="-342900">
              <a:spcBef>
                <a:spcPct val="30000"/>
              </a:spcBef>
              <a:spcAft>
                <a:spcPct val="30000"/>
              </a:spcAft>
              <a:buFont typeface="Arial" panose="020B0604020202020204" pitchFamily="34" charset="0"/>
              <a:buChar char="•"/>
              <a:defRPr/>
            </a:pPr>
            <a:r>
              <a:rPr lang="en-GB" altLang="en-US" sz="2000" dirty="0">
                <a:latin typeface="+mj-lt"/>
                <a:cs typeface="Times New Roman" panose="02020603050405020304" pitchFamily="18" charset="0"/>
              </a:rPr>
              <a:t>DDT – deflagration to detonation transition.</a:t>
            </a:r>
          </a:p>
        </p:txBody>
      </p:sp>
    </p:spTree>
    <p:extLst>
      <p:ext uri="{BB962C8B-B14F-4D97-AF65-F5344CB8AC3E}">
        <p14:creationId xmlns:p14="http://schemas.microsoft.com/office/powerpoint/2010/main" val="74729167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9961E-75B0-1293-6880-8745247496FF}"/>
              </a:ext>
            </a:extLst>
          </p:cNvPr>
          <p:cNvSpPr>
            <a:spLocks noGrp="1"/>
          </p:cNvSpPr>
          <p:nvPr>
            <p:ph type="title"/>
          </p:nvPr>
        </p:nvSpPr>
        <p:spPr>
          <a:xfrm>
            <a:off x="323528" y="404664"/>
            <a:ext cx="6435725" cy="522287"/>
          </a:xfrm>
        </p:spPr>
        <p:txBody>
          <a:bodyPr/>
          <a:lstStyle/>
          <a:p>
            <a:r>
              <a:rPr lang="en-US" dirty="0"/>
              <a:t>Energy Balance for Explosive ‘X’</a:t>
            </a:r>
          </a:p>
        </p:txBody>
      </p:sp>
      <p:pic>
        <p:nvPicPr>
          <p:cNvPr id="5" name="Content Placeholder 4" descr="Diagram&#10;&#10;Description automatically generated">
            <a:extLst>
              <a:ext uri="{FF2B5EF4-FFF2-40B4-BE49-F238E27FC236}">
                <a16:creationId xmlns:a16="http://schemas.microsoft.com/office/drawing/2014/main" id="{80130B1A-2E58-368B-BABC-E14874E36896}"/>
              </a:ext>
            </a:extLst>
          </p:cNvPr>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1428750" y="1124744"/>
            <a:ext cx="6286500" cy="3797300"/>
          </a:xfrm>
        </p:spPr>
      </p:pic>
      <p:sp>
        <p:nvSpPr>
          <p:cNvPr id="7" name="TextBox 6">
            <a:extLst>
              <a:ext uri="{FF2B5EF4-FFF2-40B4-BE49-F238E27FC236}">
                <a16:creationId xmlns:a16="http://schemas.microsoft.com/office/drawing/2014/main" id="{EC926B0F-D43A-8D9F-E969-855B401CB18D}"/>
              </a:ext>
            </a:extLst>
          </p:cNvPr>
          <p:cNvSpPr txBox="1"/>
          <p:nvPr/>
        </p:nvSpPr>
        <p:spPr>
          <a:xfrm>
            <a:off x="656306" y="5068341"/>
            <a:ext cx="7831388" cy="138499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a:effectLst/>
                <a:ea typeface="Times New Roman" panose="02020603050405020304" pitchFamily="18" charset="0"/>
                <a:cs typeface="Arial" panose="020B0604020202020204" pitchFamily="34" charset="0"/>
              </a:rPr>
              <a:t>Primary explosives are most often used to initiate reactions whereby their chemistry produces a shock wave (or burn rate) of sufficient magnitude to deflagrate/detonate a less sensitive explosive. Ignition for the majority of primary explosives is via inter-crystalline friction, which generates hotspots to overcome activation energy. </a:t>
            </a:r>
            <a:r>
              <a:rPr lang="en-GB" sz="1200" b="1" i="1" dirty="0">
                <a:effectLst/>
                <a:ea typeface="Calibri" panose="020F0502020204030204" pitchFamily="34" charset="0"/>
                <a:cs typeface="Arial" panose="020B0604020202020204" pitchFamily="34" charset="0"/>
              </a:rPr>
              <a:t>Hot Spot Ignition Mechanisms for Explosives</a:t>
            </a:r>
            <a:r>
              <a:rPr lang="en-GB" sz="1200" dirty="0">
                <a:effectLst/>
                <a:ea typeface="Calibri" panose="020F0502020204030204" pitchFamily="34" charset="0"/>
                <a:cs typeface="Arial" panose="020B0604020202020204" pitchFamily="34" charset="0"/>
              </a:rPr>
              <a:t>. John E. Field. Acc. Chem. Res. 15</a:t>
            </a:r>
            <a:r>
              <a:rPr lang="en-GB" sz="1200" baseline="30000" dirty="0">
                <a:effectLst/>
                <a:ea typeface="Calibri" panose="020F0502020204030204" pitchFamily="34" charset="0"/>
                <a:cs typeface="Arial" panose="020B0604020202020204" pitchFamily="34" charset="0"/>
              </a:rPr>
              <a:t>th</a:t>
            </a:r>
            <a:r>
              <a:rPr lang="en-GB" sz="1200" dirty="0">
                <a:effectLst/>
                <a:ea typeface="Calibri" panose="020F0502020204030204" pitchFamily="34" charset="0"/>
                <a:cs typeface="Arial" panose="020B0604020202020204" pitchFamily="34" charset="0"/>
              </a:rPr>
              <a:t> April 1992, 25, 489 – 496.</a:t>
            </a:r>
          </a:p>
          <a:p>
            <a:endParaRPr lang="en-US" sz="1200" dirty="0">
              <a:cs typeface="Arial" panose="020B0604020202020204" pitchFamily="34" charset="0"/>
            </a:endParaRPr>
          </a:p>
          <a:p>
            <a:r>
              <a:rPr lang="en-US" sz="1200" dirty="0">
                <a:effectLst/>
                <a:ea typeface="Times New Roman" panose="02020603050405020304" pitchFamily="18" charset="0"/>
                <a:cs typeface="Arial" panose="020B0604020202020204" pitchFamily="34" charset="0"/>
              </a:rPr>
              <a:t>Ignition of secondary explosives is primarily through the adiabatic compression of small gas spaces between crystals. </a:t>
            </a:r>
            <a:endParaRPr lang="en-US" sz="1200" dirty="0">
              <a:cs typeface="Arial" panose="020B0604020202020204" pitchFamily="34" charset="0"/>
            </a:endParaRPr>
          </a:p>
        </p:txBody>
      </p:sp>
    </p:spTree>
    <p:extLst>
      <p:ext uri="{BB962C8B-B14F-4D97-AF65-F5344CB8AC3E}">
        <p14:creationId xmlns:p14="http://schemas.microsoft.com/office/powerpoint/2010/main" val="1071038410"/>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2DC8945-4582-BAC3-CAB3-5D5EAE98908F}"/>
              </a:ext>
            </a:extLst>
          </p:cNvPr>
          <p:cNvSpPr>
            <a:spLocks noGrp="1"/>
          </p:cNvSpPr>
          <p:nvPr>
            <p:ph type="title"/>
          </p:nvPr>
        </p:nvSpPr>
        <p:spPr>
          <a:xfrm>
            <a:off x="584200" y="511471"/>
            <a:ext cx="8048356" cy="522287"/>
          </a:xfrm>
        </p:spPr>
        <p:txBody>
          <a:bodyPr/>
          <a:lstStyle/>
          <a:p>
            <a:r>
              <a:rPr lang="en-GB" altLang="en-US" dirty="0"/>
              <a:t>So, what’s this all about? A Typical Shell</a:t>
            </a:r>
          </a:p>
        </p:txBody>
      </p:sp>
      <p:sp>
        <p:nvSpPr>
          <p:cNvPr id="11267" name="Freeform 47" descr="Large confetti">
            <a:extLst>
              <a:ext uri="{FF2B5EF4-FFF2-40B4-BE49-F238E27FC236}">
                <a16:creationId xmlns:a16="http://schemas.microsoft.com/office/drawing/2014/main" id="{91E441B5-EA19-1145-DB0D-7D5994D41F0E}"/>
              </a:ext>
            </a:extLst>
          </p:cNvPr>
          <p:cNvSpPr>
            <a:spLocks/>
          </p:cNvSpPr>
          <p:nvPr/>
        </p:nvSpPr>
        <p:spPr bwMode="auto">
          <a:xfrm>
            <a:off x="3449638" y="2995613"/>
            <a:ext cx="2781300" cy="576262"/>
          </a:xfrm>
          <a:custGeom>
            <a:avLst/>
            <a:gdLst>
              <a:gd name="T0" fmla="*/ 0 w 2187"/>
              <a:gd name="T1" fmla="*/ 2147483646 h 427"/>
              <a:gd name="T2" fmla="*/ 2147483646 w 2187"/>
              <a:gd name="T3" fmla="*/ 2147483646 h 427"/>
              <a:gd name="T4" fmla="*/ 2147483646 w 2187"/>
              <a:gd name="T5" fmla="*/ 2147483646 h 427"/>
              <a:gd name="T6" fmla="*/ 2147483646 w 2187"/>
              <a:gd name="T7" fmla="*/ 0 h 427"/>
              <a:gd name="T8" fmla="*/ 2147483646 w 2187"/>
              <a:gd name="T9" fmla="*/ 2147483646 h 427"/>
              <a:gd name="T10" fmla="*/ 2147483646 w 2187"/>
              <a:gd name="T11" fmla="*/ 2147483646 h 427"/>
              <a:gd name="T12" fmla="*/ 2147483646 w 2187"/>
              <a:gd name="T13" fmla="*/ 2147483646 h 427"/>
              <a:gd name="T14" fmla="*/ 0 w 2187"/>
              <a:gd name="T15" fmla="*/ 2147483646 h 427"/>
              <a:gd name="T16" fmla="*/ 0 w 2187"/>
              <a:gd name="T17" fmla="*/ 214748364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2"/>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68" name="Freeform 9">
            <a:extLst>
              <a:ext uri="{FF2B5EF4-FFF2-40B4-BE49-F238E27FC236}">
                <a16:creationId xmlns:a16="http://schemas.microsoft.com/office/drawing/2014/main" id="{EC246C90-FC4C-B5C6-53CE-77E75C987DA8}"/>
              </a:ext>
            </a:extLst>
          </p:cNvPr>
          <p:cNvSpPr>
            <a:spLocks noChangeAspect="1"/>
          </p:cNvSpPr>
          <p:nvPr/>
        </p:nvSpPr>
        <p:spPr bwMode="auto">
          <a:xfrm>
            <a:off x="1800225" y="3197225"/>
            <a:ext cx="323850" cy="171450"/>
          </a:xfrm>
          <a:custGeom>
            <a:avLst/>
            <a:gdLst>
              <a:gd name="T0" fmla="*/ 0 w 1007"/>
              <a:gd name="T1" fmla="*/ 2147483646 h 560"/>
              <a:gd name="T2" fmla="*/ 2147483646 w 1007"/>
              <a:gd name="T3" fmla="*/ 0 h 560"/>
              <a:gd name="T4" fmla="*/ 2147483646 w 1007"/>
              <a:gd name="T5" fmla="*/ 2147483646 h 560"/>
              <a:gd name="T6" fmla="*/ 2147483646 w 1007"/>
              <a:gd name="T7" fmla="*/ 2147483646 h 560"/>
              <a:gd name="T8" fmla="*/ 2147483646 w 1007"/>
              <a:gd name="T9" fmla="*/ 2147483646 h 560"/>
              <a:gd name="T10" fmla="*/ 2147483646 w 1007"/>
              <a:gd name="T11" fmla="*/ 2147483646 h 560"/>
              <a:gd name="T12" fmla="*/ 2147483646 w 1007"/>
              <a:gd name="T13" fmla="*/ 2147483646 h 560"/>
              <a:gd name="T14" fmla="*/ 2147483646 w 1007"/>
              <a:gd name="T15" fmla="*/ 2147483646 h 560"/>
              <a:gd name="T16" fmla="*/ 0 w 1007"/>
              <a:gd name="T17" fmla="*/ 2147483646 h 560"/>
              <a:gd name="T18" fmla="*/ 0 w 1007"/>
              <a:gd name="T19" fmla="*/ 2147483646 h 560"/>
              <a:gd name="T20" fmla="*/ 0 w 1007"/>
              <a:gd name="T21" fmla="*/ 2147483646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69" name="Freeform 6">
            <a:extLst>
              <a:ext uri="{FF2B5EF4-FFF2-40B4-BE49-F238E27FC236}">
                <a16:creationId xmlns:a16="http://schemas.microsoft.com/office/drawing/2014/main" id="{C5B17C88-75F9-F6B9-8A55-BA7DBED3113D}"/>
              </a:ext>
            </a:extLst>
          </p:cNvPr>
          <p:cNvSpPr>
            <a:spLocks noChangeAspect="1"/>
          </p:cNvSpPr>
          <p:nvPr/>
        </p:nvSpPr>
        <p:spPr bwMode="auto">
          <a:xfrm>
            <a:off x="2014538" y="3062288"/>
            <a:ext cx="1689100" cy="441325"/>
          </a:xfrm>
          <a:custGeom>
            <a:avLst/>
            <a:gdLst>
              <a:gd name="T0" fmla="*/ 2147483646 w 5258"/>
              <a:gd name="T1" fmla="*/ 2147483646 h 1449"/>
              <a:gd name="T2" fmla="*/ 2147483646 w 5258"/>
              <a:gd name="T3" fmla="*/ 2147483646 h 1449"/>
              <a:gd name="T4" fmla="*/ 2147483646 w 5258"/>
              <a:gd name="T5" fmla="*/ 2147483646 h 1449"/>
              <a:gd name="T6" fmla="*/ 2147483646 w 5258"/>
              <a:gd name="T7" fmla="*/ 0 h 1449"/>
              <a:gd name="T8" fmla="*/ 2147483646 w 5258"/>
              <a:gd name="T9" fmla="*/ 0 h 1449"/>
              <a:gd name="T10" fmla="*/ 2147483646 w 5258"/>
              <a:gd name="T11" fmla="*/ 0 h 1449"/>
              <a:gd name="T12" fmla="*/ 2147483646 w 5258"/>
              <a:gd name="T13" fmla="*/ 2147483646 h 1449"/>
              <a:gd name="T14" fmla="*/ 2147483646 w 5258"/>
              <a:gd name="T15" fmla="*/ 2147483646 h 1449"/>
              <a:gd name="T16" fmla="*/ 2147483646 w 5258"/>
              <a:gd name="T17" fmla="*/ 2147483646 h 1449"/>
              <a:gd name="T18" fmla="*/ 2147483646 w 5258"/>
              <a:gd name="T19" fmla="*/ 2147483646 h 1449"/>
              <a:gd name="T20" fmla="*/ 2147483646 w 5258"/>
              <a:gd name="T21" fmla="*/ 2147483646 h 1449"/>
              <a:gd name="T22" fmla="*/ 2147483646 w 5258"/>
              <a:gd name="T23" fmla="*/ 2147483646 h 1449"/>
              <a:gd name="T24" fmla="*/ 2147483646 w 5258"/>
              <a:gd name="T25" fmla="*/ 2147483646 h 1449"/>
              <a:gd name="T26" fmla="*/ 2147483646 w 5258"/>
              <a:gd name="T27" fmla="*/ 2147483646 h 1449"/>
              <a:gd name="T28" fmla="*/ 2147483646 w 5258"/>
              <a:gd name="T29" fmla="*/ 2147483646 h 1449"/>
              <a:gd name="T30" fmla="*/ 2147483646 w 5258"/>
              <a:gd name="T31" fmla="*/ 2147483646 h 1449"/>
              <a:gd name="T32" fmla="*/ 2147483646 w 5258"/>
              <a:gd name="T33" fmla="*/ 2147483646 h 1449"/>
              <a:gd name="T34" fmla="*/ 2147483646 w 5258"/>
              <a:gd name="T35" fmla="*/ 2147483646 h 1449"/>
              <a:gd name="T36" fmla="*/ 2147483646 w 5258"/>
              <a:gd name="T37" fmla="*/ 2147483646 h 1449"/>
              <a:gd name="T38" fmla="*/ 2147483646 w 5258"/>
              <a:gd name="T39" fmla="*/ 2147483646 h 1449"/>
              <a:gd name="T40" fmla="*/ 2147483646 w 5258"/>
              <a:gd name="T41" fmla="*/ 2147483646 h 1449"/>
              <a:gd name="T42" fmla="*/ 2147483646 w 5258"/>
              <a:gd name="T43" fmla="*/ 2147483646 h 1449"/>
              <a:gd name="T44" fmla="*/ 2147483646 w 5258"/>
              <a:gd name="T45" fmla="*/ 2147483646 h 1449"/>
              <a:gd name="T46" fmla="*/ 0 w 5258"/>
              <a:gd name="T47" fmla="*/ 2147483646 h 1449"/>
              <a:gd name="T48" fmla="*/ 0 w 5258"/>
              <a:gd name="T49" fmla="*/ 2147483646 h 1449"/>
              <a:gd name="T50" fmla="*/ 2147483646 w 5258"/>
              <a:gd name="T51" fmla="*/ 2147483646 h 1449"/>
              <a:gd name="T52" fmla="*/ 2147483646 w 5258"/>
              <a:gd name="T53" fmla="*/ 2147483646 h 1449"/>
              <a:gd name="T54" fmla="*/ 2147483646 w 5258"/>
              <a:gd name="T55" fmla="*/ 2147483646 h 1449"/>
              <a:gd name="T56" fmla="*/ 2147483646 w 5258"/>
              <a:gd name="T57" fmla="*/ 2147483646 h 1449"/>
              <a:gd name="T58" fmla="*/ 2147483646 w 5258"/>
              <a:gd name="T59" fmla="*/ 2147483646 h 1449"/>
              <a:gd name="T60" fmla="*/ 2147483646 w 5258"/>
              <a:gd name="T61" fmla="*/ 2147483646 h 1449"/>
              <a:gd name="T62" fmla="*/ 2147483646 w 5258"/>
              <a:gd name="T63" fmla="*/ 2147483646 h 1449"/>
              <a:gd name="T64" fmla="*/ 2147483646 w 5258"/>
              <a:gd name="T65" fmla="*/ 2147483646 h 1449"/>
              <a:gd name="T66" fmla="*/ 2147483646 w 5258"/>
              <a:gd name="T67" fmla="*/ 2147483646 h 1449"/>
              <a:gd name="T68" fmla="*/ 2147483646 w 5258"/>
              <a:gd name="T69" fmla="*/ 2147483646 h 1449"/>
              <a:gd name="T70" fmla="*/ 2147483646 w 5258"/>
              <a:gd name="T71" fmla="*/ 2147483646 h 1449"/>
              <a:gd name="T72" fmla="*/ 2147483646 w 5258"/>
              <a:gd name="T73" fmla="*/ 2147483646 h 1449"/>
              <a:gd name="T74" fmla="*/ 2147483646 w 5258"/>
              <a:gd name="T75" fmla="*/ 2147483646 h 1449"/>
              <a:gd name="T76" fmla="*/ 2147483646 w 5258"/>
              <a:gd name="T77" fmla="*/ 2147483646 h 1449"/>
              <a:gd name="T78" fmla="*/ 2147483646 w 5258"/>
              <a:gd name="T79" fmla="*/ 2147483646 h 1449"/>
              <a:gd name="T80" fmla="*/ 2147483646 w 5258"/>
              <a:gd name="T81" fmla="*/ 2147483646 h 1449"/>
              <a:gd name="T82" fmla="*/ 2147483646 w 5258"/>
              <a:gd name="T83" fmla="*/ 2147483646 h 1449"/>
              <a:gd name="T84" fmla="*/ 2147483646 w 5258"/>
              <a:gd name="T85" fmla="*/ 2147483646 h 1449"/>
              <a:gd name="T86" fmla="*/ 2147483646 w 5258"/>
              <a:gd name="T87" fmla="*/ 2147483646 h 1449"/>
              <a:gd name="T88" fmla="*/ 2147483646 w 5258"/>
              <a:gd name="T89" fmla="*/ 2147483646 h 1449"/>
              <a:gd name="T90" fmla="*/ 2147483646 w 5258"/>
              <a:gd name="T91" fmla="*/ 2147483646 h 1449"/>
              <a:gd name="T92" fmla="*/ 2147483646 w 5258"/>
              <a:gd name="T93" fmla="*/ 2147483646 h 1449"/>
              <a:gd name="T94" fmla="*/ 2147483646 w 5258"/>
              <a:gd name="T95" fmla="*/ 2147483646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270" name="Group 24">
            <a:extLst>
              <a:ext uri="{FF2B5EF4-FFF2-40B4-BE49-F238E27FC236}">
                <a16:creationId xmlns:a16="http://schemas.microsoft.com/office/drawing/2014/main" id="{4B446A43-FD60-BED4-F4C2-0A95A722F86D}"/>
              </a:ext>
            </a:extLst>
          </p:cNvPr>
          <p:cNvGrpSpPr>
            <a:grpSpLocks noChangeAspect="1"/>
          </p:cNvGrpSpPr>
          <p:nvPr/>
        </p:nvGrpSpPr>
        <p:grpSpPr bwMode="auto">
          <a:xfrm>
            <a:off x="3302000" y="3044825"/>
            <a:ext cx="149225" cy="476250"/>
            <a:chOff x="3799" y="1296"/>
            <a:chExt cx="233" cy="707"/>
          </a:xfrm>
        </p:grpSpPr>
        <p:sp>
          <p:nvSpPr>
            <p:cNvPr id="11519" name="Rectangle 21">
              <a:extLst>
                <a:ext uri="{FF2B5EF4-FFF2-40B4-BE49-F238E27FC236}">
                  <a16:creationId xmlns:a16="http://schemas.microsoft.com/office/drawing/2014/main" id="{03E561CF-46BE-4556-B85E-B02AE18C05EA}"/>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520" name="AutoShape 22">
              <a:extLst>
                <a:ext uri="{FF2B5EF4-FFF2-40B4-BE49-F238E27FC236}">
                  <a16:creationId xmlns:a16="http://schemas.microsoft.com/office/drawing/2014/main" id="{6081E62C-EFB1-8379-44C7-880AB0FF72CB}"/>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521" name="AutoShape 23">
              <a:extLst>
                <a:ext uri="{FF2B5EF4-FFF2-40B4-BE49-F238E27FC236}">
                  <a16:creationId xmlns:a16="http://schemas.microsoft.com/office/drawing/2014/main" id="{EFC2C802-9CE0-2A92-6BEF-C891B9906C5C}"/>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1271" name="Freeform 27">
            <a:extLst>
              <a:ext uri="{FF2B5EF4-FFF2-40B4-BE49-F238E27FC236}">
                <a16:creationId xmlns:a16="http://schemas.microsoft.com/office/drawing/2014/main" id="{02108C69-4F8A-7105-0425-E1365CECFEEA}"/>
              </a:ext>
            </a:extLst>
          </p:cNvPr>
          <p:cNvSpPr>
            <a:spLocks noChangeAspect="1"/>
          </p:cNvSpPr>
          <p:nvPr/>
        </p:nvSpPr>
        <p:spPr bwMode="auto">
          <a:xfrm>
            <a:off x="3449638" y="2906713"/>
            <a:ext cx="2847975" cy="314325"/>
          </a:xfrm>
          <a:custGeom>
            <a:avLst/>
            <a:gdLst>
              <a:gd name="T0" fmla="*/ 2147483646 w 9115"/>
              <a:gd name="T1" fmla="*/ 2147483646 h 949"/>
              <a:gd name="T2" fmla="*/ 2147483646 w 9115"/>
              <a:gd name="T3" fmla="*/ 2147483646 h 949"/>
              <a:gd name="T4" fmla="*/ 2147483646 w 9115"/>
              <a:gd name="T5" fmla="*/ 2147483646 h 949"/>
              <a:gd name="T6" fmla="*/ 0 w 9115"/>
              <a:gd name="T7" fmla="*/ 2147483646 h 949"/>
              <a:gd name="T8" fmla="*/ 0 w 9115"/>
              <a:gd name="T9" fmla="*/ 2147483646 h 949"/>
              <a:gd name="T10" fmla="*/ 2147483646 w 9115"/>
              <a:gd name="T11" fmla="*/ 2147483646 h 949"/>
              <a:gd name="T12" fmla="*/ 2147483646 w 9115"/>
              <a:gd name="T13" fmla="*/ 2147483646 h 949"/>
              <a:gd name="T14" fmla="*/ 2147483646 w 9115"/>
              <a:gd name="T15" fmla="*/ 2147483646 h 949"/>
              <a:gd name="T16" fmla="*/ 2147483646 w 9115"/>
              <a:gd name="T17" fmla="*/ 2147483646 h 949"/>
              <a:gd name="T18" fmla="*/ 2147483646 w 9115"/>
              <a:gd name="T19" fmla="*/ 2147483646 h 949"/>
              <a:gd name="T20" fmla="*/ 2147483646 w 9115"/>
              <a:gd name="T21" fmla="*/ 2147483646 h 949"/>
              <a:gd name="T22" fmla="*/ 2147483646 w 9115"/>
              <a:gd name="T23" fmla="*/ 2147483646 h 949"/>
              <a:gd name="T24" fmla="*/ 2147483646 w 9115"/>
              <a:gd name="T25" fmla="*/ 2147483646 h 949"/>
              <a:gd name="T26" fmla="*/ 2147483646 w 9115"/>
              <a:gd name="T27" fmla="*/ 2147483646 h 949"/>
              <a:gd name="T28" fmla="*/ 2147483646 w 9115"/>
              <a:gd name="T29" fmla="*/ 2147483646 h 949"/>
              <a:gd name="T30" fmla="*/ 2147483646 w 9115"/>
              <a:gd name="T31" fmla="*/ 2147483646 h 949"/>
              <a:gd name="T32" fmla="*/ 2147483646 w 9115"/>
              <a:gd name="T33" fmla="*/ 2147483646 h 949"/>
              <a:gd name="T34" fmla="*/ 2147483646 w 9115"/>
              <a:gd name="T35" fmla="*/ 2147483646 h 949"/>
              <a:gd name="T36" fmla="*/ 2147483646 w 9115"/>
              <a:gd name="T37" fmla="*/ 2147483646 h 949"/>
              <a:gd name="T38" fmla="*/ 2147483646 w 9115"/>
              <a:gd name="T39" fmla="*/ 2147483646 h 949"/>
              <a:gd name="T40" fmla="*/ 2147483646 w 9115"/>
              <a:gd name="T41" fmla="*/ 2147483646 h 949"/>
              <a:gd name="T42" fmla="*/ 2147483646 w 9115"/>
              <a:gd name="T43" fmla="*/ 2147483646 h 949"/>
              <a:gd name="T44" fmla="*/ 2147483646 w 9115"/>
              <a:gd name="T45" fmla="*/ 2147483646 h 949"/>
              <a:gd name="T46" fmla="*/ 2147483646 w 9115"/>
              <a:gd name="T47" fmla="*/ 2147483646 h 949"/>
              <a:gd name="T48" fmla="*/ 2147483646 w 9115"/>
              <a:gd name="T49" fmla="*/ 2147483646 h 949"/>
              <a:gd name="T50" fmla="*/ 2147483646 w 9115"/>
              <a:gd name="T51" fmla="*/ 2147483646 h 949"/>
              <a:gd name="T52" fmla="*/ 2147483646 w 9115"/>
              <a:gd name="T53" fmla="*/ 0 h 949"/>
              <a:gd name="T54" fmla="*/ 2147483646 w 9115"/>
              <a:gd name="T55" fmla="*/ 0 h 949"/>
              <a:gd name="T56" fmla="*/ 2147483646 w 9115"/>
              <a:gd name="T57" fmla="*/ 2147483646 h 949"/>
              <a:gd name="T58" fmla="*/ 2147483646 w 9115"/>
              <a:gd name="T59" fmla="*/ 2147483646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endParaRPr lang="en-US"/>
          </a:p>
        </p:txBody>
      </p:sp>
      <p:sp>
        <p:nvSpPr>
          <p:cNvPr id="11272" name="Freeform 28">
            <a:extLst>
              <a:ext uri="{FF2B5EF4-FFF2-40B4-BE49-F238E27FC236}">
                <a16:creationId xmlns:a16="http://schemas.microsoft.com/office/drawing/2014/main" id="{7EFDD72C-52E5-746B-E278-4F3E8C4F01FE}"/>
              </a:ext>
            </a:extLst>
          </p:cNvPr>
          <p:cNvSpPr>
            <a:spLocks noChangeAspect="1"/>
          </p:cNvSpPr>
          <p:nvPr/>
        </p:nvSpPr>
        <p:spPr bwMode="auto">
          <a:xfrm>
            <a:off x="3449638" y="3349625"/>
            <a:ext cx="2847975" cy="314325"/>
          </a:xfrm>
          <a:custGeom>
            <a:avLst/>
            <a:gdLst>
              <a:gd name="T0" fmla="*/ 2147483646 w 9116"/>
              <a:gd name="T1" fmla="*/ 2147483646 h 951"/>
              <a:gd name="T2" fmla="*/ 2147483646 w 9116"/>
              <a:gd name="T3" fmla="*/ 2147483646 h 951"/>
              <a:gd name="T4" fmla="*/ 2147483646 w 9116"/>
              <a:gd name="T5" fmla="*/ 2147483646 h 951"/>
              <a:gd name="T6" fmla="*/ 0 w 9116"/>
              <a:gd name="T7" fmla="*/ 2147483646 h 951"/>
              <a:gd name="T8" fmla="*/ 0 w 9116"/>
              <a:gd name="T9" fmla="*/ 2147483646 h 951"/>
              <a:gd name="T10" fmla="*/ 2147483646 w 9116"/>
              <a:gd name="T11" fmla="*/ 2147483646 h 951"/>
              <a:gd name="T12" fmla="*/ 2147483646 w 9116"/>
              <a:gd name="T13" fmla="*/ 2147483646 h 951"/>
              <a:gd name="T14" fmla="*/ 2147483646 w 9116"/>
              <a:gd name="T15" fmla="*/ 2147483646 h 951"/>
              <a:gd name="T16" fmla="*/ 2147483646 w 9116"/>
              <a:gd name="T17" fmla="*/ 2147483646 h 951"/>
              <a:gd name="T18" fmla="*/ 2147483646 w 9116"/>
              <a:gd name="T19" fmla="*/ 2147483646 h 951"/>
              <a:gd name="T20" fmla="*/ 2147483646 w 9116"/>
              <a:gd name="T21" fmla="*/ 2147483646 h 951"/>
              <a:gd name="T22" fmla="*/ 2147483646 w 9116"/>
              <a:gd name="T23" fmla="*/ 2147483646 h 951"/>
              <a:gd name="T24" fmla="*/ 2147483646 w 9116"/>
              <a:gd name="T25" fmla="*/ 2147483646 h 951"/>
              <a:gd name="T26" fmla="*/ 2147483646 w 9116"/>
              <a:gd name="T27" fmla="*/ 2147483646 h 951"/>
              <a:gd name="T28" fmla="*/ 2147483646 w 9116"/>
              <a:gd name="T29" fmla="*/ 2147483646 h 951"/>
              <a:gd name="T30" fmla="*/ 2147483646 w 9116"/>
              <a:gd name="T31" fmla="*/ 2147483646 h 951"/>
              <a:gd name="T32" fmla="*/ 2147483646 w 9116"/>
              <a:gd name="T33" fmla="*/ 2147483646 h 951"/>
              <a:gd name="T34" fmla="*/ 2147483646 w 9116"/>
              <a:gd name="T35" fmla="*/ 2147483646 h 951"/>
              <a:gd name="T36" fmla="*/ 2147483646 w 9116"/>
              <a:gd name="T37" fmla="*/ 2147483646 h 951"/>
              <a:gd name="T38" fmla="*/ 2147483646 w 9116"/>
              <a:gd name="T39" fmla="*/ 2147483646 h 951"/>
              <a:gd name="T40" fmla="*/ 2147483646 w 9116"/>
              <a:gd name="T41" fmla="*/ 2147483646 h 951"/>
              <a:gd name="T42" fmla="*/ 2147483646 w 9116"/>
              <a:gd name="T43" fmla="*/ 2147483646 h 951"/>
              <a:gd name="T44" fmla="*/ 2147483646 w 9116"/>
              <a:gd name="T45" fmla="*/ 2147483646 h 951"/>
              <a:gd name="T46" fmla="*/ 2147483646 w 9116"/>
              <a:gd name="T47" fmla="*/ 0 h 951"/>
              <a:gd name="T48" fmla="*/ 2147483646 w 9116"/>
              <a:gd name="T49" fmla="*/ 0 h 951"/>
              <a:gd name="T50" fmla="*/ 2147483646 w 9116"/>
              <a:gd name="T51" fmla="*/ 0 h 951"/>
              <a:gd name="T52" fmla="*/ 2147483646 w 9116"/>
              <a:gd name="T53" fmla="*/ 2147483646 h 951"/>
              <a:gd name="T54" fmla="*/ 2147483646 w 9116"/>
              <a:gd name="T55" fmla="*/ 2147483646 h 951"/>
              <a:gd name="T56" fmla="*/ 2147483646 w 9116"/>
              <a:gd name="T57" fmla="*/ 2147483646 h 951"/>
              <a:gd name="T58" fmla="*/ 2147483646 w 9116"/>
              <a:gd name="T59" fmla="*/ 2147483646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endParaRPr lang="en-US"/>
          </a:p>
        </p:txBody>
      </p:sp>
      <p:sp>
        <p:nvSpPr>
          <p:cNvPr id="11273" name="AutoShape 178">
            <a:extLst>
              <a:ext uri="{FF2B5EF4-FFF2-40B4-BE49-F238E27FC236}">
                <a16:creationId xmlns:a16="http://schemas.microsoft.com/office/drawing/2014/main" id="{E6F7E430-5B9E-5B85-7838-5C1693C574C9}"/>
              </a:ext>
            </a:extLst>
          </p:cNvPr>
          <p:cNvSpPr>
            <a:spLocks noChangeArrowheads="1"/>
          </p:cNvSpPr>
          <p:nvPr/>
        </p:nvSpPr>
        <p:spPr bwMode="auto">
          <a:xfrm>
            <a:off x="4832350" y="3216275"/>
            <a:ext cx="1306513" cy="131763"/>
          </a:xfrm>
          <a:prstGeom prst="roundRect">
            <a:avLst>
              <a:gd name="adj" fmla="val 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74" name="Freeform 179">
            <a:extLst>
              <a:ext uri="{FF2B5EF4-FFF2-40B4-BE49-F238E27FC236}">
                <a16:creationId xmlns:a16="http://schemas.microsoft.com/office/drawing/2014/main" id="{2690942C-4881-A037-13F1-7D574C735052}"/>
              </a:ext>
            </a:extLst>
          </p:cNvPr>
          <p:cNvSpPr>
            <a:spLocks noChangeAspect="1"/>
          </p:cNvSpPr>
          <p:nvPr/>
        </p:nvSpPr>
        <p:spPr bwMode="auto">
          <a:xfrm>
            <a:off x="6149975" y="3211513"/>
            <a:ext cx="131763" cy="152400"/>
          </a:xfrm>
          <a:custGeom>
            <a:avLst/>
            <a:gdLst>
              <a:gd name="T0" fmla="*/ 0 w 1329"/>
              <a:gd name="T1" fmla="*/ 2147483646 h 1520"/>
              <a:gd name="T2" fmla="*/ 2147483646 w 1329"/>
              <a:gd name="T3" fmla="*/ 2147483646 h 1520"/>
              <a:gd name="T4" fmla="*/ 2147483646 w 1329"/>
              <a:gd name="T5" fmla="*/ 2147483646 h 1520"/>
              <a:gd name="T6" fmla="*/ 2147483646 w 1329"/>
              <a:gd name="T7" fmla="*/ 2147483646 h 1520"/>
              <a:gd name="T8" fmla="*/ 2147483646 w 1329"/>
              <a:gd name="T9" fmla="*/ 0 h 1520"/>
              <a:gd name="T10" fmla="*/ 2147483646 w 1329"/>
              <a:gd name="T11" fmla="*/ 0 h 1520"/>
              <a:gd name="T12" fmla="*/ 2147483646 w 1329"/>
              <a:gd name="T13" fmla="*/ 2147483646 h 1520"/>
              <a:gd name="T14" fmla="*/ 2147483646 w 1329"/>
              <a:gd name="T15" fmla="*/ 2147483646 h 1520"/>
              <a:gd name="T16" fmla="*/ 2147483646 w 1329"/>
              <a:gd name="T17" fmla="*/ 2147483646 h 1520"/>
              <a:gd name="T18" fmla="*/ 2147483646 w 1329"/>
              <a:gd name="T19" fmla="*/ 2147483646 h 1520"/>
              <a:gd name="T20" fmla="*/ 2147483646 w 1329"/>
              <a:gd name="T21" fmla="*/ 2147483646 h 1520"/>
              <a:gd name="T22" fmla="*/ 0 w 1329"/>
              <a:gd name="T23" fmla="*/ 2147483646 h 1520"/>
              <a:gd name="T24" fmla="*/ 0 w 1329"/>
              <a:gd name="T25" fmla="*/ 2147483646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endParaRPr lang="en-US"/>
          </a:p>
        </p:txBody>
      </p:sp>
      <p:sp>
        <p:nvSpPr>
          <p:cNvPr id="11275" name="Rectangle 180">
            <a:extLst>
              <a:ext uri="{FF2B5EF4-FFF2-40B4-BE49-F238E27FC236}">
                <a16:creationId xmlns:a16="http://schemas.microsoft.com/office/drawing/2014/main" id="{9DA343F6-7D58-CF6C-B176-38104FA02ACA}"/>
              </a:ext>
            </a:extLst>
          </p:cNvPr>
          <p:cNvSpPr>
            <a:spLocks noChangeAspect="1" noChangeArrowheads="1"/>
          </p:cNvSpPr>
          <p:nvPr/>
        </p:nvSpPr>
        <p:spPr bwMode="auto">
          <a:xfrm>
            <a:off x="6151563" y="3268663"/>
            <a:ext cx="128587" cy="36512"/>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76" name="Rectangle 181">
            <a:extLst>
              <a:ext uri="{FF2B5EF4-FFF2-40B4-BE49-F238E27FC236}">
                <a16:creationId xmlns:a16="http://schemas.microsoft.com/office/drawing/2014/main" id="{D69E76EA-3DDF-F105-D84D-8C5088B1F19D}"/>
              </a:ext>
            </a:extLst>
          </p:cNvPr>
          <p:cNvSpPr>
            <a:spLocks noChangeAspect="1" noChangeArrowheads="1"/>
          </p:cNvSpPr>
          <p:nvPr/>
        </p:nvSpPr>
        <p:spPr bwMode="auto">
          <a:xfrm>
            <a:off x="6207125" y="3268663"/>
            <a:ext cx="36513" cy="36512"/>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77" name="Oval 182" descr="Granite">
            <a:extLst>
              <a:ext uri="{FF2B5EF4-FFF2-40B4-BE49-F238E27FC236}">
                <a16:creationId xmlns:a16="http://schemas.microsoft.com/office/drawing/2014/main" id="{0ED643D4-A80A-A6E8-C128-204E00019905}"/>
              </a:ext>
            </a:extLst>
          </p:cNvPr>
          <p:cNvSpPr>
            <a:spLocks noChangeArrowheads="1"/>
          </p:cNvSpPr>
          <p:nvPr/>
        </p:nvSpPr>
        <p:spPr bwMode="auto">
          <a:xfrm rot="-5400000">
            <a:off x="4909344" y="3259932"/>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78" name="Oval 183" descr="Granite">
            <a:extLst>
              <a:ext uri="{FF2B5EF4-FFF2-40B4-BE49-F238E27FC236}">
                <a16:creationId xmlns:a16="http://schemas.microsoft.com/office/drawing/2014/main" id="{80CE706C-EC7A-A6E0-2728-08E19E314697}"/>
              </a:ext>
            </a:extLst>
          </p:cNvPr>
          <p:cNvSpPr>
            <a:spLocks noChangeArrowheads="1"/>
          </p:cNvSpPr>
          <p:nvPr/>
        </p:nvSpPr>
        <p:spPr bwMode="auto">
          <a:xfrm rot="-5400000">
            <a:off x="5010944" y="3259932"/>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79" name="Oval 184" descr="Granite">
            <a:extLst>
              <a:ext uri="{FF2B5EF4-FFF2-40B4-BE49-F238E27FC236}">
                <a16:creationId xmlns:a16="http://schemas.microsoft.com/office/drawing/2014/main" id="{6504AA82-69BA-8641-DBEB-FCB9D54D0182}"/>
              </a:ext>
            </a:extLst>
          </p:cNvPr>
          <p:cNvSpPr>
            <a:spLocks noChangeArrowheads="1"/>
          </p:cNvSpPr>
          <p:nvPr/>
        </p:nvSpPr>
        <p:spPr bwMode="auto">
          <a:xfrm rot="-5400000">
            <a:off x="5109369" y="3258344"/>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80" name="Oval 185" descr="Granite">
            <a:extLst>
              <a:ext uri="{FF2B5EF4-FFF2-40B4-BE49-F238E27FC236}">
                <a16:creationId xmlns:a16="http://schemas.microsoft.com/office/drawing/2014/main" id="{3C3C0C6F-E06B-3B43-6D54-5297AA448A18}"/>
              </a:ext>
            </a:extLst>
          </p:cNvPr>
          <p:cNvSpPr>
            <a:spLocks noChangeArrowheads="1"/>
          </p:cNvSpPr>
          <p:nvPr/>
        </p:nvSpPr>
        <p:spPr bwMode="auto">
          <a:xfrm rot="-5400000">
            <a:off x="5222082" y="3258343"/>
            <a:ext cx="57150" cy="55563"/>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81" name="Oval 186" descr="Granite">
            <a:extLst>
              <a:ext uri="{FF2B5EF4-FFF2-40B4-BE49-F238E27FC236}">
                <a16:creationId xmlns:a16="http://schemas.microsoft.com/office/drawing/2014/main" id="{6EBB7616-E7DD-0228-C44B-76018E00915C}"/>
              </a:ext>
            </a:extLst>
          </p:cNvPr>
          <p:cNvSpPr>
            <a:spLocks noChangeArrowheads="1"/>
          </p:cNvSpPr>
          <p:nvPr/>
        </p:nvSpPr>
        <p:spPr bwMode="auto">
          <a:xfrm rot="-5400000">
            <a:off x="5340350" y="3257550"/>
            <a:ext cx="57150" cy="57150"/>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82" name="Oval 187" descr="Granite">
            <a:extLst>
              <a:ext uri="{FF2B5EF4-FFF2-40B4-BE49-F238E27FC236}">
                <a16:creationId xmlns:a16="http://schemas.microsoft.com/office/drawing/2014/main" id="{EDDABAEA-7D2C-13D7-2CDA-9F4F8B3EAC85}"/>
              </a:ext>
            </a:extLst>
          </p:cNvPr>
          <p:cNvSpPr>
            <a:spLocks noChangeArrowheads="1"/>
          </p:cNvSpPr>
          <p:nvPr/>
        </p:nvSpPr>
        <p:spPr bwMode="auto">
          <a:xfrm rot="-5400000">
            <a:off x="5450682" y="3258343"/>
            <a:ext cx="57150" cy="55563"/>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283" name="Freeform 188" descr="Granite">
            <a:extLst>
              <a:ext uri="{FF2B5EF4-FFF2-40B4-BE49-F238E27FC236}">
                <a16:creationId xmlns:a16="http://schemas.microsoft.com/office/drawing/2014/main" id="{B71CA658-75A2-A3DB-C860-AB0439E178F6}"/>
              </a:ext>
            </a:extLst>
          </p:cNvPr>
          <p:cNvSpPr>
            <a:spLocks/>
          </p:cNvSpPr>
          <p:nvPr/>
        </p:nvSpPr>
        <p:spPr bwMode="auto">
          <a:xfrm>
            <a:off x="4951413" y="3228975"/>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4" name="Freeform 189" descr="Granite">
            <a:extLst>
              <a:ext uri="{FF2B5EF4-FFF2-40B4-BE49-F238E27FC236}">
                <a16:creationId xmlns:a16="http://schemas.microsoft.com/office/drawing/2014/main" id="{6B9749BE-7C36-716C-0818-97D062710081}"/>
              </a:ext>
            </a:extLst>
          </p:cNvPr>
          <p:cNvSpPr>
            <a:spLocks/>
          </p:cNvSpPr>
          <p:nvPr/>
        </p:nvSpPr>
        <p:spPr bwMode="auto">
          <a:xfrm>
            <a:off x="5054600" y="3228975"/>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5" name="Freeform 190" descr="Granite">
            <a:extLst>
              <a:ext uri="{FF2B5EF4-FFF2-40B4-BE49-F238E27FC236}">
                <a16:creationId xmlns:a16="http://schemas.microsoft.com/office/drawing/2014/main" id="{831E0268-3DB8-133D-AF4F-99B183DED85D}"/>
              </a:ext>
            </a:extLst>
          </p:cNvPr>
          <p:cNvSpPr>
            <a:spLocks/>
          </p:cNvSpPr>
          <p:nvPr/>
        </p:nvSpPr>
        <p:spPr bwMode="auto">
          <a:xfrm>
            <a:off x="5160963" y="3230563"/>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6" name="Freeform 191" descr="Granite">
            <a:extLst>
              <a:ext uri="{FF2B5EF4-FFF2-40B4-BE49-F238E27FC236}">
                <a16:creationId xmlns:a16="http://schemas.microsoft.com/office/drawing/2014/main" id="{0E2438A3-1D7F-867F-2502-636425627017}"/>
              </a:ext>
            </a:extLst>
          </p:cNvPr>
          <p:cNvSpPr>
            <a:spLocks/>
          </p:cNvSpPr>
          <p:nvPr/>
        </p:nvSpPr>
        <p:spPr bwMode="auto">
          <a:xfrm>
            <a:off x="5267325" y="3225800"/>
            <a:ext cx="69850" cy="26988"/>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7" name="Freeform 192" descr="Granite">
            <a:extLst>
              <a:ext uri="{FF2B5EF4-FFF2-40B4-BE49-F238E27FC236}">
                <a16:creationId xmlns:a16="http://schemas.microsoft.com/office/drawing/2014/main" id="{B93011A6-ECFC-65FA-A8D5-2736F9E4A8CF}"/>
              </a:ext>
            </a:extLst>
          </p:cNvPr>
          <p:cNvSpPr>
            <a:spLocks/>
          </p:cNvSpPr>
          <p:nvPr/>
        </p:nvSpPr>
        <p:spPr bwMode="auto">
          <a:xfrm>
            <a:off x="5380038" y="3230563"/>
            <a:ext cx="71437"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8" name="Freeform 193" descr="Granite">
            <a:extLst>
              <a:ext uri="{FF2B5EF4-FFF2-40B4-BE49-F238E27FC236}">
                <a16:creationId xmlns:a16="http://schemas.microsoft.com/office/drawing/2014/main" id="{22A33899-E78E-3DAF-2BE2-FF4B4779219D}"/>
              </a:ext>
            </a:extLst>
          </p:cNvPr>
          <p:cNvSpPr>
            <a:spLocks/>
          </p:cNvSpPr>
          <p:nvPr/>
        </p:nvSpPr>
        <p:spPr bwMode="auto">
          <a:xfrm rot="10800000" flipH="1">
            <a:off x="5384800"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89" name="Freeform 194" descr="Granite">
            <a:extLst>
              <a:ext uri="{FF2B5EF4-FFF2-40B4-BE49-F238E27FC236}">
                <a16:creationId xmlns:a16="http://schemas.microsoft.com/office/drawing/2014/main" id="{602B102A-7158-D995-F737-9F289D0B3EEA}"/>
              </a:ext>
            </a:extLst>
          </p:cNvPr>
          <p:cNvSpPr>
            <a:spLocks/>
          </p:cNvSpPr>
          <p:nvPr/>
        </p:nvSpPr>
        <p:spPr bwMode="auto">
          <a:xfrm rot="10800000" flipH="1">
            <a:off x="5267325" y="3317875"/>
            <a:ext cx="69850" cy="26988"/>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90" name="Freeform 195" descr="Granite">
            <a:extLst>
              <a:ext uri="{FF2B5EF4-FFF2-40B4-BE49-F238E27FC236}">
                <a16:creationId xmlns:a16="http://schemas.microsoft.com/office/drawing/2014/main" id="{F1976EC1-DEE2-A42B-2605-6C34BB720ACC}"/>
              </a:ext>
            </a:extLst>
          </p:cNvPr>
          <p:cNvSpPr>
            <a:spLocks/>
          </p:cNvSpPr>
          <p:nvPr/>
        </p:nvSpPr>
        <p:spPr bwMode="auto">
          <a:xfrm rot="10800000" flipH="1">
            <a:off x="5162550" y="3314700"/>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91" name="Freeform 196" descr="Granite">
            <a:extLst>
              <a:ext uri="{FF2B5EF4-FFF2-40B4-BE49-F238E27FC236}">
                <a16:creationId xmlns:a16="http://schemas.microsoft.com/office/drawing/2014/main" id="{34B79510-1B2F-6E8B-7B54-9E4710C8003C}"/>
              </a:ext>
            </a:extLst>
          </p:cNvPr>
          <p:cNvSpPr>
            <a:spLocks/>
          </p:cNvSpPr>
          <p:nvPr/>
        </p:nvSpPr>
        <p:spPr bwMode="auto">
          <a:xfrm rot="10800000" flipH="1">
            <a:off x="5056188"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292" name="Freeform 197" descr="Granite">
            <a:extLst>
              <a:ext uri="{FF2B5EF4-FFF2-40B4-BE49-F238E27FC236}">
                <a16:creationId xmlns:a16="http://schemas.microsoft.com/office/drawing/2014/main" id="{DAA46C93-15CA-77AE-F32A-29091E338703}"/>
              </a:ext>
            </a:extLst>
          </p:cNvPr>
          <p:cNvSpPr>
            <a:spLocks/>
          </p:cNvSpPr>
          <p:nvPr/>
        </p:nvSpPr>
        <p:spPr bwMode="auto">
          <a:xfrm rot="10800000" flipH="1">
            <a:off x="4948238"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cxnSp>
        <p:nvCxnSpPr>
          <p:cNvPr id="43" name="Straight Arrow Connector 42">
            <a:extLst>
              <a:ext uri="{FF2B5EF4-FFF2-40B4-BE49-F238E27FC236}">
                <a16:creationId xmlns:a16="http://schemas.microsoft.com/office/drawing/2014/main" id="{80CDB8A1-FD60-5ADF-C44A-7011D092F6F9}"/>
              </a:ext>
            </a:extLst>
          </p:cNvPr>
          <p:cNvCxnSpPr>
            <a:cxnSpLocks/>
            <a:stCxn id="46" idx="2"/>
          </p:cNvCxnSpPr>
          <p:nvPr/>
        </p:nvCxnSpPr>
        <p:spPr>
          <a:xfrm flipH="1">
            <a:off x="6335713" y="2992654"/>
            <a:ext cx="1578126" cy="295059"/>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46" name="TextBox 45">
            <a:extLst>
              <a:ext uri="{FF2B5EF4-FFF2-40B4-BE49-F238E27FC236}">
                <a16:creationId xmlns:a16="http://schemas.microsoft.com/office/drawing/2014/main" id="{C1D23A6C-D94B-ED88-3A25-D40345833F80}"/>
              </a:ext>
            </a:extLst>
          </p:cNvPr>
          <p:cNvSpPr txBox="1"/>
          <p:nvPr/>
        </p:nvSpPr>
        <p:spPr>
          <a:xfrm>
            <a:off x="6742396" y="1238328"/>
            <a:ext cx="2342885" cy="1754326"/>
          </a:xfrm>
          <a:prstGeom prst="rect">
            <a:avLst/>
          </a:prstGeom>
          <a:noFill/>
        </p:spPr>
        <p:txBody>
          <a:bodyPr wrap="none">
            <a:spAutoFit/>
          </a:bodyPr>
          <a:lstStyle/>
          <a:p>
            <a:pPr>
              <a:defRPr/>
            </a:pPr>
            <a:r>
              <a:rPr lang="en-GB" sz="1200" dirty="0"/>
              <a:t>Cap:- </a:t>
            </a:r>
            <a:r>
              <a:rPr lang="en-GB" sz="1200" dirty="0" err="1"/>
              <a:t>Ingniferous</a:t>
            </a:r>
            <a:r>
              <a:rPr lang="en-GB" sz="1200" dirty="0"/>
              <a:t> input, </a:t>
            </a:r>
          </a:p>
          <a:p>
            <a:pPr>
              <a:defRPr/>
            </a:pPr>
            <a:r>
              <a:rPr lang="en-GB" sz="1200" dirty="0"/>
              <a:t>percussion or electric, </a:t>
            </a:r>
          </a:p>
          <a:p>
            <a:pPr>
              <a:defRPr/>
            </a:pPr>
            <a:r>
              <a:rPr lang="en-GB" sz="1200" dirty="0"/>
              <a:t>Lead </a:t>
            </a:r>
            <a:r>
              <a:rPr lang="en-GB" sz="1200" dirty="0" err="1"/>
              <a:t>styphnate</a:t>
            </a:r>
            <a:r>
              <a:rPr lang="en-GB" sz="1200" dirty="0"/>
              <a:t> based</a:t>
            </a:r>
          </a:p>
          <a:p>
            <a:pPr>
              <a:defRPr/>
            </a:pPr>
            <a:r>
              <a:rPr lang="en-GB" sz="1200" dirty="0"/>
              <a:t>Additives :- </a:t>
            </a:r>
          </a:p>
          <a:p>
            <a:pPr>
              <a:defRPr/>
            </a:pPr>
            <a:r>
              <a:rPr lang="en-GB" sz="1200" dirty="0"/>
              <a:t>Graphite in the electric cap.</a:t>
            </a:r>
          </a:p>
          <a:p>
            <a:pPr>
              <a:defRPr/>
            </a:pPr>
            <a:r>
              <a:rPr lang="en-GB" sz="1200" dirty="0"/>
              <a:t>Lead Oxide</a:t>
            </a:r>
          </a:p>
          <a:p>
            <a:pPr>
              <a:defRPr/>
            </a:pPr>
            <a:r>
              <a:rPr lang="en-GB" sz="1200" dirty="0"/>
              <a:t>Calcium silicide</a:t>
            </a:r>
          </a:p>
          <a:p>
            <a:pPr>
              <a:defRPr/>
            </a:pPr>
            <a:r>
              <a:rPr lang="en-GB" sz="1200" dirty="0"/>
              <a:t>Barium Nitrate</a:t>
            </a:r>
          </a:p>
          <a:p>
            <a:pPr>
              <a:defRPr/>
            </a:pPr>
            <a:r>
              <a:rPr lang="en-GB" sz="1200" dirty="0" err="1"/>
              <a:t>Tetrazine</a:t>
            </a:r>
            <a:r>
              <a:rPr lang="en-GB" sz="1200" dirty="0"/>
              <a:t>  in the percussion cap</a:t>
            </a:r>
          </a:p>
        </p:txBody>
      </p:sp>
      <p:cxnSp>
        <p:nvCxnSpPr>
          <p:cNvPr id="48" name="Straight Arrow Connector 47">
            <a:extLst>
              <a:ext uri="{FF2B5EF4-FFF2-40B4-BE49-F238E27FC236}">
                <a16:creationId xmlns:a16="http://schemas.microsoft.com/office/drawing/2014/main" id="{514DC8C9-6161-F274-F247-D9CE9EA496F2}"/>
              </a:ext>
            </a:extLst>
          </p:cNvPr>
          <p:cNvCxnSpPr>
            <a:cxnSpLocks/>
            <a:stCxn id="51" idx="0"/>
          </p:cNvCxnSpPr>
          <p:nvPr/>
        </p:nvCxnSpPr>
        <p:spPr>
          <a:xfrm flipH="1" flipV="1">
            <a:off x="6261100" y="3340100"/>
            <a:ext cx="1676069" cy="177174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1" name="TextBox 50">
            <a:extLst>
              <a:ext uri="{FF2B5EF4-FFF2-40B4-BE49-F238E27FC236}">
                <a16:creationId xmlns:a16="http://schemas.microsoft.com/office/drawing/2014/main" id="{CFA18C9F-F141-A6E4-C4F8-EE72D3F45242}"/>
              </a:ext>
            </a:extLst>
          </p:cNvPr>
          <p:cNvSpPr txBox="1"/>
          <p:nvPr/>
        </p:nvSpPr>
        <p:spPr>
          <a:xfrm>
            <a:off x="6816509" y="5111840"/>
            <a:ext cx="2241319" cy="1015663"/>
          </a:xfrm>
          <a:prstGeom prst="rect">
            <a:avLst/>
          </a:prstGeom>
          <a:noFill/>
        </p:spPr>
        <p:txBody>
          <a:bodyPr wrap="none">
            <a:spAutoFit/>
          </a:bodyPr>
          <a:lstStyle/>
          <a:p>
            <a:pPr>
              <a:defRPr/>
            </a:pPr>
            <a:r>
              <a:rPr lang="en-GB" sz="1200" dirty="0"/>
              <a:t>First Fire layer (or layers)</a:t>
            </a:r>
          </a:p>
          <a:p>
            <a:pPr>
              <a:defRPr/>
            </a:pPr>
            <a:r>
              <a:rPr lang="en-GB" sz="1200" dirty="0"/>
              <a:t>Usefully fine gunpowder</a:t>
            </a:r>
          </a:p>
          <a:p>
            <a:pPr>
              <a:defRPr/>
            </a:pPr>
            <a:r>
              <a:rPr lang="en-GB" sz="1200" dirty="0"/>
              <a:t>Either pressed onto the cap or</a:t>
            </a:r>
          </a:p>
          <a:p>
            <a:pPr>
              <a:defRPr/>
            </a:pPr>
            <a:r>
              <a:rPr lang="en-GB" sz="1200" dirty="0"/>
              <a:t>in magazine in the primer</a:t>
            </a:r>
          </a:p>
          <a:p>
            <a:pPr>
              <a:defRPr/>
            </a:pPr>
            <a:r>
              <a:rPr lang="en-GB" sz="1200" dirty="0"/>
              <a:t>or both.</a:t>
            </a:r>
          </a:p>
        </p:txBody>
      </p:sp>
      <p:cxnSp>
        <p:nvCxnSpPr>
          <p:cNvPr id="52" name="Straight Arrow Connector 51">
            <a:extLst>
              <a:ext uri="{FF2B5EF4-FFF2-40B4-BE49-F238E27FC236}">
                <a16:creationId xmlns:a16="http://schemas.microsoft.com/office/drawing/2014/main" id="{1B3CC244-3D34-E562-DBEE-14CA40411380}"/>
              </a:ext>
            </a:extLst>
          </p:cNvPr>
          <p:cNvCxnSpPr/>
          <p:nvPr/>
        </p:nvCxnSpPr>
        <p:spPr>
          <a:xfrm flipH="1" flipV="1">
            <a:off x="5267325" y="3373438"/>
            <a:ext cx="466725" cy="811212"/>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4" name="TextBox 53">
            <a:extLst>
              <a:ext uri="{FF2B5EF4-FFF2-40B4-BE49-F238E27FC236}">
                <a16:creationId xmlns:a16="http://schemas.microsoft.com/office/drawing/2014/main" id="{DA7A8C16-6318-3414-D2C3-ACF4EA991709}"/>
              </a:ext>
            </a:extLst>
          </p:cNvPr>
          <p:cNvSpPr txBox="1"/>
          <p:nvPr/>
        </p:nvSpPr>
        <p:spPr>
          <a:xfrm>
            <a:off x="5641975" y="4195763"/>
            <a:ext cx="1906291" cy="830997"/>
          </a:xfrm>
          <a:prstGeom prst="rect">
            <a:avLst/>
          </a:prstGeom>
          <a:noFill/>
        </p:spPr>
        <p:txBody>
          <a:bodyPr wrap="none">
            <a:spAutoFit/>
          </a:bodyPr>
          <a:lstStyle/>
          <a:p>
            <a:pPr>
              <a:defRPr/>
            </a:pPr>
            <a:r>
              <a:rPr lang="en-GB" sz="1200" dirty="0"/>
              <a:t>Gunpowder G20 in</a:t>
            </a:r>
          </a:p>
          <a:p>
            <a:pPr>
              <a:defRPr/>
            </a:pPr>
            <a:r>
              <a:rPr lang="en-GB" sz="1200" dirty="0"/>
              <a:t>the primer body. Vents </a:t>
            </a:r>
          </a:p>
          <a:p>
            <a:pPr>
              <a:defRPr/>
            </a:pPr>
            <a:r>
              <a:rPr lang="en-GB" sz="1200" dirty="0"/>
              <a:t>Through holes and lights </a:t>
            </a:r>
          </a:p>
          <a:p>
            <a:pPr>
              <a:defRPr/>
            </a:pPr>
            <a:r>
              <a:rPr lang="en-GB" sz="1200" dirty="0"/>
              <a:t>Propellant.</a:t>
            </a:r>
          </a:p>
        </p:txBody>
      </p:sp>
      <p:cxnSp>
        <p:nvCxnSpPr>
          <p:cNvPr id="55" name="Straight Arrow Connector 54">
            <a:extLst>
              <a:ext uri="{FF2B5EF4-FFF2-40B4-BE49-F238E27FC236}">
                <a16:creationId xmlns:a16="http://schemas.microsoft.com/office/drawing/2014/main" id="{FFE7A475-E814-3422-1A9A-DF6BBAC695BF}"/>
              </a:ext>
            </a:extLst>
          </p:cNvPr>
          <p:cNvCxnSpPr>
            <a:cxnSpLocks/>
            <a:stCxn id="58" idx="0"/>
          </p:cNvCxnSpPr>
          <p:nvPr/>
        </p:nvCxnSpPr>
        <p:spPr>
          <a:xfrm flipH="1" flipV="1">
            <a:off x="4206875" y="3398838"/>
            <a:ext cx="671010" cy="2011362"/>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8" name="TextBox 57">
            <a:extLst>
              <a:ext uri="{FF2B5EF4-FFF2-40B4-BE49-F238E27FC236}">
                <a16:creationId xmlns:a16="http://schemas.microsoft.com/office/drawing/2014/main" id="{EFC6A870-3BBE-4208-74DC-1A75AF9AFA8C}"/>
              </a:ext>
            </a:extLst>
          </p:cNvPr>
          <p:cNvSpPr txBox="1"/>
          <p:nvPr/>
        </p:nvSpPr>
        <p:spPr>
          <a:xfrm>
            <a:off x="3797300" y="5410200"/>
            <a:ext cx="2161169" cy="646331"/>
          </a:xfrm>
          <a:prstGeom prst="rect">
            <a:avLst/>
          </a:prstGeom>
          <a:noFill/>
        </p:spPr>
        <p:txBody>
          <a:bodyPr wrap="none">
            <a:spAutoFit/>
          </a:bodyPr>
          <a:lstStyle/>
          <a:p>
            <a:pPr>
              <a:defRPr/>
            </a:pPr>
            <a:r>
              <a:rPr lang="en-GB" sz="1200" dirty="0"/>
              <a:t>Granular propellant:-</a:t>
            </a:r>
          </a:p>
          <a:p>
            <a:pPr>
              <a:defRPr/>
            </a:pPr>
            <a:r>
              <a:rPr lang="en-GB" sz="1200" dirty="0"/>
              <a:t>double base, 7 hole granule. </a:t>
            </a:r>
          </a:p>
          <a:p>
            <a:pPr>
              <a:defRPr/>
            </a:pPr>
            <a:r>
              <a:rPr lang="en-GB" sz="1200" dirty="0"/>
              <a:t>With de-coppering agent</a:t>
            </a:r>
          </a:p>
        </p:txBody>
      </p:sp>
      <p:pic>
        <p:nvPicPr>
          <p:cNvPr id="11301" name="Picture 4" descr="fuze_l106a4_sectioned_model">
            <a:extLst>
              <a:ext uri="{FF2B5EF4-FFF2-40B4-BE49-F238E27FC236}">
                <a16:creationId xmlns:a16="http://schemas.microsoft.com/office/drawing/2014/main" id="{335370B0-5F6C-B84B-F1AE-070F5CE378F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95363" y="3883025"/>
            <a:ext cx="130175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0" name="Straight Arrow Connector 59">
            <a:extLst>
              <a:ext uri="{FF2B5EF4-FFF2-40B4-BE49-F238E27FC236}">
                <a16:creationId xmlns:a16="http://schemas.microsoft.com/office/drawing/2014/main" id="{245F848C-6519-8771-90A9-99264EEF8889}"/>
              </a:ext>
            </a:extLst>
          </p:cNvPr>
          <p:cNvCxnSpPr>
            <a:cxnSpLocks/>
          </p:cNvCxnSpPr>
          <p:nvPr/>
        </p:nvCxnSpPr>
        <p:spPr>
          <a:xfrm flipH="1">
            <a:off x="3000375" y="1842570"/>
            <a:ext cx="1835150" cy="1378468"/>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65" name="TextBox 64">
            <a:extLst>
              <a:ext uri="{FF2B5EF4-FFF2-40B4-BE49-F238E27FC236}">
                <a16:creationId xmlns:a16="http://schemas.microsoft.com/office/drawing/2014/main" id="{4468A378-074E-C965-F497-A180E096D6C4}"/>
              </a:ext>
            </a:extLst>
          </p:cNvPr>
          <p:cNvSpPr txBox="1"/>
          <p:nvPr/>
        </p:nvSpPr>
        <p:spPr>
          <a:xfrm>
            <a:off x="4189163" y="1565571"/>
            <a:ext cx="1587999" cy="276999"/>
          </a:xfrm>
          <a:prstGeom prst="rect">
            <a:avLst/>
          </a:prstGeom>
          <a:noFill/>
        </p:spPr>
        <p:txBody>
          <a:bodyPr wrap="none">
            <a:spAutoFit/>
          </a:bodyPr>
          <a:lstStyle/>
          <a:p>
            <a:pPr>
              <a:defRPr/>
            </a:pPr>
            <a:r>
              <a:rPr lang="en-GB" sz="1200" dirty="0"/>
              <a:t>RDX/TNT/Wax filling</a:t>
            </a:r>
          </a:p>
        </p:txBody>
      </p:sp>
      <p:cxnSp>
        <p:nvCxnSpPr>
          <p:cNvPr id="66" name="Straight Arrow Connector 65">
            <a:extLst>
              <a:ext uri="{FF2B5EF4-FFF2-40B4-BE49-F238E27FC236}">
                <a16:creationId xmlns:a16="http://schemas.microsoft.com/office/drawing/2014/main" id="{F12A1D04-12A5-499B-B1AE-0F65C8EDEB03}"/>
              </a:ext>
            </a:extLst>
          </p:cNvPr>
          <p:cNvCxnSpPr>
            <a:cxnSpLocks/>
          </p:cNvCxnSpPr>
          <p:nvPr/>
        </p:nvCxnSpPr>
        <p:spPr>
          <a:xfrm flipH="1">
            <a:off x="2116138" y="2184400"/>
            <a:ext cx="469900" cy="109855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68" name="TextBox 67">
            <a:extLst>
              <a:ext uri="{FF2B5EF4-FFF2-40B4-BE49-F238E27FC236}">
                <a16:creationId xmlns:a16="http://schemas.microsoft.com/office/drawing/2014/main" id="{608E8DA0-42E1-8AE6-F07C-65EEA11C71B4}"/>
              </a:ext>
            </a:extLst>
          </p:cNvPr>
          <p:cNvSpPr txBox="1"/>
          <p:nvPr/>
        </p:nvSpPr>
        <p:spPr>
          <a:xfrm>
            <a:off x="1800225" y="1501704"/>
            <a:ext cx="1795684" cy="646331"/>
          </a:xfrm>
          <a:prstGeom prst="rect">
            <a:avLst/>
          </a:prstGeom>
          <a:noFill/>
        </p:spPr>
        <p:txBody>
          <a:bodyPr wrap="none">
            <a:spAutoFit/>
          </a:bodyPr>
          <a:lstStyle/>
          <a:p>
            <a:pPr>
              <a:defRPr/>
            </a:pPr>
            <a:r>
              <a:rPr lang="en-GB" sz="1200" dirty="0"/>
              <a:t>Booster pellet:-</a:t>
            </a:r>
          </a:p>
          <a:p>
            <a:pPr>
              <a:defRPr/>
            </a:pPr>
            <a:r>
              <a:rPr lang="en-GB" sz="1200" dirty="0"/>
              <a:t>Formerly CE (</a:t>
            </a:r>
            <a:r>
              <a:rPr lang="en-GB" sz="1200" dirty="0" err="1"/>
              <a:t>tetryl</a:t>
            </a:r>
            <a:r>
              <a:rPr lang="en-GB" sz="1200" dirty="0"/>
              <a:t>)</a:t>
            </a:r>
          </a:p>
          <a:p>
            <a:pPr>
              <a:defRPr/>
            </a:pPr>
            <a:r>
              <a:rPr lang="en-GB" sz="1200" dirty="0"/>
              <a:t>Now RX 3601 or similar</a:t>
            </a:r>
          </a:p>
        </p:txBody>
      </p:sp>
      <p:cxnSp>
        <p:nvCxnSpPr>
          <p:cNvPr id="276" name="Straight Arrow Connector 275">
            <a:extLst>
              <a:ext uri="{FF2B5EF4-FFF2-40B4-BE49-F238E27FC236}">
                <a16:creationId xmlns:a16="http://schemas.microsoft.com/office/drawing/2014/main" id="{B71AA598-7151-DCE7-1DC5-6F1CA4008FBB}"/>
              </a:ext>
            </a:extLst>
          </p:cNvPr>
          <p:cNvCxnSpPr/>
          <p:nvPr/>
        </p:nvCxnSpPr>
        <p:spPr>
          <a:xfrm flipH="1">
            <a:off x="1725613" y="4219575"/>
            <a:ext cx="917575" cy="27940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79" name="TextBox 278">
            <a:extLst>
              <a:ext uri="{FF2B5EF4-FFF2-40B4-BE49-F238E27FC236}">
                <a16:creationId xmlns:a16="http://schemas.microsoft.com/office/drawing/2014/main" id="{03E75413-8CF9-2FF0-2CF3-89F184780F2A}"/>
              </a:ext>
            </a:extLst>
          </p:cNvPr>
          <p:cNvSpPr txBox="1"/>
          <p:nvPr/>
        </p:nvSpPr>
        <p:spPr>
          <a:xfrm>
            <a:off x="2662749" y="3989021"/>
            <a:ext cx="1430200" cy="415498"/>
          </a:xfrm>
          <a:prstGeom prst="rect">
            <a:avLst/>
          </a:prstGeom>
          <a:noFill/>
        </p:spPr>
        <p:txBody>
          <a:bodyPr wrap="none">
            <a:spAutoFit/>
          </a:bodyPr>
          <a:lstStyle/>
          <a:p>
            <a:pPr>
              <a:defRPr/>
            </a:pPr>
            <a:r>
              <a:rPr lang="en-GB" sz="1050" dirty="0"/>
              <a:t>LDNR Stab sensitive</a:t>
            </a:r>
          </a:p>
          <a:p>
            <a:pPr>
              <a:defRPr/>
            </a:pPr>
            <a:r>
              <a:rPr lang="en-GB" sz="1050" dirty="0"/>
              <a:t>Detonator</a:t>
            </a:r>
          </a:p>
        </p:txBody>
      </p:sp>
      <p:cxnSp>
        <p:nvCxnSpPr>
          <p:cNvPr id="280" name="Straight Arrow Connector 279">
            <a:extLst>
              <a:ext uri="{FF2B5EF4-FFF2-40B4-BE49-F238E27FC236}">
                <a16:creationId xmlns:a16="http://schemas.microsoft.com/office/drawing/2014/main" id="{03AE7DF0-86DD-0119-F83B-A923A1E11134}"/>
              </a:ext>
            </a:extLst>
          </p:cNvPr>
          <p:cNvCxnSpPr/>
          <p:nvPr/>
        </p:nvCxnSpPr>
        <p:spPr>
          <a:xfrm flipH="1">
            <a:off x="1689100" y="4664075"/>
            <a:ext cx="954088" cy="27305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81" name="TextBox 280">
            <a:extLst>
              <a:ext uri="{FF2B5EF4-FFF2-40B4-BE49-F238E27FC236}">
                <a16:creationId xmlns:a16="http://schemas.microsoft.com/office/drawing/2014/main" id="{5E2073C8-586E-797D-1165-3F6AD9C9D501}"/>
              </a:ext>
            </a:extLst>
          </p:cNvPr>
          <p:cNvSpPr txBox="1"/>
          <p:nvPr/>
        </p:nvSpPr>
        <p:spPr>
          <a:xfrm>
            <a:off x="2601913" y="4516438"/>
            <a:ext cx="1388522" cy="430887"/>
          </a:xfrm>
          <a:prstGeom prst="rect">
            <a:avLst/>
          </a:prstGeom>
          <a:noFill/>
        </p:spPr>
        <p:txBody>
          <a:bodyPr wrap="none">
            <a:spAutoFit/>
          </a:bodyPr>
          <a:lstStyle/>
          <a:p>
            <a:pPr>
              <a:defRPr/>
            </a:pPr>
            <a:r>
              <a:rPr lang="en-GB" sz="1100" dirty="0"/>
              <a:t>Boron based delay.</a:t>
            </a:r>
          </a:p>
          <a:p>
            <a:pPr>
              <a:defRPr/>
            </a:pPr>
            <a:r>
              <a:rPr lang="en-GB" sz="1100" dirty="0"/>
              <a:t>Switch in / out</a:t>
            </a:r>
          </a:p>
        </p:txBody>
      </p:sp>
      <p:cxnSp>
        <p:nvCxnSpPr>
          <p:cNvPr id="283" name="Straight Arrow Connector 282">
            <a:extLst>
              <a:ext uri="{FF2B5EF4-FFF2-40B4-BE49-F238E27FC236}">
                <a16:creationId xmlns:a16="http://schemas.microsoft.com/office/drawing/2014/main" id="{C4BBB5A6-2E02-0BBB-9D7E-D950BEC9A114}"/>
              </a:ext>
            </a:extLst>
          </p:cNvPr>
          <p:cNvCxnSpPr>
            <a:cxnSpLocks/>
          </p:cNvCxnSpPr>
          <p:nvPr/>
        </p:nvCxnSpPr>
        <p:spPr>
          <a:xfrm flipV="1">
            <a:off x="1150783" y="5410200"/>
            <a:ext cx="438305" cy="577555"/>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284" name="Straight Arrow Connector 283">
            <a:extLst>
              <a:ext uri="{FF2B5EF4-FFF2-40B4-BE49-F238E27FC236}">
                <a16:creationId xmlns:a16="http://schemas.microsoft.com/office/drawing/2014/main" id="{0E298B9D-8ABE-5231-782F-295655D849BF}"/>
              </a:ext>
            </a:extLst>
          </p:cNvPr>
          <p:cNvCxnSpPr>
            <a:cxnSpLocks/>
          </p:cNvCxnSpPr>
          <p:nvPr/>
        </p:nvCxnSpPr>
        <p:spPr>
          <a:xfrm flipV="1">
            <a:off x="262732" y="3203575"/>
            <a:ext cx="569118" cy="2625725"/>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86" name="TextBox 285">
            <a:extLst>
              <a:ext uri="{FF2B5EF4-FFF2-40B4-BE49-F238E27FC236}">
                <a16:creationId xmlns:a16="http://schemas.microsoft.com/office/drawing/2014/main" id="{681FB174-E510-701E-3C5E-0B16A6955548}"/>
              </a:ext>
            </a:extLst>
          </p:cNvPr>
          <p:cNvSpPr txBox="1"/>
          <p:nvPr/>
        </p:nvSpPr>
        <p:spPr>
          <a:xfrm>
            <a:off x="132568" y="6024025"/>
            <a:ext cx="1277914" cy="577081"/>
          </a:xfrm>
          <a:prstGeom prst="rect">
            <a:avLst/>
          </a:prstGeom>
          <a:noFill/>
        </p:spPr>
        <p:txBody>
          <a:bodyPr wrap="none">
            <a:spAutoFit/>
          </a:bodyPr>
          <a:lstStyle/>
          <a:p>
            <a:pPr>
              <a:defRPr/>
            </a:pPr>
            <a:r>
              <a:rPr lang="en-GB" sz="1050" dirty="0"/>
              <a:t>In line / out of line </a:t>
            </a:r>
          </a:p>
          <a:p>
            <a:pPr>
              <a:defRPr/>
            </a:pPr>
            <a:r>
              <a:rPr lang="en-GB" sz="1050" dirty="0"/>
              <a:t>Stemming and </a:t>
            </a:r>
          </a:p>
          <a:p>
            <a:pPr>
              <a:defRPr/>
            </a:pPr>
            <a:r>
              <a:rPr lang="en-GB" sz="1050" dirty="0"/>
              <a:t>detonator</a:t>
            </a:r>
          </a:p>
        </p:txBody>
      </p:sp>
      <p:sp>
        <p:nvSpPr>
          <p:cNvPr id="294" name="TextBox 293">
            <a:extLst>
              <a:ext uri="{FF2B5EF4-FFF2-40B4-BE49-F238E27FC236}">
                <a16:creationId xmlns:a16="http://schemas.microsoft.com/office/drawing/2014/main" id="{25028B8E-73FC-1785-24B4-8EDE156675FE}"/>
              </a:ext>
            </a:extLst>
          </p:cNvPr>
          <p:cNvSpPr txBox="1"/>
          <p:nvPr/>
        </p:nvSpPr>
        <p:spPr>
          <a:xfrm>
            <a:off x="539750" y="4262438"/>
            <a:ext cx="668773" cy="246221"/>
          </a:xfrm>
          <a:prstGeom prst="rect">
            <a:avLst/>
          </a:prstGeom>
          <a:noFill/>
        </p:spPr>
        <p:txBody>
          <a:bodyPr wrap="none">
            <a:spAutoFit/>
          </a:bodyPr>
          <a:lstStyle/>
          <a:p>
            <a:pPr>
              <a:defRPr/>
            </a:pPr>
            <a:r>
              <a:rPr lang="en-GB" sz="1000" b="1" dirty="0">
                <a:solidFill>
                  <a:srgbClr val="FF0000"/>
                </a:solidFill>
              </a:rPr>
              <a:t>Booster</a:t>
            </a:r>
          </a:p>
        </p:txBody>
      </p:sp>
      <p:cxnSp>
        <p:nvCxnSpPr>
          <p:cNvPr id="295" name="Straight Arrow Connector 294">
            <a:extLst>
              <a:ext uri="{FF2B5EF4-FFF2-40B4-BE49-F238E27FC236}">
                <a16:creationId xmlns:a16="http://schemas.microsoft.com/office/drawing/2014/main" id="{7626AD7C-AB45-54D4-451B-5B0F294E6865}"/>
              </a:ext>
            </a:extLst>
          </p:cNvPr>
          <p:cNvCxnSpPr>
            <a:stCxn id="294" idx="0"/>
          </p:cNvCxnSpPr>
          <p:nvPr/>
        </p:nvCxnSpPr>
        <p:spPr>
          <a:xfrm flipV="1">
            <a:off x="874137" y="3340100"/>
            <a:ext cx="154563" cy="922338"/>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03" name="Elbow Connector 302">
            <a:extLst>
              <a:ext uri="{FF2B5EF4-FFF2-40B4-BE49-F238E27FC236}">
                <a16:creationId xmlns:a16="http://schemas.microsoft.com/office/drawing/2014/main" id="{DC05EA68-2492-21B9-388C-7576CE11582E}"/>
              </a:ext>
            </a:extLst>
          </p:cNvPr>
          <p:cNvCxnSpPr>
            <a:stCxn id="294" idx="2"/>
          </p:cNvCxnSpPr>
          <p:nvPr/>
        </p:nvCxnSpPr>
        <p:spPr>
          <a:xfrm rot="16200000" flipH="1">
            <a:off x="727660" y="4655135"/>
            <a:ext cx="1076165" cy="783211"/>
          </a:xfrm>
          <a:prstGeom prst="bentConnector3">
            <a:avLst>
              <a:gd name="adj1" fmla="val 50000"/>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11316" name="Freeform 5">
            <a:extLst>
              <a:ext uri="{FF2B5EF4-FFF2-40B4-BE49-F238E27FC236}">
                <a16:creationId xmlns:a16="http://schemas.microsoft.com/office/drawing/2014/main" id="{85B0944F-1291-B673-7809-A2F93B0DEA51}"/>
              </a:ext>
            </a:extLst>
          </p:cNvPr>
          <p:cNvSpPr>
            <a:spLocks noChangeAspect="1"/>
          </p:cNvSpPr>
          <p:nvPr/>
        </p:nvSpPr>
        <p:spPr bwMode="auto">
          <a:xfrm>
            <a:off x="771525" y="2257425"/>
            <a:ext cx="577850" cy="1038225"/>
          </a:xfrm>
          <a:custGeom>
            <a:avLst/>
            <a:gdLst>
              <a:gd name="T0" fmla="*/ 2147483646 w 2535"/>
              <a:gd name="T1" fmla="*/ 2147483646 h 5434"/>
              <a:gd name="T2" fmla="*/ 2147483646 w 2535"/>
              <a:gd name="T3" fmla="*/ 2147483646 h 5434"/>
              <a:gd name="T4" fmla="*/ 2147483646 w 2535"/>
              <a:gd name="T5" fmla="*/ 2147483646 h 5434"/>
              <a:gd name="T6" fmla="*/ 2147483646 w 2535"/>
              <a:gd name="T7" fmla="*/ 2147483646 h 5434"/>
              <a:gd name="T8" fmla="*/ 2147483646 w 2535"/>
              <a:gd name="T9" fmla="*/ 2147483646 h 5434"/>
              <a:gd name="T10" fmla="*/ 0 w 2535"/>
              <a:gd name="T11" fmla="*/ 2147483646 h 5434"/>
              <a:gd name="T12" fmla="*/ 2147483646 w 2535"/>
              <a:gd name="T13" fmla="*/ 2147483646 h 5434"/>
              <a:gd name="T14" fmla="*/ 2147483646 w 2535"/>
              <a:gd name="T15" fmla="*/ 2147483646 h 5434"/>
              <a:gd name="T16" fmla="*/ 2147483646 w 2535"/>
              <a:gd name="T17" fmla="*/ 2147483646 h 5434"/>
              <a:gd name="T18" fmla="*/ 2147483646 w 2535"/>
              <a:gd name="T19" fmla="*/ 2147483646 h 5434"/>
              <a:gd name="T20" fmla="*/ 2147483646 w 2535"/>
              <a:gd name="T21" fmla="*/ 2147483646 h 5434"/>
              <a:gd name="T22" fmla="*/ 2147483646 w 2535"/>
              <a:gd name="T23" fmla="*/ 2147483646 h 5434"/>
              <a:gd name="T24" fmla="*/ 2147483646 w 2535"/>
              <a:gd name="T25" fmla="*/ 2147483646 h 5434"/>
              <a:gd name="T26" fmla="*/ 2147483646 w 2535"/>
              <a:gd name="T27" fmla="*/ 2147483646 h 5434"/>
              <a:gd name="T28" fmla="*/ 2147483646 w 2535"/>
              <a:gd name="T29" fmla="*/ 2147483646 h 5434"/>
              <a:gd name="T30" fmla="*/ 2147483646 w 2535"/>
              <a:gd name="T31" fmla="*/ 2147483646 h 5434"/>
              <a:gd name="T32" fmla="*/ 2147483646 w 2535"/>
              <a:gd name="T33" fmla="*/ 2147483646 h 5434"/>
              <a:gd name="T34" fmla="*/ 2147483646 w 2535"/>
              <a:gd name="T35" fmla="*/ 0 h 5434"/>
              <a:gd name="T36" fmla="*/ 2147483646 w 2535"/>
              <a:gd name="T37" fmla="*/ 2147483646 h 54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535" h="5434">
                <a:moveTo>
                  <a:pt x="698" y="7"/>
                </a:moveTo>
                <a:lnTo>
                  <a:pt x="212" y="1863"/>
                </a:lnTo>
                <a:lnTo>
                  <a:pt x="141" y="1997"/>
                </a:lnTo>
                <a:lnTo>
                  <a:pt x="77" y="2426"/>
                </a:lnTo>
                <a:lnTo>
                  <a:pt x="13" y="2477"/>
                </a:lnTo>
                <a:lnTo>
                  <a:pt x="0" y="2669"/>
                </a:lnTo>
                <a:lnTo>
                  <a:pt x="308" y="2688"/>
                </a:lnTo>
                <a:lnTo>
                  <a:pt x="372" y="5236"/>
                </a:lnTo>
                <a:lnTo>
                  <a:pt x="557" y="5428"/>
                </a:lnTo>
                <a:lnTo>
                  <a:pt x="1952" y="5434"/>
                </a:lnTo>
                <a:lnTo>
                  <a:pt x="2151" y="5216"/>
                </a:lnTo>
                <a:lnTo>
                  <a:pt x="2253" y="2708"/>
                </a:lnTo>
                <a:lnTo>
                  <a:pt x="2516" y="2676"/>
                </a:lnTo>
                <a:lnTo>
                  <a:pt x="2535" y="2464"/>
                </a:lnTo>
                <a:lnTo>
                  <a:pt x="2343" y="2388"/>
                </a:lnTo>
                <a:lnTo>
                  <a:pt x="2356" y="2138"/>
                </a:lnTo>
                <a:lnTo>
                  <a:pt x="2151" y="1159"/>
                </a:lnTo>
                <a:lnTo>
                  <a:pt x="1805" y="0"/>
                </a:lnTo>
                <a:lnTo>
                  <a:pt x="698" y="7"/>
                </a:lnTo>
                <a:close/>
              </a:path>
            </a:pathLst>
          </a:custGeom>
          <a:solidFill>
            <a:srgbClr val="F5E1C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17" name="Freeform 6">
            <a:extLst>
              <a:ext uri="{FF2B5EF4-FFF2-40B4-BE49-F238E27FC236}">
                <a16:creationId xmlns:a16="http://schemas.microsoft.com/office/drawing/2014/main" id="{99A90923-7E3A-7FDE-74D6-1AAD0216B43E}"/>
              </a:ext>
            </a:extLst>
          </p:cNvPr>
          <p:cNvSpPr>
            <a:spLocks noChangeAspect="1"/>
          </p:cNvSpPr>
          <p:nvPr/>
        </p:nvSpPr>
        <p:spPr bwMode="auto">
          <a:xfrm>
            <a:off x="833438" y="2398713"/>
            <a:ext cx="25400" cy="55562"/>
          </a:xfrm>
          <a:custGeom>
            <a:avLst/>
            <a:gdLst>
              <a:gd name="T0" fmla="*/ 2147483646 w 81"/>
              <a:gd name="T1" fmla="*/ 0 h 221"/>
              <a:gd name="T2" fmla="*/ 2147483646 w 81"/>
              <a:gd name="T3" fmla="*/ 2147483646 h 221"/>
              <a:gd name="T4" fmla="*/ 0 w 81"/>
              <a:gd name="T5" fmla="*/ 2147483646 h 221"/>
              <a:gd name="T6" fmla="*/ 2147483646 w 81"/>
              <a:gd name="T7" fmla="*/ 2147483646 h 221"/>
              <a:gd name="T8" fmla="*/ 2147483646 w 81"/>
              <a:gd name="T9" fmla="*/ 0 h 2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 h="221">
                <a:moveTo>
                  <a:pt x="81" y="0"/>
                </a:moveTo>
                <a:lnTo>
                  <a:pt x="21" y="221"/>
                </a:lnTo>
                <a:lnTo>
                  <a:pt x="0" y="216"/>
                </a:lnTo>
                <a:lnTo>
                  <a:pt x="57" y="1"/>
                </a:lnTo>
                <a:lnTo>
                  <a:pt x="81" y="0"/>
                </a:lnTo>
                <a:close/>
              </a:path>
            </a:pathLst>
          </a:custGeom>
          <a:solidFill>
            <a:srgbClr val="FFFF00"/>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18" name="Freeform 7">
            <a:extLst>
              <a:ext uri="{FF2B5EF4-FFF2-40B4-BE49-F238E27FC236}">
                <a16:creationId xmlns:a16="http://schemas.microsoft.com/office/drawing/2014/main" id="{477A4FB9-5C2F-5E5B-26C1-C267FB535776}"/>
              </a:ext>
            </a:extLst>
          </p:cNvPr>
          <p:cNvSpPr>
            <a:spLocks noChangeAspect="1"/>
          </p:cNvSpPr>
          <p:nvPr/>
        </p:nvSpPr>
        <p:spPr bwMode="auto">
          <a:xfrm>
            <a:off x="820738" y="2489200"/>
            <a:ext cx="11112" cy="41275"/>
          </a:xfrm>
          <a:custGeom>
            <a:avLst/>
            <a:gdLst>
              <a:gd name="T0" fmla="*/ 2147483646 w 50"/>
              <a:gd name="T1" fmla="*/ 0 h 221"/>
              <a:gd name="T2" fmla="*/ 0 w 50"/>
              <a:gd name="T3" fmla="*/ 2147483646 h 221"/>
              <a:gd name="T4" fmla="*/ 0 60000 65536"/>
              <a:gd name="T5" fmla="*/ 0 60000 65536"/>
            </a:gdLst>
            <a:ahLst/>
            <a:cxnLst>
              <a:cxn ang="T4">
                <a:pos x="T0" y="T1"/>
              </a:cxn>
              <a:cxn ang="T5">
                <a:pos x="T2" y="T3"/>
              </a:cxn>
            </a:cxnLst>
            <a:rect l="0" t="0" r="r" b="b"/>
            <a:pathLst>
              <a:path w="50" h="221">
                <a:moveTo>
                  <a:pt x="50" y="0"/>
                </a:moveTo>
                <a:lnTo>
                  <a:pt x="0" y="221"/>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19" name="Freeform 8">
            <a:extLst>
              <a:ext uri="{FF2B5EF4-FFF2-40B4-BE49-F238E27FC236}">
                <a16:creationId xmlns:a16="http://schemas.microsoft.com/office/drawing/2014/main" id="{EAE61E87-0735-870F-A9E1-42D2C8D84CB3}"/>
              </a:ext>
            </a:extLst>
          </p:cNvPr>
          <p:cNvSpPr>
            <a:spLocks noChangeAspect="1"/>
          </p:cNvSpPr>
          <p:nvPr/>
        </p:nvSpPr>
        <p:spPr bwMode="auto">
          <a:xfrm>
            <a:off x="842963" y="2398713"/>
            <a:ext cx="17462" cy="55562"/>
          </a:xfrm>
          <a:custGeom>
            <a:avLst/>
            <a:gdLst>
              <a:gd name="T0" fmla="*/ 2147483646 w 76"/>
              <a:gd name="T1" fmla="*/ 0 h 297"/>
              <a:gd name="T2" fmla="*/ 0 w 76"/>
              <a:gd name="T3" fmla="*/ 2147483646 h 297"/>
              <a:gd name="T4" fmla="*/ 0 60000 65536"/>
              <a:gd name="T5" fmla="*/ 0 60000 65536"/>
            </a:gdLst>
            <a:ahLst/>
            <a:cxnLst>
              <a:cxn ang="T4">
                <a:pos x="T0" y="T1"/>
              </a:cxn>
              <a:cxn ang="T5">
                <a:pos x="T2" y="T3"/>
              </a:cxn>
            </a:cxnLst>
            <a:rect l="0" t="0" r="r" b="b"/>
            <a:pathLst>
              <a:path w="76" h="297">
                <a:moveTo>
                  <a:pt x="76" y="0"/>
                </a:moveTo>
                <a:lnTo>
                  <a:pt x="0" y="297"/>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0" name="Freeform 9">
            <a:extLst>
              <a:ext uri="{FF2B5EF4-FFF2-40B4-BE49-F238E27FC236}">
                <a16:creationId xmlns:a16="http://schemas.microsoft.com/office/drawing/2014/main" id="{FD433182-C7E5-7AEE-A259-0762D9F5C7DC}"/>
              </a:ext>
            </a:extLst>
          </p:cNvPr>
          <p:cNvSpPr>
            <a:spLocks noChangeAspect="1"/>
          </p:cNvSpPr>
          <p:nvPr/>
        </p:nvSpPr>
        <p:spPr bwMode="auto">
          <a:xfrm>
            <a:off x="954088" y="3132138"/>
            <a:ext cx="220662" cy="161925"/>
          </a:xfrm>
          <a:custGeom>
            <a:avLst/>
            <a:gdLst>
              <a:gd name="T0" fmla="*/ 0 w 972"/>
              <a:gd name="T1" fmla="*/ 0 h 847"/>
              <a:gd name="T2" fmla="*/ 2147483646 w 972"/>
              <a:gd name="T3" fmla="*/ 2147483646 h 847"/>
              <a:gd name="T4" fmla="*/ 2147483646 w 972"/>
              <a:gd name="T5" fmla="*/ 2147483646 h 847"/>
              <a:gd name="T6" fmla="*/ 2147483646 w 972"/>
              <a:gd name="T7" fmla="*/ 2147483646 h 847"/>
              <a:gd name="T8" fmla="*/ 0 w 972"/>
              <a:gd name="T9" fmla="*/ 0 h 8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2" h="847">
                <a:moveTo>
                  <a:pt x="0" y="0"/>
                </a:moveTo>
                <a:lnTo>
                  <a:pt x="972" y="7"/>
                </a:lnTo>
                <a:lnTo>
                  <a:pt x="943" y="847"/>
                </a:lnTo>
                <a:lnTo>
                  <a:pt x="15" y="845"/>
                </a:lnTo>
                <a:lnTo>
                  <a:pt x="0" y="0"/>
                </a:lnTo>
                <a:close/>
              </a:path>
            </a:pathLst>
          </a:custGeom>
          <a:solidFill>
            <a:srgbClr val="396FAB"/>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1" name="Freeform 10">
            <a:extLst>
              <a:ext uri="{FF2B5EF4-FFF2-40B4-BE49-F238E27FC236}">
                <a16:creationId xmlns:a16="http://schemas.microsoft.com/office/drawing/2014/main" id="{8CD4D1E4-1AE2-EB9A-E50F-AF02AAE4D8DD}"/>
              </a:ext>
            </a:extLst>
          </p:cNvPr>
          <p:cNvSpPr>
            <a:spLocks noChangeAspect="1"/>
          </p:cNvSpPr>
          <p:nvPr/>
        </p:nvSpPr>
        <p:spPr bwMode="auto">
          <a:xfrm>
            <a:off x="858838" y="3157538"/>
            <a:ext cx="47625" cy="71437"/>
          </a:xfrm>
          <a:custGeom>
            <a:avLst/>
            <a:gdLst>
              <a:gd name="T0" fmla="*/ 2147483646 w 159"/>
              <a:gd name="T1" fmla="*/ 2147483646 h 278"/>
              <a:gd name="T2" fmla="*/ 0 w 159"/>
              <a:gd name="T3" fmla="*/ 2147483646 h 278"/>
              <a:gd name="T4" fmla="*/ 2147483646 w 159"/>
              <a:gd name="T5" fmla="*/ 2147483646 h 278"/>
              <a:gd name="T6" fmla="*/ 2147483646 w 159"/>
              <a:gd name="T7" fmla="*/ 2147483646 h 278"/>
              <a:gd name="T8" fmla="*/ 2147483646 w 159"/>
              <a:gd name="T9" fmla="*/ 2147483646 h 278"/>
              <a:gd name="T10" fmla="*/ 2147483646 w 159"/>
              <a:gd name="T11" fmla="*/ 2147483646 h 278"/>
              <a:gd name="T12" fmla="*/ 2147483646 w 159"/>
              <a:gd name="T13" fmla="*/ 0 h 278"/>
              <a:gd name="T14" fmla="*/ 2147483646 w 159"/>
              <a:gd name="T15" fmla="*/ 214748364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9" h="278">
                <a:moveTo>
                  <a:pt x="9" y="2"/>
                </a:moveTo>
                <a:lnTo>
                  <a:pt x="0" y="251"/>
                </a:lnTo>
                <a:lnTo>
                  <a:pt x="50" y="255"/>
                </a:lnTo>
                <a:lnTo>
                  <a:pt x="50" y="278"/>
                </a:lnTo>
                <a:lnTo>
                  <a:pt x="159" y="278"/>
                </a:lnTo>
                <a:lnTo>
                  <a:pt x="159" y="39"/>
                </a:lnTo>
                <a:lnTo>
                  <a:pt x="118" y="0"/>
                </a:lnTo>
                <a:lnTo>
                  <a:pt x="9" y="2"/>
                </a:lnTo>
                <a:close/>
              </a:path>
            </a:pathLst>
          </a:custGeom>
          <a:solidFill>
            <a:srgbClr val="66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2" name="Freeform 11">
            <a:extLst>
              <a:ext uri="{FF2B5EF4-FFF2-40B4-BE49-F238E27FC236}">
                <a16:creationId xmlns:a16="http://schemas.microsoft.com/office/drawing/2014/main" id="{D8BCC8D6-7D0D-14EA-1989-8C23411B2B09}"/>
              </a:ext>
            </a:extLst>
          </p:cNvPr>
          <p:cNvSpPr>
            <a:spLocks noChangeAspect="1"/>
          </p:cNvSpPr>
          <p:nvPr/>
        </p:nvSpPr>
        <p:spPr bwMode="auto">
          <a:xfrm>
            <a:off x="1214438" y="3157538"/>
            <a:ext cx="52387" cy="71437"/>
          </a:xfrm>
          <a:custGeom>
            <a:avLst/>
            <a:gdLst>
              <a:gd name="T0" fmla="*/ 0 w 226"/>
              <a:gd name="T1" fmla="*/ 2147483646 h 367"/>
              <a:gd name="T2" fmla="*/ 2147483646 w 226"/>
              <a:gd name="T3" fmla="*/ 2147483646 h 367"/>
              <a:gd name="T4" fmla="*/ 2147483646 w 226"/>
              <a:gd name="T5" fmla="*/ 2147483646 h 367"/>
              <a:gd name="T6" fmla="*/ 2147483646 w 226"/>
              <a:gd name="T7" fmla="*/ 2147483646 h 367"/>
              <a:gd name="T8" fmla="*/ 2147483646 w 226"/>
              <a:gd name="T9" fmla="*/ 2147483646 h 367"/>
              <a:gd name="T10" fmla="*/ 2147483646 w 226"/>
              <a:gd name="T11" fmla="*/ 0 h 367"/>
              <a:gd name="T12" fmla="*/ 2147483646 w 226"/>
              <a:gd name="T13" fmla="*/ 0 h 367"/>
              <a:gd name="T14" fmla="*/ 0 w 226"/>
              <a:gd name="T15" fmla="*/ 2147483646 h 3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6" h="367">
                <a:moveTo>
                  <a:pt x="0" y="68"/>
                </a:moveTo>
                <a:lnTo>
                  <a:pt x="2" y="367"/>
                </a:lnTo>
                <a:lnTo>
                  <a:pt x="139" y="365"/>
                </a:lnTo>
                <a:lnTo>
                  <a:pt x="137" y="334"/>
                </a:lnTo>
                <a:lnTo>
                  <a:pt x="226" y="336"/>
                </a:lnTo>
                <a:lnTo>
                  <a:pt x="216" y="0"/>
                </a:lnTo>
                <a:lnTo>
                  <a:pt x="53" y="0"/>
                </a:lnTo>
                <a:lnTo>
                  <a:pt x="0" y="68"/>
                </a:lnTo>
                <a:close/>
              </a:path>
            </a:pathLst>
          </a:custGeom>
          <a:solidFill>
            <a:srgbClr val="66CCFF"/>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3" name="Freeform 12">
            <a:extLst>
              <a:ext uri="{FF2B5EF4-FFF2-40B4-BE49-F238E27FC236}">
                <a16:creationId xmlns:a16="http://schemas.microsoft.com/office/drawing/2014/main" id="{BDE59326-E93A-E3FB-2788-F4F883588064}"/>
              </a:ext>
            </a:extLst>
          </p:cNvPr>
          <p:cNvSpPr>
            <a:spLocks noChangeAspect="1"/>
          </p:cNvSpPr>
          <p:nvPr/>
        </p:nvSpPr>
        <p:spPr bwMode="auto">
          <a:xfrm>
            <a:off x="869950" y="3090863"/>
            <a:ext cx="381000" cy="195262"/>
          </a:xfrm>
          <a:custGeom>
            <a:avLst/>
            <a:gdLst>
              <a:gd name="T0" fmla="*/ 2147483646 w 1252"/>
              <a:gd name="T1" fmla="*/ 2147483646 h 753"/>
              <a:gd name="T2" fmla="*/ 2147483646 w 1252"/>
              <a:gd name="T3" fmla="*/ 2147483646 h 753"/>
              <a:gd name="T4" fmla="*/ 2147483646 w 1252"/>
              <a:gd name="T5" fmla="*/ 2147483646 h 753"/>
              <a:gd name="T6" fmla="*/ 2147483646 w 1252"/>
              <a:gd name="T7" fmla="*/ 2147483646 h 753"/>
              <a:gd name="T8" fmla="*/ 2147483646 w 1252"/>
              <a:gd name="T9" fmla="*/ 2147483646 h 753"/>
              <a:gd name="T10" fmla="*/ 2147483646 w 1252"/>
              <a:gd name="T11" fmla="*/ 2147483646 h 753"/>
              <a:gd name="T12" fmla="*/ 2147483646 w 1252"/>
              <a:gd name="T13" fmla="*/ 2147483646 h 753"/>
              <a:gd name="T14" fmla="*/ 2147483646 w 1252"/>
              <a:gd name="T15" fmla="*/ 2147483646 h 753"/>
              <a:gd name="T16" fmla="*/ 2147483646 w 1252"/>
              <a:gd name="T17" fmla="*/ 2147483646 h 753"/>
              <a:gd name="T18" fmla="*/ 2147483646 w 1252"/>
              <a:gd name="T19" fmla="*/ 2147483646 h 753"/>
              <a:gd name="T20" fmla="*/ 2147483646 w 1252"/>
              <a:gd name="T21" fmla="*/ 2147483646 h 753"/>
              <a:gd name="T22" fmla="*/ 2147483646 w 1252"/>
              <a:gd name="T23" fmla="*/ 2147483646 h 753"/>
              <a:gd name="T24" fmla="*/ 2147483646 w 1252"/>
              <a:gd name="T25" fmla="*/ 2147483646 h 753"/>
              <a:gd name="T26" fmla="*/ 2147483646 w 1252"/>
              <a:gd name="T27" fmla="*/ 0 h 753"/>
              <a:gd name="T28" fmla="*/ 0 w 1252"/>
              <a:gd name="T29" fmla="*/ 2147483646 h 753"/>
              <a:gd name="T30" fmla="*/ 0 w 1252"/>
              <a:gd name="T31" fmla="*/ 2147483646 h 753"/>
              <a:gd name="T32" fmla="*/ 2147483646 w 1252"/>
              <a:gd name="T33" fmla="*/ 2147483646 h 75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52" h="753">
                <a:moveTo>
                  <a:pt x="132" y="258"/>
                </a:moveTo>
                <a:lnTo>
                  <a:pt x="133" y="753"/>
                </a:lnTo>
                <a:lnTo>
                  <a:pt x="289" y="753"/>
                </a:lnTo>
                <a:lnTo>
                  <a:pt x="287" y="349"/>
                </a:lnTo>
                <a:lnTo>
                  <a:pt x="372" y="349"/>
                </a:lnTo>
                <a:lnTo>
                  <a:pt x="372" y="183"/>
                </a:lnTo>
                <a:lnTo>
                  <a:pt x="535" y="181"/>
                </a:lnTo>
                <a:lnTo>
                  <a:pt x="536" y="348"/>
                </a:lnTo>
                <a:lnTo>
                  <a:pt x="985" y="348"/>
                </a:lnTo>
                <a:lnTo>
                  <a:pt x="983" y="747"/>
                </a:lnTo>
                <a:lnTo>
                  <a:pt x="1124" y="749"/>
                </a:lnTo>
                <a:lnTo>
                  <a:pt x="1126" y="264"/>
                </a:lnTo>
                <a:lnTo>
                  <a:pt x="1252" y="263"/>
                </a:lnTo>
                <a:lnTo>
                  <a:pt x="1247" y="0"/>
                </a:lnTo>
                <a:lnTo>
                  <a:pt x="0" y="138"/>
                </a:lnTo>
                <a:lnTo>
                  <a:pt x="0" y="257"/>
                </a:lnTo>
                <a:lnTo>
                  <a:pt x="132" y="258"/>
                </a:lnTo>
                <a:close/>
              </a:path>
            </a:pathLst>
          </a:cu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4" name="Freeform 13" descr="80%">
            <a:extLst>
              <a:ext uri="{FF2B5EF4-FFF2-40B4-BE49-F238E27FC236}">
                <a16:creationId xmlns:a16="http://schemas.microsoft.com/office/drawing/2014/main" id="{97DEDAA8-76F7-BE0E-B5D9-67B5AB19FF3F}"/>
              </a:ext>
            </a:extLst>
          </p:cNvPr>
          <p:cNvSpPr>
            <a:spLocks noChangeAspect="1"/>
          </p:cNvSpPr>
          <p:nvPr/>
        </p:nvSpPr>
        <p:spPr bwMode="auto">
          <a:xfrm>
            <a:off x="985838" y="3281363"/>
            <a:ext cx="153987" cy="11112"/>
          </a:xfrm>
          <a:custGeom>
            <a:avLst/>
            <a:gdLst>
              <a:gd name="T0" fmla="*/ 0 w 676"/>
              <a:gd name="T1" fmla="*/ 0 h 61"/>
              <a:gd name="T2" fmla="*/ 2147483646 w 676"/>
              <a:gd name="T3" fmla="*/ 0 h 61"/>
              <a:gd name="T4" fmla="*/ 2147483646 w 676"/>
              <a:gd name="T5" fmla="*/ 2147483646 h 61"/>
              <a:gd name="T6" fmla="*/ 0 w 676"/>
              <a:gd name="T7" fmla="*/ 2147483646 h 61"/>
              <a:gd name="T8" fmla="*/ 0 w 676"/>
              <a:gd name="T9" fmla="*/ 0 h 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6" h="61">
                <a:moveTo>
                  <a:pt x="0" y="0"/>
                </a:moveTo>
                <a:lnTo>
                  <a:pt x="676" y="0"/>
                </a:lnTo>
                <a:lnTo>
                  <a:pt x="672" y="59"/>
                </a:lnTo>
                <a:lnTo>
                  <a:pt x="0" y="61"/>
                </a:lnTo>
                <a:lnTo>
                  <a:pt x="0" y="0"/>
                </a:lnTo>
                <a:close/>
              </a:path>
            </a:pathLst>
          </a:custGeom>
          <a:blipFill dpi="0" rotWithShape="0">
            <a:blip r:embed="rId5"/>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5" name="Freeform 14">
            <a:extLst>
              <a:ext uri="{FF2B5EF4-FFF2-40B4-BE49-F238E27FC236}">
                <a16:creationId xmlns:a16="http://schemas.microsoft.com/office/drawing/2014/main" id="{1434E146-E426-5D98-1CD1-5A84A770343A}"/>
              </a:ext>
            </a:extLst>
          </p:cNvPr>
          <p:cNvSpPr>
            <a:spLocks noChangeAspect="1"/>
          </p:cNvSpPr>
          <p:nvPr/>
        </p:nvSpPr>
        <p:spPr bwMode="auto">
          <a:xfrm>
            <a:off x="963613" y="3186113"/>
            <a:ext cx="198437" cy="87312"/>
          </a:xfrm>
          <a:custGeom>
            <a:avLst/>
            <a:gdLst>
              <a:gd name="T0" fmla="*/ 0 w 869"/>
              <a:gd name="T1" fmla="*/ 0 h 461"/>
              <a:gd name="T2" fmla="*/ 2147483646 w 869"/>
              <a:gd name="T3" fmla="*/ 2147483646 h 461"/>
              <a:gd name="T4" fmla="*/ 2147483646 w 869"/>
              <a:gd name="T5" fmla="*/ 2147483646 h 461"/>
              <a:gd name="T6" fmla="*/ 2147483646 w 869"/>
              <a:gd name="T7" fmla="*/ 2147483646 h 461"/>
              <a:gd name="T8" fmla="*/ 0 w 869"/>
              <a:gd name="T9" fmla="*/ 0 h 4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69" h="461">
                <a:moveTo>
                  <a:pt x="0" y="0"/>
                </a:moveTo>
                <a:lnTo>
                  <a:pt x="869" y="1"/>
                </a:lnTo>
                <a:lnTo>
                  <a:pt x="869" y="457"/>
                </a:lnTo>
                <a:lnTo>
                  <a:pt x="3" y="461"/>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6" name="Freeform 15">
            <a:extLst>
              <a:ext uri="{FF2B5EF4-FFF2-40B4-BE49-F238E27FC236}">
                <a16:creationId xmlns:a16="http://schemas.microsoft.com/office/drawing/2014/main" id="{EE789F6A-FDEA-391F-B2AC-3B9156BFDFCB}"/>
              </a:ext>
            </a:extLst>
          </p:cNvPr>
          <p:cNvSpPr>
            <a:spLocks noChangeAspect="1"/>
          </p:cNvSpPr>
          <p:nvPr/>
        </p:nvSpPr>
        <p:spPr bwMode="auto">
          <a:xfrm>
            <a:off x="993775" y="3143250"/>
            <a:ext cx="31750" cy="42863"/>
          </a:xfrm>
          <a:custGeom>
            <a:avLst/>
            <a:gdLst>
              <a:gd name="T0" fmla="*/ 0 w 105"/>
              <a:gd name="T1" fmla="*/ 0 h 167"/>
              <a:gd name="T2" fmla="*/ 2147483646 w 105"/>
              <a:gd name="T3" fmla="*/ 0 h 167"/>
              <a:gd name="T4" fmla="*/ 2147483646 w 105"/>
              <a:gd name="T5" fmla="*/ 2147483646 h 167"/>
              <a:gd name="T6" fmla="*/ 0 w 105"/>
              <a:gd name="T7" fmla="*/ 2147483646 h 167"/>
              <a:gd name="T8" fmla="*/ 0 w 105"/>
              <a:gd name="T9" fmla="*/ 0 h 1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5" h="167">
                <a:moveTo>
                  <a:pt x="0" y="0"/>
                </a:moveTo>
                <a:lnTo>
                  <a:pt x="105" y="0"/>
                </a:lnTo>
                <a:lnTo>
                  <a:pt x="105" y="167"/>
                </a:lnTo>
                <a:lnTo>
                  <a:pt x="0" y="167"/>
                </a:lnTo>
                <a:lnTo>
                  <a:pt x="0" y="0"/>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7" name="Freeform 16">
            <a:extLst>
              <a:ext uri="{FF2B5EF4-FFF2-40B4-BE49-F238E27FC236}">
                <a16:creationId xmlns:a16="http://schemas.microsoft.com/office/drawing/2014/main" id="{ADF9BA2B-E1B1-4023-3B01-0F9BAF32EE64}"/>
              </a:ext>
            </a:extLst>
          </p:cNvPr>
          <p:cNvSpPr>
            <a:spLocks noChangeAspect="1"/>
          </p:cNvSpPr>
          <p:nvPr/>
        </p:nvSpPr>
        <p:spPr bwMode="auto">
          <a:xfrm>
            <a:off x="854075" y="3227388"/>
            <a:ext cx="415925" cy="73025"/>
          </a:xfrm>
          <a:custGeom>
            <a:avLst/>
            <a:gdLst>
              <a:gd name="T0" fmla="*/ 2147483646 w 1828"/>
              <a:gd name="T1" fmla="*/ 2147483646 h 382"/>
              <a:gd name="T2" fmla="*/ 0 w 1828"/>
              <a:gd name="T3" fmla="*/ 2147483646 h 382"/>
              <a:gd name="T4" fmla="*/ 2147483646 w 1828"/>
              <a:gd name="T5" fmla="*/ 2147483646 h 382"/>
              <a:gd name="T6" fmla="*/ 2147483646 w 1828"/>
              <a:gd name="T7" fmla="*/ 2147483646 h 382"/>
              <a:gd name="T8" fmla="*/ 2147483646 w 1828"/>
              <a:gd name="T9" fmla="*/ 2147483646 h 382"/>
              <a:gd name="T10" fmla="*/ 2147483646 w 1828"/>
              <a:gd name="T11" fmla="*/ 2147483646 h 382"/>
              <a:gd name="T12" fmla="*/ 2147483646 w 1828"/>
              <a:gd name="T13" fmla="*/ 2147483646 h 382"/>
              <a:gd name="T14" fmla="*/ 2147483646 w 1828"/>
              <a:gd name="T15" fmla="*/ 2147483646 h 382"/>
              <a:gd name="T16" fmla="*/ 2147483646 w 1828"/>
              <a:gd name="T17" fmla="*/ 2147483646 h 382"/>
              <a:gd name="T18" fmla="*/ 2147483646 w 1828"/>
              <a:gd name="T19" fmla="*/ 0 h 382"/>
              <a:gd name="T20" fmla="*/ 2147483646 w 1828"/>
              <a:gd name="T21" fmla="*/ 2147483646 h 382"/>
              <a:gd name="T22" fmla="*/ 2147483646 w 1828"/>
              <a:gd name="T23" fmla="*/ 2147483646 h 382"/>
              <a:gd name="T24" fmla="*/ 2147483646 w 1828"/>
              <a:gd name="T25" fmla="*/ 2147483646 h 382"/>
              <a:gd name="T26" fmla="*/ 2147483646 w 1828"/>
              <a:gd name="T27" fmla="*/ 2147483646 h 382"/>
              <a:gd name="T28" fmla="*/ 2147483646 w 1828"/>
              <a:gd name="T29" fmla="*/ 2147483646 h 382"/>
              <a:gd name="T30" fmla="*/ 2147483646 w 1828"/>
              <a:gd name="T31" fmla="*/ 2147483646 h 382"/>
              <a:gd name="T32" fmla="*/ 2147483646 w 1828"/>
              <a:gd name="T33" fmla="*/ 2147483646 h 3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828" h="382">
                <a:moveTo>
                  <a:pt x="240" y="5"/>
                </a:moveTo>
                <a:lnTo>
                  <a:pt x="0" y="5"/>
                </a:lnTo>
                <a:lnTo>
                  <a:pt x="7" y="357"/>
                </a:lnTo>
                <a:lnTo>
                  <a:pt x="87" y="354"/>
                </a:lnTo>
                <a:lnTo>
                  <a:pt x="88" y="379"/>
                </a:lnTo>
                <a:lnTo>
                  <a:pt x="1737" y="382"/>
                </a:lnTo>
                <a:lnTo>
                  <a:pt x="1738" y="344"/>
                </a:lnTo>
                <a:lnTo>
                  <a:pt x="1828" y="344"/>
                </a:lnTo>
                <a:lnTo>
                  <a:pt x="1819" y="3"/>
                </a:lnTo>
                <a:lnTo>
                  <a:pt x="1579" y="0"/>
                </a:lnTo>
                <a:lnTo>
                  <a:pt x="1581" y="287"/>
                </a:lnTo>
                <a:lnTo>
                  <a:pt x="1578" y="315"/>
                </a:lnTo>
                <a:lnTo>
                  <a:pt x="1557" y="336"/>
                </a:lnTo>
                <a:lnTo>
                  <a:pt x="283" y="336"/>
                </a:lnTo>
                <a:lnTo>
                  <a:pt x="257" y="328"/>
                </a:lnTo>
                <a:lnTo>
                  <a:pt x="241" y="293"/>
                </a:lnTo>
                <a:lnTo>
                  <a:pt x="240" y="5"/>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8" name="Freeform 17" descr="Large confetti">
            <a:extLst>
              <a:ext uri="{FF2B5EF4-FFF2-40B4-BE49-F238E27FC236}">
                <a16:creationId xmlns:a16="http://schemas.microsoft.com/office/drawing/2014/main" id="{0087DEE0-C052-1513-6A0B-FD2698288C7F}"/>
              </a:ext>
            </a:extLst>
          </p:cNvPr>
          <p:cNvSpPr>
            <a:spLocks noChangeAspect="1"/>
          </p:cNvSpPr>
          <p:nvPr/>
        </p:nvSpPr>
        <p:spPr bwMode="auto">
          <a:xfrm>
            <a:off x="936625" y="1903413"/>
            <a:ext cx="250825" cy="390525"/>
          </a:xfrm>
          <a:custGeom>
            <a:avLst/>
            <a:gdLst>
              <a:gd name="T0" fmla="*/ 2147483646 w 1103"/>
              <a:gd name="T1" fmla="*/ 0 h 2035"/>
              <a:gd name="T2" fmla="*/ 2147483646 w 1103"/>
              <a:gd name="T3" fmla="*/ 0 h 2035"/>
              <a:gd name="T4" fmla="*/ 2147483646 w 1103"/>
              <a:gd name="T5" fmla="*/ 2147483646 h 2035"/>
              <a:gd name="T6" fmla="*/ 2147483646 w 1103"/>
              <a:gd name="T7" fmla="*/ 2147483646 h 2035"/>
              <a:gd name="T8" fmla="*/ 2147483646 w 1103"/>
              <a:gd name="T9" fmla="*/ 2147483646 h 2035"/>
              <a:gd name="T10" fmla="*/ 0 w 1103"/>
              <a:gd name="T11" fmla="*/ 2147483646 h 2035"/>
              <a:gd name="T12" fmla="*/ 2147483646 w 1103"/>
              <a:gd name="T13" fmla="*/ 2147483646 h 2035"/>
              <a:gd name="T14" fmla="*/ 2147483646 w 1103"/>
              <a:gd name="T15" fmla="*/ 2147483646 h 2035"/>
              <a:gd name="T16" fmla="*/ 2147483646 w 1103"/>
              <a:gd name="T17" fmla="*/ 2147483646 h 2035"/>
              <a:gd name="T18" fmla="*/ 2147483646 w 1103"/>
              <a:gd name="T19" fmla="*/ 2147483646 h 2035"/>
              <a:gd name="T20" fmla="*/ 2147483646 w 1103"/>
              <a:gd name="T21" fmla="*/ 2147483646 h 2035"/>
              <a:gd name="T22" fmla="*/ 2147483646 w 1103"/>
              <a:gd name="T23" fmla="*/ 2147483646 h 2035"/>
              <a:gd name="T24" fmla="*/ 2147483646 w 1103"/>
              <a:gd name="T25" fmla="*/ 0 h 20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103" h="2035">
                <a:moveTo>
                  <a:pt x="646" y="0"/>
                </a:moveTo>
                <a:lnTo>
                  <a:pt x="444" y="0"/>
                </a:lnTo>
                <a:lnTo>
                  <a:pt x="47" y="1309"/>
                </a:lnTo>
                <a:lnTo>
                  <a:pt x="40" y="1546"/>
                </a:lnTo>
                <a:lnTo>
                  <a:pt x="2" y="1700"/>
                </a:lnTo>
                <a:lnTo>
                  <a:pt x="0" y="1885"/>
                </a:lnTo>
                <a:lnTo>
                  <a:pt x="74" y="2030"/>
                </a:lnTo>
                <a:lnTo>
                  <a:pt x="994" y="2035"/>
                </a:lnTo>
                <a:lnTo>
                  <a:pt x="1103" y="1875"/>
                </a:lnTo>
                <a:lnTo>
                  <a:pt x="1099" y="1696"/>
                </a:lnTo>
                <a:lnTo>
                  <a:pt x="1061" y="1555"/>
                </a:lnTo>
                <a:lnTo>
                  <a:pt x="1057" y="1306"/>
                </a:lnTo>
                <a:lnTo>
                  <a:pt x="646" y="0"/>
                </a:lnTo>
                <a:close/>
              </a:path>
            </a:pathLst>
          </a:custGeom>
          <a:blipFill dpi="0" rotWithShape="0">
            <a:blip r:embed="rId6"/>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29" name="Freeform 18">
            <a:extLst>
              <a:ext uri="{FF2B5EF4-FFF2-40B4-BE49-F238E27FC236}">
                <a16:creationId xmlns:a16="http://schemas.microsoft.com/office/drawing/2014/main" id="{66890CC0-B3D9-E11A-9EF5-9D94C5C83A0C}"/>
              </a:ext>
            </a:extLst>
          </p:cNvPr>
          <p:cNvSpPr>
            <a:spLocks noChangeAspect="1"/>
          </p:cNvSpPr>
          <p:nvPr/>
        </p:nvSpPr>
        <p:spPr bwMode="auto">
          <a:xfrm>
            <a:off x="1006475" y="2049463"/>
            <a:ext cx="101600" cy="239712"/>
          </a:xfrm>
          <a:custGeom>
            <a:avLst/>
            <a:gdLst>
              <a:gd name="T0" fmla="*/ 0 w 313"/>
              <a:gd name="T1" fmla="*/ 2147483646 h 883"/>
              <a:gd name="T2" fmla="*/ 2147483646 w 313"/>
              <a:gd name="T3" fmla="*/ 0 h 883"/>
              <a:gd name="T4" fmla="*/ 2147483646 w 313"/>
              <a:gd name="T5" fmla="*/ 0 h 883"/>
              <a:gd name="T6" fmla="*/ 2147483646 w 313"/>
              <a:gd name="T7" fmla="*/ 2147483646 h 883"/>
              <a:gd name="T8" fmla="*/ 0 w 313"/>
              <a:gd name="T9" fmla="*/ 2147483646 h 8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3" h="883">
                <a:moveTo>
                  <a:pt x="0" y="883"/>
                </a:moveTo>
                <a:lnTo>
                  <a:pt x="38" y="0"/>
                </a:lnTo>
                <a:lnTo>
                  <a:pt x="277" y="0"/>
                </a:lnTo>
                <a:lnTo>
                  <a:pt x="313" y="883"/>
                </a:lnTo>
                <a:lnTo>
                  <a:pt x="0" y="883"/>
                </a:lnTo>
                <a:close/>
              </a:path>
            </a:pathLst>
          </a:custGeom>
          <a:gradFill rotWithShape="0">
            <a:gsLst>
              <a:gs pos="0">
                <a:srgbClr val="595959"/>
              </a:gs>
              <a:gs pos="100000">
                <a:srgbClr val="C0C0C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0" name="Freeform 19">
            <a:extLst>
              <a:ext uri="{FF2B5EF4-FFF2-40B4-BE49-F238E27FC236}">
                <a16:creationId xmlns:a16="http://schemas.microsoft.com/office/drawing/2014/main" id="{1E3B1F87-714C-F355-D215-4D39DBCA7985}"/>
              </a:ext>
            </a:extLst>
          </p:cNvPr>
          <p:cNvSpPr>
            <a:spLocks noChangeAspect="1"/>
          </p:cNvSpPr>
          <p:nvPr/>
        </p:nvSpPr>
        <p:spPr bwMode="auto">
          <a:xfrm>
            <a:off x="1035050" y="2246313"/>
            <a:ext cx="46038" cy="33337"/>
          </a:xfrm>
          <a:custGeom>
            <a:avLst/>
            <a:gdLst>
              <a:gd name="T0" fmla="*/ 0 w 143"/>
              <a:gd name="T1" fmla="*/ 0 h 122"/>
              <a:gd name="T2" fmla="*/ 2147483646 w 143"/>
              <a:gd name="T3" fmla="*/ 0 h 122"/>
              <a:gd name="T4" fmla="*/ 2147483646 w 143"/>
              <a:gd name="T5" fmla="*/ 2147483646 h 122"/>
              <a:gd name="T6" fmla="*/ 0 w 143"/>
              <a:gd name="T7" fmla="*/ 2147483646 h 122"/>
              <a:gd name="T8" fmla="*/ 0 w 143"/>
              <a:gd name="T9" fmla="*/ 0 h 1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122">
                <a:moveTo>
                  <a:pt x="0" y="0"/>
                </a:moveTo>
                <a:lnTo>
                  <a:pt x="143" y="0"/>
                </a:lnTo>
                <a:lnTo>
                  <a:pt x="143" y="122"/>
                </a:lnTo>
                <a:lnTo>
                  <a:pt x="0" y="122"/>
                </a:lnTo>
                <a:lnTo>
                  <a:pt x="0" y="0"/>
                </a:lnTo>
                <a:close/>
              </a:path>
            </a:pathLst>
          </a:custGeom>
          <a:solidFill>
            <a:srgbClr val="F1DAA7"/>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1" name="Freeform 20">
            <a:extLst>
              <a:ext uri="{FF2B5EF4-FFF2-40B4-BE49-F238E27FC236}">
                <a16:creationId xmlns:a16="http://schemas.microsoft.com/office/drawing/2014/main" id="{5CCEB3FA-8F03-8590-50D7-C94E906B1209}"/>
              </a:ext>
            </a:extLst>
          </p:cNvPr>
          <p:cNvSpPr>
            <a:spLocks noChangeAspect="1"/>
          </p:cNvSpPr>
          <p:nvPr/>
        </p:nvSpPr>
        <p:spPr bwMode="auto">
          <a:xfrm>
            <a:off x="1031875" y="2279650"/>
            <a:ext cx="26988" cy="9525"/>
          </a:xfrm>
          <a:custGeom>
            <a:avLst/>
            <a:gdLst>
              <a:gd name="T0" fmla="*/ 2147483646 w 86"/>
              <a:gd name="T1" fmla="*/ 0 h 30"/>
              <a:gd name="T2" fmla="*/ 2147483646 w 86"/>
              <a:gd name="T3" fmla="*/ 0 h 30"/>
              <a:gd name="T4" fmla="*/ 2147483646 w 86"/>
              <a:gd name="T5" fmla="*/ 2147483646 h 30"/>
              <a:gd name="T6" fmla="*/ 0 w 86"/>
              <a:gd name="T7" fmla="*/ 2147483646 h 30"/>
              <a:gd name="T8" fmla="*/ 2147483646 w 86"/>
              <a:gd name="T9" fmla="*/ 0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6" h="30">
                <a:moveTo>
                  <a:pt x="2" y="0"/>
                </a:moveTo>
                <a:lnTo>
                  <a:pt x="86" y="0"/>
                </a:lnTo>
                <a:lnTo>
                  <a:pt x="86" y="30"/>
                </a:lnTo>
                <a:lnTo>
                  <a:pt x="0" y="30"/>
                </a:lnTo>
                <a:lnTo>
                  <a:pt x="2" y="0"/>
                </a:lnTo>
                <a:close/>
              </a:path>
            </a:pathLst>
          </a:custGeom>
          <a:solidFill>
            <a:srgbClr val="FF9966"/>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2" name="Freeform 21">
            <a:extLst>
              <a:ext uri="{FF2B5EF4-FFF2-40B4-BE49-F238E27FC236}">
                <a16:creationId xmlns:a16="http://schemas.microsoft.com/office/drawing/2014/main" id="{755999FD-2A3D-1384-3415-1E797A346A2D}"/>
              </a:ext>
            </a:extLst>
          </p:cNvPr>
          <p:cNvSpPr>
            <a:spLocks noChangeAspect="1"/>
          </p:cNvSpPr>
          <p:nvPr/>
        </p:nvSpPr>
        <p:spPr bwMode="auto">
          <a:xfrm>
            <a:off x="857250" y="2268538"/>
            <a:ext cx="406400" cy="393700"/>
          </a:xfrm>
          <a:custGeom>
            <a:avLst/>
            <a:gdLst>
              <a:gd name="T0" fmla="*/ 2147483646 w 1333"/>
              <a:gd name="T1" fmla="*/ 2147483646 h 1518"/>
              <a:gd name="T2" fmla="*/ 2147483646 w 1333"/>
              <a:gd name="T3" fmla="*/ 2147483646 h 1518"/>
              <a:gd name="T4" fmla="*/ 2147483646 w 1333"/>
              <a:gd name="T5" fmla="*/ 2147483646 h 1518"/>
              <a:gd name="T6" fmla="*/ 2147483646 w 1333"/>
              <a:gd name="T7" fmla="*/ 2147483646 h 1518"/>
              <a:gd name="T8" fmla="*/ 2147483646 w 1333"/>
              <a:gd name="T9" fmla="*/ 2147483646 h 1518"/>
              <a:gd name="T10" fmla="*/ 2147483646 w 1333"/>
              <a:gd name="T11" fmla="*/ 2147483646 h 1518"/>
              <a:gd name="T12" fmla="*/ 2147483646 w 1333"/>
              <a:gd name="T13" fmla="*/ 2147483646 h 1518"/>
              <a:gd name="T14" fmla="*/ 2147483646 w 1333"/>
              <a:gd name="T15" fmla="*/ 2147483646 h 1518"/>
              <a:gd name="T16" fmla="*/ 2147483646 w 1333"/>
              <a:gd name="T17" fmla="*/ 0 h 1518"/>
              <a:gd name="T18" fmla="*/ 2147483646 w 1333"/>
              <a:gd name="T19" fmla="*/ 2147483646 h 1518"/>
              <a:gd name="T20" fmla="*/ 2147483646 w 1333"/>
              <a:gd name="T21" fmla="*/ 2147483646 h 1518"/>
              <a:gd name="T22" fmla="*/ 2147483646 w 1333"/>
              <a:gd name="T23" fmla="*/ 2147483646 h 1518"/>
              <a:gd name="T24" fmla="*/ 2147483646 w 1333"/>
              <a:gd name="T25" fmla="*/ 2147483646 h 1518"/>
              <a:gd name="T26" fmla="*/ 2147483646 w 1333"/>
              <a:gd name="T27" fmla="*/ 2147483646 h 1518"/>
              <a:gd name="T28" fmla="*/ 2147483646 w 1333"/>
              <a:gd name="T29" fmla="*/ 2147483646 h 1518"/>
              <a:gd name="T30" fmla="*/ 2147483646 w 1333"/>
              <a:gd name="T31" fmla="*/ 2147483646 h 1518"/>
              <a:gd name="T32" fmla="*/ 2147483646 w 1333"/>
              <a:gd name="T33" fmla="*/ 2147483646 h 1518"/>
              <a:gd name="T34" fmla="*/ 2147483646 w 1333"/>
              <a:gd name="T35" fmla="*/ 2147483646 h 1518"/>
              <a:gd name="T36" fmla="*/ 2147483646 w 1333"/>
              <a:gd name="T37" fmla="*/ 2147483646 h 1518"/>
              <a:gd name="T38" fmla="*/ 2147483646 w 1333"/>
              <a:gd name="T39" fmla="*/ 2147483646 h 1518"/>
              <a:gd name="T40" fmla="*/ 2147483646 w 1333"/>
              <a:gd name="T41" fmla="*/ 2147483646 h 1518"/>
              <a:gd name="T42" fmla="*/ 2147483646 w 1333"/>
              <a:gd name="T43" fmla="*/ 2147483646 h 1518"/>
              <a:gd name="T44" fmla="*/ 2147483646 w 1333"/>
              <a:gd name="T45" fmla="*/ 2147483646 h 1518"/>
              <a:gd name="T46" fmla="*/ 2147483646 w 1333"/>
              <a:gd name="T47" fmla="*/ 2147483646 h 1518"/>
              <a:gd name="T48" fmla="*/ 0 w 1333"/>
              <a:gd name="T49" fmla="*/ 2147483646 h 1518"/>
              <a:gd name="T50" fmla="*/ 2147483646 w 1333"/>
              <a:gd name="T51" fmla="*/ 2147483646 h 1518"/>
              <a:gd name="T52" fmla="*/ 2147483646 w 1333"/>
              <a:gd name="T53" fmla="*/ 2147483646 h 1518"/>
              <a:gd name="T54" fmla="*/ 2147483646 w 1333"/>
              <a:gd name="T55" fmla="*/ 2147483646 h 1518"/>
              <a:gd name="T56" fmla="*/ 2147483646 w 1333"/>
              <a:gd name="T57" fmla="*/ 2147483646 h 1518"/>
              <a:gd name="T58" fmla="*/ 2147483646 w 1333"/>
              <a:gd name="T59" fmla="*/ 2147483646 h 1518"/>
              <a:gd name="T60" fmla="*/ 2147483646 w 1333"/>
              <a:gd name="T61" fmla="*/ 2147483646 h 151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333" h="1518">
                <a:moveTo>
                  <a:pt x="271" y="4"/>
                </a:moveTo>
                <a:lnTo>
                  <a:pt x="392" y="3"/>
                </a:lnTo>
                <a:lnTo>
                  <a:pt x="393" y="93"/>
                </a:lnTo>
                <a:lnTo>
                  <a:pt x="440" y="93"/>
                </a:lnTo>
                <a:lnTo>
                  <a:pt x="439" y="149"/>
                </a:lnTo>
                <a:lnTo>
                  <a:pt x="898" y="149"/>
                </a:lnTo>
                <a:lnTo>
                  <a:pt x="896" y="95"/>
                </a:lnTo>
                <a:lnTo>
                  <a:pt x="945" y="95"/>
                </a:lnTo>
                <a:lnTo>
                  <a:pt x="944" y="0"/>
                </a:lnTo>
                <a:lnTo>
                  <a:pt x="1060" y="1"/>
                </a:lnTo>
                <a:lnTo>
                  <a:pt x="1108" y="388"/>
                </a:lnTo>
                <a:lnTo>
                  <a:pt x="1173" y="388"/>
                </a:lnTo>
                <a:lnTo>
                  <a:pt x="1181" y="491"/>
                </a:lnTo>
                <a:lnTo>
                  <a:pt x="1180" y="656"/>
                </a:lnTo>
                <a:lnTo>
                  <a:pt x="1230" y="656"/>
                </a:lnTo>
                <a:lnTo>
                  <a:pt x="1333" y="1111"/>
                </a:lnTo>
                <a:lnTo>
                  <a:pt x="1329" y="1417"/>
                </a:lnTo>
                <a:lnTo>
                  <a:pt x="1219" y="1418"/>
                </a:lnTo>
                <a:lnTo>
                  <a:pt x="1217" y="1441"/>
                </a:lnTo>
                <a:lnTo>
                  <a:pt x="1045" y="1441"/>
                </a:lnTo>
                <a:lnTo>
                  <a:pt x="1045" y="1516"/>
                </a:lnTo>
                <a:lnTo>
                  <a:pt x="290" y="1518"/>
                </a:lnTo>
                <a:lnTo>
                  <a:pt x="288" y="1440"/>
                </a:lnTo>
                <a:lnTo>
                  <a:pt x="1" y="1438"/>
                </a:lnTo>
                <a:lnTo>
                  <a:pt x="0" y="1110"/>
                </a:lnTo>
                <a:lnTo>
                  <a:pt x="114" y="659"/>
                </a:lnTo>
                <a:lnTo>
                  <a:pt x="155" y="660"/>
                </a:lnTo>
                <a:lnTo>
                  <a:pt x="155" y="506"/>
                </a:lnTo>
                <a:lnTo>
                  <a:pt x="168" y="385"/>
                </a:lnTo>
                <a:lnTo>
                  <a:pt x="232" y="384"/>
                </a:lnTo>
                <a:lnTo>
                  <a:pt x="271" y="4"/>
                </a:lnTo>
                <a:close/>
              </a:path>
            </a:pathLst>
          </a:custGeom>
          <a:solidFill>
            <a:srgbClr val="A0504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3" name="AutoShape 22">
            <a:extLst>
              <a:ext uri="{FF2B5EF4-FFF2-40B4-BE49-F238E27FC236}">
                <a16:creationId xmlns:a16="http://schemas.microsoft.com/office/drawing/2014/main" id="{6303C3F9-42C5-8CFC-5784-35F949B3723B}"/>
              </a:ext>
            </a:extLst>
          </p:cNvPr>
          <p:cNvSpPr>
            <a:spLocks noChangeAspect="1" noChangeArrowheads="1"/>
          </p:cNvSpPr>
          <p:nvPr/>
        </p:nvSpPr>
        <p:spPr bwMode="auto">
          <a:xfrm>
            <a:off x="981075" y="2312988"/>
            <a:ext cx="161925" cy="41275"/>
          </a:xfrm>
          <a:prstGeom prst="roundRect">
            <a:avLst>
              <a:gd name="adj" fmla="val 16667"/>
            </a:avLst>
          </a:prstGeom>
          <a:solidFill>
            <a:schemeClr val="fo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334" name="Freeform 23">
            <a:extLst>
              <a:ext uri="{FF2B5EF4-FFF2-40B4-BE49-F238E27FC236}">
                <a16:creationId xmlns:a16="http://schemas.microsoft.com/office/drawing/2014/main" id="{00DF3B83-B034-3B9C-30EA-61469526E122}"/>
              </a:ext>
            </a:extLst>
          </p:cNvPr>
          <p:cNvSpPr>
            <a:spLocks noChangeAspect="1"/>
          </p:cNvSpPr>
          <p:nvPr/>
        </p:nvSpPr>
        <p:spPr bwMode="auto">
          <a:xfrm>
            <a:off x="981075" y="2368550"/>
            <a:ext cx="31750" cy="14288"/>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rgbClr val="FF66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5" name="Freeform 24">
            <a:extLst>
              <a:ext uri="{FF2B5EF4-FFF2-40B4-BE49-F238E27FC236}">
                <a16:creationId xmlns:a16="http://schemas.microsoft.com/office/drawing/2014/main" id="{4E0CC2BD-5959-3D62-9041-25BDE3B4AA70}"/>
              </a:ext>
            </a:extLst>
          </p:cNvPr>
          <p:cNvSpPr>
            <a:spLocks noChangeAspect="1"/>
          </p:cNvSpPr>
          <p:nvPr/>
        </p:nvSpPr>
        <p:spPr bwMode="auto">
          <a:xfrm>
            <a:off x="1046163" y="2365375"/>
            <a:ext cx="30162" cy="12700"/>
          </a:xfrm>
          <a:custGeom>
            <a:avLst/>
            <a:gdLst>
              <a:gd name="T0" fmla="*/ 0 w 95"/>
              <a:gd name="T1" fmla="*/ 0 h 51"/>
              <a:gd name="T2" fmla="*/ 0 w 95"/>
              <a:gd name="T3" fmla="*/ 2147483646 h 51"/>
              <a:gd name="T4" fmla="*/ 2147483646 w 95"/>
              <a:gd name="T5" fmla="*/ 2147483646 h 51"/>
              <a:gd name="T6" fmla="*/ 2147483646 w 95"/>
              <a:gd name="T7" fmla="*/ 0 h 51"/>
              <a:gd name="T8" fmla="*/ 0 w 95"/>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 h="51">
                <a:moveTo>
                  <a:pt x="0" y="0"/>
                </a:moveTo>
                <a:lnTo>
                  <a:pt x="0" y="51"/>
                </a:lnTo>
                <a:lnTo>
                  <a:pt x="95" y="51"/>
                </a:lnTo>
                <a:lnTo>
                  <a:pt x="95"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6" name="Freeform 25">
            <a:extLst>
              <a:ext uri="{FF2B5EF4-FFF2-40B4-BE49-F238E27FC236}">
                <a16:creationId xmlns:a16="http://schemas.microsoft.com/office/drawing/2014/main" id="{817FD5E3-CCAB-0037-BB33-54B5C61103DC}"/>
              </a:ext>
            </a:extLst>
          </p:cNvPr>
          <p:cNvSpPr>
            <a:spLocks noChangeAspect="1"/>
          </p:cNvSpPr>
          <p:nvPr/>
        </p:nvSpPr>
        <p:spPr bwMode="auto">
          <a:xfrm>
            <a:off x="941388" y="2379663"/>
            <a:ext cx="20637" cy="12700"/>
          </a:xfrm>
          <a:custGeom>
            <a:avLst/>
            <a:gdLst>
              <a:gd name="T0" fmla="*/ 0 w 62"/>
              <a:gd name="T1" fmla="*/ 0 h 42"/>
              <a:gd name="T2" fmla="*/ 0 w 62"/>
              <a:gd name="T3" fmla="*/ 2147483646 h 42"/>
              <a:gd name="T4" fmla="*/ 2147483646 w 62"/>
              <a:gd name="T5" fmla="*/ 2147483646 h 42"/>
              <a:gd name="T6" fmla="*/ 2147483646 w 62"/>
              <a:gd name="T7" fmla="*/ 0 h 42"/>
              <a:gd name="T8" fmla="*/ 0 w 62"/>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42">
                <a:moveTo>
                  <a:pt x="0" y="0"/>
                </a:moveTo>
                <a:lnTo>
                  <a:pt x="0" y="42"/>
                </a:lnTo>
                <a:lnTo>
                  <a:pt x="62" y="42"/>
                </a:lnTo>
                <a:lnTo>
                  <a:pt x="62"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7" name="Freeform 26">
            <a:extLst>
              <a:ext uri="{FF2B5EF4-FFF2-40B4-BE49-F238E27FC236}">
                <a16:creationId xmlns:a16="http://schemas.microsoft.com/office/drawing/2014/main" id="{171983E7-6A7F-4D25-5959-99290687C4B4}"/>
              </a:ext>
            </a:extLst>
          </p:cNvPr>
          <p:cNvSpPr>
            <a:spLocks noChangeAspect="1"/>
          </p:cNvSpPr>
          <p:nvPr/>
        </p:nvSpPr>
        <p:spPr bwMode="auto">
          <a:xfrm>
            <a:off x="1114425" y="2362200"/>
            <a:ext cx="20638" cy="9525"/>
          </a:xfrm>
          <a:custGeom>
            <a:avLst/>
            <a:gdLst>
              <a:gd name="T0" fmla="*/ 0 w 63"/>
              <a:gd name="T1" fmla="*/ 0 h 42"/>
              <a:gd name="T2" fmla="*/ 0 w 63"/>
              <a:gd name="T3" fmla="*/ 2147483646 h 42"/>
              <a:gd name="T4" fmla="*/ 2147483646 w 63"/>
              <a:gd name="T5" fmla="*/ 2147483646 h 42"/>
              <a:gd name="T6" fmla="*/ 2147483646 w 63"/>
              <a:gd name="T7" fmla="*/ 0 h 42"/>
              <a:gd name="T8" fmla="*/ 0 w 6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3" h="42">
                <a:moveTo>
                  <a:pt x="0" y="0"/>
                </a:moveTo>
                <a:lnTo>
                  <a:pt x="0" y="42"/>
                </a:lnTo>
                <a:lnTo>
                  <a:pt x="63" y="42"/>
                </a:lnTo>
                <a:lnTo>
                  <a:pt x="63"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8" name="Freeform 27">
            <a:extLst>
              <a:ext uri="{FF2B5EF4-FFF2-40B4-BE49-F238E27FC236}">
                <a16:creationId xmlns:a16="http://schemas.microsoft.com/office/drawing/2014/main" id="{0F2DA829-C4FE-699D-610E-829F2D3D2ED2}"/>
              </a:ext>
            </a:extLst>
          </p:cNvPr>
          <p:cNvSpPr>
            <a:spLocks noChangeAspect="1"/>
          </p:cNvSpPr>
          <p:nvPr/>
        </p:nvSpPr>
        <p:spPr bwMode="auto">
          <a:xfrm>
            <a:off x="981075" y="2390775"/>
            <a:ext cx="30163" cy="12700"/>
          </a:xfrm>
          <a:custGeom>
            <a:avLst/>
            <a:gdLst>
              <a:gd name="T0" fmla="*/ 0 w 97"/>
              <a:gd name="T1" fmla="*/ 0 h 50"/>
              <a:gd name="T2" fmla="*/ 2147483646 w 97"/>
              <a:gd name="T3" fmla="*/ 2147483646 h 50"/>
              <a:gd name="T4" fmla="*/ 2147483646 w 97"/>
              <a:gd name="T5" fmla="*/ 2147483646 h 50"/>
              <a:gd name="T6" fmla="*/ 2147483646 w 97"/>
              <a:gd name="T7" fmla="*/ 0 h 50"/>
              <a:gd name="T8" fmla="*/ 0 w 97"/>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 h="50">
                <a:moveTo>
                  <a:pt x="0" y="0"/>
                </a:moveTo>
                <a:lnTo>
                  <a:pt x="1" y="50"/>
                </a:lnTo>
                <a:lnTo>
                  <a:pt x="97" y="50"/>
                </a:lnTo>
                <a:lnTo>
                  <a:pt x="97" y="0"/>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39" name="Freeform 28">
            <a:extLst>
              <a:ext uri="{FF2B5EF4-FFF2-40B4-BE49-F238E27FC236}">
                <a16:creationId xmlns:a16="http://schemas.microsoft.com/office/drawing/2014/main" id="{B287AEF2-6B82-5EC6-FF9F-4524A298368A}"/>
              </a:ext>
            </a:extLst>
          </p:cNvPr>
          <p:cNvSpPr>
            <a:spLocks noChangeAspect="1"/>
          </p:cNvSpPr>
          <p:nvPr/>
        </p:nvSpPr>
        <p:spPr bwMode="auto">
          <a:xfrm>
            <a:off x="1108075" y="2384425"/>
            <a:ext cx="31750" cy="14288"/>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40" name="Freeform 29">
            <a:extLst>
              <a:ext uri="{FF2B5EF4-FFF2-40B4-BE49-F238E27FC236}">
                <a16:creationId xmlns:a16="http://schemas.microsoft.com/office/drawing/2014/main" id="{B02D6B27-04BE-5BC0-6C69-3C3452BBA0DA}"/>
              </a:ext>
            </a:extLst>
          </p:cNvPr>
          <p:cNvSpPr>
            <a:spLocks noChangeAspect="1"/>
          </p:cNvSpPr>
          <p:nvPr/>
        </p:nvSpPr>
        <p:spPr bwMode="auto">
          <a:xfrm>
            <a:off x="1042988" y="2441575"/>
            <a:ext cx="31750" cy="12700"/>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rgbClr val="008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nvGrpSpPr>
          <p:cNvPr id="11341" name="Group 30">
            <a:extLst>
              <a:ext uri="{FF2B5EF4-FFF2-40B4-BE49-F238E27FC236}">
                <a16:creationId xmlns:a16="http://schemas.microsoft.com/office/drawing/2014/main" id="{DD796BB2-8BE5-0B29-0814-151E57819025}"/>
              </a:ext>
            </a:extLst>
          </p:cNvPr>
          <p:cNvGrpSpPr>
            <a:grpSpLocks noChangeAspect="1"/>
          </p:cNvGrpSpPr>
          <p:nvPr/>
        </p:nvGrpSpPr>
        <p:grpSpPr bwMode="auto">
          <a:xfrm>
            <a:off x="920750" y="2411413"/>
            <a:ext cx="30163" cy="19050"/>
            <a:chOff x="16003" y="4800"/>
            <a:chExt cx="94" cy="73"/>
          </a:xfrm>
        </p:grpSpPr>
        <p:sp>
          <p:nvSpPr>
            <p:cNvPr id="11515" name="Freeform 31">
              <a:extLst>
                <a:ext uri="{FF2B5EF4-FFF2-40B4-BE49-F238E27FC236}">
                  <a16:creationId xmlns:a16="http://schemas.microsoft.com/office/drawing/2014/main" id="{44FEF077-8FFE-5A35-C714-9C84B9272499}"/>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6" name="Freeform 32">
              <a:extLst>
                <a:ext uri="{FF2B5EF4-FFF2-40B4-BE49-F238E27FC236}">
                  <a16:creationId xmlns:a16="http://schemas.microsoft.com/office/drawing/2014/main" id="{1F889891-F9BA-32F9-1E32-72FCE12529DA}"/>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7" name="Freeform 33">
              <a:extLst>
                <a:ext uri="{FF2B5EF4-FFF2-40B4-BE49-F238E27FC236}">
                  <a16:creationId xmlns:a16="http://schemas.microsoft.com/office/drawing/2014/main" id="{85E124E3-03CA-9497-05B0-57E3140F43B3}"/>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8" name="Freeform 34">
              <a:extLst>
                <a:ext uri="{FF2B5EF4-FFF2-40B4-BE49-F238E27FC236}">
                  <a16:creationId xmlns:a16="http://schemas.microsoft.com/office/drawing/2014/main" id="{219434F3-1432-C8E7-6EB5-BF23C1D29841}"/>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2" name="Group 35">
            <a:extLst>
              <a:ext uri="{FF2B5EF4-FFF2-40B4-BE49-F238E27FC236}">
                <a16:creationId xmlns:a16="http://schemas.microsoft.com/office/drawing/2014/main" id="{B8A76C22-F4E5-7729-28B6-6804F891E877}"/>
              </a:ext>
            </a:extLst>
          </p:cNvPr>
          <p:cNvGrpSpPr>
            <a:grpSpLocks noChangeAspect="1"/>
          </p:cNvGrpSpPr>
          <p:nvPr/>
        </p:nvGrpSpPr>
        <p:grpSpPr bwMode="auto">
          <a:xfrm>
            <a:off x="1046163" y="2392363"/>
            <a:ext cx="30162" cy="19050"/>
            <a:chOff x="16390" y="4728"/>
            <a:chExt cx="94" cy="75"/>
          </a:xfrm>
        </p:grpSpPr>
        <p:sp>
          <p:nvSpPr>
            <p:cNvPr id="11511" name="Freeform 36">
              <a:extLst>
                <a:ext uri="{FF2B5EF4-FFF2-40B4-BE49-F238E27FC236}">
                  <a16:creationId xmlns:a16="http://schemas.microsoft.com/office/drawing/2014/main" id="{63D94976-4695-B732-3DB2-A9D2C0D5CFC5}"/>
                </a:ext>
              </a:extLst>
            </p:cNvPr>
            <p:cNvSpPr>
              <a:spLocks noChangeAspect="1"/>
            </p:cNvSpPr>
            <p:nvPr/>
          </p:nvSpPr>
          <p:spPr bwMode="auto">
            <a:xfrm flipV="1">
              <a:off x="16408" y="4728"/>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2" name="Freeform 37">
              <a:extLst>
                <a:ext uri="{FF2B5EF4-FFF2-40B4-BE49-F238E27FC236}">
                  <a16:creationId xmlns:a16="http://schemas.microsoft.com/office/drawing/2014/main" id="{1EA51E73-E82C-47DE-492E-6B516F7496D8}"/>
                </a:ext>
              </a:extLst>
            </p:cNvPr>
            <p:cNvSpPr>
              <a:spLocks noChangeAspect="1"/>
            </p:cNvSpPr>
            <p:nvPr/>
          </p:nvSpPr>
          <p:spPr bwMode="auto">
            <a:xfrm flipV="1">
              <a:off x="16467" y="4728"/>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3" name="Freeform 38">
              <a:extLst>
                <a:ext uri="{FF2B5EF4-FFF2-40B4-BE49-F238E27FC236}">
                  <a16:creationId xmlns:a16="http://schemas.microsoft.com/office/drawing/2014/main" id="{7451DAEE-5557-0908-C672-AD467FE02C17}"/>
                </a:ext>
              </a:extLst>
            </p:cNvPr>
            <p:cNvSpPr>
              <a:spLocks noChangeAspect="1"/>
            </p:cNvSpPr>
            <p:nvPr/>
          </p:nvSpPr>
          <p:spPr bwMode="auto">
            <a:xfrm flipV="1">
              <a:off x="16437" y="477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4" name="Freeform 39">
              <a:extLst>
                <a:ext uri="{FF2B5EF4-FFF2-40B4-BE49-F238E27FC236}">
                  <a16:creationId xmlns:a16="http://schemas.microsoft.com/office/drawing/2014/main" id="{2E9E9CBF-33CC-A339-7FDA-FAC56DC551EE}"/>
                </a:ext>
              </a:extLst>
            </p:cNvPr>
            <p:cNvSpPr>
              <a:spLocks noChangeAspect="1"/>
            </p:cNvSpPr>
            <p:nvPr/>
          </p:nvSpPr>
          <p:spPr bwMode="auto">
            <a:xfrm>
              <a:off x="16390" y="4747"/>
              <a:ext cx="94" cy="40"/>
            </a:xfrm>
            <a:custGeom>
              <a:avLst/>
              <a:gdLst>
                <a:gd name="T0" fmla="*/ 0 w 94"/>
                <a:gd name="T1" fmla="*/ 40 h 40"/>
                <a:gd name="T2" fmla="*/ 0 w 94"/>
                <a:gd name="T3" fmla="*/ 0 h 40"/>
                <a:gd name="T4" fmla="*/ 94 w 94"/>
                <a:gd name="T5" fmla="*/ 0 h 40"/>
                <a:gd name="T6" fmla="*/ 94 w 94"/>
                <a:gd name="T7" fmla="*/ 40 h 40"/>
                <a:gd name="T8" fmla="*/ 0 w 94"/>
                <a:gd name="T9" fmla="*/ 4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40"/>
                  </a:moveTo>
                  <a:lnTo>
                    <a:pt x="0" y="0"/>
                  </a:lnTo>
                  <a:lnTo>
                    <a:pt x="94" y="0"/>
                  </a:lnTo>
                  <a:lnTo>
                    <a:pt x="94" y="40"/>
                  </a:lnTo>
                  <a:lnTo>
                    <a:pt x="0" y="4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3" name="Group 40">
            <a:extLst>
              <a:ext uri="{FF2B5EF4-FFF2-40B4-BE49-F238E27FC236}">
                <a16:creationId xmlns:a16="http://schemas.microsoft.com/office/drawing/2014/main" id="{23532669-1A2F-BB72-5CD0-AEA46E822A68}"/>
              </a:ext>
            </a:extLst>
          </p:cNvPr>
          <p:cNvGrpSpPr>
            <a:grpSpLocks noChangeAspect="1"/>
          </p:cNvGrpSpPr>
          <p:nvPr/>
        </p:nvGrpSpPr>
        <p:grpSpPr bwMode="auto">
          <a:xfrm>
            <a:off x="863600" y="2549525"/>
            <a:ext cx="30163" cy="20638"/>
            <a:chOff x="16003" y="4800"/>
            <a:chExt cx="94" cy="73"/>
          </a:xfrm>
        </p:grpSpPr>
        <p:sp>
          <p:nvSpPr>
            <p:cNvPr id="11507" name="Freeform 41">
              <a:extLst>
                <a:ext uri="{FF2B5EF4-FFF2-40B4-BE49-F238E27FC236}">
                  <a16:creationId xmlns:a16="http://schemas.microsoft.com/office/drawing/2014/main" id="{EB81D159-6337-75EB-05B2-854C9B1E4D46}"/>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8" name="Freeform 42">
              <a:extLst>
                <a:ext uri="{FF2B5EF4-FFF2-40B4-BE49-F238E27FC236}">
                  <a16:creationId xmlns:a16="http://schemas.microsoft.com/office/drawing/2014/main" id="{E3C3EAB7-0082-CEE2-C2C9-C56A177DB68A}"/>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9" name="Freeform 43">
              <a:extLst>
                <a:ext uri="{FF2B5EF4-FFF2-40B4-BE49-F238E27FC236}">
                  <a16:creationId xmlns:a16="http://schemas.microsoft.com/office/drawing/2014/main" id="{7535C4C1-BF65-8EB5-5D43-2C3A2AAA0FA5}"/>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10" name="Freeform 44">
              <a:extLst>
                <a:ext uri="{FF2B5EF4-FFF2-40B4-BE49-F238E27FC236}">
                  <a16:creationId xmlns:a16="http://schemas.microsoft.com/office/drawing/2014/main" id="{C4174B9B-7AB3-96EE-4E03-4A1C4223A562}"/>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4" name="Group 45">
            <a:extLst>
              <a:ext uri="{FF2B5EF4-FFF2-40B4-BE49-F238E27FC236}">
                <a16:creationId xmlns:a16="http://schemas.microsoft.com/office/drawing/2014/main" id="{3CC740A6-CCDA-D3F0-690B-30F359C09000}"/>
              </a:ext>
            </a:extLst>
          </p:cNvPr>
          <p:cNvGrpSpPr>
            <a:grpSpLocks noChangeAspect="1"/>
          </p:cNvGrpSpPr>
          <p:nvPr/>
        </p:nvGrpSpPr>
        <p:grpSpPr bwMode="auto">
          <a:xfrm>
            <a:off x="1212850" y="2509838"/>
            <a:ext cx="30163" cy="19050"/>
            <a:chOff x="16003" y="4800"/>
            <a:chExt cx="94" cy="73"/>
          </a:xfrm>
        </p:grpSpPr>
        <p:sp>
          <p:nvSpPr>
            <p:cNvPr id="11503" name="Freeform 46">
              <a:extLst>
                <a:ext uri="{FF2B5EF4-FFF2-40B4-BE49-F238E27FC236}">
                  <a16:creationId xmlns:a16="http://schemas.microsoft.com/office/drawing/2014/main" id="{246FD4A4-9174-5B82-DCFB-517B948BF40F}"/>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4" name="Freeform 47">
              <a:extLst>
                <a:ext uri="{FF2B5EF4-FFF2-40B4-BE49-F238E27FC236}">
                  <a16:creationId xmlns:a16="http://schemas.microsoft.com/office/drawing/2014/main" id="{4EC4E1DE-AAE9-6812-CFF1-AC0FA4E6B037}"/>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5" name="Freeform 48">
              <a:extLst>
                <a:ext uri="{FF2B5EF4-FFF2-40B4-BE49-F238E27FC236}">
                  <a16:creationId xmlns:a16="http://schemas.microsoft.com/office/drawing/2014/main" id="{312A1015-27A6-8A5E-3D1D-5E3F50849112}"/>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6" name="Freeform 49">
              <a:extLst>
                <a:ext uri="{FF2B5EF4-FFF2-40B4-BE49-F238E27FC236}">
                  <a16:creationId xmlns:a16="http://schemas.microsoft.com/office/drawing/2014/main" id="{C85081E8-F77F-34FE-7E3B-FE4F2726CF1C}"/>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5" name="Group 50">
            <a:extLst>
              <a:ext uri="{FF2B5EF4-FFF2-40B4-BE49-F238E27FC236}">
                <a16:creationId xmlns:a16="http://schemas.microsoft.com/office/drawing/2014/main" id="{70AB1941-4B5A-3F38-0050-96AAC3686079}"/>
              </a:ext>
            </a:extLst>
          </p:cNvPr>
          <p:cNvGrpSpPr>
            <a:grpSpLocks noChangeAspect="1"/>
          </p:cNvGrpSpPr>
          <p:nvPr/>
        </p:nvGrpSpPr>
        <p:grpSpPr bwMode="auto">
          <a:xfrm>
            <a:off x="1214438" y="2563813"/>
            <a:ext cx="30162" cy="22225"/>
            <a:chOff x="16914" y="5365"/>
            <a:chExt cx="94" cy="85"/>
          </a:xfrm>
        </p:grpSpPr>
        <p:sp>
          <p:nvSpPr>
            <p:cNvPr id="11497" name="Freeform 51">
              <a:extLst>
                <a:ext uri="{FF2B5EF4-FFF2-40B4-BE49-F238E27FC236}">
                  <a16:creationId xmlns:a16="http://schemas.microsoft.com/office/drawing/2014/main" id="{B45EBC09-DD93-D226-49B1-DF8A324C3999}"/>
                </a:ext>
              </a:extLst>
            </p:cNvPr>
            <p:cNvSpPr>
              <a:spLocks noChangeAspect="1"/>
            </p:cNvSpPr>
            <p:nvPr/>
          </p:nvSpPr>
          <p:spPr bwMode="auto">
            <a:xfrm>
              <a:off x="16932"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8" name="Freeform 52">
              <a:extLst>
                <a:ext uri="{FF2B5EF4-FFF2-40B4-BE49-F238E27FC236}">
                  <a16:creationId xmlns:a16="http://schemas.microsoft.com/office/drawing/2014/main" id="{7079B5C5-C308-471F-06AF-0574041FA29C}"/>
                </a:ext>
              </a:extLst>
            </p:cNvPr>
            <p:cNvSpPr>
              <a:spLocks noChangeAspect="1"/>
            </p:cNvSpPr>
            <p:nvPr/>
          </p:nvSpPr>
          <p:spPr bwMode="auto">
            <a:xfrm>
              <a:off x="16991"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9" name="Freeform 53">
              <a:extLst>
                <a:ext uri="{FF2B5EF4-FFF2-40B4-BE49-F238E27FC236}">
                  <a16:creationId xmlns:a16="http://schemas.microsoft.com/office/drawing/2014/main" id="{A869954A-DBB9-9A13-C387-1C08B9732D20}"/>
                </a:ext>
              </a:extLst>
            </p:cNvPr>
            <p:cNvSpPr>
              <a:spLocks noChangeAspect="1"/>
            </p:cNvSpPr>
            <p:nvPr/>
          </p:nvSpPr>
          <p:spPr bwMode="auto">
            <a:xfrm>
              <a:off x="16934"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0" name="Freeform 54">
              <a:extLst>
                <a:ext uri="{FF2B5EF4-FFF2-40B4-BE49-F238E27FC236}">
                  <a16:creationId xmlns:a16="http://schemas.microsoft.com/office/drawing/2014/main" id="{218AF289-848D-BE07-A795-618F2BB9DD13}"/>
                </a:ext>
              </a:extLst>
            </p:cNvPr>
            <p:cNvSpPr>
              <a:spLocks noChangeAspect="1"/>
            </p:cNvSpPr>
            <p:nvPr/>
          </p:nvSpPr>
          <p:spPr bwMode="auto">
            <a:xfrm>
              <a:off x="16963" y="542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1" name="Freeform 55">
              <a:extLst>
                <a:ext uri="{FF2B5EF4-FFF2-40B4-BE49-F238E27FC236}">
                  <a16:creationId xmlns:a16="http://schemas.microsoft.com/office/drawing/2014/main" id="{0A5A1D84-0C7B-4214-DAFA-457CB8831E27}"/>
                </a:ext>
              </a:extLst>
            </p:cNvPr>
            <p:cNvSpPr>
              <a:spLocks noChangeAspect="1"/>
            </p:cNvSpPr>
            <p:nvPr/>
          </p:nvSpPr>
          <p:spPr bwMode="auto">
            <a:xfrm>
              <a:off x="16991"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502" name="Freeform 56">
              <a:extLst>
                <a:ext uri="{FF2B5EF4-FFF2-40B4-BE49-F238E27FC236}">
                  <a16:creationId xmlns:a16="http://schemas.microsoft.com/office/drawing/2014/main" id="{43AF0FE4-363A-FEA0-1695-2033504AB472}"/>
                </a:ext>
              </a:extLst>
            </p:cNvPr>
            <p:cNvSpPr>
              <a:spLocks noChangeAspect="1"/>
            </p:cNvSpPr>
            <p:nvPr/>
          </p:nvSpPr>
          <p:spPr bwMode="auto">
            <a:xfrm>
              <a:off x="16914" y="5384"/>
              <a:ext cx="94" cy="50"/>
            </a:xfrm>
            <a:custGeom>
              <a:avLst/>
              <a:gdLst>
                <a:gd name="T0" fmla="*/ 0 w 94"/>
                <a:gd name="T1" fmla="*/ 0 h 40"/>
                <a:gd name="T2" fmla="*/ 0 w 94"/>
                <a:gd name="T3" fmla="*/ 155 h 40"/>
                <a:gd name="T4" fmla="*/ 94 w 94"/>
                <a:gd name="T5" fmla="*/ 155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6" name="Group 57">
            <a:extLst>
              <a:ext uri="{FF2B5EF4-FFF2-40B4-BE49-F238E27FC236}">
                <a16:creationId xmlns:a16="http://schemas.microsoft.com/office/drawing/2014/main" id="{521B0F42-62D6-CF58-2C69-1DD5005FA345}"/>
              </a:ext>
            </a:extLst>
          </p:cNvPr>
          <p:cNvGrpSpPr>
            <a:grpSpLocks noChangeAspect="1"/>
          </p:cNvGrpSpPr>
          <p:nvPr/>
        </p:nvGrpSpPr>
        <p:grpSpPr bwMode="auto">
          <a:xfrm>
            <a:off x="1212850" y="2597150"/>
            <a:ext cx="30163" cy="22225"/>
            <a:chOff x="16914" y="5365"/>
            <a:chExt cx="94" cy="85"/>
          </a:xfrm>
        </p:grpSpPr>
        <p:sp>
          <p:nvSpPr>
            <p:cNvPr id="11491" name="Freeform 58">
              <a:extLst>
                <a:ext uri="{FF2B5EF4-FFF2-40B4-BE49-F238E27FC236}">
                  <a16:creationId xmlns:a16="http://schemas.microsoft.com/office/drawing/2014/main" id="{A7A7E67A-36E5-2012-A283-2D55C6C55EE5}"/>
                </a:ext>
              </a:extLst>
            </p:cNvPr>
            <p:cNvSpPr>
              <a:spLocks noChangeAspect="1"/>
            </p:cNvSpPr>
            <p:nvPr/>
          </p:nvSpPr>
          <p:spPr bwMode="auto">
            <a:xfrm>
              <a:off x="16932"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2" name="Freeform 59">
              <a:extLst>
                <a:ext uri="{FF2B5EF4-FFF2-40B4-BE49-F238E27FC236}">
                  <a16:creationId xmlns:a16="http://schemas.microsoft.com/office/drawing/2014/main" id="{5AFBBFCC-0764-2891-F977-DF36C50B558E}"/>
                </a:ext>
              </a:extLst>
            </p:cNvPr>
            <p:cNvSpPr>
              <a:spLocks noChangeAspect="1"/>
            </p:cNvSpPr>
            <p:nvPr/>
          </p:nvSpPr>
          <p:spPr bwMode="auto">
            <a:xfrm>
              <a:off x="16991"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3" name="Freeform 60">
              <a:extLst>
                <a:ext uri="{FF2B5EF4-FFF2-40B4-BE49-F238E27FC236}">
                  <a16:creationId xmlns:a16="http://schemas.microsoft.com/office/drawing/2014/main" id="{5FA00FA6-FF0B-50A4-83DD-D11593CE2A93}"/>
                </a:ext>
              </a:extLst>
            </p:cNvPr>
            <p:cNvSpPr>
              <a:spLocks noChangeAspect="1"/>
            </p:cNvSpPr>
            <p:nvPr/>
          </p:nvSpPr>
          <p:spPr bwMode="auto">
            <a:xfrm>
              <a:off x="16934"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4" name="Freeform 61">
              <a:extLst>
                <a:ext uri="{FF2B5EF4-FFF2-40B4-BE49-F238E27FC236}">
                  <a16:creationId xmlns:a16="http://schemas.microsoft.com/office/drawing/2014/main" id="{940B8A31-8675-2796-D3B4-BD21A46E2709}"/>
                </a:ext>
              </a:extLst>
            </p:cNvPr>
            <p:cNvSpPr>
              <a:spLocks noChangeAspect="1"/>
            </p:cNvSpPr>
            <p:nvPr/>
          </p:nvSpPr>
          <p:spPr bwMode="auto">
            <a:xfrm>
              <a:off x="16963" y="542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5" name="Freeform 62">
              <a:extLst>
                <a:ext uri="{FF2B5EF4-FFF2-40B4-BE49-F238E27FC236}">
                  <a16:creationId xmlns:a16="http://schemas.microsoft.com/office/drawing/2014/main" id="{03EA80A1-6AF7-5009-B4DB-2BEE152786DE}"/>
                </a:ext>
              </a:extLst>
            </p:cNvPr>
            <p:cNvSpPr>
              <a:spLocks noChangeAspect="1"/>
            </p:cNvSpPr>
            <p:nvPr/>
          </p:nvSpPr>
          <p:spPr bwMode="auto">
            <a:xfrm>
              <a:off x="16991"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6" name="Freeform 63">
              <a:extLst>
                <a:ext uri="{FF2B5EF4-FFF2-40B4-BE49-F238E27FC236}">
                  <a16:creationId xmlns:a16="http://schemas.microsoft.com/office/drawing/2014/main" id="{0C954DFC-E357-C88A-AE38-43E09A9B63E7}"/>
                </a:ext>
              </a:extLst>
            </p:cNvPr>
            <p:cNvSpPr>
              <a:spLocks noChangeAspect="1"/>
            </p:cNvSpPr>
            <p:nvPr/>
          </p:nvSpPr>
          <p:spPr bwMode="auto">
            <a:xfrm>
              <a:off x="16914" y="5384"/>
              <a:ext cx="94" cy="50"/>
            </a:xfrm>
            <a:custGeom>
              <a:avLst/>
              <a:gdLst>
                <a:gd name="T0" fmla="*/ 0 w 94"/>
                <a:gd name="T1" fmla="*/ 0 h 40"/>
                <a:gd name="T2" fmla="*/ 0 w 94"/>
                <a:gd name="T3" fmla="*/ 155 h 40"/>
                <a:gd name="T4" fmla="*/ 94 w 94"/>
                <a:gd name="T5" fmla="*/ 155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7" name="Group 64">
            <a:extLst>
              <a:ext uri="{FF2B5EF4-FFF2-40B4-BE49-F238E27FC236}">
                <a16:creationId xmlns:a16="http://schemas.microsoft.com/office/drawing/2014/main" id="{CE2ED75E-8475-A0B3-5D8B-59D97B33F333}"/>
              </a:ext>
            </a:extLst>
          </p:cNvPr>
          <p:cNvGrpSpPr>
            <a:grpSpLocks noChangeAspect="1"/>
          </p:cNvGrpSpPr>
          <p:nvPr/>
        </p:nvGrpSpPr>
        <p:grpSpPr bwMode="auto">
          <a:xfrm>
            <a:off x="1136650" y="2632075"/>
            <a:ext cx="30163" cy="20638"/>
            <a:chOff x="16671" y="5619"/>
            <a:chExt cx="94" cy="77"/>
          </a:xfrm>
        </p:grpSpPr>
        <p:sp>
          <p:nvSpPr>
            <p:cNvPr id="11487" name="Freeform 65">
              <a:extLst>
                <a:ext uri="{FF2B5EF4-FFF2-40B4-BE49-F238E27FC236}">
                  <a16:creationId xmlns:a16="http://schemas.microsoft.com/office/drawing/2014/main" id="{A156E477-8215-27F9-A143-6D8C36A62E61}"/>
                </a:ext>
              </a:extLst>
            </p:cNvPr>
            <p:cNvSpPr>
              <a:spLocks noChangeAspect="1"/>
            </p:cNvSpPr>
            <p:nvPr/>
          </p:nvSpPr>
          <p:spPr bwMode="auto">
            <a:xfrm flipV="1">
              <a:off x="16689" y="5619"/>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8" name="Freeform 66">
              <a:extLst>
                <a:ext uri="{FF2B5EF4-FFF2-40B4-BE49-F238E27FC236}">
                  <a16:creationId xmlns:a16="http://schemas.microsoft.com/office/drawing/2014/main" id="{50CE8D34-E2A2-57EE-7EF6-860061137218}"/>
                </a:ext>
              </a:extLst>
            </p:cNvPr>
            <p:cNvSpPr>
              <a:spLocks noChangeAspect="1"/>
            </p:cNvSpPr>
            <p:nvPr/>
          </p:nvSpPr>
          <p:spPr bwMode="auto">
            <a:xfrm flipV="1">
              <a:off x="16748" y="5619"/>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9" name="Freeform 67">
              <a:extLst>
                <a:ext uri="{FF2B5EF4-FFF2-40B4-BE49-F238E27FC236}">
                  <a16:creationId xmlns:a16="http://schemas.microsoft.com/office/drawing/2014/main" id="{912DF619-99D2-93B4-4EEB-555C739E0597}"/>
                </a:ext>
              </a:extLst>
            </p:cNvPr>
            <p:cNvSpPr>
              <a:spLocks noChangeAspect="1"/>
            </p:cNvSpPr>
            <p:nvPr/>
          </p:nvSpPr>
          <p:spPr bwMode="auto">
            <a:xfrm flipV="1">
              <a:off x="16718" y="5667"/>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90" name="Freeform 68">
              <a:extLst>
                <a:ext uri="{FF2B5EF4-FFF2-40B4-BE49-F238E27FC236}">
                  <a16:creationId xmlns:a16="http://schemas.microsoft.com/office/drawing/2014/main" id="{1B50E47C-AF12-B12B-6755-285D2D4FC857}"/>
                </a:ext>
              </a:extLst>
            </p:cNvPr>
            <p:cNvSpPr>
              <a:spLocks noChangeAspect="1"/>
            </p:cNvSpPr>
            <p:nvPr/>
          </p:nvSpPr>
          <p:spPr bwMode="auto">
            <a:xfrm>
              <a:off x="16671" y="5638"/>
              <a:ext cx="94" cy="40"/>
            </a:xfrm>
            <a:custGeom>
              <a:avLst/>
              <a:gdLst>
                <a:gd name="T0" fmla="*/ 0 w 94"/>
                <a:gd name="T1" fmla="*/ 40 h 40"/>
                <a:gd name="T2" fmla="*/ 0 w 94"/>
                <a:gd name="T3" fmla="*/ 0 h 40"/>
                <a:gd name="T4" fmla="*/ 94 w 94"/>
                <a:gd name="T5" fmla="*/ 0 h 40"/>
                <a:gd name="T6" fmla="*/ 94 w 94"/>
                <a:gd name="T7" fmla="*/ 40 h 40"/>
                <a:gd name="T8" fmla="*/ 0 w 94"/>
                <a:gd name="T9" fmla="*/ 4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40"/>
                  </a:moveTo>
                  <a:lnTo>
                    <a:pt x="0" y="0"/>
                  </a:lnTo>
                  <a:lnTo>
                    <a:pt x="94" y="0"/>
                  </a:lnTo>
                  <a:lnTo>
                    <a:pt x="94" y="40"/>
                  </a:lnTo>
                  <a:lnTo>
                    <a:pt x="0" y="4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48" name="Group 69">
            <a:extLst>
              <a:ext uri="{FF2B5EF4-FFF2-40B4-BE49-F238E27FC236}">
                <a16:creationId xmlns:a16="http://schemas.microsoft.com/office/drawing/2014/main" id="{0F3EC781-6393-9600-60E3-161CF3C4F20A}"/>
              </a:ext>
            </a:extLst>
          </p:cNvPr>
          <p:cNvGrpSpPr>
            <a:grpSpLocks noChangeAspect="1"/>
          </p:cNvGrpSpPr>
          <p:nvPr/>
        </p:nvGrpSpPr>
        <p:grpSpPr bwMode="auto">
          <a:xfrm>
            <a:off x="968375" y="2462213"/>
            <a:ext cx="185738" cy="161925"/>
            <a:chOff x="16149" y="4991"/>
            <a:chExt cx="580" cy="596"/>
          </a:xfrm>
        </p:grpSpPr>
        <p:sp>
          <p:nvSpPr>
            <p:cNvPr id="11437" name="Freeform 70">
              <a:extLst>
                <a:ext uri="{FF2B5EF4-FFF2-40B4-BE49-F238E27FC236}">
                  <a16:creationId xmlns:a16="http://schemas.microsoft.com/office/drawing/2014/main" id="{E0A6D467-9227-2817-82FF-3BFC864F5A6A}"/>
                </a:ext>
              </a:extLst>
            </p:cNvPr>
            <p:cNvSpPr>
              <a:spLocks noChangeAspect="1"/>
            </p:cNvSpPr>
            <p:nvPr/>
          </p:nvSpPr>
          <p:spPr bwMode="auto">
            <a:xfrm>
              <a:off x="16158" y="5004"/>
              <a:ext cx="553" cy="572"/>
            </a:xfrm>
            <a:custGeom>
              <a:avLst/>
              <a:gdLst>
                <a:gd name="T0" fmla="*/ 35 w 553"/>
                <a:gd name="T1" fmla="*/ 0 h 572"/>
                <a:gd name="T2" fmla="*/ 536 w 553"/>
                <a:gd name="T3" fmla="*/ 1 h 572"/>
                <a:gd name="T4" fmla="*/ 553 w 553"/>
                <a:gd name="T5" fmla="*/ 19 h 572"/>
                <a:gd name="T6" fmla="*/ 552 w 553"/>
                <a:gd name="T7" fmla="*/ 556 h 572"/>
                <a:gd name="T8" fmla="*/ 540 w 553"/>
                <a:gd name="T9" fmla="*/ 572 h 572"/>
                <a:gd name="T10" fmla="*/ 17 w 553"/>
                <a:gd name="T11" fmla="*/ 572 h 572"/>
                <a:gd name="T12" fmla="*/ 1 w 553"/>
                <a:gd name="T13" fmla="*/ 554 h 572"/>
                <a:gd name="T14" fmla="*/ 0 w 553"/>
                <a:gd name="T15" fmla="*/ 35 h 572"/>
                <a:gd name="T16" fmla="*/ 35 w 553"/>
                <a:gd name="T17" fmla="*/ 0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53" h="572">
                  <a:moveTo>
                    <a:pt x="35" y="0"/>
                  </a:moveTo>
                  <a:lnTo>
                    <a:pt x="536" y="1"/>
                  </a:lnTo>
                  <a:lnTo>
                    <a:pt x="553" y="19"/>
                  </a:lnTo>
                  <a:lnTo>
                    <a:pt x="552" y="556"/>
                  </a:lnTo>
                  <a:lnTo>
                    <a:pt x="540" y="572"/>
                  </a:lnTo>
                  <a:lnTo>
                    <a:pt x="17" y="572"/>
                  </a:lnTo>
                  <a:lnTo>
                    <a:pt x="1" y="554"/>
                  </a:lnTo>
                  <a:lnTo>
                    <a:pt x="0" y="35"/>
                  </a:lnTo>
                  <a:lnTo>
                    <a:pt x="35" y="0"/>
                  </a:lnTo>
                  <a:close/>
                </a:path>
              </a:pathLst>
            </a:custGeom>
            <a:solidFill>
              <a:srgbClr val="FF9A4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nvGrpSpPr>
            <p:cNvPr id="11438" name="Group 71">
              <a:extLst>
                <a:ext uri="{FF2B5EF4-FFF2-40B4-BE49-F238E27FC236}">
                  <a16:creationId xmlns:a16="http://schemas.microsoft.com/office/drawing/2014/main" id="{FC911F84-7155-B576-120F-0A13137056DF}"/>
                </a:ext>
              </a:extLst>
            </p:cNvPr>
            <p:cNvGrpSpPr>
              <a:grpSpLocks noChangeAspect="1"/>
            </p:cNvGrpSpPr>
            <p:nvPr/>
          </p:nvGrpSpPr>
          <p:grpSpPr bwMode="auto">
            <a:xfrm>
              <a:off x="16249" y="4991"/>
              <a:ext cx="386" cy="42"/>
              <a:chOff x="16249" y="4991"/>
              <a:chExt cx="386" cy="42"/>
            </a:xfrm>
          </p:grpSpPr>
          <p:sp>
            <p:nvSpPr>
              <p:cNvPr id="11476" name="Line 72">
                <a:extLst>
                  <a:ext uri="{FF2B5EF4-FFF2-40B4-BE49-F238E27FC236}">
                    <a16:creationId xmlns:a16="http://schemas.microsoft.com/office/drawing/2014/main" id="{EE847FE4-675D-6B89-ADBD-82C8F13B8D6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7" name="Line 73">
                <a:extLst>
                  <a:ext uri="{FF2B5EF4-FFF2-40B4-BE49-F238E27FC236}">
                    <a16:creationId xmlns:a16="http://schemas.microsoft.com/office/drawing/2014/main" id="{67C9DA97-B8B8-1E3D-87BC-B2E03D392120}"/>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8" name="Line 74">
                <a:extLst>
                  <a:ext uri="{FF2B5EF4-FFF2-40B4-BE49-F238E27FC236}">
                    <a16:creationId xmlns:a16="http://schemas.microsoft.com/office/drawing/2014/main" id="{ABA8C46B-7ECF-C348-BA6D-EEAF8E4F0CBA}"/>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9" name="Line 75">
                <a:extLst>
                  <a:ext uri="{FF2B5EF4-FFF2-40B4-BE49-F238E27FC236}">
                    <a16:creationId xmlns:a16="http://schemas.microsoft.com/office/drawing/2014/main" id="{3C32EAC5-4758-D38E-FD82-9495FF6D684C}"/>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0" name="Line 76">
                <a:extLst>
                  <a:ext uri="{FF2B5EF4-FFF2-40B4-BE49-F238E27FC236}">
                    <a16:creationId xmlns:a16="http://schemas.microsoft.com/office/drawing/2014/main" id="{CD75000E-8C1C-27CB-CB2C-291AFA9A0050}"/>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1" name="Line 77">
                <a:extLst>
                  <a:ext uri="{FF2B5EF4-FFF2-40B4-BE49-F238E27FC236}">
                    <a16:creationId xmlns:a16="http://schemas.microsoft.com/office/drawing/2014/main" id="{1E625B79-429C-02C6-0B45-561B20349EE8}"/>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2" name="Line 78">
                <a:extLst>
                  <a:ext uri="{FF2B5EF4-FFF2-40B4-BE49-F238E27FC236}">
                    <a16:creationId xmlns:a16="http://schemas.microsoft.com/office/drawing/2014/main" id="{78CA9C03-8B9A-D536-745D-301A1AFF19CD}"/>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3" name="Line 79">
                <a:extLst>
                  <a:ext uri="{FF2B5EF4-FFF2-40B4-BE49-F238E27FC236}">
                    <a16:creationId xmlns:a16="http://schemas.microsoft.com/office/drawing/2014/main" id="{09A9FBB8-35C3-4E7D-5217-7E3B590B1D37}"/>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4" name="Line 80">
                <a:extLst>
                  <a:ext uri="{FF2B5EF4-FFF2-40B4-BE49-F238E27FC236}">
                    <a16:creationId xmlns:a16="http://schemas.microsoft.com/office/drawing/2014/main" id="{80C024F1-80AE-6D13-7E20-7DC8E96C6455}"/>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5" name="Line 81">
                <a:extLst>
                  <a:ext uri="{FF2B5EF4-FFF2-40B4-BE49-F238E27FC236}">
                    <a16:creationId xmlns:a16="http://schemas.microsoft.com/office/drawing/2014/main" id="{A062DB14-7732-3FEF-4F04-AE4DC806974D}"/>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86" name="Line 82">
                <a:extLst>
                  <a:ext uri="{FF2B5EF4-FFF2-40B4-BE49-F238E27FC236}">
                    <a16:creationId xmlns:a16="http://schemas.microsoft.com/office/drawing/2014/main" id="{51B63977-300A-DD11-5B08-FAA3889879D4}"/>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439" name="Group 83">
              <a:extLst>
                <a:ext uri="{FF2B5EF4-FFF2-40B4-BE49-F238E27FC236}">
                  <a16:creationId xmlns:a16="http://schemas.microsoft.com/office/drawing/2014/main" id="{21B8F494-9A38-CC9C-A9ED-A39B093B96BC}"/>
                </a:ext>
              </a:extLst>
            </p:cNvPr>
            <p:cNvGrpSpPr>
              <a:grpSpLocks noChangeAspect="1"/>
            </p:cNvGrpSpPr>
            <p:nvPr/>
          </p:nvGrpSpPr>
          <p:grpSpPr bwMode="auto">
            <a:xfrm>
              <a:off x="16249" y="5545"/>
              <a:ext cx="386" cy="42"/>
              <a:chOff x="16249" y="4991"/>
              <a:chExt cx="386" cy="42"/>
            </a:xfrm>
          </p:grpSpPr>
          <p:sp>
            <p:nvSpPr>
              <p:cNvPr id="11465" name="Line 84">
                <a:extLst>
                  <a:ext uri="{FF2B5EF4-FFF2-40B4-BE49-F238E27FC236}">
                    <a16:creationId xmlns:a16="http://schemas.microsoft.com/office/drawing/2014/main" id="{5D2D0B71-031B-08C0-7C73-FF48CB149DF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6" name="Line 85">
                <a:extLst>
                  <a:ext uri="{FF2B5EF4-FFF2-40B4-BE49-F238E27FC236}">
                    <a16:creationId xmlns:a16="http://schemas.microsoft.com/office/drawing/2014/main" id="{7D5D0D19-185C-DAC5-212E-EA7D1A2975DC}"/>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7" name="Line 86">
                <a:extLst>
                  <a:ext uri="{FF2B5EF4-FFF2-40B4-BE49-F238E27FC236}">
                    <a16:creationId xmlns:a16="http://schemas.microsoft.com/office/drawing/2014/main" id="{C6623D0C-AAEE-2F82-04C6-1F6FF8FB191B}"/>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8" name="Line 87">
                <a:extLst>
                  <a:ext uri="{FF2B5EF4-FFF2-40B4-BE49-F238E27FC236}">
                    <a16:creationId xmlns:a16="http://schemas.microsoft.com/office/drawing/2014/main" id="{A87A989C-0F93-AD97-2938-D14D047405E2}"/>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9" name="Line 88">
                <a:extLst>
                  <a:ext uri="{FF2B5EF4-FFF2-40B4-BE49-F238E27FC236}">
                    <a16:creationId xmlns:a16="http://schemas.microsoft.com/office/drawing/2014/main" id="{8F42DE07-CAA1-395F-BC28-978BC7F054EE}"/>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0" name="Line 89">
                <a:extLst>
                  <a:ext uri="{FF2B5EF4-FFF2-40B4-BE49-F238E27FC236}">
                    <a16:creationId xmlns:a16="http://schemas.microsoft.com/office/drawing/2014/main" id="{D9E4858C-860D-14F3-36F7-8774B6943500}"/>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1" name="Line 90">
                <a:extLst>
                  <a:ext uri="{FF2B5EF4-FFF2-40B4-BE49-F238E27FC236}">
                    <a16:creationId xmlns:a16="http://schemas.microsoft.com/office/drawing/2014/main" id="{F96C9AFD-73F6-AE3E-6B1C-8FD416FAFB23}"/>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2" name="Line 91">
                <a:extLst>
                  <a:ext uri="{FF2B5EF4-FFF2-40B4-BE49-F238E27FC236}">
                    <a16:creationId xmlns:a16="http://schemas.microsoft.com/office/drawing/2014/main" id="{C889992B-2923-D85D-9CCD-F2D1F0B30E13}"/>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3" name="Line 92">
                <a:extLst>
                  <a:ext uri="{FF2B5EF4-FFF2-40B4-BE49-F238E27FC236}">
                    <a16:creationId xmlns:a16="http://schemas.microsoft.com/office/drawing/2014/main" id="{D7B8BFDA-BD89-A1AC-9F06-F5CF51ED40C0}"/>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4" name="Line 93">
                <a:extLst>
                  <a:ext uri="{FF2B5EF4-FFF2-40B4-BE49-F238E27FC236}">
                    <a16:creationId xmlns:a16="http://schemas.microsoft.com/office/drawing/2014/main" id="{19F8512C-72E6-DCEA-F734-9F45EDF21AFA}"/>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75" name="Line 94">
                <a:extLst>
                  <a:ext uri="{FF2B5EF4-FFF2-40B4-BE49-F238E27FC236}">
                    <a16:creationId xmlns:a16="http://schemas.microsoft.com/office/drawing/2014/main" id="{DBB5FBB4-0E25-CCD0-9153-298724BB2A01}"/>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440" name="Group 95">
              <a:extLst>
                <a:ext uri="{FF2B5EF4-FFF2-40B4-BE49-F238E27FC236}">
                  <a16:creationId xmlns:a16="http://schemas.microsoft.com/office/drawing/2014/main" id="{A56AA056-7AB7-7100-DF37-6CD5361D27FA}"/>
                </a:ext>
              </a:extLst>
            </p:cNvPr>
            <p:cNvGrpSpPr>
              <a:grpSpLocks noChangeAspect="1"/>
            </p:cNvGrpSpPr>
            <p:nvPr/>
          </p:nvGrpSpPr>
          <p:grpSpPr bwMode="auto">
            <a:xfrm rot="-5400000">
              <a:off x="16515" y="5260"/>
              <a:ext cx="386" cy="42"/>
              <a:chOff x="16249" y="4991"/>
              <a:chExt cx="386" cy="42"/>
            </a:xfrm>
          </p:grpSpPr>
          <p:sp>
            <p:nvSpPr>
              <p:cNvPr id="11454" name="Line 96">
                <a:extLst>
                  <a:ext uri="{FF2B5EF4-FFF2-40B4-BE49-F238E27FC236}">
                    <a16:creationId xmlns:a16="http://schemas.microsoft.com/office/drawing/2014/main" id="{DFFA7C31-95D8-CD64-D3C9-5CE05C247BF7}"/>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5" name="Line 97">
                <a:extLst>
                  <a:ext uri="{FF2B5EF4-FFF2-40B4-BE49-F238E27FC236}">
                    <a16:creationId xmlns:a16="http://schemas.microsoft.com/office/drawing/2014/main" id="{E56F22CB-F169-87BE-1E81-5588C911D4D0}"/>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6" name="Line 98">
                <a:extLst>
                  <a:ext uri="{FF2B5EF4-FFF2-40B4-BE49-F238E27FC236}">
                    <a16:creationId xmlns:a16="http://schemas.microsoft.com/office/drawing/2014/main" id="{169FB966-9926-E4C5-68EC-9A2FCD4F50E3}"/>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7" name="Line 99">
                <a:extLst>
                  <a:ext uri="{FF2B5EF4-FFF2-40B4-BE49-F238E27FC236}">
                    <a16:creationId xmlns:a16="http://schemas.microsoft.com/office/drawing/2014/main" id="{9B178B9E-9DF2-0BF1-3630-101BADF9E0A5}"/>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8" name="Line 100">
                <a:extLst>
                  <a:ext uri="{FF2B5EF4-FFF2-40B4-BE49-F238E27FC236}">
                    <a16:creationId xmlns:a16="http://schemas.microsoft.com/office/drawing/2014/main" id="{6B554C67-F183-833C-B910-9C8D36B95A06}"/>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9" name="Line 101">
                <a:extLst>
                  <a:ext uri="{FF2B5EF4-FFF2-40B4-BE49-F238E27FC236}">
                    <a16:creationId xmlns:a16="http://schemas.microsoft.com/office/drawing/2014/main" id="{DCD4EDA3-D7EA-8C7D-E6A6-A0557DF6B399}"/>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0" name="Line 102">
                <a:extLst>
                  <a:ext uri="{FF2B5EF4-FFF2-40B4-BE49-F238E27FC236}">
                    <a16:creationId xmlns:a16="http://schemas.microsoft.com/office/drawing/2014/main" id="{A2F4A22F-55B5-CA61-5D30-2BA601CAF160}"/>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1" name="Line 103">
                <a:extLst>
                  <a:ext uri="{FF2B5EF4-FFF2-40B4-BE49-F238E27FC236}">
                    <a16:creationId xmlns:a16="http://schemas.microsoft.com/office/drawing/2014/main" id="{233B6D42-9155-5CB3-2A91-B0435DAA871C}"/>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2" name="Line 104">
                <a:extLst>
                  <a:ext uri="{FF2B5EF4-FFF2-40B4-BE49-F238E27FC236}">
                    <a16:creationId xmlns:a16="http://schemas.microsoft.com/office/drawing/2014/main" id="{208EEB71-1874-B4E2-C102-BA215F48AF9E}"/>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3" name="Line 105">
                <a:extLst>
                  <a:ext uri="{FF2B5EF4-FFF2-40B4-BE49-F238E27FC236}">
                    <a16:creationId xmlns:a16="http://schemas.microsoft.com/office/drawing/2014/main" id="{F9D7AA90-1052-BD07-22C9-C934EF2C423D}"/>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64" name="Line 106">
                <a:extLst>
                  <a:ext uri="{FF2B5EF4-FFF2-40B4-BE49-F238E27FC236}">
                    <a16:creationId xmlns:a16="http://schemas.microsoft.com/office/drawing/2014/main" id="{CD0640FA-CEC9-0A65-E4A0-7EB1C3591CE1}"/>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441" name="Group 107">
              <a:extLst>
                <a:ext uri="{FF2B5EF4-FFF2-40B4-BE49-F238E27FC236}">
                  <a16:creationId xmlns:a16="http://schemas.microsoft.com/office/drawing/2014/main" id="{73C7FEBD-DAC7-58AD-9278-1506A1EEA0C7}"/>
                </a:ext>
              </a:extLst>
            </p:cNvPr>
            <p:cNvGrpSpPr>
              <a:grpSpLocks noChangeAspect="1"/>
            </p:cNvGrpSpPr>
            <p:nvPr/>
          </p:nvGrpSpPr>
          <p:grpSpPr bwMode="auto">
            <a:xfrm rot="-5400000">
              <a:off x="15977" y="5260"/>
              <a:ext cx="386" cy="42"/>
              <a:chOff x="16249" y="4991"/>
              <a:chExt cx="386" cy="42"/>
            </a:xfrm>
          </p:grpSpPr>
          <p:sp>
            <p:nvSpPr>
              <p:cNvPr id="11443" name="Line 108">
                <a:extLst>
                  <a:ext uri="{FF2B5EF4-FFF2-40B4-BE49-F238E27FC236}">
                    <a16:creationId xmlns:a16="http://schemas.microsoft.com/office/drawing/2014/main" id="{936E9255-0937-D8D9-9C9D-7EA1BFB43C8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4" name="Line 109">
                <a:extLst>
                  <a:ext uri="{FF2B5EF4-FFF2-40B4-BE49-F238E27FC236}">
                    <a16:creationId xmlns:a16="http://schemas.microsoft.com/office/drawing/2014/main" id="{AA7C9A16-D2F3-281B-8F19-DADB0D9509D9}"/>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5" name="Line 110">
                <a:extLst>
                  <a:ext uri="{FF2B5EF4-FFF2-40B4-BE49-F238E27FC236}">
                    <a16:creationId xmlns:a16="http://schemas.microsoft.com/office/drawing/2014/main" id="{8DA9762F-5C24-6D15-CEF3-5C0BF51A4BAC}"/>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6" name="Line 111">
                <a:extLst>
                  <a:ext uri="{FF2B5EF4-FFF2-40B4-BE49-F238E27FC236}">
                    <a16:creationId xmlns:a16="http://schemas.microsoft.com/office/drawing/2014/main" id="{712D4B85-C539-47C2-821B-F81663B04621}"/>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7" name="Line 112">
                <a:extLst>
                  <a:ext uri="{FF2B5EF4-FFF2-40B4-BE49-F238E27FC236}">
                    <a16:creationId xmlns:a16="http://schemas.microsoft.com/office/drawing/2014/main" id="{4A6D954E-1F43-4480-98E7-836A529F679E}"/>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8" name="Line 113">
                <a:extLst>
                  <a:ext uri="{FF2B5EF4-FFF2-40B4-BE49-F238E27FC236}">
                    <a16:creationId xmlns:a16="http://schemas.microsoft.com/office/drawing/2014/main" id="{E453629F-E4A0-D78B-9D93-E8FAAEA894BB}"/>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49" name="Line 114">
                <a:extLst>
                  <a:ext uri="{FF2B5EF4-FFF2-40B4-BE49-F238E27FC236}">
                    <a16:creationId xmlns:a16="http://schemas.microsoft.com/office/drawing/2014/main" id="{E752135E-BA49-38E1-9AF6-DF217B1B1F99}"/>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0" name="Line 115">
                <a:extLst>
                  <a:ext uri="{FF2B5EF4-FFF2-40B4-BE49-F238E27FC236}">
                    <a16:creationId xmlns:a16="http://schemas.microsoft.com/office/drawing/2014/main" id="{2DB9C83A-D798-363A-6CD1-479F0E90F3B4}"/>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1" name="Line 116">
                <a:extLst>
                  <a:ext uri="{FF2B5EF4-FFF2-40B4-BE49-F238E27FC236}">
                    <a16:creationId xmlns:a16="http://schemas.microsoft.com/office/drawing/2014/main" id="{72500EB3-B0EC-BB91-9555-A65202B22216}"/>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2" name="Line 117">
                <a:extLst>
                  <a:ext uri="{FF2B5EF4-FFF2-40B4-BE49-F238E27FC236}">
                    <a16:creationId xmlns:a16="http://schemas.microsoft.com/office/drawing/2014/main" id="{2EAEB8CC-DDA2-2146-31D4-C385EA5097D6}"/>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53" name="Line 118">
                <a:extLst>
                  <a:ext uri="{FF2B5EF4-FFF2-40B4-BE49-F238E27FC236}">
                    <a16:creationId xmlns:a16="http://schemas.microsoft.com/office/drawing/2014/main" id="{9915F805-7C8E-3049-A6DC-122B3E28E15C}"/>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sp>
          <p:nvSpPr>
            <p:cNvPr id="11442" name="AutoShape 119">
              <a:extLst>
                <a:ext uri="{FF2B5EF4-FFF2-40B4-BE49-F238E27FC236}">
                  <a16:creationId xmlns:a16="http://schemas.microsoft.com/office/drawing/2014/main" id="{7706E57B-FF31-A2F9-119C-D627B3B14733}"/>
                </a:ext>
              </a:extLst>
            </p:cNvPr>
            <p:cNvSpPr>
              <a:spLocks noChangeAspect="1" noChangeArrowheads="1"/>
            </p:cNvSpPr>
            <p:nvPr/>
          </p:nvSpPr>
          <p:spPr bwMode="auto">
            <a:xfrm>
              <a:off x="16202" y="5209"/>
              <a:ext cx="476" cy="152"/>
            </a:xfrm>
            <a:prstGeom prst="roundRect">
              <a:avLst>
                <a:gd name="adj" fmla="val 16667"/>
              </a:avLst>
            </a:prstGeom>
            <a:solidFill>
              <a:srgbClr val="FF9A4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11349" name="Freeform 120">
            <a:extLst>
              <a:ext uri="{FF2B5EF4-FFF2-40B4-BE49-F238E27FC236}">
                <a16:creationId xmlns:a16="http://schemas.microsoft.com/office/drawing/2014/main" id="{FA6CEBB4-6D84-0224-986D-2FAD7FEB7847}"/>
              </a:ext>
            </a:extLst>
          </p:cNvPr>
          <p:cNvSpPr>
            <a:spLocks noChangeAspect="1"/>
          </p:cNvSpPr>
          <p:nvPr/>
        </p:nvSpPr>
        <p:spPr bwMode="auto">
          <a:xfrm>
            <a:off x="1046163" y="2422525"/>
            <a:ext cx="20637" cy="11113"/>
          </a:xfrm>
          <a:custGeom>
            <a:avLst/>
            <a:gdLst>
              <a:gd name="T0" fmla="*/ 0 w 63"/>
              <a:gd name="T1" fmla="*/ 0 h 42"/>
              <a:gd name="T2" fmla="*/ 0 w 63"/>
              <a:gd name="T3" fmla="*/ 2147483646 h 42"/>
              <a:gd name="T4" fmla="*/ 2147483646 w 63"/>
              <a:gd name="T5" fmla="*/ 2147483646 h 42"/>
              <a:gd name="T6" fmla="*/ 2147483646 w 63"/>
              <a:gd name="T7" fmla="*/ 0 h 42"/>
              <a:gd name="T8" fmla="*/ 0 w 6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3" h="42">
                <a:moveTo>
                  <a:pt x="0" y="0"/>
                </a:moveTo>
                <a:lnTo>
                  <a:pt x="0" y="42"/>
                </a:lnTo>
                <a:lnTo>
                  <a:pt x="63" y="42"/>
                </a:lnTo>
                <a:lnTo>
                  <a:pt x="63"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nvGrpSpPr>
          <p:cNvPr id="11350" name="Group 121">
            <a:extLst>
              <a:ext uri="{FF2B5EF4-FFF2-40B4-BE49-F238E27FC236}">
                <a16:creationId xmlns:a16="http://schemas.microsoft.com/office/drawing/2014/main" id="{DD5328D9-0D8A-FD95-4281-46B712578A0C}"/>
              </a:ext>
            </a:extLst>
          </p:cNvPr>
          <p:cNvGrpSpPr>
            <a:grpSpLocks noChangeAspect="1"/>
          </p:cNvGrpSpPr>
          <p:nvPr/>
        </p:nvGrpSpPr>
        <p:grpSpPr bwMode="auto">
          <a:xfrm>
            <a:off x="965200" y="2408238"/>
            <a:ext cx="65088" cy="44450"/>
            <a:chOff x="16138" y="4790"/>
            <a:chExt cx="206" cy="162"/>
          </a:xfrm>
        </p:grpSpPr>
        <p:sp>
          <p:nvSpPr>
            <p:cNvPr id="11427" name="Line 122">
              <a:extLst>
                <a:ext uri="{FF2B5EF4-FFF2-40B4-BE49-F238E27FC236}">
                  <a16:creationId xmlns:a16="http://schemas.microsoft.com/office/drawing/2014/main" id="{E45BEB19-900C-7DEE-DB46-93A0FF0B5072}"/>
                </a:ext>
              </a:extLst>
            </p:cNvPr>
            <p:cNvSpPr>
              <a:spLocks noChangeAspect="1" noChangeShapeType="1"/>
            </p:cNvSpPr>
            <p:nvPr/>
          </p:nvSpPr>
          <p:spPr bwMode="auto">
            <a:xfrm>
              <a:off x="16138" y="4932"/>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8" name="Line 123">
              <a:extLst>
                <a:ext uri="{FF2B5EF4-FFF2-40B4-BE49-F238E27FC236}">
                  <a16:creationId xmlns:a16="http://schemas.microsoft.com/office/drawing/2014/main" id="{3C298F69-A76D-B386-6FEC-88127159404C}"/>
                </a:ext>
              </a:extLst>
            </p:cNvPr>
            <p:cNvSpPr>
              <a:spLocks noChangeAspect="1" noChangeShapeType="1"/>
            </p:cNvSpPr>
            <p:nvPr/>
          </p:nvSpPr>
          <p:spPr bwMode="auto">
            <a:xfrm>
              <a:off x="16138" y="4894"/>
              <a:ext cx="3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9" name="Line 124">
              <a:extLst>
                <a:ext uri="{FF2B5EF4-FFF2-40B4-BE49-F238E27FC236}">
                  <a16:creationId xmlns:a16="http://schemas.microsoft.com/office/drawing/2014/main" id="{6EEF7BBE-7CD1-B0AA-1A26-708B656D492E}"/>
                </a:ext>
              </a:extLst>
            </p:cNvPr>
            <p:cNvSpPr>
              <a:spLocks noChangeAspect="1" noChangeShapeType="1"/>
            </p:cNvSpPr>
            <p:nvPr/>
          </p:nvSpPr>
          <p:spPr bwMode="auto">
            <a:xfrm>
              <a:off x="16138" y="4848"/>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0" name="Freeform 125">
              <a:extLst>
                <a:ext uri="{FF2B5EF4-FFF2-40B4-BE49-F238E27FC236}">
                  <a16:creationId xmlns:a16="http://schemas.microsoft.com/office/drawing/2014/main" id="{E113862C-A960-F8FC-EE29-C691E0164920}"/>
                </a:ext>
              </a:extLst>
            </p:cNvPr>
            <p:cNvSpPr>
              <a:spLocks noChangeAspect="1"/>
            </p:cNvSpPr>
            <p:nvPr/>
          </p:nvSpPr>
          <p:spPr bwMode="auto">
            <a:xfrm>
              <a:off x="16138" y="4814"/>
              <a:ext cx="49" cy="1"/>
            </a:xfrm>
            <a:custGeom>
              <a:avLst/>
              <a:gdLst>
                <a:gd name="T0" fmla="*/ 0 w 49"/>
                <a:gd name="T1" fmla="*/ 1 h 1"/>
                <a:gd name="T2" fmla="*/ 49 w 49"/>
                <a:gd name="T3" fmla="*/ 0 h 1"/>
                <a:gd name="T4" fmla="*/ 0 60000 65536"/>
                <a:gd name="T5" fmla="*/ 0 60000 65536"/>
              </a:gdLst>
              <a:ahLst/>
              <a:cxnLst>
                <a:cxn ang="T4">
                  <a:pos x="T0" y="T1"/>
                </a:cxn>
                <a:cxn ang="T5">
                  <a:pos x="T2" y="T3"/>
                </a:cxn>
              </a:cxnLst>
              <a:rect l="0" t="0" r="r" b="b"/>
              <a:pathLst>
                <a:path w="49" h="1">
                  <a:moveTo>
                    <a:pt x="0" y="1"/>
                  </a:moveTo>
                  <a:lnTo>
                    <a:pt x="49" y="0"/>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1" name="Line 126">
              <a:extLst>
                <a:ext uri="{FF2B5EF4-FFF2-40B4-BE49-F238E27FC236}">
                  <a16:creationId xmlns:a16="http://schemas.microsoft.com/office/drawing/2014/main" id="{6BAC84E7-BFA8-F6D8-03F0-9701660C3257}"/>
                </a:ext>
              </a:extLst>
            </p:cNvPr>
            <p:cNvSpPr>
              <a:spLocks noChangeAspect="1" noChangeShapeType="1"/>
            </p:cNvSpPr>
            <p:nvPr/>
          </p:nvSpPr>
          <p:spPr bwMode="auto">
            <a:xfrm>
              <a:off x="16295" y="4933"/>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2" name="Line 127">
              <a:extLst>
                <a:ext uri="{FF2B5EF4-FFF2-40B4-BE49-F238E27FC236}">
                  <a16:creationId xmlns:a16="http://schemas.microsoft.com/office/drawing/2014/main" id="{DD7A638B-76FB-C40B-4BA5-47A800DA4FDC}"/>
                </a:ext>
              </a:extLst>
            </p:cNvPr>
            <p:cNvSpPr>
              <a:spLocks noChangeAspect="1" noChangeShapeType="1"/>
            </p:cNvSpPr>
            <p:nvPr/>
          </p:nvSpPr>
          <p:spPr bwMode="auto">
            <a:xfrm>
              <a:off x="16295" y="4895"/>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3" name="Line 128">
              <a:extLst>
                <a:ext uri="{FF2B5EF4-FFF2-40B4-BE49-F238E27FC236}">
                  <a16:creationId xmlns:a16="http://schemas.microsoft.com/office/drawing/2014/main" id="{700F807A-4E54-FC69-6D83-598133F26085}"/>
                </a:ext>
              </a:extLst>
            </p:cNvPr>
            <p:cNvSpPr>
              <a:spLocks noChangeAspect="1" noChangeShapeType="1"/>
            </p:cNvSpPr>
            <p:nvPr/>
          </p:nvSpPr>
          <p:spPr bwMode="auto">
            <a:xfrm>
              <a:off x="16295" y="4849"/>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4" name="Freeform 129">
              <a:extLst>
                <a:ext uri="{FF2B5EF4-FFF2-40B4-BE49-F238E27FC236}">
                  <a16:creationId xmlns:a16="http://schemas.microsoft.com/office/drawing/2014/main" id="{0674321D-BFC5-5B47-B151-1DF8AF79307A}"/>
                </a:ext>
              </a:extLst>
            </p:cNvPr>
            <p:cNvSpPr>
              <a:spLocks noChangeAspect="1"/>
            </p:cNvSpPr>
            <p:nvPr/>
          </p:nvSpPr>
          <p:spPr bwMode="auto">
            <a:xfrm>
              <a:off x="16294" y="4814"/>
              <a:ext cx="50" cy="1"/>
            </a:xfrm>
            <a:custGeom>
              <a:avLst/>
              <a:gdLst>
                <a:gd name="T0" fmla="*/ 0 w 50"/>
                <a:gd name="T1" fmla="*/ 0 h 1"/>
                <a:gd name="T2" fmla="*/ 50 w 50"/>
                <a:gd name="T3" fmla="*/ 1 h 1"/>
                <a:gd name="T4" fmla="*/ 0 60000 65536"/>
                <a:gd name="T5" fmla="*/ 0 60000 65536"/>
              </a:gdLst>
              <a:ahLst/>
              <a:cxnLst>
                <a:cxn ang="T4">
                  <a:pos x="T0" y="T1"/>
                </a:cxn>
                <a:cxn ang="T5">
                  <a:pos x="T2" y="T3"/>
                </a:cxn>
              </a:cxnLst>
              <a:rect l="0" t="0" r="r" b="b"/>
              <a:pathLst>
                <a:path w="50" h="1">
                  <a:moveTo>
                    <a:pt x="0" y="0"/>
                  </a:moveTo>
                  <a:lnTo>
                    <a:pt x="50" y="1"/>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5" name="Freeform 130">
              <a:extLst>
                <a:ext uri="{FF2B5EF4-FFF2-40B4-BE49-F238E27FC236}">
                  <a16:creationId xmlns:a16="http://schemas.microsoft.com/office/drawing/2014/main" id="{9E3E5ACA-0331-E523-E8D7-7A1837610215}"/>
                </a:ext>
              </a:extLst>
            </p:cNvPr>
            <p:cNvSpPr>
              <a:spLocks noChangeAspect="1"/>
            </p:cNvSpPr>
            <p:nvPr/>
          </p:nvSpPr>
          <p:spPr bwMode="auto">
            <a:xfrm>
              <a:off x="16175" y="4790"/>
              <a:ext cx="51" cy="162"/>
            </a:xfrm>
            <a:custGeom>
              <a:avLst/>
              <a:gdLst>
                <a:gd name="T0" fmla="*/ 0 w 51"/>
                <a:gd name="T1" fmla="*/ 0 h 162"/>
                <a:gd name="T2" fmla="*/ 51 w 51"/>
                <a:gd name="T3" fmla="*/ 2 h 162"/>
                <a:gd name="T4" fmla="*/ 43 w 51"/>
                <a:gd name="T5" fmla="*/ 162 h 162"/>
                <a:gd name="T6" fmla="*/ 0 w 51"/>
                <a:gd name="T7" fmla="*/ 162 h 162"/>
                <a:gd name="T8" fmla="*/ 0 w 51"/>
                <a:gd name="T9" fmla="*/ 0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62">
                  <a:moveTo>
                    <a:pt x="0" y="0"/>
                  </a:moveTo>
                  <a:lnTo>
                    <a:pt x="51" y="2"/>
                  </a:lnTo>
                  <a:lnTo>
                    <a:pt x="43" y="162"/>
                  </a:lnTo>
                  <a:lnTo>
                    <a:pt x="0" y="162"/>
                  </a:lnTo>
                  <a:lnTo>
                    <a:pt x="0" y="0"/>
                  </a:lnTo>
                  <a:close/>
                </a:path>
              </a:pathLst>
            </a:custGeom>
            <a:solidFill>
              <a:srgbClr val="F3E0B5"/>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36" name="Freeform 131">
              <a:extLst>
                <a:ext uri="{FF2B5EF4-FFF2-40B4-BE49-F238E27FC236}">
                  <a16:creationId xmlns:a16="http://schemas.microsoft.com/office/drawing/2014/main" id="{39A27750-D2AD-F513-5446-E0297D3DFB61}"/>
                </a:ext>
              </a:extLst>
            </p:cNvPr>
            <p:cNvSpPr>
              <a:spLocks noChangeAspect="1"/>
            </p:cNvSpPr>
            <p:nvPr/>
          </p:nvSpPr>
          <p:spPr bwMode="auto">
            <a:xfrm>
              <a:off x="16200" y="4790"/>
              <a:ext cx="98" cy="162"/>
            </a:xfrm>
            <a:custGeom>
              <a:avLst/>
              <a:gdLst>
                <a:gd name="T0" fmla="*/ 0 w 98"/>
                <a:gd name="T1" fmla="*/ 2 h 162"/>
                <a:gd name="T2" fmla="*/ 0 w 98"/>
                <a:gd name="T3" fmla="*/ 161 h 162"/>
                <a:gd name="T4" fmla="*/ 98 w 98"/>
                <a:gd name="T5" fmla="*/ 162 h 162"/>
                <a:gd name="T6" fmla="*/ 98 w 98"/>
                <a:gd name="T7" fmla="*/ 0 h 162"/>
                <a:gd name="T8" fmla="*/ 0 w 98"/>
                <a:gd name="T9" fmla="*/ 2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8" h="162">
                  <a:moveTo>
                    <a:pt x="0" y="2"/>
                  </a:moveTo>
                  <a:lnTo>
                    <a:pt x="0" y="161"/>
                  </a:lnTo>
                  <a:lnTo>
                    <a:pt x="98" y="162"/>
                  </a:lnTo>
                  <a:lnTo>
                    <a:pt x="98" y="0"/>
                  </a:lnTo>
                  <a:lnTo>
                    <a:pt x="0" y="2"/>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grpSp>
        <p:nvGrpSpPr>
          <p:cNvPr id="11351" name="Group 132">
            <a:extLst>
              <a:ext uri="{FF2B5EF4-FFF2-40B4-BE49-F238E27FC236}">
                <a16:creationId xmlns:a16="http://schemas.microsoft.com/office/drawing/2014/main" id="{F1EA6FF5-F745-4D43-FE58-F5C42C3C1557}"/>
              </a:ext>
            </a:extLst>
          </p:cNvPr>
          <p:cNvGrpSpPr>
            <a:grpSpLocks noChangeAspect="1"/>
          </p:cNvGrpSpPr>
          <p:nvPr/>
        </p:nvGrpSpPr>
        <p:grpSpPr bwMode="auto">
          <a:xfrm>
            <a:off x="1092200" y="2408238"/>
            <a:ext cx="66675" cy="44450"/>
            <a:chOff x="16138" y="4790"/>
            <a:chExt cx="206" cy="162"/>
          </a:xfrm>
        </p:grpSpPr>
        <p:sp>
          <p:nvSpPr>
            <p:cNvPr id="11417" name="Line 133">
              <a:extLst>
                <a:ext uri="{FF2B5EF4-FFF2-40B4-BE49-F238E27FC236}">
                  <a16:creationId xmlns:a16="http://schemas.microsoft.com/office/drawing/2014/main" id="{4A99940B-9C39-1021-B930-8A98BA1207ED}"/>
                </a:ext>
              </a:extLst>
            </p:cNvPr>
            <p:cNvSpPr>
              <a:spLocks noChangeAspect="1" noChangeShapeType="1"/>
            </p:cNvSpPr>
            <p:nvPr/>
          </p:nvSpPr>
          <p:spPr bwMode="auto">
            <a:xfrm>
              <a:off x="16138" y="4932"/>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8" name="Line 134">
              <a:extLst>
                <a:ext uri="{FF2B5EF4-FFF2-40B4-BE49-F238E27FC236}">
                  <a16:creationId xmlns:a16="http://schemas.microsoft.com/office/drawing/2014/main" id="{BEFD5402-A97D-816C-2DEA-A1669007079F}"/>
                </a:ext>
              </a:extLst>
            </p:cNvPr>
            <p:cNvSpPr>
              <a:spLocks noChangeAspect="1" noChangeShapeType="1"/>
            </p:cNvSpPr>
            <p:nvPr/>
          </p:nvSpPr>
          <p:spPr bwMode="auto">
            <a:xfrm>
              <a:off x="16138" y="4894"/>
              <a:ext cx="3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9" name="Line 135">
              <a:extLst>
                <a:ext uri="{FF2B5EF4-FFF2-40B4-BE49-F238E27FC236}">
                  <a16:creationId xmlns:a16="http://schemas.microsoft.com/office/drawing/2014/main" id="{7521D4B6-6EF1-AB05-1478-162E0456DA82}"/>
                </a:ext>
              </a:extLst>
            </p:cNvPr>
            <p:cNvSpPr>
              <a:spLocks noChangeAspect="1" noChangeShapeType="1"/>
            </p:cNvSpPr>
            <p:nvPr/>
          </p:nvSpPr>
          <p:spPr bwMode="auto">
            <a:xfrm>
              <a:off x="16138" y="4848"/>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0" name="Freeform 136">
              <a:extLst>
                <a:ext uri="{FF2B5EF4-FFF2-40B4-BE49-F238E27FC236}">
                  <a16:creationId xmlns:a16="http://schemas.microsoft.com/office/drawing/2014/main" id="{312EF5F4-66C6-62E4-4C96-306A92C4E964}"/>
                </a:ext>
              </a:extLst>
            </p:cNvPr>
            <p:cNvSpPr>
              <a:spLocks noChangeAspect="1"/>
            </p:cNvSpPr>
            <p:nvPr/>
          </p:nvSpPr>
          <p:spPr bwMode="auto">
            <a:xfrm>
              <a:off x="16138" y="4814"/>
              <a:ext cx="49" cy="1"/>
            </a:xfrm>
            <a:custGeom>
              <a:avLst/>
              <a:gdLst>
                <a:gd name="T0" fmla="*/ 0 w 49"/>
                <a:gd name="T1" fmla="*/ 1 h 1"/>
                <a:gd name="T2" fmla="*/ 49 w 49"/>
                <a:gd name="T3" fmla="*/ 0 h 1"/>
                <a:gd name="T4" fmla="*/ 0 60000 65536"/>
                <a:gd name="T5" fmla="*/ 0 60000 65536"/>
              </a:gdLst>
              <a:ahLst/>
              <a:cxnLst>
                <a:cxn ang="T4">
                  <a:pos x="T0" y="T1"/>
                </a:cxn>
                <a:cxn ang="T5">
                  <a:pos x="T2" y="T3"/>
                </a:cxn>
              </a:cxnLst>
              <a:rect l="0" t="0" r="r" b="b"/>
              <a:pathLst>
                <a:path w="49" h="1">
                  <a:moveTo>
                    <a:pt x="0" y="1"/>
                  </a:moveTo>
                  <a:lnTo>
                    <a:pt x="49" y="0"/>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1" name="Line 137">
              <a:extLst>
                <a:ext uri="{FF2B5EF4-FFF2-40B4-BE49-F238E27FC236}">
                  <a16:creationId xmlns:a16="http://schemas.microsoft.com/office/drawing/2014/main" id="{CEE48BBA-EFAD-A6E0-5D0B-2004176FD785}"/>
                </a:ext>
              </a:extLst>
            </p:cNvPr>
            <p:cNvSpPr>
              <a:spLocks noChangeAspect="1" noChangeShapeType="1"/>
            </p:cNvSpPr>
            <p:nvPr/>
          </p:nvSpPr>
          <p:spPr bwMode="auto">
            <a:xfrm>
              <a:off x="16295" y="4933"/>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2" name="Line 138">
              <a:extLst>
                <a:ext uri="{FF2B5EF4-FFF2-40B4-BE49-F238E27FC236}">
                  <a16:creationId xmlns:a16="http://schemas.microsoft.com/office/drawing/2014/main" id="{187E3C8B-D8B8-4B04-FFFB-047928BF9EBF}"/>
                </a:ext>
              </a:extLst>
            </p:cNvPr>
            <p:cNvSpPr>
              <a:spLocks noChangeAspect="1" noChangeShapeType="1"/>
            </p:cNvSpPr>
            <p:nvPr/>
          </p:nvSpPr>
          <p:spPr bwMode="auto">
            <a:xfrm>
              <a:off x="16295" y="4895"/>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3" name="Line 139">
              <a:extLst>
                <a:ext uri="{FF2B5EF4-FFF2-40B4-BE49-F238E27FC236}">
                  <a16:creationId xmlns:a16="http://schemas.microsoft.com/office/drawing/2014/main" id="{95C24808-D206-FB23-CDA2-B8EE802F1B34}"/>
                </a:ext>
              </a:extLst>
            </p:cNvPr>
            <p:cNvSpPr>
              <a:spLocks noChangeAspect="1" noChangeShapeType="1"/>
            </p:cNvSpPr>
            <p:nvPr/>
          </p:nvSpPr>
          <p:spPr bwMode="auto">
            <a:xfrm>
              <a:off x="16295" y="4849"/>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4" name="Freeform 140">
              <a:extLst>
                <a:ext uri="{FF2B5EF4-FFF2-40B4-BE49-F238E27FC236}">
                  <a16:creationId xmlns:a16="http://schemas.microsoft.com/office/drawing/2014/main" id="{D0A1F42E-C905-7660-9DD0-896D943CE639}"/>
                </a:ext>
              </a:extLst>
            </p:cNvPr>
            <p:cNvSpPr>
              <a:spLocks noChangeAspect="1"/>
            </p:cNvSpPr>
            <p:nvPr/>
          </p:nvSpPr>
          <p:spPr bwMode="auto">
            <a:xfrm>
              <a:off x="16294" y="4814"/>
              <a:ext cx="50" cy="1"/>
            </a:xfrm>
            <a:custGeom>
              <a:avLst/>
              <a:gdLst>
                <a:gd name="T0" fmla="*/ 0 w 50"/>
                <a:gd name="T1" fmla="*/ 0 h 1"/>
                <a:gd name="T2" fmla="*/ 50 w 50"/>
                <a:gd name="T3" fmla="*/ 1 h 1"/>
                <a:gd name="T4" fmla="*/ 0 60000 65536"/>
                <a:gd name="T5" fmla="*/ 0 60000 65536"/>
              </a:gdLst>
              <a:ahLst/>
              <a:cxnLst>
                <a:cxn ang="T4">
                  <a:pos x="T0" y="T1"/>
                </a:cxn>
                <a:cxn ang="T5">
                  <a:pos x="T2" y="T3"/>
                </a:cxn>
              </a:cxnLst>
              <a:rect l="0" t="0" r="r" b="b"/>
              <a:pathLst>
                <a:path w="50" h="1">
                  <a:moveTo>
                    <a:pt x="0" y="0"/>
                  </a:moveTo>
                  <a:lnTo>
                    <a:pt x="50" y="1"/>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5" name="Freeform 141">
              <a:extLst>
                <a:ext uri="{FF2B5EF4-FFF2-40B4-BE49-F238E27FC236}">
                  <a16:creationId xmlns:a16="http://schemas.microsoft.com/office/drawing/2014/main" id="{20092A63-8C6A-639E-2EFB-8BCFB6BF67FB}"/>
                </a:ext>
              </a:extLst>
            </p:cNvPr>
            <p:cNvSpPr>
              <a:spLocks noChangeAspect="1"/>
            </p:cNvSpPr>
            <p:nvPr/>
          </p:nvSpPr>
          <p:spPr bwMode="auto">
            <a:xfrm>
              <a:off x="16175" y="4790"/>
              <a:ext cx="51" cy="162"/>
            </a:xfrm>
            <a:custGeom>
              <a:avLst/>
              <a:gdLst>
                <a:gd name="T0" fmla="*/ 0 w 51"/>
                <a:gd name="T1" fmla="*/ 0 h 162"/>
                <a:gd name="T2" fmla="*/ 51 w 51"/>
                <a:gd name="T3" fmla="*/ 2 h 162"/>
                <a:gd name="T4" fmla="*/ 43 w 51"/>
                <a:gd name="T5" fmla="*/ 162 h 162"/>
                <a:gd name="T6" fmla="*/ 0 w 51"/>
                <a:gd name="T7" fmla="*/ 162 h 162"/>
                <a:gd name="T8" fmla="*/ 0 w 51"/>
                <a:gd name="T9" fmla="*/ 0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62">
                  <a:moveTo>
                    <a:pt x="0" y="0"/>
                  </a:moveTo>
                  <a:lnTo>
                    <a:pt x="51" y="2"/>
                  </a:lnTo>
                  <a:lnTo>
                    <a:pt x="43" y="162"/>
                  </a:lnTo>
                  <a:lnTo>
                    <a:pt x="0" y="162"/>
                  </a:lnTo>
                  <a:lnTo>
                    <a:pt x="0" y="0"/>
                  </a:lnTo>
                  <a:close/>
                </a:path>
              </a:pathLst>
            </a:custGeom>
            <a:solidFill>
              <a:srgbClr val="F3E0B5"/>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26" name="Freeform 142">
              <a:extLst>
                <a:ext uri="{FF2B5EF4-FFF2-40B4-BE49-F238E27FC236}">
                  <a16:creationId xmlns:a16="http://schemas.microsoft.com/office/drawing/2014/main" id="{2E400801-80E4-1775-34BC-A57675CC33E4}"/>
                </a:ext>
              </a:extLst>
            </p:cNvPr>
            <p:cNvSpPr>
              <a:spLocks noChangeAspect="1"/>
            </p:cNvSpPr>
            <p:nvPr/>
          </p:nvSpPr>
          <p:spPr bwMode="auto">
            <a:xfrm>
              <a:off x="16200" y="4790"/>
              <a:ext cx="98" cy="162"/>
            </a:xfrm>
            <a:custGeom>
              <a:avLst/>
              <a:gdLst>
                <a:gd name="T0" fmla="*/ 0 w 98"/>
                <a:gd name="T1" fmla="*/ 2 h 162"/>
                <a:gd name="T2" fmla="*/ 0 w 98"/>
                <a:gd name="T3" fmla="*/ 161 h 162"/>
                <a:gd name="T4" fmla="*/ 98 w 98"/>
                <a:gd name="T5" fmla="*/ 162 h 162"/>
                <a:gd name="T6" fmla="*/ 98 w 98"/>
                <a:gd name="T7" fmla="*/ 0 h 162"/>
                <a:gd name="T8" fmla="*/ 0 w 98"/>
                <a:gd name="T9" fmla="*/ 2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8" h="162">
                  <a:moveTo>
                    <a:pt x="0" y="2"/>
                  </a:moveTo>
                  <a:lnTo>
                    <a:pt x="0" y="161"/>
                  </a:lnTo>
                  <a:lnTo>
                    <a:pt x="98" y="162"/>
                  </a:lnTo>
                  <a:lnTo>
                    <a:pt x="98" y="0"/>
                  </a:lnTo>
                  <a:lnTo>
                    <a:pt x="0" y="2"/>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sp>
        <p:nvSpPr>
          <p:cNvPr id="11352" name="Freeform 143">
            <a:extLst>
              <a:ext uri="{FF2B5EF4-FFF2-40B4-BE49-F238E27FC236}">
                <a16:creationId xmlns:a16="http://schemas.microsoft.com/office/drawing/2014/main" id="{293E3A3C-B084-FA11-9237-70E9B5A2897A}"/>
              </a:ext>
            </a:extLst>
          </p:cNvPr>
          <p:cNvSpPr>
            <a:spLocks noChangeAspect="1"/>
          </p:cNvSpPr>
          <p:nvPr/>
        </p:nvSpPr>
        <p:spPr bwMode="auto">
          <a:xfrm>
            <a:off x="1162050" y="2384425"/>
            <a:ext cx="28575" cy="14288"/>
          </a:xfrm>
          <a:custGeom>
            <a:avLst/>
            <a:gdLst>
              <a:gd name="T0" fmla="*/ 0 w 82"/>
              <a:gd name="T1" fmla="*/ 0 h 48"/>
              <a:gd name="T2" fmla="*/ 0 w 82"/>
              <a:gd name="T3" fmla="*/ 2147483646 h 48"/>
              <a:gd name="T4" fmla="*/ 2147483646 w 82"/>
              <a:gd name="T5" fmla="*/ 2147483646 h 48"/>
              <a:gd name="T6" fmla="*/ 2147483646 w 82"/>
              <a:gd name="T7" fmla="*/ 0 h 48"/>
              <a:gd name="T8" fmla="*/ 0 w 82"/>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 h="48">
                <a:moveTo>
                  <a:pt x="0" y="0"/>
                </a:moveTo>
                <a:lnTo>
                  <a:pt x="0" y="48"/>
                </a:lnTo>
                <a:lnTo>
                  <a:pt x="82" y="48"/>
                </a:lnTo>
                <a:lnTo>
                  <a:pt x="82"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53" name="Rectangle 144">
            <a:extLst>
              <a:ext uri="{FF2B5EF4-FFF2-40B4-BE49-F238E27FC236}">
                <a16:creationId xmlns:a16="http://schemas.microsoft.com/office/drawing/2014/main" id="{046CA4F6-731A-C3AD-D3B8-C829E93EA0E6}"/>
              </a:ext>
            </a:extLst>
          </p:cNvPr>
          <p:cNvSpPr>
            <a:spLocks noChangeAspect="1" noChangeArrowheads="1"/>
          </p:cNvSpPr>
          <p:nvPr/>
        </p:nvSpPr>
        <p:spPr bwMode="auto">
          <a:xfrm>
            <a:off x="1177925" y="2411413"/>
            <a:ext cx="17463" cy="25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11354" name="Group 145">
            <a:extLst>
              <a:ext uri="{FF2B5EF4-FFF2-40B4-BE49-F238E27FC236}">
                <a16:creationId xmlns:a16="http://schemas.microsoft.com/office/drawing/2014/main" id="{018C93D4-AA48-D099-FEFC-6CED788C9170}"/>
              </a:ext>
            </a:extLst>
          </p:cNvPr>
          <p:cNvGrpSpPr>
            <a:grpSpLocks noChangeAspect="1"/>
          </p:cNvGrpSpPr>
          <p:nvPr/>
        </p:nvGrpSpPr>
        <p:grpSpPr bwMode="auto">
          <a:xfrm>
            <a:off x="1178047" y="2446338"/>
            <a:ext cx="20636" cy="23812"/>
            <a:chOff x="16802" y="4930"/>
            <a:chExt cx="63" cy="86"/>
          </a:xfrm>
        </p:grpSpPr>
        <p:sp>
          <p:nvSpPr>
            <p:cNvPr id="11415" name="Freeform 146">
              <a:extLst>
                <a:ext uri="{FF2B5EF4-FFF2-40B4-BE49-F238E27FC236}">
                  <a16:creationId xmlns:a16="http://schemas.microsoft.com/office/drawing/2014/main" id="{389DEF7B-1E39-4DBD-2AAE-F22A364E2699}"/>
                </a:ext>
              </a:extLst>
            </p:cNvPr>
            <p:cNvSpPr>
              <a:spLocks noChangeAspect="1"/>
            </p:cNvSpPr>
            <p:nvPr/>
          </p:nvSpPr>
          <p:spPr bwMode="auto">
            <a:xfrm>
              <a:off x="16802" y="4973"/>
              <a:ext cx="63" cy="43"/>
            </a:xfrm>
            <a:custGeom>
              <a:avLst/>
              <a:gdLst>
                <a:gd name="T0" fmla="*/ 0 w 96"/>
                <a:gd name="T1" fmla="*/ 0 h 48"/>
                <a:gd name="T2" fmla="*/ 0 w 96"/>
                <a:gd name="T3" fmla="*/ 25 h 48"/>
                <a:gd name="T4" fmla="*/ 8 w 96"/>
                <a:gd name="T5" fmla="*/ 25 h 48"/>
                <a:gd name="T6" fmla="*/ 8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6" name="Freeform 147">
              <a:extLst>
                <a:ext uri="{FF2B5EF4-FFF2-40B4-BE49-F238E27FC236}">
                  <a16:creationId xmlns:a16="http://schemas.microsoft.com/office/drawing/2014/main" id="{C67BC46B-1565-0618-1BF1-9CF4088E8962}"/>
                </a:ext>
              </a:extLst>
            </p:cNvPr>
            <p:cNvSpPr>
              <a:spLocks noChangeAspect="1"/>
            </p:cNvSpPr>
            <p:nvPr/>
          </p:nvSpPr>
          <p:spPr bwMode="auto">
            <a:xfrm>
              <a:off x="16811" y="4930"/>
              <a:ext cx="50" cy="25"/>
            </a:xfrm>
            <a:custGeom>
              <a:avLst/>
              <a:gdLst>
                <a:gd name="T0" fmla="*/ 0 w 96"/>
                <a:gd name="T1" fmla="*/ 0 h 48"/>
                <a:gd name="T2" fmla="*/ 0 w 96"/>
                <a:gd name="T3" fmla="*/ 1 h 48"/>
                <a:gd name="T4" fmla="*/ 2 w 96"/>
                <a:gd name="T5" fmla="*/ 1 h 48"/>
                <a:gd name="T6" fmla="*/ 2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sp>
        <p:nvSpPr>
          <p:cNvPr id="11355" name="Freeform 148">
            <a:extLst>
              <a:ext uri="{FF2B5EF4-FFF2-40B4-BE49-F238E27FC236}">
                <a16:creationId xmlns:a16="http://schemas.microsoft.com/office/drawing/2014/main" id="{7B9BBDA1-9E38-0550-10E7-81B29AB98CE2}"/>
              </a:ext>
            </a:extLst>
          </p:cNvPr>
          <p:cNvSpPr>
            <a:spLocks noChangeAspect="1"/>
          </p:cNvSpPr>
          <p:nvPr/>
        </p:nvSpPr>
        <p:spPr bwMode="auto">
          <a:xfrm>
            <a:off x="1174750" y="2538413"/>
            <a:ext cx="20638"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56" name="Freeform 149">
            <a:extLst>
              <a:ext uri="{FF2B5EF4-FFF2-40B4-BE49-F238E27FC236}">
                <a16:creationId xmlns:a16="http://schemas.microsoft.com/office/drawing/2014/main" id="{35FD9960-D0D8-71B8-C30B-17DC33A6DC0D}"/>
              </a:ext>
            </a:extLst>
          </p:cNvPr>
          <p:cNvSpPr>
            <a:spLocks noChangeAspect="1"/>
          </p:cNvSpPr>
          <p:nvPr/>
        </p:nvSpPr>
        <p:spPr bwMode="auto">
          <a:xfrm>
            <a:off x="1177925" y="2527300"/>
            <a:ext cx="17463" cy="793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57" name="Freeform 150">
            <a:extLst>
              <a:ext uri="{FF2B5EF4-FFF2-40B4-BE49-F238E27FC236}">
                <a16:creationId xmlns:a16="http://schemas.microsoft.com/office/drawing/2014/main" id="{C31BF45C-47AE-FEF0-1438-49422B753ABA}"/>
              </a:ext>
            </a:extLst>
          </p:cNvPr>
          <p:cNvSpPr>
            <a:spLocks noChangeAspect="1"/>
          </p:cNvSpPr>
          <p:nvPr/>
        </p:nvSpPr>
        <p:spPr bwMode="auto">
          <a:xfrm flipV="1">
            <a:off x="1177925" y="2489200"/>
            <a:ext cx="20638" cy="11113"/>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58" name="Freeform 151">
            <a:extLst>
              <a:ext uri="{FF2B5EF4-FFF2-40B4-BE49-F238E27FC236}">
                <a16:creationId xmlns:a16="http://schemas.microsoft.com/office/drawing/2014/main" id="{650798B3-88DE-C448-974E-8264719FB37B}"/>
              </a:ext>
            </a:extLst>
          </p:cNvPr>
          <p:cNvSpPr>
            <a:spLocks noChangeAspect="1"/>
          </p:cNvSpPr>
          <p:nvPr/>
        </p:nvSpPr>
        <p:spPr bwMode="auto">
          <a:xfrm flipV="1">
            <a:off x="1181100" y="2508250"/>
            <a:ext cx="15875" cy="635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809EB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59" name="Freeform 152">
            <a:extLst>
              <a:ext uri="{FF2B5EF4-FFF2-40B4-BE49-F238E27FC236}">
                <a16:creationId xmlns:a16="http://schemas.microsoft.com/office/drawing/2014/main" id="{82EC3352-0137-B32B-2518-7E7B670D7458}"/>
              </a:ext>
            </a:extLst>
          </p:cNvPr>
          <p:cNvSpPr>
            <a:spLocks noChangeAspect="1"/>
          </p:cNvSpPr>
          <p:nvPr/>
        </p:nvSpPr>
        <p:spPr bwMode="auto">
          <a:xfrm>
            <a:off x="1214438" y="2540000"/>
            <a:ext cx="31750"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0" name="Freeform 153">
            <a:extLst>
              <a:ext uri="{FF2B5EF4-FFF2-40B4-BE49-F238E27FC236}">
                <a16:creationId xmlns:a16="http://schemas.microsoft.com/office/drawing/2014/main" id="{80833AD9-9DE1-D391-D33D-4E68E301B2BC}"/>
              </a:ext>
            </a:extLst>
          </p:cNvPr>
          <p:cNvSpPr>
            <a:spLocks noChangeAspect="1"/>
          </p:cNvSpPr>
          <p:nvPr/>
        </p:nvSpPr>
        <p:spPr bwMode="auto">
          <a:xfrm>
            <a:off x="1169988" y="2560638"/>
            <a:ext cx="9525" cy="15875"/>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1" name="Freeform 154">
            <a:extLst>
              <a:ext uri="{FF2B5EF4-FFF2-40B4-BE49-F238E27FC236}">
                <a16:creationId xmlns:a16="http://schemas.microsoft.com/office/drawing/2014/main" id="{1CD95072-596A-52C3-5062-FB12FDD63360}"/>
              </a:ext>
            </a:extLst>
          </p:cNvPr>
          <p:cNvSpPr>
            <a:spLocks noChangeAspect="1"/>
          </p:cNvSpPr>
          <p:nvPr/>
        </p:nvSpPr>
        <p:spPr bwMode="auto">
          <a:xfrm>
            <a:off x="1185863" y="2560638"/>
            <a:ext cx="9525" cy="15875"/>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2" name="Freeform 155">
            <a:extLst>
              <a:ext uri="{FF2B5EF4-FFF2-40B4-BE49-F238E27FC236}">
                <a16:creationId xmlns:a16="http://schemas.microsoft.com/office/drawing/2014/main" id="{27770AF8-4975-0231-192C-C70B8029ACA2}"/>
              </a:ext>
            </a:extLst>
          </p:cNvPr>
          <p:cNvSpPr>
            <a:spLocks noChangeAspect="1"/>
          </p:cNvSpPr>
          <p:nvPr/>
        </p:nvSpPr>
        <p:spPr bwMode="auto">
          <a:xfrm>
            <a:off x="1177925" y="2617788"/>
            <a:ext cx="20638"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3" name="Freeform 156">
            <a:extLst>
              <a:ext uri="{FF2B5EF4-FFF2-40B4-BE49-F238E27FC236}">
                <a16:creationId xmlns:a16="http://schemas.microsoft.com/office/drawing/2014/main" id="{6F04B629-245E-96BA-AF2F-4AD89BE2948F}"/>
              </a:ext>
            </a:extLst>
          </p:cNvPr>
          <p:cNvSpPr>
            <a:spLocks noChangeAspect="1"/>
          </p:cNvSpPr>
          <p:nvPr/>
        </p:nvSpPr>
        <p:spPr bwMode="auto">
          <a:xfrm rot="-5400000">
            <a:off x="1187451" y="2590800"/>
            <a:ext cx="17462" cy="14287"/>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nvGrpSpPr>
          <p:cNvPr id="11364" name="Group 157">
            <a:extLst>
              <a:ext uri="{FF2B5EF4-FFF2-40B4-BE49-F238E27FC236}">
                <a16:creationId xmlns:a16="http://schemas.microsoft.com/office/drawing/2014/main" id="{B43DD8D4-9A30-5798-8968-DE6D534128C6}"/>
              </a:ext>
            </a:extLst>
          </p:cNvPr>
          <p:cNvGrpSpPr>
            <a:grpSpLocks noChangeAspect="1"/>
          </p:cNvGrpSpPr>
          <p:nvPr/>
        </p:nvGrpSpPr>
        <p:grpSpPr bwMode="auto">
          <a:xfrm>
            <a:off x="863600" y="2617788"/>
            <a:ext cx="30163" cy="19050"/>
            <a:chOff x="16003" y="4800"/>
            <a:chExt cx="94" cy="73"/>
          </a:xfrm>
        </p:grpSpPr>
        <p:sp>
          <p:nvSpPr>
            <p:cNvPr id="11411" name="Freeform 158">
              <a:extLst>
                <a:ext uri="{FF2B5EF4-FFF2-40B4-BE49-F238E27FC236}">
                  <a16:creationId xmlns:a16="http://schemas.microsoft.com/office/drawing/2014/main" id="{A4B8EB97-8A22-7936-3E3C-51C71FF2B6F7}"/>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2" name="Freeform 159">
              <a:extLst>
                <a:ext uri="{FF2B5EF4-FFF2-40B4-BE49-F238E27FC236}">
                  <a16:creationId xmlns:a16="http://schemas.microsoft.com/office/drawing/2014/main" id="{54951FC7-FBBA-5273-A77A-CF836B2681DC}"/>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3" name="Freeform 160">
              <a:extLst>
                <a:ext uri="{FF2B5EF4-FFF2-40B4-BE49-F238E27FC236}">
                  <a16:creationId xmlns:a16="http://schemas.microsoft.com/office/drawing/2014/main" id="{FFC2C6D9-827B-2CD0-77A4-16F89D747FEA}"/>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4" name="Freeform 161">
              <a:extLst>
                <a:ext uri="{FF2B5EF4-FFF2-40B4-BE49-F238E27FC236}">
                  <a16:creationId xmlns:a16="http://schemas.microsoft.com/office/drawing/2014/main" id="{8F636B50-22EB-86B7-B504-E09803C6A1DC}"/>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grpSp>
      <p:sp>
        <p:nvSpPr>
          <p:cNvPr id="11365" name="Freeform 162">
            <a:extLst>
              <a:ext uri="{FF2B5EF4-FFF2-40B4-BE49-F238E27FC236}">
                <a16:creationId xmlns:a16="http://schemas.microsoft.com/office/drawing/2014/main" id="{8795F4EA-9413-A10B-E343-8CD1D78215B9}"/>
              </a:ext>
            </a:extLst>
          </p:cNvPr>
          <p:cNvSpPr>
            <a:spLocks noChangeAspect="1"/>
          </p:cNvSpPr>
          <p:nvPr/>
        </p:nvSpPr>
        <p:spPr bwMode="auto">
          <a:xfrm>
            <a:off x="906463" y="2620963"/>
            <a:ext cx="30162"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6" name="Freeform 163">
            <a:extLst>
              <a:ext uri="{FF2B5EF4-FFF2-40B4-BE49-F238E27FC236}">
                <a16:creationId xmlns:a16="http://schemas.microsoft.com/office/drawing/2014/main" id="{F9833C8B-414A-094C-9B6C-937DB8D64B08}"/>
              </a:ext>
            </a:extLst>
          </p:cNvPr>
          <p:cNvSpPr>
            <a:spLocks noChangeAspect="1"/>
          </p:cNvSpPr>
          <p:nvPr/>
        </p:nvSpPr>
        <p:spPr bwMode="auto">
          <a:xfrm>
            <a:off x="966788" y="2630488"/>
            <a:ext cx="31750" cy="20637"/>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809EB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7" name="Freeform 164">
            <a:extLst>
              <a:ext uri="{FF2B5EF4-FFF2-40B4-BE49-F238E27FC236}">
                <a16:creationId xmlns:a16="http://schemas.microsoft.com/office/drawing/2014/main" id="{EF1CC983-C598-4335-FE8C-1A10D7F34736}"/>
              </a:ext>
            </a:extLst>
          </p:cNvPr>
          <p:cNvSpPr>
            <a:spLocks noChangeAspect="1"/>
          </p:cNvSpPr>
          <p:nvPr/>
        </p:nvSpPr>
        <p:spPr bwMode="auto">
          <a:xfrm>
            <a:off x="876300" y="2573338"/>
            <a:ext cx="74613" cy="381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8" name="Freeform 165">
            <a:extLst>
              <a:ext uri="{FF2B5EF4-FFF2-40B4-BE49-F238E27FC236}">
                <a16:creationId xmlns:a16="http://schemas.microsoft.com/office/drawing/2014/main" id="{AA906C93-92E5-F029-9452-C6C92FB64801}"/>
              </a:ext>
            </a:extLst>
          </p:cNvPr>
          <p:cNvSpPr>
            <a:spLocks noChangeAspect="1"/>
          </p:cNvSpPr>
          <p:nvPr/>
        </p:nvSpPr>
        <p:spPr bwMode="auto">
          <a:xfrm>
            <a:off x="906463" y="2552700"/>
            <a:ext cx="31750" cy="1428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69" name="Freeform 166">
            <a:extLst>
              <a:ext uri="{FF2B5EF4-FFF2-40B4-BE49-F238E27FC236}">
                <a16:creationId xmlns:a16="http://schemas.microsoft.com/office/drawing/2014/main" id="{D9C9971F-584B-CE9B-041E-AB099B5FFDB8}"/>
              </a:ext>
            </a:extLst>
          </p:cNvPr>
          <p:cNvSpPr>
            <a:spLocks noChangeAspect="1"/>
          </p:cNvSpPr>
          <p:nvPr/>
        </p:nvSpPr>
        <p:spPr bwMode="auto">
          <a:xfrm>
            <a:off x="914400" y="2503488"/>
            <a:ext cx="20638" cy="11112"/>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0" name="Freeform 167">
            <a:extLst>
              <a:ext uri="{FF2B5EF4-FFF2-40B4-BE49-F238E27FC236}">
                <a16:creationId xmlns:a16="http://schemas.microsoft.com/office/drawing/2014/main" id="{7523C7C1-9670-041F-D104-4C5354FBB6EB}"/>
              </a:ext>
            </a:extLst>
          </p:cNvPr>
          <p:cNvSpPr>
            <a:spLocks noChangeAspect="1"/>
          </p:cNvSpPr>
          <p:nvPr/>
        </p:nvSpPr>
        <p:spPr bwMode="auto">
          <a:xfrm flipV="1">
            <a:off x="922338" y="2473325"/>
            <a:ext cx="20637" cy="11113"/>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1" name="Freeform 168">
            <a:extLst>
              <a:ext uri="{FF2B5EF4-FFF2-40B4-BE49-F238E27FC236}">
                <a16:creationId xmlns:a16="http://schemas.microsoft.com/office/drawing/2014/main" id="{2768DCBA-8638-F9DB-CCD8-87A2A3303DA3}"/>
              </a:ext>
            </a:extLst>
          </p:cNvPr>
          <p:cNvSpPr>
            <a:spLocks noChangeAspect="1"/>
          </p:cNvSpPr>
          <p:nvPr/>
        </p:nvSpPr>
        <p:spPr bwMode="auto">
          <a:xfrm flipV="1">
            <a:off x="925513" y="2460625"/>
            <a:ext cx="15875" cy="793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2" name="Freeform 169">
            <a:extLst>
              <a:ext uri="{FF2B5EF4-FFF2-40B4-BE49-F238E27FC236}">
                <a16:creationId xmlns:a16="http://schemas.microsoft.com/office/drawing/2014/main" id="{F24E1AED-636E-D0CF-372A-849774C2CAE9}"/>
              </a:ext>
            </a:extLst>
          </p:cNvPr>
          <p:cNvSpPr>
            <a:spLocks noChangeAspect="1"/>
          </p:cNvSpPr>
          <p:nvPr/>
        </p:nvSpPr>
        <p:spPr bwMode="auto">
          <a:xfrm>
            <a:off x="1187450" y="2373313"/>
            <a:ext cx="79375" cy="349250"/>
          </a:xfrm>
          <a:custGeom>
            <a:avLst/>
            <a:gdLst>
              <a:gd name="T0" fmla="*/ 0 w 263"/>
              <a:gd name="T1" fmla="*/ 0 h 1352"/>
              <a:gd name="T2" fmla="*/ 2147483646 w 263"/>
              <a:gd name="T3" fmla="*/ 2147483646 h 1352"/>
              <a:gd name="T4" fmla="*/ 2147483646 w 263"/>
              <a:gd name="T5" fmla="*/ 2147483646 h 1352"/>
              <a:gd name="T6" fmla="*/ 2147483646 w 263"/>
              <a:gd name="T7" fmla="*/ 2147483646 h 1352"/>
              <a:gd name="T8" fmla="*/ 2147483646 w 263"/>
              <a:gd name="T9" fmla="*/ 2147483646 h 1352"/>
              <a:gd name="T10" fmla="*/ 2147483646 w 263"/>
              <a:gd name="T11" fmla="*/ 2147483646 h 1352"/>
              <a:gd name="T12" fmla="*/ 2147483646 w 263"/>
              <a:gd name="T13" fmla="*/ 2147483646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3" h="1352">
                <a:moveTo>
                  <a:pt x="0" y="0"/>
                </a:moveTo>
                <a:lnTo>
                  <a:pt x="41" y="1"/>
                </a:lnTo>
                <a:lnTo>
                  <a:pt x="65" y="7"/>
                </a:lnTo>
                <a:lnTo>
                  <a:pt x="88" y="27"/>
                </a:lnTo>
                <a:lnTo>
                  <a:pt x="205" y="440"/>
                </a:lnTo>
                <a:lnTo>
                  <a:pt x="263" y="709"/>
                </a:lnTo>
                <a:lnTo>
                  <a:pt x="262" y="1352"/>
                </a:lnTo>
              </a:path>
            </a:pathLst>
          </a:custGeom>
          <a:noFill/>
          <a:ln w="57150"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3" name="Freeform 170">
            <a:extLst>
              <a:ext uri="{FF2B5EF4-FFF2-40B4-BE49-F238E27FC236}">
                <a16:creationId xmlns:a16="http://schemas.microsoft.com/office/drawing/2014/main" id="{76DCC176-945C-7235-A7FA-867F1E8AB5FC}"/>
              </a:ext>
            </a:extLst>
          </p:cNvPr>
          <p:cNvSpPr>
            <a:spLocks noChangeAspect="1"/>
          </p:cNvSpPr>
          <p:nvPr/>
        </p:nvSpPr>
        <p:spPr bwMode="auto">
          <a:xfrm>
            <a:off x="852488" y="2373313"/>
            <a:ext cx="80962" cy="349250"/>
          </a:xfrm>
          <a:custGeom>
            <a:avLst/>
            <a:gdLst>
              <a:gd name="T0" fmla="*/ 2147483646 w 270"/>
              <a:gd name="T1" fmla="*/ 0 h 1354"/>
              <a:gd name="T2" fmla="*/ 2147483646 w 270"/>
              <a:gd name="T3" fmla="*/ 2147483646 h 1354"/>
              <a:gd name="T4" fmla="*/ 2147483646 w 270"/>
              <a:gd name="T5" fmla="*/ 2147483646 h 1354"/>
              <a:gd name="T6" fmla="*/ 2147483646 w 270"/>
              <a:gd name="T7" fmla="*/ 2147483646 h 1354"/>
              <a:gd name="T8" fmla="*/ 2147483646 w 270"/>
              <a:gd name="T9" fmla="*/ 2147483646 h 1354"/>
              <a:gd name="T10" fmla="*/ 0 w 270"/>
              <a:gd name="T11" fmla="*/ 2147483646 h 1354"/>
              <a:gd name="T12" fmla="*/ 0 w 270"/>
              <a:gd name="T13" fmla="*/ 2147483646 h 135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0" h="1354">
                <a:moveTo>
                  <a:pt x="270" y="0"/>
                </a:moveTo>
                <a:lnTo>
                  <a:pt x="235" y="2"/>
                </a:lnTo>
                <a:lnTo>
                  <a:pt x="208" y="7"/>
                </a:lnTo>
                <a:lnTo>
                  <a:pt x="186" y="29"/>
                </a:lnTo>
                <a:lnTo>
                  <a:pt x="70" y="437"/>
                </a:lnTo>
                <a:lnTo>
                  <a:pt x="0" y="713"/>
                </a:lnTo>
                <a:lnTo>
                  <a:pt x="0" y="1354"/>
                </a:lnTo>
              </a:path>
            </a:pathLst>
          </a:custGeom>
          <a:noFill/>
          <a:ln w="57150"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345" name="Freeform 171">
            <a:extLst>
              <a:ext uri="{FF2B5EF4-FFF2-40B4-BE49-F238E27FC236}">
                <a16:creationId xmlns:a16="http://schemas.microsoft.com/office/drawing/2014/main" id="{4C587701-79DD-2E93-71F8-2F7B66A1F1AE}"/>
              </a:ext>
            </a:extLst>
          </p:cNvPr>
          <p:cNvSpPr>
            <a:spLocks noChangeAspect="1"/>
          </p:cNvSpPr>
          <p:nvPr/>
        </p:nvSpPr>
        <p:spPr bwMode="auto">
          <a:xfrm>
            <a:off x="842963" y="2660650"/>
            <a:ext cx="431800" cy="168275"/>
          </a:xfrm>
          <a:custGeom>
            <a:avLst/>
            <a:gdLst>
              <a:gd name="T0" fmla="*/ 331 w 1417"/>
              <a:gd name="T1" fmla="*/ 28 h 654"/>
              <a:gd name="T2" fmla="*/ 56 w 1417"/>
              <a:gd name="T3" fmla="*/ 28 h 654"/>
              <a:gd name="T4" fmla="*/ 56 w 1417"/>
              <a:gd name="T5" fmla="*/ 242 h 654"/>
              <a:gd name="T6" fmla="*/ 0 w 1417"/>
              <a:gd name="T7" fmla="*/ 242 h 654"/>
              <a:gd name="T8" fmla="*/ 0 w 1417"/>
              <a:gd name="T9" fmla="*/ 279 h 654"/>
              <a:gd name="T10" fmla="*/ 39 w 1417"/>
              <a:gd name="T11" fmla="*/ 279 h 654"/>
              <a:gd name="T12" fmla="*/ 39 w 1417"/>
              <a:gd name="T13" fmla="*/ 326 h 654"/>
              <a:gd name="T14" fmla="*/ 1 w 1417"/>
              <a:gd name="T15" fmla="*/ 327 h 654"/>
              <a:gd name="T16" fmla="*/ 1 w 1417"/>
              <a:gd name="T17" fmla="*/ 374 h 654"/>
              <a:gd name="T18" fmla="*/ 79 w 1417"/>
              <a:gd name="T19" fmla="*/ 374 h 654"/>
              <a:gd name="T20" fmla="*/ 79 w 1417"/>
              <a:gd name="T21" fmla="*/ 464 h 654"/>
              <a:gd name="T22" fmla="*/ 136 w 1417"/>
              <a:gd name="T23" fmla="*/ 464 h 654"/>
              <a:gd name="T24" fmla="*/ 136 w 1417"/>
              <a:gd name="T25" fmla="*/ 654 h 654"/>
              <a:gd name="T26" fmla="*/ 1286 w 1417"/>
              <a:gd name="T27" fmla="*/ 650 h 654"/>
              <a:gd name="T28" fmla="*/ 1287 w 1417"/>
              <a:gd name="T29" fmla="*/ 464 h 654"/>
              <a:gd name="T30" fmla="*/ 1340 w 1417"/>
              <a:gd name="T31" fmla="*/ 466 h 654"/>
              <a:gd name="T32" fmla="*/ 1340 w 1417"/>
              <a:gd name="T33" fmla="*/ 373 h 654"/>
              <a:gd name="T34" fmla="*/ 1416 w 1417"/>
              <a:gd name="T35" fmla="*/ 373 h 654"/>
              <a:gd name="T36" fmla="*/ 1416 w 1417"/>
              <a:gd name="T37" fmla="*/ 324 h 654"/>
              <a:gd name="T38" fmla="*/ 1380 w 1417"/>
              <a:gd name="T39" fmla="*/ 324 h 654"/>
              <a:gd name="T40" fmla="*/ 1380 w 1417"/>
              <a:gd name="T41" fmla="*/ 279 h 654"/>
              <a:gd name="T42" fmla="*/ 1417 w 1417"/>
              <a:gd name="T43" fmla="*/ 279 h 654"/>
              <a:gd name="T44" fmla="*/ 1417 w 1417"/>
              <a:gd name="T45" fmla="*/ 244 h 654"/>
              <a:gd name="T46" fmla="*/ 1362 w 1417"/>
              <a:gd name="T47" fmla="*/ 244 h 654"/>
              <a:gd name="T48" fmla="*/ 1361 w 1417"/>
              <a:gd name="T49" fmla="*/ 31 h 654"/>
              <a:gd name="T50" fmla="*/ 1087 w 1417"/>
              <a:gd name="T51" fmla="*/ 31 h 654"/>
              <a:gd name="T52" fmla="*/ 1088 w 1417"/>
              <a:gd name="T53" fmla="*/ 0 h 654"/>
              <a:gd name="T54" fmla="*/ 332 w 1417"/>
              <a:gd name="T55" fmla="*/ 1 h 654"/>
              <a:gd name="T56" fmla="*/ 331 w 1417"/>
              <a:gd name="T57" fmla="*/ 28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17" h="654">
                <a:moveTo>
                  <a:pt x="331" y="28"/>
                </a:moveTo>
                <a:lnTo>
                  <a:pt x="56" y="28"/>
                </a:lnTo>
                <a:lnTo>
                  <a:pt x="56" y="242"/>
                </a:lnTo>
                <a:lnTo>
                  <a:pt x="0" y="242"/>
                </a:lnTo>
                <a:lnTo>
                  <a:pt x="0" y="279"/>
                </a:lnTo>
                <a:lnTo>
                  <a:pt x="39" y="279"/>
                </a:lnTo>
                <a:lnTo>
                  <a:pt x="39" y="326"/>
                </a:lnTo>
                <a:lnTo>
                  <a:pt x="1" y="327"/>
                </a:lnTo>
                <a:lnTo>
                  <a:pt x="1" y="374"/>
                </a:lnTo>
                <a:lnTo>
                  <a:pt x="79" y="374"/>
                </a:lnTo>
                <a:lnTo>
                  <a:pt x="79" y="464"/>
                </a:lnTo>
                <a:lnTo>
                  <a:pt x="136" y="464"/>
                </a:lnTo>
                <a:lnTo>
                  <a:pt x="136" y="654"/>
                </a:lnTo>
                <a:lnTo>
                  <a:pt x="1286" y="650"/>
                </a:lnTo>
                <a:lnTo>
                  <a:pt x="1287" y="464"/>
                </a:lnTo>
                <a:lnTo>
                  <a:pt x="1340" y="466"/>
                </a:lnTo>
                <a:lnTo>
                  <a:pt x="1340" y="373"/>
                </a:lnTo>
                <a:lnTo>
                  <a:pt x="1416" y="373"/>
                </a:lnTo>
                <a:lnTo>
                  <a:pt x="1416" y="324"/>
                </a:lnTo>
                <a:lnTo>
                  <a:pt x="1380" y="324"/>
                </a:lnTo>
                <a:lnTo>
                  <a:pt x="1380" y="279"/>
                </a:lnTo>
                <a:lnTo>
                  <a:pt x="1417" y="279"/>
                </a:lnTo>
                <a:lnTo>
                  <a:pt x="1417" y="244"/>
                </a:lnTo>
                <a:lnTo>
                  <a:pt x="1362" y="244"/>
                </a:lnTo>
                <a:lnTo>
                  <a:pt x="1361" y="31"/>
                </a:lnTo>
                <a:lnTo>
                  <a:pt x="1087" y="31"/>
                </a:lnTo>
                <a:lnTo>
                  <a:pt x="1088" y="0"/>
                </a:lnTo>
                <a:lnTo>
                  <a:pt x="332" y="1"/>
                </a:lnTo>
                <a:lnTo>
                  <a:pt x="331" y="28"/>
                </a:lnTo>
                <a:close/>
              </a:path>
            </a:pathLst>
          </a:custGeom>
          <a:gradFill rotWithShape="0">
            <a:gsLst>
              <a:gs pos="0">
                <a:schemeClr val="bg1"/>
              </a:gs>
              <a:gs pos="100000">
                <a:schemeClr val="bg1">
                  <a:gamma/>
                  <a:shade val="76078"/>
                  <a:invGamma/>
                </a:schemeClr>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a:defRPr/>
            </a:pPr>
            <a:endParaRPr lang="en-GB"/>
          </a:p>
        </p:txBody>
      </p:sp>
      <p:sp>
        <p:nvSpPr>
          <p:cNvPr id="11375" name="Freeform 172">
            <a:extLst>
              <a:ext uri="{FF2B5EF4-FFF2-40B4-BE49-F238E27FC236}">
                <a16:creationId xmlns:a16="http://schemas.microsoft.com/office/drawing/2014/main" id="{4E56DE53-9A80-D93D-51E8-C9D7A4795A4D}"/>
              </a:ext>
            </a:extLst>
          </p:cNvPr>
          <p:cNvSpPr>
            <a:spLocks noChangeAspect="1"/>
          </p:cNvSpPr>
          <p:nvPr/>
        </p:nvSpPr>
        <p:spPr bwMode="auto">
          <a:xfrm>
            <a:off x="855663" y="2744788"/>
            <a:ext cx="406400" cy="0"/>
          </a:xfrm>
          <a:custGeom>
            <a:avLst/>
            <a:gdLst>
              <a:gd name="T0" fmla="*/ 0 w 1336"/>
              <a:gd name="T1" fmla="*/ 0 h 1"/>
              <a:gd name="T2" fmla="*/ 2147483646 w 1336"/>
              <a:gd name="T3" fmla="*/ 0 h 1"/>
              <a:gd name="T4" fmla="*/ 0 60000 65536"/>
              <a:gd name="T5" fmla="*/ 0 60000 65536"/>
            </a:gdLst>
            <a:ahLst/>
            <a:cxnLst>
              <a:cxn ang="T4">
                <a:pos x="T0" y="T1"/>
              </a:cxn>
              <a:cxn ang="T5">
                <a:pos x="T2" y="T3"/>
              </a:cxn>
            </a:cxnLst>
            <a:rect l="0" t="0" r="r" b="b"/>
            <a:pathLst>
              <a:path w="1336" h="1">
                <a:moveTo>
                  <a:pt x="0" y="0"/>
                </a:moveTo>
                <a:lnTo>
                  <a:pt x="1336"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6" name="Freeform 173">
            <a:extLst>
              <a:ext uri="{FF2B5EF4-FFF2-40B4-BE49-F238E27FC236}">
                <a16:creationId xmlns:a16="http://schemas.microsoft.com/office/drawing/2014/main" id="{8A09B1B2-906C-67FA-1858-5749688C0A93}"/>
              </a:ext>
            </a:extLst>
          </p:cNvPr>
          <p:cNvSpPr>
            <a:spLocks noChangeAspect="1"/>
          </p:cNvSpPr>
          <p:nvPr/>
        </p:nvSpPr>
        <p:spPr bwMode="auto">
          <a:xfrm>
            <a:off x="866775" y="2757488"/>
            <a:ext cx="384175" cy="0"/>
          </a:xfrm>
          <a:custGeom>
            <a:avLst/>
            <a:gdLst>
              <a:gd name="T0" fmla="*/ 0 w 1261"/>
              <a:gd name="T1" fmla="*/ 0 h 1"/>
              <a:gd name="T2" fmla="*/ 2147483646 w 1261"/>
              <a:gd name="T3" fmla="*/ 0 h 1"/>
              <a:gd name="T4" fmla="*/ 0 60000 65536"/>
              <a:gd name="T5" fmla="*/ 0 60000 65536"/>
            </a:gdLst>
            <a:ahLst/>
            <a:cxnLst>
              <a:cxn ang="T4">
                <a:pos x="T0" y="T1"/>
              </a:cxn>
              <a:cxn ang="T5">
                <a:pos x="T2" y="T3"/>
              </a:cxn>
            </a:cxnLst>
            <a:rect l="0" t="0" r="r" b="b"/>
            <a:pathLst>
              <a:path w="1261" h="1">
                <a:moveTo>
                  <a:pt x="0" y="0"/>
                </a:moveTo>
                <a:lnTo>
                  <a:pt x="1261"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7" name="Freeform 174">
            <a:extLst>
              <a:ext uri="{FF2B5EF4-FFF2-40B4-BE49-F238E27FC236}">
                <a16:creationId xmlns:a16="http://schemas.microsoft.com/office/drawing/2014/main" id="{D20FEA31-80EA-1CBA-2CC7-D996349F3BAC}"/>
              </a:ext>
            </a:extLst>
          </p:cNvPr>
          <p:cNvSpPr>
            <a:spLocks noChangeAspect="1"/>
          </p:cNvSpPr>
          <p:nvPr/>
        </p:nvSpPr>
        <p:spPr bwMode="auto">
          <a:xfrm>
            <a:off x="887413" y="2781300"/>
            <a:ext cx="346075" cy="0"/>
          </a:xfrm>
          <a:custGeom>
            <a:avLst/>
            <a:gdLst>
              <a:gd name="T0" fmla="*/ 0 w 1075"/>
              <a:gd name="T1" fmla="*/ 0 h 1"/>
              <a:gd name="T2" fmla="*/ 2147483646 w 1075"/>
              <a:gd name="T3" fmla="*/ 0 h 1"/>
              <a:gd name="T4" fmla="*/ 0 60000 65536"/>
              <a:gd name="T5" fmla="*/ 0 60000 65536"/>
            </a:gdLst>
            <a:ahLst/>
            <a:cxnLst>
              <a:cxn ang="T4">
                <a:pos x="T0" y="T1"/>
              </a:cxn>
              <a:cxn ang="T5">
                <a:pos x="T2" y="T3"/>
              </a:cxn>
            </a:cxnLst>
            <a:rect l="0" t="0" r="r" b="b"/>
            <a:pathLst>
              <a:path w="1075" h="1">
                <a:moveTo>
                  <a:pt x="0" y="0"/>
                </a:moveTo>
                <a:lnTo>
                  <a:pt x="1075"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8" name="Freeform 175">
            <a:extLst>
              <a:ext uri="{FF2B5EF4-FFF2-40B4-BE49-F238E27FC236}">
                <a16:creationId xmlns:a16="http://schemas.microsoft.com/office/drawing/2014/main" id="{C9873E7E-54E2-A1AF-DBBA-CD292830FBE4}"/>
              </a:ext>
            </a:extLst>
          </p:cNvPr>
          <p:cNvSpPr>
            <a:spLocks noChangeAspect="1"/>
          </p:cNvSpPr>
          <p:nvPr/>
        </p:nvSpPr>
        <p:spPr bwMode="auto">
          <a:xfrm>
            <a:off x="946150" y="2667000"/>
            <a:ext cx="227013" cy="0"/>
          </a:xfrm>
          <a:custGeom>
            <a:avLst/>
            <a:gdLst>
              <a:gd name="T0" fmla="*/ 0 w 706"/>
              <a:gd name="T1" fmla="*/ 0 h 2"/>
              <a:gd name="T2" fmla="*/ 2147483646 w 706"/>
              <a:gd name="T3" fmla="*/ 10 h 2"/>
              <a:gd name="T4" fmla="*/ 0 60000 65536"/>
              <a:gd name="T5" fmla="*/ 0 60000 65536"/>
            </a:gdLst>
            <a:ahLst/>
            <a:cxnLst>
              <a:cxn ang="T4">
                <a:pos x="T0" y="T1"/>
              </a:cxn>
              <a:cxn ang="T5">
                <a:pos x="T2" y="T3"/>
              </a:cxn>
            </a:cxnLst>
            <a:rect l="0" t="0" r="r" b="b"/>
            <a:pathLst>
              <a:path w="706" h="2">
                <a:moveTo>
                  <a:pt x="0" y="0"/>
                </a:moveTo>
                <a:lnTo>
                  <a:pt x="706" y="2"/>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79" name="Freeform 176">
            <a:extLst>
              <a:ext uri="{FF2B5EF4-FFF2-40B4-BE49-F238E27FC236}">
                <a16:creationId xmlns:a16="http://schemas.microsoft.com/office/drawing/2014/main" id="{60B9EE01-1B1A-6401-859B-2557A20F34B5}"/>
              </a:ext>
            </a:extLst>
          </p:cNvPr>
          <p:cNvSpPr>
            <a:spLocks noChangeAspect="1"/>
          </p:cNvSpPr>
          <p:nvPr/>
        </p:nvSpPr>
        <p:spPr bwMode="auto">
          <a:xfrm>
            <a:off x="871538" y="2643188"/>
            <a:ext cx="71437" cy="23812"/>
          </a:xfrm>
          <a:custGeom>
            <a:avLst/>
            <a:gdLst>
              <a:gd name="T0" fmla="*/ 0 w 223"/>
              <a:gd name="T1" fmla="*/ 0 h 86"/>
              <a:gd name="T2" fmla="*/ 0 w 223"/>
              <a:gd name="T3" fmla="*/ 2147483646 h 86"/>
              <a:gd name="T4" fmla="*/ 2147483646 w 223"/>
              <a:gd name="T5" fmla="*/ 2147483646 h 86"/>
              <a:gd name="T6" fmla="*/ 2147483646 w 223"/>
              <a:gd name="T7" fmla="*/ 0 h 86"/>
              <a:gd name="T8" fmla="*/ 0 w 223"/>
              <a:gd name="T9" fmla="*/ 0 h 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3" h="86">
                <a:moveTo>
                  <a:pt x="0" y="0"/>
                </a:moveTo>
                <a:lnTo>
                  <a:pt x="0" y="86"/>
                </a:lnTo>
                <a:lnTo>
                  <a:pt x="223" y="86"/>
                </a:lnTo>
                <a:lnTo>
                  <a:pt x="223" y="0"/>
                </a:lnTo>
                <a:lnTo>
                  <a:pt x="0" y="0"/>
                </a:lnTo>
                <a:close/>
              </a:path>
            </a:pathLst>
          </a:custGeom>
          <a:solidFill>
            <a:srgbClr val="EAEAEA"/>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0" name="Freeform 177">
            <a:extLst>
              <a:ext uri="{FF2B5EF4-FFF2-40B4-BE49-F238E27FC236}">
                <a16:creationId xmlns:a16="http://schemas.microsoft.com/office/drawing/2014/main" id="{7BB43BF8-516C-ECD4-200D-FFF8C0B0E1DA}"/>
              </a:ext>
            </a:extLst>
          </p:cNvPr>
          <p:cNvSpPr>
            <a:spLocks noChangeAspect="1"/>
          </p:cNvSpPr>
          <p:nvPr/>
        </p:nvSpPr>
        <p:spPr bwMode="auto">
          <a:xfrm>
            <a:off x="1177925" y="2644775"/>
            <a:ext cx="71438" cy="22225"/>
          </a:xfrm>
          <a:custGeom>
            <a:avLst/>
            <a:gdLst>
              <a:gd name="T0" fmla="*/ 0 w 223"/>
              <a:gd name="T1" fmla="*/ 0 h 86"/>
              <a:gd name="T2" fmla="*/ 0 w 223"/>
              <a:gd name="T3" fmla="*/ 2147483646 h 86"/>
              <a:gd name="T4" fmla="*/ 2147483646 w 223"/>
              <a:gd name="T5" fmla="*/ 2147483646 h 86"/>
              <a:gd name="T6" fmla="*/ 2147483646 w 223"/>
              <a:gd name="T7" fmla="*/ 0 h 86"/>
              <a:gd name="T8" fmla="*/ 0 w 223"/>
              <a:gd name="T9" fmla="*/ 0 h 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3" h="86">
                <a:moveTo>
                  <a:pt x="0" y="0"/>
                </a:moveTo>
                <a:lnTo>
                  <a:pt x="0" y="86"/>
                </a:lnTo>
                <a:lnTo>
                  <a:pt x="223" y="86"/>
                </a:lnTo>
                <a:lnTo>
                  <a:pt x="223" y="0"/>
                </a:lnTo>
                <a:lnTo>
                  <a:pt x="0" y="0"/>
                </a:lnTo>
                <a:close/>
              </a:path>
            </a:pathLst>
          </a:cu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1" name="Freeform 178">
            <a:extLst>
              <a:ext uri="{FF2B5EF4-FFF2-40B4-BE49-F238E27FC236}">
                <a16:creationId xmlns:a16="http://schemas.microsoft.com/office/drawing/2014/main" id="{918EAD7E-5BCC-6CB7-8E40-8276344260B9}"/>
              </a:ext>
            </a:extLst>
          </p:cNvPr>
          <p:cNvSpPr>
            <a:spLocks noChangeAspect="1"/>
          </p:cNvSpPr>
          <p:nvPr/>
        </p:nvSpPr>
        <p:spPr bwMode="auto">
          <a:xfrm>
            <a:off x="755650" y="2651125"/>
            <a:ext cx="611188" cy="647700"/>
          </a:xfrm>
          <a:custGeom>
            <a:avLst/>
            <a:gdLst>
              <a:gd name="T0" fmla="*/ 2147483646 w 2006"/>
              <a:gd name="T1" fmla="*/ 2147483646 h 2508"/>
              <a:gd name="T2" fmla="*/ 0 w 2006"/>
              <a:gd name="T3" fmla="*/ 2147483646 h 2508"/>
              <a:gd name="T4" fmla="*/ 2147483646 w 2006"/>
              <a:gd name="T5" fmla="*/ 2147483646 h 2508"/>
              <a:gd name="T6" fmla="*/ 2147483646 w 2006"/>
              <a:gd name="T7" fmla="*/ 2147483646 h 2508"/>
              <a:gd name="T8" fmla="*/ 2147483646 w 2006"/>
              <a:gd name="T9" fmla="*/ 2147483646 h 2508"/>
              <a:gd name="T10" fmla="*/ 2147483646 w 2006"/>
              <a:gd name="T11" fmla="*/ 2147483646 h 2508"/>
              <a:gd name="T12" fmla="*/ 2147483646 w 2006"/>
              <a:gd name="T13" fmla="*/ 2147483646 h 2508"/>
              <a:gd name="T14" fmla="*/ 2147483646 w 2006"/>
              <a:gd name="T15" fmla="*/ 2147483646 h 2508"/>
              <a:gd name="T16" fmla="*/ 2147483646 w 2006"/>
              <a:gd name="T17" fmla="*/ 2147483646 h 2508"/>
              <a:gd name="T18" fmla="*/ 2147483646 w 2006"/>
              <a:gd name="T19" fmla="*/ 2147483646 h 2508"/>
              <a:gd name="T20" fmla="*/ 2147483646 w 2006"/>
              <a:gd name="T21" fmla="*/ 2147483646 h 2508"/>
              <a:gd name="T22" fmla="*/ 2147483646 w 2006"/>
              <a:gd name="T23" fmla="*/ 2147483646 h 2508"/>
              <a:gd name="T24" fmla="*/ 2147483646 w 2006"/>
              <a:gd name="T25" fmla="*/ 2147483646 h 2508"/>
              <a:gd name="T26" fmla="*/ 2147483646 w 2006"/>
              <a:gd name="T27" fmla="*/ 2147483646 h 2508"/>
              <a:gd name="T28" fmla="*/ 2147483646 w 2006"/>
              <a:gd name="T29" fmla="*/ 2147483646 h 2508"/>
              <a:gd name="T30" fmla="*/ 2147483646 w 2006"/>
              <a:gd name="T31" fmla="*/ 2147483646 h 2508"/>
              <a:gd name="T32" fmla="*/ 2147483646 w 2006"/>
              <a:gd name="T33" fmla="*/ 2147483646 h 2508"/>
              <a:gd name="T34" fmla="*/ 2147483646 w 2006"/>
              <a:gd name="T35" fmla="*/ 2147483646 h 2508"/>
              <a:gd name="T36" fmla="*/ 2147483646 w 2006"/>
              <a:gd name="T37" fmla="*/ 2147483646 h 2508"/>
              <a:gd name="T38" fmla="*/ 2147483646 w 2006"/>
              <a:gd name="T39" fmla="*/ 2147483646 h 2508"/>
              <a:gd name="T40" fmla="*/ 2147483646 w 2006"/>
              <a:gd name="T41" fmla="*/ 2147483646 h 2508"/>
              <a:gd name="T42" fmla="*/ 2147483646 w 2006"/>
              <a:gd name="T43" fmla="*/ 2147483646 h 2508"/>
              <a:gd name="T44" fmla="*/ 2147483646 w 2006"/>
              <a:gd name="T45" fmla="*/ 2147483646 h 2508"/>
              <a:gd name="T46" fmla="*/ 2147483646 w 2006"/>
              <a:gd name="T47" fmla="*/ 2147483646 h 2508"/>
              <a:gd name="T48" fmla="*/ 2147483646 w 2006"/>
              <a:gd name="T49" fmla="*/ 2147483646 h 2508"/>
              <a:gd name="T50" fmla="*/ 2147483646 w 2006"/>
              <a:gd name="T51" fmla="*/ 2147483646 h 2508"/>
              <a:gd name="T52" fmla="*/ 2147483646 w 2006"/>
              <a:gd name="T53" fmla="*/ 2147483646 h 2508"/>
              <a:gd name="T54" fmla="*/ 2147483646 w 2006"/>
              <a:gd name="T55" fmla="*/ 2147483646 h 2508"/>
              <a:gd name="T56" fmla="*/ 2147483646 w 2006"/>
              <a:gd name="T57" fmla="*/ 2147483646 h 2508"/>
              <a:gd name="T58" fmla="*/ 2147483646 w 2006"/>
              <a:gd name="T59" fmla="*/ 2147483646 h 2508"/>
              <a:gd name="T60" fmla="*/ 2147483646 w 2006"/>
              <a:gd name="T61" fmla="*/ 2147483646 h 2508"/>
              <a:gd name="T62" fmla="*/ 2147483646 w 2006"/>
              <a:gd name="T63" fmla="*/ 2147483646 h 2508"/>
              <a:gd name="T64" fmla="*/ 2147483646 w 2006"/>
              <a:gd name="T65" fmla="*/ 2147483646 h 2508"/>
              <a:gd name="T66" fmla="*/ 2147483646 w 2006"/>
              <a:gd name="T67" fmla="*/ 2147483646 h 2508"/>
              <a:gd name="T68" fmla="*/ 2147483646 w 2006"/>
              <a:gd name="T69" fmla="*/ 2147483646 h 2508"/>
              <a:gd name="T70" fmla="*/ 2147483646 w 2006"/>
              <a:gd name="T71" fmla="*/ 2147483646 h 2508"/>
              <a:gd name="T72" fmla="*/ 2147483646 w 2006"/>
              <a:gd name="T73" fmla="*/ 2147483646 h 2508"/>
              <a:gd name="T74" fmla="*/ 2147483646 w 2006"/>
              <a:gd name="T75" fmla="*/ 2147483646 h 2508"/>
              <a:gd name="T76" fmla="*/ 2147483646 w 2006"/>
              <a:gd name="T77" fmla="*/ 2147483646 h 2508"/>
              <a:gd name="T78" fmla="*/ 2147483646 w 2006"/>
              <a:gd name="T79" fmla="*/ 2147483646 h 2508"/>
              <a:gd name="T80" fmla="*/ 2147483646 w 2006"/>
              <a:gd name="T81" fmla="*/ 2147483646 h 2508"/>
              <a:gd name="T82" fmla="*/ 2147483646 w 2006"/>
              <a:gd name="T83" fmla="*/ 2147483646 h 2508"/>
              <a:gd name="T84" fmla="*/ 2147483646 w 2006"/>
              <a:gd name="T85" fmla="*/ 2147483646 h 2508"/>
              <a:gd name="T86" fmla="*/ 2147483646 w 2006"/>
              <a:gd name="T87" fmla="*/ 0 h 2508"/>
              <a:gd name="T88" fmla="*/ 2147483646 w 2006"/>
              <a:gd name="T89" fmla="*/ 2147483646 h 2508"/>
              <a:gd name="T90" fmla="*/ 2147483646 w 2006"/>
              <a:gd name="T91" fmla="*/ 2147483646 h 2508"/>
              <a:gd name="T92" fmla="*/ 2147483646 w 2006"/>
              <a:gd name="T93" fmla="*/ 2147483646 h 2508"/>
              <a:gd name="T94" fmla="*/ 2147483646 w 2006"/>
              <a:gd name="T95" fmla="*/ 2147483646 h 25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006" h="2508">
                <a:moveTo>
                  <a:pt x="56" y="3"/>
                </a:moveTo>
                <a:lnTo>
                  <a:pt x="16" y="493"/>
                </a:lnTo>
                <a:lnTo>
                  <a:pt x="107" y="493"/>
                </a:lnTo>
                <a:lnTo>
                  <a:pt x="107" y="639"/>
                </a:lnTo>
                <a:lnTo>
                  <a:pt x="5" y="642"/>
                </a:lnTo>
                <a:lnTo>
                  <a:pt x="0" y="675"/>
                </a:lnTo>
                <a:lnTo>
                  <a:pt x="221" y="676"/>
                </a:lnTo>
                <a:lnTo>
                  <a:pt x="221" y="814"/>
                </a:lnTo>
                <a:lnTo>
                  <a:pt x="167" y="861"/>
                </a:lnTo>
                <a:lnTo>
                  <a:pt x="225" y="887"/>
                </a:lnTo>
                <a:lnTo>
                  <a:pt x="171" y="921"/>
                </a:lnTo>
                <a:lnTo>
                  <a:pt x="226" y="959"/>
                </a:lnTo>
                <a:lnTo>
                  <a:pt x="172" y="987"/>
                </a:lnTo>
                <a:lnTo>
                  <a:pt x="227" y="1021"/>
                </a:lnTo>
                <a:lnTo>
                  <a:pt x="170" y="1047"/>
                </a:lnTo>
                <a:lnTo>
                  <a:pt x="232" y="1078"/>
                </a:lnTo>
                <a:lnTo>
                  <a:pt x="170" y="1109"/>
                </a:lnTo>
                <a:lnTo>
                  <a:pt x="229" y="1138"/>
                </a:lnTo>
                <a:lnTo>
                  <a:pt x="173" y="1174"/>
                </a:lnTo>
                <a:lnTo>
                  <a:pt x="229" y="1200"/>
                </a:lnTo>
                <a:lnTo>
                  <a:pt x="171" y="1232"/>
                </a:lnTo>
                <a:lnTo>
                  <a:pt x="227" y="1264"/>
                </a:lnTo>
                <a:lnTo>
                  <a:pt x="163" y="1294"/>
                </a:lnTo>
                <a:lnTo>
                  <a:pt x="229" y="1340"/>
                </a:lnTo>
                <a:lnTo>
                  <a:pt x="229" y="1426"/>
                </a:lnTo>
                <a:lnTo>
                  <a:pt x="256" y="1433"/>
                </a:lnTo>
                <a:lnTo>
                  <a:pt x="279" y="1455"/>
                </a:lnTo>
                <a:lnTo>
                  <a:pt x="288" y="1478"/>
                </a:lnTo>
                <a:lnTo>
                  <a:pt x="289" y="2505"/>
                </a:lnTo>
                <a:lnTo>
                  <a:pt x="344" y="2505"/>
                </a:lnTo>
                <a:lnTo>
                  <a:pt x="371" y="2490"/>
                </a:lnTo>
                <a:lnTo>
                  <a:pt x="346" y="2470"/>
                </a:lnTo>
                <a:lnTo>
                  <a:pt x="372" y="2453"/>
                </a:lnTo>
                <a:lnTo>
                  <a:pt x="347" y="2438"/>
                </a:lnTo>
                <a:lnTo>
                  <a:pt x="372" y="2419"/>
                </a:lnTo>
                <a:lnTo>
                  <a:pt x="347" y="2401"/>
                </a:lnTo>
                <a:lnTo>
                  <a:pt x="373" y="2384"/>
                </a:lnTo>
                <a:lnTo>
                  <a:pt x="346" y="2369"/>
                </a:lnTo>
                <a:lnTo>
                  <a:pt x="371" y="2351"/>
                </a:lnTo>
                <a:lnTo>
                  <a:pt x="344" y="2333"/>
                </a:lnTo>
                <a:lnTo>
                  <a:pt x="371" y="2316"/>
                </a:lnTo>
                <a:lnTo>
                  <a:pt x="341" y="2297"/>
                </a:lnTo>
                <a:lnTo>
                  <a:pt x="371" y="2284"/>
                </a:lnTo>
                <a:lnTo>
                  <a:pt x="341" y="2265"/>
                </a:lnTo>
                <a:lnTo>
                  <a:pt x="370" y="2245"/>
                </a:lnTo>
                <a:lnTo>
                  <a:pt x="341" y="2227"/>
                </a:lnTo>
                <a:lnTo>
                  <a:pt x="370" y="2208"/>
                </a:lnTo>
                <a:lnTo>
                  <a:pt x="341" y="2190"/>
                </a:lnTo>
                <a:lnTo>
                  <a:pt x="370" y="2176"/>
                </a:lnTo>
                <a:lnTo>
                  <a:pt x="344" y="2158"/>
                </a:lnTo>
                <a:lnTo>
                  <a:pt x="371" y="2140"/>
                </a:lnTo>
                <a:lnTo>
                  <a:pt x="341" y="2122"/>
                </a:lnTo>
                <a:lnTo>
                  <a:pt x="371" y="2104"/>
                </a:lnTo>
                <a:lnTo>
                  <a:pt x="341" y="2084"/>
                </a:lnTo>
                <a:lnTo>
                  <a:pt x="372" y="2069"/>
                </a:lnTo>
                <a:lnTo>
                  <a:pt x="341" y="2052"/>
                </a:lnTo>
                <a:lnTo>
                  <a:pt x="372" y="2031"/>
                </a:lnTo>
                <a:lnTo>
                  <a:pt x="346" y="2016"/>
                </a:lnTo>
                <a:lnTo>
                  <a:pt x="372" y="1998"/>
                </a:lnTo>
                <a:lnTo>
                  <a:pt x="347" y="1977"/>
                </a:lnTo>
                <a:lnTo>
                  <a:pt x="372" y="1954"/>
                </a:lnTo>
                <a:lnTo>
                  <a:pt x="344" y="1919"/>
                </a:lnTo>
                <a:lnTo>
                  <a:pt x="344" y="1837"/>
                </a:lnTo>
                <a:lnTo>
                  <a:pt x="371" y="1837"/>
                </a:lnTo>
                <a:lnTo>
                  <a:pt x="373" y="1318"/>
                </a:lnTo>
                <a:lnTo>
                  <a:pt x="1627" y="1316"/>
                </a:lnTo>
                <a:lnTo>
                  <a:pt x="1625" y="1837"/>
                </a:lnTo>
                <a:lnTo>
                  <a:pt x="1656" y="1838"/>
                </a:lnTo>
                <a:lnTo>
                  <a:pt x="1655" y="1925"/>
                </a:lnTo>
                <a:lnTo>
                  <a:pt x="1625" y="1954"/>
                </a:lnTo>
                <a:lnTo>
                  <a:pt x="1650" y="1975"/>
                </a:lnTo>
                <a:lnTo>
                  <a:pt x="1627" y="1995"/>
                </a:lnTo>
                <a:lnTo>
                  <a:pt x="1652" y="2016"/>
                </a:lnTo>
                <a:lnTo>
                  <a:pt x="1629" y="2029"/>
                </a:lnTo>
                <a:lnTo>
                  <a:pt x="1655" y="2052"/>
                </a:lnTo>
                <a:lnTo>
                  <a:pt x="1629" y="2066"/>
                </a:lnTo>
                <a:lnTo>
                  <a:pt x="1652" y="2084"/>
                </a:lnTo>
                <a:lnTo>
                  <a:pt x="1629" y="2102"/>
                </a:lnTo>
                <a:lnTo>
                  <a:pt x="1655" y="2120"/>
                </a:lnTo>
                <a:lnTo>
                  <a:pt x="1629" y="2138"/>
                </a:lnTo>
                <a:lnTo>
                  <a:pt x="1653" y="2158"/>
                </a:lnTo>
                <a:lnTo>
                  <a:pt x="1629" y="2173"/>
                </a:lnTo>
                <a:lnTo>
                  <a:pt x="1653" y="2191"/>
                </a:lnTo>
                <a:lnTo>
                  <a:pt x="1627" y="2206"/>
                </a:lnTo>
                <a:lnTo>
                  <a:pt x="1652" y="2227"/>
                </a:lnTo>
                <a:lnTo>
                  <a:pt x="1629" y="2242"/>
                </a:lnTo>
                <a:lnTo>
                  <a:pt x="1652" y="2261"/>
                </a:lnTo>
                <a:lnTo>
                  <a:pt x="1630" y="2277"/>
                </a:lnTo>
                <a:lnTo>
                  <a:pt x="1652" y="2297"/>
                </a:lnTo>
                <a:lnTo>
                  <a:pt x="1629" y="2313"/>
                </a:lnTo>
                <a:lnTo>
                  <a:pt x="1652" y="2333"/>
                </a:lnTo>
                <a:lnTo>
                  <a:pt x="1630" y="2348"/>
                </a:lnTo>
                <a:lnTo>
                  <a:pt x="1652" y="2369"/>
                </a:lnTo>
                <a:lnTo>
                  <a:pt x="1629" y="2383"/>
                </a:lnTo>
                <a:lnTo>
                  <a:pt x="1650" y="2402"/>
                </a:lnTo>
                <a:lnTo>
                  <a:pt x="1627" y="2416"/>
                </a:lnTo>
                <a:lnTo>
                  <a:pt x="1653" y="2435"/>
                </a:lnTo>
                <a:lnTo>
                  <a:pt x="1627" y="2453"/>
                </a:lnTo>
                <a:lnTo>
                  <a:pt x="1653" y="2470"/>
                </a:lnTo>
                <a:lnTo>
                  <a:pt x="1626" y="2490"/>
                </a:lnTo>
                <a:lnTo>
                  <a:pt x="1655" y="2508"/>
                </a:lnTo>
                <a:lnTo>
                  <a:pt x="1709" y="2508"/>
                </a:lnTo>
                <a:lnTo>
                  <a:pt x="1709" y="1487"/>
                </a:lnTo>
                <a:lnTo>
                  <a:pt x="1712" y="1460"/>
                </a:lnTo>
                <a:lnTo>
                  <a:pt x="1729" y="1440"/>
                </a:lnTo>
                <a:lnTo>
                  <a:pt x="1746" y="1430"/>
                </a:lnTo>
                <a:lnTo>
                  <a:pt x="1775" y="1424"/>
                </a:lnTo>
                <a:lnTo>
                  <a:pt x="1775" y="1345"/>
                </a:lnTo>
                <a:lnTo>
                  <a:pt x="1832" y="1300"/>
                </a:lnTo>
                <a:lnTo>
                  <a:pt x="1780" y="1265"/>
                </a:lnTo>
                <a:lnTo>
                  <a:pt x="1832" y="1233"/>
                </a:lnTo>
                <a:lnTo>
                  <a:pt x="1775" y="1201"/>
                </a:lnTo>
                <a:lnTo>
                  <a:pt x="1830" y="1169"/>
                </a:lnTo>
                <a:lnTo>
                  <a:pt x="1773" y="1139"/>
                </a:lnTo>
                <a:lnTo>
                  <a:pt x="1827" y="1105"/>
                </a:lnTo>
                <a:lnTo>
                  <a:pt x="1771" y="1072"/>
                </a:lnTo>
                <a:lnTo>
                  <a:pt x="1829" y="1045"/>
                </a:lnTo>
                <a:lnTo>
                  <a:pt x="1771" y="1011"/>
                </a:lnTo>
                <a:lnTo>
                  <a:pt x="1832" y="983"/>
                </a:lnTo>
                <a:lnTo>
                  <a:pt x="1771" y="950"/>
                </a:lnTo>
                <a:lnTo>
                  <a:pt x="1832" y="919"/>
                </a:lnTo>
                <a:lnTo>
                  <a:pt x="1769" y="887"/>
                </a:lnTo>
                <a:lnTo>
                  <a:pt x="1829" y="856"/>
                </a:lnTo>
                <a:lnTo>
                  <a:pt x="1771" y="808"/>
                </a:lnTo>
                <a:lnTo>
                  <a:pt x="1772" y="676"/>
                </a:lnTo>
                <a:lnTo>
                  <a:pt x="2006" y="677"/>
                </a:lnTo>
                <a:lnTo>
                  <a:pt x="1999" y="637"/>
                </a:lnTo>
                <a:lnTo>
                  <a:pt x="1891" y="637"/>
                </a:lnTo>
                <a:lnTo>
                  <a:pt x="1891" y="493"/>
                </a:lnTo>
                <a:lnTo>
                  <a:pt x="1988" y="493"/>
                </a:lnTo>
                <a:lnTo>
                  <a:pt x="1937" y="0"/>
                </a:lnTo>
                <a:lnTo>
                  <a:pt x="1872" y="0"/>
                </a:lnTo>
                <a:lnTo>
                  <a:pt x="1841" y="38"/>
                </a:lnTo>
                <a:lnTo>
                  <a:pt x="1839" y="265"/>
                </a:lnTo>
                <a:lnTo>
                  <a:pt x="1919" y="313"/>
                </a:lnTo>
                <a:lnTo>
                  <a:pt x="1919" y="416"/>
                </a:lnTo>
                <a:lnTo>
                  <a:pt x="1640" y="416"/>
                </a:lnTo>
                <a:lnTo>
                  <a:pt x="1643" y="1245"/>
                </a:lnTo>
                <a:lnTo>
                  <a:pt x="354" y="1243"/>
                </a:lnTo>
                <a:lnTo>
                  <a:pt x="353" y="420"/>
                </a:lnTo>
                <a:lnTo>
                  <a:pt x="85" y="419"/>
                </a:lnTo>
                <a:lnTo>
                  <a:pt x="81" y="311"/>
                </a:lnTo>
                <a:lnTo>
                  <a:pt x="137" y="274"/>
                </a:lnTo>
                <a:lnTo>
                  <a:pt x="150" y="36"/>
                </a:lnTo>
                <a:lnTo>
                  <a:pt x="129" y="3"/>
                </a:lnTo>
                <a:lnTo>
                  <a:pt x="56" y="3"/>
                </a:lnTo>
                <a:close/>
              </a:path>
            </a:pathLst>
          </a:custGeom>
          <a:solidFill>
            <a:srgbClr val="11F40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endParaRPr lang="en-US"/>
          </a:p>
        </p:txBody>
      </p:sp>
      <p:sp>
        <p:nvSpPr>
          <p:cNvPr id="11382" name="Freeform 179">
            <a:extLst>
              <a:ext uri="{FF2B5EF4-FFF2-40B4-BE49-F238E27FC236}">
                <a16:creationId xmlns:a16="http://schemas.microsoft.com/office/drawing/2014/main" id="{A86D5D5C-8998-0BBC-729A-AD095F26C774}"/>
              </a:ext>
            </a:extLst>
          </p:cNvPr>
          <p:cNvSpPr>
            <a:spLocks noChangeAspect="1"/>
          </p:cNvSpPr>
          <p:nvPr/>
        </p:nvSpPr>
        <p:spPr bwMode="auto">
          <a:xfrm>
            <a:off x="898525" y="2828925"/>
            <a:ext cx="325438" cy="117475"/>
          </a:xfrm>
          <a:custGeom>
            <a:avLst/>
            <a:gdLst>
              <a:gd name="T0" fmla="*/ 0 w 1433"/>
              <a:gd name="T1" fmla="*/ 2147483646 h 617"/>
              <a:gd name="T2" fmla="*/ 2147483646 w 1433"/>
              <a:gd name="T3" fmla="*/ 2147483646 h 617"/>
              <a:gd name="T4" fmla="*/ 2147483646 w 1433"/>
              <a:gd name="T5" fmla="*/ 2147483646 h 617"/>
              <a:gd name="T6" fmla="*/ 2147483646 w 1433"/>
              <a:gd name="T7" fmla="*/ 2147483646 h 617"/>
              <a:gd name="T8" fmla="*/ 2147483646 w 1433"/>
              <a:gd name="T9" fmla="*/ 2147483646 h 617"/>
              <a:gd name="T10" fmla="*/ 2147483646 w 1433"/>
              <a:gd name="T11" fmla="*/ 2147483646 h 617"/>
              <a:gd name="T12" fmla="*/ 2147483646 w 1433"/>
              <a:gd name="T13" fmla="*/ 2147483646 h 617"/>
              <a:gd name="T14" fmla="*/ 2147483646 w 1433"/>
              <a:gd name="T15" fmla="*/ 2147483646 h 617"/>
              <a:gd name="T16" fmla="*/ 2147483646 w 1433"/>
              <a:gd name="T17" fmla="*/ 2147483646 h 617"/>
              <a:gd name="T18" fmla="*/ 2147483646 w 1433"/>
              <a:gd name="T19" fmla="*/ 0 h 617"/>
              <a:gd name="T20" fmla="*/ 2147483646 w 1433"/>
              <a:gd name="T21" fmla="*/ 2147483646 h 617"/>
              <a:gd name="T22" fmla="*/ 2147483646 w 1433"/>
              <a:gd name="T23" fmla="*/ 2147483646 h 617"/>
              <a:gd name="T24" fmla="*/ 0 w 1433"/>
              <a:gd name="T25" fmla="*/ 2147483646 h 6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33" h="617">
                <a:moveTo>
                  <a:pt x="0" y="48"/>
                </a:moveTo>
                <a:lnTo>
                  <a:pt x="2" y="569"/>
                </a:lnTo>
                <a:lnTo>
                  <a:pt x="646" y="569"/>
                </a:lnTo>
                <a:lnTo>
                  <a:pt x="646" y="617"/>
                </a:lnTo>
                <a:lnTo>
                  <a:pt x="787" y="617"/>
                </a:lnTo>
                <a:lnTo>
                  <a:pt x="790" y="567"/>
                </a:lnTo>
                <a:lnTo>
                  <a:pt x="1433" y="567"/>
                </a:lnTo>
                <a:lnTo>
                  <a:pt x="1426" y="48"/>
                </a:lnTo>
                <a:lnTo>
                  <a:pt x="1402" y="12"/>
                </a:lnTo>
                <a:lnTo>
                  <a:pt x="1361" y="0"/>
                </a:lnTo>
                <a:lnTo>
                  <a:pt x="64" y="1"/>
                </a:lnTo>
                <a:lnTo>
                  <a:pt x="23" y="15"/>
                </a:lnTo>
                <a:lnTo>
                  <a:pt x="0" y="48"/>
                </a:lnTo>
                <a:close/>
              </a:path>
            </a:pathLst>
          </a:custGeom>
          <a:gradFill rotWithShape="0">
            <a:gsLst>
              <a:gs pos="0">
                <a:srgbClr val="C2709D"/>
              </a:gs>
              <a:gs pos="100000">
                <a:srgbClr val="0C070A"/>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3" name="Freeform 180">
            <a:extLst>
              <a:ext uri="{FF2B5EF4-FFF2-40B4-BE49-F238E27FC236}">
                <a16:creationId xmlns:a16="http://schemas.microsoft.com/office/drawing/2014/main" id="{A639DB98-3A18-B950-EED0-296680A7E2CA}"/>
              </a:ext>
            </a:extLst>
          </p:cNvPr>
          <p:cNvSpPr>
            <a:spLocks noChangeAspect="1"/>
          </p:cNvSpPr>
          <p:nvPr/>
        </p:nvSpPr>
        <p:spPr bwMode="auto">
          <a:xfrm>
            <a:off x="1046163" y="2936875"/>
            <a:ext cx="31750" cy="0"/>
          </a:xfrm>
          <a:custGeom>
            <a:avLst/>
            <a:gdLst>
              <a:gd name="T0" fmla="*/ 2147483646 w 137"/>
              <a:gd name="T1" fmla="*/ 10 h 2"/>
              <a:gd name="T2" fmla="*/ 0 w 137"/>
              <a:gd name="T3" fmla="*/ 0 h 2"/>
              <a:gd name="T4" fmla="*/ 0 60000 65536"/>
              <a:gd name="T5" fmla="*/ 0 60000 65536"/>
            </a:gdLst>
            <a:ahLst/>
            <a:cxnLst>
              <a:cxn ang="T4">
                <a:pos x="T0" y="T1"/>
              </a:cxn>
              <a:cxn ang="T5">
                <a:pos x="T2" y="T3"/>
              </a:cxn>
            </a:cxnLst>
            <a:rect l="0" t="0" r="r" b="b"/>
            <a:pathLst>
              <a:path w="137" h="2">
                <a:moveTo>
                  <a:pt x="137" y="2"/>
                </a:moveTo>
                <a:lnTo>
                  <a:pt x="0"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4" name="Freeform 181">
            <a:extLst>
              <a:ext uri="{FF2B5EF4-FFF2-40B4-BE49-F238E27FC236}">
                <a16:creationId xmlns:a16="http://schemas.microsoft.com/office/drawing/2014/main" id="{886FD835-C87E-9E96-11C5-AEA5D650ECBB}"/>
              </a:ext>
            </a:extLst>
          </p:cNvPr>
          <p:cNvSpPr>
            <a:spLocks noChangeAspect="1"/>
          </p:cNvSpPr>
          <p:nvPr/>
        </p:nvSpPr>
        <p:spPr bwMode="auto">
          <a:xfrm>
            <a:off x="863600" y="2779713"/>
            <a:ext cx="390525" cy="192087"/>
          </a:xfrm>
          <a:custGeom>
            <a:avLst/>
            <a:gdLst>
              <a:gd name="T0" fmla="*/ 2147483646 w 1283"/>
              <a:gd name="T1" fmla="*/ 2147483646 h 743"/>
              <a:gd name="T2" fmla="*/ 2147483646 w 1283"/>
              <a:gd name="T3" fmla="*/ 2147483646 h 743"/>
              <a:gd name="T4" fmla="*/ 2147483646 w 1283"/>
              <a:gd name="T5" fmla="*/ 2147483646 h 743"/>
              <a:gd name="T6" fmla="*/ 2147483646 w 1283"/>
              <a:gd name="T7" fmla="*/ 2147483646 h 743"/>
              <a:gd name="T8" fmla="*/ 2147483646 w 1283"/>
              <a:gd name="T9" fmla="*/ 2147483646 h 743"/>
              <a:gd name="T10" fmla="*/ 2147483646 w 1283"/>
              <a:gd name="T11" fmla="*/ 2147483646 h 743"/>
              <a:gd name="T12" fmla="*/ 2147483646 w 1283"/>
              <a:gd name="T13" fmla="*/ 2147483646 h 743"/>
              <a:gd name="T14" fmla="*/ 2147483646 w 1283"/>
              <a:gd name="T15" fmla="*/ 2147483646 h 743"/>
              <a:gd name="T16" fmla="*/ 2147483646 w 1283"/>
              <a:gd name="T17" fmla="*/ 2147483646 h 743"/>
              <a:gd name="T18" fmla="*/ 2147483646 w 1283"/>
              <a:gd name="T19" fmla="*/ 2147483646 h 743"/>
              <a:gd name="T20" fmla="*/ 2147483646 w 1283"/>
              <a:gd name="T21" fmla="*/ 2147483646 h 743"/>
              <a:gd name="T22" fmla="*/ 2147483646 w 1283"/>
              <a:gd name="T23" fmla="*/ 2147483646 h 743"/>
              <a:gd name="T24" fmla="*/ 2147483646 w 1283"/>
              <a:gd name="T25" fmla="*/ 2147483646 h 743"/>
              <a:gd name="T26" fmla="*/ 2147483646 w 1283"/>
              <a:gd name="T27" fmla="*/ 2147483646 h 743"/>
              <a:gd name="T28" fmla="*/ 2147483646 w 1283"/>
              <a:gd name="T29" fmla="*/ 2147483646 h 743"/>
              <a:gd name="T30" fmla="*/ 2147483646 w 1283"/>
              <a:gd name="T31" fmla="*/ 2147483646 h 743"/>
              <a:gd name="T32" fmla="*/ 2147483646 w 1283"/>
              <a:gd name="T33" fmla="*/ 0 h 743"/>
              <a:gd name="T34" fmla="*/ 0 w 1283"/>
              <a:gd name="T35" fmla="*/ 0 h 743"/>
              <a:gd name="T36" fmla="*/ 2147483646 w 1283"/>
              <a:gd name="T37" fmla="*/ 2147483646 h 743"/>
              <a:gd name="T38" fmla="*/ 2147483646 w 1283"/>
              <a:gd name="T39" fmla="*/ 2147483646 h 743"/>
              <a:gd name="T40" fmla="*/ 2147483646 w 1283"/>
              <a:gd name="T41" fmla="*/ 2147483646 h 7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283" h="743">
                <a:moveTo>
                  <a:pt x="1283" y="2"/>
                </a:moveTo>
                <a:lnTo>
                  <a:pt x="1219" y="1"/>
                </a:lnTo>
                <a:lnTo>
                  <a:pt x="1219" y="189"/>
                </a:lnTo>
                <a:lnTo>
                  <a:pt x="1179" y="189"/>
                </a:lnTo>
                <a:lnTo>
                  <a:pt x="1183" y="608"/>
                </a:lnTo>
                <a:lnTo>
                  <a:pt x="730" y="608"/>
                </a:lnTo>
                <a:lnTo>
                  <a:pt x="733" y="689"/>
                </a:lnTo>
                <a:lnTo>
                  <a:pt x="727" y="705"/>
                </a:lnTo>
                <a:lnTo>
                  <a:pt x="710" y="709"/>
                </a:lnTo>
                <a:lnTo>
                  <a:pt x="577" y="709"/>
                </a:lnTo>
                <a:lnTo>
                  <a:pt x="565" y="702"/>
                </a:lnTo>
                <a:lnTo>
                  <a:pt x="559" y="692"/>
                </a:lnTo>
                <a:lnTo>
                  <a:pt x="559" y="611"/>
                </a:lnTo>
                <a:lnTo>
                  <a:pt x="111" y="611"/>
                </a:lnTo>
                <a:lnTo>
                  <a:pt x="109" y="190"/>
                </a:lnTo>
                <a:lnTo>
                  <a:pt x="67" y="188"/>
                </a:lnTo>
                <a:lnTo>
                  <a:pt x="67" y="0"/>
                </a:lnTo>
                <a:lnTo>
                  <a:pt x="0" y="0"/>
                </a:lnTo>
                <a:lnTo>
                  <a:pt x="1" y="741"/>
                </a:lnTo>
                <a:lnTo>
                  <a:pt x="1282" y="743"/>
                </a:lnTo>
                <a:lnTo>
                  <a:pt x="1283" y="2"/>
                </a:lnTo>
                <a:close/>
              </a:path>
            </a:pathLst>
          </a:cu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5" name="Freeform 182">
            <a:extLst>
              <a:ext uri="{FF2B5EF4-FFF2-40B4-BE49-F238E27FC236}">
                <a16:creationId xmlns:a16="http://schemas.microsoft.com/office/drawing/2014/main" id="{62CBFA9F-AE95-DCC8-CBFE-4D46C19FDB53}"/>
              </a:ext>
            </a:extLst>
          </p:cNvPr>
          <p:cNvSpPr>
            <a:spLocks noChangeAspect="1"/>
          </p:cNvSpPr>
          <p:nvPr/>
        </p:nvSpPr>
        <p:spPr bwMode="auto">
          <a:xfrm>
            <a:off x="869950" y="2990850"/>
            <a:ext cx="381000" cy="149225"/>
          </a:xfrm>
          <a:custGeom>
            <a:avLst/>
            <a:gdLst>
              <a:gd name="T0" fmla="*/ 0 w 1249"/>
              <a:gd name="T1" fmla="*/ 2147483646 h 575"/>
              <a:gd name="T2" fmla="*/ 0 w 1249"/>
              <a:gd name="T3" fmla="*/ 2147483646 h 575"/>
              <a:gd name="T4" fmla="*/ 2147483646 w 1249"/>
              <a:gd name="T5" fmla="*/ 2147483646 h 575"/>
              <a:gd name="T6" fmla="*/ 2147483646 w 1249"/>
              <a:gd name="T7" fmla="*/ 2147483646 h 575"/>
              <a:gd name="T8" fmla="*/ 2147483646 w 1249"/>
              <a:gd name="T9" fmla="*/ 2147483646 h 575"/>
              <a:gd name="T10" fmla="*/ 2147483646 w 1249"/>
              <a:gd name="T11" fmla="*/ 2147483646 h 575"/>
              <a:gd name="T12" fmla="*/ 2147483646 w 1249"/>
              <a:gd name="T13" fmla="*/ 2147483646 h 575"/>
              <a:gd name="T14" fmla="*/ 2147483646 w 1249"/>
              <a:gd name="T15" fmla="*/ 2147483646 h 575"/>
              <a:gd name="T16" fmla="*/ 2147483646 w 1249"/>
              <a:gd name="T17" fmla="*/ 2147483646 h 575"/>
              <a:gd name="T18" fmla="*/ 2147483646 w 1249"/>
              <a:gd name="T19" fmla="*/ 2147483646 h 575"/>
              <a:gd name="T20" fmla="*/ 2147483646 w 1249"/>
              <a:gd name="T21" fmla="*/ 2147483646 h 575"/>
              <a:gd name="T22" fmla="*/ 2147483646 w 1249"/>
              <a:gd name="T23" fmla="*/ 2147483646 h 575"/>
              <a:gd name="T24" fmla="*/ 2147483646 w 1249"/>
              <a:gd name="T25" fmla="*/ 2147483646 h 575"/>
              <a:gd name="T26" fmla="*/ 2147483646 w 1249"/>
              <a:gd name="T27" fmla="*/ 2147483646 h 575"/>
              <a:gd name="T28" fmla="*/ 2147483646 w 1249"/>
              <a:gd name="T29" fmla="*/ 2147483646 h 575"/>
              <a:gd name="T30" fmla="*/ 2147483646 w 1249"/>
              <a:gd name="T31" fmla="*/ 0 h 575"/>
              <a:gd name="T32" fmla="*/ 0 w 1249"/>
              <a:gd name="T33" fmla="*/ 2147483646 h 5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49" h="575">
                <a:moveTo>
                  <a:pt x="0" y="2"/>
                </a:moveTo>
                <a:lnTo>
                  <a:pt x="0" y="517"/>
                </a:lnTo>
                <a:lnTo>
                  <a:pt x="102" y="548"/>
                </a:lnTo>
                <a:lnTo>
                  <a:pt x="197" y="562"/>
                </a:lnTo>
                <a:lnTo>
                  <a:pt x="285" y="575"/>
                </a:lnTo>
                <a:lnTo>
                  <a:pt x="369" y="575"/>
                </a:lnTo>
                <a:lnTo>
                  <a:pt x="471" y="565"/>
                </a:lnTo>
                <a:lnTo>
                  <a:pt x="579" y="545"/>
                </a:lnTo>
                <a:lnTo>
                  <a:pt x="701" y="517"/>
                </a:lnTo>
                <a:lnTo>
                  <a:pt x="832" y="488"/>
                </a:lnTo>
                <a:lnTo>
                  <a:pt x="940" y="468"/>
                </a:lnTo>
                <a:lnTo>
                  <a:pt x="1024" y="461"/>
                </a:lnTo>
                <a:lnTo>
                  <a:pt x="1098" y="478"/>
                </a:lnTo>
                <a:lnTo>
                  <a:pt x="1166" y="514"/>
                </a:lnTo>
                <a:lnTo>
                  <a:pt x="1249" y="548"/>
                </a:lnTo>
                <a:lnTo>
                  <a:pt x="1249" y="0"/>
                </a:lnTo>
                <a:lnTo>
                  <a:pt x="0" y="2"/>
                </a:lnTo>
                <a:close/>
              </a:path>
            </a:pathLst>
          </a:custGeom>
          <a:gradFill rotWithShape="0">
            <a:gsLst>
              <a:gs pos="0">
                <a:srgbClr val="EAEAEA"/>
              </a:gs>
              <a:gs pos="100000">
                <a:srgbClr val="B2B2B2"/>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6" name="Freeform 183">
            <a:extLst>
              <a:ext uri="{FF2B5EF4-FFF2-40B4-BE49-F238E27FC236}">
                <a16:creationId xmlns:a16="http://schemas.microsoft.com/office/drawing/2014/main" id="{AD0FFB01-ED9B-91E2-8CEA-0A9E0C53470F}"/>
              </a:ext>
            </a:extLst>
          </p:cNvPr>
          <p:cNvSpPr>
            <a:spLocks noChangeAspect="1"/>
          </p:cNvSpPr>
          <p:nvPr/>
        </p:nvSpPr>
        <p:spPr bwMode="auto">
          <a:xfrm>
            <a:off x="869950" y="3033713"/>
            <a:ext cx="381000" cy="0"/>
          </a:xfrm>
          <a:custGeom>
            <a:avLst/>
            <a:gdLst>
              <a:gd name="T0" fmla="*/ 0 w 1252"/>
              <a:gd name="T1" fmla="*/ 0 h 1"/>
              <a:gd name="T2" fmla="*/ 2147483646 w 1252"/>
              <a:gd name="T3" fmla="*/ 0 h 1"/>
              <a:gd name="T4" fmla="*/ 0 60000 65536"/>
              <a:gd name="T5" fmla="*/ 0 60000 65536"/>
            </a:gdLst>
            <a:ahLst/>
            <a:cxnLst>
              <a:cxn ang="T4">
                <a:pos x="T0" y="T1"/>
              </a:cxn>
              <a:cxn ang="T5">
                <a:pos x="T2" y="T3"/>
              </a:cxn>
            </a:cxnLst>
            <a:rect l="0" t="0" r="r" b="b"/>
            <a:pathLst>
              <a:path w="1252" h="1">
                <a:moveTo>
                  <a:pt x="0" y="0"/>
                </a:moveTo>
                <a:lnTo>
                  <a:pt x="1252" y="0"/>
                </a:lnTo>
              </a:path>
            </a:pathLst>
          </a:custGeom>
          <a:noFill/>
          <a:ln w="12700"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7" name="Freeform 184">
            <a:extLst>
              <a:ext uri="{FF2B5EF4-FFF2-40B4-BE49-F238E27FC236}">
                <a16:creationId xmlns:a16="http://schemas.microsoft.com/office/drawing/2014/main" id="{D9F6A918-2982-4419-90CA-CBED5625024F}"/>
              </a:ext>
            </a:extLst>
          </p:cNvPr>
          <p:cNvSpPr>
            <a:spLocks noChangeAspect="1"/>
          </p:cNvSpPr>
          <p:nvPr/>
        </p:nvSpPr>
        <p:spPr bwMode="auto">
          <a:xfrm>
            <a:off x="966788" y="3035300"/>
            <a:ext cx="25400" cy="103188"/>
          </a:xfrm>
          <a:custGeom>
            <a:avLst/>
            <a:gdLst>
              <a:gd name="T0" fmla="*/ 0 w 77"/>
              <a:gd name="T1" fmla="*/ 0 h 386"/>
              <a:gd name="T2" fmla="*/ 2147483646 w 77"/>
              <a:gd name="T3" fmla="*/ 0 h 386"/>
              <a:gd name="T4" fmla="*/ 2147483646 w 77"/>
              <a:gd name="T5" fmla="*/ 2147483646 h 386"/>
              <a:gd name="T6" fmla="*/ 2147483646 w 77"/>
              <a:gd name="T7" fmla="*/ 2147483646 h 386"/>
              <a:gd name="T8" fmla="*/ 0 w 77"/>
              <a:gd name="T9" fmla="*/ 0 h 3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386">
                <a:moveTo>
                  <a:pt x="0" y="0"/>
                </a:moveTo>
                <a:lnTo>
                  <a:pt x="73" y="0"/>
                </a:lnTo>
                <a:lnTo>
                  <a:pt x="77" y="382"/>
                </a:lnTo>
                <a:lnTo>
                  <a:pt x="3" y="386"/>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8" name="Freeform 185">
            <a:extLst>
              <a:ext uri="{FF2B5EF4-FFF2-40B4-BE49-F238E27FC236}">
                <a16:creationId xmlns:a16="http://schemas.microsoft.com/office/drawing/2014/main" id="{F2DC1F4C-BD57-50BD-E4F6-ADA8D380974B}"/>
              </a:ext>
            </a:extLst>
          </p:cNvPr>
          <p:cNvSpPr>
            <a:spLocks noChangeAspect="1"/>
          </p:cNvSpPr>
          <p:nvPr/>
        </p:nvSpPr>
        <p:spPr bwMode="auto">
          <a:xfrm>
            <a:off x="942975" y="3035300"/>
            <a:ext cx="12700" cy="103188"/>
          </a:xfrm>
          <a:custGeom>
            <a:avLst/>
            <a:gdLst>
              <a:gd name="T0" fmla="*/ 0 w 36"/>
              <a:gd name="T1" fmla="*/ 0 h 385"/>
              <a:gd name="T2" fmla="*/ 2147483646 w 36"/>
              <a:gd name="T3" fmla="*/ 2147483646 h 385"/>
              <a:gd name="T4" fmla="*/ 2147483646 w 36"/>
              <a:gd name="T5" fmla="*/ 2147483646 h 385"/>
              <a:gd name="T6" fmla="*/ 2147483646 w 36"/>
              <a:gd name="T7" fmla="*/ 2147483646 h 385"/>
              <a:gd name="T8" fmla="*/ 0 w 36"/>
              <a:gd name="T9" fmla="*/ 0 h 3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85">
                <a:moveTo>
                  <a:pt x="0" y="0"/>
                </a:moveTo>
                <a:lnTo>
                  <a:pt x="35" y="3"/>
                </a:lnTo>
                <a:lnTo>
                  <a:pt x="36" y="385"/>
                </a:lnTo>
                <a:lnTo>
                  <a:pt x="1" y="382"/>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89" name="Freeform 186">
            <a:extLst>
              <a:ext uri="{FF2B5EF4-FFF2-40B4-BE49-F238E27FC236}">
                <a16:creationId xmlns:a16="http://schemas.microsoft.com/office/drawing/2014/main" id="{9031ADF6-FE11-2A03-995A-1A51C41FFCC6}"/>
              </a:ext>
            </a:extLst>
          </p:cNvPr>
          <p:cNvSpPr>
            <a:spLocks noChangeAspect="1"/>
          </p:cNvSpPr>
          <p:nvPr/>
        </p:nvSpPr>
        <p:spPr bwMode="auto">
          <a:xfrm>
            <a:off x="871538" y="3044825"/>
            <a:ext cx="379412" cy="0"/>
          </a:xfrm>
          <a:custGeom>
            <a:avLst/>
            <a:gdLst>
              <a:gd name="T0" fmla="*/ 0 w 1249"/>
              <a:gd name="T1" fmla="*/ 0 h 1"/>
              <a:gd name="T2" fmla="*/ 2147483646 w 1249"/>
              <a:gd name="T3" fmla="*/ 0 h 1"/>
              <a:gd name="T4" fmla="*/ 0 60000 65536"/>
              <a:gd name="T5" fmla="*/ 0 60000 65536"/>
            </a:gdLst>
            <a:ahLst/>
            <a:cxnLst>
              <a:cxn ang="T4">
                <a:pos x="T0" y="T1"/>
              </a:cxn>
              <a:cxn ang="T5">
                <a:pos x="T2" y="T3"/>
              </a:cxn>
            </a:cxnLst>
            <a:rect l="0" t="0" r="r" b="b"/>
            <a:pathLst>
              <a:path w="1249" h="1">
                <a:moveTo>
                  <a:pt x="0" y="0"/>
                </a:moveTo>
                <a:lnTo>
                  <a:pt x="1249" y="0"/>
                </a:lnTo>
              </a:path>
            </a:pathLst>
          </a:custGeom>
          <a:noFill/>
          <a:ln w="12700"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0" name="Freeform 187">
            <a:extLst>
              <a:ext uri="{FF2B5EF4-FFF2-40B4-BE49-F238E27FC236}">
                <a16:creationId xmlns:a16="http://schemas.microsoft.com/office/drawing/2014/main" id="{C4216FE0-4F20-EDDA-1FC0-94282EFC252F}"/>
              </a:ext>
            </a:extLst>
          </p:cNvPr>
          <p:cNvSpPr>
            <a:spLocks noChangeAspect="1"/>
          </p:cNvSpPr>
          <p:nvPr/>
        </p:nvSpPr>
        <p:spPr bwMode="auto">
          <a:xfrm>
            <a:off x="782638" y="2740025"/>
            <a:ext cx="22225" cy="19050"/>
          </a:xfrm>
          <a:custGeom>
            <a:avLst/>
            <a:gdLst>
              <a:gd name="T0" fmla="*/ 2147483646 w 99"/>
              <a:gd name="T1" fmla="*/ 2147483646 h 92"/>
              <a:gd name="T2" fmla="*/ 0 w 99"/>
              <a:gd name="T3" fmla="*/ 2147483646 h 92"/>
              <a:gd name="T4" fmla="*/ 2147483646 w 99"/>
              <a:gd name="T5" fmla="*/ 2147483646 h 92"/>
              <a:gd name="T6" fmla="*/ 2147483646 w 99"/>
              <a:gd name="T7" fmla="*/ 2147483646 h 92"/>
              <a:gd name="T8" fmla="*/ 2147483646 w 99"/>
              <a:gd name="T9" fmla="*/ 2147483646 h 92"/>
              <a:gd name="T10" fmla="*/ 2147483646 w 99"/>
              <a:gd name="T11" fmla="*/ 2147483646 h 92"/>
              <a:gd name="T12" fmla="*/ 2147483646 w 99"/>
              <a:gd name="T13" fmla="*/ 2147483646 h 92"/>
              <a:gd name="T14" fmla="*/ 2147483646 w 99"/>
              <a:gd name="T15" fmla="*/ 2147483646 h 92"/>
              <a:gd name="T16" fmla="*/ 2147483646 w 99"/>
              <a:gd name="T17" fmla="*/ 2147483646 h 92"/>
              <a:gd name="T18" fmla="*/ 2147483646 w 99"/>
              <a:gd name="T19" fmla="*/ 0 h 92"/>
              <a:gd name="T20" fmla="*/ 2147483646 w 99"/>
              <a:gd name="T21" fmla="*/ 2147483646 h 92"/>
              <a:gd name="T22" fmla="*/ 2147483646 w 99"/>
              <a:gd name="T23" fmla="*/ 2147483646 h 92"/>
              <a:gd name="T24" fmla="*/ 2147483646 w 99"/>
              <a:gd name="T25" fmla="*/ 2147483646 h 9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9" h="92">
                <a:moveTo>
                  <a:pt x="3" y="29"/>
                </a:moveTo>
                <a:lnTo>
                  <a:pt x="0" y="63"/>
                </a:lnTo>
                <a:lnTo>
                  <a:pt x="14" y="79"/>
                </a:lnTo>
                <a:lnTo>
                  <a:pt x="31" y="86"/>
                </a:lnTo>
                <a:lnTo>
                  <a:pt x="53" y="92"/>
                </a:lnTo>
                <a:lnTo>
                  <a:pt x="75" y="84"/>
                </a:lnTo>
                <a:lnTo>
                  <a:pt x="84" y="70"/>
                </a:lnTo>
                <a:lnTo>
                  <a:pt x="99" y="51"/>
                </a:lnTo>
                <a:lnTo>
                  <a:pt x="75" y="17"/>
                </a:lnTo>
                <a:lnTo>
                  <a:pt x="55" y="0"/>
                </a:lnTo>
                <a:lnTo>
                  <a:pt x="29" y="3"/>
                </a:lnTo>
                <a:lnTo>
                  <a:pt x="15" y="12"/>
                </a:lnTo>
                <a:lnTo>
                  <a:pt x="3" y="29"/>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1" name="Freeform 188">
            <a:extLst>
              <a:ext uri="{FF2B5EF4-FFF2-40B4-BE49-F238E27FC236}">
                <a16:creationId xmlns:a16="http://schemas.microsoft.com/office/drawing/2014/main" id="{92901385-C1B2-BF56-E228-48E828CC625E}"/>
              </a:ext>
            </a:extLst>
          </p:cNvPr>
          <p:cNvSpPr>
            <a:spLocks noChangeAspect="1"/>
          </p:cNvSpPr>
          <p:nvPr/>
        </p:nvSpPr>
        <p:spPr bwMode="auto">
          <a:xfrm>
            <a:off x="1317625" y="2740025"/>
            <a:ext cx="20638" cy="17463"/>
          </a:xfrm>
          <a:custGeom>
            <a:avLst/>
            <a:gdLst>
              <a:gd name="T0" fmla="*/ 2147483646 w 89"/>
              <a:gd name="T1" fmla="*/ 2147483646 h 89"/>
              <a:gd name="T2" fmla="*/ 2147483646 w 89"/>
              <a:gd name="T3" fmla="*/ 2147483646 h 89"/>
              <a:gd name="T4" fmla="*/ 2147483646 w 89"/>
              <a:gd name="T5" fmla="*/ 2147483646 h 89"/>
              <a:gd name="T6" fmla="*/ 2147483646 w 89"/>
              <a:gd name="T7" fmla="*/ 2147483646 h 89"/>
              <a:gd name="T8" fmla="*/ 2147483646 w 89"/>
              <a:gd name="T9" fmla="*/ 2147483646 h 89"/>
              <a:gd name="T10" fmla="*/ 2147483646 w 89"/>
              <a:gd name="T11" fmla="*/ 2147483646 h 89"/>
              <a:gd name="T12" fmla="*/ 2147483646 w 89"/>
              <a:gd name="T13" fmla="*/ 2147483646 h 89"/>
              <a:gd name="T14" fmla="*/ 0 w 89"/>
              <a:gd name="T15" fmla="*/ 2147483646 h 89"/>
              <a:gd name="T16" fmla="*/ 2147483646 w 89"/>
              <a:gd name="T17" fmla="*/ 2147483646 h 89"/>
              <a:gd name="T18" fmla="*/ 2147483646 w 89"/>
              <a:gd name="T19" fmla="*/ 2147483646 h 89"/>
              <a:gd name="T20" fmla="*/ 2147483646 w 89"/>
              <a:gd name="T21" fmla="*/ 0 h 89"/>
              <a:gd name="T22" fmla="*/ 2147483646 w 89"/>
              <a:gd name="T23" fmla="*/ 2147483646 h 89"/>
              <a:gd name="T24" fmla="*/ 2147483646 w 89"/>
              <a:gd name="T25" fmla="*/ 2147483646 h 89"/>
              <a:gd name="T26" fmla="*/ 2147483646 w 89"/>
              <a:gd name="T27" fmla="*/ 2147483646 h 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9" h="89">
                <a:moveTo>
                  <a:pt x="85" y="20"/>
                </a:moveTo>
                <a:lnTo>
                  <a:pt x="89" y="41"/>
                </a:lnTo>
                <a:lnTo>
                  <a:pt x="86" y="65"/>
                </a:lnTo>
                <a:lnTo>
                  <a:pt x="76" y="81"/>
                </a:lnTo>
                <a:lnTo>
                  <a:pt x="60" y="89"/>
                </a:lnTo>
                <a:lnTo>
                  <a:pt x="40" y="89"/>
                </a:lnTo>
                <a:lnTo>
                  <a:pt x="24" y="86"/>
                </a:lnTo>
                <a:lnTo>
                  <a:pt x="0" y="62"/>
                </a:lnTo>
                <a:lnTo>
                  <a:pt x="2" y="31"/>
                </a:lnTo>
                <a:lnTo>
                  <a:pt x="19" y="17"/>
                </a:lnTo>
                <a:lnTo>
                  <a:pt x="36" y="0"/>
                </a:lnTo>
                <a:lnTo>
                  <a:pt x="57" y="2"/>
                </a:lnTo>
                <a:lnTo>
                  <a:pt x="76" y="10"/>
                </a:lnTo>
                <a:lnTo>
                  <a:pt x="85" y="20"/>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2" name="Freeform 189">
            <a:extLst>
              <a:ext uri="{FF2B5EF4-FFF2-40B4-BE49-F238E27FC236}">
                <a16:creationId xmlns:a16="http://schemas.microsoft.com/office/drawing/2014/main" id="{68780625-D4C8-D1F2-578B-66EFBF9D6C17}"/>
              </a:ext>
            </a:extLst>
          </p:cNvPr>
          <p:cNvSpPr>
            <a:spLocks noChangeAspect="1"/>
          </p:cNvSpPr>
          <p:nvPr/>
        </p:nvSpPr>
        <p:spPr bwMode="auto">
          <a:xfrm>
            <a:off x="1260475" y="2397125"/>
            <a:ext cx="20638" cy="58738"/>
          </a:xfrm>
          <a:custGeom>
            <a:avLst/>
            <a:gdLst>
              <a:gd name="T0" fmla="*/ 0 w 62"/>
              <a:gd name="T1" fmla="*/ 0 h 216"/>
              <a:gd name="T2" fmla="*/ 2147483646 w 62"/>
              <a:gd name="T3" fmla="*/ 2147483646 h 216"/>
              <a:gd name="T4" fmla="*/ 0 60000 65536"/>
              <a:gd name="T5" fmla="*/ 0 60000 65536"/>
            </a:gdLst>
            <a:ahLst/>
            <a:cxnLst>
              <a:cxn ang="T4">
                <a:pos x="T0" y="T1"/>
              </a:cxn>
              <a:cxn ang="T5">
                <a:pos x="T2" y="T3"/>
              </a:cxn>
            </a:cxnLst>
            <a:rect l="0" t="0" r="r" b="b"/>
            <a:pathLst>
              <a:path w="62" h="216">
                <a:moveTo>
                  <a:pt x="0" y="0"/>
                </a:moveTo>
                <a:lnTo>
                  <a:pt x="62" y="216"/>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3" name="Rectangle 190">
            <a:extLst>
              <a:ext uri="{FF2B5EF4-FFF2-40B4-BE49-F238E27FC236}">
                <a16:creationId xmlns:a16="http://schemas.microsoft.com/office/drawing/2014/main" id="{800A55B8-B461-2F7B-4FFA-E5A5609E4AB8}"/>
              </a:ext>
            </a:extLst>
          </p:cNvPr>
          <p:cNvSpPr>
            <a:spLocks noChangeAspect="1" noChangeArrowheads="1"/>
          </p:cNvSpPr>
          <p:nvPr/>
        </p:nvSpPr>
        <p:spPr bwMode="auto">
          <a:xfrm>
            <a:off x="914400" y="2527300"/>
            <a:ext cx="15875" cy="12700"/>
          </a:xfrm>
          <a:prstGeom prst="rect">
            <a:avLst/>
          </a:prstGeom>
          <a:solidFill>
            <a:srgbClr val="A9A62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394" name="Freeform 191">
            <a:extLst>
              <a:ext uri="{FF2B5EF4-FFF2-40B4-BE49-F238E27FC236}">
                <a16:creationId xmlns:a16="http://schemas.microsoft.com/office/drawing/2014/main" id="{596C166D-3B07-F5EA-153A-D20F97D186E2}"/>
              </a:ext>
            </a:extLst>
          </p:cNvPr>
          <p:cNvSpPr>
            <a:spLocks noChangeAspect="1"/>
          </p:cNvSpPr>
          <p:nvPr/>
        </p:nvSpPr>
        <p:spPr bwMode="auto">
          <a:xfrm>
            <a:off x="795338" y="1892300"/>
            <a:ext cx="531812" cy="860425"/>
          </a:xfrm>
          <a:custGeom>
            <a:avLst/>
            <a:gdLst>
              <a:gd name="T0" fmla="*/ 2147483646 w 1746"/>
              <a:gd name="T1" fmla="*/ 2147483646 h 3329"/>
              <a:gd name="T2" fmla="*/ 2147483646 w 1746"/>
              <a:gd name="T3" fmla="*/ 2147483646 h 3329"/>
              <a:gd name="T4" fmla="*/ 2147483646 w 1746"/>
              <a:gd name="T5" fmla="*/ 2147483646 h 3329"/>
              <a:gd name="T6" fmla="*/ 2147483646 w 1746"/>
              <a:gd name="T7" fmla="*/ 2147483646 h 3329"/>
              <a:gd name="T8" fmla="*/ 2147483646 w 1746"/>
              <a:gd name="T9" fmla="*/ 2147483646 h 3329"/>
              <a:gd name="T10" fmla="*/ 2147483646 w 1746"/>
              <a:gd name="T11" fmla="*/ 2147483646 h 3329"/>
              <a:gd name="T12" fmla="*/ 0 w 1746"/>
              <a:gd name="T13" fmla="*/ 2147483646 h 3329"/>
              <a:gd name="T14" fmla="*/ 2147483646 w 1746"/>
              <a:gd name="T15" fmla="*/ 2147483646 h 3329"/>
              <a:gd name="T16" fmla="*/ 2147483646 w 1746"/>
              <a:gd name="T17" fmla="*/ 2147483646 h 3329"/>
              <a:gd name="T18" fmla="*/ 2147483646 w 1746"/>
              <a:gd name="T19" fmla="*/ 2147483646 h 3329"/>
              <a:gd name="T20" fmla="*/ 2147483646 w 1746"/>
              <a:gd name="T21" fmla="*/ 2147483646 h 3329"/>
              <a:gd name="T22" fmla="*/ 2147483646 w 1746"/>
              <a:gd name="T23" fmla="*/ 2147483646 h 3329"/>
              <a:gd name="T24" fmla="*/ 2147483646 w 1746"/>
              <a:gd name="T25" fmla="*/ 2147483646 h 3329"/>
              <a:gd name="T26" fmla="*/ 2147483646 w 1746"/>
              <a:gd name="T27" fmla="*/ 2147483646 h 3329"/>
              <a:gd name="T28" fmla="*/ 2147483646 w 1746"/>
              <a:gd name="T29" fmla="*/ 2147483646 h 3329"/>
              <a:gd name="T30" fmla="*/ 2147483646 w 1746"/>
              <a:gd name="T31" fmla="*/ 2147483646 h 3329"/>
              <a:gd name="T32" fmla="*/ 2147483646 w 1746"/>
              <a:gd name="T33" fmla="*/ 2147483646 h 3329"/>
              <a:gd name="T34" fmla="*/ 2147483646 w 1746"/>
              <a:gd name="T35" fmla="*/ 2147483646 h 3329"/>
              <a:gd name="T36" fmla="*/ 2147483646 w 1746"/>
              <a:gd name="T37" fmla="*/ 2147483646 h 3329"/>
              <a:gd name="T38" fmla="*/ 2147483646 w 1746"/>
              <a:gd name="T39" fmla="*/ 2147483646 h 3329"/>
              <a:gd name="T40" fmla="*/ 2147483646 w 1746"/>
              <a:gd name="T41" fmla="*/ 2147483646 h 3329"/>
              <a:gd name="T42" fmla="*/ 2147483646 w 1746"/>
              <a:gd name="T43" fmla="*/ 2147483646 h 3329"/>
              <a:gd name="T44" fmla="*/ 2147483646 w 1746"/>
              <a:gd name="T45" fmla="*/ 2147483646 h 3329"/>
              <a:gd name="T46" fmla="*/ 2147483646 w 1746"/>
              <a:gd name="T47" fmla="*/ 2147483646 h 3329"/>
              <a:gd name="T48" fmla="*/ 2147483646 w 1746"/>
              <a:gd name="T49" fmla="*/ 2147483646 h 3329"/>
              <a:gd name="T50" fmla="*/ 2147483646 w 1746"/>
              <a:gd name="T51" fmla="*/ 2147483646 h 3329"/>
              <a:gd name="T52" fmla="*/ 2147483646 w 1746"/>
              <a:gd name="T53" fmla="*/ 2147483646 h 3329"/>
              <a:gd name="T54" fmla="*/ 2147483646 w 1746"/>
              <a:gd name="T55" fmla="*/ 2147483646 h 3329"/>
              <a:gd name="T56" fmla="*/ 2147483646 w 1746"/>
              <a:gd name="T57" fmla="*/ 2147483646 h 3329"/>
              <a:gd name="T58" fmla="*/ 2147483646 w 1746"/>
              <a:gd name="T59" fmla="*/ 2147483646 h 3329"/>
              <a:gd name="T60" fmla="*/ 2147483646 w 1746"/>
              <a:gd name="T61" fmla="*/ 2147483646 h 3329"/>
              <a:gd name="T62" fmla="*/ 2147483646 w 1746"/>
              <a:gd name="T63" fmla="*/ 2147483646 h 332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746" h="3329">
                <a:moveTo>
                  <a:pt x="721" y="75"/>
                </a:moveTo>
                <a:lnTo>
                  <a:pt x="382" y="1284"/>
                </a:lnTo>
                <a:lnTo>
                  <a:pt x="189" y="1959"/>
                </a:lnTo>
                <a:lnTo>
                  <a:pt x="206" y="1961"/>
                </a:lnTo>
                <a:lnTo>
                  <a:pt x="150" y="2180"/>
                </a:lnTo>
                <a:lnTo>
                  <a:pt x="152" y="2183"/>
                </a:lnTo>
                <a:lnTo>
                  <a:pt x="126" y="2182"/>
                </a:lnTo>
                <a:lnTo>
                  <a:pt x="122" y="2223"/>
                </a:lnTo>
                <a:lnTo>
                  <a:pt x="122" y="2259"/>
                </a:lnTo>
                <a:lnTo>
                  <a:pt x="75" y="2558"/>
                </a:lnTo>
                <a:lnTo>
                  <a:pt x="74" y="3215"/>
                </a:lnTo>
                <a:lnTo>
                  <a:pt x="37" y="3215"/>
                </a:lnTo>
                <a:lnTo>
                  <a:pt x="37" y="3251"/>
                </a:lnTo>
                <a:lnTo>
                  <a:pt x="0" y="3251"/>
                </a:lnTo>
                <a:lnTo>
                  <a:pt x="0" y="3277"/>
                </a:lnTo>
                <a:lnTo>
                  <a:pt x="25" y="3310"/>
                </a:lnTo>
                <a:lnTo>
                  <a:pt x="29" y="3329"/>
                </a:lnTo>
                <a:lnTo>
                  <a:pt x="145" y="3329"/>
                </a:lnTo>
                <a:lnTo>
                  <a:pt x="145" y="3214"/>
                </a:lnTo>
                <a:lnTo>
                  <a:pt x="169" y="3214"/>
                </a:lnTo>
                <a:lnTo>
                  <a:pt x="169" y="2548"/>
                </a:lnTo>
                <a:lnTo>
                  <a:pt x="251" y="2229"/>
                </a:lnTo>
                <a:lnTo>
                  <a:pt x="532" y="1284"/>
                </a:lnTo>
                <a:lnTo>
                  <a:pt x="510" y="1261"/>
                </a:lnTo>
                <a:lnTo>
                  <a:pt x="516" y="1181"/>
                </a:lnTo>
                <a:lnTo>
                  <a:pt x="525" y="1006"/>
                </a:lnTo>
                <a:lnTo>
                  <a:pt x="795" y="95"/>
                </a:lnTo>
                <a:lnTo>
                  <a:pt x="807" y="73"/>
                </a:lnTo>
                <a:lnTo>
                  <a:pt x="831" y="58"/>
                </a:lnTo>
                <a:lnTo>
                  <a:pt x="871" y="55"/>
                </a:lnTo>
                <a:lnTo>
                  <a:pt x="914" y="56"/>
                </a:lnTo>
                <a:lnTo>
                  <a:pt x="937" y="73"/>
                </a:lnTo>
                <a:lnTo>
                  <a:pt x="950" y="95"/>
                </a:lnTo>
                <a:lnTo>
                  <a:pt x="1223" y="1006"/>
                </a:lnTo>
                <a:lnTo>
                  <a:pt x="1225" y="1181"/>
                </a:lnTo>
                <a:lnTo>
                  <a:pt x="1228" y="1256"/>
                </a:lnTo>
                <a:lnTo>
                  <a:pt x="1211" y="1284"/>
                </a:lnTo>
                <a:lnTo>
                  <a:pt x="1500" y="2236"/>
                </a:lnTo>
                <a:lnTo>
                  <a:pt x="1568" y="2549"/>
                </a:lnTo>
                <a:lnTo>
                  <a:pt x="1567" y="3214"/>
                </a:lnTo>
                <a:lnTo>
                  <a:pt x="1589" y="3214"/>
                </a:lnTo>
                <a:lnTo>
                  <a:pt x="1589" y="3329"/>
                </a:lnTo>
                <a:lnTo>
                  <a:pt x="1712" y="3329"/>
                </a:lnTo>
                <a:lnTo>
                  <a:pt x="1714" y="3307"/>
                </a:lnTo>
                <a:lnTo>
                  <a:pt x="1745" y="3282"/>
                </a:lnTo>
                <a:lnTo>
                  <a:pt x="1746" y="3255"/>
                </a:lnTo>
                <a:lnTo>
                  <a:pt x="1697" y="3255"/>
                </a:lnTo>
                <a:lnTo>
                  <a:pt x="1697" y="3215"/>
                </a:lnTo>
                <a:lnTo>
                  <a:pt x="1666" y="3213"/>
                </a:lnTo>
                <a:lnTo>
                  <a:pt x="1671" y="2555"/>
                </a:lnTo>
                <a:lnTo>
                  <a:pt x="1624" y="2257"/>
                </a:lnTo>
                <a:lnTo>
                  <a:pt x="1619" y="2218"/>
                </a:lnTo>
                <a:lnTo>
                  <a:pt x="1611" y="2179"/>
                </a:lnTo>
                <a:lnTo>
                  <a:pt x="1586" y="2182"/>
                </a:lnTo>
                <a:lnTo>
                  <a:pt x="1530" y="1959"/>
                </a:lnTo>
                <a:lnTo>
                  <a:pt x="1547" y="1957"/>
                </a:lnTo>
                <a:lnTo>
                  <a:pt x="1364" y="1284"/>
                </a:lnTo>
                <a:lnTo>
                  <a:pt x="1020" y="68"/>
                </a:lnTo>
                <a:lnTo>
                  <a:pt x="1000" y="41"/>
                </a:lnTo>
                <a:lnTo>
                  <a:pt x="972" y="16"/>
                </a:lnTo>
                <a:lnTo>
                  <a:pt x="933" y="0"/>
                </a:lnTo>
                <a:lnTo>
                  <a:pt x="810" y="3"/>
                </a:lnTo>
                <a:lnTo>
                  <a:pt x="772" y="16"/>
                </a:lnTo>
                <a:lnTo>
                  <a:pt x="739" y="38"/>
                </a:lnTo>
                <a:lnTo>
                  <a:pt x="721" y="75"/>
                </a:lnTo>
                <a:close/>
              </a:path>
            </a:pathLst>
          </a:custGeom>
          <a:solidFill>
            <a:srgbClr val="01B5B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5" name="Freeform 192">
            <a:extLst>
              <a:ext uri="{FF2B5EF4-FFF2-40B4-BE49-F238E27FC236}">
                <a16:creationId xmlns:a16="http://schemas.microsoft.com/office/drawing/2014/main" id="{7A3CD250-FFEC-3BFC-F48F-64ACDA3D4EBE}"/>
              </a:ext>
            </a:extLst>
          </p:cNvPr>
          <p:cNvSpPr>
            <a:spLocks noChangeAspect="1"/>
          </p:cNvSpPr>
          <p:nvPr/>
        </p:nvSpPr>
        <p:spPr bwMode="auto">
          <a:xfrm>
            <a:off x="1050925" y="2947988"/>
            <a:ext cx="20638" cy="4762"/>
          </a:xfrm>
          <a:custGeom>
            <a:avLst/>
            <a:gdLst>
              <a:gd name="T0" fmla="*/ 0 w 89"/>
              <a:gd name="T1" fmla="*/ 0 h 24"/>
              <a:gd name="T2" fmla="*/ 0 w 89"/>
              <a:gd name="T3" fmla="*/ 2147483646 h 24"/>
              <a:gd name="T4" fmla="*/ 2147483646 w 89"/>
              <a:gd name="T5" fmla="*/ 2147483646 h 24"/>
              <a:gd name="T6" fmla="*/ 2147483646 w 89"/>
              <a:gd name="T7" fmla="*/ 0 h 24"/>
              <a:gd name="T8" fmla="*/ 0 w 8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24">
                <a:moveTo>
                  <a:pt x="0" y="0"/>
                </a:moveTo>
                <a:lnTo>
                  <a:pt x="0" y="24"/>
                </a:lnTo>
                <a:lnTo>
                  <a:pt x="86" y="24"/>
                </a:lnTo>
                <a:lnTo>
                  <a:pt x="89" y="0"/>
                </a:lnTo>
                <a:lnTo>
                  <a:pt x="0" y="0"/>
                </a:lnTo>
                <a:close/>
              </a:path>
            </a:pathLst>
          </a:custGeom>
          <a:gradFill rotWithShape="0">
            <a:gsLst>
              <a:gs pos="0">
                <a:schemeClr val="bg1"/>
              </a:gs>
              <a:gs pos="100000">
                <a:schemeClr val="tx1"/>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396" name="Oval 193">
            <a:extLst>
              <a:ext uri="{FF2B5EF4-FFF2-40B4-BE49-F238E27FC236}">
                <a16:creationId xmlns:a16="http://schemas.microsoft.com/office/drawing/2014/main" id="{6B3A1A74-0AA1-7EEB-E298-73343F8E3BA8}"/>
              </a:ext>
            </a:extLst>
          </p:cNvPr>
          <p:cNvSpPr>
            <a:spLocks noChangeAspect="1" noChangeArrowheads="1"/>
          </p:cNvSpPr>
          <p:nvPr/>
        </p:nvSpPr>
        <p:spPr bwMode="auto">
          <a:xfrm>
            <a:off x="1039813" y="2644775"/>
            <a:ext cx="9525"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397" name="Oval 194">
            <a:extLst>
              <a:ext uri="{FF2B5EF4-FFF2-40B4-BE49-F238E27FC236}">
                <a16:creationId xmlns:a16="http://schemas.microsoft.com/office/drawing/2014/main" id="{F3257170-FE08-CA7A-5325-AF998317D3C2}"/>
              </a:ext>
            </a:extLst>
          </p:cNvPr>
          <p:cNvSpPr>
            <a:spLocks noChangeAspect="1" noChangeArrowheads="1"/>
          </p:cNvSpPr>
          <p:nvPr/>
        </p:nvSpPr>
        <p:spPr bwMode="auto">
          <a:xfrm>
            <a:off x="1062038" y="2644775"/>
            <a:ext cx="9525"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398" name="Oval 195">
            <a:extLst>
              <a:ext uri="{FF2B5EF4-FFF2-40B4-BE49-F238E27FC236}">
                <a16:creationId xmlns:a16="http://schemas.microsoft.com/office/drawing/2014/main" id="{122B03F5-5110-7CF6-75B4-3835AEA59314}"/>
              </a:ext>
            </a:extLst>
          </p:cNvPr>
          <p:cNvSpPr>
            <a:spLocks noChangeAspect="1" noChangeArrowheads="1"/>
          </p:cNvSpPr>
          <p:nvPr/>
        </p:nvSpPr>
        <p:spPr bwMode="auto">
          <a:xfrm>
            <a:off x="1084263" y="2644775"/>
            <a:ext cx="7937"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399" name="Oval 196">
            <a:extLst>
              <a:ext uri="{FF2B5EF4-FFF2-40B4-BE49-F238E27FC236}">
                <a16:creationId xmlns:a16="http://schemas.microsoft.com/office/drawing/2014/main" id="{038B89C4-C755-445F-4B06-8A513C860B73}"/>
              </a:ext>
            </a:extLst>
          </p:cNvPr>
          <p:cNvSpPr>
            <a:spLocks noChangeAspect="1" noChangeArrowheads="1"/>
          </p:cNvSpPr>
          <p:nvPr/>
        </p:nvSpPr>
        <p:spPr bwMode="auto">
          <a:xfrm>
            <a:off x="1020763" y="2644775"/>
            <a:ext cx="7937"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400" name="Freeform 197">
            <a:extLst>
              <a:ext uri="{FF2B5EF4-FFF2-40B4-BE49-F238E27FC236}">
                <a16:creationId xmlns:a16="http://schemas.microsoft.com/office/drawing/2014/main" id="{A63A60E4-E07A-F94F-45B5-DAABD60AAAD3}"/>
              </a:ext>
            </a:extLst>
          </p:cNvPr>
          <p:cNvSpPr>
            <a:spLocks noChangeAspect="1"/>
          </p:cNvSpPr>
          <p:nvPr/>
        </p:nvSpPr>
        <p:spPr bwMode="auto">
          <a:xfrm>
            <a:off x="1019175" y="2049463"/>
            <a:ext cx="77788" cy="6350"/>
          </a:xfrm>
          <a:custGeom>
            <a:avLst/>
            <a:gdLst>
              <a:gd name="T0" fmla="*/ 0 w 337"/>
              <a:gd name="T1" fmla="*/ 2147483646 h 30"/>
              <a:gd name="T2" fmla="*/ 2147483646 w 337"/>
              <a:gd name="T3" fmla="*/ 0 h 30"/>
              <a:gd name="T4" fmla="*/ 2147483646 w 337"/>
              <a:gd name="T5" fmla="*/ 2147483646 h 30"/>
              <a:gd name="T6" fmla="*/ 2147483646 w 337"/>
              <a:gd name="T7" fmla="*/ 2147483646 h 30"/>
              <a:gd name="T8" fmla="*/ 0 w 337"/>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7" h="30">
                <a:moveTo>
                  <a:pt x="0" y="1"/>
                </a:moveTo>
                <a:lnTo>
                  <a:pt x="337" y="0"/>
                </a:lnTo>
                <a:lnTo>
                  <a:pt x="337" y="30"/>
                </a:lnTo>
                <a:lnTo>
                  <a:pt x="3" y="29"/>
                </a:lnTo>
                <a:lnTo>
                  <a:pt x="0" y="1"/>
                </a:lnTo>
                <a:close/>
              </a:path>
            </a:pathLst>
          </a:cu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1" name="Freeform 198">
            <a:extLst>
              <a:ext uri="{FF2B5EF4-FFF2-40B4-BE49-F238E27FC236}">
                <a16:creationId xmlns:a16="http://schemas.microsoft.com/office/drawing/2014/main" id="{AA861646-E1C1-1C25-E0E2-92C24ED7676E}"/>
              </a:ext>
            </a:extLst>
          </p:cNvPr>
          <p:cNvSpPr>
            <a:spLocks noChangeAspect="1"/>
          </p:cNvSpPr>
          <p:nvPr/>
        </p:nvSpPr>
        <p:spPr bwMode="auto">
          <a:xfrm>
            <a:off x="1049338" y="2036763"/>
            <a:ext cx="61912" cy="252412"/>
          </a:xfrm>
          <a:custGeom>
            <a:avLst/>
            <a:gdLst>
              <a:gd name="T0" fmla="*/ 2147483646 w 194"/>
              <a:gd name="T1" fmla="*/ 0 h 932"/>
              <a:gd name="T2" fmla="*/ 2147483646 w 194"/>
              <a:gd name="T3" fmla="*/ 0 h 932"/>
              <a:gd name="T4" fmla="*/ 2147483646 w 194"/>
              <a:gd name="T5" fmla="*/ 2147483646 h 932"/>
              <a:gd name="T6" fmla="*/ 2147483646 w 194"/>
              <a:gd name="T7" fmla="*/ 2147483646 h 932"/>
              <a:gd name="T8" fmla="*/ 2147483646 w 194"/>
              <a:gd name="T9" fmla="*/ 2147483646 h 932"/>
              <a:gd name="T10" fmla="*/ 2147483646 w 194"/>
              <a:gd name="T11" fmla="*/ 2147483646 h 932"/>
              <a:gd name="T12" fmla="*/ 2147483646 w 194"/>
              <a:gd name="T13" fmla="*/ 2147483646 h 932"/>
              <a:gd name="T14" fmla="*/ 2147483646 w 194"/>
              <a:gd name="T15" fmla="*/ 2147483646 h 932"/>
              <a:gd name="T16" fmla="*/ 0 w 194"/>
              <a:gd name="T17" fmla="*/ 2147483646 h 932"/>
              <a:gd name="T18" fmla="*/ 2147483646 w 194"/>
              <a:gd name="T19" fmla="*/ 2147483646 h 932"/>
              <a:gd name="T20" fmla="*/ 2147483646 w 194"/>
              <a:gd name="T21" fmla="*/ 2147483646 h 932"/>
              <a:gd name="T22" fmla="*/ 2147483646 w 194"/>
              <a:gd name="T23" fmla="*/ 2147483646 h 932"/>
              <a:gd name="T24" fmla="*/ 2147483646 w 194"/>
              <a:gd name="T25" fmla="*/ 2147483646 h 932"/>
              <a:gd name="T26" fmla="*/ 2147483646 w 194"/>
              <a:gd name="T27" fmla="*/ 2147483646 h 932"/>
              <a:gd name="T28" fmla="*/ 2147483646 w 194"/>
              <a:gd name="T29" fmla="*/ 2147483646 h 932"/>
              <a:gd name="T30" fmla="*/ 2147483646 w 194"/>
              <a:gd name="T31" fmla="*/ 2147483646 h 932"/>
              <a:gd name="T32" fmla="*/ 2147483646 w 194"/>
              <a:gd name="T33" fmla="*/ 2147483646 h 932"/>
              <a:gd name="T34" fmla="*/ 2147483646 w 194"/>
              <a:gd name="T35" fmla="*/ 2147483646 h 932"/>
              <a:gd name="T36" fmla="*/ 2147483646 w 194"/>
              <a:gd name="T37" fmla="*/ 2147483646 h 932"/>
              <a:gd name="T38" fmla="*/ 2147483646 w 194"/>
              <a:gd name="T39" fmla="*/ 2147483646 h 932"/>
              <a:gd name="T40" fmla="*/ 2147483646 w 194"/>
              <a:gd name="T41" fmla="*/ 2147483646 h 932"/>
              <a:gd name="T42" fmla="*/ 2147483646 w 194"/>
              <a:gd name="T43" fmla="*/ 2147483646 h 932"/>
              <a:gd name="T44" fmla="*/ 2147483646 w 194"/>
              <a:gd name="T45" fmla="*/ 2147483646 h 932"/>
              <a:gd name="T46" fmla="*/ 2147483646 w 194"/>
              <a:gd name="T47" fmla="*/ 2147483646 h 932"/>
              <a:gd name="T48" fmla="*/ 2147483646 w 194"/>
              <a:gd name="T49" fmla="*/ 2147483646 h 932"/>
              <a:gd name="T50" fmla="*/ 2147483646 w 194"/>
              <a:gd name="T51" fmla="*/ 2147483646 h 932"/>
              <a:gd name="T52" fmla="*/ 2147483646 w 194"/>
              <a:gd name="T53" fmla="*/ 2147483646 h 932"/>
              <a:gd name="T54" fmla="*/ 2147483646 w 194"/>
              <a:gd name="T55" fmla="*/ 2147483646 h 932"/>
              <a:gd name="T56" fmla="*/ 2147483646 w 194"/>
              <a:gd name="T57" fmla="*/ 2147483646 h 932"/>
              <a:gd name="T58" fmla="*/ 2147483646 w 194"/>
              <a:gd name="T59" fmla="*/ 2147483646 h 932"/>
              <a:gd name="T60" fmla="*/ 2147483646 w 194"/>
              <a:gd name="T61" fmla="*/ 2147483646 h 932"/>
              <a:gd name="T62" fmla="*/ 2147483646 w 194"/>
              <a:gd name="T63" fmla="*/ 2147483646 h 932"/>
              <a:gd name="T64" fmla="*/ 2147483646 w 194"/>
              <a:gd name="T65" fmla="*/ 2147483646 h 932"/>
              <a:gd name="T66" fmla="*/ 2147483646 w 194"/>
              <a:gd name="T67" fmla="*/ 2147483646 h 932"/>
              <a:gd name="T68" fmla="*/ 2147483646 w 194"/>
              <a:gd name="T69" fmla="*/ 2147483646 h 932"/>
              <a:gd name="T70" fmla="*/ 2147483646 w 194"/>
              <a:gd name="T71" fmla="*/ 2147483646 h 932"/>
              <a:gd name="T72" fmla="*/ 2147483646 w 194"/>
              <a:gd name="T73" fmla="*/ 2147483646 h 932"/>
              <a:gd name="T74" fmla="*/ 2147483646 w 194"/>
              <a:gd name="T75" fmla="*/ 2147483646 h 932"/>
              <a:gd name="T76" fmla="*/ 2147483646 w 194"/>
              <a:gd name="T77" fmla="*/ 2147483646 h 932"/>
              <a:gd name="T78" fmla="*/ 2147483646 w 194"/>
              <a:gd name="T79" fmla="*/ 2147483646 h 932"/>
              <a:gd name="T80" fmla="*/ 2147483646 w 194"/>
              <a:gd name="T81" fmla="*/ 2147483646 h 932"/>
              <a:gd name="T82" fmla="*/ 2147483646 w 194"/>
              <a:gd name="T83" fmla="*/ 0 h 9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 h="932">
                <a:moveTo>
                  <a:pt x="45" y="0"/>
                </a:moveTo>
                <a:lnTo>
                  <a:pt x="29" y="0"/>
                </a:lnTo>
                <a:lnTo>
                  <a:pt x="31" y="101"/>
                </a:lnTo>
                <a:lnTo>
                  <a:pt x="26" y="121"/>
                </a:lnTo>
                <a:lnTo>
                  <a:pt x="17" y="138"/>
                </a:lnTo>
                <a:lnTo>
                  <a:pt x="9" y="156"/>
                </a:lnTo>
                <a:lnTo>
                  <a:pt x="3" y="173"/>
                </a:lnTo>
                <a:lnTo>
                  <a:pt x="1" y="190"/>
                </a:lnTo>
                <a:lnTo>
                  <a:pt x="0" y="210"/>
                </a:lnTo>
                <a:lnTo>
                  <a:pt x="3" y="229"/>
                </a:lnTo>
                <a:lnTo>
                  <a:pt x="11" y="248"/>
                </a:lnTo>
                <a:lnTo>
                  <a:pt x="20" y="268"/>
                </a:lnTo>
                <a:lnTo>
                  <a:pt x="31" y="286"/>
                </a:lnTo>
                <a:lnTo>
                  <a:pt x="29" y="841"/>
                </a:lnTo>
                <a:lnTo>
                  <a:pt x="31" y="859"/>
                </a:lnTo>
                <a:lnTo>
                  <a:pt x="37" y="877"/>
                </a:lnTo>
                <a:lnTo>
                  <a:pt x="48" y="893"/>
                </a:lnTo>
                <a:lnTo>
                  <a:pt x="60" y="907"/>
                </a:lnTo>
                <a:lnTo>
                  <a:pt x="77" y="919"/>
                </a:lnTo>
                <a:lnTo>
                  <a:pt x="91" y="928"/>
                </a:lnTo>
                <a:lnTo>
                  <a:pt x="116" y="931"/>
                </a:lnTo>
                <a:lnTo>
                  <a:pt x="193" y="932"/>
                </a:lnTo>
                <a:lnTo>
                  <a:pt x="194" y="918"/>
                </a:lnTo>
                <a:lnTo>
                  <a:pt x="120" y="918"/>
                </a:lnTo>
                <a:lnTo>
                  <a:pt x="103" y="916"/>
                </a:lnTo>
                <a:lnTo>
                  <a:pt x="89" y="908"/>
                </a:lnTo>
                <a:lnTo>
                  <a:pt x="75" y="899"/>
                </a:lnTo>
                <a:lnTo>
                  <a:pt x="62" y="888"/>
                </a:lnTo>
                <a:lnTo>
                  <a:pt x="54" y="875"/>
                </a:lnTo>
                <a:lnTo>
                  <a:pt x="48" y="858"/>
                </a:lnTo>
                <a:lnTo>
                  <a:pt x="44" y="842"/>
                </a:lnTo>
                <a:lnTo>
                  <a:pt x="47" y="293"/>
                </a:lnTo>
                <a:lnTo>
                  <a:pt x="32" y="266"/>
                </a:lnTo>
                <a:lnTo>
                  <a:pt x="25" y="250"/>
                </a:lnTo>
                <a:lnTo>
                  <a:pt x="17" y="230"/>
                </a:lnTo>
                <a:lnTo>
                  <a:pt x="12" y="212"/>
                </a:lnTo>
                <a:lnTo>
                  <a:pt x="13" y="194"/>
                </a:lnTo>
                <a:lnTo>
                  <a:pt x="19" y="174"/>
                </a:lnTo>
                <a:lnTo>
                  <a:pt x="25" y="156"/>
                </a:lnTo>
                <a:lnTo>
                  <a:pt x="35" y="137"/>
                </a:lnTo>
                <a:lnTo>
                  <a:pt x="45" y="114"/>
                </a:lnTo>
                <a:lnTo>
                  <a:pt x="45" y="0"/>
                </a:lnTo>
                <a:close/>
              </a:path>
            </a:pathLst>
          </a:custGeom>
          <a:solidFill>
            <a:schemeClr val="accent1"/>
          </a:solidFill>
          <a:ln w="317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2" name="Freeform 199">
            <a:extLst>
              <a:ext uri="{FF2B5EF4-FFF2-40B4-BE49-F238E27FC236}">
                <a16:creationId xmlns:a16="http://schemas.microsoft.com/office/drawing/2014/main" id="{9583745A-1F0B-B33B-D1A4-83324BE858BD}"/>
              </a:ext>
            </a:extLst>
          </p:cNvPr>
          <p:cNvSpPr>
            <a:spLocks noChangeAspect="1"/>
          </p:cNvSpPr>
          <p:nvPr/>
        </p:nvSpPr>
        <p:spPr bwMode="auto">
          <a:xfrm>
            <a:off x="1047750" y="2141538"/>
            <a:ext cx="25400" cy="58737"/>
          </a:xfrm>
          <a:custGeom>
            <a:avLst/>
            <a:gdLst>
              <a:gd name="T0" fmla="*/ 0 w 79"/>
              <a:gd name="T1" fmla="*/ 0 h 217"/>
              <a:gd name="T2" fmla="*/ 0 w 79"/>
              <a:gd name="T3" fmla="*/ 2147483646 h 217"/>
              <a:gd name="T4" fmla="*/ 2147483646 w 79"/>
              <a:gd name="T5" fmla="*/ 2147483646 h 217"/>
              <a:gd name="T6" fmla="*/ 2147483646 w 79"/>
              <a:gd name="T7" fmla="*/ 0 h 217"/>
              <a:gd name="T8" fmla="*/ 0 w 79"/>
              <a:gd name="T9" fmla="*/ 0 h 2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 h="217">
                <a:moveTo>
                  <a:pt x="0" y="0"/>
                </a:moveTo>
                <a:lnTo>
                  <a:pt x="0" y="217"/>
                </a:lnTo>
                <a:lnTo>
                  <a:pt x="79" y="217"/>
                </a:lnTo>
                <a:lnTo>
                  <a:pt x="79" y="0"/>
                </a:lnTo>
                <a:lnTo>
                  <a:pt x="0" y="0"/>
                </a:lnTo>
                <a:close/>
              </a:path>
            </a:pathLst>
          </a:custGeom>
          <a:solidFill>
            <a:srgbClr val="FF33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3" name="Freeform 200">
            <a:extLst>
              <a:ext uri="{FF2B5EF4-FFF2-40B4-BE49-F238E27FC236}">
                <a16:creationId xmlns:a16="http://schemas.microsoft.com/office/drawing/2014/main" id="{922A953C-E64C-78C2-1752-00DC4C30BE26}"/>
              </a:ext>
            </a:extLst>
          </p:cNvPr>
          <p:cNvSpPr>
            <a:spLocks noChangeAspect="1"/>
          </p:cNvSpPr>
          <p:nvPr/>
        </p:nvSpPr>
        <p:spPr bwMode="auto">
          <a:xfrm>
            <a:off x="942975" y="2289175"/>
            <a:ext cx="233363" cy="6350"/>
          </a:xfrm>
          <a:custGeom>
            <a:avLst/>
            <a:gdLst>
              <a:gd name="T0" fmla="*/ 0 w 1025"/>
              <a:gd name="T1" fmla="*/ 2147483646 h 39"/>
              <a:gd name="T2" fmla="*/ 2147483646 w 1025"/>
              <a:gd name="T3" fmla="*/ 0 h 39"/>
              <a:gd name="T4" fmla="*/ 2147483646 w 1025"/>
              <a:gd name="T5" fmla="*/ 2147483646 h 39"/>
              <a:gd name="T6" fmla="*/ 0 w 1025"/>
              <a:gd name="T7" fmla="*/ 2147483646 h 39"/>
              <a:gd name="T8" fmla="*/ 0 w 1025"/>
              <a:gd name="T9" fmla="*/ 2147483646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5" h="39">
                <a:moveTo>
                  <a:pt x="0" y="2"/>
                </a:moveTo>
                <a:lnTo>
                  <a:pt x="1022" y="0"/>
                </a:lnTo>
                <a:lnTo>
                  <a:pt x="1025" y="37"/>
                </a:lnTo>
                <a:lnTo>
                  <a:pt x="0" y="39"/>
                </a:lnTo>
                <a:lnTo>
                  <a:pt x="0" y="2"/>
                </a:lnTo>
                <a:close/>
              </a:path>
            </a:pathLst>
          </a:custGeom>
          <a:solidFill>
            <a:schemeClr val="accent2"/>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4" name="Freeform 201">
            <a:extLst>
              <a:ext uri="{FF2B5EF4-FFF2-40B4-BE49-F238E27FC236}">
                <a16:creationId xmlns:a16="http://schemas.microsoft.com/office/drawing/2014/main" id="{8981FCA1-6163-5731-CFB1-3130E337CAC0}"/>
              </a:ext>
            </a:extLst>
          </p:cNvPr>
          <p:cNvSpPr>
            <a:spLocks noChangeAspect="1"/>
          </p:cNvSpPr>
          <p:nvPr/>
        </p:nvSpPr>
        <p:spPr bwMode="auto">
          <a:xfrm>
            <a:off x="774700" y="2473325"/>
            <a:ext cx="55563" cy="258763"/>
          </a:xfrm>
          <a:custGeom>
            <a:avLst/>
            <a:gdLst>
              <a:gd name="T0" fmla="*/ 2147483646 w 185"/>
              <a:gd name="T1" fmla="*/ 2147483646 h 999"/>
              <a:gd name="T2" fmla="*/ 2147483646 w 185"/>
              <a:gd name="T3" fmla="*/ 2147483646 h 999"/>
              <a:gd name="T4" fmla="*/ 2147483646 w 185"/>
              <a:gd name="T5" fmla="*/ 2147483646 h 999"/>
              <a:gd name="T6" fmla="*/ 2147483646 w 185"/>
              <a:gd name="T7" fmla="*/ 2147483646 h 999"/>
              <a:gd name="T8" fmla="*/ 2147483646 w 185"/>
              <a:gd name="T9" fmla="*/ 2147483646 h 999"/>
              <a:gd name="T10" fmla="*/ 2147483646 w 185"/>
              <a:gd name="T11" fmla="*/ 2147483646 h 999"/>
              <a:gd name="T12" fmla="*/ 2147483646 w 185"/>
              <a:gd name="T13" fmla="*/ 2147483646 h 999"/>
              <a:gd name="T14" fmla="*/ 2147483646 w 185"/>
              <a:gd name="T15" fmla="*/ 2147483646 h 999"/>
              <a:gd name="T16" fmla="*/ 2147483646 w 185"/>
              <a:gd name="T17" fmla="*/ 2147483646 h 999"/>
              <a:gd name="T18" fmla="*/ 2147483646 w 185"/>
              <a:gd name="T19" fmla="*/ 2147483646 h 999"/>
              <a:gd name="T20" fmla="*/ 2147483646 w 185"/>
              <a:gd name="T21" fmla="*/ 2147483646 h 999"/>
              <a:gd name="T22" fmla="*/ 2147483646 w 185"/>
              <a:gd name="T23" fmla="*/ 2147483646 h 999"/>
              <a:gd name="T24" fmla="*/ 2147483646 w 185"/>
              <a:gd name="T25" fmla="*/ 2147483646 h 999"/>
              <a:gd name="T26" fmla="*/ 2147483646 w 185"/>
              <a:gd name="T27" fmla="*/ 2147483646 h 999"/>
              <a:gd name="T28" fmla="*/ 2147483646 w 185"/>
              <a:gd name="T29" fmla="*/ 2147483646 h 999"/>
              <a:gd name="T30" fmla="*/ 2147483646 w 185"/>
              <a:gd name="T31" fmla="*/ 2147483646 h 999"/>
              <a:gd name="T32" fmla="*/ 2147483646 w 185"/>
              <a:gd name="T33" fmla="*/ 2147483646 h 999"/>
              <a:gd name="T34" fmla="*/ 2147483646 w 185"/>
              <a:gd name="T35" fmla="*/ 2147483646 h 999"/>
              <a:gd name="T36" fmla="*/ 2147483646 w 185"/>
              <a:gd name="T37" fmla="*/ 2147483646 h 999"/>
              <a:gd name="T38" fmla="*/ 2147483646 w 185"/>
              <a:gd name="T39" fmla="*/ 2147483646 h 999"/>
              <a:gd name="T40" fmla="*/ 2147483646 w 185"/>
              <a:gd name="T41" fmla="*/ 2147483646 h 999"/>
              <a:gd name="T42" fmla="*/ 2147483646 w 185"/>
              <a:gd name="T43" fmla="*/ 2147483646 h 999"/>
              <a:gd name="T44" fmla="*/ 0 w 185"/>
              <a:gd name="T45" fmla="*/ 2147483646 h 999"/>
              <a:gd name="T46" fmla="*/ 2147483646 w 185"/>
              <a:gd name="T47" fmla="*/ 0 h 999"/>
              <a:gd name="T48" fmla="*/ 2147483646 w 185"/>
              <a:gd name="T49" fmla="*/ 0 h 999"/>
              <a:gd name="T50" fmla="*/ 2147483646 w 185"/>
              <a:gd name="T51" fmla="*/ 2147483646 h 999"/>
              <a:gd name="T52" fmla="*/ 2147483646 w 185"/>
              <a:gd name="T53" fmla="*/ 2147483646 h 99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5" h="999">
                <a:moveTo>
                  <a:pt x="152" y="366"/>
                </a:moveTo>
                <a:lnTo>
                  <a:pt x="155" y="959"/>
                </a:lnTo>
                <a:lnTo>
                  <a:pt x="108" y="998"/>
                </a:lnTo>
                <a:lnTo>
                  <a:pt x="78" y="999"/>
                </a:lnTo>
                <a:lnTo>
                  <a:pt x="78" y="974"/>
                </a:lnTo>
                <a:lnTo>
                  <a:pt x="56" y="959"/>
                </a:lnTo>
                <a:lnTo>
                  <a:pt x="79" y="944"/>
                </a:lnTo>
                <a:lnTo>
                  <a:pt x="58" y="928"/>
                </a:lnTo>
                <a:lnTo>
                  <a:pt x="78" y="913"/>
                </a:lnTo>
                <a:lnTo>
                  <a:pt x="58" y="898"/>
                </a:lnTo>
                <a:lnTo>
                  <a:pt x="79" y="883"/>
                </a:lnTo>
                <a:lnTo>
                  <a:pt x="56" y="869"/>
                </a:lnTo>
                <a:lnTo>
                  <a:pt x="79" y="853"/>
                </a:lnTo>
                <a:lnTo>
                  <a:pt x="56" y="839"/>
                </a:lnTo>
                <a:lnTo>
                  <a:pt x="81" y="822"/>
                </a:lnTo>
                <a:lnTo>
                  <a:pt x="56" y="802"/>
                </a:lnTo>
                <a:lnTo>
                  <a:pt x="82" y="786"/>
                </a:lnTo>
                <a:lnTo>
                  <a:pt x="55" y="771"/>
                </a:lnTo>
                <a:lnTo>
                  <a:pt x="84" y="756"/>
                </a:lnTo>
                <a:lnTo>
                  <a:pt x="53" y="740"/>
                </a:lnTo>
                <a:lnTo>
                  <a:pt x="82" y="723"/>
                </a:lnTo>
                <a:lnTo>
                  <a:pt x="82" y="667"/>
                </a:lnTo>
                <a:lnTo>
                  <a:pt x="0" y="667"/>
                </a:lnTo>
                <a:lnTo>
                  <a:pt x="178" y="0"/>
                </a:lnTo>
                <a:lnTo>
                  <a:pt x="185" y="0"/>
                </a:lnTo>
                <a:lnTo>
                  <a:pt x="185" y="137"/>
                </a:lnTo>
                <a:lnTo>
                  <a:pt x="152" y="366"/>
                </a:lnTo>
                <a:close/>
              </a:path>
            </a:pathLst>
          </a:custGeom>
          <a:solidFill>
            <a:srgbClr val="FC2663"/>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5" name="Oval 202">
            <a:extLst>
              <a:ext uri="{FF2B5EF4-FFF2-40B4-BE49-F238E27FC236}">
                <a16:creationId xmlns:a16="http://schemas.microsoft.com/office/drawing/2014/main" id="{9C323B2D-9210-8F95-97ED-E79A56629AFB}"/>
              </a:ext>
            </a:extLst>
          </p:cNvPr>
          <p:cNvSpPr>
            <a:spLocks noChangeAspect="1" noChangeArrowheads="1"/>
          </p:cNvSpPr>
          <p:nvPr/>
        </p:nvSpPr>
        <p:spPr bwMode="auto">
          <a:xfrm>
            <a:off x="1265238" y="2732088"/>
            <a:ext cx="12700" cy="11112"/>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406" name="Oval 203">
            <a:extLst>
              <a:ext uri="{FF2B5EF4-FFF2-40B4-BE49-F238E27FC236}">
                <a16:creationId xmlns:a16="http://schemas.microsoft.com/office/drawing/2014/main" id="{D4A62550-9E41-1C21-236F-2C8EBD45D77F}"/>
              </a:ext>
            </a:extLst>
          </p:cNvPr>
          <p:cNvSpPr>
            <a:spLocks noChangeAspect="1" noChangeArrowheads="1"/>
          </p:cNvSpPr>
          <p:nvPr/>
        </p:nvSpPr>
        <p:spPr bwMode="auto">
          <a:xfrm>
            <a:off x="839788" y="2732088"/>
            <a:ext cx="14287" cy="11112"/>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1407" name="Freeform 204">
            <a:extLst>
              <a:ext uri="{FF2B5EF4-FFF2-40B4-BE49-F238E27FC236}">
                <a16:creationId xmlns:a16="http://schemas.microsoft.com/office/drawing/2014/main" id="{6812B57D-26F8-E939-CE14-A7C414426B80}"/>
              </a:ext>
            </a:extLst>
          </p:cNvPr>
          <p:cNvSpPr>
            <a:spLocks noChangeAspect="1"/>
          </p:cNvSpPr>
          <p:nvPr/>
        </p:nvSpPr>
        <p:spPr bwMode="auto">
          <a:xfrm>
            <a:off x="855663" y="2732088"/>
            <a:ext cx="407987" cy="0"/>
          </a:xfrm>
          <a:custGeom>
            <a:avLst/>
            <a:gdLst>
              <a:gd name="T0" fmla="*/ 0 w 1337"/>
              <a:gd name="T1" fmla="*/ 0 h 1"/>
              <a:gd name="T2" fmla="*/ 2147483646 w 1337"/>
              <a:gd name="T3" fmla="*/ 0 h 1"/>
              <a:gd name="T4" fmla="*/ 0 60000 65536"/>
              <a:gd name="T5" fmla="*/ 0 60000 65536"/>
            </a:gdLst>
            <a:ahLst/>
            <a:cxnLst>
              <a:cxn ang="T4">
                <a:pos x="T0" y="T1"/>
              </a:cxn>
              <a:cxn ang="T5">
                <a:pos x="T2" y="T3"/>
              </a:cxn>
            </a:cxnLst>
            <a:rect l="0" t="0" r="r" b="b"/>
            <a:pathLst>
              <a:path w="1337" h="1">
                <a:moveTo>
                  <a:pt x="0" y="0"/>
                </a:moveTo>
                <a:lnTo>
                  <a:pt x="1337"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8" name="Freeform 205">
            <a:extLst>
              <a:ext uri="{FF2B5EF4-FFF2-40B4-BE49-F238E27FC236}">
                <a16:creationId xmlns:a16="http://schemas.microsoft.com/office/drawing/2014/main" id="{C71CA63B-DFFD-5FFD-47D4-62CA368463BB}"/>
              </a:ext>
            </a:extLst>
          </p:cNvPr>
          <p:cNvSpPr>
            <a:spLocks noChangeAspect="1"/>
          </p:cNvSpPr>
          <p:nvPr/>
        </p:nvSpPr>
        <p:spPr bwMode="auto">
          <a:xfrm>
            <a:off x="860425" y="2722563"/>
            <a:ext cx="396875" cy="0"/>
          </a:xfrm>
          <a:custGeom>
            <a:avLst/>
            <a:gdLst>
              <a:gd name="T0" fmla="*/ 0 w 1302"/>
              <a:gd name="T1" fmla="*/ 0 h 1"/>
              <a:gd name="T2" fmla="*/ 2147483646 w 1302"/>
              <a:gd name="T3" fmla="*/ 1 h 1"/>
              <a:gd name="T4" fmla="*/ 0 60000 65536"/>
              <a:gd name="T5" fmla="*/ 0 60000 65536"/>
            </a:gdLst>
            <a:ahLst/>
            <a:cxnLst>
              <a:cxn ang="T4">
                <a:pos x="T0" y="T1"/>
              </a:cxn>
              <a:cxn ang="T5">
                <a:pos x="T2" y="T3"/>
              </a:cxn>
            </a:cxnLst>
            <a:rect l="0" t="0" r="r" b="b"/>
            <a:pathLst>
              <a:path w="1302" h="1">
                <a:moveTo>
                  <a:pt x="0" y="0"/>
                </a:moveTo>
                <a:lnTo>
                  <a:pt x="1302" y="1"/>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09" name="Freeform 206">
            <a:extLst>
              <a:ext uri="{FF2B5EF4-FFF2-40B4-BE49-F238E27FC236}">
                <a16:creationId xmlns:a16="http://schemas.microsoft.com/office/drawing/2014/main" id="{4BF47FF1-EFF5-9BF4-C184-10049A21FD5F}"/>
              </a:ext>
            </a:extLst>
          </p:cNvPr>
          <p:cNvSpPr>
            <a:spLocks noChangeAspect="1"/>
          </p:cNvSpPr>
          <p:nvPr/>
        </p:nvSpPr>
        <p:spPr bwMode="auto">
          <a:xfrm flipH="1">
            <a:off x="1260475" y="2398713"/>
            <a:ext cx="25400" cy="55562"/>
          </a:xfrm>
          <a:custGeom>
            <a:avLst/>
            <a:gdLst>
              <a:gd name="T0" fmla="*/ 2147483646 w 81"/>
              <a:gd name="T1" fmla="*/ 0 h 221"/>
              <a:gd name="T2" fmla="*/ 2147483646 w 81"/>
              <a:gd name="T3" fmla="*/ 2147483646 h 221"/>
              <a:gd name="T4" fmla="*/ 0 w 81"/>
              <a:gd name="T5" fmla="*/ 2147483646 h 221"/>
              <a:gd name="T6" fmla="*/ 2147483646 w 81"/>
              <a:gd name="T7" fmla="*/ 2147483646 h 221"/>
              <a:gd name="T8" fmla="*/ 2147483646 w 81"/>
              <a:gd name="T9" fmla="*/ 0 h 2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 h="221">
                <a:moveTo>
                  <a:pt x="81" y="0"/>
                </a:moveTo>
                <a:lnTo>
                  <a:pt x="21" y="221"/>
                </a:lnTo>
                <a:lnTo>
                  <a:pt x="0" y="216"/>
                </a:lnTo>
                <a:lnTo>
                  <a:pt x="57" y="1"/>
                </a:lnTo>
                <a:lnTo>
                  <a:pt x="81" y="0"/>
                </a:lnTo>
                <a:close/>
              </a:path>
            </a:pathLst>
          </a:custGeom>
          <a:solidFill>
            <a:srgbClr val="FFFF00"/>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11410" name="Freeform 207">
            <a:extLst>
              <a:ext uri="{FF2B5EF4-FFF2-40B4-BE49-F238E27FC236}">
                <a16:creationId xmlns:a16="http://schemas.microsoft.com/office/drawing/2014/main" id="{94A4F55D-A2E1-39F9-3170-4BD6838D4953}"/>
              </a:ext>
            </a:extLst>
          </p:cNvPr>
          <p:cNvSpPr>
            <a:spLocks noChangeAspect="1"/>
          </p:cNvSpPr>
          <p:nvPr/>
        </p:nvSpPr>
        <p:spPr bwMode="auto">
          <a:xfrm flipH="1">
            <a:off x="1290638" y="2473325"/>
            <a:ext cx="55562" cy="258763"/>
          </a:xfrm>
          <a:custGeom>
            <a:avLst/>
            <a:gdLst>
              <a:gd name="T0" fmla="*/ 2147483646 w 185"/>
              <a:gd name="T1" fmla="*/ 2147483646 h 999"/>
              <a:gd name="T2" fmla="*/ 2147483646 w 185"/>
              <a:gd name="T3" fmla="*/ 2147483646 h 999"/>
              <a:gd name="T4" fmla="*/ 2147483646 w 185"/>
              <a:gd name="T5" fmla="*/ 2147483646 h 999"/>
              <a:gd name="T6" fmla="*/ 2147483646 w 185"/>
              <a:gd name="T7" fmla="*/ 2147483646 h 999"/>
              <a:gd name="T8" fmla="*/ 2147483646 w 185"/>
              <a:gd name="T9" fmla="*/ 2147483646 h 999"/>
              <a:gd name="T10" fmla="*/ 2147483646 w 185"/>
              <a:gd name="T11" fmla="*/ 2147483646 h 999"/>
              <a:gd name="T12" fmla="*/ 2147483646 w 185"/>
              <a:gd name="T13" fmla="*/ 2147483646 h 999"/>
              <a:gd name="T14" fmla="*/ 2147483646 w 185"/>
              <a:gd name="T15" fmla="*/ 2147483646 h 999"/>
              <a:gd name="T16" fmla="*/ 2147483646 w 185"/>
              <a:gd name="T17" fmla="*/ 2147483646 h 999"/>
              <a:gd name="T18" fmla="*/ 2147483646 w 185"/>
              <a:gd name="T19" fmla="*/ 2147483646 h 999"/>
              <a:gd name="T20" fmla="*/ 2147483646 w 185"/>
              <a:gd name="T21" fmla="*/ 2147483646 h 999"/>
              <a:gd name="T22" fmla="*/ 2147483646 w 185"/>
              <a:gd name="T23" fmla="*/ 2147483646 h 999"/>
              <a:gd name="T24" fmla="*/ 2147483646 w 185"/>
              <a:gd name="T25" fmla="*/ 2147483646 h 999"/>
              <a:gd name="T26" fmla="*/ 2147483646 w 185"/>
              <a:gd name="T27" fmla="*/ 2147483646 h 999"/>
              <a:gd name="T28" fmla="*/ 2147483646 w 185"/>
              <a:gd name="T29" fmla="*/ 2147483646 h 999"/>
              <a:gd name="T30" fmla="*/ 2147483646 w 185"/>
              <a:gd name="T31" fmla="*/ 2147483646 h 999"/>
              <a:gd name="T32" fmla="*/ 2147483646 w 185"/>
              <a:gd name="T33" fmla="*/ 2147483646 h 999"/>
              <a:gd name="T34" fmla="*/ 2147483646 w 185"/>
              <a:gd name="T35" fmla="*/ 2147483646 h 999"/>
              <a:gd name="T36" fmla="*/ 2147483646 w 185"/>
              <a:gd name="T37" fmla="*/ 2147483646 h 999"/>
              <a:gd name="T38" fmla="*/ 2147483646 w 185"/>
              <a:gd name="T39" fmla="*/ 2147483646 h 999"/>
              <a:gd name="T40" fmla="*/ 2147483646 w 185"/>
              <a:gd name="T41" fmla="*/ 2147483646 h 999"/>
              <a:gd name="T42" fmla="*/ 2147483646 w 185"/>
              <a:gd name="T43" fmla="*/ 2147483646 h 999"/>
              <a:gd name="T44" fmla="*/ 0 w 185"/>
              <a:gd name="T45" fmla="*/ 2147483646 h 999"/>
              <a:gd name="T46" fmla="*/ 2147483646 w 185"/>
              <a:gd name="T47" fmla="*/ 0 h 999"/>
              <a:gd name="T48" fmla="*/ 2147483646 w 185"/>
              <a:gd name="T49" fmla="*/ 0 h 999"/>
              <a:gd name="T50" fmla="*/ 2147483646 w 185"/>
              <a:gd name="T51" fmla="*/ 2147483646 h 999"/>
              <a:gd name="T52" fmla="*/ 2147483646 w 185"/>
              <a:gd name="T53" fmla="*/ 2147483646 h 99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5" h="999">
                <a:moveTo>
                  <a:pt x="152" y="366"/>
                </a:moveTo>
                <a:lnTo>
                  <a:pt x="155" y="959"/>
                </a:lnTo>
                <a:lnTo>
                  <a:pt x="108" y="998"/>
                </a:lnTo>
                <a:lnTo>
                  <a:pt x="78" y="999"/>
                </a:lnTo>
                <a:lnTo>
                  <a:pt x="78" y="974"/>
                </a:lnTo>
                <a:lnTo>
                  <a:pt x="56" y="959"/>
                </a:lnTo>
                <a:lnTo>
                  <a:pt x="79" y="944"/>
                </a:lnTo>
                <a:lnTo>
                  <a:pt x="58" y="928"/>
                </a:lnTo>
                <a:lnTo>
                  <a:pt x="78" y="913"/>
                </a:lnTo>
                <a:lnTo>
                  <a:pt x="58" y="898"/>
                </a:lnTo>
                <a:lnTo>
                  <a:pt x="79" y="883"/>
                </a:lnTo>
                <a:lnTo>
                  <a:pt x="56" y="869"/>
                </a:lnTo>
                <a:lnTo>
                  <a:pt x="79" y="853"/>
                </a:lnTo>
                <a:lnTo>
                  <a:pt x="56" y="839"/>
                </a:lnTo>
                <a:lnTo>
                  <a:pt x="81" y="822"/>
                </a:lnTo>
                <a:lnTo>
                  <a:pt x="56" y="802"/>
                </a:lnTo>
                <a:lnTo>
                  <a:pt x="82" y="786"/>
                </a:lnTo>
                <a:lnTo>
                  <a:pt x="55" y="771"/>
                </a:lnTo>
                <a:lnTo>
                  <a:pt x="84" y="756"/>
                </a:lnTo>
                <a:lnTo>
                  <a:pt x="53" y="740"/>
                </a:lnTo>
                <a:lnTo>
                  <a:pt x="82" y="723"/>
                </a:lnTo>
                <a:lnTo>
                  <a:pt x="82" y="667"/>
                </a:lnTo>
                <a:lnTo>
                  <a:pt x="0" y="667"/>
                </a:lnTo>
                <a:lnTo>
                  <a:pt x="178" y="0"/>
                </a:lnTo>
                <a:lnTo>
                  <a:pt x="185" y="0"/>
                </a:lnTo>
                <a:lnTo>
                  <a:pt x="185" y="137"/>
                </a:lnTo>
                <a:lnTo>
                  <a:pt x="152" y="366"/>
                </a:lnTo>
                <a:close/>
              </a:path>
            </a:pathLst>
          </a:custGeom>
          <a:solidFill>
            <a:srgbClr val="FC2663"/>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endParaRPr lang="en-US"/>
          </a:p>
        </p:txBody>
      </p:sp>
      <p:sp>
        <p:nvSpPr>
          <p:cNvPr id="2" name="TextBox 1">
            <a:extLst>
              <a:ext uri="{FF2B5EF4-FFF2-40B4-BE49-F238E27FC236}">
                <a16:creationId xmlns:a16="http://schemas.microsoft.com/office/drawing/2014/main" id="{1D7BF93D-CD4C-7B9C-B22D-545E53C976C9}"/>
              </a:ext>
            </a:extLst>
          </p:cNvPr>
          <p:cNvSpPr txBox="1"/>
          <p:nvPr/>
        </p:nvSpPr>
        <p:spPr>
          <a:xfrm>
            <a:off x="2736382" y="6423025"/>
            <a:ext cx="3486852" cy="369332"/>
          </a:xfrm>
          <a:prstGeom prst="rect">
            <a:avLst/>
          </a:prstGeom>
          <a:noFill/>
        </p:spPr>
        <p:txBody>
          <a:bodyPr wrap="none" rtlCol="0">
            <a:spAutoFit/>
          </a:bodyPr>
          <a:lstStyle/>
          <a:p>
            <a:r>
              <a:rPr lang="en-US" dirty="0"/>
              <a:t>LDNR = Lead dinitro </a:t>
            </a:r>
            <a:r>
              <a:rPr lang="en-US" dirty="0" err="1"/>
              <a:t>resorcinate</a:t>
            </a:r>
            <a:endParaRPr lang="en-US" dirty="0"/>
          </a:p>
        </p:txBody>
      </p:sp>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997D1F4-35F3-FD45-5A7C-35E2EAA15680}"/>
              </a:ext>
            </a:extLst>
          </p:cNvPr>
          <p:cNvSpPr>
            <a:spLocks noGrp="1" noChangeArrowheads="1"/>
          </p:cNvSpPr>
          <p:nvPr>
            <p:ph type="ctrTitle"/>
          </p:nvPr>
        </p:nvSpPr>
        <p:spPr>
          <a:xfrm>
            <a:off x="215789" y="349922"/>
            <a:ext cx="7356475" cy="534988"/>
          </a:xfrm>
        </p:spPr>
        <p:txBody>
          <a:bodyPr anchor="ctr"/>
          <a:lstStyle/>
          <a:p>
            <a:pPr algn="l"/>
            <a:r>
              <a:rPr lang="en-GB" altLang="en-US" sz="3200" dirty="0"/>
              <a:t>Propelling Charge Components</a:t>
            </a:r>
          </a:p>
        </p:txBody>
      </p:sp>
      <p:grpSp>
        <p:nvGrpSpPr>
          <p:cNvPr id="13315" name="Group 131">
            <a:extLst>
              <a:ext uri="{FF2B5EF4-FFF2-40B4-BE49-F238E27FC236}">
                <a16:creationId xmlns:a16="http://schemas.microsoft.com/office/drawing/2014/main" id="{FA4CBC74-111C-D919-9FB2-DF318FD17D8E}"/>
              </a:ext>
            </a:extLst>
          </p:cNvPr>
          <p:cNvGrpSpPr>
            <a:grpSpLocks/>
          </p:cNvGrpSpPr>
          <p:nvPr/>
        </p:nvGrpSpPr>
        <p:grpSpPr bwMode="auto">
          <a:xfrm>
            <a:off x="628650" y="1346200"/>
            <a:ext cx="7893050" cy="2152650"/>
            <a:chOff x="396" y="1088"/>
            <a:chExt cx="4972" cy="1356"/>
          </a:xfrm>
        </p:grpSpPr>
        <p:sp>
          <p:nvSpPr>
            <p:cNvPr id="13338" name="AutoShape 54">
              <a:extLst>
                <a:ext uri="{FF2B5EF4-FFF2-40B4-BE49-F238E27FC236}">
                  <a16:creationId xmlns:a16="http://schemas.microsoft.com/office/drawing/2014/main" id="{563E3498-9CB9-7002-4BF9-8E70C9E25EC0}"/>
                </a:ext>
              </a:extLst>
            </p:cNvPr>
            <p:cNvSpPr>
              <a:spLocks noChangeArrowheads="1"/>
            </p:cNvSpPr>
            <p:nvPr/>
          </p:nvSpPr>
          <p:spPr bwMode="auto">
            <a:xfrm rot="-5400000">
              <a:off x="3016" y="132"/>
              <a:ext cx="1032" cy="3576"/>
            </a:xfrm>
            <a:prstGeom prst="can">
              <a:avLst>
                <a:gd name="adj" fmla="val 27224"/>
              </a:avLst>
            </a:prstGeom>
            <a:gradFill rotWithShape="0">
              <a:gsLst>
                <a:gs pos="0">
                  <a:srgbClr val="000000"/>
                </a:gs>
                <a:gs pos="100000">
                  <a:srgbClr val="C0C0C0"/>
                </a:gs>
              </a:gsLst>
              <a:lin ang="5400000" scaled="1"/>
            </a:gradFill>
            <a:ln>
              <a:noFill/>
            </a:ln>
            <a:effectLst/>
            <a:extLst>
              <a:ext uri="{91240B29-F687-4F45-9708-019B960494DF}">
                <a14:hiddenLine xmlns:a14="http://schemas.microsoft.com/office/drawing/2010/main" w="22225">
                  <a:solidFill>
                    <a:srgbClr val="DDDDDD"/>
                  </a:solidFill>
                  <a:prstDash val="dash"/>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39" name="Text Box 35">
              <a:extLst>
                <a:ext uri="{FF2B5EF4-FFF2-40B4-BE49-F238E27FC236}">
                  <a16:creationId xmlns:a16="http://schemas.microsoft.com/office/drawing/2014/main" id="{C026230C-5E94-67C3-8E4E-7F48BAA92E8E}"/>
                </a:ext>
              </a:extLst>
            </p:cNvPr>
            <p:cNvSpPr txBox="1">
              <a:spLocks noChangeArrowheads="1"/>
            </p:cNvSpPr>
            <p:nvPr/>
          </p:nvSpPr>
          <p:spPr bwMode="auto">
            <a:xfrm>
              <a:off x="664" y="1088"/>
              <a:ext cx="4685"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CONVENTIONAL ARTILLERY CHARGE SYSTEM - “subtractive” increments</a:t>
              </a:r>
            </a:p>
          </p:txBody>
        </p:sp>
        <p:sp>
          <p:nvSpPr>
            <p:cNvPr id="13340" name="AutoShape 51">
              <a:extLst>
                <a:ext uri="{FF2B5EF4-FFF2-40B4-BE49-F238E27FC236}">
                  <a16:creationId xmlns:a16="http://schemas.microsoft.com/office/drawing/2014/main" id="{EB7090A3-2933-5778-171B-E1EDE32CB55F}"/>
                </a:ext>
              </a:extLst>
            </p:cNvPr>
            <p:cNvSpPr>
              <a:spLocks noChangeArrowheads="1"/>
            </p:cNvSpPr>
            <p:nvPr/>
          </p:nvSpPr>
          <p:spPr bwMode="auto">
            <a:xfrm rot="-5400000">
              <a:off x="4718" y="1740"/>
              <a:ext cx="720" cy="336"/>
            </a:xfrm>
            <a:prstGeom prst="can">
              <a:avLst>
                <a:gd name="adj" fmla="val 50000"/>
              </a:avLst>
            </a:prstGeom>
            <a:gradFill rotWithShape="0">
              <a:gsLst>
                <a:gs pos="0">
                  <a:srgbClr val="FF9999"/>
                </a:gs>
                <a:gs pos="50000">
                  <a:srgbClr val="FFFFFF"/>
                </a:gs>
                <a:gs pos="100000">
                  <a:srgbClr val="FF9999"/>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41" name="AutoShape 59">
              <a:extLst>
                <a:ext uri="{FF2B5EF4-FFF2-40B4-BE49-F238E27FC236}">
                  <a16:creationId xmlns:a16="http://schemas.microsoft.com/office/drawing/2014/main" id="{D59C373B-32D1-F403-1F1E-58292922FD4C}"/>
                </a:ext>
              </a:extLst>
            </p:cNvPr>
            <p:cNvSpPr>
              <a:spLocks noChangeArrowheads="1"/>
            </p:cNvSpPr>
            <p:nvPr/>
          </p:nvSpPr>
          <p:spPr bwMode="auto">
            <a:xfrm rot="-5400000">
              <a:off x="2164" y="34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       INC 2</a:t>
              </a:r>
            </a:p>
          </p:txBody>
        </p:sp>
        <p:sp>
          <p:nvSpPr>
            <p:cNvPr id="13342" name="AutoShape 57">
              <a:extLst>
                <a:ext uri="{FF2B5EF4-FFF2-40B4-BE49-F238E27FC236}">
                  <a16:creationId xmlns:a16="http://schemas.microsoft.com/office/drawing/2014/main" id="{1886BA46-784F-9B71-10CB-8D83FF66CD1B}"/>
                </a:ext>
              </a:extLst>
            </p:cNvPr>
            <p:cNvSpPr>
              <a:spLocks noChangeArrowheads="1"/>
            </p:cNvSpPr>
            <p:nvPr/>
          </p:nvSpPr>
          <p:spPr bwMode="auto">
            <a:xfrm rot="-5400000">
              <a:off x="2740" y="10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	INC 1</a:t>
              </a:r>
            </a:p>
          </p:txBody>
        </p:sp>
        <p:sp>
          <p:nvSpPr>
            <p:cNvPr id="13343" name="AutoShape 58">
              <a:extLst>
                <a:ext uri="{FF2B5EF4-FFF2-40B4-BE49-F238E27FC236}">
                  <a16:creationId xmlns:a16="http://schemas.microsoft.com/office/drawing/2014/main" id="{724CD5E2-6279-94B7-AFFC-AB45460AA7BF}"/>
                </a:ext>
              </a:extLst>
            </p:cNvPr>
            <p:cNvSpPr>
              <a:spLocks noChangeArrowheads="1"/>
            </p:cNvSpPr>
            <p:nvPr/>
          </p:nvSpPr>
          <p:spPr bwMode="auto">
            <a:xfrm rot="-5400000">
              <a:off x="3076" y="58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	INC 3</a:t>
              </a:r>
            </a:p>
          </p:txBody>
        </p:sp>
        <p:sp>
          <p:nvSpPr>
            <p:cNvPr id="13344" name="AutoShape 60">
              <a:extLst>
                <a:ext uri="{FF2B5EF4-FFF2-40B4-BE49-F238E27FC236}">
                  <a16:creationId xmlns:a16="http://schemas.microsoft.com/office/drawing/2014/main" id="{CE9D0EB6-5608-0519-D6A2-8B18073E1106}"/>
                </a:ext>
              </a:extLst>
            </p:cNvPr>
            <p:cNvSpPr>
              <a:spLocks noChangeArrowheads="1"/>
            </p:cNvSpPr>
            <p:nvPr/>
          </p:nvSpPr>
          <p:spPr bwMode="auto">
            <a:xfrm rot="-5400000">
              <a:off x="3292" y="34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CHARGE 1</a:t>
              </a:r>
            </a:p>
          </p:txBody>
        </p:sp>
        <p:sp>
          <p:nvSpPr>
            <p:cNvPr id="13345" name="AutoShape 66">
              <a:extLst>
                <a:ext uri="{FF2B5EF4-FFF2-40B4-BE49-F238E27FC236}">
                  <a16:creationId xmlns:a16="http://schemas.microsoft.com/office/drawing/2014/main" id="{9E2A2598-0AC5-37D7-922B-9338582E346A}"/>
                </a:ext>
              </a:extLst>
            </p:cNvPr>
            <p:cNvSpPr>
              <a:spLocks noChangeArrowheads="1"/>
            </p:cNvSpPr>
            <p:nvPr/>
          </p:nvSpPr>
          <p:spPr bwMode="auto">
            <a:xfrm flipH="1">
              <a:off x="988" y="1583"/>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46" name="AutoShape 67">
              <a:extLst>
                <a:ext uri="{FF2B5EF4-FFF2-40B4-BE49-F238E27FC236}">
                  <a16:creationId xmlns:a16="http://schemas.microsoft.com/office/drawing/2014/main" id="{A26DE761-0933-EEFC-BC47-0391C37D9545}"/>
                </a:ext>
              </a:extLst>
            </p:cNvPr>
            <p:cNvSpPr>
              <a:spLocks noChangeArrowheads="1"/>
            </p:cNvSpPr>
            <p:nvPr/>
          </p:nvSpPr>
          <p:spPr bwMode="auto">
            <a:xfrm flipH="1">
              <a:off x="396" y="1831"/>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47" name="AutoShape 69">
              <a:extLst>
                <a:ext uri="{FF2B5EF4-FFF2-40B4-BE49-F238E27FC236}">
                  <a16:creationId xmlns:a16="http://schemas.microsoft.com/office/drawing/2014/main" id="{07AC277A-680F-68F2-EB50-856F27DEE679}"/>
                </a:ext>
              </a:extLst>
            </p:cNvPr>
            <p:cNvSpPr>
              <a:spLocks noChangeArrowheads="1"/>
            </p:cNvSpPr>
            <p:nvPr/>
          </p:nvSpPr>
          <p:spPr bwMode="auto">
            <a:xfrm flipH="1">
              <a:off x="1332" y="2063"/>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48" name="Freeform 76">
              <a:extLst>
                <a:ext uri="{FF2B5EF4-FFF2-40B4-BE49-F238E27FC236}">
                  <a16:creationId xmlns:a16="http://schemas.microsoft.com/office/drawing/2014/main" id="{2AEBAC10-B62B-1189-0F7A-D76843FC2A3F}"/>
                </a:ext>
              </a:extLst>
            </p:cNvPr>
            <p:cNvSpPr>
              <a:spLocks/>
            </p:cNvSpPr>
            <p:nvPr/>
          </p:nvSpPr>
          <p:spPr bwMode="auto">
            <a:xfrm>
              <a:off x="1893" y="1401"/>
              <a:ext cx="3425" cy="1037"/>
            </a:xfrm>
            <a:custGeom>
              <a:avLst/>
              <a:gdLst>
                <a:gd name="T0" fmla="*/ 102 w 6851"/>
                <a:gd name="T1" fmla="*/ 0 h 2074"/>
                <a:gd name="T2" fmla="*/ 0 w 6851"/>
                <a:gd name="T3" fmla="*/ 0 h 2074"/>
                <a:gd name="T4" fmla="*/ 0 w 6851"/>
                <a:gd name="T5" fmla="*/ 1 h 2074"/>
                <a:gd name="T6" fmla="*/ 1 w 6851"/>
                <a:gd name="T7" fmla="*/ 1 h 2074"/>
                <a:gd name="T8" fmla="*/ 1 w 6851"/>
                <a:gd name="T9" fmla="*/ 2 h 2074"/>
                <a:gd name="T10" fmla="*/ 1 w 6851"/>
                <a:gd name="T11" fmla="*/ 2 h 2074"/>
                <a:gd name="T12" fmla="*/ 3 w 6851"/>
                <a:gd name="T13" fmla="*/ 5 h 2074"/>
                <a:gd name="T14" fmla="*/ 3 w 6851"/>
                <a:gd name="T15" fmla="*/ 8 h 2074"/>
                <a:gd name="T16" fmla="*/ 3 w 6851"/>
                <a:gd name="T17" fmla="*/ 8 h 2074"/>
                <a:gd name="T18" fmla="*/ 4 w 6851"/>
                <a:gd name="T19" fmla="*/ 12 h 2074"/>
                <a:gd name="T20" fmla="*/ 4 w 6851"/>
                <a:gd name="T21" fmla="*/ 17 h 2074"/>
                <a:gd name="T22" fmla="*/ 4 w 6851"/>
                <a:gd name="T23" fmla="*/ 18 h 2074"/>
                <a:gd name="T24" fmla="*/ 4 w 6851"/>
                <a:gd name="T25" fmla="*/ 18 h 2074"/>
                <a:gd name="T26" fmla="*/ 4 w 6851"/>
                <a:gd name="T27" fmla="*/ 19 h 2074"/>
                <a:gd name="T28" fmla="*/ 4 w 6851"/>
                <a:gd name="T29" fmla="*/ 21 h 2074"/>
                <a:gd name="T30" fmla="*/ 3 w 6851"/>
                <a:gd name="T31" fmla="*/ 25 h 2074"/>
                <a:gd name="T32" fmla="*/ 3 w 6851"/>
                <a:gd name="T33" fmla="*/ 25 h 2074"/>
                <a:gd name="T34" fmla="*/ 3 w 6851"/>
                <a:gd name="T35" fmla="*/ 29 h 2074"/>
                <a:gd name="T36" fmla="*/ 1 w 6851"/>
                <a:gd name="T37" fmla="*/ 32 h 2074"/>
                <a:gd name="T38" fmla="*/ 1 w 6851"/>
                <a:gd name="T39" fmla="*/ 32 h 2074"/>
                <a:gd name="T40" fmla="*/ 1 w 6851"/>
                <a:gd name="T41" fmla="*/ 32 h 2074"/>
                <a:gd name="T42" fmla="*/ 0 w 6851"/>
                <a:gd name="T43" fmla="*/ 33 h 2074"/>
                <a:gd name="T44" fmla="*/ 0 w 6851"/>
                <a:gd name="T45" fmla="*/ 33 h 2074"/>
                <a:gd name="T46" fmla="*/ 102 w 6851"/>
                <a:gd name="T47" fmla="*/ 33 h 2074"/>
                <a:gd name="T48" fmla="*/ 102 w 6851"/>
                <a:gd name="T49" fmla="*/ 33 h 2074"/>
                <a:gd name="T50" fmla="*/ 103 w 6851"/>
                <a:gd name="T51" fmla="*/ 33 h 2074"/>
                <a:gd name="T52" fmla="*/ 104 w 6851"/>
                <a:gd name="T53" fmla="*/ 32 h 2074"/>
                <a:gd name="T54" fmla="*/ 104 w 6851"/>
                <a:gd name="T55" fmla="*/ 32 h 2074"/>
                <a:gd name="T56" fmla="*/ 105 w 6851"/>
                <a:gd name="T57" fmla="*/ 29 h 2074"/>
                <a:gd name="T58" fmla="*/ 106 w 6851"/>
                <a:gd name="T59" fmla="*/ 25 h 2074"/>
                <a:gd name="T60" fmla="*/ 106 w 6851"/>
                <a:gd name="T61" fmla="*/ 25 h 2074"/>
                <a:gd name="T62" fmla="*/ 106 w 6851"/>
                <a:gd name="T63" fmla="*/ 21 h 2074"/>
                <a:gd name="T64" fmla="*/ 107 w 6851"/>
                <a:gd name="T65" fmla="*/ 17 h 2074"/>
                <a:gd name="T66" fmla="*/ 107 w 6851"/>
                <a:gd name="T67" fmla="*/ 16 h 2074"/>
                <a:gd name="T68" fmla="*/ 107 w 6851"/>
                <a:gd name="T69" fmla="*/ 15 h 2074"/>
                <a:gd name="T70" fmla="*/ 107 w 6851"/>
                <a:gd name="T71" fmla="*/ 15 h 2074"/>
                <a:gd name="T72" fmla="*/ 106 w 6851"/>
                <a:gd name="T73" fmla="*/ 12 h 2074"/>
                <a:gd name="T74" fmla="*/ 106 w 6851"/>
                <a:gd name="T75" fmla="*/ 8 h 2074"/>
                <a:gd name="T76" fmla="*/ 106 w 6851"/>
                <a:gd name="T77" fmla="*/ 8 h 2074"/>
                <a:gd name="T78" fmla="*/ 105 w 6851"/>
                <a:gd name="T79" fmla="*/ 5 h 2074"/>
                <a:gd name="T80" fmla="*/ 104 w 6851"/>
                <a:gd name="T81" fmla="*/ 2 h 2074"/>
                <a:gd name="T82" fmla="*/ 104 w 6851"/>
                <a:gd name="T83" fmla="*/ 2 h 2074"/>
                <a:gd name="T84" fmla="*/ 103 w 6851"/>
                <a:gd name="T85" fmla="*/ 1 h 2074"/>
                <a:gd name="T86" fmla="*/ 102 w 6851"/>
                <a:gd name="T87" fmla="*/ 1 h 2074"/>
                <a:gd name="T88" fmla="*/ 102 w 6851"/>
                <a:gd name="T89" fmla="*/ 0 h 20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6851" h="2074">
                  <a:moveTo>
                    <a:pt x="6562" y="0"/>
                  </a:moveTo>
                  <a:lnTo>
                    <a:pt x="0" y="0"/>
                  </a:lnTo>
                  <a:lnTo>
                    <a:pt x="7" y="5"/>
                  </a:lnTo>
                  <a:lnTo>
                    <a:pt x="75" y="28"/>
                  </a:lnTo>
                  <a:lnTo>
                    <a:pt x="119" y="88"/>
                  </a:lnTo>
                  <a:lnTo>
                    <a:pt x="120" y="85"/>
                  </a:lnTo>
                  <a:lnTo>
                    <a:pt x="194" y="278"/>
                  </a:lnTo>
                  <a:lnTo>
                    <a:pt x="242" y="481"/>
                  </a:lnTo>
                  <a:lnTo>
                    <a:pt x="241" y="482"/>
                  </a:lnTo>
                  <a:lnTo>
                    <a:pt x="273" y="762"/>
                  </a:lnTo>
                  <a:lnTo>
                    <a:pt x="287" y="1040"/>
                  </a:lnTo>
                  <a:lnTo>
                    <a:pt x="287" y="1109"/>
                  </a:lnTo>
                  <a:lnTo>
                    <a:pt x="287" y="1141"/>
                  </a:lnTo>
                  <a:lnTo>
                    <a:pt x="285" y="1178"/>
                  </a:lnTo>
                  <a:lnTo>
                    <a:pt x="277" y="1317"/>
                  </a:lnTo>
                  <a:lnTo>
                    <a:pt x="242" y="1600"/>
                  </a:lnTo>
                  <a:lnTo>
                    <a:pt x="242" y="1596"/>
                  </a:lnTo>
                  <a:lnTo>
                    <a:pt x="195" y="1796"/>
                  </a:lnTo>
                  <a:lnTo>
                    <a:pt x="120" y="1991"/>
                  </a:lnTo>
                  <a:lnTo>
                    <a:pt x="119" y="1991"/>
                  </a:lnTo>
                  <a:lnTo>
                    <a:pt x="76" y="2048"/>
                  </a:lnTo>
                  <a:lnTo>
                    <a:pt x="7" y="2074"/>
                  </a:lnTo>
                  <a:lnTo>
                    <a:pt x="0" y="2071"/>
                  </a:lnTo>
                  <a:lnTo>
                    <a:pt x="6562" y="2071"/>
                  </a:lnTo>
                  <a:lnTo>
                    <a:pt x="6570" y="2074"/>
                  </a:lnTo>
                  <a:lnTo>
                    <a:pt x="6638" y="2051"/>
                  </a:lnTo>
                  <a:lnTo>
                    <a:pt x="6682" y="1991"/>
                  </a:lnTo>
                  <a:lnTo>
                    <a:pt x="6683" y="1991"/>
                  </a:lnTo>
                  <a:lnTo>
                    <a:pt x="6757" y="1799"/>
                  </a:lnTo>
                  <a:lnTo>
                    <a:pt x="6805" y="1596"/>
                  </a:lnTo>
                  <a:lnTo>
                    <a:pt x="6805" y="1600"/>
                  </a:lnTo>
                  <a:lnTo>
                    <a:pt x="6837" y="1320"/>
                  </a:lnTo>
                  <a:lnTo>
                    <a:pt x="6851" y="1042"/>
                  </a:lnTo>
                  <a:lnTo>
                    <a:pt x="6851" y="973"/>
                  </a:lnTo>
                  <a:lnTo>
                    <a:pt x="6851" y="940"/>
                  </a:lnTo>
                  <a:lnTo>
                    <a:pt x="6849" y="904"/>
                  </a:lnTo>
                  <a:lnTo>
                    <a:pt x="6840" y="764"/>
                  </a:lnTo>
                  <a:lnTo>
                    <a:pt x="6804" y="482"/>
                  </a:lnTo>
                  <a:lnTo>
                    <a:pt x="6805" y="481"/>
                  </a:lnTo>
                  <a:lnTo>
                    <a:pt x="6758" y="281"/>
                  </a:lnTo>
                  <a:lnTo>
                    <a:pt x="6683" y="85"/>
                  </a:lnTo>
                  <a:lnTo>
                    <a:pt x="6682" y="88"/>
                  </a:lnTo>
                  <a:lnTo>
                    <a:pt x="6639" y="31"/>
                  </a:lnTo>
                  <a:lnTo>
                    <a:pt x="6570" y="5"/>
                  </a:lnTo>
                  <a:lnTo>
                    <a:pt x="6562" y="0"/>
                  </a:lnTo>
                  <a:close/>
                </a:path>
              </a:pathLst>
            </a:custGeom>
            <a:solidFill>
              <a:srgbClr val="C0C0C0">
                <a:alpha val="50195"/>
              </a:srgbClr>
            </a:solidFill>
            <a:ln w="11176">
              <a:solidFill>
                <a:srgbClr val="969696"/>
              </a:solidFill>
              <a:prstDash val="solid"/>
              <a:round/>
              <a:headEnd/>
              <a:tailEnd/>
            </a:ln>
          </p:spPr>
          <p:txBody>
            <a:bodyPr/>
            <a:lstStyle/>
            <a:p>
              <a:endParaRPr lang="en-US"/>
            </a:p>
          </p:txBody>
        </p:sp>
        <p:sp>
          <p:nvSpPr>
            <p:cNvPr id="13349" name="Text Box 52">
              <a:extLst>
                <a:ext uri="{FF2B5EF4-FFF2-40B4-BE49-F238E27FC236}">
                  <a16:creationId xmlns:a16="http://schemas.microsoft.com/office/drawing/2014/main" id="{6D41759D-62D4-7859-87F2-A2DB250E9E0E}"/>
                </a:ext>
              </a:extLst>
            </p:cNvPr>
            <p:cNvSpPr txBox="1">
              <a:spLocks noChangeArrowheads="1"/>
            </p:cNvSpPr>
            <p:nvPr/>
          </p:nvSpPr>
          <p:spPr bwMode="auto">
            <a:xfrm>
              <a:off x="4862" y="2271"/>
              <a:ext cx="506"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IGNITER</a:t>
              </a:r>
            </a:p>
          </p:txBody>
        </p:sp>
        <p:sp>
          <p:nvSpPr>
            <p:cNvPr id="13350" name="Text Box 56">
              <a:extLst>
                <a:ext uri="{FF2B5EF4-FFF2-40B4-BE49-F238E27FC236}">
                  <a16:creationId xmlns:a16="http://schemas.microsoft.com/office/drawing/2014/main" id="{4D800EB3-86FF-7E7E-EC6C-83A5D36E0AC4}"/>
                </a:ext>
              </a:extLst>
            </p:cNvPr>
            <p:cNvSpPr txBox="1">
              <a:spLocks noChangeArrowheads="1"/>
            </p:cNvSpPr>
            <p:nvPr/>
          </p:nvSpPr>
          <p:spPr bwMode="auto">
            <a:xfrm>
              <a:off x="3064" y="1392"/>
              <a:ext cx="686"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DDDDDD"/>
                  </a:solidFill>
                </a:rPr>
                <a:t>CONTAINER</a:t>
              </a:r>
            </a:p>
          </p:txBody>
        </p:sp>
      </p:grpSp>
      <p:grpSp>
        <p:nvGrpSpPr>
          <p:cNvPr id="622721" name="Group 129">
            <a:extLst>
              <a:ext uri="{FF2B5EF4-FFF2-40B4-BE49-F238E27FC236}">
                <a16:creationId xmlns:a16="http://schemas.microsoft.com/office/drawing/2014/main" id="{A11261DE-73B3-0296-FF5A-29DBA309FE10}"/>
              </a:ext>
            </a:extLst>
          </p:cNvPr>
          <p:cNvGrpSpPr>
            <a:grpSpLocks/>
          </p:cNvGrpSpPr>
          <p:nvPr/>
        </p:nvGrpSpPr>
        <p:grpSpPr bwMode="auto">
          <a:xfrm>
            <a:off x="1587500" y="4281488"/>
            <a:ext cx="6745288" cy="2179637"/>
            <a:chOff x="1000" y="2697"/>
            <a:chExt cx="4249" cy="1373"/>
          </a:xfrm>
        </p:grpSpPr>
        <p:grpSp>
          <p:nvGrpSpPr>
            <p:cNvPr id="13317" name="Group 114">
              <a:extLst>
                <a:ext uri="{FF2B5EF4-FFF2-40B4-BE49-F238E27FC236}">
                  <a16:creationId xmlns:a16="http://schemas.microsoft.com/office/drawing/2014/main" id="{375E8388-0F6B-A7D9-2B3B-FD32FC02865D}"/>
                </a:ext>
              </a:extLst>
            </p:cNvPr>
            <p:cNvGrpSpPr>
              <a:grpSpLocks/>
            </p:cNvGrpSpPr>
            <p:nvPr/>
          </p:nvGrpSpPr>
          <p:grpSpPr bwMode="auto">
            <a:xfrm>
              <a:off x="4577" y="3024"/>
              <a:ext cx="672" cy="720"/>
              <a:chOff x="712" y="3120"/>
              <a:chExt cx="672" cy="720"/>
            </a:xfrm>
          </p:grpSpPr>
          <p:sp>
            <p:nvSpPr>
              <p:cNvPr id="13336" name="AutoShape 115">
                <a:extLst>
                  <a:ext uri="{FF2B5EF4-FFF2-40B4-BE49-F238E27FC236}">
                    <a16:creationId xmlns:a16="http://schemas.microsoft.com/office/drawing/2014/main" id="{C9493C46-DBC6-3B03-A061-B6AAD0831CF2}"/>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000000"/>
                    </a:solidFill>
                  </a:rPr>
                  <a:t>INC</a:t>
                </a:r>
              </a:p>
            </p:txBody>
          </p:sp>
          <p:sp>
            <p:nvSpPr>
              <p:cNvPr id="13337" name="Oval 116">
                <a:extLst>
                  <a:ext uri="{FF2B5EF4-FFF2-40B4-BE49-F238E27FC236}">
                    <a16:creationId xmlns:a16="http://schemas.microsoft.com/office/drawing/2014/main" id="{5F535C0F-62F7-A1ED-0FA2-92E9E4D3CFD8}"/>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3318" name="Group 117">
              <a:extLst>
                <a:ext uri="{FF2B5EF4-FFF2-40B4-BE49-F238E27FC236}">
                  <a16:creationId xmlns:a16="http://schemas.microsoft.com/office/drawing/2014/main" id="{19DAA5C4-2106-ACA9-A3E0-1A2F6C9C67B8}"/>
                </a:ext>
              </a:extLst>
            </p:cNvPr>
            <p:cNvGrpSpPr>
              <a:grpSpLocks/>
            </p:cNvGrpSpPr>
            <p:nvPr/>
          </p:nvGrpSpPr>
          <p:grpSpPr bwMode="auto">
            <a:xfrm>
              <a:off x="1000" y="3024"/>
              <a:ext cx="672" cy="720"/>
              <a:chOff x="712" y="3120"/>
              <a:chExt cx="672" cy="720"/>
            </a:xfrm>
          </p:grpSpPr>
          <p:sp>
            <p:nvSpPr>
              <p:cNvPr id="13334" name="AutoShape 118">
                <a:extLst>
                  <a:ext uri="{FF2B5EF4-FFF2-40B4-BE49-F238E27FC236}">
                    <a16:creationId xmlns:a16="http://schemas.microsoft.com/office/drawing/2014/main" id="{A7AA1831-3B3D-E1CB-BE2A-1B2E54030234}"/>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000000"/>
                    </a:solidFill>
                  </a:rPr>
                  <a:t>INC</a:t>
                </a:r>
              </a:p>
            </p:txBody>
          </p:sp>
          <p:sp>
            <p:nvSpPr>
              <p:cNvPr id="13335" name="Oval 119">
                <a:extLst>
                  <a:ext uri="{FF2B5EF4-FFF2-40B4-BE49-F238E27FC236}">
                    <a16:creationId xmlns:a16="http://schemas.microsoft.com/office/drawing/2014/main" id="{38207FB1-A4B9-AA9E-8A4D-90090F0FF2D7}"/>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3319" name="Group 120">
              <a:extLst>
                <a:ext uri="{FF2B5EF4-FFF2-40B4-BE49-F238E27FC236}">
                  <a16:creationId xmlns:a16="http://schemas.microsoft.com/office/drawing/2014/main" id="{576E0C55-3A01-E865-3FA9-F8736ABA5D43}"/>
                </a:ext>
              </a:extLst>
            </p:cNvPr>
            <p:cNvGrpSpPr>
              <a:grpSpLocks/>
            </p:cNvGrpSpPr>
            <p:nvPr/>
          </p:nvGrpSpPr>
          <p:grpSpPr bwMode="auto">
            <a:xfrm>
              <a:off x="1899" y="3024"/>
              <a:ext cx="672" cy="720"/>
              <a:chOff x="712" y="3120"/>
              <a:chExt cx="672" cy="720"/>
            </a:xfrm>
          </p:grpSpPr>
          <p:sp>
            <p:nvSpPr>
              <p:cNvPr id="13332" name="AutoShape 121">
                <a:extLst>
                  <a:ext uri="{FF2B5EF4-FFF2-40B4-BE49-F238E27FC236}">
                    <a16:creationId xmlns:a16="http://schemas.microsoft.com/office/drawing/2014/main" id="{13A5166F-A114-0662-76AA-B4DBB6BD6025}"/>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000000"/>
                    </a:solidFill>
                  </a:rPr>
                  <a:t>INC</a:t>
                </a:r>
              </a:p>
            </p:txBody>
          </p:sp>
          <p:sp>
            <p:nvSpPr>
              <p:cNvPr id="13333" name="Oval 122">
                <a:extLst>
                  <a:ext uri="{FF2B5EF4-FFF2-40B4-BE49-F238E27FC236}">
                    <a16:creationId xmlns:a16="http://schemas.microsoft.com/office/drawing/2014/main" id="{65686B93-67F4-536F-7AA8-02D64EF323EB}"/>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3320" name="Group 123">
              <a:extLst>
                <a:ext uri="{FF2B5EF4-FFF2-40B4-BE49-F238E27FC236}">
                  <a16:creationId xmlns:a16="http://schemas.microsoft.com/office/drawing/2014/main" id="{6769AF3B-DE5E-FB8F-27C3-7CCDEAF625E6}"/>
                </a:ext>
              </a:extLst>
            </p:cNvPr>
            <p:cNvGrpSpPr>
              <a:grpSpLocks/>
            </p:cNvGrpSpPr>
            <p:nvPr/>
          </p:nvGrpSpPr>
          <p:grpSpPr bwMode="auto">
            <a:xfrm>
              <a:off x="2798" y="3024"/>
              <a:ext cx="672" cy="720"/>
              <a:chOff x="712" y="3120"/>
              <a:chExt cx="672" cy="720"/>
            </a:xfrm>
          </p:grpSpPr>
          <p:sp>
            <p:nvSpPr>
              <p:cNvPr id="13330" name="AutoShape 124">
                <a:extLst>
                  <a:ext uri="{FF2B5EF4-FFF2-40B4-BE49-F238E27FC236}">
                    <a16:creationId xmlns:a16="http://schemas.microsoft.com/office/drawing/2014/main" id="{4F92E333-B945-60FC-6E79-4BBC573429F5}"/>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000000"/>
                    </a:solidFill>
                  </a:rPr>
                  <a:t>INC</a:t>
                </a:r>
              </a:p>
            </p:txBody>
          </p:sp>
          <p:sp>
            <p:nvSpPr>
              <p:cNvPr id="13331" name="Oval 125">
                <a:extLst>
                  <a:ext uri="{FF2B5EF4-FFF2-40B4-BE49-F238E27FC236}">
                    <a16:creationId xmlns:a16="http://schemas.microsoft.com/office/drawing/2014/main" id="{02BF1301-6F4C-D238-315A-AF72C2A2DFDB}"/>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3321" name="Group 126">
              <a:extLst>
                <a:ext uri="{FF2B5EF4-FFF2-40B4-BE49-F238E27FC236}">
                  <a16:creationId xmlns:a16="http://schemas.microsoft.com/office/drawing/2014/main" id="{5D6DC285-055A-55D7-548D-40F0C20C42B9}"/>
                </a:ext>
              </a:extLst>
            </p:cNvPr>
            <p:cNvGrpSpPr>
              <a:grpSpLocks/>
            </p:cNvGrpSpPr>
            <p:nvPr/>
          </p:nvGrpSpPr>
          <p:grpSpPr bwMode="auto">
            <a:xfrm>
              <a:off x="3685" y="3024"/>
              <a:ext cx="672" cy="720"/>
              <a:chOff x="712" y="3120"/>
              <a:chExt cx="672" cy="720"/>
            </a:xfrm>
          </p:grpSpPr>
          <p:sp>
            <p:nvSpPr>
              <p:cNvPr id="13328" name="AutoShape 127">
                <a:extLst>
                  <a:ext uri="{FF2B5EF4-FFF2-40B4-BE49-F238E27FC236}">
                    <a16:creationId xmlns:a16="http://schemas.microsoft.com/office/drawing/2014/main" id="{AC040364-132D-7218-75C8-DEE05E3B7FBB}"/>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000000"/>
                    </a:solidFill>
                  </a:rPr>
                  <a:t>INC</a:t>
                </a:r>
              </a:p>
            </p:txBody>
          </p:sp>
          <p:sp>
            <p:nvSpPr>
              <p:cNvPr id="13329" name="Oval 128">
                <a:extLst>
                  <a:ext uri="{FF2B5EF4-FFF2-40B4-BE49-F238E27FC236}">
                    <a16:creationId xmlns:a16="http://schemas.microsoft.com/office/drawing/2014/main" id="{4EE9B06F-ED6C-97FC-A21D-A7187A2C9FFF}"/>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13322" name="Text Box 50">
              <a:extLst>
                <a:ext uri="{FF2B5EF4-FFF2-40B4-BE49-F238E27FC236}">
                  <a16:creationId xmlns:a16="http://schemas.microsoft.com/office/drawing/2014/main" id="{1FCD7C0F-0AE5-3AF0-3DCD-0D4820887335}"/>
                </a:ext>
              </a:extLst>
            </p:cNvPr>
            <p:cNvSpPr txBox="1">
              <a:spLocks noChangeArrowheads="1"/>
            </p:cNvSpPr>
            <p:nvPr/>
          </p:nvSpPr>
          <p:spPr bwMode="auto">
            <a:xfrm>
              <a:off x="1368" y="2697"/>
              <a:ext cx="3393"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MODULAR CHARGE SYSTEM – “additive” increments</a:t>
              </a:r>
            </a:p>
          </p:txBody>
        </p:sp>
        <p:sp>
          <p:nvSpPr>
            <p:cNvPr id="13323" name="AutoShape 62">
              <a:extLst>
                <a:ext uri="{FF2B5EF4-FFF2-40B4-BE49-F238E27FC236}">
                  <a16:creationId xmlns:a16="http://schemas.microsoft.com/office/drawing/2014/main" id="{50A696A4-860D-A70D-21D1-517B9FC484E9}"/>
                </a:ext>
              </a:extLst>
            </p:cNvPr>
            <p:cNvSpPr>
              <a:spLocks noChangeArrowheads="1"/>
            </p:cNvSpPr>
            <p:nvPr/>
          </p:nvSpPr>
          <p:spPr bwMode="auto">
            <a:xfrm>
              <a:off x="1728"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24" name="AutoShape 63">
              <a:extLst>
                <a:ext uri="{FF2B5EF4-FFF2-40B4-BE49-F238E27FC236}">
                  <a16:creationId xmlns:a16="http://schemas.microsoft.com/office/drawing/2014/main" id="{0FA60A70-16F6-91C4-EED2-CD63F89099D0}"/>
                </a:ext>
              </a:extLst>
            </p:cNvPr>
            <p:cNvSpPr>
              <a:spLocks noChangeArrowheads="1"/>
            </p:cNvSpPr>
            <p:nvPr/>
          </p:nvSpPr>
          <p:spPr bwMode="auto">
            <a:xfrm>
              <a:off x="2624"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25" name="AutoShape 64">
              <a:extLst>
                <a:ext uri="{FF2B5EF4-FFF2-40B4-BE49-F238E27FC236}">
                  <a16:creationId xmlns:a16="http://schemas.microsoft.com/office/drawing/2014/main" id="{92F1E673-201F-F224-5C85-9E029BBC530E}"/>
                </a:ext>
              </a:extLst>
            </p:cNvPr>
            <p:cNvSpPr>
              <a:spLocks noChangeArrowheads="1"/>
            </p:cNvSpPr>
            <p:nvPr/>
          </p:nvSpPr>
          <p:spPr bwMode="auto">
            <a:xfrm>
              <a:off x="3520"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26" name="AutoShape 65">
              <a:extLst>
                <a:ext uri="{FF2B5EF4-FFF2-40B4-BE49-F238E27FC236}">
                  <a16:creationId xmlns:a16="http://schemas.microsoft.com/office/drawing/2014/main" id="{D8E2BFC3-D5DD-2B8E-80B2-3B806940CCA3}"/>
                </a:ext>
              </a:extLst>
            </p:cNvPr>
            <p:cNvSpPr>
              <a:spLocks noChangeArrowheads="1"/>
            </p:cNvSpPr>
            <p:nvPr/>
          </p:nvSpPr>
          <p:spPr bwMode="auto">
            <a:xfrm>
              <a:off x="4408"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3327" name="Text Box 48">
              <a:extLst>
                <a:ext uri="{FF2B5EF4-FFF2-40B4-BE49-F238E27FC236}">
                  <a16:creationId xmlns:a16="http://schemas.microsoft.com/office/drawing/2014/main" id="{69EFAD71-15A1-36DF-9438-5ACC9A1F589E}"/>
                </a:ext>
              </a:extLst>
            </p:cNvPr>
            <p:cNvSpPr txBox="1">
              <a:spLocks noChangeArrowheads="1"/>
            </p:cNvSpPr>
            <p:nvPr/>
          </p:nvSpPr>
          <p:spPr bwMode="auto">
            <a:xfrm>
              <a:off x="1480" y="3897"/>
              <a:ext cx="3164" cy="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Note - in example shown, each increment contains a central igniter</a:t>
              </a: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227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D387B80C-BD55-FF7D-7955-856136FC6630}"/>
              </a:ext>
            </a:extLst>
          </p:cNvPr>
          <p:cNvSpPr>
            <a:spLocks noGrp="1" noChangeArrowheads="1"/>
          </p:cNvSpPr>
          <p:nvPr>
            <p:ph type="ctrTitle"/>
          </p:nvPr>
        </p:nvSpPr>
        <p:spPr>
          <a:xfrm>
            <a:off x="344312" y="330201"/>
            <a:ext cx="8177093" cy="534988"/>
          </a:xfrm>
        </p:spPr>
        <p:txBody>
          <a:bodyPr anchor="ctr"/>
          <a:lstStyle/>
          <a:p>
            <a:pPr algn="l"/>
            <a:r>
              <a:rPr lang="en-GB" altLang="en-US" sz="2800" dirty="0"/>
              <a:t>Charge Components – Artillery &amp; Armour</a:t>
            </a:r>
          </a:p>
        </p:txBody>
      </p:sp>
      <p:grpSp>
        <p:nvGrpSpPr>
          <p:cNvPr id="15363" name="Group 119">
            <a:extLst>
              <a:ext uri="{FF2B5EF4-FFF2-40B4-BE49-F238E27FC236}">
                <a16:creationId xmlns:a16="http://schemas.microsoft.com/office/drawing/2014/main" id="{8274DA32-32A1-C725-240A-579F13448755}"/>
              </a:ext>
            </a:extLst>
          </p:cNvPr>
          <p:cNvGrpSpPr>
            <a:grpSpLocks noChangeAspect="1"/>
          </p:cNvGrpSpPr>
          <p:nvPr/>
        </p:nvGrpSpPr>
        <p:grpSpPr bwMode="auto">
          <a:xfrm>
            <a:off x="4335463" y="4465638"/>
            <a:ext cx="2987675" cy="793750"/>
            <a:chOff x="2888" y="3077"/>
            <a:chExt cx="1423" cy="382"/>
          </a:xfrm>
        </p:grpSpPr>
        <p:sp>
          <p:nvSpPr>
            <p:cNvPr id="15448" name="AutoShape 89">
              <a:extLst>
                <a:ext uri="{FF2B5EF4-FFF2-40B4-BE49-F238E27FC236}">
                  <a16:creationId xmlns:a16="http://schemas.microsoft.com/office/drawing/2014/main" id="{DBF9015C-7916-5439-F2F8-3808F8EDBBAF}"/>
                </a:ext>
              </a:extLst>
            </p:cNvPr>
            <p:cNvSpPr>
              <a:spLocks noChangeAspect="1" noChangeArrowheads="1"/>
            </p:cNvSpPr>
            <p:nvPr/>
          </p:nvSpPr>
          <p:spPr bwMode="auto">
            <a:xfrm>
              <a:off x="2933" y="3093"/>
              <a:ext cx="1363" cy="350"/>
            </a:xfrm>
            <a:prstGeom prst="roundRect">
              <a:avLst>
                <a:gd name="adj" fmla="val 16667"/>
              </a:avLst>
            </a:prstGeom>
            <a:gradFill rotWithShape="0">
              <a:gsLst>
                <a:gs pos="0">
                  <a:srgbClr val="000000"/>
                </a:gs>
                <a:gs pos="100000">
                  <a:srgbClr val="FF66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49" name="Freeform 34">
              <a:extLst>
                <a:ext uri="{FF2B5EF4-FFF2-40B4-BE49-F238E27FC236}">
                  <a16:creationId xmlns:a16="http://schemas.microsoft.com/office/drawing/2014/main" id="{E26CF09D-DF9F-99E6-4378-9B400539FD8B}"/>
                </a:ext>
              </a:extLst>
            </p:cNvPr>
            <p:cNvSpPr>
              <a:spLocks noChangeAspect="1"/>
            </p:cNvSpPr>
            <p:nvPr/>
          </p:nvSpPr>
          <p:spPr bwMode="auto">
            <a:xfrm>
              <a:off x="2950" y="3077"/>
              <a:ext cx="1361" cy="382"/>
            </a:xfrm>
            <a:custGeom>
              <a:avLst/>
              <a:gdLst>
                <a:gd name="T0" fmla="*/ 0 w 8172"/>
                <a:gd name="T1" fmla="*/ 0 h 2288"/>
                <a:gd name="T2" fmla="*/ 0 w 8172"/>
                <a:gd name="T3" fmla="*/ 0 h 2288"/>
                <a:gd name="T4" fmla="*/ 0 w 8172"/>
                <a:gd name="T5" fmla="*/ 0 h 2288"/>
                <a:gd name="T6" fmla="*/ 0 w 8172"/>
                <a:gd name="T7" fmla="*/ 0 h 2288"/>
                <a:gd name="T8" fmla="*/ 0 w 8172"/>
                <a:gd name="T9" fmla="*/ 0 h 2288"/>
                <a:gd name="T10" fmla="*/ 0 w 8172"/>
                <a:gd name="T11" fmla="*/ 0 h 2288"/>
                <a:gd name="T12" fmla="*/ 0 w 8172"/>
                <a:gd name="T13" fmla="*/ 0 h 2288"/>
                <a:gd name="T14" fmla="*/ 0 w 8172"/>
                <a:gd name="T15" fmla="*/ 0 h 2288"/>
                <a:gd name="T16" fmla="*/ 0 w 8172"/>
                <a:gd name="T17" fmla="*/ 0 h 2288"/>
                <a:gd name="T18" fmla="*/ 0 w 8172"/>
                <a:gd name="T19" fmla="*/ 0 h 2288"/>
                <a:gd name="T20" fmla="*/ 0 w 8172"/>
                <a:gd name="T21" fmla="*/ 0 h 2288"/>
                <a:gd name="T22" fmla="*/ 0 w 8172"/>
                <a:gd name="T23" fmla="*/ 0 h 2288"/>
                <a:gd name="T24" fmla="*/ 0 w 8172"/>
                <a:gd name="T25" fmla="*/ 0 h 2288"/>
                <a:gd name="T26" fmla="*/ 0 w 8172"/>
                <a:gd name="T27" fmla="*/ 0 h 2288"/>
                <a:gd name="T28" fmla="*/ 0 w 8172"/>
                <a:gd name="T29" fmla="*/ 0 h 2288"/>
                <a:gd name="T30" fmla="*/ 0 w 8172"/>
                <a:gd name="T31" fmla="*/ 0 h 2288"/>
                <a:gd name="T32" fmla="*/ 0 w 8172"/>
                <a:gd name="T33" fmla="*/ 0 h 2288"/>
                <a:gd name="T34" fmla="*/ 0 w 8172"/>
                <a:gd name="T35" fmla="*/ 0 h 2288"/>
                <a:gd name="T36" fmla="*/ 0 w 8172"/>
                <a:gd name="T37" fmla="*/ 0 h 2288"/>
                <a:gd name="T38" fmla="*/ 0 w 8172"/>
                <a:gd name="T39" fmla="*/ 0 h 2288"/>
                <a:gd name="T40" fmla="*/ 0 w 8172"/>
                <a:gd name="T41" fmla="*/ 0 h 2288"/>
                <a:gd name="T42" fmla="*/ 0 w 8172"/>
                <a:gd name="T43" fmla="*/ 0 h 2288"/>
                <a:gd name="T44" fmla="*/ 0 w 8172"/>
                <a:gd name="T45" fmla="*/ 0 h 2288"/>
                <a:gd name="T46" fmla="*/ 0 w 8172"/>
                <a:gd name="T47" fmla="*/ 0 h 2288"/>
                <a:gd name="T48" fmla="*/ 0 w 8172"/>
                <a:gd name="T49" fmla="*/ 0 h 2288"/>
                <a:gd name="T50" fmla="*/ 0 w 8172"/>
                <a:gd name="T51" fmla="*/ 0 h 2288"/>
                <a:gd name="T52" fmla="*/ 0 w 8172"/>
                <a:gd name="T53" fmla="*/ 0 h 2288"/>
                <a:gd name="T54" fmla="*/ 0 w 8172"/>
                <a:gd name="T55" fmla="*/ 0 h 2288"/>
                <a:gd name="T56" fmla="*/ 0 w 8172"/>
                <a:gd name="T57" fmla="*/ 0 h 2288"/>
                <a:gd name="T58" fmla="*/ 0 w 8172"/>
                <a:gd name="T59" fmla="*/ 0 h 2288"/>
                <a:gd name="T60" fmla="*/ 0 w 8172"/>
                <a:gd name="T61" fmla="*/ 0 h 2288"/>
                <a:gd name="T62" fmla="*/ 0 w 8172"/>
                <a:gd name="T63" fmla="*/ 0 h 2288"/>
                <a:gd name="T64" fmla="*/ 0 w 8172"/>
                <a:gd name="T65" fmla="*/ 0 h 2288"/>
                <a:gd name="T66" fmla="*/ 0 w 8172"/>
                <a:gd name="T67" fmla="*/ 0 h 2288"/>
                <a:gd name="T68" fmla="*/ 0 w 8172"/>
                <a:gd name="T69" fmla="*/ 0 h 2288"/>
                <a:gd name="T70" fmla="*/ 0 w 8172"/>
                <a:gd name="T71" fmla="*/ 0 h 2288"/>
                <a:gd name="T72" fmla="*/ 0 w 8172"/>
                <a:gd name="T73" fmla="*/ 0 h 2288"/>
                <a:gd name="T74" fmla="*/ 0 w 8172"/>
                <a:gd name="T75" fmla="*/ 0 h 2288"/>
                <a:gd name="T76" fmla="*/ 0 w 8172"/>
                <a:gd name="T77" fmla="*/ 0 h 2288"/>
                <a:gd name="T78" fmla="*/ 0 w 8172"/>
                <a:gd name="T79" fmla="*/ 0 h 2288"/>
                <a:gd name="T80" fmla="*/ 0 w 8172"/>
                <a:gd name="T81" fmla="*/ 0 h 2288"/>
                <a:gd name="T82" fmla="*/ 0 w 8172"/>
                <a:gd name="T83" fmla="*/ 0 h 2288"/>
                <a:gd name="T84" fmla="*/ 0 w 8172"/>
                <a:gd name="T85" fmla="*/ 0 h 2288"/>
                <a:gd name="T86" fmla="*/ 0 w 8172"/>
                <a:gd name="T87" fmla="*/ 0 h 2288"/>
                <a:gd name="T88" fmla="*/ 0 w 8172"/>
                <a:gd name="T89" fmla="*/ 0 h 2288"/>
                <a:gd name="T90" fmla="*/ 0 w 8172"/>
                <a:gd name="T91" fmla="*/ 0 h 2288"/>
                <a:gd name="T92" fmla="*/ 0 w 8172"/>
                <a:gd name="T93" fmla="*/ 0 h 2288"/>
                <a:gd name="T94" fmla="*/ 0 w 8172"/>
                <a:gd name="T95" fmla="*/ 0 h 2288"/>
                <a:gd name="T96" fmla="*/ 0 w 8172"/>
                <a:gd name="T97" fmla="*/ 0 h 228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72" h="2288">
                  <a:moveTo>
                    <a:pt x="8166" y="1909"/>
                  </a:moveTo>
                  <a:lnTo>
                    <a:pt x="8166" y="1927"/>
                  </a:lnTo>
                  <a:lnTo>
                    <a:pt x="8165" y="1946"/>
                  </a:lnTo>
                  <a:lnTo>
                    <a:pt x="8160" y="1985"/>
                  </a:lnTo>
                  <a:lnTo>
                    <a:pt x="8138" y="2056"/>
                  </a:lnTo>
                  <a:lnTo>
                    <a:pt x="8104" y="2120"/>
                  </a:lnTo>
                  <a:lnTo>
                    <a:pt x="8056" y="2177"/>
                  </a:lnTo>
                  <a:lnTo>
                    <a:pt x="8001" y="2222"/>
                  </a:lnTo>
                  <a:lnTo>
                    <a:pt x="7936" y="2257"/>
                  </a:lnTo>
                  <a:lnTo>
                    <a:pt x="7866" y="2279"/>
                  </a:lnTo>
                  <a:lnTo>
                    <a:pt x="7827" y="2285"/>
                  </a:lnTo>
                  <a:lnTo>
                    <a:pt x="7809" y="2286"/>
                  </a:lnTo>
                  <a:lnTo>
                    <a:pt x="7788" y="2287"/>
                  </a:lnTo>
                  <a:lnTo>
                    <a:pt x="7787" y="2288"/>
                  </a:lnTo>
                  <a:lnTo>
                    <a:pt x="0" y="2288"/>
                  </a:lnTo>
                  <a:lnTo>
                    <a:pt x="0" y="2098"/>
                  </a:lnTo>
                  <a:lnTo>
                    <a:pt x="7787" y="2098"/>
                  </a:lnTo>
                  <a:lnTo>
                    <a:pt x="7858" y="2083"/>
                  </a:lnTo>
                  <a:lnTo>
                    <a:pt x="7919" y="2041"/>
                  </a:lnTo>
                  <a:lnTo>
                    <a:pt x="7960" y="1982"/>
                  </a:lnTo>
                  <a:lnTo>
                    <a:pt x="7977" y="1908"/>
                  </a:lnTo>
                  <a:lnTo>
                    <a:pt x="7982" y="1904"/>
                  </a:lnTo>
                  <a:lnTo>
                    <a:pt x="7982" y="384"/>
                  </a:lnTo>
                  <a:lnTo>
                    <a:pt x="7982" y="379"/>
                  </a:lnTo>
                  <a:lnTo>
                    <a:pt x="7982" y="361"/>
                  </a:lnTo>
                  <a:lnTo>
                    <a:pt x="7979" y="343"/>
                  </a:lnTo>
                  <a:lnTo>
                    <a:pt x="7967" y="308"/>
                  </a:lnTo>
                  <a:lnTo>
                    <a:pt x="7925" y="247"/>
                  </a:lnTo>
                  <a:lnTo>
                    <a:pt x="7866" y="207"/>
                  </a:lnTo>
                  <a:lnTo>
                    <a:pt x="7792" y="189"/>
                  </a:lnTo>
                  <a:lnTo>
                    <a:pt x="5" y="189"/>
                  </a:lnTo>
                  <a:lnTo>
                    <a:pt x="5" y="0"/>
                  </a:lnTo>
                  <a:lnTo>
                    <a:pt x="7792" y="0"/>
                  </a:lnTo>
                  <a:lnTo>
                    <a:pt x="7793" y="1"/>
                  </a:lnTo>
                  <a:lnTo>
                    <a:pt x="7811" y="1"/>
                  </a:lnTo>
                  <a:lnTo>
                    <a:pt x="7830" y="2"/>
                  </a:lnTo>
                  <a:lnTo>
                    <a:pt x="7869" y="7"/>
                  </a:lnTo>
                  <a:lnTo>
                    <a:pt x="7940" y="28"/>
                  </a:lnTo>
                  <a:lnTo>
                    <a:pt x="8004" y="62"/>
                  </a:lnTo>
                  <a:lnTo>
                    <a:pt x="8061" y="110"/>
                  </a:lnTo>
                  <a:lnTo>
                    <a:pt x="8106" y="165"/>
                  </a:lnTo>
                  <a:lnTo>
                    <a:pt x="8141" y="230"/>
                  </a:lnTo>
                  <a:lnTo>
                    <a:pt x="8163" y="301"/>
                  </a:lnTo>
                  <a:lnTo>
                    <a:pt x="8169" y="339"/>
                  </a:lnTo>
                  <a:lnTo>
                    <a:pt x="8170" y="357"/>
                  </a:lnTo>
                  <a:lnTo>
                    <a:pt x="8171" y="378"/>
                  </a:lnTo>
                  <a:lnTo>
                    <a:pt x="8172" y="384"/>
                  </a:lnTo>
                  <a:lnTo>
                    <a:pt x="8172" y="1904"/>
                  </a:lnTo>
                  <a:lnTo>
                    <a:pt x="8166" y="1909"/>
                  </a:lnTo>
                  <a:close/>
                </a:path>
              </a:pathLst>
            </a:custGeom>
            <a:solidFill>
              <a:srgbClr val="FF6600"/>
            </a:solidFill>
            <a:ln w="6350">
              <a:solidFill>
                <a:srgbClr val="000000"/>
              </a:solidFill>
              <a:prstDash val="solid"/>
              <a:round/>
              <a:headEnd/>
              <a:tailEnd/>
            </a:ln>
          </p:spPr>
          <p:txBody>
            <a:bodyPr/>
            <a:lstStyle/>
            <a:p>
              <a:endParaRPr lang="en-US"/>
            </a:p>
          </p:txBody>
        </p:sp>
        <p:sp>
          <p:nvSpPr>
            <p:cNvPr id="15450" name="Freeform 36">
              <a:extLst>
                <a:ext uri="{FF2B5EF4-FFF2-40B4-BE49-F238E27FC236}">
                  <a16:creationId xmlns:a16="http://schemas.microsoft.com/office/drawing/2014/main" id="{36269CF9-84AD-D19A-7175-75E4095C7C3F}"/>
                </a:ext>
              </a:extLst>
            </p:cNvPr>
            <p:cNvSpPr>
              <a:spLocks noChangeAspect="1"/>
            </p:cNvSpPr>
            <p:nvPr/>
          </p:nvSpPr>
          <p:spPr bwMode="auto">
            <a:xfrm>
              <a:off x="4215" y="3109"/>
              <a:ext cx="64" cy="316"/>
            </a:xfrm>
            <a:custGeom>
              <a:avLst/>
              <a:gdLst>
                <a:gd name="T0" fmla="*/ 0 w 382"/>
                <a:gd name="T1" fmla="*/ 0 h 1898"/>
                <a:gd name="T2" fmla="*/ 0 w 382"/>
                <a:gd name="T3" fmla="*/ 0 h 1898"/>
                <a:gd name="T4" fmla="*/ 0 w 382"/>
                <a:gd name="T5" fmla="*/ 0 h 1898"/>
                <a:gd name="T6" fmla="*/ 0 w 382"/>
                <a:gd name="T7" fmla="*/ 0 h 1898"/>
                <a:gd name="T8" fmla="*/ 0 w 382"/>
                <a:gd name="T9" fmla="*/ 0 h 1898"/>
                <a:gd name="T10" fmla="*/ 0 w 382"/>
                <a:gd name="T11" fmla="*/ 0 h 1898"/>
                <a:gd name="T12" fmla="*/ 0 w 382"/>
                <a:gd name="T13" fmla="*/ 0 h 1898"/>
                <a:gd name="T14" fmla="*/ 0 w 382"/>
                <a:gd name="T15" fmla="*/ 0 h 1898"/>
                <a:gd name="T16" fmla="*/ 0 w 382"/>
                <a:gd name="T17" fmla="*/ 0 h 1898"/>
                <a:gd name="T18" fmla="*/ 0 w 382"/>
                <a:gd name="T19" fmla="*/ 0 h 1898"/>
                <a:gd name="T20" fmla="*/ 0 w 382"/>
                <a:gd name="T21" fmla="*/ 0 h 1898"/>
                <a:gd name="T22" fmla="*/ 0 w 382"/>
                <a:gd name="T23" fmla="*/ 0 h 1898"/>
                <a:gd name="T24" fmla="*/ 0 w 382"/>
                <a:gd name="T25" fmla="*/ 0 h 1898"/>
                <a:gd name="T26" fmla="*/ 0 w 382"/>
                <a:gd name="T27" fmla="*/ 0 h 1898"/>
                <a:gd name="T28" fmla="*/ 0 w 382"/>
                <a:gd name="T29" fmla="*/ 0 h 1898"/>
                <a:gd name="T30" fmla="*/ 0 w 382"/>
                <a:gd name="T31" fmla="*/ 0 h 1898"/>
                <a:gd name="T32" fmla="*/ 0 w 382"/>
                <a:gd name="T33" fmla="*/ 0 h 1898"/>
                <a:gd name="T34" fmla="*/ 0 w 382"/>
                <a:gd name="T35" fmla="*/ 0 h 1898"/>
                <a:gd name="T36" fmla="*/ 0 w 382"/>
                <a:gd name="T37" fmla="*/ 0 h 1898"/>
                <a:gd name="T38" fmla="*/ 0 w 382"/>
                <a:gd name="T39" fmla="*/ 0 h 1898"/>
                <a:gd name="T40" fmla="*/ 0 w 382"/>
                <a:gd name="T41" fmla="*/ 0 h 1898"/>
                <a:gd name="T42" fmla="*/ 0 w 382"/>
                <a:gd name="T43" fmla="*/ 0 h 1898"/>
                <a:gd name="T44" fmla="*/ 0 w 382"/>
                <a:gd name="T45" fmla="*/ 0 h 1898"/>
                <a:gd name="T46" fmla="*/ 0 w 382"/>
                <a:gd name="T47" fmla="*/ 0 h 1898"/>
                <a:gd name="T48" fmla="*/ 0 w 382"/>
                <a:gd name="T49" fmla="*/ 0 h 1898"/>
                <a:gd name="T50" fmla="*/ 0 w 382"/>
                <a:gd name="T51" fmla="*/ 0 h 1898"/>
                <a:gd name="T52" fmla="*/ 0 w 382"/>
                <a:gd name="T53" fmla="*/ 0 h 18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82" h="1898">
                  <a:moveTo>
                    <a:pt x="0" y="190"/>
                  </a:moveTo>
                  <a:lnTo>
                    <a:pt x="0" y="1710"/>
                  </a:lnTo>
                  <a:lnTo>
                    <a:pt x="2" y="1709"/>
                  </a:lnTo>
                  <a:lnTo>
                    <a:pt x="17" y="1791"/>
                  </a:lnTo>
                  <a:lnTo>
                    <a:pt x="60" y="1850"/>
                  </a:lnTo>
                  <a:lnTo>
                    <a:pt x="121" y="1886"/>
                  </a:lnTo>
                  <a:lnTo>
                    <a:pt x="192" y="1898"/>
                  </a:lnTo>
                  <a:lnTo>
                    <a:pt x="260" y="1888"/>
                  </a:lnTo>
                  <a:lnTo>
                    <a:pt x="322" y="1851"/>
                  </a:lnTo>
                  <a:lnTo>
                    <a:pt x="365" y="1794"/>
                  </a:lnTo>
                  <a:lnTo>
                    <a:pt x="382" y="1709"/>
                  </a:lnTo>
                  <a:lnTo>
                    <a:pt x="382" y="1707"/>
                  </a:lnTo>
                  <a:lnTo>
                    <a:pt x="382" y="187"/>
                  </a:lnTo>
                  <a:lnTo>
                    <a:pt x="382" y="189"/>
                  </a:lnTo>
                  <a:lnTo>
                    <a:pt x="382" y="168"/>
                  </a:lnTo>
                  <a:lnTo>
                    <a:pt x="379" y="147"/>
                  </a:lnTo>
                  <a:lnTo>
                    <a:pt x="367" y="108"/>
                  </a:lnTo>
                  <a:lnTo>
                    <a:pt x="323" y="48"/>
                  </a:lnTo>
                  <a:lnTo>
                    <a:pt x="262" y="13"/>
                  </a:lnTo>
                  <a:lnTo>
                    <a:pt x="192" y="0"/>
                  </a:lnTo>
                  <a:lnTo>
                    <a:pt x="177" y="0"/>
                  </a:lnTo>
                  <a:lnTo>
                    <a:pt x="158" y="1"/>
                  </a:lnTo>
                  <a:lnTo>
                    <a:pt x="123" y="11"/>
                  </a:lnTo>
                  <a:lnTo>
                    <a:pt x="61" y="47"/>
                  </a:lnTo>
                  <a:lnTo>
                    <a:pt x="19" y="105"/>
                  </a:lnTo>
                  <a:lnTo>
                    <a:pt x="2" y="189"/>
                  </a:lnTo>
                  <a:lnTo>
                    <a:pt x="0" y="190"/>
                  </a:lnTo>
                  <a:close/>
                </a:path>
              </a:pathLst>
            </a:custGeom>
            <a:solidFill>
              <a:srgbClr val="FFCCCC"/>
            </a:solidFill>
            <a:ln w="6350">
              <a:solidFill>
                <a:srgbClr val="000000"/>
              </a:solidFill>
              <a:prstDash val="solid"/>
              <a:round/>
              <a:headEnd/>
              <a:tailEnd/>
            </a:ln>
          </p:spPr>
          <p:txBody>
            <a:bodyPr/>
            <a:lstStyle/>
            <a:p>
              <a:endParaRPr lang="en-US"/>
            </a:p>
          </p:txBody>
        </p:sp>
        <p:grpSp>
          <p:nvGrpSpPr>
            <p:cNvPr id="15451" name="Group 92">
              <a:extLst>
                <a:ext uri="{FF2B5EF4-FFF2-40B4-BE49-F238E27FC236}">
                  <a16:creationId xmlns:a16="http://schemas.microsoft.com/office/drawing/2014/main" id="{05FFA7C2-34B0-00A6-4892-D45357CA9E51}"/>
                </a:ext>
              </a:extLst>
            </p:cNvPr>
            <p:cNvGrpSpPr>
              <a:grpSpLocks noChangeAspect="1"/>
            </p:cNvGrpSpPr>
            <p:nvPr/>
          </p:nvGrpSpPr>
          <p:grpSpPr bwMode="auto">
            <a:xfrm>
              <a:off x="2888" y="3077"/>
              <a:ext cx="95" cy="380"/>
              <a:chOff x="2840" y="2365"/>
              <a:chExt cx="95" cy="380"/>
            </a:xfrm>
          </p:grpSpPr>
          <p:sp>
            <p:nvSpPr>
              <p:cNvPr id="15480" name="Freeform 35">
                <a:extLst>
                  <a:ext uri="{FF2B5EF4-FFF2-40B4-BE49-F238E27FC236}">
                    <a16:creationId xmlns:a16="http://schemas.microsoft.com/office/drawing/2014/main" id="{66CC0E75-6D9F-703E-EED5-5E7F59B1294C}"/>
                  </a:ext>
                </a:extLst>
              </p:cNvPr>
              <p:cNvSpPr>
                <a:spLocks noChangeAspect="1"/>
              </p:cNvSpPr>
              <p:nvPr/>
            </p:nvSpPr>
            <p:spPr bwMode="auto">
              <a:xfrm>
                <a:off x="2840" y="2365"/>
                <a:ext cx="95" cy="380"/>
              </a:xfrm>
              <a:custGeom>
                <a:avLst/>
                <a:gdLst>
                  <a:gd name="T0" fmla="*/ 0 w 570"/>
                  <a:gd name="T1" fmla="*/ 0 h 2279"/>
                  <a:gd name="T2" fmla="*/ 0 w 570"/>
                  <a:gd name="T3" fmla="*/ 0 h 2279"/>
                  <a:gd name="T4" fmla="*/ 0 w 570"/>
                  <a:gd name="T5" fmla="*/ 0 h 2279"/>
                  <a:gd name="T6" fmla="*/ 0 w 570"/>
                  <a:gd name="T7" fmla="*/ 0 h 2279"/>
                  <a:gd name="T8" fmla="*/ 0 w 570"/>
                  <a:gd name="T9" fmla="*/ 0 h 2279"/>
                  <a:gd name="T10" fmla="*/ 0 w 570"/>
                  <a:gd name="T11" fmla="*/ 0 h 2279"/>
                  <a:gd name="T12" fmla="*/ 0 w 570"/>
                  <a:gd name="T13" fmla="*/ 0 h 2279"/>
                  <a:gd name="T14" fmla="*/ 0 w 570"/>
                  <a:gd name="T15" fmla="*/ 0 h 2279"/>
                  <a:gd name="T16" fmla="*/ 0 w 570"/>
                  <a:gd name="T17" fmla="*/ 0 h 2279"/>
                  <a:gd name="T18" fmla="*/ 0 w 570"/>
                  <a:gd name="T19" fmla="*/ 0 h 2279"/>
                  <a:gd name="T20" fmla="*/ 0 w 570"/>
                  <a:gd name="T21" fmla="*/ 0 h 2279"/>
                  <a:gd name="T22" fmla="*/ 0 w 570"/>
                  <a:gd name="T23" fmla="*/ 0 h 2279"/>
                  <a:gd name="T24" fmla="*/ 0 w 570"/>
                  <a:gd name="T25" fmla="*/ 0 h 2279"/>
                  <a:gd name="T26" fmla="*/ 0 w 570"/>
                  <a:gd name="T27" fmla="*/ 0 h 2279"/>
                  <a:gd name="T28" fmla="*/ 0 w 570"/>
                  <a:gd name="T29" fmla="*/ 0 h 2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70" h="2279">
                    <a:moveTo>
                      <a:pt x="380" y="0"/>
                    </a:moveTo>
                    <a:lnTo>
                      <a:pt x="190" y="0"/>
                    </a:lnTo>
                    <a:lnTo>
                      <a:pt x="0" y="189"/>
                    </a:lnTo>
                    <a:lnTo>
                      <a:pt x="0" y="379"/>
                    </a:lnTo>
                    <a:lnTo>
                      <a:pt x="380" y="379"/>
                    </a:lnTo>
                    <a:lnTo>
                      <a:pt x="380" y="1899"/>
                    </a:lnTo>
                    <a:lnTo>
                      <a:pt x="0" y="1899"/>
                    </a:lnTo>
                    <a:lnTo>
                      <a:pt x="0" y="2089"/>
                    </a:lnTo>
                    <a:lnTo>
                      <a:pt x="190" y="2279"/>
                    </a:lnTo>
                    <a:lnTo>
                      <a:pt x="380" y="2279"/>
                    </a:lnTo>
                    <a:lnTo>
                      <a:pt x="380" y="2089"/>
                    </a:lnTo>
                    <a:lnTo>
                      <a:pt x="570" y="2089"/>
                    </a:lnTo>
                    <a:lnTo>
                      <a:pt x="570" y="189"/>
                    </a:lnTo>
                    <a:lnTo>
                      <a:pt x="380" y="189"/>
                    </a:lnTo>
                    <a:lnTo>
                      <a:pt x="380" y="0"/>
                    </a:lnTo>
                    <a:close/>
                  </a:path>
                </a:pathLst>
              </a:custGeom>
              <a:solidFill>
                <a:srgbClr val="FF6600"/>
              </a:solidFill>
              <a:ln w="6350">
                <a:solidFill>
                  <a:srgbClr val="000000"/>
                </a:solidFill>
                <a:prstDash val="solid"/>
                <a:round/>
                <a:headEnd/>
                <a:tailEnd/>
              </a:ln>
            </p:spPr>
            <p:txBody>
              <a:bodyPr/>
              <a:lstStyle/>
              <a:p>
                <a:endParaRPr lang="en-US"/>
              </a:p>
            </p:txBody>
          </p:sp>
          <p:sp>
            <p:nvSpPr>
              <p:cNvPr id="15481" name="Rectangle 49">
                <a:extLst>
                  <a:ext uri="{FF2B5EF4-FFF2-40B4-BE49-F238E27FC236}">
                    <a16:creationId xmlns:a16="http://schemas.microsoft.com/office/drawing/2014/main" id="{F6C99C42-D6A6-249E-5825-18DAAC2BEFA6}"/>
                  </a:ext>
                </a:extLst>
              </p:cNvPr>
              <p:cNvSpPr>
                <a:spLocks noChangeAspect="1" noChangeArrowheads="1"/>
              </p:cNvSpPr>
              <p:nvPr/>
            </p:nvSpPr>
            <p:spPr bwMode="auto">
              <a:xfrm>
                <a:off x="2840" y="2427"/>
                <a:ext cx="63" cy="255"/>
              </a:xfrm>
              <a:prstGeom prst="rect">
                <a:avLst/>
              </a:prstGeom>
              <a:gradFill rotWithShape="0">
                <a:gsLst>
                  <a:gs pos="0">
                    <a:srgbClr val="A50021"/>
                  </a:gs>
                  <a:gs pos="100000">
                    <a:srgbClr val="FF66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5452" name="Group 91">
              <a:extLst>
                <a:ext uri="{FF2B5EF4-FFF2-40B4-BE49-F238E27FC236}">
                  <a16:creationId xmlns:a16="http://schemas.microsoft.com/office/drawing/2014/main" id="{9FAD2C0F-5E62-C9E5-AD8D-E8C1AC263F4B}"/>
                </a:ext>
              </a:extLst>
            </p:cNvPr>
            <p:cNvGrpSpPr>
              <a:grpSpLocks noChangeAspect="1"/>
            </p:cNvGrpSpPr>
            <p:nvPr/>
          </p:nvGrpSpPr>
          <p:grpSpPr bwMode="auto">
            <a:xfrm>
              <a:off x="2980" y="3106"/>
              <a:ext cx="1234" cy="321"/>
              <a:chOff x="2932" y="2394"/>
              <a:chExt cx="1234" cy="321"/>
            </a:xfrm>
          </p:grpSpPr>
          <p:grpSp>
            <p:nvGrpSpPr>
              <p:cNvPr id="15453" name="Group 61">
                <a:extLst>
                  <a:ext uri="{FF2B5EF4-FFF2-40B4-BE49-F238E27FC236}">
                    <a16:creationId xmlns:a16="http://schemas.microsoft.com/office/drawing/2014/main" id="{5D67074E-BDD8-0D0A-5B2D-F5C15C25002A}"/>
                  </a:ext>
                </a:extLst>
              </p:cNvPr>
              <p:cNvGrpSpPr>
                <a:grpSpLocks noChangeAspect="1"/>
              </p:cNvGrpSpPr>
              <p:nvPr/>
            </p:nvGrpSpPr>
            <p:grpSpPr bwMode="auto">
              <a:xfrm>
                <a:off x="2932" y="2397"/>
                <a:ext cx="1234" cy="105"/>
                <a:chOff x="2942" y="2401"/>
                <a:chExt cx="1234" cy="334"/>
              </a:xfrm>
            </p:grpSpPr>
            <p:sp>
              <p:nvSpPr>
                <p:cNvPr id="15473" name="Rectangle 62">
                  <a:extLst>
                    <a:ext uri="{FF2B5EF4-FFF2-40B4-BE49-F238E27FC236}">
                      <a16:creationId xmlns:a16="http://schemas.microsoft.com/office/drawing/2014/main" id="{871F07F3-1BAB-BE03-E7A6-F4C8DACA05EC}"/>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4" name="Rectangle 63">
                  <a:extLst>
                    <a:ext uri="{FF2B5EF4-FFF2-40B4-BE49-F238E27FC236}">
                      <a16:creationId xmlns:a16="http://schemas.microsoft.com/office/drawing/2014/main" id="{1FB3CF59-5D8F-AB01-B044-AA90EAFDCC35}"/>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5" name="Rectangle 64">
                  <a:extLst>
                    <a:ext uri="{FF2B5EF4-FFF2-40B4-BE49-F238E27FC236}">
                      <a16:creationId xmlns:a16="http://schemas.microsoft.com/office/drawing/2014/main" id="{57E49BC6-78DA-A52E-27F7-2A2F282C2666}"/>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6" name="Rectangle 65">
                  <a:extLst>
                    <a:ext uri="{FF2B5EF4-FFF2-40B4-BE49-F238E27FC236}">
                      <a16:creationId xmlns:a16="http://schemas.microsoft.com/office/drawing/2014/main" id="{F066D605-853F-C31B-DB86-2CD00713D257}"/>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7" name="Rectangle 66">
                  <a:extLst>
                    <a:ext uri="{FF2B5EF4-FFF2-40B4-BE49-F238E27FC236}">
                      <a16:creationId xmlns:a16="http://schemas.microsoft.com/office/drawing/2014/main" id="{360467A0-557A-0F04-8A11-AC291B4BE26C}"/>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8" name="Rectangle 67">
                  <a:extLst>
                    <a:ext uri="{FF2B5EF4-FFF2-40B4-BE49-F238E27FC236}">
                      <a16:creationId xmlns:a16="http://schemas.microsoft.com/office/drawing/2014/main" id="{61E23A49-E0FE-BB1F-0F5F-334E2EEF7678}"/>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9" name="Rectangle 68">
                  <a:extLst>
                    <a:ext uri="{FF2B5EF4-FFF2-40B4-BE49-F238E27FC236}">
                      <a16:creationId xmlns:a16="http://schemas.microsoft.com/office/drawing/2014/main" id="{FD062E4F-556D-F91A-05A9-078A2A2D5F2A}"/>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5454" name="Group 69">
                <a:extLst>
                  <a:ext uri="{FF2B5EF4-FFF2-40B4-BE49-F238E27FC236}">
                    <a16:creationId xmlns:a16="http://schemas.microsoft.com/office/drawing/2014/main" id="{4DA4BFC2-5468-92B7-1A90-98B9A575E03B}"/>
                  </a:ext>
                </a:extLst>
              </p:cNvPr>
              <p:cNvGrpSpPr>
                <a:grpSpLocks noChangeAspect="1"/>
              </p:cNvGrpSpPr>
              <p:nvPr/>
            </p:nvGrpSpPr>
            <p:grpSpPr bwMode="auto">
              <a:xfrm>
                <a:off x="2932" y="2503"/>
                <a:ext cx="1234" cy="104"/>
                <a:chOff x="2942" y="2401"/>
                <a:chExt cx="1234" cy="334"/>
              </a:xfrm>
            </p:grpSpPr>
            <p:sp>
              <p:nvSpPr>
                <p:cNvPr id="15466" name="Rectangle 70">
                  <a:extLst>
                    <a:ext uri="{FF2B5EF4-FFF2-40B4-BE49-F238E27FC236}">
                      <a16:creationId xmlns:a16="http://schemas.microsoft.com/office/drawing/2014/main" id="{96EA24F7-F759-936A-55FE-33769F926780}"/>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7" name="Rectangle 71">
                  <a:extLst>
                    <a:ext uri="{FF2B5EF4-FFF2-40B4-BE49-F238E27FC236}">
                      <a16:creationId xmlns:a16="http://schemas.microsoft.com/office/drawing/2014/main" id="{A83B290F-B7BA-DAA2-86A3-5903897FF63D}"/>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8" name="Rectangle 72">
                  <a:extLst>
                    <a:ext uri="{FF2B5EF4-FFF2-40B4-BE49-F238E27FC236}">
                      <a16:creationId xmlns:a16="http://schemas.microsoft.com/office/drawing/2014/main" id="{BA2931C6-FE1F-58D1-EDD6-42455A4FEA5E}"/>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9" name="Rectangle 73">
                  <a:extLst>
                    <a:ext uri="{FF2B5EF4-FFF2-40B4-BE49-F238E27FC236}">
                      <a16:creationId xmlns:a16="http://schemas.microsoft.com/office/drawing/2014/main" id="{377897C2-1EAF-9C3F-6EF4-354EC04D873A}"/>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0" name="Rectangle 74">
                  <a:extLst>
                    <a:ext uri="{FF2B5EF4-FFF2-40B4-BE49-F238E27FC236}">
                      <a16:creationId xmlns:a16="http://schemas.microsoft.com/office/drawing/2014/main" id="{22BF75F0-7393-5B21-B707-9E2299285C0A}"/>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1" name="Rectangle 75">
                  <a:extLst>
                    <a:ext uri="{FF2B5EF4-FFF2-40B4-BE49-F238E27FC236}">
                      <a16:creationId xmlns:a16="http://schemas.microsoft.com/office/drawing/2014/main" id="{D54DDA84-7DA6-5658-2A68-02DFDD3FF45B}"/>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72" name="Rectangle 76">
                  <a:extLst>
                    <a:ext uri="{FF2B5EF4-FFF2-40B4-BE49-F238E27FC236}">
                      <a16:creationId xmlns:a16="http://schemas.microsoft.com/office/drawing/2014/main" id="{6FF25D13-6D4F-86DE-9220-EF2126FF92B7}"/>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5455" name="Group 77">
                <a:extLst>
                  <a:ext uri="{FF2B5EF4-FFF2-40B4-BE49-F238E27FC236}">
                    <a16:creationId xmlns:a16="http://schemas.microsoft.com/office/drawing/2014/main" id="{03131357-A0ED-30A2-9BD5-441272B33546}"/>
                  </a:ext>
                </a:extLst>
              </p:cNvPr>
              <p:cNvGrpSpPr>
                <a:grpSpLocks noChangeAspect="1"/>
              </p:cNvGrpSpPr>
              <p:nvPr/>
            </p:nvGrpSpPr>
            <p:grpSpPr bwMode="auto">
              <a:xfrm>
                <a:off x="2932" y="2609"/>
                <a:ext cx="1234" cy="105"/>
                <a:chOff x="2942" y="2401"/>
                <a:chExt cx="1234" cy="334"/>
              </a:xfrm>
            </p:grpSpPr>
            <p:sp>
              <p:nvSpPr>
                <p:cNvPr id="15459" name="Rectangle 78">
                  <a:extLst>
                    <a:ext uri="{FF2B5EF4-FFF2-40B4-BE49-F238E27FC236}">
                      <a16:creationId xmlns:a16="http://schemas.microsoft.com/office/drawing/2014/main" id="{BF017E3C-6D83-96EA-1DD5-CA22C6F316D9}"/>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0" name="Rectangle 79">
                  <a:extLst>
                    <a:ext uri="{FF2B5EF4-FFF2-40B4-BE49-F238E27FC236}">
                      <a16:creationId xmlns:a16="http://schemas.microsoft.com/office/drawing/2014/main" id="{B3769FFA-0ECB-9295-C5CE-016272E82246}"/>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1" name="Rectangle 80">
                  <a:extLst>
                    <a:ext uri="{FF2B5EF4-FFF2-40B4-BE49-F238E27FC236}">
                      <a16:creationId xmlns:a16="http://schemas.microsoft.com/office/drawing/2014/main" id="{A06ED128-6841-2643-6ECE-6B6549F5A82A}"/>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2" name="Rectangle 81">
                  <a:extLst>
                    <a:ext uri="{FF2B5EF4-FFF2-40B4-BE49-F238E27FC236}">
                      <a16:creationId xmlns:a16="http://schemas.microsoft.com/office/drawing/2014/main" id="{E3AEFC53-7C31-1D0F-16F8-118E62297996}"/>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3" name="Rectangle 82">
                  <a:extLst>
                    <a:ext uri="{FF2B5EF4-FFF2-40B4-BE49-F238E27FC236}">
                      <a16:creationId xmlns:a16="http://schemas.microsoft.com/office/drawing/2014/main" id="{18228B71-D4CF-29AC-96CC-EA4298864F33}"/>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4" name="Rectangle 83">
                  <a:extLst>
                    <a:ext uri="{FF2B5EF4-FFF2-40B4-BE49-F238E27FC236}">
                      <a16:creationId xmlns:a16="http://schemas.microsoft.com/office/drawing/2014/main" id="{48A0E4B0-8D35-D63D-CB9C-222BF40C25DC}"/>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65" name="Rectangle 84">
                  <a:extLst>
                    <a:ext uri="{FF2B5EF4-FFF2-40B4-BE49-F238E27FC236}">
                      <a16:creationId xmlns:a16="http://schemas.microsoft.com/office/drawing/2014/main" id="{27E81FE1-CF2A-3359-4323-00AF3977A4ED}"/>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15456" name="Line 85">
                <a:extLst>
                  <a:ext uri="{FF2B5EF4-FFF2-40B4-BE49-F238E27FC236}">
                    <a16:creationId xmlns:a16="http://schemas.microsoft.com/office/drawing/2014/main" id="{995BF420-55DE-EEAA-F472-404517D460BD}"/>
                  </a:ext>
                </a:extLst>
              </p:cNvPr>
              <p:cNvSpPr>
                <a:spLocks noChangeAspect="1" noChangeShapeType="1"/>
              </p:cNvSpPr>
              <p:nvPr/>
            </p:nvSpPr>
            <p:spPr bwMode="auto">
              <a:xfrm>
                <a:off x="3110" y="2398"/>
                <a:ext cx="0"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57" name="Line 86">
                <a:extLst>
                  <a:ext uri="{FF2B5EF4-FFF2-40B4-BE49-F238E27FC236}">
                    <a16:creationId xmlns:a16="http://schemas.microsoft.com/office/drawing/2014/main" id="{E9720350-6544-BCDE-4257-F544AE9716DA}"/>
                  </a:ext>
                </a:extLst>
              </p:cNvPr>
              <p:cNvSpPr>
                <a:spLocks noChangeAspect="1" noChangeShapeType="1"/>
              </p:cNvSpPr>
              <p:nvPr/>
            </p:nvSpPr>
            <p:spPr bwMode="auto">
              <a:xfrm flipH="1">
                <a:off x="3974" y="2398"/>
                <a:ext cx="1"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58" name="Line 87">
                <a:extLst>
                  <a:ext uri="{FF2B5EF4-FFF2-40B4-BE49-F238E27FC236}">
                    <a16:creationId xmlns:a16="http://schemas.microsoft.com/office/drawing/2014/main" id="{96791B79-FE62-721D-1A33-A78495F4A1A8}"/>
                  </a:ext>
                </a:extLst>
              </p:cNvPr>
              <p:cNvSpPr>
                <a:spLocks noChangeAspect="1" noChangeShapeType="1"/>
              </p:cNvSpPr>
              <p:nvPr/>
            </p:nvSpPr>
            <p:spPr bwMode="auto">
              <a:xfrm>
                <a:off x="3542" y="2394"/>
                <a:ext cx="0" cy="321"/>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grpSp>
        <p:nvGrpSpPr>
          <p:cNvPr id="15364" name="Group 118">
            <a:extLst>
              <a:ext uri="{FF2B5EF4-FFF2-40B4-BE49-F238E27FC236}">
                <a16:creationId xmlns:a16="http://schemas.microsoft.com/office/drawing/2014/main" id="{71E3E4DA-2B09-9DA6-1F2A-59F0F9999997}"/>
              </a:ext>
            </a:extLst>
          </p:cNvPr>
          <p:cNvGrpSpPr>
            <a:grpSpLocks noChangeAspect="1"/>
          </p:cNvGrpSpPr>
          <p:nvPr/>
        </p:nvGrpSpPr>
        <p:grpSpPr bwMode="auto">
          <a:xfrm>
            <a:off x="1590675" y="4502150"/>
            <a:ext cx="2527300" cy="717550"/>
            <a:chOff x="336" y="2456"/>
            <a:chExt cx="1843" cy="461"/>
          </a:xfrm>
        </p:grpSpPr>
        <p:sp>
          <p:nvSpPr>
            <p:cNvPr id="15423" name="Freeform 93">
              <a:extLst>
                <a:ext uri="{FF2B5EF4-FFF2-40B4-BE49-F238E27FC236}">
                  <a16:creationId xmlns:a16="http://schemas.microsoft.com/office/drawing/2014/main" id="{426BFB7A-E3CF-6E42-C356-06B0714853EE}"/>
                </a:ext>
              </a:extLst>
            </p:cNvPr>
            <p:cNvSpPr>
              <a:spLocks noChangeAspect="1"/>
            </p:cNvSpPr>
            <p:nvPr/>
          </p:nvSpPr>
          <p:spPr bwMode="auto">
            <a:xfrm>
              <a:off x="336" y="2645"/>
              <a:ext cx="1681" cy="81"/>
            </a:xfrm>
            <a:custGeom>
              <a:avLst/>
              <a:gdLst>
                <a:gd name="T0" fmla="*/ 0 w 2278"/>
                <a:gd name="T1" fmla="*/ 8 h 113"/>
                <a:gd name="T2" fmla="*/ 5 w 2278"/>
                <a:gd name="T3" fmla="*/ 8 h 113"/>
                <a:gd name="T4" fmla="*/ 10 w 2278"/>
                <a:gd name="T5" fmla="*/ 10 h 113"/>
                <a:gd name="T6" fmla="*/ 15 w 2278"/>
                <a:gd name="T7" fmla="*/ 10 h 113"/>
                <a:gd name="T8" fmla="*/ 20 w 2278"/>
                <a:gd name="T9" fmla="*/ 11 h 113"/>
                <a:gd name="T10" fmla="*/ 25 w 2278"/>
                <a:gd name="T11" fmla="*/ 11 h 113"/>
                <a:gd name="T12" fmla="*/ 30 w 2278"/>
                <a:gd name="T13" fmla="*/ 12 h 113"/>
                <a:gd name="T14" fmla="*/ 35 w 2278"/>
                <a:gd name="T15" fmla="*/ 13 h 113"/>
                <a:gd name="T16" fmla="*/ 41 w 2278"/>
                <a:gd name="T17" fmla="*/ 14 h 113"/>
                <a:gd name="T18" fmla="*/ 45 w 2278"/>
                <a:gd name="T19" fmla="*/ 14 h 113"/>
                <a:gd name="T20" fmla="*/ 50 w 2278"/>
                <a:gd name="T21" fmla="*/ 14 h 113"/>
                <a:gd name="T22" fmla="*/ 55 w 2278"/>
                <a:gd name="T23" fmla="*/ 14 h 113"/>
                <a:gd name="T24" fmla="*/ 61 w 2278"/>
                <a:gd name="T25" fmla="*/ 15 h 113"/>
                <a:gd name="T26" fmla="*/ 66 w 2278"/>
                <a:gd name="T27" fmla="*/ 15 h 113"/>
                <a:gd name="T28" fmla="*/ 71 w 2278"/>
                <a:gd name="T29" fmla="*/ 15 h 113"/>
                <a:gd name="T30" fmla="*/ 76 w 2278"/>
                <a:gd name="T31" fmla="*/ 15 h 113"/>
                <a:gd name="T32" fmla="*/ 82 w 2278"/>
                <a:gd name="T33" fmla="*/ 15 h 113"/>
                <a:gd name="T34" fmla="*/ 82 w 2278"/>
                <a:gd name="T35" fmla="*/ 15 h 113"/>
                <a:gd name="T36" fmla="*/ 367 w 2278"/>
                <a:gd name="T37" fmla="*/ 15 h 113"/>
                <a:gd name="T38" fmla="*/ 367 w 2278"/>
                <a:gd name="T39" fmla="*/ 0 h 113"/>
                <a:gd name="T40" fmla="*/ 82 w 2278"/>
                <a:gd name="T41" fmla="*/ 0 h 113"/>
                <a:gd name="T42" fmla="*/ 82 w 2278"/>
                <a:gd name="T43" fmla="*/ 1 h 113"/>
                <a:gd name="T44" fmla="*/ 76 w 2278"/>
                <a:gd name="T45" fmla="*/ 1 h 113"/>
                <a:gd name="T46" fmla="*/ 71 w 2278"/>
                <a:gd name="T47" fmla="*/ 1 h 113"/>
                <a:gd name="T48" fmla="*/ 66 w 2278"/>
                <a:gd name="T49" fmla="*/ 1 h 113"/>
                <a:gd name="T50" fmla="*/ 61 w 2278"/>
                <a:gd name="T51" fmla="*/ 1 h 113"/>
                <a:gd name="T52" fmla="*/ 55 w 2278"/>
                <a:gd name="T53" fmla="*/ 1 h 113"/>
                <a:gd name="T54" fmla="*/ 50 w 2278"/>
                <a:gd name="T55" fmla="*/ 1 h 113"/>
                <a:gd name="T56" fmla="*/ 45 w 2278"/>
                <a:gd name="T57" fmla="*/ 1 h 113"/>
                <a:gd name="T58" fmla="*/ 41 w 2278"/>
                <a:gd name="T59" fmla="*/ 1 h 113"/>
                <a:gd name="T60" fmla="*/ 35 w 2278"/>
                <a:gd name="T61" fmla="*/ 2 h 113"/>
                <a:gd name="T62" fmla="*/ 30 w 2278"/>
                <a:gd name="T63" fmla="*/ 3 h 113"/>
                <a:gd name="T64" fmla="*/ 25 w 2278"/>
                <a:gd name="T65" fmla="*/ 4 h 113"/>
                <a:gd name="T66" fmla="*/ 20 w 2278"/>
                <a:gd name="T67" fmla="*/ 4 h 113"/>
                <a:gd name="T68" fmla="*/ 15 w 2278"/>
                <a:gd name="T69" fmla="*/ 5 h 113"/>
                <a:gd name="T70" fmla="*/ 10 w 2278"/>
                <a:gd name="T71" fmla="*/ 6 h 113"/>
                <a:gd name="T72" fmla="*/ 5 w 2278"/>
                <a:gd name="T73" fmla="*/ 7 h 113"/>
                <a:gd name="T74" fmla="*/ 0 w 2278"/>
                <a:gd name="T75" fmla="*/ 8 h 113"/>
                <a:gd name="T76" fmla="*/ 0 w 2278"/>
                <a:gd name="T77" fmla="*/ 8 h 113"/>
                <a:gd name="T78" fmla="*/ 0 w 2278"/>
                <a:gd name="T79" fmla="*/ 8 h 113"/>
                <a:gd name="T80" fmla="*/ 0 w 2278"/>
                <a:gd name="T81" fmla="*/ 8 h 113"/>
                <a:gd name="T82" fmla="*/ 0 w 2278"/>
                <a:gd name="T83" fmla="*/ 8 h 113"/>
                <a:gd name="T84" fmla="*/ 0 w 2278"/>
                <a:gd name="T85" fmla="*/ 8 h 113"/>
                <a:gd name="T86" fmla="*/ 0 w 2278"/>
                <a:gd name="T87" fmla="*/ 8 h 113"/>
                <a:gd name="T88" fmla="*/ 0 w 2278"/>
                <a:gd name="T89" fmla="*/ 8 h 113"/>
                <a:gd name="T90" fmla="*/ 0 w 2278"/>
                <a:gd name="T91" fmla="*/ 8 h 113"/>
                <a:gd name="T92" fmla="*/ 0 w 2278"/>
                <a:gd name="T93" fmla="*/ 8 h 113"/>
                <a:gd name="T94" fmla="*/ 0 w 2278"/>
                <a:gd name="T95" fmla="*/ 8 h 113"/>
                <a:gd name="T96" fmla="*/ 0 w 2278"/>
                <a:gd name="T97" fmla="*/ 8 h 113"/>
                <a:gd name="T98" fmla="*/ 0 w 2278"/>
                <a:gd name="T99" fmla="*/ 8 h 113"/>
                <a:gd name="T100" fmla="*/ 0 w 2278"/>
                <a:gd name="T101" fmla="*/ 8 h 113"/>
                <a:gd name="T102" fmla="*/ 0 w 2278"/>
                <a:gd name="T103" fmla="*/ 8 h 113"/>
                <a:gd name="T104" fmla="*/ 0 w 2278"/>
                <a:gd name="T105" fmla="*/ 8 h 113"/>
                <a:gd name="T106" fmla="*/ 0 w 2278"/>
                <a:gd name="T107" fmla="*/ 8 h 113"/>
                <a:gd name="T108" fmla="*/ 0 w 2278"/>
                <a:gd name="T109" fmla="*/ 8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gradFill rotWithShape="0">
              <a:gsLst>
                <a:gs pos="0">
                  <a:srgbClr val="000000"/>
                </a:gs>
                <a:gs pos="50000">
                  <a:srgbClr val="969696"/>
                </a:gs>
                <a:gs pos="100000">
                  <a:srgbClr val="0000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4" name="Freeform 94">
              <a:extLst>
                <a:ext uri="{FF2B5EF4-FFF2-40B4-BE49-F238E27FC236}">
                  <a16:creationId xmlns:a16="http://schemas.microsoft.com/office/drawing/2014/main" id="{BF0F1A30-4236-4A66-06BD-B874D2B21327}"/>
                </a:ext>
              </a:extLst>
            </p:cNvPr>
            <p:cNvSpPr>
              <a:spLocks noChangeAspect="1"/>
            </p:cNvSpPr>
            <p:nvPr/>
          </p:nvSpPr>
          <p:spPr bwMode="auto">
            <a:xfrm>
              <a:off x="1720" y="2531"/>
              <a:ext cx="137" cy="97"/>
            </a:xfrm>
            <a:custGeom>
              <a:avLst/>
              <a:gdLst>
                <a:gd name="T0" fmla="*/ 12 w 225"/>
                <a:gd name="T1" fmla="*/ 1 h 158"/>
                <a:gd name="T2" fmla="*/ 12 w 225"/>
                <a:gd name="T3" fmla="*/ 9 h 158"/>
                <a:gd name="T4" fmla="*/ 3 w 225"/>
                <a:gd name="T5" fmla="*/ 7 h 158"/>
                <a:gd name="T6" fmla="*/ 0 w 225"/>
                <a:gd name="T7" fmla="*/ 6 h 158"/>
                <a:gd name="T8" fmla="*/ 1 w 225"/>
                <a:gd name="T9" fmla="*/ 4 h 158"/>
                <a:gd name="T10" fmla="*/ 1 w 225"/>
                <a:gd name="T11" fmla="*/ 0 h 158"/>
                <a:gd name="T12" fmla="*/ 4 w 225"/>
                <a:gd name="T13" fmla="*/ 0 h 158"/>
                <a:gd name="T14" fmla="*/ 8 w 225"/>
                <a:gd name="T15" fmla="*/ 0 h 158"/>
                <a:gd name="T16" fmla="*/ 12 w 225"/>
                <a:gd name="T17" fmla="*/ 1 h 158"/>
                <a:gd name="T18" fmla="*/ 12 w 225"/>
                <a:gd name="T19" fmla="*/ 1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5" name="Freeform 95">
              <a:extLst>
                <a:ext uri="{FF2B5EF4-FFF2-40B4-BE49-F238E27FC236}">
                  <a16:creationId xmlns:a16="http://schemas.microsoft.com/office/drawing/2014/main" id="{CE7CF10E-73EE-5058-7BCD-4E4EE3DA4E4C}"/>
                </a:ext>
              </a:extLst>
            </p:cNvPr>
            <p:cNvSpPr>
              <a:spLocks noChangeAspect="1"/>
            </p:cNvSpPr>
            <p:nvPr/>
          </p:nvSpPr>
          <p:spPr bwMode="auto">
            <a:xfrm>
              <a:off x="1720" y="2504"/>
              <a:ext cx="165" cy="165"/>
            </a:xfrm>
            <a:custGeom>
              <a:avLst/>
              <a:gdLst>
                <a:gd name="T0" fmla="*/ 0 w 269"/>
                <a:gd name="T1" fmla="*/ 1 h 270"/>
                <a:gd name="T2" fmla="*/ 14 w 269"/>
                <a:gd name="T3" fmla="*/ 14 h 270"/>
                <a:gd name="T4" fmla="*/ 14 w 269"/>
                <a:gd name="T5" fmla="*/ 12 h 270"/>
                <a:gd name="T6" fmla="*/ 14 w 269"/>
                <a:gd name="T7" fmla="*/ 12 h 270"/>
                <a:gd name="T8" fmla="*/ 14 w 269"/>
                <a:gd name="T9" fmla="*/ 12 h 270"/>
                <a:gd name="T10" fmla="*/ 14 w 269"/>
                <a:gd name="T11" fmla="*/ 12 h 270"/>
                <a:gd name="T12" fmla="*/ 14 w 269"/>
                <a:gd name="T13" fmla="*/ 11 h 270"/>
                <a:gd name="T14" fmla="*/ 13 w 269"/>
                <a:gd name="T15" fmla="*/ 11 h 270"/>
                <a:gd name="T16" fmla="*/ 13 w 269"/>
                <a:gd name="T17" fmla="*/ 11 h 270"/>
                <a:gd name="T18" fmla="*/ 13 w 269"/>
                <a:gd name="T19" fmla="*/ 11 h 270"/>
                <a:gd name="T20" fmla="*/ 13 w 269"/>
                <a:gd name="T21" fmla="*/ 10 h 270"/>
                <a:gd name="T22" fmla="*/ 13 w 269"/>
                <a:gd name="T23" fmla="*/ 10 h 270"/>
                <a:gd name="T24" fmla="*/ 6 w 269"/>
                <a:gd name="T25" fmla="*/ 8 h 270"/>
                <a:gd name="T26" fmla="*/ 6 w 269"/>
                <a:gd name="T27" fmla="*/ 8 h 270"/>
                <a:gd name="T28" fmla="*/ 5 w 269"/>
                <a:gd name="T29" fmla="*/ 8 h 270"/>
                <a:gd name="T30" fmla="*/ 5 w 269"/>
                <a:gd name="T31" fmla="*/ 7 h 270"/>
                <a:gd name="T32" fmla="*/ 5 w 269"/>
                <a:gd name="T33" fmla="*/ 7 h 270"/>
                <a:gd name="T34" fmla="*/ 5 w 269"/>
                <a:gd name="T35" fmla="*/ 7 h 270"/>
                <a:gd name="T36" fmla="*/ 5 w 269"/>
                <a:gd name="T37" fmla="*/ 6 h 270"/>
                <a:gd name="T38" fmla="*/ 6 w 269"/>
                <a:gd name="T39" fmla="*/ 6 h 270"/>
                <a:gd name="T40" fmla="*/ 6 w 269"/>
                <a:gd name="T41" fmla="*/ 6 h 270"/>
                <a:gd name="T42" fmla="*/ 10 w 269"/>
                <a:gd name="T43" fmla="*/ 5 h 270"/>
                <a:gd name="T44" fmla="*/ 11 w 269"/>
                <a:gd name="T45" fmla="*/ 4 h 270"/>
                <a:gd name="T46" fmla="*/ 11 w 269"/>
                <a:gd name="T47" fmla="*/ 4 h 270"/>
                <a:gd name="T48" fmla="*/ 11 w 269"/>
                <a:gd name="T49" fmla="*/ 4 h 270"/>
                <a:gd name="T50" fmla="*/ 12 w 269"/>
                <a:gd name="T51" fmla="*/ 4 h 270"/>
                <a:gd name="T52" fmla="*/ 12 w 269"/>
                <a:gd name="T53" fmla="*/ 4 h 270"/>
                <a:gd name="T54" fmla="*/ 12 w 269"/>
                <a:gd name="T55" fmla="*/ 4 h 270"/>
                <a:gd name="T56" fmla="*/ 12 w 269"/>
                <a:gd name="T57" fmla="*/ 4 h 270"/>
                <a:gd name="T58" fmla="*/ 12 w 269"/>
                <a:gd name="T59" fmla="*/ 4 h 270"/>
                <a:gd name="T60" fmla="*/ 12 w 269"/>
                <a:gd name="T61" fmla="*/ 4 h 270"/>
                <a:gd name="T62" fmla="*/ 12 w 269"/>
                <a:gd name="T63" fmla="*/ 2 h 270"/>
                <a:gd name="T64" fmla="*/ 12 w 269"/>
                <a:gd name="T65" fmla="*/ 2 h 270"/>
                <a:gd name="T66" fmla="*/ 12 w 269"/>
                <a:gd name="T67" fmla="*/ 2 h 270"/>
                <a:gd name="T68" fmla="*/ 12 w 269"/>
                <a:gd name="T69" fmla="*/ 1 h 270"/>
                <a:gd name="T70" fmla="*/ 12 w 269"/>
                <a:gd name="T71" fmla="*/ 1 h 270"/>
                <a:gd name="T72" fmla="*/ 11 w 269"/>
                <a:gd name="T73" fmla="*/ 1 h 270"/>
                <a:gd name="T74" fmla="*/ 11 w 269"/>
                <a:gd name="T75" fmla="*/ 1 h 270"/>
                <a:gd name="T76" fmla="*/ 11 w 269"/>
                <a:gd name="T77" fmla="*/ 1 h 270"/>
                <a:gd name="T78" fmla="*/ 11 w 269"/>
                <a:gd name="T79" fmla="*/ 1 h 270"/>
                <a:gd name="T80" fmla="*/ 4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6" name="Freeform 96">
              <a:extLst>
                <a:ext uri="{FF2B5EF4-FFF2-40B4-BE49-F238E27FC236}">
                  <a16:creationId xmlns:a16="http://schemas.microsoft.com/office/drawing/2014/main" id="{72BF187D-849D-D4F2-E060-DF8D7C6B509D}"/>
                </a:ext>
              </a:extLst>
            </p:cNvPr>
            <p:cNvSpPr>
              <a:spLocks noChangeAspect="1"/>
            </p:cNvSpPr>
            <p:nvPr/>
          </p:nvSpPr>
          <p:spPr bwMode="auto">
            <a:xfrm>
              <a:off x="855" y="2490"/>
              <a:ext cx="55" cy="28"/>
            </a:xfrm>
            <a:custGeom>
              <a:avLst/>
              <a:gdLst>
                <a:gd name="T0" fmla="*/ 4 w 91"/>
                <a:gd name="T1" fmla="*/ 2 h 46"/>
                <a:gd name="T2" fmla="*/ 0 w 91"/>
                <a:gd name="T3" fmla="*/ 2 h 46"/>
                <a:gd name="T4" fmla="*/ 0 w 91"/>
                <a:gd name="T5" fmla="*/ 1 h 46"/>
                <a:gd name="T6" fmla="*/ 1 w 91"/>
                <a:gd name="T7" fmla="*/ 0 h 46"/>
                <a:gd name="T8" fmla="*/ 4 w 91"/>
                <a:gd name="T9" fmla="*/ 0 h 46"/>
                <a:gd name="T10" fmla="*/ 4 w 91"/>
                <a:gd name="T11" fmla="*/ 2 h 46"/>
                <a:gd name="T12" fmla="*/ 4 w 91"/>
                <a:gd name="T13" fmla="*/ 2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7" name="Freeform 97">
              <a:extLst>
                <a:ext uri="{FF2B5EF4-FFF2-40B4-BE49-F238E27FC236}">
                  <a16:creationId xmlns:a16="http://schemas.microsoft.com/office/drawing/2014/main" id="{F802358B-B642-9126-D307-655D69868E81}"/>
                </a:ext>
              </a:extLst>
            </p:cNvPr>
            <p:cNvSpPr>
              <a:spLocks noChangeAspect="1"/>
            </p:cNvSpPr>
            <p:nvPr/>
          </p:nvSpPr>
          <p:spPr bwMode="auto">
            <a:xfrm>
              <a:off x="1720" y="2787"/>
              <a:ext cx="137" cy="97"/>
            </a:xfrm>
            <a:custGeom>
              <a:avLst/>
              <a:gdLst>
                <a:gd name="T0" fmla="*/ 12 w 225"/>
                <a:gd name="T1" fmla="*/ 7 h 157"/>
                <a:gd name="T2" fmla="*/ 12 w 225"/>
                <a:gd name="T3" fmla="*/ 0 h 157"/>
                <a:gd name="T4" fmla="*/ 3 w 225"/>
                <a:gd name="T5" fmla="*/ 1 h 157"/>
                <a:gd name="T6" fmla="*/ 0 w 225"/>
                <a:gd name="T7" fmla="*/ 2 h 157"/>
                <a:gd name="T8" fmla="*/ 1 w 225"/>
                <a:gd name="T9" fmla="*/ 6 h 157"/>
                <a:gd name="T10" fmla="*/ 1 w 225"/>
                <a:gd name="T11" fmla="*/ 9 h 157"/>
                <a:gd name="T12" fmla="*/ 4 w 225"/>
                <a:gd name="T13" fmla="*/ 9 h 157"/>
                <a:gd name="T14" fmla="*/ 8 w 225"/>
                <a:gd name="T15" fmla="*/ 9 h 157"/>
                <a:gd name="T16" fmla="*/ 12 w 225"/>
                <a:gd name="T17" fmla="*/ 7 h 157"/>
                <a:gd name="T18" fmla="*/ 12 w 225"/>
                <a:gd name="T19" fmla="*/ 7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8" name="Freeform 98">
              <a:extLst>
                <a:ext uri="{FF2B5EF4-FFF2-40B4-BE49-F238E27FC236}">
                  <a16:creationId xmlns:a16="http://schemas.microsoft.com/office/drawing/2014/main" id="{D9F3AC4B-2565-CDFE-37A7-C26F1E545226}"/>
                </a:ext>
              </a:extLst>
            </p:cNvPr>
            <p:cNvSpPr>
              <a:spLocks noChangeAspect="1"/>
            </p:cNvSpPr>
            <p:nvPr/>
          </p:nvSpPr>
          <p:spPr bwMode="auto">
            <a:xfrm>
              <a:off x="1880" y="2591"/>
              <a:ext cx="273" cy="78"/>
            </a:xfrm>
            <a:custGeom>
              <a:avLst/>
              <a:gdLst>
                <a:gd name="T0" fmla="*/ 0 w 446"/>
                <a:gd name="T1" fmla="*/ 12 h 113"/>
                <a:gd name="T2" fmla="*/ 12 w 446"/>
                <a:gd name="T3" fmla="*/ 0 h 113"/>
                <a:gd name="T4" fmla="*/ 23 w 446"/>
                <a:gd name="T5" fmla="*/ 0 h 113"/>
                <a:gd name="T6" fmla="*/ 23 w 446"/>
                <a:gd name="T7" fmla="*/ 6 h 113"/>
                <a:gd name="T8" fmla="*/ 23 w 446"/>
                <a:gd name="T9" fmla="*/ 12 h 113"/>
                <a:gd name="T10" fmla="*/ 0 w 446"/>
                <a:gd name="T11" fmla="*/ 12 h 113"/>
                <a:gd name="T12" fmla="*/ 0 w 446"/>
                <a:gd name="T13" fmla="*/ 12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29" name="Freeform 99">
              <a:extLst>
                <a:ext uri="{FF2B5EF4-FFF2-40B4-BE49-F238E27FC236}">
                  <a16:creationId xmlns:a16="http://schemas.microsoft.com/office/drawing/2014/main" id="{A185F3E3-6C27-6C82-6B3B-B6403211B1A4}"/>
                </a:ext>
              </a:extLst>
            </p:cNvPr>
            <p:cNvSpPr>
              <a:spLocks noChangeAspect="1"/>
            </p:cNvSpPr>
            <p:nvPr/>
          </p:nvSpPr>
          <p:spPr bwMode="auto">
            <a:xfrm>
              <a:off x="1880" y="2747"/>
              <a:ext cx="273" cy="77"/>
            </a:xfrm>
            <a:custGeom>
              <a:avLst/>
              <a:gdLst>
                <a:gd name="T0" fmla="*/ 0 w 446"/>
                <a:gd name="T1" fmla="*/ 0 h 112"/>
                <a:gd name="T2" fmla="*/ 12 w 446"/>
                <a:gd name="T3" fmla="*/ 12 h 112"/>
                <a:gd name="T4" fmla="*/ 23 w 446"/>
                <a:gd name="T5" fmla="*/ 12 h 112"/>
                <a:gd name="T6" fmla="*/ 23 w 446"/>
                <a:gd name="T7" fmla="*/ 6 h 112"/>
                <a:gd name="T8" fmla="*/ 23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30" name="AutoShape 100">
              <a:extLst>
                <a:ext uri="{FF2B5EF4-FFF2-40B4-BE49-F238E27FC236}">
                  <a16:creationId xmlns:a16="http://schemas.microsoft.com/office/drawing/2014/main" id="{7E8AE198-FC12-34C1-F9CB-6D1BD21A8AC8}"/>
                </a:ext>
              </a:extLst>
            </p:cNvPr>
            <p:cNvSpPr>
              <a:spLocks noChangeAspect="1" noChangeArrowheads="1"/>
            </p:cNvSpPr>
            <p:nvPr/>
          </p:nvSpPr>
          <p:spPr bwMode="auto">
            <a:xfrm rot="5400000">
              <a:off x="368" y="2634"/>
              <a:ext cx="40" cy="10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940 w 21600"/>
                <a:gd name="T13" fmla="*/ 6023 h 21600"/>
                <a:gd name="T14" fmla="*/ 15660 w 21600"/>
                <a:gd name="T15" fmla="*/ 15577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31" name="Freeform 101">
              <a:extLst>
                <a:ext uri="{FF2B5EF4-FFF2-40B4-BE49-F238E27FC236}">
                  <a16:creationId xmlns:a16="http://schemas.microsoft.com/office/drawing/2014/main" id="{9FEAAA1A-B525-1E56-A86C-5E2AB140956C}"/>
                </a:ext>
              </a:extLst>
            </p:cNvPr>
            <p:cNvSpPr>
              <a:spLocks noChangeAspect="1"/>
            </p:cNvSpPr>
            <p:nvPr/>
          </p:nvSpPr>
          <p:spPr bwMode="auto">
            <a:xfrm>
              <a:off x="1880" y="2666"/>
              <a:ext cx="273" cy="14"/>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32" name="Freeform 102">
              <a:extLst>
                <a:ext uri="{FF2B5EF4-FFF2-40B4-BE49-F238E27FC236}">
                  <a16:creationId xmlns:a16="http://schemas.microsoft.com/office/drawing/2014/main" id="{9961E7A0-DAF0-47F9-7E35-8B32A7DF7073}"/>
                </a:ext>
              </a:extLst>
            </p:cNvPr>
            <p:cNvSpPr>
              <a:spLocks noChangeAspect="1"/>
            </p:cNvSpPr>
            <p:nvPr/>
          </p:nvSpPr>
          <p:spPr bwMode="auto">
            <a:xfrm flipV="1">
              <a:off x="1880" y="2734"/>
              <a:ext cx="273" cy="13"/>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33" name="Rectangle 103">
              <a:extLst>
                <a:ext uri="{FF2B5EF4-FFF2-40B4-BE49-F238E27FC236}">
                  <a16:creationId xmlns:a16="http://schemas.microsoft.com/office/drawing/2014/main" id="{4ACF9223-EC8F-DD7B-EC9C-1174DB2693F8}"/>
                </a:ext>
              </a:extLst>
            </p:cNvPr>
            <p:cNvSpPr>
              <a:spLocks noChangeAspect="1" noChangeArrowheads="1"/>
            </p:cNvSpPr>
            <p:nvPr/>
          </p:nvSpPr>
          <p:spPr bwMode="auto">
            <a:xfrm>
              <a:off x="2016" y="2680"/>
              <a:ext cx="136" cy="54"/>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34" name="Rectangle 104">
              <a:extLst>
                <a:ext uri="{FF2B5EF4-FFF2-40B4-BE49-F238E27FC236}">
                  <a16:creationId xmlns:a16="http://schemas.microsoft.com/office/drawing/2014/main" id="{579ED194-3A28-26ED-6938-0F099ADCB9A4}"/>
                </a:ext>
              </a:extLst>
            </p:cNvPr>
            <p:cNvSpPr>
              <a:spLocks noChangeAspect="1" noChangeArrowheads="1"/>
            </p:cNvSpPr>
            <p:nvPr/>
          </p:nvSpPr>
          <p:spPr bwMode="auto">
            <a:xfrm>
              <a:off x="1718" y="2475"/>
              <a:ext cx="39" cy="423"/>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35" name="AutoShape 105">
              <a:extLst>
                <a:ext uri="{FF2B5EF4-FFF2-40B4-BE49-F238E27FC236}">
                  <a16:creationId xmlns:a16="http://schemas.microsoft.com/office/drawing/2014/main" id="{934C10E6-E573-9ADA-B5B0-55C47C043116}"/>
                </a:ext>
              </a:extLst>
            </p:cNvPr>
            <p:cNvSpPr>
              <a:spLocks noChangeAspect="1" noChangeArrowheads="1"/>
            </p:cNvSpPr>
            <p:nvPr/>
          </p:nvSpPr>
          <p:spPr bwMode="auto">
            <a:xfrm>
              <a:off x="1795" y="2514"/>
              <a:ext cx="384" cy="345"/>
            </a:xfrm>
            <a:prstGeom prst="roundRect">
              <a:avLst>
                <a:gd name="adj" fmla="val 11111"/>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36" name="AutoShape 106">
              <a:extLst>
                <a:ext uri="{FF2B5EF4-FFF2-40B4-BE49-F238E27FC236}">
                  <a16:creationId xmlns:a16="http://schemas.microsoft.com/office/drawing/2014/main" id="{FB29D463-BF19-5FB2-FA02-E776CD51174A}"/>
                </a:ext>
              </a:extLst>
            </p:cNvPr>
            <p:cNvSpPr>
              <a:spLocks noChangeAspect="1" noChangeArrowheads="1"/>
            </p:cNvSpPr>
            <p:nvPr/>
          </p:nvSpPr>
          <p:spPr bwMode="auto">
            <a:xfrm rot="-5400000">
              <a:off x="1622" y="2610"/>
              <a:ext cx="423" cy="15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757 w 21600"/>
                <a:gd name="T13" fmla="*/ 2824 h 21600"/>
                <a:gd name="T14" fmla="*/ 18843 w 21600"/>
                <a:gd name="T15" fmla="*/ 18776 h 21600"/>
              </a:gdLst>
              <a:ahLst/>
              <a:cxnLst>
                <a:cxn ang="T8">
                  <a:pos x="T0" y="T1"/>
                </a:cxn>
                <a:cxn ang="T9">
                  <a:pos x="T2" y="T3"/>
                </a:cxn>
                <a:cxn ang="T10">
                  <a:pos x="T4" y="T5"/>
                </a:cxn>
                <a:cxn ang="T11">
                  <a:pos x="T6" y="T7"/>
                </a:cxn>
              </a:cxnLst>
              <a:rect l="T12" t="T13" r="T14" b="T15"/>
              <a:pathLst>
                <a:path w="21600" h="21600">
                  <a:moveTo>
                    <a:pt x="0" y="0"/>
                  </a:moveTo>
                  <a:lnTo>
                    <a:pt x="1963" y="21600"/>
                  </a:lnTo>
                  <a:lnTo>
                    <a:pt x="19637"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37" name="Rectangle 107">
              <a:extLst>
                <a:ext uri="{FF2B5EF4-FFF2-40B4-BE49-F238E27FC236}">
                  <a16:creationId xmlns:a16="http://schemas.microsoft.com/office/drawing/2014/main" id="{9BE20F63-5FE3-5E41-B2CC-F7591CB16F73}"/>
                </a:ext>
              </a:extLst>
            </p:cNvPr>
            <p:cNvSpPr>
              <a:spLocks noChangeAspect="1" noChangeArrowheads="1"/>
            </p:cNvSpPr>
            <p:nvPr/>
          </p:nvSpPr>
          <p:spPr bwMode="auto">
            <a:xfrm>
              <a:off x="1565" y="2475"/>
              <a:ext cx="38" cy="423"/>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23372" name="Rectangle 108">
              <a:extLst>
                <a:ext uri="{FF2B5EF4-FFF2-40B4-BE49-F238E27FC236}">
                  <a16:creationId xmlns:a16="http://schemas.microsoft.com/office/drawing/2014/main" id="{115A021A-7063-8DAB-082C-96BA0D18A815}"/>
                </a:ext>
              </a:extLst>
            </p:cNvPr>
            <p:cNvSpPr>
              <a:spLocks noChangeAspect="1" noChangeArrowheads="1"/>
            </p:cNvSpPr>
            <p:nvPr/>
          </p:nvSpPr>
          <p:spPr bwMode="auto">
            <a:xfrm>
              <a:off x="1641" y="2456"/>
              <a:ext cx="80" cy="461"/>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grpSp>
          <p:nvGrpSpPr>
            <p:cNvPr id="15439" name="Group 109">
              <a:extLst>
                <a:ext uri="{FF2B5EF4-FFF2-40B4-BE49-F238E27FC236}">
                  <a16:creationId xmlns:a16="http://schemas.microsoft.com/office/drawing/2014/main" id="{64A9A922-F700-586C-E551-338F93A312BB}"/>
                </a:ext>
              </a:extLst>
            </p:cNvPr>
            <p:cNvGrpSpPr>
              <a:grpSpLocks noChangeAspect="1"/>
            </p:cNvGrpSpPr>
            <p:nvPr/>
          </p:nvGrpSpPr>
          <p:grpSpPr bwMode="auto">
            <a:xfrm>
              <a:off x="835" y="2474"/>
              <a:ext cx="77" cy="422"/>
              <a:chOff x="2016" y="2448"/>
              <a:chExt cx="144" cy="576"/>
            </a:xfrm>
          </p:grpSpPr>
          <p:sp>
            <p:nvSpPr>
              <p:cNvPr id="523374" name="Rectangle 110">
                <a:extLst>
                  <a:ext uri="{FF2B5EF4-FFF2-40B4-BE49-F238E27FC236}">
                    <a16:creationId xmlns:a16="http://schemas.microsoft.com/office/drawing/2014/main" id="{F01946C1-53EE-3A0A-3FF5-0E9534BE55E2}"/>
                  </a:ext>
                </a:extLst>
              </p:cNvPr>
              <p:cNvSpPr>
                <a:spLocks noChangeAspect="1" noChangeArrowheads="1"/>
              </p:cNvSpPr>
              <p:nvPr/>
            </p:nvSpPr>
            <p:spPr bwMode="auto">
              <a:xfrm>
                <a:off x="2064" y="2448"/>
                <a:ext cx="97" cy="574"/>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sp>
            <p:nvSpPr>
              <p:cNvPr id="523375" name="AutoShape 111">
                <a:extLst>
                  <a:ext uri="{FF2B5EF4-FFF2-40B4-BE49-F238E27FC236}">
                    <a16:creationId xmlns:a16="http://schemas.microsoft.com/office/drawing/2014/main" id="{EC076586-1996-047B-FE3F-68E2EC5AB5D0}"/>
                  </a:ext>
                </a:extLst>
              </p:cNvPr>
              <p:cNvSpPr>
                <a:spLocks noChangeAspect="1" noChangeArrowheads="1"/>
              </p:cNvSpPr>
              <p:nvPr/>
            </p:nvSpPr>
            <p:spPr bwMode="auto">
              <a:xfrm rot="5400000">
                <a:off x="1753" y="2711"/>
                <a:ext cx="574" cy="4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grpSp>
        <p:sp>
          <p:nvSpPr>
            <p:cNvPr id="15440" name="Rectangle 112">
              <a:extLst>
                <a:ext uri="{FF2B5EF4-FFF2-40B4-BE49-F238E27FC236}">
                  <a16:creationId xmlns:a16="http://schemas.microsoft.com/office/drawing/2014/main" id="{288EAC15-DE02-91CC-A1E0-E88521D586C4}"/>
                </a:ext>
              </a:extLst>
            </p:cNvPr>
            <p:cNvSpPr>
              <a:spLocks noChangeAspect="1" noChangeArrowheads="1"/>
            </p:cNvSpPr>
            <p:nvPr/>
          </p:nvSpPr>
          <p:spPr bwMode="auto">
            <a:xfrm>
              <a:off x="912" y="2474"/>
              <a:ext cx="38" cy="422"/>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41" name="AutoShape 113">
              <a:extLst>
                <a:ext uri="{FF2B5EF4-FFF2-40B4-BE49-F238E27FC236}">
                  <a16:creationId xmlns:a16="http://schemas.microsoft.com/office/drawing/2014/main" id="{E6968CED-205C-3B8D-5DFF-B58D2AC1E177}"/>
                </a:ext>
              </a:extLst>
            </p:cNvPr>
            <p:cNvSpPr>
              <a:spLocks noChangeAspect="1" noChangeArrowheads="1"/>
            </p:cNvSpPr>
            <p:nvPr/>
          </p:nvSpPr>
          <p:spPr bwMode="auto">
            <a:xfrm rot="5400000">
              <a:off x="739" y="2668"/>
              <a:ext cx="153" cy="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59 w 21600"/>
                <a:gd name="T13" fmla="*/ 2274 h 21600"/>
                <a:gd name="T14" fmla="*/ 19341 w 21600"/>
                <a:gd name="T15" fmla="*/ 19326 h 21600"/>
              </a:gdLst>
              <a:ahLst/>
              <a:cxnLst>
                <a:cxn ang="T8">
                  <a:pos x="T0" y="T1"/>
                </a:cxn>
                <a:cxn ang="T9">
                  <a:pos x="T2" y="T3"/>
                </a:cxn>
                <a:cxn ang="T10">
                  <a:pos x="T4" y="T5"/>
                </a:cxn>
                <a:cxn ang="T11">
                  <a:pos x="T6" y="T7"/>
                </a:cxn>
              </a:cxnLst>
              <a:rect l="T12" t="T13" r="T14" b="T15"/>
              <a:pathLst>
                <a:path w="21600" h="21600">
                  <a:moveTo>
                    <a:pt x="0" y="0"/>
                  </a:moveTo>
                  <a:lnTo>
                    <a:pt x="824" y="21600"/>
                  </a:lnTo>
                  <a:lnTo>
                    <a:pt x="20776"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42" name="Freeform 114">
              <a:extLst>
                <a:ext uri="{FF2B5EF4-FFF2-40B4-BE49-F238E27FC236}">
                  <a16:creationId xmlns:a16="http://schemas.microsoft.com/office/drawing/2014/main" id="{286EF72E-3FEE-CE2F-E937-ADD4D54E5829}"/>
                </a:ext>
              </a:extLst>
            </p:cNvPr>
            <p:cNvSpPr>
              <a:spLocks noChangeAspect="1"/>
            </p:cNvSpPr>
            <p:nvPr/>
          </p:nvSpPr>
          <p:spPr bwMode="auto">
            <a:xfrm>
              <a:off x="950" y="2477"/>
              <a:ext cx="615" cy="419"/>
            </a:xfrm>
            <a:custGeom>
              <a:avLst/>
              <a:gdLst>
                <a:gd name="T0" fmla="*/ 0 w 7545"/>
                <a:gd name="T1" fmla="*/ 0 h 4948"/>
                <a:gd name="T2" fmla="*/ 0 w 7545"/>
                <a:gd name="T3" fmla="*/ 0 h 4948"/>
                <a:gd name="T4" fmla="*/ 0 w 7545"/>
                <a:gd name="T5" fmla="*/ 0 h 4948"/>
                <a:gd name="T6" fmla="*/ 0 w 7545"/>
                <a:gd name="T7" fmla="*/ 0 h 4948"/>
                <a:gd name="T8" fmla="*/ 0 w 7545"/>
                <a:gd name="T9" fmla="*/ 0 h 4948"/>
                <a:gd name="T10" fmla="*/ 0 w 7545"/>
                <a:gd name="T11" fmla="*/ 0 h 4948"/>
                <a:gd name="T12" fmla="*/ 0 w 7545"/>
                <a:gd name="T13" fmla="*/ 0 h 4948"/>
                <a:gd name="T14" fmla="*/ 0 w 7545"/>
                <a:gd name="T15" fmla="*/ 0 h 4948"/>
                <a:gd name="T16" fmla="*/ 0 w 7545"/>
                <a:gd name="T17" fmla="*/ 0 h 4948"/>
                <a:gd name="T18" fmla="*/ 0 w 7545"/>
                <a:gd name="T19" fmla="*/ 0 h 4948"/>
                <a:gd name="T20" fmla="*/ 0 w 7545"/>
                <a:gd name="T21" fmla="*/ 0 h 4948"/>
                <a:gd name="T22" fmla="*/ 0 w 7545"/>
                <a:gd name="T23" fmla="*/ 0 h 4948"/>
                <a:gd name="T24" fmla="*/ 0 w 7545"/>
                <a:gd name="T25" fmla="*/ 0 h 4948"/>
                <a:gd name="T26" fmla="*/ 0 w 7545"/>
                <a:gd name="T27" fmla="*/ 0 h 4948"/>
                <a:gd name="T28" fmla="*/ 0 w 7545"/>
                <a:gd name="T29" fmla="*/ 0 h 4948"/>
                <a:gd name="T30" fmla="*/ 0 w 7545"/>
                <a:gd name="T31" fmla="*/ 0 h 4948"/>
                <a:gd name="T32" fmla="*/ 0 w 7545"/>
                <a:gd name="T33" fmla="*/ 0 h 4948"/>
                <a:gd name="T34" fmla="*/ 0 w 7545"/>
                <a:gd name="T35" fmla="*/ 0 h 4948"/>
                <a:gd name="T36" fmla="*/ 0 w 7545"/>
                <a:gd name="T37" fmla="*/ 0 h 4948"/>
                <a:gd name="T38" fmla="*/ 0 w 7545"/>
                <a:gd name="T39" fmla="*/ 0 h 4948"/>
                <a:gd name="T40" fmla="*/ 0 w 7545"/>
                <a:gd name="T41" fmla="*/ 0 h 4948"/>
                <a:gd name="T42" fmla="*/ 0 w 7545"/>
                <a:gd name="T43" fmla="*/ 0 h 4948"/>
                <a:gd name="T44" fmla="*/ 0 w 7545"/>
                <a:gd name="T45" fmla="*/ 0 h 4948"/>
                <a:gd name="T46" fmla="*/ 0 w 7545"/>
                <a:gd name="T47" fmla="*/ 0 h 4948"/>
                <a:gd name="T48" fmla="*/ 0 w 7545"/>
                <a:gd name="T49" fmla="*/ 0 h 4948"/>
                <a:gd name="T50" fmla="*/ 0 w 7545"/>
                <a:gd name="T51" fmla="*/ 0 h 4948"/>
                <a:gd name="T52" fmla="*/ 0 w 7545"/>
                <a:gd name="T53" fmla="*/ 0 h 4948"/>
                <a:gd name="T54" fmla="*/ 0 w 7545"/>
                <a:gd name="T55" fmla="*/ 0 h 4948"/>
                <a:gd name="T56" fmla="*/ 0 w 7545"/>
                <a:gd name="T57" fmla="*/ 0 h 4948"/>
                <a:gd name="T58" fmla="*/ 0 w 7545"/>
                <a:gd name="T59" fmla="*/ 0 h 4948"/>
                <a:gd name="T60" fmla="*/ 0 w 7545"/>
                <a:gd name="T61" fmla="*/ 0 h 4948"/>
                <a:gd name="T62" fmla="*/ 0 w 7545"/>
                <a:gd name="T63" fmla="*/ 0 h 4948"/>
                <a:gd name="T64" fmla="*/ 0 w 7545"/>
                <a:gd name="T65" fmla="*/ 0 h 4948"/>
                <a:gd name="T66" fmla="*/ 0 w 7545"/>
                <a:gd name="T67" fmla="*/ 0 h 4948"/>
                <a:gd name="T68" fmla="*/ 0 w 7545"/>
                <a:gd name="T69" fmla="*/ 0 h 4948"/>
                <a:gd name="T70" fmla="*/ 0 w 7545"/>
                <a:gd name="T71" fmla="*/ 0 h 4948"/>
                <a:gd name="T72" fmla="*/ 0 w 7545"/>
                <a:gd name="T73" fmla="*/ 0 h 4948"/>
                <a:gd name="T74" fmla="*/ 0 w 7545"/>
                <a:gd name="T75" fmla="*/ 0 h 4948"/>
                <a:gd name="T76" fmla="*/ 0 w 7545"/>
                <a:gd name="T77" fmla="*/ 0 h 4948"/>
                <a:gd name="T78" fmla="*/ 0 w 7545"/>
                <a:gd name="T79" fmla="*/ 0 h 4948"/>
                <a:gd name="T80" fmla="*/ 0 w 7545"/>
                <a:gd name="T81" fmla="*/ 0 h 4948"/>
                <a:gd name="T82" fmla="*/ 0 w 7545"/>
                <a:gd name="T83" fmla="*/ 0 h 4948"/>
                <a:gd name="T84" fmla="*/ 0 w 7545"/>
                <a:gd name="T85" fmla="*/ 0 h 4948"/>
                <a:gd name="T86" fmla="*/ 0 w 7545"/>
                <a:gd name="T87" fmla="*/ 0 h 4948"/>
                <a:gd name="T88" fmla="*/ 0 w 7545"/>
                <a:gd name="T89" fmla="*/ 0 h 4948"/>
                <a:gd name="T90" fmla="*/ 0 w 7545"/>
                <a:gd name="T91" fmla="*/ 0 h 4948"/>
                <a:gd name="T92" fmla="*/ 0 w 7545"/>
                <a:gd name="T93" fmla="*/ 0 h 4948"/>
                <a:gd name="T94" fmla="*/ 0 w 7545"/>
                <a:gd name="T95" fmla="*/ 0 h 4948"/>
                <a:gd name="T96" fmla="*/ 0 w 7545"/>
                <a:gd name="T97" fmla="*/ 0 h 4948"/>
                <a:gd name="T98" fmla="*/ 0 w 7545"/>
                <a:gd name="T99" fmla="*/ 0 h 4948"/>
                <a:gd name="T100" fmla="*/ 0 w 7545"/>
                <a:gd name="T101" fmla="*/ 0 h 4948"/>
                <a:gd name="T102" fmla="*/ 0 w 7545"/>
                <a:gd name="T103" fmla="*/ 0 h 49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45" h="4948">
                  <a:moveTo>
                    <a:pt x="2" y="4936"/>
                  </a:moveTo>
                  <a:lnTo>
                    <a:pt x="2" y="1"/>
                  </a:lnTo>
                  <a:lnTo>
                    <a:pt x="945" y="950"/>
                  </a:lnTo>
                  <a:lnTo>
                    <a:pt x="946" y="949"/>
                  </a:lnTo>
                  <a:lnTo>
                    <a:pt x="1061" y="1053"/>
                  </a:lnTo>
                  <a:lnTo>
                    <a:pt x="1188" y="1142"/>
                  </a:lnTo>
                  <a:lnTo>
                    <a:pt x="1322" y="1215"/>
                  </a:lnTo>
                  <a:lnTo>
                    <a:pt x="1465" y="1272"/>
                  </a:lnTo>
                  <a:lnTo>
                    <a:pt x="1611" y="1312"/>
                  </a:lnTo>
                  <a:lnTo>
                    <a:pt x="1763" y="1336"/>
                  </a:lnTo>
                  <a:lnTo>
                    <a:pt x="1841" y="1341"/>
                  </a:lnTo>
                  <a:lnTo>
                    <a:pt x="1880" y="1341"/>
                  </a:lnTo>
                  <a:lnTo>
                    <a:pt x="1919" y="1342"/>
                  </a:lnTo>
                  <a:lnTo>
                    <a:pt x="2075" y="1329"/>
                  </a:lnTo>
                  <a:lnTo>
                    <a:pt x="2076" y="1330"/>
                  </a:lnTo>
                  <a:lnTo>
                    <a:pt x="5848" y="761"/>
                  </a:lnTo>
                  <a:lnTo>
                    <a:pt x="5848" y="760"/>
                  </a:lnTo>
                  <a:lnTo>
                    <a:pt x="6078" y="717"/>
                  </a:lnTo>
                  <a:lnTo>
                    <a:pt x="6305" y="658"/>
                  </a:lnTo>
                  <a:lnTo>
                    <a:pt x="6528" y="584"/>
                  </a:lnTo>
                  <a:lnTo>
                    <a:pt x="6746" y="495"/>
                  </a:lnTo>
                  <a:lnTo>
                    <a:pt x="6956" y="393"/>
                  </a:lnTo>
                  <a:lnTo>
                    <a:pt x="7161" y="276"/>
                  </a:lnTo>
                  <a:lnTo>
                    <a:pt x="7356" y="146"/>
                  </a:lnTo>
                  <a:lnTo>
                    <a:pt x="7545" y="0"/>
                  </a:lnTo>
                  <a:lnTo>
                    <a:pt x="7544" y="4"/>
                  </a:lnTo>
                  <a:lnTo>
                    <a:pt x="7544" y="4939"/>
                  </a:lnTo>
                  <a:lnTo>
                    <a:pt x="7543" y="4948"/>
                  </a:lnTo>
                  <a:lnTo>
                    <a:pt x="7356" y="4805"/>
                  </a:lnTo>
                  <a:lnTo>
                    <a:pt x="7160" y="4675"/>
                  </a:lnTo>
                  <a:lnTo>
                    <a:pt x="6956" y="4559"/>
                  </a:lnTo>
                  <a:lnTo>
                    <a:pt x="6745" y="4455"/>
                  </a:lnTo>
                  <a:lnTo>
                    <a:pt x="6529" y="4367"/>
                  </a:lnTo>
                  <a:lnTo>
                    <a:pt x="6305" y="4292"/>
                  </a:lnTo>
                  <a:lnTo>
                    <a:pt x="6078" y="4234"/>
                  </a:lnTo>
                  <a:lnTo>
                    <a:pt x="5846" y="4188"/>
                  </a:lnTo>
                  <a:lnTo>
                    <a:pt x="5846" y="4187"/>
                  </a:lnTo>
                  <a:lnTo>
                    <a:pt x="2074" y="3618"/>
                  </a:lnTo>
                  <a:lnTo>
                    <a:pt x="2073" y="3619"/>
                  </a:lnTo>
                  <a:lnTo>
                    <a:pt x="1920" y="3607"/>
                  </a:lnTo>
                  <a:lnTo>
                    <a:pt x="1843" y="3606"/>
                  </a:lnTo>
                  <a:lnTo>
                    <a:pt x="1804" y="3607"/>
                  </a:lnTo>
                  <a:lnTo>
                    <a:pt x="1764" y="3611"/>
                  </a:lnTo>
                  <a:lnTo>
                    <a:pt x="1613" y="3632"/>
                  </a:lnTo>
                  <a:lnTo>
                    <a:pt x="1465" y="3673"/>
                  </a:lnTo>
                  <a:lnTo>
                    <a:pt x="1323" y="3729"/>
                  </a:lnTo>
                  <a:lnTo>
                    <a:pt x="1188" y="3804"/>
                  </a:lnTo>
                  <a:lnTo>
                    <a:pt x="1061" y="3892"/>
                  </a:lnTo>
                  <a:lnTo>
                    <a:pt x="944" y="3999"/>
                  </a:lnTo>
                  <a:lnTo>
                    <a:pt x="943" y="3998"/>
                  </a:lnTo>
                  <a:lnTo>
                    <a:pt x="0" y="4947"/>
                  </a:lnTo>
                  <a:lnTo>
                    <a:pt x="2" y="4936"/>
                  </a:lnTo>
                  <a:close/>
                </a:path>
              </a:pathLst>
            </a:custGeom>
            <a:gradFill rotWithShape="0">
              <a:gsLst>
                <a:gs pos="0">
                  <a:srgbClr val="000000"/>
                </a:gs>
                <a:gs pos="50000">
                  <a:srgbClr val="969696"/>
                </a:gs>
                <a:gs pos="100000">
                  <a:srgbClr val="000000"/>
                </a:gs>
              </a:gsLst>
              <a:lin ang="5400000" scaled="1"/>
            </a:gradFill>
            <a:ln w="6350">
              <a:solidFill>
                <a:srgbClr val="000000"/>
              </a:solidFill>
              <a:prstDash val="solid"/>
              <a:round/>
              <a:headEnd/>
              <a:tailEnd/>
            </a:ln>
          </p:spPr>
          <p:txBody>
            <a:bodyPr/>
            <a:lstStyle/>
            <a:p>
              <a:endParaRPr lang="en-US"/>
            </a:p>
          </p:txBody>
        </p:sp>
        <p:sp>
          <p:nvSpPr>
            <p:cNvPr id="523379" name="AutoShape 115">
              <a:extLst>
                <a:ext uri="{FF2B5EF4-FFF2-40B4-BE49-F238E27FC236}">
                  <a16:creationId xmlns:a16="http://schemas.microsoft.com/office/drawing/2014/main" id="{FA5E24C8-45E2-370E-A993-79AAE02C4BE3}"/>
                </a:ext>
              </a:extLst>
            </p:cNvPr>
            <p:cNvSpPr>
              <a:spLocks noChangeAspect="1" noChangeArrowheads="1"/>
            </p:cNvSpPr>
            <p:nvPr/>
          </p:nvSpPr>
          <p:spPr bwMode="auto">
            <a:xfrm rot="5400000">
              <a:off x="1391" y="2662"/>
              <a:ext cx="461" cy="3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sp>
          <p:nvSpPr>
            <p:cNvPr id="15444" name="Line 116">
              <a:extLst>
                <a:ext uri="{FF2B5EF4-FFF2-40B4-BE49-F238E27FC236}">
                  <a16:creationId xmlns:a16="http://schemas.microsoft.com/office/drawing/2014/main" id="{97DEE9FF-6030-DFBC-09D1-FD9FEF62E114}"/>
                </a:ext>
              </a:extLst>
            </p:cNvPr>
            <p:cNvSpPr>
              <a:spLocks noChangeAspect="1" noChangeShapeType="1"/>
            </p:cNvSpPr>
            <p:nvPr/>
          </p:nvSpPr>
          <p:spPr bwMode="auto">
            <a:xfrm>
              <a:off x="912" y="2687"/>
              <a:ext cx="691"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45" name="Line 117">
              <a:extLst>
                <a:ext uri="{FF2B5EF4-FFF2-40B4-BE49-F238E27FC236}">
                  <a16:creationId xmlns:a16="http://schemas.microsoft.com/office/drawing/2014/main" id="{8F71D46A-65F6-EECF-720D-E8C47931BA57}"/>
                </a:ext>
              </a:extLst>
            </p:cNvPr>
            <p:cNvSpPr>
              <a:spLocks noChangeAspect="1" noChangeShapeType="1"/>
            </p:cNvSpPr>
            <p:nvPr/>
          </p:nvSpPr>
          <p:spPr bwMode="auto">
            <a:xfrm>
              <a:off x="797" y="2687"/>
              <a:ext cx="38"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5365" name="Text Box 124">
            <a:extLst>
              <a:ext uri="{FF2B5EF4-FFF2-40B4-BE49-F238E27FC236}">
                <a16:creationId xmlns:a16="http://schemas.microsoft.com/office/drawing/2014/main" id="{1C5B6BB3-D4D7-FC4A-3550-D3DEF4B52607}"/>
              </a:ext>
            </a:extLst>
          </p:cNvPr>
          <p:cNvSpPr txBox="1">
            <a:spLocks noChangeArrowheads="1"/>
          </p:cNvSpPr>
          <p:nvPr/>
        </p:nvSpPr>
        <p:spPr bwMode="auto">
          <a:xfrm>
            <a:off x="2660650" y="3819525"/>
            <a:ext cx="1766888" cy="274638"/>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COMBUSTIBLE CASE</a:t>
            </a:r>
          </a:p>
        </p:txBody>
      </p:sp>
      <p:sp>
        <p:nvSpPr>
          <p:cNvPr id="15366" name="Text Box 125">
            <a:extLst>
              <a:ext uri="{FF2B5EF4-FFF2-40B4-BE49-F238E27FC236}">
                <a16:creationId xmlns:a16="http://schemas.microsoft.com/office/drawing/2014/main" id="{C88E6E09-E6E3-1B17-58FC-A86AFDD1A0BA}"/>
              </a:ext>
            </a:extLst>
          </p:cNvPr>
          <p:cNvSpPr txBox="1">
            <a:spLocks noChangeArrowheads="1"/>
          </p:cNvSpPr>
          <p:nvPr/>
        </p:nvSpPr>
        <p:spPr bwMode="auto">
          <a:xfrm>
            <a:off x="3459163" y="5645150"/>
            <a:ext cx="868362" cy="276225"/>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END CAP</a:t>
            </a:r>
          </a:p>
        </p:txBody>
      </p:sp>
      <p:sp>
        <p:nvSpPr>
          <p:cNvPr id="15367" name="Text Box 126">
            <a:extLst>
              <a:ext uri="{FF2B5EF4-FFF2-40B4-BE49-F238E27FC236}">
                <a16:creationId xmlns:a16="http://schemas.microsoft.com/office/drawing/2014/main" id="{7532F174-3FDE-4CA5-CEFF-69D1222B3C56}"/>
              </a:ext>
            </a:extLst>
          </p:cNvPr>
          <p:cNvSpPr txBox="1">
            <a:spLocks noChangeArrowheads="1"/>
          </p:cNvSpPr>
          <p:nvPr/>
        </p:nvSpPr>
        <p:spPr bwMode="auto">
          <a:xfrm>
            <a:off x="5503863" y="3771900"/>
            <a:ext cx="1717675" cy="276225"/>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STICK PROPELLANT</a:t>
            </a:r>
          </a:p>
        </p:txBody>
      </p:sp>
      <p:sp>
        <p:nvSpPr>
          <p:cNvPr id="15368" name="Text Box 127">
            <a:extLst>
              <a:ext uri="{FF2B5EF4-FFF2-40B4-BE49-F238E27FC236}">
                <a16:creationId xmlns:a16="http://schemas.microsoft.com/office/drawing/2014/main" id="{C5EB1044-754E-9FB9-BF87-0AE0EBFD01C0}"/>
              </a:ext>
            </a:extLst>
          </p:cNvPr>
          <p:cNvSpPr txBox="1">
            <a:spLocks noChangeArrowheads="1"/>
          </p:cNvSpPr>
          <p:nvPr/>
        </p:nvSpPr>
        <p:spPr bwMode="auto">
          <a:xfrm>
            <a:off x="7332663" y="5586413"/>
            <a:ext cx="803275" cy="45720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IGNITER</a:t>
            </a:r>
          </a:p>
          <a:p>
            <a:r>
              <a:rPr lang="en-GB" altLang="en-US" b="1"/>
              <a:t>PAD</a:t>
            </a:r>
          </a:p>
        </p:txBody>
      </p:sp>
      <p:sp>
        <p:nvSpPr>
          <p:cNvPr id="15369" name="Line 131">
            <a:extLst>
              <a:ext uri="{FF2B5EF4-FFF2-40B4-BE49-F238E27FC236}">
                <a16:creationId xmlns:a16="http://schemas.microsoft.com/office/drawing/2014/main" id="{9D473B65-5C55-26AA-CB1F-9282F1273302}"/>
              </a:ext>
            </a:extLst>
          </p:cNvPr>
          <p:cNvSpPr>
            <a:spLocks noChangeShapeType="1"/>
          </p:cNvSpPr>
          <p:nvPr/>
        </p:nvSpPr>
        <p:spPr bwMode="auto">
          <a:xfrm flipH="1">
            <a:off x="5888038" y="4051300"/>
            <a:ext cx="168275" cy="715963"/>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70" name="Line 132">
            <a:extLst>
              <a:ext uri="{FF2B5EF4-FFF2-40B4-BE49-F238E27FC236}">
                <a16:creationId xmlns:a16="http://schemas.microsoft.com/office/drawing/2014/main" id="{6C379C60-AECB-C775-3516-AF0204BBDAF7}"/>
              </a:ext>
            </a:extLst>
          </p:cNvPr>
          <p:cNvSpPr>
            <a:spLocks noChangeShapeType="1"/>
          </p:cNvSpPr>
          <p:nvPr/>
        </p:nvSpPr>
        <p:spPr bwMode="auto">
          <a:xfrm>
            <a:off x="4400550" y="4127500"/>
            <a:ext cx="244475" cy="3492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71" name="Line 133">
            <a:extLst>
              <a:ext uri="{FF2B5EF4-FFF2-40B4-BE49-F238E27FC236}">
                <a16:creationId xmlns:a16="http://schemas.microsoft.com/office/drawing/2014/main" id="{BF025445-B8B4-6A72-AEF4-4BBFCF6F7B86}"/>
              </a:ext>
            </a:extLst>
          </p:cNvPr>
          <p:cNvSpPr>
            <a:spLocks noChangeShapeType="1"/>
          </p:cNvSpPr>
          <p:nvPr/>
        </p:nvSpPr>
        <p:spPr bwMode="auto">
          <a:xfrm flipV="1">
            <a:off x="4224338" y="5092700"/>
            <a:ext cx="153987" cy="5397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72" name="Line 134">
            <a:extLst>
              <a:ext uri="{FF2B5EF4-FFF2-40B4-BE49-F238E27FC236}">
                <a16:creationId xmlns:a16="http://schemas.microsoft.com/office/drawing/2014/main" id="{37A6B113-0318-7817-FA1B-485FC7D6A496}"/>
              </a:ext>
            </a:extLst>
          </p:cNvPr>
          <p:cNvSpPr>
            <a:spLocks noChangeShapeType="1"/>
          </p:cNvSpPr>
          <p:nvPr/>
        </p:nvSpPr>
        <p:spPr bwMode="auto">
          <a:xfrm flipH="1" flipV="1">
            <a:off x="7167563" y="4826000"/>
            <a:ext cx="309562" cy="6413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73" name="Text Box 153">
            <a:extLst>
              <a:ext uri="{FF2B5EF4-FFF2-40B4-BE49-F238E27FC236}">
                <a16:creationId xmlns:a16="http://schemas.microsoft.com/office/drawing/2014/main" id="{12865E68-B00F-A805-B816-AD5EF875FB50}"/>
              </a:ext>
            </a:extLst>
          </p:cNvPr>
          <p:cNvSpPr txBox="1">
            <a:spLocks noChangeArrowheads="1"/>
          </p:cNvSpPr>
          <p:nvPr/>
        </p:nvSpPr>
        <p:spPr bwMode="auto">
          <a:xfrm>
            <a:off x="182563" y="4381500"/>
            <a:ext cx="1257300" cy="100647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000" b="1"/>
              <a:t>Separate</a:t>
            </a:r>
          </a:p>
          <a:p>
            <a:r>
              <a:rPr lang="en-GB" altLang="en-US" sz="2000" b="1"/>
              <a:t> loading</a:t>
            </a:r>
          </a:p>
          <a:p>
            <a:r>
              <a:rPr lang="en-GB" altLang="en-US" sz="2000" b="1"/>
              <a:t>round</a:t>
            </a:r>
          </a:p>
        </p:txBody>
      </p:sp>
      <p:grpSp>
        <p:nvGrpSpPr>
          <p:cNvPr id="15374" name="Group 158">
            <a:extLst>
              <a:ext uri="{FF2B5EF4-FFF2-40B4-BE49-F238E27FC236}">
                <a16:creationId xmlns:a16="http://schemas.microsoft.com/office/drawing/2014/main" id="{A4044239-84FB-C07B-6DE4-EF8936CE5F1A}"/>
              </a:ext>
            </a:extLst>
          </p:cNvPr>
          <p:cNvGrpSpPr>
            <a:grpSpLocks noChangeAspect="1"/>
          </p:cNvGrpSpPr>
          <p:nvPr/>
        </p:nvGrpSpPr>
        <p:grpSpPr bwMode="auto">
          <a:xfrm>
            <a:off x="7578725" y="4743450"/>
            <a:ext cx="498475" cy="147638"/>
            <a:chOff x="2448" y="2832"/>
            <a:chExt cx="2208" cy="576"/>
          </a:xfrm>
        </p:grpSpPr>
        <p:sp>
          <p:nvSpPr>
            <p:cNvPr id="15416" name="Rectangle 159">
              <a:extLst>
                <a:ext uri="{FF2B5EF4-FFF2-40B4-BE49-F238E27FC236}">
                  <a16:creationId xmlns:a16="http://schemas.microsoft.com/office/drawing/2014/main" id="{B4743212-0B5C-474E-9E41-F6F1117F81ED}"/>
                </a:ext>
              </a:extLst>
            </p:cNvPr>
            <p:cNvSpPr>
              <a:spLocks noChangeAspect="1" noChangeArrowheads="1"/>
            </p:cNvSpPr>
            <p:nvPr/>
          </p:nvSpPr>
          <p:spPr bwMode="auto">
            <a:xfrm>
              <a:off x="4272" y="2976"/>
              <a:ext cx="384" cy="288"/>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17" name="Rectangle 160">
              <a:extLst>
                <a:ext uri="{FF2B5EF4-FFF2-40B4-BE49-F238E27FC236}">
                  <a16:creationId xmlns:a16="http://schemas.microsoft.com/office/drawing/2014/main" id="{324A3141-7F36-20B4-1D2E-EBFFFF7B3EAC}"/>
                </a:ext>
              </a:extLst>
            </p:cNvPr>
            <p:cNvSpPr>
              <a:spLocks noChangeAspect="1" noChangeArrowheads="1"/>
            </p:cNvSpPr>
            <p:nvPr/>
          </p:nvSpPr>
          <p:spPr bwMode="auto">
            <a:xfrm>
              <a:off x="4464" y="3072"/>
              <a:ext cx="192" cy="96"/>
            </a:xfrm>
            <a:prstGeom prst="rect">
              <a:avLst/>
            </a:prstGeom>
            <a:solidFill>
              <a:srgbClr val="00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18" name="Rectangle 161">
              <a:extLst>
                <a:ext uri="{FF2B5EF4-FFF2-40B4-BE49-F238E27FC236}">
                  <a16:creationId xmlns:a16="http://schemas.microsoft.com/office/drawing/2014/main" id="{F020EB66-0269-6327-BAD9-7ED62DE62F5E}"/>
                </a:ext>
              </a:extLst>
            </p:cNvPr>
            <p:cNvSpPr>
              <a:spLocks noChangeAspect="1" noChangeArrowheads="1"/>
            </p:cNvSpPr>
            <p:nvPr/>
          </p:nvSpPr>
          <p:spPr bwMode="auto">
            <a:xfrm>
              <a:off x="4272" y="3072"/>
              <a:ext cx="192" cy="96"/>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19" name="Freeform 162" descr="Large confetti">
              <a:extLst>
                <a:ext uri="{FF2B5EF4-FFF2-40B4-BE49-F238E27FC236}">
                  <a16:creationId xmlns:a16="http://schemas.microsoft.com/office/drawing/2014/main" id="{7712B2D8-C58A-FA4B-9113-4DE1AA9E6F9D}"/>
                </a:ext>
              </a:extLst>
            </p:cNvPr>
            <p:cNvSpPr>
              <a:spLocks noChangeAspect="1"/>
            </p:cNvSpPr>
            <p:nvPr/>
          </p:nvSpPr>
          <p:spPr bwMode="auto">
            <a:xfrm>
              <a:off x="2448" y="2880"/>
              <a:ext cx="1824" cy="480"/>
            </a:xfrm>
            <a:custGeom>
              <a:avLst/>
              <a:gdLst>
                <a:gd name="T0" fmla="*/ 0 w 1824"/>
                <a:gd name="T1" fmla="*/ 96 h 480"/>
                <a:gd name="T2" fmla="*/ 192 w 1824"/>
                <a:gd name="T3" fmla="*/ 96 h 480"/>
                <a:gd name="T4" fmla="*/ 384 w 1824"/>
                <a:gd name="T5" fmla="*/ 48 h 480"/>
                <a:gd name="T6" fmla="*/ 1680 w 1824"/>
                <a:gd name="T7" fmla="*/ 0 h 480"/>
                <a:gd name="T8" fmla="*/ 1824 w 1824"/>
                <a:gd name="T9" fmla="*/ 96 h 480"/>
                <a:gd name="T10" fmla="*/ 1824 w 1824"/>
                <a:gd name="T11" fmla="*/ 384 h 480"/>
                <a:gd name="T12" fmla="*/ 1680 w 1824"/>
                <a:gd name="T13" fmla="*/ 480 h 480"/>
                <a:gd name="T14" fmla="*/ 384 w 1824"/>
                <a:gd name="T15" fmla="*/ 432 h 480"/>
                <a:gd name="T16" fmla="*/ 192 w 1824"/>
                <a:gd name="T17" fmla="*/ 384 h 480"/>
                <a:gd name="T18" fmla="*/ 0 w 1824"/>
                <a:gd name="T19" fmla="*/ 384 h 480"/>
                <a:gd name="T20" fmla="*/ 0 w 1824"/>
                <a:gd name="T21" fmla="*/ 96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20" name="Rectangle 163">
              <a:extLst>
                <a:ext uri="{FF2B5EF4-FFF2-40B4-BE49-F238E27FC236}">
                  <a16:creationId xmlns:a16="http://schemas.microsoft.com/office/drawing/2014/main" id="{7BA3FC29-91EA-4126-6041-EE9328657800}"/>
                </a:ext>
              </a:extLst>
            </p:cNvPr>
            <p:cNvSpPr>
              <a:spLocks noChangeAspect="1" noChangeArrowheads="1"/>
            </p:cNvSpPr>
            <p:nvPr/>
          </p:nvSpPr>
          <p:spPr bwMode="auto">
            <a:xfrm>
              <a:off x="2448" y="2976"/>
              <a:ext cx="144" cy="288"/>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21" name="Freeform 164">
              <a:extLst>
                <a:ext uri="{FF2B5EF4-FFF2-40B4-BE49-F238E27FC236}">
                  <a16:creationId xmlns:a16="http://schemas.microsoft.com/office/drawing/2014/main" id="{FFB788E5-270B-120C-9F64-ADD65D2D9DC8}"/>
                </a:ext>
              </a:extLst>
            </p:cNvPr>
            <p:cNvSpPr>
              <a:spLocks noChangeAspect="1"/>
            </p:cNvSpPr>
            <p:nvPr/>
          </p:nvSpPr>
          <p:spPr bwMode="auto">
            <a:xfrm>
              <a:off x="2448" y="2832"/>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22" name="Freeform 165">
              <a:extLst>
                <a:ext uri="{FF2B5EF4-FFF2-40B4-BE49-F238E27FC236}">
                  <a16:creationId xmlns:a16="http://schemas.microsoft.com/office/drawing/2014/main" id="{FC38554D-B9A5-F59F-8FEF-D55412FE7582}"/>
                </a:ext>
              </a:extLst>
            </p:cNvPr>
            <p:cNvSpPr>
              <a:spLocks noChangeAspect="1"/>
            </p:cNvSpPr>
            <p:nvPr/>
          </p:nvSpPr>
          <p:spPr bwMode="auto">
            <a:xfrm flipV="1">
              <a:off x="2448" y="3264"/>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5375" name="Text Box 166">
            <a:extLst>
              <a:ext uri="{FF2B5EF4-FFF2-40B4-BE49-F238E27FC236}">
                <a16:creationId xmlns:a16="http://schemas.microsoft.com/office/drawing/2014/main" id="{3E9F2010-90B5-6F52-0C0D-9D064766B0C7}"/>
              </a:ext>
            </a:extLst>
          </p:cNvPr>
          <p:cNvSpPr txBox="1">
            <a:spLocks noChangeArrowheads="1"/>
          </p:cNvSpPr>
          <p:nvPr/>
        </p:nvSpPr>
        <p:spPr bwMode="auto">
          <a:xfrm>
            <a:off x="8234363" y="3657600"/>
            <a:ext cx="663575" cy="274638"/>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Primer</a:t>
            </a:r>
          </a:p>
        </p:txBody>
      </p:sp>
      <p:sp>
        <p:nvSpPr>
          <p:cNvPr id="15376" name="Line 167">
            <a:extLst>
              <a:ext uri="{FF2B5EF4-FFF2-40B4-BE49-F238E27FC236}">
                <a16:creationId xmlns:a16="http://schemas.microsoft.com/office/drawing/2014/main" id="{366300E4-EEE2-0248-9B71-6B42BF198AA1}"/>
              </a:ext>
            </a:extLst>
          </p:cNvPr>
          <p:cNvSpPr>
            <a:spLocks noChangeShapeType="1"/>
          </p:cNvSpPr>
          <p:nvPr/>
        </p:nvSpPr>
        <p:spPr bwMode="auto">
          <a:xfrm flipH="1">
            <a:off x="7897813" y="3929063"/>
            <a:ext cx="639762" cy="723900"/>
          </a:xfrm>
          <a:prstGeom prst="line">
            <a:avLst/>
          </a:prstGeom>
          <a:noFill/>
          <a:ln w="63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77" name="Text Box 152">
            <a:extLst>
              <a:ext uri="{FF2B5EF4-FFF2-40B4-BE49-F238E27FC236}">
                <a16:creationId xmlns:a16="http://schemas.microsoft.com/office/drawing/2014/main" id="{2E843B4E-E946-E0C6-ADE5-3CC97FEDE23D}"/>
              </a:ext>
            </a:extLst>
          </p:cNvPr>
          <p:cNvSpPr txBox="1">
            <a:spLocks noChangeArrowheads="1"/>
          </p:cNvSpPr>
          <p:nvPr/>
        </p:nvSpPr>
        <p:spPr bwMode="auto">
          <a:xfrm>
            <a:off x="338138" y="1924050"/>
            <a:ext cx="990600" cy="70326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000" b="1"/>
              <a:t> Fixed</a:t>
            </a:r>
          </a:p>
          <a:p>
            <a:r>
              <a:rPr lang="en-GB" altLang="en-US" sz="2000" b="1"/>
              <a:t>Round</a:t>
            </a:r>
          </a:p>
        </p:txBody>
      </p:sp>
      <p:grpSp>
        <p:nvGrpSpPr>
          <p:cNvPr id="15378" name="Group 199">
            <a:extLst>
              <a:ext uri="{FF2B5EF4-FFF2-40B4-BE49-F238E27FC236}">
                <a16:creationId xmlns:a16="http://schemas.microsoft.com/office/drawing/2014/main" id="{511245F9-465B-1AFD-B913-4ECEDB6BFE2B}"/>
              </a:ext>
            </a:extLst>
          </p:cNvPr>
          <p:cNvGrpSpPr>
            <a:grpSpLocks/>
          </p:cNvGrpSpPr>
          <p:nvPr/>
        </p:nvGrpSpPr>
        <p:grpSpPr bwMode="auto">
          <a:xfrm>
            <a:off x="1535113" y="1198563"/>
            <a:ext cx="6197600" cy="2171700"/>
            <a:chOff x="967" y="755"/>
            <a:chExt cx="3904" cy="1368"/>
          </a:xfrm>
        </p:grpSpPr>
        <p:sp>
          <p:nvSpPr>
            <p:cNvPr id="15379" name="Text Box 121">
              <a:extLst>
                <a:ext uri="{FF2B5EF4-FFF2-40B4-BE49-F238E27FC236}">
                  <a16:creationId xmlns:a16="http://schemas.microsoft.com/office/drawing/2014/main" id="{FAA2ABA8-8E16-9381-D291-C229E0DC9C1B}"/>
                </a:ext>
              </a:extLst>
            </p:cNvPr>
            <p:cNvSpPr txBox="1">
              <a:spLocks noChangeArrowheads="1"/>
            </p:cNvSpPr>
            <p:nvPr/>
          </p:nvSpPr>
          <p:spPr bwMode="auto">
            <a:xfrm>
              <a:off x="4382" y="1933"/>
              <a:ext cx="489" cy="17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PRIMER</a:t>
              </a:r>
            </a:p>
          </p:txBody>
        </p:sp>
        <p:sp>
          <p:nvSpPr>
            <p:cNvPr id="15380" name="Text Box 122">
              <a:extLst>
                <a:ext uri="{FF2B5EF4-FFF2-40B4-BE49-F238E27FC236}">
                  <a16:creationId xmlns:a16="http://schemas.microsoft.com/office/drawing/2014/main" id="{7D636F30-2DFC-937A-F189-9F9C7919DC3F}"/>
                </a:ext>
              </a:extLst>
            </p:cNvPr>
            <p:cNvSpPr txBox="1">
              <a:spLocks noChangeArrowheads="1"/>
            </p:cNvSpPr>
            <p:nvPr/>
          </p:nvSpPr>
          <p:spPr bwMode="auto">
            <a:xfrm>
              <a:off x="1881" y="755"/>
              <a:ext cx="979" cy="17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CARTRIDGE CASE</a:t>
              </a:r>
            </a:p>
          </p:txBody>
        </p:sp>
        <p:sp>
          <p:nvSpPr>
            <p:cNvPr id="15381" name="Line 129">
              <a:extLst>
                <a:ext uri="{FF2B5EF4-FFF2-40B4-BE49-F238E27FC236}">
                  <a16:creationId xmlns:a16="http://schemas.microsoft.com/office/drawing/2014/main" id="{0269AA4D-3A30-B163-A09D-3CF18C1C8CFA}"/>
                </a:ext>
              </a:extLst>
            </p:cNvPr>
            <p:cNvSpPr>
              <a:spLocks noChangeShapeType="1"/>
            </p:cNvSpPr>
            <p:nvPr/>
          </p:nvSpPr>
          <p:spPr bwMode="auto">
            <a:xfrm flipH="1" flipV="1">
              <a:off x="2799" y="952"/>
              <a:ext cx="8" cy="255"/>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82" name="Freeform 47" descr="Large confetti">
              <a:extLst>
                <a:ext uri="{FF2B5EF4-FFF2-40B4-BE49-F238E27FC236}">
                  <a16:creationId xmlns:a16="http://schemas.microsoft.com/office/drawing/2014/main" id="{00159538-C9ED-6CFE-9292-ABF262603D4A}"/>
                </a:ext>
              </a:extLst>
            </p:cNvPr>
            <p:cNvSpPr>
              <a:spLocks/>
            </p:cNvSpPr>
            <p:nvPr/>
          </p:nvSpPr>
          <p:spPr bwMode="auto">
            <a:xfrm>
              <a:off x="2352" y="1196"/>
              <a:ext cx="2336" cy="484"/>
            </a:xfrm>
            <a:custGeom>
              <a:avLst/>
              <a:gdLst>
                <a:gd name="T0" fmla="*/ 0 w 2187"/>
                <a:gd name="T1" fmla="*/ 116 h 427"/>
                <a:gd name="T2" fmla="*/ 309 w 2187"/>
                <a:gd name="T3" fmla="*/ 112 h 427"/>
                <a:gd name="T4" fmla="*/ 589 w 2187"/>
                <a:gd name="T5" fmla="*/ 61 h 427"/>
                <a:gd name="T6" fmla="*/ 3242 w 2187"/>
                <a:gd name="T7" fmla="*/ 0 h 427"/>
                <a:gd name="T8" fmla="*/ 3248 w 2187"/>
                <a:gd name="T9" fmla="*/ 906 h 427"/>
                <a:gd name="T10" fmla="*/ 574 w 2187"/>
                <a:gd name="T11" fmla="*/ 852 h 427"/>
                <a:gd name="T12" fmla="*/ 288 w 2187"/>
                <a:gd name="T13" fmla="*/ 805 h 427"/>
                <a:gd name="T14" fmla="*/ 0 w 2187"/>
                <a:gd name="T15" fmla="*/ 793 h 427"/>
                <a:gd name="T16" fmla="*/ 0 w 2187"/>
                <a:gd name="T17" fmla="*/ 11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83" name="Freeform 9">
              <a:extLst>
                <a:ext uri="{FF2B5EF4-FFF2-40B4-BE49-F238E27FC236}">
                  <a16:creationId xmlns:a16="http://schemas.microsoft.com/office/drawing/2014/main" id="{1CB137CA-573E-64D6-1307-4C941A96C731}"/>
                </a:ext>
              </a:extLst>
            </p:cNvPr>
            <p:cNvSpPr>
              <a:spLocks noChangeAspect="1"/>
            </p:cNvSpPr>
            <p:nvPr/>
          </p:nvSpPr>
          <p:spPr bwMode="auto">
            <a:xfrm>
              <a:off x="967" y="1366"/>
              <a:ext cx="272" cy="143"/>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84" name="Freeform 6">
              <a:extLst>
                <a:ext uri="{FF2B5EF4-FFF2-40B4-BE49-F238E27FC236}">
                  <a16:creationId xmlns:a16="http://schemas.microsoft.com/office/drawing/2014/main" id="{500D8C9E-2771-44C8-47A9-2823E80F3C24}"/>
                </a:ext>
              </a:extLst>
            </p:cNvPr>
            <p:cNvSpPr>
              <a:spLocks noChangeAspect="1"/>
            </p:cNvSpPr>
            <p:nvPr/>
          </p:nvSpPr>
          <p:spPr bwMode="auto">
            <a:xfrm>
              <a:off x="1147" y="1252"/>
              <a:ext cx="1418" cy="371"/>
            </a:xfrm>
            <a:custGeom>
              <a:avLst/>
              <a:gdLst>
                <a:gd name="T0" fmla="*/ 2 w 5258"/>
                <a:gd name="T1" fmla="*/ 1 h 1449"/>
                <a:gd name="T2" fmla="*/ 2 w 5258"/>
                <a:gd name="T3" fmla="*/ 0 h 1449"/>
                <a:gd name="T4" fmla="*/ 2 w 5258"/>
                <a:gd name="T5" fmla="*/ 0 h 1449"/>
                <a:gd name="T6" fmla="*/ 2 w 5258"/>
                <a:gd name="T7" fmla="*/ 0 h 1449"/>
                <a:gd name="T8" fmla="*/ 2 w 5258"/>
                <a:gd name="T9" fmla="*/ 0 h 1449"/>
                <a:gd name="T10" fmla="*/ 1 w 5258"/>
                <a:gd name="T11" fmla="*/ 0 h 1449"/>
                <a:gd name="T12" fmla="*/ 1 w 5258"/>
                <a:gd name="T13" fmla="*/ 0 h 1449"/>
                <a:gd name="T14" fmla="*/ 1 w 5258"/>
                <a:gd name="T15" fmla="*/ 0 h 1449"/>
                <a:gd name="T16" fmla="*/ 1 w 5258"/>
                <a:gd name="T17" fmla="*/ 0 h 1449"/>
                <a:gd name="T18" fmla="*/ 1 w 5258"/>
                <a:gd name="T19" fmla="*/ 0 h 1449"/>
                <a:gd name="T20" fmla="*/ 1 w 5258"/>
                <a:gd name="T21" fmla="*/ 0 h 1449"/>
                <a:gd name="T22" fmla="*/ 1 w 5258"/>
                <a:gd name="T23" fmla="*/ 0 h 1449"/>
                <a:gd name="T24" fmla="*/ 1 w 5258"/>
                <a:gd name="T25" fmla="*/ 0 h 1449"/>
                <a:gd name="T26" fmla="*/ 1 w 5258"/>
                <a:gd name="T27" fmla="*/ 0 h 1449"/>
                <a:gd name="T28" fmla="*/ 1 w 5258"/>
                <a:gd name="T29" fmla="*/ 0 h 1449"/>
                <a:gd name="T30" fmla="*/ 1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1 w 5258"/>
                <a:gd name="T65" fmla="*/ 0 h 1449"/>
                <a:gd name="T66" fmla="*/ 1 w 5258"/>
                <a:gd name="T67" fmla="*/ 1 h 1449"/>
                <a:gd name="T68" fmla="*/ 1 w 5258"/>
                <a:gd name="T69" fmla="*/ 1 h 1449"/>
                <a:gd name="T70" fmla="*/ 1 w 5258"/>
                <a:gd name="T71" fmla="*/ 1 h 1449"/>
                <a:gd name="T72" fmla="*/ 1 w 5258"/>
                <a:gd name="T73" fmla="*/ 1 h 1449"/>
                <a:gd name="T74" fmla="*/ 1 w 5258"/>
                <a:gd name="T75" fmla="*/ 1 h 1449"/>
                <a:gd name="T76" fmla="*/ 1 w 5258"/>
                <a:gd name="T77" fmla="*/ 1 h 1449"/>
                <a:gd name="T78" fmla="*/ 1 w 5258"/>
                <a:gd name="T79" fmla="*/ 1 h 1449"/>
                <a:gd name="T80" fmla="*/ 1 w 5258"/>
                <a:gd name="T81" fmla="*/ 1 h 1449"/>
                <a:gd name="T82" fmla="*/ 1 w 5258"/>
                <a:gd name="T83" fmla="*/ 1 h 1449"/>
                <a:gd name="T84" fmla="*/ 1 w 5258"/>
                <a:gd name="T85" fmla="*/ 1 h 1449"/>
                <a:gd name="T86" fmla="*/ 2 w 5258"/>
                <a:gd name="T87" fmla="*/ 1 h 1449"/>
                <a:gd name="T88" fmla="*/ 2 w 5258"/>
                <a:gd name="T89" fmla="*/ 1 h 1449"/>
                <a:gd name="T90" fmla="*/ 2 w 5258"/>
                <a:gd name="T91" fmla="*/ 1 h 1449"/>
                <a:gd name="T92" fmla="*/ 2 w 5258"/>
                <a:gd name="T93" fmla="*/ 1 h 1449"/>
                <a:gd name="T94" fmla="*/ 2 w 5258"/>
                <a:gd name="T95" fmla="*/ 1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5385" name="Group 24">
              <a:extLst>
                <a:ext uri="{FF2B5EF4-FFF2-40B4-BE49-F238E27FC236}">
                  <a16:creationId xmlns:a16="http://schemas.microsoft.com/office/drawing/2014/main" id="{5862B199-40E0-123B-43AC-547EABF5775B}"/>
                </a:ext>
              </a:extLst>
            </p:cNvPr>
            <p:cNvGrpSpPr>
              <a:grpSpLocks noChangeAspect="1"/>
            </p:cNvGrpSpPr>
            <p:nvPr/>
          </p:nvGrpSpPr>
          <p:grpSpPr bwMode="auto">
            <a:xfrm>
              <a:off x="2228" y="1237"/>
              <a:ext cx="125" cy="400"/>
              <a:chOff x="3799" y="1296"/>
              <a:chExt cx="233" cy="707"/>
            </a:xfrm>
          </p:grpSpPr>
          <p:sp>
            <p:nvSpPr>
              <p:cNvPr id="15413" name="Rectangle 21">
                <a:extLst>
                  <a:ext uri="{FF2B5EF4-FFF2-40B4-BE49-F238E27FC236}">
                    <a16:creationId xmlns:a16="http://schemas.microsoft.com/office/drawing/2014/main" id="{7B4B3164-99D4-A8A3-2454-74904866360A}"/>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14" name="AutoShape 22">
                <a:extLst>
                  <a:ext uri="{FF2B5EF4-FFF2-40B4-BE49-F238E27FC236}">
                    <a16:creationId xmlns:a16="http://schemas.microsoft.com/office/drawing/2014/main" id="{B2857052-8E27-8905-11CC-351838504DF3}"/>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15" name="AutoShape 23">
                <a:extLst>
                  <a:ext uri="{FF2B5EF4-FFF2-40B4-BE49-F238E27FC236}">
                    <a16:creationId xmlns:a16="http://schemas.microsoft.com/office/drawing/2014/main" id="{E26E7000-B36D-188D-653C-0507969498EF}"/>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5386" name="Freeform 27">
              <a:extLst>
                <a:ext uri="{FF2B5EF4-FFF2-40B4-BE49-F238E27FC236}">
                  <a16:creationId xmlns:a16="http://schemas.microsoft.com/office/drawing/2014/main" id="{9A7A6FBE-C26B-E516-15B8-2B714FC9F20D}"/>
                </a:ext>
              </a:extLst>
            </p:cNvPr>
            <p:cNvSpPr>
              <a:spLocks noChangeAspect="1"/>
            </p:cNvSpPr>
            <p:nvPr/>
          </p:nvSpPr>
          <p:spPr bwMode="auto">
            <a:xfrm>
              <a:off x="2352" y="1122"/>
              <a:ext cx="2392" cy="264"/>
            </a:xfrm>
            <a:custGeom>
              <a:avLst/>
              <a:gdLst>
                <a:gd name="T0" fmla="*/ 3 w 9115"/>
                <a:gd name="T1" fmla="*/ 0 h 949"/>
                <a:gd name="T2" fmla="*/ 1 w 9115"/>
                <a:gd name="T3" fmla="*/ 0 h 949"/>
                <a:gd name="T4" fmla="*/ 0 w 9115"/>
                <a:gd name="T5" fmla="*/ 0 h 949"/>
                <a:gd name="T6" fmla="*/ 0 w 9115"/>
                <a:gd name="T7" fmla="*/ 0 h 949"/>
                <a:gd name="T8" fmla="*/ 0 w 9115"/>
                <a:gd name="T9" fmla="*/ 0 h 949"/>
                <a:gd name="T10" fmla="*/ 0 w 9115"/>
                <a:gd name="T11" fmla="*/ 0 h 949"/>
                <a:gd name="T12" fmla="*/ 1 w 9115"/>
                <a:gd name="T13" fmla="*/ 0 h 949"/>
                <a:gd name="T14" fmla="*/ 2 w 9115"/>
                <a:gd name="T15" fmla="*/ 0 h 949"/>
                <a:gd name="T16" fmla="*/ 2 w 9115"/>
                <a:gd name="T17" fmla="*/ 0 h 949"/>
                <a:gd name="T18" fmla="*/ 3 w 9115"/>
                <a:gd name="T19" fmla="*/ 0 h 949"/>
                <a:gd name="T20" fmla="*/ 3 w 9115"/>
                <a:gd name="T21" fmla="*/ 0 h 949"/>
                <a:gd name="T22" fmla="*/ 3 w 9115"/>
                <a:gd name="T23" fmla="*/ 0 h 949"/>
                <a:gd name="T24" fmla="*/ 3 w 9115"/>
                <a:gd name="T25" fmla="*/ 0 h 949"/>
                <a:gd name="T26" fmla="*/ 3 w 9115"/>
                <a:gd name="T27" fmla="*/ 0 h 949"/>
                <a:gd name="T28" fmla="*/ 3 w 9115"/>
                <a:gd name="T29" fmla="*/ 0 h 949"/>
                <a:gd name="T30" fmla="*/ 3 w 9115"/>
                <a:gd name="T31" fmla="*/ 0 h 949"/>
                <a:gd name="T32" fmla="*/ 3 w 9115"/>
                <a:gd name="T33" fmla="*/ 0 h 949"/>
                <a:gd name="T34" fmla="*/ 3 w 9115"/>
                <a:gd name="T35" fmla="*/ 0 h 949"/>
                <a:gd name="T36" fmla="*/ 3 w 9115"/>
                <a:gd name="T37" fmla="*/ 0 h 949"/>
                <a:gd name="T38" fmla="*/ 3 w 9115"/>
                <a:gd name="T39" fmla="*/ 0 h 949"/>
                <a:gd name="T40" fmla="*/ 3 w 9115"/>
                <a:gd name="T41" fmla="*/ 0 h 949"/>
                <a:gd name="T42" fmla="*/ 3 w 9115"/>
                <a:gd name="T43" fmla="*/ 0 h 949"/>
                <a:gd name="T44" fmla="*/ 3 w 9115"/>
                <a:gd name="T45" fmla="*/ 0 h 949"/>
                <a:gd name="T46" fmla="*/ 3 w 9115"/>
                <a:gd name="T47" fmla="*/ 0 h 949"/>
                <a:gd name="T48" fmla="*/ 3 w 9115"/>
                <a:gd name="T49" fmla="*/ 1 h 949"/>
                <a:gd name="T50" fmla="*/ 3 w 9115"/>
                <a:gd name="T51" fmla="*/ 1 h 949"/>
                <a:gd name="T52" fmla="*/ 3 w 9115"/>
                <a:gd name="T53" fmla="*/ 0 h 949"/>
                <a:gd name="T54" fmla="*/ 3 w 9115"/>
                <a:gd name="T55" fmla="*/ 0 h 949"/>
                <a:gd name="T56" fmla="*/ 3 w 9115"/>
                <a:gd name="T57" fmla="*/ 0 h 949"/>
                <a:gd name="T58" fmla="*/ 3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endParaRPr lang="en-US"/>
            </a:p>
          </p:txBody>
        </p:sp>
        <p:sp>
          <p:nvSpPr>
            <p:cNvPr id="15387" name="Freeform 28">
              <a:extLst>
                <a:ext uri="{FF2B5EF4-FFF2-40B4-BE49-F238E27FC236}">
                  <a16:creationId xmlns:a16="http://schemas.microsoft.com/office/drawing/2014/main" id="{6608894E-94F1-D5B6-2FFC-3D420DC9EAFB}"/>
                </a:ext>
              </a:extLst>
            </p:cNvPr>
            <p:cNvSpPr>
              <a:spLocks noChangeAspect="1"/>
            </p:cNvSpPr>
            <p:nvPr/>
          </p:nvSpPr>
          <p:spPr bwMode="auto">
            <a:xfrm>
              <a:off x="2352" y="1493"/>
              <a:ext cx="2392" cy="264"/>
            </a:xfrm>
            <a:custGeom>
              <a:avLst/>
              <a:gdLst>
                <a:gd name="T0" fmla="*/ 3 w 9116"/>
                <a:gd name="T1" fmla="*/ 0 h 951"/>
                <a:gd name="T2" fmla="*/ 1 w 9116"/>
                <a:gd name="T3" fmla="*/ 0 h 951"/>
                <a:gd name="T4" fmla="*/ 0 w 9116"/>
                <a:gd name="T5" fmla="*/ 0 h 951"/>
                <a:gd name="T6" fmla="*/ 0 w 9116"/>
                <a:gd name="T7" fmla="*/ 0 h 951"/>
                <a:gd name="T8" fmla="*/ 0 w 9116"/>
                <a:gd name="T9" fmla="*/ 0 h 951"/>
                <a:gd name="T10" fmla="*/ 0 w 9116"/>
                <a:gd name="T11" fmla="*/ 0 h 951"/>
                <a:gd name="T12" fmla="*/ 1 w 9116"/>
                <a:gd name="T13" fmla="*/ 0 h 951"/>
                <a:gd name="T14" fmla="*/ 2 w 9116"/>
                <a:gd name="T15" fmla="*/ 0 h 951"/>
                <a:gd name="T16" fmla="*/ 2 w 9116"/>
                <a:gd name="T17" fmla="*/ 0 h 951"/>
                <a:gd name="T18" fmla="*/ 3 w 9116"/>
                <a:gd name="T19" fmla="*/ 0 h 951"/>
                <a:gd name="T20" fmla="*/ 3 w 9116"/>
                <a:gd name="T21" fmla="*/ 0 h 951"/>
                <a:gd name="T22" fmla="*/ 3 w 9116"/>
                <a:gd name="T23" fmla="*/ 0 h 951"/>
                <a:gd name="T24" fmla="*/ 3 w 9116"/>
                <a:gd name="T25" fmla="*/ 0 h 951"/>
                <a:gd name="T26" fmla="*/ 3 w 9116"/>
                <a:gd name="T27" fmla="*/ 0 h 951"/>
                <a:gd name="T28" fmla="*/ 3 w 9116"/>
                <a:gd name="T29" fmla="*/ 0 h 951"/>
                <a:gd name="T30" fmla="*/ 3 w 9116"/>
                <a:gd name="T31" fmla="*/ 0 h 951"/>
                <a:gd name="T32" fmla="*/ 3 w 9116"/>
                <a:gd name="T33" fmla="*/ 0 h 951"/>
                <a:gd name="T34" fmla="*/ 3 w 9116"/>
                <a:gd name="T35" fmla="*/ 0 h 951"/>
                <a:gd name="T36" fmla="*/ 3 w 9116"/>
                <a:gd name="T37" fmla="*/ 0 h 951"/>
                <a:gd name="T38" fmla="*/ 3 w 9116"/>
                <a:gd name="T39" fmla="*/ 0 h 951"/>
                <a:gd name="T40" fmla="*/ 3 w 9116"/>
                <a:gd name="T41" fmla="*/ 0 h 951"/>
                <a:gd name="T42" fmla="*/ 3 w 9116"/>
                <a:gd name="T43" fmla="*/ 0 h 951"/>
                <a:gd name="T44" fmla="*/ 3 w 9116"/>
                <a:gd name="T45" fmla="*/ 0 h 951"/>
                <a:gd name="T46" fmla="*/ 3 w 9116"/>
                <a:gd name="T47" fmla="*/ 0 h 951"/>
                <a:gd name="T48" fmla="*/ 3 w 9116"/>
                <a:gd name="T49" fmla="*/ 0 h 951"/>
                <a:gd name="T50" fmla="*/ 3 w 9116"/>
                <a:gd name="T51" fmla="*/ 0 h 951"/>
                <a:gd name="T52" fmla="*/ 3 w 9116"/>
                <a:gd name="T53" fmla="*/ 1 h 951"/>
                <a:gd name="T54" fmla="*/ 3 w 9116"/>
                <a:gd name="T55" fmla="*/ 1 h 951"/>
                <a:gd name="T56" fmla="*/ 3 w 9116"/>
                <a:gd name="T57" fmla="*/ 0 h 951"/>
                <a:gd name="T58" fmla="*/ 3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endParaRPr lang="en-US"/>
            </a:p>
          </p:txBody>
        </p:sp>
        <p:sp>
          <p:nvSpPr>
            <p:cNvPr id="15388" name="Line 130">
              <a:extLst>
                <a:ext uri="{FF2B5EF4-FFF2-40B4-BE49-F238E27FC236}">
                  <a16:creationId xmlns:a16="http://schemas.microsoft.com/office/drawing/2014/main" id="{5A58662A-7DAF-05F6-64FA-03FA53499C7C}"/>
                </a:ext>
              </a:extLst>
            </p:cNvPr>
            <p:cNvSpPr>
              <a:spLocks noChangeShapeType="1"/>
            </p:cNvSpPr>
            <p:nvPr/>
          </p:nvSpPr>
          <p:spPr bwMode="auto">
            <a:xfrm flipH="1" flipV="1">
              <a:off x="4506" y="1428"/>
              <a:ext cx="66" cy="51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89" name="Text Box 174">
              <a:extLst>
                <a:ext uri="{FF2B5EF4-FFF2-40B4-BE49-F238E27FC236}">
                  <a16:creationId xmlns:a16="http://schemas.microsoft.com/office/drawing/2014/main" id="{50C88394-B02F-39E0-DCEC-D3B9FDA8FC6E}"/>
                </a:ext>
              </a:extLst>
            </p:cNvPr>
            <p:cNvSpPr txBox="1">
              <a:spLocks noChangeArrowheads="1"/>
            </p:cNvSpPr>
            <p:nvPr/>
          </p:nvSpPr>
          <p:spPr bwMode="auto">
            <a:xfrm>
              <a:off x="3252" y="775"/>
              <a:ext cx="1342" cy="17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GRANULAR PROPELLANT</a:t>
              </a:r>
            </a:p>
          </p:txBody>
        </p:sp>
        <p:sp>
          <p:nvSpPr>
            <p:cNvPr id="15390" name="Line 175">
              <a:extLst>
                <a:ext uri="{FF2B5EF4-FFF2-40B4-BE49-F238E27FC236}">
                  <a16:creationId xmlns:a16="http://schemas.microsoft.com/office/drawing/2014/main" id="{320E6DC4-7D52-FC4A-1BC3-F00D51B445BF}"/>
                </a:ext>
              </a:extLst>
            </p:cNvPr>
            <p:cNvSpPr>
              <a:spLocks noChangeShapeType="1"/>
            </p:cNvSpPr>
            <p:nvPr/>
          </p:nvSpPr>
          <p:spPr bwMode="auto">
            <a:xfrm flipH="1">
              <a:off x="3861" y="950"/>
              <a:ext cx="13" cy="309"/>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91" name="Text Box 123">
              <a:extLst>
                <a:ext uri="{FF2B5EF4-FFF2-40B4-BE49-F238E27FC236}">
                  <a16:creationId xmlns:a16="http://schemas.microsoft.com/office/drawing/2014/main" id="{CD0AE3BE-169A-EB6E-17E2-9F337428FEE8}"/>
                </a:ext>
              </a:extLst>
            </p:cNvPr>
            <p:cNvSpPr txBox="1">
              <a:spLocks noChangeArrowheads="1"/>
            </p:cNvSpPr>
            <p:nvPr/>
          </p:nvSpPr>
          <p:spPr bwMode="auto">
            <a:xfrm>
              <a:off x="2380" y="1950"/>
              <a:ext cx="724" cy="17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WEAR LINER</a:t>
              </a:r>
            </a:p>
          </p:txBody>
        </p:sp>
        <p:sp>
          <p:nvSpPr>
            <p:cNvPr id="15392" name="Line 128">
              <a:extLst>
                <a:ext uri="{FF2B5EF4-FFF2-40B4-BE49-F238E27FC236}">
                  <a16:creationId xmlns:a16="http://schemas.microsoft.com/office/drawing/2014/main" id="{ECB4A53D-7409-BA7A-BACE-556BB3C931CE}"/>
                </a:ext>
              </a:extLst>
            </p:cNvPr>
            <p:cNvSpPr>
              <a:spLocks noChangeShapeType="1"/>
            </p:cNvSpPr>
            <p:nvPr/>
          </p:nvSpPr>
          <p:spPr bwMode="auto">
            <a:xfrm flipH="1">
              <a:off x="3044" y="1621"/>
              <a:ext cx="13" cy="309"/>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393" name="AutoShape 178">
              <a:extLst>
                <a:ext uri="{FF2B5EF4-FFF2-40B4-BE49-F238E27FC236}">
                  <a16:creationId xmlns:a16="http://schemas.microsoft.com/office/drawing/2014/main" id="{5162AA1A-7BC0-B90F-1746-D2924315285B}"/>
                </a:ext>
              </a:extLst>
            </p:cNvPr>
            <p:cNvSpPr>
              <a:spLocks noChangeArrowheads="1"/>
            </p:cNvSpPr>
            <p:nvPr/>
          </p:nvSpPr>
          <p:spPr bwMode="auto">
            <a:xfrm>
              <a:off x="3336" y="1391"/>
              <a:ext cx="1377" cy="98"/>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394" name="Freeform 179">
              <a:extLst>
                <a:ext uri="{FF2B5EF4-FFF2-40B4-BE49-F238E27FC236}">
                  <a16:creationId xmlns:a16="http://schemas.microsoft.com/office/drawing/2014/main" id="{AA8043ED-26D2-359A-2197-A534C4C9739F}"/>
                </a:ext>
              </a:extLst>
            </p:cNvPr>
            <p:cNvSpPr>
              <a:spLocks noChangeAspect="1"/>
            </p:cNvSpPr>
            <p:nvPr/>
          </p:nvSpPr>
          <p:spPr bwMode="auto">
            <a:xfrm>
              <a:off x="4620" y="1377"/>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endParaRPr lang="en-US"/>
            </a:p>
          </p:txBody>
        </p:sp>
        <p:sp>
          <p:nvSpPr>
            <p:cNvPr id="15395" name="Rectangle 180">
              <a:extLst>
                <a:ext uri="{FF2B5EF4-FFF2-40B4-BE49-F238E27FC236}">
                  <a16:creationId xmlns:a16="http://schemas.microsoft.com/office/drawing/2014/main" id="{B5B06104-19D1-4C8D-0562-FED56C1E484F}"/>
                </a:ext>
              </a:extLst>
            </p:cNvPr>
            <p:cNvSpPr>
              <a:spLocks noChangeAspect="1" noChangeArrowheads="1"/>
            </p:cNvSpPr>
            <p:nvPr/>
          </p:nvSpPr>
          <p:spPr bwMode="auto">
            <a:xfrm>
              <a:off x="4621" y="1425"/>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396" name="Rectangle 181">
              <a:extLst>
                <a:ext uri="{FF2B5EF4-FFF2-40B4-BE49-F238E27FC236}">
                  <a16:creationId xmlns:a16="http://schemas.microsoft.com/office/drawing/2014/main" id="{1399A8D7-DEA8-A96F-9328-8185564CE015}"/>
                </a:ext>
              </a:extLst>
            </p:cNvPr>
            <p:cNvSpPr>
              <a:spLocks noChangeAspect="1" noChangeArrowheads="1"/>
            </p:cNvSpPr>
            <p:nvPr/>
          </p:nvSpPr>
          <p:spPr bwMode="auto">
            <a:xfrm>
              <a:off x="4668" y="1425"/>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397" name="Oval 182" descr="Granite">
              <a:extLst>
                <a:ext uri="{FF2B5EF4-FFF2-40B4-BE49-F238E27FC236}">
                  <a16:creationId xmlns:a16="http://schemas.microsoft.com/office/drawing/2014/main" id="{138D5DE5-599B-4B49-6C86-BB3A12E83F3E}"/>
                </a:ext>
              </a:extLst>
            </p:cNvPr>
            <p:cNvSpPr>
              <a:spLocks noChangeArrowheads="1"/>
            </p:cNvSpPr>
            <p:nvPr/>
          </p:nvSpPr>
          <p:spPr bwMode="auto">
            <a:xfrm rot="-5400000">
              <a:off x="3578" y="1418"/>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398" name="Oval 183" descr="Granite">
              <a:extLst>
                <a:ext uri="{FF2B5EF4-FFF2-40B4-BE49-F238E27FC236}">
                  <a16:creationId xmlns:a16="http://schemas.microsoft.com/office/drawing/2014/main" id="{4464AB3B-4AFE-641A-03D6-1F3E0CE07AD5}"/>
                </a:ext>
              </a:extLst>
            </p:cNvPr>
            <p:cNvSpPr>
              <a:spLocks noChangeArrowheads="1"/>
            </p:cNvSpPr>
            <p:nvPr/>
          </p:nvSpPr>
          <p:spPr bwMode="auto">
            <a:xfrm rot="-5400000">
              <a:off x="3663" y="1418"/>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399" name="Oval 184" descr="Granite">
              <a:extLst>
                <a:ext uri="{FF2B5EF4-FFF2-40B4-BE49-F238E27FC236}">
                  <a16:creationId xmlns:a16="http://schemas.microsoft.com/office/drawing/2014/main" id="{3ABEC337-FFAA-9454-9DFB-9CB51DDE2FFB}"/>
                </a:ext>
              </a:extLst>
            </p:cNvPr>
            <p:cNvSpPr>
              <a:spLocks noChangeArrowheads="1"/>
            </p:cNvSpPr>
            <p:nvPr/>
          </p:nvSpPr>
          <p:spPr bwMode="auto">
            <a:xfrm rot="-5400000">
              <a:off x="3746"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00" name="Oval 185" descr="Granite">
              <a:extLst>
                <a:ext uri="{FF2B5EF4-FFF2-40B4-BE49-F238E27FC236}">
                  <a16:creationId xmlns:a16="http://schemas.microsoft.com/office/drawing/2014/main" id="{0CF06D5B-BDF0-D119-E242-E91E30FE6C01}"/>
                </a:ext>
              </a:extLst>
            </p:cNvPr>
            <p:cNvSpPr>
              <a:spLocks noChangeArrowheads="1"/>
            </p:cNvSpPr>
            <p:nvPr/>
          </p:nvSpPr>
          <p:spPr bwMode="auto">
            <a:xfrm rot="-5400000">
              <a:off x="3841"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01" name="Oval 186" descr="Granite">
              <a:extLst>
                <a:ext uri="{FF2B5EF4-FFF2-40B4-BE49-F238E27FC236}">
                  <a16:creationId xmlns:a16="http://schemas.microsoft.com/office/drawing/2014/main" id="{F341659D-7862-57DB-40CE-B74DB90B78D6}"/>
                </a:ext>
              </a:extLst>
            </p:cNvPr>
            <p:cNvSpPr>
              <a:spLocks noChangeArrowheads="1"/>
            </p:cNvSpPr>
            <p:nvPr/>
          </p:nvSpPr>
          <p:spPr bwMode="auto">
            <a:xfrm rot="-5400000">
              <a:off x="3940"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02" name="Oval 187" descr="Granite">
              <a:extLst>
                <a:ext uri="{FF2B5EF4-FFF2-40B4-BE49-F238E27FC236}">
                  <a16:creationId xmlns:a16="http://schemas.microsoft.com/office/drawing/2014/main" id="{FDF6904B-074B-B631-0C18-7ADE1F996A54}"/>
                </a:ext>
              </a:extLst>
            </p:cNvPr>
            <p:cNvSpPr>
              <a:spLocks noChangeArrowheads="1"/>
            </p:cNvSpPr>
            <p:nvPr/>
          </p:nvSpPr>
          <p:spPr bwMode="auto">
            <a:xfrm rot="-5400000">
              <a:off x="4033"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5403" name="Freeform 188" descr="Granite">
              <a:extLst>
                <a:ext uri="{FF2B5EF4-FFF2-40B4-BE49-F238E27FC236}">
                  <a16:creationId xmlns:a16="http://schemas.microsoft.com/office/drawing/2014/main" id="{38F4708E-A2F0-1DEB-FBE8-E25DF22EE880}"/>
                </a:ext>
              </a:extLst>
            </p:cNvPr>
            <p:cNvSpPr>
              <a:spLocks/>
            </p:cNvSpPr>
            <p:nvPr/>
          </p:nvSpPr>
          <p:spPr bwMode="auto">
            <a:xfrm>
              <a:off x="3613" y="139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4" name="Freeform 189" descr="Granite">
              <a:extLst>
                <a:ext uri="{FF2B5EF4-FFF2-40B4-BE49-F238E27FC236}">
                  <a16:creationId xmlns:a16="http://schemas.microsoft.com/office/drawing/2014/main" id="{129F288B-D3C1-0FE9-18CB-2AFBD88E4593}"/>
                </a:ext>
              </a:extLst>
            </p:cNvPr>
            <p:cNvSpPr>
              <a:spLocks/>
            </p:cNvSpPr>
            <p:nvPr/>
          </p:nvSpPr>
          <p:spPr bwMode="auto">
            <a:xfrm>
              <a:off x="3700" y="139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5" name="Freeform 190" descr="Granite">
              <a:extLst>
                <a:ext uri="{FF2B5EF4-FFF2-40B4-BE49-F238E27FC236}">
                  <a16:creationId xmlns:a16="http://schemas.microsoft.com/office/drawing/2014/main" id="{44F5D2AC-82F2-342D-0F02-BA32C4627E57}"/>
                </a:ext>
              </a:extLst>
            </p:cNvPr>
            <p:cNvSpPr>
              <a:spLocks/>
            </p:cNvSpPr>
            <p:nvPr/>
          </p:nvSpPr>
          <p:spPr bwMode="auto">
            <a:xfrm>
              <a:off x="3789" y="1393"/>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6" name="Freeform 191" descr="Granite">
              <a:extLst>
                <a:ext uri="{FF2B5EF4-FFF2-40B4-BE49-F238E27FC236}">
                  <a16:creationId xmlns:a16="http://schemas.microsoft.com/office/drawing/2014/main" id="{5A4C3952-E7CC-E9BB-4A44-45615C2A5C99}"/>
                </a:ext>
              </a:extLst>
            </p:cNvPr>
            <p:cNvSpPr>
              <a:spLocks/>
            </p:cNvSpPr>
            <p:nvPr/>
          </p:nvSpPr>
          <p:spPr bwMode="auto">
            <a:xfrm>
              <a:off x="3879" y="1390"/>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7" name="Freeform 192" descr="Granite">
              <a:extLst>
                <a:ext uri="{FF2B5EF4-FFF2-40B4-BE49-F238E27FC236}">
                  <a16:creationId xmlns:a16="http://schemas.microsoft.com/office/drawing/2014/main" id="{09D3E7CA-3E86-3C91-F2A3-40C8E4BFD82E}"/>
                </a:ext>
              </a:extLst>
            </p:cNvPr>
            <p:cNvSpPr>
              <a:spLocks/>
            </p:cNvSpPr>
            <p:nvPr/>
          </p:nvSpPr>
          <p:spPr bwMode="auto">
            <a:xfrm>
              <a:off x="3974" y="1393"/>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8" name="Freeform 193" descr="Granite">
              <a:extLst>
                <a:ext uri="{FF2B5EF4-FFF2-40B4-BE49-F238E27FC236}">
                  <a16:creationId xmlns:a16="http://schemas.microsoft.com/office/drawing/2014/main" id="{38326451-5A8F-D41C-6761-884A46BF8174}"/>
                </a:ext>
              </a:extLst>
            </p:cNvPr>
            <p:cNvSpPr>
              <a:spLocks/>
            </p:cNvSpPr>
            <p:nvPr/>
          </p:nvSpPr>
          <p:spPr bwMode="auto">
            <a:xfrm rot="10800000" flipH="1">
              <a:off x="3977"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09" name="Freeform 194" descr="Granite">
              <a:extLst>
                <a:ext uri="{FF2B5EF4-FFF2-40B4-BE49-F238E27FC236}">
                  <a16:creationId xmlns:a16="http://schemas.microsoft.com/office/drawing/2014/main" id="{5A74A59A-4F25-7F42-838F-CB16C37E90AA}"/>
                </a:ext>
              </a:extLst>
            </p:cNvPr>
            <p:cNvSpPr>
              <a:spLocks/>
            </p:cNvSpPr>
            <p:nvPr/>
          </p:nvSpPr>
          <p:spPr bwMode="auto">
            <a:xfrm rot="10800000" flipH="1">
              <a:off x="3879" y="1467"/>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10" name="Freeform 195" descr="Granite">
              <a:extLst>
                <a:ext uri="{FF2B5EF4-FFF2-40B4-BE49-F238E27FC236}">
                  <a16:creationId xmlns:a16="http://schemas.microsoft.com/office/drawing/2014/main" id="{2E4D17CF-FC9B-B80E-521D-1B1B307916A4}"/>
                </a:ext>
              </a:extLst>
            </p:cNvPr>
            <p:cNvSpPr>
              <a:spLocks/>
            </p:cNvSpPr>
            <p:nvPr/>
          </p:nvSpPr>
          <p:spPr bwMode="auto">
            <a:xfrm rot="10800000" flipH="1">
              <a:off x="3791" y="146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11" name="Freeform 196" descr="Granite">
              <a:extLst>
                <a:ext uri="{FF2B5EF4-FFF2-40B4-BE49-F238E27FC236}">
                  <a16:creationId xmlns:a16="http://schemas.microsoft.com/office/drawing/2014/main" id="{ED1F6023-BEEA-6788-4FFD-2BB48F75B3A0}"/>
                </a:ext>
              </a:extLst>
            </p:cNvPr>
            <p:cNvSpPr>
              <a:spLocks/>
            </p:cNvSpPr>
            <p:nvPr/>
          </p:nvSpPr>
          <p:spPr bwMode="auto">
            <a:xfrm rot="10800000" flipH="1">
              <a:off x="3701"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5412" name="Freeform 197" descr="Granite">
              <a:extLst>
                <a:ext uri="{FF2B5EF4-FFF2-40B4-BE49-F238E27FC236}">
                  <a16:creationId xmlns:a16="http://schemas.microsoft.com/office/drawing/2014/main" id="{A8111C1A-A855-D12E-111E-2EB4A403D497}"/>
                </a:ext>
              </a:extLst>
            </p:cNvPr>
            <p:cNvSpPr>
              <a:spLocks/>
            </p:cNvSpPr>
            <p:nvPr/>
          </p:nvSpPr>
          <p:spPr bwMode="auto">
            <a:xfrm rot="10800000" flipH="1">
              <a:off x="3611"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175B8DD-B6CD-C91C-6667-E69D6E7A0FEB}"/>
              </a:ext>
            </a:extLst>
          </p:cNvPr>
          <p:cNvSpPr>
            <a:spLocks noGrp="1" noChangeArrowheads="1"/>
          </p:cNvSpPr>
          <p:nvPr>
            <p:ph type="ctrTitle"/>
          </p:nvPr>
        </p:nvSpPr>
        <p:spPr>
          <a:xfrm>
            <a:off x="401638" y="920750"/>
            <a:ext cx="8416925" cy="534988"/>
          </a:xfrm>
        </p:spPr>
        <p:txBody>
          <a:bodyPr anchor="ctr"/>
          <a:lstStyle/>
          <a:p>
            <a:r>
              <a:rPr lang="en-GB" altLang="en-US" sz="2800"/>
              <a:t>Propulsion– Igniter Components</a:t>
            </a:r>
          </a:p>
        </p:txBody>
      </p:sp>
      <p:sp>
        <p:nvSpPr>
          <p:cNvPr id="17411" name="Text Box 3">
            <a:extLst>
              <a:ext uri="{FF2B5EF4-FFF2-40B4-BE49-F238E27FC236}">
                <a16:creationId xmlns:a16="http://schemas.microsoft.com/office/drawing/2014/main" id="{7A97C715-AC12-8985-3F3E-012B9345E929}"/>
              </a:ext>
            </a:extLst>
          </p:cNvPr>
          <p:cNvSpPr txBox="1">
            <a:spLocks noChangeArrowheads="1"/>
          </p:cNvSpPr>
          <p:nvPr/>
        </p:nvSpPr>
        <p:spPr bwMode="auto">
          <a:xfrm>
            <a:off x="6681788" y="2332038"/>
            <a:ext cx="1552575" cy="5222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C000"/>
                </a:solidFill>
              </a:rPr>
              <a:t>Typical example</a:t>
            </a:r>
          </a:p>
          <a:p>
            <a:r>
              <a:rPr lang="en-GB" altLang="en-US" sz="1400" b="1">
                <a:solidFill>
                  <a:srgbClr val="FFC000"/>
                </a:solidFill>
              </a:rPr>
              <a:t>4.5” Naval</a:t>
            </a:r>
          </a:p>
        </p:txBody>
      </p:sp>
      <p:grpSp>
        <p:nvGrpSpPr>
          <p:cNvPr id="17412" name="Group 4">
            <a:extLst>
              <a:ext uri="{FF2B5EF4-FFF2-40B4-BE49-F238E27FC236}">
                <a16:creationId xmlns:a16="http://schemas.microsoft.com/office/drawing/2014/main" id="{05B7F959-F6FB-0290-03B9-68FC59B72549}"/>
              </a:ext>
            </a:extLst>
          </p:cNvPr>
          <p:cNvGrpSpPr>
            <a:grpSpLocks/>
          </p:cNvGrpSpPr>
          <p:nvPr/>
        </p:nvGrpSpPr>
        <p:grpSpPr bwMode="auto">
          <a:xfrm>
            <a:off x="2403475" y="4975225"/>
            <a:ext cx="3505200" cy="914400"/>
            <a:chOff x="2448" y="2832"/>
            <a:chExt cx="2208" cy="576"/>
          </a:xfrm>
        </p:grpSpPr>
        <p:sp>
          <p:nvSpPr>
            <p:cNvPr id="17561" name="Rectangle 5">
              <a:extLst>
                <a:ext uri="{FF2B5EF4-FFF2-40B4-BE49-F238E27FC236}">
                  <a16:creationId xmlns:a16="http://schemas.microsoft.com/office/drawing/2014/main" id="{6F8164EA-31D6-2046-E70F-3ACE04E33997}"/>
                </a:ext>
              </a:extLst>
            </p:cNvPr>
            <p:cNvSpPr>
              <a:spLocks noChangeArrowheads="1"/>
            </p:cNvSpPr>
            <p:nvPr/>
          </p:nvSpPr>
          <p:spPr bwMode="auto">
            <a:xfrm>
              <a:off x="4272" y="2976"/>
              <a:ext cx="384" cy="288"/>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62" name="Rectangle 6">
              <a:extLst>
                <a:ext uri="{FF2B5EF4-FFF2-40B4-BE49-F238E27FC236}">
                  <a16:creationId xmlns:a16="http://schemas.microsoft.com/office/drawing/2014/main" id="{20ABBFD3-296A-720D-CEB8-7E1BC8E34F89}"/>
                </a:ext>
              </a:extLst>
            </p:cNvPr>
            <p:cNvSpPr>
              <a:spLocks noChangeArrowheads="1"/>
            </p:cNvSpPr>
            <p:nvPr/>
          </p:nvSpPr>
          <p:spPr bwMode="auto">
            <a:xfrm>
              <a:off x="4464" y="3072"/>
              <a:ext cx="192" cy="96"/>
            </a:xfrm>
            <a:prstGeom prst="rect">
              <a:avLst/>
            </a:prstGeom>
            <a:solidFill>
              <a:srgbClr val="00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63" name="Rectangle 7">
              <a:extLst>
                <a:ext uri="{FF2B5EF4-FFF2-40B4-BE49-F238E27FC236}">
                  <a16:creationId xmlns:a16="http://schemas.microsoft.com/office/drawing/2014/main" id="{D5C7DFC4-3F1B-83E9-8D13-D7AA0E0985C2}"/>
                </a:ext>
              </a:extLst>
            </p:cNvPr>
            <p:cNvSpPr>
              <a:spLocks noChangeArrowheads="1"/>
            </p:cNvSpPr>
            <p:nvPr/>
          </p:nvSpPr>
          <p:spPr bwMode="auto">
            <a:xfrm>
              <a:off x="4272" y="3072"/>
              <a:ext cx="192" cy="96"/>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64" name="Freeform 8" descr="Large confetti">
              <a:extLst>
                <a:ext uri="{FF2B5EF4-FFF2-40B4-BE49-F238E27FC236}">
                  <a16:creationId xmlns:a16="http://schemas.microsoft.com/office/drawing/2014/main" id="{1460E902-5967-7214-3F1D-52655B979D6C}"/>
                </a:ext>
              </a:extLst>
            </p:cNvPr>
            <p:cNvSpPr>
              <a:spLocks/>
            </p:cNvSpPr>
            <p:nvPr/>
          </p:nvSpPr>
          <p:spPr bwMode="auto">
            <a:xfrm>
              <a:off x="2448" y="2880"/>
              <a:ext cx="1824" cy="480"/>
            </a:xfrm>
            <a:custGeom>
              <a:avLst/>
              <a:gdLst>
                <a:gd name="T0" fmla="*/ 0 w 1824"/>
                <a:gd name="T1" fmla="*/ 96 h 480"/>
                <a:gd name="T2" fmla="*/ 192 w 1824"/>
                <a:gd name="T3" fmla="*/ 96 h 480"/>
                <a:gd name="T4" fmla="*/ 384 w 1824"/>
                <a:gd name="T5" fmla="*/ 48 h 480"/>
                <a:gd name="T6" fmla="*/ 1680 w 1824"/>
                <a:gd name="T7" fmla="*/ 0 h 480"/>
                <a:gd name="T8" fmla="*/ 1824 w 1824"/>
                <a:gd name="T9" fmla="*/ 96 h 480"/>
                <a:gd name="T10" fmla="*/ 1824 w 1824"/>
                <a:gd name="T11" fmla="*/ 384 h 480"/>
                <a:gd name="T12" fmla="*/ 1680 w 1824"/>
                <a:gd name="T13" fmla="*/ 480 h 480"/>
                <a:gd name="T14" fmla="*/ 384 w 1824"/>
                <a:gd name="T15" fmla="*/ 432 h 480"/>
                <a:gd name="T16" fmla="*/ 192 w 1824"/>
                <a:gd name="T17" fmla="*/ 384 h 480"/>
                <a:gd name="T18" fmla="*/ 0 w 1824"/>
                <a:gd name="T19" fmla="*/ 384 h 480"/>
                <a:gd name="T20" fmla="*/ 0 w 1824"/>
                <a:gd name="T21" fmla="*/ 96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565" name="Rectangle 9">
              <a:extLst>
                <a:ext uri="{FF2B5EF4-FFF2-40B4-BE49-F238E27FC236}">
                  <a16:creationId xmlns:a16="http://schemas.microsoft.com/office/drawing/2014/main" id="{30531B72-3664-BF01-6E88-A9BC7B5C6061}"/>
                </a:ext>
              </a:extLst>
            </p:cNvPr>
            <p:cNvSpPr>
              <a:spLocks noChangeArrowheads="1"/>
            </p:cNvSpPr>
            <p:nvPr/>
          </p:nvSpPr>
          <p:spPr bwMode="auto">
            <a:xfrm>
              <a:off x="2448" y="2976"/>
              <a:ext cx="144" cy="288"/>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66" name="Freeform 10">
              <a:extLst>
                <a:ext uri="{FF2B5EF4-FFF2-40B4-BE49-F238E27FC236}">
                  <a16:creationId xmlns:a16="http://schemas.microsoft.com/office/drawing/2014/main" id="{B712F300-B54C-45ED-CE35-6BF4C0517B77}"/>
                </a:ext>
              </a:extLst>
            </p:cNvPr>
            <p:cNvSpPr>
              <a:spLocks/>
            </p:cNvSpPr>
            <p:nvPr/>
          </p:nvSpPr>
          <p:spPr bwMode="auto">
            <a:xfrm>
              <a:off x="2448" y="2832"/>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567" name="Freeform 11">
              <a:extLst>
                <a:ext uri="{FF2B5EF4-FFF2-40B4-BE49-F238E27FC236}">
                  <a16:creationId xmlns:a16="http://schemas.microsoft.com/office/drawing/2014/main" id="{E43F6B3E-4FEF-720E-A716-16662F24C5BC}"/>
                </a:ext>
              </a:extLst>
            </p:cNvPr>
            <p:cNvSpPr>
              <a:spLocks/>
            </p:cNvSpPr>
            <p:nvPr/>
          </p:nvSpPr>
          <p:spPr bwMode="auto">
            <a:xfrm flipV="1">
              <a:off x="2448" y="3264"/>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nvGrpSpPr>
          <p:cNvPr id="17413" name="Group 12">
            <a:extLst>
              <a:ext uri="{FF2B5EF4-FFF2-40B4-BE49-F238E27FC236}">
                <a16:creationId xmlns:a16="http://schemas.microsoft.com/office/drawing/2014/main" id="{308B737C-F6CA-A014-905E-D0DCD5CC8E40}"/>
              </a:ext>
            </a:extLst>
          </p:cNvPr>
          <p:cNvGrpSpPr>
            <a:grpSpLocks/>
          </p:cNvGrpSpPr>
          <p:nvPr/>
        </p:nvGrpSpPr>
        <p:grpSpPr bwMode="auto">
          <a:xfrm>
            <a:off x="1708150" y="2227263"/>
            <a:ext cx="4694238" cy="1228725"/>
            <a:chOff x="576" y="1488"/>
            <a:chExt cx="2957" cy="774"/>
          </a:xfrm>
        </p:grpSpPr>
        <p:sp>
          <p:nvSpPr>
            <p:cNvPr id="17524" name="AutoShape 13">
              <a:extLst>
                <a:ext uri="{FF2B5EF4-FFF2-40B4-BE49-F238E27FC236}">
                  <a16:creationId xmlns:a16="http://schemas.microsoft.com/office/drawing/2014/main" id="{7DBC79CA-3358-00BC-449E-854A57D93AE1}"/>
                </a:ext>
              </a:extLst>
            </p:cNvPr>
            <p:cNvSpPr>
              <a:spLocks noChangeArrowheads="1"/>
            </p:cNvSpPr>
            <p:nvPr/>
          </p:nvSpPr>
          <p:spPr bwMode="auto">
            <a:xfrm rot="-5400000">
              <a:off x="2575"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25" name="AutoShape 14">
              <a:extLst>
                <a:ext uri="{FF2B5EF4-FFF2-40B4-BE49-F238E27FC236}">
                  <a16:creationId xmlns:a16="http://schemas.microsoft.com/office/drawing/2014/main" id="{73FD2576-13E3-AFE1-96EA-2EA247DE5C39}"/>
                </a:ext>
              </a:extLst>
            </p:cNvPr>
            <p:cNvSpPr>
              <a:spLocks noChangeArrowheads="1"/>
            </p:cNvSpPr>
            <p:nvPr/>
          </p:nvSpPr>
          <p:spPr bwMode="auto">
            <a:xfrm rot="-5400000">
              <a:off x="600" y="1560"/>
              <a:ext cx="576" cy="62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63 w 21600"/>
                <a:gd name="T13" fmla="*/ 0 h 21600"/>
                <a:gd name="T14" fmla="*/ 21338 w 21600"/>
                <a:gd name="T15" fmla="*/ 11873 h 21600"/>
              </a:gdLst>
              <a:ahLst/>
              <a:cxnLst>
                <a:cxn ang="T8">
                  <a:pos x="T0" y="T1"/>
                </a:cxn>
                <a:cxn ang="T9">
                  <a:pos x="T2" y="T3"/>
                </a:cxn>
                <a:cxn ang="T10">
                  <a:pos x="T4" y="T5"/>
                </a:cxn>
                <a:cxn ang="T11">
                  <a:pos x="T6" y="T7"/>
                </a:cxn>
              </a:cxnLst>
              <a:rect l="T12" t="T13" r="T14" b="T15"/>
              <a:pathLst>
                <a:path w="21600" h="21600">
                  <a:moveTo>
                    <a:pt x="5737" y="10453"/>
                  </a:moveTo>
                  <a:cubicBezTo>
                    <a:pt x="5920" y="7791"/>
                    <a:pt x="8132" y="5726"/>
                    <a:pt x="10800" y="5726"/>
                  </a:cubicBezTo>
                  <a:cubicBezTo>
                    <a:pt x="13467" y="5726"/>
                    <a:pt x="15679" y="7791"/>
                    <a:pt x="15862" y="10453"/>
                  </a:cubicBezTo>
                  <a:lnTo>
                    <a:pt x="21574" y="10061"/>
                  </a:lnTo>
                  <a:cubicBezTo>
                    <a:pt x="21186" y="4396"/>
                    <a:pt x="16478" y="0"/>
                    <a:pt x="10799" y="0"/>
                  </a:cubicBezTo>
                  <a:cubicBezTo>
                    <a:pt x="5121" y="0"/>
                    <a:pt x="413" y="4396"/>
                    <a:pt x="25" y="10061"/>
                  </a:cubicBezTo>
                  <a:lnTo>
                    <a:pt x="5737" y="10453"/>
                  </a:lnTo>
                  <a:close/>
                </a:path>
              </a:pathLst>
            </a:cu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526" name="Rectangle 15">
              <a:extLst>
                <a:ext uri="{FF2B5EF4-FFF2-40B4-BE49-F238E27FC236}">
                  <a16:creationId xmlns:a16="http://schemas.microsoft.com/office/drawing/2014/main" id="{1058F8E1-8F11-2D87-6E74-27A240FAF009}"/>
                </a:ext>
              </a:extLst>
            </p:cNvPr>
            <p:cNvSpPr>
              <a:spLocks noChangeArrowheads="1"/>
            </p:cNvSpPr>
            <p:nvPr/>
          </p:nvSpPr>
          <p:spPr bwMode="auto">
            <a:xfrm>
              <a:off x="2688" y="1584"/>
              <a:ext cx="480"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27" name="Rectangle 16">
              <a:extLst>
                <a:ext uri="{FF2B5EF4-FFF2-40B4-BE49-F238E27FC236}">
                  <a16:creationId xmlns:a16="http://schemas.microsoft.com/office/drawing/2014/main" id="{2492A574-785B-6209-8503-385C6893FBBA}"/>
                </a:ext>
              </a:extLst>
            </p:cNvPr>
            <p:cNvSpPr>
              <a:spLocks noChangeArrowheads="1"/>
            </p:cNvSpPr>
            <p:nvPr/>
          </p:nvSpPr>
          <p:spPr bwMode="auto">
            <a:xfrm>
              <a:off x="2400"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28" name="AutoShape 17">
              <a:extLst>
                <a:ext uri="{FF2B5EF4-FFF2-40B4-BE49-F238E27FC236}">
                  <a16:creationId xmlns:a16="http://schemas.microsoft.com/office/drawing/2014/main" id="{C3CB0D34-7229-CFC5-D863-3B9D822A3C0D}"/>
                </a:ext>
              </a:extLst>
            </p:cNvPr>
            <p:cNvSpPr>
              <a:spLocks noChangeArrowheads="1"/>
            </p:cNvSpPr>
            <p:nvPr/>
          </p:nvSpPr>
          <p:spPr bwMode="auto">
            <a:xfrm rot="-5400000">
              <a:off x="2285"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29" name="Rectangle 18">
              <a:extLst>
                <a:ext uri="{FF2B5EF4-FFF2-40B4-BE49-F238E27FC236}">
                  <a16:creationId xmlns:a16="http://schemas.microsoft.com/office/drawing/2014/main" id="{731E3B89-5DCC-E4C3-7D29-61BBCE850509}"/>
                </a:ext>
              </a:extLst>
            </p:cNvPr>
            <p:cNvSpPr>
              <a:spLocks noChangeArrowheads="1"/>
            </p:cNvSpPr>
            <p:nvPr/>
          </p:nvSpPr>
          <p:spPr bwMode="auto">
            <a:xfrm>
              <a:off x="2110"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0" name="AutoShape 19">
              <a:extLst>
                <a:ext uri="{FF2B5EF4-FFF2-40B4-BE49-F238E27FC236}">
                  <a16:creationId xmlns:a16="http://schemas.microsoft.com/office/drawing/2014/main" id="{B9022753-8681-8967-B9BC-CEEA4998DF44}"/>
                </a:ext>
              </a:extLst>
            </p:cNvPr>
            <p:cNvSpPr>
              <a:spLocks noChangeArrowheads="1"/>
            </p:cNvSpPr>
            <p:nvPr/>
          </p:nvSpPr>
          <p:spPr bwMode="auto">
            <a:xfrm rot="-5400000">
              <a:off x="1997"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1" name="Rectangle 20">
              <a:extLst>
                <a:ext uri="{FF2B5EF4-FFF2-40B4-BE49-F238E27FC236}">
                  <a16:creationId xmlns:a16="http://schemas.microsoft.com/office/drawing/2014/main" id="{AE50DDA0-732B-00B2-ADB3-E6CEF982F04D}"/>
                </a:ext>
              </a:extLst>
            </p:cNvPr>
            <p:cNvSpPr>
              <a:spLocks noChangeArrowheads="1"/>
            </p:cNvSpPr>
            <p:nvPr/>
          </p:nvSpPr>
          <p:spPr bwMode="auto">
            <a:xfrm>
              <a:off x="1822"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2" name="AutoShape 21">
              <a:extLst>
                <a:ext uri="{FF2B5EF4-FFF2-40B4-BE49-F238E27FC236}">
                  <a16:creationId xmlns:a16="http://schemas.microsoft.com/office/drawing/2014/main" id="{B0EF929D-0988-F52C-8CFA-1846607F70D1}"/>
                </a:ext>
              </a:extLst>
            </p:cNvPr>
            <p:cNvSpPr>
              <a:spLocks noChangeArrowheads="1"/>
            </p:cNvSpPr>
            <p:nvPr/>
          </p:nvSpPr>
          <p:spPr bwMode="auto">
            <a:xfrm rot="-5400000">
              <a:off x="1711"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3" name="Rectangle 22">
              <a:extLst>
                <a:ext uri="{FF2B5EF4-FFF2-40B4-BE49-F238E27FC236}">
                  <a16:creationId xmlns:a16="http://schemas.microsoft.com/office/drawing/2014/main" id="{1390377A-F901-93CF-5BA8-4D36499BC6BD}"/>
                </a:ext>
              </a:extLst>
            </p:cNvPr>
            <p:cNvSpPr>
              <a:spLocks noChangeArrowheads="1"/>
            </p:cNvSpPr>
            <p:nvPr/>
          </p:nvSpPr>
          <p:spPr bwMode="auto">
            <a:xfrm>
              <a:off x="1536"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4" name="AutoShape 23">
              <a:extLst>
                <a:ext uri="{FF2B5EF4-FFF2-40B4-BE49-F238E27FC236}">
                  <a16:creationId xmlns:a16="http://schemas.microsoft.com/office/drawing/2014/main" id="{83972157-7A43-FF76-7AA4-9F578FA3DF8B}"/>
                </a:ext>
              </a:extLst>
            </p:cNvPr>
            <p:cNvSpPr>
              <a:spLocks noChangeArrowheads="1"/>
            </p:cNvSpPr>
            <p:nvPr/>
          </p:nvSpPr>
          <p:spPr bwMode="auto">
            <a:xfrm rot="-5400000">
              <a:off x="1421"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5" name="Rectangle 24">
              <a:extLst>
                <a:ext uri="{FF2B5EF4-FFF2-40B4-BE49-F238E27FC236}">
                  <a16:creationId xmlns:a16="http://schemas.microsoft.com/office/drawing/2014/main" id="{8147AC7A-338B-BCD3-5ED2-1267A22EA4D7}"/>
                </a:ext>
              </a:extLst>
            </p:cNvPr>
            <p:cNvSpPr>
              <a:spLocks noChangeArrowheads="1"/>
            </p:cNvSpPr>
            <p:nvPr/>
          </p:nvSpPr>
          <p:spPr bwMode="auto">
            <a:xfrm>
              <a:off x="1246"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6" name="AutoShape 25">
              <a:extLst>
                <a:ext uri="{FF2B5EF4-FFF2-40B4-BE49-F238E27FC236}">
                  <a16:creationId xmlns:a16="http://schemas.microsoft.com/office/drawing/2014/main" id="{16B09C8A-DCB6-989B-953F-0E4F32DDB6D1}"/>
                </a:ext>
              </a:extLst>
            </p:cNvPr>
            <p:cNvSpPr>
              <a:spLocks noChangeArrowheads="1"/>
            </p:cNvSpPr>
            <p:nvPr/>
          </p:nvSpPr>
          <p:spPr bwMode="auto">
            <a:xfrm rot="-5400000">
              <a:off x="1133"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7" name="Rectangle 26">
              <a:extLst>
                <a:ext uri="{FF2B5EF4-FFF2-40B4-BE49-F238E27FC236}">
                  <a16:creationId xmlns:a16="http://schemas.microsoft.com/office/drawing/2014/main" id="{E62BF3B9-0C96-D55A-AB45-05040B955833}"/>
                </a:ext>
              </a:extLst>
            </p:cNvPr>
            <p:cNvSpPr>
              <a:spLocks noChangeArrowheads="1"/>
            </p:cNvSpPr>
            <p:nvPr/>
          </p:nvSpPr>
          <p:spPr bwMode="auto">
            <a:xfrm>
              <a:off x="958" y="158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8" name="AutoShape 27">
              <a:extLst>
                <a:ext uri="{FF2B5EF4-FFF2-40B4-BE49-F238E27FC236}">
                  <a16:creationId xmlns:a16="http://schemas.microsoft.com/office/drawing/2014/main" id="{1A152A6A-335F-3889-EAAA-10AFF5DEA446}"/>
                </a:ext>
              </a:extLst>
            </p:cNvPr>
            <p:cNvSpPr>
              <a:spLocks noChangeArrowheads="1"/>
            </p:cNvSpPr>
            <p:nvPr/>
          </p:nvSpPr>
          <p:spPr bwMode="auto">
            <a:xfrm rot="-5400000">
              <a:off x="845" y="1601"/>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39" name="AutoShape 28">
              <a:extLst>
                <a:ext uri="{FF2B5EF4-FFF2-40B4-BE49-F238E27FC236}">
                  <a16:creationId xmlns:a16="http://schemas.microsoft.com/office/drawing/2014/main" id="{0E721C11-E1DA-5D66-A4A2-1A89FBFEF5AD}"/>
                </a:ext>
              </a:extLst>
            </p:cNvPr>
            <p:cNvSpPr>
              <a:spLocks noChangeArrowheads="1"/>
            </p:cNvSpPr>
            <p:nvPr/>
          </p:nvSpPr>
          <p:spPr bwMode="auto">
            <a:xfrm rot="5400000" flipV="1">
              <a:off x="2575"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0" name="Rectangle 29">
              <a:extLst>
                <a:ext uri="{FF2B5EF4-FFF2-40B4-BE49-F238E27FC236}">
                  <a16:creationId xmlns:a16="http://schemas.microsoft.com/office/drawing/2014/main" id="{5ADA3030-5EFC-9C59-36F1-CFE100909EAE}"/>
                </a:ext>
              </a:extLst>
            </p:cNvPr>
            <p:cNvSpPr>
              <a:spLocks noChangeArrowheads="1"/>
            </p:cNvSpPr>
            <p:nvPr/>
          </p:nvSpPr>
          <p:spPr bwMode="auto">
            <a:xfrm flipV="1">
              <a:off x="2688" y="2064"/>
              <a:ext cx="480"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1" name="Rectangle 30">
              <a:extLst>
                <a:ext uri="{FF2B5EF4-FFF2-40B4-BE49-F238E27FC236}">
                  <a16:creationId xmlns:a16="http://schemas.microsoft.com/office/drawing/2014/main" id="{DDE6A367-7AFA-A8C2-F96F-05FBF06B9833}"/>
                </a:ext>
              </a:extLst>
            </p:cNvPr>
            <p:cNvSpPr>
              <a:spLocks noChangeArrowheads="1"/>
            </p:cNvSpPr>
            <p:nvPr/>
          </p:nvSpPr>
          <p:spPr bwMode="auto">
            <a:xfrm flipV="1">
              <a:off x="2400"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2" name="AutoShape 31">
              <a:extLst>
                <a:ext uri="{FF2B5EF4-FFF2-40B4-BE49-F238E27FC236}">
                  <a16:creationId xmlns:a16="http://schemas.microsoft.com/office/drawing/2014/main" id="{9CC0D332-1AD0-66D9-E5B4-CA19E125C41E}"/>
                </a:ext>
              </a:extLst>
            </p:cNvPr>
            <p:cNvSpPr>
              <a:spLocks noChangeArrowheads="1"/>
            </p:cNvSpPr>
            <p:nvPr/>
          </p:nvSpPr>
          <p:spPr bwMode="auto">
            <a:xfrm rot="5400000" flipV="1">
              <a:off x="2285"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3" name="Rectangle 32">
              <a:extLst>
                <a:ext uri="{FF2B5EF4-FFF2-40B4-BE49-F238E27FC236}">
                  <a16:creationId xmlns:a16="http://schemas.microsoft.com/office/drawing/2014/main" id="{E5D5A13B-F82D-9D89-3C75-9B6CE2637C3E}"/>
                </a:ext>
              </a:extLst>
            </p:cNvPr>
            <p:cNvSpPr>
              <a:spLocks noChangeArrowheads="1"/>
            </p:cNvSpPr>
            <p:nvPr/>
          </p:nvSpPr>
          <p:spPr bwMode="auto">
            <a:xfrm flipV="1">
              <a:off x="2110"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4" name="AutoShape 33">
              <a:extLst>
                <a:ext uri="{FF2B5EF4-FFF2-40B4-BE49-F238E27FC236}">
                  <a16:creationId xmlns:a16="http://schemas.microsoft.com/office/drawing/2014/main" id="{0E11051C-CD96-4A38-A6EA-A8E6B02921FB}"/>
                </a:ext>
              </a:extLst>
            </p:cNvPr>
            <p:cNvSpPr>
              <a:spLocks noChangeArrowheads="1"/>
            </p:cNvSpPr>
            <p:nvPr/>
          </p:nvSpPr>
          <p:spPr bwMode="auto">
            <a:xfrm rot="5400000" flipV="1">
              <a:off x="1997"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5" name="Rectangle 34">
              <a:extLst>
                <a:ext uri="{FF2B5EF4-FFF2-40B4-BE49-F238E27FC236}">
                  <a16:creationId xmlns:a16="http://schemas.microsoft.com/office/drawing/2014/main" id="{9E915B2C-2DB6-8E30-5FB9-D18F473358D3}"/>
                </a:ext>
              </a:extLst>
            </p:cNvPr>
            <p:cNvSpPr>
              <a:spLocks noChangeArrowheads="1"/>
            </p:cNvSpPr>
            <p:nvPr/>
          </p:nvSpPr>
          <p:spPr bwMode="auto">
            <a:xfrm flipV="1">
              <a:off x="1822"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6" name="AutoShape 35">
              <a:extLst>
                <a:ext uri="{FF2B5EF4-FFF2-40B4-BE49-F238E27FC236}">
                  <a16:creationId xmlns:a16="http://schemas.microsoft.com/office/drawing/2014/main" id="{D16698B7-05D5-9B60-88EA-4653C66F2CF5}"/>
                </a:ext>
              </a:extLst>
            </p:cNvPr>
            <p:cNvSpPr>
              <a:spLocks noChangeArrowheads="1"/>
            </p:cNvSpPr>
            <p:nvPr/>
          </p:nvSpPr>
          <p:spPr bwMode="auto">
            <a:xfrm rot="5400000" flipV="1">
              <a:off x="1711"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7" name="Rectangle 36">
              <a:extLst>
                <a:ext uri="{FF2B5EF4-FFF2-40B4-BE49-F238E27FC236}">
                  <a16:creationId xmlns:a16="http://schemas.microsoft.com/office/drawing/2014/main" id="{A7FA8F17-A33B-C7C1-A6C7-3283173938B0}"/>
                </a:ext>
              </a:extLst>
            </p:cNvPr>
            <p:cNvSpPr>
              <a:spLocks noChangeArrowheads="1"/>
            </p:cNvSpPr>
            <p:nvPr/>
          </p:nvSpPr>
          <p:spPr bwMode="auto">
            <a:xfrm flipV="1">
              <a:off x="1536"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8" name="AutoShape 37">
              <a:extLst>
                <a:ext uri="{FF2B5EF4-FFF2-40B4-BE49-F238E27FC236}">
                  <a16:creationId xmlns:a16="http://schemas.microsoft.com/office/drawing/2014/main" id="{C28EAAF8-0B3E-D873-092E-CAEFBC7406BD}"/>
                </a:ext>
              </a:extLst>
            </p:cNvPr>
            <p:cNvSpPr>
              <a:spLocks noChangeArrowheads="1"/>
            </p:cNvSpPr>
            <p:nvPr/>
          </p:nvSpPr>
          <p:spPr bwMode="auto">
            <a:xfrm rot="5400000" flipV="1">
              <a:off x="1421"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49" name="Rectangle 38">
              <a:extLst>
                <a:ext uri="{FF2B5EF4-FFF2-40B4-BE49-F238E27FC236}">
                  <a16:creationId xmlns:a16="http://schemas.microsoft.com/office/drawing/2014/main" id="{8A54B01B-27B3-6A5A-A25E-D625343496B7}"/>
                </a:ext>
              </a:extLst>
            </p:cNvPr>
            <p:cNvSpPr>
              <a:spLocks noChangeArrowheads="1"/>
            </p:cNvSpPr>
            <p:nvPr/>
          </p:nvSpPr>
          <p:spPr bwMode="auto">
            <a:xfrm flipV="1">
              <a:off x="1246"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50" name="AutoShape 39">
              <a:extLst>
                <a:ext uri="{FF2B5EF4-FFF2-40B4-BE49-F238E27FC236}">
                  <a16:creationId xmlns:a16="http://schemas.microsoft.com/office/drawing/2014/main" id="{30B3F0D2-166A-B699-8486-A9C3D266FA11}"/>
                </a:ext>
              </a:extLst>
            </p:cNvPr>
            <p:cNvSpPr>
              <a:spLocks noChangeArrowheads="1"/>
            </p:cNvSpPr>
            <p:nvPr/>
          </p:nvSpPr>
          <p:spPr bwMode="auto">
            <a:xfrm rot="5400000" flipV="1">
              <a:off x="1133"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51" name="Rectangle 40">
              <a:extLst>
                <a:ext uri="{FF2B5EF4-FFF2-40B4-BE49-F238E27FC236}">
                  <a16:creationId xmlns:a16="http://schemas.microsoft.com/office/drawing/2014/main" id="{E757E87A-3C13-D22E-5F5A-2CF0A779BBDD}"/>
                </a:ext>
              </a:extLst>
            </p:cNvPr>
            <p:cNvSpPr>
              <a:spLocks noChangeArrowheads="1"/>
            </p:cNvSpPr>
            <p:nvPr/>
          </p:nvSpPr>
          <p:spPr bwMode="auto">
            <a:xfrm flipV="1">
              <a:off x="958" y="2064"/>
              <a:ext cx="192" cy="96"/>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52" name="AutoShape 41">
              <a:extLst>
                <a:ext uri="{FF2B5EF4-FFF2-40B4-BE49-F238E27FC236}">
                  <a16:creationId xmlns:a16="http://schemas.microsoft.com/office/drawing/2014/main" id="{2A0F3B63-0EA9-7214-3707-4FFB0A836C6C}"/>
                </a:ext>
              </a:extLst>
            </p:cNvPr>
            <p:cNvSpPr>
              <a:spLocks noChangeArrowheads="1"/>
            </p:cNvSpPr>
            <p:nvPr/>
          </p:nvSpPr>
          <p:spPr bwMode="auto">
            <a:xfrm rot="5400000" flipV="1">
              <a:off x="845" y="2045"/>
              <a:ext cx="132" cy="98"/>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53" name="AutoShape 42" descr="Large confetti">
              <a:extLst>
                <a:ext uri="{FF2B5EF4-FFF2-40B4-BE49-F238E27FC236}">
                  <a16:creationId xmlns:a16="http://schemas.microsoft.com/office/drawing/2014/main" id="{FEEC16CC-CDBD-479C-75D5-9FCF047402EB}"/>
                </a:ext>
              </a:extLst>
            </p:cNvPr>
            <p:cNvSpPr>
              <a:spLocks noChangeAspect="1" noChangeArrowheads="1"/>
            </p:cNvSpPr>
            <p:nvPr/>
          </p:nvSpPr>
          <p:spPr bwMode="auto">
            <a:xfrm>
              <a:off x="672" y="1680"/>
              <a:ext cx="2783" cy="384"/>
            </a:xfrm>
            <a:prstGeom prst="roundRect">
              <a:avLst>
                <a:gd name="adj" fmla="val 50000"/>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17554" name="Group 43">
              <a:extLst>
                <a:ext uri="{FF2B5EF4-FFF2-40B4-BE49-F238E27FC236}">
                  <a16:creationId xmlns:a16="http://schemas.microsoft.com/office/drawing/2014/main" id="{07BFD39B-9380-3236-D213-50F248C5FDDF}"/>
                </a:ext>
              </a:extLst>
            </p:cNvPr>
            <p:cNvGrpSpPr>
              <a:grpSpLocks/>
            </p:cNvGrpSpPr>
            <p:nvPr/>
          </p:nvGrpSpPr>
          <p:grpSpPr bwMode="auto">
            <a:xfrm>
              <a:off x="2867" y="1488"/>
              <a:ext cx="666" cy="774"/>
              <a:chOff x="3731" y="1728"/>
              <a:chExt cx="666" cy="774"/>
            </a:xfrm>
          </p:grpSpPr>
          <p:sp>
            <p:nvSpPr>
              <p:cNvPr id="17557" name="Freeform 44">
                <a:extLst>
                  <a:ext uri="{FF2B5EF4-FFF2-40B4-BE49-F238E27FC236}">
                    <a16:creationId xmlns:a16="http://schemas.microsoft.com/office/drawing/2014/main" id="{6569EA1E-4C2B-550B-AEDD-8F5630F3DB9A}"/>
                  </a:ext>
                </a:extLst>
              </p:cNvPr>
              <p:cNvSpPr>
                <a:spLocks noChangeAspect="1"/>
              </p:cNvSpPr>
              <p:nvPr/>
            </p:nvSpPr>
            <p:spPr bwMode="auto">
              <a:xfrm>
                <a:off x="3731" y="1728"/>
                <a:ext cx="666" cy="774"/>
              </a:xfrm>
              <a:custGeom>
                <a:avLst/>
                <a:gdLst>
                  <a:gd name="T0" fmla="*/ 0 w 1329"/>
                  <a:gd name="T1" fmla="*/ 7 h 1520"/>
                  <a:gd name="T2" fmla="*/ 9 w 1329"/>
                  <a:gd name="T3" fmla="*/ 7 h 1520"/>
                  <a:gd name="T4" fmla="*/ 9 w 1329"/>
                  <a:gd name="T5" fmla="*/ 4 h 1520"/>
                  <a:gd name="T6" fmla="*/ 18 w 1329"/>
                  <a:gd name="T7" fmla="*/ 4 h 1520"/>
                  <a:gd name="T8" fmla="*/ 18 w 1329"/>
                  <a:gd name="T9" fmla="*/ 0 h 1520"/>
                  <a:gd name="T10" fmla="*/ 21 w 1329"/>
                  <a:gd name="T11" fmla="*/ 0 h 1520"/>
                  <a:gd name="T12" fmla="*/ 21 w 1329"/>
                  <a:gd name="T13" fmla="*/ 26 h 1520"/>
                  <a:gd name="T14" fmla="*/ 18 w 1329"/>
                  <a:gd name="T15" fmla="*/ 26 h 1520"/>
                  <a:gd name="T16" fmla="*/ 18 w 1329"/>
                  <a:gd name="T17" fmla="*/ 23 h 1520"/>
                  <a:gd name="T18" fmla="*/ 9 w 1329"/>
                  <a:gd name="T19" fmla="*/ 23 h 1520"/>
                  <a:gd name="T20" fmla="*/ 9 w 1329"/>
                  <a:gd name="T21" fmla="*/ 20 h 1520"/>
                  <a:gd name="T22" fmla="*/ 0 w 1329"/>
                  <a:gd name="T23" fmla="*/ 20 h 1520"/>
                  <a:gd name="T24" fmla="*/ 0 w 1329"/>
                  <a:gd name="T25" fmla="*/ 7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endParaRPr lang="en-US"/>
              </a:p>
            </p:txBody>
          </p:sp>
          <p:sp>
            <p:nvSpPr>
              <p:cNvPr id="17558" name="Rectangle 45">
                <a:extLst>
                  <a:ext uri="{FF2B5EF4-FFF2-40B4-BE49-F238E27FC236}">
                    <a16:creationId xmlns:a16="http://schemas.microsoft.com/office/drawing/2014/main" id="{A6437180-48A3-35F3-4072-2EF880CF7A13}"/>
                  </a:ext>
                </a:extLst>
              </p:cNvPr>
              <p:cNvSpPr>
                <a:spLocks noChangeAspect="1" noChangeArrowheads="1"/>
              </p:cNvSpPr>
              <p:nvPr/>
            </p:nvSpPr>
            <p:spPr bwMode="auto">
              <a:xfrm>
                <a:off x="3737" y="2016"/>
                <a:ext cx="654" cy="186"/>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59" name="Rectangle 46">
                <a:extLst>
                  <a:ext uri="{FF2B5EF4-FFF2-40B4-BE49-F238E27FC236}">
                    <a16:creationId xmlns:a16="http://schemas.microsoft.com/office/drawing/2014/main" id="{90EABA1B-5B36-35A3-47B4-EEDD1EE7B263}"/>
                  </a:ext>
                </a:extLst>
              </p:cNvPr>
              <p:cNvSpPr>
                <a:spLocks noChangeAspect="1" noChangeArrowheads="1"/>
              </p:cNvSpPr>
              <p:nvPr/>
            </p:nvSpPr>
            <p:spPr bwMode="auto">
              <a:xfrm>
                <a:off x="4082" y="2016"/>
                <a:ext cx="186" cy="186"/>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60" name="Rectangle 47">
                <a:extLst>
                  <a:ext uri="{FF2B5EF4-FFF2-40B4-BE49-F238E27FC236}">
                    <a16:creationId xmlns:a16="http://schemas.microsoft.com/office/drawing/2014/main" id="{AC38897E-21C0-A854-552B-44F2B9A31AE4}"/>
                  </a:ext>
                </a:extLst>
              </p:cNvPr>
              <p:cNvSpPr>
                <a:spLocks noChangeAspect="1" noChangeArrowheads="1"/>
              </p:cNvSpPr>
              <p:nvPr/>
            </p:nvSpPr>
            <p:spPr bwMode="auto">
              <a:xfrm>
                <a:off x="3896" y="2016"/>
                <a:ext cx="186" cy="186"/>
              </a:xfrm>
              <a:prstGeom prst="rect">
                <a:avLst/>
              </a:prstGeom>
              <a:solidFill>
                <a:srgbClr val="777777"/>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17555" name="Line 48">
              <a:extLst>
                <a:ext uri="{FF2B5EF4-FFF2-40B4-BE49-F238E27FC236}">
                  <a16:creationId xmlns:a16="http://schemas.microsoft.com/office/drawing/2014/main" id="{40AA49A0-3C2E-7473-2D16-E49F8E548C68}"/>
                </a:ext>
              </a:extLst>
            </p:cNvPr>
            <p:cNvSpPr>
              <a:spLocks noChangeShapeType="1"/>
            </p:cNvSpPr>
            <p:nvPr/>
          </p:nvSpPr>
          <p:spPr bwMode="auto">
            <a:xfrm>
              <a:off x="864" y="1680"/>
              <a:ext cx="2016" cy="0"/>
            </a:xfrm>
            <a:prstGeom prst="line">
              <a:avLst/>
            </a:prstGeom>
            <a:noFill/>
            <a:ln w="31750">
              <a:solidFill>
                <a:srgbClr val="66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a:p>
          </p:txBody>
        </p:sp>
        <p:sp>
          <p:nvSpPr>
            <p:cNvPr id="17556" name="Line 49">
              <a:extLst>
                <a:ext uri="{FF2B5EF4-FFF2-40B4-BE49-F238E27FC236}">
                  <a16:creationId xmlns:a16="http://schemas.microsoft.com/office/drawing/2014/main" id="{D12C935D-2E4B-99C5-BA80-9B20F0FF252D}"/>
                </a:ext>
              </a:extLst>
            </p:cNvPr>
            <p:cNvSpPr>
              <a:spLocks noChangeShapeType="1"/>
            </p:cNvSpPr>
            <p:nvPr/>
          </p:nvSpPr>
          <p:spPr bwMode="auto">
            <a:xfrm>
              <a:off x="864" y="2064"/>
              <a:ext cx="2016" cy="0"/>
            </a:xfrm>
            <a:prstGeom prst="line">
              <a:avLst/>
            </a:prstGeom>
            <a:noFill/>
            <a:ln w="31750">
              <a:solidFill>
                <a:srgbClr val="66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a:p>
          </p:txBody>
        </p:sp>
      </p:grpSp>
      <p:sp>
        <p:nvSpPr>
          <p:cNvPr id="17414" name="Text Box 50">
            <a:extLst>
              <a:ext uri="{FF2B5EF4-FFF2-40B4-BE49-F238E27FC236}">
                <a16:creationId xmlns:a16="http://schemas.microsoft.com/office/drawing/2014/main" id="{9C90490A-3830-44BD-31EC-C091F31A6BA7}"/>
              </a:ext>
            </a:extLst>
          </p:cNvPr>
          <p:cNvSpPr txBox="1">
            <a:spLocks noChangeArrowheads="1"/>
          </p:cNvSpPr>
          <p:nvPr/>
        </p:nvSpPr>
        <p:spPr bwMode="auto">
          <a:xfrm>
            <a:off x="400050" y="1709738"/>
            <a:ext cx="1922463" cy="27622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200" b="1"/>
              <a:t>INTERNAL TO CHARGE</a:t>
            </a:r>
          </a:p>
        </p:txBody>
      </p:sp>
      <p:sp>
        <p:nvSpPr>
          <p:cNvPr id="17415" name="Text Box 51">
            <a:extLst>
              <a:ext uri="{FF2B5EF4-FFF2-40B4-BE49-F238E27FC236}">
                <a16:creationId xmlns:a16="http://schemas.microsoft.com/office/drawing/2014/main" id="{B97474ED-8839-FBBA-73D8-8E717A23B8D7}"/>
              </a:ext>
            </a:extLst>
          </p:cNvPr>
          <p:cNvSpPr txBox="1">
            <a:spLocks noChangeArrowheads="1"/>
          </p:cNvSpPr>
          <p:nvPr/>
        </p:nvSpPr>
        <p:spPr bwMode="auto">
          <a:xfrm>
            <a:off x="396875" y="4475163"/>
            <a:ext cx="1974850" cy="27622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200" b="1"/>
              <a:t>EXTERNAL TO CHARGE</a:t>
            </a:r>
          </a:p>
        </p:txBody>
      </p:sp>
      <p:sp>
        <p:nvSpPr>
          <p:cNvPr id="17416" name="Text Box 52">
            <a:extLst>
              <a:ext uri="{FF2B5EF4-FFF2-40B4-BE49-F238E27FC236}">
                <a16:creationId xmlns:a16="http://schemas.microsoft.com/office/drawing/2014/main" id="{0200B6B2-B247-61C0-9863-5EDC93CAC14E}"/>
              </a:ext>
            </a:extLst>
          </p:cNvPr>
          <p:cNvSpPr txBox="1">
            <a:spLocks noChangeArrowheads="1"/>
          </p:cNvSpPr>
          <p:nvPr/>
        </p:nvSpPr>
        <p:spPr bwMode="auto">
          <a:xfrm>
            <a:off x="6508750" y="4832350"/>
            <a:ext cx="1906588" cy="522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C000"/>
                </a:solidFill>
              </a:rPr>
              <a:t>Typical example</a:t>
            </a:r>
          </a:p>
          <a:p>
            <a:r>
              <a:rPr lang="en-GB" altLang="en-US" sz="1400" b="1">
                <a:solidFill>
                  <a:srgbClr val="FFC000"/>
                </a:solidFill>
              </a:rPr>
              <a:t>UK 120mm tank gun</a:t>
            </a:r>
          </a:p>
        </p:txBody>
      </p:sp>
      <p:sp>
        <p:nvSpPr>
          <p:cNvPr id="17417" name="Text Box 53">
            <a:extLst>
              <a:ext uri="{FF2B5EF4-FFF2-40B4-BE49-F238E27FC236}">
                <a16:creationId xmlns:a16="http://schemas.microsoft.com/office/drawing/2014/main" id="{F49DFE1E-1F93-DAC7-8A15-35113FC719BE}"/>
              </a:ext>
            </a:extLst>
          </p:cNvPr>
          <p:cNvSpPr txBox="1">
            <a:spLocks noChangeArrowheads="1"/>
          </p:cNvSpPr>
          <p:nvPr/>
        </p:nvSpPr>
        <p:spPr bwMode="auto">
          <a:xfrm>
            <a:off x="785813" y="3421063"/>
            <a:ext cx="1212850" cy="30797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VENT HOLE</a:t>
            </a:r>
          </a:p>
        </p:txBody>
      </p:sp>
      <p:sp>
        <p:nvSpPr>
          <p:cNvPr id="17418" name="Text Box 54">
            <a:extLst>
              <a:ext uri="{FF2B5EF4-FFF2-40B4-BE49-F238E27FC236}">
                <a16:creationId xmlns:a16="http://schemas.microsoft.com/office/drawing/2014/main" id="{140D69DE-57E4-5CB8-1FCC-AC3D908AB2D7}"/>
              </a:ext>
            </a:extLst>
          </p:cNvPr>
          <p:cNvSpPr txBox="1">
            <a:spLocks noChangeArrowheads="1"/>
          </p:cNvSpPr>
          <p:nvPr/>
        </p:nvSpPr>
        <p:spPr bwMode="auto">
          <a:xfrm>
            <a:off x="1168400" y="5203825"/>
            <a:ext cx="850900" cy="5238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Mouth</a:t>
            </a:r>
          </a:p>
          <a:p>
            <a:r>
              <a:rPr lang="en-GB" altLang="en-US" sz="1400" b="1"/>
              <a:t>Closure</a:t>
            </a:r>
          </a:p>
        </p:txBody>
      </p:sp>
      <p:sp>
        <p:nvSpPr>
          <p:cNvPr id="17419" name="Text Box 55">
            <a:extLst>
              <a:ext uri="{FF2B5EF4-FFF2-40B4-BE49-F238E27FC236}">
                <a16:creationId xmlns:a16="http://schemas.microsoft.com/office/drawing/2014/main" id="{8869E001-A77D-F905-8AB8-EBE30D49CFA3}"/>
              </a:ext>
            </a:extLst>
          </p:cNvPr>
          <p:cNvSpPr txBox="1">
            <a:spLocks noChangeArrowheads="1"/>
          </p:cNvSpPr>
          <p:nvPr/>
        </p:nvSpPr>
        <p:spPr bwMode="auto">
          <a:xfrm>
            <a:off x="2081213" y="3752850"/>
            <a:ext cx="792162" cy="5238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SEAL</a:t>
            </a:r>
          </a:p>
          <a:p>
            <a:r>
              <a:rPr lang="en-GB" altLang="en-US" sz="1400" b="1"/>
              <a:t>LINING</a:t>
            </a:r>
          </a:p>
        </p:txBody>
      </p:sp>
      <p:sp>
        <p:nvSpPr>
          <p:cNvPr id="17420" name="Text Box 56">
            <a:extLst>
              <a:ext uri="{FF2B5EF4-FFF2-40B4-BE49-F238E27FC236}">
                <a16:creationId xmlns:a16="http://schemas.microsoft.com/office/drawing/2014/main" id="{0779984A-EC0C-A6F6-C229-79F6F91303FA}"/>
              </a:ext>
            </a:extLst>
          </p:cNvPr>
          <p:cNvSpPr txBox="1">
            <a:spLocks noChangeArrowheads="1"/>
          </p:cNvSpPr>
          <p:nvPr/>
        </p:nvSpPr>
        <p:spPr bwMode="auto">
          <a:xfrm>
            <a:off x="6042025" y="3827463"/>
            <a:ext cx="565150" cy="3079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CAP</a:t>
            </a:r>
          </a:p>
        </p:txBody>
      </p:sp>
      <p:sp>
        <p:nvSpPr>
          <p:cNvPr id="17421" name="Text Box 57">
            <a:extLst>
              <a:ext uri="{FF2B5EF4-FFF2-40B4-BE49-F238E27FC236}">
                <a16:creationId xmlns:a16="http://schemas.microsoft.com/office/drawing/2014/main" id="{81FCD785-F643-608C-8B3A-E05CC5D0E6C4}"/>
              </a:ext>
            </a:extLst>
          </p:cNvPr>
          <p:cNvSpPr txBox="1">
            <a:spLocks noChangeArrowheads="1"/>
          </p:cNvSpPr>
          <p:nvPr/>
        </p:nvSpPr>
        <p:spPr bwMode="auto">
          <a:xfrm>
            <a:off x="4759325" y="4062413"/>
            <a:ext cx="1327150" cy="5238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SECONDARY</a:t>
            </a:r>
          </a:p>
          <a:p>
            <a:r>
              <a:rPr lang="en-GB" altLang="en-US" sz="1400" b="1"/>
              <a:t>IGNITION</a:t>
            </a:r>
          </a:p>
        </p:txBody>
      </p:sp>
      <p:sp>
        <p:nvSpPr>
          <p:cNvPr id="17422" name="Text Box 58">
            <a:extLst>
              <a:ext uri="{FF2B5EF4-FFF2-40B4-BE49-F238E27FC236}">
                <a16:creationId xmlns:a16="http://schemas.microsoft.com/office/drawing/2014/main" id="{8204737E-6F6A-F029-972C-ECC360919FA9}"/>
              </a:ext>
            </a:extLst>
          </p:cNvPr>
          <p:cNvSpPr txBox="1">
            <a:spLocks noChangeArrowheads="1"/>
          </p:cNvSpPr>
          <p:nvPr/>
        </p:nvSpPr>
        <p:spPr bwMode="auto">
          <a:xfrm>
            <a:off x="3875088" y="3838575"/>
            <a:ext cx="881062" cy="5238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MAIN</a:t>
            </a:r>
          </a:p>
          <a:p>
            <a:r>
              <a:rPr lang="en-GB" altLang="en-US" sz="1400" b="1"/>
              <a:t>FILLING</a:t>
            </a:r>
          </a:p>
        </p:txBody>
      </p:sp>
      <p:sp>
        <p:nvSpPr>
          <p:cNvPr id="17423" name="Text Box 59">
            <a:extLst>
              <a:ext uri="{FF2B5EF4-FFF2-40B4-BE49-F238E27FC236}">
                <a16:creationId xmlns:a16="http://schemas.microsoft.com/office/drawing/2014/main" id="{E0520199-C038-B621-EBC8-44653BABD7CD}"/>
              </a:ext>
            </a:extLst>
          </p:cNvPr>
          <p:cNvSpPr txBox="1">
            <a:spLocks noChangeArrowheads="1"/>
          </p:cNvSpPr>
          <p:nvPr/>
        </p:nvSpPr>
        <p:spPr bwMode="auto">
          <a:xfrm>
            <a:off x="3116263" y="4062413"/>
            <a:ext cx="703262" cy="30797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BODY</a:t>
            </a:r>
          </a:p>
        </p:txBody>
      </p:sp>
      <p:sp>
        <p:nvSpPr>
          <p:cNvPr id="17424" name="Line 60">
            <a:extLst>
              <a:ext uri="{FF2B5EF4-FFF2-40B4-BE49-F238E27FC236}">
                <a16:creationId xmlns:a16="http://schemas.microsoft.com/office/drawing/2014/main" id="{1BFAF99D-A858-5B18-45C5-7BD4D2EB9568}"/>
              </a:ext>
            </a:extLst>
          </p:cNvPr>
          <p:cNvSpPr>
            <a:spLocks noChangeShapeType="1"/>
          </p:cNvSpPr>
          <p:nvPr/>
        </p:nvSpPr>
        <p:spPr bwMode="auto">
          <a:xfrm flipH="1" flipV="1">
            <a:off x="6049963" y="2825750"/>
            <a:ext cx="215900" cy="998538"/>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25" name="Line 61">
            <a:extLst>
              <a:ext uri="{FF2B5EF4-FFF2-40B4-BE49-F238E27FC236}">
                <a16:creationId xmlns:a16="http://schemas.microsoft.com/office/drawing/2014/main" id="{F2BFDF1A-EA6B-C08A-26B2-4BB19F5C6921}"/>
              </a:ext>
            </a:extLst>
          </p:cNvPr>
          <p:cNvSpPr>
            <a:spLocks noChangeShapeType="1"/>
          </p:cNvSpPr>
          <p:nvPr/>
        </p:nvSpPr>
        <p:spPr bwMode="auto">
          <a:xfrm flipV="1">
            <a:off x="5376863" y="2809875"/>
            <a:ext cx="374650" cy="1255713"/>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26" name="Line 62">
            <a:extLst>
              <a:ext uri="{FF2B5EF4-FFF2-40B4-BE49-F238E27FC236}">
                <a16:creationId xmlns:a16="http://schemas.microsoft.com/office/drawing/2014/main" id="{8314A312-7D88-F46B-4027-7CD3866E8154}"/>
              </a:ext>
            </a:extLst>
          </p:cNvPr>
          <p:cNvSpPr>
            <a:spLocks noChangeShapeType="1"/>
          </p:cNvSpPr>
          <p:nvPr/>
        </p:nvSpPr>
        <p:spPr bwMode="auto">
          <a:xfrm flipV="1">
            <a:off x="4246563" y="2933700"/>
            <a:ext cx="0" cy="890588"/>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27" name="Line 63">
            <a:extLst>
              <a:ext uri="{FF2B5EF4-FFF2-40B4-BE49-F238E27FC236}">
                <a16:creationId xmlns:a16="http://schemas.microsoft.com/office/drawing/2014/main" id="{F014759A-3D13-9AD8-C719-C84127F0D36C}"/>
              </a:ext>
            </a:extLst>
          </p:cNvPr>
          <p:cNvSpPr>
            <a:spLocks noChangeShapeType="1"/>
          </p:cNvSpPr>
          <p:nvPr/>
        </p:nvSpPr>
        <p:spPr bwMode="auto">
          <a:xfrm flipV="1">
            <a:off x="3398838" y="3225800"/>
            <a:ext cx="0" cy="830263"/>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28" name="Line 64">
            <a:extLst>
              <a:ext uri="{FF2B5EF4-FFF2-40B4-BE49-F238E27FC236}">
                <a16:creationId xmlns:a16="http://schemas.microsoft.com/office/drawing/2014/main" id="{8876FDA2-D2F0-14EC-2E6F-C464B8909BFB}"/>
              </a:ext>
            </a:extLst>
          </p:cNvPr>
          <p:cNvSpPr>
            <a:spLocks noChangeShapeType="1"/>
          </p:cNvSpPr>
          <p:nvPr/>
        </p:nvSpPr>
        <p:spPr bwMode="auto">
          <a:xfrm flipV="1">
            <a:off x="2592388" y="3141663"/>
            <a:ext cx="274637" cy="63182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29" name="Line 65">
            <a:extLst>
              <a:ext uri="{FF2B5EF4-FFF2-40B4-BE49-F238E27FC236}">
                <a16:creationId xmlns:a16="http://schemas.microsoft.com/office/drawing/2014/main" id="{8618A60C-BFAF-DDC4-E258-DE688F287E65}"/>
              </a:ext>
            </a:extLst>
          </p:cNvPr>
          <p:cNvSpPr>
            <a:spLocks noChangeShapeType="1"/>
          </p:cNvSpPr>
          <p:nvPr/>
        </p:nvSpPr>
        <p:spPr bwMode="auto">
          <a:xfrm flipV="1">
            <a:off x="1811338" y="3200400"/>
            <a:ext cx="439737" cy="28257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0" name="Line 66">
            <a:extLst>
              <a:ext uri="{FF2B5EF4-FFF2-40B4-BE49-F238E27FC236}">
                <a16:creationId xmlns:a16="http://schemas.microsoft.com/office/drawing/2014/main" id="{FBB7DED9-B82F-00E5-7DBA-BF04DE4FCCD1}"/>
              </a:ext>
            </a:extLst>
          </p:cNvPr>
          <p:cNvSpPr>
            <a:spLocks noChangeShapeType="1"/>
          </p:cNvSpPr>
          <p:nvPr/>
        </p:nvSpPr>
        <p:spPr bwMode="auto">
          <a:xfrm>
            <a:off x="2043113" y="5427663"/>
            <a:ext cx="490537" cy="0"/>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1" name="Line 67">
            <a:extLst>
              <a:ext uri="{FF2B5EF4-FFF2-40B4-BE49-F238E27FC236}">
                <a16:creationId xmlns:a16="http://schemas.microsoft.com/office/drawing/2014/main" id="{3DF1CA7F-6D08-AFC7-2B8D-043B191F3863}"/>
              </a:ext>
            </a:extLst>
          </p:cNvPr>
          <p:cNvSpPr>
            <a:spLocks noChangeShapeType="1"/>
          </p:cNvSpPr>
          <p:nvPr/>
        </p:nvSpPr>
        <p:spPr bwMode="auto">
          <a:xfrm>
            <a:off x="3389313" y="4348163"/>
            <a:ext cx="0" cy="73977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2" name="Line 68">
            <a:extLst>
              <a:ext uri="{FF2B5EF4-FFF2-40B4-BE49-F238E27FC236}">
                <a16:creationId xmlns:a16="http://schemas.microsoft.com/office/drawing/2014/main" id="{F1CC7540-2AB6-97C8-9D7E-FCC795EBC577}"/>
              </a:ext>
            </a:extLst>
          </p:cNvPr>
          <p:cNvSpPr>
            <a:spLocks noChangeShapeType="1"/>
          </p:cNvSpPr>
          <p:nvPr/>
        </p:nvSpPr>
        <p:spPr bwMode="auto">
          <a:xfrm>
            <a:off x="4229100" y="4297363"/>
            <a:ext cx="0" cy="757237"/>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3" name="Line 69">
            <a:extLst>
              <a:ext uri="{FF2B5EF4-FFF2-40B4-BE49-F238E27FC236}">
                <a16:creationId xmlns:a16="http://schemas.microsoft.com/office/drawing/2014/main" id="{CCADF33C-E601-FD4C-6B4E-7D1DB521F8E0}"/>
              </a:ext>
            </a:extLst>
          </p:cNvPr>
          <p:cNvSpPr>
            <a:spLocks noChangeShapeType="1"/>
          </p:cNvSpPr>
          <p:nvPr/>
        </p:nvSpPr>
        <p:spPr bwMode="auto">
          <a:xfrm>
            <a:off x="5359400" y="4513263"/>
            <a:ext cx="92075" cy="906462"/>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4" name="Line 70">
            <a:extLst>
              <a:ext uri="{FF2B5EF4-FFF2-40B4-BE49-F238E27FC236}">
                <a16:creationId xmlns:a16="http://schemas.microsoft.com/office/drawing/2014/main" id="{D6A2B19A-B934-BC56-53C2-2713C675FFB8}"/>
              </a:ext>
            </a:extLst>
          </p:cNvPr>
          <p:cNvSpPr>
            <a:spLocks noChangeShapeType="1"/>
          </p:cNvSpPr>
          <p:nvPr/>
        </p:nvSpPr>
        <p:spPr bwMode="auto">
          <a:xfrm flipH="1">
            <a:off x="5759450" y="4089400"/>
            <a:ext cx="473075" cy="133032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35" name="Freeform 71" descr="Large confetti">
            <a:extLst>
              <a:ext uri="{FF2B5EF4-FFF2-40B4-BE49-F238E27FC236}">
                <a16:creationId xmlns:a16="http://schemas.microsoft.com/office/drawing/2014/main" id="{43FB6BF2-41C0-FB93-C0C5-A5F7786BA1B8}"/>
              </a:ext>
            </a:extLst>
          </p:cNvPr>
          <p:cNvSpPr>
            <a:spLocks noChangeAspect="1"/>
          </p:cNvSpPr>
          <p:nvPr/>
        </p:nvSpPr>
        <p:spPr bwMode="auto">
          <a:xfrm>
            <a:off x="7572375" y="2990850"/>
            <a:ext cx="1308100" cy="255588"/>
          </a:xfrm>
          <a:custGeom>
            <a:avLst/>
            <a:gdLst>
              <a:gd name="T0" fmla="*/ 0 w 2187"/>
              <a:gd name="T1" fmla="*/ 2147483646 h 427"/>
              <a:gd name="T2" fmla="*/ 2147483646 w 2187"/>
              <a:gd name="T3" fmla="*/ 2147483646 h 427"/>
              <a:gd name="T4" fmla="*/ 2147483646 w 2187"/>
              <a:gd name="T5" fmla="*/ 2147483646 h 427"/>
              <a:gd name="T6" fmla="*/ 2147483646 w 2187"/>
              <a:gd name="T7" fmla="*/ 0 h 427"/>
              <a:gd name="T8" fmla="*/ 2147483646 w 2187"/>
              <a:gd name="T9" fmla="*/ 2147483646 h 427"/>
              <a:gd name="T10" fmla="*/ 2147483646 w 2187"/>
              <a:gd name="T11" fmla="*/ 2147483646 h 427"/>
              <a:gd name="T12" fmla="*/ 2147483646 w 2187"/>
              <a:gd name="T13" fmla="*/ 2147483646 h 427"/>
              <a:gd name="T14" fmla="*/ 0 w 2187"/>
              <a:gd name="T15" fmla="*/ 2147483646 h 427"/>
              <a:gd name="T16" fmla="*/ 0 w 2187"/>
              <a:gd name="T17" fmla="*/ 214748364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nvGrpSpPr>
          <p:cNvPr id="17436" name="Group 72">
            <a:extLst>
              <a:ext uri="{FF2B5EF4-FFF2-40B4-BE49-F238E27FC236}">
                <a16:creationId xmlns:a16="http://schemas.microsoft.com/office/drawing/2014/main" id="{02483D3A-06D2-346C-7B46-1DF1F213DB05}"/>
              </a:ext>
            </a:extLst>
          </p:cNvPr>
          <p:cNvGrpSpPr>
            <a:grpSpLocks noChangeAspect="1"/>
          </p:cNvGrpSpPr>
          <p:nvPr/>
        </p:nvGrpSpPr>
        <p:grpSpPr bwMode="auto">
          <a:xfrm>
            <a:off x="6796088" y="3013075"/>
            <a:ext cx="895350" cy="211138"/>
            <a:chOff x="1437" y="1305"/>
            <a:chExt cx="2993" cy="707"/>
          </a:xfrm>
        </p:grpSpPr>
        <p:sp>
          <p:nvSpPr>
            <p:cNvPr id="17518" name="Freeform 73">
              <a:extLst>
                <a:ext uri="{FF2B5EF4-FFF2-40B4-BE49-F238E27FC236}">
                  <a16:creationId xmlns:a16="http://schemas.microsoft.com/office/drawing/2014/main" id="{4B33125C-CB0D-1723-8C41-9615CD96DAE2}"/>
                </a:ext>
              </a:extLst>
            </p:cNvPr>
            <p:cNvSpPr>
              <a:spLocks noChangeAspect="1"/>
            </p:cNvSpPr>
            <p:nvPr/>
          </p:nvSpPr>
          <p:spPr bwMode="auto">
            <a:xfrm>
              <a:off x="1437" y="1533"/>
              <a:ext cx="509" cy="253"/>
            </a:xfrm>
            <a:custGeom>
              <a:avLst/>
              <a:gdLst>
                <a:gd name="T0" fmla="*/ 0 w 1007"/>
                <a:gd name="T1" fmla="*/ 2 h 560"/>
                <a:gd name="T2" fmla="*/ 11 w 1007"/>
                <a:gd name="T3" fmla="*/ 0 h 560"/>
                <a:gd name="T4" fmla="*/ 11 w 1007"/>
                <a:gd name="T5" fmla="*/ 1 h 560"/>
                <a:gd name="T6" fmla="*/ 17 w 1007"/>
                <a:gd name="T7" fmla="*/ 1 h 560"/>
                <a:gd name="T8" fmla="*/ 17 w 1007"/>
                <a:gd name="T9" fmla="*/ 3 h 560"/>
                <a:gd name="T10" fmla="*/ 17 w 1007"/>
                <a:gd name="T11" fmla="*/ 4 h 560"/>
                <a:gd name="T12" fmla="*/ 11 w 1007"/>
                <a:gd name="T13" fmla="*/ 4 h 560"/>
                <a:gd name="T14" fmla="*/ 11 w 1007"/>
                <a:gd name="T15" fmla="*/ 5 h 560"/>
                <a:gd name="T16" fmla="*/ 0 w 1007"/>
                <a:gd name="T17" fmla="*/ 3 h 560"/>
                <a:gd name="T18" fmla="*/ 0 w 1007"/>
                <a:gd name="T19" fmla="*/ 2 h 560"/>
                <a:gd name="T20" fmla="*/ 0 w 1007"/>
                <a:gd name="T21" fmla="*/ 2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519" name="Freeform 74">
              <a:extLst>
                <a:ext uri="{FF2B5EF4-FFF2-40B4-BE49-F238E27FC236}">
                  <a16:creationId xmlns:a16="http://schemas.microsoft.com/office/drawing/2014/main" id="{FBFE5C9A-DAF7-0CFD-2667-7CFE2D20826E}"/>
                </a:ext>
              </a:extLst>
            </p:cNvPr>
            <p:cNvSpPr>
              <a:spLocks noChangeAspect="1"/>
            </p:cNvSpPr>
            <p:nvPr/>
          </p:nvSpPr>
          <p:spPr bwMode="auto">
            <a:xfrm>
              <a:off x="1774" y="1332"/>
              <a:ext cx="2656" cy="656"/>
            </a:xfrm>
            <a:custGeom>
              <a:avLst/>
              <a:gdLst>
                <a:gd name="T0" fmla="*/ 87 w 5258"/>
                <a:gd name="T1" fmla="*/ 11 h 1449"/>
                <a:gd name="T2" fmla="*/ 87 w 5258"/>
                <a:gd name="T3" fmla="*/ 1 h 1449"/>
                <a:gd name="T4" fmla="*/ 87 w 5258"/>
                <a:gd name="T5" fmla="*/ 1 h 1449"/>
                <a:gd name="T6" fmla="*/ 74 w 5258"/>
                <a:gd name="T7" fmla="*/ 0 h 1449"/>
                <a:gd name="T8" fmla="*/ 74 w 5258"/>
                <a:gd name="T9" fmla="*/ 0 h 1449"/>
                <a:gd name="T10" fmla="*/ 48 w 5258"/>
                <a:gd name="T11" fmla="*/ 0 h 1449"/>
                <a:gd name="T12" fmla="*/ 48 w 5258"/>
                <a:gd name="T13" fmla="*/ 0 h 1449"/>
                <a:gd name="T14" fmla="*/ 45 w 5258"/>
                <a:gd name="T15" fmla="*/ 0 h 1449"/>
                <a:gd name="T16" fmla="*/ 42 w 5258"/>
                <a:gd name="T17" fmla="*/ 0 h 1449"/>
                <a:gd name="T18" fmla="*/ 39 w 5258"/>
                <a:gd name="T19" fmla="*/ 0 h 1449"/>
                <a:gd name="T20" fmla="*/ 35 w 5258"/>
                <a:gd name="T21" fmla="*/ 0 h 1449"/>
                <a:gd name="T22" fmla="*/ 32 w 5258"/>
                <a:gd name="T23" fmla="*/ 0 h 1449"/>
                <a:gd name="T24" fmla="*/ 29 w 5258"/>
                <a:gd name="T25" fmla="*/ 1 h 1449"/>
                <a:gd name="T26" fmla="*/ 26 w 5258"/>
                <a:gd name="T27" fmla="*/ 1 h 1449"/>
                <a:gd name="T28" fmla="*/ 23 w 5258"/>
                <a:gd name="T29" fmla="*/ 1 h 1449"/>
                <a:gd name="T30" fmla="*/ 20 w 5258"/>
                <a:gd name="T31" fmla="*/ 2 h 1449"/>
                <a:gd name="T32" fmla="*/ 17 w 5258"/>
                <a:gd name="T33" fmla="*/ 2 h 1449"/>
                <a:gd name="T34" fmla="*/ 14 w 5258"/>
                <a:gd name="T35" fmla="*/ 2 h 1449"/>
                <a:gd name="T36" fmla="*/ 11 w 5258"/>
                <a:gd name="T37" fmla="*/ 2 h 1449"/>
                <a:gd name="T38" fmla="*/ 9 w 5258"/>
                <a:gd name="T39" fmla="*/ 3 h 1449"/>
                <a:gd name="T40" fmla="*/ 6 w 5258"/>
                <a:gd name="T41" fmla="*/ 3 h 1449"/>
                <a:gd name="T42" fmla="*/ 3 w 5258"/>
                <a:gd name="T43" fmla="*/ 4 h 1449"/>
                <a:gd name="T44" fmla="*/ 1 w 5258"/>
                <a:gd name="T45" fmla="*/ 4 h 1449"/>
                <a:gd name="T46" fmla="*/ 0 w 5258"/>
                <a:gd name="T47" fmla="*/ 4 h 1449"/>
                <a:gd name="T48" fmla="*/ 0 w 5258"/>
                <a:gd name="T49" fmla="*/ 9 h 1449"/>
                <a:gd name="T50" fmla="*/ 1 w 5258"/>
                <a:gd name="T51" fmla="*/ 9 h 1449"/>
                <a:gd name="T52" fmla="*/ 3 w 5258"/>
                <a:gd name="T53" fmla="*/ 9 h 1449"/>
                <a:gd name="T54" fmla="*/ 6 w 5258"/>
                <a:gd name="T55" fmla="*/ 10 h 1449"/>
                <a:gd name="T56" fmla="*/ 9 w 5258"/>
                <a:gd name="T57" fmla="*/ 10 h 1449"/>
                <a:gd name="T58" fmla="*/ 11 w 5258"/>
                <a:gd name="T59" fmla="*/ 10 h 1449"/>
                <a:gd name="T60" fmla="*/ 14 w 5258"/>
                <a:gd name="T61" fmla="*/ 10 h 1449"/>
                <a:gd name="T62" fmla="*/ 17 w 5258"/>
                <a:gd name="T63" fmla="*/ 11 h 1449"/>
                <a:gd name="T64" fmla="*/ 20 w 5258"/>
                <a:gd name="T65" fmla="*/ 11 h 1449"/>
                <a:gd name="T66" fmla="*/ 23 w 5258"/>
                <a:gd name="T67" fmla="*/ 11 h 1449"/>
                <a:gd name="T68" fmla="*/ 26 w 5258"/>
                <a:gd name="T69" fmla="*/ 11 h 1449"/>
                <a:gd name="T70" fmla="*/ 29 w 5258"/>
                <a:gd name="T71" fmla="*/ 12 h 1449"/>
                <a:gd name="T72" fmla="*/ 32 w 5258"/>
                <a:gd name="T73" fmla="*/ 12 h 1449"/>
                <a:gd name="T74" fmla="*/ 35 w 5258"/>
                <a:gd name="T75" fmla="*/ 12 h 1449"/>
                <a:gd name="T76" fmla="*/ 39 w 5258"/>
                <a:gd name="T77" fmla="*/ 12 h 1449"/>
                <a:gd name="T78" fmla="*/ 42 w 5258"/>
                <a:gd name="T79" fmla="*/ 12 h 1449"/>
                <a:gd name="T80" fmla="*/ 45 w 5258"/>
                <a:gd name="T81" fmla="*/ 13 h 1449"/>
                <a:gd name="T82" fmla="*/ 48 w 5258"/>
                <a:gd name="T83" fmla="*/ 13 h 1449"/>
                <a:gd name="T84" fmla="*/ 48 w 5258"/>
                <a:gd name="T85" fmla="*/ 13 h 1449"/>
                <a:gd name="T86" fmla="*/ 74 w 5258"/>
                <a:gd name="T87" fmla="*/ 13 h 1449"/>
                <a:gd name="T88" fmla="*/ 74 w 5258"/>
                <a:gd name="T89" fmla="*/ 13 h 1449"/>
                <a:gd name="T90" fmla="*/ 87 w 5258"/>
                <a:gd name="T91" fmla="*/ 11 h 1449"/>
                <a:gd name="T92" fmla="*/ 87 w 5258"/>
                <a:gd name="T93" fmla="*/ 11 h 1449"/>
                <a:gd name="T94" fmla="*/ 87 w 5258"/>
                <a:gd name="T95" fmla="*/ 11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7520" name="Group 75">
              <a:extLst>
                <a:ext uri="{FF2B5EF4-FFF2-40B4-BE49-F238E27FC236}">
                  <a16:creationId xmlns:a16="http://schemas.microsoft.com/office/drawing/2014/main" id="{D610BC81-8688-116D-C497-4CFF415DD310}"/>
                </a:ext>
              </a:extLst>
            </p:cNvPr>
            <p:cNvGrpSpPr>
              <a:grpSpLocks noChangeAspect="1"/>
            </p:cNvGrpSpPr>
            <p:nvPr/>
          </p:nvGrpSpPr>
          <p:grpSpPr bwMode="auto">
            <a:xfrm>
              <a:off x="3799" y="1305"/>
              <a:ext cx="233" cy="707"/>
              <a:chOff x="3799" y="1296"/>
              <a:chExt cx="233" cy="707"/>
            </a:xfrm>
          </p:grpSpPr>
          <p:sp>
            <p:nvSpPr>
              <p:cNvPr id="17521" name="Rectangle 76">
                <a:extLst>
                  <a:ext uri="{FF2B5EF4-FFF2-40B4-BE49-F238E27FC236}">
                    <a16:creationId xmlns:a16="http://schemas.microsoft.com/office/drawing/2014/main" id="{C09C1103-E38C-B7C7-DFC7-1AA7C797331B}"/>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22" name="AutoShape 77">
                <a:extLst>
                  <a:ext uri="{FF2B5EF4-FFF2-40B4-BE49-F238E27FC236}">
                    <a16:creationId xmlns:a16="http://schemas.microsoft.com/office/drawing/2014/main" id="{4159A0F1-5988-5E3D-758D-3C69A869A1DA}"/>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523" name="AutoShape 78">
                <a:extLst>
                  <a:ext uri="{FF2B5EF4-FFF2-40B4-BE49-F238E27FC236}">
                    <a16:creationId xmlns:a16="http://schemas.microsoft.com/office/drawing/2014/main" id="{4E450A84-FED8-E399-676B-5E421259DA1B}"/>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grpSp>
        <p:nvGrpSpPr>
          <p:cNvPr id="17437" name="Group 79">
            <a:extLst>
              <a:ext uri="{FF2B5EF4-FFF2-40B4-BE49-F238E27FC236}">
                <a16:creationId xmlns:a16="http://schemas.microsoft.com/office/drawing/2014/main" id="{78D93636-E48B-FC56-7626-56FFCF07578F}"/>
              </a:ext>
            </a:extLst>
          </p:cNvPr>
          <p:cNvGrpSpPr>
            <a:grpSpLocks noChangeAspect="1"/>
          </p:cNvGrpSpPr>
          <p:nvPr/>
        </p:nvGrpSpPr>
        <p:grpSpPr bwMode="auto">
          <a:xfrm>
            <a:off x="7572375" y="2952750"/>
            <a:ext cx="1339850" cy="334963"/>
            <a:chOff x="3721" y="2861"/>
            <a:chExt cx="1519" cy="380"/>
          </a:xfrm>
        </p:grpSpPr>
        <p:sp>
          <p:nvSpPr>
            <p:cNvPr id="17516" name="Freeform 80">
              <a:extLst>
                <a:ext uri="{FF2B5EF4-FFF2-40B4-BE49-F238E27FC236}">
                  <a16:creationId xmlns:a16="http://schemas.microsoft.com/office/drawing/2014/main" id="{1452B3C4-E30D-CC5F-DE41-A99308607324}"/>
                </a:ext>
              </a:extLst>
            </p:cNvPr>
            <p:cNvSpPr>
              <a:spLocks noChangeAspect="1"/>
            </p:cNvSpPr>
            <p:nvPr/>
          </p:nvSpPr>
          <p:spPr bwMode="auto">
            <a:xfrm>
              <a:off x="3721" y="2861"/>
              <a:ext cx="1519" cy="158"/>
            </a:xfrm>
            <a:custGeom>
              <a:avLst/>
              <a:gdLst>
                <a:gd name="T0" fmla="*/ 0 w 9115"/>
                <a:gd name="T1" fmla="*/ 0 h 949"/>
                <a:gd name="T2" fmla="*/ 0 w 9115"/>
                <a:gd name="T3" fmla="*/ 0 h 949"/>
                <a:gd name="T4" fmla="*/ 0 w 9115"/>
                <a:gd name="T5" fmla="*/ 0 h 949"/>
                <a:gd name="T6" fmla="*/ 0 w 9115"/>
                <a:gd name="T7" fmla="*/ 0 h 949"/>
                <a:gd name="T8" fmla="*/ 0 w 9115"/>
                <a:gd name="T9" fmla="*/ 0 h 949"/>
                <a:gd name="T10" fmla="*/ 0 w 9115"/>
                <a:gd name="T11" fmla="*/ 0 h 949"/>
                <a:gd name="T12" fmla="*/ 0 w 9115"/>
                <a:gd name="T13" fmla="*/ 0 h 949"/>
                <a:gd name="T14" fmla="*/ 0 w 9115"/>
                <a:gd name="T15" fmla="*/ 0 h 949"/>
                <a:gd name="T16" fmla="*/ 0 w 9115"/>
                <a:gd name="T17" fmla="*/ 0 h 949"/>
                <a:gd name="T18" fmla="*/ 0 w 9115"/>
                <a:gd name="T19" fmla="*/ 0 h 949"/>
                <a:gd name="T20" fmla="*/ 0 w 9115"/>
                <a:gd name="T21" fmla="*/ 0 h 949"/>
                <a:gd name="T22" fmla="*/ 0 w 9115"/>
                <a:gd name="T23" fmla="*/ 0 h 949"/>
                <a:gd name="T24" fmla="*/ 0 w 9115"/>
                <a:gd name="T25" fmla="*/ 0 h 949"/>
                <a:gd name="T26" fmla="*/ 0 w 9115"/>
                <a:gd name="T27" fmla="*/ 0 h 949"/>
                <a:gd name="T28" fmla="*/ 0 w 9115"/>
                <a:gd name="T29" fmla="*/ 0 h 949"/>
                <a:gd name="T30" fmla="*/ 0 w 9115"/>
                <a:gd name="T31" fmla="*/ 0 h 949"/>
                <a:gd name="T32" fmla="*/ 0 w 9115"/>
                <a:gd name="T33" fmla="*/ 0 h 949"/>
                <a:gd name="T34" fmla="*/ 0 w 9115"/>
                <a:gd name="T35" fmla="*/ 0 h 949"/>
                <a:gd name="T36" fmla="*/ 0 w 9115"/>
                <a:gd name="T37" fmla="*/ 0 h 949"/>
                <a:gd name="T38" fmla="*/ 0 w 9115"/>
                <a:gd name="T39" fmla="*/ 0 h 949"/>
                <a:gd name="T40" fmla="*/ 0 w 9115"/>
                <a:gd name="T41" fmla="*/ 0 h 949"/>
                <a:gd name="T42" fmla="*/ 0 w 9115"/>
                <a:gd name="T43" fmla="*/ 0 h 949"/>
                <a:gd name="T44" fmla="*/ 0 w 9115"/>
                <a:gd name="T45" fmla="*/ 0 h 949"/>
                <a:gd name="T46" fmla="*/ 0 w 9115"/>
                <a:gd name="T47" fmla="*/ 0 h 949"/>
                <a:gd name="T48" fmla="*/ 0 w 9115"/>
                <a:gd name="T49" fmla="*/ 0 h 949"/>
                <a:gd name="T50" fmla="*/ 0 w 9115"/>
                <a:gd name="T51" fmla="*/ 0 h 949"/>
                <a:gd name="T52" fmla="*/ 0 w 9115"/>
                <a:gd name="T53" fmla="*/ 0 h 949"/>
                <a:gd name="T54" fmla="*/ 0 w 9115"/>
                <a:gd name="T55" fmla="*/ 0 h 949"/>
                <a:gd name="T56" fmla="*/ 0 w 9115"/>
                <a:gd name="T57" fmla="*/ 0 h 949"/>
                <a:gd name="T58" fmla="*/ 0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endParaRPr lang="en-US"/>
            </a:p>
          </p:txBody>
        </p:sp>
        <p:sp>
          <p:nvSpPr>
            <p:cNvPr id="17517" name="Freeform 81">
              <a:extLst>
                <a:ext uri="{FF2B5EF4-FFF2-40B4-BE49-F238E27FC236}">
                  <a16:creationId xmlns:a16="http://schemas.microsoft.com/office/drawing/2014/main" id="{EAB9411D-5ECA-2BEA-BC92-DDFDCFAEAB7C}"/>
                </a:ext>
              </a:extLst>
            </p:cNvPr>
            <p:cNvSpPr>
              <a:spLocks noChangeAspect="1"/>
            </p:cNvSpPr>
            <p:nvPr/>
          </p:nvSpPr>
          <p:spPr bwMode="auto">
            <a:xfrm>
              <a:off x="3721" y="3083"/>
              <a:ext cx="1519" cy="158"/>
            </a:xfrm>
            <a:custGeom>
              <a:avLst/>
              <a:gdLst>
                <a:gd name="T0" fmla="*/ 0 w 9116"/>
                <a:gd name="T1" fmla="*/ 0 h 951"/>
                <a:gd name="T2" fmla="*/ 0 w 9116"/>
                <a:gd name="T3" fmla="*/ 0 h 951"/>
                <a:gd name="T4" fmla="*/ 0 w 9116"/>
                <a:gd name="T5" fmla="*/ 0 h 951"/>
                <a:gd name="T6" fmla="*/ 0 w 9116"/>
                <a:gd name="T7" fmla="*/ 0 h 951"/>
                <a:gd name="T8" fmla="*/ 0 w 9116"/>
                <a:gd name="T9" fmla="*/ 0 h 951"/>
                <a:gd name="T10" fmla="*/ 0 w 9116"/>
                <a:gd name="T11" fmla="*/ 0 h 951"/>
                <a:gd name="T12" fmla="*/ 0 w 9116"/>
                <a:gd name="T13" fmla="*/ 0 h 951"/>
                <a:gd name="T14" fmla="*/ 0 w 9116"/>
                <a:gd name="T15" fmla="*/ 0 h 951"/>
                <a:gd name="T16" fmla="*/ 0 w 9116"/>
                <a:gd name="T17" fmla="*/ 0 h 951"/>
                <a:gd name="T18" fmla="*/ 0 w 9116"/>
                <a:gd name="T19" fmla="*/ 0 h 951"/>
                <a:gd name="T20" fmla="*/ 0 w 9116"/>
                <a:gd name="T21" fmla="*/ 0 h 951"/>
                <a:gd name="T22" fmla="*/ 0 w 9116"/>
                <a:gd name="T23" fmla="*/ 0 h 951"/>
                <a:gd name="T24" fmla="*/ 0 w 9116"/>
                <a:gd name="T25" fmla="*/ 0 h 951"/>
                <a:gd name="T26" fmla="*/ 0 w 9116"/>
                <a:gd name="T27" fmla="*/ 0 h 951"/>
                <a:gd name="T28" fmla="*/ 0 w 9116"/>
                <a:gd name="T29" fmla="*/ 0 h 951"/>
                <a:gd name="T30" fmla="*/ 0 w 9116"/>
                <a:gd name="T31" fmla="*/ 0 h 951"/>
                <a:gd name="T32" fmla="*/ 0 w 9116"/>
                <a:gd name="T33" fmla="*/ 0 h 951"/>
                <a:gd name="T34" fmla="*/ 0 w 9116"/>
                <a:gd name="T35" fmla="*/ 0 h 951"/>
                <a:gd name="T36" fmla="*/ 0 w 9116"/>
                <a:gd name="T37" fmla="*/ 0 h 951"/>
                <a:gd name="T38" fmla="*/ 0 w 9116"/>
                <a:gd name="T39" fmla="*/ 0 h 951"/>
                <a:gd name="T40" fmla="*/ 0 w 9116"/>
                <a:gd name="T41" fmla="*/ 0 h 951"/>
                <a:gd name="T42" fmla="*/ 0 w 9116"/>
                <a:gd name="T43" fmla="*/ 0 h 951"/>
                <a:gd name="T44" fmla="*/ 0 w 9116"/>
                <a:gd name="T45" fmla="*/ 0 h 951"/>
                <a:gd name="T46" fmla="*/ 0 w 9116"/>
                <a:gd name="T47" fmla="*/ 0 h 951"/>
                <a:gd name="T48" fmla="*/ 0 w 9116"/>
                <a:gd name="T49" fmla="*/ 0 h 951"/>
                <a:gd name="T50" fmla="*/ 0 w 9116"/>
                <a:gd name="T51" fmla="*/ 0 h 951"/>
                <a:gd name="T52" fmla="*/ 0 w 9116"/>
                <a:gd name="T53" fmla="*/ 0 h 951"/>
                <a:gd name="T54" fmla="*/ 0 w 9116"/>
                <a:gd name="T55" fmla="*/ 0 h 951"/>
                <a:gd name="T56" fmla="*/ 0 w 9116"/>
                <a:gd name="T57" fmla="*/ 0 h 951"/>
                <a:gd name="T58" fmla="*/ 0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endParaRPr lang="en-US"/>
            </a:p>
          </p:txBody>
        </p:sp>
      </p:grpSp>
      <p:grpSp>
        <p:nvGrpSpPr>
          <p:cNvPr id="17438" name="Group 82">
            <a:extLst>
              <a:ext uri="{FF2B5EF4-FFF2-40B4-BE49-F238E27FC236}">
                <a16:creationId xmlns:a16="http://schemas.microsoft.com/office/drawing/2014/main" id="{C9B882F6-75A0-677D-BC2A-01371D41BCE5}"/>
              </a:ext>
            </a:extLst>
          </p:cNvPr>
          <p:cNvGrpSpPr>
            <a:grpSpLocks noChangeAspect="1"/>
          </p:cNvGrpSpPr>
          <p:nvPr/>
        </p:nvGrpSpPr>
        <p:grpSpPr bwMode="auto">
          <a:xfrm>
            <a:off x="8077200" y="3082925"/>
            <a:ext cx="835025" cy="76200"/>
            <a:chOff x="3058" y="1625"/>
            <a:chExt cx="1396" cy="129"/>
          </a:xfrm>
        </p:grpSpPr>
        <p:sp>
          <p:nvSpPr>
            <p:cNvPr id="17511" name="AutoShape 83">
              <a:extLst>
                <a:ext uri="{FF2B5EF4-FFF2-40B4-BE49-F238E27FC236}">
                  <a16:creationId xmlns:a16="http://schemas.microsoft.com/office/drawing/2014/main" id="{7CD71D22-9E82-262B-1CAE-F71BC391B733}"/>
                </a:ext>
              </a:extLst>
            </p:cNvPr>
            <p:cNvSpPr>
              <a:spLocks noChangeAspect="1" noChangeArrowheads="1"/>
            </p:cNvSpPr>
            <p:nvPr/>
          </p:nvSpPr>
          <p:spPr bwMode="auto">
            <a:xfrm>
              <a:off x="3058" y="1641"/>
              <a:ext cx="1377" cy="98"/>
            </a:xfrm>
            <a:prstGeom prst="roundRect">
              <a:avLst>
                <a:gd name="adj" fmla="val 50000"/>
              </a:avLst>
            </a:prstGeom>
            <a:solidFill>
              <a:srgbClr val="FFFFFF"/>
            </a:solidFill>
            <a:ln w="6350">
              <a:solidFill>
                <a:srgbClr val="FFFF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12" name="AutoShape 84">
              <a:extLst>
                <a:ext uri="{FF2B5EF4-FFF2-40B4-BE49-F238E27FC236}">
                  <a16:creationId xmlns:a16="http://schemas.microsoft.com/office/drawing/2014/main" id="{A21B087D-616A-E429-4F35-3E736FE872AB}"/>
                </a:ext>
              </a:extLst>
            </p:cNvPr>
            <p:cNvSpPr>
              <a:spLocks noChangeAspect="1" noChangeArrowheads="1"/>
            </p:cNvSpPr>
            <p:nvPr/>
          </p:nvSpPr>
          <p:spPr bwMode="auto">
            <a:xfrm>
              <a:off x="3075" y="1658"/>
              <a:ext cx="1371" cy="64"/>
            </a:xfrm>
            <a:prstGeom prst="roundRect">
              <a:avLst>
                <a:gd name="adj" fmla="val 50000"/>
              </a:avLst>
            </a:prstGeom>
            <a:solidFill>
              <a:srgbClr val="FFFFFF"/>
            </a:solidFill>
            <a:ln w="6350">
              <a:solidFill>
                <a:srgbClr val="FFFF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13" name="Freeform 85">
              <a:extLst>
                <a:ext uri="{FF2B5EF4-FFF2-40B4-BE49-F238E27FC236}">
                  <a16:creationId xmlns:a16="http://schemas.microsoft.com/office/drawing/2014/main" id="{0C4B58A2-E6AC-5387-893B-CA94B6B83898}"/>
                </a:ext>
              </a:extLst>
            </p:cNvPr>
            <p:cNvSpPr>
              <a:spLocks noChangeAspect="1"/>
            </p:cNvSpPr>
            <p:nvPr/>
          </p:nvSpPr>
          <p:spPr bwMode="auto">
            <a:xfrm>
              <a:off x="4343" y="1625"/>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FFFFFF"/>
            </a:solidFill>
            <a:ln w="6350">
              <a:solidFill>
                <a:srgbClr val="FFFFFF"/>
              </a:solidFill>
              <a:prstDash val="solid"/>
              <a:round/>
              <a:headEnd/>
              <a:tailEnd/>
            </a:ln>
          </p:spPr>
          <p:txBody>
            <a:bodyPr/>
            <a:lstStyle/>
            <a:p>
              <a:endParaRPr lang="en-US"/>
            </a:p>
          </p:txBody>
        </p:sp>
        <p:sp>
          <p:nvSpPr>
            <p:cNvPr id="17514" name="Rectangle 86">
              <a:extLst>
                <a:ext uri="{FF2B5EF4-FFF2-40B4-BE49-F238E27FC236}">
                  <a16:creationId xmlns:a16="http://schemas.microsoft.com/office/drawing/2014/main" id="{CE68B19B-431F-F3D5-E9A9-EE3FDEBBCE60}"/>
                </a:ext>
              </a:extLst>
            </p:cNvPr>
            <p:cNvSpPr>
              <a:spLocks noChangeAspect="1" noChangeArrowheads="1"/>
            </p:cNvSpPr>
            <p:nvPr/>
          </p:nvSpPr>
          <p:spPr bwMode="auto">
            <a:xfrm>
              <a:off x="4344" y="1673"/>
              <a:ext cx="109" cy="31"/>
            </a:xfrm>
            <a:prstGeom prst="rect">
              <a:avLst/>
            </a:prstGeom>
            <a:solidFill>
              <a:srgbClr val="FFFFFF"/>
            </a:solidFill>
            <a:ln w="6350">
              <a:solidFill>
                <a:srgbClr val="FFFFFF"/>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15" name="Rectangle 87">
              <a:extLst>
                <a:ext uri="{FF2B5EF4-FFF2-40B4-BE49-F238E27FC236}">
                  <a16:creationId xmlns:a16="http://schemas.microsoft.com/office/drawing/2014/main" id="{FA256124-EB95-98C9-3042-D9A43B7F131D}"/>
                </a:ext>
              </a:extLst>
            </p:cNvPr>
            <p:cNvSpPr>
              <a:spLocks noChangeAspect="1" noChangeArrowheads="1"/>
            </p:cNvSpPr>
            <p:nvPr/>
          </p:nvSpPr>
          <p:spPr bwMode="auto">
            <a:xfrm>
              <a:off x="4391" y="1673"/>
              <a:ext cx="31" cy="31"/>
            </a:xfrm>
            <a:prstGeom prst="rect">
              <a:avLst/>
            </a:prstGeom>
            <a:solidFill>
              <a:srgbClr val="FFFFFF"/>
            </a:solidFill>
            <a:ln w="6350">
              <a:solidFill>
                <a:srgbClr val="FFFFFF"/>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7439" name="Group 88">
            <a:extLst>
              <a:ext uri="{FF2B5EF4-FFF2-40B4-BE49-F238E27FC236}">
                <a16:creationId xmlns:a16="http://schemas.microsoft.com/office/drawing/2014/main" id="{71DAE7B1-0A12-C7CB-3DB7-5E1C4EB0A835}"/>
              </a:ext>
            </a:extLst>
          </p:cNvPr>
          <p:cNvGrpSpPr>
            <a:grpSpLocks noChangeAspect="1"/>
          </p:cNvGrpSpPr>
          <p:nvPr/>
        </p:nvGrpSpPr>
        <p:grpSpPr bwMode="auto">
          <a:xfrm>
            <a:off x="7532688" y="5583238"/>
            <a:ext cx="1057275" cy="284162"/>
            <a:chOff x="2888" y="3077"/>
            <a:chExt cx="1423" cy="382"/>
          </a:xfrm>
        </p:grpSpPr>
        <p:sp>
          <p:nvSpPr>
            <p:cNvPr id="17477" name="AutoShape 89">
              <a:extLst>
                <a:ext uri="{FF2B5EF4-FFF2-40B4-BE49-F238E27FC236}">
                  <a16:creationId xmlns:a16="http://schemas.microsoft.com/office/drawing/2014/main" id="{C9ABF7BC-AA56-E7B1-E611-6B83458BCC24}"/>
                </a:ext>
              </a:extLst>
            </p:cNvPr>
            <p:cNvSpPr>
              <a:spLocks noChangeAspect="1" noChangeArrowheads="1"/>
            </p:cNvSpPr>
            <p:nvPr/>
          </p:nvSpPr>
          <p:spPr bwMode="auto">
            <a:xfrm>
              <a:off x="2933" y="3093"/>
              <a:ext cx="1363" cy="350"/>
            </a:xfrm>
            <a:prstGeom prst="roundRect">
              <a:avLst>
                <a:gd name="adj" fmla="val 16667"/>
              </a:avLst>
            </a:prstGeom>
            <a:gradFill rotWithShape="0">
              <a:gsLst>
                <a:gs pos="0">
                  <a:srgbClr val="000000"/>
                </a:gs>
                <a:gs pos="100000">
                  <a:srgbClr val="FF66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78" name="Freeform 90">
              <a:extLst>
                <a:ext uri="{FF2B5EF4-FFF2-40B4-BE49-F238E27FC236}">
                  <a16:creationId xmlns:a16="http://schemas.microsoft.com/office/drawing/2014/main" id="{14FA0C92-2D2B-5988-564B-37BDC1B6B855}"/>
                </a:ext>
              </a:extLst>
            </p:cNvPr>
            <p:cNvSpPr>
              <a:spLocks noChangeAspect="1"/>
            </p:cNvSpPr>
            <p:nvPr/>
          </p:nvSpPr>
          <p:spPr bwMode="auto">
            <a:xfrm>
              <a:off x="2950" y="3077"/>
              <a:ext cx="1361" cy="382"/>
            </a:xfrm>
            <a:custGeom>
              <a:avLst/>
              <a:gdLst>
                <a:gd name="T0" fmla="*/ 0 w 8172"/>
                <a:gd name="T1" fmla="*/ 0 h 2288"/>
                <a:gd name="T2" fmla="*/ 0 w 8172"/>
                <a:gd name="T3" fmla="*/ 0 h 2288"/>
                <a:gd name="T4" fmla="*/ 0 w 8172"/>
                <a:gd name="T5" fmla="*/ 0 h 2288"/>
                <a:gd name="T6" fmla="*/ 0 w 8172"/>
                <a:gd name="T7" fmla="*/ 0 h 2288"/>
                <a:gd name="T8" fmla="*/ 0 w 8172"/>
                <a:gd name="T9" fmla="*/ 0 h 2288"/>
                <a:gd name="T10" fmla="*/ 0 w 8172"/>
                <a:gd name="T11" fmla="*/ 0 h 2288"/>
                <a:gd name="T12" fmla="*/ 0 w 8172"/>
                <a:gd name="T13" fmla="*/ 0 h 2288"/>
                <a:gd name="T14" fmla="*/ 0 w 8172"/>
                <a:gd name="T15" fmla="*/ 0 h 2288"/>
                <a:gd name="T16" fmla="*/ 0 w 8172"/>
                <a:gd name="T17" fmla="*/ 0 h 2288"/>
                <a:gd name="T18" fmla="*/ 0 w 8172"/>
                <a:gd name="T19" fmla="*/ 0 h 2288"/>
                <a:gd name="T20" fmla="*/ 0 w 8172"/>
                <a:gd name="T21" fmla="*/ 0 h 2288"/>
                <a:gd name="T22" fmla="*/ 0 w 8172"/>
                <a:gd name="T23" fmla="*/ 0 h 2288"/>
                <a:gd name="T24" fmla="*/ 0 w 8172"/>
                <a:gd name="T25" fmla="*/ 0 h 2288"/>
                <a:gd name="T26" fmla="*/ 0 w 8172"/>
                <a:gd name="T27" fmla="*/ 0 h 2288"/>
                <a:gd name="T28" fmla="*/ 0 w 8172"/>
                <a:gd name="T29" fmla="*/ 0 h 2288"/>
                <a:gd name="T30" fmla="*/ 0 w 8172"/>
                <a:gd name="T31" fmla="*/ 0 h 2288"/>
                <a:gd name="T32" fmla="*/ 0 w 8172"/>
                <a:gd name="T33" fmla="*/ 0 h 2288"/>
                <a:gd name="T34" fmla="*/ 0 w 8172"/>
                <a:gd name="T35" fmla="*/ 0 h 2288"/>
                <a:gd name="T36" fmla="*/ 0 w 8172"/>
                <a:gd name="T37" fmla="*/ 0 h 2288"/>
                <a:gd name="T38" fmla="*/ 0 w 8172"/>
                <a:gd name="T39" fmla="*/ 0 h 2288"/>
                <a:gd name="T40" fmla="*/ 0 w 8172"/>
                <a:gd name="T41" fmla="*/ 0 h 2288"/>
                <a:gd name="T42" fmla="*/ 0 w 8172"/>
                <a:gd name="T43" fmla="*/ 0 h 2288"/>
                <a:gd name="T44" fmla="*/ 0 w 8172"/>
                <a:gd name="T45" fmla="*/ 0 h 2288"/>
                <a:gd name="T46" fmla="*/ 0 w 8172"/>
                <a:gd name="T47" fmla="*/ 0 h 2288"/>
                <a:gd name="T48" fmla="*/ 0 w 8172"/>
                <a:gd name="T49" fmla="*/ 0 h 2288"/>
                <a:gd name="T50" fmla="*/ 0 w 8172"/>
                <a:gd name="T51" fmla="*/ 0 h 2288"/>
                <a:gd name="T52" fmla="*/ 0 w 8172"/>
                <a:gd name="T53" fmla="*/ 0 h 2288"/>
                <a:gd name="T54" fmla="*/ 0 w 8172"/>
                <a:gd name="T55" fmla="*/ 0 h 2288"/>
                <a:gd name="T56" fmla="*/ 0 w 8172"/>
                <a:gd name="T57" fmla="*/ 0 h 2288"/>
                <a:gd name="T58" fmla="*/ 0 w 8172"/>
                <a:gd name="T59" fmla="*/ 0 h 2288"/>
                <a:gd name="T60" fmla="*/ 0 w 8172"/>
                <a:gd name="T61" fmla="*/ 0 h 2288"/>
                <a:gd name="T62" fmla="*/ 0 w 8172"/>
                <a:gd name="T63" fmla="*/ 0 h 2288"/>
                <a:gd name="T64" fmla="*/ 0 w 8172"/>
                <a:gd name="T65" fmla="*/ 0 h 2288"/>
                <a:gd name="T66" fmla="*/ 0 w 8172"/>
                <a:gd name="T67" fmla="*/ 0 h 2288"/>
                <a:gd name="T68" fmla="*/ 0 w 8172"/>
                <a:gd name="T69" fmla="*/ 0 h 2288"/>
                <a:gd name="T70" fmla="*/ 0 w 8172"/>
                <a:gd name="T71" fmla="*/ 0 h 2288"/>
                <a:gd name="T72" fmla="*/ 0 w 8172"/>
                <a:gd name="T73" fmla="*/ 0 h 2288"/>
                <a:gd name="T74" fmla="*/ 0 w 8172"/>
                <a:gd name="T75" fmla="*/ 0 h 2288"/>
                <a:gd name="T76" fmla="*/ 0 w 8172"/>
                <a:gd name="T77" fmla="*/ 0 h 2288"/>
                <a:gd name="T78" fmla="*/ 0 w 8172"/>
                <a:gd name="T79" fmla="*/ 0 h 2288"/>
                <a:gd name="T80" fmla="*/ 0 w 8172"/>
                <a:gd name="T81" fmla="*/ 0 h 2288"/>
                <a:gd name="T82" fmla="*/ 0 w 8172"/>
                <a:gd name="T83" fmla="*/ 0 h 2288"/>
                <a:gd name="T84" fmla="*/ 0 w 8172"/>
                <a:gd name="T85" fmla="*/ 0 h 2288"/>
                <a:gd name="T86" fmla="*/ 0 w 8172"/>
                <a:gd name="T87" fmla="*/ 0 h 2288"/>
                <a:gd name="T88" fmla="*/ 0 w 8172"/>
                <a:gd name="T89" fmla="*/ 0 h 2288"/>
                <a:gd name="T90" fmla="*/ 0 w 8172"/>
                <a:gd name="T91" fmla="*/ 0 h 2288"/>
                <a:gd name="T92" fmla="*/ 0 w 8172"/>
                <a:gd name="T93" fmla="*/ 0 h 2288"/>
                <a:gd name="T94" fmla="*/ 0 w 8172"/>
                <a:gd name="T95" fmla="*/ 0 h 2288"/>
                <a:gd name="T96" fmla="*/ 0 w 8172"/>
                <a:gd name="T97" fmla="*/ 0 h 228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72" h="2288">
                  <a:moveTo>
                    <a:pt x="8166" y="1909"/>
                  </a:moveTo>
                  <a:lnTo>
                    <a:pt x="8166" y="1927"/>
                  </a:lnTo>
                  <a:lnTo>
                    <a:pt x="8165" y="1946"/>
                  </a:lnTo>
                  <a:lnTo>
                    <a:pt x="8160" y="1985"/>
                  </a:lnTo>
                  <a:lnTo>
                    <a:pt x="8138" y="2056"/>
                  </a:lnTo>
                  <a:lnTo>
                    <a:pt x="8104" y="2120"/>
                  </a:lnTo>
                  <a:lnTo>
                    <a:pt x="8056" y="2177"/>
                  </a:lnTo>
                  <a:lnTo>
                    <a:pt x="8001" y="2222"/>
                  </a:lnTo>
                  <a:lnTo>
                    <a:pt x="7936" y="2257"/>
                  </a:lnTo>
                  <a:lnTo>
                    <a:pt x="7866" y="2279"/>
                  </a:lnTo>
                  <a:lnTo>
                    <a:pt x="7827" y="2285"/>
                  </a:lnTo>
                  <a:lnTo>
                    <a:pt x="7809" y="2286"/>
                  </a:lnTo>
                  <a:lnTo>
                    <a:pt x="7788" y="2287"/>
                  </a:lnTo>
                  <a:lnTo>
                    <a:pt x="7787" y="2288"/>
                  </a:lnTo>
                  <a:lnTo>
                    <a:pt x="0" y="2288"/>
                  </a:lnTo>
                  <a:lnTo>
                    <a:pt x="0" y="2098"/>
                  </a:lnTo>
                  <a:lnTo>
                    <a:pt x="7787" y="2098"/>
                  </a:lnTo>
                  <a:lnTo>
                    <a:pt x="7858" y="2083"/>
                  </a:lnTo>
                  <a:lnTo>
                    <a:pt x="7919" y="2041"/>
                  </a:lnTo>
                  <a:lnTo>
                    <a:pt x="7960" y="1982"/>
                  </a:lnTo>
                  <a:lnTo>
                    <a:pt x="7977" y="1908"/>
                  </a:lnTo>
                  <a:lnTo>
                    <a:pt x="7982" y="1904"/>
                  </a:lnTo>
                  <a:lnTo>
                    <a:pt x="7982" y="384"/>
                  </a:lnTo>
                  <a:lnTo>
                    <a:pt x="7982" y="379"/>
                  </a:lnTo>
                  <a:lnTo>
                    <a:pt x="7982" y="361"/>
                  </a:lnTo>
                  <a:lnTo>
                    <a:pt x="7979" y="343"/>
                  </a:lnTo>
                  <a:lnTo>
                    <a:pt x="7967" y="308"/>
                  </a:lnTo>
                  <a:lnTo>
                    <a:pt x="7925" y="247"/>
                  </a:lnTo>
                  <a:lnTo>
                    <a:pt x="7866" y="207"/>
                  </a:lnTo>
                  <a:lnTo>
                    <a:pt x="7792" y="189"/>
                  </a:lnTo>
                  <a:lnTo>
                    <a:pt x="5" y="189"/>
                  </a:lnTo>
                  <a:lnTo>
                    <a:pt x="5" y="0"/>
                  </a:lnTo>
                  <a:lnTo>
                    <a:pt x="7792" y="0"/>
                  </a:lnTo>
                  <a:lnTo>
                    <a:pt x="7793" y="1"/>
                  </a:lnTo>
                  <a:lnTo>
                    <a:pt x="7811" y="1"/>
                  </a:lnTo>
                  <a:lnTo>
                    <a:pt x="7830" y="2"/>
                  </a:lnTo>
                  <a:lnTo>
                    <a:pt x="7869" y="7"/>
                  </a:lnTo>
                  <a:lnTo>
                    <a:pt x="7940" y="28"/>
                  </a:lnTo>
                  <a:lnTo>
                    <a:pt x="8004" y="62"/>
                  </a:lnTo>
                  <a:lnTo>
                    <a:pt x="8061" y="110"/>
                  </a:lnTo>
                  <a:lnTo>
                    <a:pt x="8106" y="165"/>
                  </a:lnTo>
                  <a:lnTo>
                    <a:pt x="8141" y="230"/>
                  </a:lnTo>
                  <a:lnTo>
                    <a:pt x="8163" y="301"/>
                  </a:lnTo>
                  <a:lnTo>
                    <a:pt x="8169" y="339"/>
                  </a:lnTo>
                  <a:lnTo>
                    <a:pt x="8170" y="357"/>
                  </a:lnTo>
                  <a:lnTo>
                    <a:pt x="8171" y="378"/>
                  </a:lnTo>
                  <a:lnTo>
                    <a:pt x="8172" y="384"/>
                  </a:lnTo>
                  <a:lnTo>
                    <a:pt x="8172" y="1904"/>
                  </a:lnTo>
                  <a:lnTo>
                    <a:pt x="8166" y="1909"/>
                  </a:lnTo>
                  <a:close/>
                </a:path>
              </a:pathLst>
            </a:custGeom>
            <a:solidFill>
              <a:srgbClr val="FF6600"/>
            </a:solidFill>
            <a:ln w="6350">
              <a:solidFill>
                <a:srgbClr val="000000"/>
              </a:solidFill>
              <a:prstDash val="solid"/>
              <a:round/>
              <a:headEnd/>
              <a:tailEnd/>
            </a:ln>
          </p:spPr>
          <p:txBody>
            <a:bodyPr/>
            <a:lstStyle/>
            <a:p>
              <a:endParaRPr lang="en-US"/>
            </a:p>
          </p:txBody>
        </p:sp>
        <p:sp>
          <p:nvSpPr>
            <p:cNvPr id="17479" name="Freeform 91">
              <a:extLst>
                <a:ext uri="{FF2B5EF4-FFF2-40B4-BE49-F238E27FC236}">
                  <a16:creationId xmlns:a16="http://schemas.microsoft.com/office/drawing/2014/main" id="{16413ABE-3BA0-F25B-BDBA-4284B4671719}"/>
                </a:ext>
              </a:extLst>
            </p:cNvPr>
            <p:cNvSpPr>
              <a:spLocks noChangeAspect="1"/>
            </p:cNvSpPr>
            <p:nvPr/>
          </p:nvSpPr>
          <p:spPr bwMode="auto">
            <a:xfrm>
              <a:off x="4215" y="3109"/>
              <a:ext cx="64" cy="316"/>
            </a:xfrm>
            <a:custGeom>
              <a:avLst/>
              <a:gdLst>
                <a:gd name="T0" fmla="*/ 0 w 382"/>
                <a:gd name="T1" fmla="*/ 0 h 1898"/>
                <a:gd name="T2" fmla="*/ 0 w 382"/>
                <a:gd name="T3" fmla="*/ 0 h 1898"/>
                <a:gd name="T4" fmla="*/ 0 w 382"/>
                <a:gd name="T5" fmla="*/ 0 h 1898"/>
                <a:gd name="T6" fmla="*/ 0 w 382"/>
                <a:gd name="T7" fmla="*/ 0 h 1898"/>
                <a:gd name="T8" fmla="*/ 0 w 382"/>
                <a:gd name="T9" fmla="*/ 0 h 1898"/>
                <a:gd name="T10" fmla="*/ 0 w 382"/>
                <a:gd name="T11" fmla="*/ 0 h 1898"/>
                <a:gd name="T12" fmla="*/ 0 w 382"/>
                <a:gd name="T13" fmla="*/ 0 h 1898"/>
                <a:gd name="T14" fmla="*/ 0 w 382"/>
                <a:gd name="T15" fmla="*/ 0 h 1898"/>
                <a:gd name="T16" fmla="*/ 0 w 382"/>
                <a:gd name="T17" fmla="*/ 0 h 1898"/>
                <a:gd name="T18" fmla="*/ 0 w 382"/>
                <a:gd name="T19" fmla="*/ 0 h 1898"/>
                <a:gd name="T20" fmla="*/ 0 w 382"/>
                <a:gd name="T21" fmla="*/ 0 h 1898"/>
                <a:gd name="T22" fmla="*/ 0 w 382"/>
                <a:gd name="T23" fmla="*/ 0 h 1898"/>
                <a:gd name="T24" fmla="*/ 0 w 382"/>
                <a:gd name="T25" fmla="*/ 0 h 1898"/>
                <a:gd name="T26" fmla="*/ 0 w 382"/>
                <a:gd name="T27" fmla="*/ 0 h 1898"/>
                <a:gd name="T28" fmla="*/ 0 w 382"/>
                <a:gd name="T29" fmla="*/ 0 h 1898"/>
                <a:gd name="T30" fmla="*/ 0 w 382"/>
                <a:gd name="T31" fmla="*/ 0 h 1898"/>
                <a:gd name="T32" fmla="*/ 0 w 382"/>
                <a:gd name="T33" fmla="*/ 0 h 1898"/>
                <a:gd name="T34" fmla="*/ 0 w 382"/>
                <a:gd name="T35" fmla="*/ 0 h 1898"/>
                <a:gd name="T36" fmla="*/ 0 w 382"/>
                <a:gd name="T37" fmla="*/ 0 h 1898"/>
                <a:gd name="T38" fmla="*/ 0 w 382"/>
                <a:gd name="T39" fmla="*/ 0 h 1898"/>
                <a:gd name="T40" fmla="*/ 0 w 382"/>
                <a:gd name="T41" fmla="*/ 0 h 1898"/>
                <a:gd name="T42" fmla="*/ 0 w 382"/>
                <a:gd name="T43" fmla="*/ 0 h 1898"/>
                <a:gd name="T44" fmla="*/ 0 w 382"/>
                <a:gd name="T45" fmla="*/ 0 h 1898"/>
                <a:gd name="T46" fmla="*/ 0 w 382"/>
                <a:gd name="T47" fmla="*/ 0 h 1898"/>
                <a:gd name="T48" fmla="*/ 0 w 382"/>
                <a:gd name="T49" fmla="*/ 0 h 1898"/>
                <a:gd name="T50" fmla="*/ 0 w 382"/>
                <a:gd name="T51" fmla="*/ 0 h 1898"/>
                <a:gd name="T52" fmla="*/ 0 w 382"/>
                <a:gd name="T53" fmla="*/ 0 h 18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82" h="1898">
                  <a:moveTo>
                    <a:pt x="0" y="190"/>
                  </a:moveTo>
                  <a:lnTo>
                    <a:pt x="0" y="1710"/>
                  </a:lnTo>
                  <a:lnTo>
                    <a:pt x="2" y="1709"/>
                  </a:lnTo>
                  <a:lnTo>
                    <a:pt x="17" y="1791"/>
                  </a:lnTo>
                  <a:lnTo>
                    <a:pt x="60" y="1850"/>
                  </a:lnTo>
                  <a:lnTo>
                    <a:pt x="121" y="1886"/>
                  </a:lnTo>
                  <a:lnTo>
                    <a:pt x="192" y="1898"/>
                  </a:lnTo>
                  <a:lnTo>
                    <a:pt x="260" y="1888"/>
                  </a:lnTo>
                  <a:lnTo>
                    <a:pt x="322" y="1851"/>
                  </a:lnTo>
                  <a:lnTo>
                    <a:pt x="365" y="1794"/>
                  </a:lnTo>
                  <a:lnTo>
                    <a:pt x="382" y="1709"/>
                  </a:lnTo>
                  <a:lnTo>
                    <a:pt x="382" y="1707"/>
                  </a:lnTo>
                  <a:lnTo>
                    <a:pt x="382" y="187"/>
                  </a:lnTo>
                  <a:lnTo>
                    <a:pt x="382" y="189"/>
                  </a:lnTo>
                  <a:lnTo>
                    <a:pt x="382" y="168"/>
                  </a:lnTo>
                  <a:lnTo>
                    <a:pt x="379" y="147"/>
                  </a:lnTo>
                  <a:lnTo>
                    <a:pt x="367" y="108"/>
                  </a:lnTo>
                  <a:lnTo>
                    <a:pt x="323" y="48"/>
                  </a:lnTo>
                  <a:lnTo>
                    <a:pt x="262" y="13"/>
                  </a:lnTo>
                  <a:lnTo>
                    <a:pt x="192" y="0"/>
                  </a:lnTo>
                  <a:lnTo>
                    <a:pt x="177" y="0"/>
                  </a:lnTo>
                  <a:lnTo>
                    <a:pt x="158" y="1"/>
                  </a:lnTo>
                  <a:lnTo>
                    <a:pt x="123" y="11"/>
                  </a:lnTo>
                  <a:lnTo>
                    <a:pt x="61" y="47"/>
                  </a:lnTo>
                  <a:lnTo>
                    <a:pt x="19" y="105"/>
                  </a:lnTo>
                  <a:lnTo>
                    <a:pt x="2" y="189"/>
                  </a:lnTo>
                  <a:lnTo>
                    <a:pt x="0" y="190"/>
                  </a:lnTo>
                  <a:close/>
                </a:path>
              </a:pathLst>
            </a:custGeom>
            <a:solidFill>
              <a:srgbClr val="FFCCCC"/>
            </a:solidFill>
            <a:ln w="6350">
              <a:solidFill>
                <a:srgbClr val="000000"/>
              </a:solidFill>
              <a:prstDash val="solid"/>
              <a:round/>
              <a:headEnd/>
              <a:tailEnd/>
            </a:ln>
          </p:spPr>
          <p:txBody>
            <a:bodyPr/>
            <a:lstStyle/>
            <a:p>
              <a:endParaRPr lang="en-US"/>
            </a:p>
          </p:txBody>
        </p:sp>
        <p:grpSp>
          <p:nvGrpSpPr>
            <p:cNvPr id="17480" name="Group 92">
              <a:extLst>
                <a:ext uri="{FF2B5EF4-FFF2-40B4-BE49-F238E27FC236}">
                  <a16:creationId xmlns:a16="http://schemas.microsoft.com/office/drawing/2014/main" id="{103DBDFA-0EBF-6D9A-89AC-AF274720F831}"/>
                </a:ext>
              </a:extLst>
            </p:cNvPr>
            <p:cNvGrpSpPr>
              <a:grpSpLocks noChangeAspect="1"/>
            </p:cNvGrpSpPr>
            <p:nvPr/>
          </p:nvGrpSpPr>
          <p:grpSpPr bwMode="auto">
            <a:xfrm>
              <a:off x="2888" y="3077"/>
              <a:ext cx="95" cy="380"/>
              <a:chOff x="2840" y="2365"/>
              <a:chExt cx="95" cy="380"/>
            </a:xfrm>
          </p:grpSpPr>
          <p:sp>
            <p:nvSpPr>
              <p:cNvPr id="17509" name="Freeform 93">
                <a:extLst>
                  <a:ext uri="{FF2B5EF4-FFF2-40B4-BE49-F238E27FC236}">
                    <a16:creationId xmlns:a16="http://schemas.microsoft.com/office/drawing/2014/main" id="{072C7C44-5531-B4A4-CD5B-B8676C61AF37}"/>
                  </a:ext>
                </a:extLst>
              </p:cNvPr>
              <p:cNvSpPr>
                <a:spLocks noChangeAspect="1"/>
              </p:cNvSpPr>
              <p:nvPr/>
            </p:nvSpPr>
            <p:spPr bwMode="auto">
              <a:xfrm>
                <a:off x="2840" y="2365"/>
                <a:ext cx="95" cy="380"/>
              </a:xfrm>
              <a:custGeom>
                <a:avLst/>
                <a:gdLst>
                  <a:gd name="T0" fmla="*/ 0 w 570"/>
                  <a:gd name="T1" fmla="*/ 0 h 2279"/>
                  <a:gd name="T2" fmla="*/ 0 w 570"/>
                  <a:gd name="T3" fmla="*/ 0 h 2279"/>
                  <a:gd name="T4" fmla="*/ 0 w 570"/>
                  <a:gd name="T5" fmla="*/ 0 h 2279"/>
                  <a:gd name="T6" fmla="*/ 0 w 570"/>
                  <a:gd name="T7" fmla="*/ 0 h 2279"/>
                  <a:gd name="T8" fmla="*/ 0 w 570"/>
                  <a:gd name="T9" fmla="*/ 0 h 2279"/>
                  <a:gd name="T10" fmla="*/ 0 w 570"/>
                  <a:gd name="T11" fmla="*/ 0 h 2279"/>
                  <a:gd name="T12" fmla="*/ 0 w 570"/>
                  <a:gd name="T13" fmla="*/ 0 h 2279"/>
                  <a:gd name="T14" fmla="*/ 0 w 570"/>
                  <a:gd name="T15" fmla="*/ 0 h 2279"/>
                  <a:gd name="T16" fmla="*/ 0 w 570"/>
                  <a:gd name="T17" fmla="*/ 0 h 2279"/>
                  <a:gd name="T18" fmla="*/ 0 w 570"/>
                  <a:gd name="T19" fmla="*/ 0 h 2279"/>
                  <a:gd name="T20" fmla="*/ 0 w 570"/>
                  <a:gd name="T21" fmla="*/ 0 h 2279"/>
                  <a:gd name="T22" fmla="*/ 0 w 570"/>
                  <a:gd name="T23" fmla="*/ 0 h 2279"/>
                  <a:gd name="T24" fmla="*/ 0 w 570"/>
                  <a:gd name="T25" fmla="*/ 0 h 2279"/>
                  <a:gd name="T26" fmla="*/ 0 w 570"/>
                  <a:gd name="T27" fmla="*/ 0 h 2279"/>
                  <a:gd name="T28" fmla="*/ 0 w 570"/>
                  <a:gd name="T29" fmla="*/ 0 h 2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70" h="2279">
                    <a:moveTo>
                      <a:pt x="380" y="0"/>
                    </a:moveTo>
                    <a:lnTo>
                      <a:pt x="190" y="0"/>
                    </a:lnTo>
                    <a:lnTo>
                      <a:pt x="0" y="189"/>
                    </a:lnTo>
                    <a:lnTo>
                      <a:pt x="0" y="379"/>
                    </a:lnTo>
                    <a:lnTo>
                      <a:pt x="380" y="379"/>
                    </a:lnTo>
                    <a:lnTo>
                      <a:pt x="380" y="1899"/>
                    </a:lnTo>
                    <a:lnTo>
                      <a:pt x="0" y="1899"/>
                    </a:lnTo>
                    <a:lnTo>
                      <a:pt x="0" y="2089"/>
                    </a:lnTo>
                    <a:lnTo>
                      <a:pt x="190" y="2279"/>
                    </a:lnTo>
                    <a:lnTo>
                      <a:pt x="380" y="2279"/>
                    </a:lnTo>
                    <a:lnTo>
                      <a:pt x="380" y="2089"/>
                    </a:lnTo>
                    <a:lnTo>
                      <a:pt x="570" y="2089"/>
                    </a:lnTo>
                    <a:lnTo>
                      <a:pt x="570" y="189"/>
                    </a:lnTo>
                    <a:lnTo>
                      <a:pt x="380" y="189"/>
                    </a:lnTo>
                    <a:lnTo>
                      <a:pt x="380" y="0"/>
                    </a:lnTo>
                    <a:close/>
                  </a:path>
                </a:pathLst>
              </a:custGeom>
              <a:solidFill>
                <a:srgbClr val="FF6600"/>
              </a:solidFill>
              <a:ln w="6350">
                <a:solidFill>
                  <a:srgbClr val="000000"/>
                </a:solidFill>
                <a:prstDash val="solid"/>
                <a:round/>
                <a:headEnd/>
                <a:tailEnd/>
              </a:ln>
            </p:spPr>
            <p:txBody>
              <a:bodyPr/>
              <a:lstStyle/>
              <a:p>
                <a:endParaRPr lang="en-US"/>
              </a:p>
            </p:txBody>
          </p:sp>
          <p:sp>
            <p:nvSpPr>
              <p:cNvPr id="17510" name="Rectangle 94">
                <a:extLst>
                  <a:ext uri="{FF2B5EF4-FFF2-40B4-BE49-F238E27FC236}">
                    <a16:creationId xmlns:a16="http://schemas.microsoft.com/office/drawing/2014/main" id="{C66512E8-0037-FA41-E52B-743F65F2E53D}"/>
                  </a:ext>
                </a:extLst>
              </p:cNvPr>
              <p:cNvSpPr>
                <a:spLocks noChangeAspect="1" noChangeArrowheads="1"/>
              </p:cNvSpPr>
              <p:nvPr/>
            </p:nvSpPr>
            <p:spPr bwMode="auto">
              <a:xfrm>
                <a:off x="2840" y="2427"/>
                <a:ext cx="63" cy="255"/>
              </a:xfrm>
              <a:prstGeom prst="rect">
                <a:avLst/>
              </a:prstGeom>
              <a:gradFill rotWithShape="0">
                <a:gsLst>
                  <a:gs pos="0">
                    <a:srgbClr val="A50021"/>
                  </a:gs>
                  <a:gs pos="100000">
                    <a:srgbClr val="FF66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7481" name="Group 95">
              <a:extLst>
                <a:ext uri="{FF2B5EF4-FFF2-40B4-BE49-F238E27FC236}">
                  <a16:creationId xmlns:a16="http://schemas.microsoft.com/office/drawing/2014/main" id="{8721EE69-2FA8-E416-0D78-66AE7E9C8719}"/>
                </a:ext>
              </a:extLst>
            </p:cNvPr>
            <p:cNvGrpSpPr>
              <a:grpSpLocks noChangeAspect="1"/>
            </p:cNvGrpSpPr>
            <p:nvPr/>
          </p:nvGrpSpPr>
          <p:grpSpPr bwMode="auto">
            <a:xfrm>
              <a:off x="2980" y="3106"/>
              <a:ext cx="1234" cy="321"/>
              <a:chOff x="2932" y="2394"/>
              <a:chExt cx="1234" cy="321"/>
            </a:xfrm>
          </p:grpSpPr>
          <p:grpSp>
            <p:nvGrpSpPr>
              <p:cNvPr id="17482" name="Group 96">
                <a:extLst>
                  <a:ext uri="{FF2B5EF4-FFF2-40B4-BE49-F238E27FC236}">
                    <a16:creationId xmlns:a16="http://schemas.microsoft.com/office/drawing/2014/main" id="{78D42715-51FC-E92A-738F-3CDE84A4BE37}"/>
                  </a:ext>
                </a:extLst>
              </p:cNvPr>
              <p:cNvGrpSpPr>
                <a:grpSpLocks noChangeAspect="1"/>
              </p:cNvGrpSpPr>
              <p:nvPr/>
            </p:nvGrpSpPr>
            <p:grpSpPr bwMode="auto">
              <a:xfrm>
                <a:off x="2932" y="2397"/>
                <a:ext cx="1234" cy="105"/>
                <a:chOff x="2942" y="2401"/>
                <a:chExt cx="1234" cy="334"/>
              </a:xfrm>
            </p:grpSpPr>
            <p:sp>
              <p:nvSpPr>
                <p:cNvPr id="17502" name="Rectangle 97">
                  <a:extLst>
                    <a:ext uri="{FF2B5EF4-FFF2-40B4-BE49-F238E27FC236}">
                      <a16:creationId xmlns:a16="http://schemas.microsoft.com/office/drawing/2014/main" id="{2940A608-C018-D89D-2F40-8E7D7B2DFBCA}"/>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3" name="Rectangle 98">
                  <a:extLst>
                    <a:ext uri="{FF2B5EF4-FFF2-40B4-BE49-F238E27FC236}">
                      <a16:creationId xmlns:a16="http://schemas.microsoft.com/office/drawing/2014/main" id="{1EE85F73-A9B6-59A7-4B9E-2F6A3E70F20E}"/>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4" name="Rectangle 99">
                  <a:extLst>
                    <a:ext uri="{FF2B5EF4-FFF2-40B4-BE49-F238E27FC236}">
                      <a16:creationId xmlns:a16="http://schemas.microsoft.com/office/drawing/2014/main" id="{CA150CEC-7561-B676-26DC-CFB2A07BABFC}"/>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5" name="Rectangle 100">
                  <a:extLst>
                    <a:ext uri="{FF2B5EF4-FFF2-40B4-BE49-F238E27FC236}">
                      <a16:creationId xmlns:a16="http://schemas.microsoft.com/office/drawing/2014/main" id="{366D1D70-E3D8-F980-C75E-D9781F506F38}"/>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6" name="Rectangle 101">
                  <a:extLst>
                    <a:ext uri="{FF2B5EF4-FFF2-40B4-BE49-F238E27FC236}">
                      <a16:creationId xmlns:a16="http://schemas.microsoft.com/office/drawing/2014/main" id="{A4EBB803-ECA3-D138-028B-4030FED4558E}"/>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7" name="Rectangle 102">
                  <a:extLst>
                    <a:ext uri="{FF2B5EF4-FFF2-40B4-BE49-F238E27FC236}">
                      <a16:creationId xmlns:a16="http://schemas.microsoft.com/office/drawing/2014/main" id="{FEB22507-DE52-B63A-FE47-D30D19928A01}"/>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8" name="Rectangle 103">
                  <a:extLst>
                    <a:ext uri="{FF2B5EF4-FFF2-40B4-BE49-F238E27FC236}">
                      <a16:creationId xmlns:a16="http://schemas.microsoft.com/office/drawing/2014/main" id="{2A622065-00BB-4BE3-26FC-BC2A48AFD9E2}"/>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7483" name="Group 104">
                <a:extLst>
                  <a:ext uri="{FF2B5EF4-FFF2-40B4-BE49-F238E27FC236}">
                    <a16:creationId xmlns:a16="http://schemas.microsoft.com/office/drawing/2014/main" id="{86A924A8-02DB-B6CC-9374-52C7642E3541}"/>
                  </a:ext>
                </a:extLst>
              </p:cNvPr>
              <p:cNvGrpSpPr>
                <a:grpSpLocks noChangeAspect="1"/>
              </p:cNvGrpSpPr>
              <p:nvPr/>
            </p:nvGrpSpPr>
            <p:grpSpPr bwMode="auto">
              <a:xfrm>
                <a:off x="2932" y="2503"/>
                <a:ext cx="1234" cy="104"/>
                <a:chOff x="2942" y="2401"/>
                <a:chExt cx="1234" cy="334"/>
              </a:xfrm>
            </p:grpSpPr>
            <p:sp>
              <p:nvSpPr>
                <p:cNvPr id="17495" name="Rectangle 105">
                  <a:extLst>
                    <a:ext uri="{FF2B5EF4-FFF2-40B4-BE49-F238E27FC236}">
                      <a16:creationId xmlns:a16="http://schemas.microsoft.com/office/drawing/2014/main" id="{0D873BB2-9EF7-359A-9B8A-8E89215DE514}"/>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6" name="Rectangle 106">
                  <a:extLst>
                    <a:ext uri="{FF2B5EF4-FFF2-40B4-BE49-F238E27FC236}">
                      <a16:creationId xmlns:a16="http://schemas.microsoft.com/office/drawing/2014/main" id="{3DADDF6D-F60B-FB58-2B2A-16BFCB6AA83D}"/>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7" name="Rectangle 107">
                  <a:extLst>
                    <a:ext uri="{FF2B5EF4-FFF2-40B4-BE49-F238E27FC236}">
                      <a16:creationId xmlns:a16="http://schemas.microsoft.com/office/drawing/2014/main" id="{AEFAB054-1901-DBB1-AB36-52A7AD791620}"/>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8" name="Rectangle 108">
                  <a:extLst>
                    <a:ext uri="{FF2B5EF4-FFF2-40B4-BE49-F238E27FC236}">
                      <a16:creationId xmlns:a16="http://schemas.microsoft.com/office/drawing/2014/main" id="{3FEF18F0-FE32-6C13-444A-F51813C57EEA}"/>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9" name="Rectangle 109">
                  <a:extLst>
                    <a:ext uri="{FF2B5EF4-FFF2-40B4-BE49-F238E27FC236}">
                      <a16:creationId xmlns:a16="http://schemas.microsoft.com/office/drawing/2014/main" id="{C51F0FCA-B6C1-EB26-B781-116D88174447}"/>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0" name="Rectangle 110">
                  <a:extLst>
                    <a:ext uri="{FF2B5EF4-FFF2-40B4-BE49-F238E27FC236}">
                      <a16:creationId xmlns:a16="http://schemas.microsoft.com/office/drawing/2014/main" id="{A1815D0D-7706-24A6-B051-99920635B178}"/>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501" name="Rectangle 111">
                  <a:extLst>
                    <a:ext uri="{FF2B5EF4-FFF2-40B4-BE49-F238E27FC236}">
                      <a16:creationId xmlns:a16="http://schemas.microsoft.com/office/drawing/2014/main" id="{4804FF21-0229-B5AA-0280-907C88319381}"/>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17484" name="Group 112">
                <a:extLst>
                  <a:ext uri="{FF2B5EF4-FFF2-40B4-BE49-F238E27FC236}">
                    <a16:creationId xmlns:a16="http://schemas.microsoft.com/office/drawing/2014/main" id="{1233C0D6-7128-4986-C121-2DAE2FC57219}"/>
                  </a:ext>
                </a:extLst>
              </p:cNvPr>
              <p:cNvGrpSpPr>
                <a:grpSpLocks noChangeAspect="1"/>
              </p:cNvGrpSpPr>
              <p:nvPr/>
            </p:nvGrpSpPr>
            <p:grpSpPr bwMode="auto">
              <a:xfrm>
                <a:off x="2932" y="2609"/>
                <a:ext cx="1234" cy="105"/>
                <a:chOff x="2942" y="2401"/>
                <a:chExt cx="1234" cy="334"/>
              </a:xfrm>
            </p:grpSpPr>
            <p:sp>
              <p:nvSpPr>
                <p:cNvPr id="17488" name="Rectangle 113">
                  <a:extLst>
                    <a:ext uri="{FF2B5EF4-FFF2-40B4-BE49-F238E27FC236}">
                      <a16:creationId xmlns:a16="http://schemas.microsoft.com/office/drawing/2014/main" id="{B2399F6B-269E-9ED8-A486-A89E2F9A280E}"/>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89" name="Rectangle 114">
                  <a:extLst>
                    <a:ext uri="{FF2B5EF4-FFF2-40B4-BE49-F238E27FC236}">
                      <a16:creationId xmlns:a16="http://schemas.microsoft.com/office/drawing/2014/main" id="{6146DBFF-C54C-20EA-370B-81BEC790DB87}"/>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0" name="Rectangle 115">
                  <a:extLst>
                    <a:ext uri="{FF2B5EF4-FFF2-40B4-BE49-F238E27FC236}">
                      <a16:creationId xmlns:a16="http://schemas.microsoft.com/office/drawing/2014/main" id="{B402400B-F027-0CE3-A3B6-E17D3F79A3E2}"/>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1" name="Rectangle 116">
                  <a:extLst>
                    <a:ext uri="{FF2B5EF4-FFF2-40B4-BE49-F238E27FC236}">
                      <a16:creationId xmlns:a16="http://schemas.microsoft.com/office/drawing/2014/main" id="{CADFD064-605A-295A-8228-52D6D0EF9352}"/>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2" name="Rectangle 117">
                  <a:extLst>
                    <a:ext uri="{FF2B5EF4-FFF2-40B4-BE49-F238E27FC236}">
                      <a16:creationId xmlns:a16="http://schemas.microsoft.com/office/drawing/2014/main" id="{F4414D59-1B17-CE54-AD3D-5054527ECA88}"/>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3" name="Rectangle 118">
                  <a:extLst>
                    <a:ext uri="{FF2B5EF4-FFF2-40B4-BE49-F238E27FC236}">
                      <a16:creationId xmlns:a16="http://schemas.microsoft.com/office/drawing/2014/main" id="{B739A8D4-7277-3B36-CB6D-D3382314FD37}"/>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94" name="Rectangle 119">
                  <a:extLst>
                    <a:ext uri="{FF2B5EF4-FFF2-40B4-BE49-F238E27FC236}">
                      <a16:creationId xmlns:a16="http://schemas.microsoft.com/office/drawing/2014/main" id="{A8045C5F-F70D-049A-914C-55C3C7F076D4}"/>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17485" name="Line 120">
                <a:extLst>
                  <a:ext uri="{FF2B5EF4-FFF2-40B4-BE49-F238E27FC236}">
                    <a16:creationId xmlns:a16="http://schemas.microsoft.com/office/drawing/2014/main" id="{4724B1F2-C48F-3FF2-9C17-6D3DFDE654BF}"/>
                  </a:ext>
                </a:extLst>
              </p:cNvPr>
              <p:cNvSpPr>
                <a:spLocks noChangeAspect="1" noChangeShapeType="1"/>
              </p:cNvSpPr>
              <p:nvPr/>
            </p:nvSpPr>
            <p:spPr bwMode="auto">
              <a:xfrm>
                <a:off x="3110" y="2398"/>
                <a:ext cx="0"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86" name="Line 121">
                <a:extLst>
                  <a:ext uri="{FF2B5EF4-FFF2-40B4-BE49-F238E27FC236}">
                    <a16:creationId xmlns:a16="http://schemas.microsoft.com/office/drawing/2014/main" id="{195D9382-B09A-D1EF-12EF-B99E80A42331}"/>
                  </a:ext>
                </a:extLst>
              </p:cNvPr>
              <p:cNvSpPr>
                <a:spLocks noChangeAspect="1" noChangeShapeType="1"/>
              </p:cNvSpPr>
              <p:nvPr/>
            </p:nvSpPr>
            <p:spPr bwMode="auto">
              <a:xfrm flipH="1">
                <a:off x="3974" y="2398"/>
                <a:ext cx="1"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87" name="Line 122">
                <a:extLst>
                  <a:ext uri="{FF2B5EF4-FFF2-40B4-BE49-F238E27FC236}">
                    <a16:creationId xmlns:a16="http://schemas.microsoft.com/office/drawing/2014/main" id="{91F32ED2-ED75-B05A-85AA-E55A07E6BA56}"/>
                  </a:ext>
                </a:extLst>
              </p:cNvPr>
              <p:cNvSpPr>
                <a:spLocks noChangeAspect="1" noChangeShapeType="1"/>
              </p:cNvSpPr>
              <p:nvPr/>
            </p:nvSpPr>
            <p:spPr bwMode="auto">
              <a:xfrm>
                <a:off x="3542" y="2394"/>
                <a:ext cx="0" cy="321"/>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grpSp>
        <p:nvGrpSpPr>
          <p:cNvPr id="17440" name="Group 123">
            <a:extLst>
              <a:ext uri="{FF2B5EF4-FFF2-40B4-BE49-F238E27FC236}">
                <a16:creationId xmlns:a16="http://schemas.microsoft.com/office/drawing/2014/main" id="{640CB644-358E-4903-4EC8-12E7F5DCFF2D}"/>
              </a:ext>
            </a:extLst>
          </p:cNvPr>
          <p:cNvGrpSpPr>
            <a:grpSpLocks noChangeAspect="1"/>
          </p:cNvGrpSpPr>
          <p:nvPr/>
        </p:nvGrpSpPr>
        <p:grpSpPr bwMode="auto">
          <a:xfrm>
            <a:off x="6467475" y="5595938"/>
            <a:ext cx="1025525" cy="257175"/>
            <a:chOff x="336" y="2456"/>
            <a:chExt cx="1843" cy="461"/>
          </a:xfrm>
        </p:grpSpPr>
        <p:sp>
          <p:nvSpPr>
            <p:cNvPr id="17452" name="Freeform 124">
              <a:extLst>
                <a:ext uri="{FF2B5EF4-FFF2-40B4-BE49-F238E27FC236}">
                  <a16:creationId xmlns:a16="http://schemas.microsoft.com/office/drawing/2014/main" id="{7B2A8242-A3BF-00A9-2882-C92994FDCAED}"/>
                </a:ext>
              </a:extLst>
            </p:cNvPr>
            <p:cNvSpPr>
              <a:spLocks noChangeAspect="1"/>
            </p:cNvSpPr>
            <p:nvPr/>
          </p:nvSpPr>
          <p:spPr bwMode="auto">
            <a:xfrm>
              <a:off x="336" y="2645"/>
              <a:ext cx="1681" cy="81"/>
            </a:xfrm>
            <a:custGeom>
              <a:avLst/>
              <a:gdLst>
                <a:gd name="T0" fmla="*/ 0 w 2278"/>
                <a:gd name="T1" fmla="*/ 8 h 113"/>
                <a:gd name="T2" fmla="*/ 5 w 2278"/>
                <a:gd name="T3" fmla="*/ 8 h 113"/>
                <a:gd name="T4" fmla="*/ 10 w 2278"/>
                <a:gd name="T5" fmla="*/ 10 h 113"/>
                <a:gd name="T6" fmla="*/ 15 w 2278"/>
                <a:gd name="T7" fmla="*/ 10 h 113"/>
                <a:gd name="T8" fmla="*/ 20 w 2278"/>
                <a:gd name="T9" fmla="*/ 11 h 113"/>
                <a:gd name="T10" fmla="*/ 25 w 2278"/>
                <a:gd name="T11" fmla="*/ 11 h 113"/>
                <a:gd name="T12" fmla="*/ 30 w 2278"/>
                <a:gd name="T13" fmla="*/ 12 h 113"/>
                <a:gd name="T14" fmla="*/ 35 w 2278"/>
                <a:gd name="T15" fmla="*/ 13 h 113"/>
                <a:gd name="T16" fmla="*/ 41 w 2278"/>
                <a:gd name="T17" fmla="*/ 14 h 113"/>
                <a:gd name="T18" fmla="*/ 45 w 2278"/>
                <a:gd name="T19" fmla="*/ 14 h 113"/>
                <a:gd name="T20" fmla="*/ 50 w 2278"/>
                <a:gd name="T21" fmla="*/ 14 h 113"/>
                <a:gd name="T22" fmla="*/ 55 w 2278"/>
                <a:gd name="T23" fmla="*/ 14 h 113"/>
                <a:gd name="T24" fmla="*/ 61 w 2278"/>
                <a:gd name="T25" fmla="*/ 15 h 113"/>
                <a:gd name="T26" fmla="*/ 66 w 2278"/>
                <a:gd name="T27" fmla="*/ 15 h 113"/>
                <a:gd name="T28" fmla="*/ 71 w 2278"/>
                <a:gd name="T29" fmla="*/ 15 h 113"/>
                <a:gd name="T30" fmla="*/ 76 w 2278"/>
                <a:gd name="T31" fmla="*/ 15 h 113"/>
                <a:gd name="T32" fmla="*/ 82 w 2278"/>
                <a:gd name="T33" fmla="*/ 15 h 113"/>
                <a:gd name="T34" fmla="*/ 82 w 2278"/>
                <a:gd name="T35" fmla="*/ 15 h 113"/>
                <a:gd name="T36" fmla="*/ 367 w 2278"/>
                <a:gd name="T37" fmla="*/ 15 h 113"/>
                <a:gd name="T38" fmla="*/ 367 w 2278"/>
                <a:gd name="T39" fmla="*/ 0 h 113"/>
                <a:gd name="T40" fmla="*/ 82 w 2278"/>
                <a:gd name="T41" fmla="*/ 0 h 113"/>
                <a:gd name="T42" fmla="*/ 82 w 2278"/>
                <a:gd name="T43" fmla="*/ 1 h 113"/>
                <a:gd name="T44" fmla="*/ 76 w 2278"/>
                <a:gd name="T45" fmla="*/ 1 h 113"/>
                <a:gd name="T46" fmla="*/ 71 w 2278"/>
                <a:gd name="T47" fmla="*/ 1 h 113"/>
                <a:gd name="T48" fmla="*/ 66 w 2278"/>
                <a:gd name="T49" fmla="*/ 1 h 113"/>
                <a:gd name="T50" fmla="*/ 61 w 2278"/>
                <a:gd name="T51" fmla="*/ 1 h 113"/>
                <a:gd name="T52" fmla="*/ 55 w 2278"/>
                <a:gd name="T53" fmla="*/ 1 h 113"/>
                <a:gd name="T54" fmla="*/ 50 w 2278"/>
                <a:gd name="T55" fmla="*/ 1 h 113"/>
                <a:gd name="T56" fmla="*/ 45 w 2278"/>
                <a:gd name="T57" fmla="*/ 1 h 113"/>
                <a:gd name="T58" fmla="*/ 41 w 2278"/>
                <a:gd name="T59" fmla="*/ 1 h 113"/>
                <a:gd name="T60" fmla="*/ 35 w 2278"/>
                <a:gd name="T61" fmla="*/ 2 h 113"/>
                <a:gd name="T62" fmla="*/ 30 w 2278"/>
                <a:gd name="T63" fmla="*/ 3 h 113"/>
                <a:gd name="T64" fmla="*/ 25 w 2278"/>
                <a:gd name="T65" fmla="*/ 4 h 113"/>
                <a:gd name="T66" fmla="*/ 20 w 2278"/>
                <a:gd name="T67" fmla="*/ 4 h 113"/>
                <a:gd name="T68" fmla="*/ 15 w 2278"/>
                <a:gd name="T69" fmla="*/ 5 h 113"/>
                <a:gd name="T70" fmla="*/ 10 w 2278"/>
                <a:gd name="T71" fmla="*/ 6 h 113"/>
                <a:gd name="T72" fmla="*/ 5 w 2278"/>
                <a:gd name="T73" fmla="*/ 7 h 113"/>
                <a:gd name="T74" fmla="*/ 0 w 2278"/>
                <a:gd name="T75" fmla="*/ 8 h 113"/>
                <a:gd name="T76" fmla="*/ 0 w 2278"/>
                <a:gd name="T77" fmla="*/ 8 h 113"/>
                <a:gd name="T78" fmla="*/ 0 w 2278"/>
                <a:gd name="T79" fmla="*/ 8 h 113"/>
                <a:gd name="T80" fmla="*/ 0 w 2278"/>
                <a:gd name="T81" fmla="*/ 8 h 113"/>
                <a:gd name="T82" fmla="*/ 0 w 2278"/>
                <a:gd name="T83" fmla="*/ 8 h 113"/>
                <a:gd name="T84" fmla="*/ 0 w 2278"/>
                <a:gd name="T85" fmla="*/ 8 h 113"/>
                <a:gd name="T86" fmla="*/ 0 w 2278"/>
                <a:gd name="T87" fmla="*/ 8 h 113"/>
                <a:gd name="T88" fmla="*/ 0 w 2278"/>
                <a:gd name="T89" fmla="*/ 8 h 113"/>
                <a:gd name="T90" fmla="*/ 0 w 2278"/>
                <a:gd name="T91" fmla="*/ 8 h 113"/>
                <a:gd name="T92" fmla="*/ 0 w 2278"/>
                <a:gd name="T93" fmla="*/ 8 h 113"/>
                <a:gd name="T94" fmla="*/ 0 w 2278"/>
                <a:gd name="T95" fmla="*/ 8 h 113"/>
                <a:gd name="T96" fmla="*/ 0 w 2278"/>
                <a:gd name="T97" fmla="*/ 8 h 113"/>
                <a:gd name="T98" fmla="*/ 0 w 2278"/>
                <a:gd name="T99" fmla="*/ 8 h 113"/>
                <a:gd name="T100" fmla="*/ 0 w 2278"/>
                <a:gd name="T101" fmla="*/ 8 h 113"/>
                <a:gd name="T102" fmla="*/ 0 w 2278"/>
                <a:gd name="T103" fmla="*/ 8 h 113"/>
                <a:gd name="T104" fmla="*/ 0 w 2278"/>
                <a:gd name="T105" fmla="*/ 8 h 113"/>
                <a:gd name="T106" fmla="*/ 0 w 2278"/>
                <a:gd name="T107" fmla="*/ 8 h 113"/>
                <a:gd name="T108" fmla="*/ 0 w 2278"/>
                <a:gd name="T109" fmla="*/ 8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gradFill rotWithShape="0">
              <a:gsLst>
                <a:gs pos="0">
                  <a:srgbClr val="000000"/>
                </a:gs>
                <a:gs pos="50000">
                  <a:srgbClr val="969696"/>
                </a:gs>
                <a:gs pos="100000">
                  <a:srgbClr val="0000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3" name="Freeform 125">
              <a:extLst>
                <a:ext uri="{FF2B5EF4-FFF2-40B4-BE49-F238E27FC236}">
                  <a16:creationId xmlns:a16="http://schemas.microsoft.com/office/drawing/2014/main" id="{A5BE36AD-421E-A1EB-E856-CE3FC67A2967}"/>
                </a:ext>
              </a:extLst>
            </p:cNvPr>
            <p:cNvSpPr>
              <a:spLocks noChangeAspect="1"/>
            </p:cNvSpPr>
            <p:nvPr/>
          </p:nvSpPr>
          <p:spPr bwMode="auto">
            <a:xfrm>
              <a:off x="1720" y="2531"/>
              <a:ext cx="137" cy="97"/>
            </a:xfrm>
            <a:custGeom>
              <a:avLst/>
              <a:gdLst>
                <a:gd name="T0" fmla="*/ 12 w 225"/>
                <a:gd name="T1" fmla="*/ 1 h 158"/>
                <a:gd name="T2" fmla="*/ 12 w 225"/>
                <a:gd name="T3" fmla="*/ 9 h 158"/>
                <a:gd name="T4" fmla="*/ 3 w 225"/>
                <a:gd name="T5" fmla="*/ 7 h 158"/>
                <a:gd name="T6" fmla="*/ 0 w 225"/>
                <a:gd name="T7" fmla="*/ 6 h 158"/>
                <a:gd name="T8" fmla="*/ 1 w 225"/>
                <a:gd name="T9" fmla="*/ 4 h 158"/>
                <a:gd name="T10" fmla="*/ 1 w 225"/>
                <a:gd name="T11" fmla="*/ 0 h 158"/>
                <a:gd name="T12" fmla="*/ 4 w 225"/>
                <a:gd name="T13" fmla="*/ 0 h 158"/>
                <a:gd name="T14" fmla="*/ 8 w 225"/>
                <a:gd name="T15" fmla="*/ 0 h 158"/>
                <a:gd name="T16" fmla="*/ 12 w 225"/>
                <a:gd name="T17" fmla="*/ 1 h 158"/>
                <a:gd name="T18" fmla="*/ 12 w 225"/>
                <a:gd name="T19" fmla="*/ 1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4" name="Freeform 126">
              <a:extLst>
                <a:ext uri="{FF2B5EF4-FFF2-40B4-BE49-F238E27FC236}">
                  <a16:creationId xmlns:a16="http://schemas.microsoft.com/office/drawing/2014/main" id="{0A03E295-931C-3D77-EB57-C7A4F9490890}"/>
                </a:ext>
              </a:extLst>
            </p:cNvPr>
            <p:cNvSpPr>
              <a:spLocks noChangeAspect="1"/>
            </p:cNvSpPr>
            <p:nvPr/>
          </p:nvSpPr>
          <p:spPr bwMode="auto">
            <a:xfrm>
              <a:off x="1720" y="2504"/>
              <a:ext cx="165" cy="165"/>
            </a:xfrm>
            <a:custGeom>
              <a:avLst/>
              <a:gdLst>
                <a:gd name="T0" fmla="*/ 0 w 269"/>
                <a:gd name="T1" fmla="*/ 1 h 270"/>
                <a:gd name="T2" fmla="*/ 14 w 269"/>
                <a:gd name="T3" fmla="*/ 14 h 270"/>
                <a:gd name="T4" fmla="*/ 14 w 269"/>
                <a:gd name="T5" fmla="*/ 12 h 270"/>
                <a:gd name="T6" fmla="*/ 14 w 269"/>
                <a:gd name="T7" fmla="*/ 12 h 270"/>
                <a:gd name="T8" fmla="*/ 14 w 269"/>
                <a:gd name="T9" fmla="*/ 12 h 270"/>
                <a:gd name="T10" fmla="*/ 14 w 269"/>
                <a:gd name="T11" fmla="*/ 12 h 270"/>
                <a:gd name="T12" fmla="*/ 14 w 269"/>
                <a:gd name="T13" fmla="*/ 11 h 270"/>
                <a:gd name="T14" fmla="*/ 13 w 269"/>
                <a:gd name="T15" fmla="*/ 11 h 270"/>
                <a:gd name="T16" fmla="*/ 13 w 269"/>
                <a:gd name="T17" fmla="*/ 11 h 270"/>
                <a:gd name="T18" fmla="*/ 13 w 269"/>
                <a:gd name="T19" fmla="*/ 11 h 270"/>
                <a:gd name="T20" fmla="*/ 13 w 269"/>
                <a:gd name="T21" fmla="*/ 10 h 270"/>
                <a:gd name="T22" fmla="*/ 13 w 269"/>
                <a:gd name="T23" fmla="*/ 10 h 270"/>
                <a:gd name="T24" fmla="*/ 6 w 269"/>
                <a:gd name="T25" fmla="*/ 8 h 270"/>
                <a:gd name="T26" fmla="*/ 6 w 269"/>
                <a:gd name="T27" fmla="*/ 8 h 270"/>
                <a:gd name="T28" fmla="*/ 5 w 269"/>
                <a:gd name="T29" fmla="*/ 8 h 270"/>
                <a:gd name="T30" fmla="*/ 5 w 269"/>
                <a:gd name="T31" fmla="*/ 7 h 270"/>
                <a:gd name="T32" fmla="*/ 5 w 269"/>
                <a:gd name="T33" fmla="*/ 7 h 270"/>
                <a:gd name="T34" fmla="*/ 5 w 269"/>
                <a:gd name="T35" fmla="*/ 7 h 270"/>
                <a:gd name="T36" fmla="*/ 5 w 269"/>
                <a:gd name="T37" fmla="*/ 6 h 270"/>
                <a:gd name="T38" fmla="*/ 6 w 269"/>
                <a:gd name="T39" fmla="*/ 6 h 270"/>
                <a:gd name="T40" fmla="*/ 6 w 269"/>
                <a:gd name="T41" fmla="*/ 6 h 270"/>
                <a:gd name="T42" fmla="*/ 10 w 269"/>
                <a:gd name="T43" fmla="*/ 5 h 270"/>
                <a:gd name="T44" fmla="*/ 11 w 269"/>
                <a:gd name="T45" fmla="*/ 4 h 270"/>
                <a:gd name="T46" fmla="*/ 11 w 269"/>
                <a:gd name="T47" fmla="*/ 4 h 270"/>
                <a:gd name="T48" fmla="*/ 11 w 269"/>
                <a:gd name="T49" fmla="*/ 4 h 270"/>
                <a:gd name="T50" fmla="*/ 12 w 269"/>
                <a:gd name="T51" fmla="*/ 4 h 270"/>
                <a:gd name="T52" fmla="*/ 12 w 269"/>
                <a:gd name="T53" fmla="*/ 4 h 270"/>
                <a:gd name="T54" fmla="*/ 12 w 269"/>
                <a:gd name="T55" fmla="*/ 4 h 270"/>
                <a:gd name="T56" fmla="*/ 12 w 269"/>
                <a:gd name="T57" fmla="*/ 4 h 270"/>
                <a:gd name="T58" fmla="*/ 12 w 269"/>
                <a:gd name="T59" fmla="*/ 4 h 270"/>
                <a:gd name="T60" fmla="*/ 12 w 269"/>
                <a:gd name="T61" fmla="*/ 4 h 270"/>
                <a:gd name="T62" fmla="*/ 12 w 269"/>
                <a:gd name="T63" fmla="*/ 2 h 270"/>
                <a:gd name="T64" fmla="*/ 12 w 269"/>
                <a:gd name="T65" fmla="*/ 2 h 270"/>
                <a:gd name="T66" fmla="*/ 12 w 269"/>
                <a:gd name="T67" fmla="*/ 2 h 270"/>
                <a:gd name="T68" fmla="*/ 12 w 269"/>
                <a:gd name="T69" fmla="*/ 1 h 270"/>
                <a:gd name="T70" fmla="*/ 12 w 269"/>
                <a:gd name="T71" fmla="*/ 1 h 270"/>
                <a:gd name="T72" fmla="*/ 11 w 269"/>
                <a:gd name="T73" fmla="*/ 1 h 270"/>
                <a:gd name="T74" fmla="*/ 11 w 269"/>
                <a:gd name="T75" fmla="*/ 1 h 270"/>
                <a:gd name="T76" fmla="*/ 11 w 269"/>
                <a:gd name="T77" fmla="*/ 1 h 270"/>
                <a:gd name="T78" fmla="*/ 11 w 269"/>
                <a:gd name="T79" fmla="*/ 1 h 270"/>
                <a:gd name="T80" fmla="*/ 4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5" name="Freeform 127">
              <a:extLst>
                <a:ext uri="{FF2B5EF4-FFF2-40B4-BE49-F238E27FC236}">
                  <a16:creationId xmlns:a16="http://schemas.microsoft.com/office/drawing/2014/main" id="{CC995E04-3C2F-F603-B7D8-636963A5BE63}"/>
                </a:ext>
              </a:extLst>
            </p:cNvPr>
            <p:cNvSpPr>
              <a:spLocks noChangeAspect="1"/>
            </p:cNvSpPr>
            <p:nvPr/>
          </p:nvSpPr>
          <p:spPr bwMode="auto">
            <a:xfrm>
              <a:off x="855" y="2490"/>
              <a:ext cx="55" cy="28"/>
            </a:xfrm>
            <a:custGeom>
              <a:avLst/>
              <a:gdLst>
                <a:gd name="T0" fmla="*/ 4 w 91"/>
                <a:gd name="T1" fmla="*/ 2 h 46"/>
                <a:gd name="T2" fmla="*/ 0 w 91"/>
                <a:gd name="T3" fmla="*/ 2 h 46"/>
                <a:gd name="T4" fmla="*/ 0 w 91"/>
                <a:gd name="T5" fmla="*/ 1 h 46"/>
                <a:gd name="T6" fmla="*/ 1 w 91"/>
                <a:gd name="T7" fmla="*/ 0 h 46"/>
                <a:gd name="T8" fmla="*/ 4 w 91"/>
                <a:gd name="T9" fmla="*/ 0 h 46"/>
                <a:gd name="T10" fmla="*/ 4 w 91"/>
                <a:gd name="T11" fmla="*/ 2 h 46"/>
                <a:gd name="T12" fmla="*/ 4 w 91"/>
                <a:gd name="T13" fmla="*/ 2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6" name="Freeform 128">
              <a:extLst>
                <a:ext uri="{FF2B5EF4-FFF2-40B4-BE49-F238E27FC236}">
                  <a16:creationId xmlns:a16="http://schemas.microsoft.com/office/drawing/2014/main" id="{E292B763-6803-4A58-6DBF-9FCB0141E22A}"/>
                </a:ext>
              </a:extLst>
            </p:cNvPr>
            <p:cNvSpPr>
              <a:spLocks noChangeAspect="1"/>
            </p:cNvSpPr>
            <p:nvPr/>
          </p:nvSpPr>
          <p:spPr bwMode="auto">
            <a:xfrm>
              <a:off x="1720" y="2787"/>
              <a:ext cx="137" cy="97"/>
            </a:xfrm>
            <a:custGeom>
              <a:avLst/>
              <a:gdLst>
                <a:gd name="T0" fmla="*/ 12 w 225"/>
                <a:gd name="T1" fmla="*/ 7 h 157"/>
                <a:gd name="T2" fmla="*/ 12 w 225"/>
                <a:gd name="T3" fmla="*/ 0 h 157"/>
                <a:gd name="T4" fmla="*/ 3 w 225"/>
                <a:gd name="T5" fmla="*/ 1 h 157"/>
                <a:gd name="T6" fmla="*/ 0 w 225"/>
                <a:gd name="T7" fmla="*/ 2 h 157"/>
                <a:gd name="T8" fmla="*/ 1 w 225"/>
                <a:gd name="T9" fmla="*/ 6 h 157"/>
                <a:gd name="T10" fmla="*/ 1 w 225"/>
                <a:gd name="T11" fmla="*/ 9 h 157"/>
                <a:gd name="T12" fmla="*/ 4 w 225"/>
                <a:gd name="T13" fmla="*/ 9 h 157"/>
                <a:gd name="T14" fmla="*/ 8 w 225"/>
                <a:gd name="T15" fmla="*/ 9 h 157"/>
                <a:gd name="T16" fmla="*/ 12 w 225"/>
                <a:gd name="T17" fmla="*/ 7 h 157"/>
                <a:gd name="T18" fmla="*/ 12 w 225"/>
                <a:gd name="T19" fmla="*/ 7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7" name="Freeform 129">
              <a:extLst>
                <a:ext uri="{FF2B5EF4-FFF2-40B4-BE49-F238E27FC236}">
                  <a16:creationId xmlns:a16="http://schemas.microsoft.com/office/drawing/2014/main" id="{5E972960-8E93-0238-8A75-5F2C140A37B6}"/>
                </a:ext>
              </a:extLst>
            </p:cNvPr>
            <p:cNvSpPr>
              <a:spLocks noChangeAspect="1"/>
            </p:cNvSpPr>
            <p:nvPr/>
          </p:nvSpPr>
          <p:spPr bwMode="auto">
            <a:xfrm>
              <a:off x="1880" y="2591"/>
              <a:ext cx="273" cy="78"/>
            </a:xfrm>
            <a:custGeom>
              <a:avLst/>
              <a:gdLst>
                <a:gd name="T0" fmla="*/ 0 w 446"/>
                <a:gd name="T1" fmla="*/ 12 h 113"/>
                <a:gd name="T2" fmla="*/ 12 w 446"/>
                <a:gd name="T3" fmla="*/ 0 h 113"/>
                <a:gd name="T4" fmla="*/ 23 w 446"/>
                <a:gd name="T5" fmla="*/ 0 h 113"/>
                <a:gd name="T6" fmla="*/ 23 w 446"/>
                <a:gd name="T7" fmla="*/ 6 h 113"/>
                <a:gd name="T8" fmla="*/ 23 w 446"/>
                <a:gd name="T9" fmla="*/ 12 h 113"/>
                <a:gd name="T10" fmla="*/ 0 w 446"/>
                <a:gd name="T11" fmla="*/ 12 h 113"/>
                <a:gd name="T12" fmla="*/ 0 w 446"/>
                <a:gd name="T13" fmla="*/ 12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8" name="Freeform 130">
              <a:extLst>
                <a:ext uri="{FF2B5EF4-FFF2-40B4-BE49-F238E27FC236}">
                  <a16:creationId xmlns:a16="http://schemas.microsoft.com/office/drawing/2014/main" id="{25EBB789-0140-4F7E-670F-D4FF28569873}"/>
                </a:ext>
              </a:extLst>
            </p:cNvPr>
            <p:cNvSpPr>
              <a:spLocks noChangeAspect="1"/>
            </p:cNvSpPr>
            <p:nvPr/>
          </p:nvSpPr>
          <p:spPr bwMode="auto">
            <a:xfrm>
              <a:off x="1880" y="2747"/>
              <a:ext cx="273" cy="77"/>
            </a:xfrm>
            <a:custGeom>
              <a:avLst/>
              <a:gdLst>
                <a:gd name="T0" fmla="*/ 0 w 446"/>
                <a:gd name="T1" fmla="*/ 0 h 112"/>
                <a:gd name="T2" fmla="*/ 12 w 446"/>
                <a:gd name="T3" fmla="*/ 12 h 112"/>
                <a:gd name="T4" fmla="*/ 23 w 446"/>
                <a:gd name="T5" fmla="*/ 12 h 112"/>
                <a:gd name="T6" fmla="*/ 23 w 446"/>
                <a:gd name="T7" fmla="*/ 6 h 112"/>
                <a:gd name="T8" fmla="*/ 23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59" name="AutoShape 131">
              <a:extLst>
                <a:ext uri="{FF2B5EF4-FFF2-40B4-BE49-F238E27FC236}">
                  <a16:creationId xmlns:a16="http://schemas.microsoft.com/office/drawing/2014/main" id="{56A1F62B-16DB-F870-8722-A332023A82F6}"/>
                </a:ext>
              </a:extLst>
            </p:cNvPr>
            <p:cNvSpPr>
              <a:spLocks noChangeAspect="1" noChangeArrowheads="1"/>
            </p:cNvSpPr>
            <p:nvPr/>
          </p:nvSpPr>
          <p:spPr bwMode="auto">
            <a:xfrm rot="5400000">
              <a:off x="368" y="2634"/>
              <a:ext cx="40" cy="10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940 w 21600"/>
                <a:gd name="T13" fmla="*/ 6023 h 21600"/>
                <a:gd name="T14" fmla="*/ 15660 w 21600"/>
                <a:gd name="T15" fmla="*/ 15577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60" name="Freeform 132">
              <a:extLst>
                <a:ext uri="{FF2B5EF4-FFF2-40B4-BE49-F238E27FC236}">
                  <a16:creationId xmlns:a16="http://schemas.microsoft.com/office/drawing/2014/main" id="{C1CFF5BD-0A07-5BBF-99C3-5E3CF491C31C}"/>
                </a:ext>
              </a:extLst>
            </p:cNvPr>
            <p:cNvSpPr>
              <a:spLocks noChangeAspect="1"/>
            </p:cNvSpPr>
            <p:nvPr/>
          </p:nvSpPr>
          <p:spPr bwMode="auto">
            <a:xfrm>
              <a:off x="1880" y="2666"/>
              <a:ext cx="273" cy="14"/>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61" name="Freeform 133">
              <a:extLst>
                <a:ext uri="{FF2B5EF4-FFF2-40B4-BE49-F238E27FC236}">
                  <a16:creationId xmlns:a16="http://schemas.microsoft.com/office/drawing/2014/main" id="{A1A0F8BE-63BB-08E2-168D-40147EBE1BD4}"/>
                </a:ext>
              </a:extLst>
            </p:cNvPr>
            <p:cNvSpPr>
              <a:spLocks noChangeAspect="1"/>
            </p:cNvSpPr>
            <p:nvPr/>
          </p:nvSpPr>
          <p:spPr bwMode="auto">
            <a:xfrm flipV="1">
              <a:off x="1880" y="2734"/>
              <a:ext cx="273" cy="13"/>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462" name="Rectangle 134">
              <a:extLst>
                <a:ext uri="{FF2B5EF4-FFF2-40B4-BE49-F238E27FC236}">
                  <a16:creationId xmlns:a16="http://schemas.microsoft.com/office/drawing/2014/main" id="{01C0D0FA-0F6A-D5B4-C8FD-7DFDE546FBD0}"/>
                </a:ext>
              </a:extLst>
            </p:cNvPr>
            <p:cNvSpPr>
              <a:spLocks noChangeAspect="1" noChangeArrowheads="1"/>
            </p:cNvSpPr>
            <p:nvPr/>
          </p:nvSpPr>
          <p:spPr bwMode="auto">
            <a:xfrm>
              <a:off x="2016" y="2680"/>
              <a:ext cx="136" cy="54"/>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63" name="Rectangle 135">
              <a:extLst>
                <a:ext uri="{FF2B5EF4-FFF2-40B4-BE49-F238E27FC236}">
                  <a16:creationId xmlns:a16="http://schemas.microsoft.com/office/drawing/2014/main" id="{7A3A7034-B049-C8CE-3366-A7F5D23EC87A}"/>
                </a:ext>
              </a:extLst>
            </p:cNvPr>
            <p:cNvSpPr>
              <a:spLocks noChangeAspect="1" noChangeArrowheads="1"/>
            </p:cNvSpPr>
            <p:nvPr/>
          </p:nvSpPr>
          <p:spPr bwMode="auto">
            <a:xfrm>
              <a:off x="1718" y="2475"/>
              <a:ext cx="39" cy="423"/>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64" name="AutoShape 136">
              <a:extLst>
                <a:ext uri="{FF2B5EF4-FFF2-40B4-BE49-F238E27FC236}">
                  <a16:creationId xmlns:a16="http://schemas.microsoft.com/office/drawing/2014/main" id="{E400342D-240B-C4A0-F05F-57F9766DE3EC}"/>
                </a:ext>
              </a:extLst>
            </p:cNvPr>
            <p:cNvSpPr>
              <a:spLocks noChangeAspect="1" noChangeArrowheads="1"/>
            </p:cNvSpPr>
            <p:nvPr/>
          </p:nvSpPr>
          <p:spPr bwMode="auto">
            <a:xfrm>
              <a:off x="1795" y="2514"/>
              <a:ext cx="384" cy="345"/>
            </a:xfrm>
            <a:prstGeom prst="roundRect">
              <a:avLst>
                <a:gd name="adj" fmla="val 11111"/>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65" name="AutoShape 137">
              <a:extLst>
                <a:ext uri="{FF2B5EF4-FFF2-40B4-BE49-F238E27FC236}">
                  <a16:creationId xmlns:a16="http://schemas.microsoft.com/office/drawing/2014/main" id="{8026A76F-08AB-C1C9-A35C-E4FB948E8284}"/>
                </a:ext>
              </a:extLst>
            </p:cNvPr>
            <p:cNvSpPr>
              <a:spLocks noChangeAspect="1" noChangeArrowheads="1"/>
            </p:cNvSpPr>
            <p:nvPr/>
          </p:nvSpPr>
          <p:spPr bwMode="auto">
            <a:xfrm rot="-5400000">
              <a:off x="1622" y="2610"/>
              <a:ext cx="423" cy="15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757 w 21600"/>
                <a:gd name="T13" fmla="*/ 2824 h 21600"/>
                <a:gd name="T14" fmla="*/ 18843 w 21600"/>
                <a:gd name="T15" fmla="*/ 18776 h 21600"/>
              </a:gdLst>
              <a:ahLst/>
              <a:cxnLst>
                <a:cxn ang="T8">
                  <a:pos x="T0" y="T1"/>
                </a:cxn>
                <a:cxn ang="T9">
                  <a:pos x="T2" y="T3"/>
                </a:cxn>
                <a:cxn ang="T10">
                  <a:pos x="T4" y="T5"/>
                </a:cxn>
                <a:cxn ang="T11">
                  <a:pos x="T6" y="T7"/>
                </a:cxn>
              </a:cxnLst>
              <a:rect l="T12" t="T13" r="T14" b="T15"/>
              <a:pathLst>
                <a:path w="21600" h="21600">
                  <a:moveTo>
                    <a:pt x="0" y="0"/>
                  </a:moveTo>
                  <a:lnTo>
                    <a:pt x="1963" y="21600"/>
                  </a:lnTo>
                  <a:lnTo>
                    <a:pt x="19637"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66" name="Rectangle 138">
              <a:extLst>
                <a:ext uri="{FF2B5EF4-FFF2-40B4-BE49-F238E27FC236}">
                  <a16:creationId xmlns:a16="http://schemas.microsoft.com/office/drawing/2014/main" id="{EC0C59CD-4E5A-6E3F-58C4-693B299BE0BE}"/>
                </a:ext>
              </a:extLst>
            </p:cNvPr>
            <p:cNvSpPr>
              <a:spLocks noChangeAspect="1" noChangeArrowheads="1"/>
            </p:cNvSpPr>
            <p:nvPr/>
          </p:nvSpPr>
          <p:spPr bwMode="auto">
            <a:xfrm>
              <a:off x="1565" y="2475"/>
              <a:ext cx="38" cy="423"/>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228939" name="Rectangle 139">
              <a:extLst>
                <a:ext uri="{FF2B5EF4-FFF2-40B4-BE49-F238E27FC236}">
                  <a16:creationId xmlns:a16="http://schemas.microsoft.com/office/drawing/2014/main" id="{856298F3-23CD-F8CD-66ED-65E779CF35B2}"/>
                </a:ext>
              </a:extLst>
            </p:cNvPr>
            <p:cNvSpPr>
              <a:spLocks noChangeAspect="1" noChangeArrowheads="1"/>
            </p:cNvSpPr>
            <p:nvPr/>
          </p:nvSpPr>
          <p:spPr bwMode="auto">
            <a:xfrm>
              <a:off x="1640" y="2456"/>
              <a:ext cx="77" cy="461"/>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grpSp>
          <p:nvGrpSpPr>
            <p:cNvPr id="17468" name="Group 140">
              <a:extLst>
                <a:ext uri="{FF2B5EF4-FFF2-40B4-BE49-F238E27FC236}">
                  <a16:creationId xmlns:a16="http://schemas.microsoft.com/office/drawing/2014/main" id="{2BFC4463-71FA-8072-9213-A575D0B48F30}"/>
                </a:ext>
              </a:extLst>
            </p:cNvPr>
            <p:cNvGrpSpPr>
              <a:grpSpLocks noChangeAspect="1"/>
            </p:cNvGrpSpPr>
            <p:nvPr/>
          </p:nvGrpSpPr>
          <p:grpSpPr bwMode="auto">
            <a:xfrm>
              <a:off x="835" y="2474"/>
              <a:ext cx="77" cy="422"/>
              <a:chOff x="2016" y="2448"/>
              <a:chExt cx="144" cy="576"/>
            </a:xfrm>
          </p:grpSpPr>
          <p:sp>
            <p:nvSpPr>
              <p:cNvPr id="1228941" name="Rectangle 141">
                <a:extLst>
                  <a:ext uri="{FF2B5EF4-FFF2-40B4-BE49-F238E27FC236}">
                    <a16:creationId xmlns:a16="http://schemas.microsoft.com/office/drawing/2014/main" id="{7C3C7630-AF9B-1B17-5A91-70CCE3AE2EAF}"/>
                  </a:ext>
                </a:extLst>
              </p:cNvPr>
              <p:cNvSpPr>
                <a:spLocks noChangeAspect="1" noChangeArrowheads="1"/>
              </p:cNvSpPr>
              <p:nvPr/>
            </p:nvSpPr>
            <p:spPr bwMode="auto">
              <a:xfrm>
                <a:off x="2065" y="2447"/>
                <a:ext cx="96" cy="590"/>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sp>
            <p:nvSpPr>
              <p:cNvPr id="1228942" name="AutoShape 142">
                <a:extLst>
                  <a:ext uri="{FF2B5EF4-FFF2-40B4-BE49-F238E27FC236}">
                    <a16:creationId xmlns:a16="http://schemas.microsoft.com/office/drawing/2014/main" id="{19E5867D-2478-834E-1D87-98FB685900DE}"/>
                  </a:ext>
                </a:extLst>
              </p:cNvPr>
              <p:cNvSpPr>
                <a:spLocks noChangeAspect="1" noChangeArrowheads="1"/>
              </p:cNvSpPr>
              <p:nvPr/>
            </p:nvSpPr>
            <p:spPr bwMode="auto">
              <a:xfrm rot="5400000">
                <a:off x="1745" y="2706"/>
                <a:ext cx="590" cy="4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grpSp>
        <p:sp>
          <p:nvSpPr>
            <p:cNvPr id="17469" name="Rectangle 143">
              <a:extLst>
                <a:ext uri="{FF2B5EF4-FFF2-40B4-BE49-F238E27FC236}">
                  <a16:creationId xmlns:a16="http://schemas.microsoft.com/office/drawing/2014/main" id="{0FEF5219-549F-0423-7392-63D47D8902AE}"/>
                </a:ext>
              </a:extLst>
            </p:cNvPr>
            <p:cNvSpPr>
              <a:spLocks noChangeAspect="1" noChangeArrowheads="1"/>
            </p:cNvSpPr>
            <p:nvPr/>
          </p:nvSpPr>
          <p:spPr bwMode="auto">
            <a:xfrm>
              <a:off x="912" y="2474"/>
              <a:ext cx="38" cy="422"/>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70" name="AutoShape 144">
              <a:extLst>
                <a:ext uri="{FF2B5EF4-FFF2-40B4-BE49-F238E27FC236}">
                  <a16:creationId xmlns:a16="http://schemas.microsoft.com/office/drawing/2014/main" id="{D17BD0AB-9ECE-431B-293D-7A492587B215}"/>
                </a:ext>
              </a:extLst>
            </p:cNvPr>
            <p:cNvSpPr>
              <a:spLocks noChangeAspect="1" noChangeArrowheads="1"/>
            </p:cNvSpPr>
            <p:nvPr/>
          </p:nvSpPr>
          <p:spPr bwMode="auto">
            <a:xfrm rot="5400000">
              <a:off x="739" y="2668"/>
              <a:ext cx="153" cy="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59 w 21600"/>
                <a:gd name="T13" fmla="*/ 2274 h 21600"/>
                <a:gd name="T14" fmla="*/ 19341 w 21600"/>
                <a:gd name="T15" fmla="*/ 19326 h 21600"/>
              </a:gdLst>
              <a:ahLst/>
              <a:cxnLst>
                <a:cxn ang="T8">
                  <a:pos x="T0" y="T1"/>
                </a:cxn>
                <a:cxn ang="T9">
                  <a:pos x="T2" y="T3"/>
                </a:cxn>
                <a:cxn ang="T10">
                  <a:pos x="T4" y="T5"/>
                </a:cxn>
                <a:cxn ang="T11">
                  <a:pos x="T6" y="T7"/>
                </a:cxn>
              </a:cxnLst>
              <a:rect l="T12" t="T13" r="T14" b="T15"/>
              <a:pathLst>
                <a:path w="21600" h="21600">
                  <a:moveTo>
                    <a:pt x="0" y="0"/>
                  </a:moveTo>
                  <a:lnTo>
                    <a:pt x="824" y="21600"/>
                  </a:lnTo>
                  <a:lnTo>
                    <a:pt x="20776"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71" name="Freeform 145">
              <a:extLst>
                <a:ext uri="{FF2B5EF4-FFF2-40B4-BE49-F238E27FC236}">
                  <a16:creationId xmlns:a16="http://schemas.microsoft.com/office/drawing/2014/main" id="{B3326312-46D5-FAD2-43F0-0182FF1B6A19}"/>
                </a:ext>
              </a:extLst>
            </p:cNvPr>
            <p:cNvSpPr>
              <a:spLocks noChangeAspect="1"/>
            </p:cNvSpPr>
            <p:nvPr/>
          </p:nvSpPr>
          <p:spPr bwMode="auto">
            <a:xfrm>
              <a:off x="950" y="2477"/>
              <a:ext cx="615" cy="419"/>
            </a:xfrm>
            <a:custGeom>
              <a:avLst/>
              <a:gdLst>
                <a:gd name="T0" fmla="*/ 0 w 7545"/>
                <a:gd name="T1" fmla="*/ 0 h 4948"/>
                <a:gd name="T2" fmla="*/ 0 w 7545"/>
                <a:gd name="T3" fmla="*/ 0 h 4948"/>
                <a:gd name="T4" fmla="*/ 0 w 7545"/>
                <a:gd name="T5" fmla="*/ 0 h 4948"/>
                <a:gd name="T6" fmla="*/ 0 w 7545"/>
                <a:gd name="T7" fmla="*/ 0 h 4948"/>
                <a:gd name="T8" fmla="*/ 0 w 7545"/>
                <a:gd name="T9" fmla="*/ 0 h 4948"/>
                <a:gd name="T10" fmla="*/ 0 w 7545"/>
                <a:gd name="T11" fmla="*/ 0 h 4948"/>
                <a:gd name="T12" fmla="*/ 0 w 7545"/>
                <a:gd name="T13" fmla="*/ 0 h 4948"/>
                <a:gd name="T14" fmla="*/ 0 w 7545"/>
                <a:gd name="T15" fmla="*/ 0 h 4948"/>
                <a:gd name="T16" fmla="*/ 0 w 7545"/>
                <a:gd name="T17" fmla="*/ 0 h 4948"/>
                <a:gd name="T18" fmla="*/ 0 w 7545"/>
                <a:gd name="T19" fmla="*/ 0 h 4948"/>
                <a:gd name="T20" fmla="*/ 0 w 7545"/>
                <a:gd name="T21" fmla="*/ 0 h 4948"/>
                <a:gd name="T22" fmla="*/ 0 w 7545"/>
                <a:gd name="T23" fmla="*/ 0 h 4948"/>
                <a:gd name="T24" fmla="*/ 0 w 7545"/>
                <a:gd name="T25" fmla="*/ 0 h 4948"/>
                <a:gd name="T26" fmla="*/ 0 w 7545"/>
                <a:gd name="T27" fmla="*/ 0 h 4948"/>
                <a:gd name="T28" fmla="*/ 0 w 7545"/>
                <a:gd name="T29" fmla="*/ 0 h 4948"/>
                <a:gd name="T30" fmla="*/ 0 w 7545"/>
                <a:gd name="T31" fmla="*/ 0 h 4948"/>
                <a:gd name="T32" fmla="*/ 0 w 7545"/>
                <a:gd name="T33" fmla="*/ 0 h 4948"/>
                <a:gd name="T34" fmla="*/ 0 w 7545"/>
                <a:gd name="T35" fmla="*/ 0 h 4948"/>
                <a:gd name="T36" fmla="*/ 0 w 7545"/>
                <a:gd name="T37" fmla="*/ 0 h 4948"/>
                <a:gd name="T38" fmla="*/ 0 w 7545"/>
                <a:gd name="T39" fmla="*/ 0 h 4948"/>
                <a:gd name="T40" fmla="*/ 0 w 7545"/>
                <a:gd name="T41" fmla="*/ 0 h 4948"/>
                <a:gd name="T42" fmla="*/ 0 w 7545"/>
                <a:gd name="T43" fmla="*/ 0 h 4948"/>
                <a:gd name="T44" fmla="*/ 0 w 7545"/>
                <a:gd name="T45" fmla="*/ 0 h 4948"/>
                <a:gd name="T46" fmla="*/ 0 w 7545"/>
                <a:gd name="T47" fmla="*/ 0 h 4948"/>
                <a:gd name="T48" fmla="*/ 0 w 7545"/>
                <a:gd name="T49" fmla="*/ 0 h 4948"/>
                <a:gd name="T50" fmla="*/ 0 w 7545"/>
                <a:gd name="T51" fmla="*/ 0 h 4948"/>
                <a:gd name="T52" fmla="*/ 0 w 7545"/>
                <a:gd name="T53" fmla="*/ 0 h 4948"/>
                <a:gd name="T54" fmla="*/ 0 w 7545"/>
                <a:gd name="T55" fmla="*/ 0 h 4948"/>
                <a:gd name="T56" fmla="*/ 0 w 7545"/>
                <a:gd name="T57" fmla="*/ 0 h 4948"/>
                <a:gd name="T58" fmla="*/ 0 w 7545"/>
                <a:gd name="T59" fmla="*/ 0 h 4948"/>
                <a:gd name="T60" fmla="*/ 0 w 7545"/>
                <a:gd name="T61" fmla="*/ 0 h 4948"/>
                <a:gd name="T62" fmla="*/ 0 w 7545"/>
                <a:gd name="T63" fmla="*/ 0 h 4948"/>
                <a:gd name="T64" fmla="*/ 0 w 7545"/>
                <a:gd name="T65" fmla="*/ 0 h 4948"/>
                <a:gd name="T66" fmla="*/ 0 w 7545"/>
                <a:gd name="T67" fmla="*/ 0 h 4948"/>
                <a:gd name="T68" fmla="*/ 0 w 7545"/>
                <a:gd name="T69" fmla="*/ 0 h 4948"/>
                <a:gd name="T70" fmla="*/ 0 w 7545"/>
                <a:gd name="T71" fmla="*/ 0 h 4948"/>
                <a:gd name="T72" fmla="*/ 0 w 7545"/>
                <a:gd name="T73" fmla="*/ 0 h 4948"/>
                <a:gd name="T74" fmla="*/ 0 w 7545"/>
                <a:gd name="T75" fmla="*/ 0 h 4948"/>
                <a:gd name="T76" fmla="*/ 0 w 7545"/>
                <a:gd name="T77" fmla="*/ 0 h 4948"/>
                <a:gd name="T78" fmla="*/ 0 w 7545"/>
                <a:gd name="T79" fmla="*/ 0 h 4948"/>
                <a:gd name="T80" fmla="*/ 0 w 7545"/>
                <a:gd name="T81" fmla="*/ 0 h 4948"/>
                <a:gd name="T82" fmla="*/ 0 w 7545"/>
                <a:gd name="T83" fmla="*/ 0 h 4948"/>
                <a:gd name="T84" fmla="*/ 0 w 7545"/>
                <a:gd name="T85" fmla="*/ 0 h 4948"/>
                <a:gd name="T86" fmla="*/ 0 w 7545"/>
                <a:gd name="T87" fmla="*/ 0 h 4948"/>
                <a:gd name="T88" fmla="*/ 0 w 7545"/>
                <a:gd name="T89" fmla="*/ 0 h 4948"/>
                <a:gd name="T90" fmla="*/ 0 w 7545"/>
                <a:gd name="T91" fmla="*/ 0 h 4948"/>
                <a:gd name="T92" fmla="*/ 0 w 7545"/>
                <a:gd name="T93" fmla="*/ 0 h 4948"/>
                <a:gd name="T94" fmla="*/ 0 w 7545"/>
                <a:gd name="T95" fmla="*/ 0 h 4948"/>
                <a:gd name="T96" fmla="*/ 0 w 7545"/>
                <a:gd name="T97" fmla="*/ 0 h 4948"/>
                <a:gd name="T98" fmla="*/ 0 w 7545"/>
                <a:gd name="T99" fmla="*/ 0 h 4948"/>
                <a:gd name="T100" fmla="*/ 0 w 7545"/>
                <a:gd name="T101" fmla="*/ 0 h 4948"/>
                <a:gd name="T102" fmla="*/ 0 w 7545"/>
                <a:gd name="T103" fmla="*/ 0 h 49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45" h="4948">
                  <a:moveTo>
                    <a:pt x="2" y="4936"/>
                  </a:moveTo>
                  <a:lnTo>
                    <a:pt x="2" y="1"/>
                  </a:lnTo>
                  <a:lnTo>
                    <a:pt x="945" y="950"/>
                  </a:lnTo>
                  <a:lnTo>
                    <a:pt x="946" y="949"/>
                  </a:lnTo>
                  <a:lnTo>
                    <a:pt x="1061" y="1053"/>
                  </a:lnTo>
                  <a:lnTo>
                    <a:pt x="1188" y="1142"/>
                  </a:lnTo>
                  <a:lnTo>
                    <a:pt x="1322" y="1215"/>
                  </a:lnTo>
                  <a:lnTo>
                    <a:pt x="1465" y="1272"/>
                  </a:lnTo>
                  <a:lnTo>
                    <a:pt x="1611" y="1312"/>
                  </a:lnTo>
                  <a:lnTo>
                    <a:pt x="1763" y="1336"/>
                  </a:lnTo>
                  <a:lnTo>
                    <a:pt x="1841" y="1341"/>
                  </a:lnTo>
                  <a:lnTo>
                    <a:pt x="1880" y="1341"/>
                  </a:lnTo>
                  <a:lnTo>
                    <a:pt x="1919" y="1342"/>
                  </a:lnTo>
                  <a:lnTo>
                    <a:pt x="2075" y="1329"/>
                  </a:lnTo>
                  <a:lnTo>
                    <a:pt x="2076" y="1330"/>
                  </a:lnTo>
                  <a:lnTo>
                    <a:pt x="5848" y="761"/>
                  </a:lnTo>
                  <a:lnTo>
                    <a:pt x="5848" y="760"/>
                  </a:lnTo>
                  <a:lnTo>
                    <a:pt x="6078" y="717"/>
                  </a:lnTo>
                  <a:lnTo>
                    <a:pt x="6305" y="658"/>
                  </a:lnTo>
                  <a:lnTo>
                    <a:pt x="6528" y="584"/>
                  </a:lnTo>
                  <a:lnTo>
                    <a:pt x="6746" y="495"/>
                  </a:lnTo>
                  <a:lnTo>
                    <a:pt x="6956" y="393"/>
                  </a:lnTo>
                  <a:lnTo>
                    <a:pt x="7161" y="276"/>
                  </a:lnTo>
                  <a:lnTo>
                    <a:pt x="7356" y="146"/>
                  </a:lnTo>
                  <a:lnTo>
                    <a:pt x="7545" y="0"/>
                  </a:lnTo>
                  <a:lnTo>
                    <a:pt x="7544" y="4"/>
                  </a:lnTo>
                  <a:lnTo>
                    <a:pt x="7544" y="4939"/>
                  </a:lnTo>
                  <a:lnTo>
                    <a:pt x="7543" y="4948"/>
                  </a:lnTo>
                  <a:lnTo>
                    <a:pt x="7356" y="4805"/>
                  </a:lnTo>
                  <a:lnTo>
                    <a:pt x="7160" y="4675"/>
                  </a:lnTo>
                  <a:lnTo>
                    <a:pt x="6956" y="4559"/>
                  </a:lnTo>
                  <a:lnTo>
                    <a:pt x="6745" y="4455"/>
                  </a:lnTo>
                  <a:lnTo>
                    <a:pt x="6529" y="4367"/>
                  </a:lnTo>
                  <a:lnTo>
                    <a:pt x="6305" y="4292"/>
                  </a:lnTo>
                  <a:lnTo>
                    <a:pt x="6078" y="4234"/>
                  </a:lnTo>
                  <a:lnTo>
                    <a:pt x="5846" y="4188"/>
                  </a:lnTo>
                  <a:lnTo>
                    <a:pt x="5846" y="4187"/>
                  </a:lnTo>
                  <a:lnTo>
                    <a:pt x="2074" y="3618"/>
                  </a:lnTo>
                  <a:lnTo>
                    <a:pt x="2073" y="3619"/>
                  </a:lnTo>
                  <a:lnTo>
                    <a:pt x="1920" y="3607"/>
                  </a:lnTo>
                  <a:lnTo>
                    <a:pt x="1843" y="3606"/>
                  </a:lnTo>
                  <a:lnTo>
                    <a:pt x="1804" y="3607"/>
                  </a:lnTo>
                  <a:lnTo>
                    <a:pt x="1764" y="3611"/>
                  </a:lnTo>
                  <a:lnTo>
                    <a:pt x="1613" y="3632"/>
                  </a:lnTo>
                  <a:lnTo>
                    <a:pt x="1465" y="3673"/>
                  </a:lnTo>
                  <a:lnTo>
                    <a:pt x="1323" y="3729"/>
                  </a:lnTo>
                  <a:lnTo>
                    <a:pt x="1188" y="3804"/>
                  </a:lnTo>
                  <a:lnTo>
                    <a:pt x="1061" y="3892"/>
                  </a:lnTo>
                  <a:lnTo>
                    <a:pt x="944" y="3999"/>
                  </a:lnTo>
                  <a:lnTo>
                    <a:pt x="943" y="3998"/>
                  </a:lnTo>
                  <a:lnTo>
                    <a:pt x="0" y="4947"/>
                  </a:lnTo>
                  <a:lnTo>
                    <a:pt x="2" y="4936"/>
                  </a:lnTo>
                  <a:close/>
                </a:path>
              </a:pathLst>
            </a:custGeom>
            <a:gradFill rotWithShape="0">
              <a:gsLst>
                <a:gs pos="0">
                  <a:srgbClr val="000000"/>
                </a:gs>
                <a:gs pos="50000">
                  <a:srgbClr val="969696"/>
                </a:gs>
                <a:gs pos="100000">
                  <a:srgbClr val="000000"/>
                </a:gs>
              </a:gsLst>
              <a:lin ang="5400000" scaled="1"/>
            </a:gradFill>
            <a:ln w="6350">
              <a:solidFill>
                <a:srgbClr val="000000"/>
              </a:solidFill>
              <a:prstDash val="solid"/>
              <a:round/>
              <a:headEnd/>
              <a:tailEnd/>
            </a:ln>
          </p:spPr>
          <p:txBody>
            <a:bodyPr/>
            <a:lstStyle/>
            <a:p>
              <a:endParaRPr lang="en-US"/>
            </a:p>
          </p:txBody>
        </p:sp>
        <p:sp>
          <p:nvSpPr>
            <p:cNvPr id="1228946" name="AutoShape 146">
              <a:extLst>
                <a:ext uri="{FF2B5EF4-FFF2-40B4-BE49-F238E27FC236}">
                  <a16:creationId xmlns:a16="http://schemas.microsoft.com/office/drawing/2014/main" id="{06FFB5FE-89EF-BA8E-DA63-5D91E50C1C27}"/>
                </a:ext>
              </a:extLst>
            </p:cNvPr>
            <p:cNvSpPr>
              <a:spLocks noChangeAspect="1" noChangeArrowheads="1"/>
            </p:cNvSpPr>
            <p:nvPr/>
          </p:nvSpPr>
          <p:spPr bwMode="auto">
            <a:xfrm rot="5400000">
              <a:off x="1391" y="2668"/>
              <a:ext cx="461" cy="37"/>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defRPr/>
              </a:pPr>
              <a:endParaRPr lang="en-GB"/>
            </a:p>
          </p:txBody>
        </p:sp>
        <p:sp>
          <p:nvSpPr>
            <p:cNvPr id="17473" name="Line 147">
              <a:extLst>
                <a:ext uri="{FF2B5EF4-FFF2-40B4-BE49-F238E27FC236}">
                  <a16:creationId xmlns:a16="http://schemas.microsoft.com/office/drawing/2014/main" id="{C7E2349D-A2A2-DA05-ABA3-F519ADA4379F}"/>
                </a:ext>
              </a:extLst>
            </p:cNvPr>
            <p:cNvSpPr>
              <a:spLocks noChangeAspect="1" noChangeShapeType="1"/>
            </p:cNvSpPr>
            <p:nvPr/>
          </p:nvSpPr>
          <p:spPr bwMode="auto">
            <a:xfrm>
              <a:off x="912" y="2687"/>
              <a:ext cx="691"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74" name="Line 148">
              <a:extLst>
                <a:ext uri="{FF2B5EF4-FFF2-40B4-BE49-F238E27FC236}">
                  <a16:creationId xmlns:a16="http://schemas.microsoft.com/office/drawing/2014/main" id="{19B8BE03-BC03-C855-4F97-6FDF3BF62753}"/>
                </a:ext>
              </a:extLst>
            </p:cNvPr>
            <p:cNvSpPr>
              <a:spLocks noChangeAspect="1" noChangeShapeType="1"/>
            </p:cNvSpPr>
            <p:nvPr/>
          </p:nvSpPr>
          <p:spPr bwMode="auto">
            <a:xfrm>
              <a:off x="797" y="2687"/>
              <a:ext cx="38"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nvGrpSpPr>
          <p:cNvPr id="17441" name="Group 149">
            <a:extLst>
              <a:ext uri="{FF2B5EF4-FFF2-40B4-BE49-F238E27FC236}">
                <a16:creationId xmlns:a16="http://schemas.microsoft.com/office/drawing/2014/main" id="{6ED6BEE3-08B5-2BEA-D70B-DB42DA223278}"/>
              </a:ext>
            </a:extLst>
          </p:cNvPr>
          <p:cNvGrpSpPr>
            <a:grpSpLocks noChangeAspect="1"/>
          </p:cNvGrpSpPr>
          <p:nvPr/>
        </p:nvGrpSpPr>
        <p:grpSpPr bwMode="auto">
          <a:xfrm>
            <a:off x="8655050" y="5684838"/>
            <a:ext cx="315913" cy="82550"/>
            <a:chOff x="4232" y="2445"/>
            <a:chExt cx="1986" cy="516"/>
          </a:xfrm>
        </p:grpSpPr>
        <p:sp>
          <p:nvSpPr>
            <p:cNvPr id="17445" name="Rectangle 150">
              <a:extLst>
                <a:ext uri="{FF2B5EF4-FFF2-40B4-BE49-F238E27FC236}">
                  <a16:creationId xmlns:a16="http://schemas.microsoft.com/office/drawing/2014/main" id="{7B742F14-1E0C-142C-30B8-E6DBE5A1D4CB}"/>
                </a:ext>
              </a:extLst>
            </p:cNvPr>
            <p:cNvSpPr>
              <a:spLocks noChangeAspect="1" noChangeArrowheads="1"/>
            </p:cNvSpPr>
            <p:nvPr/>
          </p:nvSpPr>
          <p:spPr bwMode="auto">
            <a:xfrm>
              <a:off x="5873" y="2574"/>
              <a:ext cx="345" cy="258"/>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46" name="Rectangle 151">
              <a:extLst>
                <a:ext uri="{FF2B5EF4-FFF2-40B4-BE49-F238E27FC236}">
                  <a16:creationId xmlns:a16="http://schemas.microsoft.com/office/drawing/2014/main" id="{CEAC5CC7-5A0D-FF96-CE04-C2824569723E}"/>
                </a:ext>
              </a:extLst>
            </p:cNvPr>
            <p:cNvSpPr>
              <a:spLocks noChangeAspect="1" noChangeArrowheads="1"/>
            </p:cNvSpPr>
            <p:nvPr/>
          </p:nvSpPr>
          <p:spPr bwMode="auto">
            <a:xfrm>
              <a:off x="6045" y="2660"/>
              <a:ext cx="173" cy="86"/>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47" name="Rectangle 152">
              <a:extLst>
                <a:ext uri="{FF2B5EF4-FFF2-40B4-BE49-F238E27FC236}">
                  <a16:creationId xmlns:a16="http://schemas.microsoft.com/office/drawing/2014/main" id="{BD243F63-680A-310F-D80B-DFE4AB24FFE2}"/>
                </a:ext>
              </a:extLst>
            </p:cNvPr>
            <p:cNvSpPr>
              <a:spLocks noChangeAspect="1" noChangeArrowheads="1"/>
            </p:cNvSpPr>
            <p:nvPr/>
          </p:nvSpPr>
          <p:spPr bwMode="auto">
            <a:xfrm>
              <a:off x="5873" y="2660"/>
              <a:ext cx="172" cy="86"/>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48" name="Freeform 153">
              <a:extLst>
                <a:ext uri="{FF2B5EF4-FFF2-40B4-BE49-F238E27FC236}">
                  <a16:creationId xmlns:a16="http://schemas.microsoft.com/office/drawing/2014/main" id="{DB33A10D-2FDF-1DDB-8138-5920272D756B}"/>
                </a:ext>
              </a:extLst>
            </p:cNvPr>
            <p:cNvSpPr>
              <a:spLocks noChangeAspect="1"/>
            </p:cNvSpPr>
            <p:nvPr/>
          </p:nvSpPr>
          <p:spPr bwMode="auto">
            <a:xfrm>
              <a:off x="4232" y="2488"/>
              <a:ext cx="1641" cy="430"/>
            </a:xfrm>
            <a:custGeom>
              <a:avLst/>
              <a:gdLst>
                <a:gd name="T0" fmla="*/ 0 w 1824"/>
                <a:gd name="T1" fmla="*/ 50 h 480"/>
                <a:gd name="T2" fmla="*/ 102 w 1824"/>
                <a:gd name="T3" fmla="*/ 50 h 480"/>
                <a:gd name="T4" fmla="*/ 203 w 1824"/>
                <a:gd name="T5" fmla="*/ 25 h 480"/>
                <a:gd name="T6" fmla="*/ 891 w 1824"/>
                <a:gd name="T7" fmla="*/ 0 h 480"/>
                <a:gd name="T8" fmla="*/ 967 w 1824"/>
                <a:gd name="T9" fmla="*/ 50 h 480"/>
                <a:gd name="T10" fmla="*/ 967 w 1824"/>
                <a:gd name="T11" fmla="*/ 198 h 480"/>
                <a:gd name="T12" fmla="*/ 891 w 1824"/>
                <a:gd name="T13" fmla="*/ 248 h 480"/>
                <a:gd name="T14" fmla="*/ 203 w 1824"/>
                <a:gd name="T15" fmla="*/ 224 h 480"/>
                <a:gd name="T16" fmla="*/ 102 w 1824"/>
                <a:gd name="T17" fmla="*/ 198 h 480"/>
                <a:gd name="T18" fmla="*/ 0 w 1824"/>
                <a:gd name="T19" fmla="*/ 198 h 480"/>
                <a:gd name="T20" fmla="*/ 0 w 1824"/>
                <a:gd name="T21" fmla="*/ 50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49" name="Rectangle 154">
              <a:extLst>
                <a:ext uri="{FF2B5EF4-FFF2-40B4-BE49-F238E27FC236}">
                  <a16:creationId xmlns:a16="http://schemas.microsoft.com/office/drawing/2014/main" id="{88F893DA-7244-57EB-44B8-A2DFF4CED7FC}"/>
                </a:ext>
              </a:extLst>
            </p:cNvPr>
            <p:cNvSpPr>
              <a:spLocks noChangeAspect="1" noChangeArrowheads="1"/>
            </p:cNvSpPr>
            <p:nvPr/>
          </p:nvSpPr>
          <p:spPr bwMode="auto">
            <a:xfrm>
              <a:off x="4232" y="2574"/>
              <a:ext cx="130" cy="258"/>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17450" name="Freeform 155">
              <a:extLst>
                <a:ext uri="{FF2B5EF4-FFF2-40B4-BE49-F238E27FC236}">
                  <a16:creationId xmlns:a16="http://schemas.microsoft.com/office/drawing/2014/main" id="{BCDBC074-5A08-BED0-1D88-F435039E6BA7}"/>
                </a:ext>
              </a:extLst>
            </p:cNvPr>
            <p:cNvSpPr>
              <a:spLocks noChangeAspect="1"/>
            </p:cNvSpPr>
            <p:nvPr/>
          </p:nvSpPr>
          <p:spPr bwMode="auto">
            <a:xfrm>
              <a:off x="4232" y="2445"/>
              <a:ext cx="1986" cy="129"/>
            </a:xfrm>
            <a:custGeom>
              <a:avLst/>
              <a:gdLst>
                <a:gd name="T0" fmla="*/ 0 w 2208"/>
                <a:gd name="T1" fmla="*/ 50 h 144"/>
                <a:gd name="T2" fmla="*/ 102 w 2208"/>
                <a:gd name="T3" fmla="*/ 50 h 144"/>
                <a:gd name="T4" fmla="*/ 203 w 2208"/>
                <a:gd name="T5" fmla="*/ 25 h 144"/>
                <a:gd name="T6" fmla="*/ 1042 w 2208"/>
                <a:gd name="T7" fmla="*/ 0 h 144"/>
                <a:gd name="T8" fmla="*/ 1068 w 2208"/>
                <a:gd name="T9" fmla="*/ 25 h 144"/>
                <a:gd name="T10" fmla="*/ 1118 w 2208"/>
                <a:gd name="T11" fmla="*/ 25 h 144"/>
                <a:gd name="T12" fmla="*/ 1118 w 2208"/>
                <a:gd name="T13" fmla="*/ 0 h 144"/>
                <a:gd name="T14" fmla="*/ 1169 w 2208"/>
                <a:gd name="T15" fmla="*/ 0 h 144"/>
                <a:gd name="T16" fmla="*/ 1169 w 2208"/>
                <a:gd name="T17" fmla="*/ 74 h 144"/>
                <a:gd name="T18" fmla="*/ 966 w 2208"/>
                <a:gd name="T19" fmla="*/ 74 h 144"/>
                <a:gd name="T20" fmla="*/ 890 w 2208"/>
                <a:gd name="T21" fmla="*/ 25 h 144"/>
                <a:gd name="T22" fmla="*/ 203 w 2208"/>
                <a:gd name="T23" fmla="*/ 50 h 144"/>
                <a:gd name="T24" fmla="*/ 102 w 2208"/>
                <a:gd name="T25" fmla="*/ 74 h 144"/>
                <a:gd name="T26" fmla="*/ 0 w 2208"/>
                <a:gd name="T27" fmla="*/ 74 h 144"/>
                <a:gd name="T28" fmla="*/ 0 w 2208"/>
                <a:gd name="T29" fmla="*/ 50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451" name="Freeform 156">
              <a:extLst>
                <a:ext uri="{FF2B5EF4-FFF2-40B4-BE49-F238E27FC236}">
                  <a16:creationId xmlns:a16="http://schemas.microsoft.com/office/drawing/2014/main" id="{6E75E85E-7F9A-0177-8B27-599CE47FEA47}"/>
                </a:ext>
              </a:extLst>
            </p:cNvPr>
            <p:cNvSpPr>
              <a:spLocks noChangeAspect="1"/>
            </p:cNvSpPr>
            <p:nvPr/>
          </p:nvSpPr>
          <p:spPr bwMode="auto">
            <a:xfrm flipV="1">
              <a:off x="4232" y="2832"/>
              <a:ext cx="1986" cy="129"/>
            </a:xfrm>
            <a:custGeom>
              <a:avLst/>
              <a:gdLst>
                <a:gd name="T0" fmla="*/ 0 w 2208"/>
                <a:gd name="T1" fmla="*/ 50 h 144"/>
                <a:gd name="T2" fmla="*/ 102 w 2208"/>
                <a:gd name="T3" fmla="*/ 50 h 144"/>
                <a:gd name="T4" fmla="*/ 203 w 2208"/>
                <a:gd name="T5" fmla="*/ 25 h 144"/>
                <a:gd name="T6" fmla="*/ 1042 w 2208"/>
                <a:gd name="T7" fmla="*/ 0 h 144"/>
                <a:gd name="T8" fmla="*/ 1068 w 2208"/>
                <a:gd name="T9" fmla="*/ 25 h 144"/>
                <a:gd name="T10" fmla="*/ 1118 w 2208"/>
                <a:gd name="T11" fmla="*/ 25 h 144"/>
                <a:gd name="T12" fmla="*/ 1118 w 2208"/>
                <a:gd name="T13" fmla="*/ 0 h 144"/>
                <a:gd name="T14" fmla="*/ 1169 w 2208"/>
                <a:gd name="T15" fmla="*/ 0 h 144"/>
                <a:gd name="T16" fmla="*/ 1169 w 2208"/>
                <a:gd name="T17" fmla="*/ 74 h 144"/>
                <a:gd name="T18" fmla="*/ 966 w 2208"/>
                <a:gd name="T19" fmla="*/ 74 h 144"/>
                <a:gd name="T20" fmla="*/ 890 w 2208"/>
                <a:gd name="T21" fmla="*/ 25 h 144"/>
                <a:gd name="T22" fmla="*/ 203 w 2208"/>
                <a:gd name="T23" fmla="*/ 50 h 144"/>
                <a:gd name="T24" fmla="*/ 102 w 2208"/>
                <a:gd name="T25" fmla="*/ 74 h 144"/>
                <a:gd name="T26" fmla="*/ 0 w 2208"/>
                <a:gd name="T27" fmla="*/ 74 h 144"/>
                <a:gd name="T28" fmla="*/ 0 w 2208"/>
                <a:gd name="T29" fmla="*/ 50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7442" name="Rectangle 157">
            <a:extLst>
              <a:ext uri="{FF2B5EF4-FFF2-40B4-BE49-F238E27FC236}">
                <a16:creationId xmlns:a16="http://schemas.microsoft.com/office/drawing/2014/main" id="{0846F081-7DF1-203C-E19D-C2D6E1317B41}"/>
              </a:ext>
            </a:extLst>
          </p:cNvPr>
          <p:cNvSpPr>
            <a:spLocks noChangeAspect="1" noChangeArrowheads="1"/>
          </p:cNvSpPr>
          <p:nvPr/>
        </p:nvSpPr>
        <p:spPr bwMode="auto">
          <a:xfrm>
            <a:off x="293686" y="269377"/>
            <a:ext cx="6030913" cy="53498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947738" indent="-3683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519238" indent="-373063">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2095500" indent="-385763">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674938" indent="-388938">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31321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35893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40465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45037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a:spcBef>
                <a:spcPct val="0"/>
              </a:spcBef>
              <a:spcAft>
                <a:spcPct val="0"/>
              </a:spcAft>
              <a:buClrTx/>
              <a:buSzTx/>
              <a:buFontTx/>
              <a:buNone/>
            </a:pPr>
            <a:r>
              <a:rPr lang="en-GB" altLang="en-US" sz="3600" b="1" dirty="0"/>
              <a:t>Charge Components</a:t>
            </a:r>
          </a:p>
        </p:txBody>
      </p:sp>
      <p:cxnSp>
        <p:nvCxnSpPr>
          <p:cNvPr id="3" name="Straight Arrow Connector 2">
            <a:extLst>
              <a:ext uri="{FF2B5EF4-FFF2-40B4-BE49-F238E27FC236}">
                <a16:creationId xmlns:a16="http://schemas.microsoft.com/office/drawing/2014/main" id="{D014D106-1EA1-7550-2160-AA451AF55D97}"/>
              </a:ext>
            </a:extLst>
          </p:cNvPr>
          <p:cNvCxnSpPr/>
          <p:nvPr/>
        </p:nvCxnSpPr>
        <p:spPr bwMode="auto">
          <a:xfrm flipH="1" flipV="1">
            <a:off x="6324600" y="2847975"/>
            <a:ext cx="1976438" cy="147638"/>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a:extLst>
              <a:ext uri="{FF2B5EF4-FFF2-40B4-BE49-F238E27FC236}">
                <a16:creationId xmlns:a16="http://schemas.microsoft.com/office/drawing/2014/main" id="{E5EEA052-D31D-86F2-3C30-E2904732F3B4}"/>
              </a:ext>
            </a:extLst>
          </p:cNvPr>
          <p:cNvCxnSpPr/>
          <p:nvPr/>
        </p:nvCxnSpPr>
        <p:spPr bwMode="auto">
          <a:xfrm flipH="1" flipV="1">
            <a:off x="5969000" y="5376863"/>
            <a:ext cx="2881313" cy="21907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xit" presetSubtype="0" fill="hold" nodeType="clickEffect">
                                  <p:stCondLst>
                                    <p:cond delay="0"/>
                                  </p:stCondLst>
                                  <p:childTnLst>
                                    <p:animEffect transition="out" filter="fade">
                                      <p:cBhvr>
                                        <p:cTn id="10" dur="500"/>
                                        <p:tgtEl>
                                          <p:spTgt spid="3"/>
                                        </p:tgtEl>
                                      </p:cBhvr>
                                    </p:animEffect>
                                    <p:set>
                                      <p:cBhvr>
                                        <p:cTn id="11" dur="1" fill="hold">
                                          <p:stCondLst>
                                            <p:cond delay="499"/>
                                          </p:stCondLst>
                                        </p:cTn>
                                        <p:tgtEl>
                                          <p:spTgt spid="3"/>
                                        </p:tgtEl>
                                        <p:attrNameLst>
                                          <p:attrName>style.visibility</p:attrName>
                                        </p:attrNameLst>
                                      </p:cBhvr>
                                      <p:to>
                                        <p:strVal val="hidden"/>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16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xit" presetSubtype="0" fill="hold" nodeType="clickEffect">
                                  <p:stCondLst>
                                    <p:cond delay="0"/>
                                  </p:stCondLst>
                                  <p:childTnLst>
                                    <p:animEffect transition="out" filter="fade">
                                      <p:cBhvr>
                                        <p:cTn id="19" dur="500"/>
                                        <p:tgtEl>
                                          <p:spTgt spid="162"/>
                                        </p:tgtEl>
                                      </p:cBhvr>
                                    </p:animEffect>
                                    <p:set>
                                      <p:cBhvr>
                                        <p:cTn id="20" dur="1" fill="hold">
                                          <p:stCondLst>
                                            <p:cond delay="499"/>
                                          </p:stCondLst>
                                        </p:cTn>
                                        <p:tgtEl>
                                          <p:spTgt spid="1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a:extLst>
              <a:ext uri="{FF2B5EF4-FFF2-40B4-BE49-F238E27FC236}">
                <a16:creationId xmlns:a16="http://schemas.microsoft.com/office/drawing/2014/main" id="{7EE6E74D-3000-9845-0DE6-75BB3B4EEC23}"/>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90538" y="1362075"/>
            <a:ext cx="728980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59" name="Group 4">
            <a:extLst>
              <a:ext uri="{FF2B5EF4-FFF2-40B4-BE49-F238E27FC236}">
                <a16:creationId xmlns:a16="http://schemas.microsoft.com/office/drawing/2014/main" id="{4F76249E-F93E-AE27-AB55-D0676D266D2B}"/>
              </a:ext>
            </a:extLst>
          </p:cNvPr>
          <p:cNvGrpSpPr>
            <a:grpSpLocks/>
          </p:cNvGrpSpPr>
          <p:nvPr/>
        </p:nvGrpSpPr>
        <p:grpSpPr bwMode="auto">
          <a:xfrm>
            <a:off x="1152525" y="1644650"/>
            <a:ext cx="1247775" cy="504825"/>
            <a:chOff x="1050" y="912"/>
            <a:chExt cx="786" cy="318"/>
          </a:xfrm>
        </p:grpSpPr>
        <p:sp>
          <p:nvSpPr>
            <p:cNvPr id="19493" name="Line 5">
              <a:extLst>
                <a:ext uri="{FF2B5EF4-FFF2-40B4-BE49-F238E27FC236}">
                  <a16:creationId xmlns:a16="http://schemas.microsoft.com/office/drawing/2014/main" id="{ECA3BD2F-307E-25E6-CD11-2A3E5778B7BF}"/>
                </a:ext>
              </a:extLst>
            </p:cNvPr>
            <p:cNvSpPr>
              <a:spLocks noChangeShapeType="1"/>
            </p:cNvSpPr>
            <p:nvPr/>
          </p:nvSpPr>
          <p:spPr bwMode="auto">
            <a:xfrm flipH="1">
              <a:off x="1050" y="912"/>
              <a:ext cx="516" cy="318"/>
            </a:xfrm>
            <a:prstGeom prst="line">
              <a:avLst/>
            </a:prstGeom>
            <a:noFill/>
            <a:ln w="25400">
              <a:solidFill>
                <a:srgbClr val="66CCFF"/>
              </a:solidFill>
              <a:round/>
              <a:headEnd type="none" w="sm" len="sm"/>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94" name="Line 6">
              <a:extLst>
                <a:ext uri="{FF2B5EF4-FFF2-40B4-BE49-F238E27FC236}">
                  <a16:creationId xmlns:a16="http://schemas.microsoft.com/office/drawing/2014/main" id="{FE5E3B51-D17E-632B-042E-D63E239B3032}"/>
                </a:ext>
              </a:extLst>
            </p:cNvPr>
            <p:cNvSpPr>
              <a:spLocks noChangeShapeType="1"/>
            </p:cNvSpPr>
            <p:nvPr/>
          </p:nvSpPr>
          <p:spPr bwMode="auto">
            <a:xfrm>
              <a:off x="1560" y="915"/>
              <a:ext cx="276"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460" name="Text Box 7">
            <a:extLst>
              <a:ext uri="{FF2B5EF4-FFF2-40B4-BE49-F238E27FC236}">
                <a16:creationId xmlns:a16="http://schemas.microsoft.com/office/drawing/2014/main" id="{72AE0431-65DE-8080-CD38-F7B294CCA281}"/>
              </a:ext>
            </a:extLst>
          </p:cNvPr>
          <p:cNvSpPr txBox="1">
            <a:spLocks noChangeArrowheads="1"/>
          </p:cNvSpPr>
          <p:nvPr/>
        </p:nvSpPr>
        <p:spPr bwMode="auto">
          <a:xfrm>
            <a:off x="2411413" y="1484313"/>
            <a:ext cx="13414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Fuze</a:t>
            </a:r>
          </a:p>
        </p:txBody>
      </p:sp>
      <p:grpSp>
        <p:nvGrpSpPr>
          <p:cNvPr id="19461" name="Group 8">
            <a:extLst>
              <a:ext uri="{FF2B5EF4-FFF2-40B4-BE49-F238E27FC236}">
                <a16:creationId xmlns:a16="http://schemas.microsoft.com/office/drawing/2014/main" id="{ACC910A4-5075-5522-414E-25CCD6376BA8}"/>
              </a:ext>
            </a:extLst>
          </p:cNvPr>
          <p:cNvGrpSpPr>
            <a:grpSpLocks/>
          </p:cNvGrpSpPr>
          <p:nvPr/>
        </p:nvGrpSpPr>
        <p:grpSpPr bwMode="auto">
          <a:xfrm>
            <a:off x="1939925" y="2044700"/>
            <a:ext cx="1247775" cy="504825"/>
            <a:chOff x="1050" y="912"/>
            <a:chExt cx="786" cy="318"/>
          </a:xfrm>
        </p:grpSpPr>
        <p:sp>
          <p:nvSpPr>
            <p:cNvPr id="19491" name="Line 9">
              <a:extLst>
                <a:ext uri="{FF2B5EF4-FFF2-40B4-BE49-F238E27FC236}">
                  <a16:creationId xmlns:a16="http://schemas.microsoft.com/office/drawing/2014/main" id="{DEA16258-380F-6AFE-65AC-70E52F26DE86}"/>
                </a:ext>
              </a:extLst>
            </p:cNvPr>
            <p:cNvSpPr>
              <a:spLocks noChangeShapeType="1"/>
            </p:cNvSpPr>
            <p:nvPr/>
          </p:nvSpPr>
          <p:spPr bwMode="auto">
            <a:xfrm flipH="1">
              <a:off x="1050" y="912"/>
              <a:ext cx="516" cy="318"/>
            </a:xfrm>
            <a:prstGeom prst="line">
              <a:avLst/>
            </a:prstGeom>
            <a:noFill/>
            <a:ln w="25400">
              <a:solidFill>
                <a:srgbClr val="66CCFF"/>
              </a:solidFill>
              <a:round/>
              <a:headEnd type="none" w="sm" len="sm"/>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92" name="Line 10">
              <a:extLst>
                <a:ext uri="{FF2B5EF4-FFF2-40B4-BE49-F238E27FC236}">
                  <a16:creationId xmlns:a16="http://schemas.microsoft.com/office/drawing/2014/main" id="{3EFC3C32-659C-980E-7EAF-F17B5563E2E0}"/>
                </a:ext>
              </a:extLst>
            </p:cNvPr>
            <p:cNvSpPr>
              <a:spLocks noChangeShapeType="1"/>
            </p:cNvSpPr>
            <p:nvPr/>
          </p:nvSpPr>
          <p:spPr bwMode="auto">
            <a:xfrm>
              <a:off x="1560" y="915"/>
              <a:ext cx="276"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462" name="Text Box 11">
            <a:extLst>
              <a:ext uri="{FF2B5EF4-FFF2-40B4-BE49-F238E27FC236}">
                <a16:creationId xmlns:a16="http://schemas.microsoft.com/office/drawing/2014/main" id="{13282716-6D00-676A-0D85-56059134D308}"/>
              </a:ext>
            </a:extLst>
          </p:cNvPr>
          <p:cNvSpPr txBox="1">
            <a:spLocks noChangeArrowheads="1"/>
          </p:cNvSpPr>
          <p:nvPr/>
        </p:nvSpPr>
        <p:spPr bwMode="auto">
          <a:xfrm>
            <a:off x="3122613" y="1905000"/>
            <a:ext cx="35512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Booster Pellet:- Pressed Rowanex 3601</a:t>
            </a:r>
          </a:p>
        </p:txBody>
      </p:sp>
      <p:grpSp>
        <p:nvGrpSpPr>
          <p:cNvPr id="19463" name="Group 12">
            <a:extLst>
              <a:ext uri="{FF2B5EF4-FFF2-40B4-BE49-F238E27FC236}">
                <a16:creationId xmlns:a16="http://schemas.microsoft.com/office/drawing/2014/main" id="{2D9DFCC5-58DA-CC00-FAE9-0385E9DDB82B}"/>
              </a:ext>
            </a:extLst>
          </p:cNvPr>
          <p:cNvGrpSpPr>
            <a:grpSpLocks/>
          </p:cNvGrpSpPr>
          <p:nvPr/>
        </p:nvGrpSpPr>
        <p:grpSpPr bwMode="auto">
          <a:xfrm>
            <a:off x="5500688" y="3567113"/>
            <a:ext cx="2435225" cy="628650"/>
            <a:chOff x="3136" y="1749"/>
            <a:chExt cx="1534" cy="396"/>
          </a:xfrm>
        </p:grpSpPr>
        <p:grpSp>
          <p:nvGrpSpPr>
            <p:cNvPr id="19487" name="Group 13">
              <a:extLst>
                <a:ext uri="{FF2B5EF4-FFF2-40B4-BE49-F238E27FC236}">
                  <a16:creationId xmlns:a16="http://schemas.microsoft.com/office/drawing/2014/main" id="{939C669F-7EA3-0CF4-8260-830B8E54F657}"/>
                </a:ext>
              </a:extLst>
            </p:cNvPr>
            <p:cNvGrpSpPr>
              <a:grpSpLocks/>
            </p:cNvGrpSpPr>
            <p:nvPr/>
          </p:nvGrpSpPr>
          <p:grpSpPr bwMode="auto">
            <a:xfrm>
              <a:off x="3136" y="1827"/>
              <a:ext cx="786" cy="318"/>
              <a:chOff x="1050" y="912"/>
              <a:chExt cx="786" cy="318"/>
            </a:xfrm>
          </p:grpSpPr>
          <p:sp>
            <p:nvSpPr>
              <p:cNvPr id="19489" name="Line 14">
                <a:extLst>
                  <a:ext uri="{FF2B5EF4-FFF2-40B4-BE49-F238E27FC236}">
                    <a16:creationId xmlns:a16="http://schemas.microsoft.com/office/drawing/2014/main" id="{B536AF19-1D1F-1938-4652-DADAB92B6141}"/>
                  </a:ext>
                </a:extLst>
              </p:cNvPr>
              <p:cNvSpPr>
                <a:spLocks noChangeShapeType="1"/>
              </p:cNvSpPr>
              <p:nvPr/>
            </p:nvSpPr>
            <p:spPr bwMode="auto">
              <a:xfrm flipH="1">
                <a:off x="1050" y="912"/>
                <a:ext cx="516" cy="318"/>
              </a:xfrm>
              <a:prstGeom prst="line">
                <a:avLst/>
              </a:prstGeom>
              <a:noFill/>
              <a:ln w="25400">
                <a:solidFill>
                  <a:srgbClr val="66CCFF"/>
                </a:solidFill>
                <a:round/>
                <a:headEnd type="none" w="sm" len="sm"/>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90" name="Line 15">
                <a:extLst>
                  <a:ext uri="{FF2B5EF4-FFF2-40B4-BE49-F238E27FC236}">
                    <a16:creationId xmlns:a16="http://schemas.microsoft.com/office/drawing/2014/main" id="{9B1A7F3F-48D9-39AB-D436-45F2798DE891}"/>
                  </a:ext>
                </a:extLst>
              </p:cNvPr>
              <p:cNvSpPr>
                <a:spLocks noChangeShapeType="1"/>
              </p:cNvSpPr>
              <p:nvPr/>
            </p:nvSpPr>
            <p:spPr bwMode="auto">
              <a:xfrm>
                <a:off x="1560" y="915"/>
                <a:ext cx="276"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488" name="Text Box 16">
              <a:extLst>
                <a:ext uri="{FF2B5EF4-FFF2-40B4-BE49-F238E27FC236}">
                  <a16:creationId xmlns:a16="http://schemas.microsoft.com/office/drawing/2014/main" id="{5D0CEAEE-570D-C00F-FE33-C66701063B74}"/>
                </a:ext>
              </a:extLst>
            </p:cNvPr>
            <p:cNvSpPr txBox="1">
              <a:spLocks noChangeArrowheads="1"/>
            </p:cNvSpPr>
            <p:nvPr/>
          </p:nvSpPr>
          <p:spPr bwMode="auto">
            <a:xfrm>
              <a:off x="3906" y="1749"/>
              <a:ext cx="764"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66CCFF"/>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Shell Body</a:t>
              </a:r>
            </a:p>
          </p:txBody>
        </p:sp>
      </p:grpSp>
      <p:grpSp>
        <p:nvGrpSpPr>
          <p:cNvPr id="19464" name="Group 17">
            <a:extLst>
              <a:ext uri="{FF2B5EF4-FFF2-40B4-BE49-F238E27FC236}">
                <a16:creationId xmlns:a16="http://schemas.microsoft.com/office/drawing/2014/main" id="{DFD6E21F-52E2-F5C7-B8C4-EA572A92645E}"/>
              </a:ext>
            </a:extLst>
          </p:cNvPr>
          <p:cNvGrpSpPr>
            <a:grpSpLocks/>
          </p:cNvGrpSpPr>
          <p:nvPr/>
        </p:nvGrpSpPr>
        <p:grpSpPr bwMode="auto">
          <a:xfrm>
            <a:off x="3495675" y="2489200"/>
            <a:ext cx="4756150" cy="635000"/>
            <a:chOff x="2028" y="1452"/>
            <a:chExt cx="2996" cy="400"/>
          </a:xfrm>
        </p:grpSpPr>
        <p:grpSp>
          <p:nvGrpSpPr>
            <p:cNvPr id="19483" name="Group 18">
              <a:extLst>
                <a:ext uri="{FF2B5EF4-FFF2-40B4-BE49-F238E27FC236}">
                  <a16:creationId xmlns:a16="http://schemas.microsoft.com/office/drawing/2014/main" id="{DCA3FAB9-8A40-AF81-45DC-407285AED02D}"/>
                </a:ext>
              </a:extLst>
            </p:cNvPr>
            <p:cNvGrpSpPr>
              <a:grpSpLocks/>
            </p:cNvGrpSpPr>
            <p:nvPr/>
          </p:nvGrpSpPr>
          <p:grpSpPr bwMode="auto">
            <a:xfrm>
              <a:off x="2028" y="1534"/>
              <a:ext cx="786" cy="318"/>
              <a:chOff x="1050" y="912"/>
              <a:chExt cx="786" cy="318"/>
            </a:xfrm>
          </p:grpSpPr>
          <p:sp>
            <p:nvSpPr>
              <p:cNvPr id="19485" name="Line 19">
                <a:extLst>
                  <a:ext uri="{FF2B5EF4-FFF2-40B4-BE49-F238E27FC236}">
                    <a16:creationId xmlns:a16="http://schemas.microsoft.com/office/drawing/2014/main" id="{9FBBC617-0C58-A08B-9157-2AC2FE74E035}"/>
                  </a:ext>
                </a:extLst>
              </p:cNvPr>
              <p:cNvSpPr>
                <a:spLocks noChangeShapeType="1"/>
              </p:cNvSpPr>
              <p:nvPr/>
            </p:nvSpPr>
            <p:spPr bwMode="auto">
              <a:xfrm flipH="1">
                <a:off x="1050" y="912"/>
                <a:ext cx="516" cy="318"/>
              </a:xfrm>
              <a:prstGeom prst="line">
                <a:avLst/>
              </a:prstGeom>
              <a:noFill/>
              <a:ln w="25400">
                <a:solidFill>
                  <a:srgbClr val="66CCFF"/>
                </a:solidFill>
                <a:round/>
                <a:headEnd type="none" w="sm" len="sm"/>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6" name="Line 20">
                <a:extLst>
                  <a:ext uri="{FF2B5EF4-FFF2-40B4-BE49-F238E27FC236}">
                    <a16:creationId xmlns:a16="http://schemas.microsoft.com/office/drawing/2014/main" id="{9CFE40D3-6828-3369-920F-2299049F11F9}"/>
                  </a:ext>
                </a:extLst>
              </p:cNvPr>
              <p:cNvSpPr>
                <a:spLocks noChangeShapeType="1"/>
              </p:cNvSpPr>
              <p:nvPr/>
            </p:nvSpPr>
            <p:spPr bwMode="auto">
              <a:xfrm>
                <a:off x="1560" y="915"/>
                <a:ext cx="276"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484" name="Text Box 21">
              <a:extLst>
                <a:ext uri="{FF2B5EF4-FFF2-40B4-BE49-F238E27FC236}">
                  <a16:creationId xmlns:a16="http://schemas.microsoft.com/office/drawing/2014/main" id="{C6BF8B89-6471-2A49-7112-52EDE739F23B}"/>
                </a:ext>
              </a:extLst>
            </p:cNvPr>
            <p:cNvSpPr txBox="1">
              <a:spLocks noChangeArrowheads="1"/>
            </p:cNvSpPr>
            <p:nvPr/>
          </p:nvSpPr>
          <p:spPr bwMode="auto">
            <a:xfrm>
              <a:off x="2787" y="1452"/>
              <a:ext cx="223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66CCFF"/>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Flexible Liner</a:t>
              </a:r>
            </a:p>
          </p:txBody>
        </p:sp>
      </p:grpSp>
      <p:sp>
        <p:nvSpPr>
          <p:cNvPr id="19465" name="Line 22">
            <a:extLst>
              <a:ext uri="{FF2B5EF4-FFF2-40B4-BE49-F238E27FC236}">
                <a16:creationId xmlns:a16="http://schemas.microsoft.com/office/drawing/2014/main" id="{1B6B8396-88A1-A26F-4B0F-1278FB4C7FAD}"/>
              </a:ext>
            </a:extLst>
          </p:cNvPr>
          <p:cNvSpPr>
            <a:spLocks noChangeShapeType="1"/>
          </p:cNvSpPr>
          <p:nvPr/>
        </p:nvSpPr>
        <p:spPr bwMode="auto">
          <a:xfrm flipH="1">
            <a:off x="4968875" y="5905500"/>
            <a:ext cx="1000125" cy="333375"/>
          </a:xfrm>
          <a:prstGeom prst="line">
            <a:avLst/>
          </a:prstGeom>
          <a:noFill/>
          <a:ln w="25400">
            <a:solidFill>
              <a:srgbClr val="66CCFF"/>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6" name="Line 23">
            <a:extLst>
              <a:ext uri="{FF2B5EF4-FFF2-40B4-BE49-F238E27FC236}">
                <a16:creationId xmlns:a16="http://schemas.microsoft.com/office/drawing/2014/main" id="{38026AEC-021D-F925-2417-48216019111E}"/>
              </a:ext>
            </a:extLst>
          </p:cNvPr>
          <p:cNvSpPr>
            <a:spLocks noChangeShapeType="1"/>
          </p:cNvSpPr>
          <p:nvPr/>
        </p:nvSpPr>
        <p:spPr bwMode="auto">
          <a:xfrm>
            <a:off x="4543425" y="6232525"/>
            <a:ext cx="438150"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7" name="Text Box 24">
            <a:extLst>
              <a:ext uri="{FF2B5EF4-FFF2-40B4-BE49-F238E27FC236}">
                <a16:creationId xmlns:a16="http://schemas.microsoft.com/office/drawing/2014/main" id="{B1573F22-E7EB-8325-0EA5-47BF7558A188}"/>
              </a:ext>
            </a:extLst>
          </p:cNvPr>
          <p:cNvSpPr txBox="1">
            <a:spLocks noChangeArrowheads="1"/>
          </p:cNvSpPr>
          <p:nvPr/>
        </p:nvSpPr>
        <p:spPr bwMode="auto">
          <a:xfrm>
            <a:off x="1747838" y="6080125"/>
            <a:ext cx="28384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r"/>
            <a:r>
              <a:rPr lang="en-GB" altLang="en-US" sz="1400" b="1"/>
              <a:t>Driving Band &amp; Obturator</a:t>
            </a:r>
          </a:p>
        </p:txBody>
      </p:sp>
      <p:sp>
        <p:nvSpPr>
          <p:cNvPr id="19468" name="Line 25">
            <a:extLst>
              <a:ext uri="{FF2B5EF4-FFF2-40B4-BE49-F238E27FC236}">
                <a16:creationId xmlns:a16="http://schemas.microsoft.com/office/drawing/2014/main" id="{F5CD4821-5927-7239-72A1-23CEE6C25B9A}"/>
              </a:ext>
            </a:extLst>
          </p:cNvPr>
          <p:cNvSpPr>
            <a:spLocks noChangeShapeType="1"/>
          </p:cNvSpPr>
          <p:nvPr/>
        </p:nvSpPr>
        <p:spPr bwMode="auto">
          <a:xfrm flipH="1">
            <a:off x="5184775" y="5540375"/>
            <a:ext cx="1000125" cy="333375"/>
          </a:xfrm>
          <a:prstGeom prst="line">
            <a:avLst/>
          </a:prstGeom>
          <a:noFill/>
          <a:ln w="25400">
            <a:solidFill>
              <a:srgbClr val="66CCFF"/>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9" name="Line 26">
            <a:extLst>
              <a:ext uri="{FF2B5EF4-FFF2-40B4-BE49-F238E27FC236}">
                <a16:creationId xmlns:a16="http://schemas.microsoft.com/office/drawing/2014/main" id="{F7AD91E6-FA5B-C741-F859-2924A754BFCE}"/>
              </a:ext>
            </a:extLst>
          </p:cNvPr>
          <p:cNvSpPr>
            <a:spLocks noChangeShapeType="1"/>
          </p:cNvSpPr>
          <p:nvPr/>
        </p:nvSpPr>
        <p:spPr bwMode="auto">
          <a:xfrm>
            <a:off x="4768850" y="5867400"/>
            <a:ext cx="438150"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0" name="Text Box 27">
            <a:extLst>
              <a:ext uri="{FF2B5EF4-FFF2-40B4-BE49-F238E27FC236}">
                <a16:creationId xmlns:a16="http://schemas.microsoft.com/office/drawing/2014/main" id="{5A9FD152-977A-2BFD-DF3F-BFC97E6DB6A5}"/>
              </a:ext>
            </a:extLst>
          </p:cNvPr>
          <p:cNvSpPr txBox="1">
            <a:spLocks noChangeArrowheads="1"/>
          </p:cNvSpPr>
          <p:nvPr/>
        </p:nvSpPr>
        <p:spPr bwMode="auto">
          <a:xfrm>
            <a:off x="2579688" y="5734050"/>
            <a:ext cx="22034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r"/>
            <a:r>
              <a:rPr lang="en-GB" altLang="en-US" sz="1400" b="1"/>
              <a:t>Base Bleed Grain</a:t>
            </a:r>
          </a:p>
        </p:txBody>
      </p:sp>
      <p:sp>
        <p:nvSpPr>
          <p:cNvPr id="19471" name="Line 28">
            <a:extLst>
              <a:ext uri="{FF2B5EF4-FFF2-40B4-BE49-F238E27FC236}">
                <a16:creationId xmlns:a16="http://schemas.microsoft.com/office/drawing/2014/main" id="{AD45398B-4323-3389-CAB6-5AB45D4E6A6C}"/>
              </a:ext>
            </a:extLst>
          </p:cNvPr>
          <p:cNvSpPr>
            <a:spLocks noChangeShapeType="1"/>
          </p:cNvSpPr>
          <p:nvPr/>
        </p:nvSpPr>
        <p:spPr bwMode="auto">
          <a:xfrm flipH="1">
            <a:off x="5295900" y="5260975"/>
            <a:ext cx="1000125" cy="333375"/>
          </a:xfrm>
          <a:prstGeom prst="line">
            <a:avLst/>
          </a:prstGeom>
          <a:noFill/>
          <a:ln w="25400">
            <a:solidFill>
              <a:srgbClr val="66CCFF"/>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2" name="Line 29">
            <a:extLst>
              <a:ext uri="{FF2B5EF4-FFF2-40B4-BE49-F238E27FC236}">
                <a16:creationId xmlns:a16="http://schemas.microsoft.com/office/drawing/2014/main" id="{70A3D201-1BB9-CC77-B957-A3EFB7BFB99F}"/>
              </a:ext>
            </a:extLst>
          </p:cNvPr>
          <p:cNvSpPr>
            <a:spLocks noChangeShapeType="1"/>
          </p:cNvSpPr>
          <p:nvPr/>
        </p:nvSpPr>
        <p:spPr bwMode="auto">
          <a:xfrm>
            <a:off x="4879975" y="5588000"/>
            <a:ext cx="438150"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3" name="Text Box 30">
            <a:extLst>
              <a:ext uri="{FF2B5EF4-FFF2-40B4-BE49-F238E27FC236}">
                <a16:creationId xmlns:a16="http://schemas.microsoft.com/office/drawing/2014/main" id="{E3DEA731-CCA6-5F15-22FA-D5E116138C49}"/>
              </a:ext>
            </a:extLst>
          </p:cNvPr>
          <p:cNvSpPr txBox="1">
            <a:spLocks noChangeArrowheads="1"/>
          </p:cNvSpPr>
          <p:nvPr/>
        </p:nvSpPr>
        <p:spPr bwMode="auto">
          <a:xfrm>
            <a:off x="2719388" y="5416550"/>
            <a:ext cx="22034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r"/>
            <a:r>
              <a:rPr lang="en-GB" altLang="en-US" sz="1400" b="1"/>
              <a:t>Igniter</a:t>
            </a:r>
          </a:p>
        </p:txBody>
      </p:sp>
      <p:grpSp>
        <p:nvGrpSpPr>
          <p:cNvPr id="19474" name="Group 31">
            <a:extLst>
              <a:ext uri="{FF2B5EF4-FFF2-40B4-BE49-F238E27FC236}">
                <a16:creationId xmlns:a16="http://schemas.microsoft.com/office/drawing/2014/main" id="{E56C6337-447A-46FD-59DF-1F3BC9F61C96}"/>
              </a:ext>
            </a:extLst>
          </p:cNvPr>
          <p:cNvGrpSpPr>
            <a:grpSpLocks/>
          </p:cNvGrpSpPr>
          <p:nvPr/>
        </p:nvGrpSpPr>
        <p:grpSpPr bwMode="auto">
          <a:xfrm>
            <a:off x="1908175" y="2279650"/>
            <a:ext cx="1247775" cy="504825"/>
            <a:chOff x="1050" y="912"/>
            <a:chExt cx="786" cy="318"/>
          </a:xfrm>
        </p:grpSpPr>
        <p:sp>
          <p:nvSpPr>
            <p:cNvPr id="19481" name="Line 32">
              <a:extLst>
                <a:ext uri="{FF2B5EF4-FFF2-40B4-BE49-F238E27FC236}">
                  <a16:creationId xmlns:a16="http://schemas.microsoft.com/office/drawing/2014/main" id="{C48D8F14-099F-D76F-D591-345E00A76CE0}"/>
                </a:ext>
              </a:extLst>
            </p:cNvPr>
            <p:cNvSpPr>
              <a:spLocks noChangeShapeType="1"/>
            </p:cNvSpPr>
            <p:nvPr/>
          </p:nvSpPr>
          <p:spPr bwMode="auto">
            <a:xfrm flipH="1">
              <a:off x="1050" y="912"/>
              <a:ext cx="516" cy="318"/>
            </a:xfrm>
            <a:prstGeom prst="line">
              <a:avLst/>
            </a:prstGeom>
            <a:noFill/>
            <a:ln w="25400">
              <a:solidFill>
                <a:srgbClr val="66CCFF"/>
              </a:solidFill>
              <a:round/>
              <a:headEnd type="none" w="sm" len="sm"/>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82" name="Line 33">
              <a:extLst>
                <a:ext uri="{FF2B5EF4-FFF2-40B4-BE49-F238E27FC236}">
                  <a16:creationId xmlns:a16="http://schemas.microsoft.com/office/drawing/2014/main" id="{5B530082-C77F-104A-D664-5DDA38A13506}"/>
                </a:ext>
              </a:extLst>
            </p:cNvPr>
            <p:cNvSpPr>
              <a:spLocks noChangeShapeType="1"/>
            </p:cNvSpPr>
            <p:nvPr/>
          </p:nvSpPr>
          <p:spPr bwMode="auto">
            <a:xfrm>
              <a:off x="1560" y="915"/>
              <a:ext cx="276"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9475" name="Text Box 34">
            <a:extLst>
              <a:ext uri="{FF2B5EF4-FFF2-40B4-BE49-F238E27FC236}">
                <a16:creationId xmlns:a16="http://schemas.microsoft.com/office/drawing/2014/main" id="{93449D3C-F1C3-8F33-0957-316C4ED8F065}"/>
              </a:ext>
            </a:extLst>
          </p:cNvPr>
          <p:cNvSpPr txBox="1">
            <a:spLocks noChangeArrowheads="1"/>
          </p:cNvSpPr>
          <p:nvPr/>
        </p:nvSpPr>
        <p:spPr bwMode="auto">
          <a:xfrm>
            <a:off x="3167063" y="2159000"/>
            <a:ext cx="1350962"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Aluminium / Steel Liner</a:t>
            </a:r>
          </a:p>
        </p:txBody>
      </p:sp>
      <p:sp>
        <p:nvSpPr>
          <p:cNvPr id="19476" name="Line 35">
            <a:extLst>
              <a:ext uri="{FF2B5EF4-FFF2-40B4-BE49-F238E27FC236}">
                <a16:creationId xmlns:a16="http://schemas.microsoft.com/office/drawing/2014/main" id="{6F099BF5-C8DB-13BD-5030-07FACC63AC1F}"/>
              </a:ext>
            </a:extLst>
          </p:cNvPr>
          <p:cNvSpPr>
            <a:spLocks noChangeShapeType="1"/>
          </p:cNvSpPr>
          <p:nvPr/>
        </p:nvSpPr>
        <p:spPr bwMode="auto">
          <a:xfrm flipH="1">
            <a:off x="3292475" y="4354513"/>
            <a:ext cx="1000125" cy="333375"/>
          </a:xfrm>
          <a:prstGeom prst="line">
            <a:avLst/>
          </a:prstGeom>
          <a:noFill/>
          <a:ln w="25400">
            <a:solidFill>
              <a:srgbClr val="66CCFF"/>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7" name="Line 36">
            <a:extLst>
              <a:ext uri="{FF2B5EF4-FFF2-40B4-BE49-F238E27FC236}">
                <a16:creationId xmlns:a16="http://schemas.microsoft.com/office/drawing/2014/main" id="{680FD6CC-8552-8A5B-9B1B-844F2E7E4B14}"/>
              </a:ext>
            </a:extLst>
          </p:cNvPr>
          <p:cNvSpPr>
            <a:spLocks noChangeShapeType="1"/>
          </p:cNvSpPr>
          <p:nvPr/>
        </p:nvSpPr>
        <p:spPr bwMode="auto">
          <a:xfrm>
            <a:off x="2867025" y="4681538"/>
            <a:ext cx="438150" cy="0"/>
          </a:xfrm>
          <a:prstGeom prst="line">
            <a:avLst/>
          </a:prstGeom>
          <a:noFill/>
          <a:ln w="25400">
            <a:solidFill>
              <a:srgbClr val="66CCFF"/>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78" name="Text Box 37">
            <a:extLst>
              <a:ext uri="{FF2B5EF4-FFF2-40B4-BE49-F238E27FC236}">
                <a16:creationId xmlns:a16="http://schemas.microsoft.com/office/drawing/2014/main" id="{07B1FF78-AB2B-DBDA-547F-35A188379E90}"/>
              </a:ext>
            </a:extLst>
          </p:cNvPr>
          <p:cNvSpPr txBox="1">
            <a:spLocks noChangeArrowheads="1"/>
          </p:cNvSpPr>
          <p:nvPr/>
        </p:nvSpPr>
        <p:spPr bwMode="auto">
          <a:xfrm>
            <a:off x="750888" y="4521200"/>
            <a:ext cx="22034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prstDash val="sysDot"/>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CAST ROWANEX 1100 Filling</a:t>
            </a:r>
          </a:p>
        </p:txBody>
      </p:sp>
      <p:sp>
        <p:nvSpPr>
          <p:cNvPr id="19479" name="Rectangle 38">
            <a:extLst>
              <a:ext uri="{FF2B5EF4-FFF2-40B4-BE49-F238E27FC236}">
                <a16:creationId xmlns:a16="http://schemas.microsoft.com/office/drawing/2014/main" id="{59236C58-13D0-2CCB-FE55-CA104081D828}"/>
              </a:ext>
            </a:extLst>
          </p:cNvPr>
          <p:cNvSpPr>
            <a:spLocks noChangeArrowheads="1"/>
          </p:cNvSpPr>
          <p:nvPr/>
        </p:nvSpPr>
        <p:spPr bwMode="auto">
          <a:xfrm>
            <a:off x="4991100" y="2978150"/>
            <a:ext cx="41529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947738" indent="-3683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519238" indent="-373063">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2095500" indent="-385763">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674938" indent="-388938">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31321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35893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40465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45037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a:spcBef>
                <a:spcPct val="0"/>
              </a:spcBef>
              <a:spcAft>
                <a:spcPct val="0"/>
              </a:spcAft>
              <a:buClrTx/>
              <a:buSzTx/>
              <a:buFontTx/>
              <a:buNone/>
            </a:pPr>
            <a:r>
              <a:rPr lang="en-GB" altLang="en-US" sz="1800"/>
              <a:t>155mm L15 HE IM (Extended Range)</a:t>
            </a:r>
            <a:endParaRPr lang="en-GB" altLang="en-US" sz="1800" b="1"/>
          </a:p>
        </p:txBody>
      </p:sp>
      <p:sp>
        <p:nvSpPr>
          <p:cNvPr id="19480" name="Rectangle 39">
            <a:extLst>
              <a:ext uri="{FF2B5EF4-FFF2-40B4-BE49-F238E27FC236}">
                <a16:creationId xmlns:a16="http://schemas.microsoft.com/office/drawing/2014/main" id="{C9FBD90A-CE9C-4095-4D20-5D60AE6DA634}"/>
              </a:ext>
            </a:extLst>
          </p:cNvPr>
          <p:cNvSpPr>
            <a:spLocks noChangeAspect="1" noChangeArrowheads="1"/>
          </p:cNvSpPr>
          <p:nvPr/>
        </p:nvSpPr>
        <p:spPr bwMode="auto">
          <a:xfrm>
            <a:off x="401638" y="920750"/>
            <a:ext cx="8416925" cy="53498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947738" indent="-3683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519238" indent="-373063">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2095500" indent="-385763">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674938" indent="-388938">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31321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35893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40465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45037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algn="ctr">
              <a:spcBef>
                <a:spcPct val="0"/>
              </a:spcBef>
              <a:spcAft>
                <a:spcPct val="0"/>
              </a:spcAft>
              <a:buClrTx/>
              <a:buSzTx/>
              <a:buFontTx/>
              <a:buNone/>
            </a:pPr>
            <a:r>
              <a:rPr lang="en-GB" altLang="en-US" b="1"/>
              <a:t>Projectiles - Shell Components</a:t>
            </a:r>
          </a:p>
        </p:txBody>
      </p:sp>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84F58ACF-ADBB-B2FA-2E32-7392B7C5F68F}"/>
              </a:ext>
            </a:extLst>
          </p:cNvPr>
          <p:cNvSpPr>
            <a:spLocks noGrp="1"/>
          </p:cNvSpPr>
          <p:nvPr>
            <p:ph type="title"/>
          </p:nvPr>
        </p:nvSpPr>
        <p:spPr>
          <a:xfrm>
            <a:off x="395536" y="548680"/>
            <a:ext cx="6435725" cy="522287"/>
          </a:xfrm>
        </p:spPr>
        <p:txBody>
          <a:bodyPr/>
          <a:lstStyle/>
          <a:p>
            <a:r>
              <a:rPr lang="en-GB" altLang="en-US" sz="3200" dirty="0"/>
              <a:t>Detonators</a:t>
            </a:r>
            <a:br>
              <a:rPr lang="en-GB" altLang="en-US" sz="3200" dirty="0"/>
            </a:br>
            <a:endParaRPr lang="en-GB" altLang="en-US" sz="3200" dirty="0"/>
          </a:p>
        </p:txBody>
      </p:sp>
      <p:sp>
        <p:nvSpPr>
          <p:cNvPr id="21507" name="Content Placeholder 2">
            <a:extLst>
              <a:ext uri="{FF2B5EF4-FFF2-40B4-BE49-F238E27FC236}">
                <a16:creationId xmlns:a16="http://schemas.microsoft.com/office/drawing/2014/main" id="{1E825CC3-D986-F5A5-2800-F48ED019755D}"/>
              </a:ext>
            </a:extLst>
          </p:cNvPr>
          <p:cNvSpPr>
            <a:spLocks noGrp="1"/>
          </p:cNvSpPr>
          <p:nvPr>
            <p:ph idx="1"/>
          </p:nvPr>
        </p:nvSpPr>
        <p:spPr/>
        <p:txBody>
          <a:bodyPr/>
          <a:lstStyle/>
          <a:p>
            <a:r>
              <a:rPr lang="en-GB" altLang="en-US" dirty="0"/>
              <a:t>Detonators will not necessarily be a container full of lead </a:t>
            </a:r>
            <a:r>
              <a:rPr lang="en-GB" altLang="en-US" dirty="0" err="1"/>
              <a:t>azide</a:t>
            </a:r>
            <a:r>
              <a:rPr lang="en-GB" altLang="en-US" dirty="0"/>
              <a:t>.</a:t>
            </a:r>
          </a:p>
          <a:p>
            <a:endParaRPr lang="en-GB" altLang="en-US" dirty="0"/>
          </a:p>
          <a:p>
            <a:r>
              <a:rPr lang="en-GB" altLang="en-US" dirty="0"/>
              <a:t>They will be assembled in up to four layers.</a:t>
            </a:r>
          </a:p>
          <a:p>
            <a:pPr lvl="1"/>
            <a:r>
              <a:rPr lang="en-GB" altLang="en-US" dirty="0"/>
              <a:t>Essentially Match, Paper, Wood, Coal.</a:t>
            </a:r>
          </a:p>
          <a:p>
            <a:pPr lvl="1"/>
            <a:endParaRPr lang="en-GB" altLang="en-US" dirty="0"/>
          </a:p>
          <a:p>
            <a:r>
              <a:rPr lang="en-GB" altLang="en-US" dirty="0"/>
              <a:t>Construction will depend upon required initiation stimulus and output.</a:t>
            </a:r>
          </a:p>
          <a:p>
            <a:pPr lvl="1"/>
            <a:r>
              <a:rPr lang="en-GB" altLang="en-US" dirty="0"/>
              <a:t>Electrical, Stab, Flash etc</a:t>
            </a:r>
          </a:p>
          <a:p>
            <a:endParaRPr lang="en-GB" altLang="en-US" dirty="0"/>
          </a:p>
        </p:txBody>
      </p:sp>
    </p:spTree>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199B9AB-EAF9-6B19-4203-7260054AE4CF}"/>
              </a:ext>
            </a:extLst>
          </p:cNvPr>
          <p:cNvSpPr>
            <a:spLocks noGrp="1"/>
          </p:cNvSpPr>
          <p:nvPr>
            <p:ph type="title"/>
          </p:nvPr>
        </p:nvSpPr>
        <p:spPr>
          <a:xfrm>
            <a:off x="628649" y="291090"/>
            <a:ext cx="7886699" cy="932688"/>
          </a:xfrm>
        </p:spPr>
        <p:txBody>
          <a:bodyPr vert="horz" lIns="91440" tIns="45720" rIns="91440" bIns="45720" rtlCol="0" anchor="b">
            <a:normAutofit/>
          </a:bodyPr>
          <a:lstStyle/>
          <a:p>
            <a:pPr algn="ctr" eaLnBrk="1" hangingPunct="1">
              <a:lnSpc>
                <a:spcPct val="90000"/>
              </a:lnSpc>
            </a:pPr>
            <a:r>
              <a:rPr lang="en-US" sz="4700" kern="1200" dirty="0">
                <a:latin typeface="+mj-lt"/>
                <a:ea typeface="+mj-ea"/>
                <a:cs typeface="+mj-cs"/>
              </a:rPr>
              <a:t>Primary Explosives</a:t>
            </a:r>
          </a:p>
        </p:txBody>
      </p:sp>
      <p:pic>
        <p:nvPicPr>
          <p:cNvPr id="4" name="Content Placeholder 3">
            <a:extLst>
              <a:ext uri="{FF2B5EF4-FFF2-40B4-BE49-F238E27FC236}">
                <a16:creationId xmlns:a16="http://schemas.microsoft.com/office/drawing/2014/main" id="{DC4FDDD7-0443-12AF-B955-7E5887D8DC6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l="13912" r="16944" b="9192"/>
          <a:stretch/>
        </p:blipFill>
        <p:spPr bwMode="auto">
          <a:xfrm>
            <a:off x="904028" y="1230509"/>
            <a:ext cx="7335944" cy="5420717"/>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2879454823"/>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A8B69-82FE-0D88-3836-2B9410C0B13D}"/>
              </a:ext>
            </a:extLst>
          </p:cNvPr>
          <p:cNvSpPr>
            <a:spLocks noGrp="1"/>
          </p:cNvSpPr>
          <p:nvPr>
            <p:ph type="title"/>
          </p:nvPr>
        </p:nvSpPr>
        <p:spPr>
          <a:xfrm>
            <a:off x="323528" y="260648"/>
            <a:ext cx="6435725" cy="522287"/>
          </a:xfrm>
        </p:spPr>
        <p:txBody>
          <a:bodyPr/>
          <a:lstStyle/>
          <a:p>
            <a:r>
              <a:rPr lang="en-US" dirty="0"/>
              <a:t>A list of primary explosives</a:t>
            </a:r>
          </a:p>
        </p:txBody>
      </p:sp>
      <p:pic>
        <p:nvPicPr>
          <p:cNvPr id="6" name="Content Placeholder 5" descr="Table&#10;&#10;Description automatically generated">
            <a:extLst>
              <a:ext uri="{FF2B5EF4-FFF2-40B4-BE49-F238E27FC236}">
                <a16:creationId xmlns:a16="http://schemas.microsoft.com/office/drawing/2014/main" id="{A4187B4F-D00C-0209-4812-38BD72857767}"/>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63142" y="1124744"/>
            <a:ext cx="8901346" cy="4545908"/>
          </a:xfrm>
        </p:spPr>
      </p:pic>
    </p:spTree>
    <p:extLst>
      <p:ext uri="{BB962C8B-B14F-4D97-AF65-F5344CB8AC3E}">
        <p14:creationId xmlns:p14="http://schemas.microsoft.com/office/powerpoint/2010/main" val="864962810"/>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DF9F9AE-5A12-11B8-7AA3-58AFF788952A}"/>
              </a:ext>
            </a:extLst>
          </p:cNvPr>
          <p:cNvSpPr>
            <a:spLocks noGrp="1"/>
          </p:cNvSpPr>
          <p:nvPr>
            <p:ph type="title"/>
          </p:nvPr>
        </p:nvSpPr>
        <p:spPr>
          <a:xfrm>
            <a:off x="323528" y="532607"/>
            <a:ext cx="6435725" cy="522287"/>
          </a:xfrm>
        </p:spPr>
        <p:txBody>
          <a:bodyPr/>
          <a:lstStyle/>
          <a:p>
            <a:r>
              <a:rPr lang="en-GB" altLang="en-US" dirty="0"/>
              <a:t>Lead Salts</a:t>
            </a:r>
          </a:p>
        </p:txBody>
      </p:sp>
      <p:sp>
        <p:nvSpPr>
          <p:cNvPr id="22535" name="TextBox 11">
            <a:extLst>
              <a:ext uri="{FF2B5EF4-FFF2-40B4-BE49-F238E27FC236}">
                <a16:creationId xmlns:a16="http://schemas.microsoft.com/office/drawing/2014/main" id="{1F51D93E-8248-100D-6EA3-F679127F4BE8}"/>
              </a:ext>
            </a:extLst>
          </p:cNvPr>
          <p:cNvSpPr txBox="1">
            <a:spLocks noChangeArrowheads="1"/>
          </p:cNvSpPr>
          <p:nvPr/>
        </p:nvSpPr>
        <p:spPr bwMode="auto">
          <a:xfrm>
            <a:off x="1868131" y="5956061"/>
            <a:ext cx="13260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dirty="0"/>
              <a:t>Lead </a:t>
            </a:r>
            <a:r>
              <a:rPr lang="en-GB" altLang="en-US" dirty="0" err="1"/>
              <a:t>Azide</a:t>
            </a:r>
            <a:endParaRPr lang="en-GB" altLang="en-US" dirty="0"/>
          </a:p>
        </p:txBody>
      </p:sp>
      <p:sp>
        <p:nvSpPr>
          <p:cNvPr id="22537" name="TextBox 13">
            <a:extLst>
              <a:ext uri="{FF2B5EF4-FFF2-40B4-BE49-F238E27FC236}">
                <a16:creationId xmlns:a16="http://schemas.microsoft.com/office/drawing/2014/main" id="{D71CF261-11E7-9B65-6739-A3870D03C6B9}"/>
              </a:ext>
            </a:extLst>
          </p:cNvPr>
          <p:cNvSpPr txBox="1">
            <a:spLocks noChangeArrowheads="1"/>
          </p:cNvSpPr>
          <p:nvPr/>
        </p:nvSpPr>
        <p:spPr bwMode="auto">
          <a:xfrm>
            <a:off x="5724103" y="5949280"/>
            <a:ext cx="1800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dirty="0"/>
              <a:t>Lead Styphnate</a:t>
            </a:r>
          </a:p>
        </p:txBody>
      </p:sp>
      <p:pic>
        <p:nvPicPr>
          <p:cNvPr id="2" name="Picture 1" descr="A picture containing hay, indoor, grass, woman&#10;&#10;Description automatically generated">
            <a:extLst>
              <a:ext uri="{FF2B5EF4-FFF2-40B4-BE49-F238E27FC236}">
                <a16:creationId xmlns:a16="http://schemas.microsoft.com/office/drawing/2014/main" id="{BBC71120-FB6B-2746-D40B-47DA5366C8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846" y="3272880"/>
            <a:ext cx="3596640" cy="2616200"/>
          </a:xfrm>
          <a:prstGeom prst="rect">
            <a:avLst/>
          </a:prstGeom>
        </p:spPr>
      </p:pic>
      <p:pic>
        <p:nvPicPr>
          <p:cNvPr id="4" name="Picture 3" descr="Diagram, schematic&#10;&#10;Description automatically generated with medium confidence">
            <a:extLst>
              <a:ext uri="{FF2B5EF4-FFF2-40B4-BE49-F238E27FC236}">
                <a16:creationId xmlns:a16="http://schemas.microsoft.com/office/drawing/2014/main" id="{96EB3190-63CA-02A9-C9C6-3BD541E2B46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02316" y="1424045"/>
            <a:ext cx="4457700" cy="1638300"/>
          </a:xfrm>
          <a:prstGeom prst="rect">
            <a:avLst/>
          </a:prstGeom>
        </p:spPr>
      </p:pic>
      <p:pic>
        <p:nvPicPr>
          <p:cNvPr id="7" name="Picture 6" descr="A picture containing clock, drawing&#10;&#10;Description automatically generated">
            <a:extLst>
              <a:ext uri="{FF2B5EF4-FFF2-40B4-BE49-F238E27FC236}">
                <a16:creationId xmlns:a16="http://schemas.microsoft.com/office/drawing/2014/main" id="{CFB6F530-CF10-D6CA-18C5-9EE47CFC466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27105" y="1424045"/>
            <a:ext cx="2664296" cy="1684071"/>
          </a:xfrm>
          <a:prstGeom prst="rect">
            <a:avLst/>
          </a:prstGeom>
        </p:spPr>
      </p:pic>
      <p:pic>
        <p:nvPicPr>
          <p:cNvPr id="8" name="Picture 7" descr="A picture containing sitting, teddy, indoor, bear&#10;&#10;Description automatically generated">
            <a:extLst>
              <a:ext uri="{FF2B5EF4-FFF2-40B4-BE49-F238E27FC236}">
                <a16:creationId xmlns:a16="http://schemas.microsoft.com/office/drawing/2014/main" id="{0F071735-F51A-C704-085F-0255F1E5FD7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51676" y="3272879"/>
            <a:ext cx="3596640" cy="2628405"/>
          </a:xfrm>
          <a:prstGeom prst="rect">
            <a:avLst/>
          </a:prstGeom>
        </p:spPr>
      </p:pic>
    </p:spTree>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FBA2512-EE47-6A9C-6302-190E716391E3}"/>
              </a:ext>
            </a:extLst>
          </p:cNvPr>
          <p:cNvSpPr>
            <a:spLocks noGrp="1"/>
          </p:cNvSpPr>
          <p:nvPr>
            <p:ph type="title"/>
          </p:nvPr>
        </p:nvSpPr>
        <p:spPr>
          <a:xfrm>
            <a:off x="344488" y="720725"/>
            <a:ext cx="6435725" cy="522288"/>
          </a:xfrm>
        </p:spPr>
        <p:txBody>
          <a:bodyPr/>
          <a:lstStyle/>
          <a:p>
            <a:r>
              <a:rPr lang="en-GB" altLang="en-US"/>
              <a:t>Detonator Schematic / Stab Sensitive (LZY)</a:t>
            </a:r>
          </a:p>
        </p:txBody>
      </p:sp>
      <p:sp>
        <p:nvSpPr>
          <p:cNvPr id="4" name="Rectangle 3">
            <a:extLst>
              <a:ext uri="{FF2B5EF4-FFF2-40B4-BE49-F238E27FC236}">
                <a16:creationId xmlns:a16="http://schemas.microsoft.com/office/drawing/2014/main" id="{4E631EAC-63C8-85F0-A716-0AA67083A50A}"/>
              </a:ext>
            </a:extLst>
          </p:cNvPr>
          <p:cNvSpPr/>
          <p:nvPr/>
        </p:nvSpPr>
        <p:spPr>
          <a:xfrm>
            <a:off x="1495673" y="2724001"/>
            <a:ext cx="80962" cy="2289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5" name="Rectangle 4">
            <a:extLst>
              <a:ext uri="{FF2B5EF4-FFF2-40B4-BE49-F238E27FC236}">
                <a16:creationId xmlns:a16="http://schemas.microsoft.com/office/drawing/2014/main" id="{D921F4E3-AE94-EB14-4E5F-DA1219706F6C}"/>
              </a:ext>
            </a:extLst>
          </p:cNvPr>
          <p:cNvSpPr/>
          <p:nvPr/>
        </p:nvSpPr>
        <p:spPr>
          <a:xfrm>
            <a:off x="2927598" y="2724001"/>
            <a:ext cx="85725" cy="2289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6" name="Rectangle 5">
            <a:extLst>
              <a:ext uri="{FF2B5EF4-FFF2-40B4-BE49-F238E27FC236}">
                <a16:creationId xmlns:a16="http://schemas.microsoft.com/office/drawing/2014/main" id="{E2EFBD28-FFE4-98EB-AFAE-F1D3699DF92F}"/>
              </a:ext>
            </a:extLst>
          </p:cNvPr>
          <p:cNvSpPr/>
          <p:nvPr/>
        </p:nvSpPr>
        <p:spPr>
          <a:xfrm>
            <a:off x="1576635" y="4924276"/>
            <a:ext cx="1350963" cy="88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8" name="Rectangle 7">
            <a:extLst>
              <a:ext uri="{FF2B5EF4-FFF2-40B4-BE49-F238E27FC236}">
                <a16:creationId xmlns:a16="http://schemas.microsoft.com/office/drawing/2014/main" id="{71A09123-EF34-475E-87D3-8E3B6E875800}"/>
              </a:ext>
            </a:extLst>
          </p:cNvPr>
          <p:cNvSpPr/>
          <p:nvPr/>
        </p:nvSpPr>
        <p:spPr>
          <a:xfrm>
            <a:off x="1579810" y="4562326"/>
            <a:ext cx="1352550" cy="358775"/>
          </a:xfrm>
          <a:prstGeom prst="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9" name="Rectangle 8">
            <a:extLst>
              <a:ext uri="{FF2B5EF4-FFF2-40B4-BE49-F238E27FC236}">
                <a16:creationId xmlns:a16="http://schemas.microsoft.com/office/drawing/2014/main" id="{6116223B-5AC8-164D-CA10-ACD683C57613}"/>
              </a:ext>
            </a:extLst>
          </p:cNvPr>
          <p:cNvSpPr/>
          <p:nvPr/>
        </p:nvSpPr>
        <p:spPr>
          <a:xfrm>
            <a:off x="1576635" y="2724001"/>
            <a:ext cx="174625" cy="984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10" name="Rectangle 9">
            <a:extLst>
              <a:ext uri="{FF2B5EF4-FFF2-40B4-BE49-F238E27FC236}">
                <a16:creationId xmlns:a16="http://schemas.microsoft.com/office/drawing/2014/main" id="{4AFBBE2D-1B1C-B8C2-4575-9F3E99D0B884}"/>
              </a:ext>
            </a:extLst>
          </p:cNvPr>
          <p:cNvSpPr/>
          <p:nvPr/>
        </p:nvSpPr>
        <p:spPr>
          <a:xfrm>
            <a:off x="2752973" y="2724001"/>
            <a:ext cx="174625" cy="984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2" name="Freeform 21">
            <a:extLst>
              <a:ext uri="{FF2B5EF4-FFF2-40B4-BE49-F238E27FC236}">
                <a16:creationId xmlns:a16="http://schemas.microsoft.com/office/drawing/2014/main" id="{8B172FB2-AA45-FDB7-46C2-CE33D8CC96FC}"/>
              </a:ext>
            </a:extLst>
          </p:cNvPr>
          <p:cNvSpPr/>
          <p:nvPr/>
        </p:nvSpPr>
        <p:spPr>
          <a:xfrm>
            <a:off x="1751260" y="2728764"/>
            <a:ext cx="993775" cy="80962"/>
          </a:xfrm>
          <a:custGeom>
            <a:avLst/>
            <a:gdLst>
              <a:gd name="connsiteX0" fmla="*/ 0 w 1325609"/>
              <a:gd name="connsiteY0" fmla="*/ 0 h 108213"/>
              <a:gd name="connsiteX1" fmla="*/ 27053 w 1325609"/>
              <a:gd name="connsiteY1" fmla="*/ 16232 h 108213"/>
              <a:gd name="connsiteX2" fmla="*/ 43285 w 1325609"/>
              <a:gd name="connsiteY2" fmla="*/ 21642 h 108213"/>
              <a:gd name="connsiteX3" fmla="*/ 70338 w 1325609"/>
              <a:gd name="connsiteY3" fmla="*/ 27053 h 108213"/>
              <a:gd name="connsiteX4" fmla="*/ 102802 w 1325609"/>
              <a:gd name="connsiteY4" fmla="*/ 32464 h 108213"/>
              <a:gd name="connsiteX5" fmla="*/ 135266 w 1325609"/>
              <a:gd name="connsiteY5" fmla="*/ 43285 h 108213"/>
              <a:gd name="connsiteX6" fmla="*/ 151498 w 1325609"/>
              <a:gd name="connsiteY6" fmla="*/ 48696 h 108213"/>
              <a:gd name="connsiteX7" fmla="*/ 189372 w 1325609"/>
              <a:gd name="connsiteY7" fmla="*/ 59517 h 108213"/>
              <a:gd name="connsiteX8" fmla="*/ 297585 w 1325609"/>
              <a:gd name="connsiteY8" fmla="*/ 75749 h 108213"/>
              <a:gd name="connsiteX9" fmla="*/ 351692 w 1325609"/>
              <a:gd name="connsiteY9" fmla="*/ 86570 h 108213"/>
              <a:gd name="connsiteX10" fmla="*/ 373334 w 1325609"/>
              <a:gd name="connsiteY10" fmla="*/ 91981 h 108213"/>
              <a:gd name="connsiteX11" fmla="*/ 427441 w 1325609"/>
              <a:gd name="connsiteY11" fmla="*/ 97392 h 108213"/>
              <a:gd name="connsiteX12" fmla="*/ 465315 w 1325609"/>
              <a:gd name="connsiteY12" fmla="*/ 102802 h 108213"/>
              <a:gd name="connsiteX13" fmla="*/ 514011 w 1325609"/>
              <a:gd name="connsiteY13" fmla="*/ 108213 h 108213"/>
              <a:gd name="connsiteX14" fmla="*/ 638456 w 1325609"/>
              <a:gd name="connsiteY14" fmla="*/ 102802 h 108213"/>
              <a:gd name="connsiteX15" fmla="*/ 687152 w 1325609"/>
              <a:gd name="connsiteY15" fmla="*/ 97392 h 108213"/>
              <a:gd name="connsiteX16" fmla="*/ 892757 w 1325609"/>
              <a:gd name="connsiteY16" fmla="*/ 91981 h 108213"/>
              <a:gd name="connsiteX17" fmla="*/ 957685 w 1325609"/>
              <a:gd name="connsiteY17" fmla="*/ 86570 h 108213"/>
              <a:gd name="connsiteX18" fmla="*/ 1076719 w 1325609"/>
              <a:gd name="connsiteY18" fmla="*/ 81160 h 108213"/>
              <a:gd name="connsiteX19" fmla="*/ 1109183 w 1325609"/>
              <a:gd name="connsiteY19" fmla="*/ 70338 h 108213"/>
              <a:gd name="connsiteX20" fmla="*/ 1163289 w 1325609"/>
              <a:gd name="connsiteY20" fmla="*/ 64928 h 108213"/>
              <a:gd name="connsiteX21" fmla="*/ 1249860 w 1325609"/>
              <a:gd name="connsiteY21" fmla="*/ 43285 h 108213"/>
              <a:gd name="connsiteX22" fmla="*/ 1282324 w 1325609"/>
              <a:gd name="connsiteY22" fmla="*/ 27053 h 108213"/>
              <a:gd name="connsiteX23" fmla="*/ 1309377 w 1325609"/>
              <a:gd name="connsiteY23" fmla="*/ 21642 h 108213"/>
              <a:gd name="connsiteX24" fmla="*/ 1325609 w 1325609"/>
              <a:gd name="connsiteY24" fmla="*/ 16232 h 108213"/>
              <a:gd name="connsiteX25" fmla="*/ 1320198 w 1325609"/>
              <a:gd name="connsiteY25" fmla="*/ 10821 h 10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25609" h="108213">
                <a:moveTo>
                  <a:pt x="0" y="0"/>
                </a:moveTo>
                <a:cubicBezTo>
                  <a:pt x="9018" y="5411"/>
                  <a:pt x="17647" y="11529"/>
                  <a:pt x="27053" y="16232"/>
                </a:cubicBezTo>
                <a:cubicBezTo>
                  <a:pt x="32154" y="18783"/>
                  <a:pt x="37752" y="20259"/>
                  <a:pt x="43285" y="21642"/>
                </a:cubicBezTo>
                <a:cubicBezTo>
                  <a:pt x="52207" y="23872"/>
                  <a:pt x="61290" y="25408"/>
                  <a:pt x="70338" y="27053"/>
                </a:cubicBezTo>
                <a:cubicBezTo>
                  <a:pt x="81132" y="29016"/>
                  <a:pt x="92159" y="29803"/>
                  <a:pt x="102802" y="32464"/>
                </a:cubicBezTo>
                <a:cubicBezTo>
                  <a:pt x="113868" y="35231"/>
                  <a:pt x="124445" y="39678"/>
                  <a:pt x="135266" y="43285"/>
                </a:cubicBezTo>
                <a:lnTo>
                  <a:pt x="151498" y="48696"/>
                </a:lnTo>
                <a:cubicBezTo>
                  <a:pt x="164356" y="52982"/>
                  <a:pt x="175794" y="57254"/>
                  <a:pt x="189372" y="59517"/>
                </a:cubicBezTo>
                <a:cubicBezTo>
                  <a:pt x="234418" y="67025"/>
                  <a:pt x="248510" y="63480"/>
                  <a:pt x="297585" y="75749"/>
                </a:cubicBezTo>
                <a:cubicBezTo>
                  <a:pt x="347860" y="88318"/>
                  <a:pt x="285355" y="73303"/>
                  <a:pt x="351692" y="86570"/>
                </a:cubicBezTo>
                <a:cubicBezTo>
                  <a:pt x="358984" y="88028"/>
                  <a:pt x="365973" y="90929"/>
                  <a:pt x="373334" y="91981"/>
                </a:cubicBezTo>
                <a:cubicBezTo>
                  <a:pt x="391277" y="94545"/>
                  <a:pt x="409440" y="95274"/>
                  <a:pt x="427441" y="97392"/>
                </a:cubicBezTo>
                <a:cubicBezTo>
                  <a:pt x="440106" y="98882"/>
                  <a:pt x="452661" y="101220"/>
                  <a:pt x="465315" y="102802"/>
                </a:cubicBezTo>
                <a:cubicBezTo>
                  <a:pt x="481521" y="104828"/>
                  <a:pt x="497779" y="106409"/>
                  <a:pt x="514011" y="108213"/>
                </a:cubicBezTo>
                <a:lnTo>
                  <a:pt x="638456" y="102802"/>
                </a:lnTo>
                <a:cubicBezTo>
                  <a:pt x="654756" y="101783"/>
                  <a:pt x="670835" y="98086"/>
                  <a:pt x="687152" y="97392"/>
                </a:cubicBezTo>
                <a:cubicBezTo>
                  <a:pt x="755649" y="94477"/>
                  <a:pt x="824222" y="93785"/>
                  <a:pt x="892757" y="91981"/>
                </a:cubicBezTo>
                <a:cubicBezTo>
                  <a:pt x="914400" y="90177"/>
                  <a:pt x="936005" y="87845"/>
                  <a:pt x="957685" y="86570"/>
                </a:cubicBezTo>
                <a:cubicBezTo>
                  <a:pt x="997335" y="84238"/>
                  <a:pt x="1037226" y="85391"/>
                  <a:pt x="1076719" y="81160"/>
                </a:cubicBezTo>
                <a:cubicBezTo>
                  <a:pt x="1088061" y="79945"/>
                  <a:pt x="1097833" y="71473"/>
                  <a:pt x="1109183" y="70338"/>
                </a:cubicBezTo>
                <a:lnTo>
                  <a:pt x="1163289" y="64928"/>
                </a:lnTo>
                <a:cubicBezTo>
                  <a:pt x="1171091" y="63368"/>
                  <a:pt x="1235600" y="52791"/>
                  <a:pt x="1249860" y="43285"/>
                </a:cubicBezTo>
                <a:cubicBezTo>
                  <a:pt x="1265729" y="32706"/>
                  <a:pt x="1264404" y="31533"/>
                  <a:pt x="1282324" y="27053"/>
                </a:cubicBezTo>
                <a:cubicBezTo>
                  <a:pt x="1291246" y="24822"/>
                  <a:pt x="1300455" y="23872"/>
                  <a:pt x="1309377" y="21642"/>
                </a:cubicBezTo>
                <a:cubicBezTo>
                  <a:pt x="1314910" y="20259"/>
                  <a:pt x="1321576" y="20265"/>
                  <a:pt x="1325609" y="16232"/>
                </a:cubicBezTo>
                <a:lnTo>
                  <a:pt x="1320198" y="10821"/>
                </a:ln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3" name="Rectangle 22">
            <a:extLst>
              <a:ext uri="{FF2B5EF4-FFF2-40B4-BE49-F238E27FC236}">
                <a16:creationId xmlns:a16="http://schemas.microsoft.com/office/drawing/2014/main" id="{3916B62C-56B1-EEB5-AF91-0FEED77C8E25}"/>
              </a:ext>
            </a:extLst>
          </p:cNvPr>
          <p:cNvSpPr/>
          <p:nvPr/>
        </p:nvSpPr>
        <p:spPr>
          <a:xfrm>
            <a:off x="1576635" y="3303439"/>
            <a:ext cx="1347788" cy="1250950"/>
          </a:xfrm>
          <a:prstGeom prst="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4" name="Freeform 23">
            <a:extLst>
              <a:ext uri="{FF2B5EF4-FFF2-40B4-BE49-F238E27FC236}">
                <a16:creationId xmlns:a16="http://schemas.microsoft.com/office/drawing/2014/main" id="{6FA552EA-A01A-1AAE-F48A-C89FF0E84F07}"/>
              </a:ext>
            </a:extLst>
          </p:cNvPr>
          <p:cNvSpPr/>
          <p:nvPr/>
        </p:nvSpPr>
        <p:spPr>
          <a:xfrm>
            <a:off x="1779835" y="2789089"/>
            <a:ext cx="73025" cy="33337"/>
          </a:xfrm>
          <a:custGeom>
            <a:avLst/>
            <a:gdLst>
              <a:gd name="connsiteX0" fmla="*/ 0 w 97392"/>
              <a:gd name="connsiteY0" fmla="*/ 44888 h 44888"/>
              <a:gd name="connsiteX1" fmla="*/ 27053 w 97392"/>
              <a:gd name="connsiteY1" fmla="*/ 39477 h 44888"/>
              <a:gd name="connsiteX2" fmla="*/ 59517 w 97392"/>
              <a:gd name="connsiteY2" fmla="*/ 28656 h 44888"/>
              <a:gd name="connsiteX3" fmla="*/ 70339 w 97392"/>
              <a:gd name="connsiteY3" fmla="*/ 17835 h 44888"/>
              <a:gd name="connsiteX4" fmla="*/ 97392 w 97392"/>
              <a:gd name="connsiteY4" fmla="*/ 1603 h 44888"/>
              <a:gd name="connsiteX5" fmla="*/ 86570 w 97392"/>
              <a:gd name="connsiteY5" fmla="*/ 1603 h 44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392" h="44888">
                <a:moveTo>
                  <a:pt x="0" y="44888"/>
                </a:moveTo>
                <a:cubicBezTo>
                  <a:pt x="9018" y="43084"/>
                  <a:pt x="18181" y="41897"/>
                  <a:pt x="27053" y="39477"/>
                </a:cubicBezTo>
                <a:cubicBezTo>
                  <a:pt x="38058" y="36476"/>
                  <a:pt x="59517" y="28656"/>
                  <a:pt x="59517" y="28656"/>
                </a:cubicBezTo>
                <a:cubicBezTo>
                  <a:pt x="63124" y="25049"/>
                  <a:pt x="65965" y="20460"/>
                  <a:pt x="70339" y="17835"/>
                </a:cubicBezTo>
                <a:cubicBezTo>
                  <a:pt x="74802" y="15157"/>
                  <a:pt x="97392" y="12569"/>
                  <a:pt x="97392" y="1603"/>
                </a:cubicBezTo>
                <a:cubicBezTo>
                  <a:pt x="97392" y="-2004"/>
                  <a:pt x="90177" y="1603"/>
                  <a:pt x="86570" y="1603"/>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5" name="Freeform 24">
            <a:extLst>
              <a:ext uri="{FF2B5EF4-FFF2-40B4-BE49-F238E27FC236}">
                <a16:creationId xmlns:a16="http://schemas.microsoft.com/office/drawing/2014/main" id="{9D5EF0B9-E540-1B8C-4489-75B592819188}"/>
              </a:ext>
            </a:extLst>
          </p:cNvPr>
          <p:cNvSpPr/>
          <p:nvPr/>
        </p:nvSpPr>
        <p:spPr>
          <a:xfrm>
            <a:off x="1970335" y="2814489"/>
            <a:ext cx="31750" cy="11112"/>
          </a:xfrm>
          <a:custGeom>
            <a:avLst/>
            <a:gdLst>
              <a:gd name="connsiteX0" fmla="*/ 0 w 43285"/>
              <a:gd name="connsiteY0" fmla="*/ 16231 h 16231"/>
              <a:gd name="connsiteX1" fmla="*/ 43285 w 43285"/>
              <a:gd name="connsiteY1" fmla="*/ 0 h 16231"/>
              <a:gd name="connsiteX2" fmla="*/ 0 w 43285"/>
              <a:gd name="connsiteY2" fmla="*/ 16231 h 16231"/>
            </a:gdLst>
            <a:ahLst/>
            <a:cxnLst>
              <a:cxn ang="0">
                <a:pos x="connsiteX0" y="connsiteY0"/>
              </a:cxn>
              <a:cxn ang="0">
                <a:pos x="connsiteX1" y="connsiteY1"/>
              </a:cxn>
              <a:cxn ang="0">
                <a:pos x="connsiteX2" y="connsiteY2"/>
              </a:cxn>
            </a:cxnLst>
            <a:rect l="l" t="t" r="r" b="b"/>
            <a:pathLst>
              <a:path w="43285" h="16231">
                <a:moveTo>
                  <a:pt x="0" y="16231"/>
                </a:moveTo>
                <a:cubicBezTo>
                  <a:pt x="19355" y="12360"/>
                  <a:pt x="29353" y="13932"/>
                  <a:pt x="43285" y="0"/>
                </a:cubicBezTo>
                <a:lnTo>
                  <a:pt x="0" y="162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6" name="Freeform 25">
            <a:extLst>
              <a:ext uri="{FF2B5EF4-FFF2-40B4-BE49-F238E27FC236}">
                <a16:creationId xmlns:a16="http://schemas.microsoft.com/office/drawing/2014/main" id="{EF3DC2C9-546B-8D87-10C0-407DDF6B3570}"/>
              </a:ext>
            </a:extLst>
          </p:cNvPr>
          <p:cNvSpPr/>
          <p:nvPr/>
        </p:nvSpPr>
        <p:spPr>
          <a:xfrm>
            <a:off x="2059235" y="2838301"/>
            <a:ext cx="73025" cy="60325"/>
          </a:xfrm>
          <a:custGeom>
            <a:avLst/>
            <a:gdLst>
              <a:gd name="connsiteX0" fmla="*/ 0 w 97435"/>
              <a:gd name="connsiteY0" fmla="*/ 81160 h 81160"/>
              <a:gd name="connsiteX1" fmla="*/ 27053 w 97435"/>
              <a:gd name="connsiteY1" fmla="*/ 59518 h 81160"/>
              <a:gd name="connsiteX2" fmla="*/ 48696 w 97435"/>
              <a:gd name="connsiteY2" fmla="*/ 37875 h 81160"/>
              <a:gd name="connsiteX3" fmla="*/ 81160 w 97435"/>
              <a:gd name="connsiteY3" fmla="*/ 10822 h 81160"/>
              <a:gd name="connsiteX4" fmla="*/ 97392 w 97435"/>
              <a:gd name="connsiteY4" fmla="*/ 0 h 81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435" h="81160">
                <a:moveTo>
                  <a:pt x="0" y="81160"/>
                </a:moveTo>
                <a:cubicBezTo>
                  <a:pt x="9018" y="73946"/>
                  <a:pt x="19537" y="68286"/>
                  <a:pt x="27053" y="59518"/>
                </a:cubicBezTo>
                <a:cubicBezTo>
                  <a:pt x="50139" y="32584"/>
                  <a:pt x="11182" y="50381"/>
                  <a:pt x="48696" y="37875"/>
                </a:cubicBezTo>
                <a:cubicBezTo>
                  <a:pt x="60663" y="25908"/>
                  <a:pt x="66093" y="18355"/>
                  <a:pt x="81160" y="10822"/>
                </a:cubicBezTo>
                <a:cubicBezTo>
                  <a:pt x="99103" y="1850"/>
                  <a:pt x="97392" y="12060"/>
                  <a:pt x="97392" y="0"/>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7" name="Freeform 26">
            <a:extLst>
              <a:ext uri="{FF2B5EF4-FFF2-40B4-BE49-F238E27FC236}">
                <a16:creationId xmlns:a16="http://schemas.microsoft.com/office/drawing/2014/main" id="{FEED82DA-2C99-1E49-8585-753132A0FFA8}"/>
              </a:ext>
            </a:extLst>
          </p:cNvPr>
          <p:cNvSpPr/>
          <p:nvPr/>
        </p:nvSpPr>
        <p:spPr>
          <a:xfrm>
            <a:off x="2217985" y="2833539"/>
            <a:ext cx="84138" cy="73025"/>
          </a:xfrm>
          <a:custGeom>
            <a:avLst/>
            <a:gdLst>
              <a:gd name="connsiteX0" fmla="*/ 0 w 113624"/>
              <a:gd name="connsiteY0" fmla="*/ 97391 h 97391"/>
              <a:gd name="connsiteX1" fmla="*/ 59518 w 113624"/>
              <a:gd name="connsiteY1" fmla="*/ 54106 h 97391"/>
              <a:gd name="connsiteX2" fmla="*/ 75749 w 113624"/>
              <a:gd name="connsiteY2" fmla="*/ 43285 h 97391"/>
              <a:gd name="connsiteX3" fmla="*/ 97392 w 113624"/>
              <a:gd name="connsiteY3" fmla="*/ 21642 h 97391"/>
              <a:gd name="connsiteX4" fmla="*/ 113624 w 113624"/>
              <a:gd name="connsiteY4" fmla="*/ 0 h 97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624" h="97391">
                <a:moveTo>
                  <a:pt x="0" y="97391"/>
                </a:moveTo>
                <a:cubicBezTo>
                  <a:pt x="37211" y="67624"/>
                  <a:pt x="17444" y="82156"/>
                  <a:pt x="59518" y="54106"/>
                </a:cubicBezTo>
                <a:cubicBezTo>
                  <a:pt x="64928" y="50499"/>
                  <a:pt x="71151" y="47883"/>
                  <a:pt x="75749" y="43285"/>
                </a:cubicBezTo>
                <a:cubicBezTo>
                  <a:pt x="82963" y="36071"/>
                  <a:pt x="91733" y="30131"/>
                  <a:pt x="97392" y="21642"/>
                </a:cubicBezTo>
                <a:cubicBezTo>
                  <a:pt x="109628" y="3288"/>
                  <a:pt x="103614" y="10008"/>
                  <a:pt x="113624" y="0"/>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8" name="Freeform 27">
            <a:extLst>
              <a:ext uri="{FF2B5EF4-FFF2-40B4-BE49-F238E27FC236}">
                <a16:creationId xmlns:a16="http://schemas.microsoft.com/office/drawing/2014/main" id="{1FC9C34D-65AF-D921-D5AD-C38AF518D17F}"/>
              </a:ext>
            </a:extLst>
          </p:cNvPr>
          <p:cNvSpPr/>
          <p:nvPr/>
        </p:nvSpPr>
        <p:spPr>
          <a:xfrm>
            <a:off x="2400548" y="2825601"/>
            <a:ext cx="117475" cy="80963"/>
          </a:xfrm>
          <a:custGeom>
            <a:avLst/>
            <a:gdLst>
              <a:gd name="connsiteX0" fmla="*/ 0 w 156909"/>
              <a:gd name="connsiteY0" fmla="*/ 108213 h 108213"/>
              <a:gd name="connsiteX1" fmla="*/ 43285 w 156909"/>
              <a:gd name="connsiteY1" fmla="*/ 102803 h 108213"/>
              <a:gd name="connsiteX2" fmla="*/ 59517 w 156909"/>
              <a:gd name="connsiteY2" fmla="*/ 91982 h 108213"/>
              <a:gd name="connsiteX3" fmla="*/ 91981 w 156909"/>
              <a:gd name="connsiteY3" fmla="*/ 75750 h 108213"/>
              <a:gd name="connsiteX4" fmla="*/ 102802 w 156909"/>
              <a:gd name="connsiteY4" fmla="*/ 64928 h 108213"/>
              <a:gd name="connsiteX5" fmla="*/ 135266 w 156909"/>
              <a:gd name="connsiteY5" fmla="*/ 43286 h 108213"/>
              <a:gd name="connsiteX6" fmla="*/ 151498 w 156909"/>
              <a:gd name="connsiteY6" fmla="*/ 16232 h 108213"/>
              <a:gd name="connsiteX7" fmla="*/ 156909 w 156909"/>
              <a:gd name="connsiteY7" fmla="*/ 0 h 10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6909" h="108213">
                <a:moveTo>
                  <a:pt x="0" y="108213"/>
                </a:moveTo>
                <a:cubicBezTo>
                  <a:pt x="14428" y="106410"/>
                  <a:pt x="29257" y="106629"/>
                  <a:pt x="43285" y="102803"/>
                </a:cubicBezTo>
                <a:cubicBezTo>
                  <a:pt x="49559" y="101092"/>
                  <a:pt x="53701" y="94890"/>
                  <a:pt x="59517" y="91982"/>
                </a:cubicBezTo>
                <a:cubicBezTo>
                  <a:pt x="86181" y="78650"/>
                  <a:pt x="66143" y="96421"/>
                  <a:pt x="91981" y="75750"/>
                </a:cubicBezTo>
                <a:cubicBezTo>
                  <a:pt x="95964" y="72563"/>
                  <a:pt x="98721" y="67989"/>
                  <a:pt x="102802" y="64928"/>
                </a:cubicBezTo>
                <a:cubicBezTo>
                  <a:pt x="113206" y="57125"/>
                  <a:pt x="135266" y="43286"/>
                  <a:pt x="135266" y="43286"/>
                </a:cubicBezTo>
                <a:cubicBezTo>
                  <a:pt x="150594" y="-2696"/>
                  <a:pt x="129217" y="53368"/>
                  <a:pt x="151498" y="16232"/>
                </a:cubicBezTo>
                <a:cubicBezTo>
                  <a:pt x="154432" y="11341"/>
                  <a:pt x="156909" y="0"/>
                  <a:pt x="156909" y="0"/>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29" name="Freeform 28">
            <a:extLst>
              <a:ext uri="{FF2B5EF4-FFF2-40B4-BE49-F238E27FC236}">
                <a16:creationId xmlns:a16="http://schemas.microsoft.com/office/drawing/2014/main" id="{2191A0CE-C1EE-93C0-FA32-A84E227E7662}"/>
              </a:ext>
            </a:extLst>
          </p:cNvPr>
          <p:cNvSpPr/>
          <p:nvPr/>
        </p:nvSpPr>
        <p:spPr>
          <a:xfrm>
            <a:off x="2651373" y="2790676"/>
            <a:ext cx="31750" cy="23813"/>
          </a:xfrm>
          <a:custGeom>
            <a:avLst/>
            <a:gdLst>
              <a:gd name="connsiteX0" fmla="*/ 112 w 41859"/>
              <a:gd name="connsiteY0" fmla="*/ 31677 h 31942"/>
              <a:gd name="connsiteX1" fmla="*/ 27165 w 41859"/>
              <a:gd name="connsiteY1" fmla="*/ 20855 h 31942"/>
              <a:gd name="connsiteX2" fmla="*/ 37987 w 41859"/>
              <a:gd name="connsiteY2" fmla="*/ 10034 h 31942"/>
              <a:gd name="connsiteX3" fmla="*/ 112 w 41859"/>
              <a:gd name="connsiteY3" fmla="*/ 31677 h 31942"/>
            </a:gdLst>
            <a:ahLst/>
            <a:cxnLst>
              <a:cxn ang="0">
                <a:pos x="connsiteX0" y="connsiteY0"/>
              </a:cxn>
              <a:cxn ang="0">
                <a:pos x="connsiteX1" y="connsiteY1"/>
              </a:cxn>
              <a:cxn ang="0">
                <a:pos x="connsiteX2" y="connsiteY2"/>
              </a:cxn>
              <a:cxn ang="0">
                <a:pos x="connsiteX3" y="connsiteY3"/>
              </a:cxn>
            </a:cxnLst>
            <a:rect l="l" t="t" r="r" b="b"/>
            <a:pathLst>
              <a:path w="41859" h="31942">
                <a:moveTo>
                  <a:pt x="112" y="31677"/>
                </a:moveTo>
                <a:cubicBezTo>
                  <a:pt x="-1692" y="33480"/>
                  <a:pt x="18732" y="25674"/>
                  <a:pt x="27165" y="20855"/>
                </a:cubicBezTo>
                <a:cubicBezTo>
                  <a:pt x="31594" y="18324"/>
                  <a:pt x="35362" y="14408"/>
                  <a:pt x="37987" y="10034"/>
                </a:cubicBezTo>
                <a:cubicBezTo>
                  <a:pt x="56644" y="-21060"/>
                  <a:pt x="1916" y="29874"/>
                  <a:pt x="112" y="31677"/>
                </a:cubicBez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7" name="Rectangle 6">
            <a:extLst>
              <a:ext uri="{FF2B5EF4-FFF2-40B4-BE49-F238E27FC236}">
                <a16:creationId xmlns:a16="http://schemas.microsoft.com/office/drawing/2014/main" id="{A7D108C5-DE1B-DE07-7FBA-4D3D3AEC4C59}"/>
              </a:ext>
            </a:extLst>
          </p:cNvPr>
          <p:cNvSpPr/>
          <p:nvPr/>
        </p:nvSpPr>
        <p:spPr>
          <a:xfrm>
            <a:off x="1576635" y="2822426"/>
            <a:ext cx="376238" cy="96838"/>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sp>
        <p:nvSpPr>
          <p:cNvPr id="11" name="Rectangle 10">
            <a:extLst>
              <a:ext uri="{FF2B5EF4-FFF2-40B4-BE49-F238E27FC236}">
                <a16:creationId xmlns:a16="http://schemas.microsoft.com/office/drawing/2014/main" id="{8B67E954-BF1E-B1CD-8D13-738ED689B1AF}"/>
              </a:ext>
            </a:extLst>
          </p:cNvPr>
          <p:cNvSpPr/>
          <p:nvPr/>
        </p:nvSpPr>
        <p:spPr>
          <a:xfrm>
            <a:off x="2551360" y="2809726"/>
            <a:ext cx="376238" cy="9842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cxnSp>
        <p:nvCxnSpPr>
          <p:cNvPr id="13" name="Straight Connector 12">
            <a:extLst>
              <a:ext uri="{FF2B5EF4-FFF2-40B4-BE49-F238E27FC236}">
                <a16:creationId xmlns:a16="http://schemas.microsoft.com/office/drawing/2014/main" id="{D20AF12E-480F-FA7C-02E2-CCFF7C661C63}"/>
              </a:ext>
            </a:extLst>
          </p:cNvPr>
          <p:cNvCxnSpPr/>
          <p:nvPr/>
        </p:nvCxnSpPr>
        <p:spPr>
          <a:xfrm>
            <a:off x="1576635" y="2917676"/>
            <a:ext cx="13509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0E603200-1231-B32E-250E-1503EE17AE3B}"/>
              </a:ext>
            </a:extLst>
          </p:cNvPr>
          <p:cNvSpPr/>
          <p:nvPr/>
        </p:nvSpPr>
        <p:spPr>
          <a:xfrm>
            <a:off x="1579810" y="2924026"/>
            <a:ext cx="1347788" cy="382588"/>
          </a:xfrm>
          <a:prstGeom prst="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3200"/>
          </a:p>
        </p:txBody>
      </p:sp>
      <p:cxnSp>
        <p:nvCxnSpPr>
          <p:cNvPr id="31" name="Straight Arrow Connector 30">
            <a:extLst>
              <a:ext uri="{FF2B5EF4-FFF2-40B4-BE49-F238E27FC236}">
                <a16:creationId xmlns:a16="http://schemas.microsoft.com/office/drawing/2014/main" id="{B8F4862F-CC61-5055-CC34-16A84755DF94}"/>
              </a:ext>
            </a:extLst>
          </p:cNvPr>
          <p:cNvCxnSpPr/>
          <p:nvPr/>
        </p:nvCxnSpPr>
        <p:spPr>
          <a:xfrm flipH="1">
            <a:off x="2551360" y="2374751"/>
            <a:ext cx="792163" cy="39370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2" name="Straight Arrow Connector 31">
            <a:extLst>
              <a:ext uri="{FF2B5EF4-FFF2-40B4-BE49-F238E27FC236}">
                <a16:creationId xmlns:a16="http://schemas.microsoft.com/office/drawing/2014/main" id="{32B51382-360C-8575-0707-BE59656D2441}"/>
              </a:ext>
            </a:extLst>
          </p:cNvPr>
          <p:cNvCxnSpPr/>
          <p:nvPr/>
        </p:nvCxnSpPr>
        <p:spPr>
          <a:xfrm flipH="1">
            <a:off x="2886323" y="2817664"/>
            <a:ext cx="809625" cy="4445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3" name="Straight Arrow Connector 32">
            <a:extLst>
              <a:ext uri="{FF2B5EF4-FFF2-40B4-BE49-F238E27FC236}">
                <a16:creationId xmlns:a16="http://schemas.microsoft.com/office/drawing/2014/main" id="{E00F8BE6-DB6A-C24B-066B-9CE8995AE61E}"/>
              </a:ext>
            </a:extLst>
          </p:cNvPr>
          <p:cNvCxnSpPr/>
          <p:nvPr/>
        </p:nvCxnSpPr>
        <p:spPr>
          <a:xfrm flipH="1" flipV="1">
            <a:off x="2765673" y="2919264"/>
            <a:ext cx="860425" cy="163512"/>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4" name="Straight Arrow Connector 33">
            <a:extLst>
              <a:ext uri="{FF2B5EF4-FFF2-40B4-BE49-F238E27FC236}">
                <a16:creationId xmlns:a16="http://schemas.microsoft.com/office/drawing/2014/main" id="{6344DAB5-A64E-EE8D-4C58-324EB8B93F99}"/>
              </a:ext>
            </a:extLst>
          </p:cNvPr>
          <p:cNvCxnSpPr/>
          <p:nvPr/>
        </p:nvCxnSpPr>
        <p:spPr>
          <a:xfrm flipV="1">
            <a:off x="1165473" y="4748064"/>
            <a:ext cx="838200" cy="3810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5" name="Straight Arrow Connector 34">
            <a:extLst>
              <a:ext uri="{FF2B5EF4-FFF2-40B4-BE49-F238E27FC236}">
                <a16:creationId xmlns:a16="http://schemas.microsoft.com/office/drawing/2014/main" id="{EA6A536D-F082-6813-99A7-3AF8C9F217EF}"/>
              </a:ext>
            </a:extLst>
          </p:cNvPr>
          <p:cNvCxnSpPr/>
          <p:nvPr/>
        </p:nvCxnSpPr>
        <p:spPr>
          <a:xfrm>
            <a:off x="1084510" y="3082776"/>
            <a:ext cx="576263" cy="7938"/>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6" name="Straight Arrow Connector 35">
            <a:extLst>
              <a:ext uri="{FF2B5EF4-FFF2-40B4-BE49-F238E27FC236}">
                <a16:creationId xmlns:a16="http://schemas.microsoft.com/office/drawing/2014/main" id="{EAEF675E-FB9D-6310-0048-36E08910BA6F}"/>
              </a:ext>
            </a:extLst>
          </p:cNvPr>
          <p:cNvCxnSpPr/>
          <p:nvPr/>
        </p:nvCxnSpPr>
        <p:spPr>
          <a:xfrm flipV="1">
            <a:off x="1165473" y="3724126"/>
            <a:ext cx="877887" cy="74613"/>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1" name="TextBox 50">
            <a:extLst>
              <a:ext uri="{FF2B5EF4-FFF2-40B4-BE49-F238E27FC236}">
                <a16:creationId xmlns:a16="http://schemas.microsoft.com/office/drawing/2014/main" id="{12E58713-CF2A-F630-F089-298B95E7E7CC}"/>
              </a:ext>
            </a:extLst>
          </p:cNvPr>
          <p:cNvSpPr txBox="1"/>
          <p:nvPr/>
        </p:nvSpPr>
        <p:spPr>
          <a:xfrm>
            <a:off x="3002458" y="1926610"/>
            <a:ext cx="663964" cy="261610"/>
          </a:xfrm>
          <a:prstGeom prst="rect">
            <a:avLst/>
          </a:prstGeom>
          <a:noFill/>
        </p:spPr>
        <p:txBody>
          <a:bodyPr wrap="none">
            <a:spAutoFit/>
          </a:bodyPr>
          <a:lstStyle/>
          <a:p>
            <a:pPr>
              <a:defRPr/>
            </a:pPr>
            <a:r>
              <a:rPr lang="en-GB" sz="1100" dirty="0"/>
              <a:t>Varnish</a:t>
            </a:r>
          </a:p>
        </p:txBody>
      </p:sp>
      <p:sp>
        <p:nvSpPr>
          <p:cNvPr id="52" name="TextBox 51">
            <a:extLst>
              <a:ext uri="{FF2B5EF4-FFF2-40B4-BE49-F238E27FC236}">
                <a16:creationId xmlns:a16="http://schemas.microsoft.com/office/drawing/2014/main" id="{BF70852D-42C1-F33F-2860-B57B2D889484}"/>
              </a:ext>
            </a:extLst>
          </p:cNvPr>
          <p:cNvSpPr txBox="1"/>
          <p:nvPr/>
        </p:nvSpPr>
        <p:spPr>
          <a:xfrm>
            <a:off x="135013" y="2728133"/>
            <a:ext cx="1293944" cy="261610"/>
          </a:xfrm>
          <a:prstGeom prst="rect">
            <a:avLst/>
          </a:prstGeom>
          <a:noFill/>
        </p:spPr>
        <p:txBody>
          <a:bodyPr wrap="none">
            <a:spAutoFit/>
          </a:bodyPr>
          <a:lstStyle/>
          <a:p>
            <a:pPr>
              <a:defRPr/>
            </a:pPr>
            <a:r>
              <a:rPr lang="en-GB" sz="1100" dirty="0"/>
              <a:t>L-Mixture (32 mg)</a:t>
            </a:r>
          </a:p>
        </p:txBody>
      </p:sp>
      <p:sp>
        <p:nvSpPr>
          <p:cNvPr id="53" name="TextBox 52">
            <a:extLst>
              <a:ext uri="{FF2B5EF4-FFF2-40B4-BE49-F238E27FC236}">
                <a16:creationId xmlns:a16="http://schemas.microsoft.com/office/drawing/2014/main" id="{23391C73-F6A6-80DD-AD0A-ECC378052661}"/>
              </a:ext>
            </a:extLst>
          </p:cNvPr>
          <p:cNvSpPr txBox="1"/>
          <p:nvPr/>
        </p:nvSpPr>
        <p:spPr>
          <a:xfrm>
            <a:off x="3389561" y="3762460"/>
            <a:ext cx="1436612" cy="253916"/>
          </a:xfrm>
          <a:prstGeom prst="rect">
            <a:avLst/>
          </a:prstGeom>
          <a:noFill/>
        </p:spPr>
        <p:txBody>
          <a:bodyPr wrap="none">
            <a:spAutoFit/>
          </a:bodyPr>
          <a:lstStyle/>
          <a:p>
            <a:pPr>
              <a:defRPr/>
            </a:pPr>
            <a:r>
              <a:rPr lang="en-GB" sz="1050" dirty="0"/>
              <a:t>Al Cup with turn over</a:t>
            </a:r>
          </a:p>
        </p:txBody>
      </p:sp>
      <p:sp>
        <p:nvSpPr>
          <p:cNvPr id="55" name="TextBox 54">
            <a:extLst>
              <a:ext uri="{FF2B5EF4-FFF2-40B4-BE49-F238E27FC236}">
                <a16:creationId xmlns:a16="http://schemas.microsoft.com/office/drawing/2014/main" id="{C943B3DB-4817-C73B-7FAE-A147D783C08D}"/>
              </a:ext>
            </a:extLst>
          </p:cNvPr>
          <p:cNvSpPr txBox="1"/>
          <p:nvPr/>
        </p:nvSpPr>
        <p:spPr>
          <a:xfrm>
            <a:off x="3800723" y="2646214"/>
            <a:ext cx="670376" cy="261610"/>
          </a:xfrm>
          <a:prstGeom prst="rect">
            <a:avLst/>
          </a:prstGeom>
          <a:noFill/>
        </p:spPr>
        <p:txBody>
          <a:bodyPr wrap="none">
            <a:spAutoFit/>
          </a:bodyPr>
          <a:lstStyle/>
          <a:p>
            <a:pPr>
              <a:defRPr/>
            </a:pPr>
            <a:r>
              <a:rPr lang="en-GB" sz="1100" dirty="0"/>
              <a:t>Washer</a:t>
            </a:r>
          </a:p>
        </p:txBody>
      </p:sp>
      <p:sp>
        <p:nvSpPr>
          <p:cNvPr id="59" name="TextBox 58">
            <a:extLst>
              <a:ext uri="{FF2B5EF4-FFF2-40B4-BE49-F238E27FC236}">
                <a16:creationId xmlns:a16="http://schemas.microsoft.com/office/drawing/2014/main" id="{34458D7C-F65B-31D8-7658-C563AC1387FE}"/>
              </a:ext>
            </a:extLst>
          </p:cNvPr>
          <p:cNvSpPr txBox="1"/>
          <p:nvPr/>
        </p:nvSpPr>
        <p:spPr>
          <a:xfrm>
            <a:off x="3670215" y="2924026"/>
            <a:ext cx="1322798" cy="261610"/>
          </a:xfrm>
          <a:prstGeom prst="rect">
            <a:avLst/>
          </a:prstGeom>
          <a:noFill/>
        </p:spPr>
        <p:txBody>
          <a:bodyPr wrap="none">
            <a:spAutoFit/>
          </a:bodyPr>
          <a:lstStyle/>
          <a:p>
            <a:pPr>
              <a:defRPr/>
            </a:pPr>
            <a:r>
              <a:rPr lang="en-GB" sz="1100" dirty="0"/>
              <a:t>Tin Antimony Disk</a:t>
            </a:r>
          </a:p>
        </p:txBody>
      </p:sp>
      <p:cxnSp>
        <p:nvCxnSpPr>
          <p:cNvPr id="60" name="Straight Arrow Connector 59">
            <a:extLst>
              <a:ext uri="{FF2B5EF4-FFF2-40B4-BE49-F238E27FC236}">
                <a16:creationId xmlns:a16="http://schemas.microsoft.com/office/drawing/2014/main" id="{BF1F3329-86E9-4352-5DF6-6AF3335B0ABD}"/>
              </a:ext>
            </a:extLst>
          </p:cNvPr>
          <p:cNvCxnSpPr/>
          <p:nvPr/>
        </p:nvCxnSpPr>
        <p:spPr>
          <a:xfrm flipH="1">
            <a:off x="3013323" y="3617764"/>
            <a:ext cx="809625" cy="46037"/>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61" name="TextBox 60">
            <a:extLst>
              <a:ext uri="{FF2B5EF4-FFF2-40B4-BE49-F238E27FC236}">
                <a16:creationId xmlns:a16="http://schemas.microsoft.com/office/drawing/2014/main" id="{F257F194-87D6-F92B-5B19-6C629BD0DD73}"/>
              </a:ext>
            </a:extLst>
          </p:cNvPr>
          <p:cNvSpPr txBox="1"/>
          <p:nvPr/>
        </p:nvSpPr>
        <p:spPr>
          <a:xfrm>
            <a:off x="84787" y="3432656"/>
            <a:ext cx="1414170" cy="261610"/>
          </a:xfrm>
          <a:prstGeom prst="rect">
            <a:avLst/>
          </a:prstGeom>
          <a:noFill/>
        </p:spPr>
        <p:txBody>
          <a:bodyPr wrap="none">
            <a:spAutoFit/>
          </a:bodyPr>
          <a:lstStyle/>
          <a:p>
            <a:pPr>
              <a:defRPr/>
            </a:pPr>
            <a:r>
              <a:rPr lang="en-GB" sz="1100" dirty="0"/>
              <a:t>Lead </a:t>
            </a:r>
            <a:r>
              <a:rPr lang="en-GB" sz="1100" dirty="0" err="1"/>
              <a:t>Azide</a:t>
            </a:r>
            <a:r>
              <a:rPr lang="en-GB" sz="1100" dirty="0"/>
              <a:t> (91 mg)</a:t>
            </a:r>
          </a:p>
        </p:txBody>
      </p:sp>
      <p:sp>
        <p:nvSpPr>
          <p:cNvPr id="62" name="TextBox 61">
            <a:extLst>
              <a:ext uri="{FF2B5EF4-FFF2-40B4-BE49-F238E27FC236}">
                <a16:creationId xmlns:a16="http://schemas.microsoft.com/office/drawing/2014/main" id="{A6D48068-E71B-EF45-9160-18CE3CB77E09}"/>
              </a:ext>
            </a:extLst>
          </p:cNvPr>
          <p:cNvSpPr txBox="1"/>
          <p:nvPr/>
        </p:nvSpPr>
        <p:spPr>
          <a:xfrm>
            <a:off x="214124" y="4461218"/>
            <a:ext cx="1059906" cy="261610"/>
          </a:xfrm>
          <a:prstGeom prst="rect">
            <a:avLst/>
          </a:prstGeom>
          <a:noFill/>
        </p:spPr>
        <p:txBody>
          <a:bodyPr wrap="none">
            <a:spAutoFit/>
          </a:bodyPr>
          <a:lstStyle/>
          <a:p>
            <a:pPr>
              <a:defRPr/>
            </a:pPr>
            <a:r>
              <a:rPr lang="en-GB" sz="1100" dirty="0" err="1"/>
              <a:t>Tetryl</a:t>
            </a:r>
            <a:r>
              <a:rPr lang="en-GB" sz="1100" dirty="0"/>
              <a:t> (23 mg)</a:t>
            </a:r>
          </a:p>
        </p:txBody>
      </p:sp>
      <p:graphicFrame>
        <p:nvGraphicFramePr>
          <p:cNvPr id="63" name="Table 62">
            <a:extLst>
              <a:ext uri="{FF2B5EF4-FFF2-40B4-BE49-F238E27FC236}">
                <a16:creationId xmlns:a16="http://schemas.microsoft.com/office/drawing/2014/main" id="{95704340-FA25-C6DD-4D88-CD2E2D8DF571}"/>
              </a:ext>
            </a:extLst>
          </p:cNvPr>
          <p:cNvGraphicFramePr>
            <a:graphicFrameLocks noGrp="1"/>
          </p:cNvGraphicFramePr>
          <p:nvPr>
            <p:extLst>
              <p:ext uri="{D42A27DB-BD31-4B8C-83A1-F6EECF244321}">
                <p14:modId xmlns:p14="http://schemas.microsoft.com/office/powerpoint/2010/main" val="3326158199"/>
              </p:ext>
            </p:extLst>
          </p:nvPr>
        </p:nvGraphicFramePr>
        <p:xfrm>
          <a:off x="5069210" y="1998663"/>
          <a:ext cx="3751262" cy="3402110"/>
        </p:xfrm>
        <a:graphic>
          <a:graphicData uri="http://schemas.openxmlformats.org/drawingml/2006/table">
            <a:tbl>
              <a:tblPr firstRow="1" bandRow="1">
                <a:tableStyleId>{5C22544A-7EE6-4342-B048-85BDC9FD1C3A}</a:tableStyleId>
              </a:tblPr>
              <a:tblGrid>
                <a:gridCol w="1875631">
                  <a:extLst>
                    <a:ext uri="{9D8B030D-6E8A-4147-A177-3AD203B41FA5}">
                      <a16:colId xmlns:a16="http://schemas.microsoft.com/office/drawing/2014/main" val="190046648"/>
                    </a:ext>
                  </a:extLst>
                </a:gridCol>
                <a:gridCol w="1875631">
                  <a:extLst>
                    <a:ext uri="{9D8B030D-6E8A-4147-A177-3AD203B41FA5}">
                      <a16:colId xmlns:a16="http://schemas.microsoft.com/office/drawing/2014/main" val="1957305567"/>
                    </a:ext>
                  </a:extLst>
                </a:gridCol>
              </a:tblGrid>
              <a:tr h="501566">
                <a:tc>
                  <a:txBody>
                    <a:bodyPr/>
                    <a:lstStyle/>
                    <a:p>
                      <a:r>
                        <a:rPr lang="en-GB" sz="1200" dirty="0"/>
                        <a:t>Code</a:t>
                      </a:r>
                    </a:p>
                  </a:txBody>
                  <a:tcPr marL="68600" marR="68600" marT="34285" marB="34285"/>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Description</a:t>
                      </a:r>
                    </a:p>
                  </a:txBody>
                  <a:tcPr marL="68600" marR="68600" marT="34285" marB="34285"/>
                </a:tc>
                <a:extLst>
                  <a:ext uri="{0D108BD9-81ED-4DB2-BD59-A6C34878D82A}">
                    <a16:rowId xmlns:a16="http://schemas.microsoft.com/office/drawing/2014/main" val="990140803"/>
                  </a:ext>
                </a:extLst>
              </a:tr>
              <a:tr h="947527">
                <a:tc>
                  <a:txBody>
                    <a:bodyPr/>
                    <a:lstStyle/>
                    <a:p>
                      <a:r>
                        <a:rPr lang="en-GB" sz="1200" dirty="0"/>
                        <a:t>L</a:t>
                      </a:r>
                    </a:p>
                    <a:p>
                      <a:pPr marL="171450" indent="-171450">
                        <a:buFont typeface="Arial" panose="020B0604020202020204" pitchFamily="34" charset="0"/>
                        <a:buChar char="•"/>
                      </a:pPr>
                      <a:r>
                        <a:rPr lang="en-GB" sz="1200" dirty="0"/>
                        <a:t>LDNR</a:t>
                      </a:r>
                    </a:p>
                    <a:p>
                      <a:pPr marL="171450" indent="-171450">
                        <a:buFont typeface="Arial" panose="020B0604020202020204" pitchFamily="34" charset="0"/>
                        <a:buChar char="•"/>
                      </a:pPr>
                      <a:r>
                        <a:rPr lang="en-GB" sz="1200" dirty="0" err="1"/>
                        <a:t>Tetrazole</a:t>
                      </a:r>
                      <a:endParaRPr lang="en-GB" sz="1200" dirty="0"/>
                    </a:p>
                    <a:p>
                      <a:pPr marL="171450" indent="-171450">
                        <a:buFont typeface="Arial" panose="020B0604020202020204" pitchFamily="34" charset="0"/>
                        <a:buChar char="•"/>
                      </a:pPr>
                      <a:r>
                        <a:rPr lang="en-GB" sz="1200" dirty="0"/>
                        <a:t>Barium</a:t>
                      </a:r>
                      <a:r>
                        <a:rPr lang="en-GB" sz="1200" baseline="0" dirty="0"/>
                        <a:t> Nitrate</a:t>
                      </a:r>
                      <a:endParaRPr lang="en-GB" sz="1200" dirty="0"/>
                    </a:p>
                  </a:txBody>
                  <a:tcPr marL="68600" marR="68600" marT="34285" marB="34285"/>
                </a:tc>
                <a:tc>
                  <a:txBody>
                    <a:bodyPr/>
                    <a:lstStyle/>
                    <a:p>
                      <a:r>
                        <a:rPr lang="en-GB" sz="1200" dirty="0"/>
                        <a:t>L Mixture</a:t>
                      </a:r>
                    </a:p>
                    <a:p>
                      <a:pPr marL="171450" indent="-171450">
                        <a:buFont typeface="Arial" panose="020B0604020202020204" pitchFamily="34" charset="0"/>
                        <a:buChar char="•"/>
                      </a:pPr>
                      <a:r>
                        <a:rPr lang="en-GB" sz="1200" dirty="0"/>
                        <a:t>50%</a:t>
                      </a:r>
                    </a:p>
                    <a:p>
                      <a:pPr marL="171450" indent="-171450">
                        <a:buFont typeface="Arial" panose="020B0604020202020204" pitchFamily="34" charset="0"/>
                        <a:buChar char="•"/>
                      </a:pPr>
                      <a:r>
                        <a:rPr lang="en-GB" sz="1200" dirty="0"/>
                        <a:t>5%</a:t>
                      </a:r>
                    </a:p>
                    <a:p>
                      <a:pPr marL="171450" indent="-171450">
                        <a:buFont typeface="Arial" panose="020B0604020202020204" pitchFamily="34" charset="0"/>
                        <a:buChar char="•"/>
                      </a:pPr>
                      <a:r>
                        <a:rPr lang="en-GB" sz="1200" dirty="0"/>
                        <a:t>45%</a:t>
                      </a:r>
                    </a:p>
                  </a:txBody>
                  <a:tcPr marL="68600" marR="68600" marT="34285" marB="34285"/>
                </a:tc>
                <a:extLst>
                  <a:ext uri="{0D108BD9-81ED-4DB2-BD59-A6C34878D82A}">
                    <a16:rowId xmlns:a16="http://schemas.microsoft.com/office/drawing/2014/main" val="2651814333"/>
                  </a:ext>
                </a:extLst>
              </a:tr>
              <a:tr h="292951">
                <a:tc>
                  <a:txBody>
                    <a:bodyPr/>
                    <a:lstStyle/>
                    <a:p>
                      <a:r>
                        <a:rPr lang="en-GB" sz="1200" dirty="0"/>
                        <a:t>R</a:t>
                      </a:r>
                    </a:p>
                  </a:txBody>
                  <a:tcPr marL="68600" marR="68600" marT="34285" marB="34285"/>
                </a:tc>
                <a:tc>
                  <a:txBody>
                    <a:bodyPr/>
                    <a:lstStyle/>
                    <a:p>
                      <a:r>
                        <a:rPr lang="en-GB" sz="1200" dirty="0"/>
                        <a:t>2,4,LDNR (RD</a:t>
                      </a:r>
                      <a:r>
                        <a:rPr lang="en-GB" sz="1200" baseline="0" dirty="0"/>
                        <a:t> 1337)</a:t>
                      </a:r>
                      <a:endParaRPr lang="en-GB" sz="1200" dirty="0"/>
                    </a:p>
                  </a:txBody>
                  <a:tcPr marL="68600" marR="68600" marT="34285" marB="34285"/>
                </a:tc>
                <a:extLst>
                  <a:ext uri="{0D108BD9-81ED-4DB2-BD59-A6C34878D82A}">
                    <a16:rowId xmlns:a16="http://schemas.microsoft.com/office/drawing/2014/main" val="490276173"/>
                  </a:ext>
                </a:extLst>
              </a:tr>
              <a:tr h="292951">
                <a:tc>
                  <a:txBody>
                    <a:bodyPr/>
                    <a:lstStyle/>
                    <a:p>
                      <a:r>
                        <a:rPr lang="en-GB" sz="1200" dirty="0"/>
                        <a:t>W</a:t>
                      </a:r>
                    </a:p>
                  </a:txBody>
                  <a:tcPr marL="68600" marR="68600" marT="34285" marB="34285"/>
                </a:tc>
                <a:tc>
                  <a:txBody>
                    <a:bodyPr/>
                    <a:lstStyle/>
                    <a:p>
                      <a:r>
                        <a:rPr lang="en-GB" sz="1200" dirty="0"/>
                        <a:t>Silver </a:t>
                      </a:r>
                      <a:r>
                        <a:rPr lang="en-GB" sz="1200" dirty="0" err="1"/>
                        <a:t>Azide</a:t>
                      </a:r>
                      <a:r>
                        <a:rPr lang="en-GB" sz="1200" baseline="0" dirty="0"/>
                        <a:t> (RD 1336)</a:t>
                      </a:r>
                      <a:endParaRPr lang="en-GB" sz="1200" dirty="0"/>
                    </a:p>
                  </a:txBody>
                  <a:tcPr marL="68600" marR="68600" marT="34285" marB="34285"/>
                </a:tc>
                <a:extLst>
                  <a:ext uri="{0D108BD9-81ED-4DB2-BD59-A6C34878D82A}">
                    <a16:rowId xmlns:a16="http://schemas.microsoft.com/office/drawing/2014/main" val="3729341991"/>
                  </a:ext>
                </a:extLst>
              </a:tr>
              <a:tr h="292951">
                <a:tc>
                  <a:txBody>
                    <a:bodyPr/>
                    <a:lstStyle/>
                    <a:p>
                      <a:r>
                        <a:rPr lang="en-GB" sz="1200" dirty="0"/>
                        <a:t>Y</a:t>
                      </a:r>
                    </a:p>
                  </a:txBody>
                  <a:tcPr marL="68600" marR="68600" marT="34285" marB="34285"/>
                </a:tc>
                <a:tc>
                  <a:txBody>
                    <a:bodyPr/>
                    <a:lstStyle/>
                    <a:p>
                      <a:r>
                        <a:rPr lang="en-GB" sz="1200" dirty="0" err="1"/>
                        <a:t>Tetryl</a:t>
                      </a:r>
                      <a:endParaRPr lang="en-GB" sz="1200" dirty="0"/>
                    </a:p>
                  </a:txBody>
                  <a:tcPr marL="68600" marR="68600" marT="34285" marB="34285"/>
                </a:tc>
                <a:extLst>
                  <a:ext uri="{0D108BD9-81ED-4DB2-BD59-A6C34878D82A}">
                    <a16:rowId xmlns:a16="http://schemas.microsoft.com/office/drawing/2014/main" val="1821782094"/>
                  </a:ext>
                </a:extLst>
              </a:tr>
              <a:tr h="292951">
                <a:tc>
                  <a:txBody>
                    <a:bodyPr/>
                    <a:lstStyle/>
                    <a:p>
                      <a:r>
                        <a:rPr lang="en-GB" sz="1200" dirty="0"/>
                        <a:t>Z</a:t>
                      </a:r>
                    </a:p>
                  </a:txBody>
                  <a:tcPr marL="68600" marR="68600" marT="34285" marB="34285"/>
                </a:tc>
                <a:tc>
                  <a:txBody>
                    <a:bodyPr/>
                    <a:lstStyle/>
                    <a:p>
                      <a:r>
                        <a:rPr lang="en-GB" sz="1200" dirty="0"/>
                        <a:t>Lead </a:t>
                      </a:r>
                      <a:r>
                        <a:rPr lang="en-GB" sz="1200" dirty="0" err="1"/>
                        <a:t>Azide</a:t>
                      </a:r>
                      <a:r>
                        <a:rPr lang="en-GB" sz="1200" baseline="0" dirty="0"/>
                        <a:t> (RD 1343)</a:t>
                      </a:r>
                      <a:endParaRPr lang="en-GB" sz="1200" dirty="0"/>
                    </a:p>
                  </a:txBody>
                  <a:tcPr marL="68600" marR="68600" marT="34285" marB="34285"/>
                </a:tc>
                <a:extLst>
                  <a:ext uri="{0D108BD9-81ED-4DB2-BD59-A6C34878D82A}">
                    <a16:rowId xmlns:a16="http://schemas.microsoft.com/office/drawing/2014/main" val="4168873998"/>
                  </a:ext>
                </a:extLst>
              </a:tr>
              <a:tr h="488262">
                <a:tc>
                  <a:txBody>
                    <a:bodyPr/>
                    <a:lstStyle/>
                    <a:p>
                      <a:r>
                        <a:rPr lang="en-GB" sz="1200" dirty="0"/>
                        <a:t>LAT</a:t>
                      </a:r>
                    </a:p>
                  </a:txBody>
                  <a:tcPr marL="68600" marR="68600" marT="34285" marB="34285"/>
                </a:tc>
                <a:tc>
                  <a:txBody>
                    <a:bodyPr/>
                    <a:lstStyle/>
                    <a:p>
                      <a:r>
                        <a:rPr lang="en-GB" sz="1200" dirty="0"/>
                        <a:t>Lead </a:t>
                      </a:r>
                      <a:r>
                        <a:rPr lang="en-GB" sz="1200" dirty="0" err="1"/>
                        <a:t>Azotetraole</a:t>
                      </a:r>
                      <a:r>
                        <a:rPr lang="en-GB" sz="1200" dirty="0"/>
                        <a:t> (RD 1355)</a:t>
                      </a:r>
                    </a:p>
                  </a:txBody>
                  <a:tcPr marL="68600" marR="68600" marT="34285" marB="34285"/>
                </a:tc>
                <a:extLst>
                  <a:ext uri="{0D108BD9-81ED-4DB2-BD59-A6C34878D82A}">
                    <a16:rowId xmlns:a16="http://schemas.microsoft.com/office/drawing/2014/main" val="2895413789"/>
                  </a:ext>
                </a:extLst>
              </a:tr>
              <a:tr h="292951">
                <a:tc>
                  <a:txBody>
                    <a:bodyPr/>
                    <a:lstStyle/>
                    <a:p>
                      <a:r>
                        <a:rPr lang="en-GB" sz="1200" dirty="0"/>
                        <a:t>RDX</a:t>
                      </a:r>
                    </a:p>
                  </a:txBody>
                  <a:tcPr marL="68600" marR="68600" marT="34285" marB="34285"/>
                </a:tc>
                <a:tc>
                  <a:txBody>
                    <a:bodyPr/>
                    <a:lstStyle/>
                    <a:p>
                      <a:r>
                        <a:rPr lang="en-GB" sz="1200" dirty="0"/>
                        <a:t>RDX (RD 1347)</a:t>
                      </a:r>
                    </a:p>
                  </a:txBody>
                  <a:tcPr marL="68600" marR="68600" marT="34285" marB="34285"/>
                </a:tc>
                <a:extLst>
                  <a:ext uri="{0D108BD9-81ED-4DB2-BD59-A6C34878D82A}">
                    <a16:rowId xmlns:a16="http://schemas.microsoft.com/office/drawing/2014/main" val="2340437482"/>
                  </a:ext>
                </a:extLst>
              </a:tr>
            </a:tbl>
          </a:graphicData>
        </a:graphic>
      </p:graphicFrame>
      <p:sp>
        <p:nvSpPr>
          <p:cNvPr id="23616" name="AutoShape 8" descr="Lead(2+) 2,4-dinitroresorcinolate - Substance Information - ECHA">
            <a:extLst>
              <a:ext uri="{FF2B5EF4-FFF2-40B4-BE49-F238E27FC236}">
                <a16:creationId xmlns:a16="http://schemas.microsoft.com/office/drawing/2014/main" id="{21A19CEE-F115-EE6F-0B3E-F42323A91945}"/>
              </a:ext>
            </a:extLst>
          </p:cNvPr>
          <p:cNvSpPr>
            <a:spLocks noChangeAspect="1" noChangeArrowheads="1"/>
          </p:cNvSpPr>
          <p:nvPr/>
        </p:nvSpPr>
        <p:spPr bwMode="auto">
          <a:xfrm>
            <a:off x="115888" y="749300"/>
            <a:ext cx="1274762"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Tree>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272A8-7EB5-7EC1-F13D-F6A9B2C49E38}"/>
              </a:ext>
            </a:extLst>
          </p:cNvPr>
          <p:cNvSpPr>
            <a:spLocks noGrp="1"/>
          </p:cNvSpPr>
          <p:nvPr>
            <p:ph type="title"/>
          </p:nvPr>
        </p:nvSpPr>
        <p:spPr>
          <a:xfrm>
            <a:off x="387350" y="458441"/>
            <a:ext cx="6435725" cy="522287"/>
          </a:xfrm>
        </p:spPr>
        <p:txBody>
          <a:bodyPr/>
          <a:lstStyle/>
          <a:p>
            <a:r>
              <a:rPr lang="en-US" dirty="0"/>
              <a:t>ASA Compositions - </a:t>
            </a:r>
            <a:r>
              <a:rPr lang="en-US" dirty="0" err="1"/>
              <a:t>igniferous</a:t>
            </a:r>
            <a:endParaRPr lang="en-US" dirty="0"/>
          </a:p>
        </p:txBody>
      </p:sp>
      <p:pic>
        <p:nvPicPr>
          <p:cNvPr id="5" name="Content Placeholder 4" descr="Diagram&#10;&#10;Description automatically generated">
            <a:extLst>
              <a:ext uri="{FF2B5EF4-FFF2-40B4-BE49-F238E27FC236}">
                <a16:creationId xmlns:a16="http://schemas.microsoft.com/office/drawing/2014/main" id="{85D13033-7978-757D-6B62-F0C34561873C}"/>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881951" y="1556792"/>
            <a:ext cx="7380097" cy="4176464"/>
          </a:xfrm>
        </p:spPr>
      </p:pic>
      <p:sp>
        <p:nvSpPr>
          <p:cNvPr id="7" name="TextBox 6">
            <a:extLst>
              <a:ext uri="{FF2B5EF4-FFF2-40B4-BE49-F238E27FC236}">
                <a16:creationId xmlns:a16="http://schemas.microsoft.com/office/drawing/2014/main" id="{47226597-B091-32C3-F959-1B0A3AE9060C}"/>
              </a:ext>
            </a:extLst>
          </p:cNvPr>
          <p:cNvSpPr txBox="1"/>
          <p:nvPr/>
        </p:nvSpPr>
        <p:spPr>
          <a:xfrm>
            <a:off x="2251074" y="6093296"/>
            <a:ext cx="5489277" cy="369332"/>
          </a:xfrm>
          <a:prstGeom prst="rect">
            <a:avLst/>
          </a:prstGeom>
          <a:noFill/>
        </p:spPr>
        <p:txBody>
          <a:bodyPr wrap="square">
            <a:spAutoFit/>
          </a:bodyPr>
          <a:lstStyle/>
          <a:p>
            <a:r>
              <a:rPr lang="en-GB" b="0" i="0" u="none" strike="noStrike" dirty="0">
                <a:solidFill>
                  <a:schemeClr val="tx1"/>
                </a:solidFill>
                <a:effectLst/>
                <a:latin typeface="arial" panose="020B0604020202020204" pitchFamily="34" charset="0"/>
              </a:rPr>
              <a:t>ASA = lead </a:t>
            </a:r>
            <a:r>
              <a:rPr lang="en-GB" b="0" i="0" u="none" strike="noStrike" dirty="0" err="1">
                <a:solidFill>
                  <a:schemeClr val="tx1"/>
                </a:solidFill>
                <a:effectLst/>
                <a:latin typeface="arial" panose="020B0604020202020204" pitchFamily="34" charset="0"/>
              </a:rPr>
              <a:t>azide</a:t>
            </a:r>
            <a:r>
              <a:rPr lang="en-GB" b="0" i="0" u="none" strike="noStrike" dirty="0">
                <a:solidFill>
                  <a:schemeClr val="tx1"/>
                </a:solidFill>
                <a:effectLst/>
                <a:latin typeface="arial" panose="020B0604020202020204" pitchFamily="34" charset="0"/>
              </a:rPr>
              <a:t>, lead styphnate and aluminium</a:t>
            </a:r>
            <a:endParaRPr lang="en-US" dirty="0">
              <a:solidFill>
                <a:schemeClr val="tx1"/>
              </a:solidFill>
            </a:endParaRPr>
          </a:p>
        </p:txBody>
      </p:sp>
    </p:spTree>
    <p:extLst>
      <p:ext uri="{BB962C8B-B14F-4D97-AF65-F5344CB8AC3E}">
        <p14:creationId xmlns:p14="http://schemas.microsoft.com/office/powerpoint/2010/main" val="1233235476"/>
      </p:ext>
    </p:extLst>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701F6812-6D5F-18CB-BFC7-A7E74BAEC107}"/>
              </a:ext>
            </a:extLst>
          </p:cNvPr>
          <p:cNvSpPr>
            <a:spLocks noGrp="1"/>
          </p:cNvSpPr>
          <p:nvPr>
            <p:ph type="title"/>
          </p:nvPr>
        </p:nvSpPr>
        <p:spPr>
          <a:xfrm>
            <a:off x="457200" y="274638"/>
            <a:ext cx="8229600" cy="777875"/>
          </a:xfrm>
        </p:spPr>
        <p:txBody>
          <a:bodyPr/>
          <a:lstStyle/>
          <a:p>
            <a:r>
              <a:rPr lang="en-GB" altLang="en-US" sz="3600"/>
              <a:t>OME Performance Requirements</a:t>
            </a:r>
          </a:p>
        </p:txBody>
      </p:sp>
      <p:sp>
        <p:nvSpPr>
          <p:cNvPr id="11268" name="TextBox 3">
            <a:extLst>
              <a:ext uri="{FF2B5EF4-FFF2-40B4-BE49-F238E27FC236}">
                <a16:creationId xmlns:a16="http://schemas.microsoft.com/office/drawing/2014/main" id="{58E226D3-B555-E953-512F-A9FC9355A183}"/>
              </a:ext>
            </a:extLst>
          </p:cNvPr>
          <p:cNvSpPr txBox="1">
            <a:spLocks noChangeArrowheads="1"/>
          </p:cNvSpPr>
          <p:nvPr/>
        </p:nvSpPr>
        <p:spPr bwMode="auto">
          <a:xfrm>
            <a:off x="179388" y="1196975"/>
            <a:ext cx="8713787"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sz="2000" dirty="0">
                <a:latin typeface="+mn-lt"/>
                <a:cs typeface="Times New Roman" panose="02020603050405020304" pitchFamily="18" charset="0"/>
              </a:rPr>
              <a:t>Simplistically, the required effects fall into the following general categories.</a:t>
            </a:r>
          </a:p>
          <a:p>
            <a:pPr>
              <a:defRPr/>
            </a:pPr>
            <a:endParaRPr lang="en-GB" altLang="en-US" sz="2400" dirty="0">
              <a:latin typeface="+mn-lt"/>
              <a:cs typeface="Times New Roman" panose="02020603050405020304" pitchFamily="18" charset="0"/>
            </a:endParaRPr>
          </a:p>
        </p:txBody>
      </p:sp>
      <p:sp>
        <p:nvSpPr>
          <p:cNvPr id="5" name="TextBox 4">
            <a:extLst>
              <a:ext uri="{FF2B5EF4-FFF2-40B4-BE49-F238E27FC236}">
                <a16:creationId xmlns:a16="http://schemas.microsoft.com/office/drawing/2014/main" id="{20193900-2173-727A-B5B9-CA95A5E99C0A}"/>
              </a:ext>
            </a:extLst>
          </p:cNvPr>
          <p:cNvSpPr txBox="1">
            <a:spLocks noChangeArrowheads="1"/>
          </p:cNvSpPr>
          <p:nvPr/>
        </p:nvSpPr>
        <p:spPr bwMode="auto">
          <a:xfrm>
            <a:off x="727075" y="1758950"/>
            <a:ext cx="81946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sz="2000" b="1" dirty="0">
                <a:solidFill>
                  <a:srgbClr val="FFC000"/>
                </a:solidFill>
                <a:latin typeface="+mn-lt"/>
                <a:cs typeface="Times New Roman" panose="02020603050405020304" pitchFamily="18" charset="0"/>
              </a:rPr>
              <a:t>High Explosive.</a:t>
            </a:r>
            <a:endParaRPr lang="en-GB" altLang="en-US" sz="2000" b="1" dirty="0">
              <a:latin typeface="+mn-lt"/>
              <a:cs typeface="Times New Roman" panose="02020603050405020304" pitchFamily="18" charset="0"/>
            </a:endParaRPr>
          </a:p>
          <a:p>
            <a:pPr>
              <a:defRPr/>
            </a:pPr>
            <a:r>
              <a:rPr lang="en-GB" altLang="en-US" sz="2000" dirty="0">
                <a:latin typeface="+mn-lt"/>
                <a:cs typeface="Times New Roman" panose="02020603050405020304" pitchFamily="18" charset="0"/>
              </a:rPr>
              <a:t>The energy within the explosive material (single chemical or mixture) is released very rapidly. Time scale </a:t>
            </a:r>
            <a:r>
              <a:rPr lang="en-GB" altLang="en-US" sz="2000" dirty="0">
                <a:latin typeface="Times New Roman" panose="02020603050405020304" pitchFamily="18" charset="0"/>
                <a:cs typeface="Times New Roman" panose="02020603050405020304" pitchFamily="18" charset="0"/>
              </a:rPr>
              <a:t>~µs</a:t>
            </a:r>
          </a:p>
        </p:txBody>
      </p:sp>
      <p:sp>
        <p:nvSpPr>
          <p:cNvPr id="6" name="TextBox 5">
            <a:extLst>
              <a:ext uri="{FF2B5EF4-FFF2-40B4-BE49-F238E27FC236}">
                <a16:creationId xmlns:a16="http://schemas.microsoft.com/office/drawing/2014/main" id="{B230B95C-5D6B-516C-8126-936C4BAF0B9B}"/>
              </a:ext>
            </a:extLst>
          </p:cNvPr>
          <p:cNvSpPr txBox="1">
            <a:spLocks noChangeArrowheads="1"/>
          </p:cNvSpPr>
          <p:nvPr/>
        </p:nvSpPr>
        <p:spPr bwMode="auto">
          <a:xfrm>
            <a:off x="727075" y="2852738"/>
            <a:ext cx="8964613"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sz="2000" b="1" dirty="0">
                <a:solidFill>
                  <a:srgbClr val="FFC000"/>
                </a:solidFill>
                <a:latin typeface="+mj-lt"/>
                <a:cs typeface="Times New Roman" panose="02020603050405020304" pitchFamily="18" charset="0"/>
              </a:rPr>
              <a:t>Propulsive</a:t>
            </a:r>
            <a:r>
              <a:rPr lang="en-GB" altLang="en-US" sz="2000" dirty="0">
                <a:solidFill>
                  <a:srgbClr val="FFC000"/>
                </a:solidFill>
                <a:latin typeface="+mj-lt"/>
                <a:cs typeface="Times New Roman" panose="02020603050405020304" pitchFamily="18" charset="0"/>
              </a:rPr>
              <a:t>.</a:t>
            </a:r>
          </a:p>
          <a:p>
            <a:pPr>
              <a:defRPr/>
            </a:pPr>
            <a:r>
              <a:rPr lang="en-GB" altLang="en-US" dirty="0">
                <a:latin typeface="+mj-lt"/>
                <a:cs typeface="Times New Roman" panose="02020603050405020304" pitchFamily="18" charset="0"/>
              </a:rPr>
              <a:t>The rate depends on the requirement.</a:t>
            </a:r>
          </a:p>
          <a:p>
            <a:pPr>
              <a:defRPr/>
            </a:pPr>
            <a:r>
              <a:rPr lang="en-GB" altLang="en-US" dirty="0">
                <a:latin typeface="+mj-lt"/>
                <a:cs typeface="Times New Roman" panose="02020603050405020304" pitchFamily="18" charset="0"/>
              </a:rPr>
              <a:t>	Gun shell propulsion : ~ s</a:t>
            </a:r>
          </a:p>
          <a:p>
            <a:pPr>
              <a:defRPr/>
            </a:pPr>
            <a:r>
              <a:rPr lang="en-GB" altLang="en-US" dirty="0">
                <a:latin typeface="+mj-lt"/>
                <a:cs typeface="Times New Roman" panose="02020603050405020304" pitchFamily="18" charset="0"/>
              </a:rPr>
              <a:t>	Rocket propulsion : ~s – long time</a:t>
            </a:r>
          </a:p>
        </p:txBody>
      </p:sp>
      <p:sp>
        <p:nvSpPr>
          <p:cNvPr id="7" name="TextBox 6">
            <a:extLst>
              <a:ext uri="{FF2B5EF4-FFF2-40B4-BE49-F238E27FC236}">
                <a16:creationId xmlns:a16="http://schemas.microsoft.com/office/drawing/2014/main" id="{671667CF-60B4-976E-321D-39E926908ED7}"/>
              </a:ext>
            </a:extLst>
          </p:cNvPr>
          <p:cNvSpPr txBox="1">
            <a:spLocks noChangeArrowheads="1"/>
          </p:cNvSpPr>
          <p:nvPr/>
        </p:nvSpPr>
        <p:spPr bwMode="auto">
          <a:xfrm>
            <a:off x="755650" y="4221163"/>
            <a:ext cx="7704138"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sz="2000" b="1" dirty="0">
                <a:solidFill>
                  <a:srgbClr val="FFC000"/>
                </a:solidFill>
                <a:latin typeface="+mj-lt"/>
                <a:cs typeface="Times New Roman" panose="02020603050405020304" pitchFamily="18" charset="0"/>
              </a:rPr>
              <a:t>Pyrotechnic</a:t>
            </a:r>
            <a:r>
              <a:rPr lang="en-GB" altLang="en-US" sz="2000" dirty="0">
                <a:solidFill>
                  <a:srgbClr val="FFC000"/>
                </a:solidFill>
                <a:latin typeface="+mj-lt"/>
                <a:cs typeface="Times New Roman" panose="02020603050405020304" pitchFamily="18" charset="0"/>
              </a:rPr>
              <a:t>.</a:t>
            </a:r>
          </a:p>
          <a:p>
            <a:pPr>
              <a:defRPr/>
            </a:pPr>
            <a:r>
              <a:rPr lang="en-GB" altLang="en-US" sz="2000" dirty="0">
                <a:latin typeface="+mj-lt"/>
                <a:cs typeface="Times New Roman" panose="02020603050405020304" pitchFamily="18" charset="0"/>
              </a:rPr>
              <a:t>Huge range of requirements : -</a:t>
            </a:r>
          </a:p>
          <a:p>
            <a:pPr>
              <a:defRPr/>
            </a:pPr>
            <a:r>
              <a:rPr lang="en-GB" altLang="en-US" sz="2000" dirty="0">
                <a:latin typeface="+mj-lt"/>
                <a:cs typeface="Times New Roman" panose="02020603050405020304" pitchFamily="18" charset="0"/>
              </a:rPr>
              <a:t>	Flash/bang (</a:t>
            </a:r>
            <a:r>
              <a:rPr lang="en-GB" altLang="en-US" sz="2000" dirty="0" err="1">
                <a:latin typeface="+mj-lt"/>
                <a:cs typeface="Times New Roman" panose="02020603050405020304" pitchFamily="18" charset="0"/>
              </a:rPr>
              <a:t>ms</a:t>
            </a:r>
            <a:r>
              <a:rPr lang="en-GB" altLang="en-US" sz="2000" dirty="0">
                <a:latin typeface="+mj-lt"/>
                <a:cs typeface="Times New Roman" panose="02020603050405020304" pitchFamily="18" charset="0"/>
              </a:rPr>
              <a:t>) </a:t>
            </a:r>
          </a:p>
          <a:p>
            <a:pPr>
              <a:defRPr/>
            </a:pPr>
            <a:r>
              <a:rPr lang="en-GB" altLang="en-US" sz="2000" dirty="0">
                <a:latin typeface="+mj-lt"/>
                <a:cs typeface="Times New Roman" panose="02020603050405020304" pitchFamily="18" charset="0"/>
              </a:rPr>
              <a:t>	Combustion delay (~s) </a:t>
            </a:r>
          </a:p>
          <a:p>
            <a:pPr>
              <a:defRPr/>
            </a:pPr>
            <a:r>
              <a:rPr lang="en-GB" altLang="en-US" sz="2000" dirty="0">
                <a:latin typeface="+mj-lt"/>
                <a:cs typeface="Times New Roman" panose="02020603050405020304" pitchFamily="18" charset="0"/>
              </a:rPr>
              <a:t>	Smoke </a:t>
            </a:r>
            <a:r>
              <a:rPr lang="en-GB" altLang="en-US" dirty="0">
                <a:latin typeface="+mj-lt"/>
                <a:cs typeface="Times New Roman" panose="02020603050405020304" pitchFamily="18" charset="0"/>
              </a:rPr>
              <a:t>production</a:t>
            </a:r>
            <a:r>
              <a:rPr lang="en-GB" altLang="en-US" sz="2000" dirty="0">
                <a:latin typeface="+mj-lt"/>
                <a:cs typeface="Times New Roman" panose="02020603050405020304" pitchFamily="18" charset="0"/>
              </a:rPr>
              <a:t> (</a:t>
            </a:r>
            <a:r>
              <a:rPr lang="en-GB" altLang="en-US" sz="2000" dirty="0" err="1">
                <a:latin typeface="+mj-lt"/>
                <a:cs typeface="Times New Roman" panose="02020603050405020304" pitchFamily="18" charset="0"/>
              </a:rPr>
              <a:t>mins</a:t>
            </a:r>
            <a:r>
              <a:rPr lang="en-GB" altLang="en-US" sz="2000" dirty="0">
                <a:latin typeface="+mj-lt"/>
                <a:cs typeface="Times New Roman" panose="02020603050405020304" pitchFamily="18" charset="0"/>
              </a:rPr>
              <a:t>), etc..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E5B5538-038A-4785-1A93-679F195DC7FD}"/>
              </a:ext>
            </a:extLst>
          </p:cNvPr>
          <p:cNvSpPr>
            <a:spLocks noGrp="1"/>
          </p:cNvSpPr>
          <p:nvPr>
            <p:ph type="title"/>
          </p:nvPr>
        </p:nvSpPr>
        <p:spPr>
          <a:xfrm>
            <a:off x="457200" y="274638"/>
            <a:ext cx="8229600" cy="777875"/>
          </a:xfrm>
        </p:spPr>
        <p:txBody>
          <a:bodyPr/>
          <a:lstStyle/>
          <a:p>
            <a:r>
              <a:rPr lang="en-GB" altLang="en-US" sz="3600"/>
              <a:t>OME Performance Requirements</a:t>
            </a:r>
          </a:p>
        </p:txBody>
      </p:sp>
      <p:sp>
        <p:nvSpPr>
          <p:cNvPr id="4" name="TextBox 3">
            <a:extLst>
              <a:ext uri="{FF2B5EF4-FFF2-40B4-BE49-F238E27FC236}">
                <a16:creationId xmlns:a16="http://schemas.microsoft.com/office/drawing/2014/main" id="{53FCEB28-1C5E-41FE-1CD2-9C2D5ADF7B6B}"/>
              </a:ext>
            </a:extLst>
          </p:cNvPr>
          <p:cNvSpPr txBox="1">
            <a:spLocks noChangeArrowheads="1"/>
          </p:cNvSpPr>
          <p:nvPr/>
        </p:nvSpPr>
        <p:spPr bwMode="auto">
          <a:xfrm>
            <a:off x="684213" y="1412875"/>
            <a:ext cx="8280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j-lt"/>
                <a:cs typeface="Times New Roman" panose="02020603050405020304" pitchFamily="18" charset="0"/>
              </a:rPr>
              <a:t>The energy must be released on, </a:t>
            </a:r>
            <a:r>
              <a:rPr lang="en-GB" altLang="en-US" sz="2000" u="sng" dirty="0">
                <a:latin typeface="+mj-lt"/>
                <a:cs typeface="Times New Roman" panose="02020603050405020304" pitchFamily="18" charset="0"/>
              </a:rPr>
              <a:t>and only on</a:t>
            </a:r>
            <a:r>
              <a:rPr lang="en-GB" altLang="en-US" sz="2000" dirty="0">
                <a:latin typeface="+mj-lt"/>
                <a:cs typeface="Times New Roman" panose="02020603050405020304" pitchFamily="18" charset="0"/>
              </a:rPr>
              <a:t> demand.</a:t>
            </a:r>
          </a:p>
        </p:txBody>
      </p:sp>
      <p:sp>
        <p:nvSpPr>
          <p:cNvPr id="8" name="TextBox 7">
            <a:extLst>
              <a:ext uri="{FF2B5EF4-FFF2-40B4-BE49-F238E27FC236}">
                <a16:creationId xmlns:a16="http://schemas.microsoft.com/office/drawing/2014/main" id="{F31F7231-FC2B-1432-48FE-CB8564DF5D50}"/>
              </a:ext>
            </a:extLst>
          </p:cNvPr>
          <p:cNvSpPr txBox="1">
            <a:spLocks noChangeArrowheads="1"/>
          </p:cNvSpPr>
          <p:nvPr/>
        </p:nvSpPr>
        <p:spPr bwMode="auto">
          <a:xfrm>
            <a:off x="684213" y="2093913"/>
            <a:ext cx="8280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j-lt"/>
                <a:cs typeface="Times New Roman" panose="02020603050405020304" pitchFamily="18" charset="0"/>
              </a:rPr>
              <a:t>The performance must remain constant under defined storage conditions, for at least the defined lifetime (years).</a:t>
            </a:r>
          </a:p>
        </p:txBody>
      </p:sp>
      <p:sp>
        <p:nvSpPr>
          <p:cNvPr id="9" name="TextBox 8">
            <a:extLst>
              <a:ext uri="{FF2B5EF4-FFF2-40B4-BE49-F238E27FC236}">
                <a16:creationId xmlns:a16="http://schemas.microsoft.com/office/drawing/2014/main" id="{D2EE0D63-7C7A-BE55-C839-E240B9322CD8}"/>
              </a:ext>
            </a:extLst>
          </p:cNvPr>
          <p:cNvSpPr txBox="1">
            <a:spLocks noChangeArrowheads="1"/>
          </p:cNvSpPr>
          <p:nvPr/>
        </p:nvSpPr>
        <p:spPr bwMode="auto">
          <a:xfrm>
            <a:off x="684213" y="3173413"/>
            <a:ext cx="8280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j-lt"/>
                <a:cs typeface="Times New Roman" panose="02020603050405020304" pitchFamily="18" charset="0"/>
              </a:rPr>
              <a:t>The munition must remain safe against accidental functioning due to impact, excessively hot storage, etc., etc..</a:t>
            </a:r>
          </a:p>
        </p:txBody>
      </p:sp>
      <p:sp>
        <p:nvSpPr>
          <p:cNvPr id="10" name="TextBox 9">
            <a:extLst>
              <a:ext uri="{FF2B5EF4-FFF2-40B4-BE49-F238E27FC236}">
                <a16:creationId xmlns:a16="http://schemas.microsoft.com/office/drawing/2014/main" id="{8B43C566-26C1-6AA1-E6A6-F2CBF5EFBB25}"/>
              </a:ext>
            </a:extLst>
          </p:cNvPr>
          <p:cNvSpPr txBox="1">
            <a:spLocks noChangeArrowheads="1"/>
          </p:cNvSpPr>
          <p:nvPr/>
        </p:nvSpPr>
        <p:spPr bwMode="auto">
          <a:xfrm>
            <a:off x="684213" y="4264025"/>
            <a:ext cx="8280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j-lt"/>
                <a:cs typeface="Times New Roman" panose="02020603050405020304" pitchFamily="18" charset="0"/>
              </a:rPr>
              <a:t>The energetic material should not emit harmful gases on storage.</a:t>
            </a:r>
          </a:p>
        </p:txBody>
      </p:sp>
      <p:sp>
        <p:nvSpPr>
          <p:cNvPr id="11" name="TextBox 10">
            <a:extLst>
              <a:ext uri="{FF2B5EF4-FFF2-40B4-BE49-F238E27FC236}">
                <a16:creationId xmlns:a16="http://schemas.microsoft.com/office/drawing/2014/main" id="{503C6DB7-71B7-3BDA-42EA-1138DD4A669C}"/>
              </a:ext>
            </a:extLst>
          </p:cNvPr>
          <p:cNvSpPr txBox="1">
            <a:spLocks noChangeArrowheads="1"/>
          </p:cNvSpPr>
          <p:nvPr/>
        </p:nvSpPr>
        <p:spPr bwMode="auto">
          <a:xfrm>
            <a:off x="684213" y="5127625"/>
            <a:ext cx="8280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j-lt"/>
                <a:cs typeface="Times New Roman" panose="02020603050405020304" pitchFamily="18" charset="0"/>
              </a:rPr>
              <a:t>The energetic material should not produce environmentally unacceptable products on functioning.</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1109ED97-E3D9-2E6B-EF16-9B9B7516CDBC}"/>
              </a:ext>
            </a:extLst>
          </p:cNvPr>
          <p:cNvSpPr>
            <a:spLocks noGrp="1"/>
          </p:cNvSpPr>
          <p:nvPr>
            <p:ph type="title"/>
          </p:nvPr>
        </p:nvSpPr>
        <p:spPr>
          <a:xfrm>
            <a:off x="457200" y="274638"/>
            <a:ext cx="8229600" cy="777875"/>
          </a:xfrm>
        </p:spPr>
        <p:txBody>
          <a:bodyPr/>
          <a:lstStyle/>
          <a:p>
            <a:r>
              <a:rPr lang="en-GB" altLang="en-US" sz="3600" dirty="0"/>
              <a:t>Degradation and Safety</a:t>
            </a:r>
          </a:p>
        </p:txBody>
      </p:sp>
      <p:sp>
        <p:nvSpPr>
          <p:cNvPr id="13316" name="TextBox 3">
            <a:extLst>
              <a:ext uri="{FF2B5EF4-FFF2-40B4-BE49-F238E27FC236}">
                <a16:creationId xmlns:a16="http://schemas.microsoft.com/office/drawing/2014/main" id="{B723F54D-3B3A-934D-BF3F-174E81B21B26}"/>
              </a:ext>
            </a:extLst>
          </p:cNvPr>
          <p:cNvSpPr txBox="1">
            <a:spLocks noChangeArrowheads="1"/>
          </p:cNvSpPr>
          <p:nvPr/>
        </p:nvSpPr>
        <p:spPr bwMode="auto">
          <a:xfrm>
            <a:off x="827088" y="1416050"/>
            <a:ext cx="80660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GB" altLang="en-US" dirty="0">
                <a:latin typeface="+mj-lt"/>
                <a:cs typeface="Times New Roman" panose="02020603050405020304" pitchFamily="18" charset="0"/>
              </a:rPr>
              <a:t>Changes that may occur during the life of a munition include :</a:t>
            </a:r>
          </a:p>
        </p:txBody>
      </p:sp>
      <p:sp>
        <p:nvSpPr>
          <p:cNvPr id="11" name="TextBox 10">
            <a:extLst>
              <a:ext uri="{FF2B5EF4-FFF2-40B4-BE49-F238E27FC236}">
                <a16:creationId xmlns:a16="http://schemas.microsoft.com/office/drawing/2014/main" id="{FBA34458-FF7E-57F6-7C5E-84B8AD72F877}"/>
              </a:ext>
            </a:extLst>
          </p:cNvPr>
          <p:cNvSpPr txBox="1">
            <a:spLocks noChangeArrowheads="1"/>
          </p:cNvSpPr>
          <p:nvPr/>
        </p:nvSpPr>
        <p:spPr bwMode="auto">
          <a:xfrm>
            <a:off x="827088" y="2178050"/>
            <a:ext cx="806608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GB" altLang="en-US" dirty="0">
                <a:latin typeface="+mj-lt"/>
                <a:cs typeface="Times New Roman" panose="02020603050405020304" pitchFamily="18" charset="0"/>
              </a:rPr>
              <a:t>Decomposition, or other chemical reaction, of an energetic ingredient leading to increased sensitiveness of the material (increased hazard) or decreased sensitivity (reduced reliability of functioning).</a:t>
            </a:r>
          </a:p>
        </p:txBody>
      </p:sp>
      <p:sp>
        <p:nvSpPr>
          <p:cNvPr id="12" name="TextBox 11">
            <a:extLst>
              <a:ext uri="{FF2B5EF4-FFF2-40B4-BE49-F238E27FC236}">
                <a16:creationId xmlns:a16="http://schemas.microsoft.com/office/drawing/2014/main" id="{8F7664F3-2A7B-5F42-E2A5-04ADE83A28DB}"/>
              </a:ext>
            </a:extLst>
          </p:cNvPr>
          <p:cNvSpPr txBox="1">
            <a:spLocks noChangeArrowheads="1"/>
          </p:cNvSpPr>
          <p:nvPr/>
        </p:nvSpPr>
        <p:spPr bwMode="auto">
          <a:xfrm>
            <a:off x="827088" y="3455988"/>
            <a:ext cx="806608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GB" altLang="en-US" dirty="0">
                <a:latin typeface="+mj-lt"/>
                <a:cs typeface="Times New Roman" panose="02020603050405020304" pitchFamily="18" charset="0"/>
              </a:rPr>
              <a:t>Chemical reaction between an energetic material and non-explosive components of the munition to form explosive compounds where there should be none.</a:t>
            </a:r>
          </a:p>
        </p:txBody>
      </p:sp>
      <p:sp>
        <p:nvSpPr>
          <p:cNvPr id="13" name="TextBox 12">
            <a:extLst>
              <a:ext uri="{FF2B5EF4-FFF2-40B4-BE49-F238E27FC236}">
                <a16:creationId xmlns:a16="http://schemas.microsoft.com/office/drawing/2014/main" id="{619B59E6-16EA-47AB-2D74-F39DC941F1E0}"/>
              </a:ext>
            </a:extLst>
          </p:cNvPr>
          <p:cNvSpPr txBox="1">
            <a:spLocks noChangeArrowheads="1"/>
          </p:cNvSpPr>
          <p:nvPr/>
        </p:nvSpPr>
        <p:spPr bwMode="auto">
          <a:xfrm>
            <a:off x="827088" y="4733925"/>
            <a:ext cx="806608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indent="-285750">
              <a:buFont typeface="Arial" panose="020B0604020202020204" pitchFamily="34" charset="0"/>
              <a:buChar char="•"/>
              <a:defRPr/>
            </a:pPr>
            <a:r>
              <a:rPr lang="en-GB" altLang="en-US" dirty="0">
                <a:latin typeface="+mj-lt"/>
                <a:cs typeface="Times New Roman" panose="02020603050405020304" pitchFamily="18" charset="0"/>
              </a:rPr>
              <a:t>A physical change in the energetic material such as cracking (usually after impact or thermal cycling), or migration of eutectic mixtures (during hot storage).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5FE275F6-9E08-6423-B7C5-587B465652F3}"/>
              </a:ext>
            </a:extLst>
          </p:cNvPr>
          <p:cNvSpPr>
            <a:spLocks noGrp="1"/>
          </p:cNvSpPr>
          <p:nvPr>
            <p:ph type="title"/>
          </p:nvPr>
        </p:nvSpPr>
        <p:spPr>
          <a:xfrm>
            <a:off x="447675" y="274638"/>
            <a:ext cx="8229600" cy="777875"/>
          </a:xfrm>
        </p:spPr>
        <p:txBody>
          <a:bodyPr/>
          <a:lstStyle/>
          <a:p>
            <a:r>
              <a:rPr lang="en-GB" altLang="en-US" sz="3600"/>
              <a:t>Combustion Propagation Rate</a:t>
            </a:r>
          </a:p>
        </p:txBody>
      </p:sp>
      <p:sp>
        <p:nvSpPr>
          <p:cNvPr id="8" name="TextBox 7">
            <a:extLst>
              <a:ext uri="{FF2B5EF4-FFF2-40B4-BE49-F238E27FC236}">
                <a16:creationId xmlns:a16="http://schemas.microsoft.com/office/drawing/2014/main" id="{C69F328F-0A93-5840-9B1A-416F5618DFEF}"/>
              </a:ext>
            </a:extLst>
          </p:cNvPr>
          <p:cNvSpPr txBox="1">
            <a:spLocks noChangeArrowheads="1"/>
          </p:cNvSpPr>
          <p:nvPr/>
        </p:nvSpPr>
        <p:spPr bwMode="auto">
          <a:xfrm>
            <a:off x="703263" y="1700213"/>
            <a:ext cx="79930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n-lt"/>
                <a:cs typeface="Times New Roman" panose="02020603050405020304" pitchFamily="18" charset="0"/>
              </a:rPr>
              <a:t>Propagation requires transfer of heat from the combustion zone into the unburned energetic material which is usually a solid single ingredient, or a mixture of ingredients perhaps of widely differing physical properties (crystalline solid, solid organic, waxy plasticiser, ….. Etc.)</a:t>
            </a:r>
          </a:p>
        </p:txBody>
      </p:sp>
      <p:sp>
        <p:nvSpPr>
          <p:cNvPr id="9" name="TextBox 8">
            <a:extLst>
              <a:ext uri="{FF2B5EF4-FFF2-40B4-BE49-F238E27FC236}">
                <a16:creationId xmlns:a16="http://schemas.microsoft.com/office/drawing/2014/main" id="{B0B07E21-A3B9-9E31-75C4-C4F881CC4769}"/>
              </a:ext>
            </a:extLst>
          </p:cNvPr>
          <p:cNvSpPr txBox="1">
            <a:spLocks noChangeArrowheads="1"/>
          </p:cNvSpPr>
          <p:nvPr/>
        </p:nvSpPr>
        <p:spPr bwMode="auto">
          <a:xfrm>
            <a:off x="703263" y="3865563"/>
            <a:ext cx="799306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n-lt"/>
                <a:cs typeface="Times New Roman" panose="02020603050405020304" pitchFamily="18" charset="0"/>
              </a:rPr>
              <a:t>Heat is also lost from the combustion zone by conduction into the container, by volatilisation of hot reaction products, and perhaps by melting or vaporisation of unreacted or partly reacted energetic material.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5210CEC7-0F84-21C5-6DE7-1BC83317091A}"/>
              </a:ext>
            </a:extLst>
          </p:cNvPr>
          <p:cNvSpPr>
            <a:spLocks noGrp="1"/>
          </p:cNvSpPr>
          <p:nvPr>
            <p:ph type="title"/>
          </p:nvPr>
        </p:nvSpPr>
        <p:spPr>
          <a:xfrm>
            <a:off x="446088" y="274638"/>
            <a:ext cx="8229600" cy="777875"/>
          </a:xfrm>
        </p:spPr>
        <p:txBody>
          <a:bodyPr/>
          <a:lstStyle/>
          <a:p>
            <a:r>
              <a:rPr lang="en-GB" altLang="en-US" sz="3600"/>
              <a:t>Combustion Propagation Rate</a:t>
            </a:r>
          </a:p>
        </p:txBody>
      </p:sp>
      <p:sp>
        <p:nvSpPr>
          <p:cNvPr id="10" name="TextBox 9">
            <a:extLst>
              <a:ext uri="{FF2B5EF4-FFF2-40B4-BE49-F238E27FC236}">
                <a16:creationId xmlns:a16="http://schemas.microsoft.com/office/drawing/2014/main" id="{BFED1EC1-8034-F9B2-0AA2-2A9F9A1FEDA0}"/>
              </a:ext>
            </a:extLst>
          </p:cNvPr>
          <p:cNvSpPr txBox="1">
            <a:spLocks noChangeArrowheads="1"/>
          </p:cNvSpPr>
          <p:nvPr/>
        </p:nvSpPr>
        <p:spPr bwMode="auto">
          <a:xfrm>
            <a:off x="1050925" y="4076700"/>
            <a:ext cx="7337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n-lt"/>
                <a:cs typeface="Times New Roman" panose="02020603050405020304" pitchFamily="18" charset="0"/>
              </a:rPr>
              <a:t>The chemical and physical characteristics of the explosive should therefore be required to remain constant during the life of the munition.</a:t>
            </a:r>
          </a:p>
        </p:txBody>
      </p:sp>
      <p:sp>
        <p:nvSpPr>
          <p:cNvPr id="11" name="TextBox 10">
            <a:extLst>
              <a:ext uri="{FF2B5EF4-FFF2-40B4-BE49-F238E27FC236}">
                <a16:creationId xmlns:a16="http://schemas.microsoft.com/office/drawing/2014/main" id="{AD7913E7-9438-7BDD-41A2-5071874B4566}"/>
              </a:ext>
            </a:extLst>
          </p:cNvPr>
          <p:cNvSpPr txBox="1">
            <a:spLocks noChangeArrowheads="1"/>
          </p:cNvSpPr>
          <p:nvPr/>
        </p:nvSpPr>
        <p:spPr bwMode="auto">
          <a:xfrm>
            <a:off x="1004888" y="2587625"/>
            <a:ext cx="6908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n-lt"/>
                <a:cs typeface="Times New Roman" panose="02020603050405020304" pitchFamily="18" charset="0"/>
              </a:rPr>
              <a:t>Thermal conductivity and porosity of a material are affected by :</a:t>
            </a:r>
          </a:p>
          <a:p>
            <a:pPr marL="1085850" lvl="1" indent="-342900">
              <a:buFont typeface="Arial" panose="020B0604020202020204" pitchFamily="34" charset="0"/>
              <a:buChar char="•"/>
              <a:defRPr/>
            </a:pPr>
            <a:r>
              <a:rPr lang="en-GB" altLang="en-US" sz="2000" dirty="0">
                <a:latin typeface="+mn-lt"/>
                <a:cs typeface="Times New Roman" panose="02020603050405020304" pitchFamily="18" charset="0"/>
              </a:rPr>
              <a:t>Density</a:t>
            </a:r>
          </a:p>
          <a:p>
            <a:pPr marL="1085850" lvl="1" indent="-342900">
              <a:buFont typeface="Arial" panose="020B0604020202020204" pitchFamily="34" charset="0"/>
              <a:buChar char="•"/>
              <a:defRPr/>
            </a:pPr>
            <a:r>
              <a:rPr lang="en-GB" altLang="en-US" sz="2000" dirty="0">
                <a:latin typeface="+mn-lt"/>
                <a:cs typeface="Times New Roman" panose="02020603050405020304" pitchFamily="18" charset="0"/>
              </a:rPr>
              <a:t>Physical structure (cracks, pores, phase change)</a:t>
            </a:r>
          </a:p>
        </p:txBody>
      </p:sp>
      <p:sp>
        <p:nvSpPr>
          <p:cNvPr id="16390" name="Rectangle 11">
            <a:extLst>
              <a:ext uri="{FF2B5EF4-FFF2-40B4-BE49-F238E27FC236}">
                <a16:creationId xmlns:a16="http://schemas.microsoft.com/office/drawing/2014/main" id="{39E0AFD7-C941-09F4-FAB1-D784A25785EE}"/>
              </a:ext>
            </a:extLst>
          </p:cNvPr>
          <p:cNvSpPr>
            <a:spLocks noChangeArrowheads="1"/>
          </p:cNvSpPr>
          <p:nvPr/>
        </p:nvSpPr>
        <p:spPr bwMode="auto">
          <a:xfrm>
            <a:off x="1042988" y="1268413"/>
            <a:ext cx="72723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n-lt"/>
                <a:cs typeface="Times New Roman" panose="02020603050405020304" pitchFamily="18" charset="0"/>
              </a:rPr>
              <a:t>Heat can be transferred from the reaction zone into the reactant by thermal conduction and by permeation of hot combustion products into the material.</a:t>
            </a:r>
          </a:p>
        </p:txBody>
      </p:sp>
      <p:sp>
        <p:nvSpPr>
          <p:cNvPr id="9" name="TextBox 8">
            <a:extLst>
              <a:ext uri="{FF2B5EF4-FFF2-40B4-BE49-F238E27FC236}">
                <a16:creationId xmlns:a16="http://schemas.microsoft.com/office/drawing/2014/main" id="{3D08156F-9FC0-FFAE-A6E1-804792474111}"/>
              </a:ext>
            </a:extLst>
          </p:cNvPr>
          <p:cNvSpPr txBox="1">
            <a:spLocks noChangeArrowheads="1"/>
          </p:cNvSpPr>
          <p:nvPr/>
        </p:nvSpPr>
        <p:spPr bwMode="auto">
          <a:xfrm>
            <a:off x="1050925" y="5405438"/>
            <a:ext cx="7337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latin typeface="+mn-lt"/>
                <a:cs typeface="Times New Roman" panose="02020603050405020304" pitchFamily="18" charset="0"/>
              </a:rPr>
              <a:t>The environmental conditions to which a particular munition may be subjected, and the total permissible duration, are defined.</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ABC26FEF-6738-CDF1-9B64-8A86E1166B9A}"/>
              </a:ext>
            </a:extLst>
          </p:cNvPr>
          <p:cNvSpPr>
            <a:spLocks noGrp="1"/>
          </p:cNvSpPr>
          <p:nvPr>
            <p:ph type="title"/>
          </p:nvPr>
        </p:nvSpPr>
        <p:spPr>
          <a:xfrm>
            <a:off x="457200" y="274638"/>
            <a:ext cx="8229600" cy="777875"/>
          </a:xfrm>
        </p:spPr>
        <p:txBody>
          <a:bodyPr/>
          <a:lstStyle/>
          <a:p>
            <a:r>
              <a:rPr lang="en-GB" altLang="en-US" sz="3600"/>
              <a:t>Reaction Rates</a:t>
            </a:r>
          </a:p>
        </p:txBody>
      </p:sp>
      <p:sp>
        <p:nvSpPr>
          <p:cNvPr id="4" name="Rectangle 3">
            <a:extLst>
              <a:ext uri="{FF2B5EF4-FFF2-40B4-BE49-F238E27FC236}">
                <a16:creationId xmlns:a16="http://schemas.microsoft.com/office/drawing/2014/main" id="{F490F7EB-1D00-62D0-F1C6-9B1DF716DD74}"/>
              </a:ext>
            </a:extLst>
          </p:cNvPr>
          <p:cNvSpPr txBox="1">
            <a:spLocks noChangeArrowheads="1"/>
          </p:cNvSpPr>
          <p:nvPr/>
        </p:nvSpPr>
        <p:spPr bwMode="auto">
          <a:xfrm>
            <a:off x="457200" y="1268413"/>
            <a:ext cx="8229600"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spcBef>
                <a:spcPct val="20000"/>
              </a:spcBef>
              <a:buFont typeface="Arial" panose="020B0604020202020204" pitchFamily="34" charset="0"/>
              <a:buChar char="•"/>
              <a:defRPr/>
            </a:pPr>
            <a:r>
              <a:rPr lang="en-GB" altLang="en-US" sz="2400" dirty="0">
                <a:solidFill>
                  <a:srgbClr val="FFC000"/>
                </a:solidFill>
                <a:latin typeface="+mn-lt"/>
                <a:cs typeface="Times New Roman" panose="02020603050405020304" pitchFamily="18" charset="0"/>
              </a:rPr>
              <a:t>Combustion:</a:t>
            </a:r>
          </a:p>
          <a:p>
            <a:pPr lvl="1">
              <a:spcBef>
                <a:spcPct val="20000"/>
              </a:spcBef>
              <a:buFont typeface="Arial" panose="020B0604020202020204" pitchFamily="34" charset="0"/>
              <a:buChar char="–"/>
              <a:defRPr/>
            </a:pPr>
            <a:r>
              <a:rPr lang="en-GB" altLang="en-US" sz="2400" dirty="0">
                <a:latin typeface="+mn-lt"/>
                <a:cs typeface="Times New Roman" panose="02020603050405020304" pitchFamily="18" charset="0"/>
              </a:rPr>
              <a:t>slow (&lt;~400 mm s</a:t>
            </a:r>
            <a:r>
              <a:rPr lang="en-GB" altLang="en-US" sz="2400" baseline="30000" dirty="0">
                <a:latin typeface="+mn-lt"/>
                <a:cs typeface="Times New Roman" panose="02020603050405020304" pitchFamily="18" charset="0"/>
              </a:rPr>
              <a:t>-1</a:t>
            </a:r>
            <a:r>
              <a:rPr lang="en-GB" altLang="en-US" sz="2400" dirty="0">
                <a:latin typeface="+mn-lt"/>
                <a:cs typeface="Times New Roman" panose="02020603050405020304" pitchFamily="18" charset="0"/>
              </a:rPr>
              <a:t>)</a:t>
            </a:r>
          </a:p>
          <a:p>
            <a:pPr lvl="1">
              <a:spcBef>
                <a:spcPct val="20000"/>
              </a:spcBef>
              <a:buFont typeface="Arial" panose="020B0604020202020204" pitchFamily="34" charset="0"/>
              <a:buChar char="–"/>
              <a:defRPr/>
            </a:pPr>
            <a:r>
              <a:rPr lang="en-GB" altLang="en-US" sz="2400" dirty="0">
                <a:latin typeface="+mn-lt"/>
                <a:cs typeface="Times New Roman" panose="02020603050405020304" pitchFamily="18" charset="0"/>
              </a:rPr>
              <a:t>little pressure change through reaction zone</a:t>
            </a:r>
          </a:p>
          <a:p>
            <a:pPr>
              <a:spcBef>
                <a:spcPct val="100000"/>
              </a:spcBef>
              <a:buFont typeface="Arial" panose="020B0604020202020204" pitchFamily="34" charset="0"/>
              <a:buChar char="•"/>
              <a:defRPr/>
            </a:pPr>
            <a:r>
              <a:rPr lang="en-GB" altLang="en-US" sz="2400" dirty="0">
                <a:solidFill>
                  <a:srgbClr val="FFC000"/>
                </a:solidFill>
                <a:latin typeface="+mn-lt"/>
                <a:cs typeface="Times New Roman" panose="02020603050405020304" pitchFamily="18" charset="0"/>
              </a:rPr>
              <a:t>Detonation:</a:t>
            </a:r>
          </a:p>
          <a:p>
            <a:pPr lvl="1">
              <a:spcBef>
                <a:spcPct val="20000"/>
              </a:spcBef>
              <a:buFont typeface="Arial" panose="020B0604020202020204" pitchFamily="34" charset="0"/>
              <a:buChar char="–"/>
              <a:defRPr/>
            </a:pPr>
            <a:r>
              <a:rPr lang="en-GB" altLang="en-US" sz="2400" dirty="0">
                <a:latin typeface="+mn-lt"/>
                <a:cs typeface="Times New Roman" panose="02020603050405020304" pitchFamily="18" charset="0"/>
              </a:rPr>
              <a:t>fast (&gt;~2000 m s</a:t>
            </a:r>
            <a:r>
              <a:rPr lang="en-GB" altLang="en-US" sz="2400" baseline="30000" dirty="0">
                <a:latin typeface="+mn-lt"/>
                <a:cs typeface="Times New Roman" panose="02020603050405020304" pitchFamily="18" charset="0"/>
              </a:rPr>
              <a:t>-1</a:t>
            </a:r>
            <a:r>
              <a:rPr lang="en-GB" altLang="en-US" sz="2400" dirty="0">
                <a:latin typeface="+mn-lt"/>
                <a:cs typeface="Times New Roman" panose="02020603050405020304" pitchFamily="18" charset="0"/>
              </a:rPr>
              <a:t>)</a:t>
            </a:r>
          </a:p>
          <a:p>
            <a:pPr lvl="1">
              <a:spcBef>
                <a:spcPct val="20000"/>
              </a:spcBef>
              <a:buFont typeface="Arial" panose="020B0604020202020204" pitchFamily="34" charset="0"/>
              <a:buChar char="–"/>
              <a:defRPr/>
            </a:pPr>
            <a:r>
              <a:rPr lang="en-GB" altLang="en-US" sz="2400" dirty="0">
                <a:latin typeface="+mn-lt"/>
                <a:cs typeface="Times New Roman" panose="02020603050405020304" pitchFamily="18" charset="0"/>
              </a:rPr>
              <a:t>discontinuous pressure rise through reaction zone (shock wave)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82290D7F-ADEC-8657-A392-79CECCD371B7}"/>
              </a:ext>
            </a:extLst>
          </p:cNvPr>
          <p:cNvSpPr>
            <a:spLocks noGrp="1"/>
          </p:cNvSpPr>
          <p:nvPr>
            <p:ph type="title"/>
          </p:nvPr>
        </p:nvSpPr>
        <p:spPr>
          <a:xfrm>
            <a:off x="457200" y="274638"/>
            <a:ext cx="8229600" cy="777875"/>
          </a:xfrm>
        </p:spPr>
        <p:txBody>
          <a:bodyPr/>
          <a:lstStyle/>
          <a:p>
            <a:r>
              <a:rPr lang="en-GB" altLang="en-US" sz="3600"/>
              <a:t>Detonation</a:t>
            </a:r>
          </a:p>
        </p:txBody>
      </p:sp>
      <p:sp>
        <p:nvSpPr>
          <p:cNvPr id="13" name="TextBox 12">
            <a:extLst>
              <a:ext uri="{FF2B5EF4-FFF2-40B4-BE49-F238E27FC236}">
                <a16:creationId xmlns:a16="http://schemas.microsoft.com/office/drawing/2014/main" id="{4359217A-69EE-33A3-5378-6B00FED1E57B}"/>
              </a:ext>
            </a:extLst>
          </p:cNvPr>
          <p:cNvSpPr txBox="1">
            <a:spLocks noChangeArrowheads="1"/>
          </p:cNvSpPr>
          <p:nvPr/>
        </p:nvSpPr>
        <p:spPr bwMode="auto">
          <a:xfrm>
            <a:off x="468313" y="1700213"/>
            <a:ext cx="8351837"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400" dirty="0">
                <a:latin typeface="+mn-lt"/>
                <a:cs typeface="Times New Roman" panose="02020603050405020304" pitchFamily="18" charset="0"/>
              </a:rPr>
              <a:t>Unit of pressure : Pascal		Pa  1N m</a:t>
            </a:r>
            <a:r>
              <a:rPr lang="en-GB" altLang="en-US" sz="2400" baseline="30000" dirty="0">
                <a:latin typeface="+mn-lt"/>
                <a:cs typeface="Times New Roman" panose="02020603050405020304" pitchFamily="18" charset="0"/>
              </a:rPr>
              <a:t>-2</a:t>
            </a:r>
            <a:r>
              <a:rPr lang="en-GB" altLang="en-US" sz="2400" dirty="0">
                <a:latin typeface="+mn-lt"/>
                <a:cs typeface="Times New Roman" panose="02020603050405020304" pitchFamily="18" charset="0"/>
              </a:rPr>
              <a:t>.</a:t>
            </a:r>
          </a:p>
          <a:p>
            <a:pPr>
              <a:defRPr/>
            </a:pPr>
            <a:endParaRPr lang="en-GB" altLang="en-US" sz="2400" dirty="0">
              <a:latin typeface="+mn-lt"/>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cs typeface="Times New Roman" panose="02020603050405020304" pitchFamily="18" charset="0"/>
              </a:rPr>
              <a:t>Atmospheric pressure (sea level)	101.3 </a:t>
            </a:r>
            <a:r>
              <a:rPr lang="en-GB" altLang="en-US" sz="2400" dirty="0" err="1">
                <a:latin typeface="+mn-lt"/>
                <a:cs typeface="Times New Roman" panose="02020603050405020304" pitchFamily="18" charset="0"/>
              </a:rPr>
              <a:t>kPa</a:t>
            </a:r>
            <a:r>
              <a:rPr lang="en-GB" altLang="en-US" sz="2400" dirty="0">
                <a:latin typeface="+mn-lt"/>
                <a:cs typeface="Times New Roman" panose="02020603050405020304" pitchFamily="18" charset="0"/>
              </a:rPr>
              <a:t> </a:t>
            </a:r>
          </a:p>
          <a:p>
            <a:pPr marL="342900" indent="-342900">
              <a:buFont typeface="Arial" panose="020B0604020202020204" pitchFamily="34" charset="0"/>
              <a:buChar char="•"/>
              <a:defRPr/>
            </a:pPr>
            <a:endParaRPr lang="en-GB" altLang="en-US" sz="2400" dirty="0">
              <a:latin typeface="+mn-lt"/>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cs typeface="Times New Roman" panose="02020603050405020304" pitchFamily="18" charset="0"/>
              </a:rPr>
              <a:t>Car Tyre					260kPa</a:t>
            </a:r>
          </a:p>
          <a:p>
            <a:pPr>
              <a:defRPr/>
            </a:pPr>
            <a:endParaRPr lang="en-GB" altLang="en-US" sz="2400" dirty="0">
              <a:latin typeface="+mn-lt"/>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cs typeface="Times New Roman" panose="02020603050405020304" pitchFamily="18" charset="0"/>
              </a:rPr>
              <a:t>1000 m below sea level			10.15 MPa</a:t>
            </a:r>
          </a:p>
          <a:p>
            <a:pPr>
              <a:defRPr/>
            </a:pPr>
            <a:r>
              <a:rPr lang="en-GB" altLang="en-US" sz="2400" dirty="0">
                <a:latin typeface="+mn-lt"/>
                <a:cs typeface="Times New Roman" panose="02020603050405020304" pitchFamily="18" charset="0"/>
              </a:rPr>
              <a:t> </a:t>
            </a:r>
          </a:p>
          <a:p>
            <a:pPr marL="342900" indent="-342900">
              <a:buFont typeface="Arial" panose="020B0604020202020204" pitchFamily="34" charset="0"/>
              <a:buChar char="•"/>
              <a:defRPr/>
            </a:pPr>
            <a:r>
              <a:rPr lang="en-GB" altLang="en-US" sz="2400" dirty="0">
                <a:latin typeface="+mn-lt"/>
                <a:cs typeface="Times New Roman" panose="02020603050405020304" pitchFamily="18" charset="0"/>
              </a:rPr>
              <a:t>HE detonation pressure 		  	 &gt;</a:t>
            </a:r>
            <a:r>
              <a:rPr lang="en-GB" altLang="en-US" sz="2400" u="sng" dirty="0">
                <a:latin typeface="+mn-lt"/>
                <a:cs typeface="Times New Roman" panose="02020603050405020304" pitchFamily="18" charset="0"/>
              </a:rPr>
              <a:t>10 </a:t>
            </a:r>
            <a:r>
              <a:rPr lang="en-GB" altLang="en-US" sz="2400" u="sng" dirty="0" err="1">
                <a:latin typeface="+mn-lt"/>
                <a:cs typeface="Times New Roman" panose="02020603050405020304" pitchFamily="18" charset="0"/>
              </a:rPr>
              <a:t>GPa</a:t>
            </a:r>
            <a:endParaRPr lang="en-GB" altLang="en-US" sz="2400" u="sng" dirty="0">
              <a:latin typeface="+mn-lt"/>
              <a:cs typeface="Times New Roman" panose="02020603050405020304"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CAD65-C544-0884-F33F-3C2195BFAFF7}"/>
              </a:ext>
            </a:extLst>
          </p:cNvPr>
          <p:cNvSpPr>
            <a:spLocks noGrp="1"/>
          </p:cNvSpPr>
          <p:nvPr>
            <p:ph type="title"/>
          </p:nvPr>
        </p:nvSpPr>
        <p:spPr>
          <a:xfrm>
            <a:off x="417713" y="451642"/>
            <a:ext cx="6435725" cy="522287"/>
          </a:xfrm>
        </p:spPr>
        <p:txBody>
          <a:bodyPr/>
          <a:lstStyle/>
          <a:p>
            <a:pPr>
              <a:defRPr/>
            </a:pPr>
            <a:r>
              <a:rPr lang="en-US" dirty="0"/>
              <a:t>Detonation Explained</a:t>
            </a:r>
          </a:p>
        </p:txBody>
      </p:sp>
      <p:pic>
        <p:nvPicPr>
          <p:cNvPr id="40962" name="Picture 6" descr="A picture containing rock, old, pile, messy&#10;&#10;Description automatically generated">
            <a:extLst>
              <a:ext uri="{FF2B5EF4-FFF2-40B4-BE49-F238E27FC236}">
                <a16:creationId xmlns:a16="http://schemas.microsoft.com/office/drawing/2014/main" id="{6135DCE3-84FD-AB46-42A2-E3A40A32414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5400000">
            <a:off x="3946862" y="1484784"/>
            <a:ext cx="5186909" cy="388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Text Box 3">
            <a:extLst>
              <a:ext uri="{FF2B5EF4-FFF2-40B4-BE49-F238E27FC236}">
                <a16:creationId xmlns:a16="http://schemas.microsoft.com/office/drawing/2014/main" id="{CE71F6B4-33C3-0C07-1020-8C5BA137A766}"/>
              </a:ext>
            </a:extLst>
          </p:cNvPr>
          <p:cNvSpPr txBox="1">
            <a:spLocks noChangeArrowheads="1"/>
          </p:cNvSpPr>
          <p:nvPr/>
        </p:nvSpPr>
        <p:spPr bwMode="auto">
          <a:xfrm>
            <a:off x="417713" y="1143759"/>
            <a:ext cx="4392612" cy="4570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B49B3E"/>
              </a:buClr>
              <a:buFont typeface="Wingdings" pitchFamily="2" charset="2"/>
              <a:buChar char="l"/>
              <a:defRPr sz="2100">
                <a:solidFill>
                  <a:schemeClr val="bg1"/>
                </a:solidFill>
                <a:latin typeface="Arial" panose="020B0604020202020204" pitchFamily="34" charset="0"/>
                <a:ea typeface="ＭＳ Ｐゴシック" panose="020B0600070205080204" pitchFamily="34" charset="-128"/>
              </a:defRPr>
            </a:lvl1pPr>
            <a:lvl2pPr marL="742950" indent="-285750">
              <a:spcBef>
                <a:spcPct val="20000"/>
              </a:spcBef>
              <a:buClr>
                <a:srgbClr val="C0C0C0"/>
              </a:buClr>
              <a:buFont typeface="Wingdings" pitchFamily="2" charset="2"/>
              <a:buChar char="l"/>
              <a:defRPr>
                <a:solidFill>
                  <a:srgbClr val="EBD447"/>
                </a:solidFill>
                <a:latin typeface="Arial" panose="020B0604020202020204" pitchFamily="34" charset="0"/>
                <a:ea typeface="ＭＳ Ｐゴシック" panose="020B0600070205080204" pitchFamily="34" charset="-128"/>
              </a:defRPr>
            </a:lvl2pPr>
            <a:lvl3pPr marL="1143000" indent="-228600">
              <a:spcBef>
                <a:spcPct val="20000"/>
              </a:spcBef>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3pPr>
            <a:lvl4pPr marL="1600200" indent="-228600">
              <a:spcBef>
                <a:spcPct val="20000"/>
              </a:spcBef>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4pPr>
            <a:lvl5pPr marL="2057400" indent="-228600">
              <a:spcBef>
                <a:spcPct val="20000"/>
              </a:spcBef>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rgbClr val="B49B3E"/>
              </a:buClr>
              <a:buFont typeface="Wingdings" pitchFamily="2" charset="2"/>
              <a:buChar char="l"/>
              <a:defRPr sz="1500">
                <a:solidFill>
                  <a:srgbClr val="F2DD86"/>
                </a:solidFill>
                <a:latin typeface="Arial" panose="020B0604020202020204" pitchFamily="34" charset="0"/>
                <a:ea typeface="ＭＳ Ｐゴシック" panose="020B0600070205080204" pitchFamily="34" charset="-128"/>
              </a:defRPr>
            </a:lvl9pPr>
          </a:lstStyle>
          <a:p>
            <a:pPr>
              <a:spcBef>
                <a:spcPct val="0"/>
              </a:spcBef>
              <a:buClrTx/>
              <a:buFont typeface="Wingdings" pitchFamily="2" charset="2"/>
              <a:buNone/>
            </a:pPr>
            <a:endParaRPr lang="en-GB" altLang="en-US" sz="2400" dirty="0">
              <a:solidFill>
                <a:schemeClr val="tx1"/>
              </a:solidFill>
            </a:endParaRPr>
          </a:p>
          <a:p>
            <a:pPr>
              <a:spcBef>
                <a:spcPct val="0"/>
              </a:spcBef>
              <a:buClrTx/>
              <a:buFontTx/>
              <a:buChar char="•"/>
            </a:pPr>
            <a:r>
              <a:rPr lang="en-GB" altLang="en-US" sz="2000" dirty="0">
                <a:solidFill>
                  <a:schemeClr val="tx1"/>
                </a:solidFill>
              </a:rPr>
              <a:t> 40 kg IED (Human in the open)</a:t>
            </a:r>
          </a:p>
          <a:p>
            <a:pPr>
              <a:spcBef>
                <a:spcPct val="0"/>
              </a:spcBef>
              <a:buClrTx/>
              <a:buFont typeface="Wingdings" pitchFamily="2" charset="2"/>
              <a:buNone/>
            </a:pPr>
            <a:endParaRPr lang="en-GB" altLang="en-US" sz="2000" dirty="0">
              <a:solidFill>
                <a:schemeClr val="tx1"/>
              </a:solidFill>
            </a:endParaRPr>
          </a:p>
          <a:p>
            <a:pPr>
              <a:spcBef>
                <a:spcPct val="0"/>
              </a:spcBef>
              <a:buClrTx/>
              <a:buFontTx/>
              <a:buChar char="•"/>
            </a:pPr>
            <a:r>
              <a:rPr lang="en-GB" altLang="en-US" sz="2000" dirty="0">
                <a:solidFill>
                  <a:schemeClr val="tx1"/>
                </a:solidFill>
              </a:rPr>
              <a:t> Death 100% - 10 m</a:t>
            </a:r>
          </a:p>
          <a:p>
            <a:pPr lvl="1">
              <a:spcBef>
                <a:spcPct val="0"/>
              </a:spcBef>
              <a:buClrTx/>
              <a:buFontTx/>
              <a:buChar char="•"/>
            </a:pPr>
            <a:r>
              <a:rPr lang="en-GB" altLang="en-US" sz="2000" dirty="0">
                <a:solidFill>
                  <a:schemeClr val="tx1"/>
                </a:solidFill>
              </a:rPr>
              <a:t>Wind speed – 500 mph</a:t>
            </a:r>
          </a:p>
          <a:p>
            <a:pPr>
              <a:spcBef>
                <a:spcPct val="0"/>
              </a:spcBef>
              <a:buClrTx/>
              <a:buFontTx/>
              <a:buChar char="•"/>
            </a:pPr>
            <a:endParaRPr lang="en-GB" altLang="en-US" sz="2000" dirty="0">
              <a:solidFill>
                <a:schemeClr val="tx1"/>
              </a:solidFill>
            </a:endParaRPr>
          </a:p>
          <a:p>
            <a:pPr>
              <a:spcBef>
                <a:spcPct val="0"/>
              </a:spcBef>
              <a:buClrTx/>
              <a:buFontTx/>
              <a:buChar char="•"/>
            </a:pPr>
            <a:r>
              <a:rPr lang="en-GB" altLang="en-US" sz="2000" dirty="0">
                <a:solidFill>
                  <a:schemeClr val="tx1"/>
                </a:solidFill>
              </a:rPr>
              <a:t> Death 50% - 15 m</a:t>
            </a:r>
          </a:p>
          <a:p>
            <a:pPr lvl="1">
              <a:spcBef>
                <a:spcPct val="0"/>
              </a:spcBef>
              <a:buClrTx/>
              <a:buFontTx/>
              <a:buChar char="•"/>
            </a:pPr>
            <a:r>
              <a:rPr lang="en-GB" altLang="en-US" sz="2000" dirty="0">
                <a:solidFill>
                  <a:schemeClr val="tx1"/>
                </a:solidFill>
              </a:rPr>
              <a:t>Wind speed – 294 mph</a:t>
            </a:r>
          </a:p>
          <a:p>
            <a:pPr lvl="1">
              <a:spcBef>
                <a:spcPct val="0"/>
              </a:spcBef>
              <a:buClrTx/>
              <a:buFontTx/>
              <a:buChar char="•"/>
            </a:pPr>
            <a:endParaRPr lang="en-GB" altLang="en-US" sz="2000" dirty="0">
              <a:solidFill>
                <a:schemeClr val="tx1"/>
              </a:solidFill>
            </a:endParaRPr>
          </a:p>
          <a:p>
            <a:pPr>
              <a:spcBef>
                <a:spcPct val="0"/>
              </a:spcBef>
              <a:buClrTx/>
              <a:buFontTx/>
              <a:buChar char="•"/>
            </a:pPr>
            <a:r>
              <a:rPr lang="en-GB" altLang="en-US" sz="2000" dirty="0">
                <a:solidFill>
                  <a:schemeClr val="tx1"/>
                </a:solidFill>
              </a:rPr>
              <a:t> Life changing injury - 27 m</a:t>
            </a:r>
          </a:p>
          <a:p>
            <a:pPr lvl="1">
              <a:spcBef>
                <a:spcPct val="0"/>
              </a:spcBef>
              <a:buClrTx/>
              <a:buFontTx/>
              <a:buChar char="•"/>
            </a:pPr>
            <a:r>
              <a:rPr lang="en-GB" altLang="en-US" sz="2000" dirty="0">
                <a:solidFill>
                  <a:schemeClr val="tx1"/>
                </a:solidFill>
              </a:rPr>
              <a:t>Wind speed – 102 mph</a:t>
            </a:r>
          </a:p>
          <a:p>
            <a:pPr lvl="1">
              <a:spcBef>
                <a:spcPct val="0"/>
              </a:spcBef>
              <a:buClrTx/>
              <a:buFontTx/>
              <a:buChar char="•"/>
            </a:pPr>
            <a:endParaRPr lang="en-GB" altLang="en-US" sz="2000" dirty="0">
              <a:solidFill>
                <a:schemeClr val="tx1"/>
              </a:solidFill>
            </a:endParaRPr>
          </a:p>
          <a:p>
            <a:pPr>
              <a:spcBef>
                <a:spcPct val="0"/>
              </a:spcBef>
              <a:buClrTx/>
              <a:buFontTx/>
              <a:buChar char="•"/>
            </a:pPr>
            <a:r>
              <a:rPr lang="en-GB" altLang="en-US" sz="2000" dirty="0">
                <a:solidFill>
                  <a:schemeClr val="tx1"/>
                </a:solidFill>
              </a:rPr>
              <a:t> Light injuries – 62 m</a:t>
            </a:r>
          </a:p>
          <a:p>
            <a:pPr lvl="1">
              <a:spcBef>
                <a:spcPct val="0"/>
              </a:spcBef>
              <a:buClrTx/>
              <a:buFontTx/>
              <a:buChar char="•"/>
            </a:pPr>
            <a:r>
              <a:rPr lang="en-GB" altLang="en-US" sz="2000" dirty="0">
                <a:solidFill>
                  <a:schemeClr val="tx1"/>
                </a:solidFill>
              </a:rPr>
              <a:t>Wind speed – 38 mph</a:t>
            </a:r>
          </a:p>
        </p:txBody>
      </p:sp>
    </p:spTree>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BD76F85F-DAE3-731F-8338-8411022BE693}"/>
              </a:ext>
            </a:extLst>
          </p:cNvPr>
          <p:cNvSpPr>
            <a:spLocks noGrp="1"/>
          </p:cNvSpPr>
          <p:nvPr>
            <p:ph type="title"/>
          </p:nvPr>
        </p:nvSpPr>
        <p:spPr>
          <a:xfrm>
            <a:off x="457200" y="274638"/>
            <a:ext cx="8229600" cy="777875"/>
          </a:xfrm>
        </p:spPr>
        <p:txBody>
          <a:bodyPr/>
          <a:lstStyle/>
          <a:p>
            <a:r>
              <a:rPr lang="en-GB" altLang="en-US" sz="3600" dirty="0"/>
              <a:t>Explosive Munitions</a:t>
            </a:r>
          </a:p>
        </p:txBody>
      </p:sp>
      <p:sp>
        <p:nvSpPr>
          <p:cNvPr id="21508" name="TextBox 3">
            <a:extLst>
              <a:ext uri="{FF2B5EF4-FFF2-40B4-BE49-F238E27FC236}">
                <a16:creationId xmlns:a16="http://schemas.microsoft.com/office/drawing/2014/main" id="{63D6CB5F-3BA7-E4AB-9178-479A3B992E0D}"/>
              </a:ext>
            </a:extLst>
          </p:cNvPr>
          <p:cNvSpPr txBox="1">
            <a:spLocks noChangeArrowheads="1"/>
          </p:cNvSpPr>
          <p:nvPr/>
        </p:nvSpPr>
        <p:spPr bwMode="auto">
          <a:xfrm>
            <a:off x="755650" y="1557338"/>
            <a:ext cx="4103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a:solidFill>
                  <a:srgbClr val="FFC000"/>
                </a:solidFill>
                <a:latin typeface="+mj-lt"/>
                <a:cs typeface="Times New Roman" panose="02020603050405020304" pitchFamily="18" charset="0"/>
              </a:rPr>
              <a:t>The required </a:t>
            </a:r>
            <a:r>
              <a:rPr lang="en-GB" altLang="en-US" sz="2000" dirty="0">
                <a:solidFill>
                  <a:srgbClr val="FFC000"/>
                </a:solidFill>
                <a:latin typeface="+mj-lt"/>
                <a:cs typeface="Times New Roman" panose="02020603050405020304" pitchFamily="18" charset="0"/>
              </a:rPr>
              <a:t>effects include :</a:t>
            </a:r>
          </a:p>
        </p:txBody>
      </p:sp>
      <p:sp>
        <p:nvSpPr>
          <p:cNvPr id="5" name="TextBox 4">
            <a:extLst>
              <a:ext uri="{FF2B5EF4-FFF2-40B4-BE49-F238E27FC236}">
                <a16:creationId xmlns:a16="http://schemas.microsoft.com/office/drawing/2014/main" id="{AD3AFD87-07E0-C41E-86AC-A69C7337BBC7}"/>
              </a:ext>
            </a:extLst>
          </p:cNvPr>
          <p:cNvSpPr txBox="1">
            <a:spLocks noChangeArrowheads="1"/>
          </p:cNvSpPr>
          <p:nvPr/>
        </p:nvSpPr>
        <p:spPr bwMode="auto">
          <a:xfrm>
            <a:off x="1133475" y="2276475"/>
            <a:ext cx="76866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j-lt"/>
                <a:cs typeface="Times New Roman" panose="02020603050405020304" pitchFamily="18" charset="0"/>
              </a:rPr>
              <a:t>Blast – generation of large quantity of hot gas which expands rapidly (initially supersonically) in air to produce a shock wave with shattering effect, and high speed gas flow to move objects.</a:t>
            </a:r>
          </a:p>
        </p:txBody>
      </p:sp>
      <p:sp>
        <p:nvSpPr>
          <p:cNvPr id="6" name="TextBox 5">
            <a:extLst>
              <a:ext uri="{FF2B5EF4-FFF2-40B4-BE49-F238E27FC236}">
                <a16:creationId xmlns:a16="http://schemas.microsoft.com/office/drawing/2014/main" id="{C7159F2A-3DE8-8036-2471-FA35FC3EAB1B}"/>
              </a:ext>
            </a:extLst>
          </p:cNvPr>
          <p:cNvSpPr txBox="1">
            <a:spLocks noChangeArrowheads="1"/>
          </p:cNvSpPr>
          <p:nvPr/>
        </p:nvSpPr>
        <p:spPr bwMode="auto">
          <a:xfrm>
            <a:off x="1120775" y="3579813"/>
            <a:ext cx="76263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j-lt"/>
                <a:cs typeface="Times New Roman" panose="02020603050405020304" pitchFamily="18" charset="0"/>
              </a:rPr>
              <a:t>Fragmentation – rapid expansion of a metallic casing with consequent fracturing and production of high velocity fragments.</a:t>
            </a:r>
          </a:p>
        </p:txBody>
      </p:sp>
      <p:sp>
        <p:nvSpPr>
          <p:cNvPr id="7" name="TextBox 6">
            <a:extLst>
              <a:ext uri="{FF2B5EF4-FFF2-40B4-BE49-F238E27FC236}">
                <a16:creationId xmlns:a16="http://schemas.microsoft.com/office/drawing/2014/main" id="{703DCA34-CB89-BE66-9F42-08498AF7A0C1}"/>
              </a:ext>
            </a:extLst>
          </p:cNvPr>
          <p:cNvSpPr txBox="1">
            <a:spLocks noChangeArrowheads="1"/>
          </p:cNvSpPr>
          <p:nvPr/>
        </p:nvSpPr>
        <p:spPr bwMode="auto">
          <a:xfrm>
            <a:off x="1120775" y="4830763"/>
            <a:ext cx="76263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j-lt"/>
                <a:cs typeface="Times New Roman" panose="02020603050405020304" pitchFamily="18" charset="0"/>
              </a:rPr>
              <a:t>Rapid acceleration of a fragment in a specific direction (directed energy) – Shaped Charge, EFP, HESH</a:t>
            </a:r>
          </a:p>
          <a:p>
            <a:pPr marL="342900" indent="-342900">
              <a:buFont typeface="Arial" panose="020B0604020202020204" pitchFamily="34" charset="0"/>
              <a:buChar char="•"/>
              <a:defRPr/>
            </a:pPr>
            <a:endParaRPr lang="en-GB" altLang="en-US" sz="2000" dirty="0">
              <a:latin typeface="+mj-lt"/>
              <a:cs typeface="Times New Roman" panose="02020603050405020304" pitchFamily="18" charset="0"/>
            </a:endParaRPr>
          </a:p>
          <a:p>
            <a:pPr marL="342900" indent="-342900">
              <a:buFont typeface="Arial" panose="020B0604020202020204" pitchFamily="34" charset="0"/>
              <a:buChar char="•"/>
              <a:defRPr/>
            </a:pPr>
            <a:r>
              <a:rPr lang="en-GB" altLang="en-US" sz="2000" dirty="0">
                <a:latin typeface="+mj-lt"/>
                <a:cs typeface="Times New Roman" panose="02020603050405020304" pitchFamily="18" charset="0"/>
              </a:rPr>
              <a:t>Kinetic Energy (sub-hydrodynamic, hydrodynamic) – Long Rod</a:t>
            </a:r>
          </a:p>
        </p:txBody>
      </p:sp>
    </p:spTree>
    <p:extLst>
      <p:ext uri="{BB962C8B-B14F-4D97-AF65-F5344CB8AC3E}">
        <p14:creationId xmlns:p14="http://schemas.microsoft.com/office/powerpoint/2010/main" val="390164006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ransport, old, military vehicle, dirty&#10;&#10;Description automatically generated">
            <a:extLst>
              <a:ext uri="{FF2B5EF4-FFF2-40B4-BE49-F238E27FC236}">
                <a16:creationId xmlns:a16="http://schemas.microsoft.com/office/drawing/2014/main" id="{80F4764D-B637-B81A-E079-6E23B3A1C04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88640"/>
            <a:ext cx="9144000" cy="6485190"/>
          </a:xfrm>
          <a:prstGeom prst="rect">
            <a:avLst/>
          </a:prstGeom>
        </p:spPr>
      </p:pic>
      <p:sp>
        <p:nvSpPr>
          <p:cNvPr id="6" name="Content Placeholder 1">
            <a:extLst>
              <a:ext uri="{FF2B5EF4-FFF2-40B4-BE49-F238E27FC236}">
                <a16:creationId xmlns:a16="http://schemas.microsoft.com/office/drawing/2014/main" id="{2A0FFB09-9085-641A-5C89-CE8BDB724F93}"/>
              </a:ext>
            </a:extLst>
          </p:cNvPr>
          <p:cNvSpPr txBox="1">
            <a:spLocks/>
          </p:cNvSpPr>
          <p:nvPr/>
        </p:nvSpPr>
        <p:spPr>
          <a:xfrm>
            <a:off x="6444208" y="404664"/>
            <a:ext cx="2866642" cy="1424934"/>
          </a:xfrm>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450"/>
              </a:spcAft>
            </a:pPr>
            <a:r>
              <a:rPr lang="en-US" sz="3000" dirty="0">
                <a:solidFill>
                  <a:schemeClr val="tx1"/>
                </a:solidFill>
                <a:latin typeface="+mj-lt"/>
                <a:ea typeface="+mj-ea"/>
                <a:cs typeface="+mj-cs"/>
              </a:rPr>
              <a:t>Warhead design and selection</a:t>
            </a:r>
          </a:p>
        </p:txBody>
      </p:sp>
      <p:sp>
        <p:nvSpPr>
          <p:cNvPr id="4" name="Content Placeholder 1">
            <a:extLst>
              <a:ext uri="{FF2B5EF4-FFF2-40B4-BE49-F238E27FC236}">
                <a16:creationId xmlns:a16="http://schemas.microsoft.com/office/drawing/2014/main" id="{F33E835D-0565-6A17-3334-D71246F8DEBA}"/>
              </a:ext>
            </a:extLst>
          </p:cNvPr>
          <p:cNvSpPr>
            <a:spLocks noGrp="1"/>
          </p:cNvSpPr>
          <p:nvPr>
            <p:ph idx="1"/>
          </p:nvPr>
        </p:nvSpPr>
        <p:spPr>
          <a:xfrm>
            <a:off x="6268647" y="1830886"/>
            <a:ext cx="2866642" cy="2807072"/>
          </a:xfrm>
        </p:spPr>
        <p:txBody>
          <a:bodyPr vert="horz" wrap="square" lIns="68580" tIns="34290" rIns="68580" bIns="34290" numCol="1" rtlCol="0" anchor="t" anchorCtr="0" compatLnSpc="1">
            <a:prstTxWarp prst="textNoShape">
              <a:avLst/>
            </a:prstTxWarp>
            <a:normAutofit/>
          </a:bodyPr>
          <a:lstStyle/>
          <a:p>
            <a:pPr marL="342900" indent="-171450">
              <a:buFont typeface="Arial" panose="020B0604020202020204" pitchFamily="34" charset="0"/>
              <a:buChar char="•"/>
            </a:pPr>
            <a:r>
              <a:rPr lang="en-US" sz="1500" dirty="0"/>
              <a:t>Warhead design starts with a target assessment, which should identify the make-up of the target, its strengths and it weaknesses (SWOT analysis!):</a:t>
            </a:r>
          </a:p>
          <a:p>
            <a:pPr marL="342900" indent="-171450">
              <a:buFont typeface="Arial" panose="020B0604020202020204" pitchFamily="34" charset="0"/>
              <a:buChar char="•"/>
            </a:pPr>
            <a:endParaRPr lang="en-US" sz="1500" dirty="0"/>
          </a:p>
        </p:txBody>
      </p:sp>
    </p:spTree>
    <p:extLst>
      <p:ext uri="{BB962C8B-B14F-4D97-AF65-F5344CB8AC3E}">
        <p14:creationId xmlns:p14="http://schemas.microsoft.com/office/powerpoint/2010/main" val="26524073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Content Placeholder 1">
            <a:extLst>
              <a:ext uri="{FF2B5EF4-FFF2-40B4-BE49-F238E27FC236}">
                <a16:creationId xmlns:a16="http://schemas.microsoft.com/office/drawing/2014/main" id="{7E1239ED-D42F-0AB3-6887-A688638E918E}"/>
              </a:ext>
            </a:extLst>
          </p:cNvPr>
          <p:cNvSpPr txBox="1">
            <a:spLocks/>
          </p:cNvSpPr>
          <p:nvPr/>
        </p:nvSpPr>
        <p:spPr>
          <a:xfrm>
            <a:off x="486696" y="338328"/>
            <a:ext cx="2763774" cy="1608328"/>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450"/>
              </a:spcAft>
            </a:pPr>
            <a:r>
              <a:rPr lang="en-US" sz="3100">
                <a:solidFill>
                  <a:schemeClr val="tx1"/>
                </a:solidFill>
                <a:latin typeface="+mj-lt"/>
                <a:ea typeface="+mj-ea"/>
                <a:cs typeface="+mj-cs"/>
              </a:rPr>
              <a:t>Blast</a:t>
            </a:r>
          </a:p>
        </p:txBody>
      </p:sp>
      <p:sp>
        <p:nvSpPr>
          <p:cNvPr id="10" name="Content Placeholder 9">
            <a:extLst>
              <a:ext uri="{FF2B5EF4-FFF2-40B4-BE49-F238E27FC236}">
                <a16:creationId xmlns:a16="http://schemas.microsoft.com/office/drawing/2014/main" id="{9D28F426-F00E-780B-EAD7-543D4B83BAAC}"/>
              </a:ext>
            </a:extLst>
          </p:cNvPr>
          <p:cNvSpPr>
            <a:spLocks noGrp="1"/>
          </p:cNvSpPr>
          <p:nvPr>
            <p:ph idx="1"/>
          </p:nvPr>
        </p:nvSpPr>
        <p:spPr>
          <a:xfrm>
            <a:off x="3648075" y="338328"/>
            <a:ext cx="5006720" cy="1605083"/>
          </a:xfrm>
        </p:spPr>
        <p:txBody>
          <a:bodyPr vert="horz" lIns="91440" tIns="45720" rIns="91440" bIns="45720" rtlCol="0" anchor="ctr">
            <a:normAutofit/>
          </a:bodyPr>
          <a:lstStyle/>
          <a:p>
            <a:pPr indent="-228600" eaLnBrk="1" hangingPunct="1">
              <a:lnSpc>
                <a:spcPct val="90000"/>
              </a:lnSpc>
              <a:buFont typeface="Arial" panose="020B0604020202020204" pitchFamily="34" charset="0"/>
              <a:buChar char="•"/>
            </a:pPr>
            <a:endParaRPr lang="en-US" sz="1700"/>
          </a:p>
        </p:txBody>
      </p:sp>
      <p:sp>
        <p:nvSpPr>
          <p:cNvPr id="13" name="Rectangle 12">
            <a:extLst>
              <a:ext uri="{FF2B5EF4-FFF2-40B4-BE49-F238E27FC236}">
                <a16:creationId xmlns:a16="http://schemas.microsoft.com/office/drawing/2014/main" id="{5AAE9118-0436-4488-AC4A-C14DF6A7B6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211010"/>
            <a:ext cx="9144001" cy="464699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26">
            <a:extLst>
              <a:ext uri="{FF2B5EF4-FFF2-40B4-BE49-F238E27FC236}">
                <a16:creationId xmlns:a16="http://schemas.microsoft.com/office/drawing/2014/main" id="{1B10F861-B8F1-49C7-BD58-EAB20CEE7F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1173" y="2423160"/>
            <a:ext cx="4210176"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icture containing graphical user interface&#10;&#10;Description automatically generated">
            <a:extLst>
              <a:ext uri="{FF2B5EF4-FFF2-40B4-BE49-F238E27FC236}">
                <a16:creationId xmlns:a16="http://schemas.microsoft.com/office/drawing/2014/main" id="{C052544D-104A-8BB1-27C3-57DC4C59A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885" y="2886690"/>
            <a:ext cx="3730752" cy="3003254"/>
          </a:xfrm>
          <a:prstGeom prst="rect">
            <a:avLst/>
          </a:prstGeom>
        </p:spPr>
      </p:pic>
      <p:sp>
        <p:nvSpPr>
          <p:cNvPr id="17" name="Rounded Rectangle 16">
            <a:extLst>
              <a:ext uri="{FF2B5EF4-FFF2-40B4-BE49-F238E27FC236}">
                <a16:creationId xmlns:a16="http://schemas.microsoft.com/office/drawing/2014/main" id="{61F6E425-22AB-4DA2-8FAC-58ADB58EF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91061" y="2423160"/>
            <a:ext cx="4210177"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D9EED47B-09D6-AB41-36BD-FEC0CB22C6CE}"/>
              </a:ext>
            </a:extLst>
          </p:cNvPr>
          <p:cNvPicPr>
            <a:picLocks noChangeAspect="1"/>
          </p:cNvPicPr>
          <p:nvPr/>
        </p:nvPicPr>
        <p:blipFill>
          <a:blip r:embed="rId3"/>
          <a:stretch>
            <a:fillRect/>
          </a:stretch>
        </p:blipFill>
        <p:spPr>
          <a:xfrm>
            <a:off x="4932363" y="3185150"/>
            <a:ext cx="3730752" cy="2406334"/>
          </a:xfrm>
          <a:prstGeom prst="rect">
            <a:avLst/>
          </a:prstGeom>
        </p:spPr>
      </p:pic>
    </p:spTree>
    <p:extLst>
      <p:ext uri="{BB962C8B-B14F-4D97-AF65-F5344CB8AC3E}">
        <p14:creationId xmlns:p14="http://schemas.microsoft.com/office/powerpoint/2010/main" val="11306681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F3BADC9-61D3-B307-2F8D-9DBFC53EF09F}"/>
              </a:ext>
            </a:extLst>
          </p:cNvPr>
          <p:cNvPicPr>
            <a:picLocks noGrp="1" noChangeAspect="1"/>
          </p:cNvPicPr>
          <p:nvPr>
            <p:ph idx="1"/>
          </p:nvPr>
        </p:nvPicPr>
        <p:blipFill>
          <a:blip r:embed="rId3"/>
          <a:stretch>
            <a:fillRect/>
          </a:stretch>
        </p:blipFill>
        <p:spPr>
          <a:xfrm>
            <a:off x="147989" y="1036154"/>
            <a:ext cx="8871772" cy="4810932"/>
          </a:xfrm>
        </p:spPr>
      </p:pic>
    </p:spTree>
    <p:extLst>
      <p:ext uri="{BB962C8B-B14F-4D97-AF65-F5344CB8AC3E}">
        <p14:creationId xmlns:p14="http://schemas.microsoft.com/office/powerpoint/2010/main" val="37111424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548731" y="339612"/>
            <a:ext cx="2916395" cy="1350395"/>
          </a:xfrm>
          <a:prstGeom prst="rect">
            <a:avLst/>
          </a:prstGeom>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450"/>
              </a:spcAft>
            </a:pPr>
            <a:r>
              <a:rPr lang="en-US" sz="3300" dirty="0">
                <a:solidFill>
                  <a:schemeClr val="tx1"/>
                </a:solidFill>
                <a:latin typeface="+mj-lt"/>
                <a:ea typeface="+mj-ea"/>
                <a:cs typeface="+mj-cs"/>
              </a:rPr>
              <a:t>Fragmentation</a:t>
            </a:r>
          </a:p>
        </p:txBody>
      </p:sp>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179512" y="1256254"/>
            <a:ext cx="5499363" cy="2820818"/>
          </a:xfrm>
        </p:spPr>
        <p:txBody>
          <a:bodyPr vert="horz" wrap="square" lIns="68580" tIns="34290" rIns="68580" bIns="34290" numCol="1" rtlCol="0" anchor="t" anchorCtr="0" compatLnSpc="1">
            <a:prstTxWarp prst="textNoShape">
              <a:avLst/>
            </a:prstTxWarp>
            <a:noAutofit/>
          </a:bodyPr>
          <a:lstStyle/>
          <a:p>
            <a:pPr marL="342900" indent="-171450">
              <a:buFont typeface="Arial" panose="020B0604020202020204" pitchFamily="34" charset="0"/>
              <a:buChar char="•"/>
            </a:pPr>
            <a:endParaRPr lang="en-US" sz="2400" dirty="0"/>
          </a:p>
          <a:p>
            <a:pPr marL="342900" indent="-171450">
              <a:buFont typeface="Arial" panose="020B0604020202020204" pitchFamily="34" charset="0"/>
              <a:buChar char="•"/>
            </a:pPr>
            <a:r>
              <a:rPr lang="en-US" sz="2400" dirty="0"/>
              <a:t>Naturally fragmenting warhead – seldom used in GW warheads but used extensively in artillery and infantry / common user</a:t>
            </a:r>
          </a:p>
          <a:p>
            <a:pPr marL="342900" indent="-171450">
              <a:buFont typeface="Arial" panose="020B0604020202020204" pitchFamily="34" charset="0"/>
              <a:buChar char="•"/>
            </a:pPr>
            <a:r>
              <a:rPr lang="en-US" sz="2400" dirty="0"/>
              <a:t>Controlled fragmenting warheads – fragment shape and size controlled. Sub-groups are discrete fragments (discrete/continuous rod) and ‘fire-formed’ fragmentation systems used to encourage case break-up</a:t>
            </a:r>
          </a:p>
        </p:txBody>
      </p:sp>
      <p:pic>
        <p:nvPicPr>
          <p:cNvPr id="7" name="Picture 6" descr="A close-up of a fetus&#10;&#10;Description automatically generated with low confidence">
            <a:extLst>
              <a:ext uri="{FF2B5EF4-FFF2-40B4-BE49-F238E27FC236}">
                <a16:creationId xmlns:a16="http://schemas.microsoft.com/office/drawing/2014/main" id="{4BA85D4D-AA5B-DD4E-DFD4-9AB0C3486AED}"/>
              </a:ext>
            </a:extLst>
          </p:cNvPr>
          <p:cNvPicPr>
            <a:picLocks noChangeAspect="1"/>
          </p:cNvPicPr>
          <p:nvPr/>
        </p:nvPicPr>
        <p:blipFill>
          <a:blip r:embed="rId2"/>
          <a:stretch>
            <a:fillRect/>
          </a:stretch>
        </p:blipFill>
        <p:spPr>
          <a:xfrm>
            <a:off x="5678875" y="1129461"/>
            <a:ext cx="2391521" cy="4599079"/>
          </a:xfrm>
          <a:prstGeom prst="rect">
            <a:avLst/>
          </a:prstGeom>
        </p:spPr>
      </p:pic>
    </p:spTree>
    <p:extLst>
      <p:ext uri="{BB962C8B-B14F-4D97-AF65-F5344CB8AC3E}">
        <p14:creationId xmlns:p14="http://schemas.microsoft.com/office/powerpoint/2010/main" val="22182516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985C96-7972-9A75-D926-7C0D57EBE285}"/>
              </a:ext>
            </a:extLst>
          </p:cNvPr>
          <p:cNvSpPr>
            <a:spLocks noGrp="1"/>
          </p:cNvSpPr>
          <p:nvPr>
            <p:ph idx="1"/>
          </p:nvPr>
        </p:nvSpPr>
        <p:spPr>
          <a:xfrm>
            <a:off x="429895" y="1556792"/>
            <a:ext cx="4768364" cy="2898741"/>
          </a:xfrm>
        </p:spPr>
        <p:txBody>
          <a:bodyPr wrap="square"/>
          <a:lstStyle/>
          <a:p>
            <a:pPr marL="342900" indent="-342900">
              <a:buFont typeface="Wingdings" pitchFamily="2" charset="2"/>
              <a:buChar char="Ø"/>
            </a:pPr>
            <a:r>
              <a:rPr lang="en-US" sz="2400" dirty="0"/>
              <a:t>These warheads focus the explosive energy in a given direction to achieve penetration of the target. They are mainly concerned with the attack of well protected targets such as armour. These groups include:</a:t>
            </a:r>
          </a:p>
          <a:p>
            <a:pPr marL="342900" indent="-342900">
              <a:buFont typeface="Wingdings" pitchFamily="2" charset="2"/>
              <a:buChar char="Ø"/>
            </a:pPr>
            <a:endParaRPr lang="en-US" sz="2400" dirty="0"/>
          </a:p>
          <a:p>
            <a:pPr marL="857250" lvl="1" indent="-342900">
              <a:buFont typeface="Wingdings" pitchFamily="2" charset="2"/>
              <a:buChar char="Ø"/>
            </a:pPr>
            <a:r>
              <a:rPr lang="en-US" sz="2000" dirty="0"/>
              <a:t>Shaped charges (SC)</a:t>
            </a:r>
          </a:p>
          <a:p>
            <a:pPr marL="857250" lvl="1" indent="-342900">
              <a:buFont typeface="Wingdings" pitchFamily="2" charset="2"/>
              <a:buChar char="Ø"/>
            </a:pPr>
            <a:r>
              <a:rPr lang="en-US" sz="2000" dirty="0"/>
              <a:t>Explosively formed projectiles (EFPs)</a:t>
            </a:r>
          </a:p>
          <a:p>
            <a:pPr marL="857250" lvl="1" indent="-342900">
              <a:buFont typeface="Wingdings" pitchFamily="2" charset="2"/>
              <a:buChar char="Ø"/>
            </a:pPr>
            <a:r>
              <a:rPr lang="en-US" sz="2000" dirty="0"/>
              <a:t>High explosive squash heads (HESH)</a:t>
            </a:r>
          </a:p>
        </p:txBody>
      </p:sp>
      <p:sp>
        <p:nvSpPr>
          <p:cNvPr id="3" name="Content Placeholder 1">
            <a:extLst>
              <a:ext uri="{FF2B5EF4-FFF2-40B4-BE49-F238E27FC236}">
                <a16:creationId xmlns:a16="http://schemas.microsoft.com/office/drawing/2014/main" id="{377A4BF8-F4C7-5B76-E81B-B90A8579CBC5}"/>
              </a:ext>
            </a:extLst>
          </p:cNvPr>
          <p:cNvSpPr txBox="1">
            <a:spLocks/>
          </p:cNvSpPr>
          <p:nvPr/>
        </p:nvSpPr>
        <p:spPr>
          <a:xfrm>
            <a:off x="683568" y="620688"/>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300" dirty="0">
                <a:solidFill>
                  <a:schemeClr val="tx1"/>
                </a:solidFill>
              </a:rPr>
              <a:t>Directed Explosive Energy</a:t>
            </a:r>
          </a:p>
        </p:txBody>
      </p:sp>
      <p:pic>
        <p:nvPicPr>
          <p:cNvPr id="5" name="Picture 4" descr="A picture containing text, stone&#10;&#10;Description automatically generated">
            <a:extLst>
              <a:ext uri="{FF2B5EF4-FFF2-40B4-BE49-F238E27FC236}">
                <a16:creationId xmlns:a16="http://schemas.microsoft.com/office/drawing/2014/main" id="{B6D812F4-E003-B3C1-0EC7-19FF991DEA2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76862" y="2014727"/>
            <a:ext cx="3440566" cy="3003470"/>
          </a:xfrm>
          <a:prstGeom prst="rect">
            <a:avLst/>
          </a:prstGeom>
        </p:spPr>
      </p:pic>
    </p:spTree>
    <p:extLst>
      <p:ext uri="{BB962C8B-B14F-4D97-AF65-F5344CB8AC3E}">
        <p14:creationId xmlns:p14="http://schemas.microsoft.com/office/powerpoint/2010/main" val="27168987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751F080F-81CD-E4C0-0A85-977CBC0CA486}"/>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sp>
        <p:nvSpPr>
          <p:cNvPr id="36867" name="Text Box 3">
            <a:extLst>
              <a:ext uri="{FF2B5EF4-FFF2-40B4-BE49-F238E27FC236}">
                <a16:creationId xmlns:a16="http://schemas.microsoft.com/office/drawing/2014/main" id="{7891CA7F-7411-6C1D-37AA-66C2BF177C51}"/>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36868" name="Text Box 4">
            <a:extLst>
              <a:ext uri="{FF2B5EF4-FFF2-40B4-BE49-F238E27FC236}">
                <a16:creationId xmlns:a16="http://schemas.microsoft.com/office/drawing/2014/main" id="{35E4712F-7665-2CF5-C440-490F90C76901}"/>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36869" name="Text Box 5">
            <a:extLst>
              <a:ext uri="{FF2B5EF4-FFF2-40B4-BE49-F238E27FC236}">
                <a16:creationId xmlns:a16="http://schemas.microsoft.com/office/drawing/2014/main" id="{873E9832-1DAA-F00C-A7CE-2C88338DA34A}"/>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Tree>
  </p:cSld>
  <p:clrMapOvr>
    <a:masterClrMapping/>
  </p:clrMapOvr>
  <p:transition spd="slow"/>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a:extLst>
              <a:ext uri="{FF2B5EF4-FFF2-40B4-BE49-F238E27FC236}">
                <a16:creationId xmlns:a16="http://schemas.microsoft.com/office/drawing/2014/main" id="{255663D2-C0D6-FFC8-2881-8ACDA9C9A0AD}"/>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37891" name="Text Box 4">
            <a:extLst>
              <a:ext uri="{FF2B5EF4-FFF2-40B4-BE49-F238E27FC236}">
                <a16:creationId xmlns:a16="http://schemas.microsoft.com/office/drawing/2014/main" id="{045D4CE2-7CB2-7FF6-1B3B-825A89933FF5}"/>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37892" name="Text Box 147">
            <a:extLst>
              <a:ext uri="{FF2B5EF4-FFF2-40B4-BE49-F238E27FC236}">
                <a16:creationId xmlns:a16="http://schemas.microsoft.com/office/drawing/2014/main" id="{4F33BD5D-99E8-2C75-F92C-E98DCEF08151}"/>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37893" name="Group 157">
            <a:extLst>
              <a:ext uri="{FF2B5EF4-FFF2-40B4-BE49-F238E27FC236}">
                <a16:creationId xmlns:a16="http://schemas.microsoft.com/office/drawing/2014/main" id="{2A4ACFC7-1049-0BBF-369E-9163DA44930A}"/>
              </a:ext>
            </a:extLst>
          </p:cNvPr>
          <p:cNvGrpSpPr>
            <a:grpSpLocks/>
          </p:cNvGrpSpPr>
          <p:nvPr/>
        </p:nvGrpSpPr>
        <p:grpSpPr bwMode="auto">
          <a:xfrm>
            <a:off x="331788" y="1930400"/>
            <a:ext cx="2065337" cy="2447925"/>
            <a:chOff x="209" y="1216"/>
            <a:chExt cx="1301" cy="1542"/>
          </a:xfrm>
        </p:grpSpPr>
        <p:sp>
          <p:nvSpPr>
            <p:cNvPr id="37895" name="Text Box 149">
              <a:extLst>
                <a:ext uri="{FF2B5EF4-FFF2-40B4-BE49-F238E27FC236}">
                  <a16:creationId xmlns:a16="http://schemas.microsoft.com/office/drawing/2014/main" id="{D91A0B56-B978-379B-C40E-E66857B7F4D7}"/>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HE</a:t>
              </a:r>
            </a:p>
          </p:txBody>
        </p:sp>
        <p:sp>
          <p:nvSpPr>
            <p:cNvPr id="37896" name="Oval 150">
              <a:extLst>
                <a:ext uri="{FF2B5EF4-FFF2-40B4-BE49-F238E27FC236}">
                  <a16:creationId xmlns:a16="http://schemas.microsoft.com/office/drawing/2014/main" id="{1231B109-AB63-FBCB-383A-11B1EB16F255}"/>
                </a:ext>
              </a:extLst>
            </p:cNvPr>
            <p:cNvSpPr>
              <a:spLocks noChangeArrowheads="1"/>
            </p:cNvSpPr>
            <p:nvPr/>
          </p:nvSpPr>
          <p:spPr bwMode="auto">
            <a:xfrm>
              <a:off x="986" y="1981"/>
              <a:ext cx="85" cy="80"/>
            </a:xfrm>
            <a:prstGeom prst="ellipse">
              <a:avLst/>
            </a:prstGeom>
            <a:solidFill>
              <a:srgbClr val="FFFFFF"/>
            </a:solidFill>
            <a:ln w="0">
              <a:solidFill>
                <a:srgbClr val="FFFFFF"/>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37897" name="Freeform 151">
              <a:extLst>
                <a:ext uri="{FF2B5EF4-FFF2-40B4-BE49-F238E27FC236}">
                  <a16:creationId xmlns:a16="http://schemas.microsoft.com/office/drawing/2014/main" id="{385D75FD-AF0D-E7AD-1EA8-7F1029F1643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FFFFFF"/>
            </a:solidFill>
            <a:ln w="0">
              <a:solidFill>
                <a:srgbClr val="FFFFFF"/>
              </a:solidFill>
              <a:prstDash val="solid"/>
              <a:round/>
              <a:headEnd/>
              <a:tailEnd/>
            </a:ln>
          </p:spPr>
          <p:txBody>
            <a:bodyPr/>
            <a:lstStyle/>
            <a:p>
              <a:endParaRPr lang="en-US"/>
            </a:p>
          </p:txBody>
        </p:sp>
        <p:sp>
          <p:nvSpPr>
            <p:cNvPr id="37898" name="Freeform 152">
              <a:extLst>
                <a:ext uri="{FF2B5EF4-FFF2-40B4-BE49-F238E27FC236}">
                  <a16:creationId xmlns:a16="http://schemas.microsoft.com/office/drawing/2014/main" id="{D40FA918-8ED9-07BF-F776-DE05CAEE6657}"/>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37899" name="Freeform 153">
              <a:extLst>
                <a:ext uri="{FF2B5EF4-FFF2-40B4-BE49-F238E27FC236}">
                  <a16:creationId xmlns:a16="http://schemas.microsoft.com/office/drawing/2014/main" id="{B4EFE5D6-B9DC-745D-8EEF-F3F5F07F6630}"/>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Freeform 154">
              <a:extLst>
                <a:ext uri="{FF2B5EF4-FFF2-40B4-BE49-F238E27FC236}">
                  <a16:creationId xmlns:a16="http://schemas.microsoft.com/office/drawing/2014/main" id="{A932007C-29D4-1E26-CA2F-835FCD9AE990}"/>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1" name="Freeform 155">
              <a:extLst>
                <a:ext uri="{FF2B5EF4-FFF2-40B4-BE49-F238E27FC236}">
                  <a16:creationId xmlns:a16="http://schemas.microsoft.com/office/drawing/2014/main" id="{631B634A-980B-F5DC-A0E7-FAA62F109C09}"/>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2" name="Text Box 156">
              <a:extLst>
                <a:ext uri="{FF2B5EF4-FFF2-40B4-BE49-F238E27FC236}">
                  <a16:creationId xmlns:a16="http://schemas.microsoft.com/office/drawing/2014/main" id="{D9473ABA-2688-9D9B-82EF-A8DE67749E03}"/>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 - bullet</a:t>
              </a:r>
            </a:p>
            <a:p>
              <a:r>
                <a:rPr lang="en-GB" altLang="en-US" sz="1400" b="1"/>
                <a:t>        shell fragment</a:t>
              </a:r>
            </a:p>
          </p:txBody>
        </p:sp>
      </p:grpSp>
      <p:sp>
        <p:nvSpPr>
          <p:cNvPr id="37894" name="Rectangle 162">
            <a:extLst>
              <a:ext uri="{FF2B5EF4-FFF2-40B4-BE49-F238E27FC236}">
                <a16:creationId xmlns:a16="http://schemas.microsoft.com/office/drawing/2014/main" id="{63E6CCD8-1948-EB48-EFDE-5C5EA4C16C74}"/>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3">
            <a:extLst>
              <a:ext uri="{FF2B5EF4-FFF2-40B4-BE49-F238E27FC236}">
                <a16:creationId xmlns:a16="http://schemas.microsoft.com/office/drawing/2014/main" id="{16EC5CFF-6CEE-9917-3E0B-C4F4170FDB75}"/>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38915" name="Text Box 4">
            <a:extLst>
              <a:ext uri="{FF2B5EF4-FFF2-40B4-BE49-F238E27FC236}">
                <a16:creationId xmlns:a16="http://schemas.microsoft.com/office/drawing/2014/main" id="{1D287B77-D9A4-EAA5-EF14-467CA313C43B}"/>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38916" name="Text Box 6">
            <a:extLst>
              <a:ext uri="{FF2B5EF4-FFF2-40B4-BE49-F238E27FC236}">
                <a16:creationId xmlns:a16="http://schemas.microsoft.com/office/drawing/2014/main" id="{4865566B-72BC-0E60-9325-C1D6AE688746}"/>
              </a:ext>
            </a:extLst>
          </p:cNvPr>
          <p:cNvSpPr txBox="1">
            <a:spLocks noChangeArrowheads="1"/>
          </p:cNvSpPr>
          <p:nvPr/>
        </p:nvSpPr>
        <p:spPr bwMode="auto">
          <a:xfrm>
            <a:off x="4192588" y="1897063"/>
            <a:ext cx="1535112" cy="3698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a:t>
            </a:r>
            <a:r>
              <a:rPr lang="en-GB" altLang="en-US" b="1"/>
              <a:t> - </a:t>
            </a:r>
            <a:r>
              <a:rPr lang="en-GB" altLang="en-US" sz="1400" b="1"/>
              <a:t>External</a:t>
            </a:r>
          </a:p>
        </p:txBody>
      </p:sp>
      <p:sp>
        <p:nvSpPr>
          <p:cNvPr id="38917" name="Text Box 14">
            <a:extLst>
              <a:ext uri="{FF2B5EF4-FFF2-40B4-BE49-F238E27FC236}">
                <a16:creationId xmlns:a16="http://schemas.microsoft.com/office/drawing/2014/main" id="{40400CC5-2C0B-7B06-3CE4-926E36A0060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38918" name="Group 71">
            <a:extLst>
              <a:ext uri="{FF2B5EF4-FFF2-40B4-BE49-F238E27FC236}">
                <a16:creationId xmlns:a16="http://schemas.microsoft.com/office/drawing/2014/main" id="{9C3722CA-8FE3-D7DC-530D-AFD4CA3FAC81}"/>
              </a:ext>
            </a:extLst>
          </p:cNvPr>
          <p:cNvGrpSpPr>
            <a:grpSpLocks/>
          </p:cNvGrpSpPr>
          <p:nvPr/>
        </p:nvGrpSpPr>
        <p:grpSpPr bwMode="auto">
          <a:xfrm>
            <a:off x="331788" y="1930400"/>
            <a:ext cx="2065337" cy="2447925"/>
            <a:chOff x="209" y="1216"/>
            <a:chExt cx="1301" cy="1542"/>
          </a:xfrm>
        </p:grpSpPr>
        <p:sp>
          <p:nvSpPr>
            <p:cNvPr id="38926" name="Text Box 5">
              <a:extLst>
                <a:ext uri="{FF2B5EF4-FFF2-40B4-BE49-F238E27FC236}">
                  <a16:creationId xmlns:a16="http://schemas.microsoft.com/office/drawing/2014/main" id="{CEBBBA45-6598-02DC-130D-A7BB184CBF47}"/>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38927" name="Oval 8">
              <a:extLst>
                <a:ext uri="{FF2B5EF4-FFF2-40B4-BE49-F238E27FC236}">
                  <a16:creationId xmlns:a16="http://schemas.microsoft.com/office/drawing/2014/main" id="{A80709FA-0F5F-D01B-C892-E3AA30F4F67A}"/>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38928" name="Freeform 9">
              <a:extLst>
                <a:ext uri="{FF2B5EF4-FFF2-40B4-BE49-F238E27FC236}">
                  <a16:creationId xmlns:a16="http://schemas.microsoft.com/office/drawing/2014/main" id="{340623D6-15BD-775E-3906-F0797A98DAB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38929" name="Freeform 10">
              <a:extLst>
                <a:ext uri="{FF2B5EF4-FFF2-40B4-BE49-F238E27FC236}">
                  <a16:creationId xmlns:a16="http://schemas.microsoft.com/office/drawing/2014/main" id="{14C617E4-404A-ADD7-1E60-F0543A990A90}"/>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38930" name="Freeform 11">
              <a:extLst>
                <a:ext uri="{FF2B5EF4-FFF2-40B4-BE49-F238E27FC236}">
                  <a16:creationId xmlns:a16="http://schemas.microsoft.com/office/drawing/2014/main" id="{C020EB64-038C-6FEA-F918-0727CAE6369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31" name="Freeform 12">
              <a:extLst>
                <a:ext uri="{FF2B5EF4-FFF2-40B4-BE49-F238E27FC236}">
                  <a16:creationId xmlns:a16="http://schemas.microsoft.com/office/drawing/2014/main" id="{51A37CE5-8323-4509-542A-A8F141E18E98}"/>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32" name="Freeform 13">
              <a:extLst>
                <a:ext uri="{FF2B5EF4-FFF2-40B4-BE49-F238E27FC236}">
                  <a16:creationId xmlns:a16="http://schemas.microsoft.com/office/drawing/2014/main" id="{6E766711-9161-86B2-B3DF-251E93DE2599}"/>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33" name="Text Box 15">
              <a:extLst>
                <a:ext uri="{FF2B5EF4-FFF2-40B4-BE49-F238E27FC236}">
                  <a16:creationId xmlns:a16="http://schemas.microsoft.com/office/drawing/2014/main" id="{3B7A8EDF-F592-65FE-66BF-2B2811FE5785}"/>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38919" name="Group 72">
            <a:extLst>
              <a:ext uri="{FF2B5EF4-FFF2-40B4-BE49-F238E27FC236}">
                <a16:creationId xmlns:a16="http://schemas.microsoft.com/office/drawing/2014/main" id="{2CD22D79-55A6-8D0D-6160-CE4B189CD876}"/>
              </a:ext>
            </a:extLst>
          </p:cNvPr>
          <p:cNvGrpSpPr>
            <a:grpSpLocks/>
          </p:cNvGrpSpPr>
          <p:nvPr/>
        </p:nvGrpSpPr>
        <p:grpSpPr bwMode="auto">
          <a:xfrm>
            <a:off x="3203575" y="2133600"/>
            <a:ext cx="1682750" cy="1160463"/>
            <a:chOff x="2018" y="1344"/>
            <a:chExt cx="1060" cy="731"/>
          </a:xfrm>
        </p:grpSpPr>
        <p:sp>
          <p:nvSpPr>
            <p:cNvPr id="38921" name="Freeform 64">
              <a:extLst>
                <a:ext uri="{FF2B5EF4-FFF2-40B4-BE49-F238E27FC236}">
                  <a16:creationId xmlns:a16="http://schemas.microsoft.com/office/drawing/2014/main" id="{D7C91F0A-554B-7F3C-772C-624B359F9346}"/>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38922" name="Freeform 65">
              <a:extLst>
                <a:ext uri="{FF2B5EF4-FFF2-40B4-BE49-F238E27FC236}">
                  <a16:creationId xmlns:a16="http://schemas.microsoft.com/office/drawing/2014/main" id="{A2BE6182-6A63-3E95-0FE4-4A7CE856A9A8}"/>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23" name="Freeform 66">
              <a:extLst>
                <a:ext uri="{FF2B5EF4-FFF2-40B4-BE49-F238E27FC236}">
                  <a16:creationId xmlns:a16="http://schemas.microsoft.com/office/drawing/2014/main" id="{A71997DD-B3B2-2D9C-2F13-691CE1D33F54}"/>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24" name="Freeform 67">
              <a:extLst>
                <a:ext uri="{FF2B5EF4-FFF2-40B4-BE49-F238E27FC236}">
                  <a16:creationId xmlns:a16="http://schemas.microsoft.com/office/drawing/2014/main" id="{83299FB1-0282-7D42-5750-FDFC59240D15}"/>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8925" name="Freeform 68">
              <a:extLst>
                <a:ext uri="{FF2B5EF4-FFF2-40B4-BE49-F238E27FC236}">
                  <a16:creationId xmlns:a16="http://schemas.microsoft.com/office/drawing/2014/main" id="{BE8D066A-836B-D036-AD20-92D80C4B09E1}"/>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DDDDDD"/>
            </a:solidFill>
            <a:ln w="6350">
              <a:solidFill>
                <a:srgbClr val="000000"/>
              </a:solidFill>
              <a:prstDash val="solid"/>
              <a:round/>
              <a:headEnd/>
              <a:tailEnd/>
            </a:ln>
          </p:spPr>
          <p:txBody>
            <a:bodyPr/>
            <a:lstStyle/>
            <a:p>
              <a:endParaRPr lang="en-US"/>
            </a:p>
          </p:txBody>
        </p:sp>
      </p:grpSp>
      <p:sp>
        <p:nvSpPr>
          <p:cNvPr id="38920" name="Rectangle 75">
            <a:extLst>
              <a:ext uri="{FF2B5EF4-FFF2-40B4-BE49-F238E27FC236}">
                <a16:creationId xmlns:a16="http://schemas.microsoft.com/office/drawing/2014/main" id="{CF37193A-9287-A544-3850-361F68CFF2A8}"/>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3">
            <a:extLst>
              <a:ext uri="{FF2B5EF4-FFF2-40B4-BE49-F238E27FC236}">
                <a16:creationId xmlns:a16="http://schemas.microsoft.com/office/drawing/2014/main" id="{7091DF98-43EA-DB85-AA4F-B5E2FD67F324}"/>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39939" name="Text Box 4">
            <a:extLst>
              <a:ext uri="{FF2B5EF4-FFF2-40B4-BE49-F238E27FC236}">
                <a16:creationId xmlns:a16="http://schemas.microsoft.com/office/drawing/2014/main" id="{769B9E3A-6CAE-1A72-0F89-7F8E460D5C7F}"/>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39940" name="Text Box 5">
            <a:extLst>
              <a:ext uri="{FF2B5EF4-FFF2-40B4-BE49-F238E27FC236}">
                <a16:creationId xmlns:a16="http://schemas.microsoft.com/office/drawing/2014/main" id="{90565270-3939-18E6-6917-B7D03A10CF76}"/>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External</a:t>
            </a:r>
          </a:p>
        </p:txBody>
      </p:sp>
      <p:sp>
        <p:nvSpPr>
          <p:cNvPr id="39941" name="Text Box 6">
            <a:extLst>
              <a:ext uri="{FF2B5EF4-FFF2-40B4-BE49-F238E27FC236}">
                <a16:creationId xmlns:a16="http://schemas.microsoft.com/office/drawing/2014/main" id="{60F1DC1D-C6EA-72C0-20C2-C2F230F9409A}"/>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39942" name="Group 7">
            <a:extLst>
              <a:ext uri="{FF2B5EF4-FFF2-40B4-BE49-F238E27FC236}">
                <a16:creationId xmlns:a16="http://schemas.microsoft.com/office/drawing/2014/main" id="{8FBCF74C-BD5C-C3D5-0B25-3167FC413074}"/>
              </a:ext>
            </a:extLst>
          </p:cNvPr>
          <p:cNvGrpSpPr>
            <a:grpSpLocks/>
          </p:cNvGrpSpPr>
          <p:nvPr/>
        </p:nvGrpSpPr>
        <p:grpSpPr bwMode="auto">
          <a:xfrm>
            <a:off x="331788" y="1930400"/>
            <a:ext cx="2065337" cy="2447925"/>
            <a:chOff x="209" y="1216"/>
            <a:chExt cx="1301" cy="1542"/>
          </a:xfrm>
        </p:grpSpPr>
        <p:sp>
          <p:nvSpPr>
            <p:cNvPr id="39958" name="Text Box 8">
              <a:extLst>
                <a:ext uri="{FF2B5EF4-FFF2-40B4-BE49-F238E27FC236}">
                  <a16:creationId xmlns:a16="http://schemas.microsoft.com/office/drawing/2014/main" id="{C642FF81-4E18-3591-591F-81EC27E5D55A}"/>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39959" name="Oval 9">
              <a:extLst>
                <a:ext uri="{FF2B5EF4-FFF2-40B4-BE49-F238E27FC236}">
                  <a16:creationId xmlns:a16="http://schemas.microsoft.com/office/drawing/2014/main" id="{15981885-DFCA-FE0D-E58F-E9B11F79372F}"/>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39960" name="Freeform 10">
              <a:extLst>
                <a:ext uri="{FF2B5EF4-FFF2-40B4-BE49-F238E27FC236}">
                  <a16:creationId xmlns:a16="http://schemas.microsoft.com/office/drawing/2014/main" id="{4320AA43-6F04-7360-A962-BE424CF19943}"/>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39961" name="Freeform 11">
              <a:extLst>
                <a:ext uri="{FF2B5EF4-FFF2-40B4-BE49-F238E27FC236}">
                  <a16:creationId xmlns:a16="http://schemas.microsoft.com/office/drawing/2014/main" id="{FB0D105C-616D-08EF-6F1B-87C78DFC1D50}"/>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39962" name="Freeform 12">
              <a:extLst>
                <a:ext uri="{FF2B5EF4-FFF2-40B4-BE49-F238E27FC236}">
                  <a16:creationId xmlns:a16="http://schemas.microsoft.com/office/drawing/2014/main" id="{8C4AB66C-FA78-8591-B411-B12C7D865101}"/>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3" name="Freeform 13">
              <a:extLst>
                <a:ext uri="{FF2B5EF4-FFF2-40B4-BE49-F238E27FC236}">
                  <a16:creationId xmlns:a16="http://schemas.microsoft.com/office/drawing/2014/main" id="{58F26228-09EF-A920-EC54-0A0EFEDB7FDC}"/>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4" name="Freeform 14">
              <a:extLst>
                <a:ext uri="{FF2B5EF4-FFF2-40B4-BE49-F238E27FC236}">
                  <a16:creationId xmlns:a16="http://schemas.microsoft.com/office/drawing/2014/main" id="{8B776211-7283-C803-B6F2-07BECC0A9CBD}"/>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65" name="Text Box 15">
              <a:extLst>
                <a:ext uri="{FF2B5EF4-FFF2-40B4-BE49-F238E27FC236}">
                  <a16:creationId xmlns:a16="http://schemas.microsoft.com/office/drawing/2014/main" id="{D79C0BC9-71EB-8C9D-8378-95028F1AF270}"/>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39943" name="Group 16">
            <a:extLst>
              <a:ext uri="{FF2B5EF4-FFF2-40B4-BE49-F238E27FC236}">
                <a16:creationId xmlns:a16="http://schemas.microsoft.com/office/drawing/2014/main" id="{596C59E7-D925-DC4D-28A4-2B7748914436}"/>
              </a:ext>
            </a:extLst>
          </p:cNvPr>
          <p:cNvGrpSpPr>
            <a:grpSpLocks/>
          </p:cNvGrpSpPr>
          <p:nvPr/>
        </p:nvGrpSpPr>
        <p:grpSpPr bwMode="auto">
          <a:xfrm>
            <a:off x="3203575" y="2133600"/>
            <a:ext cx="1682750" cy="1160463"/>
            <a:chOff x="2018" y="1344"/>
            <a:chExt cx="1060" cy="731"/>
          </a:xfrm>
        </p:grpSpPr>
        <p:sp>
          <p:nvSpPr>
            <p:cNvPr id="39953" name="Freeform 17">
              <a:extLst>
                <a:ext uri="{FF2B5EF4-FFF2-40B4-BE49-F238E27FC236}">
                  <a16:creationId xmlns:a16="http://schemas.microsoft.com/office/drawing/2014/main" id="{1870254D-52DA-2FDC-8BF4-96D3D54E669F}"/>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39954" name="Freeform 18">
              <a:extLst>
                <a:ext uri="{FF2B5EF4-FFF2-40B4-BE49-F238E27FC236}">
                  <a16:creationId xmlns:a16="http://schemas.microsoft.com/office/drawing/2014/main" id="{49208849-4070-E704-7A97-20558AA1308C}"/>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5" name="Freeform 19">
              <a:extLst>
                <a:ext uri="{FF2B5EF4-FFF2-40B4-BE49-F238E27FC236}">
                  <a16:creationId xmlns:a16="http://schemas.microsoft.com/office/drawing/2014/main" id="{5A3DC881-8076-7C38-EEAB-1B78846F59ED}"/>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6" name="Freeform 20">
              <a:extLst>
                <a:ext uri="{FF2B5EF4-FFF2-40B4-BE49-F238E27FC236}">
                  <a16:creationId xmlns:a16="http://schemas.microsoft.com/office/drawing/2014/main" id="{AA988FB4-8EC8-AE28-2C24-D0524B29CA46}"/>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57" name="Freeform 21">
              <a:extLst>
                <a:ext uri="{FF2B5EF4-FFF2-40B4-BE49-F238E27FC236}">
                  <a16:creationId xmlns:a16="http://schemas.microsoft.com/office/drawing/2014/main" id="{E29F1427-A6B6-4A63-D4EF-7BD8A45B36F7}"/>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DDDDDD"/>
            </a:solidFill>
            <a:ln w="6350">
              <a:solidFill>
                <a:srgbClr val="000000"/>
              </a:solidFill>
              <a:prstDash val="solid"/>
              <a:round/>
              <a:headEnd/>
              <a:tailEnd/>
            </a:ln>
          </p:spPr>
          <p:txBody>
            <a:bodyPr/>
            <a:lstStyle/>
            <a:p>
              <a:endParaRPr lang="en-US"/>
            </a:p>
          </p:txBody>
        </p:sp>
      </p:grpSp>
      <p:sp>
        <p:nvSpPr>
          <p:cNvPr id="39944" name="Freeform 27">
            <a:extLst>
              <a:ext uri="{FF2B5EF4-FFF2-40B4-BE49-F238E27FC236}">
                <a16:creationId xmlns:a16="http://schemas.microsoft.com/office/drawing/2014/main" id="{D67CA59B-C38A-F95F-8B52-585EF24F562B}"/>
              </a:ext>
            </a:extLst>
          </p:cNvPr>
          <p:cNvSpPr>
            <a:spLocks/>
          </p:cNvSpPr>
          <p:nvPr/>
        </p:nvSpPr>
        <p:spPr bwMode="auto">
          <a:xfrm>
            <a:off x="3203575" y="2133600"/>
            <a:ext cx="893763" cy="661988"/>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9945" name="Text Box 28">
            <a:extLst>
              <a:ext uri="{FF2B5EF4-FFF2-40B4-BE49-F238E27FC236}">
                <a16:creationId xmlns:a16="http://schemas.microsoft.com/office/drawing/2014/main" id="{D7C9500C-A770-7C09-FF60-7BCFB17FBF71}"/>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Internal</a:t>
            </a:r>
          </a:p>
        </p:txBody>
      </p:sp>
      <p:grpSp>
        <p:nvGrpSpPr>
          <p:cNvPr id="39946" name="Group 84">
            <a:extLst>
              <a:ext uri="{FF2B5EF4-FFF2-40B4-BE49-F238E27FC236}">
                <a16:creationId xmlns:a16="http://schemas.microsoft.com/office/drawing/2014/main" id="{BC2A9360-58AF-E7B3-C66F-3A3E214F7A92}"/>
              </a:ext>
            </a:extLst>
          </p:cNvPr>
          <p:cNvGrpSpPr>
            <a:grpSpLocks/>
          </p:cNvGrpSpPr>
          <p:nvPr/>
        </p:nvGrpSpPr>
        <p:grpSpPr bwMode="auto">
          <a:xfrm>
            <a:off x="3689350" y="3722688"/>
            <a:ext cx="979488" cy="920750"/>
            <a:chOff x="2324" y="2345"/>
            <a:chExt cx="617" cy="580"/>
          </a:xfrm>
        </p:grpSpPr>
        <p:sp>
          <p:nvSpPr>
            <p:cNvPr id="39948" name="Freeform 77">
              <a:extLst>
                <a:ext uri="{FF2B5EF4-FFF2-40B4-BE49-F238E27FC236}">
                  <a16:creationId xmlns:a16="http://schemas.microsoft.com/office/drawing/2014/main" id="{79A21178-E621-A76D-7707-51436FF3779A}"/>
                </a:ext>
              </a:extLst>
            </p:cNvPr>
            <p:cNvSpPr>
              <a:spLocks/>
            </p:cNvSpPr>
            <p:nvPr/>
          </p:nvSpPr>
          <p:spPr bwMode="auto">
            <a:xfrm>
              <a:off x="2825" y="2345"/>
              <a:ext cx="116" cy="580"/>
            </a:xfrm>
            <a:custGeom>
              <a:avLst/>
              <a:gdLst>
                <a:gd name="T0" fmla="*/ 0 w 350"/>
                <a:gd name="T1" fmla="*/ 2 h 1740"/>
                <a:gd name="T2" fmla="*/ 0 w 350"/>
                <a:gd name="T3" fmla="*/ 2 h 1740"/>
                <a:gd name="T4" fmla="*/ 0 w 350"/>
                <a:gd name="T5" fmla="*/ 2 h 1740"/>
                <a:gd name="T6" fmla="*/ 0 w 350"/>
                <a:gd name="T7" fmla="*/ 2 h 1740"/>
                <a:gd name="T8" fmla="*/ 0 w 350"/>
                <a:gd name="T9" fmla="*/ 2 h 1740"/>
                <a:gd name="T10" fmla="*/ 0 w 350"/>
                <a:gd name="T11" fmla="*/ 2 h 1740"/>
                <a:gd name="T12" fmla="*/ 0 w 350"/>
                <a:gd name="T13" fmla="*/ 2 h 1740"/>
                <a:gd name="T14" fmla="*/ 0 w 350"/>
                <a:gd name="T15" fmla="*/ 2 h 1740"/>
                <a:gd name="T16" fmla="*/ 0 w 350"/>
                <a:gd name="T17" fmla="*/ 1 h 1740"/>
                <a:gd name="T18" fmla="*/ 0 w 350"/>
                <a:gd name="T19" fmla="*/ 1 h 1740"/>
                <a:gd name="T20" fmla="*/ 0 w 350"/>
                <a:gd name="T21" fmla="*/ 1 h 1740"/>
                <a:gd name="T22" fmla="*/ 0 w 350"/>
                <a:gd name="T23" fmla="*/ 1 h 1740"/>
                <a:gd name="T24" fmla="*/ 0 w 350"/>
                <a:gd name="T25" fmla="*/ 1 h 1740"/>
                <a:gd name="T26" fmla="*/ 0 w 350"/>
                <a:gd name="T27" fmla="*/ 1 h 1740"/>
                <a:gd name="T28" fmla="*/ 0 w 350"/>
                <a:gd name="T29" fmla="*/ 1 h 1740"/>
                <a:gd name="T30" fmla="*/ 0 w 350"/>
                <a:gd name="T31" fmla="*/ 1 h 1740"/>
                <a:gd name="T32" fmla="*/ 0 w 350"/>
                <a:gd name="T33" fmla="*/ 1 h 1740"/>
                <a:gd name="T34" fmla="*/ 0 w 350"/>
                <a:gd name="T35" fmla="*/ 0 h 1740"/>
                <a:gd name="T36" fmla="*/ 0 w 350"/>
                <a:gd name="T37" fmla="*/ 0 h 1740"/>
                <a:gd name="T38" fmla="*/ 0 w 350"/>
                <a:gd name="T39" fmla="*/ 0 h 1740"/>
                <a:gd name="T40" fmla="*/ 0 w 350"/>
                <a:gd name="T41" fmla="*/ 0 h 1740"/>
                <a:gd name="T42" fmla="*/ 0 w 350"/>
                <a:gd name="T43" fmla="*/ 0 h 1740"/>
                <a:gd name="T44" fmla="*/ 0 w 350"/>
                <a:gd name="T45" fmla="*/ 0 h 1740"/>
                <a:gd name="T46" fmla="*/ 0 w 350"/>
                <a:gd name="T47" fmla="*/ 1 h 1740"/>
                <a:gd name="T48" fmla="*/ 0 w 350"/>
                <a:gd name="T49" fmla="*/ 1 h 1740"/>
                <a:gd name="T50" fmla="*/ 0 w 350"/>
                <a:gd name="T51" fmla="*/ 1 h 1740"/>
                <a:gd name="T52" fmla="*/ 0 w 350"/>
                <a:gd name="T53" fmla="*/ 1 h 1740"/>
                <a:gd name="T54" fmla="*/ 0 w 350"/>
                <a:gd name="T55" fmla="*/ 1 h 1740"/>
                <a:gd name="T56" fmla="*/ 0 w 350"/>
                <a:gd name="T57" fmla="*/ 1 h 1740"/>
                <a:gd name="T58" fmla="*/ 0 w 350"/>
                <a:gd name="T59" fmla="*/ 1 h 1740"/>
                <a:gd name="T60" fmla="*/ 0 w 350"/>
                <a:gd name="T61" fmla="*/ 1 h 1740"/>
                <a:gd name="T62" fmla="*/ 0 w 350"/>
                <a:gd name="T63" fmla="*/ 1 h 1740"/>
                <a:gd name="T64" fmla="*/ 0 w 350"/>
                <a:gd name="T65" fmla="*/ 2 h 1740"/>
                <a:gd name="T66" fmla="*/ 0 w 350"/>
                <a:gd name="T67" fmla="*/ 2 h 1740"/>
                <a:gd name="T68" fmla="*/ 0 w 350"/>
                <a:gd name="T69" fmla="*/ 2 h 1740"/>
                <a:gd name="T70" fmla="*/ 0 w 350"/>
                <a:gd name="T71" fmla="*/ 2 h 1740"/>
                <a:gd name="T72" fmla="*/ 0 w 350"/>
                <a:gd name="T73" fmla="*/ 2 h 174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50" h="1740">
                  <a:moveTo>
                    <a:pt x="0" y="1508"/>
                  </a:moveTo>
                  <a:lnTo>
                    <a:pt x="0" y="1740"/>
                  </a:lnTo>
                  <a:lnTo>
                    <a:pt x="232" y="1740"/>
                  </a:lnTo>
                  <a:lnTo>
                    <a:pt x="232" y="1508"/>
                  </a:lnTo>
                  <a:lnTo>
                    <a:pt x="234" y="1512"/>
                  </a:lnTo>
                  <a:lnTo>
                    <a:pt x="263" y="1320"/>
                  </a:lnTo>
                  <a:lnTo>
                    <a:pt x="311" y="1164"/>
                  </a:lnTo>
                  <a:lnTo>
                    <a:pt x="311" y="1158"/>
                  </a:lnTo>
                  <a:lnTo>
                    <a:pt x="340" y="1024"/>
                  </a:lnTo>
                  <a:lnTo>
                    <a:pt x="350" y="870"/>
                  </a:lnTo>
                  <a:lnTo>
                    <a:pt x="350" y="832"/>
                  </a:lnTo>
                  <a:lnTo>
                    <a:pt x="350" y="813"/>
                  </a:lnTo>
                  <a:lnTo>
                    <a:pt x="349" y="795"/>
                  </a:lnTo>
                  <a:lnTo>
                    <a:pt x="342" y="718"/>
                  </a:lnTo>
                  <a:lnTo>
                    <a:pt x="311" y="580"/>
                  </a:lnTo>
                  <a:lnTo>
                    <a:pt x="311" y="579"/>
                  </a:lnTo>
                  <a:lnTo>
                    <a:pt x="265" y="425"/>
                  </a:lnTo>
                  <a:lnTo>
                    <a:pt x="234" y="231"/>
                  </a:lnTo>
                  <a:lnTo>
                    <a:pt x="232" y="232"/>
                  </a:lnTo>
                  <a:lnTo>
                    <a:pt x="232" y="0"/>
                  </a:lnTo>
                  <a:lnTo>
                    <a:pt x="0" y="0"/>
                  </a:lnTo>
                  <a:lnTo>
                    <a:pt x="0" y="232"/>
                  </a:lnTo>
                  <a:lnTo>
                    <a:pt x="2" y="234"/>
                  </a:lnTo>
                  <a:lnTo>
                    <a:pt x="31" y="425"/>
                  </a:lnTo>
                  <a:lnTo>
                    <a:pt x="79" y="582"/>
                  </a:lnTo>
                  <a:lnTo>
                    <a:pt x="79" y="583"/>
                  </a:lnTo>
                  <a:lnTo>
                    <a:pt x="108" y="716"/>
                  </a:lnTo>
                  <a:lnTo>
                    <a:pt x="118" y="870"/>
                  </a:lnTo>
                  <a:lnTo>
                    <a:pt x="118" y="908"/>
                  </a:lnTo>
                  <a:lnTo>
                    <a:pt x="118" y="927"/>
                  </a:lnTo>
                  <a:lnTo>
                    <a:pt x="117" y="946"/>
                  </a:lnTo>
                  <a:lnTo>
                    <a:pt x="109" y="1023"/>
                  </a:lnTo>
                  <a:lnTo>
                    <a:pt x="79" y="1160"/>
                  </a:lnTo>
                  <a:lnTo>
                    <a:pt x="79" y="1166"/>
                  </a:lnTo>
                  <a:lnTo>
                    <a:pt x="32" y="1320"/>
                  </a:lnTo>
                  <a:lnTo>
                    <a:pt x="2" y="1514"/>
                  </a:lnTo>
                  <a:lnTo>
                    <a:pt x="0" y="1508"/>
                  </a:lnTo>
                  <a:close/>
                </a:path>
              </a:pathLst>
            </a:custGeom>
            <a:solidFill>
              <a:srgbClr val="DDDDDD"/>
            </a:solidFill>
            <a:ln w="6350">
              <a:solidFill>
                <a:srgbClr val="000000"/>
              </a:solidFill>
              <a:prstDash val="solid"/>
              <a:round/>
              <a:headEnd/>
              <a:tailEnd/>
            </a:ln>
          </p:spPr>
          <p:txBody>
            <a:bodyPr/>
            <a:lstStyle/>
            <a:p>
              <a:endParaRPr lang="en-US"/>
            </a:p>
          </p:txBody>
        </p:sp>
        <p:grpSp>
          <p:nvGrpSpPr>
            <p:cNvPr id="39949" name="Group 83">
              <a:extLst>
                <a:ext uri="{FF2B5EF4-FFF2-40B4-BE49-F238E27FC236}">
                  <a16:creationId xmlns:a16="http://schemas.microsoft.com/office/drawing/2014/main" id="{FC4DA9CC-5B62-5B42-999F-8FDAD09451F3}"/>
                </a:ext>
              </a:extLst>
            </p:cNvPr>
            <p:cNvGrpSpPr>
              <a:grpSpLocks/>
            </p:cNvGrpSpPr>
            <p:nvPr/>
          </p:nvGrpSpPr>
          <p:grpSpPr bwMode="auto">
            <a:xfrm>
              <a:off x="2324" y="2502"/>
              <a:ext cx="578" cy="269"/>
              <a:chOff x="2168" y="2502"/>
              <a:chExt cx="578" cy="269"/>
            </a:xfrm>
          </p:grpSpPr>
          <p:sp>
            <p:nvSpPr>
              <p:cNvPr id="39950" name="Freeform 23">
                <a:extLst>
                  <a:ext uri="{FF2B5EF4-FFF2-40B4-BE49-F238E27FC236}">
                    <a16:creationId xmlns:a16="http://schemas.microsoft.com/office/drawing/2014/main" id="{5459BDBD-4E27-8932-2307-7299701DA91C}"/>
                  </a:ext>
                </a:extLst>
              </p:cNvPr>
              <p:cNvSpPr>
                <a:spLocks/>
              </p:cNvSpPr>
              <p:nvPr/>
            </p:nvSpPr>
            <p:spPr bwMode="auto">
              <a:xfrm>
                <a:off x="2168" y="2502"/>
                <a:ext cx="578" cy="269"/>
              </a:xfrm>
              <a:custGeom>
                <a:avLst/>
                <a:gdLst>
                  <a:gd name="T0" fmla="*/ 2 w 1735"/>
                  <a:gd name="T1" fmla="*/ 1 h 807"/>
                  <a:gd name="T2" fmla="*/ 2 w 1735"/>
                  <a:gd name="T3" fmla="*/ 1 h 807"/>
                  <a:gd name="T4" fmla="*/ 2 w 1735"/>
                  <a:gd name="T5" fmla="*/ 1 h 807"/>
                  <a:gd name="T6" fmla="*/ 2 w 1735"/>
                  <a:gd name="T7" fmla="*/ 1 h 807"/>
                  <a:gd name="T8" fmla="*/ 2 w 1735"/>
                  <a:gd name="T9" fmla="*/ 1 h 807"/>
                  <a:gd name="T10" fmla="*/ 2 w 1735"/>
                  <a:gd name="T11" fmla="*/ 1 h 807"/>
                  <a:gd name="T12" fmla="*/ 2 w 1735"/>
                  <a:gd name="T13" fmla="*/ 1 h 807"/>
                  <a:gd name="T14" fmla="*/ 2 w 1735"/>
                  <a:gd name="T15" fmla="*/ 1 h 807"/>
                  <a:gd name="T16" fmla="*/ 2 w 1735"/>
                  <a:gd name="T17" fmla="*/ 1 h 807"/>
                  <a:gd name="T18" fmla="*/ 2 w 1735"/>
                  <a:gd name="T19" fmla="*/ 1 h 807"/>
                  <a:gd name="T20" fmla="*/ 0 w 1735"/>
                  <a:gd name="T21" fmla="*/ 1 h 807"/>
                  <a:gd name="T22" fmla="*/ 0 w 1735"/>
                  <a:gd name="T23" fmla="*/ 0 h 807"/>
                  <a:gd name="T24" fmla="*/ 2 w 1735"/>
                  <a:gd name="T25" fmla="*/ 0 h 807"/>
                  <a:gd name="T26" fmla="*/ 2 w 1735"/>
                  <a:gd name="T27" fmla="*/ 0 h 807"/>
                  <a:gd name="T28" fmla="*/ 2 w 1735"/>
                  <a:gd name="T29" fmla="*/ 0 h 807"/>
                  <a:gd name="T30" fmla="*/ 2 w 1735"/>
                  <a:gd name="T31" fmla="*/ 0 h 807"/>
                  <a:gd name="T32" fmla="*/ 2 w 1735"/>
                  <a:gd name="T33" fmla="*/ 0 h 807"/>
                  <a:gd name="T34" fmla="*/ 2 w 1735"/>
                  <a:gd name="T35" fmla="*/ 0 h 807"/>
                  <a:gd name="T36" fmla="*/ 2 w 1735"/>
                  <a:gd name="T37" fmla="*/ 0 h 807"/>
                  <a:gd name="T38" fmla="*/ 2 w 1735"/>
                  <a:gd name="T39" fmla="*/ 0 h 807"/>
                  <a:gd name="T40" fmla="*/ 2 w 1735"/>
                  <a:gd name="T41" fmla="*/ 0 h 807"/>
                  <a:gd name="T42" fmla="*/ 2 w 1735"/>
                  <a:gd name="T43" fmla="*/ 1 h 807"/>
                  <a:gd name="T44" fmla="*/ 2 w 1735"/>
                  <a:gd name="T45" fmla="*/ 1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39951" name="Freeform 24">
                <a:extLst>
                  <a:ext uri="{FF2B5EF4-FFF2-40B4-BE49-F238E27FC236}">
                    <a16:creationId xmlns:a16="http://schemas.microsoft.com/office/drawing/2014/main" id="{C285B3FC-A145-BD40-E1EA-4FFB6466A15B}"/>
                  </a:ext>
                </a:extLst>
              </p:cNvPr>
              <p:cNvSpPr>
                <a:spLocks/>
              </p:cNvSpPr>
              <p:nvPr/>
            </p:nvSpPr>
            <p:spPr bwMode="auto">
              <a:xfrm>
                <a:off x="2337" y="2539"/>
                <a:ext cx="364" cy="191"/>
              </a:xfrm>
              <a:custGeom>
                <a:avLst/>
                <a:gdLst>
                  <a:gd name="T0" fmla="*/ 1 w 1092"/>
                  <a:gd name="T1" fmla="*/ 0 h 572"/>
                  <a:gd name="T2" fmla="*/ 1 w 1092"/>
                  <a:gd name="T3" fmla="*/ 0 h 572"/>
                  <a:gd name="T4" fmla="*/ 1 w 1092"/>
                  <a:gd name="T5" fmla="*/ 0 h 572"/>
                  <a:gd name="T6" fmla="*/ 1 w 1092"/>
                  <a:gd name="T7" fmla="*/ 0 h 572"/>
                  <a:gd name="T8" fmla="*/ 1 w 1092"/>
                  <a:gd name="T9" fmla="*/ 0 h 572"/>
                  <a:gd name="T10" fmla="*/ 1 w 1092"/>
                  <a:gd name="T11" fmla="*/ 0 h 572"/>
                  <a:gd name="T12" fmla="*/ 1 w 1092"/>
                  <a:gd name="T13" fmla="*/ 0 h 572"/>
                  <a:gd name="T14" fmla="*/ 1 w 1092"/>
                  <a:gd name="T15" fmla="*/ 0 h 572"/>
                  <a:gd name="T16" fmla="*/ 1 w 1092"/>
                  <a:gd name="T17" fmla="*/ 1 h 572"/>
                  <a:gd name="T18" fmla="*/ 1 w 1092"/>
                  <a:gd name="T19" fmla="*/ 1 h 572"/>
                  <a:gd name="T20" fmla="*/ 1 w 1092"/>
                  <a:gd name="T21" fmla="*/ 1 h 572"/>
                  <a:gd name="T22" fmla="*/ 1 w 1092"/>
                  <a:gd name="T23" fmla="*/ 1 h 572"/>
                  <a:gd name="T24" fmla="*/ 1 w 1092"/>
                  <a:gd name="T25" fmla="*/ 1 h 572"/>
                  <a:gd name="T26" fmla="*/ 1 w 1092"/>
                  <a:gd name="T27" fmla="*/ 1 h 572"/>
                  <a:gd name="T28" fmla="*/ 1 w 1092"/>
                  <a:gd name="T29" fmla="*/ 1 h 572"/>
                  <a:gd name="T30" fmla="*/ 0 w 1092"/>
                  <a:gd name="T31" fmla="*/ 1 h 572"/>
                  <a:gd name="T32" fmla="*/ 0 w 1092"/>
                  <a:gd name="T33" fmla="*/ 0 h 572"/>
                  <a:gd name="T34" fmla="*/ 1 w 1092"/>
                  <a:gd name="T35" fmla="*/ 0 h 572"/>
                  <a:gd name="T36" fmla="*/ 1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39952" name="Rectangle 25">
                <a:extLst>
                  <a:ext uri="{FF2B5EF4-FFF2-40B4-BE49-F238E27FC236}">
                    <a16:creationId xmlns:a16="http://schemas.microsoft.com/office/drawing/2014/main" id="{10F1519A-E746-7467-0993-760143DC1DC2}"/>
                  </a:ext>
                </a:extLst>
              </p:cNvPr>
              <p:cNvSpPr>
                <a:spLocks noChangeArrowheads="1"/>
              </p:cNvSpPr>
              <p:nvPr/>
            </p:nvSpPr>
            <p:spPr bwMode="auto">
              <a:xfrm>
                <a:off x="2226" y="2575"/>
                <a:ext cx="112" cy="127"/>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sp>
        <p:nvSpPr>
          <p:cNvPr id="39947" name="Rectangle 87">
            <a:extLst>
              <a:ext uri="{FF2B5EF4-FFF2-40B4-BE49-F238E27FC236}">
                <a16:creationId xmlns:a16="http://schemas.microsoft.com/office/drawing/2014/main" id="{7AEEF55F-861C-EC92-B6B8-74946741ACB8}"/>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a:extLst>
              <a:ext uri="{FF2B5EF4-FFF2-40B4-BE49-F238E27FC236}">
                <a16:creationId xmlns:a16="http://schemas.microsoft.com/office/drawing/2014/main" id="{775666A6-D2CA-EE22-8BAC-2AB9F7EA22FE}"/>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0963" name="Text Box 4">
            <a:extLst>
              <a:ext uri="{FF2B5EF4-FFF2-40B4-BE49-F238E27FC236}">
                <a16:creationId xmlns:a16="http://schemas.microsoft.com/office/drawing/2014/main" id="{D8B43780-0B86-9E17-1FC6-9F5A7CB19C51}"/>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0964" name="Text Box 5">
            <a:extLst>
              <a:ext uri="{FF2B5EF4-FFF2-40B4-BE49-F238E27FC236}">
                <a16:creationId xmlns:a16="http://schemas.microsoft.com/office/drawing/2014/main" id="{1535FA56-B380-8BC2-3ACE-0589A36A5C68}"/>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External</a:t>
            </a:r>
          </a:p>
        </p:txBody>
      </p:sp>
      <p:sp>
        <p:nvSpPr>
          <p:cNvPr id="40965" name="Text Box 6">
            <a:extLst>
              <a:ext uri="{FF2B5EF4-FFF2-40B4-BE49-F238E27FC236}">
                <a16:creationId xmlns:a16="http://schemas.microsoft.com/office/drawing/2014/main" id="{26FD8415-8F77-7A2A-3A60-3FD2529C0A7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0966" name="Group 7">
            <a:extLst>
              <a:ext uri="{FF2B5EF4-FFF2-40B4-BE49-F238E27FC236}">
                <a16:creationId xmlns:a16="http://schemas.microsoft.com/office/drawing/2014/main" id="{B62A6DA0-84F5-583D-C178-19AE5202CBB3}"/>
              </a:ext>
            </a:extLst>
          </p:cNvPr>
          <p:cNvGrpSpPr>
            <a:grpSpLocks/>
          </p:cNvGrpSpPr>
          <p:nvPr/>
        </p:nvGrpSpPr>
        <p:grpSpPr bwMode="auto">
          <a:xfrm>
            <a:off x="331788" y="1930400"/>
            <a:ext cx="2065337" cy="2447925"/>
            <a:chOff x="209" y="1216"/>
            <a:chExt cx="1301" cy="1542"/>
          </a:xfrm>
        </p:grpSpPr>
        <p:sp>
          <p:nvSpPr>
            <p:cNvPr id="40982" name="Text Box 8">
              <a:extLst>
                <a:ext uri="{FF2B5EF4-FFF2-40B4-BE49-F238E27FC236}">
                  <a16:creationId xmlns:a16="http://schemas.microsoft.com/office/drawing/2014/main" id="{087FCF08-0579-4941-61E4-3051553A31C1}"/>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0983" name="Oval 9">
              <a:extLst>
                <a:ext uri="{FF2B5EF4-FFF2-40B4-BE49-F238E27FC236}">
                  <a16:creationId xmlns:a16="http://schemas.microsoft.com/office/drawing/2014/main" id="{3BFEC96E-B054-9D05-DB51-49B39A92841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0984" name="Freeform 10">
              <a:extLst>
                <a:ext uri="{FF2B5EF4-FFF2-40B4-BE49-F238E27FC236}">
                  <a16:creationId xmlns:a16="http://schemas.microsoft.com/office/drawing/2014/main" id="{28DAE2DA-0EAE-DC7B-2C72-875AF1857E75}"/>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0985" name="Freeform 11">
              <a:extLst>
                <a:ext uri="{FF2B5EF4-FFF2-40B4-BE49-F238E27FC236}">
                  <a16:creationId xmlns:a16="http://schemas.microsoft.com/office/drawing/2014/main" id="{5FFC80E0-1D57-E15C-0B08-AE325BF93CFA}"/>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0986" name="Freeform 12">
              <a:extLst>
                <a:ext uri="{FF2B5EF4-FFF2-40B4-BE49-F238E27FC236}">
                  <a16:creationId xmlns:a16="http://schemas.microsoft.com/office/drawing/2014/main" id="{C542A7A7-CD16-B9FA-EAA6-318EF6194202}"/>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87" name="Freeform 13">
              <a:extLst>
                <a:ext uri="{FF2B5EF4-FFF2-40B4-BE49-F238E27FC236}">
                  <a16:creationId xmlns:a16="http://schemas.microsoft.com/office/drawing/2014/main" id="{E460B233-D752-44EC-2644-ABA4C8B360ED}"/>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88" name="Freeform 14">
              <a:extLst>
                <a:ext uri="{FF2B5EF4-FFF2-40B4-BE49-F238E27FC236}">
                  <a16:creationId xmlns:a16="http://schemas.microsoft.com/office/drawing/2014/main" id="{11D05866-3A3E-41C2-11E8-797B5AD0739A}"/>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89" name="Text Box 15">
              <a:extLst>
                <a:ext uri="{FF2B5EF4-FFF2-40B4-BE49-F238E27FC236}">
                  <a16:creationId xmlns:a16="http://schemas.microsoft.com/office/drawing/2014/main" id="{655CD75B-917B-C497-4DFF-739220342C16}"/>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0967" name="Group 16">
            <a:extLst>
              <a:ext uri="{FF2B5EF4-FFF2-40B4-BE49-F238E27FC236}">
                <a16:creationId xmlns:a16="http://schemas.microsoft.com/office/drawing/2014/main" id="{3378DB09-5728-6A66-5A20-0F5CE560FE85}"/>
              </a:ext>
            </a:extLst>
          </p:cNvPr>
          <p:cNvGrpSpPr>
            <a:grpSpLocks/>
          </p:cNvGrpSpPr>
          <p:nvPr/>
        </p:nvGrpSpPr>
        <p:grpSpPr bwMode="auto">
          <a:xfrm>
            <a:off x="3203575" y="2133600"/>
            <a:ext cx="1682750" cy="1160463"/>
            <a:chOff x="2018" y="1344"/>
            <a:chExt cx="1060" cy="731"/>
          </a:xfrm>
        </p:grpSpPr>
        <p:sp>
          <p:nvSpPr>
            <p:cNvPr id="40977" name="Freeform 17">
              <a:extLst>
                <a:ext uri="{FF2B5EF4-FFF2-40B4-BE49-F238E27FC236}">
                  <a16:creationId xmlns:a16="http://schemas.microsoft.com/office/drawing/2014/main" id="{61C3104C-8C54-A66A-2E73-C584B51D638F}"/>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40978" name="Freeform 18">
              <a:extLst>
                <a:ext uri="{FF2B5EF4-FFF2-40B4-BE49-F238E27FC236}">
                  <a16:creationId xmlns:a16="http://schemas.microsoft.com/office/drawing/2014/main" id="{0A3F3EE1-FC0B-D484-934B-602EE7FC2E19}"/>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79" name="Freeform 19">
              <a:extLst>
                <a:ext uri="{FF2B5EF4-FFF2-40B4-BE49-F238E27FC236}">
                  <a16:creationId xmlns:a16="http://schemas.microsoft.com/office/drawing/2014/main" id="{7B6F557C-BCED-244A-0E40-EBCDBD454E53}"/>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80" name="Freeform 20">
              <a:extLst>
                <a:ext uri="{FF2B5EF4-FFF2-40B4-BE49-F238E27FC236}">
                  <a16:creationId xmlns:a16="http://schemas.microsoft.com/office/drawing/2014/main" id="{FDA6E3C8-F70F-942F-AF2B-5A69701DB390}"/>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81" name="Freeform 21">
              <a:extLst>
                <a:ext uri="{FF2B5EF4-FFF2-40B4-BE49-F238E27FC236}">
                  <a16:creationId xmlns:a16="http://schemas.microsoft.com/office/drawing/2014/main" id="{2DD16CE9-6DC2-7972-32D7-64462FC72915}"/>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DDDDDD"/>
            </a:solidFill>
            <a:ln w="6350">
              <a:solidFill>
                <a:srgbClr val="000000"/>
              </a:solidFill>
              <a:prstDash val="solid"/>
              <a:round/>
              <a:headEnd/>
              <a:tailEnd/>
            </a:ln>
          </p:spPr>
          <p:txBody>
            <a:bodyPr/>
            <a:lstStyle/>
            <a:p>
              <a:endParaRPr lang="en-US"/>
            </a:p>
          </p:txBody>
        </p:sp>
      </p:grpSp>
      <p:sp>
        <p:nvSpPr>
          <p:cNvPr id="40968" name="Freeform 22">
            <a:extLst>
              <a:ext uri="{FF2B5EF4-FFF2-40B4-BE49-F238E27FC236}">
                <a16:creationId xmlns:a16="http://schemas.microsoft.com/office/drawing/2014/main" id="{D30C1C5C-8EC3-E865-79DF-769E3F6D98B1}"/>
              </a:ext>
            </a:extLst>
          </p:cNvPr>
          <p:cNvSpPr>
            <a:spLocks/>
          </p:cNvSpPr>
          <p:nvPr/>
        </p:nvSpPr>
        <p:spPr bwMode="auto">
          <a:xfrm>
            <a:off x="3203575" y="2133600"/>
            <a:ext cx="893763" cy="661988"/>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0969" name="Text Box 23">
            <a:extLst>
              <a:ext uri="{FF2B5EF4-FFF2-40B4-BE49-F238E27FC236}">
                <a16:creationId xmlns:a16="http://schemas.microsoft.com/office/drawing/2014/main" id="{577E59D2-21D4-4FFF-D790-6501280BD19A}"/>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Internal</a:t>
            </a:r>
          </a:p>
        </p:txBody>
      </p:sp>
      <p:grpSp>
        <p:nvGrpSpPr>
          <p:cNvPr id="40970" name="Group 77">
            <a:extLst>
              <a:ext uri="{FF2B5EF4-FFF2-40B4-BE49-F238E27FC236}">
                <a16:creationId xmlns:a16="http://schemas.microsoft.com/office/drawing/2014/main" id="{0E44662B-A3D9-A44B-1227-DE1687616C59}"/>
              </a:ext>
            </a:extLst>
          </p:cNvPr>
          <p:cNvGrpSpPr>
            <a:grpSpLocks/>
          </p:cNvGrpSpPr>
          <p:nvPr/>
        </p:nvGrpSpPr>
        <p:grpSpPr bwMode="auto">
          <a:xfrm>
            <a:off x="4171950" y="3722688"/>
            <a:ext cx="917575" cy="920750"/>
            <a:chOff x="2628" y="2345"/>
            <a:chExt cx="578" cy="580"/>
          </a:xfrm>
        </p:grpSpPr>
        <p:sp>
          <p:nvSpPr>
            <p:cNvPr id="40972" name="Freeform 25">
              <a:extLst>
                <a:ext uri="{FF2B5EF4-FFF2-40B4-BE49-F238E27FC236}">
                  <a16:creationId xmlns:a16="http://schemas.microsoft.com/office/drawing/2014/main" id="{6E64506F-C566-3692-D9EF-B3022A47D7A5}"/>
                </a:ext>
              </a:extLst>
            </p:cNvPr>
            <p:cNvSpPr>
              <a:spLocks/>
            </p:cNvSpPr>
            <p:nvPr/>
          </p:nvSpPr>
          <p:spPr bwMode="auto">
            <a:xfrm>
              <a:off x="2825" y="2345"/>
              <a:ext cx="116" cy="580"/>
            </a:xfrm>
            <a:custGeom>
              <a:avLst/>
              <a:gdLst>
                <a:gd name="T0" fmla="*/ 0 w 350"/>
                <a:gd name="T1" fmla="*/ 2 h 1740"/>
                <a:gd name="T2" fmla="*/ 0 w 350"/>
                <a:gd name="T3" fmla="*/ 2 h 1740"/>
                <a:gd name="T4" fmla="*/ 0 w 350"/>
                <a:gd name="T5" fmla="*/ 2 h 1740"/>
                <a:gd name="T6" fmla="*/ 0 w 350"/>
                <a:gd name="T7" fmla="*/ 2 h 1740"/>
                <a:gd name="T8" fmla="*/ 0 w 350"/>
                <a:gd name="T9" fmla="*/ 2 h 1740"/>
                <a:gd name="T10" fmla="*/ 0 w 350"/>
                <a:gd name="T11" fmla="*/ 2 h 1740"/>
                <a:gd name="T12" fmla="*/ 0 w 350"/>
                <a:gd name="T13" fmla="*/ 2 h 1740"/>
                <a:gd name="T14" fmla="*/ 0 w 350"/>
                <a:gd name="T15" fmla="*/ 2 h 1740"/>
                <a:gd name="T16" fmla="*/ 0 w 350"/>
                <a:gd name="T17" fmla="*/ 1 h 1740"/>
                <a:gd name="T18" fmla="*/ 0 w 350"/>
                <a:gd name="T19" fmla="*/ 1 h 1740"/>
                <a:gd name="T20" fmla="*/ 0 w 350"/>
                <a:gd name="T21" fmla="*/ 1 h 1740"/>
                <a:gd name="T22" fmla="*/ 0 w 350"/>
                <a:gd name="T23" fmla="*/ 1 h 1740"/>
                <a:gd name="T24" fmla="*/ 0 w 350"/>
                <a:gd name="T25" fmla="*/ 1 h 1740"/>
                <a:gd name="T26" fmla="*/ 0 w 350"/>
                <a:gd name="T27" fmla="*/ 1 h 1740"/>
                <a:gd name="T28" fmla="*/ 0 w 350"/>
                <a:gd name="T29" fmla="*/ 1 h 1740"/>
                <a:gd name="T30" fmla="*/ 0 w 350"/>
                <a:gd name="T31" fmla="*/ 1 h 1740"/>
                <a:gd name="T32" fmla="*/ 0 w 350"/>
                <a:gd name="T33" fmla="*/ 1 h 1740"/>
                <a:gd name="T34" fmla="*/ 0 w 350"/>
                <a:gd name="T35" fmla="*/ 0 h 1740"/>
                <a:gd name="T36" fmla="*/ 0 w 350"/>
                <a:gd name="T37" fmla="*/ 0 h 1740"/>
                <a:gd name="T38" fmla="*/ 0 w 350"/>
                <a:gd name="T39" fmla="*/ 0 h 1740"/>
                <a:gd name="T40" fmla="*/ 0 w 350"/>
                <a:gd name="T41" fmla="*/ 0 h 1740"/>
                <a:gd name="T42" fmla="*/ 0 w 350"/>
                <a:gd name="T43" fmla="*/ 0 h 1740"/>
                <a:gd name="T44" fmla="*/ 0 w 350"/>
                <a:gd name="T45" fmla="*/ 0 h 1740"/>
                <a:gd name="T46" fmla="*/ 0 w 350"/>
                <a:gd name="T47" fmla="*/ 1 h 1740"/>
                <a:gd name="T48" fmla="*/ 0 w 350"/>
                <a:gd name="T49" fmla="*/ 1 h 1740"/>
                <a:gd name="T50" fmla="*/ 0 w 350"/>
                <a:gd name="T51" fmla="*/ 1 h 1740"/>
                <a:gd name="T52" fmla="*/ 0 w 350"/>
                <a:gd name="T53" fmla="*/ 1 h 1740"/>
                <a:gd name="T54" fmla="*/ 0 w 350"/>
                <a:gd name="T55" fmla="*/ 1 h 1740"/>
                <a:gd name="T56" fmla="*/ 0 w 350"/>
                <a:gd name="T57" fmla="*/ 1 h 1740"/>
                <a:gd name="T58" fmla="*/ 0 w 350"/>
                <a:gd name="T59" fmla="*/ 1 h 1740"/>
                <a:gd name="T60" fmla="*/ 0 w 350"/>
                <a:gd name="T61" fmla="*/ 1 h 1740"/>
                <a:gd name="T62" fmla="*/ 0 w 350"/>
                <a:gd name="T63" fmla="*/ 1 h 1740"/>
                <a:gd name="T64" fmla="*/ 0 w 350"/>
                <a:gd name="T65" fmla="*/ 2 h 1740"/>
                <a:gd name="T66" fmla="*/ 0 w 350"/>
                <a:gd name="T67" fmla="*/ 2 h 1740"/>
                <a:gd name="T68" fmla="*/ 0 w 350"/>
                <a:gd name="T69" fmla="*/ 2 h 1740"/>
                <a:gd name="T70" fmla="*/ 0 w 350"/>
                <a:gd name="T71" fmla="*/ 2 h 1740"/>
                <a:gd name="T72" fmla="*/ 0 w 350"/>
                <a:gd name="T73" fmla="*/ 2 h 174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50" h="1740">
                  <a:moveTo>
                    <a:pt x="0" y="1508"/>
                  </a:moveTo>
                  <a:lnTo>
                    <a:pt x="0" y="1740"/>
                  </a:lnTo>
                  <a:lnTo>
                    <a:pt x="232" y="1740"/>
                  </a:lnTo>
                  <a:lnTo>
                    <a:pt x="232" y="1508"/>
                  </a:lnTo>
                  <a:lnTo>
                    <a:pt x="234" y="1512"/>
                  </a:lnTo>
                  <a:lnTo>
                    <a:pt x="263" y="1320"/>
                  </a:lnTo>
                  <a:lnTo>
                    <a:pt x="311" y="1164"/>
                  </a:lnTo>
                  <a:lnTo>
                    <a:pt x="311" y="1158"/>
                  </a:lnTo>
                  <a:lnTo>
                    <a:pt x="340" y="1024"/>
                  </a:lnTo>
                  <a:lnTo>
                    <a:pt x="350" y="870"/>
                  </a:lnTo>
                  <a:lnTo>
                    <a:pt x="350" y="832"/>
                  </a:lnTo>
                  <a:lnTo>
                    <a:pt x="350" y="813"/>
                  </a:lnTo>
                  <a:lnTo>
                    <a:pt x="349" y="795"/>
                  </a:lnTo>
                  <a:lnTo>
                    <a:pt x="342" y="718"/>
                  </a:lnTo>
                  <a:lnTo>
                    <a:pt x="311" y="580"/>
                  </a:lnTo>
                  <a:lnTo>
                    <a:pt x="311" y="579"/>
                  </a:lnTo>
                  <a:lnTo>
                    <a:pt x="265" y="425"/>
                  </a:lnTo>
                  <a:lnTo>
                    <a:pt x="234" y="231"/>
                  </a:lnTo>
                  <a:lnTo>
                    <a:pt x="232" y="232"/>
                  </a:lnTo>
                  <a:lnTo>
                    <a:pt x="232" y="0"/>
                  </a:lnTo>
                  <a:lnTo>
                    <a:pt x="0" y="0"/>
                  </a:lnTo>
                  <a:lnTo>
                    <a:pt x="0" y="232"/>
                  </a:lnTo>
                  <a:lnTo>
                    <a:pt x="2" y="234"/>
                  </a:lnTo>
                  <a:lnTo>
                    <a:pt x="31" y="425"/>
                  </a:lnTo>
                  <a:lnTo>
                    <a:pt x="79" y="582"/>
                  </a:lnTo>
                  <a:lnTo>
                    <a:pt x="79" y="583"/>
                  </a:lnTo>
                  <a:lnTo>
                    <a:pt x="108" y="716"/>
                  </a:lnTo>
                  <a:lnTo>
                    <a:pt x="118" y="870"/>
                  </a:lnTo>
                  <a:lnTo>
                    <a:pt x="118" y="908"/>
                  </a:lnTo>
                  <a:lnTo>
                    <a:pt x="118" y="927"/>
                  </a:lnTo>
                  <a:lnTo>
                    <a:pt x="117" y="946"/>
                  </a:lnTo>
                  <a:lnTo>
                    <a:pt x="109" y="1023"/>
                  </a:lnTo>
                  <a:lnTo>
                    <a:pt x="79" y="1160"/>
                  </a:lnTo>
                  <a:lnTo>
                    <a:pt x="79" y="1166"/>
                  </a:lnTo>
                  <a:lnTo>
                    <a:pt x="32" y="1320"/>
                  </a:lnTo>
                  <a:lnTo>
                    <a:pt x="2" y="1514"/>
                  </a:lnTo>
                  <a:lnTo>
                    <a:pt x="0" y="1508"/>
                  </a:lnTo>
                  <a:close/>
                </a:path>
              </a:pathLst>
            </a:custGeom>
            <a:solidFill>
              <a:srgbClr val="DDDDDD"/>
            </a:solidFill>
            <a:ln w="6350">
              <a:solidFill>
                <a:srgbClr val="000000"/>
              </a:solidFill>
              <a:prstDash val="solid"/>
              <a:round/>
              <a:headEnd/>
              <a:tailEnd/>
            </a:ln>
          </p:spPr>
          <p:txBody>
            <a:bodyPr/>
            <a:lstStyle/>
            <a:p>
              <a:endParaRPr lang="en-US"/>
            </a:p>
          </p:txBody>
        </p:sp>
        <p:grpSp>
          <p:nvGrpSpPr>
            <p:cNvPr id="40973" name="Group 73">
              <a:extLst>
                <a:ext uri="{FF2B5EF4-FFF2-40B4-BE49-F238E27FC236}">
                  <a16:creationId xmlns:a16="http://schemas.microsoft.com/office/drawing/2014/main" id="{221A1CF9-F01D-37FF-C045-E9FBA9C0FC28}"/>
                </a:ext>
              </a:extLst>
            </p:cNvPr>
            <p:cNvGrpSpPr>
              <a:grpSpLocks/>
            </p:cNvGrpSpPr>
            <p:nvPr/>
          </p:nvGrpSpPr>
          <p:grpSpPr bwMode="auto">
            <a:xfrm>
              <a:off x="2628" y="2502"/>
              <a:ext cx="578" cy="269"/>
              <a:chOff x="2168" y="2502"/>
              <a:chExt cx="578" cy="269"/>
            </a:xfrm>
          </p:grpSpPr>
          <p:sp>
            <p:nvSpPr>
              <p:cNvPr id="40974" name="Freeform 74">
                <a:extLst>
                  <a:ext uri="{FF2B5EF4-FFF2-40B4-BE49-F238E27FC236}">
                    <a16:creationId xmlns:a16="http://schemas.microsoft.com/office/drawing/2014/main" id="{0F731483-B9EE-D476-6117-8195B4FBF3F0}"/>
                  </a:ext>
                </a:extLst>
              </p:cNvPr>
              <p:cNvSpPr>
                <a:spLocks/>
              </p:cNvSpPr>
              <p:nvPr/>
            </p:nvSpPr>
            <p:spPr bwMode="auto">
              <a:xfrm>
                <a:off x="2168" y="2502"/>
                <a:ext cx="578" cy="269"/>
              </a:xfrm>
              <a:custGeom>
                <a:avLst/>
                <a:gdLst>
                  <a:gd name="T0" fmla="*/ 2 w 1735"/>
                  <a:gd name="T1" fmla="*/ 1 h 807"/>
                  <a:gd name="T2" fmla="*/ 2 w 1735"/>
                  <a:gd name="T3" fmla="*/ 1 h 807"/>
                  <a:gd name="T4" fmla="*/ 2 w 1735"/>
                  <a:gd name="T5" fmla="*/ 1 h 807"/>
                  <a:gd name="T6" fmla="*/ 2 w 1735"/>
                  <a:gd name="T7" fmla="*/ 1 h 807"/>
                  <a:gd name="T8" fmla="*/ 2 w 1735"/>
                  <a:gd name="T9" fmla="*/ 1 h 807"/>
                  <a:gd name="T10" fmla="*/ 2 w 1735"/>
                  <a:gd name="T11" fmla="*/ 1 h 807"/>
                  <a:gd name="T12" fmla="*/ 2 w 1735"/>
                  <a:gd name="T13" fmla="*/ 1 h 807"/>
                  <a:gd name="T14" fmla="*/ 2 w 1735"/>
                  <a:gd name="T15" fmla="*/ 1 h 807"/>
                  <a:gd name="T16" fmla="*/ 2 w 1735"/>
                  <a:gd name="T17" fmla="*/ 1 h 807"/>
                  <a:gd name="T18" fmla="*/ 2 w 1735"/>
                  <a:gd name="T19" fmla="*/ 1 h 807"/>
                  <a:gd name="T20" fmla="*/ 0 w 1735"/>
                  <a:gd name="T21" fmla="*/ 1 h 807"/>
                  <a:gd name="T22" fmla="*/ 0 w 1735"/>
                  <a:gd name="T23" fmla="*/ 0 h 807"/>
                  <a:gd name="T24" fmla="*/ 2 w 1735"/>
                  <a:gd name="T25" fmla="*/ 0 h 807"/>
                  <a:gd name="T26" fmla="*/ 2 w 1735"/>
                  <a:gd name="T27" fmla="*/ 0 h 807"/>
                  <a:gd name="T28" fmla="*/ 2 w 1735"/>
                  <a:gd name="T29" fmla="*/ 0 h 807"/>
                  <a:gd name="T30" fmla="*/ 2 w 1735"/>
                  <a:gd name="T31" fmla="*/ 0 h 807"/>
                  <a:gd name="T32" fmla="*/ 2 w 1735"/>
                  <a:gd name="T33" fmla="*/ 0 h 807"/>
                  <a:gd name="T34" fmla="*/ 2 w 1735"/>
                  <a:gd name="T35" fmla="*/ 0 h 807"/>
                  <a:gd name="T36" fmla="*/ 2 w 1735"/>
                  <a:gd name="T37" fmla="*/ 0 h 807"/>
                  <a:gd name="T38" fmla="*/ 2 w 1735"/>
                  <a:gd name="T39" fmla="*/ 0 h 807"/>
                  <a:gd name="T40" fmla="*/ 2 w 1735"/>
                  <a:gd name="T41" fmla="*/ 0 h 807"/>
                  <a:gd name="T42" fmla="*/ 2 w 1735"/>
                  <a:gd name="T43" fmla="*/ 1 h 807"/>
                  <a:gd name="T44" fmla="*/ 2 w 1735"/>
                  <a:gd name="T45" fmla="*/ 1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40975" name="Freeform 75">
                <a:extLst>
                  <a:ext uri="{FF2B5EF4-FFF2-40B4-BE49-F238E27FC236}">
                    <a16:creationId xmlns:a16="http://schemas.microsoft.com/office/drawing/2014/main" id="{60E980DD-EA95-7D91-C614-977452252C8D}"/>
                  </a:ext>
                </a:extLst>
              </p:cNvPr>
              <p:cNvSpPr>
                <a:spLocks/>
              </p:cNvSpPr>
              <p:nvPr/>
            </p:nvSpPr>
            <p:spPr bwMode="auto">
              <a:xfrm>
                <a:off x="2337" y="2539"/>
                <a:ext cx="364" cy="191"/>
              </a:xfrm>
              <a:custGeom>
                <a:avLst/>
                <a:gdLst>
                  <a:gd name="T0" fmla="*/ 1 w 1092"/>
                  <a:gd name="T1" fmla="*/ 0 h 572"/>
                  <a:gd name="T2" fmla="*/ 1 w 1092"/>
                  <a:gd name="T3" fmla="*/ 0 h 572"/>
                  <a:gd name="T4" fmla="*/ 1 w 1092"/>
                  <a:gd name="T5" fmla="*/ 0 h 572"/>
                  <a:gd name="T6" fmla="*/ 1 w 1092"/>
                  <a:gd name="T7" fmla="*/ 0 h 572"/>
                  <a:gd name="T8" fmla="*/ 1 w 1092"/>
                  <a:gd name="T9" fmla="*/ 0 h 572"/>
                  <a:gd name="T10" fmla="*/ 1 w 1092"/>
                  <a:gd name="T11" fmla="*/ 0 h 572"/>
                  <a:gd name="T12" fmla="*/ 1 w 1092"/>
                  <a:gd name="T13" fmla="*/ 0 h 572"/>
                  <a:gd name="T14" fmla="*/ 1 w 1092"/>
                  <a:gd name="T15" fmla="*/ 0 h 572"/>
                  <a:gd name="T16" fmla="*/ 1 w 1092"/>
                  <a:gd name="T17" fmla="*/ 1 h 572"/>
                  <a:gd name="T18" fmla="*/ 1 w 1092"/>
                  <a:gd name="T19" fmla="*/ 1 h 572"/>
                  <a:gd name="T20" fmla="*/ 1 w 1092"/>
                  <a:gd name="T21" fmla="*/ 1 h 572"/>
                  <a:gd name="T22" fmla="*/ 1 w 1092"/>
                  <a:gd name="T23" fmla="*/ 1 h 572"/>
                  <a:gd name="T24" fmla="*/ 1 w 1092"/>
                  <a:gd name="T25" fmla="*/ 1 h 572"/>
                  <a:gd name="T26" fmla="*/ 1 w 1092"/>
                  <a:gd name="T27" fmla="*/ 1 h 572"/>
                  <a:gd name="T28" fmla="*/ 1 w 1092"/>
                  <a:gd name="T29" fmla="*/ 1 h 572"/>
                  <a:gd name="T30" fmla="*/ 0 w 1092"/>
                  <a:gd name="T31" fmla="*/ 1 h 572"/>
                  <a:gd name="T32" fmla="*/ 0 w 1092"/>
                  <a:gd name="T33" fmla="*/ 0 h 572"/>
                  <a:gd name="T34" fmla="*/ 1 w 1092"/>
                  <a:gd name="T35" fmla="*/ 0 h 572"/>
                  <a:gd name="T36" fmla="*/ 1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40976" name="Rectangle 76">
                <a:extLst>
                  <a:ext uri="{FF2B5EF4-FFF2-40B4-BE49-F238E27FC236}">
                    <a16:creationId xmlns:a16="http://schemas.microsoft.com/office/drawing/2014/main" id="{7777672F-BFA0-BD20-AAA9-625749D25D82}"/>
                  </a:ext>
                </a:extLst>
              </p:cNvPr>
              <p:cNvSpPr>
                <a:spLocks noChangeArrowheads="1"/>
              </p:cNvSpPr>
              <p:nvPr/>
            </p:nvSpPr>
            <p:spPr bwMode="auto">
              <a:xfrm>
                <a:off x="2226" y="2575"/>
                <a:ext cx="112" cy="127"/>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sp>
        <p:nvSpPr>
          <p:cNvPr id="40971" name="Rectangle 80">
            <a:extLst>
              <a:ext uri="{FF2B5EF4-FFF2-40B4-BE49-F238E27FC236}">
                <a16:creationId xmlns:a16="http://schemas.microsoft.com/office/drawing/2014/main" id="{506D3630-C9CA-D62D-2A76-65CEDC81331E}"/>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3">
            <a:extLst>
              <a:ext uri="{FF2B5EF4-FFF2-40B4-BE49-F238E27FC236}">
                <a16:creationId xmlns:a16="http://schemas.microsoft.com/office/drawing/2014/main" id="{D7317DBD-202F-C04C-D5DA-031E6AA98931}"/>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1987" name="Text Box 4">
            <a:extLst>
              <a:ext uri="{FF2B5EF4-FFF2-40B4-BE49-F238E27FC236}">
                <a16:creationId xmlns:a16="http://schemas.microsoft.com/office/drawing/2014/main" id="{BADC5FAC-BEC4-C685-4342-BC791436A025}"/>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1988" name="Text Box 5">
            <a:extLst>
              <a:ext uri="{FF2B5EF4-FFF2-40B4-BE49-F238E27FC236}">
                <a16:creationId xmlns:a16="http://schemas.microsoft.com/office/drawing/2014/main" id="{8B914A59-C8C5-DA95-0F3A-10E9EC7D8314}"/>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External</a:t>
            </a:r>
          </a:p>
        </p:txBody>
      </p:sp>
      <p:sp>
        <p:nvSpPr>
          <p:cNvPr id="41989" name="Text Box 6">
            <a:extLst>
              <a:ext uri="{FF2B5EF4-FFF2-40B4-BE49-F238E27FC236}">
                <a16:creationId xmlns:a16="http://schemas.microsoft.com/office/drawing/2014/main" id="{C1E10FAB-0E3E-691D-1A6C-8FBF887E8CB0}"/>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1990" name="Group 7">
            <a:extLst>
              <a:ext uri="{FF2B5EF4-FFF2-40B4-BE49-F238E27FC236}">
                <a16:creationId xmlns:a16="http://schemas.microsoft.com/office/drawing/2014/main" id="{45F30003-F33D-3BE7-BA23-CF8A895F05C0}"/>
              </a:ext>
            </a:extLst>
          </p:cNvPr>
          <p:cNvGrpSpPr>
            <a:grpSpLocks/>
          </p:cNvGrpSpPr>
          <p:nvPr/>
        </p:nvGrpSpPr>
        <p:grpSpPr bwMode="auto">
          <a:xfrm>
            <a:off x="331788" y="1930400"/>
            <a:ext cx="2065337" cy="2447925"/>
            <a:chOff x="209" y="1216"/>
            <a:chExt cx="1301" cy="1542"/>
          </a:xfrm>
        </p:grpSpPr>
        <p:sp>
          <p:nvSpPr>
            <p:cNvPr id="42006" name="Text Box 8">
              <a:extLst>
                <a:ext uri="{FF2B5EF4-FFF2-40B4-BE49-F238E27FC236}">
                  <a16:creationId xmlns:a16="http://schemas.microsoft.com/office/drawing/2014/main" id="{9DBF606B-7508-E86B-5317-E367EBF3B742}"/>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2007" name="Oval 9">
              <a:extLst>
                <a:ext uri="{FF2B5EF4-FFF2-40B4-BE49-F238E27FC236}">
                  <a16:creationId xmlns:a16="http://schemas.microsoft.com/office/drawing/2014/main" id="{E951D7B5-808A-56F0-1E07-C24819401D8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2008" name="Freeform 10">
              <a:extLst>
                <a:ext uri="{FF2B5EF4-FFF2-40B4-BE49-F238E27FC236}">
                  <a16:creationId xmlns:a16="http://schemas.microsoft.com/office/drawing/2014/main" id="{BCACDF53-5F46-3995-1325-1F73402D6556}"/>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2009" name="Freeform 11">
              <a:extLst>
                <a:ext uri="{FF2B5EF4-FFF2-40B4-BE49-F238E27FC236}">
                  <a16:creationId xmlns:a16="http://schemas.microsoft.com/office/drawing/2014/main" id="{25AC7476-31A7-68A3-EECB-2FB49E77309B}"/>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2010" name="Freeform 12">
              <a:extLst>
                <a:ext uri="{FF2B5EF4-FFF2-40B4-BE49-F238E27FC236}">
                  <a16:creationId xmlns:a16="http://schemas.microsoft.com/office/drawing/2014/main" id="{DB90CF22-DA3D-6EC0-A834-874C7E0D8037}"/>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11" name="Freeform 13">
              <a:extLst>
                <a:ext uri="{FF2B5EF4-FFF2-40B4-BE49-F238E27FC236}">
                  <a16:creationId xmlns:a16="http://schemas.microsoft.com/office/drawing/2014/main" id="{7DA98DF4-D81A-94F9-7D74-702F5C52AC39}"/>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12" name="Freeform 14">
              <a:extLst>
                <a:ext uri="{FF2B5EF4-FFF2-40B4-BE49-F238E27FC236}">
                  <a16:creationId xmlns:a16="http://schemas.microsoft.com/office/drawing/2014/main" id="{82BE3D63-6FB9-7504-D5DD-EECE1A2FF512}"/>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13" name="Text Box 15">
              <a:extLst>
                <a:ext uri="{FF2B5EF4-FFF2-40B4-BE49-F238E27FC236}">
                  <a16:creationId xmlns:a16="http://schemas.microsoft.com/office/drawing/2014/main" id="{CE05CC97-5693-1565-F32A-4F3741683F9A}"/>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1991" name="Group 16">
            <a:extLst>
              <a:ext uri="{FF2B5EF4-FFF2-40B4-BE49-F238E27FC236}">
                <a16:creationId xmlns:a16="http://schemas.microsoft.com/office/drawing/2014/main" id="{D2F06EF5-AF22-441C-6CCC-034D5C473500}"/>
              </a:ext>
            </a:extLst>
          </p:cNvPr>
          <p:cNvGrpSpPr>
            <a:grpSpLocks/>
          </p:cNvGrpSpPr>
          <p:nvPr/>
        </p:nvGrpSpPr>
        <p:grpSpPr bwMode="auto">
          <a:xfrm>
            <a:off x="3203575" y="2133600"/>
            <a:ext cx="1682750" cy="1160463"/>
            <a:chOff x="2018" y="1344"/>
            <a:chExt cx="1060" cy="731"/>
          </a:xfrm>
        </p:grpSpPr>
        <p:sp>
          <p:nvSpPr>
            <p:cNvPr id="42001" name="Freeform 17">
              <a:extLst>
                <a:ext uri="{FF2B5EF4-FFF2-40B4-BE49-F238E27FC236}">
                  <a16:creationId xmlns:a16="http://schemas.microsoft.com/office/drawing/2014/main" id="{E0069129-8165-8357-0D15-74A5829DB655}"/>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42002" name="Freeform 18">
              <a:extLst>
                <a:ext uri="{FF2B5EF4-FFF2-40B4-BE49-F238E27FC236}">
                  <a16:creationId xmlns:a16="http://schemas.microsoft.com/office/drawing/2014/main" id="{656B9FCA-1E0F-CC55-E86B-918211C47E67}"/>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03" name="Freeform 19">
              <a:extLst>
                <a:ext uri="{FF2B5EF4-FFF2-40B4-BE49-F238E27FC236}">
                  <a16:creationId xmlns:a16="http://schemas.microsoft.com/office/drawing/2014/main" id="{DD7F80AB-99B7-DE6C-B89C-D7B29ED30DF0}"/>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04" name="Freeform 20">
              <a:extLst>
                <a:ext uri="{FF2B5EF4-FFF2-40B4-BE49-F238E27FC236}">
                  <a16:creationId xmlns:a16="http://schemas.microsoft.com/office/drawing/2014/main" id="{5D361137-B704-C3D6-F3BD-B053DEBEB96C}"/>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2005" name="Freeform 21">
              <a:extLst>
                <a:ext uri="{FF2B5EF4-FFF2-40B4-BE49-F238E27FC236}">
                  <a16:creationId xmlns:a16="http://schemas.microsoft.com/office/drawing/2014/main" id="{BA44A91E-7EC8-E527-0AF8-693358FC911B}"/>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DDDDDD"/>
            </a:solidFill>
            <a:ln w="6350">
              <a:solidFill>
                <a:srgbClr val="000000"/>
              </a:solidFill>
              <a:prstDash val="solid"/>
              <a:round/>
              <a:headEnd/>
              <a:tailEnd/>
            </a:ln>
          </p:spPr>
          <p:txBody>
            <a:bodyPr/>
            <a:lstStyle/>
            <a:p>
              <a:endParaRPr lang="en-US"/>
            </a:p>
          </p:txBody>
        </p:sp>
      </p:grpSp>
      <p:sp>
        <p:nvSpPr>
          <p:cNvPr id="41992" name="Text Box 23">
            <a:extLst>
              <a:ext uri="{FF2B5EF4-FFF2-40B4-BE49-F238E27FC236}">
                <a16:creationId xmlns:a16="http://schemas.microsoft.com/office/drawing/2014/main" id="{2953F8C4-9070-E8B4-F4B6-5EEAE4AA9019}"/>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Internal</a:t>
            </a:r>
          </a:p>
        </p:txBody>
      </p:sp>
      <p:grpSp>
        <p:nvGrpSpPr>
          <p:cNvPr id="41993" name="Group 26">
            <a:extLst>
              <a:ext uri="{FF2B5EF4-FFF2-40B4-BE49-F238E27FC236}">
                <a16:creationId xmlns:a16="http://schemas.microsoft.com/office/drawing/2014/main" id="{16ECB62F-971F-B42F-CD70-E678A1189FAB}"/>
              </a:ext>
            </a:extLst>
          </p:cNvPr>
          <p:cNvGrpSpPr>
            <a:grpSpLocks/>
          </p:cNvGrpSpPr>
          <p:nvPr/>
        </p:nvGrpSpPr>
        <p:grpSpPr bwMode="auto">
          <a:xfrm>
            <a:off x="4918075" y="3971925"/>
            <a:ext cx="917575" cy="427038"/>
            <a:chOff x="2168" y="2502"/>
            <a:chExt cx="578" cy="269"/>
          </a:xfrm>
        </p:grpSpPr>
        <p:sp>
          <p:nvSpPr>
            <p:cNvPr id="41998" name="Freeform 27">
              <a:extLst>
                <a:ext uri="{FF2B5EF4-FFF2-40B4-BE49-F238E27FC236}">
                  <a16:creationId xmlns:a16="http://schemas.microsoft.com/office/drawing/2014/main" id="{44E40694-E4EF-F19E-A826-C8ADEFD1AC75}"/>
                </a:ext>
              </a:extLst>
            </p:cNvPr>
            <p:cNvSpPr>
              <a:spLocks/>
            </p:cNvSpPr>
            <p:nvPr/>
          </p:nvSpPr>
          <p:spPr bwMode="auto">
            <a:xfrm>
              <a:off x="2168" y="2502"/>
              <a:ext cx="578" cy="269"/>
            </a:xfrm>
            <a:custGeom>
              <a:avLst/>
              <a:gdLst>
                <a:gd name="T0" fmla="*/ 2 w 1735"/>
                <a:gd name="T1" fmla="*/ 1 h 807"/>
                <a:gd name="T2" fmla="*/ 2 w 1735"/>
                <a:gd name="T3" fmla="*/ 1 h 807"/>
                <a:gd name="T4" fmla="*/ 2 w 1735"/>
                <a:gd name="T5" fmla="*/ 1 h 807"/>
                <a:gd name="T6" fmla="*/ 2 w 1735"/>
                <a:gd name="T7" fmla="*/ 1 h 807"/>
                <a:gd name="T8" fmla="*/ 2 w 1735"/>
                <a:gd name="T9" fmla="*/ 1 h 807"/>
                <a:gd name="T10" fmla="*/ 2 w 1735"/>
                <a:gd name="T11" fmla="*/ 1 h 807"/>
                <a:gd name="T12" fmla="*/ 2 w 1735"/>
                <a:gd name="T13" fmla="*/ 1 h 807"/>
                <a:gd name="T14" fmla="*/ 2 w 1735"/>
                <a:gd name="T15" fmla="*/ 1 h 807"/>
                <a:gd name="T16" fmla="*/ 2 w 1735"/>
                <a:gd name="T17" fmla="*/ 1 h 807"/>
                <a:gd name="T18" fmla="*/ 2 w 1735"/>
                <a:gd name="T19" fmla="*/ 1 h 807"/>
                <a:gd name="T20" fmla="*/ 0 w 1735"/>
                <a:gd name="T21" fmla="*/ 1 h 807"/>
                <a:gd name="T22" fmla="*/ 0 w 1735"/>
                <a:gd name="T23" fmla="*/ 0 h 807"/>
                <a:gd name="T24" fmla="*/ 2 w 1735"/>
                <a:gd name="T25" fmla="*/ 0 h 807"/>
                <a:gd name="T26" fmla="*/ 2 w 1735"/>
                <a:gd name="T27" fmla="*/ 0 h 807"/>
                <a:gd name="T28" fmla="*/ 2 w 1735"/>
                <a:gd name="T29" fmla="*/ 0 h 807"/>
                <a:gd name="T30" fmla="*/ 2 w 1735"/>
                <a:gd name="T31" fmla="*/ 0 h 807"/>
                <a:gd name="T32" fmla="*/ 2 w 1735"/>
                <a:gd name="T33" fmla="*/ 0 h 807"/>
                <a:gd name="T34" fmla="*/ 2 w 1735"/>
                <a:gd name="T35" fmla="*/ 0 h 807"/>
                <a:gd name="T36" fmla="*/ 2 w 1735"/>
                <a:gd name="T37" fmla="*/ 0 h 807"/>
                <a:gd name="T38" fmla="*/ 2 w 1735"/>
                <a:gd name="T39" fmla="*/ 0 h 807"/>
                <a:gd name="T40" fmla="*/ 2 w 1735"/>
                <a:gd name="T41" fmla="*/ 0 h 807"/>
                <a:gd name="T42" fmla="*/ 2 w 1735"/>
                <a:gd name="T43" fmla="*/ 1 h 807"/>
                <a:gd name="T44" fmla="*/ 2 w 1735"/>
                <a:gd name="T45" fmla="*/ 1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41999" name="Freeform 28">
              <a:extLst>
                <a:ext uri="{FF2B5EF4-FFF2-40B4-BE49-F238E27FC236}">
                  <a16:creationId xmlns:a16="http://schemas.microsoft.com/office/drawing/2014/main" id="{13B2DB41-E1FE-2A50-CACD-EB7B5D53FC79}"/>
                </a:ext>
              </a:extLst>
            </p:cNvPr>
            <p:cNvSpPr>
              <a:spLocks/>
            </p:cNvSpPr>
            <p:nvPr/>
          </p:nvSpPr>
          <p:spPr bwMode="auto">
            <a:xfrm>
              <a:off x="2337" y="2539"/>
              <a:ext cx="364" cy="191"/>
            </a:xfrm>
            <a:custGeom>
              <a:avLst/>
              <a:gdLst>
                <a:gd name="T0" fmla="*/ 1 w 1092"/>
                <a:gd name="T1" fmla="*/ 0 h 572"/>
                <a:gd name="T2" fmla="*/ 1 w 1092"/>
                <a:gd name="T3" fmla="*/ 0 h 572"/>
                <a:gd name="T4" fmla="*/ 1 w 1092"/>
                <a:gd name="T5" fmla="*/ 0 h 572"/>
                <a:gd name="T6" fmla="*/ 1 w 1092"/>
                <a:gd name="T7" fmla="*/ 0 h 572"/>
                <a:gd name="T8" fmla="*/ 1 w 1092"/>
                <a:gd name="T9" fmla="*/ 0 h 572"/>
                <a:gd name="T10" fmla="*/ 1 w 1092"/>
                <a:gd name="T11" fmla="*/ 0 h 572"/>
                <a:gd name="T12" fmla="*/ 1 w 1092"/>
                <a:gd name="T13" fmla="*/ 0 h 572"/>
                <a:gd name="T14" fmla="*/ 1 w 1092"/>
                <a:gd name="T15" fmla="*/ 0 h 572"/>
                <a:gd name="T16" fmla="*/ 1 w 1092"/>
                <a:gd name="T17" fmla="*/ 1 h 572"/>
                <a:gd name="T18" fmla="*/ 1 w 1092"/>
                <a:gd name="T19" fmla="*/ 1 h 572"/>
                <a:gd name="T20" fmla="*/ 1 w 1092"/>
                <a:gd name="T21" fmla="*/ 1 h 572"/>
                <a:gd name="T22" fmla="*/ 1 w 1092"/>
                <a:gd name="T23" fmla="*/ 1 h 572"/>
                <a:gd name="T24" fmla="*/ 1 w 1092"/>
                <a:gd name="T25" fmla="*/ 1 h 572"/>
                <a:gd name="T26" fmla="*/ 1 w 1092"/>
                <a:gd name="T27" fmla="*/ 1 h 572"/>
                <a:gd name="T28" fmla="*/ 1 w 1092"/>
                <a:gd name="T29" fmla="*/ 1 h 572"/>
                <a:gd name="T30" fmla="*/ 0 w 1092"/>
                <a:gd name="T31" fmla="*/ 1 h 572"/>
                <a:gd name="T32" fmla="*/ 0 w 1092"/>
                <a:gd name="T33" fmla="*/ 0 h 572"/>
                <a:gd name="T34" fmla="*/ 1 w 1092"/>
                <a:gd name="T35" fmla="*/ 0 h 572"/>
                <a:gd name="T36" fmla="*/ 1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42000" name="Rectangle 29">
              <a:extLst>
                <a:ext uri="{FF2B5EF4-FFF2-40B4-BE49-F238E27FC236}">
                  <a16:creationId xmlns:a16="http://schemas.microsoft.com/office/drawing/2014/main" id="{551F314E-4426-726E-4423-21BDF87B34BD}"/>
                </a:ext>
              </a:extLst>
            </p:cNvPr>
            <p:cNvSpPr>
              <a:spLocks noChangeArrowheads="1"/>
            </p:cNvSpPr>
            <p:nvPr/>
          </p:nvSpPr>
          <p:spPr bwMode="auto">
            <a:xfrm>
              <a:off x="2226" y="2575"/>
              <a:ext cx="112" cy="127"/>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41994" name="Freeform 57">
            <a:extLst>
              <a:ext uri="{FF2B5EF4-FFF2-40B4-BE49-F238E27FC236}">
                <a16:creationId xmlns:a16="http://schemas.microsoft.com/office/drawing/2014/main" id="{C26DE761-501F-6176-6A9B-6FB445312034}"/>
              </a:ext>
            </a:extLst>
          </p:cNvPr>
          <p:cNvSpPr>
            <a:spLocks/>
          </p:cNvSpPr>
          <p:nvPr/>
        </p:nvSpPr>
        <p:spPr bwMode="auto">
          <a:xfrm>
            <a:off x="4479925" y="3719513"/>
            <a:ext cx="184150" cy="249237"/>
          </a:xfrm>
          <a:custGeom>
            <a:avLst/>
            <a:gdLst>
              <a:gd name="T0" fmla="*/ 2147483646 w 348"/>
              <a:gd name="T1" fmla="*/ 2147483646 h 469"/>
              <a:gd name="T2" fmla="*/ 0 w 348"/>
              <a:gd name="T3" fmla="*/ 2147483646 h 469"/>
              <a:gd name="T4" fmla="*/ 2147483646 w 348"/>
              <a:gd name="T5" fmla="*/ 2147483646 h 469"/>
              <a:gd name="T6" fmla="*/ 2147483646 w 348"/>
              <a:gd name="T7" fmla="*/ 2147483646 h 469"/>
              <a:gd name="T8" fmla="*/ 2147483646 w 348"/>
              <a:gd name="T9" fmla="*/ 2147483646 h 469"/>
              <a:gd name="T10" fmla="*/ 2147483646 w 348"/>
              <a:gd name="T11" fmla="*/ 2147483646 h 469"/>
              <a:gd name="T12" fmla="*/ 2147483646 w 348"/>
              <a:gd name="T13" fmla="*/ 2147483646 h 469"/>
              <a:gd name="T14" fmla="*/ 2147483646 w 348"/>
              <a:gd name="T15" fmla="*/ 0 h 469"/>
              <a:gd name="T16" fmla="*/ 2147483646 w 348"/>
              <a:gd name="T17" fmla="*/ 2147483646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41995" name="Freeform 58">
            <a:extLst>
              <a:ext uri="{FF2B5EF4-FFF2-40B4-BE49-F238E27FC236}">
                <a16:creationId xmlns:a16="http://schemas.microsoft.com/office/drawing/2014/main" id="{924ED56D-E840-1A18-1735-82A67AFE393D}"/>
              </a:ext>
            </a:extLst>
          </p:cNvPr>
          <p:cNvSpPr>
            <a:spLocks/>
          </p:cNvSpPr>
          <p:nvPr/>
        </p:nvSpPr>
        <p:spPr bwMode="auto">
          <a:xfrm>
            <a:off x="4479925" y="4392613"/>
            <a:ext cx="184150" cy="249237"/>
          </a:xfrm>
          <a:custGeom>
            <a:avLst/>
            <a:gdLst>
              <a:gd name="T0" fmla="*/ 2147483646 w 348"/>
              <a:gd name="T1" fmla="*/ 2147483646 h 469"/>
              <a:gd name="T2" fmla="*/ 0 w 348"/>
              <a:gd name="T3" fmla="*/ 2147483646 h 469"/>
              <a:gd name="T4" fmla="*/ 2147483646 w 348"/>
              <a:gd name="T5" fmla="*/ 2147483646 h 469"/>
              <a:gd name="T6" fmla="*/ 2147483646 w 348"/>
              <a:gd name="T7" fmla="*/ 0 h 469"/>
              <a:gd name="T8" fmla="*/ 2147483646 w 348"/>
              <a:gd name="T9" fmla="*/ 0 h 469"/>
              <a:gd name="T10" fmla="*/ 2147483646 w 348"/>
              <a:gd name="T11" fmla="*/ 2147483646 h 469"/>
              <a:gd name="T12" fmla="*/ 2147483646 w 348"/>
              <a:gd name="T13" fmla="*/ 2147483646 h 469"/>
              <a:gd name="T14" fmla="*/ 2147483646 w 348"/>
              <a:gd name="T15" fmla="*/ 2147483646 h 469"/>
              <a:gd name="T16" fmla="*/ 2147483646 w 348"/>
              <a:gd name="T17" fmla="*/ 2147483646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41996" name="Rectangle 59">
            <a:extLst>
              <a:ext uri="{FF2B5EF4-FFF2-40B4-BE49-F238E27FC236}">
                <a16:creationId xmlns:a16="http://schemas.microsoft.com/office/drawing/2014/main" id="{A5C67521-A2DB-1203-12B8-FA9291CC4E56}"/>
              </a:ext>
            </a:extLst>
          </p:cNvPr>
          <p:cNvSpPr>
            <a:spLocks noChangeArrowheads="1"/>
          </p:cNvSpPr>
          <p:nvPr/>
        </p:nvSpPr>
        <p:spPr bwMode="auto">
          <a:xfrm>
            <a:off x="4545013" y="3968750"/>
            <a:ext cx="117475" cy="423863"/>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1997" name="Rectangle 67">
            <a:extLst>
              <a:ext uri="{FF2B5EF4-FFF2-40B4-BE49-F238E27FC236}">
                <a16:creationId xmlns:a16="http://schemas.microsoft.com/office/drawing/2014/main" id="{BD8BEE4C-7512-C627-243D-B0ED4CC0B1C4}"/>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a:extLst>
              <a:ext uri="{FF2B5EF4-FFF2-40B4-BE49-F238E27FC236}">
                <a16:creationId xmlns:a16="http://schemas.microsoft.com/office/drawing/2014/main" id="{DC739B84-9887-D113-E8FA-83F8B38337BB}"/>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3011" name="Text Box 4">
            <a:extLst>
              <a:ext uri="{FF2B5EF4-FFF2-40B4-BE49-F238E27FC236}">
                <a16:creationId xmlns:a16="http://schemas.microsoft.com/office/drawing/2014/main" id="{11542CF4-AC96-01E7-F442-EBB1F629EBD9}"/>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3012" name="Text Box 5">
            <a:extLst>
              <a:ext uri="{FF2B5EF4-FFF2-40B4-BE49-F238E27FC236}">
                <a16:creationId xmlns:a16="http://schemas.microsoft.com/office/drawing/2014/main" id="{0931A30F-492A-F906-6D4B-53514E44A817}"/>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External</a:t>
            </a:r>
          </a:p>
        </p:txBody>
      </p:sp>
      <p:sp>
        <p:nvSpPr>
          <p:cNvPr id="43013" name="Text Box 6">
            <a:extLst>
              <a:ext uri="{FF2B5EF4-FFF2-40B4-BE49-F238E27FC236}">
                <a16:creationId xmlns:a16="http://schemas.microsoft.com/office/drawing/2014/main" id="{FB6272CE-6E65-15CE-8C7B-5ED02055B0E5}"/>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3014" name="Group 7">
            <a:extLst>
              <a:ext uri="{FF2B5EF4-FFF2-40B4-BE49-F238E27FC236}">
                <a16:creationId xmlns:a16="http://schemas.microsoft.com/office/drawing/2014/main" id="{B94C4713-BC9A-3BE8-428E-E9B289D89E2B}"/>
              </a:ext>
            </a:extLst>
          </p:cNvPr>
          <p:cNvGrpSpPr>
            <a:grpSpLocks/>
          </p:cNvGrpSpPr>
          <p:nvPr/>
        </p:nvGrpSpPr>
        <p:grpSpPr bwMode="auto">
          <a:xfrm>
            <a:off x="331788" y="1930400"/>
            <a:ext cx="2065337" cy="2447925"/>
            <a:chOff x="209" y="1216"/>
            <a:chExt cx="1301" cy="1542"/>
          </a:xfrm>
        </p:grpSpPr>
        <p:sp>
          <p:nvSpPr>
            <p:cNvPr id="43028" name="Text Box 8">
              <a:extLst>
                <a:ext uri="{FF2B5EF4-FFF2-40B4-BE49-F238E27FC236}">
                  <a16:creationId xmlns:a16="http://schemas.microsoft.com/office/drawing/2014/main" id="{461DB5E6-00AB-EC4D-3061-F10A5C6DF3BF}"/>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3029" name="Oval 9">
              <a:extLst>
                <a:ext uri="{FF2B5EF4-FFF2-40B4-BE49-F238E27FC236}">
                  <a16:creationId xmlns:a16="http://schemas.microsoft.com/office/drawing/2014/main" id="{22530EE7-734A-C737-3ACB-2A2D138F22C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3030" name="Freeform 10">
              <a:extLst>
                <a:ext uri="{FF2B5EF4-FFF2-40B4-BE49-F238E27FC236}">
                  <a16:creationId xmlns:a16="http://schemas.microsoft.com/office/drawing/2014/main" id="{AF18A438-7B83-858C-8162-0CC75B15BFE9}"/>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3031" name="Freeform 11">
              <a:extLst>
                <a:ext uri="{FF2B5EF4-FFF2-40B4-BE49-F238E27FC236}">
                  <a16:creationId xmlns:a16="http://schemas.microsoft.com/office/drawing/2014/main" id="{EBE2F51E-017E-BCF8-A9AA-B9D2991485DC}"/>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3032" name="Freeform 12">
              <a:extLst>
                <a:ext uri="{FF2B5EF4-FFF2-40B4-BE49-F238E27FC236}">
                  <a16:creationId xmlns:a16="http://schemas.microsoft.com/office/drawing/2014/main" id="{50EB94E2-0F45-E38F-C35B-FD4904BD7208}"/>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33" name="Freeform 13">
              <a:extLst>
                <a:ext uri="{FF2B5EF4-FFF2-40B4-BE49-F238E27FC236}">
                  <a16:creationId xmlns:a16="http://schemas.microsoft.com/office/drawing/2014/main" id="{84EC2E32-9C54-71CE-38A4-D854D9D7027A}"/>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34" name="Freeform 14">
              <a:extLst>
                <a:ext uri="{FF2B5EF4-FFF2-40B4-BE49-F238E27FC236}">
                  <a16:creationId xmlns:a16="http://schemas.microsoft.com/office/drawing/2014/main" id="{81581F93-A267-C416-4F42-1D39C395ED2B}"/>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35" name="Text Box 15">
              <a:extLst>
                <a:ext uri="{FF2B5EF4-FFF2-40B4-BE49-F238E27FC236}">
                  <a16:creationId xmlns:a16="http://schemas.microsoft.com/office/drawing/2014/main" id="{ED9438E0-89C9-C659-35E4-BC280639BB7A}"/>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3015" name="Group 16">
            <a:extLst>
              <a:ext uri="{FF2B5EF4-FFF2-40B4-BE49-F238E27FC236}">
                <a16:creationId xmlns:a16="http://schemas.microsoft.com/office/drawing/2014/main" id="{6B31E137-A7C7-1F89-EDC7-E923B3416F98}"/>
              </a:ext>
            </a:extLst>
          </p:cNvPr>
          <p:cNvGrpSpPr>
            <a:grpSpLocks/>
          </p:cNvGrpSpPr>
          <p:nvPr/>
        </p:nvGrpSpPr>
        <p:grpSpPr bwMode="auto">
          <a:xfrm>
            <a:off x="3203575" y="2133600"/>
            <a:ext cx="1682750" cy="1160463"/>
            <a:chOff x="2018" y="1344"/>
            <a:chExt cx="1060" cy="731"/>
          </a:xfrm>
        </p:grpSpPr>
        <p:sp>
          <p:nvSpPr>
            <p:cNvPr id="43023" name="Freeform 17">
              <a:extLst>
                <a:ext uri="{FF2B5EF4-FFF2-40B4-BE49-F238E27FC236}">
                  <a16:creationId xmlns:a16="http://schemas.microsoft.com/office/drawing/2014/main" id="{E6295B49-5469-8021-3916-B7AE3705472D}"/>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
          <p:nvSpPr>
            <p:cNvPr id="43024" name="Freeform 18">
              <a:extLst>
                <a:ext uri="{FF2B5EF4-FFF2-40B4-BE49-F238E27FC236}">
                  <a16:creationId xmlns:a16="http://schemas.microsoft.com/office/drawing/2014/main" id="{74A7243D-8FAD-59C8-B30A-05282BE1E783}"/>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25" name="Freeform 19">
              <a:extLst>
                <a:ext uri="{FF2B5EF4-FFF2-40B4-BE49-F238E27FC236}">
                  <a16:creationId xmlns:a16="http://schemas.microsoft.com/office/drawing/2014/main" id="{AE584F43-C039-413B-72B6-10682883D06C}"/>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26" name="Freeform 20">
              <a:extLst>
                <a:ext uri="{FF2B5EF4-FFF2-40B4-BE49-F238E27FC236}">
                  <a16:creationId xmlns:a16="http://schemas.microsoft.com/office/drawing/2014/main" id="{8CA74459-77D4-EBB0-7C57-C032AB6B8020}"/>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DDDDDD"/>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3027" name="Freeform 21">
              <a:extLst>
                <a:ext uri="{FF2B5EF4-FFF2-40B4-BE49-F238E27FC236}">
                  <a16:creationId xmlns:a16="http://schemas.microsoft.com/office/drawing/2014/main" id="{020EDD91-0FD6-2F70-653E-A89160F14335}"/>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DDDDDD"/>
            </a:solidFill>
            <a:ln w="6350">
              <a:solidFill>
                <a:srgbClr val="000000"/>
              </a:solidFill>
              <a:prstDash val="solid"/>
              <a:round/>
              <a:headEnd/>
              <a:tailEnd/>
            </a:ln>
          </p:spPr>
          <p:txBody>
            <a:bodyPr/>
            <a:lstStyle/>
            <a:p>
              <a:endParaRPr lang="en-US"/>
            </a:p>
          </p:txBody>
        </p:sp>
      </p:grpSp>
      <p:sp>
        <p:nvSpPr>
          <p:cNvPr id="43016" name="Text Box 22">
            <a:extLst>
              <a:ext uri="{FF2B5EF4-FFF2-40B4-BE49-F238E27FC236}">
                <a16:creationId xmlns:a16="http://schemas.microsoft.com/office/drawing/2014/main" id="{809D9584-D42C-2070-AD9E-263D6EB93DB6}"/>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Blast - Internal</a:t>
            </a:r>
          </a:p>
        </p:txBody>
      </p:sp>
      <p:grpSp>
        <p:nvGrpSpPr>
          <p:cNvPr id="43017" name="Group 35">
            <a:extLst>
              <a:ext uri="{FF2B5EF4-FFF2-40B4-BE49-F238E27FC236}">
                <a16:creationId xmlns:a16="http://schemas.microsoft.com/office/drawing/2014/main" id="{C1A1A6C0-0FE1-96AD-F138-83D279647D34}"/>
              </a:ext>
            </a:extLst>
          </p:cNvPr>
          <p:cNvGrpSpPr>
            <a:grpSpLocks/>
          </p:cNvGrpSpPr>
          <p:nvPr/>
        </p:nvGrpSpPr>
        <p:grpSpPr bwMode="auto">
          <a:xfrm>
            <a:off x="4479925" y="3719513"/>
            <a:ext cx="1325563" cy="922337"/>
            <a:chOff x="2822" y="2343"/>
            <a:chExt cx="835" cy="581"/>
          </a:xfrm>
        </p:grpSpPr>
        <p:sp>
          <p:nvSpPr>
            <p:cNvPr id="43019" name="Freeform 27">
              <a:extLst>
                <a:ext uri="{FF2B5EF4-FFF2-40B4-BE49-F238E27FC236}">
                  <a16:creationId xmlns:a16="http://schemas.microsoft.com/office/drawing/2014/main" id="{DFE8AA21-2CED-408C-48D8-095B2AD99182}"/>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43020" name="Freeform 28">
              <a:extLst>
                <a:ext uri="{FF2B5EF4-FFF2-40B4-BE49-F238E27FC236}">
                  <a16:creationId xmlns:a16="http://schemas.microsoft.com/office/drawing/2014/main" id="{D476EDB0-2FAF-549B-0A81-561B93B5E875}"/>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43021" name="Rectangle 29">
              <a:extLst>
                <a:ext uri="{FF2B5EF4-FFF2-40B4-BE49-F238E27FC236}">
                  <a16:creationId xmlns:a16="http://schemas.microsoft.com/office/drawing/2014/main" id="{85D7C3A1-F0A3-E309-47F2-2AED9B121D44}"/>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3022" name="Freeform 30">
              <a:extLst>
                <a:ext uri="{FF2B5EF4-FFF2-40B4-BE49-F238E27FC236}">
                  <a16:creationId xmlns:a16="http://schemas.microsoft.com/office/drawing/2014/main" id="{23C99576-F1BC-90B0-34A5-23183F1B7A45}"/>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43018" name="Rectangle 38">
            <a:extLst>
              <a:ext uri="{FF2B5EF4-FFF2-40B4-BE49-F238E27FC236}">
                <a16:creationId xmlns:a16="http://schemas.microsoft.com/office/drawing/2014/main" id="{F95A7533-A782-5B1B-17CC-B6A417C22052}"/>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
            <a:extLst>
              <a:ext uri="{FF2B5EF4-FFF2-40B4-BE49-F238E27FC236}">
                <a16:creationId xmlns:a16="http://schemas.microsoft.com/office/drawing/2014/main" id="{BEF99FF3-7648-7CB9-B5D7-3B1A0D6E7F56}"/>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4035" name="Text Box 4">
            <a:extLst>
              <a:ext uri="{FF2B5EF4-FFF2-40B4-BE49-F238E27FC236}">
                <a16:creationId xmlns:a16="http://schemas.microsoft.com/office/drawing/2014/main" id="{6F9741A7-CE30-66DC-82F1-F60AECDFF9CF}"/>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4036" name="Text Box 6">
            <a:extLst>
              <a:ext uri="{FF2B5EF4-FFF2-40B4-BE49-F238E27FC236}">
                <a16:creationId xmlns:a16="http://schemas.microsoft.com/office/drawing/2014/main" id="{280E380B-E67B-4860-F9BA-319932BD987F}"/>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4037" name="Group 7">
            <a:extLst>
              <a:ext uri="{FF2B5EF4-FFF2-40B4-BE49-F238E27FC236}">
                <a16:creationId xmlns:a16="http://schemas.microsoft.com/office/drawing/2014/main" id="{6A60CFC7-934B-81E3-1818-CAEBCEBFA829}"/>
              </a:ext>
            </a:extLst>
          </p:cNvPr>
          <p:cNvGrpSpPr>
            <a:grpSpLocks/>
          </p:cNvGrpSpPr>
          <p:nvPr/>
        </p:nvGrpSpPr>
        <p:grpSpPr bwMode="auto">
          <a:xfrm>
            <a:off x="331788" y="1930400"/>
            <a:ext cx="2065337" cy="2447925"/>
            <a:chOff x="209" y="1216"/>
            <a:chExt cx="1301" cy="1542"/>
          </a:xfrm>
        </p:grpSpPr>
        <p:sp>
          <p:nvSpPr>
            <p:cNvPr id="44059" name="Text Box 8">
              <a:extLst>
                <a:ext uri="{FF2B5EF4-FFF2-40B4-BE49-F238E27FC236}">
                  <a16:creationId xmlns:a16="http://schemas.microsoft.com/office/drawing/2014/main" id="{2972A832-A421-4189-0960-E2B2A4A4272E}"/>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4060" name="Oval 9">
              <a:extLst>
                <a:ext uri="{FF2B5EF4-FFF2-40B4-BE49-F238E27FC236}">
                  <a16:creationId xmlns:a16="http://schemas.microsoft.com/office/drawing/2014/main" id="{0A063214-8426-CB0B-B8A0-24C52D4CED3B}"/>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4061" name="Freeform 10">
              <a:extLst>
                <a:ext uri="{FF2B5EF4-FFF2-40B4-BE49-F238E27FC236}">
                  <a16:creationId xmlns:a16="http://schemas.microsoft.com/office/drawing/2014/main" id="{F2B5FE38-7970-AF3A-1CB6-73EC9721AAA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4062" name="Freeform 11">
              <a:extLst>
                <a:ext uri="{FF2B5EF4-FFF2-40B4-BE49-F238E27FC236}">
                  <a16:creationId xmlns:a16="http://schemas.microsoft.com/office/drawing/2014/main" id="{3A064C1D-E885-EF87-C583-7DA9F572C4B8}"/>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4063" name="Freeform 12">
              <a:extLst>
                <a:ext uri="{FF2B5EF4-FFF2-40B4-BE49-F238E27FC236}">
                  <a16:creationId xmlns:a16="http://schemas.microsoft.com/office/drawing/2014/main" id="{142CCD6D-8904-2833-B8E9-C5E69ED075CF}"/>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4064" name="Freeform 13">
              <a:extLst>
                <a:ext uri="{FF2B5EF4-FFF2-40B4-BE49-F238E27FC236}">
                  <a16:creationId xmlns:a16="http://schemas.microsoft.com/office/drawing/2014/main" id="{05D20A95-7DA8-D718-F4CE-172084851598}"/>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4065" name="Freeform 14">
              <a:extLst>
                <a:ext uri="{FF2B5EF4-FFF2-40B4-BE49-F238E27FC236}">
                  <a16:creationId xmlns:a16="http://schemas.microsoft.com/office/drawing/2014/main" id="{950F478B-85AB-2F72-9FC3-56370EDF3F8A}"/>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4066" name="Text Box 15">
              <a:extLst>
                <a:ext uri="{FF2B5EF4-FFF2-40B4-BE49-F238E27FC236}">
                  <a16:creationId xmlns:a16="http://schemas.microsoft.com/office/drawing/2014/main" id="{BF80D8FF-68E4-8C74-658F-5D2B4B83565C}"/>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4038" name="Group 28">
            <a:extLst>
              <a:ext uri="{FF2B5EF4-FFF2-40B4-BE49-F238E27FC236}">
                <a16:creationId xmlns:a16="http://schemas.microsoft.com/office/drawing/2014/main" id="{9DE38882-3DDB-3360-BD45-A69BB889D423}"/>
              </a:ext>
            </a:extLst>
          </p:cNvPr>
          <p:cNvGrpSpPr>
            <a:grpSpLocks/>
          </p:cNvGrpSpPr>
          <p:nvPr/>
        </p:nvGrpSpPr>
        <p:grpSpPr bwMode="auto">
          <a:xfrm>
            <a:off x="3203575" y="1928813"/>
            <a:ext cx="2601913" cy="2713037"/>
            <a:chOff x="2018" y="1215"/>
            <a:chExt cx="1639" cy="1709"/>
          </a:xfrm>
        </p:grpSpPr>
        <p:sp>
          <p:nvSpPr>
            <p:cNvPr id="44047" name="Text Box 5">
              <a:extLst>
                <a:ext uri="{FF2B5EF4-FFF2-40B4-BE49-F238E27FC236}">
                  <a16:creationId xmlns:a16="http://schemas.microsoft.com/office/drawing/2014/main" id="{CCEA442B-9F6B-297A-2D9B-E61AA35FB5A0}"/>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44048" name="Freeform 17">
              <a:extLst>
                <a:ext uri="{FF2B5EF4-FFF2-40B4-BE49-F238E27FC236}">
                  <a16:creationId xmlns:a16="http://schemas.microsoft.com/office/drawing/2014/main" id="{D8BE8ECA-5038-8029-937E-9C49385A78E4}"/>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4049" name="Freeform 18">
              <a:extLst>
                <a:ext uri="{FF2B5EF4-FFF2-40B4-BE49-F238E27FC236}">
                  <a16:creationId xmlns:a16="http://schemas.microsoft.com/office/drawing/2014/main" id="{BD167286-6F8E-859C-CBA5-1790E5366215}"/>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4050" name="Freeform 19">
              <a:extLst>
                <a:ext uri="{FF2B5EF4-FFF2-40B4-BE49-F238E27FC236}">
                  <a16:creationId xmlns:a16="http://schemas.microsoft.com/office/drawing/2014/main" id="{C1D18E58-79B9-EDB7-D441-9A50153A7277}"/>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4051" name="Freeform 20">
              <a:extLst>
                <a:ext uri="{FF2B5EF4-FFF2-40B4-BE49-F238E27FC236}">
                  <a16:creationId xmlns:a16="http://schemas.microsoft.com/office/drawing/2014/main" id="{85E47720-BA3E-A838-D725-F67AB38E249A}"/>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4052" name="Freeform 21">
              <a:extLst>
                <a:ext uri="{FF2B5EF4-FFF2-40B4-BE49-F238E27FC236}">
                  <a16:creationId xmlns:a16="http://schemas.microsoft.com/office/drawing/2014/main" id="{DD12380F-4879-0FC7-2307-98FA69B34C50}"/>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4053" name="Text Box 22">
              <a:extLst>
                <a:ext uri="{FF2B5EF4-FFF2-40B4-BE49-F238E27FC236}">
                  <a16:creationId xmlns:a16="http://schemas.microsoft.com/office/drawing/2014/main" id="{D713CF2D-C3C1-F946-1F0C-DA5B70CE5FFB}"/>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44054" name="Group 23">
              <a:extLst>
                <a:ext uri="{FF2B5EF4-FFF2-40B4-BE49-F238E27FC236}">
                  <a16:creationId xmlns:a16="http://schemas.microsoft.com/office/drawing/2014/main" id="{6AA4E161-F3CD-AC1A-765D-DFEEA95E980A}"/>
                </a:ext>
              </a:extLst>
            </p:cNvPr>
            <p:cNvGrpSpPr>
              <a:grpSpLocks/>
            </p:cNvGrpSpPr>
            <p:nvPr/>
          </p:nvGrpSpPr>
          <p:grpSpPr bwMode="auto">
            <a:xfrm>
              <a:off x="2822" y="2343"/>
              <a:ext cx="835" cy="581"/>
              <a:chOff x="2822" y="2343"/>
              <a:chExt cx="835" cy="581"/>
            </a:xfrm>
          </p:grpSpPr>
          <p:sp>
            <p:nvSpPr>
              <p:cNvPr id="44055" name="Freeform 24">
                <a:extLst>
                  <a:ext uri="{FF2B5EF4-FFF2-40B4-BE49-F238E27FC236}">
                    <a16:creationId xmlns:a16="http://schemas.microsoft.com/office/drawing/2014/main" id="{F18F2936-A1F1-C52C-884C-FEFB917D3581}"/>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4056" name="Freeform 25">
                <a:extLst>
                  <a:ext uri="{FF2B5EF4-FFF2-40B4-BE49-F238E27FC236}">
                    <a16:creationId xmlns:a16="http://schemas.microsoft.com/office/drawing/2014/main" id="{B8AC1A3F-A752-9216-1270-F0C2DD75CBF8}"/>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4057" name="Rectangle 26">
                <a:extLst>
                  <a:ext uri="{FF2B5EF4-FFF2-40B4-BE49-F238E27FC236}">
                    <a16:creationId xmlns:a16="http://schemas.microsoft.com/office/drawing/2014/main" id="{222D0ADD-5426-48DB-21BC-B209BB5F1F25}"/>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4058" name="Freeform 27">
                <a:extLst>
                  <a:ext uri="{FF2B5EF4-FFF2-40B4-BE49-F238E27FC236}">
                    <a16:creationId xmlns:a16="http://schemas.microsoft.com/office/drawing/2014/main" id="{57CD78E5-91DA-B0EC-0DF3-8DFAEE208786}"/>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grpSp>
        <p:nvGrpSpPr>
          <p:cNvPr id="44039" name="Group 138">
            <a:extLst>
              <a:ext uri="{FF2B5EF4-FFF2-40B4-BE49-F238E27FC236}">
                <a16:creationId xmlns:a16="http://schemas.microsoft.com/office/drawing/2014/main" id="{E3BD01D1-6F0D-DB16-8062-3D4E970C5E9B}"/>
              </a:ext>
            </a:extLst>
          </p:cNvPr>
          <p:cNvGrpSpPr>
            <a:grpSpLocks/>
          </p:cNvGrpSpPr>
          <p:nvPr/>
        </p:nvGrpSpPr>
        <p:grpSpPr bwMode="auto">
          <a:xfrm>
            <a:off x="5991225" y="1973263"/>
            <a:ext cx="1660525" cy="1223962"/>
            <a:chOff x="3774" y="1243"/>
            <a:chExt cx="1046" cy="771"/>
          </a:xfrm>
        </p:grpSpPr>
        <p:sp>
          <p:nvSpPr>
            <p:cNvPr id="44042" name="Rectangle 96">
              <a:extLst>
                <a:ext uri="{FF2B5EF4-FFF2-40B4-BE49-F238E27FC236}">
                  <a16:creationId xmlns:a16="http://schemas.microsoft.com/office/drawing/2014/main" id="{60A7584F-369D-AE1F-993D-52C08479F14A}"/>
                </a:ext>
              </a:extLst>
            </p:cNvPr>
            <p:cNvSpPr>
              <a:spLocks noChangeArrowheads="1"/>
            </p:cNvSpPr>
            <p:nvPr/>
          </p:nvSpPr>
          <p:spPr bwMode="auto">
            <a:xfrm>
              <a:off x="4474" y="1243"/>
              <a:ext cx="346" cy="771"/>
            </a:xfrm>
            <a:prstGeom prst="rect">
              <a:avLst/>
            </a:prstGeom>
            <a:solidFill>
              <a:srgbClr val="00DCE4"/>
            </a:solidFill>
            <a:ln w="7938">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4043" name="Freeform 97">
              <a:extLst>
                <a:ext uri="{FF2B5EF4-FFF2-40B4-BE49-F238E27FC236}">
                  <a16:creationId xmlns:a16="http://schemas.microsoft.com/office/drawing/2014/main" id="{2EC11C7C-9874-B83D-2316-6A39F36A6FBD}"/>
                </a:ext>
              </a:extLst>
            </p:cNvPr>
            <p:cNvSpPr>
              <a:spLocks/>
            </p:cNvSpPr>
            <p:nvPr/>
          </p:nvSpPr>
          <p:spPr bwMode="auto">
            <a:xfrm>
              <a:off x="3774" y="1474"/>
              <a:ext cx="388" cy="155"/>
            </a:xfrm>
            <a:custGeom>
              <a:avLst/>
              <a:gdLst>
                <a:gd name="T0" fmla="*/ 2 w 1162"/>
                <a:gd name="T1" fmla="*/ 0 h 465"/>
                <a:gd name="T2" fmla="*/ 2 w 1162"/>
                <a:gd name="T3" fmla="*/ 0 h 465"/>
                <a:gd name="T4" fmla="*/ 1 w 1162"/>
                <a:gd name="T5" fmla="*/ 1 h 465"/>
                <a:gd name="T6" fmla="*/ 1 w 1162"/>
                <a:gd name="T7" fmla="*/ 1 h 465"/>
                <a:gd name="T8" fmla="*/ 1 w 1162"/>
                <a:gd name="T9" fmla="*/ 1 h 465"/>
                <a:gd name="T10" fmla="*/ 1 w 1162"/>
                <a:gd name="T11" fmla="*/ 1 h 465"/>
                <a:gd name="T12" fmla="*/ 1 w 1162"/>
                <a:gd name="T13" fmla="*/ 1 h 465"/>
                <a:gd name="T14" fmla="*/ 1 w 1162"/>
                <a:gd name="T15" fmla="*/ 1 h 465"/>
                <a:gd name="T16" fmla="*/ 0 w 1162"/>
                <a:gd name="T17" fmla="*/ 1 h 465"/>
                <a:gd name="T18" fmla="*/ 0 w 1162"/>
                <a:gd name="T19" fmla="*/ 0 h 465"/>
                <a:gd name="T20" fmla="*/ 1 w 1162"/>
                <a:gd name="T21" fmla="*/ 0 h 465"/>
                <a:gd name="T22" fmla="*/ 1 w 1162"/>
                <a:gd name="T23" fmla="*/ 0 h 465"/>
                <a:gd name="T24" fmla="*/ 1 w 1162"/>
                <a:gd name="T25" fmla="*/ 0 h 465"/>
                <a:gd name="T26" fmla="*/ 1 w 1162"/>
                <a:gd name="T27" fmla="*/ 0 h 465"/>
                <a:gd name="T28" fmla="*/ 1 w 1162"/>
                <a:gd name="T29" fmla="*/ 0 h 465"/>
                <a:gd name="T30" fmla="*/ 1 w 1162"/>
                <a:gd name="T31" fmla="*/ 0 h 465"/>
                <a:gd name="T32" fmla="*/ 2 w 1162"/>
                <a:gd name="T33" fmla="*/ 0 h 465"/>
                <a:gd name="T34" fmla="*/ 2 w 1162"/>
                <a:gd name="T35" fmla="*/ 0 h 465"/>
                <a:gd name="T36" fmla="*/ 2 w 1162"/>
                <a:gd name="T37" fmla="*/ 0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2" h="465">
                  <a:moveTo>
                    <a:pt x="1160" y="231"/>
                  </a:moveTo>
                  <a:lnTo>
                    <a:pt x="1106" y="328"/>
                  </a:lnTo>
                  <a:lnTo>
                    <a:pt x="1026" y="403"/>
                  </a:lnTo>
                  <a:lnTo>
                    <a:pt x="926" y="449"/>
                  </a:lnTo>
                  <a:lnTo>
                    <a:pt x="871" y="461"/>
                  </a:lnTo>
                  <a:lnTo>
                    <a:pt x="843" y="462"/>
                  </a:lnTo>
                  <a:lnTo>
                    <a:pt x="813" y="463"/>
                  </a:lnTo>
                  <a:lnTo>
                    <a:pt x="814" y="465"/>
                  </a:lnTo>
                  <a:lnTo>
                    <a:pt x="0" y="465"/>
                  </a:lnTo>
                  <a:lnTo>
                    <a:pt x="0" y="0"/>
                  </a:lnTo>
                  <a:lnTo>
                    <a:pt x="814" y="0"/>
                  </a:lnTo>
                  <a:lnTo>
                    <a:pt x="816" y="1"/>
                  </a:lnTo>
                  <a:lnTo>
                    <a:pt x="842" y="1"/>
                  </a:lnTo>
                  <a:lnTo>
                    <a:pt x="870" y="2"/>
                  </a:lnTo>
                  <a:lnTo>
                    <a:pt x="926" y="12"/>
                  </a:lnTo>
                  <a:lnTo>
                    <a:pt x="1026" y="59"/>
                  </a:lnTo>
                  <a:lnTo>
                    <a:pt x="1106" y="134"/>
                  </a:lnTo>
                  <a:lnTo>
                    <a:pt x="1162" y="233"/>
                  </a:lnTo>
                  <a:lnTo>
                    <a:pt x="1160" y="231"/>
                  </a:lnTo>
                  <a:close/>
                </a:path>
              </a:pathLst>
            </a:custGeom>
            <a:solidFill>
              <a:srgbClr val="808000"/>
            </a:solidFill>
            <a:ln w="6350">
              <a:solidFill>
                <a:srgbClr val="000000"/>
              </a:solidFill>
              <a:prstDash val="solid"/>
              <a:round/>
              <a:headEnd/>
              <a:tailEnd/>
            </a:ln>
          </p:spPr>
          <p:txBody>
            <a:bodyPr/>
            <a:lstStyle/>
            <a:p>
              <a:endParaRPr lang="en-US"/>
            </a:p>
          </p:txBody>
        </p:sp>
        <p:sp>
          <p:nvSpPr>
            <p:cNvPr id="44044" name="Freeform 98">
              <a:extLst>
                <a:ext uri="{FF2B5EF4-FFF2-40B4-BE49-F238E27FC236}">
                  <a16:creationId xmlns:a16="http://schemas.microsoft.com/office/drawing/2014/main" id="{B6C558DA-A311-AAF8-F1AA-24CAE09114D7}"/>
                </a:ext>
              </a:extLst>
            </p:cNvPr>
            <p:cNvSpPr>
              <a:spLocks/>
            </p:cNvSpPr>
            <p:nvPr/>
          </p:nvSpPr>
          <p:spPr bwMode="auto">
            <a:xfrm>
              <a:off x="3887" y="1495"/>
              <a:ext cx="244" cy="110"/>
            </a:xfrm>
            <a:custGeom>
              <a:avLst/>
              <a:gdLst>
                <a:gd name="T0" fmla="*/ 1 w 732"/>
                <a:gd name="T1" fmla="*/ 0 h 330"/>
                <a:gd name="T2" fmla="*/ 1 w 732"/>
                <a:gd name="T3" fmla="*/ 0 h 330"/>
                <a:gd name="T4" fmla="*/ 1 w 732"/>
                <a:gd name="T5" fmla="*/ 0 h 330"/>
                <a:gd name="T6" fmla="*/ 1 w 732"/>
                <a:gd name="T7" fmla="*/ 0 h 330"/>
                <a:gd name="T8" fmla="*/ 1 w 732"/>
                <a:gd name="T9" fmla="*/ 0 h 330"/>
                <a:gd name="T10" fmla="*/ 1 w 732"/>
                <a:gd name="T11" fmla="*/ 0 h 330"/>
                <a:gd name="T12" fmla="*/ 1 w 732"/>
                <a:gd name="T13" fmla="*/ 0 h 330"/>
                <a:gd name="T14" fmla="*/ 1 w 732"/>
                <a:gd name="T15" fmla="*/ 0 h 330"/>
                <a:gd name="T16" fmla="*/ 1 w 732"/>
                <a:gd name="T17" fmla="*/ 0 h 330"/>
                <a:gd name="T18" fmla="*/ 1 w 732"/>
                <a:gd name="T19" fmla="*/ 0 h 330"/>
                <a:gd name="T20" fmla="*/ 1 w 732"/>
                <a:gd name="T21" fmla="*/ 0 h 330"/>
                <a:gd name="T22" fmla="*/ 1 w 732"/>
                <a:gd name="T23" fmla="*/ 0 h 330"/>
                <a:gd name="T24" fmla="*/ 1 w 732"/>
                <a:gd name="T25" fmla="*/ 0 h 330"/>
                <a:gd name="T26" fmla="*/ 1 w 732"/>
                <a:gd name="T27" fmla="*/ 0 h 330"/>
                <a:gd name="T28" fmla="*/ 0 w 732"/>
                <a:gd name="T29" fmla="*/ 0 h 330"/>
                <a:gd name="T30" fmla="*/ 0 w 732"/>
                <a:gd name="T31" fmla="*/ 0 h 330"/>
                <a:gd name="T32" fmla="*/ 1 w 732"/>
                <a:gd name="T33" fmla="*/ 0 h 330"/>
                <a:gd name="T34" fmla="*/ 1 w 732"/>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2" h="330">
                  <a:moveTo>
                    <a:pt x="485" y="0"/>
                  </a:moveTo>
                  <a:lnTo>
                    <a:pt x="523" y="0"/>
                  </a:lnTo>
                  <a:lnTo>
                    <a:pt x="563" y="7"/>
                  </a:lnTo>
                  <a:lnTo>
                    <a:pt x="633" y="41"/>
                  </a:lnTo>
                  <a:lnTo>
                    <a:pt x="692" y="93"/>
                  </a:lnTo>
                  <a:lnTo>
                    <a:pt x="732" y="165"/>
                  </a:lnTo>
                  <a:lnTo>
                    <a:pt x="732" y="163"/>
                  </a:lnTo>
                  <a:lnTo>
                    <a:pt x="694" y="231"/>
                  </a:lnTo>
                  <a:lnTo>
                    <a:pt x="636" y="284"/>
                  </a:lnTo>
                  <a:lnTo>
                    <a:pt x="565" y="318"/>
                  </a:lnTo>
                  <a:lnTo>
                    <a:pt x="526" y="326"/>
                  </a:lnTo>
                  <a:lnTo>
                    <a:pt x="507" y="327"/>
                  </a:lnTo>
                  <a:lnTo>
                    <a:pt x="484" y="328"/>
                  </a:lnTo>
                  <a:lnTo>
                    <a:pt x="482" y="330"/>
                  </a:lnTo>
                  <a:lnTo>
                    <a:pt x="0" y="330"/>
                  </a:lnTo>
                  <a:lnTo>
                    <a:pt x="0" y="0"/>
                  </a:lnTo>
                  <a:lnTo>
                    <a:pt x="482" y="0"/>
                  </a:lnTo>
                  <a:lnTo>
                    <a:pt x="485" y="0"/>
                  </a:lnTo>
                  <a:close/>
                </a:path>
              </a:pathLst>
            </a:custGeom>
            <a:solidFill>
              <a:srgbClr val="FFCC66"/>
            </a:solidFill>
            <a:ln w="6350">
              <a:solidFill>
                <a:srgbClr val="000000"/>
              </a:solidFill>
              <a:prstDash val="solid"/>
              <a:round/>
              <a:headEnd/>
              <a:tailEnd/>
            </a:ln>
          </p:spPr>
          <p:txBody>
            <a:bodyPr/>
            <a:lstStyle/>
            <a:p>
              <a:endParaRPr lang="en-US"/>
            </a:p>
          </p:txBody>
        </p:sp>
        <p:sp>
          <p:nvSpPr>
            <p:cNvPr id="44045" name="Rectangle 99">
              <a:extLst>
                <a:ext uri="{FF2B5EF4-FFF2-40B4-BE49-F238E27FC236}">
                  <a16:creationId xmlns:a16="http://schemas.microsoft.com/office/drawing/2014/main" id="{6C1D638B-54B4-9300-6AC4-CE3B6FCC79F3}"/>
                </a:ext>
              </a:extLst>
            </p:cNvPr>
            <p:cNvSpPr>
              <a:spLocks noChangeArrowheads="1"/>
            </p:cNvSpPr>
            <p:nvPr/>
          </p:nvSpPr>
          <p:spPr bwMode="auto">
            <a:xfrm>
              <a:off x="3815" y="1514"/>
              <a:ext cx="74" cy="7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4046" name="Rectangle 119">
              <a:extLst>
                <a:ext uri="{FF2B5EF4-FFF2-40B4-BE49-F238E27FC236}">
                  <a16:creationId xmlns:a16="http://schemas.microsoft.com/office/drawing/2014/main" id="{AB6DEF9A-A7AB-5800-29C9-3A22132F866A}"/>
                </a:ext>
              </a:extLst>
            </p:cNvPr>
            <p:cNvSpPr>
              <a:spLocks noChangeArrowheads="1"/>
            </p:cNvSpPr>
            <p:nvPr/>
          </p:nvSpPr>
          <p:spPr bwMode="auto">
            <a:xfrm>
              <a:off x="4474" y="1243"/>
              <a:ext cx="346" cy="771"/>
            </a:xfrm>
            <a:prstGeom prst="rect">
              <a:avLst/>
            </a:prstGeom>
            <a:solidFill>
              <a:srgbClr val="DDDDDD"/>
            </a:solidFill>
            <a:ln w="7112">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44040" name="Text Box 136">
            <a:extLst>
              <a:ext uri="{FF2B5EF4-FFF2-40B4-BE49-F238E27FC236}">
                <a16:creationId xmlns:a16="http://schemas.microsoft.com/office/drawing/2014/main" id="{0CB63B68-8390-646D-ACFC-265BD17CA4F9}"/>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HESH</a:t>
            </a:r>
          </a:p>
        </p:txBody>
      </p:sp>
      <p:sp>
        <p:nvSpPr>
          <p:cNvPr id="44041" name="Rectangle 141">
            <a:extLst>
              <a:ext uri="{FF2B5EF4-FFF2-40B4-BE49-F238E27FC236}">
                <a16:creationId xmlns:a16="http://schemas.microsoft.com/office/drawing/2014/main" id="{743497CF-E1B4-37D7-490E-5BA26DF46808}"/>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a:extLst>
              <a:ext uri="{FF2B5EF4-FFF2-40B4-BE49-F238E27FC236}">
                <a16:creationId xmlns:a16="http://schemas.microsoft.com/office/drawing/2014/main" id="{ABA273C2-A7AC-AA37-45F5-9F164762CDE9}"/>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5059" name="Text Box 5">
            <a:extLst>
              <a:ext uri="{FF2B5EF4-FFF2-40B4-BE49-F238E27FC236}">
                <a16:creationId xmlns:a16="http://schemas.microsoft.com/office/drawing/2014/main" id="{009950E5-AFF1-E346-193F-6919844C37B4}"/>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5060" name="Group 6">
            <a:extLst>
              <a:ext uri="{FF2B5EF4-FFF2-40B4-BE49-F238E27FC236}">
                <a16:creationId xmlns:a16="http://schemas.microsoft.com/office/drawing/2014/main" id="{69CBFBAE-226B-9EE3-DFA3-D85FE10A57A6}"/>
              </a:ext>
            </a:extLst>
          </p:cNvPr>
          <p:cNvGrpSpPr>
            <a:grpSpLocks/>
          </p:cNvGrpSpPr>
          <p:nvPr/>
        </p:nvGrpSpPr>
        <p:grpSpPr bwMode="auto">
          <a:xfrm>
            <a:off x="331788" y="1930400"/>
            <a:ext cx="2065337" cy="2447925"/>
            <a:chOff x="209" y="1216"/>
            <a:chExt cx="1301" cy="1542"/>
          </a:xfrm>
        </p:grpSpPr>
        <p:sp>
          <p:nvSpPr>
            <p:cNvPr id="45083" name="Text Box 7">
              <a:extLst>
                <a:ext uri="{FF2B5EF4-FFF2-40B4-BE49-F238E27FC236}">
                  <a16:creationId xmlns:a16="http://schemas.microsoft.com/office/drawing/2014/main" id="{379AAF54-7429-4597-EF0B-468B38D8FAA0}"/>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5084" name="Oval 8">
              <a:extLst>
                <a:ext uri="{FF2B5EF4-FFF2-40B4-BE49-F238E27FC236}">
                  <a16:creationId xmlns:a16="http://schemas.microsoft.com/office/drawing/2014/main" id="{0150727B-C2B5-8F16-6220-4D28BF16E2FE}"/>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5085" name="Freeform 9">
              <a:extLst>
                <a:ext uri="{FF2B5EF4-FFF2-40B4-BE49-F238E27FC236}">
                  <a16:creationId xmlns:a16="http://schemas.microsoft.com/office/drawing/2014/main" id="{799AFF2C-521E-0889-EAEA-864D4124763C}"/>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5086" name="Freeform 10">
              <a:extLst>
                <a:ext uri="{FF2B5EF4-FFF2-40B4-BE49-F238E27FC236}">
                  <a16:creationId xmlns:a16="http://schemas.microsoft.com/office/drawing/2014/main" id="{572726F9-ACA0-DC4E-F50F-8E7D7385A8A5}"/>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5087" name="Freeform 11">
              <a:extLst>
                <a:ext uri="{FF2B5EF4-FFF2-40B4-BE49-F238E27FC236}">
                  <a16:creationId xmlns:a16="http://schemas.microsoft.com/office/drawing/2014/main" id="{5C6FC859-651E-898B-E9C5-E2F0F8FCE53C}"/>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088" name="Freeform 12">
              <a:extLst>
                <a:ext uri="{FF2B5EF4-FFF2-40B4-BE49-F238E27FC236}">
                  <a16:creationId xmlns:a16="http://schemas.microsoft.com/office/drawing/2014/main" id="{8C60CD33-6A1D-0D2A-B494-9A22A0F93E75}"/>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089" name="Freeform 13">
              <a:extLst>
                <a:ext uri="{FF2B5EF4-FFF2-40B4-BE49-F238E27FC236}">
                  <a16:creationId xmlns:a16="http://schemas.microsoft.com/office/drawing/2014/main" id="{719370D5-3F31-37AD-2D53-F86D44BA434F}"/>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5090" name="Text Box 14">
              <a:extLst>
                <a:ext uri="{FF2B5EF4-FFF2-40B4-BE49-F238E27FC236}">
                  <a16:creationId xmlns:a16="http://schemas.microsoft.com/office/drawing/2014/main" id="{19C0631C-FF94-29B5-E47E-7511B939127B}"/>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5061" name="Group 15">
            <a:extLst>
              <a:ext uri="{FF2B5EF4-FFF2-40B4-BE49-F238E27FC236}">
                <a16:creationId xmlns:a16="http://schemas.microsoft.com/office/drawing/2014/main" id="{55510A2E-3237-97CD-C3C6-840EB46493E4}"/>
              </a:ext>
            </a:extLst>
          </p:cNvPr>
          <p:cNvGrpSpPr>
            <a:grpSpLocks/>
          </p:cNvGrpSpPr>
          <p:nvPr/>
        </p:nvGrpSpPr>
        <p:grpSpPr bwMode="auto">
          <a:xfrm>
            <a:off x="3203575" y="1928813"/>
            <a:ext cx="2601913" cy="2713037"/>
            <a:chOff x="2018" y="1215"/>
            <a:chExt cx="1639" cy="1709"/>
          </a:xfrm>
        </p:grpSpPr>
        <p:sp>
          <p:nvSpPr>
            <p:cNvPr id="45071" name="Text Box 16">
              <a:extLst>
                <a:ext uri="{FF2B5EF4-FFF2-40B4-BE49-F238E27FC236}">
                  <a16:creationId xmlns:a16="http://schemas.microsoft.com/office/drawing/2014/main" id="{92DB1CC8-1425-D42E-299E-1C846BBCC8D9}"/>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45072" name="Freeform 17">
              <a:extLst>
                <a:ext uri="{FF2B5EF4-FFF2-40B4-BE49-F238E27FC236}">
                  <a16:creationId xmlns:a16="http://schemas.microsoft.com/office/drawing/2014/main" id="{5519D159-68E9-20C4-1A27-727772ADDCF1}"/>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5073" name="Freeform 18">
              <a:extLst>
                <a:ext uri="{FF2B5EF4-FFF2-40B4-BE49-F238E27FC236}">
                  <a16:creationId xmlns:a16="http://schemas.microsoft.com/office/drawing/2014/main" id="{F923B1DF-BD5C-638A-155B-806E175ED4D1}"/>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5074" name="Freeform 19">
              <a:extLst>
                <a:ext uri="{FF2B5EF4-FFF2-40B4-BE49-F238E27FC236}">
                  <a16:creationId xmlns:a16="http://schemas.microsoft.com/office/drawing/2014/main" id="{F9DF9A0A-0EE9-CDD5-D629-FC838ED490C1}"/>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5075" name="Freeform 20">
              <a:extLst>
                <a:ext uri="{FF2B5EF4-FFF2-40B4-BE49-F238E27FC236}">
                  <a16:creationId xmlns:a16="http://schemas.microsoft.com/office/drawing/2014/main" id="{60BEF5C0-700D-5DAA-E71D-30691E61CCA0}"/>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5076" name="Freeform 21">
              <a:extLst>
                <a:ext uri="{FF2B5EF4-FFF2-40B4-BE49-F238E27FC236}">
                  <a16:creationId xmlns:a16="http://schemas.microsoft.com/office/drawing/2014/main" id="{6FA47632-4B2F-D4CA-BC4F-397DB2AEFCDC}"/>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5077" name="Text Box 22">
              <a:extLst>
                <a:ext uri="{FF2B5EF4-FFF2-40B4-BE49-F238E27FC236}">
                  <a16:creationId xmlns:a16="http://schemas.microsoft.com/office/drawing/2014/main" id="{FCBAC793-E849-29C5-B0EC-E5E8F2AD879A}"/>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45078" name="Group 23">
              <a:extLst>
                <a:ext uri="{FF2B5EF4-FFF2-40B4-BE49-F238E27FC236}">
                  <a16:creationId xmlns:a16="http://schemas.microsoft.com/office/drawing/2014/main" id="{FC9A930A-1FBB-F593-8B31-BEB64EE32460}"/>
                </a:ext>
              </a:extLst>
            </p:cNvPr>
            <p:cNvGrpSpPr>
              <a:grpSpLocks/>
            </p:cNvGrpSpPr>
            <p:nvPr/>
          </p:nvGrpSpPr>
          <p:grpSpPr bwMode="auto">
            <a:xfrm>
              <a:off x="2822" y="2343"/>
              <a:ext cx="835" cy="581"/>
              <a:chOff x="2822" y="2343"/>
              <a:chExt cx="835" cy="581"/>
            </a:xfrm>
          </p:grpSpPr>
          <p:sp>
            <p:nvSpPr>
              <p:cNvPr id="45079" name="Freeform 24">
                <a:extLst>
                  <a:ext uri="{FF2B5EF4-FFF2-40B4-BE49-F238E27FC236}">
                    <a16:creationId xmlns:a16="http://schemas.microsoft.com/office/drawing/2014/main" id="{09D4CA52-151E-FA58-B287-D6A9B33D4EE4}"/>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5080" name="Freeform 25">
                <a:extLst>
                  <a:ext uri="{FF2B5EF4-FFF2-40B4-BE49-F238E27FC236}">
                    <a16:creationId xmlns:a16="http://schemas.microsoft.com/office/drawing/2014/main" id="{D51F3DAB-FDD3-7615-B76F-ED6963D6BFB9}"/>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5081" name="Rectangle 26">
                <a:extLst>
                  <a:ext uri="{FF2B5EF4-FFF2-40B4-BE49-F238E27FC236}">
                    <a16:creationId xmlns:a16="http://schemas.microsoft.com/office/drawing/2014/main" id="{56699F35-A068-A7BF-175F-CA24883BC2D6}"/>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5082" name="Freeform 27">
                <a:extLst>
                  <a:ext uri="{FF2B5EF4-FFF2-40B4-BE49-F238E27FC236}">
                    <a16:creationId xmlns:a16="http://schemas.microsoft.com/office/drawing/2014/main" id="{9FCE2FE2-FDCD-EA20-8C5F-DA9D8D0BCA9D}"/>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45062" name="Text Box 34">
            <a:extLst>
              <a:ext uri="{FF2B5EF4-FFF2-40B4-BE49-F238E27FC236}">
                <a16:creationId xmlns:a16="http://schemas.microsoft.com/office/drawing/2014/main" id="{B2DE4BBE-0B47-579B-1925-645E0B4909D4}"/>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HESH</a:t>
            </a:r>
          </a:p>
        </p:txBody>
      </p:sp>
      <p:grpSp>
        <p:nvGrpSpPr>
          <p:cNvPr id="45063" name="Group 80">
            <a:extLst>
              <a:ext uri="{FF2B5EF4-FFF2-40B4-BE49-F238E27FC236}">
                <a16:creationId xmlns:a16="http://schemas.microsoft.com/office/drawing/2014/main" id="{4ACC1B7B-A535-2042-ED86-F07560A6FBB1}"/>
              </a:ext>
            </a:extLst>
          </p:cNvPr>
          <p:cNvGrpSpPr>
            <a:grpSpLocks/>
          </p:cNvGrpSpPr>
          <p:nvPr/>
        </p:nvGrpSpPr>
        <p:grpSpPr bwMode="auto">
          <a:xfrm>
            <a:off x="6605588" y="1973263"/>
            <a:ext cx="1046162" cy="1223962"/>
            <a:chOff x="4161" y="1243"/>
            <a:chExt cx="659" cy="771"/>
          </a:xfrm>
        </p:grpSpPr>
        <p:sp>
          <p:nvSpPr>
            <p:cNvPr id="45066" name="Rectangle 29">
              <a:extLst>
                <a:ext uri="{FF2B5EF4-FFF2-40B4-BE49-F238E27FC236}">
                  <a16:creationId xmlns:a16="http://schemas.microsoft.com/office/drawing/2014/main" id="{3CB56B06-238E-D412-12BE-F46DC2B25809}"/>
                </a:ext>
              </a:extLst>
            </p:cNvPr>
            <p:cNvSpPr>
              <a:spLocks noChangeArrowheads="1"/>
            </p:cNvSpPr>
            <p:nvPr/>
          </p:nvSpPr>
          <p:spPr bwMode="auto">
            <a:xfrm>
              <a:off x="4474" y="1243"/>
              <a:ext cx="346" cy="771"/>
            </a:xfrm>
            <a:prstGeom prst="rect">
              <a:avLst/>
            </a:prstGeom>
            <a:solidFill>
              <a:srgbClr val="00DCE4"/>
            </a:solidFill>
            <a:ln w="7938">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5067" name="Rectangle 33">
              <a:extLst>
                <a:ext uri="{FF2B5EF4-FFF2-40B4-BE49-F238E27FC236}">
                  <a16:creationId xmlns:a16="http://schemas.microsoft.com/office/drawing/2014/main" id="{E22EA389-A0F6-105A-1E0C-0CCA8AB5E792}"/>
                </a:ext>
              </a:extLst>
            </p:cNvPr>
            <p:cNvSpPr>
              <a:spLocks noChangeArrowheads="1"/>
            </p:cNvSpPr>
            <p:nvPr/>
          </p:nvSpPr>
          <p:spPr bwMode="auto">
            <a:xfrm>
              <a:off x="4474" y="1243"/>
              <a:ext cx="346" cy="771"/>
            </a:xfrm>
            <a:prstGeom prst="rect">
              <a:avLst/>
            </a:prstGeom>
            <a:solidFill>
              <a:srgbClr val="DDDDDD"/>
            </a:solidFill>
            <a:ln w="7112">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5068" name="Freeform 48">
              <a:extLst>
                <a:ext uri="{FF2B5EF4-FFF2-40B4-BE49-F238E27FC236}">
                  <a16:creationId xmlns:a16="http://schemas.microsoft.com/office/drawing/2014/main" id="{EE35BCAB-3DE7-FC7E-9F75-885509303FF9}"/>
                </a:ext>
              </a:extLst>
            </p:cNvPr>
            <p:cNvSpPr>
              <a:spLocks/>
            </p:cNvSpPr>
            <p:nvPr/>
          </p:nvSpPr>
          <p:spPr bwMode="auto">
            <a:xfrm>
              <a:off x="4161" y="1427"/>
              <a:ext cx="312" cy="251"/>
            </a:xfrm>
            <a:custGeom>
              <a:avLst/>
              <a:gdLst>
                <a:gd name="T0" fmla="*/ 1 w 935"/>
                <a:gd name="T1" fmla="*/ 1 h 751"/>
                <a:gd name="T2" fmla="*/ 1 w 935"/>
                <a:gd name="T3" fmla="*/ 1 h 751"/>
                <a:gd name="T4" fmla="*/ 1 w 935"/>
                <a:gd name="T5" fmla="*/ 1 h 751"/>
                <a:gd name="T6" fmla="*/ 1 w 935"/>
                <a:gd name="T7" fmla="*/ 1 h 751"/>
                <a:gd name="T8" fmla="*/ 0 w 935"/>
                <a:gd name="T9" fmla="*/ 1 h 751"/>
                <a:gd name="T10" fmla="*/ 0 w 935"/>
                <a:gd name="T11" fmla="*/ 0 h 751"/>
                <a:gd name="T12" fmla="*/ 1 w 935"/>
                <a:gd name="T13" fmla="*/ 0 h 751"/>
                <a:gd name="T14" fmla="*/ 1 w 935"/>
                <a:gd name="T15" fmla="*/ 0 h 751"/>
                <a:gd name="T16" fmla="*/ 1 w 935"/>
                <a:gd name="T17" fmla="*/ 0 h 751"/>
                <a:gd name="T18" fmla="*/ 1 w 935"/>
                <a:gd name="T19" fmla="*/ 0 h 751"/>
                <a:gd name="T20" fmla="*/ 1 w 935"/>
                <a:gd name="T21" fmla="*/ 0 h 751"/>
                <a:gd name="T22" fmla="*/ 1 w 935"/>
                <a:gd name="T23" fmla="*/ 0 h 751"/>
                <a:gd name="T24" fmla="*/ 1 w 935"/>
                <a:gd name="T25" fmla="*/ 0 h 751"/>
                <a:gd name="T26" fmla="*/ 1 w 935"/>
                <a:gd name="T27" fmla="*/ 0 h 751"/>
                <a:gd name="T28" fmla="*/ 1 w 935"/>
                <a:gd name="T29" fmla="*/ 0 h 751"/>
                <a:gd name="T30" fmla="*/ 1 w 935"/>
                <a:gd name="T31" fmla="*/ 0 h 751"/>
                <a:gd name="T32" fmla="*/ 1 w 935"/>
                <a:gd name="T33" fmla="*/ 0 h 751"/>
                <a:gd name="T34" fmla="*/ 1 w 935"/>
                <a:gd name="T35" fmla="*/ 0 h 751"/>
                <a:gd name="T36" fmla="*/ 1 w 935"/>
                <a:gd name="T37" fmla="*/ 1 h 751"/>
                <a:gd name="T38" fmla="*/ 1 w 935"/>
                <a:gd name="T39" fmla="*/ 1 h 751"/>
                <a:gd name="T40" fmla="*/ 1 w 935"/>
                <a:gd name="T41" fmla="*/ 1 h 751"/>
                <a:gd name="T42" fmla="*/ 1 w 935"/>
                <a:gd name="T43" fmla="*/ 1 h 751"/>
                <a:gd name="T44" fmla="*/ 1 w 935"/>
                <a:gd name="T45" fmla="*/ 1 h 751"/>
                <a:gd name="T46" fmla="*/ 1 w 935"/>
                <a:gd name="T47" fmla="*/ 1 h 751"/>
                <a:gd name="T48" fmla="*/ 1 w 935"/>
                <a:gd name="T49" fmla="*/ 1 h 751"/>
                <a:gd name="T50" fmla="*/ 1 w 935"/>
                <a:gd name="T51" fmla="*/ 1 h 751"/>
                <a:gd name="T52" fmla="*/ 1 w 935"/>
                <a:gd name="T53" fmla="*/ 1 h 7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935" h="751">
                  <a:moveTo>
                    <a:pt x="698" y="719"/>
                  </a:moveTo>
                  <a:lnTo>
                    <a:pt x="593" y="642"/>
                  </a:lnTo>
                  <a:lnTo>
                    <a:pt x="465" y="602"/>
                  </a:lnTo>
                  <a:lnTo>
                    <a:pt x="465" y="607"/>
                  </a:lnTo>
                  <a:lnTo>
                    <a:pt x="0" y="607"/>
                  </a:lnTo>
                  <a:lnTo>
                    <a:pt x="0" y="142"/>
                  </a:lnTo>
                  <a:lnTo>
                    <a:pt x="465" y="142"/>
                  </a:lnTo>
                  <a:lnTo>
                    <a:pt x="465" y="141"/>
                  </a:lnTo>
                  <a:lnTo>
                    <a:pt x="591" y="103"/>
                  </a:lnTo>
                  <a:lnTo>
                    <a:pt x="698" y="25"/>
                  </a:lnTo>
                  <a:lnTo>
                    <a:pt x="699" y="26"/>
                  </a:lnTo>
                  <a:lnTo>
                    <a:pt x="774" y="0"/>
                  </a:lnTo>
                  <a:lnTo>
                    <a:pt x="793" y="0"/>
                  </a:lnTo>
                  <a:lnTo>
                    <a:pt x="812" y="1"/>
                  </a:lnTo>
                  <a:lnTo>
                    <a:pt x="850" y="15"/>
                  </a:lnTo>
                  <a:lnTo>
                    <a:pt x="907" y="64"/>
                  </a:lnTo>
                  <a:lnTo>
                    <a:pt x="931" y="144"/>
                  </a:lnTo>
                  <a:lnTo>
                    <a:pt x="935" y="142"/>
                  </a:lnTo>
                  <a:lnTo>
                    <a:pt x="935" y="607"/>
                  </a:lnTo>
                  <a:lnTo>
                    <a:pt x="931" y="606"/>
                  </a:lnTo>
                  <a:lnTo>
                    <a:pt x="931" y="625"/>
                  </a:lnTo>
                  <a:lnTo>
                    <a:pt x="926" y="647"/>
                  </a:lnTo>
                  <a:lnTo>
                    <a:pt x="909" y="682"/>
                  </a:lnTo>
                  <a:lnTo>
                    <a:pt x="851" y="734"/>
                  </a:lnTo>
                  <a:lnTo>
                    <a:pt x="777" y="751"/>
                  </a:lnTo>
                  <a:lnTo>
                    <a:pt x="699" y="724"/>
                  </a:lnTo>
                  <a:lnTo>
                    <a:pt x="698" y="719"/>
                  </a:lnTo>
                  <a:close/>
                </a:path>
              </a:pathLst>
            </a:custGeom>
            <a:solidFill>
              <a:srgbClr val="808000"/>
            </a:solidFill>
            <a:ln w="6350">
              <a:solidFill>
                <a:srgbClr val="000000"/>
              </a:solidFill>
              <a:prstDash val="solid"/>
              <a:round/>
              <a:headEnd/>
              <a:tailEnd/>
            </a:ln>
          </p:spPr>
          <p:txBody>
            <a:bodyPr/>
            <a:lstStyle/>
            <a:p>
              <a:endParaRPr lang="en-US"/>
            </a:p>
          </p:txBody>
        </p:sp>
        <p:sp>
          <p:nvSpPr>
            <p:cNvPr id="45069" name="Freeform 49">
              <a:extLst>
                <a:ext uri="{FF2B5EF4-FFF2-40B4-BE49-F238E27FC236}">
                  <a16:creationId xmlns:a16="http://schemas.microsoft.com/office/drawing/2014/main" id="{7B3E5029-E155-E277-BCD5-CCA3B5E8E234}"/>
                </a:ext>
              </a:extLst>
            </p:cNvPr>
            <p:cNvSpPr>
              <a:spLocks/>
            </p:cNvSpPr>
            <p:nvPr/>
          </p:nvSpPr>
          <p:spPr bwMode="auto">
            <a:xfrm>
              <a:off x="4276" y="1460"/>
              <a:ext cx="178" cy="189"/>
            </a:xfrm>
            <a:custGeom>
              <a:avLst/>
              <a:gdLst>
                <a:gd name="T0" fmla="*/ 1 w 534"/>
                <a:gd name="T1" fmla="*/ 0 h 568"/>
                <a:gd name="T2" fmla="*/ 1 w 534"/>
                <a:gd name="T3" fmla="*/ 0 h 568"/>
                <a:gd name="T4" fmla="*/ 1 w 534"/>
                <a:gd name="T5" fmla="*/ 0 h 568"/>
                <a:gd name="T6" fmla="*/ 1 w 534"/>
                <a:gd name="T7" fmla="*/ 0 h 568"/>
                <a:gd name="T8" fmla="*/ 1 w 534"/>
                <a:gd name="T9" fmla="*/ 0 h 568"/>
                <a:gd name="T10" fmla="*/ 1 w 534"/>
                <a:gd name="T11" fmla="*/ 0 h 568"/>
                <a:gd name="T12" fmla="*/ 0 w 534"/>
                <a:gd name="T13" fmla="*/ 0 h 568"/>
                <a:gd name="T14" fmla="*/ 0 w 534"/>
                <a:gd name="T15" fmla="*/ 0 h 568"/>
                <a:gd name="T16" fmla="*/ 0 w 534"/>
                <a:gd name="T17" fmla="*/ 0 h 568"/>
                <a:gd name="T18" fmla="*/ 0 w 534"/>
                <a:gd name="T19" fmla="*/ 0 h 568"/>
                <a:gd name="T20" fmla="*/ 0 w 534"/>
                <a:gd name="T21" fmla="*/ 0 h 568"/>
                <a:gd name="T22" fmla="*/ 0 w 534"/>
                <a:gd name="T23" fmla="*/ 0 h 568"/>
                <a:gd name="T24" fmla="*/ 0 w 534"/>
                <a:gd name="T25" fmla="*/ 1 h 568"/>
                <a:gd name="T26" fmla="*/ 0 w 534"/>
                <a:gd name="T27" fmla="*/ 1 h 568"/>
                <a:gd name="T28" fmla="*/ 0 w 534"/>
                <a:gd name="T29" fmla="*/ 1 h 568"/>
                <a:gd name="T30" fmla="*/ 0 w 534"/>
                <a:gd name="T31" fmla="*/ 1 h 568"/>
                <a:gd name="T32" fmla="*/ 0 w 534"/>
                <a:gd name="T33" fmla="*/ 1 h 568"/>
                <a:gd name="T34" fmla="*/ 0 w 534"/>
                <a:gd name="T35" fmla="*/ 1 h 568"/>
                <a:gd name="T36" fmla="*/ 1 w 534"/>
                <a:gd name="T37" fmla="*/ 1 h 568"/>
                <a:gd name="T38" fmla="*/ 1 w 534"/>
                <a:gd name="T39" fmla="*/ 1 h 568"/>
                <a:gd name="T40" fmla="*/ 1 w 534"/>
                <a:gd name="T41" fmla="*/ 1 h 568"/>
                <a:gd name="T42" fmla="*/ 1 w 534"/>
                <a:gd name="T43" fmla="*/ 1 h 568"/>
                <a:gd name="T44" fmla="*/ 1 w 534"/>
                <a:gd name="T45" fmla="*/ 1 h 568"/>
                <a:gd name="T46" fmla="*/ 1 w 534"/>
                <a:gd name="T47" fmla="*/ 1 h 568"/>
                <a:gd name="T48" fmla="*/ 1 w 534"/>
                <a:gd name="T49" fmla="*/ 0 h 568"/>
                <a:gd name="T50" fmla="*/ 1 w 534"/>
                <a:gd name="T51" fmla="*/ 0 h 5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34" h="568">
                  <a:moveTo>
                    <a:pt x="526" y="105"/>
                  </a:moveTo>
                  <a:lnTo>
                    <a:pt x="522" y="76"/>
                  </a:lnTo>
                  <a:lnTo>
                    <a:pt x="510" y="49"/>
                  </a:lnTo>
                  <a:lnTo>
                    <a:pt x="467" y="12"/>
                  </a:lnTo>
                  <a:lnTo>
                    <a:pt x="412" y="0"/>
                  </a:lnTo>
                  <a:lnTo>
                    <a:pt x="383" y="4"/>
                  </a:lnTo>
                  <a:lnTo>
                    <a:pt x="353" y="17"/>
                  </a:lnTo>
                  <a:lnTo>
                    <a:pt x="352" y="14"/>
                  </a:lnTo>
                  <a:lnTo>
                    <a:pt x="271" y="71"/>
                  </a:lnTo>
                  <a:lnTo>
                    <a:pt x="175" y="101"/>
                  </a:lnTo>
                  <a:lnTo>
                    <a:pt x="180" y="104"/>
                  </a:lnTo>
                  <a:lnTo>
                    <a:pt x="0" y="104"/>
                  </a:lnTo>
                  <a:lnTo>
                    <a:pt x="0" y="459"/>
                  </a:lnTo>
                  <a:lnTo>
                    <a:pt x="180" y="459"/>
                  </a:lnTo>
                  <a:lnTo>
                    <a:pt x="175" y="456"/>
                  </a:lnTo>
                  <a:lnTo>
                    <a:pt x="269" y="484"/>
                  </a:lnTo>
                  <a:lnTo>
                    <a:pt x="352" y="542"/>
                  </a:lnTo>
                  <a:lnTo>
                    <a:pt x="353" y="547"/>
                  </a:lnTo>
                  <a:lnTo>
                    <a:pt x="409" y="568"/>
                  </a:lnTo>
                  <a:lnTo>
                    <a:pt x="436" y="566"/>
                  </a:lnTo>
                  <a:lnTo>
                    <a:pt x="465" y="556"/>
                  </a:lnTo>
                  <a:lnTo>
                    <a:pt x="508" y="520"/>
                  </a:lnTo>
                  <a:lnTo>
                    <a:pt x="526" y="461"/>
                  </a:lnTo>
                  <a:lnTo>
                    <a:pt x="534" y="459"/>
                  </a:lnTo>
                  <a:lnTo>
                    <a:pt x="534" y="104"/>
                  </a:lnTo>
                  <a:lnTo>
                    <a:pt x="526" y="105"/>
                  </a:lnTo>
                  <a:close/>
                </a:path>
              </a:pathLst>
            </a:custGeom>
            <a:solidFill>
              <a:srgbClr val="FFCC66"/>
            </a:solidFill>
            <a:ln w="6350">
              <a:solidFill>
                <a:srgbClr val="000000"/>
              </a:solidFill>
              <a:prstDash val="solid"/>
              <a:round/>
              <a:headEnd/>
              <a:tailEnd/>
            </a:ln>
          </p:spPr>
          <p:txBody>
            <a:bodyPr/>
            <a:lstStyle/>
            <a:p>
              <a:endParaRPr lang="en-US"/>
            </a:p>
          </p:txBody>
        </p:sp>
        <p:sp>
          <p:nvSpPr>
            <p:cNvPr id="45070" name="Rectangle 47">
              <a:extLst>
                <a:ext uri="{FF2B5EF4-FFF2-40B4-BE49-F238E27FC236}">
                  <a16:creationId xmlns:a16="http://schemas.microsoft.com/office/drawing/2014/main" id="{2BE5D95E-FAB0-11F2-DFCE-2EFB9AB7A722}"/>
                </a:ext>
              </a:extLst>
            </p:cNvPr>
            <p:cNvSpPr>
              <a:spLocks noChangeArrowheads="1"/>
            </p:cNvSpPr>
            <p:nvPr/>
          </p:nvSpPr>
          <p:spPr bwMode="auto">
            <a:xfrm>
              <a:off x="4203" y="1516"/>
              <a:ext cx="74" cy="7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45064" name="Text Box 81">
            <a:extLst>
              <a:ext uri="{FF2B5EF4-FFF2-40B4-BE49-F238E27FC236}">
                <a16:creationId xmlns:a16="http://schemas.microsoft.com/office/drawing/2014/main" id="{F1BCF657-0AC9-C9D9-BF77-A4C5643C498E}"/>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5065" name="Rectangle 84">
            <a:extLst>
              <a:ext uri="{FF2B5EF4-FFF2-40B4-BE49-F238E27FC236}">
                <a16:creationId xmlns:a16="http://schemas.microsoft.com/office/drawing/2014/main" id="{AD43EC6C-B174-94E6-0607-7A014A37767F}"/>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a:extLst>
              <a:ext uri="{FF2B5EF4-FFF2-40B4-BE49-F238E27FC236}">
                <a16:creationId xmlns:a16="http://schemas.microsoft.com/office/drawing/2014/main" id="{9D0C40AC-AE44-AF2D-ACD1-2768BC4EA72C}"/>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6083" name="Text Box 4">
            <a:extLst>
              <a:ext uri="{FF2B5EF4-FFF2-40B4-BE49-F238E27FC236}">
                <a16:creationId xmlns:a16="http://schemas.microsoft.com/office/drawing/2014/main" id="{DC6F59B8-E742-1207-D1AD-48EAD0B1F3F5}"/>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6084" name="Group 5">
            <a:extLst>
              <a:ext uri="{FF2B5EF4-FFF2-40B4-BE49-F238E27FC236}">
                <a16:creationId xmlns:a16="http://schemas.microsoft.com/office/drawing/2014/main" id="{1D9EF15A-7E60-00BF-F2FB-FFBBEB2E223A}"/>
              </a:ext>
            </a:extLst>
          </p:cNvPr>
          <p:cNvGrpSpPr>
            <a:grpSpLocks/>
          </p:cNvGrpSpPr>
          <p:nvPr/>
        </p:nvGrpSpPr>
        <p:grpSpPr bwMode="auto">
          <a:xfrm>
            <a:off x="331788" y="1946275"/>
            <a:ext cx="2065337" cy="2398713"/>
            <a:chOff x="209" y="1226"/>
            <a:chExt cx="1301" cy="1511"/>
          </a:xfrm>
        </p:grpSpPr>
        <p:sp>
          <p:nvSpPr>
            <p:cNvPr id="46117" name="Text Box 6">
              <a:extLst>
                <a:ext uri="{FF2B5EF4-FFF2-40B4-BE49-F238E27FC236}">
                  <a16:creationId xmlns:a16="http://schemas.microsoft.com/office/drawing/2014/main" id="{6067D37E-F5B1-998F-9AC0-5482F13BFD60}"/>
                </a:ext>
              </a:extLst>
            </p:cNvPr>
            <p:cNvSpPr txBox="1">
              <a:spLocks noChangeArrowheads="1"/>
            </p:cNvSpPr>
            <p:nvPr/>
          </p:nvSpPr>
          <p:spPr bwMode="auto">
            <a:xfrm>
              <a:off x="209" y="1226"/>
              <a:ext cx="569" cy="17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777777"/>
                  </a:solidFill>
                </a:rPr>
                <a:t>Blast - HE</a:t>
              </a:r>
            </a:p>
          </p:txBody>
        </p:sp>
        <p:sp>
          <p:nvSpPr>
            <p:cNvPr id="46118" name="Oval 7">
              <a:extLst>
                <a:ext uri="{FF2B5EF4-FFF2-40B4-BE49-F238E27FC236}">
                  <a16:creationId xmlns:a16="http://schemas.microsoft.com/office/drawing/2014/main" id="{553408C0-24A3-4D04-BB46-09560F47A6E7}"/>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6119" name="Freeform 8">
              <a:extLst>
                <a:ext uri="{FF2B5EF4-FFF2-40B4-BE49-F238E27FC236}">
                  <a16:creationId xmlns:a16="http://schemas.microsoft.com/office/drawing/2014/main" id="{BFB99F16-CA31-2D98-AA8D-B16EE7B089F9}"/>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6120" name="Freeform 9">
              <a:extLst>
                <a:ext uri="{FF2B5EF4-FFF2-40B4-BE49-F238E27FC236}">
                  <a16:creationId xmlns:a16="http://schemas.microsoft.com/office/drawing/2014/main" id="{F0EAC41E-591B-3BB6-7D25-196382DFE55D}"/>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6121" name="Freeform 10">
              <a:extLst>
                <a:ext uri="{FF2B5EF4-FFF2-40B4-BE49-F238E27FC236}">
                  <a16:creationId xmlns:a16="http://schemas.microsoft.com/office/drawing/2014/main" id="{F55ADD03-5E9A-E666-130A-4F824FE7E4C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122" name="Freeform 11">
              <a:extLst>
                <a:ext uri="{FF2B5EF4-FFF2-40B4-BE49-F238E27FC236}">
                  <a16:creationId xmlns:a16="http://schemas.microsoft.com/office/drawing/2014/main" id="{7DAA667B-F33B-BE92-8980-E2F667E2A589}"/>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123" name="Freeform 12">
              <a:extLst>
                <a:ext uri="{FF2B5EF4-FFF2-40B4-BE49-F238E27FC236}">
                  <a16:creationId xmlns:a16="http://schemas.microsoft.com/office/drawing/2014/main" id="{F86CE099-7309-6E09-CB60-283FCC880667}"/>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124" name="Text Box 13">
              <a:extLst>
                <a:ext uri="{FF2B5EF4-FFF2-40B4-BE49-F238E27FC236}">
                  <a16:creationId xmlns:a16="http://schemas.microsoft.com/office/drawing/2014/main" id="{789EC1D1-7B5F-5216-F316-6DAA95023464}"/>
                </a:ext>
              </a:extLst>
            </p:cNvPr>
            <p:cNvSpPr txBox="1">
              <a:spLocks noChangeArrowheads="1"/>
            </p:cNvSpPr>
            <p:nvPr/>
          </p:nvSpPr>
          <p:spPr bwMode="auto">
            <a:xfrm>
              <a:off x="209" y="2449"/>
              <a:ext cx="988" cy="288"/>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777777"/>
                  </a:solidFill>
                </a:rPr>
                <a:t>KE - bullet</a:t>
              </a:r>
            </a:p>
            <a:p>
              <a:r>
                <a:rPr lang="en-GB" altLang="en-US" b="1">
                  <a:solidFill>
                    <a:srgbClr val="777777"/>
                  </a:solidFill>
                </a:rPr>
                <a:t>        shell fragment</a:t>
              </a:r>
            </a:p>
          </p:txBody>
        </p:sp>
      </p:grpSp>
      <p:grpSp>
        <p:nvGrpSpPr>
          <p:cNvPr id="46085" name="Group 14">
            <a:extLst>
              <a:ext uri="{FF2B5EF4-FFF2-40B4-BE49-F238E27FC236}">
                <a16:creationId xmlns:a16="http://schemas.microsoft.com/office/drawing/2014/main" id="{3412E5ED-0437-2C5D-63B4-77C45E997C84}"/>
              </a:ext>
            </a:extLst>
          </p:cNvPr>
          <p:cNvGrpSpPr>
            <a:grpSpLocks/>
          </p:cNvGrpSpPr>
          <p:nvPr/>
        </p:nvGrpSpPr>
        <p:grpSpPr bwMode="auto">
          <a:xfrm>
            <a:off x="3203575" y="1944688"/>
            <a:ext cx="2601913" cy="2697162"/>
            <a:chOff x="2018" y="1225"/>
            <a:chExt cx="1639" cy="1699"/>
          </a:xfrm>
        </p:grpSpPr>
        <p:sp>
          <p:nvSpPr>
            <p:cNvPr id="46105" name="Text Box 15">
              <a:extLst>
                <a:ext uri="{FF2B5EF4-FFF2-40B4-BE49-F238E27FC236}">
                  <a16:creationId xmlns:a16="http://schemas.microsoft.com/office/drawing/2014/main" id="{EC6042C4-97C9-F43F-4A26-92B6C8CFBD5D}"/>
                </a:ext>
              </a:extLst>
            </p:cNvPr>
            <p:cNvSpPr txBox="1">
              <a:spLocks noChangeArrowheads="1"/>
            </p:cNvSpPr>
            <p:nvPr/>
          </p:nvSpPr>
          <p:spPr bwMode="auto">
            <a:xfrm>
              <a:off x="2641" y="1225"/>
              <a:ext cx="814" cy="173"/>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777777"/>
                  </a:solidFill>
                </a:rPr>
                <a:t>Blast - External</a:t>
              </a:r>
            </a:p>
          </p:txBody>
        </p:sp>
        <p:sp>
          <p:nvSpPr>
            <p:cNvPr id="46106" name="Freeform 16">
              <a:extLst>
                <a:ext uri="{FF2B5EF4-FFF2-40B4-BE49-F238E27FC236}">
                  <a16:creationId xmlns:a16="http://schemas.microsoft.com/office/drawing/2014/main" id="{390BB98B-7A2A-83BD-500F-CB95A150D4BD}"/>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6107" name="Freeform 17">
              <a:extLst>
                <a:ext uri="{FF2B5EF4-FFF2-40B4-BE49-F238E27FC236}">
                  <a16:creationId xmlns:a16="http://schemas.microsoft.com/office/drawing/2014/main" id="{5354A1B6-64F4-DE4B-9DC1-4D4F01D5F0E0}"/>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6108" name="Freeform 18">
              <a:extLst>
                <a:ext uri="{FF2B5EF4-FFF2-40B4-BE49-F238E27FC236}">
                  <a16:creationId xmlns:a16="http://schemas.microsoft.com/office/drawing/2014/main" id="{4E536803-26A5-BC9D-4CA4-6D16DB5AE8BA}"/>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6109" name="Freeform 19">
              <a:extLst>
                <a:ext uri="{FF2B5EF4-FFF2-40B4-BE49-F238E27FC236}">
                  <a16:creationId xmlns:a16="http://schemas.microsoft.com/office/drawing/2014/main" id="{94A3E675-54D9-A01A-8DE8-EB56D9071F55}"/>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6110" name="Freeform 20">
              <a:extLst>
                <a:ext uri="{FF2B5EF4-FFF2-40B4-BE49-F238E27FC236}">
                  <a16:creationId xmlns:a16="http://schemas.microsoft.com/office/drawing/2014/main" id="{159BB61A-E1A7-1991-D62C-5A9714F7591C}"/>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6111" name="Text Box 21">
              <a:extLst>
                <a:ext uri="{FF2B5EF4-FFF2-40B4-BE49-F238E27FC236}">
                  <a16:creationId xmlns:a16="http://schemas.microsoft.com/office/drawing/2014/main" id="{6A66B317-D215-3151-3184-2DF26979784B}"/>
                </a:ext>
              </a:extLst>
            </p:cNvPr>
            <p:cNvSpPr txBox="1">
              <a:spLocks noChangeArrowheads="1"/>
            </p:cNvSpPr>
            <p:nvPr/>
          </p:nvSpPr>
          <p:spPr bwMode="auto">
            <a:xfrm>
              <a:off x="2641" y="2113"/>
              <a:ext cx="783" cy="173"/>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777777"/>
                  </a:solidFill>
                </a:rPr>
                <a:t>Blast - Internal</a:t>
              </a:r>
            </a:p>
          </p:txBody>
        </p:sp>
        <p:grpSp>
          <p:nvGrpSpPr>
            <p:cNvPr id="46112" name="Group 22">
              <a:extLst>
                <a:ext uri="{FF2B5EF4-FFF2-40B4-BE49-F238E27FC236}">
                  <a16:creationId xmlns:a16="http://schemas.microsoft.com/office/drawing/2014/main" id="{18487352-3C1F-EAFB-8EA3-F9A07EECE3D3}"/>
                </a:ext>
              </a:extLst>
            </p:cNvPr>
            <p:cNvGrpSpPr>
              <a:grpSpLocks/>
            </p:cNvGrpSpPr>
            <p:nvPr/>
          </p:nvGrpSpPr>
          <p:grpSpPr bwMode="auto">
            <a:xfrm>
              <a:off x="2822" y="2343"/>
              <a:ext cx="835" cy="581"/>
              <a:chOff x="2822" y="2343"/>
              <a:chExt cx="835" cy="581"/>
            </a:xfrm>
          </p:grpSpPr>
          <p:sp>
            <p:nvSpPr>
              <p:cNvPr id="46113" name="Freeform 23">
                <a:extLst>
                  <a:ext uri="{FF2B5EF4-FFF2-40B4-BE49-F238E27FC236}">
                    <a16:creationId xmlns:a16="http://schemas.microsoft.com/office/drawing/2014/main" id="{5A7052D9-486C-D960-A1C7-21D54D9DAB0C}"/>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6114" name="Freeform 24">
                <a:extLst>
                  <a:ext uri="{FF2B5EF4-FFF2-40B4-BE49-F238E27FC236}">
                    <a16:creationId xmlns:a16="http://schemas.microsoft.com/office/drawing/2014/main" id="{DEF94E27-2208-A560-5CBD-68D000FEE887}"/>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6115" name="Rectangle 25">
                <a:extLst>
                  <a:ext uri="{FF2B5EF4-FFF2-40B4-BE49-F238E27FC236}">
                    <a16:creationId xmlns:a16="http://schemas.microsoft.com/office/drawing/2014/main" id="{5E666916-D651-80AB-6D12-2B8673DDD936}"/>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6116" name="Freeform 26">
                <a:extLst>
                  <a:ext uri="{FF2B5EF4-FFF2-40B4-BE49-F238E27FC236}">
                    <a16:creationId xmlns:a16="http://schemas.microsoft.com/office/drawing/2014/main" id="{E4DCBE9F-0F47-9ADE-8F6E-89AA54DED69D}"/>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46086" name="Text Box 27">
            <a:extLst>
              <a:ext uri="{FF2B5EF4-FFF2-40B4-BE49-F238E27FC236}">
                <a16:creationId xmlns:a16="http://schemas.microsoft.com/office/drawing/2014/main" id="{B3FC0FF7-6C25-6302-0E7D-65C2113C34F7}"/>
              </a:ext>
            </a:extLst>
          </p:cNvPr>
          <p:cNvSpPr txBox="1">
            <a:spLocks noChangeArrowheads="1"/>
          </p:cNvSpPr>
          <p:nvPr/>
        </p:nvSpPr>
        <p:spPr bwMode="auto">
          <a:xfrm>
            <a:off x="7878763" y="1944688"/>
            <a:ext cx="606425"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HESH</a:t>
            </a:r>
          </a:p>
        </p:txBody>
      </p:sp>
      <p:grpSp>
        <p:nvGrpSpPr>
          <p:cNvPr id="46087" name="Group 92">
            <a:extLst>
              <a:ext uri="{FF2B5EF4-FFF2-40B4-BE49-F238E27FC236}">
                <a16:creationId xmlns:a16="http://schemas.microsoft.com/office/drawing/2014/main" id="{A14855C7-520B-3C54-DB87-62308C00D39D}"/>
              </a:ext>
            </a:extLst>
          </p:cNvPr>
          <p:cNvGrpSpPr>
            <a:grpSpLocks/>
          </p:cNvGrpSpPr>
          <p:nvPr/>
        </p:nvGrpSpPr>
        <p:grpSpPr bwMode="auto">
          <a:xfrm>
            <a:off x="6605588" y="1973263"/>
            <a:ext cx="1046162" cy="1223962"/>
            <a:chOff x="4161" y="1243"/>
            <a:chExt cx="659" cy="771"/>
          </a:xfrm>
        </p:grpSpPr>
        <p:grpSp>
          <p:nvGrpSpPr>
            <p:cNvPr id="46090" name="Group 28">
              <a:extLst>
                <a:ext uri="{FF2B5EF4-FFF2-40B4-BE49-F238E27FC236}">
                  <a16:creationId xmlns:a16="http://schemas.microsoft.com/office/drawing/2014/main" id="{912CC409-87C0-A217-1EA9-97FE8519424E}"/>
                </a:ext>
              </a:extLst>
            </p:cNvPr>
            <p:cNvGrpSpPr>
              <a:grpSpLocks/>
            </p:cNvGrpSpPr>
            <p:nvPr/>
          </p:nvGrpSpPr>
          <p:grpSpPr bwMode="auto">
            <a:xfrm>
              <a:off x="4161" y="1243"/>
              <a:ext cx="659" cy="771"/>
              <a:chOff x="4161" y="1243"/>
              <a:chExt cx="659" cy="771"/>
            </a:xfrm>
          </p:grpSpPr>
          <p:sp>
            <p:nvSpPr>
              <p:cNvPr id="46100" name="Rectangle 29">
                <a:extLst>
                  <a:ext uri="{FF2B5EF4-FFF2-40B4-BE49-F238E27FC236}">
                    <a16:creationId xmlns:a16="http://schemas.microsoft.com/office/drawing/2014/main" id="{E43D5623-A43C-111B-8827-DCFA40C202C2}"/>
                  </a:ext>
                </a:extLst>
              </p:cNvPr>
              <p:cNvSpPr>
                <a:spLocks noChangeArrowheads="1"/>
              </p:cNvSpPr>
              <p:nvPr/>
            </p:nvSpPr>
            <p:spPr bwMode="auto">
              <a:xfrm>
                <a:off x="4474" y="1243"/>
                <a:ext cx="346" cy="771"/>
              </a:xfrm>
              <a:prstGeom prst="rect">
                <a:avLst/>
              </a:prstGeom>
              <a:solidFill>
                <a:srgbClr val="00DCE4"/>
              </a:solidFill>
              <a:ln w="7938">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6101" name="Rectangle 30">
                <a:extLst>
                  <a:ext uri="{FF2B5EF4-FFF2-40B4-BE49-F238E27FC236}">
                    <a16:creationId xmlns:a16="http://schemas.microsoft.com/office/drawing/2014/main" id="{9E3DB431-1DDB-C056-46C0-64399A9672E0}"/>
                  </a:ext>
                </a:extLst>
              </p:cNvPr>
              <p:cNvSpPr>
                <a:spLocks noChangeArrowheads="1"/>
              </p:cNvSpPr>
              <p:nvPr/>
            </p:nvSpPr>
            <p:spPr bwMode="auto">
              <a:xfrm>
                <a:off x="4474" y="1243"/>
                <a:ext cx="346" cy="771"/>
              </a:xfrm>
              <a:prstGeom prst="rect">
                <a:avLst/>
              </a:prstGeom>
              <a:solidFill>
                <a:srgbClr val="DDDDDD"/>
              </a:solidFill>
              <a:ln w="7112">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6102" name="Freeform 31">
                <a:extLst>
                  <a:ext uri="{FF2B5EF4-FFF2-40B4-BE49-F238E27FC236}">
                    <a16:creationId xmlns:a16="http://schemas.microsoft.com/office/drawing/2014/main" id="{445E77E5-48F1-C5C0-8FAD-874FE08EF740}"/>
                  </a:ext>
                </a:extLst>
              </p:cNvPr>
              <p:cNvSpPr>
                <a:spLocks/>
              </p:cNvSpPr>
              <p:nvPr/>
            </p:nvSpPr>
            <p:spPr bwMode="auto">
              <a:xfrm>
                <a:off x="4161" y="1427"/>
                <a:ext cx="312" cy="251"/>
              </a:xfrm>
              <a:custGeom>
                <a:avLst/>
                <a:gdLst>
                  <a:gd name="T0" fmla="*/ 1 w 935"/>
                  <a:gd name="T1" fmla="*/ 1 h 751"/>
                  <a:gd name="T2" fmla="*/ 1 w 935"/>
                  <a:gd name="T3" fmla="*/ 1 h 751"/>
                  <a:gd name="T4" fmla="*/ 1 w 935"/>
                  <a:gd name="T5" fmla="*/ 1 h 751"/>
                  <a:gd name="T6" fmla="*/ 1 w 935"/>
                  <a:gd name="T7" fmla="*/ 1 h 751"/>
                  <a:gd name="T8" fmla="*/ 0 w 935"/>
                  <a:gd name="T9" fmla="*/ 1 h 751"/>
                  <a:gd name="T10" fmla="*/ 0 w 935"/>
                  <a:gd name="T11" fmla="*/ 0 h 751"/>
                  <a:gd name="T12" fmla="*/ 1 w 935"/>
                  <a:gd name="T13" fmla="*/ 0 h 751"/>
                  <a:gd name="T14" fmla="*/ 1 w 935"/>
                  <a:gd name="T15" fmla="*/ 0 h 751"/>
                  <a:gd name="T16" fmla="*/ 1 w 935"/>
                  <a:gd name="T17" fmla="*/ 0 h 751"/>
                  <a:gd name="T18" fmla="*/ 1 w 935"/>
                  <a:gd name="T19" fmla="*/ 0 h 751"/>
                  <a:gd name="T20" fmla="*/ 1 w 935"/>
                  <a:gd name="T21" fmla="*/ 0 h 751"/>
                  <a:gd name="T22" fmla="*/ 1 w 935"/>
                  <a:gd name="T23" fmla="*/ 0 h 751"/>
                  <a:gd name="T24" fmla="*/ 1 w 935"/>
                  <a:gd name="T25" fmla="*/ 0 h 751"/>
                  <a:gd name="T26" fmla="*/ 1 w 935"/>
                  <a:gd name="T27" fmla="*/ 0 h 751"/>
                  <a:gd name="T28" fmla="*/ 1 w 935"/>
                  <a:gd name="T29" fmla="*/ 0 h 751"/>
                  <a:gd name="T30" fmla="*/ 1 w 935"/>
                  <a:gd name="T31" fmla="*/ 0 h 751"/>
                  <a:gd name="T32" fmla="*/ 1 w 935"/>
                  <a:gd name="T33" fmla="*/ 0 h 751"/>
                  <a:gd name="T34" fmla="*/ 1 w 935"/>
                  <a:gd name="T35" fmla="*/ 0 h 751"/>
                  <a:gd name="T36" fmla="*/ 1 w 935"/>
                  <a:gd name="T37" fmla="*/ 1 h 751"/>
                  <a:gd name="T38" fmla="*/ 1 w 935"/>
                  <a:gd name="T39" fmla="*/ 1 h 751"/>
                  <a:gd name="T40" fmla="*/ 1 w 935"/>
                  <a:gd name="T41" fmla="*/ 1 h 751"/>
                  <a:gd name="T42" fmla="*/ 1 w 935"/>
                  <a:gd name="T43" fmla="*/ 1 h 751"/>
                  <a:gd name="T44" fmla="*/ 1 w 935"/>
                  <a:gd name="T45" fmla="*/ 1 h 751"/>
                  <a:gd name="T46" fmla="*/ 1 w 935"/>
                  <a:gd name="T47" fmla="*/ 1 h 751"/>
                  <a:gd name="T48" fmla="*/ 1 w 935"/>
                  <a:gd name="T49" fmla="*/ 1 h 751"/>
                  <a:gd name="T50" fmla="*/ 1 w 935"/>
                  <a:gd name="T51" fmla="*/ 1 h 751"/>
                  <a:gd name="T52" fmla="*/ 1 w 935"/>
                  <a:gd name="T53" fmla="*/ 1 h 7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935" h="751">
                    <a:moveTo>
                      <a:pt x="698" y="719"/>
                    </a:moveTo>
                    <a:lnTo>
                      <a:pt x="593" y="642"/>
                    </a:lnTo>
                    <a:lnTo>
                      <a:pt x="465" y="602"/>
                    </a:lnTo>
                    <a:lnTo>
                      <a:pt x="465" y="607"/>
                    </a:lnTo>
                    <a:lnTo>
                      <a:pt x="0" y="607"/>
                    </a:lnTo>
                    <a:lnTo>
                      <a:pt x="0" y="142"/>
                    </a:lnTo>
                    <a:lnTo>
                      <a:pt x="465" y="142"/>
                    </a:lnTo>
                    <a:lnTo>
                      <a:pt x="465" y="141"/>
                    </a:lnTo>
                    <a:lnTo>
                      <a:pt x="591" y="103"/>
                    </a:lnTo>
                    <a:lnTo>
                      <a:pt x="698" y="25"/>
                    </a:lnTo>
                    <a:lnTo>
                      <a:pt x="699" y="26"/>
                    </a:lnTo>
                    <a:lnTo>
                      <a:pt x="774" y="0"/>
                    </a:lnTo>
                    <a:lnTo>
                      <a:pt x="793" y="0"/>
                    </a:lnTo>
                    <a:lnTo>
                      <a:pt x="812" y="1"/>
                    </a:lnTo>
                    <a:lnTo>
                      <a:pt x="850" y="15"/>
                    </a:lnTo>
                    <a:lnTo>
                      <a:pt x="907" y="64"/>
                    </a:lnTo>
                    <a:lnTo>
                      <a:pt x="931" y="144"/>
                    </a:lnTo>
                    <a:lnTo>
                      <a:pt x="935" y="142"/>
                    </a:lnTo>
                    <a:lnTo>
                      <a:pt x="935" y="607"/>
                    </a:lnTo>
                    <a:lnTo>
                      <a:pt x="931" y="606"/>
                    </a:lnTo>
                    <a:lnTo>
                      <a:pt x="931" y="625"/>
                    </a:lnTo>
                    <a:lnTo>
                      <a:pt x="926" y="647"/>
                    </a:lnTo>
                    <a:lnTo>
                      <a:pt x="909" y="682"/>
                    </a:lnTo>
                    <a:lnTo>
                      <a:pt x="851" y="734"/>
                    </a:lnTo>
                    <a:lnTo>
                      <a:pt x="777" y="751"/>
                    </a:lnTo>
                    <a:lnTo>
                      <a:pt x="699" y="724"/>
                    </a:lnTo>
                    <a:lnTo>
                      <a:pt x="698" y="719"/>
                    </a:lnTo>
                    <a:close/>
                  </a:path>
                </a:pathLst>
              </a:custGeom>
              <a:solidFill>
                <a:srgbClr val="808000"/>
              </a:solidFill>
              <a:ln w="6350">
                <a:solidFill>
                  <a:srgbClr val="000000"/>
                </a:solidFill>
                <a:prstDash val="solid"/>
                <a:round/>
                <a:headEnd/>
                <a:tailEnd/>
              </a:ln>
            </p:spPr>
            <p:txBody>
              <a:bodyPr/>
              <a:lstStyle/>
              <a:p>
                <a:endParaRPr lang="en-US"/>
              </a:p>
            </p:txBody>
          </p:sp>
          <p:sp>
            <p:nvSpPr>
              <p:cNvPr id="46103" name="Freeform 32">
                <a:extLst>
                  <a:ext uri="{FF2B5EF4-FFF2-40B4-BE49-F238E27FC236}">
                    <a16:creationId xmlns:a16="http://schemas.microsoft.com/office/drawing/2014/main" id="{24B8B1E0-47ED-BA09-8B21-44B276FC70BD}"/>
                  </a:ext>
                </a:extLst>
              </p:cNvPr>
              <p:cNvSpPr>
                <a:spLocks/>
              </p:cNvSpPr>
              <p:nvPr/>
            </p:nvSpPr>
            <p:spPr bwMode="auto">
              <a:xfrm>
                <a:off x="4276" y="1460"/>
                <a:ext cx="178" cy="189"/>
              </a:xfrm>
              <a:custGeom>
                <a:avLst/>
                <a:gdLst>
                  <a:gd name="T0" fmla="*/ 1 w 534"/>
                  <a:gd name="T1" fmla="*/ 0 h 568"/>
                  <a:gd name="T2" fmla="*/ 1 w 534"/>
                  <a:gd name="T3" fmla="*/ 0 h 568"/>
                  <a:gd name="T4" fmla="*/ 1 w 534"/>
                  <a:gd name="T5" fmla="*/ 0 h 568"/>
                  <a:gd name="T6" fmla="*/ 1 w 534"/>
                  <a:gd name="T7" fmla="*/ 0 h 568"/>
                  <a:gd name="T8" fmla="*/ 1 w 534"/>
                  <a:gd name="T9" fmla="*/ 0 h 568"/>
                  <a:gd name="T10" fmla="*/ 1 w 534"/>
                  <a:gd name="T11" fmla="*/ 0 h 568"/>
                  <a:gd name="T12" fmla="*/ 0 w 534"/>
                  <a:gd name="T13" fmla="*/ 0 h 568"/>
                  <a:gd name="T14" fmla="*/ 0 w 534"/>
                  <a:gd name="T15" fmla="*/ 0 h 568"/>
                  <a:gd name="T16" fmla="*/ 0 w 534"/>
                  <a:gd name="T17" fmla="*/ 0 h 568"/>
                  <a:gd name="T18" fmla="*/ 0 w 534"/>
                  <a:gd name="T19" fmla="*/ 0 h 568"/>
                  <a:gd name="T20" fmla="*/ 0 w 534"/>
                  <a:gd name="T21" fmla="*/ 0 h 568"/>
                  <a:gd name="T22" fmla="*/ 0 w 534"/>
                  <a:gd name="T23" fmla="*/ 0 h 568"/>
                  <a:gd name="T24" fmla="*/ 0 w 534"/>
                  <a:gd name="T25" fmla="*/ 1 h 568"/>
                  <a:gd name="T26" fmla="*/ 0 w 534"/>
                  <a:gd name="T27" fmla="*/ 1 h 568"/>
                  <a:gd name="T28" fmla="*/ 0 w 534"/>
                  <a:gd name="T29" fmla="*/ 1 h 568"/>
                  <a:gd name="T30" fmla="*/ 0 w 534"/>
                  <a:gd name="T31" fmla="*/ 1 h 568"/>
                  <a:gd name="T32" fmla="*/ 0 w 534"/>
                  <a:gd name="T33" fmla="*/ 1 h 568"/>
                  <a:gd name="T34" fmla="*/ 0 w 534"/>
                  <a:gd name="T35" fmla="*/ 1 h 568"/>
                  <a:gd name="T36" fmla="*/ 1 w 534"/>
                  <a:gd name="T37" fmla="*/ 1 h 568"/>
                  <a:gd name="T38" fmla="*/ 1 w 534"/>
                  <a:gd name="T39" fmla="*/ 1 h 568"/>
                  <a:gd name="T40" fmla="*/ 1 w 534"/>
                  <a:gd name="T41" fmla="*/ 1 h 568"/>
                  <a:gd name="T42" fmla="*/ 1 w 534"/>
                  <a:gd name="T43" fmla="*/ 1 h 568"/>
                  <a:gd name="T44" fmla="*/ 1 w 534"/>
                  <a:gd name="T45" fmla="*/ 1 h 568"/>
                  <a:gd name="T46" fmla="*/ 1 w 534"/>
                  <a:gd name="T47" fmla="*/ 1 h 568"/>
                  <a:gd name="T48" fmla="*/ 1 w 534"/>
                  <a:gd name="T49" fmla="*/ 0 h 568"/>
                  <a:gd name="T50" fmla="*/ 1 w 534"/>
                  <a:gd name="T51" fmla="*/ 0 h 5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34" h="568">
                    <a:moveTo>
                      <a:pt x="526" y="105"/>
                    </a:moveTo>
                    <a:lnTo>
                      <a:pt x="522" y="76"/>
                    </a:lnTo>
                    <a:lnTo>
                      <a:pt x="510" y="49"/>
                    </a:lnTo>
                    <a:lnTo>
                      <a:pt x="467" y="12"/>
                    </a:lnTo>
                    <a:lnTo>
                      <a:pt x="412" y="0"/>
                    </a:lnTo>
                    <a:lnTo>
                      <a:pt x="383" y="4"/>
                    </a:lnTo>
                    <a:lnTo>
                      <a:pt x="353" y="17"/>
                    </a:lnTo>
                    <a:lnTo>
                      <a:pt x="352" y="14"/>
                    </a:lnTo>
                    <a:lnTo>
                      <a:pt x="271" y="71"/>
                    </a:lnTo>
                    <a:lnTo>
                      <a:pt x="175" y="101"/>
                    </a:lnTo>
                    <a:lnTo>
                      <a:pt x="180" y="104"/>
                    </a:lnTo>
                    <a:lnTo>
                      <a:pt x="0" y="104"/>
                    </a:lnTo>
                    <a:lnTo>
                      <a:pt x="0" y="459"/>
                    </a:lnTo>
                    <a:lnTo>
                      <a:pt x="180" y="459"/>
                    </a:lnTo>
                    <a:lnTo>
                      <a:pt x="175" y="456"/>
                    </a:lnTo>
                    <a:lnTo>
                      <a:pt x="269" y="484"/>
                    </a:lnTo>
                    <a:lnTo>
                      <a:pt x="352" y="542"/>
                    </a:lnTo>
                    <a:lnTo>
                      <a:pt x="353" y="547"/>
                    </a:lnTo>
                    <a:lnTo>
                      <a:pt x="409" y="568"/>
                    </a:lnTo>
                    <a:lnTo>
                      <a:pt x="436" y="566"/>
                    </a:lnTo>
                    <a:lnTo>
                      <a:pt x="465" y="556"/>
                    </a:lnTo>
                    <a:lnTo>
                      <a:pt x="508" y="520"/>
                    </a:lnTo>
                    <a:lnTo>
                      <a:pt x="526" y="461"/>
                    </a:lnTo>
                    <a:lnTo>
                      <a:pt x="534" y="459"/>
                    </a:lnTo>
                    <a:lnTo>
                      <a:pt x="534" y="104"/>
                    </a:lnTo>
                    <a:lnTo>
                      <a:pt x="526" y="105"/>
                    </a:lnTo>
                    <a:close/>
                  </a:path>
                </a:pathLst>
              </a:custGeom>
              <a:solidFill>
                <a:srgbClr val="FFCC66"/>
              </a:solidFill>
              <a:ln w="6350">
                <a:solidFill>
                  <a:srgbClr val="000000"/>
                </a:solidFill>
                <a:prstDash val="solid"/>
                <a:round/>
                <a:headEnd/>
                <a:tailEnd/>
              </a:ln>
            </p:spPr>
            <p:txBody>
              <a:bodyPr/>
              <a:lstStyle/>
              <a:p>
                <a:endParaRPr lang="en-US"/>
              </a:p>
            </p:txBody>
          </p:sp>
          <p:sp>
            <p:nvSpPr>
              <p:cNvPr id="46104" name="Rectangle 33">
                <a:extLst>
                  <a:ext uri="{FF2B5EF4-FFF2-40B4-BE49-F238E27FC236}">
                    <a16:creationId xmlns:a16="http://schemas.microsoft.com/office/drawing/2014/main" id="{F9205859-E732-B199-8A88-8775A9352C56}"/>
                  </a:ext>
                </a:extLst>
              </p:cNvPr>
              <p:cNvSpPr>
                <a:spLocks noChangeArrowheads="1"/>
              </p:cNvSpPr>
              <p:nvPr/>
            </p:nvSpPr>
            <p:spPr bwMode="auto">
              <a:xfrm>
                <a:off x="4203" y="1516"/>
                <a:ext cx="74" cy="7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46091" name="Freeform 49">
              <a:extLst>
                <a:ext uri="{FF2B5EF4-FFF2-40B4-BE49-F238E27FC236}">
                  <a16:creationId xmlns:a16="http://schemas.microsoft.com/office/drawing/2014/main" id="{F0065E3F-3443-127F-F877-5D3407E87D5E}"/>
                </a:ext>
              </a:extLst>
            </p:cNvPr>
            <p:cNvSpPr>
              <a:spLocks/>
            </p:cNvSpPr>
            <p:nvPr/>
          </p:nvSpPr>
          <p:spPr bwMode="auto">
            <a:xfrm>
              <a:off x="4503" y="1432"/>
              <a:ext cx="38" cy="232"/>
            </a:xfrm>
            <a:custGeom>
              <a:avLst/>
              <a:gdLst>
                <a:gd name="T0" fmla="*/ 0 w 115"/>
                <a:gd name="T1" fmla="*/ 1 h 696"/>
                <a:gd name="T2" fmla="*/ 0 w 115"/>
                <a:gd name="T3" fmla="*/ 1 h 696"/>
                <a:gd name="T4" fmla="*/ 0 w 115"/>
                <a:gd name="T5" fmla="*/ 1 h 696"/>
                <a:gd name="T6" fmla="*/ 0 w 115"/>
                <a:gd name="T7" fmla="*/ 0 h 696"/>
                <a:gd name="T8" fmla="*/ 0 w 115"/>
                <a:gd name="T9" fmla="*/ 0 h 696"/>
                <a:gd name="T10" fmla="*/ 0 w 115"/>
                <a:gd name="T11" fmla="*/ 0 h 696"/>
                <a:gd name="T12" fmla="*/ 0 w 115"/>
                <a:gd name="T13" fmla="*/ 0 h 696"/>
                <a:gd name="T14" fmla="*/ 0 w 115"/>
                <a:gd name="T15" fmla="*/ 0 h 6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5" h="696">
                  <a:moveTo>
                    <a:pt x="0" y="696"/>
                  </a:moveTo>
                  <a:lnTo>
                    <a:pt x="50" y="618"/>
                  </a:lnTo>
                  <a:lnTo>
                    <a:pt x="86" y="532"/>
                  </a:lnTo>
                  <a:lnTo>
                    <a:pt x="115" y="350"/>
                  </a:lnTo>
                  <a:lnTo>
                    <a:pt x="115" y="304"/>
                  </a:lnTo>
                  <a:lnTo>
                    <a:pt x="110" y="259"/>
                  </a:lnTo>
                  <a:lnTo>
                    <a:pt x="87" y="168"/>
                  </a:lnTo>
                  <a:lnTo>
                    <a:pt x="0" y="0"/>
                  </a:lnTo>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2" name="Freeform 50">
              <a:extLst>
                <a:ext uri="{FF2B5EF4-FFF2-40B4-BE49-F238E27FC236}">
                  <a16:creationId xmlns:a16="http://schemas.microsoft.com/office/drawing/2014/main" id="{DA025D0C-CF6E-57A5-3A64-B74043C84E0D}"/>
                </a:ext>
              </a:extLst>
            </p:cNvPr>
            <p:cNvSpPr>
              <a:spLocks/>
            </p:cNvSpPr>
            <p:nvPr/>
          </p:nvSpPr>
          <p:spPr bwMode="auto">
            <a:xfrm>
              <a:off x="4540" y="1394"/>
              <a:ext cx="77" cy="309"/>
            </a:xfrm>
            <a:custGeom>
              <a:avLst/>
              <a:gdLst>
                <a:gd name="T0" fmla="*/ 0 w 231"/>
                <a:gd name="T1" fmla="*/ 1 h 927"/>
                <a:gd name="T2" fmla="*/ 0 w 231"/>
                <a:gd name="T3" fmla="*/ 1 h 927"/>
                <a:gd name="T4" fmla="*/ 0 w 231"/>
                <a:gd name="T5" fmla="*/ 1 h 927"/>
                <a:gd name="T6" fmla="*/ 0 w 231"/>
                <a:gd name="T7" fmla="*/ 1 h 927"/>
                <a:gd name="T8" fmla="*/ 0 w 231"/>
                <a:gd name="T9" fmla="*/ 1 h 927"/>
                <a:gd name="T10" fmla="*/ 0 w 231"/>
                <a:gd name="T11" fmla="*/ 1 h 927"/>
                <a:gd name="T12" fmla="*/ 0 w 231"/>
                <a:gd name="T13" fmla="*/ 1 h 927"/>
                <a:gd name="T14" fmla="*/ 0 w 231"/>
                <a:gd name="T15" fmla="*/ 0 h 927"/>
                <a:gd name="T16" fmla="*/ 0 w 231"/>
                <a:gd name="T17" fmla="*/ 0 h 927"/>
                <a:gd name="T18" fmla="*/ 0 w 231"/>
                <a:gd name="T19" fmla="*/ 0 h 927"/>
                <a:gd name="T20" fmla="*/ 0 w 231"/>
                <a:gd name="T21" fmla="*/ 0 h 9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1" h="927">
                  <a:moveTo>
                    <a:pt x="0" y="927"/>
                  </a:moveTo>
                  <a:lnTo>
                    <a:pt x="99" y="833"/>
                  </a:lnTo>
                  <a:lnTo>
                    <a:pt x="171" y="719"/>
                  </a:lnTo>
                  <a:lnTo>
                    <a:pt x="215" y="596"/>
                  </a:lnTo>
                  <a:lnTo>
                    <a:pt x="231" y="465"/>
                  </a:lnTo>
                  <a:lnTo>
                    <a:pt x="231" y="434"/>
                  </a:lnTo>
                  <a:lnTo>
                    <a:pt x="229" y="400"/>
                  </a:lnTo>
                  <a:lnTo>
                    <a:pt x="218" y="336"/>
                  </a:lnTo>
                  <a:lnTo>
                    <a:pt x="174" y="211"/>
                  </a:lnTo>
                  <a:lnTo>
                    <a:pt x="102" y="98"/>
                  </a:lnTo>
                  <a:lnTo>
                    <a:pt x="0" y="0"/>
                  </a:lnTo>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3" name="Freeform 51">
              <a:extLst>
                <a:ext uri="{FF2B5EF4-FFF2-40B4-BE49-F238E27FC236}">
                  <a16:creationId xmlns:a16="http://schemas.microsoft.com/office/drawing/2014/main" id="{1C0FBF1A-4F86-BD8D-3A75-F13CCBB99C71}"/>
                </a:ext>
              </a:extLst>
            </p:cNvPr>
            <p:cNvSpPr>
              <a:spLocks/>
            </p:cNvSpPr>
            <p:nvPr/>
          </p:nvSpPr>
          <p:spPr bwMode="auto">
            <a:xfrm>
              <a:off x="4579" y="1355"/>
              <a:ext cx="115" cy="386"/>
            </a:xfrm>
            <a:custGeom>
              <a:avLst/>
              <a:gdLst>
                <a:gd name="T0" fmla="*/ 0 w 346"/>
                <a:gd name="T1" fmla="*/ 2 h 1159"/>
                <a:gd name="T2" fmla="*/ 0 w 346"/>
                <a:gd name="T3" fmla="*/ 1 h 1159"/>
                <a:gd name="T4" fmla="*/ 0 w 346"/>
                <a:gd name="T5" fmla="*/ 1 h 1159"/>
                <a:gd name="T6" fmla="*/ 0 w 346"/>
                <a:gd name="T7" fmla="*/ 1 h 1159"/>
                <a:gd name="T8" fmla="*/ 0 w 346"/>
                <a:gd name="T9" fmla="*/ 1 h 1159"/>
                <a:gd name="T10" fmla="*/ 0 w 346"/>
                <a:gd name="T11" fmla="*/ 1 h 1159"/>
                <a:gd name="T12" fmla="*/ 0 w 346"/>
                <a:gd name="T13" fmla="*/ 1 h 1159"/>
                <a:gd name="T14" fmla="*/ 0 w 346"/>
                <a:gd name="T15" fmla="*/ 1 h 1159"/>
                <a:gd name="T16" fmla="*/ 0 w 346"/>
                <a:gd name="T17" fmla="*/ 0 h 1159"/>
                <a:gd name="T18" fmla="*/ 0 w 346"/>
                <a:gd name="T19" fmla="*/ 0 h 1159"/>
                <a:gd name="T20" fmla="*/ 0 w 346"/>
                <a:gd name="T21" fmla="*/ 0 h 11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6" h="1159">
                  <a:moveTo>
                    <a:pt x="0" y="1159"/>
                  </a:moveTo>
                  <a:lnTo>
                    <a:pt x="150" y="1051"/>
                  </a:lnTo>
                  <a:lnTo>
                    <a:pt x="258" y="910"/>
                  </a:lnTo>
                  <a:lnTo>
                    <a:pt x="323" y="751"/>
                  </a:lnTo>
                  <a:lnTo>
                    <a:pt x="346" y="579"/>
                  </a:lnTo>
                  <a:lnTo>
                    <a:pt x="346" y="538"/>
                  </a:lnTo>
                  <a:lnTo>
                    <a:pt x="342" y="496"/>
                  </a:lnTo>
                  <a:lnTo>
                    <a:pt x="325" y="412"/>
                  </a:lnTo>
                  <a:lnTo>
                    <a:pt x="261" y="252"/>
                  </a:lnTo>
                  <a:lnTo>
                    <a:pt x="154" y="112"/>
                  </a:lnTo>
                  <a:lnTo>
                    <a:pt x="0" y="0"/>
                  </a:lnTo>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4" name="Freeform 52">
              <a:extLst>
                <a:ext uri="{FF2B5EF4-FFF2-40B4-BE49-F238E27FC236}">
                  <a16:creationId xmlns:a16="http://schemas.microsoft.com/office/drawing/2014/main" id="{3328A96D-52C4-91A6-660B-E286DAC189EC}"/>
                </a:ext>
              </a:extLst>
            </p:cNvPr>
            <p:cNvSpPr>
              <a:spLocks/>
            </p:cNvSpPr>
            <p:nvPr/>
          </p:nvSpPr>
          <p:spPr bwMode="auto">
            <a:xfrm>
              <a:off x="4618" y="1316"/>
              <a:ext cx="157" cy="464"/>
            </a:xfrm>
            <a:custGeom>
              <a:avLst/>
              <a:gdLst>
                <a:gd name="T0" fmla="*/ 0 w 472"/>
                <a:gd name="T1" fmla="*/ 2 h 1391"/>
                <a:gd name="T2" fmla="*/ 0 w 472"/>
                <a:gd name="T3" fmla="*/ 2 h 1391"/>
                <a:gd name="T4" fmla="*/ 0 w 472"/>
                <a:gd name="T5" fmla="*/ 2 h 1391"/>
                <a:gd name="T6" fmla="*/ 0 w 472"/>
                <a:gd name="T7" fmla="*/ 2 h 1391"/>
                <a:gd name="T8" fmla="*/ 0 w 472"/>
                <a:gd name="T9" fmla="*/ 2 h 1391"/>
                <a:gd name="T10" fmla="*/ 1 w 472"/>
                <a:gd name="T11" fmla="*/ 1 h 1391"/>
                <a:gd name="T12" fmla="*/ 1 w 472"/>
                <a:gd name="T13" fmla="*/ 1 h 1391"/>
                <a:gd name="T14" fmla="*/ 1 w 472"/>
                <a:gd name="T15" fmla="*/ 1 h 1391"/>
                <a:gd name="T16" fmla="*/ 1 w 472"/>
                <a:gd name="T17" fmla="*/ 1 h 1391"/>
                <a:gd name="T18" fmla="*/ 1 w 472"/>
                <a:gd name="T19" fmla="*/ 1 h 1391"/>
                <a:gd name="T20" fmla="*/ 0 w 472"/>
                <a:gd name="T21" fmla="*/ 0 h 1391"/>
                <a:gd name="T22" fmla="*/ 0 w 472"/>
                <a:gd name="T23" fmla="*/ 0 h 1391"/>
                <a:gd name="T24" fmla="*/ 0 w 472"/>
                <a:gd name="T25" fmla="*/ 0 h 1391"/>
                <a:gd name="T26" fmla="*/ 0 w 472"/>
                <a:gd name="T27" fmla="*/ 0 h 1391"/>
                <a:gd name="T28" fmla="*/ 0 w 472"/>
                <a:gd name="T29" fmla="*/ 0 h 139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2" h="1391">
                  <a:moveTo>
                    <a:pt x="0" y="1391"/>
                  </a:moveTo>
                  <a:lnTo>
                    <a:pt x="110" y="1340"/>
                  </a:lnTo>
                  <a:lnTo>
                    <a:pt x="204" y="1273"/>
                  </a:lnTo>
                  <a:lnTo>
                    <a:pt x="284" y="1195"/>
                  </a:lnTo>
                  <a:lnTo>
                    <a:pt x="352" y="1105"/>
                  </a:lnTo>
                  <a:lnTo>
                    <a:pt x="442" y="910"/>
                  </a:lnTo>
                  <a:lnTo>
                    <a:pt x="472" y="697"/>
                  </a:lnTo>
                  <a:lnTo>
                    <a:pt x="472" y="645"/>
                  </a:lnTo>
                  <a:lnTo>
                    <a:pt x="467" y="592"/>
                  </a:lnTo>
                  <a:lnTo>
                    <a:pt x="444" y="487"/>
                  </a:lnTo>
                  <a:lnTo>
                    <a:pt x="356" y="290"/>
                  </a:lnTo>
                  <a:lnTo>
                    <a:pt x="291" y="203"/>
                  </a:lnTo>
                  <a:lnTo>
                    <a:pt x="208" y="122"/>
                  </a:lnTo>
                  <a:lnTo>
                    <a:pt x="113" y="55"/>
                  </a:lnTo>
                  <a:lnTo>
                    <a:pt x="0" y="0"/>
                  </a:lnTo>
                </a:path>
              </a:pathLst>
            </a:custGeom>
            <a:noFill/>
            <a:ln w="793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5" name="Freeform 53">
              <a:extLst>
                <a:ext uri="{FF2B5EF4-FFF2-40B4-BE49-F238E27FC236}">
                  <a16:creationId xmlns:a16="http://schemas.microsoft.com/office/drawing/2014/main" id="{42B42A03-9CBD-F72F-EA15-32B1656827B6}"/>
                </a:ext>
              </a:extLst>
            </p:cNvPr>
            <p:cNvSpPr>
              <a:spLocks/>
            </p:cNvSpPr>
            <p:nvPr/>
          </p:nvSpPr>
          <p:spPr bwMode="auto">
            <a:xfrm>
              <a:off x="4503" y="1432"/>
              <a:ext cx="38" cy="232"/>
            </a:xfrm>
            <a:custGeom>
              <a:avLst/>
              <a:gdLst>
                <a:gd name="T0" fmla="*/ 0 w 115"/>
                <a:gd name="T1" fmla="*/ 1 h 696"/>
                <a:gd name="T2" fmla="*/ 0 w 115"/>
                <a:gd name="T3" fmla="*/ 1 h 696"/>
                <a:gd name="T4" fmla="*/ 0 w 115"/>
                <a:gd name="T5" fmla="*/ 1 h 696"/>
                <a:gd name="T6" fmla="*/ 0 w 115"/>
                <a:gd name="T7" fmla="*/ 0 h 696"/>
                <a:gd name="T8" fmla="*/ 0 w 115"/>
                <a:gd name="T9" fmla="*/ 0 h 696"/>
                <a:gd name="T10" fmla="*/ 0 w 115"/>
                <a:gd name="T11" fmla="*/ 0 h 696"/>
                <a:gd name="T12" fmla="*/ 0 w 115"/>
                <a:gd name="T13" fmla="*/ 0 h 696"/>
                <a:gd name="T14" fmla="*/ 0 w 115"/>
                <a:gd name="T15" fmla="*/ 0 h 6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5" h="696">
                  <a:moveTo>
                    <a:pt x="0" y="696"/>
                  </a:moveTo>
                  <a:lnTo>
                    <a:pt x="50" y="618"/>
                  </a:lnTo>
                  <a:lnTo>
                    <a:pt x="86" y="532"/>
                  </a:lnTo>
                  <a:lnTo>
                    <a:pt x="115" y="350"/>
                  </a:lnTo>
                  <a:lnTo>
                    <a:pt x="115" y="304"/>
                  </a:lnTo>
                  <a:lnTo>
                    <a:pt x="110" y="259"/>
                  </a:lnTo>
                  <a:lnTo>
                    <a:pt x="87" y="168"/>
                  </a:lnTo>
                  <a:lnTo>
                    <a:pt x="0" y="0"/>
                  </a:lnTo>
                </a:path>
              </a:pathLst>
            </a:custGeom>
            <a:noFill/>
            <a:ln w="19050">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6" name="Freeform 54">
              <a:extLst>
                <a:ext uri="{FF2B5EF4-FFF2-40B4-BE49-F238E27FC236}">
                  <a16:creationId xmlns:a16="http://schemas.microsoft.com/office/drawing/2014/main" id="{EBCD0429-C24B-25E7-AD60-FB9CC1D49815}"/>
                </a:ext>
              </a:extLst>
            </p:cNvPr>
            <p:cNvSpPr>
              <a:spLocks/>
            </p:cNvSpPr>
            <p:nvPr/>
          </p:nvSpPr>
          <p:spPr bwMode="auto">
            <a:xfrm>
              <a:off x="4540" y="1394"/>
              <a:ext cx="77" cy="309"/>
            </a:xfrm>
            <a:custGeom>
              <a:avLst/>
              <a:gdLst>
                <a:gd name="T0" fmla="*/ 0 w 231"/>
                <a:gd name="T1" fmla="*/ 1 h 927"/>
                <a:gd name="T2" fmla="*/ 0 w 231"/>
                <a:gd name="T3" fmla="*/ 1 h 927"/>
                <a:gd name="T4" fmla="*/ 0 w 231"/>
                <a:gd name="T5" fmla="*/ 1 h 927"/>
                <a:gd name="T6" fmla="*/ 0 w 231"/>
                <a:gd name="T7" fmla="*/ 1 h 927"/>
                <a:gd name="T8" fmla="*/ 0 w 231"/>
                <a:gd name="T9" fmla="*/ 1 h 927"/>
                <a:gd name="T10" fmla="*/ 0 w 231"/>
                <a:gd name="T11" fmla="*/ 1 h 927"/>
                <a:gd name="T12" fmla="*/ 0 w 231"/>
                <a:gd name="T13" fmla="*/ 1 h 927"/>
                <a:gd name="T14" fmla="*/ 0 w 231"/>
                <a:gd name="T15" fmla="*/ 0 h 927"/>
                <a:gd name="T16" fmla="*/ 0 w 231"/>
                <a:gd name="T17" fmla="*/ 0 h 927"/>
                <a:gd name="T18" fmla="*/ 0 w 231"/>
                <a:gd name="T19" fmla="*/ 0 h 927"/>
                <a:gd name="T20" fmla="*/ 0 w 231"/>
                <a:gd name="T21" fmla="*/ 0 h 9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1" h="927">
                  <a:moveTo>
                    <a:pt x="0" y="927"/>
                  </a:moveTo>
                  <a:lnTo>
                    <a:pt x="99" y="833"/>
                  </a:lnTo>
                  <a:lnTo>
                    <a:pt x="171" y="719"/>
                  </a:lnTo>
                  <a:lnTo>
                    <a:pt x="215" y="596"/>
                  </a:lnTo>
                  <a:lnTo>
                    <a:pt x="231" y="465"/>
                  </a:lnTo>
                  <a:lnTo>
                    <a:pt x="231" y="434"/>
                  </a:lnTo>
                  <a:lnTo>
                    <a:pt x="229" y="400"/>
                  </a:lnTo>
                  <a:lnTo>
                    <a:pt x="218" y="336"/>
                  </a:lnTo>
                  <a:lnTo>
                    <a:pt x="174" y="211"/>
                  </a:lnTo>
                  <a:lnTo>
                    <a:pt x="102" y="98"/>
                  </a:lnTo>
                  <a:lnTo>
                    <a:pt x="0" y="0"/>
                  </a:lnTo>
                </a:path>
              </a:pathLst>
            </a:custGeom>
            <a:noFill/>
            <a:ln w="19050">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7" name="Freeform 55">
              <a:extLst>
                <a:ext uri="{FF2B5EF4-FFF2-40B4-BE49-F238E27FC236}">
                  <a16:creationId xmlns:a16="http://schemas.microsoft.com/office/drawing/2014/main" id="{129882AA-45AE-BE9C-DF5A-35473C8D6C1A}"/>
                </a:ext>
              </a:extLst>
            </p:cNvPr>
            <p:cNvSpPr>
              <a:spLocks/>
            </p:cNvSpPr>
            <p:nvPr/>
          </p:nvSpPr>
          <p:spPr bwMode="auto">
            <a:xfrm>
              <a:off x="4579" y="1355"/>
              <a:ext cx="115" cy="386"/>
            </a:xfrm>
            <a:custGeom>
              <a:avLst/>
              <a:gdLst>
                <a:gd name="T0" fmla="*/ 0 w 346"/>
                <a:gd name="T1" fmla="*/ 2 h 1159"/>
                <a:gd name="T2" fmla="*/ 0 w 346"/>
                <a:gd name="T3" fmla="*/ 1 h 1159"/>
                <a:gd name="T4" fmla="*/ 0 w 346"/>
                <a:gd name="T5" fmla="*/ 1 h 1159"/>
                <a:gd name="T6" fmla="*/ 0 w 346"/>
                <a:gd name="T7" fmla="*/ 1 h 1159"/>
                <a:gd name="T8" fmla="*/ 0 w 346"/>
                <a:gd name="T9" fmla="*/ 1 h 1159"/>
                <a:gd name="T10" fmla="*/ 0 w 346"/>
                <a:gd name="T11" fmla="*/ 1 h 1159"/>
                <a:gd name="T12" fmla="*/ 0 w 346"/>
                <a:gd name="T13" fmla="*/ 1 h 1159"/>
                <a:gd name="T14" fmla="*/ 0 w 346"/>
                <a:gd name="T15" fmla="*/ 1 h 1159"/>
                <a:gd name="T16" fmla="*/ 0 w 346"/>
                <a:gd name="T17" fmla="*/ 0 h 1159"/>
                <a:gd name="T18" fmla="*/ 0 w 346"/>
                <a:gd name="T19" fmla="*/ 0 h 1159"/>
                <a:gd name="T20" fmla="*/ 0 w 346"/>
                <a:gd name="T21" fmla="*/ 0 h 11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6" h="1159">
                  <a:moveTo>
                    <a:pt x="0" y="1159"/>
                  </a:moveTo>
                  <a:lnTo>
                    <a:pt x="150" y="1051"/>
                  </a:lnTo>
                  <a:lnTo>
                    <a:pt x="258" y="910"/>
                  </a:lnTo>
                  <a:lnTo>
                    <a:pt x="323" y="751"/>
                  </a:lnTo>
                  <a:lnTo>
                    <a:pt x="346" y="579"/>
                  </a:lnTo>
                  <a:lnTo>
                    <a:pt x="346" y="538"/>
                  </a:lnTo>
                  <a:lnTo>
                    <a:pt x="342" y="496"/>
                  </a:lnTo>
                  <a:lnTo>
                    <a:pt x="325" y="412"/>
                  </a:lnTo>
                  <a:lnTo>
                    <a:pt x="261" y="252"/>
                  </a:lnTo>
                  <a:lnTo>
                    <a:pt x="154" y="112"/>
                  </a:lnTo>
                  <a:lnTo>
                    <a:pt x="0" y="0"/>
                  </a:lnTo>
                </a:path>
              </a:pathLst>
            </a:custGeom>
            <a:noFill/>
            <a:ln w="19050">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8" name="Freeform 56">
              <a:extLst>
                <a:ext uri="{FF2B5EF4-FFF2-40B4-BE49-F238E27FC236}">
                  <a16:creationId xmlns:a16="http://schemas.microsoft.com/office/drawing/2014/main" id="{D5011557-62E7-682E-3163-6AA06B0C2228}"/>
                </a:ext>
              </a:extLst>
            </p:cNvPr>
            <p:cNvSpPr>
              <a:spLocks/>
            </p:cNvSpPr>
            <p:nvPr/>
          </p:nvSpPr>
          <p:spPr bwMode="auto">
            <a:xfrm>
              <a:off x="4618" y="1316"/>
              <a:ext cx="157" cy="464"/>
            </a:xfrm>
            <a:custGeom>
              <a:avLst/>
              <a:gdLst>
                <a:gd name="T0" fmla="*/ 0 w 472"/>
                <a:gd name="T1" fmla="*/ 2 h 1391"/>
                <a:gd name="T2" fmla="*/ 0 w 472"/>
                <a:gd name="T3" fmla="*/ 2 h 1391"/>
                <a:gd name="T4" fmla="*/ 0 w 472"/>
                <a:gd name="T5" fmla="*/ 2 h 1391"/>
                <a:gd name="T6" fmla="*/ 0 w 472"/>
                <a:gd name="T7" fmla="*/ 2 h 1391"/>
                <a:gd name="T8" fmla="*/ 0 w 472"/>
                <a:gd name="T9" fmla="*/ 2 h 1391"/>
                <a:gd name="T10" fmla="*/ 1 w 472"/>
                <a:gd name="T11" fmla="*/ 1 h 1391"/>
                <a:gd name="T12" fmla="*/ 1 w 472"/>
                <a:gd name="T13" fmla="*/ 1 h 1391"/>
                <a:gd name="T14" fmla="*/ 1 w 472"/>
                <a:gd name="T15" fmla="*/ 1 h 1391"/>
                <a:gd name="T16" fmla="*/ 1 w 472"/>
                <a:gd name="T17" fmla="*/ 1 h 1391"/>
                <a:gd name="T18" fmla="*/ 1 w 472"/>
                <a:gd name="T19" fmla="*/ 1 h 1391"/>
                <a:gd name="T20" fmla="*/ 0 w 472"/>
                <a:gd name="T21" fmla="*/ 0 h 1391"/>
                <a:gd name="T22" fmla="*/ 0 w 472"/>
                <a:gd name="T23" fmla="*/ 0 h 1391"/>
                <a:gd name="T24" fmla="*/ 0 w 472"/>
                <a:gd name="T25" fmla="*/ 0 h 1391"/>
                <a:gd name="T26" fmla="*/ 0 w 472"/>
                <a:gd name="T27" fmla="*/ 0 h 1391"/>
                <a:gd name="T28" fmla="*/ 0 w 472"/>
                <a:gd name="T29" fmla="*/ 0 h 139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2" h="1391">
                  <a:moveTo>
                    <a:pt x="0" y="1391"/>
                  </a:moveTo>
                  <a:lnTo>
                    <a:pt x="110" y="1340"/>
                  </a:lnTo>
                  <a:lnTo>
                    <a:pt x="204" y="1273"/>
                  </a:lnTo>
                  <a:lnTo>
                    <a:pt x="284" y="1195"/>
                  </a:lnTo>
                  <a:lnTo>
                    <a:pt x="352" y="1105"/>
                  </a:lnTo>
                  <a:lnTo>
                    <a:pt x="442" y="910"/>
                  </a:lnTo>
                  <a:lnTo>
                    <a:pt x="472" y="697"/>
                  </a:lnTo>
                  <a:lnTo>
                    <a:pt x="472" y="645"/>
                  </a:lnTo>
                  <a:lnTo>
                    <a:pt x="467" y="592"/>
                  </a:lnTo>
                  <a:lnTo>
                    <a:pt x="444" y="487"/>
                  </a:lnTo>
                  <a:lnTo>
                    <a:pt x="356" y="290"/>
                  </a:lnTo>
                  <a:lnTo>
                    <a:pt x="291" y="203"/>
                  </a:lnTo>
                  <a:lnTo>
                    <a:pt x="208" y="122"/>
                  </a:lnTo>
                  <a:lnTo>
                    <a:pt x="113" y="55"/>
                  </a:lnTo>
                  <a:lnTo>
                    <a:pt x="0" y="0"/>
                  </a:lnTo>
                </a:path>
              </a:pathLst>
            </a:custGeom>
            <a:noFill/>
            <a:ln w="19050">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6099" name="Freeform 91">
              <a:extLst>
                <a:ext uri="{FF2B5EF4-FFF2-40B4-BE49-F238E27FC236}">
                  <a16:creationId xmlns:a16="http://schemas.microsoft.com/office/drawing/2014/main" id="{3FEA1279-A5FE-BC00-0ADD-A6B24662F976}"/>
                </a:ext>
              </a:extLst>
            </p:cNvPr>
            <p:cNvSpPr>
              <a:spLocks noChangeAspect="1"/>
            </p:cNvSpPr>
            <p:nvPr/>
          </p:nvSpPr>
          <p:spPr bwMode="auto">
            <a:xfrm>
              <a:off x="4253" y="1468"/>
              <a:ext cx="227" cy="168"/>
            </a:xfrm>
            <a:custGeom>
              <a:avLst/>
              <a:gdLst>
                <a:gd name="T0" fmla="*/ 0 w 1689"/>
                <a:gd name="T1" fmla="*/ 0 h 1251"/>
                <a:gd name="T2" fmla="*/ 0 w 1689"/>
                <a:gd name="T3" fmla="*/ 0 h 1251"/>
                <a:gd name="T4" fmla="*/ 0 w 1689"/>
                <a:gd name="T5" fmla="*/ 0 h 1251"/>
                <a:gd name="T6" fmla="*/ 0 w 1689"/>
                <a:gd name="T7" fmla="*/ 0 h 1251"/>
                <a:gd name="T8" fmla="*/ 0 w 1689"/>
                <a:gd name="T9" fmla="*/ 0 h 1251"/>
                <a:gd name="T10" fmla="*/ 0 w 1689"/>
                <a:gd name="T11" fmla="*/ 0 h 1251"/>
                <a:gd name="T12" fmla="*/ 0 w 1689"/>
                <a:gd name="T13" fmla="*/ 0 h 1251"/>
                <a:gd name="T14" fmla="*/ 0 w 1689"/>
                <a:gd name="T15" fmla="*/ 0 h 1251"/>
                <a:gd name="T16" fmla="*/ 0 w 1689"/>
                <a:gd name="T17" fmla="*/ 0 h 1251"/>
                <a:gd name="T18" fmla="*/ 0 w 1689"/>
                <a:gd name="T19" fmla="*/ 0 h 1251"/>
                <a:gd name="T20" fmla="*/ 0 w 1689"/>
                <a:gd name="T21" fmla="*/ 0 h 1251"/>
                <a:gd name="T22" fmla="*/ 0 w 1689"/>
                <a:gd name="T23" fmla="*/ 0 h 1251"/>
                <a:gd name="T24" fmla="*/ 0 w 1689"/>
                <a:gd name="T25" fmla="*/ 0 h 1251"/>
                <a:gd name="T26" fmla="*/ 0 w 1689"/>
                <a:gd name="T27" fmla="*/ 0 h 1251"/>
                <a:gd name="T28" fmla="*/ 0 w 1689"/>
                <a:gd name="T29" fmla="*/ 0 h 1251"/>
                <a:gd name="T30" fmla="*/ 0 w 1689"/>
                <a:gd name="T31" fmla="*/ 0 h 1251"/>
                <a:gd name="T32" fmla="*/ 0 w 1689"/>
                <a:gd name="T33" fmla="*/ 0 h 1251"/>
                <a:gd name="T34" fmla="*/ 0 w 1689"/>
                <a:gd name="T35" fmla="*/ 0 h 1251"/>
                <a:gd name="T36" fmla="*/ 0 w 1689"/>
                <a:gd name="T37" fmla="*/ 0 h 1251"/>
                <a:gd name="T38" fmla="*/ 0 w 1689"/>
                <a:gd name="T39" fmla="*/ 0 h 1251"/>
                <a:gd name="T40" fmla="*/ 0 w 1689"/>
                <a:gd name="T41" fmla="*/ 0 h 1251"/>
                <a:gd name="T42" fmla="*/ 0 w 1689"/>
                <a:gd name="T43" fmla="*/ 0 h 1251"/>
                <a:gd name="T44" fmla="*/ 0 w 1689"/>
                <a:gd name="T45" fmla="*/ 0 h 1251"/>
                <a:gd name="T46" fmla="*/ 0 w 1689"/>
                <a:gd name="T47" fmla="*/ 0 h 1251"/>
                <a:gd name="T48" fmla="*/ 0 w 1689"/>
                <a:gd name="T49" fmla="*/ 0 h 1251"/>
                <a:gd name="T50" fmla="*/ 0 w 1689"/>
                <a:gd name="T51" fmla="*/ 0 h 1251"/>
                <a:gd name="T52" fmla="*/ 0 w 1689"/>
                <a:gd name="T53" fmla="*/ 0 h 1251"/>
                <a:gd name="T54" fmla="*/ 0 w 1689"/>
                <a:gd name="T55" fmla="*/ 0 h 1251"/>
                <a:gd name="T56" fmla="*/ 0 w 1689"/>
                <a:gd name="T57" fmla="*/ 0 h 1251"/>
                <a:gd name="T58" fmla="*/ 0 w 1689"/>
                <a:gd name="T59" fmla="*/ 0 h 1251"/>
                <a:gd name="T60" fmla="*/ 0 w 1689"/>
                <a:gd name="T61" fmla="*/ 0 h 1251"/>
                <a:gd name="T62" fmla="*/ 0 w 1689"/>
                <a:gd name="T63" fmla="*/ 0 h 1251"/>
                <a:gd name="T64" fmla="*/ 0 w 1689"/>
                <a:gd name="T65" fmla="*/ 0 h 1251"/>
                <a:gd name="T66" fmla="*/ 0 w 1689"/>
                <a:gd name="T67" fmla="*/ 0 h 1251"/>
                <a:gd name="T68" fmla="*/ 0 w 1689"/>
                <a:gd name="T69" fmla="*/ 0 h 1251"/>
                <a:gd name="T70" fmla="*/ 0 w 1689"/>
                <a:gd name="T71" fmla="*/ 0 h 1251"/>
                <a:gd name="T72" fmla="*/ 0 w 1689"/>
                <a:gd name="T73" fmla="*/ 0 h 1251"/>
                <a:gd name="T74" fmla="*/ 0 w 1689"/>
                <a:gd name="T75" fmla="*/ 0 h 1251"/>
                <a:gd name="T76" fmla="*/ 0 w 1689"/>
                <a:gd name="T77" fmla="*/ 0 h 1251"/>
                <a:gd name="T78" fmla="*/ 0 w 1689"/>
                <a:gd name="T79" fmla="*/ 0 h 1251"/>
                <a:gd name="T80" fmla="*/ 0 w 1689"/>
                <a:gd name="T81" fmla="*/ 0 h 1251"/>
                <a:gd name="T82" fmla="*/ 0 w 1689"/>
                <a:gd name="T83" fmla="*/ 0 h 1251"/>
                <a:gd name="T84" fmla="*/ 0 w 1689"/>
                <a:gd name="T85" fmla="*/ 0 h 1251"/>
                <a:gd name="T86" fmla="*/ 0 w 1689"/>
                <a:gd name="T87" fmla="*/ 0 h 1251"/>
                <a:gd name="T88" fmla="*/ 0 w 1689"/>
                <a:gd name="T89" fmla="*/ 0 h 1251"/>
                <a:gd name="T90" fmla="*/ 0 w 1689"/>
                <a:gd name="T91" fmla="*/ 0 h 1251"/>
                <a:gd name="T92" fmla="*/ 0 w 1689"/>
                <a:gd name="T93" fmla="*/ 0 h 1251"/>
                <a:gd name="T94" fmla="*/ 0 w 1689"/>
                <a:gd name="T95" fmla="*/ 0 h 1251"/>
                <a:gd name="T96" fmla="*/ 0 w 1689"/>
                <a:gd name="T97" fmla="*/ 0 h 1251"/>
                <a:gd name="T98" fmla="*/ 0 w 1689"/>
                <a:gd name="T99" fmla="*/ 0 h 1251"/>
                <a:gd name="T100" fmla="*/ 0 w 1689"/>
                <a:gd name="T101" fmla="*/ 0 h 1251"/>
                <a:gd name="T102" fmla="*/ 0 w 1689"/>
                <a:gd name="T103" fmla="*/ 0 h 1251"/>
                <a:gd name="T104" fmla="*/ 0 w 1689"/>
                <a:gd name="T105" fmla="*/ 0 h 1251"/>
                <a:gd name="T106" fmla="*/ 0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46088" name="Text Box 93">
            <a:extLst>
              <a:ext uri="{FF2B5EF4-FFF2-40B4-BE49-F238E27FC236}">
                <a16:creationId xmlns:a16="http://schemas.microsoft.com/office/drawing/2014/main" id="{303912AA-128F-8235-23DD-339520733EBF}"/>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6089" name="Rectangle 96">
            <a:extLst>
              <a:ext uri="{FF2B5EF4-FFF2-40B4-BE49-F238E27FC236}">
                <a16:creationId xmlns:a16="http://schemas.microsoft.com/office/drawing/2014/main" id="{668AFFC2-1FC7-FAFF-21B3-98D306A6EA14}"/>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3">
            <a:extLst>
              <a:ext uri="{FF2B5EF4-FFF2-40B4-BE49-F238E27FC236}">
                <a16:creationId xmlns:a16="http://schemas.microsoft.com/office/drawing/2014/main" id="{B40A7C27-BDB9-C7A7-2D82-5939AA15CA52}"/>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7107" name="Text Box 4">
            <a:extLst>
              <a:ext uri="{FF2B5EF4-FFF2-40B4-BE49-F238E27FC236}">
                <a16:creationId xmlns:a16="http://schemas.microsoft.com/office/drawing/2014/main" id="{55A0A8B5-2FB2-A177-820F-B1A3E1E5BE36}"/>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7108" name="Group 5">
            <a:extLst>
              <a:ext uri="{FF2B5EF4-FFF2-40B4-BE49-F238E27FC236}">
                <a16:creationId xmlns:a16="http://schemas.microsoft.com/office/drawing/2014/main" id="{F17178E8-DD38-2507-1191-0B81F47B77E7}"/>
              </a:ext>
            </a:extLst>
          </p:cNvPr>
          <p:cNvGrpSpPr>
            <a:grpSpLocks/>
          </p:cNvGrpSpPr>
          <p:nvPr/>
        </p:nvGrpSpPr>
        <p:grpSpPr bwMode="auto">
          <a:xfrm>
            <a:off x="331788" y="1930400"/>
            <a:ext cx="2065337" cy="2447925"/>
            <a:chOff x="209" y="1216"/>
            <a:chExt cx="1301" cy="1542"/>
          </a:xfrm>
        </p:grpSpPr>
        <p:sp>
          <p:nvSpPr>
            <p:cNvPr id="47135" name="Text Box 6">
              <a:extLst>
                <a:ext uri="{FF2B5EF4-FFF2-40B4-BE49-F238E27FC236}">
                  <a16:creationId xmlns:a16="http://schemas.microsoft.com/office/drawing/2014/main" id="{EE098715-74D2-E165-8569-9C606CEC731A}"/>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7136" name="Oval 7">
              <a:extLst>
                <a:ext uri="{FF2B5EF4-FFF2-40B4-BE49-F238E27FC236}">
                  <a16:creationId xmlns:a16="http://schemas.microsoft.com/office/drawing/2014/main" id="{0B788D96-049A-EE08-BC0D-84313996171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7137" name="Freeform 8">
              <a:extLst>
                <a:ext uri="{FF2B5EF4-FFF2-40B4-BE49-F238E27FC236}">
                  <a16:creationId xmlns:a16="http://schemas.microsoft.com/office/drawing/2014/main" id="{9FE73BBB-40A0-D2EE-E427-99C7BFE62430}"/>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7138" name="Freeform 9">
              <a:extLst>
                <a:ext uri="{FF2B5EF4-FFF2-40B4-BE49-F238E27FC236}">
                  <a16:creationId xmlns:a16="http://schemas.microsoft.com/office/drawing/2014/main" id="{0CCD5B06-28C5-62A3-BFC9-47CADD80D601}"/>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7139" name="Freeform 10">
              <a:extLst>
                <a:ext uri="{FF2B5EF4-FFF2-40B4-BE49-F238E27FC236}">
                  <a16:creationId xmlns:a16="http://schemas.microsoft.com/office/drawing/2014/main" id="{035E7AB8-5FE6-359E-710C-A62449E8C41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40" name="Freeform 11">
              <a:extLst>
                <a:ext uri="{FF2B5EF4-FFF2-40B4-BE49-F238E27FC236}">
                  <a16:creationId xmlns:a16="http://schemas.microsoft.com/office/drawing/2014/main" id="{BEEAFE5C-A990-9951-880C-B68217A5A62E}"/>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41" name="Freeform 12">
              <a:extLst>
                <a:ext uri="{FF2B5EF4-FFF2-40B4-BE49-F238E27FC236}">
                  <a16:creationId xmlns:a16="http://schemas.microsoft.com/office/drawing/2014/main" id="{2CC89654-9411-F5EE-95D1-E1176808791D}"/>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42" name="Text Box 13">
              <a:extLst>
                <a:ext uri="{FF2B5EF4-FFF2-40B4-BE49-F238E27FC236}">
                  <a16:creationId xmlns:a16="http://schemas.microsoft.com/office/drawing/2014/main" id="{CC21AC87-45CA-B941-F324-DDE1F102DD73}"/>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7109" name="Group 14">
            <a:extLst>
              <a:ext uri="{FF2B5EF4-FFF2-40B4-BE49-F238E27FC236}">
                <a16:creationId xmlns:a16="http://schemas.microsoft.com/office/drawing/2014/main" id="{67938064-EDE5-FD5D-B688-D1D8AA1A666D}"/>
              </a:ext>
            </a:extLst>
          </p:cNvPr>
          <p:cNvGrpSpPr>
            <a:grpSpLocks/>
          </p:cNvGrpSpPr>
          <p:nvPr/>
        </p:nvGrpSpPr>
        <p:grpSpPr bwMode="auto">
          <a:xfrm>
            <a:off x="3203575" y="1928813"/>
            <a:ext cx="2601913" cy="2713037"/>
            <a:chOff x="2018" y="1215"/>
            <a:chExt cx="1639" cy="1709"/>
          </a:xfrm>
        </p:grpSpPr>
        <p:sp>
          <p:nvSpPr>
            <p:cNvPr id="47123" name="Text Box 15">
              <a:extLst>
                <a:ext uri="{FF2B5EF4-FFF2-40B4-BE49-F238E27FC236}">
                  <a16:creationId xmlns:a16="http://schemas.microsoft.com/office/drawing/2014/main" id="{E45D5185-5D91-AA14-C99C-F58C361DDBE5}"/>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47124" name="Freeform 16">
              <a:extLst>
                <a:ext uri="{FF2B5EF4-FFF2-40B4-BE49-F238E27FC236}">
                  <a16:creationId xmlns:a16="http://schemas.microsoft.com/office/drawing/2014/main" id="{F91F71F4-FA4D-B019-9714-D49ED6D48868}"/>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7125" name="Freeform 17">
              <a:extLst>
                <a:ext uri="{FF2B5EF4-FFF2-40B4-BE49-F238E27FC236}">
                  <a16:creationId xmlns:a16="http://schemas.microsoft.com/office/drawing/2014/main" id="{36EC3BB9-5BC1-8EAC-68F5-BC686C130757}"/>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7126" name="Freeform 18">
              <a:extLst>
                <a:ext uri="{FF2B5EF4-FFF2-40B4-BE49-F238E27FC236}">
                  <a16:creationId xmlns:a16="http://schemas.microsoft.com/office/drawing/2014/main" id="{C33D5AE1-8870-B23D-4AAE-DD7974915DBD}"/>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7127" name="Freeform 19">
              <a:extLst>
                <a:ext uri="{FF2B5EF4-FFF2-40B4-BE49-F238E27FC236}">
                  <a16:creationId xmlns:a16="http://schemas.microsoft.com/office/drawing/2014/main" id="{BA16A34E-1A71-50C6-B8FF-3646D809A366}"/>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7128" name="Freeform 20">
              <a:extLst>
                <a:ext uri="{FF2B5EF4-FFF2-40B4-BE49-F238E27FC236}">
                  <a16:creationId xmlns:a16="http://schemas.microsoft.com/office/drawing/2014/main" id="{DBA97809-0E25-A455-5A56-D3BA7FA6798A}"/>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7129" name="Text Box 21">
              <a:extLst>
                <a:ext uri="{FF2B5EF4-FFF2-40B4-BE49-F238E27FC236}">
                  <a16:creationId xmlns:a16="http://schemas.microsoft.com/office/drawing/2014/main" id="{AEC52A7F-071B-CE14-E203-6669053F91F2}"/>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47130" name="Group 22">
              <a:extLst>
                <a:ext uri="{FF2B5EF4-FFF2-40B4-BE49-F238E27FC236}">
                  <a16:creationId xmlns:a16="http://schemas.microsoft.com/office/drawing/2014/main" id="{F496C008-5A2E-725B-51CF-1DBB3B7C9CAF}"/>
                </a:ext>
              </a:extLst>
            </p:cNvPr>
            <p:cNvGrpSpPr>
              <a:grpSpLocks/>
            </p:cNvGrpSpPr>
            <p:nvPr/>
          </p:nvGrpSpPr>
          <p:grpSpPr bwMode="auto">
            <a:xfrm>
              <a:off x="2822" y="2343"/>
              <a:ext cx="835" cy="581"/>
              <a:chOff x="2822" y="2343"/>
              <a:chExt cx="835" cy="581"/>
            </a:xfrm>
          </p:grpSpPr>
          <p:sp>
            <p:nvSpPr>
              <p:cNvPr id="47131" name="Freeform 23">
                <a:extLst>
                  <a:ext uri="{FF2B5EF4-FFF2-40B4-BE49-F238E27FC236}">
                    <a16:creationId xmlns:a16="http://schemas.microsoft.com/office/drawing/2014/main" id="{A5435B79-0AE3-A41A-2074-5F778C81E8DD}"/>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7132" name="Freeform 24">
                <a:extLst>
                  <a:ext uri="{FF2B5EF4-FFF2-40B4-BE49-F238E27FC236}">
                    <a16:creationId xmlns:a16="http://schemas.microsoft.com/office/drawing/2014/main" id="{B6EF55A8-6C8A-D776-3EDB-1E87D767D6FE}"/>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7133" name="Rectangle 25">
                <a:extLst>
                  <a:ext uri="{FF2B5EF4-FFF2-40B4-BE49-F238E27FC236}">
                    <a16:creationId xmlns:a16="http://schemas.microsoft.com/office/drawing/2014/main" id="{E761F0B7-2292-DC74-486C-4C6C941EEC5A}"/>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7134" name="Freeform 26">
                <a:extLst>
                  <a:ext uri="{FF2B5EF4-FFF2-40B4-BE49-F238E27FC236}">
                    <a16:creationId xmlns:a16="http://schemas.microsoft.com/office/drawing/2014/main" id="{E52ECBCD-A10B-625E-A015-8D58AF1A20DE}"/>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47110" name="Text Box 27">
            <a:extLst>
              <a:ext uri="{FF2B5EF4-FFF2-40B4-BE49-F238E27FC236}">
                <a16:creationId xmlns:a16="http://schemas.microsoft.com/office/drawing/2014/main" id="{2DA5EF55-B82A-18A7-37F9-73942E7A7CF8}"/>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HESH</a:t>
            </a:r>
          </a:p>
        </p:txBody>
      </p:sp>
      <p:sp>
        <p:nvSpPr>
          <p:cNvPr id="47111" name="Rectangle 87">
            <a:extLst>
              <a:ext uri="{FF2B5EF4-FFF2-40B4-BE49-F238E27FC236}">
                <a16:creationId xmlns:a16="http://schemas.microsoft.com/office/drawing/2014/main" id="{07E0DB49-3265-2250-6E55-C9E1BE0940E3}"/>
              </a:ext>
            </a:extLst>
          </p:cNvPr>
          <p:cNvSpPr>
            <a:spLocks noChangeArrowheads="1"/>
          </p:cNvSpPr>
          <p:nvPr/>
        </p:nvSpPr>
        <p:spPr bwMode="auto">
          <a:xfrm>
            <a:off x="7102475" y="1973263"/>
            <a:ext cx="549275" cy="1223962"/>
          </a:xfrm>
          <a:prstGeom prst="rect">
            <a:avLst/>
          </a:prstGeom>
          <a:solidFill>
            <a:srgbClr val="DDDDDD"/>
          </a:solidFill>
          <a:ln w="7112">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7112" name="Text Box 94">
            <a:extLst>
              <a:ext uri="{FF2B5EF4-FFF2-40B4-BE49-F238E27FC236}">
                <a16:creationId xmlns:a16="http://schemas.microsoft.com/office/drawing/2014/main" id="{C7FAAD34-A187-490F-F545-F84D6C650C86}"/>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7113" name="Freeform 95">
            <a:extLst>
              <a:ext uri="{FF2B5EF4-FFF2-40B4-BE49-F238E27FC236}">
                <a16:creationId xmlns:a16="http://schemas.microsoft.com/office/drawing/2014/main" id="{E397B413-1F71-EB63-C6AA-CA9B1E602D77}"/>
              </a:ext>
            </a:extLst>
          </p:cNvPr>
          <p:cNvSpPr>
            <a:spLocks/>
          </p:cNvSpPr>
          <p:nvPr/>
        </p:nvSpPr>
        <p:spPr bwMode="auto">
          <a:xfrm>
            <a:off x="7269163" y="2151063"/>
            <a:ext cx="182562" cy="612775"/>
          </a:xfrm>
          <a:custGeom>
            <a:avLst/>
            <a:gdLst>
              <a:gd name="T0" fmla="*/ 0 w 346"/>
              <a:gd name="T1" fmla="*/ 2147483646 h 1159"/>
              <a:gd name="T2" fmla="*/ 2147483646 w 346"/>
              <a:gd name="T3" fmla="*/ 2147483646 h 1159"/>
              <a:gd name="T4" fmla="*/ 2147483646 w 346"/>
              <a:gd name="T5" fmla="*/ 2147483646 h 1159"/>
              <a:gd name="T6" fmla="*/ 2147483646 w 346"/>
              <a:gd name="T7" fmla="*/ 2147483646 h 1159"/>
              <a:gd name="T8" fmla="*/ 2147483646 w 346"/>
              <a:gd name="T9" fmla="*/ 2147483646 h 1159"/>
              <a:gd name="T10" fmla="*/ 2147483646 w 346"/>
              <a:gd name="T11" fmla="*/ 2147483646 h 1159"/>
              <a:gd name="T12" fmla="*/ 2147483646 w 346"/>
              <a:gd name="T13" fmla="*/ 2147483646 h 1159"/>
              <a:gd name="T14" fmla="*/ 2147483646 w 346"/>
              <a:gd name="T15" fmla="*/ 2147483646 h 1159"/>
              <a:gd name="T16" fmla="*/ 2147483646 w 346"/>
              <a:gd name="T17" fmla="*/ 2147483646 h 1159"/>
              <a:gd name="T18" fmla="*/ 2147483646 w 346"/>
              <a:gd name="T19" fmla="*/ 2147483646 h 1159"/>
              <a:gd name="T20" fmla="*/ 0 w 346"/>
              <a:gd name="T21" fmla="*/ 0 h 11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46" h="1159">
                <a:moveTo>
                  <a:pt x="0" y="1159"/>
                </a:moveTo>
                <a:lnTo>
                  <a:pt x="150" y="1051"/>
                </a:lnTo>
                <a:lnTo>
                  <a:pt x="258" y="910"/>
                </a:lnTo>
                <a:lnTo>
                  <a:pt x="323" y="751"/>
                </a:lnTo>
                <a:lnTo>
                  <a:pt x="346" y="579"/>
                </a:lnTo>
                <a:lnTo>
                  <a:pt x="346" y="538"/>
                </a:lnTo>
                <a:lnTo>
                  <a:pt x="342" y="496"/>
                </a:lnTo>
                <a:lnTo>
                  <a:pt x="325" y="412"/>
                </a:lnTo>
                <a:lnTo>
                  <a:pt x="261" y="252"/>
                </a:lnTo>
                <a:lnTo>
                  <a:pt x="154" y="112"/>
                </a:lnTo>
                <a:lnTo>
                  <a:pt x="0" y="0"/>
                </a:lnTo>
              </a:path>
            </a:pathLst>
          </a:custGeom>
          <a:noFill/>
          <a:ln w="15875" cap="flat">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4" name="Freeform 96">
            <a:extLst>
              <a:ext uri="{FF2B5EF4-FFF2-40B4-BE49-F238E27FC236}">
                <a16:creationId xmlns:a16="http://schemas.microsoft.com/office/drawing/2014/main" id="{470DB1AD-54A4-38FC-DD06-3F716032FD55}"/>
              </a:ext>
            </a:extLst>
          </p:cNvPr>
          <p:cNvSpPr>
            <a:spLocks/>
          </p:cNvSpPr>
          <p:nvPr/>
        </p:nvSpPr>
        <p:spPr bwMode="auto">
          <a:xfrm>
            <a:off x="7331075" y="2089150"/>
            <a:ext cx="249238" cy="736600"/>
          </a:xfrm>
          <a:custGeom>
            <a:avLst/>
            <a:gdLst>
              <a:gd name="T0" fmla="*/ 0 w 472"/>
              <a:gd name="T1" fmla="*/ 2147483646 h 1391"/>
              <a:gd name="T2" fmla="*/ 2147483646 w 472"/>
              <a:gd name="T3" fmla="*/ 2147483646 h 1391"/>
              <a:gd name="T4" fmla="*/ 2147483646 w 472"/>
              <a:gd name="T5" fmla="*/ 2147483646 h 1391"/>
              <a:gd name="T6" fmla="*/ 2147483646 w 472"/>
              <a:gd name="T7" fmla="*/ 2147483646 h 1391"/>
              <a:gd name="T8" fmla="*/ 2147483646 w 472"/>
              <a:gd name="T9" fmla="*/ 2147483646 h 1391"/>
              <a:gd name="T10" fmla="*/ 2147483646 w 472"/>
              <a:gd name="T11" fmla="*/ 2147483646 h 1391"/>
              <a:gd name="T12" fmla="*/ 2147483646 w 472"/>
              <a:gd name="T13" fmla="*/ 2147483646 h 1391"/>
              <a:gd name="T14" fmla="*/ 2147483646 w 472"/>
              <a:gd name="T15" fmla="*/ 2147483646 h 1391"/>
              <a:gd name="T16" fmla="*/ 2147483646 w 472"/>
              <a:gd name="T17" fmla="*/ 2147483646 h 1391"/>
              <a:gd name="T18" fmla="*/ 2147483646 w 472"/>
              <a:gd name="T19" fmla="*/ 2147483646 h 1391"/>
              <a:gd name="T20" fmla="*/ 2147483646 w 472"/>
              <a:gd name="T21" fmla="*/ 2147483646 h 1391"/>
              <a:gd name="T22" fmla="*/ 2147483646 w 472"/>
              <a:gd name="T23" fmla="*/ 2147483646 h 1391"/>
              <a:gd name="T24" fmla="*/ 2147483646 w 472"/>
              <a:gd name="T25" fmla="*/ 2147483646 h 1391"/>
              <a:gd name="T26" fmla="*/ 2147483646 w 472"/>
              <a:gd name="T27" fmla="*/ 2147483646 h 1391"/>
              <a:gd name="T28" fmla="*/ 0 w 472"/>
              <a:gd name="T29" fmla="*/ 0 h 139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2" h="1391">
                <a:moveTo>
                  <a:pt x="0" y="1391"/>
                </a:moveTo>
                <a:lnTo>
                  <a:pt x="110" y="1340"/>
                </a:lnTo>
                <a:lnTo>
                  <a:pt x="204" y="1273"/>
                </a:lnTo>
                <a:lnTo>
                  <a:pt x="284" y="1195"/>
                </a:lnTo>
                <a:lnTo>
                  <a:pt x="352" y="1105"/>
                </a:lnTo>
                <a:lnTo>
                  <a:pt x="442" y="910"/>
                </a:lnTo>
                <a:lnTo>
                  <a:pt x="472" y="697"/>
                </a:lnTo>
                <a:lnTo>
                  <a:pt x="472" y="645"/>
                </a:lnTo>
                <a:lnTo>
                  <a:pt x="467" y="592"/>
                </a:lnTo>
                <a:lnTo>
                  <a:pt x="444" y="487"/>
                </a:lnTo>
                <a:lnTo>
                  <a:pt x="356" y="290"/>
                </a:lnTo>
                <a:lnTo>
                  <a:pt x="291" y="203"/>
                </a:lnTo>
                <a:lnTo>
                  <a:pt x="208" y="122"/>
                </a:lnTo>
                <a:lnTo>
                  <a:pt x="113" y="55"/>
                </a:lnTo>
                <a:lnTo>
                  <a:pt x="0" y="0"/>
                </a:lnTo>
              </a:path>
            </a:pathLst>
          </a:custGeom>
          <a:noFill/>
          <a:ln w="15875" cap="flat">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5" name="Freeform 97">
            <a:extLst>
              <a:ext uri="{FF2B5EF4-FFF2-40B4-BE49-F238E27FC236}">
                <a16:creationId xmlns:a16="http://schemas.microsoft.com/office/drawing/2014/main" id="{9EBEC9A4-A8AD-7B41-0006-CE27BFF3F9A9}"/>
              </a:ext>
            </a:extLst>
          </p:cNvPr>
          <p:cNvSpPr>
            <a:spLocks/>
          </p:cNvSpPr>
          <p:nvPr/>
        </p:nvSpPr>
        <p:spPr bwMode="auto">
          <a:xfrm>
            <a:off x="7391400" y="2028825"/>
            <a:ext cx="246063" cy="184150"/>
          </a:xfrm>
          <a:custGeom>
            <a:avLst/>
            <a:gdLst>
              <a:gd name="T0" fmla="*/ 2147483646 w 464"/>
              <a:gd name="T1" fmla="*/ 2147483646 h 348"/>
              <a:gd name="T2" fmla="*/ 2147483646 w 464"/>
              <a:gd name="T3" fmla="*/ 2147483646 h 348"/>
              <a:gd name="T4" fmla="*/ 2147483646 w 464"/>
              <a:gd name="T5" fmla="*/ 2147483646 h 348"/>
              <a:gd name="T6" fmla="*/ 2147483646 w 464"/>
              <a:gd name="T7" fmla="*/ 2147483646 h 348"/>
              <a:gd name="T8" fmla="*/ 0 w 464"/>
              <a:gd name="T9" fmla="*/ 0 h 3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4" h="348">
                <a:moveTo>
                  <a:pt x="464" y="348"/>
                </a:moveTo>
                <a:lnTo>
                  <a:pt x="371" y="234"/>
                </a:lnTo>
                <a:lnTo>
                  <a:pt x="261" y="137"/>
                </a:lnTo>
                <a:lnTo>
                  <a:pt x="138" y="59"/>
                </a:lnTo>
                <a:lnTo>
                  <a:pt x="0" y="0"/>
                </a:lnTo>
              </a:path>
            </a:pathLst>
          </a:custGeom>
          <a:noFill/>
          <a:ln w="15875" cap="flat">
            <a:solidFill>
              <a:srgbClr val="969696"/>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6" name="Freeform 98">
            <a:extLst>
              <a:ext uri="{FF2B5EF4-FFF2-40B4-BE49-F238E27FC236}">
                <a16:creationId xmlns:a16="http://schemas.microsoft.com/office/drawing/2014/main" id="{14853769-9C2E-86B0-5F2A-A61BCDD8FCCE}"/>
              </a:ext>
            </a:extLst>
          </p:cNvPr>
          <p:cNvSpPr>
            <a:spLocks/>
          </p:cNvSpPr>
          <p:nvPr/>
        </p:nvSpPr>
        <p:spPr bwMode="auto">
          <a:xfrm>
            <a:off x="7391400" y="2701925"/>
            <a:ext cx="246063" cy="184150"/>
          </a:xfrm>
          <a:custGeom>
            <a:avLst/>
            <a:gdLst>
              <a:gd name="T0" fmla="*/ 2147483646 w 464"/>
              <a:gd name="T1" fmla="*/ 0 h 348"/>
              <a:gd name="T2" fmla="*/ 2147483646 w 464"/>
              <a:gd name="T3" fmla="*/ 2147483646 h 348"/>
              <a:gd name="T4" fmla="*/ 2147483646 w 464"/>
              <a:gd name="T5" fmla="*/ 2147483646 h 348"/>
              <a:gd name="T6" fmla="*/ 2147483646 w 464"/>
              <a:gd name="T7" fmla="*/ 2147483646 h 348"/>
              <a:gd name="T8" fmla="*/ 0 w 464"/>
              <a:gd name="T9" fmla="*/ 2147483646 h 3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4" h="348">
                <a:moveTo>
                  <a:pt x="464" y="0"/>
                </a:moveTo>
                <a:lnTo>
                  <a:pt x="371" y="113"/>
                </a:lnTo>
                <a:lnTo>
                  <a:pt x="261" y="210"/>
                </a:lnTo>
                <a:lnTo>
                  <a:pt x="139" y="288"/>
                </a:lnTo>
                <a:lnTo>
                  <a:pt x="0" y="348"/>
                </a:lnTo>
              </a:path>
            </a:pathLst>
          </a:custGeom>
          <a:noFill/>
          <a:ln w="15875" cap="flat">
            <a:solidFill>
              <a:srgbClr val="B2B2B2"/>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7" name="Freeform 65">
            <a:extLst>
              <a:ext uri="{FF2B5EF4-FFF2-40B4-BE49-F238E27FC236}">
                <a16:creationId xmlns:a16="http://schemas.microsoft.com/office/drawing/2014/main" id="{0E7FDA1B-E68F-684D-EA41-106CD493AB0A}"/>
              </a:ext>
            </a:extLst>
          </p:cNvPr>
          <p:cNvSpPr>
            <a:spLocks/>
          </p:cNvSpPr>
          <p:nvPr/>
        </p:nvSpPr>
        <p:spPr bwMode="auto">
          <a:xfrm>
            <a:off x="7575550" y="2273300"/>
            <a:ext cx="60325" cy="368300"/>
          </a:xfrm>
          <a:custGeom>
            <a:avLst/>
            <a:gdLst>
              <a:gd name="T0" fmla="*/ 2147483646 w 115"/>
              <a:gd name="T1" fmla="*/ 2147483646 h 696"/>
              <a:gd name="T2" fmla="*/ 2147483646 w 115"/>
              <a:gd name="T3" fmla="*/ 2147483646 h 696"/>
              <a:gd name="T4" fmla="*/ 2147483646 w 115"/>
              <a:gd name="T5" fmla="*/ 2147483646 h 696"/>
              <a:gd name="T6" fmla="*/ 0 w 115"/>
              <a:gd name="T7" fmla="*/ 2147483646 h 696"/>
              <a:gd name="T8" fmla="*/ 2147483646 w 115"/>
              <a:gd name="T9" fmla="*/ 2147483646 h 696"/>
              <a:gd name="T10" fmla="*/ 2147483646 w 115"/>
              <a:gd name="T11" fmla="*/ 0 h 6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5" h="696">
                <a:moveTo>
                  <a:pt x="115" y="696"/>
                </a:moveTo>
                <a:lnTo>
                  <a:pt x="66" y="618"/>
                </a:lnTo>
                <a:lnTo>
                  <a:pt x="29" y="532"/>
                </a:lnTo>
                <a:lnTo>
                  <a:pt x="0" y="349"/>
                </a:lnTo>
                <a:lnTo>
                  <a:pt x="28" y="168"/>
                </a:lnTo>
                <a:lnTo>
                  <a:pt x="115" y="0"/>
                </a:lnTo>
              </a:path>
            </a:pathLst>
          </a:custGeom>
          <a:noFill/>
          <a:ln w="19050" cap="flat">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8" name="Freeform 66">
            <a:extLst>
              <a:ext uri="{FF2B5EF4-FFF2-40B4-BE49-F238E27FC236}">
                <a16:creationId xmlns:a16="http://schemas.microsoft.com/office/drawing/2014/main" id="{DCDAEC9F-D71C-30A3-091B-B44D0A969AE3}"/>
              </a:ext>
            </a:extLst>
          </p:cNvPr>
          <p:cNvSpPr>
            <a:spLocks/>
          </p:cNvSpPr>
          <p:nvPr/>
        </p:nvSpPr>
        <p:spPr bwMode="auto">
          <a:xfrm>
            <a:off x="7458075" y="2211388"/>
            <a:ext cx="122238" cy="490537"/>
          </a:xfrm>
          <a:custGeom>
            <a:avLst/>
            <a:gdLst>
              <a:gd name="T0" fmla="*/ 2147483646 w 231"/>
              <a:gd name="T1" fmla="*/ 2147483646 h 928"/>
              <a:gd name="T2" fmla="*/ 2147483646 w 231"/>
              <a:gd name="T3" fmla="*/ 2147483646 h 928"/>
              <a:gd name="T4" fmla="*/ 2147483646 w 231"/>
              <a:gd name="T5" fmla="*/ 2147483646 h 928"/>
              <a:gd name="T6" fmla="*/ 2147483646 w 231"/>
              <a:gd name="T7" fmla="*/ 2147483646 h 928"/>
              <a:gd name="T8" fmla="*/ 0 w 231"/>
              <a:gd name="T9" fmla="*/ 2147483646 h 928"/>
              <a:gd name="T10" fmla="*/ 2147483646 w 231"/>
              <a:gd name="T11" fmla="*/ 2147483646 h 928"/>
              <a:gd name="T12" fmla="*/ 2147483646 w 231"/>
              <a:gd name="T13" fmla="*/ 2147483646 h 928"/>
              <a:gd name="T14" fmla="*/ 2147483646 w 231"/>
              <a:gd name="T15" fmla="*/ 2147483646 h 928"/>
              <a:gd name="T16" fmla="*/ 2147483646 w 231"/>
              <a:gd name="T17" fmla="*/ 0 h 9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1" h="928">
                <a:moveTo>
                  <a:pt x="231" y="928"/>
                </a:moveTo>
                <a:lnTo>
                  <a:pt x="131" y="833"/>
                </a:lnTo>
                <a:lnTo>
                  <a:pt x="59" y="720"/>
                </a:lnTo>
                <a:lnTo>
                  <a:pt x="15" y="596"/>
                </a:lnTo>
                <a:lnTo>
                  <a:pt x="0" y="465"/>
                </a:lnTo>
                <a:lnTo>
                  <a:pt x="12" y="337"/>
                </a:lnTo>
                <a:lnTo>
                  <a:pt x="56" y="212"/>
                </a:lnTo>
                <a:lnTo>
                  <a:pt x="128" y="99"/>
                </a:lnTo>
                <a:lnTo>
                  <a:pt x="231" y="0"/>
                </a:lnTo>
              </a:path>
            </a:pathLst>
          </a:custGeom>
          <a:noFill/>
          <a:ln w="19050" cap="flat">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19" name="Freeform 67">
            <a:extLst>
              <a:ext uri="{FF2B5EF4-FFF2-40B4-BE49-F238E27FC236}">
                <a16:creationId xmlns:a16="http://schemas.microsoft.com/office/drawing/2014/main" id="{ED65ED24-4BEF-F322-8910-2EFBBF9013C5}"/>
              </a:ext>
            </a:extLst>
          </p:cNvPr>
          <p:cNvSpPr>
            <a:spLocks/>
          </p:cNvSpPr>
          <p:nvPr/>
        </p:nvSpPr>
        <p:spPr bwMode="auto">
          <a:xfrm>
            <a:off x="7335838" y="2149475"/>
            <a:ext cx="182562" cy="614363"/>
          </a:xfrm>
          <a:custGeom>
            <a:avLst/>
            <a:gdLst>
              <a:gd name="T0" fmla="*/ 2147483646 w 345"/>
              <a:gd name="T1" fmla="*/ 2147483646 h 1160"/>
              <a:gd name="T2" fmla="*/ 2147483646 w 345"/>
              <a:gd name="T3" fmla="*/ 2147483646 h 1160"/>
              <a:gd name="T4" fmla="*/ 2147483646 w 345"/>
              <a:gd name="T5" fmla="*/ 2147483646 h 1160"/>
              <a:gd name="T6" fmla="*/ 2147483646 w 345"/>
              <a:gd name="T7" fmla="*/ 2147483646 h 1160"/>
              <a:gd name="T8" fmla="*/ 0 w 345"/>
              <a:gd name="T9" fmla="*/ 2147483646 h 1160"/>
              <a:gd name="T10" fmla="*/ 2147483646 w 345"/>
              <a:gd name="T11" fmla="*/ 2147483646 h 1160"/>
              <a:gd name="T12" fmla="*/ 2147483646 w 345"/>
              <a:gd name="T13" fmla="*/ 2147483646 h 1160"/>
              <a:gd name="T14" fmla="*/ 2147483646 w 345"/>
              <a:gd name="T15" fmla="*/ 2147483646 h 1160"/>
              <a:gd name="T16" fmla="*/ 2147483646 w 345"/>
              <a:gd name="T17" fmla="*/ 0 h 11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5" h="1160">
                <a:moveTo>
                  <a:pt x="345" y="1160"/>
                </a:moveTo>
                <a:lnTo>
                  <a:pt x="195" y="1052"/>
                </a:lnTo>
                <a:lnTo>
                  <a:pt x="87" y="910"/>
                </a:lnTo>
                <a:lnTo>
                  <a:pt x="22" y="752"/>
                </a:lnTo>
                <a:lnTo>
                  <a:pt x="0" y="580"/>
                </a:lnTo>
                <a:lnTo>
                  <a:pt x="20" y="412"/>
                </a:lnTo>
                <a:lnTo>
                  <a:pt x="84" y="252"/>
                </a:lnTo>
                <a:lnTo>
                  <a:pt x="191" y="112"/>
                </a:lnTo>
                <a:lnTo>
                  <a:pt x="345" y="0"/>
                </a:lnTo>
              </a:path>
            </a:pathLst>
          </a:custGeom>
          <a:noFill/>
          <a:ln w="19050" cap="flat">
            <a:solidFill>
              <a:srgbClr val="777777"/>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7120" name="Freeform 92">
            <a:extLst>
              <a:ext uri="{FF2B5EF4-FFF2-40B4-BE49-F238E27FC236}">
                <a16:creationId xmlns:a16="http://schemas.microsoft.com/office/drawing/2014/main" id="{1C5E9B6E-283B-1D93-FCDE-56AAB5C554D7}"/>
              </a:ext>
            </a:extLst>
          </p:cNvPr>
          <p:cNvSpPr>
            <a:spLocks/>
          </p:cNvSpPr>
          <p:nvPr/>
        </p:nvSpPr>
        <p:spPr bwMode="auto">
          <a:xfrm>
            <a:off x="7531100" y="2154238"/>
            <a:ext cx="119063" cy="73025"/>
          </a:xfrm>
          <a:custGeom>
            <a:avLst/>
            <a:gdLst>
              <a:gd name="T0" fmla="*/ 2147483646 w 75"/>
              <a:gd name="T1" fmla="*/ 2147483646 h 46"/>
              <a:gd name="T2" fmla="*/ 2147483646 w 75"/>
              <a:gd name="T3" fmla="*/ 2147483646 h 46"/>
              <a:gd name="T4" fmla="*/ 2147483646 w 75"/>
              <a:gd name="T5" fmla="*/ 0 h 46"/>
              <a:gd name="T6" fmla="*/ 2147483646 w 75"/>
              <a:gd name="T7" fmla="*/ 2147483646 h 46"/>
              <a:gd name="T8" fmla="*/ 2147483646 w 75"/>
              <a:gd name="T9" fmla="*/ 2147483646 h 46"/>
              <a:gd name="T10" fmla="*/ 2147483646 w 75"/>
              <a:gd name="T11" fmla="*/ 2147483646 h 46"/>
              <a:gd name="T12" fmla="*/ 2147483646 w 75"/>
              <a:gd name="T13" fmla="*/ 2147483646 h 46"/>
              <a:gd name="T14" fmla="*/ 2147483646 w 75"/>
              <a:gd name="T15" fmla="*/ 2147483646 h 46"/>
              <a:gd name="T16" fmla="*/ 2147483646 w 75"/>
              <a:gd name="T17" fmla="*/ 2147483646 h 46"/>
              <a:gd name="T18" fmla="*/ 0 w 75"/>
              <a:gd name="T19" fmla="*/ 2147483646 h 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5" h="46">
                <a:moveTo>
                  <a:pt x="75" y="6"/>
                </a:moveTo>
                <a:lnTo>
                  <a:pt x="67" y="16"/>
                </a:lnTo>
                <a:lnTo>
                  <a:pt x="55" y="0"/>
                </a:lnTo>
                <a:lnTo>
                  <a:pt x="52" y="19"/>
                </a:lnTo>
                <a:lnTo>
                  <a:pt x="38" y="17"/>
                </a:lnTo>
                <a:lnTo>
                  <a:pt x="39" y="46"/>
                </a:lnTo>
                <a:lnTo>
                  <a:pt x="26" y="29"/>
                </a:lnTo>
                <a:lnTo>
                  <a:pt x="24" y="45"/>
                </a:lnTo>
                <a:lnTo>
                  <a:pt x="8" y="28"/>
                </a:lnTo>
                <a:lnTo>
                  <a:pt x="0" y="40"/>
                </a:lnTo>
              </a:path>
            </a:pathLst>
          </a:custGeom>
          <a:noFill/>
          <a:ln w="1270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47121" name="Freeform 93">
            <a:extLst>
              <a:ext uri="{FF2B5EF4-FFF2-40B4-BE49-F238E27FC236}">
                <a16:creationId xmlns:a16="http://schemas.microsoft.com/office/drawing/2014/main" id="{6AA9FF79-B949-164C-03B6-8B60257C77A0}"/>
              </a:ext>
            </a:extLst>
          </p:cNvPr>
          <p:cNvSpPr>
            <a:spLocks/>
          </p:cNvSpPr>
          <p:nvPr/>
        </p:nvSpPr>
        <p:spPr bwMode="auto">
          <a:xfrm>
            <a:off x="7531100" y="2708275"/>
            <a:ext cx="119063" cy="71438"/>
          </a:xfrm>
          <a:custGeom>
            <a:avLst/>
            <a:gdLst>
              <a:gd name="T0" fmla="*/ 2147483646 w 75"/>
              <a:gd name="T1" fmla="*/ 2147483646 h 45"/>
              <a:gd name="T2" fmla="*/ 2147483646 w 75"/>
              <a:gd name="T3" fmla="*/ 2147483646 h 45"/>
              <a:gd name="T4" fmla="*/ 2147483646 w 75"/>
              <a:gd name="T5" fmla="*/ 2147483646 h 45"/>
              <a:gd name="T6" fmla="*/ 2147483646 w 75"/>
              <a:gd name="T7" fmla="*/ 2147483646 h 45"/>
              <a:gd name="T8" fmla="*/ 2147483646 w 75"/>
              <a:gd name="T9" fmla="*/ 2147483646 h 45"/>
              <a:gd name="T10" fmla="*/ 2147483646 w 75"/>
              <a:gd name="T11" fmla="*/ 0 h 45"/>
              <a:gd name="T12" fmla="*/ 2147483646 w 75"/>
              <a:gd name="T13" fmla="*/ 2147483646 h 45"/>
              <a:gd name="T14" fmla="*/ 2147483646 w 75"/>
              <a:gd name="T15" fmla="*/ 0 h 45"/>
              <a:gd name="T16" fmla="*/ 2147483646 w 75"/>
              <a:gd name="T17" fmla="*/ 2147483646 h 45"/>
              <a:gd name="T18" fmla="*/ 0 w 75"/>
              <a:gd name="T19" fmla="*/ 2147483646 h 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5" h="45">
                <a:moveTo>
                  <a:pt x="75" y="40"/>
                </a:moveTo>
                <a:lnTo>
                  <a:pt x="67" y="30"/>
                </a:lnTo>
                <a:lnTo>
                  <a:pt x="56" y="45"/>
                </a:lnTo>
                <a:lnTo>
                  <a:pt x="52" y="22"/>
                </a:lnTo>
                <a:lnTo>
                  <a:pt x="38" y="27"/>
                </a:lnTo>
                <a:lnTo>
                  <a:pt x="39" y="0"/>
                </a:lnTo>
                <a:lnTo>
                  <a:pt x="26" y="16"/>
                </a:lnTo>
                <a:lnTo>
                  <a:pt x="25" y="0"/>
                </a:lnTo>
                <a:lnTo>
                  <a:pt x="10" y="17"/>
                </a:lnTo>
                <a:lnTo>
                  <a:pt x="0" y="2"/>
                </a:lnTo>
              </a:path>
            </a:pathLst>
          </a:custGeom>
          <a:noFill/>
          <a:ln w="12700"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47122" name="Rectangle 101">
            <a:extLst>
              <a:ext uri="{FF2B5EF4-FFF2-40B4-BE49-F238E27FC236}">
                <a16:creationId xmlns:a16="http://schemas.microsoft.com/office/drawing/2014/main" id="{0527A4BE-7056-B737-BDF8-DEDAFFC41220}"/>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3">
            <a:extLst>
              <a:ext uri="{FF2B5EF4-FFF2-40B4-BE49-F238E27FC236}">
                <a16:creationId xmlns:a16="http://schemas.microsoft.com/office/drawing/2014/main" id="{87BEE84A-135E-E7BA-2539-09E1A686D660}"/>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48131" name="Text Box 4">
            <a:extLst>
              <a:ext uri="{FF2B5EF4-FFF2-40B4-BE49-F238E27FC236}">
                <a16:creationId xmlns:a16="http://schemas.microsoft.com/office/drawing/2014/main" id="{AAD39873-1964-811E-410C-F95EC50201F7}"/>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8132" name="Group 5">
            <a:extLst>
              <a:ext uri="{FF2B5EF4-FFF2-40B4-BE49-F238E27FC236}">
                <a16:creationId xmlns:a16="http://schemas.microsoft.com/office/drawing/2014/main" id="{998E389D-CC7D-B63B-8B6A-CD40D2C4804C}"/>
              </a:ext>
            </a:extLst>
          </p:cNvPr>
          <p:cNvGrpSpPr>
            <a:grpSpLocks/>
          </p:cNvGrpSpPr>
          <p:nvPr/>
        </p:nvGrpSpPr>
        <p:grpSpPr bwMode="auto">
          <a:xfrm>
            <a:off x="331788" y="1930400"/>
            <a:ext cx="2065337" cy="2447925"/>
            <a:chOff x="209" y="1216"/>
            <a:chExt cx="1301" cy="1542"/>
          </a:xfrm>
        </p:grpSpPr>
        <p:sp>
          <p:nvSpPr>
            <p:cNvPr id="48152" name="Text Box 6">
              <a:extLst>
                <a:ext uri="{FF2B5EF4-FFF2-40B4-BE49-F238E27FC236}">
                  <a16:creationId xmlns:a16="http://schemas.microsoft.com/office/drawing/2014/main" id="{F03F92C5-AF5C-94F7-39F7-4B075BF849FC}"/>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8153" name="Oval 7">
              <a:extLst>
                <a:ext uri="{FF2B5EF4-FFF2-40B4-BE49-F238E27FC236}">
                  <a16:creationId xmlns:a16="http://schemas.microsoft.com/office/drawing/2014/main" id="{E42178AF-98D7-4021-B7B1-6D14F71FAD0E}"/>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8154" name="Freeform 8">
              <a:extLst>
                <a:ext uri="{FF2B5EF4-FFF2-40B4-BE49-F238E27FC236}">
                  <a16:creationId xmlns:a16="http://schemas.microsoft.com/office/drawing/2014/main" id="{0D88406F-2F0E-26C2-1DDF-7A0374563818}"/>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8155" name="Freeform 9">
              <a:extLst>
                <a:ext uri="{FF2B5EF4-FFF2-40B4-BE49-F238E27FC236}">
                  <a16:creationId xmlns:a16="http://schemas.microsoft.com/office/drawing/2014/main" id="{66B9CD2C-0A0A-D4DE-A7E9-84596CB18C19}"/>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8156" name="Freeform 10">
              <a:extLst>
                <a:ext uri="{FF2B5EF4-FFF2-40B4-BE49-F238E27FC236}">
                  <a16:creationId xmlns:a16="http://schemas.microsoft.com/office/drawing/2014/main" id="{B8C32931-B2A4-6CC4-A77A-3C6E1A7858C9}"/>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157" name="Freeform 11">
              <a:extLst>
                <a:ext uri="{FF2B5EF4-FFF2-40B4-BE49-F238E27FC236}">
                  <a16:creationId xmlns:a16="http://schemas.microsoft.com/office/drawing/2014/main" id="{0940859A-8311-2AEB-B2A5-89724666969B}"/>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158" name="Freeform 12">
              <a:extLst>
                <a:ext uri="{FF2B5EF4-FFF2-40B4-BE49-F238E27FC236}">
                  <a16:creationId xmlns:a16="http://schemas.microsoft.com/office/drawing/2014/main" id="{B1D00FB5-FC4E-F84D-9F1E-A7F2F102FB66}"/>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8159" name="Text Box 13">
              <a:extLst>
                <a:ext uri="{FF2B5EF4-FFF2-40B4-BE49-F238E27FC236}">
                  <a16:creationId xmlns:a16="http://schemas.microsoft.com/office/drawing/2014/main" id="{C6E276CB-113B-5BAC-D88F-ECB80757CF86}"/>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nvGrpSpPr>
          <p:cNvPr id="48133" name="Group 14">
            <a:extLst>
              <a:ext uri="{FF2B5EF4-FFF2-40B4-BE49-F238E27FC236}">
                <a16:creationId xmlns:a16="http://schemas.microsoft.com/office/drawing/2014/main" id="{B7FBF20C-7561-2CD0-481E-447E503AE15A}"/>
              </a:ext>
            </a:extLst>
          </p:cNvPr>
          <p:cNvGrpSpPr>
            <a:grpSpLocks/>
          </p:cNvGrpSpPr>
          <p:nvPr/>
        </p:nvGrpSpPr>
        <p:grpSpPr bwMode="auto">
          <a:xfrm>
            <a:off x="3203575" y="1928813"/>
            <a:ext cx="2601913" cy="2713037"/>
            <a:chOff x="2018" y="1215"/>
            <a:chExt cx="1639" cy="1709"/>
          </a:xfrm>
        </p:grpSpPr>
        <p:sp>
          <p:nvSpPr>
            <p:cNvPr id="48140" name="Text Box 15">
              <a:extLst>
                <a:ext uri="{FF2B5EF4-FFF2-40B4-BE49-F238E27FC236}">
                  <a16:creationId xmlns:a16="http://schemas.microsoft.com/office/drawing/2014/main" id="{9D1F5A9F-350D-8B69-92AD-AC3A53352590}"/>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48141" name="Freeform 16">
              <a:extLst>
                <a:ext uri="{FF2B5EF4-FFF2-40B4-BE49-F238E27FC236}">
                  <a16:creationId xmlns:a16="http://schemas.microsoft.com/office/drawing/2014/main" id="{7EDA98D9-1E1B-6F2C-52E4-509AC98CF373}"/>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8142" name="Freeform 17">
              <a:extLst>
                <a:ext uri="{FF2B5EF4-FFF2-40B4-BE49-F238E27FC236}">
                  <a16:creationId xmlns:a16="http://schemas.microsoft.com/office/drawing/2014/main" id="{0AA8F78D-AF87-67BF-3BFD-815FB77D5CF0}"/>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8143" name="Freeform 18">
              <a:extLst>
                <a:ext uri="{FF2B5EF4-FFF2-40B4-BE49-F238E27FC236}">
                  <a16:creationId xmlns:a16="http://schemas.microsoft.com/office/drawing/2014/main" id="{C07F1322-BE42-6C67-BAF7-5304FBB73B05}"/>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8144" name="Freeform 19">
              <a:extLst>
                <a:ext uri="{FF2B5EF4-FFF2-40B4-BE49-F238E27FC236}">
                  <a16:creationId xmlns:a16="http://schemas.microsoft.com/office/drawing/2014/main" id="{2EB2C48A-E2CD-E981-7CA4-B278C51F898B}"/>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8145" name="Freeform 20">
              <a:extLst>
                <a:ext uri="{FF2B5EF4-FFF2-40B4-BE49-F238E27FC236}">
                  <a16:creationId xmlns:a16="http://schemas.microsoft.com/office/drawing/2014/main" id="{53D80332-08F6-EB20-B485-05EA34F80213}"/>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8146" name="Text Box 21">
              <a:extLst>
                <a:ext uri="{FF2B5EF4-FFF2-40B4-BE49-F238E27FC236}">
                  <a16:creationId xmlns:a16="http://schemas.microsoft.com/office/drawing/2014/main" id="{476633DA-5AC1-6530-E9C3-E6B08C4EAE89}"/>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48147" name="Group 22">
              <a:extLst>
                <a:ext uri="{FF2B5EF4-FFF2-40B4-BE49-F238E27FC236}">
                  <a16:creationId xmlns:a16="http://schemas.microsoft.com/office/drawing/2014/main" id="{E3EC7864-E857-D989-AA93-093CB27B302C}"/>
                </a:ext>
              </a:extLst>
            </p:cNvPr>
            <p:cNvGrpSpPr>
              <a:grpSpLocks/>
            </p:cNvGrpSpPr>
            <p:nvPr/>
          </p:nvGrpSpPr>
          <p:grpSpPr bwMode="auto">
            <a:xfrm>
              <a:off x="2822" y="2343"/>
              <a:ext cx="835" cy="581"/>
              <a:chOff x="2822" y="2343"/>
              <a:chExt cx="835" cy="581"/>
            </a:xfrm>
          </p:grpSpPr>
          <p:sp>
            <p:nvSpPr>
              <p:cNvPr id="48148" name="Freeform 23">
                <a:extLst>
                  <a:ext uri="{FF2B5EF4-FFF2-40B4-BE49-F238E27FC236}">
                    <a16:creationId xmlns:a16="http://schemas.microsoft.com/office/drawing/2014/main" id="{493584C4-A937-3A56-A781-CA77DE429733}"/>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8149" name="Freeform 24">
                <a:extLst>
                  <a:ext uri="{FF2B5EF4-FFF2-40B4-BE49-F238E27FC236}">
                    <a16:creationId xmlns:a16="http://schemas.microsoft.com/office/drawing/2014/main" id="{629A201C-674B-7EAD-1B71-8A420A8FBBCD}"/>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8150" name="Rectangle 25">
                <a:extLst>
                  <a:ext uri="{FF2B5EF4-FFF2-40B4-BE49-F238E27FC236}">
                    <a16:creationId xmlns:a16="http://schemas.microsoft.com/office/drawing/2014/main" id="{1D97B0D1-5EBB-E5DD-F325-9D76EBEE752E}"/>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sz="1400"/>
              </a:p>
            </p:txBody>
          </p:sp>
          <p:sp>
            <p:nvSpPr>
              <p:cNvPr id="48151" name="Freeform 26">
                <a:extLst>
                  <a:ext uri="{FF2B5EF4-FFF2-40B4-BE49-F238E27FC236}">
                    <a16:creationId xmlns:a16="http://schemas.microsoft.com/office/drawing/2014/main" id="{EE1F5A37-85FB-E871-BC85-6C3AB51E8A14}"/>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48134" name="Text Box 27">
            <a:extLst>
              <a:ext uri="{FF2B5EF4-FFF2-40B4-BE49-F238E27FC236}">
                <a16:creationId xmlns:a16="http://schemas.microsoft.com/office/drawing/2014/main" id="{2715A344-BD92-7707-7B97-C75FAE5A18B4}"/>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HESH</a:t>
            </a:r>
          </a:p>
        </p:txBody>
      </p:sp>
      <p:grpSp>
        <p:nvGrpSpPr>
          <p:cNvPr id="48135" name="Group 44">
            <a:extLst>
              <a:ext uri="{FF2B5EF4-FFF2-40B4-BE49-F238E27FC236}">
                <a16:creationId xmlns:a16="http://schemas.microsoft.com/office/drawing/2014/main" id="{83543086-DE6A-361D-855D-EA6D64DBC6DA}"/>
              </a:ext>
            </a:extLst>
          </p:cNvPr>
          <p:cNvGrpSpPr>
            <a:grpSpLocks/>
          </p:cNvGrpSpPr>
          <p:nvPr/>
        </p:nvGrpSpPr>
        <p:grpSpPr bwMode="auto">
          <a:xfrm>
            <a:off x="7099300" y="1968500"/>
            <a:ext cx="801688" cy="1230313"/>
            <a:chOff x="4472" y="1240"/>
            <a:chExt cx="505" cy="775"/>
          </a:xfrm>
        </p:grpSpPr>
        <p:sp>
          <p:nvSpPr>
            <p:cNvPr id="48138" name="Freeform 45">
              <a:extLst>
                <a:ext uri="{FF2B5EF4-FFF2-40B4-BE49-F238E27FC236}">
                  <a16:creationId xmlns:a16="http://schemas.microsoft.com/office/drawing/2014/main" id="{E321A656-6181-3FFA-507C-6D384EF05340}"/>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DDDDDD"/>
            </a:solidFill>
            <a:ln w="6350">
              <a:solidFill>
                <a:srgbClr val="000000"/>
              </a:solidFill>
              <a:prstDash val="solid"/>
              <a:round/>
              <a:headEnd/>
              <a:tailEnd/>
            </a:ln>
          </p:spPr>
          <p:txBody>
            <a:bodyPr/>
            <a:lstStyle/>
            <a:p>
              <a:endParaRPr lang="en-US"/>
            </a:p>
          </p:txBody>
        </p:sp>
        <p:sp>
          <p:nvSpPr>
            <p:cNvPr id="48139" name="Freeform 46">
              <a:extLst>
                <a:ext uri="{FF2B5EF4-FFF2-40B4-BE49-F238E27FC236}">
                  <a16:creationId xmlns:a16="http://schemas.microsoft.com/office/drawing/2014/main" id="{DC0D151E-7A48-A99D-31FE-8FC2D7318B2A}"/>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DDDDDD"/>
            </a:solidFill>
            <a:ln w="6350">
              <a:solidFill>
                <a:srgbClr val="000000"/>
              </a:solidFill>
              <a:prstDash val="solid"/>
              <a:round/>
              <a:headEnd/>
              <a:tailEnd/>
            </a:ln>
          </p:spPr>
          <p:txBody>
            <a:bodyPr/>
            <a:lstStyle/>
            <a:p>
              <a:endParaRPr lang="en-US"/>
            </a:p>
          </p:txBody>
        </p:sp>
      </p:grpSp>
      <p:sp>
        <p:nvSpPr>
          <p:cNvPr id="48136" name="Text Box 47">
            <a:extLst>
              <a:ext uri="{FF2B5EF4-FFF2-40B4-BE49-F238E27FC236}">
                <a16:creationId xmlns:a16="http://schemas.microsoft.com/office/drawing/2014/main" id="{1C3493B5-3CBB-51A3-EE7F-AB4F9840F891}"/>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48137" name="Rectangle 50">
            <a:extLst>
              <a:ext uri="{FF2B5EF4-FFF2-40B4-BE49-F238E27FC236}">
                <a16:creationId xmlns:a16="http://schemas.microsoft.com/office/drawing/2014/main" id="{4424C186-8830-AD2E-98C0-12CB448EB0A1}"/>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4">
            <a:extLst>
              <a:ext uri="{FF2B5EF4-FFF2-40B4-BE49-F238E27FC236}">
                <a16:creationId xmlns:a16="http://schemas.microsoft.com/office/drawing/2014/main" id="{0E887F39-F8E6-49BA-5877-5722B726C04E}"/>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49155" name="Group 86">
            <a:extLst>
              <a:ext uri="{FF2B5EF4-FFF2-40B4-BE49-F238E27FC236}">
                <a16:creationId xmlns:a16="http://schemas.microsoft.com/office/drawing/2014/main" id="{B22250DB-C25B-7342-98AD-B684E2856E7C}"/>
              </a:ext>
            </a:extLst>
          </p:cNvPr>
          <p:cNvGrpSpPr>
            <a:grpSpLocks/>
          </p:cNvGrpSpPr>
          <p:nvPr/>
        </p:nvGrpSpPr>
        <p:grpSpPr bwMode="auto">
          <a:xfrm>
            <a:off x="331788" y="1563688"/>
            <a:ext cx="2271712" cy="2814637"/>
            <a:chOff x="209" y="985"/>
            <a:chExt cx="1431" cy="1773"/>
          </a:xfrm>
        </p:grpSpPr>
        <p:sp>
          <p:nvSpPr>
            <p:cNvPr id="49183" name="Text Box 3">
              <a:extLst>
                <a:ext uri="{FF2B5EF4-FFF2-40B4-BE49-F238E27FC236}">
                  <a16:creationId xmlns:a16="http://schemas.microsoft.com/office/drawing/2014/main" id="{2D54B70C-6B6E-46B1-6D97-8A45A3534379}"/>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49184" name="Group 5">
              <a:extLst>
                <a:ext uri="{FF2B5EF4-FFF2-40B4-BE49-F238E27FC236}">
                  <a16:creationId xmlns:a16="http://schemas.microsoft.com/office/drawing/2014/main" id="{CD9380FF-0B58-03DD-1DDA-1A5A85BBA7ED}"/>
                </a:ext>
              </a:extLst>
            </p:cNvPr>
            <p:cNvGrpSpPr>
              <a:grpSpLocks/>
            </p:cNvGrpSpPr>
            <p:nvPr/>
          </p:nvGrpSpPr>
          <p:grpSpPr bwMode="auto">
            <a:xfrm>
              <a:off x="209" y="1216"/>
              <a:ext cx="1301" cy="1542"/>
              <a:chOff x="209" y="1216"/>
              <a:chExt cx="1301" cy="1542"/>
            </a:xfrm>
          </p:grpSpPr>
          <p:sp>
            <p:nvSpPr>
              <p:cNvPr id="49185" name="Text Box 6">
                <a:extLst>
                  <a:ext uri="{FF2B5EF4-FFF2-40B4-BE49-F238E27FC236}">
                    <a16:creationId xmlns:a16="http://schemas.microsoft.com/office/drawing/2014/main" id="{36C53178-6404-FF77-73B6-4B5B379206C1}"/>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49186" name="Oval 7">
                <a:extLst>
                  <a:ext uri="{FF2B5EF4-FFF2-40B4-BE49-F238E27FC236}">
                    <a16:creationId xmlns:a16="http://schemas.microsoft.com/office/drawing/2014/main" id="{E8D31ABF-03C0-1169-A9AC-C3A4E363C0DE}"/>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9187" name="Freeform 8">
                <a:extLst>
                  <a:ext uri="{FF2B5EF4-FFF2-40B4-BE49-F238E27FC236}">
                    <a16:creationId xmlns:a16="http://schemas.microsoft.com/office/drawing/2014/main" id="{6862A057-5552-AC60-B9DC-D5239518076B}"/>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49188" name="Freeform 9">
                <a:extLst>
                  <a:ext uri="{FF2B5EF4-FFF2-40B4-BE49-F238E27FC236}">
                    <a16:creationId xmlns:a16="http://schemas.microsoft.com/office/drawing/2014/main" id="{5A8E37A7-2015-1AF5-B0F8-52C505A203FE}"/>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49189" name="Freeform 10">
                <a:extLst>
                  <a:ext uri="{FF2B5EF4-FFF2-40B4-BE49-F238E27FC236}">
                    <a16:creationId xmlns:a16="http://schemas.microsoft.com/office/drawing/2014/main" id="{CD99D944-47C9-E22C-8EAB-3BC3DB104290}"/>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190" name="Freeform 11">
                <a:extLst>
                  <a:ext uri="{FF2B5EF4-FFF2-40B4-BE49-F238E27FC236}">
                    <a16:creationId xmlns:a16="http://schemas.microsoft.com/office/drawing/2014/main" id="{50F482E5-20F7-40EC-2EC8-98743DE36376}"/>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191" name="Freeform 12">
                <a:extLst>
                  <a:ext uri="{FF2B5EF4-FFF2-40B4-BE49-F238E27FC236}">
                    <a16:creationId xmlns:a16="http://schemas.microsoft.com/office/drawing/2014/main" id="{6A5A2803-5893-5DA0-2292-ED2ACD77E523}"/>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192" name="Text Box 13">
                <a:extLst>
                  <a:ext uri="{FF2B5EF4-FFF2-40B4-BE49-F238E27FC236}">
                    <a16:creationId xmlns:a16="http://schemas.microsoft.com/office/drawing/2014/main" id="{1961DB58-9774-07BC-5B09-ABA0500EFE74}"/>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endParaRPr lang="en-GB" altLang="en-US" b="1">
                  <a:solidFill>
                    <a:srgbClr val="777777"/>
                  </a:solidFill>
                </a:endParaRPr>
              </a:p>
            </p:txBody>
          </p:sp>
        </p:grpSp>
      </p:grpSp>
      <p:sp>
        <p:nvSpPr>
          <p:cNvPr id="49156" name="Text Box 27">
            <a:extLst>
              <a:ext uri="{FF2B5EF4-FFF2-40B4-BE49-F238E27FC236}">
                <a16:creationId xmlns:a16="http://schemas.microsoft.com/office/drawing/2014/main" id="{0CF33B38-28DF-BCC8-894D-96A5C498AA00}"/>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grpSp>
        <p:nvGrpSpPr>
          <p:cNvPr id="49157" name="Group 28">
            <a:extLst>
              <a:ext uri="{FF2B5EF4-FFF2-40B4-BE49-F238E27FC236}">
                <a16:creationId xmlns:a16="http://schemas.microsoft.com/office/drawing/2014/main" id="{0C3088DF-19DB-7538-8041-14C7DC8C133B}"/>
              </a:ext>
            </a:extLst>
          </p:cNvPr>
          <p:cNvGrpSpPr>
            <a:grpSpLocks/>
          </p:cNvGrpSpPr>
          <p:nvPr/>
        </p:nvGrpSpPr>
        <p:grpSpPr bwMode="auto">
          <a:xfrm>
            <a:off x="7099300" y="1968500"/>
            <a:ext cx="801688" cy="1230313"/>
            <a:chOff x="4472" y="1240"/>
            <a:chExt cx="505" cy="775"/>
          </a:xfrm>
        </p:grpSpPr>
        <p:sp>
          <p:nvSpPr>
            <p:cNvPr id="49181" name="Freeform 29">
              <a:extLst>
                <a:ext uri="{FF2B5EF4-FFF2-40B4-BE49-F238E27FC236}">
                  <a16:creationId xmlns:a16="http://schemas.microsoft.com/office/drawing/2014/main" id="{2597A01C-D463-9228-BA35-56325B87F176}"/>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49182" name="Freeform 30">
              <a:extLst>
                <a:ext uri="{FF2B5EF4-FFF2-40B4-BE49-F238E27FC236}">
                  <a16:creationId xmlns:a16="http://schemas.microsoft.com/office/drawing/2014/main" id="{E95F84DB-77A3-D3C5-638A-32E3EBE82E19}"/>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49158" name="Group 87">
            <a:extLst>
              <a:ext uri="{FF2B5EF4-FFF2-40B4-BE49-F238E27FC236}">
                <a16:creationId xmlns:a16="http://schemas.microsoft.com/office/drawing/2014/main" id="{779BA782-36C5-2465-574E-773BAC72654A}"/>
              </a:ext>
            </a:extLst>
          </p:cNvPr>
          <p:cNvGrpSpPr>
            <a:grpSpLocks/>
          </p:cNvGrpSpPr>
          <p:nvPr/>
        </p:nvGrpSpPr>
        <p:grpSpPr bwMode="auto">
          <a:xfrm>
            <a:off x="3203575" y="1563688"/>
            <a:ext cx="2601913" cy="3078162"/>
            <a:chOff x="2018" y="985"/>
            <a:chExt cx="1639" cy="1939"/>
          </a:xfrm>
        </p:grpSpPr>
        <p:grpSp>
          <p:nvGrpSpPr>
            <p:cNvPr id="49167" name="Group 14">
              <a:extLst>
                <a:ext uri="{FF2B5EF4-FFF2-40B4-BE49-F238E27FC236}">
                  <a16:creationId xmlns:a16="http://schemas.microsoft.com/office/drawing/2014/main" id="{8F490E0A-D784-CBDA-CEFB-2BC10804B3E4}"/>
                </a:ext>
              </a:extLst>
            </p:cNvPr>
            <p:cNvGrpSpPr>
              <a:grpSpLocks/>
            </p:cNvGrpSpPr>
            <p:nvPr/>
          </p:nvGrpSpPr>
          <p:grpSpPr bwMode="auto">
            <a:xfrm>
              <a:off x="2018" y="1215"/>
              <a:ext cx="1639" cy="1709"/>
              <a:chOff x="2018" y="1215"/>
              <a:chExt cx="1639" cy="1709"/>
            </a:xfrm>
          </p:grpSpPr>
          <p:sp>
            <p:nvSpPr>
              <p:cNvPr id="49169" name="Text Box 15">
                <a:extLst>
                  <a:ext uri="{FF2B5EF4-FFF2-40B4-BE49-F238E27FC236}">
                    <a16:creationId xmlns:a16="http://schemas.microsoft.com/office/drawing/2014/main" id="{6551B428-68A5-5216-3B69-3F0D53DBAA2F}"/>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49170" name="Freeform 16">
                <a:extLst>
                  <a:ext uri="{FF2B5EF4-FFF2-40B4-BE49-F238E27FC236}">
                    <a16:creationId xmlns:a16="http://schemas.microsoft.com/office/drawing/2014/main" id="{1BFD3C5F-4622-81EC-4AC2-3FD472A65AF4}"/>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49171" name="Freeform 17">
                <a:extLst>
                  <a:ext uri="{FF2B5EF4-FFF2-40B4-BE49-F238E27FC236}">
                    <a16:creationId xmlns:a16="http://schemas.microsoft.com/office/drawing/2014/main" id="{5BCBE926-E54B-2508-8ADB-DA20F71403BC}"/>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9172" name="Freeform 18">
                <a:extLst>
                  <a:ext uri="{FF2B5EF4-FFF2-40B4-BE49-F238E27FC236}">
                    <a16:creationId xmlns:a16="http://schemas.microsoft.com/office/drawing/2014/main" id="{F9C43627-A3B4-954E-935C-3D3697E46923}"/>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9173" name="Freeform 19">
                <a:extLst>
                  <a:ext uri="{FF2B5EF4-FFF2-40B4-BE49-F238E27FC236}">
                    <a16:creationId xmlns:a16="http://schemas.microsoft.com/office/drawing/2014/main" id="{D315E812-8AE5-97A6-2F15-D51F2BD076A7}"/>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49174" name="Freeform 20">
                <a:extLst>
                  <a:ext uri="{FF2B5EF4-FFF2-40B4-BE49-F238E27FC236}">
                    <a16:creationId xmlns:a16="http://schemas.microsoft.com/office/drawing/2014/main" id="{212B8B59-007A-E2F7-A74E-F0B81141B83B}"/>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49175" name="Text Box 21">
                <a:extLst>
                  <a:ext uri="{FF2B5EF4-FFF2-40B4-BE49-F238E27FC236}">
                    <a16:creationId xmlns:a16="http://schemas.microsoft.com/office/drawing/2014/main" id="{D13425EC-0C0F-240F-E315-0DE007251F65}"/>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49176" name="Group 22">
                <a:extLst>
                  <a:ext uri="{FF2B5EF4-FFF2-40B4-BE49-F238E27FC236}">
                    <a16:creationId xmlns:a16="http://schemas.microsoft.com/office/drawing/2014/main" id="{01C9003E-FCF1-E911-5B68-578807A92EAE}"/>
                  </a:ext>
                </a:extLst>
              </p:cNvPr>
              <p:cNvGrpSpPr>
                <a:grpSpLocks/>
              </p:cNvGrpSpPr>
              <p:nvPr/>
            </p:nvGrpSpPr>
            <p:grpSpPr bwMode="auto">
              <a:xfrm>
                <a:off x="2822" y="2343"/>
                <a:ext cx="835" cy="581"/>
                <a:chOff x="2822" y="2343"/>
                <a:chExt cx="835" cy="581"/>
              </a:xfrm>
            </p:grpSpPr>
            <p:sp>
              <p:nvSpPr>
                <p:cNvPr id="49177" name="Freeform 23">
                  <a:extLst>
                    <a:ext uri="{FF2B5EF4-FFF2-40B4-BE49-F238E27FC236}">
                      <a16:creationId xmlns:a16="http://schemas.microsoft.com/office/drawing/2014/main" id="{04D6C0E7-EBA4-E0ED-936F-65BF9C481ED0}"/>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49178" name="Freeform 24">
                  <a:extLst>
                    <a:ext uri="{FF2B5EF4-FFF2-40B4-BE49-F238E27FC236}">
                      <a16:creationId xmlns:a16="http://schemas.microsoft.com/office/drawing/2014/main" id="{3B017119-401B-E629-C575-A5E889241544}"/>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49179" name="Rectangle 25">
                  <a:extLst>
                    <a:ext uri="{FF2B5EF4-FFF2-40B4-BE49-F238E27FC236}">
                      <a16:creationId xmlns:a16="http://schemas.microsoft.com/office/drawing/2014/main" id="{22A1CA68-9241-B995-A291-2D84791A2536}"/>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9180" name="Freeform 26">
                  <a:extLst>
                    <a:ext uri="{FF2B5EF4-FFF2-40B4-BE49-F238E27FC236}">
                      <a16:creationId xmlns:a16="http://schemas.microsoft.com/office/drawing/2014/main" id="{F0335CC5-1DAE-5D38-84FB-A0401A7CBD99}"/>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49168" name="Text Box 31">
              <a:extLst>
                <a:ext uri="{FF2B5EF4-FFF2-40B4-BE49-F238E27FC236}">
                  <a16:creationId xmlns:a16="http://schemas.microsoft.com/office/drawing/2014/main" id="{EF887A82-860E-5E6B-6896-D5BA06B800A4}"/>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49159" name="Rectangle 50">
            <a:extLst>
              <a:ext uri="{FF2B5EF4-FFF2-40B4-BE49-F238E27FC236}">
                <a16:creationId xmlns:a16="http://schemas.microsoft.com/office/drawing/2014/main" id="{C52D720A-2F20-C042-7778-6B673BE4E00B}"/>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49160" name="Group 88">
            <a:extLst>
              <a:ext uri="{FF2B5EF4-FFF2-40B4-BE49-F238E27FC236}">
                <a16:creationId xmlns:a16="http://schemas.microsoft.com/office/drawing/2014/main" id="{14F43908-6A2F-484A-4399-57022EF00501}"/>
              </a:ext>
            </a:extLst>
          </p:cNvPr>
          <p:cNvGrpSpPr>
            <a:grpSpLocks/>
          </p:cNvGrpSpPr>
          <p:nvPr/>
        </p:nvGrpSpPr>
        <p:grpSpPr bwMode="auto">
          <a:xfrm>
            <a:off x="5991225" y="3690938"/>
            <a:ext cx="801688" cy="369887"/>
            <a:chOff x="3774" y="2325"/>
            <a:chExt cx="505" cy="233"/>
          </a:xfrm>
        </p:grpSpPr>
        <p:sp>
          <p:nvSpPr>
            <p:cNvPr id="49163" name="Freeform 54">
              <a:extLst>
                <a:ext uri="{FF2B5EF4-FFF2-40B4-BE49-F238E27FC236}">
                  <a16:creationId xmlns:a16="http://schemas.microsoft.com/office/drawing/2014/main" id="{F99BC5F8-4D63-41A4-E908-76FFC55B8404}"/>
                </a:ext>
              </a:extLst>
            </p:cNvPr>
            <p:cNvSpPr>
              <a:spLocks/>
            </p:cNvSpPr>
            <p:nvPr/>
          </p:nvSpPr>
          <p:spPr bwMode="auto">
            <a:xfrm>
              <a:off x="3774" y="2325"/>
              <a:ext cx="505" cy="233"/>
            </a:xfrm>
            <a:custGeom>
              <a:avLst/>
              <a:gdLst>
                <a:gd name="T0" fmla="*/ 0 w 1513"/>
                <a:gd name="T1" fmla="*/ 0 h 697"/>
                <a:gd name="T2" fmla="*/ 2 w 1513"/>
                <a:gd name="T3" fmla="*/ 0 h 697"/>
                <a:gd name="T4" fmla="*/ 2 w 1513"/>
                <a:gd name="T5" fmla="*/ 0 h 697"/>
                <a:gd name="T6" fmla="*/ 2 w 1513"/>
                <a:gd name="T7" fmla="*/ 0 h 697"/>
                <a:gd name="T8" fmla="*/ 2 w 1513"/>
                <a:gd name="T9" fmla="*/ 1 h 697"/>
                <a:gd name="T10" fmla="*/ 2 w 1513"/>
                <a:gd name="T11" fmla="*/ 1 h 697"/>
                <a:gd name="T12" fmla="*/ 2 w 1513"/>
                <a:gd name="T13" fmla="*/ 1 h 697"/>
                <a:gd name="T14" fmla="*/ 0 w 1513"/>
                <a:gd name="T15" fmla="*/ 1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49164" name="Rectangle 51">
              <a:extLst>
                <a:ext uri="{FF2B5EF4-FFF2-40B4-BE49-F238E27FC236}">
                  <a16:creationId xmlns:a16="http://schemas.microsoft.com/office/drawing/2014/main" id="{7B14457D-7DDE-91F5-48A1-A1984D8840E5}"/>
                </a:ext>
              </a:extLst>
            </p:cNvPr>
            <p:cNvSpPr>
              <a:spLocks noChangeArrowheads="1"/>
            </p:cNvSpPr>
            <p:nvPr/>
          </p:nvSpPr>
          <p:spPr bwMode="auto">
            <a:xfrm>
              <a:off x="3816" y="2405"/>
              <a:ext cx="74" cy="7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49165" name="Freeform 52">
              <a:extLst>
                <a:ext uri="{FF2B5EF4-FFF2-40B4-BE49-F238E27FC236}">
                  <a16:creationId xmlns:a16="http://schemas.microsoft.com/office/drawing/2014/main" id="{22B84CA2-024D-43DC-4C07-514923122A5E}"/>
                </a:ext>
              </a:extLst>
            </p:cNvPr>
            <p:cNvSpPr>
              <a:spLocks/>
            </p:cNvSpPr>
            <p:nvPr/>
          </p:nvSpPr>
          <p:spPr bwMode="auto">
            <a:xfrm>
              <a:off x="4007" y="2364"/>
              <a:ext cx="116" cy="155"/>
            </a:xfrm>
            <a:custGeom>
              <a:avLst/>
              <a:gdLst>
                <a:gd name="T0" fmla="*/ 0 w 349"/>
                <a:gd name="T1" fmla="*/ 0 h 465"/>
                <a:gd name="T2" fmla="*/ 0 w 349"/>
                <a:gd name="T3" fmla="*/ 0 h 465"/>
                <a:gd name="T4" fmla="*/ 0 w 349"/>
                <a:gd name="T5" fmla="*/ 1 h 465"/>
                <a:gd name="T6" fmla="*/ 0 w 349"/>
                <a:gd name="T7" fmla="*/ 1 h 465"/>
                <a:gd name="T8" fmla="*/ 0 w 349"/>
                <a:gd name="T9" fmla="*/ 0 h 465"/>
                <a:gd name="T10" fmla="*/ 0 w 349"/>
                <a:gd name="T11" fmla="*/ 0 h 465"/>
                <a:gd name="T12" fmla="*/ 0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49166" name="Freeform 53">
              <a:extLst>
                <a:ext uri="{FF2B5EF4-FFF2-40B4-BE49-F238E27FC236}">
                  <a16:creationId xmlns:a16="http://schemas.microsoft.com/office/drawing/2014/main" id="{BB7D8C67-E711-3EEA-B027-10D907B2FC45}"/>
                </a:ext>
              </a:extLst>
            </p:cNvPr>
            <p:cNvSpPr>
              <a:spLocks/>
            </p:cNvSpPr>
            <p:nvPr/>
          </p:nvSpPr>
          <p:spPr bwMode="auto">
            <a:xfrm>
              <a:off x="3891" y="2364"/>
              <a:ext cx="194" cy="155"/>
            </a:xfrm>
            <a:custGeom>
              <a:avLst/>
              <a:gdLst>
                <a:gd name="T0" fmla="*/ 1 w 582"/>
                <a:gd name="T1" fmla="*/ 0 h 465"/>
                <a:gd name="T2" fmla="*/ 0 w 582"/>
                <a:gd name="T3" fmla="*/ 0 h 465"/>
                <a:gd name="T4" fmla="*/ 0 w 582"/>
                <a:gd name="T5" fmla="*/ 1 h 465"/>
                <a:gd name="T6" fmla="*/ 1 w 582"/>
                <a:gd name="T7" fmla="*/ 1 h 465"/>
                <a:gd name="T8" fmla="*/ 0 w 582"/>
                <a:gd name="T9" fmla="*/ 0 h 465"/>
                <a:gd name="T10" fmla="*/ 1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grpSp>
      <p:sp>
        <p:nvSpPr>
          <p:cNvPr id="49161" name="Text Box 85">
            <a:extLst>
              <a:ext uri="{FF2B5EF4-FFF2-40B4-BE49-F238E27FC236}">
                <a16:creationId xmlns:a16="http://schemas.microsoft.com/office/drawing/2014/main" id="{CF8566AA-FEDF-8A4B-5093-5D4F92F70FDF}"/>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SHAPED</a:t>
            </a:r>
          </a:p>
          <a:p>
            <a:r>
              <a:rPr lang="en-GB" altLang="en-US" sz="1400" b="1"/>
              <a:t>CHARGE</a:t>
            </a:r>
          </a:p>
        </p:txBody>
      </p:sp>
      <p:sp>
        <p:nvSpPr>
          <p:cNvPr id="49162" name="Rectangle 91">
            <a:extLst>
              <a:ext uri="{FF2B5EF4-FFF2-40B4-BE49-F238E27FC236}">
                <a16:creationId xmlns:a16="http://schemas.microsoft.com/office/drawing/2014/main" id="{727A8123-7B53-B818-975F-7100B68D3E44}"/>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3">
            <a:extLst>
              <a:ext uri="{FF2B5EF4-FFF2-40B4-BE49-F238E27FC236}">
                <a16:creationId xmlns:a16="http://schemas.microsoft.com/office/drawing/2014/main" id="{F0015958-04B1-795E-5F2F-D5C138F48E61}"/>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0179" name="Group 4">
            <a:extLst>
              <a:ext uri="{FF2B5EF4-FFF2-40B4-BE49-F238E27FC236}">
                <a16:creationId xmlns:a16="http://schemas.microsoft.com/office/drawing/2014/main" id="{FB35FB26-E792-2993-92AC-E57858A925C9}"/>
              </a:ext>
            </a:extLst>
          </p:cNvPr>
          <p:cNvGrpSpPr>
            <a:grpSpLocks/>
          </p:cNvGrpSpPr>
          <p:nvPr/>
        </p:nvGrpSpPr>
        <p:grpSpPr bwMode="auto">
          <a:xfrm>
            <a:off x="331788" y="1563688"/>
            <a:ext cx="2271712" cy="2814637"/>
            <a:chOff x="209" y="985"/>
            <a:chExt cx="1431" cy="1773"/>
          </a:xfrm>
        </p:grpSpPr>
        <p:sp>
          <p:nvSpPr>
            <p:cNvPr id="50207" name="Text Box 5">
              <a:extLst>
                <a:ext uri="{FF2B5EF4-FFF2-40B4-BE49-F238E27FC236}">
                  <a16:creationId xmlns:a16="http://schemas.microsoft.com/office/drawing/2014/main" id="{AEF54551-2E8A-277E-95C9-3CB62960C2AD}"/>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0208" name="Group 6">
              <a:extLst>
                <a:ext uri="{FF2B5EF4-FFF2-40B4-BE49-F238E27FC236}">
                  <a16:creationId xmlns:a16="http://schemas.microsoft.com/office/drawing/2014/main" id="{9AB4314B-F912-673F-9A7A-5F1EEF26484D}"/>
                </a:ext>
              </a:extLst>
            </p:cNvPr>
            <p:cNvGrpSpPr>
              <a:grpSpLocks/>
            </p:cNvGrpSpPr>
            <p:nvPr/>
          </p:nvGrpSpPr>
          <p:grpSpPr bwMode="auto">
            <a:xfrm>
              <a:off x="209" y="1216"/>
              <a:ext cx="1301" cy="1542"/>
              <a:chOff x="209" y="1216"/>
              <a:chExt cx="1301" cy="1542"/>
            </a:xfrm>
          </p:grpSpPr>
          <p:sp>
            <p:nvSpPr>
              <p:cNvPr id="50209" name="Text Box 7">
                <a:extLst>
                  <a:ext uri="{FF2B5EF4-FFF2-40B4-BE49-F238E27FC236}">
                    <a16:creationId xmlns:a16="http://schemas.microsoft.com/office/drawing/2014/main" id="{B41E3402-4CC9-C37B-6A4C-D5CF24092730}"/>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0210" name="Oval 8">
                <a:extLst>
                  <a:ext uri="{FF2B5EF4-FFF2-40B4-BE49-F238E27FC236}">
                    <a16:creationId xmlns:a16="http://schemas.microsoft.com/office/drawing/2014/main" id="{BC9F9F40-6E30-9970-1CE9-952EC228862A}"/>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0211" name="Freeform 9">
                <a:extLst>
                  <a:ext uri="{FF2B5EF4-FFF2-40B4-BE49-F238E27FC236}">
                    <a16:creationId xmlns:a16="http://schemas.microsoft.com/office/drawing/2014/main" id="{0DBEA943-D99C-58CB-5EE6-AE4643285BA9}"/>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0212" name="Freeform 10">
                <a:extLst>
                  <a:ext uri="{FF2B5EF4-FFF2-40B4-BE49-F238E27FC236}">
                    <a16:creationId xmlns:a16="http://schemas.microsoft.com/office/drawing/2014/main" id="{0D4122FE-E217-4395-8C8D-4E2F9A523EEE}"/>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0213" name="Freeform 11">
                <a:extLst>
                  <a:ext uri="{FF2B5EF4-FFF2-40B4-BE49-F238E27FC236}">
                    <a16:creationId xmlns:a16="http://schemas.microsoft.com/office/drawing/2014/main" id="{1ECC8B19-38F4-A4F3-240F-D726D2FD864A}"/>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214" name="Freeform 12">
                <a:extLst>
                  <a:ext uri="{FF2B5EF4-FFF2-40B4-BE49-F238E27FC236}">
                    <a16:creationId xmlns:a16="http://schemas.microsoft.com/office/drawing/2014/main" id="{D75E4A81-6B16-F7DF-332E-531B29568587}"/>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215" name="Freeform 13">
                <a:extLst>
                  <a:ext uri="{FF2B5EF4-FFF2-40B4-BE49-F238E27FC236}">
                    <a16:creationId xmlns:a16="http://schemas.microsoft.com/office/drawing/2014/main" id="{DC58837C-0C3E-B4AA-81A5-D511397EB5DB}"/>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216" name="Text Box 14">
                <a:extLst>
                  <a:ext uri="{FF2B5EF4-FFF2-40B4-BE49-F238E27FC236}">
                    <a16:creationId xmlns:a16="http://schemas.microsoft.com/office/drawing/2014/main" id="{DF790FD9-8B20-F775-D3CA-6ED928B37338}"/>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50180" name="Text Box 15">
            <a:extLst>
              <a:ext uri="{FF2B5EF4-FFF2-40B4-BE49-F238E27FC236}">
                <a16:creationId xmlns:a16="http://schemas.microsoft.com/office/drawing/2014/main" id="{FE32FD70-E83A-8778-B40F-87793ABF7EF8}"/>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grpSp>
        <p:nvGrpSpPr>
          <p:cNvPr id="50181" name="Group 16">
            <a:extLst>
              <a:ext uri="{FF2B5EF4-FFF2-40B4-BE49-F238E27FC236}">
                <a16:creationId xmlns:a16="http://schemas.microsoft.com/office/drawing/2014/main" id="{0900102B-2689-556D-2090-D3454420AB94}"/>
              </a:ext>
            </a:extLst>
          </p:cNvPr>
          <p:cNvGrpSpPr>
            <a:grpSpLocks/>
          </p:cNvGrpSpPr>
          <p:nvPr/>
        </p:nvGrpSpPr>
        <p:grpSpPr bwMode="auto">
          <a:xfrm>
            <a:off x="7099300" y="1968500"/>
            <a:ext cx="801688" cy="1230313"/>
            <a:chOff x="4472" y="1240"/>
            <a:chExt cx="505" cy="775"/>
          </a:xfrm>
        </p:grpSpPr>
        <p:sp>
          <p:nvSpPr>
            <p:cNvPr id="50205" name="Freeform 17">
              <a:extLst>
                <a:ext uri="{FF2B5EF4-FFF2-40B4-BE49-F238E27FC236}">
                  <a16:creationId xmlns:a16="http://schemas.microsoft.com/office/drawing/2014/main" id="{072A0451-CC82-865E-DB6D-82B673A63F94}"/>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0206" name="Freeform 18">
              <a:extLst>
                <a:ext uri="{FF2B5EF4-FFF2-40B4-BE49-F238E27FC236}">
                  <a16:creationId xmlns:a16="http://schemas.microsoft.com/office/drawing/2014/main" id="{2A8AEE22-5475-4908-C401-4E7CCF40FA3E}"/>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0182" name="Group 19">
            <a:extLst>
              <a:ext uri="{FF2B5EF4-FFF2-40B4-BE49-F238E27FC236}">
                <a16:creationId xmlns:a16="http://schemas.microsoft.com/office/drawing/2014/main" id="{2938A701-A40A-DAAD-FE92-447478D0784C}"/>
              </a:ext>
            </a:extLst>
          </p:cNvPr>
          <p:cNvGrpSpPr>
            <a:grpSpLocks/>
          </p:cNvGrpSpPr>
          <p:nvPr/>
        </p:nvGrpSpPr>
        <p:grpSpPr bwMode="auto">
          <a:xfrm>
            <a:off x="3203575" y="1563688"/>
            <a:ext cx="2601913" cy="3078162"/>
            <a:chOff x="2018" y="985"/>
            <a:chExt cx="1639" cy="1939"/>
          </a:xfrm>
        </p:grpSpPr>
        <p:grpSp>
          <p:nvGrpSpPr>
            <p:cNvPr id="50191" name="Group 20">
              <a:extLst>
                <a:ext uri="{FF2B5EF4-FFF2-40B4-BE49-F238E27FC236}">
                  <a16:creationId xmlns:a16="http://schemas.microsoft.com/office/drawing/2014/main" id="{2C7F1287-058C-DB84-DF23-88356122311B}"/>
                </a:ext>
              </a:extLst>
            </p:cNvPr>
            <p:cNvGrpSpPr>
              <a:grpSpLocks/>
            </p:cNvGrpSpPr>
            <p:nvPr/>
          </p:nvGrpSpPr>
          <p:grpSpPr bwMode="auto">
            <a:xfrm>
              <a:off x="2018" y="1215"/>
              <a:ext cx="1639" cy="1709"/>
              <a:chOff x="2018" y="1215"/>
              <a:chExt cx="1639" cy="1709"/>
            </a:xfrm>
          </p:grpSpPr>
          <p:sp>
            <p:nvSpPr>
              <p:cNvPr id="50193" name="Text Box 21">
                <a:extLst>
                  <a:ext uri="{FF2B5EF4-FFF2-40B4-BE49-F238E27FC236}">
                    <a16:creationId xmlns:a16="http://schemas.microsoft.com/office/drawing/2014/main" id="{D025F4E9-EB90-5DA0-74F7-2BF64C120DF2}"/>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0194" name="Freeform 22">
                <a:extLst>
                  <a:ext uri="{FF2B5EF4-FFF2-40B4-BE49-F238E27FC236}">
                    <a16:creationId xmlns:a16="http://schemas.microsoft.com/office/drawing/2014/main" id="{CCED511A-0826-D1E0-994A-DEE63FB75817}"/>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0195" name="Freeform 23">
                <a:extLst>
                  <a:ext uri="{FF2B5EF4-FFF2-40B4-BE49-F238E27FC236}">
                    <a16:creationId xmlns:a16="http://schemas.microsoft.com/office/drawing/2014/main" id="{BB0DCC26-AC4F-4D88-BD31-9C66BFCA919D}"/>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0196" name="Freeform 24">
                <a:extLst>
                  <a:ext uri="{FF2B5EF4-FFF2-40B4-BE49-F238E27FC236}">
                    <a16:creationId xmlns:a16="http://schemas.microsoft.com/office/drawing/2014/main" id="{7080184A-E68F-47F7-A918-1377CA599DAF}"/>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0197" name="Freeform 25">
                <a:extLst>
                  <a:ext uri="{FF2B5EF4-FFF2-40B4-BE49-F238E27FC236}">
                    <a16:creationId xmlns:a16="http://schemas.microsoft.com/office/drawing/2014/main" id="{4B23E614-15DE-C4DF-FA26-0519C0DCE47B}"/>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0198" name="Freeform 26">
                <a:extLst>
                  <a:ext uri="{FF2B5EF4-FFF2-40B4-BE49-F238E27FC236}">
                    <a16:creationId xmlns:a16="http://schemas.microsoft.com/office/drawing/2014/main" id="{F3541226-EDC5-BFB7-5BEA-DDC3CD1A6CD2}"/>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0199" name="Text Box 27">
                <a:extLst>
                  <a:ext uri="{FF2B5EF4-FFF2-40B4-BE49-F238E27FC236}">
                    <a16:creationId xmlns:a16="http://schemas.microsoft.com/office/drawing/2014/main" id="{3989F7EC-28B9-816F-68C9-C11D96B12830}"/>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0200" name="Group 28">
                <a:extLst>
                  <a:ext uri="{FF2B5EF4-FFF2-40B4-BE49-F238E27FC236}">
                    <a16:creationId xmlns:a16="http://schemas.microsoft.com/office/drawing/2014/main" id="{2BD49F40-7073-65C8-EAE8-5065737EAFD0}"/>
                  </a:ext>
                </a:extLst>
              </p:cNvPr>
              <p:cNvGrpSpPr>
                <a:grpSpLocks/>
              </p:cNvGrpSpPr>
              <p:nvPr/>
            </p:nvGrpSpPr>
            <p:grpSpPr bwMode="auto">
              <a:xfrm>
                <a:off x="2822" y="2343"/>
                <a:ext cx="835" cy="581"/>
                <a:chOff x="2822" y="2343"/>
                <a:chExt cx="835" cy="581"/>
              </a:xfrm>
            </p:grpSpPr>
            <p:sp>
              <p:nvSpPr>
                <p:cNvPr id="50201" name="Freeform 29">
                  <a:extLst>
                    <a:ext uri="{FF2B5EF4-FFF2-40B4-BE49-F238E27FC236}">
                      <a16:creationId xmlns:a16="http://schemas.microsoft.com/office/drawing/2014/main" id="{2953C642-377B-E633-A25C-36EB38425CE3}"/>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0202" name="Freeform 30">
                  <a:extLst>
                    <a:ext uri="{FF2B5EF4-FFF2-40B4-BE49-F238E27FC236}">
                      <a16:creationId xmlns:a16="http://schemas.microsoft.com/office/drawing/2014/main" id="{67BD6EB0-661B-62CA-3918-C26944FB4C47}"/>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0203" name="Rectangle 31">
                  <a:extLst>
                    <a:ext uri="{FF2B5EF4-FFF2-40B4-BE49-F238E27FC236}">
                      <a16:creationId xmlns:a16="http://schemas.microsoft.com/office/drawing/2014/main" id="{A321D392-1D89-027B-0B4F-5A6B0C4412FF}"/>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0204" name="Freeform 32">
                  <a:extLst>
                    <a:ext uri="{FF2B5EF4-FFF2-40B4-BE49-F238E27FC236}">
                      <a16:creationId xmlns:a16="http://schemas.microsoft.com/office/drawing/2014/main" id="{F32E7F54-BC83-0C80-D680-17083FF97EE5}"/>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0192" name="Text Box 33">
              <a:extLst>
                <a:ext uri="{FF2B5EF4-FFF2-40B4-BE49-F238E27FC236}">
                  <a16:creationId xmlns:a16="http://schemas.microsoft.com/office/drawing/2014/main" id="{D2DBDF4B-9D05-867A-5DA3-A47D0EDCEAC7}"/>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0183" name="Text Box 39">
            <a:extLst>
              <a:ext uri="{FF2B5EF4-FFF2-40B4-BE49-F238E27FC236}">
                <a16:creationId xmlns:a16="http://schemas.microsoft.com/office/drawing/2014/main" id="{08F1CFBA-4A18-7968-3872-79C68C6C34FE}"/>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SHAPED</a:t>
            </a:r>
          </a:p>
          <a:p>
            <a:r>
              <a:rPr lang="en-GB" altLang="en-US" sz="1400" b="1"/>
              <a:t>CHARGE</a:t>
            </a:r>
          </a:p>
        </p:txBody>
      </p:sp>
      <p:sp>
        <p:nvSpPr>
          <p:cNvPr id="50184" name="Rectangle 34">
            <a:extLst>
              <a:ext uri="{FF2B5EF4-FFF2-40B4-BE49-F238E27FC236}">
                <a16:creationId xmlns:a16="http://schemas.microsoft.com/office/drawing/2014/main" id="{66293221-0191-E12A-D1B8-935D0EF681A4}"/>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0185" name="Freeform 40">
            <a:extLst>
              <a:ext uri="{FF2B5EF4-FFF2-40B4-BE49-F238E27FC236}">
                <a16:creationId xmlns:a16="http://schemas.microsoft.com/office/drawing/2014/main" id="{D594A636-CFA9-CFBC-CEF2-7947F97CC865}"/>
              </a:ext>
            </a:extLst>
          </p:cNvPr>
          <p:cNvSpPr>
            <a:spLocks/>
          </p:cNvSpPr>
          <p:nvPr/>
        </p:nvSpPr>
        <p:spPr bwMode="auto">
          <a:xfrm>
            <a:off x="6305550"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50186" name="Rectangle 41">
            <a:extLst>
              <a:ext uri="{FF2B5EF4-FFF2-40B4-BE49-F238E27FC236}">
                <a16:creationId xmlns:a16="http://schemas.microsoft.com/office/drawing/2014/main" id="{CCCDEC7E-5C86-1EDE-059A-8745F7934C33}"/>
              </a:ext>
            </a:extLst>
          </p:cNvPr>
          <p:cNvSpPr>
            <a:spLocks noChangeArrowheads="1"/>
          </p:cNvSpPr>
          <p:nvPr/>
        </p:nvSpPr>
        <p:spPr bwMode="auto">
          <a:xfrm>
            <a:off x="6373813"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0187" name="Freeform 42">
            <a:extLst>
              <a:ext uri="{FF2B5EF4-FFF2-40B4-BE49-F238E27FC236}">
                <a16:creationId xmlns:a16="http://schemas.microsoft.com/office/drawing/2014/main" id="{9425AAA7-35CF-8918-F45C-9C33DAC91E36}"/>
              </a:ext>
            </a:extLst>
          </p:cNvPr>
          <p:cNvSpPr>
            <a:spLocks/>
          </p:cNvSpPr>
          <p:nvPr/>
        </p:nvSpPr>
        <p:spPr bwMode="auto">
          <a:xfrm>
            <a:off x="6675438"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50188" name="Freeform 43">
            <a:extLst>
              <a:ext uri="{FF2B5EF4-FFF2-40B4-BE49-F238E27FC236}">
                <a16:creationId xmlns:a16="http://schemas.microsoft.com/office/drawing/2014/main" id="{CD54D55C-0C6F-9BFD-7BA6-4A0D8877D87F}"/>
              </a:ext>
            </a:extLst>
          </p:cNvPr>
          <p:cNvSpPr>
            <a:spLocks/>
          </p:cNvSpPr>
          <p:nvPr/>
        </p:nvSpPr>
        <p:spPr bwMode="auto">
          <a:xfrm>
            <a:off x="6491288"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50189" name="Freeform 45">
            <a:extLst>
              <a:ext uri="{FF2B5EF4-FFF2-40B4-BE49-F238E27FC236}">
                <a16:creationId xmlns:a16="http://schemas.microsoft.com/office/drawing/2014/main" id="{9A93945E-5ADC-FE7E-4AFB-3D16BCA92022}"/>
              </a:ext>
            </a:extLst>
          </p:cNvPr>
          <p:cNvSpPr>
            <a:spLocks noChangeAspect="1"/>
          </p:cNvSpPr>
          <p:nvPr/>
        </p:nvSpPr>
        <p:spPr bwMode="auto">
          <a:xfrm>
            <a:off x="6962775" y="3795713"/>
            <a:ext cx="212725" cy="157162"/>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2700">
            <a:solidFill>
              <a:srgbClr val="A50021"/>
            </a:solidFill>
            <a:prstDash val="solid"/>
            <a:round/>
            <a:headEnd/>
            <a:tailEnd/>
          </a:ln>
        </p:spPr>
        <p:txBody>
          <a:bodyPr/>
          <a:lstStyle/>
          <a:p>
            <a:endParaRPr lang="en-US"/>
          </a:p>
        </p:txBody>
      </p:sp>
      <p:sp>
        <p:nvSpPr>
          <p:cNvPr id="50190" name="Rectangle 49">
            <a:extLst>
              <a:ext uri="{FF2B5EF4-FFF2-40B4-BE49-F238E27FC236}">
                <a16:creationId xmlns:a16="http://schemas.microsoft.com/office/drawing/2014/main" id="{E0796F0A-9320-155E-D499-1B385BFB989A}"/>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Group 4">
            <a:extLst>
              <a:ext uri="{FF2B5EF4-FFF2-40B4-BE49-F238E27FC236}">
                <a16:creationId xmlns:a16="http://schemas.microsoft.com/office/drawing/2014/main" id="{0872BE34-00BF-2209-BE62-33545775C38E}"/>
              </a:ext>
            </a:extLst>
          </p:cNvPr>
          <p:cNvGrpSpPr>
            <a:grpSpLocks/>
          </p:cNvGrpSpPr>
          <p:nvPr/>
        </p:nvGrpSpPr>
        <p:grpSpPr bwMode="auto">
          <a:xfrm>
            <a:off x="331788" y="1563688"/>
            <a:ext cx="2271712" cy="2814637"/>
            <a:chOff x="209" y="985"/>
            <a:chExt cx="1431" cy="1773"/>
          </a:xfrm>
        </p:grpSpPr>
        <p:sp>
          <p:nvSpPr>
            <p:cNvPr id="51231" name="Text Box 5">
              <a:extLst>
                <a:ext uri="{FF2B5EF4-FFF2-40B4-BE49-F238E27FC236}">
                  <a16:creationId xmlns:a16="http://schemas.microsoft.com/office/drawing/2014/main" id="{2FD67DE2-5D2F-6BE6-ECF3-79F570A15726}"/>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1232" name="Group 6">
              <a:extLst>
                <a:ext uri="{FF2B5EF4-FFF2-40B4-BE49-F238E27FC236}">
                  <a16:creationId xmlns:a16="http://schemas.microsoft.com/office/drawing/2014/main" id="{C6A1F23C-7F46-E2E2-31A6-DC1815CC376B}"/>
                </a:ext>
              </a:extLst>
            </p:cNvPr>
            <p:cNvGrpSpPr>
              <a:grpSpLocks/>
            </p:cNvGrpSpPr>
            <p:nvPr/>
          </p:nvGrpSpPr>
          <p:grpSpPr bwMode="auto">
            <a:xfrm>
              <a:off x="209" y="1216"/>
              <a:ext cx="1301" cy="1542"/>
              <a:chOff x="209" y="1216"/>
              <a:chExt cx="1301" cy="1542"/>
            </a:xfrm>
          </p:grpSpPr>
          <p:sp>
            <p:nvSpPr>
              <p:cNvPr id="51233" name="Text Box 7">
                <a:extLst>
                  <a:ext uri="{FF2B5EF4-FFF2-40B4-BE49-F238E27FC236}">
                    <a16:creationId xmlns:a16="http://schemas.microsoft.com/office/drawing/2014/main" id="{C1F1B0FA-CB70-5CAA-B615-0B5B8ABDD75F}"/>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1234" name="Oval 8">
                <a:extLst>
                  <a:ext uri="{FF2B5EF4-FFF2-40B4-BE49-F238E27FC236}">
                    <a16:creationId xmlns:a16="http://schemas.microsoft.com/office/drawing/2014/main" id="{9195B099-C76E-2378-11E5-FED1CFAF1C9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1235" name="Freeform 9">
                <a:extLst>
                  <a:ext uri="{FF2B5EF4-FFF2-40B4-BE49-F238E27FC236}">
                    <a16:creationId xmlns:a16="http://schemas.microsoft.com/office/drawing/2014/main" id="{D4714E71-EA81-6E9D-43B6-B26DF2257AB1}"/>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1236" name="Freeform 10">
                <a:extLst>
                  <a:ext uri="{FF2B5EF4-FFF2-40B4-BE49-F238E27FC236}">
                    <a16:creationId xmlns:a16="http://schemas.microsoft.com/office/drawing/2014/main" id="{428BC554-6782-36F3-13C8-95BA56752705}"/>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1237" name="Freeform 11">
                <a:extLst>
                  <a:ext uri="{FF2B5EF4-FFF2-40B4-BE49-F238E27FC236}">
                    <a16:creationId xmlns:a16="http://schemas.microsoft.com/office/drawing/2014/main" id="{953E7EDB-B522-C5F3-C372-13A331CED056}"/>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238" name="Freeform 12">
                <a:extLst>
                  <a:ext uri="{FF2B5EF4-FFF2-40B4-BE49-F238E27FC236}">
                    <a16:creationId xmlns:a16="http://schemas.microsoft.com/office/drawing/2014/main" id="{BA4A0388-B328-ABF7-6E21-AF76998FACC7}"/>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239" name="Freeform 13">
                <a:extLst>
                  <a:ext uri="{FF2B5EF4-FFF2-40B4-BE49-F238E27FC236}">
                    <a16:creationId xmlns:a16="http://schemas.microsoft.com/office/drawing/2014/main" id="{C76859C7-A95A-8B2A-FF35-8D1FB08F82F5}"/>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1240" name="Text Box 14">
                <a:extLst>
                  <a:ext uri="{FF2B5EF4-FFF2-40B4-BE49-F238E27FC236}">
                    <a16:creationId xmlns:a16="http://schemas.microsoft.com/office/drawing/2014/main" id="{6EA3EBFB-E4D7-20A8-2CF0-CDD9A626A3A4}"/>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51203" name="Text Box 15">
            <a:extLst>
              <a:ext uri="{FF2B5EF4-FFF2-40B4-BE49-F238E27FC236}">
                <a16:creationId xmlns:a16="http://schemas.microsoft.com/office/drawing/2014/main" id="{4AC18C65-A5AF-04AE-509E-41EF3EAD995B}"/>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grpSp>
        <p:nvGrpSpPr>
          <p:cNvPr id="51204" name="Group 19">
            <a:extLst>
              <a:ext uri="{FF2B5EF4-FFF2-40B4-BE49-F238E27FC236}">
                <a16:creationId xmlns:a16="http://schemas.microsoft.com/office/drawing/2014/main" id="{1F0AFF95-2BCC-90AD-5669-16EAF55092F4}"/>
              </a:ext>
            </a:extLst>
          </p:cNvPr>
          <p:cNvGrpSpPr>
            <a:grpSpLocks/>
          </p:cNvGrpSpPr>
          <p:nvPr/>
        </p:nvGrpSpPr>
        <p:grpSpPr bwMode="auto">
          <a:xfrm>
            <a:off x="3203575" y="1563688"/>
            <a:ext cx="2601913" cy="3078162"/>
            <a:chOff x="2018" y="985"/>
            <a:chExt cx="1639" cy="1939"/>
          </a:xfrm>
        </p:grpSpPr>
        <p:grpSp>
          <p:nvGrpSpPr>
            <p:cNvPr id="51217" name="Group 20">
              <a:extLst>
                <a:ext uri="{FF2B5EF4-FFF2-40B4-BE49-F238E27FC236}">
                  <a16:creationId xmlns:a16="http://schemas.microsoft.com/office/drawing/2014/main" id="{0A0ABEA9-8BB9-F8CC-F8E8-BE1B0DA41E85}"/>
                </a:ext>
              </a:extLst>
            </p:cNvPr>
            <p:cNvGrpSpPr>
              <a:grpSpLocks/>
            </p:cNvGrpSpPr>
            <p:nvPr/>
          </p:nvGrpSpPr>
          <p:grpSpPr bwMode="auto">
            <a:xfrm>
              <a:off x="2018" y="1215"/>
              <a:ext cx="1639" cy="1709"/>
              <a:chOff x="2018" y="1215"/>
              <a:chExt cx="1639" cy="1709"/>
            </a:xfrm>
          </p:grpSpPr>
          <p:sp>
            <p:nvSpPr>
              <p:cNvPr id="51219" name="Text Box 21">
                <a:extLst>
                  <a:ext uri="{FF2B5EF4-FFF2-40B4-BE49-F238E27FC236}">
                    <a16:creationId xmlns:a16="http://schemas.microsoft.com/office/drawing/2014/main" id="{EE10241A-B6AB-668A-968E-9FDDAA1327FD}"/>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1220" name="Freeform 22">
                <a:extLst>
                  <a:ext uri="{FF2B5EF4-FFF2-40B4-BE49-F238E27FC236}">
                    <a16:creationId xmlns:a16="http://schemas.microsoft.com/office/drawing/2014/main" id="{037CCF02-8930-AA47-CE57-80C4871C2521}"/>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1221" name="Freeform 23">
                <a:extLst>
                  <a:ext uri="{FF2B5EF4-FFF2-40B4-BE49-F238E27FC236}">
                    <a16:creationId xmlns:a16="http://schemas.microsoft.com/office/drawing/2014/main" id="{92F1E80A-67EA-7FBB-2D72-29DF9E2A2A77}"/>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1222" name="Freeform 24">
                <a:extLst>
                  <a:ext uri="{FF2B5EF4-FFF2-40B4-BE49-F238E27FC236}">
                    <a16:creationId xmlns:a16="http://schemas.microsoft.com/office/drawing/2014/main" id="{B953EF99-6A66-624D-1F25-7EA4751D9A37}"/>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1223" name="Freeform 25">
                <a:extLst>
                  <a:ext uri="{FF2B5EF4-FFF2-40B4-BE49-F238E27FC236}">
                    <a16:creationId xmlns:a16="http://schemas.microsoft.com/office/drawing/2014/main" id="{CED6EFD9-CF12-8915-B9AD-30D98DFCC35C}"/>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1224" name="Freeform 26">
                <a:extLst>
                  <a:ext uri="{FF2B5EF4-FFF2-40B4-BE49-F238E27FC236}">
                    <a16:creationId xmlns:a16="http://schemas.microsoft.com/office/drawing/2014/main" id="{9FF4225B-743D-38E2-76FB-2F4BAF52691B}"/>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1225" name="Text Box 27">
                <a:extLst>
                  <a:ext uri="{FF2B5EF4-FFF2-40B4-BE49-F238E27FC236}">
                    <a16:creationId xmlns:a16="http://schemas.microsoft.com/office/drawing/2014/main" id="{4CC522A7-5197-6141-2F5D-D5495147BD22}"/>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1226" name="Group 28">
                <a:extLst>
                  <a:ext uri="{FF2B5EF4-FFF2-40B4-BE49-F238E27FC236}">
                    <a16:creationId xmlns:a16="http://schemas.microsoft.com/office/drawing/2014/main" id="{CBAB3D5D-7A46-F8FB-6055-439EBF461254}"/>
                  </a:ext>
                </a:extLst>
              </p:cNvPr>
              <p:cNvGrpSpPr>
                <a:grpSpLocks/>
              </p:cNvGrpSpPr>
              <p:nvPr/>
            </p:nvGrpSpPr>
            <p:grpSpPr bwMode="auto">
              <a:xfrm>
                <a:off x="2822" y="2343"/>
                <a:ext cx="835" cy="581"/>
                <a:chOff x="2822" y="2343"/>
                <a:chExt cx="835" cy="581"/>
              </a:xfrm>
            </p:grpSpPr>
            <p:sp>
              <p:nvSpPr>
                <p:cNvPr id="51227" name="Freeform 29">
                  <a:extLst>
                    <a:ext uri="{FF2B5EF4-FFF2-40B4-BE49-F238E27FC236}">
                      <a16:creationId xmlns:a16="http://schemas.microsoft.com/office/drawing/2014/main" id="{367AF391-7D6B-3263-D3CC-770A8E21CC0F}"/>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1228" name="Freeform 30">
                  <a:extLst>
                    <a:ext uri="{FF2B5EF4-FFF2-40B4-BE49-F238E27FC236}">
                      <a16:creationId xmlns:a16="http://schemas.microsoft.com/office/drawing/2014/main" id="{204DBB85-6275-599F-5FDB-D5CEEEB4706D}"/>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1229" name="Rectangle 31">
                  <a:extLst>
                    <a:ext uri="{FF2B5EF4-FFF2-40B4-BE49-F238E27FC236}">
                      <a16:creationId xmlns:a16="http://schemas.microsoft.com/office/drawing/2014/main" id="{1438543F-085F-C68D-18D2-F84CF3726C01}"/>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1230" name="Freeform 32">
                  <a:extLst>
                    <a:ext uri="{FF2B5EF4-FFF2-40B4-BE49-F238E27FC236}">
                      <a16:creationId xmlns:a16="http://schemas.microsoft.com/office/drawing/2014/main" id="{E98397B3-759B-E23C-EB57-D409832E95DA}"/>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1218" name="Text Box 33">
              <a:extLst>
                <a:ext uri="{FF2B5EF4-FFF2-40B4-BE49-F238E27FC236}">
                  <a16:creationId xmlns:a16="http://schemas.microsoft.com/office/drawing/2014/main" id="{00337B8A-1D55-CD24-587E-0F38F7A15C83}"/>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1205" name="Text Box 34">
            <a:extLst>
              <a:ext uri="{FF2B5EF4-FFF2-40B4-BE49-F238E27FC236}">
                <a16:creationId xmlns:a16="http://schemas.microsoft.com/office/drawing/2014/main" id="{0167886F-70B9-B1C6-2444-25A0136BACBB}"/>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SHAPED</a:t>
            </a:r>
          </a:p>
          <a:p>
            <a:r>
              <a:rPr lang="en-GB" altLang="en-US" sz="1400" b="1"/>
              <a:t>CHARGE</a:t>
            </a:r>
          </a:p>
        </p:txBody>
      </p:sp>
      <p:sp>
        <p:nvSpPr>
          <p:cNvPr id="51206" name="Rectangle 36">
            <a:extLst>
              <a:ext uri="{FF2B5EF4-FFF2-40B4-BE49-F238E27FC236}">
                <a16:creationId xmlns:a16="http://schemas.microsoft.com/office/drawing/2014/main" id="{077626DD-DFD9-FCFC-3FC9-6B40B6321713}"/>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1207" name="Freeform 38">
            <a:extLst>
              <a:ext uri="{FF2B5EF4-FFF2-40B4-BE49-F238E27FC236}">
                <a16:creationId xmlns:a16="http://schemas.microsoft.com/office/drawing/2014/main" id="{674D53EF-5FBB-A5C1-4710-BCEBAAC65BE9}"/>
              </a:ext>
            </a:extLst>
          </p:cNvPr>
          <p:cNvSpPr>
            <a:spLocks/>
          </p:cNvSpPr>
          <p:nvPr/>
        </p:nvSpPr>
        <p:spPr bwMode="auto">
          <a:xfrm>
            <a:off x="6305550"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51208" name="Rectangle 39">
            <a:extLst>
              <a:ext uri="{FF2B5EF4-FFF2-40B4-BE49-F238E27FC236}">
                <a16:creationId xmlns:a16="http://schemas.microsoft.com/office/drawing/2014/main" id="{3102F515-8EF4-6AA0-1FC1-E909DD7F71D4}"/>
              </a:ext>
            </a:extLst>
          </p:cNvPr>
          <p:cNvSpPr>
            <a:spLocks noChangeArrowheads="1"/>
          </p:cNvSpPr>
          <p:nvPr/>
        </p:nvSpPr>
        <p:spPr bwMode="auto">
          <a:xfrm>
            <a:off x="6373813"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1209" name="Rectangle 96">
            <a:extLst>
              <a:ext uri="{FF2B5EF4-FFF2-40B4-BE49-F238E27FC236}">
                <a16:creationId xmlns:a16="http://schemas.microsoft.com/office/drawing/2014/main" id="{ACB6BADC-CFCA-B2D6-D78B-C9474DF578D5}"/>
              </a:ext>
            </a:extLst>
          </p:cNvPr>
          <p:cNvSpPr>
            <a:spLocks noChangeArrowheads="1"/>
          </p:cNvSpPr>
          <p:nvPr/>
        </p:nvSpPr>
        <p:spPr bwMode="auto">
          <a:xfrm>
            <a:off x="6491288" y="3752850"/>
            <a:ext cx="350837" cy="246063"/>
          </a:xfrm>
          <a:prstGeom prst="rect">
            <a:avLst/>
          </a:prstGeom>
          <a:solidFill>
            <a:srgbClr val="FFCC6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1210" name="Freeform 71">
            <a:extLst>
              <a:ext uri="{FF2B5EF4-FFF2-40B4-BE49-F238E27FC236}">
                <a16:creationId xmlns:a16="http://schemas.microsoft.com/office/drawing/2014/main" id="{EE6D04E4-B82E-9C1C-1924-D9D6E6A5F88A}"/>
              </a:ext>
            </a:extLst>
          </p:cNvPr>
          <p:cNvSpPr>
            <a:spLocks/>
          </p:cNvSpPr>
          <p:nvPr/>
        </p:nvSpPr>
        <p:spPr bwMode="auto">
          <a:xfrm>
            <a:off x="6656388" y="3816350"/>
            <a:ext cx="368300" cy="120650"/>
          </a:xfrm>
          <a:custGeom>
            <a:avLst/>
            <a:gdLst>
              <a:gd name="T0" fmla="*/ 0 w 696"/>
              <a:gd name="T1" fmla="*/ 2147483646 h 229"/>
              <a:gd name="T2" fmla="*/ 2147483646 w 696"/>
              <a:gd name="T3" fmla="*/ 2147483646 h 229"/>
              <a:gd name="T4" fmla="*/ 2147483646 w 696"/>
              <a:gd name="T5" fmla="*/ 0 h 229"/>
              <a:gd name="T6" fmla="*/ 2147483646 w 696"/>
              <a:gd name="T7" fmla="*/ 0 h 229"/>
              <a:gd name="T8" fmla="*/ 2147483646 w 696"/>
              <a:gd name="T9" fmla="*/ 2147483646 h 229"/>
              <a:gd name="T10" fmla="*/ 2147483646 w 696"/>
              <a:gd name="T11" fmla="*/ 2147483646 h 229"/>
              <a:gd name="T12" fmla="*/ 2147483646 w 696"/>
              <a:gd name="T13" fmla="*/ 2147483646 h 229"/>
              <a:gd name="T14" fmla="*/ 2147483646 w 696"/>
              <a:gd name="T15" fmla="*/ 2147483646 h 229"/>
              <a:gd name="T16" fmla="*/ 2147483646 w 696"/>
              <a:gd name="T17" fmla="*/ 2147483646 h 229"/>
              <a:gd name="T18" fmla="*/ 2147483646 w 696"/>
              <a:gd name="T19" fmla="*/ 2147483646 h 229"/>
              <a:gd name="T20" fmla="*/ 0 w 696"/>
              <a:gd name="T21" fmla="*/ 2147483646 h 2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6" h="229">
                <a:moveTo>
                  <a:pt x="0" y="115"/>
                </a:moveTo>
                <a:lnTo>
                  <a:pt x="232" y="57"/>
                </a:lnTo>
                <a:lnTo>
                  <a:pt x="348" y="0"/>
                </a:lnTo>
                <a:lnTo>
                  <a:pt x="464" y="0"/>
                </a:lnTo>
                <a:lnTo>
                  <a:pt x="464" y="57"/>
                </a:lnTo>
                <a:lnTo>
                  <a:pt x="696" y="115"/>
                </a:lnTo>
                <a:lnTo>
                  <a:pt x="464" y="172"/>
                </a:lnTo>
                <a:lnTo>
                  <a:pt x="464" y="229"/>
                </a:lnTo>
                <a:lnTo>
                  <a:pt x="348" y="229"/>
                </a:lnTo>
                <a:lnTo>
                  <a:pt x="232" y="172"/>
                </a:lnTo>
                <a:lnTo>
                  <a:pt x="0" y="115"/>
                </a:lnTo>
                <a:close/>
              </a:path>
            </a:pathLst>
          </a:custGeom>
          <a:solidFill>
            <a:srgbClr val="CC6600"/>
          </a:solidFill>
          <a:ln w="6350">
            <a:solidFill>
              <a:srgbClr val="000000"/>
            </a:solidFill>
            <a:prstDash val="solid"/>
            <a:round/>
            <a:headEnd/>
            <a:tailEnd/>
          </a:ln>
        </p:spPr>
        <p:txBody>
          <a:bodyPr/>
          <a:lstStyle/>
          <a:p>
            <a:endParaRPr lang="en-US"/>
          </a:p>
        </p:txBody>
      </p:sp>
      <p:sp>
        <p:nvSpPr>
          <p:cNvPr id="51211" name="Freeform 42">
            <a:extLst>
              <a:ext uri="{FF2B5EF4-FFF2-40B4-BE49-F238E27FC236}">
                <a16:creationId xmlns:a16="http://schemas.microsoft.com/office/drawing/2014/main" id="{47928C7A-11FD-0A9D-7180-A305701E599F}"/>
              </a:ext>
            </a:extLst>
          </p:cNvPr>
          <p:cNvSpPr>
            <a:spLocks noChangeAspect="1"/>
          </p:cNvSpPr>
          <p:nvPr/>
        </p:nvSpPr>
        <p:spPr bwMode="auto">
          <a:xfrm>
            <a:off x="6326188" y="3724275"/>
            <a:ext cx="403225" cy="296863"/>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2700">
            <a:solidFill>
              <a:srgbClr val="A50021"/>
            </a:solidFill>
            <a:prstDash val="solid"/>
            <a:round/>
            <a:headEnd/>
            <a:tailEnd/>
          </a:ln>
        </p:spPr>
        <p:txBody>
          <a:bodyPr/>
          <a:lstStyle/>
          <a:p>
            <a:endParaRPr lang="en-US"/>
          </a:p>
        </p:txBody>
      </p:sp>
      <p:grpSp>
        <p:nvGrpSpPr>
          <p:cNvPr id="51212" name="Group 97">
            <a:extLst>
              <a:ext uri="{FF2B5EF4-FFF2-40B4-BE49-F238E27FC236}">
                <a16:creationId xmlns:a16="http://schemas.microsoft.com/office/drawing/2014/main" id="{7E13BE94-300D-4BF6-2111-F363194CF97A}"/>
              </a:ext>
            </a:extLst>
          </p:cNvPr>
          <p:cNvGrpSpPr>
            <a:grpSpLocks/>
          </p:cNvGrpSpPr>
          <p:nvPr/>
        </p:nvGrpSpPr>
        <p:grpSpPr bwMode="auto">
          <a:xfrm>
            <a:off x="7099300" y="1968500"/>
            <a:ext cx="801688" cy="1230313"/>
            <a:chOff x="4472" y="1240"/>
            <a:chExt cx="505" cy="775"/>
          </a:xfrm>
        </p:grpSpPr>
        <p:sp>
          <p:nvSpPr>
            <p:cNvPr id="51215" name="Freeform 98">
              <a:extLst>
                <a:ext uri="{FF2B5EF4-FFF2-40B4-BE49-F238E27FC236}">
                  <a16:creationId xmlns:a16="http://schemas.microsoft.com/office/drawing/2014/main" id="{0BF3E0CB-A470-1D5D-0A61-DE5BBB0D4A59}"/>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1216" name="Freeform 99">
              <a:extLst>
                <a:ext uri="{FF2B5EF4-FFF2-40B4-BE49-F238E27FC236}">
                  <a16:creationId xmlns:a16="http://schemas.microsoft.com/office/drawing/2014/main" id="{D3C3A318-0314-07FD-9518-A9321E9E97DF}"/>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51213" name="Text Box 100">
            <a:extLst>
              <a:ext uri="{FF2B5EF4-FFF2-40B4-BE49-F238E27FC236}">
                <a16:creationId xmlns:a16="http://schemas.microsoft.com/office/drawing/2014/main" id="{116BB977-78A2-AB66-D854-888C56B29701}"/>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51214" name="Rectangle 103">
            <a:extLst>
              <a:ext uri="{FF2B5EF4-FFF2-40B4-BE49-F238E27FC236}">
                <a16:creationId xmlns:a16="http://schemas.microsoft.com/office/drawing/2014/main" id="{0B67CF2D-147E-11C6-CD96-3A8F12D1E04F}"/>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Group 3">
            <a:extLst>
              <a:ext uri="{FF2B5EF4-FFF2-40B4-BE49-F238E27FC236}">
                <a16:creationId xmlns:a16="http://schemas.microsoft.com/office/drawing/2014/main" id="{DFC8B589-074B-ABEE-5308-2B4C4FAA8052}"/>
              </a:ext>
            </a:extLst>
          </p:cNvPr>
          <p:cNvGrpSpPr>
            <a:grpSpLocks/>
          </p:cNvGrpSpPr>
          <p:nvPr/>
        </p:nvGrpSpPr>
        <p:grpSpPr bwMode="auto">
          <a:xfrm>
            <a:off x="331788" y="1563688"/>
            <a:ext cx="2271712" cy="2814637"/>
            <a:chOff x="209" y="985"/>
            <a:chExt cx="1431" cy="1773"/>
          </a:xfrm>
        </p:grpSpPr>
        <p:sp>
          <p:nvSpPr>
            <p:cNvPr id="52251" name="Text Box 4">
              <a:extLst>
                <a:ext uri="{FF2B5EF4-FFF2-40B4-BE49-F238E27FC236}">
                  <a16:creationId xmlns:a16="http://schemas.microsoft.com/office/drawing/2014/main" id="{5EC3C738-25FC-11B4-94BE-1974D1A639D3}"/>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2252" name="Group 5">
              <a:extLst>
                <a:ext uri="{FF2B5EF4-FFF2-40B4-BE49-F238E27FC236}">
                  <a16:creationId xmlns:a16="http://schemas.microsoft.com/office/drawing/2014/main" id="{4B4001AD-7DCC-0DFD-9C19-297866E52A0C}"/>
                </a:ext>
              </a:extLst>
            </p:cNvPr>
            <p:cNvGrpSpPr>
              <a:grpSpLocks/>
            </p:cNvGrpSpPr>
            <p:nvPr/>
          </p:nvGrpSpPr>
          <p:grpSpPr bwMode="auto">
            <a:xfrm>
              <a:off x="209" y="1216"/>
              <a:ext cx="1301" cy="1542"/>
              <a:chOff x="209" y="1216"/>
              <a:chExt cx="1301" cy="1542"/>
            </a:xfrm>
          </p:grpSpPr>
          <p:sp>
            <p:nvSpPr>
              <p:cNvPr id="52253" name="Text Box 6">
                <a:extLst>
                  <a:ext uri="{FF2B5EF4-FFF2-40B4-BE49-F238E27FC236}">
                    <a16:creationId xmlns:a16="http://schemas.microsoft.com/office/drawing/2014/main" id="{7FE9165B-DC22-77DA-4B27-CC4017CA0DB3}"/>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2254" name="Oval 7">
                <a:extLst>
                  <a:ext uri="{FF2B5EF4-FFF2-40B4-BE49-F238E27FC236}">
                    <a16:creationId xmlns:a16="http://schemas.microsoft.com/office/drawing/2014/main" id="{048D4FFF-4F59-742B-AB30-31B112C1688C}"/>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2255" name="Freeform 8">
                <a:extLst>
                  <a:ext uri="{FF2B5EF4-FFF2-40B4-BE49-F238E27FC236}">
                    <a16:creationId xmlns:a16="http://schemas.microsoft.com/office/drawing/2014/main" id="{2D35C75F-9DF6-F46B-30EA-3FCF710CEA3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2256" name="Freeform 9">
                <a:extLst>
                  <a:ext uri="{FF2B5EF4-FFF2-40B4-BE49-F238E27FC236}">
                    <a16:creationId xmlns:a16="http://schemas.microsoft.com/office/drawing/2014/main" id="{EF004FF0-A1B8-9FE0-7CAF-09A3FE9A003F}"/>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2257" name="Freeform 10">
                <a:extLst>
                  <a:ext uri="{FF2B5EF4-FFF2-40B4-BE49-F238E27FC236}">
                    <a16:creationId xmlns:a16="http://schemas.microsoft.com/office/drawing/2014/main" id="{75CB57D5-73D3-4FE4-E17D-B56C3EAED7DC}"/>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2258" name="Freeform 11">
                <a:extLst>
                  <a:ext uri="{FF2B5EF4-FFF2-40B4-BE49-F238E27FC236}">
                    <a16:creationId xmlns:a16="http://schemas.microsoft.com/office/drawing/2014/main" id="{1A9E7580-0B58-681F-B3C7-A80DC687D26A}"/>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2259" name="Freeform 12">
                <a:extLst>
                  <a:ext uri="{FF2B5EF4-FFF2-40B4-BE49-F238E27FC236}">
                    <a16:creationId xmlns:a16="http://schemas.microsoft.com/office/drawing/2014/main" id="{B9A7AAED-83A8-3748-FB84-A39F95B6EE05}"/>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2260" name="Text Box 13">
                <a:extLst>
                  <a:ext uri="{FF2B5EF4-FFF2-40B4-BE49-F238E27FC236}">
                    <a16:creationId xmlns:a16="http://schemas.microsoft.com/office/drawing/2014/main" id="{F62429E8-A563-037A-4FFA-97CEB57CB1E8}"/>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52227" name="Text Box 14">
            <a:extLst>
              <a:ext uri="{FF2B5EF4-FFF2-40B4-BE49-F238E27FC236}">
                <a16:creationId xmlns:a16="http://schemas.microsoft.com/office/drawing/2014/main" id="{80DA5033-C085-7E3B-084B-7885DD1463AC}"/>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grpSp>
        <p:nvGrpSpPr>
          <p:cNvPr id="52228" name="Group 15">
            <a:extLst>
              <a:ext uri="{FF2B5EF4-FFF2-40B4-BE49-F238E27FC236}">
                <a16:creationId xmlns:a16="http://schemas.microsoft.com/office/drawing/2014/main" id="{3414599F-AEB8-A908-3293-663B978774E3}"/>
              </a:ext>
            </a:extLst>
          </p:cNvPr>
          <p:cNvGrpSpPr>
            <a:grpSpLocks/>
          </p:cNvGrpSpPr>
          <p:nvPr/>
        </p:nvGrpSpPr>
        <p:grpSpPr bwMode="auto">
          <a:xfrm>
            <a:off x="3203575" y="1563688"/>
            <a:ext cx="2601913" cy="3078162"/>
            <a:chOff x="2018" y="985"/>
            <a:chExt cx="1639" cy="1939"/>
          </a:xfrm>
        </p:grpSpPr>
        <p:grpSp>
          <p:nvGrpSpPr>
            <p:cNvPr id="52237" name="Group 16">
              <a:extLst>
                <a:ext uri="{FF2B5EF4-FFF2-40B4-BE49-F238E27FC236}">
                  <a16:creationId xmlns:a16="http://schemas.microsoft.com/office/drawing/2014/main" id="{21FAEFDB-CE75-8391-A237-ABA38338D23B}"/>
                </a:ext>
              </a:extLst>
            </p:cNvPr>
            <p:cNvGrpSpPr>
              <a:grpSpLocks/>
            </p:cNvGrpSpPr>
            <p:nvPr/>
          </p:nvGrpSpPr>
          <p:grpSpPr bwMode="auto">
            <a:xfrm>
              <a:off x="2018" y="1215"/>
              <a:ext cx="1639" cy="1709"/>
              <a:chOff x="2018" y="1215"/>
              <a:chExt cx="1639" cy="1709"/>
            </a:xfrm>
          </p:grpSpPr>
          <p:sp>
            <p:nvSpPr>
              <p:cNvPr id="52239" name="Text Box 17">
                <a:extLst>
                  <a:ext uri="{FF2B5EF4-FFF2-40B4-BE49-F238E27FC236}">
                    <a16:creationId xmlns:a16="http://schemas.microsoft.com/office/drawing/2014/main" id="{F9EAA25E-87C2-01FA-CDB7-0228D6BB33CE}"/>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2240" name="Freeform 18">
                <a:extLst>
                  <a:ext uri="{FF2B5EF4-FFF2-40B4-BE49-F238E27FC236}">
                    <a16:creationId xmlns:a16="http://schemas.microsoft.com/office/drawing/2014/main" id="{B5B7D41C-2694-99E5-A45A-521387FE720F}"/>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2241" name="Freeform 19">
                <a:extLst>
                  <a:ext uri="{FF2B5EF4-FFF2-40B4-BE49-F238E27FC236}">
                    <a16:creationId xmlns:a16="http://schemas.microsoft.com/office/drawing/2014/main" id="{9297DC68-9A81-F4CF-E4A3-9E2B97CC4EE9}"/>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2242" name="Freeform 20">
                <a:extLst>
                  <a:ext uri="{FF2B5EF4-FFF2-40B4-BE49-F238E27FC236}">
                    <a16:creationId xmlns:a16="http://schemas.microsoft.com/office/drawing/2014/main" id="{66014E4E-5BA1-748C-A64F-0A149556502C}"/>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2243" name="Freeform 21">
                <a:extLst>
                  <a:ext uri="{FF2B5EF4-FFF2-40B4-BE49-F238E27FC236}">
                    <a16:creationId xmlns:a16="http://schemas.microsoft.com/office/drawing/2014/main" id="{D6AF3D32-929A-8EFF-61A2-86F96674BE5A}"/>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2244" name="Freeform 22">
                <a:extLst>
                  <a:ext uri="{FF2B5EF4-FFF2-40B4-BE49-F238E27FC236}">
                    <a16:creationId xmlns:a16="http://schemas.microsoft.com/office/drawing/2014/main" id="{E9FDF74D-E701-C022-0BE7-178242607853}"/>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2245" name="Text Box 23">
                <a:extLst>
                  <a:ext uri="{FF2B5EF4-FFF2-40B4-BE49-F238E27FC236}">
                    <a16:creationId xmlns:a16="http://schemas.microsoft.com/office/drawing/2014/main" id="{0884B896-CF79-96E0-1272-F5442E428B14}"/>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2246" name="Group 24">
                <a:extLst>
                  <a:ext uri="{FF2B5EF4-FFF2-40B4-BE49-F238E27FC236}">
                    <a16:creationId xmlns:a16="http://schemas.microsoft.com/office/drawing/2014/main" id="{EBD38CDD-46DA-A550-0FA4-91ADD0689BE9}"/>
                  </a:ext>
                </a:extLst>
              </p:cNvPr>
              <p:cNvGrpSpPr>
                <a:grpSpLocks/>
              </p:cNvGrpSpPr>
              <p:nvPr/>
            </p:nvGrpSpPr>
            <p:grpSpPr bwMode="auto">
              <a:xfrm>
                <a:off x="2822" y="2343"/>
                <a:ext cx="835" cy="581"/>
                <a:chOff x="2822" y="2343"/>
                <a:chExt cx="835" cy="581"/>
              </a:xfrm>
            </p:grpSpPr>
            <p:sp>
              <p:nvSpPr>
                <p:cNvPr id="52247" name="Freeform 25">
                  <a:extLst>
                    <a:ext uri="{FF2B5EF4-FFF2-40B4-BE49-F238E27FC236}">
                      <a16:creationId xmlns:a16="http://schemas.microsoft.com/office/drawing/2014/main" id="{96A23F94-E7A0-591A-CCA7-FBC49F6E0A44}"/>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2248" name="Freeform 26">
                  <a:extLst>
                    <a:ext uri="{FF2B5EF4-FFF2-40B4-BE49-F238E27FC236}">
                      <a16:creationId xmlns:a16="http://schemas.microsoft.com/office/drawing/2014/main" id="{5AF54827-78B6-207C-A9C9-5725111A7B25}"/>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2249" name="Rectangle 27">
                  <a:extLst>
                    <a:ext uri="{FF2B5EF4-FFF2-40B4-BE49-F238E27FC236}">
                      <a16:creationId xmlns:a16="http://schemas.microsoft.com/office/drawing/2014/main" id="{5C9E004D-9FB6-5E10-3A19-C5B2E2B5DE99}"/>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2250" name="Freeform 28">
                  <a:extLst>
                    <a:ext uri="{FF2B5EF4-FFF2-40B4-BE49-F238E27FC236}">
                      <a16:creationId xmlns:a16="http://schemas.microsoft.com/office/drawing/2014/main" id="{8D9A8E15-90D1-DD5F-FEFB-A17563B8A4F9}"/>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2238" name="Text Box 29">
              <a:extLst>
                <a:ext uri="{FF2B5EF4-FFF2-40B4-BE49-F238E27FC236}">
                  <a16:creationId xmlns:a16="http://schemas.microsoft.com/office/drawing/2014/main" id="{D6607393-4744-6957-BC98-B423FA6E367B}"/>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2229" name="Text Box 30">
            <a:extLst>
              <a:ext uri="{FF2B5EF4-FFF2-40B4-BE49-F238E27FC236}">
                <a16:creationId xmlns:a16="http://schemas.microsoft.com/office/drawing/2014/main" id="{01242FAE-A9D7-C3DF-F3BF-A89C1851E5C3}"/>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SHAPED</a:t>
            </a:r>
          </a:p>
          <a:p>
            <a:r>
              <a:rPr lang="en-GB" altLang="en-US" sz="1400" b="1"/>
              <a:t>CHARGE</a:t>
            </a:r>
          </a:p>
        </p:txBody>
      </p:sp>
      <p:sp>
        <p:nvSpPr>
          <p:cNvPr id="52230" name="Rectangle 31">
            <a:extLst>
              <a:ext uri="{FF2B5EF4-FFF2-40B4-BE49-F238E27FC236}">
                <a16:creationId xmlns:a16="http://schemas.microsoft.com/office/drawing/2014/main" id="{A00BA735-B4D7-8014-A53D-959B1332B69E}"/>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52231" name="Group 37">
            <a:extLst>
              <a:ext uri="{FF2B5EF4-FFF2-40B4-BE49-F238E27FC236}">
                <a16:creationId xmlns:a16="http://schemas.microsoft.com/office/drawing/2014/main" id="{B19BAA84-0B2C-407D-A1AF-BDEC816E2B7F}"/>
              </a:ext>
            </a:extLst>
          </p:cNvPr>
          <p:cNvGrpSpPr>
            <a:grpSpLocks/>
          </p:cNvGrpSpPr>
          <p:nvPr/>
        </p:nvGrpSpPr>
        <p:grpSpPr bwMode="auto">
          <a:xfrm>
            <a:off x="7099300" y="1968500"/>
            <a:ext cx="801688" cy="1230313"/>
            <a:chOff x="4472" y="1240"/>
            <a:chExt cx="505" cy="775"/>
          </a:xfrm>
        </p:grpSpPr>
        <p:sp>
          <p:nvSpPr>
            <p:cNvPr id="52235" name="Freeform 38">
              <a:extLst>
                <a:ext uri="{FF2B5EF4-FFF2-40B4-BE49-F238E27FC236}">
                  <a16:creationId xmlns:a16="http://schemas.microsoft.com/office/drawing/2014/main" id="{37724F92-CBA2-8CC7-6B38-FFB0F72AB0E8}"/>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2236" name="Freeform 39">
              <a:extLst>
                <a:ext uri="{FF2B5EF4-FFF2-40B4-BE49-F238E27FC236}">
                  <a16:creationId xmlns:a16="http://schemas.microsoft.com/office/drawing/2014/main" id="{0DF05ED7-147A-7256-4DF5-4EE588CFE41A}"/>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52232" name="Text Box 40">
            <a:extLst>
              <a:ext uri="{FF2B5EF4-FFF2-40B4-BE49-F238E27FC236}">
                <a16:creationId xmlns:a16="http://schemas.microsoft.com/office/drawing/2014/main" id="{1FB14F3A-A795-2FCD-FB36-00F883A8CC2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52233" name="Freeform 41">
            <a:extLst>
              <a:ext uri="{FF2B5EF4-FFF2-40B4-BE49-F238E27FC236}">
                <a16:creationId xmlns:a16="http://schemas.microsoft.com/office/drawing/2014/main" id="{592DDDFB-4449-1BB5-A062-3B224FDE28B5}"/>
              </a:ext>
            </a:extLst>
          </p:cNvPr>
          <p:cNvSpPr>
            <a:spLocks/>
          </p:cNvSpPr>
          <p:nvPr/>
        </p:nvSpPr>
        <p:spPr bwMode="auto">
          <a:xfrm>
            <a:off x="6780213"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52234" name="Rectangle 44">
            <a:extLst>
              <a:ext uri="{FF2B5EF4-FFF2-40B4-BE49-F238E27FC236}">
                <a16:creationId xmlns:a16="http://schemas.microsoft.com/office/drawing/2014/main" id="{98329AD7-01B8-AB9B-E4CF-7017A25F84EC}"/>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Group 3">
            <a:extLst>
              <a:ext uri="{FF2B5EF4-FFF2-40B4-BE49-F238E27FC236}">
                <a16:creationId xmlns:a16="http://schemas.microsoft.com/office/drawing/2014/main" id="{80242D70-5792-92DC-3142-4DB6068051AD}"/>
              </a:ext>
            </a:extLst>
          </p:cNvPr>
          <p:cNvGrpSpPr>
            <a:grpSpLocks/>
          </p:cNvGrpSpPr>
          <p:nvPr/>
        </p:nvGrpSpPr>
        <p:grpSpPr bwMode="auto">
          <a:xfrm>
            <a:off x="331788" y="1563688"/>
            <a:ext cx="2271712" cy="2814637"/>
            <a:chOff x="209" y="985"/>
            <a:chExt cx="1431" cy="1773"/>
          </a:xfrm>
        </p:grpSpPr>
        <p:sp>
          <p:nvSpPr>
            <p:cNvPr id="53276" name="Text Box 4">
              <a:extLst>
                <a:ext uri="{FF2B5EF4-FFF2-40B4-BE49-F238E27FC236}">
                  <a16:creationId xmlns:a16="http://schemas.microsoft.com/office/drawing/2014/main" id="{BAFA80EB-5A98-0D6C-7BB7-75A2911CD999}"/>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3277" name="Group 5">
              <a:extLst>
                <a:ext uri="{FF2B5EF4-FFF2-40B4-BE49-F238E27FC236}">
                  <a16:creationId xmlns:a16="http://schemas.microsoft.com/office/drawing/2014/main" id="{CCA01254-788F-9A25-D4DE-CDCEA55F2F96}"/>
                </a:ext>
              </a:extLst>
            </p:cNvPr>
            <p:cNvGrpSpPr>
              <a:grpSpLocks/>
            </p:cNvGrpSpPr>
            <p:nvPr/>
          </p:nvGrpSpPr>
          <p:grpSpPr bwMode="auto">
            <a:xfrm>
              <a:off x="209" y="1216"/>
              <a:ext cx="1301" cy="1542"/>
              <a:chOff x="209" y="1216"/>
              <a:chExt cx="1301" cy="1542"/>
            </a:xfrm>
          </p:grpSpPr>
          <p:sp>
            <p:nvSpPr>
              <p:cNvPr id="53278" name="Text Box 6">
                <a:extLst>
                  <a:ext uri="{FF2B5EF4-FFF2-40B4-BE49-F238E27FC236}">
                    <a16:creationId xmlns:a16="http://schemas.microsoft.com/office/drawing/2014/main" id="{CCBBDCF7-4BFB-ED92-1D09-F6300245D246}"/>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3279" name="Oval 7">
                <a:extLst>
                  <a:ext uri="{FF2B5EF4-FFF2-40B4-BE49-F238E27FC236}">
                    <a16:creationId xmlns:a16="http://schemas.microsoft.com/office/drawing/2014/main" id="{FAF94776-E6C0-B7AA-58C9-98C1D90E709F}"/>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3280" name="Freeform 8">
                <a:extLst>
                  <a:ext uri="{FF2B5EF4-FFF2-40B4-BE49-F238E27FC236}">
                    <a16:creationId xmlns:a16="http://schemas.microsoft.com/office/drawing/2014/main" id="{34C4C179-0F31-EE4E-5916-C3290AAE9EA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3281" name="Freeform 9">
                <a:extLst>
                  <a:ext uri="{FF2B5EF4-FFF2-40B4-BE49-F238E27FC236}">
                    <a16:creationId xmlns:a16="http://schemas.microsoft.com/office/drawing/2014/main" id="{F04BCFCC-D1C1-D493-2D6A-42DD3239559C}"/>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3282" name="Freeform 10">
                <a:extLst>
                  <a:ext uri="{FF2B5EF4-FFF2-40B4-BE49-F238E27FC236}">
                    <a16:creationId xmlns:a16="http://schemas.microsoft.com/office/drawing/2014/main" id="{E9A5CDAF-1B4B-1729-9345-AFA29F7C2AF5}"/>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3283" name="Freeform 11">
                <a:extLst>
                  <a:ext uri="{FF2B5EF4-FFF2-40B4-BE49-F238E27FC236}">
                    <a16:creationId xmlns:a16="http://schemas.microsoft.com/office/drawing/2014/main" id="{ED4A34F1-1CAC-DAF8-F2A9-1C6F10D0D856}"/>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3284" name="Freeform 12">
                <a:extLst>
                  <a:ext uri="{FF2B5EF4-FFF2-40B4-BE49-F238E27FC236}">
                    <a16:creationId xmlns:a16="http://schemas.microsoft.com/office/drawing/2014/main" id="{190D5FB9-14F6-EAF4-1FDB-7BE46D3EE453}"/>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3285" name="Text Box 13">
                <a:extLst>
                  <a:ext uri="{FF2B5EF4-FFF2-40B4-BE49-F238E27FC236}">
                    <a16:creationId xmlns:a16="http://schemas.microsoft.com/office/drawing/2014/main" id="{C640F40B-7085-A7B6-D644-1D424E990254}"/>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53251" name="Text Box 14">
            <a:extLst>
              <a:ext uri="{FF2B5EF4-FFF2-40B4-BE49-F238E27FC236}">
                <a16:creationId xmlns:a16="http://schemas.microsoft.com/office/drawing/2014/main" id="{6C246F52-1F57-363E-73BC-C8F1A3EE933B}"/>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grpSp>
        <p:nvGrpSpPr>
          <p:cNvPr id="53252" name="Group 15">
            <a:extLst>
              <a:ext uri="{FF2B5EF4-FFF2-40B4-BE49-F238E27FC236}">
                <a16:creationId xmlns:a16="http://schemas.microsoft.com/office/drawing/2014/main" id="{ADEF2704-BBA9-C493-BF4F-4569CCA478BE}"/>
              </a:ext>
            </a:extLst>
          </p:cNvPr>
          <p:cNvGrpSpPr>
            <a:grpSpLocks/>
          </p:cNvGrpSpPr>
          <p:nvPr/>
        </p:nvGrpSpPr>
        <p:grpSpPr bwMode="auto">
          <a:xfrm>
            <a:off x="3203575" y="1563688"/>
            <a:ext cx="2601913" cy="3078162"/>
            <a:chOff x="2018" y="985"/>
            <a:chExt cx="1639" cy="1939"/>
          </a:xfrm>
        </p:grpSpPr>
        <p:grpSp>
          <p:nvGrpSpPr>
            <p:cNvPr id="53262" name="Group 16">
              <a:extLst>
                <a:ext uri="{FF2B5EF4-FFF2-40B4-BE49-F238E27FC236}">
                  <a16:creationId xmlns:a16="http://schemas.microsoft.com/office/drawing/2014/main" id="{18B66088-8E5C-E283-BF36-8C4B313BFB7C}"/>
                </a:ext>
              </a:extLst>
            </p:cNvPr>
            <p:cNvGrpSpPr>
              <a:grpSpLocks/>
            </p:cNvGrpSpPr>
            <p:nvPr/>
          </p:nvGrpSpPr>
          <p:grpSpPr bwMode="auto">
            <a:xfrm>
              <a:off x="2018" y="1215"/>
              <a:ext cx="1639" cy="1709"/>
              <a:chOff x="2018" y="1215"/>
              <a:chExt cx="1639" cy="1709"/>
            </a:xfrm>
          </p:grpSpPr>
          <p:sp>
            <p:nvSpPr>
              <p:cNvPr id="53264" name="Text Box 17">
                <a:extLst>
                  <a:ext uri="{FF2B5EF4-FFF2-40B4-BE49-F238E27FC236}">
                    <a16:creationId xmlns:a16="http://schemas.microsoft.com/office/drawing/2014/main" id="{2F0D6F7F-73A8-B5A9-68D6-86E6B0788304}"/>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3265" name="Freeform 18">
                <a:extLst>
                  <a:ext uri="{FF2B5EF4-FFF2-40B4-BE49-F238E27FC236}">
                    <a16:creationId xmlns:a16="http://schemas.microsoft.com/office/drawing/2014/main" id="{3F33DEE9-093D-4598-8329-BEF27FAADEE2}"/>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3266" name="Freeform 19">
                <a:extLst>
                  <a:ext uri="{FF2B5EF4-FFF2-40B4-BE49-F238E27FC236}">
                    <a16:creationId xmlns:a16="http://schemas.microsoft.com/office/drawing/2014/main" id="{9A178071-0861-4559-5E68-510EB93A9E4A}"/>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3267" name="Freeform 20">
                <a:extLst>
                  <a:ext uri="{FF2B5EF4-FFF2-40B4-BE49-F238E27FC236}">
                    <a16:creationId xmlns:a16="http://schemas.microsoft.com/office/drawing/2014/main" id="{363956B9-1BE0-F762-FA57-3BF2074F8CBE}"/>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3268" name="Freeform 21">
                <a:extLst>
                  <a:ext uri="{FF2B5EF4-FFF2-40B4-BE49-F238E27FC236}">
                    <a16:creationId xmlns:a16="http://schemas.microsoft.com/office/drawing/2014/main" id="{A9B2348C-F52F-3C8E-2D17-807739464F6C}"/>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3269" name="Freeform 22">
                <a:extLst>
                  <a:ext uri="{FF2B5EF4-FFF2-40B4-BE49-F238E27FC236}">
                    <a16:creationId xmlns:a16="http://schemas.microsoft.com/office/drawing/2014/main" id="{AC3E6158-3C92-71F3-F26B-93C5D0E91D84}"/>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3270" name="Text Box 23">
                <a:extLst>
                  <a:ext uri="{FF2B5EF4-FFF2-40B4-BE49-F238E27FC236}">
                    <a16:creationId xmlns:a16="http://schemas.microsoft.com/office/drawing/2014/main" id="{B0F60D72-1CD7-5D38-2F6A-9E815190C485}"/>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3271" name="Group 24">
                <a:extLst>
                  <a:ext uri="{FF2B5EF4-FFF2-40B4-BE49-F238E27FC236}">
                    <a16:creationId xmlns:a16="http://schemas.microsoft.com/office/drawing/2014/main" id="{59904B95-FD8A-1837-F859-E9A64264E0E0}"/>
                  </a:ext>
                </a:extLst>
              </p:cNvPr>
              <p:cNvGrpSpPr>
                <a:grpSpLocks/>
              </p:cNvGrpSpPr>
              <p:nvPr/>
            </p:nvGrpSpPr>
            <p:grpSpPr bwMode="auto">
              <a:xfrm>
                <a:off x="2822" y="2343"/>
                <a:ext cx="835" cy="581"/>
                <a:chOff x="2822" y="2343"/>
                <a:chExt cx="835" cy="581"/>
              </a:xfrm>
            </p:grpSpPr>
            <p:sp>
              <p:nvSpPr>
                <p:cNvPr id="53272" name="Freeform 25">
                  <a:extLst>
                    <a:ext uri="{FF2B5EF4-FFF2-40B4-BE49-F238E27FC236}">
                      <a16:creationId xmlns:a16="http://schemas.microsoft.com/office/drawing/2014/main" id="{47E8F688-3BC4-FD32-C3AC-927D404F56C9}"/>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3273" name="Freeform 26">
                  <a:extLst>
                    <a:ext uri="{FF2B5EF4-FFF2-40B4-BE49-F238E27FC236}">
                      <a16:creationId xmlns:a16="http://schemas.microsoft.com/office/drawing/2014/main" id="{13FF0369-6C13-F0BA-6CF8-B4717BF4C27A}"/>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3274" name="Rectangle 27">
                  <a:extLst>
                    <a:ext uri="{FF2B5EF4-FFF2-40B4-BE49-F238E27FC236}">
                      <a16:creationId xmlns:a16="http://schemas.microsoft.com/office/drawing/2014/main" id="{3E71B1E9-04E9-BD9B-9538-7878FD5D6AF7}"/>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3275" name="Freeform 28">
                  <a:extLst>
                    <a:ext uri="{FF2B5EF4-FFF2-40B4-BE49-F238E27FC236}">
                      <a16:creationId xmlns:a16="http://schemas.microsoft.com/office/drawing/2014/main" id="{E7452AC3-56AE-B97F-DE21-1BA6C8D1A970}"/>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3263" name="Text Box 29">
              <a:extLst>
                <a:ext uri="{FF2B5EF4-FFF2-40B4-BE49-F238E27FC236}">
                  <a16:creationId xmlns:a16="http://schemas.microsoft.com/office/drawing/2014/main" id="{7B3AD942-9183-510D-9CCE-E92EF088EA23}"/>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3253" name="Text Box 30">
            <a:extLst>
              <a:ext uri="{FF2B5EF4-FFF2-40B4-BE49-F238E27FC236}">
                <a16:creationId xmlns:a16="http://schemas.microsoft.com/office/drawing/2014/main" id="{30D13A0A-01D6-74B5-2612-658060A56E06}"/>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SHAPED</a:t>
            </a:r>
          </a:p>
          <a:p>
            <a:r>
              <a:rPr lang="en-GB" altLang="en-US" sz="1400" b="1"/>
              <a:t>CHARGE</a:t>
            </a:r>
          </a:p>
        </p:txBody>
      </p:sp>
      <p:sp>
        <p:nvSpPr>
          <p:cNvPr id="53254" name="Rectangle 31">
            <a:extLst>
              <a:ext uri="{FF2B5EF4-FFF2-40B4-BE49-F238E27FC236}">
                <a16:creationId xmlns:a16="http://schemas.microsoft.com/office/drawing/2014/main" id="{8B78E289-6C05-E728-87B4-FC8C5950512E}"/>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53255" name="Group 32">
            <a:extLst>
              <a:ext uri="{FF2B5EF4-FFF2-40B4-BE49-F238E27FC236}">
                <a16:creationId xmlns:a16="http://schemas.microsoft.com/office/drawing/2014/main" id="{09547D81-5369-26CB-BD16-CF83A66E04A8}"/>
              </a:ext>
            </a:extLst>
          </p:cNvPr>
          <p:cNvGrpSpPr>
            <a:grpSpLocks/>
          </p:cNvGrpSpPr>
          <p:nvPr/>
        </p:nvGrpSpPr>
        <p:grpSpPr bwMode="auto">
          <a:xfrm>
            <a:off x="7099300" y="1968500"/>
            <a:ext cx="801688" cy="1230313"/>
            <a:chOff x="4472" y="1240"/>
            <a:chExt cx="505" cy="775"/>
          </a:xfrm>
        </p:grpSpPr>
        <p:sp>
          <p:nvSpPr>
            <p:cNvPr id="53260" name="Freeform 33">
              <a:extLst>
                <a:ext uri="{FF2B5EF4-FFF2-40B4-BE49-F238E27FC236}">
                  <a16:creationId xmlns:a16="http://schemas.microsoft.com/office/drawing/2014/main" id="{9515CF97-1B20-93BE-FAF3-A1B1619D0077}"/>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3261" name="Freeform 34">
              <a:extLst>
                <a:ext uri="{FF2B5EF4-FFF2-40B4-BE49-F238E27FC236}">
                  <a16:creationId xmlns:a16="http://schemas.microsoft.com/office/drawing/2014/main" id="{7D9F8B7F-A415-98E5-FEDD-CB5ADC3B8415}"/>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53256" name="Text Box 35">
            <a:extLst>
              <a:ext uri="{FF2B5EF4-FFF2-40B4-BE49-F238E27FC236}">
                <a16:creationId xmlns:a16="http://schemas.microsoft.com/office/drawing/2014/main" id="{E77D73F4-8F55-356B-47D6-C66FD5F0B06F}"/>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53257" name="Rectangle 37">
            <a:extLst>
              <a:ext uri="{FF2B5EF4-FFF2-40B4-BE49-F238E27FC236}">
                <a16:creationId xmlns:a16="http://schemas.microsoft.com/office/drawing/2014/main" id="{E5899F47-EA7D-410E-0547-60DF42A99C97}"/>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3258" name="Freeform 36">
            <a:extLst>
              <a:ext uri="{FF2B5EF4-FFF2-40B4-BE49-F238E27FC236}">
                <a16:creationId xmlns:a16="http://schemas.microsoft.com/office/drawing/2014/main" id="{8F92AEA2-C881-4FEC-DCDD-3EFD761FB624}"/>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53259" name="Rectangle 40">
            <a:extLst>
              <a:ext uri="{FF2B5EF4-FFF2-40B4-BE49-F238E27FC236}">
                <a16:creationId xmlns:a16="http://schemas.microsoft.com/office/drawing/2014/main" id="{7D37AE01-2309-6C8E-20F2-6E33921D1310}"/>
              </a:ext>
            </a:extLst>
          </p:cNvPr>
          <p:cNvSpPr>
            <a:spLocks noGrp="1" noChangeArrowheads="1"/>
          </p:cNvSpPr>
          <p:nvPr>
            <p:ph type="ctrTitle"/>
          </p:nvPr>
        </p:nvSpPr>
        <p:spPr>
          <a:xfrm>
            <a:off x="401638" y="920750"/>
            <a:ext cx="8416925" cy="534988"/>
          </a:xfrm>
          <a:noFill/>
        </p:spPr>
        <p:txBody>
          <a:bodyPr anchor="ctr"/>
          <a:lstStyle/>
          <a:p>
            <a:r>
              <a:rPr lang="en-GB" altLang="en-US" sz="2800"/>
              <a:t>Target Defeat Mechanisms</a:t>
            </a:r>
          </a:p>
        </p:txBody>
      </p:sp>
    </p:spTree>
  </p:cSld>
  <p:clrMapOvr>
    <a:masterClrMapping/>
  </p:clrMapOvr>
  <p:transition spd="slow"/>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805C45F3-35D9-DA04-1CFD-FFA3EB676A76}"/>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4275" name="Group 3">
            <a:extLst>
              <a:ext uri="{FF2B5EF4-FFF2-40B4-BE49-F238E27FC236}">
                <a16:creationId xmlns:a16="http://schemas.microsoft.com/office/drawing/2014/main" id="{066897A2-735A-61D3-DB6F-6CF58408AD4B}"/>
              </a:ext>
            </a:extLst>
          </p:cNvPr>
          <p:cNvGrpSpPr>
            <a:grpSpLocks/>
          </p:cNvGrpSpPr>
          <p:nvPr/>
        </p:nvGrpSpPr>
        <p:grpSpPr bwMode="auto">
          <a:xfrm>
            <a:off x="331788" y="1563688"/>
            <a:ext cx="2271712" cy="2814637"/>
            <a:chOff x="209" y="985"/>
            <a:chExt cx="1431" cy="1773"/>
          </a:xfrm>
        </p:grpSpPr>
        <p:sp>
          <p:nvSpPr>
            <p:cNvPr id="54308" name="Text Box 4">
              <a:extLst>
                <a:ext uri="{FF2B5EF4-FFF2-40B4-BE49-F238E27FC236}">
                  <a16:creationId xmlns:a16="http://schemas.microsoft.com/office/drawing/2014/main" id="{76EEE782-80B3-8B66-C685-3A78822702E8}"/>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4309" name="Group 5">
              <a:extLst>
                <a:ext uri="{FF2B5EF4-FFF2-40B4-BE49-F238E27FC236}">
                  <a16:creationId xmlns:a16="http://schemas.microsoft.com/office/drawing/2014/main" id="{52F26E01-6072-9325-4C70-CEE43936A6CC}"/>
                </a:ext>
              </a:extLst>
            </p:cNvPr>
            <p:cNvGrpSpPr>
              <a:grpSpLocks/>
            </p:cNvGrpSpPr>
            <p:nvPr/>
          </p:nvGrpSpPr>
          <p:grpSpPr bwMode="auto">
            <a:xfrm>
              <a:off x="209" y="1216"/>
              <a:ext cx="1301" cy="1542"/>
              <a:chOff x="209" y="1216"/>
              <a:chExt cx="1301" cy="1542"/>
            </a:xfrm>
          </p:grpSpPr>
          <p:sp>
            <p:nvSpPr>
              <p:cNvPr id="54310" name="Text Box 6">
                <a:extLst>
                  <a:ext uri="{FF2B5EF4-FFF2-40B4-BE49-F238E27FC236}">
                    <a16:creationId xmlns:a16="http://schemas.microsoft.com/office/drawing/2014/main" id="{23359376-A920-C0C9-4679-FACA80670D93}"/>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4311" name="Oval 7">
                <a:extLst>
                  <a:ext uri="{FF2B5EF4-FFF2-40B4-BE49-F238E27FC236}">
                    <a16:creationId xmlns:a16="http://schemas.microsoft.com/office/drawing/2014/main" id="{EAAD4231-D39B-5DB6-BA87-3161403E320C}"/>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312" name="Freeform 8">
                <a:extLst>
                  <a:ext uri="{FF2B5EF4-FFF2-40B4-BE49-F238E27FC236}">
                    <a16:creationId xmlns:a16="http://schemas.microsoft.com/office/drawing/2014/main" id="{A017BC62-E0EF-F8CF-AA3E-10082A3669CC}"/>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4313" name="Freeform 9">
                <a:extLst>
                  <a:ext uri="{FF2B5EF4-FFF2-40B4-BE49-F238E27FC236}">
                    <a16:creationId xmlns:a16="http://schemas.microsoft.com/office/drawing/2014/main" id="{17FFD32F-F5A6-ABEA-92A4-F646D24E493F}"/>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4314" name="Freeform 10">
                <a:extLst>
                  <a:ext uri="{FF2B5EF4-FFF2-40B4-BE49-F238E27FC236}">
                    <a16:creationId xmlns:a16="http://schemas.microsoft.com/office/drawing/2014/main" id="{CD69B203-3A69-7FC2-B097-D6B98DE5531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4315" name="Freeform 11">
                <a:extLst>
                  <a:ext uri="{FF2B5EF4-FFF2-40B4-BE49-F238E27FC236}">
                    <a16:creationId xmlns:a16="http://schemas.microsoft.com/office/drawing/2014/main" id="{1A0CCFA2-DA1E-BD2D-59EE-706563C07DB6}"/>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4316" name="Freeform 12">
                <a:extLst>
                  <a:ext uri="{FF2B5EF4-FFF2-40B4-BE49-F238E27FC236}">
                    <a16:creationId xmlns:a16="http://schemas.microsoft.com/office/drawing/2014/main" id="{59BCA34F-B616-FA91-065C-DA37B17BD046}"/>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4317" name="Text Box 13">
                <a:extLst>
                  <a:ext uri="{FF2B5EF4-FFF2-40B4-BE49-F238E27FC236}">
                    <a16:creationId xmlns:a16="http://schemas.microsoft.com/office/drawing/2014/main" id="{4CC4067C-D8A8-2AFD-F367-1BF6306799E8}"/>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grpSp>
        <p:nvGrpSpPr>
          <p:cNvPr id="54276" name="Group 15">
            <a:extLst>
              <a:ext uri="{FF2B5EF4-FFF2-40B4-BE49-F238E27FC236}">
                <a16:creationId xmlns:a16="http://schemas.microsoft.com/office/drawing/2014/main" id="{F65FDC62-53E8-B559-B624-04223D8533AA}"/>
              </a:ext>
            </a:extLst>
          </p:cNvPr>
          <p:cNvGrpSpPr>
            <a:grpSpLocks/>
          </p:cNvGrpSpPr>
          <p:nvPr/>
        </p:nvGrpSpPr>
        <p:grpSpPr bwMode="auto">
          <a:xfrm>
            <a:off x="3203575" y="1563688"/>
            <a:ext cx="2601913" cy="3078162"/>
            <a:chOff x="2018" y="985"/>
            <a:chExt cx="1639" cy="1939"/>
          </a:xfrm>
        </p:grpSpPr>
        <p:grpSp>
          <p:nvGrpSpPr>
            <p:cNvPr id="54294" name="Group 16">
              <a:extLst>
                <a:ext uri="{FF2B5EF4-FFF2-40B4-BE49-F238E27FC236}">
                  <a16:creationId xmlns:a16="http://schemas.microsoft.com/office/drawing/2014/main" id="{E120A6A2-0C89-8CCA-CD4D-AEF35954F7FE}"/>
                </a:ext>
              </a:extLst>
            </p:cNvPr>
            <p:cNvGrpSpPr>
              <a:grpSpLocks/>
            </p:cNvGrpSpPr>
            <p:nvPr/>
          </p:nvGrpSpPr>
          <p:grpSpPr bwMode="auto">
            <a:xfrm>
              <a:off x="2018" y="1215"/>
              <a:ext cx="1639" cy="1709"/>
              <a:chOff x="2018" y="1215"/>
              <a:chExt cx="1639" cy="1709"/>
            </a:xfrm>
          </p:grpSpPr>
          <p:sp>
            <p:nvSpPr>
              <p:cNvPr id="54296" name="Text Box 17">
                <a:extLst>
                  <a:ext uri="{FF2B5EF4-FFF2-40B4-BE49-F238E27FC236}">
                    <a16:creationId xmlns:a16="http://schemas.microsoft.com/office/drawing/2014/main" id="{B3396A75-8A80-5C46-678F-BA883AD2373C}"/>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4297" name="Freeform 18">
                <a:extLst>
                  <a:ext uri="{FF2B5EF4-FFF2-40B4-BE49-F238E27FC236}">
                    <a16:creationId xmlns:a16="http://schemas.microsoft.com/office/drawing/2014/main" id="{2D0A7214-F350-1616-5906-8B4FBEEAA1C2}"/>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4298" name="Freeform 19">
                <a:extLst>
                  <a:ext uri="{FF2B5EF4-FFF2-40B4-BE49-F238E27FC236}">
                    <a16:creationId xmlns:a16="http://schemas.microsoft.com/office/drawing/2014/main" id="{589BC9D6-8112-D210-F0D5-07FF987B7F6D}"/>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4299" name="Freeform 20">
                <a:extLst>
                  <a:ext uri="{FF2B5EF4-FFF2-40B4-BE49-F238E27FC236}">
                    <a16:creationId xmlns:a16="http://schemas.microsoft.com/office/drawing/2014/main" id="{BCA47A1B-6F69-A546-19DF-FBF85D596FFC}"/>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4300" name="Freeform 21">
                <a:extLst>
                  <a:ext uri="{FF2B5EF4-FFF2-40B4-BE49-F238E27FC236}">
                    <a16:creationId xmlns:a16="http://schemas.microsoft.com/office/drawing/2014/main" id="{50FFF2D6-C7AC-3EA9-FE4F-C9F1B5FD3D38}"/>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4301" name="Freeform 22">
                <a:extLst>
                  <a:ext uri="{FF2B5EF4-FFF2-40B4-BE49-F238E27FC236}">
                    <a16:creationId xmlns:a16="http://schemas.microsoft.com/office/drawing/2014/main" id="{2DB49C3E-79C5-4BAF-06D8-6F1EABADCB37}"/>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4302" name="Text Box 23">
                <a:extLst>
                  <a:ext uri="{FF2B5EF4-FFF2-40B4-BE49-F238E27FC236}">
                    <a16:creationId xmlns:a16="http://schemas.microsoft.com/office/drawing/2014/main" id="{5E8511D7-B799-478D-797C-2DFB6A0A2079}"/>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4303" name="Group 24">
                <a:extLst>
                  <a:ext uri="{FF2B5EF4-FFF2-40B4-BE49-F238E27FC236}">
                    <a16:creationId xmlns:a16="http://schemas.microsoft.com/office/drawing/2014/main" id="{06C19F9B-2979-1023-08A1-061A8460BB47}"/>
                  </a:ext>
                </a:extLst>
              </p:cNvPr>
              <p:cNvGrpSpPr>
                <a:grpSpLocks/>
              </p:cNvGrpSpPr>
              <p:nvPr/>
            </p:nvGrpSpPr>
            <p:grpSpPr bwMode="auto">
              <a:xfrm>
                <a:off x="2822" y="2343"/>
                <a:ext cx="835" cy="581"/>
                <a:chOff x="2822" y="2343"/>
                <a:chExt cx="835" cy="581"/>
              </a:xfrm>
            </p:grpSpPr>
            <p:sp>
              <p:nvSpPr>
                <p:cNvPr id="54304" name="Freeform 25">
                  <a:extLst>
                    <a:ext uri="{FF2B5EF4-FFF2-40B4-BE49-F238E27FC236}">
                      <a16:creationId xmlns:a16="http://schemas.microsoft.com/office/drawing/2014/main" id="{AC660AB3-0882-5A9B-B21D-AC0E3603283E}"/>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4305" name="Freeform 26">
                  <a:extLst>
                    <a:ext uri="{FF2B5EF4-FFF2-40B4-BE49-F238E27FC236}">
                      <a16:creationId xmlns:a16="http://schemas.microsoft.com/office/drawing/2014/main" id="{94D31E9E-7329-B780-E17E-BAB324B59E14}"/>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4306" name="Rectangle 27">
                  <a:extLst>
                    <a:ext uri="{FF2B5EF4-FFF2-40B4-BE49-F238E27FC236}">
                      <a16:creationId xmlns:a16="http://schemas.microsoft.com/office/drawing/2014/main" id="{C14EC334-E58F-9AA7-8DCD-6B09016FEFA8}"/>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307" name="Freeform 28">
                  <a:extLst>
                    <a:ext uri="{FF2B5EF4-FFF2-40B4-BE49-F238E27FC236}">
                      <a16:creationId xmlns:a16="http://schemas.microsoft.com/office/drawing/2014/main" id="{F001D74A-79C0-20BB-8093-DDEC9C17C831}"/>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4295" name="Text Box 29">
              <a:extLst>
                <a:ext uri="{FF2B5EF4-FFF2-40B4-BE49-F238E27FC236}">
                  <a16:creationId xmlns:a16="http://schemas.microsoft.com/office/drawing/2014/main" id="{DEED1776-92F2-A257-8659-E0482CBE6A9C}"/>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4277" name="Text Box 35">
            <a:extLst>
              <a:ext uri="{FF2B5EF4-FFF2-40B4-BE49-F238E27FC236}">
                <a16:creationId xmlns:a16="http://schemas.microsoft.com/office/drawing/2014/main" id="{473ED24D-D645-92B0-91BA-EA475F369016}"/>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4278" name="Group 39">
            <a:extLst>
              <a:ext uri="{FF2B5EF4-FFF2-40B4-BE49-F238E27FC236}">
                <a16:creationId xmlns:a16="http://schemas.microsoft.com/office/drawing/2014/main" id="{26F87D7C-E812-C1B2-CCD7-342B5B78B2BC}"/>
              </a:ext>
            </a:extLst>
          </p:cNvPr>
          <p:cNvGrpSpPr>
            <a:grpSpLocks/>
          </p:cNvGrpSpPr>
          <p:nvPr/>
        </p:nvGrpSpPr>
        <p:grpSpPr bwMode="auto">
          <a:xfrm>
            <a:off x="7099300" y="1944688"/>
            <a:ext cx="1747838" cy="2605087"/>
            <a:chOff x="4472" y="1225"/>
            <a:chExt cx="1101" cy="1641"/>
          </a:xfrm>
        </p:grpSpPr>
        <p:sp>
          <p:nvSpPr>
            <p:cNvPr id="54285" name="Text Box 14">
              <a:extLst>
                <a:ext uri="{FF2B5EF4-FFF2-40B4-BE49-F238E27FC236}">
                  <a16:creationId xmlns:a16="http://schemas.microsoft.com/office/drawing/2014/main" id="{2424EAE5-4088-729C-C1B0-61508D0267EC}"/>
                </a:ext>
              </a:extLst>
            </p:cNvPr>
            <p:cNvSpPr txBox="1">
              <a:spLocks noChangeArrowheads="1"/>
            </p:cNvSpPr>
            <p:nvPr/>
          </p:nvSpPr>
          <p:spPr bwMode="auto">
            <a:xfrm>
              <a:off x="4963" y="1225"/>
              <a:ext cx="431"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4286" name="Text Box 30">
              <a:extLst>
                <a:ext uri="{FF2B5EF4-FFF2-40B4-BE49-F238E27FC236}">
                  <a16:creationId xmlns:a16="http://schemas.microsoft.com/office/drawing/2014/main" id="{8738A2CF-2F70-17B0-1958-3357B9DC93B9}"/>
                </a:ext>
              </a:extLst>
            </p:cNvPr>
            <p:cNvSpPr txBox="1">
              <a:spLocks noChangeArrowheads="1"/>
            </p:cNvSpPr>
            <p:nvPr/>
          </p:nvSpPr>
          <p:spPr bwMode="auto">
            <a:xfrm>
              <a:off x="4966" y="2082"/>
              <a:ext cx="607"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SHAPED</a:t>
              </a:r>
            </a:p>
            <a:p>
              <a:r>
                <a:rPr lang="en-GB" altLang="en-US" sz="1400" b="1">
                  <a:solidFill>
                    <a:srgbClr val="777777"/>
                  </a:solidFill>
                </a:rPr>
                <a:t>CHARGE</a:t>
              </a:r>
            </a:p>
          </p:txBody>
        </p:sp>
        <p:grpSp>
          <p:nvGrpSpPr>
            <p:cNvPr id="54287" name="Group 32">
              <a:extLst>
                <a:ext uri="{FF2B5EF4-FFF2-40B4-BE49-F238E27FC236}">
                  <a16:creationId xmlns:a16="http://schemas.microsoft.com/office/drawing/2014/main" id="{519BE686-DBC4-29BF-4D19-5D48A5B5D86D}"/>
                </a:ext>
              </a:extLst>
            </p:cNvPr>
            <p:cNvGrpSpPr>
              <a:grpSpLocks/>
            </p:cNvGrpSpPr>
            <p:nvPr/>
          </p:nvGrpSpPr>
          <p:grpSpPr bwMode="auto">
            <a:xfrm>
              <a:off x="4472" y="1240"/>
              <a:ext cx="505" cy="775"/>
              <a:chOff x="4472" y="1240"/>
              <a:chExt cx="505" cy="775"/>
            </a:xfrm>
          </p:grpSpPr>
          <p:sp>
            <p:nvSpPr>
              <p:cNvPr id="54292" name="Freeform 33">
                <a:extLst>
                  <a:ext uri="{FF2B5EF4-FFF2-40B4-BE49-F238E27FC236}">
                    <a16:creationId xmlns:a16="http://schemas.microsoft.com/office/drawing/2014/main" id="{FC3272DC-7E39-2D14-BECC-CCF2CC9E71F1}"/>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4293" name="Freeform 34">
                <a:extLst>
                  <a:ext uri="{FF2B5EF4-FFF2-40B4-BE49-F238E27FC236}">
                    <a16:creationId xmlns:a16="http://schemas.microsoft.com/office/drawing/2014/main" id="{8DE879D0-20F9-BE3F-99C6-487A128BE031}"/>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4288" name="Group 38">
              <a:extLst>
                <a:ext uri="{FF2B5EF4-FFF2-40B4-BE49-F238E27FC236}">
                  <a16:creationId xmlns:a16="http://schemas.microsoft.com/office/drawing/2014/main" id="{3AA146BD-9D2C-39A3-5241-B9C0272CAAED}"/>
                </a:ext>
              </a:extLst>
            </p:cNvPr>
            <p:cNvGrpSpPr>
              <a:grpSpLocks/>
            </p:cNvGrpSpPr>
            <p:nvPr/>
          </p:nvGrpSpPr>
          <p:grpSpPr bwMode="auto">
            <a:xfrm>
              <a:off x="4476" y="2095"/>
              <a:ext cx="557" cy="771"/>
              <a:chOff x="4476" y="2095"/>
              <a:chExt cx="557" cy="771"/>
            </a:xfrm>
          </p:grpSpPr>
          <p:sp>
            <p:nvSpPr>
              <p:cNvPr id="54289" name="Rectangle 31">
                <a:extLst>
                  <a:ext uri="{FF2B5EF4-FFF2-40B4-BE49-F238E27FC236}">
                    <a16:creationId xmlns:a16="http://schemas.microsoft.com/office/drawing/2014/main" id="{47FC9025-E198-5D74-BB58-B88553511513}"/>
                  </a:ext>
                </a:extLst>
              </p:cNvPr>
              <p:cNvSpPr>
                <a:spLocks noChangeArrowheads="1"/>
              </p:cNvSpPr>
              <p:nvPr/>
            </p:nvSpPr>
            <p:spPr bwMode="auto">
              <a:xfrm>
                <a:off x="4476" y="2095"/>
                <a:ext cx="345" cy="771"/>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290" name="Rectangle 36">
                <a:extLst>
                  <a:ext uri="{FF2B5EF4-FFF2-40B4-BE49-F238E27FC236}">
                    <a16:creationId xmlns:a16="http://schemas.microsoft.com/office/drawing/2014/main" id="{384149E2-B028-9035-2E39-8BC2A4725A60}"/>
                  </a:ext>
                </a:extLst>
              </p:cNvPr>
              <p:cNvSpPr>
                <a:spLocks noChangeArrowheads="1"/>
              </p:cNvSpPr>
              <p:nvPr/>
            </p:nvSpPr>
            <p:spPr bwMode="auto">
              <a:xfrm>
                <a:off x="4476" y="2421"/>
                <a:ext cx="345" cy="41"/>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291" name="Freeform 37">
                <a:extLst>
                  <a:ext uri="{FF2B5EF4-FFF2-40B4-BE49-F238E27FC236}">
                    <a16:creationId xmlns:a16="http://schemas.microsoft.com/office/drawing/2014/main" id="{648F5962-7FDF-704E-14AB-27C632F853CD}"/>
                  </a:ext>
                </a:extLst>
              </p:cNvPr>
              <p:cNvSpPr>
                <a:spLocks/>
              </p:cNvSpPr>
              <p:nvPr/>
            </p:nvSpPr>
            <p:spPr bwMode="auto">
              <a:xfrm>
                <a:off x="4609" y="2421"/>
                <a:ext cx="424" cy="41"/>
              </a:xfrm>
              <a:custGeom>
                <a:avLst/>
                <a:gdLst>
                  <a:gd name="T0" fmla="*/ 0 w 1272"/>
                  <a:gd name="T1" fmla="*/ 0 h 122"/>
                  <a:gd name="T2" fmla="*/ 1 w 1272"/>
                  <a:gd name="T3" fmla="*/ 0 h 122"/>
                  <a:gd name="T4" fmla="*/ 1 w 1272"/>
                  <a:gd name="T5" fmla="*/ 0 h 122"/>
                  <a:gd name="T6" fmla="*/ 2 w 1272"/>
                  <a:gd name="T7" fmla="*/ 0 h 122"/>
                  <a:gd name="T8" fmla="*/ 1 w 1272"/>
                  <a:gd name="T9" fmla="*/ 0 h 122"/>
                  <a:gd name="T10" fmla="*/ 1 w 1272"/>
                  <a:gd name="T11" fmla="*/ 0 h 122"/>
                  <a:gd name="T12" fmla="*/ 0 w 1272"/>
                  <a:gd name="T13" fmla="*/ 0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777777"/>
              </a:solidFill>
              <a:ln w="6350">
                <a:solidFill>
                  <a:srgbClr val="777777"/>
                </a:solidFill>
                <a:prstDash val="solid"/>
                <a:round/>
                <a:headEnd/>
                <a:tailEnd/>
              </a:ln>
            </p:spPr>
            <p:txBody>
              <a:bodyPr/>
              <a:lstStyle/>
              <a:p>
                <a:endParaRPr lang="en-US"/>
              </a:p>
            </p:txBody>
          </p:sp>
        </p:grpSp>
      </p:grpSp>
      <p:sp>
        <p:nvSpPr>
          <p:cNvPr id="54279" name="Rectangle 63">
            <a:extLst>
              <a:ext uri="{FF2B5EF4-FFF2-40B4-BE49-F238E27FC236}">
                <a16:creationId xmlns:a16="http://schemas.microsoft.com/office/drawing/2014/main" id="{05389888-6A54-8646-979E-C59ACF47D9CA}"/>
              </a:ext>
            </a:extLst>
          </p:cNvPr>
          <p:cNvSpPr>
            <a:spLocks noChangeArrowheads="1"/>
          </p:cNvSpPr>
          <p:nvPr/>
        </p:nvSpPr>
        <p:spPr bwMode="auto">
          <a:xfrm>
            <a:off x="7105650" y="4679950"/>
            <a:ext cx="547688" cy="1223963"/>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280" name="Freeform 64">
            <a:extLst>
              <a:ext uri="{FF2B5EF4-FFF2-40B4-BE49-F238E27FC236}">
                <a16:creationId xmlns:a16="http://schemas.microsoft.com/office/drawing/2014/main" id="{0BAFD6F2-0845-0F78-6E02-B8CE07AA3863}"/>
              </a:ext>
            </a:extLst>
          </p:cNvPr>
          <p:cNvSpPr>
            <a:spLocks/>
          </p:cNvSpPr>
          <p:nvPr/>
        </p:nvSpPr>
        <p:spPr bwMode="auto">
          <a:xfrm>
            <a:off x="6176963" y="5232400"/>
            <a:ext cx="492125" cy="122238"/>
          </a:xfrm>
          <a:custGeom>
            <a:avLst/>
            <a:gdLst>
              <a:gd name="T0" fmla="*/ 0 w 931"/>
              <a:gd name="T1" fmla="*/ 0 h 232"/>
              <a:gd name="T2" fmla="*/ 2147483646 w 931"/>
              <a:gd name="T3" fmla="*/ 0 h 232"/>
              <a:gd name="T4" fmla="*/ 2147483646 w 931"/>
              <a:gd name="T5" fmla="*/ 2147483646 h 232"/>
              <a:gd name="T6" fmla="*/ 2147483646 w 931"/>
              <a:gd name="T7" fmla="*/ 2147483646 h 232"/>
              <a:gd name="T8" fmla="*/ 0 w 931"/>
              <a:gd name="T9" fmla="*/ 2147483646 h 232"/>
              <a:gd name="T10" fmla="*/ 0 w 931"/>
              <a:gd name="T11" fmla="*/ 0 h 2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31" h="232">
                <a:moveTo>
                  <a:pt x="0" y="0"/>
                </a:moveTo>
                <a:lnTo>
                  <a:pt x="698" y="0"/>
                </a:lnTo>
                <a:lnTo>
                  <a:pt x="931" y="116"/>
                </a:lnTo>
                <a:lnTo>
                  <a:pt x="698" y="232"/>
                </a:lnTo>
                <a:lnTo>
                  <a:pt x="0" y="232"/>
                </a:lnTo>
                <a:lnTo>
                  <a:pt x="0" y="0"/>
                </a:lnTo>
                <a:close/>
              </a:path>
            </a:pathLst>
          </a:custGeom>
          <a:solidFill>
            <a:srgbClr val="B2B2B2"/>
          </a:solidFill>
          <a:ln w="6350">
            <a:solidFill>
              <a:srgbClr val="000000"/>
            </a:solidFill>
            <a:prstDash val="solid"/>
            <a:round/>
            <a:headEnd/>
            <a:tailEnd/>
          </a:ln>
        </p:spPr>
        <p:txBody>
          <a:bodyPr/>
          <a:lstStyle/>
          <a:p>
            <a:endParaRPr lang="en-US"/>
          </a:p>
        </p:txBody>
      </p:sp>
      <p:sp>
        <p:nvSpPr>
          <p:cNvPr id="54281" name="Freeform 65">
            <a:extLst>
              <a:ext uri="{FF2B5EF4-FFF2-40B4-BE49-F238E27FC236}">
                <a16:creationId xmlns:a16="http://schemas.microsoft.com/office/drawing/2014/main" id="{AAD9675A-4D77-F75E-42C8-F420459FD55E}"/>
              </a:ext>
            </a:extLst>
          </p:cNvPr>
          <p:cNvSpPr>
            <a:spLocks/>
          </p:cNvSpPr>
          <p:nvPr/>
        </p:nvSpPr>
        <p:spPr bwMode="auto">
          <a:xfrm>
            <a:off x="5999163" y="5173663"/>
            <a:ext cx="185737" cy="61912"/>
          </a:xfrm>
          <a:custGeom>
            <a:avLst/>
            <a:gdLst>
              <a:gd name="T0" fmla="*/ 2147483646 w 349"/>
              <a:gd name="T1" fmla="*/ 2147483646 h 117"/>
              <a:gd name="T2" fmla="*/ 2147483646 w 349"/>
              <a:gd name="T3" fmla="*/ 0 h 117"/>
              <a:gd name="T4" fmla="*/ 0 w 349"/>
              <a:gd name="T5" fmla="*/ 0 h 117"/>
              <a:gd name="T6" fmla="*/ 0 w 349"/>
              <a:gd name="T7" fmla="*/ 2147483646 h 117"/>
              <a:gd name="T8" fmla="*/ 2147483646 w 349"/>
              <a:gd name="T9" fmla="*/ 2147483646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117"/>
                </a:moveTo>
                <a:lnTo>
                  <a:pt x="232" y="0"/>
                </a:lnTo>
                <a:lnTo>
                  <a:pt x="0" y="0"/>
                </a:lnTo>
                <a:lnTo>
                  <a:pt x="0" y="117"/>
                </a:lnTo>
                <a:lnTo>
                  <a:pt x="349" y="117"/>
                </a:lnTo>
                <a:close/>
              </a:path>
            </a:pathLst>
          </a:custGeom>
          <a:solidFill>
            <a:srgbClr val="DDDDDD"/>
          </a:solidFill>
          <a:ln w="6350">
            <a:solidFill>
              <a:srgbClr val="000000"/>
            </a:solidFill>
            <a:prstDash val="solid"/>
            <a:round/>
            <a:headEnd/>
            <a:tailEnd/>
          </a:ln>
        </p:spPr>
        <p:txBody>
          <a:bodyPr/>
          <a:lstStyle/>
          <a:p>
            <a:endParaRPr lang="en-US"/>
          </a:p>
        </p:txBody>
      </p:sp>
      <p:sp>
        <p:nvSpPr>
          <p:cNvPr id="54282" name="Freeform 66">
            <a:extLst>
              <a:ext uri="{FF2B5EF4-FFF2-40B4-BE49-F238E27FC236}">
                <a16:creationId xmlns:a16="http://schemas.microsoft.com/office/drawing/2014/main" id="{70B0AA25-7600-991F-82FC-20D34C167BB8}"/>
              </a:ext>
            </a:extLst>
          </p:cNvPr>
          <p:cNvSpPr>
            <a:spLocks/>
          </p:cNvSpPr>
          <p:nvPr/>
        </p:nvSpPr>
        <p:spPr bwMode="auto">
          <a:xfrm>
            <a:off x="5999163" y="5353050"/>
            <a:ext cx="185737" cy="61913"/>
          </a:xfrm>
          <a:custGeom>
            <a:avLst/>
            <a:gdLst>
              <a:gd name="T0" fmla="*/ 2147483646 w 349"/>
              <a:gd name="T1" fmla="*/ 0 h 117"/>
              <a:gd name="T2" fmla="*/ 2147483646 w 349"/>
              <a:gd name="T3" fmla="*/ 2147483646 h 117"/>
              <a:gd name="T4" fmla="*/ 0 w 349"/>
              <a:gd name="T5" fmla="*/ 2147483646 h 117"/>
              <a:gd name="T6" fmla="*/ 0 w 349"/>
              <a:gd name="T7" fmla="*/ 0 h 117"/>
              <a:gd name="T8" fmla="*/ 2147483646 w 349"/>
              <a:gd name="T9" fmla="*/ 0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0"/>
                </a:moveTo>
                <a:lnTo>
                  <a:pt x="232" y="117"/>
                </a:lnTo>
                <a:lnTo>
                  <a:pt x="0" y="117"/>
                </a:lnTo>
                <a:lnTo>
                  <a:pt x="0" y="0"/>
                </a:lnTo>
                <a:lnTo>
                  <a:pt x="349" y="0"/>
                </a:lnTo>
                <a:close/>
              </a:path>
            </a:pathLst>
          </a:custGeom>
          <a:solidFill>
            <a:srgbClr val="DDDDDD"/>
          </a:solidFill>
          <a:ln w="6350">
            <a:solidFill>
              <a:srgbClr val="000000"/>
            </a:solidFill>
            <a:prstDash val="solid"/>
            <a:round/>
            <a:headEnd/>
            <a:tailEnd/>
          </a:ln>
        </p:spPr>
        <p:txBody>
          <a:bodyPr/>
          <a:lstStyle/>
          <a:p>
            <a:endParaRPr lang="en-US"/>
          </a:p>
        </p:txBody>
      </p:sp>
      <p:sp>
        <p:nvSpPr>
          <p:cNvPr id="54283" name="Rectangle 67">
            <a:extLst>
              <a:ext uri="{FF2B5EF4-FFF2-40B4-BE49-F238E27FC236}">
                <a16:creationId xmlns:a16="http://schemas.microsoft.com/office/drawing/2014/main" id="{F39250F1-5BD3-3504-59C5-767758BCCEE3}"/>
              </a:ext>
            </a:extLst>
          </p:cNvPr>
          <p:cNvSpPr>
            <a:spLocks noChangeArrowheads="1"/>
          </p:cNvSpPr>
          <p:nvPr/>
        </p:nvSpPr>
        <p:spPr bwMode="auto">
          <a:xfrm>
            <a:off x="5999163" y="5233988"/>
            <a:ext cx="184150" cy="120650"/>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4284" name="Text Box 94">
            <a:extLst>
              <a:ext uri="{FF2B5EF4-FFF2-40B4-BE49-F238E27FC236}">
                <a16:creationId xmlns:a16="http://schemas.microsoft.com/office/drawing/2014/main" id="{AE038A03-F9BE-17C1-E8EC-6E188F5E1300}"/>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a:t>
            </a:r>
          </a:p>
        </p:txBody>
      </p:sp>
    </p:spTree>
  </p:cSld>
  <p:clrMapOvr>
    <a:masterClrMapping/>
  </p:clrMapOvr>
  <p:transition spd="slow"/>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5083F85C-BC6C-3C86-92CD-E08AF8B71B49}"/>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5299" name="Group 3">
            <a:extLst>
              <a:ext uri="{FF2B5EF4-FFF2-40B4-BE49-F238E27FC236}">
                <a16:creationId xmlns:a16="http://schemas.microsoft.com/office/drawing/2014/main" id="{8E8E1D68-499F-7BB7-0D43-FE9C54F032BF}"/>
              </a:ext>
            </a:extLst>
          </p:cNvPr>
          <p:cNvGrpSpPr>
            <a:grpSpLocks/>
          </p:cNvGrpSpPr>
          <p:nvPr/>
        </p:nvGrpSpPr>
        <p:grpSpPr bwMode="auto">
          <a:xfrm>
            <a:off x="331788" y="1563688"/>
            <a:ext cx="2271712" cy="2814637"/>
            <a:chOff x="209" y="985"/>
            <a:chExt cx="1431" cy="1773"/>
          </a:xfrm>
        </p:grpSpPr>
        <p:sp>
          <p:nvSpPr>
            <p:cNvPr id="55332" name="Text Box 4">
              <a:extLst>
                <a:ext uri="{FF2B5EF4-FFF2-40B4-BE49-F238E27FC236}">
                  <a16:creationId xmlns:a16="http://schemas.microsoft.com/office/drawing/2014/main" id="{A5562641-6A9D-AE8F-AEA2-0DD8D05CC223}"/>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5333" name="Group 5">
              <a:extLst>
                <a:ext uri="{FF2B5EF4-FFF2-40B4-BE49-F238E27FC236}">
                  <a16:creationId xmlns:a16="http://schemas.microsoft.com/office/drawing/2014/main" id="{1E226817-F0FE-A26E-D822-C9BB875D3A37}"/>
                </a:ext>
              </a:extLst>
            </p:cNvPr>
            <p:cNvGrpSpPr>
              <a:grpSpLocks/>
            </p:cNvGrpSpPr>
            <p:nvPr/>
          </p:nvGrpSpPr>
          <p:grpSpPr bwMode="auto">
            <a:xfrm>
              <a:off x="209" y="1216"/>
              <a:ext cx="1301" cy="1542"/>
              <a:chOff x="209" y="1216"/>
              <a:chExt cx="1301" cy="1542"/>
            </a:xfrm>
          </p:grpSpPr>
          <p:sp>
            <p:nvSpPr>
              <p:cNvPr id="55334" name="Text Box 6">
                <a:extLst>
                  <a:ext uri="{FF2B5EF4-FFF2-40B4-BE49-F238E27FC236}">
                    <a16:creationId xmlns:a16="http://schemas.microsoft.com/office/drawing/2014/main" id="{5EEAB24D-E70B-7334-6C9C-22BA3E4727E2}"/>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5335" name="Oval 7">
                <a:extLst>
                  <a:ext uri="{FF2B5EF4-FFF2-40B4-BE49-F238E27FC236}">
                    <a16:creationId xmlns:a16="http://schemas.microsoft.com/office/drawing/2014/main" id="{2927B427-6869-EE45-6C63-AD50E9641929}"/>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36" name="Freeform 8">
                <a:extLst>
                  <a:ext uri="{FF2B5EF4-FFF2-40B4-BE49-F238E27FC236}">
                    <a16:creationId xmlns:a16="http://schemas.microsoft.com/office/drawing/2014/main" id="{0E9DB8D7-5316-9D9C-F25E-2F5A84D8DCAE}"/>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5337" name="Freeform 9">
                <a:extLst>
                  <a:ext uri="{FF2B5EF4-FFF2-40B4-BE49-F238E27FC236}">
                    <a16:creationId xmlns:a16="http://schemas.microsoft.com/office/drawing/2014/main" id="{EDB58C3D-A56B-C4D6-C523-E73B70A62BA6}"/>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5338" name="Freeform 10">
                <a:extLst>
                  <a:ext uri="{FF2B5EF4-FFF2-40B4-BE49-F238E27FC236}">
                    <a16:creationId xmlns:a16="http://schemas.microsoft.com/office/drawing/2014/main" id="{98181CCB-625C-36C9-56D2-CC0166576590}"/>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39" name="Freeform 11">
                <a:extLst>
                  <a:ext uri="{FF2B5EF4-FFF2-40B4-BE49-F238E27FC236}">
                    <a16:creationId xmlns:a16="http://schemas.microsoft.com/office/drawing/2014/main" id="{5F64F21D-CDE0-44A8-30EE-F87CD2E37385}"/>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40" name="Freeform 12">
                <a:extLst>
                  <a:ext uri="{FF2B5EF4-FFF2-40B4-BE49-F238E27FC236}">
                    <a16:creationId xmlns:a16="http://schemas.microsoft.com/office/drawing/2014/main" id="{3C9D74BE-42C6-5DE9-F03B-AEC5BAE351A1}"/>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41" name="Text Box 13">
                <a:extLst>
                  <a:ext uri="{FF2B5EF4-FFF2-40B4-BE49-F238E27FC236}">
                    <a16:creationId xmlns:a16="http://schemas.microsoft.com/office/drawing/2014/main" id="{876C05D6-2DD2-49C6-4CFD-D3E102801437}"/>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grpSp>
        <p:nvGrpSpPr>
          <p:cNvPr id="55300" name="Group 14">
            <a:extLst>
              <a:ext uri="{FF2B5EF4-FFF2-40B4-BE49-F238E27FC236}">
                <a16:creationId xmlns:a16="http://schemas.microsoft.com/office/drawing/2014/main" id="{62112B67-2363-4F0F-2F7E-CB295160485E}"/>
              </a:ext>
            </a:extLst>
          </p:cNvPr>
          <p:cNvGrpSpPr>
            <a:grpSpLocks/>
          </p:cNvGrpSpPr>
          <p:nvPr/>
        </p:nvGrpSpPr>
        <p:grpSpPr bwMode="auto">
          <a:xfrm>
            <a:off x="3203575" y="1563688"/>
            <a:ext cx="2601913" cy="3078162"/>
            <a:chOff x="2018" y="985"/>
            <a:chExt cx="1639" cy="1939"/>
          </a:xfrm>
        </p:grpSpPr>
        <p:grpSp>
          <p:nvGrpSpPr>
            <p:cNvPr id="55318" name="Group 15">
              <a:extLst>
                <a:ext uri="{FF2B5EF4-FFF2-40B4-BE49-F238E27FC236}">
                  <a16:creationId xmlns:a16="http://schemas.microsoft.com/office/drawing/2014/main" id="{28465764-D572-099B-AF86-D11F10ADEAF1}"/>
                </a:ext>
              </a:extLst>
            </p:cNvPr>
            <p:cNvGrpSpPr>
              <a:grpSpLocks/>
            </p:cNvGrpSpPr>
            <p:nvPr/>
          </p:nvGrpSpPr>
          <p:grpSpPr bwMode="auto">
            <a:xfrm>
              <a:off x="2018" y="1215"/>
              <a:ext cx="1639" cy="1709"/>
              <a:chOff x="2018" y="1215"/>
              <a:chExt cx="1639" cy="1709"/>
            </a:xfrm>
          </p:grpSpPr>
          <p:sp>
            <p:nvSpPr>
              <p:cNvPr id="55320" name="Text Box 16">
                <a:extLst>
                  <a:ext uri="{FF2B5EF4-FFF2-40B4-BE49-F238E27FC236}">
                    <a16:creationId xmlns:a16="http://schemas.microsoft.com/office/drawing/2014/main" id="{84C5C62E-BDC4-6A11-DE6A-4243A1CE149C}"/>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5321" name="Freeform 17">
                <a:extLst>
                  <a:ext uri="{FF2B5EF4-FFF2-40B4-BE49-F238E27FC236}">
                    <a16:creationId xmlns:a16="http://schemas.microsoft.com/office/drawing/2014/main" id="{CF92B505-DADE-B1D2-E5C4-3631178F2A29}"/>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5322" name="Freeform 18">
                <a:extLst>
                  <a:ext uri="{FF2B5EF4-FFF2-40B4-BE49-F238E27FC236}">
                    <a16:creationId xmlns:a16="http://schemas.microsoft.com/office/drawing/2014/main" id="{E9DD63DF-6A25-58DF-CC24-1EC106370613}"/>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5323" name="Freeform 19">
                <a:extLst>
                  <a:ext uri="{FF2B5EF4-FFF2-40B4-BE49-F238E27FC236}">
                    <a16:creationId xmlns:a16="http://schemas.microsoft.com/office/drawing/2014/main" id="{39CAC39E-BE08-D3A1-06C6-4A69995F869B}"/>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5324" name="Freeform 20">
                <a:extLst>
                  <a:ext uri="{FF2B5EF4-FFF2-40B4-BE49-F238E27FC236}">
                    <a16:creationId xmlns:a16="http://schemas.microsoft.com/office/drawing/2014/main" id="{378B884A-9515-05EC-2939-8065AA747A3B}"/>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5325" name="Freeform 21">
                <a:extLst>
                  <a:ext uri="{FF2B5EF4-FFF2-40B4-BE49-F238E27FC236}">
                    <a16:creationId xmlns:a16="http://schemas.microsoft.com/office/drawing/2014/main" id="{B445ECF5-7C69-DBCF-DAD3-700480E75551}"/>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5326" name="Text Box 22">
                <a:extLst>
                  <a:ext uri="{FF2B5EF4-FFF2-40B4-BE49-F238E27FC236}">
                    <a16:creationId xmlns:a16="http://schemas.microsoft.com/office/drawing/2014/main" id="{C3D0EF99-E521-6895-2A4D-41C955D575E4}"/>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5327" name="Group 23">
                <a:extLst>
                  <a:ext uri="{FF2B5EF4-FFF2-40B4-BE49-F238E27FC236}">
                    <a16:creationId xmlns:a16="http://schemas.microsoft.com/office/drawing/2014/main" id="{5E52B2CE-230F-B5D5-25F5-A7EAEABA0A39}"/>
                  </a:ext>
                </a:extLst>
              </p:cNvPr>
              <p:cNvGrpSpPr>
                <a:grpSpLocks/>
              </p:cNvGrpSpPr>
              <p:nvPr/>
            </p:nvGrpSpPr>
            <p:grpSpPr bwMode="auto">
              <a:xfrm>
                <a:off x="2822" y="2343"/>
                <a:ext cx="835" cy="581"/>
                <a:chOff x="2822" y="2343"/>
                <a:chExt cx="835" cy="581"/>
              </a:xfrm>
            </p:grpSpPr>
            <p:sp>
              <p:nvSpPr>
                <p:cNvPr id="55328" name="Freeform 24">
                  <a:extLst>
                    <a:ext uri="{FF2B5EF4-FFF2-40B4-BE49-F238E27FC236}">
                      <a16:creationId xmlns:a16="http://schemas.microsoft.com/office/drawing/2014/main" id="{41B4AB17-7409-CB44-0968-F23318DA527C}"/>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5329" name="Freeform 25">
                  <a:extLst>
                    <a:ext uri="{FF2B5EF4-FFF2-40B4-BE49-F238E27FC236}">
                      <a16:creationId xmlns:a16="http://schemas.microsoft.com/office/drawing/2014/main" id="{AB4276D0-7042-6F44-532D-4A3094748D42}"/>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5330" name="Rectangle 26">
                  <a:extLst>
                    <a:ext uri="{FF2B5EF4-FFF2-40B4-BE49-F238E27FC236}">
                      <a16:creationId xmlns:a16="http://schemas.microsoft.com/office/drawing/2014/main" id="{748551B3-EE0B-8E6C-ECD2-5AD0BB9F3EDA}"/>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31" name="Freeform 27">
                  <a:extLst>
                    <a:ext uri="{FF2B5EF4-FFF2-40B4-BE49-F238E27FC236}">
                      <a16:creationId xmlns:a16="http://schemas.microsoft.com/office/drawing/2014/main" id="{97872416-1812-400F-5062-E172F673F38A}"/>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5319" name="Text Box 28">
              <a:extLst>
                <a:ext uri="{FF2B5EF4-FFF2-40B4-BE49-F238E27FC236}">
                  <a16:creationId xmlns:a16="http://schemas.microsoft.com/office/drawing/2014/main" id="{13369BDE-B862-703B-AF8E-A0C30340FDC6}"/>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5301" name="Text Box 29">
            <a:extLst>
              <a:ext uri="{FF2B5EF4-FFF2-40B4-BE49-F238E27FC236}">
                <a16:creationId xmlns:a16="http://schemas.microsoft.com/office/drawing/2014/main" id="{BFBE23B6-CE69-153C-F7A1-7C8A24D1622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5302" name="Group 30">
            <a:extLst>
              <a:ext uri="{FF2B5EF4-FFF2-40B4-BE49-F238E27FC236}">
                <a16:creationId xmlns:a16="http://schemas.microsoft.com/office/drawing/2014/main" id="{95B8343B-6A15-0FA3-8D2A-15C96163353F}"/>
              </a:ext>
            </a:extLst>
          </p:cNvPr>
          <p:cNvGrpSpPr>
            <a:grpSpLocks/>
          </p:cNvGrpSpPr>
          <p:nvPr/>
        </p:nvGrpSpPr>
        <p:grpSpPr bwMode="auto">
          <a:xfrm>
            <a:off x="7099300" y="1944688"/>
            <a:ext cx="1747838" cy="2605087"/>
            <a:chOff x="4472" y="1225"/>
            <a:chExt cx="1101" cy="1641"/>
          </a:xfrm>
        </p:grpSpPr>
        <p:sp>
          <p:nvSpPr>
            <p:cNvPr id="55309" name="Text Box 31">
              <a:extLst>
                <a:ext uri="{FF2B5EF4-FFF2-40B4-BE49-F238E27FC236}">
                  <a16:creationId xmlns:a16="http://schemas.microsoft.com/office/drawing/2014/main" id="{8171D54A-40EB-3FE7-912B-35BF5EAB7519}"/>
                </a:ext>
              </a:extLst>
            </p:cNvPr>
            <p:cNvSpPr txBox="1">
              <a:spLocks noChangeArrowheads="1"/>
            </p:cNvSpPr>
            <p:nvPr/>
          </p:nvSpPr>
          <p:spPr bwMode="auto">
            <a:xfrm>
              <a:off x="4963" y="1225"/>
              <a:ext cx="431"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5310" name="Text Box 32">
              <a:extLst>
                <a:ext uri="{FF2B5EF4-FFF2-40B4-BE49-F238E27FC236}">
                  <a16:creationId xmlns:a16="http://schemas.microsoft.com/office/drawing/2014/main" id="{0598D96A-7BDF-A032-A424-CDB96B7E387A}"/>
                </a:ext>
              </a:extLst>
            </p:cNvPr>
            <p:cNvSpPr txBox="1">
              <a:spLocks noChangeArrowheads="1"/>
            </p:cNvSpPr>
            <p:nvPr/>
          </p:nvSpPr>
          <p:spPr bwMode="auto">
            <a:xfrm>
              <a:off x="4966" y="2082"/>
              <a:ext cx="607"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SHAPED</a:t>
              </a:r>
            </a:p>
            <a:p>
              <a:r>
                <a:rPr lang="en-GB" altLang="en-US" sz="1400" b="1">
                  <a:solidFill>
                    <a:srgbClr val="777777"/>
                  </a:solidFill>
                </a:rPr>
                <a:t>CHARGE</a:t>
              </a:r>
            </a:p>
          </p:txBody>
        </p:sp>
        <p:grpSp>
          <p:nvGrpSpPr>
            <p:cNvPr id="55311" name="Group 33">
              <a:extLst>
                <a:ext uri="{FF2B5EF4-FFF2-40B4-BE49-F238E27FC236}">
                  <a16:creationId xmlns:a16="http://schemas.microsoft.com/office/drawing/2014/main" id="{1DE10251-55C2-53B5-FA8D-9F4CAC5E9E1D}"/>
                </a:ext>
              </a:extLst>
            </p:cNvPr>
            <p:cNvGrpSpPr>
              <a:grpSpLocks/>
            </p:cNvGrpSpPr>
            <p:nvPr/>
          </p:nvGrpSpPr>
          <p:grpSpPr bwMode="auto">
            <a:xfrm>
              <a:off x="4472" y="1240"/>
              <a:ext cx="505" cy="775"/>
              <a:chOff x="4472" y="1240"/>
              <a:chExt cx="505" cy="775"/>
            </a:xfrm>
          </p:grpSpPr>
          <p:sp>
            <p:nvSpPr>
              <p:cNvPr id="55316" name="Freeform 34">
                <a:extLst>
                  <a:ext uri="{FF2B5EF4-FFF2-40B4-BE49-F238E27FC236}">
                    <a16:creationId xmlns:a16="http://schemas.microsoft.com/office/drawing/2014/main" id="{D9E2BC4D-E87E-8F64-CCBE-C84012E92F3C}"/>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5317" name="Freeform 35">
                <a:extLst>
                  <a:ext uri="{FF2B5EF4-FFF2-40B4-BE49-F238E27FC236}">
                    <a16:creationId xmlns:a16="http://schemas.microsoft.com/office/drawing/2014/main" id="{53D99759-04B1-9231-BC2F-B6CB5F89DA8F}"/>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5312" name="Group 36">
              <a:extLst>
                <a:ext uri="{FF2B5EF4-FFF2-40B4-BE49-F238E27FC236}">
                  <a16:creationId xmlns:a16="http://schemas.microsoft.com/office/drawing/2014/main" id="{FCC6932E-AE95-B5CB-9A43-9138CFE7832C}"/>
                </a:ext>
              </a:extLst>
            </p:cNvPr>
            <p:cNvGrpSpPr>
              <a:grpSpLocks/>
            </p:cNvGrpSpPr>
            <p:nvPr/>
          </p:nvGrpSpPr>
          <p:grpSpPr bwMode="auto">
            <a:xfrm>
              <a:off x="4476" y="2095"/>
              <a:ext cx="557" cy="771"/>
              <a:chOff x="4476" y="2095"/>
              <a:chExt cx="557" cy="771"/>
            </a:xfrm>
          </p:grpSpPr>
          <p:sp>
            <p:nvSpPr>
              <p:cNvPr id="55313" name="Rectangle 37">
                <a:extLst>
                  <a:ext uri="{FF2B5EF4-FFF2-40B4-BE49-F238E27FC236}">
                    <a16:creationId xmlns:a16="http://schemas.microsoft.com/office/drawing/2014/main" id="{477B4552-76EB-C1B7-812F-339775CB1B17}"/>
                  </a:ext>
                </a:extLst>
              </p:cNvPr>
              <p:cNvSpPr>
                <a:spLocks noChangeArrowheads="1"/>
              </p:cNvSpPr>
              <p:nvPr/>
            </p:nvSpPr>
            <p:spPr bwMode="auto">
              <a:xfrm>
                <a:off x="4476" y="2095"/>
                <a:ext cx="345" cy="771"/>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14" name="Rectangle 38">
                <a:extLst>
                  <a:ext uri="{FF2B5EF4-FFF2-40B4-BE49-F238E27FC236}">
                    <a16:creationId xmlns:a16="http://schemas.microsoft.com/office/drawing/2014/main" id="{877872DF-389F-FCF5-E074-F2AE5082EA50}"/>
                  </a:ext>
                </a:extLst>
              </p:cNvPr>
              <p:cNvSpPr>
                <a:spLocks noChangeArrowheads="1"/>
              </p:cNvSpPr>
              <p:nvPr/>
            </p:nvSpPr>
            <p:spPr bwMode="auto">
              <a:xfrm>
                <a:off x="4476" y="2421"/>
                <a:ext cx="345" cy="41"/>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15" name="Freeform 39">
                <a:extLst>
                  <a:ext uri="{FF2B5EF4-FFF2-40B4-BE49-F238E27FC236}">
                    <a16:creationId xmlns:a16="http://schemas.microsoft.com/office/drawing/2014/main" id="{F19C0253-1361-E24C-A75E-7F1CF547DE05}"/>
                  </a:ext>
                </a:extLst>
              </p:cNvPr>
              <p:cNvSpPr>
                <a:spLocks/>
              </p:cNvSpPr>
              <p:nvPr/>
            </p:nvSpPr>
            <p:spPr bwMode="auto">
              <a:xfrm>
                <a:off x="4609" y="2421"/>
                <a:ext cx="424" cy="41"/>
              </a:xfrm>
              <a:custGeom>
                <a:avLst/>
                <a:gdLst>
                  <a:gd name="T0" fmla="*/ 0 w 1272"/>
                  <a:gd name="T1" fmla="*/ 0 h 122"/>
                  <a:gd name="T2" fmla="*/ 1 w 1272"/>
                  <a:gd name="T3" fmla="*/ 0 h 122"/>
                  <a:gd name="T4" fmla="*/ 1 w 1272"/>
                  <a:gd name="T5" fmla="*/ 0 h 122"/>
                  <a:gd name="T6" fmla="*/ 2 w 1272"/>
                  <a:gd name="T7" fmla="*/ 0 h 122"/>
                  <a:gd name="T8" fmla="*/ 1 w 1272"/>
                  <a:gd name="T9" fmla="*/ 0 h 122"/>
                  <a:gd name="T10" fmla="*/ 1 w 1272"/>
                  <a:gd name="T11" fmla="*/ 0 h 122"/>
                  <a:gd name="T12" fmla="*/ 0 w 1272"/>
                  <a:gd name="T13" fmla="*/ 0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777777"/>
              </a:solidFill>
              <a:ln w="6350">
                <a:solidFill>
                  <a:srgbClr val="777777"/>
                </a:solidFill>
                <a:prstDash val="solid"/>
                <a:round/>
                <a:headEnd/>
                <a:tailEnd/>
              </a:ln>
            </p:spPr>
            <p:txBody>
              <a:bodyPr/>
              <a:lstStyle/>
              <a:p>
                <a:endParaRPr lang="en-US"/>
              </a:p>
            </p:txBody>
          </p:sp>
        </p:grpSp>
      </p:grpSp>
      <p:sp>
        <p:nvSpPr>
          <p:cNvPr id="55303" name="Rectangle 40">
            <a:extLst>
              <a:ext uri="{FF2B5EF4-FFF2-40B4-BE49-F238E27FC236}">
                <a16:creationId xmlns:a16="http://schemas.microsoft.com/office/drawing/2014/main" id="{C386FFFF-C634-EC5F-1E1C-882467420F42}"/>
              </a:ext>
            </a:extLst>
          </p:cNvPr>
          <p:cNvSpPr>
            <a:spLocks noChangeArrowheads="1"/>
          </p:cNvSpPr>
          <p:nvPr/>
        </p:nvSpPr>
        <p:spPr bwMode="auto">
          <a:xfrm>
            <a:off x="7105650" y="4679950"/>
            <a:ext cx="547688" cy="1223963"/>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04" name="Freeform 41">
            <a:extLst>
              <a:ext uri="{FF2B5EF4-FFF2-40B4-BE49-F238E27FC236}">
                <a16:creationId xmlns:a16="http://schemas.microsoft.com/office/drawing/2014/main" id="{573727C4-72CF-0541-AA2D-9F38CC18B97A}"/>
              </a:ext>
            </a:extLst>
          </p:cNvPr>
          <p:cNvSpPr>
            <a:spLocks/>
          </p:cNvSpPr>
          <p:nvPr/>
        </p:nvSpPr>
        <p:spPr bwMode="auto">
          <a:xfrm>
            <a:off x="6681788" y="5232400"/>
            <a:ext cx="492125" cy="122238"/>
          </a:xfrm>
          <a:custGeom>
            <a:avLst/>
            <a:gdLst>
              <a:gd name="T0" fmla="*/ 0 w 931"/>
              <a:gd name="T1" fmla="*/ 0 h 232"/>
              <a:gd name="T2" fmla="*/ 2147483646 w 931"/>
              <a:gd name="T3" fmla="*/ 0 h 232"/>
              <a:gd name="T4" fmla="*/ 2147483646 w 931"/>
              <a:gd name="T5" fmla="*/ 2147483646 h 232"/>
              <a:gd name="T6" fmla="*/ 2147483646 w 931"/>
              <a:gd name="T7" fmla="*/ 2147483646 h 232"/>
              <a:gd name="T8" fmla="*/ 0 w 931"/>
              <a:gd name="T9" fmla="*/ 2147483646 h 232"/>
              <a:gd name="T10" fmla="*/ 0 w 931"/>
              <a:gd name="T11" fmla="*/ 0 h 2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31" h="232">
                <a:moveTo>
                  <a:pt x="0" y="0"/>
                </a:moveTo>
                <a:lnTo>
                  <a:pt x="698" y="0"/>
                </a:lnTo>
                <a:lnTo>
                  <a:pt x="931" y="116"/>
                </a:lnTo>
                <a:lnTo>
                  <a:pt x="698" y="232"/>
                </a:lnTo>
                <a:lnTo>
                  <a:pt x="0" y="232"/>
                </a:lnTo>
                <a:lnTo>
                  <a:pt x="0" y="0"/>
                </a:lnTo>
                <a:close/>
              </a:path>
            </a:pathLst>
          </a:custGeom>
          <a:solidFill>
            <a:srgbClr val="B2B2B2"/>
          </a:solidFill>
          <a:ln w="6350">
            <a:solidFill>
              <a:srgbClr val="000000"/>
            </a:solidFill>
            <a:prstDash val="solid"/>
            <a:round/>
            <a:headEnd/>
            <a:tailEnd/>
          </a:ln>
        </p:spPr>
        <p:txBody>
          <a:bodyPr/>
          <a:lstStyle/>
          <a:p>
            <a:endParaRPr lang="en-US"/>
          </a:p>
        </p:txBody>
      </p:sp>
      <p:sp>
        <p:nvSpPr>
          <p:cNvPr id="55305" name="Freeform 42">
            <a:extLst>
              <a:ext uri="{FF2B5EF4-FFF2-40B4-BE49-F238E27FC236}">
                <a16:creationId xmlns:a16="http://schemas.microsoft.com/office/drawing/2014/main" id="{D58067D1-B8D5-90E4-B9E0-8907FF6DDA31}"/>
              </a:ext>
            </a:extLst>
          </p:cNvPr>
          <p:cNvSpPr>
            <a:spLocks/>
          </p:cNvSpPr>
          <p:nvPr/>
        </p:nvSpPr>
        <p:spPr bwMode="auto">
          <a:xfrm>
            <a:off x="6503988" y="5173663"/>
            <a:ext cx="185737" cy="61912"/>
          </a:xfrm>
          <a:custGeom>
            <a:avLst/>
            <a:gdLst>
              <a:gd name="T0" fmla="*/ 2147483646 w 349"/>
              <a:gd name="T1" fmla="*/ 2147483646 h 117"/>
              <a:gd name="T2" fmla="*/ 2147483646 w 349"/>
              <a:gd name="T3" fmla="*/ 0 h 117"/>
              <a:gd name="T4" fmla="*/ 0 w 349"/>
              <a:gd name="T5" fmla="*/ 0 h 117"/>
              <a:gd name="T6" fmla="*/ 0 w 349"/>
              <a:gd name="T7" fmla="*/ 2147483646 h 117"/>
              <a:gd name="T8" fmla="*/ 2147483646 w 349"/>
              <a:gd name="T9" fmla="*/ 2147483646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117"/>
                </a:moveTo>
                <a:lnTo>
                  <a:pt x="232" y="0"/>
                </a:lnTo>
                <a:lnTo>
                  <a:pt x="0" y="0"/>
                </a:lnTo>
                <a:lnTo>
                  <a:pt x="0" y="117"/>
                </a:lnTo>
                <a:lnTo>
                  <a:pt x="349" y="117"/>
                </a:lnTo>
                <a:close/>
              </a:path>
            </a:pathLst>
          </a:custGeom>
          <a:solidFill>
            <a:srgbClr val="DDDDDD"/>
          </a:solidFill>
          <a:ln w="6350">
            <a:solidFill>
              <a:srgbClr val="000000"/>
            </a:solidFill>
            <a:prstDash val="solid"/>
            <a:round/>
            <a:headEnd/>
            <a:tailEnd/>
          </a:ln>
        </p:spPr>
        <p:txBody>
          <a:bodyPr/>
          <a:lstStyle/>
          <a:p>
            <a:endParaRPr lang="en-US"/>
          </a:p>
        </p:txBody>
      </p:sp>
      <p:sp>
        <p:nvSpPr>
          <p:cNvPr id="55306" name="Freeform 43">
            <a:extLst>
              <a:ext uri="{FF2B5EF4-FFF2-40B4-BE49-F238E27FC236}">
                <a16:creationId xmlns:a16="http://schemas.microsoft.com/office/drawing/2014/main" id="{45EA8FAD-3A92-0E41-1742-1754777A3DDB}"/>
              </a:ext>
            </a:extLst>
          </p:cNvPr>
          <p:cNvSpPr>
            <a:spLocks/>
          </p:cNvSpPr>
          <p:nvPr/>
        </p:nvSpPr>
        <p:spPr bwMode="auto">
          <a:xfrm>
            <a:off x="6503988" y="5353050"/>
            <a:ext cx="185737" cy="61913"/>
          </a:xfrm>
          <a:custGeom>
            <a:avLst/>
            <a:gdLst>
              <a:gd name="T0" fmla="*/ 2147483646 w 349"/>
              <a:gd name="T1" fmla="*/ 0 h 117"/>
              <a:gd name="T2" fmla="*/ 2147483646 w 349"/>
              <a:gd name="T3" fmla="*/ 2147483646 h 117"/>
              <a:gd name="T4" fmla="*/ 0 w 349"/>
              <a:gd name="T5" fmla="*/ 2147483646 h 117"/>
              <a:gd name="T6" fmla="*/ 0 w 349"/>
              <a:gd name="T7" fmla="*/ 0 h 117"/>
              <a:gd name="T8" fmla="*/ 2147483646 w 349"/>
              <a:gd name="T9" fmla="*/ 0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0"/>
                </a:moveTo>
                <a:lnTo>
                  <a:pt x="232" y="117"/>
                </a:lnTo>
                <a:lnTo>
                  <a:pt x="0" y="117"/>
                </a:lnTo>
                <a:lnTo>
                  <a:pt x="0" y="0"/>
                </a:lnTo>
                <a:lnTo>
                  <a:pt x="349" y="0"/>
                </a:lnTo>
                <a:close/>
              </a:path>
            </a:pathLst>
          </a:custGeom>
          <a:solidFill>
            <a:srgbClr val="DDDDDD"/>
          </a:solidFill>
          <a:ln w="6350">
            <a:solidFill>
              <a:srgbClr val="000000"/>
            </a:solidFill>
            <a:prstDash val="solid"/>
            <a:round/>
            <a:headEnd/>
            <a:tailEnd/>
          </a:ln>
        </p:spPr>
        <p:txBody>
          <a:bodyPr/>
          <a:lstStyle/>
          <a:p>
            <a:endParaRPr lang="en-US"/>
          </a:p>
        </p:txBody>
      </p:sp>
      <p:sp>
        <p:nvSpPr>
          <p:cNvPr id="55307" name="Rectangle 44">
            <a:extLst>
              <a:ext uri="{FF2B5EF4-FFF2-40B4-BE49-F238E27FC236}">
                <a16:creationId xmlns:a16="http://schemas.microsoft.com/office/drawing/2014/main" id="{31075A9F-9A4A-0A3A-2445-A64C035C9FE4}"/>
              </a:ext>
            </a:extLst>
          </p:cNvPr>
          <p:cNvSpPr>
            <a:spLocks noChangeArrowheads="1"/>
          </p:cNvSpPr>
          <p:nvPr/>
        </p:nvSpPr>
        <p:spPr bwMode="auto">
          <a:xfrm>
            <a:off x="6503988" y="5233988"/>
            <a:ext cx="184150" cy="120650"/>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5308" name="Text Box 45">
            <a:extLst>
              <a:ext uri="{FF2B5EF4-FFF2-40B4-BE49-F238E27FC236}">
                <a16:creationId xmlns:a16="http://schemas.microsoft.com/office/drawing/2014/main" id="{448CFE69-E786-21E2-8AC0-828922FA75A6}"/>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a:t>
            </a:r>
          </a:p>
        </p:txBody>
      </p:sp>
    </p:spTree>
  </p:cSld>
  <p:clrMapOvr>
    <a:masterClrMapping/>
  </p:clrMapOvr>
  <p:transition spd="slow"/>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BE115FD1-6F18-F9E1-41FD-994764B5A7ED}"/>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6323" name="Group 3">
            <a:extLst>
              <a:ext uri="{FF2B5EF4-FFF2-40B4-BE49-F238E27FC236}">
                <a16:creationId xmlns:a16="http://schemas.microsoft.com/office/drawing/2014/main" id="{46262448-0433-7BFD-3B7C-356D1E123799}"/>
              </a:ext>
            </a:extLst>
          </p:cNvPr>
          <p:cNvGrpSpPr>
            <a:grpSpLocks/>
          </p:cNvGrpSpPr>
          <p:nvPr/>
        </p:nvGrpSpPr>
        <p:grpSpPr bwMode="auto">
          <a:xfrm>
            <a:off x="331788" y="1563688"/>
            <a:ext cx="2271712" cy="2814637"/>
            <a:chOff x="209" y="985"/>
            <a:chExt cx="1431" cy="1773"/>
          </a:xfrm>
        </p:grpSpPr>
        <p:sp>
          <p:nvSpPr>
            <p:cNvPr id="56357" name="Text Box 4">
              <a:extLst>
                <a:ext uri="{FF2B5EF4-FFF2-40B4-BE49-F238E27FC236}">
                  <a16:creationId xmlns:a16="http://schemas.microsoft.com/office/drawing/2014/main" id="{E98C0E44-5911-1D4F-7DEF-C847A8BF64FD}"/>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6358" name="Group 5">
              <a:extLst>
                <a:ext uri="{FF2B5EF4-FFF2-40B4-BE49-F238E27FC236}">
                  <a16:creationId xmlns:a16="http://schemas.microsoft.com/office/drawing/2014/main" id="{2B420B89-932E-C9BB-1099-EC85BD72B4B8}"/>
                </a:ext>
              </a:extLst>
            </p:cNvPr>
            <p:cNvGrpSpPr>
              <a:grpSpLocks/>
            </p:cNvGrpSpPr>
            <p:nvPr/>
          </p:nvGrpSpPr>
          <p:grpSpPr bwMode="auto">
            <a:xfrm>
              <a:off x="209" y="1216"/>
              <a:ext cx="1301" cy="1542"/>
              <a:chOff x="209" y="1216"/>
              <a:chExt cx="1301" cy="1542"/>
            </a:xfrm>
          </p:grpSpPr>
          <p:sp>
            <p:nvSpPr>
              <p:cNvPr id="56359" name="Text Box 6">
                <a:extLst>
                  <a:ext uri="{FF2B5EF4-FFF2-40B4-BE49-F238E27FC236}">
                    <a16:creationId xmlns:a16="http://schemas.microsoft.com/office/drawing/2014/main" id="{FEE2F765-D472-696C-8288-D4D4D4FFDD8A}"/>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6360" name="Oval 7">
                <a:extLst>
                  <a:ext uri="{FF2B5EF4-FFF2-40B4-BE49-F238E27FC236}">
                    <a16:creationId xmlns:a16="http://schemas.microsoft.com/office/drawing/2014/main" id="{A69229FB-351C-CD75-FD08-0EBC04B1DFED}"/>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61" name="Freeform 8">
                <a:extLst>
                  <a:ext uri="{FF2B5EF4-FFF2-40B4-BE49-F238E27FC236}">
                    <a16:creationId xmlns:a16="http://schemas.microsoft.com/office/drawing/2014/main" id="{F89487EC-404B-AEF6-38D0-C976280AB137}"/>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6362" name="Freeform 9">
                <a:extLst>
                  <a:ext uri="{FF2B5EF4-FFF2-40B4-BE49-F238E27FC236}">
                    <a16:creationId xmlns:a16="http://schemas.microsoft.com/office/drawing/2014/main" id="{313BB91A-1976-20A6-5894-10AE9FB8301A}"/>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6363" name="Freeform 10">
                <a:extLst>
                  <a:ext uri="{FF2B5EF4-FFF2-40B4-BE49-F238E27FC236}">
                    <a16:creationId xmlns:a16="http://schemas.microsoft.com/office/drawing/2014/main" id="{16173A37-70A0-0271-8D2A-FEB736A96975}"/>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364" name="Freeform 11">
                <a:extLst>
                  <a:ext uri="{FF2B5EF4-FFF2-40B4-BE49-F238E27FC236}">
                    <a16:creationId xmlns:a16="http://schemas.microsoft.com/office/drawing/2014/main" id="{D262CCC7-BAB2-A515-B274-798C418273C0}"/>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365" name="Freeform 12">
                <a:extLst>
                  <a:ext uri="{FF2B5EF4-FFF2-40B4-BE49-F238E27FC236}">
                    <a16:creationId xmlns:a16="http://schemas.microsoft.com/office/drawing/2014/main" id="{7D50811D-D0B7-EC73-2905-1C0A97A37E6B}"/>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6366" name="Text Box 13">
                <a:extLst>
                  <a:ext uri="{FF2B5EF4-FFF2-40B4-BE49-F238E27FC236}">
                    <a16:creationId xmlns:a16="http://schemas.microsoft.com/office/drawing/2014/main" id="{AEB86FD1-3732-3029-F37B-FB04B23557E6}"/>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grpSp>
        <p:nvGrpSpPr>
          <p:cNvPr id="56324" name="Group 14">
            <a:extLst>
              <a:ext uri="{FF2B5EF4-FFF2-40B4-BE49-F238E27FC236}">
                <a16:creationId xmlns:a16="http://schemas.microsoft.com/office/drawing/2014/main" id="{C8F4C764-51B4-01F8-0E71-ABFF11356F65}"/>
              </a:ext>
            </a:extLst>
          </p:cNvPr>
          <p:cNvGrpSpPr>
            <a:grpSpLocks/>
          </p:cNvGrpSpPr>
          <p:nvPr/>
        </p:nvGrpSpPr>
        <p:grpSpPr bwMode="auto">
          <a:xfrm>
            <a:off x="3203575" y="1563688"/>
            <a:ext cx="2601913" cy="3078162"/>
            <a:chOff x="2018" y="985"/>
            <a:chExt cx="1639" cy="1939"/>
          </a:xfrm>
        </p:grpSpPr>
        <p:grpSp>
          <p:nvGrpSpPr>
            <p:cNvPr id="56343" name="Group 15">
              <a:extLst>
                <a:ext uri="{FF2B5EF4-FFF2-40B4-BE49-F238E27FC236}">
                  <a16:creationId xmlns:a16="http://schemas.microsoft.com/office/drawing/2014/main" id="{2A8F63FC-7A96-5AE9-F4BC-EEE69B234BFB}"/>
                </a:ext>
              </a:extLst>
            </p:cNvPr>
            <p:cNvGrpSpPr>
              <a:grpSpLocks/>
            </p:cNvGrpSpPr>
            <p:nvPr/>
          </p:nvGrpSpPr>
          <p:grpSpPr bwMode="auto">
            <a:xfrm>
              <a:off x="2018" y="1215"/>
              <a:ext cx="1639" cy="1709"/>
              <a:chOff x="2018" y="1215"/>
              <a:chExt cx="1639" cy="1709"/>
            </a:xfrm>
          </p:grpSpPr>
          <p:sp>
            <p:nvSpPr>
              <p:cNvPr id="56345" name="Text Box 16">
                <a:extLst>
                  <a:ext uri="{FF2B5EF4-FFF2-40B4-BE49-F238E27FC236}">
                    <a16:creationId xmlns:a16="http://schemas.microsoft.com/office/drawing/2014/main" id="{0299F610-428F-A170-4157-73E7448523F9}"/>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6346" name="Freeform 17">
                <a:extLst>
                  <a:ext uri="{FF2B5EF4-FFF2-40B4-BE49-F238E27FC236}">
                    <a16:creationId xmlns:a16="http://schemas.microsoft.com/office/drawing/2014/main" id="{1867276C-A9DD-F546-869F-DD69FE3201ED}"/>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6347" name="Freeform 18">
                <a:extLst>
                  <a:ext uri="{FF2B5EF4-FFF2-40B4-BE49-F238E27FC236}">
                    <a16:creationId xmlns:a16="http://schemas.microsoft.com/office/drawing/2014/main" id="{42D689B3-AC4E-A336-3AC4-3BC7CADD4544}"/>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6348" name="Freeform 19">
                <a:extLst>
                  <a:ext uri="{FF2B5EF4-FFF2-40B4-BE49-F238E27FC236}">
                    <a16:creationId xmlns:a16="http://schemas.microsoft.com/office/drawing/2014/main" id="{C3D63502-4819-015A-43B0-4A3A2AB4987B}"/>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6349" name="Freeform 20">
                <a:extLst>
                  <a:ext uri="{FF2B5EF4-FFF2-40B4-BE49-F238E27FC236}">
                    <a16:creationId xmlns:a16="http://schemas.microsoft.com/office/drawing/2014/main" id="{26C734A1-5CD7-A14C-4971-08C30CBC4CFA}"/>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6350" name="Freeform 21">
                <a:extLst>
                  <a:ext uri="{FF2B5EF4-FFF2-40B4-BE49-F238E27FC236}">
                    <a16:creationId xmlns:a16="http://schemas.microsoft.com/office/drawing/2014/main" id="{3BD7B3F2-1C37-5863-F7E7-08965C89CCC1}"/>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6351" name="Text Box 22">
                <a:extLst>
                  <a:ext uri="{FF2B5EF4-FFF2-40B4-BE49-F238E27FC236}">
                    <a16:creationId xmlns:a16="http://schemas.microsoft.com/office/drawing/2014/main" id="{1E79652F-3949-8BCF-778B-DCFCE8D3A309}"/>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6352" name="Group 23">
                <a:extLst>
                  <a:ext uri="{FF2B5EF4-FFF2-40B4-BE49-F238E27FC236}">
                    <a16:creationId xmlns:a16="http://schemas.microsoft.com/office/drawing/2014/main" id="{3AADA8BB-843E-6A02-8150-88F7D8E3CC33}"/>
                  </a:ext>
                </a:extLst>
              </p:cNvPr>
              <p:cNvGrpSpPr>
                <a:grpSpLocks/>
              </p:cNvGrpSpPr>
              <p:nvPr/>
            </p:nvGrpSpPr>
            <p:grpSpPr bwMode="auto">
              <a:xfrm>
                <a:off x="2822" y="2343"/>
                <a:ext cx="835" cy="581"/>
                <a:chOff x="2822" y="2343"/>
                <a:chExt cx="835" cy="581"/>
              </a:xfrm>
            </p:grpSpPr>
            <p:sp>
              <p:nvSpPr>
                <p:cNvPr id="56353" name="Freeform 24">
                  <a:extLst>
                    <a:ext uri="{FF2B5EF4-FFF2-40B4-BE49-F238E27FC236}">
                      <a16:creationId xmlns:a16="http://schemas.microsoft.com/office/drawing/2014/main" id="{D6C1DB1A-09F1-8F09-9031-89532419CC15}"/>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6354" name="Freeform 25">
                  <a:extLst>
                    <a:ext uri="{FF2B5EF4-FFF2-40B4-BE49-F238E27FC236}">
                      <a16:creationId xmlns:a16="http://schemas.microsoft.com/office/drawing/2014/main" id="{37BA3C42-1AF8-CEC0-8115-16FF54416747}"/>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6355" name="Rectangle 26">
                  <a:extLst>
                    <a:ext uri="{FF2B5EF4-FFF2-40B4-BE49-F238E27FC236}">
                      <a16:creationId xmlns:a16="http://schemas.microsoft.com/office/drawing/2014/main" id="{8C918747-97A9-D7EF-515A-9F74F696AAF0}"/>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56" name="Freeform 27">
                  <a:extLst>
                    <a:ext uri="{FF2B5EF4-FFF2-40B4-BE49-F238E27FC236}">
                      <a16:creationId xmlns:a16="http://schemas.microsoft.com/office/drawing/2014/main" id="{43C11B94-2E31-452C-E983-6863C2CD0579}"/>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6344" name="Text Box 28">
              <a:extLst>
                <a:ext uri="{FF2B5EF4-FFF2-40B4-BE49-F238E27FC236}">
                  <a16:creationId xmlns:a16="http://schemas.microsoft.com/office/drawing/2014/main" id="{5CD9FB9B-19BC-82ED-8B3A-FBF8B35016B8}"/>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6325" name="Text Box 29">
            <a:extLst>
              <a:ext uri="{FF2B5EF4-FFF2-40B4-BE49-F238E27FC236}">
                <a16:creationId xmlns:a16="http://schemas.microsoft.com/office/drawing/2014/main" id="{7B068EB9-EB80-8201-FCDA-CCC537881CF8}"/>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6326" name="Group 30">
            <a:extLst>
              <a:ext uri="{FF2B5EF4-FFF2-40B4-BE49-F238E27FC236}">
                <a16:creationId xmlns:a16="http://schemas.microsoft.com/office/drawing/2014/main" id="{76BBC3EE-BCC0-81FE-9931-B4D5F0C2F4EB}"/>
              </a:ext>
            </a:extLst>
          </p:cNvPr>
          <p:cNvGrpSpPr>
            <a:grpSpLocks/>
          </p:cNvGrpSpPr>
          <p:nvPr/>
        </p:nvGrpSpPr>
        <p:grpSpPr bwMode="auto">
          <a:xfrm>
            <a:off x="7099300" y="1944688"/>
            <a:ext cx="1747838" cy="2605087"/>
            <a:chOff x="4472" y="1225"/>
            <a:chExt cx="1101" cy="1641"/>
          </a:xfrm>
        </p:grpSpPr>
        <p:sp>
          <p:nvSpPr>
            <p:cNvPr id="56334" name="Text Box 31">
              <a:extLst>
                <a:ext uri="{FF2B5EF4-FFF2-40B4-BE49-F238E27FC236}">
                  <a16:creationId xmlns:a16="http://schemas.microsoft.com/office/drawing/2014/main" id="{2AB29558-780B-7580-6867-6597DACE5BA7}"/>
                </a:ext>
              </a:extLst>
            </p:cNvPr>
            <p:cNvSpPr txBox="1">
              <a:spLocks noChangeArrowheads="1"/>
            </p:cNvSpPr>
            <p:nvPr/>
          </p:nvSpPr>
          <p:spPr bwMode="auto">
            <a:xfrm>
              <a:off x="4963" y="1225"/>
              <a:ext cx="431"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6335" name="Text Box 32">
              <a:extLst>
                <a:ext uri="{FF2B5EF4-FFF2-40B4-BE49-F238E27FC236}">
                  <a16:creationId xmlns:a16="http://schemas.microsoft.com/office/drawing/2014/main" id="{2E508422-ACFA-3472-D8E4-02DE94DF3F34}"/>
                </a:ext>
              </a:extLst>
            </p:cNvPr>
            <p:cNvSpPr txBox="1">
              <a:spLocks noChangeArrowheads="1"/>
            </p:cNvSpPr>
            <p:nvPr/>
          </p:nvSpPr>
          <p:spPr bwMode="auto">
            <a:xfrm>
              <a:off x="4966" y="2082"/>
              <a:ext cx="607"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SHAPED</a:t>
              </a:r>
            </a:p>
            <a:p>
              <a:r>
                <a:rPr lang="en-GB" altLang="en-US" sz="1400" b="1">
                  <a:solidFill>
                    <a:srgbClr val="777777"/>
                  </a:solidFill>
                </a:rPr>
                <a:t>CHARGE</a:t>
              </a:r>
            </a:p>
          </p:txBody>
        </p:sp>
        <p:grpSp>
          <p:nvGrpSpPr>
            <p:cNvPr id="56336" name="Group 33">
              <a:extLst>
                <a:ext uri="{FF2B5EF4-FFF2-40B4-BE49-F238E27FC236}">
                  <a16:creationId xmlns:a16="http://schemas.microsoft.com/office/drawing/2014/main" id="{B2A83E73-482C-8C1B-BDE6-844355BA7EC0}"/>
                </a:ext>
              </a:extLst>
            </p:cNvPr>
            <p:cNvGrpSpPr>
              <a:grpSpLocks/>
            </p:cNvGrpSpPr>
            <p:nvPr/>
          </p:nvGrpSpPr>
          <p:grpSpPr bwMode="auto">
            <a:xfrm>
              <a:off x="4472" y="1240"/>
              <a:ext cx="505" cy="775"/>
              <a:chOff x="4472" y="1240"/>
              <a:chExt cx="505" cy="775"/>
            </a:xfrm>
          </p:grpSpPr>
          <p:sp>
            <p:nvSpPr>
              <p:cNvPr id="56341" name="Freeform 34">
                <a:extLst>
                  <a:ext uri="{FF2B5EF4-FFF2-40B4-BE49-F238E27FC236}">
                    <a16:creationId xmlns:a16="http://schemas.microsoft.com/office/drawing/2014/main" id="{29CD8E34-2611-0A11-216D-06F1686995AC}"/>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6342" name="Freeform 35">
                <a:extLst>
                  <a:ext uri="{FF2B5EF4-FFF2-40B4-BE49-F238E27FC236}">
                    <a16:creationId xmlns:a16="http://schemas.microsoft.com/office/drawing/2014/main" id="{71F249FC-F18F-0084-F8D2-A57DCA6791BC}"/>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6337" name="Group 36">
              <a:extLst>
                <a:ext uri="{FF2B5EF4-FFF2-40B4-BE49-F238E27FC236}">
                  <a16:creationId xmlns:a16="http://schemas.microsoft.com/office/drawing/2014/main" id="{46852E31-B00E-3F91-9E49-241C570FEAAD}"/>
                </a:ext>
              </a:extLst>
            </p:cNvPr>
            <p:cNvGrpSpPr>
              <a:grpSpLocks/>
            </p:cNvGrpSpPr>
            <p:nvPr/>
          </p:nvGrpSpPr>
          <p:grpSpPr bwMode="auto">
            <a:xfrm>
              <a:off x="4476" y="2095"/>
              <a:ext cx="557" cy="771"/>
              <a:chOff x="4476" y="2095"/>
              <a:chExt cx="557" cy="771"/>
            </a:xfrm>
          </p:grpSpPr>
          <p:sp>
            <p:nvSpPr>
              <p:cNvPr id="56338" name="Rectangle 37">
                <a:extLst>
                  <a:ext uri="{FF2B5EF4-FFF2-40B4-BE49-F238E27FC236}">
                    <a16:creationId xmlns:a16="http://schemas.microsoft.com/office/drawing/2014/main" id="{480C11EC-0365-EB3F-EDB8-C38FC450EC0F}"/>
                  </a:ext>
                </a:extLst>
              </p:cNvPr>
              <p:cNvSpPr>
                <a:spLocks noChangeArrowheads="1"/>
              </p:cNvSpPr>
              <p:nvPr/>
            </p:nvSpPr>
            <p:spPr bwMode="auto">
              <a:xfrm>
                <a:off x="4476" y="2095"/>
                <a:ext cx="345" cy="771"/>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39" name="Rectangle 38">
                <a:extLst>
                  <a:ext uri="{FF2B5EF4-FFF2-40B4-BE49-F238E27FC236}">
                    <a16:creationId xmlns:a16="http://schemas.microsoft.com/office/drawing/2014/main" id="{1691A9D1-84AC-7E31-7784-D8049BA41DA5}"/>
                  </a:ext>
                </a:extLst>
              </p:cNvPr>
              <p:cNvSpPr>
                <a:spLocks noChangeArrowheads="1"/>
              </p:cNvSpPr>
              <p:nvPr/>
            </p:nvSpPr>
            <p:spPr bwMode="auto">
              <a:xfrm>
                <a:off x="4476" y="2421"/>
                <a:ext cx="345" cy="41"/>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40" name="Freeform 39">
                <a:extLst>
                  <a:ext uri="{FF2B5EF4-FFF2-40B4-BE49-F238E27FC236}">
                    <a16:creationId xmlns:a16="http://schemas.microsoft.com/office/drawing/2014/main" id="{E4B2B805-25C8-37C1-54F5-EB91DC579B8B}"/>
                  </a:ext>
                </a:extLst>
              </p:cNvPr>
              <p:cNvSpPr>
                <a:spLocks/>
              </p:cNvSpPr>
              <p:nvPr/>
            </p:nvSpPr>
            <p:spPr bwMode="auto">
              <a:xfrm>
                <a:off x="4609" y="2421"/>
                <a:ext cx="424" cy="41"/>
              </a:xfrm>
              <a:custGeom>
                <a:avLst/>
                <a:gdLst>
                  <a:gd name="T0" fmla="*/ 0 w 1272"/>
                  <a:gd name="T1" fmla="*/ 0 h 122"/>
                  <a:gd name="T2" fmla="*/ 1 w 1272"/>
                  <a:gd name="T3" fmla="*/ 0 h 122"/>
                  <a:gd name="T4" fmla="*/ 1 w 1272"/>
                  <a:gd name="T5" fmla="*/ 0 h 122"/>
                  <a:gd name="T6" fmla="*/ 2 w 1272"/>
                  <a:gd name="T7" fmla="*/ 0 h 122"/>
                  <a:gd name="T8" fmla="*/ 1 w 1272"/>
                  <a:gd name="T9" fmla="*/ 0 h 122"/>
                  <a:gd name="T10" fmla="*/ 1 w 1272"/>
                  <a:gd name="T11" fmla="*/ 0 h 122"/>
                  <a:gd name="T12" fmla="*/ 0 w 1272"/>
                  <a:gd name="T13" fmla="*/ 0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777777"/>
              </a:solidFill>
              <a:ln w="6350">
                <a:solidFill>
                  <a:srgbClr val="777777"/>
                </a:solidFill>
                <a:prstDash val="solid"/>
                <a:round/>
                <a:headEnd/>
                <a:tailEnd/>
              </a:ln>
            </p:spPr>
            <p:txBody>
              <a:bodyPr/>
              <a:lstStyle/>
              <a:p>
                <a:endParaRPr lang="en-US"/>
              </a:p>
            </p:txBody>
          </p:sp>
        </p:grpSp>
      </p:grpSp>
      <p:sp>
        <p:nvSpPr>
          <p:cNvPr id="56327" name="Rectangle 40">
            <a:extLst>
              <a:ext uri="{FF2B5EF4-FFF2-40B4-BE49-F238E27FC236}">
                <a16:creationId xmlns:a16="http://schemas.microsoft.com/office/drawing/2014/main" id="{715FB5CA-5FB3-E925-FED7-3E867D077591}"/>
              </a:ext>
            </a:extLst>
          </p:cNvPr>
          <p:cNvSpPr>
            <a:spLocks noChangeArrowheads="1"/>
          </p:cNvSpPr>
          <p:nvPr/>
        </p:nvSpPr>
        <p:spPr bwMode="auto">
          <a:xfrm>
            <a:off x="7105650" y="4679950"/>
            <a:ext cx="547688" cy="1223963"/>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28" name="Freeform 42">
            <a:extLst>
              <a:ext uri="{FF2B5EF4-FFF2-40B4-BE49-F238E27FC236}">
                <a16:creationId xmlns:a16="http://schemas.microsoft.com/office/drawing/2014/main" id="{D6890F5C-3186-B6F7-4FE1-55B67FB61D41}"/>
              </a:ext>
            </a:extLst>
          </p:cNvPr>
          <p:cNvSpPr>
            <a:spLocks/>
          </p:cNvSpPr>
          <p:nvPr/>
        </p:nvSpPr>
        <p:spPr bwMode="auto">
          <a:xfrm>
            <a:off x="6657975" y="5173663"/>
            <a:ext cx="185738" cy="61912"/>
          </a:xfrm>
          <a:custGeom>
            <a:avLst/>
            <a:gdLst>
              <a:gd name="T0" fmla="*/ 2147483646 w 349"/>
              <a:gd name="T1" fmla="*/ 2147483646 h 117"/>
              <a:gd name="T2" fmla="*/ 2147483646 w 349"/>
              <a:gd name="T3" fmla="*/ 0 h 117"/>
              <a:gd name="T4" fmla="*/ 0 w 349"/>
              <a:gd name="T5" fmla="*/ 0 h 117"/>
              <a:gd name="T6" fmla="*/ 0 w 349"/>
              <a:gd name="T7" fmla="*/ 2147483646 h 117"/>
              <a:gd name="T8" fmla="*/ 2147483646 w 349"/>
              <a:gd name="T9" fmla="*/ 2147483646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117"/>
                </a:moveTo>
                <a:lnTo>
                  <a:pt x="232" y="0"/>
                </a:lnTo>
                <a:lnTo>
                  <a:pt x="0" y="0"/>
                </a:lnTo>
                <a:lnTo>
                  <a:pt x="0" y="117"/>
                </a:lnTo>
                <a:lnTo>
                  <a:pt x="349" y="117"/>
                </a:lnTo>
                <a:close/>
              </a:path>
            </a:pathLst>
          </a:custGeom>
          <a:solidFill>
            <a:srgbClr val="DDDDDD"/>
          </a:solidFill>
          <a:ln w="6350">
            <a:solidFill>
              <a:srgbClr val="000000"/>
            </a:solidFill>
            <a:prstDash val="solid"/>
            <a:round/>
            <a:headEnd/>
            <a:tailEnd/>
          </a:ln>
        </p:spPr>
        <p:txBody>
          <a:bodyPr/>
          <a:lstStyle/>
          <a:p>
            <a:endParaRPr lang="en-US"/>
          </a:p>
        </p:txBody>
      </p:sp>
      <p:sp>
        <p:nvSpPr>
          <p:cNvPr id="56329" name="Freeform 43">
            <a:extLst>
              <a:ext uri="{FF2B5EF4-FFF2-40B4-BE49-F238E27FC236}">
                <a16:creationId xmlns:a16="http://schemas.microsoft.com/office/drawing/2014/main" id="{F38D2ECA-3AF8-5EDC-9760-663C6C4F9E76}"/>
              </a:ext>
            </a:extLst>
          </p:cNvPr>
          <p:cNvSpPr>
            <a:spLocks/>
          </p:cNvSpPr>
          <p:nvPr/>
        </p:nvSpPr>
        <p:spPr bwMode="auto">
          <a:xfrm>
            <a:off x="6657975" y="5353050"/>
            <a:ext cx="185738" cy="61913"/>
          </a:xfrm>
          <a:custGeom>
            <a:avLst/>
            <a:gdLst>
              <a:gd name="T0" fmla="*/ 2147483646 w 349"/>
              <a:gd name="T1" fmla="*/ 0 h 117"/>
              <a:gd name="T2" fmla="*/ 2147483646 w 349"/>
              <a:gd name="T3" fmla="*/ 2147483646 h 117"/>
              <a:gd name="T4" fmla="*/ 0 w 349"/>
              <a:gd name="T5" fmla="*/ 2147483646 h 117"/>
              <a:gd name="T6" fmla="*/ 0 w 349"/>
              <a:gd name="T7" fmla="*/ 0 h 117"/>
              <a:gd name="T8" fmla="*/ 2147483646 w 349"/>
              <a:gd name="T9" fmla="*/ 0 h 1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9" h="117">
                <a:moveTo>
                  <a:pt x="349" y="0"/>
                </a:moveTo>
                <a:lnTo>
                  <a:pt x="232" y="117"/>
                </a:lnTo>
                <a:lnTo>
                  <a:pt x="0" y="117"/>
                </a:lnTo>
                <a:lnTo>
                  <a:pt x="0" y="0"/>
                </a:lnTo>
                <a:lnTo>
                  <a:pt x="349" y="0"/>
                </a:lnTo>
                <a:close/>
              </a:path>
            </a:pathLst>
          </a:custGeom>
          <a:solidFill>
            <a:srgbClr val="DDDDDD"/>
          </a:solidFill>
          <a:ln w="6350">
            <a:solidFill>
              <a:srgbClr val="000000"/>
            </a:solidFill>
            <a:prstDash val="solid"/>
            <a:round/>
            <a:headEnd/>
            <a:tailEnd/>
          </a:ln>
        </p:spPr>
        <p:txBody>
          <a:bodyPr/>
          <a:lstStyle/>
          <a:p>
            <a:endParaRPr lang="en-US"/>
          </a:p>
        </p:txBody>
      </p:sp>
      <p:sp>
        <p:nvSpPr>
          <p:cNvPr id="56330" name="Rectangle 44">
            <a:extLst>
              <a:ext uri="{FF2B5EF4-FFF2-40B4-BE49-F238E27FC236}">
                <a16:creationId xmlns:a16="http://schemas.microsoft.com/office/drawing/2014/main" id="{4BDB8792-0A35-5877-C551-90AC998E42CE}"/>
              </a:ext>
            </a:extLst>
          </p:cNvPr>
          <p:cNvSpPr>
            <a:spLocks noChangeArrowheads="1"/>
          </p:cNvSpPr>
          <p:nvPr/>
        </p:nvSpPr>
        <p:spPr bwMode="auto">
          <a:xfrm>
            <a:off x="6657975" y="5233988"/>
            <a:ext cx="184150" cy="120650"/>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31" name="Text Box 45">
            <a:extLst>
              <a:ext uri="{FF2B5EF4-FFF2-40B4-BE49-F238E27FC236}">
                <a16:creationId xmlns:a16="http://schemas.microsoft.com/office/drawing/2014/main" id="{CC321488-025A-9B15-2509-4760409AA12F}"/>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a:t>
            </a:r>
          </a:p>
        </p:txBody>
      </p:sp>
      <p:sp>
        <p:nvSpPr>
          <p:cNvPr id="56332" name="Rectangle 48">
            <a:extLst>
              <a:ext uri="{FF2B5EF4-FFF2-40B4-BE49-F238E27FC236}">
                <a16:creationId xmlns:a16="http://schemas.microsoft.com/office/drawing/2014/main" id="{37FBF8FA-7BA7-182B-4E4A-43C1D9FFBC5B}"/>
              </a:ext>
            </a:extLst>
          </p:cNvPr>
          <p:cNvSpPr>
            <a:spLocks noChangeArrowheads="1"/>
          </p:cNvSpPr>
          <p:nvPr/>
        </p:nvSpPr>
        <p:spPr bwMode="auto">
          <a:xfrm>
            <a:off x="7105650" y="5172075"/>
            <a:ext cx="120650" cy="246063"/>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6333" name="Freeform 47">
            <a:extLst>
              <a:ext uri="{FF2B5EF4-FFF2-40B4-BE49-F238E27FC236}">
                <a16:creationId xmlns:a16="http://schemas.microsoft.com/office/drawing/2014/main" id="{92E8A569-3CC7-87F7-339A-33AF3E0FB099}"/>
              </a:ext>
            </a:extLst>
          </p:cNvPr>
          <p:cNvSpPr>
            <a:spLocks/>
          </p:cNvSpPr>
          <p:nvPr/>
        </p:nvSpPr>
        <p:spPr bwMode="auto">
          <a:xfrm>
            <a:off x="6842125" y="5172075"/>
            <a:ext cx="506413" cy="246063"/>
          </a:xfrm>
          <a:custGeom>
            <a:avLst/>
            <a:gdLst>
              <a:gd name="T0" fmla="*/ 2147483646 w 957"/>
              <a:gd name="T1" fmla="*/ 2147483646 h 464"/>
              <a:gd name="T2" fmla="*/ 2147483646 w 957"/>
              <a:gd name="T3" fmla="*/ 0 h 464"/>
              <a:gd name="T4" fmla="*/ 2147483646 w 957"/>
              <a:gd name="T5" fmla="*/ 2147483646 h 464"/>
              <a:gd name="T6" fmla="*/ 2147483646 w 957"/>
              <a:gd name="T7" fmla="*/ 2147483646 h 464"/>
              <a:gd name="T8" fmla="*/ 2147483646 w 957"/>
              <a:gd name="T9" fmla="*/ 2147483646 h 464"/>
              <a:gd name="T10" fmla="*/ 2147483646 w 957"/>
              <a:gd name="T11" fmla="*/ 2147483646 h 464"/>
              <a:gd name="T12" fmla="*/ 2147483646 w 957"/>
              <a:gd name="T13" fmla="*/ 2147483646 h 464"/>
              <a:gd name="T14" fmla="*/ 2147483646 w 957"/>
              <a:gd name="T15" fmla="*/ 2147483646 h 464"/>
              <a:gd name="T16" fmla="*/ 2147483646 w 957"/>
              <a:gd name="T17" fmla="*/ 2147483646 h 464"/>
              <a:gd name="T18" fmla="*/ 2147483646 w 957"/>
              <a:gd name="T19" fmla="*/ 2147483646 h 464"/>
              <a:gd name="T20" fmla="*/ 2147483646 w 957"/>
              <a:gd name="T21" fmla="*/ 2147483646 h 464"/>
              <a:gd name="T22" fmla="*/ 2147483646 w 957"/>
              <a:gd name="T23" fmla="*/ 2147483646 h 464"/>
              <a:gd name="T24" fmla="*/ 2147483646 w 957"/>
              <a:gd name="T25" fmla="*/ 2147483646 h 464"/>
              <a:gd name="T26" fmla="*/ 2147483646 w 957"/>
              <a:gd name="T27" fmla="*/ 2147483646 h 464"/>
              <a:gd name="T28" fmla="*/ 2147483646 w 957"/>
              <a:gd name="T29" fmla="*/ 2147483646 h 464"/>
              <a:gd name="T30" fmla="*/ 2147483646 w 957"/>
              <a:gd name="T31" fmla="*/ 2147483646 h 464"/>
              <a:gd name="T32" fmla="*/ 2147483646 w 957"/>
              <a:gd name="T33" fmla="*/ 2147483646 h 464"/>
              <a:gd name="T34" fmla="*/ 2147483646 w 957"/>
              <a:gd name="T35" fmla="*/ 2147483646 h 464"/>
              <a:gd name="T36" fmla="*/ 2147483646 w 957"/>
              <a:gd name="T37" fmla="*/ 2147483646 h 464"/>
              <a:gd name="T38" fmla="*/ 2147483646 w 957"/>
              <a:gd name="T39" fmla="*/ 2147483646 h 464"/>
              <a:gd name="T40" fmla="*/ 2147483646 w 957"/>
              <a:gd name="T41" fmla="*/ 2147483646 h 464"/>
              <a:gd name="T42" fmla="*/ 2147483646 w 957"/>
              <a:gd name="T43" fmla="*/ 2147483646 h 464"/>
              <a:gd name="T44" fmla="*/ 0 w 957"/>
              <a:gd name="T45" fmla="*/ 2147483646 h 464"/>
              <a:gd name="T46" fmla="*/ 0 w 957"/>
              <a:gd name="T47" fmla="*/ 2147483646 h 464"/>
              <a:gd name="T48" fmla="*/ 2147483646 w 957"/>
              <a:gd name="T49" fmla="*/ 2147483646 h 464"/>
              <a:gd name="T50" fmla="*/ 2147483646 w 957"/>
              <a:gd name="T51" fmla="*/ 2147483646 h 464"/>
              <a:gd name="T52" fmla="*/ 2147483646 w 957"/>
              <a:gd name="T53" fmla="*/ 2147483646 h 464"/>
              <a:gd name="T54" fmla="*/ 2147483646 w 957"/>
              <a:gd name="T55" fmla="*/ 2147483646 h 464"/>
              <a:gd name="T56" fmla="*/ 2147483646 w 957"/>
              <a:gd name="T57" fmla="*/ 2147483646 h 464"/>
              <a:gd name="T58" fmla="*/ 2147483646 w 957"/>
              <a:gd name="T59" fmla="*/ 2147483646 h 464"/>
              <a:gd name="T60" fmla="*/ 2147483646 w 957"/>
              <a:gd name="T61" fmla="*/ 2147483646 h 464"/>
              <a:gd name="T62" fmla="*/ 2147483646 w 957"/>
              <a:gd name="T63" fmla="*/ 2147483646 h 464"/>
              <a:gd name="T64" fmla="*/ 2147483646 w 957"/>
              <a:gd name="T65" fmla="*/ 2147483646 h 46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57" h="464">
                <a:moveTo>
                  <a:pt x="696" y="1"/>
                </a:moveTo>
                <a:lnTo>
                  <a:pt x="745" y="0"/>
                </a:lnTo>
                <a:lnTo>
                  <a:pt x="794" y="9"/>
                </a:lnTo>
                <a:lnTo>
                  <a:pt x="879" y="57"/>
                </a:lnTo>
                <a:lnTo>
                  <a:pt x="935" y="132"/>
                </a:lnTo>
                <a:lnTo>
                  <a:pt x="957" y="232"/>
                </a:lnTo>
                <a:lnTo>
                  <a:pt x="957" y="256"/>
                </a:lnTo>
                <a:lnTo>
                  <a:pt x="952" y="282"/>
                </a:lnTo>
                <a:lnTo>
                  <a:pt x="937" y="329"/>
                </a:lnTo>
                <a:lnTo>
                  <a:pt x="880" y="406"/>
                </a:lnTo>
                <a:lnTo>
                  <a:pt x="797" y="454"/>
                </a:lnTo>
                <a:lnTo>
                  <a:pt x="749" y="463"/>
                </a:lnTo>
                <a:lnTo>
                  <a:pt x="722" y="464"/>
                </a:lnTo>
                <a:lnTo>
                  <a:pt x="696" y="463"/>
                </a:lnTo>
                <a:lnTo>
                  <a:pt x="693" y="463"/>
                </a:lnTo>
                <a:lnTo>
                  <a:pt x="696" y="440"/>
                </a:lnTo>
                <a:lnTo>
                  <a:pt x="693" y="415"/>
                </a:lnTo>
                <a:lnTo>
                  <a:pt x="670" y="374"/>
                </a:lnTo>
                <a:lnTo>
                  <a:pt x="631" y="350"/>
                </a:lnTo>
                <a:lnTo>
                  <a:pt x="607" y="347"/>
                </a:lnTo>
                <a:lnTo>
                  <a:pt x="581" y="349"/>
                </a:lnTo>
                <a:lnTo>
                  <a:pt x="581" y="347"/>
                </a:lnTo>
                <a:lnTo>
                  <a:pt x="0" y="347"/>
                </a:lnTo>
                <a:lnTo>
                  <a:pt x="0" y="115"/>
                </a:lnTo>
                <a:lnTo>
                  <a:pt x="581" y="115"/>
                </a:lnTo>
                <a:lnTo>
                  <a:pt x="580" y="115"/>
                </a:lnTo>
                <a:lnTo>
                  <a:pt x="602" y="117"/>
                </a:lnTo>
                <a:lnTo>
                  <a:pt x="628" y="115"/>
                </a:lnTo>
                <a:lnTo>
                  <a:pt x="668" y="91"/>
                </a:lnTo>
                <a:lnTo>
                  <a:pt x="691" y="50"/>
                </a:lnTo>
                <a:lnTo>
                  <a:pt x="694" y="28"/>
                </a:lnTo>
                <a:lnTo>
                  <a:pt x="692" y="1"/>
                </a:lnTo>
                <a:lnTo>
                  <a:pt x="696" y="1"/>
                </a:lnTo>
                <a:close/>
              </a:path>
            </a:pathLst>
          </a:custGeom>
          <a:solidFill>
            <a:srgbClr val="B2B2B2"/>
          </a:solidFill>
          <a:ln w="6350">
            <a:solidFill>
              <a:srgbClr val="000000"/>
            </a:solidFill>
            <a:prstDash val="solid"/>
            <a:round/>
            <a:headEnd/>
            <a:tailEnd/>
          </a:ln>
        </p:spPr>
        <p:txBody>
          <a:bodyPr/>
          <a:lstStyle/>
          <a:p>
            <a:endParaRPr lang="en-US"/>
          </a:p>
        </p:txBody>
      </p:sp>
    </p:spTree>
  </p:cSld>
  <p:clrMapOvr>
    <a:masterClrMapping/>
  </p:clrMapOvr>
  <p:transition spd="slow"/>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reeform 47">
            <a:extLst>
              <a:ext uri="{FF2B5EF4-FFF2-40B4-BE49-F238E27FC236}">
                <a16:creationId xmlns:a16="http://schemas.microsoft.com/office/drawing/2014/main" id="{DF6C0C08-B9F7-D20F-8294-E2923810D68E}"/>
              </a:ext>
            </a:extLst>
          </p:cNvPr>
          <p:cNvSpPr>
            <a:spLocks/>
          </p:cNvSpPr>
          <p:nvPr/>
        </p:nvSpPr>
        <p:spPr bwMode="auto">
          <a:xfrm>
            <a:off x="7105650" y="4679950"/>
            <a:ext cx="608013" cy="1223963"/>
          </a:xfrm>
          <a:custGeom>
            <a:avLst/>
            <a:gdLst>
              <a:gd name="T0" fmla="*/ 2147483646 w 1163"/>
              <a:gd name="T1" fmla="*/ 2147483646 h 2320"/>
              <a:gd name="T2" fmla="*/ 2147483646 w 1163"/>
              <a:gd name="T3" fmla="*/ 2147483646 h 2320"/>
              <a:gd name="T4" fmla="*/ 0 w 1163"/>
              <a:gd name="T5" fmla="*/ 2147483646 h 2320"/>
              <a:gd name="T6" fmla="*/ 0 w 1163"/>
              <a:gd name="T7" fmla="*/ 2147483646 h 2320"/>
              <a:gd name="T8" fmla="*/ 0 w 1163"/>
              <a:gd name="T9" fmla="*/ 0 h 2320"/>
              <a:gd name="T10" fmla="*/ 2147483646 w 1163"/>
              <a:gd name="T11" fmla="*/ 0 h 2320"/>
              <a:gd name="T12" fmla="*/ 2147483646 w 1163"/>
              <a:gd name="T13" fmla="*/ 2147483646 h 2320"/>
              <a:gd name="T14" fmla="*/ 2147483646 w 1163"/>
              <a:gd name="T15" fmla="*/ 2147483646 h 2320"/>
              <a:gd name="T16" fmla="*/ 2147483646 w 1163"/>
              <a:gd name="T17" fmla="*/ 2147483646 h 2320"/>
              <a:gd name="T18" fmla="*/ 2147483646 w 1163"/>
              <a:gd name="T19" fmla="*/ 2147483646 h 2320"/>
              <a:gd name="T20" fmla="*/ 2147483646 w 1163"/>
              <a:gd name="T21" fmla="*/ 2147483646 h 2320"/>
              <a:gd name="T22" fmla="*/ 2147483646 w 1163"/>
              <a:gd name="T23" fmla="*/ 2147483646 h 2320"/>
              <a:gd name="T24" fmla="*/ 2147483646 w 1163"/>
              <a:gd name="T25" fmla="*/ 2147483646 h 2320"/>
              <a:gd name="T26" fmla="*/ 2147483646 w 1163"/>
              <a:gd name="T27" fmla="*/ 2147483646 h 2320"/>
              <a:gd name="T28" fmla="*/ 2147483646 w 1163"/>
              <a:gd name="T29" fmla="*/ 2147483646 h 2320"/>
              <a:gd name="T30" fmla="*/ 2147483646 w 1163"/>
              <a:gd name="T31" fmla="*/ 2147483646 h 2320"/>
              <a:gd name="T32" fmla="*/ 2147483646 w 1163"/>
              <a:gd name="T33" fmla="*/ 2147483646 h 2320"/>
              <a:gd name="T34" fmla="*/ 2147483646 w 1163"/>
              <a:gd name="T35" fmla="*/ 2147483646 h 2320"/>
              <a:gd name="T36" fmla="*/ 2147483646 w 1163"/>
              <a:gd name="T37" fmla="*/ 2147483646 h 2320"/>
              <a:gd name="T38" fmla="*/ 2147483646 w 1163"/>
              <a:gd name="T39" fmla="*/ 2147483646 h 2320"/>
              <a:gd name="T40" fmla="*/ 2147483646 w 1163"/>
              <a:gd name="T41" fmla="*/ 2147483646 h 2320"/>
              <a:gd name="T42" fmla="*/ 2147483646 w 1163"/>
              <a:gd name="T43" fmla="*/ 2147483646 h 2320"/>
              <a:gd name="T44" fmla="*/ 2147483646 w 1163"/>
              <a:gd name="T45" fmla="*/ 2147483646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DDDDDD"/>
          </a:solidFill>
          <a:ln w="6350">
            <a:solidFill>
              <a:srgbClr val="000000"/>
            </a:solidFill>
            <a:prstDash val="solid"/>
            <a:round/>
            <a:headEnd/>
            <a:tailEnd/>
          </a:ln>
        </p:spPr>
        <p:txBody>
          <a:bodyPr/>
          <a:lstStyle/>
          <a:p>
            <a:endParaRPr lang="en-US"/>
          </a:p>
        </p:txBody>
      </p:sp>
      <p:sp>
        <p:nvSpPr>
          <p:cNvPr id="57347" name="Rectangle 2">
            <a:extLst>
              <a:ext uri="{FF2B5EF4-FFF2-40B4-BE49-F238E27FC236}">
                <a16:creationId xmlns:a16="http://schemas.microsoft.com/office/drawing/2014/main" id="{CB9CDE67-D881-6535-58AE-9D0806DF24D8}"/>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7348" name="Group 3">
            <a:extLst>
              <a:ext uri="{FF2B5EF4-FFF2-40B4-BE49-F238E27FC236}">
                <a16:creationId xmlns:a16="http://schemas.microsoft.com/office/drawing/2014/main" id="{77C0C1E9-30F0-6BF8-515E-2FAEDBFB298C}"/>
              </a:ext>
            </a:extLst>
          </p:cNvPr>
          <p:cNvGrpSpPr>
            <a:grpSpLocks/>
          </p:cNvGrpSpPr>
          <p:nvPr/>
        </p:nvGrpSpPr>
        <p:grpSpPr bwMode="auto">
          <a:xfrm>
            <a:off x="331788" y="1563688"/>
            <a:ext cx="2271712" cy="2814637"/>
            <a:chOff x="209" y="985"/>
            <a:chExt cx="1431" cy="1773"/>
          </a:xfrm>
        </p:grpSpPr>
        <p:sp>
          <p:nvSpPr>
            <p:cNvPr id="57378" name="Text Box 4">
              <a:extLst>
                <a:ext uri="{FF2B5EF4-FFF2-40B4-BE49-F238E27FC236}">
                  <a16:creationId xmlns:a16="http://schemas.microsoft.com/office/drawing/2014/main" id="{554FB0B8-E117-DD33-FDB8-AAD190DCDE88}"/>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7379" name="Group 5">
              <a:extLst>
                <a:ext uri="{FF2B5EF4-FFF2-40B4-BE49-F238E27FC236}">
                  <a16:creationId xmlns:a16="http://schemas.microsoft.com/office/drawing/2014/main" id="{6F4585A2-64B3-F2C3-9C35-7B33D7368ABE}"/>
                </a:ext>
              </a:extLst>
            </p:cNvPr>
            <p:cNvGrpSpPr>
              <a:grpSpLocks/>
            </p:cNvGrpSpPr>
            <p:nvPr/>
          </p:nvGrpSpPr>
          <p:grpSpPr bwMode="auto">
            <a:xfrm>
              <a:off x="209" y="1216"/>
              <a:ext cx="1301" cy="1542"/>
              <a:chOff x="209" y="1216"/>
              <a:chExt cx="1301" cy="1542"/>
            </a:xfrm>
          </p:grpSpPr>
          <p:sp>
            <p:nvSpPr>
              <p:cNvPr id="57380" name="Text Box 6">
                <a:extLst>
                  <a:ext uri="{FF2B5EF4-FFF2-40B4-BE49-F238E27FC236}">
                    <a16:creationId xmlns:a16="http://schemas.microsoft.com/office/drawing/2014/main" id="{1C155C3A-3F7C-7FE1-EF20-BDE31A619443}"/>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7381" name="Oval 7">
                <a:extLst>
                  <a:ext uri="{FF2B5EF4-FFF2-40B4-BE49-F238E27FC236}">
                    <a16:creationId xmlns:a16="http://schemas.microsoft.com/office/drawing/2014/main" id="{A5461E62-425C-980F-CDAF-1F9C31D47D5E}"/>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7382" name="Freeform 8">
                <a:extLst>
                  <a:ext uri="{FF2B5EF4-FFF2-40B4-BE49-F238E27FC236}">
                    <a16:creationId xmlns:a16="http://schemas.microsoft.com/office/drawing/2014/main" id="{04BD96A6-76A7-AE2E-22D1-043463C7B024}"/>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7383" name="Freeform 9">
                <a:extLst>
                  <a:ext uri="{FF2B5EF4-FFF2-40B4-BE49-F238E27FC236}">
                    <a16:creationId xmlns:a16="http://schemas.microsoft.com/office/drawing/2014/main" id="{18DCB265-95C2-4C74-86C5-C4605B1FFE36}"/>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7384" name="Freeform 10">
                <a:extLst>
                  <a:ext uri="{FF2B5EF4-FFF2-40B4-BE49-F238E27FC236}">
                    <a16:creationId xmlns:a16="http://schemas.microsoft.com/office/drawing/2014/main" id="{8B2D8ED0-621E-D335-CDFD-449C6056947E}"/>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7385" name="Freeform 11">
                <a:extLst>
                  <a:ext uri="{FF2B5EF4-FFF2-40B4-BE49-F238E27FC236}">
                    <a16:creationId xmlns:a16="http://schemas.microsoft.com/office/drawing/2014/main" id="{A794570A-0C3A-1415-34BF-4BD09B39FF29}"/>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7386" name="Freeform 12">
                <a:extLst>
                  <a:ext uri="{FF2B5EF4-FFF2-40B4-BE49-F238E27FC236}">
                    <a16:creationId xmlns:a16="http://schemas.microsoft.com/office/drawing/2014/main" id="{CEC3A2CE-C915-548C-7A9F-034E5FB41F0D}"/>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7387" name="Text Box 13">
                <a:extLst>
                  <a:ext uri="{FF2B5EF4-FFF2-40B4-BE49-F238E27FC236}">
                    <a16:creationId xmlns:a16="http://schemas.microsoft.com/office/drawing/2014/main" id="{9A82DDE1-0E6C-0618-EBFB-AF0B71BE1189}"/>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grpSp>
        <p:nvGrpSpPr>
          <p:cNvPr id="57349" name="Group 14">
            <a:extLst>
              <a:ext uri="{FF2B5EF4-FFF2-40B4-BE49-F238E27FC236}">
                <a16:creationId xmlns:a16="http://schemas.microsoft.com/office/drawing/2014/main" id="{EDB16C73-EBE3-046C-5086-1FAA632F1B6A}"/>
              </a:ext>
            </a:extLst>
          </p:cNvPr>
          <p:cNvGrpSpPr>
            <a:grpSpLocks/>
          </p:cNvGrpSpPr>
          <p:nvPr/>
        </p:nvGrpSpPr>
        <p:grpSpPr bwMode="auto">
          <a:xfrm>
            <a:off x="3203575" y="1563688"/>
            <a:ext cx="2601913" cy="3078162"/>
            <a:chOff x="2018" y="985"/>
            <a:chExt cx="1639" cy="1939"/>
          </a:xfrm>
        </p:grpSpPr>
        <p:grpSp>
          <p:nvGrpSpPr>
            <p:cNvPr id="57364" name="Group 15">
              <a:extLst>
                <a:ext uri="{FF2B5EF4-FFF2-40B4-BE49-F238E27FC236}">
                  <a16:creationId xmlns:a16="http://schemas.microsoft.com/office/drawing/2014/main" id="{5A3A5015-6F4A-CC33-1001-002DD1AF5EC5}"/>
                </a:ext>
              </a:extLst>
            </p:cNvPr>
            <p:cNvGrpSpPr>
              <a:grpSpLocks/>
            </p:cNvGrpSpPr>
            <p:nvPr/>
          </p:nvGrpSpPr>
          <p:grpSpPr bwMode="auto">
            <a:xfrm>
              <a:off x="2018" y="1215"/>
              <a:ext cx="1639" cy="1709"/>
              <a:chOff x="2018" y="1215"/>
              <a:chExt cx="1639" cy="1709"/>
            </a:xfrm>
          </p:grpSpPr>
          <p:sp>
            <p:nvSpPr>
              <p:cNvPr id="57366" name="Text Box 16">
                <a:extLst>
                  <a:ext uri="{FF2B5EF4-FFF2-40B4-BE49-F238E27FC236}">
                    <a16:creationId xmlns:a16="http://schemas.microsoft.com/office/drawing/2014/main" id="{7405D400-A889-8376-AD5E-44710BE73598}"/>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7367" name="Freeform 17">
                <a:extLst>
                  <a:ext uri="{FF2B5EF4-FFF2-40B4-BE49-F238E27FC236}">
                    <a16:creationId xmlns:a16="http://schemas.microsoft.com/office/drawing/2014/main" id="{D7D3D4B2-E9B7-2CFB-1C36-7775CD6E621C}"/>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7368" name="Freeform 18">
                <a:extLst>
                  <a:ext uri="{FF2B5EF4-FFF2-40B4-BE49-F238E27FC236}">
                    <a16:creationId xmlns:a16="http://schemas.microsoft.com/office/drawing/2014/main" id="{C60322E7-703D-34B6-AB64-BEC8A2131F59}"/>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7369" name="Freeform 19">
                <a:extLst>
                  <a:ext uri="{FF2B5EF4-FFF2-40B4-BE49-F238E27FC236}">
                    <a16:creationId xmlns:a16="http://schemas.microsoft.com/office/drawing/2014/main" id="{F5173B79-3FAB-6D0F-508C-E2D9C1AE281C}"/>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7370" name="Freeform 20">
                <a:extLst>
                  <a:ext uri="{FF2B5EF4-FFF2-40B4-BE49-F238E27FC236}">
                    <a16:creationId xmlns:a16="http://schemas.microsoft.com/office/drawing/2014/main" id="{F3F613EB-6E69-11D5-5DFF-D65DD971FE56}"/>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7371" name="Freeform 21">
                <a:extLst>
                  <a:ext uri="{FF2B5EF4-FFF2-40B4-BE49-F238E27FC236}">
                    <a16:creationId xmlns:a16="http://schemas.microsoft.com/office/drawing/2014/main" id="{7EE28C14-E566-FBC7-0931-8566ECD24D29}"/>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7372" name="Text Box 22">
                <a:extLst>
                  <a:ext uri="{FF2B5EF4-FFF2-40B4-BE49-F238E27FC236}">
                    <a16:creationId xmlns:a16="http://schemas.microsoft.com/office/drawing/2014/main" id="{327E4D2C-7AB5-BA57-B784-18F5C16BF73F}"/>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7373" name="Group 23">
                <a:extLst>
                  <a:ext uri="{FF2B5EF4-FFF2-40B4-BE49-F238E27FC236}">
                    <a16:creationId xmlns:a16="http://schemas.microsoft.com/office/drawing/2014/main" id="{09F7FEC4-D6CB-D999-E8F4-7DA541A678CD}"/>
                  </a:ext>
                </a:extLst>
              </p:cNvPr>
              <p:cNvGrpSpPr>
                <a:grpSpLocks/>
              </p:cNvGrpSpPr>
              <p:nvPr/>
            </p:nvGrpSpPr>
            <p:grpSpPr bwMode="auto">
              <a:xfrm>
                <a:off x="2822" y="2343"/>
                <a:ext cx="835" cy="581"/>
                <a:chOff x="2822" y="2343"/>
                <a:chExt cx="835" cy="581"/>
              </a:xfrm>
            </p:grpSpPr>
            <p:sp>
              <p:nvSpPr>
                <p:cNvPr id="57374" name="Freeform 24">
                  <a:extLst>
                    <a:ext uri="{FF2B5EF4-FFF2-40B4-BE49-F238E27FC236}">
                      <a16:creationId xmlns:a16="http://schemas.microsoft.com/office/drawing/2014/main" id="{49145875-F6E0-97E7-BD39-3C61DAF0AF22}"/>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7375" name="Freeform 25">
                  <a:extLst>
                    <a:ext uri="{FF2B5EF4-FFF2-40B4-BE49-F238E27FC236}">
                      <a16:creationId xmlns:a16="http://schemas.microsoft.com/office/drawing/2014/main" id="{230009D2-E069-6386-6955-B4F55F3AC3A7}"/>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7376" name="Rectangle 26">
                  <a:extLst>
                    <a:ext uri="{FF2B5EF4-FFF2-40B4-BE49-F238E27FC236}">
                      <a16:creationId xmlns:a16="http://schemas.microsoft.com/office/drawing/2014/main" id="{14949996-5A44-B250-B665-B3DFEB6CD030}"/>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7377" name="Freeform 27">
                  <a:extLst>
                    <a:ext uri="{FF2B5EF4-FFF2-40B4-BE49-F238E27FC236}">
                      <a16:creationId xmlns:a16="http://schemas.microsoft.com/office/drawing/2014/main" id="{BE519905-61EC-C23D-B226-E84EC3738C76}"/>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7365" name="Text Box 28">
              <a:extLst>
                <a:ext uri="{FF2B5EF4-FFF2-40B4-BE49-F238E27FC236}">
                  <a16:creationId xmlns:a16="http://schemas.microsoft.com/office/drawing/2014/main" id="{12450D81-3DDF-D412-3598-9BB36616CF79}"/>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7350" name="Text Box 29">
            <a:extLst>
              <a:ext uri="{FF2B5EF4-FFF2-40B4-BE49-F238E27FC236}">
                <a16:creationId xmlns:a16="http://schemas.microsoft.com/office/drawing/2014/main" id="{761948DC-CC41-6299-943B-E6FF138DAA2E}"/>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7351" name="Group 30">
            <a:extLst>
              <a:ext uri="{FF2B5EF4-FFF2-40B4-BE49-F238E27FC236}">
                <a16:creationId xmlns:a16="http://schemas.microsoft.com/office/drawing/2014/main" id="{8924E366-5149-7601-C6CF-DDCEB7987525}"/>
              </a:ext>
            </a:extLst>
          </p:cNvPr>
          <p:cNvGrpSpPr>
            <a:grpSpLocks/>
          </p:cNvGrpSpPr>
          <p:nvPr/>
        </p:nvGrpSpPr>
        <p:grpSpPr bwMode="auto">
          <a:xfrm>
            <a:off x="7099300" y="1944688"/>
            <a:ext cx="1747838" cy="2605087"/>
            <a:chOff x="4472" y="1225"/>
            <a:chExt cx="1101" cy="1641"/>
          </a:xfrm>
        </p:grpSpPr>
        <p:sp>
          <p:nvSpPr>
            <p:cNvPr id="57355" name="Text Box 31">
              <a:extLst>
                <a:ext uri="{FF2B5EF4-FFF2-40B4-BE49-F238E27FC236}">
                  <a16:creationId xmlns:a16="http://schemas.microsoft.com/office/drawing/2014/main" id="{9DBCE749-14FF-D5F4-BF52-5A939D9B566F}"/>
                </a:ext>
              </a:extLst>
            </p:cNvPr>
            <p:cNvSpPr txBox="1">
              <a:spLocks noChangeArrowheads="1"/>
            </p:cNvSpPr>
            <p:nvPr/>
          </p:nvSpPr>
          <p:spPr bwMode="auto">
            <a:xfrm>
              <a:off x="4963" y="1225"/>
              <a:ext cx="431"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7356" name="Text Box 32">
              <a:extLst>
                <a:ext uri="{FF2B5EF4-FFF2-40B4-BE49-F238E27FC236}">
                  <a16:creationId xmlns:a16="http://schemas.microsoft.com/office/drawing/2014/main" id="{16E3CA53-1D71-D414-037E-2F7DEA425146}"/>
                </a:ext>
              </a:extLst>
            </p:cNvPr>
            <p:cNvSpPr txBox="1">
              <a:spLocks noChangeArrowheads="1"/>
            </p:cNvSpPr>
            <p:nvPr/>
          </p:nvSpPr>
          <p:spPr bwMode="auto">
            <a:xfrm>
              <a:off x="4966" y="2082"/>
              <a:ext cx="607"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SHAPED</a:t>
              </a:r>
            </a:p>
            <a:p>
              <a:r>
                <a:rPr lang="en-GB" altLang="en-US" sz="1400" b="1">
                  <a:solidFill>
                    <a:srgbClr val="777777"/>
                  </a:solidFill>
                </a:rPr>
                <a:t>CHARGE</a:t>
              </a:r>
            </a:p>
          </p:txBody>
        </p:sp>
        <p:grpSp>
          <p:nvGrpSpPr>
            <p:cNvPr id="57357" name="Group 33">
              <a:extLst>
                <a:ext uri="{FF2B5EF4-FFF2-40B4-BE49-F238E27FC236}">
                  <a16:creationId xmlns:a16="http://schemas.microsoft.com/office/drawing/2014/main" id="{F0874CF7-857C-5169-A69C-6F08778E6B49}"/>
                </a:ext>
              </a:extLst>
            </p:cNvPr>
            <p:cNvGrpSpPr>
              <a:grpSpLocks/>
            </p:cNvGrpSpPr>
            <p:nvPr/>
          </p:nvGrpSpPr>
          <p:grpSpPr bwMode="auto">
            <a:xfrm>
              <a:off x="4472" y="1240"/>
              <a:ext cx="505" cy="775"/>
              <a:chOff x="4472" y="1240"/>
              <a:chExt cx="505" cy="775"/>
            </a:xfrm>
          </p:grpSpPr>
          <p:sp>
            <p:nvSpPr>
              <p:cNvPr id="57362" name="Freeform 34">
                <a:extLst>
                  <a:ext uri="{FF2B5EF4-FFF2-40B4-BE49-F238E27FC236}">
                    <a16:creationId xmlns:a16="http://schemas.microsoft.com/office/drawing/2014/main" id="{1EDB72E4-9602-9F1C-215F-ED948026F823}"/>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7363" name="Freeform 35">
                <a:extLst>
                  <a:ext uri="{FF2B5EF4-FFF2-40B4-BE49-F238E27FC236}">
                    <a16:creationId xmlns:a16="http://schemas.microsoft.com/office/drawing/2014/main" id="{1DC8C53B-6E27-8E9C-7ED8-BF4C72436647}"/>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7358" name="Group 36">
              <a:extLst>
                <a:ext uri="{FF2B5EF4-FFF2-40B4-BE49-F238E27FC236}">
                  <a16:creationId xmlns:a16="http://schemas.microsoft.com/office/drawing/2014/main" id="{D3723766-31A9-C101-706C-8C28A8723154}"/>
                </a:ext>
              </a:extLst>
            </p:cNvPr>
            <p:cNvGrpSpPr>
              <a:grpSpLocks/>
            </p:cNvGrpSpPr>
            <p:nvPr/>
          </p:nvGrpSpPr>
          <p:grpSpPr bwMode="auto">
            <a:xfrm>
              <a:off x="4476" y="2095"/>
              <a:ext cx="557" cy="771"/>
              <a:chOff x="4476" y="2095"/>
              <a:chExt cx="557" cy="771"/>
            </a:xfrm>
          </p:grpSpPr>
          <p:sp>
            <p:nvSpPr>
              <p:cNvPr id="57359" name="Rectangle 37">
                <a:extLst>
                  <a:ext uri="{FF2B5EF4-FFF2-40B4-BE49-F238E27FC236}">
                    <a16:creationId xmlns:a16="http://schemas.microsoft.com/office/drawing/2014/main" id="{F1E1BEBD-599E-796F-0265-995C3113C7D1}"/>
                  </a:ext>
                </a:extLst>
              </p:cNvPr>
              <p:cNvSpPr>
                <a:spLocks noChangeArrowheads="1"/>
              </p:cNvSpPr>
              <p:nvPr/>
            </p:nvSpPr>
            <p:spPr bwMode="auto">
              <a:xfrm>
                <a:off x="4476" y="2095"/>
                <a:ext cx="345" cy="771"/>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7360" name="Rectangle 38">
                <a:extLst>
                  <a:ext uri="{FF2B5EF4-FFF2-40B4-BE49-F238E27FC236}">
                    <a16:creationId xmlns:a16="http://schemas.microsoft.com/office/drawing/2014/main" id="{3E8DD13E-D1DF-DEA6-E603-A7F8469F656D}"/>
                  </a:ext>
                </a:extLst>
              </p:cNvPr>
              <p:cNvSpPr>
                <a:spLocks noChangeArrowheads="1"/>
              </p:cNvSpPr>
              <p:nvPr/>
            </p:nvSpPr>
            <p:spPr bwMode="auto">
              <a:xfrm>
                <a:off x="4476" y="2421"/>
                <a:ext cx="345" cy="41"/>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7361" name="Freeform 39">
                <a:extLst>
                  <a:ext uri="{FF2B5EF4-FFF2-40B4-BE49-F238E27FC236}">
                    <a16:creationId xmlns:a16="http://schemas.microsoft.com/office/drawing/2014/main" id="{FE15F468-C8B6-5D08-911F-A8D7C299DD44}"/>
                  </a:ext>
                </a:extLst>
              </p:cNvPr>
              <p:cNvSpPr>
                <a:spLocks/>
              </p:cNvSpPr>
              <p:nvPr/>
            </p:nvSpPr>
            <p:spPr bwMode="auto">
              <a:xfrm>
                <a:off x="4609" y="2421"/>
                <a:ext cx="424" cy="41"/>
              </a:xfrm>
              <a:custGeom>
                <a:avLst/>
                <a:gdLst>
                  <a:gd name="T0" fmla="*/ 0 w 1272"/>
                  <a:gd name="T1" fmla="*/ 0 h 122"/>
                  <a:gd name="T2" fmla="*/ 1 w 1272"/>
                  <a:gd name="T3" fmla="*/ 0 h 122"/>
                  <a:gd name="T4" fmla="*/ 1 w 1272"/>
                  <a:gd name="T5" fmla="*/ 0 h 122"/>
                  <a:gd name="T6" fmla="*/ 2 w 1272"/>
                  <a:gd name="T7" fmla="*/ 0 h 122"/>
                  <a:gd name="T8" fmla="*/ 1 w 1272"/>
                  <a:gd name="T9" fmla="*/ 0 h 122"/>
                  <a:gd name="T10" fmla="*/ 1 w 1272"/>
                  <a:gd name="T11" fmla="*/ 0 h 122"/>
                  <a:gd name="T12" fmla="*/ 0 w 1272"/>
                  <a:gd name="T13" fmla="*/ 0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777777"/>
              </a:solidFill>
              <a:ln w="6350">
                <a:solidFill>
                  <a:srgbClr val="777777"/>
                </a:solidFill>
                <a:prstDash val="solid"/>
                <a:round/>
                <a:headEnd/>
                <a:tailEnd/>
              </a:ln>
            </p:spPr>
            <p:txBody>
              <a:bodyPr/>
              <a:lstStyle/>
              <a:p>
                <a:endParaRPr lang="en-US"/>
              </a:p>
            </p:txBody>
          </p:sp>
        </p:grpSp>
      </p:grpSp>
      <p:sp>
        <p:nvSpPr>
          <p:cNvPr id="57352" name="Text Box 44">
            <a:extLst>
              <a:ext uri="{FF2B5EF4-FFF2-40B4-BE49-F238E27FC236}">
                <a16:creationId xmlns:a16="http://schemas.microsoft.com/office/drawing/2014/main" id="{B66EB47A-1B9A-9A65-D55E-6CB7FD35DFBF}"/>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a:t>
            </a:r>
          </a:p>
        </p:txBody>
      </p:sp>
      <p:sp>
        <p:nvSpPr>
          <p:cNvPr id="57353" name="Rectangle 49">
            <a:extLst>
              <a:ext uri="{FF2B5EF4-FFF2-40B4-BE49-F238E27FC236}">
                <a16:creationId xmlns:a16="http://schemas.microsoft.com/office/drawing/2014/main" id="{CB0B8707-1180-B2B3-EE5F-F2017BCADC51}"/>
              </a:ext>
            </a:extLst>
          </p:cNvPr>
          <p:cNvSpPr>
            <a:spLocks noChangeArrowheads="1"/>
          </p:cNvSpPr>
          <p:nvPr/>
        </p:nvSpPr>
        <p:spPr bwMode="auto">
          <a:xfrm>
            <a:off x="7105650" y="5172075"/>
            <a:ext cx="311150" cy="246063"/>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7354" name="Freeform 48">
            <a:extLst>
              <a:ext uri="{FF2B5EF4-FFF2-40B4-BE49-F238E27FC236}">
                <a16:creationId xmlns:a16="http://schemas.microsoft.com/office/drawing/2014/main" id="{392EF665-0D3C-F42F-2334-D8E26491FF39}"/>
              </a:ext>
            </a:extLst>
          </p:cNvPr>
          <p:cNvSpPr>
            <a:spLocks/>
          </p:cNvSpPr>
          <p:nvPr/>
        </p:nvSpPr>
        <p:spPr bwMode="auto">
          <a:xfrm>
            <a:off x="7164388" y="5172075"/>
            <a:ext cx="428625" cy="246063"/>
          </a:xfrm>
          <a:custGeom>
            <a:avLst/>
            <a:gdLst>
              <a:gd name="T0" fmla="*/ 2147483646 w 808"/>
              <a:gd name="T1" fmla="*/ 2147483646 h 464"/>
              <a:gd name="T2" fmla="*/ 2147483646 w 808"/>
              <a:gd name="T3" fmla="*/ 2147483646 h 464"/>
              <a:gd name="T4" fmla="*/ 2147483646 w 808"/>
              <a:gd name="T5" fmla="*/ 2147483646 h 464"/>
              <a:gd name="T6" fmla="*/ 2147483646 w 808"/>
              <a:gd name="T7" fmla="*/ 2147483646 h 464"/>
              <a:gd name="T8" fmla="*/ 2147483646 w 808"/>
              <a:gd name="T9" fmla="*/ 2147483646 h 464"/>
              <a:gd name="T10" fmla="*/ 2147483646 w 808"/>
              <a:gd name="T11" fmla="*/ 2147483646 h 464"/>
              <a:gd name="T12" fmla="*/ 2147483646 w 808"/>
              <a:gd name="T13" fmla="*/ 0 h 464"/>
              <a:gd name="T14" fmla="*/ 2147483646 w 808"/>
              <a:gd name="T15" fmla="*/ 0 h 464"/>
              <a:gd name="T16" fmla="*/ 2147483646 w 808"/>
              <a:gd name="T17" fmla="*/ 0 h 464"/>
              <a:gd name="T18" fmla="*/ 2147483646 w 808"/>
              <a:gd name="T19" fmla="*/ 0 h 464"/>
              <a:gd name="T20" fmla="*/ 2147483646 w 808"/>
              <a:gd name="T21" fmla="*/ 2147483646 h 464"/>
              <a:gd name="T22" fmla="*/ 2147483646 w 808"/>
              <a:gd name="T23" fmla="*/ 2147483646 h 464"/>
              <a:gd name="T24" fmla="*/ 2147483646 w 808"/>
              <a:gd name="T25" fmla="*/ 2147483646 h 464"/>
              <a:gd name="T26" fmla="*/ 2147483646 w 808"/>
              <a:gd name="T27" fmla="*/ 2147483646 h 464"/>
              <a:gd name="T28" fmla="*/ 2147483646 w 808"/>
              <a:gd name="T29" fmla="*/ 2147483646 h 464"/>
              <a:gd name="T30" fmla="*/ 2147483646 w 808"/>
              <a:gd name="T31" fmla="*/ 2147483646 h 464"/>
              <a:gd name="T32" fmla="*/ 2147483646 w 808"/>
              <a:gd name="T33" fmla="*/ 2147483646 h 464"/>
              <a:gd name="T34" fmla="*/ 2147483646 w 808"/>
              <a:gd name="T35" fmla="*/ 2147483646 h 464"/>
              <a:gd name="T36" fmla="*/ 2147483646 w 808"/>
              <a:gd name="T37" fmla="*/ 2147483646 h 464"/>
              <a:gd name="T38" fmla="*/ 2147483646 w 808"/>
              <a:gd name="T39" fmla="*/ 2147483646 h 464"/>
              <a:gd name="T40" fmla="*/ 2147483646 w 808"/>
              <a:gd name="T41" fmla="*/ 2147483646 h 464"/>
              <a:gd name="T42" fmla="*/ 2147483646 w 808"/>
              <a:gd name="T43" fmla="*/ 2147483646 h 464"/>
              <a:gd name="T44" fmla="*/ 2147483646 w 808"/>
              <a:gd name="T45" fmla="*/ 2147483646 h 464"/>
              <a:gd name="T46" fmla="*/ 2147483646 w 808"/>
              <a:gd name="T47" fmla="*/ 2147483646 h 464"/>
              <a:gd name="T48" fmla="*/ 2147483646 w 808"/>
              <a:gd name="T49" fmla="*/ 2147483646 h 464"/>
              <a:gd name="T50" fmla="*/ 2147483646 w 808"/>
              <a:gd name="T51" fmla="*/ 2147483646 h 464"/>
              <a:gd name="T52" fmla="*/ 2147483646 w 808"/>
              <a:gd name="T53" fmla="*/ 2147483646 h 464"/>
              <a:gd name="T54" fmla="*/ 2147483646 w 808"/>
              <a:gd name="T55" fmla="*/ 2147483646 h 464"/>
              <a:gd name="T56" fmla="*/ 2147483646 w 808"/>
              <a:gd name="T57" fmla="*/ 2147483646 h 464"/>
              <a:gd name="T58" fmla="*/ 0 w 808"/>
              <a:gd name="T59" fmla="*/ 2147483646 h 464"/>
              <a:gd name="T60" fmla="*/ 0 w 808"/>
              <a:gd name="T61" fmla="*/ 2147483646 h 464"/>
              <a:gd name="T62" fmla="*/ 2147483646 w 808"/>
              <a:gd name="T63" fmla="*/ 2147483646 h 464"/>
              <a:gd name="T64" fmla="*/ 2147483646 w 808"/>
              <a:gd name="T65" fmla="*/ 2147483646 h 46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8" h="464">
                <a:moveTo>
                  <a:pt x="347" y="117"/>
                </a:moveTo>
                <a:lnTo>
                  <a:pt x="382" y="98"/>
                </a:lnTo>
                <a:lnTo>
                  <a:pt x="396" y="60"/>
                </a:lnTo>
                <a:lnTo>
                  <a:pt x="395" y="41"/>
                </a:lnTo>
                <a:lnTo>
                  <a:pt x="385" y="24"/>
                </a:lnTo>
                <a:lnTo>
                  <a:pt x="347" y="1"/>
                </a:lnTo>
                <a:lnTo>
                  <a:pt x="347" y="0"/>
                </a:lnTo>
                <a:lnTo>
                  <a:pt x="579" y="0"/>
                </a:lnTo>
                <a:lnTo>
                  <a:pt x="578" y="0"/>
                </a:lnTo>
                <a:lnTo>
                  <a:pt x="604" y="0"/>
                </a:lnTo>
                <a:lnTo>
                  <a:pt x="631" y="4"/>
                </a:lnTo>
                <a:lnTo>
                  <a:pt x="677" y="19"/>
                </a:lnTo>
                <a:lnTo>
                  <a:pt x="749" y="72"/>
                </a:lnTo>
                <a:lnTo>
                  <a:pt x="793" y="146"/>
                </a:lnTo>
                <a:lnTo>
                  <a:pt x="808" y="232"/>
                </a:lnTo>
                <a:lnTo>
                  <a:pt x="808" y="251"/>
                </a:lnTo>
                <a:lnTo>
                  <a:pt x="807" y="273"/>
                </a:lnTo>
                <a:lnTo>
                  <a:pt x="796" y="316"/>
                </a:lnTo>
                <a:lnTo>
                  <a:pt x="753" y="391"/>
                </a:lnTo>
                <a:lnTo>
                  <a:pt x="681" y="442"/>
                </a:lnTo>
                <a:lnTo>
                  <a:pt x="578" y="464"/>
                </a:lnTo>
                <a:lnTo>
                  <a:pt x="579" y="464"/>
                </a:lnTo>
                <a:lnTo>
                  <a:pt x="347" y="464"/>
                </a:lnTo>
                <a:lnTo>
                  <a:pt x="382" y="445"/>
                </a:lnTo>
                <a:lnTo>
                  <a:pt x="396" y="407"/>
                </a:lnTo>
                <a:lnTo>
                  <a:pt x="395" y="388"/>
                </a:lnTo>
                <a:lnTo>
                  <a:pt x="385" y="370"/>
                </a:lnTo>
                <a:lnTo>
                  <a:pt x="347" y="348"/>
                </a:lnTo>
                <a:lnTo>
                  <a:pt x="348" y="347"/>
                </a:lnTo>
                <a:lnTo>
                  <a:pt x="0" y="347"/>
                </a:lnTo>
                <a:lnTo>
                  <a:pt x="0" y="115"/>
                </a:lnTo>
                <a:lnTo>
                  <a:pt x="348" y="115"/>
                </a:lnTo>
                <a:lnTo>
                  <a:pt x="347" y="117"/>
                </a:lnTo>
                <a:close/>
              </a:path>
            </a:pathLst>
          </a:custGeom>
          <a:solidFill>
            <a:srgbClr val="B2B2B2"/>
          </a:solidFill>
          <a:ln w="6350">
            <a:solidFill>
              <a:srgbClr val="000000"/>
            </a:solidFill>
            <a:prstDash val="solid"/>
            <a:round/>
            <a:headEnd/>
            <a:tailEnd/>
          </a:ln>
        </p:spPr>
        <p:txBody>
          <a:bodyPr/>
          <a:lstStyle/>
          <a:p>
            <a:endParaRPr lang="en-US"/>
          </a:p>
        </p:txBody>
      </p:sp>
    </p:spTree>
  </p:cSld>
  <p:clrMapOvr>
    <a:masterClrMapping/>
  </p:clrMapOvr>
  <p:transition spd="slow"/>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Freeform 2">
            <a:extLst>
              <a:ext uri="{FF2B5EF4-FFF2-40B4-BE49-F238E27FC236}">
                <a16:creationId xmlns:a16="http://schemas.microsoft.com/office/drawing/2014/main" id="{A155F00D-2759-8DE1-C28F-873A48D9D8E3}"/>
              </a:ext>
            </a:extLst>
          </p:cNvPr>
          <p:cNvSpPr>
            <a:spLocks/>
          </p:cNvSpPr>
          <p:nvPr/>
        </p:nvSpPr>
        <p:spPr bwMode="auto">
          <a:xfrm>
            <a:off x="7105650" y="4679950"/>
            <a:ext cx="608013" cy="1223963"/>
          </a:xfrm>
          <a:custGeom>
            <a:avLst/>
            <a:gdLst>
              <a:gd name="T0" fmla="*/ 2147483646 w 1163"/>
              <a:gd name="T1" fmla="*/ 2147483646 h 2320"/>
              <a:gd name="T2" fmla="*/ 2147483646 w 1163"/>
              <a:gd name="T3" fmla="*/ 2147483646 h 2320"/>
              <a:gd name="T4" fmla="*/ 0 w 1163"/>
              <a:gd name="T5" fmla="*/ 2147483646 h 2320"/>
              <a:gd name="T6" fmla="*/ 0 w 1163"/>
              <a:gd name="T7" fmla="*/ 2147483646 h 2320"/>
              <a:gd name="T8" fmla="*/ 0 w 1163"/>
              <a:gd name="T9" fmla="*/ 0 h 2320"/>
              <a:gd name="T10" fmla="*/ 2147483646 w 1163"/>
              <a:gd name="T11" fmla="*/ 0 h 2320"/>
              <a:gd name="T12" fmla="*/ 2147483646 w 1163"/>
              <a:gd name="T13" fmla="*/ 2147483646 h 2320"/>
              <a:gd name="T14" fmla="*/ 2147483646 w 1163"/>
              <a:gd name="T15" fmla="*/ 2147483646 h 2320"/>
              <a:gd name="T16" fmla="*/ 2147483646 w 1163"/>
              <a:gd name="T17" fmla="*/ 2147483646 h 2320"/>
              <a:gd name="T18" fmla="*/ 2147483646 w 1163"/>
              <a:gd name="T19" fmla="*/ 2147483646 h 2320"/>
              <a:gd name="T20" fmla="*/ 2147483646 w 1163"/>
              <a:gd name="T21" fmla="*/ 2147483646 h 2320"/>
              <a:gd name="T22" fmla="*/ 2147483646 w 1163"/>
              <a:gd name="T23" fmla="*/ 2147483646 h 2320"/>
              <a:gd name="T24" fmla="*/ 2147483646 w 1163"/>
              <a:gd name="T25" fmla="*/ 2147483646 h 2320"/>
              <a:gd name="T26" fmla="*/ 2147483646 w 1163"/>
              <a:gd name="T27" fmla="*/ 2147483646 h 2320"/>
              <a:gd name="T28" fmla="*/ 2147483646 w 1163"/>
              <a:gd name="T29" fmla="*/ 2147483646 h 2320"/>
              <a:gd name="T30" fmla="*/ 2147483646 w 1163"/>
              <a:gd name="T31" fmla="*/ 2147483646 h 2320"/>
              <a:gd name="T32" fmla="*/ 2147483646 w 1163"/>
              <a:gd name="T33" fmla="*/ 2147483646 h 2320"/>
              <a:gd name="T34" fmla="*/ 2147483646 w 1163"/>
              <a:gd name="T35" fmla="*/ 2147483646 h 2320"/>
              <a:gd name="T36" fmla="*/ 2147483646 w 1163"/>
              <a:gd name="T37" fmla="*/ 2147483646 h 2320"/>
              <a:gd name="T38" fmla="*/ 2147483646 w 1163"/>
              <a:gd name="T39" fmla="*/ 2147483646 h 2320"/>
              <a:gd name="T40" fmla="*/ 2147483646 w 1163"/>
              <a:gd name="T41" fmla="*/ 2147483646 h 2320"/>
              <a:gd name="T42" fmla="*/ 2147483646 w 1163"/>
              <a:gd name="T43" fmla="*/ 2147483646 h 2320"/>
              <a:gd name="T44" fmla="*/ 2147483646 w 1163"/>
              <a:gd name="T45" fmla="*/ 2147483646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DDDDDD"/>
          </a:solidFill>
          <a:ln w="6350">
            <a:solidFill>
              <a:srgbClr val="000000"/>
            </a:solidFill>
            <a:prstDash val="solid"/>
            <a:round/>
            <a:headEnd/>
            <a:tailEnd/>
          </a:ln>
        </p:spPr>
        <p:txBody>
          <a:bodyPr/>
          <a:lstStyle/>
          <a:p>
            <a:endParaRPr lang="en-US"/>
          </a:p>
        </p:txBody>
      </p:sp>
      <p:sp>
        <p:nvSpPr>
          <p:cNvPr id="58371" name="Rectangle 3">
            <a:extLst>
              <a:ext uri="{FF2B5EF4-FFF2-40B4-BE49-F238E27FC236}">
                <a16:creationId xmlns:a16="http://schemas.microsoft.com/office/drawing/2014/main" id="{77848FA1-9129-C0F4-2632-E38B7244112C}"/>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8372" name="Group 4">
            <a:extLst>
              <a:ext uri="{FF2B5EF4-FFF2-40B4-BE49-F238E27FC236}">
                <a16:creationId xmlns:a16="http://schemas.microsoft.com/office/drawing/2014/main" id="{05F9227A-54C2-7C7A-C119-444CDC56D27A}"/>
              </a:ext>
            </a:extLst>
          </p:cNvPr>
          <p:cNvGrpSpPr>
            <a:grpSpLocks/>
          </p:cNvGrpSpPr>
          <p:nvPr/>
        </p:nvGrpSpPr>
        <p:grpSpPr bwMode="auto">
          <a:xfrm>
            <a:off x="331788" y="1563688"/>
            <a:ext cx="2271712" cy="2814637"/>
            <a:chOff x="209" y="985"/>
            <a:chExt cx="1431" cy="1773"/>
          </a:xfrm>
        </p:grpSpPr>
        <p:sp>
          <p:nvSpPr>
            <p:cNvPr id="58402" name="Text Box 5">
              <a:extLst>
                <a:ext uri="{FF2B5EF4-FFF2-40B4-BE49-F238E27FC236}">
                  <a16:creationId xmlns:a16="http://schemas.microsoft.com/office/drawing/2014/main" id="{6702358D-CBC0-1994-4F07-E4C9B0F31A77}"/>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8403" name="Group 6">
              <a:extLst>
                <a:ext uri="{FF2B5EF4-FFF2-40B4-BE49-F238E27FC236}">
                  <a16:creationId xmlns:a16="http://schemas.microsoft.com/office/drawing/2014/main" id="{AFB21A99-270B-0DA1-B656-A8AB3E4F83E5}"/>
                </a:ext>
              </a:extLst>
            </p:cNvPr>
            <p:cNvGrpSpPr>
              <a:grpSpLocks/>
            </p:cNvGrpSpPr>
            <p:nvPr/>
          </p:nvGrpSpPr>
          <p:grpSpPr bwMode="auto">
            <a:xfrm>
              <a:off x="209" y="1216"/>
              <a:ext cx="1301" cy="1542"/>
              <a:chOff x="209" y="1216"/>
              <a:chExt cx="1301" cy="1542"/>
            </a:xfrm>
          </p:grpSpPr>
          <p:sp>
            <p:nvSpPr>
              <p:cNvPr id="58404" name="Text Box 7">
                <a:extLst>
                  <a:ext uri="{FF2B5EF4-FFF2-40B4-BE49-F238E27FC236}">
                    <a16:creationId xmlns:a16="http://schemas.microsoft.com/office/drawing/2014/main" id="{23E39FB4-FD80-D5E8-A308-B32A20EB67A4}"/>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8405" name="Oval 8">
                <a:extLst>
                  <a:ext uri="{FF2B5EF4-FFF2-40B4-BE49-F238E27FC236}">
                    <a16:creationId xmlns:a16="http://schemas.microsoft.com/office/drawing/2014/main" id="{22CE69E8-9C39-C1EB-C1BF-F886E19AF386}"/>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8406" name="Freeform 9">
                <a:extLst>
                  <a:ext uri="{FF2B5EF4-FFF2-40B4-BE49-F238E27FC236}">
                    <a16:creationId xmlns:a16="http://schemas.microsoft.com/office/drawing/2014/main" id="{67E61500-8461-4D71-8D95-7E36A25BCD85}"/>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8407" name="Freeform 10">
                <a:extLst>
                  <a:ext uri="{FF2B5EF4-FFF2-40B4-BE49-F238E27FC236}">
                    <a16:creationId xmlns:a16="http://schemas.microsoft.com/office/drawing/2014/main" id="{124189EB-911D-F63A-1474-B51AE909A5AF}"/>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8408" name="Freeform 11">
                <a:extLst>
                  <a:ext uri="{FF2B5EF4-FFF2-40B4-BE49-F238E27FC236}">
                    <a16:creationId xmlns:a16="http://schemas.microsoft.com/office/drawing/2014/main" id="{39EE2B1C-CF45-B283-2C43-D2B23184DE20}"/>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8409" name="Freeform 12">
                <a:extLst>
                  <a:ext uri="{FF2B5EF4-FFF2-40B4-BE49-F238E27FC236}">
                    <a16:creationId xmlns:a16="http://schemas.microsoft.com/office/drawing/2014/main" id="{12151C67-7A55-4C15-8378-36C7C7A7E1AB}"/>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8410" name="Freeform 13">
                <a:extLst>
                  <a:ext uri="{FF2B5EF4-FFF2-40B4-BE49-F238E27FC236}">
                    <a16:creationId xmlns:a16="http://schemas.microsoft.com/office/drawing/2014/main" id="{ABC5B7F4-0C2C-DD07-82CF-1C03AB07D113}"/>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8411" name="Text Box 14">
                <a:extLst>
                  <a:ext uri="{FF2B5EF4-FFF2-40B4-BE49-F238E27FC236}">
                    <a16:creationId xmlns:a16="http://schemas.microsoft.com/office/drawing/2014/main" id="{56F7BAE7-FC09-2114-FE97-448DFEB478E9}"/>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endParaRPr lang="en-GB" altLang="en-US" b="1">
                  <a:solidFill>
                    <a:srgbClr val="777777"/>
                  </a:solidFill>
                </a:endParaRPr>
              </a:p>
            </p:txBody>
          </p:sp>
        </p:grpSp>
      </p:grpSp>
      <p:grpSp>
        <p:nvGrpSpPr>
          <p:cNvPr id="58373" name="Group 15">
            <a:extLst>
              <a:ext uri="{FF2B5EF4-FFF2-40B4-BE49-F238E27FC236}">
                <a16:creationId xmlns:a16="http://schemas.microsoft.com/office/drawing/2014/main" id="{3F7AD9C8-9320-55C1-2249-6368ABC99633}"/>
              </a:ext>
            </a:extLst>
          </p:cNvPr>
          <p:cNvGrpSpPr>
            <a:grpSpLocks/>
          </p:cNvGrpSpPr>
          <p:nvPr/>
        </p:nvGrpSpPr>
        <p:grpSpPr bwMode="auto">
          <a:xfrm>
            <a:off x="3203575" y="1563688"/>
            <a:ext cx="2601913" cy="3078162"/>
            <a:chOff x="2018" y="985"/>
            <a:chExt cx="1639" cy="1939"/>
          </a:xfrm>
        </p:grpSpPr>
        <p:grpSp>
          <p:nvGrpSpPr>
            <p:cNvPr id="58388" name="Group 16">
              <a:extLst>
                <a:ext uri="{FF2B5EF4-FFF2-40B4-BE49-F238E27FC236}">
                  <a16:creationId xmlns:a16="http://schemas.microsoft.com/office/drawing/2014/main" id="{0A656D7D-88C2-C1F0-2926-C54EFB357EE0}"/>
                </a:ext>
              </a:extLst>
            </p:cNvPr>
            <p:cNvGrpSpPr>
              <a:grpSpLocks/>
            </p:cNvGrpSpPr>
            <p:nvPr/>
          </p:nvGrpSpPr>
          <p:grpSpPr bwMode="auto">
            <a:xfrm>
              <a:off x="2018" y="1215"/>
              <a:ext cx="1639" cy="1709"/>
              <a:chOff x="2018" y="1215"/>
              <a:chExt cx="1639" cy="1709"/>
            </a:xfrm>
          </p:grpSpPr>
          <p:sp>
            <p:nvSpPr>
              <p:cNvPr id="58390" name="Text Box 17">
                <a:extLst>
                  <a:ext uri="{FF2B5EF4-FFF2-40B4-BE49-F238E27FC236}">
                    <a16:creationId xmlns:a16="http://schemas.microsoft.com/office/drawing/2014/main" id="{CFBB23D6-B3D8-26CA-7B5D-F94FF22F987A}"/>
                  </a:ext>
                </a:extLst>
              </p:cNvPr>
              <p:cNvSpPr txBox="1">
                <a:spLocks noChangeArrowheads="1"/>
              </p:cNvSpPr>
              <p:nvPr/>
            </p:nvSpPr>
            <p:spPr bwMode="auto">
              <a:xfrm>
                <a:off x="2641" y="1215"/>
                <a:ext cx="937"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8391" name="Freeform 18">
                <a:extLst>
                  <a:ext uri="{FF2B5EF4-FFF2-40B4-BE49-F238E27FC236}">
                    <a16:creationId xmlns:a16="http://schemas.microsoft.com/office/drawing/2014/main" id="{B116BDEE-FD1E-2D11-10F6-6BA80E007236}"/>
                  </a:ext>
                </a:extLst>
              </p:cNvPr>
              <p:cNvSpPr>
                <a:spLocks/>
              </p:cNvSpPr>
              <p:nvPr/>
            </p:nvSpPr>
            <p:spPr bwMode="auto">
              <a:xfrm>
                <a:off x="2018" y="1344"/>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sp>
            <p:nvSpPr>
              <p:cNvPr id="58392" name="Freeform 19">
                <a:extLst>
                  <a:ext uri="{FF2B5EF4-FFF2-40B4-BE49-F238E27FC236}">
                    <a16:creationId xmlns:a16="http://schemas.microsoft.com/office/drawing/2014/main" id="{E9DDF35F-5D91-0605-5207-4E3002886045}"/>
                  </a:ext>
                </a:extLst>
              </p:cNvPr>
              <p:cNvSpPr>
                <a:spLocks/>
              </p:cNvSpPr>
              <p:nvPr/>
            </p:nvSpPr>
            <p:spPr bwMode="auto">
              <a:xfrm>
                <a:off x="2399" y="1579"/>
                <a:ext cx="232" cy="238"/>
              </a:xfrm>
              <a:custGeom>
                <a:avLst/>
                <a:gdLst>
                  <a:gd name="T0" fmla="*/ 0 w 696"/>
                  <a:gd name="T1" fmla="*/ 1 h 714"/>
                  <a:gd name="T2" fmla="*/ 0 w 696"/>
                  <a:gd name="T3" fmla="*/ 1 h 714"/>
                  <a:gd name="T4" fmla="*/ 0 w 696"/>
                  <a:gd name="T5" fmla="*/ 1 h 714"/>
                  <a:gd name="T6" fmla="*/ 1 w 696"/>
                  <a:gd name="T7" fmla="*/ 1 h 714"/>
                  <a:gd name="T8" fmla="*/ 1 w 696"/>
                  <a:gd name="T9" fmla="*/ 1 h 714"/>
                  <a:gd name="T10" fmla="*/ 1 w 696"/>
                  <a:gd name="T11" fmla="*/ 1 h 714"/>
                  <a:gd name="T12" fmla="*/ 1 w 696"/>
                  <a:gd name="T13" fmla="*/ 0 h 714"/>
                  <a:gd name="T14" fmla="*/ 1 w 696"/>
                  <a:gd name="T15" fmla="*/ 0 h 714"/>
                  <a:gd name="T16" fmla="*/ 1 w 696"/>
                  <a:gd name="T17" fmla="*/ 0 h 7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6" h="714">
                    <a:moveTo>
                      <a:pt x="0" y="714"/>
                    </a:moveTo>
                    <a:lnTo>
                      <a:pt x="131" y="684"/>
                    </a:lnTo>
                    <a:lnTo>
                      <a:pt x="255" y="633"/>
                    </a:lnTo>
                    <a:lnTo>
                      <a:pt x="368" y="563"/>
                    </a:lnTo>
                    <a:lnTo>
                      <a:pt x="469" y="476"/>
                    </a:lnTo>
                    <a:lnTo>
                      <a:pt x="551" y="376"/>
                    </a:lnTo>
                    <a:lnTo>
                      <a:pt x="618" y="261"/>
                    </a:lnTo>
                    <a:lnTo>
                      <a:pt x="666" y="136"/>
                    </a:lnTo>
                    <a:lnTo>
                      <a:pt x="6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8393" name="Freeform 20">
                <a:extLst>
                  <a:ext uri="{FF2B5EF4-FFF2-40B4-BE49-F238E27FC236}">
                    <a16:creationId xmlns:a16="http://schemas.microsoft.com/office/drawing/2014/main" id="{322D1C52-88B9-F771-1636-B57E0908906E}"/>
                  </a:ext>
                </a:extLst>
              </p:cNvPr>
              <p:cNvSpPr>
                <a:spLocks/>
              </p:cNvSpPr>
              <p:nvPr/>
            </p:nvSpPr>
            <p:spPr bwMode="auto">
              <a:xfrm>
                <a:off x="2361" y="1539"/>
                <a:ext cx="348" cy="356"/>
              </a:xfrm>
              <a:custGeom>
                <a:avLst/>
                <a:gdLst>
                  <a:gd name="T0" fmla="*/ 0 w 1045"/>
                  <a:gd name="T1" fmla="*/ 1 h 1070"/>
                  <a:gd name="T2" fmla="*/ 0 w 1045"/>
                  <a:gd name="T3" fmla="*/ 1 h 1070"/>
                  <a:gd name="T4" fmla="*/ 0 w 1045"/>
                  <a:gd name="T5" fmla="*/ 1 h 1070"/>
                  <a:gd name="T6" fmla="*/ 0 w 1045"/>
                  <a:gd name="T7" fmla="*/ 1 h 1070"/>
                  <a:gd name="T8" fmla="*/ 1 w 1045"/>
                  <a:gd name="T9" fmla="*/ 1 h 1070"/>
                  <a:gd name="T10" fmla="*/ 1 w 1045"/>
                  <a:gd name="T11" fmla="*/ 1 h 1070"/>
                  <a:gd name="T12" fmla="*/ 1 w 1045"/>
                  <a:gd name="T13" fmla="*/ 1 h 1070"/>
                  <a:gd name="T14" fmla="*/ 1 w 1045"/>
                  <a:gd name="T15" fmla="*/ 1 h 1070"/>
                  <a:gd name="T16" fmla="*/ 1 w 1045"/>
                  <a:gd name="T17" fmla="*/ 1 h 1070"/>
                  <a:gd name="T18" fmla="*/ 1 w 1045"/>
                  <a:gd name="T19" fmla="*/ 0 h 1070"/>
                  <a:gd name="T20" fmla="*/ 1 w 1045"/>
                  <a:gd name="T21" fmla="*/ 0 h 1070"/>
                  <a:gd name="T22" fmla="*/ 1 w 1045"/>
                  <a:gd name="T23" fmla="*/ 0 h 1070"/>
                  <a:gd name="T24" fmla="*/ 1 w 1045"/>
                  <a:gd name="T25" fmla="*/ 0 h 10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45" h="1070">
                    <a:moveTo>
                      <a:pt x="0" y="1070"/>
                    </a:moveTo>
                    <a:lnTo>
                      <a:pt x="53" y="1070"/>
                    </a:lnTo>
                    <a:lnTo>
                      <a:pt x="109" y="1070"/>
                    </a:lnTo>
                    <a:lnTo>
                      <a:pt x="218" y="1058"/>
                    </a:lnTo>
                    <a:lnTo>
                      <a:pt x="421" y="1003"/>
                    </a:lnTo>
                    <a:lnTo>
                      <a:pt x="605" y="907"/>
                    </a:lnTo>
                    <a:lnTo>
                      <a:pt x="764" y="774"/>
                    </a:lnTo>
                    <a:lnTo>
                      <a:pt x="892" y="613"/>
                    </a:lnTo>
                    <a:lnTo>
                      <a:pt x="984" y="426"/>
                    </a:lnTo>
                    <a:lnTo>
                      <a:pt x="1036" y="222"/>
                    </a:lnTo>
                    <a:lnTo>
                      <a:pt x="1045" y="113"/>
                    </a:lnTo>
                    <a:lnTo>
                      <a:pt x="1045" y="57"/>
                    </a:lnTo>
                    <a:lnTo>
                      <a:pt x="1041"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8394" name="Freeform 21">
                <a:extLst>
                  <a:ext uri="{FF2B5EF4-FFF2-40B4-BE49-F238E27FC236}">
                    <a16:creationId xmlns:a16="http://schemas.microsoft.com/office/drawing/2014/main" id="{34D4D502-F810-6F63-A04E-AB3F61628BC8}"/>
                  </a:ext>
                </a:extLst>
              </p:cNvPr>
              <p:cNvSpPr>
                <a:spLocks/>
              </p:cNvSpPr>
              <p:nvPr/>
            </p:nvSpPr>
            <p:spPr bwMode="auto">
              <a:xfrm>
                <a:off x="2323" y="1499"/>
                <a:ext cx="478" cy="487"/>
              </a:xfrm>
              <a:custGeom>
                <a:avLst/>
                <a:gdLst>
                  <a:gd name="T0" fmla="*/ 0 w 1435"/>
                  <a:gd name="T1" fmla="*/ 2 h 1463"/>
                  <a:gd name="T2" fmla="*/ 0 w 1435"/>
                  <a:gd name="T3" fmla="*/ 2 h 1463"/>
                  <a:gd name="T4" fmla="*/ 0 w 1435"/>
                  <a:gd name="T5" fmla="*/ 2 h 1463"/>
                  <a:gd name="T6" fmla="*/ 0 w 1435"/>
                  <a:gd name="T7" fmla="*/ 2 h 1463"/>
                  <a:gd name="T8" fmla="*/ 1 w 1435"/>
                  <a:gd name="T9" fmla="*/ 2 h 1463"/>
                  <a:gd name="T10" fmla="*/ 1 w 1435"/>
                  <a:gd name="T11" fmla="*/ 2 h 1463"/>
                  <a:gd name="T12" fmla="*/ 1 w 1435"/>
                  <a:gd name="T13" fmla="*/ 2 h 1463"/>
                  <a:gd name="T14" fmla="*/ 1 w 1435"/>
                  <a:gd name="T15" fmla="*/ 2 h 1463"/>
                  <a:gd name="T16" fmla="*/ 1 w 1435"/>
                  <a:gd name="T17" fmla="*/ 2 h 1463"/>
                  <a:gd name="T18" fmla="*/ 2 w 1435"/>
                  <a:gd name="T19" fmla="*/ 2 h 1463"/>
                  <a:gd name="T20" fmla="*/ 2 w 1435"/>
                  <a:gd name="T21" fmla="*/ 1 h 1463"/>
                  <a:gd name="T22" fmla="*/ 2 w 1435"/>
                  <a:gd name="T23" fmla="*/ 1 h 1463"/>
                  <a:gd name="T24" fmla="*/ 2 w 1435"/>
                  <a:gd name="T25" fmla="*/ 1 h 1463"/>
                  <a:gd name="T26" fmla="*/ 2 w 1435"/>
                  <a:gd name="T27" fmla="*/ 1 h 1463"/>
                  <a:gd name="T28" fmla="*/ 2 w 1435"/>
                  <a:gd name="T29" fmla="*/ 1 h 1463"/>
                  <a:gd name="T30" fmla="*/ 2 w 1435"/>
                  <a:gd name="T31" fmla="*/ 0 h 1463"/>
                  <a:gd name="T32" fmla="*/ 2 w 1435"/>
                  <a:gd name="T33" fmla="*/ 0 h 1463"/>
                  <a:gd name="T34" fmla="*/ 2 w 1435"/>
                  <a:gd name="T35" fmla="*/ 0 h 1463"/>
                  <a:gd name="T36" fmla="*/ 2 w 1435"/>
                  <a:gd name="T37" fmla="*/ 0 h 146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35" h="1463">
                    <a:moveTo>
                      <a:pt x="0" y="1426"/>
                    </a:moveTo>
                    <a:lnTo>
                      <a:pt x="157" y="1454"/>
                    </a:lnTo>
                    <a:lnTo>
                      <a:pt x="234" y="1460"/>
                    </a:lnTo>
                    <a:lnTo>
                      <a:pt x="314" y="1463"/>
                    </a:lnTo>
                    <a:lnTo>
                      <a:pt x="464" y="1451"/>
                    </a:lnTo>
                    <a:lnTo>
                      <a:pt x="611" y="1417"/>
                    </a:lnTo>
                    <a:lnTo>
                      <a:pt x="748" y="1367"/>
                    </a:lnTo>
                    <a:lnTo>
                      <a:pt x="878" y="1298"/>
                    </a:lnTo>
                    <a:lnTo>
                      <a:pt x="997" y="1215"/>
                    </a:lnTo>
                    <a:lnTo>
                      <a:pt x="1106" y="1116"/>
                    </a:lnTo>
                    <a:lnTo>
                      <a:pt x="1199" y="1009"/>
                    </a:lnTo>
                    <a:lnTo>
                      <a:pt x="1280" y="888"/>
                    </a:lnTo>
                    <a:lnTo>
                      <a:pt x="1345" y="756"/>
                    </a:lnTo>
                    <a:lnTo>
                      <a:pt x="1394" y="616"/>
                    </a:lnTo>
                    <a:lnTo>
                      <a:pt x="1423" y="471"/>
                    </a:lnTo>
                    <a:lnTo>
                      <a:pt x="1435" y="318"/>
                    </a:lnTo>
                    <a:lnTo>
                      <a:pt x="1433" y="241"/>
                    </a:lnTo>
                    <a:lnTo>
                      <a:pt x="1425" y="161"/>
                    </a:lnTo>
                    <a:lnTo>
                      <a:pt x="13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777777"/>
                    </a:solidFill>
                  </a14:hiddenFill>
                </a:ext>
              </a:extLst>
            </p:spPr>
            <p:txBody>
              <a:bodyPr/>
              <a:lstStyle/>
              <a:p>
                <a:endParaRPr lang="en-US"/>
              </a:p>
            </p:txBody>
          </p:sp>
          <p:sp>
            <p:nvSpPr>
              <p:cNvPr id="58395" name="Freeform 22">
                <a:extLst>
                  <a:ext uri="{FF2B5EF4-FFF2-40B4-BE49-F238E27FC236}">
                    <a16:creationId xmlns:a16="http://schemas.microsoft.com/office/drawing/2014/main" id="{57C2612F-A074-9716-CB05-8F1E4D542F5D}"/>
                  </a:ext>
                </a:extLst>
              </p:cNvPr>
              <p:cNvSpPr>
                <a:spLocks/>
              </p:cNvSpPr>
              <p:nvPr/>
            </p:nvSpPr>
            <p:spPr bwMode="auto">
              <a:xfrm>
                <a:off x="2827" y="1533"/>
                <a:ext cx="251" cy="542"/>
              </a:xfrm>
              <a:custGeom>
                <a:avLst/>
                <a:gdLst>
                  <a:gd name="T0" fmla="*/ 0 w 754"/>
                  <a:gd name="T1" fmla="*/ 2 h 1626"/>
                  <a:gd name="T2" fmla="*/ 0 w 754"/>
                  <a:gd name="T3" fmla="*/ 2 h 1626"/>
                  <a:gd name="T4" fmla="*/ 0 w 754"/>
                  <a:gd name="T5" fmla="*/ 2 h 1626"/>
                  <a:gd name="T6" fmla="*/ 0 w 754"/>
                  <a:gd name="T7" fmla="*/ 2 h 1626"/>
                  <a:gd name="T8" fmla="*/ 0 w 754"/>
                  <a:gd name="T9" fmla="*/ 2 h 1626"/>
                  <a:gd name="T10" fmla="*/ 0 w 754"/>
                  <a:gd name="T11" fmla="*/ 2 h 1626"/>
                  <a:gd name="T12" fmla="*/ 0 w 754"/>
                  <a:gd name="T13" fmla="*/ 2 h 1626"/>
                  <a:gd name="T14" fmla="*/ 0 w 754"/>
                  <a:gd name="T15" fmla="*/ 1 h 1626"/>
                  <a:gd name="T16" fmla="*/ 0 w 754"/>
                  <a:gd name="T17" fmla="*/ 1 h 1626"/>
                  <a:gd name="T18" fmla="*/ 1 w 754"/>
                  <a:gd name="T19" fmla="*/ 1 h 1626"/>
                  <a:gd name="T20" fmla="*/ 1 w 754"/>
                  <a:gd name="T21" fmla="*/ 1 h 1626"/>
                  <a:gd name="T22" fmla="*/ 1 w 754"/>
                  <a:gd name="T23" fmla="*/ 0 h 1626"/>
                  <a:gd name="T24" fmla="*/ 1 w 754"/>
                  <a:gd name="T25" fmla="*/ 0 h 1626"/>
                  <a:gd name="T26" fmla="*/ 1 w 754"/>
                  <a:gd name="T27" fmla="*/ 0 h 1626"/>
                  <a:gd name="T28" fmla="*/ 1 w 754"/>
                  <a:gd name="T29" fmla="*/ 0 h 1626"/>
                  <a:gd name="T30" fmla="*/ 1 w 754"/>
                  <a:gd name="T31" fmla="*/ 0 h 1626"/>
                  <a:gd name="T32" fmla="*/ 1 w 754"/>
                  <a:gd name="T33" fmla="*/ 0 h 1626"/>
                  <a:gd name="T34" fmla="*/ 0 w 754"/>
                  <a:gd name="T35" fmla="*/ 0 h 1626"/>
                  <a:gd name="T36" fmla="*/ 0 w 754"/>
                  <a:gd name="T37" fmla="*/ 1 h 1626"/>
                  <a:gd name="T38" fmla="*/ 0 w 754"/>
                  <a:gd name="T39" fmla="*/ 1 h 1626"/>
                  <a:gd name="T40" fmla="*/ 0 w 754"/>
                  <a:gd name="T41" fmla="*/ 1 h 1626"/>
                  <a:gd name="T42" fmla="*/ 0 w 754"/>
                  <a:gd name="T43" fmla="*/ 1 h 1626"/>
                  <a:gd name="T44" fmla="*/ 0 w 754"/>
                  <a:gd name="T45" fmla="*/ 2 h 1626"/>
                  <a:gd name="T46" fmla="*/ 0 w 754"/>
                  <a:gd name="T47" fmla="*/ 2 h 1626"/>
                  <a:gd name="T48" fmla="*/ 0 w 754"/>
                  <a:gd name="T49" fmla="*/ 2 h 1626"/>
                  <a:gd name="T50" fmla="*/ 0 w 754"/>
                  <a:gd name="T51" fmla="*/ 2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8396" name="Text Box 23">
                <a:extLst>
                  <a:ext uri="{FF2B5EF4-FFF2-40B4-BE49-F238E27FC236}">
                    <a16:creationId xmlns:a16="http://schemas.microsoft.com/office/drawing/2014/main" id="{C1A731CA-5778-A725-4FD0-288AA9F3A770}"/>
                  </a:ext>
                </a:extLst>
              </p:cNvPr>
              <p:cNvSpPr txBox="1">
                <a:spLocks noChangeArrowheads="1"/>
              </p:cNvSpPr>
              <p:nvPr/>
            </p:nvSpPr>
            <p:spPr bwMode="auto">
              <a:xfrm>
                <a:off x="2641" y="2103"/>
                <a:ext cx="899" cy="194"/>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Internal</a:t>
                </a:r>
              </a:p>
            </p:txBody>
          </p:sp>
          <p:grpSp>
            <p:nvGrpSpPr>
              <p:cNvPr id="58397" name="Group 24">
                <a:extLst>
                  <a:ext uri="{FF2B5EF4-FFF2-40B4-BE49-F238E27FC236}">
                    <a16:creationId xmlns:a16="http://schemas.microsoft.com/office/drawing/2014/main" id="{EA22A930-0ADB-FD95-5EFF-95D258056B7C}"/>
                  </a:ext>
                </a:extLst>
              </p:cNvPr>
              <p:cNvGrpSpPr>
                <a:grpSpLocks/>
              </p:cNvGrpSpPr>
              <p:nvPr/>
            </p:nvGrpSpPr>
            <p:grpSpPr bwMode="auto">
              <a:xfrm>
                <a:off x="2822" y="2343"/>
                <a:ext cx="835" cy="581"/>
                <a:chOff x="2822" y="2343"/>
                <a:chExt cx="835" cy="581"/>
              </a:xfrm>
            </p:grpSpPr>
            <p:sp>
              <p:nvSpPr>
                <p:cNvPr id="58398" name="Freeform 25">
                  <a:extLst>
                    <a:ext uri="{FF2B5EF4-FFF2-40B4-BE49-F238E27FC236}">
                      <a16:creationId xmlns:a16="http://schemas.microsoft.com/office/drawing/2014/main" id="{27724BAC-3986-17EC-B70E-57008965C152}"/>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777777"/>
                </a:solidFill>
                <a:ln w="6350">
                  <a:solidFill>
                    <a:srgbClr val="777777"/>
                  </a:solidFill>
                  <a:prstDash val="solid"/>
                  <a:round/>
                  <a:headEnd/>
                  <a:tailEnd/>
                </a:ln>
              </p:spPr>
              <p:txBody>
                <a:bodyPr/>
                <a:lstStyle/>
                <a:p>
                  <a:endParaRPr lang="en-US"/>
                </a:p>
              </p:txBody>
            </p:sp>
            <p:sp>
              <p:nvSpPr>
                <p:cNvPr id="58399" name="Freeform 26">
                  <a:extLst>
                    <a:ext uri="{FF2B5EF4-FFF2-40B4-BE49-F238E27FC236}">
                      <a16:creationId xmlns:a16="http://schemas.microsoft.com/office/drawing/2014/main" id="{1BB328EF-1B7E-7830-2F3D-C8738B07A93C}"/>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777777"/>
                </a:solidFill>
                <a:ln w="6350">
                  <a:solidFill>
                    <a:srgbClr val="777777"/>
                  </a:solidFill>
                  <a:prstDash val="solid"/>
                  <a:round/>
                  <a:headEnd/>
                  <a:tailEnd/>
                </a:ln>
              </p:spPr>
              <p:txBody>
                <a:bodyPr/>
                <a:lstStyle/>
                <a:p>
                  <a:endParaRPr lang="en-US"/>
                </a:p>
              </p:txBody>
            </p:sp>
            <p:sp>
              <p:nvSpPr>
                <p:cNvPr id="58400" name="Rectangle 27">
                  <a:extLst>
                    <a:ext uri="{FF2B5EF4-FFF2-40B4-BE49-F238E27FC236}">
                      <a16:creationId xmlns:a16="http://schemas.microsoft.com/office/drawing/2014/main" id="{4D47A43F-0EF1-F96A-5BD3-0CBAFE34C6DA}"/>
                    </a:ext>
                  </a:extLst>
                </p:cNvPr>
                <p:cNvSpPr>
                  <a:spLocks noChangeArrowheads="1"/>
                </p:cNvSpPr>
                <p:nvPr/>
              </p:nvSpPr>
              <p:spPr bwMode="auto">
                <a:xfrm>
                  <a:off x="2863" y="2500"/>
                  <a:ext cx="74" cy="267"/>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8401" name="Freeform 28">
                  <a:extLst>
                    <a:ext uri="{FF2B5EF4-FFF2-40B4-BE49-F238E27FC236}">
                      <a16:creationId xmlns:a16="http://schemas.microsoft.com/office/drawing/2014/main" id="{74DE8662-7DEA-A509-3708-39833C540DAD}"/>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solidFill>
                  <a:srgbClr val="777777"/>
                </a:solidFill>
                <a:ln w="19050">
                  <a:solidFill>
                    <a:srgbClr val="777777"/>
                  </a:solidFill>
                  <a:prstDash val="solid"/>
                  <a:round/>
                  <a:headEnd/>
                  <a:tailEnd/>
                </a:ln>
              </p:spPr>
              <p:txBody>
                <a:bodyPr/>
                <a:lstStyle/>
                <a:p>
                  <a:endParaRPr lang="en-US"/>
                </a:p>
              </p:txBody>
            </p:sp>
          </p:grpSp>
        </p:grpSp>
        <p:sp>
          <p:nvSpPr>
            <p:cNvPr id="58389" name="Text Box 29">
              <a:extLst>
                <a:ext uri="{FF2B5EF4-FFF2-40B4-BE49-F238E27FC236}">
                  <a16:creationId xmlns:a16="http://schemas.microsoft.com/office/drawing/2014/main" id="{63F84892-AF02-D861-C7DA-D847B69CD985}"/>
                </a:ext>
              </a:extLst>
            </p:cNvPr>
            <p:cNvSpPr txBox="1">
              <a:spLocks noChangeArrowheads="1"/>
            </p:cNvSpPr>
            <p:nvPr/>
          </p:nvSpPr>
          <p:spPr bwMode="auto">
            <a:xfrm>
              <a:off x="2253" y="985"/>
              <a:ext cx="1243"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grpSp>
      <p:sp>
        <p:nvSpPr>
          <p:cNvPr id="58374" name="Text Box 30">
            <a:extLst>
              <a:ext uri="{FF2B5EF4-FFF2-40B4-BE49-F238E27FC236}">
                <a16:creationId xmlns:a16="http://schemas.microsoft.com/office/drawing/2014/main" id="{608D9260-06D1-43C6-3427-C63B17C3A186}"/>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grpSp>
        <p:nvGrpSpPr>
          <p:cNvPr id="58375" name="Group 31">
            <a:extLst>
              <a:ext uri="{FF2B5EF4-FFF2-40B4-BE49-F238E27FC236}">
                <a16:creationId xmlns:a16="http://schemas.microsoft.com/office/drawing/2014/main" id="{0FE4DE39-D2C9-3334-6CC0-7CB881E3D8B8}"/>
              </a:ext>
            </a:extLst>
          </p:cNvPr>
          <p:cNvGrpSpPr>
            <a:grpSpLocks/>
          </p:cNvGrpSpPr>
          <p:nvPr/>
        </p:nvGrpSpPr>
        <p:grpSpPr bwMode="auto">
          <a:xfrm>
            <a:off x="7099300" y="1944688"/>
            <a:ext cx="1747838" cy="2605087"/>
            <a:chOff x="4472" y="1225"/>
            <a:chExt cx="1101" cy="1641"/>
          </a:xfrm>
        </p:grpSpPr>
        <p:sp>
          <p:nvSpPr>
            <p:cNvPr id="58379" name="Text Box 32">
              <a:extLst>
                <a:ext uri="{FF2B5EF4-FFF2-40B4-BE49-F238E27FC236}">
                  <a16:creationId xmlns:a16="http://schemas.microsoft.com/office/drawing/2014/main" id="{B6328976-FD7A-2807-545A-CEE1ECF3A18A}"/>
                </a:ext>
              </a:extLst>
            </p:cNvPr>
            <p:cNvSpPr txBox="1">
              <a:spLocks noChangeArrowheads="1"/>
            </p:cNvSpPr>
            <p:nvPr/>
          </p:nvSpPr>
          <p:spPr bwMode="auto">
            <a:xfrm>
              <a:off x="4963" y="1225"/>
              <a:ext cx="431" cy="19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8380" name="Text Box 33">
              <a:extLst>
                <a:ext uri="{FF2B5EF4-FFF2-40B4-BE49-F238E27FC236}">
                  <a16:creationId xmlns:a16="http://schemas.microsoft.com/office/drawing/2014/main" id="{B2193867-CDBF-CADE-696A-05534519B3E7}"/>
                </a:ext>
              </a:extLst>
            </p:cNvPr>
            <p:cNvSpPr txBox="1">
              <a:spLocks noChangeArrowheads="1"/>
            </p:cNvSpPr>
            <p:nvPr/>
          </p:nvSpPr>
          <p:spPr bwMode="auto">
            <a:xfrm>
              <a:off x="4966" y="2082"/>
              <a:ext cx="607"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SHAPED</a:t>
              </a:r>
            </a:p>
            <a:p>
              <a:r>
                <a:rPr lang="en-GB" altLang="en-US" sz="1400" b="1">
                  <a:solidFill>
                    <a:srgbClr val="777777"/>
                  </a:solidFill>
                </a:rPr>
                <a:t>CHARGE</a:t>
              </a:r>
            </a:p>
          </p:txBody>
        </p:sp>
        <p:grpSp>
          <p:nvGrpSpPr>
            <p:cNvPr id="58381" name="Group 34">
              <a:extLst>
                <a:ext uri="{FF2B5EF4-FFF2-40B4-BE49-F238E27FC236}">
                  <a16:creationId xmlns:a16="http://schemas.microsoft.com/office/drawing/2014/main" id="{EBE287CD-6441-DBBE-3C66-D18222B8AA4D}"/>
                </a:ext>
              </a:extLst>
            </p:cNvPr>
            <p:cNvGrpSpPr>
              <a:grpSpLocks/>
            </p:cNvGrpSpPr>
            <p:nvPr/>
          </p:nvGrpSpPr>
          <p:grpSpPr bwMode="auto">
            <a:xfrm>
              <a:off x="4472" y="1240"/>
              <a:ext cx="505" cy="775"/>
              <a:chOff x="4472" y="1240"/>
              <a:chExt cx="505" cy="775"/>
            </a:xfrm>
          </p:grpSpPr>
          <p:sp>
            <p:nvSpPr>
              <p:cNvPr id="58386" name="Freeform 35">
                <a:extLst>
                  <a:ext uri="{FF2B5EF4-FFF2-40B4-BE49-F238E27FC236}">
                    <a16:creationId xmlns:a16="http://schemas.microsoft.com/office/drawing/2014/main" id="{418FD121-A89B-9907-14E3-4F25061928BD}"/>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8387" name="Freeform 36">
                <a:extLst>
                  <a:ext uri="{FF2B5EF4-FFF2-40B4-BE49-F238E27FC236}">
                    <a16:creationId xmlns:a16="http://schemas.microsoft.com/office/drawing/2014/main" id="{3EAE7428-87BC-9EF7-6E6A-274E2A22C3F3}"/>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grpSp>
          <p:nvGrpSpPr>
            <p:cNvPr id="58382" name="Group 37">
              <a:extLst>
                <a:ext uri="{FF2B5EF4-FFF2-40B4-BE49-F238E27FC236}">
                  <a16:creationId xmlns:a16="http://schemas.microsoft.com/office/drawing/2014/main" id="{E151D78D-3E94-0C0F-5A5C-EBA68EAC810C}"/>
                </a:ext>
              </a:extLst>
            </p:cNvPr>
            <p:cNvGrpSpPr>
              <a:grpSpLocks/>
            </p:cNvGrpSpPr>
            <p:nvPr/>
          </p:nvGrpSpPr>
          <p:grpSpPr bwMode="auto">
            <a:xfrm>
              <a:off x="4476" y="2095"/>
              <a:ext cx="557" cy="771"/>
              <a:chOff x="4476" y="2095"/>
              <a:chExt cx="557" cy="771"/>
            </a:xfrm>
          </p:grpSpPr>
          <p:sp>
            <p:nvSpPr>
              <p:cNvPr id="58383" name="Rectangle 38">
                <a:extLst>
                  <a:ext uri="{FF2B5EF4-FFF2-40B4-BE49-F238E27FC236}">
                    <a16:creationId xmlns:a16="http://schemas.microsoft.com/office/drawing/2014/main" id="{53BDB9A8-1A44-061F-1AF7-44C25F5CCCCF}"/>
                  </a:ext>
                </a:extLst>
              </p:cNvPr>
              <p:cNvSpPr>
                <a:spLocks noChangeArrowheads="1"/>
              </p:cNvSpPr>
              <p:nvPr/>
            </p:nvSpPr>
            <p:spPr bwMode="auto">
              <a:xfrm>
                <a:off x="4476" y="2095"/>
                <a:ext cx="345" cy="771"/>
              </a:xfrm>
              <a:prstGeom prst="rect">
                <a:avLst/>
              </a:prstGeom>
              <a:solidFill>
                <a:srgbClr val="777777"/>
              </a:solidFill>
              <a:ln w="6350">
                <a:solidFill>
                  <a:srgbClr val="777777"/>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8384" name="Rectangle 39">
                <a:extLst>
                  <a:ext uri="{FF2B5EF4-FFF2-40B4-BE49-F238E27FC236}">
                    <a16:creationId xmlns:a16="http://schemas.microsoft.com/office/drawing/2014/main" id="{CFA2E984-A7A6-6714-34C8-A62DA6716800}"/>
                  </a:ext>
                </a:extLst>
              </p:cNvPr>
              <p:cNvSpPr>
                <a:spLocks noChangeArrowheads="1"/>
              </p:cNvSpPr>
              <p:nvPr/>
            </p:nvSpPr>
            <p:spPr bwMode="auto">
              <a:xfrm>
                <a:off x="4476" y="2421"/>
                <a:ext cx="345" cy="41"/>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8385" name="Freeform 40">
                <a:extLst>
                  <a:ext uri="{FF2B5EF4-FFF2-40B4-BE49-F238E27FC236}">
                    <a16:creationId xmlns:a16="http://schemas.microsoft.com/office/drawing/2014/main" id="{ED65404E-FA11-E534-2477-096F9A1097AA}"/>
                  </a:ext>
                </a:extLst>
              </p:cNvPr>
              <p:cNvSpPr>
                <a:spLocks/>
              </p:cNvSpPr>
              <p:nvPr/>
            </p:nvSpPr>
            <p:spPr bwMode="auto">
              <a:xfrm>
                <a:off x="4609" y="2421"/>
                <a:ext cx="424" cy="41"/>
              </a:xfrm>
              <a:custGeom>
                <a:avLst/>
                <a:gdLst>
                  <a:gd name="T0" fmla="*/ 0 w 1272"/>
                  <a:gd name="T1" fmla="*/ 0 h 122"/>
                  <a:gd name="T2" fmla="*/ 1 w 1272"/>
                  <a:gd name="T3" fmla="*/ 0 h 122"/>
                  <a:gd name="T4" fmla="*/ 1 w 1272"/>
                  <a:gd name="T5" fmla="*/ 0 h 122"/>
                  <a:gd name="T6" fmla="*/ 2 w 1272"/>
                  <a:gd name="T7" fmla="*/ 0 h 122"/>
                  <a:gd name="T8" fmla="*/ 1 w 1272"/>
                  <a:gd name="T9" fmla="*/ 0 h 122"/>
                  <a:gd name="T10" fmla="*/ 1 w 1272"/>
                  <a:gd name="T11" fmla="*/ 0 h 122"/>
                  <a:gd name="T12" fmla="*/ 0 w 1272"/>
                  <a:gd name="T13" fmla="*/ 0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777777"/>
              </a:solidFill>
              <a:ln w="6350">
                <a:solidFill>
                  <a:srgbClr val="777777"/>
                </a:solidFill>
                <a:prstDash val="solid"/>
                <a:round/>
                <a:headEnd/>
                <a:tailEnd/>
              </a:ln>
            </p:spPr>
            <p:txBody>
              <a:bodyPr/>
              <a:lstStyle/>
              <a:p>
                <a:endParaRPr lang="en-US"/>
              </a:p>
            </p:txBody>
          </p:sp>
        </p:grpSp>
      </p:grpSp>
      <p:sp>
        <p:nvSpPr>
          <p:cNvPr id="58376" name="Text Box 41">
            <a:extLst>
              <a:ext uri="{FF2B5EF4-FFF2-40B4-BE49-F238E27FC236}">
                <a16:creationId xmlns:a16="http://schemas.microsoft.com/office/drawing/2014/main" id="{289D0CBE-3B7F-8B25-129D-DC5C92272CA1}"/>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KE</a:t>
            </a:r>
          </a:p>
        </p:txBody>
      </p:sp>
      <p:sp>
        <p:nvSpPr>
          <p:cNvPr id="58377" name="Rectangle 42">
            <a:extLst>
              <a:ext uri="{FF2B5EF4-FFF2-40B4-BE49-F238E27FC236}">
                <a16:creationId xmlns:a16="http://schemas.microsoft.com/office/drawing/2014/main" id="{D361C564-1FFA-4464-70DA-A66C20E3A748}"/>
              </a:ext>
            </a:extLst>
          </p:cNvPr>
          <p:cNvSpPr>
            <a:spLocks noChangeArrowheads="1"/>
          </p:cNvSpPr>
          <p:nvPr/>
        </p:nvSpPr>
        <p:spPr bwMode="auto">
          <a:xfrm>
            <a:off x="7105650" y="5172075"/>
            <a:ext cx="550863" cy="246063"/>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8378" name="Freeform 44">
            <a:extLst>
              <a:ext uri="{FF2B5EF4-FFF2-40B4-BE49-F238E27FC236}">
                <a16:creationId xmlns:a16="http://schemas.microsoft.com/office/drawing/2014/main" id="{485787AE-60BE-2874-8A3B-5DDC324F6F17}"/>
              </a:ext>
            </a:extLst>
          </p:cNvPr>
          <p:cNvSpPr>
            <a:spLocks/>
          </p:cNvSpPr>
          <p:nvPr/>
        </p:nvSpPr>
        <p:spPr bwMode="auto">
          <a:xfrm>
            <a:off x="7581900" y="5172075"/>
            <a:ext cx="246063" cy="246063"/>
          </a:xfrm>
          <a:custGeom>
            <a:avLst/>
            <a:gdLst>
              <a:gd name="T0" fmla="*/ 2147483646 w 465"/>
              <a:gd name="T1" fmla="*/ 0 h 465"/>
              <a:gd name="T2" fmla="*/ 2147483646 w 465"/>
              <a:gd name="T3" fmla="*/ 0 h 465"/>
              <a:gd name="T4" fmla="*/ 2147483646 w 465"/>
              <a:gd name="T5" fmla="*/ 2147483646 h 465"/>
              <a:gd name="T6" fmla="*/ 2147483646 w 465"/>
              <a:gd name="T7" fmla="*/ 2147483646 h 465"/>
              <a:gd name="T8" fmla="*/ 2147483646 w 465"/>
              <a:gd name="T9" fmla="*/ 2147483646 h 465"/>
              <a:gd name="T10" fmla="*/ 2147483646 w 465"/>
              <a:gd name="T11" fmla="*/ 2147483646 h 465"/>
              <a:gd name="T12" fmla="*/ 2147483646 w 465"/>
              <a:gd name="T13" fmla="*/ 2147483646 h 465"/>
              <a:gd name="T14" fmla="*/ 2147483646 w 465"/>
              <a:gd name="T15" fmla="*/ 2147483646 h 465"/>
              <a:gd name="T16" fmla="*/ 2147483646 w 465"/>
              <a:gd name="T17" fmla="*/ 2147483646 h 465"/>
              <a:gd name="T18" fmla="*/ 2147483646 w 465"/>
              <a:gd name="T19" fmla="*/ 2147483646 h 465"/>
              <a:gd name="T20" fmla="*/ 2147483646 w 465"/>
              <a:gd name="T21" fmla="*/ 2147483646 h 465"/>
              <a:gd name="T22" fmla="*/ 2147483646 w 465"/>
              <a:gd name="T23" fmla="*/ 2147483646 h 465"/>
              <a:gd name="T24" fmla="*/ 2147483646 w 465"/>
              <a:gd name="T25" fmla="*/ 2147483646 h 465"/>
              <a:gd name="T26" fmla="*/ 0 w 465"/>
              <a:gd name="T27" fmla="*/ 2147483646 h 465"/>
              <a:gd name="T28" fmla="*/ 2147483646 w 465"/>
              <a:gd name="T29" fmla="*/ 2147483646 h 465"/>
              <a:gd name="T30" fmla="*/ 2147483646 w 465"/>
              <a:gd name="T31" fmla="*/ 2147483646 h 465"/>
              <a:gd name="T32" fmla="*/ 2147483646 w 465"/>
              <a:gd name="T33" fmla="*/ 2147483646 h 465"/>
              <a:gd name="T34" fmla="*/ 2147483646 w 465"/>
              <a:gd name="T35" fmla="*/ 2147483646 h 465"/>
              <a:gd name="T36" fmla="*/ 2147483646 w 465"/>
              <a:gd name="T37" fmla="*/ 2147483646 h 465"/>
              <a:gd name="T38" fmla="*/ 2147483646 w 465"/>
              <a:gd name="T39" fmla="*/ 2147483646 h 465"/>
              <a:gd name="T40" fmla="*/ 2147483646 w 465"/>
              <a:gd name="T41" fmla="*/ 2147483646 h 465"/>
              <a:gd name="T42" fmla="*/ 0 w 465"/>
              <a:gd name="T43" fmla="*/ 0 h 465"/>
              <a:gd name="T44" fmla="*/ 2147483646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B2B2B2"/>
          </a:solidFill>
          <a:ln w="6350">
            <a:solidFill>
              <a:srgbClr val="000000"/>
            </a:solidFill>
            <a:prstDash val="solid"/>
            <a:round/>
            <a:headEnd/>
            <a:tailEnd/>
          </a:ln>
        </p:spPr>
        <p:txBody>
          <a:bodyPr/>
          <a:lstStyle/>
          <a:p>
            <a:endParaRPr lang="en-US"/>
          </a:p>
        </p:txBody>
      </p:sp>
    </p:spTree>
  </p:cSld>
  <p:clrMapOvr>
    <a:masterClrMapping/>
  </p:clrMapOvr>
  <p:transition spd="slow"/>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a:extLst>
              <a:ext uri="{FF2B5EF4-FFF2-40B4-BE49-F238E27FC236}">
                <a16:creationId xmlns:a16="http://schemas.microsoft.com/office/drawing/2014/main" id="{B88603FD-0ADD-EE73-B987-BE219ECDEBC2}"/>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59395" name="Group 4">
            <a:extLst>
              <a:ext uri="{FF2B5EF4-FFF2-40B4-BE49-F238E27FC236}">
                <a16:creationId xmlns:a16="http://schemas.microsoft.com/office/drawing/2014/main" id="{7399CEB7-A074-E2E3-FBA9-A1168928BF44}"/>
              </a:ext>
            </a:extLst>
          </p:cNvPr>
          <p:cNvGrpSpPr>
            <a:grpSpLocks/>
          </p:cNvGrpSpPr>
          <p:nvPr/>
        </p:nvGrpSpPr>
        <p:grpSpPr bwMode="auto">
          <a:xfrm>
            <a:off x="331788" y="1563688"/>
            <a:ext cx="2271712" cy="2814637"/>
            <a:chOff x="209" y="985"/>
            <a:chExt cx="1431" cy="1773"/>
          </a:xfrm>
        </p:grpSpPr>
        <p:sp>
          <p:nvSpPr>
            <p:cNvPr id="59438" name="Text Box 5">
              <a:extLst>
                <a:ext uri="{FF2B5EF4-FFF2-40B4-BE49-F238E27FC236}">
                  <a16:creationId xmlns:a16="http://schemas.microsoft.com/office/drawing/2014/main" id="{A88AC314-CDE6-E693-F65D-7EFEC76A7F6F}"/>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59439" name="Group 6">
              <a:extLst>
                <a:ext uri="{FF2B5EF4-FFF2-40B4-BE49-F238E27FC236}">
                  <a16:creationId xmlns:a16="http://schemas.microsoft.com/office/drawing/2014/main" id="{2E20416C-D175-48A5-13A6-D9B48C5EBB58}"/>
                </a:ext>
              </a:extLst>
            </p:cNvPr>
            <p:cNvGrpSpPr>
              <a:grpSpLocks/>
            </p:cNvGrpSpPr>
            <p:nvPr/>
          </p:nvGrpSpPr>
          <p:grpSpPr bwMode="auto">
            <a:xfrm>
              <a:off x="209" y="1216"/>
              <a:ext cx="1301" cy="1542"/>
              <a:chOff x="209" y="1216"/>
              <a:chExt cx="1301" cy="1542"/>
            </a:xfrm>
          </p:grpSpPr>
          <p:sp>
            <p:nvSpPr>
              <p:cNvPr id="59440" name="Text Box 7">
                <a:extLst>
                  <a:ext uri="{FF2B5EF4-FFF2-40B4-BE49-F238E27FC236}">
                    <a16:creationId xmlns:a16="http://schemas.microsoft.com/office/drawing/2014/main" id="{7ABDCD77-F29E-8C03-BCB8-5A8D7241E067}"/>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59441" name="Oval 8">
                <a:extLst>
                  <a:ext uri="{FF2B5EF4-FFF2-40B4-BE49-F238E27FC236}">
                    <a16:creationId xmlns:a16="http://schemas.microsoft.com/office/drawing/2014/main" id="{A85C9378-58FC-21D0-A364-327AA9305FC6}"/>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42" name="Freeform 9">
                <a:extLst>
                  <a:ext uri="{FF2B5EF4-FFF2-40B4-BE49-F238E27FC236}">
                    <a16:creationId xmlns:a16="http://schemas.microsoft.com/office/drawing/2014/main" id="{7C731A50-2229-6CEF-4863-4B5706FAAAAE}"/>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59443" name="Freeform 10">
                <a:extLst>
                  <a:ext uri="{FF2B5EF4-FFF2-40B4-BE49-F238E27FC236}">
                    <a16:creationId xmlns:a16="http://schemas.microsoft.com/office/drawing/2014/main" id="{C87CF9F5-BFF5-0091-AA72-49B6D1C657B4}"/>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59444" name="Freeform 11">
                <a:extLst>
                  <a:ext uri="{FF2B5EF4-FFF2-40B4-BE49-F238E27FC236}">
                    <a16:creationId xmlns:a16="http://schemas.microsoft.com/office/drawing/2014/main" id="{33ED2CF7-1469-1339-A582-2EFBE3970BC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9445" name="Freeform 12">
                <a:extLst>
                  <a:ext uri="{FF2B5EF4-FFF2-40B4-BE49-F238E27FC236}">
                    <a16:creationId xmlns:a16="http://schemas.microsoft.com/office/drawing/2014/main" id="{69A378A3-CD2B-042A-72FE-51D2B1C05620}"/>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9446" name="Freeform 13">
                <a:extLst>
                  <a:ext uri="{FF2B5EF4-FFF2-40B4-BE49-F238E27FC236}">
                    <a16:creationId xmlns:a16="http://schemas.microsoft.com/office/drawing/2014/main" id="{C33F51BF-6721-1B67-3BBE-571ED57D999B}"/>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9447" name="Text Box 14">
                <a:extLst>
                  <a:ext uri="{FF2B5EF4-FFF2-40B4-BE49-F238E27FC236}">
                    <a16:creationId xmlns:a16="http://schemas.microsoft.com/office/drawing/2014/main" id="{D4C9113A-E760-57CB-876C-20AB56B5A80E}"/>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59396" name="Text Box 17">
            <a:extLst>
              <a:ext uri="{FF2B5EF4-FFF2-40B4-BE49-F238E27FC236}">
                <a16:creationId xmlns:a16="http://schemas.microsoft.com/office/drawing/2014/main" id="{F27E23BD-7A43-3DBB-C107-6E5BBC33866E}"/>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59397" name="Freeform 22">
            <a:extLst>
              <a:ext uri="{FF2B5EF4-FFF2-40B4-BE49-F238E27FC236}">
                <a16:creationId xmlns:a16="http://schemas.microsoft.com/office/drawing/2014/main" id="{9BCB6795-F1E0-24DE-F112-B2D830CF5406}"/>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59398" name="Text Box 23">
            <a:extLst>
              <a:ext uri="{FF2B5EF4-FFF2-40B4-BE49-F238E27FC236}">
                <a16:creationId xmlns:a16="http://schemas.microsoft.com/office/drawing/2014/main" id="{04C03E0C-6D93-17DC-84F7-C6A9BD42395D}"/>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59399" name="Text Box 29">
            <a:extLst>
              <a:ext uri="{FF2B5EF4-FFF2-40B4-BE49-F238E27FC236}">
                <a16:creationId xmlns:a16="http://schemas.microsoft.com/office/drawing/2014/main" id="{61304AF1-18F3-C835-4DCB-EB47E0605CF9}"/>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59400" name="Text Box 30">
            <a:extLst>
              <a:ext uri="{FF2B5EF4-FFF2-40B4-BE49-F238E27FC236}">
                <a16:creationId xmlns:a16="http://schemas.microsoft.com/office/drawing/2014/main" id="{9C0FCAB6-C0DB-3B6A-AE4F-15C6870E609B}"/>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59401" name="Text Box 32">
            <a:extLst>
              <a:ext uri="{FF2B5EF4-FFF2-40B4-BE49-F238E27FC236}">
                <a16:creationId xmlns:a16="http://schemas.microsoft.com/office/drawing/2014/main" id="{5C214CB6-4851-413D-51FE-004B2D4394E1}"/>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59402" name="Text Box 33">
            <a:extLst>
              <a:ext uri="{FF2B5EF4-FFF2-40B4-BE49-F238E27FC236}">
                <a16:creationId xmlns:a16="http://schemas.microsoft.com/office/drawing/2014/main" id="{9FDB6603-A749-D6EB-2156-6A255C0987A7}"/>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59403" name="Group 34">
            <a:extLst>
              <a:ext uri="{FF2B5EF4-FFF2-40B4-BE49-F238E27FC236}">
                <a16:creationId xmlns:a16="http://schemas.microsoft.com/office/drawing/2014/main" id="{27E893FB-EDF5-0FCA-41D9-A76FCBF1C66C}"/>
              </a:ext>
            </a:extLst>
          </p:cNvPr>
          <p:cNvGrpSpPr>
            <a:grpSpLocks/>
          </p:cNvGrpSpPr>
          <p:nvPr/>
        </p:nvGrpSpPr>
        <p:grpSpPr bwMode="auto">
          <a:xfrm>
            <a:off x="7099300" y="1968500"/>
            <a:ext cx="801688" cy="1230313"/>
            <a:chOff x="4472" y="1240"/>
            <a:chExt cx="505" cy="775"/>
          </a:xfrm>
        </p:grpSpPr>
        <p:sp>
          <p:nvSpPr>
            <p:cNvPr id="59436" name="Freeform 35">
              <a:extLst>
                <a:ext uri="{FF2B5EF4-FFF2-40B4-BE49-F238E27FC236}">
                  <a16:creationId xmlns:a16="http://schemas.microsoft.com/office/drawing/2014/main" id="{FC9663C8-0CD9-98E3-E045-86B904DBEF07}"/>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59437" name="Freeform 36">
              <a:extLst>
                <a:ext uri="{FF2B5EF4-FFF2-40B4-BE49-F238E27FC236}">
                  <a16:creationId xmlns:a16="http://schemas.microsoft.com/office/drawing/2014/main" id="{EF581E3A-2815-A632-CFAB-0DE464C9C07B}"/>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59404" name="Text Box 41">
            <a:extLst>
              <a:ext uri="{FF2B5EF4-FFF2-40B4-BE49-F238E27FC236}">
                <a16:creationId xmlns:a16="http://schemas.microsoft.com/office/drawing/2014/main" id="{C5FF41DC-195F-3648-35C9-87D4FCD2057E}"/>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endParaRPr lang="en-GB" altLang="en-US" b="1">
              <a:solidFill>
                <a:srgbClr val="777777"/>
              </a:solidFill>
            </a:endParaRPr>
          </a:p>
        </p:txBody>
      </p:sp>
      <p:grpSp>
        <p:nvGrpSpPr>
          <p:cNvPr id="59405" name="Group 44">
            <a:extLst>
              <a:ext uri="{FF2B5EF4-FFF2-40B4-BE49-F238E27FC236}">
                <a16:creationId xmlns:a16="http://schemas.microsoft.com/office/drawing/2014/main" id="{939DF0D8-E578-4F52-6C41-8E1AC56A9634}"/>
              </a:ext>
            </a:extLst>
          </p:cNvPr>
          <p:cNvGrpSpPr>
            <a:grpSpLocks/>
          </p:cNvGrpSpPr>
          <p:nvPr/>
        </p:nvGrpSpPr>
        <p:grpSpPr bwMode="auto">
          <a:xfrm>
            <a:off x="7105650" y="4679950"/>
            <a:ext cx="722313" cy="1223963"/>
            <a:chOff x="4476" y="2948"/>
            <a:chExt cx="455" cy="771"/>
          </a:xfrm>
        </p:grpSpPr>
        <p:sp>
          <p:nvSpPr>
            <p:cNvPr id="59433" name="Freeform 2">
              <a:extLst>
                <a:ext uri="{FF2B5EF4-FFF2-40B4-BE49-F238E27FC236}">
                  <a16:creationId xmlns:a16="http://schemas.microsoft.com/office/drawing/2014/main" id="{CF9A3C79-0CD4-E7D4-2C83-1E5F13171A6B}"/>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59434" name="Rectangle 42">
              <a:extLst>
                <a:ext uri="{FF2B5EF4-FFF2-40B4-BE49-F238E27FC236}">
                  <a16:creationId xmlns:a16="http://schemas.microsoft.com/office/drawing/2014/main" id="{80616760-0F61-E47C-3E03-DA54BCE08296}"/>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35" name="Freeform 43">
              <a:extLst>
                <a:ext uri="{FF2B5EF4-FFF2-40B4-BE49-F238E27FC236}">
                  <a16:creationId xmlns:a16="http://schemas.microsoft.com/office/drawing/2014/main" id="{684A3244-FD7C-9AAA-6C72-DD5DAAF193A5}"/>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59406" name="Freeform 46">
            <a:extLst>
              <a:ext uri="{FF2B5EF4-FFF2-40B4-BE49-F238E27FC236}">
                <a16:creationId xmlns:a16="http://schemas.microsoft.com/office/drawing/2014/main" id="{12A4E453-E0BF-DDBB-FBB0-87754F0F7C61}"/>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59407" name="Freeform 47">
            <a:extLst>
              <a:ext uri="{FF2B5EF4-FFF2-40B4-BE49-F238E27FC236}">
                <a16:creationId xmlns:a16="http://schemas.microsoft.com/office/drawing/2014/main" id="{7657095D-5E62-8471-C470-D86183D7FE24}"/>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59408" name="Rectangle 48">
            <a:extLst>
              <a:ext uri="{FF2B5EF4-FFF2-40B4-BE49-F238E27FC236}">
                <a16:creationId xmlns:a16="http://schemas.microsoft.com/office/drawing/2014/main" id="{CEE4A490-EB5E-2034-DEA3-2ABBFFB5DB61}"/>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59409" name="Group 50">
            <a:extLst>
              <a:ext uri="{FF2B5EF4-FFF2-40B4-BE49-F238E27FC236}">
                <a16:creationId xmlns:a16="http://schemas.microsoft.com/office/drawing/2014/main" id="{A20E0CD3-E939-3AA9-575D-B80DA87BDB56}"/>
              </a:ext>
            </a:extLst>
          </p:cNvPr>
          <p:cNvGrpSpPr>
            <a:grpSpLocks/>
          </p:cNvGrpSpPr>
          <p:nvPr/>
        </p:nvGrpSpPr>
        <p:grpSpPr bwMode="auto">
          <a:xfrm>
            <a:off x="4479925" y="3719513"/>
            <a:ext cx="1325563" cy="922337"/>
            <a:chOff x="2822" y="2343"/>
            <a:chExt cx="835" cy="581"/>
          </a:xfrm>
        </p:grpSpPr>
        <p:sp>
          <p:nvSpPr>
            <p:cNvPr id="59429" name="Freeform 51">
              <a:extLst>
                <a:ext uri="{FF2B5EF4-FFF2-40B4-BE49-F238E27FC236}">
                  <a16:creationId xmlns:a16="http://schemas.microsoft.com/office/drawing/2014/main" id="{08EFB893-8B53-0D20-610B-D56819B2E7DE}"/>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59430" name="Freeform 52">
              <a:extLst>
                <a:ext uri="{FF2B5EF4-FFF2-40B4-BE49-F238E27FC236}">
                  <a16:creationId xmlns:a16="http://schemas.microsoft.com/office/drawing/2014/main" id="{A73D43B7-4677-D1AF-E488-23A6C2CBEB44}"/>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59431" name="Rectangle 53">
              <a:extLst>
                <a:ext uri="{FF2B5EF4-FFF2-40B4-BE49-F238E27FC236}">
                  <a16:creationId xmlns:a16="http://schemas.microsoft.com/office/drawing/2014/main" id="{A479C2B3-03E9-EB15-0662-4755A391DCEC}"/>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32" name="Freeform 54">
              <a:extLst>
                <a:ext uri="{FF2B5EF4-FFF2-40B4-BE49-F238E27FC236}">
                  <a16:creationId xmlns:a16="http://schemas.microsoft.com/office/drawing/2014/main" id="{C99257BD-ACC5-0F59-457B-759FC179BE10}"/>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59410" name="Freeform 56">
            <a:extLst>
              <a:ext uri="{FF2B5EF4-FFF2-40B4-BE49-F238E27FC236}">
                <a16:creationId xmlns:a16="http://schemas.microsoft.com/office/drawing/2014/main" id="{09E87AC3-30C6-69F7-0C2E-BCF0914CDD36}"/>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59411" name="Rectangle 57">
            <a:extLst>
              <a:ext uri="{FF2B5EF4-FFF2-40B4-BE49-F238E27FC236}">
                <a16:creationId xmlns:a16="http://schemas.microsoft.com/office/drawing/2014/main" id="{9B25A600-EB84-68B0-648A-296F2841DA67}"/>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12" name="Freeform 58">
            <a:extLst>
              <a:ext uri="{FF2B5EF4-FFF2-40B4-BE49-F238E27FC236}">
                <a16:creationId xmlns:a16="http://schemas.microsoft.com/office/drawing/2014/main" id="{82457AD4-9326-9346-9961-A4A05C668E8A}"/>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59413" name="Freeform 59">
            <a:extLst>
              <a:ext uri="{FF2B5EF4-FFF2-40B4-BE49-F238E27FC236}">
                <a16:creationId xmlns:a16="http://schemas.microsoft.com/office/drawing/2014/main" id="{BEF043FF-653B-08C2-45CF-3A08A2DBC6B9}"/>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59414" name="Rectangle 60">
            <a:extLst>
              <a:ext uri="{FF2B5EF4-FFF2-40B4-BE49-F238E27FC236}">
                <a16:creationId xmlns:a16="http://schemas.microsoft.com/office/drawing/2014/main" id="{90BAFEF0-C349-E2AD-8CCB-07A60BECF612}"/>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15" name="Rectangle 61">
            <a:extLst>
              <a:ext uri="{FF2B5EF4-FFF2-40B4-BE49-F238E27FC236}">
                <a16:creationId xmlns:a16="http://schemas.microsoft.com/office/drawing/2014/main" id="{23400E06-8A8A-DFE2-605F-53D1B5229AA6}"/>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16" name="Freeform 62">
            <a:extLst>
              <a:ext uri="{FF2B5EF4-FFF2-40B4-BE49-F238E27FC236}">
                <a16:creationId xmlns:a16="http://schemas.microsoft.com/office/drawing/2014/main" id="{94882249-9F08-7ED2-398C-90CCFADB9BBF}"/>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59417" name="Rectangle 99">
            <a:extLst>
              <a:ext uri="{FF2B5EF4-FFF2-40B4-BE49-F238E27FC236}">
                <a16:creationId xmlns:a16="http://schemas.microsoft.com/office/drawing/2014/main" id="{FF06095A-260E-0811-CE95-66599FB07DC7}"/>
              </a:ext>
            </a:extLst>
          </p:cNvPr>
          <p:cNvSpPr>
            <a:spLocks noChangeArrowheads="1"/>
          </p:cNvSpPr>
          <p:nvPr/>
        </p:nvSpPr>
        <p:spPr bwMode="auto">
          <a:xfrm>
            <a:off x="1035050" y="5281613"/>
            <a:ext cx="793750" cy="3603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18" name="Freeform 100">
            <a:extLst>
              <a:ext uri="{FF2B5EF4-FFF2-40B4-BE49-F238E27FC236}">
                <a16:creationId xmlns:a16="http://schemas.microsoft.com/office/drawing/2014/main" id="{4B1C19D0-807F-813C-471B-1E2628ADE68B}"/>
              </a:ext>
            </a:extLst>
          </p:cNvPr>
          <p:cNvSpPr>
            <a:spLocks/>
          </p:cNvSpPr>
          <p:nvPr/>
        </p:nvSpPr>
        <p:spPr bwMode="auto">
          <a:xfrm>
            <a:off x="2425700" y="5278438"/>
            <a:ext cx="557213" cy="360362"/>
          </a:xfrm>
          <a:custGeom>
            <a:avLst/>
            <a:gdLst>
              <a:gd name="T0" fmla="*/ 0 w 1052"/>
              <a:gd name="T1" fmla="*/ 2147483646 h 706"/>
              <a:gd name="T2" fmla="*/ 0 w 1052"/>
              <a:gd name="T3" fmla="*/ 0 h 706"/>
              <a:gd name="T4" fmla="*/ 2147483646 w 1052"/>
              <a:gd name="T5" fmla="*/ 2147483646 h 706"/>
              <a:gd name="T6" fmla="*/ 2147483646 w 1052"/>
              <a:gd name="T7" fmla="*/ 2147483646 h 706"/>
              <a:gd name="T8" fmla="*/ 2147483646 w 1052"/>
              <a:gd name="T9" fmla="*/ 2147483646 h 706"/>
              <a:gd name="T10" fmla="*/ 2147483646 w 1052"/>
              <a:gd name="T11" fmla="*/ 2147483646 h 706"/>
              <a:gd name="T12" fmla="*/ 2147483646 w 1052"/>
              <a:gd name="T13" fmla="*/ 2147483646 h 706"/>
              <a:gd name="T14" fmla="*/ 2147483646 w 1052"/>
              <a:gd name="T15" fmla="*/ 2147483646 h 706"/>
              <a:gd name="T16" fmla="*/ 2147483646 w 1052"/>
              <a:gd name="T17" fmla="*/ 2147483646 h 706"/>
              <a:gd name="T18" fmla="*/ 2147483646 w 1052"/>
              <a:gd name="T19" fmla="*/ 2147483646 h 706"/>
              <a:gd name="T20" fmla="*/ 2147483646 w 1052"/>
              <a:gd name="T21" fmla="*/ 2147483646 h 706"/>
              <a:gd name="T22" fmla="*/ 2147483646 w 1052"/>
              <a:gd name="T23" fmla="*/ 2147483646 h 706"/>
              <a:gd name="T24" fmla="*/ 0 w 1052"/>
              <a:gd name="T25" fmla="*/ 2147483646 h 70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52" h="706">
                <a:moveTo>
                  <a:pt x="0" y="698"/>
                </a:moveTo>
                <a:lnTo>
                  <a:pt x="0" y="0"/>
                </a:lnTo>
                <a:lnTo>
                  <a:pt x="4" y="4"/>
                </a:lnTo>
                <a:lnTo>
                  <a:pt x="281" y="35"/>
                </a:lnTo>
                <a:lnTo>
                  <a:pt x="550" y="106"/>
                </a:lnTo>
                <a:lnTo>
                  <a:pt x="807" y="211"/>
                </a:lnTo>
                <a:lnTo>
                  <a:pt x="1051" y="353"/>
                </a:lnTo>
                <a:lnTo>
                  <a:pt x="1052" y="358"/>
                </a:lnTo>
                <a:lnTo>
                  <a:pt x="811" y="495"/>
                </a:lnTo>
                <a:lnTo>
                  <a:pt x="553" y="602"/>
                </a:lnTo>
                <a:lnTo>
                  <a:pt x="285" y="672"/>
                </a:lnTo>
                <a:lnTo>
                  <a:pt x="5" y="706"/>
                </a:lnTo>
                <a:lnTo>
                  <a:pt x="0" y="698"/>
                </a:lnTo>
                <a:close/>
              </a:path>
            </a:pathLst>
          </a:custGeom>
          <a:solidFill>
            <a:srgbClr val="DDDDDD"/>
          </a:solidFill>
          <a:ln w="6350">
            <a:solidFill>
              <a:srgbClr val="000000"/>
            </a:solidFill>
            <a:prstDash val="solid"/>
            <a:round/>
            <a:headEnd/>
            <a:tailEnd/>
          </a:ln>
        </p:spPr>
        <p:txBody>
          <a:bodyPr/>
          <a:lstStyle/>
          <a:p>
            <a:endParaRPr lang="en-US"/>
          </a:p>
        </p:txBody>
      </p:sp>
      <p:sp>
        <p:nvSpPr>
          <p:cNvPr id="59419" name="Rectangle 109">
            <a:extLst>
              <a:ext uri="{FF2B5EF4-FFF2-40B4-BE49-F238E27FC236}">
                <a16:creationId xmlns:a16="http://schemas.microsoft.com/office/drawing/2014/main" id="{F23A5904-25AC-C917-FE91-90EBC281A2E1}"/>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20" name="Freeform 96">
            <a:extLst>
              <a:ext uri="{FF2B5EF4-FFF2-40B4-BE49-F238E27FC236}">
                <a16:creationId xmlns:a16="http://schemas.microsoft.com/office/drawing/2014/main" id="{039F796B-8FE9-307D-C539-6BAC86801A91}"/>
              </a:ext>
            </a:extLst>
          </p:cNvPr>
          <p:cNvSpPr>
            <a:spLocks/>
          </p:cNvSpPr>
          <p:nvPr/>
        </p:nvSpPr>
        <p:spPr bwMode="auto">
          <a:xfrm>
            <a:off x="1149350" y="5343525"/>
            <a:ext cx="615950" cy="246063"/>
          </a:xfrm>
          <a:custGeom>
            <a:avLst/>
            <a:gdLst>
              <a:gd name="T0" fmla="*/ 2147483646 w 1163"/>
              <a:gd name="T1" fmla="*/ 2147483646 h 465"/>
              <a:gd name="T2" fmla="*/ 2147483646 w 1163"/>
              <a:gd name="T3" fmla="*/ 2147483646 h 465"/>
              <a:gd name="T4" fmla="*/ 2147483646 w 1163"/>
              <a:gd name="T5" fmla="*/ 2147483646 h 465"/>
              <a:gd name="T6" fmla="*/ 2147483646 w 1163"/>
              <a:gd name="T7" fmla="*/ 2147483646 h 465"/>
              <a:gd name="T8" fmla="*/ 2147483646 w 1163"/>
              <a:gd name="T9" fmla="*/ 2147483646 h 465"/>
              <a:gd name="T10" fmla="*/ 2147483646 w 1163"/>
              <a:gd name="T11" fmla="*/ 2147483646 h 465"/>
              <a:gd name="T12" fmla="*/ 2147483646 w 1163"/>
              <a:gd name="T13" fmla="*/ 2147483646 h 465"/>
              <a:gd name="T14" fmla="*/ 2147483646 w 1163"/>
              <a:gd name="T15" fmla="*/ 2147483646 h 465"/>
              <a:gd name="T16" fmla="*/ 0 w 1163"/>
              <a:gd name="T17" fmla="*/ 2147483646 h 465"/>
              <a:gd name="T18" fmla="*/ 0 w 1163"/>
              <a:gd name="T19" fmla="*/ 0 h 465"/>
              <a:gd name="T20" fmla="*/ 2147483646 w 1163"/>
              <a:gd name="T21" fmla="*/ 0 h 465"/>
              <a:gd name="T22" fmla="*/ 2147483646 w 1163"/>
              <a:gd name="T23" fmla="*/ 2147483646 h 465"/>
              <a:gd name="T24" fmla="*/ 2147483646 w 1163"/>
              <a:gd name="T25" fmla="*/ 2147483646 h 465"/>
              <a:gd name="T26" fmla="*/ 2147483646 w 1163"/>
              <a:gd name="T27" fmla="*/ 2147483646 h 465"/>
              <a:gd name="T28" fmla="*/ 2147483646 w 1163"/>
              <a:gd name="T29" fmla="*/ 2147483646 h 465"/>
              <a:gd name="T30" fmla="*/ 2147483646 w 1163"/>
              <a:gd name="T31" fmla="*/ 2147483646 h 465"/>
              <a:gd name="T32" fmla="*/ 2147483646 w 1163"/>
              <a:gd name="T33" fmla="*/ 2147483646 h 465"/>
              <a:gd name="T34" fmla="*/ 2147483646 w 1163"/>
              <a:gd name="T35" fmla="*/ 2147483646 h 465"/>
              <a:gd name="T36" fmla="*/ 2147483646 w 1163"/>
              <a:gd name="T37" fmla="*/ 2147483646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59421" name="Freeform 97">
            <a:extLst>
              <a:ext uri="{FF2B5EF4-FFF2-40B4-BE49-F238E27FC236}">
                <a16:creationId xmlns:a16="http://schemas.microsoft.com/office/drawing/2014/main" id="{6660EB3B-22B6-B8C4-C5EB-742C70BBED78}"/>
              </a:ext>
            </a:extLst>
          </p:cNvPr>
          <p:cNvSpPr>
            <a:spLocks/>
          </p:cNvSpPr>
          <p:nvPr/>
        </p:nvSpPr>
        <p:spPr bwMode="auto">
          <a:xfrm>
            <a:off x="1328738" y="5376863"/>
            <a:ext cx="388937" cy="174625"/>
          </a:xfrm>
          <a:custGeom>
            <a:avLst/>
            <a:gdLst>
              <a:gd name="T0" fmla="*/ 2147483646 w 733"/>
              <a:gd name="T1" fmla="*/ 0 h 330"/>
              <a:gd name="T2" fmla="*/ 2147483646 w 733"/>
              <a:gd name="T3" fmla="*/ 0 h 330"/>
              <a:gd name="T4" fmla="*/ 2147483646 w 733"/>
              <a:gd name="T5" fmla="*/ 2147483646 h 330"/>
              <a:gd name="T6" fmla="*/ 2147483646 w 733"/>
              <a:gd name="T7" fmla="*/ 2147483646 h 330"/>
              <a:gd name="T8" fmla="*/ 2147483646 w 733"/>
              <a:gd name="T9" fmla="*/ 2147483646 h 330"/>
              <a:gd name="T10" fmla="*/ 2147483646 w 733"/>
              <a:gd name="T11" fmla="*/ 2147483646 h 330"/>
              <a:gd name="T12" fmla="*/ 2147483646 w 733"/>
              <a:gd name="T13" fmla="*/ 2147483646 h 330"/>
              <a:gd name="T14" fmla="*/ 2147483646 w 733"/>
              <a:gd name="T15" fmla="*/ 2147483646 h 330"/>
              <a:gd name="T16" fmla="*/ 2147483646 w 733"/>
              <a:gd name="T17" fmla="*/ 2147483646 h 330"/>
              <a:gd name="T18" fmla="*/ 2147483646 w 733"/>
              <a:gd name="T19" fmla="*/ 2147483646 h 330"/>
              <a:gd name="T20" fmla="*/ 2147483646 w 733"/>
              <a:gd name="T21" fmla="*/ 2147483646 h 330"/>
              <a:gd name="T22" fmla="*/ 2147483646 w 733"/>
              <a:gd name="T23" fmla="*/ 2147483646 h 330"/>
              <a:gd name="T24" fmla="*/ 2147483646 w 733"/>
              <a:gd name="T25" fmla="*/ 2147483646 h 330"/>
              <a:gd name="T26" fmla="*/ 2147483646 w 733"/>
              <a:gd name="T27" fmla="*/ 2147483646 h 330"/>
              <a:gd name="T28" fmla="*/ 0 w 733"/>
              <a:gd name="T29" fmla="*/ 2147483646 h 330"/>
              <a:gd name="T30" fmla="*/ 0 w 733"/>
              <a:gd name="T31" fmla="*/ 0 h 330"/>
              <a:gd name="T32" fmla="*/ 2147483646 w 733"/>
              <a:gd name="T33" fmla="*/ 0 h 330"/>
              <a:gd name="T34" fmla="*/ 2147483646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59422" name="Rectangle 98">
            <a:extLst>
              <a:ext uri="{FF2B5EF4-FFF2-40B4-BE49-F238E27FC236}">
                <a16:creationId xmlns:a16="http://schemas.microsoft.com/office/drawing/2014/main" id="{AE81F9FF-09EB-DED5-7952-4CD7833DB233}"/>
              </a:ext>
            </a:extLst>
          </p:cNvPr>
          <p:cNvSpPr>
            <a:spLocks noChangeArrowheads="1"/>
          </p:cNvSpPr>
          <p:nvPr/>
        </p:nvSpPr>
        <p:spPr bwMode="auto">
          <a:xfrm>
            <a:off x="1211263" y="5411788"/>
            <a:ext cx="117475" cy="114300"/>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23" name="Freeform 95">
            <a:extLst>
              <a:ext uri="{FF2B5EF4-FFF2-40B4-BE49-F238E27FC236}">
                <a16:creationId xmlns:a16="http://schemas.microsoft.com/office/drawing/2014/main" id="{8C166902-6735-8FFF-F03A-4B27A4407DA7}"/>
              </a:ext>
            </a:extLst>
          </p:cNvPr>
          <p:cNvSpPr>
            <a:spLocks/>
          </p:cNvSpPr>
          <p:nvPr/>
        </p:nvSpPr>
        <p:spPr bwMode="auto">
          <a:xfrm>
            <a:off x="1809750" y="5280025"/>
            <a:ext cx="800100" cy="360363"/>
          </a:xfrm>
          <a:custGeom>
            <a:avLst/>
            <a:gdLst>
              <a:gd name="T0" fmla="*/ 0 w 1513"/>
              <a:gd name="T1" fmla="*/ 0 h 698"/>
              <a:gd name="T2" fmla="*/ 2147483646 w 1513"/>
              <a:gd name="T3" fmla="*/ 0 h 698"/>
              <a:gd name="T4" fmla="*/ 2147483646 w 1513"/>
              <a:gd name="T5" fmla="*/ 2147483646 h 698"/>
              <a:gd name="T6" fmla="*/ 2147483646 w 1513"/>
              <a:gd name="T7" fmla="*/ 2147483646 h 698"/>
              <a:gd name="T8" fmla="*/ 2147483646 w 1513"/>
              <a:gd name="T9" fmla="*/ 2147483646 h 698"/>
              <a:gd name="T10" fmla="*/ 2147483646 w 1513"/>
              <a:gd name="T11" fmla="*/ 2147483646 h 698"/>
              <a:gd name="T12" fmla="*/ 2147483646 w 1513"/>
              <a:gd name="T13" fmla="*/ 2147483646 h 698"/>
              <a:gd name="T14" fmla="*/ 0 w 1513"/>
              <a:gd name="T15" fmla="*/ 2147483646 h 698"/>
              <a:gd name="T16" fmla="*/ 0 w 1513"/>
              <a:gd name="T17" fmla="*/ 0 h 6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8">
                <a:moveTo>
                  <a:pt x="0" y="0"/>
                </a:moveTo>
                <a:lnTo>
                  <a:pt x="1164" y="0"/>
                </a:lnTo>
                <a:lnTo>
                  <a:pt x="1164" y="233"/>
                </a:lnTo>
                <a:lnTo>
                  <a:pt x="1513" y="233"/>
                </a:lnTo>
                <a:lnTo>
                  <a:pt x="1513" y="466"/>
                </a:lnTo>
                <a:lnTo>
                  <a:pt x="1164" y="466"/>
                </a:lnTo>
                <a:lnTo>
                  <a:pt x="1164" y="698"/>
                </a:lnTo>
                <a:lnTo>
                  <a:pt x="0" y="698"/>
                </a:lnTo>
                <a:lnTo>
                  <a:pt x="0" y="0"/>
                </a:lnTo>
                <a:close/>
              </a:path>
            </a:pathLst>
          </a:custGeom>
          <a:solidFill>
            <a:srgbClr val="DDDDDD"/>
          </a:solidFill>
          <a:ln w="6350">
            <a:solidFill>
              <a:srgbClr val="000000"/>
            </a:solidFill>
            <a:prstDash val="solid"/>
            <a:round/>
            <a:headEnd/>
            <a:tailEnd/>
          </a:ln>
        </p:spPr>
        <p:txBody>
          <a:bodyPr/>
          <a:lstStyle/>
          <a:p>
            <a:endParaRPr lang="en-US"/>
          </a:p>
        </p:txBody>
      </p:sp>
      <p:sp>
        <p:nvSpPr>
          <p:cNvPr id="59424" name="Rectangle 92">
            <a:extLst>
              <a:ext uri="{FF2B5EF4-FFF2-40B4-BE49-F238E27FC236}">
                <a16:creationId xmlns:a16="http://schemas.microsoft.com/office/drawing/2014/main" id="{0D99A0C6-0D8D-0728-A50D-4DC790CF39D3}"/>
              </a:ext>
            </a:extLst>
          </p:cNvPr>
          <p:cNvSpPr>
            <a:spLocks noChangeArrowheads="1"/>
          </p:cNvSpPr>
          <p:nvPr/>
        </p:nvSpPr>
        <p:spPr bwMode="auto">
          <a:xfrm>
            <a:off x="1873250" y="5405438"/>
            <a:ext cx="115888" cy="11271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59425" name="Freeform 93">
            <a:extLst>
              <a:ext uri="{FF2B5EF4-FFF2-40B4-BE49-F238E27FC236}">
                <a16:creationId xmlns:a16="http://schemas.microsoft.com/office/drawing/2014/main" id="{0EE653C3-A34F-A815-73B6-E6BEDC326E9F}"/>
              </a:ext>
            </a:extLst>
          </p:cNvPr>
          <p:cNvSpPr>
            <a:spLocks/>
          </p:cNvSpPr>
          <p:nvPr/>
        </p:nvSpPr>
        <p:spPr bwMode="auto">
          <a:xfrm>
            <a:off x="2174875" y="53403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2" y="465"/>
                </a:lnTo>
                <a:lnTo>
                  <a:pt x="0" y="233"/>
                </a:lnTo>
                <a:lnTo>
                  <a:pt x="232"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59426" name="Freeform 94">
            <a:extLst>
              <a:ext uri="{FF2B5EF4-FFF2-40B4-BE49-F238E27FC236}">
                <a16:creationId xmlns:a16="http://schemas.microsoft.com/office/drawing/2014/main" id="{D67827E2-5BCE-FDAA-E6FE-FEA971C9CBD2}"/>
              </a:ext>
            </a:extLst>
          </p:cNvPr>
          <p:cNvSpPr>
            <a:spLocks/>
          </p:cNvSpPr>
          <p:nvPr/>
        </p:nvSpPr>
        <p:spPr bwMode="auto">
          <a:xfrm>
            <a:off x="1989138" y="53403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50"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59427" name="Freeform 136">
            <a:extLst>
              <a:ext uri="{FF2B5EF4-FFF2-40B4-BE49-F238E27FC236}">
                <a16:creationId xmlns:a16="http://schemas.microsoft.com/office/drawing/2014/main" id="{AF69326E-A588-B7FE-514D-019104CD1268}"/>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59428" name="Text Box 137">
            <a:extLst>
              <a:ext uri="{FF2B5EF4-FFF2-40B4-BE49-F238E27FC236}">
                <a16:creationId xmlns:a16="http://schemas.microsoft.com/office/drawing/2014/main" id="{93BEBF4E-E028-CB15-B91F-4477EDFA1C60}"/>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Tree>
  </p:cSld>
  <p:clrMapOvr>
    <a:masterClrMapping/>
  </p:clrMapOvr>
  <p:transition spd="slow"/>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F1F9BF87-355D-16B6-BF63-4427FCEC83F8}"/>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0419" name="Group 3">
            <a:extLst>
              <a:ext uri="{FF2B5EF4-FFF2-40B4-BE49-F238E27FC236}">
                <a16:creationId xmlns:a16="http://schemas.microsoft.com/office/drawing/2014/main" id="{DE2ED771-FC52-0239-E1A6-DB05F06E3967}"/>
              </a:ext>
            </a:extLst>
          </p:cNvPr>
          <p:cNvGrpSpPr>
            <a:grpSpLocks/>
          </p:cNvGrpSpPr>
          <p:nvPr/>
        </p:nvGrpSpPr>
        <p:grpSpPr bwMode="auto">
          <a:xfrm>
            <a:off x="331788" y="1563688"/>
            <a:ext cx="2271712" cy="2814637"/>
            <a:chOff x="209" y="985"/>
            <a:chExt cx="1431" cy="1773"/>
          </a:xfrm>
        </p:grpSpPr>
        <p:sp>
          <p:nvSpPr>
            <p:cNvPr id="60462" name="Text Box 4">
              <a:extLst>
                <a:ext uri="{FF2B5EF4-FFF2-40B4-BE49-F238E27FC236}">
                  <a16:creationId xmlns:a16="http://schemas.microsoft.com/office/drawing/2014/main" id="{E95E1B76-BD9F-22F8-263F-0F98E81CDCF9}"/>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0463" name="Group 5">
              <a:extLst>
                <a:ext uri="{FF2B5EF4-FFF2-40B4-BE49-F238E27FC236}">
                  <a16:creationId xmlns:a16="http://schemas.microsoft.com/office/drawing/2014/main" id="{6DBC2AEC-BF1D-5052-D414-71C55CC4A3C1}"/>
                </a:ext>
              </a:extLst>
            </p:cNvPr>
            <p:cNvGrpSpPr>
              <a:grpSpLocks/>
            </p:cNvGrpSpPr>
            <p:nvPr/>
          </p:nvGrpSpPr>
          <p:grpSpPr bwMode="auto">
            <a:xfrm>
              <a:off x="209" y="1216"/>
              <a:ext cx="1301" cy="1542"/>
              <a:chOff x="209" y="1216"/>
              <a:chExt cx="1301" cy="1542"/>
            </a:xfrm>
          </p:grpSpPr>
          <p:sp>
            <p:nvSpPr>
              <p:cNvPr id="60464" name="Text Box 6">
                <a:extLst>
                  <a:ext uri="{FF2B5EF4-FFF2-40B4-BE49-F238E27FC236}">
                    <a16:creationId xmlns:a16="http://schemas.microsoft.com/office/drawing/2014/main" id="{8B43949E-1D70-84AE-3491-0B20F987192A}"/>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0465" name="Oval 7">
                <a:extLst>
                  <a:ext uri="{FF2B5EF4-FFF2-40B4-BE49-F238E27FC236}">
                    <a16:creationId xmlns:a16="http://schemas.microsoft.com/office/drawing/2014/main" id="{9A391F92-FDDD-AB1D-AECC-EF294C2D583A}"/>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66" name="Freeform 8">
                <a:extLst>
                  <a:ext uri="{FF2B5EF4-FFF2-40B4-BE49-F238E27FC236}">
                    <a16:creationId xmlns:a16="http://schemas.microsoft.com/office/drawing/2014/main" id="{9FCDE7FC-BA79-053E-489D-7A6E846B3767}"/>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0467" name="Freeform 9">
                <a:extLst>
                  <a:ext uri="{FF2B5EF4-FFF2-40B4-BE49-F238E27FC236}">
                    <a16:creationId xmlns:a16="http://schemas.microsoft.com/office/drawing/2014/main" id="{09D3B30E-A152-87DE-BA6F-3D17AE2A96F1}"/>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0468" name="Freeform 10">
                <a:extLst>
                  <a:ext uri="{FF2B5EF4-FFF2-40B4-BE49-F238E27FC236}">
                    <a16:creationId xmlns:a16="http://schemas.microsoft.com/office/drawing/2014/main" id="{B2886C78-DC87-E7A0-CA08-5D45B435ACAA}"/>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0469" name="Freeform 11">
                <a:extLst>
                  <a:ext uri="{FF2B5EF4-FFF2-40B4-BE49-F238E27FC236}">
                    <a16:creationId xmlns:a16="http://schemas.microsoft.com/office/drawing/2014/main" id="{76FEC27E-F026-A4DD-9443-7B074D6863A7}"/>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0470" name="Freeform 12">
                <a:extLst>
                  <a:ext uri="{FF2B5EF4-FFF2-40B4-BE49-F238E27FC236}">
                    <a16:creationId xmlns:a16="http://schemas.microsoft.com/office/drawing/2014/main" id="{2802A962-AE62-D4E9-D912-952345B60BA7}"/>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0471" name="Text Box 13">
                <a:extLst>
                  <a:ext uri="{FF2B5EF4-FFF2-40B4-BE49-F238E27FC236}">
                    <a16:creationId xmlns:a16="http://schemas.microsoft.com/office/drawing/2014/main" id="{A39DB523-0CF1-5842-8B41-C73446E785E0}"/>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0420" name="Text Box 14">
            <a:extLst>
              <a:ext uri="{FF2B5EF4-FFF2-40B4-BE49-F238E27FC236}">
                <a16:creationId xmlns:a16="http://schemas.microsoft.com/office/drawing/2014/main" id="{21A8F028-5464-456E-FFE7-FED866B4C685}"/>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0421" name="Freeform 15">
            <a:extLst>
              <a:ext uri="{FF2B5EF4-FFF2-40B4-BE49-F238E27FC236}">
                <a16:creationId xmlns:a16="http://schemas.microsoft.com/office/drawing/2014/main" id="{7C693936-CC26-2368-D9EA-08C89D730125}"/>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0422" name="Text Box 16">
            <a:extLst>
              <a:ext uri="{FF2B5EF4-FFF2-40B4-BE49-F238E27FC236}">
                <a16:creationId xmlns:a16="http://schemas.microsoft.com/office/drawing/2014/main" id="{C1FC705D-EB29-384C-6F70-9CDCFBED7BBC}"/>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0423" name="Text Box 17">
            <a:extLst>
              <a:ext uri="{FF2B5EF4-FFF2-40B4-BE49-F238E27FC236}">
                <a16:creationId xmlns:a16="http://schemas.microsoft.com/office/drawing/2014/main" id="{C07D2D60-750B-887D-E40B-4CCDA3AC4506}"/>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0424" name="Text Box 18">
            <a:extLst>
              <a:ext uri="{FF2B5EF4-FFF2-40B4-BE49-F238E27FC236}">
                <a16:creationId xmlns:a16="http://schemas.microsoft.com/office/drawing/2014/main" id="{ECC27094-3159-0FD2-37AC-FE3FF5ED0CF5}"/>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0425" name="Text Box 19">
            <a:extLst>
              <a:ext uri="{FF2B5EF4-FFF2-40B4-BE49-F238E27FC236}">
                <a16:creationId xmlns:a16="http://schemas.microsoft.com/office/drawing/2014/main" id="{01256DAB-F037-F2A6-0F4C-AE2AF22EF4E1}"/>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0426" name="Text Box 20">
            <a:extLst>
              <a:ext uri="{FF2B5EF4-FFF2-40B4-BE49-F238E27FC236}">
                <a16:creationId xmlns:a16="http://schemas.microsoft.com/office/drawing/2014/main" id="{73A2CCD7-402B-921B-3A7C-B06EB3226C51}"/>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0427" name="Group 21">
            <a:extLst>
              <a:ext uri="{FF2B5EF4-FFF2-40B4-BE49-F238E27FC236}">
                <a16:creationId xmlns:a16="http://schemas.microsoft.com/office/drawing/2014/main" id="{18645A71-2ED5-DA12-ED5C-12B084856314}"/>
              </a:ext>
            </a:extLst>
          </p:cNvPr>
          <p:cNvGrpSpPr>
            <a:grpSpLocks/>
          </p:cNvGrpSpPr>
          <p:nvPr/>
        </p:nvGrpSpPr>
        <p:grpSpPr bwMode="auto">
          <a:xfrm>
            <a:off x="7099300" y="1968500"/>
            <a:ext cx="801688" cy="1230313"/>
            <a:chOff x="4472" y="1240"/>
            <a:chExt cx="505" cy="775"/>
          </a:xfrm>
        </p:grpSpPr>
        <p:sp>
          <p:nvSpPr>
            <p:cNvPr id="60460" name="Freeform 22">
              <a:extLst>
                <a:ext uri="{FF2B5EF4-FFF2-40B4-BE49-F238E27FC236}">
                  <a16:creationId xmlns:a16="http://schemas.microsoft.com/office/drawing/2014/main" id="{A13D2155-5D12-6BD7-1008-1472730162A9}"/>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0461" name="Freeform 23">
              <a:extLst>
                <a:ext uri="{FF2B5EF4-FFF2-40B4-BE49-F238E27FC236}">
                  <a16:creationId xmlns:a16="http://schemas.microsoft.com/office/drawing/2014/main" id="{513DE4C5-C500-8361-DA00-1628B861F8DD}"/>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0428" name="Text Box 24">
            <a:extLst>
              <a:ext uri="{FF2B5EF4-FFF2-40B4-BE49-F238E27FC236}">
                <a16:creationId xmlns:a16="http://schemas.microsoft.com/office/drawing/2014/main" id="{C07E2AD2-FD54-8851-A378-90279476E0FE}"/>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0429" name="Group 25">
            <a:extLst>
              <a:ext uri="{FF2B5EF4-FFF2-40B4-BE49-F238E27FC236}">
                <a16:creationId xmlns:a16="http://schemas.microsoft.com/office/drawing/2014/main" id="{EE070425-8CCC-8147-486E-94D733F6706A}"/>
              </a:ext>
            </a:extLst>
          </p:cNvPr>
          <p:cNvGrpSpPr>
            <a:grpSpLocks/>
          </p:cNvGrpSpPr>
          <p:nvPr/>
        </p:nvGrpSpPr>
        <p:grpSpPr bwMode="auto">
          <a:xfrm>
            <a:off x="7105650" y="4679950"/>
            <a:ext cx="722313" cy="1223963"/>
            <a:chOff x="4476" y="2948"/>
            <a:chExt cx="455" cy="771"/>
          </a:xfrm>
        </p:grpSpPr>
        <p:sp>
          <p:nvSpPr>
            <p:cNvPr id="60457" name="Freeform 26">
              <a:extLst>
                <a:ext uri="{FF2B5EF4-FFF2-40B4-BE49-F238E27FC236}">
                  <a16:creationId xmlns:a16="http://schemas.microsoft.com/office/drawing/2014/main" id="{87E34090-AAC8-FBD6-A74F-FCEDE9F7CF21}"/>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0458" name="Rectangle 27">
              <a:extLst>
                <a:ext uri="{FF2B5EF4-FFF2-40B4-BE49-F238E27FC236}">
                  <a16:creationId xmlns:a16="http://schemas.microsoft.com/office/drawing/2014/main" id="{5C73CB90-8C4A-1976-6EFF-94304400317F}"/>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59" name="Freeform 28">
              <a:extLst>
                <a:ext uri="{FF2B5EF4-FFF2-40B4-BE49-F238E27FC236}">
                  <a16:creationId xmlns:a16="http://schemas.microsoft.com/office/drawing/2014/main" id="{BF3E0CCA-DF4C-6A9C-0FAF-E85795D99CE2}"/>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0430" name="Freeform 29">
            <a:extLst>
              <a:ext uri="{FF2B5EF4-FFF2-40B4-BE49-F238E27FC236}">
                <a16:creationId xmlns:a16="http://schemas.microsoft.com/office/drawing/2014/main" id="{E4628417-D24D-CBC5-83DA-0983CC9717D4}"/>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0431" name="Freeform 30">
            <a:extLst>
              <a:ext uri="{FF2B5EF4-FFF2-40B4-BE49-F238E27FC236}">
                <a16:creationId xmlns:a16="http://schemas.microsoft.com/office/drawing/2014/main" id="{0035B47D-835C-FC57-5B65-35F6AD626773}"/>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0432" name="Rectangle 31">
            <a:extLst>
              <a:ext uri="{FF2B5EF4-FFF2-40B4-BE49-F238E27FC236}">
                <a16:creationId xmlns:a16="http://schemas.microsoft.com/office/drawing/2014/main" id="{FF2375AF-FADB-04B6-C0F6-B0E2C51695FA}"/>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0433" name="Group 32">
            <a:extLst>
              <a:ext uri="{FF2B5EF4-FFF2-40B4-BE49-F238E27FC236}">
                <a16:creationId xmlns:a16="http://schemas.microsoft.com/office/drawing/2014/main" id="{4DBA3C1A-9757-21EE-A3C7-76359D0AC767}"/>
              </a:ext>
            </a:extLst>
          </p:cNvPr>
          <p:cNvGrpSpPr>
            <a:grpSpLocks/>
          </p:cNvGrpSpPr>
          <p:nvPr/>
        </p:nvGrpSpPr>
        <p:grpSpPr bwMode="auto">
          <a:xfrm>
            <a:off x="4479925" y="3719513"/>
            <a:ext cx="1325563" cy="922337"/>
            <a:chOff x="2822" y="2343"/>
            <a:chExt cx="835" cy="581"/>
          </a:xfrm>
        </p:grpSpPr>
        <p:sp>
          <p:nvSpPr>
            <p:cNvPr id="60453" name="Freeform 33">
              <a:extLst>
                <a:ext uri="{FF2B5EF4-FFF2-40B4-BE49-F238E27FC236}">
                  <a16:creationId xmlns:a16="http://schemas.microsoft.com/office/drawing/2014/main" id="{3A3746AC-B4AF-E397-879F-B8E425498B48}"/>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0454" name="Freeform 34">
              <a:extLst>
                <a:ext uri="{FF2B5EF4-FFF2-40B4-BE49-F238E27FC236}">
                  <a16:creationId xmlns:a16="http://schemas.microsoft.com/office/drawing/2014/main" id="{EC1F8485-54AB-C30B-8A70-597D614E8C53}"/>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0455" name="Rectangle 35">
              <a:extLst>
                <a:ext uri="{FF2B5EF4-FFF2-40B4-BE49-F238E27FC236}">
                  <a16:creationId xmlns:a16="http://schemas.microsoft.com/office/drawing/2014/main" id="{81B2F645-7E8A-D5D6-BE41-D2DDCF07FAC7}"/>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56" name="Freeform 36">
              <a:extLst>
                <a:ext uri="{FF2B5EF4-FFF2-40B4-BE49-F238E27FC236}">
                  <a16:creationId xmlns:a16="http://schemas.microsoft.com/office/drawing/2014/main" id="{4085513F-037C-8706-A0FF-8F814ADF1CCE}"/>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0434" name="Freeform 37">
            <a:extLst>
              <a:ext uri="{FF2B5EF4-FFF2-40B4-BE49-F238E27FC236}">
                <a16:creationId xmlns:a16="http://schemas.microsoft.com/office/drawing/2014/main" id="{3B9B3309-1FD1-9F9A-9088-BECB4E2F062A}"/>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0435" name="Rectangle 38">
            <a:extLst>
              <a:ext uri="{FF2B5EF4-FFF2-40B4-BE49-F238E27FC236}">
                <a16:creationId xmlns:a16="http://schemas.microsoft.com/office/drawing/2014/main" id="{818B25B4-E554-1B45-CAF7-90B8070C803F}"/>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36" name="Freeform 39">
            <a:extLst>
              <a:ext uri="{FF2B5EF4-FFF2-40B4-BE49-F238E27FC236}">
                <a16:creationId xmlns:a16="http://schemas.microsoft.com/office/drawing/2014/main" id="{0A986ECD-D0D5-7D8E-0032-D35323019F36}"/>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0437" name="Freeform 40">
            <a:extLst>
              <a:ext uri="{FF2B5EF4-FFF2-40B4-BE49-F238E27FC236}">
                <a16:creationId xmlns:a16="http://schemas.microsoft.com/office/drawing/2014/main" id="{975DAE8E-1C57-13E1-8C04-7D45A518E56D}"/>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0438" name="Rectangle 41">
            <a:extLst>
              <a:ext uri="{FF2B5EF4-FFF2-40B4-BE49-F238E27FC236}">
                <a16:creationId xmlns:a16="http://schemas.microsoft.com/office/drawing/2014/main" id="{BAD433E9-1AE8-0E7E-438B-91FA97498A21}"/>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39" name="Rectangle 42">
            <a:extLst>
              <a:ext uri="{FF2B5EF4-FFF2-40B4-BE49-F238E27FC236}">
                <a16:creationId xmlns:a16="http://schemas.microsoft.com/office/drawing/2014/main" id="{2CAFABAF-9DFA-BFA1-D384-EC9A0A20C286}"/>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40" name="Freeform 43">
            <a:extLst>
              <a:ext uri="{FF2B5EF4-FFF2-40B4-BE49-F238E27FC236}">
                <a16:creationId xmlns:a16="http://schemas.microsoft.com/office/drawing/2014/main" id="{80062BB3-F2E1-D86D-A9E3-B8E51DB45DE2}"/>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0441" name="Rectangle 46">
            <a:extLst>
              <a:ext uri="{FF2B5EF4-FFF2-40B4-BE49-F238E27FC236}">
                <a16:creationId xmlns:a16="http://schemas.microsoft.com/office/drawing/2014/main" id="{3894BE9A-ACBC-2060-DFA9-A9C54FF675F9}"/>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42" name="Rectangle 44">
            <a:extLst>
              <a:ext uri="{FF2B5EF4-FFF2-40B4-BE49-F238E27FC236}">
                <a16:creationId xmlns:a16="http://schemas.microsoft.com/office/drawing/2014/main" id="{CEA019C3-872B-7FFC-80F7-CBFB531B21C7}"/>
              </a:ext>
            </a:extLst>
          </p:cNvPr>
          <p:cNvSpPr>
            <a:spLocks noChangeArrowheads="1"/>
          </p:cNvSpPr>
          <p:nvPr/>
        </p:nvSpPr>
        <p:spPr bwMode="auto">
          <a:xfrm>
            <a:off x="1962150" y="5281613"/>
            <a:ext cx="793750" cy="3603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43" name="Freeform 47">
            <a:extLst>
              <a:ext uri="{FF2B5EF4-FFF2-40B4-BE49-F238E27FC236}">
                <a16:creationId xmlns:a16="http://schemas.microsoft.com/office/drawing/2014/main" id="{F62614D5-29A2-11A4-F5FA-257AC7D70FD2}"/>
              </a:ext>
            </a:extLst>
          </p:cNvPr>
          <p:cNvSpPr>
            <a:spLocks/>
          </p:cNvSpPr>
          <p:nvPr/>
        </p:nvSpPr>
        <p:spPr bwMode="auto">
          <a:xfrm>
            <a:off x="2076450" y="5343525"/>
            <a:ext cx="615950" cy="246063"/>
          </a:xfrm>
          <a:custGeom>
            <a:avLst/>
            <a:gdLst>
              <a:gd name="T0" fmla="*/ 2147483646 w 1163"/>
              <a:gd name="T1" fmla="*/ 2147483646 h 465"/>
              <a:gd name="T2" fmla="*/ 2147483646 w 1163"/>
              <a:gd name="T3" fmla="*/ 2147483646 h 465"/>
              <a:gd name="T4" fmla="*/ 2147483646 w 1163"/>
              <a:gd name="T5" fmla="*/ 2147483646 h 465"/>
              <a:gd name="T6" fmla="*/ 2147483646 w 1163"/>
              <a:gd name="T7" fmla="*/ 2147483646 h 465"/>
              <a:gd name="T8" fmla="*/ 2147483646 w 1163"/>
              <a:gd name="T9" fmla="*/ 2147483646 h 465"/>
              <a:gd name="T10" fmla="*/ 2147483646 w 1163"/>
              <a:gd name="T11" fmla="*/ 2147483646 h 465"/>
              <a:gd name="T12" fmla="*/ 2147483646 w 1163"/>
              <a:gd name="T13" fmla="*/ 2147483646 h 465"/>
              <a:gd name="T14" fmla="*/ 2147483646 w 1163"/>
              <a:gd name="T15" fmla="*/ 2147483646 h 465"/>
              <a:gd name="T16" fmla="*/ 0 w 1163"/>
              <a:gd name="T17" fmla="*/ 2147483646 h 465"/>
              <a:gd name="T18" fmla="*/ 0 w 1163"/>
              <a:gd name="T19" fmla="*/ 0 h 465"/>
              <a:gd name="T20" fmla="*/ 2147483646 w 1163"/>
              <a:gd name="T21" fmla="*/ 0 h 465"/>
              <a:gd name="T22" fmla="*/ 2147483646 w 1163"/>
              <a:gd name="T23" fmla="*/ 2147483646 h 465"/>
              <a:gd name="T24" fmla="*/ 2147483646 w 1163"/>
              <a:gd name="T25" fmla="*/ 2147483646 h 465"/>
              <a:gd name="T26" fmla="*/ 2147483646 w 1163"/>
              <a:gd name="T27" fmla="*/ 2147483646 h 465"/>
              <a:gd name="T28" fmla="*/ 2147483646 w 1163"/>
              <a:gd name="T29" fmla="*/ 2147483646 h 465"/>
              <a:gd name="T30" fmla="*/ 2147483646 w 1163"/>
              <a:gd name="T31" fmla="*/ 2147483646 h 465"/>
              <a:gd name="T32" fmla="*/ 2147483646 w 1163"/>
              <a:gd name="T33" fmla="*/ 2147483646 h 465"/>
              <a:gd name="T34" fmla="*/ 2147483646 w 1163"/>
              <a:gd name="T35" fmla="*/ 2147483646 h 465"/>
              <a:gd name="T36" fmla="*/ 2147483646 w 1163"/>
              <a:gd name="T37" fmla="*/ 2147483646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0444" name="Freeform 48">
            <a:extLst>
              <a:ext uri="{FF2B5EF4-FFF2-40B4-BE49-F238E27FC236}">
                <a16:creationId xmlns:a16="http://schemas.microsoft.com/office/drawing/2014/main" id="{42E8CF76-C088-CA60-5815-25D57042E75F}"/>
              </a:ext>
            </a:extLst>
          </p:cNvPr>
          <p:cNvSpPr>
            <a:spLocks/>
          </p:cNvSpPr>
          <p:nvPr/>
        </p:nvSpPr>
        <p:spPr bwMode="auto">
          <a:xfrm>
            <a:off x="2255838" y="5376863"/>
            <a:ext cx="388937" cy="174625"/>
          </a:xfrm>
          <a:custGeom>
            <a:avLst/>
            <a:gdLst>
              <a:gd name="T0" fmla="*/ 2147483646 w 733"/>
              <a:gd name="T1" fmla="*/ 0 h 330"/>
              <a:gd name="T2" fmla="*/ 2147483646 w 733"/>
              <a:gd name="T3" fmla="*/ 0 h 330"/>
              <a:gd name="T4" fmla="*/ 2147483646 w 733"/>
              <a:gd name="T5" fmla="*/ 2147483646 h 330"/>
              <a:gd name="T6" fmla="*/ 2147483646 w 733"/>
              <a:gd name="T7" fmla="*/ 2147483646 h 330"/>
              <a:gd name="T8" fmla="*/ 2147483646 w 733"/>
              <a:gd name="T9" fmla="*/ 2147483646 h 330"/>
              <a:gd name="T10" fmla="*/ 2147483646 w 733"/>
              <a:gd name="T11" fmla="*/ 2147483646 h 330"/>
              <a:gd name="T12" fmla="*/ 2147483646 w 733"/>
              <a:gd name="T13" fmla="*/ 2147483646 h 330"/>
              <a:gd name="T14" fmla="*/ 2147483646 w 733"/>
              <a:gd name="T15" fmla="*/ 2147483646 h 330"/>
              <a:gd name="T16" fmla="*/ 2147483646 w 733"/>
              <a:gd name="T17" fmla="*/ 2147483646 h 330"/>
              <a:gd name="T18" fmla="*/ 2147483646 w 733"/>
              <a:gd name="T19" fmla="*/ 2147483646 h 330"/>
              <a:gd name="T20" fmla="*/ 2147483646 w 733"/>
              <a:gd name="T21" fmla="*/ 2147483646 h 330"/>
              <a:gd name="T22" fmla="*/ 2147483646 w 733"/>
              <a:gd name="T23" fmla="*/ 2147483646 h 330"/>
              <a:gd name="T24" fmla="*/ 2147483646 w 733"/>
              <a:gd name="T25" fmla="*/ 2147483646 h 330"/>
              <a:gd name="T26" fmla="*/ 2147483646 w 733"/>
              <a:gd name="T27" fmla="*/ 2147483646 h 330"/>
              <a:gd name="T28" fmla="*/ 0 w 733"/>
              <a:gd name="T29" fmla="*/ 2147483646 h 330"/>
              <a:gd name="T30" fmla="*/ 0 w 733"/>
              <a:gd name="T31" fmla="*/ 0 h 330"/>
              <a:gd name="T32" fmla="*/ 2147483646 w 733"/>
              <a:gd name="T33" fmla="*/ 0 h 330"/>
              <a:gd name="T34" fmla="*/ 2147483646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0445" name="Rectangle 49">
            <a:extLst>
              <a:ext uri="{FF2B5EF4-FFF2-40B4-BE49-F238E27FC236}">
                <a16:creationId xmlns:a16="http://schemas.microsoft.com/office/drawing/2014/main" id="{5C06E7D1-F5EE-58A7-D074-3155DDE45DCE}"/>
              </a:ext>
            </a:extLst>
          </p:cNvPr>
          <p:cNvSpPr>
            <a:spLocks noChangeArrowheads="1"/>
          </p:cNvSpPr>
          <p:nvPr/>
        </p:nvSpPr>
        <p:spPr bwMode="auto">
          <a:xfrm>
            <a:off x="2138363" y="5411788"/>
            <a:ext cx="117475" cy="114300"/>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46" name="Freeform 50">
            <a:extLst>
              <a:ext uri="{FF2B5EF4-FFF2-40B4-BE49-F238E27FC236}">
                <a16:creationId xmlns:a16="http://schemas.microsoft.com/office/drawing/2014/main" id="{DFDEABCB-3A17-DC77-2E2C-91FFCDFA1A16}"/>
              </a:ext>
            </a:extLst>
          </p:cNvPr>
          <p:cNvSpPr>
            <a:spLocks/>
          </p:cNvSpPr>
          <p:nvPr/>
        </p:nvSpPr>
        <p:spPr bwMode="auto">
          <a:xfrm>
            <a:off x="2736850" y="5280025"/>
            <a:ext cx="800100" cy="360363"/>
          </a:xfrm>
          <a:custGeom>
            <a:avLst/>
            <a:gdLst>
              <a:gd name="T0" fmla="*/ 0 w 1513"/>
              <a:gd name="T1" fmla="*/ 0 h 698"/>
              <a:gd name="T2" fmla="*/ 2147483646 w 1513"/>
              <a:gd name="T3" fmla="*/ 0 h 698"/>
              <a:gd name="T4" fmla="*/ 2147483646 w 1513"/>
              <a:gd name="T5" fmla="*/ 2147483646 h 698"/>
              <a:gd name="T6" fmla="*/ 2147483646 w 1513"/>
              <a:gd name="T7" fmla="*/ 2147483646 h 698"/>
              <a:gd name="T8" fmla="*/ 2147483646 w 1513"/>
              <a:gd name="T9" fmla="*/ 2147483646 h 698"/>
              <a:gd name="T10" fmla="*/ 2147483646 w 1513"/>
              <a:gd name="T11" fmla="*/ 2147483646 h 698"/>
              <a:gd name="T12" fmla="*/ 2147483646 w 1513"/>
              <a:gd name="T13" fmla="*/ 2147483646 h 698"/>
              <a:gd name="T14" fmla="*/ 0 w 1513"/>
              <a:gd name="T15" fmla="*/ 2147483646 h 698"/>
              <a:gd name="T16" fmla="*/ 0 w 1513"/>
              <a:gd name="T17" fmla="*/ 0 h 6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8">
                <a:moveTo>
                  <a:pt x="0" y="0"/>
                </a:moveTo>
                <a:lnTo>
                  <a:pt x="1164" y="0"/>
                </a:lnTo>
                <a:lnTo>
                  <a:pt x="1164" y="233"/>
                </a:lnTo>
                <a:lnTo>
                  <a:pt x="1513" y="233"/>
                </a:lnTo>
                <a:lnTo>
                  <a:pt x="1513" y="466"/>
                </a:lnTo>
                <a:lnTo>
                  <a:pt x="1164" y="466"/>
                </a:lnTo>
                <a:lnTo>
                  <a:pt x="1164" y="698"/>
                </a:lnTo>
                <a:lnTo>
                  <a:pt x="0" y="698"/>
                </a:lnTo>
                <a:lnTo>
                  <a:pt x="0" y="0"/>
                </a:lnTo>
                <a:close/>
              </a:path>
            </a:pathLst>
          </a:custGeom>
          <a:solidFill>
            <a:srgbClr val="DDDDDD"/>
          </a:solidFill>
          <a:ln w="6350">
            <a:solidFill>
              <a:srgbClr val="000000"/>
            </a:solidFill>
            <a:prstDash val="solid"/>
            <a:round/>
            <a:headEnd/>
            <a:tailEnd/>
          </a:ln>
        </p:spPr>
        <p:txBody>
          <a:bodyPr/>
          <a:lstStyle/>
          <a:p>
            <a:endParaRPr lang="en-US"/>
          </a:p>
        </p:txBody>
      </p:sp>
      <p:sp>
        <p:nvSpPr>
          <p:cNvPr id="60447" name="Rectangle 51">
            <a:extLst>
              <a:ext uri="{FF2B5EF4-FFF2-40B4-BE49-F238E27FC236}">
                <a16:creationId xmlns:a16="http://schemas.microsoft.com/office/drawing/2014/main" id="{5B066BF4-B1CF-E6C0-5FFD-88C06AAE475A}"/>
              </a:ext>
            </a:extLst>
          </p:cNvPr>
          <p:cNvSpPr>
            <a:spLocks noChangeArrowheads="1"/>
          </p:cNvSpPr>
          <p:nvPr/>
        </p:nvSpPr>
        <p:spPr bwMode="auto">
          <a:xfrm>
            <a:off x="2800350" y="5405438"/>
            <a:ext cx="115888" cy="11271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0448" name="Freeform 52">
            <a:extLst>
              <a:ext uri="{FF2B5EF4-FFF2-40B4-BE49-F238E27FC236}">
                <a16:creationId xmlns:a16="http://schemas.microsoft.com/office/drawing/2014/main" id="{40C6A902-4DB6-F84C-12D2-54E9B0F5AD0D}"/>
              </a:ext>
            </a:extLst>
          </p:cNvPr>
          <p:cNvSpPr>
            <a:spLocks/>
          </p:cNvSpPr>
          <p:nvPr/>
        </p:nvSpPr>
        <p:spPr bwMode="auto">
          <a:xfrm>
            <a:off x="3101975" y="53403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2" y="465"/>
                </a:lnTo>
                <a:lnTo>
                  <a:pt x="0" y="233"/>
                </a:lnTo>
                <a:lnTo>
                  <a:pt x="232"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0449" name="Freeform 53">
            <a:extLst>
              <a:ext uri="{FF2B5EF4-FFF2-40B4-BE49-F238E27FC236}">
                <a16:creationId xmlns:a16="http://schemas.microsoft.com/office/drawing/2014/main" id="{42D0551B-77CC-6577-6187-DEF561DF35C4}"/>
              </a:ext>
            </a:extLst>
          </p:cNvPr>
          <p:cNvSpPr>
            <a:spLocks/>
          </p:cNvSpPr>
          <p:nvPr/>
        </p:nvSpPr>
        <p:spPr bwMode="auto">
          <a:xfrm>
            <a:off x="2916238" y="53403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50"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0450" name="Freeform 54">
            <a:extLst>
              <a:ext uri="{FF2B5EF4-FFF2-40B4-BE49-F238E27FC236}">
                <a16:creationId xmlns:a16="http://schemas.microsoft.com/office/drawing/2014/main" id="{DC9C7B39-F5C7-E53B-299B-5BB10CD4DB96}"/>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0451" name="Freeform 56">
            <a:extLst>
              <a:ext uri="{FF2B5EF4-FFF2-40B4-BE49-F238E27FC236}">
                <a16:creationId xmlns:a16="http://schemas.microsoft.com/office/drawing/2014/main" id="{43B60AD7-F264-FBD7-9EDD-FADECE2A0928}"/>
              </a:ext>
            </a:extLst>
          </p:cNvPr>
          <p:cNvSpPr>
            <a:spLocks noChangeAspect="1"/>
          </p:cNvSpPr>
          <p:nvPr/>
        </p:nvSpPr>
        <p:spPr bwMode="auto">
          <a:xfrm>
            <a:off x="3373438" y="5384800"/>
            <a:ext cx="212725" cy="157163"/>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2700">
            <a:solidFill>
              <a:srgbClr val="A50021"/>
            </a:solidFill>
            <a:prstDash val="solid"/>
            <a:round/>
            <a:headEnd/>
            <a:tailEnd/>
          </a:ln>
        </p:spPr>
        <p:txBody>
          <a:bodyPr/>
          <a:lstStyle/>
          <a:p>
            <a:endParaRPr lang="en-US"/>
          </a:p>
        </p:txBody>
      </p:sp>
      <p:sp>
        <p:nvSpPr>
          <p:cNvPr id="60452" name="Text Box 57">
            <a:extLst>
              <a:ext uri="{FF2B5EF4-FFF2-40B4-BE49-F238E27FC236}">
                <a16:creationId xmlns:a16="http://schemas.microsoft.com/office/drawing/2014/main" id="{D1A137B0-F0BC-AC39-D6FC-E9280C18FD3F}"/>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Tree>
  </p:cSld>
  <p:clrMapOvr>
    <a:masterClrMapping/>
  </p:clrMapOvr>
  <p:transition spd="slow"/>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050">
            <a:extLst>
              <a:ext uri="{FF2B5EF4-FFF2-40B4-BE49-F238E27FC236}">
                <a16:creationId xmlns:a16="http://schemas.microsoft.com/office/drawing/2014/main" id="{9BB212F2-4EEF-E165-4438-187BFD01F45B}"/>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1443" name="Group 2051">
            <a:extLst>
              <a:ext uri="{FF2B5EF4-FFF2-40B4-BE49-F238E27FC236}">
                <a16:creationId xmlns:a16="http://schemas.microsoft.com/office/drawing/2014/main" id="{B8B1E472-2738-AC18-EF8F-82A0B0AA7181}"/>
              </a:ext>
            </a:extLst>
          </p:cNvPr>
          <p:cNvGrpSpPr>
            <a:grpSpLocks/>
          </p:cNvGrpSpPr>
          <p:nvPr/>
        </p:nvGrpSpPr>
        <p:grpSpPr bwMode="auto">
          <a:xfrm>
            <a:off x="331788" y="1563688"/>
            <a:ext cx="2271712" cy="2814637"/>
            <a:chOff x="209" y="985"/>
            <a:chExt cx="1431" cy="1773"/>
          </a:xfrm>
        </p:grpSpPr>
        <p:sp>
          <p:nvSpPr>
            <p:cNvPr id="61486" name="Text Box 2052">
              <a:extLst>
                <a:ext uri="{FF2B5EF4-FFF2-40B4-BE49-F238E27FC236}">
                  <a16:creationId xmlns:a16="http://schemas.microsoft.com/office/drawing/2014/main" id="{91FCD0EF-D9BD-6AC3-B1AD-74A6BE06D62D}"/>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1487" name="Group 2053">
              <a:extLst>
                <a:ext uri="{FF2B5EF4-FFF2-40B4-BE49-F238E27FC236}">
                  <a16:creationId xmlns:a16="http://schemas.microsoft.com/office/drawing/2014/main" id="{AE3A5F62-9EFC-0ABE-053E-EF448272B9FA}"/>
                </a:ext>
              </a:extLst>
            </p:cNvPr>
            <p:cNvGrpSpPr>
              <a:grpSpLocks/>
            </p:cNvGrpSpPr>
            <p:nvPr/>
          </p:nvGrpSpPr>
          <p:grpSpPr bwMode="auto">
            <a:xfrm>
              <a:off x="209" y="1216"/>
              <a:ext cx="1301" cy="1542"/>
              <a:chOff x="209" y="1216"/>
              <a:chExt cx="1301" cy="1542"/>
            </a:xfrm>
          </p:grpSpPr>
          <p:sp>
            <p:nvSpPr>
              <p:cNvPr id="61488" name="Text Box 2054">
                <a:extLst>
                  <a:ext uri="{FF2B5EF4-FFF2-40B4-BE49-F238E27FC236}">
                    <a16:creationId xmlns:a16="http://schemas.microsoft.com/office/drawing/2014/main" id="{E9AE3432-7F7F-9282-3AA8-DB9989661EBA}"/>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1489" name="Oval 2055">
                <a:extLst>
                  <a:ext uri="{FF2B5EF4-FFF2-40B4-BE49-F238E27FC236}">
                    <a16:creationId xmlns:a16="http://schemas.microsoft.com/office/drawing/2014/main" id="{4E804E53-F669-4EA8-1AF2-01173CE314F1}"/>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90" name="Freeform 2056">
                <a:extLst>
                  <a:ext uri="{FF2B5EF4-FFF2-40B4-BE49-F238E27FC236}">
                    <a16:creationId xmlns:a16="http://schemas.microsoft.com/office/drawing/2014/main" id="{6857887C-4068-5B45-5282-59B5ABE0AD8F}"/>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1491" name="Freeform 2057">
                <a:extLst>
                  <a:ext uri="{FF2B5EF4-FFF2-40B4-BE49-F238E27FC236}">
                    <a16:creationId xmlns:a16="http://schemas.microsoft.com/office/drawing/2014/main" id="{AA8F663F-01D3-3127-8BE5-DC835C0AF412}"/>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1492" name="Freeform 2058">
                <a:extLst>
                  <a:ext uri="{FF2B5EF4-FFF2-40B4-BE49-F238E27FC236}">
                    <a16:creationId xmlns:a16="http://schemas.microsoft.com/office/drawing/2014/main" id="{180B48D0-71E5-B317-751C-8FDC758B3B82}"/>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1493" name="Freeform 2059">
                <a:extLst>
                  <a:ext uri="{FF2B5EF4-FFF2-40B4-BE49-F238E27FC236}">
                    <a16:creationId xmlns:a16="http://schemas.microsoft.com/office/drawing/2014/main" id="{22549AF1-E70A-7720-D95A-126E3A7B33BC}"/>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1494" name="Freeform 2060">
                <a:extLst>
                  <a:ext uri="{FF2B5EF4-FFF2-40B4-BE49-F238E27FC236}">
                    <a16:creationId xmlns:a16="http://schemas.microsoft.com/office/drawing/2014/main" id="{66BAD072-9657-CD1D-C2DC-6A4C2DBB57F6}"/>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1495" name="Text Box 2061">
                <a:extLst>
                  <a:ext uri="{FF2B5EF4-FFF2-40B4-BE49-F238E27FC236}">
                    <a16:creationId xmlns:a16="http://schemas.microsoft.com/office/drawing/2014/main" id="{7F056E86-BEEC-71E1-2AC1-7B6D54AC435F}"/>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1444" name="Text Box 2062">
            <a:extLst>
              <a:ext uri="{FF2B5EF4-FFF2-40B4-BE49-F238E27FC236}">
                <a16:creationId xmlns:a16="http://schemas.microsoft.com/office/drawing/2014/main" id="{68FD58CD-2FCA-440E-1B1D-18544D0F7C54}"/>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1445" name="Freeform 2063">
            <a:extLst>
              <a:ext uri="{FF2B5EF4-FFF2-40B4-BE49-F238E27FC236}">
                <a16:creationId xmlns:a16="http://schemas.microsoft.com/office/drawing/2014/main" id="{E3BCAE9B-07FB-5689-6792-A9B2CEB8FF81}"/>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1446" name="Text Box 2064">
            <a:extLst>
              <a:ext uri="{FF2B5EF4-FFF2-40B4-BE49-F238E27FC236}">
                <a16:creationId xmlns:a16="http://schemas.microsoft.com/office/drawing/2014/main" id="{C55D5E00-461E-E894-377F-C84C8B6CBD97}"/>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1447" name="Text Box 2065">
            <a:extLst>
              <a:ext uri="{FF2B5EF4-FFF2-40B4-BE49-F238E27FC236}">
                <a16:creationId xmlns:a16="http://schemas.microsoft.com/office/drawing/2014/main" id="{B5D1FDAE-0845-585B-2F72-32277C31D693}"/>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1448" name="Text Box 2066">
            <a:extLst>
              <a:ext uri="{FF2B5EF4-FFF2-40B4-BE49-F238E27FC236}">
                <a16:creationId xmlns:a16="http://schemas.microsoft.com/office/drawing/2014/main" id="{B3CEB72B-F7A2-4027-B596-F7D7DF77B8C2}"/>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1449" name="Text Box 2067">
            <a:extLst>
              <a:ext uri="{FF2B5EF4-FFF2-40B4-BE49-F238E27FC236}">
                <a16:creationId xmlns:a16="http://schemas.microsoft.com/office/drawing/2014/main" id="{F282F64E-BF06-BF1A-7495-B87DF0EBC0C0}"/>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1450" name="Text Box 2068">
            <a:extLst>
              <a:ext uri="{FF2B5EF4-FFF2-40B4-BE49-F238E27FC236}">
                <a16:creationId xmlns:a16="http://schemas.microsoft.com/office/drawing/2014/main" id="{9EC23143-6CF6-2814-0EAB-854EB58AC63E}"/>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1451" name="Group 2069">
            <a:extLst>
              <a:ext uri="{FF2B5EF4-FFF2-40B4-BE49-F238E27FC236}">
                <a16:creationId xmlns:a16="http://schemas.microsoft.com/office/drawing/2014/main" id="{96E4DC57-74BC-C522-5760-8FCC0181B20B}"/>
              </a:ext>
            </a:extLst>
          </p:cNvPr>
          <p:cNvGrpSpPr>
            <a:grpSpLocks/>
          </p:cNvGrpSpPr>
          <p:nvPr/>
        </p:nvGrpSpPr>
        <p:grpSpPr bwMode="auto">
          <a:xfrm>
            <a:off x="7099300" y="1968500"/>
            <a:ext cx="801688" cy="1230313"/>
            <a:chOff x="4472" y="1240"/>
            <a:chExt cx="505" cy="775"/>
          </a:xfrm>
        </p:grpSpPr>
        <p:sp>
          <p:nvSpPr>
            <p:cNvPr id="61484" name="Freeform 2070">
              <a:extLst>
                <a:ext uri="{FF2B5EF4-FFF2-40B4-BE49-F238E27FC236}">
                  <a16:creationId xmlns:a16="http://schemas.microsoft.com/office/drawing/2014/main" id="{1D06F982-2EA2-2912-18D5-CE383CB1C722}"/>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1485" name="Freeform 2071">
              <a:extLst>
                <a:ext uri="{FF2B5EF4-FFF2-40B4-BE49-F238E27FC236}">
                  <a16:creationId xmlns:a16="http://schemas.microsoft.com/office/drawing/2014/main" id="{578F98B4-3F93-CBA8-075E-292EA8B414B0}"/>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1452" name="Text Box 2072">
            <a:extLst>
              <a:ext uri="{FF2B5EF4-FFF2-40B4-BE49-F238E27FC236}">
                <a16:creationId xmlns:a16="http://schemas.microsoft.com/office/drawing/2014/main" id="{AAABA06E-33A9-4AFA-D949-61BDB1CC282F}"/>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1453" name="Group 2073">
            <a:extLst>
              <a:ext uri="{FF2B5EF4-FFF2-40B4-BE49-F238E27FC236}">
                <a16:creationId xmlns:a16="http://schemas.microsoft.com/office/drawing/2014/main" id="{CFB95899-EE2C-150D-1788-45E8607EB180}"/>
              </a:ext>
            </a:extLst>
          </p:cNvPr>
          <p:cNvGrpSpPr>
            <a:grpSpLocks/>
          </p:cNvGrpSpPr>
          <p:nvPr/>
        </p:nvGrpSpPr>
        <p:grpSpPr bwMode="auto">
          <a:xfrm>
            <a:off x="7105650" y="4679950"/>
            <a:ext cx="722313" cy="1223963"/>
            <a:chOff x="4476" y="2948"/>
            <a:chExt cx="455" cy="771"/>
          </a:xfrm>
        </p:grpSpPr>
        <p:sp>
          <p:nvSpPr>
            <p:cNvPr id="61481" name="Freeform 2074">
              <a:extLst>
                <a:ext uri="{FF2B5EF4-FFF2-40B4-BE49-F238E27FC236}">
                  <a16:creationId xmlns:a16="http://schemas.microsoft.com/office/drawing/2014/main" id="{6215CF53-C0CA-5EC0-F084-24CB32C3BBB2}"/>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1482" name="Rectangle 2075">
              <a:extLst>
                <a:ext uri="{FF2B5EF4-FFF2-40B4-BE49-F238E27FC236}">
                  <a16:creationId xmlns:a16="http://schemas.microsoft.com/office/drawing/2014/main" id="{4B847E61-8B1B-E9CD-9684-EF81523DBC51}"/>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83" name="Freeform 2076">
              <a:extLst>
                <a:ext uri="{FF2B5EF4-FFF2-40B4-BE49-F238E27FC236}">
                  <a16:creationId xmlns:a16="http://schemas.microsoft.com/office/drawing/2014/main" id="{67870CA8-F609-09FB-DDE3-4C3242A384DD}"/>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1454" name="Freeform 2077">
            <a:extLst>
              <a:ext uri="{FF2B5EF4-FFF2-40B4-BE49-F238E27FC236}">
                <a16:creationId xmlns:a16="http://schemas.microsoft.com/office/drawing/2014/main" id="{5E55CFD1-9E23-56AD-DE01-DD49ECAEEC25}"/>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1455" name="Freeform 2078">
            <a:extLst>
              <a:ext uri="{FF2B5EF4-FFF2-40B4-BE49-F238E27FC236}">
                <a16:creationId xmlns:a16="http://schemas.microsoft.com/office/drawing/2014/main" id="{EC8AC99E-37E2-5276-0E72-0FE570EA679F}"/>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1456" name="Rectangle 2079">
            <a:extLst>
              <a:ext uri="{FF2B5EF4-FFF2-40B4-BE49-F238E27FC236}">
                <a16:creationId xmlns:a16="http://schemas.microsoft.com/office/drawing/2014/main" id="{5FD9D3B7-DE21-4BAA-BC93-D39ABFE5A8B4}"/>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1457" name="Group 2080">
            <a:extLst>
              <a:ext uri="{FF2B5EF4-FFF2-40B4-BE49-F238E27FC236}">
                <a16:creationId xmlns:a16="http://schemas.microsoft.com/office/drawing/2014/main" id="{A44C1AE5-0980-B031-AE4B-75BAB6013728}"/>
              </a:ext>
            </a:extLst>
          </p:cNvPr>
          <p:cNvGrpSpPr>
            <a:grpSpLocks/>
          </p:cNvGrpSpPr>
          <p:nvPr/>
        </p:nvGrpSpPr>
        <p:grpSpPr bwMode="auto">
          <a:xfrm>
            <a:off x="4479925" y="3719513"/>
            <a:ext cx="1325563" cy="922337"/>
            <a:chOff x="2822" y="2343"/>
            <a:chExt cx="835" cy="581"/>
          </a:xfrm>
        </p:grpSpPr>
        <p:sp>
          <p:nvSpPr>
            <p:cNvPr id="61477" name="Freeform 2081">
              <a:extLst>
                <a:ext uri="{FF2B5EF4-FFF2-40B4-BE49-F238E27FC236}">
                  <a16:creationId xmlns:a16="http://schemas.microsoft.com/office/drawing/2014/main" id="{F6C6D592-FAA5-28AC-5F15-C81E4E61102A}"/>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1478" name="Freeform 2082">
              <a:extLst>
                <a:ext uri="{FF2B5EF4-FFF2-40B4-BE49-F238E27FC236}">
                  <a16:creationId xmlns:a16="http://schemas.microsoft.com/office/drawing/2014/main" id="{DFC378D6-FDBC-EFD0-130C-7913F7D2A700}"/>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1479" name="Rectangle 2083">
              <a:extLst>
                <a:ext uri="{FF2B5EF4-FFF2-40B4-BE49-F238E27FC236}">
                  <a16:creationId xmlns:a16="http://schemas.microsoft.com/office/drawing/2014/main" id="{0FD02BBC-C0EF-9811-DB5F-69ECC52755D3}"/>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80" name="Freeform 2084">
              <a:extLst>
                <a:ext uri="{FF2B5EF4-FFF2-40B4-BE49-F238E27FC236}">
                  <a16:creationId xmlns:a16="http://schemas.microsoft.com/office/drawing/2014/main" id="{889B4C7C-17A8-1E45-59C5-765AED352AA4}"/>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1458" name="Freeform 2085">
            <a:extLst>
              <a:ext uri="{FF2B5EF4-FFF2-40B4-BE49-F238E27FC236}">
                <a16:creationId xmlns:a16="http://schemas.microsoft.com/office/drawing/2014/main" id="{2F55BEB6-D014-9358-BB92-15EF27E245A7}"/>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1459" name="Rectangle 2086">
            <a:extLst>
              <a:ext uri="{FF2B5EF4-FFF2-40B4-BE49-F238E27FC236}">
                <a16:creationId xmlns:a16="http://schemas.microsoft.com/office/drawing/2014/main" id="{52E06857-EFEC-F99C-EE0C-6A4F31766EDF}"/>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60" name="Freeform 2087">
            <a:extLst>
              <a:ext uri="{FF2B5EF4-FFF2-40B4-BE49-F238E27FC236}">
                <a16:creationId xmlns:a16="http://schemas.microsoft.com/office/drawing/2014/main" id="{39837B0B-EBFA-E3B2-7633-94D4882C0991}"/>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1461" name="Freeform 2088">
            <a:extLst>
              <a:ext uri="{FF2B5EF4-FFF2-40B4-BE49-F238E27FC236}">
                <a16:creationId xmlns:a16="http://schemas.microsoft.com/office/drawing/2014/main" id="{3B9535A1-BE5F-3B48-DBE7-93127A166E45}"/>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1462" name="Rectangle 2089">
            <a:extLst>
              <a:ext uri="{FF2B5EF4-FFF2-40B4-BE49-F238E27FC236}">
                <a16:creationId xmlns:a16="http://schemas.microsoft.com/office/drawing/2014/main" id="{99C313B6-AAAB-8D5D-F93F-45E8FAB5ACE5}"/>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63" name="Rectangle 2090">
            <a:extLst>
              <a:ext uri="{FF2B5EF4-FFF2-40B4-BE49-F238E27FC236}">
                <a16:creationId xmlns:a16="http://schemas.microsoft.com/office/drawing/2014/main" id="{3375C246-B412-484D-9968-4A1D2FCAC4B3}"/>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64" name="Freeform 2091">
            <a:extLst>
              <a:ext uri="{FF2B5EF4-FFF2-40B4-BE49-F238E27FC236}">
                <a16:creationId xmlns:a16="http://schemas.microsoft.com/office/drawing/2014/main" id="{921AB2EE-CF7D-EFC8-9CAB-9B477C41C14B}"/>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1465" name="Rectangle 2092">
            <a:extLst>
              <a:ext uri="{FF2B5EF4-FFF2-40B4-BE49-F238E27FC236}">
                <a16:creationId xmlns:a16="http://schemas.microsoft.com/office/drawing/2014/main" id="{0D02AFAC-767D-D0CC-EDDF-24E4CB28F977}"/>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66" name="Rectangle 2093">
            <a:extLst>
              <a:ext uri="{FF2B5EF4-FFF2-40B4-BE49-F238E27FC236}">
                <a16:creationId xmlns:a16="http://schemas.microsoft.com/office/drawing/2014/main" id="{BF56FD42-93AE-69D0-D488-3E95758B492F}"/>
              </a:ext>
            </a:extLst>
          </p:cNvPr>
          <p:cNvSpPr>
            <a:spLocks noChangeArrowheads="1"/>
          </p:cNvSpPr>
          <p:nvPr/>
        </p:nvSpPr>
        <p:spPr bwMode="auto">
          <a:xfrm>
            <a:off x="1962150" y="5281613"/>
            <a:ext cx="793750" cy="3603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67" name="Freeform 2094">
            <a:extLst>
              <a:ext uri="{FF2B5EF4-FFF2-40B4-BE49-F238E27FC236}">
                <a16:creationId xmlns:a16="http://schemas.microsoft.com/office/drawing/2014/main" id="{BB9E5C2A-C45A-AF4F-977F-8B9928F2648F}"/>
              </a:ext>
            </a:extLst>
          </p:cNvPr>
          <p:cNvSpPr>
            <a:spLocks/>
          </p:cNvSpPr>
          <p:nvPr/>
        </p:nvSpPr>
        <p:spPr bwMode="auto">
          <a:xfrm>
            <a:off x="2076450" y="5343525"/>
            <a:ext cx="615950" cy="246063"/>
          </a:xfrm>
          <a:custGeom>
            <a:avLst/>
            <a:gdLst>
              <a:gd name="T0" fmla="*/ 2147483646 w 1163"/>
              <a:gd name="T1" fmla="*/ 2147483646 h 465"/>
              <a:gd name="T2" fmla="*/ 2147483646 w 1163"/>
              <a:gd name="T3" fmla="*/ 2147483646 h 465"/>
              <a:gd name="T4" fmla="*/ 2147483646 w 1163"/>
              <a:gd name="T5" fmla="*/ 2147483646 h 465"/>
              <a:gd name="T6" fmla="*/ 2147483646 w 1163"/>
              <a:gd name="T7" fmla="*/ 2147483646 h 465"/>
              <a:gd name="T8" fmla="*/ 2147483646 w 1163"/>
              <a:gd name="T9" fmla="*/ 2147483646 h 465"/>
              <a:gd name="T10" fmla="*/ 2147483646 w 1163"/>
              <a:gd name="T11" fmla="*/ 2147483646 h 465"/>
              <a:gd name="T12" fmla="*/ 2147483646 w 1163"/>
              <a:gd name="T13" fmla="*/ 2147483646 h 465"/>
              <a:gd name="T14" fmla="*/ 2147483646 w 1163"/>
              <a:gd name="T15" fmla="*/ 2147483646 h 465"/>
              <a:gd name="T16" fmla="*/ 0 w 1163"/>
              <a:gd name="T17" fmla="*/ 2147483646 h 465"/>
              <a:gd name="T18" fmla="*/ 0 w 1163"/>
              <a:gd name="T19" fmla="*/ 0 h 465"/>
              <a:gd name="T20" fmla="*/ 2147483646 w 1163"/>
              <a:gd name="T21" fmla="*/ 0 h 465"/>
              <a:gd name="T22" fmla="*/ 2147483646 w 1163"/>
              <a:gd name="T23" fmla="*/ 2147483646 h 465"/>
              <a:gd name="T24" fmla="*/ 2147483646 w 1163"/>
              <a:gd name="T25" fmla="*/ 2147483646 h 465"/>
              <a:gd name="T26" fmla="*/ 2147483646 w 1163"/>
              <a:gd name="T27" fmla="*/ 2147483646 h 465"/>
              <a:gd name="T28" fmla="*/ 2147483646 w 1163"/>
              <a:gd name="T29" fmla="*/ 2147483646 h 465"/>
              <a:gd name="T30" fmla="*/ 2147483646 w 1163"/>
              <a:gd name="T31" fmla="*/ 2147483646 h 465"/>
              <a:gd name="T32" fmla="*/ 2147483646 w 1163"/>
              <a:gd name="T33" fmla="*/ 2147483646 h 465"/>
              <a:gd name="T34" fmla="*/ 2147483646 w 1163"/>
              <a:gd name="T35" fmla="*/ 2147483646 h 465"/>
              <a:gd name="T36" fmla="*/ 2147483646 w 1163"/>
              <a:gd name="T37" fmla="*/ 2147483646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1468" name="Freeform 2095">
            <a:extLst>
              <a:ext uri="{FF2B5EF4-FFF2-40B4-BE49-F238E27FC236}">
                <a16:creationId xmlns:a16="http://schemas.microsoft.com/office/drawing/2014/main" id="{8133720D-46E0-534E-6C3E-11185729E842}"/>
              </a:ext>
            </a:extLst>
          </p:cNvPr>
          <p:cNvSpPr>
            <a:spLocks/>
          </p:cNvSpPr>
          <p:nvPr/>
        </p:nvSpPr>
        <p:spPr bwMode="auto">
          <a:xfrm>
            <a:off x="2255838" y="5376863"/>
            <a:ext cx="388937" cy="174625"/>
          </a:xfrm>
          <a:custGeom>
            <a:avLst/>
            <a:gdLst>
              <a:gd name="T0" fmla="*/ 2147483646 w 733"/>
              <a:gd name="T1" fmla="*/ 0 h 330"/>
              <a:gd name="T2" fmla="*/ 2147483646 w 733"/>
              <a:gd name="T3" fmla="*/ 0 h 330"/>
              <a:gd name="T4" fmla="*/ 2147483646 w 733"/>
              <a:gd name="T5" fmla="*/ 2147483646 h 330"/>
              <a:gd name="T6" fmla="*/ 2147483646 w 733"/>
              <a:gd name="T7" fmla="*/ 2147483646 h 330"/>
              <a:gd name="T8" fmla="*/ 2147483646 w 733"/>
              <a:gd name="T9" fmla="*/ 2147483646 h 330"/>
              <a:gd name="T10" fmla="*/ 2147483646 w 733"/>
              <a:gd name="T11" fmla="*/ 2147483646 h 330"/>
              <a:gd name="T12" fmla="*/ 2147483646 w 733"/>
              <a:gd name="T13" fmla="*/ 2147483646 h 330"/>
              <a:gd name="T14" fmla="*/ 2147483646 w 733"/>
              <a:gd name="T15" fmla="*/ 2147483646 h 330"/>
              <a:gd name="T16" fmla="*/ 2147483646 w 733"/>
              <a:gd name="T17" fmla="*/ 2147483646 h 330"/>
              <a:gd name="T18" fmla="*/ 2147483646 w 733"/>
              <a:gd name="T19" fmla="*/ 2147483646 h 330"/>
              <a:gd name="T20" fmla="*/ 2147483646 w 733"/>
              <a:gd name="T21" fmla="*/ 2147483646 h 330"/>
              <a:gd name="T22" fmla="*/ 2147483646 w 733"/>
              <a:gd name="T23" fmla="*/ 2147483646 h 330"/>
              <a:gd name="T24" fmla="*/ 2147483646 w 733"/>
              <a:gd name="T25" fmla="*/ 2147483646 h 330"/>
              <a:gd name="T26" fmla="*/ 2147483646 w 733"/>
              <a:gd name="T27" fmla="*/ 2147483646 h 330"/>
              <a:gd name="T28" fmla="*/ 0 w 733"/>
              <a:gd name="T29" fmla="*/ 2147483646 h 330"/>
              <a:gd name="T30" fmla="*/ 0 w 733"/>
              <a:gd name="T31" fmla="*/ 0 h 330"/>
              <a:gd name="T32" fmla="*/ 2147483646 w 733"/>
              <a:gd name="T33" fmla="*/ 0 h 330"/>
              <a:gd name="T34" fmla="*/ 2147483646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1469" name="Rectangle 2096">
            <a:extLst>
              <a:ext uri="{FF2B5EF4-FFF2-40B4-BE49-F238E27FC236}">
                <a16:creationId xmlns:a16="http://schemas.microsoft.com/office/drawing/2014/main" id="{A6833F93-4C6C-A9C4-2CC5-5F83EE473F51}"/>
              </a:ext>
            </a:extLst>
          </p:cNvPr>
          <p:cNvSpPr>
            <a:spLocks noChangeArrowheads="1"/>
          </p:cNvSpPr>
          <p:nvPr/>
        </p:nvSpPr>
        <p:spPr bwMode="auto">
          <a:xfrm>
            <a:off x="2138363" y="5411788"/>
            <a:ext cx="117475" cy="114300"/>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70" name="Freeform 2097">
            <a:extLst>
              <a:ext uri="{FF2B5EF4-FFF2-40B4-BE49-F238E27FC236}">
                <a16:creationId xmlns:a16="http://schemas.microsoft.com/office/drawing/2014/main" id="{8E4D1C0A-86E0-9E1B-F6A5-6D40C1B0CC69}"/>
              </a:ext>
            </a:extLst>
          </p:cNvPr>
          <p:cNvSpPr>
            <a:spLocks/>
          </p:cNvSpPr>
          <p:nvPr/>
        </p:nvSpPr>
        <p:spPr bwMode="auto">
          <a:xfrm>
            <a:off x="2736850" y="5280025"/>
            <a:ext cx="800100" cy="360363"/>
          </a:xfrm>
          <a:custGeom>
            <a:avLst/>
            <a:gdLst>
              <a:gd name="T0" fmla="*/ 0 w 1513"/>
              <a:gd name="T1" fmla="*/ 0 h 698"/>
              <a:gd name="T2" fmla="*/ 2147483646 w 1513"/>
              <a:gd name="T3" fmla="*/ 0 h 698"/>
              <a:gd name="T4" fmla="*/ 2147483646 w 1513"/>
              <a:gd name="T5" fmla="*/ 2147483646 h 698"/>
              <a:gd name="T6" fmla="*/ 2147483646 w 1513"/>
              <a:gd name="T7" fmla="*/ 2147483646 h 698"/>
              <a:gd name="T8" fmla="*/ 2147483646 w 1513"/>
              <a:gd name="T9" fmla="*/ 2147483646 h 698"/>
              <a:gd name="T10" fmla="*/ 2147483646 w 1513"/>
              <a:gd name="T11" fmla="*/ 2147483646 h 698"/>
              <a:gd name="T12" fmla="*/ 2147483646 w 1513"/>
              <a:gd name="T13" fmla="*/ 2147483646 h 698"/>
              <a:gd name="T14" fmla="*/ 0 w 1513"/>
              <a:gd name="T15" fmla="*/ 2147483646 h 698"/>
              <a:gd name="T16" fmla="*/ 0 w 1513"/>
              <a:gd name="T17" fmla="*/ 0 h 6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8">
                <a:moveTo>
                  <a:pt x="0" y="0"/>
                </a:moveTo>
                <a:lnTo>
                  <a:pt x="1164" y="0"/>
                </a:lnTo>
                <a:lnTo>
                  <a:pt x="1164" y="233"/>
                </a:lnTo>
                <a:lnTo>
                  <a:pt x="1513" y="233"/>
                </a:lnTo>
                <a:lnTo>
                  <a:pt x="1513" y="466"/>
                </a:lnTo>
                <a:lnTo>
                  <a:pt x="1164" y="466"/>
                </a:lnTo>
                <a:lnTo>
                  <a:pt x="1164" y="698"/>
                </a:lnTo>
                <a:lnTo>
                  <a:pt x="0" y="698"/>
                </a:lnTo>
                <a:lnTo>
                  <a:pt x="0" y="0"/>
                </a:lnTo>
                <a:close/>
              </a:path>
            </a:pathLst>
          </a:custGeom>
          <a:solidFill>
            <a:srgbClr val="DDDDDD"/>
          </a:solidFill>
          <a:ln w="6350">
            <a:solidFill>
              <a:srgbClr val="000000"/>
            </a:solidFill>
            <a:prstDash val="solid"/>
            <a:round/>
            <a:headEnd/>
            <a:tailEnd/>
          </a:ln>
        </p:spPr>
        <p:txBody>
          <a:bodyPr/>
          <a:lstStyle/>
          <a:p>
            <a:endParaRPr lang="en-US"/>
          </a:p>
        </p:txBody>
      </p:sp>
      <p:sp>
        <p:nvSpPr>
          <p:cNvPr id="61471" name="Rectangle 2098">
            <a:extLst>
              <a:ext uri="{FF2B5EF4-FFF2-40B4-BE49-F238E27FC236}">
                <a16:creationId xmlns:a16="http://schemas.microsoft.com/office/drawing/2014/main" id="{4C170A82-6FE1-0B2C-3955-BE2A63D7843A}"/>
              </a:ext>
            </a:extLst>
          </p:cNvPr>
          <p:cNvSpPr>
            <a:spLocks noChangeArrowheads="1"/>
          </p:cNvSpPr>
          <p:nvPr/>
        </p:nvSpPr>
        <p:spPr bwMode="auto">
          <a:xfrm>
            <a:off x="2800350" y="5405438"/>
            <a:ext cx="115888" cy="11271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1472" name="Freeform 2100">
            <a:extLst>
              <a:ext uri="{FF2B5EF4-FFF2-40B4-BE49-F238E27FC236}">
                <a16:creationId xmlns:a16="http://schemas.microsoft.com/office/drawing/2014/main" id="{69E433E0-BE9F-B119-1FF0-EAA106B77422}"/>
              </a:ext>
            </a:extLst>
          </p:cNvPr>
          <p:cNvSpPr>
            <a:spLocks/>
          </p:cNvSpPr>
          <p:nvPr/>
        </p:nvSpPr>
        <p:spPr bwMode="auto">
          <a:xfrm>
            <a:off x="2916238" y="53403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50"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1473" name="Freeform 2101">
            <a:extLst>
              <a:ext uri="{FF2B5EF4-FFF2-40B4-BE49-F238E27FC236}">
                <a16:creationId xmlns:a16="http://schemas.microsoft.com/office/drawing/2014/main" id="{B1304CC1-CDB3-1D95-D505-6B6991AB360F}"/>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1474" name="Freeform 2106">
            <a:extLst>
              <a:ext uri="{FF2B5EF4-FFF2-40B4-BE49-F238E27FC236}">
                <a16:creationId xmlns:a16="http://schemas.microsoft.com/office/drawing/2014/main" id="{9E6B4215-D651-A45C-7F07-7680231A2BE1}"/>
              </a:ext>
            </a:extLst>
          </p:cNvPr>
          <p:cNvSpPr>
            <a:spLocks/>
          </p:cNvSpPr>
          <p:nvPr/>
        </p:nvSpPr>
        <p:spPr bwMode="auto">
          <a:xfrm>
            <a:off x="3038475" y="5340350"/>
            <a:ext cx="368300" cy="246063"/>
          </a:xfrm>
          <a:custGeom>
            <a:avLst/>
            <a:gdLst>
              <a:gd name="T0" fmla="*/ 0 w 696"/>
              <a:gd name="T1" fmla="*/ 2147483646 h 464"/>
              <a:gd name="T2" fmla="*/ 2147483646 w 696"/>
              <a:gd name="T3" fmla="*/ 2147483646 h 464"/>
              <a:gd name="T4" fmla="*/ 2147483646 w 696"/>
              <a:gd name="T5" fmla="*/ 0 h 464"/>
              <a:gd name="T6" fmla="*/ 2147483646 w 696"/>
              <a:gd name="T7" fmla="*/ 0 h 464"/>
              <a:gd name="T8" fmla="*/ 2147483646 w 696"/>
              <a:gd name="T9" fmla="*/ 2147483646 h 464"/>
              <a:gd name="T10" fmla="*/ 2147483646 w 696"/>
              <a:gd name="T11" fmla="*/ 2147483646 h 464"/>
              <a:gd name="T12" fmla="*/ 2147483646 w 696"/>
              <a:gd name="T13" fmla="*/ 2147483646 h 464"/>
              <a:gd name="T14" fmla="*/ 2147483646 w 696"/>
              <a:gd name="T15" fmla="*/ 2147483646 h 464"/>
              <a:gd name="T16" fmla="*/ 2147483646 w 696"/>
              <a:gd name="T17" fmla="*/ 2147483646 h 464"/>
              <a:gd name="T18" fmla="*/ 2147483646 w 696"/>
              <a:gd name="T19" fmla="*/ 2147483646 h 464"/>
              <a:gd name="T20" fmla="*/ 0 w 696"/>
              <a:gd name="T21" fmla="*/ 214748364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6" h="464">
                <a:moveTo>
                  <a:pt x="0" y="232"/>
                </a:moveTo>
                <a:lnTo>
                  <a:pt x="232" y="116"/>
                </a:lnTo>
                <a:lnTo>
                  <a:pt x="348" y="0"/>
                </a:lnTo>
                <a:lnTo>
                  <a:pt x="464" y="0"/>
                </a:lnTo>
                <a:lnTo>
                  <a:pt x="348" y="116"/>
                </a:lnTo>
                <a:lnTo>
                  <a:pt x="696" y="232"/>
                </a:lnTo>
                <a:lnTo>
                  <a:pt x="348" y="348"/>
                </a:lnTo>
                <a:lnTo>
                  <a:pt x="464" y="464"/>
                </a:lnTo>
                <a:lnTo>
                  <a:pt x="348" y="464"/>
                </a:lnTo>
                <a:lnTo>
                  <a:pt x="232" y="348"/>
                </a:lnTo>
                <a:lnTo>
                  <a:pt x="0" y="232"/>
                </a:lnTo>
              </a:path>
            </a:pathLst>
          </a:custGeom>
          <a:solidFill>
            <a:srgbClr val="CC6600"/>
          </a:solidFill>
          <a:ln w="6350">
            <a:solidFill>
              <a:srgbClr val="000000"/>
            </a:solidFill>
            <a:prstDash val="solid"/>
            <a:round/>
            <a:headEnd/>
            <a:tailEnd/>
          </a:ln>
        </p:spPr>
        <p:txBody>
          <a:bodyPr/>
          <a:lstStyle/>
          <a:p>
            <a:endParaRPr lang="en-US"/>
          </a:p>
        </p:txBody>
      </p:sp>
      <p:sp>
        <p:nvSpPr>
          <p:cNvPr id="61475" name="Freeform 2104">
            <a:extLst>
              <a:ext uri="{FF2B5EF4-FFF2-40B4-BE49-F238E27FC236}">
                <a16:creationId xmlns:a16="http://schemas.microsoft.com/office/drawing/2014/main" id="{A7A0D8D8-BCDA-B48B-6C99-C91CB1355BA0}"/>
              </a:ext>
            </a:extLst>
          </p:cNvPr>
          <p:cNvSpPr>
            <a:spLocks noChangeAspect="1"/>
          </p:cNvSpPr>
          <p:nvPr/>
        </p:nvSpPr>
        <p:spPr bwMode="auto">
          <a:xfrm>
            <a:off x="2765425" y="5307013"/>
            <a:ext cx="403225" cy="296862"/>
          </a:xfrm>
          <a:custGeom>
            <a:avLst/>
            <a:gdLst>
              <a:gd name="T0" fmla="*/ 2147483646 w 1689"/>
              <a:gd name="T1" fmla="*/ 2147483646 h 1251"/>
              <a:gd name="T2" fmla="*/ 2147483646 w 1689"/>
              <a:gd name="T3" fmla="*/ 2147483646 h 1251"/>
              <a:gd name="T4" fmla="*/ 2147483646 w 1689"/>
              <a:gd name="T5" fmla="*/ 2147483646 h 1251"/>
              <a:gd name="T6" fmla="*/ 2147483646 w 1689"/>
              <a:gd name="T7" fmla="*/ 2147483646 h 1251"/>
              <a:gd name="T8" fmla="*/ 2147483646 w 1689"/>
              <a:gd name="T9" fmla="*/ 2147483646 h 1251"/>
              <a:gd name="T10" fmla="*/ 2147483646 w 1689"/>
              <a:gd name="T11" fmla="*/ 2147483646 h 1251"/>
              <a:gd name="T12" fmla="*/ 2147483646 w 1689"/>
              <a:gd name="T13" fmla="*/ 2147483646 h 1251"/>
              <a:gd name="T14" fmla="*/ 2147483646 w 1689"/>
              <a:gd name="T15" fmla="*/ 2147483646 h 1251"/>
              <a:gd name="T16" fmla="*/ 2147483646 w 1689"/>
              <a:gd name="T17" fmla="*/ 2147483646 h 1251"/>
              <a:gd name="T18" fmla="*/ 2147483646 w 1689"/>
              <a:gd name="T19" fmla="*/ 2147483646 h 1251"/>
              <a:gd name="T20" fmla="*/ 2147483646 w 1689"/>
              <a:gd name="T21" fmla="*/ 2147483646 h 1251"/>
              <a:gd name="T22" fmla="*/ 0 w 1689"/>
              <a:gd name="T23" fmla="*/ 2147483646 h 1251"/>
              <a:gd name="T24" fmla="*/ 2147483646 w 1689"/>
              <a:gd name="T25" fmla="*/ 2147483646 h 1251"/>
              <a:gd name="T26" fmla="*/ 2147483646 w 1689"/>
              <a:gd name="T27" fmla="*/ 2147483646 h 1251"/>
              <a:gd name="T28" fmla="*/ 2147483646 w 1689"/>
              <a:gd name="T29" fmla="*/ 2147483646 h 1251"/>
              <a:gd name="T30" fmla="*/ 2147483646 w 1689"/>
              <a:gd name="T31" fmla="*/ 2147483646 h 1251"/>
              <a:gd name="T32" fmla="*/ 2147483646 w 1689"/>
              <a:gd name="T33" fmla="*/ 2147483646 h 1251"/>
              <a:gd name="T34" fmla="*/ 2147483646 w 1689"/>
              <a:gd name="T35" fmla="*/ 2147483646 h 1251"/>
              <a:gd name="T36" fmla="*/ 2147483646 w 1689"/>
              <a:gd name="T37" fmla="*/ 2147483646 h 1251"/>
              <a:gd name="T38" fmla="*/ 2147483646 w 1689"/>
              <a:gd name="T39" fmla="*/ 2147483646 h 1251"/>
              <a:gd name="T40" fmla="*/ 2147483646 w 1689"/>
              <a:gd name="T41" fmla="*/ 2147483646 h 1251"/>
              <a:gd name="T42" fmla="*/ 2147483646 w 1689"/>
              <a:gd name="T43" fmla="*/ 2147483646 h 1251"/>
              <a:gd name="T44" fmla="*/ 2147483646 w 1689"/>
              <a:gd name="T45" fmla="*/ 2147483646 h 1251"/>
              <a:gd name="T46" fmla="*/ 2147483646 w 1689"/>
              <a:gd name="T47" fmla="*/ 2147483646 h 1251"/>
              <a:gd name="T48" fmla="*/ 2147483646 w 1689"/>
              <a:gd name="T49" fmla="*/ 2147483646 h 1251"/>
              <a:gd name="T50" fmla="*/ 2147483646 w 1689"/>
              <a:gd name="T51" fmla="*/ 2147483646 h 1251"/>
              <a:gd name="T52" fmla="*/ 2147483646 w 1689"/>
              <a:gd name="T53" fmla="*/ 2147483646 h 1251"/>
              <a:gd name="T54" fmla="*/ 2147483646 w 1689"/>
              <a:gd name="T55" fmla="*/ 2147483646 h 1251"/>
              <a:gd name="T56" fmla="*/ 2147483646 w 1689"/>
              <a:gd name="T57" fmla="*/ 2147483646 h 1251"/>
              <a:gd name="T58" fmla="*/ 2147483646 w 1689"/>
              <a:gd name="T59" fmla="*/ 2147483646 h 1251"/>
              <a:gd name="T60" fmla="*/ 2147483646 w 1689"/>
              <a:gd name="T61" fmla="*/ 2147483646 h 1251"/>
              <a:gd name="T62" fmla="*/ 2147483646 w 1689"/>
              <a:gd name="T63" fmla="*/ 2147483646 h 1251"/>
              <a:gd name="T64" fmla="*/ 2147483646 w 1689"/>
              <a:gd name="T65" fmla="*/ 2147483646 h 1251"/>
              <a:gd name="T66" fmla="*/ 2147483646 w 1689"/>
              <a:gd name="T67" fmla="*/ 2147483646 h 1251"/>
              <a:gd name="T68" fmla="*/ 2147483646 w 1689"/>
              <a:gd name="T69" fmla="*/ 2147483646 h 1251"/>
              <a:gd name="T70" fmla="*/ 2147483646 w 1689"/>
              <a:gd name="T71" fmla="*/ 2147483646 h 1251"/>
              <a:gd name="T72" fmla="*/ 2147483646 w 1689"/>
              <a:gd name="T73" fmla="*/ 2147483646 h 1251"/>
              <a:gd name="T74" fmla="*/ 2147483646 w 1689"/>
              <a:gd name="T75" fmla="*/ 2147483646 h 1251"/>
              <a:gd name="T76" fmla="*/ 2147483646 w 1689"/>
              <a:gd name="T77" fmla="*/ 2147483646 h 1251"/>
              <a:gd name="T78" fmla="*/ 2147483646 w 1689"/>
              <a:gd name="T79" fmla="*/ 2147483646 h 1251"/>
              <a:gd name="T80" fmla="*/ 2147483646 w 1689"/>
              <a:gd name="T81" fmla="*/ 2147483646 h 1251"/>
              <a:gd name="T82" fmla="*/ 2147483646 w 1689"/>
              <a:gd name="T83" fmla="*/ 2147483646 h 1251"/>
              <a:gd name="T84" fmla="*/ 2147483646 w 1689"/>
              <a:gd name="T85" fmla="*/ 2147483646 h 1251"/>
              <a:gd name="T86" fmla="*/ 2147483646 w 1689"/>
              <a:gd name="T87" fmla="*/ 2147483646 h 1251"/>
              <a:gd name="T88" fmla="*/ 2147483646 w 1689"/>
              <a:gd name="T89" fmla="*/ 2147483646 h 1251"/>
              <a:gd name="T90" fmla="*/ 2147483646 w 1689"/>
              <a:gd name="T91" fmla="*/ 2147483646 h 1251"/>
              <a:gd name="T92" fmla="*/ 2147483646 w 1689"/>
              <a:gd name="T93" fmla="*/ 2147483646 h 1251"/>
              <a:gd name="T94" fmla="*/ 2147483646 w 1689"/>
              <a:gd name="T95" fmla="*/ 2147483646 h 1251"/>
              <a:gd name="T96" fmla="*/ 2147483646 w 1689"/>
              <a:gd name="T97" fmla="*/ 2147483646 h 1251"/>
              <a:gd name="T98" fmla="*/ 2147483646 w 1689"/>
              <a:gd name="T99" fmla="*/ 2147483646 h 1251"/>
              <a:gd name="T100" fmla="*/ 2147483646 w 1689"/>
              <a:gd name="T101" fmla="*/ 2147483646 h 1251"/>
              <a:gd name="T102" fmla="*/ 2147483646 w 1689"/>
              <a:gd name="T103" fmla="*/ 2147483646 h 1251"/>
              <a:gd name="T104" fmla="*/ 2147483646 w 1689"/>
              <a:gd name="T105" fmla="*/ 2147483646 h 1251"/>
              <a:gd name="T106" fmla="*/ 2147483646 w 1689"/>
              <a:gd name="T107" fmla="*/ 2147483646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2700">
            <a:solidFill>
              <a:srgbClr val="A50021"/>
            </a:solidFill>
            <a:prstDash val="solid"/>
            <a:round/>
            <a:headEnd/>
            <a:tailEnd/>
          </a:ln>
        </p:spPr>
        <p:txBody>
          <a:bodyPr/>
          <a:lstStyle/>
          <a:p>
            <a:endParaRPr lang="en-US"/>
          </a:p>
        </p:txBody>
      </p:sp>
      <p:sp>
        <p:nvSpPr>
          <p:cNvPr id="61476" name="Text Box 2107">
            <a:extLst>
              <a:ext uri="{FF2B5EF4-FFF2-40B4-BE49-F238E27FC236}">
                <a16:creationId xmlns:a16="http://schemas.microsoft.com/office/drawing/2014/main" id="{8181073B-B4D2-395F-3F82-167CF16FDFF2}"/>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Tree>
  </p:cSld>
  <p:clrMapOvr>
    <a:masterClrMapping/>
  </p:clrMapOvr>
  <p:transition spd="slow"/>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DD78ABCD-D37C-4991-6D14-E18FFEA2C94F}"/>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2467" name="Group 3">
            <a:extLst>
              <a:ext uri="{FF2B5EF4-FFF2-40B4-BE49-F238E27FC236}">
                <a16:creationId xmlns:a16="http://schemas.microsoft.com/office/drawing/2014/main" id="{31C71B6E-63CB-D4F7-3BA4-45674BD5ADB8}"/>
              </a:ext>
            </a:extLst>
          </p:cNvPr>
          <p:cNvGrpSpPr>
            <a:grpSpLocks/>
          </p:cNvGrpSpPr>
          <p:nvPr/>
        </p:nvGrpSpPr>
        <p:grpSpPr bwMode="auto">
          <a:xfrm>
            <a:off x="331788" y="1563688"/>
            <a:ext cx="2271712" cy="2814637"/>
            <a:chOff x="209" y="985"/>
            <a:chExt cx="1431" cy="1773"/>
          </a:xfrm>
        </p:grpSpPr>
        <p:sp>
          <p:nvSpPr>
            <p:cNvPr id="62507" name="Text Box 4">
              <a:extLst>
                <a:ext uri="{FF2B5EF4-FFF2-40B4-BE49-F238E27FC236}">
                  <a16:creationId xmlns:a16="http://schemas.microsoft.com/office/drawing/2014/main" id="{6D4F5EC3-8E9F-0FC9-A3C4-13C14BF00FC5}"/>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2508" name="Group 5">
              <a:extLst>
                <a:ext uri="{FF2B5EF4-FFF2-40B4-BE49-F238E27FC236}">
                  <a16:creationId xmlns:a16="http://schemas.microsoft.com/office/drawing/2014/main" id="{30BEE468-3915-2855-985A-9EA74AD16A8E}"/>
                </a:ext>
              </a:extLst>
            </p:cNvPr>
            <p:cNvGrpSpPr>
              <a:grpSpLocks/>
            </p:cNvGrpSpPr>
            <p:nvPr/>
          </p:nvGrpSpPr>
          <p:grpSpPr bwMode="auto">
            <a:xfrm>
              <a:off x="209" y="1216"/>
              <a:ext cx="1301" cy="1542"/>
              <a:chOff x="209" y="1216"/>
              <a:chExt cx="1301" cy="1542"/>
            </a:xfrm>
          </p:grpSpPr>
          <p:sp>
            <p:nvSpPr>
              <p:cNvPr id="62509" name="Text Box 6">
                <a:extLst>
                  <a:ext uri="{FF2B5EF4-FFF2-40B4-BE49-F238E27FC236}">
                    <a16:creationId xmlns:a16="http://schemas.microsoft.com/office/drawing/2014/main" id="{A3A7EAED-22A3-0CDC-E6AA-6A88842EB4A2}"/>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2510" name="Oval 7">
                <a:extLst>
                  <a:ext uri="{FF2B5EF4-FFF2-40B4-BE49-F238E27FC236}">
                    <a16:creationId xmlns:a16="http://schemas.microsoft.com/office/drawing/2014/main" id="{CD620316-351E-F403-0E3B-53339EEBE502}"/>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511" name="Freeform 8">
                <a:extLst>
                  <a:ext uri="{FF2B5EF4-FFF2-40B4-BE49-F238E27FC236}">
                    <a16:creationId xmlns:a16="http://schemas.microsoft.com/office/drawing/2014/main" id="{1024D306-2AD0-9E53-8D91-E81AF079B3AD}"/>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2512" name="Freeform 9">
                <a:extLst>
                  <a:ext uri="{FF2B5EF4-FFF2-40B4-BE49-F238E27FC236}">
                    <a16:creationId xmlns:a16="http://schemas.microsoft.com/office/drawing/2014/main" id="{0F064B05-30DB-663C-11D9-12F60B347366}"/>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2513" name="Freeform 10">
                <a:extLst>
                  <a:ext uri="{FF2B5EF4-FFF2-40B4-BE49-F238E27FC236}">
                    <a16:creationId xmlns:a16="http://schemas.microsoft.com/office/drawing/2014/main" id="{902B88FF-E967-E669-5075-D222FBC7A6AA}"/>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514" name="Freeform 11">
                <a:extLst>
                  <a:ext uri="{FF2B5EF4-FFF2-40B4-BE49-F238E27FC236}">
                    <a16:creationId xmlns:a16="http://schemas.microsoft.com/office/drawing/2014/main" id="{B9856BD0-D08D-0CF7-A22F-8BC03CFCC039}"/>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515" name="Freeform 12">
                <a:extLst>
                  <a:ext uri="{FF2B5EF4-FFF2-40B4-BE49-F238E27FC236}">
                    <a16:creationId xmlns:a16="http://schemas.microsoft.com/office/drawing/2014/main" id="{C95AD49E-5819-181F-C140-276D385ADA4F}"/>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2516" name="Text Box 13">
                <a:extLst>
                  <a:ext uri="{FF2B5EF4-FFF2-40B4-BE49-F238E27FC236}">
                    <a16:creationId xmlns:a16="http://schemas.microsoft.com/office/drawing/2014/main" id="{00AF8026-9119-F608-2BFE-B07596FACE0A}"/>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2468" name="Text Box 14">
            <a:extLst>
              <a:ext uri="{FF2B5EF4-FFF2-40B4-BE49-F238E27FC236}">
                <a16:creationId xmlns:a16="http://schemas.microsoft.com/office/drawing/2014/main" id="{3D9DF435-06A5-2240-11C3-705A23908A53}"/>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2469" name="Freeform 15">
            <a:extLst>
              <a:ext uri="{FF2B5EF4-FFF2-40B4-BE49-F238E27FC236}">
                <a16:creationId xmlns:a16="http://schemas.microsoft.com/office/drawing/2014/main" id="{46740285-0819-EB8B-FA10-850BD097024E}"/>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2470" name="Text Box 16">
            <a:extLst>
              <a:ext uri="{FF2B5EF4-FFF2-40B4-BE49-F238E27FC236}">
                <a16:creationId xmlns:a16="http://schemas.microsoft.com/office/drawing/2014/main" id="{0FD3B07C-A805-12BC-19F6-EF51BA935579}"/>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2471" name="Text Box 17">
            <a:extLst>
              <a:ext uri="{FF2B5EF4-FFF2-40B4-BE49-F238E27FC236}">
                <a16:creationId xmlns:a16="http://schemas.microsoft.com/office/drawing/2014/main" id="{3EE4AE72-1593-76FC-AE14-33555430306D}"/>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2472" name="Text Box 18">
            <a:extLst>
              <a:ext uri="{FF2B5EF4-FFF2-40B4-BE49-F238E27FC236}">
                <a16:creationId xmlns:a16="http://schemas.microsoft.com/office/drawing/2014/main" id="{D45D797B-7955-1EB6-FD65-98C500740784}"/>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2473" name="Text Box 19">
            <a:extLst>
              <a:ext uri="{FF2B5EF4-FFF2-40B4-BE49-F238E27FC236}">
                <a16:creationId xmlns:a16="http://schemas.microsoft.com/office/drawing/2014/main" id="{482C89B9-FE7A-3EC6-B918-6EC687C22BD2}"/>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2474" name="Text Box 20">
            <a:extLst>
              <a:ext uri="{FF2B5EF4-FFF2-40B4-BE49-F238E27FC236}">
                <a16:creationId xmlns:a16="http://schemas.microsoft.com/office/drawing/2014/main" id="{B7B6C4E9-9463-CA8F-8B7E-31BD37615005}"/>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2475" name="Group 21">
            <a:extLst>
              <a:ext uri="{FF2B5EF4-FFF2-40B4-BE49-F238E27FC236}">
                <a16:creationId xmlns:a16="http://schemas.microsoft.com/office/drawing/2014/main" id="{84631A7A-0445-8690-D7CF-0DD55ED941DF}"/>
              </a:ext>
            </a:extLst>
          </p:cNvPr>
          <p:cNvGrpSpPr>
            <a:grpSpLocks/>
          </p:cNvGrpSpPr>
          <p:nvPr/>
        </p:nvGrpSpPr>
        <p:grpSpPr bwMode="auto">
          <a:xfrm>
            <a:off x="7099300" y="1968500"/>
            <a:ext cx="801688" cy="1230313"/>
            <a:chOff x="4472" y="1240"/>
            <a:chExt cx="505" cy="775"/>
          </a:xfrm>
        </p:grpSpPr>
        <p:sp>
          <p:nvSpPr>
            <p:cNvPr id="62505" name="Freeform 22">
              <a:extLst>
                <a:ext uri="{FF2B5EF4-FFF2-40B4-BE49-F238E27FC236}">
                  <a16:creationId xmlns:a16="http://schemas.microsoft.com/office/drawing/2014/main" id="{07AD7040-4A63-33AB-B397-E6DC274058B7}"/>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2506" name="Freeform 23">
              <a:extLst>
                <a:ext uri="{FF2B5EF4-FFF2-40B4-BE49-F238E27FC236}">
                  <a16:creationId xmlns:a16="http://schemas.microsoft.com/office/drawing/2014/main" id="{292668B5-C983-EE5C-B55C-FAD7F8ADEAB2}"/>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2476" name="Text Box 24">
            <a:extLst>
              <a:ext uri="{FF2B5EF4-FFF2-40B4-BE49-F238E27FC236}">
                <a16:creationId xmlns:a16="http://schemas.microsoft.com/office/drawing/2014/main" id="{E80D48B5-9D70-1A38-AFA9-987CFC48EA5F}"/>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2477" name="Group 25">
            <a:extLst>
              <a:ext uri="{FF2B5EF4-FFF2-40B4-BE49-F238E27FC236}">
                <a16:creationId xmlns:a16="http://schemas.microsoft.com/office/drawing/2014/main" id="{1EA5391A-6B77-8362-65E3-3F0C21F2B2BA}"/>
              </a:ext>
            </a:extLst>
          </p:cNvPr>
          <p:cNvGrpSpPr>
            <a:grpSpLocks/>
          </p:cNvGrpSpPr>
          <p:nvPr/>
        </p:nvGrpSpPr>
        <p:grpSpPr bwMode="auto">
          <a:xfrm>
            <a:off x="7105650" y="4679950"/>
            <a:ext cx="722313" cy="1223963"/>
            <a:chOff x="4476" y="2948"/>
            <a:chExt cx="455" cy="771"/>
          </a:xfrm>
        </p:grpSpPr>
        <p:sp>
          <p:nvSpPr>
            <p:cNvPr id="62502" name="Freeform 26">
              <a:extLst>
                <a:ext uri="{FF2B5EF4-FFF2-40B4-BE49-F238E27FC236}">
                  <a16:creationId xmlns:a16="http://schemas.microsoft.com/office/drawing/2014/main" id="{DA7B67FD-B598-2F66-B3FB-06868EBDAD35}"/>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2503" name="Rectangle 27">
              <a:extLst>
                <a:ext uri="{FF2B5EF4-FFF2-40B4-BE49-F238E27FC236}">
                  <a16:creationId xmlns:a16="http://schemas.microsoft.com/office/drawing/2014/main" id="{92DA88B4-E169-8AB8-1F17-9FFFD88AA19D}"/>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504" name="Freeform 28">
              <a:extLst>
                <a:ext uri="{FF2B5EF4-FFF2-40B4-BE49-F238E27FC236}">
                  <a16:creationId xmlns:a16="http://schemas.microsoft.com/office/drawing/2014/main" id="{D4746EF9-0F0A-34B6-2C38-9F4784045D6A}"/>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2478" name="Freeform 29">
            <a:extLst>
              <a:ext uri="{FF2B5EF4-FFF2-40B4-BE49-F238E27FC236}">
                <a16:creationId xmlns:a16="http://schemas.microsoft.com/office/drawing/2014/main" id="{F9B50978-F952-35AA-9666-498E2887584E}"/>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2479" name="Freeform 30">
            <a:extLst>
              <a:ext uri="{FF2B5EF4-FFF2-40B4-BE49-F238E27FC236}">
                <a16:creationId xmlns:a16="http://schemas.microsoft.com/office/drawing/2014/main" id="{7401824C-9106-5D13-4957-3AFD8A32F663}"/>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2480" name="Rectangle 31">
            <a:extLst>
              <a:ext uri="{FF2B5EF4-FFF2-40B4-BE49-F238E27FC236}">
                <a16:creationId xmlns:a16="http://schemas.microsoft.com/office/drawing/2014/main" id="{F8029AC8-110A-A712-8F55-4F94986FDED7}"/>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2481" name="Group 32">
            <a:extLst>
              <a:ext uri="{FF2B5EF4-FFF2-40B4-BE49-F238E27FC236}">
                <a16:creationId xmlns:a16="http://schemas.microsoft.com/office/drawing/2014/main" id="{3B13BF08-5E81-7547-051B-21CBD1A26658}"/>
              </a:ext>
            </a:extLst>
          </p:cNvPr>
          <p:cNvGrpSpPr>
            <a:grpSpLocks/>
          </p:cNvGrpSpPr>
          <p:nvPr/>
        </p:nvGrpSpPr>
        <p:grpSpPr bwMode="auto">
          <a:xfrm>
            <a:off x="4479925" y="3719513"/>
            <a:ext cx="1325563" cy="922337"/>
            <a:chOff x="2822" y="2343"/>
            <a:chExt cx="835" cy="581"/>
          </a:xfrm>
        </p:grpSpPr>
        <p:sp>
          <p:nvSpPr>
            <p:cNvPr id="62498" name="Freeform 33">
              <a:extLst>
                <a:ext uri="{FF2B5EF4-FFF2-40B4-BE49-F238E27FC236}">
                  <a16:creationId xmlns:a16="http://schemas.microsoft.com/office/drawing/2014/main" id="{2261F7D9-D832-7FE2-C64D-EDE8AFF7D0FB}"/>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2499" name="Freeform 34">
              <a:extLst>
                <a:ext uri="{FF2B5EF4-FFF2-40B4-BE49-F238E27FC236}">
                  <a16:creationId xmlns:a16="http://schemas.microsoft.com/office/drawing/2014/main" id="{088456CB-2A9A-972C-DC03-8FEAE52F2043}"/>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2500" name="Rectangle 35">
              <a:extLst>
                <a:ext uri="{FF2B5EF4-FFF2-40B4-BE49-F238E27FC236}">
                  <a16:creationId xmlns:a16="http://schemas.microsoft.com/office/drawing/2014/main" id="{E4D7C1D4-37C5-414E-2361-4163C61BD7D9}"/>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501" name="Freeform 36">
              <a:extLst>
                <a:ext uri="{FF2B5EF4-FFF2-40B4-BE49-F238E27FC236}">
                  <a16:creationId xmlns:a16="http://schemas.microsoft.com/office/drawing/2014/main" id="{1E9B31B2-DF31-AA43-8910-8E908A526A01}"/>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2482" name="Freeform 37">
            <a:extLst>
              <a:ext uri="{FF2B5EF4-FFF2-40B4-BE49-F238E27FC236}">
                <a16:creationId xmlns:a16="http://schemas.microsoft.com/office/drawing/2014/main" id="{EA2C6C59-01FD-0649-48A6-F8F728E9EF9F}"/>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2483" name="Rectangle 38">
            <a:extLst>
              <a:ext uri="{FF2B5EF4-FFF2-40B4-BE49-F238E27FC236}">
                <a16:creationId xmlns:a16="http://schemas.microsoft.com/office/drawing/2014/main" id="{FED8F0EE-06F9-4D9B-42E9-A4958B7C8C88}"/>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484" name="Freeform 39">
            <a:extLst>
              <a:ext uri="{FF2B5EF4-FFF2-40B4-BE49-F238E27FC236}">
                <a16:creationId xmlns:a16="http://schemas.microsoft.com/office/drawing/2014/main" id="{7490C247-405C-BAC6-2784-888901686110}"/>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2485" name="Freeform 40">
            <a:extLst>
              <a:ext uri="{FF2B5EF4-FFF2-40B4-BE49-F238E27FC236}">
                <a16:creationId xmlns:a16="http://schemas.microsoft.com/office/drawing/2014/main" id="{EBAEDE05-F38E-BAA5-E0F1-CB89B3770ACD}"/>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2486" name="Rectangle 41">
            <a:extLst>
              <a:ext uri="{FF2B5EF4-FFF2-40B4-BE49-F238E27FC236}">
                <a16:creationId xmlns:a16="http://schemas.microsoft.com/office/drawing/2014/main" id="{5AE2E7BB-DD6E-AE68-BC91-906AEC6E71B3}"/>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487" name="Rectangle 42">
            <a:extLst>
              <a:ext uri="{FF2B5EF4-FFF2-40B4-BE49-F238E27FC236}">
                <a16:creationId xmlns:a16="http://schemas.microsoft.com/office/drawing/2014/main" id="{33890F77-B920-820C-737E-8EC1B4571B1C}"/>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488" name="Freeform 43">
            <a:extLst>
              <a:ext uri="{FF2B5EF4-FFF2-40B4-BE49-F238E27FC236}">
                <a16:creationId xmlns:a16="http://schemas.microsoft.com/office/drawing/2014/main" id="{BD137C14-5500-F61C-CD97-235083209D82}"/>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2489" name="Rectangle 44">
            <a:extLst>
              <a:ext uri="{FF2B5EF4-FFF2-40B4-BE49-F238E27FC236}">
                <a16:creationId xmlns:a16="http://schemas.microsoft.com/office/drawing/2014/main" id="{604000EB-BA16-0B6D-29C1-2D9EC829716F}"/>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2490" name="Group 56">
            <a:extLst>
              <a:ext uri="{FF2B5EF4-FFF2-40B4-BE49-F238E27FC236}">
                <a16:creationId xmlns:a16="http://schemas.microsoft.com/office/drawing/2014/main" id="{0E6D2796-BDC8-AB6C-6852-9C7F3F475842}"/>
              </a:ext>
            </a:extLst>
          </p:cNvPr>
          <p:cNvGrpSpPr>
            <a:grpSpLocks/>
          </p:cNvGrpSpPr>
          <p:nvPr/>
        </p:nvGrpSpPr>
        <p:grpSpPr bwMode="auto">
          <a:xfrm>
            <a:off x="2403475" y="5281613"/>
            <a:ext cx="793750" cy="360362"/>
            <a:chOff x="1370" y="3327"/>
            <a:chExt cx="500" cy="227"/>
          </a:xfrm>
        </p:grpSpPr>
        <p:sp>
          <p:nvSpPr>
            <p:cNvPr id="62494" name="Rectangle 45">
              <a:extLst>
                <a:ext uri="{FF2B5EF4-FFF2-40B4-BE49-F238E27FC236}">
                  <a16:creationId xmlns:a16="http://schemas.microsoft.com/office/drawing/2014/main" id="{65E111A0-007F-0BBC-8F7B-17503635429D}"/>
                </a:ext>
              </a:extLst>
            </p:cNvPr>
            <p:cNvSpPr>
              <a:spLocks noChangeArrowheads="1"/>
            </p:cNvSpPr>
            <p:nvPr/>
          </p:nvSpPr>
          <p:spPr bwMode="auto">
            <a:xfrm>
              <a:off x="1370" y="3327"/>
              <a:ext cx="500" cy="227"/>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495" name="Freeform 46">
              <a:extLst>
                <a:ext uri="{FF2B5EF4-FFF2-40B4-BE49-F238E27FC236}">
                  <a16:creationId xmlns:a16="http://schemas.microsoft.com/office/drawing/2014/main" id="{603D9EA8-3BD6-DB89-0112-ED00B2B752DC}"/>
                </a:ext>
              </a:extLst>
            </p:cNvPr>
            <p:cNvSpPr>
              <a:spLocks/>
            </p:cNvSpPr>
            <p:nvPr/>
          </p:nvSpPr>
          <p:spPr bwMode="auto">
            <a:xfrm>
              <a:off x="1442" y="3366"/>
              <a:ext cx="388" cy="155"/>
            </a:xfrm>
            <a:custGeom>
              <a:avLst/>
              <a:gdLst>
                <a:gd name="T0" fmla="*/ 2 w 1163"/>
                <a:gd name="T1" fmla="*/ 0 h 465"/>
                <a:gd name="T2" fmla="*/ 2 w 1163"/>
                <a:gd name="T3" fmla="*/ 0 h 465"/>
                <a:gd name="T4" fmla="*/ 1 w 1163"/>
                <a:gd name="T5" fmla="*/ 1 h 465"/>
                <a:gd name="T6" fmla="*/ 1 w 1163"/>
                <a:gd name="T7" fmla="*/ 1 h 465"/>
                <a:gd name="T8" fmla="*/ 1 w 1163"/>
                <a:gd name="T9" fmla="*/ 1 h 465"/>
                <a:gd name="T10" fmla="*/ 1 w 1163"/>
                <a:gd name="T11" fmla="*/ 1 h 465"/>
                <a:gd name="T12" fmla="*/ 1 w 1163"/>
                <a:gd name="T13" fmla="*/ 1 h 465"/>
                <a:gd name="T14" fmla="*/ 1 w 1163"/>
                <a:gd name="T15" fmla="*/ 1 h 465"/>
                <a:gd name="T16" fmla="*/ 0 w 1163"/>
                <a:gd name="T17" fmla="*/ 1 h 465"/>
                <a:gd name="T18" fmla="*/ 0 w 1163"/>
                <a:gd name="T19" fmla="*/ 0 h 465"/>
                <a:gd name="T20" fmla="*/ 1 w 1163"/>
                <a:gd name="T21" fmla="*/ 0 h 465"/>
                <a:gd name="T22" fmla="*/ 1 w 1163"/>
                <a:gd name="T23" fmla="*/ 0 h 465"/>
                <a:gd name="T24" fmla="*/ 1 w 1163"/>
                <a:gd name="T25" fmla="*/ 0 h 465"/>
                <a:gd name="T26" fmla="*/ 1 w 1163"/>
                <a:gd name="T27" fmla="*/ 0 h 465"/>
                <a:gd name="T28" fmla="*/ 1 w 1163"/>
                <a:gd name="T29" fmla="*/ 0 h 465"/>
                <a:gd name="T30" fmla="*/ 1 w 1163"/>
                <a:gd name="T31" fmla="*/ 0 h 465"/>
                <a:gd name="T32" fmla="*/ 2 w 1163"/>
                <a:gd name="T33" fmla="*/ 0 h 465"/>
                <a:gd name="T34" fmla="*/ 2 w 1163"/>
                <a:gd name="T35" fmla="*/ 0 h 465"/>
                <a:gd name="T36" fmla="*/ 2 w 1163"/>
                <a:gd name="T37" fmla="*/ 0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2496" name="Freeform 47">
              <a:extLst>
                <a:ext uri="{FF2B5EF4-FFF2-40B4-BE49-F238E27FC236}">
                  <a16:creationId xmlns:a16="http://schemas.microsoft.com/office/drawing/2014/main" id="{E5E5FD05-A67B-3732-A1A5-A585C5E65EEB}"/>
                </a:ext>
              </a:extLst>
            </p:cNvPr>
            <p:cNvSpPr>
              <a:spLocks/>
            </p:cNvSpPr>
            <p:nvPr/>
          </p:nvSpPr>
          <p:spPr bwMode="auto">
            <a:xfrm>
              <a:off x="1555" y="3387"/>
              <a:ext cx="245" cy="110"/>
            </a:xfrm>
            <a:custGeom>
              <a:avLst/>
              <a:gdLst>
                <a:gd name="T0" fmla="*/ 1 w 733"/>
                <a:gd name="T1" fmla="*/ 0 h 330"/>
                <a:gd name="T2" fmla="*/ 1 w 733"/>
                <a:gd name="T3" fmla="*/ 0 h 330"/>
                <a:gd name="T4" fmla="*/ 1 w 733"/>
                <a:gd name="T5" fmla="*/ 0 h 330"/>
                <a:gd name="T6" fmla="*/ 1 w 733"/>
                <a:gd name="T7" fmla="*/ 0 h 330"/>
                <a:gd name="T8" fmla="*/ 1 w 733"/>
                <a:gd name="T9" fmla="*/ 0 h 330"/>
                <a:gd name="T10" fmla="*/ 1 w 733"/>
                <a:gd name="T11" fmla="*/ 0 h 330"/>
                <a:gd name="T12" fmla="*/ 1 w 733"/>
                <a:gd name="T13" fmla="*/ 0 h 330"/>
                <a:gd name="T14" fmla="*/ 1 w 733"/>
                <a:gd name="T15" fmla="*/ 0 h 330"/>
                <a:gd name="T16" fmla="*/ 1 w 733"/>
                <a:gd name="T17" fmla="*/ 0 h 330"/>
                <a:gd name="T18" fmla="*/ 1 w 733"/>
                <a:gd name="T19" fmla="*/ 0 h 330"/>
                <a:gd name="T20" fmla="*/ 1 w 733"/>
                <a:gd name="T21" fmla="*/ 0 h 330"/>
                <a:gd name="T22" fmla="*/ 1 w 733"/>
                <a:gd name="T23" fmla="*/ 0 h 330"/>
                <a:gd name="T24" fmla="*/ 1 w 733"/>
                <a:gd name="T25" fmla="*/ 0 h 330"/>
                <a:gd name="T26" fmla="*/ 1 w 733"/>
                <a:gd name="T27" fmla="*/ 0 h 330"/>
                <a:gd name="T28" fmla="*/ 0 w 733"/>
                <a:gd name="T29" fmla="*/ 0 h 330"/>
                <a:gd name="T30" fmla="*/ 0 w 733"/>
                <a:gd name="T31" fmla="*/ 0 h 330"/>
                <a:gd name="T32" fmla="*/ 1 w 733"/>
                <a:gd name="T33" fmla="*/ 0 h 330"/>
                <a:gd name="T34" fmla="*/ 1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2497" name="Rectangle 48">
              <a:extLst>
                <a:ext uri="{FF2B5EF4-FFF2-40B4-BE49-F238E27FC236}">
                  <a16:creationId xmlns:a16="http://schemas.microsoft.com/office/drawing/2014/main" id="{89CADD4E-EA1A-8D9B-AB21-3558C1165FA5}"/>
                </a:ext>
              </a:extLst>
            </p:cNvPr>
            <p:cNvSpPr>
              <a:spLocks noChangeArrowheads="1"/>
            </p:cNvSpPr>
            <p:nvPr/>
          </p:nvSpPr>
          <p:spPr bwMode="auto">
            <a:xfrm>
              <a:off x="1481" y="3409"/>
              <a:ext cx="74" cy="7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62491" name="Freeform 52">
            <a:extLst>
              <a:ext uri="{FF2B5EF4-FFF2-40B4-BE49-F238E27FC236}">
                <a16:creationId xmlns:a16="http://schemas.microsoft.com/office/drawing/2014/main" id="{467BE07A-D425-5299-CA4F-DCC033D1FBCE}"/>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2492" name="Freeform 55">
            <a:extLst>
              <a:ext uri="{FF2B5EF4-FFF2-40B4-BE49-F238E27FC236}">
                <a16:creationId xmlns:a16="http://schemas.microsoft.com/office/drawing/2014/main" id="{B88DB920-FE69-5C66-9D7E-1D1181EAB248}"/>
              </a:ext>
            </a:extLst>
          </p:cNvPr>
          <p:cNvSpPr>
            <a:spLocks/>
          </p:cNvSpPr>
          <p:nvPr/>
        </p:nvSpPr>
        <p:spPr bwMode="auto">
          <a:xfrm>
            <a:off x="3262313" y="5399088"/>
            <a:ext cx="552450" cy="122237"/>
          </a:xfrm>
          <a:custGeom>
            <a:avLst/>
            <a:gdLst>
              <a:gd name="T0" fmla="*/ 0 w 1042"/>
              <a:gd name="T1" fmla="*/ 2147483646 h 231"/>
              <a:gd name="T2" fmla="*/ 2147483646 w 1042"/>
              <a:gd name="T3" fmla="*/ 0 h 231"/>
              <a:gd name="T4" fmla="*/ 2147483646 w 1042"/>
              <a:gd name="T5" fmla="*/ 0 h 231"/>
              <a:gd name="T6" fmla="*/ 2147483646 w 1042"/>
              <a:gd name="T7" fmla="*/ 2147483646 h 231"/>
              <a:gd name="T8" fmla="*/ 2147483646 w 1042"/>
              <a:gd name="T9" fmla="*/ 2147483646 h 231"/>
              <a:gd name="T10" fmla="*/ 2147483646 w 1042"/>
              <a:gd name="T11" fmla="*/ 2147483646 h 231"/>
              <a:gd name="T12" fmla="*/ 0 w 1042"/>
              <a:gd name="T13" fmla="*/ 2147483646 h 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2" h="231">
                <a:moveTo>
                  <a:pt x="0" y="114"/>
                </a:moveTo>
                <a:lnTo>
                  <a:pt x="435" y="0"/>
                </a:lnTo>
                <a:lnTo>
                  <a:pt x="607" y="0"/>
                </a:lnTo>
                <a:lnTo>
                  <a:pt x="1042" y="114"/>
                </a:lnTo>
                <a:lnTo>
                  <a:pt x="607" y="231"/>
                </a:lnTo>
                <a:lnTo>
                  <a:pt x="435" y="231"/>
                </a:lnTo>
                <a:lnTo>
                  <a:pt x="0" y="114"/>
                </a:lnTo>
                <a:close/>
              </a:path>
            </a:pathLst>
          </a:custGeom>
          <a:solidFill>
            <a:srgbClr val="CC6600"/>
          </a:solidFill>
          <a:ln w="6350">
            <a:solidFill>
              <a:srgbClr val="000000"/>
            </a:solidFill>
            <a:prstDash val="solid"/>
            <a:round/>
            <a:headEnd/>
            <a:tailEnd/>
          </a:ln>
        </p:spPr>
        <p:txBody>
          <a:bodyPr/>
          <a:lstStyle/>
          <a:p>
            <a:endParaRPr lang="en-US"/>
          </a:p>
        </p:txBody>
      </p:sp>
      <p:sp>
        <p:nvSpPr>
          <p:cNvPr id="62493" name="Text Box 57">
            <a:extLst>
              <a:ext uri="{FF2B5EF4-FFF2-40B4-BE49-F238E27FC236}">
                <a16:creationId xmlns:a16="http://schemas.microsoft.com/office/drawing/2014/main" id="{B624FDFF-D467-5C67-1E33-CF0352DC65F7}"/>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Tree>
  </p:cSld>
  <p:clrMapOvr>
    <a:masterClrMapping/>
  </p:clrMapOvr>
  <p:transition spd="slow"/>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192D627D-8714-23BC-C39A-6B502509CF4F}"/>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3491" name="Group 3">
            <a:extLst>
              <a:ext uri="{FF2B5EF4-FFF2-40B4-BE49-F238E27FC236}">
                <a16:creationId xmlns:a16="http://schemas.microsoft.com/office/drawing/2014/main" id="{3AD81097-A4B6-A34B-EE75-DE360B75F9C7}"/>
              </a:ext>
            </a:extLst>
          </p:cNvPr>
          <p:cNvGrpSpPr>
            <a:grpSpLocks/>
          </p:cNvGrpSpPr>
          <p:nvPr/>
        </p:nvGrpSpPr>
        <p:grpSpPr bwMode="auto">
          <a:xfrm>
            <a:off x="331788" y="1563688"/>
            <a:ext cx="2271712" cy="2814637"/>
            <a:chOff x="209" y="985"/>
            <a:chExt cx="1431" cy="1773"/>
          </a:xfrm>
        </p:grpSpPr>
        <p:sp>
          <p:nvSpPr>
            <p:cNvPr id="63532" name="Text Box 4">
              <a:extLst>
                <a:ext uri="{FF2B5EF4-FFF2-40B4-BE49-F238E27FC236}">
                  <a16:creationId xmlns:a16="http://schemas.microsoft.com/office/drawing/2014/main" id="{9E829D00-1663-F8A1-B3BB-96B7B52668C2}"/>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3533" name="Group 5">
              <a:extLst>
                <a:ext uri="{FF2B5EF4-FFF2-40B4-BE49-F238E27FC236}">
                  <a16:creationId xmlns:a16="http://schemas.microsoft.com/office/drawing/2014/main" id="{D0E7F6F6-D299-B0CA-E1C8-8F8E8107C8EB}"/>
                </a:ext>
              </a:extLst>
            </p:cNvPr>
            <p:cNvGrpSpPr>
              <a:grpSpLocks/>
            </p:cNvGrpSpPr>
            <p:nvPr/>
          </p:nvGrpSpPr>
          <p:grpSpPr bwMode="auto">
            <a:xfrm>
              <a:off x="209" y="1216"/>
              <a:ext cx="1301" cy="1542"/>
              <a:chOff x="209" y="1216"/>
              <a:chExt cx="1301" cy="1542"/>
            </a:xfrm>
          </p:grpSpPr>
          <p:sp>
            <p:nvSpPr>
              <p:cNvPr id="63534" name="Text Box 6">
                <a:extLst>
                  <a:ext uri="{FF2B5EF4-FFF2-40B4-BE49-F238E27FC236}">
                    <a16:creationId xmlns:a16="http://schemas.microsoft.com/office/drawing/2014/main" id="{4C2949B5-B955-B4B9-DCA6-EB5714627115}"/>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3535" name="Oval 7">
                <a:extLst>
                  <a:ext uri="{FF2B5EF4-FFF2-40B4-BE49-F238E27FC236}">
                    <a16:creationId xmlns:a16="http://schemas.microsoft.com/office/drawing/2014/main" id="{D14E882F-4ACD-DB72-9970-E72FEDB19951}"/>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36" name="Freeform 8">
                <a:extLst>
                  <a:ext uri="{FF2B5EF4-FFF2-40B4-BE49-F238E27FC236}">
                    <a16:creationId xmlns:a16="http://schemas.microsoft.com/office/drawing/2014/main" id="{C46B9074-6B76-6506-17BA-58C567E8BA6E}"/>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3537" name="Freeform 9">
                <a:extLst>
                  <a:ext uri="{FF2B5EF4-FFF2-40B4-BE49-F238E27FC236}">
                    <a16:creationId xmlns:a16="http://schemas.microsoft.com/office/drawing/2014/main" id="{7E5237A9-88EE-CA74-2B76-BCBD91F0B966}"/>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3538" name="Freeform 10">
                <a:extLst>
                  <a:ext uri="{FF2B5EF4-FFF2-40B4-BE49-F238E27FC236}">
                    <a16:creationId xmlns:a16="http://schemas.microsoft.com/office/drawing/2014/main" id="{D3503114-1ED6-0FA1-C843-B444122FC78E}"/>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539" name="Freeform 11">
                <a:extLst>
                  <a:ext uri="{FF2B5EF4-FFF2-40B4-BE49-F238E27FC236}">
                    <a16:creationId xmlns:a16="http://schemas.microsoft.com/office/drawing/2014/main" id="{22451351-CE21-A605-ACC4-223E5AD69CC6}"/>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540" name="Freeform 12">
                <a:extLst>
                  <a:ext uri="{FF2B5EF4-FFF2-40B4-BE49-F238E27FC236}">
                    <a16:creationId xmlns:a16="http://schemas.microsoft.com/office/drawing/2014/main" id="{185329C7-8236-8A63-B14E-048A3BDAA4C6}"/>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541" name="Text Box 13">
                <a:extLst>
                  <a:ext uri="{FF2B5EF4-FFF2-40B4-BE49-F238E27FC236}">
                    <a16:creationId xmlns:a16="http://schemas.microsoft.com/office/drawing/2014/main" id="{482461ED-A3C8-5FE3-A738-28A38DC49D0B}"/>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3492" name="Text Box 14">
            <a:extLst>
              <a:ext uri="{FF2B5EF4-FFF2-40B4-BE49-F238E27FC236}">
                <a16:creationId xmlns:a16="http://schemas.microsoft.com/office/drawing/2014/main" id="{5F883C8E-75D8-7630-68E0-6F7C7F6452B6}"/>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3493" name="Freeform 15">
            <a:extLst>
              <a:ext uri="{FF2B5EF4-FFF2-40B4-BE49-F238E27FC236}">
                <a16:creationId xmlns:a16="http://schemas.microsoft.com/office/drawing/2014/main" id="{F9DE1DD5-F2AE-B011-379C-B261C06AEF71}"/>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3494" name="Text Box 16">
            <a:extLst>
              <a:ext uri="{FF2B5EF4-FFF2-40B4-BE49-F238E27FC236}">
                <a16:creationId xmlns:a16="http://schemas.microsoft.com/office/drawing/2014/main" id="{F1A0D519-69BB-9CF3-8DE6-1E5472DB0E7F}"/>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3495" name="Text Box 17">
            <a:extLst>
              <a:ext uri="{FF2B5EF4-FFF2-40B4-BE49-F238E27FC236}">
                <a16:creationId xmlns:a16="http://schemas.microsoft.com/office/drawing/2014/main" id="{D0B1090B-5D55-B7AF-7E4A-4529BE4ABA4B}"/>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3496" name="Text Box 18">
            <a:extLst>
              <a:ext uri="{FF2B5EF4-FFF2-40B4-BE49-F238E27FC236}">
                <a16:creationId xmlns:a16="http://schemas.microsoft.com/office/drawing/2014/main" id="{AE53365B-9742-C09E-F624-1D2E481841C9}"/>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3497" name="Text Box 19">
            <a:extLst>
              <a:ext uri="{FF2B5EF4-FFF2-40B4-BE49-F238E27FC236}">
                <a16:creationId xmlns:a16="http://schemas.microsoft.com/office/drawing/2014/main" id="{5CA9F7CD-4DC9-E5CB-AE17-3D3A34BF45A0}"/>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3498" name="Text Box 20">
            <a:extLst>
              <a:ext uri="{FF2B5EF4-FFF2-40B4-BE49-F238E27FC236}">
                <a16:creationId xmlns:a16="http://schemas.microsoft.com/office/drawing/2014/main" id="{7CE7F6FA-E5AA-15CB-9DE6-4F872EC8B243}"/>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3499" name="Group 21">
            <a:extLst>
              <a:ext uri="{FF2B5EF4-FFF2-40B4-BE49-F238E27FC236}">
                <a16:creationId xmlns:a16="http://schemas.microsoft.com/office/drawing/2014/main" id="{6A6C5F75-2AB3-4D33-40B4-8291BFF2C6DD}"/>
              </a:ext>
            </a:extLst>
          </p:cNvPr>
          <p:cNvGrpSpPr>
            <a:grpSpLocks/>
          </p:cNvGrpSpPr>
          <p:nvPr/>
        </p:nvGrpSpPr>
        <p:grpSpPr bwMode="auto">
          <a:xfrm>
            <a:off x="7099300" y="1968500"/>
            <a:ext cx="801688" cy="1230313"/>
            <a:chOff x="4472" y="1240"/>
            <a:chExt cx="505" cy="775"/>
          </a:xfrm>
        </p:grpSpPr>
        <p:sp>
          <p:nvSpPr>
            <p:cNvPr id="63530" name="Freeform 22">
              <a:extLst>
                <a:ext uri="{FF2B5EF4-FFF2-40B4-BE49-F238E27FC236}">
                  <a16:creationId xmlns:a16="http://schemas.microsoft.com/office/drawing/2014/main" id="{FDE6CB3E-2328-EBDF-A42C-0A5B32004C51}"/>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3531" name="Freeform 23">
              <a:extLst>
                <a:ext uri="{FF2B5EF4-FFF2-40B4-BE49-F238E27FC236}">
                  <a16:creationId xmlns:a16="http://schemas.microsoft.com/office/drawing/2014/main" id="{FB7FB624-7483-B3DF-B327-37675229C901}"/>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3500" name="Text Box 24">
            <a:extLst>
              <a:ext uri="{FF2B5EF4-FFF2-40B4-BE49-F238E27FC236}">
                <a16:creationId xmlns:a16="http://schemas.microsoft.com/office/drawing/2014/main" id="{0A22D6F6-1E74-8B5A-E459-D26871AEE5B9}"/>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3501" name="Group 25">
            <a:extLst>
              <a:ext uri="{FF2B5EF4-FFF2-40B4-BE49-F238E27FC236}">
                <a16:creationId xmlns:a16="http://schemas.microsoft.com/office/drawing/2014/main" id="{898A7F65-F406-25E9-E62B-FEDED27E4E75}"/>
              </a:ext>
            </a:extLst>
          </p:cNvPr>
          <p:cNvGrpSpPr>
            <a:grpSpLocks/>
          </p:cNvGrpSpPr>
          <p:nvPr/>
        </p:nvGrpSpPr>
        <p:grpSpPr bwMode="auto">
          <a:xfrm>
            <a:off x="7105650" y="4679950"/>
            <a:ext cx="722313" cy="1223963"/>
            <a:chOff x="4476" y="2948"/>
            <a:chExt cx="455" cy="771"/>
          </a:xfrm>
        </p:grpSpPr>
        <p:sp>
          <p:nvSpPr>
            <p:cNvPr id="63527" name="Freeform 26">
              <a:extLst>
                <a:ext uri="{FF2B5EF4-FFF2-40B4-BE49-F238E27FC236}">
                  <a16:creationId xmlns:a16="http://schemas.microsoft.com/office/drawing/2014/main" id="{84507A16-C2AA-81B3-A07A-6B25E166B9D5}"/>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3528" name="Rectangle 27">
              <a:extLst>
                <a:ext uri="{FF2B5EF4-FFF2-40B4-BE49-F238E27FC236}">
                  <a16:creationId xmlns:a16="http://schemas.microsoft.com/office/drawing/2014/main" id="{BFFD6F8D-54DE-17F6-A2A8-B0DE4F38960F}"/>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29" name="Freeform 28">
              <a:extLst>
                <a:ext uri="{FF2B5EF4-FFF2-40B4-BE49-F238E27FC236}">
                  <a16:creationId xmlns:a16="http://schemas.microsoft.com/office/drawing/2014/main" id="{2E54FA07-B96E-24B6-9BD7-85D0D67D8450}"/>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3502" name="Freeform 29">
            <a:extLst>
              <a:ext uri="{FF2B5EF4-FFF2-40B4-BE49-F238E27FC236}">
                <a16:creationId xmlns:a16="http://schemas.microsoft.com/office/drawing/2014/main" id="{2895B68B-1FDF-A1AF-B660-9B83CB4FF114}"/>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3503" name="Freeform 30">
            <a:extLst>
              <a:ext uri="{FF2B5EF4-FFF2-40B4-BE49-F238E27FC236}">
                <a16:creationId xmlns:a16="http://schemas.microsoft.com/office/drawing/2014/main" id="{E0C924FF-9623-6C35-2766-08351713B8CA}"/>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3504" name="Rectangle 31">
            <a:extLst>
              <a:ext uri="{FF2B5EF4-FFF2-40B4-BE49-F238E27FC236}">
                <a16:creationId xmlns:a16="http://schemas.microsoft.com/office/drawing/2014/main" id="{4166420B-A864-5663-A0B5-E1E4A3202D94}"/>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3505" name="Group 32">
            <a:extLst>
              <a:ext uri="{FF2B5EF4-FFF2-40B4-BE49-F238E27FC236}">
                <a16:creationId xmlns:a16="http://schemas.microsoft.com/office/drawing/2014/main" id="{66CA9635-F965-30DB-E2CA-A66E17BF4F1A}"/>
              </a:ext>
            </a:extLst>
          </p:cNvPr>
          <p:cNvGrpSpPr>
            <a:grpSpLocks/>
          </p:cNvGrpSpPr>
          <p:nvPr/>
        </p:nvGrpSpPr>
        <p:grpSpPr bwMode="auto">
          <a:xfrm>
            <a:off x="4479925" y="3719513"/>
            <a:ext cx="1325563" cy="922337"/>
            <a:chOff x="2822" y="2343"/>
            <a:chExt cx="835" cy="581"/>
          </a:xfrm>
        </p:grpSpPr>
        <p:sp>
          <p:nvSpPr>
            <p:cNvPr id="63523" name="Freeform 33">
              <a:extLst>
                <a:ext uri="{FF2B5EF4-FFF2-40B4-BE49-F238E27FC236}">
                  <a16:creationId xmlns:a16="http://schemas.microsoft.com/office/drawing/2014/main" id="{4A3D83AF-D0D3-01BD-0CDD-91AED111AA43}"/>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3524" name="Freeform 34">
              <a:extLst>
                <a:ext uri="{FF2B5EF4-FFF2-40B4-BE49-F238E27FC236}">
                  <a16:creationId xmlns:a16="http://schemas.microsoft.com/office/drawing/2014/main" id="{0FBB5A29-6FD8-130A-3970-F4DEB4ED5C69}"/>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3525" name="Rectangle 35">
              <a:extLst>
                <a:ext uri="{FF2B5EF4-FFF2-40B4-BE49-F238E27FC236}">
                  <a16:creationId xmlns:a16="http://schemas.microsoft.com/office/drawing/2014/main" id="{5897BF2E-8310-53C2-73F5-17E3C71D4838}"/>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26" name="Freeform 36">
              <a:extLst>
                <a:ext uri="{FF2B5EF4-FFF2-40B4-BE49-F238E27FC236}">
                  <a16:creationId xmlns:a16="http://schemas.microsoft.com/office/drawing/2014/main" id="{E67F011C-790B-0C96-8CD7-A7DCEBF6F69B}"/>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3506" name="Freeform 37">
            <a:extLst>
              <a:ext uri="{FF2B5EF4-FFF2-40B4-BE49-F238E27FC236}">
                <a16:creationId xmlns:a16="http://schemas.microsoft.com/office/drawing/2014/main" id="{25022DD5-92DB-EF9A-9A15-E5840B234FD2}"/>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3507" name="Rectangle 38">
            <a:extLst>
              <a:ext uri="{FF2B5EF4-FFF2-40B4-BE49-F238E27FC236}">
                <a16:creationId xmlns:a16="http://schemas.microsoft.com/office/drawing/2014/main" id="{11BA0BE7-5811-D6DE-5C7B-1E4AC200917E}"/>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08" name="Freeform 39">
            <a:extLst>
              <a:ext uri="{FF2B5EF4-FFF2-40B4-BE49-F238E27FC236}">
                <a16:creationId xmlns:a16="http://schemas.microsoft.com/office/drawing/2014/main" id="{F4507CE1-951A-BADA-D1A5-8430502C42D0}"/>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3509" name="Freeform 40">
            <a:extLst>
              <a:ext uri="{FF2B5EF4-FFF2-40B4-BE49-F238E27FC236}">
                <a16:creationId xmlns:a16="http://schemas.microsoft.com/office/drawing/2014/main" id="{E3CA5127-DAD4-FEFD-80DA-D8D00C9F38C7}"/>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3510" name="Rectangle 41">
            <a:extLst>
              <a:ext uri="{FF2B5EF4-FFF2-40B4-BE49-F238E27FC236}">
                <a16:creationId xmlns:a16="http://schemas.microsoft.com/office/drawing/2014/main" id="{ECF40CC6-BB7D-C5A8-E58D-66570F5F7114}"/>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11" name="Rectangle 42">
            <a:extLst>
              <a:ext uri="{FF2B5EF4-FFF2-40B4-BE49-F238E27FC236}">
                <a16:creationId xmlns:a16="http://schemas.microsoft.com/office/drawing/2014/main" id="{7643656E-896C-6C28-FB37-451AD45C589A}"/>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12" name="Freeform 43">
            <a:extLst>
              <a:ext uri="{FF2B5EF4-FFF2-40B4-BE49-F238E27FC236}">
                <a16:creationId xmlns:a16="http://schemas.microsoft.com/office/drawing/2014/main" id="{9E80E4C4-E9CD-4EB7-00DE-2718F668A2CF}"/>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3513" name="Rectangle 44">
            <a:extLst>
              <a:ext uri="{FF2B5EF4-FFF2-40B4-BE49-F238E27FC236}">
                <a16:creationId xmlns:a16="http://schemas.microsoft.com/office/drawing/2014/main" id="{B9C970AB-E542-653F-58BA-E1DB807C3CE6}"/>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3514" name="Group 45">
            <a:extLst>
              <a:ext uri="{FF2B5EF4-FFF2-40B4-BE49-F238E27FC236}">
                <a16:creationId xmlns:a16="http://schemas.microsoft.com/office/drawing/2014/main" id="{92C36938-E31E-8540-FF8F-52B3D681E2EA}"/>
              </a:ext>
            </a:extLst>
          </p:cNvPr>
          <p:cNvGrpSpPr>
            <a:grpSpLocks/>
          </p:cNvGrpSpPr>
          <p:nvPr/>
        </p:nvGrpSpPr>
        <p:grpSpPr bwMode="auto">
          <a:xfrm>
            <a:off x="2743200" y="5281613"/>
            <a:ext cx="793750" cy="360362"/>
            <a:chOff x="1370" y="3327"/>
            <a:chExt cx="500" cy="227"/>
          </a:xfrm>
        </p:grpSpPr>
        <p:sp>
          <p:nvSpPr>
            <p:cNvPr id="63519" name="Rectangle 46">
              <a:extLst>
                <a:ext uri="{FF2B5EF4-FFF2-40B4-BE49-F238E27FC236}">
                  <a16:creationId xmlns:a16="http://schemas.microsoft.com/office/drawing/2014/main" id="{DA4BAD7A-8E8F-2557-6776-0675A11F6855}"/>
                </a:ext>
              </a:extLst>
            </p:cNvPr>
            <p:cNvSpPr>
              <a:spLocks noChangeArrowheads="1"/>
            </p:cNvSpPr>
            <p:nvPr/>
          </p:nvSpPr>
          <p:spPr bwMode="auto">
            <a:xfrm>
              <a:off x="1370" y="3327"/>
              <a:ext cx="500" cy="227"/>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20" name="Freeform 47">
              <a:extLst>
                <a:ext uri="{FF2B5EF4-FFF2-40B4-BE49-F238E27FC236}">
                  <a16:creationId xmlns:a16="http://schemas.microsoft.com/office/drawing/2014/main" id="{A5629A85-5083-340B-CD71-568AB844268F}"/>
                </a:ext>
              </a:extLst>
            </p:cNvPr>
            <p:cNvSpPr>
              <a:spLocks/>
            </p:cNvSpPr>
            <p:nvPr/>
          </p:nvSpPr>
          <p:spPr bwMode="auto">
            <a:xfrm>
              <a:off x="1442" y="3366"/>
              <a:ext cx="388" cy="155"/>
            </a:xfrm>
            <a:custGeom>
              <a:avLst/>
              <a:gdLst>
                <a:gd name="T0" fmla="*/ 2 w 1163"/>
                <a:gd name="T1" fmla="*/ 0 h 465"/>
                <a:gd name="T2" fmla="*/ 2 w 1163"/>
                <a:gd name="T3" fmla="*/ 0 h 465"/>
                <a:gd name="T4" fmla="*/ 1 w 1163"/>
                <a:gd name="T5" fmla="*/ 1 h 465"/>
                <a:gd name="T6" fmla="*/ 1 w 1163"/>
                <a:gd name="T7" fmla="*/ 1 h 465"/>
                <a:gd name="T8" fmla="*/ 1 w 1163"/>
                <a:gd name="T9" fmla="*/ 1 h 465"/>
                <a:gd name="T10" fmla="*/ 1 w 1163"/>
                <a:gd name="T11" fmla="*/ 1 h 465"/>
                <a:gd name="T12" fmla="*/ 1 w 1163"/>
                <a:gd name="T13" fmla="*/ 1 h 465"/>
                <a:gd name="T14" fmla="*/ 1 w 1163"/>
                <a:gd name="T15" fmla="*/ 1 h 465"/>
                <a:gd name="T16" fmla="*/ 0 w 1163"/>
                <a:gd name="T17" fmla="*/ 1 h 465"/>
                <a:gd name="T18" fmla="*/ 0 w 1163"/>
                <a:gd name="T19" fmla="*/ 0 h 465"/>
                <a:gd name="T20" fmla="*/ 1 w 1163"/>
                <a:gd name="T21" fmla="*/ 0 h 465"/>
                <a:gd name="T22" fmla="*/ 1 w 1163"/>
                <a:gd name="T23" fmla="*/ 0 h 465"/>
                <a:gd name="T24" fmla="*/ 1 w 1163"/>
                <a:gd name="T25" fmla="*/ 0 h 465"/>
                <a:gd name="T26" fmla="*/ 1 w 1163"/>
                <a:gd name="T27" fmla="*/ 0 h 465"/>
                <a:gd name="T28" fmla="*/ 1 w 1163"/>
                <a:gd name="T29" fmla="*/ 0 h 465"/>
                <a:gd name="T30" fmla="*/ 1 w 1163"/>
                <a:gd name="T31" fmla="*/ 0 h 465"/>
                <a:gd name="T32" fmla="*/ 2 w 1163"/>
                <a:gd name="T33" fmla="*/ 0 h 465"/>
                <a:gd name="T34" fmla="*/ 2 w 1163"/>
                <a:gd name="T35" fmla="*/ 0 h 465"/>
                <a:gd name="T36" fmla="*/ 2 w 1163"/>
                <a:gd name="T37" fmla="*/ 0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3521" name="Freeform 48">
              <a:extLst>
                <a:ext uri="{FF2B5EF4-FFF2-40B4-BE49-F238E27FC236}">
                  <a16:creationId xmlns:a16="http://schemas.microsoft.com/office/drawing/2014/main" id="{DEB9E5AD-DCD8-D214-CF59-3368D49F26A8}"/>
                </a:ext>
              </a:extLst>
            </p:cNvPr>
            <p:cNvSpPr>
              <a:spLocks/>
            </p:cNvSpPr>
            <p:nvPr/>
          </p:nvSpPr>
          <p:spPr bwMode="auto">
            <a:xfrm>
              <a:off x="1555" y="3387"/>
              <a:ext cx="245" cy="110"/>
            </a:xfrm>
            <a:custGeom>
              <a:avLst/>
              <a:gdLst>
                <a:gd name="T0" fmla="*/ 1 w 733"/>
                <a:gd name="T1" fmla="*/ 0 h 330"/>
                <a:gd name="T2" fmla="*/ 1 w 733"/>
                <a:gd name="T3" fmla="*/ 0 h 330"/>
                <a:gd name="T4" fmla="*/ 1 w 733"/>
                <a:gd name="T5" fmla="*/ 0 h 330"/>
                <a:gd name="T6" fmla="*/ 1 w 733"/>
                <a:gd name="T7" fmla="*/ 0 h 330"/>
                <a:gd name="T8" fmla="*/ 1 w 733"/>
                <a:gd name="T9" fmla="*/ 0 h 330"/>
                <a:gd name="T10" fmla="*/ 1 w 733"/>
                <a:gd name="T11" fmla="*/ 0 h 330"/>
                <a:gd name="T12" fmla="*/ 1 w 733"/>
                <a:gd name="T13" fmla="*/ 0 h 330"/>
                <a:gd name="T14" fmla="*/ 1 w 733"/>
                <a:gd name="T15" fmla="*/ 0 h 330"/>
                <a:gd name="T16" fmla="*/ 1 w 733"/>
                <a:gd name="T17" fmla="*/ 0 h 330"/>
                <a:gd name="T18" fmla="*/ 1 w 733"/>
                <a:gd name="T19" fmla="*/ 0 h 330"/>
                <a:gd name="T20" fmla="*/ 1 w 733"/>
                <a:gd name="T21" fmla="*/ 0 h 330"/>
                <a:gd name="T22" fmla="*/ 1 w 733"/>
                <a:gd name="T23" fmla="*/ 0 h 330"/>
                <a:gd name="T24" fmla="*/ 1 w 733"/>
                <a:gd name="T25" fmla="*/ 0 h 330"/>
                <a:gd name="T26" fmla="*/ 1 w 733"/>
                <a:gd name="T27" fmla="*/ 0 h 330"/>
                <a:gd name="T28" fmla="*/ 0 w 733"/>
                <a:gd name="T29" fmla="*/ 0 h 330"/>
                <a:gd name="T30" fmla="*/ 0 w 733"/>
                <a:gd name="T31" fmla="*/ 0 h 330"/>
                <a:gd name="T32" fmla="*/ 1 w 733"/>
                <a:gd name="T33" fmla="*/ 0 h 330"/>
                <a:gd name="T34" fmla="*/ 1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3522" name="Rectangle 49">
              <a:extLst>
                <a:ext uri="{FF2B5EF4-FFF2-40B4-BE49-F238E27FC236}">
                  <a16:creationId xmlns:a16="http://schemas.microsoft.com/office/drawing/2014/main" id="{33A3D454-373D-128A-FD0D-657979185A7E}"/>
                </a:ext>
              </a:extLst>
            </p:cNvPr>
            <p:cNvSpPr>
              <a:spLocks noChangeArrowheads="1"/>
            </p:cNvSpPr>
            <p:nvPr/>
          </p:nvSpPr>
          <p:spPr bwMode="auto">
            <a:xfrm>
              <a:off x="1481" y="3409"/>
              <a:ext cx="74" cy="7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63515" name="Freeform 50">
            <a:extLst>
              <a:ext uri="{FF2B5EF4-FFF2-40B4-BE49-F238E27FC236}">
                <a16:creationId xmlns:a16="http://schemas.microsoft.com/office/drawing/2014/main" id="{C5F12A75-907D-BFA0-901A-33CCD69E5FC1}"/>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3516" name="Text Box 52">
            <a:extLst>
              <a:ext uri="{FF2B5EF4-FFF2-40B4-BE49-F238E27FC236}">
                <a16:creationId xmlns:a16="http://schemas.microsoft.com/office/drawing/2014/main" id="{64C8C8E8-7A11-AB9C-BB4D-F721A23A5061}"/>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
        <p:nvSpPr>
          <p:cNvPr id="63517" name="Rectangle 53">
            <a:extLst>
              <a:ext uri="{FF2B5EF4-FFF2-40B4-BE49-F238E27FC236}">
                <a16:creationId xmlns:a16="http://schemas.microsoft.com/office/drawing/2014/main" id="{C66C8C8E-F5B1-557D-5681-58DAD5E87D66}"/>
              </a:ext>
            </a:extLst>
          </p:cNvPr>
          <p:cNvSpPr>
            <a:spLocks noChangeArrowheads="1"/>
          </p:cNvSpPr>
          <p:nvPr/>
        </p:nvSpPr>
        <p:spPr bwMode="auto">
          <a:xfrm>
            <a:off x="3538538" y="5400675"/>
            <a:ext cx="546100" cy="120650"/>
          </a:xfrm>
          <a:prstGeom prst="rect">
            <a:avLst/>
          </a:prstGeom>
          <a:gradFill rotWithShape="0">
            <a:gsLst>
              <a:gs pos="0">
                <a:srgbClr val="6C6C6C"/>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3518" name="Freeform 51">
            <a:extLst>
              <a:ext uri="{FF2B5EF4-FFF2-40B4-BE49-F238E27FC236}">
                <a16:creationId xmlns:a16="http://schemas.microsoft.com/office/drawing/2014/main" id="{4577B150-96C6-D2E7-CC22-AF5DDE5B35CF}"/>
              </a:ext>
            </a:extLst>
          </p:cNvPr>
          <p:cNvSpPr>
            <a:spLocks/>
          </p:cNvSpPr>
          <p:nvPr/>
        </p:nvSpPr>
        <p:spPr bwMode="auto">
          <a:xfrm>
            <a:off x="3935413" y="5399088"/>
            <a:ext cx="295275" cy="122237"/>
          </a:xfrm>
          <a:custGeom>
            <a:avLst/>
            <a:gdLst>
              <a:gd name="T0" fmla="*/ 0 w 1042"/>
              <a:gd name="T1" fmla="*/ 2147483646 h 231"/>
              <a:gd name="T2" fmla="*/ 2147483646 w 1042"/>
              <a:gd name="T3" fmla="*/ 0 h 231"/>
              <a:gd name="T4" fmla="*/ 2147483646 w 1042"/>
              <a:gd name="T5" fmla="*/ 0 h 231"/>
              <a:gd name="T6" fmla="*/ 2147483646 w 1042"/>
              <a:gd name="T7" fmla="*/ 2147483646 h 231"/>
              <a:gd name="T8" fmla="*/ 2147483646 w 1042"/>
              <a:gd name="T9" fmla="*/ 2147483646 h 231"/>
              <a:gd name="T10" fmla="*/ 2147483646 w 1042"/>
              <a:gd name="T11" fmla="*/ 2147483646 h 231"/>
              <a:gd name="T12" fmla="*/ 0 w 1042"/>
              <a:gd name="T13" fmla="*/ 2147483646 h 2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42" h="231">
                <a:moveTo>
                  <a:pt x="0" y="114"/>
                </a:moveTo>
                <a:lnTo>
                  <a:pt x="435" y="0"/>
                </a:lnTo>
                <a:lnTo>
                  <a:pt x="607" y="0"/>
                </a:lnTo>
                <a:lnTo>
                  <a:pt x="1042" y="114"/>
                </a:lnTo>
                <a:lnTo>
                  <a:pt x="607" y="231"/>
                </a:lnTo>
                <a:lnTo>
                  <a:pt x="435" y="231"/>
                </a:lnTo>
                <a:lnTo>
                  <a:pt x="0" y="114"/>
                </a:lnTo>
                <a:close/>
              </a:path>
            </a:pathLst>
          </a:custGeom>
          <a:solidFill>
            <a:srgbClr val="CC6600"/>
          </a:solidFill>
          <a:ln w="6350">
            <a:solidFill>
              <a:srgbClr val="000000"/>
            </a:solidFill>
            <a:prstDash val="solid"/>
            <a:round/>
            <a:headEnd/>
            <a:tailEnd/>
          </a:ln>
        </p:spPr>
        <p:txBody>
          <a:bodyPr/>
          <a:lstStyle/>
          <a:p>
            <a:endParaRPr lang="en-US"/>
          </a:p>
        </p:txBody>
      </p:sp>
    </p:spTree>
  </p:cSld>
  <p:clrMapOvr>
    <a:masterClrMapping/>
  </p:clrMapOvr>
  <p:transition spd="slow"/>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26">
            <a:extLst>
              <a:ext uri="{FF2B5EF4-FFF2-40B4-BE49-F238E27FC236}">
                <a16:creationId xmlns:a16="http://schemas.microsoft.com/office/drawing/2014/main" id="{99761578-F9AC-2046-4B3B-2B9784C80B3C}"/>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4515" name="Group 1027">
            <a:extLst>
              <a:ext uri="{FF2B5EF4-FFF2-40B4-BE49-F238E27FC236}">
                <a16:creationId xmlns:a16="http://schemas.microsoft.com/office/drawing/2014/main" id="{53A335EC-932B-AB4C-C618-2E484BC74522}"/>
              </a:ext>
            </a:extLst>
          </p:cNvPr>
          <p:cNvGrpSpPr>
            <a:grpSpLocks/>
          </p:cNvGrpSpPr>
          <p:nvPr/>
        </p:nvGrpSpPr>
        <p:grpSpPr bwMode="auto">
          <a:xfrm>
            <a:off x="331788" y="1563688"/>
            <a:ext cx="2271712" cy="2814637"/>
            <a:chOff x="209" y="985"/>
            <a:chExt cx="1431" cy="1773"/>
          </a:xfrm>
        </p:grpSpPr>
        <p:sp>
          <p:nvSpPr>
            <p:cNvPr id="64554" name="Text Box 1028">
              <a:extLst>
                <a:ext uri="{FF2B5EF4-FFF2-40B4-BE49-F238E27FC236}">
                  <a16:creationId xmlns:a16="http://schemas.microsoft.com/office/drawing/2014/main" id="{C18950A7-DDBE-9682-6020-AE39331A5FC2}"/>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4555" name="Group 1029">
              <a:extLst>
                <a:ext uri="{FF2B5EF4-FFF2-40B4-BE49-F238E27FC236}">
                  <a16:creationId xmlns:a16="http://schemas.microsoft.com/office/drawing/2014/main" id="{DA1443FF-9F80-6E9E-CEC8-EC2202CA03F6}"/>
                </a:ext>
              </a:extLst>
            </p:cNvPr>
            <p:cNvGrpSpPr>
              <a:grpSpLocks/>
            </p:cNvGrpSpPr>
            <p:nvPr/>
          </p:nvGrpSpPr>
          <p:grpSpPr bwMode="auto">
            <a:xfrm>
              <a:off x="209" y="1216"/>
              <a:ext cx="1301" cy="1542"/>
              <a:chOff x="209" y="1216"/>
              <a:chExt cx="1301" cy="1542"/>
            </a:xfrm>
          </p:grpSpPr>
          <p:sp>
            <p:nvSpPr>
              <p:cNvPr id="64556" name="Text Box 1030">
                <a:extLst>
                  <a:ext uri="{FF2B5EF4-FFF2-40B4-BE49-F238E27FC236}">
                    <a16:creationId xmlns:a16="http://schemas.microsoft.com/office/drawing/2014/main" id="{AE5086B4-2158-739A-FD40-AAF9A312EF01}"/>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4557" name="Oval 1031">
                <a:extLst>
                  <a:ext uri="{FF2B5EF4-FFF2-40B4-BE49-F238E27FC236}">
                    <a16:creationId xmlns:a16="http://schemas.microsoft.com/office/drawing/2014/main" id="{92B3BC6A-9A02-A7F4-6A3E-CFA61FE6CAE1}"/>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58" name="Freeform 1032">
                <a:extLst>
                  <a:ext uri="{FF2B5EF4-FFF2-40B4-BE49-F238E27FC236}">
                    <a16:creationId xmlns:a16="http://schemas.microsoft.com/office/drawing/2014/main" id="{EA79065B-6F6E-0084-82C2-73864E01707C}"/>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4559" name="Freeform 1033">
                <a:extLst>
                  <a:ext uri="{FF2B5EF4-FFF2-40B4-BE49-F238E27FC236}">
                    <a16:creationId xmlns:a16="http://schemas.microsoft.com/office/drawing/2014/main" id="{6554941F-E9F1-F684-73C7-B624DE07ECA2}"/>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4560" name="Freeform 1034">
                <a:extLst>
                  <a:ext uri="{FF2B5EF4-FFF2-40B4-BE49-F238E27FC236}">
                    <a16:creationId xmlns:a16="http://schemas.microsoft.com/office/drawing/2014/main" id="{857A8C65-900F-CACB-8003-868087A2ACE4}"/>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4561" name="Freeform 1035">
                <a:extLst>
                  <a:ext uri="{FF2B5EF4-FFF2-40B4-BE49-F238E27FC236}">
                    <a16:creationId xmlns:a16="http://schemas.microsoft.com/office/drawing/2014/main" id="{3931B88D-BC42-491C-8788-B3612DB7514D}"/>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4562" name="Freeform 1036">
                <a:extLst>
                  <a:ext uri="{FF2B5EF4-FFF2-40B4-BE49-F238E27FC236}">
                    <a16:creationId xmlns:a16="http://schemas.microsoft.com/office/drawing/2014/main" id="{E000DB9D-A091-903B-FFB4-956D127D8591}"/>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4563" name="Text Box 1037">
                <a:extLst>
                  <a:ext uri="{FF2B5EF4-FFF2-40B4-BE49-F238E27FC236}">
                    <a16:creationId xmlns:a16="http://schemas.microsoft.com/office/drawing/2014/main" id="{52D45E14-CF84-ED58-C999-6EA0EF0FA1B6}"/>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4516" name="Text Box 1038">
            <a:extLst>
              <a:ext uri="{FF2B5EF4-FFF2-40B4-BE49-F238E27FC236}">
                <a16:creationId xmlns:a16="http://schemas.microsoft.com/office/drawing/2014/main" id="{9AE1CB60-B5E6-95DD-A6FD-A01870B2FD85}"/>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4517" name="Freeform 1039">
            <a:extLst>
              <a:ext uri="{FF2B5EF4-FFF2-40B4-BE49-F238E27FC236}">
                <a16:creationId xmlns:a16="http://schemas.microsoft.com/office/drawing/2014/main" id="{77F9F679-D9D4-669B-F34F-F1C9C556589B}"/>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4518" name="Text Box 1040">
            <a:extLst>
              <a:ext uri="{FF2B5EF4-FFF2-40B4-BE49-F238E27FC236}">
                <a16:creationId xmlns:a16="http://schemas.microsoft.com/office/drawing/2014/main" id="{728C4C9E-A27F-4E18-81FD-ACFC3A7A8334}"/>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4519" name="Text Box 1041">
            <a:extLst>
              <a:ext uri="{FF2B5EF4-FFF2-40B4-BE49-F238E27FC236}">
                <a16:creationId xmlns:a16="http://schemas.microsoft.com/office/drawing/2014/main" id="{D40E9FEC-259D-A3A4-87D5-D386594DE888}"/>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4520" name="Text Box 1042">
            <a:extLst>
              <a:ext uri="{FF2B5EF4-FFF2-40B4-BE49-F238E27FC236}">
                <a16:creationId xmlns:a16="http://schemas.microsoft.com/office/drawing/2014/main" id="{5BF327EC-A6B4-7E44-27F2-D908965F3C2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4521" name="Text Box 1043">
            <a:extLst>
              <a:ext uri="{FF2B5EF4-FFF2-40B4-BE49-F238E27FC236}">
                <a16:creationId xmlns:a16="http://schemas.microsoft.com/office/drawing/2014/main" id="{8CD335E6-9F1D-582A-A388-54D4451E8759}"/>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4522" name="Text Box 1044">
            <a:extLst>
              <a:ext uri="{FF2B5EF4-FFF2-40B4-BE49-F238E27FC236}">
                <a16:creationId xmlns:a16="http://schemas.microsoft.com/office/drawing/2014/main" id="{AE5E3677-7932-937B-5965-D99314BD1C25}"/>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4523" name="Group 1045">
            <a:extLst>
              <a:ext uri="{FF2B5EF4-FFF2-40B4-BE49-F238E27FC236}">
                <a16:creationId xmlns:a16="http://schemas.microsoft.com/office/drawing/2014/main" id="{EE1A688A-2DD9-B20A-6F71-DC21B912FF56}"/>
              </a:ext>
            </a:extLst>
          </p:cNvPr>
          <p:cNvGrpSpPr>
            <a:grpSpLocks/>
          </p:cNvGrpSpPr>
          <p:nvPr/>
        </p:nvGrpSpPr>
        <p:grpSpPr bwMode="auto">
          <a:xfrm>
            <a:off x="7099300" y="1968500"/>
            <a:ext cx="801688" cy="1230313"/>
            <a:chOff x="4472" y="1240"/>
            <a:chExt cx="505" cy="775"/>
          </a:xfrm>
        </p:grpSpPr>
        <p:sp>
          <p:nvSpPr>
            <p:cNvPr id="64552" name="Freeform 1046">
              <a:extLst>
                <a:ext uri="{FF2B5EF4-FFF2-40B4-BE49-F238E27FC236}">
                  <a16:creationId xmlns:a16="http://schemas.microsoft.com/office/drawing/2014/main" id="{CB3581BC-B07C-8629-A109-15F4234826BD}"/>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4553" name="Freeform 1047">
              <a:extLst>
                <a:ext uri="{FF2B5EF4-FFF2-40B4-BE49-F238E27FC236}">
                  <a16:creationId xmlns:a16="http://schemas.microsoft.com/office/drawing/2014/main" id="{654F1438-E012-C6C2-4C09-D044BA074BC9}"/>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4524" name="Text Box 1048">
            <a:extLst>
              <a:ext uri="{FF2B5EF4-FFF2-40B4-BE49-F238E27FC236}">
                <a16:creationId xmlns:a16="http://schemas.microsoft.com/office/drawing/2014/main" id="{094F2818-E51C-8CDD-3DED-0A25832B4AFC}"/>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4525" name="Group 1049">
            <a:extLst>
              <a:ext uri="{FF2B5EF4-FFF2-40B4-BE49-F238E27FC236}">
                <a16:creationId xmlns:a16="http://schemas.microsoft.com/office/drawing/2014/main" id="{5222296D-2C4E-9447-5BF3-9C9DFA544359}"/>
              </a:ext>
            </a:extLst>
          </p:cNvPr>
          <p:cNvGrpSpPr>
            <a:grpSpLocks/>
          </p:cNvGrpSpPr>
          <p:nvPr/>
        </p:nvGrpSpPr>
        <p:grpSpPr bwMode="auto">
          <a:xfrm>
            <a:off x="7105650" y="4679950"/>
            <a:ext cx="722313" cy="1223963"/>
            <a:chOff x="4476" y="2948"/>
            <a:chExt cx="455" cy="771"/>
          </a:xfrm>
        </p:grpSpPr>
        <p:sp>
          <p:nvSpPr>
            <p:cNvPr id="64549" name="Freeform 1050">
              <a:extLst>
                <a:ext uri="{FF2B5EF4-FFF2-40B4-BE49-F238E27FC236}">
                  <a16:creationId xmlns:a16="http://schemas.microsoft.com/office/drawing/2014/main" id="{35A2193B-453F-6DA4-180B-03D91105AF13}"/>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4550" name="Rectangle 1051">
              <a:extLst>
                <a:ext uri="{FF2B5EF4-FFF2-40B4-BE49-F238E27FC236}">
                  <a16:creationId xmlns:a16="http://schemas.microsoft.com/office/drawing/2014/main" id="{6569A00C-2D47-1DDC-9835-9FDD400A5AF5}"/>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51" name="Freeform 1052">
              <a:extLst>
                <a:ext uri="{FF2B5EF4-FFF2-40B4-BE49-F238E27FC236}">
                  <a16:creationId xmlns:a16="http://schemas.microsoft.com/office/drawing/2014/main" id="{30132FA7-1EC0-50A8-C341-61C5E3D92443}"/>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4526" name="Freeform 1053">
            <a:extLst>
              <a:ext uri="{FF2B5EF4-FFF2-40B4-BE49-F238E27FC236}">
                <a16:creationId xmlns:a16="http://schemas.microsoft.com/office/drawing/2014/main" id="{FB5CA1D6-64FD-82F0-84BD-9D96D1E1F8B3}"/>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4527" name="Freeform 1054">
            <a:extLst>
              <a:ext uri="{FF2B5EF4-FFF2-40B4-BE49-F238E27FC236}">
                <a16:creationId xmlns:a16="http://schemas.microsoft.com/office/drawing/2014/main" id="{02317D72-E07C-9A60-1D10-186713EEC647}"/>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4528" name="Rectangle 1055">
            <a:extLst>
              <a:ext uri="{FF2B5EF4-FFF2-40B4-BE49-F238E27FC236}">
                <a16:creationId xmlns:a16="http://schemas.microsoft.com/office/drawing/2014/main" id="{7D93B60D-455A-18D2-93C8-17EF0F110596}"/>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4529" name="Group 1056">
            <a:extLst>
              <a:ext uri="{FF2B5EF4-FFF2-40B4-BE49-F238E27FC236}">
                <a16:creationId xmlns:a16="http://schemas.microsoft.com/office/drawing/2014/main" id="{FA14231C-9F33-430B-29A4-6D04943614DF}"/>
              </a:ext>
            </a:extLst>
          </p:cNvPr>
          <p:cNvGrpSpPr>
            <a:grpSpLocks/>
          </p:cNvGrpSpPr>
          <p:nvPr/>
        </p:nvGrpSpPr>
        <p:grpSpPr bwMode="auto">
          <a:xfrm>
            <a:off x="4479925" y="3719513"/>
            <a:ext cx="1325563" cy="922337"/>
            <a:chOff x="2822" y="2343"/>
            <a:chExt cx="835" cy="581"/>
          </a:xfrm>
        </p:grpSpPr>
        <p:sp>
          <p:nvSpPr>
            <p:cNvPr id="64545" name="Freeform 1057">
              <a:extLst>
                <a:ext uri="{FF2B5EF4-FFF2-40B4-BE49-F238E27FC236}">
                  <a16:creationId xmlns:a16="http://schemas.microsoft.com/office/drawing/2014/main" id="{AD4FBFCE-0CCD-0DB8-EF3B-97581C90E199}"/>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4546" name="Freeform 1058">
              <a:extLst>
                <a:ext uri="{FF2B5EF4-FFF2-40B4-BE49-F238E27FC236}">
                  <a16:creationId xmlns:a16="http://schemas.microsoft.com/office/drawing/2014/main" id="{433E5C80-D7DE-FFC8-F44D-97E379E6827E}"/>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4547" name="Rectangle 1059">
              <a:extLst>
                <a:ext uri="{FF2B5EF4-FFF2-40B4-BE49-F238E27FC236}">
                  <a16:creationId xmlns:a16="http://schemas.microsoft.com/office/drawing/2014/main" id="{B64C7536-215E-5FB8-7F7E-E775DA413DA4}"/>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48" name="Freeform 1060">
              <a:extLst>
                <a:ext uri="{FF2B5EF4-FFF2-40B4-BE49-F238E27FC236}">
                  <a16:creationId xmlns:a16="http://schemas.microsoft.com/office/drawing/2014/main" id="{1B3E9E65-8C13-0CD5-5628-0153785D6ADD}"/>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4530" name="Freeform 1061">
            <a:extLst>
              <a:ext uri="{FF2B5EF4-FFF2-40B4-BE49-F238E27FC236}">
                <a16:creationId xmlns:a16="http://schemas.microsoft.com/office/drawing/2014/main" id="{0AB81FCC-0738-A9AA-212F-A4B59CA4A582}"/>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4531" name="Rectangle 1062">
            <a:extLst>
              <a:ext uri="{FF2B5EF4-FFF2-40B4-BE49-F238E27FC236}">
                <a16:creationId xmlns:a16="http://schemas.microsoft.com/office/drawing/2014/main" id="{FDC0E858-E3A3-2349-1B38-7143A439F4EE}"/>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32" name="Freeform 1063">
            <a:extLst>
              <a:ext uri="{FF2B5EF4-FFF2-40B4-BE49-F238E27FC236}">
                <a16:creationId xmlns:a16="http://schemas.microsoft.com/office/drawing/2014/main" id="{7CF87720-990A-D012-704A-B15B541EEA28}"/>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4533" name="Freeform 1064">
            <a:extLst>
              <a:ext uri="{FF2B5EF4-FFF2-40B4-BE49-F238E27FC236}">
                <a16:creationId xmlns:a16="http://schemas.microsoft.com/office/drawing/2014/main" id="{E18234F0-9AAB-10D7-D935-29EF1158C87D}"/>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4534" name="Rectangle 1065">
            <a:extLst>
              <a:ext uri="{FF2B5EF4-FFF2-40B4-BE49-F238E27FC236}">
                <a16:creationId xmlns:a16="http://schemas.microsoft.com/office/drawing/2014/main" id="{CEFF45F5-B574-DD8B-7680-B8065BD3F21E}"/>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35" name="Rectangle 1066">
            <a:extLst>
              <a:ext uri="{FF2B5EF4-FFF2-40B4-BE49-F238E27FC236}">
                <a16:creationId xmlns:a16="http://schemas.microsoft.com/office/drawing/2014/main" id="{F6D80951-0437-49A4-4F8A-67F835FBFD2C}"/>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36" name="Freeform 1067">
            <a:extLst>
              <a:ext uri="{FF2B5EF4-FFF2-40B4-BE49-F238E27FC236}">
                <a16:creationId xmlns:a16="http://schemas.microsoft.com/office/drawing/2014/main" id="{6585FF34-B377-3D81-7ABC-8BF1BC06EE78}"/>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4537" name="Rectangle 1068">
            <a:extLst>
              <a:ext uri="{FF2B5EF4-FFF2-40B4-BE49-F238E27FC236}">
                <a16:creationId xmlns:a16="http://schemas.microsoft.com/office/drawing/2014/main" id="{76262C2D-46A6-B0C2-EB41-891E691D63AA}"/>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4538" name="Freeform 1074">
            <a:extLst>
              <a:ext uri="{FF2B5EF4-FFF2-40B4-BE49-F238E27FC236}">
                <a16:creationId xmlns:a16="http://schemas.microsoft.com/office/drawing/2014/main" id="{1EC3604F-9A37-11B3-5955-112B0AE81456}"/>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4539" name="Text Box 1075">
            <a:extLst>
              <a:ext uri="{FF2B5EF4-FFF2-40B4-BE49-F238E27FC236}">
                <a16:creationId xmlns:a16="http://schemas.microsoft.com/office/drawing/2014/main" id="{265877EE-C0B4-E9D4-A060-BBD2DE7C2192}"/>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
        <p:nvSpPr>
          <p:cNvPr id="64540" name="Rectangle 1076">
            <a:extLst>
              <a:ext uri="{FF2B5EF4-FFF2-40B4-BE49-F238E27FC236}">
                <a16:creationId xmlns:a16="http://schemas.microsoft.com/office/drawing/2014/main" id="{71479C47-FCB5-1EF4-2023-857DFEBD974C}"/>
              </a:ext>
            </a:extLst>
          </p:cNvPr>
          <p:cNvSpPr>
            <a:spLocks noChangeArrowheads="1"/>
          </p:cNvSpPr>
          <p:nvPr/>
        </p:nvSpPr>
        <p:spPr bwMode="auto">
          <a:xfrm>
            <a:off x="3538538" y="5403850"/>
            <a:ext cx="546100" cy="120650"/>
          </a:xfrm>
          <a:prstGeom prst="rect">
            <a:avLst/>
          </a:prstGeom>
          <a:gradFill rotWithShape="0">
            <a:gsLst>
              <a:gs pos="0">
                <a:srgbClr val="6C6C6C"/>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4541" name="Group 1078">
            <a:extLst>
              <a:ext uri="{FF2B5EF4-FFF2-40B4-BE49-F238E27FC236}">
                <a16:creationId xmlns:a16="http://schemas.microsoft.com/office/drawing/2014/main" id="{DB051D2C-056D-4CED-88CA-C100725FC21B}"/>
              </a:ext>
            </a:extLst>
          </p:cNvPr>
          <p:cNvGrpSpPr>
            <a:grpSpLocks/>
          </p:cNvGrpSpPr>
          <p:nvPr/>
        </p:nvGrpSpPr>
        <p:grpSpPr bwMode="auto">
          <a:xfrm>
            <a:off x="3254375" y="5343525"/>
            <a:ext cx="615950" cy="246063"/>
            <a:chOff x="1800" y="3366"/>
            <a:chExt cx="388" cy="155"/>
          </a:xfrm>
        </p:grpSpPr>
        <p:sp>
          <p:nvSpPr>
            <p:cNvPr id="64542" name="Freeform 1071">
              <a:extLst>
                <a:ext uri="{FF2B5EF4-FFF2-40B4-BE49-F238E27FC236}">
                  <a16:creationId xmlns:a16="http://schemas.microsoft.com/office/drawing/2014/main" id="{8E4463BB-7562-C864-C78E-EA5443DF28F5}"/>
                </a:ext>
              </a:extLst>
            </p:cNvPr>
            <p:cNvSpPr>
              <a:spLocks/>
            </p:cNvSpPr>
            <p:nvPr/>
          </p:nvSpPr>
          <p:spPr bwMode="auto">
            <a:xfrm>
              <a:off x="1800" y="3366"/>
              <a:ext cx="388" cy="155"/>
            </a:xfrm>
            <a:custGeom>
              <a:avLst/>
              <a:gdLst>
                <a:gd name="T0" fmla="*/ 2 w 1163"/>
                <a:gd name="T1" fmla="*/ 0 h 465"/>
                <a:gd name="T2" fmla="*/ 2 w 1163"/>
                <a:gd name="T3" fmla="*/ 0 h 465"/>
                <a:gd name="T4" fmla="*/ 1 w 1163"/>
                <a:gd name="T5" fmla="*/ 1 h 465"/>
                <a:gd name="T6" fmla="*/ 1 w 1163"/>
                <a:gd name="T7" fmla="*/ 1 h 465"/>
                <a:gd name="T8" fmla="*/ 1 w 1163"/>
                <a:gd name="T9" fmla="*/ 1 h 465"/>
                <a:gd name="T10" fmla="*/ 1 w 1163"/>
                <a:gd name="T11" fmla="*/ 1 h 465"/>
                <a:gd name="T12" fmla="*/ 1 w 1163"/>
                <a:gd name="T13" fmla="*/ 1 h 465"/>
                <a:gd name="T14" fmla="*/ 1 w 1163"/>
                <a:gd name="T15" fmla="*/ 1 h 465"/>
                <a:gd name="T16" fmla="*/ 0 w 1163"/>
                <a:gd name="T17" fmla="*/ 1 h 465"/>
                <a:gd name="T18" fmla="*/ 0 w 1163"/>
                <a:gd name="T19" fmla="*/ 0 h 465"/>
                <a:gd name="T20" fmla="*/ 1 w 1163"/>
                <a:gd name="T21" fmla="*/ 0 h 465"/>
                <a:gd name="T22" fmla="*/ 1 w 1163"/>
                <a:gd name="T23" fmla="*/ 0 h 465"/>
                <a:gd name="T24" fmla="*/ 1 w 1163"/>
                <a:gd name="T25" fmla="*/ 0 h 465"/>
                <a:gd name="T26" fmla="*/ 1 w 1163"/>
                <a:gd name="T27" fmla="*/ 0 h 465"/>
                <a:gd name="T28" fmla="*/ 1 w 1163"/>
                <a:gd name="T29" fmla="*/ 0 h 465"/>
                <a:gd name="T30" fmla="*/ 1 w 1163"/>
                <a:gd name="T31" fmla="*/ 0 h 465"/>
                <a:gd name="T32" fmla="*/ 2 w 1163"/>
                <a:gd name="T33" fmla="*/ 0 h 465"/>
                <a:gd name="T34" fmla="*/ 2 w 1163"/>
                <a:gd name="T35" fmla="*/ 0 h 465"/>
                <a:gd name="T36" fmla="*/ 2 w 1163"/>
                <a:gd name="T37" fmla="*/ 0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4543" name="Freeform 1072">
              <a:extLst>
                <a:ext uri="{FF2B5EF4-FFF2-40B4-BE49-F238E27FC236}">
                  <a16:creationId xmlns:a16="http://schemas.microsoft.com/office/drawing/2014/main" id="{60B3EE19-95AD-DB57-74E7-1079BCA8F223}"/>
                </a:ext>
              </a:extLst>
            </p:cNvPr>
            <p:cNvSpPr>
              <a:spLocks/>
            </p:cNvSpPr>
            <p:nvPr/>
          </p:nvSpPr>
          <p:spPr bwMode="auto">
            <a:xfrm>
              <a:off x="1913" y="3387"/>
              <a:ext cx="245" cy="110"/>
            </a:xfrm>
            <a:custGeom>
              <a:avLst/>
              <a:gdLst>
                <a:gd name="T0" fmla="*/ 1 w 733"/>
                <a:gd name="T1" fmla="*/ 0 h 330"/>
                <a:gd name="T2" fmla="*/ 1 w 733"/>
                <a:gd name="T3" fmla="*/ 0 h 330"/>
                <a:gd name="T4" fmla="*/ 1 w 733"/>
                <a:gd name="T5" fmla="*/ 0 h 330"/>
                <a:gd name="T6" fmla="*/ 1 w 733"/>
                <a:gd name="T7" fmla="*/ 0 h 330"/>
                <a:gd name="T8" fmla="*/ 1 w 733"/>
                <a:gd name="T9" fmla="*/ 0 h 330"/>
                <a:gd name="T10" fmla="*/ 1 w 733"/>
                <a:gd name="T11" fmla="*/ 0 h 330"/>
                <a:gd name="T12" fmla="*/ 1 w 733"/>
                <a:gd name="T13" fmla="*/ 0 h 330"/>
                <a:gd name="T14" fmla="*/ 1 w 733"/>
                <a:gd name="T15" fmla="*/ 0 h 330"/>
                <a:gd name="T16" fmla="*/ 1 w 733"/>
                <a:gd name="T17" fmla="*/ 0 h 330"/>
                <a:gd name="T18" fmla="*/ 1 w 733"/>
                <a:gd name="T19" fmla="*/ 0 h 330"/>
                <a:gd name="T20" fmla="*/ 1 w 733"/>
                <a:gd name="T21" fmla="*/ 0 h 330"/>
                <a:gd name="T22" fmla="*/ 1 w 733"/>
                <a:gd name="T23" fmla="*/ 0 h 330"/>
                <a:gd name="T24" fmla="*/ 1 w 733"/>
                <a:gd name="T25" fmla="*/ 0 h 330"/>
                <a:gd name="T26" fmla="*/ 1 w 733"/>
                <a:gd name="T27" fmla="*/ 0 h 330"/>
                <a:gd name="T28" fmla="*/ 0 w 733"/>
                <a:gd name="T29" fmla="*/ 0 h 330"/>
                <a:gd name="T30" fmla="*/ 0 w 733"/>
                <a:gd name="T31" fmla="*/ 0 h 330"/>
                <a:gd name="T32" fmla="*/ 1 w 733"/>
                <a:gd name="T33" fmla="*/ 0 h 330"/>
                <a:gd name="T34" fmla="*/ 1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4544" name="Rectangle 1073">
              <a:extLst>
                <a:ext uri="{FF2B5EF4-FFF2-40B4-BE49-F238E27FC236}">
                  <a16:creationId xmlns:a16="http://schemas.microsoft.com/office/drawing/2014/main" id="{EB0D7025-2D25-F523-E09E-5A3AD551E7E7}"/>
                </a:ext>
              </a:extLst>
            </p:cNvPr>
            <p:cNvSpPr>
              <a:spLocks noChangeArrowheads="1"/>
            </p:cNvSpPr>
            <p:nvPr/>
          </p:nvSpPr>
          <p:spPr bwMode="auto">
            <a:xfrm>
              <a:off x="1839" y="3409"/>
              <a:ext cx="74" cy="7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Tree>
  </p:cSld>
  <p:clrMapOvr>
    <a:masterClrMapping/>
  </p:clrMapOvr>
  <p:transition spd="slow"/>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026">
            <a:extLst>
              <a:ext uri="{FF2B5EF4-FFF2-40B4-BE49-F238E27FC236}">
                <a16:creationId xmlns:a16="http://schemas.microsoft.com/office/drawing/2014/main" id="{0FC36E25-8F44-E2D8-4B27-1780FEF4CC01}"/>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5539" name="Group 1027">
            <a:extLst>
              <a:ext uri="{FF2B5EF4-FFF2-40B4-BE49-F238E27FC236}">
                <a16:creationId xmlns:a16="http://schemas.microsoft.com/office/drawing/2014/main" id="{195509AC-F454-91A0-33F8-8A2B2AE6890F}"/>
              </a:ext>
            </a:extLst>
          </p:cNvPr>
          <p:cNvGrpSpPr>
            <a:grpSpLocks/>
          </p:cNvGrpSpPr>
          <p:nvPr/>
        </p:nvGrpSpPr>
        <p:grpSpPr bwMode="auto">
          <a:xfrm>
            <a:off x="331788" y="1563688"/>
            <a:ext cx="2271712" cy="2814637"/>
            <a:chOff x="209" y="985"/>
            <a:chExt cx="1431" cy="1773"/>
          </a:xfrm>
        </p:grpSpPr>
        <p:sp>
          <p:nvSpPr>
            <p:cNvPr id="65578" name="Text Box 1028">
              <a:extLst>
                <a:ext uri="{FF2B5EF4-FFF2-40B4-BE49-F238E27FC236}">
                  <a16:creationId xmlns:a16="http://schemas.microsoft.com/office/drawing/2014/main" id="{2B9A2722-DD8E-5706-FFE1-2CB98B476B6E}"/>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5579" name="Group 1029">
              <a:extLst>
                <a:ext uri="{FF2B5EF4-FFF2-40B4-BE49-F238E27FC236}">
                  <a16:creationId xmlns:a16="http://schemas.microsoft.com/office/drawing/2014/main" id="{17B59008-B0F3-1D63-D415-90BCAB2BD27F}"/>
                </a:ext>
              </a:extLst>
            </p:cNvPr>
            <p:cNvGrpSpPr>
              <a:grpSpLocks/>
            </p:cNvGrpSpPr>
            <p:nvPr/>
          </p:nvGrpSpPr>
          <p:grpSpPr bwMode="auto">
            <a:xfrm>
              <a:off x="209" y="1216"/>
              <a:ext cx="1301" cy="1542"/>
              <a:chOff x="209" y="1216"/>
              <a:chExt cx="1301" cy="1542"/>
            </a:xfrm>
          </p:grpSpPr>
          <p:sp>
            <p:nvSpPr>
              <p:cNvPr id="65580" name="Text Box 1030">
                <a:extLst>
                  <a:ext uri="{FF2B5EF4-FFF2-40B4-BE49-F238E27FC236}">
                    <a16:creationId xmlns:a16="http://schemas.microsoft.com/office/drawing/2014/main" id="{5EC3979B-87D6-F8F1-BB17-910870E6D85B}"/>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5581" name="Oval 1031">
                <a:extLst>
                  <a:ext uri="{FF2B5EF4-FFF2-40B4-BE49-F238E27FC236}">
                    <a16:creationId xmlns:a16="http://schemas.microsoft.com/office/drawing/2014/main" id="{9217F725-4614-2D8B-E1C4-A7EF59D2C6FD}"/>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82" name="Freeform 1032">
                <a:extLst>
                  <a:ext uri="{FF2B5EF4-FFF2-40B4-BE49-F238E27FC236}">
                    <a16:creationId xmlns:a16="http://schemas.microsoft.com/office/drawing/2014/main" id="{9E51D958-F009-96F3-3C4D-9957210039DA}"/>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5583" name="Freeform 1033">
                <a:extLst>
                  <a:ext uri="{FF2B5EF4-FFF2-40B4-BE49-F238E27FC236}">
                    <a16:creationId xmlns:a16="http://schemas.microsoft.com/office/drawing/2014/main" id="{33370B34-3B49-21E4-B903-28059C089040}"/>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5584" name="Freeform 1034">
                <a:extLst>
                  <a:ext uri="{FF2B5EF4-FFF2-40B4-BE49-F238E27FC236}">
                    <a16:creationId xmlns:a16="http://schemas.microsoft.com/office/drawing/2014/main" id="{3929B8C4-7B0E-FE99-EC86-08FD258D3485}"/>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5585" name="Freeform 1035">
                <a:extLst>
                  <a:ext uri="{FF2B5EF4-FFF2-40B4-BE49-F238E27FC236}">
                    <a16:creationId xmlns:a16="http://schemas.microsoft.com/office/drawing/2014/main" id="{09B3FF2B-3BA1-BC24-4EF8-9DC6378B577B}"/>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5586" name="Freeform 1036">
                <a:extLst>
                  <a:ext uri="{FF2B5EF4-FFF2-40B4-BE49-F238E27FC236}">
                    <a16:creationId xmlns:a16="http://schemas.microsoft.com/office/drawing/2014/main" id="{3D2A037E-86C9-9AD8-DB54-359FA136BC4F}"/>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5587" name="Text Box 1037">
                <a:extLst>
                  <a:ext uri="{FF2B5EF4-FFF2-40B4-BE49-F238E27FC236}">
                    <a16:creationId xmlns:a16="http://schemas.microsoft.com/office/drawing/2014/main" id="{0B866830-AC4E-3EFD-9AD1-80FF03CDEECC}"/>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5540" name="Text Box 1038">
            <a:extLst>
              <a:ext uri="{FF2B5EF4-FFF2-40B4-BE49-F238E27FC236}">
                <a16:creationId xmlns:a16="http://schemas.microsoft.com/office/drawing/2014/main" id="{0D8CF857-1344-05E9-0731-753221BB8D7D}"/>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5541" name="Freeform 1039">
            <a:extLst>
              <a:ext uri="{FF2B5EF4-FFF2-40B4-BE49-F238E27FC236}">
                <a16:creationId xmlns:a16="http://schemas.microsoft.com/office/drawing/2014/main" id="{E544B6D2-2D09-6B8C-004F-9EF669890542}"/>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5542" name="Text Box 1040">
            <a:extLst>
              <a:ext uri="{FF2B5EF4-FFF2-40B4-BE49-F238E27FC236}">
                <a16:creationId xmlns:a16="http://schemas.microsoft.com/office/drawing/2014/main" id="{4A433CFD-B707-C963-BF2A-544763FB77DF}"/>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5543" name="Text Box 1041">
            <a:extLst>
              <a:ext uri="{FF2B5EF4-FFF2-40B4-BE49-F238E27FC236}">
                <a16:creationId xmlns:a16="http://schemas.microsoft.com/office/drawing/2014/main" id="{959E56B0-DF4F-3D5F-44BD-11FA188D85A1}"/>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5544" name="Text Box 1042">
            <a:extLst>
              <a:ext uri="{FF2B5EF4-FFF2-40B4-BE49-F238E27FC236}">
                <a16:creationId xmlns:a16="http://schemas.microsoft.com/office/drawing/2014/main" id="{95F2E53D-7FBA-2C93-9A3F-7459544DA217}"/>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5545" name="Text Box 1043">
            <a:extLst>
              <a:ext uri="{FF2B5EF4-FFF2-40B4-BE49-F238E27FC236}">
                <a16:creationId xmlns:a16="http://schemas.microsoft.com/office/drawing/2014/main" id="{A161D1A4-5657-1584-7149-CA9F5CE3A176}"/>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endParaRPr lang="en-GB" altLang="en-US" b="1">
              <a:solidFill>
                <a:srgbClr val="777777"/>
              </a:solidFill>
            </a:endParaRPr>
          </a:p>
        </p:txBody>
      </p:sp>
      <p:sp>
        <p:nvSpPr>
          <p:cNvPr id="65546" name="Text Box 1044">
            <a:extLst>
              <a:ext uri="{FF2B5EF4-FFF2-40B4-BE49-F238E27FC236}">
                <a16:creationId xmlns:a16="http://schemas.microsoft.com/office/drawing/2014/main" id="{4ECF31D4-0C8B-9993-3ED2-63A0CC2EC24B}"/>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5547" name="Group 1045">
            <a:extLst>
              <a:ext uri="{FF2B5EF4-FFF2-40B4-BE49-F238E27FC236}">
                <a16:creationId xmlns:a16="http://schemas.microsoft.com/office/drawing/2014/main" id="{D4544805-F0CE-2855-F84C-4D43963B8402}"/>
              </a:ext>
            </a:extLst>
          </p:cNvPr>
          <p:cNvGrpSpPr>
            <a:grpSpLocks/>
          </p:cNvGrpSpPr>
          <p:nvPr/>
        </p:nvGrpSpPr>
        <p:grpSpPr bwMode="auto">
          <a:xfrm>
            <a:off x="7099300" y="1968500"/>
            <a:ext cx="801688" cy="1230313"/>
            <a:chOff x="4472" y="1240"/>
            <a:chExt cx="505" cy="775"/>
          </a:xfrm>
        </p:grpSpPr>
        <p:sp>
          <p:nvSpPr>
            <p:cNvPr id="65576" name="Freeform 1046">
              <a:extLst>
                <a:ext uri="{FF2B5EF4-FFF2-40B4-BE49-F238E27FC236}">
                  <a16:creationId xmlns:a16="http://schemas.microsoft.com/office/drawing/2014/main" id="{92447D88-0DFE-5641-F2D2-2D16A740EF04}"/>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5577" name="Freeform 1047">
              <a:extLst>
                <a:ext uri="{FF2B5EF4-FFF2-40B4-BE49-F238E27FC236}">
                  <a16:creationId xmlns:a16="http://schemas.microsoft.com/office/drawing/2014/main" id="{B2A39621-E3FB-2E6E-6F45-2317030493CB}"/>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5548" name="Text Box 1048">
            <a:extLst>
              <a:ext uri="{FF2B5EF4-FFF2-40B4-BE49-F238E27FC236}">
                <a16:creationId xmlns:a16="http://schemas.microsoft.com/office/drawing/2014/main" id="{FA662BDC-DD64-4DD7-B23C-07F53B93CB0D}"/>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5549" name="Group 1049">
            <a:extLst>
              <a:ext uri="{FF2B5EF4-FFF2-40B4-BE49-F238E27FC236}">
                <a16:creationId xmlns:a16="http://schemas.microsoft.com/office/drawing/2014/main" id="{6E7B72B1-4C4C-58CE-6AA7-EFCB2CA6272C}"/>
              </a:ext>
            </a:extLst>
          </p:cNvPr>
          <p:cNvGrpSpPr>
            <a:grpSpLocks/>
          </p:cNvGrpSpPr>
          <p:nvPr/>
        </p:nvGrpSpPr>
        <p:grpSpPr bwMode="auto">
          <a:xfrm>
            <a:off x="7105650" y="4679950"/>
            <a:ext cx="722313" cy="1223963"/>
            <a:chOff x="4476" y="2948"/>
            <a:chExt cx="455" cy="771"/>
          </a:xfrm>
        </p:grpSpPr>
        <p:sp>
          <p:nvSpPr>
            <p:cNvPr id="65573" name="Freeform 1050">
              <a:extLst>
                <a:ext uri="{FF2B5EF4-FFF2-40B4-BE49-F238E27FC236}">
                  <a16:creationId xmlns:a16="http://schemas.microsoft.com/office/drawing/2014/main" id="{61F5D87B-F48C-836D-4125-78090A3DFC96}"/>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5574" name="Rectangle 1051">
              <a:extLst>
                <a:ext uri="{FF2B5EF4-FFF2-40B4-BE49-F238E27FC236}">
                  <a16:creationId xmlns:a16="http://schemas.microsoft.com/office/drawing/2014/main" id="{53875543-24EB-D897-C214-40DE50CBDD4B}"/>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75" name="Freeform 1052">
              <a:extLst>
                <a:ext uri="{FF2B5EF4-FFF2-40B4-BE49-F238E27FC236}">
                  <a16:creationId xmlns:a16="http://schemas.microsoft.com/office/drawing/2014/main" id="{138514D2-F84D-DA9E-D7F5-1A1BF809F9D9}"/>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5550" name="Freeform 1053">
            <a:extLst>
              <a:ext uri="{FF2B5EF4-FFF2-40B4-BE49-F238E27FC236}">
                <a16:creationId xmlns:a16="http://schemas.microsoft.com/office/drawing/2014/main" id="{5D08CF71-C4EB-00F9-F207-E7BF5C210CEC}"/>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5551" name="Freeform 1054">
            <a:extLst>
              <a:ext uri="{FF2B5EF4-FFF2-40B4-BE49-F238E27FC236}">
                <a16:creationId xmlns:a16="http://schemas.microsoft.com/office/drawing/2014/main" id="{D089887F-A03C-42B6-32E7-061FB6C68D4C}"/>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5552" name="Rectangle 1055">
            <a:extLst>
              <a:ext uri="{FF2B5EF4-FFF2-40B4-BE49-F238E27FC236}">
                <a16:creationId xmlns:a16="http://schemas.microsoft.com/office/drawing/2014/main" id="{6C91EE69-7CB1-BA36-76D6-5FFE8A204567}"/>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5553" name="Group 1056">
            <a:extLst>
              <a:ext uri="{FF2B5EF4-FFF2-40B4-BE49-F238E27FC236}">
                <a16:creationId xmlns:a16="http://schemas.microsoft.com/office/drawing/2014/main" id="{56241031-0A98-13F5-CB25-A6E69E71AFC9}"/>
              </a:ext>
            </a:extLst>
          </p:cNvPr>
          <p:cNvGrpSpPr>
            <a:grpSpLocks/>
          </p:cNvGrpSpPr>
          <p:nvPr/>
        </p:nvGrpSpPr>
        <p:grpSpPr bwMode="auto">
          <a:xfrm>
            <a:off x="4479925" y="3719513"/>
            <a:ext cx="1325563" cy="922337"/>
            <a:chOff x="2822" y="2343"/>
            <a:chExt cx="835" cy="581"/>
          </a:xfrm>
        </p:grpSpPr>
        <p:sp>
          <p:nvSpPr>
            <p:cNvPr id="65569" name="Freeform 1057">
              <a:extLst>
                <a:ext uri="{FF2B5EF4-FFF2-40B4-BE49-F238E27FC236}">
                  <a16:creationId xmlns:a16="http://schemas.microsoft.com/office/drawing/2014/main" id="{E81DBC06-7415-547E-0928-2974CC93D6A0}"/>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5570" name="Freeform 1058">
              <a:extLst>
                <a:ext uri="{FF2B5EF4-FFF2-40B4-BE49-F238E27FC236}">
                  <a16:creationId xmlns:a16="http://schemas.microsoft.com/office/drawing/2014/main" id="{07D8083C-2930-39D0-8FCB-8D675C4F7754}"/>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5571" name="Rectangle 1059">
              <a:extLst>
                <a:ext uri="{FF2B5EF4-FFF2-40B4-BE49-F238E27FC236}">
                  <a16:creationId xmlns:a16="http://schemas.microsoft.com/office/drawing/2014/main" id="{E86563C7-D22E-1004-19E6-79EB26C6746F}"/>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72" name="Freeform 1060">
              <a:extLst>
                <a:ext uri="{FF2B5EF4-FFF2-40B4-BE49-F238E27FC236}">
                  <a16:creationId xmlns:a16="http://schemas.microsoft.com/office/drawing/2014/main" id="{2434A395-8C61-675C-F4FD-868AD00B1219}"/>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5554" name="Freeform 1061">
            <a:extLst>
              <a:ext uri="{FF2B5EF4-FFF2-40B4-BE49-F238E27FC236}">
                <a16:creationId xmlns:a16="http://schemas.microsoft.com/office/drawing/2014/main" id="{3190B42A-AFB4-DAD1-DB43-951CF7E7ED37}"/>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5555" name="Rectangle 1062">
            <a:extLst>
              <a:ext uri="{FF2B5EF4-FFF2-40B4-BE49-F238E27FC236}">
                <a16:creationId xmlns:a16="http://schemas.microsoft.com/office/drawing/2014/main" id="{0F9E006E-2F76-1690-FA4F-11A3F090A06C}"/>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56" name="Freeform 1063">
            <a:extLst>
              <a:ext uri="{FF2B5EF4-FFF2-40B4-BE49-F238E27FC236}">
                <a16:creationId xmlns:a16="http://schemas.microsoft.com/office/drawing/2014/main" id="{448EACD6-587B-5E7F-2482-C0596878505D}"/>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5557" name="Freeform 1064">
            <a:extLst>
              <a:ext uri="{FF2B5EF4-FFF2-40B4-BE49-F238E27FC236}">
                <a16:creationId xmlns:a16="http://schemas.microsoft.com/office/drawing/2014/main" id="{C229B4DD-F569-BEDA-5531-EE2DC4CB1472}"/>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5558" name="Rectangle 1065">
            <a:extLst>
              <a:ext uri="{FF2B5EF4-FFF2-40B4-BE49-F238E27FC236}">
                <a16:creationId xmlns:a16="http://schemas.microsoft.com/office/drawing/2014/main" id="{F9E050DE-9423-91DA-37A1-0665B4CB4423}"/>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59" name="Rectangle 1066">
            <a:extLst>
              <a:ext uri="{FF2B5EF4-FFF2-40B4-BE49-F238E27FC236}">
                <a16:creationId xmlns:a16="http://schemas.microsoft.com/office/drawing/2014/main" id="{D1D30A46-A00E-2A1D-04B8-E6E85FB3B48C}"/>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60" name="Freeform 1067">
            <a:extLst>
              <a:ext uri="{FF2B5EF4-FFF2-40B4-BE49-F238E27FC236}">
                <a16:creationId xmlns:a16="http://schemas.microsoft.com/office/drawing/2014/main" id="{F76D9289-5473-E84A-542C-75F91D02D13C}"/>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5561" name="Rectangle 1068">
            <a:extLst>
              <a:ext uri="{FF2B5EF4-FFF2-40B4-BE49-F238E27FC236}">
                <a16:creationId xmlns:a16="http://schemas.microsoft.com/office/drawing/2014/main" id="{B8AE6F2B-D460-8C72-41D6-92A3A03634D8}"/>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5562" name="Freeform 1069">
            <a:extLst>
              <a:ext uri="{FF2B5EF4-FFF2-40B4-BE49-F238E27FC236}">
                <a16:creationId xmlns:a16="http://schemas.microsoft.com/office/drawing/2014/main" id="{DB405C80-7526-FB36-1C5A-9B4F17F10752}"/>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5563" name="Text Box 1070">
            <a:extLst>
              <a:ext uri="{FF2B5EF4-FFF2-40B4-BE49-F238E27FC236}">
                <a16:creationId xmlns:a16="http://schemas.microsoft.com/office/drawing/2014/main" id="{079EA0A0-A158-0E08-FFBE-3898CBE43C7C}"/>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
        <p:nvSpPr>
          <p:cNvPr id="65564" name="Rectangle 1071">
            <a:extLst>
              <a:ext uri="{FF2B5EF4-FFF2-40B4-BE49-F238E27FC236}">
                <a16:creationId xmlns:a16="http://schemas.microsoft.com/office/drawing/2014/main" id="{798E9E89-1B5E-1FA6-3F93-E70A84577D1D}"/>
              </a:ext>
            </a:extLst>
          </p:cNvPr>
          <p:cNvSpPr>
            <a:spLocks noChangeArrowheads="1"/>
          </p:cNvSpPr>
          <p:nvPr/>
        </p:nvSpPr>
        <p:spPr bwMode="auto">
          <a:xfrm>
            <a:off x="3538538" y="5343525"/>
            <a:ext cx="546100" cy="247650"/>
          </a:xfrm>
          <a:prstGeom prst="rect">
            <a:avLst/>
          </a:prstGeom>
          <a:gradFill rotWithShape="0">
            <a:gsLst>
              <a:gs pos="0">
                <a:srgbClr val="6C6C6C"/>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5565" name="Group 1072">
            <a:extLst>
              <a:ext uri="{FF2B5EF4-FFF2-40B4-BE49-F238E27FC236}">
                <a16:creationId xmlns:a16="http://schemas.microsoft.com/office/drawing/2014/main" id="{6B1C7517-FD97-5F99-9F2E-05C97821EF6C}"/>
              </a:ext>
            </a:extLst>
          </p:cNvPr>
          <p:cNvGrpSpPr>
            <a:grpSpLocks/>
          </p:cNvGrpSpPr>
          <p:nvPr/>
        </p:nvGrpSpPr>
        <p:grpSpPr bwMode="auto">
          <a:xfrm>
            <a:off x="4422775" y="5343525"/>
            <a:ext cx="615950" cy="246063"/>
            <a:chOff x="1800" y="3366"/>
            <a:chExt cx="388" cy="155"/>
          </a:xfrm>
        </p:grpSpPr>
        <p:sp>
          <p:nvSpPr>
            <p:cNvPr id="65566" name="Freeform 1073">
              <a:extLst>
                <a:ext uri="{FF2B5EF4-FFF2-40B4-BE49-F238E27FC236}">
                  <a16:creationId xmlns:a16="http://schemas.microsoft.com/office/drawing/2014/main" id="{995AA125-FB71-B33A-E856-371F39016EC9}"/>
                </a:ext>
              </a:extLst>
            </p:cNvPr>
            <p:cNvSpPr>
              <a:spLocks/>
            </p:cNvSpPr>
            <p:nvPr/>
          </p:nvSpPr>
          <p:spPr bwMode="auto">
            <a:xfrm>
              <a:off x="1800" y="3366"/>
              <a:ext cx="388" cy="155"/>
            </a:xfrm>
            <a:custGeom>
              <a:avLst/>
              <a:gdLst>
                <a:gd name="T0" fmla="*/ 2 w 1163"/>
                <a:gd name="T1" fmla="*/ 0 h 465"/>
                <a:gd name="T2" fmla="*/ 2 w 1163"/>
                <a:gd name="T3" fmla="*/ 0 h 465"/>
                <a:gd name="T4" fmla="*/ 1 w 1163"/>
                <a:gd name="T5" fmla="*/ 1 h 465"/>
                <a:gd name="T6" fmla="*/ 1 w 1163"/>
                <a:gd name="T7" fmla="*/ 1 h 465"/>
                <a:gd name="T8" fmla="*/ 1 w 1163"/>
                <a:gd name="T9" fmla="*/ 1 h 465"/>
                <a:gd name="T10" fmla="*/ 1 w 1163"/>
                <a:gd name="T11" fmla="*/ 1 h 465"/>
                <a:gd name="T12" fmla="*/ 1 w 1163"/>
                <a:gd name="T13" fmla="*/ 1 h 465"/>
                <a:gd name="T14" fmla="*/ 1 w 1163"/>
                <a:gd name="T15" fmla="*/ 1 h 465"/>
                <a:gd name="T16" fmla="*/ 0 w 1163"/>
                <a:gd name="T17" fmla="*/ 1 h 465"/>
                <a:gd name="T18" fmla="*/ 0 w 1163"/>
                <a:gd name="T19" fmla="*/ 0 h 465"/>
                <a:gd name="T20" fmla="*/ 1 w 1163"/>
                <a:gd name="T21" fmla="*/ 0 h 465"/>
                <a:gd name="T22" fmla="*/ 1 w 1163"/>
                <a:gd name="T23" fmla="*/ 0 h 465"/>
                <a:gd name="T24" fmla="*/ 1 w 1163"/>
                <a:gd name="T25" fmla="*/ 0 h 465"/>
                <a:gd name="T26" fmla="*/ 1 w 1163"/>
                <a:gd name="T27" fmla="*/ 0 h 465"/>
                <a:gd name="T28" fmla="*/ 1 w 1163"/>
                <a:gd name="T29" fmla="*/ 0 h 465"/>
                <a:gd name="T30" fmla="*/ 1 w 1163"/>
                <a:gd name="T31" fmla="*/ 0 h 465"/>
                <a:gd name="T32" fmla="*/ 2 w 1163"/>
                <a:gd name="T33" fmla="*/ 0 h 465"/>
                <a:gd name="T34" fmla="*/ 2 w 1163"/>
                <a:gd name="T35" fmla="*/ 0 h 465"/>
                <a:gd name="T36" fmla="*/ 2 w 1163"/>
                <a:gd name="T37" fmla="*/ 0 h 4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63" h="465">
                  <a:moveTo>
                    <a:pt x="1160" y="231"/>
                  </a:moveTo>
                  <a:lnTo>
                    <a:pt x="1107" y="328"/>
                  </a:lnTo>
                  <a:lnTo>
                    <a:pt x="1026" y="403"/>
                  </a:lnTo>
                  <a:lnTo>
                    <a:pt x="926" y="450"/>
                  </a:lnTo>
                  <a:lnTo>
                    <a:pt x="872" y="461"/>
                  </a:lnTo>
                  <a:lnTo>
                    <a:pt x="844" y="462"/>
                  </a:lnTo>
                  <a:lnTo>
                    <a:pt x="813" y="464"/>
                  </a:lnTo>
                  <a:lnTo>
                    <a:pt x="815" y="465"/>
                  </a:lnTo>
                  <a:lnTo>
                    <a:pt x="0" y="465"/>
                  </a:lnTo>
                  <a:lnTo>
                    <a:pt x="0" y="0"/>
                  </a:lnTo>
                  <a:lnTo>
                    <a:pt x="815" y="0"/>
                  </a:lnTo>
                  <a:lnTo>
                    <a:pt x="816" y="1"/>
                  </a:lnTo>
                  <a:lnTo>
                    <a:pt x="843" y="1"/>
                  </a:lnTo>
                  <a:lnTo>
                    <a:pt x="870" y="2"/>
                  </a:lnTo>
                  <a:lnTo>
                    <a:pt x="926" y="13"/>
                  </a:lnTo>
                  <a:lnTo>
                    <a:pt x="1026" y="59"/>
                  </a:lnTo>
                  <a:lnTo>
                    <a:pt x="1107" y="134"/>
                  </a:lnTo>
                  <a:lnTo>
                    <a:pt x="1163" y="234"/>
                  </a:lnTo>
                  <a:lnTo>
                    <a:pt x="1160" y="231"/>
                  </a:lnTo>
                  <a:close/>
                </a:path>
              </a:pathLst>
            </a:custGeom>
            <a:solidFill>
              <a:srgbClr val="B2B2B2"/>
            </a:solidFill>
            <a:ln w="6350">
              <a:solidFill>
                <a:srgbClr val="000000"/>
              </a:solidFill>
              <a:prstDash val="solid"/>
              <a:round/>
              <a:headEnd/>
              <a:tailEnd/>
            </a:ln>
          </p:spPr>
          <p:txBody>
            <a:bodyPr/>
            <a:lstStyle/>
            <a:p>
              <a:endParaRPr lang="en-US"/>
            </a:p>
          </p:txBody>
        </p:sp>
        <p:sp>
          <p:nvSpPr>
            <p:cNvPr id="65567" name="Freeform 1074">
              <a:extLst>
                <a:ext uri="{FF2B5EF4-FFF2-40B4-BE49-F238E27FC236}">
                  <a16:creationId xmlns:a16="http://schemas.microsoft.com/office/drawing/2014/main" id="{04361A8B-16C7-1223-D6D0-5F9D7BA70766}"/>
                </a:ext>
              </a:extLst>
            </p:cNvPr>
            <p:cNvSpPr>
              <a:spLocks/>
            </p:cNvSpPr>
            <p:nvPr/>
          </p:nvSpPr>
          <p:spPr bwMode="auto">
            <a:xfrm>
              <a:off x="1913" y="3387"/>
              <a:ext cx="245" cy="110"/>
            </a:xfrm>
            <a:custGeom>
              <a:avLst/>
              <a:gdLst>
                <a:gd name="T0" fmla="*/ 1 w 733"/>
                <a:gd name="T1" fmla="*/ 0 h 330"/>
                <a:gd name="T2" fmla="*/ 1 w 733"/>
                <a:gd name="T3" fmla="*/ 0 h 330"/>
                <a:gd name="T4" fmla="*/ 1 w 733"/>
                <a:gd name="T5" fmla="*/ 0 h 330"/>
                <a:gd name="T6" fmla="*/ 1 w 733"/>
                <a:gd name="T7" fmla="*/ 0 h 330"/>
                <a:gd name="T8" fmla="*/ 1 w 733"/>
                <a:gd name="T9" fmla="*/ 0 h 330"/>
                <a:gd name="T10" fmla="*/ 1 w 733"/>
                <a:gd name="T11" fmla="*/ 0 h 330"/>
                <a:gd name="T12" fmla="*/ 1 w 733"/>
                <a:gd name="T13" fmla="*/ 0 h 330"/>
                <a:gd name="T14" fmla="*/ 1 w 733"/>
                <a:gd name="T15" fmla="*/ 0 h 330"/>
                <a:gd name="T16" fmla="*/ 1 w 733"/>
                <a:gd name="T17" fmla="*/ 0 h 330"/>
                <a:gd name="T18" fmla="*/ 1 w 733"/>
                <a:gd name="T19" fmla="*/ 0 h 330"/>
                <a:gd name="T20" fmla="*/ 1 w 733"/>
                <a:gd name="T21" fmla="*/ 0 h 330"/>
                <a:gd name="T22" fmla="*/ 1 w 733"/>
                <a:gd name="T23" fmla="*/ 0 h 330"/>
                <a:gd name="T24" fmla="*/ 1 w 733"/>
                <a:gd name="T25" fmla="*/ 0 h 330"/>
                <a:gd name="T26" fmla="*/ 1 w 733"/>
                <a:gd name="T27" fmla="*/ 0 h 330"/>
                <a:gd name="T28" fmla="*/ 0 w 733"/>
                <a:gd name="T29" fmla="*/ 0 h 330"/>
                <a:gd name="T30" fmla="*/ 0 w 733"/>
                <a:gd name="T31" fmla="*/ 0 h 330"/>
                <a:gd name="T32" fmla="*/ 1 w 733"/>
                <a:gd name="T33" fmla="*/ 0 h 330"/>
                <a:gd name="T34" fmla="*/ 1 w 733"/>
                <a:gd name="T35" fmla="*/ 0 h 33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33" h="330">
                  <a:moveTo>
                    <a:pt x="486" y="0"/>
                  </a:moveTo>
                  <a:lnTo>
                    <a:pt x="524" y="0"/>
                  </a:lnTo>
                  <a:lnTo>
                    <a:pt x="563" y="8"/>
                  </a:lnTo>
                  <a:lnTo>
                    <a:pt x="634" y="42"/>
                  </a:lnTo>
                  <a:lnTo>
                    <a:pt x="692" y="94"/>
                  </a:lnTo>
                  <a:lnTo>
                    <a:pt x="733" y="166"/>
                  </a:lnTo>
                  <a:lnTo>
                    <a:pt x="733" y="163"/>
                  </a:lnTo>
                  <a:lnTo>
                    <a:pt x="695" y="231"/>
                  </a:lnTo>
                  <a:lnTo>
                    <a:pt x="636" y="284"/>
                  </a:lnTo>
                  <a:lnTo>
                    <a:pt x="566" y="319"/>
                  </a:lnTo>
                  <a:lnTo>
                    <a:pt x="526" y="326"/>
                  </a:lnTo>
                  <a:lnTo>
                    <a:pt x="507" y="327"/>
                  </a:lnTo>
                  <a:lnTo>
                    <a:pt x="485" y="329"/>
                  </a:lnTo>
                  <a:lnTo>
                    <a:pt x="482" y="330"/>
                  </a:lnTo>
                  <a:lnTo>
                    <a:pt x="0" y="330"/>
                  </a:lnTo>
                  <a:lnTo>
                    <a:pt x="0" y="0"/>
                  </a:lnTo>
                  <a:lnTo>
                    <a:pt x="482" y="0"/>
                  </a:lnTo>
                  <a:lnTo>
                    <a:pt x="486" y="0"/>
                  </a:lnTo>
                  <a:close/>
                </a:path>
              </a:pathLst>
            </a:custGeom>
            <a:solidFill>
              <a:srgbClr val="FFCC66"/>
            </a:solidFill>
            <a:ln w="6350">
              <a:solidFill>
                <a:srgbClr val="000000"/>
              </a:solidFill>
              <a:prstDash val="solid"/>
              <a:round/>
              <a:headEnd/>
              <a:tailEnd/>
            </a:ln>
          </p:spPr>
          <p:txBody>
            <a:bodyPr/>
            <a:lstStyle/>
            <a:p>
              <a:endParaRPr lang="en-US"/>
            </a:p>
          </p:txBody>
        </p:sp>
        <p:sp>
          <p:nvSpPr>
            <p:cNvPr id="65568" name="Rectangle 1075">
              <a:extLst>
                <a:ext uri="{FF2B5EF4-FFF2-40B4-BE49-F238E27FC236}">
                  <a16:creationId xmlns:a16="http://schemas.microsoft.com/office/drawing/2014/main" id="{1CBA2C4D-91C1-6BFD-F451-15EA0D471570}"/>
                </a:ext>
              </a:extLst>
            </p:cNvPr>
            <p:cNvSpPr>
              <a:spLocks noChangeArrowheads="1"/>
            </p:cNvSpPr>
            <p:nvPr/>
          </p:nvSpPr>
          <p:spPr bwMode="auto">
            <a:xfrm>
              <a:off x="1839" y="3409"/>
              <a:ext cx="74" cy="72"/>
            </a:xfrm>
            <a:prstGeom prst="rect">
              <a:avLst/>
            </a:prstGeom>
            <a:solidFill>
              <a:srgbClr val="CC33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Tree>
  </p:cSld>
  <p:clrMapOvr>
    <a:masterClrMapping/>
  </p:clrMapOvr>
  <p:transition spd="slow"/>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1026">
            <a:extLst>
              <a:ext uri="{FF2B5EF4-FFF2-40B4-BE49-F238E27FC236}">
                <a16:creationId xmlns:a16="http://schemas.microsoft.com/office/drawing/2014/main" id="{D4CD03DE-2AE8-8F2D-1FAF-4EF607ABF55C}"/>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a:t>
            </a:r>
          </a:p>
        </p:txBody>
      </p:sp>
      <p:grpSp>
        <p:nvGrpSpPr>
          <p:cNvPr id="66563" name="Group 1027">
            <a:extLst>
              <a:ext uri="{FF2B5EF4-FFF2-40B4-BE49-F238E27FC236}">
                <a16:creationId xmlns:a16="http://schemas.microsoft.com/office/drawing/2014/main" id="{5A866455-629F-0CD5-8C7C-D9F3CD836A33}"/>
              </a:ext>
            </a:extLst>
          </p:cNvPr>
          <p:cNvGrpSpPr>
            <a:grpSpLocks/>
          </p:cNvGrpSpPr>
          <p:nvPr/>
        </p:nvGrpSpPr>
        <p:grpSpPr bwMode="auto">
          <a:xfrm>
            <a:off x="331788" y="1563688"/>
            <a:ext cx="2271712" cy="2814637"/>
            <a:chOff x="209" y="985"/>
            <a:chExt cx="1431" cy="1773"/>
          </a:xfrm>
        </p:grpSpPr>
        <p:sp>
          <p:nvSpPr>
            <p:cNvPr id="66599" name="Text Box 1028">
              <a:extLst>
                <a:ext uri="{FF2B5EF4-FFF2-40B4-BE49-F238E27FC236}">
                  <a16:creationId xmlns:a16="http://schemas.microsoft.com/office/drawing/2014/main" id="{02CBBF7B-12A1-081B-8A32-241BBE05AE0A}"/>
                </a:ext>
              </a:extLst>
            </p:cNvPr>
            <p:cNvSpPr txBox="1">
              <a:spLocks noChangeArrowheads="1"/>
            </p:cNvSpPr>
            <p:nvPr/>
          </p:nvSpPr>
          <p:spPr bwMode="auto">
            <a:xfrm>
              <a:off x="389" y="985"/>
              <a:ext cx="1251" cy="21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grpSp>
          <p:nvGrpSpPr>
            <p:cNvPr id="66600" name="Group 1029">
              <a:extLst>
                <a:ext uri="{FF2B5EF4-FFF2-40B4-BE49-F238E27FC236}">
                  <a16:creationId xmlns:a16="http://schemas.microsoft.com/office/drawing/2014/main" id="{483B3381-8989-CD94-9236-7CBA6FAF9443}"/>
                </a:ext>
              </a:extLst>
            </p:cNvPr>
            <p:cNvGrpSpPr>
              <a:grpSpLocks/>
            </p:cNvGrpSpPr>
            <p:nvPr/>
          </p:nvGrpSpPr>
          <p:grpSpPr bwMode="auto">
            <a:xfrm>
              <a:off x="209" y="1216"/>
              <a:ext cx="1301" cy="1542"/>
              <a:chOff x="209" y="1216"/>
              <a:chExt cx="1301" cy="1542"/>
            </a:xfrm>
          </p:grpSpPr>
          <p:sp>
            <p:nvSpPr>
              <p:cNvPr id="66601" name="Text Box 1030">
                <a:extLst>
                  <a:ext uri="{FF2B5EF4-FFF2-40B4-BE49-F238E27FC236}">
                    <a16:creationId xmlns:a16="http://schemas.microsoft.com/office/drawing/2014/main" id="{6D13B3C9-EE50-E28F-1F6A-A11B44B5E70B}"/>
                  </a:ext>
                </a:extLst>
              </p:cNvPr>
              <p:cNvSpPr txBox="1">
                <a:spLocks noChangeArrowheads="1"/>
              </p:cNvSpPr>
              <p:nvPr/>
            </p:nvSpPr>
            <p:spPr bwMode="auto">
              <a:xfrm>
                <a:off x="209" y="1216"/>
                <a:ext cx="649" cy="194"/>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HE</a:t>
                </a:r>
              </a:p>
            </p:txBody>
          </p:sp>
          <p:sp>
            <p:nvSpPr>
              <p:cNvPr id="66602" name="Oval 1031">
                <a:extLst>
                  <a:ext uri="{FF2B5EF4-FFF2-40B4-BE49-F238E27FC236}">
                    <a16:creationId xmlns:a16="http://schemas.microsoft.com/office/drawing/2014/main" id="{5D6855F2-92DF-A448-5330-3F4997EC4848}"/>
                  </a:ext>
                </a:extLst>
              </p:cNvPr>
              <p:cNvSpPr>
                <a:spLocks noChangeArrowheads="1"/>
              </p:cNvSpPr>
              <p:nvPr/>
            </p:nvSpPr>
            <p:spPr bwMode="auto">
              <a:xfrm>
                <a:off x="986" y="1981"/>
                <a:ext cx="85" cy="80"/>
              </a:xfrm>
              <a:prstGeom prst="ellipse">
                <a:avLst/>
              </a:prstGeom>
              <a:solidFill>
                <a:srgbClr val="777777"/>
              </a:solidFill>
              <a:ln w="0">
                <a:solidFill>
                  <a:srgbClr val="777777"/>
                </a:solidFill>
                <a:round/>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603" name="Freeform 1032">
                <a:extLst>
                  <a:ext uri="{FF2B5EF4-FFF2-40B4-BE49-F238E27FC236}">
                    <a16:creationId xmlns:a16="http://schemas.microsoft.com/office/drawing/2014/main" id="{2D974D19-1C71-BAF7-E3FA-80D0EF425AA5}"/>
                  </a:ext>
                </a:extLst>
              </p:cNvPr>
              <p:cNvSpPr>
                <a:spLocks/>
              </p:cNvSpPr>
              <p:nvPr/>
            </p:nvSpPr>
            <p:spPr bwMode="auto">
              <a:xfrm>
                <a:off x="927" y="2083"/>
                <a:ext cx="203" cy="437"/>
              </a:xfrm>
              <a:custGeom>
                <a:avLst/>
                <a:gdLst>
                  <a:gd name="T0" fmla="*/ 1 w 609"/>
                  <a:gd name="T1" fmla="*/ 0 h 1312"/>
                  <a:gd name="T2" fmla="*/ 1 w 609"/>
                  <a:gd name="T3" fmla="*/ 0 h 1312"/>
                  <a:gd name="T4" fmla="*/ 1 w 609"/>
                  <a:gd name="T5" fmla="*/ 0 h 1312"/>
                  <a:gd name="T6" fmla="*/ 1 w 609"/>
                  <a:gd name="T7" fmla="*/ 0 h 1312"/>
                  <a:gd name="T8" fmla="*/ 1 w 609"/>
                  <a:gd name="T9" fmla="*/ 0 h 1312"/>
                  <a:gd name="T10" fmla="*/ 1 w 609"/>
                  <a:gd name="T11" fmla="*/ 1 h 1312"/>
                  <a:gd name="T12" fmla="*/ 1 w 609"/>
                  <a:gd name="T13" fmla="*/ 1 h 1312"/>
                  <a:gd name="T14" fmla="*/ 1 w 609"/>
                  <a:gd name="T15" fmla="*/ 1 h 1312"/>
                  <a:gd name="T16" fmla="*/ 1 w 609"/>
                  <a:gd name="T17" fmla="*/ 1 h 1312"/>
                  <a:gd name="T18" fmla="*/ 1 w 609"/>
                  <a:gd name="T19" fmla="*/ 0 h 1312"/>
                  <a:gd name="T20" fmla="*/ 1 w 609"/>
                  <a:gd name="T21" fmla="*/ 2 h 1312"/>
                  <a:gd name="T22" fmla="*/ 1 w 609"/>
                  <a:gd name="T23" fmla="*/ 2 h 1312"/>
                  <a:gd name="T24" fmla="*/ 1 w 609"/>
                  <a:gd name="T25" fmla="*/ 2 h 1312"/>
                  <a:gd name="T26" fmla="*/ 0 w 609"/>
                  <a:gd name="T27" fmla="*/ 2 h 1312"/>
                  <a:gd name="T28" fmla="*/ 0 w 609"/>
                  <a:gd name="T29" fmla="*/ 1 h 1312"/>
                  <a:gd name="T30" fmla="*/ 0 w 609"/>
                  <a:gd name="T31" fmla="*/ 1 h 1312"/>
                  <a:gd name="T32" fmla="*/ 0 w 609"/>
                  <a:gd name="T33" fmla="*/ 2 h 1312"/>
                  <a:gd name="T34" fmla="*/ 0 w 609"/>
                  <a:gd name="T35" fmla="*/ 2 h 1312"/>
                  <a:gd name="T36" fmla="*/ 0 w 609"/>
                  <a:gd name="T37" fmla="*/ 2 h 1312"/>
                  <a:gd name="T38" fmla="*/ 0 w 609"/>
                  <a:gd name="T39" fmla="*/ 2 h 1312"/>
                  <a:gd name="T40" fmla="*/ 0 w 609"/>
                  <a:gd name="T41" fmla="*/ 2 h 1312"/>
                  <a:gd name="T42" fmla="*/ 0 w 609"/>
                  <a:gd name="T43" fmla="*/ 2 h 1312"/>
                  <a:gd name="T44" fmla="*/ 0 w 609"/>
                  <a:gd name="T45" fmla="*/ 0 h 1312"/>
                  <a:gd name="T46" fmla="*/ 0 w 609"/>
                  <a:gd name="T47" fmla="*/ 1 h 1312"/>
                  <a:gd name="T48" fmla="*/ 0 w 609"/>
                  <a:gd name="T49" fmla="*/ 1 h 1312"/>
                  <a:gd name="T50" fmla="*/ 0 w 609"/>
                  <a:gd name="T51" fmla="*/ 1 h 1312"/>
                  <a:gd name="T52" fmla="*/ 0 w 609"/>
                  <a:gd name="T53" fmla="*/ 1 h 1312"/>
                  <a:gd name="T54" fmla="*/ 0 w 609"/>
                  <a:gd name="T55" fmla="*/ 1 h 1312"/>
                  <a:gd name="T56" fmla="*/ 0 w 609"/>
                  <a:gd name="T57" fmla="*/ 0 h 1312"/>
                  <a:gd name="T58" fmla="*/ 0 w 609"/>
                  <a:gd name="T59" fmla="*/ 0 h 1312"/>
                  <a:gd name="T60" fmla="*/ 0 w 609"/>
                  <a:gd name="T61" fmla="*/ 0 h 1312"/>
                  <a:gd name="T62" fmla="*/ 0 w 609"/>
                  <a:gd name="T63" fmla="*/ 0 h 1312"/>
                  <a:gd name="T64" fmla="*/ 0 w 609"/>
                  <a:gd name="T65" fmla="*/ 0 h 131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09" h="1312">
                    <a:moveTo>
                      <a:pt x="287" y="0"/>
                    </a:moveTo>
                    <a:lnTo>
                      <a:pt x="425" y="0"/>
                    </a:lnTo>
                    <a:lnTo>
                      <a:pt x="449" y="0"/>
                    </a:lnTo>
                    <a:lnTo>
                      <a:pt x="465" y="0"/>
                    </a:lnTo>
                    <a:lnTo>
                      <a:pt x="483" y="1"/>
                    </a:lnTo>
                    <a:lnTo>
                      <a:pt x="515" y="11"/>
                    </a:lnTo>
                    <a:lnTo>
                      <a:pt x="565" y="47"/>
                    </a:lnTo>
                    <a:lnTo>
                      <a:pt x="596" y="104"/>
                    </a:lnTo>
                    <a:lnTo>
                      <a:pt x="608" y="182"/>
                    </a:lnTo>
                    <a:lnTo>
                      <a:pt x="609" y="196"/>
                    </a:lnTo>
                    <a:lnTo>
                      <a:pt x="609" y="575"/>
                    </a:lnTo>
                    <a:lnTo>
                      <a:pt x="609" y="581"/>
                    </a:lnTo>
                    <a:lnTo>
                      <a:pt x="597" y="618"/>
                    </a:lnTo>
                    <a:lnTo>
                      <a:pt x="550" y="634"/>
                    </a:lnTo>
                    <a:lnTo>
                      <a:pt x="521" y="629"/>
                    </a:lnTo>
                    <a:lnTo>
                      <a:pt x="504" y="612"/>
                    </a:lnTo>
                    <a:lnTo>
                      <a:pt x="497" y="581"/>
                    </a:lnTo>
                    <a:lnTo>
                      <a:pt x="496" y="574"/>
                    </a:lnTo>
                    <a:lnTo>
                      <a:pt x="494" y="225"/>
                    </a:lnTo>
                    <a:lnTo>
                      <a:pt x="464" y="225"/>
                    </a:lnTo>
                    <a:lnTo>
                      <a:pt x="464" y="1206"/>
                    </a:lnTo>
                    <a:lnTo>
                      <a:pt x="464" y="1225"/>
                    </a:lnTo>
                    <a:lnTo>
                      <a:pt x="463" y="1250"/>
                    </a:lnTo>
                    <a:lnTo>
                      <a:pt x="454" y="1279"/>
                    </a:lnTo>
                    <a:lnTo>
                      <a:pt x="434" y="1302"/>
                    </a:lnTo>
                    <a:lnTo>
                      <a:pt x="397" y="1312"/>
                    </a:lnTo>
                    <a:lnTo>
                      <a:pt x="346" y="1293"/>
                    </a:lnTo>
                    <a:lnTo>
                      <a:pt x="327" y="1227"/>
                    </a:lnTo>
                    <a:lnTo>
                      <a:pt x="327" y="1208"/>
                    </a:lnTo>
                    <a:lnTo>
                      <a:pt x="327" y="633"/>
                    </a:lnTo>
                    <a:lnTo>
                      <a:pt x="298" y="632"/>
                    </a:lnTo>
                    <a:lnTo>
                      <a:pt x="308" y="632"/>
                    </a:lnTo>
                    <a:lnTo>
                      <a:pt x="278" y="633"/>
                    </a:lnTo>
                    <a:lnTo>
                      <a:pt x="277" y="1208"/>
                    </a:lnTo>
                    <a:lnTo>
                      <a:pt x="277" y="1227"/>
                    </a:lnTo>
                    <a:lnTo>
                      <a:pt x="277" y="1246"/>
                    </a:lnTo>
                    <a:lnTo>
                      <a:pt x="273" y="1264"/>
                    </a:lnTo>
                    <a:lnTo>
                      <a:pt x="262" y="1292"/>
                    </a:lnTo>
                    <a:lnTo>
                      <a:pt x="211" y="1312"/>
                    </a:lnTo>
                    <a:lnTo>
                      <a:pt x="177" y="1304"/>
                    </a:lnTo>
                    <a:lnTo>
                      <a:pt x="155" y="1280"/>
                    </a:lnTo>
                    <a:lnTo>
                      <a:pt x="145" y="1254"/>
                    </a:lnTo>
                    <a:lnTo>
                      <a:pt x="143" y="1225"/>
                    </a:lnTo>
                    <a:lnTo>
                      <a:pt x="143" y="1206"/>
                    </a:lnTo>
                    <a:lnTo>
                      <a:pt x="141" y="225"/>
                    </a:lnTo>
                    <a:lnTo>
                      <a:pt x="110" y="225"/>
                    </a:lnTo>
                    <a:lnTo>
                      <a:pt x="110" y="574"/>
                    </a:lnTo>
                    <a:lnTo>
                      <a:pt x="110" y="581"/>
                    </a:lnTo>
                    <a:lnTo>
                      <a:pt x="110" y="590"/>
                    </a:lnTo>
                    <a:lnTo>
                      <a:pt x="103" y="610"/>
                    </a:lnTo>
                    <a:lnTo>
                      <a:pt x="87" y="628"/>
                    </a:lnTo>
                    <a:lnTo>
                      <a:pt x="74" y="633"/>
                    </a:lnTo>
                    <a:lnTo>
                      <a:pt x="55" y="634"/>
                    </a:lnTo>
                    <a:lnTo>
                      <a:pt x="12" y="620"/>
                    </a:lnTo>
                    <a:lnTo>
                      <a:pt x="0" y="581"/>
                    </a:lnTo>
                    <a:lnTo>
                      <a:pt x="0" y="575"/>
                    </a:lnTo>
                    <a:lnTo>
                      <a:pt x="0" y="196"/>
                    </a:lnTo>
                    <a:lnTo>
                      <a:pt x="0" y="182"/>
                    </a:lnTo>
                    <a:lnTo>
                      <a:pt x="9" y="106"/>
                    </a:lnTo>
                    <a:lnTo>
                      <a:pt x="40" y="48"/>
                    </a:lnTo>
                    <a:lnTo>
                      <a:pt x="88" y="13"/>
                    </a:lnTo>
                    <a:lnTo>
                      <a:pt x="120" y="3"/>
                    </a:lnTo>
                    <a:lnTo>
                      <a:pt x="138" y="1"/>
                    </a:lnTo>
                    <a:lnTo>
                      <a:pt x="157" y="0"/>
                    </a:lnTo>
                    <a:lnTo>
                      <a:pt x="182" y="0"/>
                    </a:lnTo>
                    <a:lnTo>
                      <a:pt x="317" y="0"/>
                    </a:lnTo>
                    <a:lnTo>
                      <a:pt x="287" y="0"/>
                    </a:lnTo>
                    <a:close/>
                  </a:path>
                </a:pathLst>
              </a:custGeom>
              <a:solidFill>
                <a:srgbClr val="777777"/>
              </a:solidFill>
              <a:ln w="0">
                <a:solidFill>
                  <a:srgbClr val="777777"/>
                </a:solidFill>
                <a:prstDash val="solid"/>
                <a:round/>
                <a:headEnd/>
                <a:tailEnd/>
              </a:ln>
            </p:spPr>
            <p:txBody>
              <a:bodyPr/>
              <a:lstStyle/>
              <a:p>
                <a:endParaRPr lang="en-US"/>
              </a:p>
            </p:txBody>
          </p:sp>
          <p:sp>
            <p:nvSpPr>
              <p:cNvPr id="66604" name="Freeform 1033">
                <a:extLst>
                  <a:ext uri="{FF2B5EF4-FFF2-40B4-BE49-F238E27FC236}">
                    <a16:creationId xmlns:a16="http://schemas.microsoft.com/office/drawing/2014/main" id="{7AE32573-23F5-D959-6A77-DFA5789D8551}"/>
                  </a:ext>
                </a:extLst>
              </p:cNvPr>
              <p:cNvSpPr>
                <a:spLocks/>
              </p:cNvSpPr>
              <p:nvPr/>
            </p:nvSpPr>
            <p:spPr bwMode="auto">
              <a:xfrm>
                <a:off x="661" y="1281"/>
                <a:ext cx="787" cy="585"/>
              </a:xfrm>
              <a:custGeom>
                <a:avLst/>
                <a:gdLst>
                  <a:gd name="T0" fmla="*/ 2 w 2362"/>
                  <a:gd name="T1" fmla="*/ 0 h 1754"/>
                  <a:gd name="T2" fmla="*/ 1 w 2362"/>
                  <a:gd name="T3" fmla="*/ 0 h 1754"/>
                  <a:gd name="T4" fmla="*/ 1 w 2362"/>
                  <a:gd name="T5" fmla="*/ 0 h 1754"/>
                  <a:gd name="T6" fmla="*/ 1 w 2362"/>
                  <a:gd name="T7" fmla="*/ 0 h 1754"/>
                  <a:gd name="T8" fmla="*/ 1 w 2362"/>
                  <a:gd name="T9" fmla="*/ 0 h 1754"/>
                  <a:gd name="T10" fmla="*/ 1 w 2362"/>
                  <a:gd name="T11" fmla="*/ 0 h 1754"/>
                  <a:gd name="T12" fmla="*/ 1 w 2362"/>
                  <a:gd name="T13" fmla="*/ 0 h 1754"/>
                  <a:gd name="T14" fmla="*/ 0 w 2362"/>
                  <a:gd name="T15" fmla="*/ 0 h 1754"/>
                  <a:gd name="T16" fmla="*/ 0 w 2362"/>
                  <a:gd name="T17" fmla="*/ 1 h 1754"/>
                  <a:gd name="T18" fmla="*/ 0 w 2362"/>
                  <a:gd name="T19" fmla="*/ 1 h 1754"/>
                  <a:gd name="T20" fmla="*/ 0 w 2362"/>
                  <a:gd name="T21" fmla="*/ 1 h 1754"/>
                  <a:gd name="T22" fmla="*/ 0 w 2362"/>
                  <a:gd name="T23" fmla="*/ 1 h 1754"/>
                  <a:gd name="T24" fmla="*/ 0 w 2362"/>
                  <a:gd name="T25" fmla="*/ 1 h 1754"/>
                  <a:gd name="T26" fmla="*/ 0 w 2362"/>
                  <a:gd name="T27" fmla="*/ 1 h 1754"/>
                  <a:gd name="T28" fmla="*/ 0 w 2362"/>
                  <a:gd name="T29" fmla="*/ 2 h 1754"/>
                  <a:gd name="T30" fmla="*/ 0 w 2362"/>
                  <a:gd name="T31" fmla="*/ 2 h 1754"/>
                  <a:gd name="T32" fmla="*/ 0 w 2362"/>
                  <a:gd name="T33" fmla="*/ 2 h 1754"/>
                  <a:gd name="T34" fmla="*/ 0 w 2362"/>
                  <a:gd name="T35" fmla="*/ 2 h 1754"/>
                  <a:gd name="T36" fmla="*/ 0 w 2362"/>
                  <a:gd name="T37" fmla="*/ 2 h 1754"/>
                  <a:gd name="T38" fmla="*/ 1 w 2362"/>
                  <a:gd name="T39" fmla="*/ 2 h 1754"/>
                  <a:gd name="T40" fmla="*/ 1 w 2362"/>
                  <a:gd name="T41" fmla="*/ 2 h 1754"/>
                  <a:gd name="T42" fmla="*/ 1 w 2362"/>
                  <a:gd name="T43" fmla="*/ 2 h 1754"/>
                  <a:gd name="T44" fmla="*/ 1 w 2362"/>
                  <a:gd name="T45" fmla="*/ 2 h 1754"/>
                  <a:gd name="T46" fmla="*/ 1 w 2362"/>
                  <a:gd name="T47" fmla="*/ 2 h 1754"/>
                  <a:gd name="T48" fmla="*/ 1 w 2362"/>
                  <a:gd name="T49" fmla="*/ 2 h 1754"/>
                  <a:gd name="T50" fmla="*/ 1 w 2362"/>
                  <a:gd name="T51" fmla="*/ 2 h 1754"/>
                  <a:gd name="T52" fmla="*/ 1 w 2362"/>
                  <a:gd name="T53" fmla="*/ 2 h 1754"/>
                  <a:gd name="T54" fmla="*/ 2 w 2362"/>
                  <a:gd name="T55" fmla="*/ 2 h 1754"/>
                  <a:gd name="T56" fmla="*/ 2 w 2362"/>
                  <a:gd name="T57" fmla="*/ 2 h 1754"/>
                  <a:gd name="T58" fmla="*/ 2 w 2362"/>
                  <a:gd name="T59" fmla="*/ 2 h 1754"/>
                  <a:gd name="T60" fmla="*/ 2 w 2362"/>
                  <a:gd name="T61" fmla="*/ 2 h 1754"/>
                  <a:gd name="T62" fmla="*/ 2 w 2362"/>
                  <a:gd name="T63" fmla="*/ 2 h 1754"/>
                  <a:gd name="T64" fmla="*/ 2 w 2362"/>
                  <a:gd name="T65" fmla="*/ 2 h 1754"/>
                  <a:gd name="T66" fmla="*/ 2 w 2362"/>
                  <a:gd name="T67" fmla="*/ 2 h 1754"/>
                  <a:gd name="T68" fmla="*/ 2 w 2362"/>
                  <a:gd name="T69" fmla="*/ 2 h 1754"/>
                  <a:gd name="T70" fmla="*/ 3 w 2362"/>
                  <a:gd name="T71" fmla="*/ 2 h 1754"/>
                  <a:gd name="T72" fmla="*/ 3 w 2362"/>
                  <a:gd name="T73" fmla="*/ 2 h 1754"/>
                  <a:gd name="T74" fmla="*/ 3 w 2362"/>
                  <a:gd name="T75" fmla="*/ 2 h 1754"/>
                  <a:gd name="T76" fmla="*/ 3 w 2362"/>
                  <a:gd name="T77" fmla="*/ 2 h 1754"/>
                  <a:gd name="T78" fmla="*/ 3 w 2362"/>
                  <a:gd name="T79" fmla="*/ 2 h 1754"/>
                  <a:gd name="T80" fmla="*/ 3 w 2362"/>
                  <a:gd name="T81" fmla="*/ 2 h 1754"/>
                  <a:gd name="T82" fmla="*/ 3 w 2362"/>
                  <a:gd name="T83" fmla="*/ 2 h 1754"/>
                  <a:gd name="T84" fmla="*/ 3 w 2362"/>
                  <a:gd name="T85" fmla="*/ 1 h 1754"/>
                  <a:gd name="T86" fmla="*/ 3 w 2362"/>
                  <a:gd name="T87" fmla="*/ 1 h 1754"/>
                  <a:gd name="T88" fmla="*/ 3 w 2362"/>
                  <a:gd name="T89" fmla="*/ 1 h 1754"/>
                  <a:gd name="T90" fmla="*/ 3 w 2362"/>
                  <a:gd name="T91" fmla="*/ 1 h 1754"/>
                  <a:gd name="T92" fmla="*/ 3 w 2362"/>
                  <a:gd name="T93" fmla="*/ 1 h 1754"/>
                  <a:gd name="T94" fmla="*/ 3 w 2362"/>
                  <a:gd name="T95" fmla="*/ 1 h 1754"/>
                  <a:gd name="T96" fmla="*/ 3 w 2362"/>
                  <a:gd name="T97" fmla="*/ 1 h 1754"/>
                  <a:gd name="T98" fmla="*/ 3 w 2362"/>
                  <a:gd name="T99" fmla="*/ 1 h 1754"/>
                  <a:gd name="T100" fmla="*/ 3 w 2362"/>
                  <a:gd name="T101" fmla="*/ 1 h 1754"/>
                  <a:gd name="T102" fmla="*/ 3 w 2362"/>
                  <a:gd name="T103" fmla="*/ 1 h 1754"/>
                  <a:gd name="T104" fmla="*/ 2 w 2362"/>
                  <a:gd name="T105" fmla="*/ 0 h 1754"/>
                  <a:gd name="T106" fmla="*/ 2 w 2362"/>
                  <a:gd name="T107" fmla="*/ 0 h 1754"/>
                  <a:gd name="T108" fmla="*/ 2 w 2362"/>
                  <a:gd name="T109" fmla="*/ 0 h 1754"/>
                  <a:gd name="T110" fmla="*/ 2 w 2362"/>
                  <a:gd name="T111" fmla="*/ 0 h 1754"/>
                  <a:gd name="T112" fmla="*/ 2 w 2362"/>
                  <a:gd name="T113" fmla="*/ 0 h 1754"/>
                  <a:gd name="T114" fmla="*/ 2 w 2362"/>
                  <a:gd name="T115" fmla="*/ 0 h 1754"/>
                  <a:gd name="T116" fmla="*/ 2 w 2362"/>
                  <a:gd name="T117" fmla="*/ 0 h 1754"/>
                  <a:gd name="T118" fmla="*/ 2 w 2362"/>
                  <a:gd name="T119" fmla="*/ 0 h 1754"/>
                  <a:gd name="T120" fmla="*/ 2 w 2362"/>
                  <a:gd name="T121" fmla="*/ 0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solidFill>
                <a:srgbClr val="777777"/>
              </a:solidFill>
              <a:ln w="19050">
                <a:solidFill>
                  <a:srgbClr val="777777"/>
                </a:solidFill>
                <a:prstDash val="solid"/>
                <a:round/>
                <a:headEnd/>
                <a:tailEnd/>
              </a:ln>
            </p:spPr>
            <p:txBody>
              <a:bodyPr/>
              <a:lstStyle/>
              <a:p>
                <a:endParaRPr lang="en-US"/>
              </a:p>
            </p:txBody>
          </p:sp>
          <p:sp>
            <p:nvSpPr>
              <p:cNvPr id="66605" name="Freeform 1034">
                <a:extLst>
                  <a:ext uri="{FF2B5EF4-FFF2-40B4-BE49-F238E27FC236}">
                    <a16:creationId xmlns:a16="http://schemas.microsoft.com/office/drawing/2014/main" id="{25A0443E-69BB-CE07-5C64-2EE32ADFFBE3}"/>
                  </a:ext>
                </a:extLst>
              </p:cNvPr>
              <p:cNvSpPr>
                <a:spLocks/>
              </p:cNvSpPr>
              <p:nvPr/>
            </p:nvSpPr>
            <p:spPr bwMode="auto">
              <a:xfrm>
                <a:off x="813" y="1864"/>
                <a:ext cx="465" cy="78"/>
              </a:xfrm>
              <a:custGeom>
                <a:avLst/>
                <a:gdLst>
                  <a:gd name="T0" fmla="*/ 0 w 1396"/>
                  <a:gd name="T1" fmla="*/ 0 h 236"/>
                  <a:gd name="T2" fmla="*/ 0 w 1396"/>
                  <a:gd name="T3" fmla="*/ 0 h 236"/>
                  <a:gd name="T4" fmla="*/ 0 w 1396"/>
                  <a:gd name="T5" fmla="*/ 0 h 236"/>
                  <a:gd name="T6" fmla="*/ 1 w 1396"/>
                  <a:gd name="T7" fmla="*/ 0 h 236"/>
                  <a:gd name="T8" fmla="*/ 1 w 1396"/>
                  <a:gd name="T9" fmla="*/ 0 h 236"/>
                  <a:gd name="T10" fmla="*/ 1 w 1396"/>
                  <a:gd name="T11" fmla="*/ 0 h 236"/>
                  <a:gd name="T12" fmla="*/ 1 w 1396"/>
                  <a:gd name="T13" fmla="*/ 0 h 236"/>
                  <a:gd name="T14" fmla="*/ 2 w 1396"/>
                  <a:gd name="T15" fmla="*/ 0 h 236"/>
                  <a:gd name="T16" fmla="*/ 2 w 1396"/>
                  <a:gd name="T17" fmla="*/ 0 h 2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96" h="236">
                    <a:moveTo>
                      <a:pt x="0" y="0"/>
                    </a:moveTo>
                    <a:lnTo>
                      <a:pt x="159" y="102"/>
                    </a:lnTo>
                    <a:lnTo>
                      <a:pt x="332" y="177"/>
                    </a:lnTo>
                    <a:lnTo>
                      <a:pt x="512" y="221"/>
                    </a:lnTo>
                    <a:lnTo>
                      <a:pt x="698" y="236"/>
                    </a:lnTo>
                    <a:lnTo>
                      <a:pt x="880" y="224"/>
                    </a:lnTo>
                    <a:lnTo>
                      <a:pt x="1061" y="178"/>
                    </a:lnTo>
                    <a:lnTo>
                      <a:pt x="1234" y="106"/>
                    </a:lnTo>
                    <a:lnTo>
                      <a:pt x="1396"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6606" name="Freeform 1035">
                <a:extLst>
                  <a:ext uri="{FF2B5EF4-FFF2-40B4-BE49-F238E27FC236}">
                    <a16:creationId xmlns:a16="http://schemas.microsoft.com/office/drawing/2014/main" id="{6B1B2319-8E38-1939-D156-C002F8B11178}"/>
                  </a:ext>
                </a:extLst>
              </p:cNvPr>
              <p:cNvSpPr>
                <a:spLocks/>
              </p:cNvSpPr>
              <p:nvPr/>
            </p:nvSpPr>
            <p:spPr bwMode="auto">
              <a:xfrm>
                <a:off x="697" y="1894"/>
                <a:ext cx="697" cy="158"/>
              </a:xfrm>
              <a:custGeom>
                <a:avLst/>
                <a:gdLst>
                  <a:gd name="T0" fmla="*/ 0 w 2092"/>
                  <a:gd name="T1" fmla="*/ 0 h 475"/>
                  <a:gd name="T2" fmla="*/ 0 w 2092"/>
                  <a:gd name="T3" fmla="*/ 0 h 475"/>
                  <a:gd name="T4" fmla="*/ 0 w 2092"/>
                  <a:gd name="T5" fmla="*/ 0 h 475"/>
                  <a:gd name="T6" fmla="*/ 0 w 2092"/>
                  <a:gd name="T7" fmla="*/ 0 h 475"/>
                  <a:gd name="T8" fmla="*/ 1 w 2092"/>
                  <a:gd name="T9" fmla="*/ 0 h 475"/>
                  <a:gd name="T10" fmla="*/ 1 w 2092"/>
                  <a:gd name="T11" fmla="*/ 1 h 475"/>
                  <a:gd name="T12" fmla="*/ 1 w 2092"/>
                  <a:gd name="T13" fmla="*/ 1 h 475"/>
                  <a:gd name="T14" fmla="*/ 2 w 2092"/>
                  <a:gd name="T15" fmla="*/ 1 h 475"/>
                  <a:gd name="T16" fmla="*/ 2 w 2092"/>
                  <a:gd name="T17" fmla="*/ 0 h 475"/>
                  <a:gd name="T18" fmla="*/ 2 w 2092"/>
                  <a:gd name="T19" fmla="*/ 0 h 475"/>
                  <a:gd name="T20" fmla="*/ 3 w 2092"/>
                  <a:gd name="T21" fmla="*/ 0 h 475"/>
                  <a:gd name="T22" fmla="*/ 3 w 2092"/>
                  <a:gd name="T23" fmla="*/ 0 h 475"/>
                  <a:gd name="T24" fmla="*/ 3 w 2092"/>
                  <a:gd name="T25" fmla="*/ 0 h 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92" h="475">
                    <a:moveTo>
                      <a:pt x="0" y="0"/>
                    </a:moveTo>
                    <a:lnTo>
                      <a:pt x="106" y="110"/>
                    </a:lnTo>
                    <a:lnTo>
                      <a:pt x="224" y="207"/>
                    </a:lnTo>
                    <a:lnTo>
                      <a:pt x="348" y="287"/>
                    </a:lnTo>
                    <a:lnTo>
                      <a:pt x="480" y="355"/>
                    </a:lnTo>
                    <a:lnTo>
                      <a:pt x="757" y="445"/>
                    </a:lnTo>
                    <a:lnTo>
                      <a:pt x="1045" y="475"/>
                    </a:lnTo>
                    <a:lnTo>
                      <a:pt x="1331" y="447"/>
                    </a:lnTo>
                    <a:lnTo>
                      <a:pt x="1608" y="358"/>
                    </a:lnTo>
                    <a:lnTo>
                      <a:pt x="1739" y="293"/>
                    </a:lnTo>
                    <a:lnTo>
                      <a:pt x="1864" y="210"/>
                    </a:lnTo>
                    <a:lnTo>
                      <a:pt x="1982" y="114"/>
                    </a:lnTo>
                    <a:lnTo>
                      <a:pt x="2092"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6607" name="Freeform 1036">
                <a:extLst>
                  <a:ext uri="{FF2B5EF4-FFF2-40B4-BE49-F238E27FC236}">
                    <a16:creationId xmlns:a16="http://schemas.microsoft.com/office/drawing/2014/main" id="{815CB0A9-EF18-18D6-DFF8-49D7076C27D2}"/>
                  </a:ext>
                </a:extLst>
              </p:cNvPr>
              <p:cNvSpPr>
                <a:spLocks/>
              </p:cNvSpPr>
              <p:nvPr/>
            </p:nvSpPr>
            <p:spPr bwMode="auto">
              <a:xfrm>
                <a:off x="580" y="1909"/>
                <a:ext cx="930" cy="268"/>
              </a:xfrm>
              <a:custGeom>
                <a:avLst/>
                <a:gdLst>
                  <a:gd name="T0" fmla="*/ 0 w 2790"/>
                  <a:gd name="T1" fmla="*/ 0 h 805"/>
                  <a:gd name="T2" fmla="*/ 0 w 2790"/>
                  <a:gd name="T3" fmla="*/ 0 h 805"/>
                  <a:gd name="T4" fmla="*/ 0 w 2790"/>
                  <a:gd name="T5" fmla="*/ 0 h 805"/>
                  <a:gd name="T6" fmla="*/ 1 w 2790"/>
                  <a:gd name="T7" fmla="*/ 1 h 805"/>
                  <a:gd name="T8" fmla="*/ 1 w 2790"/>
                  <a:gd name="T9" fmla="*/ 1 h 805"/>
                  <a:gd name="T10" fmla="*/ 1 w 2790"/>
                  <a:gd name="T11" fmla="*/ 1 h 805"/>
                  <a:gd name="T12" fmla="*/ 1 w 2790"/>
                  <a:gd name="T13" fmla="*/ 1 h 805"/>
                  <a:gd name="T14" fmla="*/ 2 w 2790"/>
                  <a:gd name="T15" fmla="*/ 1 h 805"/>
                  <a:gd name="T16" fmla="*/ 2 w 2790"/>
                  <a:gd name="T17" fmla="*/ 1 h 805"/>
                  <a:gd name="T18" fmla="*/ 2 w 2790"/>
                  <a:gd name="T19" fmla="*/ 1 h 805"/>
                  <a:gd name="T20" fmla="*/ 2 w 2790"/>
                  <a:gd name="T21" fmla="*/ 1 h 805"/>
                  <a:gd name="T22" fmla="*/ 3 w 2790"/>
                  <a:gd name="T23" fmla="*/ 1 h 805"/>
                  <a:gd name="T24" fmla="*/ 3 w 2790"/>
                  <a:gd name="T25" fmla="*/ 1 h 805"/>
                  <a:gd name="T26" fmla="*/ 3 w 2790"/>
                  <a:gd name="T27" fmla="*/ 1 h 805"/>
                  <a:gd name="T28" fmla="*/ 3 w 2790"/>
                  <a:gd name="T29" fmla="*/ 0 h 805"/>
                  <a:gd name="T30" fmla="*/ 4 w 2790"/>
                  <a:gd name="T31" fmla="*/ 0 h 805"/>
                  <a:gd name="T32" fmla="*/ 4 w 2790"/>
                  <a:gd name="T33" fmla="*/ 0 h 80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90" h="805">
                    <a:moveTo>
                      <a:pt x="0" y="0"/>
                    </a:moveTo>
                    <a:lnTo>
                      <a:pt x="125" y="187"/>
                    </a:lnTo>
                    <a:lnTo>
                      <a:pt x="270" y="350"/>
                    </a:lnTo>
                    <a:lnTo>
                      <a:pt x="431" y="488"/>
                    </a:lnTo>
                    <a:lnTo>
                      <a:pt x="608" y="603"/>
                    </a:lnTo>
                    <a:lnTo>
                      <a:pt x="794" y="690"/>
                    </a:lnTo>
                    <a:lnTo>
                      <a:pt x="989" y="753"/>
                    </a:lnTo>
                    <a:lnTo>
                      <a:pt x="1190" y="791"/>
                    </a:lnTo>
                    <a:lnTo>
                      <a:pt x="1395" y="805"/>
                    </a:lnTo>
                    <a:lnTo>
                      <a:pt x="1596" y="794"/>
                    </a:lnTo>
                    <a:lnTo>
                      <a:pt x="1797" y="756"/>
                    </a:lnTo>
                    <a:lnTo>
                      <a:pt x="1991" y="694"/>
                    </a:lnTo>
                    <a:lnTo>
                      <a:pt x="2178" y="606"/>
                    </a:lnTo>
                    <a:lnTo>
                      <a:pt x="2353" y="493"/>
                    </a:lnTo>
                    <a:lnTo>
                      <a:pt x="2516" y="354"/>
                    </a:lnTo>
                    <a:lnTo>
                      <a:pt x="2661" y="191"/>
                    </a:lnTo>
                    <a:lnTo>
                      <a:pt x="2790" y="0"/>
                    </a:lnTo>
                  </a:path>
                </a:pathLst>
              </a:custGeom>
              <a:noFill/>
              <a:ln w="19050" cap="flat">
                <a:solidFill>
                  <a:srgbClr val="777777"/>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6608" name="Text Box 1037">
                <a:extLst>
                  <a:ext uri="{FF2B5EF4-FFF2-40B4-BE49-F238E27FC236}">
                    <a16:creationId xmlns:a16="http://schemas.microsoft.com/office/drawing/2014/main" id="{8F985B5E-9F97-AC3E-1C0C-743AFAFDDB98}"/>
                  </a:ext>
                </a:extLst>
              </p:cNvPr>
              <p:cNvSpPr txBox="1">
                <a:spLocks noChangeArrowheads="1"/>
              </p:cNvSpPr>
              <p:nvPr/>
            </p:nvSpPr>
            <p:spPr bwMode="auto">
              <a:xfrm>
                <a:off x="209" y="2428"/>
                <a:ext cx="1137" cy="33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 - bullet</a:t>
                </a:r>
              </a:p>
              <a:p>
                <a:r>
                  <a:rPr lang="en-GB" altLang="en-US" sz="1400" b="1">
                    <a:solidFill>
                      <a:srgbClr val="777777"/>
                    </a:solidFill>
                  </a:rPr>
                  <a:t>        shell fragment</a:t>
                </a:r>
              </a:p>
            </p:txBody>
          </p:sp>
        </p:grpSp>
      </p:grpSp>
      <p:sp>
        <p:nvSpPr>
          <p:cNvPr id="66564" name="Text Box 1038">
            <a:extLst>
              <a:ext uri="{FF2B5EF4-FFF2-40B4-BE49-F238E27FC236}">
                <a16:creationId xmlns:a16="http://schemas.microsoft.com/office/drawing/2014/main" id="{46948784-3731-D71E-32CC-08B13AAA3513}"/>
              </a:ext>
            </a:extLst>
          </p:cNvPr>
          <p:cNvSpPr txBox="1">
            <a:spLocks noChangeArrowheads="1"/>
          </p:cNvSpPr>
          <p:nvPr/>
        </p:nvSpPr>
        <p:spPr bwMode="auto">
          <a:xfrm>
            <a:off x="4192588" y="1928813"/>
            <a:ext cx="1487487"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Blast - External</a:t>
            </a:r>
          </a:p>
        </p:txBody>
      </p:sp>
      <p:sp>
        <p:nvSpPr>
          <p:cNvPr id="66565" name="Freeform 1039">
            <a:extLst>
              <a:ext uri="{FF2B5EF4-FFF2-40B4-BE49-F238E27FC236}">
                <a16:creationId xmlns:a16="http://schemas.microsoft.com/office/drawing/2014/main" id="{786065E1-A59B-0EA2-CFD3-DCA868081360}"/>
              </a:ext>
            </a:extLst>
          </p:cNvPr>
          <p:cNvSpPr>
            <a:spLocks/>
          </p:cNvSpPr>
          <p:nvPr/>
        </p:nvSpPr>
        <p:spPr bwMode="auto">
          <a:xfrm>
            <a:off x="4487863" y="2433638"/>
            <a:ext cx="398462" cy="860425"/>
          </a:xfrm>
          <a:custGeom>
            <a:avLst/>
            <a:gdLst>
              <a:gd name="T0" fmla="*/ 0 w 754"/>
              <a:gd name="T1" fmla="*/ 2147483646 h 1626"/>
              <a:gd name="T2" fmla="*/ 2147483646 w 754"/>
              <a:gd name="T3" fmla="*/ 2147483646 h 1626"/>
              <a:gd name="T4" fmla="*/ 2147483646 w 754"/>
              <a:gd name="T5" fmla="*/ 2147483646 h 1626"/>
              <a:gd name="T6" fmla="*/ 2147483646 w 754"/>
              <a:gd name="T7" fmla="*/ 2147483646 h 1626"/>
              <a:gd name="T8" fmla="*/ 2147483646 w 754"/>
              <a:gd name="T9" fmla="*/ 2147483646 h 1626"/>
              <a:gd name="T10" fmla="*/ 2147483646 w 754"/>
              <a:gd name="T11" fmla="*/ 2147483646 h 1626"/>
              <a:gd name="T12" fmla="*/ 2147483646 w 754"/>
              <a:gd name="T13" fmla="*/ 2147483646 h 1626"/>
              <a:gd name="T14" fmla="*/ 2147483646 w 754"/>
              <a:gd name="T15" fmla="*/ 2147483646 h 1626"/>
              <a:gd name="T16" fmla="*/ 2147483646 w 754"/>
              <a:gd name="T17" fmla="*/ 2147483646 h 1626"/>
              <a:gd name="T18" fmla="*/ 2147483646 w 754"/>
              <a:gd name="T19" fmla="*/ 2147483646 h 1626"/>
              <a:gd name="T20" fmla="*/ 2147483646 w 754"/>
              <a:gd name="T21" fmla="*/ 2147483646 h 1626"/>
              <a:gd name="T22" fmla="*/ 2147483646 w 754"/>
              <a:gd name="T23" fmla="*/ 2147483646 h 1626"/>
              <a:gd name="T24" fmla="*/ 2147483646 w 754"/>
              <a:gd name="T25" fmla="*/ 2147483646 h 1626"/>
              <a:gd name="T26" fmla="*/ 2147483646 w 754"/>
              <a:gd name="T27" fmla="*/ 2147483646 h 1626"/>
              <a:gd name="T28" fmla="*/ 2147483646 w 754"/>
              <a:gd name="T29" fmla="*/ 0 h 1626"/>
              <a:gd name="T30" fmla="*/ 2147483646 w 754"/>
              <a:gd name="T31" fmla="*/ 0 h 1626"/>
              <a:gd name="T32" fmla="*/ 2147483646 w 754"/>
              <a:gd name="T33" fmla="*/ 2147483646 h 1626"/>
              <a:gd name="T34" fmla="*/ 2147483646 w 754"/>
              <a:gd name="T35" fmla="*/ 2147483646 h 1626"/>
              <a:gd name="T36" fmla="*/ 2147483646 w 754"/>
              <a:gd name="T37" fmla="*/ 2147483646 h 1626"/>
              <a:gd name="T38" fmla="*/ 2147483646 w 754"/>
              <a:gd name="T39" fmla="*/ 2147483646 h 1626"/>
              <a:gd name="T40" fmla="*/ 2147483646 w 754"/>
              <a:gd name="T41" fmla="*/ 2147483646 h 1626"/>
              <a:gd name="T42" fmla="*/ 2147483646 w 754"/>
              <a:gd name="T43" fmla="*/ 2147483646 h 1626"/>
              <a:gd name="T44" fmla="*/ 2147483646 w 754"/>
              <a:gd name="T45" fmla="*/ 2147483646 h 1626"/>
              <a:gd name="T46" fmla="*/ 2147483646 w 754"/>
              <a:gd name="T47" fmla="*/ 2147483646 h 1626"/>
              <a:gd name="T48" fmla="*/ 2147483646 w 754"/>
              <a:gd name="T49" fmla="*/ 2147483646 h 1626"/>
              <a:gd name="T50" fmla="*/ 0 w 754"/>
              <a:gd name="T51" fmla="*/ 2147483646 h 162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54" h="1626">
                <a:moveTo>
                  <a:pt x="0" y="1444"/>
                </a:moveTo>
                <a:lnTo>
                  <a:pt x="9" y="1622"/>
                </a:lnTo>
                <a:lnTo>
                  <a:pt x="6" y="1626"/>
                </a:lnTo>
                <a:lnTo>
                  <a:pt x="239" y="1626"/>
                </a:lnTo>
                <a:lnTo>
                  <a:pt x="227" y="1422"/>
                </a:lnTo>
                <a:lnTo>
                  <a:pt x="229" y="1321"/>
                </a:lnTo>
                <a:lnTo>
                  <a:pt x="238" y="1219"/>
                </a:lnTo>
                <a:lnTo>
                  <a:pt x="271" y="1019"/>
                </a:lnTo>
                <a:lnTo>
                  <a:pt x="327" y="823"/>
                </a:lnTo>
                <a:lnTo>
                  <a:pt x="403" y="638"/>
                </a:lnTo>
                <a:lnTo>
                  <a:pt x="501" y="458"/>
                </a:lnTo>
                <a:lnTo>
                  <a:pt x="616" y="290"/>
                </a:lnTo>
                <a:lnTo>
                  <a:pt x="754" y="133"/>
                </a:lnTo>
                <a:lnTo>
                  <a:pt x="750" y="133"/>
                </a:lnTo>
                <a:lnTo>
                  <a:pt x="588" y="0"/>
                </a:lnTo>
                <a:lnTo>
                  <a:pt x="589" y="0"/>
                </a:lnTo>
                <a:lnTo>
                  <a:pt x="449" y="154"/>
                </a:lnTo>
                <a:lnTo>
                  <a:pt x="325" y="322"/>
                </a:lnTo>
                <a:lnTo>
                  <a:pt x="221" y="501"/>
                </a:lnTo>
                <a:lnTo>
                  <a:pt x="135" y="691"/>
                </a:lnTo>
                <a:lnTo>
                  <a:pt x="72" y="887"/>
                </a:lnTo>
                <a:lnTo>
                  <a:pt x="28" y="1090"/>
                </a:lnTo>
                <a:lnTo>
                  <a:pt x="5" y="1297"/>
                </a:lnTo>
                <a:lnTo>
                  <a:pt x="2" y="1404"/>
                </a:lnTo>
                <a:lnTo>
                  <a:pt x="6" y="1510"/>
                </a:lnTo>
                <a:lnTo>
                  <a:pt x="0" y="1444"/>
                </a:lnTo>
                <a:close/>
              </a:path>
            </a:pathLst>
          </a:custGeom>
          <a:solidFill>
            <a:srgbClr val="777777"/>
          </a:solidFill>
          <a:ln w="6350">
            <a:solidFill>
              <a:srgbClr val="777777"/>
            </a:solidFill>
            <a:prstDash val="solid"/>
            <a:round/>
            <a:headEnd/>
            <a:tailEnd/>
          </a:ln>
        </p:spPr>
        <p:txBody>
          <a:bodyPr/>
          <a:lstStyle/>
          <a:p>
            <a:endParaRPr lang="en-US"/>
          </a:p>
        </p:txBody>
      </p:sp>
      <p:sp>
        <p:nvSpPr>
          <p:cNvPr id="66566" name="Text Box 1040">
            <a:extLst>
              <a:ext uri="{FF2B5EF4-FFF2-40B4-BE49-F238E27FC236}">
                <a16:creationId xmlns:a16="http://schemas.microsoft.com/office/drawing/2014/main" id="{42925C46-4934-91FF-3F69-4293EE7C77C7}"/>
              </a:ext>
            </a:extLst>
          </p:cNvPr>
          <p:cNvSpPr txBox="1">
            <a:spLocks noChangeArrowheads="1"/>
          </p:cNvSpPr>
          <p:nvPr/>
        </p:nvSpPr>
        <p:spPr bwMode="auto">
          <a:xfrm>
            <a:off x="4192588" y="3338513"/>
            <a:ext cx="1427162" cy="30638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Blast - Internal</a:t>
            </a:r>
          </a:p>
        </p:txBody>
      </p:sp>
      <p:sp>
        <p:nvSpPr>
          <p:cNvPr id="66567" name="Text Box 1041">
            <a:extLst>
              <a:ext uri="{FF2B5EF4-FFF2-40B4-BE49-F238E27FC236}">
                <a16:creationId xmlns:a16="http://schemas.microsoft.com/office/drawing/2014/main" id="{4617BD8E-7D02-E52D-285D-F4EB248AA365}"/>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6568" name="Text Box 1042">
            <a:extLst>
              <a:ext uri="{FF2B5EF4-FFF2-40B4-BE49-F238E27FC236}">
                <a16:creationId xmlns:a16="http://schemas.microsoft.com/office/drawing/2014/main" id="{CD6C317A-EE69-9B89-158B-DF0434E75D70}"/>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6569" name="Text Box 1043">
            <a:extLst>
              <a:ext uri="{FF2B5EF4-FFF2-40B4-BE49-F238E27FC236}">
                <a16:creationId xmlns:a16="http://schemas.microsoft.com/office/drawing/2014/main" id="{A09ACF40-3817-70D1-FA63-65BCD97A75D3}"/>
              </a:ext>
            </a:extLst>
          </p:cNvPr>
          <p:cNvSpPr txBox="1">
            <a:spLocks noChangeArrowheads="1"/>
          </p:cNvSpPr>
          <p:nvPr/>
        </p:nvSpPr>
        <p:spPr bwMode="auto">
          <a:xfrm>
            <a:off x="7878763" y="1944688"/>
            <a:ext cx="684212"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HESH</a:t>
            </a:r>
          </a:p>
        </p:txBody>
      </p:sp>
      <p:sp>
        <p:nvSpPr>
          <p:cNvPr id="66570" name="Text Box 1044">
            <a:extLst>
              <a:ext uri="{FF2B5EF4-FFF2-40B4-BE49-F238E27FC236}">
                <a16:creationId xmlns:a16="http://schemas.microsoft.com/office/drawing/2014/main" id="{8DEE4F63-25DB-51C9-4E13-E21EBF67113D}"/>
              </a:ext>
            </a:extLst>
          </p:cNvPr>
          <p:cNvSpPr txBox="1">
            <a:spLocks noChangeArrowheads="1"/>
          </p:cNvSpPr>
          <p:nvPr/>
        </p:nvSpPr>
        <p:spPr bwMode="auto">
          <a:xfrm>
            <a:off x="7883525" y="3305175"/>
            <a:ext cx="963613" cy="523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FFFFFF"/>
                </a:solidFill>
              </a:rPr>
              <a:t>SHAPED</a:t>
            </a:r>
          </a:p>
          <a:p>
            <a:r>
              <a:rPr lang="en-GB" altLang="en-US" sz="1400" b="1">
                <a:solidFill>
                  <a:srgbClr val="FFFFFF"/>
                </a:solidFill>
              </a:rPr>
              <a:t>CHARGE</a:t>
            </a:r>
          </a:p>
        </p:txBody>
      </p:sp>
      <p:grpSp>
        <p:nvGrpSpPr>
          <p:cNvPr id="66571" name="Group 1045">
            <a:extLst>
              <a:ext uri="{FF2B5EF4-FFF2-40B4-BE49-F238E27FC236}">
                <a16:creationId xmlns:a16="http://schemas.microsoft.com/office/drawing/2014/main" id="{AF28144B-032D-A9AC-2872-0D9A6CD1BBE7}"/>
              </a:ext>
            </a:extLst>
          </p:cNvPr>
          <p:cNvGrpSpPr>
            <a:grpSpLocks/>
          </p:cNvGrpSpPr>
          <p:nvPr/>
        </p:nvGrpSpPr>
        <p:grpSpPr bwMode="auto">
          <a:xfrm>
            <a:off x="7099300" y="1968500"/>
            <a:ext cx="801688" cy="1230313"/>
            <a:chOff x="4472" y="1240"/>
            <a:chExt cx="505" cy="775"/>
          </a:xfrm>
        </p:grpSpPr>
        <p:sp>
          <p:nvSpPr>
            <p:cNvPr id="66597" name="Freeform 1046">
              <a:extLst>
                <a:ext uri="{FF2B5EF4-FFF2-40B4-BE49-F238E27FC236}">
                  <a16:creationId xmlns:a16="http://schemas.microsoft.com/office/drawing/2014/main" id="{DF0B6FE2-60D2-BD2C-AD24-5DDB371E1ED1}"/>
                </a:ext>
              </a:extLst>
            </p:cNvPr>
            <p:cNvSpPr>
              <a:spLocks/>
            </p:cNvSpPr>
            <p:nvPr/>
          </p:nvSpPr>
          <p:spPr bwMode="auto">
            <a:xfrm>
              <a:off x="4472" y="1240"/>
              <a:ext cx="348" cy="775"/>
            </a:xfrm>
            <a:custGeom>
              <a:avLst/>
              <a:gdLst>
                <a:gd name="T0" fmla="*/ 1 w 1046"/>
                <a:gd name="T1" fmla="*/ 0 h 2324"/>
                <a:gd name="T2" fmla="*/ 1 w 1046"/>
                <a:gd name="T3" fmla="*/ 0 h 2324"/>
                <a:gd name="T4" fmla="*/ 0 w 1046"/>
                <a:gd name="T5" fmla="*/ 0 h 2324"/>
                <a:gd name="T6" fmla="*/ 0 w 1046"/>
                <a:gd name="T7" fmla="*/ 3 h 2324"/>
                <a:gd name="T8" fmla="*/ 1 w 1046"/>
                <a:gd name="T9" fmla="*/ 3 h 2324"/>
                <a:gd name="T10" fmla="*/ 1 w 1046"/>
                <a:gd name="T11" fmla="*/ 2 h 2324"/>
                <a:gd name="T12" fmla="*/ 1 w 1046"/>
                <a:gd name="T13" fmla="*/ 2 h 2324"/>
                <a:gd name="T14" fmla="*/ 1 w 1046"/>
                <a:gd name="T15" fmla="*/ 2 h 2324"/>
                <a:gd name="T16" fmla="*/ 1 w 1046"/>
                <a:gd name="T17" fmla="*/ 2 h 2324"/>
                <a:gd name="T18" fmla="*/ 1 w 1046"/>
                <a:gd name="T19" fmla="*/ 2 h 2324"/>
                <a:gd name="T20" fmla="*/ 1 w 1046"/>
                <a:gd name="T21" fmla="*/ 2 h 2324"/>
                <a:gd name="T22" fmla="*/ 1 w 1046"/>
                <a:gd name="T23" fmla="*/ 2 h 2324"/>
                <a:gd name="T24" fmla="*/ 1 w 1046"/>
                <a:gd name="T25" fmla="*/ 2 h 2324"/>
                <a:gd name="T26" fmla="*/ 1 w 1046"/>
                <a:gd name="T27" fmla="*/ 2 h 2324"/>
                <a:gd name="T28" fmla="*/ 1 w 1046"/>
                <a:gd name="T29" fmla="*/ 2 h 2324"/>
                <a:gd name="T30" fmla="*/ 1 w 1046"/>
                <a:gd name="T31" fmla="*/ 2 h 2324"/>
                <a:gd name="T32" fmla="*/ 1 w 1046"/>
                <a:gd name="T33" fmla="*/ 2 h 2324"/>
                <a:gd name="T34" fmla="*/ 1 w 1046"/>
                <a:gd name="T35" fmla="*/ 1 h 2324"/>
                <a:gd name="T36" fmla="*/ 1 w 1046"/>
                <a:gd name="T37" fmla="*/ 1 h 2324"/>
                <a:gd name="T38" fmla="*/ 1 w 1046"/>
                <a:gd name="T39" fmla="*/ 1 h 2324"/>
                <a:gd name="T40" fmla="*/ 1 w 1046"/>
                <a:gd name="T41" fmla="*/ 1 h 2324"/>
                <a:gd name="T42" fmla="*/ 1 w 1046"/>
                <a:gd name="T43" fmla="*/ 1 h 2324"/>
                <a:gd name="T44" fmla="*/ 1 w 1046"/>
                <a:gd name="T45" fmla="*/ 1 h 2324"/>
                <a:gd name="T46" fmla="*/ 1 w 1046"/>
                <a:gd name="T47" fmla="*/ 1 h 2324"/>
                <a:gd name="T48" fmla="*/ 1 w 1046"/>
                <a:gd name="T49" fmla="*/ 1 h 2324"/>
                <a:gd name="T50" fmla="*/ 1 w 1046"/>
                <a:gd name="T51" fmla="*/ 0 h 2324"/>
                <a:gd name="T52" fmla="*/ 1 w 1046"/>
                <a:gd name="T53" fmla="*/ 1 h 2324"/>
                <a:gd name="T54" fmla="*/ 1 w 1046"/>
                <a:gd name="T55" fmla="*/ 0 h 2324"/>
                <a:gd name="T56" fmla="*/ 1 w 1046"/>
                <a:gd name="T57" fmla="*/ 0 h 232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046" h="2324">
                  <a:moveTo>
                    <a:pt x="1046" y="348"/>
                  </a:moveTo>
                  <a:lnTo>
                    <a:pt x="1046" y="0"/>
                  </a:lnTo>
                  <a:lnTo>
                    <a:pt x="0" y="0"/>
                  </a:lnTo>
                  <a:lnTo>
                    <a:pt x="0" y="2324"/>
                  </a:lnTo>
                  <a:lnTo>
                    <a:pt x="1046" y="2324"/>
                  </a:lnTo>
                  <a:lnTo>
                    <a:pt x="1046" y="1510"/>
                  </a:lnTo>
                  <a:lnTo>
                    <a:pt x="1045" y="1522"/>
                  </a:lnTo>
                  <a:lnTo>
                    <a:pt x="1016" y="1481"/>
                  </a:lnTo>
                  <a:lnTo>
                    <a:pt x="987" y="1536"/>
                  </a:lnTo>
                  <a:lnTo>
                    <a:pt x="974" y="1465"/>
                  </a:lnTo>
                  <a:lnTo>
                    <a:pt x="932" y="1481"/>
                  </a:lnTo>
                  <a:lnTo>
                    <a:pt x="940" y="1394"/>
                  </a:lnTo>
                  <a:lnTo>
                    <a:pt x="896" y="1450"/>
                  </a:lnTo>
                  <a:lnTo>
                    <a:pt x="891" y="1398"/>
                  </a:lnTo>
                  <a:lnTo>
                    <a:pt x="839" y="1452"/>
                  </a:lnTo>
                  <a:lnTo>
                    <a:pt x="812" y="1405"/>
                  </a:lnTo>
                  <a:lnTo>
                    <a:pt x="814" y="1394"/>
                  </a:lnTo>
                  <a:lnTo>
                    <a:pt x="814" y="464"/>
                  </a:lnTo>
                  <a:lnTo>
                    <a:pt x="812" y="477"/>
                  </a:lnTo>
                  <a:lnTo>
                    <a:pt x="839" y="430"/>
                  </a:lnTo>
                  <a:lnTo>
                    <a:pt x="891" y="485"/>
                  </a:lnTo>
                  <a:lnTo>
                    <a:pt x="896" y="433"/>
                  </a:lnTo>
                  <a:lnTo>
                    <a:pt x="940" y="488"/>
                  </a:lnTo>
                  <a:lnTo>
                    <a:pt x="932" y="401"/>
                  </a:lnTo>
                  <a:lnTo>
                    <a:pt x="974" y="418"/>
                  </a:lnTo>
                  <a:lnTo>
                    <a:pt x="987" y="347"/>
                  </a:lnTo>
                  <a:lnTo>
                    <a:pt x="1016" y="401"/>
                  </a:lnTo>
                  <a:lnTo>
                    <a:pt x="1045" y="361"/>
                  </a:lnTo>
                  <a:lnTo>
                    <a:pt x="1046" y="348"/>
                  </a:lnTo>
                  <a:close/>
                </a:path>
              </a:pathLst>
            </a:custGeom>
            <a:solidFill>
              <a:srgbClr val="777777"/>
            </a:solidFill>
            <a:ln w="6350">
              <a:solidFill>
                <a:srgbClr val="777777"/>
              </a:solidFill>
              <a:prstDash val="solid"/>
              <a:round/>
              <a:headEnd/>
              <a:tailEnd/>
            </a:ln>
          </p:spPr>
          <p:txBody>
            <a:bodyPr/>
            <a:lstStyle/>
            <a:p>
              <a:endParaRPr lang="en-US"/>
            </a:p>
          </p:txBody>
        </p:sp>
        <p:sp>
          <p:nvSpPr>
            <p:cNvPr id="66598" name="Freeform 1047">
              <a:extLst>
                <a:ext uri="{FF2B5EF4-FFF2-40B4-BE49-F238E27FC236}">
                  <a16:creationId xmlns:a16="http://schemas.microsoft.com/office/drawing/2014/main" id="{377917F7-FE3D-AE4A-12F5-E3D33BF9D1B8}"/>
                </a:ext>
              </a:extLst>
            </p:cNvPr>
            <p:cNvSpPr>
              <a:spLocks/>
            </p:cNvSpPr>
            <p:nvPr/>
          </p:nvSpPr>
          <p:spPr bwMode="auto">
            <a:xfrm>
              <a:off x="4859" y="1357"/>
              <a:ext cx="118" cy="400"/>
            </a:xfrm>
            <a:custGeom>
              <a:avLst/>
              <a:gdLst>
                <a:gd name="T0" fmla="*/ 0 w 355"/>
                <a:gd name="T1" fmla="*/ 2 h 1200"/>
                <a:gd name="T2" fmla="*/ 0 w 355"/>
                <a:gd name="T3" fmla="*/ 1 h 1200"/>
                <a:gd name="T4" fmla="*/ 0 w 355"/>
                <a:gd name="T5" fmla="*/ 1 h 1200"/>
                <a:gd name="T6" fmla="*/ 0 w 355"/>
                <a:gd name="T7" fmla="*/ 1 h 1200"/>
                <a:gd name="T8" fmla="*/ 0 w 355"/>
                <a:gd name="T9" fmla="*/ 1 h 1200"/>
                <a:gd name="T10" fmla="*/ 0 w 355"/>
                <a:gd name="T11" fmla="*/ 0 h 1200"/>
                <a:gd name="T12" fmla="*/ 0 w 355"/>
                <a:gd name="T13" fmla="*/ 0 h 1200"/>
                <a:gd name="T14" fmla="*/ 0 w 355"/>
                <a:gd name="T15" fmla="*/ 0 h 1200"/>
                <a:gd name="T16" fmla="*/ 0 w 355"/>
                <a:gd name="T17" fmla="*/ 0 h 1200"/>
                <a:gd name="T18" fmla="*/ 0 w 355"/>
                <a:gd name="T19" fmla="*/ 0 h 1200"/>
                <a:gd name="T20" fmla="*/ 0 w 355"/>
                <a:gd name="T21" fmla="*/ 0 h 1200"/>
                <a:gd name="T22" fmla="*/ 0 w 355"/>
                <a:gd name="T23" fmla="*/ 0 h 1200"/>
                <a:gd name="T24" fmla="*/ 0 w 355"/>
                <a:gd name="T25" fmla="*/ 0 h 1200"/>
                <a:gd name="T26" fmla="*/ 0 w 355"/>
                <a:gd name="T27" fmla="*/ 0 h 1200"/>
                <a:gd name="T28" fmla="*/ 0 w 355"/>
                <a:gd name="T29" fmla="*/ 0 h 1200"/>
                <a:gd name="T30" fmla="*/ 0 w 355"/>
                <a:gd name="T31" fmla="*/ 0 h 1200"/>
                <a:gd name="T32" fmla="*/ 0 w 355"/>
                <a:gd name="T33" fmla="*/ 0 h 1200"/>
                <a:gd name="T34" fmla="*/ 0 w 355"/>
                <a:gd name="T35" fmla="*/ 0 h 1200"/>
                <a:gd name="T36" fmla="*/ 0 w 355"/>
                <a:gd name="T37" fmla="*/ 0 h 1200"/>
                <a:gd name="T38" fmla="*/ 0 w 355"/>
                <a:gd name="T39" fmla="*/ 1 h 1200"/>
                <a:gd name="T40" fmla="*/ 0 w 355"/>
                <a:gd name="T41" fmla="*/ 1 h 1200"/>
                <a:gd name="T42" fmla="*/ 0 w 355"/>
                <a:gd name="T43" fmla="*/ 1 h 1200"/>
                <a:gd name="T44" fmla="*/ 0 w 355"/>
                <a:gd name="T45" fmla="*/ 1 h 1200"/>
                <a:gd name="T46" fmla="*/ 0 w 355"/>
                <a:gd name="T47" fmla="*/ 1 h 1200"/>
                <a:gd name="T48" fmla="*/ 0 w 355"/>
                <a:gd name="T49" fmla="*/ 1 h 1200"/>
                <a:gd name="T50" fmla="*/ 0 w 355"/>
                <a:gd name="T51" fmla="*/ 2 h 1200"/>
                <a:gd name="T52" fmla="*/ 0 w 355"/>
                <a:gd name="T53" fmla="*/ 1 h 1200"/>
                <a:gd name="T54" fmla="*/ 0 w 355"/>
                <a:gd name="T55" fmla="*/ 2 h 1200"/>
                <a:gd name="T56" fmla="*/ 0 w 355"/>
                <a:gd name="T57" fmla="*/ 1 h 1200"/>
                <a:gd name="T58" fmla="*/ 0 w 355"/>
                <a:gd name="T59" fmla="*/ 2 h 1200"/>
                <a:gd name="T60" fmla="*/ 0 w 355"/>
                <a:gd name="T61" fmla="*/ 2 h 1200"/>
                <a:gd name="T62" fmla="*/ 0 w 355"/>
                <a:gd name="T63" fmla="*/ 2 h 1200"/>
                <a:gd name="T64" fmla="*/ 0 w 355"/>
                <a:gd name="T65" fmla="*/ 2 h 1200"/>
                <a:gd name="T66" fmla="*/ 0 w 355"/>
                <a:gd name="T67" fmla="*/ 2 h 1200"/>
                <a:gd name="T68" fmla="*/ 0 w 355"/>
                <a:gd name="T69" fmla="*/ 2 h 12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5" h="1200">
                  <a:moveTo>
                    <a:pt x="240" y="1181"/>
                  </a:moveTo>
                  <a:lnTo>
                    <a:pt x="326" y="897"/>
                  </a:lnTo>
                  <a:lnTo>
                    <a:pt x="355" y="601"/>
                  </a:lnTo>
                  <a:lnTo>
                    <a:pt x="355" y="529"/>
                  </a:lnTo>
                  <a:lnTo>
                    <a:pt x="350" y="454"/>
                  </a:lnTo>
                  <a:lnTo>
                    <a:pt x="327" y="307"/>
                  </a:lnTo>
                  <a:lnTo>
                    <a:pt x="240" y="19"/>
                  </a:lnTo>
                  <a:lnTo>
                    <a:pt x="240" y="14"/>
                  </a:lnTo>
                  <a:lnTo>
                    <a:pt x="211" y="54"/>
                  </a:lnTo>
                  <a:lnTo>
                    <a:pt x="182" y="0"/>
                  </a:lnTo>
                  <a:lnTo>
                    <a:pt x="169" y="71"/>
                  </a:lnTo>
                  <a:lnTo>
                    <a:pt x="127" y="54"/>
                  </a:lnTo>
                  <a:lnTo>
                    <a:pt x="135" y="141"/>
                  </a:lnTo>
                  <a:lnTo>
                    <a:pt x="91" y="86"/>
                  </a:lnTo>
                  <a:lnTo>
                    <a:pt x="86" y="137"/>
                  </a:lnTo>
                  <a:lnTo>
                    <a:pt x="34" y="83"/>
                  </a:lnTo>
                  <a:lnTo>
                    <a:pt x="7" y="130"/>
                  </a:lnTo>
                  <a:lnTo>
                    <a:pt x="6" y="135"/>
                  </a:lnTo>
                  <a:lnTo>
                    <a:pt x="92" y="360"/>
                  </a:lnTo>
                  <a:lnTo>
                    <a:pt x="121" y="598"/>
                  </a:lnTo>
                  <a:lnTo>
                    <a:pt x="121" y="655"/>
                  </a:lnTo>
                  <a:lnTo>
                    <a:pt x="116" y="716"/>
                  </a:lnTo>
                  <a:lnTo>
                    <a:pt x="93" y="836"/>
                  </a:lnTo>
                  <a:lnTo>
                    <a:pt x="6" y="1065"/>
                  </a:lnTo>
                  <a:lnTo>
                    <a:pt x="0" y="1070"/>
                  </a:lnTo>
                  <a:lnTo>
                    <a:pt x="26" y="1116"/>
                  </a:lnTo>
                  <a:lnTo>
                    <a:pt x="78" y="1062"/>
                  </a:lnTo>
                  <a:lnTo>
                    <a:pt x="83" y="1114"/>
                  </a:lnTo>
                  <a:lnTo>
                    <a:pt x="127" y="1058"/>
                  </a:lnTo>
                  <a:lnTo>
                    <a:pt x="120" y="1145"/>
                  </a:lnTo>
                  <a:lnTo>
                    <a:pt x="161" y="1129"/>
                  </a:lnTo>
                  <a:lnTo>
                    <a:pt x="174" y="1200"/>
                  </a:lnTo>
                  <a:lnTo>
                    <a:pt x="203" y="1145"/>
                  </a:lnTo>
                  <a:lnTo>
                    <a:pt x="232" y="1186"/>
                  </a:lnTo>
                  <a:lnTo>
                    <a:pt x="240" y="1181"/>
                  </a:lnTo>
                  <a:close/>
                </a:path>
              </a:pathLst>
            </a:custGeom>
            <a:solidFill>
              <a:srgbClr val="777777"/>
            </a:solidFill>
            <a:ln w="6350">
              <a:solidFill>
                <a:srgbClr val="777777"/>
              </a:solidFill>
              <a:prstDash val="solid"/>
              <a:round/>
              <a:headEnd/>
              <a:tailEnd/>
            </a:ln>
          </p:spPr>
          <p:txBody>
            <a:bodyPr/>
            <a:lstStyle/>
            <a:p>
              <a:endParaRPr lang="en-US"/>
            </a:p>
          </p:txBody>
        </p:sp>
      </p:grpSp>
      <p:sp>
        <p:nvSpPr>
          <p:cNvPr id="66572" name="Text Box 1048">
            <a:extLst>
              <a:ext uri="{FF2B5EF4-FFF2-40B4-BE49-F238E27FC236}">
                <a16:creationId xmlns:a16="http://schemas.microsoft.com/office/drawing/2014/main" id="{260B5EC8-928A-07E6-1448-9DD2D574A545}"/>
              </a:ext>
            </a:extLst>
          </p:cNvPr>
          <p:cNvSpPr txBox="1">
            <a:spLocks noChangeArrowheads="1"/>
          </p:cNvSpPr>
          <p:nvPr/>
        </p:nvSpPr>
        <p:spPr bwMode="auto">
          <a:xfrm>
            <a:off x="7886700" y="4679950"/>
            <a:ext cx="434975" cy="307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solidFill>
                  <a:srgbClr val="777777"/>
                </a:solidFill>
              </a:rPr>
              <a:t>KE</a:t>
            </a:r>
          </a:p>
        </p:txBody>
      </p:sp>
      <p:grpSp>
        <p:nvGrpSpPr>
          <p:cNvPr id="66573" name="Group 1049">
            <a:extLst>
              <a:ext uri="{FF2B5EF4-FFF2-40B4-BE49-F238E27FC236}">
                <a16:creationId xmlns:a16="http://schemas.microsoft.com/office/drawing/2014/main" id="{E76AC094-8B32-00E0-D834-5CFEFF231B1C}"/>
              </a:ext>
            </a:extLst>
          </p:cNvPr>
          <p:cNvGrpSpPr>
            <a:grpSpLocks/>
          </p:cNvGrpSpPr>
          <p:nvPr/>
        </p:nvGrpSpPr>
        <p:grpSpPr bwMode="auto">
          <a:xfrm>
            <a:off x="7105650" y="4679950"/>
            <a:ext cx="722313" cy="1223963"/>
            <a:chOff x="4476" y="2948"/>
            <a:chExt cx="455" cy="771"/>
          </a:xfrm>
        </p:grpSpPr>
        <p:sp>
          <p:nvSpPr>
            <p:cNvPr id="66594" name="Freeform 1050">
              <a:extLst>
                <a:ext uri="{FF2B5EF4-FFF2-40B4-BE49-F238E27FC236}">
                  <a16:creationId xmlns:a16="http://schemas.microsoft.com/office/drawing/2014/main" id="{84954C71-AD18-3329-4BB8-143D17BC8173}"/>
                </a:ext>
              </a:extLst>
            </p:cNvPr>
            <p:cNvSpPr>
              <a:spLocks/>
            </p:cNvSpPr>
            <p:nvPr/>
          </p:nvSpPr>
          <p:spPr bwMode="auto">
            <a:xfrm>
              <a:off x="4476" y="2948"/>
              <a:ext cx="383" cy="771"/>
            </a:xfrm>
            <a:custGeom>
              <a:avLst/>
              <a:gdLst>
                <a:gd name="T0" fmla="*/ 1 w 1163"/>
                <a:gd name="T1" fmla="*/ 2 h 2320"/>
                <a:gd name="T2" fmla="*/ 1 w 1163"/>
                <a:gd name="T3" fmla="*/ 3 h 2320"/>
                <a:gd name="T4" fmla="*/ 0 w 1163"/>
                <a:gd name="T5" fmla="*/ 3 h 2320"/>
                <a:gd name="T6" fmla="*/ 0 w 1163"/>
                <a:gd name="T7" fmla="*/ 3 h 2320"/>
                <a:gd name="T8" fmla="*/ 0 w 1163"/>
                <a:gd name="T9" fmla="*/ 0 h 2320"/>
                <a:gd name="T10" fmla="*/ 1 w 1163"/>
                <a:gd name="T11" fmla="*/ 0 h 2320"/>
                <a:gd name="T12" fmla="*/ 1 w 1163"/>
                <a:gd name="T13" fmla="*/ 1 h 2320"/>
                <a:gd name="T14" fmla="*/ 1 w 1163"/>
                <a:gd name="T15" fmla="*/ 1 h 2320"/>
                <a:gd name="T16" fmla="*/ 1 w 1163"/>
                <a:gd name="T17" fmla="*/ 1 h 2320"/>
                <a:gd name="T18" fmla="*/ 1 w 1163"/>
                <a:gd name="T19" fmla="*/ 1 h 2320"/>
                <a:gd name="T20" fmla="*/ 1 w 1163"/>
                <a:gd name="T21" fmla="*/ 1 h 2320"/>
                <a:gd name="T22" fmla="*/ 1 w 1163"/>
                <a:gd name="T23" fmla="*/ 1 h 2320"/>
                <a:gd name="T24" fmla="*/ 2 w 1163"/>
                <a:gd name="T25" fmla="*/ 1 h 2320"/>
                <a:gd name="T26" fmla="*/ 2 w 1163"/>
                <a:gd name="T27" fmla="*/ 2 h 2320"/>
                <a:gd name="T28" fmla="*/ 2 w 1163"/>
                <a:gd name="T29" fmla="*/ 2 h 2320"/>
                <a:gd name="T30" fmla="*/ 2 w 1163"/>
                <a:gd name="T31" fmla="*/ 2 h 2320"/>
                <a:gd name="T32" fmla="*/ 2 w 1163"/>
                <a:gd name="T33" fmla="*/ 2 h 2320"/>
                <a:gd name="T34" fmla="*/ 1 w 1163"/>
                <a:gd name="T35" fmla="*/ 2 h 2320"/>
                <a:gd name="T36" fmla="*/ 1 w 1163"/>
                <a:gd name="T37" fmla="*/ 2 h 2320"/>
                <a:gd name="T38" fmla="*/ 1 w 1163"/>
                <a:gd name="T39" fmla="*/ 2 h 2320"/>
                <a:gd name="T40" fmla="*/ 1 w 1163"/>
                <a:gd name="T41" fmla="*/ 2 h 2320"/>
                <a:gd name="T42" fmla="*/ 1 w 1163"/>
                <a:gd name="T43" fmla="*/ 2 h 2320"/>
                <a:gd name="T44" fmla="*/ 1 w 1163"/>
                <a:gd name="T45" fmla="*/ 2 h 232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163" h="2320">
                  <a:moveTo>
                    <a:pt x="1045" y="1624"/>
                  </a:moveTo>
                  <a:lnTo>
                    <a:pt x="1045" y="2320"/>
                  </a:lnTo>
                  <a:lnTo>
                    <a:pt x="0" y="2320"/>
                  </a:lnTo>
                  <a:lnTo>
                    <a:pt x="0" y="2204"/>
                  </a:lnTo>
                  <a:lnTo>
                    <a:pt x="0" y="0"/>
                  </a:lnTo>
                  <a:lnTo>
                    <a:pt x="1045" y="0"/>
                  </a:lnTo>
                  <a:lnTo>
                    <a:pt x="1045" y="696"/>
                  </a:lnTo>
                  <a:lnTo>
                    <a:pt x="1047" y="696"/>
                  </a:lnTo>
                  <a:lnTo>
                    <a:pt x="1050" y="763"/>
                  </a:lnTo>
                  <a:lnTo>
                    <a:pt x="1061" y="827"/>
                  </a:lnTo>
                  <a:lnTo>
                    <a:pt x="1106" y="928"/>
                  </a:lnTo>
                  <a:lnTo>
                    <a:pt x="1106" y="927"/>
                  </a:lnTo>
                  <a:lnTo>
                    <a:pt x="1148" y="1029"/>
                  </a:lnTo>
                  <a:lnTo>
                    <a:pt x="1163" y="1158"/>
                  </a:lnTo>
                  <a:lnTo>
                    <a:pt x="1163" y="1188"/>
                  </a:lnTo>
                  <a:lnTo>
                    <a:pt x="1162" y="1222"/>
                  </a:lnTo>
                  <a:lnTo>
                    <a:pt x="1151" y="1285"/>
                  </a:lnTo>
                  <a:lnTo>
                    <a:pt x="1106" y="1391"/>
                  </a:lnTo>
                  <a:lnTo>
                    <a:pt x="1062" y="1490"/>
                  </a:lnTo>
                  <a:lnTo>
                    <a:pt x="1051" y="1553"/>
                  </a:lnTo>
                  <a:lnTo>
                    <a:pt x="1048" y="1587"/>
                  </a:lnTo>
                  <a:lnTo>
                    <a:pt x="1047" y="1623"/>
                  </a:lnTo>
                  <a:lnTo>
                    <a:pt x="1045" y="1624"/>
                  </a:lnTo>
                  <a:close/>
                </a:path>
              </a:pathLst>
            </a:custGeom>
            <a:solidFill>
              <a:srgbClr val="777777"/>
            </a:solidFill>
            <a:ln w="6350">
              <a:solidFill>
                <a:srgbClr val="777777"/>
              </a:solidFill>
              <a:prstDash val="solid"/>
              <a:round/>
              <a:headEnd/>
              <a:tailEnd/>
            </a:ln>
          </p:spPr>
          <p:txBody>
            <a:bodyPr/>
            <a:lstStyle/>
            <a:p>
              <a:endParaRPr lang="en-US"/>
            </a:p>
          </p:txBody>
        </p:sp>
        <p:sp>
          <p:nvSpPr>
            <p:cNvPr id="66595" name="Rectangle 1051">
              <a:extLst>
                <a:ext uri="{FF2B5EF4-FFF2-40B4-BE49-F238E27FC236}">
                  <a16:creationId xmlns:a16="http://schemas.microsoft.com/office/drawing/2014/main" id="{65CAE0C6-5BEB-560C-3238-9C3B5208B6D8}"/>
                </a:ext>
              </a:extLst>
            </p:cNvPr>
            <p:cNvSpPr>
              <a:spLocks noChangeArrowheads="1"/>
            </p:cNvSpPr>
            <p:nvPr/>
          </p:nvSpPr>
          <p:spPr bwMode="auto">
            <a:xfrm>
              <a:off x="4476" y="3258"/>
              <a:ext cx="347" cy="155"/>
            </a:xfrm>
            <a:prstGeom prst="rect">
              <a:avLst/>
            </a:prstGeom>
            <a:solidFill>
              <a:srgbClr val="777777"/>
            </a:solidFill>
            <a:ln w="6350">
              <a:solidFill>
                <a:srgbClr val="777777"/>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96" name="Freeform 1052">
              <a:extLst>
                <a:ext uri="{FF2B5EF4-FFF2-40B4-BE49-F238E27FC236}">
                  <a16:creationId xmlns:a16="http://schemas.microsoft.com/office/drawing/2014/main" id="{A50CA98E-5B89-E509-EA71-EA22A8E5A0CB}"/>
                </a:ext>
              </a:extLst>
            </p:cNvPr>
            <p:cNvSpPr>
              <a:spLocks/>
            </p:cNvSpPr>
            <p:nvPr/>
          </p:nvSpPr>
          <p:spPr bwMode="auto">
            <a:xfrm>
              <a:off x="4776" y="3258"/>
              <a:ext cx="155" cy="155"/>
            </a:xfrm>
            <a:custGeom>
              <a:avLst/>
              <a:gdLst>
                <a:gd name="T0" fmla="*/ 0 w 465"/>
                <a:gd name="T1" fmla="*/ 0 h 465"/>
                <a:gd name="T2" fmla="*/ 0 w 465"/>
                <a:gd name="T3" fmla="*/ 0 h 465"/>
                <a:gd name="T4" fmla="*/ 0 w 465"/>
                <a:gd name="T5" fmla="*/ 0 h 465"/>
                <a:gd name="T6" fmla="*/ 0 w 465"/>
                <a:gd name="T7" fmla="*/ 0 h 465"/>
                <a:gd name="T8" fmla="*/ 1 w 465"/>
                <a:gd name="T9" fmla="*/ 0 h 465"/>
                <a:gd name="T10" fmla="*/ 1 w 465"/>
                <a:gd name="T11" fmla="*/ 0 h 465"/>
                <a:gd name="T12" fmla="*/ 1 w 465"/>
                <a:gd name="T13" fmla="*/ 0 h 465"/>
                <a:gd name="T14" fmla="*/ 1 w 465"/>
                <a:gd name="T15" fmla="*/ 0 h 465"/>
                <a:gd name="T16" fmla="*/ 1 w 465"/>
                <a:gd name="T17" fmla="*/ 0 h 465"/>
                <a:gd name="T18" fmla="*/ 1 w 465"/>
                <a:gd name="T19" fmla="*/ 0 h 465"/>
                <a:gd name="T20" fmla="*/ 1 w 465"/>
                <a:gd name="T21" fmla="*/ 1 h 465"/>
                <a:gd name="T22" fmla="*/ 0 w 465"/>
                <a:gd name="T23" fmla="*/ 1 h 465"/>
                <a:gd name="T24" fmla="*/ 0 w 465"/>
                <a:gd name="T25" fmla="*/ 1 h 465"/>
                <a:gd name="T26" fmla="*/ 0 w 465"/>
                <a:gd name="T27" fmla="*/ 1 h 465"/>
                <a:gd name="T28" fmla="*/ 0 w 465"/>
                <a:gd name="T29" fmla="*/ 1 h 465"/>
                <a:gd name="T30" fmla="*/ 0 w 465"/>
                <a:gd name="T31" fmla="*/ 0 h 465"/>
                <a:gd name="T32" fmla="*/ 0 w 465"/>
                <a:gd name="T33" fmla="*/ 0 h 465"/>
                <a:gd name="T34" fmla="*/ 0 w 465"/>
                <a:gd name="T35" fmla="*/ 0 h 465"/>
                <a:gd name="T36" fmla="*/ 0 w 465"/>
                <a:gd name="T37" fmla="*/ 0 h 465"/>
                <a:gd name="T38" fmla="*/ 0 w 465"/>
                <a:gd name="T39" fmla="*/ 0 h 465"/>
                <a:gd name="T40" fmla="*/ 0 w 465"/>
                <a:gd name="T41" fmla="*/ 0 h 465"/>
                <a:gd name="T42" fmla="*/ 0 w 465"/>
                <a:gd name="T43" fmla="*/ 0 h 465"/>
                <a:gd name="T44" fmla="*/ 0 w 465"/>
                <a:gd name="T45" fmla="*/ 0 h 46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5" h="465">
                  <a:moveTo>
                    <a:pt x="233" y="0"/>
                  </a:moveTo>
                  <a:lnTo>
                    <a:pt x="255" y="0"/>
                  </a:lnTo>
                  <a:lnTo>
                    <a:pt x="278" y="4"/>
                  </a:lnTo>
                  <a:lnTo>
                    <a:pt x="321" y="18"/>
                  </a:lnTo>
                  <a:lnTo>
                    <a:pt x="396" y="67"/>
                  </a:lnTo>
                  <a:lnTo>
                    <a:pt x="445" y="142"/>
                  </a:lnTo>
                  <a:lnTo>
                    <a:pt x="465" y="233"/>
                  </a:lnTo>
                  <a:lnTo>
                    <a:pt x="465" y="255"/>
                  </a:lnTo>
                  <a:lnTo>
                    <a:pt x="461" y="278"/>
                  </a:lnTo>
                  <a:lnTo>
                    <a:pt x="447" y="321"/>
                  </a:lnTo>
                  <a:lnTo>
                    <a:pt x="398" y="396"/>
                  </a:lnTo>
                  <a:lnTo>
                    <a:pt x="324" y="445"/>
                  </a:lnTo>
                  <a:lnTo>
                    <a:pt x="233" y="465"/>
                  </a:lnTo>
                  <a:lnTo>
                    <a:pt x="0" y="465"/>
                  </a:lnTo>
                  <a:lnTo>
                    <a:pt x="50" y="420"/>
                  </a:lnTo>
                  <a:lnTo>
                    <a:pt x="86" y="363"/>
                  </a:lnTo>
                  <a:lnTo>
                    <a:pt x="115" y="234"/>
                  </a:lnTo>
                  <a:lnTo>
                    <a:pt x="115" y="204"/>
                  </a:lnTo>
                  <a:lnTo>
                    <a:pt x="110" y="169"/>
                  </a:lnTo>
                  <a:lnTo>
                    <a:pt x="87" y="106"/>
                  </a:lnTo>
                  <a:lnTo>
                    <a:pt x="53" y="49"/>
                  </a:lnTo>
                  <a:lnTo>
                    <a:pt x="0" y="0"/>
                  </a:lnTo>
                  <a:lnTo>
                    <a:pt x="233" y="0"/>
                  </a:lnTo>
                  <a:close/>
                </a:path>
              </a:pathLst>
            </a:custGeom>
            <a:solidFill>
              <a:srgbClr val="777777"/>
            </a:solidFill>
            <a:ln w="6350">
              <a:solidFill>
                <a:srgbClr val="777777"/>
              </a:solidFill>
              <a:prstDash val="solid"/>
              <a:round/>
              <a:headEnd/>
              <a:tailEnd/>
            </a:ln>
          </p:spPr>
          <p:txBody>
            <a:bodyPr/>
            <a:lstStyle/>
            <a:p>
              <a:endParaRPr lang="en-US"/>
            </a:p>
          </p:txBody>
        </p:sp>
      </p:grpSp>
      <p:sp>
        <p:nvSpPr>
          <p:cNvPr id="66574" name="Freeform 1053">
            <a:extLst>
              <a:ext uri="{FF2B5EF4-FFF2-40B4-BE49-F238E27FC236}">
                <a16:creationId xmlns:a16="http://schemas.microsoft.com/office/drawing/2014/main" id="{817F6844-0E01-12CC-300D-BD0B9E480A9B}"/>
              </a:ext>
            </a:extLst>
          </p:cNvPr>
          <p:cNvSpPr>
            <a:spLocks/>
          </p:cNvSpPr>
          <p:nvPr/>
        </p:nvSpPr>
        <p:spPr bwMode="auto">
          <a:xfrm>
            <a:off x="3441700" y="3971925"/>
            <a:ext cx="917575" cy="427038"/>
          </a:xfrm>
          <a:custGeom>
            <a:avLst/>
            <a:gdLst>
              <a:gd name="T0" fmla="*/ 2147483646 w 1735"/>
              <a:gd name="T1" fmla="*/ 2147483646 h 807"/>
              <a:gd name="T2" fmla="*/ 2147483646 w 1735"/>
              <a:gd name="T3" fmla="*/ 2147483646 h 807"/>
              <a:gd name="T4" fmla="*/ 2147483646 w 1735"/>
              <a:gd name="T5" fmla="*/ 2147483646 h 807"/>
              <a:gd name="T6" fmla="*/ 2147483646 w 1735"/>
              <a:gd name="T7" fmla="*/ 2147483646 h 807"/>
              <a:gd name="T8" fmla="*/ 2147483646 w 1735"/>
              <a:gd name="T9" fmla="*/ 2147483646 h 807"/>
              <a:gd name="T10" fmla="*/ 2147483646 w 1735"/>
              <a:gd name="T11" fmla="*/ 2147483646 h 807"/>
              <a:gd name="T12" fmla="*/ 2147483646 w 1735"/>
              <a:gd name="T13" fmla="*/ 2147483646 h 807"/>
              <a:gd name="T14" fmla="*/ 2147483646 w 1735"/>
              <a:gd name="T15" fmla="*/ 2147483646 h 807"/>
              <a:gd name="T16" fmla="*/ 2147483646 w 1735"/>
              <a:gd name="T17" fmla="*/ 2147483646 h 807"/>
              <a:gd name="T18" fmla="*/ 2147483646 w 1735"/>
              <a:gd name="T19" fmla="*/ 2147483646 h 807"/>
              <a:gd name="T20" fmla="*/ 0 w 1735"/>
              <a:gd name="T21" fmla="*/ 2147483646 h 807"/>
              <a:gd name="T22" fmla="*/ 0 w 1735"/>
              <a:gd name="T23" fmla="*/ 0 h 807"/>
              <a:gd name="T24" fmla="*/ 2147483646 w 1735"/>
              <a:gd name="T25" fmla="*/ 0 h 807"/>
              <a:gd name="T26" fmla="*/ 2147483646 w 1735"/>
              <a:gd name="T27" fmla="*/ 2147483646 h 807"/>
              <a:gd name="T28" fmla="*/ 2147483646 w 1735"/>
              <a:gd name="T29" fmla="*/ 2147483646 h 807"/>
              <a:gd name="T30" fmla="*/ 2147483646 w 1735"/>
              <a:gd name="T31" fmla="*/ 2147483646 h 807"/>
              <a:gd name="T32" fmla="*/ 2147483646 w 1735"/>
              <a:gd name="T33" fmla="*/ 2147483646 h 807"/>
              <a:gd name="T34" fmla="*/ 2147483646 w 1735"/>
              <a:gd name="T35" fmla="*/ 2147483646 h 807"/>
              <a:gd name="T36" fmla="*/ 2147483646 w 1735"/>
              <a:gd name="T37" fmla="*/ 2147483646 h 807"/>
              <a:gd name="T38" fmla="*/ 2147483646 w 1735"/>
              <a:gd name="T39" fmla="*/ 2147483646 h 807"/>
              <a:gd name="T40" fmla="*/ 2147483646 w 1735"/>
              <a:gd name="T41" fmla="*/ 2147483646 h 807"/>
              <a:gd name="T42" fmla="*/ 2147483646 w 1735"/>
              <a:gd name="T43" fmla="*/ 2147483646 h 807"/>
              <a:gd name="T44" fmla="*/ 2147483646 w 1735"/>
              <a:gd name="T45" fmla="*/ 2147483646 h 80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735" h="807">
                <a:moveTo>
                  <a:pt x="1731" y="402"/>
                </a:moveTo>
                <a:lnTo>
                  <a:pt x="1652" y="570"/>
                </a:lnTo>
                <a:lnTo>
                  <a:pt x="1596" y="639"/>
                </a:lnTo>
                <a:lnTo>
                  <a:pt x="1530" y="700"/>
                </a:lnTo>
                <a:lnTo>
                  <a:pt x="1381" y="781"/>
                </a:lnTo>
                <a:lnTo>
                  <a:pt x="1300" y="800"/>
                </a:lnTo>
                <a:lnTo>
                  <a:pt x="1258" y="803"/>
                </a:lnTo>
                <a:lnTo>
                  <a:pt x="1237" y="803"/>
                </a:lnTo>
                <a:lnTo>
                  <a:pt x="1214" y="803"/>
                </a:lnTo>
                <a:lnTo>
                  <a:pt x="1215" y="807"/>
                </a:lnTo>
                <a:lnTo>
                  <a:pt x="0" y="807"/>
                </a:lnTo>
                <a:lnTo>
                  <a:pt x="0" y="0"/>
                </a:lnTo>
                <a:lnTo>
                  <a:pt x="1215" y="0"/>
                </a:lnTo>
                <a:lnTo>
                  <a:pt x="1217" y="2"/>
                </a:lnTo>
                <a:lnTo>
                  <a:pt x="1258" y="2"/>
                </a:lnTo>
                <a:lnTo>
                  <a:pt x="1277" y="2"/>
                </a:lnTo>
                <a:lnTo>
                  <a:pt x="1300" y="5"/>
                </a:lnTo>
                <a:lnTo>
                  <a:pt x="1382" y="24"/>
                </a:lnTo>
                <a:lnTo>
                  <a:pt x="1533" y="105"/>
                </a:lnTo>
                <a:lnTo>
                  <a:pt x="1596" y="163"/>
                </a:lnTo>
                <a:lnTo>
                  <a:pt x="1653" y="235"/>
                </a:lnTo>
                <a:lnTo>
                  <a:pt x="1735" y="405"/>
                </a:lnTo>
                <a:lnTo>
                  <a:pt x="1731" y="402"/>
                </a:lnTo>
                <a:close/>
              </a:path>
            </a:pathLst>
          </a:custGeom>
          <a:solidFill>
            <a:srgbClr val="808000"/>
          </a:solidFill>
          <a:ln w="6350">
            <a:solidFill>
              <a:srgbClr val="000000"/>
            </a:solidFill>
            <a:prstDash val="solid"/>
            <a:round/>
            <a:headEnd/>
            <a:tailEnd/>
          </a:ln>
        </p:spPr>
        <p:txBody>
          <a:bodyPr/>
          <a:lstStyle/>
          <a:p>
            <a:endParaRPr lang="en-US"/>
          </a:p>
        </p:txBody>
      </p:sp>
      <p:sp>
        <p:nvSpPr>
          <p:cNvPr id="66575" name="Freeform 1054">
            <a:extLst>
              <a:ext uri="{FF2B5EF4-FFF2-40B4-BE49-F238E27FC236}">
                <a16:creationId xmlns:a16="http://schemas.microsoft.com/office/drawing/2014/main" id="{47F45836-B7A2-0159-6BD0-605952B83E64}"/>
              </a:ext>
            </a:extLst>
          </p:cNvPr>
          <p:cNvSpPr>
            <a:spLocks/>
          </p:cNvSpPr>
          <p:nvPr/>
        </p:nvSpPr>
        <p:spPr bwMode="auto">
          <a:xfrm>
            <a:off x="3709988" y="4030663"/>
            <a:ext cx="577850" cy="303212"/>
          </a:xfrm>
          <a:custGeom>
            <a:avLst/>
            <a:gdLst>
              <a:gd name="T0" fmla="*/ 2147483646 w 1092"/>
              <a:gd name="T1" fmla="*/ 0 h 572"/>
              <a:gd name="T2" fmla="*/ 2147483646 w 1092"/>
              <a:gd name="T3" fmla="*/ 0 h 572"/>
              <a:gd name="T4" fmla="*/ 2147483646 w 1092"/>
              <a:gd name="T5" fmla="*/ 2147483646 h 572"/>
              <a:gd name="T6" fmla="*/ 2147483646 w 1092"/>
              <a:gd name="T7" fmla="*/ 2147483646 h 572"/>
              <a:gd name="T8" fmla="*/ 2147483646 w 1092"/>
              <a:gd name="T9" fmla="*/ 2147483646 h 572"/>
              <a:gd name="T10" fmla="*/ 2147483646 w 1092"/>
              <a:gd name="T11" fmla="*/ 2147483646 h 572"/>
              <a:gd name="T12" fmla="*/ 2147483646 w 1092"/>
              <a:gd name="T13" fmla="*/ 2147483646 h 572"/>
              <a:gd name="T14" fmla="*/ 2147483646 w 1092"/>
              <a:gd name="T15" fmla="*/ 2147483646 h 572"/>
              <a:gd name="T16" fmla="*/ 2147483646 w 1092"/>
              <a:gd name="T17" fmla="*/ 2147483646 h 572"/>
              <a:gd name="T18" fmla="*/ 2147483646 w 1092"/>
              <a:gd name="T19" fmla="*/ 2147483646 h 572"/>
              <a:gd name="T20" fmla="*/ 2147483646 w 1092"/>
              <a:gd name="T21" fmla="*/ 2147483646 h 572"/>
              <a:gd name="T22" fmla="*/ 2147483646 w 1092"/>
              <a:gd name="T23" fmla="*/ 2147483646 h 572"/>
              <a:gd name="T24" fmla="*/ 2147483646 w 1092"/>
              <a:gd name="T25" fmla="*/ 2147483646 h 572"/>
              <a:gd name="T26" fmla="*/ 2147483646 w 1092"/>
              <a:gd name="T27" fmla="*/ 2147483646 h 572"/>
              <a:gd name="T28" fmla="*/ 2147483646 w 1092"/>
              <a:gd name="T29" fmla="*/ 2147483646 h 572"/>
              <a:gd name="T30" fmla="*/ 0 w 1092"/>
              <a:gd name="T31" fmla="*/ 2147483646 h 572"/>
              <a:gd name="T32" fmla="*/ 0 w 1092"/>
              <a:gd name="T33" fmla="*/ 0 h 572"/>
              <a:gd name="T34" fmla="*/ 2147483646 w 1092"/>
              <a:gd name="T35" fmla="*/ 0 h 572"/>
              <a:gd name="T36" fmla="*/ 2147483646 w 1092"/>
              <a:gd name="T37" fmla="*/ 0 h 57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092" h="572">
                <a:moveTo>
                  <a:pt x="725" y="0"/>
                </a:moveTo>
                <a:lnTo>
                  <a:pt x="751" y="0"/>
                </a:lnTo>
                <a:lnTo>
                  <a:pt x="782" y="2"/>
                </a:lnTo>
                <a:lnTo>
                  <a:pt x="840" y="15"/>
                </a:lnTo>
                <a:lnTo>
                  <a:pt x="946" y="73"/>
                </a:lnTo>
                <a:lnTo>
                  <a:pt x="1032" y="164"/>
                </a:lnTo>
                <a:lnTo>
                  <a:pt x="1092" y="286"/>
                </a:lnTo>
                <a:lnTo>
                  <a:pt x="1092" y="283"/>
                </a:lnTo>
                <a:lnTo>
                  <a:pt x="1035" y="403"/>
                </a:lnTo>
                <a:lnTo>
                  <a:pt x="947" y="495"/>
                </a:lnTo>
                <a:lnTo>
                  <a:pt x="841" y="552"/>
                </a:lnTo>
                <a:lnTo>
                  <a:pt x="783" y="566"/>
                </a:lnTo>
                <a:lnTo>
                  <a:pt x="753" y="568"/>
                </a:lnTo>
                <a:lnTo>
                  <a:pt x="721" y="570"/>
                </a:lnTo>
                <a:lnTo>
                  <a:pt x="718" y="572"/>
                </a:lnTo>
                <a:lnTo>
                  <a:pt x="0" y="572"/>
                </a:lnTo>
                <a:lnTo>
                  <a:pt x="0" y="0"/>
                </a:lnTo>
                <a:lnTo>
                  <a:pt x="718" y="0"/>
                </a:lnTo>
                <a:lnTo>
                  <a:pt x="725" y="0"/>
                </a:lnTo>
                <a:close/>
              </a:path>
            </a:pathLst>
          </a:custGeom>
          <a:solidFill>
            <a:srgbClr val="FFCC66"/>
          </a:solidFill>
          <a:ln w="6350">
            <a:solidFill>
              <a:srgbClr val="000000"/>
            </a:solidFill>
            <a:prstDash val="solid"/>
            <a:round/>
            <a:headEnd/>
            <a:tailEnd/>
          </a:ln>
        </p:spPr>
        <p:txBody>
          <a:bodyPr/>
          <a:lstStyle/>
          <a:p>
            <a:endParaRPr lang="en-US"/>
          </a:p>
        </p:txBody>
      </p:sp>
      <p:sp>
        <p:nvSpPr>
          <p:cNvPr id="66576" name="Rectangle 1055">
            <a:extLst>
              <a:ext uri="{FF2B5EF4-FFF2-40B4-BE49-F238E27FC236}">
                <a16:creationId xmlns:a16="http://schemas.microsoft.com/office/drawing/2014/main" id="{FFA2B4DA-E374-2C46-5576-74D76B6D69E6}"/>
              </a:ext>
            </a:extLst>
          </p:cNvPr>
          <p:cNvSpPr>
            <a:spLocks noChangeArrowheads="1"/>
          </p:cNvSpPr>
          <p:nvPr/>
        </p:nvSpPr>
        <p:spPr bwMode="auto">
          <a:xfrm>
            <a:off x="3533775" y="4087813"/>
            <a:ext cx="177800" cy="201612"/>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nvGrpSpPr>
          <p:cNvPr id="66577" name="Group 1056">
            <a:extLst>
              <a:ext uri="{FF2B5EF4-FFF2-40B4-BE49-F238E27FC236}">
                <a16:creationId xmlns:a16="http://schemas.microsoft.com/office/drawing/2014/main" id="{DF894834-859D-1C33-AD02-A715A53DFBF5}"/>
              </a:ext>
            </a:extLst>
          </p:cNvPr>
          <p:cNvGrpSpPr>
            <a:grpSpLocks/>
          </p:cNvGrpSpPr>
          <p:nvPr/>
        </p:nvGrpSpPr>
        <p:grpSpPr bwMode="auto">
          <a:xfrm>
            <a:off x="4479925" y="3719513"/>
            <a:ext cx="1325563" cy="922337"/>
            <a:chOff x="2822" y="2343"/>
            <a:chExt cx="835" cy="581"/>
          </a:xfrm>
        </p:grpSpPr>
        <p:sp>
          <p:nvSpPr>
            <p:cNvPr id="66590" name="Freeform 1057">
              <a:extLst>
                <a:ext uri="{FF2B5EF4-FFF2-40B4-BE49-F238E27FC236}">
                  <a16:creationId xmlns:a16="http://schemas.microsoft.com/office/drawing/2014/main" id="{3C623084-67DE-7F8F-E184-EE30D9E99A56}"/>
                </a:ext>
              </a:extLst>
            </p:cNvPr>
            <p:cNvSpPr>
              <a:spLocks/>
            </p:cNvSpPr>
            <p:nvPr/>
          </p:nvSpPr>
          <p:spPr bwMode="auto">
            <a:xfrm>
              <a:off x="2822" y="2343"/>
              <a:ext cx="116" cy="157"/>
            </a:xfrm>
            <a:custGeom>
              <a:avLst/>
              <a:gdLst>
                <a:gd name="T0" fmla="*/ 0 w 348"/>
                <a:gd name="T1" fmla="*/ 0 h 469"/>
                <a:gd name="T2" fmla="*/ 0 w 348"/>
                <a:gd name="T3" fmla="*/ 0 h 469"/>
                <a:gd name="T4" fmla="*/ 0 w 348"/>
                <a:gd name="T5" fmla="*/ 0 h 469"/>
                <a:gd name="T6" fmla="*/ 0 w 348"/>
                <a:gd name="T7" fmla="*/ 1 h 469"/>
                <a:gd name="T8" fmla="*/ 0 w 348"/>
                <a:gd name="T9" fmla="*/ 1 h 469"/>
                <a:gd name="T10" fmla="*/ 0 w 348"/>
                <a:gd name="T11" fmla="*/ 1 h 469"/>
                <a:gd name="T12" fmla="*/ 0 w 348"/>
                <a:gd name="T13" fmla="*/ 0 h 469"/>
                <a:gd name="T14" fmla="*/ 0 w 348"/>
                <a:gd name="T15" fmla="*/ 0 h 469"/>
                <a:gd name="T16" fmla="*/ 0 w 348"/>
                <a:gd name="T17" fmla="*/ 0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
                  </a:moveTo>
                  <a:lnTo>
                    <a:pt x="0" y="4"/>
                  </a:lnTo>
                  <a:lnTo>
                    <a:pt x="32" y="242"/>
                  </a:lnTo>
                  <a:lnTo>
                    <a:pt x="116" y="469"/>
                  </a:lnTo>
                  <a:lnTo>
                    <a:pt x="348" y="469"/>
                  </a:lnTo>
                  <a:lnTo>
                    <a:pt x="348" y="465"/>
                  </a:lnTo>
                  <a:lnTo>
                    <a:pt x="266" y="239"/>
                  </a:lnTo>
                  <a:lnTo>
                    <a:pt x="232" y="0"/>
                  </a:lnTo>
                  <a:lnTo>
                    <a:pt x="232" y="4"/>
                  </a:lnTo>
                  <a:close/>
                </a:path>
              </a:pathLst>
            </a:custGeom>
            <a:solidFill>
              <a:srgbClr val="DDDDDD"/>
            </a:solidFill>
            <a:ln w="6350">
              <a:solidFill>
                <a:srgbClr val="000000"/>
              </a:solidFill>
              <a:prstDash val="solid"/>
              <a:round/>
              <a:headEnd/>
              <a:tailEnd/>
            </a:ln>
          </p:spPr>
          <p:txBody>
            <a:bodyPr/>
            <a:lstStyle/>
            <a:p>
              <a:endParaRPr lang="en-US"/>
            </a:p>
          </p:txBody>
        </p:sp>
        <p:sp>
          <p:nvSpPr>
            <p:cNvPr id="66591" name="Freeform 1058">
              <a:extLst>
                <a:ext uri="{FF2B5EF4-FFF2-40B4-BE49-F238E27FC236}">
                  <a16:creationId xmlns:a16="http://schemas.microsoft.com/office/drawing/2014/main" id="{4B906E39-F132-411A-EA65-C79EF606E521}"/>
                </a:ext>
              </a:extLst>
            </p:cNvPr>
            <p:cNvSpPr>
              <a:spLocks/>
            </p:cNvSpPr>
            <p:nvPr/>
          </p:nvSpPr>
          <p:spPr bwMode="auto">
            <a:xfrm>
              <a:off x="2822" y="2767"/>
              <a:ext cx="116" cy="157"/>
            </a:xfrm>
            <a:custGeom>
              <a:avLst/>
              <a:gdLst>
                <a:gd name="T0" fmla="*/ 0 w 348"/>
                <a:gd name="T1" fmla="*/ 1 h 469"/>
                <a:gd name="T2" fmla="*/ 0 w 348"/>
                <a:gd name="T3" fmla="*/ 1 h 469"/>
                <a:gd name="T4" fmla="*/ 0 w 348"/>
                <a:gd name="T5" fmla="*/ 0 h 469"/>
                <a:gd name="T6" fmla="*/ 0 w 348"/>
                <a:gd name="T7" fmla="*/ 0 h 469"/>
                <a:gd name="T8" fmla="*/ 0 w 348"/>
                <a:gd name="T9" fmla="*/ 0 h 469"/>
                <a:gd name="T10" fmla="*/ 0 w 348"/>
                <a:gd name="T11" fmla="*/ 0 h 469"/>
                <a:gd name="T12" fmla="*/ 0 w 348"/>
                <a:gd name="T13" fmla="*/ 0 h 469"/>
                <a:gd name="T14" fmla="*/ 0 w 348"/>
                <a:gd name="T15" fmla="*/ 1 h 469"/>
                <a:gd name="T16" fmla="*/ 0 w 348"/>
                <a:gd name="T17" fmla="*/ 1 h 4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8" h="469">
                  <a:moveTo>
                    <a:pt x="232" y="465"/>
                  </a:moveTo>
                  <a:lnTo>
                    <a:pt x="0" y="465"/>
                  </a:lnTo>
                  <a:lnTo>
                    <a:pt x="32" y="228"/>
                  </a:lnTo>
                  <a:lnTo>
                    <a:pt x="116" y="0"/>
                  </a:lnTo>
                  <a:lnTo>
                    <a:pt x="348" y="0"/>
                  </a:lnTo>
                  <a:lnTo>
                    <a:pt x="348" y="4"/>
                  </a:lnTo>
                  <a:lnTo>
                    <a:pt x="266" y="230"/>
                  </a:lnTo>
                  <a:lnTo>
                    <a:pt x="232" y="469"/>
                  </a:lnTo>
                  <a:lnTo>
                    <a:pt x="232" y="465"/>
                  </a:lnTo>
                  <a:close/>
                </a:path>
              </a:pathLst>
            </a:custGeom>
            <a:solidFill>
              <a:srgbClr val="DDDDDD"/>
            </a:solidFill>
            <a:ln w="6350">
              <a:solidFill>
                <a:srgbClr val="000000"/>
              </a:solidFill>
              <a:prstDash val="solid"/>
              <a:round/>
              <a:headEnd/>
              <a:tailEnd/>
            </a:ln>
          </p:spPr>
          <p:txBody>
            <a:bodyPr/>
            <a:lstStyle/>
            <a:p>
              <a:endParaRPr lang="en-US"/>
            </a:p>
          </p:txBody>
        </p:sp>
        <p:sp>
          <p:nvSpPr>
            <p:cNvPr id="66592" name="Rectangle 1059">
              <a:extLst>
                <a:ext uri="{FF2B5EF4-FFF2-40B4-BE49-F238E27FC236}">
                  <a16:creationId xmlns:a16="http://schemas.microsoft.com/office/drawing/2014/main" id="{FC239DEB-1AD6-6A14-FEB7-B708BE2A101F}"/>
                </a:ext>
              </a:extLst>
            </p:cNvPr>
            <p:cNvSpPr>
              <a:spLocks noChangeArrowheads="1"/>
            </p:cNvSpPr>
            <p:nvPr/>
          </p:nvSpPr>
          <p:spPr bwMode="auto">
            <a:xfrm>
              <a:off x="2863" y="2500"/>
              <a:ext cx="74" cy="267"/>
            </a:xfrm>
            <a:prstGeom prst="rect">
              <a:avLst/>
            </a:prstGeom>
            <a:gradFill rotWithShape="0">
              <a:gsLst>
                <a:gs pos="0">
                  <a:srgbClr val="666666"/>
                </a:gs>
                <a:gs pos="100000">
                  <a:srgbClr val="DDDDDD"/>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93" name="Freeform 1060">
              <a:extLst>
                <a:ext uri="{FF2B5EF4-FFF2-40B4-BE49-F238E27FC236}">
                  <a16:creationId xmlns:a16="http://schemas.microsoft.com/office/drawing/2014/main" id="{C3FDD4CE-52CD-1B5E-7E6A-7553CD12E7DD}"/>
                </a:ext>
              </a:extLst>
            </p:cNvPr>
            <p:cNvSpPr>
              <a:spLocks/>
            </p:cNvSpPr>
            <p:nvPr/>
          </p:nvSpPr>
          <p:spPr bwMode="auto">
            <a:xfrm>
              <a:off x="3094" y="2425"/>
              <a:ext cx="563" cy="417"/>
            </a:xfrm>
            <a:custGeom>
              <a:avLst/>
              <a:gdLst>
                <a:gd name="T0" fmla="*/ 1 w 1689"/>
                <a:gd name="T1" fmla="*/ 0 h 1251"/>
                <a:gd name="T2" fmla="*/ 1 w 1689"/>
                <a:gd name="T3" fmla="*/ 0 h 1251"/>
                <a:gd name="T4" fmla="*/ 1 w 1689"/>
                <a:gd name="T5" fmla="*/ 0 h 1251"/>
                <a:gd name="T6" fmla="*/ 1 w 1689"/>
                <a:gd name="T7" fmla="*/ 0 h 1251"/>
                <a:gd name="T8" fmla="*/ 1 w 1689"/>
                <a:gd name="T9" fmla="*/ 0 h 1251"/>
                <a:gd name="T10" fmla="*/ 1 w 1689"/>
                <a:gd name="T11" fmla="*/ 0 h 1251"/>
                <a:gd name="T12" fmla="*/ 0 w 1689"/>
                <a:gd name="T13" fmla="*/ 0 h 1251"/>
                <a:gd name="T14" fmla="*/ 0 w 1689"/>
                <a:gd name="T15" fmla="*/ 0 h 1251"/>
                <a:gd name="T16" fmla="*/ 0 w 1689"/>
                <a:gd name="T17" fmla="*/ 1 h 1251"/>
                <a:gd name="T18" fmla="*/ 0 w 1689"/>
                <a:gd name="T19" fmla="*/ 1 h 1251"/>
                <a:gd name="T20" fmla="*/ 0 w 1689"/>
                <a:gd name="T21" fmla="*/ 1 h 1251"/>
                <a:gd name="T22" fmla="*/ 0 w 1689"/>
                <a:gd name="T23" fmla="*/ 1 h 1251"/>
                <a:gd name="T24" fmla="*/ 0 w 1689"/>
                <a:gd name="T25" fmla="*/ 1 h 1251"/>
                <a:gd name="T26" fmla="*/ 0 w 1689"/>
                <a:gd name="T27" fmla="*/ 1 h 1251"/>
                <a:gd name="T28" fmla="*/ 0 w 1689"/>
                <a:gd name="T29" fmla="*/ 1 h 1251"/>
                <a:gd name="T30" fmla="*/ 0 w 1689"/>
                <a:gd name="T31" fmla="*/ 1 h 1251"/>
                <a:gd name="T32" fmla="*/ 0 w 1689"/>
                <a:gd name="T33" fmla="*/ 1 h 1251"/>
                <a:gd name="T34" fmla="*/ 0 w 1689"/>
                <a:gd name="T35" fmla="*/ 1 h 1251"/>
                <a:gd name="T36" fmla="*/ 1 w 1689"/>
                <a:gd name="T37" fmla="*/ 1 h 1251"/>
                <a:gd name="T38" fmla="*/ 1 w 1689"/>
                <a:gd name="T39" fmla="*/ 1 h 1251"/>
                <a:gd name="T40" fmla="*/ 1 w 1689"/>
                <a:gd name="T41" fmla="*/ 1 h 1251"/>
                <a:gd name="T42" fmla="*/ 1 w 1689"/>
                <a:gd name="T43" fmla="*/ 2 h 1251"/>
                <a:gd name="T44" fmla="*/ 1 w 1689"/>
                <a:gd name="T45" fmla="*/ 2 h 1251"/>
                <a:gd name="T46" fmla="*/ 1 w 1689"/>
                <a:gd name="T47" fmla="*/ 2 h 1251"/>
                <a:gd name="T48" fmla="*/ 1 w 1689"/>
                <a:gd name="T49" fmla="*/ 1 h 1251"/>
                <a:gd name="T50" fmla="*/ 1 w 1689"/>
                <a:gd name="T51" fmla="*/ 2 h 1251"/>
                <a:gd name="T52" fmla="*/ 1 w 1689"/>
                <a:gd name="T53" fmla="*/ 2 h 1251"/>
                <a:gd name="T54" fmla="*/ 2 w 1689"/>
                <a:gd name="T55" fmla="*/ 2 h 1251"/>
                <a:gd name="T56" fmla="*/ 2 w 1689"/>
                <a:gd name="T57" fmla="*/ 2 h 1251"/>
                <a:gd name="T58" fmla="*/ 2 w 1689"/>
                <a:gd name="T59" fmla="*/ 1 h 1251"/>
                <a:gd name="T60" fmla="*/ 2 w 1689"/>
                <a:gd name="T61" fmla="*/ 1 h 1251"/>
                <a:gd name="T62" fmla="*/ 2 w 1689"/>
                <a:gd name="T63" fmla="*/ 1 h 1251"/>
                <a:gd name="T64" fmla="*/ 2 w 1689"/>
                <a:gd name="T65" fmla="*/ 1 h 1251"/>
                <a:gd name="T66" fmla="*/ 2 w 1689"/>
                <a:gd name="T67" fmla="*/ 1 h 1251"/>
                <a:gd name="T68" fmla="*/ 2 w 1689"/>
                <a:gd name="T69" fmla="*/ 1 h 1251"/>
                <a:gd name="T70" fmla="*/ 2 w 1689"/>
                <a:gd name="T71" fmla="*/ 1 h 1251"/>
                <a:gd name="T72" fmla="*/ 2 w 1689"/>
                <a:gd name="T73" fmla="*/ 1 h 1251"/>
                <a:gd name="T74" fmla="*/ 2 w 1689"/>
                <a:gd name="T75" fmla="*/ 1 h 1251"/>
                <a:gd name="T76" fmla="*/ 2 w 1689"/>
                <a:gd name="T77" fmla="*/ 1 h 1251"/>
                <a:gd name="T78" fmla="*/ 2 w 1689"/>
                <a:gd name="T79" fmla="*/ 1 h 1251"/>
                <a:gd name="T80" fmla="*/ 2 w 1689"/>
                <a:gd name="T81" fmla="*/ 1 h 1251"/>
                <a:gd name="T82" fmla="*/ 2 w 1689"/>
                <a:gd name="T83" fmla="*/ 1 h 1251"/>
                <a:gd name="T84" fmla="*/ 2 w 1689"/>
                <a:gd name="T85" fmla="*/ 1 h 1251"/>
                <a:gd name="T86" fmla="*/ 2 w 1689"/>
                <a:gd name="T87" fmla="*/ 1 h 1251"/>
                <a:gd name="T88" fmla="*/ 2 w 1689"/>
                <a:gd name="T89" fmla="*/ 1 h 1251"/>
                <a:gd name="T90" fmla="*/ 2 w 1689"/>
                <a:gd name="T91" fmla="*/ 0 h 1251"/>
                <a:gd name="T92" fmla="*/ 2 w 1689"/>
                <a:gd name="T93" fmla="*/ 0 h 1251"/>
                <a:gd name="T94" fmla="*/ 2 w 1689"/>
                <a:gd name="T95" fmla="*/ 0 h 1251"/>
                <a:gd name="T96" fmla="*/ 2 w 1689"/>
                <a:gd name="T97" fmla="*/ 0 h 1251"/>
                <a:gd name="T98" fmla="*/ 2 w 1689"/>
                <a:gd name="T99" fmla="*/ 0 h 1251"/>
                <a:gd name="T100" fmla="*/ 1 w 1689"/>
                <a:gd name="T101" fmla="*/ 0 h 1251"/>
                <a:gd name="T102" fmla="*/ 1 w 1689"/>
                <a:gd name="T103" fmla="*/ 0 h 1251"/>
                <a:gd name="T104" fmla="*/ 1 w 1689"/>
                <a:gd name="T105" fmla="*/ 0 h 1251"/>
                <a:gd name="T106" fmla="*/ 1 w 1689"/>
                <a:gd name="T107" fmla="*/ 0 h 125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689" h="1251">
                  <a:moveTo>
                    <a:pt x="838" y="168"/>
                  </a:moveTo>
                  <a:lnTo>
                    <a:pt x="810" y="96"/>
                  </a:lnTo>
                  <a:lnTo>
                    <a:pt x="762" y="43"/>
                  </a:lnTo>
                  <a:lnTo>
                    <a:pt x="701" y="12"/>
                  </a:lnTo>
                  <a:lnTo>
                    <a:pt x="630" y="0"/>
                  </a:lnTo>
                  <a:lnTo>
                    <a:pt x="597" y="2"/>
                  </a:lnTo>
                  <a:lnTo>
                    <a:pt x="563" y="9"/>
                  </a:lnTo>
                  <a:lnTo>
                    <a:pt x="500" y="41"/>
                  </a:lnTo>
                  <a:lnTo>
                    <a:pt x="452" y="93"/>
                  </a:lnTo>
                  <a:lnTo>
                    <a:pt x="421" y="168"/>
                  </a:lnTo>
                  <a:lnTo>
                    <a:pt x="420" y="168"/>
                  </a:lnTo>
                  <a:lnTo>
                    <a:pt x="370" y="162"/>
                  </a:lnTo>
                  <a:lnTo>
                    <a:pt x="347" y="163"/>
                  </a:lnTo>
                  <a:lnTo>
                    <a:pt x="322" y="172"/>
                  </a:lnTo>
                  <a:lnTo>
                    <a:pt x="249" y="232"/>
                  </a:lnTo>
                  <a:lnTo>
                    <a:pt x="222" y="319"/>
                  </a:lnTo>
                  <a:lnTo>
                    <a:pt x="229" y="368"/>
                  </a:lnTo>
                  <a:lnTo>
                    <a:pt x="256" y="416"/>
                  </a:lnTo>
                  <a:lnTo>
                    <a:pt x="209" y="412"/>
                  </a:lnTo>
                  <a:lnTo>
                    <a:pt x="186" y="414"/>
                  </a:lnTo>
                  <a:lnTo>
                    <a:pt x="162" y="419"/>
                  </a:lnTo>
                  <a:lnTo>
                    <a:pt x="80" y="459"/>
                  </a:lnTo>
                  <a:lnTo>
                    <a:pt x="23" y="530"/>
                  </a:lnTo>
                  <a:lnTo>
                    <a:pt x="0" y="625"/>
                  </a:lnTo>
                  <a:lnTo>
                    <a:pt x="20" y="717"/>
                  </a:lnTo>
                  <a:lnTo>
                    <a:pt x="77" y="788"/>
                  </a:lnTo>
                  <a:lnTo>
                    <a:pt x="158" y="828"/>
                  </a:lnTo>
                  <a:lnTo>
                    <a:pt x="205" y="836"/>
                  </a:lnTo>
                  <a:lnTo>
                    <a:pt x="229" y="836"/>
                  </a:lnTo>
                  <a:lnTo>
                    <a:pt x="256" y="832"/>
                  </a:lnTo>
                  <a:lnTo>
                    <a:pt x="233" y="886"/>
                  </a:lnTo>
                  <a:lnTo>
                    <a:pt x="230" y="913"/>
                  </a:lnTo>
                  <a:lnTo>
                    <a:pt x="232" y="943"/>
                  </a:lnTo>
                  <a:lnTo>
                    <a:pt x="253" y="996"/>
                  </a:lnTo>
                  <a:lnTo>
                    <a:pt x="298" y="1040"/>
                  </a:lnTo>
                  <a:lnTo>
                    <a:pt x="351" y="1062"/>
                  </a:lnTo>
                  <a:lnTo>
                    <a:pt x="377" y="1064"/>
                  </a:lnTo>
                  <a:lnTo>
                    <a:pt x="408" y="1062"/>
                  </a:lnTo>
                  <a:lnTo>
                    <a:pt x="461" y="1042"/>
                  </a:lnTo>
                  <a:lnTo>
                    <a:pt x="505" y="999"/>
                  </a:lnTo>
                  <a:lnTo>
                    <a:pt x="501" y="1039"/>
                  </a:lnTo>
                  <a:lnTo>
                    <a:pt x="505" y="1081"/>
                  </a:lnTo>
                  <a:lnTo>
                    <a:pt x="535" y="1157"/>
                  </a:lnTo>
                  <a:lnTo>
                    <a:pt x="592" y="1214"/>
                  </a:lnTo>
                  <a:lnTo>
                    <a:pt x="672" y="1248"/>
                  </a:lnTo>
                  <a:lnTo>
                    <a:pt x="712" y="1251"/>
                  </a:lnTo>
                  <a:lnTo>
                    <a:pt x="754" y="1248"/>
                  </a:lnTo>
                  <a:lnTo>
                    <a:pt x="829" y="1216"/>
                  </a:lnTo>
                  <a:lnTo>
                    <a:pt x="886" y="1160"/>
                  </a:lnTo>
                  <a:lnTo>
                    <a:pt x="921" y="1082"/>
                  </a:lnTo>
                  <a:lnTo>
                    <a:pt x="922" y="1081"/>
                  </a:lnTo>
                  <a:lnTo>
                    <a:pt x="957" y="1138"/>
                  </a:lnTo>
                  <a:lnTo>
                    <a:pt x="1006" y="1173"/>
                  </a:lnTo>
                  <a:lnTo>
                    <a:pt x="1063" y="1188"/>
                  </a:lnTo>
                  <a:lnTo>
                    <a:pt x="1092" y="1190"/>
                  </a:lnTo>
                  <a:lnTo>
                    <a:pt x="1122" y="1184"/>
                  </a:lnTo>
                  <a:lnTo>
                    <a:pt x="1174" y="1163"/>
                  </a:lnTo>
                  <a:lnTo>
                    <a:pt x="1218" y="1123"/>
                  </a:lnTo>
                  <a:lnTo>
                    <a:pt x="1246" y="1069"/>
                  </a:lnTo>
                  <a:lnTo>
                    <a:pt x="1253" y="1037"/>
                  </a:lnTo>
                  <a:lnTo>
                    <a:pt x="1253" y="1019"/>
                  </a:lnTo>
                  <a:lnTo>
                    <a:pt x="1251" y="1000"/>
                  </a:lnTo>
                  <a:lnTo>
                    <a:pt x="1258" y="997"/>
                  </a:lnTo>
                  <a:lnTo>
                    <a:pt x="1293" y="1021"/>
                  </a:lnTo>
                  <a:lnTo>
                    <a:pt x="1337" y="1032"/>
                  </a:lnTo>
                  <a:lnTo>
                    <a:pt x="1382" y="1024"/>
                  </a:lnTo>
                  <a:lnTo>
                    <a:pt x="1421" y="997"/>
                  </a:lnTo>
                  <a:lnTo>
                    <a:pt x="1445" y="960"/>
                  </a:lnTo>
                  <a:lnTo>
                    <a:pt x="1455" y="915"/>
                  </a:lnTo>
                  <a:lnTo>
                    <a:pt x="1455" y="894"/>
                  </a:lnTo>
                  <a:lnTo>
                    <a:pt x="1449" y="871"/>
                  </a:lnTo>
                  <a:lnTo>
                    <a:pt x="1421" y="832"/>
                  </a:lnTo>
                  <a:lnTo>
                    <a:pt x="1420" y="832"/>
                  </a:lnTo>
                  <a:lnTo>
                    <a:pt x="1465" y="847"/>
                  </a:lnTo>
                  <a:lnTo>
                    <a:pt x="1488" y="851"/>
                  </a:lnTo>
                  <a:lnTo>
                    <a:pt x="1512" y="852"/>
                  </a:lnTo>
                  <a:lnTo>
                    <a:pt x="1600" y="824"/>
                  </a:lnTo>
                  <a:lnTo>
                    <a:pt x="1662" y="760"/>
                  </a:lnTo>
                  <a:lnTo>
                    <a:pt x="1689" y="665"/>
                  </a:lnTo>
                  <a:lnTo>
                    <a:pt x="1689" y="642"/>
                  </a:lnTo>
                  <a:lnTo>
                    <a:pt x="1684" y="617"/>
                  </a:lnTo>
                  <a:lnTo>
                    <a:pt x="1665" y="574"/>
                  </a:lnTo>
                  <a:lnTo>
                    <a:pt x="1602" y="508"/>
                  </a:lnTo>
                  <a:lnTo>
                    <a:pt x="1516" y="479"/>
                  </a:lnTo>
                  <a:lnTo>
                    <a:pt x="1493" y="479"/>
                  </a:lnTo>
                  <a:lnTo>
                    <a:pt x="1469" y="481"/>
                  </a:lnTo>
                  <a:lnTo>
                    <a:pt x="1420" y="500"/>
                  </a:lnTo>
                  <a:lnTo>
                    <a:pt x="1437" y="455"/>
                  </a:lnTo>
                  <a:lnTo>
                    <a:pt x="1441" y="433"/>
                  </a:lnTo>
                  <a:lnTo>
                    <a:pt x="1442" y="410"/>
                  </a:lnTo>
                  <a:lnTo>
                    <a:pt x="1415" y="325"/>
                  </a:lnTo>
                  <a:lnTo>
                    <a:pt x="1349" y="267"/>
                  </a:lnTo>
                  <a:lnTo>
                    <a:pt x="1306" y="253"/>
                  </a:lnTo>
                  <a:lnTo>
                    <a:pt x="1282" y="252"/>
                  </a:lnTo>
                  <a:lnTo>
                    <a:pt x="1255" y="252"/>
                  </a:lnTo>
                  <a:lnTo>
                    <a:pt x="1258" y="254"/>
                  </a:lnTo>
                  <a:lnTo>
                    <a:pt x="1261" y="214"/>
                  </a:lnTo>
                  <a:lnTo>
                    <a:pt x="1261" y="195"/>
                  </a:lnTo>
                  <a:lnTo>
                    <a:pt x="1258" y="172"/>
                  </a:lnTo>
                  <a:lnTo>
                    <a:pt x="1226" y="96"/>
                  </a:lnTo>
                  <a:lnTo>
                    <a:pt x="1169" y="40"/>
                  </a:lnTo>
                  <a:lnTo>
                    <a:pt x="1089" y="5"/>
                  </a:lnTo>
                  <a:lnTo>
                    <a:pt x="1049" y="3"/>
                  </a:lnTo>
                  <a:lnTo>
                    <a:pt x="1030" y="3"/>
                  </a:lnTo>
                  <a:lnTo>
                    <a:pt x="1007" y="7"/>
                  </a:lnTo>
                  <a:lnTo>
                    <a:pt x="933" y="38"/>
                  </a:lnTo>
                  <a:lnTo>
                    <a:pt x="876" y="93"/>
                  </a:lnTo>
                  <a:lnTo>
                    <a:pt x="840" y="171"/>
                  </a:lnTo>
                  <a:lnTo>
                    <a:pt x="838" y="16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grpSp>
      <p:sp>
        <p:nvSpPr>
          <p:cNvPr id="66578" name="Freeform 1061">
            <a:extLst>
              <a:ext uri="{FF2B5EF4-FFF2-40B4-BE49-F238E27FC236}">
                <a16:creationId xmlns:a16="http://schemas.microsoft.com/office/drawing/2014/main" id="{F50F45CA-D118-2AA6-833F-EE38A8B6B3B3}"/>
              </a:ext>
            </a:extLst>
          </p:cNvPr>
          <p:cNvSpPr>
            <a:spLocks/>
          </p:cNvSpPr>
          <p:nvPr/>
        </p:nvSpPr>
        <p:spPr bwMode="auto">
          <a:xfrm>
            <a:off x="5991225" y="3690938"/>
            <a:ext cx="801688" cy="369887"/>
          </a:xfrm>
          <a:custGeom>
            <a:avLst/>
            <a:gdLst>
              <a:gd name="T0" fmla="*/ 0 w 1513"/>
              <a:gd name="T1" fmla="*/ 0 h 697"/>
              <a:gd name="T2" fmla="*/ 2147483646 w 1513"/>
              <a:gd name="T3" fmla="*/ 0 h 697"/>
              <a:gd name="T4" fmla="*/ 2147483646 w 1513"/>
              <a:gd name="T5" fmla="*/ 2147483646 h 697"/>
              <a:gd name="T6" fmla="*/ 2147483646 w 1513"/>
              <a:gd name="T7" fmla="*/ 2147483646 h 697"/>
              <a:gd name="T8" fmla="*/ 2147483646 w 1513"/>
              <a:gd name="T9" fmla="*/ 2147483646 h 697"/>
              <a:gd name="T10" fmla="*/ 2147483646 w 1513"/>
              <a:gd name="T11" fmla="*/ 2147483646 h 697"/>
              <a:gd name="T12" fmla="*/ 2147483646 w 1513"/>
              <a:gd name="T13" fmla="*/ 2147483646 h 697"/>
              <a:gd name="T14" fmla="*/ 0 w 1513"/>
              <a:gd name="T15" fmla="*/ 2147483646 h 697"/>
              <a:gd name="T16" fmla="*/ 0 w 1513"/>
              <a:gd name="T17" fmla="*/ 0 h 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3" h="697">
                <a:moveTo>
                  <a:pt x="0" y="0"/>
                </a:moveTo>
                <a:lnTo>
                  <a:pt x="1163" y="0"/>
                </a:lnTo>
                <a:lnTo>
                  <a:pt x="1163" y="232"/>
                </a:lnTo>
                <a:lnTo>
                  <a:pt x="1513" y="232"/>
                </a:lnTo>
                <a:lnTo>
                  <a:pt x="1513" y="465"/>
                </a:lnTo>
                <a:lnTo>
                  <a:pt x="1163" y="465"/>
                </a:lnTo>
                <a:lnTo>
                  <a:pt x="1163" y="697"/>
                </a:lnTo>
                <a:lnTo>
                  <a:pt x="0" y="697"/>
                </a:lnTo>
                <a:lnTo>
                  <a:pt x="0" y="0"/>
                </a:lnTo>
                <a:close/>
              </a:path>
            </a:pathLst>
          </a:custGeom>
          <a:solidFill>
            <a:srgbClr val="808000"/>
          </a:solidFill>
          <a:ln w="6350">
            <a:solidFill>
              <a:srgbClr val="000000"/>
            </a:solidFill>
            <a:prstDash val="solid"/>
            <a:round/>
            <a:headEnd/>
            <a:tailEnd/>
          </a:ln>
        </p:spPr>
        <p:txBody>
          <a:bodyPr/>
          <a:lstStyle/>
          <a:p>
            <a:endParaRPr lang="en-US"/>
          </a:p>
        </p:txBody>
      </p:sp>
      <p:sp>
        <p:nvSpPr>
          <p:cNvPr id="66579" name="Rectangle 1062">
            <a:extLst>
              <a:ext uri="{FF2B5EF4-FFF2-40B4-BE49-F238E27FC236}">
                <a16:creationId xmlns:a16="http://schemas.microsoft.com/office/drawing/2014/main" id="{A51F8F88-9632-D647-51B3-D5B9985F0896}"/>
              </a:ext>
            </a:extLst>
          </p:cNvPr>
          <p:cNvSpPr>
            <a:spLocks noChangeArrowheads="1"/>
          </p:cNvSpPr>
          <p:nvPr/>
        </p:nvSpPr>
        <p:spPr bwMode="auto">
          <a:xfrm>
            <a:off x="6057900" y="3817938"/>
            <a:ext cx="117475" cy="114300"/>
          </a:xfrm>
          <a:prstGeom prst="rect">
            <a:avLst/>
          </a:prstGeom>
          <a:solidFill>
            <a:srgbClr val="A50021"/>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80" name="Freeform 1063">
            <a:extLst>
              <a:ext uri="{FF2B5EF4-FFF2-40B4-BE49-F238E27FC236}">
                <a16:creationId xmlns:a16="http://schemas.microsoft.com/office/drawing/2014/main" id="{5928E23F-A4B7-11B1-670F-CD758C909CB1}"/>
              </a:ext>
            </a:extLst>
          </p:cNvPr>
          <p:cNvSpPr>
            <a:spLocks/>
          </p:cNvSpPr>
          <p:nvPr/>
        </p:nvSpPr>
        <p:spPr bwMode="auto">
          <a:xfrm>
            <a:off x="6361113" y="3752850"/>
            <a:ext cx="184150" cy="246063"/>
          </a:xfrm>
          <a:custGeom>
            <a:avLst/>
            <a:gdLst>
              <a:gd name="T0" fmla="*/ 2147483646 w 349"/>
              <a:gd name="T1" fmla="*/ 0 h 465"/>
              <a:gd name="T2" fmla="*/ 2147483646 w 349"/>
              <a:gd name="T3" fmla="*/ 2147483646 h 465"/>
              <a:gd name="T4" fmla="*/ 2147483646 w 349"/>
              <a:gd name="T5" fmla="*/ 2147483646 h 465"/>
              <a:gd name="T6" fmla="*/ 2147483646 w 349"/>
              <a:gd name="T7" fmla="*/ 2147483646 h 465"/>
              <a:gd name="T8" fmla="*/ 0 w 349"/>
              <a:gd name="T9" fmla="*/ 2147483646 h 465"/>
              <a:gd name="T10" fmla="*/ 2147483646 w 349"/>
              <a:gd name="T11" fmla="*/ 0 h 465"/>
              <a:gd name="T12" fmla="*/ 2147483646 w 349"/>
              <a:gd name="T13" fmla="*/ 0 h 46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9" h="465">
                <a:moveTo>
                  <a:pt x="349" y="0"/>
                </a:moveTo>
                <a:lnTo>
                  <a:pt x="116" y="233"/>
                </a:lnTo>
                <a:lnTo>
                  <a:pt x="349" y="465"/>
                </a:lnTo>
                <a:lnTo>
                  <a:pt x="233" y="465"/>
                </a:lnTo>
                <a:lnTo>
                  <a:pt x="0" y="233"/>
                </a:lnTo>
                <a:lnTo>
                  <a:pt x="233" y="0"/>
                </a:lnTo>
                <a:lnTo>
                  <a:pt x="349" y="0"/>
                </a:lnTo>
                <a:close/>
              </a:path>
            </a:pathLst>
          </a:custGeom>
          <a:solidFill>
            <a:srgbClr val="CC6600"/>
          </a:solidFill>
          <a:ln w="6350">
            <a:solidFill>
              <a:srgbClr val="000000"/>
            </a:solidFill>
            <a:prstDash val="solid"/>
            <a:round/>
            <a:headEnd/>
            <a:tailEnd/>
          </a:ln>
        </p:spPr>
        <p:txBody>
          <a:bodyPr/>
          <a:lstStyle/>
          <a:p>
            <a:endParaRPr lang="en-US"/>
          </a:p>
        </p:txBody>
      </p:sp>
      <p:sp>
        <p:nvSpPr>
          <p:cNvPr id="66581" name="Freeform 1064">
            <a:extLst>
              <a:ext uri="{FF2B5EF4-FFF2-40B4-BE49-F238E27FC236}">
                <a16:creationId xmlns:a16="http://schemas.microsoft.com/office/drawing/2014/main" id="{186CAA06-5D3A-03B6-1ADC-58085B71F2F5}"/>
              </a:ext>
            </a:extLst>
          </p:cNvPr>
          <p:cNvSpPr>
            <a:spLocks/>
          </p:cNvSpPr>
          <p:nvPr/>
        </p:nvSpPr>
        <p:spPr bwMode="auto">
          <a:xfrm>
            <a:off x="6176963" y="3752850"/>
            <a:ext cx="307975" cy="246063"/>
          </a:xfrm>
          <a:custGeom>
            <a:avLst/>
            <a:gdLst>
              <a:gd name="T0" fmla="*/ 2147483646 w 582"/>
              <a:gd name="T1" fmla="*/ 0 h 465"/>
              <a:gd name="T2" fmla="*/ 0 w 582"/>
              <a:gd name="T3" fmla="*/ 0 h 465"/>
              <a:gd name="T4" fmla="*/ 0 w 582"/>
              <a:gd name="T5" fmla="*/ 2147483646 h 465"/>
              <a:gd name="T6" fmla="*/ 2147483646 w 582"/>
              <a:gd name="T7" fmla="*/ 2147483646 h 465"/>
              <a:gd name="T8" fmla="*/ 2147483646 w 582"/>
              <a:gd name="T9" fmla="*/ 2147483646 h 465"/>
              <a:gd name="T10" fmla="*/ 2147483646 w 582"/>
              <a:gd name="T11" fmla="*/ 0 h 46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2" h="465">
                <a:moveTo>
                  <a:pt x="582" y="0"/>
                </a:moveTo>
                <a:lnTo>
                  <a:pt x="0" y="0"/>
                </a:lnTo>
                <a:lnTo>
                  <a:pt x="0" y="465"/>
                </a:lnTo>
                <a:lnTo>
                  <a:pt x="582" y="465"/>
                </a:lnTo>
                <a:lnTo>
                  <a:pt x="349" y="233"/>
                </a:lnTo>
                <a:lnTo>
                  <a:pt x="582" y="0"/>
                </a:lnTo>
                <a:close/>
              </a:path>
            </a:pathLst>
          </a:custGeom>
          <a:solidFill>
            <a:srgbClr val="FFCC66"/>
          </a:solidFill>
          <a:ln w="6350">
            <a:solidFill>
              <a:srgbClr val="000000"/>
            </a:solidFill>
            <a:prstDash val="solid"/>
            <a:round/>
            <a:headEnd/>
            <a:tailEnd/>
          </a:ln>
        </p:spPr>
        <p:txBody>
          <a:bodyPr/>
          <a:lstStyle/>
          <a:p>
            <a:endParaRPr lang="en-US"/>
          </a:p>
        </p:txBody>
      </p:sp>
      <p:sp>
        <p:nvSpPr>
          <p:cNvPr id="66582" name="Rectangle 1065">
            <a:extLst>
              <a:ext uri="{FF2B5EF4-FFF2-40B4-BE49-F238E27FC236}">
                <a16:creationId xmlns:a16="http://schemas.microsoft.com/office/drawing/2014/main" id="{A7B20F72-DF67-1178-2A01-23EDA36F7A99}"/>
              </a:ext>
            </a:extLst>
          </p:cNvPr>
          <p:cNvSpPr>
            <a:spLocks noChangeArrowheads="1"/>
          </p:cNvSpPr>
          <p:nvPr/>
        </p:nvSpPr>
        <p:spPr bwMode="auto">
          <a:xfrm>
            <a:off x="7105650" y="3325813"/>
            <a:ext cx="547688"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83" name="Rectangle 1066">
            <a:extLst>
              <a:ext uri="{FF2B5EF4-FFF2-40B4-BE49-F238E27FC236}">
                <a16:creationId xmlns:a16="http://schemas.microsoft.com/office/drawing/2014/main" id="{B9C5BC9A-7E0C-BF02-7EF2-0C390C6CFE28}"/>
              </a:ext>
            </a:extLst>
          </p:cNvPr>
          <p:cNvSpPr>
            <a:spLocks noChangeArrowheads="1"/>
          </p:cNvSpPr>
          <p:nvPr/>
        </p:nvSpPr>
        <p:spPr bwMode="auto">
          <a:xfrm>
            <a:off x="7105650" y="3843338"/>
            <a:ext cx="547688" cy="65087"/>
          </a:xfrm>
          <a:prstGeom prst="rect">
            <a:avLst/>
          </a:prstGeom>
          <a:gradFill rotWithShape="0">
            <a:gsLst>
              <a:gs pos="0">
                <a:srgbClr val="666666"/>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84" name="Freeform 1067">
            <a:extLst>
              <a:ext uri="{FF2B5EF4-FFF2-40B4-BE49-F238E27FC236}">
                <a16:creationId xmlns:a16="http://schemas.microsoft.com/office/drawing/2014/main" id="{2F6FDDCD-67E6-4CA3-8C2D-E3908B124449}"/>
              </a:ext>
            </a:extLst>
          </p:cNvPr>
          <p:cNvSpPr>
            <a:spLocks/>
          </p:cNvSpPr>
          <p:nvPr/>
        </p:nvSpPr>
        <p:spPr bwMode="auto">
          <a:xfrm>
            <a:off x="7316788" y="3843338"/>
            <a:ext cx="673100" cy="65087"/>
          </a:xfrm>
          <a:custGeom>
            <a:avLst/>
            <a:gdLst>
              <a:gd name="T0" fmla="*/ 0 w 1272"/>
              <a:gd name="T1" fmla="*/ 2147483646 h 122"/>
              <a:gd name="T2" fmla="*/ 2147483646 w 1272"/>
              <a:gd name="T3" fmla="*/ 0 h 122"/>
              <a:gd name="T4" fmla="*/ 2147483646 w 1272"/>
              <a:gd name="T5" fmla="*/ 0 h 122"/>
              <a:gd name="T6" fmla="*/ 2147483646 w 1272"/>
              <a:gd name="T7" fmla="*/ 2147483646 h 122"/>
              <a:gd name="T8" fmla="*/ 2147483646 w 1272"/>
              <a:gd name="T9" fmla="*/ 2147483646 h 122"/>
              <a:gd name="T10" fmla="*/ 2147483646 w 1272"/>
              <a:gd name="T11" fmla="*/ 2147483646 h 122"/>
              <a:gd name="T12" fmla="*/ 0 w 1272"/>
              <a:gd name="T13" fmla="*/ 2147483646 h 12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72" h="122">
                <a:moveTo>
                  <a:pt x="0" y="60"/>
                </a:moveTo>
                <a:lnTo>
                  <a:pt x="530" y="0"/>
                </a:lnTo>
                <a:lnTo>
                  <a:pt x="742" y="0"/>
                </a:lnTo>
                <a:lnTo>
                  <a:pt x="1272" y="60"/>
                </a:lnTo>
                <a:lnTo>
                  <a:pt x="742" y="122"/>
                </a:lnTo>
                <a:lnTo>
                  <a:pt x="530" y="122"/>
                </a:lnTo>
                <a:lnTo>
                  <a:pt x="0" y="60"/>
                </a:lnTo>
                <a:close/>
              </a:path>
            </a:pathLst>
          </a:custGeom>
          <a:solidFill>
            <a:srgbClr val="CC6600"/>
          </a:solidFill>
          <a:ln w="6350">
            <a:solidFill>
              <a:srgbClr val="000000"/>
            </a:solidFill>
            <a:prstDash val="solid"/>
            <a:round/>
            <a:headEnd/>
            <a:tailEnd/>
          </a:ln>
        </p:spPr>
        <p:txBody>
          <a:bodyPr/>
          <a:lstStyle/>
          <a:p>
            <a:endParaRPr lang="en-US"/>
          </a:p>
        </p:txBody>
      </p:sp>
      <p:sp>
        <p:nvSpPr>
          <p:cNvPr id="66585" name="Rectangle 1068">
            <a:extLst>
              <a:ext uri="{FF2B5EF4-FFF2-40B4-BE49-F238E27FC236}">
                <a16:creationId xmlns:a16="http://schemas.microsoft.com/office/drawing/2014/main" id="{C0A3AA77-7207-F45B-6354-32E9F3C5502F}"/>
              </a:ext>
            </a:extLst>
          </p:cNvPr>
          <p:cNvSpPr>
            <a:spLocks noChangeArrowheads="1"/>
          </p:cNvSpPr>
          <p:nvPr/>
        </p:nvSpPr>
        <p:spPr bwMode="auto">
          <a:xfrm>
            <a:off x="3535363" y="4910138"/>
            <a:ext cx="549275" cy="1223962"/>
          </a:xfrm>
          <a:prstGeom prst="rect">
            <a:avLst/>
          </a:prstGeom>
          <a:solidFill>
            <a:srgbClr val="DDDDDD"/>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86" name="Freeform 1069">
            <a:extLst>
              <a:ext uri="{FF2B5EF4-FFF2-40B4-BE49-F238E27FC236}">
                <a16:creationId xmlns:a16="http://schemas.microsoft.com/office/drawing/2014/main" id="{7027BFC8-5585-F9A2-5594-A1481F7A1AEA}"/>
              </a:ext>
            </a:extLst>
          </p:cNvPr>
          <p:cNvSpPr>
            <a:spLocks/>
          </p:cNvSpPr>
          <p:nvPr/>
        </p:nvSpPr>
        <p:spPr bwMode="auto">
          <a:xfrm>
            <a:off x="381000" y="1482725"/>
            <a:ext cx="8382000" cy="4930775"/>
          </a:xfrm>
          <a:custGeom>
            <a:avLst/>
            <a:gdLst>
              <a:gd name="T0" fmla="*/ 2147483646 w 5280"/>
              <a:gd name="T1" fmla="*/ 0 h 3168"/>
              <a:gd name="T2" fmla="*/ 2147483646 w 5280"/>
              <a:gd name="T3" fmla="*/ 0 h 3168"/>
              <a:gd name="T4" fmla="*/ 2147483646 w 5280"/>
              <a:gd name="T5" fmla="*/ 2147483646 h 3168"/>
              <a:gd name="T6" fmla="*/ 2147483646 w 5280"/>
              <a:gd name="T7" fmla="*/ 2147483646 h 3168"/>
              <a:gd name="T8" fmla="*/ 2147483646 w 5280"/>
              <a:gd name="T9" fmla="*/ 2147483646 h 3168"/>
              <a:gd name="T10" fmla="*/ 2147483646 w 5280"/>
              <a:gd name="T11" fmla="*/ 2147483646 h 3168"/>
              <a:gd name="T12" fmla="*/ 2147483646 w 5280"/>
              <a:gd name="T13" fmla="*/ 2147483646 h 3168"/>
              <a:gd name="T14" fmla="*/ 0 w 5280"/>
              <a:gd name="T15" fmla="*/ 2147483646 h 3168"/>
              <a:gd name="T16" fmla="*/ 0 w 5280"/>
              <a:gd name="T17" fmla="*/ 2147483646 h 3168"/>
              <a:gd name="T18" fmla="*/ 2147483646 w 5280"/>
              <a:gd name="T19" fmla="*/ 2147483646 h 3168"/>
              <a:gd name="T20" fmla="*/ 2147483646 w 5280"/>
              <a:gd name="T21" fmla="*/ 0 h 3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280" h="3168">
                <a:moveTo>
                  <a:pt x="1776" y="0"/>
                </a:moveTo>
                <a:lnTo>
                  <a:pt x="3600" y="0"/>
                </a:lnTo>
                <a:lnTo>
                  <a:pt x="3600" y="1152"/>
                </a:lnTo>
                <a:lnTo>
                  <a:pt x="5280" y="1152"/>
                </a:lnTo>
                <a:lnTo>
                  <a:pt x="5280" y="2016"/>
                </a:lnTo>
                <a:lnTo>
                  <a:pt x="3600" y="2016"/>
                </a:lnTo>
                <a:lnTo>
                  <a:pt x="3600" y="3168"/>
                </a:lnTo>
                <a:lnTo>
                  <a:pt x="0" y="3168"/>
                </a:lnTo>
                <a:lnTo>
                  <a:pt x="0" y="2016"/>
                </a:lnTo>
                <a:lnTo>
                  <a:pt x="1776" y="2016"/>
                </a:lnTo>
                <a:lnTo>
                  <a:pt x="1776" y="0"/>
                </a:lnTo>
                <a:close/>
              </a:path>
            </a:pathLst>
          </a:custGeom>
          <a:noFill/>
          <a:ln w="19050" cap="flat" cmpd="sng">
            <a:solidFill>
              <a:srgbClr val="FFFFFF"/>
            </a:solidFill>
            <a:prstDash val="dash"/>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6587" name="Text Box 1070">
            <a:extLst>
              <a:ext uri="{FF2B5EF4-FFF2-40B4-BE49-F238E27FC236}">
                <a16:creationId xmlns:a16="http://schemas.microsoft.com/office/drawing/2014/main" id="{A78EE594-51AE-B36A-4D9C-18D319F1C1C7}"/>
              </a:ext>
            </a:extLst>
          </p:cNvPr>
          <p:cNvSpPr txBox="1">
            <a:spLocks noChangeArrowheads="1"/>
          </p:cNvSpPr>
          <p:nvPr/>
        </p:nvSpPr>
        <p:spPr bwMode="auto">
          <a:xfrm>
            <a:off x="1990725" y="4835525"/>
            <a:ext cx="1657350" cy="306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b="1"/>
              <a:t>Tandem Warhead</a:t>
            </a:r>
          </a:p>
        </p:txBody>
      </p:sp>
      <p:sp>
        <p:nvSpPr>
          <p:cNvPr id="66588" name="Rectangle 1071">
            <a:extLst>
              <a:ext uri="{FF2B5EF4-FFF2-40B4-BE49-F238E27FC236}">
                <a16:creationId xmlns:a16="http://schemas.microsoft.com/office/drawing/2014/main" id="{50811DBD-E580-1286-0D61-25004A5441D8}"/>
              </a:ext>
            </a:extLst>
          </p:cNvPr>
          <p:cNvSpPr>
            <a:spLocks noChangeArrowheads="1"/>
          </p:cNvSpPr>
          <p:nvPr/>
        </p:nvSpPr>
        <p:spPr bwMode="auto">
          <a:xfrm>
            <a:off x="3538538" y="5343525"/>
            <a:ext cx="546100" cy="247650"/>
          </a:xfrm>
          <a:prstGeom prst="rect">
            <a:avLst/>
          </a:prstGeom>
          <a:gradFill rotWithShape="0">
            <a:gsLst>
              <a:gs pos="0">
                <a:srgbClr val="6C6C6C"/>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6589" name="Freeform 1076">
            <a:extLst>
              <a:ext uri="{FF2B5EF4-FFF2-40B4-BE49-F238E27FC236}">
                <a16:creationId xmlns:a16="http://schemas.microsoft.com/office/drawing/2014/main" id="{9850C171-F2A5-D5FA-55AE-E5C61E889548}"/>
              </a:ext>
            </a:extLst>
          </p:cNvPr>
          <p:cNvSpPr>
            <a:spLocks/>
          </p:cNvSpPr>
          <p:nvPr/>
        </p:nvSpPr>
        <p:spPr bwMode="auto">
          <a:xfrm>
            <a:off x="4356100" y="5008563"/>
            <a:ext cx="1249363" cy="928687"/>
          </a:xfrm>
          <a:custGeom>
            <a:avLst/>
            <a:gdLst>
              <a:gd name="T0" fmla="*/ 2147483646 w 2362"/>
              <a:gd name="T1" fmla="*/ 2147483646 h 1754"/>
              <a:gd name="T2" fmla="*/ 2147483646 w 2362"/>
              <a:gd name="T3" fmla="*/ 2147483646 h 1754"/>
              <a:gd name="T4" fmla="*/ 2147483646 w 2362"/>
              <a:gd name="T5" fmla="*/ 0 h 1754"/>
              <a:gd name="T6" fmla="*/ 2147483646 w 2362"/>
              <a:gd name="T7" fmla="*/ 2147483646 h 1754"/>
              <a:gd name="T8" fmla="*/ 2147483646 w 2362"/>
              <a:gd name="T9" fmla="*/ 2147483646 h 1754"/>
              <a:gd name="T10" fmla="*/ 2147483646 w 2362"/>
              <a:gd name="T11" fmla="*/ 2147483646 h 1754"/>
              <a:gd name="T12" fmla="*/ 2147483646 w 2362"/>
              <a:gd name="T13" fmla="*/ 2147483646 h 1754"/>
              <a:gd name="T14" fmla="*/ 2147483646 w 2362"/>
              <a:gd name="T15" fmla="*/ 2147483646 h 1754"/>
              <a:gd name="T16" fmla="*/ 2147483646 w 2362"/>
              <a:gd name="T17" fmla="*/ 2147483646 h 1754"/>
              <a:gd name="T18" fmla="*/ 2147483646 w 2362"/>
              <a:gd name="T19" fmla="*/ 2147483646 h 1754"/>
              <a:gd name="T20" fmla="*/ 2147483646 w 2362"/>
              <a:gd name="T21" fmla="*/ 2147483646 h 1754"/>
              <a:gd name="T22" fmla="*/ 2147483646 w 2362"/>
              <a:gd name="T23" fmla="*/ 2147483646 h 1754"/>
              <a:gd name="T24" fmla="*/ 2147483646 w 2362"/>
              <a:gd name="T25" fmla="*/ 2147483646 h 1754"/>
              <a:gd name="T26" fmla="*/ 2147483646 w 2362"/>
              <a:gd name="T27" fmla="*/ 2147483646 h 1754"/>
              <a:gd name="T28" fmla="*/ 2147483646 w 2362"/>
              <a:gd name="T29" fmla="*/ 2147483646 h 1754"/>
              <a:gd name="T30" fmla="*/ 2147483646 w 2362"/>
              <a:gd name="T31" fmla="*/ 2147483646 h 1754"/>
              <a:gd name="T32" fmla="*/ 2147483646 w 2362"/>
              <a:gd name="T33" fmla="*/ 2147483646 h 1754"/>
              <a:gd name="T34" fmla="*/ 2147483646 w 2362"/>
              <a:gd name="T35" fmla="*/ 2147483646 h 1754"/>
              <a:gd name="T36" fmla="*/ 2147483646 w 2362"/>
              <a:gd name="T37" fmla="*/ 2147483646 h 1754"/>
              <a:gd name="T38" fmla="*/ 2147483646 w 2362"/>
              <a:gd name="T39" fmla="*/ 2147483646 h 1754"/>
              <a:gd name="T40" fmla="*/ 2147483646 w 2362"/>
              <a:gd name="T41" fmla="*/ 2147483646 h 1754"/>
              <a:gd name="T42" fmla="*/ 2147483646 w 2362"/>
              <a:gd name="T43" fmla="*/ 2147483646 h 1754"/>
              <a:gd name="T44" fmla="*/ 2147483646 w 2362"/>
              <a:gd name="T45" fmla="*/ 2147483646 h 1754"/>
              <a:gd name="T46" fmla="*/ 2147483646 w 2362"/>
              <a:gd name="T47" fmla="*/ 2147483646 h 1754"/>
              <a:gd name="T48" fmla="*/ 2147483646 w 2362"/>
              <a:gd name="T49" fmla="*/ 2147483646 h 1754"/>
              <a:gd name="T50" fmla="*/ 2147483646 w 2362"/>
              <a:gd name="T51" fmla="*/ 2147483646 h 1754"/>
              <a:gd name="T52" fmla="*/ 2147483646 w 2362"/>
              <a:gd name="T53" fmla="*/ 2147483646 h 1754"/>
              <a:gd name="T54" fmla="*/ 2147483646 w 2362"/>
              <a:gd name="T55" fmla="*/ 2147483646 h 1754"/>
              <a:gd name="T56" fmla="*/ 2147483646 w 2362"/>
              <a:gd name="T57" fmla="*/ 2147483646 h 1754"/>
              <a:gd name="T58" fmla="*/ 2147483646 w 2362"/>
              <a:gd name="T59" fmla="*/ 2147483646 h 1754"/>
              <a:gd name="T60" fmla="*/ 2147483646 w 2362"/>
              <a:gd name="T61" fmla="*/ 2147483646 h 1754"/>
              <a:gd name="T62" fmla="*/ 2147483646 w 2362"/>
              <a:gd name="T63" fmla="*/ 2147483646 h 1754"/>
              <a:gd name="T64" fmla="*/ 2147483646 w 2362"/>
              <a:gd name="T65" fmla="*/ 2147483646 h 1754"/>
              <a:gd name="T66" fmla="*/ 2147483646 w 2362"/>
              <a:gd name="T67" fmla="*/ 2147483646 h 1754"/>
              <a:gd name="T68" fmla="*/ 2147483646 w 2362"/>
              <a:gd name="T69" fmla="*/ 2147483646 h 1754"/>
              <a:gd name="T70" fmla="*/ 2147483646 w 2362"/>
              <a:gd name="T71" fmla="*/ 2147483646 h 1754"/>
              <a:gd name="T72" fmla="*/ 2147483646 w 2362"/>
              <a:gd name="T73" fmla="*/ 2147483646 h 1754"/>
              <a:gd name="T74" fmla="*/ 2147483646 w 2362"/>
              <a:gd name="T75" fmla="*/ 2147483646 h 1754"/>
              <a:gd name="T76" fmla="*/ 2147483646 w 2362"/>
              <a:gd name="T77" fmla="*/ 2147483646 h 1754"/>
              <a:gd name="T78" fmla="*/ 2147483646 w 2362"/>
              <a:gd name="T79" fmla="*/ 2147483646 h 1754"/>
              <a:gd name="T80" fmla="*/ 2147483646 w 2362"/>
              <a:gd name="T81" fmla="*/ 2147483646 h 1754"/>
              <a:gd name="T82" fmla="*/ 2147483646 w 2362"/>
              <a:gd name="T83" fmla="*/ 2147483646 h 1754"/>
              <a:gd name="T84" fmla="*/ 2147483646 w 2362"/>
              <a:gd name="T85" fmla="*/ 2147483646 h 1754"/>
              <a:gd name="T86" fmla="*/ 2147483646 w 2362"/>
              <a:gd name="T87" fmla="*/ 2147483646 h 1754"/>
              <a:gd name="T88" fmla="*/ 2147483646 w 2362"/>
              <a:gd name="T89" fmla="*/ 2147483646 h 1754"/>
              <a:gd name="T90" fmla="*/ 2147483646 w 2362"/>
              <a:gd name="T91" fmla="*/ 2147483646 h 1754"/>
              <a:gd name="T92" fmla="*/ 2147483646 w 2362"/>
              <a:gd name="T93" fmla="*/ 2147483646 h 1754"/>
              <a:gd name="T94" fmla="*/ 2147483646 w 2362"/>
              <a:gd name="T95" fmla="*/ 2147483646 h 1754"/>
              <a:gd name="T96" fmla="*/ 2147483646 w 2362"/>
              <a:gd name="T97" fmla="*/ 2147483646 h 1754"/>
              <a:gd name="T98" fmla="*/ 2147483646 w 2362"/>
              <a:gd name="T99" fmla="*/ 2147483646 h 1754"/>
              <a:gd name="T100" fmla="*/ 2147483646 w 2362"/>
              <a:gd name="T101" fmla="*/ 2147483646 h 1754"/>
              <a:gd name="T102" fmla="*/ 2147483646 w 2362"/>
              <a:gd name="T103" fmla="*/ 2147483646 h 1754"/>
              <a:gd name="T104" fmla="*/ 2147483646 w 2362"/>
              <a:gd name="T105" fmla="*/ 2147483646 h 1754"/>
              <a:gd name="T106" fmla="*/ 2147483646 w 2362"/>
              <a:gd name="T107" fmla="*/ 2147483646 h 1754"/>
              <a:gd name="T108" fmla="*/ 2147483646 w 2362"/>
              <a:gd name="T109" fmla="*/ 2147483646 h 1754"/>
              <a:gd name="T110" fmla="*/ 2147483646 w 2362"/>
              <a:gd name="T111" fmla="*/ 2147483646 h 1754"/>
              <a:gd name="T112" fmla="*/ 2147483646 w 2362"/>
              <a:gd name="T113" fmla="*/ 2147483646 h 1754"/>
              <a:gd name="T114" fmla="*/ 2147483646 w 2362"/>
              <a:gd name="T115" fmla="*/ 2147483646 h 1754"/>
              <a:gd name="T116" fmla="*/ 2147483646 w 2362"/>
              <a:gd name="T117" fmla="*/ 2147483646 h 1754"/>
              <a:gd name="T118" fmla="*/ 2147483646 w 2362"/>
              <a:gd name="T119" fmla="*/ 2147483646 h 1754"/>
              <a:gd name="T120" fmla="*/ 2147483646 w 2362"/>
              <a:gd name="T121" fmla="*/ 2147483646 h 17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62" h="1754">
                <a:moveTo>
                  <a:pt x="1170" y="238"/>
                </a:moveTo>
                <a:lnTo>
                  <a:pt x="1131" y="136"/>
                </a:lnTo>
                <a:lnTo>
                  <a:pt x="1063" y="61"/>
                </a:lnTo>
                <a:lnTo>
                  <a:pt x="977" y="16"/>
                </a:lnTo>
                <a:lnTo>
                  <a:pt x="881" y="0"/>
                </a:lnTo>
                <a:lnTo>
                  <a:pt x="858" y="0"/>
                </a:lnTo>
                <a:lnTo>
                  <a:pt x="835" y="2"/>
                </a:lnTo>
                <a:lnTo>
                  <a:pt x="787" y="13"/>
                </a:lnTo>
                <a:lnTo>
                  <a:pt x="698" y="59"/>
                </a:lnTo>
                <a:lnTo>
                  <a:pt x="630" y="132"/>
                </a:lnTo>
                <a:lnTo>
                  <a:pt x="588" y="238"/>
                </a:lnTo>
                <a:lnTo>
                  <a:pt x="587" y="239"/>
                </a:lnTo>
                <a:lnTo>
                  <a:pt x="515" y="230"/>
                </a:lnTo>
                <a:lnTo>
                  <a:pt x="448" y="246"/>
                </a:lnTo>
                <a:lnTo>
                  <a:pt x="392" y="278"/>
                </a:lnTo>
                <a:lnTo>
                  <a:pt x="347" y="329"/>
                </a:lnTo>
                <a:lnTo>
                  <a:pt x="320" y="387"/>
                </a:lnTo>
                <a:lnTo>
                  <a:pt x="309" y="453"/>
                </a:lnTo>
                <a:lnTo>
                  <a:pt x="319" y="520"/>
                </a:lnTo>
                <a:lnTo>
                  <a:pt x="356" y="587"/>
                </a:lnTo>
                <a:lnTo>
                  <a:pt x="289" y="580"/>
                </a:lnTo>
                <a:lnTo>
                  <a:pt x="257" y="582"/>
                </a:lnTo>
                <a:lnTo>
                  <a:pt x="223" y="589"/>
                </a:lnTo>
                <a:lnTo>
                  <a:pt x="109" y="647"/>
                </a:lnTo>
                <a:lnTo>
                  <a:pt x="66" y="692"/>
                </a:lnTo>
                <a:lnTo>
                  <a:pt x="31" y="746"/>
                </a:lnTo>
                <a:lnTo>
                  <a:pt x="0" y="877"/>
                </a:lnTo>
                <a:lnTo>
                  <a:pt x="28" y="1006"/>
                </a:lnTo>
                <a:lnTo>
                  <a:pt x="108" y="1106"/>
                </a:lnTo>
                <a:lnTo>
                  <a:pt x="220" y="1164"/>
                </a:lnTo>
                <a:lnTo>
                  <a:pt x="286" y="1174"/>
                </a:lnTo>
                <a:lnTo>
                  <a:pt x="320" y="1174"/>
                </a:lnTo>
                <a:lnTo>
                  <a:pt x="356" y="1168"/>
                </a:lnTo>
                <a:lnTo>
                  <a:pt x="325" y="1244"/>
                </a:lnTo>
                <a:lnTo>
                  <a:pt x="322" y="1282"/>
                </a:lnTo>
                <a:lnTo>
                  <a:pt x="322" y="1301"/>
                </a:lnTo>
                <a:lnTo>
                  <a:pt x="324" y="1324"/>
                </a:lnTo>
                <a:lnTo>
                  <a:pt x="354" y="1398"/>
                </a:lnTo>
                <a:lnTo>
                  <a:pt x="414" y="1459"/>
                </a:lnTo>
                <a:lnTo>
                  <a:pt x="490" y="1489"/>
                </a:lnTo>
                <a:lnTo>
                  <a:pt x="528" y="1493"/>
                </a:lnTo>
                <a:lnTo>
                  <a:pt x="547" y="1493"/>
                </a:lnTo>
                <a:lnTo>
                  <a:pt x="569" y="1490"/>
                </a:lnTo>
                <a:lnTo>
                  <a:pt x="644" y="1460"/>
                </a:lnTo>
                <a:lnTo>
                  <a:pt x="705" y="1401"/>
                </a:lnTo>
                <a:lnTo>
                  <a:pt x="700" y="1458"/>
                </a:lnTo>
                <a:lnTo>
                  <a:pt x="700" y="1487"/>
                </a:lnTo>
                <a:lnTo>
                  <a:pt x="705" y="1517"/>
                </a:lnTo>
                <a:lnTo>
                  <a:pt x="749" y="1622"/>
                </a:lnTo>
                <a:lnTo>
                  <a:pt x="828" y="1703"/>
                </a:lnTo>
                <a:lnTo>
                  <a:pt x="938" y="1749"/>
                </a:lnTo>
                <a:lnTo>
                  <a:pt x="995" y="1754"/>
                </a:lnTo>
                <a:lnTo>
                  <a:pt x="1024" y="1754"/>
                </a:lnTo>
                <a:lnTo>
                  <a:pt x="1054" y="1749"/>
                </a:lnTo>
                <a:lnTo>
                  <a:pt x="1159" y="1705"/>
                </a:lnTo>
                <a:lnTo>
                  <a:pt x="1240" y="1627"/>
                </a:lnTo>
                <a:lnTo>
                  <a:pt x="1287" y="1517"/>
                </a:lnTo>
                <a:lnTo>
                  <a:pt x="1288" y="1516"/>
                </a:lnTo>
                <a:lnTo>
                  <a:pt x="1337" y="1595"/>
                </a:lnTo>
                <a:lnTo>
                  <a:pt x="1407" y="1645"/>
                </a:lnTo>
                <a:lnTo>
                  <a:pt x="1487" y="1665"/>
                </a:lnTo>
                <a:lnTo>
                  <a:pt x="1527" y="1666"/>
                </a:lnTo>
                <a:lnTo>
                  <a:pt x="1569" y="1660"/>
                </a:lnTo>
                <a:lnTo>
                  <a:pt x="1643" y="1629"/>
                </a:lnTo>
                <a:lnTo>
                  <a:pt x="1704" y="1574"/>
                </a:lnTo>
                <a:lnTo>
                  <a:pt x="1741" y="1498"/>
                </a:lnTo>
                <a:lnTo>
                  <a:pt x="1748" y="1454"/>
                </a:lnTo>
                <a:lnTo>
                  <a:pt x="1750" y="1428"/>
                </a:lnTo>
                <a:lnTo>
                  <a:pt x="1750" y="1402"/>
                </a:lnTo>
                <a:lnTo>
                  <a:pt x="1756" y="1398"/>
                </a:lnTo>
                <a:lnTo>
                  <a:pt x="1808" y="1432"/>
                </a:lnTo>
                <a:lnTo>
                  <a:pt x="1870" y="1446"/>
                </a:lnTo>
                <a:lnTo>
                  <a:pt x="1931" y="1436"/>
                </a:lnTo>
                <a:lnTo>
                  <a:pt x="1986" y="1398"/>
                </a:lnTo>
                <a:lnTo>
                  <a:pt x="2020" y="1346"/>
                </a:lnTo>
                <a:lnTo>
                  <a:pt x="2034" y="1284"/>
                </a:lnTo>
                <a:lnTo>
                  <a:pt x="2033" y="1254"/>
                </a:lnTo>
                <a:lnTo>
                  <a:pt x="2024" y="1224"/>
                </a:lnTo>
                <a:lnTo>
                  <a:pt x="1986" y="1168"/>
                </a:lnTo>
                <a:lnTo>
                  <a:pt x="1985" y="1168"/>
                </a:lnTo>
                <a:lnTo>
                  <a:pt x="2050" y="1191"/>
                </a:lnTo>
                <a:lnTo>
                  <a:pt x="2081" y="1196"/>
                </a:lnTo>
                <a:lnTo>
                  <a:pt x="2115" y="1197"/>
                </a:lnTo>
                <a:lnTo>
                  <a:pt x="2237" y="1158"/>
                </a:lnTo>
                <a:lnTo>
                  <a:pt x="2286" y="1119"/>
                </a:lnTo>
                <a:lnTo>
                  <a:pt x="2325" y="1067"/>
                </a:lnTo>
                <a:lnTo>
                  <a:pt x="2352" y="1006"/>
                </a:lnTo>
                <a:lnTo>
                  <a:pt x="2362" y="936"/>
                </a:lnTo>
                <a:lnTo>
                  <a:pt x="2361" y="901"/>
                </a:lnTo>
                <a:lnTo>
                  <a:pt x="2354" y="869"/>
                </a:lnTo>
                <a:lnTo>
                  <a:pt x="2328" y="808"/>
                </a:lnTo>
                <a:lnTo>
                  <a:pt x="2290" y="757"/>
                </a:lnTo>
                <a:lnTo>
                  <a:pt x="2239" y="716"/>
                </a:lnTo>
                <a:lnTo>
                  <a:pt x="2118" y="677"/>
                </a:lnTo>
                <a:lnTo>
                  <a:pt x="2086" y="677"/>
                </a:lnTo>
                <a:lnTo>
                  <a:pt x="2052" y="679"/>
                </a:lnTo>
                <a:lnTo>
                  <a:pt x="1985" y="703"/>
                </a:lnTo>
                <a:lnTo>
                  <a:pt x="1984" y="702"/>
                </a:lnTo>
                <a:lnTo>
                  <a:pt x="2008" y="640"/>
                </a:lnTo>
                <a:lnTo>
                  <a:pt x="2014" y="610"/>
                </a:lnTo>
                <a:lnTo>
                  <a:pt x="2015" y="575"/>
                </a:lnTo>
                <a:lnTo>
                  <a:pt x="1976" y="458"/>
                </a:lnTo>
                <a:lnTo>
                  <a:pt x="1937" y="412"/>
                </a:lnTo>
                <a:lnTo>
                  <a:pt x="1884" y="377"/>
                </a:lnTo>
                <a:lnTo>
                  <a:pt x="1823" y="358"/>
                </a:lnTo>
                <a:lnTo>
                  <a:pt x="1790" y="354"/>
                </a:lnTo>
                <a:lnTo>
                  <a:pt x="1772" y="354"/>
                </a:lnTo>
                <a:lnTo>
                  <a:pt x="1754" y="356"/>
                </a:lnTo>
                <a:lnTo>
                  <a:pt x="1756" y="361"/>
                </a:lnTo>
                <a:lnTo>
                  <a:pt x="1761" y="304"/>
                </a:lnTo>
                <a:lnTo>
                  <a:pt x="1761" y="275"/>
                </a:lnTo>
                <a:lnTo>
                  <a:pt x="1756" y="244"/>
                </a:lnTo>
                <a:lnTo>
                  <a:pt x="1712" y="139"/>
                </a:lnTo>
                <a:lnTo>
                  <a:pt x="1633" y="59"/>
                </a:lnTo>
                <a:lnTo>
                  <a:pt x="1523" y="12"/>
                </a:lnTo>
                <a:lnTo>
                  <a:pt x="1466" y="7"/>
                </a:lnTo>
                <a:lnTo>
                  <a:pt x="1437" y="7"/>
                </a:lnTo>
                <a:lnTo>
                  <a:pt x="1407" y="12"/>
                </a:lnTo>
                <a:lnTo>
                  <a:pt x="1302" y="56"/>
                </a:lnTo>
                <a:lnTo>
                  <a:pt x="1221" y="134"/>
                </a:lnTo>
                <a:lnTo>
                  <a:pt x="1174" y="244"/>
                </a:lnTo>
                <a:lnTo>
                  <a:pt x="1170" y="238"/>
                </a:lnTo>
                <a:close/>
              </a:path>
            </a:pathLst>
          </a:custGeom>
          <a:gradFill rotWithShape="0">
            <a:gsLst>
              <a:gs pos="0">
                <a:srgbClr val="FFCC66"/>
              </a:gs>
              <a:gs pos="100000">
                <a:schemeClr val="accent1"/>
              </a:gs>
            </a:gsLst>
            <a:path path="rect">
              <a:fillToRect l="50000" t="50000" r="50000" b="50000"/>
            </a:path>
          </a:gradFill>
          <a:ln w="19050">
            <a:solidFill>
              <a:srgbClr val="A50021"/>
            </a:solidFill>
            <a:prstDash val="solid"/>
            <a:round/>
            <a:headEnd/>
            <a:tailEnd/>
          </a:ln>
        </p:spPr>
        <p:txBody>
          <a:bodyPr/>
          <a:lstStyle/>
          <a:p>
            <a:endParaRPr lang="en-US"/>
          </a:p>
        </p:txBody>
      </p:sp>
    </p:spTree>
  </p:cSld>
  <p:clrMapOvr>
    <a:masterClrMapping/>
  </p:clrMapOvr>
  <p:transition spd="slow"/>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26">
            <a:extLst>
              <a:ext uri="{FF2B5EF4-FFF2-40B4-BE49-F238E27FC236}">
                <a16:creationId xmlns:a16="http://schemas.microsoft.com/office/drawing/2014/main" id="{EDEBDCDC-B871-C111-6FD2-1ADEC548B878}"/>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 - Summary</a:t>
            </a:r>
          </a:p>
        </p:txBody>
      </p:sp>
      <p:sp>
        <p:nvSpPr>
          <p:cNvPr id="67587" name="Text Box 1028">
            <a:extLst>
              <a:ext uri="{FF2B5EF4-FFF2-40B4-BE49-F238E27FC236}">
                <a16:creationId xmlns:a16="http://schemas.microsoft.com/office/drawing/2014/main" id="{590EB76D-2538-E3F2-0E6B-D767956222E6}"/>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ANTI-PERSONNEL</a:t>
            </a:r>
          </a:p>
        </p:txBody>
      </p:sp>
      <p:sp>
        <p:nvSpPr>
          <p:cNvPr id="67588" name="Text Box 1030">
            <a:extLst>
              <a:ext uri="{FF2B5EF4-FFF2-40B4-BE49-F238E27FC236}">
                <a16:creationId xmlns:a16="http://schemas.microsoft.com/office/drawing/2014/main" id="{48591198-3ADE-85EB-EE3B-CAD79B21EF9C}"/>
              </a:ext>
            </a:extLst>
          </p:cNvPr>
          <p:cNvSpPr txBox="1">
            <a:spLocks noChangeArrowheads="1"/>
          </p:cNvSpPr>
          <p:nvPr/>
        </p:nvSpPr>
        <p:spPr bwMode="auto">
          <a:xfrm>
            <a:off x="1093788" y="2163763"/>
            <a:ext cx="903287"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Blast - HE</a:t>
            </a:r>
          </a:p>
        </p:txBody>
      </p:sp>
      <p:sp>
        <p:nvSpPr>
          <p:cNvPr id="67589" name="Text Box 1037">
            <a:extLst>
              <a:ext uri="{FF2B5EF4-FFF2-40B4-BE49-F238E27FC236}">
                <a16:creationId xmlns:a16="http://schemas.microsoft.com/office/drawing/2014/main" id="{A47DAFC5-D52D-658C-14BE-EE30296E4FF7}"/>
              </a:ext>
            </a:extLst>
          </p:cNvPr>
          <p:cNvSpPr txBox="1">
            <a:spLocks noChangeArrowheads="1"/>
          </p:cNvSpPr>
          <p:nvPr/>
        </p:nvSpPr>
        <p:spPr bwMode="auto">
          <a:xfrm>
            <a:off x="852488" y="3611563"/>
            <a:ext cx="1573212"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KE - shell fragment</a:t>
            </a:r>
          </a:p>
        </p:txBody>
      </p:sp>
      <p:sp>
        <p:nvSpPr>
          <p:cNvPr id="67590" name="Text Box 1038">
            <a:extLst>
              <a:ext uri="{FF2B5EF4-FFF2-40B4-BE49-F238E27FC236}">
                <a16:creationId xmlns:a16="http://schemas.microsoft.com/office/drawing/2014/main" id="{15CCFE38-D1DD-A2CA-EECA-9A3EBE7541F6}"/>
              </a:ext>
            </a:extLst>
          </p:cNvPr>
          <p:cNvSpPr txBox="1">
            <a:spLocks noChangeArrowheads="1"/>
          </p:cNvSpPr>
          <p:nvPr/>
        </p:nvSpPr>
        <p:spPr bwMode="auto">
          <a:xfrm>
            <a:off x="3938588" y="2162175"/>
            <a:ext cx="1292225" cy="274638"/>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Blast - External</a:t>
            </a:r>
          </a:p>
        </p:txBody>
      </p:sp>
      <p:sp>
        <p:nvSpPr>
          <p:cNvPr id="67591" name="Text Box 1040">
            <a:extLst>
              <a:ext uri="{FF2B5EF4-FFF2-40B4-BE49-F238E27FC236}">
                <a16:creationId xmlns:a16="http://schemas.microsoft.com/office/drawing/2014/main" id="{E35B1FF7-51F2-761D-4CEC-9BEADFE274CE}"/>
              </a:ext>
            </a:extLst>
          </p:cNvPr>
          <p:cNvSpPr txBox="1">
            <a:spLocks noChangeArrowheads="1"/>
          </p:cNvSpPr>
          <p:nvPr/>
        </p:nvSpPr>
        <p:spPr bwMode="auto">
          <a:xfrm>
            <a:off x="3887788" y="3611563"/>
            <a:ext cx="1243012" cy="27463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Blast - Internal</a:t>
            </a:r>
          </a:p>
        </p:txBody>
      </p:sp>
      <p:sp>
        <p:nvSpPr>
          <p:cNvPr id="67592" name="Text Box 1041">
            <a:extLst>
              <a:ext uri="{FF2B5EF4-FFF2-40B4-BE49-F238E27FC236}">
                <a16:creationId xmlns:a16="http://schemas.microsoft.com/office/drawing/2014/main" id="{94C5FD99-D715-CE69-2FED-C18B0774B114}"/>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ANTI-STRUCTURE</a:t>
            </a:r>
          </a:p>
        </p:txBody>
      </p:sp>
      <p:sp>
        <p:nvSpPr>
          <p:cNvPr id="67593" name="Text Box 1042">
            <a:extLst>
              <a:ext uri="{FF2B5EF4-FFF2-40B4-BE49-F238E27FC236}">
                <a16:creationId xmlns:a16="http://schemas.microsoft.com/office/drawing/2014/main" id="{CF23DE12-B2DD-5DA8-C47A-6BC2ACF980B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1"/>
              <a:t>ANTI-ARMOUR</a:t>
            </a:r>
          </a:p>
        </p:txBody>
      </p:sp>
      <p:sp>
        <p:nvSpPr>
          <p:cNvPr id="67594" name="Text Box 1043">
            <a:extLst>
              <a:ext uri="{FF2B5EF4-FFF2-40B4-BE49-F238E27FC236}">
                <a16:creationId xmlns:a16="http://schemas.microsoft.com/office/drawing/2014/main" id="{FEFBA52E-40EA-CA91-1EC4-B40DBF82875A}"/>
              </a:ext>
            </a:extLst>
          </p:cNvPr>
          <p:cNvSpPr txBox="1">
            <a:spLocks noChangeArrowheads="1"/>
          </p:cNvSpPr>
          <p:nvPr/>
        </p:nvSpPr>
        <p:spPr bwMode="auto">
          <a:xfrm>
            <a:off x="7086600" y="2162175"/>
            <a:ext cx="606425"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HESH</a:t>
            </a:r>
          </a:p>
        </p:txBody>
      </p:sp>
      <p:sp>
        <p:nvSpPr>
          <p:cNvPr id="67595" name="Text Box 1044">
            <a:extLst>
              <a:ext uri="{FF2B5EF4-FFF2-40B4-BE49-F238E27FC236}">
                <a16:creationId xmlns:a16="http://schemas.microsoft.com/office/drawing/2014/main" id="{0CFC33EF-F8B1-2BA0-9FF1-DFDB281B6DC3}"/>
              </a:ext>
            </a:extLst>
          </p:cNvPr>
          <p:cNvSpPr txBox="1">
            <a:spLocks noChangeArrowheads="1"/>
          </p:cNvSpPr>
          <p:nvPr/>
        </p:nvSpPr>
        <p:spPr bwMode="auto">
          <a:xfrm>
            <a:off x="6453188" y="3611563"/>
            <a:ext cx="1852612"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Shaped Charge - HEAT</a:t>
            </a:r>
          </a:p>
        </p:txBody>
      </p:sp>
      <p:sp>
        <p:nvSpPr>
          <p:cNvPr id="67596" name="Text Box 1070">
            <a:extLst>
              <a:ext uri="{FF2B5EF4-FFF2-40B4-BE49-F238E27FC236}">
                <a16:creationId xmlns:a16="http://schemas.microsoft.com/office/drawing/2014/main" id="{F000D872-D41A-A5BA-BAFA-B5E0578C49E9}"/>
              </a:ext>
            </a:extLst>
          </p:cNvPr>
          <p:cNvSpPr txBox="1">
            <a:spLocks noChangeArrowheads="1"/>
          </p:cNvSpPr>
          <p:nvPr/>
        </p:nvSpPr>
        <p:spPr bwMode="auto">
          <a:xfrm>
            <a:off x="3760788" y="5211763"/>
            <a:ext cx="1454150"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t>Tandem Warhead</a:t>
            </a:r>
          </a:p>
        </p:txBody>
      </p:sp>
      <p:grpSp>
        <p:nvGrpSpPr>
          <p:cNvPr id="67597" name="Group 1073">
            <a:extLst>
              <a:ext uri="{FF2B5EF4-FFF2-40B4-BE49-F238E27FC236}">
                <a16:creationId xmlns:a16="http://schemas.microsoft.com/office/drawing/2014/main" id="{6E1EFB13-21BA-47A5-7194-38118DEEFECC}"/>
              </a:ext>
            </a:extLst>
          </p:cNvPr>
          <p:cNvGrpSpPr>
            <a:grpSpLocks noChangeAspect="1"/>
          </p:cNvGrpSpPr>
          <p:nvPr/>
        </p:nvGrpSpPr>
        <p:grpSpPr bwMode="auto">
          <a:xfrm flipH="1">
            <a:off x="1419225" y="5834063"/>
            <a:ext cx="409575" cy="68262"/>
            <a:chOff x="466" y="1122"/>
            <a:chExt cx="1397" cy="233"/>
          </a:xfrm>
        </p:grpSpPr>
        <p:sp>
          <p:nvSpPr>
            <p:cNvPr id="67703" name="AutoShape 1074">
              <a:extLst>
                <a:ext uri="{FF2B5EF4-FFF2-40B4-BE49-F238E27FC236}">
                  <a16:creationId xmlns:a16="http://schemas.microsoft.com/office/drawing/2014/main" id="{732CEC84-CF9A-8A7A-40FC-F50284C6E5EC}"/>
                </a:ext>
              </a:extLst>
            </p:cNvPr>
            <p:cNvSpPr>
              <a:spLocks noChangeAspect="1" noChangeArrowheads="1"/>
            </p:cNvSpPr>
            <p:nvPr/>
          </p:nvSpPr>
          <p:spPr bwMode="auto">
            <a:xfrm flipV="1">
              <a:off x="775" y="1165"/>
              <a:ext cx="123" cy="147"/>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704" name="AutoShape 1075">
              <a:extLst>
                <a:ext uri="{FF2B5EF4-FFF2-40B4-BE49-F238E27FC236}">
                  <a16:creationId xmlns:a16="http://schemas.microsoft.com/office/drawing/2014/main" id="{EDEF3A6D-4E58-DBF2-714F-0C6646AE94A0}"/>
                </a:ext>
              </a:extLst>
            </p:cNvPr>
            <p:cNvSpPr>
              <a:spLocks noChangeAspect="1" noChangeArrowheads="1"/>
            </p:cNvSpPr>
            <p:nvPr/>
          </p:nvSpPr>
          <p:spPr bwMode="auto">
            <a:xfrm flipV="1">
              <a:off x="1839" y="1122"/>
              <a:ext cx="24" cy="233"/>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705" name="AutoShape 1076">
              <a:extLst>
                <a:ext uri="{FF2B5EF4-FFF2-40B4-BE49-F238E27FC236}">
                  <a16:creationId xmlns:a16="http://schemas.microsoft.com/office/drawing/2014/main" id="{118127FD-E719-273B-1C7A-848AD7E1C120}"/>
                </a:ext>
              </a:extLst>
            </p:cNvPr>
            <p:cNvSpPr>
              <a:spLocks noChangeAspect="1" noChangeArrowheads="1"/>
            </p:cNvSpPr>
            <p:nvPr/>
          </p:nvSpPr>
          <p:spPr bwMode="auto">
            <a:xfrm flipV="1">
              <a:off x="1817" y="1140"/>
              <a:ext cx="24" cy="196"/>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706" name="Freeform 1077">
              <a:extLst>
                <a:ext uri="{FF2B5EF4-FFF2-40B4-BE49-F238E27FC236}">
                  <a16:creationId xmlns:a16="http://schemas.microsoft.com/office/drawing/2014/main" id="{28C97C51-D5A5-1A50-829C-F53180489713}"/>
                </a:ext>
              </a:extLst>
            </p:cNvPr>
            <p:cNvSpPr>
              <a:spLocks noChangeAspect="1"/>
            </p:cNvSpPr>
            <p:nvPr/>
          </p:nvSpPr>
          <p:spPr bwMode="auto">
            <a:xfrm>
              <a:off x="969" y="1122"/>
              <a:ext cx="825" cy="232"/>
            </a:xfrm>
            <a:custGeom>
              <a:avLst/>
              <a:gdLst>
                <a:gd name="T0" fmla="*/ 824 w 825"/>
                <a:gd name="T1" fmla="*/ 0 h 232"/>
                <a:gd name="T2" fmla="*/ 824 w 825"/>
                <a:gd name="T3" fmla="*/ 231 h 232"/>
                <a:gd name="T4" fmla="*/ 0 w 825"/>
                <a:gd name="T5" fmla="*/ 210 h 232"/>
                <a:gd name="T6" fmla="*/ 0 w 825"/>
                <a:gd name="T7" fmla="*/ 18 h 232"/>
                <a:gd name="T8" fmla="*/ 824 w 825"/>
                <a:gd name="T9" fmla="*/ 0 h 232"/>
                <a:gd name="T10" fmla="*/ 824 w 825"/>
                <a:gd name="T11" fmla="*/ 0 h 2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25" h="232">
                  <a:moveTo>
                    <a:pt x="824" y="0"/>
                  </a:moveTo>
                  <a:lnTo>
                    <a:pt x="824" y="231"/>
                  </a:lnTo>
                  <a:lnTo>
                    <a:pt x="0" y="210"/>
                  </a:lnTo>
                  <a:lnTo>
                    <a:pt x="0" y="18"/>
                  </a:lnTo>
                  <a:lnTo>
                    <a:pt x="824"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707" name="Freeform 1078">
              <a:extLst>
                <a:ext uri="{FF2B5EF4-FFF2-40B4-BE49-F238E27FC236}">
                  <a16:creationId xmlns:a16="http://schemas.microsoft.com/office/drawing/2014/main" id="{4C15A43A-0EFD-B6F9-AB1D-6D07C56D2D2E}"/>
                </a:ext>
              </a:extLst>
            </p:cNvPr>
            <p:cNvSpPr>
              <a:spLocks noChangeAspect="1"/>
            </p:cNvSpPr>
            <p:nvPr/>
          </p:nvSpPr>
          <p:spPr bwMode="auto">
            <a:xfrm>
              <a:off x="896" y="1140"/>
              <a:ext cx="75" cy="193"/>
            </a:xfrm>
            <a:custGeom>
              <a:avLst/>
              <a:gdLst>
                <a:gd name="T0" fmla="*/ 74 w 75"/>
                <a:gd name="T1" fmla="*/ 0 h 193"/>
                <a:gd name="T2" fmla="*/ 74 w 75"/>
                <a:gd name="T3" fmla="*/ 192 h 193"/>
                <a:gd name="T4" fmla="*/ 0 w 75"/>
                <a:gd name="T5" fmla="*/ 170 h 193"/>
                <a:gd name="T6" fmla="*/ 0 w 75"/>
                <a:gd name="T7" fmla="*/ 24 h 193"/>
                <a:gd name="T8" fmla="*/ 74 w 75"/>
                <a:gd name="T9" fmla="*/ 0 h 193"/>
                <a:gd name="T10" fmla="*/ 74 w 75"/>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 h="193">
                  <a:moveTo>
                    <a:pt x="74" y="0"/>
                  </a:moveTo>
                  <a:lnTo>
                    <a:pt x="74" y="192"/>
                  </a:lnTo>
                  <a:lnTo>
                    <a:pt x="0" y="170"/>
                  </a:lnTo>
                  <a:lnTo>
                    <a:pt x="0" y="24"/>
                  </a:lnTo>
                  <a:lnTo>
                    <a:pt x="74"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708" name="Freeform 1079">
              <a:extLst>
                <a:ext uri="{FF2B5EF4-FFF2-40B4-BE49-F238E27FC236}">
                  <a16:creationId xmlns:a16="http://schemas.microsoft.com/office/drawing/2014/main" id="{A38A435E-BFCE-F7DA-9599-4CC348E2E11F}"/>
                </a:ext>
              </a:extLst>
            </p:cNvPr>
            <p:cNvSpPr>
              <a:spLocks noChangeAspect="1"/>
            </p:cNvSpPr>
            <p:nvPr/>
          </p:nvSpPr>
          <p:spPr bwMode="auto">
            <a:xfrm>
              <a:off x="466" y="1169"/>
              <a:ext cx="310" cy="136"/>
            </a:xfrm>
            <a:custGeom>
              <a:avLst/>
              <a:gdLst>
                <a:gd name="T0" fmla="*/ 309 w 310"/>
                <a:gd name="T1" fmla="*/ 134 h 136"/>
                <a:gd name="T2" fmla="*/ 309 w 310"/>
                <a:gd name="T3" fmla="*/ 0 h 136"/>
                <a:gd name="T4" fmla="*/ 309 w 310"/>
                <a:gd name="T5" fmla="*/ 2 h 136"/>
                <a:gd name="T6" fmla="*/ 288 w 310"/>
                <a:gd name="T7" fmla="*/ 4 h 136"/>
                <a:gd name="T8" fmla="*/ 269 w 310"/>
                <a:gd name="T9" fmla="*/ 5 h 136"/>
                <a:gd name="T10" fmla="*/ 248 w 310"/>
                <a:gd name="T11" fmla="*/ 6 h 136"/>
                <a:gd name="T12" fmla="*/ 229 w 310"/>
                <a:gd name="T13" fmla="*/ 7 h 136"/>
                <a:gd name="T14" fmla="*/ 209 w 310"/>
                <a:gd name="T15" fmla="*/ 12 h 136"/>
                <a:gd name="T16" fmla="*/ 190 w 310"/>
                <a:gd name="T17" fmla="*/ 14 h 136"/>
                <a:gd name="T18" fmla="*/ 170 w 310"/>
                <a:gd name="T19" fmla="*/ 18 h 136"/>
                <a:gd name="T20" fmla="*/ 151 w 310"/>
                <a:gd name="T21" fmla="*/ 21 h 136"/>
                <a:gd name="T22" fmla="*/ 132 w 310"/>
                <a:gd name="T23" fmla="*/ 27 h 136"/>
                <a:gd name="T24" fmla="*/ 112 w 310"/>
                <a:gd name="T25" fmla="*/ 31 h 136"/>
                <a:gd name="T26" fmla="*/ 93 w 310"/>
                <a:gd name="T27" fmla="*/ 37 h 136"/>
                <a:gd name="T28" fmla="*/ 75 w 310"/>
                <a:gd name="T29" fmla="*/ 41 h 136"/>
                <a:gd name="T30" fmla="*/ 55 w 310"/>
                <a:gd name="T31" fmla="*/ 48 h 136"/>
                <a:gd name="T32" fmla="*/ 37 w 310"/>
                <a:gd name="T33" fmla="*/ 54 h 136"/>
                <a:gd name="T34" fmla="*/ 18 w 310"/>
                <a:gd name="T35" fmla="*/ 62 h 136"/>
                <a:gd name="T36" fmla="*/ 0 w 310"/>
                <a:gd name="T37" fmla="*/ 68 h 136"/>
                <a:gd name="T38" fmla="*/ 0 w 310"/>
                <a:gd name="T39" fmla="*/ 69 h 136"/>
                <a:gd name="T40" fmla="*/ 18 w 310"/>
                <a:gd name="T41" fmla="*/ 77 h 136"/>
                <a:gd name="T42" fmla="*/ 37 w 310"/>
                <a:gd name="T43" fmla="*/ 85 h 136"/>
                <a:gd name="T44" fmla="*/ 55 w 310"/>
                <a:gd name="T45" fmla="*/ 92 h 136"/>
                <a:gd name="T46" fmla="*/ 75 w 310"/>
                <a:gd name="T47" fmla="*/ 98 h 136"/>
                <a:gd name="T48" fmla="*/ 93 w 310"/>
                <a:gd name="T49" fmla="*/ 104 h 136"/>
                <a:gd name="T50" fmla="*/ 112 w 310"/>
                <a:gd name="T51" fmla="*/ 109 h 136"/>
                <a:gd name="T52" fmla="*/ 132 w 310"/>
                <a:gd name="T53" fmla="*/ 114 h 136"/>
                <a:gd name="T54" fmla="*/ 151 w 310"/>
                <a:gd name="T55" fmla="*/ 118 h 136"/>
                <a:gd name="T56" fmla="*/ 170 w 310"/>
                <a:gd name="T57" fmla="*/ 123 h 136"/>
                <a:gd name="T58" fmla="*/ 190 w 310"/>
                <a:gd name="T59" fmla="*/ 126 h 136"/>
                <a:gd name="T60" fmla="*/ 209 w 310"/>
                <a:gd name="T61" fmla="*/ 130 h 136"/>
                <a:gd name="T62" fmla="*/ 229 w 310"/>
                <a:gd name="T63" fmla="*/ 132 h 136"/>
                <a:gd name="T64" fmla="*/ 248 w 310"/>
                <a:gd name="T65" fmla="*/ 134 h 136"/>
                <a:gd name="T66" fmla="*/ 269 w 310"/>
                <a:gd name="T67" fmla="*/ 135 h 136"/>
                <a:gd name="T68" fmla="*/ 288 w 310"/>
                <a:gd name="T69" fmla="*/ 135 h 136"/>
                <a:gd name="T70" fmla="*/ 309 w 310"/>
                <a:gd name="T71" fmla="*/ 135 h 136"/>
                <a:gd name="T72" fmla="*/ 309 w 310"/>
                <a:gd name="T73" fmla="*/ 134 h 136"/>
                <a:gd name="T74" fmla="*/ 309 w 310"/>
                <a:gd name="T75" fmla="*/ 134 h 1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0" h="136">
                  <a:moveTo>
                    <a:pt x="309" y="134"/>
                  </a:moveTo>
                  <a:lnTo>
                    <a:pt x="309" y="0"/>
                  </a:lnTo>
                  <a:lnTo>
                    <a:pt x="309" y="2"/>
                  </a:lnTo>
                  <a:lnTo>
                    <a:pt x="288" y="4"/>
                  </a:lnTo>
                  <a:lnTo>
                    <a:pt x="269" y="5"/>
                  </a:lnTo>
                  <a:lnTo>
                    <a:pt x="248" y="6"/>
                  </a:lnTo>
                  <a:lnTo>
                    <a:pt x="229" y="7"/>
                  </a:lnTo>
                  <a:lnTo>
                    <a:pt x="209" y="12"/>
                  </a:lnTo>
                  <a:lnTo>
                    <a:pt x="190" y="14"/>
                  </a:lnTo>
                  <a:lnTo>
                    <a:pt x="170" y="18"/>
                  </a:lnTo>
                  <a:lnTo>
                    <a:pt x="151" y="21"/>
                  </a:lnTo>
                  <a:lnTo>
                    <a:pt x="132" y="27"/>
                  </a:lnTo>
                  <a:lnTo>
                    <a:pt x="112" y="31"/>
                  </a:lnTo>
                  <a:lnTo>
                    <a:pt x="93" y="37"/>
                  </a:lnTo>
                  <a:lnTo>
                    <a:pt x="75" y="41"/>
                  </a:lnTo>
                  <a:lnTo>
                    <a:pt x="55" y="48"/>
                  </a:lnTo>
                  <a:lnTo>
                    <a:pt x="37" y="54"/>
                  </a:lnTo>
                  <a:lnTo>
                    <a:pt x="18" y="62"/>
                  </a:lnTo>
                  <a:lnTo>
                    <a:pt x="0" y="68"/>
                  </a:lnTo>
                  <a:lnTo>
                    <a:pt x="0" y="69"/>
                  </a:lnTo>
                  <a:lnTo>
                    <a:pt x="18" y="77"/>
                  </a:lnTo>
                  <a:lnTo>
                    <a:pt x="37" y="85"/>
                  </a:lnTo>
                  <a:lnTo>
                    <a:pt x="55" y="92"/>
                  </a:lnTo>
                  <a:lnTo>
                    <a:pt x="75" y="98"/>
                  </a:lnTo>
                  <a:lnTo>
                    <a:pt x="93" y="104"/>
                  </a:lnTo>
                  <a:lnTo>
                    <a:pt x="112" y="109"/>
                  </a:lnTo>
                  <a:lnTo>
                    <a:pt x="132" y="114"/>
                  </a:lnTo>
                  <a:lnTo>
                    <a:pt x="151" y="118"/>
                  </a:lnTo>
                  <a:lnTo>
                    <a:pt x="170" y="123"/>
                  </a:lnTo>
                  <a:lnTo>
                    <a:pt x="190" y="126"/>
                  </a:lnTo>
                  <a:lnTo>
                    <a:pt x="209" y="130"/>
                  </a:lnTo>
                  <a:lnTo>
                    <a:pt x="229" y="132"/>
                  </a:lnTo>
                  <a:lnTo>
                    <a:pt x="248" y="134"/>
                  </a:lnTo>
                  <a:lnTo>
                    <a:pt x="269" y="135"/>
                  </a:lnTo>
                  <a:lnTo>
                    <a:pt x="288" y="135"/>
                  </a:lnTo>
                  <a:lnTo>
                    <a:pt x="309" y="135"/>
                  </a:lnTo>
                  <a:lnTo>
                    <a:pt x="309" y="134"/>
                  </a:lnTo>
                </a:path>
              </a:pathLst>
            </a:custGeom>
            <a:gradFill rotWithShape="0">
              <a:gsLst>
                <a:gs pos="0">
                  <a:srgbClr val="A11F12"/>
                </a:gs>
                <a:gs pos="50000">
                  <a:srgbClr val="E26200"/>
                </a:gs>
                <a:gs pos="100000">
                  <a:srgbClr val="A11F12"/>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709" name="Freeform 1080">
              <a:extLst>
                <a:ext uri="{FF2B5EF4-FFF2-40B4-BE49-F238E27FC236}">
                  <a16:creationId xmlns:a16="http://schemas.microsoft.com/office/drawing/2014/main" id="{8B0A718B-2980-23BE-B1EA-6C7F48186966}"/>
                </a:ext>
              </a:extLst>
            </p:cNvPr>
            <p:cNvSpPr>
              <a:spLocks noChangeAspect="1"/>
            </p:cNvSpPr>
            <p:nvPr/>
          </p:nvSpPr>
          <p:spPr bwMode="auto">
            <a:xfrm>
              <a:off x="1794" y="1122"/>
              <a:ext cx="24" cy="231"/>
            </a:xfrm>
            <a:custGeom>
              <a:avLst/>
              <a:gdLst>
                <a:gd name="T0" fmla="*/ 0 w 24"/>
                <a:gd name="T1" fmla="*/ 0 h 231"/>
                <a:gd name="T2" fmla="*/ 0 w 24"/>
                <a:gd name="T3" fmla="*/ 230 h 231"/>
                <a:gd name="T4" fmla="*/ 23 w 24"/>
                <a:gd name="T5" fmla="*/ 212 h 231"/>
                <a:gd name="T6" fmla="*/ 23 w 24"/>
                <a:gd name="T7" fmla="*/ 18 h 231"/>
                <a:gd name="T8" fmla="*/ 0 w 24"/>
                <a:gd name="T9" fmla="*/ 0 h 231"/>
                <a:gd name="T10" fmla="*/ 0 w 24"/>
                <a:gd name="T11" fmla="*/ 0 h 2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4" h="231">
                  <a:moveTo>
                    <a:pt x="0" y="0"/>
                  </a:moveTo>
                  <a:lnTo>
                    <a:pt x="0" y="230"/>
                  </a:lnTo>
                  <a:lnTo>
                    <a:pt x="23" y="212"/>
                  </a:lnTo>
                  <a:lnTo>
                    <a:pt x="23" y="18"/>
                  </a:lnTo>
                  <a:lnTo>
                    <a:pt x="0"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7598" name="Group 1081">
            <a:extLst>
              <a:ext uri="{FF2B5EF4-FFF2-40B4-BE49-F238E27FC236}">
                <a16:creationId xmlns:a16="http://schemas.microsoft.com/office/drawing/2014/main" id="{F2D91CEA-1204-C017-37AA-1E1C60619BDE}"/>
              </a:ext>
            </a:extLst>
          </p:cNvPr>
          <p:cNvGrpSpPr>
            <a:grpSpLocks noChangeAspect="1"/>
          </p:cNvGrpSpPr>
          <p:nvPr/>
        </p:nvGrpSpPr>
        <p:grpSpPr bwMode="auto">
          <a:xfrm flipH="1">
            <a:off x="6542088" y="4389438"/>
            <a:ext cx="1763712" cy="309562"/>
            <a:chOff x="100" y="1992"/>
            <a:chExt cx="5572" cy="978"/>
          </a:xfrm>
        </p:grpSpPr>
        <p:sp>
          <p:nvSpPr>
            <p:cNvPr id="620602" name="Rectangle 1082">
              <a:extLst>
                <a:ext uri="{FF2B5EF4-FFF2-40B4-BE49-F238E27FC236}">
                  <a16:creationId xmlns:a16="http://schemas.microsoft.com/office/drawing/2014/main" id="{839040C3-3DF6-643C-37E1-0AC6BB20E887}"/>
                </a:ext>
              </a:extLst>
            </p:cNvPr>
            <p:cNvSpPr>
              <a:spLocks noChangeAspect="1" noChangeArrowheads="1"/>
            </p:cNvSpPr>
            <p:nvPr/>
          </p:nvSpPr>
          <p:spPr bwMode="auto">
            <a:xfrm>
              <a:off x="3540" y="2358"/>
              <a:ext cx="2041" cy="246"/>
            </a:xfrm>
            <a:prstGeom prst="rect">
              <a:avLst/>
            </a:prstGeom>
            <a:gradFill rotWithShape="0">
              <a:gsLst>
                <a:gs pos="0">
                  <a:schemeClr val="bg2"/>
                </a:gs>
                <a:gs pos="5000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20603" name="Rectangle 1083">
              <a:extLst>
                <a:ext uri="{FF2B5EF4-FFF2-40B4-BE49-F238E27FC236}">
                  <a16:creationId xmlns:a16="http://schemas.microsoft.com/office/drawing/2014/main" id="{1F812433-12CB-554C-48C9-4C148AE0ED00}"/>
                </a:ext>
              </a:extLst>
            </p:cNvPr>
            <p:cNvSpPr>
              <a:spLocks noChangeAspect="1" noChangeArrowheads="1"/>
            </p:cNvSpPr>
            <p:nvPr/>
          </p:nvSpPr>
          <p:spPr bwMode="auto">
            <a:xfrm>
              <a:off x="356" y="2398"/>
              <a:ext cx="697" cy="155"/>
            </a:xfrm>
            <a:prstGeom prst="rect">
              <a:avLst/>
            </a:pr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20604" name="Rectangle 1084">
              <a:extLst>
                <a:ext uri="{FF2B5EF4-FFF2-40B4-BE49-F238E27FC236}">
                  <a16:creationId xmlns:a16="http://schemas.microsoft.com/office/drawing/2014/main" id="{43DCC6E2-C88F-B688-C625-38D03DF58634}"/>
                </a:ext>
              </a:extLst>
            </p:cNvPr>
            <p:cNvSpPr>
              <a:spLocks noChangeAspect="1" noChangeArrowheads="1"/>
            </p:cNvSpPr>
            <p:nvPr/>
          </p:nvSpPr>
          <p:spPr bwMode="auto">
            <a:xfrm>
              <a:off x="150" y="2373"/>
              <a:ext cx="211" cy="206"/>
            </a:xfrm>
            <a:prstGeom prst="rect">
              <a:avLst/>
            </a:pr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7681" name="AutoShape 1085">
              <a:extLst>
                <a:ext uri="{FF2B5EF4-FFF2-40B4-BE49-F238E27FC236}">
                  <a16:creationId xmlns:a16="http://schemas.microsoft.com/office/drawing/2014/main" id="{5FD1436F-3F66-9DC9-A3D0-C9B51C8A3112}"/>
                </a:ext>
              </a:extLst>
            </p:cNvPr>
            <p:cNvSpPr>
              <a:spLocks noChangeAspect="1" noChangeArrowheads="1"/>
            </p:cNvSpPr>
            <p:nvPr/>
          </p:nvSpPr>
          <p:spPr bwMode="auto">
            <a:xfrm>
              <a:off x="4573" y="2082"/>
              <a:ext cx="1089" cy="278"/>
            </a:xfrm>
            <a:prstGeom prst="parallelogram">
              <a:avLst>
                <a:gd name="adj" fmla="val 39173"/>
              </a:avLst>
            </a:prstGeom>
            <a:gradFill rotWithShape="0">
              <a:gsLst>
                <a:gs pos="0">
                  <a:srgbClr val="969696"/>
                </a:gs>
                <a:gs pos="100000">
                  <a:srgbClr val="4D4D4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0606" name="AutoShape 1086">
              <a:extLst>
                <a:ext uri="{FF2B5EF4-FFF2-40B4-BE49-F238E27FC236}">
                  <a16:creationId xmlns:a16="http://schemas.microsoft.com/office/drawing/2014/main" id="{00869663-CB6D-28F6-156A-5401B4D904FC}"/>
                </a:ext>
              </a:extLst>
            </p:cNvPr>
            <p:cNvSpPr>
              <a:spLocks noChangeAspect="1" noChangeArrowheads="1"/>
            </p:cNvSpPr>
            <p:nvPr/>
          </p:nvSpPr>
          <p:spPr bwMode="auto">
            <a:xfrm rot="5400000">
              <a:off x="684" y="2431"/>
              <a:ext cx="828" cy="100"/>
            </a:xfrm>
            <a:custGeom>
              <a:avLst/>
              <a:gdLst>
                <a:gd name="G0" fmla="+- 8686 0 0"/>
                <a:gd name="G1" fmla="+- 21600 0 8686"/>
                <a:gd name="G2" fmla="*/ 8686 1 2"/>
                <a:gd name="G3" fmla="+- 21600 0 G2"/>
                <a:gd name="G4" fmla="+/ 8686 21600 2"/>
                <a:gd name="G5" fmla="+/ G1 0 2"/>
                <a:gd name="G6" fmla="*/ 21600 21600 8686"/>
                <a:gd name="G7" fmla="*/ G6 1 2"/>
                <a:gd name="G8" fmla="+- 21600 0 G7"/>
                <a:gd name="G9" fmla="*/ 21600 1 2"/>
                <a:gd name="G10" fmla="+- 8686 0 G9"/>
                <a:gd name="G11" fmla="?: G10 G8 0"/>
                <a:gd name="G12" fmla="?: G10 G7 21600"/>
                <a:gd name="T0" fmla="*/ 17257 w 21600"/>
                <a:gd name="T1" fmla="*/ 10800 h 21600"/>
                <a:gd name="T2" fmla="*/ 10800 w 21600"/>
                <a:gd name="T3" fmla="*/ 21600 h 21600"/>
                <a:gd name="T4" fmla="*/ 4343 w 21600"/>
                <a:gd name="T5" fmla="*/ 10800 h 21600"/>
                <a:gd name="T6" fmla="*/ 10800 w 21600"/>
                <a:gd name="T7" fmla="*/ 0 h 21600"/>
                <a:gd name="T8" fmla="*/ 6143 w 21600"/>
                <a:gd name="T9" fmla="*/ 6143 h 21600"/>
                <a:gd name="T10" fmla="*/ 15457 w 21600"/>
                <a:gd name="T11" fmla="*/ 15457 h 21600"/>
              </a:gdLst>
              <a:ahLst/>
              <a:cxnLst>
                <a:cxn ang="0">
                  <a:pos x="T0" y="T1"/>
                </a:cxn>
                <a:cxn ang="0">
                  <a:pos x="T2" y="T3"/>
                </a:cxn>
                <a:cxn ang="0">
                  <a:pos x="T4" y="T5"/>
                </a:cxn>
                <a:cxn ang="0">
                  <a:pos x="T6" y="T7"/>
                </a:cxn>
              </a:cxnLst>
              <a:rect l="T8" t="T9" r="T10" b="T11"/>
              <a:pathLst>
                <a:path w="21600" h="21600">
                  <a:moveTo>
                    <a:pt x="0" y="0"/>
                  </a:moveTo>
                  <a:lnTo>
                    <a:pt x="8686" y="21600"/>
                  </a:lnTo>
                  <a:lnTo>
                    <a:pt x="12914" y="21600"/>
                  </a:lnTo>
                  <a:lnTo>
                    <a:pt x="21600" y="0"/>
                  </a:lnTo>
                  <a:close/>
                </a:path>
              </a:pathLst>
            </a:custGeom>
            <a:gradFill rotWithShape="0">
              <a:gsLst>
                <a:gs pos="0">
                  <a:schemeClr val="tx1"/>
                </a:gs>
                <a:gs pos="50000">
                  <a:srgbClr val="C0C0C0"/>
                </a:gs>
                <a:gs pos="100000">
                  <a:schemeClr val="tx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20607" name="AutoShape 1087">
              <a:extLst>
                <a:ext uri="{FF2B5EF4-FFF2-40B4-BE49-F238E27FC236}">
                  <a16:creationId xmlns:a16="http://schemas.microsoft.com/office/drawing/2014/main" id="{CF26F826-2C0F-4A23-3076-221A93BFE6B3}"/>
                </a:ext>
              </a:extLst>
            </p:cNvPr>
            <p:cNvSpPr>
              <a:spLocks noChangeAspect="1" noChangeArrowheads="1"/>
            </p:cNvSpPr>
            <p:nvPr/>
          </p:nvSpPr>
          <p:spPr bwMode="auto">
            <a:xfrm rot="5400000">
              <a:off x="20" y="2453"/>
              <a:ext cx="206" cy="45"/>
            </a:xfrm>
            <a:custGeom>
              <a:avLst/>
              <a:gdLst>
                <a:gd name="G0" fmla="+- 8659 0 0"/>
                <a:gd name="G1" fmla="+- 21600 0 8659"/>
                <a:gd name="G2" fmla="*/ 8659 1 2"/>
                <a:gd name="G3" fmla="+- 21600 0 G2"/>
                <a:gd name="G4" fmla="+/ 8659 21600 2"/>
                <a:gd name="G5" fmla="+/ G1 0 2"/>
                <a:gd name="G6" fmla="*/ 21600 21600 8659"/>
                <a:gd name="G7" fmla="*/ G6 1 2"/>
                <a:gd name="G8" fmla="+- 21600 0 G7"/>
                <a:gd name="G9" fmla="*/ 21600 1 2"/>
                <a:gd name="G10" fmla="+- 8659 0 G9"/>
                <a:gd name="G11" fmla="?: G10 G8 0"/>
                <a:gd name="G12" fmla="?: G10 G7 21600"/>
                <a:gd name="T0" fmla="*/ 17270 w 21600"/>
                <a:gd name="T1" fmla="*/ 10800 h 21600"/>
                <a:gd name="T2" fmla="*/ 10800 w 21600"/>
                <a:gd name="T3" fmla="*/ 21600 h 21600"/>
                <a:gd name="T4" fmla="*/ 4330 w 21600"/>
                <a:gd name="T5" fmla="*/ 10800 h 21600"/>
                <a:gd name="T6" fmla="*/ 10800 w 21600"/>
                <a:gd name="T7" fmla="*/ 0 h 21600"/>
                <a:gd name="T8" fmla="*/ 6130 w 21600"/>
                <a:gd name="T9" fmla="*/ 6130 h 21600"/>
                <a:gd name="T10" fmla="*/ 15470 w 21600"/>
                <a:gd name="T11" fmla="*/ 15470 h 21600"/>
              </a:gdLst>
              <a:ahLst/>
              <a:cxnLst>
                <a:cxn ang="0">
                  <a:pos x="T0" y="T1"/>
                </a:cxn>
                <a:cxn ang="0">
                  <a:pos x="T2" y="T3"/>
                </a:cxn>
                <a:cxn ang="0">
                  <a:pos x="T4" y="T5"/>
                </a:cxn>
                <a:cxn ang="0">
                  <a:pos x="T6" y="T7"/>
                </a:cxn>
              </a:cxnLst>
              <a:rect l="T8" t="T9" r="T10" b="T11"/>
              <a:pathLst>
                <a:path w="21600" h="21600">
                  <a:moveTo>
                    <a:pt x="0" y="0"/>
                  </a:moveTo>
                  <a:lnTo>
                    <a:pt x="8659" y="21600"/>
                  </a:lnTo>
                  <a:lnTo>
                    <a:pt x="12941" y="21600"/>
                  </a:lnTo>
                  <a:lnTo>
                    <a:pt x="21600" y="0"/>
                  </a:lnTo>
                  <a:close/>
                </a:path>
              </a:pathLst>
            </a:cu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7684" name="Rectangle 1088">
              <a:extLst>
                <a:ext uri="{FF2B5EF4-FFF2-40B4-BE49-F238E27FC236}">
                  <a16:creationId xmlns:a16="http://schemas.microsoft.com/office/drawing/2014/main" id="{FF74CC10-D136-5842-C76B-3D870F685CC3}"/>
                </a:ext>
              </a:extLst>
            </p:cNvPr>
            <p:cNvSpPr>
              <a:spLocks noChangeAspect="1" noChangeArrowheads="1"/>
            </p:cNvSpPr>
            <p:nvPr/>
          </p:nvSpPr>
          <p:spPr bwMode="auto">
            <a:xfrm>
              <a:off x="4684" y="2034"/>
              <a:ext cx="982" cy="78"/>
            </a:xfrm>
            <a:prstGeom prst="rect">
              <a:avLst/>
            </a:prstGeom>
            <a:gradFill rotWithShape="0">
              <a:gsLst>
                <a:gs pos="0">
                  <a:schemeClr val="bg2"/>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85" name="AutoShape 1089">
              <a:extLst>
                <a:ext uri="{FF2B5EF4-FFF2-40B4-BE49-F238E27FC236}">
                  <a16:creationId xmlns:a16="http://schemas.microsoft.com/office/drawing/2014/main" id="{6E786C78-E396-E040-BFD0-E40E4A294D0B}"/>
                </a:ext>
              </a:extLst>
            </p:cNvPr>
            <p:cNvSpPr>
              <a:spLocks noChangeAspect="1" noChangeArrowheads="1"/>
            </p:cNvSpPr>
            <p:nvPr/>
          </p:nvSpPr>
          <p:spPr bwMode="auto">
            <a:xfrm flipV="1">
              <a:off x="4578" y="2593"/>
              <a:ext cx="1089" cy="278"/>
            </a:xfrm>
            <a:prstGeom prst="parallelogram">
              <a:avLst>
                <a:gd name="adj" fmla="val 39173"/>
              </a:avLst>
            </a:prstGeom>
            <a:gradFill rotWithShape="0">
              <a:gsLst>
                <a:gs pos="0">
                  <a:srgbClr val="4D4D4D"/>
                </a:gs>
                <a:gs pos="100000">
                  <a:srgbClr val="80808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86" name="Rectangle 1090">
              <a:extLst>
                <a:ext uri="{FF2B5EF4-FFF2-40B4-BE49-F238E27FC236}">
                  <a16:creationId xmlns:a16="http://schemas.microsoft.com/office/drawing/2014/main" id="{C1B804AA-4EFD-D3DA-B8A2-EA0CED8F2647}"/>
                </a:ext>
              </a:extLst>
            </p:cNvPr>
            <p:cNvSpPr>
              <a:spLocks noChangeAspect="1" noChangeArrowheads="1"/>
            </p:cNvSpPr>
            <p:nvPr/>
          </p:nvSpPr>
          <p:spPr bwMode="auto">
            <a:xfrm flipV="1">
              <a:off x="4689" y="2841"/>
              <a:ext cx="982" cy="79"/>
            </a:xfrm>
            <a:prstGeom prst="rect">
              <a:avLst/>
            </a:prstGeom>
            <a:gradFill rotWithShape="0">
              <a:gsLst>
                <a:gs pos="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87" name="AutoShape 1091">
              <a:extLst>
                <a:ext uri="{FF2B5EF4-FFF2-40B4-BE49-F238E27FC236}">
                  <a16:creationId xmlns:a16="http://schemas.microsoft.com/office/drawing/2014/main" id="{8D311E82-8C1D-077C-94F6-D4C294EE12CD}"/>
                </a:ext>
              </a:extLst>
            </p:cNvPr>
            <p:cNvSpPr>
              <a:spLocks noChangeAspect="1" noChangeArrowheads="1"/>
            </p:cNvSpPr>
            <p:nvPr/>
          </p:nvSpPr>
          <p:spPr bwMode="auto">
            <a:xfrm>
              <a:off x="4571" y="2271"/>
              <a:ext cx="1089" cy="152"/>
            </a:xfrm>
            <a:prstGeom prst="parallelogram">
              <a:avLst>
                <a:gd name="adj" fmla="val 71645"/>
              </a:avLst>
            </a:prstGeom>
            <a:gradFill rotWithShape="0">
              <a:gsLst>
                <a:gs pos="0">
                  <a:srgbClr val="969696"/>
                </a:gs>
                <a:gs pos="100000">
                  <a:srgbClr val="5F5F5F"/>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88" name="Rectangle 1092">
              <a:extLst>
                <a:ext uri="{FF2B5EF4-FFF2-40B4-BE49-F238E27FC236}">
                  <a16:creationId xmlns:a16="http://schemas.microsoft.com/office/drawing/2014/main" id="{1093B2F1-F938-4EAD-16FE-F2C8C55351EA}"/>
                </a:ext>
              </a:extLst>
            </p:cNvPr>
            <p:cNvSpPr>
              <a:spLocks noChangeAspect="1" noChangeArrowheads="1"/>
            </p:cNvSpPr>
            <p:nvPr/>
          </p:nvSpPr>
          <p:spPr bwMode="auto">
            <a:xfrm>
              <a:off x="4685" y="2211"/>
              <a:ext cx="982" cy="122"/>
            </a:xfrm>
            <a:prstGeom prst="rect">
              <a:avLst/>
            </a:prstGeom>
            <a:gradFill rotWithShape="0">
              <a:gsLst>
                <a:gs pos="0">
                  <a:schemeClr val="bg2"/>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89" name="AutoShape 1093">
              <a:extLst>
                <a:ext uri="{FF2B5EF4-FFF2-40B4-BE49-F238E27FC236}">
                  <a16:creationId xmlns:a16="http://schemas.microsoft.com/office/drawing/2014/main" id="{F5BDB23F-C270-AD73-3030-A64C845929BC}"/>
                </a:ext>
              </a:extLst>
            </p:cNvPr>
            <p:cNvSpPr>
              <a:spLocks noChangeAspect="1" noChangeArrowheads="1"/>
            </p:cNvSpPr>
            <p:nvPr/>
          </p:nvSpPr>
          <p:spPr bwMode="auto">
            <a:xfrm flipV="1">
              <a:off x="4576" y="2526"/>
              <a:ext cx="1089" cy="152"/>
            </a:xfrm>
            <a:prstGeom prst="parallelogram">
              <a:avLst>
                <a:gd name="adj" fmla="val 71645"/>
              </a:avLst>
            </a:prstGeom>
            <a:gradFill rotWithShape="0">
              <a:gsLst>
                <a:gs pos="0">
                  <a:srgbClr val="5F5F5F"/>
                </a:gs>
                <a:gs pos="100000">
                  <a:srgbClr val="B2B2B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90" name="Rectangle 1094">
              <a:extLst>
                <a:ext uri="{FF2B5EF4-FFF2-40B4-BE49-F238E27FC236}">
                  <a16:creationId xmlns:a16="http://schemas.microsoft.com/office/drawing/2014/main" id="{FBEEC0FE-1498-1635-3418-DBE21C18E0D9}"/>
                </a:ext>
              </a:extLst>
            </p:cNvPr>
            <p:cNvSpPr>
              <a:spLocks noChangeAspect="1" noChangeArrowheads="1"/>
            </p:cNvSpPr>
            <p:nvPr/>
          </p:nvSpPr>
          <p:spPr bwMode="auto">
            <a:xfrm flipV="1">
              <a:off x="4690" y="2616"/>
              <a:ext cx="982" cy="122"/>
            </a:xfrm>
            <a:prstGeom prst="rect">
              <a:avLst/>
            </a:prstGeom>
            <a:gradFill rotWithShape="0">
              <a:gsLst>
                <a:gs pos="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20615" name="Rectangle 1095">
              <a:extLst>
                <a:ext uri="{FF2B5EF4-FFF2-40B4-BE49-F238E27FC236}">
                  <a16:creationId xmlns:a16="http://schemas.microsoft.com/office/drawing/2014/main" id="{56F45671-2CBA-21A8-ECA6-189254A9161E}"/>
                </a:ext>
              </a:extLst>
            </p:cNvPr>
            <p:cNvSpPr>
              <a:spLocks noChangeAspect="1" noChangeArrowheads="1"/>
            </p:cNvSpPr>
            <p:nvPr/>
          </p:nvSpPr>
          <p:spPr bwMode="auto">
            <a:xfrm>
              <a:off x="291" y="2348"/>
              <a:ext cx="35" cy="251"/>
            </a:xfrm>
            <a:prstGeom prst="rect">
              <a:avLst/>
            </a:prstGeom>
            <a:gradFill rotWithShape="0">
              <a:gsLst>
                <a:gs pos="0">
                  <a:schemeClr val="bg2"/>
                </a:gs>
                <a:gs pos="5000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defRPr/>
              </a:pPr>
              <a:endParaRPr lang="en-GB"/>
            </a:p>
          </p:txBody>
        </p:sp>
        <p:sp>
          <p:nvSpPr>
            <p:cNvPr id="67692" name="Freeform 1096">
              <a:extLst>
                <a:ext uri="{FF2B5EF4-FFF2-40B4-BE49-F238E27FC236}">
                  <a16:creationId xmlns:a16="http://schemas.microsoft.com/office/drawing/2014/main" id="{93BB3F87-482C-A068-7CED-972BC16B4C2A}"/>
                </a:ext>
              </a:extLst>
            </p:cNvPr>
            <p:cNvSpPr>
              <a:spLocks noChangeAspect="1"/>
            </p:cNvSpPr>
            <p:nvPr/>
          </p:nvSpPr>
          <p:spPr bwMode="auto">
            <a:xfrm>
              <a:off x="2280" y="2029"/>
              <a:ext cx="1264" cy="897"/>
            </a:xfrm>
            <a:custGeom>
              <a:avLst/>
              <a:gdLst>
                <a:gd name="T0" fmla="*/ 1347 w 1248"/>
                <a:gd name="T1" fmla="*/ 223 h 960"/>
                <a:gd name="T2" fmla="*/ 414 w 1248"/>
                <a:gd name="T3" fmla="*/ 0 h 960"/>
                <a:gd name="T4" fmla="*/ 312 w 1248"/>
                <a:gd name="T5" fmla="*/ 0 h 960"/>
                <a:gd name="T6" fmla="*/ 312 w 1248"/>
                <a:gd name="T7" fmla="*/ 32 h 960"/>
                <a:gd name="T8" fmla="*/ 0 w 1248"/>
                <a:gd name="T9" fmla="*/ 32 h 960"/>
                <a:gd name="T10" fmla="*/ 0 w 1248"/>
                <a:gd name="T11" fmla="*/ 606 h 960"/>
                <a:gd name="T12" fmla="*/ 312 w 1248"/>
                <a:gd name="T13" fmla="*/ 606 h 960"/>
                <a:gd name="T14" fmla="*/ 312 w 1248"/>
                <a:gd name="T15" fmla="*/ 639 h 960"/>
                <a:gd name="T16" fmla="*/ 414 w 1248"/>
                <a:gd name="T17" fmla="*/ 639 h 960"/>
                <a:gd name="T18" fmla="*/ 1347 w 1248"/>
                <a:gd name="T19" fmla="*/ 416 h 960"/>
                <a:gd name="T20" fmla="*/ 1347 w 1248"/>
                <a:gd name="T21" fmla="*/ 223 h 9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48" h="960">
                  <a:moveTo>
                    <a:pt x="1248" y="336"/>
                  </a:moveTo>
                  <a:lnTo>
                    <a:pt x="384" y="0"/>
                  </a:lnTo>
                  <a:lnTo>
                    <a:pt x="288" y="0"/>
                  </a:lnTo>
                  <a:lnTo>
                    <a:pt x="288" y="48"/>
                  </a:lnTo>
                  <a:lnTo>
                    <a:pt x="0" y="48"/>
                  </a:lnTo>
                  <a:lnTo>
                    <a:pt x="0" y="912"/>
                  </a:lnTo>
                  <a:lnTo>
                    <a:pt x="288" y="912"/>
                  </a:lnTo>
                  <a:lnTo>
                    <a:pt x="288" y="960"/>
                  </a:lnTo>
                  <a:lnTo>
                    <a:pt x="384" y="960"/>
                  </a:lnTo>
                  <a:lnTo>
                    <a:pt x="1248" y="624"/>
                  </a:lnTo>
                  <a:lnTo>
                    <a:pt x="1248" y="336"/>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93" name="Rectangle 1097">
              <a:extLst>
                <a:ext uri="{FF2B5EF4-FFF2-40B4-BE49-F238E27FC236}">
                  <a16:creationId xmlns:a16="http://schemas.microsoft.com/office/drawing/2014/main" id="{211F5866-D0C0-9E47-467E-CEBDCF16E476}"/>
                </a:ext>
              </a:extLst>
            </p:cNvPr>
            <p:cNvSpPr>
              <a:spLocks noChangeAspect="1" noChangeArrowheads="1"/>
            </p:cNvSpPr>
            <p:nvPr/>
          </p:nvSpPr>
          <p:spPr bwMode="auto">
            <a:xfrm>
              <a:off x="2392" y="2879"/>
              <a:ext cx="202" cy="91"/>
            </a:xfrm>
            <a:prstGeom prst="rect">
              <a:avLst/>
            </a:prstGeom>
            <a:solidFill>
              <a:srgbClr val="FFCC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94" name="Rectangle 1098">
              <a:extLst>
                <a:ext uri="{FF2B5EF4-FFF2-40B4-BE49-F238E27FC236}">
                  <a16:creationId xmlns:a16="http://schemas.microsoft.com/office/drawing/2014/main" id="{AA2CCBE0-7447-AD4C-09C2-59FB4D25C27A}"/>
                </a:ext>
              </a:extLst>
            </p:cNvPr>
            <p:cNvSpPr>
              <a:spLocks noChangeAspect="1" noChangeArrowheads="1"/>
            </p:cNvSpPr>
            <p:nvPr/>
          </p:nvSpPr>
          <p:spPr bwMode="auto">
            <a:xfrm>
              <a:off x="2392" y="1992"/>
              <a:ext cx="192" cy="91"/>
            </a:xfrm>
            <a:prstGeom prst="rect">
              <a:avLst/>
            </a:prstGeom>
            <a:solidFill>
              <a:srgbClr val="FFCC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95" name="Freeform 1099">
              <a:extLst>
                <a:ext uri="{FF2B5EF4-FFF2-40B4-BE49-F238E27FC236}">
                  <a16:creationId xmlns:a16="http://schemas.microsoft.com/office/drawing/2014/main" id="{58B0CFEC-1C2B-1C38-782C-879E26299C1F}"/>
                </a:ext>
              </a:extLst>
            </p:cNvPr>
            <p:cNvSpPr>
              <a:spLocks noChangeAspect="1"/>
            </p:cNvSpPr>
            <p:nvPr/>
          </p:nvSpPr>
          <p:spPr bwMode="auto">
            <a:xfrm>
              <a:off x="1096" y="2081"/>
              <a:ext cx="144" cy="800"/>
            </a:xfrm>
            <a:custGeom>
              <a:avLst/>
              <a:gdLst>
                <a:gd name="T0" fmla="*/ 96 w 144"/>
                <a:gd name="T1" fmla="*/ 0 h 864"/>
                <a:gd name="T2" fmla="*/ 0 w 144"/>
                <a:gd name="T3" fmla="*/ 212 h 864"/>
                <a:gd name="T4" fmla="*/ 0 w 144"/>
                <a:gd name="T5" fmla="*/ 332 h 864"/>
                <a:gd name="T6" fmla="*/ 96 w 144"/>
                <a:gd name="T7" fmla="*/ 544 h 864"/>
                <a:gd name="T8" fmla="*/ 144 w 144"/>
                <a:gd name="T9" fmla="*/ 544 h 864"/>
                <a:gd name="T10" fmla="*/ 144 w 144"/>
                <a:gd name="T11" fmla="*/ 0 h 864"/>
                <a:gd name="T12" fmla="*/ 96 w 144"/>
                <a:gd name="T13" fmla="*/ 0 h 8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 h="864">
                  <a:moveTo>
                    <a:pt x="96" y="0"/>
                  </a:moveTo>
                  <a:lnTo>
                    <a:pt x="0" y="336"/>
                  </a:lnTo>
                  <a:lnTo>
                    <a:pt x="0" y="528"/>
                  </a:lnTo>
                  <a:lnTo>
                    <a:pt x="96" y="864"/>
                  </a:lnTo>
                  <a:lnTo>
                    <a:pt x="144" y="864"/>
                  </a:lnTo>
                  <a:lnTo>
                    <a:pt x="144" y="0"/>
                  </a:lnTo>
                  <a:lnTo>
                    <a:pt x="96" y="0"/>
                  </a:lnTo>
                  <a:close/>
                </a:path>
              </a:pathLst>
            </a:custGeom>
            <a:gradFill rotWithShape="0">
              <a:gsLst>
                <a:gs pos="0">
                  <a:srgbClr val="000000"/>
                </a:gs>
                <a:gs pos="100000">
                  <a:srgbClr val="C0C0C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96" name="Freeform 1100">
              <a:extLst>
                <a:ext uri="{FF2B5EF4-FFF2-40B4-BE49-F238E27FC236}">
                  <a16:creationId xmlns:a16="http://schemas.microsoft.com/office/drawing/2014/main" id="{D178D49F-88C7-764A-3484-59B03DB75E94}"/>
                </a:ext>
              </a:extLst>
            </p:cNvPr>
            <p:cNvSpPr>
              <a:spLocks noChangeAspect="1"/>
            </p:cNvSpPr>
            <p:nvPr/>
          </p:nvSpPr>
          <p:spPr bwMode="auto">
            <a:xfrm>
              <a:off x="1048" y="2036"/>
              <a:ext cx="1344" cy="890"/>
            </a:xfrm>
            <a:custGeom>
              <a:avLst/>
              <a:gdLst>
                <a:gd name="T0" fmla="*/ 1344 w 1344"/>
                <a:gd name="T1" fmla="*/ 579 h 960"/>
                <a:gd name="T2" fmla="*/ 1248 w 1344"/>
                <a:gd name="T3" fmla="*/ 579 h 960"/>
                <a:gd name="T4" fmla="*/ 1248 w 1344"/>
                <a:gd name="T5" fmla="*/ 549 h 960"/>
                <a:gd name="T6" fmla="*/ 192 w 1344"/>
                <a:gd name="T7" fmla="*/ 549 h 960"/>
                <a:gd name="T8" fmla="*/ 192 w 1344"/>
                <a:gd name="T9" fmla="*/ 579 h 960"/>
                <a:gd name="T10" fmla="*/ 144 w 1344"/>
                <a:gd name="T11" fmla="*/ 579 h 960"/>
                <a:gd name="T12" fmla="*/ 48 w 1344"/>
                <a:gd name="T13" fmla="*/ 366 h 960"/>
                <a:gd name="T14" fmla="*/ 48 w 1344"/>
                <a:gd name="T15" fmla="*/ 244 h 960"/>
                <a:gd name="T16" fmla="*/ 144 w 1344"/>
                <a:gd name="T17" fmla="*/ 31 h 960"/>
                <a:gd name="T18" fmla="*/ 192 w 1344"/>
                <a:gd name="T19" fmla="*/ 31 h 960"/>
                <a:gd name="T20" fmla="*/ 192 w 1344"/>
                <a:gd name="T21" fmla="*/ 61 h 960"/>
                <a:gd name="T22" fmla="*/ 1248 w 1344"/>
                <a:gd name="T23" fmla="*/ 61 h 960"/>
                <a:gd name="T24" fmla="*/ 1248 w 1344"/>
                <a:gd name="T25" fmla="*/ 31 h 960"/>
                <a:gd name="T26" fmla="*/ 1344 w 1344"/>
                <a:gd name="T27" fmla="*/ 31 h 960"/>
                <a:gd name="T28" fmla="*/ 1344 w 1344"/>
                <a:gd name="T29" fmla="*/ 0 h 960"/>
                <a:gd name="T30" fmla="*/ 96 w 1344"/>
                <a:gd name="T31" fmla="*/ 0 h 960"/>
                <a:gd name="T32" fmla="*/ 0 w 1344"/>
                <a:gd name="T33" fmla="*/ 244 h 960"/>
                <a:gd name="T34" fmla="*/ 0 w 1344"/>
                <a:gd name="T35" fmla="*/ 366 h 960"/>
                <a:gd name="T36" fmla="*/ 96 w 1344"/>
                <a:gd name="T37" fmla="*/ 609 h 960"/>
                <a:gd name="T38" fmla="*/ 1344 w 1344"/>
                <a:gd name="T39" fmla="*/ 609 h 960"/>
                <a:gd name="T40" fmla="*/ 1344 w 1344"/>
                <a:gd name="T41" fmla="*/ 579 h 9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44" h="960">
                  <a:moveTo>
                    <a:pt x="1344" y="912"/>
                  </a:moveTo>
                  <a:lnTo>
                    <a:pt x="1248" y="912"/>
                  </a:lnTo>
                  <a:lnTo>
                    <a:pt x="1248" y="864"/>
                  </a:lnTo>
                  <a:lnTo>
                    <a:pt x="192" y="864"/>
                  </a:lnTo>
                  <a:lnTo>
                    <a:pt x="192" y="912"/>
                  </a:lnTo>
                  <a:lnTo>
                    <a:pt x="144" y="912"/>
                  </a:lnTo>
                  <a:lnTo>
                    <a:pt x="48" y="576"/>
                  </a:lnTo>
                  <a:lnTo>
                    <a:pt x="48" y="384"/>
                  </a:lnTo>
                  <a:lnTo>
                    <a:pt x="144" y="48"/>
                  </a:lnTo>
                  <a:lnTo>
                    <a:pt x="192" y="48"/>
                  </a:lnTo>
                  <a:lnTo>
                    <a:pt x="192" y="96"/>
                  </a:lnTo>
                  <a:lnTo>
                    <a:pt x="1248" y="96"/>
                  </a:lnTo>
                  <a:lnTo>
                    <a:pt x="1248" y="48"/>
                  </a:lnTo>
                  <a:lnTo>
                    <a:pt x="1344" y="48"/>
                  </a:lnTo>
                  <a:lnTo>
                    <a:pt x="1344" y="0"/>
                  </a:lnTo>
                  <a:lnTo>
                    <a:pt x="96" y="0"/>
                  </a:lnTo>
                  <a:lnTo>
                    <a:pt x="0" y="384"/>
                  </a:lnTo>
                  <a:lnTo>
                    <a:pt x="0" y="576"/>
                  </a:lnTo>
                  <a:lnTo>
                    <a:pt x="96" y="960"/>
                  </a:lnTo>
                  <a:lnTo>
                    <a:pt x="1344" y="960"/>
                  </a:lnTo>
                  <a:lnTo>
                    <a:pt x="1344" y="912"/>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7697" name="Group 1101">
              <a:extLst>
                <a:ext uri="{FF2B5EF4-FFF2-40B4-BE49-F238E27FC236}">
                  <a16:creationId xmlns:a16="http://schemas.microsoft.com/office/drawing/2014/main" id="{5C71062D-DCC7-3A4C-D0B2-5E247F3A1EA4}"/>
                </a:ext>
              </a:extLst>
            </p:cNvPr>
            <p:cNvGrpSpPr>
              <a:grpSpLocks noChangeAspect="1"/>
            </p:cNvGrpSpPr>
            <p:nvPr/>
          </p:nvGrpSpPr>
          <p:grpSpPr bwMode="auto">
            <a:xfrm>
              <a:off x="1215" y="2079"/>
              <a:ext cx="1533" cy="804"/>
              <a:chOff x="3352" y="1824"/>
              <a:chExt cx="2332" cy="1339"/>
            </a:xfrm>
          </p:grpSpPr>
          <p:grpSp>
            <p:nvGrpSpPr>
              <p:cNvPr id="67698" name="Group 1102">
                <a:extLst>
                  <a:ext uri="{FF2B5EF4-FFF2-40B4-BE49-F238E27FC236}">
                    <a16:creationId xmlns:a16="http://schemas.microsoft.com/office/drawing/2014/main" id="{56A7DEB3-89B2-266F-B043-FFCA15AE9942}"/>
                  </a:ext>
                </a:extLst>
              </p:cNvPr>
              <p:cNvGrpSpPr>
                <a:grpSpLocks noChangeAspect="1"/>
              </p:cNvGrpSpPr>
              <p:nvPr/>
            </p:nvGrpSpPr>
            <p:grpSpPr bwMode="auto">
              <a:xfrm flipH="1">
                <a:off x="3352" y="1824"/>
                <a:ext cx="1644" cy="1339"/>
                <a:chOff x="1861" y="230"/>
                <a:chExt cx="1644" cy="1339"/>
              </a:xfrm>
            </p:grpSpPr>
            <p:sp>
              <p:nvSpPr>
                <p:cNvPr id="67700" name="AutoShape 1103">
                  <a:extLst>
                    <a:ext uri="{FF2B5EF4-FFF2-40B4-BE49-F238E27FC236}">
                      <a16:creationId xmlns:a16="http://schemas.microsoft.com/office/drawing/2014/main" id="{D1296AF8-46B1-2FCB-EE44-1BDC345A6B1A}"/>
                    </a:ext>
                  </a:extLst>
                </p:cNvPr>
                <p:cNvSpPr>
                  <a:spLocks noChangeAspect="1" noChangeArrowheads="1"/>
                </p:cNvSpPr>
                <p:nvPr/>
              </p:nvSpPr>
              <p:spPr bwMode="auto">
                <a:xfrm flipV="1">
                  <a:off x="1861" y="275"/>
                  <a:ext cx="1644" cy="1247"/>
                </a:xfrm>
                <a:prstGeom prst="roundRect">
                  <a:avLst>
                    <a:gd name="adj" fmla="val 0"/>
                  </a:avLst>
                </a:prstGeom>
                <a:solidFill>
                  <a:srgbClr val="FFC281"/>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701" name="Freeform 1104">
                  <a:extLst>
                    <a:ext uri="{FF2B5EF4-FFF2-40B4-BE49-F238E27FC236}">
                      <a16:creationId xmlns:a16="http://schemas.microsoft.com/office/drawing/2014/main" id="{D722F6AC-C76B-24AB-2C57-7AA342D41390}"/>
                    </a:ext>
                  </a:extLst>
                </p:cNvPr>
                <p:cNvSpPr>
                  <a:spLocks noChangeAspect="1"/>
                </p:cNvSpPr>
                <p:nvPr/>
              </p:nvSpPr>
              <p:spPr bwMode="auto">
                <a:xfrm>
                  <a:off x="2985" y="277"/>
                  <a:ext cx="520" cy="1240"/>
                </a:xfrm>
                <a:custGeom>
                  <a:avLst/>
                  <a:gdLst>
                    <a:gd name="T0" fmla="*/ 499 w 524"/>
                    <a:gd name="T1" fmla="*/ 1360 h 1217"/>
                    <a:gd name="T2" fmla="*/ 0 w 524"/>
                    <a:gd name="T3" fmla="*/ 736 h 1217"/>
                    <a:gd name="T4" fmla="*/ 0 w 524"/>
                    <a:gd name="T5" fmla="*/ 625 h 1217"/>
                    <a:gd name="T6" fmla="*/ 499 w 524"/>
                    <a:gd name="T7" fmla="*/ 0 h 1217"/>
                    <a:gd name="T8" fmla="*/ 499 w 524"/>
                    <a:gd name="T9" fmla="*/ 1360 h 1217"/>
                    <a:gd name="T10" fmla="*/ 499 w 524"/>
                    <a:gd name="T11" fmla="*/ 1360 h 12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4" h="1217">
                      <a:moveTo>
                        <a:pt x="523" y="1216"/>
                      </a:moveTo>
                      <a:lnTo>
                        <a:pt x="0" y="658"/>
                      </a:lnTo>
                      <a:lnTo>
                        <a:pt x="0" y="558"/>
                      </a:lnTo>
                      <a:lnTo>
                        <a:pt x="523" y="0"/>
                      </a:lnTo>
                      <a:lnTo>
                        <a:pt x="523" y="1216"/>
                      </a:lnTo>
                    </a:path>
                  </a:pathLst>
                </a:custGeom>
                <a:gradFill rotWithShape="0">
                  <a:gsLst>
                    <a:gs pos="0">
                      <a:srgbClr val="824200"/>
                    </a:gs>
                    <a:gs pos="50000">
                      <a:srgbClr val="FFE1B0"/>
                    </a:gs>
                    <a:gs pos="100000">
                      <a:srgbClr val="8242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702" name="Freeform 1105">
                  <a:extLst>
                    <a:ext uri="{FF2B5EF4-FFF2-40B4-BE49-F238E27FC236}">
                      <a16:creationId xmlns:a16="http://schemas.microsoft.com/office/drawing/2014/main" id="{42B96C4D-5922-1C04-6FC4-95C96F80BA95}"/>
                    </a:ext>
                  </a:extLst>
                </p:cNvPr>
                <p:cNvSpPr>
                  <a:spLocks noChangeAspect="1"/>
                </p:cNvSpPr>
                <p:nvPr/>
              </p:nvSpPr>
              <p:spPr bwMode="auto">
                <a:xfrm>
                  <a:off x="2944" y="230"/>
                  <a:ext cx="561" cy="1339"/>
                </a:xfrm>
                <a:custGeom>
                  <a:avLst/>
                  <a:gdLst>
                    <a:gd name="T0" fmla="*/ 482 w 569"/>
                    <a:gd name="T1" fmla="*/ 0 h 1312"/>
                    <a:gd name="T2" fmla="*/ 521 w 569"/>
                    <a:gd name="T3" fmla="*/ 0 h 1312"/>
                    <a:gd name="T4" fmla="*/ 521 w 569"/>
                    <a:gd name="T5" fmla="*/ 100 h 1312"/>
                    <a:gd name="T6" fmla="*/ 37 w 569"/>
                    <a:gd name="T7" fmla="*/ 692 h 1312"/>
                    <a:gd name="T8" fmla="*/ 37 w 569"/>
                    <a:gd name="T9" fmla="*/ 790 h 1312"/>
                    <a:gd name="T10" fmla="*/ 521 w 569"/>
                    <a:gd name="T11" fmla="*/ 1383 h 1312"/>
                    <a:gd name="T12" fmla="*/ 521 w 569"/>
                    <a:gd name="T13" fmla="*/ 1482 h 1312"/>
                    <a:gd name="T14" fmla="*/ 482 w 569"/>
                    <a:gd name="T15" fmla="*/ 1482 h 1312"/>
                    <a:gd name="T16" fmla="*/ 482 w 569"/>
                    <a:gd name="T17" fmla="*/ 1433 h 1312"/>
                    <a:gd name="T18" fmla="*/ 482 w 569"/>
                    <a:gd name="T19" fmla="*/ 1383 h 1312"/>
                    <a:gd name="T20" fmla="*/ 0 w 569"/>
                    <a:gd name="T21" fmla="*/ 790 h 1312"/>
                    <a:gd name="T22" fmla="*/ 0 w 569"/>
                    <a:gd name="T23" fmla="*/ 692 h 1312"/>
                    <a:gd name="T24" fmla="*/ 482 w 569"/>
                    <a:gd name="T25" fmla="*/ 100 h 1312"/>
                    <a:gd name="T26" fmla="*/ 482 w 569"/>
                    <a:gd name="T27" fmla="*/ 0 h 1312"/>
                    <a:gd name="T28" fmla="*/ 482 w 569"/>
                    <a:gd name="T29" fmla="*/ 0 h 1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69" h="1312">
                      <a:moveTo>
                        <a:pt x="524" y="0"/>
                      </a:moveTo>
                      <a:lnTo>
                        <a:pt x="568" y="0"/>
                      </a:lnTo>
                      <a:lnTo>
                        <a:pt x="568" y="88"/>
                      </a:lnTo>
                      <a:lnTo>
                        <a:pt x="43" y="612"/>
                      </a:lnTo>
                      <a:lnTo>
                        <a:pt x="43" y="699"/>
                      </a:lnTo>
                      <a:lnTo>
                        <a:pt x="568" y="1224"/>
                      </a:lnTo>
                      <a:lnTo>
                        <a:pt x="568" y="1311"/>
                      </a:lnTo>
                      <a:lnTo>
                        <a:pt x="524" y="1311"/>
                      </a:lnTo>
                      <a:lnTo>
                        <a:pt x="524" y="1268"/>
                      </a:lnTo>
                      <a:lnTo>
                        <a:pt x="524" y="1224"/>
                      </a:lnTo>
                      <a:lnTo>
                        <a:pt x="0" y="699"/>
                      </a:lnTo>
                      <a:lnTo>
                        <a:pt x="0" y="612"/>
                      </a:lnTo>
                      <a:lnTo>
                        <a:pt x="524" y="88"/>
                      </a:lnTo>
                      <a:lnTo>
                        <a:pt x="524" y="0"/>
                      </a:lnTo>
                    </a:path>
                  </a:pathLst>
                </a:custGeom>
                <a:solidFill>
                  <a:srgbClr val="E262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7699" name="Freeform 1106">
                <a:extLst>
                  <a:ext uri="{FF2B5EF4-FFF2-40B4-BE49-F238E27FC236}">
                    <a16:creationId xmlns:a16="http://schemas.microsoft.com/office/drawing/2014/main" id="{7CB41994-0385-B6D8-E7B7-5A61711047AA}"/>
                  </a:ext>
                </a:extLst>
              </p:cNvPr>
              <p:cNvSpPr>
                <a:spLocks noChangeAspect="1"/>
              </p:cNvSpPr>
              <p:nvPr/>
            </p:nvSpPr>
            <p:spPr bwMode="auto">
              <a:xfrm flipH="1">
                <a:off x="4947" y="2227"/>
                <a:ext cx="737" cy="540"/>
              </a:xfrm>
              <a:custGeom>
                <a:avLst/>
                <a:gdLst>
                  <a:gd name="T0" fmla="*/ 692 w 746"/>
                  <a:gd name="T1" fmla="*/ 0 h 530"/>
                  <a:gd name="T2" fmla="*/ 491 w 746"/>
                  <a:gd name="T3" fmla="*/ 0 h 530"/>
                  <a:gd name="T4" fmla="*/ 491 w 746"/>
                  <a:gd name="T5" fmla="*/ 72 h 530"/>
                  <a:gd name="T6" fmla="*/ 0 w 746"/>
                  <a:gd name="T7" fmla="*/ 72 h 530"/>
                  <a:gd name="T8" fmla="*/ 0 w 746"/>
                  <a:gd name="T9" fmla="*/ 518 h 530"/>
                  <a:gd name="T10" fmla="*/ 491 w 746"/>
                  <a:gd name="T11" fmla="*/ 518 h 530"/>
                  <a:gd name="T12" fmla="*/ 491 w 746"/>
                  <a:gd name="T13" fmla="*/ 592 h 530"/>
                  <a:gd name="T14" fmla="*/ 692 w 746"/>
                  <a:gd name="T15" fmla="*/ 592 h 530"/>
                  <a:gd name="T16" fmla="*/ 692 w 746"/>
                  <a:gd name="T17" fmla="*/ 0 h 530"/>
                  <a:gd name="T18" fmla="*/ 692 w 746"/>
                  <a:gd name="T19" fmla="*/ 0 h 5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46" h="530">
                    <a:moveTo>
                      <a:pt x="745" y="0"/>
                    </a:moveTo>
                    <a:lnTo>
                      <a:pt x="527" y="0"/>
                    </a:lnTo>
                    <a:lnTo>
                      <a:pt x="527" y="66"/>
                    </a:lnTo>
                    <a:lnTo>
                      <a:pt x="0" y="66"/>
                    </a:lnTo>
                    <a:lnTo>
                      <a:pt x="0" y="463"/>
                    </a:lnTo>
                    <a:lnTo>
                      <a:pt x="527" y="463"/>
                    </a:lnTo>
                    <a:lnTo>
                      <a:pt x="527" y="529"/>
                    </a:lnTo>
                    <a:lnTo>
                      <a:pt x="745" y="529"/>
                    </a:lnTo>
                    <a:lnTo>
                      <a:pt x="745" y="0"/>
                    </a:lnTo>
                  </a:path>
                </a:pathLst>
              </a:custGeom>
              <a:solidFill>
                <a:srgbClr val="72727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grpSp>
        <p:nvGrpSpPr>
          <p:cNvPr id="67599" name="Group 1107">
            <a:extLst>
              <a:ext uri="{FF2B5EF4-FFF2-40B4-BE49-F238E27FC236}">
                <a16:creationId xmlns:a16="http://schemas.microsoft.com/office/drawing/2014/main" id="{02D5FDE6-6258-B125-F994-167508E56527}"/>
              </a:ext>
            </a:extLst>
          </p:cNvPr>
          <p:cNvGrpSpPr>
            <a:grpSpLocks noChangeAspect="1"/>
          </p:cNvGrpSpPr>
          <p:nvPr/>
        </p:nvGrpSpPr>
        <p:grpSpPr bwMode="auto">
          <a:xfrm>
            <a:off x="6624638" y="2705100"/>
            <a:ext cx="1528762" cy="454025"/>
            <a:chOff x="1619" y="1309"/>
            <a:chExt cx="4814" cy="1428"/>
          </a:xfrm>
        </p:grpSpPr>
        <p:sp>
          <p:nvSpPr>
            <p:cNvPr id="67668" name="Freeform 1108">
              <a:extLst>
                <a:ext uri="{FF2B5EF4-FFF2-40B4-BE49-F238E27FC236}">
                  <a16:creationId xmlns:a16="http://schemas.microsoft.com/office/drawing/2014/main" id="{ED52A04B-264D-9F50-BAE3-ED1D7DDC2709}"/>
                </a:ext>
              </a:extLst>
            </p:cNvPr>
            <p:cNvSpPr>
              <a:spLocks noChangeAspect="1"/>
            </p:cNvSpPr>
            <p:nvPr/>
          </p:nvSpPr>
          <p:spPr bwMode="auto">
            <a:xfrm>
              <a:off x="2928" y="1389"/>
              <a:ext cx="3351" cy="1269"/>
            </a:xfrm>
            <a:custGeom>
              <a:avLst/>
              <a:gdLst>
                <a:gd name="T0" fmla="*/ 0 w 3801"/>
                <a:gd name="T1" fmla="*/ 97 h 1398"/>
                <a:gd name="T2" fmla="*/ 123 w 3801"/>
                <a:gd name="T3" fmla="*/ 0 h 1398"/>
                <a:gd name="T4" fmla="*/ 1128 w 3801"/>
                <a:gd name="T5" fmla="*/ 0 h 1398"/>
                <a:gd name="T6" fmla="*/ 1375 w 3801"/>
                <a:gd name="T7" fmla="*/ 49 h 1398"/>
                <a:gd name="T8" fmla="*/ 1560 w 3801"/>
                <a:gd name="T9" fmla="*/ 147 h 1398"/>
                <a:gd name="T10" fmla="*/ 1723 w 3801"/>
                <a:gd name="T11" fmla="*/ 269 h 1398"/>
                <a:gd name="T12" fmla="*/ 1783 w 3801"/>
                <a:gd name="T13" fmla="*/ 342 h 1398"/>
                <a:gd name="T14" fmla="*/ 1783 w 3801"/>
                <a:gd name="T15" fmla="*/ 439 h 1398"/>
                <a:gd name="T16" fmla="*/ 1661 w 3801"/>
                <a:gd name="T17" fmla="*/ 562 h 1398"/>
                <a:gd name="T18" fmla="*/ 1478 w 3801"/>
                <a:gd name="T19" fmla="*/ 684 h 1398"/>
                <a:gd name="T20" fmla="*/ 1292 w 3801"/>
                <a:gd name="T21" fmla="*/ 758 h 1398"/>
                <a:gd name="T22" fmla="*/ 1149 w 3801"/>
                <a:gd name="T23" fmla="*/ 782 h 1398"/>
                <a:gd name="T24" fmla="*/ 123 w 3801"/>
                <a:gd name="T25" fmla="*/ 782 h 1398"/>
                <a:gd name="T26" fmla="*/ 0 w 3801"/>
                <a:gd name="T27" fmla="*/ 684 h 1398"/>
                <a:gd name="T28" fmla="*/ 0 w 3801"/>
                <a:gd name="T29" fmla="*/ 97 h 1398"/>
                <a:gd name="T30" fmla="*/ 0 w 3801"/>
                <a:gd name="T31" fmla="*/ 97 h 13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801" h="1398">
                  <a:moveTo>
                    <a:pt x="0" y="174"/>
                  </a:moveTo>
                  <a:lnTo>
                    <a:pt x="262" y="0"/>
                  </a:lnTo>
                  <a:lnTo>
                    <a:pt x="2402" y="0"/>
                  </a:lnTo>
                  <a:lnTo>
                    <a:pt x="2926" y="87"/>
                  </a:lnTo>
                  <a:lnTo>
                    <a:pt x="3319" y="262"/>
                  </a:lnTo>
                  <a:lnTo>
                    <a:pt x="3669" y="480"/>
                  </a:lnTo>
                  <a:lnTo>
                    <a:pt x="3800" y="611"/>
                  </a:lnTo>
                  <a:lnTo>
                    <a:pt x="3800" y="786"/>
                  </a:lnTo>
                  <a:lnTo>
                    <a:pt x="3538" y="1004"/>
                  </a:lnTo>
                  <a:lnTo>
                    <a:pt x="3145" y="1223"/>
                  </a:lnTo>
                  <a:lnTo>
                    <a:pt x="2751" y="1354"/>
                  </a:lnTo>
                  <a:lnTo>
                    <a:pt x="2446" y="1397"/>
                  </a:lnTo>
                  <a:lnTo>
                    <a:pt x="262" y="1397"/>
                  </a:lnTo>
                  <a:lnTo>
                    <a:pt x="0" y="1223"/>
                  </a:lnTo>
                  <a:lnTo>
                    <a:pt x="0" y="174"/>
                  </a:lnTo>
                </a:path>
              </a:pathLst>
            </a:custGeom>
            <a:solidFill>
              <a:srgbClr val="FFC281"/>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9" name="AutoShape 1109">
              <a:extLst>
                <a:ext uri="{FF2B5EF4-FFF2-40B4-BE49-F238E27FC236}">
                  <a16:creationId xmlns:a16="http://schemas.microsoft.com/office/drawing/2014/main" id="{045B4AF3-10AE-A827-A685-2E131051949E}"/>
                </a:ext>
              </a:extLst>
            </p:cNvPr>
            <p:cNvSpPr>
              <a:spLocks noChangeAspect="1" noChangeArrowheads="1"/>
            </p:cNvSpPr>
            <p:nvPr/>
          </p:nvSpPr>
          <p:spPr bwMode="auto">
            <a:xfrm flipV="1">
              <a:off x="2620" y="1309"/>
              <a:ext cx="348" cy="121"/>
            </a:xfrm>
            <a:prstGeom prst="roundRect">
              <a:avLst>
                <a:gd name="adj" fmla="val 0"/>
              </a:avLst>
            </a:prstGeom>
            <a:solidFill>
              <a:srgbClr val="BF41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70" name="Freeform 1110">
              <a:extLst>
                <a:ext uri="{FF2B5EF4-FFF2-40B4-BE49-F238E27FC236}">
                  <a16:creationId xmlns:a16="http://schemas.microsoft.com/office/drawing/2014/main" id="{74D6EA66-C46E-D0BE-D4E1-B35CD7935109}"/>
                </a:ext>
              </a:extLst>
            </p:cNvPr>
            <p:cNvSpPr>
              <a:spLocks noChangeAspect="1"/>
            </p:cNvSpPr>
            <p:nvPr/>
          </p:nvSpPr>
          <p:spPr bwMode="auto">
            <a:xfrm>
              <a:off x="2429" y="1348"/>
              <a:ext cx="4004" cy="1353"/>
            </a:xfrm>
            <a:custGeom>
              <a:avLst/>
              <a:gdLst>
                <a:gd name="T0" fmla="*/ 2057 w 4542"/>
                <a:gd name="T1" fmla="*/ 499 h 1494"/>
                <a:gd name="T2" fmla="*/ 1935 w 4542"/>
                <a:gd name="T3" fmla="*/ 609 h 1494"/>
                <a:gd name="T4" fmla="*/ 1805 w 4542"/>
                <a:gd name="T5" fmla="*/ 696 h 1494"/>
                <a:gd name="T6" fmla="*/ 1663 w 4542"/>
                <a:gd name="T7" fmla="*/ 764 h 1494"/>
                <a:gd name="T8" fmla="*/ 1515 w 4542"/>
                <a:gd name="T9" fmla="*/ 809 h 1494"/>
                <a:gd name="T10" fmla="*/ 1414 w 4542"/>
                <a:gd name="T11" fmla="*/ 822 h 1494"/>
                <a:gd name="T12" fmla="*/ 287 w 4542"/>
                <a:gd name="T13" fmla="*/ 775 h 1494"/>
                <a:gd name="T14" fmla="*/ 0 w 4542"/>
                <a:gd name="T15" fmla="*/ 822 h 1494"/>
                <a:gd name="T16" fmla="*/ 61 w 4542"/>
                <a:gd name="T17" fmla="*/ 680 h 1494"/>
                <a:gd name="T18" fmla="*/ 293 w 4542"/>
                <a:gd name="T19" fmla="*/ 684 h 1494"/>
                <a:gd name="T20" fmla="*/ 310 w 4542"/>
                <a:gd name="T21" fmla="*/ 698 h 1494"/>
                <a:gd name="T22" fmla="*/ 329 w 4542"/>
                <a:gd name="T23" fmla="*/ 709 h 1494"/>
                <a:gd name="T24" fmla="*/ 348 w 4542"/>
                <a:gd name="T25" fmla="*/ 717 h 1494"/>
                <a:gd name="T26" fmla="*/ 368 w 4542"/>
                <a:gd name="T27" fmla="*/ 724 h 1494"/>
                <a:gd name="T28" fmla="*/ 391 w 4542"/>
                <a:gd name="T29" fmla="*/ 726 h 1494"/>
                <a:gd name="T30" fmla="*/ 1393 w 4542"/>
                <a:gd name="T31" fmla="*/ 775 h 1494"/>
                <a:gd name="T32" fmla="*/ 1524 w 4542"/>
                <a:gd name="T33" fmla="*/ 754 h 1494"/>
                <a:gd name="T34" fmla="*/ 1650 w 4542"/>
                <a:gd name="T35" fmla="*/ 716 h 1494"/>
                <a:gd name="T36" fmla="*/ 1772 w 4542"/>
                <a:gd name="T37" fmla="*/ 658 h 1494"/>
                <a:gd name="T38" fmla="*/ 1887 w 4542"/>
                <a:gd name="T39" fmla="*/ 586 h 1494"/>
                <a:gd name="T40" fmla="*/ 1994 w 4542"/>
                <a:gd name="T41" fmla="*/ 495 h 1494"/>
                <a:gd name="T42" fmla="*/ 2029 w 4542"/>
                <a:gd name="T43" fmla="*/ 413 h 1494"/>
                <a:gd name="T44" fmla="*/ 2028 w 4542"/>
                <a:gd name="T45" fmla="*/ 361 h 1494"/>
                <a:gd name="T46" fmla="*/ 1924 w 4542"/>
                <a:gd name="T47" fmla="*/ 267 h 1494"/>
                <a:gd name="T48" fmla="*/ 1811 w 4542"/>
                <a:gd name="T49" fmla="*/ 188 h 1494"/>
                <a:gd name="T50" fmla="*/ 1692 w 4542"/>
                <a:gd name="T51" fmla="*/ 126 h 1494"/>
                <a:gd name="T52" fmla="*/ 1567 w 4542"/>
                <a:gd name="T53" fmla="*/ 82 h 1494"/>
                <a:gd name="T54" fmla="*/ 1436 w 4542"/>
                <a:gd name="T55" fmla="*/ 54 h 1494"/>
                <a:gd name="T56" fmla="*/ 390 w 4542"/>
                <a:gd name="T57" fmla="*/ 97 h 1494"/>
                <a:gd name="T58" fmla="*/ 375 w 4542"/>
                <a:gd name="T59" fmla="*/ 100 h 1494"/>
                <a:gd name="T60" fmla="*/ 354 w 4542"/>
                <a:gd name="T61" fmla="*/ 105 h 1494"/>
                <a:gd name="T62" fmla="*/ 334 w 4542"/>
                <a:gd name="T63" fmla="*/ 113 h 1494"/>
                <a:gd name="T64" fmla="*/ 316 w 4542"/>
                <a:gd name="T65" fmla="*/ 124 h 1494"/>
                <a:gd name="T66" fmla="*/ 299 w 4542"/>
                <a:gd name="T67" fmla="*/ 136 h 1494"/>
                <a:gd name="T68" fmla="*/ 287 w 4542"/>
                <a:gd name="T69" fmla="*/ 146 h 1494"/>
                <a:gd name="T70" fmla="*/ 0 w 4542"/>
                <a:gd name="T71" fmla="*/ 120 h 1494"/>
                <a:gd name="T72" fmla="*/ 101 w 4542"/>
                <a:gd name="T73" fmla="*/ 48 h 1494"/>
                <a:gd name="T74" fmla="*/ 287 w 4542"/>
                <a:gd name="T75" fmla="*/ 0 h 1494"/>
                <a:gd name="T76" fmla="*/ 1464 w 4542"/>
                <a:gd name="T77" fmla="*/ 8 h 1494"/>
                <a:gd name="T78" fmla="*/ 1615 w 4542"/>
                <a:gd name="T79" fmla="*/ 43 h 1494"/>
                <a:gd name="T80" fmla="*/ 1758 w 4542"/>
                <a:gd name="T81" fmla="*/ 103 h 1494"/>
                <a:gd name="T82" fmla="*/ 1894 w 4542"/>
                <a:gd name="T83" fmla="*/ 185 h 1494"/>
                <a:gd name="T84" fmla="*/ 2018 w 4542"/>
                <a:gd name="T85" fmla="*/ 289 h 1494"/>
                <a:gd name="T86" fmla="*/ 2132 w 4542"/>
                <a:gd name="T87" fmla="*/ 410 h 1494"/>
                <a:gd name="T88" fmla="*/ 2132 w 4542"/>
                <a:gd name="T89" fmla="*/ 412 h 1494"/>
                <a:gd name="T90" fmla="*/ 2132 w 4542"/>
                <a:gd name="T91" fmla="*/ 413 h 1494"/>
                <a:gd name="T92" fmla="*/ 2132 w 4542"/>
                <a:gd name="T93" fmla="*/ 413 h 1494"/>
                <a:gd name="T94" fmla="*/ 2132 w 4542"/>
                <a:gd name="T95" fmla="*/ 413 h 1494"/>
                <a:gd name="T96" fmla="*/ 2132 w 4542"/>
                <a:gd name="T97" fmla="*/ 413 h 149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4542" h="1494">
                  <a:moveTo>
                    <a:pt x="4541" y="750"/>
                  </a:moveTo>
                  <a:lnTo>
                    <a:pt x="4463" y="830"/>
                  </a:lnTo>
                  <a:lnTo>
                    <a:pt x="4383" y="903"/>
                  </a:lnTo>
                  <a:lnTo>
                    <a:pt x="4300" y="975"/>
                  </a:lnTo>
                  <a:lnTo>
                    <a:pt x="4215" y="1040"/>
                  </a:lnTo>
                  <a:lnTo>
                    <a:pt x="4125" y="1102"/>
                  </a:lnTo>
                  <a:lnTo>
                    <a:pt x="4034" y="1160"/>
                  </a:lnTo>
                  <a:lnTo>
                    <a:pt x="3940" y="1213"/>
                  </a:lnTo>
                  <a:lnTo>
                    <a:pt x="3845" y="1262"/>
                  </a:lnTo>
                  <a:lnTo>
                    <a:pt x="3746" y="1308"/>
                  </a:lnTo>
                  <a:lnTo>
                    <a:pt x="3646" y="1348"/>
                  </a:lnTo>
                  <a:lnTo>
                    <a:pt x="3544" y="1385"/>
                  </a:lnTo>
                  <a:lnTo>
                    <a:pt x="3441" y="1416"/>
                  </a:lnTo>
                  <a:lnTo>
                    <a:pt x="3335" y="1443"/>
                  </a:lnTo>
                  <a:lnTo>
                    <a:pt x="3228" y="1465"/>
                  </a:lnTo>
                  <a:lnTo>
                    <a:pt x="3120" y="1482"/>
                  </a:lnTo>
                  <a:lnTo>
                    <a:pt x="3012" y="1493"/>
                  </a:lnTo>
                  <a:lnTo>
                    <a:pt x="3013" y="1493"/>
                  </a:lnTo>
                  <a:lnTo>
                    <a:pt x="611" y="1493"/>
                  </a:lnTo>
                  <a:lnTo>
                    <a:pt x="611" y="1405"/>
                  </a:lnTo>
                  <a:lnTo>
                    <a:pt x="218" y="1405"/>
                  </a:lnTo>
                  <a:lnTo>
                    <a:pt x="218" y="1493"/>
                  </a:lnTo>
                  <a:lnTo>
                    <a:pt x="0" y="1493"/>
                  </a:lnTo>
                  <a:lnTo>
                    <a:pt x="0" y="1274"/>
                  </a:lnTo>
                  <a:lnTo>
                    <a:pt x="87" y="1274"/>
                  </a:lnTo>
                  <a:lnTo>
                    <a:pt x="130" y="1231"/>
                  </a:lnTo>
                  <a:lnTo>
                    <a:pt x="611" y="1231"/>
                  </a:lnTo>
                  <a:lnTo>
                    <a:pt x="612" y="1230"/>
                  </a:lnTo>
                  <a:lnTo>
                    <a:pt x="624" y="1240"/>
                  </a:lnTo>
                  <a:lnTo>
                    <a:pt x="636" y="1249"/>
                  </a:lnTo>
                  <a:lnTo>
                    <a:pt x="648" y="1258"/>
                  </a:lnTo>
                  <a:lnTo>
                    <a:pt x="661" y="1265"/>
                  </a:lnTo>
                  <a:lnTo>
                    <a:pt x="673" y="1273"/>
                  </a:lnTo>
                  <a:lnTo>
                    <a:pt x="687" y="1280"/>
                  </a:lnTo>
                  <a:lnTo>
                    <a:pt x="701" y="1286"/>
                  </a:lnTo>
                  <a:lnTo>
                    <a:pt x="714" y="1291"/>
                  </a:lnTo>
                  <a:lnTo>
                    <a:pt x="728" y="1297"/>
                  </a:lnTo>
                  <a:lnTo>
                    <a:pt x="741" y="1301"/>
                  </a:lnTo>
                  <a:lnTo>
                    <a:pt x="755" y="1306"/>
                  </a:lnTo>
                  <a:lnTo>
                    <a:pt x="770" y="1309"/>
                  </a:lnTo>
                  <a:lnTo>
                    <a:pt x="784" y="1313"/>
                  </a:lnTo>
                  <a:lnTo>
                    <a:pt x="800" y="1315"/>
                  </a:lnTo>
                  <a:lnTo>
                    <a:pt x="814" y="1317"/>
                  </a:lnTo>
                  <a:lnTo>
                    <a:pt x="830" y="1317"/>
                  </a:lnTo>
                  <a:lnTo>
                    <a:pt x="829" y="1318"/>
                  </a:lnTo>
                  <a:lnTo>
                    <a:pt x="2969" y="1405"/>
                  </a:lnTo>
                  <a:lnTo>
                    <a:pt x="2968" y="1405"/>
                  </a:lnTo>
                  <a:lnTo>
                    <a:pt x="3061" y="1397"/>
                  </a:lnTo>
                  <a:lnTo>
                    <a:pt x="3155" y="1384"/>
                  </a:lnTo>
                  <a:lnTo>
                    <a:pt x="3246" y="1368"/>
                  </a:lnTo>
                  <a:lnTo>
                    <a:pt x="3338" y="1347"/>
                  </a:lnTo>
                  <a:lnTo>
                    <a:pt x="3427" y="1325"/>
                  </a:lnTo>
                  <a:lnTo>
                    <a:pt x="3516" y="1297"/>
                  </a:lnTo>
                  <a:lnTo>
                    <a:pt x="3604" y="1267"/>
                  </a:lnTo>
                  <a:lnTo>
                    <a:pt x="3691" y="1231"/>
                  </a:lnTo>
                  <a:lnTo>
                    <a:pt x="3775" y="1194"/>
                  </a:lnTo>
                  <a:lnTo>
                    <a:pt x="3858" y="1152"/>
                  </a:lnTo>
                  <a:lnTo>
                    <a:pt x="3940" y="1109"/>
                  </a:lnTo>
                  <a:lnTo>
                    <a:pt x="4021" y="1061"/>
                  </a:lnTo>
                  <a:lnTo>
                    <a:pt x="4099" y="1010"/>
                  </a:lnTo>
                  <a:lnTo>
                    <a:pt x="4176" y="956"/>
                  </a:lnTo>
                  <a:lnTo>
                    <a:pt x="4249" y="898"/>
                  </a:lnTo>
                  <a:lnTo>
                    <a:pt x="4322" y="837"/>
                  </a:lnTo>
                  <a:lnTo>
                    <a:pt x="4323" y="838"/>
                  </a:lnTo>
                  <a:lnTo>
                    <a:pt x="4323" y="750"/>
                  </a:lnTo>
                  <a:lnTo>
                    <a:pt x="4322" y="744"/>
                  </a:lnTo>
                  <a:lnTo>
                    <a:pt x="4322" y="657"/>
                  </a:lnTo>
                  <a:lnTo>
                    <a:pt x="4322" y="656"/>
                  </a:lnTo>
                  <a:lnTo>
                    <a:pt x="4249" y="597"/>
                  </a:lnTo>
                  <a:lnTo>
                    <a:pt x="4176" y="539"/>
                  </a:lnTo>
                  <a:lnTo>
                    <a:pt x="4099" y="486"/>
                  </a:lnTo>
                  <a:lnTo>
                    <a:pt x="4021" y="434"/>
                  </a:lnTo>
                  <a:lnTo>
                    <a:pt x="3940" y="386"/>
                  </a:lnTo>
                  <a:lnTo>
                    <a:pt x="3858" y="342"/>
                  </a:lnTo>
                  <a:lnTo>
                    <a:pt x="3775" y="301"/>
                  </a:lnTo>
                  <a:lnTo>
                    <a:pt x="3691" y="263"/>
                  </a:lnTo>
                  <a:lnTo>
                    <a:pt x="3604" y="229"/>
                  </a:lnTo>
                  <a:lnTo>
                    <a:pt x="3516" y="199"/>
                  </a:lnTo>
                  <a:lnTo>
                    <a:pt x="3427" y="171"/>
                  </a:lnTo>
                  <a:lnTo>
                    <a:pt x="3338" y="148"/>
                  </a:lnTo>
                  <a:lnTo>
                    <a:pt x="3246" y="128"/>
                  </a:lnTo>
                  <a:lnTo>
                    <a:pt x="3155" y="111"/>
                  </a:lnTo>
                  <a:lnTo>
                    <a:pt x="3061" y="98"/>
                  </a:lnTo>
                  <a:lnTo>
                    <a:pt x="2968" y="89"/>
                  </a:lnTo>
                  <a:lnTo>
                    <a:pt x="2969" y="88"/>
                  </a:lnTo>
                  <a:lnTo>
                    <a:pt x="829" y="175"/>
                  </a:lnTo>
                  <a:lnTo>
                    <a:pt x="830" y="176"/>
                  </a:lnTo>
                  <a:lnTo>
                    <a:pt x="814" y="179"/>
                  </a:lnTo>
                  <a:lnTo>
                    <a:pt x="800" y="181"/>
                  </a:lnTo>
                  <a:lnTo>
                    <a:pt x="784" y="184"/>
                  </a:lnTo>
                  <a:lnTo>
                    <a:pt x="770" y="186"/>
                  </a:lnTo>
                  <a:lnTo>
                    <a:pt x="755" y="190"/>
                  </a:lnTo>
                  <a:lnTo>
                    <a:pt x="741" y="195"/>
                  </a:lnTo>
                  <a:lnTo>
                    <a:pt x="728" y="200"/>
                  </a:lnTo>
                  <a:lnTo>
                    <a:pt x="714" y="204"/>
                  </a:lnTo>
                  <a:lnTo>
                    <a:pt x="701" y="210"/>
                  </a:lnTo>
                  <a:lnTo>
                    <a:pt x="687" y="216"/>
                  </a:lnTo>
                  <a:lnTo>
                    <a:pt x="673" y="224"/>
                  </a:lnTo>
                  <a:lnTo>
                    <a:pt x="661" y="229"/>
                  </a:lnTo>
                  <a:lnTo>
                    <a:pt x="648" y="238"/>
                  </a:lnTo>
                  <a:lnTo>
                    <a:pt x="636" y="246"/>
                  </a:lnTo>
                  <a:lnTo>
                    <a:pt x="624" y="255"/>
                  </a:lnTo>
                  <a:lnTo>
                    <a:pt x="612" y="263"/>
                  </a:lnTo>
                  <a:lnTo>
                    <a:pt x="611" y="263"/>
                  </a:lnTo>
                  <a:lnTo>
                    <a:pt x="130" y="263"/>
                  </a:lnTo>
                  <a:lnTo>
                    <a:pt x="87" y="219"/>
                  </a:lnTo>
                  <a:lnTo>
                    <a:pt x="0" y="219"/>
                  </a:lnTo>
                  <a:lnTo>
                    <a:pt x="0" y="0"/>
                  </a:lnTo>
                  <a:lnTo>
                    <a:pt x="218" y="0"/>
                  </a:lnTo>
                  <a:lnTo>
                    <a:pt x="218" y="88"/>
                  </a:lnTo>
                  <a:lnTo>
                    <a:pt x="611" y="88"/>
                  </a:lnTo>
                  <a:lnTo>
                    <a:pt x="611" y="0"/>
                  </a:lnTo>
                  <a:lnTo>
                    <a:pt x="3013" y="0"/>
                  </a:lnTo>
                  <a:lnTo>
                    <a:pt x="3012" y="0"/>
                  </a:lnTo>
                  <a:lnTo>
                    <a:pt x="3120" y="14"/>
                  </a:lnTo>
                  <a:lnTo>
                    <a:pt x="3228" y="31"/>
                  </a:lnTo>
                  <a:lnTo>
                    <a:pt x="3335" y="53"/>
                  </a:lnTo>
                  <a:lnTo>
                    <a:pt x="3441" y="79"/>
                  </a:lnTo>
                  <a:lnTo>
                    <a:pt x="3544" y="111"/>
                  </a:lnTo>
                  <a:lnTo>
                    <a:pt x="3646" y="147"/>
                  </a:lnTo>
                  <a:lnTo>
                    <a:pt x="3746" y="188"/>
                  </a:lnTo>
                  <a:lnTo>
                    <a:pt x="3845" y="232"/>
                  </a:lnTo>
                  <a:lnTo>
                    <a:pt x="3940" y="282"/>
                  </a:lnTo>
                  <a:lnTo>
                    <a:pt x="4034" y="335"/>
                  </a:lnTo>
                  <a:lnTo>
                    <a:pt x="4125" y="394"/>
                  </a:lnTo>
                  <a:lnTo>
                    <a:pt x="4215" y="455"/>
                  </a:lnTo>
                  <a:lnTo>
                    <a:pt x="4300" y="523"/>
                  </a:lnTo>
                  <a:lnTo>
                    <a:pt x="4383" y="592"/>
                  </a:lnTo>
                  <a:lnTo>
                    <a:pt x="4463" y="665"/>
                  </a:lnTo>
                  <a:lnTo>
                    <a:pt x="4541" y="743"/>
                  </a:lnTo>
                  <a:lnTo>
                    <a:pt x="4541" y="745"/>
                  </a:lnTo>
                  <a:lnTo>
                    <a:pt x="4541" y="746"/>
                  </a:lnTo>
                  <a:lnTo>
                    <a:pt x="4541" y="748"/>
                  </a:lnTo>
                  <a:lnTo>
                    <a:pt x="4541" y="749"/>
                  </a:lnTo>
                  <a:lnTo>
                    <a:pt x="4541" y="750"/>
                  </a:lnTo>
                </a:path>
              </a:pathLst>
            </a:custGeom>
            <a:solidFill>
              <a:srgbClr val="A2A2A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71" name="AutoShape 1111">
              <a:extLst>
                <a:ext uri="{FF2B5EF4-FFF2-40B4-BE49-F238E27FC236}">
                  <a16:creationId xmlns:a16="http://schemas.microsoft.com/office/drawing/2014/main" id="{89E66847-E4A6-3CAC-D7AF-194905F0ECFE}"/>
                </a:ext>
              </a:extLst>
            </p:cNvPr>
            <p:cNvSpPr>
              <a:spLocks noChangeAspect="1" noChangeArrowheads="1"/>
            </p:cNvSpPr>
            <p:nvPr/>
          </p:nvSpPr>
          <p:spPr bwMode="auto">
            <a:xfrm flipV="1">
              <a:off x="2620" y="2620"/>
              <a:ext cx="348" cy="117"/>
            </a:xfrm>
            <a:prstGeom prst="roundRect">
              <a:avLst>
                <a:gd name="adj" fmla="val 0"/>
              </a:avLst>
            </a:prstGeom>
            <a:solidFill>
              <a:srgbClr val="BF41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72" name="Freeform 1112">
              <a:extLst>
                <a:ext uri="{FF2B5EF4-FFF2-40B4-BE49-F238E27FC236}">
                  <a16:creationId xmlns:a16="http://schemas.microsoft.com/office/drawing/2014/main" id="{67A34F2F-03FC-C981-13BB-86A30FA289C3}"/>
                </a:ext>
              </a:extLst>
            </p:cNvPr>
            <p:cNvSpPr>
              <a:spLocks noChangeAspect="1"/>
            </p:cNvSpPr>
            <p:nvPr/>
          </p:nvSpPr>
          <p:spPr bwMode="auto">
            <a:xfrm>
              <a:off x="1622" y="1350"/>
              <a:ext cx="1348" cy="1349"/>
            </a:xfrm>
            <a:custGeom>
              <a:avLst/>
              <a:gdLst>
                <a:gd name="T0" fmla="*/ 430 w 1529"/>
                <a:gd name="T1" fmla="*/ 0 h 1486"/>
                <a:gd name="T2" fmla="*/ 101 w 1529"/>
                <a:gd name="T3" fmla="*/ 0 h 1486"/>
                <a:gd name="T4" fmla="*/ 0 w 1529"/>
                <a:gd name="T5" fmla="*/ 25 h 1486"/>
                <a:gd name="T6" fmla="*/ 0 w 1529"/>
                <a:gd name="T7" fmla="*/ 807 h 1486"/>
                <a:gd name="T8" fmla="*/ 101 w 1529"/>
                <a:gd name="T9" fmla="*/ 832 h 1486"/>
                <a:gd name="T10" fmla="*/ 430 w 1529"/>
                <a:gd name="T11" fmla="*/ 832 h 1486"/>
                <a:gd name="T12" fmla="*/ 430 w 1529"/>
                <a:gd name="T13" fmla="*/ 710 h 1486"/>
                <a:gd name="T14" fmla="*/ 472 w 1529"/>
                <a:gd name="T15" fmla="*/ 710 h 1486"/>
                <a:gd name="T16" fmla="*/ 493 w 1529"/>
                <a:gd name="T17" fmla="*/ 684 h 1486"/>
                <a:gd name="T18" fmla="*/ 718 w 1529"/>
                <a:gd name="T19" fmla="*/ 684 h 1486"/>
                <a:gd name="T20" fmla="*/ 718 w 1529"/>
                <a:gd name="T21" fmla="*/ 147 h 1486"/>
                <a:gd name="T22" fmla="*/ 493 w 1529"/>
                <a:gd name="T23" fmla="*/ 147 h 1486"/>
                <a:gd name="T24" fmla="*/ 472 w 1529"/>
                <a:gd name="T25" fmla="*/ 123 h 1486"/>
                <a:gd name="T26" fmla="*/ 430 w 1529"/>
                <a:gd name="T27" fmla="*/ 123 h 1486"/>
                <a:gd name="T28" fmla="*/ 430 w 1529"/>
                <a:gd name="T29" fmla="*/ 0 h 1486"/>
                <a:gd name="T30" fmla="*/ 430 w 1529"/>
                <a:gd name="T31" fmla="*/ 0 h 148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29" h="1486">
                  <a:moveTo>
                    <a:pt x="917" y="0"/>
                  </a:moveTo>
                  <a:lnTo>
                    <a:pt x="218" y="0"/>
                  </a:lnTo>
                  <a:lnTo>
                    <a:pt x="0" y="44"/>
                  </a:lnTo>
                  <a:lnTo>
                    <a:pt x="0" y="1442"/>
                  </a:lnTo>
                  <a:lnTo>
                    <a:pt x="218" y="1485"/>
                  </a:lnTo>
                  <a:lnTo>
                    <a:pt x="917" y="1485"/>
                  </a:lnTo>
                  <a:lnTo>
                    <a:pt x="917" y="1267"/>
                  </a:lnTo>
                  <a:lnTo>
                    <a:pt x="1004" y="1267"/>
                  </a:lnTo>
                  <a:lnTo>
                    <a:pt x="1048" y="1223"/>
                  </a:lnTo>
                  <a:lnTo>
                    <a:pt x="1528" y="1223"/>
                  </a:lnTo>
                  <a:lnTo>
                    <a:pt x="1528" y="262"/>
                  </a:lnTo>
                  <a:lnTo>
                    <a:pt x="1048" y="262"/>
                  </a:lnTo>
                  <a:lnTo>
                    <a:pt x="1004" y="219"/>
                  </a:lnTo>
                  <a:lnTo>
                    <a:pt x="917" y="219"/>
                  </a:lnTo>
                  <a:lnTo>
                    <a:pt x="917" y="0"/>
                  </a:lnTo>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73" name="Freeform 1113">
              <a:extLst>
                <a:ext uri="{FF2B5EF4-FFF2-40B4-BE49-F238E27FC236}">
                  <a16:creationId xmlns:a16="http://schemas.microsoft.com/office/drawing/2014/main" id="{267AFC1B-809C-A50F-1942-82E622AEDAC4}"/>
                </a:ext>
              </a:extLst>
            </p:cNvPr>
            <p:cNvSpPr>
              <a:spLocks noChangeAspect="1"/>
            </p:cNvSpPr>
            <p:nvPr/>
          </p:nvSpPr>
          <p:spPr bwMode="auto">
            <a:xfrm>
              <a:off x="1619" y="1427"/>
              <a:ext cx="542" cy="241"/>
            </a:xfrm>
            <a:custGeom>
              <a:avLst/>
              <a:gdLst>
                <a:gd name="T0" fmla="*/ 0 w 613"/>
                <a:gd name="T1" fmla="*/ 0 h 263"/>
                <a:gd name="T2" fmla="*/ 42 w 613"/>
                <a:gd name="T3" fmla="*/ 0 h 263"/>
                <a:gd name="T4" fmla="*/ 42 w 613"/>
                <a:gd name="T5" fmla="*/ 25 h 263"/>
                <a:gd name="T6" fmla="*/ 293 w 613"/>
                <a:gd name="T7" fmla="*/ 25 h 263"/>
                <a:gd name="T8" fmla="*/ 293 w 613"/>
                <a:gd name="T9" fmla="*/ 129 h 263"/>
                <a:gd name="T10" fmla="*/ 42 w 613"/>
                <a:gd name="T11" fmla="*/ 129 h 263"/>
                <a:gd name="T12" fmla="*/ 42 w 613"/>
                <a:gd name="T13" fmla="*/ 156 h 263"/>
                <a:gd name="T14" fmla="*/ 0 w 613"/>
                <a:gd name="T15" fmla="*/ 156 h 263"/>
                <a:gd name="T16" fmla="*/ 0 w 613"/>
                <a:gd name="T17" fmla="*/ 0 h 263"/>
                <a:gd name="T18" fmla="*/ 0 w 613"/>
                <a:gd name="T19" fmla="*/ 0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3" h="263">
                  <a:moveTo>
                    <a:pt x="0" y="0"/>
                  </a:moveTo>
                  <a:lnTo>
                    <a:pt x="88" y="0"/>
                  </a:lnTo>
                  <a:lnTo>
                    <a:pt x="88" y="43"/>
                  </a:lnTo>
                  <a:lnTo>
                    <a:pt x="612" y="43"/>
                  </a:lnTo>
                  <a:lnTo>
                    <a:pt x="612" y="218"/>
                  </a:lnTo>
                  <a:lnTo>
                    <a:pt x="88" y="218"/>
                  </a:lnTo>
                  <a:lnTo>
                    <a:pt x="88" y="262"/>
                  </a:lnTo>
                  <a:lnTo>
                    <a:pt x="0" y="262"/>
                  </a:lnTo>
                  <a:lnTo>
                    <a:pt x="0" y="0"/>
                  </a:lnTo>
                </a:path>
              </a:pathLst>
            </a:custGeom>
            <a:solidFill>
              <a:srgbClr val="D2D2D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74" name="AutoShape 1114">
              <a:extLst>
                <a:ext uri="{FF2B5EF4-FFF2-40B4-BE49-F238E27FC236}">
                  <a16:creationId xmlns:a16="http://schemas.microsoft.com/office/drawing/2014/main" id="{034A3D96-7991-2E67-2FBF-56AC5C0CAAE7}"/>
                </a:ext>
              </a:extLst>
            </p:cNvPr>
            <p:cNvSpPr>
              <a:spLocks noChangeAspect="1" noChangeArrowheads="1"/>
            </p:cNvSpPr>
            <p:nvPr/>
          </p:nvSpPr>
          <p:spPr bwMode="auto">
            <a:xfrm flipV="1">
              <a:off x="1619" y="1509"/>
              <a:ext cx="502" cy="79"/>
            </a:xfrm>
            <a:prstGeom prst="roundRect">
              <a:avLst>
                <a:gd name="adj" fmla="val 0"/>
              </a:avLst>
            </a:prstGeom>
            <a:solidFill>
              <a:srgbClr val="FFE118"/>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75" name="Freeform 1115">
              <a:extLst>
                <a:ext uri="{FF2B5EF4-FFF2-40B4-BE49-F238E27FC236}">
                  <a16:creationId xmlns:a16="http://schemas.microsoft.com/office/drawing/2014/main" id="{C10D286A-86BC-38CA-07EF-CEAD62B4B6C0}"/>
                </a:ext>
              </a:extLst>
            </p:cNvPr>
            <p:cNvSpPr>
              <a:spLocks noChangeAspect="1"/>
            </p:cNvSpPr>
            <p:nvPr/>
          </p:nvSpPr>
          <p:spPr bwMode="auto">
            <a:xfrm>
              <a:off x="1619" y="2382"/>
              <a:ext cx="542" cy="238"/>
            </a:xfrm>
            <a:custGeom>
              <a:avLst/>
              <a:gdLst>
                <a:gd name="T0" fmla="*/ 0 w 613"/>
                <a:gd name="T1" fmla="*/ 0 h 263"/>
                <a:gd name="T2" fmla="*/ 42 w 613"/>
                <a:gd name="T3" fmla="*/ 0 h 263"/>
                <a:gd name="T4" fmla="*/ 42 w 613"/>
                <a:gd name="T5" fmla="*/ 24 h 263"/>
                <a:gd name="T6" fmla="*/ 293 w 613"/>
                <a:gd name="T7" fmla="*/ 24 h 263"/>
                <a:gd name="T8" fmla="*/ 293 w 613"/>
                <a:gd name="T9" fmla="*/ 119 h 263"/>
                <a:gd name="T10" fmla="*/ 42 w 613"/>
                <a:gd name="T11" fmla="*/ 119 h 263"/>
                <a:gd name="T12" fmla="*/ 42 w 613"/>
                <a:gd name="T13" fmla="*/ 144 h 263"/>
                <a:gd name="T14" fmla="*/ 0 w 613"/>
                <a:gd name="T15" fmla="*/ 144 h 263"/>
                <a:gd name="T16" fmla="*/ 0 w 613"/>
                <a:gd name="T17" fmla="*/ 0 h 263"/>
                <a:gd name="T18" fmla="*/ 0 w 613"/>
                <a:gd name="T19" fmla="*/ 0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3" h="263">
                  <a:moveTo>
                    <a:pt x="0" y="0"/>
                  </a:moveTo>
                  <a:lnTo>
                    <a:pt x="87" y="0"/>
                  </a:lnTo>
                  <a:lnTo>
                    <a:pt x="87" y="43"/>
                  </a:lnTo>
                  <a:lnTo>
                    <a:pt x="612" y="43"/>
                  </a:lnTo>
                  <a:lnTo>
                    <a:pt x="612" y="218"/>
                  </a:lnTo>
                  <a:lnTo>
                    <a:pt x="87" y="218"/>
                  </a:lnTo>
                  <a:lnTo>
                    <a:pt x="87" y="262"/>
                  </a:lnTo>
                  <a:lnTo>
                    <a:pt x="0" y="262"/>
                  </a:lnTo>
                  <a:lnTo>
                    <a:pt x="0" y="0"/>
                  </a:lnTo>
                </a:path>
              </a:pathLst>
            </a:custGeom>
            <a:solidFill>
              <a:srgbClr val="D2D2D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76" name="AutoShape 1116">
              <a:extLst>
                <a:ext uri="{FF2B5EF4-FFF2-40B4-BE49-F238E27FC236}">
                  <a16:creationId xmlns:a16="http://schemas.microsoft.com/office/drawing/2014/main" id="{C0569417-90EB-BB9E-D43C-33F61E1AD6FF}"/>
                </a:ext>
              </a:extLst>
            </p:cNvPr>
            <p:cNvSpPr>
              <a:spLocks noChangeAspect="1" noChangeArrowheads="1"/>
            </p:cNvSpPr>
            <p:nvPr/>
          </p:nvSpPr>
          <p:spPr bwMode="auto">
            <a:xfrm flipV="1">
              <a:off x="1619" y="2461"/>
              <a:ext cx="502" cy="79"/>
            </a:xfrm>
            <a:prstGeom prst="roundRect">
              <a:avLst>
                <a:gd name="adj" fmla="val 0"/>
              </a:avLst>
            </a:prstGeom>
            <a:solidFill>
              <a:srgbClr val="FFE118"/>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77" name="Freeform 1117">
              <a:extLst>
                <a:ext uri="{FF2B5EF4-FFF2-40B4-BE49-F238E27FC236}">
                  <a16:creationId xmlns:a16="http://schemas.microsoft.com/office/drawing/2014/main" id="{F4E89C0F-81D8-D322-7437-8A203D104942}"/>
                </a:ext>
              </a:extLst>
            </p:cNvPr>
            <p:cNvSpPr>
              <a:spLocks noChangeAspect="1"/>
            </p:cNvSpPr>
            <p:nvPr/>
          </p:nvSpPr>
          <p:spPr bwMode="auto">
            <a:xfrm>
              <a:off x="2044" y="1706"/>
              <a:ext cx="924" cy="635"/>
            </a:xfrm>
            <a:custGeom>
              <a:avLst/>
              <a:gdLst>
                <a:gd name="T0" fmla="*/ 490 w 1049"/>
                <a:gd name="T1" fmla="*/ 0 h 700"/>
                <a:gd name="T2" fmla="*/ 347 w 1049"/>
                <a:gd name="T3" fmla="*/ 0 h 700"/>
                <a:gd name="T4" fmla="*/ 347 w 1049"/>
                <a:gd name="T5" fmla="*/ 49 h 700"/>
                <a:gd name="T6" fmla="*/ 0 w 1049"/>
                <a:gd name="T7" fmla="*/ 49 h 700"/>
                <a:gd name="T8" fmla="*/ 0 w 1049"/>
                <a:gd name="T9" fmla="*/ 341 h 700"/>
                <a:gd name="T10" fmla="*/ 347 w 1049"/>
                <a:gd name="T11" fmla="*/ 341 h 700"/>
                <a:gd name="T12" fmla="*/ 347 w 1049"/>
                <a:gd name="T13" fmla="*/ 390 h 700"/>
                <a:gd name="T14" fmla="*/ 490 w 1049"/>
                <a:gd name="T15" fmla="*/ 390 h 700"/>
                <a:gd name="T16" fmla="*/ 490 w 1049"/>
                <a:gd name="T17" fmla="*/ 0 h 700"/>
                <a:gd name="T18" fmla="*/ 490 w 1049"/>
                <a:gd name="T19" fmla="*/ 0 h 7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49" h="700">
                  <a:moveTo>
                    <a:pt x="1048" y="0"/>
                  </a:moveTo>
                  <a:lnTo>
                    <a:pt x="742" y="0"/>
                  </a:lnTo>
                  <a:lnTo>
                    <a:pt x="742" y="87"/>
                  </a:lnTo>
                  <a:lnTo>
                    <a:pt x="0" y="87"/>
                  </a:lnTo>
                  <a:lnTo>
                    <a:pt x="0" y="611"/>
                  </a:lnTo>
                  <a:lnTo>
                    <a:pt x="742" y="611"/>
                  </a:lnTo>
                  <a:lnTo>
                    <a:pt x="742" y="699"/>
                  </a:lnTo>
                  <a:lnTo>
                    <a:pt x="1048" y="699"/>
                  </a:lnTo>
                  <a:lnTo>
                    <a:pt x="1048" y="0"/>
                  </a:lnTo>
                </a:path>
              </a:pathLst>
            </a:custGeom>
            <a:solidFill>
              <a:srgbClr val="72727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7600" name="Group 1125">
            <a:extLst>
              <a:ext uri="{FF2B5EF4-FFF2-40B4-BE49-F238E27FC236}">
                <a16:creationId xmlns:a16="http://schemas.microsoft.com/office/drawing/2014/main" id="{2363A252-621A-1C63-4AC1-FB898488B6BC}"/>
              </a:ext>
            </a:extLst>
          </p:cNvPr>
          <p:cNvGrpSpPr>
            <a:grpSpLocks/>
          </p:cNvGrpSpPr>
          <p:nvPr/>
        </p:nvGrpSpPr>
        <p:grpSpPr bwMode="auto">
          <a:xfrm>
            <a:off x="3733800" y="2706688"/>
            <a:ext cx="1630363" cy="428625"/>
            <a:chOff x="2398" y="2265"/>
            <a:chExt cx="1027" cy="270"/>
          </a:xfrm>
        </p:grpSpPr>
        <p:sp>
          <p:nvSpPr>
            <p:cNvPr id="67662" name="Freeform 1126">
              <a:extLst>
                <a:ext uri="{FF2B5EF4-FFF2-40B4-BE49-F238E27FC236}">
                  <a16:creationId xmlns:a16="http://schemas.microsoft.com/office/drawing/2014/main" id="{7DBDD172-6B24-229A-78F0-B7C38875A4A5}"/>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3" name="Freeform 1127">
              <a:extLst>
                <a:ext uri="{FF2B5EF4-FFF2-40B4-BE49-F238E27FC236}">
                  <a16:creationId xmlns:a16="http://schemas.microsoft.com/office/drawing/2014/main" id="{6ADB7D61-8902-ADAB-D14C-91969E492A06}"/>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4" name="Freeform 1128">
              <a:extLst>
                <a:ext uri="{FF2B5EF4-FFF2-40B4-BE49-F238E27FC236}">
                  <a16:creationId xmlns:a16="http://schemas.microsoft.com/office/drawing/2014/main" id="{AAA714EF-9FDF-E230-046D-CD5B28CBB67E}"/>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5" name="Freeform 1129">
              <a:extLst>
                <a:ext uri="{FF2B5EF4-FFF2-40B4-BE49-F238E27FC236}">
                  <a16:creationId xmlns:a16="http://schemas.microsoft.com/office/drawing/2014/main" id="{AC4346F2-78F3-ECA3-3935-9C03D2D8A3EC}"/>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6" name="Freeform 1130">
              <a:extLst>
                <a:ext uri="{FF2B5EF4-FFF2-40B4-BE49-F238E27FC236}">
                  <a16:creationId xmlns:a16="http://schemas.microsoft.com/office/drawing/2014/main" id="{47E26670-BF5B-0D9A-B750-A1527DF4853E}"/>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67" name="Freeform 1131">
              <a:extLst>
                <a:ext uri="{FF2B5EF4-FFF2-40B4-BE49-F238E27FC236}">
                  <a16:creationId xmlns:a16="http://schemas.microsoft.com/office/drawing/2014/main" id="{B0ABC21C-D347-C1C3-8A25-2F7CB7F21A91}"/>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7601" name="Group 1132">
            <a:extLst>
              <a:ext uri="{FF2B5EF4-FFF2-40B4-BE49-F238E27FC236}">
                <a16:creationId xmlns:a16="http://schemas.microsoft.com/office/drawing/2014/main" id="{AC5BD9A4-8586-CD9C-7B63-BB1D967D18CC}"/>
              </a:ext>
            </a:extLst>
          </p:cNvPr>
          <p:cNvGrpSpPr>
            <a:grpSpLocks/>
          </p:cNvGrpSpPr>
          <p:nvPr/>
        </p:nvGrpSpPr>
        <p:grpSpPr bwMode="auto">
          <a:xfrm>
            <a:off x="6553200" y="5741988"/>
            <a:ext cx="1673225" cy="244475"/>
            <a:chOff x="4082" y="1891"/>
            <a:chExt cx="1054" cy="154"/>
          </a:xfrm>
        </p:grpSpPr>
        <p:sp>
          <p:nvSpPr>
            <p:cNvPr id="67655" name="Freeform 1133">
              <a:extLst>
                <a:ext uri="{FF2B5EF4-FFF2-40B4-BE49-F238E27FC236}">
                  <a16:creationId xmlns:a16="http://schemas.microsoft.com/office/drawing/2014/main" id="{AD2340FD-DCA1-B238-69C6-C533D89E6702}"/>
                </a:ext>
              </a:extLst>
            </p:cNvPr>
            <p:cNvSpPr>
              <a:spLocks noChangeAspect="1"/>
            </p:cNvSpPr>
            <p:nvPr/>
          </p:nvSpPr>
          <p:spPr bwMode="auto">
            <a:xfrm flipH="1">
              <a:off x="4168" y="1941"/>
              <a:ext cx="960" cy="53"/>
            </a:xfrm>
            <a:custGeom>
              <a:avLst/>
              <a:gdLst>
                <a:gd name="T0" fmla="*/ 0 w 2278"/>
                <a:gd name="T1" fmla="*/ 0 h 113"/>
                <a:gd name="T2" fmla="*/ 0 w 2278"/>
                <a:gd name="T3" fmla="*/ 0 h 113"/>
                <a:gd name="T4" fmla="*/ 0 w 2278"/>
                <a:gd name="T5" fmla="*/ 0 h 113"/>
                <a:gd name="T6" fmla="*/ 0 w 2278"/>
                <a:gd name="T7" fmla="*/ 1 h 113"/>
                <a:gd name="T8" fmla="*/ 1 w 2278"/>
                <a:gd name="T9" fmla="*/ 1 h 113"/>
                <a:gd name="T10" fmla="*/ 1 w 2278"/>
                <a:gd name="T11" fmla="*/ 1 h 113"/>
                <a:gd name="T12" fmla="*/ 1 w 2278"/>
                <a:gd name="T13" fmla="*/ 1 h 113"/>
                <a:gd name="T14" fmla="*/ 1 w 2278"/>
                <a:gd name="T15" fmla="*/ 1 h 113"/>
                <a:gd name="T16" fmla="*/ 1 w 2278"/>
                <a:gd name="T17" fmla="*/ 1 h 113"/>
                <a:gd name="T18" fmla="*/ 2 w 2278"/>
                <a:gd name="T19" fmla="*/ 1 h 113"/>
                <a:gd name="T20" fmla="*/ 2 w 2278"/>
                <a:gd name="T21" fmla="*/ 1 h 113"/>
                <a:gd name="T22" fmla="*/ 2 w 2278"/>
                <a:gd name="T23" fmla="*/ 1 h 113"/>
                <a:gd name="T24" fmla="*/ 2 w 2278"/>
                <a:gd name="T25" fmla="*/ 1 h 113"/>
                <a:gd name="T26" fmla="*/ 2 w 2278"/>
                <a:gd name="T27" fmla="*/ 1 h 113"/>
                <a:gd name="T28" fmla="*/ 3 w 2278"/>
                <a:gd name="T29" fmla="*/ 1 h 113"/>
                <a:gd name="T30" fmla="*/ 3 w 2278"/>
                <a:gd name="T31" fmla="*/ 1 h 113"/>
                <a:gd name="T32" fmla="*/ 3 w 2278"/>
                <a:gd name="T33" fmla="*/ 1 h 113"/>
                <a:gd name="T34" fmla="*/ 3 w 2278"/>
                <a:gd name="T35" fmla="*/ 1 h 113"/>
                <a:gd name="T36" fmla="*/ 13 w 2278"/>
                <a:gd name="T37" fmla="*/ 1 h 113"/>
                <a:gd name="T38" fmla="*/ 13 w 2278"/>
                <a:gd name="T39" fmla="*/ 0 h 113"/>
                <a:gd name="T40" fmla="*/ 3 w 2278"/>
                <a:gd name="T41" fmla="*/ 0 h 113"/>
                <a:gd name="T42" fmla="*/ 3 w 2278"/>
                <a:gd name="T43" fmla="*/ 0 h 113"/>
                <a:gd name="T44" fmla="*/ 3 w 2278"/>
                <a:gd name="T45" fmla="*/ 0 h 113"/>
                <a:gd name="T46" fmla="*/ 3 w 2278"/>
                <a:gd name="T47" fmla="*/ 0 h 113"/>
                <a:gd name="T48" fmla="*/ 2 w 2278"/>
                <a:gd name="T49" fmla="*/ 0 h 113"/>
                <a:gd name="T50" fmla="*/ 2 w 2278"/>
                <a:gd name="T51" fmla="*/ 0 h 113"/>
                <a:gd name="T52" fmla="*/ 2 w 2278"/>
                <a:gd name="T53" fmla="*/ 0 h 113"/>
                <a:gd name="T54" fmla="*/ 2 w 2278"/>
                <a:gd name="T55" fmla="*/ 0 h 113"/>
                <a:gd name="T56" fmla="*/ 2 w 2278"/>
                <a:gd name="T57" fmla="*/ 0 h 113"/>
                <a:gd name="T58" fmla="*/ 1 w 2278"/>
                <a:gd name="T59" fmla="*/ 0 h 113"/>
                <a:gd name="T60" fmla="*/ 1 w 2278"/>
                <a:gd name="T61" fmla="*/ 0 h 113"/>
                <a:gd name="T62" fmla="*/ 1 w 2278"/>
                <a:gd name="T63" fmla="*/ 0 h 113"/>
                <a:gd name="T64" fmla="*/ 1 w 2278"/>
                <a:gd name="T65" fmla="*/ 0 h 113"/>
                <a:gd name="T66" fmla="*/ 1 w 2278"/>
                <a:gd name="T67" fmla="*/ 0 h 113"/>
                <a:gd name="T68" fmla="*/ 0 w 2278"/>
                <a:gd name="T69" fmla="*/ 0 h 113"/>
                <a:gd name="T70" fmla="*/ 0 w 2278"/>
                <a:gd name="T71" fmla="*/ 0 h 113"/>
                <a:gd name="T72" fmla="*/ 0 w 2278"/>
                <a:gd name="T73" fmla="*/ 0 h 113"/>
                <a:gd name="T74" fmla="*/ 0 w 2278"/>
                <a:gd name="T75" fmla="*/ 0 h 113"/>
                <a:gd name="T76" fmla="*/ 0 w 2278"/>
                <a:gd name="T77" fmla="*/ 0 h 113"/>
                <a:gd name="T78" fmla="*/ 0 w 2278"/>
                <a:gd name="T79" fmla="*/ 0 h 113"/>
                <a:gd name="T80" fmla="*/ 0 w 2278"/>
                <a:gd name="T81" fmla="*/ 0 h 113"/>
                <a:gd name="T82" fmla="*/ 0 w 2278"/>
                <a:gd name="T83" fmla="*/ 0 h 113"/>
                <a:gd name="T84" fmla="*/ 0 w 2278"/>
                <a:gd name="T85" fmla="*/ 0 h 113"/>
                <a:gd name="T86" fmla="*/ 0 w 2278"/>
                <a:gd name="T87" fmla="*/ 0 h 113"/>
                <a:gd name="T88" fmla="*/ 0 w 2278"/>
                <a:gd name="T89" fmla="*/ 0 h 113"/>
                <a:gd name="T90" fmla="*/ 0 w 2278"/>
                <a:gd name="T91" fmla="*/ 0 h 113"/>
                <a:gd name="T92" fmla="*/ 0 w 2278"/>
                <a:gd name="T93" fmla="*/ 0 h 113"/>
                <a:gd name="T94" fmla="*/ 0 w 2278"/>
                <a:gd name="T95" fmla="*/ 0 h 113"/>
                <a:gd name="T96" fmla="*/ 0 w 2278"/>
                <a:gd name="T97" fmla="*/ 0 h 113"/>
                <a:gd name="T98" fmla="*/ 0 w 2278"/>
                <a:gd name="T99" fmla="*/ 0 h 113"/>
                <a:gd name="T100" fmla="*/ 0 w 2278"/>
                <a:gd name="T101" fmla="*/ 0 h 113"/>
                <a:gd name="T102" fmla="*/ 0 w 2278"/>
                <a:gd name="T103" fmla="*/ 0 h 113"/>
                <a:gd name="T104" fmla="*/ 0 w 2278"/>
                <a:gd name="T105" fmla="*/ 0 h 113"/>
                <a:gd name="T106" fmla="*/ 0 w 2278"/>
                <a:gd name="T107" fmla="*/ 0 h 113"/>
                <a:gd name="T108" fmla="*/ 0 w 2278"/>
                <a:gd name="T109" fmla="*/ 0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6" name="Freeform 1134">
              <a:extLst>
                <a:ext uri="{FF2B5EF4-FFF2-40B4-BE49-F238E27FC236}">
                  <a16:creationId xmlns:a16="http://schemas.microsoft.com/office/drawing/2014/main" id="{728F523E-2B62-F74D-EBA5-1ABA0011FA4C}"/>
                </a:ext>
              </a:extLst>
            </p:cNvPr>
            <p:cNvSpPr>
              <a:spLocks noChangeAspect="1"/>
            </p:cNvSpPr>
            <p:nvPr/>
          </p:nvSpPr>
          <p:spPr bwMode="auto">
            <a:xfrm flipH="1">
              <a:off x="4082" y="1891"/>
              <a:ext cx="171" cy="51"/>
            </a:xfrm>
            <a:custGeom>
              <a:avLst/>
              <a:gdLst>
                <a:gd name="T0" fmla="*/ 0 w 446"/>
                <a:gd name="T1" fmla="*/ 1 h 113"/>
                <a:gd name="T2" fmla="*/ 1 w 446"/>
                <a:gd name="T3" fmla="*/ 0 h 113"/>
                <a:gd name="T4" fmla="*/ 2 w 446"/>
                <a:gd name="T5" fmla="*/ 0 h 113"/>
                <a:gd name="T6" fmla="*/ 2 w 446"/>
                <a:gd name="T7" fmla="*/ 0 h 113"/>
                <a:gd name="T8" fmla="*/ 2 w 446"/>
                <a:gd name="T9" fmla="*/ 1 h 113"/>
                <a:gd name="T10" fmla="*/ 0 w 446"/>
                <a:gd name="T11" fmla="*/ 1 h 113"/>
                <a:gd name="T12" fmla="*/ 0 w 446"/>
                <a:gd name="T13" fmla="*/ 1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7" name="Freeform 1135">
              <a:extLst>
                <a:ext uri="{FF2B5EF4-FFF2-40B4-BE49-F238E27FC236}">
                  <a16:creationId xmlns:a16="http://schemas.microsoft.com/office/drawing/2014/main" id="{CE813CB2-9482-AA22-FC91-D9DD658BB7B6}"/>
                </a:ext>
              </a:extLst>
            </p:cNvPr>
            <p:cNvSpPr>
              <a:spLocks noChangeAspect="1"/>
            </p:cNvSpPr>
            <p:nvPr/>
          </p:nvSpPr>
          <p:spPr bwMode="auto">
            <a:xfrm flipH="1">
              <a:off x="4082" y="1994"/>
              <a:ext cx="171" cy="51"/>
            </a:xfrm>
            <a:custGeom>
              <a:avLst/>
              <a:gdLst>
                <a:gd name="T0" fmla="*/ 0 w 446"/>
                <a:gd name="T1" fmla="*/ 0 h 112"/>
                <a:gd name="T2" fmla="*/ 1 w 446"/>
                <a:gd name="T3" fmla="*/ 1 h 112"/>
                <a:gd name="T4" fmla="*/ 2 w 446"/>
                <a:gd name="T5" fmla="*/ 1 h 112"/>
                <a:gd name="T6" fmla="*/ 2 w 446"/>
                <a:gd name="T7" fmla="*/ 0 h 112"/>
                <a:gd name="T8" fmla="*/ 2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8" name="AutoShape 1136">
              <a:extLst>
                <a:ext uri="{FF2B5EF4-FFF2-40B4-BE49-F238E27FC236}">
                  <a16:creationId xmlns:a16="http://schemas.microsoft.com/office/drawing/2014/main" id="{E9A7AC5F-3588-D491-6B89-BE63B93B9163}"/>
                </a:ext>
              </a:extLst>
            </p:cNvPr>
            <p:cNvSpPr>
              <a:spLocks noChangeAspect="1" noChangeArrowheads="1"/>
            </p:cNvSpPr>
            <p:nvPr/>
          </p:nvSpPr>
          <p:spPr bwMode="auto">
            <a:xfrm rot="16200000" flipH="1">
              <a:off x="5091" y="1934"/>
              <a:ext cx="26" cy="6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815 w 21600"/>
                <a:gd name="T13" fmla="*/ 5982 h 21600"/>
                <a:gd name="T14" fmla="*/ 15785 w 21600"/>
                <a:gd name="T15" fmla="*/ 15618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59" name="Freeform 1137">
              <a:extLst>
                <a:ext uri="{FF2B5EF4-FFF2-40B4-BE49-F238E27FC236}">
                  <a16:creationId xmlns:a16="http://schemas.microsoft.com/office/drawing/2014/main" id="{8BFF86EA-6DD3-6991-075D-7F7758DECBAE}"/>
                </a:ext>
              </a:extLst>
            </p:cNvPr>
            <p:cNvSpPr>
              <a:spLocks noChangeAspect="1"/>
            </p:cNvSpPr>
            <p:nvPr/>
          </p:nvSpPr>
          <p:spPr bwMode="auto">
            <a:xfrm flipH="1">
              <a:off x="4083" y="1941"/>
              <a:ext cx="170" cy="9"/>
            </a:xfrm>
            <a:custGeom>
              <a:avLst/>
              <a:gdLst>
                <a:gd name="T0" fmla="*/ 0 w 672"/>
                <a:gd name="T1" fmla="*/ 0 h 96"/>
                <a:gd name="T2" fmla="*/ 0 w 672"/>
                <a:gd name="T3" fmla="*/ 0 h 96"/>
                <a:gd name="T4" fmla="*/ 0 w 672"/>
                <a:gd name="T5" fmla="*/ 0 h 96"/>
                <a:gd name="T6" fmla="*/ 0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60" name="Freeform 1138">
              <a:extLst>
                <a:ext uri="{FF2B5EF4-FFF2-40B4-BE49-F238E27FC236}">
                  <a16:creationId xmlns:a16="http://schemas.microsoft.com/office/drawing/2014/main" id="{D6CEFA68-1BD3-6093-6781-629B619C2BB5}"/>
                </a:ext>
              </a:extLst>
            </p:cNvPr>
            <p:cNvSpPr>
              <a:spLocks noChangeAspect="1"/>
            </p:cNvSpPr>
            <p:nvPr/>
          </p:nvSpPr>
          <p:spPr bwMode="auto">
            <a:xfrm flipH="1" flipV="1">
              <a:off x="4083" y="1985"/>
              <a:ext cx="170" cy="9"/>
            </a:xfrm>
            <a:custGeom>
              <a:avLst/>
              <a:gdLst>
                <a:gd name="T0" fmla="*/ 0 w 672"/>
                <a:gd name="T1" fmla="*/ 0 h 96"/>
                <a:gd name="T2" fmla="*/ 0 w 672"/>
                <a:gd name="T3" fmla="*/ 0 h 96"/>
                <a:gd name="T4" fmla="*/ 0 w 672"/>
                <a:gd name="T5" fmla="*/ 0 h 96"/>
                <a:gd name="T6" fmla="*/ 0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61" name="Rectangle 1139">
              <a:extLst>
                <a:ext uri="{FF2B5EF4-FFF2-40B4-BE49-F238E27FC236}">
                  <a16:creationId xmlns:a16="http://schemas.microsoft.com/office/drawing/2014/main" id="{18B34AF0-EE3D-BF26-EDB5-633B2C1798DE}"/>
                </a:ext>
              </a:extLst>
            </p:cNvPr>
            <p:cNvSpPr>
              <a:spLocks noChangeAspect="1" noChangeArrowheads="1"/>
            </p:cNvSpPr>
            <p:nvPr/>
          </p:nvSpPr>
          <p:spPr bwMode="auto">
            <a:xfrm flipH="1">
              <a:off x="4083" y="1950"/>
              <a:ext cx="85" cy="35"/>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
        <p:nvSpPr>
          <p:cNvPr id="67602" name="Text Box 1140">
            <a:extLst>
              <a:ext uri="{FF2B5EF4-FFF2-40B4-BE49-F238E27FC236}">
                <a16:creationId xmlns:a16="http://schemas.microsoft.com/office/drawing/2014/main" id="{2A563775-CF39-47AB-F63C-E354AF966139}"/>
              </a:ext>
            </a:extLst>
          </p:cNvPr>
          <p:cNvSpPr txBox="1">
            <a:spLocks noChangeArrowheads="1"/>
          </p:cNvSpPr>
          <p:nvPr/>
        </p:nvSpPr>
        <p:spPr bwMode="auto">
          <a:xfrm>
            <a:off x="1087438" y="5211763"/>
            <a:ext cx="939800"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KE - bullet</a:t>
            </a:r>
          </a:p>
        </p:txBody>
      </p:sp>
      <p:sp>
        <p:nvSpPr>
          <p:cNvPr id="67603" name="Text Box 1141">
            <a:extLst>
              <a:ext uri="{FF2B5EF4-FFF2-40B4-BE49-F238E27FC236}">
                <a16:creationId xmlns:a16="http://schemas.microsoft.com/office/drawing/2014/main" id="{A88CB163-522F-538B-2A71-92BADDA4F6D0}"/>
              </a:ext>
            </a:extLst>
          </p:cNvPr>
          <p:cNvSpPr txBox="1">
            <a:spLocks noChangeArrowheads="1"/>
          </p:cNvSpPr>
          <p:nvPr/>
        </p:nvSpPr>
        <p:spPr bwMode="auto">
          <a:xfrm>
            <a:off x="6781800" y="5211763"/>
            <a:ext cx="1149350"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b="1">
                <a:solidFill>
                  <a:srgbClr val="FFFFFF"/>
                </a:solidFill>
              </a:rPr>
              <a:t>KE - APFSDS</a:t>
            </a:r>
          </a:p>
        </p:txBody>
      </p:sp>
      <p:grpSp>
        <p:nvGrpSpPr>
          <p:cNvPr id="67604" name="Group 1142">
            <a:extLst>
              <a:ext uri="{FF2B5EF4-FFF2-40B4-BE49-F238E27FC236}">
                <a16:creationId xmlns:a16="http://schemas.microsoft.com/office/drawing/2014/main" id="{E28A6A62-4F94-D59C-86DF-73DA70130980}"/>
              </a:ext>
            </a:extLst>
          </p:cNvPr>
          <p:cNvGrpSpPr>
            <a:grpSpLocks/>
          </p:cNvGrpSpPr>
          <p:nvPr/>
        </p:nvGrpSpPr>
        <p:grpSpPr bwMode="auto">
          <a:xfrm>
            <a:off x="808038" y="2709863"/>
            <a:ext cx="1630362" cy="428625"/>
            <a:chOff x="2398" y="2265"/>
            <a:chExt cx="1027" cy="270"/>
          </a:xfrm>
        </p:grpSpPr>
        <p:sp>
          <p:nvSpPr>
            <p:cNvPr id="67649" name="Freeform 1143">
              <a:extLst>
                <a:ext uri="{FF2B5EF4-FFF2-40B4-BE49-F238E27FC236}">
                  <a16:creationId xmlns:a16="http://schemas.microsoft.com/office/drawing/2014/main" id="{4CD0D551-817B-597C-09D3-8EE89975D71D}"/>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0" name="Freeform 1144">
              <a:extLst>
                <a:ext uri="{FF2B5EF4-FFF2-40B4-BE49-F238E27FC236}">
                  <a16:creationId xmlns:a16="http://schemas.microsoft.com/office/drawing/2014/main" id="{ABC000B6-EDE1-05D7-2D37-DDA869E66B33}"/>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1" name="Freeform 1145">
              <a:extLst>
                <a:ext uri="{FF2B5EF4-FFF2-40B4-BE49-F238E27FC236}">
                  <a16:creationId xmlns:a16="http://schemas.microsoft.com/office/drawing/2014/main" id="{EB190B3D-3A7A-BA81-BF21-1F6164C349B9}"/>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2" name="Freeform 1146">
              <a:extLst>
                <a:ext uri="{FF2B5EF4-FFF2-40B4-BE49-F238E27FC236}">
                  <a16:creationId xmlns:a16="http://schemas.microsoft.com/office/drawing/2014/main" id="{8767FA8D-C9E0-411C-10F7-BDF97528A107}"/>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3" name="Freeform 1147">
              <a:extLst>
                <a:ext uri="{FF2B5EF4-FFF2-40B4-BE49-F238E27FC236}">
                  <a16:creationId xmlns:a16="http://schemas.microsoft.com/office/drawing/2014/main" id="{5AFBBB1D-4C40-915F-3509-A1003455A01D}"/>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54" name="Freeform 1148">
              <a:extLst>
                <a:ext uri="{FF2B5EF4-FFF2-40B4-BE49-F238E27FC236}">
                  <a16:creationId xmlns:a16="http://schemas.microsoft.com/office/drawing/2014/main" id="{EDF30017-E3BE-9951-D4F2-CC4388259068}"/>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7605" name="Group 1149">
            <a:extLst>
              <a:ext uri="{FF2B5EF4-FFF2-40B4-BE49-F238E27FC236}">
                <a16:creationId xmlns:a16="http://schemas.microsoft.com/office/drawing/2014/main" id="{813D29FD-5726-5573-4EA6-9C3BC9133A37}"/>
              </a:ext>
            </a:extLst>
          </p:cNvPr>
          <p:cNvGrpSpPr>
            <a:grpSpLocks/>
          </p:cNvGrpSpPr>
          <p:nvPr/>
        </p:nvGrpSpPr>
        <p:grpSpPr bwMode="auto">
          <a:xfrm>
            <a:off x="3703638" y="4332288"/>
            <a:ext cx="1630362" cy="428625"/>
            <a:chOff x="2398" y="2265"/>
            <a:chExt cx="1027" cy="270"/>
          </a:xfrm>
        </p:grpSpPr>
        <p:sp>
          <p:nvSpPr>
            <p:cNvPr id="67643" name="Freeform 1150">
              <a:extLst>
                <a:ext uri="{FF2B5EF4-FFF2-40B4-BE49-F238E27FC236}">
                  <a16:creationId xmlns:a16="http://schemas.microsoft.com/office/drawing/2014/main" id="{542C1035-EB62-7AF8-FDF6-DA919635DBD1}"/>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4" name="Freeform 1151">
              <a:extLst>
                <a:ext uri="{FF2B5EF4-FFF2-40B4-BE49-F238E27FC236}">
                  <a16:creationId xmlns:a16="http://schemas.microsoft.com/office/drawing/2014/main" id="{B63E9E20-AC81-9601-99FD-0E7D535B72E8}"/>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5" name="Freeform 1152">
              <a:extLst>
                <a:ext uri="{FF2B5EF4-FFF2-40B4-BE49-F238E27FC236}">
                  <a16:creationId xmlns:a16="http://schemas.microsoft.com/office/drawing/2014/main" id="{503B1674-FB6B-124B-D80B-7358A859ADB3}"/>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6" name="Freeform 1153">
              <a:extLst>
                <a:ext uri="{FF2B5EF4-FFF2-40B4-BE49-F238E27FC236}">
                  <a16:creationId xmlns:a16="http://schemas.microsoft.com/office/drawing/2014/main" id="{9EE509D6-739C-F20B-39C1-B34F9529DBBE}"/>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7" name="Freeform 1154">
              <a:extLst>
                <a:ext uri="{FF2B5EF4-FFF2-40B4-BE49-F238E27FC236}">
                  <a16:creationId xmlns:a16="http://schemas.microsoft.com/office/drawing/2014/main" id="{B5FBE42C-0293-21E3-62FB-C9D2FA498508}"/>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8" name="Freeform 1155">
              <a:extLst>
                <a:ext uri="{FF2B5EF4-FFF2-40B4-BE49-F238E27FC236}">
                  <a16:creationId xmlns:a16="http://schemas.microsoft.com/office/drawing/2014/main" id="{5810D3BC-4E2F-B981-564E-8C5FACDE42AE}"/>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67606" name="Group 1156">
            <a:extLst>
              <a:ext uri="{FF2B5EF4-FFF2-40B4-BE49-F238E27FC236}">
                <a16:creationId xmlns:a16="http://schemas.microsoft.com/office/drawing/2014/main" id="{E23EF32C-8FF1-71BD-8E40-BB903D1E3283}"/>
              </a:ext>
            </a:extLst>
          </p:cNvPr>
          <p:cNvGrpSpPr>
            <a:grpSpLocks/>
          </p:cNvGrpSpPr>
          <p:nvPr/>
        </p:nvGrpSpPr>
        <p:grpSpPr bwMode="auto">
          <a:xfrm>
            <a:off x="838200" y="4335463"/>
            <a:ext cx="1630363" cy="428625"/>
            <a:chOff x="2398" y="2265"/>
            <a:chExt cx="1027" cy="270"/>
          </a:xfrm>
        </p:grpSpPr>
        <p:sp>
          <p:nvSpPr>
            <p:cNvPr id="67637" name="Freeform 1157">
              <a:extLst>
                <a:ext uri="{FF2B5EF4-FFF2-40B4-BE49-F238E27FC236}">
                  <a16:creationId xmlns:a16="http://schemas.microsoft.com/office/drawing/2014/main" id="{140C0A6A-36D7-2EAC-53B4-CF28E1774EA0}"/>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38" name="Freeform 1158">
              <a:extLst>
                <a:ext uri="{FF2B5EF4-FFF2-40B4-BE49-F238E27FC236}">
                  <a16:creationId xmlns:a16="http://schemas.microsoft.com/office/drawing/2014/main" id="{1AAE85E8-288E-0C2B-505E-6AA329595553}"/>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39" name="Freeform 1159">
              <a:extLst>
                <a:ext uri="{FF2B5EF4-FFF2-40B4-BE49-F238E27FC236}">
                  <a16:creationId xmlns:a16="http://schemas.microsoft.com/office/drawing/2014/main" id="{0EEA999B-657C-FCAF-56F2-CC2BEA1CB752}"/>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0" name="Freeform 1160">
              <a:extLst>
                <a:ext uri="{FF2B5EF4-FFF2-40B4-BE49-F238E27FC236}">
                  <a16:creationId xmlns:a16="http://schemas.microsoft.com/office/drawing/2014/main" id="{117E816F-336F-F59D-47D5-9DAF1E797FAD}"/>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1" name="Freeform 1161">
              <a:extLst>
                <a:ext uri="{FF2B5EF4-FFF2-40B4-BE49-F238E27FC236}">
                  <a16:creationId xmlns:a16="http://schemas.microsoft.com/office/drawing/2014/main" id="{A7890965-599F-86E4-5E40-C6BBEDEB4D27}"/>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642" name="Freeform 1162">
              <a:extLst>
                <a:ext uri="{FF2B5EF4-FFF2-40B4-BE49-F238E27FC236}">
                  <a16:creationId xmlns:a16="http://schemas.microsoft.com/office/drawing/2014/main" id="{878EEF82-83E1-01C9-05D4-C414F9700B90}"/>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7607" name="Freeform 1167">
            <a:extLst>
              <a:ext uri="{FF2B5EF4-FFF2-40B4-BE49-F238E27FC236}">
                <a16:creationId xmlns:a16="http://schemas.microsoft.com/office/drawing/2014/main" id="{F42663A5-51B7-29E9-6A11-F010908DB14B}"/>
              </a:ext>
            </a:extLst>
          </p:cNvPr>
          <p:cNvSpPr>
            <a:spLocks noChangeAspect="1"/>
          </p:cNvSpPr>
          <p:nvPr/>
        </p:nvSpPr>
        <p:spPr bwMode="auto">
          <a:xfrm flipH="1">
            <a:off x="3498850" y="5757863"/>
            <a:ext cx="222250" cy="173037"/>
          </a:xfrm>
          <a:custGeom>
            <a:avLst/>
            <a:gdLst>
              <a:gd name="T0" fmla="*/ 0 w 432"/>
              <a:gd name="T1" fmla="*/ 0 h 336"/>
              <a:gd name="T2" fmla="*/ 2147483646 w 432"/>
              <a:gd name="T3" fmla="*/ 0 h 336"/>
              <a:gd name="T4" fmla="*/ 2147483646 w 432"/>
              <a:gd name="T5" fmla="*/ 2147483646 h 336"/>
              <a:gd name="T6" fmla="*/ 2147483646 w 432"/>
              <a:gd name="T7" fmla="*/ 2147483646 h 336"/>
              <a:gd name="T8" fmla="*/ 2147483646 w 432"/>
              <a:gd name="T9" fmla="*/ 2147483646 h 336"/>
              <a:gd name="T10" fmla="*/ 2147483646 w 432"/>
              <a:gd name="T11" fmla="*/ 2147483646 h 336"/>
              <a:gd name="T12" fmla="*/ 2147483646 w 432"/>
              <a:gd name="T13" fmla="*/ 2147483646 h 336"/>
              <a:gd name="T14" fmla="*/ 0 w 432"/>
              <a:gd name="T15" fmla="*/ 2147483646 h 336"/>
              <a:gd name="T16" fmla="*/ 0 w 432"/>
              <a:gd name="T17" fmla="*/ 0 h 3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2" h="336">
                <a:moveTo>
                  <a:pt x="0" y="0"/>
                </a:moveTo>
                <a:lnTo>
                  <a:pt x="96" y="0"/>
                </a:lnTo>
                <a:lnTo>
                  <a:pt x="192" y="48"/>
                </a:lnTo>
                <a:lnTo>
                  <a:pt x="432" y="48"/>
                </a:lnTo>
                <a:lnTo>
                  <a:pt x="432" y="288"/>
                </a:lnTo>
                <a:lnTo>
                  <a:pt x="192" y="288"/>
                </a:lnTo>
                <a:lnTo>
                  <a:pt x="96" y="336"/>
                </a:lnTo>
                <a:lnTo>
                  <a:pt x="0" y="336"/>
                </a:lnTo>
                <a:lnTo>
                  <a:pt x="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08" name="AutoShape 1168">
            <a:extLst>
              <a:ext uri="{FF2B5EF4-FFF2-40B4-BE49-F238E27FC236}">
                <a16:creationId xmlns:a16="http://schemas.microsoft.com/office/drawing/2014/main" id="{41C3B630-E097-2B38-10A6-F43DB60BDA76}"/>
              </a:ext>
            </a:extLst>
          </p:cNvPr>
          <p:cNvSpPr>
            <a:spLocks noChangeAspect="1" noChangeArrowheads="1"/>
          </p:cNvSpPr>
          <p:nvPr/>
        </p:nvSpPr>
        <p:spPr bwMode="auto">
          <a:xfrm rot="5400000" flipH="1">
            <a:off x="5171281" y="5720557"/>
            <a:ext cx="322263" cy="24765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677" y="10800"/>
                </a:moveTo>
                <a:cubicBezTo>
                  <a:pt x="10677" y="10732"/>
                  <a:pt x="10732" y="10677"/>
                  <a:pt x="10800" y="10677"/>
                </a:cubicBezTo>
                <a:cubicBezTo>
                  <a:pt x="10867" y="10677"/>
                  <a:pt x="10923" y="10732"/>
                  <a:pt x="10923" y="10800"/>
                </a:cubicBezTo>
                <a:lnTo>
                  <a:pt x="21600" y="10800"/>
                </a:lnTo>
                <a:cubicBezTo>
                  <a:pt x="21600" y="4835"/>
                  <a:pt x="16764" y="0"/>
                  <a:pt x="10800" y="0"/>
                </a:cubicBezTo>
                <a:cubicBezTo>
                  <a:pt x="4835" y="0"/>
                  <a:pt x="0" y="4835"/>
                  <a:pt x="0" y="10799"/>
                </a:cubicBezTo>
                <a:lnTo>
                  <a:pt x="10677" y="10800"/>
                </a:lnTo>
                <a:close/>
              </a:path>
            </a:pathLst>
          </a:cu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09" name="Freeform 1169">
            <a:extLst>
              <a:ext uri="{FF2B5EF4-FFF2-40B4-BE49-F238E27FC236}">
                <a16:creationId xmlns:a16="http://schemas.microsoft.com/office/drawing/2014/main" id="{DA4F9EDA-DA2C-704D-DDA3-DBF60ED90F33}"/>
              </a:ext>
            </a:extLst>
          </p:cNvPr>
          <p:cNvSpPr>
            <a:spLocks noChangeAspect="1"/>
          </p:cNvSpPr>
          <p:nvPr/>
        </p:nvSpPr>
        <p:spPr bwMode="auto">
          <a:xfrm flipH="1">
            <a:off x="3671888" y="5683250"/>
            <a:ext cx="842962" cy="322263"/>
          </a:xfrm>
          <a:custGeom>
            <a:avLst/>
            <a:gdLst>
              <a:gd name="T0" fmla="*/ 0 w 1632"/>
              <a:gd name="T1" fmla="*/ 2147483646 h 624"/>
              <a:gd name="T2" fmla="*/ 2147483646 w 1632"/>
              <a:gd name="T3" fmla="*/ 2147483646 h 624"/>
              <a:gd name="T4" fmla="*/ 2147483646 w 1632"/>
              <a:gd name="T5" fmla="*/ 0 h 624"/>
              <a:gd name="T6" fmla="*/ 2147483646 w 1632"/>
              <a:gd name="T7" fmla="*/ 0 h 624"/>
              <a:gd name="T8" fmla="*/ 2147483646 w 1632"/>
              <a:gd name="T9" fmla="*/ 2147483646 h 624"/>
              <a:gd name="T10" fmla="*/ 2147483646 w 1632"/>
              <a:gd name="T11" fmla="*/ 2147483646 h 624"/>
              <a:gd name="T12" fmla="*/ 2147483646 w 1632"/>
              <a:gd name="T13" fmla="*/ 2147483646 h 624"/>
              <a:gd name="T14" fmla="*/ 2147483646 w 1632"/>
              <a:gd name="T15" fmla="*/ 2147483646 h 624"/>
              <a:gd name="T16" fmla="*/ 2147483646 w 1632"/>
              <a:gd name="T17" fmla="*/ 2147483646 h 624"/>
              <a:gd name="T18" fmla="*/ 2147483646 w 1632"/>
              <a:gd name="T19" fmla="*/ 2147483646 h 624"/>
              <a:gd name="T20" fmla="*/ 2147483646 w 1632"/>
              <a:gd name="T21" fmla="*/ 2147483646 h 624"/>
              <a:gd name="T22" fmla="*/ 2147483646 w 1632"/>
              <a:gd name="T23" fmla="*/ 2147483646 h 624"/>
              <a:gd name="T24" fmla="*/ 2147483646 w 1632"/>
              <a:gd name="T25" fmla="*/ 2147483646 h 624"/>
              <a:gd name="T26" fmla="*/ 0 w 1632"/>
              <a:gd name="T27" fmla="*/ 2147483646 h 624"/>
              <a:gd name="T28" fmla="*/ 0 w 1632"/>
              <a:gd name="T29" fmla="*/ 2147483646 h 6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632" h="624">
                <a:moveTo>
                  <a:pt x="0" y="48"/>
                </a:moveTo>
                <a:lnTo>
                  <a:pt x="576" y="48"/>
                </a:lnTo>
                <a:lnTo>
                  <a:pt x="624" y="0"/>
                </a:lnTo>
                <a:lnTo>
                  <a:pt x="816" y="0"/>
                </a:lnTo>
                <a:lnTo>
                  <a:pt x="864" y="48"/>
                </a:lnTo>
                <a:lnTo>
                  <a:pt x="1104" y="192"/>
                </a:lnTo>
                <a:lnTo>
                  <a:pt x="1632" y="192"/>
                </a:lnTo>
                <a:lnTo>
                  <a:pt x="1632" y="432"/>
                </a:lnTo>
                <a:lnTo>
                  <a:pt x="1104" y="432"/>
                </a:lnTo>
                <a:lnTo>
                  <a:pt x="864" y="576"/>
                </a:lnTo>
                <a:lnTo>
                  <a:pt x="816" y="624"/>
                </a:lnTo>
                <a:lnTo>
                  <a:pt x="624" y="624"/>
                </a:lnTo>
                <a:lnTo>
                  <a:pt x="576" y="576"/>
                </a:lnTo>
                <a:lnTo>
                  <a:pt x="0" y="576"/>
                </a:lnTo>
                <a:lnTo>
                  <a:pt x="0" y="48"/>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0" name="Freeform 1170">
            <a:extLst>
              <a:ext uri="{FF2B5EF4-FFF2-40B4-BE49-F238E27FC236}">
                <a16:creationId xmlns:a16="http://schemas.microsoft.com/office/drawing/2014/main" id="{0FB1FB37-6245-E43C-F630-F5DF735A08A2}"/>
              </a:ext>
            </a:extLst>
          </p:cNvPr>
          <p:cNvSpPr>
            <a:spLocks noChangeAspect="1"/>
          </p:cNvSpPr>
          <p:nvPr/>
        </p:nvSpPr>
        <p:spPr bwMode="auto">
          <a:xfrm flipH="1">
            <a:off x="4514850" y="5708650"/>
            <a:ext cx="371475" cy="271463"/>
          </a:xfrm>
          <a:custGeom>
            <a:avLst/>
            <a:gdLst>
              <a:gd name="T0" fmla="*/ 2147483646 w 720"/>
              <a:gd name="T1" fmla="*/ 0 h 528"/>
              <a:gd name="T2" fmla="*/ 2147483646 w 720"/>
              <a:gd name="T3" fmla="*/ 2147483646 h 528"/>
              <a:gd name="T4" fmla="*/ 0 w 720"/>
              <a:gd name="T5" fmla="*/ 2147483646 h 528"/>
              <a:gd name="T6" fmla="*/ 0 w 720"/>
              <a:gd name="T7" fmla="*/ 2147483646 h 528"/>
              <a:gd name="T8" fmla="*/ 2147483646 w 720"/>
              <a:gd name="T9" fmla="*/ 2147483646 h 528"/>
              <a:gd name="T10" fmla="*/ 2147483646 w 720"/>
              <a:gd name="T11" fmla="*/ 2147483646 h 528"/>
              <a:gd name="T12" fmla="*/ 2147483646 w 720"/>
              <a:gd name="T13" fmla="*/ 0 h 5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0" h="528">
                <a:moveTo>
                  <a:pt x="720" y="0"/>
                </a:moveTo>
                <a:lnTo>
                  <a:pt x="432" y="144"/>
                </a:lnTo>
                <a:lnTo>
                  <a:pt x="0" y="144"/>
                </a:lnTo>
                <a:lnTo>
                  <a:pt x="0" y="384"/>
                </a:lnTo>
                <a:lnTo>
                  <a:pt x="432" y="384"/>
                </a:lnTo>
                <a:lnTo>
                  <a:pt x="720" y="528"/>
                </a:lnTo>
                <a:lnTo>
                  <a:pt x="72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1" name="Freeform 1171">
            <a:extLst>
              <a:ext uri="{FF2B5EF4-FFF2-40B4-BE49-F238E27FC236}">
                <a16:creationId xmlns:a16="http://schemas.microsoft.com/office/drawing/2014/main" id="{097F64C8-8A9C-DFF8-D3AA-3A32CC6559CE}"/>
              </a:ext>
            </a:extLst>
          </p:cNvPr>
          <p:cNvSpPr>
            <a:spLocks noChangeAspect="1"/>
          </p:cNvSpPr>
          <p:nvPr/>
        </p:nvSpPr>
        <p:spPr bwMode="auto">
          <a:xfrm flipH="1">
            <a:off x="4886325" y="5683250"/>
            <a:ext cx="446088" cy="322263"/>
          </a:xfrm>
          <a:custGeom>
            <a:avLst/>
            <a:gdLst>
              <a:gd name="T0" fmla="*/ 0 w 864"/>
              <a:gd name="T1" fmla="*/ 0 h 624"/>
              <a:gd name="T2" fmla="*/ 2147483646 w 864"/>
              <a:gd name="T3" fmla="*/ 0 h 624"/>
              <a:gd name="T4" fmla="*/ 2147483646 w 864"/>
              <a:gd name="T5" fmla="*/ 2147483646 h 624"/>
              <a:gd name="T6" fmla="*/ 2147483646 w 864"/>
              <a:gd name="T7" fmla="*/ 2147483646 h 624"/>
              <a:gd name="T8" fmla="*/ 2147483646 w 864"/>
              <a:gd name="T9" fmla="*/ 2147483646 h 624"/>
              <a:gd name="T10" fmla="*/ 2147483646 w 864"/>
              <a:gd name="T11" fmla="*/ 2147483646 h 624"/>
              <a:gd name="T12" fmla="*/ 2147483646 w 864"/>
              <a:gd name="T13" fmla="*/ 2147483646 h 624"/>
              <a:gd name="T14" fmla="*/ 0 w 864"/>
              <a:gd name="T15" fmla="*/ 2147483646 h 624"/>
              <a:gd name="T16" fmla="*/ 0 w 864"/>
              <a:gd name="T17" fmla="*/ 0 h 6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64" h="624">
                <a:moveTo>
                  <a:pt x="0" y="0"/>
                </a:moveTo>
                <a:lnTo>
                  <a:pt x="528" y="0"/>
                </a:lnTo>
                <a:lnTo>
                  <a:pt x="768" y="192"/>
                </a:lnTo>
                <a:lnTo>
                  <a:pt x="864" y="192"/>
                </a:lnTo>
                <a:lnTo>
                  <a:pt x="864" y="432"/>
                </a:lnTo>
                <a:lnTo>
                  <a:pt x="768" y="432"/>
                </a:lnTo>
                <a:lnTo>
                  <a:pt x="528" y="624"/>
                </a:lnTo>
                <a:lnTo>
                  <a:pt x="0" y="624"/>
                </a:lnTo>
                <a:lnTo>
                  <a:pt x="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2" name="AutoShape 1172">
            <a:extLst>
              <a:ext uri="{FF2B5EF4-FFF2-40B4-BE49-F238E27FC236}">
                <a16:creationId xmlns:a16="http://schemas.microsoft.com/office/drawing/2014/main" id="{E8792CC1-CECD-0699-5EA8-5D4E086945B5}"/>
              </a:ext>
            </a:extLst>
          </p:cNvPr>
          <p:cNvSpPr>
            <a:spLocks noChangeAspect="1" noChangeArrowheads="1"/>
          </p:cNvSpPr>
          <p:nvPr/>
        </p:nvSpPr>
        <p:spPr bwMode="auto">
          <a:xfrm rot="5400000" flipH="1">
            <a:off x="4861719" y="5782469"/>
            <a:ext cx="271463" cy="123825"/>
          </a:xfrm>
          <a:custGeom>
            <a:avLst/>
            <a:gdLst>
              <a:gd name="T0" fmla="*/ 2147483646 w 21600"/>
              <a:gd name="T1" fmla="*/ 383314252 h 21600"/>
              <a:gd name="T2" fmla="*/ 2147483646 w 21600"/>
              <a:gd name="T3" fmla="*/ 766621900 h 21600"/>
              <a:gd name="T4" fmla="*/ 2147483646 w 21600"/>
              <a:gd name="T5" fmla="*/ 383314252 h 21600"/>
              <a:gd name="T6" fmla="*/ 2147483646 w 21600"/>
              <a:gd name="T7" fmla="*/ 0 h 21600"/>
              <a:gd name="T8" fmla="*/ 0 60000 65536"/>
              <a:gd name="T9" fmla="*/ 0 60000 65536"/>
              <a:gd name="T10" fmla="*/ 0 60000 65536"/>
              <a:gd name="T11" fmla="*/ 0 60000 65536"/>
              <a:gd name="T12" fmla="*/ 5748 w 21600"/>
              <a:gd name="T13" fmla="*/ 5748 h 21600"/>
              <a:gd name="T14" fmla="*/ 15852 w 21600"/>
              <a:gd name="T15" fmla="*/ 15852 h 21600"/>
            </a:gdLst>
            <a:ahLst/>
            <a:cxnLst>
              <a:cxn ang="T8">
                <a:pos x="T0" y="T1"/>
              </a:cxn>
              <a:cxn ang="T9">
                <a:pos x="T2" y="T3"/>
              </a:cxn>
              <a:cxn ang="T10">
                <a:pos x="T4" y="T5"/>
              </a:cxn>
              <a:cxn ang="T11">
                <a:pos x="T6" y="T7"/>
              </a:cxn>
            </a:cxnLst>
            <a:rect l="T12" t="T13" r="T14" b="T15"/>
            <a:pathLst>
              <a:path w="21600" h="21600">
                <a:moveTo>
                  <a:pt x="0" y="0"/>
                </a:moveTo>
                <a:lnTo>
                  <a:pt x="7895" y="21600"/>
                </a:lnTo>
                <a:lnTo>
                  <a:pt x="13705" y="21600"/>
                </a:lnTo>
                <a:lnTo>
                  <a:pt x="21600" y="0"/>
                </a:lnTo>
                <a:lnTo>
                  <a:pt x="0" y="0"/>
                </a:lnTo>
                <a:close/>
              </a:path>
            </a:pathLst>
          </a:cu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3" name="Rectangle 1173">
            <a:extLst>
              <a:ext uri="{FF2B5EF4-FFF2-40B4-BE49-F238E27FC236}">
                <a16:creationId xmlns:a16="http://schemas.microsoft.com/office/drawing/2014/main" id="{FACF7BCB-0851-1738-4AEE-4D9733866684}"/>
              </a:ext>
            </a:extLst>
          </p:cNvPr>
          <p:cNvSpPr>
            <a:spLocks noChangeAspect="1" noChangeArrowheads="1"/>
          </p:cNvSpPr>
          <p:nvPr/>
        </p:nvSpPr>
        <p:spPr bwMode="auto">
          <a:xfrm flipH="1">
            <a:off x="5059363" y="5708650"/>
            <a:ext cx="185737" cy="271463"/>
          </a:xfrm>
          <a:prstGeom prst="rect">
            <a:avLst/>
          </a:pr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14" name="Freeform 1174">
            <a:extLst>
              <a:ext uri="{FF2B5EF4-FFF2-40B4-BE49-F238E27FC236}">
                <a16:creationId xmlns:a16="http://schemas.microsoft.com/office/drawing/2014/main" id="{3AEC0FF4-F4DF-0FD2-EB91-A9380980F133}"/>
              </a:ext>
            </a:extLst>
          </p:cNvPr>
          <p:cNvSpPr>
            <a:spLocks noChangeAspect="1"/>
          </p:cNvSpPr>
          <p:nvPr/>
        </p:nvSpPr>
        <p:spPr bwMode="auto">
          <a:xfrm flipH="1">
            <a:off x="4935538" y="5708650"/>
            <a:ext cx="322262" cy="271463"/>
          </a:xfrm>
          <a:custGeom>
            <a:avLst/>
            <a:gdLst>
              <a:gd name="T0" fmla="*/ 2147483646 w 624"/>
              <a:gd name="T1" fmla="*/ 0 h 528"/>
              <a:gd name="T2" fmla="*/ 2147483646 w 624"/>
              <a:gd name="T3" fmla="*/ 2147483646 h 528"/>
              <a:gd name="T4" fmla="*/ 2147483646 w 624"/>
              <a:gd name="T5" fmla="*/ 2147483646 h 528"/>
              <a:gd name="T6" fmla="*/ 2147483646 w 624"/>
              <a:gd name="T7" fmla="*/ 2147483646 h 528"/>
              <a:gd name="T8" fmla="*/ 0 w 624"/>
              <a:gd name="T9" fmla="*/ 2147483646 h 528"/>
              <a:gd name="T10" fmla="*/ 0 w 624"/>
              <a:gd name="T11" fmla="*/ 0 h 528"/>
              <a:gd name="T12" fmla="*/ 2147483646 w 624"/>
              <a:gd name="T13" fmla="*/ 0 h 5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4" h="528">
                <a:moveTo>
                  <a:pt x="384" y="0"/>
                </a:moveTo>
                <a:lnTo>
                  <a:pt x="624" y="192"/>
                </a:lnTo>
                <a:lnTo>
                  <a:pt x="624" y="336"/>
                </a:lnTo>
                <a:lnTo>
                  <a:pt x="384" y="528"/>
                </a:lnTo>
                <a:lnTo>
                  <a:pt x="0" y="528"/>
                </a:lnTo>
                <a:lnTo>
                  <a:pt x="0" y="0"/>
                </a:lnTo>
                <a:lnTo>
                  <a:pt x="384" y="0"/>
                </a:lnTo>
                <a:close/>
              </a:path>
            </a:pathLst>
          </a:custGeom>
          <a:noFill/>
          <a:ln w="6350" cap="flat" cmpd="sng">
            <a:solidFill>
              <a:srgbClr val="000000"/>
            </a:solidFill>
            <a:prstDash val="solid"/>
            <a:round/>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5" name="Freeform 1175">
            <a:extLst>
              <a:ext uri="{FF2B5EF4-FFF2-40B4-BE49-F238E27FC236}">
                <a16:creationId xmlns:a16="http://schemas.microsoft.com/office/drawing/2014/main" id="{8C1BEDE0-D426-A73D-1DB0-DBE57B1EA09C}"/>
              </a:ext>
            </a:extLst>
          </p:cNvPr>
          <p:cNvSpPr>
            <a:spLocks noChangeAspect="1"/>
          </p:cNvSpPr>
          <p:nvPr/>
        </p:nvSpPr>
        <p:spPr bwMode="auto">
          <a:xfrm flipH="1">
            <a:off x="4984750" y="5708650"/>
            <a:ext cx="260350" cy="271463"/>
          </a:xfrm>
          <a:custGeom>
            <a:avLst/>
            <a:gdLst>
              <a:gd name="T0" fmla="*/ 0 w 2405"/>
              <a:gd name="T1" fmla="*/ 2147483646 h 3699"/>
              <a:gd name="T2" fmla="*/ 0 w 2405"/>
              <a:gd name="T3" fmla="*/ 2147483646 h 3699"/>
              <a:gd name="T4" fmla="*/ 2147483646 w 2405"/>
              <a:gd name="T5" fmla="*/ 2147483646 h 3699"/>
              <a:gd name="T6" fmla="*/ 2147483646 w 2405"/>
              <a:gd name="T7" fmla="*/ 2147483646 h 3699"/>
              <a:gd name="T8" fmla="*/ 2147483646 w 2405"/>
              <a:gd name="T9" fmla="*/ 2147483646 h 3699"/>
              <a:gd name="T10" fmla="*/ 2147483646 w 2405"/>
              <a:gd name="T11" fmla="*/ 2147483646 h 3699"/>
              <a:gd name="T12" fmla="*/ 2147483646 w 2405"/>
              <a:gd name="T13" fmla="*/ 2147483646 h 3699"/>
              <a:gd name="T14" fmla="*/ 2147483646 w 2405"/>
              <a:gd name="T15" fmla="*/ 2147483646 h 3699"/>
              <a:gd name="T16" fmla="*/ 2147483646 w 2405"/>
              <a:gd name="T17" fmla="*/ 2147483646 h 3699"/>
              <a:gd name="T18" fmla="*/ 2147483646 w 2405"/>
              <a:gd name="T19" fmla="*/ 2147483646 h 3699"/>
              <a:gd name="T20" fmla="*/ 2147483646 w 2405"/>
              <a:gd name="T21" fmla="*/ 2147483646 h 3699"/>
              <a:gd name="T22" fmla="*/ 2147483646 w 2405"/>
              <a:gd name="T23" fmla="*/ 2147483646 h 3699"/>
              <a:gd name="T24" fmla="*/ 2147483646 w 2405"/>
              <a:gd name="T25" fmla="*/ 2147483646 h 3699"/>
              <a:gd name="T26" fmla="*/ 2147483646 w 2405"/>
              <a:gd name="T27" fmla="*/ 2147483646 h 3699"/>
              <a:gd name="T28" fmla="*/ 2147483646 w 2405"/>
              <a:gd name="T29" fmla="*/ 2147483646 h 3699"/>
              <a:gd name="T30" fmla="*/ 2147483646 w 2405"/>
              <a:gd name="T31" fmla="*/ 2147483646 h 3699"/>
              <a:gd name="T32" fmla="*/ 2147483646 w 2405"/>
              <a:gd name="T33" fmla="*/ 2147483646 h 3699"/>
              <a:gd name="T34" fmla="*/ 2147483646 w 2405"/>
              <a:gd name="T35" fmla="*/ 2147483646 h 3699"/>
              <a:gd name="T36" fmla="*/ 2147483646 w 2405"/>
              <a:gd name="T37" fmla="*/ 2147483646 h 3699"/>
              <a:gd name="T38" fmla="*/ 2147483646 w 2405"/>
              <a:gd name="T39" fmla="*/ 2147483646 h 3699"/>
              <a:gd name="T40" fmla="*/ 2147483646 w 2405"/>
              <a:gd name="T41" fmla="*/ 2147483646 h 3699"/>
              <a:gd name="T42" fmla="*/ 2147483646 w 2405"/>
              <a:gd name="T43" fmla="*/ 2147483646 h 3699"/>
              <a:gd name="T44" fmla="*/ 2147483646 w 2405"/>
              <a:gd name="T45" fmla="*/ 2147483646 h 3699"/>
              <a:gd name="T46" fmla="*/ 2147483646 w 2405"/>
              <a:gd name="T47" fmla="*/ 2147483646 h 3699"/>
              <a:gd name="T48" fmla="*/ 2147483646 w 2405"/>
              <a:gd name="T49" fmla="*/ 0 h 3699"/>
              <a:gd name="T50" fmla="*/ 0 w 2405"/>
              <a:gd name="T51" fmla="*/ 2147483646 h 369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05" h="3699">
                <a:moveTo>
                  <a:pt x="0" y="2"/>
                </a:moveTo>
                <a:lnTo>
                  <a:pt x="0" y="3698"/>
                </a:lnTo>
                <a:lnTo>
                  <a:pt x="4" y="3699"/>
                </a:lnTo>
                <a:lnTo>
                  <a:pt x="387" y="3599"/>
                </a:lnTo>
                <a:lnTo>
                  <a:pt x="753" y="3456"/>
                </a:lnTo>
                <a:lnTo>
                  <a:pt x="1097" y="3276"/>
                </a:lnTo>
                <a:lnTo>
                  <a:pt x="1419" y="3055"/>
                </a:lnTo>
                <a:lnTo>
                  <a:pt x="1712" y="2801"/>
                </a:lnTo>
                <a:lnTo>
                  <a:pt x="1848" y="2662"/>
                </a:lnTo>
                <a:lnTo>
                  <a:pt x="1977" y="2513"/>
                </a:lnTo>
                <a:lnTo>
                  <a:pt x="2096" y="2359"/>
                </a:lnTo>
                <a:lnTo>
                  <a:pt x="2207" y="2196"/>
                </a:lnTo>
                <a:lnTo>
                  <a:pt x="2404" y="1850"/>
                </a:lnTo>
                <a:lnTo>
                  <a:pt x="2405" y="1849"/>
                </a:lnTo>
                <a:lnTo>
                  <a:pt x="2211" y="1505"/>
                </a:lnTo>
                <a:lnTo>
                  <a:pt x="1980" y="1188"/>
                </a:lnTo>
                <a:lnTo>
                  <a:pt x="1853" y="1041"/>
                </a:lnTo>
                <a:lnTo>
                  <a:pt x="1717" y="901"/>
                </a:lnTo>
                <a:lnTo>
                  <a:pt x="1572" y="770"/>
                </a:lnTo>
                <a:lnTo>
                  <a:pt x="1421" y="645"/>
                </a:lnTo>
                <a:lnTo>
                  <a:pt x="1265" y="532"/>
                </a:lnTo>
                <a:lnTo>
                  <a:pt x="1101" y="427"/>
                </a:lnTo>
                <a:lnTo>
                  <a:pt x="756" y="245"/>
                </a:lnTo>
                <a:lnTo>
                  <a:pt x="390" y="102"/>
                </a:lnTo>
                <a:lnTo>
                  <a:pt x="5" y="0"/>
                </a:lnTo>
                <a:lnTo>
                  <a:pt x="0" y="2"/>
                </a:lnTo>
                <a:close/>
              </a:path>
            </a:pathLst>
          </a:custGeom>
          <a:solidFill>
            <a:srgbClr val="CC6600"/>
          </a:solidFill>
          <a:ln w="6350">
            <a:solidFill>
              <a:srgbClr val="000000"/>
            </a:solidFill>
            <a:prstDash val="solid"/>
            <a:round/>
            <a:headEnd/>
            <a:tailEnd/>
          </a:ln>
        </p:spPr>
        <p:txBody>
          <a:bodyPr/>
          <a:lstStyle/>
          <a:p>
            <a:endParaRPr lang="en-US"/>
          </a:p>
        </p:txBody>
      </p:sp>
      <p:sp>
        <p:nvSpPr>
          <p:cNvPr id="67616" name="Rectangle 1176">
            <a:extLst>
              <a:ext uri="{FF2B5EF4-FFF2-40B4-BE49-F238E27FC236}">
                <a16:creationId xmlns:a16="http://schemas.microsoft.com/office/drawing/2014/main" id="{C59C9142-0210-30BA-2881-3C99FE803CAF}"/>
              </a:ext>
            </a:extLst>
          </p:cNvPr>
          <p:cNvSpPr>
            <a:spLocks noChangeAspect="1" noChangeArrowheads="1"/>
          </p:cNvSpPr>
          <p:nvPr/>
        </p:nvSpPr>
        <p:spPr bwMode="auto">
          <a:xfrm flipH="1">
            <a:off x="4068763" y="5732463"/>
            <a:ext cx="446087" cy="223837"/>
          </a:xfrm>
          <a:prstGeom prst="rect">
            <a:avLst/>
          </a:pr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17" name="AutoShape 1177">
            <a:extLst>
              <a:ext uri="{FF2B5EF4-FFF2-40B4-BE49-F238E27FC236}">
                <a16:creationId xmlns:a16="http://schemas.microsoft.com/office/drawing/2014/main" id="{883984F3-3542-E2F2-E640-E2C1EBE90FF8}"/>
              </a:ext>
            </a:extLst>
          </p:cNvPr>
          <p:cNvSpPr>
            <a:spLocks noChangeAspect="1" noChangeArrowheads="1"/>
          </p:cNvSpPr>
          <p:nvPr/>
        </p:nvSpPr>
        <p:spPr bwMode="auto">
          <a:xfrm rot="5400000" flipH="1">
            <a:off x="3894932" y="5782469"/>
            <a:ext cx="223837" cy="123825"/>
          </a:xfrm>
          <a:custGeom>
            <a:avLst/>
            <a:gdLst>
              <a:gd name="T0" fmla="*/ 2147483646 w 21600"/>
              <a:gd name="T1" fmla="*/ 383314252 h 21600"/>
              <a:gd name="T2" fmla="*/ 2147483646 w 21600"/>
              <a:gd name="T3" fmla="*/ 766621900 h 21600"/>
              <a:gd name="T4" fmla="*/ 2147483646 w 21600"/>
              <a:gd name="T5" fmla="*/ 383314252 h 21600"/>
              <a:gd name="T6" fmla="*/ 2147483646 w 21600"/>
              <a:gd name="T7" fmla="*/ 0 h 21600"/>
              <a:gd name="T8" fmla="*/ 0 60000 65536"/>
              <a:gd name="T9" fmla="*/ 0 60000 65536"/>
              <a:gd name="T10" fmla="*/ 0 60000 65536"/>
              <a:gd name="T11" fmla="*/ 0 60000 65536"/>
              <a:gd name="T12" fmla="*/ 5425 w 21600"/>
              <a:gd name="T13" fmla="*/ 5425 h 21600"/>
              <a:gd name="T14" fmla="*/ 16175 w 21600"/>
              <a:gd name="T15" fmla="*/ 16175 h 21600"/>
            </a:gdLst>
            <a:ahLst/>
            <a:cxnLst>
              <a:cxn ang="T8">
                <a:pos x="T0" y="T1"/>
              </a:cxn>
              <a:cxn ang="T9">
                <a:pos x="T2" y="T3"/>
              </a:cxn>
              <a:cxn ang="T10">
                <a:pos x="T4" y="T5"/>
              </a:cxn>
              <a:cxn ang="T11">
                <a:pos x="T6" y="T7"/>
              </a:cxn>
            </a:cxnLst>
            <a:rect l="T12" t="T13" r="T14" b="T15"/>
            <a:pathLst>
              <a:path w="21600" h="21600">
                <a:moveTo>
                  <a:pt x="0" y="0"/>
                </a:moveTo>
                <a:lnTo>
                  <a:pt x="7250" y="21600"/>
                </a:lnTo>
                <a:lnTo>
                  <a:pt x="14350" y="21600"/>
                </a:lnTo>
                <a:lnTo>
                  <a:pt x="21600" y="0"/>
                </a:lnTo>
                <a:lnTo>
                  <a:pt x="0" y="0"/>
                </a:lnTo>
                <a:close/>
              </a:path>
            </a:pathLst>
          </a:cu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8" name="AutoShape 1178">
            <a:extLst>
              <a:ext uri="{FF2B5EF4-FFF2-40B4-BE49-F238E27FC236}">
                <a16:creationId xmlns:a16="http://schemas.microsoft.com/office/drawing/2014/main" id="{5D21487D-7CF2-0A85-3EB6-83F12CE3804D}"/>
              </a:ext>
            </a:extLst>
          </p:cNvPr>
          <p:cNvSpPr>
            <a:spLocks noChangeAspect="1" noChangeArrowheads="1"/>
          </p:cNvSpPr>
          <p:nvPr/>
        </p:nvSpPr>
        <p:spPr bwMode="auto">
          <a:xfrm rot="-5400000">
            <a:off x="4477544" y="5769769"/>
            <a:ext cx="223837" cy="149225"/>
          </a:xfrm>
          <a:custGeom>
            <a:avLst/>
            <a:gdLst>
              <a:gd name="T0" fmla="*/ 2147483646 w 21600"/>
              <a:gd name="T1" fmla="*/ 1174231939 h 21600"/>
              <a:gd name="T2" fmla="*/ 2147483646 w 21600"/>
              <a:gd name="T3" fmla="*/ 2147483646 h 21600"/>
              <a:gd name="T4" fmla="*/ 2147483646 w 21600"/>
              <a:gd name="T5" fmla="*/ 1174231939 h 21600"/>
              <a:gd name="T6" fmla="*/ 2147483646 w 21600"/>
              <a:gd name="T7" fmla="*/ 0 h 21600"/>
              <a:gd name="T8" fmla="*/ 0 60000 65536"/>
              <a:gd name="T9" fmla="*/ 0 60000 65536"/>
              <a:gd name="T10" fmla="*/ 0 60000 65536"/>
              <a:gd name="T11" fmla="*/ 0 60000 65536"/>
              <a:gd name="T12" fmla="*/ 5350 w 21600"/>
              <a:gd name="T13" fmla="*/ 5350 h 21600"/>
              <a:gd name="T14" fmla="*/ 16250 w 21600"/>
              <a:gd name="T15" fmla="*/ 16250 h 21600"/>
            </a:gdLst>
            <a:ahLst/>
            <a:cxnLst>
              <a:cxn ang="T8">
                <a:pos x="T0" y="T1"/>
              </a:cxn>
              <a:cxn ang="T9">
                <a:pos x="T2" y="T3"/>
              </a:cxn>
              <a:cxn ang="T10">
                <a:pos x="T4" y="T5"/>
              </a:cxn>
              <a:cxn ang="T11">
                <a:pos x="T6" y="T7"/>
              </a:cxn>
            </a:cxnLst>
            <a:rect l="T12" t="T13" r="T14" b="T15"/>
            <a:pathLst>
              <a:path w="21600" h="21600">
                <a:moveTo>
                  <a:pt x="0" y="0"/>
                </a:moveTo>
                <a:lnTo>
                  <a:pt x="7100" y="21600"/>
                </a:lnTo>
                <a:lnTo>
                  <a:pt x="14500" y="21600"/>
                </a:lnTo>
                <a:lnTo>
                  <a:pt x="21600" y="0"/>
                </a:lnTo>
                <a:lnTo>
                  <a:pt x="0" y="0"/>
                </a:lnTo>
                <a:close/>
              </a:path>
            </a:pathLst>
          </a:cu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19" name="Rectangle 1179">
            <a:extLst>
              <a:ext uri="{FF2B5EF4-FFF2-40B4-BE49-F238E27FC236}">
                <a16:creationId xmlns:a16="http://schemas.microsoft.com/office/drawing/2014/main" id="{5157E594-9E84-3540-DDD7-35F959531434}"/>
              </a:ext>
            </a:extLst>
          </p:cNvPr>
          <p:cNvSpPr>
            <a:spLocks noChangeAspect="1" noChangeArrowheads="1"/>
          </p:cNvSpPr>
          <p:nvPr/>
        </p:nvSpPr>
        <p:spPr bwMode="auto">
          <a:xfrm flipH="1">
            <a:off x="5245100" y="5708650"/>
            <a:ext cx="87313" cy="27146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20" name="AutoShape 1180">
            <a:extLst>
              <a:ext uri="{FF2B5EF4-FFF2-40B4-BE49-F238E27FC236}">
                <a16:creationId xmlns:a16="http://schemas.microsoft.com/office/drawing/2014/main" id="{002B4433-F8C6-4160-5A78-8B9FD0FB41C2}"/>
              </a:ext>
            </a:extLst>
          </p:cNvPr>
          <p:cNvSpPr>
            <a:spLocks noChangeAspect="1" noChangeArrowheads="1"/>
          </p:cNvSpPr>
          <p:nvPr/>
        </p:nvSpPr>
        <p:spPr bwMode="auto">
          <a:xfrm rot="5400000" flipH="1">
            <a:off x="5196681" y="5745957"/>
            <a:ext cx="271463" cy="19685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677" y="10800"/>
                </a:moveTo>
                <a:cubicBezTo>
                  <a:pt x="10677" y="10732"/>
                  <a:pt x="10732" y="10677"/>
                  <a:pt x="10800" y="10677"/>
                </a:cubicBezTo>
                <a:cubicBezTo>
                  <a:pt x="10867" y="10677"/>
                  <a:pt x="10923" y="10732"/>
                  <a:pt x="10923" y="10800"/>
                </a:cubicBezTo>
                <a:lnTo>
                  <a:pt x="21600" y="10800"/>
                </a:lnTo>
                <a:cubicBezTo>
                  <a:pt x="21600" y="4835"/>
                  <a:pt x="16764" y="0"/>
                  <a:pt x="10800" y="0"/>
                </a:cubicBezTo>
                <a:cubicBezTo>
                  <a:pt x="4835" y="0"/>
                  <a:pt x="0" y="4835"/>
                  <a:pt x="0" y="10799"/>
                </a:cubicBezTo>
                <a:lnTo>
                  <a:pt x="10677" y="10800"/>
                </a:lnTo>
                <a:close/>
              </a:path>
            </a:pathLst>
          </a:cu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21" name="Freeform 1181">
            <a:extLst>
              <a:ext uri="{FF2B5EF4-FFF2-40B4-BE49-F238E27FC236}">
                <a16:creationId xmlns:a16="http://schemas.microsoft.com/office/drawing/2014/main" id="{9BB06845-B8AD-3469-52AB-85B27EB98E0D}"/>
              </a:ext>
            </a:extLst>
          </p:cNvPr>
          <p:cNvSpPr>
            <a:spLocks noChangeAspect="1"/>
          </p:cNvSpPr>
          <p:nvPr/>
        </p:nvSpPr>
        <p:spPr bwMode="auto">
          <a:xfrm flipH="1">
            <a:off x="5005388" y="5721350"/>
            <a:ext cx="239712" cy="246063"/>
          </a:xfrm>
          <a:custGeom>
            <a:avLst/>
            <a:gdLst>
              <a:gd name="T0" fmla="*/ 2147483646 w 2216"/>
              <a:gd name="T1" fmla="*/ 2147483646 h 3329"/>
              <a:gd name="T2" fmla="*/ 2147483646 w 2216"/>
              <a:gd name="T3" fmla="*/ 0 h 3329"/>
              <a:gd name="T4" fmla="*/ 2147483646 w 2216"/>
              <a:gd name="T5" fmla="*/ 2147483646 h 3329"/>
              <a:gd name="T6" fmla="*/ 2147483646 w 2216"/>
              <a:gd name="T7" fmla="*/ 2147483646 h 3329"/>
              <a:gd name="T8" fmla="*/ 2147483646 w 2216"/>
              <a:gd name="T9" fmla="*/ 2147483646 h 3329"/>
              <a:gd name="T10" fmla="*/ 2147483646 w 2216"/>
              <a:gd name="T11" fmla="*/ 2147483646 h 3329"/>
              <a:gd name="T12" fmla="*/ 2147483646 w 2216"/>
              <a:gd name="T13" fmla="*/ 2147483646 h 3329"/>
              <a:gd name="T14" fmla="*/ 2147483646 w 2216"/>
              <a:gd name="T15" fmla="*/ 2147483646 h 3329"/>
              <a:gd name="T16" fmla="*/ 2147483646 w 2216"/>
              <a:gd name="T17" fmla="*/ 2147483646 h 3329"/>
              <a:gd name="T18" fmla="*/ 2147483646 w 2216"/>
              <a:gd name="T19" fmla="*/ 2147483646 h 3329"/>
              <a:gd name="T20" fmla="*/ 2147483646 w 2216"/>
              <a:gd name="T21" fmla="*/ 2147483646 h 3329"/>
              <a:gd name="T22" fmla="*/ 2147483646 w 2216"/>
              <a:gd name="T23" fmla="*/ 2147483646 h 3329"/>
              <a:gd name="T24" fmla="*/ 2147483646 w 2216"/>
              <a:gd name="T25" fmla="*/ 2147483646 h 3329"/>
              <a:gd name="T26" fmla="*/ 2147483646 w 2216"/>
              <a:gd name="T27" fmla="*/ 2147483646 h 3329"/>
              <a:gd name="T28" fmla="*/ 2147483646 w 2216"/>
              <a:gd name="T29" fmla="*/ 2147483646 h 3329"/>
              <a:gd name="T30" fmla="*/ 2147483646 w 2216"/>
              <a:gd name="T31" fmla="*/ 2147483646 h 3329"/>
              <a:gd name="T32" fmla="*/ 2147483646 w 2216"/>
              <a:gd name="T33" fmla="*/ 2147483646 h 3329"/>
              <a:gd name="T34" fmla="*/ 2147483646 w 2216"/>
              <a:gd name="T35" fmla="*/ 2147483646 h 3329"/>
              <a:gd name="T36" fmla="*/ 0 w 2216"/>
              <a:gd name="T37" fmla="*/ 2147483646 h 3329"/>
              <a:gd name="T38" fmla="*/ 2147483646 w 2216"/>
              <a:gd name="T39" fmla="*/ 2147483646 h 33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216" h="3329">
                <a:moveTo>
                  <a:pt x="1" y="3326"/>
                </a:moveTo>
                <a:lnTo>
                  <a:pt x="1" y="0"/>
                </a:lnTo>
                <a:lnTo>
                  <a:pt x="348" y="94"/>
                </a:lnTo>
                <a:lnTo>
                  <a:pt x="681" y="224"/>
                </a:lnTo>
                <a:lnTo>
                  <a:pt x="995" y="389"/>
                </a:lnTo>
                <a:lnTo>
                  <a:pt x="1291" y="588"/>
                </a:lnTo>
                <a:lnTo>
                  <a:pt x="1561" y="815"/>
                </a:lnTo>
                <a:lnTo>
                  <a:pt x="1808" y="1072"/>
                </a:lnTo>
                <a:lnTo>
                  <a:pt x="2026" y="1355"/>
                </a:lnTo>
                <a:lnTo>
                  <a:pt x="2216" y="1664"/>
                </a:lnTo>
                <a:lnTo>
                  <a:pt x="2215" y="1665"/>
                </a:lnTo>
                <a:lnTo>
                  <a:pt x="2028" y="1971"/>
                </a:lnTo>
                <a:lnTo>
                  <a:pt x="1809" y="2255"/>
                </a:lnTo>
                <a:lnTo>
                  <a:pt x="1563" y="2510"/>
                </a:lnTo>
                <a:lnTo>
                  <a:pt x="1291" y="2739"/>
                </a:lnTo>
                <a:lnTo>
                  <a:pt x="997" y="2936"/>
                </a:lnTo>
                <a:lnTo>
                  <a:pt x="682" y="3102"/>
                </a:lnTo>
                <a:lnTo>
                  <a:pt x="349" y="3232"/>
                </a:lnTo>
                <a:lnTo>
                  <a:pt x="0" y="3329"/>
                </a:lnTo>
                <a:lnTo>
                  <a:pt x="1" y="3326"/>
                </a:lnTo>
                <a:close/>
              </a:path>
            </a:pathLst>
          </a:custGeom>
          <a:gradFill rotWithShape="0">
            <a:gsLst>
              <a:gs pos="0">
                <a:srgbClr val="800000"/>
              </a:gs>
              <a:gs pos="100000">
                <a:srgbClr val="F87C00"/>
              </a:gs>
            </a:gsLst>
            <a:lin ang="5400000" scaled="1"/>
          </a:gradFill>
          <a:ln w="6350">
            <a:solidFill>
              <a:srgbClr val="000000"/>
            </a:solidFill>
            <a:prstDash val="solid"/>
            <a:round/>
            <a:headEnd/>
            <a:tailEnd/>
          </a:ln>
        </p:spPr>
        <p:txBody>
          <a:bodyPr/>
          <a:lstStyle/>
          <a:p>
            <a:endParaRPr lang="en-US"/>
          </a:p>
        </p:txBody>
      </p:sp>
      <p:sp>
        <p:nvSpPr>
          <p:cNvPr id="67622" name="Rectangle 1182">
            <a:extLst>
              <a:ext uri="{FF2B5EF4-FFF2-40B4-BE49-F238E27FC236}">
                <a16:creationId xmlns:a16="http://schemas.microsoft.com/office/drawing/2014/main" id="{21A7931D-8DBF-CAB3-9822-D82B194CB26C}"/>
              </a:ext>
            </a:extLst>
          </p:cNvPr>
          <p:cNvSpPr>
            <a:spLocks noChangeAspect="1" noChangeArrowheads="1"/>
          </p:cNvSpPr>
          <p:nvPr/>
        </p:nvSpPr>
        <p:spPr bwMode="auto">
          <a:xfrm flipH="1">
            <a:off x="4860925" y="5807075"/>
            <a:ext cx="74613" cy="74613"/>
          </a:xfrm>
          <a:prstGeom prst="rect">
            <a:avLst/>
          </a:prstGeom>
          <a:solidFill>
            <a:srgbClr val="99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23" name="Rectangle 1183">
            <a:extLst>
              <a:ext uri="{FF2B5EF4-FFF2-40B4-BE49-F238E27FC236}">
                <a16:creationId xmlns:a16="http://schemas.microsoft.com/office/drawing/2014/main" id="{CE7FC2AC-5447-AEB1-7CC4-441276979396}"/>
              </a:ext>
            </a:extLst>
          </p:cNvPr>
          <p:cNvSpPr>
            <a:spLocks noChangeAspect="1" noChangeArrowheads="1"/>
          </p:cNvSpPr>
          <p:nvPr/>
        </p:nvSpPr>
        <p:spPr bwMode="auto">
          <a:xfrm flipH="1">
            <a:off x="3870325" y="5807075"/>
            <a:ext cx="74613" cy="74613"/>
          </a:xfrm>
          <a:prstGeom prst="rect">
            <a:avLst/>
          </a:prstGeom>
          <a:solidFill>
            <a:srgbClr val="99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24" name="Rectangle 1184">
            <a:extLst>
              <a:ext uri="{FF2B5EF4-FFF2-40B4-BE49-F238E27FC236}">
                <a16:creationId xmlns:a16="http://schemas.microsoft.com/office/drawing/2014/main" id="{D28103DD-442C-5580-02A5-EB449B6B7A83}"/>
              </a:ext>
            </a:extLst>
          </p:cNvPr>
          <p:cNvSpPr>
            <a:spLocks noChangeAspect="1" noChangeArrowheads="1"/>
          </p:cNvSpPr>
          <p:nvPr/>
        </p:nvSpPr>
        <p:spPr bwMode="auto">
          <a:xfrm flipH="1">
            <a:off x="4687888" y="5807075"/>
            <a:ext cx="173037" cy="7461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25" name="Rectangle 1185">
            <a:extLst>
              <a:ext uri="{FF2B5EF4-FFF2-40B4-BE49-F238E27FC236}">
                <a16:creationId xmlns:a16="http://schemas.microsoft.com/office/drawing/2014/main" id="{5175ACF0-ED69-10F7-7F85-DA7E02333C92}"/>
              </a:ext>
            </a:extLst>
          </p:cNvPr>
          <p:cNvSpPr>
            <a:spLocks noChangeAspect="1" noChangeArrowheads="1"/>
          </p:cNvSpPr>
          <p:nvPr/>
        </p:nvSpPr>
        <p:spPr bwMode="auto">
          <a:xfrm flipH="1">
            <a:off x="3697288" y="5807075"/>
            <a:ext cx="173037" cy="7461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26" name="Freeform 1186">
            <a:extLst>
              <a:ext uri="{FF2B5EF4-FFF2-40B4-BE49-F238E27FC236}">
                <a16:creationId xmlns:a16="http://schemas.microsoft.com/office/drawing/2014/main" id="{849CD713-0320-08EA-A889-CDD5414D2738}"/>
              </a:ext>
            </a:extLst>
          </p:cNvPr>
          <p:cNvSpPr>
            <a:spLocks noChangeAspect="1"/>
          </p:cNvSpPr>
          <p:nvPr/>
        </p:nvSpPr>
        <p:spPr bwMode="auto">
          <a:xfrm flipH="1">
            <a:off x="3944938" y="5732463"/>
            <a:ext cx="569912" cy="223837"/>
          </a:xfrm>
          <a:custGeom>
            <a:avLst/>
            <a:gdLst>
              <a:gd name="T0" fmla="*/ 0 w 1104"/>
              <a:gd name="T1" fmla="*/ 0 h 432"/>
              <a:gd name="T2" fmla="*/ 2147483646 w 1104"/>
              <a:gd name="T3" fmla="*/ 0 h 432"/>
              <a:gd name="T4" fmla="*/ 2147483646 w 1104"/>
              <a:gd name="T5" fmla="*/ 2147483646 h 432"/>
              <a:gd name="T6" fmla="*/ 2147483646 w 1104"/>
              <a:gd name="T7" fmla="*/ 2147483646 h 432"/>
              <a:gd name="T8" fmla="*/ 2147483646 w 1104"/>
              <a:gd name="T9" fmla="*/ 2147483646 h 432"/>
              <a:gd name="T10" fmla="*/ 0 w 1104"/>
              <a:gd name="T11" fmla="*/ 2147483646 h 432"/>
              <a:gd name="T12" fmla="*/ 0 w 1104"/>
              <a:gd name="T13" fmla="*/ 0 h 4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04" h="432">
                <a:moveTo>
                  <a:pt x="0" y="0"/>
                </a:moveTo>
                <a:lnTo>
                  <a:pt x="864" y="0"/>
                </a:lnTo>
                <a:lnTo>
                  <a:pt x="1104" y="144"/>
                </a:lnTo>
                <a:lnTo>
                  <a:pt x="1104" y="288"/>
                </a:lnTo>
                <a:lnTo>
                  <a:pt x="864" y="432"/>
                </a:lnTo>
                <a:lnTo>
                  <a:pt x="0" y="432"/>
                </a:lnTo>
                <a:lnTo>
                  <a:pt x="0" y="0"/>
                </a:lnTo>
                <a:close/>
              </a:path>
            </a:pathLst>
          </a:custGeom>
          <a:noFill/>
          <a:ln w="6350" cap="flat" cmpd="sng">
            <a:solidFill>
              <a:srgbClr val="000000"/>
            </a:solidFill>
            <a:prstDash val="solid"/>
            <a:round/>
            <a:headEnd/>
            <a:tailEnd/>
          </a:ln>
          <a:effectLst/>
          <a:extLst>
            <a:ext uri="{909E8E84-426E-40DD-AFC4-6F175D3DCCD1}">
              <a14:hiddenFill xmlns:a14="http://schemas.microsoft.com/office/drawing/2010/main">
                <a:solidFill>
                  <a:srgbClr val="FF0000">
                    <a:alpha val="50195"/>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7627" name="Group 1187">
            <a:extLst>
              <a:ext uri="{FF2B5EF4-FFF2-40B4-BE49-F238E27FC236}">
                <a16:creationId xmlns:a16="http://schemas.microsoft.com/office/drawing/2014/main" id="{886AE029-1A16-A8EF-A687-A6DF5A6C5098}"/>
              </a:ext>
            </a:extLst>
          </p:cNvPr>
          <p:cNvGrpSpPr>
            <a:grpSpLocks noChangeAspect="1"/>
          </p:cNvGrpSpPr>
          <p:nvPr/>
        </p:nvGrpSpPr>
        <p:grpSpPr bwMode="auto">
          <a:xfrm flipH="1">
            <a:off x="3524250" y="5360988"/>
            <a:ext cx="136525" cy="420687"/>
            <a:chOff x="4437" y="1776"/>
            <a:chExt cx="267" cy="816"/>
          </a:xfrm>
        </p:grpSpPr>
        <p:sp>
          <p:nvSpPr>
            <p:cNvPr id="67633" name="Freeform 1188">
              <a:extLst>
                <a:ext uri="{FF2B5EF4-FFF2-40B4-BE49-F238E27FC236}">
                  <a16:creationId xmlns:a16="http://schemas.microsoft.com/office/drawing/2014/main" id="{1681916E-9827-6AA0-4090-19E53D7B1C83}"/>
                </a:ext>
              </a:extLst>
            </p:cNvPr>
            <p:cNvSpPr>
              <a:spLocks noChangeAspect="1"/>
            </p:cNvSpPr>
            <p:nvPr/>
          </p:nvSpPr>
          <p:spPr bwMode="auto">
            <a:xfrm>
              <a:off x="4437" y="1776"/>
              <a:ext cx="240" cy="816"/>
            </a:xfrm>
            <a:custGeom>
              <a:avLst/>
              <a:gdLst>
                <a:gd name="T0" fmla="*/ 240 w 240"/>
                <a:gd name="T1" fmla="*/ 0 h 816"/>
                <a:gd name="T2" fmla="*/ 240 w 240"/>
                <a:gd name="T3" fmla="*/ 816 h 816"/>
                <a:gd name="T4" fmla="*/ 96 w 240"/>
                <a:gd name="T5" fmla="*/ 816 h 816"/>
                <a:gd name="T6" fmla="*/ 96 w 240"/>
                <a:gd name="T7" fmla="*/ 672 h 816"/>
                <a:gd name="T8" fmla="*/ 48 w 240"/>
                <a:gd name="T9" fmla="*/ 672 h 816"/>
                <a:gd name="T10" fmla="*/ 48 w 240"/>
                <a:gd name="T11" fmla="*/ 720 h 816"/>
                <a:gd name="T12" fmla="*/ 0 w 240"/>
                <a:gd name="T13" fmla="*/ 720 h 816"/>
                <a:gd name="T14" fmla="*/ 0 w 240"/>
                <a:gd name="T15" fmla="*/ 624 h 816"/>
                <a:gd name="T16" fmla="*/ 96 w 240"/>
                <a:gd name="T17" fmla="*/ 528 h 816"/>
                <a:gd name="T18" fmla="*/ 96 w 240"/>
                <a:gd name="T19" fmla="*/ 96 h 816"/>
                <a:gd name="T20" fmla="*/ 144 w 240"/>
                <a:gd name="T21" fmla="*/ 0 h 816"/>
                <a:gd name="T22" fmla="*/ 240 w 240"/>
                <a:gd name="T23" fmla="*/ 0 h 8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0" h="816">
                  <a:moveTo>
                    <a:pt x="240" y="0"/>
                  </a:moveTo>
                  <a:lnTo>
                    <a:pt x="240" y="816"/>
                  </a:lnTo>
                  <a:lnTo>
                    <a:pt x="96" y="816"/>
                  </a:lnTo>
                  <a:lnTo>
                    <a:pt x="96" y="672"/>
                  </a:lnTo>
                  <a:lnTo>
                    <a:pt x="48" y="672"/>
                  </a:lnTo>
                  <a:lnTo>
                    <a:pt x="48" y="720"/>
                  </a:lnTo>
                  <a:lnTo>
                    <a:pt x="0" y="720"/>
                  </a:lnTo>
                  <a:lnTo>
                    <a:pt x="0" y="624"/>
                  </a:lnTo>
                  <a:lnTo>
                    <a:pt x="96" y="528"/>
                  </a:lnTo>
                  <a:lnTo>
                    <a:pt x="96" y="96"/>
                  </a:lnTo>
                  <a:lnTo>
                    <a:pt x="144" y="0"/>
                  </a:lnTo>
                  <a:lnTo>
                    <a:pt x="24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34" name="AutoShape 1189">
              <a:extLst>
                <a:ext uri="{FF2B5EF4-FFF2-40B4-BE49-F238E27FC236}">
                  <a16:creationId xmlns:a16="http://schemas.microsoft.com/office/drawing/2014/main" id="{439A8BE1-47EB-CD9C-8603-472625E31AB3}"/>
                </a:ext>
              </a:extLst>
            </p:cNvPr>
            <p:cNvSpPr>
              <a:spLocks noChangeAspect="1" noChangeArrowheads="1"/>
            </p:cNvSpPr>
            <p:nvPr/>
          </p:nvSpPr>
          <p:spPr bwMode="auto">
            <a:xfrm flipV="1">
              <a:off x="4512" y="2400"/>
              <a:ext cx="192" cy="19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35" name="Oval 1190">
              <a:extLst>
                <a:ext uri="{FF2B5EF4-FFF2-40B4-BE49-F238E27FC236}">
                  <a16:creationId xmlns:a16="http://schemas.microsoft.com/office/drawing/2014/main" id="{67E760C1-3BD2-84BC-EA12-C02BCAC4A3E8}"/>
                </a:ext>
              </a:extLst>
            </p:cNvPr>
            <p:cNvSpPr>
              <a:spLocks noChangeAspect="1" noChangeArrowheads="1"/>
            </p:cNvSpPr>
            <p:nvPr/>
          </p:nvSpPr>
          <p:spPr bwMode="auto">
            <a:xfrm>
              <a:off x="4560" y="2430"/>
              <a:ext cx="96" cy="96"/>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36" name="Oval 1191">
              <a:extLst>
                <a:ext uri="{FF2B5EF4-FFF2-40B4-BE49-F238E27FC236}">
                  <a16:creationId xmlns:a16="http://schemas.microsoft.com/office/drawing/2014/main" id="{433AC55E-8C17-7027-1822-D7A37F7235E0}"/>
                </a:ext>
              </a:extLst>
            </p:cNvPr>
            <p:cNvSpPr>
              <a:spLocks noChangeAspect="1" noChangeArrowheads="1"/>
            </p:cNvSpPr>
            <p:nvPr/>
          </p:nvSpPr>
          <p:spPr bwMode="auto">
            <a:xfrm>
              <a:off x="4584" y="2454"/>
              <a:ext cx="48" cy="48"/>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grpSp>
        <p:nvGrpSpPr>
          <p:cNvPr id="67628" name="Group 1192">
            <a:extLst>
              <a:ext uri="{FF2B5EF4-FFF2-40B4-BE49-F238E27FC236}">
                <a16:creationId xmlns:a16="http://schemas.microsoft.com/office/drawing/2014/main" id="{BF720A4C-7768-F811-B581-2217BB526B3C}"/>
              </a:ext>
            </a:extLst>
          </p:cNvPr>
          <p:cNvGrpSpPr>
            <a:grpSpLocks noChangeAspect="1"/>
          </p:cNvGrpSpPr>
          <p:nvPr/>
        </p:nvGrpSpPr>
        <p:grpSpPr bwMode="auto">
          <a:xfrm flipH="1" flipV="1">
            <a:off x="3524250" y="5907088"/>
            <a:ext cx="136525" cy="420687"/>
            <a:chOff x="4437" y="1776"/>
            <a:chExt cx="267" cy="816"/>
          </a:xfrm>
        </p:grpSpPr>
        <p:sp>
          <p:nvSpPr>
            <p:cNvPr id="67629" name="Freeform 1193">
              <a:extLst>
                <a:ext uri="{FF2B5EF4-FFF2-40B4-BE49-F238E27FC236}">
                  <a16:creationId xmlns:a16="http://schemas.microsoft.com/office/drawing/2014/main" id="{A0FDC4E5-67C5-5C14-E5DD-A92A5B6D01B9}"/>
                </a:ext>
              </a:extLst>
            </p:cNvPr>
            <p:cNvSpPr>
              <a:spLocks noChangeAspect="1"/>
            </p:cNvSpPr>
            <p:nvPr/>
          </p:nvSpPr>
          <p:spPr bwMode="auto">
            <a:xfrm>
              <a:off x="4437" y="1776"/>
              <a:ext cx="240" cy="816"/>
            </a:xfrm>
            <a:custGeom>
              <a:avLst/>
              <a:gdLst>
                <a:gd name="T0" fmla="*/ 240 w 240"/>
                <a:gd name="T1" fmla="*/ 0 h 816"/>
                <a:gd name="T2" fmla="*/ 240 w 240"/>
                <a:gd name="T3" fmla="*/ 816 h 816"/>
                <a:gd name="T4" fmla="*/ 96 w 240"/>
                <a:gd name="T5" fmla="*/ 816 h 816"/>
                <a:gd name="T6" fmla="*/ 96 w 240"/>
                <a:gd name="T7" fmla="*/ 672 h 816"/>
                <a:gd name="T8" fmla="*/ 48 w 240"/>
                <a:gd name="T9" fmla="*/ 672 h 816"/>
                <a:gd name="T10" fmla="*/ 48 w 240"/>
                <a:gd name="T11" fmla="*/ 720 h 816"/>
                <a:gd name="T12" fmla="*/ 0 w 240"/>
                <a:gd name="T13" fmla="*/ 720 h 816"/>
                <a:gd name="T14" fmla="*/ 0 w 240"/>
                <a:gd name="T15" fmla="*/ 624 h 816"/>
                <a:gd name="T16" fmla="*/ 96 w 240"/>
                <a:gd name="T17" fmla="*/ 528 h 816"/>
                <a:gd name="T18" fmla="*/ 96 w 240"/>
                <a:gd name="T19" fmla="*/ 96 h 816"/>
                <a:gd name="T20" fmla="*/ 144 w 240"/>
                <a:gd name="T21" fmla="*/ 0 h 816"/>
                <a:gd name="T22" fmla="*/ 240 w 240"/>
                <a:gd name="T23" fmla="*/ 0 h 8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0" h="816">
                  <a:moveTo>
                    <a:pt x="240" y="0"/>
                  </a:moveTo>
                  <a:lnTo>
                    <a:pt x="240" y="816"/>
                  </a:lnTo>
                  <a:lnTo>
                    <a:pt x="96" y="816"/>
                  </a:lnTo>
                  <a:lnTo>
                    <a:pt x="96" y="672"/>
                  </a:lnTo>
                  <a:lnTo>
                    <a:pt x="48" y="672"/>
                  </a:lnTo>
                  <a:lnTo>
                    <a:pt x="48" y="720"/>
                  </a:lnTo>
                  <a:lnTo>
                    <a:pt x="0" y="720"/>
                  </a:lnTo>
                  <a:lnTo>
                    <a:pt x="0" y="624"/>
                  </a:lnTo>
                  <a:lnTo>
                    <a:pt x="96" y="528"/>
                  </a:lnTo>
                  <a:lnTo>
                    <a:pt x="96" y="96"/>
                  </a:lnTo>
                  <a:lnTo>
                    <a:pt x="144" y="0"/>
                  </a:lnTo>
                  <a:lnTo>
                    <a:pt x="24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30" name="AutoShape 1194">
              <a:extLst>
                <a:ext uri="{FF2B5EF4-FFF2-40B4-BE49-F238E27FC236}">
                  <a16:creationId xmlns:a16="http://schemas.microsoft.com/office/drawing/2014/main" id="{ADE7D829-A43D-B2BB-8408-1D9FC81065D9}"/>
                </a:ext>
              </a:extLst>
            </p:cNvPr>
            <p:cNvSpPr>
              <a:spLocks noChangeAspect="1" noChangeArrowheads="1"/>
            </p:cNvSpPr>
            <p:nvPr/>
          </p:nvSpPr>
          <p:spPr bwMode="auto">
            <a:xfrm flipV="1">
              <a:off x="4512" y="2400"/>
              <a:ext cx="192" cy="19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631" name="Oval 1195">
              <a:extLst>
                <a:ext uri="{FF2B5EF4-FFF2-40B4-BE49-F238E27FC236}">
                  <a16:creationId xmlns:a16="http://schemas.microsoft.com/office/drawing/2014/main" id="{3A4DC71A-97DE-9B44-4D6B-F223556C6BF7}"/>
                </a:ext>
              </a:extLst>
            </p:cNvPr>
            <p:cNvSpPr>
              <a:spLocks noChangeAspect="1" noChangeArrowheads="1"/>
            </p:cNvSpPr>
            <p:nvPr/>
          </p:nvSpPr>
          <p:spPr bwMode="auto">
            <a:xfrm>
              <a:off x="4560" y="2430"/>
              <a:ext cx="96" cy="96"/>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sp>
          <p:nvSpPr>
            <p:cNvPr id="67632" name="Oval 1196">
              <a:extLst>
                <a:ext uri="{FF2B5EF4-FFF2-40B4-BE49-F238E27FC236}">
                  <a16:creationId xmlns:a16="http://schemas.microsoft.com/office/drawing/2014/main" id="{774D9E08-400D-B02C-65F9-22E1493F9A8C}"/>
                </a:ext>
              </a:extLst>
            </p:cNvPr>
            <p:cNvSpPr>
              <a:spLocks noChangeAspect="1" noChangeArrowheads="1"/>
            </p:cNvSpPr>
            <p:nvPr/>
          </p:nvSpPr>
          <p:spPr bwMode="auto">
            <a:xfrm>
              <a:off x="4584" y="2454"/>
              <a:ext cx="48" cy="48"/>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p>
          </p:txBody>
        </p:sp>
      </p:grpSp>
    </p:spTree>
  </p:cSld>
  <p:clrMapOvr>
    <a:masterClrMapping/>
  </p:clrMapOvr>
  <p:transition spd="slow"/>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3E7E2E6E-A423-8F8F-43AC-5C96EF2D7567}"/>
              </a:ext>
            </a:extLst>
          </p:cNvPr>
          <p:cNvSpPr>
            <a:spLocks noGrp="1" noChangeArrowheads="1"/>
          </p:cNvSpPr>
          <p:nvPr>
            <p:ph type="title"/>
          </p:nvPr>
        </p:nvSpPr>
        <p:spPr>
          <a:xfrm>
            <a:off x="387350" y="298450"/>
            <a:ext cx="4979988" cy="363538"/>
          </a:xfrm>
        </p:spPr>
        <p:txBody>
          <a:bodyPr lIns="0" tIns="0" rIns="0" bIns="0"/>
          <a:lstStyle/>
          <a:p>
            <a:r>
              <a:rPr lang="en-GB" altLang="en-US" sz="2400"/>
              <a:t>Main Charge Secondary Explosive</a:t>
            </a:r>
          </a:p>
        </p:txBody>
      </p:sp>
      <p:sp>
        <p:nvSpPr>
          <p:cNvPr id="68611" name="Text Box 3">
            <a:extLst>
              <a:ext uri="{FF2B5EF4-FFF2-40B4-BE49-F238E27FC236}">
                <a16:creationId xmlns:a16="http://schemas.microsoft.com/office/drawing/2014/main" id="{B59B87AE-9245-B9C9-3520-F2A18DAC9A54}"/>
              </a:ext>
            </a:extLst>
          </p:cNvPr>
          <p:cNvSpPr txBox="1">
            <a:spLocks noChangeArrowheads="1"/>
          </p:cNvSpPr>
          <p:nvPr/>
        </p:nvSpPr>
        <p:spPr bwMode="auto">
          <a:xfrm>
            <a:off x="1236663" y="2492375"/>
            <a:ext cx="1165225"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lnSpc>
                <a:spcPct val="50000"/>
              </a:lnSpc>
              <a:spcBef>
                <a:spcPct val="50000"/>
              </a:spcBef>
            </a:pPr>
            <a:r>
              <a:rPr lang="en-GB" altLang="en-US" sz="1600"/>
              <a:t>High</a:t>
            </a:r>
          </a:p>
          <a:p>
            <a:pPr algn="ctr">
              <a:lnSpc>
                <a:spcPct val="50000"/>
              </a:lnSpc>
              <a:spcBef>
                <a:spcPct val="50000"/>
              </a:spcBef>
            </a:pPr>
            <a:r>
              <a:rPr lang="en-GB" altLang="en-US" sz="1600"/>
              <a:t>Detonation</a:t>
            </a:r>
          </a:p>
          <a:p>
            <a:pPr algn="ctr">
              <a:lnSpc>
                <a:spcPct val="50000"/>
              </a:lnSpc>
              <a:spcBef>
                <a:spcPct val="50000"/>
              </a:spcBef>
            </a:pPr>
            <a:r>
              <a:rPr lang="en-GB" altLang="en-US" sz="1600"/>
              <a:t>Pressure</a:t>
            </a:r>
          </a:p>
        </p:txBody>
      </p:sp>
      <p:sp>
        <p:nvSpPr>
          <p:cNvPr id="68612" name="Text Box 5">
            <a:extLst>
              <a:ext uri="{FF2B5EF4-FFF2-40B4-BE49-F238E27FC236}">
                <a16:creationId xmlns:a16="http://schemas.microsoft.com/office/drawing/2014/main" id="{C61DD39F-1084-A1B6-A8C4-2AE9F387776D}"/>
              </a:ext>
            </a:extLst>
          </p:cNvPr>
          <p:cNvSpPr txBox="1">
            <a:spLocks noChangeArrowheads="1"/>
          </p:cNvSpPr>
          <p:nvPr/>
        </p:nvSpPr>
        <p:spPr bwMode="auto">
          <a:xfrm>
            <a:off x="6007100" y="2582863"/>
            <a:ext cx="1517650"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lnSpc>
                <a:spcPct val="50000"/>
              </a:lnSpc>
              <a:spcBef>
                <a:spcPct val="50000"/>
              </a:spcBef>
            </a:pPr>
            <a:r>
              <a:rPr lang="en-GB" altLang="en-US" sz="1600"/>
              <a:t>Blast</a:t>
            </a:r>
          </a:p>
        </p:txBody>
      </p:sp>
      <p:sp>
        <p:nvSpPr>
          <p:cNvPr id="68613" name="Text Box 6">
            <a:extLst>
              <a:ext uri="{FF2B5EF4-FFF2-40B4-BE49-F238E27FC236}">
                <a16:creationId xmlns:a16="http://schemas.microsoft.com/office/drawing/2014/main" id="{451FFC10-98E9-F711-E2D4-41DCDC4C65C3}"/>
              </a:ext>
            </a:extLst>
          </p:cNvPr>
          <p:cNvSpPr txBox="1">
            <a:spLocks noChangeArrowheads="1"/>
          </p:cNvSpPr>
          <p:nvPr/>
        </p:nvSpPr>
        <p:spPr bwMode="auto">
          <a:xfrm>
            <a:off x="339725" y="3903663"/>
            <a:ext cx="119062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lnSpc>
                <a:spcPct val="50000"/>
              </a:lnSpc>
              <a:spcBef>
                <a:spcPct val="50000"/>
              </a:spcBef>
            </a:pPr>
            <a:r>
              <a:rPr lang="en-GB" altLang="en-US" sz="1600"/>
              <a:t>HESH</a:t>
            </a:r>
          </a:p>
        </p:txBody>
      </p:sp>
      <p:sp>
        <p:nvSpPr>
          <p:cNvPr id="68614" name="Text Box 7">
            <a:extLst>
              <a:ext uri="{FF2B5EF4-FFF2-40B4-BE49-F238E27FC236}">
                <a16:creationId xmlns:a16="http://schemas.microsoft.com/office/drawing/2014/main" id="{691C2AD5-ED11-53D8-0A81-B10D836DA4A7}"/>
              </a:ext>
            </a:extLst>
          </p:cNvPr>
          <p:cNvSpPr txBox="1">
            <a:spLocks noChangeArrowheads="1"/>
          </p:cNvSpPr>
          <p:nvPr/>
        </p:nvSpPr>
        <p:spPr bwMode="auto">
          <a:xfrm>
            <a:off x="1946275" y="3805238"/>
            <a:ext cx="14938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Fragmentation</a:t>
            </a:r>
          </a:p>
        </p:txBody>
      </p:sp>
      <p:sp>
        <p:nvSpPr>
          <p:cNvPr id="68615" name="Text Box 8">
            <a:extLst>
              <a:ext uri="{FF2B5EF4-FFF2-40B4-BE49-F238E27FC236}">
                <a16:creationId xmlns:a16="http://schemas.microsoft.com/office/drawing/2014/main" id="{D5DDF554-0EB4-5CB3-639B-CF3B91DDDFEC}"/>
              </a:ext>
            </a:extLst>
          </p:cNvPr>
          <p:cNvSpPr txBox="1">
            <a:spLocks noChangeArrowheads="1"/>
          </p:cNvSpPr>
          <p:nvPr/>
        </p:nvSpPr>
        <p:spPr bwMode="auto">
          <a:xfrm>
            <a:off x="4989513" y="3424238"/>
            <a:ext cx="16049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Enhanced Blast</a:t>
            </a:r>
          </a:p>
        </p:txBody>
      </p:sp>
      <p:sp>
        <p:nvSpPr>
          <p:cNvPr id="68616" name="Text Box 10">
            <a:extLst>
              <a:ext uri="{FF2B5EF4-FFF2-40B4-BE49-F238E27FC236}">
                <a16:creationId xmlns:a16="http://schemas.microsoft.com/office/drawing/2014/main" id="{9896CE1B-A589-D997-DFC8-0B298C55D725}"/>
              </a:ext>
            </a:extLst>
          </p:cNvPr>
          <p:cNvSpPr txBox="1">
            <a:spLocks noChangeArrowheads="1"/>
          </p:cNvSpPr>
          <p:nvPr/>
        </p:nvSpPr>
        <p:spPr bwMode="auto">
          <a:xfrm>
            <a:off x="7140575" y="3500438"/>
            <a:ext cx="136842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lnSpc>
                <a:spcPct val="50000"/>
              </a:lnSpc>
              <a:spcBef>
                <a:spcPct val="50000"/>
              </a:spcBef>
            </a:pPr>
            <a:r>
              <a:rPr lang="en-GB" altLang="en-US" sz="1600"/>
              <a:t>High Impulse</a:t>
            </a:r>
          </a:p>
        </p:txBody>
      </p:sp>
      <p:sp>
        <p:nvSpPr>
          <p:cNvPr id="68617" name="Text Box 11">
            <a:extLst>
              <a:ext uri="{FF2B5EF4-FFF2-40B4-BE49-F238E27FC236}">
                <a16:creationId xmlns:a16="http://schemas.microsoft.com/office/drawing/2014/main" id="{814BCEF5-116B-D5F1-FFC2-55DAA2931AEF}"/>
              </a:ext>
            </a:extLst>
          </p:cNvPr>
          <p:cNvSpPr txBox="1">
            <a:spLocks noChangeArrowheads="1"/>
          </p:cNvSpPr>
          <p:nvPr/>
        </p:nvSpPr>
        <p:spPr bwMode="auto">
          <a:xfrm>
            <a:off x="541338" y="4411663"/>
            <a:ext cx="8477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Anti-</a:t>
            </a:r>
          </a:p>
          <a:p>
            <a:pPr algn="ctr">
              <a:lnSpc>
                <a:spcPct val="50000"/>
              </a:lnSpc>
              <a:spcBef>
                <a:spcPct val="50000"/>
              </a:spcBef>
            </a:pPr>
            <a:r>
              <a:rPr lang="en-GB" altLang="en-US" sz="1600"/>
              <a:t>Vehicle</a:t>
            </a:r>
          </a:p>
        </p:txBody>
      </p:sp>
      <p:sp>
        <p:nvSpPr>
          <p:cNvPr id="68618" name="Text Box 13">
            <a:extLst>
              <a:ext uri="{FF2B5EF4-FFF2-40B4-BE49-F238E27FC236}">
                <a16:creationId xmlns:a16="http://schemas.microsoft.com/office/drawing/2014/main" id="{35D7C412-2799-ED04-0B8B-973599770535}"/>
              </a:ext>
            </a:extLst>
          </p:cNvPr>
          <p:cNvSpPr txBox="1">
            <a:spLocks noChangeArrowheads="1"/>
          </p:cNvSpPr>
          <p:nvPr/>
        </p:nvSpPr>
        <p:spPr bwMode="auto">
          <a:xfrm>
            <a:off x="2979738" y="4646613"/>
            <a:ext cx="10969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Anti-</a:t>
            </a:r>
          </a:p>
          <a:p>
            <a:pPr algn="ctr">
              <a:lnSpc>
                <a:spcPct val="50000"/>
              </a:lnSpc>
              <a:spcBef>
                <a:spcPct val="50000"/>
              </a:spcBef>
            </a:pPr>
            <a:r>
              <a:rPr lang="en-GB" altLang="en-US" sz="1600"/>
              <a:t>Personnel</a:t>
            </a:r>
          </a:p>
        </p:txBody>
      </p:sp>
      <p:sp>
        <p:nvSpPr>
          <p:cNvPr id="68619" name="Text Box 14">
            <a:extLst>
              <a:ext uri="{FF2B5EF4-FFF2-40B4-BE49-F238E27FC236}">
                <a16:creationId xmlns:a16="http://schemas.microsoft.com/office/drawing/2014/main" id="{04956D40-D5F0-AD33-F985-9F7AA0FEA263}"/>
              </a:ext>
            </a:extLst>
          </p:cNvPr>
          <p:cNvSpPr txBox="1">
            <a:spLocks noChangeArrowheads="1"/>
          </p:cNvSpPr>
          <p:nvPr/>
        </p:nvSpPr>
        <p:spPr bwMode="auto">
          <a:xfrm>
            <a:off x="1558925" y="4618038"/>
            <a:ext cx="8477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Anti-</a:t>
            </a:r>
          </a:p>
          <a:p>
            <a:pPr algn="ctr">
              <a:lnSpc>
                <a:spcPct val="50000"/>
              </a:lnSpc>
              <a:spcBef>
                <a:spcPct val="50000"/>
              </a:spcBef>
            </a:pPr>
            <a:r>
              <a:rPr lang="en-GB" altLang="en-US" sz="1600"/>
              <a:t>Vehicle</a:t>
            </a:r>
          </a:p>
        </p:txBody>
      </p:sp>
      <p:sp>
        <p:nvSpPr>
          <p:cNvPr id="68620" name="Text Box 16">
            <a:extLst>
              <a:ext uri="{FF2B5EF4-FFF2-40B4-BE49-F238E27FC236}">
                <a16:creationId xmlns:a16="http://schemas.microsoft.com/office/drawing/2014/main" id="{FC4D907E-7C53-9CD6-EAD7-884889D7D7C8}"/>
              </a:ext>
            </a:extLst>
          </p:cNvPr>
          <p:cNvSpPr txBox="1">
            <a:spLocks noChangeArrowheads="1"/>
          </p:cNvSpPr>
          <p:nvPr/>
        </p:nvSpPr>
        <p:spPr bwMode="auto">
          <a:xfrm>
            <a:off x="2806700" y="711200"/>
            <a:ext cx="31686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b="1"/>
              <a:t>Performance Requirements</a:t>
            </a:r>
            <a:endParaRPr lang="en-GB" altLang="en-US"/>
          </a:p>
        </p:txBody>
      </p:sp>
      <p:sp>
        <p:nvSpPr>
          <p:cNvPr id="68621" name="Text Box 20">
            <a:extLst>
              <a:ext uri="{FF2B5EF4-FFF2-40B4-BE49-F238E27FC236}">
                <a16:creationId xmlns:a16="http://schemas.microsoft.com/office/drawing/2014/main" id="{A308CAAF-05EA-A211-42F2-E19736A0063C}"/>
              </a:ext>
            </a:extLst>
          </p:cNvPr>
          <p:cNvSpPr txBox="1">
            <a:spLocks noChangeArrowheads="1"/>
          </p:cNvSpPr>
          <p:nvPr/>
        </p:nvSpPr>
        <p:spPr bwMode="auto">
          <a:xfrm>
            <a:off x="7778750" y="4279900"/>
            <a:ext cx="1365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Suppression</a:t>
            </a:r>
          </a:p>
        </p:txBody>
      </p:sp>
      <p:sp>
        <p:nvSpPr>
          <p:cNvPr id="68622" name="Text Box 21">
            <a:extLst>
              <a:ext uri="{FF2B5EF4-FFF2-40B4-BE49-F238E27FC236}">
                <a16:creationId xmlns:a16="http://schemas.microsoft.com/office/drawing/2014/main" id="{4A02C573-9B81-DFEE-6A63-DA819A6E763C}"/>
              </a:ext>
            </a:extLst>
          </p:cNvPr>
          <p:cNvSpPr txBox="1">
            <a:spLocks noChangeArrowheads="1"/>
          </p:cNvSpPr>
          <p:nvPr/>
        </p:nvSpPr>
        <p:spPr bwMode="auto">
          <a:xfrm>
            <a:off x="6589713" y="4221163"/>
            <a:ext cx="131127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Anti-structure</a:t>
            </a:r>
          </a:p>
        </p:txBody>
      </p:sp>
      <p:sp>
        <p:nvSpPr>
          <p:cNvPr id="68623" name="Line 22">
            <a:extLst>
              <a:ext uri="{FF2B5EF4-FFF2-40B4-BE49-F238E27FC236}">
                <a16:creationId xmlns:a16="http://schemas.microsoft.com/office/drawing/2014/main" id="{67520908-AF1F-8DBD-7FBA-C8A500624237}"/>
              </a:ext>
            </a:extLst>
          </p:cNvPr>
          <p:cNvSpPr>
            <a:spLocks noChangeShapeType="1"/>
          </p:cNvSpPr>
          <p:nvPr/>
        </p:nvSpPr>
        <p:spPr bwMode="auto">
          <a:xfrm>
            <a:off x="4391025" y="193357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4" name="Line 23">
            <a:extLst>
              <a:ext uri="{FF2B5EF4-FFF2-40B4-BE49-F238E27FC236}">
                <a16:creationId xmlns:a16="http://schemas.microsoft.com/office/drawing/2014/main" id="{276789C6-5472-F37B-B89A-1D8594FDD2E9}"/>
              </a:ext>
            </a:extLst>
          </p:cNvPr>
          <p:cNvSpPr>
            <a:spLocks noChangeShapeType="1"/>
          </p:cNvSpPr>
          <p:nvPr/>
        </p:nvSpPr>
        <p:spPr bwMode="auto">
          <a:xfrm>
            <a:off x="1793875" y="2200275"/>
            <a:ext cx="4956175" cy="0"/>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5" name="Line 25">
            <a:extLst>
              <a:ext uri="{FF2B5EF4-FFF2-40B4-BE49-F238E27FC236}">
                <a16:creationId xmlns:a16="http://schemas.microsoft.com/office/drawing/2014/main" id="{644CE311-FE5A-0B70-56EA-E1CBA21AF774}"/>
              </a:ext>
            </a:extLst>
          </p:cNvPr>
          <p:cNvSpPr>
            <a:spLocks noChangeShapeType="1"/>
          </p:cNvSpPr>
          <p:nvPr/>
        </p:nvSpPr>
        <p:spPr bwMode="auto">
          <a:xfrm>
            <a:off x="1803400" y="2190750"/>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6" name="Line 26">
            <a:extLst>
              <a:ext uri="{FF2B5EF4-FFF2-40B4-BE49-F238E27FC236}">
                <a16:creationId xmlns:a16="http://schemas.microsoft.com/office/drawing/2014/main" id="{4A0303E5-43AC-68CF-95CB-8BEB8D99CE86}"/>
              </a:ext>
            </a:extLst>
          </p:cNvPr>
          <p:cNvSpPr>
            <a:spLocks noChangeShapeType="1"/>
          </p:cNvSpPr>
          <p:nvPr/>
        </p:nvSpPr>
        <p:spPr bwMode="auto">
          <a:xfrm>
            <a:off x="6753225" y="2184400"/>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7" name="Line 28">
            <a:extLst>
              <a:ext uri="{FF2B5EF4-FFF2-40B4-BE49-F238E27FC236}">
                <a16:creationId xmlns:a16="http://schemas.microsoft.com/office/drawing/2014/main" id="{4E720860-704F-9993-81D6-EFE85399FB78}"/>
              </a:ext>
            </a:extLst>
          </p:cNvPr>
          <p:cNvSpPr>
            <a:spLocks noChangeShapeType="1"/>
          </p:cNvSpPr>
          <p:nvPr/>
        </p:nvSpPr>
        <p:spPr bwMode="auto">
          <a:xfrm>
            <a:off x="6759575" y="2816225"/>
            <a:ext cx="0" cy="36036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8" name="Line 29">
            <a:extLst>
              <a:ext uri="{FF2B5EF4-FFF2-40B4-BE49-F238E27FC236}">
                <a16:creationId xmlns:a16="http://schemas.microsoft.com/office/drawing/2014/main" id="{F9EC2C53-71AF-3AEC-AF11-F1F7CB21CAA9}"/>
              </a:ext>
            </a:extLst>
          </p:cNvPr>
          <p:cNvSpPr>
            <a:spLocks noChangeShapeType="1"/>
          </p:cNvSpPr>
          <p:nvPr/>
        </p:nvSpPr>
        <p:spPr bwMode="auto">
          <a:xfrm>
            <a:off x="5768975" y="3187700"/>
            <a:ext cx="2057400" cy="0"/>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29" name="Line 31">
            <a:extLst>
              <a:ext uri="{FF2B5EF4-FFF2-40B4-BE49-F238E27FC236}">
                <a16:creationId xmlns:a16="http://schemas.microsoft.com/office/drawing/2014/main" id="{3150C3B1-1328-9ECF-AE6A-BA96E3173A9F}"/>
              </a:ext>
            </a:extLst>
          </p:cNvPr>
          <p:cNvSpPr>
            <a:spLocks noChangeShapeType="1"/>
          </p:cNvSpPr>
          <p:nvPr/>
        </p:nvSpPr>
        <p:spPr bwMode="auto">
          <a:xfrm>
            <a:off x="5778500" y="3187700"/>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0" name="Line 32">
            <a:extLst>
              <a:ext uri="{FF2B5EF4-FFF2-40B4-BE49-F238E27FC236}">
                <a16:creationId xmlns:a16="http://schemas.microsoft.com/office/drawing/2014/main" id="{5BC8A865-FCE5-F30D-B401-ECB981A516DE}"/>
              </a:ext>
            </a:extLst>
          </p:cNvPr>
          <p:cNvSpPr>
            <a:spLocks noChangeShapeType="1"/>
          </p:cNvSpPr>
          <p:nvPr/>
        </p:nvSpPr>
        <p:spPr bwMode="auto">
          <a:xfrm>
            <a:off x="7826375" y="317817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1" name="Line 33">
            <a:extLst>
              <a:ext uri="{FF2B5EF4-FFF2-40B4-BE49-F238E27FC236}">
                <a16:creationId xmlns:a16="http://schemas.microsoft.com/office/drawing/2014/main" id="{464F68A3-9CE2-1A0A-EAEC-A6F29AC6F764}"/>
              </a:ext>
            </a:extLst>
          </p:cNvPr>
          <p:cNvSpPr>
            <a:spLocks noChangeShapeType="1"/>
          </p:cNvSpPr>
          <p:nvPr/>
        </p:nvSpPr>
        <p:spPr bwMode="auto">
          <a:xfrm>
            <a:off x="7813675" y="3733800"/>
            <a:ext cx="0" cy="287338"/>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2" name="Line 35">
            <a:extLst>
              <a:ext uri="{FF2B5EF4-FFF2-40B4-BE49-F238E27FC236}">
                <a16:creationId xmlns:a16="http://schemas.microsoft.com/office/drawing/2014/main" id="{03C40C36-468D-1658-C896-FA617481713F}"/>
              </a:ext>
            </a:extLst>
          </p:cNvPr>
          <p:cNvSpPr>
            <a:spLocks noChangeShapeType="1"/>
          </p:cNvSpPr>
          <p:nvPr/>
        </p:nvSpPr>
        <p:spPr bwMode="auto">
          <a:xfrm>
            <a:off x="5768975" y="3756025"/>
            <a:ext cx="0" cy="287338"/>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3" name="Line 39">
            <a:extLst>
              <a:ext uri="{FF2B5EF4-FFF2-40B4-BE49-F238E27FC236}">
                <a16:creationId xmlns:a16="http://schemas.microsoft.com/office/drawing/2014/main" id="{87E4D009-2260-81DA-9DE3-6CCBAB555156}"/>
              </a:ext>
            </a:extLst>
          </p:cNvPr>
          <p:cNvSpPr>
            <a:spLocks noChangeShapeType="1"/>
          </p:cNvSpPr>
          <p:nvPr/>
        </p:nvSpPr>
        <p:spPr bwMode="auto">
          <a:xfrm>
            <a:off x="1790700" y="3228975"/>
            <a:ext cx="0" cy="36036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4" name="Line 40">
            <a:extLst>
              <a:ext uri="{FF2B5EF4-FFF2-40B4-BE49-F238E27FC236}">
                <a16:creationId xmlns:a16="http://schemas.microsoft.com/office/drawing/2014/main" id="{49082F6F-4A93-A469-FCF1-34731731215F}"/>
              </a:ext>
            </a:extLst>
          </p:cNvPr>
          <p:cNvSpPr>
            <a:spLocks noChangeShapeType="1"/>
          </p:cNvSpPr>
          <p:nvPr/>
        </p:nvSpPr>
        <p:spPr bwMode="auto">
          <a:xfrm>
            <a:off x="933450" y="3603625"/>
            <a:ext cx="1752600" cy="0"/>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5" name="Line 41">
            <a:extLst>
              <a:ext uri="{FF2B5EF4-FFF2-40B4-BE49-F238E27FC236}">
                <a16:creationId xmlns:a16="http://schemas.microsoft.com/office/drawing/2014/main" id="{38C65DB6-32CF-6BE8-4727-4B8E7BFE9EFE}"/>
              </a:ext>
            </a:extLst>
          </p:cNvPr>
          <p:cNvSpPr>
            <a:spLocks noChangeShapeType="1"/>
          </p:cNvSpPr>
          <p:nvPr/>
        </p:nvSpPr>
        <p:spPr bwMode="auto">
          <a:xfrm>
            <a:off x="2679700" y="360997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6" name="Line 42">
            <a:extLst>
              <a:ext uri="{FF2B5EF4-FFF2-40B4-BE49-F238E27FC236}">
                <a16:creationId xmlns:a16="http://schemas.microsoft.com/office/drawing/2014/main" id="{5B169378-BE18-70F1-44C3-192BC25769B4}"/>
              </a:ext>
            </a:extLst>
          </p:cNvPr>
          <p:cNvSpPr>
            <a:spLocks noChangeShapeType="1"/>
          </p:cNvSpPr>
          <p:nvPr/>
        </p:nvSpPr>
        <p:spPr bwMode="auto">
          <a:xfrm>
            <a:off x="938213" y="360362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7" name="Line 43">
            <a:extLst>
              <a:ext uri="{FF2B5EF4-FFF2-40B4-BE49-F238E27FC236}">
                <a16:creationId xmlns:a16="http://schemas.microsoft.com/office/drawing/2014/main" id="{C991B7DB-2DA2-03DC-54F5-1A01A7F60CEE}"/>
              </a:ext>
            </a:extLst>
          </p:cNvPr>
          <p:cNvSpPr>
            <a:spLocks noChangeShapeType="1"/>
          </p:cNvSpPr>
          <p:nvPr/>
        </p:nvSpPr>
        <p:spPr bwMode="auto">
          <a:xfrm>
            <a:off x="930275" y="4152900"/>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8" name="Line 44">
            <a:extLst>
              <a:ext uri="{FF2B5EF4-FFF2-40B4-BE49-F238E27FC236}">
                <a16:creationId xmlns:a16="http://schemas.microsoft.com/office/drawing/2014/main" id="{A22C10CC-A8FA-631F-C38F-5E879D071584}"/>
              </a:ext>
            </a:extLst>
          </p:cNvPr>
          <p:cNvSpPr>
            <a:spLocks noChangeShapeType="1"/>
          </p:cNvSpPr>
          <p:nvPr/>
        </p:nvSpPr>
        <p:spPr bwMode="auto">
          <a:xfrm>
            <a:off x="2684463" y="4102100"/>
            <a:ext cx="0" cy="287338"/>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39" name="Line 45">
            <a:extLst>
              <a:ext uri="{FF2B5EF4-FFF2-40B4-BE49-F238E27FC236}">
                <a16:creationId xmlns:a16="http://schemas.microsoft.com/office/drawing/2014/main" id="{0757326A-2B86-8D28-6D8D-3B29AD0718D4}"/>
              </a:ext>
            </a:extLst>
          </p:cNvPr>
          <p:cNvSpPr>
            <a:spLocks noChangeShapeType="1"/>
          </p:cNvSpPr>
          <p:nvPr/>
        </p:nvSpPr>
        <p:spPr bwMode="auto">
          <a:xfrm>
            <a:off x="1963738" y="4384675"/>
            <a:ext cx="1533525" cy="0"/>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40" name="Line 46">
            <a:extLst>
              <a:ext uri="{FF2B5EF4-FFF2-40B4-BE49-F238E27FC236}">
                <a16:creationId xmlns:a16="http://schemas.microsoft.com/office/drawing/2014/main" id="{80204896-CD10-A9A6-D43A-106042660A90}"/>
              </a:ext>
            </a:extLst>
          </p:cNvPr>
          <p:cNvSpPr>
            <a:spLocks noChangeShapeType="1"/>
          </p:cNvSpPr>
          <p:nvPr/>
        </p:nvSpPr>
        <p:spPr bwMode="auto">
          <a:xfrm>
            <a:off x="1976438" y="4381500"/>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41" name="Line 47">
            <a:extLst>
              <a:ext uri="{FF2B5EF4-FFF2-40B4-BE49-F238E27FC236}">
                <a16:creationId xmlns:a16="http://schemas.microsoft.com/office/drawing/2014/main" id="{2B99F351-7B75-DB70-584D-C265E05427DF}"/>
              </a:ext>
            </a:extLst>
          </p:cNvPr>
          <p:cNvSpPr>
            <a:spLocks noChangeShapeType="1"/>
          </p:cNvSpPr>
          <p:nvPr/>
        </p:nvSpPr>
        <p:spPr bwMode="auto">
          <a:xfrm>
            <a:off x="3484563" y="439102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pic>
        <p:nvPicPr>
          <p:cNvPr id="68642" name="Picture 49" descr="81mm">
            <a:extLst>
              <a:ext uri="{FF2B5EF4-FFF2-40B4-BE49-F238E27FC236}">
                <a16:creationId xmlns:a16="http://schemas.microsoft.com/office/drawing/2014/main" id="{7216256B-CC18-FFA0-81F1-C4B09F1D48D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07250" y="1811338"/>
            <a:ext cx="819150" cy="122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43" name="Line 51">
            <a:extLst>
              <a:ext uri="{FF2B5EF4-FFF2-40B4-BE49-F238E27FC236}">
                <a16:creationId xmlns:a16="http://schemas.microsoft.com/office/drawing/2014/main" id="{A2187E48-CFA6-E6CB-15D8-E94DFB366F59}"/>
              </a:ext>
            </a:extLst>
          </p:cNvPr>
          <p:cNvSpPr>
            <a:spLocks noChangeShapeType="1"/>
          </p:cNvSpPr>
          <p:nvPr/>
        </p:nvSpPr>
        <p:spPr bwMode="auto">
          <a:xfrm>
            <a:off x="7229475" y="4029075"/>
            <a:ext cx="1177925" cy="0"/>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44" name="Line 52">
            <a:extLst>
              <a:ext uri="{FF2B5EF4-FFF2-40B4-BE49-F238E27FC236}">
                <a16:creationId xmlns:a16="http://schemas.microsoft.com/office/drawing/2014/main" id="{DE173EC1-CF2F-8F0D-CB69-CED99850AFBC}"/>
              </a:ext>
            </a:extLst>
          </p:cNvPr>
          <p:cNvSpPr>
            <a:spLocks noChangeShapeType="1"/>
          </p:cNvSpPr>
          <p:nvPr/>
        </p:nvSpPr>
        <p:spPr bwMode="auto">
          <a:xfrm>
            <a:off x="7235825" y="401637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sp>
        <p:nvSpPr>
          <p:cNvPr id="68645" name="Line 53">
            <a:extLst>
              <a:ext uri="{FF2B5EF4-FFF2-40B4-BE49-F238E27FC236}">
                <a16:creationId xmlns:a16="http://schemas.microsoft.com/office/drawing/2014/main" id="{BF16D1B4-DD1A-3792-1CE8-78EA98B91149}"/>
              </a:ext>
            </a:extLst>
          </p:cNvPr>
          <p:cNvSpPr>
            <a:spLocks noChangeShapeType="1"/>
          </p:cNvSpPr>
          <p:nvPr/>
        </p:nvSpPr>
        <p:spPr bwMode="auto">
          <a:xfrm>
            <a:off x="8407400" y="4016375"/>
            <a:ext cx="0" cy="252413"/>
          </a:xfrm>
          <a:prstGeom prst="line">
            <a:avLst/>
          </a:prstGeom>
          <a:noFill/>
          <a:ln w="25400">
            <a:solidFill>
              <a:schemeClr val="tx1"/>
            </a:solidFill>
            <a:round/>
            <a:headEnd/>
            <a:tailEnd type="none" w="med" len="sm"/>
          </a:ln>
          <a:extLst>
            <a:ext uri="{909E8E84-426E-40DD-AFC4-6F175D3DCCD1}">
              <a14:hiddenFill xmlns:a14="http://schemas.microsoft.com/office/drawing/2010/main">
                <a:noFill/>
              </a14:hiddenFill>
            </a:ext>
          </a:extLst>
        </p:spPr>
        <p:txBody>
          <a:bodyPr wrap="none" anchor="ctr"/>
          <a:lstStyle/>
          <a:p>
            <a:endParaRPr lang="en-US"/>
          </a:p>
        </p:txBody>
      </p:sp>
      <p:pic>
        <p:nvPicPr>
          <p:cNvPr id="68646" name="Picture 54" descr="105mm Light Gun">
            <a:extLst>
              <a:ext uri="{FF2B5EF4-FFF2-40B4-BE49-F238E27FC236}">
                <a16:creationId xmlns:a16="http://schemas.microsoft.com/office/drawing/2014/main" id="{71B35029-620E-EFA7-C115-260E77582FE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85750" y="2263775"/>
            <a:ext cx="819150" cy="111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47" name="Picture 57" descr="hellfire firing">
            <a:extLst>
              <a:ext uri="{FF2B5EF4-FFF2-40B4-BE49-F238E27FC236}">
                <a16:creationId xmlns:a16="http://schemas.microsoft.com/office/drawing/2014/main" id="{75A5A0E4-0A1E-136E-E4DB-12CDDDB10B90}"/>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086100" y="5210175"/>
            <a:ext cx="1685925"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48" name="Text Box 61">
            <a:extLst>
              <a:ext uri="{FF2B5EF4-FFF2-40B4-BE49-F238E27FC236}">
                <a16:creationId xmlns:a16="http://schemas.microsoft.com/office/drawing/2014/main" id="{45380FD3-35D7-B677-29CD-171E996BAB63}"/>
              </a:ext>
            </a:extLst>
          </p:cNvPr>
          <p:cNvSpPr txBox="1">
            <a:spLocks noChangeArrowheads="1"/>
          </p:cNvSpPr>
          <p:nvPr/>
        </p:nvSpPr>
        <p:spPr bwMode="auto">
          <a:xfrm>
            <a:off x="5162550" y="4019550"/>
            <a:ext cx="12065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spcBef>
                <a:spcPct val="50000"/>
              </a:spcBef>
            </a:pPr>
            <a:r>
              <a:rPr lang="en-GB" altLang="en-US" sz="1600"/>
              <a:t>Anti-Structure</a:t>
            </a:r>
          </a:p>
        </p:txBody>
      </p:sp>
      <p:pic>
        <p:nvPicPr>
          <p:cNvPr id="68649" name="Picture 66" descr="105mm -46degC 2">
            <a:extLst>
              <a:ext uri="{FF2B5EF4-FFF2-40B4-BE49-F238E27FC236}">
                <a16:creationId xmlns:a16="http://schemas.microsoft.com/office/drawing/2014/main" id="{433BF772-46E0-B381-C641-AD3EF436D5A1}"/>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681288" y="1068388"/>
            <a:ext cx="34766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50" name="Picture 67">
            <a:extLst>
              <a:ext uri="{FF2B5EF4-FFF2-40B4-BE49-F238E27FC236}">
                <a16:creationId xmlns:a16="http://schemas.microsoft.com/office/drawing/2014/main" id="{9E3EBCBA-5FA0-6AE9-4D4C-E588C774FAAE}"/>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117600" y="5210175"/>
            <a:ext cx="1928813" cy="128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51" name="Picture 68" descr="before_after">
            <a:extLst>
              <a:ext uri="{FF2B5EF4-FFF2-40B4-BE49-F238E27FC236}">
                <a16:creationId xmlns:a16="http://schemas.microsoft.com/office/drawing/2014/main" id="{CDEE3414-3192-1620-9ABA-77E1C5FFD146}"/>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413375" y="4822825"/>
            <a:ext cx="1708150" cy="157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52" name="Picture 72" descr="180px-Damage_caused_by_HESH_fort_nelson">
            <a:extLst>
              <a:ext uri="{FF2B5EF4-FFF2-40B4-BE49-F238E27FC236}">
                <a16:creationId xmlns:a16="http://schemas.microsoft.com/office/drawing/2014/main" id="{1C8E06EC-750E-5248-58E2-7E53CCEB0349}"/>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134938" y="5175250"/>
            <a:ext cx="94456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53" name="Picture 78" descr="israel_occupation_soldiers">
            <a:extLst>
              <a:ext uri="{FF2B5EF4-FFF2-40B4-BE49-F238E27FC236}">
                <a16:creationId xmlns:a16="http://schemas.microsoft.com/office/drawing/2014/main" id="{ECD1E423-95AC-D977-122A-0404030FD285}"/>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294563" y="4830763"/>
            <a:ext cx="1774825"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0B2FBA3C-4D96-CC36-904B-01CE47ECE2BF}"/>
              </a:ext>
            </a:extLst>
          </p:cNvPr>
          <p:cNvSpPr>
            <a:spLocks noGrp="1"/>
          </p:cNvSpPr>
          <p:nvPr>
            <p:ph type="title"/>
          </p:nvPr>
        </p:nvSpPr>
        <p:spPr>
          <a:xfrm>
            <a:off x="457200" y="274638"/>
            <a:ext cx="8229600" cy="777875"/>
          </a:xfrm>
        </p:spPr>
        <p:txBody>
          <a:bodyPr/>
          <a:lstStyle/>
          <a:p>
            <a:r>
              <a:rPr lang="en-GB" altLang="en-US" sz="3600"/>
              <a:t>Outline Structure of Munition</a:t>
            </a:r>
          </a:p>
        </p:txBody>
      </p:sp>
      <p:sp>
        <p:nvSpPr>
          <p:cNvPr id="70659" name="Rectangle 2">
            <a:extLst>
              <a:ext uri="{FF2B5EF4-FFF2-40B4-BE49-F238E27FC236}">
                <a16:creationId xmlns:a16="http://schemas.microsoft.com/office/drawing/2014/main" id="{2BA28B61-2EFA-007C-DA61-33A19CF15AB0}"/>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US" altLang="en-US">
              <a:latin typeface="Calibri" panose="020F0502020204030204" pitchFamily="34" charset="0"/>
            </a:endParaRPr>
          </a:p>
        </p:txBody>
      </p:sp>
      <p:sp>
        <p:nvSpPr>
          <p:cNvPr id="23558" name="TextBox 5">
            <a:extLst>
              <a:ext uri="{FF2B5EF4-FFF2-40B4-BE49-F238E27FC236}">
                <a16:creationId xmlns:a16="http://schemas.microsoft.com/office/drawing/2014/main" id="{6BFBA954-A38D-7324-39E0-E0BB3130D218}"/>
              </a:ext>
            </a:extLst>
          </p:cNvPr>
          <p:cNvSpPr txBox="1">
            <a:spLocks noChangeArrowheads="1"/>
          </p:cNvSpPr>
          <p:nvPr/>
        </p:nvSpPr>
        <p:spPr bwMode="auto">
          <a:xfrm>
            <a:off x="1692275" y="4346575"/>
            <a:ext cx="12366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dirty="0">
                <a:latin typeface="+mj-lt"/>
                <a:cs typeface="Times New Roman" panose="02020603050405020304" pitchFamily="18" charset="0"/>
              </a:rPr>
              <a:t>lead </a:t>
            </a:r>
            <a:r>
              <a:rPr lang="en-GB" altLang="en-US" dirty="0" err="1">
                <a:latin typeface="+mj-lt"/>
                <a:cs typeface="Times New Roman" panose="02020603050405020304" pitchFamily="18" charset="0"/>
              </a:rPr>
              <a:t>azide</a:t>
            </a:r>
            <a:endParaRPr lang="en-GB" altLang="en-US" dirty="0">
              <a:latin typeface="+mj-lt"/>
              <a:cs typeface="Times New Roman" panose="02020603050405020304" pitchFamily="18" charset="0"/>
            </a:endParaRPr>
          </a:p>
        </p:txBody>
      </p:sp>
      <p:sp>
        <p:nvSpPr>
          <p:cNvPr id="23559" name="TextBox 6">
            <a:extLst>
              <a:ext uri="{FF2B5EF4-FFF2-40B4-BE49-F238E27FC236}">
                <a16:creationId xmlns:a16="http://schemas.microsoft.com/office/drawing/2014/main" id="{5B40C5DE-E764-FEFD-3070-B6E68164FC92}"/>
              </a:ext>
            </a:extLst>
          </p:cNvPr>
          <p:cNvSpPr txBox="1">
            <a:spLocks noChangeArrowheads="1"/>
          </p:cNvSpPr>
          <p:nvPr/>
        </p:nvSpPr>
        <p:spPr bwMode="auto">
          <a:xfrm>
            <a:off x="323850" y="4321175"/>
            <a:ext cx="1325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dirty="0">
                <a:latin typeface="+mj-lt"/>
                <a:cs typeface="Times New Roman" panose="02020603050405020304" pitchFamily="18" charset="0"/>
              </a:rPr>
              <a:t>Examples :</a:t>
            </a:r>
          </a:p>
        </p:txBody>
      </p:sp>
      <p:sp>
        <p:nvSpPr>
          <p:cNvPr id="23560" name="TextBox 8">
            <a:extLst>
              <a:ext uri="{FF2B5EF4-FFF2-40B4-BE49-F238E27FC236}">
                <a16:creationId xmlns:a16="http://schemas.microsoft.com/office/drawing/2014/main" id="{B388EAF1-4850-183B-F489-98E9D2DC4FAF}"/>
              </a:ext>
            </a:extLst>
          </p:cNvPr>
          <p:cNvSpPr txBox="1">
            <a:spLocks noChangeArrowheads="1"/>
          </p:cNvSpPr>
          <p:nvPr/>
        </p:nvSpPr>
        <p:spPr bwMode="auto">
          <a:xfrm>
            <a:off x="3451225" y="4365625"/>
            <a:ext cx="1146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RDX/wax</a:t>
            </a:r>
          </a:p>
        </p:txBody>
      </p:sp>
      <p:sp>
        <p:nvSpPr>
          <p:cNvPr id="23561" name="TextBox 9">
            <a:extLst>
              <a:ext uri="{FF2B5EF4-FFF2-40B4-BE49-F238E27FC236}">
                <a16:creationId xmlns:a16="http://schemas.microsoft.com/office/drawing/2014/main" id="{576CF2CA-3F12-5864-7F82-BA145FCF4538}"/>
              </a:ext>
            </a:extLst>
          </p:cNvPr>
          <p:cNvSpPr txBox="1">
            <a:spLocks noChangeArrowheads="1"/>
          </p:cNvSpPr>
          <p:nvPr/>
        </p:nvSpPr>
        <p:spPr bwMode="auto">
          <a:xfrm>
            <a:off x="5122863" y="4365625"/>
            <a:ext cx="1185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RDX/TNT</a:t>
            </a:r>
          </a:p>
        </p:txBody>
      </p:sp>
      <p:sp>
        <p:nvSpPr>
          <p:cNvPr id="23562" name="TextBox 10">
            <a:extLst>
              <a:ext uri="{FF2B5EF4-FFF2-40B4-BE49-F238E27FC236}">
                <a16:creationId xmlns:a16="http://schemas.microsoft.com/office/drawing/2014/main" id="{B5739C2C-F736-1E55-4287-C09D4BF4DBD8}"/>
              </a:ext>
            </a:extLst>
          </p:cNvPr>
          <p:cNvSpPr txBox="1">
            <a:spLocks noChangeArrowheads="1"/>
          </p:cNvSpPr>
          <p:nvPr/>
        </p:nvSpPr>
        <p:spPr bwMode="auto">
          <a:xfrm>
            <a:off x="5130800" y="4868863"/>
            <a:ext cx="23002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RDX/TNT/aluminium</a:t>
            </a:r>
          </a:p>
        </p:txBody>
      </p:sp>
      <p:sp>
        <p:nvSpPr>
          <p:cNvPr id="23563" name="TextBox 12">
            <a:extLst>
              <a:ext uri="{FF2B5EF4-FFF2-40B4-BE49-F238E27FC236}">
                <a16:creationId xmlns:a16="http://schemas.microsoft.com/office/drawing/2014/main" id="{E8F83E5D-ADDE-52B9-DFF6-BBD593971F03}"/>
              </a:ext>
            </a:extLst>
          </p:cNvPr>
          <p:cNvSpPr txBox="1">
            <a:spLocks noChangeArrowheads="1"/>
          </p:cNvSpPr>
          <p:nvPr/>
        </p:nvSpPr>
        <p:spPr bwMode="auto">
          <a:xfrm>
            <a:off x="5146675" y="5364163"/>
            <a:ext cx="2070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RDX/polyurethane</a:t>
            </a:r>
          </a:p>
        </p:txBody>
      </p:sp>
      <p:sp>
        <p:nvSpPr>
          <p:cNvPr id="23564" name="TextBox 11">
            <a:extLst>
              <a:ext uri="{FF2B5EF4-FFF2-40B4-BE49-F238E27FC236}">
                <a16:creationId xmlns:a16="http://schemas.microsoft.com/office/drawing/2014/main" id="{C47E2CDB-32E1-0B05-A5A7-DDF77A0C50B9}"/>
              </a:ext>
            </a:extLst>
          </p:cNvPr>
          <p:cNvSpPr txBox="1">
            <a:spLocks noChangeArrowheads="1"/>
          </p:cNvSpPr>
          <p:nvPr/>
        </p:nvSpPr>
        <p:spPr bwMode="auto">
          <a:xfrm>
            <a:off x="3459163" y="4859338"/>
            <a:ext cx="6842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tetryl</a:t>
            </a:r>
          </a:p>
        </p:txBody>
      </p:sp>
      <p:sp>
        <p:nvSpPr>
          <p:cNvPr id="23565" name="TextBox 13">
            <a:extLst>
              <a:ext uri="{FF2B5EF4-FFF2-40B4-BE49-F238E27FC236}">
                <a16:creationId xmlns:a16="http://schemas.microsoft.com/office/drawing/2014/main" id="{ADDC4764-0846-1252-2A08-D3501331174F}"/>
              </a:ext>
            </a:extLst>
          </p:cNvPr>
          <p:cNvSpPr txBox="1">
            <a:spLocks noChangeArrowheads="1"/>
          </p:cNvSpPr>
          <p:nvPr/>
        </p:nvSpPr>
        <p:spPr bwMode="auto">
          <a:xfrm>
            <a:off x="1692275" y="4859338"/>
            <a:ext cx="16843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lead styphnate</a:t>
            </a:r>
          </a:p>
        </p:txBody>
      </p:sp>
      <p:sp>
        <p:nvSpPr>
          <p:cNvPr id="23566" name="TextBox 7">
            <a:extLst>
              <a:ext uri="{FF2B5EF4-FFF2-40B4-BE49-F238E27FC236}">
                <a16:creationId xmlns:a16="http://schemas.microsoft.com/office/drawing/2014/main" id="{F4896C39-3073-1116-A64D-A15E054640BB}"/>
              </a:ext>
            </a:extLst>
          </p:cNvPr>
          <p:cNvSpPr txBox="1">
            <a:spLocks noChangeArrowheads="1"/>
          </p:cNvSpPr>
          <p:nvPr/>
        </p:nvSpPr>
        <p:spPr bwMode="auto">
          <a:xfrm>
            <a:off x="1682750" y="5805488"/>
            <a:ext cx="11715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dirty="0">
                <a:solidFill>
                  <a:srgbClr val="FFC000"/>
                </a:solidFill>
                <a:latin typeface="+mj-lt"/>
                <a:cs typeface="Times New Roman" panose="02020603050405020304" pitchFamily="18" charset="0"/>
              </a:rPr>
              <a:t>Primary</a:t>
            </a:r>
          </a:p>
          <a:p>
            <a:pPr algn="ctr">
              <a:defRPr/>
            </a:pPr>
            <a:r>
              <a:rPr lang="en-GB" altLang="en-US" dirty="0">
                <a:solidFill>
                  <a:srgbClr val="FFC000"/>
                </a:solidFill>
                <a:latin typeface="+mj-lt"/>
                <a:cs typeface="Times New Roman" panose="02020603050405020304" pitchFamily="18" charset="0"/>
              </a:rPr>
              <a:t>Explosive</a:t>
            </a:r>
          </a:p>
        </p:txBody>
      </p:sp>
      <p:sp>
        <p:nvSpPr>
          <p:cNvPr id="23567" name="TextBox 14">
            <a:extLst>
              <a:ext uri="{FF2B5EF4-FFF2-40B4-BE49-F238E27FC236}">
                <a16:creationId xmlns:a16="http://schemas.microsoft.com/office/drawing/2014/main" id="{3567779C-5A8D-FD07-1F7E-B7028ECB6769}"/>
              </a:ext>
            </a:extLst>
          </p:cNvPr>
          <p:cNvSpPr txBox="1">
            <a:spLocks noChangeArrowheads="1"/>
          </p:cNvSpPr>
          <p:nvPr/>
        </p:nvSpPr>
        <p:spPr bwMode="auto">
          <a:xfrm>
            <a:off x="3708400" y="6021388"/>
            <a:ext cx="24828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defRPr/>
            </a:pPr>
            <a:r>
              <a:rPr lang="en-GB" altLang="en-US" dirty="0">
                <a:solidFill>
                  <a:srgbClr val="FFC000"/>
                </a:solidFill>
                <a:latin typeface="+mj-lt"/>
                <a:cs typeface="Times New Roman" panose="02020603050405020304" pitchFamily="18" charset="0"/>
              </a:rPr>
              <a:t>Secondary Explosives</a:t>
            </a:r>
          </a:p>
        </p:txBody>
      </p:sp>
      <p:grpSp>
        <p:nvGrpSpPr>
          <p:cNvPr id="14" name="Group 13">
            <a:extLst>
              <a:ext uri="{FF2B5EF4-FFF2-40B4-BE49-F238E27FC236}">
                <a16:creationId xmlns:a16="http://schemas.microsoft.com/office/drawing/2014/main" id="{D3F3DB20-80CF-766A-BB56-42278A21250F}"/>
              </a:ext>
            </a:extLst>
          </p:cNvPr>
          <p:cNvGrpSpPr/>
          <p:nvPr/>
        </p:nvGrpSpPr>
        <p:grpSpPr>
          <a:xfrm>
            <a:off x="1609927" y="1016656"/>
            <a:ext cx="5490962" cy="3266419"/>
            <a:chOff x="1609927" y="1016656"/>
            <a:chExt cx="5490962" cy="3266419"/>
          </a:xfrm>
        </p:grpSpPr>
        <p:pic>
          <p:nvPicPr>
            <p:cNvPr id="3" name="Picture 2" descr="Chart, diagram, box and whisker chart&#10;&#10;Description automatically generated">
              <a:extLst>
                <a:ext uri="{FF2B5EF4-FFF2-40B4-BE49-F238E27FC236}">
                  <a16:creationId xmlns:a16="http://schemas.microsoft.com/office/drawing/2014/main" id="{9FCC84DA-5BD0-F034-5082-1129E244E72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609927" y="1016656"/>
              <a:ext cx="5490962" cy="3266419"/>
            </a:xfrm>
            <a:prstGeom prst="rect">
              <a:avLst/>
            </a:prstGeom>
          </p:spPr>
        </p:pic>
        <p:pic>
          <p:nvPicPr>
            <p:cNvPr id="4" name="Picture 3" descr="Diagram&#10;&#10;Description automatically generated">
              <a:extLst>
                <a:ext uri="{FF2B5EF4-FFF2-40B4-BE49-F238E27FC236}">
                  <a16:creationId xmlns:a16="http://schemas.microsoft.com/office/drawing/2014/main" id="{E4525FF1-E951-0C91-E1CD-78286029B0F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19672" y="1071354"/>
              <a:ext cx="5468112" cy="2501662"/>
            </a:xfrm>
            <a:prstGeom prst="rect">
              <a:avLst/>
            </a:prstGeom>
          </p:spPr>
        </p:pic>
        <p:sp>
          <p:nvSpPr>
            <p:cNvPr id="7" name="Rectangle 6">
              <a:extLst>
                <a:ext uri="{FF2B5EF4-FFF2-40B4-BE49-F238E27FC236}">
                  <a16:creationId xmlns:a16="http://schemas.microsoft.com/office/drawing/2014/main" id="{37BF1A2D-5F16-C628-2A5F-3FB6EAAC9381}"/>
                </a:ext>
              </a:extLst>
            </p:cNvPr>
            <p:cNvSpPr/>
            <p:nvPr/>
          </p:nvSpPr>
          <p:spPr bwMode="auto">
            <a:xfrm>
              <a:off x="4860032" y="3573016"/>
              <a:ext cx="504056" cy="288032"/>
            </a:xfrm>
            <a:prstGeom prst="rect">
              <a:avLst/>
            </a:prstGeom>
            <a:solidFill>
              <a:schemeClr val="tx1"/>
            </a:solidFill>
            <a:ln w="9525" cap="flat" cmpd="sng" algn="ctr">
              <a:solidFill>
                <a:schemeClr val="tx1"/>
              </a:solidFill>
              <a:prstDash val="solid"/>
              <a:round/>
              <a:headEnd type="none" w="med" len="med"/>
              <a:tailEnd type="none" w="med" len="med"/>
            </a:ln>
            <a:effec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cxnSp>
          <p:nvCxnSpPr>
            <p:cNvPr id="9" name="Straight Arrow Connector 8">
              <a:extLst>
                <a:ext uri="{FF2B5EF4-FFF2-40B4-BE49-F238E27FC236}">
                  <a16:creationId xmlns:a16="http://schemas.microsoft.com/office/drawing/2014/main" id="{7C3B2C2E-671F-D4BB-E70E-CCCD77B12F7F}"/>
                </a:ext>
              </a:extLst>
            </p:cNvPr>
            <p:cNvCxnSpPr/>
            <p:nvPr/>
          </p:nvCxnSpPr>
          <p:spPr bwMode="auto">
            <a:xfrm flipH="1" flipV="1">
              <a:off x="4017200" y="3429000"/>
              <a:ext cx="192267" cy="449043"/>
            </a:xfrm>
            <a:prstGeom prst="straightConnector1">
              <a:avLst/>
            </a:prstGeom>
            <a:solidFill>
              <a:srgbClr val="FFFF99"/>
            </a:solidFill>
            <a:ln w="38100"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Arrow Connector 9">
              <a:extLst>
                <a:ext uri="{FF2B5EF4-FFF2-40B4-BE49-F238E27FC236}">
                  <a16:creationId xmlns:a16="http://schemas.microsoft.com/office/drawing/2014/main" id="{0A32222D-29F4-EFD4-5C7C-FD97DD94727A}"/>
                </a:ext>
              </a:extLst>
            </p:cNvPr>
            <p:cNvCxnSpPr/>
            <p:nvPr/>
          </p:nvCxnSpPr>
          <p:spPr bwMode="auto">
            <a:xfrm flipV="1">
              <a:off x="5372472" y="2357264"/>
              <a:ext cx="360040" cy="1656184"/>
            </a:xfrm>
            <a:prstGeom prst="straightConnector1">
              <a:avLst/>
            </a:prstGeom>
            <a:solidFill>
              <a:srgbClr val="FFFF99"/>
            </a:solidFill>
            <a:ln w="38100"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a:extLst>
                <a:ext uri="{FF2B5EF4-FFF2-40B4-BE49-F238E27FC236}">
                  <a16:creationId xmlns:a16="http://schemas.microsoft.com/office/drawing/2014/main" id="{75EE6352-2952-60D4-FDF2-423F528D7E6A}"/>
                </a:ext>
              </a:extLst>
            </p:cNvPr>
            <p:cNvCxnSpPr/>
            <p:nvPr/>
          </p:nvCxnSpPr>
          <p:spPr bwMode="auto">
            <a:xfrm flipV="1">
              <a:off x="2534444" y="3407941"/>
              <a:ext cx="0" cy="330149"/>
            </a:xfrm>
            <a:prstGeom prst="straightConnector1">
              <a:avLst/>
            </a:prstGeom>
            <a:solidFill>
              <a:srgbClr val="FFFF99"/>
            </a:solidFill>
            <a:ln w="38100"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cSld>
  <p:clrMapOvr>
    <a:masterClrMapping/>
  </p:clrMapOvr>
  <p:transition>
    <p:wipe dir="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D2EC4E9E-08F6-4BBD-9206-18E4C05FE7CD}"/>
              </a:ext>
            </a:extLst>
          </p:cNvPr>
          <p:cNvSpPr>
            <a:spLocks noGrp="1" noChangeArrowheads="1"/>
          </p:cNvSpPr>
          <p:nvPr>
            <p:ph type="title"/>
          </p:nvPr>
        </p:nvSpPr>
        <p:spPr>
          <a:xfrm>
            <a:off x="457200" y="274638"/>
            <a:ext cx="8229600" cy="777875"/>
          </a:xfrm>
        </p:spPr>
        <p:txBody>
          <a:bodyPr/>
          <a:lstStyle/>
          <a:p>
            <a:r>
              <a:rPr lang="en-GB" altLang="en-US" sz="3600"/>
              <a:t>HE Munition</a:t>
            </a:r>
          </a:p>
        </p:txBody>
      </p:sp>
      <p:pic>
        <p:nvPicPr>
          <p:cNvPr id="71683" name="Picture 3" descr="gun - ammo - 155mm How HE L15 copy">
            <a:extLst>
              <a:ext uri="{FF2B5EF4-FFF2-40B4-BE49-F238E27FC236}">
                <a16:creationId xmlns:a16="http://schemas.microsoft.com/office/drawing/2014/main" id="{6765A33A-458F-C763-3767-5AFBA299D32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27088" y="1712913"/>
            <a:ext cx="7540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4">
            <a:extLst>
              <a:ext uri="{FF2B5EF4-FFF2-40B4-BE49-F238E27FC236}">
                <a16:creationId xmlns:a16="http://schemas.microsoft.com/office/drawing/2014/main" id="{2E6A0238-EBEF-E4B7-F092-099A7918A8B0}"/>
              </a:ext>
            </a:extLst>
          </p:cNvPr>
          <p:cNvSpPr txBox="1">
            <a:spLocks noChangeArrowheads="1"/>
          </p:cNvSpPr>
          <p:nvPr/>
        </p:nvSpPr>
        <p:spPr bwMode="auto">
          <a:xfrm>
            <a:off x="395288" y="5607050"/>
            <a:ext cx="2530475" cy="846138"/>
          </a:xfrm>
          <a:prstGeom prst="rect">
            <a:avLst/>
          </a:prstGeom>
          <a:noFill/>
          <a:ln w="19050" algn="ctr">
            <a:solidFill>
              <a:schemeClr val="tx1"/>
            </a:solidFill>
            <a:miter lim="800000"/>
            <a:headEnd/>
            <a:tailEnd type="none" w="med" len="lg"/>
          </a:ln>
          <a:effectLst/>
        </p:spPr>
        <p:txBody>
          <a:bodyPr>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algn="ctr" fontAlgn="auto">
              <a:spcBef>
                <a:spcPts val="0"/>
              </a:spcBef>
              <a:spcAft>
                <a:spcPts val="0"/>
              </a:spcAft>
              <a:defRPr/>
            </a:pPr>
            <a:r>
              <a:rPr lang="en-GB" dirty="0">
                <a:latin typeface="+mn-lt"/>
              </a:rPr>
              <a:t>155mm L15</a:t>
            </a:r>
          </a:p>
          <a:p>
            <a:pPr algn="ctr" fontAlgn="auto">
              <a:spcBef>
                <a:spcPts val="600"/>
              </a:spcBef>
              <a:spcAft>
                <a:spcPts val="0"/>
              </a:spcAft>
              <a:defRPr/>
            </a:pPr>
            <a:r>
              <a:rPr lang="en-GB" sz="2000" dirty="0">
                <a:latin typeface="+mn-lt"/>
              </a:rPr>
              <a:t>43 kg, 11.4 kg HE</a:t>
            </a:r>
          </a:p>
        </p:txBody>
      </p:sp>
      <p:sp>
        <p:nvSpPr>
          <p:cNvPr id="12296" name="TextBox 1">
            <a:extLst>
              <a:ext uri="{FF2B5EF4-FFF2-40B4-BE49-F238E27FC236}">
                <a16:creationId xmlns:a16="http://schemas.microsoft.com/office/drawing/2014/main" id="{DAC4B4BE-06C7-8233-D6F3-4F78236575E8}"/>
              </a:ext>
            </a:extLst>
          </p:cNvPr>
          <p:cNvSpPr txBox="1">
            <a:spLocks noChangeArrowheads="1"/>
          </p:cNvSpPr>
          <p:nvPr/>
        </p:nvSpPr>
        <p:spPr bwMode="auto">
          <a:xfrm>
            <a:off x="2195513" y="4046538"/>
            <a:ext cx="1911350" cy="1200150"/>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algn="ctr" fontAlgn="auto">
              <a:spcBef>
                <a:spcPts val="0"/>
              </a:spcBef>
              <a:spcAft>
                <a:spcPts val="0"/>
              </a:spcAft>
              <a:defRPr/>
            </a:pPr>
            <a:r>
              <a:rPr lang="en-GB" dirty="0">
                <a:latin typeface="+mn-lt"/>
              </a:rPr>
              <a:t>Main Filling</a:t>
            </a:r>
          </a:p>
          <a:p>
            <a:pPr algn="ctr" fontAlgn="auto">
              <a:spcBef>
                <a:spcPts val="0"/>
              </a:spcBef>
              <a:spcAft>
                <a:spcPts val="0"/>
              </a:spcAft>
              <a:defRPr/>
            </a:pPr>
            <a:r>
              <a:rPr lang="en-GB" dirty="0">
                <a:latin typeface="+mn-lt"/>
              </a:rPr>
              <a:t>RDX/TNT/wax</a:t>
            </a:r>
          </a:p>
          <a:p>
            <a:pPr algn="ctr" fontAlgn="auto">
              <a:spcBef>
                <a:spcPts val="0"/>
              </a:spcBef>
              <a:spcAft>
                <a:spcPts val="0"/>
              </a:spcAft>
              <a:defRPr/>
            </a:pPr>
            <a:r>
              <a:rPr lang="en-GB" dirty="0">
                <a:latin typeface="+mn-lt"/>
              </a:rPr>
              <a:t>melt/cast</a:t>
            </a:r>
          </a:p>
        </p:txBody>
      </p:sp>
      <p:sp>
        <p:nvSpPr>
          <p:cNvPr id="9" name="TextBox 1">
            <a:extLst>
              <a:ext uri="{FF2B5EF4-FFF2-40B4-BE49-F238E27FC236}">
                <a16:creationId xmlns:a16="http://schemas.microsoft.com/office/drawing/2014/main" id="{9AD65BDE-1A68-2B0D-6909-CEDB3DB2964D}"/>
              </a:ext>
            </a:extLst>
          </p:cNvPr>
          <p:cNvSpPr txBox="1">
            <a:spLocks noChangeArrowheads="1"/>
          </p:cNvSpPr>
          <p:nvPr/>
        </p:nvSpPr>
        <p:spPr bwMode="auto">
          <a:xfrm>
            <a:off x="4643438" y="4046538"/>
            <a:ext cx="1309687" cy="1200150"/>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algn="ctr" fontAlgn="auto">
              <a:spcBef>
                <a:spcPts val="0"/>
              </a:spcBef>
              <a:spcAft>
                <a:spcPts val="0"/>
              </a:spcAft>
              <a:defRPr/>
            </a:pPr>
            <a:r>
              <a:rPr lang="en-GB" dirty="0">
                <a:latin typeface="+mn-lt"/>
              </a:rPr>
              <a:t>Booster</a:t>
            </a:r>
          </a:p>
          <a:p>
            <a:pPr algn="ctr" fontAlgn="auto">
              <a:spcBef>
                <a:spcPts val="0"/>
              </a:spcBef>
              <a:spcAft>
                <a:spcPts val="0"/>
              </a:spcAft>
              <a:defRPr/>
            </a:pPr>
            <a:r>
              <a:rPr lang="en-GB" dirty="0">
                <a:latin typeface="+mn-lt"/>
              </a:rPr>
              <a:t>RDX/wax</a:t>
            </a:r>
          </a:p>
          <a:p>
            <a:pPr algn="ctr" fontAlgn="auto">
              <a:spcBef>
                <a:spcPts val="0"/>
              </a:spcBef>
              <a:spcAft>
                <a:spcPts val="0"/>
              </a:spcAft>
              <a:defRPr/>
            </a:pPr>
            <a:r>
              <a:rPr lang="en-GB" dirty="0">
                <a:latin typeface="+mn-lt"/>
              </a:rPr>
              <a:t>pressed</a:t>
            </a:r>
          </a:p>
        </p:txBody>
      </p:sp>
      <p:sp>
        <p:nvSpPr>
          <p:cNvPr id="10" name="TextBox 1">
            <a:extLst>
              <a:ext uri="{FF2B5EF4-FFF2-40B4-BE49-F238E27FC236}">
                <a16:creationId xmlns:a16="http://schemas.microsoft.com/office/drawing/2014/main" id="{1E5F66C3-99B0-4EAC-C501-3CCD47F0A5FB}"/>
              </a:ext>
            </a:extLst>
          </p:cNvPr>
          <p:cNvSpPr txBox="1">
            <a:spLocks noChangeArrowheads="1"/>
          </p:cNvSpPr>
          <p:nvPr/>
        </p:nvSpPr>
        <p:spPr bwMode="auto">
          <a:xfrm>
            <a:off x="6610350" y="4071938"/>
            <a:ext cx="1503363" cy="830262"/>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algn="ctr" fontAlgn="auto">
              <a:spcBef>
                <a:spcPts val="0"/>
              </a:spcBef>
              <a:spcAft>
                <a:spcPts val="0"/>
              </a:spcAft>
              <a:defRPr/>
            </a:pPr>
            <a:r>
              <a:rPr lang="en-GB" dirty="0">
                <a:latin typeface="+mn-lt"/>
              </a:rPr>
              <a:t>Detonator</a:t>
            </a:r>
          </a:p>
          <a:p>
            <a:pPr algn="ctr" fontAlgn="auto">
              <a:spcBef>
                <a:spcPts val="0"/>
              </a:spcBef>
              <a:spcAft>
                <a:spcPts val="0"/>
              </a:spcAft>
              <a:defRPr/>
            </a:pPr>
            <a:r>
              <a:rPr lang="en-GB" dirty="0">
                <a:latin typeface="+mn-lt"/>
              </a:rPr>
              <a:t>lead </a:t>
            </a:r>
            <a:r>
              <a:rPr lang="en-GB" dirty="0" err="1">
                <a:latin typeface="+mn-lt"/>
              </a:rPr>
              <a:t>azide</a:t>
            </a:r>
            <a:endParaRPr lang="en-GB" dirty="0">
              <a:latin typeface="+mn-lt"/>
            </a:endParaRPr>
          </a:p>
        </p:txBody>
      </p:sp>
      <p:cxnSp>
        <p:nvCxnSpPr>
          <p:cNvPr id="3" name="Straight Arrow Connector 2">
            <a:extLst>
              <a:ext uri="{FF2B5EF4-FFF2-40B4-BE49-F238E27FC236}">
                <a16:creationId xmlns:a16="http://schemas.microsoft.com/office/drawing/2014/main" id="{BB086963-C3B5-78D2-C731-11AD4B750444}"/>
              </a:ext>
            </a:extLst>
          </p:cNvPr>
          <p:cNvCxnSpPr/>
          <p:nvPr/>
        </p:nvCxnSpPr>
        <p:spPr>
          <a:xfrm flipV="1">
            <a:off x="3276600" y="2636838"/>
            <a:ext cx="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3F56296-3ACF-B133-9040-DD9CDB69C9D3}"/>
              </a:ext>
            </a:extLst>
          </p:cNvPr>
          <p:cNvCxnSpPr/>
          <p:nvPr/>
        </p:nvCxnSpPr>
        <p:spPr>
          <a:xfrm flipV="1">
            <a:off x="5219700" y="2636838"/>
            <a:ext cx="139065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3D9E3A3-FF47-BD9B-A119-C460484D4442}"/>
              </a:ext>
            </a:extLst>
          </p:cNvPr>
          <p:cNvCxnSpPr/>
          <p:nvPr/>
        </p:nvCxnSpPr>
        <p:spPr>
          <a:xfrm flipV="1">
            <a:off x="7308850" y="2636838"/>
            <a:ext cx="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FE94C310-028D-9D98-F13C-21BF9EF1ADF9}"/>
              </a:ext>
            </a:extLst>
          </p:cNvPr>
          <p:cNvSpPr>
            <a:spLocks noGrp="1"/>
          </p:cNvSpPr>
          <p:nvPr>
            <p:ph type="title"/>
          </p:nvPr>
        </p:nvSpPr>
        <p:spPr>
          <a:xfrm>
            <a:off x="457200" y="274638"/>
            <a:ext cx="8229600" cy="850900"/>
          </a:xfrm>
        </p:spPr>
        <p:txBody>
          <a:bodyPr/>
          <a:lstStyle/>
          <a:p>
            <a:r>
              <a:rPr lang="en-GB" altLang="en-US" sz="3600"/>
              <a:t>Primary Explosives</a:t>
            </a:r>
          </a:p>
        </p:txBody>
      </p:sp>
      <p:pic>
        <p:nvPicPr>
          <p:cNvPr id="72707" name="Picture 9">
            <a:extLst>
              <a:ext uri="{FF2B5EF4-FFF2-40B4-BE49-F238E27FC236}">
                <a16:creationId xmlns:a16="http://schemas.microsoft.com/office/drawing/2014/main" id="{96C26CED-B12D-E1C7-DE25-60F0598D590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54200" y="1916113"/>
            <a:ext cx="1562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ouble Bracket 7">
            <a:extLst>
              <a:ext uri="{FF2B5EF4-FFF2-40B4-BE49-F238E27FC236}">
                <a16:creationId xmlns:a16="http://schemas.microsoft.com/office/drawing/2014/main" id="{5C3B322E-F5D6-551F-ABAF-E192DE09EC2A}"/>
              </a:ext>
            </a:extLst>
          </p:cNvPr>
          <p:cNvSpPr/>
          <p:nvPr/>
        </p:nvSpPr>
        <p:spPr>
          <a:xfrm>
            <a:off x="1781175" y="1935163"/>
            <a:ext cx="1728788" cy="457200"/>
          </a:xfrm>
          <a:prstGeom prst="bracketPair">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72709" name="TextBox 8">
            <a:extLst>
              <a:ext uri="{FF2B5EF4-FFF2-40B4-BE49-F238E27FC236}">
                <a16:creationId xmlns:a16="http://schemas.microsoft.com/office/drawing/2014/main" id="{CD0FC8A2-EFA9-9965-2CA3-B864585818D2}"/>
              </a:ext>
            </a:extLst>
          </p:cNvPr>
          <p:cNvSpPr txBox="1">
            <a:spLocks noChangeArrowheads="1"/>
          </p:cNvSpPr>
          <p:nvPr/>
        </p:nvSpPr>
        <p:spPr bwMode="auto">
          <a:xfrm>
            <a:off x="3640138" y="1801813"/>
            <a:ext cx="1073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3600" b="1">
                <a:latin typeface="Times New Roman" panose="02020603050405020304" pitchFamily="18" charset="0"/>
                <a:cs typeface="Times New Roman" panose="02020603050405020304" pitchFamily="18" charset="0"/>
              </a:rPr>
              <a:t>Pb</a:t>
            </a:r>
            <a:r>
              <a:rPr lang="en-GB" altLang="en-US" sz="3600" b="1" baseline="30000">
                <a:latin typeface="Times New Roman" panose="02020603050405020304" pitchFamily="18" charset="0"/>
                <a:cs typeface="Times New Roman" panose="02020603050405020304" pitchFamily="18" charset="0"/>
              </a:rPr>
              <a:t>++</a:t>
            </a:r>
          </a:p>
        </p:txBody>
      </p:sp>
      <p:pic>
        <p:nvPicPr>
          <p:cNvPr id="72710" name="Picture 9">
            <a:extLst>
              <a:ext uri="{FF2B5EF4-FFF2-40B4-BE49-F238E27FC236}">
                <a16:creationId xmlns:a16="http://schemas.microsoft.com/office/drawing/2014/main" id="{3223A7C6-48BC-2C72-53F6-2B906AF39C1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27588" y="1916113"/>
            <a:ext cx="1562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Double Bracket 25">
            <a:extLst>
              <a:ext uri="{FF2B5EF4-FFF2-40B4-BE49-F238E27FC236}">
                <a16:creationId xmlns:a16="http://schemas.microsoft.com/office/drawing/2014/main" id="{50ABB413-C40F-A3C5-D1E5-6E2DB440CBC9}"/>
              </a:ext>
            </a:extLst>
          </p:cNvPr>
          <p:cNvSpPr/>
          <p:nvPr/>
        </p:nvSpPr>
        <p:spPr>
          <a:xfrm>
            <a:off x="4733925" y="1916113"/>
            <a:ext cx="1728788" cy="457200"/>
          </a:xfrm>
          <a:prstGeom prst="bracketPair">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a:p>
        </p:txBody>
      </p:sp>
      <p:sp>
        <p:nvSpPr>
          <p:cNvPr id="72712" name="TextBox 9">
            <a:extLst>
              <a:ext uri="{FF2B5EF4-FFF2-40B4-BE49-F238E27FC236}">
                <a16:creationId xmlns:a16="http://schemas.microsoft.com/office/drawing/2014/main" id="{E1F346F6-5F08-7D50-A7D8-12C3920B9D44}"/>
              </a:ext>
            </a:extLst>
          </p:cNvPr>
          <p:cNvSpPr txBox="1">
            <a:spLocks noChangeArrowheads="1"/>
          </p:cNvSpPr>
          <p:nvPr/>
        </p:nvSpPr>
        <p:spPr bwMode="auto">
          <a:xfrm>
            <a:off x="6389688" y="1557338"/>
            <a:ext cx="3429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4000">
                <a:latin typeface="Calibri" panose="020F0502020204030204" pitchFamily="34" charset="0"/>
              </a:rPr>
              <a:t>-</a:t>
            </a:r>
            <a:endParaRPr lang="en-GB" altLang="en-US">
              <a:latin typeface="Calibri" panose="020F0502020204030204" pitchFamily="34" charset="0"/>
            </a:endParaRPr>
          </a:p>
        </p:txBody>
      </p:sp>
      <p:sp>
        <p:nvSpPr>
          <p:cNvPr id="72713" name="TextBox 27">
            <a:extLst>
              <a:ext uri="{FF2B5EF4-FFF2-40B4-BE49-F238E27FC236}">
                <a16:creationId xmlns:a16="http://schemas.microsoft.com/office/drawing/2014/main" id="{EC9E4367-C179-6FCB-649E-14324D333ABF}"/>
              </a:ext>
            </a:extLst>
          </p:cNvPr>
          <p:cNvSpPr txBox="1">
            <a:spLocks noChangeArrowheads="1"/>
          </p:cNvSpPr>
          <p:nvPr/>
        </p:nvSpPr>
        <p:spPr bwMode="auto">
          <a:xfrm>
            <a:off x="3455988" y="1557338"/>
            <a:ext cx="3429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4000">
                <a:latin typeface="Calibri" panose="020F0502020204030204" pitchFamily="34" charset="0"/>
              </a:rPr>
              <a:t>-</a:t>
            </a:r>
            <a:endParaRPr lang="en-GB" altLang="en-US">
              <a:latin typeface="Calibri" panose="020F0502020204030204" pitchFamily="34" charset="0"/>
            </a:endParaRPr>
          </a:p>
        </p:txBody>
      </p:sp>
      <p:sp>
        <p:nvSpPr>
          <p:cNvPr id="11" name="TextBox 10">
            <a:extLst>
              <a:ext uri="{FF2B5EF4-FFF2-40B4-BE49-F238E27FC236}">
                <a16:creationId xmlns:a16="http://schemas.microsoft.com/office/drawing/2014/main" id="{BF896109-6071-4D03-5570-01E798343EFA}"/>
              </a:ext>
            </a:extLst>
          </p:cNvPr>
          <p:cNvSpPr txBox="1"/>
          <p:nvPr/>
        </p:nvSpPr>
        <p:spPr>
          <a:xfrm>
            <a:off x="3203575" y="2781300"/>
            <a:ext cx="1647825" cy="522288"/>
          </a:xfrm>
          <a:prstGeom prst="rect">
            <a:avLst/>
          </a:prstGeom>
          <a:noFill/>
        </p:spPr>
        <p:txBody>
          <a:bodyPr wrap="none">
            <a:spAutoFit/>
          </a:bodyPr>
          <a:lstStyle/>
          <a:p>
            <a:pPr fontAlgn="auto">
              <a:spcBef>
                <a:spcPts val="0"/>
              </a:spcBef>
              <a:spcAft>
                <a:spcPts val="0"/>
              </a:spcAft>
              <a:defRPr/>
            </a:pPr>
            <a:r>
              <a:rPr lang="en-GB" sz="2800" dirty="0">
                <a:latin typeface="+mj-lt"/>
                <a:cs typeface="Times New Roman" panose="02020603050405020304" pitchFamily="18" charset="0"/>
              </a:rPr>
              <a:t>lead </a:t>
            </a:r>
            <a:r>
              <a:rPr lang="en-GB" sz="2800" dirty="0" err="1">
                <a:latin typeface="+mj-lt"/>
                <a:cs typeface="Times New Roman" panose="02020603050405020304" pitchFamily="18" charset="0"/>
              </a:rPr>
              <a:t>azide</a:t>
            </a:r>
            <a:endParaRPr lang="en-GB" sz="2800" dirty="0">
              <a:latin typeface="+mj-lt"/>
              <a:cs typeface="Times New Roman" panose="02020603050405020304" pitchFamily="18" charset="0"/>
            </a:endParaRPr>
          </a:p>
        </p:txBody>
      </p:sp>
      <p:sp>
        <p:nvSpPr>
          <p:cNvPr id="25612" name="TextBox 29">
            <a:extLst>
              <a:ext uri="{FF2B5EF4-FFF2-40B4-BE49-F238E27FC236}">
                <a16:creationId xmlns:a16="http://schemas.microsoft.com/office/drawing/2014/main" id="{AB5FD3DB-884F-2C59-F39A-08D8679D1A78}"/>
              </a:ext>
            </a:extLst>
          </p:cNvPr>
          <p:cNvSpPr txBox="1">
            <a:spLocks noChangeArrowheads="1"/>
          </p:cNvSpPr>
          <p:nvPr/>
        </p:nvSpPr>
        <p:spPr bwMode="auto">
          <a:xfrm>
            <a:off x="395288" y="3573463"/>
            <a:ext cx="82804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sz="2400" dirty="0">
                <a:latin typeface="+mj-lt"/>
                <a:cs typeface="Times New Roman" panose="02020603050405020304" pitchFamily="18" charset="0"/>
              </a:rPr>
              <a:t>Precipitated by the reaction of aqueous solutions of sodium </a:t>
            </a:r>
            <a:r>
              <a:rPr lang="en-GB" altLang="en-US" sz="2400" dirty="0" err="1">
                <a:latin typeface="+mj-lt"/>
                <a:cs typeface="Times New Roman" panose="02020603050405020304" pitchFamily="18" charset="0"/>
              </a:rPr>
              <a:t>azide</a:t>
            </a:r>
            <a:r>
              <a:rPr lang="en-GB" altLang="en-US" sz="2400" dirty="0">
                <a:latin typeface="+mj-lt"/>
                <a:cs typeface="Times New Roman" panose="02020603050405020304" pitchFamily="18" charset="0"/>
              </a:rPr>
              <a:t> and lead nitrate. </a:t>
            </a:r>
          </a:p>
        </p:txBody>
      </p:sp>
    </p:spTree>
  </p:cSld>
  <p:clrMapOvr>
    <a:masterClrMapping/>
  </p:clrMapOvr>
  <p:transition>
    <p:wipe dir="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10253578-3556-711B-CB67-8B739F4115BC}"/>
              </a:ext>
            </a:extLst>
          </p:cNvPr>
          <p:cNvSpPr>
            <a:spLocks noGrp="1"/>
          </p:cNvSpPr>
          <p:nvPr>
            <p:ph type="title"/>
          </p:nvPr>
        </p:nvSpPr>
        <p:spPr>
          <a:xfrm>
            <a:off x="457200" y="274638"/>
            <a:ext cx="8229600" cy="777875"/>
          </a:xfrm>
        </p:spPr>
        <p:txBody>
          <a:bodyPr/>
          <a:lstStyle/>
          <a:p>
            <a:r>
              <a:rPr lang="en-GB" altLang="en-US" sz="3600"/>
              <a:t>Lead azide</a:t>
            </a:r>
          </a:p>
        </p:txBody>
      </p:sp>
      <p:sp>
        <p:nvSpPr>
          <p:cNvPr id="74755" name="Slide Number Placeholder 2">
            <a:extLst>
              <a:ext uri="{FF2B5EF4-FFF2-40B4-BE49-F238E27FC236}">
                <a16:creationId xmlns:a16="http://schemas.microsoft.com/office/drawing/2014/main" id="{68039EF6-92C2-7649-968A-58A0E35959B4}"/>
              </a:ext>
            </a:extLst>
          </p:cNvPr>
          <p:cNvSpPr>
            <a:spLocks noGrp="1"/>
          </p:cNvSpPr>
          <p:nvPr>
            <p:ph type="sldNum" sz="quarter" idx="4294967295"/>
          </p:nvPr>
        </p:nvSpPr>
        <p:spPr bwMode="auto">
          <a:xfrm>
            <a:off x="8101013" y="6356350"/>
            <a:ext cx="585787"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fld id="{24658F75-5B72-3947-A0BD-DA0D6CF4BD86}" type="slidenum">
              <a:rPr lang="en-GB" altLang="en-US" sz="1600" b="1">
                <a:solidFill>
                  <a:schemeClr val="tx1"/>
                </a:solidFill>
                <a:cs typeface="Arial" panose="020B0604020202020204" pitchFamily="34" charset="0"/>
              </a:rPr>
              <a:pPr/>
              <a:t>86</a:t>
            </a:fld>
            <a:endParaRPr lang="en-GB" altLang="en-US" sz="1600" b="1">
              <a:solidFill>
                <a:schemeClr val="tx1"/>
              </a:solidFill>
              <a:cs typeface="Arial" panose="020B0604020202020204" pitchFamily="34" charset="0"/>
            </a:endParaRPr>
          </a:p>
        </p:txBody>
      </p:sp>
      <p:pic>
        <p:nvPicPr>
          <p:cNvPr id="74756" name="Picture 2">
            <a:extLst>
              <a:ext uri="{FF2B5EF4-FFF2-40B4-BE49-F238E27FC236}">
                <a16:creationId xmlns:a16="http://schemas.microsoft.com/office/drawing/2014/main" id="{48FB868C-B578-9EC3-4910-6C5BEEFD57C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0613" y="908050"/>
            <a:ext cx="218757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Box 3">
            <a:extLst>
              <a:ext uri="{FF2B5EF4-FFF2-40B4-BE49-F238E27FC236}">
                <a16:creationId xmlns:a16="http://schemas.microsoft.com/office/drawing/2014/main" id="{1E10108C-6FF1-9236-D30F-6017CB3601D3}"/>
              </a:ext>
            </a:extLst>
          </p:cNvPr>
          <p:cNvSpPr txBox="1">
            <a:spLocks noChangeArrowheads="1"/>
          </p:cNvSpPr>
          <p:nvPr/>
        </p:nvSpPr>
        <p:spPr bwMode="auto">
          <a:xfrm>
            <a:off x="1485900" y="3097213"/>
            <a:ext cx="1285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Calibri" panose="020F0502020204030204" pitchFamily="34" charset="0"/>
              </a:rPr>
              <a:t>Lead azide I</a:t>
            </a:r>
          </a:p>
        </p:txBody>
      </p:sp>
      <p:pic>
        <p:nvPicPr>
          <p:cNvPr id="74758" name="Picture 3">
            <a:extLst>
              <a:ext uri="{FF2B5EF4-FFF2-40B4-BE49-F238E27FC236}">
                <a16:creationId xmlns:a16="http://schemas.microsoft.com/office/drawing/2014/main" id="{73D92E5F-9DEF-FD00-6F38-6C460AB625E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80025" y="908050"/>
            <a:ext cx="210026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9" name="TextBox 6">
            <a:extLst>
              <a:ext uri="{FF2B5EF4-FFF2-40B4-BE49-F238E27FC236}">
                <a16:creationId xmlns:a16="http://schemas.microsoft.com/office/drawing/2014/main" id="{7BBF6F86-5AF5-4FF4-CD1F-468CFA1F263E}"/>
              </a:ext>
            </a:extLst>
          </p:cNvPr>
          <p:cNvSpPr txBox="1">
            <a:spLocks noChangeArrowheads="1"/>
          </p:cNvSpPr>
          <p:nvPr/>
        </p:nvSpPr>
        <p:spPr bwMode="auto">
          <a:xfrm>
            <a:off x="5724525" y="3097213"/>
            <a:ext cx="1343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Calibri" panose="020F0502020204030204" pitchFamily="34" charset="0"/>
              </a:rPr>
              <a:t>Lead azide II</a:t>
            </a:r>
          </a:p>
        </p:txBody>
      </p:sp>
      <p:sp>
        <p:nvSpPr>
          <p:cNvPr id="8" name="TextBox 7">
            <a:extLst>
              <a:ext uri="{FF2B5EF4-FFF2-40B4-BE49-F238E27FC236}">
                <a16:creationId xmlns:a16="http://schemas.microsoft.com/office/drawing/2014/main" id="{F06DF7D7-E56C-E04E-E498-D0A5EABD9568}"/>
              </a:ext>
            </a:extLst>
          </p:cNvPr>
          <p:cNvSpPr txBox="1"/>
          <p:nvPr/>
        </p:nvSpPr>
        <p:spPr>
          <a:xfrm>
            <a:off x="1042988" y="4365625"/>
            <a:ext cx="2617787" cy="1200150"/>
          </a:xfrm>
          <a:prstGeom prst="rect">
            <a:avLst/>
          </a:prstGeom>
          <a:noFill/>
        </p:spPr>
        <p:txBody>
          <a:bodyPr>
            <a:spAutoFit/>
          </a:bodyPr>
          <a:lstStyle/>
          <a:p>
            <a:pPr fontAlgn="auto">
              <a:spcBef>
                <a:spcPts val="0"/>
              </a:spcBef>
              <a:spcAft>
                <a:spcPts val="0"/>
              </a:spcAft>
              <a:defRPr/>
            </a:pPr>
            <a:r>
              <a:rPr lang="en-GB" dirty="0">
                <a:latin typeface="+mj-lt"/>
                <a:cs typeface="Times New Roman" panose="02020603050405020304" pitchFamily="18" charset="0"/>
              </a:rPr>
              <a:t>Prepared by mixing equal volumes of 1M lead nitrate and 2M sodium </a:t>
            </a:r>
            <a:r>
              <a:rPr lang="en-GB" dirty="0" err="1">
                <a:latin typeface="+mj-lt"/>
                <a:cs typeface="Times New Roman" panose="02020603050405020304" pitchFamily="18" charset="0"/>
              </a:rPr>
              <a:t>azide</a:t>
            </a:r>
            <a:r>
              <a:rPr lang="en-GB" dirty="0">
                <a:latin typeface="+mj-lt"/>
                <a:cs typeface="Times New Roman" panose="02020603050405020304" pitchFamily="18" charset="0"/>
              </a:rPr>
              <a:t>.</a:t>
            </a:r>
          </a:p>
        </p:txBody>
      </p:sp>
      <p:sp>
        <p:nvSpPr>
          <p:cNvPr id="9" name="TextBox 8">
            <a:extLst>
              <a:ext uri="{FF2B5EF4-FFF2-40B4-BE49-F238E27FC236}">
                <a16:creationId xmlns:a16="http://schemas.microsoft.com/office/drawing/2014/main" id="{2988B06E-FCBD-0A23-234D-204675595738}"/>
              </a:ext>
            </a:extLst>
          </p:cNvPr>
          <p:cNvSpPr txBox="1"/>
          <p:nvPr/>
        </p:nvSpPr>
        <p:spPr>
          <a:xfrm>
            <a:off x="1042988" y="3429000"/>
            <a:ext cx="2617787" cy="646113"/>
          </a:xfrm>
          <a:prstGeom prst="rect">
            <a:avLst/>
          </a:prstGeom>
          <a:noFill/>
        </p:spPr>
        <p:txBody>
          <a:bodyPr>
            <a:spAutoFit/>
          </a:bodyPr>
          <a:lstStyle/>
          <a:p>
            <a:pPr fontAlgn="auto">
              <a:spcBef>
                <a:spcPts val="0"/>
              </a:spcBef>
              <a:spcAft>
                <a:spcPts val="0"/>
              </a:spcAft>
              <a:defRPr/>
            </a:pPr>
            <a:r>
              <a:rPr lang="en-GB" dirty="0">
                <a:latin typeface="+mj-lt"/>
                <a:cs typeface="Times New Roman" panose="02020603050405020304" pitchFamily="18" charset="0"/>
              </a:rPr>
              <a:t>Polymorphic form stable at room temperature.</a:t>
            </a:r>
          </a:p>
        </p:txBody>
      </p:sp>
      <p:grpSp>
        <p:nvGrpSpPr>
          <p:cNvPr id="5" name="Group 4">
            <a:extLst>
              <a:ext uri="{FF2B5EF4-FFF2-40B4-BE49-F238E27FC236}">
                <a16:creationId xmlns:a16="http://schemas.microsoft.com/office/drawing/2014/main" id="{21D17C9F-B2F2-DACE-45B8-F2DCD412912B}"/>
              </a:ext>
            </a:extLst>
          </p:cNvPr>
          <p:cNvGrpSpPr>
            <a:grpSpLocks/>
          </p:cNvGrpSpPr>
          <p:nvPr/>
        </p:nvGrpSpPr>
        <p:grpSpPr bwMode="auto">
          <a:xfrm>
            <a:off x="4300538" y="4273550"/>
            <a:ext cx="3943350" cy="2468563"/>
            <a:chOff x="4299852" y="4273445"/>
            <a:chExt cx="3944556" cy="2467923"/>
          </a:xfrm>
        </p:grpSpPr>
        <p:cxnSp>
          <p:nvCxnSpPr>
            <p:cNvPr id="6" name="Straight Connector 5">
              <a:extLst>
                <a:ext uri="{FF2B5EF4-FFF2-40B4-BE49-F238E27FC236}">
                  <a16:creationId xmlns:a16="http://schemas.microsoft.com/office/drawing/2014/main" id="{59727E9D-C26D-4F5E-3BF1-32AA576D9135}"/>
                </a:ext>
              </a:extLst>
            </p:cNvPr>
            <p:cNvCxnSpPr/>
            <p:nvPr/>
          </p:nvCxnSpPr>
          <p:spPr>
            <a:xfrm>
              <a:off x="5076376" y="4282968"/>
              <a:ext cx="0" cy="14886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7F55457-F3C3-6F33-955D-41E114D0AD14}"/>
                </a:ext>
              </a:extLst>
            </p:cNvPr>
            <p:cNvCxnSpPr/>
            <p:nvPr/>
          </p:nvCxnSpPr>
          <p:spPr>
            <a:xfrm>
              <a:off x="7525050" y="4273445"/>
              <a:ext cx="0" cy="148868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503A874-DD92-4D2D-6955-A32ED7497570}"/>
                </a:ext>
              </a:extLst>
            </p:cNvPr>
            <p:cNvCxnSpPr/>
            <p:nvPr/>
          </p:nvCxnSpPr>
          <p:spPr>
            <a:xfrm flipH="1">
              <a:off x="5076376" y="5757373"/>
              <a:ext cx="2448674"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B51BD9C-B26A-2FD8-BDEF-340C35523E30}"/>
                </a:ext>
              </a:extLst>
            </p:cNvPr>
            <p:cNvCxnSpPr/>
            <p:nvPr/>
          </p:nvCxnSpPr>
          <p:spPr>
            <a:xfrm>
              <a:off x="5076376" y="4460721"/>
              <a:ext cx="2448674"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grpSp>
          <p:nvGrpSpPr>
            <p:cNvPr id="74769" name="Group 26">
              <a:extLst>
                <a:ext uri="{FF2B5EF4-FFF2-40B4-BE49-F238E27FC236}">
                  <a16:creationId xmlns:a16="http://schemas.microsoft.com/office/drawing/2014/main" id="{9E4BBFB3-D842-2908-F504-19B2580394BE}"/>
                </a:ext>
              </a:extLst>
            </p:cNvPr>
            <p:cNvGrpSpPr>
              <a:grpSpLocks/>
            </p:cNvGrpSpPr>
            <p:nvPr/>
          </p:nvGrpSpPr>
          <p:grpSpPr bwMode="auto">
            <a:xfrm>
              <a:off x="5225594" y="5435000"/>
              <a:ext cx="222043" cy="318936"/>
              <a:chOff x="8028384" y="4832447"/>
              <a:chExt cx="222043" cy="318936"/>
            </a:xfrm>
          </p:grpSpPr>
          <p:cxnSp>
            <p:nvCxnSpPr>
              <p:cNvPr id="23" name="Straight Connector 22">
                <a:extLst>
                  <a:ext uri="{FF2B5EF4-FFF2-40B4-BE49-F238E27FC236}">
                    <a16:creationId xmlns:a16="http://schemas.microsoft.com/office/drawing/2014/main" id="{BDCBBDBB-5763-235D-FAEE-6919872A9CE1}"/>
                  </a:ext>
                </a:extLst>
              </p:cNvPr>
              <p:cNvCxnSpPr/>
              <p:nvPr/>
            </p:nvCxnSpPr>
            <p:spPr>
              <a:xfrm flipH="1">
                <a:off x="8028437" y="5151646"/>
                <a:ext cx="2159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276066E-6B9F-6AE8-9FBB-4E0701C586BA}"/>
                  </a:ext>
                </a:extLst>
              </p:cNvPr>
              <p:cNvCxnSpPr/>
              <p:nvPr/>
            </p:nvCxnSpPr>
            <p:spPr>
              <a:xfrm>
                <a:off x="8028437" y="4832641"/>
                <a:ext cx="0" cy="3126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A790464-6996-9D80-B357-7D0C8DD6FE94}"/>
                  </a:ext>
                </a:extLst>
              </p:cNvPr>
              <p:cNvCxnSpPr/>
              <p:nvPr/>
            </p:nvCxnSpPr>
            <p:spPr>
              <a:xfrm>
                <a:off x="8250755" y="4834229"/>
                <a:ext cx="0" cy="3126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EAA92511-5F3A-D4E3-29F2-A34E1FF2CA7A}"/>
                  </a:ext>
                </a:extLst>
              </p:cNvPr>
              <p:cNvSpPr/>
              <p:nvPr/>
            </p:nvSpPr>
            <p:spPr>
              <a:xfrm>
                <a:off x="8037965" y="4911995"/>
                <a:ext cx="208027" cy="23647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grpSp>
          <p:nvGrpSpPr>
            <p:cNvPr id="74770" name="Group 27">
              <a:extLst>
                <a:ext uri="{FF2B5EF4-FFF2-40B4-BE49-F238E27FC236}">
                  <a16:creationId xmlns:a16="http://schemas.microsoft.com/office/drawing/2014/main" id="{1358D7EA-6D93-437A-A9D4-E534A12613DC}"/>
                </a:ext>
              </a:extLst>
            </p:cNvPr>
            <p:cNvGrpSpPr>
              <a:grpSpLocks/>
            </p:cNvGrpSpPr>
            <p:nvPr/>
          </p:nvGrpSpPr>
          <p:grpSpPr bwMode="auto">
            <a:xfrm>
              <a:off x="7154861" y="5423160"/>
              <a:ext cx="222043" cy="324745"/>
              <a:chOff x="8180784" y="5342312"/>
              <a:chExt cx="222043" cy="324745"/>
            </a:xfrm>
          </p:grpSpPr>
          <p:cxnSp>
            <p:nvCxnSpPr>
              <p:cNvPr id="29" name="Straight Connector 28">
                <a:extLst>
                  <a:ext uri="{FF2B5EF4-FFF2-40B4-BE49-F238E27FC236}">
                    <a16:creationId xmlns:a16="http://schemas.microsoft.com/office/drawing/2014/main" id="{E310C849-6F2A-3508-5617-8A33E148CC17}"/>
                  </a:ext>
                </a:extLst>
              </p:cNvPr>
              <p:cNvCxnSpPr/>
              <p:nvPr/>
            </p:nvCxnSpPr>
            <p:spPr>
              <a:xfrm flipH="1">
                <a:off x="8180973" y="5660655"/>
                <a:ext cx="21596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D2B073E-1784-D13C-0C9D-AB78CEA16406}"/>
                  </a:ext>
                </a:extLst>
              </p:cNvPr>
              <p:cNvCxnSpPr/>
              <p:nvPr/>
            </p:nvCxnSpPr>
            <p:spPr>
              <a:xfrm>
                <a:off x="8180973" y="5341649"/>
                <a:ext cx="0" cy="3126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2441B78-1EE6-24D2-C213-EB0BFE89CE20}"/>
                  </a:ext>
                </a:extLst>
              </p:cNvPr>
              <p:cNvCxnSpPr/>
              <p:nvPr/>
            </p:nvCxnSpPr>
            <p:spPr>
              <a:xfrm>
                <a:off x="8403291" y="5343237"/>
                <a:ext cx="0" cy="3126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67C8819D-2946-0224-A5E2-0FB0C79C02A0}"/>
                  </a:ext>
                </a:extLst>
              </p:cNvPr>
              <p:cNvSpPr/>
              <p:nvPr/>
            </p:nvSpPr>
            <p:spPr>
              <a:xfrm>
                <a:off x="8190501" y="5430526"/>
                <a:ext cx="208026" cy="23647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cxnSp>
          <p:nvCxnSpPr>
            <p:cNvPr id="34" name="Straight Connector 33">
              <a:extLst>
                <a:ext uri="{FF2B5EF4-FFF2-40B4-BE49-F238E27FC236}">
                  <a16:creationId xmlns:a16="http://schemas.microsoft.com/office/drawing/2014/main" id="{DEE1CAFE-98A5-075F-F151-33FBFE7404CB}"/>
                </a:ext>
              </a:extLst>
            </p:cNvPr>
            <p:cNvCxnSpPr/>
            <p:nvPr/>
          </p:nvCxnSpPr>
          <p:spPr>
            <a:xfrm flipH="1">
              <a:off x="5795734" y="5728806"/>
              <a:ext cx="1008370" cy="0"/>
            </a:xfrm>
            <a:prstGeom prst="line">
              <a:avLst/>
            </a:prstGeom>
            <a:ln w="25400">
              <a:solidFill>
                <a:srgbClr val="FF0000"/>
              </a:solidFill>
              <a:prstDash val="sysDot"/>
            </a:ln>
          </p:spPr>
          <p:style>
            <a:lnRef idx="1">
              <a:schemeClr val="accent1"/>
            </a:lnRef>
            <a:fillRef idx="0">
              <a:schemeClr val="accent1"/>
            </a:fillRef>
            <a:effectRef idx="0">
              <a:schemeClr val="accent1"/>
            </a:effectRef>
            <a:fontRef idx="minor">
              <a:schemeClr val="tx1"/>
            </a:fontRef>
          </p:style>
        </p:cxnSp>
        <p:sp>
          <p:nvSpPr>
            <p:cNvPr id="74772" name="TextBox 34">
              <a:extLst>
                <a:ext uri="{FF2B5EF4-FFF2-40B4-BE49-F238E27FC236}">
                  <a16:creationId xmlns:a16="http://schemas.microsoft.com/office/drawing/2014/main" id="{C427AD84-26BD-93C9-3F31-7F262B971404}"/>
                </a:ext>
              </a:extLst>
            </p:cNvPr>
            <p:cNvSpPr txBox="1">
              <a:spLocks noChangeArrowheads="1"/>
            </p:cNvSpPr>
            <p:nvPr/>
          </p:nvSpPr>
          <p:spPr bwMode="auto">
            <a:xfrm>
              <a:off x="5996647" y="4612492"/>
              <a:ext cx="6070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a:latin typeface="Calibri" panose="020F0502020204030204" pitchFamily="34" charset="0"/>
                </a:rPr>
                <a:t>water</a:t>
              </a:r>
            </a:p>
          </p:txBody>
        </p:sp>
        <p:sp>
          <p:nvSpPr>
            <p:cNvPr id="74773" name="TextBox 37">
              <a:extLst>
                <a:ext uri="{FF2B5EF4-FFF2-40B4-BE49-F238E27FC236}">
                  <a16:creationId xmlns:a16="http://schemas.microsoft.com/office/drawing/2014/main" id="{5C34411F-EB5F-8459-AE69-F692D2545711}"/>
                </a:ext>
              </a:extLst>
            </p:cNvPr>
            <p:cNvSpPr txBox="1">
              <a:spLocks noChangeArrowheads="1"/>
            </p:cNvSpPr>
            <p:nvPr/>
          </p:nvSpPr>
          <p:spPr bwMode="auto">
            <a:xfrm>
              <a:off x="7017790" y="6179507"/>
              <a:ext cx="12266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a:latin typeface="Calibri" panose="020F0502020204030204" pitchFamily="34" charset="0"/>
                </a:rPr>
                <a:t>NaN</a:t>
              </a:r>
              <a:r>
                <a:rPr lang="en-GB" altLang="en-US" sz="1400" baseline="-25000">
                  <a:latin typeface="Calibri" panose="020F0502020204030204" pitchFamily="34" charset="0"/>
                </a:rPr>
                <a:t>3</a:t>
              </a:r>
              <a:r>
                <a:rPr lang="en-GB" altLang="en-US" sz="1400">
                  <a:latin typeface="Calibri" panose="020F0502020204030204" pitchFamily="34" charset="0"/>
                </a:rPr>
                <a:t> solution</a:t>
              </a:r>
            </a:p>
          </p:txBody>
        </p:sp>
        <p:sp>
          <p:nvSpPr>
            <p:cNvPr id="74774" name="TextBox 38">
              <a:extLst>
                <a:ext uri="{FF2B5EF4-FFF2-40B4-BE49-F238E27FC236}">
                  <a16:creationId xmlns:a16="http://schemas.microsoft.com/office/drawing/2014/main" id="{883D5FC7-1CA2-D8BE-8BB8-71187868AE44}"/>
                </a:ext>
              </a:extLst>
            </p:cNvPr>
            <p:cNvSpPr txBox="1">
              <a:spLocks noChangeArrowheads="1"/>
            </p:cNvSpPr>
            <p:nvPr/>
          </p:nvSpPr>
          <p:spPr bwMode="auto">
            <a:xfrm>
              <a:off x="4299852" y="6179506"/>
              <a:ext cx="14093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a:latin typeface="Calibri" panose="020F0502020204030204" pitchFamily="34" charset="0"/>
                </a:rPr>
                <a:t>Pb(NO</a:t>
              </a:r>
              <a:r>
                <a:rPr lang="en-GB" altLang="en-US" sz="1400" baseline="-25000">
                  <a:latin typeface="Calibri" panose="020F0502020204030204" pitchFamily="34" charset="0"/>
                </a:rPr>
                <a:t>3</a:t>
              </a:r>
              <a:r>
                <a:rPr lang="en-GB" altLang="en-US" sz="1400">
                  <a:latin typeface="Calibri" panose="020F0502020204030204" pitchFamily="34" charset="0"/>
                </a:rPr>
                <a:t>) solution</a:t>
              </a:r>
            </a:p>
          </p:txBody>
        </p:sp>
        <p:cxnSp>
          <p:nvCxnSpPr>
            <p:cNvPr id="37" name="Straight Arrow Connector 36">
              <a:extLst>
                <a:ext uri="{FF2B5EF4-FFF2-40B4-BE49-F238E27FC236}">
                  <a16:creationId xmlns:a16="http://schemas.microsoft.com/office/drawing/2014/main" id="{4D418DAA-ED94-944A-25E2-71EC1548F9A8}"/>
                </a:ext>
              </a:extLst>
            </p:cNvPr>
            <p:cNvCxnSpPr>
              <a:endCxn id="26" idx="2"/>
            </p:cNvCxnSpPr>
            <p:nvPr/>
          </p:nvCxnSpPr>
          <p:spPr>
            <a:xfrm flipV="1">
              <a:off x="5235175" y="5751025"/>
              <a:ext cx="103220" cy="34281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100BFF3-AD58-716F-1312-96E632C8584C}"/>
                </a:ext>
              </a:extLst>
            </p:cNvPr>
            <p:cNvCxnSpPr/>
            <p:nvPr/>
          </p:nvCxnSpPr>
          <p:spPr>
            <a:xfrm flipH="1" flipV="1">
              <a:off x="7267796" y="5774831"/>
              <a:ext cx="184206" cy="40470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D6AEEFEF-8808-9B03-1479-A7BE6E0AEBB9}"/>
                </a:ext>
              </a:extLst>
            </p:cNvPr>
            <p:cNvCxnSpPr/>
            <p:nvPr/>
          </p:nvCxnSpPr>
          <p:spPr>
            <a:xfrm flipV="1">
              <a:off x="6330885" y="5800224"/>
              <a:ext cx="0" cy="37931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4778" name="TextBox 45">
              <a:extLst>
                <a:ext uri="{FF2B5EF4-FFF2-40B4-BE49-F238E27FC236}">
                  <a16:creationId xmlns:a16="http://schemas.microsoft.com/office/drawing/2014/main" id="{A7A21A07-E6C6-3379-003E-14C05B059DD4}"/>
                </a:ext>
              </a:extLst>
            </p:cNvPr>
            <p:cNvSpPr txBox="1">
              <a:spLocks noChangeArrowheads="1"/>
            </p:cNvSpPr>
            <p:nvPr/>
          </p:nvSpPr>
          <p:spPr bwMode="auto">
            <a:xfrm>
              <a:off x="5796136" y="6433591"/>
              <a:ext cx="105272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400">
                  <a:latin typeface="Calibri" panose="020F0502020204030204" pitchFamily="34" charset="0"/>
                </a:rPr>
                <a:t>Pb(N</a:t>
              </a:r>
              <a:r>
                <a:rPr lang="en-GB" altLang="en-US" sz="1400" baseline="-25000">
                  <a:latin typeface="Calibri" panose="020F0502020204030204" pitchFamily="34" charset="0"/>
                </a:rPr>
                <a:t>3</a:t>
              </a:r>
              <a:r>
                <a:rPr lang="en-GB" altLang="en-US" sz="1400">
                  <a:latin typeface="Calibri" panose="020F0502020204030204" pitchFamily="34" charset="0"/>
                </a:rPr>
                <a:t>)</a:t>
              </a:r>
              <a:r>
                <a:rPr lang="en-GB" altLang="en-US" sz="1400" baseline="-25000">
                  <a:latin typeface="Calibri" panose="020F0502020204030204" pitchFamily="34" charset="0"/>
                </a:rPr>
                <a:t>2</a:t>
              </a:r>
              <a:r>
                <a:rPr lang="en-GB" altLang="en-US" sz="1400">
                  <a:latin typeface="Calibri" panose="020F0502020204030204" pitchFamily="34" charset="0"/>
                </a:rPr>
                <a:t> ppt.</a:t>
              </a:r>
            </a:p>
          </p:txBody>
        </p:sp>
      </p:grpSp>
      <p:sp>
        <p:nvSpPr>
          <p:cNvPr id="47" name="TextBox 46">
            <a:extLst>
              <a:ext uri="{FF2B5EF4-FFF2-40B4-BE49-F238E27FC236}">
                <a16:creationId xmlns:a16="http://schemas.microsoft.com/office/drawing/2014/main" id="{693A56AF-CD60-E6D9-2C4C-59755DC3F439}"/>
              </a:ext>
            </a:extLst>
          </p:cNvPr>
          <p:cNvSpPr txBox="1"/>
          <p:nvPr/>
        </p:nvSpPr>
        <p:spPr>
          <a:xfrm>
            <a:off x="4356100" y="3429000"/>
            <a:ext cx="3887788" cy="646113"/>
          </a:xfrm>
          <a:prstGeom prst="rect">
            <a:avLst/>
          </a:prstGeom>
          <a:noFill/>
        </p:spPr>
        <p:txBody>
          <a:bodyPr>
            <a:spAutoFit/>
          </a:bodyPr>
          <a:lstStyle/>
          <a:p>
            <a:pPr fontAlgn="auto">
              <a:spcBef>
                <a:spcPts val="0"/>
              </a:spcBef>
              <a:spcAft>
                <a:spcPts val="0"/>
              </a:spcAft>
              <a:defRPr/>
            </a:pPr>
            <a:r>
              <a:rPr lang="en-GB" dirty="0">
                <a:latin typeface="+mj-lt"/>
                <a:cs typeface="Times New Roman" panose="02020603050405020304" pitchFamily="18" charset="0"/>
              </a:rPr>
              <a:t>Prepared by slow diffusion of lead and </a:t>
            </a:r>
            <a:r>
              <a:rPr lang="en-GB" dirty="0" err="1">
                <a:latin typeface="+mj-lt"/>
                <a:cs typeface="Times New Roman" panose="02020603050405020304" pitchFamily="18" charset="0"/>
              </a:rPr>
              <a:t>azide</a:t>
            </a:r>
            <a:r>
              <a:rPr lang="en-GB" dirty="0">
                <a:latin typeface="+mj-lt"/>
                <a:cs typeface="Times New Roman" panose="02020603050405020304" pitchFamily="18" charset="0"/>
              </a:rPr>
              <a:t> ions.  Slowly transforms to type I.</a:t>
            </a:r>
          </a:p>
        </p:txBody>
      </p:sp>
      <p:sp>
        <p:nvSpPr>
          <p:cNvPr id="74764" name="TextBox 47">
            <a:extLst>
              <a:ext uri="{FF2B5EF4-FFF2-40B4-BE49-F238E27FC236}">
                <a16:creationId xmlns:a16="http://schemas.microsoft.com/office/drawing/2014/main" id="{8F14CC88-179D-E7AD-9834-6D442AB0D41C}"/>
              </a:ext>
            </a:extLst>
          </p:cNvPr>
          <p:cNvSpPr txBox="1">
            <a:spLocks noChangeArrowheads="1"/>
          </p:cNvSpPr>
          <p:nvPr/>
        </p:nvSpPr>
        <p:spPr bwMode="auto">
          <a:xfrm>
            <a:off x="250825" y="6402388"/>
            <a:ext cx="3384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i="1">
                <a:latin typeface="Times New Roman" panose="02020603050405020304" pitchFamily="18" charset="0"/>
                <a:cs typeface="Times New Roman" panose="02020603050405020304" pitchFamily="18" charset="0"/>
              </a:rPr>
              <a:t>Anal. Chem. 28 1791-1793 (1956)</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47"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69768FA5-9C04-382B-B3A5-85B4581ED55F}"/>
              </a:ext>
            </a:extLst>
          </p:cNvPr>
          <p:cNvSpPr>
            <a:spLocks noGrp="1"/>
          </p:cNvSpPr>
          <p:nvPr>
            <p:ph type="title"/>
          </p:nvPr>
        </p:nvSpPr>
        <p:spPr>
          <a:xfrm>
            <a:off x="457200" y="274638"/>
            <a:ext cx="8229600" cy="777875"/>
          </a:xfrm>
        </p:spPr>
        <p:txBody>
          <a:bodyPr/>
          <a:lstStyle/>
          <a:p>
            <a:r>
              <a:rPr lang="en-GB" altLang="en-US" sz="3600"/>
              <a:t>Primary Explosives</a:t>
            </a:r>
          </a:p>
        </p:txBody>
      </p:sp>
      <p:pic>
        <p:nvPicPr>
          <p:cNvPr id="76803" name="Picture 2">
            <a:extLst>
              <a:ext uri="{FF2B5EF4-FFF2-40B4-BE49-F238E27FC236}">
                <a16:creationId xmlns:a16="http://schemas.microsoft.com/office/drawing/2014/main" id="{752DE2EC-C86F-0EBD-BBBE-26740BE5F1C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68313" y="1187450"/>
            <a:ext cx="898525"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4" name="Picture 3">
            <a:extLst>
              <a:ext uri="{FF2B5EF4-FFF2-40B4-BE49-F238E27FC236}">
                <a16:creationId xmlns:a16="http://schemas.microsoft.com/office/drawing/2014/main" id="{9CF23FCA-9E5A-D38B-FD41-34B66876047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68538" y="1187450"/>
            <a:ext cx="8985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5" name="Picture 4">
            <a:extLst>
              <a:ext uri="{FF2B5EF4-FFF2-40B4-BE49-F238E27FC236}">
                <a16:creationId xmlns:a16="http://schemas.microsoft.com/office/drawing/2014/main" id="{DBDB6366-3AEE-2EF3-5BF0-233BCE85347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9825" y="1293813"/>
            <a:ext cx="1511300" cy="95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6" name="Picture 5">
            <a:extLst>
              <a:ext uri="{FF2B5EF4-FFF2-40B4-BE49-F238E27FC236}">
                <a16:creationId xmlns:a16="http://schemas.microsoft.com/office/drawing/2014/main" id="{30EE4717-A9C8-F475-69A4-C8913616B09A}"/>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268538" y="2889250"/>
            <a:ext cx="898525"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7" name="Picture 6">
            <a:extLst>
              <a:ext uri="{FF2B5EF4-FFF2-40B4-BE49-F238E27FC236}">
                <a16:creationId xmlns:a16="http://schemas.microsoft.com/office/drawing/2014/main" id="{25435764-29F0-138C-310C-902C741E4415}"/>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930775" y="2927350"/>
            <a:ext cx="1512888"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8" name="Picture 7">
            <a:extLst>
              <a:ext uri="{FF2B5EF4-FFF2-40B4-BE49-F238E27FC236}">
                <a16:creationId xmlns:a16="http://schemas.microsoft.com/office/drawing/2014/main" id="{134BE93D-BA40-04E9-F594-65220B0A6D0C}"/>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908175" y="4983163"/>
            <a:ext cx="1258888"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9" name="Picture 8">
            <a:extLst>
              <a:ext uri="{FF2B5EF4-FFF2-40B4-BE49-F238E27FC236}">
                <a16:creationId xmlns:a16="http://schemas.microsoft.com/office/drawing/2014/main" id="{99DD62FF-9245-9127-E107-129F09D761FF}"/>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895850" y="4946650"/>
            <a:ext cx="1979613"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10" name="TextBox 4">
            <a:extLst>
              <a:ext uri="{FF2B5EF4-FFF2-40B4-BE49-F238E27FC236}">
                <a16:creationId xmlns:a16="http://schemas.microsoft.com/office/drawing/2014/main" id="{0A8AC4CD-4505-1179-2996-18569C2B5F51}"/>
              </a:ext>
            </a:extLst>
          </p:cNvPr>
          <p:cNvSpPr txBox="1">
            <a:spLocks noChangeArrowheads="1"/>
          </p:cNvSpPr>
          <p:nvPr/>
        </p:nvSpPr>
        <p:spPr bwMode="auto">
          <a:xfrm>
            <a:off x="6821488" y="5310188"/>
            <a:ext cx="558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1600" baseline="30000">
                <a:latin typeface="Calibri" panose="020F0502020204030204" pitchFamily="34" charset="0"/>
              </a:rPr>
              <a:t>.</a:t>
            </a:r>
            <a:r>
              <a:rPr lang="en-GB" altLang="en-US" sz="1400" b="1">
                <a:latin typeface="Times New Roman" panose="02020603050405020304" pitchFamily="18" charset="0"/>
                <a:cs typeface="Times New Roman" panose="02020603050405020304" pitchFamily="18" charset="0"/>
              </a:rPr>
              <a:t>H</a:t>
            </a:r>
            <a:r>
              <a:rPr lang="en-GB" altLang="en-US" sz="1400" b="1" baseline="-25000">
                <a:latin typeface="Times New Roman" panose="02020603050405020304" pitchFamily="18" charset="0"/>
                <a:cs typeface="Times New Roman" panose="02020603050405020304" pitchFamily="18" charset="0"/>
              </a:rPr>
              <a:t>2</a:t>
            </a:r>
            <a:r>
              <a:rPr lang="en-GB" altLang="en-US" sz="1400" b="1">
                <a:latin typeface="Times New Roman" panose="02020603050405020304" pitchFamily="18" charset="0"/>
                <a:cs typeface="Times New Roman" panose="02020603050405020304" pitchFamily="18" charset="0"/>
              </a:rPr>
              <a:t>O</a:t>
            </a:r>
            <a:endParaRPr lang="en-GB" altLang="en-US" sz="1600" b="1">
              <a:latin typeface="Times New Roman" panose="02020603050405020304" pitchFamily="18" charset="0"/>
              <a:cs typeface="Times New Roman" panose="02020603050405020304" pitchFamily="18" charset="0"/>
            </a:endParaRPr>
          </a:p>
        </p:txBody>
      </p:sp>
      <p:sp>
        <p:nvSpPr>
          <p:cNvPr id="29708" name="TextBox 5">
            <a:extLst>
              <a:ext uri="{FF2B5EF4-FFF2-40B4-BE49-F238E27FC236}">
                <a16:creationId xmlns:a16="http://schemas.microsoft.com/office/drawing/2014/main" id="{0BAE7044-83F8-9935-BDB7-B4C35DF83B79}"/>
              </a:ext>
            </a:extLst>
          </p:cNvPr>
          <p:cNvSpPr txBox="1">
            <a:spLocks noChangeArrowheads="1"/>
          </p:cNvSpPr>
          <p:nvPr/>
        </p:nvSpPr>
        <p:spPr bwMode="auto">
          <a:xfrm>
            <a:off x="250825" y="2420938"/>
            <a:ext cx="1184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dirty="0">
                <a:latin typeface="+mj-lt"/>
                <a:cs typeface="Times New Roman" panose="02020603050405020304" pitchFamily="18" charset="0"/>
              </a:rPr>
              <a:t>resorcinol</a:t>
            </a:r>
          </a:p>
        </p:txBody>
      </p:sp>
      <p:sp>
        <p:nvSpPr>
          <p:cNvPr id="29709" name="TextBox 13">
            <a:extLst>
              <a:ext uri="{FF2B5EF4-FFF2-40B4-BE49-F238E27FC236}">
                <a16:creationId xmlns:a16="http://schemas.microsoft.com/office/drawing/2014/main" id="{E90F30B1-9DB4-0DE9-1924-16E6E2A59F13}"/>
              </a:ext>
            </a:extLst>
          </p:cNvPr>
          <p:cNvSpPr txBox="1">
            <a:spLocks noChangeArrowheads="1"/>
          </p:cNvSpPr>
          <p:nvPr/>
        </p:nvSpPr>
        <p:spPr bwMode="auto">
          <a:xfrm>
            <a:off x="1939925" y="2444750"/>
            <a:ext cx="1838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2-nitroresorcinol</a:t>
            </a:r>
          </a:p>
        </p:txBody>
      </p:sp>
      <p:sp>
        <p:nvSpPr>
          <p:cNvPr id="29710" name="TextBox 14">
            <a:extLst>
              <a:ext uri="{FF2B5EF4-FFF2-40B4-BE49-F238E27FC236}">
                <a16:creationId xmlns:a16="http://schemas.microsoft.com/office/drawing/2014/main" id="{B96E45A7-5212-AE9E-9F44-52444419F1CB}"/>
              </a:ext>
            </a:extLst>
          </p:cNvPr>
          <p:cNvSpPr txBox="1">
            <a:spLocks noChangeArrowheads="1"/>
          </p:cNvSpPr>
          <p:nvPr/>
        </p:nvSpPr>
        <p:spPr bwMode="auto">
          <a:xfrm>
            <a:off x="1841500" y="4322763"/>
            <a:ext cx="22113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2,4-dinitroresorcinol</a:t>
            </a:r>
          </a:p>
        </p:txBody>
      </p:sp>
      <p:sp>
        <p:nvSpPr>
          <p:cNvPr id="29711" name="TextBox 15">
            <a:extLst>
              <a:ext uri="{FF2B5EF4-FFF2-40B4-BE49-F238E27FC236}">
                <a16:creationId xmlns:a16="http://schemas.microsoft.com/office/drawing/2014/main" id="{782C2A0C-9CD2-5222-3668-AA5C67FE1434}"/>
              </a:ext>
            </a:extLst>
          </p:cNvPr>
          <p:cNvSpPr txBox="1">
            <a:spLocks noChangeArrowheads="1"/>
          </p:cNvSpPr>
          <p:nvPr/>
        </p:nvSpPr>
        <p:spPr bwMode="auto">
          <a:xfrm>
            <a:off x="1979613" y="6300788"/>
            <a:ext cx="24161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2,4,6-trinitroresorcinol</a:t>
            </a:r>
          </a:p>
        </p:txBody>
      </p:sp>
      <p:sp>
        <p:nvSpPr>
          <p:cNvPr id="29712" name="TextBox 16">
            <a:extLst>
              <a:ext uri="{FF2B5EF4-FFF2-40B4-BE49-F238E27FC236}">
                <a16:creationId xmlns:a16="http://schemas.microsoft.com/office/drawing/2014/main" id="{77014698-B0F0-385B-D9D2-E65DE98C9776}"/>
              </a:ext>
            </a:extLst>
          </p:cNvPr>
          <p:cNvSpPr txBox="1">
            <a:spLocks noChangeArrowheads="1"/>
          </p:cNvSpPr>
          <p:nvPr/>
        </p:nvSpPr>
        <p:spPr bwMode="auto">
          <a:xfrm>
            <a:off x="4859338" y="2420938"/>
            <a:ext cx="3211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lead 2-nitroresorcinol (LMNR)</a:t>
            </a:r>
          </a:p>
        </p:txBody>
      </p:sp>
      <p:sp>
        <p:nvSpPr>
          <p:cNvPr id="29713" name="TextBox 17">
            <a:extLst>
              <a:ext uri="{FF2B5EF4-FFF2-40B4-BE49-F238E27FC236}">
                <a16:creationId xmlns:a16="http://schemas.microsoft.com/office/drawing/2014/main" id="{1B21ECA3-C139-EB3F-A5FC-1675D6964210}"/>
              </a:ext>
            </a:extLst>
          </p:cNvPr>
          <p:cNvSpPr txBox="1">
            <a:spLocks noChangeArrowheads="1"/>
          </p:cNvSpPr>
          <p:nvPr/>
        </p:nvSpPr>
        <p:spPr bwMode="auto">
          <a:xfrm>
            <a:off x="4859338" y="4283075"/>
            <a:ext cx="337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lead 2,4-ditroresorcinol (LDNR)</a:t>
            </a:r>
          </a:p>
        </p:txBody>
      </p:sp>
      <p:sp>
        <p:nvSpPr>
          <p:cNvPr id="29714" name="TextBox 18">
            <a:extLst>
              <a:ext uri="{FF2B5EF4-FFF2-40B4-BE49-F238E27FC236}">
                <a16:creationId xmlns:a16="http://schemas.microsoft.com/office/drawing/2014/main" id="{770DCCEF-B250-0BB0-9DEC-57BC03E2F784}"/>
              </a:ext>
            </a:extLst>
          </p:cNvPr>
          <p:cNvSpPr txBox="1">
            <a:spLocks noChangeArrowheads="1"/>
          </p:cNvSpPr>
          <p:nvPr/>
        </p:nvSpPr>
        <p:spPr bwMode="auto">
          <a:xfrm>
            <a:off x="4859338" y="6300788"/>
            <a:ext cx="1684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a:latin typeface="+mj-lt"/>
                <a:cs typeface="Times New Roman" panose="02020603050405020304" pitchFamily="18" charset="0"/>
              </a:rPr>
              <a:t>lead styphnate</a:t>
            </a:r>
          </a:p>
        </p:txBody>
      </p:sp>
      <p:cxnSp>
        <p:nvCxnSpPr>
          <p:cNvPr id="9" name="Straight Arrow Connector 8">
            <a:extLst>
              <a:ext uri="{FF2B5EF4-FFF2-40B4-BE49-F238E27FC236}">
                <a16:creationId xmlns:a16="http://schemas.microsoft.com/office/drawing/2014/main" id="{F96F0EE2-8AE0-5126-B829-F45A75D16CCE}"/>
              </a:ext>
            </a:extLst>
          </p:cNvPr>
          <p:cNvCxnSpPr/>
          <p:nvPr/>
        </p:nvCxnSpPr>
        <p:spPr>
          <a:xfrm>
            <a:off x="1763713" y="1989138"/>
            <a:ext cx="0" cy="3779837"/>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6819" name="TextBox 24">
            <a:extLst>
              <a:ext uri="{FF2B5EF4-FFF2-40B4-BE49-F238E27FC236}">
                <a16:creationId xmlns:a16="http://schemas.microsoft.com/office/drawing/2014/main" id="{F6376190-24A0-AEAB-4010-51B660101084}"/>
              </a:ext>
            </a:extLst>
          </p:cNvPr>
          <p:cNvSpPr txBox="1">
            <a:spLocks noChangeArrowheads="1"/>
          </p:cNvSpPr>
          <p:nvPr/>
        </p:nvSpPr>
        <p:spPr bwMode="auto">
          <a:xfrm>
            <a:off x="987425" y="3594100"/>
            <a:ext cx="76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Times New Roman" panose="02020603050405020304" pitchFamily="18" charset="0"/>
                <a:cs typeface="Times New Roman" panose="02020603050405020304" pitchFamily="18" charset="0"/>
              </a:rPr>
              <a:t>HNO</a:t>
            </a:r>
            <a:r>
              <a:rPr lang="en-GB" altLang="en-US" baseline="-25000">
                <a:latin typeface="Times New Roman" panose="02020603050405020304" pitchFamily="18" charset="0"/>
                <a:cs typeface="Times New Roman" panose="02020603050405020304" pitchFamily="18" charset="0"/>
              </a:rPr>
              <a:t>3</a:t>
            </a:r>
            <a:endParaRPr lang="en-GB" altLang="en-US">
              <a:latin typeface="Times New Roman" panose="02020603050405020304" pitchFamily="18" charset="0"/>
              <a:cs typeface="Times New Roman" panose="02020603050405020304" pitchFamily="18" charset="0"/>
            </a:endParaRPr>
          </a:p>
        </p:txBody>
      </p:sp>
    </p:spTree>
  </p:cSld>
  <p:clrMapOvr>
    <a:masterClrMapping/>
  </p:clrMapOvr>
  <p:transition>
    <p:wipe dir="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B258B5E9-3E27-48AA-DC42-C0D342FFCA82}"/>
              </a:ext>
            </a:extLst>
          </p:cNvPr>
          <p:cNvSpPr>
            <a:spLocks noGrp="1"/>
          </p:cNvSpPr>
          <p:nvPr>
            <p:ph type="title"/>
          </p:nvPr>
        </p:nvSpPr>
        <p:spPr>
          <a:xfrm>
            <a:off x="457200" y="274638"/>
            <a:ext cx="8229600" cy="777875"/>
          </a:xfrm>
        </p:spPr>
        <p:txBody>
          <a:bodyPr/>
          <a:lstStyle/>
          <a:p>
            <a:r>
              <a:rPr lang="en-GB" altLang="en-US" sz="3600"/>
              <a:t>Booster Explosives</a:t>
            </a:r>
          </a:p>
        </p:txBody>
      </p:sp>
      <p:pic>
        <p:nvPicPr>
          <p:cNvPr id="78851" name="Picture 3">
            <a:extLst>
              <a:ext uri="{FF2B5EF4-FFF2-40B4-BE49-F238E27FC236}">
                <a16:creationId xmlns:a16="http://schemas.microsoft.com/office/drawing/2014/main" id="{BEB32FA4-58C2-F68F-C9B1-0AF89F5F479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87500" y="1304925"/>
            <a:ext cx="119697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2" name="Picture 4">
            <a:extLst>
              <a:ext uri="{FF2B5EF4-FFF2-40B4-BE49-F238E27FC236}">
                <a16:creationId xmlns:a16="http://schemas.microsoft.com/office/drawing/2014/main" id="{C5BB4E46-93FF-1524-8FFF-FF19C6CCE104}"/>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98825" y="1328738"/>
            <a:ext cx="1169988" cy="170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3" name="Picture 6">
            <a:extLst>
              <a:ext uri="{FF2B5EF4-FFF2-40B4-BE49-F238E27FC236}">
                <a16:creationId xmlns:a16="http://schemas.microsoft.com/office/drawing/2014/main" id="{101A9397-9ABC-0EC6-EC89-FAC4849F29D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83163" y="1284288"/>
            <a:ext cx="1643062"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54" name="Picture 7">
            <a:extLst>
              <a:ext uri="{FF2B5EF4-FFF2-40B4-BE49-F238E27FC236}">
                <a16:creationId xmlns:a16="http://schemas.microsoft.com/office/drawing/2014/main" id="{4CA74BA0-5904-0802-12DE-9415B8FBA43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140575" y="1328738"/>
            <a:ext cx="16795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Arrow Connector 7">
            <a:extLst>
              <a:ext uri="{FF2B5EF4-FFF2-40B4-BE49-F238E27FC236}">
                <a16:creationId xmlns:a16="http://schemas.microsoft.com/office/drawing/2014/main" id="{33D3FD7D-4E52-7F50-E25D-9738411A0AAD}"/>
              </a:ext>
            </a:extLst>
          </p:cNvPr>
          <p:cNvCxnSpPr/>
          <p:nvPr/>
        </p:nvCxnSpPr>
        <p:spPr>
          <a:xfrm>
            <a:off x="1150938" y="2133600"/>
            <a:ext cx="358775"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8281881E-5728-1B06-ADF2-7398E00AE834}"/>
              </a:ext>
            </a:extLst>
          </p:cNvPr>
          <p:cNvCxnSpPr/>
          <p:nvPr/>
        </p:nvCxnSpPr>
        <p:spPr>
          <a:xfrm>
            <a:off x="2862263" y="2143125"/>
            <a:ext cx="358775"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38147A79-530B-5EFD-660F-DB8A1E4F1FE0}"/>
              </a:ext>
            </a:extLst>
          </p:cNvPr>
          <p:cNvCxnSpPr/>
          <p:nvPr/>
        </p:nvCxnSpPr>
        <p:spPr>
          <a:xfrm>
            <a:off x="4546600" y="2143125"/>
            <a:ext cx="360363"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97989DC2-9A80-26B5-1E1A-8B145A0F86BC}"/>
              </a:ext>
            </a:extLst>
          </p:cNvPr>
          <p:cNvCxnSpPr/>
          <p:nvPr/>
        </p:nvCxnSpPr>
        <p:spPr>
          <a:xfrm>
            <a:off x="6704013" y="2143125"/>
            <a:ext cx="360362"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0546CAC-7A42-469D-75A4-E92DF670BFE9}"/>
              </a:ext>
            </a:extLst>
          </p:cNvPr>
          <p:cNvSpPr txBox="1"/>
          <p:nvPr/>
        </p:nvSpPr>
        <p:spPr>
          <a:xfrm>
            <a:off x="5575300" y="4117975"/>
            <a:ext cx="3398838" cy="369888"/>
          </a:xfrm>
          <a:prstGeom prst="rect">
            <a:avLst/>
          </a:prstGeom>
          <a:noFill/>
        </p:spPr>
        <p:txBody>
          <a:bodyPr wrap="none">
            <a:spAutoFit/>
          </a:bodyPr>
          <a:lstStyle/>
          <a:p>
            <a:pPr fontAlgn="auto">
              <a:spcBef>
                <a:spcPts val="0"/>
              </a:spcBef>
              <a:spcAft>
                <a:spcPts val="0"/>
              </a:spcAft>
              <a:defRPr/>
            </a:pPr>
            <a:r>
              <a:rPr lang="en-GB" dirty="0">
                <a:latin typeface="+mj-lt"/>
                <a:cs typeface="Times New Roman" panose="02020603050405020304" pitchFamily="18" charset="0"/>
              </a:rPr>
              <a:t>N,2,4,6-tetranitro-N-methylaniline</a:t>
            </a:r>
          </a:p>
        </p:txBody>
      </p:sp>
      <p:sp>
        <p:nvSpPr>
          <p:cNvPr id="78860" name="TextBox 31">
            <a:extLst>
              <a:ext uri="{FF2B5EF4-FFF2-40B4-BE49-F238E27FC236}">
                <a16:creationId xmlns:a16="http://schemas.microsoft.com/office/drawing/2014/main" id="{2EE1A6A9-C170-37AB-39BD-5F408F17A62E}"/>
              </a:ext>
            </a:extLst>
          </p:cNvPr>
          <p:cNvSpPr txBox="1">
            <a:spLocks noChangeArrowheads="1"/>
          </p:cNvSpPr>
          <p:nvPr/>
        </p:nvSpPr>
        <p:spPr bwMode="auto">
          <a:xfrm>
            <a:off x="7019925" y="3092450"/>
            <a:ext cx="19446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r>
              <a:rPr lang="en-GB" altLang="en-US" b="1">
                <a:latin typeface="Calibri" panose="020F0502020204030204" pitchFamily="34" charset="0"/>
                <a:cs typeface="Times New Roman" panose="02020603050405020304" pitchFamily="18" charset="0"/>
              </a:rPr>
              <a:t>Tetryl</a:t>
            </a:r>
          </a:p>
          <a:p>
            <a:pPr algn="ctr"/>
            <a:r>
              <a:rPr lang="en-GB" altLang="en-US">
                <a:latin typeface="Calibri" panose="020F0502020204030204" pitchFamily="34" charset="0"/>
                <a:cs typeface="Times New Roman" panose="02020603050405020304" pitchFamily="18" charset="0"/>
              </a:rPr>
              <a:t>mp 131°C</a:t>
            </a:r>
          </a:p>
          <a:p>
            <a:pPr algn="ctr"/>
            <a:r>
              <a:rPr lang="en-GB" altLang="en-US">
                <a:latin typeface="Calibri" panose="020F0502020204030204" pitchFamily="34" charset="0"/>
                <a:cs typeface="Times New Roman" panose="02020603050405020304" pitchFamily="18" charset="0"/>
              </a:rPr>
              <a:t>bp explodes 180°C</a:t>
            </a:r>
          </a:p>
        </p:txBody>
      </p:sp>
      <p:sp>
        <p:nvSpPr>
          <p:cNvPr id="31758" name="TextBox 32">
            <a:extLst>
              <a:ext uri="{FF2B5EF4-FFF2-40B4-BE49-F238E27FC236}">
                <a16:creationId xmlns:a16="http://schemas.microsoft.com/office/drawing/2014/main" id="{13C174CC-E8F8-C68E-4681-22EBC1639A73}"/>
              </a:ext>
            </a:extLst>
          </p:cNvPr>
          <p:cNvSpPr txBox="1">
            <a:spLocks noChangeArrowheads="1"/>
          </p:cNvSpPr>
          <p:nvPr/>
        </p:nvSpPr>
        <p:spPr bwMode="auto">
          <a:xfrm>
            <a:off x="522288" y="4895850"/>
            <a:ext cx="82978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defRPr/>
            </a:pPr>
            <a:r>
              <a:rPr lang="en-GB" altLang="en-US" dirty="0" err="1">
                <a:latin typeface="+mj-lt"/>
                <a:cs typeface="Times New Roman" panose="02020603050405020304" pitchFamily="18" charset="0"/>
              </a:rPr>
              <a:t>Tetryl</a:t>
            </a:r>
            <a:r>
              <a:rPr lang="en-GB" altLang="en-US" dirty="0">
                <a:latin typeface="+mj-lt"/>
                <a:cs typeface="Times New Roman" panose="02020603050405020304" pitchFamily="18" charset="0"/>
              </a:rPr>
              <a:t>, a yellow waxy solid, was the main booster explosive until ~1970s, but no longer used because of its toxicity (threshold limit for airborne contaminant 1.5 mg.m</a:t>
            </a:r>
            <a:r>
              <a:rPr lang="en-GB" altLang="en-US" baseline="30000" dirty="0">
                <a:latin typeface="+mj-lt"/>
                <a:cs typeface="Times New Roman" panose="02020603050405020304" pitchFamily="18" charset="0"/>
              </a:rPr>
              <a:t>-3</a:t>
            </a:r>
            <a:r>
              <a:rPr lang="en-GB" altLang="en-US" dirty="0">
                <a:latin typeface="+mj-lt"/>
                <a:cs typeface="Times New Roman" panose="02020603050405020304" pitchFamily="18" charset="0"/>
              </a:rPr>
              <a:t>).</a:t>
            </a:r>
          </a:p>
        </p:txBody>
      </p:sp>
      <p:pic>
        <p:nvPicPr>
          <p:cNvPr id="78862" name="Picture 2">
            <a:extLst>
              <a:ext uri="{FF2B5EF4-FFF2-40B4-BE49-F238E27FC236}">
                <a16:creationId xmlns:a16="http://schemas.microsoft.com/office/drawing/2014/main" id="{87354B9C-95F7-B35A-15F4-691A51F815DB}"/>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4925" y="1533525"/>
            <a:ext cx="1038225"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99D4C357-5818-7DE0-72A9-7BC19315F994}"/>
              </a:ext>
            </a:extLst>
          </p:cNvPr>
          <p:cNvSpPr>
            <a:spLocks noGrp="1"/>
          </p:cNvSpPr>
          <p:nvPr>
            <p:ph type="title"/>
          </p:nvPr>
        </p:nvSpPr>
        <p:spPr>
          <a:xfrm>
            <a:off x="457200" y="274638"/>
            <a:ext cx="8229600" cy="777875"/>
          </a:xfrm>
        </p:spPr>
        <p:txBody>
          <a:bodyPr/>
          <a:lstStyle/>
          <a:p>
            <a:r>
              <a:rPr lang="en-GB" altLang="en-US" sz="3600"/>
              <a:t>Booster Explosives</a:t>
            </a:r>
          </a:p>
        </p:txBody>
      </p:sp>
      <p:sp>
        <p:nvSpPr>
          <p:cNvPr id="33796" name="TextBox 33">
            <a:extLst>
              <a:ext uri="{FF2B5EF4-FFF2-40B4-BE49-F238E27FC236}">
                <a16:creationId xmlns:a16="http://schemas.microsoft.com/office/drawing/2014/main" id="{5D9C4805-27DA-B1B7-A587-AE6E4ABF117E}"/>
              </a:ext>
            </a:extLst>
          </p:cNvPr>
          <p:cNvSpPr txBox="1">
            <a:spLocks noChangeArrowheads="1"/>
          </p:cNvSpPr>
          <p:nvPr/>
        </p:nvSpPr>
        <p:spPr bwMode="auto">
          <a:xfrm>
            <a:off x="611188" y="1484313"/>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n-lt"/>
                <a:cs typeface="Times New Roman" panose="02020603050405020304" pitchFamily="18" charset="0"/>
              </a:rPr>
              <a:t>RDX is a high melting crystalline solid which is too sensitive to press into pellets.</a:t>
            </a:r>
          </a:p>
        </p:txBody>
      </p:sp>
      <p:sp>
        <p:nvSpPr>
          <p:cNvPr id="17" name="TextBox 16">
            <a:extLst>
              <a:ext uri="{FF2B5EF4-FFF2-40B4-BE49-F238E27FC236}">
                <a16:creationId xmlns:a16="http://schemas.microsoft.com/office/drawing/2014/main" id="{4298763D-9593-99EE-21D0-516715960D64}"/>
              </a:ext>
            </a:extLst>
          </p:cNvPr>
          <p:cNvSpPr txBox="1">
            <a:spLocks noChangeArrowheads="1"/>
          </p:cNvSpPr>
          <p:nvPr/>
        </p:nvSpPr>
        <p:spPr bwMode="auto">
          <a:xfrm>
            <a:off x="611188" y="2614613"/>
            <a:ext cx="78486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buFont typeface="Arial" panose="020B0604020202020204" pitchFamily="34" charset="0"/>
              <a:buChar char="•"/>
              <a:defRPr/>
            </a:pPr>
            <a:r>
              <a:rPr lang="en-GB" altLang="en-US" sz="2000" dirty="0">
                <a:latin typeface="+mn-lt"/>
                <a:cs typeface="Times New Roman" panose="02020603050405020304" pitchFamily="18" charset="0"/>
              </a:rPr>
              <a:t>It is blended with small quantities of various waxy or plastic polymers which can be safely pressed into pellets which are sufficiently sensitive to be detonated by an small amount of primary explosive, and sufficiently powerful to initiate a relatively insensitive secondary explosive.</a:t>
            </a:r>
          </a:p>
          <a:p>
            <a:pPr marL="342900" indent="-342900">
              <a:buFont typeface="Arial" panose="020B0604020202020204" pitchFamily="34" charset="0"/>
              <a:buChar char="•"/>
              <a:defRPr/>
            </a:pPr>
            <a:endParaRPr lang="en-GB" altLang="en-US" sz="2000" dirty="0">
              <a:latin typeface="+mn-lt"/>
              <a:cs typeface="Times New Roman" panose="02020603050405020304" pitchFamily="18" charset="0"/>
            </a:endParaRPr>
          </a:p>
          <a:p>
            <a:pPr marL="342900" indent="-342900">
              <a:buFont typeface="Arial" panose="020B0604020202020204" pitchFamily="34" charset="0"/>
              <a:buChar char="•"/>
              <a:defRPr/>
            </a:pPr>
            <a:r>
              <a:rPr lang="en-GB" altLang="en-US" sz="2000" dirty="0">
                <a:latin typeface="+mn-lt"/>
                <a:cs typeface="Times New Roman" panose="02020603050405020304" pitchFamily="18" charset="0"/>
              </a:rPr>
              <a:t>The pellets are mechanically robust and can readily be assembled into munitions.</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D7A57655-EE4D-7C4E-2CC0-610916A7F0C0}"/>
              </a:ext>
            </a:extLst>
          </p:cNvPr>
          <p:cNvSpPr>
            <a:spLocks noGrp="1"/>
          </p:cNvSpPr>
          <p:nvPr>
            <p:ph type="title"/>
          </p:nvPr>
        </p:nvSpPr>
        <p:spPr>
          <a:xfrm>
            <a:off x="457200" y="274638"/>
            <a:ext cx="8229600" cy="850900"/>
          </a:xfrm>
        </p:spPr>
        <p:txBody>
          <a:bodyPr/>
          <a:lstStyle/>
          <a:p>
            <a:r>
              <a:rPr lang="en-GB" altLang="en-US" sz="3600"/>
              <a:t>RDX and RDX/Wax   95/5</a:t>
            </a:r>
          </a:p>
        </p:txBody>
      </p:sp>
      <p:pic>
        <p:nvPicPr>
          <p:cNvPr id="82947" name="Picture 4">
            <a:extLst>
              <a:ext uri="{FF2B5EF4-FFF2-40B4-BE49-F238E27FC236}">
                <a16:creationId xmlns:a16="http://schemas.microsoft.com/office/drawing/2014/main" id="{21987ACC-3CBB-648B-B9B8-C06D4F2A608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11188" y="1844675"/>
            <a:ext cx="36449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8" name="Picture 5">
            <a:extLst>
              <a:ext uri="{FF2B5EF4-FFF2-40B4-BE49-F238E27FC236}">
                <a16:creationId xmlns:a16="http://schemas.microsoft.com/office/drawing/2014/main" id="{A8FCAE2E-AEF1-8E52-0C0E-D7C408BBD00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59338" y="1844675"/>
            <a:ext cx="3694112"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Box 3">
            <a:extLst>
              <a:ext uri="{FF2B5EF4-FFF2-40B4-BE49-F238E27FC236}">
                <a16:creationId xmlns:a16="http://schemas.microsoft.com/office/drawing/2014/main" id="{92BE0DDC-CA8A-3F66-59AE-C0BE6DDD800B}"/>
              </a:ext>
            </a:extLst>
          </p:cNvPr>
          <p:cNvSpPr txBox="1">
            <a:spLocks noChangeArrowheads="1"/>
          </p:cNvSpPr>
          <p:nvPr/>
        </p:nvSpPr>
        <p:spPr bwMode="auto">
          <a:xfrm>
            <a:off x="1187450" y="5129213"/>
            <a:ext cx="2665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RDX pure, uncoated</a:t>
            </a:r>
          </a:p>
        </p:txBody>
      </p:sp>
      <p:sp>
        <p:nvSpPr>
          <p:cNvPr id="82950" name="TextBox 8">
            <a:extLst>
              <a:ext uri="{FF2B5EF4-FFF2-40B4-BE49-F238E27FC236}">
                <a16:creationId xmlns:a16="http://schemas.microsoft.com/office/drawing/2014/main" id="{F020A5AD-CEFC-6613-BF2F-CD904783BB85}"/>
              </a:ext>
            </a:extLst>
          </p:cNvPr>
          <p:cNvSpPr txBox="1">
            <a:spLocks noChangeArrowheads="1"/>
          </p:cNvSpPr>
          <p:nvPr/>
        </p:nvSpPr>
        <p:spPr bwMode="auto">
          <a:xfrm>
            <a:off x="2992438" y="1268413"/>
            <a:ext cx="3235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000">
                <a:latin typeface="Calibri" panose="020F0502020204030204" pitchFamily="34" charset="0"/>
              </a:rPr>
              <a:t>Focal Plane Screening Images</a:t>
            </a:r>
          </a:p>
        </p:txBody>
      </p:sp>
      <p:sp>
        <p:nvSpPr>
          <p:cNvPr id="82951" name="TextBox 9">
            <a:extLst>
              <a:ext uri="{FF2B5EF4-FFF2-40B4-BE49-F238E27FC236}">
                <a16:creationId xmlns:a16="http://schemas.microsoft.com/office/drawing/2014/main" id="{B5FA917D-FAA4-FE1B-EEDF-A70C9AD7EFB5}"/>
              </a:ext>
            </a:extLst>
          </p:cNvPr>
          <p:cNvSpPr txBox="1">
            <a:spLocks noChangeArrowheads="1"/>
          </p:cNvSpPr>
          <p:nvPr/>
        </p:nvSpPr>
        <p:spPr bwMode="auto">
          <a:xfrm>
            <a:off x="5121275" y="5148263"/>
            <a:ext cx="3516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r>
              <a:rPr lang="en-GB" altLang="en-US" sz="2400">
                <a:latin typeface="Calibri" panose="020F0502020204030204" pitchFamily="34" charset="0"/>
              </a:rPr>
              <a:t>RDX coated with 5% Wax 8</a:t>
            </a:r>
          </a:p>
          <a:p>
            <a:pPr algn="ctr"/>
            <a:r>
              <a:rPr lang="en-GB" altLang="en-US" sz="2400">
                <a:latin typeface="Calibri" panose="020F0502020204030204" pitchFamily="34" charset="0"/>
              </a:rPr>
              <a:t>(Debrix 3)</a:t>
            </a:r>
          </a:p>
          <a:p>
            <a:pPr algn="ctr"/>
            <a:r>
              <a:rPr lang="en-GB" altLang="en-US" sz="2400">
                <a:latin typeface="Calibri" panose="020F0502020204030204" pitchFamily="34" charset="0"/>
              </a:rPr>
              <a:t>95/5</a:t>
            </a:r>
          </a:p>
        </p:txBody>
      </p:sp>
    </p:spTree>
  </p:cSld>
  <p:clrMapOvr>
    <a:masterClrMapping/>
  </p:clrMapOvr>
  <p:transition>
    <p:wipe dir="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a:extLst>
              <a:ext uri="{FF2B5EF4-FFF2-40B4-BE49-F238E27FC236}">
                <a16:creationId xmlns:a16="http://schemas.microsoft.com/office/drawing/2014/main" id="{22A0A3B0-F679-853A-22A4-8CB7AD167A64}"/>
              </a:ext>
            </a:extLst>
          </p:cNvPr>
          <p:cNvSpPr>
            <a:spLocks noGrp="1"/>
          </p:cNvSpPr>
          <p:nvPr>
            <p:ph type="title"/>
          </p:nvPr>
        </p:nvSpPr>
        <p:spPr>
          <a:xfrm>
            <a:off x="457200" y="274638"/>
            <a:ext cx="8229600" cy="850900"/>
          </a:xfrm>
        </p:spPr>
        <p:txBody>
          <a:bodyPr/>
          <a:lstStyle/>
          <a:p>
            <a:r>
              <a:rPr lang="en-GB" altLang="en-US" sz="3600"/>
              <a:t>RDX/Wax 8  88/12</a:t>
            </a:r>
          </a:p>
        </p:txBody>
      </p:sp>
      <p:sp>
        <p:nvSpPr>
          <p:cNvPr id="83971" name="TextBox 3">
            <a:extLst>
              <a:ext uri="{FF2B5EF4-FFF2-40B4-BE49-F238E27FC236}">
                <a16:creationId xmlns:a16="http://schemas.microsoft.com/office/drawing/2014/main" id="{892E69D9-04C8-62EA-87F6-B74D50F8CFC6}"/>
              </a:ext>
            </a:extLst>
          </p:cNvPr>
          <p:cNvSpPr txBox="1">
            <a:spLocks noChangeArrowheads="1"/>
          </p:cNvSpPr>
          <p:nvPr/>
        </p:nvSpPr>
        <p:spPr bwMode="auto">
          <a:xfrm>
            <a:off x="1187450" y="5891213"/>
            <a:ext cx="2325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RDX/Wax 8  8/12</a:t>
            </a:r>
          </a:p>
        </p:txBody>
      </p:sp>
      <p:sp>
        <p:nvSpPr>
          <p:cNvPr id="83972" name="TextBox 9">
            <a:extLst>
              <a:ext uri="{FF2B5EF4-FFF2-40B4-BE49-F238E27FC236}">
                <a16:creationId xmlns:a16="http://schemas.microsoft.com/office/drawing/2014/main" id="{D97265FB-CAD3-C57E-87AA-016E7632FBE4}"/>
              </a:ext>
            </a:extLst>
          </p:cNvPr>
          <p:cNvSpPr txBox="1">
            <a:spLocks noChangeArrowheads="1"/>
          </p:cNvSpPr>
          <p:nvPr/>
        </p:nvSpPr>
        <p:spPr bwMode="auto">
          <a:xfrm>
            <a:off x="5437188" y="5910263"/>
            <a:ext cx="23034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a:r>
              <a:rPr lang="en-GB" altLang="en-US" sz="2400">
                <a:latin typeface="Calibri" panose="020F0502020204030204" pitchFamily="34" charset="0"/>
              </a:rPr>
              <a:t>RDX/Wax 8  8/12</a:t>
            </a:r>
          </a:p>
          <a:p>
            <a:pPr algn="ctr"/>
            <a:r>
              <a:rPr lang="en-GB" altLang="en-US" sz="2400">
                <a:latin typeface="Calibri" panose="020F0502020204030204" pitchFamily="34" charset="0"/>
              </a:rPr>
              <a:t>lightly crushed</a:t>
            </a:r>
          </a:p>
        </p:txBody>
      </p:sp>
      <p:pic>
        <p:nvPicPr>
          <p:cNvPr id="83973" name="Picture 4">
            <a:extLst>
              <a:ext uri="{FF2B5EF4-FFF2-40B4-BE49-F238E27FC236}">
                <a16:creationId xmlns:a16="http://schemas.microsoft.com/office/drawing/2014/main" id="{16DE0BD9-2BCD-BCCE-39C4-8E12136052E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932363" y="1844675"/>
            <a:ext cx="3617912"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4" name="Picture 5">
            <a:extLst>
              <a:ext uri="{FF2B5EF4-FFF2-40B4-BE49-F238E27FC236}">
                <a16:creationId xmlns:a16="http://schemas.microsoft.com/office/drawing/2014/main" id="{F38FB135-51D1-5C5D-8C3D-B2BB95B464D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1350" y="1844675"/>
            <a:ext cx="3643313"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5" name="TextBox 4">
            <a:extLst>
              <a:ext uri="{FF2B5EF4-FFF2-40B4-BE49-F238E27FC236}">
                <a16:creationId xmlns:a16="http://schemas.microsoft.com/office/drawing/2014/main" id="{37C93FB7-4BCB-A9A7-277D-97BC5C127F09}"/>
              </a:ext>
            </a:extLst>
          </p:cNvPr>
          <p:cNvSpPr txBox="1">
            <a:spLocks noChangeArrowheads="1"/>
          </p:cNvSpPr>
          <p:nvPr/>
        </p:nvSpPr>
        <p:spPr bwMode="auto">
          <a:xfrm>
            <a:off x="250825" y="5229225"/>
            <a:ext cx="44434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large agglomerates of coated RDX</a:t>
            </a:r>
          </a:p>
        </p:txBody>
      </p:sp>
      <p:sp>
        <p:nvSpPr>
          <p:cNvPr id="83976" name="TextBox 13">
            <a:extLst>
              <a:ext uri="{FF2B5EF4-FFF2-40B4-BE49-F238E27FC236}">
                <a16:creationId xmlns:a16="http://schemas.microsoft.com/office/drawing/2014/main" id="{D3A5838A-DF06-A475-A821-078835A8CF7B}"/>
              </a:ext>
            </a:extLst>
          </p:cNvPr>
          <p:cNvSpPr txBox="1">
            <a:spLocks noChangeArrowheads="1"/>
          </p:cNvSpPr>
          <p:nvPr/>
        </p:nvSpPr>
        <p:spPr bwMode="auto">
          <a:xfrm>
            <a:off x="5789613" y="5216525"/>
            <a:ext cx="18065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exposed RDX</a:t>
            </a:r>
          </a:p>
        </p:txBody>
      </p:sp>
      <p:cxnSp>
        <p:nvCxnSpPr>
          <p:cNvPr id="15" name="Straight Arrow Connector 14">
            <a:extLst>
              <a:ext uri="{FF2B5EF4-FFF2-40B4-BE49-F238E27FC236}">
                <a16:creationId xmlns:a16="http://schemas.microsoft.com/office/drawing/2014/main" id="{14A0DD8F-5489-B497-9C77-D127E89BBBA7}"/>
              </a:ext>
            </a:extLst>
          </p:cNvPr>
          <p:cNvCxnSpPr/>
          <p:nvPr/>
        </p:nvCxnSpPr>
        <p:spPr>
          <a:xfrm flipV="1">
            <a:off x="3635375" y="4221163"/>
            <a:ext cx="0" cy="10795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9A6187B-527C-859A-6228-5AEB0223C28B}"/>
              </a:ext>
            </a:extLst>
          </p:cNvPr>
          <p:cNvCxnSpPr/>
          <p:nvPr/>
        </p:nvCxnSpPr>
        <p:spPr>
          <a:xfrm flipV="1">
            <a:off x="6659563" y="2781300"/>
            <a:ext cx="0" cy="251936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3979" name="TextBox 12">
            <a:extLst>
              <a:ext uri="{FF2B5EF4-FFF2-40B4-BE49-F238E27FC236}">
                <a16:creationId xmlns:a16="http://schemas.microsoft.com/office/drawing/2014/main" id="{AE99D816-AB27-D84D-34C5-603653A35EC0}"/>
              </a:ext>
            </a:extLst>
          </p:cNvPr>
          <p:cNvSpPr txBox="1">
            <a:spLocks noChangeArrowheads="1"/>
          </p:cNvSpPr>
          <p:nvPr/>
        </p:nvSpPr>
        <p:spPr bwMode="auto">
          <a:xfrm>
            <a:off x="2992438" y="1268413"/>
            <a:ext cx="3235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000">
                <a:latin typeface="Calibri" panose="020F0502020204030204" pitchFamily="34" charset="0"/>
              </a:rPr>
              <a:t>Focal Plane Screening Images</a:t>
            </a:r>
          </a:p>
        </p:txBody>
      </p:sp>
    </p:spTree>
  </p:cSld>
  <p:clrMapOvr>
    <a:masterClrMapping/>
  </p:clrMapOvr>
  <p:transition>
    <p:wipe dir="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34F528EF-7729-8066-1324-ECC4C50C7E87}"/>
              </a:ext>
            </a:extLst>
          </p:cNvPr>
          <p:cNvSpPr>
            <a:spLocks noGrp="1"/>
          </p:cNvSpPr>
          <p:nvPr>
            <p:ph type="title"/>
          </p:nvPr>
        </p:nvSpPr>
        <p:spPr>
          <a:xfrm>
            <a:off x="250825" y="115888"/>
            <a:ext cx="8229600" cy="777875"/>
          </a:xfrm>
        </p:spPr>
        <p:txBody>
          <a:bodyPr/>
          <a:lstStyle/>
          <a:p>
            <a:r>
              <a:rPr lang="en-GB" altLang="en-US" sz="3600"/>
              <a:t>Main Charge Explosives</a:t>
            </a:r>
          </a:p>
        </p:txBody>
      </p:sp>
      <p:sp>
        <p:nvSpPr>
          <p:cNvPr id="6" name="Rectangle 3">
            <a:extLst>
              <a:ext uri="{FF2B5EF4-FFF2-40B4-BE49-F238E27FC236}">
                <a16:creationId xmlns:a16="http://schemas.microsoft.com/office/drawing/2014/main" id="{60C3B16D-8EC0-0341-3541-1BE58758D7E3}"/>
              </a:ext>
            </a:extLst>
          </p:cNvPr>
          <p:cNvSpPr txBox="1">
            <a:spLocks noChangeArrowheads="1"/>
          </p:cNvSpPr>
          <p:nvPr/>
        </p:nvSpPr>
        <p:spPr>
          <a:xfrm>
            <a:off x="468313" y="1139825"/>
            <a:ext cx="8113712" cy="5689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spcBef>
                <a:spcPct val="30000"/>
              </a:spcBef>
              <a:spcAft>
                <a:spcPct val="30000"/>
              </a:spcAft>
              <a:buFont typeface="Arial" panose="020B0604020202020204" pitchFamily="34" charset="0"/>
              <a:buNone/>
              <a:defRPr/>
            </a:pPr>
            <a:r>
              <a:rPr lang="en-GB" sz="2000" dirty="0">
                <a:cs typeface="Times New Roman" panose="02020603050405020304" pitchFamily="18" charset="0"/>
              </a:rPr>
              <a:t>A main charge explosive must :</a:t>
            </a:r>
          </a:p>
          <a:p>
            <a:pPr fontAlgn="auto">
              <a:spcBef>
                <a:spcPct val="30000"/>
              </a:spcBef>
              <a:spcAft>
                <a:spcPct val="30000"/>
              </a:spcAft>
              <a:defRPr/>
            </a:pPr>
            <a:r>
              <a:rPr lang="en-GB" sz="2000" dirty="0">
                <a:cs typeface="Times New Roman" panose="02020603050405020304" pitchFamily="18" charset="0"/>
              </a:rPr>
              <a:t>Be sufficiently powerful to produce the required effect.</a:t>
            </a:r>
          </a:p>
          <a:p>
            <a:pPr fontAlgn="auto">
              <a:spcBef>
                <a:spcPct val="30000"/>
              </a:spcBef>
              <a:spcAft>
                <a:spcPct val="30000"/>
              </a:spcAft>
              <a:defRPr/>
            </a:pPr>
            <a:r>
              <a:rPr lang="en-GB" sz="2000" dirty="0">
                <a:cs typeface="Times New Roman" panose="02020603050405020304" pitchFamily="18" charset="0"/>
              </a:rPr>
              <a:t>Be sufficiently sensitive to achieve detonation from a booster, but sufficiently insensitive to survive even accidental handling without event. </a:t>
            </a:r>
          </a:p>
          <a:p>
            <a:pPr fontAlgn="auto">
              <a:spcBef>
                <a:spcPct val="30000"/>
              </a:spcBef>
              <a:spcAft>
                <a:spcPct val="30000"/>
              </a:spcAft>
              <a:defRPr/>
            </a:pPr>
            <a:r>
              <a:rPr lang="en-GB" sz="2000" dirty="0">
                <a:cs typeface="Times New Roman" panose="02020603050405020304" pitchFamily="18" charset="0"/>
              </a:rPr>
              <a:t>Undergo no reactions with other components of the munition.</a:t>
            </a:r>
          </a:p>
          <a:p>
            <a:pPr fontAlgn="auto">
              <a:spcBef>
                <a:spcPct val="30000"/>
              </a:spcBef>
              <a:spcAft>
                <a:spcPct val="30000"/>
              </a:spcAft>
              <a:defRPr/>
            </a:pPr>
            <a:r>
              <a:rPr lang="en-GB" sz="2000" dirty="0">
                <a:cs typeface="Times New Roman" panose="02020603050405020304" pitchFamily="18" charset="0"/>
              </a:rPr>
              <a:t>Have mechanical properties sufficient to allow it to be filled at high density into the munition (or a component) by a method suitable for industrial production.</a:t>
            </a:r>
          </a:p>
          <a:p>
            <a:pPr fontAlgn="auto">
              <a:spcBef>
                <a:spcPct val="30000"/>
              </a:spcBef>
              <a:spcAft>
                <a:spcPct val="30000"/>
              </a:spcAft>
              <a:defRPr/>
            </a:pPr>
            <a:r>
              <a:rPr lang="en-GB" sz="2000" dirty="0">
                <a:cs typeface="Times New Roman" panose="02020603050405020304" pitchFamily="18" charset="0"/>
              </a:rPr>
              <a:t>Undergo no significant change in uniformity of composition, density or explosive properties during the design life of the munition.</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4AFA7D1C-4821-7012-B10F-32C5B510E705}"/>
              </a:ext>
            </a:extLst>
          </p:cNvPr>
          <p:cNvSpPr>
            <a:spLocks noGrp="1"/>
          </p:cNvSpPr>
          <p:nvPr>
            <p:ph type="title"/>
          </p:nvPr>
        </p:nvSpPr>
        <p:spPr>
          <a:xfrm>
            <a:off x="457200" y="562893"/>
            <a:ext cx="8229600" cy="777875"/>
          </a:xfrm>
        </p:spPr>
        <p:txBody>
          <a:bodyPr/>
          <a:lstStyle/>
          <a:p>
            <a:r>
              <a:rPr lang="en-GB" altLang="en-US" sz="3600" dirty="0"/>
              <a:t>2-4-6-TNT</a:t>
            </a:r>
          </a:p>
        </p:txBody>
      </p:sp>
      <p:sp>
        <p:nvSpPr>
          <p:cNvPr id="6" name="Rectangle 3">
            <a:extLst>
              <a:ext uri="{FF2B5EF4-FFF2-40B4-BE49-F238E27FC236}">
                <a16:creationId xmlns:a16="http://schemas.microsoft.com/office/drawing/2014/main" id="{E613A31E-1F17-5994-5027-BB5B1EF3B4F8}"/>
              </a:ext>
            </a:extLst>
          </p:cNvPr>
          <p:cNvSpPr txBox="1">
            <a:spLocks noChangeArrowheads="1"/>
          </p:cNvSpPr>
          <p:nvPr/>
        </p:nvSpPr>
        <p:spPr bwMode="auto">
          <a:xfrm>
            <a:off x="130175" y="1340768"/>
            <a:ext cx="8763000" cy="405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742950" indent="-28575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143000" indent="-228600">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1600200" indent="-2286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057400" indent="-2286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2514600" indent="-228600"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2971800" indent="-228600"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3429000" indent="-228600"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3886200" indent="-228600"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eaLnBrk="1" hangingPunct="1">
              <a:spcBef>
                <a:spcPct val="30000"/>
              </a:spcBef>
              <a:spcAft>
                <a:spcPct val="30000"/>
              </a:spcAft>
              <a:buClrTx/>
              <a:buSzTx/>
              <a:buFont typeface="Arial" panose="020B0604020202020204" pitchFamily="34" charset="0"/>
              <a:buChar char="•"/>
            </a:pPr>
            <a:r>
              <a:rPr lang="en-GB" altLang="en-US" sz="2400" dirty="0">
                <a:cs typeface="Times New Roman" panose="02020603050405020304" pitchFamily="18" charset="0"/>
              </a:rPr>
              <a:t>Melting point 80.9°C (after laboratory purification). Industrial material probably ~80.6°C?</a:t>
            </a:r>
          </a:p>
          <a:p>
            <a:pPr eaLnBrk="1" hangingPunct="1">
              <a:spcBef>
                <a:spcPct val="30000"/>
              </a:spcBef>
              <a:spcAft>
                <a:spcPct val="30000"/>
              </a:spcAft>
              <a:buClrTx/>
              <a:buSzTx/>
              <a:buFont typeface="Arial" panose="020B0604020202020204" pitchFamily="34" charset="0"/>
              <a:buChar char="•"/>
            </a:pPr>
            <a:r>
              <a:rPr lang="en-GB" altLang="en-US" sz="2400" dirty="0">
                <a:cs typeface="Times New Roman" panose="02020603050405020304" pitchFamily="18" charset="0"/>
              </a:rPr>
              <a:t>Can readily be filled by melt-casting (vapour is toxic).</a:t>
            </a:r>
          </a:p>
          <a:p>
            <a:pPr eaLnBrk="1" hangingPunct="1">
              <a:spcBef>
                <a:spcPct val="30000"/>
              </a:spcBef>
              <a:spcAft>
                <a:spcPct val="30000"/>
              </a:spcAft>
              <a:buClrTx/>
              <a:buSzTx/>
              <a:buFont typeface="Arial" panose="020B0604020202020204" pitchFamily="34" charset="0"/>
              <a:buChar char="•"/>
            </a:pPr>
            <a:r>
              <a:rPr lang="en-GB" altLang="en-US" sz="2400" dirty="0">
                <a:cs typeface="Times New Roman" panose="02020603050405020304" pitchFamily="18" charset="0"/>
              </a:rPr>
              <a:t>Forms eutectics with impurities (largely lower nitration compounds) which can migrate through a filling and exude at an open surface.</a:t>
            </a:r>
          </a:p>
          <a:p>
            <a:pPr lvl="1" eaLnBrk="1" hangingPunct="1">
              <a:spcBef>
                <a:spcPct val="30000"/>
              </a:spcBef>
              <a:spcAft>
                <a:spcPct val="30000"/>
              </a:spcAft>
              <a:buClrTx/>
              <a:buSzTx/>
              <a:buFont typeface="Arial" panose="020B0604020202020204" pitchFamily="34" charset="0"/>
              <a:buChar char="•"/>
            </a:pPr>
            <a:r>
              <a:rPr lang="en-GB" altLang="en-US" sz="1800" dirty="0">
                <a:cs typeface="Times New Roman" panose="02020603050405020304" pitchFamily="18" charset="0"/>
              </a:rPr>
              <a:t>2-4-6-TNT = melting point 80</a:t>
            </a:r>
            <a:r>
              <a:rPr lang="en-GB" altLang="en-US" sz="1800" baseline="30000" dirty="0">
                <a:cs typeface="Times New Roman" panose="02020603050405020304" pitchFamily="18" charset="0"/>
              </a:rPr>
              <a:t>o</a:t>
            </a:r>
            <a:r>
              <a:rPr lang="en-GB" altLang="en-US" sz="1800" dirty="0">
                <a:cs typeface="Times New Roman" panose="02020603050405020304" pitchFamily="18" charset="0"/>
              </a:rPr>
              <a:t>C, 4-NT = 56</a:t>
            </a:r>
            <a:r>
              <a:rPr lang="en-GB" altLang="en-US" sz="1800" baseline="30000" dirty="0">
                <a:cs typeface="Times New Roman" panose="02020603050405020304" pitchFamily="18" charset="0"/>
              </a:rPr>
              <a:t>o</a:t>
            </a:r>
            <a:r>
              <a:rPr lang="en-GB" altLang="en-US" sz="1800" dirty="0">
                <a:cs typeface="Times New Roman" panose="02020603050405020304" pitchFamily="18" charset="0"/>
              </a:rPr>
              <a:t>C, 3-NT = 16</a:t>
            </a:r>
            <a:r>
              <a:rPr lang="en-GB" altLang="en-US" sz="1800" baseline="30000" dirty="0">
                <a:cs typeface="Times New Roman" panose="02020603050405020304" pitchFamily="18" charset="0"/>
              </a:rPr>
              <a:t>o</a:t>
            </a:r>
            <a:r>
              <a:rPr lang="en-GB" altLang="en-US" sz="1800" dirty="0">
                <a:cs typeface="Times New Roman" panose="02020603050405020304" pitchFamily="18" charset="0"/>
              </a:rPr>
              <a:t>C, 2-NT = -10</a:t>
            </a:r>
            <a:r>
              <a:rPr lang="en-GB" altLang="en-US" sz="2000" baseline="30000" dirty="0">
                <a:cs typeface="Times New Roman" panose="02020603050405020304" pitchFamily="18" charset="0"/>
              </a:rPr>
              <a:t>o</a:t>
            </a:r>
            <a:r>
              <a:rPr lang="en-GB" altLang="en-US" sz="1800" dirty="0">
                <a:cs typeface="Times New Roman" panose="02020603050405020304" pitchFamily="18" charset="0"/>
              </a:rPr>
              <a:t>C </a:t>
            </a:r>
          </a:p>
          <a:p>
            <a:pPr eaLnBrk="1" hangingPunct="1">
              <a:spcBef>
                <a:spcPct val="30000"/>
              </a:spcBef>
              <a:spcAft>
                <a:spcPct val="30000"/>
              </a:spcAft>
              <a:buClrTx/>
              <a:buSzTx/>
              <a:buFont typeface="Arial" panose="020B0604020202020204" pitchFamily="34" charset="0"/>
              <a:buChar char="•"/>
            </a:pPr>
            <a:r>
              <a:rPr lang="en-GB" altLang="en-US" sz="2400" dirty="0">
                <a:cs typeface="Times New Roman" panose="02020603050405020304" pitchFamily="18" charset="0"/>
              </a:rPr>
              <a:t>The set point (easier to determine than the melting point) is specified to limit the impurity content.</a:t>
            </a:r>
          </a:p>
          <a:p>
            <a:pPr eaLnBrk="1" hangingPunct="1">
              <a:spcBef>
                <a:spcPct val="30000"/>
              </a:spcBef>
              <a:spcAft>
                <a:spcPct val="30000"/>
              </a:spcAft>
              <a:buClrTx/>
              <a:buSzTx/>
              <a:buFont typeface="Arial" panose="020B0604020202020204" pitchFamily="34" charset="0"/>
              <a:buChar char="•"/>
            </a:pPr>
            <a:r>
              <a:rPr lang="en-GB" altLang="en-US" sz="2400" dirty="0">
                <a:cs typeface="Times New Roman" panose="02020603050405020304" pitchFamily="18" charset="0"/>
              </a:rPr>
              <a:t>Readily forms large crystals on solidification, so somewhat brittle, may crack.</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95126743-A1EF-B8E2-2858-33D0B72DC010}"/>
              </a:ext>
            </a:extLst>
          </p:cNvPr>
          <p:cNvSpPr>
            <a:spLocks noGrp="1"/>
          </p:cNvSpPr>
          <p:nvPr>
            <p:ph type="title"/>
          </p:nvPr>
        </p:nvSpPr>
        <p:spPr>
          <a:xfrm>
            <a:off x="457200" y="274638"/>
            <a:ext cx="8229600" cy="777875"/>
          </a:xfrm>
        </p:spPr>
        <p:txBody>
          <a:bodyPr/>
          <a:lstStyle/>
          <a:p>
            <a:r>
              <a:rPr lang="en-GB" altLang="en-US" sz="3600"/>
              <a:t>TNT</a:t>
            </a:r>
          </a:p>
        </p:txBody>
      </p:sp>
      <p:sp>
        <p:nvSpPr>
          <p:cNvPr id="6" name="Rectangle 3">
            <a:extLst>
              <a:ext uri="{FF2B5EF4-FFF2-40B4-BE49-F238E27FC236}">
                <a16:creationId xmlns:a16="http://schemas.microsoft.com/office/drawing/2014/main" id="{EF6C03B0-34BB-E8A9-93E2-3617B3E6E01A}"/>
              </a:ext>
            </a:extLst>
          </p:cNvPr>
          <p:cNvSpPr txBox="1">
            <a:spLocks noChangeArrowheads="1"/>
          </p:cNvSpPr>
          <p:nvPr/>
        </p:nvSpPr>
        <p:spPr bwMode="auto">
          <a:xfrm>
            <a:off x="323850" y="981075"/>
            <a:ext cx="307340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spcBef>
                <a:spcPct val="30000"/>
              </a:spcBef>
              <a:spcAft>
                <a:spcPct val="30000"/>
              </a:spcAft>
              <a:buFont typeface="Arial" panose="020B0604020202020204" pitchFamily="34" charset="0"/>
              <a:buNone/>
              <a:defRPr/>
            </a:pPr>
            <a:r>
              <a:rPr lang="en-GB" altLang="en-US" sz="2000" dirty="0">
                <a:latin typeface="+mn-lt"/>
                <a:cs typeface="Times New Roman" panose="02020603050405020304" pitchFamily="18" charset="0"/>
              </a:rPr>
              <a:t>Solidification process.</a:t>
            </a:r>
          </a:p>
        </p:txBody>
      </p:sp>
      <p:sp>
        <p:nvSpPr>
          <p:cNvPr id="5" name="Rectangle 3">
            <a:extLst>
              <a:ext uri="{FF2B5EF4-FFF2-40B4-BE49-F238E27FC236}">
                <a16:creationId xmlns:a16="http://schemas.microsoft.com/office/drawing/2014/main" id="{CEB3B036-33C6-E8FA-239D-45D12729E161}"/>
              </a:ext>
            </a:extLst>
          </p:cNvPr>
          <p:cNvSpPr txBox="1">
            <a:spLocks noChangeArrowheads="1"/>
          </p:cNvSpPr>
          <p:nvPr/>
        </p:nvSpPr>
        <p:spPr bwMode="auto">
          <a:xfrm>
            <a:off x="323850" y="1590675"/>
            <a:ext cx="681831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spcBef>
                <a:spcPct val="30000"/>
              </a:spcBef>
              <a:spcAft>
                <a:spcPct val="30000"/>
              </a:spcAft>
              <a:buFont typeface="Arial" panose="020B0604020202020204" pitchFamily="34" charset="0"/>
              <a:buChar char="•"/>
              <a:defRPr/>
            </a:pPr>
            <a:r>
              <a:rPr lang="en-GB" altLang="en-US" sz="2000" dirty="0">
                <a:latin typeface="+mn-lt"/>
                <a:cs typeface="Times New Roman" panose="02020603050405020304" pitchFamily="18" charset="0"/>
              </a:rPr>
              <a:t>On cooling, molten TNT forms long crystals.</a:t>
            </a:r>
          </a:p>
        </p:txBody>
      </p:sp>
      <p:pic>
        <p:nvPicPr>
          <p:cNvPr id="89093" name="Picture 2">
            <a:extLst>
              <a:ext uri="{FF2B5EF4-FFF2-40B4-BE49-F238E27FC236}">
                <a16:creationId xmlns:a16="http://schemas.microsoft.com/office/drawing/2014/main" id="{335B414E-2493-2276-4928-BB2EF2FB31D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32213" y="2205038"/>
            <a:ext cx="2570162"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a:extLst>
              <a:ext uri="{FF2B5EF4-FFF2-40B4-BE49-F238E27FC236}">
                <a16:creationId xmlns:a16="http://schemas.microsoft.com/office/drawing/2014/main" id="{2E18F8D2-E5BD-B551-7F20-C2141BC805CE}"/>
              </a:ext>
            </a:extLst>
          </p:cNvPr>
          <p:cNvSpPr txBox="1">
            <a:spLocks noChangeArrowheads="1"/>
          </p:cNvSpPr>
          <p:nvPr/>
        </p:nvSpPr>
        <p:spPr bwMode="auto">
          <a:xfrm>
            <a:off x="355600" y="4797425"/>
            <a:ext cx="882491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indent="-342900">
              <a:spcBef>
                <a:spcPct val="30000"/>
              </a:spcBef>
              <a:spcAft>
                <a:spcPct val="30000"/>
              </a:spcAft>
              <a:buFont typeface="Arial" panose="020B0604020202020204" pitchFamily="34" charset="0"/>
              <a:buChar char="•"/>
              <a:defRPr/>
            </a:pPr>
            <a:r>
              <a:rPr lang="en-GB" altLang="en-US" sz="2000" dirty="0">
                <a:latin typeface="+mn-lt"/>
                <a:cs typeface="Times New Roman" panose="02020603050405020304" pitchFamily="18" charset="0"/>
              </a:rPr>
              <a:t>When cast into, say,  an artillery shell the crystals nucleate at the cooler edge and grow towards the centre.</a:t>
            </a:r>
          </a:p>
          <a:p>
            <a:pPr marL="342900" indent="-342900">
              <a:spcBef>
                <a:spcPct val="30000"/>
              </a:spcBef>
              <a:spcAft>
                <a:spcPct val="30000"/>
              </a:spcAft>
              <a:buFont typeface="Arial" panose="020B0604020202020204" pitchFamily="34" charset="0"/>
              <a:buChar char="•"/>
              <a:defRPr/>
            </a:pPr>
            <a:r>
              <a:rPr lang="en-GB" altLang="en-US" sz="2000" dirty="0">
                <a:latin typeface="+mn-lt"/>
                <a:cs typeface="Times New Roman" panose="02020603050405020304" pitchFamily="18" charset="0"/>
              </a:rPr>
              <a:t>Their planes of weakness line up, and cracks propagate.</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5" grpId="0" build="p"/>
      <p:bldP spid="7"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a:extLst>
              <a:ext uri="{FF2B5EF4-FFF2-40B4-BE49-F238E27FC236}">
                <a16:creationId xmlns:a16="http://schemas.microsoft.com/office/drawing/2014/main" id="{8BBA21BF-C971-364C-0E94-715A1280C5BC}"/>
              </a:ext>
            </a:extLst>
          </p:cNvPr>
          <p:cNvSpPr>
            <a:spLocks noGrp="1"/>
          </p:cNvSpPr>
          <p:nvPr>
            <p:ph type="title"/>
          </p:nvPr>
        </p:nvSpPr>
        <p:spPr>
          <a:xfrm>
            <a:off x="457200" y="274638"/>
            <a:ext cx="8229600" cy="777875"/>
          </a:xfrm>
        </p:spPr>
        <p:txBody>
          <a:bodyPr/>
          <a:lstStyle/>
          <a:p>
            <a:r>
              <a:rPr lang="en-GB" altLang="en-US" sz="3600"/>
              <a:t>Cast TNT</a:t>
            </a:r>
          </a:p>
        </p:txBody>
      </p:sp>
      <p:sp>
        <p:nvSpPr>
          <p:cNvPr id="91139" name="Slide Number Placeholder 2">
            <a:extLst>
              <a:ext uri="{FF2B5EF4-FFF2-40B4-BE49-F238E27FC236}">
                <a16:creationId xmlns:a16="http://schemas.microsoft.com/office/drawing/2014/main" id="{E8B53F7A-BA25-2A21-758C-6B936ACFCADD}"/>
              </a:ext>
            </a:extLst>
          </p:cNvPr>
          <p:cNvSpPr>
            <a:spLocks noGrp="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endParaRPr lang="en-GB" altLang="en-US" sz="1600" b="1">
              <a:solidFill>
                <a:schemeClr val="tx1"/>
              </a:solidFill>
              <a:cs typeface="Arial" panose="020B0604020202020204" pitchFamily="34" charset="0"/>
            </a:endParaRPr>
          </a:p>
        </p:txBody>
      </p:sp>
      <p:pic>
        <p:nvPicPr>
          <p:cNvPr id="91140" name="Picture 6">
            <a:extLst>
              <a:ext uri="{FF2B5EF4-FFF2-40B4-BE49-F238E27FC236}">
                <a16:creationId xmlns:a16="http://schemas.microsoft.com/office/drawing/2014/main" id="{271FE476-2DD3-C860-5721-503872B503F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27088" y="1398588"/>
            <a:ext cx="6840537"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TextBox 3">
            <a:extLst>
              <a:ext uri="{FF2B5EF4-FFF2-40B4-BE49-F238E27FC236}">
                <a16:creationId xmlns:a16="http://schemas.microsoft.com/office/drawing/2014/main" id="{404AE63F-1908-9644-E7C4-1F7523654D04}"/>
              </a:ext>
            </a:extLst>
          </p:cNvPr>
          <p:cNvSpPr txBox="1">
            <a:spLocks noChangeArrowheads="1"/>
          </p:cNvSpPr>
          <p:nvPr/>
        </p:nvSpPr>
        <p:spPr bwMode="auto">
          <a:xfrm>
            <a:off x="3492500" y="5757863"/>
            <a:ext cx="313213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3200">
                <a:latin typeface="Calibri" panose="020F0502020204030204" pitchFamily="34" charset="0"/>
              </a:rPr>
              <a:t>HE Shell RDX/TNT</a:t>
            </a:r>
          </a:p>
        </p:txBody>
      </p:sp>
    </p:spTree>
  </p:cSld>
  <p:clrMapOvr>
    <a:masterClrMapping/>
  </p:clrMapOvr>
  <p:transition>
    <p:wipe dir="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a:extLst>
              <a:ext uri="{FF2B5EF4-FFF2-40B4-BE49-F238E27FC236}">
                <a16:creationId xmlns:a16="http://schemas.microsoft.com/office/drawing/2014/main" id="{FB8D3880-9589-984A-2609-04578575322F}"/>
              </a:ext>
            </a:extLst>
          </p:cNvPr>
          <p:cNvSpPr>
            <a:spLocks noGrp="1"/>
          </p:cNvSpPr>
          <p:nvPr>
            <p:ph type="title"/>
          </p:nvPr>
        </p:nvSpPr>
        <p:spPr>
          <a:xfrm>
            <a:off x="457200" y="274638"/>
            <a:ext cx="8229600" cy="777875"/>
          </a:xfrm>
        </p:spPr>
        <p:txBody>
          <a:bodyPr/>
          <a:lstStyle/>
          <a:p>
            <a:r>
              <a:rPr lang="en-GB" altLang="en-US" sz="3600"/>
              <a:t>TNT Recrystallized with HNS</a:t>
            </a:r>
          </a:p>
        </p:txBody>
      </p:sp>
      <p:pic>
        <p:nvPicPr>
          <p:cNvPr id="93187" name="Picture 4">
            <a:extLst>
              <a:ext uri="{FF2B5EF4-FFF2-40B4-BE49-F238E27FC236}">
                <a16:creationId xmlns:a16="http://schemas.microsoft.com/office/drawing/2014/main" id="{D100298F-7301-28F5-040E-5561CCA9A84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87450" y="1484313"/>
            <a:ext cx="61102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8" name="TextBox 3">
            <a:extLst>
              <a:ext uri="{FF2B5EF4-FFF2-40B4-BE49-F238E27FC236}">
                <a16:creationId xmlns:a16="http://schemas.microsoft.com/office/drawing/2014/main" id="{804037D7-A06F-76F0-57AB-772204F661E5}"/>
              </a:ext>
            </a:extLst>
          </p:cNvPr>
          <p:cNvSpPr txBox="1">
            <a:spLocks noChangeArrowheads="1"/>
          </p:cNvSpPr>
          <p:nvPr/>
        </p:nvSpPr>
        <p:spPr bwMode="auto">
          <a:xfrm>
            <a:off x="7524750" y="2276475"/>
            <a:ext cx="13065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Calibri" panose="020F0502020204030204" pitchFamily="34" charset="0"/>
              </a:rPr>
              <a:t>TNT crystals</a:t>
            </a:r>
          </a:p>
        </p:txBody>
      </p:sp>
      <p:sp>
        <p:nvSpPr>
          <p:cNvPr id="93189" name="TextBox 7">
            <a:extLst>
              <a:ext uri="{FF2B5EF4-FFF2-40B4-BE49-F238E27FC236}">
                <a16:creationId xmlns:a16="http://schemas.microsoft.com/office/drawing/2014/main" id="{FD53A9BC-812E-4750-172F-B865CE894A39}"/>
              </a:ext>
            </a:extLst>
          </p:cNvPr>
          <p:cNvSpPr txBox="1">
            <a:spLocks noChangeArrowheads="1"/>
          </p:cNvSpPr>
          <p:nvPr/>
        </p:nvSpPr>
        <p:spPr bwMode="auto">
          <a:xfrm>
            <a:off x="1979613" y="6253163"/>
            <a:ext cx="4176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a:latin typeface="Calibri" panose="020F0502020204030204" pitchFamily="34" charset="0"/>
              </a:rPr>
              <a:t>Sites of nucleation by TNT/HNS complex</a:t>
            </a:r>
          </a:p>
        </p:txBody>
      </p:sp>
      <p:cxnSp>
        <p:nvCxnSpPr>
          <p:cNvPr id="6" name="Straight Arrow Connector 5">
            <a:extLst>
              <a:ext uri="{FF2B5EF4-FFF2-40B4-BE49-F238E27FC236}">
                <a16:creationId xmlns:a16="http://schemas.microsoft.com/office/drawing/2014/main" id="{0062A27E-1111-D359-A741-07FA37497F54}"/>
              </a:ext>
            </a:extLst>
          </p:cNvPr>
          <p:cNvCxnSpPr/>
          <p:nvPr/>
        </p:nvCxnSpPr>
        <p:spPr>
          <a:xfrm flipH="1">
            <a:off x="6227763" y="2492375"/>
            <a:ext cx="1296987" cy="0"/>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D279689-BDB9-F421-87EC-87C82EA9EEE2}"/>
              </a:ext>
            </a:extLst>
          </p:cNvPr>
          <p:cNvCxnSpPr/>
          <p:nvPr/>
        </p:nvCxnSpPr>
        <p:spPr>
          <a:xfrm flipV="1">
            <a:off x="4891088" y="4221163"/>
            <a:ext cx="473075" cy="1871662"/>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C846E09-2A9F-671C-27C0-02ACBC3B76D4}"/>
              </a:ext>
            </a:extLst>
          </p:cNvPr>
          <p:cNvCxnSpPr/>
          <p:nvPr/>
        </p:nvCxnSpPr>
        <p:spPr>
          <a:xfrm flipV="1">
            <a:off x="4067175" y="3573463"/>
            <a:ext cx="0" cy="2519362"/>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539924E-A2C6-C7C9-14F1-D50652636E7C}"/>
              </a:ext>
            </a:extLst>
          </p:cNvPr>
          <p:cNvCxnSpPr/>
          <p:nvPr/>
        </p:nvCxnSpPr>
        <p:spPr>
          <a:xfrm flipH="1" flipV="1">
            <a:off x="2339975" y="4005263"/>
            <a:ext cx="936625" cy="2087562"/>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a:extLst>
              <a:ext uri="{FF2B5EF4-FFF2-40B4-BE49-F238E27FC236}">
                <a16:creationId xmlns:a16="http://schemas.microsoft.com/office/drawing/2014/main" id="{6D4F4286-9FC2-44E3-BC08-F27C7806259E}"/>
              </a:ext>
            </a:extLst>
          </p:cNvPr>
          <p:cNvSpPr>
            <a:spLocks noGrp="1"/>
          </p:cNvSpPr>
          <p:nvPr>
            <p:ph type="title"/>
          </p:nvPr>
        </p:nvSpPr>
        <p:spPr>
          <a:xfrm>
            <a:off x="457200" y="274638"/>
            <a:ext cx="8229600" cy="777875"/>
          </a:xfrm>
        </p:spPr>
        <p:txBody>
          <a:bodyPr/>
          <a:lstStyle/>
          <a:p>
            <a:r>
              <a:rPr lang="en-GB" altLang="en-US" sz="3600"/>
              <a:t>TNT - HNS</a:t>
            </a:r>
          </a:p>
        </p:txBody>
      </p:sp>
      <p:pic>
        <p:nvPicPr>
          <p:cNvPr id="94211" name="Picture 2">
            <a:extLst>
              <a:ext uri="{FF2B5EF4-FFF2-40B4-BE49-F238E27FC236}">
                <a16:creationId xmlns:a16="http://schemas.microsoft.com/office/drawing/2014/main" id="{D3EFB155-935C-9C7D-80A2-DF9C82728CE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11225" y="1196975"/>
            <a:ext cx="7189788"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D50FCAB9-CD16-50E3-6898-FEE832DFD27F}"/>
              </a:ext>
            </a:extLst>
          </p:cNvPr>
          <p:cNvSpPr>
            <a:spLocks noGrp="1"/>
          </p:cNvSpPr>
          <p:nvPr>
            <p:ph type="title"/>
          </p:nvPr>
        </p:nvSpPr>
        <p:spPr>
          <a:xfrm>
            <a:off x="457200" y="274638"/>
            <a:ext cx="8229600" cy="777875"/>
          </a:xfrm>
        </p:spPr>
        <p:txBody>
          <a:bodyPr/>
          <a:lstStyle/>
          <a:p>
            <a:r>
              <a:rPr lang="en-GB" altLang="en-US" sz="3600"/>
              <a:t>Main Charge Explosives</a:t>
            </a:r>
          </a:p>
        </p:txBody>
      </p:sp>
      <p:sp>
        <p:nvSpPr>
          <p:cNvPr id="6" name="Rectangle 3">
            <a:extLst>
              <a:ext uri="{FF2B5EF4-FFF2-40B4-BE49-F238E27FC236}">
                <a16:creationId xmlns:a16="http://schemas.microsoft.com/office/drawing/2014/main" id="{AE5CE199-0A42-F567-D58A-7707D01F2F04}"/>
              </a:ext>
            </a:extLst>
          </p:cNvPr>
          <p:cNvSpPr txBox="1">
            <a:spLocks noChangeArrowheads="1"/>
          </p:cNvSpPr>
          <p:nvPr/>
        </p:nvSpPr>
        <p:spPr>
          <a:xfrm>
            <a:off x="130175" y="1628775"/>
            <a:ext cx="8763000" cy="405288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spcBef>
                <a:spcPct val="30000"/>
              </a:spcBef>
              <a:spcAft>
                <a:spcPct val="30000"/>
              </a:spcAft>
              <a:buFont typeface="Arial" panose="020B0604020202020204" pitchFamily="34" charset="0"/>
              <a:buNone/>
              <a:defRPr/>
            </a:pPr>
            <a:r>
              <a:rPr lang="en-GB" sz="2400" b="1" dirty="0">
                <a:cs typeface="Times New Roman" panose="02020603050405020304" pitchFamily="18" charset="0"/>
              </a:rPr>
              <a:t>RDX</a:t>
            </a:r>
          </a:p>
          <a:p>
            <a:pPr fontAlgn="auto">
              <a:spcBef>
                <a:spcPct val="30000"/>
              </a:spcBef>
              <a:spcAft>
                <a:spcPct val="30000"/>
              </a:spcAft>
              <a:defRPr/>
            </a:pPr>
            <a:r>
              <a:rPr lang="en-GB" sz="2000" dirty="0">
                <a:cs typeface="Times New Roman" panose="02020603050405020304" pitchFamily="18" charset="0"/>
              </a:rPr>
              <a:t>Melting point 204°C.  Increasingly rapid decomposition on further heating.</a:t>
            </a:r>
          </a:p>
          <a:p>
            <a:pPr fontAlgn="auto">
              <a:spcBef>
                <a:spcPct val="30000"/>
              </a:spcBef>
              <a:spcAft>
                <a:spcPct val="30000"/>
              </a:spcAft>
              <a:defRPr/>
            </a:pPr>
            <a:r>
              <a:rPr lang="en-GB" sz="2000" dirty="0">
                <a:cs typeface="Times New Roman" panose="02020603050405020304" pitchFamily="18" charset="0"/>
              </a:rPr>
              <a:t>Cannot be consolidated into single charge by pressing, so cannot be used alone for munition filling.</a:t>
            </a:r>
          </a:p>
          <a:p>
            <a:pPr fontAlgn="auto">
              <a:spcBef>
                <a:spcPct val="30000"/>
              </a:spcBef>
              <a:spcAft>
                <a:spcPct val="30000"/>
              </a:spcAft>
              <a:defRPr/>
            </a:pPr>
            <a:r>
              <a:rPr lang="en-GB" sz="2000" dirty="0">
                <a:cs typeface="Times New Roman" panose="02020603050405020304" pitchFamily="18" charset="0"/>
              </a:rPr>
              <a:t>Forms a castable slurry with TNT that was the most frequently used filling for many years.</a:t>
            </a:r>
          </a:p>
          <a:p>
            <a:pPr fontAlgn="auto">
              <a:spcBef>
                <a:spcPct val="30000"/>
              </a:spcBef>
              <a:spcAft>
                <a:spcPct val="30000"/>
              </a:spcAft>
              <a:defRPr/>
            </a:pPr>
            <a:r>
              <a:rPr lang="en-GB" sz="2000" dirty="0">
                <a:cs typeface="Times New Roman" panose="02020603050405020304" pitchFamily="18" charset="0"/>
              </a:rPr>
              <a:t>Mixtures with waxes (e.g. RDX/wax 8 88/12) can be pressed into large pellets or into suitable shaped warheads.</a:t>
            </a:r>
          </a:p>
          <a:p>
            <a:pPr fontAlgn="auto">
              <a:spcBef>
                <a:spcPct val="30000"/>
              </a:spcBef>
              <a:spcAft>
                <a:spcPct val="30000"/>
              </a:spcAft>
              <a:defRPr/>
            </a:pPr>
            <a:r>
              <a:rPr lang="en-GB" sz="2000" dirty="0">
                <a:cs typeface="Times New Roman" panose="02020603050405020304" pitchFamily="18" charset="0"/>
              </a:rPr>
              <a:t>Forms castable and extrudable slurries with a range of polymeric materials.</a:t>
            </a:r>
          </a:p>
        </p:txBody>
      </p:sp>
      <p:pic>
        <p:nvPicPr>
          <p:cNvPr id="96260" name="Picture 2">
            <a:extLst>
              <a:ext uri="{FF2B5EF4-FFF2-40B4-BE49-F238E27FC236}">
                <a16:creationId xmlns:a16="http://schemas.microsoft.com/office/drawing/2014/main" id="{52BCC9C9-F838-2FA8-5E82-64C220A645C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77050" y="284957"/>
            <a:ext cx="2016125"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id="{30FF67BB-E949-750D-81A2-AAA8A24446A5}"/>
              </a:ext>
            </a:extLst>
          </p:cNvPr>
          <p:cNvSpPr>
            <a:spLocks noGrp="1"/>
          </p:cNvSpPr>
          <p:nvPr>
            <p:ph type="title"/>
          </p:nvPr>
        </p:nvSpPr>
        <p:spPr>
          <a:xfrm>
            <a:off x="457200" y="274638"/>
            <a:ext cx="8229600" cy="850900"/>
          </a:xfrm>
        </p:spPr>
        <p:txBody>
          <a:bodyPr/>
          <a:lstStyle/>
          <a:p>
            <a:r>
              <a:rPr lang="en-GB" altLang="en-US" sz="3600"/>
              <a:t>RDX/Wax/aluminium  70/30</a:t>
            </a:r>
          </a:p>
        </p:txBody>
      </p:sp>
      <p:sp>
        <p:nvSpPr>
          <p:cNvPr id="98307" name="TextBox 8">
            <a:extLst>
              <a:ext uri="{FF2B5EF4-FFF2-40B4-BE49-F238E27FC236}">
                <a16:creationId xmlns:a16="http://schemas.microsoft.com/office/drawing/2014/main" id="{253FA512-DDFC-E9E8-42CE-C461B45AFA00}"/>
              </a:ext>
            </a:extLst>
          </p:cNvPr>
          <p:cNvSpPr txBox="1">
            <a:spLocks noChangeArrowheads="1"/>
          </p:cNvSpPr>
          <p:nvPr/>
        </p:nvSpPr>
        <p:spPr bwMode="auto">
          <a:xfrm>
            <a:off x="2916238" y="1341438"/>
            <a:ext cx="3235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000">
                <a:latin typeface="Calibri" panose="020F0502020204030204" pitchFamily="34" charset="0"/>
              </a:rPr>
              <a:t>Focal Plane Screening Images</a:t>
            </a:r>
          </a:p>
        </p:txBody>
      </p:sp>
      <p:pic>
        <p:nvPicPr>
          <p:cNvPr id="98308" name="Picture 2">
            <a:extLst>
              <a:ext uri="{FF2B5EF4-FFF2-40B4-BE49-F238E27FC236}">
                <a16:creationId xmlns:a16="http://schemas.microsoft.com/office/drawing/2014/main" id="{61F52492-E61E-4EA9-C94B-FF7D747CDC7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38438" y="1989138"/>
            <a:ext cx="36195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09" name="TextBox 4">
            <a:extLst>
              <a:ext uri="{FF2B5EF4-FFF2-40B4-BE49-F238E27FC236}">
                <a16:creationId xmlns:a16="http://schemas.microsoft.com/office/drawing/2014/main" id="{FF0E4718-B5AF-497D-0D89-908160371FB7}"/>
              </a:ext>
            </a:extLst>
          </p:cNvPr>
          <p:cNvSpPr txBox="1">
            <a:spLocks noChangeArrowheads="1"/>
          </p:cNvSpPr>
          <p:nvPr/>
        </p:nvSpPr>
        <p:spPr bwMode="auto">
          <a:xfrm>
            <a:off x="2843213" y="5300663"/>
            <a:ext cx="1309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RDX/wax</a:t>
            </a:r>
          </a:p>
        </p:txBody>
      </p:sp>
      <p:sp>
        <p:nvSpPr>
          <p:cNvPr id="98310" name="TextBox 10">
            <a:extLst>
              <a:ext uri="{FF2B5EF4-FFF2-40B4-BE49-F238E27FC236}">
                <a16:creationId xmlns:a16="http://schemas.microsoft.com/office/drawing/2014/main" id="{3F643291-4151-48EB-4354-3D341E9F26FC}"/>
              </a:ext>
            </a:extLst>
          </p:cNvPr>
          <p:cNvSpPr txBox="1">
            <a:spLocks noChangeArrowheads="1"/>
          </p:cNvSpPr>
          <p:nvPr/>
        </p:nvSpPr>
        <p:spPr bwMode="auto">
          <a:xfrm>
            <a:off x="5041900" y="5300663"/>
            <a:ext cx="10461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Al/wax</a:t>
            </a:r>
          </a:p>
        </p:txBody>
      </p:sp>
      <p:cxnSp>
        <p:nvCxnSpPr>
          <p:cNvPr id="13" name="Straight Arrow Connector 12">
            <a:extLst>
              <a:ext uri="{FF2B5EF4-FFF2-40B4-BE49-F238E27FC236}">
                <a16:creationId xmlns:a16="http://schemas.microsoft.com/office/drawing/2014/main" id="{4B6A8B7E-0A16-DA69-E16C-E0ADAA8F91C9}"/>
              </a:ext>
            </a:extLst>
          </p:cNvPr>
          <p:cNvCxnSpPr/>
          <p:nvPr/>
        </p:nvCxnSpPr>
        <p:spPr>
          <a:xfrm flipV="1">
            <a:off x="3563938" y="4221163"/>
            <a:ext cx="0" cy="10795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3FC3134E-1DC6-CABA-634F-056F930925F7}"/>
              </a:ext>
            </a:extLst>
          </p:cNvPr>
          <p:cNvCxnSpPr/>
          <p:nvPr/>
        </p:nvCxnSpPr>
        <p:spPr>
          <a:xfrm flipV="1">
            <a:off x="5435600" y="4221163"/>
            <a:ext cx="0" cy="1079500"/>
          </a:xfrm>
          <a:prstGeom prst="straightConnector1">
            <a:avLst/>
          </a:prstGeom>
          <a:ln w="254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98313" name="TextBox 17">
            <a:extLst>
              <a:ext uri="{FF2B5EF4-FFF2-40B4-BE49-F238E27FC236}">
                <a16:creationId xmlns:a16="http://schemas.microsoft.com/office/drawing/2014/main" id="{5168492A-A247-BEC6-B9F7-E4DE2BFBF1E1}"/>
              </a:ext>
            </a:extLst>
          </p:cNvPr>
          <p:cNvSpPr txBox="1">
            <a:spLocks noChangeArrowheads="1"/>
          </p:cNvSpPr>
          <p:nvPr/>
        </p:nvSpPr>
        <p:spPr bwMode="auto">
          <a:xfrm>
            <a:off x="3840163" y="5848350"/>
            <a:ext cx="16843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r>
              <a:rPr lang="en-GB" altLang="en-US" sz="2400">
                <a:latin typeface="Calibri" panose="020F0502020204030204" pitchFamily="34" charset="0"/>
              </a:rPr>
              <a:t>Brixal 70/30</a:t>
            </a:r>
          </a:p>
        </p:txBody>
      </p:sp>
    </p:spTree>
  </p:cSld>
  <p:clrMapOvr>
    <a:masterClrMapping/>
  </p:clrMapOvr>
  <p:transition>
    <p:wipe dir="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330" name="Object 52">
            <a:extLst>
              <a:ext uri="{FF2B5EF4-FFF2-40B4-BE49-F238E27FC236}">
                <a16:creationId xmlns:a16="http://schemas.microsoft.com/office/drawing/2014/main" id="{4479E215-62FD-4584-BC95-7D7250EC960E}"/>
              </a:ext>
            </a:extLst>
          </p:cNvPr>
          <p:cNvGraphicFramePr>
            <a:graphicFrameLocks noGrp="1" noChangeAspect="1"/>
          </p:cNvGraphicFramePr>
          <p:nvPr>
            <p:ph type="tbl" idx="4294967295"/>
            <p:extLst>
              <p:ext uri="{D42A27DB-BD31-4B8C-83A1-F6EECF244321}">
                <p14:modId xmlns:p14="http://schemas.microsoft.com/office/powerpoint/2010/main" val="3510837098"/>
              </p:ext>
            </p:extLst>
          </p:nvPr>
        </p:nvGraphicFramePr>
        <p:xfrm>
          <a:off x="1187624" y="1700808"/>
          <a:ext cx="7499176" cy="3965575"/>
        </p:xfrm>
        <a:graphic>
          <a:graphicData uri="http://schemas.openxmlformats.org/presentationml/2006/ole">
            <mc:AlternateContent xmlns:mc="http://schemas.openxmlformats.org/markup-compatibility/2006">
              <mc:Choice xmlns:v="urn:schemas-microsoft-com:vml" Requires="v">
                <p:oleObj name="Document" r:id="rId2" imgW="47536100" imgH="24853900" progId="Word.Document.8">
                  <p:embed/>
                </p:oleObj>
              </mc:Choice>
              <mc:Fallback>
                <p:oleObj name="Document" r:id="rId2" imgW="47536100" imgH="24853900" progId="Word.Document.8">
                  <p:embed/>
                  <p:pic>
                    <p:nvPicPr>
                      <p:cNvPr id="99330" name="Object 52">
                        <a:extLst>
                          <a:ext uri="{FF2B5EF4-FFF2-40B4-BE49-F238E27FC236}">
                            <a16:creationId xmlns:a16="http://schemas.microsoft.com/office/drawing/2014/main" id="{4479E215-62FD-4584-BC95-7D7250EC960E}"/>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700808"/>
                        <a:ext cx="7499176" cy="3965575"/>
                      </a:xfrm>
                      <a:prstGeom prst="rect">
                        <a:avLst/>
                      </a:prstGeom>
                      <a:solidFill>
                        <a:schemeClr val="accent2"/>
                      </a:solidFill>
                      <a:ln>
                        <a:noFill/>
                      </a:ln>
                    </p:spPr>
                  </p:pic>
                </p:oleObj>
              </mc:Fallback>
            </mc:AlternateContent>
          </a:graphicData>
        </a:graphic>
      </p:graphicFrame>
      <p:sp>
        <p:nvSpPr>
          <p:cNvPr id="99331" name="Rectangle 3">
            <a:extLst>
              <a:ext uri="{FF2B5EF4-FFF2-40B4-BE49-F238E27FC236}">
                <a16:creationId xmlns:a16="http://schemas.microsoft.com/office/drawing/2014/main" id="{C92CF0CF-1A07-3F8E-FA77-7D4A98E6C80D}"/>
              </a:ext>
            </a:extLst>
          </p:cNvPr>
          <p:cNvSpPr>
            <a:spLocks noGrp="1" noChangeArrowheads="1"/>
          </p:cNvSpPr>
          <p:nvPr>
            <p:ph type="title"/>
          </p:nvPr>
        </p:nvSpPr>
        <p:spPr>
          <a:xfrm>
            <a:off x="457200" y="274638"/>
            <a:ext cx="8229600" cy="777875"/>
          </a:xfrm>
        </p:spPr>
        <p:txBody>
          <a:bodyPr/>
          <a:lstStyle/>
          <a:p>
            <a:r>
              <a:rPr lang="en-GB" altLang="en-US" sz="3600"/>
              <a:t>Fuel Air Explosives</a:t>
            </a:r>
          </a:p>
        </p:txBody>
      </p:sp>
    </p:spTree>
  </p:cSld>
  <p:clrMapOvr>
    <a:masterClrMapping/>
  </p:clrMapOvr>
  <p:transition>
    <p:wipe dir="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agram&#10;&#10;Description automatically generated">
            <a:extLst>
              <a:ext uri="{FF2B5EF4-FFF2-40B4-BE49-F238E27FC236}">
                <a16:creationId xmlns:a16="http://schemas.microsoft.com/office/drawing/2014/main" id="{8012DDFE-5D88-E12D-1667-3EC6FC8D6567}"/>
              </a:ext>
            </a:extLst>
          </p:cNvPr>
          <p:cNvPicPr>
            <a:picLocks noGrp="1" noChangeAspect="1"/>
          </p:cNvPicPr>
          <p:nvPr>
            <p:ph idx="1"/>
          </p:nvPr>
        </p:nvPicPr>
        <p:blipFill>
          <a:blip r:embed="rId3"/>
          <a:stretch>
            <a:fillRect/>
          </a:stretch>
        </p:blipFill>
        <p:spPr>
          <a:xfrm>
            <a:off x="3951874" y="1085539"/>
            <a:ext cx="4375697" cy="3961370"/>
          </a:xfrm>
        </p:spPr>
      </p:pic>
      <p:sp>
        <p:nvSpPr>
          <p:cNvPr id="6" name="Content Placeholder 1">
            <a:extLst>
              <a:ext uri="{FF2B5EF4-FFF2-40B4-BE49-F238E27FC236}">
                <a16:creationId xmlns:a16="http://schemas.microsoft.com/office/drawing/2014/main" id="{A7CB92B6-3C5E-0D2E-6E33-38901568FA30}"/>
              </a:ext>
            </a:extLst>
          </p:cNvPr>
          <p:cNvSpPr txBox="1">
            <a:spLocks/>
          </p:cNvSpPr>
          <p:nvPr/>
        </p:nvSpPr>
        <p:spPr>
          <a:xfrm>
            <a:off x="317347" y="2403656"/>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ts val="750"/>
              </a:spcBef>
              <a:spcAft>
                <a:spcPts val="0"/>
              </a:spcAft>
              <a:defRPr/>
            </a:pPr>
            <a:r>
              <a:rPr lang="en-GB" sz="2100" dirty="0">
                <a:solidFill>
                  <a:prstClr val="white"/>
                </a:solidFill>
                <a:latin typeface="Calibri" panose="020F0502020204030204"/>
              </a:rPr>
              <a:t>Comparison of shock waves </a:t>
            </a:r>
          </a:p>
          <a:p>
            <a:pPr algn="ctr" defTabSz="685800" fontAlgn="auto">
              <a:spcBef>
                <a:spcPts val="750"/>
              </a:spcBef>
              <a:spcAft>
                <a:spcPts val="0"/>
              </a:spcAft>
              <a:defRPr/>
            </a:pPr>
            <a:r>
              <a:rPr lang="en-GB" sz="2100" dirty="0">
                <a:solidFill>
                  <a:prstClr val="white"/>
                </a:solidFill>
                <a:latin typeface="Calibri" panose="020F0502020204030204"/>
              </a:rPr>
              <a:t>in air and water</a:t>
            </a:r>
          </a:p>
        </p:txBody>
      </p:sp>
    </p:spTree>
    <p:extLst>
      <p:ext uri="{BB962C8B-B14F-4D97-AF65-F5344CB8AC3E}">
        <p14:creationId xmlns:p14="http://schemas.microsoft.com/office/powerpoint/2010/main" val="178866081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6646FC9-C66D-4EC7-8310-0DD4ACC49C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useBgFill="1">
        <p:nvSpPr>
          <p:cNvPr id="14" name="Rectangle 13">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7711" y="1023505"/>
            <a:ext cx="6288578" cy="999476"/>
          </a:xfrm>
          <a:prstGeom prst="rect">
            <a:avLst/>
          </a:prstGeom>
          <a:ln w="12700">
            <a:solidFill>
              <a:srgbClr val="DEDEDE"/>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en-US" sz="1350">
              <a:solidFill>
                <a:prstClr val="white"/>
              </a:solidFill>
              <a:latin typeface="Calibri" panose="020F0502020204030204"/>
            </a:endParaRPr>
          </a:p>
        </p:txBody>
      </p:sp>
      <p:sp>
        <p:nvSpPr>
          <p:cNvPr id="5" name="Content Placeholder 1">
            <a:extLst>
              <a:ext uri="{FF2B5EF4-FFF2-40B4-BE49-F238E27FC236}">
                <a16:creationId xmlns:a16="http://schemas.microsoft.com/office/drawing/2014/main" id="{2833E356-043E-21FC-B4B5-86B3E4C5B1EE}"/>
              </a:ext>
            </a:extLst>
          </p:cNvPr>
          <p:cNvSpPr txBox="1">
            <a:spLocks/>
          </p:cNvSpPr>
          <p:nvPr/>
        </p:nvSpPr>
        <p:spPr>
          <a:xfrm>
            <a:off x="1577341" y="1090008"/>
            <a:ext cx="5989319" cy="651617"/>
          </a:xfrm>
          <a:prstGeom prst="rect">
            <a:avLst/>
          </a:prstGeom>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3000">
                <a:solidFill>
                  <a:prstClr val="black"/>
                </a:solidFill>
                <a:latin typeface="Calibri Light" panose="020F0302020204030204"/>
              </a:rPr>
              <a:t>FAE Pressure-Time Curve</a:t>
            </a:r>
          </a:p>
        </p:txBody>
      </p:sp>
      <p:sp>
        <p:nvSpPr>
          <p:cNvPr id="16" name="Rectangle: Rounded Corners 15">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2333" y="1765805"/>
            <a:ext cx="5419335" cy="51435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Avenir Next LT Pro"/>
            </a:endParaRPr>
          </a:p>
        </p:txBody>
      </p:sp>
      <p:pic>
        <p:nvPicPr>
          <p:cNvPr id="4" name="Picture 3" descr="Chart&#10;&#10;Description automatically generated">
            <a:extLst>
              <a:ext uri="{FF2B5EF4-FFF2-40B4-BE49-F238E27FC236}">
                <a16:creationId xmlns:a16="http://schemas.microsoft.com/office/drawing/2014/main" id="{C838CC9E-4D29-2C5A-2AE7-DC1707D4897F}"/>
              </a:ext>
            </a:extLst>
          </p:cNvPr>
          <p:cNvPicPr>
            <a:picLocks noChangeAspect="1"/>
          </p:cNvPicPr>
          <p:nvPr/>
        </p:nvPicPr>
        <p:blipFill>
          <a:blip r:embed="rId3"/>
          <a:stretch>
            <a:fillRect/>
          </a:stretch>
        </p:blipFill>
        <p:spPr>
          <a:xfrm>
            <a:off x="289179" y="2481855"/>
            <a:ext cx="4197096" cy="3032401"/>
          </a:xfrm>
          <a:prstGeom prst="rect">
            <a:avLst/>
          </a:prstGeom>
        </p:spPr>
      </p:pic>
      <p:pic>
        <p:nvPicPr>
          <p:cNvPr id="7" name="Picture 6" descr="Graphical user interface, text, application, email&#10;&#10;Description automatically generated">
            <a:extLst>
              <a:ext uri="{FF2B5EF4-FFF2-40B4-BE49-F238E27FC236}">
                <a16:creationId xmlns:a16="http://schemas.microsoft.com/office/drawing/2014/main" id="{22888F0E-D765-B5AF-7847-3F1F9237FB70}"/>
              </a:ext>
            </a:extLst>
          </p:cNvPr>
          <p:cNvPicPr>
            <a:picLocks noChangeAspect="1"/>
          </p:cNvPicPr>
          <p:nvPr/>
        </p:nvPicPr>
        <p:blipFill>
          <a:blip r:embed="rId4"/>
          <a:stretch>
            <a:fillRect/>
          </a:stretch>
        </p:blipFill>
        <p:spPr>
          <a:xfrm>
            <a:off x="4657727" y="2807130"/>
            <a:ext cx="4197096" cy="2381851"/>
          </a:xfrm>
          <a:prstGeom prst="rect">
            <a:avLst/>
          </a:prstGeom>
        </p:spPr>
      </p:pic>
    </p:spTree>
    <p:extLst>
      <p:ext uri="{BB962C8B-B14F-4D97-AF65-F5344CB8AC3E}">
        <p14:creationId xmlns:p14="http://schemas.microsoft.com/office/powerpoint/2010/main" val="268821238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DC2D8-700E-1BF2-5965-F467647335F1}"/>
              </a:ext>
            </a:extLst>
          </p:cNvPr>
          <p:cNvSpPr>
            <a:spLocks noGrp="1"/>
          </p:cNvSpPr>
          <p:nvPr>
            <p:ph type="title"/>
          </p:nvPr>
        </p:nvSpPr>
        <p:spPr>
          <a:xfrm>
            <a:off x="395536" y="476672"/>
            <a:ext cx="6435725" cy="522287"/>
          </a:xfrm>
        </p:spPr>
        <p:txBody>
          <a:bodyPr/>
          <a:lstStyle/>
          <a:p>
            <a:r>
              <a:rPr lang="en-US" dirty="0"/>
              <a:t>Recap (press picture!)</a:t>
            </a:r>
          </a:p>
        </p:txBody>
      </p:sp>
      <p:pic>
        <p:nvPicPr>
          <p:cNvPr id="4" name="Content Placeholder 3" descr="A red truck parked on the side of a road&#10;&#10;Description automatically generated">
            <a:hlinkClick r:id="rId3"/>
            <a:extLst>
              <a:ext uri="{FF2B5EF4-FFF2-40B4-BE49-F238E27FC236}">
                <a16:creationId xmlns:a16="http://schemas.microsoft.com/office/drawing/2014/main" id="{4CAB0D74-16E6-48CF-8257-6C13448A9023}"/>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1043608" y="1617663"/>
            <a:ext cx="7128792" cy="4426374"/>
          </a:xfrm>
          <a:prstGeom prst="rect">
            <a:avLst/>
          </a:prstGeom>
        </p:spPr>
      </p:pic>
    </p:spTree>
    <p:extLst>
      <p:ext uri="{BB962C8B-B14F-4D97-AF65-F5344CB8AC3E}">
        <p14:creationId xmlns:p14="http://schemas.microsoft.com/office/powerpoint/2010/main" val="3661057683"/>
      </p:ext>
    </p:extLst>
  </p:cSld>
  <p:clrMapOvr>
    <a:masterClrMapping/>
  </p:clrMapOvr>
  <p:transition>
    <p:wipe dir="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a:extLst>
              <a:ext uri="{FF2B5EF4-FFF2-40B4-BE49-F238E27FC236}">
                <a16:creationId xmlns:a16="http://schemas.microsoft.com/office/drawing/2014/main" id="{0CB51965-99D1-BB10-12E7-F25B3BA6AA06}"/>
              </a:ext>
            </a:extLst>
          </p:cNvPr>
          <p:cNvSpPr>
            <a:spLocks noGrp="1"/>
          </p:cNvSpPr>
          <p:nvPr>
            <p:ph type="title"/>
          </p:nvPr>
        </p:nvSpPr>
        <p:spPr>
          <a:xfrm>
            <a:off x="457200" y="274638"/>
            <a:ext cx="8229600" cy="777875"/>
          </a:xfrm>
        </p:spPr>
        <p:txBody>
          <a:bodyPr/>
          <a:lstStyle/>
          <a:p>
            <a:r>
              <a:rPr lang="en-GB" altLang="en-US" sz="3600"/>
              <a:t>Summary</a:t>
            </a:r>
          </a:p>
        </p:txBody>
      </p:sp>
      <p:sp>
        <p:nvSpPr>
          <p:cNvPr id="4" name="Rectangle 3">
            <a:extLst>
              <a:ext uri="{FF2B5EF4-FFF2-40B4-BE49-F238E27FC236}">
                <a16:creationId xmlns:a16="http://schemas.microsoft.com/office/drawing/2014/main" id="{C34742B7-0084-8BE9-30CA-8FD196EF53F8}"/>
              </a:ext>
            </a:extLst>
          </p:cNvPr>
          <p:cNvSpPr txBox="1">
            <a:spLocks noChangeArrowheads="1"/>
          </p:cNvSpPr>
          <p:nvPr/>
        </p:nvSpPr>
        <p:spPr>
          <a:xfrm>
            <a:off x="252413" y="1268413"/>
            <a:ext cx="8496300" cy="2447925"/>
          </a:xfrm>
          <a:prstGeom prst="rect">
            <a:avLst/>
          </a:prstGeom>
        </p:spPr>
        <p:txBody>
          <a:bodyPr>
            <a:normAutofit fontScale="925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spcBef>
                <a:spcPct val="50000"/>
              </a:spcBef>
              <a:spcAft>
                <a:spcPts val="0"/>
              </a:spcAft>
              <a:buFont typeface="Arial" panose="020B0604020202020204" pitchFamily="34" charset="0"/>
              <a:buNone/>
              <a:defRPr/>
            </a:pPr>
            <a:r>
              <a:rPr lang="en-GB" sz="2400" dirty="0">
                <a:cs typeface="Times New Roman" panose="02020603050405020304" pitchFamily="18" charset="0"/>
              </a:rPr>
              <a:t>Mechanism of energy release</a:t>
            </a:r>
          </a:p>
          <a:p>
            <a:pPr marL="0" indent="0" fontAlgn="auto">
              <a:spcBef>
                <a:spcPct val="50000"/>
              </a:spcBef>
              <a:spcAft>
                <a:spcPts val="0"/>
              </a:spcAft>
              <a:buFont typeface="Arial" panose="020B0604020202020204" pitchFamily="34" charset="0"/>
              <a:buNone/>
              <a:defRPr/>
            </a:pPr>
            <a:r>
              <a:rPr lang="en-GB" sz="2400" dirty="0">
                <a:cs typeface="Times New Roman" panose="02020603050405020304" pitchFamily="18" charset="0"/>
              </a:rPr>
              <a:t>	combustion, deflagration, detonation; deflagration to 	detonation transition (DDT)</a:t>
            </a:r>
          </a:p>
          <a:p>
            <a:pPr marL="0" indent="0" fontAlgn="auto">
              <a:spcBef>
                <a:spcPct val="50000"/>
              </a:spcBef>
              <a:spcAft>
                <a:spcPts val="0"/>
              </a:spcAft>
              <a:buFont typeface="Arial" panose="020B0604020202020204" pitchFamily="34" charset="0"/>
              <a:buNone/>
              <a:defRPr/>
            </a:pPr>
            <a:r>
              <a:rPr lang="en-GB" sz="2400" dirty="0">
                <a:cs typeface="Times New Roman" panose="02020603050405020304" pitchFamily="18" charset="0"/>
              </a:rPr>
              <a:t>OME performance requirements – changes during life of munition.</a:t>
            </a:r>
          </a:p>
          <a:p>
            <a:pPr marL="0" indent="0" fontAlgn="auto">
              <a:spcBef>
                <a:spcPct val="50000"/>
              </a:spcBef>
              <a:spcAft>
                <a:spcPts val="0"/>
              </a:spcAft>
              <a:buFont typeface="Arial" panose="020B0604020202020204" pitchFamily="34" charset="0"/>
              <a:buNone/>
              <a:defRPr/>
            </a:pPr>
            <a:r>
              <a:rPr lang="en-GB" sz="2400" dirty="0">
                <a:cs typeface="Times New Roman" panose="02020603050405020304" pitchFamily="18" charset="0"/>
              </a:rPr>
              <a:t>Types of explosive – primary, secondary, tertiary</a:t>
            </a:r>
            <a:r>
              <a:rPr lang="en-GB" sz="2400">
                <a:cs typeface="Times New Roman" panose="02020603050405020304" pitchFamily="18" charset="0"/>
              </a:rPr>
              <a:t>, and … fuel-air</a:t>
            </a:r>
            <a:r>
              <a:rPr lang="en-GB" sz="2400" dirty="0">
                <a:cs typeface="Times New Roman" panose="02020603050405020304" pitchFamily="18" charset="0"/>
              </a:rPr>
              <a:t>.</a:t>
            </a:r>
          </a:p>
          <a:p>
            <a:pPr fontAlgn="auto">
              <a:spcBef>
                <a:spcPct val="50000"/>
              </a:spcBef>
              <a:spcAft>
                <a:spcPts val="0"/>
              </a:spcAft>
              <a:defRPr/>
            </a:pPr>
            <a:endParaRPr lang="en-GB" sz="2400" dirty="0">
              <a:cs typeface="Times New Roman" panose="02020603050405020304" pitchFamily="18" charset="0"/>
            </a:endParaRPr>
          </a:p>
          <a:p>
            <a:pPr fontAlgn="auto">
              <a:spcBef>
                <a:spcPct val="50000"/>
              </a:spcBef>
              <a:spcAft>
                <a:spcPts val="0"/>
              </a:spcAft>
              <a:defRPr/>
            </a:pPr>
            <a:endParaRPr lang="en-GB" sz="2400" dirty="0">
              <a:cs typeface="Times New Roman" panose="02020603050405020304" pitchFamily="18" charset="0"/>
            </a:endParaRPr>
          </a:p>
        </p:txBody>
      </p:sp>
    </p:spTree>
  </p:cSld>
  <p:clrMapOvr>
    <a:masterClrMapping/>
  </p:clrMapOvr>
  <p:transition>
    <p:wipe dir="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a:extLst>
              <a:ext uri="{FF2B5EF4-FFF2-40B4-BE49-F238E27FC236}">
                <a16:creationId xmlns:a16="http://schemas.microsoft.com/office/drawing/2014/main" id="{33775E69-DFAB-8339-A81C-EA455203D2ED}"/>
              </a:ext>
            </a:extLst>
          </p:cNvPr>
          <p:cNvSpPr>
            <a:spLocks noGrp="1"/>
          </p:cNvSpPr>
          <p:nvPr>
            <p:ph type="title"/>
          </p:nvPr>
        </p:nvSpPr>
        <p:spPr>
          <a:xfrm>
            <a:off x="395536" y="44624"/>
            <a:ext cx="6435725" cy="522287"/>
          </a:xfrm>
        </p:spPr>
        <p:txBody>
          <a:bodyPr/>
          <a:lstStyle/>
          <a:p>
            <a:r>
              <a:rPr lang="en-GB" altLang="en-US" dirty="0"/>
              <a:t>Questions</a:t>
            </a:r>
          </a:p>
        </p:txBody>
      </p:sp>
      <p:pic>
        <p:nvPicPr>
          <p:cNvPr id="3" name="Content Placeholder 2" descr="A picture containing ground, chocolate&#10;&#10;Description automatically generated">
            <a:extLst>
              <a:ext uri="{FF2B5EF4-FFF2-40B4-BE49-F238E27FC236}">
                <a16:creationId xmlns:a16="http://schemas.microsoft.com/office/drawing/2014/main" id="{465AE675-3700-9520-9F66-97014B048BF4}"/>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1354137" y="782935"/>
            <a:ext cx="6435725" cy="5627838"/>
          </a:xfrm>
        </p:spPr>
      </p:pic>
    </p:spTree>
  </p:cSld>
  <p:clrMapOvr>
    <a:masterClrMapping/>
  </p:clrMapOvr>
  <p:transition>
    <p:wipe dir="r"/>
  </p:transition>
</p:sld>
</file>

<file path=ppt/theme/theme1.xml><?xml version="1.0" encoding="utf-8"?>
<a:theme xmlns:a="http://schemas.openxmlformats.org/drawingml/2006/main" name="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14496</TotalTime>
  <Words>6415</Words>
  <Application>Microsoft Macintosh PowerPoint</Application>
  <PresentationFormat>On-screen Show (4:3)</PresentationFormat>
  <Paragraphs>925</Paragraphs>
  <Slides>105</Slides>
  <Notes>30</Notes>
  <HiddenSlides>0</HiddenSlides>
  <MMClips>1</MMClips>
  <ScaleCrop>false</ScaleCrop>
  <HeadingPairs>
    <vt:vector size="8" baseType="variant">
      <vt:variant>
        <vt:lpstr>Fonts Used</vt:lpstr>
      </vt:variant>
      <vt:variant>
        <vt:i4>10</vt:i4>
      </vt:variant>
      <vt:variant>
        <vt:lpstr>Theme</vt:lpstr>
      </vt:variant>
      <vt:variant>
        <vt:i4>3</vt:i4>
      </vt:variant>
      <vt:variant>
        <vt:lpstr>Embedded OLE Servers</vt:lpstr>
      </vt:variant>
      <vt:variant>
        <vt:i4>1</vt:i4>
      </vt:variant>
      <vt:variant>
        <vt:lpstr>Slide Titles</vt:lpstr>
      </vt:variant>
      <vt:variant>
        <vt:i4>105</vt:i4>
      </vt:variant>
    </vt:vector>
  </HeadingPairs>
  <TitlesOfParts>
    <vt:vector size="119" baseType="lpstr">
      <vt:lpstr>arial</vt:lpstr>
      <vt:lpstr>arial</vt:lpstr>
      <vt:lpstr>ArialMT</vt:lpstr>
      <vt:lpstr>Avenir Next LT Pro</vt:lpstr>
      <vt:lpstr>Calibri</vt:lpstr>
      <vt:lpstr>Calibri Light</vt:lpstr>
      <vt:lpstr>Cambria Math</vt:lpstr>
      <vt:lpstr>Symbol</vt:lpstr>
      <vt:lpstr>Times New Roman</vt:lpstr>
      <vt:lpstr>Wingdings</vt:lpstr>
      <vt:lpstr>2008 Background</vt:lpstr>
      <vt:lpstr>Office Theme</vt:lpstr>
      <vt:lpstr>UWTSD 200_Subtitle 2</vt:lpstr>
      <vt:lpstr>Document</vt:lpstr>
      <vt:lpstr>Ordnance, Munitions and Explosives Principles of OME Level 4 ACDA4019  Deflagration, Detonation and the Ignition Train</vt:lpstr>
      <vt:lpstr>Aim of Lecture</vt:lpstr>
      <vt:lpstr>Start sensitive and build from there!</vt:lpstr>
      <vt:lpstr>PowerPoint Presentation</vt:lpstr>
      <vt:lpstr>PowerPoint Presentation</vt:lpstr>
      <vt:lpstr>Ignition / Detonation Train Design</vt:lpstr>
      <vt:lpstr>To fully understand explosive chemistry, it is important first to define deflagrations and detonations and highlight the characteristics that distinguish these two types of combustion waves. Deflagration and detonation are differentiated from usual combustion by their power output, velocities of propagation (some mms-1 for combustion, several hundred ms-1 for deflagration and several thousand ms-1 for detonation), and the source of oxygen that they use. </vt:lpstr>
      <vt:lpstr>What is deflagration</vt:lpstr>
      <vt:lpstr>A deflagration in slow motion</vt:lpstr>
      <vt:lpstr>What is detonation</vt:lpstr>
      <vt:lpstr>Transition to detonation</vt:lpstr>
      <vt:lpstr>Charge Diameter and DDT </vt:lpstr>
      <vt:lpstr>Density and DDT</vt:lpstr>
      <vt:lpstr>A fortunate deflagration</vt:lpstr>
      <vt:lpstr>A detonation wave in slow motion</vt:lpstr>
      <vt:lpstr>How Does Detonation Occur?</vt:lpstr>
      <vt:lpstr>Primary Explosive – Hot Spots</vt:lpstr>
      <vt:lpstr>Secondary Explosive – Hot Spots</vt:lpstr>
      <vt:lpstr>Cumbrian Pie Video</vt:lpstr>
      <vt:lpstr>Burning to Detonation</vt:lpstr>
      <vt:lpstr>Case Study – the Beirut port explosion</vt:lpstr>
      <vt:lpstr>Shock to detonation</vt:lpstr>
      <vt:lpstr>Energy, Sensitiveness and Power</vt:lpstr>
      <vt:lpstr>Deflagration to Detonation Transition</vt:lpstr>
      <vt:lpstr>Energy Balance for Explosive ‘X’</vt:lpstr>
      <vt:lpstr>So, what’s this all about? A Typical Shell</vt:lpstr>
      <vt:lpstr>Propelling Charge Components</vt:lpstr>
      <vt:lpstr>Charge Components – Artillery &amp; Armour</vt:lpstr>
      <vt:lpstr>Propulsion– Igniter Components</vt:lpstr>
      <vt:lpstr>PowerPoint Presentation</vt:lpstr>
      <vt:lpstr>Detonators </vt:lpstr>
      <vt:lpstr>Primary Explosives</vt:lpstr>
      <vt:lpstr>A list of primary explosives</vt:lpstr>
      <vt:lpstr>Lead Salts</vt:lpstr>
      <vt:lpstr>Detonator Schematic / Stab Sensitive (LZY)</vt:lpstr>
      <vt:lpstr>ASA Compositions - igniferous</vt:lpstr>
      <vt:lpstr>OME Performance Requirements</vt:lpstr>
      <vt:lpstr>OME Performance Requirements</vt:lpstr>
      <vt:lpstr>Degradation and Safety</vt:lpstr>
      <vt:lpstr>Combustion Propagation Rate</vt:lpstr>
      <vt:lpstr>Combustion Propagation Rate</vt:lpstr>
      <vt:lpstr>Reaction Rates</vt:lpstr>
      <vt:lpstr>Detonation</vt:lpstr>
      <vt:lpstr>Detonation Explained</vt:lpstr>
      <vt:lpstr>Explosive Munitions</vt:lpstr>
      <vt:lpstr>PowerPoint Presentation</vt:lpstr>
      <vt:lpstr>PowerPoint Presentation</vt:lpstr>
      <vt:lpstr>PowerPoint Presentation</vt:lpstr>
      <vt:lpstr>PowerPoint Presentation</vt:lpstr>
      <vt:lpstr>PowerPoint Presentation</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vt:lpstr>
      <vt:lpstr>Target Defeat Mechanisms - Summary</vt:lpstr>
      <vt:lpstr>Main Charge Secondary Explosive</vt:lpstr>
      <vt:lpstr>Outline Structure of Munition</vt:lpstr>
      <vt:lpstr>HE Munition</vt:lpstr>
      <vt:lpstr>Primary Explosives</vt:lpstr>
      <vt:lpstr>Lead azide</vt:lpstr>
      <vt:lpstr>Primary Explosives</vt:lpstr>
      <vt:lpstr>Booster Explosives</vt:lpstr>
      <vt:lpstr>Booster Explosives</vt:lpstr>
      <vt:lpstr>RDX and RDX/Wax   95/5</vt:lpstr>
      <vt:lpstr>RDX/Wax 8  88/12</vt:lpstr>
      <vt:lpstr>Main Charge Explosives</vt:lpstr>
      <vt:lpstr>2-4-6-TNT</vt:lpstr>
      <vt:lpstr>TNT</vt:lpstr>
      <vt:lpstr>Cast TNT</vt:lpstr>
      <vt:lpstr>TNT Recrystallized with HNS</vt:lpstr>
      <vt:lpstr>TNT - HNS</vt:lpstr>
      <vt:lpstr>Main Charge Explosives</vt:lpstr>
      <vt:lpstr>RDX/Wax/aluminium  70/30</vt:lpstr>
      <vt:lpstr>Fuel Air Explosives</vt:lpstr>
      <vt:lpstr>PowerPoint Presentation</vt:lpstr>
      <vt:lpstr>PowerPoint Presentation</vt:lpstr>
      <vt:lpstr>Recap (press picture!)</vt:lpstr>
      <vt:lpstr>Summary</vt:lpstr>
      <vt:lpstr>Questions</vt:lpstr>
    </vt:vector>
  </TitlesOfParts>
  <Company>CSC Computer Sciences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Room4-4</dc:creator>
  <cp:lastModifiedBy>Gareth Collett</cp:lastModifiedBy>
  <cp:revision>803</cp:revision>
  <cp:lastPrinted>2002-11-08T08:36:02Z</cp:lastPrinted>
  <dcterms:created xsi:type="dcterms:W3CDTF">1999-11-24T16:34:17Z</dcterms:created>
  <dcterms:modified xsi:type="dcterms:W3CDTF">2023-02-23T08:41:36Z</dcterms:modified>
</cp:coreProperties>
</file>