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11"/>
  </p:notesMasterIdLst>
  <p:sldIdLst>
    <p:sldId id="256" r:id="rId2"/>
    <p:sldId id="257" r:id="rId3"/>
    <p:sldId id="258" r:id="rId4"/>
    <p:sldId id="259" r:id="rId5"/>
    <p:sldId id="260" r:id="rId6"/>
    <p:sldId id="262" r:id="rId7"/>
    <p:sldId id="263" r:id="rId8"/>
    <p:sldId id="264" r:id="rId9"/>
    <p:sldId id="265"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276" autoAdjust="0"/>
  </p:normalViewPr>
  <p:slideViewPr>
    <p:cSldViewPr>
      <p:cViewPr varScale="1">
        <p:scale>
          <a:sx n="49" d="100"/>
          <a:sy n="49" d="100"/>
        </p:scale>
        <p:origin x="178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81791A5-D814-4047-8B54-C4DDECC999C8}" type="datetimeFigureOut">
              <a:rPr lang="en-GB" smtClean="0"/>
              <a:t>01/04/2022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0ED3854-AD30-46C1-B1B8-9D8562757AA8}" type="slidenum">
              <a:rPr lang="en-GB" smtClean="0"/>
              <a:t>‹#›</a:t>
            </a:fld>
            <a:endParaRPr lang="en-GB" dirty="0"/>
          </a:p>
        </p:txBody>
      </p:sp>
    </p:spTree>
    <p:extLst>
      <p:ext uri="{BB962C8B-B14F-4D97-AF65-F5344CB8AC3E}">
        <p14:creationId xmlns:p14="http://schemas.microsoft.com/office/powerpoint/2010/main" val="3025207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Diversity is very important to develop a new community. There will be a lot of differences among the people in a community on ethnicity, race, socioeconomic status, gender, exceptionalities, language, religion, sexual orientation. There is needed encompass of the diversity of experiences viewpoints of the people, background and experience in life. The evaluation of the diversity can be conducted with many variables like race, age, economic, sex religion and others. In other words, a new community should be with the combination of race, age, gender, different background, experience, belief, religion and culture (O’Connell, 2007).</a:t>
            </a:r>
          </a:p>
          <a:p>
            <a:endParaRPr lang="en-GB" dirty="0"/>
          </a:p>
        </p:txBody>
      </p:sp>
      <p:sp>
        <p:nvSpPr>
          <p:cNvPr id="4" name="Slide Number Placeholder 3"/>
          <p:cNvSpPr>
            <a:spLocks noGrp="1"/>
          </p:cNvSpPr>
          <p:nvPr>
            <p:ph type="sldNum" sz="quarter" idx="10"/>
          </p:nvPr>
        </p:nvSpPr>
        <p:spPr/>
        <p:txBody>
          <a:bodyPr/>
          <a:lstStyle/>
          <a:p>
            <a:fld id="{E0ED3854-AD30-46C1-B1B8-9D8562757AA8}" type="slidenum">
              <a:rPr lang="en-GB" smtClean="0"/>
              <a:t>3</a:t>
            </a:fld>
            <a:endParaRPr lang="en-GB" dirty="0"/>
          </a:p>
        </p:txBody>
      </p:sp>
    </p:spTree>
    <p:extLst>
      <p:ext uri="{BB962C8B-B14F-4D97-AF65-F5344CB8AC3E}">
        <p14:creationId xmlns:p14="http://schemas.microsoft.com/office/powerpoint/2010/main" val="642530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change in demographic in modern society is noticeable. The demographic change includes Age range, Race and ethnicity, Gender, Level of education, Income, Employment status, Occupation Homeownership et al. It is also very important to consider in building a new community and accelerating growth in Newham. The demographic change in the community also includes the change evolution of human behaviours or cultural norms (Adedo Kun MO 2008).</a:t>
            </a:r>
          </a:p>
          <a:p>
            <a:endParaRPr lang="en-GB" dirty="0"/>
          </a:p>
        </p:txBody>
      </p:sp>
      <p:sp>
        <p:nvSpPr>
          <p:cNvPr id="4" name="Slide Number Placeholder 3"/>
          <p:cNvSpPr>
            <a:spLocks noGrp="1"/>
          </p:cNvSpPr>
          <p:nvPr>
            <p:ph type="sldNum" sz="quarter" idx="10"/>
          </p:nvPr>
        </p:nvSpPr>
        <p:spPr/>
        <p:txBody>
          <a:bodyPr/>
          <a:lstStyle/>
          <a:p>
            <a:fld id="{E0ED3854-AD30-46C1-B1B8-9D8562757AA8}" type="slidenum">
              <a:rPr lang="en-GB" smtClean="0"/>
              <a:t>4</a:t>
            </a:fld>
            <a:endParaRPr lang="en-GB" dirty="0"/>
          </a:p>
        </p:txBody>
      </p:sp>
    </p:spTree>
    <p:extLst>
      <p:ext uri="{BB962C8B-B14F-4D97-AF65-F5344CB8AC3E}">
        <p14:creationId xmlns:p14="http://schemas.microsoft.com/office/powerpoint/2010/main" val="1096933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legislation of community development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Generally, it is the holistic approach to developing a community with the principle of empowerment, human rights, inclusion, social justice, self-determination and collective action. Community development considers being expert to the member in their lives and value. The legislation needs to maintain to develop a community which include the Sustainable communities Act 2007 (Gov. UK). This act includes several important functions to develop a community like transport planning, energy planning, and promotion of energy, community assets, licensing, business rate, economic growth, local amenities and health care et al. Neighbourhood planning is also an important matter for new community planning. UK government placed some principles in neighbourhood planning in a community (Ministry of Housing, Communities &amp; Local Government, 2014). It provides powerful tools for the development of the local people and gives direct power to them to develop the shared goals and growth of the local areas. The national planning policy Framework also set some important principles for sustainable community and care development (Ministry of Housing, Communities &amp; Local Government, 2021).</a:t>
            </a:r>
          </a:p>
        </p:txBody>
      </p:sp>
      <p:sp>
        <p:nvSpPr>
          <p:cNvPr id="4" name="Slide Number Placeholder 3"/>
          <p:cNvSpPr>
            <a:spLocks noGrp="1"/>
          </p:cNvSpPr>
          <p:nvPr>
            <p:ph type="sldNum" sz="quarter" idx="10"/>
          </p:nvPr>
        </p:nvSpPr>
        <p:spPr/>
        <p:txBody>
          <a:bodyPr/>
          <a:lstStyle/>
          <a:p>
            <a:fld id="{E0ED3854-AD30-46C1-B1B8-9D8562757AA8}" type="slidenum">
              <a:rPr lang="en-GB" smtClean="0"/>
              <a:t>5</a:t>
            </a:fld>
            <a:endParaRPr lang="en-GB" dirty="0"/>
          </a:p>
        </p:txBody>
      </p:sp>
    </p:spTree>
    <p:extLst>
      <p:ext uri="{BB962C8B-B14F-4D97-AF65-F5344CB8AC3E}">
        <p14:creationId xmlns:p14="http://schemas.microsoft.com/office/powerpoint/2010/main" val="10969331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Communication both internally and externally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Communication is a very important matter for community development. Digital technology integration made it very easy to communicate both internally and externally. However, the development of the infrastructural condition is very important to accelerate the growth of the community. Social media communication is the most useful communication process in the modern technological age (O’Connell, 2007).  The communication with the other agencies, organisation with digital technological platform promotes the growth of community development. Online communication has brought information to people in the community and audiences that previously could not be reached by the traditional communication. It has increased awareness among people about what is happening in other parts of the world and how to cope with situation.</a:t>
            </a:r>
          </a:p>
        </p:txBody>
      </p:sp>
      <p:sp>
        <p:nvSpPr>
          <p:cNvPr id="4" name="Slide Number Placeholder 3"/>
          <p:cNvSpPr>
            <a:spLocks noGrp="1"/>
          </p:cNvSpPr>
          <p:nvPr>
            <p:ph type="sldNum" sz="quarter" idx="10"/>
          </p:nvPr>
        </p:nvSpPr>
        <p:spPr/>
        <p:txBody>
          <a:bodyPr/>
          <a:lstStyle/>
          <a:p>
            <a:fld id="{E0ED3854-AD30-46C1-B1B8-9D8562757AA8}" type="slidenum">
              <a:rPr lang="en-GB" smtClean="0"/>
              <a:t>6</a:t>
            </a:fld>
            <a:endParaRPr lang="en-GB" dirty="0"/>
          </a:p>
        </p:txBody>
      </p:sp>
    </p:spTree>
    <p:extLst>
      <p:ext uri="{BB962C8B-B14F-4D97-AF65-F5344CB8AC3E}">
        <p14:creationId xmlns:p14="http://schemas.microsoft.com/office/powerpoint/2010/main" val="1096933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possible barrier for new community development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possible barrier can be categorised into four categories: human elements, social factors, environment and geography, and resources.</a:t>
            </a:r>
          </a:p>
          <a:p>
            <a:r>
              <a:rPr lang="en-GB" sz="1200" kern="1200" dirty="0">
                <a:solidFill>
                  <a:schemeClr val="tx1"/>
                </a:solidFill>
                <a:effectLst/>
                <a:latin typeface="+mn-lt"/>
                <a:ea typeface="+mn-ea"/>
                <a:cs typeface="+mn-cs"/>
              </a:rPr>
              <a:t>Human elements include Participation of the human, interest in the success of community, leadership, positive attitude errors etc. The solution can be made by playing a significant role in leadership, participation, showing interest in every task et al.</a:t>
            </a:r>
          </a:p>
          <a:p>
            <a:r>
              <a:rPr lang="en-GB" sz="1200" kern="1200" dirty="0">
                <a:solidFill>
                  <a:schemeClr val="tx1"/>
                </a:solidFill>
                <a:effectLst/>
                <a:latin typeface="+mn-lt"/>
                <a:ea typeface="+mn-ea"/>
                <a:cs typeface="+mn-cs"/>
              </a:rPr>
              <a:t>Social barrier: Discriminations and prejudice are common barriers. Expectation cultural diversity, equality, political view et al are the other. Effective implementation of rules and awareness can be a solution for this. The implementation of the equality act 2010 is very important to reduce discrimination and promotes equality.</a:t>
            </a:r>
          </a:p>
          <a:p>
            <a:r>
              <a:rPr lang="en-GB" sz="1200" kern="1200" dirty="0">
                <a:solidFill>
                  <a:schemeClr val="tx1"/>
                </a:solidFill>
                <a:effectLst/>
                <a:latin typeface="+mn-lt"/>
                <a:ea typeface="+mn-ea"/>
                <a:cs typeface="+mn-cs"/>
              </a:rPr>
              <a:t>Environmental pollution is also a very important behaviour and an effective and strategic step need to apply to reduce pollution.</a:t>
            </a:r>
          </a:p>
          <a:p>
            <a:r>
              <a:rPr lang="en-GB" sz="1200" kern="1200" dirty="0">
                <a:solidFill>
                  <a:schemeClr val="tx1"/>
                </a:solidFill>
                <a:effectLst/>
                <a:latin typeface="+mn-lt"/>
                <a:ea typeface="+mn-ea"/>
                <a:cs typeface="+mn-cs"/>
              </a:rPr>
              <a:t>The economic barrier is common in new community development and there is needed a pre-plan to reduce it.</a:t>
            </a:r>
          </a:p>
          <a:p>
            <a:r>
              <a:rPr lang="en-GB" sz="1200" kern="1200" dirty="0">
                <a:solidFill>
                  <a:schemeClr val="tx1"/>
                </a:solidFill>
                <a:effectLst/>
                <a:latin typeface="+mn-lt"/>
                <a:ea typeface="+mn-ea"/>
                <a:cs typeface="+mn-cs"/>
              </a:rPr>
              <a:t>There is a great problem of lack of natural resources and damage of the present resource. Effective utilization and guideline to use and preserve may be a solution (Abdallah, Bressers and Clancy, 2014).</a:t>
            </a:r>
          </a:p>
        </p:txBody>
      </p:sp>
      <p:sp>
        <p:nvSpPr>
          <p:cNvPr id="4" name="Slide Number Placeholder 3"/>
          <p:cNvSpPr>
            <a:spLocks noGrp="1"/>
          </p:cNvSpPr>
          <p:nvPr>
            <p:ph type="sldNum" sz="quarter" idx="10"/>
          </p:nvPr>
        </p:nvSpPr>
        <p:spPr/>
        <p:txBody>
          <a:bodyPr/>
          <a:lstStyle/>
          <a:p>
            <a:fld id="{E0ED3854-AD30-46C1-B1B8-9D8562757AA8}" type="slidenum">
              <a:rPr lang="en-GB" smtClean="0"/>
              <a:t>7</a:t>
            </a:fld>
            <a:endParaRPr lang="en-GB" dirty="0"/>
          </a:p>
        </p:txBody>
      </p:sp>
    </p:spTree>
    <p:extLst>
      <p:ext uri="{BB962C8B-B14F-4D97-AF65-F5344CB8AC3E}">
        <p14:creationId xmlns:p14="http://schemas.microsoft.com/office/powerpoint/2010/main" val="1096933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Sustainability is a very important term in community development. I have designed and structured the community by maintaining the local needs, environmental needs, government legislation and principles. This will be very helpful for the community to sustain and develop in the future. The discrimination, prejudice, power, empowerment, equality and the rights of individuals and groups will be considered and implemented regarding the law and people’s needs. Every possible barrier and solution is pre-planned in my community. That is why it will be sustainable for the future very effectively (Gov. UK, n.d.). I also implemented the control of wastage, reduction of pollution, promotion of local foods, development of public space, energy conservation and efficiency and support to local business approaches in the new planning of community. These terms are very important for sustainable community development. </a:t>
            </a:r>
          </a:p>
        </p:txBody>
      </p:sp>
      <p:sp>
        <p:nvSpPr>
          <p:cNvPr id="4" name="Slide Number Placeholder 3"/>
          <p:cNvSpPr>
            <a:spLocks noGrp="1"/>
          </p:cNvSpPr>
          <p:nvPr>
            <p:ph type="sldNum" sz="quarter" idx="10"/>
          </p:nvPr>
        </p:nvSpPr>
        <p:spPr/>
        <p:txBody>
          <a:bodyPr/>
          <a:lstStyle/>
          <a:p>
            <a:fld id="{E0ED3854-AD30-46C1-B1B8-9D8562757AA8}" type="slidenum">
              <a:rPr lang="en-GB" smtClean="0"/>
              <a:t>8</a:t>
            </a:fld>
            <a:endParaRPr lang="en-GB" dirty="0"/>
          </a:p>
        </p:txBody>
      </p:sp>
    </p:spTree>
    <p:extLst>
      <p:ext uri="{BB962C8B-B14F-4D97-AF65-F5344CB8AC3E}">
        <p14:creationId xmlns:p14="http://schemas.microsoft.com/office/powerpoint/2010/main" val="1096933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Adedo Kun MO 2008. A Handbook of Community Development,  Ado-Ekiti: Balfak Publisher.</a:t>
            </a:r>
          </a:p>
          <a:p>
            <a:r>
              <a:rPr lang="en-GB" sz="1200" kern="1200" dirty="0">
                <a:solidFill>
                  <a:schemeClr val="tx1"/>
                </a:solidFill>
                <a:effectLst/>
                <a:latin typeface="+mn-lt"/>
                <a:ea typeface="+mn-ea"/>
                <a:cs typeface="+mn-cs"/>
              </a:rPr>
              <a:t>Abdallah, S., Bressers, H. and Clancy, J. (2014). Barriers to community development. Community Development Journal, 50(2), pp.213–228.</a:t>
            </a:r>
          </a:p>
          <a:p>
            <a:r>
              <a:rPr lang="en-GB" sz="1200" kern="1200" dirty="0">
                <a:solidFill>
                  <a:schemeClr val="tx1"/>
                </a:solidFill>
                <a:effectLst/>
                <a:latin typeface="+mn-lt"/>
                <a:ea typeface="+mn-ea"/>
                <a:cs typeface="+mn-cs"/>
              </a:rPr>
              <a:t>Gov. UK (n.d.). Sustainable Communities Act 2007: Update Report on First Invitation Proposals. [online] Available at: https://assets.publishing.service.gov.uk/government/uploads/system/uploads/attachment_data/file/224540/Sustainable_Communities_Act_2007_update.pdf [Accessed 4 Jun. 2021].</a:t>
            </a:r>
          </a:p>
          <a:p>
            <a:r>
              <a:rPr lang="en-GB" sz="1200" kern="1200" dirty="0">
                <a:solidFill>
                  <a:schemeClr val="tx1"/>
                </a:solidFill>
                <a:effectLst/>
                <a:latin typeface="+mn-lt"/>
                <a:ea typeface="+mn-ea"/>
                <a:cs typeface="+mn-cs"/>
              </a:rPr>
              <a:t>Kibakin, M.V. and Kryukova, M.M. (2020). Manuel Сastells’ concept of the power of communication in the scientific discourse of digital sociology. Digital Sociology, 3(3), pp.4–11.</a:t>
            </a:r>
          </a:p>
          <a:p>
            <a:r>
              <a:rPr lang="en-GB" sz="1200" kern="1200" dirty="0">
                <a:solidFill>
                  <a:schemeClr val="tx1"/>
                </a:solidFill>
                <a:effectLst/>
                <a:latin typeface="+mn-lt"/>
                <a:ea typeface="+mn-ea"/>
                <a:cs typeface="+mn-cs"/>
              </a:rPr>
              <a:t>Ministry of Housing, Communities &amp; Local Government (2014). Neighbourhood planning. [online] GOV.UK. Available at: https://www.gov.uk/guidance/neighbourhood-planning--2 [Accessed 17 Jan. 2019].</a:t>
            </a:r>
          </a:p>
          <a:p>
            <a:r>
              <a:rPr lang="en-GB" sz="1200" kern="1200" dirty="0">
                <a:solidFill>
                  <a:schemeClr val="tx1"/>
                </a:solidFill>
                <a:effectLst/>
                <a:latin typeface="+mn-lt"/>
                <a:ea typeface="+mn-ea"/>
                <a:cs typeface="+mn-cs"/>
              </a:rPr>
              <a:t>Ministry of Housing, Communities &amp; Local Government (2021). National Planning Policy Framework. [online] Available at: https://assets.publishing.service.gov.uk/government/uploads/system/uploads/attachment_data/file/1005759/NPPF_July_2021.pdf.</a:t>
            </a:r>
          </a:p>
          <a:p>
            <a:r>
              <a:rPr lang="en-GB" sz="1200" kern="1200" dirty="0">
                <a:solidFill>
                  <a:schemeClr val="tx1"/>
                </a:solidFill>
                <a:effectLst/>
                <a:latin typeface="+mn-lt"/>
                <a:ea typeface="+mn-ea"/>
                <a:cs typeface="+mn-cs"/>
              </a:rPr>
              <a:t>O’Connell, T. (2007). The Handbook of Community Practice. Community Development Journal, 42(2), pp.276–278.</a:t>
            </a:r>
          </a:p>
          <a:p>
            <a:r>
              <a:rPr lang="en-GB" sz="1200" kern="1200" dirty="0">
                <a:solidFill>
                  <a:schemeClr val="tx1"/>
                </a:solidFill>
                <a:effectLst/>
                <a:latin typeface="+mn-lt"/>
                <a:ea typeface="+mn-ea"/>
                <a:cs typeface="+mn-cs"/>
              </a:rPr>
              <a:t>Wade, J.L. (2012). Felt Needs and Anticipatory Needs: Reformulation of a Basic Community Development Principle. Community Development Society. Journal, 20(1), pp.116–123.</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0ED3854-AD30-46C1-B1B8-9D8562757AA8}" type="slidenum">
              <a:rPr lang="en-GB" smtClean="0"/>
              <a:t>9</a:t>
            </a:fld>
            <a:endParaRPr lang="en-GB" dirty="0"/>
          </a:p>
        </p:txBody>
      </p:sp>
    </p:spTree>
    <p:extLst>
      <p:ext uri="{BB962C8B-B14F-4D97-AF65-F5344CB8AC3E}">
        <p14:creationId xmlns:p14="http://schemas.microsoft.com/office/powerpoint/2010/main" val="1096933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a:t>Click to edit Master title style</a:t>
            </a:r>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dirty="0"/>
          </a:p>
        </p:txBody>
      </p:sp>
      <p:sp>
        <p:nvSpPr>
          <p:cNvPr id="15" name="Date Placeholder 14"/>
          <p:cNvSpPr>
            <a:spLocks noGrp="1"/>
          </p:cNvSpPr>
          <p:nvPr>
            <p:ph type="dt" sz="half" idx="10"/>
          </p:nvPr>
        </p:nvSpPr>
        <p:spPr/>
        <p:txBody>
          <a:bodyPr/>
          <a:lstStyle/>
          <a:p>
            <a:fld id="{CE97069B-E47D-46E1-B7D9-A338F6536610}" type="datetimeFigureOut">
              <a:rPr lang="en-GB" smtClean="0"/>
              <a:t>01/04/2022</a:t>
            </a:fld>
            <a:endParaRPr lang="en-GB" dirty="0"/>
          </a:p>
        </p:txBody>
      </p:sp>
      <p:sp>
        <p:nvSpPr>
          <p:cNvPr id="16" name="Slide Number Placeholder 15"/>
          <p:cNvSpPr>
            <a:spLocks noGrp="1"/>
          </p:cNvSpPr>
          <p:nvPr>
            <p:ph type="sldNum" sz="quarter" idx="11"/>
          </p:nvPr>
        </p:nvSpPr>
        <p:spPr/>
        <p:txBody>
          <a:bodyPr/>
          <a:lstStyle/>
          <a:p>
            <a:fld id="{2FEE8E58-EC59-4CC8-BC47-50FBBF92D487}" type="slidenum">
              <a:rPr lang="en-GB" smtClean="0"/>
              <a:t>‹#›</a:t>
            </a:fld>
            <a:endParaRPr lang="en-GB" dirty="0"/>
          </a:p>
        </p:txBody>
      </p:sp>
      <p:sp>
        <p:nvSpPr>
          <p:cNvPr id="17" name="Footer Placeholder 16"/>
          <p:cNvSpPr>
            <a:spLocks noGrp="1"/>
          </p:cNvSpPr>
          <p:nvPr>
            <p:ph type="ftr" sz="quarter" idx="12"/>
          </p:nvPr>
        </p:nvSpPr>
        <p:spPr/>
        <p:txBody>
          <a:bodyPr/>
          <a:lstStyle/>
          <a:p>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4" name="Date Placeholder 13"/>
          <p:cNvSpPr>
            <a:spLocks noGrp="1"/>
          </p:cNvSpPr>
          <p:nvPr>
            <p:ph type="dt" sz="half" idx="14"/>
          </p:nvPr>
        </p:nvSpPr>
        <p:spPr/>
        <p:txBody>
          <a:bodyPr/>
          <a:lstStyle/>
          <a:p>
            <a:fld id="{CE97069B-E47D-46E1-B7D9-A338F6536610}" type="datetimeFigureOut">
              <a:rPr lang="en-GB" smtClean="0"/>
              <a:t>01/04/2022</a:t>
            </a:fld>
            <a:endParaRPr lang="en-GB" dirty="0"/>
          </a:p>
        </p:txBody>
      </p:sp>
      <p:sp>
        <p:nvSpPr>
          <p:cNvPr id="15" name="Slide Number Placeholder 14"/>
          <p:cNvSpPr>
            <a:spLocks noGrp="1"/>
          </p:cNvSpPr>
          <p:nvPr>
            <p:ph type="sldNum" sz="quarter" idx="15"/>
          </p:nvPr>
        </p:nvSpPr>
        <p:spPr/>
        <p:txBody>
          <a:bodyPr/>
          <a:lstStyle>
            <a:lvl1pPr algn="ctr">
              <a:defRPr/>
            </a:lvl1pPr>
          </a:lstStyle>
          <a:p>
            <a:fld id="{2FEE8E58-EC59-4CC8-BC47-50FBBF92D487}" type="slidenum">
              <a:rPr lang="en-GB" smtClean="0"/>
              <a:t>‹#›</a:t>
            </a:fld>
            <a:endParaRPr lang="en-GB" dirty="0"/>
          </a:p>
        </p:txBody>
      </p:sp>
      <p:sp>
        <p:nvSpPr>
          <p:cNvPr id="16" name="Footer Placeholder 15"/>
          <p:cNvSpPr>
            <a:spLocks noGrp="1"/>
          </p:cNvSpPr>
          <p:nvPr>
            <p:ph type="ftr" sz="quarter" idx="16"/>
          </p:nvPr>
        </p:nvSpPr>
        <p:spPr/>
        <p:txBody>
          <a:bodyPr/>
          <a:lstStyle/>
          <a:p>
            <a:endParaRPr lang="en-GB" dirty="0"/>
          </a:p>
        </p:txBody>
      </p:sp>
      <p:sp>
        <p:nvSpPr>
          <p:cNvPr id="17" name="Title 16"/>
          <p:cNvSpPr>
            <a:spLocks noGrp="1"/>
          </p:cNvSpPr>
          <p:nvPr>
            <p:ph type="title"/>
          </p:nvPr>
        </p:nvSpPr>
        <p:spPr/>
        <p:txBody>
          <a:bodyPr rtlCol="0" anchor="b" anchorCtr="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CE97069B-E47D-46E1-B7D9-A338F6536610}" type="datetimeFigureOut">
              <a:rPr lang="en-GB" smtClean="0"/>
              <a:t>01/04/2022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FEE8E58-EC59-4CC8-BC47-50FBBF92D487}" type="slidenum">
              <a:rPr lang="en-GB" smtClean="0"/>
              <a:t>‹#›</a:t>
            </a:fld>
            <a:endParaRPr lang="en-GB" dirty="0"/>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a:t>Click to edit Master title style</a:t>
            </a:r>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E97069B-E47D-46E1-B7D9-A338F6536610}" type="datetimeFigureOut">
              <a:rPr lang="en-GB" smtClean="0"/>
              <a:t>01/04/2022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FEE8E58-EC59-4CC8-BC47-50FBBF92D487}" type="slidenum">
              <a:rPr lang="en-GB" smtClean="0"/>
              <a:t>‹#›</a:t>
            </a:fld>
            <a:endParaRPr lang="en-GB" dirty="0"/>
          </a:p>
        </p:txBody>
      </p:sp>
      <p:sp>
        <p:nvSpPr>
          <p:cNvPr id="2" name="Title 1"/>
          <p:cNvSpPr>
            <a:spLocks noGrp="1"/>
          </p:cNvSpPr>
          <p:nvPr>
            <p:ph type="title"/>
          </p:nvPr>
        </p:nvSpPr>
        <p:spPr/>
        <p:txBody>
          <a:bodyPr/>
          <a:lstStyle/>
          <a:p>
            <a:r>
              <a:rPr kumimoji="0" lang="en-US"/>
              <a:t>Click to edit Master title style</a:t>
            </a:r>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2FEE8E58-EC59-4CC8-BC47-50FBBF92D487}" type="slidenum">
              <a:rPr lang="en-GB" smtClean="0"/>
              <a:t>‹#›</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7" name="Date Placeholder 6"/>
          <p:cNvSpPr>
            <a:spLocks noGrp="1"/>
          </p:cNvSpPr>
          <p:nvPr>
            <p:ph type="dt" sz="half" idx="10"/>
          </p:nvPr>
        </p:nvSpPr>
        <p:spPr/>
        <p:txBody>
          <a:bodyPr/>
          <a:lstStyle/>
          <a:p>
            <a:fld id="{CE97069B-E47D-46E1-B7D9-A338F6536610}" type="datetimeFigureOut">
              <a:rPr lang="en-GB" smtClean="0"/>
              <a:t>01/04/2022</a:t>
            </a:fld>
            <a:endParaRPr lang="en-GB" dirty="0"/>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a:t>Click to edit Master title style</a:t>
            </a:r>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CE97069B-E47D-46E1-B7D9-A338F6536610}" type="datetimeFigureOut">
              <a:rPr lang="en-GB" smtClean="0"/>
              <a:t>01/04/2022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FEE8E58-EC59-4CC8-BC47-50FBBF92D487}" type="slidenum">
              <a:rPr lang="en-GB" smtClean="0"/>
              <a:t>‹#›</a:t>
            </a:fld>
            <a:endParaRPr lang="en-GB" dirty="0"/>
          </a:p>
        </p:txBody>
      </p:sp>
      <p:sp>
        <p:nvSpPr>
          <p:cNvPr id="2" name="Title 1"/>
          <p:cNvSpPr>
            <a:spLocks noGrp="1"/>
          </p:cNvSpPr>
          <p:nvPr>
            <p:ph type="title"/>
          </p:nvPr>
        </p:nvSpPr>
        <p:spPr/>
        <p:txBody>
          <a:bodyPr/>
          <a:lstStyle/>
          <a:p>
            <a:r>
              <a:rPr kumimoji="0"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97069B-E47D-46E1-B7D9-A338F6536610}" type="datetimeFigureOut">
              <a:rPr lang="en-GB" smtClean="0"/>
              <a:t>01/04/2022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FEE8E58-EC59-4CC8-BC47-50FBBF92D487}"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8" name="Date Placeholder 7"/>
          <p:cNvSpPr>
            <a:spLocks noGrp="1"/>
          </p:cNvSpPr>
          <p:nvPr>
            <p:ph type="dt" sz="half" idx="14"/>
          </p:nvPr>
        </p:nvSpPr>
        <p:spPr/>
        <p:txBody>
          <a:bodyPr/>
          <a:lstStyle/>
          <a:p>
            <a:fld id="{CE97069B-E47D-46E1-B7D9-A338F6536610}" type="datetimeFigureOut">
              <a:rPr lang="en-GB" smtClean="0"/>
              <a:t>01/04/2022</a:t>
            </a:fld>
            <a:endParaRPr lang="en-GB" dirty="0"/>
          </a:p>
        </p:txBody>
      </p:sp>
      <p:sp>
        <p:nvSpPr>
          <p:cNvPr id="9" name="Slide Number Placeholder 8"/>
          <p:cNvSpPr>
            <a:spLocks noGrp="1"/>
          </p:cNvSpPr>
          <p:nvPr>
            <p:ph type="sldNum" sz="quarter" idx="15"/>
          </p:nvPr>
        </p:nvSpPr>
        <p:spPr/>
        <p:txBody>
          <a:bodyPr/>
          <a:lstStyle/>
          <a:p>
            <a:fld id="{2FEE8E58-EC59-4CC8-BC47-50FBBF92D487}" type="slidenum">
              <a:rPr lang="en-GB" smtClean="0"/>
              <a:t>‹#›</a:t>
            </a:fld>
            <a:endParaRPr lang="en-GB" dirty="0"/>
          </a:p>
        </p:txBody>
      </p:sp>
      <p:sp>
        <p:nvSpPr>
          <p:cNvPr id="10" name="Footer Placeholder 9"/>
          <p:cNvSpPr>
            <a:spLocks noGrp="1"/>
          </p:cNvSpPr>
          <p:nvPr>
            <p:ph type="ftr" sz="quarter" idx="16"/>
          </p:nvPr>
        </p:nvSpPr>
        <p:spPr/>
        <p:txBody>
          <a:bodyPr/>
          <a:lstStyle/>
          <a:p>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dirty="0"/>
              <a:t>Click icon to add picture</a:t>
            </a:r>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8" name="Date Placeholder 7"/>
          <p:cNvSpPr>
            <a:spLocks noGrp="1"/>
          </p:cNvSpPr>
          <p:nvPr>
            <p:ph type="dt" sz="half" idx="10"/>
          </p:nvPr>
        </p:nvSpPr>
        <p:spPr/>
        <p:txBody>
          <a:bodyPr/>
          <a:lstStyle/>
          <a:p>
            <a:fld id="{CE97069B-E47D-46E1-B7D9-A338F6536610}" type="datetimeFigureOut">
              <a:rPr lang="en-GB" smtClean="0"/>
              <a:t>01/04/2022</a:t>
            </a:fld>
            <a:endParaRPr lang="en-GB" dirty="0"/>
          </a:p>
        </p:txBody>
      </p:sp>
      <p:sp>
        <p:nvSpPr>
          <p:cNvPr id="9" name="Slide Number Placeholder 8"/>
          <p:cNvSpPr>
            <a:spLocks noGrp="1"/>
          </p:cNvSpPr>
          <p:nvPr>
            <p:ph type="sldNum" sz="quarter" idx="11"/>
          </p:nvPr>
        </p:nvSpPr>
        <p:spPr/>
        <p:txBody>
          <a:bodyPr/>
          <a:lstStyle/>
          <a:p>
            <a:fld id="{2FEE8E58-EC59-4CC8-BC47-50FBBF92D487}" type="slidenum">
              <a:rPr lang="en-GB" smtClean="0"/>
              <a:t>‹#›</a:t>
            </a:fld>
            <a:endParaRPr lang="en-GB" dirty="0"/>
          </a:p>
        </p:txBody>
      </p:sp>
      <p:sp>
        <p:nvSpPr>
          <p:cNvPr id="10" name="Footer Placeholder 9"/>
          <p:cNvSpPr>
            <a:spLocks noGrp="1"/>
          </p:cNvSpPr>
          <p:nvPr>
            <p:ph type="ftr" sz="quarter" idx="12"/>
          </p:nvPr>
        </p:nvSpPr>
        <p:spPr/>
        <p:txBody>
          <a:bodyPr/>
          <a:lstStyle/>
          <a:p>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E97069B-E47D-46E1-B7D9-A338F6536610}" type="datetimeFigureOut">
              <a:rPr lang="en-GB" smtClean="0"/>
              <a:t>01/04/2022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FEE8E58-EC59-4CC8-BC47-50FBBF92D487}"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E97069B-E47D-46E1-B7D9-A338F6536610}" type="datetimeFigureOut">
              <a:rPr lang="en-GB" smtClean="0"/>
              <a:t>01/04/2022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FEE8E58-EC59-4CC8-BC47-50FBBF92D487}"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CE97069B-E47D-46E1-B7D9-A338F6536610}" type="datetimeFigureOut">
              <a:rPr lang="en-GB" smtClean="0"/>
              <a:t>01/04/2022</a:t>
            </a:fld>
            <a:endParaRPr lang="en-GB" dirty="0"/>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dirty="0"/>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2FEE8E58-EC59-4CC8-BC47-50FBBF92D487}" type="slidenum">
              <a:rPr lang="en-GB" smtClean="0"/>
              <a:t>‹#›</a:t>
            </a:fld>
            <a:endParaRPr lang="en-GB" dirty="0"/>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a:t>Click to edit Master title style</a:t>
            </a:r>
          </a:p>
        </p:txBody>
      </p:sp>
    </p:spTree>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286000" y="728898"/>
            <a:ext cx="4572000" cy="1631216"/>
          </a:xfrm>
          <a:prstGeom prst="rect">
            <a:avLst/>
          </a:prstGeom>
        </p:spPr>
        <p:txBody>
          <a:bodyPr>
            <a:spAutoFit/>
          </a:bodyPr>
          <a:lstStyle/>
          <a:p>
            <a:pPr algn="ctr"/>
            <a:r>
              <a:rPr lang="en-GB" sz="2000" b="1" dirty="0"/>
              <a:t> </a:t>
            </a:r>
          </a:p>
          <a:p>
            <a:pPr algn="ctr"/>
            <a:r>
              <a:rPr lang="en-GB" sz="2000" b="1" dirty="0"/>
              <a:t>Programme: BSc Health and Social Care</a:t>
            </a:r>
          </a:p>
          <a:p>
            <a:pPr algn="ctr"/>
            <a:r>
              <a:rPr lang="en-GB" sz="2000" b="1" dirty="0"/>
              <a:t>Module: Community Care and Development (CCD)</a:t>
            </a:r>
          </a:p>
          <a:p>
            <a:pPr algn="ctr"/>
            <a:r>
              <a:rPr lang="en-GB" sz="2000" b="1" dirty="0"/>
              <a:t>Module code: BMHP6022</a:t>
            </a:r>
          </a:p>
        </p:txBody>
      </p:sp>
      <p:sp>
        <p:nvSpPr>
          <p:cNvPr id="6" name="Rectangle 5"/>
          <p:cNvSpPr/>
          <p:nvPr/>
        </p:nvSpPr>
        <p:spPr>
          <a:xfrm>
            <a:off x="1331640" y="3789040"/>
            <a:ext cx="6696744" cy="954107"/>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Student Name: </a:t>
            </a:r>
            <a:r>
              <a:rPr lang="en-GB" sz="2800" dirty="0" err="1">
                <a:latin typeface="Arial" panose="020B0604020202020204" pitchFamily="34" charset="0"/>
                <a:cs typeface="Arial" panose="020B0604020202020204" pitchFamily="34" charset="0"/>
              </a:rPr>
              <a:t>Sharmin</a:t>
            </a:r>
            <a:r>
              <a:rPr lang="en-GB" sz="2800" dirty="0">
                <a:latin typeface="Arial" panose="020B0604020202020204" pitchFamily="34" charset="0"/>
                <a:cs typeface="Arial" panose="020B0604020202020204" pitchFamily="34" charset="0"/>
              </a:rPr>
              <a:t> Rahman</a:t>
            </a:r>
          </a:p>
          <a:p>
            <a:r>
              <a:rPr lang="en-GB" sz="2800" dirty="0">
                <a:latin typeface="Arial" panose="020B0604020202020204" pitchFamily="34" charset="0"/>
                <a:cs typeface="Arial" panose="020B0604020202020204" pitchFamily="34" charset="0"/>
              </a:rPr>
              <a:t>Student ID: 1809328</a:t>
            </a:r>
          </a:p>
        </p:txBody>
      </p:sp>
      <p:sp>
        <p:nvSpPr>
          <p:cNvPr id="7" name="TextBox 6">
            <a:extLst>
              <a:ext uri="{FF2B5EF4-FFF2-40B4-BE49-F238E27FC236}">
                <a16:creationId xmlns:a16="http://schemas.microsoft.com/office/drawing/2014/main" id="{1AFA1EB5-368D-4B0F-A8E2-C4EAFF92F55D}"/>
              </a:ext>
            </a:extLst>
          </p:cNvPr>
          <p:cNvSpPr txBox="1"/>
          <p:nvPr/>
        </p:nvSpPr>
        <p:spPr>
          <a:xfrm>
            <a:off x="1277761" y="4869160"/>
            <a:ext cx="6804502" cy="584775"/>
          </a:xfrm>
          <a:prstGeom prst="rect">
            <a:avLst/>
          </a:prstGeom>
          <a:noFill/>
        </p:spPr>
        <p:txBody>
          <a:bodyPr wrap="square">
            <a:spAutoFit/>
          </a:bodyPr>
          <a:lstStyle/>
          <a:p>
            <a:r>
              <a:rPr lang="en-GB" sz="3200" dirty="0"/>
              <a:t>Lecturer Name: </a:t>
            </a:r>
            <a:r>
              <a:rPr lang="en-GB" sz="3200" dirty="0" err="1"/>
              <a:t>Chizoba</a:t>
            </a:r>
            <a:r>
              <a:rPr lang="en-GB" sz="3200" dirty="0"/>
              <a:t> </a:t>
            </a:r>
            <a:r>
              <a:rPr lang="en-GB" sz="3200" dirty="0" err="1"/>
              <a:t>Esio</a:t>
            </a:r>
            <a:r>
              <a:rPr lang="en-GB" sz="3200" dirty="0"/>
              <a:t>-Bassey</a:t>
            </a:r>
          </a:p>
        </p:txBody>
      </p:sp>
    </p:spTree>
    <p:extLst>
      <p:ext uri="{BB962C8B-B14F-4D97-AF65-F5344CB8AC3E}">
        <p14:creationId xmlns:p14="http://schemas.microsoft.com/office/powerpoint/2010/main" val="40126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2420888"/>
            <a:ext cx="4330824" cy="3268960"/>
          </a:xfrm>
        </p:spPr>
        <p:txBody>
          <a:bodyPr>
            <a:normAutofit fontScale="85000" lnSpcReduction="20000"/>
          </a:bodyPr>
          <a:lstStyle/>
          <a:p>
            <a:pPr marL="0" indent="0" algn="just">
              <a:buNone/>
            </a:pPr>
            <a:r>
              <a:rPr lang="en-GB" dirty="0"/>
              <a:t>Community development is the process of supporting the member of a certain community to take collective action in any important issues by identifying the capacity, support, partnership and enabling new facilities based on the peoples need (O’Connell, 2007). This presentation will briefly outline the process of new community development and sustainability.</a:t>
            </a:r>
          </a:p>
          <a:p>
            <a:pPr algn="just"/>
            <a:endParaRPr lang="en-GB" dirty="0"/>
          </a:p>
        </p:txBody>
      </p:sp>
      <p:sp>
        <p:nvSpPr>
          <p:cNvPr id="2" name="Title 1"/>
          <p:cNvSpPr>
            <a:spLocks noGrp="1"/>
          </p:cNvSpPr>
          <p:nvPr>
            <p:ph type="title"/>
          </p:nvPr>
        </p:nvSpPr>
        <p:spPr>
          <a:xfrm>
            <a:off x="467544" y="836712"/>
            <a:ext cx="8183880" cy="1051560"/>
          </a:xfrm>
        </p:spPr>
        <p:txBody>
          <a:bodyPr/>
          <a:lstStyle/>
          <a:p>
            <a:r>
              <a:rPr lang="en-GB" b="1" dirty="0"/>
              <a:t>Introduction</a:t>
            </a:r>
            <a:endParaRPr lang="en-GB"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2636912"/>
            <a:ext cx="3168352" cy="273630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240765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2708920"/>
            <a:ext cx="3960440" cy="3096344"/>
          </a:xfrm>
        </p:spPr>
        <p:txBody>
          <a:bodyPr>
            <a:normAutofit fontScale="70000" lnSpcReduction="20000"/>
          </a:bodyPr>
          <a:lstStyle/>
          <a:p>
            <a:pPr marL="0" indent="0" algn="just">
              <a:buNone/>
            </a:pPr>
            <a:r>
              <a:rPr lang="en-US" dirty="0">
                <a:latin typeface="Arial" pitchFamily="34" charset="0"/>
                <a:cs typeface="Arial" pitchFamily="34" charset="0"/>
              </a:rPr>
              <a:t>Diversity is very important to develop a new community. There will be a lot of differences among the people in a community on </a:t>
            </a:r>
            <a:r>
              <a:rPr lang="en-US" b="1" dirty="0">
                <a:latin typeface="Arial" pitchFamily="34" charset="0"/>
                <a:cs typeface="Arial" pitchFamily="34" charset="0"/>
              </a:rPr>
              <a:t>ethnicity, race, socioeconomic status, gender, exceptionalities, language, religion, sexual orientation</a:t>
            </a:r>
            <a:r>
              <a:rPr lang="en-US" dirty="0">
                <a:latin typeface="Arial" pitchFamily="34" charset="0"/>
                <a:cs typeface="Arial" pitchFamily="34" charset="0"/>
              </a:rPr>
              <a:t>. There is needed encompass of the diversity of experiences viewpoints of the people, background and experience in life</a:t>
            </a:r>
          </a:p>
          <a:p>
            <a:pPr marL="0" indent="0" algn="just">
              <a:buNone/>
            </a:pPr>
            <a:endParaRPr lang="en-GB" dirty="0"/>
          </a:p>
        </p:txBody>
      </p:sp>
      <p:sp>
        <p:nvSpPr>
          <p:cNvPr id="2" name="Title 1"/>
          <p:cNvSpPr>
            <a:spLocks noGrp="1"/>
          </p:cNvSpPr>
          <p:nvPr>
            <p:ph type="title"/>
          </p:nvPr>
        </p:nvSpPr>
        <p:spPr>
          <a:xfrm>
            <a:off x="467544" y="476672"/>
            <a:ext cx="8229600" cy="1143000"/>
          </a:xfrm>
        </p:spPr>
        <p:txBody>
          <a:bodyPr anchor="t">
            <a:noAutofit/>
          </a:bodyPr>
          <a:lstStyle/>
          <a:p>
            <a:r>
              <a:rPr lang="en-GB" sz="3200" b="1" dirty="0"/>
              <a:t>Diversity and demographic change likely to impact to a new community</a:t>
            </a:r>
            <a:br>
              <a:rPr lang="en-GB" sz="3200" dirty="0"/>
            </a:br>
            <a:endParaRPr lang="en-GB" sz="3200" dirty="0"/>
          </a:p>
        </p:txBody>
      </p:sp>
      <p:pic>
        <p:nvPicPr>
          <p:cNvPr id="2050" name="Picture 2"/>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644008" y="2420888"/>
            <a:ext cx="3870970" cy="2688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7680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2708920"/>
            <a:ext cx="3960440" cy="3096344"/>
          </a:xfrm>
        </p:spPr>
        <p:txBody>
          <a:bodyPr>
            <a:normAutofit fontScale="85000" lnSpcReduction="10000"/>
          </a:bodyPr>
          <a:lstStyle/>
          <a:p>
            <a:pPr marL="0" indent="0">
              <a:buNone/>
            </a:pPr>
            <a:r>
              <a:rPr lang="en-GB" dirty="0"/>
              <a:t>The change in demographic in modern society is noticeable.</a:t>
            </a:r>
          </a:p>
          <a:p>
            <a:pPr marL="0" indent="0">
              <a:buNone/>
            </a:pPr>
            <a:r>
              <a:rPr lang="en-GB" dirty="0"/>
              <a:t>The demographic change includes </a:t>
            </a:r>
            <a:r>
              <a:rPr lang="en-GB" b="1" dirty="0"/>
              <a:t>Age range, Race and ethnicity, Gender, Level of education, Income, Employment status, Occupation Homeownership </a:t>
            </a:r>
            <a:r>
              <a:rPr lang="en-GB" dirty="0"/>
              <a:t>et al</a:t>
            </a:r>
          </a:p>
        </p:txBody>
      </p:sp>
      <p:sp>
        <p:nvSpPr>
          <p:cNvPr id="2" name="Title 1"/>
          <p:cNvSpPr>
            <a:spLocks noGrp="1"/>
          </p:cNvSpPr>
          <p:nvPr>
            <p:ph type="title"/>
          </p:nvPr>
        </p:nvSpPr>
        <p:spPr>
          <a:xfrm>
            <a:off x="467544" y="476672"/>
            <a:ext cx="8229600" cy="1143000"/>
          </a:xfrm>
        </p:spPr>
        <p:txBody>
          <a:bodyPr anchor="t">
            <a:noAutofit/>
          </a:bodyPr>
          <a:lstStyle/>
          <a:p>
            <a:r>
              <a:rPr lang="en-GB" sz="3200" b="1" dirty="0"/>
              <a:t>Diversity and demographic change likely to impact to a new community</a:t>
            </a:r>
            <a:br>
              <a:rPr lang="en-GB" sz="3200" dirty="0"/>
            </a:br>
            <a:endParaRPr lang="en-GB" sz="3200" dirty="0"/>
          </a:p>
        </p:txBody>
      </p:sp>
      <p:pic>
        <p:nvPicPr>
          <p:cNvPr id="3074" name="Picture 2"/>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788024" y="2815183"/>
            <a:ext cx="4032448" cy="2774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16994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2708920"/>
            <a:ext cx="3960440" cy="3096344"/>
          </a:xfrm>
        </p:spPr>
        <p:txBody>
          <a:bodyPr>
            <a:normAutofit fontScale="62500" lnSpcReduction="20000"/>
          </a:bodyPr>
          <a:lstStyle/>
          <a:p>
            <a:pPr marL="0" indent="0" algn="just">
              <a:buNone/>
            </a:pPr>
            <a:r>
              <a:rPr lang="en-GB" dirty="0"/>
              <a:t>The legislation needs to maintain to develop a community which include the Sustainable communities Act 2007 (Gov. UK)</a:t>
            </a:r>
          </a:p>
          <a:p>
            <a:pPr marL="0" indent="0" algn="just">
              <a:buNone/>
            </a:pPr>
            <a:r>
              <a:rPr lang="en-GB" dirty="0"/>
              <a:t>Neighbourhood planning is also an important matter for new community planning. UK government placed some principles in neighbourhood planning in a community </a:t>
            </a:r>
          </a:p>
          <a:p>
            <a:pPr marL="0" indent="0" algn="just">
              <a:buNone/>
            </a:pPr>
            <a:r>
              <a:rPr lang="en-GB" dirty="0"/>
              <a:t>The national planning policy Framework also set some important principles for sustainable community and care development</a:t>
            </a:r>
          </a:p>
          <a:p>
            <a:pPr marL="0" indent="0" algn="just">
              <a:buNone/>
            </a:pPr>
            <a:endParaRPr lang="en-GB" dirty="0"/>
          </a:p>
          <a:p>
            <a:pPr marL="0" indent="0" algn="just">
              <a:buNone/>
            </a:pPr>
            <a:endParaRPr lang="en-GB" dirty="0"/>
          </a:p>
        </p:txBody>
      </p:sp>
      <p:sp>
        <p:nvSpPr>
          <p:cNvPr id="2" name="Title 1"/>
          <p:cNvSpPr>
            <a:spLocks noGrp="1"/>
          </p:cNvSpPr>
          <p:nvPr>
            <p:ph type="title"/>
          </p:nvPr>
        </p:nvSpPr>
        <p:spPr>
          <a:xfrm>
            <a:off x="467544" y="476672"/>
            <a:ext cx="8229600" cy="1143000"/>
          </a:xfrm>
        </p:spPr>
        <p:txBody>
          <a:bodyPr anchor="t">
            <a:noAutofit/>
          </a:bodyPr>
          <a:lstStyle/>
          <a:p>
            <a:r>
              <a:rPr lang="en-GB" sz="3200" b="1" dirty="0"/>
              <a:t>The legislation of community development</a:t>
            </a:r>
            <a:endParaRPr lang="en-GB" sz="3200" dirty="0"/>
          </a:p>
        </p:txBody>
      </p:sp>
      <p:pic>
        <p:nvPicPr>
          <p:cNvPr id="4098" name="Picture 2"/>
          <p:cNvPicPr>
            <a:picLocks noChangeAspect="1" noChangeArrowheads="1"/>
          </p:cNvPicPr>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932040" y="2132856"/>
            <a:ext cx="4032448" cy="360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220072" y="4057228"/>
            <a:ext cx="2520280" cy="16040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64648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2708920"/>
            <a:ext cx="3960440" cy="3096344"/>
          </a:xfrm>
        </p:spPr>
        <p:txBody>
          <a:bodyPr>
            <a:normAutofit fontScale="62500" lnSpcReduction="20000"/>
          </a:bodyPr>
          <a:lstStyle/>
          <a:p>
            <a:pPr algn="just">
              <a:buFont typeface="Wingdings" pitchFamily="2" charset="2"/>
              <a:buChar char="q"/>
            </a:pPr>
            <a:r>
              <a:rPr lang="en-GB" dirty="0"/>
              <a:t>Communication is a very important matter for community development. Digital technology integration made it very easy to communicate both internally and externally</a:t>
            </a:r>
          </a:p>
          <a:p>
            <a:pPr algn="just">
              <a:buFont typeface="Wingdings" pitchFamily="2" charset="2"/>
              <a:buChar char="q"/>
            </a:pPr>
            <a:r>
              <a:rPr lang="en-GB" dirty="0"/>
              <a:t>Social media communication is the most useful communication process in the modern technological age</a:t>
            </a:r>
          </a:p>
          <a:p>
            <a:pPr algn="just">
              <a:buFont typeface="Wingdings" pitchFamily="2" charset="2"/>
              <a:buChar char="q"/>
            </a:pPr>
            <a:r>
              <a:rPr lang="en-GB" dirty="0"/>
              <a:t>Online communication has brought information to people in the community and audiences that previously could not be reached by the traditional communication</a:t>
            </a:r>
          </a:p>
          <a:p>
            <a:pPr marL="0" indent="0" algn="just">
              <a:buNone/>
            </a:pPr>
            <a:endParaRPr lang="en-GB" dirty="0"/>
          </a:p>
        </p:txBody>
      </p:sp>
      <p:sp>
        <p:nvSpPr>
          <p:cNvPr id="2" name="Title 1"/>
          <p:cNvSpPr>
            <a:spLocks noGrp="1"/>
          </p:cNvSpPr>
          <p:nvPr>
            <p:ph type="title"/>
          </p:nvPr>
        </p:nvSpPr>
        <p:spPr>
          <a:xfrm>
            <a:off x="539552" y="836712"/>
            <a:ext cx="8229600" cy="1143000"/>
          </a:xfrm>
        </p:spPr>
        <p:txBody>
          <a:bodyPr anchor="t">
            <a:noAutofit/>
          </a:bodyPr>
          <a:lstStyle/>
          <a:p>
            <a:r>
              <a:rPr lang="en-GB" sz="3200" b="1" dirty="0"/>
              <a:t>Communication both internally and externally</a:t>
            </a:r>
            <a:endParaRPr lang="en-GB" sz="3200"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2852936"/>
            <a:ext cx="3384376" cy="2448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02512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2708920"/>
            <a:ext cx="3960440" cy="3096344"/>
          </a:xfrm>
        </p:spPr>
        <p:txBody>
          <a:bodyPr>
            <a:normAutofit fontScale="55000" lnSpcReduction="20000"/>
          </a:bodyPr>
          <a:lstStyle/>
          <a:p>
            <a:pPr algn="just">
              <a:buFont typeface="Wingdings" pitchFamily="2" charset="2"/>
              <a:buChar char="q"/>
            </a:pPr>
            <a:r>
              <a:rPr lang="en-GB" dirty="0"/>
              <a:t>Social barrier: Discriminations and prejudice are common barriers. Expectation cultural diversity, equality, political view et al are the other</a:t>
            </a:r>
          </a:p>
          <a:p>
            <a:pPr algn="just">
              <a:buFont typeface="Wingdings" pitchFamily="2" charset="2"/>
              <a:buChar char="q"/>
            </a:pPr>
            <a:r>
              <a:rPr lang="en-GB" dirty="0"/>
              <a:t>Environmental pollution is also a very important behaviour and an effective and strategic step need to apply to reduce pollution.</a:t>
            </a:r>
          </a:p>
          <a:p>
            <a:pPr algn="just">
              <a:buFont typeface="Wingdings" pitchFamily="2" charset="2"/>
              <a:buChar char="q"/>
            </a:pPr>
            <a:r>
              <a:rPr lang="en-GB" dirty="0"/>
              <a:t>The economic barrier is common in new community development and there is needed a pre-plan to reduce it.</a:t>
            </a:r>
          </a:p>
          <a:p>
            <a:pPr algn="just">
              <a:buFont typeface="Wingdings" pitchFamily="2" charset="2"/>
              <a:buChar char="q"/>
            </a:pPr>
            <a:r>
              <a:rPr lang="en-GB" dirty="0"/>
              <a:t>There is a great problem of lack of natural resources and damage of the present resource. Effective utilization and guideline to use and preserve may be a solution (Abdallah, Bressers and Clancy, 2014).</a:t>
            </a:r>
          </a:p>
          <a:p>
            <a:pPr algn="just">
              <a:buFont typeface="Wingdings" pitchFamily="2" charset="2"/>
              <a:buChar char="q"/>
            </a:pPr>
            <a:endParaRPr lang="en-GB" dirty="0"/>
          </a:p>
        </p:txBody>
      </p:sp>
      <p:sp>
        <p:nvSpPr>
          <p:cNvPr id="2" name="Title 1"/>
          <p:cNvSpPr>
            <a:spLocks noGrp="1"/>
          </p:cNvSpPr>
          <p:nvPr>
            <p:ph type="title"/>
          </p:nvPr>
        </p:nvSpPr>
        <p:spPr>
          <a:xfrm>
            <a:off x="539552" y="836712"/>
            <a:ext cx="8229600" cy="1143000"/>
          </a:xfrm>
        </p:spPr>
        <p:txBody>
          <a:bodyPr anchor="t">
            <a:noAutofit/>
          </a:bodyPr>
          <a:lstStyle/>
          <a:p>
            <a:r>
              <a:rPr lang="en-GB" sz="3200" b="1" dirty="0"/>
              <a:t>The possible barriers for new community development and solution</a:t>
            </a:r>
            <a:endParaRPr lang="en-GB" sz="3200"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2852936"/>
            <a:ext cx="3600400" cy="273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01928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1988841"/>
            <a:ext cx="3096344" cy="3600400"/>
          </a:xfrm>
        </p:spPr>
        <p:txBody>
          <a:bodyPr>
            <a:normAutofit fontScale="62500" lnSpcReduction="20000"/>
          </a:bodyPr>
          <a:lstStyle/>
          <a:p>
            <a:pPr marL="0" indent="0" algn="just">
              <a:buNone/>
            </a:pPr>
            <a:r>
              <a:rPr lang="en-GB" dirty="0"/>
              <a:t>I have designed and structured the community by maintaining the local needs, environmental needs, government legislation and principles. </a:t>
            </a:r>
          </a:p>
          <a:p>
            <a:pPr marL="0" indent="0" algn="just">
              <a:buNone/>
            </a:pPr>
            <a:r>
              <a:rPr lang="en-GB" dirty="0"/>
              <a:t>I also implemented effective process the control of wastage, reduction of pollution, promotion of local foods, development of public space, energy conservation and efficiency and support to local business approaches in the new planning of community. These terms are very important for sustainable community development. </a:t>
            </a:r>
          </a:p>
        </p:txBody>
      </p:sp>
      <p:sp>
        <p:nvSpPr>
          <p:cNvPr id="2" name="Title 1"/>
          <p:cNvSpPr>
            <a:spLocks noGrp="1"/>
          </p:cNvSpPr>
          <p:nvPr>
            <p:ph type="title"/>
          </p:nvPr>
        </p:nvSpPr>
        <p:spPr>
          <a:xfrm>
            <a:off x="539552" y="836712"/>
            <a:ext cx="8229600" cy="1143000"/>
          </a:xfrm>
        </p:spPr>
        <p:txBody>
          <a:bodyPr anchor="t">
            <a:noAutofit/>
          </a:bodyPr>
          <a:lstStyle/>
          <a:p>
            <a:r>
              <a:rPr lang="en-GB" sz="3200" b="1" dirty="0"/>
              <a:t>Sustainability and future of the community</a:t>
            </a:r>
            <a:endParaRPr lang="en-GB" sz="3200" dirty="0"/>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3929" y="1628801"/>
            <a:ext cx="4896544" cy="4320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22496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fontScale="55000" lnSpcReduction="20000"/>
          </a:bodyPr>
          <a:lstStyle/>
          <a:p>
            <a:pPr algn="just"/>
            <a:r>
              <a:rPr lang="en-GB" dirty="0"/>
              <a:t>Adedo Kun MO 2008. A Handbook of Community Development,  Ado-Ekiti: Balfak Publisher.</a:t>
            </a:r>
          </a:p>
          <a:p>
            <a:pPr algn="just"/>
            <a:r>
              <a:rPr lang="en-GB" dirty="0"/>
              <a:t>Abdallah, S., Bressers, H. and Clancy, J. (2014). Barriers to community development. Community Development Journal, 50(2), pp.213–228.</a:t>
            </a:r>
          </a:p>
          <a:p>
            <a:pPr algn="just"/>
            <a:r>
              <a:rPr lang="en-GB" dirty="0"/>
              <a:t>Gov. UK (n.d.). Sustainable Communities Act 2007: Update Report on First Invitation Proposals. [online] Available at: https://assets.publishing.service.gov.uk/government/uploads/system/uploads/attachment_data/file/224540/Sustainable_Communities_Act_2007_update.pdf [Accessed 4 Jun. 2021].</a:t>
            </a:r>
          </a:p>
          <a:p>
            <a:pPr algn="just"/>
            <a:r>
              <a:rPr lang="en-GB" dirty="0"/>
              <a:t>Kibakin, M.V. and Kryukova, M.M. (2020). Manuel Сastells’ concept of the power of communication in the scientific discourse of digital sociology. Digital Sociology, 3(3), pp.4–11.</a:t>
            </a:r>
          </a:p>
          <a:p>
            <a:pPr algn="just"/>
            <a:r>
              <a:rPr lang="en-GB" dirty="0"/>
              <a:t>Ministry of Housing, Communities &amp; Local Government (2014). Neighbourhood planning. [online] GOV.UK. Available at: https://www.gov.uk/guidance/neighbourhood-planning--2 [Accessed 17 Jan. 2019].</a:t>
            </a:r>
          </a:p>
          <a:p>
            <a:pPr algn="just"/>
            <a:r>
              <a:rPr lang="en-GB" dirty="0"/>
              <a:t>Ministry of Housing, Communities &amp; Local Government (2021). National Planning Policy Framework. [online] Available at: https://assets.publishing.service.gov.uk/government/uploads/system/uploads/attachment_data/file/1005759/NPPF_July_2021.pdf.</a:t>
            </a:r>
          </a:p>
          <a:p>
            <a:pPr algn="just"/>
            <a:r>
              <a:rPr lang="en-GB" dirty="0"/>
              <a:t>O’Connell, T. (2007). The Handbook of Community Practice. Community Development Journal, 42(2), pp.276–278.</a:t>
            </a:r>
          </a:p>
          <a:p>
            <a:pPr algn="just"/>
            <a:r>
              <a:rPr lang="en-GB" dirty="0"/>
              <a:t>Wade, J.L. (2012). Felt Needs and Anticipatory Needs: Reformulation of a Basic Community Development Principle. Community Development Society. Journal, 20(1), pp.116–123.</a:t>
            </a:r>
          </a:p>
          <a:p>
            <a:pPr marL="0" indent="0" algn="just">
              <a:buNone/>
            </a:pPr>
            <a:endParaRPr lang="en-GB" dirty="0"/>
          </a:p>
        </p:txBody>
      </p:sp>
      <p:sp>
        <p:nvSpPr>
          <p:cNvPr id="2" name="Title 1"/>
          <p:cNvSpPr>
            <a:spLocks noGrp="1"/>
          </p:cNvSpPr>
          <p:nvPr>
            <p:ph type="title"/>
          </p:nvPr>
        </p:nvSpPr>
        <p:spPr>
          <a:xfrm>
            <a:off x="539552" y="836712"/>
            <a:ext cx="8229600" cy="1143000"/>
          </a:xfrm>
        </p:spPr>
        <p:txBody>
          <a:bodyPr anchor="t">
            <a:noAutofit/>
          </a:bodyPr>
          <a:lstStyle/>
          <a:p>
            <a:r>
              <a:rPr lang="en-GB" sz="3200" b="1" dirty="0"/>
              <a:t>Reference</a:t>
            </a:r>
            <a:br>
              <a:rPr lang="en-GB" sz="3200" dirty="0"/>
            </a:br>
            <a:endParaRPr lang="en-GB" sz="3200" dirty="0"/>
          </a:p>
        </p:txBody>
      </p:sp>
    </p:spTree>
    <p:extLst>
      <p:ext uri="{BB962C8B-B14F-4D97-AF65-F5344CB8AC3E}">
        <p14:creationId xmlns:p14="http://schemas.microsoft.com/office/powerpoint/2010/main" val="86734351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4</TotalTime>
  <Words>2078</Words>
  <Application>Microsoft Office PowerPoint</Application>
  <PresentationFormat>On-screen Show (4:3)</PresentationFormat>
  <Paragraphs>68</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Constantia</vt:lpstr>
      <vt:lpstr>Wingdings</vt:lpstr>
      <vt:lpstr>Wingdings 2</vt:lpstr>
      <vt:lpstr>Paper</vt:lpstr>
      <vt:lpstr>PowerPoint Presentation</vt:lpstr>
      <vt:lpstr>Introduction</vt:lpstr>
      <vt:lpstr>Diversity and demographic change likely to impact to a new community </vt:lpstr>
      <vt:lpstr>Diversity and demographic change likely to impact to a new community </vt:lpstr>
      <vt:lpstr>The legislation of community development</vt:lpstr>
      <vt:lpstr>Communication both internally and externally</vt:lpstr>
      <vt:lpstr>The possible barriers for new community development and solution</vt:lpstr>
      <vt:lpstr>Sustainability and future of the community</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Sharmin Rahman (1809328)</cp:lastModifiedBy>
  <cp:revision>2</cp:revision>
  <dcterms:created xsi:type="dcterms:W3CDTF">2022-03-21T06:06:31Z</dcterms:created>
  <dcterms:modified xsi:type="dcterms:W3CDTF">2022-04-01T20:31:01Z</dcterms:modified>
</cp:coreProperties>
</file>