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mf" ContentType="image/x-wm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0" r:id="rId1"/>
  </p:sldMasterIdLst>
  <p:notesMasterIdLst>
    <p:notesMasterId r:id="rId19"/>
  </p:notesMasterIdLst>
  <p:handoutMasterIdLst>
    <p:handoutMasterId r:id="rId20"/>
  </p:handoutMasterIdLst>
  <p:sldIdLst>
    <p:sldId id="256" r:id="rId2"/>
    <p:sldId id="257" r:id="rId3"/>
    <p:sldId id="281" r:id="rId4"/>
    <p:sldId id="283" r:id="rId5"/>
    <p:sldId id="284" r:id="rId6"/>
    <p:sldId id="285" r:id="rId7"/>
    <p:sldId id="286" r:id="rId8"/>
    <p:sldId id="288" r:id="rId9"/>
    <p:sldId id="292" r:id="rId10"/>
    <p:sldId id="301" r:id="rId11"/>
    <p:sldId id="293" r:id="rId12"/>
    <p:sldId id="295" r:id="rId13"/>
    <p:sldId id="300" r:id="rId14"/>
    <p:sldId id="296" r:id="rId15"/>
    <p:sldId id="297" r:id="rId16"/>
    <p:sldId id="298" r:id="rId17"/>
    <p:sldId id="303" r:id="rId18"/>
  </p:sldIdLst>
  <p:sldSz cx="9144000" cy="6858000" type="screen4x3"/>
  <p:notesSz cx="6797675" cy="9926638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Verdana" pitchFamily="34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F6491F7-4A3C-4695-B07D-51E85C3C4B5F}" v="1" dt="2021-01-20T14:51:26.2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64" autoAdjust="0"/>
    <p:restoredTop sz="57930" autoAdjust="0"/>
  </p:normalViewPr>
  <p:slideViewPr>
    <p:cSldViewPr>
      <p:cViewPr varScale="1">
        <p:scale>
          <a:sx n="67" d="100"/>
          <a:sy n="67" d="100"/>
        </p:scale>
        <p:origin x="2316" y="7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66" d="100"/>
          <a:sy n="66" d="100"/>
        </p:scale>
        <p:origin x="0" y="0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Peter Doyle" userId="S::p.doyle@uwtsd.ac.uk::9eb13c6d-8f51-46c9-bcaf-0558aa31b953" providerId="AD" clId="Web-{BF6491F7-4A3C-4695-B07D-51E85C3C4B5F}"/>
    <pc:docChg chg="delSld">
      <pc:chgData name="Peter Doyle" userId="S::p.doyle@uwtsd.ac.uk::9eb13c6d-8f51-46c9-bcaf-0558aa31b953" providerId="AD" clId="Web-{BF6491F7-4A3C-4695-B07D-51E85C3C4B5F}" dt="2021-01-20T14:51:26.262" v="0"/>
      <pc:docMkLst>
        <pc:docMk/>
      </pc:docMkLst>
      <pc:sldChg chg="del">
        <pc:chgData name="Peter Doyle" userId="S::p.doyle@uwtsd.ac.uk::9eb13c6d-8f51-46c9-bcaf-0558aa31b953" providerId="AD" clId="Web-{BF6491F7-4A3C-4695-B07D-51E85C3C4B5F}" dt="2021-01-20T14:51:26.262" v="0"/>
        <pc:sldMkLst>
          <pc:docMk/>
          <pc:sldMk cId="3476001170" sldId="304"/>
        </pc:sldMkLst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1" name="Rectangle 3"/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297CD5DF-750C-4E7B-A92E-F87899C67CA4}" type="datetimeFigureOut">
              <a:rPr lang="en-GB"/>
              <a:pPr>
                <a:defRPr/>
              </a:pPr>
              <a:t>20/01/2021</a:t>
            </a:fld>
            <a:endParaRPr lang="en-GB"/>
          </a:p>
        </p:txBody>
      </p:sp>
      <p:sp>
        <p:nvSpPr>
          <p:cNvPr id="48132" name="Rectangle 4"/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8133" name="Rectangle 5"/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51B785B1-3E2A-4439-A975-ABE7FB857F9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888694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51098" y="0"/>
            <a:ext cx="2944958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0AF1F433-7372-417E-AC9A-D1F780CBAA4D}" type="datetimeFigureOut">
              <a:rPr lang="en-GB"/>
              <a:pPr>
                <a:defRPr/>
              </a:pPr>
              <a:t>20/01/2021</a:t>
            </a:fld>
            <a:endParaRPr lang="en-GB"/>
          </a:p>
        </p:txBody>
      </p:sp>
      <p:sp>
        <p:nvSpPr>
          <p:cNvPr id="5124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939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606" y="4714876"/>
            <a:ext cx="5438464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</a:p>
        </p:txBody>
      </p:sp>
      <p:sp>
        <p:nvSpPr>
          <p:cNvPr id="5939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939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51098" y="9428164"/>
            <a:ext cx="2944958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0" hangingPunct="0">
              <a:defRPr sz="1200" smtClean="0">
                <a:latin typeface="Arial" charset="0"/>
              </a:defRPr>
            </a:lvl1pPr>
          </a:lstStyle>
          <a:p>
            <a:pPr>
              <a:defRPr/>
            </a:pPr>
            <a:fld id="{B683B92C-6AAF-479C-8FC3-41291BC527C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1105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306262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sz="1600" dirty="0"/>
              <a:t>Definitions</a:t>
            </a:r>
          </a:p>
          <a:p>
            <a:r>
              <a:rPr lang="en-GB" sz="1600" dirty="0"/>
              <a:t>Verb – give an account; tell; state; describe; give details; testify; convey; inform; recount</a:t>
            </a:r>
          </a:p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32073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62063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273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849294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71623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171862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895019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9805294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{Added slide}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397317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76917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4467710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064334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782141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 sz="16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090928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pPr>
              <a:defRPr/>
            </a:pPr>
            <a:fld id="{B683B92C-6AAF-479C-8FC3-41291BC527C5}" type="slidenum">
              <a:rPr lang="en-GB" smtClean="0"/>
              <a:pPr>
                <a:defRPr/>
              </a:pPr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955346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B27E6579-47E2-4F60-B4ED-4338CA57CAB7}" type="datetimeFigureOut">
              <a:rPr lang="en-US" smtClean="0"/>
              <a:pPr>
                <a:defRPr/>
              </a:pPr>
              <a:t>1/20/2021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8D745303-6E8E-4FA0-9BDB-3C7742DB8AA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47275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45557686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1/20/2021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51064221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1/20/2021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0390507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4213AF-26F6-41FA-8D85-E2C5388D6E58}" type="datetimeFigureOut">
              <a:rPr lang="en-US" smtClean="0"/>
              <a:pPr/>
              <a:t>1/20/2021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298777090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7920" y="218757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44213AF-26F6-41FA-8D85-E2C5388D6E58}" type="datetimeFigureOut">
              <a:rPr lang="en-US" smtClean="0"/>
              <a:pPr/>
              <a:t>1/20/2021</a:t>
            </a:fld>
            <a:endParaRPr lang="en-US" sz="1000" dirty="0">
              <a:solidFill>
                <a:schemeClr val="tx1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 algn="r" eaLnBrk="1" latinLnBrk="0" hangingPunct="1"/>
            <a:endParaRPr kumimoji="0" lang="en-US" sz="1000" dirty="0">
              <a:solidFill>
                <a:schemeClr val="tx1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BBC35B-A44B-4119-B8DA-DE9E3DFADA20}" type="slidenum">
              <a:rPr kumimoji="0" lang="en-US" smtClean="0"/>
              <a:pPr/>
              <a:t>‹#›</a:t>
            </a:fld>
            <a:endParaRPr kumimoji="0" lang="en-US" sz="1000" b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3141777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1" r:id="rId1"/>
    <p:sldLayoutId id="2147483702" r:id="rId2"/>
    <p:sldLayoutId id="2147483703" r:id="rId3"/>
    <p:sldLayoutId id="2147483704" r:id="rId4"/>
    <p:sldLayoutId id="2147483705" r:id="rId5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42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Effect transition="in" filter="fade">
                      <p:cBhvr>
                        <p:cTn dur="1000"/>
                        <p:tgtEl>
                          <p:spTgt spid="3"/>
                        </p:tgtEl>
                      </p:cBhvr>
                    </p:animEffect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#ppt_x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>
                        <p:cTn dur="1000" fill="hold"/>
                        <p:tgtEl>
                          <p:spTgt spid="3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+.1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b="1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2.wmf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v.uk/government/uploads/system/uploads/attachment_data/file/554896/defra-accountability-system-statement-2016.pdf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Formal Writing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1331640" y="5218237"/>
            <a:ext cx="6858000" cy="1655762"/>
          </a:xfrm>
        </p:spPr>
        <p:txBody>
          <a:bodyPr/>
          <a:lstStyle/>
          <a:p>
            <a:pPr algn="r" eaLnBrk="1" hangingPunct="1"/>
            <a:r>
              <a:rPr lang="en-GB" dirty="0"/>
              <a:t>Peter Doyle, M.A.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Formal Writing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>
          <a:xfrm>
            <a:off x="500034" y="1285860"/>
            <a:ext cx="4040188" cy="762000"/>
          </a:xfrm>
        </p:spPr>
        <p:txBody>
          <a:bodyPr/>
          <a:lstStyle/>
          <a:p>
            <a:pPr algn="ctr"/>
            <a:r>
              <a:rPr lang="en-GB" sz="3600" dirty="0"/>
              <a:t>Report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2"/>
          </p:nvPr>
        </p:nvSpPr>
        <p:spPr>
          <a:xfrm>
            <a:off x="500034" y="2143116"/>
            <a:ext cx="4040188" cy="3941763"/>
          </a:xfrm>
        </p:spPr>
        <p:txBody>
          <a:bodyPr/>
          <a:lstStyle/>
          <a:p>
            <a:r>
              <a:rPr lang="en-GB" sz="3600" dirty="0"/>
              <a:t>A spoken or written account of something seen, done or studied.</a:t>
            </a:r>
          </a:p>
          <a:p>
            <a:endParaRPr lang="en-GB" sz="3600" dirty="0"/>
          </a:p>
        </p:txBody>
      </p:sp>
      <p:sp>
        <p:nvSpPr>
          <p:cNvPr id="7" name="Text Placeholder 6"/>
          <p:cNvSpPr>
            <a:spLocks noGrp="1"/>
          </p:cNvSpPr>
          <p:nvPr>
            <p:ph type="body" sz="quarter" idx="3"/>
          </p:nvPr>
        </p:nvSpPr>
        <p:spPr>
          <a:xfrm>
            <a:off x="4714876" y="1285860"/>
            <a:ext cx="4041775" cy="762000"/>
          </a:xfrm>
        </p:spPr>
        <p:txBody>
          <a:bodyPr/>
          <a:lstStyle/>
          <a:p>
            <a:pPr algn="ctr"/>
            <a:r>
              <a:rPr lang="en-GB" sz="3600" dirty="0"/>
              <a:t>Essay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4"/>
          </p:nvPr>
        </p:nvSpPr>
        <p:spPr>
          <a:xfrm>
            <a:off x="4643438" y="2143116"/>
            <a:ext cx="4041775" cy="3941763"/>
          </a:xfrm>
        </p:spPr>
        <p:txBody>
          <a:bodyPr/>
          <a:lstStyle/>
          <a:p>
            <a:r>
              <a:rPr lang="en-GB" sz="3600" dirty="0"/>
              <a:t>A short piece of writing on a given subject matter</a:t>
            </a:r>
          </a:p>
        </p:txBody>
      </p:sp>
      <p:pic>
        <p:nvPicPr>
          <p:cNvPr id="4100" name="Picture 4" descr="C:\Users\Rees-Evans\AppData\Local\Microsoft\Windows\Temporary Internet Files\Content.IE5\F8C82VY6\MC900439818[1]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00298" y="4286256"/>
            <a:ext cx="2285992" cy="2285992"/>
          </a:xfrm>
          <a:prstGeom prst="rect">
            <a:avLst/>
          </a:prstGeom>
          <a:noFill/>
        </p:spPr>
      </p:pic>
      <p:pic>
        <p:nvPicPr>
          <p:cNvPr id="4103" name="Picture 7" descr="C:\Users\Rees-Evans\AppData\Local\Microsoft\Windows\Temporary Internet Files\Content.IE5\1SEH92YB\MC90001287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12" y="4357694"/>
            <a:ext cx="2386818" cy="161557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  <p:bldP spid="6" grpId="0" build="p"/>
      <p:bldP spid="7" grpId="0" build="p"/>
      <p:bldP spid="8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 Essay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Particular structure and layout,</a:t>
            </a:r>
          </a:p>
          <a:p>
            <a:endParaRPr lang="en-GB" dirty="0"/>
          </a:p>
          <a:p>
            <a:r>
              <a:rPr lang="en-GB" dirty="0"/>
              <a:t>Formal, academic style,</a:t>
            </a:r>
          </a:p>
          <a:p>
            <a:endParaRPr lang="en-GB" dirty="0"/>
          </a:p>
          <a:p>
            <a:r>
              <a:rPr lang="en-GB" dirty="0"/>
              <a:t>Question to answer.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Essay Structure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Title or Question</a:t>
            </a:r>
          </a:p>
          <a:p>
            <a:endParaRPr lang="en-GB" dirty="0"/>
          </a:p>
          <a:p>
            <a:r>
              <a:rPr lang="en-GB" dirty="0"/>
              <a:t>Introduction</a:t>
            </a:r>
          </a:p>
          <a:p>
            <a:endParaRPr lang="en-GB" dirty="0"/>
          </a:p>
          <a:p>
            <a:r>
              <a:rPr lang="en-GB" dirty="0"/>
              <a:t>Main Body</a:t>
            </a:r>
          </a:p>
          <a:p>
            <a:endParaRPr lang="en-GB" dirty="0"/>
          </a:p>
          <a:p>
            <a:r>
              <a:rPr lang="en-GB" dirty="0"/>
              <a:t>Conclusion</a:t>
            </a:r>
          </a:p>
          <a:p>
            <a:endParaRPr lang="en-GB" dirty="0"/>
          </a:p>
          <a:p>
            <a:r>
              <a:rPr lang="en-GB" dirty="0"/>
              <a:t>Bibliography</a:t>
            </a: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Why write a Report?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Specific Research,</a:t>
            </a:r>
          </a:p>
          <a:p>
            <a:r>
              <a:rPr lang="en-GB" sz="3600" dirty="0"/>
              <a:t>Course of action to be used in research,</a:t>
            </a:r>
          </a:p>
          <a:p>
            <a:r>
              <a:rPr lang="en-GB" sz="3600" dirty="0"/>
              <a:t>Give information concisely and accurately,</a:t>
            </a:r>
          </a:p>
          <a:p>
            <a:r>
              <a:rPr lang="en-GB" sz="3600" dirty="0"/>
              <a:t>Impersonal and objective,</a:t>
            </a:r>
          </a:p>
          <a:p>
            <a:r>
              <a:rPr lang="en-GB" sz="3600" dirty="0"/>
              <a:t>Findings,</a:t>
            </a:r>
          </a:p>
          <a:p>
            <a:r>
              <a:rPr lang="en-GB" sz="3600" dirty="0"/>
              <a:t>Standard structure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How to write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109728" indent="0">
              <a:buNone/>
            </a:pPr>
            <a:endParaRPr lang="en-GB" sz="3600" dirty="0"/>
          </a:p>
          <a:p>
            <a:pPr marL="109728" indent="0">
              <a:buNone/>
            </a:pPr>
            <a:r>
              <a:rPr lang="en-GB" sz="3600" dirty="0"/>
              <a:t>Think of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subject matter </a:t>
            </a:r>
            <a:r>
              <a:rPr lang="en-GB" sz="3600" dirty="0"/>
              <a:t>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purpose</a:t>
            </a:r>
            <a:r>
              <a:rPr lang="en-GB" sz="3600" dirty="0"/>
              <a:t> of the report</a:t>
            </a:r>
          </a:p>
          <a:p>
            <a:pPr lvl="1"/>
            <a:r>
              <a:rPr lang="en-GB" sz="3600" dirty="0"/>
              <a:t>The </a:t>
            </a:r>
            <a:r>
              <a:rPr lang="en-GB" sz="3600" b="1" dirty="0"/>
              <a:t>reader</a:t>
            </a:r>
            <a:r>
              <a:rPr lang="en-GB" sz="3600" dirty="0"/>
              <a:t> of the report.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Subject Matter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What do you already know about the subject matter?</a:t>
            </a:r>
          </a:p>
          <a:p>
            <a:endParaRPr lang="en-GB" sz="3600" dirty="0"/>
          </a:p>
          <a:p>
            <a:r>
              <a:rPr lang="en-GB" sz="3600" dirty="0"/>
              <a:t>What do you need to find out?</a:t>
            </a:r>
          </a:p>
          <a:p>
            <a:endParaRPr lang="en-GB" sz="3600" dirty="0"/>
          </a:p>
          <a:p>
            <a:r>
              <a:rPr lang="en-GB" sz="3600" dirty="0"/>
              <a:t>Where will you find the information you need?</a:t>
            </a:r>
          </a:p>
          <a:p>
            <a:endParaRPr lang="en-GB" sz="36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Reader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3200" dirty="0"/>
              <a:t>What does the reader already know about the subject area?</a:t>
            </a:r>
          </a:p>
          <a:p>
            <a:pPr marL="109728" indent="0">
              <a:buNone/>
            </a:pPr>
            <a:endParaRPr lang="en-GB" sz="3200" dirty="0"/>
          </a:p>
          <a:p>
            <a:pPr lvl="1"/>
            <a:r>
              <a:rPr lang="en-GB" sz="3200" dirty="0"/>
              <a:t>Little or no knowledge?</a:t>
            </a:r>
          </a:p>
          <a:p>
            <a:pPr lvl="1"/>
            <a:r>
              <a:rPr lang="en-GB" sz="3200" dirty="0"/>
              <a:t>Extremely knowledgeable?</a:t>
            </a:r>
          </a:p>
          <a:p>
            <a:pPr lvl="1"/>
            <a:r>
              <a:rPr lang="en-GB" sz="3200" dirty="0"/>
              <a:t>Somewhere in between?</a:t>
            </a:r>
          </a:p>
          <a:p>
            <a:endParaRPr lang="en-GB" sz="3200" dirty="0"/>
          </a:p>
          <a:p>
            <a:r>
              <a:rPr lang="en-GB" sz="3200" dirty="0"/>
              <a:t>This will affect the terminology adopted in your communication.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-56803"/>
            <a:ext cx="7886700" cy="1325563"/>
          </a:xfrm>
        </p:spPr>
        <p:txBody>
          <a:bodyPr/>
          <a:lstStyle/>
          <a:p>
            <a:r>
              <a:rPr lang="en-GB" dirty="0"/>
              <a:t>Structure of a Report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525963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en-GB" sz="3200" b="1" dirty="0"/>
              <a:t>Title Page</a:t>
            </a:r>
          </a:p>
          <a:p>
            <a:pPr>
              <a:buNone/>
            </a:pPr>
            <a:r>
              <a:rPr lang="en-GB" sz="3200" dirty="0"/>
              <a:t>Contents Page</a:t>
            </a:r>
          </a:p>
          <a:p>
            <a:pPr>
              <a:buNone/>
            </a:pPr>
            <a:r>
              <a:rPr lang="en-GB" sz="3200" dirty="0"/>
              <a:t>Executive Summary</a:t>
            </a:r>
          </a:p>
          <a:p>
            <a:pPr marL="566928" indent="-457200">
              <a:buAutoNum type="arabicPeriod"/>
            </a:pPr>
            <a:r>
              <a:rPr lang="en-GB" sz="3200" dirty="0"/>
              <a:t>Introduction</a:t>
            </a:r>
          </a:p>
          <a:p>
            <a:pPr marL="566928" indent="-457200">
              <a:buAutoNum type="arabicPeriod"/>
            </a:pPr>
            <a:r>
              <a:rPr lang="en-GB" sz="3200" dirty="0"/>
              <a:t>Main Findings</a:t>
            </a:r>
          </a:p>
          <a:p>
            <a:pPr marL="566928" indent="-457200">
              <a:buAutoNum type="arabicPeriod"/>
            </a:pPr>
            <a:r>
              <a:rPr lang="en-GB" sz="3200" dirty="0"/>
              <a:t>Conclusions</a:t>
            </a:r>
          </a:p>
          <a:p>
            <a:pPr marL="566928" indent="-457200">
              <a:buAutoNum type="arabicPeriod"/>
            </a:pPr>
            <a:r>
              <a:rPr lang="en-GB" sz="3200" dirty="0"/>
              <a:t>Recommendations</a:t>
            </a:r>
          </a:p>
          <a:p>
            <a:pPr marL="566928" indent="-457200">
              <a:buAutoNum type="arabicPeriod"/>
            </a:pPr>
            <a:r>
              <a:rPr lang="en-GB" sz="3200" dirty="0"/>
              <a:t>References</a:t>
            </a:r>
          </a:p>
          <a:p>
            <a:pPr marL="566928" indent="-457200">
              <a:buAutoNum type="arabicPeriod"/>
            </a:pPr>
            <a:r>
              <a:rPr lang="en-GB" sz="3200" dirty="0"/>
              <a:t>Appendices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dirty="0"/>
              <a:t>Executive summary</a:t>
            </a:r>
            <a:br>
              <a:rPr lang="en-GB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>
          <a:xfrm>
            <a:off x="179512" y="1481328"/>
            <a:ext cx="8712968" cy="4525963"/>
          </a:xfrm>
        </p:spPr>
        <p:txBody>
          <a:bodyPr>
            <a:normAutofit/>
          </a:bodyPr>
          <a:lstStyle/>
          <a:p>
            <a:r>
              <a:rPr lang="en-GB" dirty="0"/>
              <a:t>A short summary of the whole report in a few paragraphs. </a:t>
            </a:r>
          </a:p>
          <a:p>
            <a:r>
              <a:rPr lang="en-GB" dirty="0"/>
              <a:t>Imagine that the person reading this has just a few minutes to read the report before an important meeting.</a:t>
            </a:r>
          </a:p>
          <a:p>
            <a:r>
              <a:rPr lang="en-GB" dirty="0"/>
              <a:t>This section should give them all the </a:t>
            </a:r>
            <a:r>
              <a:rPr lang="en-GB" b="1" dirty="0"/>
              <a:t>key</a:t>
            </a:r>
            <a:r>
              <a:rPr lang="en-GB" dirty="0"/>
              <a:t> information they need.</a:t>
            </a:r>
          </a:p>
          <a:p>
            <a:r>
              <a:rPr lang="en-GB" dirty="0"/>
              <a:t>Although this section is placed at the beginning of the report, it is recommended that you write it </a:t>
            </a:r>
            <a:r>
              <a:rPr lang="en-GB" b="1" dirty="0"/>
              <a:t>last.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Make ‘terms of reference’ clear</a:t>
            </a:r>
          </a:p>
          <a:p>
            <a:endParaRPr lang="en-GB" dirty="0"/>
          </a:p>
          <a:p>
            <a:r>
              <a:rPr lang="en-GB" dirty="0"/>
              <a:t>Detail the topic to be covered</a:t>
            </a:r>
          </a:p>
          <a:p>
            <a:endParaRPr lang="en-GB" dirty="0"/>
          </a:p>
          <a:p>
            <a:r>
              <a:rPr lang="en-GB" dirty="0"/>
              <a:t>Include aim and objectives</a:t>
            </a:r>
          </a:p>
          <a:p>
            <a:endParaRPr lang="en-GB" dirty="0"/>
          </a:p>
          <a:p>
            <a:r>
              <a:rPr lang="en-GB" dirty="0"/>
              <a:t>‘Set the Scene’</a:t>
            </a:r>
          </a:p>
          <a:p>
            <a:endParaRPr lang="en-GB" dirty="0"/>
          </a:p>
          <a:p>
            <a:r>
              <a:rPr lang="en-GB" dirty="0"/>
              <a:t>Keep it </a:t>
            </a:r>
            <a:br>
              <a:rPr lang="en-GB" dirty="0"/>
            </a:br>
            <a:r>
              <a:rPr lang="en-GB" dirty="0"/>
              <a:t>RELEVANT, FACTUAL AND BRIEF.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Findings/Analysis</a:t>
            </a:r>
          </a:p>
          <a:p>
            <a:endParaRPr lang="en-GB" dirty="0"/>
          </a:p>
          <a:p>
            <a:r>
              <a:rPr lang="en-GB" dirty="0"/>
              <a:t>Develop your ideas</a:t>
            </a:r>
          </a:p>
          <a:p>
            <a:endParaRPr lang="en-GB" dirty="0"/>
          </a:p>
          <a:p>
            <a:r>
              <a:rPr lang="en-GB" dirty="0"/>
              <a:t>Well structured and follow a logical sequence</a:t>
            </a:r>
          </a:p>
          <a:p>
            <a:endParaRPr lang="en-GB" dirty="0"/>
          </a:p>
          <a:p>
            <a:r>
              <a:rPr lang="en-GB" dirty="0"/>
              <a:t>Clear headings and sub-headings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Main Body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graphs, etc. in this area</a:t>
            </a:r>
          </a:p>
          <a:p>
            <a:endParaRPr lang="en-GB" dirty="0"/>
          </a:p>
          <a:p>
            <a:r>
              <a:rPr lang="en-GB" dirty="0"/>
              <a:t>Move from </a:t>
            </a:r>
            <a:r>
              <a:rPr lang="en-GB" u="sng" dirty="0"/>
              <a:t>‘descriptive’</a:t>
            </a:r>
            <a:r>
              <a:rPr lang="en-GB" dirty="0"/>
              <a:t> to </a:t>
            </a:r>
            <a:r>
              <a:rPr lang="en-GB" u="sng" dirty="0"/>
              <a:t>‘analytical/evaluative’</a:t>
            </a:r>
          </a:p>
          <a:p>
            <a:endParaRPr lang="en-GB" dirty="0"/>
          </a:p>
          <a:p>
            <a:r>
              <a:rPr lang="en-GB" dirty="0"/>
              <a:t>justify the conclusions / recommendations.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Conclusions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Drawn from the analysis</a:t>
            </a:r>
          </a:p>
          <a:p>
            <a:endParaRPr lang="en-GB" dirty="0"/>
          </a:p>
          <a:p>
            <a:r>
              <a:rPr lang="en-GB" dirty="0"/>
              <a:t>Clear and concise</a:t>
            </a:r>
          </a:p>
          <a:p>
            <a:endParaRPr lang="en-GB" dirty="0"/>
          </a:p>
          <a:p>
            <a:r>
              <a:rPr lang="en-GB" dirty="0"/>
              <a:t>NO NEW INFORMATION</a:t>
            </a:r>
          </a:p>
          <a:p>
            <a:endParaRPr lang="en-GB" dirty="0"/>
          </a:p>
          <a:p>
            <a:r>
              <a:rPr lang="en-GB" dirty="0"/>
              <a:t>What have you deduced about the situation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Recommendations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Suggested actions</a:t>
            </a:r>
          </a:p>
          <a:p>
            <a:endParaRPr lang="en-GB" dirty="0"/>
          </a:p>
          <a:p>
            <a:r>
              <a:rPr lang="en-GB" dirty="0"/>
              <a:t>Based on your findings</a:t>
            </a:r>
          </a:p>
          <a:p>
            <a:endParaRPr lang="en-GB" dirty="0"/>
          </a:p>
          <a:p>
            <a:r>
              <a:rPr lang="en-GB" dirty="0"/>
              <a:t>State any further investigation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Additional Sections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r>
              <a:rPr lang="en-GB" dirty="0"/>
              <a:t>Bibliography</a:t>
            </a:r>
          </a:p>
          <a:p>
            <a:endParaRPr lang="en-GB" dirty="0"/>
          </a:p>
          <a:p>
            <a:r>
              <a:rPr lang="en-GB" dirty="0"/>
              <a:t>Appendices</a:t>
            </a:r>
          </a:p>
          <a:p>
            <a:endParaRPr lang="en-GB" dirty="0"/>
          </a:p>
          <a:p>
            <a:r>
              <a:rPr lang="en-GB" dirty="0"/>
              <a:t>Example of Report : </a:t>
            </a:r>
            <a:r>
              <a:rPr lang="en-GB" sz="1400" dirty="0">
                <a:hlinkClick r:id="rId3"/>
              </a:rPr>
              <a:t>https://www.gov.uk/government/uploads/system/uploads/attachment_data/file/554896/defra-accountability-system-statement-2016.pdf</a:t>
            </a:r>
            <a:r>
              <a:rPr lang="en-GB" sz="1400" dirty="0"/>
              <a:t> </a:t>
            </a:r>
          </a:p>
          <a:p>
            <a:endParaRPr lang="en-GB" sz="1400" dirty="0"/>
          </a:p>
          <a:p>
            <a:r>
              <a:rPr lang="en-GB" sz="2400" dirty="0"/>
              <a:t>Example of an Essay : See Moodle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400" dirty="0"/>
              <a:t>Write in the third person.  </a:t>
            </a:r>
            <a:br>
              <a:rPr lang="en-GB" sz="4400" dirty="0"/>
            </a:br>
            <a:endParaRPr lang="en-GB" dirty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sz="2800" dirty="0"/>
              <a:t>For example, rather than </a:t>
            </a:r>
            <a:r>
              <a:rPr lang="en-GB" sz="2800" i="1" dirty="0"/>
              <a:t>‘ I found…’</a:t>
            </a:r>
            <a:r>
              <a:rPr lang="en-GB" sz="2800" dirty="0"/>
              <a:t> you should say something like </a:t>
            </a:r>
            <a:r>
              <a:rPr lang="en-GB" sz="2800" i="1" dirty="0"/>
              <a:t>‘</a:t>
            </a:r>
            <a:r>
              <a:rPr lang="en-GB" sz="2800" dirty="0"/>
              <a:t>It was evident…’.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believe that</a:t>
            </a:r>
            <a:r>
              <a:rPr lang="en-GB" sz="2800" dirty="0"/>
              <a:t>...’ – ‘It is believed to be the case that...’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I think this is the right course to take</a:t>
            </a:r>
            <a:r>
              <a:rPr lang="en-GB" sz="2800" dirty="0"/>
              <a:t>’ – ‘This appears to be the right course to take’</a:t>
            </a:r>
          </a:p>
          <a:p>
            <a:r>
              <a:rPr lang="en-GB" sz="2800" dirty="0"/>
              <a:t>‘</a:t>
            </a:r>
            <a:r>
              <a:rPr lang="en-GB" sz="2800" i="1" dirty="0"/>
              <a:t>To me, this argument is weak</a:t>
            </a:r>
            <a:r>
              <a:rPr lang="en-GB" sz="2800" dirty="0"/>
              <a:t>...’ – ‘Clearly, there are weaknesses in this argument...’</a:t>
            </a:r>
          </a:p>
          <a:p>
            <a:pPr>
              <a:buFont typeface="Wingdings 3" pitchFamily="18" charset="2"/>
              <a:buNone/>
            </a:pPr>
            <a:endParaRPr lang="en-GB" sz="2800" dirty="0"/>
          </a:p>
          <a:p>
            <a:r>
              <a:rPr lang="en-GB" sz="2800" b="1" dirty="0"/>
              <a:t>Don’t use the first person ( I, We, Us)</a:t>
            </a:r>
            <a:endParaRPr lang="en-GB" sz="2800" dirty="0"/>
          </a:p>
          <a:p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327</TotalTime>
  <Words>527</Words>
  <Application>Microsoft Office PowerPoint</Application>
  <PresentationFormat>On-screen Show (4:3)</PresentationFormat>
  <Paragraphs>148</Paragraphs>
  <Slides>17</Slides>
  <Notes>16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Office Theme</vt:lpstr>
      <vt:lpstr>Formal Writing</vt:lpstr>
      <vt:lpstr>Formal Writing</vt:lpstr>
      <vt:lpstr>An Essay</vt:lpstr>
      <vt:lpstr>Essay Structure</vt:lpstr>
      <vt:lpstr>Why write a Report?</vt:lpstr>
      <vt:lpstr>How to write a Report</vt:lpstr>
      <vt:lpstr>The Subject Matter</vt:lpstr>
      <vt:lpstr>The Reader</vt:lpstr>
      <vt:lpstr>Structure of a Report</vt:lpstr>
      <vt:lpstr>Executive summary </vt:lpstr>
      <vt:lpstr>Introduction</vt:lpstr>
      <vt:lpstr>Main Body</vt:lpstr>
      <vt:lpstr>Main Body</vt:lpstr>
      <vt:lpstr>Conclusions</vt:lpstr>
      <vt:lpstr>Recommendations</vt:lpstr>
      <vt:lpstr>Additional Sections</vt:lpstr>
      <vt:lpstr>Write in the third person.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Academic Writing</dc:title>
  <dc:creator>Graham Rees-Evans</dc:creator>
  <cp:lastModifiedBy>peter doyle</cp:lastModifiedBy>
  <cp:revision>43</cp:revision>
  <dcterms:created xsi:type="dcterms:W3CDTF">2010-10-31T18:18:02Z</dcterms:created>
  <dcterms:modified xsi:type="dcterms:W3CDTF">2021-01-20T14:51:26Z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TitusGUID">
    <vt:lpwstr>cc082450-abbb-471d-9e58-3629450ebcdc</vt:lpwstr>
  </property>
  <property fmtid="{D5CDD505-2E9C-101B-9397-08002B2CF9AE}" pid="3" name="SWPIL">
    <vt:lpwstr>NOT PROTECTIVELY MARKED</vt:lpwstr>
  </property>
  <property fmtid="{D5CDD505-2E9C-101B-9397-08002B2CF9AE}" pid="4" name="SWPVNV">
    <vt:lpwstr>No Visual Mark</vt:lpwstr>
  </property>
</Properties>
</file>