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8" r:id="rId4"/>
    <p:sldId id="269" r:id="rId5"/>
    <p:sldId id="271" r:id="rId6"/>
    <p:sldId id="259" r:id="rId7"/>
    <p:sldId id="263" r:id="rId8"/>
    <p:sldId id="264" r:id="rId9"/>
    <p:sldId id="260" r:id="rId10"/>
    <p:sldId id="261" r:id="rId11"/>
    <p:sldId id="272" r:id="rId12"/>
    <p:sldId id="262" r:id="rId13"/>
    <p:sldId id="267"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95" d="100"/>
          <a:sy n="95" d="100"/>
        </p:scale>
        <p:origin x="96"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1569577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987554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9174BC-A6B9-4FCC-8DFA-2FB5CB79BC80}"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02410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9174BC-A6B9-4FCC-8DFA-2FB5CB79BC80}"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4213823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9174BC-A6B9-4FCC-8DFA-2FB5CB79BC80}" type="datetimeFigureOut">
              <a:rPr lang="en-GB" smtClean="0"/>
              <a:t>27/09/2024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480352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9174BC-A6B9-4FCC-8DFA-2FB5CB79BC80}" type="datetimeFigureOut">
              <a:rPr lang="en-GB" smtClean="0"/>
              <a:t>27/09/2024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2924320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9174BC-A6B9-4FCC-8DFA-2FB5CB79BC80}" type="datetimeFigureOut">
              <a:rPr lang="en-GB" smtClean="0"/>
              <a:t>27/09/2024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464084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9174BC-A6B9-4FCC-8DFA-2FB5CB79BC80}"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1342582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9174BC-A6B9-4FCC-8DFA-2FB5CB79BC80}"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580129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3507250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9174BC-A6B9-4FCC-8DFA-2FB5CB79BC80}"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13EAB-AAEF-416B-9841-05135638FF1F}" type="slidenum">
              <a:rPr lang="en-GB" smtClean="0"/>
              <a:t>‹#›</a:t>
            </a:fld>
            <a:endParaRPr lang="en-GB"/>
          </a:p>
        </p:txBody>
      </p:sp>
    </p:spTree>
    <p:extLst>
      <p:ext uri="{BB962C8B-B14F-4D97-AF65-F5344CB8AC3E}">
        <p14:creationId xmlns:p14="http://schemas.microsoft.com/office/powerpoint/2010/main" val="1646722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9174BC-A6B9-4FCC-8DFA-2FB5CB79BC80}" type="datetimeFigureOut">
              <a:rPr lang="en-GB" smtClean="0"/>
              <a:t>27/09/2024</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013EAB-AAEF-416B-9841-05135638FF1F}" type="slidenum">
              <a:rPr lang="en-GB" smtClean="0"/>
              <a:t>‹#›</a:t>
            </a:fld>
            <a:endParaRPr lang="en-GB"/>
          </a:p>
        </p:txBody>
      </p:sp>
    </p:spTree>
    <p:extLst>
      <p:ext uri="{BB962C8B-B14F-4D97-AF65-F5344CB8AC3E}">
        <p14:creationId xmlns:p14="http://schemas.microsoft.com/office/powerpoint/2010/main" val="23247395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F31C8-B023-E584-0357-0C76B195863E}"/>
              </a:ext>
            </a:extLst>
          </p:cNvPr>
          <p:cNvSpPr>
            <a:spLocks noGrp="1"/>
          </p:cNvSpPr>
          <p:nvPr>
            <p:ph type="title"/>
          </p:nvPr>
        </p:nvSpPr>
        <p:spPr/>
        <p:txBody>
          <a:bodyPr>
            <a:normAutofit/>
          </a:bodyPr>
          <a:lstStyle/>
          <a:p>
            <a:r>
              <a:rPr lang="en-GB" sz="2000" b="1" dirty="0">
                <a:latin typeface="+mn-lt"/>
              </a:rPr>
              <a:t>HPAN5047/6047 Cultural Insights from Economic Anthropology</a:t>
            </a:r>
            <a:br>
              <a:rPr lang="en-GB" sz="2000" b="1" dirty="0">
                <a:latin typeface="+mn-lt"/>
              </a:rPr>
            </a:br>
            <a:r>
              <a:rPr lang="en-GB" sz="2700" b="1" dirty="0">
                <a:latin typeface="+mn-lt"/>
              </a:rPr>
              <a:t>Understanding the Market</a:t>
            </a:r>
          </a:p>
        </p:txBody>
      </p:sp>
      <p:sp>
        <p:nvSpPr>
          <p:cNvPr id="3" name="Content Placeholder 2">
            <a:extLst>
              <a:ext uri="{FF2B5EF4-FFF2-40B4-BE49-F238E27FC236}">
                <a16:creationId xmlns:a16="http://schemas.microsoft.com/office/drawing/2014/main" id="{6523537A-6BAC-19EC-FEDC-2762FFBE3C63}"/>
              </a:ext>
            </a:extLst>
          </p:cNvPr>
          <p:cNvSpPr>
            <a:spLocks noGrp="1"/>
          </p:cNvSpPr>
          <p:nvPr>
            <p:ph idx="1"/>
          </p:nvPr>
        </p:nvSpPr>
        <p:spPr/>
        <p:txBody>
          <a:bodyPr>
            <a:normAutofit lnSpcReduction="1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2200" b="0" i="0" dirty="0">
                <a:solidFill>
                  <a:srgbClr val="373A3C"/>
                </a:solidFill>
                <a:effectLst/>
                <a:latin typeface="-apple-system"/>
              </a:rPr>
              <a:t>Here, we focus in on the </a:t>
            </a:r>
            <a:r>
              <a:rPr lang="en-GB" sz="2200" b="0" i="1" dirty="0">
                <a:solidFill>
                  <a:srgbClr val="373A3C"/>
                </a:solidFill>
                <a:effectLst/>
                <a:latin typeface="-apple-system"/>
              </a:rPr>
              <a:t>capitalist</a:t>
            </a:r>
            <a:r>
              <a:rPr lang="en-GB" sz="2200" b="0" i="0" dirty="0">
                <a:solidFill>
                  <a:srgbClr val="373A3C"/>
                </a:solidFill>
                <a:effectLst/>
                <a:latin typeface="-apple-system"/>
              </a:rPr>
              <a:t> mode of production, examining "the market" in theory and in practice and studying how the market allocates resources and how value, price and profit come into play. We'll also ask, anthropologically </a:t>
            </a:r>
            <a:r>
              <a:rPr lang="en-GB" sz="2200" b="0" i="0">
                <a:solidFill>
                  <a:srgbClr val="373A3C"/>
                </a:solidFill>
                <a:effectLst/>
                <a:latin typeface="-apple-system"/>
              </a:rPr>
              <a:t>and culturally, </a:t>
            </a:r>
            <a:r>
              <a:rPr lang="en-GB" sz="2200" b="0" i="0" dirty="0">
                <a:solidFill>
                  <a:srgbClr val="373A3C"/>
                </a:solidFill>
                <a:effectLst/>
                <a:latin typeface="-apple-system"/>
              </a:rPr>
              <a:t>what's going on?</a:t>
            </a:r>
            <a:endParaRPr lang="en-GB" sz="2200" dirty="0"/>
          </a:p>
        </p:txBody>
      </p:sp>
      <p:pic>
        <p:nvPicPr>
          <p:cNvPr id="1026" name="Picture 2" descr="Borough Market guide - London's most famous food market - CK Travels">
            <a:extLst>
              <a:ext uri="{FF2B5EF4-FFF2-40B4-BE49-F238E27FC236}">
                <a16:creationId xmlns:a16="http://schemas.microsoft.com/office/drawing/2014/main" id="{3603362E-4813-8DBF-D452-B7FA08BDF7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3" y="1571626"/>
            <a:ext cx="4181475" cy="2782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86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48F84-08CA-A07D-7A95-FDF76673D8D4}"/>
              </a:ext>
            </a:extLst>
          </p:cNvPr>
          <p:cNvSpPr>
            <a:spLocks noGrp="1"/>
          </p:cNvSpPr>
          <p:nvPr>
            <p:ph type="title"/>
          </p:nvPr>
        </p:nvSpPr>
        <p:spPr/>
        <p:txBody>
          <a:bodyPr/>
          <a:lstStyle/>
          <a:p>
            <a:r>
              <a:rPr lang="en-GB" b="1" dirty="0">
                <a:latin typeface="+mn-lt"/>
              </a:rPr>
              <a:t>Understanding the market</a:t>
            </a:r>
          </a:p>
        </p:txBody>
      </p:sp>
      <p:sp>
        <p:nvSpPr>
          <p:cNvPr id="3" name="Content Placeholder 2">
            <a:extLst>
              <a:ext uri="{FF2B5EF4-FFF2-40B4-BE49-F238E27FC236}">
                <a16:creationId xmlns:a16="http://schemas.microsoft.com/office/drawing/2014/main" id="{0CF8A97C-6525-6F22-84AE-B7DC7FAA9EED}"/>
              </a:ext>
            </a:extLst>
          </p:cNvPr>
          <p:cNvSpPr>
            <a:spLocks noGrp="1"/>
          </p:cNvSpPr>
          <p:nvPr>
            <p:ph idx="1"/>
          </p:nvPr>
        </p:nvSpPr>
        <p:spPr/>
        <p:txBody>
          <a:bodyPr/>
          <a:lstStyle/>
          <a:p>
            <a:r>
              <a:rPr lang="en-GB" sz="2800" b="1" dirty="0"/>
              <a:t>Simple markets and everyday definitions</a:t>
            </a:r>
          </a:p>
          <a:p>
            <a:r>
              <a:rPr lang="en-GB" b="1" dirty="0"/>
              <a:t>Uses of the word “market”</a:t>
            </a:r>
            <a:endParaRPr lang="en-GB" sz="2800" b="1" dirty="0"/>
          </a:p>
          <a:p>
            <a:r>
              <a:rPr lang="en-GB" sz="2800" b="1" dirty="0"/>
              <a:t>What is “the free market”?</a:t>
            </a:r>
          </a:p>
          <a:p>
            <a:r>
              <a:rPr lang="en-GB" sz="2800" b="1" dirty="0"/>
              <a:t>Creating a world market – massive demographic change and new inequalities</a:t>
            </a:r>
          </a:p>
          <a:p>
            <a:pPr marL="0" indent="0">
              <a:buNone/>
            </a:pPr>
            <a:endParaRPr lang="en-GB" dirty="0"/>
          </a:p>
        </p:txBody>
      </p:sp>
    </p:spTree>
    <p:extLst>
      <p:ext uri="{BB962C8B-B14F-4D97-AF65-F5344CB8AC3E}">
        <p14:creationId xmlns:p14="http://schemas.microsoft.com/office/powerpoint/2010/main" val="737925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3256D-B122-A606-FB0F-197C03FF1030}"/>
              </a:ext>
            </a:extLst>
          </p:cNvPr>
          <p:cNvSpPr>
            <a:spLocks noGrp="1"/>
          </p:cNvSpPr>
          <p:nvPr>
            <p:ph type="title"/>
          </p:nvPr>
        </p:nvSpPr>
        <p:spPr/>
        <p:txBody>
          <a:bodyPr/>
          <a:lstStyle/>
          <a:p>
            <a:r>
              <a:rPr lang="en-GB" b="1" dirty="0">
                <a:latin typeface="+mn-lt"/>
              </a:rPr>
              <a:t>“Market”: different meanings?</a:t>
            </a:r>
          </a:p>
        </p:txBody>
      </p:sp>
      <p:sp>
        <p:nvSpPr>
          <p:cNvPr id="3" name="Content Placeholder 2">
            <a:extLst>
              <a:ext uri="{FF2B5EF4-FFF2-40B4-BE49-F238E27FC236}">
                <a16:creationId xmlns:a16="http://schemas.microsoft.com/office/drawing/2014/main" id="{B1DE3C81-2137-15A1-83FC-814DF68FDC84}"/>
              </a:ext>
            </a:extLst>
          </p:cNvPr>
          <p:cNvSpPr>
            <a:spLocks noGrp="1"/>
          </p:cNvSpPr>
          <p:nvPr>
            <p:ph idx="1"/>
          </p:nvPr>
        </p:nvSpPr>
        <p:spPr/>
        <p:txBody>
          <a:bodyPr>
            <a:normAutofit/>
          </a:bodyPr>
          <a:lstStyle/>
          <a:p>
            <a:r>
              <a:rPr lang="en-GB" sz="2800" b="1" dirty="0"/>
              <a:t>Simple markets and everyday definitions</a:t>
            </a:r>
          </a:p>
          <a:p>
            <a:r>
              <a:rPr lang="en-GB" b="1" dirty="0"/>
              <a:t>Uses of the word “market”</a:t>
            </a:r>
          </a:p>
          <a:p>
            <a:endParaRPr lang="en-GB" sz="2800" b="1" dirty="0"/>
          </a:p>
          <a:p>
            <a:endParaRPr lang="en-GB" b="1" dirty="0"/>
          </a:p>
          <a:p>
            <a:endParaRPr lang="en-GB" sz="2800" b="1" dirty="0"/>
          </a:p>
          <a:p>
            <a:pPr marL="0" indent="0">
              <a:buNone/>
            </a:pPr>
            <a:endParaRPr lang="en-GB" b="1" dirty="0"/>
          </a:p>
          <a:p>
            <a:endParaRPr lang="en-GB" sz="2800" b="1" dirty="0"/>
          </a:p>
          <a:p>
            <a:pPr marL="0" indent="0">
              <a:buNone/>
            </a:pPr>
            <a:endParaRPr lang="en-GB" sz="1400" b="1" dirty="0"/>
          </a:p>
          <a:p>
            <a:pPr marL="0" indent="0">
              <a:buNone/>
            </a:pPr>
            <a:r>
              <a:rPr lang="en-GB" sz="1400" b="1" dirty="0"/>
              <a:t>Market Traders on the New York Stock Exchange                             A different kind of market trader</a:t>
            </a:r>
          </a:p>
          <a:p>
            <a:pPr marL="0" indent="0">
              <a:buNone/>
            </a:pPr>
            <a:endParaRPr lang="en-GB" dirty="0"/>
          </a:p>
        </p:txBody>
      </p:sp>
      <p:pic>
        <p:nvPicPr>
          <p:cNvPr id="4" name="Picture 3" descr="A group of people in a room&#10;&#10;Description automatically generated with low confidence">
            <a:extLst>
              <a:ext uri="{FF2B5EF4-FFF2-40B4-BE49-F238E27FC236}">
                <a16:creationId xmlns:a16="http://schemas.microsoft.com/office/drawing/2014/main" id="{644B2D5D-39E0-8090-AD9B-DB2F76225A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8649" y="2886075"/>
            <a:ext cx="4201302" cy="2795776"/>
          </a:xfrm>
          <a:prstGeom prst="rect">
            <a:avLst/>
          </a:prstGeom>
          <a:noFill/>
          <a:ln>
            <a:noFill/>
          </a:ln>
        </p:spPr>
      </p:pic>
      <p:pic>
        <p:nvPicPr>
          <p:cNvPr id="5" name="Picture 4" descr="Market trader definition and meaning | Collins English Dictionary">
            <a:extLst>
              <a:ext uri="{FF2B5EF4-FFF2-40B4-BE49-F238E27FC236}">
                <a16:creationId xmlns:a16="http://schemas.microsoft.com/office/drawing/2014/main" id="{A27D672D-8596-4A0B-E4AC-B748B9081A2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5375" y="2286000"/>
            <a:ext cx="2258002" cy="3395851"/>
          </a:xfrm>
          <a:prstGeom prst="rect">
            <a:avLst/>
          </a:prstGeom>
          <a:noFill/>
          <a:ln>
            <a:noFill/>
          </a:ln>
        </p:spPr>
      </p:pic>
    </p:spTree>
    <p:extLst>
      <p:ext uri="{BB962C8B-B14F-4D97-AF65-F5344CB8AC3E}">
        <p14:creationId xmlns:p14="http://schemas.microsoft.com/office/powerpoint/2010/main" val="393726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9BC1D-5739-A534-2E05-2B5CC3C711BB}"/>
              </a:ext>
            </a:extLst>
          </p:cNvPr>
          <p:cNvSpPr>
            <a:spLocks noGrp="1"/>
          </p:cNvSpPr>
          <p:nvPr>
            <p:ph type="title"/>
          </p:nvPr>
        </p:nvSpPr>
        <p:spPr/>
        <p:txBody>
          <a:bodyPr/>
          <a:lstStyle/>
          <a:p>
            <a:r>
              <a:rPr lang="en-GB" b="1" dirty="0">
                <a:latin typeface="+mn-lt"/>
              </a:rPr>
              <a:t>Other images of “the market”</a:t>
            </a:r>
          </a:p>
        </p:txBody>
      </p:sp>
      <p:sp>
        <p:nvSpPr>
          <p:cNvPr id="3" name="Content Placeholder 2">
            <a:extLst>
              <a:ext uri="{FF2B5EF4-FFF2-40B4-BE49-F238E27FC236}">
                <a16:creationId xmlns:a16="http://schemas.microsoft.com/office/drawing/2014/main" id="{9A0252EA-FB72-2377-E896-6CBA9A559ED9}"/>
              </a:ext>
            </a:extLst>
          </p:cNvPr>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Kumasi market, Ghana    </a:t>
            </a:r>
          </a:p>
          <a:p>
            <a:pPr marL="0" indent="0">
              <a:buNone/>
            </a:pPr>
            <a:endParaRPr lang="en-GB" dirty="0"/>
          </a:p>
          <a:p>
            <a:pPr marL="0" indent="0">
              <a:buNone/>
            </a:pPr>
            <a:endParaRPr lang="en-GB" dirty="0"/>
          </a:p>
          <a:p>
            <a:pPr marL="0" indent="0">
              <a:buNone/>
            </a:pPr>
            <a:endParaRPr lang="en-GB" dirty="0"/>
          </a:p>
        </p:txBody>
      </p:sp>
      <p:pic>
        <p:nvPicPr>
          <p:cNvPr id="4" name="Picture 3" descr="Kumasi market, Ghana | West african food, African food, Food street">
            <a:extLst>
              <a:ext uri="{FF2B5EF4-FFF2-40B4-BE49-F238E27FC236}">
                <a16:creationId xmlns:a16="http://schemas.microsoft.com/office/drawing/2014/main" id="{59D3D2A1-D80F-3291-9B5B-D03E3543DCD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87317" y="2294164"/>
            <a:ext cx="4276040" cy="2980342"/>
          </a:xfrm>
          <a:prstGeom prst="rect">
            <a:avLst/>
          </a:prstGeom>
          <a:noFill/>
          <a:ln>
            <a:noFill/>
          </a:ln>
        </p:spPr>
      </p:pic>
      <p:pic>
        <p:nvPicPr>
          <p:cNvPr id="5" name="Picture 4" descr="Kumasi traders ordered to stop selling on pavements | News Ghana">
            <a:extLst>
              <a:ext uri="{FF2B5EF4-FFF2-40B4-BE49-F238E27FC236}">
                <a16:creationId xmlns:a16="http://schemas.microsoft.com/office/drawing/2014/main" id="{3FDE1E63-2249-22A0-3FDE-C0D6E6A846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8650" y="1830941"/>
            <a:ext cx="4083312" cy="2265492"/>
          </a:xfrm>
          <a:prstGeom prst="rect">
            <a:avLst/>
          </a:prstGeom>
          <a:noFill/>
          <a:ln>
            <a:noFill/>
          </a:ln>
        </p:spPr>
      </p:pic>
    </p:spTree>
    <p:extLst>
      <p:ext uri="{BB962C8B-B14F-4D97-AF65-F5344CB8AC3E}">
        <p14:creationId xmlns:p14="http://schemas.microsoft.com/office/powerpoint/2010/main" val="927185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2DE3AE-4678-76B1-BBEC-9B4EF39CCCE9}"/>
              </a:ext>
            </a:extLst>
          </p:cNvPr>
          <p:cNvSpPr txBox="1"/>
          <p:nvPr/>
        </p:nvSpPr>
        <p:spPr>
          <a:xfrm>
            <a:off x="542704" y="3244334"/>
            <a:ext cx="6315296" cy="1754326"/>
          </a:xfrm>
          <a:prstGeom prst="rect">
            <a:avLst/>
          </a:prstGeom>
          <a:noFill/>
        </p:spPr>
        <p:txBody>
          <a:bodyPr wrap="square">
            <a:sp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Raja Bazaar, Rawalpindi		</a:t>
            </a:r>
          </a:p>
        </p:txBody>
      </p:sp>
      <p:sp>
        <p:nvSpPr>
          <p:cNvPr id="5" name="TextBox 4">
            <a:extLst>
              <a:ext uri="{FF2B5EF4-FFF2-40B4-BE49-F238E27FC236}">
                <a16:creationId xmlns:a16="http://schemas.microsoft.com/office/drawing/2014/main" id="{11A6385D-54C8-E13E-5E80-2779DE194515}"/>
              </a:ext>
            </a:extLst>
          </p:cNvPr>
          <p:cNvSpPr txBox="1"/>
          <p:nvPr/>
        </p:nvSpPr>
        <p:spPr>
          <a:xfrm>
            <a:off x="2923954" y="4956176"/>
            <a:ext cx="5879804" cy="646331"/>
          </a:xfrm>
          <a:prstGeom prst="rect">
            <a:avLst/>
          </a:prstGeom>
          <a:noFill/>
        </p:spPr>
        <p:txBody>
          <a:bodyPr wrap="square">
            <a:spAutoFit/>
          </a:bodyPr>
          <a:lstStyle/>
          <a:p>
            <a:r>
              <a:rPr lang="en-GB" dirty="0"/>
              <a:t>                                                                                </a:t>
            </a:r>
          </a:p>
          <a:p>
            <a:r>
              <a:rPr lang="en-GB" dirty="0"/>
              <a:t>                                                         “Supermarkets”  </a:t>
            </a:r>
          </a:p>
        </p:txBody>
      </p:sp>
      <p:pic>
        <p:nvPicPr>
          <p:cNvPr id="6" name="Picture 5" descr="THE RAJA BAZAAR (Rawalpindi) - All You Need to Know BEFORE You Go">
            <a:extLst>
              <a:ext uri="{FF2B5EF4-FFF2-40B4-BE49-F238E27FC236}">
                <a16:creationId xmlns:a16="http://schemas.microsoft.com/office/drawing/2014/main" id="{1D96DA94-C270-84B7-F28F-A3B866AB7D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8586" y="758177"/>
            <a:ext cx="5028390" cy="3771293"/>
          </a:xfrm>
          <a:prstGeom prst="rect">
            <a:avLst/>
          </a:prstGeom>
          <a:noFill/>
          <a:ln>
            <a:noFill/>
          </a:ln>
        </p:spPr>
      </p:pic>
      <p:pic>
        <p:nvPicPr>
          <p:cNvPr id="7" name="Picture 6" descr="A picture containing text, indoor, floor, ceiling&#10;&#10;Description automatically generated">
            <a:extLst>
              <a:ext uri="{FF2B5EF4-FFF2-40B4-BE49-F238E27FC236}">
                <a16:creationId xmlns:a16="http://schemas.microsoft.com/office/drawing/2014/main" id="{65F48CF4-D4E1-C3B3-5821-8E028B96840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85107" y="758176"/>
            <a:ext cx="2143125" cy="2143125"/>
          </a:xfrm>
          <a:prstGeom prst="rect">
            <a:avLst/>
          </a:prstGeom>
          <a:noFill/>
          <a:ln>
            <a:noFill/>
          </a:ln>
        </p:spPr>
      </p:pic>
      <p:pic>
        <p:nvPicPr>
          <p:cNvPr id="8" name="Picture 7" descr="A picture containing text, road, sky, outdoor&#10;&#10;Description automatically generated">
            <a:extLst>
              <a:ext uri="{FF2B5EF4-FFF2-40B4-BE49-F238E27FC236}">
                <a16:creationId xmlns:a16="http://schemas.microsoft.com/office/drawing/2014/main" id="{FF71CA18-6D4C-88AB-015A-0A0C57AFDC5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2577" y="3004814"/>
            <a:ext cx="2861181" cy="2143124"/>
          </a:xfrm>
          <a:prstGeom prst="rect">
            <a:avLst/>
          </a:prstGeom>
          <a:noFill/>
          <a:ln>
            <a:noFill/>
          </a:ln>
        </p:spPr>
      </p:pic>
    </p:spTree>
    <p:extLst>
      <p:ext uri="{BB962C8B-B14F-4D97-AF65-F5344CB8AC3E}">
        <p14:creationId xmlns:p14="http://schemas.microsoft.com/office/powerpoint/2010/main" val="2785877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6866D-2579-4702-8B1A-13DD12DBD362}"/>
              </a:ext>
            </a:extLst>
          </p:cNvPr>
          <p:cNvSpPr>
            <a:spLocks noGrp="1"/>
          </p:cNvSpPr>
          <p:nvPr>
            <p:ph type="title"/>
          </p:nvPr>
        </p:nvSpPr>
        <p:spPr/>
        <p:txBody>
          <a:bodyPr/>
          <a:lstStyle/>
          <a:p>
            <a:r>
              <a:rPr lang="en-GB" sz="4400" b="1" dirty="0">
                <a:latin typeface="+mn-lt"/>
              </a:rPr>
              <a:t>What is “the free market”?</a:t>
            </a:r>
            <a:br>
              <a:rPr lang="en-GB" sz="4400" b="1" dirty="0">
                <a:latin typeface="+mn-lt"/>
              </a:rPr>
            </a:br>
            <a:endParaRPr lang="en-GB" b="1" dirty="0">
              <a:latin typeface="+mn-lt"/>
            </a:endParaRPr>
          </a:p>
        </p:txBody>
      </p:sp>
      <p:pic>
        <p:nvPicPr>
          <p:cNvPr id="2050" name="Picture 2" descr="Image result for Capitalism">
            <a:extLst>
              <a:ext uri="{FF2B5EF4-FFF2-40B4-BE49-F238E27FC236}">
                <a16:creationId xmlns:a16="http://schemas.microsoft.com/office/drawing/2014/main" id="{B6731AC4-4902-4FE0-A243-C8A52D65CFD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2326" y="1308100"/>
            <a:ext cx="340995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Capitalism">
            <a:extLst>
              <a:ext uri="{FF2B5EF4-FFF2-40B4-BE49-F238E27FC236}">
                <a16:creationId xmlns:a16="http://schemas.microsoft.com/office/drawing/2014/main" id="{EA37BB11-6582-497F-B6B1-38619136B4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6850" y="1276350"/>
            <a:ext cx="3238500" cy="21526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Capitalism">
            <a:extLst>
              <a:ext uri="{FF2B5EF4-FFF2-40B4-BE49-F238E27FC236}">
                <a16:creationId xmlns:a16="http://schemas.microsoft.com/office/drawing/2014/main" id="{45A8C540-CD3C-4E3A-AE0A-FBE9958059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6850" y="3438525"/>
            <a:ext cx="3238500" cy="234296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55A5065-99FC-429F-979F-998D6FF5F641}"/>
              </a:ext>
            </a:extLst>
          </p:cNvPr>
          <p:cNvSpPr txBox="1"/>
          <p:nvPr/>
        </p:nvSpPr>
        <p:spPr>
          <a:xfrm>
            <a:off x="903249" y="2796679"/>
            <a:ext cx="3668751" cy="2840971"/>
          </a:xfrm>
          <a:prstGeom prst="rect">
            <a:avLst/>
          </a:prstGeom>
          <a:noFill/>
        </p:spPr>
        <p:txBody>
          <a:bodyPr wrap="square">
            <a:spAutoFit/>
          </a:bodyPr>
          <a:lstStyle/>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Capitalism</a:t>
            </a:r>
          </a:p>
          <a:p>
            <a:pPr marL="342900" lvl="0" indent="-342900">
              <a:lnSpc>
                <a:spcPct val="107000"/>
              </a:lnSpc>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Cash/money economy</a:t>
            </a:r>
          </a:p>
          <a:p>
            <a:pPr marL="342900" lvl="0" indent="-342900">
              <a:lnSpc>
                <a:spcPct val="107000"/>
              </a:lnSpc>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Commodity exchange</a:t>
            </a:r>
          </a:p>
          <a:p>
            <a:pPr marL="342900" lvl="0" indent="-342900">
              <a:lnSpc>
                <a:spcPct val="107000"/>
              </a:lnSpc>
              <a:spcAft>
                <a:spcPts val="800"/>
              </a:spcAft>
              <a:buFont typeface="Symbol" panose="05050102010706020507" pitchFamily="18" charset="2"/>
              <a:buChar char=""/>
            </a:pPr>
            <a:r>
              <a:rPr lang="en-GB" sz="2400" b="1" dirty="0">
                <a:effectLst/>
                <a:latin typeface="Calibri" panose="020F0502020204030204" pitchFamily="34" charset="0"/>
                <a:ea typeface="Calibri" panose="020F0502020204030204" pitchFamily="34" charset="0"/>
                <a:cs typeface="Times New Roman" panose="02020603050405020304" pitchFamily="18" charset="0"/>
              </a:rPr>
              <a:t>Alienation</a:t>
            </a:r>
          </a:p>
        </p:txBody>
      </p:sp>
    </p:spTree>
    <p:extLst>
      <p:ext uri="{BB962C8B-B14F-4D97-AF65-F5344CB8AC3E}">
        <p14:creationId xmlns:p14="http://schemas.microsoft.com/office/powerpoint/2010/main" val="923621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28242-1571-404B-B9A4-EA7E07C96458}"/>
              </a:ext>
            </a:extLst>
          </p:cNvPr>
          <p:cNvSpPr>
            <a:spLocks noGrp="1"/>
          </p:cNvSpPr>
          <p:nvPr>
            <p:ph type="title"/>
          </p:nvPr>
        </p:nvSpPr>
        <p:spPr/>
        <p:txBody>
          <a:bodyPr/>
          <a:lstStyle/>
          <a:p>
            <a:r>
              <a:rPr lang="en-GB" b="1" dirty="0">
                <a:latin typeface="+mn-lt"/>
              </a:rPr>
              <a:t>1. How free is a “free market”?</a:t>
            </a:r>
            <a:br>
              <a:rPr lang="en-GB" b="1" dirty="0">
                <a:latin typeface="+mn-lt"/>
              </a:rPr>
            </a:br>
            <a:r>
              <a:rPr lang="en-GB" b="1" dirty="0">
                <a:latin typeface="+mn-lt"/>
              </a:rPr>
              <a:t>- regulation</a:t>
            </a:r>
          </a:p>
        </p:txBody>
      </p:sp>
      <p:sp>
        <p:nvSpPr>
          <p:cNvPr id="3" name="Content Placeholder 2">
            <a:extLst>
              <a:ext uri="{FF2B5EF4-FFF2-40B4-BE49-F238E27FC236}">
                <a16:creationId xmlns:a16="http://schemas.microsoft.com/office/drawing/2014/main" id="{6D2334E3-AAA8-4A96-8E26-30D95244CE02}"/>
              </a:ext>
            </a:extLst>
          </p:cNvPr>
          <p:cNvSpPr>
            <a:spLocks noGrp="1"/>
          </p:cNvSpPr>
          <p:nvPr>
            <p:ph idx="1"/>
          </p:nvPr>
        </p:nvSpPr>
        <p:spPr/>
        <p:txBody>
          <a:bodyPr/>
          <a:lstStyle/>
          <a:p>
            <a:pPr marL="0" indent="0">
              <a:buNone/>
            </a:pPr>
            <a:r>
              <a:rPr lang="en-GB" sz="4000" b="1" dirty="0"/>
              <a:t>2. How does the free market/capitalism compare with other economic models?</a:t>
            </a:r>
          </a:p>
          <a:p>
            <a:r>
              <a:rPr lang="en-GB" sz="2400" dirty="0"/>
              <a:t>Traditional societies (pre-capitalist economic formations): </a:t>
            </a:r>
          </a:p>
          <a:p>
            <a:pPr marL="0" indent="0">
              <a:buNone/>
            </a:pPr>
            <a:r>
              <a:rPr lang="en-GB" dirty="0"/>
              <a:t>   - </a:t>
            </a:r>
            <a:r>
              <a:rPr lang="en-GB" sz="2400" dirty="0"/>
              <a:t>reciprocity/gift-based</a:t>
            </a:r>
          </a:p>
          <a:p>
            <a:pPr marL="0" indent="0">
              <a:buNone/>
            </a:pPr>
            <a:r>
              <a:rPr lang="en-GB" sz="2400" dirty="0"/>
              <a:t>   - feudalism: rise of traders/merchants/bankers/towns</a:t>
            </a:r>
          </a:p>
          <a:p>
            <a:pPr marL="0" indent="0">
              <a:buNone/>
            </a:pPr>
            <a:r>
              <a:rPr lang="en-GB" sz="2400" dirty="0"/>
              <a:t>   - mercantilism becomes mature capitalism</a:t>
            </a:r>
          </a:p>
          <a:p>
            <a:r>
              <a:rPr lang="en-GB" sz="2400" dirty="0"/>
              <a:t>Planned or command economies: USSR, E Europe, China etc.</a:t>
            </a:r>
          </a:p>
          <a:p>
            <a:endParaRPr lang="en-GB" sz="2400" dirty="0"/>
          </a:p>
          <a:p>
            <a:endParaRPr lang="en-GB" dirty="0"/>
          </a:p>
        </p:txBody>
      </p:sp>
    </p:spTree>
    <p:extLst>
      <p:ext uri="{BB962C8B-B14F-4D97-AF65-F5344CB8AC3E}">
        <p14:creationId xmlns:p14="http://schemas.microsoft.com/office/powerpoint/2010/main" val="341624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D81BA-BF2D-40F5-BA0A-CB53A8DE18CD}"/>
              </a:ext>
            </a:extLst>
          </p:cNvPr>
          <p:cNvSpPr>
            <a:spLocks noGrp="1"/>
          </p:cNvSpPr>
          <p:nvPr>
            <p:ph type="title"/>
          </p:nvPr>
        </p:nvSpPr>
        <p:spPr/>
        <p:txBody>
          <a:bodyPr>
            <a:normAutofit fontScale="90000"/>
          </a:bodyPr>
          <a:lstStyle/>
          <a:p>
            <a:br>
              <a:rPr lang="en-GB" sz="4400" b="1" dirty="0"/>
            </a:br>
            <a:r>
              <a:rPr lang="en-GB" sz="3100" b="1" dirty="0">
                <a:latin typeface="+mn-lt"/>
              </a:rPr>
              <a:t>Creating a world market – massive demographic change and new inequalities</a:t>
            </a:r>
            <a:br>
              <a:rPr lang="en-GB" sz="4400" b="1" dirty="0"/>
            </a:br>
            <a:endParaRPr lang="en-GB" dirty="0"/>
          </a:p>
        </p:txBody>
      </p:sp>
      <p:pic>
        <p:nvPicPr>
          <p:cNvPr id="3074" name="Picture 2" descr="Image result for great dying in the americas">
            <a:extLst>
              <a:ext uri="{FF2B5EF4-FFF2-40B4-BE49-F238E27FC236}">
                <a16:creationId xmlns:a16="http://schemas.microsoft.com/office/drawing/2014/main" id="{56242444-E9CB-48F9-8A1C-65BE68509EB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90092" y="3739185"/>
            <a:ext cx="3600450" cy="21145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e the source image">
            <a:extLst>
              <a:ext uri="{FF2B5EF4-FFF2-40B4-BE49-F238E27FC236}">
                <a16:creationId xmlns:a16="http://schemas.microsoft.com/office/drawing/2014/main" id="{BF264BC9-F2B7-4704-A5F8-72E3FD319C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493" y="1649931"/>
            <a:ext cx="3484589" cy="208925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slave trade">
            <a:extLst>
              <a:ext uri="{FF2B5EF4-FFF2-40B4-BE49-F238E27FC236}">
                <a16:creationId xmlns:a16="http://schemas.microsoft.com/office/drawing/2014/main" id="{7025DF76-BDBE-445A-B84C-3A2B65BDD4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9384" y="1643375"/>
            <a:ext cx="3185317" cy="3981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233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3EF92-DF66-4128-B9E3-1B83D3098FE4}"/>
              </a:ext>
            </a:extLst>
          </p:cNvPr>
          <p:cNvSpPr>
            <a:spLocks noGrp="1"/>
          </p:cNvSpPr>
          <p:nvPr>
            <p:ph type="title"/>
          </p:nvPr>
        </p:nvSpPr>
        <p:spPr/>
        <p:txBody>
          <a:bodyPr>
            <a:normAutofit fontScale="90000"/>
          </a:bodyPr>
          <a:lstStyle/>
          <a:p>
            <a:br>
              <a:rPr lang="en-GB" sz="4400" b="1" dirty="0"/>
            </a:br>
            <a:br>
              <a:rPr lang="en-GB" sz="4400" b="1" dirty="0"/>
            </a:br>
            <a:r>
              <a:rPr lang="en-GB" sz="3100" b="1" dirty="0">
                <a:latin typeface="+mn-lt"/>
              </a:rPr>
              <a:t>Political economy since 1945:</a:t>
            </a:r>
            <a:br>
              <a:rPr lang="en-GB" sz="3100" b="1" dirty="0">
                <a:latin typeface="+mn-lt"/>
              </a:rPr>
            </a:br>
            <a:r>
              <a:rPr lang="en-GB" sz="3100" b="1" dirty="0">
                <a:latin typeface="+mn-lt"/>
              </a:rPr>
              <a:t>- The “post-war consensus” 1944-1970s</a:t>
            </a:r>
            <a:br>
              <a:rPr lang="en-GB" sz="3100" b="1" dirty="0">
                <a:latin typeface="+mn-lt"/>
              </a:rPr>
            </a:br>
            <a:br>
              <a:rPr lang="en-GB" sz="4400" b="1" dirty="0"/>
            </a:br>
            <a:endParaRPr lang="en-GB" dirty="0"/>
          </a:p>
        </p:txBody>
      </p:sp>
      <p:sp>
        <p:nvSpPr>
          <p:cNvPr id="3" name="Content Placeholder 2">
            <a:extLst>
              <a:ext uri="{FF2B5EF4-FFF2-40B4-BE49-F238E27FC236}">
                <a16:creationId xmlns:a16="http://schemas.microsoft.com/office/drawing/2014/main" id="{D5497D32-6EEC-456C-BDCF-C6B75C57E3CE}"/>
              </a:ext>
            </a:extLst>
          </p:cNvPr>
          <p:cNvSpPr>
            <a:spLocks noGrp="1"/>
          </p:cNvSpPr>
          <p:nvPr>
            <p:ph idx="1"/>
          </p:nvPr>
        </p:nvSpPr>
        <p:spPr/>
        <p:txBody>
          <a:bodyPr/>
          <a:lstStyle/>
          <a:p>
            <a:r>
              <a:rPr lang="en-GB" dirty="0"/>
              <a:t>After the New Deal and WWII</a:t>
            </a:r>
          </a:p>
          <a:p>
            <a:r>
              <a:rPr lang="en-GB" dirty="0"/>
              <a:t>The Bretton Woods Agreement 1944: a Keynesian consensus: W Europe, N America, Japan etc.</a:t>
            </a:r>
          </a:p>
          <a:p>
            <a:r>
              <a:rPr lang="en-GB" dirty="0"/>
              <a:t>1971 turning point</a:t>
            </a:r>
          </a:p>
          <a:p>
            <a:pPr marL="0" indent="0">
              <a:buNone/>
            </a:pPr>
            <a:r>
              <a:rPr lang="en-GB" dirty="0"/>
              <a:t>  - Vietnam war costs</a:t>
            </a:r>
          </a:p>
          <a:p>
            <a:pPr marL="0" indent="0">
              <a:buNone/>
            </a:pPr>
            <a:r>
              <a:rPr lang="en-GB" dirty="0"/>
              <a:t>  - Oil price shocks</a:t>
            </a:r>
          </a:p>
        </p:txBody>
      </p:sp>
      <p:pic>
        <p:nvPicPr>
          <p:cNvPr id="4098" name="Picture 2" descr="Image result for bretton woods">
            <a:extLst>
              <a:ext uri="{FF2B5EF4-FFF2-40B4-BE49-F238E27FC236}">
                <a16:creationId xmlns:a16="http://schemas.microsoft.com/office/drawing/2014/main" id="{227BAA3B-D3DD-447E-B798-83CF0AE695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4350" y="3351212"/>
            <a:ext cx="36195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242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77A64-DFB8-4E49-8678-C002DE3CE4A8}"/>
              </a:ext>
            </a:extLst>
          </p:cNvPr>
          <p:cNvSpPr>
            <a:spLocks noGrp="1"/>
          </p:cNvSpPr>
          <p:nvPr>
            <p:ph type="title"/>
          </p:nvPr>
        </p:nvSpPr>
        <p:spPr/>
        <p:txBody>
          <a:bodyPr>
            <a:normAutofit fontScale="90000"/>
          </a:bodyPr>
          <a:lstStyle/>
          <a:p>
            <a:r>
              <a:rPr lang="en-GB" sz="2800" b="1" dirty="0">
                <a:latin typeface="+mn-lt"/>
              </a:rPr>
              <a:t>Political economy since 1945:</a:t>
            </a:r>
            <a:br>
              <a:rPr lang="en-GB" sz="2800" b="1" dirty="0">
                <a:latin typeface="+mn-lt"/>
              </a:rPr>
            </a:br>
            <a:r>
              <a:rPr lang="en-GB" sz="2800" b="1" dirty="0">
                <a:latin typeface="+mn-lt"/>
              </a:rPr>
              <a:t>- The Washington Consensus/Neo-Liberalism 1980-2007</a:t>
            </a:r>
            <a:br>
              <a:rPr lang="en-GB" sz="2800" b="1" dirty="0">
                <a:latin typeface="+mn-lt"/>
              </a:rPr>
            </a:br>
            <a:r>
              <a:rPr lang="en-GB" sz="2800" b="1" dirty="0">
                <a:latin typeface="+mn-lt"/>
              </a:rPr>
              <a:t>New crises: * The Crash 2007/8  * Covid-19</a:t>
            </a:r>
            <a:endParaRPr lang="en-GB" sz="2800" dirty="0">
              <a:latin typeface="+mn-lt"/>
            </a:endParaRPr>
          </a:p>
        </p:txBody>
      </p:sp>
      <p:pic>
        <p:nvPicPr>
          <p:cNvPr id="5122" name="Picture 2" descr="Image result for IMF and World Bank">
            <a:extLst>
              <a:ext uri="{FF2B5EF4-FFF2-40B4-BE49-F238E27FC236}">
                <a16:creationId xmlns:a16="http://schemas.microsoft.com/office/drawing/2014/main" id="{0DC86958-7A62-40E6-BE26-2E6FCCAAF20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26644" y="1677988"/>
            <a:ext cx="319087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Thatcher Reagan">
            <a:extLst>
              <a:ext uri="{FF2B5EF4-FFF2-40B4-BE49-F238E27FC236}">
                <a16:creationId xmlns:a16="http://schemas.microsoft.com/office/drawing/2014/main" id="{B46FB8E8-4922-4189-B16B-97DA5F133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644" y="1858168"/>
            <a:ext cx="30480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Washington consensus">
            <a:extLst>
              <a:ext uri="{FF2B5EF4-FFF2-40B4-BE49-F238E27FC236}">
                <a16:creationId xmlns:a16="http://schemas.microsoft.com/office/drawing/2014/main" id="{C723085C-9E64-4E15-AA77-A1125560C4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5200" y="3716338"/>
            <a:ext cx="1666875" cy="252412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Washington consensus">
            <a:extLst>
              <a:ext uri="{FF2B5EF4-FFF2-40B4-BE49-F238E27FC236}">
                <a16:creationId xmlns:a16="http://schemas.microsoft.com/office/drawing/2014/main" id="{458020BA-797D-4809-89A7-FE59D74CF8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2075" y="3716338"/>
            <a:ext cx="2549525" cy="254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0093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C8C0B-7AB0-6B85-5753-62D59D21A683}"/>
              </a:ext>
            </a:extLst>
          </p:cNvPr>
          <p:cNvSpPr>
            <a:spLocks noGrp="1"/>
          </p:cNvSpPr>
          <p:nvPr>
            <p:ph type="title"/>
          </p:nvPr>
        </p:nvSpPr>
        <p:spPr/>
        <p:txBody>
          <a:bodyPr>
            <a:noAutofit/>
          </a:bodyPr>
          <a:lstStyle/>
          <a:p>
            <a:r>
              <a:rPr lang="en-GB" sz="3200" b="1" dirty="0">
                <a:latin typeface="+mn-lt"/>
              </a:rPr>
              <a:t>The results of the Washington Consensus – </a:t>
            </a:r>
            <a:r>
              <a:rPr lang="en-GB" sz="2400" b="1" dirty="0">
                <a:latin typeface="+mn-lt"/>
              </a:rPr>
              <a:t>and the emergence of “Human Development” at the UN</a:t>
            </a:r>
          </a:p>
        </p:txBody>
      </p:sp>
      <p:pic>
        <p:nvPicPr>
          <p:cNvPr id="1028" name="Picture 4" descr="Millennium Development Goals">
            <a:extLst>
              <a:ext uri="{FF2B5EF4-FFF2-40B4-BE49-F238E27FC236}">
                <a16:creationId xmlns:a16="http://schemas.microsoft.com/office/drawing/2014/main" id="{A1F276C1-A115-4BC6-D634-12E9B0F055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8900" y="3178606"/>
            <a:ext cx="5686425" cy="367939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Reexamining Structural Adjustment Programs!">
            <a:extLst>
              <a:ext uri="{FF2B5EF4-FFF2-40B4-BE49-F238E27FC236}">
                <a16:creationId xmlns:a16="http://schemas.microsoft.com/office/drawing/2014/main" id="{62C5571B-F05E-6F32-154C-E02FE3BA431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28650" y="1597456"/>
            <a:ext cx="4203727" cy="2303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3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22778-4102-4DED-AED4-FD7932B1D089}"/>
              </a:ext>
            </a:extLst>
          </p:cNvPr>
          <p:cNvSpPr>
            <a:spLocks noGrp="1"/>
          </p:cNvSpPr>
          <p:nvPr>
            <p:ph type="title"/>
          </p:nvPr>
        </p:nvSpPr>
        <p:spPr/>
        <p:txBody>
          <a:bodyPr>
            <a:normAutofit/>
          </a:bodyPr>
          <a:lstStyle/>
          <a:p>
            <a:r>
              <a:rPr lang="en-GB" b="1" dirty="0">
                <a:latin typeface="+mn-lt"/>
              </a:rPr>
              <a:t>The informal sector economy:</a:t>
            </a:r>
            <a:br>
              <a:rPr lang="en-GB" b="1" dirty="0">
                <a:latin typeface="+mn-lt"/>
              </a:rPr>
            </a:br>
            <a:r>
              <a:rPr lang="en-GB" sz="3600" b="1" dirty="0">
                <a:latin typeface="+mn-lt"/>
              </a:rPr>
              <a:t>Theories of </a:t>
            </a:r>
            <a:r>
              <a:rPr lang="en-GB" sz="3600" b="1" i="1" dirty="0">
                <a:latin typeface="+mn-lt"/>
              </a:rPr>
              <a:t>micro-enterprise</a:t>
            </a:r>
          </a:p>
        </p:txBody>
      </p:sp>
      <p:pic>
        <p:nvPicPr>
          <p:cNvPr id="6146" name="Picture 2">
            <a:extLst>
              <a:ext uri="{FF2B5EF4-FFF2-40B4-BE49-F238E27FC236}">
                <a16:creationId xmlns:a16="http://schemas.microsoft.com/office/drawing/2014/main" id="{4C9DE60D-74FA-4B3D-BFC2-DA2D13CCE48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5275" y="2016711"/>
            <a:ext cx="5286375" cy="3505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andrew.bevan\Desktop\Travel\market women2.jpg">
            <a:extLst>
              <a:ext uri="{FF2B5EF4-FFF2-40B4-BE49-F238E27FC236}">
                <a16:creationId xmlns:a16="http://schemas.microsoft.com/office/drawing/2014/main" id="{7E833525-4407-48A8-AD0A-C279BE1203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2075" y="2016711"/>
            <a:ext cx="2636650" cy="325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989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06CBA-C7BA-41A5-A890-DECB0E52FEE5}"/>
              </a:ext>
            </a:extLst>
          </p:cNvPr>
          <p:cNvSpPr>
            <a:spLocks noGrp="1"/>
          </p:cNvSpPr>
          <p:nvPr>
            <p:ph type="title"/>
          </p:nvPr>
        </p:nvSpPr>
        <p:spPr/>
        <p:txBody>
          <a:bodyPr/>
          <a:lstStyle/>
          <a:p>
            <a:r>
              <a:rPr lang="en-GB" b="1" dirty="0">
                <a:latin typeface="+mn-lt"/>
              </a:rPr>
              <a:t>Informal sector traders</a:t>
            </a:r>
          </a:p>
        </p:txBody>
      </p:sp>
      <p:pic>
        <p:nvPicPr>
          <p:cNvPr id="4" name="Picture 2" descr="C:\Users\andrew.bevan\Desktop\Travel\Beven038.jpg">
            <a:extLst>
              <a:ext uri="{FF2B5EF4-FFF2-40B4-BE49-F238E27FC236}">
                <a16:creationId xmlns:a16="http://schemas.microsoft.com/office/drawing/2014/main" id="{2DA45013-41CF-4364-8B73-BC5711653F0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8650" y="1925701"/>
            <a:ext cx="4544949" cy="2935939"/>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5">
            <a:extLst>
              <a:ext uri="{FF2B5EF4-FFF2-40B4-BE49-F238E27FC236}">
                <a16:creationId xmlns:a16="http://schemas.microsoft.com/office/drawing/2014/main" id="{31BBFA10-8912-4056-9B2E-504083C49A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4150" y="1925701"/>
            <a:ext cx="3251200" cy="2703660"/>
          </a:xfrm>
          <a:prstGeom prst="rect">
            <a:avLst/>
          </a:prstGeom>
        </p:spPr>
      </p:pic>
    </p:spTree>
    <p:extLst>
      <p:ext uri="{BB962C8B-B14F-4D97-AF65-F5344CB8AC3E}">
        <p14:creationId xmlns:p14="http://schemas.microsoft.com/office/powerpoint/2010/main" val="29503550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146</TotalTime>
  <Words>360</Words>
  <Application>Microsoft Office PowerPoint</Application>
  <PresentationFormat>On-screen Show (4:3)</PresentationFormat>
  <Paragraphs>68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-apple-system</vt:lpstr>
      <vt:lpstr>Arial</vt:lpstr>
      <vt:lpstr>Calibri</vt:lpstr>
      <vt:lpstr>Calibri Light</vt:lpstr>
      <vt:lpstr>Symbol</vt:lpstr>
      <vt:lpstr>Office Theme</vt:lpstr>
      <vt:lpstr>HPAN5047/6047 Cultural Insights from Economic Anthropology Understanding the Market</vt:lpstr>
      <vt:lpstr>Understanding the market</vt:lpstr>
      <vt:lpstr>“Market”: different meanings?</vt:lpstr>
      <vt:lpstr>Other images of “the market”</vt:lpstr>
      <vt:lpstr>PowerPoint Presentation</vt:lpstr>
      <vt:lpstr>What is “the free market”? </vt:lpstr>
      <vt:lpstr>1. How free is a “free market”? - regulation</vt:lpstr>
      <vt:lpstr> Creating a world market – massive demographic change and new inequalities </vt:lpstr>
      <vt:lpstr>  Political economy since 1945: - The “post-war consensus” 1944-1970s  </vt:lpstr>
      <vt:lpstr>Political economy since 1945: - The Washington Consensus/Neo-Liberalism 1980-2007 New crises: * The Crash 2007/8  * Covid-19</vt:lpstr>
      <vt:lpstr>The results of the Washington Consensus – and the emergence of “Human Development” at the UN</vt:lpstr>
      <vt:lpstr>The informal sector economy: Theories of micro-enterprise</vt:lpstr>
      <vt:lpstr>Informal sector traders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HPAN5041/6041 Economic Anthropology and Past Societies</dc:title>
  <dc:creator>Andy Bevan</dc:creator>
  <cp:lastModifiedBy>Andy Bevan</cp:lastModifiedBy>
  <cp:revision>12</cp:revision>
  <dcterms:created xsi:type="dcterms:W3CDTF">2023-01-02T11:26:16Z</dcterms:created>
  <dcterms:modified xsi:type="dcterms:W3CDTF">2024-09-27T11:55:50Z</dcterms:modified>
</cp:coreProperties>
</file>