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Default Extension="fntdata" ContentType="application/x-fontdata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40"/>
  </p:notesMasterIdLst>
  <p:sldIdLst>
    <p:sldId id="256" r:id="rId2"/>
    <p:sldId id="258" r:id="rId3"/>
    <p:sldId id="260" r:id="rId4"/>
    <p:sldId id="268" r:id="rId5"/>
    <p:sldId id="269" r:id="rId6"/>
    <p:sldId id="270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4" r:id="rId19"/>
    <p:sldId id="285" r:id="rId20"/>
    <p:sldId id="286" r:id="rId21"/>
    <p:sldId id="287" r:id="rId22"/>
    <p:sldId id="288" r:id="rId23"/>
    <p:sldId id="289" r:id="rId24"/>
    <p:sldId id="290" r:id="rId25"/>
    <p:sldId id="291" r:id="rId26"/>
    <p:sldId id="292" r:id="rId27"/>
    <p:sldId id="293" r:id="rId28"/>
    <p:sldId id="294" r:id="rId29"/>
    <p:sldId id="295" r:id="rId30"/>
    <p:sldId id="296" r:id="rId31"/>
    <p:sldId id="297" r:id="rId32"/>
    <p:sldId id="298" r:id="rId33"/>
    <p:sldId id="299" r:id="rId34"/>
    <p:sldId id="300" r:id="rId35"/>
    <p:sldId id="301" r:id="rId36"/>
    <p:sldId id="302" r:id="rId37"/>
    <p:sldId id="303" r:id="rId38"/>
    <p:sldId id="304" r:id="rId39"/>
  </p:sldIdLst>
  <p:sldSz cx="9144000" cy="6858000" type="screen4x3"/>
  <p:notesSz cx="6858000" cy="9144000"/>
  <p:embeddedFontLst>
    <p:embeddedFont>
      <p:font typeface="Calibri" pitchFamily="34" charset="0"/>
      <p:regular r:id="rId41"/>
      <p:bold r:id="rId42"/>
      <p:italic r:id="rId43"/>
      <p:boldItalic r:id="rId44"/>
    </p:embeddedFont>
    <p:embeddedFont>
      <p:font typeface="黑体" pitchFamily="49" charset="-122"/>
      <p:regular r:id="rId45"/>
    </p:embeddedFont>
    <p:embeddedFont>
      <p:font typeface="华文细黑" pitchFamily="2" charset="-122"/>
      <p:regular r:id="rId46"/>
    </p:embeddedFont>
    <p:embeddedFont>
      <p:font typeface="GB Pinyinok-D" pitchFamily="2" charset="-122"/>
      <p:regular r:id="rId47"/>
    </p:embeddedFont>
    <p:embeddedFont>
      <p:font typeface="华文楷体" pitchFamily="2" charset="-122"/>
      <p:regular r:id="rId48"/>
    </p:embeddedFont>
  </p:embeddedFontLst>
  <p:custDataLst>
    <p:tags r:id="rId49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宋体" pitchFamily="2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FEBDBE"/>
    <a:srgbClr val="FFC3E1"/>
    <a:srgbClr val="CCFF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73A0DAA-6AF3-43AB-8588-CEC1D06C72B9}" styleName="中度样式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825" autoAdjust="0"/>
    <p:restoredTop sz="94625" autoAdjust="0"/>
  </p:normalViewPr>
  <p:slideViewPr>
    <p:cSldViewPr>
      <p:cViewPr>
        <p:scale>
          <a:sx n="110" d="100"/>
          <a:sy n="110" d="100"/>
        </p:scale>
        <p:origin x="-216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2.fntdata"/><Relationship Id="rId47" Type="http://schemas.openxmlformats.org/officeDocument/2006/relationships/font" Target="fonts/font7.fntdata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font" Target="fonts/font5.fntdata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4.fntdata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3.fntdata"/><Relationship Id="rId48" Type="http://schemas.openxmlformats.org/officeDocument/2006/relationships/font" Target="fonts/font8.fntdata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fld id="{ECFCD897-AB9F-4558-9A68-2386E6C0FA8C}" type="datetimeFigureOut">
              <a:rPr lang="zh-CN" altLang="en-US"/>
              <a:pPr>
                <a:defRPr/>
              </a:pPr>
              <a:t>2015/9/23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zh-CN" altLang="en-US" noProof="0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</a:defRPr>
            </a:lvl1pPr>
          </a:lstStyle>
          <a:p>
            <a:pPr>
              <a:defRPr/>
            </a:pPr>
            <a:fld id="{A5355C6B-EC0E-49A7-B539-8325B2F7230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7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 b="1" smtClean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A493C63-1C18-4F6B-BE09-D95260F834F2}" type="slidenum">
              <a:rPr lang="zh-CN" altLang="en-US" smtClean="0"/>
              <a:pPr>
                <a:defRPr/>
              </a:pPr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541EB60-17D9-4529-BED8-7B3CD6FCA91F}" type="slidenum">
              <a:rPr lang="zh-CN" altLang="en-US" smtClean="0"/>
              <a:pPr>
                <a:defRPr/>
              </a:pPr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备注占位符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zh-CN" altLang="en-US" smtClean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8D9E88B-1DAD-434B-84C3-2A4AD43D6147}" type="slidenum">
              <a:rPr lang="zh-CN" altLang="en-US" smtClean="0"/>
              <a:pPr>
                <a:defRPr/>
              </a:pPr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E9E81D-FF5A-42B0-A1A4-68EEDF06B832}" type="datetimeFigureOut">
              <a:rPr lang="zh-CN" altLang="en-US"/>
              <a:pPr>
                <a:defRPr/>
              </a:pPr>
              <a:t>2015/9/23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7CFD4-3936-47C5-9252-1D2DF691D22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CDED2E-57D6-445D-A934-57C3421AE5F7}" type="datetimeFigureOut">
              <a:rPr lang="zh-CN" altLang="en-US"/>
              <a:pPr>
                <a:defRPr/>
              </a:pPr>
              <a:t>2015/9/23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009862-AB77-4FD9-AE11-96FF39BE2A1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4F36F6-92BE-44D4-AD41-65C09AAFF265}" type="datetimeFigureOut">
              <a:rPr lang="zh-CN" altLang="en-US"/>
              <a:pPr>
                <a:defRPr/>
              </a:pPr>
              <a:t>2015/9/23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96C7A0-9C20-47D1-9844-C37BED91CE8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9B0AB9-0153-41DD-A588-120B94B6878E}" type="datetimeFigureOut">
              <a:rPr lang="zh-CN" altLang="en-US"/>
              <a:pPr>
                <a:defRPr/>
              </a:pPr>
              <a:t>2015/9/23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33AF4-790E-4CA8-879B-986DD8517C1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DB393-5972-480D-8141-E1C7BD349CEA}" type="datetimeFigureOut">
              <a:rPr lang="zh-CN" altLang="en-US"/>
              <a:pPr>
                <a:defRPr/>
              </a:pPr>
              <a:t>2015/9/23</a:t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DFD69A-863F-4D9B-999F-21F959B3A55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59F2C-F171-4295-A31F-20D3301051F6}" type="datetimeFigureOut">
              <a:rPr lang="zh-CN" altLang="en-US"/>
              <a:pPr>
                <a:defRPr/>
              </a:pPr>
              <a:t>2015/9/23</a:t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E1E60F-0BAC-415F-81A5-2501B226F11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1D66A6-5237-4FEF-97B4-3736EC358814}" type="datetimeFigureOut">
              <a:rPr lang="zh-CN" altLang="en-US"/>
              <a:pPr>
                <a:defRPr/>
              </a:pPr>
              <a:t>2015/9/23</a:t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DCD86-7261-4E77-9F32-E3B01E29AE9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E6ABB3-19E3-4941-8181-AD28DB7D2FC5}" type="datetimeFigureOut">
              <a:rPr lang="zh-CN" altLang="en-US"/>
              <a:pPr>
                <a:defRPr/>
              </a:pPr>
              <a:t>2015/9/23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86A5B6-7AD4-4BA1-BE19-9EA74FA0D7F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FBD499-409D-42EE-AB36-DFDBB51878C5}" type="datetimeFigureOut">
              <a:rPr lang="zh-CN" altLang="en-US"/>
              <a:pPr>
                <a:defRPr/>
              </a:pPr>
              <a:t>2015/9/23</a:t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68501E-2BD4-4D00-A4C0-495F5224593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BC187B-6F7F-440E-A5C1-8DDC2C1D9685}" type="datetimeFigureOut">
              <a:rPr lang="zh-CN" altLang="en-US"/>
              <a:pPr>
                <a:defRPr/>
              </a:pPr>
              <a:t>2015/9/23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9811C-3A6D-44C2-8CDD-120E3C23DB0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68C42-AA2B-4F82-96BA-9EA45ED5A489}" type="datetimeFigureOut">
              <a:rPr lang="zh-CN" altLang="en-US"/>
              <a:pPr>
                <a:defRPr/>
              </a:pPr>
              <a:t>2015/9/23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AF073-D8AF-46D8-8FE1-27617D98F66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fld id="{9F3D2D69-72D7-46C7-8481-0727CD471E6E}" type="datetimeFigureOut">
              <a:rPr lang="zh-CN" altLang="en-US"/>
              <a:pPr>
                <a:defRPr/>
              </a:pPr>
              <a:t>2015/9/23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fld id="{E2DCC2D7-9AE3-43E0-87C4-908F7A3975A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  <a:ea typeface="宋体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标题 1"/>
          <p:cNvSpPr>
            <a:spLocks noGrp="1"/>
          </p:cNvSpPr>
          <p:nvPr>
            <p:ph type="ctrTitle"/>
          </p:nvPr>
        </p:nvSpPr>
        <p:spPr>
          <a:xfrm>
            <a:off x="0" y="2916238"/>
            <a:ext cx="9144000" cy="798512"/>
          </a:xfrm>
        </p:spPr>
        <p:txBody>
          <a:bodyPr anchor="t"/>
          <a:lstStyle/>
          <a:p>
            <a:pPr eaLnBrk="1" hangingPunct="1"/>
            <a:r>
              <a:rPr lang="zh-CN" altLang="en-US" sz="4800" smtClean="0">
                <a:latin typeface="黑体" pitchFamily="2" charset="-122"/>
                <a:ea typeface="黑体" pitchFamily="2" charset="-122"/>
              </a:rPr>
              <a:t>第十一课  别忘了把空调关了</a:t>
            </a:r>
          </a:p>
        </p:txBody>
      </p:sp>
      <p:sp>
        <p:nvSpPr>
          <p:cNvPr id="2051" name="Rectangle 2"/>
          <p:cNvSpPr>
            <a:spLocks/>
          </p:cNvSpPr>
          <p:nvPr/>
        </p:nvSpPr>
        <p:spPr bwMode="auto">
          <a:xfrm>
            <a:off x="0" y="1068388"/>
            <a:ext cx="9144000" cy="1339850"/>
          </a:xfrm>
          <a:prstGeom prst="rect">
            <a:avLst/>
          </a:prstGeom>
          <a:noFill/>
          <a:ln w="12700">
            <a:noFill/>
            <a:miter lim="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STANDARD COURSE </a:t>
            </a:r>
          </a:p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HSK 3</a:t>
            </a:r>
          </a:p>
        </p:txBody>
      </p:sp>
      <p:sp>
        <p:nvSpPr>
          <p:cNvPr id="6" name="矩形 5"/>
          <p:cNvSpPr/>
          <p:nvPr/>
        </p:nvSpPr>
        <p:spPr>
          <a:xfrm>
            <a:off x="0" y="4521200"/>
            <a:ext cx="9144000" cy="5842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3200" dirty="0" smtClean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Part 1  </a:t>
            </a:r>
            <a:r>
              <a:rPr lang="zh-CN" altLang="en-US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课文</a:t>
            </a: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 1</a:t>
            </a:r>
            <a:endParaRPr lang="zh-CN" altLang="en-US" sz="3200" dirty="0">
              <a:solidFill>
                <a:schemeClr val="bg1">
                  <a:lumMod val="65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图片 19" descr="u=1430688341,1076967606&amp;fm=21&amp;gp=0.jpg"/>
          <p:cNvPicPr>
            <a:picLocks noChangeAspect="1"/>
          </p:cNvPicPr>
          <p:nvPr/>
        </p:nvPicPr>
        <p:blipFill>
          <a:blip r:embed="rId2" cstate="print"/>
          <a:srcRect b="23053"/>
          <a:stretch>
            <a:fillRect/>
          </a:stretch>
        </p:blipFill>
        <p:spPr bwMode="auto">
          <a:xfrm>
            <a:off x="4580626" y="3627772"/>
            <a:ext cx="2643188" cy="18894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图片 18" descr="u=380189688,803403281&amp;fm=21&amp;gp=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38" y="3643313"/>
            <a:ext cx="2790825" cy="1881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图片 17" descr="u=813680686,1730040948&amp;fm=21&amp;gp=0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714500"/>
            <a:ext cx="2643188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图片 16" descr="u=1073799580,559685619&amp;fm=21&amp;gp=0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85938" y="1714500"/>
            <a:ext cx="2706687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热身</a:t>
            </a:r>
          </a:p>
        </p:txBody>
      </p:sp>
      <p:sp>
        <p:nvSpPr>
          <p:cNvPr id="3079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3080" name="TextBox 20"/>
          <p:cNvSpPr txBox="1">
            <a:spLocks noChangeArrowheads="1"/>
          </p:cNvSpPr>
          <p:nvPr/>
        </p:nvSpPr>
        <p:spPr bwMode="auto">
          <a:xfrm>
            <a:off x="3779838" y="1196975"/>
            <a:ext cx="19796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zh-CN" altLang="en-US" sz="2000">
                <a:latin typeface="Calibri" pitchFamily="34" charset="0"/>
              </a:rPr>
              <a:t>他们在做什么？</a:t>
            </a:r>
            <a:endParaRPr lang="en-US" sz="2000">
              <a:latin typeface="Calibri" pitchFamily="34" charset="0"/>
            </a:endParaRPr>
          </a:p>
        </p:txBody>
      </p:sp>
      <p:sp>
        <p:nvSpPr>
          <p:cNvPr id="3081" name="TextBox 27"/>
          <p:cNvSpPr txBox="1">
            <a:spLocks noChangeArrowheads="1"/>
          </p:cNvSpPr>
          <p:nvPr/>
        </p:nvSpPr>
        <p:spPr bwMode="auto">
          <a:xfrm>
            <a:off x="1835150" y="1700213"/>
            <a:ext cx="360363" cy="36671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A</a:t>
            </a:r>
          </a:p>
        </p:txBody>
      </p:sp>
      <p:sp>
        <p:nvSpPr>
          <p:cNvPr id="3082" name="TextBox 28"/>
          <p:cNvSpPr txBox="1">
            <a:spLocks noChangeArrowheads="1"/>
          </p:cNvSpPr>
          <p:nvPr/>
        </p:nvSpPr>
        <p:spPr bwMode="auto">
          <a:xfrm>
            <a:off x="4572000" y="1700213"/>
            <a:ext cx="360363" cy="36671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B</a:t>
            </a:r>
          </a:p>
        </p:txBody>
      </p: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1408930" y="5822950"/>
            <a:ext cx="25146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yīfu</a:t>
            </a:r>
            <a:r>
              <a:rPr lang="en-US" altLang="zh-CN" sz="2000" dirty="0" smtClean="0">
                <a:latin typeface="GB Pinyinok-D" pitchFamily="2" charset="-122"/>
                <a:ea typeface="GB Pinyinok-D" pitchFamily="2" charset="-122"/>
              </a:rPr>
              <a:t>   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1. 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洗衣服 </a:t>
            </a:r>
          </a:p>
        </p:txBody>
      </p: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2826568" y="5822950"/>
            <a:ext cx="20335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xiě</a:t>
            </a:r>
            <a:r>
              <a:rPr lang="en-US" altLang="zh-CN" sz="20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zuòyè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2. 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写  </a:t>
            </a:r>
            <a:r>
              <a:rPr lang="zh-CN" altLang="en-US" sz="2000" dirty="0" smtClean="0">
                <a:latin typeface="华文细黑" pitchFamily="2" charset="-122"/>
                <a:ea typeface="华文细黑" pitchFamily="2" charset="-122"/>
              </a:rPr>
              <a:t>作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业</a:t>
            </a:r>
          </a:p>
        </p:txBody>
      </p:sp>
      <p:sp>
        <p:nvSpPr>
          <p:cNvPr id="3085" name="TextBox 30"/>
          <p:cNvSpPr txBox="1">
            <a:spLocks noChangeArrowheads="1"/>
          </p:cNvSpPr>
          <p:nvPr/>
        </p:nvSpPr>
        <p:spPr bwMode="auto">
          <a:xfrm>
            <a:off x="4572000" y="3627648"/>
            <a:ext cx="433388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D</a:t>
            </a:r>
          </a:p>
        </p:txBody>
      </p:sp>
      <p:sp>
        <p:nvSpPr>
          <p:cNvPr id="3086" name="TextBox 31"/>
          <p:cNvSpPr txBox="1">
            <a:spLocks noChangeArrowheads="1"/>
          </p:cNvSpPr>
          <p:nvPr/>
        </p:nvSpPr>
        <p:spPr bwMode="auto">
          <a:xfrm>
            <a:off x="1763688" y="3636274"/>
            <a:ext cx="433388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C</a:t>
            </a: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4809355" y="5805488"/>
            <a:ext cx="22113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huán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shū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3.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还     书 </a:t>
            </a: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6350818" y="5805488"/>
            <a:ext cx="33337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guān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dēng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4.  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关    </a:t>
            </a:r>
            <a:r>
              <a:rPr lang="zh-CN" altLang="en-US" sz="2000" dirty="0" smtClean="0">
                <a:latin typeface="华文细黑" pitchFamily="2" charset="-122"/>
                <a:ea typeface="华文细黑" pitchFamily="2" charset="-122"/>
              </a:rPr>
              <a:t>灯</a:t>
            </a:r>
            <a:r>
              <a:rPr lang="zh-CN" altLang="en-US" sz="2000" dirty="0" smtClean="0">
                <a:latin typeface="华文细黑" pitchFamily="2" charset="-122"/>
              </a:rPr>
              <a:t> </a:t>
            </a:r>
            <a:endParaRPr lang="zh-CN" altLang="en-US" sz="2000" dirty="0">
              <a:latin typeface="华文细黑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34" grpId="0"/>
      <p:bldP spid="3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标题 1"/>
          <p:cNvSpPr txBox="1">
            <a:spLocks/>
          </p:cNvSpPr>
          <p:nvPr/>
        </p:nvSpPr>
        <p:spPr bwMode="auto">
          <a:xfrm>
            <a:off x="1071563" y="487363"/>
            <a:ext cx="8072437" cy="79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zh-CN" altLang="en-US" sz="4000">
                <a:solidFill>
                  <a:srgbClr val="A6A6A6"/>
                </a:solidFill>
                <a:latin typeface="黑体" pitchFamily="2" charset="-122"/>
                <a:ea typeface="黑体" pitchFamily="2" charset="-122"/>
              </a:rPr>
              <a:t>词汇</a:t>
            </a:r>
          </a:p>
        </p:txBody>
      </p:sp>
      <p:sp>
        <p:nvSpPr>
          <p:cNvPr id="4099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5022850" y="1676400"/>
            <a:ext cx="1311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library</a:t>
            </a:r>
          </a:p>
        </p:txBody>
      </p:sp>
      <p:sp>
        <p:nvSpPr>
          <p:cNvPr id="4101" name="TextBox 10"/>
          <p:cNvSpPr txBox="1">
            <a:spLocks noChangeArrowheads="1"/>
          </p:cNvSpPr>
          <p:nvPr/>
        </p:nvSpPr>
        <p:spPr bwMode="auto">
          <a:xfrm>
            <a:off x="1049338" y="1676400"/>
            <a:ext cx="12366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图书馆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038725" y="2565400"/>
            <a:ext cx="2733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v. to borrow, to lend </a:t>
            </a:r>
          </a:p>
        </p:txBody>
      </p:sp>
      <p:sp>
        <p:nvSpPr>
          <p:cNvPr id="4103" name="TextBox 15"/>
          <p:cNvSpPr txBox="1">
            <a:spLocks noChangeArrowheads="1"/>
          </p:cNvSpPr>
          <p:nvPr/>
        </p:nvSpPr>
        <p:spPr bwMode="auto">
          <a:xfrm>
            <a:off x="1049338" y="2636838"/>
            <a:ext cx="9302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借</a:t>
            </a: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5076825" y="3467100"/>
            <a:ext cx="3384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dictionary</a:t>
            </a:r>
          </a:p>
        </p:txBody>
      </p:sp>
      <p:sp>
        <p:nvSpPr>
          <p:cNvPr id="4105" name="TextBox 19"/>
          <p:cNvSpPr txBox="1">
            <a:spLocks noChangeArrowheads="1"/>
          </p:cNvSpPr>
          <p:nvPr/>
        </p:nvSpPr>
        <p:spPr bwMode="auto">
          <a:xfrm>
            <a:off x="1042988" y="3646488"/>
            <a:ext cx="9302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词典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076825" y="4654550"/>
            <a:ext cx="15224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v. to return</a:t>
            </a:r>
          </a:p>
        </p:txBody>
      </p:sp>
      <p:sp>
        <p:nvSpPr>
          <p:cNvPr id="4107" name="TextBox 21"/>
          <p:cNvSpPr txBox="1">
            <a:spLocks noChangeArrowheads="1"/>
          </p:cNvSpPr>
          <p:nvPr/>
        </p:nvSpPr>
        <p:spPr bwMode="auto">
          <a:xfrm>
            <a:off x="1042988" y="4652963"/>
            <a:ext cx="6270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还</a:t>
            </a:r>
          </a:p>
        </p:txBody>
      </p:sp>
      <p:sp>
        <p:nvSpPr>
          <p:cNvPr id="4108" name="TextBox 24"/>
          <p:cNvSpPr txBox="1">
            <a:spLocks noChangeArrowheads="1"/>
          </p:cNvSpPr>
          <p:nvPr/>
        </p:nvSpPr>
        <p:spPr bwMode="auto">
          <a:xfrm>
            <a:off x="2519363" y="1676400"/>
            <a:ext cx="190023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túshūguǎn</a:t>
            </a:r>
            <a:r>
              <a:rPr lang="en-US" altLang="zh-CN" sz="2400" dirty="0" smtClean="0">
                <a:latin typeface="华文细黑" pitchFamily="2" charset="-122"/>
                <a:ea typeface="华文细黑" pitchFamily="2" charset="-122"/>
              </a:rPr>
              <a:t> </a:t>
            </a:r>
            <a:endParaRPr lang="en-US" altLang="zh-CN" sz="24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109" name="TextBox 29"/>
          <p:cNvSpPr txBox="1">
            <a:spLocks noChangeArrowheads="1"/>
          </p:cNvSpPr>
          <p:nvPr/>
        </p:nvSpPr>
        <p:spPr bwMode="auto">
          <a:xfrm>
            <a:off x="2514600" y="2636838"/>
            <a:ext cx="19002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jiè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10" name="TextBox 30"/>
          <p:cNvSpPr txBox="1">
            <a:spLocks noChangeArrowheads="1"/>
          </p:cNvSpPr>
          <p:nvPr/>
        </p:nvSpPr>
        <p:spPr bwMode="auto">
          <a:xfrm>
            <a:off x="2484438" y="3646488"/>
            <a:ext cx="190023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cídiǎn</a:t>
            </a:r>
            <a:r>
              <a:rPr lang="en-US" altLang="zh-CN" dirty="0" smtClean="0"/>
              <a:t> </a:t>
            </a:r>
            <a:endParaRPr lang="en-US" altLang="zh-CN" dirty="0"/>
          </a:p>
        </p:txBody>
      </p:sp>
      <p:sp>
        <p:nvSpPr>
          <p:cNvPr id="4111" name="TextBox 31"/>
          <p:cNvSpPr txBox="1">
            <a:spLocks noChangeArrowheads="1"/>
          </p:cNvSpPr>
          <p:nvPr/>
        </p:nvSpPr>
        <p:spPr bwMode="auto">
          <a:xfrm>
            <a:off x="2457450" y="5715000"/>
            <a:ext cx="19002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dēng</a:t>
            </a:r>
            <a:r>
              <a:rPr lang="en-US" altLang="zh-CN" dirty="0"/>
              <a:t> </a:t>
            </a:r>
            <a:endParaRPr lang="en-US" altLang="zh-CN" sz="24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112" name="TextBox 21"/>
          <p:cNvSpPr txBox="1">
            <a:spLocks noChangeArrowheads="1"/>
          </p:cNvSpPr>
          <p:nvPr/>
        </p:nvSpPr>
        <p:spPr bwMode="auto">
          <a:xfrm>
            <a:off x="1071563" y="5715000"/>
            <a:ext cx="6270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灯</a:t>
            </a:r>
          </a:p>
        </p:txBody>
      </p:sp>
      <p:sp>
        <p:nvSpPr>
          <p:cNvPr id="4113" name="TextBox 31"/>
          <p:cNvSpPr txBox="1">
            <a:spLocks noChangeArrowheads="1"/>
          </p:cNvSpPr>
          <p:nvPr/>
        </p:nvSpPr>
        <p:spPr bwMode="auto">
          <a:xfrm>
            <a:off x="2500313" y="4653136"/>
            <a:ext cx="19002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huán</a:t>
            </a:r>
            <a:r>
              <a:rPr lang="en-US" altLang="zh-CN" dirty="0"/>
              <a:t> </a:t>
            </a:r>
            <a:endParaRPr lang="en-US" altLang="zh-CN" sz="24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5072063" y="5715000"/>
            <a:ext cx="1822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light, lamp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9" grpId="0"/>
      <p:bldP spid="21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990600" y="487363"/>
            <a:ext cx="7786688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练习</a:t>
            </a:r>
          </a:p>
        </p:txBody>
      </p:sp>
      <p:sp>
        <p:nvSpPr>
          <p:cNvPr id="5123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5124" name="矩形 30"/>
          <p:cNvSpPr>
            <a:spLocks noChangeArrowheads="1"/>
          </p:cNvSpPr>
          <p:nvPr/>
        </p:nvSpPr>
        <p:spPr bwMode="auto">
          <a:xfrm>
            <a:off x="1001713" y="1360488"/>
            <a:ext cx="55705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Calibri" pitchFamily="34" charset="0"/>
                <a:ea typeface="黑体" pitchFamily="2" charset="-122"/>
              </a:rPr>
              <a:t>将下列词语的汉字、拼音、英文解释正确连接：</a:t>
            </a:r>
          </a:p>
        </p:txBody>
      </p:sp>
      <p:sp>
        <p:nvSpPr>
          <p:cNvPr id="5125" name="TextBox 10"/>
          <p:cNvSpPr txBox="1">
            <a:spLocks noChangeArrowheads="1"/>
          </p:cNvSpPr>
          <p:nvPr/>
        </p:nvSpPr>
        <p:spPr bwMode="auto">
          <a:xfrm>
            <a:off x="1049338" y="1935163"/>
            <a:ext cx="12366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图书馆</a:t>
            </a:r>
          </a:p>
        </p:txBody>
      </p:sp>
      <p:sp>
        <p:nvSpPr>
          <p:cNvPr id="5126" name="TextBox 15"/>
          <p:cNvSpPr txBox="1">
            <a:spLocks noChangeArrowheads="1"/>
          </p:cNvSpPr>
          <p:nvPr/>
        </p:nvSpPr>
        <p:spPr bwMode="auto">
          <a:xfrm>
            <a:off x="1049338" y="2636838"/>
            <a:ext cx="9302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借</a:t>
            </a:r>
          </a:p>
        </p:txBody>
      </p:sp>
      <p:sp>
        <p:nvSpPr>
          <p:cNvPr id="5127" name="TextBox 19"/>
          <p:cNvSpPr txBox="1">
            <a:spLocks noChangeArrowheads="1"/>
          </p:cNvSpPr>
          <p:nvPr/>
        </p:nvSpPr>
        <p:spPr bwMode="auto">
          <a:xfrm>
            <a:off x="1042988" y="3394075"/>
            <a:ext cx="9302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词典</a:t>
            </a:r>
          </a:p>
        </p:txBody>
      </p:sp>
      <p:sp>
        <p:nvSpPr>
          <p:cNvPr id="5128" name="TextBox 21"/>
          <p:cNvSpPr txBox="1">
            <a:spLocks noChangeArrowheads="1"/>
          </p:cNvSpPr>
          <p:nvPr/>
        </p:nvSpPr>
        <p:spPr bwMode="auto">
          <a:xfrm>
            <a:off x="1042988" y="4152900"/>
            <a:ext cx="6270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还</a:t>
            </a:r>
          </a:p>
        </p:txBody>
      </p:sp>
      <p:sp>
        <p:nvSpPr>
          <p:cNvPr id="5129" name="TextBox 21"/>
          <p:cNvSpPr txBox="1">
            <a:spLocks noChangeArrowheads="1"/>
          </p:cNvSpPr>
          <p:nvPr/>
        </p:nvSpPr>
        <p:spPr bwMode="auto">
          <a:xfrm>
            <a:off x="1071563" y="4786313"/>
            <a:ext cx="6270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灯</a:t>
            </a:r>
          </a:p>
        </p:txBody>
      </p:sp>
      <p:sp>
        <p:nvSpPr>
          <p:cNvPr id="5130" name="TextBox 24"/>
          <p:cNvSpPr txBox="1">
            <a:spLocks noChangeArrowheads="1"/>
          </p:cNvSpPr>
          <p:nvPr/>
        </p:nvSpPr>
        <p:spPr bwMode="auto">
          <a:xfrm>
            <a:off x="2428875" y="2643188"/>
            <a:ext cx="190023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túshūguǎn</a:t>
            </a:r>
            <a:r>
              <a:rPr lang="en-US" altLang="zh-CN" sz="2000" dirty="0" smtClean="0">
                <a:latin typeface="华文细黑" pitchFamily="2" charset="-122"/>
                <a:ea typeface="华文细黑" pitchFamily="2" charset="-122"/>
              </a:rPr>
              <a:t> </a:t>
            </a:r>
            <a:endParaRPr lang="en-US" altLang="zh-CN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131" name="TextBox 29"/>
          <p:cNvSpPr txBox="1">
            <a:spLocks noChangeArrowheads="1"/>
          </p:cNvSpPr>
          <p:nvPr/>
        </p:nvSpPr>
        <p:spPr bwMode="auto">
          <a:xfrm>
            <a:off x="2500313" y="4786313"/>
            <a:ext cx="19002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jiè</a:t>
            </a:r>
            <a:endParaRPr lang="en-US" altLang="zh-CN" sz="20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32" name="TextBox 30"/>
          <p:cNvSpPr txBox="1">
            <a:spLocks noChangeArrowheads="1"/>
          </p:cNvSpPr>
          <p:nvPr/>
        </p:nvSpPr>
        <p:spPr bwMode="auto">
          <a:xfrm>
            <a:off x="2428875" y="4143375"/>
            <a:ext cx="157162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cídiǎn</a:t>
            </a:r>
            <a:r>
              <a:rPr lang="en-US" altLang="zh-CN" sz="2000" dirty="0" smtClean="0"/>
              <a:t> </a:t>
            </a:r>
            <a:endParaRPr lang="en-US" altLang="zh-CN" sz="2000" dirty="0"/>
          </a:p>
        </p:txBody>
      </p:sp>
      <p:sp>
        <p:nvSpPr>
          <p:cNvPr id="5133" name="TextBox 31"/>
          <p:cNvSpPr txBox="1">
            <a:spLocks noChangeArrowheads="1"/>
          </p:cNvSpPr>
          <p:nvPr/>
        </p:nvSpPr>
        <p:spPr bwMode="auto">
          <a:xfrm>
            <a:off x="2428875" y="3429000"/>
            <a:ext cx="19002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dēng</a:t>
            </a:r>
            <a:r>
              <a:rPr lang="en-US" altLang="zh-CN" sz="2000" dirty="0"/>
              <a:t> </a:t>
            </a:r>
            <a:endParaRPr lang="en-US" altLang="zh-CN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134" name="TextBox 31"/>
          <p:cNvSpPr txBox="1">
            <a:spLocks noChangeArrowheads="1"/>
          </p:cNvSpPr>
          <p:nvPr/>
        </p:nvSpPr>
        <p:spPr bwMode="auto">
          <a:xfrm>
            <a:off x="2500313" y="1928813"/>
            <a:ext cx="19002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huán</a:t>
            </a:r>
            <a:r>
              <a:rPr lang="en-US" altLang="zh-CN" sz="2000" dirty="0"/>
              <a:t> </a:t>
            </a:r>
            <a:endParaRPr lang="en-US" altLang="zh-CN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135" name="TextBox 26"/>
          <p:cNvSpPr txBox="1">
            <a:spLocks noChangeArrowheads="1"/>
          </p:cNvSpPr>
          <p:nvPr/>
        </p:nvSpPr>
        <p:spPr bwMode="auto">
          <a:xfrm>
            <a:off x="5143500" y="2714625"/>
            <a:ext cx="11223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library</a:t>
            </a:r>
          </a:p>
        </p:txBody>
      </p:sp>
      <p:sp>
        <p:nvSpPr>
          <p:cNvPr id="5136" name="TextBox 27"/>
          <p:cNvSpPr txBox="1">
            <a:spLocks noChangeArrowheads="1"/>
          </p:cNvSpPr>
          <p:nvPr/>
        </p:nvSpPr>
        <p:spPr bwMode="auto">
          <a:xfrm>
            <a:off x="5143500" y="3429000"/>
            <a:ext cx="23066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v. to borrow, to lend </a:t>
            </a:r>
          </a:p>
        </p:txBody>
      </p:sp>
      <p:sp>
        <p:nvSpPr>
          <p:cNvPr id="5137" name="TextBox 28"/>
          <p:cNvSpPr txBox="1">
            <a:spLocks noChangeArrowheads="1"/>
          </p:cNvSpPr>
          <p:nvPr/>
        </p:nvSpPr>
        <p:spPr bwMode="auto">
          <a:xfrm>
            <a:off x="5143500" y="2000250"/>
            <a:ext cx="33845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dictionary</a:t>
            </a:r>
          </a:p>
        </p:txBody>
      </p:sp>
      <p:sp>
        <p:nvSpPr>
          <p:cNvPr id="5138" name="TextBox 29"/>
          <p:cNvSpPr txBox="1">
            <a:spLocks noChangeArrowheads="1"/>
          </p:cNvSpPr>
          <p:nvPr/>
        </p:nvSpPr>
        <p:spPr bwMode="auto">
          <a:xfrm>
            <a:off x="5143500" y="4786313"/>
            <a:ext cx="12985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v. to return</a:t>
            </a:r>
          </a:p>
        </p:txBody>
      </p:sp>
      <p:sp>
        <p:nvSpPr>
          <p:cNvPr id="5139" name="TextBox 30"/>
          <p:cNvSpPr txBox="1">
            <a:spLocks noChangeArrowheads="1"/>
          </p:cNvSpPr>
          <p:nvPr/>
        </p:nvSpPr>
        <p:spPr bwMode="auto">
          <a:xfrm>
            <a:off x="5143500" y="4143375"/>
            <a:ext cx="15494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light, lamp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6147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6148" name="Rectangle 1"/>
          <p:cNvSpPr>
            <a:spLocks noChangeArrowheads="1"/>
          </p:cNvSpPr>
          <p:nvPr/>
        </p:nvSpPr>
        <p:spPr bwMode="auto">
          <a:xfrm>
            <a:off x="1928813" y="1700213"/>
            <a:ext cx="5000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en-US" altLang="zh-CN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(prep.)</a:t>
            </a:r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B+</a:t>
            </a:r>
            <a:r>
              <a:rPr lang="en-US" altLang="zh-CN" sz="240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V</a:t>
            </a:r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+……</a:t>
            </a:r>
            <a:r>
              <a:rPr lang="en-US" altLang="zh-CN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 </a:t>
            </a:r>
            <a:endParaRPr lang="zh-CN" altLang="en-US" sz="2400">
              <a:solidFill>
                <a:schemeClr val="hlink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6149" name="Rectangle 1"/>
          <p:cNvSpPr>
            <a:spLocks noChangeArrowheads="1"/>
          </p:cNvSpPr>
          <p:nvPr/>
        </p:nvSpPr>
        <p:spPr bwMode="auto">
          <a:xfrm>
            <a:off x="2585194" y="2678113"/>
            <a:ext cx="26463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请你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衣服</a:t>
            </a:r>
            <a:r>
              <a:rPr lang="zh-CN" altLang="en-US" sz="240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洗</a:t>
            </a:r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了。</a:t>
            </a:r>
          </a:p>
        </p:txBody>
      </p:sp>
      <p:sp>
        <p:nvSpPr>
          <p:cNvPr id="6150" name="Rectangle 1"/>
          <p:cNvSpPr>
            <a:spLocks noChangeArrowheads="1"/>
          </p:cNvSpPr>
          <p:nvPr/>
        </p:nvSpPr>
        <p:spPr bwMode="auto">
          <a:xfrm>
            <a:off x="2605832" y="3357563"/>
            <a:ext cx="3262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帮我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这本词典</a:t>
            </a:r>
            <a:r>
              <a:rPr lang="zh-CN" altLang="en-US" sz="240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还</a:t>
            </a:r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了。</a:t>
            </a:r>
          </a:p>
        </p:txBody>
      </p:sp>
      <p:sp>
        <p:nvSpPr>
          <p:cNvPr id="6151" name="Rectangle 1"/>
          <p:cNvSpPr>
            <a:spLocks noChangeArrowheads="1"/>
          </p:cNvSpPr>
          <p:nvPr/>
        </p:nvSpPr>
        <p:spPr bwMode="auto">
          <a:xfrm>
            <a:off x="2605832" y="4143375"/>
            <a:ext cx="23383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你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灯</a:t>
            </a:r>
            <a:r>
              <a:rPr lang="zh-CN" altLang="en-US" sz="240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关</a:t>
            </a:r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了吧。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7171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172" name="Rectangle 1"/>
          <p:cNvSpPr>
            <a:spLocks noChangeArrowheads="1"/>
          </p:cNvSpPr>
          <p:nvPr/>
        </p:nvSpPr>
        <p:spPr bwMode="auto">
          <a:xfrm>
            <a:off x="2286000" y="1916113"/>
            <a:ext cx="5072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A+</a:t>
            </a:r>
            <a:r>
              <a:rPr lang="zh-CN" altLang="en-US" sz="24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没</a:t>
            </a:r>
            <a:r>
              <a:rPr lang="en-US" altLang="zh-CN" sz="24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别</a:t>
            </a:r>
            <a:r>
              <a:rPr lang="en-US" altLang="zh-CN" sz="24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可以</a:t>
            </a:r>
            <a:r>
              <a:rPr lang="en-US" altLang="zh-CN" sz="24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不能</a:t>
            </a:r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把</a:t>
            </a:r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B+</a:t>
            </a:r>
            <a:r>
              <a:rPr lang="en-US" altLang="zh-CN" sz="240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V</a:t>
            </a:r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+……</a:t>
            </a:r>
            <a:r>
              <a:rPr lang="en-US" altLang="zh-CN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 </a:t>
            </a:r>
            <a:endParaRPr lang="zh-CN" altLang="en-US" sz="2400">
              <a:solidFill>
                <a:schemeClr val="hlink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173" name="Rectangle 1"/>
          <p:cNvSpPr>
            <a:spLocks noChangeArrowheads="1"/>
          </p:cNvSpPr>
          <p:nvPr/>
        </p:nvSpPr>
        <p:spPr bwMode="auto">
          <a:xfrm>
            <a:off x="2857500" y="2714625"/>
            <a:ext cx="23383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>
                <a:latin typeface="Calibri" pitchFamily="34" charset="0"/>
                <a:ea typeface="华文细黑" pitchFamily="2" charset="-122"/>
              </a:rPr>
              <a:t>你</a:t>
            </a:r>
            <a:r>
              <a:rPr lang="zh-CN" altLang="en-US" sz="24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没</a:t>
            </a:r>
            <a:r>
              <a:rPr lang="zh-CN" altLang="en-US" sz="2400">
                <a:solidFill>
                  <a:srgbClr val="FF0000"/>
                </a:solidFill>
                <a:latin typeface="Calibri" pitchFamily="34" charset="0"/>
                <a:ea typeface="华文细黑" pitchFamily="2" charset="-122"/>
              </a:rPr>
              <a:t>把</a:t>
            </a:r>
            <a:r>
              <a:rPr lang="zh-CN" altLang="en-US" sz="2400">
                <a:latin typeface="Calibri" pitchFamily="34" charset="0"/>
                <a:ea typeface="华文细黑" pitchFamily="2" charset="-122"/>
              </a:rPr>
              <a:t>书</a:t>
            </a:r>
            <a:r>
              <a:rPr lang="zh-CN" altLang="en-US" sz="24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给</a:t>
            </a:r>
            <a:r>
              <a:rPr lang="zh-CN" altLang="en-US" sz="2400">
                <a:latin typeface="Calibri" pitchFamily="34" charset="0"/>
                <a:ea typeface="华文细黑" pitchFamily="2" charset="-122"/>
              </a:rPr>
              <a:t>我。</a:t>
            </a:r>
            <a:endParaRPr lang="en-US" altLang="zh-CN" sz="2400">
              <a:latin typeface="Calibri" pitchFamily="34" charset="0"/>
              <a:ea typeface="华文细黑" pitchFamily="2" charset="-122"/>
            </a:endParaRPr>
          </a:p>
        </p:txBody>
      </p:sp>
      <p:sp>
        <p:nvSpPr>
          <p:cNvPr id="7174" name="Rectangle 1"/>
          <p:cNvSpPr>
            <a:spLocks noChangeArrowheads="1"/>
          </p:cNvSpPr>
          <p:nvPr/>
        </p:nvSpPr>
        <p:spPr bwMode="auto">
          <a:xfrm>
            <a:off x="2857500" y="3429000"/>
            <a:ext cx="26463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>
                <a:latin typeface="Calibri" pitchFamily="34" charset="0"/>
                <a:ea typeface="华文细黑" pitchFamily="2" charset="-122"/>
              </a:rPr>
              <a:t>你</a:t>
            </a:r>
            <a:r>
              <a:rPr lang="zh-CN" altLang="en-US" sz="24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别</a:t>
            </a:r>
            <a:r>
              <a:rPr lang="zh-CN" altLang="en-US" sz="2400">
                <a:solidFill>
                  <a:srgbClr val="FF0000"/>
                </a:solidFill>
                <a:latin typeface="Calibri" pitchFamily="34" charset="0"/>
                <a:ea typeface="华文细黑" pitchFamily="2" charset="-122"/>
              </a:rPr>
              <a:t>把</a:t>
            </a:r>
            <a:r>
              <a:rPr lang="zh-CN" altLang="en-US" sz="2400">
                <a:latin typeface="Calibri" pitchFamily="34" charset="0"/>
                <a:ea typeface="华文细黑" pitchFamily="2" charset="-122"/>
              </a:rPr>
              <a:t>手机</a:t>
            </a:r>
            <a:r>
              <a:rPr lang="zh-CN" altLang="en-US" sz="24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忘</a:t>
            </a:r>
            <a:r>
              <a:rPr lang="zh-CN" altLang="en-US" sz="2400">
                <a:latin typeface="Calibri" pitchFamily="34" charset="0"/>
                <a:ea typeface="华文细黑" pitchFamily="2" charset="-122"/>
              </a:rPr>
              <a:t>了。</a:t>
            </a:r>
            <a:endParaRPr lang="en-US" altLang="zh-CN" sz="2400">
              <a:latin typeface="Calibri" pitchFamily="34" charset="0"/>
              <a:ea typeface="华文细黑" pitchFamily="2" charset="-122"/>
            </a:endParaRPr>
          </a:p>
        </p:txBody>
      </p:sp>
      <p:sp>
        <p:nvSpPr>
          <p:cNvPr id="7175" name="Rectangle 1"/>
          <p:cNvSpPr>
            <a:spLocks noChangeArrowheads="1"/>
          </p:cNvSpPr>
          <p:nvPr/>
        </p:nvSpPr>
        <p:spPr bwMode="auto">
          <a:xfrm>
            <a:off x="2857500" y="4214813"/>
            <a:ext cx="3262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>
                <a:latin typeface="Calibri" pitchFamily="34" charset="0"/>
                <a:ea typeface="华文细黑" pitchFamily="2" charset="-122"/>
              </a:rPr>
              <a:t>你</a:t>
            </a:r>
            <a:r>
              <a:rPr lang="zh-CN" altLang="en-US" sz="24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可以</a:t>
            </a:r>
            <a:r>
              <a:rPr lang="zh-CN" altLang="en-US" sz="2400">
                <a:solidFill>
                  <a:srgbClr val="FF0000"/>
                </a:solidFill>
                <a:latin typeface="Calibri" pitchFamily="34" charset="0"/>
                <a:ea typeface="华文细黑" pitchFamily="2" charset="-122"/>
              </a:rPr>
              <a:t>把</a:t>
            </a:r>
            <a:r>
              <a:rPr lang="zh-CN" altLang="en-US" sz="2400">
                <a:latin typeface="Calibri" pitchFamily="34" charset="0"/>
                <a:ea typeface="华文细黑" pitchFamily="2" charset="-122"/>
              </a:rPr>
              <a:t>空调</a:t>
            </a:r>
            <a:r>
              <a:rPr lang="zh-CN" altLang="en-US" sz="24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关</a:t>
            </a:r>
            <a:r>
              <a:rPr lang="zh-CN" altLang="en-US" sz="2400">
                <a:latin typeface="Calibri" pitchFamily="34" charset="0"/>
                <a:ea typeface="华文细黑" pitchFamily="2" charset="-122"/>
              </a:rPr>
              <a:t>了吗？</a:t>
            </a:r>
            <a:endParaRPr lang="en-US" altLang="zh-CN" sz="2400">
              <a:latin typeface="Calibri" pitchFamily="34" charset="0"/>
              <a:ea typeface="华文细黑" pitchFamily="2" charset="-122"/>
            </a:endParaRPr>
          </a:p>
        </p:txBody>
      </p:sp>
      <p:sp>
        <p:nvSpPr>
          <p:cNvPr id="7176" name="Rectangle 1"/>
          <p:cNvSpPr>
            <a:spLocks noChangeArrowheads="1"/>
          </p:cNvSpPr>
          <p:nvPr/>
        </p:nvSpPr>
        <p:spPr bwMode="auto">
          <a:xfrm>
            <a:off x="2841798" y="4983261"/>
            <a:ext cx="29543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我</a:t>
            </a:r>
            <a:r>
              <a:rPr lang="zh-CN" altLang="en-US" sz="2400" dirty="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不能</a:t>
            </a:r>
            <a:r>
              <a:rPr lang="zh-CN" altLang="en-US" sz="2400" dirty="0">
                <a:solidFill>
                  <a:srgbClr val="FF0000"/>
                </a:solidFill>
                <a:latin typeface="Calibri" pitchFamily="34" charset="0"/>
                <a:ea typeface="华文细黑" pitchFamily="2" charset="-122"/>
              </a:rPr>
              <a:t>把</a:t>
            </a:r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电脑</a:t>
            </a:r>
            <a:r>
              <a:rPr lang="zh-CN" altLang="en-US" sz="2400" dirty="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</a:rPr>
              <a:t>给</a:t>
            </a:r>
            <a:r>
              <a:rPr lang="zh-CN" altLang="en-US" sz="2400" dirty="0">
                <a:latin typeface="Calibri" pitchFamily="34" charset="0"/>
                <a:ea typeface="华文细黑" pitchFamily="2" charset="-122"/>
              </a:rPr>
              <a:t>你。</a:t>
            </a:r>
            <a:endParaRPr lang="en-US" altLang="zh-CN" sz="2400" dirty="0">
              <a:latin typeface="Calibri" pitchFamily="34" charset="0"/>
              <a:ea typeface="华文细黑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8"/>
          <p:cNvSpPr>
            <a:spLocks noChangeArrowheads="1"/>
          </p:cNvSpPr>
          <p:nvPr/>
        </p:nvSpPr>
        <p:spPr bwMode="auto">
          <a:xfrm>
            <a:off x="2541588" y="862013"/>
            <a:ext cx="2470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选择恰当的词语填空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8195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8201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8202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8196" name="Rectangle 8"/>
          <p:cNvSpPr>
            <a:spLocks noChangeArrowheads="1"/>
          </p:cNvSpPr>
          <p:nvPr/>
        </p:nvSpPr>
        <p:spPr bwMode="auto">
          <a:xfrm>
            <a:off x="2555875" y="1700213"/>
            <a:ext cx="39036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 dirty="0">
                <a:latin typeface="华文楷体" pitchFamily="2" charset="-122"/>
                <a:ea typeface="华文楷体" pitchFamily="2" charset="-122"/>
              </a:rPr>
              <a:t>把              没             不能       可以</a:t>
            </a:r>
            <a:endParaRPr lang="en-US" altLang="zh-CN" sz="2000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197" name="Rectangle 8"/>
          <p:cNvSpPr>
            <a:spLocks noChangeArrowheads="1"/>
          </p:cNvSpPr>
          <p:nvPr/>
        </p:nvSpPr>
        <p:spPr bwMode="auto">
          <a:xfrm>
            <a:off x="1835150" y="2708275"/>
            <a:ext cx="51435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华文细黑" pitchFamily="2" charset="-122"/>
                <a:ea typeface="华文细黑" pitchFamily="2" charset="-122"/>
              </a:rPr>
              <a:t>1.  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我还没看完，所以</a:t>
            </a:r>
            <a:r>
              <a:rPr lang="zh-CN" altLang="zh-CN" sz="200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把这本书借给你。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8198" name="Rectangle 8"/>
          <p:cNvSpPr>
            <a:spLocks noChangeArrowheads="1"/>
          </p:cNvSpPr>
          <p:nvPr/>
        </p:nvSpPr>
        <p:spPr bwMode="auto">
          <a:xfrm>
            <a:off x="1835150" y="3573463"/>
            <a:ext cx="30908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华文细黑" pitchFamily="2" charset="-122"/>
                <a:ea typeface="华文细黑" pitchFamily="2" charset="-122"/>
              </a:rPr>
              <a:t>2.  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请</a:t>
            </a:r>
            <a:r>
              <a:rPr lang="zh-CN" altLang="zh-CN" sz="200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我的书包给我。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8199" name="Rectangle 8"/>
          <p:cNvSpPr>
            <a:spLocks noChangeArrowheads="1"/>
          </p:cNvSpPr>
          <p:nvPr/>
        </p:nvSpPr>
        <p:spPr bwMode="auto">
          <a:xfrm>
            <a:off x="1819275" y="4508500"/>
            <a:ext cx="28336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/>
            <a:r>
              <a:rPr lang="en-US" altLang="zh-CN" sz="2000">
                <a:latin typeface="华文细黑" pitchFamily="2" charset="-122"/>
                <a:ea typeface="华文细黑" pitchFamily="2" charset="-122"/>
              </a:rPr>
              <a:t>3.  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你</a:t>
            </a:r>
            <a:r>
              <a:rPr lang="zh-CN" altLang="zh-CN" sz="200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把门关了吗？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1809750" y="5243513"/>
            <a:ext cx="3603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/>
            <a:r>
              <a:rPr lang="en-US" altLang="zh-CN" sz="2000">
                <a:latin typeface="华文细黑" pitchFamily="2" charset="-122"/>
                <a:ea typeface="华文细黑" pitchFamily="2" charset="-122"/>
              </a:rPr>
              <a:t>4.  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她</a:t>
            </a:r>
            <a:r>
              <a:rPr lang="zh-CN" altLang="zh-CN" sz="200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把药吃完就睡觉了。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18" name="Group 12"/>
          <p:cNvGrpSpPr>
            <a:grpSpLocks/>
          </p:cNvGrpSpPr>
          <p:nvPr/>
        </p:nvGrpSpPr>
        <p:grpSpPr bwMode="auto">
          <a:xfrm>
            <a:off x="285750" y="227013"/>
            <a:ext cx="8701088" cy="1108075"/>
            <a:chOff x="285720" y="227651"/>
            <a:chExt cx="8701110" cy="1106845"/>
          </a:xfrm>
        </p:grpSpPr>
        <p:sp>
          <p:nvSpPr>
            <p:cNvPr id="9226" name="标题 1"/>
            <p:cNvSpPr txBox="1">
              <a:spLocks/>
            </p:cNvSpPr>
            <p:nvPr/>
          </p:nvSpPr>
          <p:spPr bwMode="auto">
            <a:xfrm>
              <a:off x="914372" y="535284"/>
              <a:ext cx="8072458" cy="799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r>
                <a:rPr lang="zh-CN" altLang="en-US" sz="4000">
                  <a:solidFill>
                    <a:srgbClr val="A6A6A6"/>
                  </a:solidFill>
                  <a:latin typeface="黑体" pitchFamily="2" charset="-122"/>
                  <a:ea typeface="黑体" pitchFamily="2" charset="-122"/>
                </a:rPr>
                <a:t>课文</a:t>
              </a:r>
            </a:p>
          </p:txBody>
        </p:sp>
        <p:sp>
          <p:nvSpPr>
            <p:cNvPr id="9227" name="Litebulb"/>
            <p:cNvSpPr>
              <a:spLocks noEditPoints="1" noChangeArrowheads="1"/>
            </p:cNvSpPr>
            <p:nvPr/>
          </p:nvSpPr>
          <p:spPr bwMode="auto">
            <a:xfrm>
              <a:off x="285720" y="227651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9219" name="Rectangle 1"/>
          <p:cNvSpPr>
            <a:spLocks noChangeArrowheads="1"/>
          </p:cNvSpPr>
          <p:nvPr/>
        </p:nvSpPr>
        <p:spPr bwMode="auto">
          <a:xfrm>
            <a:off x="3048000" y="1354138"/>
            <a:ext cx="9540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在教室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38200" y="2057400"/>
            <a:ext cx="2236788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小明：我先走了。</a:t>
            </a:r>
            <a:endParaRPr lang="zh-CN" altLang="en-US" sz="2000" dirty="0">
              <a:solidFill>
                <a:srgbClr val="000000"/>
              </a:solidFill>
              <a:latin typeface="华文细黑"/>
              <a:ea typeface="华文细黑"/>
              <a:cs typeface="华文细黑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27088" y="2806700"/>
            <a:ext cx="2236787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同学：你去哪儿？</a:t>
            </a:r>
            <a:endParaRPr lang="zh-CN" altLang="en-US" sz="2000" dirty="0">
              <a:solidFill>
                <a:srgbClr val="000000"/>
              </a:solidFill>
              <a:latin typeface="华文细黑"/>
              <a:ea typeface="华文细黑"/>
              <a:cs typeface="华文细黑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27088" y="3527425"/>
            <a:ext cx="3262312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小明：我去图书馆借本书。</a:t>
            </a:r>
            <a:endParaRPr lang="zh-CN" altLang="en-US" sz="2000" dirty="0">
              <a:solidFill>
                <a:srgbClr val="000000"/>
              </a:solidFill>
              <a:latin typeface="华文细黑"/>
              <a:ea typeface="华文细黑"/>
              <a:cs typeface="华文细黑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827088" y="4246563"/>
            <a:ext cx="3775075" cy="400050"/>
          </a:xfrm>
          <a:prstGeom prst="rect">
            <a:avLst/>
          </a:prstGeom>
          <a:noFill/>
          <a:ln w="9525" algn="ctr">
            <a:solidFill>
              <a:srgbClr val="BE4B48"/>
            </a:solidFill>
            <a:miter lim="800000"/>
            <a:headEnd/>
            <a:tailEnd/>
          </a:ln>
          <a:effectLst>
            <a:outerShdw dist="20000" dir="5400000" rotWithShape="0">
              <a:schemeClr val="bg1">
                <a:alpha val="37999"/>
              </a:scheme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同学：帮我把这本词典还了吧。</a:t>
            </a:r>
            <a:endParaRPr lang="zh-CN" altLang="en-US" sz="2000" dirty="0">
              <a:solidFill>
                <a:srgbClr val="000000"/>
              </a:solidFill>
              <a:latin typeface="华文细黑"/>
              <a:ea typeface="华文细黑"/>
              <a:cs typeface="华文细黑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827088" y="5013325"/>
            <a:ext cx="6596062" cy="400050"/>
          </a:xfrm>
          <a:prstGeom prst="rect">
            <a:avLst/>
          </a:prstGeom>
          <a:noFill/>
          <a:ln w="9525" algn="ctr">
            <a:solidFill>
              <a:srgbClr val="4A7EBB"/>
            </a:solidFill>
            <a:miter lim="800000"/>
            <a:headEnd/>
            <a:tailEnd/>
          </a:ln>
          <a:effectLst>
            <a:outerShdw dist="20000" dir="5400000" rotWithShape="0">
              <a:schemeClr val="bg1">
                <a:alpha val="37999"/>
              </a:scheme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小明：好，等一会儿你离开教室的时候，记得把灯关了。</a:t>
            </a:r>
            <a:endParaRPr lang="zh-CN" altLang="en-US" sz="2000" dirty="0">
              <a:solidFill>
                <a:srgbClr val="000000"/>
              </a:solidFill>
              <a:latin typeface="华文细黑"/>
              <a:ea typeface="华文细黑"/>
              <a:cs typeface="华文细黑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796925" y="5786438"/>
            <a:ext cx="2749550" cy="400050"/>
          </a:xfrm>
          <a:prstGeom prst="rect">
            <a:avLst/>
          </a:prstGeom>
          <a:noFill/>
          <a:ln w="9525" algn="ctr">
            <a:solidFill>
              <a:srgbClr val="BE4B48"/>
            </a:solidFill>
            <a:miter lim="800000"/>
            <a:headEnd/>
            <a:tailEnd/>
          </a:ln>
          <a:effectLst>
            <a:outerShdw dist="20000" dir="5400000" rotWithShape="0">
              <a:schemeClr val="bg1">
                <a:alpha val="37999"/>
              </a:scheme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同学：好的，放心吧。</a:t>
            </a:r>
            <a:endParaRPr lang="zh-CN" altLang="en-US" sz="2000" dirty="0">
              <a:solidFill>
                <a:srgbClr val="000000"/>
              </a:solidFill>
              <a:latin typeface="华文细黑"/>
              <a:ea typeface="华文细黑"/>
              <a:cs typeface="华文细黑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8"/>
          <p:cNvSpPr>
            <a:spLocks noChangeArrowheads="1"/>
          </p:cNvSpPr>
          <p:nvPr/>
        </p:nvSpPr>
        <p:spPr bwMode="auto">
          <a:xfrm>
            <a:off x="2541588" y="1143000"/>
            <a:ext cx="24923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Times New Roman" pitchFamily="18" charset="0"/>
                <a:cs typeface="Times New Roman" pitchFamily="18" charset="0"/>
              </a:rPr>
              <a:t>根据课文回答问题：</a:t>
            </a:r>
            <a:endParaRPr lang="en-US" altLang="zh-CN" sz="200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243" name="Group 9"/>
          <p:cNvGrpSpPr>
            <a:grpSpLocks/>
          </p:cNvGrpSpPr>
          <p:nvPr/>
        </p:nvGrpSpPr>
        <p:grpSpPr bwMode="auto">
          <a:xfrm>
            <a:off x="323850" y="404813"/>
            <a:ext cx="8505825" cy="1085850"/>
            <a:chOff x="323528" y="404664"/>
            <a:chExt cx="8506790" cy="1086541"/>
          </a:xfrm>
        </p:grpSpPr>
        <p:sp>
          <p:nvSpPr>
            <p:cNvPr id="10252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0253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4"/>
              <a:ext cx="7785983" cy="799021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1676400" y="2105025"/>
            <a:ext cx="1979613" cy="4000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小明要去哪里？</a:t>
            </a:r>
            <a:endParaRPr lang="zh-CN" altLang="en-US" sz="2000" dirty="0">
              <a:solidFill>
                <a:srgbClr val="000000"/>
              </a:solidFill>
              <a:latin typeface="华文细黑"/>
              <a:ea typeface="华文细黑"/>
              <a:cs typeface="华文细黑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1143000" y="2103438"/>
            <a:ext cx="457200" cy="40005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1.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143000" y="2911475"/>
            <a:ext cx="457200" cy="400050"/>
          </a:xfrm>
          <a:prstGeom prst="rect">
            <a:avLst/>
          </a:prstGeom>
          <a:noFill/>
          <a:ln>
            <a:noFill/>
          </a:ln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2.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1676400" y="2897188"/>
            <a:ext cx="2236788" cy="400050"/>
          </a:xfrm>
          <a:prstGeom prst="rect">
            <a:avLst/>
          </a:prstGeom>
          <a:noFill/>
          <a:ln>
            <a:noFill/>
          </a:ln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小明想要干什么？</a:t>
            </a:r>
            <a:endParaRPr lang="zh-CN" altLang="en-US" sz="2000" dirty="0">
              <a:solidFill>
                <a:srgbClr val="000000"/>
              </a:solidFill>
              <a:latin typeface="华文细黑"/>
              <a:ea typeface="华文细黑"/>
              <a:cs typeface="华文细黑"/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1143000" y="3749675"/>
            <a:ext cx="457200" cy="400050"/>
          </a:xfrm>
          <a:prstGeom prst="rect">
            <a:avLst/>
          </a:prstGeom>
          <a:noFill/>
          <a:ln>
            <a:noFill/>
          </a:ln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3.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1676400" y="3735388"/>
            <a:ext cx="2749550" cy="400050"/>
          </a:xfrm>
          <a:prstGeom prst="rect">
            <a:avLst/>
          </a:prstGeom>
          <a:noFill/>
          <a:ln>
            <a:noFill/>
          </a:ln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同学想要小明做什么？</a:t>
            </a:r>
            <a:endParaRPr lang="zh-CN" altLang="en-US" sz="2000" dirty="0">
              <a:solidFill>
                <a:srgbClr val="000000"/>
              </a:solidFill>
              <a:latin typeface="华文细黑"/>
              <a:ea typeface="华文细黑"/>
              <a:cs typeface="华文细黑"/>
            </a:endParaRPr>
          </a:p>
        </p:txBody>
      </p:sp>
      <p:sp>
        <p:nvSpPr>
          <p:cNvPr id="55" name="TextBox 54"/>
          <p:cNvSpPr txBox="1"/>
          <p:nvPr/>
        </p:nvSpPr>
        <p:spPr>
          <a:xfrm>
            <a:off x="1143000" y="4576763"/>
            <a:ext cx="457200" cy="400050"/>
          </a:xfrm>
          <a:prstGeom prst="rect">
            <a:avLst/>
          </a:prstGeom>
          <a:noFill/>
          <a:ln>
            <a:noFill/>
          </a:ln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4.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6" name="TextBox 55"/>
          <p:cNvSpPr txBox="1"/>
          <p:nvPr/>
        </p:nvSpPr>
        <p:spPr>
          <a:xfrm>
            <a:off x="1676400" y="4560888"/>
            <a:ext cx="2749550" cy="400050"/>
          </a:xfrm>
          <a:prstGeom prst="rect">
            <a:avLst/>
          </a:prstGeom>
          <a:noFill/>
          <a:ln>
            <a:noFill/>
          </a:ln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/>
                <a:ea typeface="华文细黑"/>
                <a:cs typeface="华文细黑"/>
              </a:rPr>
              <a:t>小明想要同学做什么？</a:t>
            </a:r>
            <a:endParaRPr lang="zh-CN" altLang="en-US" sz="2000" dirty="0">
              <a:solidFill>
                <a:srgbClr val="000000"/>
              </a:solidFill>
              <a:latin typeface="华文细黑"/>
              <a:ea typeface="华文细黑"/>
              <a:cs typeface="华文细黑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标题 1"/>
          <p:cNvSpPr>
            <a:spLocks noGrp="1"/>
          </p:cNvSpPr>
          <p:nvPr>
            <p:ph type="ctrTitle"/>
          </p:nvPr>
        </p:nvSpPr>
        <p:spPr>
          <a:xfrm>
            <a:off x="0" y="2916238"/>
            <a:ext cx="9144000" cy="798512"/>
          </a:xfrm>
        </p:spPr>
        <p:txBody>
          <a:bodyPr anchor="t"/>
          <a:lstStyle/>
          <a:p>
            <a:pPr eaLnBrk="1" hangingPunct="1"/>
            <a:r>
              <a:rPr lang="zh-CN" altLang="en-US" sz="4800" smtClean="0">
                <a:latin typeface="黑体" pitchFamily="2" charset="-122"/>
                <a:ea typeface="黑体" pitchFamily="2" charset="-122"/>
              </a:rPr>
              <a:t>第十一课  别忘了把空调关了</a:t>
            </a:r>
          </a:p>
        </p:txBody>
      </p:sp>
      <p:sp>
        <p:nvSpPr>
          <p:cNvPr id="2051" name="Rectangle 2"/>
          <p:cNvSpPr>
            <a:spLocks/>
          </p:cNvSpPr>
          <p:nvPr/>
        </p:nvSpPr>
        <p:spPr bwMode="auto">
          <a:xfrm>
            <a:off x="0" y="1068388"/>
            <a:ext cx="9144000" cy="1339850"/>
          </a:xfrm>
          <a:prstGeom prst="rect">
            <a:avLst/>
          </a:prstGeom>
          <a:noFill/>
          <a:ln w="12700">
            <a:noFill/>
            <a:miter lim="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STANDARD COURSE </a:t>
            </a:r>
          </a:p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HSK 3</a:t>
            </a:r>
          </a:p>
        </p:txBody>
      </p:sp>
      <p:sp>
        <p:nvSpPr>
          <p:cNvPr id="6" name="矩形 5"/>
          <p:cNvSpPr/>
          <p:nvPr/>
        </p:nvSpPr>
        <p:spPr>
          <a:xfrm>
            <a:off x="0" y="4521200"/>
            <a:ext cx="9144000" cy="5842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Part 2  </a:t>
            </a:r>
            <a:r>
              <a:rPr lang="zh-CN" altLang="en-US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课文</a:t>
            </a: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 2</a:t>
            </a:r>
            <a:endParaRPr lang="zh-CN" altLang="en-US" sz="3200" dirty="0">
              <a:solidFill>
                <a:schemeClr val="bg1">
                  <a:lumMod val="65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-3200400" y="-2133600"/>
            <a:ext cx="8072438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热身</a:t>
            </a:r>
          </a:p>
        </p:txBody>
      </p:sp>
      <p:sp>
        <p:nvSpPr>
          <p:cNvPr id="3075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42768935 w 21600"/>
              <a:gd name="T1" fmla="*/ 0 h 21600"/>
              <a:gd name="T2" fmla="*/ 485536967 w 21600"/>
              <a:gd name="T3" fmla="*/ 593044543 h 21600"/>
              <a:gd name="T4" fmla="*/ 0 w 21600"/>
              <a:gd name="T5" fmla="*/ 593044543 h 21600"/>
              <a:gd name="T6" fmla="*/ 242768935 w 21600"/>
              <a:gd name="T7" fmla="*/ 1646076218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3076" name="TextBox 20"/>
          <p:cNvSpPr txBox="1">
            <a:spLocks noChangeArrowheads="1"/>
          </p:cNvSpPr>
          <p:nvPr/>
        </p:nvSpPr>
        <p:spPr bwMode="auto">
          <a:xfrm>
            <a:off x="0" y="15811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你能说出下面物品的名称吗？</a:t>
            </a:r>
            <a:endParaRPr lang="en-US" sz="24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61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热身</a:t>
            </a:r>
          </a:p>
        </p:txBody>
      </p:sp>
      <p:sp>
        <p:nvSpPr>
          <p:cNvPr id="3078" name="Text Box 84"/>
          <p:cNvSpPr txBox="1">
            <a:spLocks noChangeArrowheads="1"/>
          </p:cNvSpPr>
          <p:nvPr/>
        </p:nvSpPr>
        <p:spPr bwMode="auto">
          <a:xfrm>
            <a:off x="1533847" y="5072063"/>
            <a:ext cx="22145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/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kōnɡtiáo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/>
              <a:t>1.</a:t>
            </a:r>
            <a:r>
              <a:rPr lang="zh-CN" altLang="en-US" sz="2000" dirty="0"/>
              <a:t> 空  调</a:t>
            </a:r>
            <a:endParaRPr lang="zh-CN" altLang="en-US" sz="2000" dirty="0"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3079" name="图片 8" descr="1101 利用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5" y="2000250"/>
            <a:ext cx="2619375" cy="154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9" descr="1102 利用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43313" y="2214563"/>
            <a:ext cx="1724025" cy="281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10" descr="1103 microfotos_143150_583821_2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00125" y="3429000"/>
            <a:ext cx="2090738" cy="1389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图片 11" descr="1106 利用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86438" y="2643188"/>
            <a:ext cx="2857500" cy="189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3" name="TextBox 27"/>
          <p:cNvSpPr txBox="1">
            <a:spLocks noChangeArrowheads="1"/>
          </p:cNvSpPr>
          <p:nvPr/>
        </p:nvSpPr>
        <p:spPr bwMode="auto">
          <a:xfrm>
            <a:off x="1000125" y="2000250"/>
            <a:ext cx="360363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A</a:t>
            </a:r>
          </a:p>
        </p:txBody>
      </p:sp>
      <p:sp>
        <p:nvSpPr>
          <p:cNvPr id="3084" name="TextBox 28"/>
          <p:cNvSpPr txBox="1">
            <a:spLocks noChangeArrowheads="1"/>
          </p:cNvSpPr>
          <p:nvPr/>
        </p:nvSpPr>
        <p:spPr bwMode="auto">
          <a:xfrm>
            <a:off x="996950" y="3429000"/>
            <a:ext cx="360363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B</a:t>
            </a:r>
          </a:p>
        </p:txBody>
      </p:sp>
      <p:sp>
        <p:nvSpPr>
          <p:cNvPr id="3085" name="TextBox 31"/>
          <p:cNvSpPr txBox="1">
            <a:spLocks noChangeArrowheads="1"/>
          </p:cNvSpPr>
          <p:nvPr/>
        </p:nvSpPr>
        <p:spPr bwMode="auto">
          <a:xfrm>
            <a:off x="3781425" y="2133600"/>
            <a:ext cx="433388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C</a:t>
            </a:r>
          </a:p>
        </p:txBody>
      </p:sp>
      <p:sp>
        <p:nvSpPr>
          <p:cNvPr id="3086" name="TextBox 30"/>
          <p:cNvSpPr txBox="1">
            <a:spLocks noChangeArrowheads="1"/>
          </p:cNvSpPr>
          <p:nvPr/>
        </p:nvSpPr>
        <p:spPr bwMode="auto">
          <a:xfrm>
            <a:off x="5786438" y="2633663"/>
            <a:ext cx="433387" cy="36671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D</a:t>
            </a:r>
          </a:p>
        </p:txBody>
      </p:sp>
      <p:sp>
        <p:nvSpPr>
          <p:cNvPr id="3087" name="Text Box 84"/>
          <p:cNvSpPr txBox="1">
            <a:spLocks noChangeArrowheads="1"/>
          </p:cNvSpPr>
          <p:nvPr/>
        </p:nvSpPr>
        <p:spPr bwMode="auto">
          <a:xfrm>
            <a:off x="3319785" y="5072063"/>
            <a:ext cx="22145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/>
              <a:t>  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dēnɡ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/>
              <a:t>2.</a:t>
            </a:r>
            <a:r>
              <a:rPr lang="zh-CN" altLang="en-US" sz="2000" dirty="0"/>
              <a:t>  灯</a:t>
            </a:r>
            <a:endParaRPr lang="zh-CN" altLang="en-US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088" name="Text Box 84"/>
          <p:cNvSpPr txBox="1">
            <a:spLocks noChangeArrowheads="1"/>
          </p:cNvSpPr>
          <p:nvPr/>
        </p:nvSpPr>
        <p:spPr bwMode="auto">
          <a:xfrm>
            <a:off x="4748535" y="5072063"/>
            <a:ext cx="22145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/>
              <a:t>    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cídiǎn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/>
              <a:t>3.</a:t>
            </a:r>
            <a:r>
              <a:rPr lang="zh-CN" altLang="en-US" sz="2000" dirty="0"/>
              <a:t>  词典 </a:t>
            </a:r>
            <a:endParaRPr lang="zh-CN" altLang="en-US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089" name="Text Box 84"/>
          <p:cNvSpPr txBox="1">
            <a:spLocks noChangeArrowheads="1"/>
          </p:cNvSpPr>
          <p:nvPr/>
        </p:nvSpPr>
        <p:spPr bwMode="auto">
          <a:xfrm>
            <a:off x="6605910" y="5072063"/>
            <a:ext cx="22145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/>
              <a:t>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dìtiě</a:t>
            </a:r>
            <a:r>
              <a:rPr lang="en-US" altLang="zh-CN" sz="2000" dirty="0"/>
              <a:t>  </a:t>
            </a:r>
          </a:p>
          <a:p>
            <a:r>
              <a:rPr lang="en-US" altLang="zh-CN" sz="2000" dirty="0"/>
              <a:t>4.</a:t>
            </a:r>
            <a:r>
              <a:rPr lang="zh-CN" altLang="en-US" sz="2000" dirty="0"/>
              <a:t> 地铁 </a:t>
            </a:r>
            <a:endParaRPr lang="zh-CN" altLang="en-US" sz="2000" dirty="0"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标题 1"/>
          <p:cNvSpPr txBox="1">
            <a:spLocks/>
          </p:cNvSpPr>
          <p:nvPr/>
        </p:nvSpPr>
        <p:spPr bwMode="auto">
          <a:xfrm>
            <a:off x="1071563" y="487363"/>
            <a:ext cx="8072437" cy="79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zh-CN" altLang="en-US" sz="4000">
                <a:solidFill>
                  <a:srgbClr val="A6A6A6"/>
                </a:solidFill>
                <a:latin typeface="黑体" pitchFamily="2" charset="-122"/>
                <a:ea typeface="黑体" pitchFamily="2" charset="-122"/>
              </a:rPr>
              <a:t>词汇</a:t>
            </a:r>
          </a:p>
        </p:txBody>
      </p:sp>
      <p:sp>
        <p:nvSpPr>
          <p:cNvPr id="4099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42768935 w 21600"/>
              <a:gd name="T1" fmla="*/ 0 h 21600"/>
              <a:gd name="T2" fmla="*/ 485536967 w 21600"/>
              <a:gd name="T3" fmla="*/ 593044543 h 21600"/>
              <a:gd name="T4" fmla="*/ 0 w 21600"/>
              <a:gd name="T5" fmla="*/ 593044543 h 21600"/>
              <a:gd name="T6" fmla="*/ 242768935 w 21600"/>
              <a:gd name="T7" fmla="*/ 1646076218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5022850" y="1739900"/>
            <a:ext cx="29829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meeting, conference</a:t>
            </a:r>
          </a:p>
        </p:txBody>
      </p:sp>
      <p:sp>
        <p:nvSpPr>
          <p:cNvPr id="4101" name="TextBox 10"/>
          <p:cNvSpPr txBox="1">
            <a:spLocks noChangeArrowheads="1"/>
          </p:cNvSpPr>
          <p:nvPr/>
        </p:nvSpPr>
        <p:spPr bwMode="auto">
          <a:xfrm>
            <a:off x="1049338" y="17478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会议</a:t>
            </a:r>
            <a:endParaRPr lang="en-US" altLang="zh-CN" sz="24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038725" y="2497138"/>
            <a:ext cx="240245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>
                <a:latin typeface="Times New Roman" pitchFamily="18" charset="0"/>
                <a:cs typeface="Times New Roman" pitchFamily="18" charset="0"/>
              </a:rPr>
              <a:t>v. to end, </a:t>
            </a:r>
            <a:r>
              <a:rPr lang="en-US" altLang="zh-CN" sz="2400" dirty="0" smtClean="0">
                <a:latin typeface="Times New Roman" pitchFamily="18" charset="0"/>
                <a:cs typeface="Times New Roman" pitchFamily="18" charset="0"/>
              </a:rPr>
              <a:t>to </a:t>
            </a:r>
            <a:r>
              <a:rPr lang="en-US" altLang="zh-CN" sz="2400" dirty="0">
                <a:latin typeface="Times New Roman" pitchFamily="18" charset="0"/>
                <a:cs typeface="Times New Roman" pitchFamily="18" charset="0"/>
              </a:rPr>
              <a:t>finish</a:t>
            </a:r>
          </a:p>
        </p:txBody>
      </p:sp>
      <p:sp>
        <p:nvSpPr>
          <p:cNvPr id="4103" name="TextBox 15"/>
          <p:cNvSpPr txBox="1">
            <a:spLocks noChangeArrowheads="1"/>
          </p:cNvSpPr>
          <p:nvPr/>
        </p:nvSpPr>
        <p:spPr bwMode="auto">
          <a:xfrm>
            <a:off x="1049338" y="25098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结束</a:t>
            </a: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5038725" y="3263900"/>
            <a:ext cx="1516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v. to forget</a:t>
            </a:r>
          </a:p>
        </p:txBody>
      </p:sp>
      <p:sp>
        <p:nvSpPr>
          <p:cNvPr id="4105" name="TextBox 19"/>
          <p:cNvSpPr txBox="1">
            <a:spLocks noChangeArrowheads="1"/>
          </p:cNvSpPr>
          <p:nvPr/>
        </p:nvSpPr>
        <p:spPr bwMode="auto">
          <a:xfrm>
            <a:off x="1049338" y="32718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忘记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038725" y="4025900"/>
            <a:ext cx="22923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air conditioner</a:t>
            </a:r>
          </a:p>
        </p:txBody>
      </p:sp>
      <p:sp>
        <p:nvSpPr>
          <p:cNvPr id="4107" name="TextBox 21"/>
          <p:cNvSpPr txBox="1">
            <a:spLocks noChangeArrowheads="1"/>
          </p:cNvSpPr>
          <p:nvPr/>
        </p:nvSpPr>
        <p:spPr bwMode="auto">
          <a:xfrm>
            <a:off x="1049338" y="40338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空调</a:t>
            </a: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5038725" y="4787900"/>
            <a:ext cx="3155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v. to return off, to close</a:t>
            </a:r>
          </a:p>
        </p:txBody>
      </p:sp>
      <p:sp>
        <p:nvSpPr>
          <p:cNvPr id="4109" name="TextBox 23"/>
          <p:cNvSpPr txBox="1">
            <a:spLocks noChangeArrowheads="1"/>
          </p:cNvSpPr>
          <p:nvPr/>
        </p:nvSpPr>
        <p:spPr bwMode="auto">
          <a:xfrm>
            <a:off x="1049338" y="4795838"/>
            <a:ext cx="492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关</a:t>
            </a:r>
          </a:p>
        </p:txBody>
      </p:sp>
      <p:sp>
        <p:nvSpPr>
          <p:cNvPr id="4110" name="TextBox 24"/>
          <p:cNvSpPr txBox="1">
            <a:spLocks noChangeArrowheads="1"/>
          </p:cNvSpPr>
          <p:nvPr/>
        </p:nvSpPr>
        <p:spPr bwMode="auto">
          <a:xfrm>
            <a:off x="2519363" y="1751013"/>
            <a:ext cx="9159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huìyì</a:t>
            </a:r>
            <a:r>
              <a:rPr lang="en-US" altLang="zh-CN" dirty="0">
                <a:latin typeface="华文细黑" pitchFamily="2" charset="-122"/>
                <a:ea typeface="华文细黑" pitchFamily="2" charset="-122"/>
              </a:rPr>
              <a:t> </a:t>
            </a:r>
          </a:p>
        </p:txBody>
      </p:sp>
      <p:sp>
        <p:nvSpPr>
          <p:cNvPr id="4111" name="TextBox 29"/>
          <p:cNvSpPr txBox="1">
            <a:spLocks noChangeArrowheads="1"/>
          </p:cNvSpPr>
          <p:nvPr/>
        </p:nvSpPr>
        <p:spPr bwMode="auto">
          <a:xfrm>
            <a:off x="2514600" y="2501900"/>
            <a:ext cx="10166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jiéshù</a:t>
            </a:r>
            <a:r>
              <a:rPr lang="en-US" altLang="zh-CN" dirty="0" smtClean="0">
                <a:latin typeface="华文细黑" pitchFamily="2" charset="-122"/>
                <a:ea typeface="华文细黑" pitchFamily="2" charset="-122"/>
              </a:rPr>
              <a:t> </a:t>
            </a:r>
            <a:endParaRPr lang="en-US" altLang="zh-CN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112" name="TextBox 30"/>
          <p:cNvSpPr txBox="1">
            <a:spLocks noChangeArrowheads="1"/>
          </p:cNvSpPr>
          <p:nvPr/>
        </p:nvSpPr>
        <p:spPr bwMode="auto">
          <a:xfrm>
            <a:off x="2514600" y="3263900"/>
            <a:ext cx="1148071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wànɡjì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</a:p>
        </p:txBody>
      </p:sp>
      <p:sp>
        <p:nvSpPr>
          <p:cNvPr id="4113" name="TextBox 31"/>
          <p:cNvSpPr txBox="1">
            <a:spLocks noChangeArrowheads="1"/>
          </p:cNvSpPr>
          <p:nvPr/>
        </p:nvSpPr>
        <p:spPr bwMode="auto">
          <a:xfrm>
            <a:off x="2514600" y="4025900"/>
            <a:ext cx="132760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kōnɡtiáo</a:t>
            </a:r>
            <a:endParaRPr lang="en-US" altLang="zh-CN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14" name="TextBox 32"/>
          <p:cNvSpPr txBox="1">
            <a:spLocks noChangeArrowheads="1"/>
          </p:cNvSpPr>
          <p:nvPr/>
        </p:nvSpPr>
        <p:spPr bwMode="auto">
          <a:xfrm>
            <a:off x="2514600" y="4783138"/>
            <a:ext cx="83067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ɡuān</a:t>
            </a:r>
            <a:endParaRPr lang="en-US" altLang="zh-CN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15" name="TextBox 23"/>
          <p:cNvSpPr txBox="1">
            <a:spLocks noChangeArrowheads="1"/>
          </p:cNvSpPr>
          <p:nvPr/>
        </p:nvSpPr>
        <p:spPr bwMode="auto">
          <a:xfrm>
            <a:off x="1071563" y="55387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地铁</a:t>
            </a: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5024438" y="5543550"/>
            <a:ext cx="14335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subway</a:t>
            </a:r>
          </a:p>
        </p:txBody>
      </p:sp>
      <p:sp>
        <p:nvSpPr>
          <p:cNvPr id="4117" name="TextBox 32"/>
          <p:cNvSpPr txBox="1">
            <a:spLocks noChangeArrowheads="1"/>
          </p:cNvSpPr>
          <p:nvPr/>
        </p:nvSpPr>
        <p:spPr bwMode="auto">
          <a:xfrm>
            <a:off x="2500313" y="5538788"/>
            <a:ext cx="881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dìtiě</a:t>
            </a:r>
            <a:r>
              <a:rPr lang="en-US" altLang="zh-CN" dirty="0">
                <a:latin typeface="华文细黑" pitchFamily="2" charset="-122"/>
                <a:ea typeface="华文细黑" pitchFamily="2" charset="-122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9" grpId="0"/>
      <p:bldP spid="21" grpId="0"/>
      <p:bldP spid="23" grpId="0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990600" y="487363"/>
            <a:ext cx="7786688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练习</a:t>
            </a:r>
          </a:p>
        </p:txBody>
      </p:sp>
      <p:sp>
        <p:nvSpPr>
          <p:cNvPr id="5123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42768935 w 21600"/>
              <a:gd name="T1" fmla="*/ 0 h 21600"/>
              <a:gd name="T2" fmla="*/ 485536967 w 21600"/>
              <a:gd name="T3" fmla="*/ 593044543 h 21600"/>
              <a:gd name="T4" fmla="*/ 0 w 21600"/>
              <a:gd name="T5" fmla="*/ 593044543 h 21600"/>
              <a:gd name="T6" fmla="*/ 242768935 w 21600"/>
              <a:gd name="T7" fmla="*/ 1646076218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5124" name="矩形 30"/>
          <p:cNvSpPr>
            <a:spLocks noChangeArrowheads="1"/>
          </p:cNvSpPr>
          <p:nvPr/>
        </p:nvSpPr>
        <p:spPr bwMode="auto">
          <a:xfrm>
            <a:off x="1001713" y="1360488"/>
            <a:ext cx="55705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Calibri" pitchFamily="34" charset="0"/>
                <a:ea typeface="黑体" pitchFamily="2" charset="-122"/>
              </a:rPr>
              <a:t>将下列词语的汉字、拼音、英文解释正确连接：</a:t>
            </a:r>
          </a:p>
        </p:txBody>
      </p:sp>
      <p:sp>
        <p:nvSpPr>
          <p:cNvPr id="5125" name="TextBox 19"/>
          <p:cNvSpPr txBox="1">
            <a:spLocks noChangeArrowheads="1"/>
          </p:cNvSpPr>
          <p:nvPr/>
        </p:nvSpPr>
        <p:spPr bwMode="auto">
          <a:xfrm>
            <a:off x="5072063" y="4979442"/>
            <a:ext cx="25177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meeting, conference</a:t>
            </a:r>
          </a:p>
        </p:txBody>
      </p:sp>
      <p:sp>
        <p:nvSpPr>
          <p:cNvPr id="5126" name="TextBox 10"/>
          <p:cNvSpPr txBox="1">
            <a:spLocks noChangeArrowheads="1"/>
          </p:cNvSpPr>
          <p:nvPr/>
        </p:nvSpPr>
        <p:spPr bwMode="auto">
          <a:xfrm>
            <a:off x="1049338" y="1947863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会议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127" name="TextBox 21"/>
          <p:cNvSpPr txBox="1">
            <a:spLocks noChangeArrowheads="1"/>
          </p:cNvSpPr>
          <p:nvPr/>
        </p:nvSpPr>
        <p:spPr bwMode="auto">
          <a:xfrm>
            <a:off x="5000625" y="1979067"/>
            <a:ext cx="20304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v. to end, tu finish</a:t>
            </a:r>
          </a:p>
        </p:txBody>
      </p:sp>
      <p:sp>
        <p:nvSpPr>
          <p:cNvPr id="5128" name="TextBox 15"/>
          <p:cNvSpPr txBox="1">
            <a:spLocks noChangeArrowheads="1"/>
          </p:cNvSpPr>
          <p:nvPr/>
        </p:nvSpPr>
        <p:spPr bwMode="auto">
          <a:xfrm>
            <a:off x="1049338" y="2709863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结束</a:t>
            </a:r>
          </a:p>
        </p:txBody>
      </p:sp>
      <p:sp>
        <p:nvSpPr>
          <p:cNvPr id="5129" name="TextBox 23"/>
          <p:cNvSpPr txBox="1">
            <a:spLocks noChangeArrowheads="1"/>
          </p:cNvSpPr>
          <p:nvPr/>
        </p:nvSpPr>
        <p:spPr bwMode="auto">
          <a:xfrm>
            <a:off x="5072063" y="4193629"/>
            <a:ext cx="12938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v. to forget</a:t>
            </a:r>
          </a:p>
        </p:txBody>
      </p:sp>
      <p:sp>
        <p:nvSpPr>
          <p:cNvPr id="5130" name="TextBox 19"/>
          <p:cNvSpPr txBox="1">
            <a:spLocks noChangeArrowheads="1"/>
          </p:cNvSpPr>
          <p:nvPr/>
        </p:nvSpPr>
        <p:spPr bwMode="auto">
          <a:xfrm>
            <a:off x="1049338" y="3471863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忘记</a:t>
            </a:r>
          </a:p>
        </p:txBody>
      </p:sp>
      <p:sp>
        <p:nvSpPr>
          <p:cNvPr id="5131" name="TextBox 25"/>
          <p:cNvSpPr txBox="1">
            <a:spLocks noChangeArrowheads="1"/>
          </p:cNvSpPr>
          <p:nvPr/>
        </p:nvSpPr>
        <p:spPr bwMode="auto">
          <a:xfrm>
            <a:off x="5072063" y="3407817"/>
            <a:ext cx="19399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air conditioner</a:t>
            </a:r>
          </a:p>
        </p:txBody>
      </p:sp>
      <p:sp>
        <p:nvSpPr>
          <p:cNvPr id="5132" name="TextBox 21"/>
          <p:cNvSpPr txBox="1">
            <a:spLocks noChangeArrowheads="1"/>
          </p:cNvSpPr>
          <p:nvPr/>
        </p:nvSpPr>
        <p:spPr bwMode="auto">
          <a:xfrm>
            <a:off x="1049338" y="4233863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空调</a:t>
            </a:r>
          </a:p>
        </p:txBody>
      </p:sp>
      <p:sp>
        <p:nvSpPr>
          <p:cNvPr id="5133" name="TextBox 27"/>
          <p:cNvSpPr txBox="1">
            <a:spLocks noChangeArrowheads="1"/>
          </p:cNvSpPr>
          <p:nvPr/>
        </p:nvSpPr>
        <p:spPr bwMode="auto">
          <a:xfrm>
            <a:off x="5072063" y="5765254"/>
            <a:ext cx="25733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v. to return off, to close</a:t>
            </a:r>
          </a:p>
        </p:txBody>
      </p:sp>
      <p:sp>
        <p:nvSpPr>
          <p:cNvPr id="5134" name="TextBox 23"/>
          <p:cNvSpPr txBox="1">
            <a:spLocks noChangeArrowheads="1"/>
          </p:cNvSpPr>
          <p:nvPr/>
        </p:nvSpPr>
        <p:spPr bwMode="auto">
          <a:xfrm>
            <a:off x="1049338" y="4995863"/>
            <a:ext cx="4413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关</a:t>
            </a:r>
          </a:p>
        </p:txBody>
      </p:sp>
      <p:sp>
        <p:nvSpPr>
          <p:cNvPr id="5135" name="TextBox 24"/>
          <p:cNvSpPr txBox="1">
            <a:spLocks noChangeArrowheads="1"/>
          </p:cNvSpPr>
          <p:nvPr/>
        </p:nvSpPr>
        <p:spPr bwMode="auto">
          <a:xfrm>
            <a:off x="2571750" y="5733256"/>
            <a:ext cx="82747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 smtClean="0">
                <a:latin typeface="GB Pinyinok-D" pitchFamily="2" charset="-122"/>
                <a:ea typeface="GB Pinyinok-D" pitchFamily="2" charset="-122"/>
              </a:rPr>
              <a:t>jiéshù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36" name="TextBox 29"/>
          <p:cNvSpPr txBox="1">
            <a:spLocks noChangeArrowheads="1"/>
          </p:cNvSpPr>
          <p:nvPr/>
        </p:nvSpPr>
        <p:spPr bwMode="auto">
          <a:xfrm>
            <a:off x="2546177" y="2000250"/>
            <a:ext cx="8016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huìyì</a:t>
            </a:r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 </a:t>
            </a:r>
          </a:p>
        </p:txBody>
      </p:sp>
      <p:sp>
        <p:nvSpPr>
          <p:cNvPr id="5137" name="TextBox 30"/>
          <p:cNvSpPr txBox="1">
            <a:spLocks noChangeArrowheads="1"/>
          </p:cNvSpPr>
          <p:nvPr/>
        </p:nvSpPr>
        <p:spPr bwMode="auto">
          <a:xfrm>
            <a:off x="2500313" y="2714625"/>
            <a:ext cx="98456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wànɡjì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</a:p>
        </p:txBody>
      </p:sp>
      <p:sp>
        <p:nvSpPr>
          <p:cNvPr id="5138" name="TextBox 31"/>
          <p:cNvSpPr txBox="1">
            <a:spLocks noChangeArrowheads="1"/>
          </p:cNvSpPr>
          <p:nvPr/>
        </p:nvSpPr>
        <p:spPr bwMode="auto">
          <a:xfrm>
            <a:off x="2500313" y="4929188"/>
            <a:ext cx="1135247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kōnɡtiáo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39" name="TextBox 32"/>
          <p:cNvSpPr txBox="1">
            <a:spLocks noChangeArrowheads="1"/>
          </p:cNvSpPr>
          <p:nvPr/>
        </p:nvSpPr>
        <p:spPr bwMode="auto">
          <a:xfrm>
            <a:off x="2571750" y="4214813"/>
            <a:ext cx="72167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ɡuān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40" name="TextBox 23"/>
          <p:cNvSpPr txBox="1">
            <a:spLocks noChangeArrowheads="1"/>
          </p:cNvSpPr>
          <p:nvPr/>
        </p:nvSpPr>
        <p:spPr bwMode="auto">
          <a:xfrm>
            <a:off x="1071563" y="5738813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地铁</a:t>
            </a:r>
          </a:p>
        </p:txBody>
      </p:sp>
      <p:sp>
        <p:nvSpPr>
          <p:cNvPr id="5141" name="TextBox 35"/>
          <p:cNvSpPr txBox="1">
            <a:spLocks noChangeArrowheads="1"/>
          </p:cNvSpPr>
          <p:nvPr/>
        </p:nvSpPr>
        <p:spPr bwMode="auto">
          <a:xfrm>
            <a:off x="5072063" y="2693442"/>
            <a:ext cx="12255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subway</a:t>
            </a:r>
          </a:p>
        </p:txBody>
      </p:sp>
      <p:sp>
        <p:nvSpPr>
          <p:cNvPr id="5142" name="TextBox 32"/>
          <p:cNvSpPr txBox="1">
            <a:spLocks noChangeArrowheads="1"/>
          </p:cNvSpPr>
          <p:nvPr/>
        </p:nvSpPr>
        <p:spPr bwMode="auto">
          <a:xfrm>
            <a:off x="2571750" y="3429000"/>
            <a:ext cx="75052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dìtiě</a:t>
            </a:r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6147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42768935 w 21600"/>
              <a:gd name="T1" fmla="*/ 0 h 21600"/>
              <a:gd name="T2" fmla="*/ 485536967 w 21600"/>
              <a:gd name="T3" fmla="*/ 593044543 h 21600"/>
              <a:gd name="T4" fmla="*/ 0 w 21600"/>
              <a:gd name="T5" fmla="*/ 593044543 h 21600"/>
              <a:gd name="T6" fmla="*/ 242768935 w 21600"/>
              <a:gd name="T7" fmla="*/ 1646076218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6148" name="Rectangle 1"/>
          <p:cNvSpPr>
            <a:spLocks noChangeArrowheads="1"/>
          </p:cNvSpPr>
          <p:nvPr/>
        </p:nvSpPr>
        <p:spPr bwMode="auto">
          <a:xfrm>
            <a:off x="1811039" y="1857375"/>
            <a:ext cx="59293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342900" indent="-342900" algn="ctr"/>
            <a:r>
              <a:rPr lang="zh-CN" altLang="en-US" sz="24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数字</a:t>
            </a:r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左右</a:t>
            </a:r>
            <a:endParaRPr lang="en-US" altLang="zh-CN" sz="2400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6149" name="Rectangle 1"/>
          <p:cNvSpPr>
            <a:spLocks noChangeArrowheads="1"/>
          </p:cNvSpPr>
          <p:nvPr/>
        </p:nvSpPr>
        <p:spPr bwMode="auto">
          <a:xfrm>
            <a:off x="3074689" y="2636838"/>
            <a:ext cx="32623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周末我一般</a:t>
            </a:r>
            <a:r>
              <a:rPr lang="zh-CN" altLang="en-US" sz="20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十点</a:t>
            </a:r>
            <a:r>
              <a:rPr lang="zh-CN" altLang="en-US" sz="20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左右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起床。</a:t>
            </a:r>
            <a:endParaRPr lang="en-US" altLang="zh-CN" sz="2000">
              <a:latin typeface="Calibri" pitchFamily="34" charset="0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6150" name="Rectangle 1"/>
          <p:cNvSpPr>
            <a:spLocks noChangeArrowheads="1"/>
          </p:cNvSpPr>
          <p:nvPr/>
        </p:nvSpPr>
        <p:spPr bwMode="auto">
          <a:xfrm>
            <a:off x="3055639" y="4184650"/>
            <a:ext cx="35194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王经理</a:t>
            </a:r>
            <a:r>
              <a:rPr lang="zh-CN" altLang="en-US" sz="20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两点</a:t>
            </a:r>
            <a:r>
              <a:rPr lang="zh-CN" altLang="en-US" sz="20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左右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来了个电话。</a:t>
            </a:r>
            <a:endParaRPr lang="en-US" altLang="zh-CN" sz="2000">
              <a:latin typeface="Calibri" pitchFamily="34" charset="0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6151" name="Rectangle 1"/>
          <p:cNvSpPr>
            <a:spLocks noChangeArrowheads="1"/>
          </p:cNvSpPr>
          <p:nvPr/>
        </p:nvSpPr>
        <p:spPr bwMode="auto">
          <a:xfrm>
            <a:off x="3058814" y="3392488"/>
            <a:ext cx="30067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000">
                <a:ea typeface="华文细黑" pitchFamily="2" charset="-122"/>
              </a:rPr>
              <a:t>我们公司有</a:t>
            </a:r>
            <a:r>
              <a:rPr lang="zh-CN" altLang="en-US" sz="2000">
                <a:solidFill>
                  <a:schemeClr val="accent1"/>
                </a:solidFill>
                <a:ea typeface="华文细黑" pitchFamily="2" charset="-122"/>
              </a:rPr>
              <a:t>五百人</a:t>
            </a:r>
            <a:r>
              <a:rPr lang="zh-CN" altLang="en-US" sz="2000">
                <a:solidFill>
                  <a:srgbClr val="FF0000"/>
                </a:solidFill>
                <a:ea typeface="华文细黑" pitchFamily="2" charset="-122"/>
              </a:rPr>
              <a:t>左右</a:t>
            </a:r>
            <a:r>
              <a:rPr lang="zh-CN" altLang="zh-CN" sz="2000">
                <a:ea typeface="华文细黑" pitchFamily="2" charset="-122"/>
              </a:rPr>
              <a:t>。</a:t>
            </a:r>
            <a:endParaRPr lang="en-US" altLang="zh-CN" sz="2000">
              <a:ea typeface="华文细黑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8"/>
          <p:cNvSpPr>
            <a:spLocks noChangeArrowheads="1"/>
          </p:cNvSpPr>
          <p:nvPr/>
        </p:nvSpPr>
        <p:spPr bwMode="auto">
          <a:xfrm>
            <a:off x="2541588" y="862013"/>
            <a:ext cx="1708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配对完成句子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7176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7177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42763213 w 21600"/>
                <a:gd name="T1" fmla="*/ 0 h 21600"/>
                <a:gd name="T2" fmla="*/ 485525974 w 21600"/>
                <a:gd name="T3" fmla="*/ 592198032 h 21600"/>
                <a:gd name="T4" fmla="*/ 0 w 21600"/>
                <a:gd name="T5" fmla="*/ 592198032 h 21600"/>
                <a:gd name="T6" fmla="*/ 242763213 w 21600"/>
                <a:gd name="T7" fmla="*/ 164372660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7172" name="Text Box 27"/>
          <p:cNvSpPr txBox="1">
            <a:spLocks noChangeArrowheads="1"/>
          </p:cNvSpPr>
          <p:nvPr/>
        </p:nvSpPr>
        <p:spPr bwMode="auto">
          <a:xfrm>
            <a:off x="2411413" y="1773238"/>
            <a:ext cx="42846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CN" altLang="en-US" sz="2000" dirty="0">
                <a:latin typeface="华文楷体" pitchFamily="2" charset="-122"/>
                <a:ea typeface="华文楷体" pitchFamily="2" charset="-122"/>
              </a:rPr>
              <a:t>左右  关  结束  会议</a:t>
            </a:r>
          </a:p>
        </p:txBody>
      </p:sp>
      <p:sp>
        <p:nvSpPr>
          <p:cNvPr id="7173" name="Rectangle 8"/>
          <p:cNvSpPr>
            <a:spLocks noChangeArrowheads="1"/>
          </p:cNvSpPr>
          <p:nvPr/>
        </p:nvSpPr>
        <p:spPr bwMode="auto">
          <a:xfrm>
            <a:off x="1908175" y="2781300"/>
            <a:ext cx="53990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华文细黑" pitchFamily="2" charset="-122"/>
                <a:ea typeface="华文细黑" pitchFamily="2" charset="-122"/>
              </a:rPr>
              <a:t>1.  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音乐会</a:t>
            </a:r>
            <a:r>
              <a:rPr lang="zh-CN" altLang="zh-CN" sz="200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之后，我们一起去饭馆吃饭把。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174" name="Rectangle 8"/>
          <p:cNvSpPr>
            <a:spLocks noChangeArrowheads="1"/>
          </p:cNvSpPr>
          <p:nvPr/>
        </p:nvSpPr>
        <p:spPr bwMode="auto">
          <a:xfrm>
            <a:off x="1908175" y="3573463"/>
            <a:ext cx="39211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华文细黑" pitchFamily="2" charset="-122"/>
                <a:ea typeface="华文细黑" pitchFamily="2" charset="-122"/>
              </a:rPr>
              <a:t>2.A：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今天的</a:t>
            </a:r>
            <a:r>
              <a:rPr lang="zh-CN" altLang="zh-CN" sz="200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是几点开始的？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  <a:p>
            <a:r>
              <a:rPr lang="en-US" altLang="zh-CN" sz="2000">
                <a:latin typeface="华文细黑" pitchFamily="2" charset="-122"/>
                <a:ea typeface="华文细黑" pitchFamily="2" charset="-122"/>
              </a:rPr>
              <a:t>    B：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下午两点</a:t>
            </a:r>
            <a:r>
              <a:rPr lang="zh-CN" altLang="zh-CN" sz="200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。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175" name="Rectangle 8"/>
          <p:cNvSpPr>
            <a:spLocks noChangeArrowheads="1"/>
          </p:cNvSpPr>
          <p:nvPr/>
        </p:nvSpPr>
        <p:spPr bwMode="auto">
          <a:xfrm>
            <a:off x="1908175" y="4469110"/>
            <a:ext cx="3603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3. 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太冷了，把空调</a:t>
            </a:r>
            <a:r>
              <a:rPr lang="zh-CN" altLang="zh-CN" sz="2000" dirty="0">
                <a:latin typeface="华文细黑" pitchFamily="2" charset="-122"/>
                <a:ea typeface="华文细黑" pitchFamily="2" charset="-122"/>
              </a:rPr>
              <a:t>＿＿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了吧。</a:t>
            </a:r>
            <a:endParaRPr lang="en-US" altLang="zh-CN" sz="2000" dirty="0"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"/>
          <p:cNvGrpSpPr>
            <a:grpSpLocks/>
          </p:cNvGrpSpPr>
          <p:nvPr/>
        </p:nvGrpSpPr>
        <p:grpSpPr bwMode="auto">
          <a:xfrm>
            <a:off x="285750" y="227013"/>
            <a:ext cx="8701088" cy="1108075"/>
            <a:chOff x="285720" y="227651"/>
            <a:chExt cx="8701110" cy="1106845"/>
          </a:xfrm>
        </p:grpSpPr>
        <p:sp>
          <p:nvSpPr>
            <p:cNvPr id="8201" name="标题 1"/>
            <p:cNvSpPr txBox="1">
              <a:spLocks/>
            </p:cNvSpPr>
            <p:nvPr/>
          </p:nvSpPr>
          <p:spPr bwMode="auto">
            <a:xfrm>
              <a:off x="914372" y="535284"/>
              <a:ext cx="8072458" cy="799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r>
                <a:rPr lang="zh-CN" altLang="en-US" sz="4000">
                  <a:solidFill>
                    <a:srgbClr val="A6A6A6"/>
                  </a:solidFill>
                  <a:latin typeface="黑体" pitchFamily="2" charset="-122"/>
                  <a:ea typeface="黑体" pitchFamily="2" charset="-122"/>
                </a:rPr>
                <a:t>课文</a:t>
              </a:r>
            </a:p>
          </p:txBody>
        </p:sp>
        <p:sp>
          <p:nvSpPr>
            <p:cNvPr id="8202" name="Litebulb"/>
            <p:cNvSpPr>
              <a:spLocks noEditPoints="1" noChangeArrowheads="1"/>
            </p:cNvSpPr>
            <p:nvPr/>
          </p:nvSpPr>
          <p:spPr bwMode="auto">
            <a:xfrm>
              <a:off x="285720" y="227651"/>
              <a:ext cx="609593" cy="915333"/>
            </a:xfrm>
            <a:custGeom>
              <a:avLst/>
              <a:gdLst>
                <a:gd name="T0" fmla="*/ 242763213 w 21600"/>
                <a:gd name="T1" fmla="*/ 0 h 21600"/>
                <a:gd name="T2" fmla="*/ 485525974 w 21600"/>
                <a:gd name="T3" fmla="*/ 592198032 h 21600"/>
                <a:gd name="T4" fmla="*/ 0 w 21600"/>
                <a:gd name="T5" fmla="*/ 592198032 h 21600"/>
                <a:gd name="T6" fmla="*/ 242763213 w 21600"/>
                <a:gd name="T7" fmla="*/ 164372660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8195" name="Rectangle 1"/>
          <p:cNvSpPr>
            <a:spLocks noChangeArrowheads="1"/>
          </p:cNvSpPr>
          <p:nvPr/>
        </p:nvSpPr>
        <p:spPr bwMode="auto">
          <a:xfrm>
            <a:off x="0" y="1481138"/>
            <a:ext cx="9144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在会议室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38200" y="2057400"/>
            <a:ext cx="4800600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周明：会议结束后，别忘了把空调关了。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7088" y="2806700"/>
            <a:ext cx="5057775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小丽：好的。王经理两点左右来了个电话。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27088" y="3527425"/>
            <a:ext cx="3006725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周明：他已经到北京了？</a:t>
            </a:r>
            <a:endParaRPr lang="zh-CN" altLang="en-US" sz="2000" dirty="0">
              <a:solidFill>
                <a:srgbClr val="000000"/>
              </a:solidFill>
              <a:latin typeface="Arial" charset="0"/>
              <a:ea typeface="华文细黑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827088" y="5013325"/>
            <a:ext cx="3262312" cy="400050"/>
          </a:xfrm>
          <a:prstGeom prst="rect">
            <a:avLst/>
          </a:prstGeom>
          <a:noFill/>
          <a:ln w="9525" algn="ctr">
            <a:solidFill>
              <a:srgbClr val="4A7EBB"/>
            </a:solidFill>
            <a:miter lim="800000"/>
            <a:headEnd/>
            <a:tailEnd/>
          </a:ln>
          <a:effectLst>
            <a:outerShdw dist="20000" dir="5400000" rotWithShape="0">
              <a:schemeClr val="bg1">
                <a:alpha val="37999"/>
              </a:scheme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周明：等他到了就告诉我。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7088" y="4221163"/>
            <a:ext cx="6530975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小丽：是的，他正坐地铁来我们公司呢。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8"/>
          <p:cNvSpPr>
            <a:spLocks noChangeArrowheads="1"/>
          </p:cNvSpPr>
          <p:nvPr/>
        </p:nvSpPr>
        <p:spPr bwMode="auto">
          <a:xfrm>
            <a:off x="2541588" y="862013"/>
            <a:ext cx="22367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根据课文判断对错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9226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9227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42763213 w 21600"/>
                <a:gd name="T1" fmla="*/ 0 h 21600"/>
                <a:gd name="T2" fmla="*/ 485525974 w 21600"/>
                <a:gd name="T3" fmla="*/ 592198032 h 21600"/>
                <a:gd name="T4" fmla="*/ 0 w 21600"/>
                <a:gd name="T5" fmla="*/ 592198032 h 21600"/>
                <a:gd name="T6" fmla="*/ 242763213 w 21600"/>
                <a:gd name="T7" fmla="*/ 164372660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1692275" y="2060575"/>
            <a:ext cx="4032250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342900" indent="-342900"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周明、小丽和王经理都在会议室。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116013" y="2060575"/>
            <a:ext cx="404812" cy="40640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1.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116013" y="2852738"/>
            <a:ext cx="404812" cy="40640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2.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1692275" y="2852738"/>
            <a:ext cx="2749550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王经理两点能到公司。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116013" y="3573463"/>
            <a:ext cx="404812" cy="40640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3.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1692275" y="3573463"/>
            <a:ext cx="2749550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王经理坐地铁来公司。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标题 1"/>
          <p:cNvSpPr>
            <a:spLocks noGrp="1"/>
          </p:cNvSpPr>
          <p:nvPr>
            <p:ph type="ctrTitle"/>
          </p:nvPr>
        </p:nvSpPr>
        <p:spPr>
          <a:xfrm>
            <a:off x="0" y="2916238"/>
            <a:ext cx="9144000" cy="798512"/>
          </a:xfrm>
        </p:spPr>
        <p:txBody>
          <a:bodyPr anchor="t"/>
          <a:lstStyle/>
          <a:p>
            <a:pPr eaLnBrk="1" hangingPunct="1"/>
            <a:r>
              <a:rPr lang="zh-CN" altLang="en-US" sz="4800" smtClean="0">
                <a:latin typeface="黑体" pitchFamily="2" charset="-122"/>
                <a:ea typeface="黑体" pitchFamily="2" charset="-122"/>
              </a:rPr>
              <a:t>第十一课  别忘了把空调关了</a:t>
            </a:r>
          </a:p>
        </p:txBody>
      </p:sp>
      <p:sp>
        <p:nvSpPr>
          <p:cNvPr id="2051" name="Rectangle 2"/>
          <p:cNvSpPr>
            <a:spLocks/>
          </p:cNvSpPr>
          <p:nvPr/>
        </p:nvSpPr>
        <p:spPr bwMode="auto">
          <a:xfrm>
            <a:off x="0" y="1068388"/>
            <a:ext cx="9144000" cy="1339850"/>
          </a:xfrm>
          <a:prstGeom prst="rect">
            <a:avLst/>
          </a:prstGeom>
          <a:noFill/>
          <a:ln w="12700">
            <a:noFill/>
            <a:miter lim="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STANDARD COURSE </a:t>
            </a:r>
          </a:p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HSK 3</a:t>
            </a:r>
          </a:p>
        </p:txBody>
      </p:sp>
      <p:sp>
        <p:nvSpPr>
          <p:cNvPr id="6" name="矩形 5"/>
          <p:cNvSpPr/>
          <p:nvPr/>
        </p:nvSpPr>
        <p:spPr>
          <a:xfrm>
            <a:off x="0" y="4521200"/>
            <a:ext cx="9144000" cy="5842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Part 3  </a:t>
            </a:r>
            <a:r>
              <a:rPr lang="zh-CN" altLang="en-US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课文</a:t>
            </a: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 3</a:t>
            </a:r>
            <a:endParaRPr lang="zh-CN" altLang="en-US" sz="3200" dirty="0">
              <a:solidFill>
                <a:schemeClr val="bg1">
                  <a:lumMod val="65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图片 14" descr="1105 横排 qiantuku FF65186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13" y="2286000"/>
            <a:ext cx="18288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热身</a:t>
            </a:r>
          </a:p>
        </p:txBody>
      </p:sp>
      <p:sp>
        <p:nvSpPr>
          <p:cNvPr id="3076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42768935 w 21600"/>
              <a:gd name="T1" fmla="*/ 0 h 21600"/>
              <a:gd name="T2" fmla="*/ 485536967 w 21600"/>
              <a:gd name="T3" fmla="*/ 593044543 h 21600"/>
              <a:gd name="T4" fmla="*/ 0 w 21600"/>
              <a:gd name="T5" fmla="*/ 593044543 h 21600"/>
              <a:gd name="T6" fmla="*/ 242768935 w 21600"/>
              <a:gd name="T7" fmla="*/ 1646076218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3077" name="TextBox 20"/>
          <p:cNvSpPr txBox="1">
            <a:spLocks noChangeArrowheads="1"/>
          </p:cNvSpPr>
          <p:nvPr/>
        </p:nvSpPr>
        <p:spPr bwMode="auto">
          <a:xfrm>
            <a:off x="2597150" y="1352550"/>
            <a:ext cx="3486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Calibri" pitchFamily="34" charset="0"/>
              </a:rPr>
              <a:t>给下列单词选择对应的图片：</a:t>
            </a:r>
            <a:endParaRPr lang="en-US" sz="2000">
              <a:latin typeface="Calibri" pitchFamily="34" charset="0"/>
            </a:endParaRPr>
          </a:p>
        </p:txBody>
      </p:sp>
      <p:sp>
        <p:nvSpPr>
          <p:cNvPr id="3078" name="TextBox 27"/>
          <p:cNvSpPr txBox="1">
            <a:spLocks noChangeArrowheads="1"/>
          </p:cNvSpPr>
          <p:nvPr/>
        </p:nvSpPr>
        <p:spPr bwMode="auto">
          <a:xfrm>
            <a:off x="1258888" y="2492375"/>
            <a:ext cx="315912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>
                <a:latin typeface="Calibri" pitchFamily="34" charset="0"/>
              </a:rPr>
              <a:t>A</a:t>
            </a:r>
          </a:p>
        </p:txBody>
      </p:sp>
      <p:sp>
        <p:nvSpPr>
          <p:cNvPr id="3079" name="TextBox 28"/>
          <p:cNvSpPr txBox="1">
            <a:spLocks noChangeArrowheads="1"/>
          </p:cNvSpPr>
          <p:nvPr/>
        </p:nvSpPr>
        <p:spPr bwMode="auto">
          <a:xfrm>
            <a:off x="3924300" y="2492375"/>
            <a:ext cx="360363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>
                <a:latin typeface="Calibri" pitchFamily="34" charset="0"/>
              </a:rPr>
              <a:t>B</a:t>
            </a:r>
          </a:p>
        </p:txBody>
      </p:sp>
      <p:sp>
        <p:nvSpPr>
          <p:cNvPr id="3080" name="TextBox 29"/>
          <p:cNvSpPr txBox="1">
            <a:spLocks noChangeArrowheads="1"/>
          </p:cNvSpPr>
          <p:nvPr/>
        </p:nvSpPr>
        <p:spPr bwMode="auto">
          <a:xfrm>
            <a:off x="6732588" y="2492375"/>
            <a:ext cx="306387" cy="366713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>
                <a:latin typeface="Calibri" pitchFamily="34" charset="0"/>
              </a:rPr>
              <a:t>C</a:t>
            </a:r>
          </a:p>
        </p:txBody>
      </p:sp>
      <p:sp>
        <p:nvSpPr>
          <p:cNvPr id="40" name="TextBox 39"/>
          <p:cNvSpPr txBox="1">
            <a:spLocks noChangeArrowheads="1"/>
          </p:cNvSpPr>
          <p:nvPr/>
        </p:nvSpPr>
        <p:spPr bwMode="auto">
          <a:xfrm>
            <a:off x="571500" y="5429250"/>
            <a:ext cx="25146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 smtClean="0">
                <a:latin typeface="华文细黑" pitchFamily="2" charset="-122"/>
                <a:ea typeface="华文细黑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shuānɡ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kuàizi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/>
              <a:t>1.</a:t>
            </a:r>
            <a:r>
              <a:rPr lang="zh-CN" altLang="en-US" sz="2000" dirty="0"/>
              <a:t>三    双      </a:t>
            </a:r>
            <a:r>
              <a:rPr lang="zh-CN" altLang="en-US" sz="2000" dirty="0" smtClean="0"/>
              <a:t> 筷 子</a:t>
            </a:r>
            <a:endParaRPr lang="zh-CN" altLang="en-US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1" name="TextBox 40"/>
          <p:cNvSpPr txBox="1">
            <a:spLocks noChangeArrowheads="1"/>
          </p:cNvSpPr>
          <p:nvPr/>
        </p:nvSpPr>
        <p:spPr bwMode="auto">
          <a:xfrm>
            <a:off x="3429000" y="5429250"/>
            <a:ext cx="25146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/>
              <a:t>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yí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ɡè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pínɡzi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/>
              <a:t>2.</a:t>
            </a:r>
            <a:r>
              <a:rPr lang="zh-CN" altLang="en-US" sz="2000" dirty="0"/>
              <a:t>一 个 </a:t>
            </a:r>
            <a:r>
              <a:rPr lang="zh-CN" altLang="en-US" sz="2000" dirty="0" smtClean="0"/>
              <a:t>  瓶 </a:t>
            </a:r>
            <a:r>
              <a:rPr lang="zh-CN" altLang="en-US" sz="2000" dirty="0"/>
              <a:t>子</a:t>
            </a:r>
            <a:endParaRPr lang="zh-CN" altLang="en-US" sz="20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2" name="TextBox 41"/>
          <p:cNvSpPr txBox="1">
            <a:spLocks noChangeArrowheads="1"/>
          </p:cNvSpPr>
          <p:nvPr/>
        </p:nvSpPr>
        <p:spPr bwMode="auto">
          <a:xfrm>
            <a:off x="6500813" y="5429250"/>
            <a:ext cx="17145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bēi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píjiǔ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000" dirty="0"/>
              <a:t>3.</a:t>
            </a:r>
            <a:r>
              <a:rPr lang="zh-CN" altLang="en-US" sz="2000" dirty="0" smtClean="0"/>
              <a:t>一 杯 </a:t>
            </a:r>
            <a:r>
              <a:rPr lang="zh-CN" altLang="en-US" sz="2000" dirty="0"/>
              <a:t>啤酒</a:t>
            </a:r>
            <a:endParaRPr lang="zh-CN" altLang="en-US" dirty="0"/>
          </a:p>
        </p:txBody>
      </p:sp>
      <p:pic>
        <p:nvPicPr>
          <p:cNvPr id="3084" name="图片 13" descr="1104 microfotos_143150_784401_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88" y="2786063"/>
            <a:ext cx="2217737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15" descr="u=1682896853,3479910202&amp;fm=21&amp;gp=0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43063" y="2714625"/>
            <a:ext cx="1390650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4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标题 1"/>
          <p:cNvSpPr txBox="1">
            <a:spLocks/>
          </p:cNvSpPr>
          <p:nvPr/>
        </p:nvSpPr>
        <p:spPr bwMode="auto">
          <a:xfrm>
            <a:off x="1071563" y="487363"/>
            <a:ext cx="8072437" cy="79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zh-CN" altLang="en-US" sz="4000">
                <a:solidFill>
                  <a:srgbClr val="A6A6A6"/>
                </a:solidFill>
                <a:latin typeface="黑体" pitchFamily="2" charset="-122"/>
                <a:ea typeface="黑体" pitchFamily="2" charset="-122"/>
              </a:rPr>
              <a:t>词汇</a:t>
            </a:r>
          </a:p>
        </p:txBody>
      </p:sp>
      <p:sp>
        <p:nvSpPr>
          <p:cNvPr id="4099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8602049 w 21600"/>
              <a:gd name="T1" fmla="*/ 0 h 21600"/>
              <a:gd name="T2" fmla="*/ 17204070 w 21600"/>
              <a:gd name="T3" fmla="*/ 13984662 h 21600"/>
              <a:gd name="T4" fmla="*/ 0 w 21600"/>
              <a:gd name="T5" fmla="*/ 13984662 h 21600"/>
              <a:gd name="T6" fmla="*/ 8602049 w 21600"/>
              <a:gd name="T7" fmla="*/ 38816345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022850" y="1739900"/>
            <a:ext cx="10556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m. pair</a:t>
            </a:r>
          </a:p>
        </p:txBody>
      </p:sp>
      <p:sp>
        <p:nvSpPr>
          <p:cNvPr id="4101" name="TextBox 10"/>
          <p:cNvSpPr txBox="1">
            <a:spLocks noChangeArrowheads="1"/>
          </p:cNvSpPr>
          <p:nvPr/>
        </p:nvSpPr>
        <p:spPr bwMode="auto">
          <a:xfrm>
            <a:off x="1049338" y="1747838"/>
            <a:ext cx="492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双</a:t>
            </a:r>
            <a:endParaRPr lang="en-US" altLang="zh-CN" sz="24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5038725" y="2497138"/>
            <a:ext cx="1790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chopsticks</a:t>
            </a:r>
          </a:p>
        </p:txBody>
      </p:sp>
      <p:sp>
        <p:nvSpPr>
          <p:cNvPr id="4103" name="TextBox 15"/>
          <p:cNvSpPr txBox="1">
            <a:spLocks noChangeArrowheads="1"/>
          </p:cNvSpPr>
          <p:nvPr/>
        </p:nvSpPr>
        <p:spPr bwMode="auto">
          <a:xfrm>
            <a:off x="1049338" y="25098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筷子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5038725" y="3263900"/>
            <a:ext cx="10207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beer</a:t>
            </a:r>
          </a:p>
        </p:txBody>
      </p:sp>
      <p:sp>
        <p:nvSpPr>
          <p:cNvPr id="4105" name="TextBox 19"/>
          <p:cNvSpPr txBox="1">
            <a:spLocks noChangeArrowheads="1"/>
          </p:cNvSpPr>
          <p:nvPr/>
        </p:nvSpPr>
        <p:spPr bwMode="auto">
          <a:xfrm>
            <a:off x="1049338" y="32718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啤酒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5038725" y="4025900"/>
            <a:ext cx="1627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m.mouthful</a:t>
            </a:r>
          </a:p>
        </p:txBody>
      </p:sp>
      <p:sp>
        <p:nvSpPr>
          <p:cNvPr id="4107" name="TextBox 21"/>
          <p:cNvSpPr txBox="1">
            <a:spLocks noChangeArrowheads="1"/>
          </p:cNvSpPr>
          <p:nvPr/>
        </p:nvSpPr>
        <p:spPr bwMode="auto">
          <a:xfrm>
            <a:off x="1049338" y="4033838"/>
            <a:ext cx="4921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口</a:t>
            </a: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038725" y="4787900"/>
            <a:ext cx="1190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bottle</a:t>
            </a:r>
          </a:p>
        </p:txBody>
      </p:sp>
      <p:sp>
        <p:nvSpPr>
          <p:cNvPr id="4109" name="TextBox 23"/>
          <p:cNvSpPr txBox="1">
            <a:spLocks noChangeArrowheads="1"/>
          </p:cNvSpPr>
          <p:nvPr/>
        </p:nvSpPr>
        <p:spPr bwMode="auto">
          <a:xfrm>
            <a:off x="1049338" y="479583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瓶子</a:t>
            </a:r>
          </a:p>
        </p:txBody>
      </p:sp>
      <p:sp>
        <p:nvSpPr>
          <p:cNvPr id="4110" name="TextBox 24"/>
          <p:cNvSpPr txBox="1">
            <a:spLocks noChangeArrowheads="1"/>
          </p:cNvSpPr>
          <p:nvPr/>
        </p:nvSpPr>
        <p:spPr bwMode="auto">
          <a:xfrm>
            <a:off x="2519363" y="1751013"/>
            <a:ext cx="1136850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shuānɡ</a:t>
            </a:r>
            <a:endParaRPr lang="en-US" altLang="zh-CN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11" name="TextBox 29"/>
          <p:cNvSpPr txBox="1">
            <a:spLocks noChangeArrowheads="1"/>
          </p:cNvSpPr>
          <p:nvPr/>
        </p:nvSpPr>
        <p:spPr bwMode="auto">
          <a:xfrm>
            <a:off x="2514600" y="2501900"/>
            <a:ext cx="99097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kuàizi</a:t>
            </a:r>
            <a:r>
              <a:rPr lang="en-US" altLang="zh-CN" dirty="0">
                <a:latin typeface="华文细黑" pitchFamily="2" charset="-122"/>
                <a:ea typeface="华文细黑" pitchFamily="2" charset="-122"/>
              </a:rPr>
              <a:t> </a:t>
            </a:r>
          </a:p>
        </p:txBody>
      </p:sp>
      <p:sp>
        <p:nvSpPr>
          <p:cNvPr id="4112" name="TextBox 30"/>
          <p:cNvSpPr txBox="1">
            <a:spLocks noChangeArrowheads="1"/>
          </p:cNvSpPr>
          <p:nvPr/>
        </p:nvSpPr>
        <p:spPr bwMode="auto">
          <a:xfrm>
            <a:off x="2514600" y="3263900"/>
            <a:ext cx="7667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píjiǔ</a:t>
            </a:r>
            <a:endParaRPr lang="en-US" altLang="zh-CN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13" name="TextBox 31"/>
          <p:cNvSpPr txBox="1">
            <a:spLocks noChangeArrowheads="1"/>
          </p:cNvSpPr>
          <p:nvPr/>
        </p:nvSpPr>
        <p:spPr bwMode="auto">
          <a:xfrm>
            <a:off x="2514600" y="4025900"/>
            <a:ext cx="66075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kǒu</a:t>
            </a:r>
            <a:endParaRPr lang="en-US" altLang="zh-CN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14" name="TextBox 32"/>
          <p:cNvSpPr txBox="1">
            <a:spLocks noChangeArrowheads="1"/>
          </p:cNvSpPr>
          <p:nvPr/>
        </p:nvSpPr>
        <p:spPr bwMode="auto">
          <a:xfrm>
            <a:off x="2514600" y="4783138"/>
            <a:ext cx="10064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pínɡzi</a:t>
            </a:r>
            <a:endParaRPr lang="en-US" altLang="zh-CN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6" grpId="0"/>
      <p:bldP spid="18" grpId="0"/>
      <p:bldP spid="2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5141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5142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8601950 w 21600"/>
                <a:gd name="T1" fmla="*/ 0 h 21600"/>
                <a:gd name="T2" fmla="*/ 17203872 w 21600"/>
                <a:gd name="T3" fmla="*/ 13974677 h 21600"/>
                <a:gd name="T4" fmla="*/ 0 w 21600"/>
                <a:gd name="T5" fmla="*/ 13974677 h 21600"/>
                <a:gd name="T6" fmla="*/ 8601950 w 21600"/>
                <a:gd name="T7" fmla="*/ 38788631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30" name="TextBox 29"/>
          <p:cNvSpPr txBox="1"/>
          <p:nvPr/>
        </p:nvSpPr>
        <p:spPr>
          <a:xfrm>
            <a:off x="7059613" y="1946275"/>
            <a:ext cx="441325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000" dirty="0">
                <a:solidFill>
                  <a:schemeClr val="bg1"/>
                </a:solidFill>
                <a:latin typeface="华文细黑"/>
                <a:ea typeface="华文细黑"/>
                <a:cs typeface="华文细黑"/>
              </a:rPr>
              <a:t>刚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856538" y="1951038"/>
            <a:ext cx="696912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000" dirty="0">
                <a:solidFill>
                  <a:schemeClr val="bg1"/>
                </a:solidFill>
                <a:latin typeface="华文细黑"/>
                <a:ea typeface="华文细黑"/>
                <a:cs typeface="华文细黑"/>
              </a:rPr>
              <a:t>刚才</a:t>
            </a:r>
          </a:p>
        </p:txBody>
      </p:sp>
      <p:sp>
        <p:nvSpPr>
          <p:cNvPr id="5125" name="矩形 30"/>
          <p:cNvSpPr>
            <a:spLocks noChangeArrowheads="1"/>
          </p:cNvSpPr>
          <p:nvPr/>
        </p:nvSpPr>
        <p:spPr bwMode="auto">
          <a:xfrm>
            <a:off x="1001713" y="1360488"/>
            <a:ext cx="55705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Calibri" pitchFamily="34" charset="0"/>
                <a:ea typeface="黑体" pitchFamily="2" charset="-122"/>
              </a:rPr>
              <a:t>将下列词语的汉字、拼音、英文解释正确连接：</a:t>
            </a:r>
          </a:p>
        </p:txBody>
      </p:sp>
      <p:sp>
        <p:nvSpPr>
          <p:cNvPr id="5126" name="TextBox 14"/>
          <p:cNvSpPr txBox="1">
            <a:spLocks noChangeArrowheads="1"/>
          </p:cNvSpPr>
          <p:nvPr/>
        </p:nvSpPr>
        <p:spPr bwMode="auto">
          <a:xfrm>
            <a:off x="5000625" y="2786063"/>
            <a:ext cx="9096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m. pair</a:t>
            </a:r>
          </a:p>
        </p:txBody>
      </p:sp>
      <p:sp>
        <p:nvSpPr>
          <p:cNvPr id="5127" name="TextBox 10"/>
          <p:cNvSpPr txBox="1">
            <a:spLocks noChangeArrowheads="1"/>
          </p:cNvSpPr>
          <p:nvPr/>
        </p:nvSpPr>
        <p:spPr bwMode="auto">
          <a:xfrm>
            <a:off x="1062038" y="1981200"/>
            <a:ext cx="4397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双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128" name="TextBox 17"/>
          <p:cNvSpPr txBox="1">
            <a:spLocks noChangeArrowheads="1"/>
          </p:cNvSpPr>
          <p:nvPr/>
        </p:nvSpPr>
        <p:spPr bwMode="auto">
          <a:xfrm>
            <a:off x="5000625" y="2000250"/>
            <a:ext cx="15208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chopsticks</a:t>
            </a:r>
          </a:p>
        </p:txBody>
      </p:sp>
      <p:sp>
        <p:nvSpPr>
          <p:cNvPr id="5129" name="TextBox 15"/>
          <p:cNvSpPr txBox="1">
            <a:spLocks noChangeArrowheads="1"/>
          </p:cNvSpPr>
          <p:nvPr/>
        </p:nvSpPr>
        <p:spPr bwMode="auto">
          <a:xfrm>
            <a:off x="1062038" y="2743200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筷子</a:t>
            </a:r>
          </a:p>
        </p:txBody>
      </p:sp>
      <p:sp>
        <p:nvSpPr>
          <p:cNvPr id="5130" name="TextBox 19"/>
          <p:cNvSpPr txBox="1">
            <a:spLocks noChangeArrowheads="1"/>
          </p:cNvSpPr>
          <p:nvPr/>
        </p:nvSpPr>
        <p:spPr bwMode="auto">
          <a:xfrm>
            <a:off x="5000625" y="4357688"/>
            <a:ext cx="8826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beer</a:t>
            </a:r>
          </a:p>
        </p:txBody>
      </p:sp>
      <p:sp>
        <p:nvSpPr>
          <p:cNvPr id="5131" name="TextBox 19"/>
          <p:cNvSpPr txBox="1">
            <a:spLocks noChangeArrowheads="1"/>
          </p:cNvSpPr>
          <p:nvPr/>
        </p:nvSpPr>
        <p:spPr bwMode="auto">
          <a:xfrm>
            <a:off x="1062038" y="3505200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啤酒</a:t>
            </a:r>
          </a:p>
        </p:txBody>
      </p:sp>
      <p:sp>
        <p:nvSpPr>
          <p:cNvPr id="5132" name="TextBox 21"/>
          <p:cNvSpPr txBox="1">
            <a:spLocks noChangeArrowheads="1"/>
          </p:cNvSpPr>
          <p:nvPr/>
        </p:nvSpPr>
        <p:spPr bwMode="auto">
          <a:xfrm>
            <a:off x="4929188" y="5072063"/>
            <a:ext cx="13858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m.mouthful</a:t>
            </a:r>
          </a:p>
        </p:txBody>
      </p:sp>
      <p:sp>
        <p:nvSpPr>
          <p:cNvPr id="5133" name="TextBox 21"/>
          <p:cNvSpPr txBox="1">
            <a:spLocks noChangeArrowheads="1"/>
          </p:cNvSpPr>
          <p:nvPr/>
        </p:nvSpPr>
        <p:spPr bwMode="auto">
          <a:xfrm>
            <a:off x="1062038" y="4267200"/>
            <a:ext cx="4397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口</a:t>
            </a:r>
          </a:p>
        </p:txBody>
      </p:sp>
      <p:sp>
        <p:nvSpPr>
          <p:cNvPr id="5134" name="TextBox 23"/>
          <p:cNvSpPr txBox="1">
            <a:spLocks noChangeArrowheads="1"/>
          </p:cNvSpPr>
          <p:nvPr/>
        </p:nvSpPr>
        <p:spPr bwMode="auto">
          <a:xfrm>
            <a:off x="5000625" y="3571875"/>
            <a:ext cx="1022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bottle</a:t>
            </a:r>
          </a:p>
        </p:txBody>
      </p:sp>
      <p:sp>
        <p:nvSpPr>
          <p:cNvPr id="5135" name="TextBox 23"/>
          <p:cNvSpPr txBox="1">
            <a:spLocks noChangeArrowheads="1"/>
          </p:cNvSpPr>
          <p:nvPr/>
        </p:nvSpPr>
        <p:spPr bwMode="auto">
          <a:xfrm>
            <a:off x="1062038" y="5029200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瓶子</a:t>
            </a:r>
          </a:p>
        </p:txBody>
      </p:sp>
      <p:sp>
        <p:nvSpPr>
          <p:cNvPr id="5136" name="TextBox 24"/>
          <p:cNvSpPr txBox="1">
            <a:spLocks noChangeArrowheads="1"/>
          </p:cNvSpPr>
          <p:nvPr/>
        </p:nvSpPr>
        <p:spPr bwMode="auto">
          <a:xfrm>
            <a:off x="2500313" y="2786063"/>
            <a:ext cx="97654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shuānɡ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37" name="TextBox 29"/>
          <p:cNvSpPr txBox="1">
            <a:spLocks noChangeArrowheads="1"/>
          </p:cNvSpPr>
          <p:nvPr/>
        </p:nvSpPr>
        <p:spPr bwMode="auto">
          <a:xfrm>
            <a:off x="2500313" y="5072063"/>
            <a:ext cx="87556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kuàizi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</a:p>
        </p:txBody>
      </p:sp>
      <p:sp>
        <p:nvSpPr>
          <p:cNvPr id="5138" name="TextBox 30"/>
          <p:cNvSpPr txBox="1">
            <a:spLocks noChangeArrowheads="1"/>
          </p:cNvSpPr>
          <p:nvPr/>
        </p:nvSpPr>
        <p:spPr bwMode="auto">
          <a:xfrm>
            <a:off x="2571750" y="2000250"/>
            <a:ext cx="6683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píjiǔ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39" name="TextBox 31"/>
          <p:cNvSpPr txBox="1">
            <a:spLocks noChangeArrowheads="1"/>
          </p:cNvSpPr>
          <p:nvPr/>
        </p:nvSpPr>
        <p:spPr bwMode="auto">
          <a:xfrm>
            <a:off x="2527300" y="4259263"/>
            <a:ext cx="58060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kǒu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40" name="TextBox 32"/>
          <p:cNvSpPr txBox="1">
            <a:spLocks noChangeArrowheads="1"/>
          </p:cNvSpPr>
          <p:nvPr/>
        </p:nvSpPr>
        <p:spPr bwMode="auto">
          <a:xfrm>
            <a:off x="2500313" y="3571875"/>
            <a:ext cx="8683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pínɡzi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6147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8602049 w 21600"/>
              <a:gd name="T1" fmla="*/ 0 h 21600"/>
              <a:gd name="T2" fmla="*/ 17204070 w 21600"/>
              <a:gd name="T3" fmla="*/ 13984662 h 21600"/>
              <a:gd name="T4" fmla="*/ 0 w 21600"/>
              <a:gd name="T5" fmla="*/ 13984662 h 21600"/>
              <a:gd name="T6" fmla="*/ 8602049 w 21600"/>
              <a:gd name="T7" fmla="*/ 38816345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6148" name="Rectangle 1"/>
          <p:cNvSpPr>
            <a:spLocks noChangeArrowheads="1"/>
          </p:cNvSpPr>
          <p:nvPr/>
        </p:nvSpPr>
        <p:spPr bwMode="auto">
          <a:xfrm>
            <a:off x="0" y="144938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CN" altLang="en-US" sz="24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还差</a:t>
            </a:r>
            <a:r>
              <a:rPr lang="en-US" altLang="zh-CN" sz="2400">
                <a:latin typeface="Calibri" pitchFamily="34" charset="0"/>
                <a:ea typeface="华文细黑" pitchFamily="2" charset="-122"/>
                <a:cs typeface="宋体" pitchFamily="2" charset="-122"/>
              </a:rPr>
              <a:t>=</a:t>
            </a:r>
            <a:r>
              <a:rPr lang="zh-CN" altLang="en-US" sz="24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少</a:t>
            </a:r>
          </a:p>
        </p:txBody>
      </p:sp>
      <p:sp>
        <p:nvSpPr>
          <p:cNvPr id="6149" name="Rectangle 1"/>
          <p:cNvSpPr>
            <a:spLocks noChangeArrowheads="1"/>
          </p:cNvSpPr>
          <p:nvPr/>
        </p:nvSpPr>
        <p:spPr bwMode="auto">
          <a:xfrm>
            <a:off x="2411760" y="2276475"/>
            <a:ext cx="44434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这里还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差</a:t>
            </a:r>
            <a:r>
              <a:rPr lang="en-US" altLang="zh-CN" sz="20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/</a:t>
            </a:r>
            <a:r>
              <a:rPr lang="zh-CN" altLang="en-US" sz="20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少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一双筷子，你去拿一下。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6150" name="Rectangle 1"/>
          <p:cNvSpPr>
            <a:spLocks noChangeArrowheads="1"/>
          </p:cNvSpPr>
          <p:nvPr/>
        </p:nvSpPr>
        <p:spPr bwMode="auto">
          <a:xfrm>
            <a:off x="2426047" y="3143250"/>
            <a:ext cx="33845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还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差</a:t>
            </a:r>
            <a:r>
              <a:rPr lang="en-US" altLang="zh-CN" sz="20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/</a:t>
            </a:r>
            <a:r>
              <a:rPr lang="zh-CN" altLang="en-US" sz="20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少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一个人就可以出发了。</a:t>
            </a:r>
            <a:endParaRPr lang="en-US" altLang="zh-CN" sz="2000">
              <a:latin typeface="Calibri" pitchFamily="34" charset="0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6151" name="Rectangle 1"/>
          <p:cNvSpPr>
            <a:spLocks noChangeArrowheads="1"/>
          </p:cNvSpPr>
          <p:nvPr/>
        </p:nvSpPr>
        <p:spPr bwMode="auto">
          <a:xfrm>
            <a:off x="2412355" y="4000500"/>
            <a:ext cx="45275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 dirty="0">
                <a:latin typeface="Calibri" pitchFamily="34" charset="0"/>
                <a:ea typeface="华文细黑" pitchFamily="2" charset="-122"/>
                <a:cs typeface="宋体" pitchFamily="2" charset="-122"/>
              </a:rPr>
              <a:t>我想买这件衣服，但是还</a:t>
            </a:r>
            <a:r>
              <a:rPr lang="zh-CN" altLang="en-US" sz="2000" dirty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差</a:t>
            </a:r>
            <a:r>
              <a:rPr lang="en-US" altLang="zh-CN" sz="20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/</a:t>
            </a:r>
            <a:r>
              <a:rPr lang="zh-CN" altLang="en-US" sz="2000" dirty="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少</a:t>
            </a:r>
            <a:r>
              <a:rPr lang="en-US" altLang="zh-CN" sz="2000" dirty="0">
                <a:latin typeface="Calibri" pitchFamily="34" charset="0"/>
                <a:ea typeface="华文细黑" pitchFamily="2" charset="-122"/>
                <a:cs typeface="宋体" pitchFamily="2" charset="-122"/>
              </a:rPr>
              <a:t>30</a:t>
            </a:r>
            <a:r>
              <a:rPr lang="zh-CN" altLang="en-US" sz="2000" dirty="0">
                <a:latin typeface="Calibri" pitchFamily="34" charset="0"/>
                <a:ea typeface="华文细黑" pitchFamily="2" charset="-122"/>
                <a:cs typeface="宋体" pitchFamily="2" charset="-122"/>
              </a:rPr>
              <a:t>元钱。</a:t>
            </a:r>
            <a:endParaRPr lang="en-US" altLang="zh-CN" sz="2000" dirty="0">
              <a:latin typeface="Calibri" pitchFamily="34" charset="0"/>
              <a:ea typeface="华文细黑" pitchFamily="2" charset="-122"/>
              <a:cs typeface="宋体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7171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8602049 w 21600"/>
              <a:gd name="T1" fmla="*/ 0 h 21600"/>
              <a:gd name="T2" fmla="*/ 17204070 w 21600"/>
              <a:gd name="T3" fmla="*/ 13984662 h 21600"/>
              <a:gd name="T4" fmla="*/ 0 w 21600"/>
              <a:gd name="T5" fmla="*/ 13984662 h 21600"/>
              <a:gd name="T6" fmla="*/ 8602049 w 21600"/>
              <a:gd name="T7" fmla="*/ 38816345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7172" name="Rectangle 1"/>
          <p:cNvSpPr>
            <a:spLocks noChangeArrowheads="1"/>
          </p:cNvSpPr>
          <p:nvPr/>
        </p:nvSpPr>
        <p:spPr bwMode="auto">
          <a:xfrm>
            <a:off x="-214313" y="1500188"/>
            <a:ext cx="8001001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CN" altLang="en-US" sz="24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双</a:t>
            </a:r>
          </a:p>
        </p:txBody>
      </p:sp>
      <p:sp>
        <p:nvSpPr>
          <p:cNvPr id="7173" name="Rectangle 1"/>
          <p:cNvSpPr>
            <a:spLocks noChangeArrowheads="1"/>
          </p:cNvSpPr>
          <p:nvPr/>
        </p:nvSpPr>
        <p:spPr bwMode="auto">
          <a:xfrm>
            <a:off x="714375" y="2276475"/>
            <a:ext cx="44434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一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双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袜子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74" name="Rectangle 1"/>
          <p:cNvSpPr>
            <a:spLocks noChangeArrowheads="1"/>
          </p:cNvSpPr>
          <p:nvPr/>
        </p:nvSpPr>
        <p:spPr bwMode="auto">
          <a:xfrm>
            <a:off x="2300288" y="2243138"/>
            <a:ext cx="44434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一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双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手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75" name="Rectangle 1"/>
          <p:cNvSpPr>
            <a:spLocks noChangeArrowheads="1"/>
          </p:cNvSpPr>
          <p:nvPr/>
        </p:nvSpPr>
        <p:spPr bwMode="auto">
          <a:xfrm>
            <a:off x="3914775" y="2243138"/>
            <a:ext cx="44434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两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双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筷子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76" name="Rectangle 1"/>
          <p:cNvSpPr>
            <a:spLocks noChangeArrowheads="1"/>
          </p:cNvSpPr>
          <p:nvPr/>
        </p:nvSpPr>
        <p:spPr bwMode="auto">
          <a:xfrm>
            <a:off x="5414963" y="2214563"/>
            <a:ext cx="44434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三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双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鞋子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77" name="Rectangle 1"/>
          <p:cNvSpPr>
            <a:spLocks noChangeArrowheads="1"/>
          </p:cNvSpPr>
          <p:nvPr/>
        </p:nvSpPr>
        <p:spPr bwMode="auto">
          <a:xfrm>
            <a:off x="-214313" y="3214688"/>
            <a:ext cx="8001001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CN" altLang="en-US" sz="24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口</a:t>
            </a:r>
          </a:p>
        </p:txBody>
      </p:sp>
      <p:sp>
        <p:nvSpPr>
          <p:cNvPr id="7178" name="Rectangle 1"/>
          <p:cNvSpPr>
            <a:spLocks noChangeArrowheads="1"/>
          </p:cNvSpPr>
          <p:nvPr/>
        </p:nvSpPr>
        <p:spPr bwMode="auto">
          <a:xfrm>
            <a:off x="1700213" y="4000500"/>
            <a:ext cx="44434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我现在不饿，一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口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饭都吃不下。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79" name="Rectangle 1"/>
          <p:cNvSpPr>
            <a:spLocks noChangeArrowheads="1"/>
          </p:cNvSpPr>
          <p:nvPr/>
        </p:nvSpPr>
        <p:spPr bwMode="auto">
          <a:xfrm>
            <a:off x="1714500" y="4714875"/>
            <a:ext cx="44434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她会说一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口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流利的汉语。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7180" name="Rectangle 1"/>
          <p:cNvSpPr>
            <a:spLocks noChangeArrowheads="1"/>
          </p:cNvSpPr>
          <p:nvPr/>
        </p:nvSpPr>
        <p:spPr bwMode="auto">
          <a:xfrm>
            <a:off x="1714500" y="5429250"/>
            <a:ext cx="44434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我家一共有三</a:t>
            </a:r>
            <a:r>
              <a:rPr lang="zh-CN" altLang="en-US" sz="20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  <a:cs typeface="宋体" pitchFamily="2" charset="-122"/>
              </a:rPr>
              <a:t>口</a:t>
            </a:r>
            <a:r>
              <a:rPr lang="zh-CN" altLang="en-US" sz="2000">
                <a:latin typeface="华文细黑" pitchFamily="2" charset="-122"/>
                <a:ea typeface="华文细黑" pitchFamily="2" charset="-122"/>
                <a:cs typeface="宋体" pitchFamily="2" charset="-122"/>
              </a:rPr>
              <a:t>人。</a:t>
            </a:r>
            <a:endParaRPr lang="en-US" altLang="zh-CN" sz="2000">
              <a:latin typeface="华文细黑" pitchFamily="2" charset="-122"/>
              <a:ea typeface="华文细黑" pitchFamily="2" charset="-122"/>
              <a:cs typeface="宋体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8"/>
          <p:cNvSpPr>
            <a:spLocks noChangeArrowheads="1"/>
          </p:cNvSpPr>
          <p:nvPr/>
        </p:nvSpPr>
        <p:spPr bwMode="auto">
          <a:xfrm>
            <a:off x="2541588" y="862013"/>
            <a:ext cx="2470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选择恰当的词语填空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8203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8204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8601950 w 21600"/>
                <a:gd name="T1" fmla="*/ 0 h 21600"/>
                <a:gd name="T2" fmla="*/ 17203872 w 21600"/>
                <a:gd name="T3" fmla="*/ 13974677 h 21600"/>
                <a:gd name="T4" fmla="*/ 0 w 21600"/>
                <a:gd name="T5" fmla="*/ 13974677 h 21600"/>
                <a:gd name="T6" fmla="*/ 8601950 w 21600"/>
                <a:gd name="T7" fmla="*/ 38788631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32" name="TextBox 31"/>
          <p:cNvSpPr txBox="1"/>
          <p:nvPr/>
        </p:nvSpPr>
        <p:spPr>
          <a:xfrm>
            <a:off x="723900" y="2603500"/>
            <a:ext cx="4784725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1.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这种咖啡特别好喝，快来喝一</a:t>
            </a:r>
            <a:r>
              <a:rPr lang="zh-CN" altLang="en-US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吧。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7059613" y="1946275"/>
            <a:ext cx="441325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000" dirty="0">
                <a:solidFill>
                  <a:schemeClr val="bg1"/>
                </a:solidFill>
                <a:latin typeface="华文细黑"/>
                <a:ea typeface="华文细黑"/>
                <a:cs typeface="华文细黑"/>
              </a:rPr>
              <a:t>刚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856538" y="1951038"/>
            <a:ext cx="696912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2000" dirty="0">
                <a:solidFill>
                  <a:schemeClr val="bg1"/>
                </a:solidFill>
                <a:latin typeface="华文细黑"/>
                <a:ea typeface="华文细黑"/>
                <a:cs typeface="华文细黑"/>
              </a:rPr>
              <a:t>刚才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720725" y="3233738"/>
            <a:ext cx="5110163" cy="396875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zh-CN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2</a:t>
            </a: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.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桌子上有一个</a:t>
            </a:r>
            <a:r>
              <a:rPr lang="zh-CN" altLang="en-US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</a:rPr>
              <a:t>，是谁的？</a:t>
            </a:r>
            <a:endParaRPr lang="zh-CN" altLang="en-US" dirty="0">
              <a:solidFill>
                <a:schemeClr val="tx1"/>
              </a:solidFill>
              <a:latin typeface="Arial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720725" y="3862388"/>
            <a:ext cx="5365750" cy="396875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zh-CN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3</a:t>
            </a: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.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我只有二十三块钱，还</a:t>
            </a:r>
            <a:r>
              <a:rPr lang="zh-CN" altLang="en-US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五块钱。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27075" y="4500563"/>
            <a:ext cx="6559550" cy="400050"/>
          </a:xfrm>
          <a:prstGeom prst="rect">
            <a:avLst/>
          </a:prstGeom>
          <a:noFill/>
          <a:ln>
            <a:noFill/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zh-CN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4</a:t>
            </a: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.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拿两</a:t>
            </a:r>
            <a:r>
              <a:rPr lang="en-US" altLang="zh-CN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筷子就可以离，今天你爸爸不回来吃饭。</a:t>
            </a:r>
          </a:p>
        </p:txBody>
      </p:sp>
      <p:sp>
        <p:nvSpPr>
          <p:cNvPr id="8202" name="Text Box 46"/>
          <p:cNvSpPr txBox="1">
            <a:spLocks noChangeArrowheads="1"/>
          </p:cNvSpPr>
          <p:nvPr/>
        </p:nvSpPr>
        <p:spPr bwMode="auto">
          <a:xfrm>
            <a:off x="0" y="1628775"/>
            <a:ext cx="91440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zh-CN" altLang="en-US" sz="2000" dirty="0">
                <a:latin typeface="华文楷体" pitchFamily="2" charset="-122"/>
                <a:ea typeface="华文楷体" pitchFamily="2" charset="-122"/>
              </a:rPr>
              <a:t>瓶子    口     双      差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"/>
          <p:cNvGrpSpPr>
            <a:grpSpLocks/>
          </p:cNvGrpSpPr>
          <p:nvPr/>
        </p:nvGrpSpPr>
        <p:grpSpPr bwMode="auto">
          <a:xfrm>
            <a:off x="285750" y="227013"/>
            <a:ext cx="8701088" cy="1108075"/>
            <a:chOff x="285720" y="227651"/>
            <a:chExt cx="8701110" cy="1106845"/>
          </a:xfrm>
        </p:grpSpPr>
        <p:sp>
          <p:nvSpPr>
            <p:cNvPr id="9225" name="标题 1"/>
            <p:cNvSpPr txBox="1">
              <a:spLocks/>
            </p:cNvSpPr>
            <p:nvPr/>
          </p:nvSpPr>
          <p:spPr bwMode="auto">
            <a:xfrm>
              <a:off x="914372" y="535284"/>
              <a:ext cx="8072458" cy="799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r>
                <a:rPr lang="zh-CN" altLang="en-US" sz="4000">
                  <a:solidFill>
                    <a:srgbClr val="A6A6A6"/>
                  </a:solidFill>
                  <a:latin typeface="黑体" pitchFamily="2" charset="-122"/>
                  <a:ea typeface="黑体" pitchFamily="2" charset="-122"/>
                </a:rPr>
                <a:t>课文</a:t>
              </a:r>
            </a:p>
          </p:txBody>
        </p:sp>
        <p:sp>
          <p:nvSpPr>
            <p:cNvPr id="9226" name="Litebulb"/>
            <p:cNvSpPr>
              <a:spLocks noEditPoints="1" noChangeArrowheads="1"/>
            </p:cNvSpPr>
            <p:nvPr/>
          </p:nvSpPr>
          <p:spPr bwMode="auto">
            <a:xfrm>
              <a:off x="285720" y="227651"/>
              <a:ext cx="609593" cy="915333"/>
            </a:xfrm>
            <a:custGeom>
              <a:avLst/>
              <a:gdLst>
                <a:gd name="T0" fmla="*/ 8601950 w 21600"/>
                <a:gd name="T1" fmla="*/ 0 h 21600"/>
                <a:gd name="T2" fmla="*/ 17203872 w 21600"/>
                <a:gd name="T3" fmla="*/ 13974677 h 21600"/>
                <a:gd name="T4" fmla="*/ 0 w 21600"/>
                <a:gd name="T5" fmla="*/ 13974677 h 21600"/>
                <a:gd name="T6" fmla="*/ 8601950 w 21600"/>
                <a:gd name="T7" fmla="*/ 38788631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9219" name="Rectangle 1"/>
          <p:cNvSpPr>
            <a:spLocks noChangeArrowheads="1"/>
          </p:cNvSpPr>
          <p:nvPr/>
        </p:nvSpPr>
        <p:spPr bwMode="auto">
          <a:xfrm>
            <a:off x="0" y="1330325"/>
            <a:ext cx="9144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聊旅游计划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8200" y="2057400"/>
            <a:ext cx="4287838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妈妈：还差一双筷子，你去拿一下。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50900" y="3429000"/>
            <a:ext cx="3519488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妈妈：今天是你爸爸的生日。</a:t>
            </a:r>
            <a:endParaRPr lang="en-US" altLang="zh-CN" sz="2000" dirty="0">
              <a:solidFill>
                <a:srgbClr val="000000"/>
              </a:solidFill>
              <a:latin typeface="Arial" charset="0"/>
              <a:ea typeface="华文细黑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850900" y="4114800"/>
            <a:ext cx="7623175" cy="400050"/>
          </a:xfrm>
          <a:prstGeom prst="rect">
            <a:avLst/>
          </a:prstGeom>
          <a:noFill/>
          <a:ln w="9525" algn="ctr">
            <a:solidFill>
              <a:srgbClr val="BE4B48"/>
            </a:solidFill>
            <a:miter lim="800000"/>
            <a:headEnd/>
            <a:tailEnd/>
          </a:ln>
          <a:effectLst>
            <a:outerShdw dist="20000" dir="5400000" rotWithShape="0">
              <a:schemeClr val="bg1">
                <a:alpha val="37999"/>
              </a:schemeClr>
            </a:outerShdw>
          </a:effectLst>
        </p:spPr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儿子：真的啊，我把爸爸的生日忘了，那我们今天喝点儿啤酒吧；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50900" y="2743200"/>
            <a:ext cx="3775075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儿子：今天怎么做了这么多菜</a:t>
            </a:r>
            <a:r>
              <a:rPr lang="zh-CN" altLang="en-US" sz="2000" dirty="0">
                <a:solidFill>
                  <a:srgbClr val="000000"/>
                </a:solidFill>
                <a:latin typeface="Arial" charset="0"/>
                <a:ea typeface="华文细黑" pitchFamily="2" charset="-122"/>
              </a:rPr>
              <a:t>？</a:t>
            </a:r>
            <a:endParaRPr lang="en-US" altLang="zh-CN" sz="2000" dirty="0">
              <a:solidFill>
                <a:srgbClr val="000000"/>
              </a:solidFill>
              <a:latin typeface="Arial" charset="0"/>
              <a:ea typeface="华文细黑" pitchFamily="2" charset="-122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857250" y="4814888"/>
            <a:ext cx="6853238" cy="400050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妈妈：医生说你爸爸一口酒都不能喝，别让他看见酒瓶子。</a:t>
            </a:r>
            <a:endParaRPr lang="en-US" altLang="zh-CN" sz="2000" dirty="0">
              <a:solidFill>
                <a:srgbClr val="000000"/>
              </a:solidFill>
              <a:latin typeface="Arial" charset="0"/>
              <a:ea typeface="华文细黑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8"/>
          <p:cNvSpPr>
            <a:spLocks noChangeArrowheads="1"/>
          </p:cNvSpPr>
          <p:nvPr/>
        </p:nvSpPr>
        <p:spPr bwMode="auto">
          <a:xfrm>
            <a:off x="2541588" y="862013"/>
            <a:ext cx="22367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根据课文判断对错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10250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0251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8601950 w 21600"/>
                <a:gd name="T1" fmla="*/ 0 h 21600"/>
                <a:gd name="T2" fmla="*/ 17203872 w 21600"/>
                <a:gd name="T3" fmla="*/ 13974677 h 21600"/>
                <a:gd name="T4" fmla="*/ 0 w 21600"/>
                <a:gd name="T5" fmla="*/ 13974677 h 21600"/>
                <a:gd name="T6" fmla="*/ 8601950 w 21600"/>
                <a:gd name="T7" fmla="*/ 38788631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1639888" y="1852613"/>
            <a:ext cx="2492375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今天是爸爸的生日。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106488" y="1851025"/>
            <a:ext cx="398462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1.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106488" y="2682875"/>
            <a:ext cx="398462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2.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1639888" y="2668588"/>
            <a:ext cx="2749550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今天他们要喝点儿酒。</a:t>
            </a:r>
          </a:p>
        </p:txBody>
      </p:sp>
      <p:sp>
        <p:nvSpPr>
          <p:cNvPr id="52" name="TextBox 51"/>
          <p:cNvSpPr txBox="1"/>
          <p:nvPr/>
        </p:nvSpPr>
        <p:spPr>
          <a:xfrm>
            <a:off x="1106488" y="3509963"/>
            <a:ext cx="398462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3.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1639888" y="3494088"/>
            <a:ext cx="2236787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爸爸不喜欢喝酒。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标题 1"/>
          <p:cNvSpPr>
            <a:spLocks noGrp="1"/>
          </p:cNvSpPr>
          <p:nvPr>
            <p:ph type="ctrTitle"/>
          </p:nvPr>
        </p:nvSpPr>
        <p:spPr>
          <a:xfrm>
            <a:off x="0" y="2916238"/>
            <a:ext cx="9144000" cy="798512"/>
          </a:xfrm>
        </p:spPr>
        <p:txBody>
          <a:bodyPr anchor="t"/>
          <a:lstStyle/>
          <a:p>
            <a:pPr eaLnBrk="1" hangingPunct="1"/>
            <a:r>
              <a:rPr lang="zh-CN" altLang="en-US" sz="4800" smtClean="0">
                <a:latin typeface="黑体" pitchFamily="2" charset="-122"/>
                <a:ea typeface="黑体" pitchFamily="2" charset="-122"/>
              </a:rPr>
              <a:t>第十一课  别忘了把空调关了</a:t>
            </a:r>
          </a:p>
        </p:txBody>
      </p:sp>
      <p:sp>
        <p:nvSpPr>
          <p:cNvPr id="2051" name="Rectangle 2"/>
          <p:cNvSpPr>
            <a:spLocks/>
          </p:cNvSpPr>
          <p:nvPr/>
        </p:nvSpPr>
        <p:spPr bwMode="auto">
          <a:xfrm>
            <a:off x="0" y="1068388"/>
            <a:ext cx="9144000" cy="1339850"/>
          </a:xfrm>
          <a:prstGeom prst="rect">
            <a:avLst/>
          </a:prstGeom>
          <a:noFill/>
          <a:ln w="12700">
            <a:noFill/>
            <a:miter lim="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STANDARD COURSE </a:t>
            </a:r>
          </a:p>
          <a:p>
            <a:pPr algn="ctr">
              <a:lnSpc>
                <a:spcPct val="110000"/>
              </a:lnSpc>
            </a:pPr>
            <a:r>
              <a:rPr lang="en-US" altLang="zh-CN" sz="4000">
                <a:solidFill>
                  <a:srgbClr val="FEBDBE"/>
                </a:solidFill>
                <a:latin typeface="Calibri" pitchFamily="34" charset="0"/>
                <a:ea typeface="黑体" pitchFamily="2" charset="-122"/>
              </a:rPr>
              <a:t>HSK 3</a:t>
            </a:r>
          </a:p>
        </p:txBody>
      </p:sp>
      <p:sp>
        <p:nvSpPr>
          <p:cNvPr id="6" name="矩形 5"/>
          <p:cNvSpPr/>
          <p:nvPr/>
        </p:nvSpPr>
        <p:spPr>
          <a:xfrm>
            <a:off x="0" y="4521200"/>
            <a:ext cx="9144000" cy="5842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Part 4  </a:t>
            </a:r>
            <a:r>
              <a:rPr lang="zh-CN" altLang="en-US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课文</a:t>
            </a:r>
            <a:r>
              <a:rPr lang="en-US" altLang="zh-CN" sz="3200" dirty="0">
                <a:solidFill>
                  <a:schemeClr val="bg1">
                    <a:lumMod val="65000"/>
                  </a:schemeClr>
                </a:solidFill>
                <a:latin typeface="+mj-lt"/>
                <a:ea typeface="黑体" pitchFamily="2" charset="-122"/>
              </a:rPr>
              <a:t> 4</a:t>
            </a:r>
            <a:endParaRPr lang="zh-CN" altLang="en-US" sz="3200" dirty="0">
              <a:solidFill>
                <a:schemeClr val="bg1">
                  <a:lumMod val="65000"/>
                </a:schemeClr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-3200400" y="-2133600"/>
            <a:ext cx="8072438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热身</a:t>
            </a:r>
          </a:p>
        </p:txBody>
      </p:sp>
      <p:sp>
        <p:nvSpPr>
          <p:cNvPr id="3075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3076" name="TextBox 20"/>
          <p:cNvSpPr txBox="1">
            <a:spLocks noChangeArrowheads="1"/>
          </p:cNvSpPr>
          <p:nvPr/>
        </p:nvSpPr>
        <p:spPr bwMode="auto">
          <a:xfrm>
            <a:off x="0" y="1471613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你明白这句话的意思吗？</a:t>
            </a:r>
          </a:p>
        </p:txBody>
      </p:sp>
      <p:sp>
        <p:nvSpPr>
          <p:cNvPr id="61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热身</a:t>
            </a:r>
          </a:p>
        </p:txBody>
      </p:sp>
      <p:pic>
        <p:nvPicPr>
          <p:cNvPr id="3078" name="图片 7" descr="1116 qiantuku -Businessman-Having-Problems-14952104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057400"/>
            <a:ext cx="18288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9" name="TextBox 8"/>
          <p:cNvSpPr txBox="1">
            <a:spLocks noChangeArrowheads="1"/>
          </p:cNvSpPr>
          <p:nvPr/>
        </p:nvSpPr>
        <p:spPr bwMode="auto">
          <a:xfrm>
            <a:off x="2950616" y="5357813"/>
            <a:ext cx="435768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000" dirty="0">
                <a:latin typeface="GB Pinyinok-D" pitchFamily="2" charset="-122"/>
                <a:ea typeface="GB Pinyinok-D" pitchFamily="2" charset="-122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ɡuìrén</a:t>
            </a:r>
            <a:r>
              <a:rPr lang="zh-CN" altLang="en-US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duō</a:t>
            </a:r>
            <a:r>
              <a:rPr lang="zh-CN" altLang="en-US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wànɡ</a:t>
            </a:r>
            <a:r>
              <a:rPr lang="zh-CN" altLang="en-US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shì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    </a:t>
            </a:r>
            <a:r>
              <a:rPr lang="zh-CN" altLang="en-US" sz="2000" dirty="0" smtClean="0">
                <a:latin typeface="华文细黑" pitchFamily="2" charset="-122"/>
                <a:ea typeface="华文细黑" pitchFamily="2" charset="-122"/>
              </a:rPr>
              <a:t>贵 </a:t>
            </a:r>
            <a:r>
              <a:rPr lang="zh-CN" altLang="en-US" sz="2000" dirty="0">
                <a:latin typeface="华文细黑" pitchFamily="2" charset="-122"/>
                <a:ea typeface="华文细黑" pitchFamily="2" charset="-122"/>
              </a:rPr>
              <a:t>人  </a:t>
            </a:r>
            <a:r>
              <a:rPr lang="zh-CN" altLang="en-US" sz="2000" dirty="0" smtClean="0">
                <a:latin typeface="华文细黑" pitchFamily="2" charset="-122"/>
                <a:ea typeface="华文细黑" pitchFamily="2" charset="-122"/>
              </a:rPr>
              <a:t> 多     忘    事</a:t>
            </a:r>
            <a:endParaRPr lang="zh-CN" altLang="en-US" sz="2000" dirty="0"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标题 1"/>
          <p:cNvSpPr txBox="1">
            <a:spLocks/>
          </p:cNvSpPr>
          <p:nvPr/>
        </p:nvSpPr>
        <p:spPr bwMode="auto">
          <a:xfrm>
            <a:off x="1071563" y="487363"/>
            <a:ext cx="8072437" cy="79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zh-CN" altLang="en-US" sz="4000">
                <a:solidFill>
                  <a:srgbClr val="A6A6A6"/>
                </a:solidFill>
                <a:latin typeface="黑体" pitchFamily="2" charset="-122"/>
                <a:ea typeface="黑体" pitchFamily="2" charset="-122"/>
              </a:rPr>
              <a:t>词汇</a:t>
            </a:r>
          </a:p>
        </p:txBody>
      </p:sp>
      <p:sp>
        <p:nvSpPr>
          <p:cNvPr id="4099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5715000" y="1785938"/>
            <a:ext cx="248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notebook,laptop</a:t>
            </a:r>
          </a:p>
        </p:txBody>
      </p:sp>
      <p:sp>
        <p:nvSpPr>
          <p:cNvPr id="4101" name="TextBox 10"/>
          <p:cNvSpPr txBox="1">
            <a:spLocks noChangeArrowheads="1"/>
          </p:cNvSpPr>
          <p:nvPr/>
        </p:nvSpPr>
        <p:spPr bwMode="auto">
          <a:xfrm>
            <a:off x="1049338" y="1838325"/>
            <a:ext cx="14160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  笔记本</a:t>
            </a:r>
            <a:endParaRPr lang="en-US" altLang="zh-CN" sz="2400">
              <a:latin typeface="华文细黑" pitchFamily="2" charset="-122"/>
              <a:ea typeface="华文细黑" pitchFamily="2" charset="-122"/>
            </a:endParaRPr>
          </a:p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（电脑）</a:t>
            </a: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5689600" y="3214688"/>
            <a:ext cx="12763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n. e-mail</a:t>
            </a:r>
          </a:p>
        </p:txBody>
      </p:sp>
      <p:sp>
        <p:nvSpPr>
          <p:cNvPr id="4103" name="TextBox 19"/>
          <p:cNvSpPr txBox="1">
            <a:spLocks noChangeArrowheads="1"/>
          </p:cNvSpPr>
          <p:nvPr/>
        </p:nvSpPr>
        <p:spPr bwMode="auto">
          <a:xfrm>
            <a:off x="1143000" y="32226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电子邮件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711825" y="4464050"/>
            <a:ext cx="31273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latin typeface="Times New Roman" pitchFamily="18" charset="0"/>
                <a:cs typeface="Times New Roman" pitchFamily="18" charset="0"/>
              </a:rPr>
              <a:t>v./n. to be used to; habit</a:t>
            </a:r>
          </a:p>
        </p:txBody>
      </p:sp>
      <p:sp>
        <p:nvSpPr>
          <p:cNvPr id="4105" name="TextBox 21"/>
          <p:cNvSpPr txBox="1">
            <a:spLocks noChangeArrowheads="1"/>
          </p:cNvSpPr>
          <p:nvPr/>
        </p:nvSpPr>
        <p:spPr bwMode="auto">
          <a:xfrm>
            <a:off x="1285875" y="44719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>
                <a:latin typeface="华文细黑" pitchFamily="2" charset="-122"/>
                <a:ea typeface="华文细黑" pitchFamily="2" charset="-122"/>
              </a:rPr>
              <a:t>习惯</a:t>
            </a:r>
          </a:p>
        </p:txBody>
      </p:sp>
      <p:sp>
        <p:nvSpPr>
          <p:cNvPr id="4106" name="TextBox 24"/>
          <p:cNvSpPr txBox="1">
            <a:spLocks noChangeArrowheads="1"/>
          </p:cNvSpPr>
          <p:nvPr/>
        </p:nvSpPr>
        <p:spPr bwMode="auto">
          <a:xfrm>
            <a:off x="2928938" y="1785938"/>
            <a:ext cx="1838965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>
                <a:latin typeface="华文细黑" pitchFamily="2" charset="-122"/>
                <a:ea typeface="华文细黑" pitchFamily="2" charset="-122"/>
              </a:rPr>
              <a:t>    </a:t>
            </a:r>
            <a:r>
              <a:rPr lang="en-US" altLang="zh-CN" sz="2400" dirty="0" smtClean="0">
                <a:latin typeface="华文细黑" pitchFamily="2" charset="-122"/>
                <a:ea typeface="华文细黑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</a:rPr>
              <a:t>bǐjìběn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400" dirty="0">
                <a:latin typeface="华文细黑" pitchFamily="2" charset="-122"/>
                <a:ea typeface="华文细黑" pitchFamily="2" charset="-122"/>
              </a:rPr>
              <a:t>（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diànnǎo</a:t>
            </a:r>
            <a:r>
              <a:rPr lang="zh-CN" altLang="en-US" sz="2400" dirty="0">
                <a:latin typeface="华文细黑" pitchFamily="2" charset="-122"/>
                <a:ea typeface="华文细黑" pitchFamily="2" charset="-122"/>
              </a:rPr>
              <a:t>）</a:t>
            </a:r>
            <a:endParaRPr lang="en-US" altLang="zh-CN" sz="2400" dirty="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107" name="TextBox 30"/>
          <p:cNvSpPr txBox="1">
            <a:spLocks noChangeArrowheads="1"/>
          </p:cNvSpPr>
          <p:nvPr/>
        </p:nvSpPr>
        <p:spPr bwMode="auto">
          <a:xfrm>
            <a:off x="3000375" y="3214688"/>
            <a:ext cx="199445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diànzǐ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yóujiàn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4108" name="TextBox 31"/>
          <p:cNvSpPr txBox="1">
            <a:spLocks noChangeArrowheads="1"/>
          </p:cNvSpPr>
          <p:nvPr/>
        </p:nvSpPr>
        <p:spPr bwMode="auto">
          <a:xfrm>
            <a:off x="3236913" y="4464050"/>
            <a:ext cx="107593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xíɡuàn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9" grpId="0"/>
      <p:bldP spid="21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990600" y="487363"/>
            <a:ext cx="7786688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  <a:cs typeface="+mj-cs"/>
              </a:rPr>
              <a:t>练习</a:t>
            </a:r>
          </a:p>
        </p:txBody>
      </p:sp>
      <p:sp>
        <p:nvSpPr>
          <p:cNvPr id="5123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147483647 w 21600"/>
              <a:gd name="T1" fmla="*/ 0 h 21600"/>
              <a:gd name="T2" fmla="*/ 2147483647 w 21600"/>
              <a:gd name="T3" fmla="*/ 2147483647 h 21600"/>
              <a:gd name="T4" fmla="*/ 0 w 21600"/>
              <a:gd name="T5" fmla="*/ 2147483647 h 21600"/>
              <a:gd name="T6" fmla="*/ 2147483647 w 21600"/>
              <a:gd name="T7" fmla="*/ 2147483647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5124" name="矩形 30"/>
          <p:cNvSpPr>
            <a:spLocks noChangeArrowheads="1"/>
          </p:cNvSpPr>
          <p:nvPr/>
        </p:nvSpPr>
        <p:spPr bwMode="auto">
          <a:xfrm>
            <a:off x="1001713" y="1360488"/>
            <a:ext cx="55705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Calibri" pitchFamily="34" charset="0"/>
                <a:ea typeface="黑体" pitchFamily="2" charset="-122"/>
              </a:rPr>
              <a:t>将下列词语的汉字、拼音、英文解释正确连接：</a:t>
            </a: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5786438" y="2357438"/>
            <a:ext cx="20986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notebook,laptop</a:t>
            </a:r>
          </a:p>
        </p:txBody>
      </p:sp>
      <p:sp>
        <p:nvSpPr>
          <p:cNvPr id="5126" name="TextBox 10"/>
          <p:cNvSpPr txBox="1">
            <a:spLocks noChangeArrowheads="1"/>
          </p:cNvSpPr>
          <p:nvPr/>
        </p:nvSpPr>
        <p:spPr bwMode="auto">
          <a:xfrm>
            <a:off x="1049338" y="2190750"/>
            <a:ext cx="12112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    笔记本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6143625" y="4857750"/>
            <a:ext cx="10937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n. e-mail</a:t>
            </a:r>
          </a:p>
        </p:txBody>
      </p:sp>
      <p:sp>
        <p:nvSpPr>
          <p:cNvPr id="5128" name="TextBox 19"/>
          <p:cNvSpPr txBox="1">
            <a:spLocks noChangeArrowheads="1"/>
          </p:cNvSpPr>
          <p:nvPr/>
        </p:nvSpPr>
        <p:spPr bwMode="auto">
          <a:xfrm>
            <a:off x="1277938" y="3146425"/>
            <a:ext cx="12112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电子邮件</a:t>
            </a: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715000" y="3786188"/>
            <a:ext cx="26352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>
                <a:latin typeface="Times New Roman" pitchFamily="18" charset="0"/>
                <a:cs typeface="Times New Roman" pitchFamily="18" charset="0"/>
              </a:rPr>
              <a:t>v./n. to be used to; habit</a:t>
            </a:r>
          </a:p>
        </p:txBody>
      </p:sp>
      <p:sp>
        <p:nvSpPr>
          <p:cNvPr id="5130" name="TextBox 21"/>
          <p:cNvSpPr txBox="1">
            <a:spLocks noChangeArrowheads="1"/>
          </p:cNvSpPr>
          <p:nvPr/>
        </p:nvSpPr>
        <p:spPr bwMode="auto">
          <a:xfrm>
            <a:off x="1296988" y="4071938"/>
            <a:ext cx="696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习惯</a:t>
            </a:r>
          </a:p>
        </p:txBody>
      </p:sp>
      <p:sp>
        <p:nvSpPr>
          <p:cNvPr id="5131" name="TextBox 24"/>
          <p:cNvSpPr txBox="1">
            <a:spLocks noChangeArrowheads="1"/>
          </p:cNvSpPr>
          <p:nvPr/>
        </p:nvSpPr>
        <p:spPr bwMode="auto">
          <a:xfrm>
            <a:off x="3143250" y="3143250"/>
            <a:ext cx="120738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>
                <a:latin typeface="华文细黑" pitchFamily="2" charset="-122"/>
                <a:ea typeface="华文细黑" pitchFamily="2" charset="-122"/>
              </a:rPr>
              <a:t>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bǐjìběn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32" name="TextBox 30"/>
          <p:cNvSpPr txBox="1">
            <a:spLocks noChangeArrowheads="1"/>
          </p:cNvSpPr>
          <p:nvPr/>
        </p:nvSpPr>
        <p:spPr bwMode="auto">
          <a:xfrm>
            <a:off x="3027733" y="4105275"/>
            <a:ext cx="168828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diànzǐ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yóujiàn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33" name="TextBox 31"/>
          <p:cNvSpPr txBox="1">
            <a:spLocks noChangeArrowheads="1"/>
          </p:cNvSpPr>
          <p:nvPr/>
        </p:nvSpPr>
        <p:spPr bwMode="auto">
          <a:xfrm>
            <a:off x="3313483" y="5033963"/>
            <a:ext cx="92525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xíɡuàn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5134" name="TextBox 21"/>
          <p:cNvSpPr txBox="1">
            <a:spLocks noChangeArrowheads="1"/>
          </p:cNvSpPr>
          <p:nvPr/>
        </p:nvSpPr>
        <p:spPr bwMode="auto">
          <a:xfrm>
            <a:off x="1285875" y="5000625"/>
            <a:ext cx="6969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电脑</a:t>
            </a:r>
          </a:p>
        </p:txBody>
      </p:sp>
      <p:sp>
        <p:nvSpPr>
          <p:cNvPr id="5135" name="TextBox 31"/>
          <p:cNvSpPr txBox="1">
            <a:spLocks noChangeArrowheads="1"/>
          </p:cNvSpPr>
          <p:nvPr/>
        </p:nvSpPr>
        <p:spPr bwMode="auto">
          <a:xfrm>
            <a:off x="3255963" y="2214563"/>
            <a:ext cx="104868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diànnǎo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1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 txBox="1">
            <a:spLocks/>
          </p:cNvSpPr>
          <p:nvPr/>
        </p:nvSpPr>
        <p:spPr>
          <a:xfrm>
            <a:off x="1071563" y="487363"/>
            <a:ext cx="8072437" cy="798512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zh-CN" altLang="en-US" sz="4000" dirty="0">
                <a:solidFill>
                  <a:schemeClr val="bg1">
                    <a:lumMod val="65000"/>
                  </a:schemeClr>
                </a:solidFill>
                <a:latin typeface="黑体" pitchFamily="2" charset="-122"/>
                <a:ea typeface="黑体" pitchFamily="2" charset="-122"/>
              </a:rPr>
              <a:t>语言点</a:t>
            </a:r>
          </a:p>
        </p:txBody>
      </p:sp>
      <p:sp>
        <p:nvSpPr>
          <p:cNvPr id="6147" name="Litebulb"/>
          <p:cNvSpPr>
            <a:spLocks noEditPoints="1" noChangeArrowheads="1"/>
          </p:cNvSpPr>
          <p:nvPr/>
        </p:nvSpPr>
        <p:spPr bwMode="auto">
          <a:xfrm>
            <a:off x="285750" y="227013"/>
            <a:ext cx="609600" cy="915987"/>
          </a:xfrm>
          <a:custGeom>
            <a:avLst/>
            <a:gdLst>
              <a:gd name="T0" fmla="*/ 242768935 w 21600"/>
              <a:gd name="T1" fmla="*/ 0 h 21600"/>
              <a:gd name="T2" fmla="*/ 485536967 w 21600"/>
              <a:gd name="T3" fmla="*/ 593044543 h 21600"/>
              <a:gd name="T4" fmla="*/ 0 w 21600"/>
              <a:gd name="T5" fmla="*/ 593044543 h 21600"/>
              <a:gd name="T6" fmla="*/ 242768935 w 21600"/>
              <a:gd name="T7" fmla="*/ 1646076218 h 21600"/>
              <a:gd name="T8" fmla="*/ 0 60000 65536"/>
              <a:gd name="T9" fmla="*/ 0 60000 65536"/>
              <a:gd name="T10" fmla="*/ 0 60000 65536"/>
              <a:gd name="T11" fmla="*/ 0 60000 65536"/>
              <a:gd name="T12" fmla="*/ 3556 w 21600"/>
              <a:gd name="T13" fmla="*/ 2188 h 21600"/>
              <a:gd name="T14" fmla="*/ 18277 w 21600"/>
              <a:gd name="T15" fmla="*/ 928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6148" name="Rectangle 1"/>
          <p:cNvSpPr>
            <a:spLocks noChangeArrowheads="1"/>
          </p:cNvSpPr>
          <p:nvPr/>
        </p:nvSpPr>
        <p:spPr bwMode="auto">
          <a:xfrm>
            <a:off x="500063" y="1785938"/>
            <a:ext cx="63579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342900" indent="-342900" algn="ctr"/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习惯（</a:t>
            </a:r>
            <a:r>
              <a:rPr lang="en-US" altLang="zh-CN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v.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）</a:t>
            </a:r>
            <a:r>
              <a:rPr lang="en-US" altLang="zh-CN" sz="2400">
                <a:latin typeface="华文细黑" pitchFamily="2" charset="-122"/>
                <a:ea typeface="华文细黑" pitchFamily="2" charset="-122"/>
              </a:rPr>
              <a:t>……/</a:t>
            </a:r>
            <a:r>
              <a:rPr lang="zh-CN" altLang="en-US" sz="2400">
                <a:solidFill>
                  <a:schemeClr val="accent1"/>
                </a:solidFill>
                <a:latin typeface="华文细黑" pitchFamily="2" charset="-122"/>
                <a:ea typeface="华文细黑" pitchFamily="2" charset="-122"/>
              </a:rPr>
              <a:t>不</a:t>
            </a:r>
            <a:r>
              <a:rPr lang="zh-CN" altLang="en-US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习惯</a:t>
            </a:r>
            <a:r>
              <a:rPr lang="en-US" altLang="zh-CN" sz="240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……</a:t>
            </a:r>
          </a:p>
        </p:txBody>
      </p:sp>
      <p:sp>
        <p:nvSpPr>
          <p:cNvPr id="6149" name="Rectangle 1"/>
          <p:cNvSpPr>
            <a:spLocks noChangeArrowheads="1"/>
          </p:cNvSpPr>
          <p:nvPr/>
        </p:nvSpPr>
        <p:spPr bwMode="auto">
          <a:xfrm>
            <a:off x="1692275" y="2636838"/>
            <a:ext cx="40322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我已经</a:t>
            </a:r>
            <a:r>
              <a:rPr lang="zh-CN" altLang="en-US" sz="20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习惯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用电脑学习和工作了。</a:t>
            </a:r>
            <a:endParaRPr lang="en-US" altLang="zh-CN" sz="2000">
              <a:latin typeface="Calibri" pitchFamily="34" charset="0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6150" name="Rectangle 1"/>
          <p:cNvSpPr>
            <a:spLocks noChangeArrowheads="1"/>
          </p:cNvSpPr>
          <p:nvPr/>
        </p:nvSpPr>
        <p:spPr bwMode="auto">
          <a:xfrm>
            <a:off x="1673225" y="4184650"/>
            <a:ext cx="32623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我</a:t>
            </a:r>
            <a:r>
              <a:rPr lang="zh-CN" altLang="en-US" sz="2000">
                <a:solidFill>
                  <a:schemeClr val="accent1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不</a:t>
            </a:r>
            <a:r>
              <a:rPr lang="zh-CN" altLang="en-US" sz="2000">
                <a:solidFill>
                  <a:srgbClr val="FF0000"/>
                </a:solidFill>
                <a:latin typeface="Calibri" pitchFamily="34" charset="0"/>
                <a:ea typeface="华文细黑" pitchFamily="2" charset="-122"/>
                <a:cs typeface="宋体" pitchFamily="2" charset="-122"/>
              </a:rPr>
              <a:t>习惯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吃饭的时候聊天。</a:t>
            </a:r>
            <a:endParaRPr lang="en-US" altLang="zh-CN" sz="2000">
              <a:latin typeface="Calibri" pitchFamily="34" charset="0"/>
              <a:ea typeface="华文细黑" pitchFamily="2" charset="-122"/>
              <a:cs typeface="宋体" pitchFamily="2" charset="-122"/>
            </a:endParaRPr>
          </a:p>
        </p:txBody>
      </p:sp>
      <p:sp>
        <p:nvSpPr>
          <p:cNvPr id="6151" name="Rectangle 1"/>
          <p:cNvSpPr>
            <a:spLocks noChangeArrowheads="1"/>
          </p:cNvSpPr>
          <p:nvPr/>
        </p:nvSpPr>
        <p:spPr bwMode="auto">
          <a:xfrm>
            <a:off x="1676400" y="3392488"/>
            <a:ext cx="32623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zh-CN" altLang="en-US" sz="2000">
                <a:ea typeface="华文细黑" pitchFamily="2" charset="-122"/>
              </a:rPr>
              <a:t>他已经</a:t>
            </a:r>
            <a:r>
              <a:rPr lang="zh-CN" altLang="en-US" sz="2000">
                <a:solidFill>
                  <a:srgbClr val="FF0000"/>
                </a:solidFill>
                <a:ea typeface="华文细黑" pitchFamily="2" charset="-122"/>
              </a:rPr>
              <a:t>习惯</a:t>
            </a:r>
            <a:r>
              <a:rPr lang="zh-CN" altLang="en-US" sz="2000">
                <a:ea typeface="华文细黑" pitchFamily="2" charset="-122"/>
              </a:rPr>
              <a:t>在中国的生活</a:t>
            </a:r>
            <a:r>
              <a:rPr lang="zh-CN" altLang="zh-CN" sz="2000">
                <a:ea typeface="华文细黑" pitchFamily="2" charset="-122"/>
              </a:rPr>
              <a:t>。</a:t>
            </a:r>
            <a:endParaRPr lang="en-US" altLang="zh-CN" sz="2000">
              <a:ea typeface="华文细黑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8"/>
          <p:cNvSpPr>
            <a:spLocks noChangeArrowheads="1"/>
          </p:cNvSpPr>
          <p:nvPr/>
        </p:nvSpPr>
        <p:spPr bwMode="auto">
          <a:xfrm>
            <a:off x="2541588" y="862013"/>
            <a:ext cx="2470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选择恰当的词语填空</a:t>
            </a: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7175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7176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7172" name="Rectangle 1"/>
          <p:cNvSpPr>
            <a:spLocks noChangeArrowheads="1"/>
          </p:cNvSpPr>
          <p:nvPr/>
        </p:nvSpPr>
        <p:spPr bwMode="auto">
          <a:xfrm>
            <a:off x="1000125" y="2500313"/>
            <a:ext cx="67056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en-US" altLang="zh-CN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A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：你下课后常常做什么？</a:t>
            </a:r>
            <a:endParaRPr lang="en-US" altLang="zh-CN" sz="2000">
              <a:latin typeface="Calibri" pitchFamily="34" charset="0"/>
              <a:ea typeface="华文细黑" pitchFamily="2" charset="-122"/>
              <a:cs typeface="宋体" pitchFamily="2" charset="-122"/>
            </a:endParaRPr>
          </a:p>
          <a:p>
            <a:pPr marL="457200" indent="-457200"/>
            <a:r>
              <a:rPr lang="en-US" altLang="zh-CN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        B：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我下了汉语课</a:t>
            </a:r>
            <a:r>
              <a:rPr lang="zh-CN" altLang="en-US" sz="2000" u="sng">
                <a:latin typeface="Calibri" pitchFamily="34" charset="0"/>
                <a:ea typeface="华文细黑" pitchFamily="2" charset="-122"/>
                <a:cs typeface="宋体" pitchFamily="2" charset="-122"/>
              </a:rPr>
              <a:t>        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去图书馆。</a:t>
            </a:r>
          </a:p>
        </p:txBody>
      </p:sp>
      <p:sp>
        <p:nvSpPr>
          <p:cNvPr id="7173" name="Rectangle 1"/>
          <p:cNvSpPr>
            <a:spLocks noChangeArrowheads="1"/>
          </p:cNvSpPr>
          <p:nvPr/>
        </p:nvSpPr>
        <p:spPr bwMode="auto">
          <a:xfrm>
            <a:off x="1000125" y="4000500"/>
            <a:ext cx="67056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en-US" altLang="zh-CN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2.    A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：这个</a:t>
            </a:r>
            <a:r>
              <a:rPr lang="zh-CN" altLang="en-US" sz="2000" u="sng">
                <a:latin typeface="Calibri" pitchFamily="34" charset="0"/>
                <a:ea typeface="华文细黑" pitchFamily="2" charset="-122"/>
                <a:cs typeface="宋体" pitchFamily="2" charset="-122"/>
              </a:rPr>
              <a:t>        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很贵吧？</a:t>
            </a:r>
          </a:p>
          <a:p>
            <a:r>
              <a:rPr lang="en-US" altLang="zh-CN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       B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：还好，四千块</a:t>
            </a:r>
            <a:r>
              <a:rPr lang="zh-CN" altLang="en-US" sz="2000" u="sng">
                <a:latin typeface="Calibri" pitchFamily="34" charset="0"/>
                <a:ea typeface="华文细黑" pitchFamily="2" charset="-122"/>
                <a:cs typeface="宋体" pitchFamily="2" charset="-122"/>
              </a:rPr>
              <a:t>        </a:t>
            </a:r>
            <a:r>
              <a:rPr lang="zh-CN" altLang="en-US" sz="2000">
                <a:latin typeface="Calibri" pitchFamily="34" charset="0"/>
                <a:ea typeface="华文细黑" pitchFamily="2" charset="-122"/>
                <a:cs typeface="宋体" pitchFamily="2" charset="-122"/>
              </a:rPr>
              <a:t>。</a:t>
            </a:r>
          </a:p>
        </p:txBody>
      </p:sp>
      <p:sp>
        <p:nvSpPr>
          <p:cNvPr id="7174" name="Text Box 11"/>
          <p:cNvSpPr txBox="1">
            <a:spLocks noChangeArrowheads="1"/>
          </p:cNvSpPr>
          <p:nvPr/>
        </p:nvSpPr>
        <p:spPr bwMode="auto">
          <a:xfrm>
            <a:off x="2124075" y="1557338"/>
            <a:ext cx="324008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zh-CN" altLang="en-US" sz="2000" dirty="0">
                <a:latin typeface="华文楷体" pitchFamily="2" charset="-122"/>
                <a:ea typeface="华文楷体" pitchFamily="2" charset="-122"/>
              </a:rPr>
              <a:t>笔记本         习惯       左右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2"/>
          <p:cNvGrpSpPr>
            <a:grpSpLocks/>
          </p:cNvGrpSpPr>
          <p:nvPr/>
        </p:nvGrpSpPr>
        <p:grpSpPr bwMode="auto">
          <a:xfrm>
            <a:off x="285750" y="227013"/>
            <a:ext cx="8701088" cy="1108075"/>
            <a:chOff x="285720" y="227651"/>
            <a:chExt cx="8701110" cy="1106845"/>
          </a:xfrm>
        </p:grpSpPr>
        <p:sp>
          <p:nvSpPr>
            <p:cNvPr id="8196" name="标题 1"/>
            <p:cNvSpPr txBox="1">
              <a:spLocks/>
            </p:cNvSpPr>
            <p:nvPr/>
          </p:nvSpPr>
          <p:spPr bwMode="auto">
            <a:xfrm>
              <a:off x="914372" y="535284"/>
              <a:ext cx="8072458" cy="799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r>
                <a:rPr lang="zh-CN" altLang="en-US" sz="4000">
                  <a:solidFill>
                    <a:srgbClr val="A6A6A6"/>
                  </a:solidFill>
                  <a:latin typeface="黑体" pitchFamily="2" charset="-122"/>
                  <a:ea typeface="黑体" pitchFamily="2" charset="-122"/>
                </a:rPr>
                <a:t>课文</a:t>
              </a:r>
            </a:p>
          </p:txBody>
        </p:sp>
        <p:sp>
          <p:nvSpPr>
            <p:cNvPr id="8197" name="Litebulb"/>
            <p:cNvSpPr>
              <a:spLocks noEditPoints="1" noChangeArrowheads="1"/>
            </p:cNvSpPr>
            <p:nvPr/>
          </p:nvSpPr>
          <p:spPr bwMode="auto">
            <a:xfrm>
              <a:off x="285720" y="227651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838200" y="2230438"/>
            <a:ext cx="6340475" cy="2677656"/>
          </a:xfrm>
          <a:prstGeom prst="rect">
            <a:avLst/>
          </a:prstGeom>
          <a:noFill/>
          <a:effectLst>
            <a:outerShdw blurRad="40000" dist="20000" dir="5400000" rotWithShape="0">
              <a:schemeClr val="bg1">
                <a:alpha val="3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</a:t>
            </a:r>
            <a:r>
              <a:rPr lang="zh-CN" altLang="en-US" sz="24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这个笔记本电脑我去年买的时候要五千块左右</a:t>
            </a:r>
            <a:r>
              <a:rPr lang="zh-CN" altLang="en-US" sz="2400" dirty="0" smtClean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，现在</a:t>
            </a:r>
            <a:r>
              <a:rPr lang="zh-CN" altLang="en-US" sz="24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便宜多了。我想把这个电脑卖了，再买一个</a:t>
            </a:r>
            <a:r>
              <a:rPr lang="zh-CN" altLang="en-US" sz="2400" dirty="0" smtClean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更好的</a:t>
            </a:r>
            <a:r>
              <a:rPr lang="zh-CN" altLang="en-US" sz="24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。现在我每天起床后的第一件事就是打开电脑，</a:t>
            </a:r>
            <a:r>
              <a:rPr lang="zh-CN" altLang="en-US" sz="2400" dirty="0" smtClean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看电子邮件</a:t>
            </a:r>
            <a:r>
              <a:rPr lang="zh-CN" altLang="en-US" sz="24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。我已经很少写信，也很少用笔写字，</a:t>
            </a:r>
            <a:r>
              <a:rPr lang="zh-CN" altLang="en-US" sz="2400" dirty="0" smtClean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已经习惯</a:t>
            </a:r>
            <a:r>
              <a:rPr lang="zh-CN" altLang="en-US" sz="24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用电脑来学习和工作了。哪一天突然没有了电脑</a:t>
            </a:r>
            <a:r>
              <a:rPr lang="zh-CN" altLang="en-US" sz="2400" dirty="0" smtClean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，我们</a:t>
            </a:r>
            <a:r>
              <a:rPr lang="zh-CN" altLang="en-US" sz="24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怎么办呢？</a:t>
            </a:r>
            <a:endParaRPr lang="zh-CN" altLang="en-US" sz="24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8"/>
          <p:cNvSpPr>
            <a:spLocks noChangeArrowheads="1"/>
          </p:cNvSpPr>
          <p:nvPr/>
        </p:nvSpPr>
        <p:spPr bwMode="auto">
          <a:xfrm>
            <a:off x="2541588" y="862013"/>
            <a:ext cx="22367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latin typeface="华文细黑" pitchFamily="2" charset="-122"/>
                <a:ea typeface="华文细黑" pitchFamily="2" charset="-122"/>
              </a:rPr>
              <a:t>根据课文判断对错</a:t>
            </a:r>
            <a:endParaRPr lang="en-US" altLang="zh-CN" sz="2000"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9226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9227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42763213 w 21600"/>
                <a:gd name="T1" fmla="*/ 0 h 21600"/>
                <a:gd name="T2" fmla="*/ 485525974 w 21600"/>
                <a:gd name="T3" fmla="*/ 592198032 h 21600"/>
                <a:gd name="T4" fmla="*/ 0 w 21600"/>
                <a:gd name="T5" fmla="*/ 592198032 h 21600"/>
                <a:gd name="T6" fmla="*/ 242763213 w 21600"/>
                <a:gd name="T7" fmla="*/ 1643726608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1692275" y="2060575"/>
            <a:ext cx="3006725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marL="342900" indent="-342900"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“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我</a:t>
            </a: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”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想买一台新电脑。</a:t>
            </a:r>
            <a:endParaRPr lang="zh-CN" altLang="en-US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1116013" y="2060575"/>
            <a:ext cx="404812" cy="40640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1.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1116013" y="2852738"/>
            <a:ext cx="404812" cy="40640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2.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1692275" y="2852738"/>
            <a:ext cx="2749550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“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我</a:t>
            </a: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”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习惯用笔写字。</a:t>
            </a:r>
            <a:endParaRPr lang="zh-CN" altLang="en-US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1116013" y="3573463"/>
            <a:ext cx="404812" cy="40640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zh-CN" sz="2000" dirty="0">
                <a:latin typeface="华文细黑"/>
                <a:ea typeface="华文细黑"/>
                <a:cs typeface="华文细黑"/>
              </a:rPr>
              <a:t>3.</a:t>
            </a:r>
            <a:endParaRPr lang="zh-CN" altLang="en-US" sz="2000" dirty="0">
              <a:latin typeface="华文细黑"/>
              <a:ea typeface="华文细黑"/>
              <a:cs typeface="华文细黑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1692275" y="3573463"/>
            <a:ext cx="2749550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“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我</a:t>
            </a: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”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不能没有电脑。</a:t>
            </a:r>
            <a:endParaRPr lang="zh-CN" altLang="en-US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8"/>
          <p:cNvSpPr>
            <a:spLocks noChangeArrowheads="1"/>
          </p:cNvSpPr>
          <p:nvPr/>
        </p:nvSpPr>
        <p:spPr bwMode="auto">
          <a:xfrm>
            <a:off x="2541588" y="862013"/>
            <a:ext cx="43116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ea typeface="华文细黑" pitchFamily="2" charset="-122"/>
              </a:rPr>
              <a:t>用本课新学的语言点和词语描绘图片</a:t>
            </a:r>
            <a:r>
              <a:rPr lang="zh-CN" altLang="en-US"/>
              <a:t> </a:t>
            </a:r>
            <a:endParaRPr lang="en-US" altLang="zh-CN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10249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0250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928688" y="3000375"/>
            <a:ext cx="4221162" cy="2062163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：音乐会就要开始了，先生，请您</a:t>
            </a:r>
            <a:endParaRPr lang="en-US" altLang="zh-CN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en-US" altLang="zh-CN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手机</a:t>
            </a:r>
            <a:r>
              <a:rPr lang="en-US" altLang="zh-CN" sz="2000" u="sng" dirty="0">
                <a:solidFill>
                  <a:srgbClr val="000000"/>
                </a:solidFill>
                <a:latin typeface="Arial" charset="0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了。</a:t>
            </a:r>
            <a:endParaRPr lang="zh-CN" altLang="en-US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：好的，我马上关，请问还有多长</a:t>
            </a:r>
            <a:endParaRPr lang="en-US" altLang="zh-CN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时间开始？</a:t>
            </a:r>
            <a:endParaRPr lang="zh-CN" altLang="en-US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：还有五分钟</a:t>
            </a:r>
            <a:r>
              <a:rPr lang="en-US" altLang="zh-CN" sz="2000" u="sng" dirty="0">
                <a:solidFill>
                  <a:srgbClr val="000000"/>
                </a:solidFill>
                <a:latin typeface="Arial" charset="0"/>
              </a:rPr>
              <a:t>         </a:t>
            </a:r>
            <a:r>
              <a:rPr lang="zh-CN" altLang="en-US" sz="2400" dirty="0">
                <a:solidFill>
                  <a:srgbClr val="000000"/>
                </a:solidFill>
                <a:latin typeface="Arial" charset="0"/>
                <a:ea typeface="华文细黑" pitchFamily="2" charset="-122"/>
              </a:rPr>
              <a:t>。</a:t>
            </a:r>
            <a:endParaRPr lang="zh-CN" altLang="en-US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：谢谢。</a:t>
            </a:r>
            <a:endParaRPr lang="zh-CN" altLang="en-US" u="sng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195513" y="1989138"/>
            <a:ext cx="696912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左右</a:t>
            </a:r>
            <a:endParaRPr lang="zh-CN" altLang="en-US" sz="2000" dirty="0">
              <a:solidFill>
                <a:srgbClr val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203575" y="1989138"/>
            <a:ext cx="441325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关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284663" y="1989138"/>
            <a:ext cx="441325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把</a:t>
            </a:r>
          </a:p>
        </p:txBody>
      </p:sp>
      <p:pic>
        <p:nvPicPr>
          <p:cNvPr id="10248" name="图片 12" descr="1111 microfotos_10676483 25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88" y="2714625"/>
            <a:ext cx="2857500" cy="190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8"/>
          <p:cNvSpPr>
            <a:spLocks noChangeArrowheads="1"/>
          </p:cNvSpPr>
          <p:nvPr/>
        </p:nvSpPr>
        <p:spPr bwMode="auto">
          <a:xfrm>
            <a:off x="2541588" y="862013"/>
            <a:ext cx="43116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ea typeface="华文细黑" pitchFamily="2" charset="-122"/>
              </a:rPr>
              <a:t>用本课新学的语言点和词语描绘图片</a:t>
            </a:r>
            <a:r>
              <a:rPr lang="zh-CN" altLang="en-US"/>
              <a:t> </a:t>
            </a:r>
            <a:endParaRPr lang="en-US" altLang="zh-CN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11273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1274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1500188" y="2928938"/>
            <a:ext cx="4605337" cy="1323975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：你今天打算几点睡觉？</a:t>
            </a:r>
            <a:endParaRPr lang="zh-CN" altLang="en-US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：十点半</a:t>
            </a:r>
            <a:r>
              <a:rPr lang="en-US" altLang="zh-CN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。</a:t>
            </a: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：睡觉以前</a:t>
            </a:r>
            <a:r>
              <a:rPr lang="en-US" altLang="zh-CN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忘了</a:t>
            </a:r>
            <a:r>
              <a:rPr lang="en-US" altLang="zh-CN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牛奶喝了。</a:t>
            </a:r>
            <a:endParaRPr lang="zh-CN" altLang="en-US" sz="2000" u="sng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没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问题。</a:t>
            </a:r>
            <a:endParaRPr lang="zh-CN" altLang="en-US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195513" y="1989138"/>
            <a:ext cx="441325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把</a:t>
            </a:r>
            <a:endParaRPr lang="zh-CN" altLang="en-US" sz="2000" dirty="0">
              <a:solidFill>
                <a:srgbClr val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403600" y="1989138"/>
            <a:ext cx="696913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左右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630738" y="1957388"/>
            <a:ext cx="441325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别</a:t>
            </a:r>
            <a:endParaRPr lang="zh-CN" altLang="en-US" sz="2000" dirty="0">
              <a:solidFill>
                <a:srgbClr val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1272" name="图片 11" descr="1112 microfotos_21819747 25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38" y="2000250"/>
            <a:ext cx="2286000" cy="3429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8"/>
          <p:cNvSpPr>
            <a:spLocks noChangeArrowheads="1"/>
          </p:cNvSpPr>
          <p:nvPr/>
        </p:nvSpPr>
        <p:spPr bwMode="auto">
          <a:xfrm>
            <a:off x="2541588" y="862013"/>
            <a:ext cx="43116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ea typeface="华文细黑" pitchFamily="2" charset="-122"/>
              </a:rPr>
              <a:t>用本课新学的语言点和词语描绘图片</a:t>
            </a:r>
            <a:r>
              <a:rPr lang="zh-CN" altLang="en-US"/>
              <a:t> </a:t>
            </a:r>
            <a:endParaRPr lang="en-US" altLang="zh-CN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12297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2298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642938" y="3000375"/>
            <a:ext cx="5013325" cy="1323975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：昨天谁是最后一个离开办公室的？</a:t>
            </a:r>
            <a:endParaRPr lang="zh-CN" altLang="en-US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是我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，我昨天是一点</a:t>
            </a:r>
            <a:r>
              <a:rPr lang="en-US" altLang="zh-CN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离开的。</a:t>
            </a:r>
            <a:endParaRPr lang="zh-CN" altLang="en-US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：你是不是忘了把</a:t>
            </a:r>
            <a:r>
              <a:rPr lang="en-US" altLang="zh-CN" u="sng" dirty="0">
                <a:solidFill>
                  <a:srgbClr val="000000"/>
                </a:solidFill>
                <a:latin typeface="Arial" charset="0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关了？</a:t>
            </a:r>
            <a:endParaRPr lang="zh-CN" altLang="en-US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：对不起，我以后一定不会忘</a:t>
            </a:r>
            <a:r>
              <a:rPr lang="en-US" altLang="zh-CN" u="sng" dirty="0">
                <a:solidFill>
                  <a:srgbClr val="000000"/>
                </a:solidFill>
                <a:latin typeface="Arial" charset="0"/>
              </a:rPr>
              <a:t>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空调。</a:t>
            </a:r>
            <a:endParaRPr lang="zh-CN" altLang="en-US" u="sng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2195513" y="1989138"/>
            <a:ext cx="696912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空调</a:t>
            </a:r>
            <a:endParaRPr lang="zh-CN" altLang="en-US" sz="2000" dirty="0">
              <a:solidFill>
                <a:srgbClr val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3419475" y="1989138"/>
            <a:ext cx="441325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关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4284663" y="1989138"/>
            <a:ext cx="696912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左右</a:t>
            </a:r>
            <a:endParaRPr lang="zh-CN" altLang="en-US" sz="2000" dirty="0">
              <a:solidFill>
                <a:srgbClr val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12296" name="图片 12" descr="1113 qiantuku -Turning-The-PC-Off-689034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50" y="2071688"/>
            <a:ext cx="2743200" cy="27003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8"/>
          <p:cNvSpPr>
            <a:spLocks noChangeArrowheads="1"/>
          </p:cNvSpPr>
          <p:nvPr/>
        </p:nvSpPr>
        <p:spPr bwMode="auto">
          <a:xfrm>
            <a:off x="2541588" y="862013"/>
            <a:ext cx="43116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000">
                <a:ea typeface="华文细黑" pitchFamily="2" charset="-122"/>
              </a:rPr>
              <a:t>用本课新学的语言点和词语描绘图片</a:t>
            </a:r>
            <a:r>
              <a:rPr lang="zh-CN" altLang="en-US"/>
              <a:t> </a:t>
            </a:r>
            <a:endParaRPr lang="en-US" altLang="zh-CN"/>
          </a:p>
        </p:txBody>
      </p:sp>
      <p:grpSp>
        <p:nvGrpSpPr>
          <p:cNvPr id="2" name="Group 9"/>
          <p:cNvGrpSpPr>
            <a:grpSpLocks/>
          </p:cNvGrpSpPr>
          <p:nvPr/>
        </p:nvGrpSpPr>
        <p:grpSpPr bwMode="auto">
          <a:xfrm>
            <a:off x="323850" y="304800"/>
            <a:ext cx="8505825" cy="1085850"/>
            <a:chOff x="323528" y="404664"/>
            <a:chExt cx="8506790" cy="1086541"/>
          </a:xfrm>
        </p:grpSpPr>
        <p:sp>
          <p:nvSpPr>
            <p:cNvPr id="13321" name="TextBox 10"/>
            <p:cNvSpPr txBox="1">
              <a:spLocks noChangeArrowheads="1"/>
            </p:cNvSpPr>
            <p:nvPr/>
          </p:nvSpPr>
          <p:spPr bwMode="auto">
            <a:xfrm>
              <a:off x="323528" y="404664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zh-CN" altLang="en-US">
                <a:latin typeface="Calibri" pitchFamily="34" charset="0"/>
              </a:endParaRPr>
            </a:p>
          </p:txBody>
        </p:sp>
        <p:sp>
          <p:nvSpPr>
            <p:cNvPr id="13322" name="Litebulb"/>
            <p:cNvSpPr>
              <a:spLocks noEditPoints="1" noChangeArrowheads="1"/>
            </p:cNvSpPr>
            <p:nvPr/>
          </p:nvSpPr>
          <p:spPr bwMode="auto">
            <a:xfrm>
              <a:off x="467544" y="404664"/>
              <a:ext cx="609593" cy="915333"/>
            </a:xfrm>
            <a:custGeom>
              <a:avLst/>
              <a:gdLst>
                <a:gd name="T0" fmla="*/ 2147483647 w 21600"/>
                <a:gd name="T1" fmla="*/ 0 h 21600"/>
                <a:gd name="T2" fmla="*/ 2147483647 w 21600"/>
                <a:gd name="T3" fmla="*/ 2147483647 h 21600"/>
                <a:gd name="T4" fmla="*/ 0 w 21600"/>
                <a:gd name="T5" fmla="*/ 2147483647 h 21600"/>
                <a:gd name="T6" fmla="*/ 2147483647 w 21600"/>
                <a:gd name="T7" fmla="*/ 2147483647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3556 w 21600"/>
                <a:gd name="T13" fmla="*/ 2188 h 21600"/>
                <a:gd name="T14" fmla="*/ 18277 w 21600"/>
                <a:gd name="T15" fmla="*/ 9282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16" name="标题 1"/>
            <p:cNvSpPr txBox="1">
              <a:spLocks/>
            </p:cNvSpPr>
            <p:nvPr/>
          </p:nvSpPr>
          <p:spPr>
            <a:xfrm>
              <a:off x="1044335" y="692185"/>
              <a:ext cx="7785983" cy="799020"/>
            </a:xfrm>
            <a:prstGeom prst="rect">
              <a:avLst/>
            </a:prstGeom>
          </p:spPr>
          <p:txBody>
            <a:bodyPr/>
            <a:lstStyle/>
            <a:p>
              <a:pPr fontAlgn="auto">
                <a:spcAft>
                  <a:spcPts val="0"/>
                </a:spcAft>
                <a:defRPr/>
              </a:pPr>
              <a:r>
                <a:rPr lang="zh-CN" altLang="en-US" sz="4000" dirty="0">
                  <a:solidFill>
                    <a:schemeClr val="bg1">
                      <a:lumMod val="65000"/>
                    </a:schemeClr>
                  </a:solidFill>
                  <a:latin typeface="黑体" pitchFamily="2" charset="-122"/>
                  <a:ea typeface="黑体" pitchFamily="2" charset="-122"/>
                  <a:cs typeface="+mj-cs"/>
                </a:rPr>
                <a:t>练习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1428750" y="2857500"/>
            <a:ext cx="4137025" cy="1323975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：你下午要去见小刚吗？</a:t>
            </a: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：对，我下午</a:t>
            </a:r>
            <a:r>
              <a:rPr lang="en-US" altLang="zh-CN" sz="2000" u="sng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去他那里。</a:t>
            </a: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：你</a:t>
            </a:r>
            <a:r>
              <a:rPr lang="en-US" altLang="zh-CN" sz="2000" u="sng" dirty="0">
                <a:solidFill>
                  <a:srgbClr val="000000"/>
                </a:solidFill>
                <a:latin typeface="Arial" charset="0"/>
              </a:rPr>
              <a:t> 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帮我把钱</a:t>
            </a:r>
            <a:r>
              <a:rPr lang="en-US" altLang="zh-CN" sz="2000" u="sng" dirty="0">
                <a:solidFill>
                  <a:srgbClr val="000000"/>
                </a:solidFill>
                <a:latin typeface="Arial" charset="0"/>
              </a:rPr>
              <a:t>        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给他吗？</a:t>
            </a:r>
            <a:endParaRPr lang="en-US" altLang="zh-CN" sz="2000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  <a:p>
            <a:pPr>
              <a:defRPr/>
            </a:pPr>
            <a:r>
              <a:rPr lang="en-US" altLang="zh-CN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2000" dirty="0">
                <a:solidFill>
                  <a:srgbClr val="000000"/>
                </a:solidFill>
                <a:latin typeface="华文细黑" pitchFamily="2" charset="-122"/>
                <a:ea typeface="华文细黑" pitchFamily="2" charset="-122"/>
              </a:rPr>
              <a:t>：没问题，我帮你还他。</a:t>
            </a:r>
            <a:endParaRPr lang="zh-CN" altLang="en-US" sz="2000" u="sng" dirty="0">
              <a:solidFill>
                <a:srgbClr val="00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3132138" y="1989138"/>
            <a:ext cx="441325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还</a:t>
            </a:r>
            <a:endParaRPr lang="zh-CN" altLang="en-US" sz="2000" dirty="0">
              <a:solidFill>
                <a:srgbClr val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4356100" y="1989138"/>
            <a:ext cx="696913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习惯</a:t>
            </a:r>
          </a:p>
        </p:txBody>
      </p:sp>
      <p:pic>
        <p:nvPicPr>
          <p:cNvPr id="13319" name="图片 10" descr="1114 qiantuku-Give-Money-To-Another-50769770.jp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86438" y="3566120"/>
            <a:ext cx="2743200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Box 11"/>
          <p:cNvSpPr txBox="1"/>
          <p:nvPr/>
        </p:nvSpPr>
        <p:spPr>
          <a:xfrm>
            <a:off x="1844675" y="2000250"/>
            <a:ext cx="698500" cy="400050"/>
          </a:xfrm>
          <a:prstGeom prst="rect">
            <a:avLst/>
          </a:prstGeom>
          <a:noFill/>
          <a:ln>
            <a:solidFill>
              <a:schemeClr val="bg1"/>
            </a:solidFill>
          </a:ln>
          <a:effectLst>
            <a:outerShdw blurRad="50800" dist="50800" dir="16200000" algn="tl" rotWithShape="0">
              <a:schemeClr val="bg1">
                <a:alpha val="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zh-CN" altLang="en-US" sz="2000" dirty="0">
                <a:solidFill>
                  <a:srgbClr val="000000"/>
                </a:solidFill>
                <a:latin typeface="华文楷体" pitchFamily="2" charset="-122"/>
                <a:ea typeface="华文楷体" pitchFamily="2" charset="-122"/>
              </a:rPr>
              <a:t>可以</a:t>
            </a:r>
            <a:endParaRPr lang="zh-CN" altLang="en-US" sz="2000" dirty="0">
              <a:solidFill>
                <a:srgbClr val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9fe25059e5807fb6f54fd157c82bd5bb66d7eb8"/>
  <p:tag name="ISPRING_UUID" val="{F4A272DF-C24B-4E2D-AEDD-2895578B284F}"/>
  <p:tag name="ISPRING_RESOURCE_FOLDER" val="C:\Users\Administrator\Desktop\ispring ppt\练习\lesson01part1\"/>
  <p:tag name="ISPRING_PRESENTATION_PATH" val="C:\Users\Administrator\Desktop\ispring ppt\练习\lesson01part1.pptx"/>
  <p:tag name="ISPRING_PROJECT_FOLDER_UPDATED" val="1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2461</TotalTime>
  <Words>1611</Words>
  <Application>Microsoft Office PowerPoint</Application>
  <PresentationFormat>全屏显示(4:3)</PresentationFormat>
  <Paragraphs>358</Paragraphs>
  <Slides>38</Slides>
  <Notes>3</Notes>
  <HiddenSlides>0</HiddenSlides>
  <MMClips>0</MMClips>
  <ScaleCrop>false</ScaleCrop>
  <HeadingPairs>
    <vt:vector size="6" baseType="variant">
      <vt:variant>
        <vt:lpstr>已用的字体</vt:lpstr>
      </vt:variant>
      <vt:variant>
        <vt:i4>8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38</vt:i4>
      </vt:variant>
    </vt:vector>
  </HeadingPairs>
  <TitlesOfParts>
    <vt:vector size="47" baseType="lpstr">
      <vt:lpstr>Arial</vt:lpstr>
      <vt:lpstr>宋体</vt:lpstr>
      <vt:lpstr>Calibri</vt:lpstr>
      <vt:lpstr>黑体</vt:lpstr>
      <vt:lpstr>华文细黑</vt:lpstr>
      <vt:lpstr>GB Pinyinok-D</vt:lpstr>
      <vt:lpstr>Times New Roman</vt:lpstr>
      <vt:lpstr>华文楷体</vt:lpstr>
      <vt:lpstr>Office 主题</vt:lpstr>
      <vt:lpstr>第十一课  别忘了把空调关了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  <vt:lpstr>幻灯片 9</vt:lpstr>
      <vt:lpstr>第十一课  别忘了把空调关了</vt:lpstr>
      <vt:lpstr>幻灯片 11</vt:lpstr>
      <vt:lpstr>幻灯片 12</vt:lpstr>
      <vt:lpstr>幻灯片 13</vt:lpstr>
      <vt:lpstr>幻灯片 14</vt:lpstr>
      <vt:lpstr>幻灯片 15</vt:lpstr>
      <vt:lpstr>幻灯片 16</vt:lpstr>
      <vt:lpstr>幻灯片 17</vt:lpstr>
      <vt:lpstr>第十一课  别忘了把空调关了</vt:lpstr>
      <vt:lpstr>幻灯片 19</vt:lpstr>
      <vt:lpstr>幻灯片 20</vt:lpstr>
      <vt:lpstr>幻灯片 21</vt:lpstr>
      <vt:lpstr>幻灯片 22</vt:lpstr>
      <vt:lpstr>幻灯片 23</vt:lpstr>
      <vt:lpstr>幻灯片 24</vt:lpstr>
      <vt:lpstr>幻灯片 25</vt:lpstr>
      <vt:lpstr>幻灯片 26</vt:lpstr>
      <vt:lpstr>第十一课  别忘了把空调关了</vt:lpstr>
      <vt:lpstr>幻灯片 28</vt:lpstr>
      <vt:lpstr>幻灯片 29</vt:lpstr>
      <vt:lpstr>幻灯片 30</vt:lpstr>
      <vt:lpstr>幻灯片 31</vt:lpstr>
      <vt:lpstr>幻灯片 32</vt:lpstr>
      <vt:lpstr>幻灯片 33</vt:lpstr>
      <vt:lpstr>幻灯片 34</vt:lpstr>
      <vt:lpstr>幻灯片 35</vt:lpstr>
      <vt:lpstr>幻灯片 36</vt:lpstr>
      <vt:lpstr>幻灯片 37</vt:lpstr>
      <vt:lpstr>幻灯片 38</vt:lpstr>
    </vt:vector>
  </TitlesOfParts>
  <Company>微软中国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微软用户</dc:creator>
  <cp:lastModifiedBy>888</cp:lastModifiedBy>
  <cp:revision>212</cp:revision>
  <dcterms:created xsi:type="dcterms:W3CDTF">2015-04-22T10:45:44Z</dcterms:created>
  <dcterms:modified xsi:type="dcterms:W3CDTF">2015-09-23T00:34:25Z</dcterms:modified>
</cp:coreProperties>
</file>