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6" r:id="rId21"/>
    <p:sldId id="277" r:id="rId22"/>
    <p:sldId id="278" r:id="rId23"/>
    <p:sldId id="279"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4" d="100"/>
          <a:sy n="64" d="100"/>
        </p:scale>
        <p:origin x="6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6680D94-DE78-4D47-958F-527F6DFF1E83}"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1B1FB-8A7D-4C0F-9537-2B10217EB8E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2804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680D94-DE78-4D47-958F-527F6DFF1E83}"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1B1FB-8A7D-4C0F-9537-2B10217EB8E0}" type="slidenum">
              <a:rPr lang="en-GB" smtClean="0"/>
              <a:t>‹#›</a:t>
            </a:fld>
            <a:endParaRPr lang="en-GB"/>
          </a:p>
        </p:txBody>
      </p:sp>
    </p:spTree>
    <p:extLst>
      <p:ext uri="{BB962C8B-B14F-4D97-AF65-F5344CB8AC3E}">
        <p14:creationId xmlns:p14="http://schemas.microsoft.com/office/powerpoint/2010/main" val="422962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6680D94-DE78-4D47-958F-527F6DFF1E83}"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1B1FB-8A7D-4C0F-9537-2B10217EB8E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2760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6680D94-DE78-4D47-958F-527F6DFF1E83}"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1B1FB-8A7D-4C0F-9537-2B10217EB8E0}" type="slidenum">
              <a:rPr lang="en-GB" smtClean="0"/>
              <a:t>‹#›</a:t>
            </a:fld>
            <a:endParaRPr lang="en-GB"/>
          </a:p>
        </p:txBody>
      </p:sp>
    </p:spTree>
    <p:extLst>
      <p:ext uri="{BB962C8B-B14F-4D97-AF65-F5344CB8AC3E}">
        <p14:creationId xmlns:p14="http://schemas.microsoft.com/office/powerpoint/2010/main" val="1769736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6680D94-DE78-4D47-958F-527F6DFF1E83}"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C1B1FB-8A7D-4C0F-9537-2B10217EB8E0}" type="slidenum">
              <a:rPr lang="en-GB" smtClean="0"/>
              <a:t>‹#›</a:t>
            </a:fld>
            <a:endParaRPr lang="en-GB"/>
          </a:p>
        </p:txBody>
      </p:sp>
    </p:spTree>
    <p:extLst>
      <p:ext uri="{BB962C8B-B14F-4D97-AF65-F5344CB8AC3E}">
        <p14:creationId xmlns:p14="http://schemas.microsoft.com/office/powerpoint/2010/main" val="447616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6680D94-DE78-4D47-958F-527F6DFF1E83}"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C1B1FB-8A7D-4C0F-9537-2B10217EB8E0}" type="slidenum">
              <a:rPr lang="en-GB" smtClean="0"/>
              <a:t>‹#›</a:t>
            </a:fld>
            <a:endParaRPr lang="en-GB"/>
          </a:p>
        </p:txBody>
      </p:sp>
    </p:spTree>
    <p:extLst>
      <p:ext uri="{BB962C8B-B14F-4D97-AF65-F5344CB8AC3E}">
        <p14:creationId xmlns:p14="http://schemas.microsoft.com/office/powerpoint/2010/main" val="777056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680D94-DE78-4D47-958F-527F6DFF1E83}"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C1B1FB-8A7D-4C0F-9537-2B10217EB8E0}" type="slidenum">
              <a:rPr lang="en-GB" smtClean="0"/>
              <a:t>‹#›</a:t>
            </a:fld>
            <a:endParaRPr lang="en-GB"/>
          </a:p>
        </p:txBody>
      </p:sp>
    </p:spTree>
    <p:extLst>
      <p:ext uri="{BB962C8B-B14F-4D97-AF65-F5344CB8AC3E}">
        <p14:creationId xmlns:p14="http://schemas.microsoft.com/office/powerpoint/2010/main" val="3440788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680D94-DE78-4D47-958F-527F6DFF1E83}"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1B1FB-8A7D-4C0F-9537-2B10217EB8E0}" type="slidenum">
              <a:rPr lang="en-GB" smtClean="0"/>
              <a:t>‹#›</a:t>
            </a:fld>
            <a:endParaRPr lang="en-GB"/>
          </a:p>
        </p:txBody>
      </p:sp>
    </p:spTree>
    <p:extLst>
      <p:ext uri="{BB962C8B-B14F-4D97-AF65-F5344CB8AC3E}">
        <p14:creationId xmlns:p14="http://schemas.microsoft.com/office/powerpoint/2010/main" val="141045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6680D94-DE78-4D47-958F-527F6DFF1E83}"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C1B1FB-8A7D-4C0F-9537-2B10217EB8E0}"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6667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680D94-DE78-4D47-958F-527F6DFF1E83}"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1B1FB-8A7D-4C0F-9537-2B10217EB8E0}" type="slidenum">
              <a:rPr lang="en-GB" smtClean="0"/>
              <a:t>‹#›</a:t>
            </a:fld>
            <a:endParaRPr lang="en-GB"/>
          </a:p>
        </p:txBody>
      </p:sp>
    </p:spTree>
    <p:extLst>
      <p:ext uri="{BB962C8B-B14F-4D97-AF65-F5344CB8AC3E}">
        <p14:creationId xmlns:p14="http://schemas.microsoft.com/office/powerpoint/2010/main" val="2834340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680D94-DE78-4D47-958F-527F6DFF1E83}"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C1B1FB-8A7D-4C0F-9537-2B10217EB8E0}"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5236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6680D94-DE78-4D47-958F-527F6DFF1E83}" type="datetimeFigureOut">
              <a:rPr lang="en-GB" smtClean="0"/>
              <a:t>26/02/2019</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0C1B1FB-8A7D-4C0F-9537-2B10217EB8E0}"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521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video" Target="https://www.youtube.com/embed/A0QFJY_ETqg"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Blood Spatter (Pattern) Analysis</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34283486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Aims and Objectives</a:t>
            </a:r>
            <a:endParaRPr lang="en-GB" dirty="0"/>
          </a:p>
        </p:txBody>
      </p:sp>
      <p:sp>
        <p:nvSpPr>
          <p:cNvPr id="5" name="Content Placeholder 4"/>
          <p:cNvSpPr>
            <a:spLocks noGrp="1"/>
          </p:cNvSpPr>
          <p:nvPr>
            <p:ph sz="half" idx="1"/>
          </p:nvPr>
        </p:nvSpPr>
        <p:spPr>
          <a:xfrm>
            <a:off x="838199" y="1825625"/>
            <a:ext cx="5940287" cy="4351338"/>
          </a:xfrm>
        </p:spPr>
        <p:txBody>
          <a:bodyPr>
            <a:noAutofit/>
          </a:bodyPr>
          <a:lstStyle/>
          <a:p>
            <a:pPr marL="0" lvl="0" indent="0" fontAlgn="base">
              <a:lnSpc>
                <a:spcPct val="100000"/>
              </a:lnSpc>
              <a:spcBef>
                <a:spcPct val="20000"/>
              </a:spcBef>
              <a:spcAft>
                <a:spcPct val="0"/>
              </a:spcAft>
              <a:buClr>
                <a:srgbClr val="CC9900"/>
              </a:buClr>
              <a:buSzPct val="65000"/>
              <a:buNone/>
              <a:defRPr/>
            </a:pPr>
            <a:r>
              <a:rPr lang="en-GB" sz="2000" kern="0" dirty="0">
                <a:solidFill>
                  <a:srgbClr val="000000"/>
                </a:solidFill>
                <a:latin typeface="Arial"/>
                <a:cs typeface="Arial"/>
              </a:rPr>
              <a:t>At the end of this session students will be able to </a:t>
            </a:r>
            <a:r>
              <a:rPr lang="en-GB" sz="2000" kern="0" dirty="0" smtClean="0">
                <a:solidFill>
                  <a:srgbClr val="000000"/>
                </a:solidFill>
                <a:latin typeface="Arial"/>
                <a:cs typeface="Arial"/>
              </a:rPr>
              <a:t>:</a:t>
            </a:r>
            <a:endParaRPr lang="en-GB" sz="2000" kern="0" dirty="0">
              <a:solidFill>
                <a:srgbClr val="000000"/>
              </a:solidFill>
              <a:latin typeface="Arial"/>
              <a:cs typeface="Arial"/>
            </a:endParaRPr>
          </a:p>
          <a:p>
            <a:pPr marL="342900" lvl="0" indent="-342900" fontAlgn="base">
              <a:lnSpc>
                <a:spcPct val="150000"/>
              </a:lnSpc>
              <a:spcBef>
                <a:spcPct val="20000"/>
              </a:spcBef>
              <a:spcAft>
                <a:spcPct val="0"/>
              </a:spcAft>
              <a:buClr>
                <a:srgbClr val="CC9900"/>
              </a:buClr>
              <a:buSzPct val="65000"/>
              <a:buFont typeface="Wingdings" pitchFamily="2" charset="2"/>
              <a:buChar char="n"/>
              <a:defRPr/>
            </a:pPr>
            <a:r>
              <a:rPr lang="en-GB" sz="2000" kern="0" dirty="0" smtClean="0">
                <a:solidFill>
                  <a:srgbClr val="000000"/>
                </a:solidFill>
                <a:latin typeface="Arial"/>
                <a:cs typeface="Arial"/>
              </a:rPr>
              <a:t>Identify </a:t>
            </a:r>
            <a:r>
              <a:rPr lang="en-GB" sz="2000" kern="0" dirty="0">
                <a:solidFill>
                  <a:srgbClr val="000000"/>
                </a:solidFill>
                <a:latin typeface="Arial"/>
                <a:cs typeface="Arial"/>
              </a:rPr>
              <a:t>the variety of patterns that provide information regarding the circumstances of a crime, </a:t>
            </a:r>
          </a:p>
          <a:p>
            <a:pPr marL="342900" lvl="0" indent="-342900" fontAlgn="base">
              <a:lnSpc>
                <a:spcPct val="150000"/>
              </a:lnSpc>
              <a:spcBef>
                <a:spcPct val="20000"/>
              </a:spcBef>
              <a:spcAft>
                <a:spcPct val="0"/>
              </a:spcAft>
              <a:buClr>
                <a:srgbClr val="CC9900"/>
              </a:buClr>
              <a:buSzPct val="65000"/>
              <a:buFont typeface="Wingdings" pitchFamily="2" charset="2"/>
              <a:buChar char="n"/>
              <a:defRPr/>
            </a:pPr>
            <a:r>
              <a:rPr lang="en-GB" sz="2000" kern="0" dirty="0">
                <a:solidFill>
                  <a:srgbClr val="000000"/>
                </a:solidFill>
                <a:latin typeface="Arial"/>
                <a:cs typeface="Arial"/>
              </a:rPr>
              <a:t>Demonstrate an understanding of how Blood Pattern analysis might provide investigative leads for the Senior Investigator,</a:t>
            </a:r>
          </a:p>
          <a:p>
            <a:pPr marL="342900" lvl="0" indent="-342900" fontAlgn="base">
              <a:lnSpc>
                <a:spcPct val="150000"/>
              </a:lnSpc>
              <a:spcBef>
                <a:spcPct val="20000"/>
              </a:spcBef>
              <a:spcAft>
                <a:spcPct val="0"/>
              </a:spcAft>
              <a:buClr>
                <a:srgbClr val="CC9900"/>
              </a:buClr>
              <a:buSzPct val="65000"/>
              <a:buFont typeface="Wingdings" pitchFamily="2" charset="2"/>
              <a:buChar char="n"/>
              <a:defRPr/>
            </a:pPr>
            <a:r>
              <a:rPr lang="en-GB" sz="2000" kern="0" dirty="0">
                <a:solidFill>
                  <a:srgbClr val="000000"/>
                </a:solidFill>
                <a:latin typeface="Arial"/>
                <a:cs typeface="Arial"/>
              </a:rPr>
              <a:t>Understand the circumstance of how particular blood patterns were formed</a:t>
            </a:r>
            <a:endParaRPr lang="en-GB" sz="2000" kern="0" dirty="0">
              <a:solidFill>
                <a:srgbClr val="000000"/>
              </a:solidFill>
              <a:latin typeface="Arial"/>
              <a:cs typeface="Arial"/>
            </a:endParaRPr>
          </a:p>
        </p:txBody>
      </p:sp>
      <p:pic>
        <p:nvPicPr>
          <p:cNvPr id="7" name="Content Placeholder 6"/>
          <p:cNvPicPr>
            <a:picLocks noGrp="1" noChangeAspect="1"/>
          </p:cNvPicPr>
          <p:nvPr>
            <p:ph sz="half" idx="2"/>
          </p:nvPr>
        </p:nvPicPr>
        <p:blipFill>
          <a:blip r:embed="rId2"/>
          <a:stretch>
            <a:fillRect/>
          </a:stretch>
        </p:blipFill>
        <p:spPr>
          <a:xfrm>
            <a:off x="6675438" y="2084832"/>
            <a:ext cx="4754562" cy="2912105"/>
          </a:xfrm>
          <a:prstGeom prst="rect">
            <a:avLst/>
          </a:prstGeom>
        </p:spPr>
      </p:pic>
    </p:spTree>
    <p:extLst>
      <p:ext uri="{BB962C8B-B14F-4D97-AF65-F5344CB8AC3E}">
        <p14:creationId xmlns:p14="http://schemas.microsoft.com/office/powerpoint/2010/main" val="2622586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sz="half" idx="1"/>
          </p:nvPr>
        </p:nvSpPr>
        <p:spPr/>
        <p:txBody>
          <a:bodyPr>
            <a:normAutofit fontScale="85000" lnSpcReduction="20000"/>
          </a:bodyPr>
          <a:lstStyle/>
          <a:p>
            <a:pPr lvl="0"/>
            <a:r>
              <a:rPr lang="en-US" sz="2400" dirty="0">
                <a:solidFill>
                  <a:srgbClr val="222222"/>
                </a:solidFill>
                <a:latin typeface="Arial" panose="020B0604020202020204" pitchFamily="34" charset="0"/>
              </a:rPr>
              <a:t>Bloodstain pattern analysis has been used informally for centuries, but the first modern study of blood stains was in 1895. </a:t>
            </a:r>
          </a:p>
          <a:p>
            <a:pPr lvl="0"/>
            <a:endParaRPr lang="en-US" sz="2400" dirty="0">
              <a:solidFill>
                <a:srgbClr val="222222"/>
              </a:solidFill>
              <a:latin typeface="Arial" panose="020B0604020202020204" pitchFamily="34" charset="0"/>
            </a:endParaRPr>
          </a:p>
          <a:p>
            <a:pPr lvl="0"/>
            <a:r>
              <a:rPr lang="en-US" sz="2400" dirty="0">
                <a:solidFill>
                  <a:srgbClr val="222222"/>
                </a:solidFill>
                <a:latin typeface="Arial" panose="020B0604020202020204" pitchFamily="34" charset="0"/>
              </a:rPr>
              <a:t>Dr. Eduard Piotrowski of the University of </a:t>
            </a:r>
            <a:r>
              <a:rPr lang="en-US" sz="2400" dirty="0" err="1">
                <a:solidFill>
                  <a:srgbClr val="222222"/>
                </a:solidFill>
                <a:latin typeface="Arial" panose="020B0604020202020204" pitchFamily="34" charset="0"/>
              </a:rPr>
              <a:t>Kraków</a:t>
            </a:r>
            <a:r>
              <a:rPr lang="en-US" sz="2400" dirty="0">
                <a:solidFill>
                  <a:srgbClr val="222222"/>
                </a:solidFill>
                <a:latin typeface="Arial" panose="020B0604020202020204" pitchFamily="34" charset="0"/>
              </a:rPr>
              <a:t> published a paper titled "On the formation, form, direction, and spreading of blood stains after blunt trauma to the head.“</a:t>
            </a:r>
          </a:p>
          <a:p>
            <a:pPr lvl="0"/>
            <a:endParaRPr lang="en-US" sz="2400" baseline="30000" dirty="0">
              <a:solidFill>
                <a:srgbClr val="0B0080"/>
              </a:solidFill>
              <a:latin typeface="Arial" panose="020B0604020202020204" pitchFamily="34" charset="0"/>
            </a:endParaRPr>
          </a:p>
          <a:p>
            <a:pPr lvl="0"/>
            <a:r>
              <a:rPr lang="en-US" sz="2400" dirty="0">
                <a:solidFill>
                  <a:srgbClr val="222222"/>
                </a:solidFill>
                <a:latin typeface="Arial" panose="020B0604020202020204" pitchFamily="34" charset="0"/>
              </a:rPr>
              <a:t>A number of publications describing various aspects of blood stains were published, but his publication did not lead to a systematic analysis. </a:t>
            </a:r>
          </a:p>
          <a:p>
            <a:endParaRPr lang="en-GB" dirty="0"/>
          </a:p>
        </p:txBody>
      </p:sp>
      <p:pic>
        <p:nvPicPr>
          <p:cNvPr id="5" name="Content Placeholder 4"/>
          <p:cNvPicPr>
            <a:picLocks noGrp="1" noChangeAspect="1"/>
          </p:cNvPicPr>
          <p:nvPr>
            <p:ph sz="half" idx="2"/>
          </p:nvPr>
        </p:nvPicPr>
        <p:blipFill>
          <a:blip r:embed="rId2"/>
          <a:stretch>
            <a:fillRect/>
          </a:stretch>
        </p:blipFill>
        <p:spPr>
          <a:xfrm>
            <a:off x="5989638" y="2963766"/>
            <a:ext cx="4754562" cy="2667193"/>
          </a:xfrm>
          <a:prstGeom prst="rect">
            <a:avLst/>
          </a:prstGeom>
        </p:spPr>
      </p:pic>
    </p:spTree>
    <p:extLst>
      <p:ext uri="{BB962C8B-B14F-4D97-AF65-F5344CB8AC3E}">
        <p14:creationId xmlns:p14="http://schemas.microsoft.com/office/powerpoint/2010/main" val="4062559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023938" y="3251359"/>
            <a:ext cx="4754562" cy="2092007"/>
          </a:xfrm>
        </p:spPr>
      </p:pic>
      <p:sp>
        <p:nvSpPr>
          <p:cNvPr id="4" name="Content Placeholder 3"/>
          <p:cNvSpPr>
            <a:spLocks noGrp="1"/>
          </p:cNvSpPr>
          <p:nvPr>
            <p:ph sz="half" idx="2"/>
          </p:nvPr>
        </p:nvSpPr>
        <p:spPr/>
        <p:txBody>
          <a:bodyPr>
            <a:normAutofit lnSpcReduction="10000"/>
          </a:bodyPr>
          <a:lstStyle/>
          <a:p>
            <a:pPr lvl="0"/>
            <a:r>
              <a:rPr lang="en-US" sz="2400" dirty="0">
                <a:solidFill>
                  <a:srgbClr val="222222"/>
                </a:solidFill>
                <a:latin typeface="Arial" panose="020B0604020202020204" pitchFamily="34" charset="0"/>
              </a:rPr>
              <a:t>The first formal bloodstain training course was given by Dr. Herb </a:t>
            </a:r>
            <a:r>
              <a:rPr lang="en-US" sz="2400" dirty="0" err="1">
                <a:solidFill>
                  <a:srgbClr val="222222"/>
                </a:solidFill>
                <a:latin typeface="Arial" panose="020B0604020202020204" pitchFamily="34" charset="0"/>
              </a:rPr>
              <a:t>MacDonnel</a:t>
            </a:r>
            <a:r>
              <a:rPr lang="en-US" sz="2400" dirty="0">
                <a:solidFill>
                  <a:srgbClr val="222222"/>
                </a:solidFill>
                <a:latin typeface="Arial" panose="020B0604020202020204" pitchFamily="34" charset="0"/>
              </a:rPr>
              <a:t> in 1973 in Jackson, Mississippi,</a:t>
            </a:r>
          </a:p>
          <a:p>
            <a:pPr lvl="0"/>
            <a:endParaRPr lang="en-US" sz="2400" dirty="0">
              <a:solidFill>
                <a:srgbClr val="222222"/>
              </a:solidFill>
              <a:latin typeface="Arial" panose="020B0604020202020204" pitchFamily="34" charset="0"/>
            </a:endParaRPr>
          </a:p>
          <a:p>
            <a:pPr lvl="0"/>
            <a:r>
              <a:rPr lang="en-US" sz="2400" dirty="0">
                <a:solidFill>
                  <a:srgbClr val="222222"/>
                </a:solidFill>
                <a:latin typeface="Arial" panose="020B0604020202020204" pitchFamily="34" charset="0"/>
              </a:rPr>
              <a:t>It was only in 1983, that the International Association of Bloodstain Pattern Analysis was founded by a group of blood stain analysts to help develop the emerging field of bloodstain pattern analysis</a:t>
            </a:r>
            <a:endParaRPr lang="en-US" sz="2400" dirty="0">
              <a:solidFill>
                <a:prstClr val="black"/>
              </a:solidFill>
            </a:endParaRPr>
          </a:p>
          <a:p>
            <a:endParaRPr lang="en-GB" dirty="0"/>
          </a:p>
        </p:txBody>
      </p:sp>
    </p:spTree>
    <p:extLst>
      <p:ext uri="{BB962C8B-B14F-4D97-AF65-F5344CB8AC3E}">
        <p14:creationId xmlns:p14="http://schemas.microsoft.com/office/powerpoint/2010/main" val="254900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Why?</a:t>
            </a:r>
            <a:endParaRPr lang="en-GB" dirty="0"/>
          </a:p>
        </p:txBody>
      </p:sp>
      <p:sp>
        <p:nvSpPr>
          <p:cNvPr id="3" name="Content Placeholder 2"/>
          <p:cNvSpPr>
            <a:spLocks noGrp="1"/>
          </p:cNvSpPr>
          <p:nvPr>
            <p:ph sz="half" idx="1"/>
          </p:nvPr>
        </p:nvSpPr>
        <p:spPr/>
        <p:txBody>
          <a:bodyPr/>
          <a:lstStyle/>
          <a:p>
            <a:pPr lvl="0"/>
            <a:r>
              <a:rPr lang="en-US" dirty="0">
                <a:solidFill>
                  <a:prstClr val="black"/>
                </a:solidFill>
              </a:rPr>
              <a:t>The position and shape of blood stains at crime scenes may provide us with valuable information about the crime,</a:t>
            </a:r>
          </a:p>
          <a:p>
            <a:pPr lvl="0"/>
            <a:endParaRPr lang="en-US" dirty="0">
              <a:solidFill>
                <a:prstClr val="black"/>
              </a:solidFill>
            </a:endParaRPr>
          </a:p>
          <a:p>
            <a:pPr lvl="0"/>
            <a:r>
              <a:rPr lang="en-US" dirty="0">
                <a:solidFill>
                  <a:prstClr val="black"/>
                </a:solidFill>
              </a:rPr>
              <a:t>Results of analysis might prove valuable to medical examiners to establish the time of death of the victim</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092914" y="2340377"/>
            <a:ext cx="4548010" cy="3913971"/>
          </a:xfrm>
          <a:prstGeom prst="rect">
            <a:avLst/>
          </a:prstGeom>
        </p:spPr>
      </p:pic>
    </p:spTree>
    <p:extLst>
      <p:ext uri="{BB962C8B-B14F-4D97-AF65-F5344CB8AC3E}">
        <p14:creationId xmlns:p14="http://schemas.microsoft.com/office/powerpoint/2010/main" val="4075153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How?</a:t>
            </a:r>
            <a:endParaRPr lang="en-GB" dirty="0"/>
          </a:p>
        </p:txBody>
      </p:sp>
      <p:pic>
        <p:nvPicPr>
          <p:cNvPr id="5" name="Content Placeholder 4"/>
          <p:cNvPicPr>
            <a:picLocks noGrp="1" noChangeAspect="1"/>
          </p:cNvPicPr>
          <p:nvPr>
            <p:ph sz="half" idx="1"/>
          </p:nvPr>
        </p:nvPicPr>
        <p:blipFill>
          <a:blip r:embed="rId2"/>
          <a:stretch>
            <a:fillRect/>
          </a:stretch>
        </p:blipFill>
        <p:spPr>
          <a:xfrm>
            <a:off x="1024128" y="2286000"/>
            <a:ext cx="4754562" cy="2958955"/>
          </a:xfrm>
          <a:prstGeom prst="rect">
            <a:avLst/>
          </a:prstGeom>
        </p:spPr>
      </p:pic>
      <p:sp>
        <p:nvSpPr>
          <p:cNvPr id="4" name="Content Placeholder 3"/>
          <p:cNvSpPr>
            <a:spLocks noGrp="1"/>
          </p:cNvSpPr>
          <p:nvPr>
            <p:ph sz="half" idx="2"/>
          </p:nvPr>
        </p:nvSpPr>
        <p:spPr/>
        <p:txBody>
          <a:bodyPr/>
          <a:lstStyle/>
          <a:p>
            <a:pPr lvl="0"/>
            <a:r>
              <a:rPr lang="en-US" dirty="0">
                <a:solidFill>
                  <a:prstClr val="black"/>
                </a:solidFill>
              </a:rPr>
              <a:t>The average Male has between 5 to 6 </a:t>
            </a:r>
            <a:r>
              <a:rPr lang="en-US" dirty="0" err="1">
                <a:solidFill>
                  <a:prstClr val="black"/>
                </a:solidFill>
              </a:rPr>
              <a:t>litres</a:t>
            </a:r>
            <a:r>
              <a:rPr lang="en-US" dirty="0">
                <a:solidFill>
                  <a:prstClr val="black"/>
                </a:solidFill>
              </a:rPr>
              <a:t> of blood in his body, a female between 4 and 5 </a:t>
            </a:r>
            <a:r>
              <a:rPr lang="en-US" dirty="0" err="1">
                <a:solidFill>
                  <a:prstClr val="black"/>
                </a:solidFill>
              </a:rPr>
              <a:t>litres</a:t>
            </a:r>
            <a:r>
              <a:rPr lang="en-US" dirty="0">
                <a:solidFill>
                  <a:prstClr val="black"/>
                </a:solidFill>
              </a:rPr>
              <a:t>,</a:t>
            </a:r>
          </a:p>
          <a:p>
            <a:pPr lvl="0"/>
            <a:endParaRPr lang="en-US" dirty="0">
              <a:solidFill>
                <a:prstClr val="black"/>
              </a:solidFill>
            </a:endParaRPr>
          </a:p>
          <a:p>
            <a:pPr lvl="0"/>
            <a:r>
              <a:rPr lang="en-US" dirty="0">
                <a:solidFill>
                  <a:prstClr val="black"/>
                </a:solidFill>
              </a:rPr>
              <a:t>A 40% loss of blood will produce irreversible shock and death</a:t>
            </a:r>
          </a:p>
          <a:p>
            <a:endParaRPr lang="en-GB" dirty="0"/>
          </a:p>
        </p:txBody>
      </p:sp>
    </p:spTree>
    <p:extLst>
      <p:ext uri="{BB962C8B-B14F-4D97-AF65-F5344CB8AC3E}">
        <p14:creationId xmlns:p14="http://schemas.microsoft.com/office/powerpoint/2010/main" val="913212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rPr>
              <a:t>So?</a:t>
            </a:r>
            <a:endParaRPr lang="en-GB" dirty="0"/>
          </a:p>
        </p:txBody>
      </p:sp>
      <p:sp>
        <p:nvSpPr>
          <p:cNvPr id="3" name="Content Placeholder 2"/>
          <p:cNvSpPr>
            <a:spLocks noGrp="1"/>
          </p:cNvSpPr>
          <p:nvPr>
            <p:ph sz="half" idx="1"/>
          </p:nvPr>
        </p:nvSpPr>
        <p:spPr/>
        <p:txBody>
          <a:bodyPr>
            <a:normAutofit/>
          </a:bodyPr>
          <a:lstStyle/>
          <a:p>
            <a:pPr lvl="0"/>
            <a:r>
              <a:rPr lang="en-US" dirty="0">
                <a:solidFill>
                  <a:prstClr val="black"/>
                </a:solidFill>
              </a:rPr>
              <a:t>Whilst the study of BPA might take years, the CSI can learn to examine blood spatter at the crime scene and interpret blood spatter patterns.</a:t>
            </a:r>
          </a:p>
          <a:p>
            <a:pPr lvl="0"/>
            <a:endParaRPr lang="en-US" dirty="0">
              <a:solidFill>
                <a:prstClr val="black"/>
              </a:solidFill>
            </a:endParaRPr>
          </a:p>
          <a:p>
            <a:pPr lvl="0"/>
            <a:r>
              <a:rPr lang="en-US" dirty="0">
                <a:solidFill>
                  <a:prstClr val="black"/>
                </a:solidFill>
              </a:rPr>
              <a:t>This early interpretation might help us to ‘fast track’ actions relating to the positions of the victim and suspect, the type of weapon used, the number of blows, stab wounds or shots etc.  </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28544" y="2849562"/>
            <a:ext cx="4476750" cy="2895600"/>
          </a:xfrm>
        </p:spPr>
      </p:pic>
    </p:spTree>
    <p:extLst>
      <p:ext uri="{BB962C8B-B14F-4D97-AF65-F5344CB8AC3E}">
        <p14:creationId xmlns:p14="http://schemas.microsoft.com/office/powerpoint/2010/main" val="4203397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200" kern="0" dirty="0">
                <a:solidFill>
                  <a:prstClr val="black"/>
                </a:solidFill>
                <a:latin typeface="Garamond"/>
                <a:cs typeface="Arial"/>
              </a:rPr>
              <a:t>Blood – Health and Safety</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023938" y="2960017"/>
            <a:ext cx="4754562" cy="2674690"/>
          </a:xfrm>
        </p:spPr>
      </p:pic>
      <p:sp>
        <p:nvSpPr>
          <p:cNvPr id="4" name="Content Placeholder 3"/>
          <p:cNvSpPr>
            <a:spLocks noGrp="1"/>
          </p:cNvSpPr>
          <p:nvPr>
            <p:ph sz="half" idx="2"/>
          </p:nvPr>
        </p:nvSpPr>
        <p:spPr/>
        <p:txBody>
          <a:bodyPr>
            <a:normAutofit fontScale="85000" lnSpcReduction="20000"/>
          </a:bodyPr>
          <a:lstStyle/>
          <a:p>
            <a:pPr marL="342900" lvl="0" indent="-342900" eaLnBrk="0" fontAlgn="base" hangingPunct="0">
              <a:lnSpc>
                <a:spcPct val="100000"/>
              </a:lnSpc>
              <a:spcBef>
                <a:spcPts val="0"/>
              </a:spcBef>
              <a:spcAft>
                <a:spcPts val="2400"/>
              </a:spcAft>
              <a:buClr>
                <a:srgbClr val="CC9900"/>
              </a:buClr>
              <a:buSzPct val="65000"/>
              <a:buFont typeface="Wingdings" pitchFamily="2" charset="2"/>
              <a:buChar char="n"/>
              <a:defRPr/>
            </a:pPr>
            <a:r>
              <a:rPr lang="en-GB" sz="2200" kern="0" dirty="0">
                <a:solidFill>
                  <a:srgbClr val="000000"/>
                </a:solidFill>
                <a:latin typeface="Arial"/>
                <a:cs typeface="Arial"/>
              </a:rPr>
              <a:t>All body fluids should be regarded as potential hazards</a:t>
            </a:r>
          </a:p>
          <a:p>
            <a:pPr marL="342900" lvl="0" indent="-342900" eaLnBrk="0" fontAlgn="base" hangingPunct="0">
              <a:lnSpc>
                <a:spcPct val="100000"/>
              </a:lnSpc>
              <a:spcBef>
                <a:spcPts val="0"/>
              </a:spcBef>
              <a:spcAft>
                <a:spcPts val="2400"/>
              </a:spcAft>
              <a:buClr>
                <a:srgbClr val="CC9900"/>
              </a:buClr>
              <a:buSzPct val="65000"/>
              <a:buFont typeface="Wingdings" pitchFamily="2" charset="2"/>
              <a:buChar char="n"/>
              <a:defRPr/>
            </a:pPr>
            <a:r>
              <a:rPr lang="en-GB" sz="2200" kern="0" dirty="0">
                <a:solidFill>
                  <a:srgbClr val="000000"/>
                </a:solidFill>
                <a:latin typeface="Arial"/>
                <a:cs typeface="Arial"/>
              </a:rPr>
              <a:t>Handle items as little as possible</a:t>
            </a:r>
          </a:p>
          <a:p>
            <a:pPr marL="342900" lvl="0" indent="-342900" eaLnBrk="0" fontAlgn="base" hangingPunct="0">
              <a:lnSpc>
                <a:spcPct val="100000"/>
              </a:lnSpc>
              <a:spcBef>
                <a:spcPts val="0"/>
              </a:spcBef>
              <a:spcAft>
                <a:spcPts val="2400"/>
              </a:spcAft>
              <a:buClr>
                <a:srgbClr val="CC9900"/>
              </a:buClr>
              <a:buSzPct val="65000"/>
              <a:buFont typeface="Wingdings" pitchFamily="2" charset="2"/>
              <a:buChar char="n"/>
              <a:defRPr/>
            </a:pPr>
            <a:r>
              <a:rPr lang="en-GB" sz="2200" kern="0" dirty="0">
                <a:solidFill>
                  <a:srgbClr val="000000"/>
                </a:solidFill>
                <a:latin typeface="Arial"/>
                <a:cs typeface="Arial"/>
              </a:rPr>
              <a:t>Use </a:t>
            </a:r>
            <a:r>
              <a:rPr lang="en-GB" dirty="0">
                <a:solidFill>
                  <a:srgbClr val="FF0000"/>
                </a:solidFill>
              </a:rPr>
              <a:t>BIO-HAZARD</a:t>
            </a:r>
            <a:r>
              <a:rPr lang="en-GB" sz="2200" kern="0" dirty="0">
                <a:solidFill>
                  <a:srgbClr val="000000"/>
                </a:solidFill>
                <a:latin typeface="Arial"/>
                <a:cs typeface="Arial"/>
              </a:rPr>
              <a:t> tape and package correctly</a:t>
            </a:r>
          </a:p>
          <a:p>
            <a:pPr marL="342900" lvl="0" indent="-342900" eaLnBrk="0" fontAlgn="base" hangingPunct="0">
              <a:lnSpc>
                <a:spcPct val="100000"/>
              </a:lnSpc>
              <a:spcBef>
                <a:spcPts val="0"/>
              </a:spcBef>
              <a:spcAft>
                <a:spcPts val="2400"/>
              </a:spcAft>
              <a:buClr>
                <a:srgbClr val="CC9900"/>
              </a:buClr>
              <a:buSzPct val="65000"/>
              <a:buFont typeface="Wingdings" pitchFamily="2" charset="2"/>
              <a:buChar char="n"/>
              <a:defRPr/>
            </a:pPr>
            <a:r>
              <a:rPr lang="en-GB" sz="2200" kern="0" dirty="0">
                <a:solidFill>
                  <a:srgbClr val="000000"/>
                </a:solidFill>
                <a:latin typeface="Arial"/>
                <a:cs typeface="Arial"/>
              </a:rPr>
              <a:t>Wear Personal Protective Equipment</a:t>
            </a:r>
          </a:p>
          <a:p>
            <a:pPr marL="342900" lvl="0" indent="-342900" eaLnBrk="0" fontAlgn="base" hangingPunct="0">
              <a:lnSpc>
                <a:spcPct val="100000"/>
              </a:lnSpc>
              <a:spcBef>
                <a:spcPts val="0"/>
              </a:spcBef>
              <a:spcAft>
                <a:spcPts val="2400"/>
              </a:spcAft>
              <a:buClr>
                <a:srgbClr val="CC9900"/>
              </a:buClr>
              <a:buSzPct val="65000"/>
              <a:buFont typeface="Wingdings" pitchFamily="2" charset="2"/>
              <a:buChar char="n"/>
              <a:defRPr/>
            </a:pPr>
            <a:r>
              <a:rPr lang="en-GB" sz="2200" kern="0" dirty="0">
                <a:solidFill>
                  <a:srgbClr val="000000"/>
                </a:solidFill>
                <a:latin typeface="Arial"/>
                <a:cs typeface="Arial"/>
              </a:rPr>
              <a:t>Change Masks/gloves when handling individual items</a:t>
            </a:r>
          </a:p>
          <a:p>
            <a:pPr marL="342900" lvl="0" indent="-342900" eaLnBrk="0" fontAlgn="base" hangingPunct="0">
              <a:lnSpc>
                <a:spcPct val="100000"/>
              </a:lnSpc>
              <a:spcBef>
                <a:spcPts val="0"/>
              </a:spcBef>
              <a:spcAft>
                <a:spcPts val="2400"/>
              </a:spcAft>
              <a:buClr>
                <a:srgbClr val="CC9900"/>
              </a:buClr>
              <a:buSzPct val="65000"/>
              <a:buFont typeface="Wingdings" pitchFamily="2" charset="2"/>
              <a:buChar char="n"/>
              <a:defRPr/>
            </a:pPr>
            <a:r>
              <a:rPr lang="en-GB" sz="2200" kern="0" dirty="0">
                <a:solidFill>
                  <a:srgbClr val="000000"/>
                </a:solidFill>
                <a:latin typeface="Arial"/>
                <a:cs typeface="Arial"/>
              </a:rPr>
              <a:t>Wash your hands often</a:t>
            </a:r>
          </a:p>
          <a:p>
            <a:endParaRPr lang="en-GB" dirty="0"/>
          </a:p>
        </p:txBody>
      </p:sp>
    </p:spTree>
    <p:extLst>
      <p:ext uri="{BB962C8B-B14F-4D97-AF65-F5344CB8AC3E}">
        <p14:creationId xmlns:p14="http://schemas.microsoft.com/office/powerpoint/2010/main" val="3308042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kern="0" dirty="0">
                <a:solidFill>
                  <a:prstClr val="black"/>
                </a:solidFill>
                <a:latin typeface="Garamond"/>
                <a:cs typeface="Arial"/>
              </a:rPr>
              <a:t>Blood as Contact </a:t>
            </a:r>
            <a:br>
              <a:rPr lang="en-GB" kern="0" dirty="0">
                <a:solidFill>
                  <a:prstClr val="black"/>
                </a:solidFill>
                <a:latin typeface="Garamond"/>
                <a:cs typeface="Arial"/>
              </a:rPr>
            </a:br>
            <a:r>
              <a:rPr lang="en-GB" kern="0" dirty="0">
                <a:solidFill>
                  <a:prstClr val="black"/>
                </a:solidFill>
                <a:latin typeface="Garamond"/>
                <a:cs typeface="Arial"/>
              </a:rPr>
              <a:t>Trace Evidence</a:t>
            </a:r>
            <a:endParaRPr lang="en-GB" dirty="0"/>
          </a:p>
        </p:txBody>
      </p:sp>
      <p:sp>
        <p:nvSpPr>
          <p:cNvPr id="3" name="Content Placeholder 2"/>
          <p:cNvSpPr>
            <a:spLocks noGrp="1"/>
          </p:cNvSpPr>
          <p:nvPr>
            <p:ph sz="half" idx="1"/>
          </p:nvPr>
        </p:nvSpPr>
        <p:spPr>
          <a:xfrm>
            <a:off x="838199" y="1825625"/>
            <a:ext cx="6218583" cy="4351338"/>
          </a:xfrm>
        </p:spPr>
        <p:txBody>
          <a:bodyPr>
            <a:normAutofit lnSpcReduction="10000"/>
          </a:bodyPr>
          <a:lstStyle/>
          <a:p>
            <a:pPr marL="342900" lvl="0" indent="-342900" fontAlgn="base">
              <a:lnSpc>
                <a:spcPct val="100000"/>
              </a:lnSpc>
              <a:spcBef>
                <a:spcPct val="20000"/>
              </a:spcBef>
              <a:spcAft>
                <a:spcPct val="0"/>
              </a:spcAft>
              <a:buClr>
                <a:srgbClr val="CC9900"/>
              </a:buClr>
              <a:buSzPct val="65000"/>
              <a:buNone/>
              <a:defRPr/>
            </a:pPr>
            <a:r>
              <a:rPr lang="en-GB" sz="2400" kern="0" dirty="0">
                <a:solidFill>
                  <a:srgbClr val="000000"/>
                </a:solidFill>
                <a:latin typeface="Arial"/>
                <a:cs typeface="Arial"/>
              </a:rPr>
              <a:t>The Presence of blood can indicate:</a:t>
            </a:r>
          </a:p>
          <a:p>
            <a:pPr marL="342900" lvl="0" indent="-342900" fontAlgn="base">
              <a:lnSpc>
                <a:spcPct val="100000"/>
              </a:lnSpc>
              <a:spcBef>
                <a:spcPct val="20000"/>
              </a:spcBef>
              <a:spcAft>
                <a:spcPct val="0"/>
              </a:spcAft>
              <a:buClr>
                <a:srgbClr val="CC9900"/>
              </a:buClr>
              <a:buSzPct val="65000"/>
              <a:buNone/>
              <a:defRPr/>
            </a:pPr>
            <a:endParaRPr lang="en-GB" sz="800" kern="0" dirty="0">
              <a:solidFill>
                <a:srgbClr val="000000"/>
              </a:solidFill>
              <a:latin typeface="Arial"/>
              <a:cs typeface="Arial"/>
            </a:endParaRPr>
          </a:p>
          <a:p>
            <a:pPr marL="669925" lvl="1" indent="-325438" fontAlgn="base">
              <a:lnSpc>
                <a:spcPct val="100000"/>
              </a:lnSpc>
              <a:spcBef>
                <a:spcPct val="20000"/>
              </a:spcBef>
              <a:spcAft>
                <a:spcPct val="0"/>
              </a:spcAft>
              <a:buClr>
                <a:srgbClr val="3B812F"/>
              </a:buClr>
              <a:buSzPct val="60000"/>
              <a:buFont typeface="Wingdings" pitchFamily="2" charset="2"/>
              <a:buChar char="q"/>
              <a:defRPr/>
            </a:pPr>
            <a:r>
              <a:rPr lang="en-GB" sz="1800" kern="0" dirty="0">
                <a:solidFill>
                  <a:srgbClr val="000000"/>
                </a:solidFill>
                <a:latin typeface="Arial"/>
                <a:cs typeface="Arial"/>
              </a:rPr>
              <a:t>An injury</a:t>
            </a:r>
          </a:p>
          <a:p>
            <a:pPr marL="669925" lvl="1" indent="-325438" fontAlgn="base">
              <a:lnSpc>
                <a:spcPct val="100000"/>
              </a:lnSpc>
              <a:spcBef>
                <a:spcPct val="20000"/>
              </a:spcBef>
              <a:spcAft>
                <a:spcPct val="0"/>
              </a:spcAft>
              <a:buClr>
                <a:srgbClr val="3B812F"/>
              </a:buClr>
              <a:buSzPct val="60000"/>
              <a:buFont typeface="Wingdings" pitchFamily="2" charset="2"/>
              <a:buChar char="q"/>
              <a:defRPr/>
            </a:pPr>
            <a:r>
              <a:rPr lang="en-GB" sz="1800" kern="0" dirty="0">
                <a:solidFill>
                  <a:srgbClr val="000000"/>
                </a:solidFill>
                <a:latin typeface="Arial"/>
                <a:cs typeface="Arial"/>
              </a:rPr>
              <a:t>Contact with an injured person</a:t>
            </a:r>
          </a:p>
          <a:p>
            <a:pPr marL="0" lvl="0" indent="0" fontAlgn="base">
              <a:lnSpc>
                <a:spcPct val="100000"/>
              </a:lnSpc>
              <a:spcBef>
                <a:spcPct val="20000"/>
              </a:spcBef>
              <a:spcAft>
                <a:spcPct val="0"/>
              </a:spcAft>
              <a:buClr>
                <a:srgbClr val="CC9900"/>
              </a:buClr>
              <a:buSzPct val="65000"/>
              <a:buNone/>
              <a:defRPr/>
            </a:pPr>
            <a:r>
              <a:rPr lang="en-GB" sz="1800" kern="0" dirty="0">
                <a:solidFill>
                  <a:srgbClr val="000000"/>
                </a:solidFill>
                <a:latin typeface="Arial"/>
                <a:cs typeface="Arial"/>
              </a:rPr>
              <a:t>	Transfer – </a:t>
            </a:r>
            <a:r>
              <a:rPr lang="en-GB" sz="1800" kern="0" dirty="0" err="1">
                <a:solidFill>
                  <a:srgbClr val="000000"/>
                </a:solidFill>
                <a:latin typeface="Arial"/>
                <a:cs typeface="Arial"/>
              </a:rPr>
              <a:t>Locard’s</a:t>
            </a:r>
            <a:r>
              <a:rPr lang="en-GB" sz="1800" kern="0" dirty="0">
                <a:solidFill>
                  <a:srgbClr val="000000"/>
                </a:solidFill>
                <a:latin typeface="Arial"/>
                <a:cs typeface="Arial"/>
              </a:rPr>
              <a:t> Principle</a:t>
            </a:r>
          </a:p>
          <a:p>
            <a:pPr marL="0" lvl="0" indent="0" fontAlgn="base">
              <a:lnSpc>
                <a:spcPct val="100000"/>
              </a:lnSpc>
              <a:spcBef>
                <a:spcPct val="20000"/>
              </a:spcBef>
              <a:spcAft>
                <a:spcPct val="0"/>
              </a:spcAft>
              <a:buClr>
                <a:srgbClr val="CC9900"/>
              </a:buClr>
              <a:buSzPct val="65000"/>
              <a:buNone/>
              <a:defRPr/>
            </a:pPr>
            <a:endParaRPr lang="en-GB" sz="1050" kern="0" dirty="0">
              <a:solidFill>
                <a:srgbClr val="000000"/>
              </a:solidFill>
              <a:latin typeface="Arial"/>
              <a:cs typeface="Arial"/>
            </a:endParaRPr>
          </a:p>
          <a:p>
            <a:pPr marL="0" lvl="0" indent="0" fontAlgn="base">
              <a:lnSpc>
                <a:spcPct val="100000"/>
              </a:lnSpc>
              <a:spcBef>
                <a:spcPct val="20000"/>
              </a:spcBef>
              <a:spcAft>
                <a:spcPct val="0"/>
              </a:spcAft>
              <a:buClr>
                <a:srgbClr val="CC9900"/>
              </a:buClr>
              <a:buSzPct val="65000"/>
              <a:buNone/>
              <a:defRPr/>
            </a:pPr>
            <a:r>
              <a:rPr lang="en-GB" sz="2400" kern="0" dirty="0">
                <a:solidFill>
                  <a:srgbClr val="000000"/>
                </a:solidFill>
                <a:latin typeface="Arial"/>
                <a:cs typeface="Arial"/>
              </a:rPr>
              <a:t>Distribution can indicate:</a:t>
            </a:r>
          </a:p>
          <a:p>
            <a:pPr marL="0" lvl="0" indent="0" fontAlgn="base">
              <a:lnSpc>
                <a:spcPct val="100000"/>
              </a:lnSpc>
              <a:spcBef>
                <a:spcPct val="20000"/>
              </a:spcBef>
              <a:spcAft>
                <a:spcPct val="0"/>
              </a:spcAft>
              <a:buClr>
                <a:srgbClr val="CC9900"/>
              </a:buClr>
              <a:buSzPct val="65000"/>
              <a:buNone/>
              <a:defRPr/>
            </a:pPr>
            <a:endParaRPr lang="en-GB" sz="1000" kern="0" dirty="0">
              <a:solidFill>
                <a:srgbClr val="000000"/>
              </a:solidFill>
              <a:latin typeface="Arial"/>
              <a:cs typeface="Arial"/>
            </a:endParaRPr>
          </a:p>
          <a:p>
            <a:pPr marL="669925" lvl="1" indent="-325438" fontAlgn="base">
              <a:lnSpc>
                <a:spcPct val="100000"/>
              </a:lnSpc>
              <a:spcBef>
                <a:spcPct val="20000"/>
              </a:spcBef>
              <a:spcAft>
                <a:spcPct val="0"/>
              </a:spcAft>
              <a:buClr>
                <a:srgbClr val="3B812F"/>
              </a:buClr>
              <a:buSzPct val="60000"/>
              <a:buFont typeface="Wingdings" pitchFamily="2" charset="2"/>
              <a:buChar char="q"/>
              <a:defRPr/>
            </a:pPr>
            <a:r>
              <a:rPr lang="en-GB" sz="1800" kern="0" dirty="0">
                <a:solidFill>
                  <a:srgbClr val="000000"/>
                </a:solidFill>
                <a:latin typeface="Arial"/>
                <a:cs typeface="Arial"/>
              </a:rPr>
              <a:t>Sequence of events</a:t>
            </a:r>
          </a:p>
          <a:p>
            <a:pPr marL="0" lvl="0" indent="0" fontAlgn="base">
              <a:lnSpc>
                <a:spcPct val="100000"/>
              </a:lnSpc>
              <a:spcBef>
                <a:spcPct val="20000"/>
              </a:spcBef>
              <a:spcAft>
                <a:spcPct val="0"/>
              </a:spcAft>
              <a:buClr>
                <a:srgbClr val="CC9900"/>
              </a:buClr>
              <a:buSzPct val="65000"/>
              <a:buNone/>
              <a:defRPr/>
            </a:pPr>
            <a:endParaRPr lang="en-GB" sz="1200" kern="0" dirty="0">
              <a:solidFill>
                <a:srgbClr val="000000"/>
              </a:solidFill>
              <a:latin typeface="Arial"/>
              <a:cs typeface="Arial"/>
            </a:endParaRPr>
          </a:p>
          <a:p>
            <a:pPr marL="0" lvl="0" indent="0" fontAlgn="base">
              <a:lnSpc>
                <a:spcPct val="100000"/>
              </a:lnSpc>
              <a:spcBef>
                <a:spcPct val="20000"/>
              </a:spcBef>
              <a:spcAft>
                <a:spcPct val="0"/>
              </a:spcAft>
              <a:buClr>
                <a:srgbClr val="CC9900"/>
              </a:buClr>
              <a:buSzPct val="65000"/>
              <a:buNone/>
              <a:defRPr/>
            </a:pPr>
            <a:r>
              <a:rPr lang="en-GB" sz="2400" kern="0" dirty="0">
                <a:solidFill>
                  <a:srgbClr val="000000"/>
                </a:solidFill>
                <a:latin typeface="Arial"/>
                <a:cs typeface="Arial"/>
              </a:rPr>
              <a:t>Evidential Value:</a:t>
            </a:r>
          </a:p>
          <a:p>
            <a:pPr marL="0" lvl="0" indent="0" fontAlgn="base">
              <a:lnSpc>
                <a:spcPct val="100000"/>
              </a:lnSpc>
              <a:spcBef>
                <a:spcPct val="20000"/>
              </a:spcBef>
              <a:spcAft>
                <a:spcPct val="0"/>
              </a:spcAft>
              <a:buClr>
                <a:srgbClr val="CC9900"/>
              </a:buClr>
              <a:buSzPct val="65000"/>
              <a:buNone/>
              <a:defRPr/>
            </a:pPr>
            <a:endParaRPr lang="en-GB" sz="800" kern="0" dirty="0">
              <a:solidFill>
                <a:srgbClr val="000000"/>
              </a:solidFill>
              <a:latin typeface="Arial"/>
              <a:cs typeface="Arial"/>
            </a:endParaRPr>
          </a:p>
          <a:p>
            <a:pPr marL="669925" lvl="1" indent="-325438" fontAlgn="base">
              <a:lnSpc>
                <a:spcPct val="100000"/>
              </a:lnSpc>
              <a:spcBef>
                <a:spcPct val="20000"/>
              </a:spcBef>
              <a:spcAft>
                <a:spcPct val="0"/>
              </a:spcAft>
              <a:buClr>
                <a:srgbClr val="3B812F"/>
              </a:buClr>
              <a:buSzPct val="60000"/>
              <a:buFont typeface="Wingdings" pitchFamily="2" charset="2"/>
              <a:buChar char="q"/>
              <a:defRPr/>
            </a:pPr>
            <a:r>
              <a:rPr lang="en-GB" sz="1800" kern="0" dirty="0">
                <a:solidFill>
                  <a:srgbClr val="000000"/>
                </a:solidFill>
                <a:latin typeface="Arial"/>
                <a:cs typeface="Arial"/>
              </a:rPr>
              <a:t>Will provide supporting evidence/intelligence</a:t>
            </a:r>
          </a:p>
          <a:p>
            <a:pPr marL="669925" lvl="1" indent="-325438" fontAlgn="base">
              <a:lnSpc>
                <a:spcPct val="100000"/>
              </a:lnSpc>
              <a:spcBef>
                <a:spcPct val="20000"/>
              </a:spcBef>
              <a:spcAft>
                <a:spcPct val="0"/>
              </a:spcAft>
              <a:buClr>
                <a:srgbClr val="3B812F"/>
              </a:buClr>
              <a:buSzPct val="60000"/>
              <a:buFont typeface="Wingdings" pitchFamily="2" charset="2"/>
              <a:buChar char="q"/>
              <a:defRPr/>
            </a:pPr>
            <a:r>
              <a:rPr lang="en-GB" sz="1800" kern="0" dirty="0">
                <a:solidFill>
                  <a:srgbClr val="000000"/>
                </a:solidFill>
                <a:latin typeface="Arial"/>
                <a:cs typeface="Arial"/>
              </a:rPr>
              <a:t>DNA evidence is not conclusive but can have low probability values </a:t>
            </a:r>
          </a:p>
          <a:p>
            <a:endParaRPr lang="en-GB" dirty="0"/>
          </a:p>
        </p:txBody>
      </p:sp>
      <p:pic>
        <p:nvPicPr>
          <p:cNvPr id="5" name="Content Placeholder 4"/>
          <p:cNvPicPr>
            <a:picLocks noGrp="1" noChangeAspect="1"/>
          </p:cNvPicPr>
          <p:nvPr>
            <p:ph sz="half" idx="2"/>
          </p:nvPr>
        </p:nvPicPr>
        <p:blipFill>
          <a:blip r:embed="rId2"/>
          <a:stretch>
            <a:fillRect/>
          </a:stretch>
        </p:blipFill>
        <p:spPr>
          <a:xfrm>
            <a:off x="7097948" y="2286000"/>
            <a:ext cx="2537942" cy="4022725"/>
          </a:xfrm>
          <a:prstGeom prst="rect">
            <a:avLst/>
          </a:prstGeom>
        </p:spPr>
      </p:pic>
    </p:spTree>
    <p:extLst>
      <p:ext uri="{BB962C8B-B14F-4D97-AF65-F5344CB8AC3E}">
        <p14:creationId xmlns:p14="http://schemas.microsoft.com/office/powerpoint/2010/main" val="942625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Blood Stain Patterns</a:t>
            </a:r>
            <a:endParaRPr lang="en-GB" dirty="0"/>
          </a:p>
        </p:txBody>
      </p:sp>
      <p:pic>
        <p:nvPicPr>
          <p:cNvPr id="5" name="Content Placeholder 4"/>
          <p:cNvPicPr>
            <a:picLocks noGrp="1" noChangeAspect="1"/>
          </p:cNvPicPr>
          <p:nvPr>
            <p:ph sz="half" idx="1"/>
          </p:nvPr>
        </p:nvPicPr>
        <p:blipFill>
          <a:blip r:embed="rId2"/>
          <a:stretch>
            <a:fillRect/>
          </a:stretch>
        </p:blipFill>
        <p:spPr>
          <a:xfrm>
            <a:off x="2132248" y="2286000"/>
            <a:ext cx="2537942" cy="4022725"/>
          </a:xfrm>
          <a:prstGeom prst="rect">
            <a:avLst/>
          </a:prstGeom>
        </p:spPr>
      </p:pic>
      <p:sp>
        <p:nvSpPr>
          <p:cNvPr id="4" name="Content Placeholder 3"/>
          <p:cNvSpPr>
            <a:spLocks noGrp="1"/>
          </p:cNvSpPr>
          <p:nvPr>
            <p:ph sz="half" idx="2"/>
          </p:nvPr>
        </p:nvSpPr>
        <p:spPr>
          <a:xfrm>
            <a:off x="5337313" y="1825625"/>
            <a:ext cx="6016487" cy="4351338"/>
          </a:xfrm>
        </p:spPr>
        <p:txBody>
          <a:bodyPr>
            <a:normAutofit/>
          </a:bodyPr>
          <a:lstStyle/>
          <a:p>
            <a:pPr marL="0" lvl="0" indent="0" eaLnBrk="0" fontAlgn="base" hangingPunct="0">
              <a:lnSpc>
                <a:spcPct val="100000"/>
              </a:lnSpc>
              <a:spcBef>
                <a:spcPct val="30000"/>
              </a:spcBef>
              <a:spcAft>
                <a:spcPct val="0"/>
              </a:spcAft>
              <a:buNone/>
              <a:defRPr/>
            </a:pPr>
            <a:endParaRPr lang="en-US" sz="2400" dirty="0" smtClean="0">
              <a:solidFill>
                <a:prstClr val="black"/>
              </a:solidFill>
            </a:endParaRPr>
          </a:p>
          <a:p>
            <a:pPr marL="0" lvl="0" indent="0" eaLnBrk="0" fontAlgn="base" hangingPunct="0">
              <a:lnSpc>
                <a:spcPct val="100000"/>
              </a:lnSpc>
              <a:spcBef>
                <a:spcPct val="30000"/>
              </a:spcBef>
              <a:spcAft>
                <a:spcPct val="0"/>
              </a:spcAft>
              <a:buNone/>
              <a:defRPr/>
            </a:pPr>
            <a:r>
              <a:rPr lang="en-US" sz="2400" dirty="0" smtClean="0">
                <a:solidFill>
                  <a:prstClr val="black"/>
                </a:solidFill>
              </a:rPr>
              <a:t>Blood </a:t>
            </a:r>
            <a:r>
              <a:rPr lang="en-US" sz="2400" dirty="0">
                <a:solidFill>
                  <a:prstClr val="black"/>
                </a:solidFill>
              </a:rPr>
              <a:t>is very frequently encountered at crime scenes, particularly those of a violent nature.  </a:t>
            </a:r>
          </a:p>
          <a:p>
            <a:pPr marL="0" lvl="0" indent="0" eaLnBrk="0" fontAlgn="base" hangingPunct="0">
              <a:lnSpc>
                <a:spcPct val="100000"/>
              </a:lnSpc>
              <a:spcBef>
                <a:spcPct val="30000"/>
              </a:spcBef>
              <a:spcAft>
                <a:spcPct val="0"/>
              </a:spcAft>
              <a:buNone/>
              <a:defRPr/>
            </a:pPr>
            <a:r>
              <a:rPr lang="en-US" sz="2400" dirty="0" smtClean="0">
                <a:solidFill>
                  <a:prstClr val="black"/>
                </a:solidFill>
              </a:rPr>
              <a:t>By </a:t>
            </a:r>
            <a:r>
              <a:rPr lang="en-US" sz="2400" dirty="0">
                <a:solidFill>
                  <a:prstClr val="black"/>
                </a:solidFill>
              </a:rPr>
              <a:t>closely </a:t>
            </a:r>
            <a:r>
              <a:rPr lang="en-US" sz="2400" dirty="0" err="1" smtClean="0">
                <a:solidFill>
                  <a:prstClr val="black"/>
                </a:solidFill>
              </a:rPr>
              <a:t>analysing</a:t>
            </a:r>
            <a:r>
              <a:rPr lang="en-US" sz="2400" dirty="0" smtClean="0">
                <a:solidFill>
                  <a:prstClr val="black"/>
                </a:solidFill>
              </a:rPr>
              <a:t> </a:t>
            </a:r>
            <a:r>
              <a:rPr lang="en-US" sz="2400" dirty="0">
                <a:solidFill>
                  <a:prstClr val="black"/>
                </a:solidFill>
              </a:rPr>
              <a:t>the bloodstain pattern left at the crime scene there is information to be gained by the analysis of the pattern (s).  </a:t>
            </a:r>
          </a:p>
          <a:p>
            <a:pPr marL="0" lvl="0" indent="0" eaLnBrk="0" fontAlgn="base" hangingPunct="0">
              <a:lnSpc>
                <a:spcPct val="100000"/>
              </a:lnSpc>
              <a:spcBef>
                <a:spcPct val="30000"/>
              </a:spcBef>
              <a:spcAft>
                <a:spcPct val="0"/>
              </a:spcAft>
              <a:buNone/>
              <a:defRPr/>
            </a:pPr>
            <a:r>
              <a:rPr lang="en-US" sz="2400" dirty="0">
                <a:solidFill>
                  <a:prstClr val="black"/>
                </a:solidFill>
              </a:rPr>
              <a:t>As it is deposited, blood creates a pattern and provides a basis for study and interpretation. </a:t>
            </a:r>
          </a:p>
          <a:p>
            <a:endParaRPr lang="en-GB" dirty="0"/>
          </a:p>
        </p:txBody>
      </p:sp>
    </p:spTree>
    <p:extLst>
      <p:ext uri="{BB962C8B-B14F-4D97-AF65-F5344CB8AC3E}">
        <p14:creationId xmlns:p14="http://schemas.microsoft.com/office/powerpoint/2010/main" val="1020617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Blood Stain Patterns</a:t>
            </a:r>
            <a:endParaRPr lang="en-GB" dirty="0"/>
          </a:p>
        </p:txBody>
      </p:sp>
      <p:sp>
        <p:nvSpPr>
          <p:cNvPr id="3" name="Content Placeholder 2"/>
          <p:cNvSpPr>
            <a:spLocks noGrp="1"/>
          </p:cNvSpPr>
          <p:nvPr>
            <p:ph sz="half" idx="1"/>
          </p:nvPr>
        </p:nvSpPr>
        <p:spPr/>
        <p:txBody>
          <a:bodyPr/>
          <a:lstStyle/>
          <a:p>
            <a:pPr marL="0" lvl="0" indent="0" eaLnBrk="0" fontAlgn="base" hangingPunct="0">
              <a:lnSpc>
                <a:spcPct val="100000"/>
              </a:lnSpc>
              <a:spcBef>
                <a:spcPct val="30000"/>
              </a:spcBef>
              <a:spcAft>
                <a:spcPct val="0"/>
              </a:spcAft>
              <a:buNone/>
              <a:defRPr/>
            </a:pPr>
            <a:r>
              <a:rPr lang="en-US" sz="2400" dirty="0">
                <a:solidFill>
                  <a:prstClr val="black"/>
                </a:solidFill>
              </a:rPr>
              <a:t>The following are possible determinations made from bloodstain evidence analysis:</a:t>
            </a:r>
          </a:p>
          <a:p>
            <a:pPr marL="0" lvl="0" indent="0" eaLnBrk="0" fontAlgn="base" hangingPunct="0">
              <a:lnSpc>
                <a:spcPct val="100000"/>
              </a:lnSpc>
              <a:spcBef>
                <a:spcPct val="30000"/>
              </a:spcBef>
              <a:spcAft>
                <a:spcPct val="0"/>
              </a:spcAft>
              <a:buNone/>
              <a:defRPr/>
            </a:pP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A. Course and sequence of events that occurred during the commission of the crime </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B. The position of participant and the distance between participants</a:t>
            </a:r>
            <a:endParaRPr lang="en-GB" sz="2400" dirty="0">
              <a:solidFill>
                <a:prstClr val="black"/>
              </a:solidFill>
            </a:endParaRPr>
          </a:p>
          <a:p>
            <a:endParaRPr lang="en-GB" dirty="0"/>
          </a:p>
        </p:txBody>
      </p:sp>
      <p:pic>
        <p:nvPicPr>
          <p:cNvPr id="5" name="Content Placeholder 4"/>
          <p:cNvPicPr>
            <a:picLocks noGrp="1" noChangeAspect="1"/>
          </p:cNvPicPr>
          <p:nvPr>
            <p:ph sz="half" idx="2"/>
          </p:nvPr>
        </p:nvPicPr>
        <p:blipFill>
          <a:blip r:embed="rId2"/>
          <a:stretch>
            <a:fillRect/>
          </a:stretch>
        </p:blipFill>
        <p:spPr>
          <a:xfrm>
            <a:off x="7097948" y="2286000"/>
            <a:ext cx="2537942" cy="4022725"/>
          </a:xfrm>
          <a:prstGeom prst="rect">
            <a:avLst/>
          </a:prstGeom>
        </p:spPr>
      </p:pic>
    </p:spTree>
    <p:extLst>
      <p:ext uri="{BB962C8B-B14F-4D97-AF65-F5344CB8AC3E}">
        <p14:creationId xmlns:p14="http://schemas.microsoft.com/office/powerpoint/2010/main" val="3942060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eaLnBrk="0" fontAlgn="base" hangingPunct="0">
              <a:lnSpc>
                <a:spcPct val="100000"/>
              </a:lnSpc>
              <a:spcBef>
                <a:spcPct val="30000"/>
              </a:spcBef>
              <a:spcAft>
                <a:spcPct val="0"/>
              </a:spcAft>
              <a:defRPr/>
            </a:pPr>
            <a:r>
              <a:rPr lang="en-US" sz="3600" dirty="0">
                <a:solidFill>
                  <a:prstClr val="black"/>
                </a:solidFill>
                <a:latin typeface="Calibri" panose="020F0502020204030204"/>
                <a:ea typeface="+mn-ea"/>
                <a:cs typeface="+mn-cs"/>
              </a:rPr>
              <a:t>Categories of Bloodstains</a:t>
            </a:r>
            <a:r>
              <a:rPr lang="en-GB" sz="2400" dirty="0">
                <a:solidFill>
                  <a:prstClr val="black"/>
                </a:solidFill>
                <a:latin typeface="Calibri" panose="020F0502020204030204"/>
                <a:ea typeface="+mn-ea"/>
                <a:cs typeface="+mn-cs"/>
              </a:rPr>
              <a:t/>
            </a:r>
            <a:br>
              <a:rPr lang="en-GB" sz="2400" dirty="0">
                <a:solidFill>
                  <a:prstClr val="black"/>
                </a:solidFill>
                <a:latin typeface="Calibri" panose="020F0502020204030204"/>
                <a:ea typeface="+mn-ea"/>
                <a:cs typeface="+mn-cs"/>
              </a:rPr>
            </a:br>
            <a:endParaRPr lang="en-GB" dirty="0"/>
          </a:p>
        </p:txBody>
      </p:sp>
      <p:pic>
        <p:nvPicPr>
          <p:cNvPr id="5" name="Content Placeholder 4"/>
          <p:cNvPicPr>
            <a:picLocks noGrp="1" noChangeAspect="1"/>
          </p:cNvPicPr>
          <p:nvPr>
            <p:ph sz="half" idx="1"/>
          </p:nvPr>
        </p:nvPicPr>
        <p:blipFill>
          <a:blip r:embed="rId2"/>
          <a:stretch>
            <a:fillRect/>
          </a:stretch>
        </p:blipFill>
        <p:spPr>
          <a:xfrm>
            <a:off x="1023938" y="2978227"/>
            <a:ext cx="4754562" cy="2638271"/>
          </a:xfrm>
          <a:prstGeom prst="rect">
            <a:avLst/>
          </a:prstGeom>
        </p:spPr>
      </p:pic>
      <p:sp>
        <p:nvSpPr>
          <p:cNvPr id="4" name="Content Placeholder 3"/>
          <p:cNvSpPr>
            <a:spLocks noGrp="1"/>
          </p:cNvSpPr>
          <p:nvPr>
            <p:ph sz="half" idx="2"/>
          </p:nvPr>
        </p:nvSpPr>
        <p:spPr/>
        <p:txBody>
          <a:bodyPr/>
          <a:lstStyle/>
          <a:p>
            <a:pPr marL="0" lvl="0" indent="0" eaLnBrk="0" fontAlgn="base" hangingPunct="0">
              <a:lnSpc>
                <a:spcPct val="100000"/>
              </a:lnSpc>
              <a:spcBef>
                <a:spcPct val="30000"/>
              </a:spcBef>
              <a:spcAft>
                <a:spcPct val="0"/>
              </a:spcAft>
              <a:buNone/>
              <a:defRPr/>
            </a:pPr>
            <a:endParaRPr lang="en-US" sz="2400" dirty="0">
              <a:solidFill>
                <a:prstClr val="black"/>
              </a:solidFill>
            </a:endParaRPr>
          </a:p>
          <a:p>
            <a:pPr marL="0" lvl="0" indent="0" eaLnBrk="0" fontAlgn="base" hangingPunct="0">
              <a:lnSpc>
                <a:spcPct val="100000"/>
              </a:lnSpc>
              <a:spcBef>
                <a:spcPct val="30000"/>
              </a:spcBef>
              <a:spcAft>
                <a:spcPct val="0"/>
              </a:spcAft>
              <a:buNone/>
              <a:defRPr/>
            </a:pPr>
            <a:endParaRPr lang="en-US" sz="2400" dirty="0" smtClean="0">
              <a:solidFill>
                <a:prstClr val="black"/>
              </a:solidFill>
            </a:endParaRPr>
          </a:p>
          <a:p>
            <a:pPr marL="0" lvl="0" indent="0" eaLnBrk="0" fontAlgn="base" hangingPunct="0">
              <a:lnSpc>
                <a:spcPct val="100000"/>
              </a:lnSpc>
              <a:spcBef>
                <a:spcPct val="30000"/>
              </a:spcBef>
              <a:spcAft>
                <a:spcPct val="0"/>
              </a:spcAft>
              <a:buNone/>
              <a:defRPr/>
            </a:pPr>
            <a:r>
              <a:rPr lang="en-US" sz="2400" dirty="0" smtClean="0">
                <a:solidFill>
                  <a:prstClr val="black"/>
                </a:solidFill>
              </a:rPr>
              <a:t>1</a:t>
            </a:r>
            <a:r>
              <a:rPr lang="en-US" sz="2400" dirty="0">
                <a:solidFill>
                  <a:prstClr val="black"/>
                </a:solidFill>
              </a:rPr>
              <a:t>. Falling/Dripping</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Blood falls or drips when overcome by the influence of gravity.  These are characterized by larger, circular stains.</a:t>
            </a:r>
            <a:endParaRPr lang="en-GB" sz="2400" dirty="0">
              <a:solidFill>
                <a:prstClr val="black"/>
              </a:solidFill>
            </a:endParaRPr>
          </a:p>
          <a:p>
            <a:endParaRPr lang="en-GB" dirty="0"/>
          </a:p>
        </p:txBody>
      </p:sp>
    </p:spTree>
    <p:extLst>
      <p:ext uri="{BB962C8B-B14F-4D97-AF65-F5344CB8AC3E}">
        <p14:creationId xmlns:p14="http://schemas.microsoft.com/office/powerpoint/2010/main" val="133501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solidFill>
                  <a:prstClr val="black"/>
                </a:solidFill>
                <a:latin typeface="Calibri" panose="020F0502020204030204"/>
              </a:rPr>
              <a:t>Categories of Bloodstains</a:t>
            </a:r>
            <a:endParaRPr lang="en-GB" dirty="0"/>
          </a:p>
        </p:txBody>
      </p:sp>
      <p:sp>
        <p:nvSpPr>
          <p:cNvPr id="3" name="Content Placeholder 2"/>
          <p:cNvSpPr>
            <a:spLocks noGrp="1"/>
          </p:cNvSpPr>
          <p:nvPr>
            <p:ph sz="half" idx="1"/>
          </p:nvPr>
        </p:nvSpPr>
        <p:spPr/>
        <p:txBody>
          <a:bodyPr/>
          <a:lstStyle/>
          <a:p>
            <a:pPr marL="0" lvl="0" indent="0">
              <a:lnSpc>
                <a:spcPct val="100000"/>
              </a:lnSpc>
              <a:spcBef>
                <a:spcPts val="0"/>
              </a:spcBef>
              <a:buNone/>
            </a:pPr>
            <a:endParaRPr lang="en-US" sz="2400" dirty="0" smtClean="0">
              <a:solidFill>
                <a:prstClr val="black"/>
              </a:solidFill>
            </a:endParaRPr>
          </a:p>
          <a:p>
            <a:pPr marL="0" lvl="0" indent="0">
              <a:lnSpc>
                <a:spcPct val="100000"/>
              </a:lnSpc>
              <a:spcBef>
                <a:spcPts val="0"/>
              </a:spcBef>
              <a:buNone/>
            </a:pPr>
            <a:r>
              <a:rPr lang="en-US" sz="2400" dirty="0" smtClean="0">
                <a:solidFill>
                  <a:prstClr val="black"/>
                </a:solidFill>
              </a:rPr>
              <a:t>Blood </a:t>
            </a:r>
            <a:r>
              <a:rPr lang="en-US" sz="2400" dirty="0">
                <a:solidFill>
                  <a:prstClr val="black"/>
                </a:solidFill>
              </a:rPr>
              <a:t>falls or drips when overcome by the influence of gravity. </a:t>
            </a:r>
            <a:endParaRPr lang="en-US" sz="2400" dirty="0" smtClean="0">
              <a:solidFill>
                <a:prstClr val="black"/>
              </a:solidFill>
            </a:endParaRPr>
          </a:p>
          <a:p>
            <a:pPr marL="0" lvl="0" indent="0">
              <a:lnSpc>
                <a:spcPct val="100000"/>
              </a:lnSpc>
              <a:spcBef>
                <a:spcPts val="0"/>
              </a:spcBef>
              <a:buNone/>
            </a:pPr>
            <a:endParaRPr lang="en-US" sz="2400" dirty="0">
              <a:solidFill>
                <a:prstClr val="black"/>
              </a:solidFill>
            </a:endParaRPr>
          </a:p>
          <a:p>
            <a:pPr marL="0" lvl="0" indent="0">
              <a:lnSpc>
                <a:spcPct val="100000"/>
              </a:lnSpc>
              <a:spcBef>
                <a:spcPts val="0"/>
              </a:spcBef>
              <a:buNone/>
            </a:pPr>
            <a:r>
              <a:rPr lang="en-US" sz="2400" dirty="0" smtClean="0">
                <a:solidFill>
                  <a:prstClr val="black"/>
                </a:solidFill>
              </a:rPr>
              <a:t>These </a:t>
            </a:r>
            <a:r>
              <a:rPr lang="en-US" sz="2400" dirty="0">
                <a:solidFill>
                  <a:prstClr val="black"/>
                </a:solidFill>
              </a:rPr>
              <a:t>are characterized by larger circular stains which increase dependent upon the height from which dropped.</a:t>
            </a:r>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355556" y="2286000"/>
            <a:ext cx="4022725" cy="4022725"/>
          </a:xfrm>
          <a:prstGeom prst="rect">
            <a:avLst/>
          </a:prstGeom>
        </p:spPr>
      </p:pic>
      <p:pic>
        <p:nvPicPr>
          <p:cNvPr id="6" name="Picture 5"/>
          <p:cNvPicPr>
            <a:picLocks noChangeAspect="1"/>
          </p:cNvPicPr>
          <p:nvPr/>
        </p:nvPicPr>
        <p:blipFill>
          <a:blip r:embed="rId3"/>
          <a:stretch>
            <a:fillRect/>
          </a:stretch>
        </p:blipFill>
        <p:spPr>
          <a:xfrm>
            <a:off x="10112589" y="44625"/>
            <a:ext cx="1652159" cy="1646063"/>
          </a:xfrm>
          <a:prstGeom prst="rect">
            <a:avLst/>
          </a:prstGeom>
        </p:spPr>
      </p:pic>
    </p:spTree>
    <p:extLst>
      <p:ext uri="{BB962C8B-B14F-4D97-AF65-F5344CB8AC3E}">
        <p14:creationId xmlns:p14="http://schemas.microsoft.com/office/powerpoint/2010/main" val="3640869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eaLnBrk="0" fontAlgn="base" hangingPunct="0">
              <a:lnSpc>
                <a:spcPct val="100000"/>
              </a:lnSpc>
              <a:spcBef>
                <a:spcPct val="30000"/>
              </a:spcBef>
              <a:spcAft>
                <a:spcPct val="0"/>
              </a:spcAft>
              <a:defRPr/>
            </a:pPr>
            <a:r>
              <a:rPr lang="en-US" sz="3600" dirty="0">
                <a:solidFill>
                  <a:prstClr val="black"/>
                </a:solidFill>
                <a:latin typeface="Calibri" panose="020F0502020204030204"/>
                <a:ea typeface="+mn-ea"/>
                <a:cs typeface="+mn-cs"/>
              </a:rPr>
              <a:t>Categories of Bloodstains</a:t>
            </a:r>
            <a:r>
              <a:rPr lang="en-GB" sz="2200" dirty="0">
                <a:solidFill>
                  <a:prstClr val="black"/>
                </a:solidFill>
                <a:latin typeface="Calibri" panose="020F0502020204030204"/>
                <a:ea typeface="+mn-ea"/>
                <a:cs typeface="+mn-cs"/>
              </a:rPr>
              <a:t/>
            </a:r>
            <a:br>
              <a:rPr lang="en-GB" sz="2200" dirty="0">
                <a:solidFill>
                  <a:prstClr val="black"/>
                </a:solidFill>
                <a:latin typeface="Calibri" panose="020F0502020204030204"/>
                <a:ea typeface="+mn-ea"/>
                <a:cs typeface="+mn-cs"/>
              </a:rPr>
            </a:br>
            <a:endParaRPr lang="en-GB" dirty="0"/>
          </a:p>
        </p:txBody>
      </p:sp>
      <p:pic>
        <p:nvPicPr>
          <p:cNvPr id="5" name="Content Placeholder 4"/>
          <p:cNvPicPr>
            <a:picLocks noGrp="1" noChangeAspect="1"/>
          </p:cNvPicPr>
          <p:nvPr>
            <p:ph sz="half" idx="1"/>
          </p:nvPr>
        </p:nvPicPr>
        <p:blipFill>
          <a:blip r:embed="rId2"/>
          <a:stretch>
            <a:fillRect/>
          </a:stretch>
        </p:blipFill>
        <p:spPr>
          <a:xfrm>
            <a:off x="838200" y="1532636"/>
            <a:ext cx="3805237" cy="2939732"/>
          </a:xfrm>
          <a:prstGeom prst="rect">
            <a:avLst/>
          </a:prstGeom>
        </p:spPr>
      </p:pic>
      <p:sp>
        <p:nvSpPr>
          <p:cNvPr id="4" name="Content Placeholder 3"/>
          <p:cNvSpPr>
            <a:spLocks noGrp="1"/>
          </p:cNvSpPr>
          <p:nvPr>
            <p:ph sz="half" idx="2"/>
          </p:nvPr>
        </p:nvSpPr>
        <p:spPr/>
        <p:txBody>
          <a:bodyPr>
            <a:normAutofit fontScale="92500" lnSpcReduction="10000"/>
          </a:bodyPr>
          <a:lstStyle/>
          <a:p>
            <a:pPr marL="0" lvl="0" indent="0" eaLnBrk="0" fontAlgn="base" hangingPunct="0">
              <a:lnSpc>
                <a:spcPct val="100000"/>
              </a:lnSpc>
              <a:spcBef>
                <a:spcPct val="30000"/>
              </a:spcBef>
              <a:spcAft>
                <a:spcPct val="0"/>
              </a:spcAft>
              <a:buNone/>
              <a:defRPr/>
            </a:pPr>
            <a:endParaRPr lang="en-US"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2. Projected</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Blood is being propelled or expelled by a force greater than gravity, such as:</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a. Blood being flung off of a bloody object in a tangential arch, usually on the backswing (cast-off blood) before it is released..</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b. Blood being pumped through a breached artery by the action of the heart (arterial bleeding).</a:t>
            </a:r>
            <a:endParaRPr lang="en-GB" sz="2400" dirty="0">
              <a:solidFill>
                <a:prstClr val="black"/>
              </a:solidFill>
            </a:endParaRPr>
          </a:p>
          <a:p>
            <a:endParaRPr lang="en-GB" dirty="0"/>
          </a:p>
        </p:txBody>
      </p:sp>
      <p:pic>
        <p:nvPicPr>
          <p:cNvPr id="6" name="Picture 5"/>
          <p:cNvPicPr>
            <a:picLocks noChangeAspect="1"/>
          </p:cNvPicPr>
          <p:nvPr/>
        </p:nvPicPr>
        <p:blipFill>
          <a:blip r:embed="rId3"/>
          <a:stretch>
            <a:fillRect/>
          </a:stretch>
        </p:blipFill>
        <p:spPr>
          <a:xfrm>
            <a:off x="2057399" y="3578195"/>
            <a:ext cx="3390175" cy="1788345"/>
          </a:xfrm>
          <a:prstGeom prst="rect">
            <a:avLst/>
          </a:prstGeom>
        </p:spPr>
      </p:pic>
    </p:spTree>
    <p:extLst>
      <p:ext uri="{BB962C8B-B14F-4D97-AF65-F5344CB8AC3E}">
        <p14:creationId xmlns:p14="http://schemas.microsoft.com/office/powerpoint/2010/main" val="37777616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eaLnBrk="0" fontAlgn="base" hangingPunct="0">
              <a:lnSpc>
                <a:spcPct val="100000"/>
              </a:lnSpc>
              <a:spcBef>
                <a:spcPct val="30000"/>
              </a:spcBef>
              <a:spcAft>
                <a:spcPct val="0"/>
              </a:spcAft>
              <a:defRPr/>
            </a:pPr>
            <a:r>
              <a:rPr lang="en-US" sz="3600" dirty="0">
                <a:solidFill>
                  <a:prstClr val="black"/>
                </a:solidFill>
                <a:latin typeface="Calibri" panose="020F0502020204030204"/>
                <a:ea typeface="+mn-ea"/>
                <a:cs typeface="+mn-cs"/>
              </a:rPr>
              <a:t>Categories of Bloodstains</a:t>
            </a:r>
            <a:r>
              <a:rPr lang="en-GB" sz="2000" dirty="0">
                <a:solidFill>
                  <a:prstClr val="black"/>
                </a:solidFill>
                <a:latin typeface="Calibri" panose="020F0502020204030204"/>
                <a:ea typeface="+mn-ea"/>
                <a:cs typeface="+mn-cs"/>
              </a:rPr>
              <a:t/>
            </a:r>
            <a:br>
              <a:rPr lang="en-GB" sz="2000" dirty="0">
                <a:solidFill>
                  <a:prstClr val="black"/>
                </a:solidFill>
                <a:latin typeface="Calibri" panose="020F0502020204030204"/>
                <a:ea typeface="+mn-ea"/>
                <a:cs typeface="+mn-cs"/>
              </a:rPr>
            </a:br>
            <a:endParaRPr lang="en-GB" dirty="0"/>
          </a:p>
        </p:txBody>
      </p:sp>
      <p:sp>
        <p:nvSpPr>
          <p:cNvPr id="3" name="Content Placeholder 2"/>
          <p:cNvSpPr>
            <a:spLocks noGrp="1"/>
          </p:cNvSpPr>
          <p:nvPr>
            <p:ph sz="half" idx="1"/>
          </p:nvPr>
        </p:nvSpPr>
        <p:spPr/>
        <p:txBody>
          <a:bodyPr>
            <a:normAutofit fontScale="85000" lnSpcReduction="10000"/>
          </a:bodyPr>
          <a:lstStyle/>
          <a:p>
            <a:pPr marL="0" lvl="0" indent="0" eaLnBrk="0" fontAlgn="base" hangingPunct="0">
              <a:lnSpc>
                <a:spcPct val="100000"/>
              </a:lnSpc>
              <a:spcBef>
                <a:spcPct val="30000"/>
              </a:spcBef>
              <a:spcAft>
                <a:spcPct val="0"/>
              </a:spcAft>
              <a:buNone/>
              <a:defRPr/>
            </a:pPr>
            <a:r>
              <a:rPr lang="en-US" sz="2400" dirty="0" smtClean="0">
                <a:solidFill>
                  <a:prstClr val="black"/>
                </a:solidFill>
              </a:rPr>
              <a:t>3</a:t>
            </a:r>
            <a:r>
              <a:rPr lang="en-US" sz="2400" dirty="0">
                <a:solidFill>
                  <a:prstClr val="black"/>
                </a:solidFill>
              </a:rPr>
              <a:t>. Contact</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a. Swipe</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A bloody object coming in contact with a non-bloody object.</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b. Wipe</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An object disturbing existing blood.</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c. Detail</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Characteristics can range from a rough outline of the object to fine detail (such as a bloody visible fingerprint) and/or “feathering” which are fine lines that indicate the direction of motion of the depositing contact.</a:t>
            </a:r>
            <a:endParaRPr lang="en-GB" sz="2400" dirty="0">
              <a:solidFill>
                <a:prstClr val="black"/>
              </a:solidFill>
            </a:endParaRPr>
          </a:p>
          <a:p>
            <a:endParaRPr lang="en-GB" dirty="0"/>
          </a:p>
        </p:txBody>
      </p:sp>
      <p:pic>
        <p:nvPicPr>
          <p:cNvPr id="5" name="Content Placeholder 4"/>
          <p:cNvPicPr>
            <a:picLocks noGrp="1" noChangeAspect="1"/>
          </p:cNvPicPr>
          <p:nvPr>
            <p:ph sz="half" idx="2"/>
          </p:nvPr>
        </p:nvPicPr>
        <p:blipFill>
          <a:blip r:embed="rId2"/>
          <a:stretch>
            <a:fillRect/>
          </a:stretch>
        </p:blipFill>
        <p:spPr>
          <a:xfrm>
            <a:off x="6623312" y="2767134"/>
            <a:ext cx="3487214" cy="3060457"/>
          </a:xfrm>
          <a:prstGeom prst="rect">
            <a:avLst/>
          </a:prstGeom>
        </p:spPr>
      </p:pic>
    </p:spTree>
    <p:extLst>
      <p:ext uri="{BB962C8B-B14F-4D97-AF65-F5344CB8AC3E}">
        <p14:creationId xmlns:p14="http://schemas.microsoft.com/office/powerpoint/2010/main" val="2711899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eaLnBrk="0" fontAlgn="base" hangingPunct="0">
              <a:lnSpc>
                <a:spcPct val="100000"/>
              </a:lnSpc>
              <a:spcBef>
                <a:spcPct val="30000"/>
              </a:spcBef>
              <a:spcAft>
                <a:spcPct val="0"/>
              </a:spcAft>
              <a:defRPr/>
            </a:pPr>
            <a:r>
              <a:rPr lang="en-US" sz="3600" dirty="0">
                <a:solidFill>
                  <a:prstClr val="black"/>
                </a:solidFill>
                <a:latin typeface="Calibri" panose="020F0502020204030204"/>
                <a:ea typeface="+mn-ea"/>
                <a:cs typeface="+mn-cs"/>
              </a:rPr>
              <a:t>Impact</a:t>
            </a:r>
            <a:r>
              <a:rPr lang="en-GB" sz="2200" dirty="0">
                <a:solidFill>
                  <a:prstClr val="black"/>
                </a:solidFill>
                <a:latin typeface="Calibri" panose="020F0502020204030204"/>
                <a:ea typeface="+mn-ea"/>
                <a:cs typeface="+mn-cs"/>
              </a:rPr>
              <a:t/>
            </a:r>
            <a:br>
              <a:rPr lang="en-GB" sz="2200" dirty="0">
                <a:solidFill>
                  <a:prstClr val="black"/>
                </a:solidFill>
                <a:latin typeface="Calibri" panose="020F0502020204030204"/>
                <a:ea typeface="+mn-ea"/>
                <a:cs typeface="+mn-cs"/>
              </a:rPr>
            </a:b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230408" y="2286000"/>
            <a:ext cx="4341622" cy="4022725"/>
          </a:xfrm>
        </p:spPr>
      </p:pic>
      <p:sp>
        <p:nvSpPr>
          <p:cNvPr id="4" name="Content Placeholder 3"/>
          <p:cNvSpPr>
            <a:spLocks noGrp="1"/>
          </p:cNvSpPr>
          <p:nvPr>
            <p:ph sz="half" idx="2"/>
          </p:nvPr>
        </p:nvSpPr>
        <p:spPr/>
        <p:txBody>
          <a:bodyPr>
            <a:normAutofit fontScale="92500"/>
          </a:bodyPr>
          <a:lstStyle/>
          <a:p>
            <a:pPr marL="0" lvl="0" indent="0" eaLnBrk="0" fontAlgn="base" hangingPunct="0">
              <a:lnSpc>
                <a:spcPct val="100000"/>
              </a:lnSpc>
              <a:spcBef>
                <a:spcPct val="30000"/>
              </a:spcBef>
              <a:spcAft>
                <a:spcPct val="0"/>
              </a:spcAft>
              <a:buNone/>
              <a:defRPr/>
            </a:pPr>
            <a:r>
              <a:rPr lang="en-US" sz="2400" dirty="0" smtClean="0">
                <a:solidFill>
                  <a:prstClr val="black"/>
                </a:solidFill>
              </a:rPr>
              <a:t>Blood </a:t>
            </a:r>
            <a:r>
              <a:rPr lang="en-US" sz="2400" dirty="0">
                <a:solidFill>
                  <a:prstClr val="black"/>
                </a:solidFill>
              </a:rPr>
              <a:t>being compressed by some force causing it to be broken into smaller droplets.  These stains are characterized by various sizes and random distribution.</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Low velocity impact spatter</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Spatter size 5 mm or more in diameter.  This classification usually is caused by blood that is splashed onto a surface or blood that is subjected to a minor impact like stepping into blood or an object falling into blood.</a:t>
            </a:r>
            <a:endParaRPr lang="en-GB" sz="2400" dirty="0">
              <a:solidFill>
                <a:prstClr val="black"/>
              </a:solidFill>
            </a:endParaRPr>
          </a:p>
          <a:p>
            <a:endParaRPr lang="en-GB" dirty="0"/>
          </a:p>
        </p:txBody>
      </p:sp>
    </p:spTree>
    <p:extLst>
      <p:ext uri="{BB962C8B-B14F-4D97-AF65-F5344CB8AC3E}">
        <p14:creationId xmlns:p14="http://schemas.microsoft.com/office/powerpoint/2010/main" val="3826020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eaLnBrk="0" fontAlgn="base" hangingPunct="0">
              <a:lnSpc>
                <a:spcPct val="100000"/>
              </a:lnSpc>
              <a:spcBef>
                <a:spcPct val="30000"/>
              </a:spcBef>
              <a:spcAft>
                <a:spcPct val="0"/>
              </a:spcAft>
              <a:defRPr/>
            </a:pPr>
            <a:r>
              <a:rPr lang="en-US" sz="3600" dirty="0">
                <a:solidFill>
                  <a:prstClr val="black"/>
                </a:solidFill>
                <a:latin typeface="Calibri" panose="020F0502020204030204"/>
                <a:ea typeface="+mn-ea"/>
                <a:cs typeface="+mn-cs"/>
              </a:rPr>
              <a:t>Medium velocity impact spatter</a:t>
            </a:r>
            <a:r>
              <a:rPr lang="en-US" sz="2800" dirty="0">
                <a:solidFill>
                  <a:prstClr val="black"/>
                </a:solidFill>
                <a:latin typeface="Calibri" panose="020F0502020204030204"/>
                <a:ea typeface="+mn-ea"/>
                <a:cs typeface="+mn-cs"/>
              </a:rPr>
              <a:t/>
            </a:r>
            <a:br>
              <a:rPr lang="en-US" sz="2800" dirty="0">
                <a:solidFill>
                  <a:prstClr val="black"/>
                </a:solidFill>
                <a:latin typeface="Calibri" panose="020F0502020204030204"/>
                <a:ea typeface="+mn-ea"/>
                <a:cs typeface="+mn-cs"/>
              </a:rPr>
            </a:br>
            <a:endParaRPr lang="en-GB" dirty="0"/>
          </a:p>
        </p:txBody>
      </p:sp>
      <p:sp>
        <p:nvSpPr>
          <p:cNvPr id="3" name="Content Placeholder 2"/>
          <p:cNvSpPr>
            <a:spLocks noGrp="1"/>
          </p:cNvSpPr>
          <p:nvPr>
            <p:ph sz="half" idx="1"/>
          </p:nvPr>
        </p:nvSpPr>
        <p:spPr/>
        <p:txBody>
          <a:bodyPr/>
          <a:lstStyle/>
          <a:p>
            <a:pPr marL="0" lvl="0" indent="0" eaLnBrk="0" fontAlgn="base" hangingPunct="0">
              <a:lnSpc>
                <a:spcPct val="100000"/>
              </a:lnSpc>
              <a:spcBef>
                <a:spcPct val="30000"/>
              </a:spcBef>
              <a:spcAft>
                <a:spcPct val="0"/>
              </a:spcAft>
              <a:buNone/>
              <a:defRPr/>
            </a:pPr>
            <a:endParaRPr lang="en-GB" dirty="0">
              <a:solidFill>
                <a:prstClr val="black"/>
              </a:solidFill>
            </a:endParaRPr>
          </a:p>
          <a:p>
            <a:pPr marL="0" lvl="0" indent="0" eaLnBrk="0" fontAlgn="base" hangingPunct="0">
              <a:lnSpc>
                <a:spcPct val="100000"/>
              </a:lnSpc>
              <a:spcBef>
                <a:spcPct val="30000"/>
              </a:spcBef>
              <a:spcAft>
                <a:spcPct val="0"/>
              </a:spcAft>
              <a:buNone/>
              <a:defRPr/>
            </a:pPr>
            <a:r>
              <a:rPr lang="en-US" dirty="0">
                <a:solidFill>
                  <a:prstClr val="black"/>
                </a:solidFill>
              </a:rPr>
              <a:t>Spatter size is usually in the 1 to 4 mm range. Blood is usually subjected to a force between 5 -25 feet/second.  Medium velocity spatter is commonly associated with blunt force trauma.</a:t>
            </a:r>
            <a:endParaRPr lang="en-GB" dirty="0">
              <a:solidFill>
                <a:prstClr val="black"/>
              </a:solidFill>
            </a:endParaRPr>
          </a:p>
          <a:p>
            <a:endParaRPr lang="en-GB" dirty="0"/>
          </a:p>
        </p:txBody>
      </p:sp>
      <p:pic>
        <p:nvPicPr>
          <p:cNvPr id="5" name="Content Placeholder 4"/>
          <p:cNvPicPr>
            <a:picLocks noGrp="1" noChangeAspect="1"/>
          </p:cNvPicPr>
          <p:nvPr>
            <p:ph sz="half" idx="2"/>
          </p:nvPr>
        </p:nvPicPr>
        <p:blipFill>
          <a:blip r:embed="rId2"/>
          <a:stretch>
            <a:fillRect/>
          </a:stretch>
        </p:blipFill>
        <p:spPr>
          <a:xfrm>
            <a:off x="6604244" y="2286000"/>
            <a:ext cx="3525350" cy="4022725"/>
          </a:xfrm>
          <a:prstGeom prst="rect">
            <a:avLst/>
          </a:prstGeom>
        </p:spPr>
      </p:pic>
    </p:spTree>
    <p:extLst>
      <p:ext uri="{BB962C8B-B14F-4D97-AF65-F5344CB8AC3E}">
        <p14:creationId xmlns:p14="http://schemas.microsoft.com/office/powerpoint/2010/main" val="40562189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eaLnBrk="0" fontAlgn="base" hangingPunct="0">
              <a:lnSpc>
                <a:spcPct val="100000"/>
              </a:lnSpc>
              <a:spcBef>
                <a:spcPct val="30000"/>
              </a:spcBef>
              <a:spcAft>
                <a:spcPct val="0"/>
              </a:spcAft>
              <a:defRPr/>
            </a:pPr>
            <a:r>
              <a:rPr lang="en-US" sz="3600" dirty="0">
                <a:solidFill>
                  <a:prstClr val="black"/>
                </a:solidFill>
                <a:latin typeface="Calibri" panose="020F0502020204030204"/>
                <a:ea typeface="+mn-ea"/>
                <a:cs typeface="+mn-cs"/>
              </a:rPr>
              <a:t>High velocity impact spatter</a:t>
            </a:r>
            <a:r>
              <a:rPr lang="en-GB" sz="2000" dirty="0">
                <a:solidFill>
                  <a:prstClr val="black"/>
                </a:solidFill>
                <a:latin typeface="Calibri" panose="020F0502020204030204"/>
                <a:ea typeface="+mn-ea"/>
                <a:cs typeface="+mn-cs"/>
              </a:rPr>
              <a:t/>
            </a:r>
            <a:br>
              <a:rPr lang="en-GB" sz="2000" dirty="0">
                <a:solidFill>
                  <a:prstClr val="black"/>
                </a:solidFill>
                <a:latin typeface="Calibri" panose="020F0502020204030204"/>
                <a:ea typeface="+mn-ea"/>
                <a:cs typeface="+mn-cs"/>
              </a:rPr>
            </a:br>
            <a:endParaRPr lang="en-GB" dirty="0"/>
          </a:p>
        </p:txBody>
      </p:sp>
      <p:pic>
        <p:nvPicPr>
          <p:cNvPr id="5" name="Content Placeholder 4"/>
          <p:cNvPicPr>
            <a:picLocks noGrp="1" noChangeAspect="1"/>
          </p:cNvPicPr>
          <p:nvPr>
            <p:ph sz="half" idx="1"/>
          </p:nvPr>
        </p:nvPicPr>
        <p:blipFill>
          <a:blip r:embed="rId2"/>
          <a:stretch>
            <a:fillRect/>
          </a:stretch>
        </p:blipFill>
        <p:spPr>
          <a:xfrm>
            <a:off x="1185131" y="2822002"/>
            <a:ext cx="4432176" cy="2950720"/>
          </a:xfrm>
          <a:prstGeom prst="rect">
            <a:avLst/>
          </a:prstGeom>
        </p:spPr>
      </p:pic>
      <p:sp>
        <p:nvSpPr>
          <p:cNvPr id="4" name="Content Placeholder 3"/>
          <p:cNvSpPr>
            <a:spLocks noGrp="1"/>
          </p:cNvSpPr>
          <p:nvPr>
            <p:ph sz="half" idx="2"/>
          </p:nvPr>
        </p:nvSpPr>
        <p:spPr/>
        <p:txBody>
          <a:bodyPr>
            <a:normAutofit fontScale="85000" lnSpcReduction="10000"/>
          </a:bodyPr>
          <a:lstStyle/>
          <a:p>
            <a:pPr marL="0" lvl="0" indent="0" eaLnBrk="0" fontAlgn="base" hangingPunct="0">
              <a:lnSpc>
                <a:spcPct val="100000"/>
              </a:lnSpc>
              <a:spcBef>
                <a:spcPct val="30000"/>
              </a:spcBef>
              <a:spcAft>
                <a:spcPct val="0"/>
              </a:spcAft>
              <a:buNone/>
              <a:defRPr/>
            </a:pPr>
            <a:r>
              <a:rPr lang="en-US" sz="2400" dirty="0" smtClean="0">
                <a:solidFill>
                  <a:prstClr val="black"/>
                </a:solidFill>
              </a:rPr>
              <a:t>Spatter </a:t>
            </a:r>
            <a:r>
              <a:rPr lang="en-US" sz="2400" dirty="0">
                <a:solidFill>
                  <a:prstClr val="black"/>
                </a:solidFill>
              </a:rPr>
              <a:t>size is 1mm or less.  Blood is subjected to a force of 100 feet/second or greater.  </a:t>
            </a:r>
          </a:p>
          <a:p>
            <a:pPr marL="0" lvl="0" indent="0" eaLnBrk="0" fontAlgn="base" hangingPunct="0">
              <a:lnSpc>
                <a:spcPct val="100000"/>
              </a:lnSpc>
              <a:spcBef>
                <a:spcPct val="30000"/>
              </a:spcBef>
              <a:spcAft>
                <a:spcPct val="0"/>
              </a:spcAft>
              <a:buNone/>
              <a:defRPr/>
            </a:pPr>
            <a:r>
              <a:rPr lang="en-US" sz="2400" dirty="0">
                <a:solidFill>
                  <a:prstClr val="black"/>
                </a:solidFill>
              </a:rPr>
              <a:t>Many of the individual spatters are 0.01 mm or smaller and are created by a mist-like dispersion.  Often associated with gunshots or explosions, this atomized mist, because of the low mass of the droplets,  will usually only travel a short distance, less than a meter, before being overcome by gravitational forces.  </a:t>
            </a:r>
          </a:p>
          <a:p>
            <a:pPr marL="0" lvl="0" indent="0" eaLnBrk="0" fontAlgn="base" hangingPunct="0">
              <a:lnSpc>
                <a:spcPct val="100000"/>
              </a:lnSpc>
              <a:spcBef>
                <a:spcPct val="30000"/>
              </a:spcBef>
              <a:spcAft>
                <a:spcPct val="0"/>
              </a:spcAft>
              <a:buNone/>
              <a:defRPr/>
            </a:pPr>
            <a:r>
              <a:rPr lang="en-US" sz="2400" dirty="0">
                <a:solidFill>
                  <a:prstClr val="black"/>
                </a:solidFill>
              </a:rPr>
              <a:t>The dispersion is often cone-shaped with the mist falling off quickly and the larger droplets traveling up to 6 feet away.</a:t>
            </a:r>
            <a:endParaRPr lang="en-GB" sz="2400" dirty="0">
              <a:solidFill>
                <a:prstClr val="black"/>
              </a:solidFill>
            </a:endParaRPr>
          </a:p>
          <a:p>
            <a:endParaRPr lang="en-GB" dirty="0"/>
          </a:p>
        </p:txBody>
      </p:sp>
    </p:spTree>
    <p:extLst>
      <p:ext uri="{BB962C8B-B14F-4D97-AF65-F5344CB8AC3E}">
        <p14:creationId xmlns:p14="http://schemas.microsoft.com/office/powerpoint/2010/main" val="1208257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eaLnBrk="0" fontAlgn="base" hangingPunct="0">
              <a:lnSpc>
                <a:spcPct val="100000"/>
              </a:lnSpc>
              <a:spcBef>
                <a:spcPct val="30000"/>
              </a:spcBef>
              <a:spcAft>
                <a:spcPct val="0"/>
              </a:spcAft>
              <a:defRPr/>
            </a:pPr>
            <a:r>
              <a:rPr lang="en-US" sz="3600" dirty="0">
                <a:solidFill>
                  <a:prstClr val="black"/>
                </a:solidFill>
                <a:latin typeface="Calibri" panose="020F0502020204030204"/>
                <a:ea typeface="+mn-ea"/>
                <a:cs typeface="+mn-cs"/>
              </a:rPr>
              <a:t>Impact Angle Determination - Shape of Spatter</a:t>
            </a:r>
            <a:r>
              <a:rPr lang="en-GB" sz="2200" dirty="0">
                <a:solidFill>
                  <a:prstClr val="black"/>
                </a:solidFill>
                <a:latin typeface="Calibri" panose="020F0502020204030204"/>
                <a:ea typeface="+mn-ea"/>
                <a:cs typeface="+mn-cs"/>
              </a:rPr>
              <a:t/>
            </a:r>
            <a:br>
              <a:rPr lang="en-GB" sz="2200" dirty="0">
                <a:solidFill>
                  <a:prstClr val="black"/>
                </a:solidFill>
                <a:latin typeface="Calibri" panose="020F0502020204030204"/>
                <a:ea typeface="+mn-ea"/>
                <a:cs typeface="+mn-cs"/>
              </a:rPr>
            </a:br>
            <a:endParaRPr lang="en-GB" dirty="0"/>
          </a:p>
        </p:txBody>
      </p:sp>
      <p:sp>
        <p:nvSpPr>
          <p:cNvPr id="3" name="Content Placeholder 2"/>
          <p:cNvSpPr>
            <a:spLocks noGrp="1"/>
          </p:cNvSpPr>
          <p:nvPr>
            <p:ph sz="half" idx="1"/>
          </p:nvPr>
        </p:nvSpPr>
        <p:spPr/>
        <p:txBody>
          <a:bodyPr>
            <a:normAutofit fontScale="92500"/>
          </a:bodyPr>
          <a:lstStyle/>
          <a:p>
            <a:pPr marL="0" lvl="0" indent="0" eaLnBrk="0" fontAlgn="base" hangingPunct="0">
              <a:lnSpc>
                <a:spcPct val="100000"/>
              </a:lnSpc>
              <a:spcBef>
                <a:spcPct val="30000"/>
              </a:spcBef>
              <a:spcAft>
                <a:spcPct val="0"/>
              </a:spcAft>
              <a:buNone/>
              <a:defRPr/>
            </a:pPr>
            <a:r>
              <a:rPr lang="en-US" sz="2400" dirty="0" smtClean="0">
                <a:solidFill>
                  <a:prstClr val="black"/>
                </a:solidFill>
              </a:rPr>
              <a:t>If </a:t>
            </a:r>
            <a:r>
              <a:rPr lang="en-US" sz="2400" dirty="0">
                <a:solidFill>
                  <a:prstClr val="black"/>
                </a:solidFill>
              </a:rPr>
              <a:t>blood strikes a surface at an angle to its line of flight, an elongated stain will result.</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The degree of elongation is proportional to the angle of impact, impact angle = arc sine (width/length).  This is useful in determining a three dimensional point of origin.</a:t>
            </a:r>
            <a:endParaRPr lang="en-GB" sz="2400" dirty="0">
              <a:solidFill>
                <a:prstClr val="black"/>
              </a:solidFill>
            </a:endParaRPr>
          </a:p>
          <a:p>
            <a:pPr marL="0" lvl="0" indent="0" eaLnBrk="0" fontAlgn="base" hangingPunct="0">
              <a:lnSpc>
                <a:spcPct val="100000"/>
              </a:lnSpc>
              <a:spcBef>
                <a:spcPct val="30000"/>
              </a:spcBef>
              <a:spcAft>
                <a:spcPct val="0"/>
              </a:spcAft>
              <a:buNone/>
              <a:defRPr/>
            </a:pPr>
            <a:r>
              <a:rPr lang="en-US" sz="2400" dirty="0">
                <a:solidFill>
                  <a:prstClr val="black"/>
                </a:solidFill>
              </a:rPr>
              <a:t>Directionality determination - the narrow ends of elongated spatter point in the direction of travel.  </a:t>
            </a:r>
            <a:endParaRPr lang="en-GB" sz="2400" dirty="0">
              <a:solidFill>
                <a:prstClr val="black"/>
              </a:solidFill>
            </a:endParaRPr>
          </a:p>
          <a:p>
            <a:endParaRPr lang="en-GB" dirty="0"/>
          </a:p>
        </p:txBody>
      </p:sp>
      <p:pic>
        <p:nvPicPr>
          <p:cNvPr id="5" name="Content Placeholder 4"/>
          <p:cNvPicPr>
            <a:picLocks noGrp="1" noChangeAspect="1"/>
          </p:cNvPicPr>
          <p:nvPr>
            <p:ph sz="half" idx="2"/>
          </p:nvPr>
        </p:nvPicPr>
        <p:blipFill>
          <a:blip r:embed="rId2"/>
          <a:stretch>
            <a:fillRect/>
          </a:stretch>
        </p:blipFill>
        <p:spPr>
          <a:xfrm>
            <a:off x="6407286" y="2286000"/>
            <a:ext cx="3919266" cy="4022725"/>
          </a:xfrm>
          <a:prstGeom prst="rect">
            <a:avLst/>
          </a:prstGeom>
        </p:spPr>
      </p:pic>
    </p:spTree>
    <p:extLst>
      <p:ext uri="{BB962C8B-B14F-4D97-AF65-F5344CB8AC3E}">
        <p14:creationId xmlns:p14="http://schemas.microsoft.com/office/powerpoint/2010/main" val="3224997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kern="0" cap="none" spc="0" dirty="0">
                <a:solidFill>
                  <a:prstClr val="black"/>
                </a:solidFill>
                <a:latin typeface="Garamond"/>
                <a:cs typeface="Arial"/>
              </a:rPr>
              <a:t>Presumptive Testing</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62844" y="2849562"/>
            <a:ext cx="4476750" cy="2895600"/>
          </a:xfrm>
        </p:spPr>
      </p:pic>
      <p:sp>
        <p:nvSpPr>
          <p:cNvPr id="4" name="Content Placeholder 3"/>
          <p:cNvSpPr>
            <a:spLocks noGrp="1"/>
          </p:cNvSpPr>
          <p:nvPr>
            <p:ph sz="half" idx="2"/>
          </p:nvPr>
        </p:nvSpPr>
        <p:spPr/>
        <p:txBody>
          <a:bodyPr>
            <a:normAutofit fontScale="92500" lnSpcReduction="10000"/>
          </a:bodyPr>
          <a:lstStyle/>
          <a:p>
            <a:pPr marL="342900" lvl="0" indent="-342900" fontAlgn="base">
              <a:lnSpc>
                <a:spcPct val="100000"/>
              </a:lnSpc>
              <a:spcBef>
                <a:spcPct val="20000"/>
              </a:spcBef>
              <a:spcAft>
                <a:spcPct val="0"/>
              </a:spcAft>
              <a:buClr>
                <a:srgbClr val="CC9900"/>
              </a:buClr>
              <a:buSzPct val="65000"/>
              <a:buNone/>
              <a:defRPr/>
            </a:pPr>
            <a:r>
              <a:rPr lang="en-GB" sz="2400" kern="0" dirty="0">
                <a:solidFill>
                  <a:srgbClr val="000000"/>
                </a:solidFill>
                <a:latin typeface="Arial"/>
                <a:cs typeface="Arial"/>
              </a:rPr>
              <a:t>Why do we presumptive test:</a:t>
            </a:r>
          </a:p>
          <a:p>
            <a:pPr marL="342900" lvl="0" indent="-342900" fontAlgn="base">
              <a:lnSpc>
                <a:spcPct val="100000"/>
              </a:lnSpc>
              <a:spcBef>
                <a:spcPct val="20000"/>
              </a:spcBef>
              <a:spcAft>
                <a:spcPct val="0"/>
              </a:spcAft>
              <a:buClr>
                <a:srgbClr val="CC9900"/>
              </a:buClr>
              <a:buSzPct val="65000"/>
              <a:buNone/>
              <a:defRPr/>
            </a:pPr>
            <a:endParaRPr lang="en-GB" sz="2400" kern="0" dirty="0">
              <a:solidFill>
                <a:srgbClr val="000000"/>
              </a:solidFill>
              <a:latin typeface="Arial"/>
              <a:cs typeface="Arial"/>
            </a:endParaRPr>
          </a:p>
          <a:p>
            <a:pPr marL="342900" lvl="0" indent="-342900" fontAlgn="base">
              <a:lnSpc>
                <a:spcPct val="100000"/>
              </a:lnSpc>
              <a:spcBef>
                <a:spcPct val="20000"/>
              </a:spcBef>
              <a:spcAft>
                <a:spcPct val="0"/>
              </a:spcAft>
              <a:buClr>
                <a:srgbClr val="CC9900"/>
              </a:buClr>
              <a:buSzPct val="65000"/>
              <a:buNone/>
              <a:defRPr/>
            </a:pPr>
            <a:endParaRPr lang="en-GB" sz="800" kern="0" dirty="0">
              <a:solidFill>
                <a:srgbClr val="000000"/>
              </a:solidFill>
              <a:latin typeface="Arial"/>
              <a:cs typeface="Arial"/>
            </a:endParaRPr>
          </a:p>
          <a:p>
            <a:pPr marL="669925" lvl="1" indent="-325438" fontAlgn="base">
              <a:lnSpc>
                <a:spcPct val="100000"/>
              </a:lnSpc>
              <a:spcBef>
                <a:spcPct val="20000"/>
              </a:spcBef>
              <a:spcAft>
                <a:spcPct val="0"/>
              </a:spcAft>
              <a:buClr>
                <a:srgbClr val="3B812F"/>
              </a:buClr>
              <a:buSzPct val="60000"/>
              <a:buFont typeface="Wingdings" pitchFamily="2" charset="2"/>
              <a:buChar char="q"/>
              <a:defRPr/>
            </a:pPr>
            <a:r>
              <a:rPr lang="en-GB" sz="2400" kern="0" dirty="0">
                <a:solidFill>
                  <a:srgbClr val="000000"/>
                </a:solidFill>
                <a:latin typeface="Arial"/>
                <a:cs typeface="Arial"/>
              </a:rPr>
              <a:t>Help identify a stain or mark as blood</a:t>
            </a:r>
          </a:p>
          <a:p>
            <a:pPr marL="669925" lvl="1" indent="-325438" fontAlgn="base">
              <a:lnSpc>
                <a:spcPct val="100000"/>
              </a:lnSpc>
              <a:spcBef>
                <a:spcPct val="20000"/>
              </a:spcBef>
              <a:spcAft>
                <a:spcPct val="0"/>
              </a:spcAft>
              <a:buClr>
                <a:srgbClr val="3B812F"/>
              </a:buClr>
              <a:buSzPct val="60000"/>
              <a:buFont typeface="Wingdings" pitchFamily="2" charset="2"/>
              <a:buChar char="q"/>
              <a:defRPr/>
            </a:pPr>
            <a:endParaRPr lang="en-GB" sz="2400" kern="0" dirty="0">
              <a:solidFill>
                <a:srgbClr val="000000"/>
              </a:solidFill>
              <a:latin typeface="Arial"/>
              <a:cs typeface="Arial"/>
            </a:endParaRPr>
          </a:p>
          <a:p>
            <a:pPr marL="669925" lvl="1" indent="-325438" fontAlgn="base">
              <a:lnSpc>
                <a:spcPct val="100000"/>
              </a:lnSpc>
              <a:spcBef>
                <a:spcPct val="20000"/>
              </a:spcBef>
              <a:spcAft>
                <a:spcPct val="0"/>
              </a:spcAft>
              <a:buClr>
                <a:srgbClr val="3B812F"/>
              </a:buClr>
              <a:buSzPct val="60000"/>
              <a:buFont typeface="Wingdings" pitchFamily="2" charset="2"/>
              <a:buChar char="q"/>
              <a:defRPr/>
            </a:pPr>
            <a:r>
              <a:rPr lang="en-GB" sz="2400" kern="0" dirty="0">
                <a:solidFill>
                  <a:srgbClr val="000000"/>
                </a:solidFill>
                <a:latin typeface="Arial"/>
                <a:cs typeface="Arial"/>
              </a:rPr>
              <a:t>Aid in the search for blood</a:t>
            </a:r>
          </a:p>
          <a:p>
            <a:pPr marL="1022350" lvl="2" indent="-350838" fontAlgn="base">
              <a:lnSpc>
                <a:spcPct val="100000"/>
              </a:lnSpc>
              <a:spcBef>
                <a:spcPct val="20000"/>
              </a:spcBef>
              <a:spcAft>
                <a:spcPct val="0"/>
              </a:spcAft>
              <a:buClr>
                <a:srgbClr val="CC9900"/>
              </a:buClr>
              <a:buSzPct val="65000"/>
              <a:buFont typeface="Wingdings" pitchFamily="2" charset="2"/>
              <a:buChar char="n"/>
              <a:defRPr/>
            </a:pPr>
            <a:r>
              <a:rPr lang="en-GB" sz="2400" kern="0" dirty="0">
                <a:solidFill>
                  <a:srgbClr val="000000"/>
                </a:solidFill>
                <a:latin typeface="Arial"/>
                <a:cs typeface="Arial"/>
              </a:rPr>
              <a:t>For example when the scene has been ‘cleaned’</a:t>
            </a:r>
          </a:p>
          <a:p>
            <a:pPr marL="1022350" lvl="2" indent="-350838" fontAlgn="base">
              <a:lnSpc>
                <a:spcPct val="100000"/>
              </a:lnSpc>
              <a:spcBef>
                <a:spcPct val="20000"/>
              </a:spcBef>
              <a:spcAft>
                <a:spcPct val="0"/>
              </a:spcAft>
              <a:buClr>
                <a:srgbClr val="CC9900"/>
              </a:buClr>
              <a:buSzPct val="65000"/>
              <a:buFont typeface="Wingdings" pitchFamily="2" charset="2"/>
              <a:buChar char="n"/>
              <a:defRPr/>
            </a:pPr>
            <a:endParaRPr lang="en-GB" sz="2400" kern="0" dirty="0">
              <a:solidFill>
                <a:srgbClr val="000000"/>
              </a:solidFill>
              <a:latin typeface="Arial"/>
              <a:cs typeface="Arial"/>
            </a:endParaRPr>
          </a:p>
          <a:p>
            <a:pPr marL="669925" lvl="1" indent="-325438" fontAlgn="base">
              <a:lnSpc>
                <a:spcPct val="100000"/>
              </a:lnSpc>
              <a:spcBef>
                <a:spcPct val="20000"/>
              </a:spcBef>
              <a:spcAft>
                <a:spcPct val="0"/>
              </a:spcAft>
              <a:buClr>
                <a:srgbClr val="3B812F"/>
              </a:buClr>
              <a:buSzPct val="60000"/>
              <a:buFont typeface="Wingdings" pitchFamily="2" charset="2"/>
              <a:buChar char="q"/>
              <a:defRPr/>
            </a:pPr>
            <a:r>
              <a:rPr lang="en-GB" sz="2400" kern="0" dirty="0">
                <a:solidFill>
                  <a:srgbClr val="000000"/>
                </a:solidFill>
                <a:latin typeface="Arial"/>
                <a:cs typeface="Arial"/>
              </a:rPr>
              <a:t>Help locate contact or impact points</a:t>
            </a:r>
          </a:p>
          <a:p>
            <a:endParaRPr lang="en-GB" dirty="0"/>
          </a:p>
        </p:txBody>
      </p:sp>
    </p:spTree>
    <p:extLst>
      <p:ext uri="{BB962C8B-B14F-4D97-AF65-F5344CB8AC3E}">
        <p14:creationId xmlns:p14="http://schemas.microsoft.com/office/powerpoint/2010/main" val="13426777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kern="0" cap="none" spc="0" dirty="0">
                <a:solidFill>
                  <a:prstClr val="black"/>
                </a:solidFill>
                <a:latin typeface="Garamond"/>
                <a:cs typeface="Arial"/>
              </a:rPr>
              <a:t>Presumptive Testing</a:t>
            </a:r>
            <a:endParaRPr lang="en-GB" dirty="0"/>
          </a:p>
        </p:txBody>
      </p:sp>
      <p:sp>
        <p:nvSpPr>
          <p:cNvPr id="3" name="Content Placeholder 2"/>
          <p:cNvSpPr>
            <a:spLocks noGrp="1"/>
          </p:cNvSpPr>
          <p:nvPr>
            <p:ph sz="half" idx="1"/>
          </p:nvPr>
        </p:nvSpPr>
        <p:spPr/>
        <p:txBody>
          <a:bodyPr/>
          <a:lstStyle/>
          <a:p>
            <a:pPr marL="228600" lvl="0" indent="-228600">
              <a:spcBef>
                <a:spcPts val="1000"/>
              </a:spcBef>
              <a:spcAft>
                <a:spcPts val="0"/>
              </a:spcAft>
              <a:buClrTx/>
              <a:buSzTx/>
              <a:buFont typeface="Arial" panose="020B0604020202020204" pitchFamily="34" charset="0"/>
              <a:buChar char="•"/>
            </a:pPr>
            <a:endParaRPr lang="en-US" sz="2800" dirty="0" smtClean="0">
              <a:solidFill>
                <a:prstClr val="black"/>
              </a:solidFill>
              <a:latin typeface="Calibri" panose="020F0502020204030204"/>
            </a:endParaRPr>
          </a:p>
          <a:p>
            <a:pPr marL="228600" lvl="0" indent="-228600">
              <a:spcBef>
                <a:spcPts val="1000"/>
              </a:spcBef>
              <a:spcAft>
                <a:spcPts val="0"/>
              </a:spcAft>
              <a:buClrTx/>
              <a:buSzTx/>
              <a:buFont typeface="Arial" panose="020B0604020202020204" pitchFamily="34" charset="0"/>
              <a:buChar char="•"/>
            </a:pPr>
            <a:endParaRPr lang="en-US" sz="2800" dirty="0">
              <a:solidFill>
                <a:prstClr val="black"/>
              </a:solidFill>
              <a:latin typeface="Calibri" panose="020F0502020204030204"/>
            </a:endParaRPr>
          </a:p>
          <a:p>
            <a:pPr marL="228600" lvl="0" indent="-228600">
              <a:spcBef>
                <a:spcPts val="1000"/>
              </a:spcBef>
              <a:spcAft>
                <a:spcPts val="0"/>
              </a:spcAft>
              <a:buClrTx/>
              <a:buSzTx/>
              <a:buFont typeface="Arial" panose="020B0604020202020204" pitchFamily="34" charset="0"/>
              <a:buChar char="•"/>
            </a:pPr>
            <a:r>
              <a:rPr lang="en-US" sz="2800" dirty="0" smtClean="0">
                <a:solidFill>
                  <a:prstClr val="black"/>
                </a:solidFill>
                <a:latin typeface="Calibri" panose="020F0502020204030204"/>
              </a:rPr>
              <a:t>Presumptive </a:t>
            </a:r>
            <a:r>
              <a:rPr lang="en-US" sz="2800" dirty="0">
                <a:solidFill>
                  <a:prstClr val="black"/>
                </a:solidFill>
                <a:latin typeface="Calibri" panose="020F0502020204030204"/>
              </a:rPr>
              <a:t>testing can help distinguish between innocent items and items that may be of evidential value</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022804" y="2541562"/>
            <a:ext cx="4688230" cy="3511600"/>
          </a:xfrm>
          <a:prstGeom prst="rect">
            <a:avLst/>
          </a:prstGeom>
        </p:spPr>
      </p:pic>
    </p:spTree>
    <p:extLst>
      <p:ext uri="{BB962C8B-B14F-4D97-AF65-F5344CB8AC3E}">
        <p14:creationId xmlns:p14="http://schemas.microsoft.com/office/powerpoint/2010/main" val="3738523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400" kern="0" cap="none" spc="0" dirty="0">
                <a:solidFill>
                  <a:prstClr val="black"/>
                </a:solidFill>
                <a:latin typeface="Garamond"/>
                <a:cs typeface="Arial"/>
              </a:rPr>
              <a:t>Presumptive Testing</a:t>
            </a:r>
            <a:endParaRPr lang="en-GB" dirty="0"/>
          </a:p>
        </p:txBody>
      </p:sp>
      <p:pic>
        <p:nvPicPr>
          <p:cNvPr id="5" name="Content Placeholder 4"/>
          <p:cNvPicPr>
            <a:picLocks noGrp="1" noChangeAspect="1"/>
          </p:cNvPicPr>
          <p:nvPr>
            <p:ph sz="half" idx="1"/>
          </p:nvPr>
        </p:nvPicPr>
        <p:blipFill>
          <a:blip r:embed="rId2"/>
          <a:stretch>
            <a:fillRect/>
          </a:stretch>
        </p:blipFill>
        <p:spPr>
          <a:xfrm>
            <a:off x="1215613" y="2547659"/>
            <a:ext cx="4371211" cy="3499407"/>
          </a:xfrm>
          <a:prstGeom prst="rect">
            <a:avLst/>
          </a:prstGeom>
        </p:spPr>
      </p:pic>
      <p:sp>
        <p:nvSpPr>
          <p:cNvPr id="4" name="Content Placeholder 3"/>
          <p:cNvSpPr>
            <a:spLocks noGrp="1"/>
          </p:cNvSpPr>
          <p:nvPr>
            <p:ph sz="half" idx="2"/>
          </p:nvPr>
        </p:nvSpPr>
        <p:spPr>
          <a:xfrm>
            <a:off x="5989320" y="3041374"/>
            <a:ext cx="4754880" cy="3267986"/>
          </a:xfrm>
        </p:spPr>
        <p:txBody>
          <a:bodyPr/>
          <a:lstStyle/>
          <a:p>
            <a:pPr marL="0" lvl="0" indent="0">
              <a:lnSpc>
                <a:spcPct val="100000"/>
              </a:lnSpc>
              <a:spcBef>
                <a:spcPts val="0"/>
              </a:spcBef>
              <a:spcAft>
                <a:spcPts val="0"/>
              </a:spcAft>
              <a:buClrTx/>
              <a:buSzTx/>
              <a:buNone/>
            </a:pPr>
            <a:endParaRPr lang="en-US" sz="2400" dirty="0" smtClean="0">
              <a:solidFill>
                <a:prstClr val="black"/>
              </a:solidFill>
              <a:latin typeface="Calibri" panose="020F0502020204030204"/>
            </a:endParaRPr>
          </a:p>
          <a:p>
            <a:pPr marL="0" lvl="0" indent="0">
              <a:lnSpc>
                <a:spcPct val="100000"/>
              </a:lnSpc>
              <a:spcBef>
                <a:spcPts val="0"/>
              </a:spcBef>
              <a:spcAft>
                <a:spcPts val="0"/>
              </a:spcAft>
              <a:buClrTx/>
              <a:buSzTx/>
              <a:buNone/>
            </a:pPr>
            <a:endParaRPr lang="en-US" sz="2400" dirty="0" smtClean="0">
              <a:solidFill>
                <a:prstClr val="black"/>
              </a:solidFill>
              <a:latin typeface="Calibri" panose="020F0502020204030204"/>
            </a:endParaRPr>
          </a:p>
          <a:p>
            <a:pPr marL="0" lvl="0" indent="0">
              <a:lnSpc>
                <a:spcPct val="100000"/>
              </a:lnSpc>
              <a:spcBef>
                <a:spcPts val="0"/>
              </a:spcBef>
              <a:spcAft>
                <a:spcPts val="0"/>
              </a:spcAft>
              <a:buClrTx/>
              <a:buSzTx/>
              <a:buNone/>
            </a:pPr>
            <a:endParaRPr lang="en-US" sz="2400" dirty="0">
              <a:solidFill>
                <a:prstClr val="black"/>
              </a:solidFill>
              <a:latin typeface="Calibri" panose="020F0502020204030204"/>
            </a:endParaRPr>
          </a:p>
          <a:p>
            <a:pPr marL="0" lvl="0" indent="0">
              <a:lnSpc>
                <a:spcPct val="100000"/>
              </a:lnSpc>
              <a:spcBef>
                <a:spcPts val="0"/>
              </a:spcBef>
              <a:spcAft>
                <a:spcPts val="0"/>
              </a:spcAft>
              <a:buClrTx/>
              <a:buSzTx/>
              <a:buNone/>
            </a:pPr>
            <a:r>
              <a:rPr lang="en-US" sz="2400" dirty="0" smtClean="0">
                <a:solidFill>
                  <a:prstClr val="black"/>
                </a:solidFill>
                <a:latin typeface="Calibri" panose="020F0502020204030204"/>
              </a:rPr>
              <a:t>Presumptive </a:t>
            </a:r>
            <a:r>
              <a:rPr lang="en-US" sz="2400" dirty="0">
                <a:solidFill>
                  <a:prstClr val="black"/>
                </a:solidFill>
                <a:latin typeface="Calibri" panose="020F0502020204030204"/>
              </a:rPr>
              <a:t>testing will also assist in prioritizing the areas of the crime scene process</a:t>
            </a:r>
          </a:p>
          <a:p>
            <a:endParaRPr lang="en-GB" dirty="0"/>
          </a:p>
        </p:txBody>
      </p:sp>
      <p:pic>
        <p:nvPicPr>
          <p:cNvPr id="6" name="Picture 5"/>
          <p:cNvPicPr>
            <a:picLocks noChangeAspect="1"/>
          </p:cNvPicPr>
          <p:nvPr/>
        </p:nvPicPr>
        <p:blipFill>
          <a:blip r:embed="rId3"/>
          <a:stretch>
            <a:fillRect/>
          </a:stretch>
        </p:blipFill>
        <p:spPr>
          <a:xfrm>
            <a:off x="7414956" y="303615"/>
            <a:ext cx="3822523" cy="2871465"/>
          </a:xfrm>
          <a:prstGeom prst="rect">
            <a:avLst/>
          </a:prstGeom>
        </p:spPr>
      </p:pic>
    </p:spTree>
    <p:extLst>
      <p:ext uri="{BB962C8B-B14F-4D97-AF65-F5344CB8AC3E}">
        <p14:creationId xmlns:p14="http://schemas.microsoft.com/office/powerpoint/2010/main" val="13834889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9" name="A0QFJY_ETqg"/>
          <p:cNvPicPr>
            <a:picLocks noGrp="1" noRot="1" noChangeAspect="1"/>
          </p:cNvPicPr>
          <p:nvPr>
            <p:ph idx="1"/>
            <a:videoFile r:link="rId1"/>
          </p:nvPr>
        </p:nvPicPr>
        <p:blipFill>
          <a:blip r:embed="rId3"/>
          <a:stretch>
            <a:fillRect/>
          </a:stretch>
        </p:blipFill>
        <p:spPr>
          <a:xfrm>
            <a:off x="1024128" y="585216"/>
            <a:ext cx="9720072" cy="5875219"/>
          </a:xfrm>
          <a:prstGeom prst="rect">
            <a:avLst/>
          </a:prstGeom>
        </p:spPr>
      </p:pic>
    </p:spTree>
    <p:extLst>
      <p:ext uri="{BB962C8B-B14F-4D97-AF65-F5344CB8AC3E}">
        <p14:creationId xmlns:p14="http://schemas.microsoft.com/office/powerpoint/2010/main" val="11483802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86608" y="1804990"/>
            <a:ext cx="7772399" cy="4086927"/>
          </a:xfrm>
        </p:spPr>
      </p:pic>
    </p:spTree>
    <p:extLst>
      <p:ext uri="{BB962C8B-B14F-4D97-AF65-F5344CB8AC3E}">
        <p14:creationId xmlns:p14="http://schemas.microsoft.com/office/powerpoint/2010/main" val="36130318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10</TotalTime>
  <Words>1068</Words>
  <Application>Microsoft Office PowerPoint</Application>
  <PresentationFormat>Widescreen</PresentationFormat>
  <Paragraphs>119</Paragraphs>
  <Slides>24</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Garamond</vt:lpstr>
      <vt:lpstr>Tw Cen MT</vt:lpstr>
      <vt:lpstr>Tw Cen MT Condensed</vt:lpstr>
      <vt:lpstr>Wingdings</vt:lpstr>
      <vt:lpstr>Wingdings 3</vt:lpstr>
      <vt:lpstr>Integral</vt:lpstr>
      <vt:lpstr>Blood Spatter (Pattern) Analysis</vt:lpstr>
      <vt:lpstr>Aims and Objectives</vt:lpstr>
      <vt:lpstr>Introduction</vt:lpstr>
      <vt:lpstr>Introduction</vt:lpstr>
      <vt:lpstr>Why?</vt:lpstr>
      <vt:lpstr>How?</vt:lpstr>
      <vt:lpstr>So?</vt:lpstr>
      <vt:lpstr>Blood – Health and Safety</vt:lpstr>
      <vt:lpstr>Blood as Contact  Trace Evidence</vt:lpstr>
      <vt:lpstr>Blood Stain Patterns</vt:lpstr>
      <vt:lpstr>Blood Stain Patterns</vt:lpstr>
      <vt:lpstr>Categories of Bloodstains </vt:lpstr>
      <vt:lpstr>Categories of Bloodstains</vt:lpstr>
      <vt:lpstr>Categories of Bloodstains </vt:lpstr>
      <vt:lpstr>Categories of Bloodstains </vt:lpstr>
      <vt:lpstr>Impact </vt:lpstr>
      <vt:lpstr>Medium velocity impact spatter </vt:lpstr>
      <vt:lpstr>High velocity impact spatter </vt:lpstr>
      <vt:lpstr>Impact Angle Determination - Shape of Spatter </vt:lpstr>
      <vt:lpstr>Presumptive Testing</vt:lpstr>
      <vt:lpstr>Presumptive Testing</vt:lpstr>
      <vt:lpstr>Presumptive Testing</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Blood Spatter (Pattern) Analysis</dc:title>
  <dc:creator>Wynne Jones (Business &amp; Management)</dc:creator>
  <cp:lastModifiedBy>Wynne Jones (Business &amp; Management)</cp:lastModifiedBy>
  <cp:revision>1</cp:revision>
  <dcterms:created xsi:type="dcterms:W3CDTF">2019-02-26T12:36:10Z</dcterms:created>
  <dcterms:modified xsi:type="dcterms:W3CDTF">2019-02-26T12:46:35Z</dcterms:modified>
</cp:coreProperties>
</file>