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8"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6F800-229F-141F-680F-98B1B16370D5}"/>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659E8C43-28E9-70EF-8337-76BA29AFCFEA}"/>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497A4833-B0B5-29DF-5D46-40A205BF5D8B}"/>
              </a:ext>
            </a:extLst>
          </p:cNvPr>
          <p:cNvSpPr txBox="1">
            <a:spLocks noGrp="1"/>
          </p:cNvSpPr>
          <p:nvPr>
            <p:ph type="dt" sz="half" idx="7"/>
          </p:nvPr>
        </p:nvSpPr>
        <p:spPr/>
        <p:txBody>
          <a:bodyPr/>
          <a:lstStyle>
            <a:lvl1pPr>
              <a:defRPr/>
            </a:lvl1pPr>
          </a:lstStyle>
          <a:p>
            <a:pPr lvl="0"/>
            <a:fld id="{7A6F8978-601D-458E-9936-7BF9454E1274}" type="datetime1">
              <a:rPr lang="en-GB"/>
              <a:pPr lvl="0"/>
              <a:t>18/02/2026</a:t>
            </a:fld>
            <a:endParaRPr lang="en-GB"/>
          </a:p>
        </p:txBody>
      </p:sp>
      <p:sp>
        <p:nvSpPr>
          <p:cNvPr id="5" name="Footer Placeholder 4">
            <a:extLst>
              <a:ext uri="{FF2B5EF4-FFF2-40B4-BE49-F238E27FC236}">
                <a16:creationId xmlns:a16="http://schemas.microsoft.com/office/drawing/2014/main" id="{928CE023-CE77-5060-35C1-F7411809DE9C}"/>
              </a:ext>
            </a:extLst>
          </p:cNvPr>
          <p:cNvSpPr txBox="1">
            <a:spLocks noGrp="1"/>
          </p:cNvSpPr>
          <p:nvPr>
            <p:ph type="ftr" sz="quarter" idx="9"/>
          </p:nvPr>
        </p:nvSpPr>
        <p:spPr>
          <a:xfrm>
            <a:off x="2416503" y="329302"/>
            <a:ext cx="497391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7E03B30-12E2-8223-1A9A-BAB593087117}"/>
              </a:ext>
            </a:extLst>
          </p:cNvPr>
          <p:cNvSpPr txBox="1">
            <a:spLocks noGrp="1"/>
          </p:cNvSpPr>
          <p:nvPr>
            <p:ph type="sldNum" sz="quarter" idx="8"/>
          </p:nvPr>
        </p:nvSpPr>
        <p:spPr>
          <a:xfrm>
            <a:off x="1437665" y="798975"/>
            <a:ext cx="811017" cy="503578"/>
          </a:xfrm>
        </p:spPr>
        <p:txBody>
          <a:bodyPr/>
          <a:lstStyle>
            <a:lvl1pPr>
              <a:defRPr/>
            </a:lvl1pPr>
          </a:lstStyle>
          <a:p>
            <a:pPr lvl="0"/>
            <a:fld id="{6AD36E99-EBCA-402A-965B-9668F2A40D89}" type="slidenum">
              <a:t>‹#›</a:t>
            </a:fld>
            <a:endParaRPr lang="en-GB"/>
          </a:p>
        </p:txBody>
      </p:sp>
      <p:cxnSp>
        <p:nvCxnSpPr>
          <p:cNvPr id="7" name="Straight Connector 14">
            <a:extLst>
              <a:ext uri="{FF2B5EF4-FFF2-40B4-BE49-F238E27FC236}">
                <a16:creationId xmlns:a16="http://schemas.microsoft.com/office/drawing/2014/main" id="{382D2343-BE1C-02AE-F2A5-9F11549F847A}"/>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72923854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33FD-AA42-AE89-9D6A-3A95B772BF9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02C9D23-B526-BEC8-8AF0-61C82AD8511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4489373-AD47-7220-8871-B34A546B495C}"/>
              </a:ext>
            </a:extLst>
          </p:cNvPr>
          <p:cNvSpPr txBox="1">
            <a:spLocks noGrp="1"/>
          </p:cNvSpPr>
          <p:nvPr>
            <p:ph type="dt" sz="half" idx="7"/>
          </p:nvPr>
        </p:nvSpPr>
        <p:spPr/>
        <p:txBody>
          <a:bodyPr/>
          <a:lstStyle>
            <a:lvl1pPr>
              <a:defRPr/>
            </a:lvl1pPr>
          </a:lstStyle>
          <a:p>
            <a:pPr lvl="0"/>
            <a:fld id="{BF3980F4-9E65-4CE4-BD36-640213B6DCFE}" type="datetime1">
              <a:rPr lang="en-GB"/>
              <a:pPr lvl="0"/>
              <a:t>18/02/2026</a:t>
            </a:fld>
            <a:endParaRPr lang="en-GB"/>
          </a:p>
        </p:txBody>
      </p:sp>
      <p:sp>
        <p:nvSpPr>
          <p:cNvPr id="5" name="Footer Placeholder 4">
            <a:extLst>
              <a:ext uri="{FF2B5EF4-FFF2-40B4-BE49-F238E27FC236}">
                <a16:creationId xmlns:a16="http://schemas.microsoft.com/office/drawing/2014/main" id="{2A9FF0F9-31FE-0410-3277-CB1FD45EED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1D4D187-D900-5A1E-3B1E-4C6D7244EAE6}"/>
              </a:ext>
            </a:extLst>
          </p:cNvPr>
          <p:cNvSpPr txBox="1">
            <a:spLocks noGrp="1"/>
          </p:cNvSpPr>
          <p:nvPr>
            <p:ph type="sldNum" sz="quarter" idx="8"/>
          </p:nvPr>
        </p:nvSpPr>
        <p:spPr/>
        <p:txBody>
          <a:bodyPr/>
          <a:lstStyle>
            <a:lvl1pPr>
              <a:defRPr/>
            </a:lvl1pPr>
          </a:lstStyle>
          <a:p>
            <a:pPr lvl="0"/>
            <a:fld id="{D688F5B7-E0AD-4A21-ACD9-0002554806E9}" type="slidenum">
              <a:t>‹#›</a:t>
            </a:fld>
            <a:endParaRPr lang="en-GB"/>
          </a:p>
        </p:txBody>
      </p:sp>
      <p:cxnSp>
        <p:nvCxnSpPr>
          <p:cNvPr id="7" name="Straight Connector 32">
            <a:extLst>
              <a:ext uri="{FF2B5EF4-FFF2-40B4-BE49-F238E27FC236}">
                <a16:creationId xmlns:a16="http://schemas.microsoft.com/office/drawing/2014/main" id="{45BB334A-9B9F-8405-E3B7-77AB1EABEA9F}"/>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569983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E48E8-C144-6D49-F580-F31301AB60D6}"/>
              </a:ext>
            </a:extLst>
          </p:cNvPr>
          <p:cNvSpPr txBox="1">
            <a:spLocks noGrp="1"/>
          </p:cNvSpPr>
          <p:nvPr>
            <p:ph type="title"/>
          </p:nvPr>
        </p:nvSpPr>
        <p:spPr>
          <a:xfrm>
            <a:off x="1454243" y="1756132"/>
            <a:ext cx="8643155" cy="1887952"/>
          </a:xfrm>
        </p:spPr>
        <p:txBody>
          <a:bodyPr anchor="b"/>
          <a:lstStyle>
            <a:lvl1pPr>
              <a:defRPr sz="36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40CF504-18C8-B866-BB9C-3C3EB6C16AE2}"/>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2A2E0294-E56B-BE10-D808-3E1846E53D4F}"/>
              </a:ext>
            </a:extLst>
          </p:cNvPr>
          <p:cNvSpPr txBox="1">
            <a:spLocks noGrp="1"/>
          </p:cNvSpPr>
          <p:nvPr>
            <p:ph type="dt" sz="half" idx="7"/>
          </p:nvPr>
        </p:nvSpPr>
        <p:spPr/>
        <p:txBody>
          <a:bodyPr/>
          <a:lstStyle>
            <a:lvl1pPr>
              <a:defRPr/>
            </a:lvl1pPr>
          </a:lstStyle>
          <a:p>
            <a:pPr lvl="0"/>
            <a:fld id="{335EC184-C089-415E-9145-A389CEEFF1DB}" type="datetime1">
              <a:rPr lang="en-GB"/>
              <a:pPr lvl="0"/>
              <a:t>18/02/2026</a:t>
            </a:fld>
            <a:endParaRPr lang="en-GB"/>
          </a:p>
        </p:txBody>
      </p:sp>
      <p:sp>
        <p:nvSpPr>
          <p:cNvPr id="5" name="Footer Placeholder 4">
            <a:extLst>
              <a:ext uri="{FF2B5EF4-FFF2-40B4-BE49-F238E27FC236}">
                <a16:creationId xmlns:a16="http://schemas.microsoft.com/office/drawing/2014/main" id="{18D5304C-7072-8176-D50E-084CF9F01E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2B63422-9926-5220-0044-72BCFCEA9D9F}"/>
              </a:ext>
            </a:extLst>
          </p:cNvPr>
          <p:cNvSpPr txBox="1">
            <a:spLocks noGrp="1"/>
          </p:cNvSpPr>
          <p:nvPr>
            <p:ph type="sldNum" sz="quarter" idx="8"/>
          </p:nvPr>
        </p:nvSpPr>
        <p:spPr/>
        <p:txBody>
          <a:bodyPr/>
          <a:lstStyle>
            <a:lvl1pPr>
              <a:defRPr/>
            </a:lvl1pPr>
          </a:lstStyle>
          <a:p>
            <a:pPr lvl="0"/>
            <a:fld id="{34E99172-9EB7-418E-ACE4-680620A701D4}" type="slidenum">
              <a:t>‹#›</a:t>
            </a:fld>
            <a:endParaRPr lang="en-GB"/>
          </a:p>
        </p:txBody>
      </p:sp>
      <p:cxnSp>
        <p:nvCxnSpPr>
          <p:cNvPr id="7" name="Straight Connector 14">
            <a:extLst>
              <a:ext uri="{FF2B5EF4-FFF2-40B4-BE49-F238E27FC236}">
                <a16:creationId xmlns:a16="http://schemas.microsoft.com/office/drawing/2014/main" id="{10F80D82-75C2-5635-CC4C-E204D6D0D922}"/>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303401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AB938-08B9-982C-49E9-5233BC574280}"/>
              </a:ext>
            </a:extLst>
          </p:cNvPr>
          <p:cNvSpPr txBox="1">
            <a:spLocks noGrp="1"/>
          </p:cNvSpPr>
          <p:nvPr>
            <p:ph type="title"/>
          </p:nvPr>
        </p:nvSpPr>
        <p:spPr>
          <a:xfrm>
            <a:off x="1449214" y="804891"/>
            <a:ext cx="9605634" cy="1059304"/>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D41BAF2-7A55-F411-CD73-77100AB63FC5}"/>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762950-7511-12D1-C280-D31BC09853A5}"/>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1E3F79F-4432-C52F-02D7-5DDF8C2941CB}"/>
              </a:ext>
            </a:extLst>
          </p:cNvPr>
          <p:cNvSpPr txBox="1">
            <a:spLocks noGrp="1"/>
          </p:cNvSpPr>
          <p:nvPr>
            <p:ph type="dt" sz="half" idx="7"/>
          </p:nvPr>
        </p:nvSpPr>
        <p:spPr/>
        <p:txBody>
          <a:bodyPr/>
          <a:lstStyle>
            <a:lvl1pPr>
              <a:defRPr/>
            </a:lvl1pPr>
          </a:lstStyle>
          <a:p>
            <a:pPr lvl="0"/>
            <a:fld id="{E2A57CF0-118A-4264-8CF2-818C05ECD0C1}" type="datetime1">
              <a:rPr lang="en-GB"/>
              <a:pPr lvl="0"/>
              <a:t>18/02/2026</a:t>
            </a:fld>
            <a:endParaRPr lang="en-GB"/>
          </a:p>
        </p:txBody>
      </p:sp>
      <p:sp>
        <p:nvSpPr>
          <p:cNvPr id="6" name="Footer Placeholder 5">
            <a:extLst>
              <a:ext uri="{FF2B5EF4-FFF2-40B4-BE49-F238E27FC236}">
                <a16:creationId xmlns:a16="http://schemas.microsoft.com/office/drawing/2014/main" id="{10461355-F483-24EE-5040-E2175F1051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74D9659-5712-9BEA-667D-1CDF2C59BB8F}"/>
              </a:ext>
            </a:extLst>
          </p:cNvPr>
          <p:cNvSpPr txBox="1">
            <a:spLocks noGrp="1"/>
          </p:cNvSpPr>
          <p:nvPr>
            <p:ph type="sldNum" sz="quarter" idx="8"/>
          </p:nvPr>
        </p:nvSpPr>
        <p:spPr/>
        <p:txBody>
          <a:bodyPr/>
          <a:lstStyle>
            <a:lvl1pPr>
              <a:defRPr/>
            </a:lvl1pPr>
          </a:lstStyle>
          <a:p>
            <a:pPr lvl="0"/>
            <a:fld id="{FC4734C1-A5BA-4A99-9519-966D2DBB0127}" type="slidenum">
              <a:t>‹#›</a:t>
            </a:fld>
            <a:endParaRPr lang="en-GB"/>
          </a:p>
        </p:txBody>
      </p:sp>
      <p:cxnSp>
        <p:nvCxnSpPr>
          <p:cNvPr id="8" name="Straight Connector 34">
            <a:extLst>
              <a:ext uri="{FF2B5EF4-FFF2-40B4-BE49-F238E27FC236}">
                <a16:creationId xmlns:a16="http://schemas.microsoft.com/office/drawing/2014/main" id="{3472DE63-CFBB-BA37-B525-8EB6DB596F59}"/>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668258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9FB2-43D8-A0A6-F018-712055C48313}"/>
              </a:ext>
            </a:extLst>
          </p:cNvPr>
          <p:cNvSpPr txBox="1">
            <a:spLocks noGrp="1"/>
          </p:cNvSpPr>
          <p:nvPr>
            <p:ph type="title"/>
          </p:nvPr>
        </p:nvSpPr>
        <p:spPr>
          <a:xfrm>
            <a:off x="1447193" y="804159"/>
            <a:ext cx="9607664" cy="1056314"/>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755CBD7-0AE9-A8E5-6CEA-2A4E736435E5}"/>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6BF8A2D6-AC1C-B139-2D76-67E4EFCBDBBB}"/>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23C5CFB-B945-5F20-185E-2EF107718ABA}"/>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F6E8F502-B0D4-7999-A4BE-D479AAE98FE9}"/>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8C9CD26-A591-0027-66ED-76E982C007A9}"/>
              </a:ext>
            </a:extLst>
          </p:cNvPr>
          <p:cNvSpPr txBox="1">
            <a:spLocks noGrp="1"/>
          </p:cNvSpPr>
          <p:nvPr>
            <p:ph type="dt" sz="half" idx="7"/>
          </p:nvPr>
        </p:nvSpPr>
        <p:spPr/>
        <p:txBody>
          <a:bodyPr/>
          <a:lstStyle>
            <a:lvl1pPr>
              <a:defRPr/>
            </a:lvl1pPr>
          </a:lstStyle>
          <a:p>
            <a:pPr lvl="0"/>
            <a:fld id="{425CF43C-F235-40D8-98CB-8859BE95CE27}" type="datetime1">
              <a:rPr lang="en-GB"/>
              <a:pPr lvl="0"/>
              <a:t>18/02/2026</a:t>
            </a:fld>
            <a:endParaRPr lang="en-GB"/>
          </a:p>
        </p:txBody>
      </p:sp>
      <p:sp>
        <p:nvSpPr>
          <p:cNvPr id="8" name="Footer Placeholder 7">
            <a:extLst>
              <a:ext uri="{FF2B5EF4-FFF2-40B4-BE49-F238E27FC236}">
                <a16:creationId xmlns:a16="http://schemas.microsoft.com/office/drawing/2014/main" id="{5D76BBF4-88AC-1C7E-96F6-E9D9FB6449C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2BC478A-4665-5DFC-15CF-2E864A17D7DB}"/>
              </a:ext>
            </a:extLst>
          </p:cNvPr>
          <p:cNvSpPr txBox="1">
            <a:spLocks noGrp="1"/>
          </p:cNvSpPr>
          <p:nvPr>
            <p:ph type="sldNum" sz="quarter" idx="8"/>
          </p:nvPr>
        </p:nvSpPr>
        <p:spPr/>
        <p:txBody>
          <a:bodyPr/>
          <a:lstStyle>
            <a:lvl1pPr>
              <a:defRPr/>
            </a:lvl1pPr>
          </a:lstStyle>
          <a:p>
            <a:pPr lvl="0"/>
            <a:fld id="{D5CCB536-F13E-4E67-9CD0-9F3D7D0302B4}" type="slidenum">
              <a:t>‹#›</a:t>
            </a:fld>
            <a:endParaRPr lang="en-GB"/>
          </a:p>
        </p:txBody>
      </p:sp>
      <p:cxnSp>
        <p:nvCxnSpPr>
          <p:cNvPr id="10" name="Straight Connector 28">
            <a:extLst>
              <a:ext uri="{FF2B5EF4-FFF2-40B4-BE49-F238E27FC236}">
                <a16:creationId xmlns:a16="http://schemas.microsoft.com/office/drawing/2014/main" id="{B20AA86B-B0A1-95B5-0449-DEA9734B4132}"/>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888740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4D00-4967-A63C-A8B8-11CC032C18A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B9B4A421-47B2-E799-AB9C-6040D110F3D1}"/>
              </a:ext>
            </a:extLst>
          </p:cNvPr>
          <p:cNvSpPr txBox="1">
            <a:spLocks noGrp="1"/>
          </p:cNvSpPr>
          <p:nvPr>
            <p:ph type="dt" sz="half" idx="7"/>
          </p:nvPr>
        </p:nvSpPr>
        <p:spPr/>
        <p:txBody>
          <a:bodyPr/>
          <a:lstStyle>
            <a:lvl1pPr>
              <a:defRPr/>
            </a:lvl1pPr>
          </a:lstStyle>
          <a:p>
            <a:pPr lvl="0"/>
            <a:fld id="{8655DD8C-37D6-43C5-9A61-A0E33A028F3D}" type="datetime1">
              <a:rPr lang="en-GB"/>
              <a:pPr lvl="0"/>
              <a:t>18/02/2026</a:t>
            </a:fld>
            <a:endParaRPr lang="en-GB"/>
          </a:p>
        </p:txBody>
      </p:sp>
      <p:sp>
        <p:nvSpPr>
          <p:cNvPr id="4" name="Footer Placeholder 3">
            <a:extLst>
              <a:ext uri="{FF2B5EF4-FFF2-40B4-BE49-F238E27FC236}">
                <a16:creationId xmlns:a16="http://schemas.microsoft.com/office/drawing/2014/main" id="{06DE2E07-542B-9F92-9087-AE554493FC3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782BFA3-0E7D-81CD-2C16-9AA8C6CB1A49}"/>
              </a:ext>
            </a:extLst>
          </p:cNvPr>
          <p:cNvSpPr txBox="1">
            <a:spLocks noGrp="1"/>
          </p:cNvSpPr>
          <p:nvPr>
            <p:ph type="sldNum" sz="quarter" idx="8"/>
          </p:nvPr>
        </p:nvSpPr>
        <p:spPr/>
        <p:txBody>
          <a:bodyPr/>
          <a:lstStyle>
            <a:lvl1pPr>
              <a:defRPr/>
            </a:lvl1pPr>
          </a:lstStyle>
          <a:p>
            <a:pPr lvl="0"/>
            <a:fld id="{1FA90CC7-6547-4FBE-A8BB-D96CC9ACAA45}" type="slidenum">
              <a:t>‹#›</a:t>
            </a:fld>
            <a:endParaRPr lang="en-GB"/>
          </a:p>
        </p:txBody>
      </p:sp>
      <p:cxnSp>
        <p:nvCxnSpPr>
          <p:cNvPr id="6" name="Straight Connector 24">
            <a:extLst>
              <a:ext uri="{FF2B5EF4-FFF2-40B4-BE49-F238E27FC236}">
                <a16:creationId xmlns:a16="http://schemas.microsoft.com/office/drawing/2014/main" id="{B798084D-DE1D-3476-D7E3-78D75393597D}"/>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63153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8C67BE-127F-0C25-4F03-47DF23239082}"/>
              </a:ext>
            </a:extLst>
          </p:cNvPr>
          <p:cNvSpPr txBox="1">
            <a:spLocks noGrp="1"/>
          </p:cNvSpPr>
          <p:nvPr>
            <p:ph type="dt" sz="half" idx="7"/>
          </p:nvPr>
        </p:nvSpPr>
        <p:spPr/>
        <p:txBody>
          <a:bodyPr/>
          <a:lstStyle>
            <a:lvl1pPr>
              <a:defRPr/>
            </a:lvl1pPr>
          </a:lstStyle>
          <a:p>
            <a:pPr lvl="0"/>
            <a:fld id="{48BA4DEE-D1C2-442E-9B30-8AB56FF19BCD}" type="datetime1">
              <a:rPr lang="en-GB"/>
              <a:pPr lvl="0"/>
              <a:t>18/02/2026</a:t>
            </a:fld>
            <a:endParaRPr lang="en-GB"/>
          </a:p>
        </p:txBody>
      </p:sp>
      <p:sp>
        <p:nvSpPr>
          <p:cNvPr id="3" name="Footer Placeholder 2">
            <a:extLst>
              <a:ext uri="{FF2B5EF4-FFF2-40B4-BE49-F238E27FC236}">
                <a16:creationId xmlns:a16="http://schemas.microsoft.com/office/drawing/2014/main" id="{309A89B3-B62A-6DB2-63F0-5884AE05D0E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9EF75440-6071-E142-C994-5961E3059D59}"/>
              </a:ext>
            </a:extLst>
          </p:cNvPr>
          <p:cNvSpPr txBox="1">
            <a:spLocks noGrp="1"/>
          </p:cNvSpPr>
          <p:nvPr>
            <p:ph type="sldNum" sz="quarter" idx="8"/>
          </p:nvPr>
        </p:nvSpPr>
        <p:spPr/>
        <p:txBody>
          <a:bodyPr/>
          <a:lstStyle>
            <a:lvl1pPr>
              <a:defRPr/>
            </a:lvl1pPr>
          </a:lstStyle>
          <a:p>
            <a:pPr lvl="0"/>
            <a:fld id="{A6AF2DBF-2A6B-480F-8CF4-3CF2F986D1F0}" type="slidenum">
              <a:t>‹#›</a:t>
            </a:fld>
            <a:endParaRPr lang="en-GB"/>
          </a:p>
        </p:txBody>
      </p:sp>
    </p:spTree>
    <p:extLst>
      <p:ext uri="{BB962C8B-B14F-4D97-AF65-F5344CB8AC3E}">
        <p14:creationId xmlns:p14="http://schemas.microsoft.com/office/powerpoint/2010/main" val="54735000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9CD-B9C1-F8E2-9489-9827B986FF4E}"/>
              </a:ext>
            </a:extLst>
          </p:cNvPr>
          <p:cNvSpPr txBox="1">
            <a:spLocks noGrp="1"/>
          </p:cNvSpPr>
          <p:nvPr>
            <p:ph type="title"/>
          </p:nvPr>
        </p:nvSpPr>
        <p:spPr>
          <a:xfrm>
            <a:off x="1444669" y="798975"/>
            <a:ext cx="3273094" cy="2247119"/>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A76E9043-EAD3-3965-3F42-6D8FFBA3598D}"/>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9814FD-BFB8-AB91-DFF8-184DA94EF954}"/>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68A4E194-D725-9EF1-479A-1CCB3EB75C7E}"/>
              </a:ext>
            </a:extLst>
          </p:cNvPr>
          <p:cNvSpPr txBox="1">
            <a:spLocks noGrp="1"/>
          </p:cNvSpPr>
          <p:nvPr>
            <p:ph type="dt" sz="half" idx="7"/>
          </p:nvPr>
        </p:nvSpPr>
        <p:spPr/>
        <p:txBody>
          <a:bodyPr/>
          <a:lstStyle>
            <a:lvl1pPr>
              <a:defRPr/>
            </a:lvl1pPr>
          </a:lstStyle>
          <a:p>
            <a:pPr lvl="0"/>
            <a:fld id="{3B59A936-1641-488D-8843-D4BF26AB613D}" type="datetime1">
              <a:rPr lang="en-GB"/>
              <a:pPr lvl="0"/>
              <a:t>18/02/2026</a:t>
            </a:fld>
            <a:endParaRPr lang="en-GB"/>
          </a:p>
        </p:txBody>
      </p:sp>
      <p:sp>
        <p:nvSpPr>
          <p:cNvPr id="6" name="Footer Placeholder 5">
            <a:extLst>
              <a:ext uri="{FF2B5EF4-FFF2-40B4-BE49-F238E27FC236}">
                <a16:creationId xmlns:a16="http://schemas.microsoft.com/office/drawing/2014/main" id="{53EC0836-A05E-5F4B-7F06-1203F378A9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58D13C5-E14F-2066-8C2E-63A0C152D90C}"/>
              </a:ext>
            </a:extLst>
          </p:cNvPr>
          <p:cNvSpPr txBox="1">
            <a:spLocks noGrp="1"/>
          </p:cNvSpPr>
          <p:nvPr>
            <p:ph type="sldNum" sz="quarter" idx="8"/>
          </p:nvPr>
        </p:nvSpPr>
        <p:spPr/>
        <p:txBody>
          <a:bodyPr/>
          <a:lstStyle>
            <a:lvl1pPr>
              <a:defRPr/>
            </a:lvl1pPr>
          </a:lstStyle>
          <a:p>
            <a:pPr lvl="0"/>
            <a:fld id="{1951EE8B-77D7-4E80-BD74-803FF0BCEF25}" type="slidenum">
              <a:t>‹#›</a:t>
            </a:fld>
            <a:endParaRPr lang="en-GB"/>
          </a:p>
        </p:txBody>
      </p:sp>
      <p:cxnSp>
        <p:nvCxnSpPr>
          <p:cNvPr id="8" name="Straight Connector 16">
            <a:extLst>
              <a:ext uri="{FF2B5EF4-FFF2-40B4-BE49-F238E27FC236}">
                <a16:creationId xmlns:a16="http://schemas.microsoft.com/office/drawing/2014/main" id="{CFDD3E9A-F854-E87B-C5D5-CE8EDA8B04E2}"/>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56328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A2B6A251-BF48-4A7D-FC4A-6D4F77EDC579}"/>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55BB6786-C568-B884-ED9C-FDFBF241D0F8}"/>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Rectangle 18">
              <a:extLst>
                <a:ext uri="{FF2B5EF4-FFF2-40B4-BE49-F238E27FC236}">
                  <a16:creationId xmlns:a16="http://schemas.microsoft.com/office/drawing/2014/main" id="{32C04A95-A75D-81D8-DA39-C4E324218720}"/>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5" name="Title 1">
            <a:extLst>
              <a:ext uri="{FF2B5EF4-FFF2-40B4-BE49-F238E27FC236}">
                <a16:creationId xmlns:a16="http://schemas.microsoft.com/office/drawing/2014/main" id="{35889038-0D4B-FC2B-748F-8BD942290A5A}"/>
              </a:ext>
            </a:extLst>
          </p:cNvPr>
          <p:cNvSpPr txBox="1">
            <a:spLocks noGrp="1"/>
          </p:cNvSpPr>
          <p:nvPr>
            <p:ph type="title"/>
          </p:nvPr>
        </p:nvSpPr>
        <p:spPr>
          <a:xfrm>
            <a:off x="1451207" y="1129512"/>
            <a:ext cx="5532330" cy="1830583"/>
          </a:xfrm>
        </p:spPr>
        <p:txBody>
          <a:bodyPr anchor="b"/>
          <a:lstStyle>
            <a:lvl1pPr>
              <a:defRPr/>
            </a:lvl1pPr>
          </a:lstStyle>
          <a:p>
            <a:pPr lvl="0"/>
            <a:r>
              <a:rPr lang="en-GB"/>
              <a:t>Click to edit Master title style</a:t>
            </a:r>
            <a:endParaRPr lang="en-US"/>
          </a:p>
        </p:txBody>
      </p:sp>
      <p:sp>
        <p:nvSpPr>
          <p:cNvPr id="6" name="Picture Placeholder 2">
            <a:extLst>
              <a:ext uri="{FF2B5EF4-FFF2-40B4-BE49-F238E27FC236}">
                <a16:creationId xmlns:a16="http://schemas.microsoft.com/office/drawing/2014/main" id="{68BA258A-2602-B12B-0EC1-93AC05B21964}"/>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GB"/>
              <a:t>Click icon to add picture</a:t>
            </a:r>
            <a:endParaRPr lang="en-US"/>
          </a:p>
        </p:txBody>
      </p:sp>
      <p:sp>
        <p:nvSpPr>
          <p:cNvPr id="7" name="Text Placeholder 3">
            <a:extLst>
              <a:ext uri="{FF2B5EF4-FFF2-40B4-BE49-F238E27FC236}">
                <a16:creationId xmlns:a16="http://schemas.microsoft.com/office/drawing/2014/main" id="{8D5235F7-DD85-6E30-5111-940F9F889129}"/>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GB"/>
              <a:t>Click to edit Master text styles</a:t>
            </a:r>
          </a:p>
        </p:txBody>
      </p:sp>
      <p:sp>
        <p:nvSpPr>
          <p:cNvPr id="8" name="Date Placeholder 4">
            <a:extLst>
              <a:ext uri="{FF2B5EF4-FFF2-40B4-BE49-F238E27FC236}">
                <a16:creationId xmlns:a16="http://schemas.microsoft.com/office/drawing/2014/main" id="{E80A498F-21F4-1B23-628E-38FB734622BB}"/>
              </a:ext>
            </a:extLst>
          </p:cNvPr>
          <p:cNvSpPr txBox="1">
            <a:spLocks noGrp="1"/>
          </p:cNvSpPr>
          <p:nvPr>
            <p:ph type="dt" sz="half" idx="7"/>
          </p:nvPr>
        </p:nvSpPr>
        <p:spPr>
          <a:xfrm>
            <a:off x="1447385" y="5469858"/>
            <a:ext cx="5527346" cy="320122"/>
          </a:xfrm>
        </p:spPr>
        <p:txBody>
          <a:bodyPr/>
          <a:lstStyle>
            <a:lvl1pPr algn="l">
              <a:defRPr/>
            </a:lvl1pPr>
          </a:lstStyle>
          <a:p>
            <a:pPr lvl="0"/>
            <a:fld id="{7B74D1BC-0DBE-49E4-8274-A168CBCB6311}" type="datetime1">
              <a:rPr lang="en-GB"/>
              <a:pPr lvl="0"/>
              <a:t>18/02/2026</a:t>
            </a:fld>
            <a:endParaRPr lang="en-GB"/>
          </a:p>
        </p:txBody>
      </p:sp>
      <p:sp>
        <p:nvSpPr>
          <p:cNvPr id="9" name="Footer Placeholder 5">
            <a:extLst>
              <a:ext uri="{FF2B5EF4-FFF2-40B4-BE49-F238E27FC236}">
                <a16:creationId xmlns:a16="http://schemas.microsoft.com/office/drawing/2014/main" id="{E1232747-76E8-C5C8-BD51-EACE55C29CA1}"/>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E51E6DCC-12DD-03F8-FA99-506ED9C4AD01}"/>
              </a:ext>
            </a:extLst>
          </p:cNvPr>
          <p:cNvSpPr txBox="1">
            <a:spLocks noGrp="1"/>
          </p:cNvSpPr>
          <p:nvPr>
            <p:ph type="sldNum" sz="quarter" idx="8"/>
          </p:nvPr>
        </p:nvSpPr>
        <p:spPr/>
        <p:txBody>
          <a:bodyPr/>
          <a:lstStyle>
            <a:lvl1pPr>
              <a:defRPr/>
            </a:lvl1pPr>
          </a:lstStyle>
          <a:p>
            <a:pPr lvl="0"/>
            <a:fld id="{973E1323-B80C-4B46-B79D-1DC99BB85E8F}" type="slidenum">
              <a:t>‹#›</a:t>
            </a:fld>
            <a:endParaRPr lang="en-GB"/>
          </a:p>
        </p:txBody>
      </p:sp>
      <p:cxnSp>
        <p:nvCxnSpPr>
          <p:cNvPr id="11" name="Straight Connector 30">
            <a:extLst>
              <a:ext uri="{FF2B5EF4-FFF2-40B4-BE49-F238E27FC236}">
                <a16:creationId xmlns:a16="http://schemas.microsoft.com/office/drawing/2014/main" id="{D879A676-DB68-6038-0E8B-3858E024CF80}"/>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69525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87A2-83BD-F12D-0A48-7271E7F9FC1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82DDEC37-1859-3AD2-ED93-45B10BB9C3C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C03EF5-CA69-21F4-662E-FDF6FD80EC3F}"/>
              </a:ext>
            </a:extLst>
          </p:cNvPr>
          <p:cNvSpPr txBox="1">
            <a:spLocks noGrp="1"/>
          </p:cNvSpPr>
          <p:nvPr>
            <p:ph type="dt" sz="half" idx="7"/>
          </p:nvPr>
        </p:nvSpPr>
        <p:spPr/>
        <p:txBody>
          <a:bodyPr/>
          <a:lstStyle>
            <a:lvl1pPr>
              <a:defRPr/>
            </a:lvl1pPr>
          </a:lstStyle>
          <a:p>
            <a:pPr lvl="0"/>
            <a:fld id="{59E1522A-AA4E-4C9A-8B83-6F7B133AB62E}" type="datetime1">
              <a:rPr lang="en-GB"/>
              <a:pPr lvl="0"/>
              <a:t>18/02/2026</a:t>
            </a:fld>
            <a:endParaRPr lang="en-GB"/>
          </a:p>
        </p:txBody>
      </p:sp>
      <p:sp>
        <p:nvSpPr>
          <p:cNvPr id="5" name="Footer Placeholder 4">
            <a:extLst>
              <a:ext uri="{FF2B5EF4-FFF2-40B4-BE49-F238E27FC236}">
                <a16:creationId xmlns:a16="http://schemas.microsoft.com/office/drawing/2014/main" id="{E8A2E898-BDC9-AC6D-9609-C1ADD94E50E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AF406C0-C547-31C8-75D3-BEEE9A7FF0DA}"/>
              </a:ext>
            </a:extLst>
          </p:cNvPr>
          <p:cNvSpPr txBox="1">
            <a:spLocks noGrp="1"/>
          </p:cNvSpPr>
          <p:nvPr>
            <p:ph type="sldNum" sz="quarter" idx="8"/>
          </p:nvPr>
        </p:nvSpPr>
        <p:spPr/>
        <p:txBody>
          <a:bodyPr/>
          <a:lstStyle>
            <a:lvl1pPr>
              <a:defRPr/>
            </a:lvl1pPr>
          </a:lstStyle>
          <a:p>
            <a:pPr lvl="0"/>
            <a:fld id="{FB9F6F4A-1E03-49D3-9F6B-C56C30013085}" type="slidenum">
              <a:t>‹#›</a:t>
            </a:fld>
            <a:endParaRPr lang="en-GB"/>
          </a:p>
        </p:txBody>
      </p:sp>
      <p:cxnSp>
        <p:nvCxnSpPr>
          <p:cNvPr id="7" name="Straight Connector 25">
            <a:extLst>
              <a:ext uri="{FF2B5EF4-FFF2-40B4-BE49-F238E27FC236}">
                <a16:creationId xmlns:a16="http://schemas.microsoft.com/office/drawing/2014/main" id="{63129298-E3EC-BD02-89EB-9510C2769C54}"/>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84743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0B6774-A068-32FF-62F6-7624C5C5A549}"/>
              </a:ext>
            </a:extLst>
          </p:cNvPr>
          <p:cNvSpPr txBox="1">
            <a:spLocks noGrp="1"/>
          </p:cNvSpPr>
          <p:nvPr>
            <p:ph type="title" orient="vert"/>
          </p:nvPr>
        </p:nvSpPr>
        <p:spPr>
          <a:xfrm>
            <a:off x="9439113" y="798975"/>
            <a:ext cx="1615744" cy="4659892"/>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72A8061-167A-7EFC-1FD9-118252B54F3E}"/>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AB9BB-C868-5E25-BF14-2DD5D4E42D9B}"/>
              </a:ext>
            </a:extLst>
          </p:cNvPr>
          <p:cNvSpPr txBox="1">
            <a:spLocks noGrp="1"/>
          </p:cNvSpPr>
          <p:nvPr>
            <p:ph type="dt" sz="half" idx="7"/>
          </p:nvPr>
        </p:nvSpPr>
        <p:spPr/>
        <p:txBody>
          <a:bodyPr/>
          <a:lstStyle>
            <a:lvl1pPr>
              <a:defRPr/>
            </a:lvl1pPr>
          </a:lstStyle>
          <a:p>
            <a:pPr lvl="0"/>
            <a:fld id="{EB740BB5-C44C-446E-9A0D-FE44B1B91F69}" type="datetime1">
              <a:rPr lang="en-GB"/>
              <a:pPr lvl="0"/>
              <a:t>18/02/2026</a:t>
            </a:fld>
            <a:endParaRPr lang="en-GB"/>
          </a:p>
        </p:txBody>
      </p:sp>
      <p:sp>
        <p:nvSpPr>
          <p:cNvPr id="5" name="Footer Placeholder 4">
            <a:extLst>
              <a:ext uri="{FF2B5EF4-FFF2-40B4-BE49-F238E27FC236}">
                <a16:creationId xmlns:a16="http://schemas.microsoft.com/office/drawing/2014/main" id="{C59C9FA1-1600-6C54-5FC9-F9F7EEB1A04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4518CC4-DC35-BD20-6225-3B82C5DA5677}"/>
              </a:ext>
            </a:extLst>
          </p:cNvPr>
          <p:cNvSpPr txBox="1">
            <a:spLocks noGrp="1"/>
          </p:cNvSpPr>
          <p:nvPr>
            <p:ph type="sldNum" sz="quarter" idx="8"/>
          </p:nvPr>
        </p:nvSpPr>
        <p:spPr/>
        <p:txBody>
          <a:bodyPr/>
          <a:lstStyle>
            <a:lvl1pPr>
              <a:defRPr/>
            </a:lvl1pPr>
          </a:lstStyle>
          <a:p>
            <a:pPr lvl="0"/>
            <a:fld id="{53BF0B9C-C899-48C7-8A54-5CC677E48EEC}" type="slidenum">
              <a:t>‹#›</a:t>
            </a:fld>
            <a:endParaRPr lang="en-GB"/>
          </a:p>
        </p:txBody>
      </p:sp>
      <p:cxnSp>
        <p:nvCxnSpPr>
          <p:cNvPr id="7" name="Straight Connector 14">
            <a:extLst>
              <a:ext uri="{FF2B5EF4-FFF2-40B4-BE49-F238E27FC236}">
                <a16:creationId xmlns:a16="http://schemas.microsoft.com/office/drawing/2014/main" id="{513A5B4E-1E10-926D-9616-703EFCB2CDF4}"/>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359772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33F4811-9063-124D-1954-67B626F9A01B}"/>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3" name="Picture 6">
            <a:extLst>
              <a:ext uri="{FF2B5EF4-FFF2-40B4-BE49-F238E27FC236}">
                <a16:creationId xmlns:a16="http://schemas.microsoft.com/office/drawing/2014/main" id="{18833172-5ABF-C5F5-453D-8D5AE745FF41}"/>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A7C3A6C7-8BDE-3A10-B46F-7E5A21A81054}"/>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6DEC696A-6309-C010-1B7A-68D5B5F355C8}"/>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3">
            <a:extLst>
              <a:ext uri="{FF2B5EF4-FFF2-40B4-BE49-F238E27FC236}">
                <a16:creationId xmlns:a16="http://schemas.microsoft.com/office/drawing/2014/main" id="{92CDA379-E51D-A8D9-44DF-AC592BF6407C}"/>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1B1528FD-C680-4149-A0DC-2F03F5082913}" type="datetime1">
              <a:rPr lang="en-GB"/>
              <a:pPr lvl="0"/>
              <a:t>18/02/2026</a:t>
            </a:fld>
            <a:endParaRPr lang="en-GB"/>
          </a:p>
        </p:txBody>
      </p:sp>
      <p:sp>
        <p:nvSpPr>
          <p:cNvPr id="7" name="Footer Placeholder 4">
            <a:extLst>
              <a:ext uri="{FF2B5EF4-FFF2-40B4-BE49-F238E27FC236}">
                <a16:creationId xmlns:a16="http://schemas.microsoft.com/office/drawing/2014/main" id="{D5CC9EEE-55C0-7BA4-828B-BC8235292C87}"/>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EAFD65F6-60A6-3DCA-5A25-97EDD38CFA67}"/>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A847B2DB-7F4B-4A20-B854-7B0F7AF5DA56}" type="slidenum">
              <a:t>‹#›</a:t>
            </a:fld>
            <a:endParaRPr lang="en-GB"/>
          </a:p>
        </p:txBody>
      </p:sp>
      <p:cxnSp>
        <p:nvCxnSpPr>
          <p:cNvPr id="9" name="Straight Connector 9">
            <a:extLst>
              <a:ext uri="{FF2B5EF4-FFF2-40B4-BE49-F238E27FC236}">
                <a16:creationId xmlns:a16="http://schemas.microsoft.com/office/drawing/2014/main" id="{282417CD-4188-67B2-D515-F85F40557DF0}"/>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GB"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71BF1-3E71-E466-9F80-DF2C8395B787}"/>
              </a:ext>
            </a:extLst>
          </p:cNvPr>
          <p:cNvSpPr txBox="1">
            <a:spLocks noGrp="1"/>
          </p:cNvSpPr>
          <p:nvPr>
            <p:ph type="ctrTitle"/>
          </p:nvPr>
        </p:nvSpPr>
        <p:spPr/>
        <p:txBody>
          <a:bodyPr>
            <a:noAutofit/>
          </a:bodyPr>
          <a:lstStyle/>
          <a:p>
            <a:pPr lvl="0"/>
            <a:r>
              <a:rPr lang="en-GB" b="1">
                <a:latin typeface="Arial" pitchFamily="34"/>
                <a:cs typeface="Arial" pitchFamily="34"/>
              </a:rPr>
              <a:t>PSYCHOLOGY IN HEALTH AND SOCIAL CARE</a:t>
            </a:r>
          </a:p>
        </p:txBody>
      </p:sp>
      <p:sp>
        <p:nvSpPr>
          <p:cNvPr id="3" name="Subtitle 2">
            <a:extLst>
              <a:ext uri="{FF2B5EF4-FFF2-40B4-BE49-F238E27FC236}">
                <a16:creationId xmlns:a16="http://schemas.microsoft.com/office/drawing/2014/main" id="{FD5F1389-D897-2AEE-1121-8D3B32C28A59}"/>
              </a:ext>
            </a:extLst>
          </p:cNvPr>
          <p:cNvSpPr txBox="1">
            <a:spLocks noGrp="1"/>
          </p:cNvSpPr>
          <p:nvPr>
            <p:ph type="subTitle" idx="1"/>
          </p:nvPr>
        </p:nvSpPr>
        <p:spPr/>
        <p:txBody>
          <a:bodyPr>
            <a:noAutofit/>
          </a:bodyPr>
          <a:lstStyle/>
          <a:p>
            <a:pPr lvl="0"/>
            <a:r>
              <a:rPr lang="en-GB" b="1">
                <a:latin typeface="Arial" pitchFamily="34"/>
                <a:cs typeface="Arial" pitchFamily="34"/>
              </a:rPr>
              <a:t>MODULE CODE:  LCHS4010</a:t>
            </a:r>
          </a:p>
          <a:p>
            <a:pPr lvl="0"/>
            <a:r>
              <a:rPr lang="en-GB" b="1">
                <a:latin typeface="Arial" pitchFamily="34"/>
                <a:cs typeface="Arial" pitchFamily="34"/>
              </a:rPr>
              <a:t>LECTURER:  RIZWAN NADEEM</a:t>
            </a:r>
          </a:p>
          <a:p>
            <a:pPr lvl="0"/>
            <a:r>
              <a:rPr lang="en-GB" b="1">
                <a:latin typeface="Arial" pitchFamily="34"/>
                <a:cs typeface="Arial" pitchFamily="34"/>
              </a:rPr>
              <a:t>ASSIGNMENT TITLE:  INDIVIDUAL PRESENTATION</a:t>
            </a:r>
          </a:p>
          <a:p>
            <a:pPr lvl="0"/>
            <a:r>
              <a:rPr lang="en-GB" b="1">
                <a:latin typeface="Arial" pitchFamily="34"/>
                <a:cs typeface="Arial" pitchFamily="34"/>
              </a:rPr>
              <a:t>STUDENT NAME:  NARGOS HUSSAIN</a:t>
            </a:r>
          </a:p>
          <a:p>
            <a:pPr lvl="0"/>
            <a:r>
              <a:rPr lang="en-GB" b="1">
                <a:latin typeface="Arial" pitchFamily="34"/>
                <a:cs typeface="Arial" pitchFamily="34"/>
              </a:rPr>
              <a:t>STUDENT NUMBER:  2432693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AAE582-0B00-B54E-4C43-FDF97AF0357E}"/>
              </a:ext>
            </a:extLst>
          </p:cNvPr>
          <p:cNvSpPr txBox="1"/>
          <p:nvPr/>
        </p:nvSpPr>
        <p:spPr>
          <a:xfrm>
            <a:off x="1086928" y="345057"/>
            <a:ext cx="9954880" cy="4955206"/>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INTRODUCTION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Jenny, aged 16, has dedicated the past five years to caring for her mother following the loss of her father.  Taking on this level of responsibility at a young age may have impacted her emotional and social development.  This presentation will summarise Bowlby’s theory, its relevance to Jenny, consider nature and nurture, and weigh its strengths and weaknesses (Bowlby, 1969).  It will also suggest ways to support Jenny’s wellbeing and critically examine the theory’s value in health and social care.</a:t>
            </a: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2A2FB8-5610-D20D-3FAA-65A4D4EC9A20}"/>
              </a:ext>
            </a:extLst>
          </p:cNvPr>
          <p:cNvSpPr txBox="1"/>
          <p:nvPr/>
        </p:nvSpPr>
        <p:spPr>
          <a:xfrm>
            <a:off x="500332" y="500332"/>
            <a:ext cx="11197084" cy="5509195"/>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BOWLBY’S ATTACHMENT THEORY</a:t>
            </a:r>
            <a:endParaRPr lang="en-GB" sz="3600" b="1" i="0" u="none" strike="noStrike" kern="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Arial" pitchFamily="34"/>
              <a:cs typeface="Arial" pitchFamily="34"/>
            </a:endParaRPr>
          </a:p>
          <a:p>
            <a:pPr marL="285750" marR="0" lvl="0" indent="-28575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 Children need strong emotional bonds with caregivers</a:t>
            </a:r>
          </a:p>
          <a:p>
            <a:pPr marL="285750" marR="0" lvl="0" indent="-28575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 Secure attachment leads to safety and confidence</a:t>
            </a:r>
          </a:p>
          <a:p>
            <a:pPr marL="285750" marR="0" lvl="0" indent="-28575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 Disrupted attachment affects emotions and relationships</a:t>
            </a:r>
          </a:p>
          <a:p>
            <a:pPr marL="285750" marR="0" lvl="0" indent="-28575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 Maternal deprivation from long separation causes emotional harm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Bowlby asserted that early relationships play a critical role in psychological development.  Secure and supportive environments foster confidence and emotional stability in children, while disruptions can lead to emotional and behavioural issues later in life (Bowlby, 1969, Cassidy and shaver, 2016).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2E331E-A266-20D5-FD2E-5557917F681A}"/>
              </a:ext>
            </a:extLst>
          </p:cNvPr>
          <p:cNvSpPr txBox="1"/>
          <p:nvPr/>
        </p:nvSpPr>
        <p:spPr>
          <a:xfrm>
            <a:off x="695867" y="396813"/>
            <a:ext cx="10846274" cy="5878531"/>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KEY CONCEPTS OF THE THEORY</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There are four main ideas in Bowlby’s theory:</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Secure Attachment:  </a:t>
            </a:r>
            <a:r>
              <a:rPr lang="en-GB" sz="2800" b="0" i="0" u="none" strike="noStrike" kern="1200" cap="none" spc="0" baseline="0">
                <a:solidFill>
                  <a:srgbClr val="000000"/>
                </a:solidFill>
                <a:uFillTx/>
                <a:latin typeface="Arial" pitchFamily="34"/>
                <a:cs typeface="Arial" pitchFamily="34"/>
              </a:rPr>
              <a:t>Child feels safe and supported</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Insecure Attachment:  </a:t>
            </a:r>
            <a:r>
              <a:rPr lang="en-GB" sz="2800" b="0" i="0" u="none" strike="noStrike" kern="0" cap="none" spc="0" baseline="0">
                <a:solidFill>
                  <a:srgbClr val="000000"/>
                </a:solidFill>
                <a:uFillTx/>
                <a:latin typeface="Arial" pitchFamily="34"/>
                <a:cs typeface="Arial" pitchFamily="34"/>
              </a:rPr>
              <a:t>Child feels insecure and unsupported</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Internal working model:  </a:t>
            </a:r>
            <a:r>
              <a:rPr lang="en-GB" sz="2800" b="0" i="0" u="none" strike="noStrike" kern="1200" cap="none" spc="0" baseline="0">
                <a:solidFill>
                  <a:srgbClr val="000000"/>
                </a:solidFill>
                <a:uFillTx/>
                <a:latin typeface="Arial" pitchFamily="34"/>
                <a:cs typeface="Arial" pitchFamily="34"/>
              </a:rPr>
              <a:t>Early bonds influence later relationships</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Maternal Deprivation:  </a:t>
            </a:r>
            <a:r>
              <a:rPr lang="en-GB" sz="2800" b="0" i="0" u="none" strike="noStrike" kern="0" cap="none" spc="0" baseline="0">
                <a:solidFill>
                  <a:srgbClr val="000000"/>
                </a:solidFill>
                <a:uFillTx/>
                <a:latin typeface="Arial" pitchFamily="34"/>
                <a:cs typeface="Arial" pitchFamily="34"/>
              </a:rPr>
              <a:t>Prolonged separation affects emotional development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These concepts describe how early relationships during childhood can shape an individual’s emotions, actions, and ability to form connections throughout their life (Bowlby, 1969; Howe, 2011).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9E6188-130A-FCF1-2763-441060CFEA49}"/>
              </a:ext>
            </a:extLst>
          </p:cNvPr>
          <p:cNvSpPr txBox="1"/>
          <p:nvPr/>
        </p:nvSpPr>
        <p:spPr>
          <a:xfrm>
            <a:off x="621106" y="557207"/>
            <a:ext cx="10921044" cy="4955206"/>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APPLYING THE THEORY TO JENNY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Arial" pitchFamily="34"/>
              <a:cs typeface="Arial" pitchFamily="34"/>
            </a:endParaRP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Lost father early </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Became young carer at 11</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Limited social life/teenage experiences</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Potential emotional stress and sadness</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According to Bowlby, losing a parent early and having to take on responsibilities can affect emotional development.  The theory emphasizes that forming emotional bonds in childhood is essential for a sense of security and healthy development (Bowlby, 1980).</a:t>
            </a: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AD9FFC-DF51-37EA-EBAD-325929BBC139}"/>
              </a:ext>
            </a:extLst>
          </p:cNvPr>
          <p:cNvSpPr txBox="1"/>
          <p:nvPr/>
        </p:nvSpPr>
        <p:spPr>
          <a:xfrm>
            <a:off x="552087" y="345057"/>
            <a:ext cx="11128074" cy="624786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JENNY’S CARING RESPONSIBILITIES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 </a:t>
            </a:r>
          </a:p>
          <a:p>
            <a:pPr marL="285750" marR="0" lvl="0" indent="-28575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Jenny has cared for her mother from a young age</a:t>
            </a:r>
          </a:p>
          <a:p>
            <a:pPr marL="285750" marR="0" lvl="0" indent="-28575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Her mother has mobility difficulties, memory problems, and low mood</a:t>
            </a:r>
          </a:p>
          <a:p>
            <a:pPr marL="285750" marR="0" lvl="0" indent="-28575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Jenny helps with daily tasks, cooking, cleaning and shopping</a:t>
            </a:r>
          </a:p>
          <a:p>
            <a:pPr marL="285750" marR="0" lvl="0" indent="-28575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She balances school, home responsibilities, and emotional  support for her mother</a:t>
            </a:r>
          </a:p>
          <a:p>
            <a:pPr marL="285750" marR="0" lvl="0" indent="-28575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Taking on adult responsibilities early may cause emotional pressure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Bowlby suggests that early stress and family disruption, impact emotional security, but supportive care can foster resilience, empathy</a:t>
            </a:r>
            <a:r>
              <a:rPr lang="en-GB" sz="2800" b="0" i="0" u="none" strike="noStrike" kern="0" cap="none" spc="0" baseline="0">
                <a:solidFill>
                  <a:srgbClr val="000000"/>
                </a:solidFill>
                <a:uFillTx/>
                <a:latin typeface="Arial" pitchFamily="34"/>
                <a:cs typeface="Arial" pitchFamily="34"/>
              </a:rPr>
              <a:t>, a</a:t>
            </a:r>
            <a:r>
              <a:rPr lang="en-GB" sz="2800" b="0" i="0" u="none" strike="noStrike" kern="1200" cap="none" spc="0" baseline="0">
                <a:solidFill>
                  <a:srgbClr val="000000"/>
                </a:solidFill>
                <a:uFillTx/>
                <a:latin typeface="Arial" pitchFamily="34"/>
                <a:cs typeface="Arial" pitchFamily="34"/>
              </a:rPr>
              <a:t>nd maturity in Jenny (Bowlby, 1969; Howe, 2021).</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798F817-D476-9A41-6CDC-31E59F3DF987}"/>
              </a:ext>
            </a:extLst>
          </p:cNvPr>
          <p:cNvSpPr txBox="1"/>
          <p:nvPr/>
        </p:nvSpPr>
        <p:spPr>
          <a:xfrm>
            <a:off x="0" y="172528"/>
            <a:ext cx="12191996" cy="603242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IMPACT ON JENNY’S DEVELOPMENT</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Providing care for her mother over a five-year period may have impacted Jenny in various ways:</a:t>
            </a:r>
            <a:r>
              <a:rPr lang="en-GB" sz="2800" b="1" i="0" u="none" strike="noStrike" kern="1200" cap="none" spc="0" baseline="0">
                <a:solidFill>
                  <a:srgbClr val="000000"/>
                </a:solidFill>
                <a:uFillTx/>
                <a:latin typeface="Arial" pitchFamily="34"/>
                <a:cs typeface="Arial" pitchFamily="34"/>
              </a:rPr>
              <a:t> </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She may have experienced significant pressure and responsibility at an early age</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Emotional stress and potential anxiety could have arisen from her caregiving role</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There may be an increased risk of low mood and exhaustion</a:t>
            </a:r>
          </a:p>
          <a:p>
            <a:pPr marL="457200" marR="0" lvl="0" indent="-45720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Limited time for friendships and social development may have affected her personal growth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On the other hand, Jenny could also gain strengths and a strong sense of responsibility.  In Jenny’s case the outcomes could be both beneficial and challenging (Department of health and </a:t>
            </a:r>
            <a:r>
              <a:rPr lang="en-GB" sz="2800" b="0" i="0" u="none" strike="noStrike" kern="0" cap="none" spc="0" baseline="0">
                <a:solidFill>
                  <a:srgbClr val="000000"/>
                </a:solidFill>
                <a:uFillTx/>
                <a:latin typeface="Arial" pitchFamily="34"/>
                <a:cs typeface="Arial" pitchFamily="34"/>
              </a:rPr>
              <a:t>Social</a:t>
            </a:r>
            <a:r>
              <a:rPr lang="en-GB" sz="2800" b="0" i="0" u="none" strike="noStrike" kern="1200" cap="none" spc="0" baseline="0">
                <a:solidFill>
                  <a:srgbClr val="000000"/>
                </a:solidFill>
                <a:uFillTx/>
                <a:latin typeface="Arial" pitchFamily="34"/>
                <a:cs typeface="Arial" pitchFamily="34"/>
              </a:rPr>
              <a:t> Care, 2018; NHS,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D41CA4-BF35-2F61-60F5-966A4F83E1F6}"/>
              </a:ext>
            </a:extLst>
          </p:cNvPr>
          <p:cNvSpPr txBox="1"/>
          <p:nvPr/>
        </p:nvSpPr>
        <p:spPr>
          <a:xfrm>
            <a:off x="707361" y="505123"/>
            <a:ext cx="10817525" cy="6801864"/>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NATURE AND NURTURE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Nature </a:t>
            </a:r>
            <a:r>
              <a:rPr lang="en-GB" sz="2800" b="1" i="0" u="none" strike="noStrike" kern="1200" cap="none" spc="0" baseline="0">
                <a:solidFill>
                  <a:srgbClr val="000000"/>
                </a:solidFill>
                <a:uFillTx/>
                <a:latin typeface="Arial" pitchFamily="34"/>
                <a:cs typeface="Arial" pitchFamily="34"/>
              </a:rPr>
              <a:t>(Biological)</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Stress and tiredness may affect mental health</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Nurture </a:t>
            </a:r>
            <a:r>
              <a:rPr lang="en-GB" sz="2800" b="1" i="0" u="none" strike="noStrike" kern="1200" cap="none" spc="0" baseline="0">
                <a:solidFill>
                  <a:srgbClr val="000000"/>
                </a:solidFill>
                <a:uFillTx/>
                <a:latin typeface="Arial" pitchFamily="34"/>
                <a:cs typeface="Arial" pitchFamily="34"/>
              </a:rPr>
              <a:t>(Environmental)</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Loss of father</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Caring responsibilities</a:t>
            </a:r>
          </a:p>
          <a:p>
            <a:pPr marL="457200" marR="0" lvl="0" indent="-457200" algn="just"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Limited social life</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Jenny grows and changes through a combination of her genetics and the surroundings she experiences, with both factors interacting to influence her development (Howe, 2011).</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1"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A4779E-A431-F48C-C8F2-85E4C8AE5BF2}"/>
              </a:ext>
            </a:extLst>
          </p:cNvPr>
          <p:cNvSpPr txBox="1"/>
          <p:nvPr/>
        </p:nvSpPr>
        <p:spPr>
          <a:xfrm>
            <a:off x="586596" y="362312"/>
            <a:ext cx="11041809" cy="594008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PRACTICLE SUPPORT STRATEGIES FOR JENNY</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Bowlby’s theory suggests Jenny requires emotional and social support for security</a:t>
            </a:r>
            <a:r>
              <a:rPr lang="en-GB" sz="3600" b="1" i="0" u="none" strike="noStrike" kern="0" cap="none" spc="0" baseline="0">
                <a:solidFill>
                  <a:srgbClr val="000000"/>
                </a:solidFill>
                <a:uFillTx/>
                <a:latin typeface="Arial" pitchFamily="34"/>
                <a:cs typeface="Arial" pitchFamily="34"/>
              </a:rPr>
              <a: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Social:  </a:t>
            </a:r>
            <a:r>
              <a:rPr lang="en-GB" sz="2800" b="0" i="0" u="none" strike="noStrike" kern="0" cap="none" spc="0" baseline="0">
                <a:solidFill>
                  <a:srgbClr val="000000"/>
                </a:solidFill>
                <a:uFillTx/>
                <a:latin typeface="Arial" pitchFamily="34"/>
                <a:cs typeface="Arial" pitchFamily="34"/>
              </a:rPr>
              <a:t>Mentoring, youth clubs, carer groups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Emotional:  </a:t>
            </a:r>
            <a:r>
              <a:rPr lang="en-GB" sz="2800" b="0" i="0" u="none" strike="noStrike" kern="0" cap="none" spc="0" baseline="0">
                <a:solidFill>
                  <a:srgbClr val="000000"/>
                </a:solidFill>
                <a:uFillTx/>
                <a:latin typeface="Arial" pitchFamily="34"/>
                <a:cs typeface="Arial" pitchFamily="34"/>
              </a:rPr>
              <a:t>Counselling, peer support</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Family:  </a:t>
            </a:r>
            <a:r>
              <a:rPr lang="en-GB" sz="2800" b="0" i="0" u="none" strike="noStrike" kern="0" cap="none" spc="0" baseline="0">
                <a:solidFill>
                  <a:srgbClr val="000000"/>
                </a:solidFill>
                <a:uFillTx/>
                <a:latin typeface="Arial" pitchFamily="34"/>
                <a:cs typeface="Arial" pitchFamily="34"/>
              </a:rPr>
              <a:t>Home care, admin assistance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Academic:  </a:t>
            </a:r>
            <a:r>
              <a:rPr lang="en-GB" sz="2800" b="0" i="0" u="none" strike="noStrike" kern="0" cap="none" spc="0" baseline="0">
                <a:solidFill>
                  <a:srgbClr val="000000"/>
                </a:solidFill>
                <a:uFillTx/>
                <a:latin typeface="Arial" pitchFamily="34"/>
                <a:cs typeface="Arial" pitchFamily="34"/>
              </a:rPr>
              <a:t>Tutoring, flexible schooling</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By using these strategies, Jenny may experience greater support, less stress, and enhanced emotional wellbeing (Department of Health and Social Care, 2018; NHS, 2022).</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6A52F0-3CA5-3BF2-CBD1-2815B3F4C305}"/>
              </a:ext>
            </a:extLst>
          </p:cNvPr>
          <p:cNvSpPr txBox="1"/>
          <p:nvPr/>
        </p:nvSpPr>
        <p:spPr>
          <a:xfrm>
            <a:off x="793626" y="431322"/>
            <a:ext cx="10627742" cy="507831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STRENGTHS OF BOWLBY’S THEORY</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Helps understand the impact of loss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Explains importance of emotional bonds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Useful in health and social care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Supported by research</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Bowlby’s theory offers valuable insight into Jenny’s emotional requirements and can inform effective support strategies. Research, including Ainsworth’s attachment studies, supports the theory (Ainsworth et al, 1978; Cassidy and Shaver, 2016). </a:t>
            </a: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3EEB48-F5AF-427B-9B3F-A98201FF17AF}"/>
              </a:ext>
            </a:extLst>
          </p:cNvPr>
          <p:cNvSpPr txBox="1"/>
          <p:nvPr/>
        </p:nvSpPr>
        <p:spPr>
          <a:xfrm>
            <a:off x="1224948" y="505123"/>
            <a:ext cx="9782342" cy="529375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LIMITATIONS OF BOWLBY’S THEORY</a:t>
            </a:r>
            <a:endParaRPr lang="en-GB" sz="3600" b="1" i="0" u="none" strike="noStrike" kern="0" cap="none" spc="0" baseline="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Focuses mainly on early childhood</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Not everyone with disrupted attachment has problems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Does not consider all social and cultural factors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Other theories may also explain development</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Bowlby’s theory is useful but should be combined with other approaches as not all individuals with disrupted attachment develop problems, so other theories should be considered (Howe, 2011).</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1"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1A66C5-17E0-54E7-DA00-346E1AF75618}"/>
              </a:ext>
            </a:extLst>
          </p:cNvPr>
          <p:cNvSpPr txBox="1"/>
          <p:nvPr/>
        </p:nvSpPr>
        <p:spPr>
          <a:xfrm>
            <a:off x="842509" y="522698"/>
            <a:ext cx="10506977" cy="4832091"/>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CONCLUSION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Bowlby’s </a:t>
            </a:r>
            <a:r>
              <a:rPr lang="en-GB" sz="2800" b="0" i="0" u="none" strike="noStrike" kern="0" cap="none" spc="0" baseline="0">
                <a:solidFill>
                  <a:srgbClr val="000000"/>
                </a:solidFill>
                <a:uFillTx/>
                <a:latin typeface="Arial" pitchFamily="34"/>
                <a:cs typeface="Arial" pitchFamily="34"/>
              </a:rPr>
              <a:t>Attachment Theory sheds light on how Jenny’s experiences with loss and caregiving might have shaped her emotional and social growth.  She may face stress and emotional difficulties, but with the right support, her wellbeing can be enhanced and she can thrive.  Both biological and environmental influences play a role in her development.  Despite some limitations, the theory remains valuable for understanding Jenny’s needs and informing health and social care strategies (Bowlby, 1969; Cassidy and Shaver, 2016).</a:t>
            </a: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1BEF34-1BB7-FACC-6987-DBB3A77DB787}"/>
              </a:ext>
            </a:extLst>
          </p:cNvPr>
          <p:cNvSpPr txBox="1"/>
          <p:nvPr/>
        </p:nvSpPr>
        <p:spPr>
          <a:xfrm>
            <a:off x="497461" y="224284"/>
            <a:ext cx="11197084" cy="747896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REFERENCES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Bowlby, J. </a:t>
            </a:r>
            <a:r>
              <a:rPr lang="en-GB" sz="2400" b="0" i="0" u="none" strike="noStrike" kern="0" cap="none" spc="0" baseline="0">
                <a:solidFill>
                  <a:srgbClr val="000000"/>
                </a:solidFill>
                <a:uFillTx/>
                <a:latin typeface="Arial" pitchFamily="34"/>
                <a:cs typeface="Arial" pitchFamily="34"/>
              </a:rPr>
              <a:t>(1969) </a:t>
            </a:r>
            <a:r>
              <a:rPr lang="en-GB" sz="2400" b="0" i="1" u="none" strike="noStrike" kern="0" cap="none" spc="0" baseline="0">
                <a:solidFill>
                  <a:srgbClr val="000000"/>
                </a:solidFill>
                <a:uFillTx/>
                <a:latin typeface="Arial" pitchFamily="34"/>
                <a:cs typeface="Arial" pitchFamily="34"/>
              </a:rPr>
              <a:t>Attachment and Loss: Vol. 1. Attachment. </a:t>
            </a:r>
            <a:r>
              <a:rPr lang="en-GB" sz="2400" b="0" i="0" u="none" strike="noStrike" kern="0" cap="none" spc="0" baseline="0">
                <a:solidFill>
                  <a:srgbClr val="000000"/>
                </a:solidFill>
                <a:uFillTx/>
                <a:latin typeface="Arial" pitchFamily="34"/>
                <a:cs typeface="Arial" pitchFamily="34"/>
              </a:rPr>
              <a:t>London: Hogarth Press.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Bowlby, J. </a:t>
            </a:r>
            <a:r>
              <a:rPr lang="en-GB" sz="2400" b="0" i="0" u="none" strike="noStrike" kern="0" cap="none" spc="0" baseline="0">
                <a:solidFill>
                  <a:srgbClr val="000000"/>
                </a:solidFill>
                <a:uFillTx/>
                <a:latin typeface="Arial" pitchFamily="34"/>
                <a:cs typeface="Arial" pitchFamily="34"/>
              </a:rPr>
              <a:t>(1980) </a:t>
            </a:r>
            <a:r>
              <a:rPr lang="en-GB" sz="2400" b="0" i="1" u="none" strike="noStrike" kern="0" cap="none" spc="0" baseline="0">
                <a:solidFill>
                  <a:srgbClr val="000000"/>
                </a:solidFill>
                <a:uFillTx/>
                <a:latin typeface="Arial" pitchFamily="34"/>
                <a:cs typeface="Arial" pitchFamily="34"/>
              </a:rPr>
              <a:t>Loss: Sadness and Depression.</a:t>
            </a:r>
            <a:r>
              <a:rPr lang="en-GB" sz="2400" b="0" i="0" u="none" strike="noStrike" kern="0" cap="none" spc="0" baseline="0">
                <a:solidFill>
                  <a:srgbClr val="000000"/>
                </a:solidFill>
                <a:uFillTx/>
                <a:latin typeface="Arial" pitchFamily="34"/>
                <a:cs typeface="Arial" pitchFamily="34"/>
              </a:rPr>
              <a:t> New York: Basic Books.</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Ainsworth, M.D.S. </a:t>
            </a:r>
            <a:r>
              <a:rPr lang="en-GB" sz="2400" b="0" i="0" u="none" strike="noStrike" kern="0" cap="none" spc="0" baseline="0">
                <a:solidFill>
                  <a:srgbClr val="000000"/>
                </a:solidFill>
                <a:uFillTx/>
                <a:latin typeface="Arial" pitchFamily="34"/>
                <a:cs typeface="Arial" pitchFamily="34"/>
              </a:rPr>
              <a:t>et al. (1978) </a:t>
            </a:r>
            <a:r>
              <a:rPr lang="en-GB" sz="2400" b="0" i="1" u="none" strike="noStrike" kern="0" cap="none" spc="0" baseline="0">
                <a:solidFill>
                  <a:srgbClr val="000000"/>
                </a:solidFill>
                <a:uFillTx/>
                <a:latin typeface="Arial" pitchFamily="34"/>
                <a:cs typeface="Arial" pitchFamily="34"/>
              </a:rPr>
              <a:t>Patterns of Attachment: A Psychological Study of the Strange Situation,</a:t>
            </a:r>
            <a:r>
              <a:rPr lang="en-GB" sz="2400" b="0" i="0" u="none" strike="noStrike" kern="0" cap="none" spc="0" baseline="0">
                <a:solidFill>
                  <a:srgbClr val="000000"/>
                </a:solidFill>
                <a:uFillTx/>
                <a:latin typeface="Arial" pitchFamily="34"/>
                <a:cs typeface="Arial" pitchFamily="34"/>
              </a:rPr>
              <a:t> Hillsdale, NJ: Erlbaum.</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Howe, D. </a:t>
            </a:r>
            <a:r>
              <a:rPr lang="en-GB" sz="2400" b="0" i="0" u="none" strike="noStrike" kern="0" cap="none" spc="0" baseline="0">
                <a:solidFill>
                  <a:srgbClr val="000000"/>
                </a:solidFill>
                <a:uFillTx/>
                <a:latin typeface="Arial" pitchFamily="34"/>
                <a:cs typeface="Arial" pitchFamily="34"/>
              </a:rPr>
              <a:t>(2011) </a:t>
            </a:r>
            <a:r>
              <a:rPr lang="en-GB" sz="2400" b="0" i="1" u="none" strike="noStrike" kern="0" cap="none" spc="0" baseline="0">
                <a:solidFill>
                  <a:srgbClr val="000000"/>
                </a:solidFill>
                <a:uFillTx/>
                <a:latin typeface="Arial" pitchFamily="34"/>
                <a:cs typeface="Arial" pitchFamily="34"/>
              </a:rPr>
              <a:t>Attachment Across the Lifecourse: A Brief Introduction.</a:t>
            </a:r>
            <a:r>
              <a:rPr lang="en-GB" sz="2400" b="0" i="0" u="none" strike="noStrike" kern="0" cap="none" spc="0" baseline="0">
                <a:solidFill>
                  <a:srgbClr val="000000"/>
                </a:solidFill>
                <a:uFillTx/>
                <a:latin typeface="Arial" pitchFamily="34"/>
                <a:cs typeface="Arial" pitchFamily="34"/>
              </a:rPr>
              <a:t> London: Palgrave Macmillan.</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Cassidy, J. and Shaver, P.R. </a:t>
            </a:r>
            <a:r>
              <a:rPr lang="en-GB" sz="2400" b="0" i="0" u="none" strike="noStrike" kern="0" cap="none" spc="0" baseline="0">
                <a:solidFill>
                  <a:srgbClr val="000000"/>
                </a:solidFill>
                <a:uFillTx/>
                <a:latin typeface="Arial" pitchFamily="34"/>
                <a:cs typeface="Arial" pitchFamily="34"/>
              </a:rPr>
              <a:t>(2016) </a:t>
            </a:r>
            <a:r>
              <a:rPr lang="en-GB" sz="2400" b="0" i="1" u="none" strike="noStrike" kern="0" cap="none" spc="0" baseline="0">
                <a:solidFill>
                  <a:srgbClr val="000000"/>
                </a:solidFill>
                <a:uFillTx/>
                <a:latin typeface="Arial" pitchFamily="34"/>
                <a:cs typeface="Arial" pitchFamily="34"/>
              </a:rPr>
              <a:t>Handbook of Attachment: Theory, Research and Clinical Applications. </a:t>
            </a:r>
            <a:r>
              <a:rPr lang="en-GB" sz="2400" b="0" i="0" u="none" strike="noStrike" kern="0" cap="none" spc="0" baseline="0">
                <a:solidFill>
                  <a:srgbClr val="000000"/>
                </a:solidFill>
                <a:uFillTx/>
                <a:latin typeface="Arial" pitchFamily="34"/>
                <a:cs typeface="Arial" pitchFamily="34"/>
              </a:rPr>
              <a:t>3</a:t>
            </a:r>
            <a:r>
              <a:rPr lang="en-GB" sz="2400" b="0" i="0" u="none" strike="noStrike" kern="0" cap="none" spc="0" baseline="30000">
                <a:solidFill>
                  <a:srgbClr val="000000"/>
                </a:solidFill>
                <a:uFillTx/>
                <a:latin typeface="Arial" pitchFamily="34"/>
                <a:cs typeface="Arial" pitchFamily="34"/>
              </a:rPr>
              <a:t>rd</a:t>
            </a:r>
            <a:r>
              <a:rPr lang="en-GB" sz="2400" b="0" i="0" u="none" strike="noStrike" kern="0" cap="none" spc="0" baseline="0">
                <a:solidFill>
                  <a:srgbClr val="000000"/>
                </a:solidFill>
                <a:uFillTx/>
                <a:latin typeface="Arial" pitchFamily="34"/>
                <a:cs typeface="Arial" pitchFamily="34"/>
              </a:rPr>
              <a:t> edn. New York: Guilford Press. </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Department of Health and Social Care </a:t>
            </a:r>
            <a:r>
              <a:rPr lang="en-GB" sz="2400" b="0" i="0" u="none" strike="noStrike" kern="0" cap="none" spc="0" baseline="0">
                <a:solidFill>
                  <a:srgbClr val="000000"/>
                </a:solidFill>
                <a:uFillTx/>
                <a:latin typeface="Arial" pitchFamily="34"/>
                <a:cs typeface="Arial" pitchFamily="34"/>
              </a:rPr>
              <a:t>(2018) </a:t>
            </a:r>
            <a:r>
              <a:rPr lang="en-GB" sz="2400" b="0" i="1" u="none" strike="noStrike" kern="0" cap="none" spc="0" baseline="0">
                <a:solidFill>
                  <a:srgbClr val="000000"/>
                </a:solidFill>
                <a:uFillTx/>
                <a:latin typeface="Arial" pitchFamily="34"/>
                <a:cs typeface="Arial" pitchFamily="34"/>
              </a:rPr>
              <a:t>Carers Action Plan 2018-2020.</a:t>
            </a:r>
            <a:r>
              <a:rPr lang="en-GB" sz="2400" b="0" i="0" u="none" strike="noStrike" kern="0" cap="none" spc="0" baseline="0">
                <a:solidFill>
                  <a:srgbClr val="000000"/>
                </a:solidFill>
                <a:uFillTx/>
                <a:latin typeface="Arial" pitchFamily="34"/>
                <a:cs typeface="Arial" pitchFamily="34"/>
              </a:rPr>
              <a:t> London: DHSC.</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000000"/>
                </a:solidFill>
                <a:uFillTx/>
                <a:latin typeface="Arial" pitchFamily="34"/>
                <a:cs typeface="Arial" pitchFamily="34"/>
              </a:rPr>
              <a:t>NHS </a:t>
            </a:r>
            <a:r>
              <a:rPr lang="en-GB" sz="2400" b="0" i="0" u="none" strike="noStrike" kern="0" cap="none" spc="0" baseline="0">
                <a:solidFill>
                  <a:srgbClr val="000000"/>
                </a:solidFill>
                <a:uFillTx/>
                <a:latin typeface="Arial" pitchFamily="34"/>
                <a:cs typeface="Arial" pitchFamily="34"/>
              </a:rPr>
              <a:t>(2022) </a:t>
            </a:r>
            <a:r>
              <a:rPr lang="en-GB" sz="2400" b="0" i="1" u="none" strike="noStrike" kern="0" cap="none" spc="0" baseline="0">
                <a:solidFill>
                  <a:srgbClr val="000000"/>
                </a:solidFill>
                <a:uFillTx/>
                <a:latin typeface="Arial" pitchFamily="34"/>
                <a:cs typeface="Arial" pitchFamily="34"/>
              </a:rPr>
              <a:t>Young Carers and Mental Health. </a:t>
            </a:r>
            <a:r>
              <a:rPr lang="en-GB" sz="2400" b="0" i="0" u="none" strike="noStrike" kern="0" cap="none" spc="0" baseline="0">
                <a:solidFill>
                  <a:srgbClr val="000000"/>
                </a:solidFill>
                <a:uFillTx/>
                <a:latin typeface="Arial" pitchFamily="34"/>
                <a:cs typeface="Arial" pitchFamily="34"/>
              </a:rPr>
              <a:t>Available at: </a:t>
            </a:r>
            <a:r>
              <a:rPr lang="en-GB" sz="2400" b="0" i="0" u="none" strike="noStrike" kern="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https://www.nhs.uk</a:t>
            </a:r>
            <a:r>
              <a:rPr lang="en-GB" sz="2400" b="0" i="0" u="none" strike="noStrike" kern="0" cap="none" spc="0" baseline="0">
                <a:solidFill>
                  <a:srgbClr val="000000"/>
                </a:solidFill>
                <a:uFillTx/>
                <a:latin typeface="Arial" pitchFamily="34"/>
                <a:cs typeface="Arial" pitchFamily="34"/>
              </a:rPr>
              <a:t> (accessed: 8 February 2026).</a:t>
            </a: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602</TotalTime>
  <Words>1075</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Gill Sans MT</vt:lpstr>
      <vt:lpstr>Wingdings</vt:lpstr>
      <vt:lpstr>Gallery</vt:lpstr>
      <vt:lpstr>PSYCHOLOGY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Nargos Hussain</dc:creator>
  <cp:lastModifiedBy>Nargos Hussain</cp:lastModifiedBy>
  <cp:revision>29</cp:revision>
  <dcterms:created xsi:type="dcterms:W3CDTF">2026-01-28T05:33:42Z</dcterms:created>
  <dcterms:modified xsi:type="dcterms:W3CDTF">2026-02-18T14:16:36Z</dcterms:modified>
</cp:coreProperties>
</file>