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tags/tag1.xml" ContentType="application/vnd.openxmlformats-officedocument.presentationml.tags+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4"/>
  </p:sldMasterIdLst>
  <p:notesMasterIdLst>
    <p:notesMasterId r:id="rId20"/>
  </p:notesMasterIdLst>
  <p:sldIdLst>
    <p:sldId id="256" r:id="rId5"/>
    <p:sldId id="259" r:id="rId6"/>
    <p:sldId id="262" r:id="rId7"/>
    <p:sldId id="263" r:id="rId8"/>
    <p:sldId id="264" r:id="rId9"/>
    <p:sldId id="265" r:id="rId10"/>
    <p:sldId id="266" r:id="rId11"/>
    <p:sldId id="267" r:id="rId12"/>
    <p:sldId id="268" r:id="rId13"/>
    <p:sldId id="271" r:id="rId14"/>
    <p:sldId id="272" r:id="rId15"/>
    <p:sldId id="273" r:id="rId16"/>
    <p:sldId id="274" r:id="rId17"/>
    <p:sldId id="275" r:id="rId18"/>
    <p:sldId id="260" r:id="rId19"/>
  </p:sldIdLst>
  <p:sldSz cx="9144000" cy="6858000" type="screen4x3"/>
  <p:notesSz cx="6858000" cy="9144000"/>
  <p:custDataLst>
    <p:tags r:id="rId21"/>
  </p:custDataLst>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Microsoft Office User" initials="MOU" lastIdx="3" clrIdx="0"/>
  <p:cmAuthor id="2" name="Chris Bilboe" initials="CB" lastIdx="1" clrIdx="1"/>
  <p:cmAuthor id="3" name="Jennifer Pulkkinen" initials="JP" lastIdx="5" clrIdx="2"/>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A5D9"/>
    <a:srgbClr val="004155"/>
    <a:srgbClr val="26296B"/>
    <a:srgbClr val="25296E"/>
    <a:srgbClr val="221C5F"/>
    <a:srgbClr val="0094CB"/>
    <a:srgbClr val="007AAA"/>
  </p:clrMru>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109" d="100"/>
          <a:sy n="109" d="100"/>
        </p:scale>
        <p:origin x="1674" y="102"/>
      </p:cViewPr>
      <p:guideLst>
        <p:guide orient="horz" pos="2160"/>
        <p:guide pos="288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tableStyles" Target="tableStyles.xml"/><Relationship Id="rId3" Type="http://schemas.openxmlformats.org/officeDocument/2006/relationships/customXml" Target="../customXml/item3.xml"/><Relationship Id="rId21" Type="http://schemas.openxmlformats.org/officeDocument/2006/relationships/tags" Target="tags/tag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notesMaster" Target="notesMasters/notesMaster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viewProps" Target="view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presProps" Target="presProps.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commentAuthors" Target="commentAuthor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C679F8F8-AED6-4918-82DF-35EB05AFE338}" type="datetimeFigureOut">
              <a:rPr lang="en-GB" smtClean="0"/>
              <a:t>24/09/2021</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A0C0353B-462C-468C-81E0-77DF5CA0ADD6}" type="slidenum">
              <a:rPr lang="en-GB" smtClean="0"/>
              <a:t>‹#›</a:t>
            </a:fld>
            <a:endParaRPr lang="en-GB"/>
          </a:p>
        </p:txBody>
      </p:sp>
    </p:spTree>
    <p:extLst>
      <p:ext uri="{BB962C8B-B14F-4D97-AF65-F5344CB8AC3E}">
        <p14:creationId xmlns:p14="http://schemas.microsoft.com/office/powerpoint/2010/main" val="420824024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A0C0353B-462C-468C-81E0-77DF5CA0ADD6}" type="slidenum">
              <a:rPr lang="en-GB" smtClean="0"/>
              <a:t>1</a:t>
            </a:fld>
            <a:endParaRPr lang="en-GB"/>
          </a:p>
        </p:txBody>
      </p:sp>
    </p:spTree>
    <p:extLst>
      <p:ext uri="{BB962C8B-B14F-4D97-AF65-F5344CB8AC3E}">
        <p14:creationId xmlns:p14="http://schemas.microsoft.com/office/powerpoint/2010/main" val="179709373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A0C0353B-462C-468C-81E0-77DF5CA0ADD6}" type="slidenum">
              <a:rPr lang="en-GB" smtClean="0"/>
              <a:t>2</a:t>
            </a:fld>
            <a:endParaRPr lang="en-GB"/>
          </a:p>
        </p:txBody>
      </p:sp>
    </p:spTree>
    <p:extLst>
      <p:ext uri="{BB962C8B-B14F-4D97-AF65-F5344CB8AC3E}">
        <p14:creationId xmlns:p14="http://schemas.microsoft.com/office/powerpoint/2010/main" val="370048701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a:solidFill>
                  <a:schemeClr val="tx1"/>
                </a:solidFill>
                <a:effectLst/>
                <a:latin typeface="+mn-lt"/>
                <a:ea typeface="+mn-ea"/>
                <a:cs typeface="+mn-cs"/>
              </a:rPr>
              <a:t>If you recall our previous discussion on the disadvantages of secondary data, you will remember us specifying that: (1) secondary data may not be fully appropriate for your research purposes, (2) secondary data may have a different format than you require, (3) secondary data may lack reliability and validity, (4) secondary data may not answer your research question, and (5) original authors may have failed to provide sufficient information about their research.</a:t>
            </a:r>
          </a:p>
          <a:p>
            <a:endParaRPr lang="en-GB" sz="1200" b="0" i="0" u="none" strike="noStrike" kern="1200">
              <a:solidFill>
                <a:schemeClr val="tx1"/>
              </a:solidFill>
              <a:effectLst/>
              <a:latin typeface="+mn-lt"/>
              <a:ea typeface="+mn-ea"/>
              <a:cs typeface="+mn-cs"/>
            </a:endParaRPr>
          </a:p>
          <a:p>
            <a:r>
              <a:rPr lang="en-GB" sz="1200" b="0" i="0" u="none" strike="noStrike" kern="1200">
                <a:solidFill>
                  <a:schemeClr val="tx1"/>
                </a:solidFill>
                <a:effectLst/>
                <a:latin typeface="+mn-lt"/>
                <a:ea typeface="+mn-ea"/>
                <a:cs typeface="+mn-cs"/>
              </a:rPr>
              <a:t>Step 3(a): What was the aim of the original study? </a:t>
            </a:r>
          </a:p>
          <a:p>
            <a:r>
              <a:rPr lang="en-GB" sz="1200" b="0" i="0" u="none" strike="noStrike" kern="1200">
                <a:solidFill>
                  <a:schemeClr val="tx1"/>
                </a:solidFill>
                <a:effectLst/>
                <a:latin typeface="+mn-lt"/>
                <a:ea typeface="+mn-ea"/>
                <a:cs typeface="+mn-cs"/>
              </a:rPr>
              <a:t>When evaluating secondary data, you first need to identify the aim of the original study. This is important because the original authors’ goals will have impacted several important aspects of their research, including their population of choice, sample, employed measurement tools, and the overall context of the research. </a:t>
            </a:r>
          </a:p>
          <a:p>
            <a:r>
              <a:rPr lang="en-GB" sz="1200" b="0" i="0" u="none" strike="noStrike" kern="1200">
                <a:solidFill>
                  <a:schemeClr val="tx1"/>
                </a:solidFill>
                <a:effectLst/>
                <a:latin typeface="+mn-lt"/>
                <a:ea typeface="+mn-ea"/>
                <a:cs typeface="+mn-cs"/>
              </a:rPr>
              <a:t>During this step, you also need to pay close attention to any differences in research purposes and research questions between the original study and your own investigation. As we have discussed previously, you will often discover that the original study had a different research question in mind, and it is important for you to specify this difference.</a:t>
            </a:r>
          </a:p>
          <a:p>
            <a:endParaRPr lang="en-GB" sz="1200" b="0" i="0" u="none" strike="noStrike" kern="1200">
              <a:solidFill>
                <a:schemeClr val="tx1"/>
              </a:solidFill>
              <a:effectLst/>
              <a:latin typeface="+mn-lt"/>
              <a:ea typeface="+mn-ea"/>
              <a:cs typeface="+mn-cs"/>
            </a:endParaRPr>
          </a:p>
          <a:p>
            <a:r>
              <a:rPr lang="en-GB" sz="1200" b="0" i="0" u="none" strike="noStrike" kern="1200">
                <a:solidFill>
                  <a:schemeClr val="tx1"/>
                </a:solidFill>
                <a:effectLst/>
                <a:latin typeface="+mn-lt"/>
                <a:ea typeface="+mn-ea"/>
                <a:cs typeface="+mn-cs"/>
              </a:rPr>
              <a:t>Step 3(b): Who has collected the data? </a:t>
            </a:r>
          </a:p>
          <a:p>
            <a:r>
              <a:rPr lang="en-GB" sz="1200" b="0" i="0" u="none" strike="noStrike" kern="1200">
                <a:solidFill>
                  <a:schemeClr val="tx1"/>
                </a:solidFill>
                <a:effectLst/>
                <a:latin typeface="+mn-lt"/>
                <a:ea typeface="+mn-ea"/>
                <a:cs typeface="+mn-cs"/>
              </a:rPr>
              <a:t>A further step in evaluating a secondary data set is to ask yourself who has collected the data. To what institution were the authors affiliated? Were the original authors professional enough to trust their research? Usually, you will be able to obtain this information through quick online searches.</a:t>
            </a:r>
          </a:p>
          <a:p>
            <a:endParaRPr lang="en-GB" sz="1200" b="0" i="0" u="none" strike="noStrike" kern="1200">
              <a:solidFill>
                <a:schemeClr val="tx1"/>
              </a:solidFill>
              <a:effectLst/>
              <a:latin typeface="+mn-lt"/>
              <a:ea typeface="+mn-ea"/>
              <a:cs typeface="+mn-cs"/>
            </a:endParaRPr>
          </a:p>
          <a:p>
            <a:r>
              <a:rPr lang="en-GB" sz="1200" b="0" i="0" u="none" strike="noStrike" kern="1200">
                <a:solidFill>
                  <a:schemeClr val="tx1"/>
                </a:solidFill>
                <a:effectLst/>
                <a:latin typeface="+mn-lt"/>
                <a:ea typeface="+mn-ea"/>
                <a:cs typeface="+mn-cs"/>
              </a:rPr>
              <a:t>Step 3(c): Which measures were employed? </a:t>
            </a:r>
          </a:p>
          <a:p>
            <a:r>
              <a:rPr lang="en-GB" sz="1200" b="0" i="0" u="none" strike="noStrike" kern="1200">
                <a:solidFill>
                  <a:schemeClr val="tx1"/>
                </a:solidFill>
                <a:effectLst/>
                <a:latin typeface="+mn-lt"/>
                <a:ea typeface="+mn-ea"/>
                <a:cs typeface="+mn-cs"/>
              </a:rPr>
              <a:t>If the study on which you are basing your research was conducted in a professional manner, you can expect to have access to all the essential information regarding this research.</a:t>
            </a:r>
          </a:p>
          <a:p>
            <a:r>
              <a:rPr lang="en-GB" sz="1200" b="0" i="0" u="none" strike="noStrike" kern="1200">
                <a:solidFill>
                  <a:schemeClr val="tx1"/>
                </a:solidFill>
                <a:effectLst/>
                <a:latin typeface="+mn-lt"/>
                <a:ea typeface="+mn-ea"/>
                <a:cs typeface="+mn-cs"/>
              </a:rPr>
              <a:t>Original authors should have documented all their sample characteristics, measures, procedures, and protocols. This information can be obtained either in their final research report or through contacting the authors directly.</a:t>
            </a:r>
          </a:p>
          <a:p>
            <a:endParaRPr lang="en-GB" sz="1200" b="0" i="0" u="none" strike="noStrike" kern="1200">
              <a:solidFill>
                <a:schemeClr val="tx1"/>
              </a:solidFill>
              <a:effectLst/>
              <a:latin typeface="+mn-lt"/>
              <a:ea typeface="+mn-ea"/>
              <a:cs typeface="+mn-cs"/>
            </a:endParaRPr>
          </a:p>
          <a:p>
            <a:r>
              <a:rPr lang="en-GB" sz="1200" b="0" i="0" u="none" strike="noStrike" kern="1200">
                <a:solidFill>
                  <a:schemeClr val="tx1"/>
                </a:solidFill>
                <a:effectLst/>
                <a:latin typeface="+mn-lt"/>
                <a:ea typeface="+mn-ea"/>
                <a:cs typeface="+mn-cs"/>
              </a:rPr>
              <a:t>Step 3(d): When was the data collected? </a:t>
            </a:r>
          </a:p>
          <a:p>
            <a:r>
              <a:rPr lang="en-GB" sz="1200" b="0" i="0" u="none" strike="noStrike" kern="1200">
                <a:solidFill>
                  <a:schemeClr val="tx1"/>
                </a:solidFill>
                <a:effectLst/>
                <a:latin typeface="+mn-lt"/>
                <a:ea typeface="+mn-ea"/>
                <a:cs typeface="+mn-cs"/>
              </a:rPr>
              <a:t>When evaluating secondary data, you should also note when the data was collected. The reason for this is simple: if the data was collected a long time ago, you may conclude that it is outdated. And if the data is outdated, then what’s the point of reusing it?</a:t>
            </a:r>
          </a:p>
          <a:p>
            <a:r>
              <a:rPr lang="en-GB" sz="1200" b="0" i="0" u="none" strike="noStrike" kern="1200">
                <a:solidFill>
                  <a:schemeClr val="tx1"/>
                </a:solidFill>
                <a:effectLst/>
                <a:latin typeface="+mn-lt"/>
                <a:ea typeface="+mn-ea"/>
                <a:cs typeface="+mn-cs"/>
              </a:rPr>
              <a:t>Ideally, you want your secondary data to have been collected within the last five years. For the sake of our examples, let’s say that all three original studies were conducted within this time-range.</a:t>
            </a:r>
          </a:p>
          <a:p>
            <a:endParaRPr lang="en-GB" sz="1200" b="0" i="0" u="none" strike="noStrike" kern="1200">
              <a:solidFill>
                <a:schemeClr val="tx1"/>
              </a:solidFill>
              <a:effectLst/>
              <a:latin typeface="+mn-lt"/>
              <a:ea typeface="+mn-ea"/>
              <a:cs typeface="+mn-cs"/>
            </a:endParaRPr>
          </a:p>
          <a:p>
            <a:r>
              <a:rPr lang="en-GB" sz="1200" b="0" i="0" u="none" strike="noStrike" kern="1200">
                <a:solidFill>
                  <a:schemeClr val="tx1"/>
                </a:solidFill>
                <a:effectLst/>
                <a:latin typeface="+mn-lt"/>
                <a:ea typeface="+mn-ea"/>
                <a:cs typeface="+mn-cs"/>
              </a:rPr>
              <a:t>Step 3(e): What methodology was used to collect the data? </a:t>
            </a:r>
          </a:p>
          <a:p>
            <a:r>
              <a:rPr lang="en-GB" sz="1200" b="0" i="0" u="none" strike="noStrike" kern="1200">
                <a:solidFill>
                  <a:schemeClr val="tx1"/>
                </a:solidFill>
                <a:effectLst/>
                <a:latin typeface="+mn-lt"/>
                <a:ea typeface="+mn-ea"/>
                <a:cs typeface="+mn-cs"/>
              </a:rPr>
              <a:t>When evaluating the quality of a secondary data set, the evaluation of the employed methodology may be the most crucial step.</a:t>
            </a:r>
          </a:p>
          <a:p>
            <a:r>
              <a:rPr lang="en-GB" sz="1200" b="0" i="0" u="none" strike="noStrike" kern="1200">
                <a:solidFill>
                  <a:schemeClr val="tx1"/>
                </a:solidFill>
                <a:effectLst/>
                <a:latin typeface="+mn-lt"/>
                <a:ea typeface="+mn-ea"/>
                <a:cs typeface="+mn-cs"/>
              </a:rPr>
              <a:t>We have already noted that you need to evaluate the reliability and validity of employed measures. In addition to this, you need to evaluate how the sample was obtained, whether the sample was large enough, if the sample was representative of the population, if there were any missing responses on employed measures, whether confounders were controlled for, and whether the employed statistical analyses were appropriate. Any drawbacks in the original methodology may limit your own research as well.</a:t>
            </a:r>
          </a:p>
          <a:p>
            <a:endParaRPr lang="en-GB" sz="1200" b="0" i="0" u="none" strike="noStrike" kern="1200">
              <a:solidFill>
                <a:schemeClr val="tx1"/>
              </a:solidFill>
              <a:effectLst/>
              <a:latin typeface="+mn-lt"/>
              <a:ea typeface="+mn-ea"/>
              <a:cs typeface="+mn-cs"/>
            </a:endParaRPr>
          </a:p>
          <a:p>
            <a:r>
              <a:rPr lang="en-GB" sz="1200" b="0" i="0" u="none" strike="noStrike" kern="1200">
                <a:solidFill>
                  <a:schemeClr val="tx1"/>
                </a:solidFill>
                <a:effectLst/>
                <a:latin typeface="+mn-lt"/>
                <a:ea typeface="+mn-ea"/>
                <a:cs typeface="+mn-cs"/>
              </a:rPr>
              <a:t>Step 3(f): Making a final evaluation </a:t>
            </a:r>
          </a:p>
          <a:p>
            <a:r>
              <a:rPr lang="en-GB" sz="1200" b="0" i="0" u="none" strike="noStrike" kern="1200">
                <a:solidFill>
                  <a:schemeClr val="tx1"/>
                </a:solidFill>
                <a:effectLst/>
                <a:latin typeface="+mn-lt"/>
                <a:ea typeface="+mn-ea"/>
                <a:cs typeface="+mn-cs"/>
              </a:rPr>
              <a:t>Having considered all the things outlined in the steps above, what can you conclude regarding the quality of your secondary data set?</a:t>
            </a:r>
          </a:p>
          <a:p>
            <a:r>
              <a:rPr lang="en-GB" sz="1200" b="0" i="0" u="none" strike="noStrike" kern="1200">
                <a:solidFill>
                  <a:schemeClr val="tx1"/>
                </a:solidFill>
                <a:effectLst/>
                <a:latin typeface="+mn-lt"/>
                <a:ea typeface="+mn-ea"/>
                <a:cs typeface="+mn-cs"/>
              </a:rPr>
              <a:t>The final question to ask is: “what can be done if our evaluation reveals the lack of appropriateness of secondary data?”. The answer, unfortunately, is “nothing”. In this instance, you can only note the drawbacks of the original data set, present its limitations, and conclude that your own research may not be sufficiently well grounded.</a:t>
            </a:r>
          </a:p>
          <a:p>
            <a:endParaRPr lang="en-GB" sz="1200" b="0" i="0" u="none" strike="noStrike" kern="1200">
              <a:solidFill>
                <a:schemeClr val="tx1"/>
              </a:solidFill>
              <a:effectLst/>
              <a:latin typeface="+mn-lt"/>
              <a:ea typeface="+mn-ea"/>
              <a:cs typeface="+mn-cs"/>
            </a:endParaRPr>
          </a:p>
          <a:p>
            <a:endParaRPr lang="en-GB" sz="1200" b="0" i="0" u="none" strike="noStrike" kern="1200">
              <a:solidFill>
                <a:schemeClr val="tx1"/>
              </a:solidFill>
              <a:effectLst/>
              <a:latin typeface="+mn-lt"/>
              <a:ea typeface="+mn-ea"/>
              <a:cs typeface="+mn-cs"/>
            </a:endParaRPr>
          </a:p>
          <a:p>
            <a:r>
              <a:rPr lang="en-GB" sz="1200" b="0" i="0" u="none" strike="noStrike" kern="1200">
                <a:solidFill>
                  <a:schemeClr val="tx1"/>
                </a:solidFill>
                <a:effectLst/>
                <a:latin typeface="+mn-lt"/>
                <a:ea typeface="+mn-ea"/>
                <a:cs typeface="+mn-cs"/>
              </a:rPr>
              <a:t>It is important for you to know what type of data was collected, which measures were used, and whether such measures were reliable and valid (if they were quantitative measures). You also need to make a clear outline of the type of data collected – and especially the data relevant for your research.</a:t>
            </a:r>
          </a:p>
          <a:p>
            <a:endParaRPr lang="en-GB" sz="1200" b="0" i="0" u="none" strike="noStrike" kern="1200">
              <a:solidFill>
                <a:schemeClr val="tx1"/>
              </a:solidFill>
              <a:effectLst/>
              <a:latin typeface="+mn-lt"/>
              <a:ea typeface="+mn-ea"/>
              <a:cs typeface="+mn-cs"/>
            </a:endParaRPr>
          </a:p>
          <a:p>
            <a:endParaRPr lang="en-GB" sz="1200" b="0" i="0" u="none" strike="noStrike" kern="1200">
              <a:solidFill>
                <a:schemeClr val="tx1"/>
              </a:solidFill>
              <a:effectLst/>
              <a:latin typeface="+mn-lt"/>
              <a:ea typeface="+mn-ea"/>
              <a:cs typeface="+mn-cs"/>
            </a:endParaRPr>
          </a:p>
          <a:p>
            <a:endParaRPr lang="en-GB" sz="1200" b="0" i="0" u="none" strike="noStrike" kern="1200">
              <a:solidFill>
                <a:schemeClr val="tx1"/>
              </a:solidFill>
              <a:effectLst/>
              <a:latin typeface="+mn-lt"/>
              <a:ea typeface="+mn-ea"/>
              <a:cs typeface="+mn-cs"/>
            </a:endParaRPr>
          </a:p>
          <a:p>
            <a:endParaRPr lang="en-US"/>
          </a:p>
        </p:txBody>
      </p:sp>
      <p:sp>
        <p:nvSpPr>
          <p:cNvPr id="4" name="Slide Number Placeholder 3"/>
          <p:cNvSpPr>
            <a:spLocks noGrp="1"/>
          </p:cNvSpPr>
          <p:nvPr>
            <p:ph type="sldNum" sz="quarter" idx="10"/>
          </p:nvPr>
        </p:nvSpPr>
        <p:spPr/>
        <p:txBody>
          <a:bodyPr/>
          <a:lstStyle/>
          <a:p>
            <a:fld id="{A0C0353B-462C-468C-81E0-77DF5CA0ADD6}" type="slidenum">
              <a:rPr lang="en-GB" smtClean="0"/>
              <a:t>13</a:t>
            </a:fld>
            <a:endParaRPr lang="en-GB"/>
          </a:p>
        </p:txBody>
      </p:sp>
    </p:spTree>
    <p:extLst>
      <p:ext uri="{BB962C8B-B14F-4D97-AF65-F5344CB8AC3E}">
        <p14:creationId xmlns:p14="http://schemas.microsoft.com/office/powerpoint/2010/main" val="107384549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a:solidFill>
                  <a:schemeClr val="tx1"/>
                </a:solidFill>
                <a:effectLst/>
                <a:latin typeface="+mn-lt"/>
                <a:ea typeface="+mn-ea"/>
                <a:cs typeface="+mn-cs"/>
              </a:rPr>
              <a:t>Your first sub-step here (if you are doing quantitative research) is to </a:t>
            </a:r>
            <a:r>
              <a:rPr lang="en-GB" sz="1200" b="1" i="0" u="none" strike="noStrike" kern="1200">
                <a:solidFill>
                  <a:schemeClr val="tx1"/>
                </a:solidFill>
                <a:effectLst/>
                <a:latin typeface="+mn-lt"/>
                <a:ea typeface="+mn-ea"/>
                <a:cs typeface="+mn-cs"/>
              </a:rPr>
              <a:t>outline all variables</a:t>
            </a:r>
            <a:r>
              <a:rPr lang="en-GB" sz="1200" b="0" i="0" u="none" strike="noStrike" kern="1200">
                <a:solidFill>
                  <a:schemeClr val="tx1"/>
                </a:solidFill>
                <a:effectLst/>
                <a:latin typeface="+mn-lt"/>
                <a:ea typeface="+mn-ea"/>
                <a:cs typeface="+mn-cs"/>
              </a:rPr>
              <a:t> of interest that you will use in your study. In our example, you will have two variables of interest: (1) participants’ nationality, and (2) the degree of interest in going to the UK for a summer vacation. Once your variables of interest are identified, you need to transfer this data into a new SPSS or Excel file. Remember simply to copy this data into the new file – it is vital that you do not alter it!</a:t>
            </a:r>
          </a:p>
          <a:p>
            <a:endParaRPr lang="en-GB" sz="1200" b="0" i="0" u="none" strike="noStrike" kern="1200">
              <a:solidFill>
                <a:schemeClr val="tx1"/>
              </a:solidFill>
              <a:effectLst/>
              <a:latin typeface="+mn-lt"/>
              <a:ea typeface="+mn-ea"/>
              <a:cs typeface="+mn-cs"/>
            </a:endParaRPr>
          </a:p>
          <a:p>
            <a:r>
              <a:rPr lang="en-GB" sz="1200" b="0" i="0" u="none" strike="noStrike" kern="1200">
                <a:solidFill>
                  <a:schemeClr val="tx1"/>
                </a:solidFill>
                <a:effectLst/>
                <a:latin typeface="+mn-lt"/>
                <a:ea typeface="+mn-ea"/>
                <a:cs typeface="+mn-cs"/>
              </a:rPr>
              <a:t>Once this is done, you should </a:t>
            </a:r>
            <a:r>
              <a:rPr lang="en-GB" sz="1200" b="1" i="0" u="none" strike="noStrike" kern="1200">
                <a:solidFill>
                  <a:schemeClr val="tx1"/>
                </a:solidFill>
                <a:effectLst/>
                <a:latin typeface="+mn-lt"/>
                <a:ea typeface="+mn-ea"/>
                <a:cs typeface="+mn-cs"/>
              </a:rPr>
              <a:t>address missing data</a:t>
            </a:r>
            <a:r>
              <a:rPr lang="en-GB" sz="1200" b="0" i="0" u="none" strike="noStrike" kern="1200">
                <a:solidFill>
                  <a:schemeClr val="tx1"/>
                </a:solidFill>
                <a:effectLst/>
                <a:latin typeface="+mn-lt"/>
                <a:ea typeface="+mn-ea"/>
                <a:cs typeface="+mn-cs"/>
              </a:rPr>
              <a:t> (identify and label them) and </a:t>
            </a:r>
            <a:r>
              <a:rPr lang="en-GB" sz="1200" b="1" i="0" u="none" strike="noStrike" kern="1200">
                <a:solidFill>
                  <a:schemeClr val="tx1"/>
                </a:solidFill>
                <a:effectLst/>
                <a:latin typeface="+mn-lt"/>
                <a:ea typeface="+mn-ea"/>
                <a:cs typeface="+mn-cs"/>
              </a:rPr>
              <a:t>recode variables</a:t>
            </a:r>
            <a:r>
              <a:rPr lang="en-GB" sz="1200" b="0" i="0" u="none" strike="noStrike" kern="1200">
                <a:solidFill>
                  <a:schemeClr val="tx1"/>
                </a:solidFill>
                <a:effectLst/>
                <a:latin typeface="+mn-lt"/>
                <a:ea typeface="+mn-ea"/>
                <a:cs typeface="+mn-cs"/>
              </a:rPr>
              <a:t> if necessary (e.g., giving a value of 1 to German participants and a value of 2 to French participants). You may also need to reverse-score some items, so that higher scores on all items indicate a higher degree of what is being assessed.</a:t>
            </a:r>
          </a:p>
          <a:p>
            <a:endParaRPr lang="en-GB" sz="1200" b="0" i="0" u="none" strike="noStrike" kern="1200">
              <a:solidFill>
                <a:schemeClr val="tx1"/>
              </a:solidFill>
              <a:effectLst/>
              <a:latin typeface="+mn-lt"/>
              <a:ea typeface="+mn-ea"/>
              <a:cs typeface="+mn-cs"/>
            </a:endParaRPr>
          </a:p>
          <a:p>
            <a:r>
              <a:rPr lang="en-GB" sz="1200" b="0" i="0" u="none" strike="noStrike" kern="1200">
                <a:solidFill>
                  <a:schemeClr val="tx1"/>
                </a:solidFill>
                <a:effectLst/>
                <a:latin typeface="+mn-lt"/>
                <a:ea typeface="+mn-ea"/>
                <a:cs typeface="+mn-cs"/>
              </a:rPr>
              <a:t>Most of the time, you will also need to create new variables – that is, to </a:t>
            </a:r>
            <a:r>
              <a:rPr lang="en-GB" sz="1200" b="1" i="0" u="none" strike="noStrike" kern="1200">
                <a:solidFill>
                  <a:schemeClr val="tx1"/>
                </a:solidFill>
                <a:effectLst/>
                <a:latin typeface="+mn-lt"/>
                <a:ea typeface="+mn-ea"/>
                <a:cs typeface="+mn-cs"/>
              </a:rPr>
              <a:t>compute final scores.</a:t>
            </a:r>
          </a:p>
          <a:p>
            <a:endParaRPr lang="en-GB" sz="1200" b="1" i="0" u="none" strike="noStrike" kern="1200">
              <a:solidFill>
                <a:schemeClr val="tx1"/>
              </a:solidFill>
              <a:effectLst/>
              <a:latin typeface="+mn-lt"/>
              <a:ea typeface="+mn-ea"/>
              <a:cs typeface="+mn-cs"/>
            </a:endParaRPr>
          </a:p>
          <a:p>
            <a:r>
              <a:rPr lang="en-GB" sz="1200" b="0" i="0" u="none" strike="noStrike" kern="1200">
                <a:solidFill>
                  <a:schemeClr val="tx1"/>
                </a:solidFill>
                <a:effectLst/>
                <a:latin typeface="+mn-lt"/>
                <a:ea typeface="+mn-ea"/>
                <a:cs typeface="+mn-cs"/>
              </a:rPr>
              <a:t>Your final step consists of </a:t>
            </a:r>
            <a:r>
              <a:rPr lang="en-GB" sz="1200" b="1" i="0" u="none" strike="noStrike" kern="1200">
                <a:solidFill>
                  <a:schemeClr val="tx1"/>
                </a:solidFill>
                <a:effectLst/>
                <a:latin typeface="+mn-lt"/>
                <a:ea typeface="+mn-ea"/>
                <a:cs typeface="+mn-cs"/>
              </a:rPr>
              <a:t>analysing the data.</a:t>
            </a:r>
            <a:r>
              <a:rPr lang="en-GB" sz="1200" b="0" i="0" u="none" strike="noStrike" kern="1200">
                <a:solidFill>
                  <a:schemeClr val="tx1"/>
                </a:solidFill>
                <a:effectLst/>
                <a:latin typeface="+mn-lt"/>
                <a:ea typeface="+mn-ea"/>
                <a:cs typeface="+mn-cs"/>
              </a:rPr>
              <a:t> You will always need to decide on the most suitable analysis technique for your secondary data set. In our example, you would use an independent samples t-test (to see if interest in UK tourism differs between Germans and French).</a:t>
            </a:r>
          </a:p>
          <a:p>
            <a:endParaRPr lang="en-GB" sz="1200" b="0" i="0" u="none" strike="noStrike" kern="1200">
              <a:solidFill>
                <a:schemeClr val="tx1"/>
              </a:solidFill>
              <a:effectLst/>
              <a:latin typeface="+mn-lt"/>
              <a:ea typeface="+mn-ea"/>
              <a:cs typeface="+mn-cs"/>
            </a:endParaRPr>
          </a:p>
          <a:p>
            <a:r>
              <a:rPr lang="en-GB" sz="1200" b="0" i="0" u="none" strike="noStrike" kern="1200">
                <a:solidFill>
                  <a:schemeClr val="tx1"/>
                </a:solidFill>
                <a:effectLst/>
                <a:latin typeface="+mn-lt"/>
                <a:ea typeface="+mn-ea"/>
                <a:cs typeface="+mn-cs"/>
              </a:rPr>
              <a:t>The process of preparing and analysing a secondary data set is slightly different if your secondary data is qualitative. In our example, you would first need to outline all reasons for interest in UK tourism, as recognised by the original qualitative research. Then you would need to </a:t>
            </a:r>
            <a:r>
              <a:rPr lang="en-GB" sz="1200" b="1" i="0" u="none" strike="noStrike" kern="1200">
                <a:solidFill>
                  <a:schemeClr val="tx1"/>
                </a:solidFill>
                <a:effectLst/>
                <a:latin typeface="+mn-lt"/>
                <a:ea typeface="+mn-ea"/>
                <a:cs typeface="+mn-cs"/>
              </a:rPr>
              <a:t>craft a questionnaire</a:t>
            </a:r>
            <a:r>
              <a:rPr lang="en-GB" sz="1200" b="0" i="0" u="none" strike="noStrike" kern="1200">
                <a:solidFill>
                  <a:schemeClr val="tx1"/>
                </a:solidFill>
                <a:effectLst/>
                <a:latin typeface="+mn-lt"/>
                <a:ea typeface="+mn-ea"/>
                <a:cs typeface="+mn-cs"/>
              </a:rPr>
              <a:t> that assesses these reasons in a broader population.</a:t>
            </a:r>
          </a:p>
          <a:p>
            <a:r>
              <a:rPr lang="en-GB" sz="1200" b="0" i="0" u="none" strike="noStrike" kern="1200">
                <a:solidFill>
                  <a:schemeClr val="tx1"/>
                </a:solidFill>
                <a:effectLst/>
                <a:latin typeface="+mn-lt"/>
                <a:ea typeface="+mn-ea"/>
                <a:cs typeface="+mn-cs"/>
              </a:rPr>
              <a:t>Finally, you would need to </a:t>
            </a:r>
            <a:r>
              <a:rPr lang="en-GB" sz="1200" b="1" i="0" u="none" strike="noStrike" kern="1200">
                <a:solidFill>
                  <a:schemeClr val="tx1"/>
                </a:solidFill>
                <a:effectLst/>
                <a:latin typeface="+mn-lt"/>
                <a:ea typeface="+mn-ea"/>
                <a:cs typeface="+mn-cs"/>
              </a:rPr>
              <a:t>analyse the data</a:t>
            </a:r>
            <a:r>
              <a:rPr lang="en-GB" sz="1200" b="0" i="0" u="none" strike="noStrike" kern="1200">
                <a:solidFill>
                  <a:schemeClr val="tx1"/>
                </a:solidFill>
                <a:effectLst/>
                <a:latin typeface="+mn-lt"/>
                <a:ea typeface="+mn-ea"/>
                <a:cs typeface="+mn-cs"/>
              </a:rPr>
              <a:t> by employing statistical analyses.</a:t>
            </a:r>
          </a:p>
          <a:p>
            <a:r>
              <a:rPr lang="en-GB" sz="1200" b="0" i="0" u="none" strike="noStrike" kern="1200">
                <a:solidFill>
                  <a:schemeClr val="tx1"/>
                </a:solidFill>
                <a:effectLst/>
                <a:latin typeface="+mn-lt"/>
                <a:ea typeface="+mn-ea"/>
                <a:cs typeface="+mn-cs"/>
              </a:rPr>
              <a:t>Note that this example combines qualitative and quantitative data. But what if you are reusing qualitative data, as in our example of re-coding the interviews from our study to discover the language used when describing interest in UK tourism? Here, you would simply need to </a:t>
            </a:r>
            <a:r>
              <a:rPr lang="en-GB" sz="1200" b="1" i="0" u="none" strike="noStrike" kern="1200">
                <a:solidFill>
                  <a:schemeClr val="tx1"/>
                </a:solidFill>
                <a:effectLst/>
                <a:latin typeface="+mn-lt"/>
                <a:ea typeface="+mn-ea"/>
                <a:cs typeface="+mn-cs"/>
              </a:rPr>
              <a:t>recode the interviews and conduct a thematic analysis.</a:t>
            </a:r>
            <a:endParaRPr lang="en-GB" sz="1200" b="0" i="0" u="none" strike="noStrike" kern="1200">
              <a:solidFill>
                <a:schemeClr val="tx1"/>
              </a:solidFill>
              <a:effectLst/>
              <a:latin typeface="+mn-lt"/>
              <a:ea typeface="+mn-ea"/>
              <a:cs typeface="+mn-cs"/>
            </a:endParaRPr>
          </a:p>
          <a:p>
            <a:endParaRPr lang="en-US"/>
          </a:p>
        </p:txBody>
      </p:sp>
      <p:sp>
        <p:nvSpPr>
          <p:cNvPr id="4" name="Slide Number Placeholder 3"/>
          <p:cNvSpPr>
            <a:spLocks noGrp="1"/>
          </p:cNvSpPr>
          <p:nvPr>
            <p:ph type="sldNum" sz="quarter" idx="10"/>
          </p:nvPr>
        </p:nvSpPr>
        <p:spPr/>
        <p:txBody>
          <a:bodyPr/>
          <a:lstStyle/>
          <a:p>
            <a:fld id="{A0C0353B-462C-468C-81E0-77DF5CA0ADD6}" type="slidenum">
              <a:rPr lang="en-GB" smtClean="0"/>
              <a:t>14</a:t>
            </a:fld>
            <a:endParaRPr lang="en-GB"/>
          </a:p>
        </p:txBody>
      </p:sp>
    </p:spTree>
    <p:extLst>
      <p:ext uri="{BB962C8B-B14F-4D97-AF65-F5344CB8AC3E}">
        <p14:creationId xmlns:p14="http://schemas.microsoft.com/office/powerpoint/2010/main" val="270819225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A0C0353B-462C-468C-81E0-77DF5CA0ADD6}" type="slidenum">
              <a:rPr lang="en-GB" smtClean="0"/>
              <a:t>15</a:t>
            </a:fld>
            <a:endParaRPr lang="en-GB"/>
          </a:p>
        </p:txBody>
      </p:sp>
    </p:spTree>
    <p:extLst>
      <p:ext uri="{BB962C8B-B14F-4D97-AF65-F5344CB8AC3E}">
        <p14:creationId xmlns:p14="http://schemas.microsoft.com/office/powerpoint/2010/main" val="1150037847"/>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8" name="Group 17"/>
          <p:cNvGrpSpPr/>
          <p:nvPr/>
        </p:nvGrpSpPr>
        <p:grpSpPr>
          <a:xfrm>
            <a:off x="0" y="0"/>
            <a:ext cx="9144677" cy="6858000"/>
            <a:chOff x="0" y="0"/>
            <a:chExt cx="9144677" cy="6858000"/>
          </a:xfrm>
        </p:grpSpPr>
        <p:pic>
          <p:nvPicPr>
            <p:cNvPr id="8" name="Picture 7" descr="SD-PanelTitle-R1.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
          <p:nvSpPr>
            <p:cNvPr id="11" name="Rectangle 10"/>
            <p:cNvSpPr/>
            <p:nvPr/>
          </p:nvSpPr>
          <p:spPr>
            <a:xfrm>
              <a:off x="1515532" y="1520422"/>
              <a:ext cx="6112935" cy="3818468"/>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12" name="Picture 11"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l="-2" r="47959"/>
            <a:stretch/>
          </p:blipFill>
          <p:spPr>
            <a:xfrm>
              <a:off x="0" y="3128434"/>
              <a:ext cx="1664208" cy="612648"/>
            </a:xfrm>
            <a:prstGeom prst="rect">
              <a:avLst/>
            </a:prstGeom>
          </p:spPr>
        </p:pic>
        <p:pic>
          <p:nvPicPr>
            <p:cNvPr id="13" name="Picture 12"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l="-2" r="47959"/>
            <a:stretch/>
          </p:blipFill>
          <p:spPr>
            <a:xfrm>
              <a:off x="7480469" y="3128434"/>
              <a:ext cx="1664208" cy="612648"/>
            </a:xfrm>
            <a:prstGeom prst="rect">
              <a:avLst/>
            </a:prstGeom>
          </p:spPr>
        </p:pic>
      </p:grpSp>
      <p:sp>
        <p:nvSpPr>
          <p:cNvPr id="2" name="Title 1"/>
          <p:cNvSpPr>
            <a:spLocks noGrp="1"/>
          </p:cNvSpPr>
          <p:nvPr>
            <p:ph type="ctrTitle"/>
          </p:nvPr>
        </p:nvSpPr>
        <p:spPr>
          <a:xfrm>
            <a:off x="1921934" y="1811863"/>
            <a:ext cx="5308866" cy="1515533"/>
          </a:xfrm>
        </p:spPr>
        <p:txBody>
          <a:bodyPr anchor="b">
            <a:noAutofit/>
          </a:bodyPr>
          <a:lstStyle>
            <a:lvl1pPr algn="ctr">
              <a:defRPr sz="4800">
                <a:effectLst/>
              </a:defRPr>
            </a:lvl1pPr>
          </a:lstStyle>
          <a:p>
            <a:r>
              <a:rPr lang="en-US"/>
              <a:t>Click to edit Master title style</a:t>
            </a:r>
            <a:endParaRPr lang="en-US" dirty="0"/>
          </a:p>
        </p:txBody>
      </p:sp>
      <p:sp>
        <p:nvSpPr>
          <p:cNvPr id="3" name="Subtitle 2"/>
          <p:cNvSpPr>
            <a:spLocks noGrp="1"/>
          </p:cNvSpPr>
          <p:nvPr>
            <p:ph type="subTitle" idx="1"/>
          </p:nvPr>
        </p:nvSpPr>
        <p:spPr>
          <a:xfrm>
            <a:off x="1921934" y="3598327"/>
            <a:ext cx="5308866" cy="1377651"/>
          </a:xfrm>
        </p:spPr>
        <p:txBody>
          <a:bodyPr anchor="t">
            <a:normAutofit/>
          </a:bodyPr>
          <a:lstStyle>
            <a:lvl1pPr marL="0" indent="0" algn="ctr">
              <a:buNone/>
              <a:defRPr sz="20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a:xfrm>
            <a:off x="6065417" y="5054602"/>
            <a:ext cx="673276" cy="279400"/>
          </a:xfrm>
        </p:spPr>
        <p:txBody>
          <a:bodyPr/>
          <a:lstStyle/>
          <a:p>
            <a:fld id="{111BCE36-CC71-4390-A9E5-C520D43A0E42}" type="datetime1">
              <a:rPr lang="en-US" smtClean="0"/>
              <a:t>9/24/2021</a:t>
            </a:fld>
            <a:endParaRPr lang="en-US" dirty="0"/>
          </a:p>
        </p:txBody>
      </p:sp>
      <p:sp>
        <p:nvSpPr>
          <p:cNvPr id="5" name="Footer Placeholder 4"/>
          <p:cNvSpPr>
            <a:spLocks noGrp="1"/>
          </p:cNvSpPr>
          <p:nvPr>
            <p:ph type="ftr" sz="quarter" idx="11"/>
          </p:nvPr>
        </p:nvSpPr>
        <p:spPr>
          <a:xfrm>
            <a:off x="1921934" y="5054602"/>
            <a:ext cx="4064860" cy="279400"/>
          </a:xfrm>
        </p:spPr>
        <p:txBody>
          <a:bodyPr/>
          <a:lstStyle/>
          <a:p>
            <a:r>
              <a:rPr lang="en-US"/>
              <a:t>WGPM6002</a:t>
            </a:r>
            <a:endParaRPr lang="en-US" dirty="0"/>
          </a:p>
        </p:txBody>
      </p:sp>
      <p:sp>
        <p:nvSpPr>
          <p:cNvPr id="6" name="Slide Number Placeholder 5"/>
          <p:cNvSpPr>
            <a:spLocks noGrp="1"/>
          </p:cNvSpPr>
          <p:nvPr>
            <p:ph type="sldNum" sz="quarter" idx="12"/>
          </p:nvPr>
        </p:nvSpPr>
        <p:spPr>
          <a:xfrm>
            <a:off x="6817317" y="5054602"/>
            <a:ext cx="413483" cy="279400"/>
          </a:xfrm>
        </p:spPr>
        <p:txBody>
          <a:bodyPr/>
          <a:lstStyle/>
          <a:p>
            <a:fld id="{D57F1E4F-1CFF-5643-939E-217C01CDF565}" type="slidenum">
              <a:rPr lang="en-US" dirty="0"/>
              <a:pPr/>
              <a:t>‹#›</a:t>
            </a:fld>
            <a:endParaRPr lang="en-US" dirty="0"/>
          </a:p>
        </p:txBody>
      </p:sp>
      <p:cxnSp>
        <p:nvCxnSpPr>
          <p:cNvPr id="15" name="Straight Connector 14"/>
          <p:cNvCxnSpPr/>
          <p:nvPr/>
        </p:nvCxnSpPr>
        <p:spPr>
          <a:xfrm>
            <a:off x="2019825" y="3471329"/>
            <a:ext cx="5113083"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42739848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cxnSp>
        <p:nvCxnSpPr>
          <p:cNvPr id="7" name="Straight Connector 6"/>
          <p:cNvCxnSpPr/>
          <p:nvPr/>
        </p:nvCxnSpPr>
        <p:spPr>
          <a:xfrm>
            <a:off x="1278465" y="2356260"/>
            <a:ext cx="6595534"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7FB6EFB-EFC8-467C-A1B0-EB11C7AC6CEE}" type="datetime1">
              <a:rPr lang="en-US" smtClean="0"/>
              <a:t>9/24/2021</a:t>
            </a:fld>
            <a:endParaRPr lang="en-US"/>
          </a:p>
        </p:txBody>
      </p:sp>
      <p:sp>
        <p:nvSpPr>
          <p:cNvPr id="5" name="Footer Placeholder 4"/>
          <p:cNvSpPr>
            <a:spLocks noGrp="1"/>
          </p:cNvSpPr>
          <p:nvPr>
            <p:ph type="ftr" sz="quarter" idx="11"/>
          </p:nvPr>
        </p:nvSpPr>
        <p:spPr/>
        <p:txBody>
          <a:bodyPr/>
          <a:lstStyle/>
          <a:p>
            <a:r>
              <a:rPr lang="en-US"/>
              <a:t>WGPM6002</a:t>
            </a:r>
          </a:p>
        </p:txBody>
      </p:sp>
      <p:sp>
        <p:nvSpPr>
          <p:cNvPr id="6" name="Slide Number Placeholder 5"/>
          <p:cNvSpPr>
            <a:spLocks noGrp="1"/>
          </p:cNvSpPr>
          <p:nvPr>
            <p:ph type="sldNum" sz="quarter" idx="12"/>
          </p:nvPr>
        </p:nvSpPr>
        <p:spPr/>
        <p:txBody>
          <a:bodyPr/>
          <a:lstStyle/>
          <a:p>
            <a:fld id="{96A1AFD2-D5E0-F243-899B-02A4A1441262}" type="slidenum">
              <a:rPr lang="en-US" smtClean="0"/>
              <a:t>‹#›</a:t>
            </a:fld>
            <a:endParaRPr lang="en-US"/>
          </a:p>
        </p:txBody>
      </p:sp>
    </p:spTree>
    <p:extLst>
      <p:ext uri="{BB962C8B-B14F-4D97-AF65-F5344CB8AC3E}">
        <p14:creationId xmlns:p14="http://schemas.microsoft.com/office/powerpoint/2010/main" val="329253915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278465" y="1641413"/>
            <a:ext cx="6595534" cy="1822514"/>
          </a:xfrm>
        </p:spPr>
        <p:txBody>
          <a:bodyPr anchor="b">
            <a:normAutofit/>
          </a:bodyPr>
          <a:lstStyle>
            <a:lvl1pPr algn="ctr">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278465" y="3734859"/>
            <a:ext cx="6595534" cy="1090015"/>
          </a:xfrm>
        </p:spPr>
        <p:txBody>
          <a:bodyPr anchor="t">
            <a:normAutofit/>
          </a:bodyPr>
          <a:lstStyle>
            <a:lvl1pPr marL="0" indent="0" algn="ctr">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1AC49FF-4180-46D4-9CCE-3D028765127B}" type="datetime1">
              <a:rPr lang="en-US" smtClean="0"/>
              <a:t>9/24/2021</a:t>
            </a:fld>
            <a:endParaRPr lang="en-US"/>
          </a:p>
        </p:txBody>
      </p:sp>
      <p:sp>
        <p:nvSpPr>
          <p:cNvPr id="5" name="Footer Placeholder 4"/>
          <p:cNvSpPr>
            <a:spLocks noGrp="1"/>
          </p:cNvSpPr>
          <p:nvPr>
            <p:ph type="ftr" sz="quarter" idx="11"/>
          </p:nvPr>
        </p:nvSpPr>
        <p:spPr/>
        <p:txBody>
          <a:bodyPr/>
          <a:lstStyle/>
          <a:p>
            <a:r>
              <a:rPr lang="en-US"/>
              <a:t>WGPM6002</a:t>
            </a:r>
          </a:p>
        </p:txBody>
      </p:sp>
      <p:sp>
        <p:nvSpPr>
          <p:cNvPr id="6" name="Slide Number Placeholder 5"/>
          <p:cNvSpPr>
            <a:spLocks noGrp="1"/>
          </p:cNvSpPr>
          <p:nvPr>
            <p:ph type="sldNum" sz="quarter" idx="12"/>
          </p:nvPr>
        </p:nvSpPr>
        <p:spPr/>
        <p:txBody>
          <a:bodyPr/>
          <a:lstStyle/>
          <a:p>
            <a:fld id="{96A1AFD2-D5E0-F243-899B-02A4A1441262}" type="slidenum">
              <a:rPr lang="en-US" smtClean="0"/>
              <a:t>‹#›</a:t>
            </a:fld>
            <a:endParaRPr lang="en-US"/>
          </a:p>
        </p:txBody>
      </p:sp>
      <p:cxnSp>
        <p:nvCxnSpPr>
          <p:cNvPr id="31" name="Straight Connector 30"/>
          <p:cNvCxnSpPr/>
          <p:nvPr/>
        </p:nvCxnSpPr>
        <p:spPr>
          <a:xfrm>
            <a:off x="1278466" y="3599392"/>
            <a:ext cx="6595533"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17794415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cxnSp>
        <p:nvCxnSpPr>
          <p:cNvPr id="8" name="Straight Connector 7"/>
          <p:cNvCxnSpPr/>
          <p:nvPr/>
        </p:nvCxnSpPr>
        <p:spPr>
          <a:xfrm>
            <a:off x="1278465" y="2356260"/>
            <a:ext cx="6595534"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a:xfrm>
            <a:off x="1176866" y="915337"/>
            <a:ext cx="6798734" cy="1303867"/>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176866" y="2487168"/>
            <a:ext cx="3337560" cy="3447288"/>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645152" y="2487168"/>
            <a:ext cx="3337560" cy="3447288"/>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AF4BAF11-5B0B-417C-88F9-8295916B996C}" type="datetime1">
              <a:rPr lang="en-US" smtClean="0"/>
              <a:t>9/24/2021</a:t>
            </a:fld>
            <a:endParaRPr lang="en-US"/>
          </a:p>
        </p:txBody>
      </p:sp>
      <p:sp>
        <p:nvSpPr>
          <p:cNvPr id="6" name="Footer Placeholder 5"/>
          <p:cNvSpPr>
            <a:spLocks noGrp="1"/>
          </p:cNvSpPr>
          <p:nvPr>
            <p:ph type="ftr" sz="quarter" idx="11"/>
          </p:nvPr>
        </p:nvSpPr>
        <p:spPr/>
        <p:txBody>
          <a:bodyPr/>
          <a:lstStyle/>
          <a:p>
            <a:r>
              <a:rPr lang="en-US"/>
              <a:t>WGPM6002</a:t>
            </a:r>
          </a:p>
        </p:txBody>
      </p:sp>
      <p:sp>
        <p:nvSpPr>
          <p:cNvPr id="7" name="Slide Number Placeholder 6"/>
          <p:cNvSpPr>
            <a:spLocks noGrp="1"/>
          </p:cNvSpPr>
          <p:nvPr>
            <p:ph type="sldNum" sz="quarter" idx="12"/>
          </p:nvPr>
        </p:nvSpPr>
        <p:spPr/>
        <p:txBody>
          <a:bodyPr/>
          <a:lstStyle/>
          <a:p>
            <a:fld id="{96A1AFD2-D5E0-F243-899B-02A4A1441262}" type="slidenum">
              <a:rPr lang="en-US" smtClean="0"/>
              <a:t>‹#›</a:t>
            </a:fld>
            <a:endParaRPr lang="en-US"/>
          </a:p>
        </p:txBody>
      </p:sp>
    </p:spTree>
    <p:extLst>
      <p:ext uri="{BB962C8B-B14F-4D97-AF65-F5344CB8AC3E}">
        <p14:creationId xmlns:p14="http://schemas.microsoft.com/office/powerpoint/2010/main" val="314766051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76868" y="2658533"/>
            <a:ext cx="3337560"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76868" y="3243263"/>
            <a:ext cx="3337560" cy="2706624"/>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641832" y="2658533"/>
            <a:ext cx="3337560"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1832" y="3243263"/>
            <a:ext cx="3337560" cy="2706624"/>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F76EAE79-A778-4389-896D-EF4A2A53426F}" type="datetime1">
              <a:rPr lang="en-US" smtClean="0"/>
              <a:t>9/24/2021</a:t>
            </a:fld>
            <a:endParaRPr lang="en-US"/>
          </a:p>
        </p:txBody>
      </p:sp>
      <p:sp>
        <p:nvSpPr>
          <p:cNvPr id="8" name="Footer Placeholder 7"/>
          <p:cNvSpPr>
            <a:spLocks noGrp="1"/>
          </p:cNvSpPr>
          <p:nvPr>
            <p:ph type="ftr" sz="quarter" idx="11"/>
          </p:nvPr>
        </p:nvSpPr>
        <p:spPr/>
        <p:txBody>
          <a:bodyPr/>
          <a:lstStyle/>
          <a:p>
            <a:r>
              <a:rPr lang="en-US"/>
              <a:t>WGPM6002</a:t>
            </a:r>
          </a:p>
        </p:txBody>
      </p:sp>
      <p:sp>
        <p:nvSpPr>
          <p:cNvPr id="9" name="Slide Number Placeholder 8"/>
          <p:cNvSpPr>
            <a:spLocks noGrp="1"/>
          </p:cNvSpPr>
          <p:nvPr>
            <p:ph type="sldNum" sz="quarter" idx="12"/>
          </p:nvPr>
        </p:nvSpPr>
        <p:spPr/>
        <p:txBody>
          <a:bodyPr/>
          <a:lstStyle/>
          <a:p>
            <a:fld id="{96A1AFD2-D5E0-F243-899B-02A4A1441262}" type="slidenum">
              <a:rPr lang="en-US" smtClean="0"/>
              <a:t>‹#›</a:t>
            </a:fld>
            <a:endParaRPr lang="en-US"/>
          </a:p>
        </p:txBody>
      </p:sp>
      <p:cxnSp>
        <p:nvCxnSpPr>
          <p:cNvPr id="41" name="Straight Connector 40"/>
          <p:cNvCxnSpPr/>
          <p:nvPr/>
        </p:nvCxnSpPr>
        <p:spPr>
          <a:xfrm>
            <a:off x="1278466" y="2354670"/>
            <a:ext cx="6595534"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06300754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1176865" y="915337"/>
            <a:ext cx="6798735" cy="1303867"/>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662BD696-597B-439B-A6F4-CC8C28FC977A}" type="datetime1">
              <a:rPr lang="en-US" smtClean="0"/>
              <a:t>9/24/2021</a:t>
            </a:fld>
            <a:endParaRPr lang="en-US"/>
          </a:p>
        </p:txBody>
      </p:sp>
      <p:sp>
        <p:nvSpPr>
          <p:cNvPr id="4" name="Footer Placeholder 3"/>
          <p:cNvSpPr>
            <a:spLocks noGrp="1"/>
          </p:cNvSpPr>
          <p:nvPr>
            <p:ph type="ftr" sz="quarter" idx="11"/>
          </p:nvPr>
        </p:nvSpPr>
        <p:spPr/>
        <p:txBody>
          <a:bodyPr/>
          <a:lstStyle/>
          <a:p>
            <a:r>
              <a:rPr lang="en-US"/>
              <a:t>WGPM6002</a:t>
            </a:r>
          </a:p>
        </p:txBody>
      </p:sp>
      <p:sp>
        <p:nvSpPr>
          <p:cNvPr id="5" name="Slide Number Placeholder 4"/>
          <p:cNvSpPr>
            <a:spLocks noGrp="1"/>
          </p:cNvSpPr>
          <p:nvPr>
            <p:ph type="sldNum" sz="quarter" idx="12"/>
          </p:nvPr>
        </p:nvSpPr>
        <p:spPr/>
        <p:txBody>
          <a:bodyPr/>
          <a:lstStyle/>
          <a:p>
            <a:fld id="{96A1AFD2-D5E0-F243-899B-02A4A1441262}" type="slidenum">
              <a:rPr lang="en-US" smtClean="0"/>
              <a:t>‹#›</a:t>
            </a:fld>
            <a:endParaRPr lang="en-US"/>
          </a:p>
        </p:txBody>
      </p:sp>
      <p:cxnSp>
        <p:nvCxnSpPr>
          <p:cNvPr id="14" name="Straight Connector 13"/>
          <p:cNvCxnSpPr/>
          <p:nvPr/>
        </p:nvCxnSpPr>
        <p:spPr>
          <a:xfrm>
            <a:off x="1278466" y="2354670"/>
            <a:ext cx="6595534"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2020082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7D84DE0-B9A4-42E5-BF5A-1A0C6BC83676}" type="datetime1">
              <a:rPr lang="en-US" smtClean="0"/>
              <a:t>9/24/2021</a:t>
            </a:fld>
            <a:endParaRPr lang="en-US"/>
          </a:p>
        </p:txBody>
      </p:sp>
      <p:sp>
        <p:nvSpPr>
          <p:cNvPr id="3" name="Footer Placeholder 2"/>
          <p:cNvSpPr>
            <a:spLocks noGrp="1"/>
          </p:cNvSpPr>
          <p:nvPr>
            <p:ph type="ftr" sz="quarter" idx="11"/>
          </p:nvPr>
        </p:nvSpPr>
        <p:spPr/>
        <p:txBody>
          <a:bodyPr/>
          <a:lstStyle/>
          <a:p>
            <a:r>
              <a:rPr lang="en-US"/>
              <a:t>WGPM6002</a:t>
            </a:r>
          </a:p>
        </p:txBody>
      </p:sp>
      <p:sp>
        <p:nvSpPr>
          <p:cNvPr id="4" name="Slide Number Placeholder 3"/>
          <p:cNvSpPr>
            <a:spLocks noGrp="1"/>
          </p:cNvSpPr>
          <p:nvPr>
            <p:ph type="sldNum" sz="quarter" idx="12"/>
          </p:nvPr>
        </p:nvSpPr>
        <p:spPr/>
        <p:txBody>
          <a:bodyPr/>
          <a:lstStyle/>
          <a:p>
            <a:fld id="{96A1AFD2-D5E0-F243-899B-02A4A1441262}" type="slidenum">
              <a:rPr lang="en-US" smtClean="0"/>
              <a:t>‹#›</a:t>
            </a:fld>
            <a:endParaRPr lang="en-US"/>
          </a:p>
        </p:txBody>
      </p:sp>
    </p:spTree>
    <p:extLst>
      <p:ext uri="{BB962C8B-B14F-4D97-AF65-F5344CB8AC3E}">
        <p14:creationId xmlns:p14="http://schemas.microsoft.com/office/powerpoint/2010/main" val="411210321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76865" y="1388534"/>
            <a:ext cx="2536798" cy="1371600"/>
          </a:xfrm>
        </p:spPr>
        <p:txBody>
          <a:bodyPr anchor="b">
            <a:normAutofit/>
          </a:bodyPr>
          <a:lstStyle>
            <a:lvl1pPr algn="ctr">
              <a:defRPr sz="2400" b="0"/>
            </a:lvl1pPr>
          </a:lstStyle>
          <a:p>
            <a:r>
              <a:rPr lang="en-US"/>
              <a:t>Click to edit Master title style</a:t>
            </a:r>
            <a:endParaRPr lang="en-US" dirty="0"/>
          </a:p>
        </p:txBody>
      </p:sp>
      <p:sp>
        <p:nvSpPr>
          <p:cNvPr id="3" name="Content Placeholder 2"/>
          <p:cNvSpPr>
            <a:spLocks noGrp="1"/>
          </p:cNvSpPr>
          <p:nvPr>
            <p:ph idx="1"/>
          </p:nvPr>
        </p:nvSpPr>
        <p:spPr>
          <a:xfrm>
            <a:off x="4120062" y="982132"/>
            <a:ext cx="3855539" cy="4893735"/>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76865" y="3031065"/>
            <a:ext cx="2536798" cy="2438404"/>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88BFF418-5AAF-4E74-988B-5844A434E6AE}" type="datetime1">
              <a:rPr lang="en-US" smtClean="0"/>
              <a:t>9/24/2021</a:t>
            </a:fld>
            <a:endParaRPr lang="en-US"/>
          </a:p>
        </p:txBody>
      </p:sp>
      <p:sp>
        <p:nvSpPr>
          <p:cNvPr id="6" name="Footer Placeholder 5"/>
          <p:cNvSpPr>
            <a:spLocks noGrp="1"/>
          </p:cNvSpPr>
          <p:nvPr>
            <p:ph type="ftr" sz="quarter" idx="11"/>
          </p:nvPr>
        </p:nvSpPr>
        <p:spPr/>
        <p:txBody>
          <a:bodyPr/>
          <a:lstStyle/>
          <a:p>
            <a:r>
              <a:rPr lang="en-US"/>
              <a:t>WGPM6002</a:t>
            </a:r>
          </a:p>
        </p:txBody>
      </p:sp>
      <p:sp>
        <p:nvSpPr>
          <p:cNvPr id="7" name="Slide Number Placeholder 6"/>
          <p:cNvSpPr>
            <a:spLocks noGrp="1"/>
          </p:cNvSpPr>
          <p:nvPr>
            <p:ph type="sldNum" sz="quarter" idx="12"/>
          </p:nvPr>
        </p:nvSpPr>
        <p:spPr/>
        <p:txBody>
          <a:bodyPr/>
          <a:lstStyle/>
          <a:p>
            <a:fld id="{96A1AFD2-D5E0-F243-899B-02A4A1441262}" type="slidenum">
              <a:rPr lang="en-US" smtClean="0"/>
              <a:t>‹#›</a:t>
            </a:fld>
            <a:endParaRPr lang="en-US"/>
          </a:p>
        </p:txBody>
      </p:sp>
      <p:cxnSp>
        <p:nvCxnSpPr>
          <p:cNvPr id="16" name="Straight Connector 15"/>
          <p:cNvCxnSpPr/>
          <p:nvPr/>
        </p:nvCxnSpPr>
        <p:spPr>
          <a:xfrm>
            <a:off x="1278466" y="2912533"/>
            <a:ext cx="2333594"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85203095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76865" y="1883832"/>
            <a:ext cx="3632202" cy="1371600"/>
          </a:xfrm>
        </p:spPr>
        <p:txBody>
          <a:bodyPr anchor="b">
            <a:normAutofit/>
          </a:bodyPr>
          <a:lstStyle>
            <a:lvl1pPr algn="ctr">
              <a:defRPr sz="2400" b="0"/>
            </a:lvl1pPr>
          </a:lstStyle>
          <a:p>
            <a:r>
              <a:rPr lang="en-US"/>
              <a:t>Click to edit Master title style</a:t>
            </a:r>
            <a:endParaRPr lang="en-US" dirty="0"/>
          </a:p>
        </p:txBody>
      </p:sp>
      <p:sp>
        <p:nvSpPr>
          <p:cNvPr id="17" name="Picture Placeholder 2"/>
          <p:cNvSpPr>
            <a:spLocks noGrp="1" noChangeAspect="1"/>
          </p:cNvSpPr>
          <p:nvPr>
            <p:ph type="pic" idx="1"/>
          </p:nvPr>
        </p:nvSpPr>
        <p:spPr>
          <a:xfrm>
            <a:off x="5183069" y="1032933"/>
            <a:ext cx="2929463" cy="4792136"/>
          </a:xfrm>
          <a:prstGeom prst="roundRect">
            <a:avLst>
              <a:gd name="adj" fmla="val 0"/>
            </a:avLst>
          </a:prstGeom>
          <a:ln w="57150" cmpd="thickThin">
            <a:solidFill>
              <a:schemeClr val="tx1">
                <a:lumMod val="50000"/>
                <a:lumOff val="50000"/>
              </a:schemeClr>
            </a:soli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76865" y="3255432"/>
            <a:ext cx="3632201" cy="1828800"/>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A9D39AC0-9E56-452E-A926-7651FB85B1AC}" type="datetime1">
              <a:rPr lang="en-US" smtClean="0"/>
              <a:t>9/24/2021</a:t>
            </a:fld>
            <a:endParaRPr lang="en-US"/>
          </a:p>
        </p:txBody>
      </p:sp>
      <p:sp>
        <p:nvSpPr>
          <p:cNvPr id="6" name="Footer Placeholder 5"/>
          <p:cNvSpPr>
            <a:spLocks noGrp="1"/>
          </p:cNvSpPr>
          <p:nvPr>
            <p:ph type="ftr" sz="quarter" idx="11"/>
          </p:nvPr>
        </p:nvSpPr>
        <p:spPr/>
        <p:txBody>
          <a:bodyPr/>
          <a:lstStyle/>
          <a:p>
            <a:r>
              <a:rPr lang="en-US"/>
              <a:t>WGPM6002</a:t>
            </a:r>
          </a:p>
        </p:txBody>
      </p:sp>
      <p:sp>
        <p:nvSpPr>
          <p:cNvPr id="7" name="Slide Number Placeholder 6"/>
          <p:cNvSpPr>
            <a:spLocks noGrp="1"/>
          </p:cNvSpPr>
          <p:nvPr>
            <p:ph type="sldNum" sz="quarter" idx="12"/>
          </p:nvPr>
        </p:nvSpPr>
        <p:spPr/>
        <p:txBody>
          <a:bodyPr/>
          <a:lstStyle/>
          <a:p>
            <a:fld id="{96A1AFD2-D5E0-F243-899B-02A4A1441262}" type="slidenum">
              <a:rPr lang="en-US" smtClean="0"/>
              <a:t>‹#›</a:t>
            </a:fld>
            <a:endParaRPr lang="en-US"/>
          </a:p>
        </p:txBody>
      </p:sp>
    </p:spTree>
    <p:extLst>
      <p:ext uri="{BB962C8B-B14F-4D97-AF65-F5344CB8AC3E}">
        <p14:creationId xmlns:p14="http://schemas.microsoft.com/office/powerpoint/2010/main" val="247385876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76866" y="4815415"/>
            <a:ext cx="6798734" cy="566738"/>
          </a:xfrm>
        </p:spPr>
        <p:txBody>
          <a:bodyPr anchor="b">
            <a:normAutofit/>
          </a:bodyPr>
          <a:lstStyle>
            <a:lvl1pPr algn="ctr">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026260" y="1032933"/>
            <a:ext cx="7091482" cy="3361269"/>
          </a:xfrm>
          <a:prstGeom prst="roundRect">
            <a:avLst>
              <a:gd name="adj" fmla="val 0"/>
            </a:avLst>
          </a:prstGeom>
          <a:ln w="57150" cmpd="thickThin">
            <a:solidFill>
              <a:schemeClr val="tx1">
                <a:lumMod val="50000"/>
                <a:lumOff val="50000"/>
              </a:schemeClr>
            </a:soli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76866" y="5382153"/>
            <a:ext cx="6798734" cy="493712"/>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9399742-84C5-49AE-B989-13092CA6CC5C}" type="datetime1">
              <a:rPr lang="en-US" smtClean="0"/>
              <a:t>9/24/2021</a:t>
            </a:fld>
            <a:endParaRPr lang="en-US"/>
          </a:p>
        </p:txBody>
      </p:sp>
      <p:sp>
        <p:nvSpPr>
          <p:cNvPr id="6" name="Footer Placeholder 5"/>
          <p:cNvSpPr>
            <a:spLocks noGrp="1"/>
          </p:cNvSpPr>
          <p:nvPr>
            <p:ph type="ftr" sz="quarter" idx="11"/>
          </p:nvPr>
        </p:nvSpPr>
        <p:spPr/>
        <p:txBody>
          <a:bodyPr/>
          <a:lstStyle/>
          <a:p>
            <a:r>
              <a:rPr lang="en-US"/>
              <a:t>WGPM6002</a:t>
            </a:r>
          </a:p>
        </p:txBody>
      </p:sp>
      <p:sp>
        <p:nvSpPr>
          <p:cNvPr id="7" name="Slide Number Placeholder 6"/>
          <p:cNvSpPr>
            <a:spLocks noGrp="1"/>
          </p:cNvSpPr>
          <p:nvPr>
            <p:ph type="sldNum" sz="quarter" idx="12"/>
          </p:nvPr>
        </p:nvSpPr>
        <p:spPr/>
        <p:txBody>
          <a:bodyPr/>
          <a:lstStyle/>
          <a:p>
            <a:fld id="{96A1AFD2-D5E0-F243-899B-02A4A1441262}" type="slidenum">
              <a:rPr lang="en-US" smtClean="0"/>
              <a:pPr/>
              <a:t>‹#›</a:t>
            </a:fld>
            <a:endParaRPr lang="en-US"/>
          </a:p>
        </p:txBody>
      </p:sp>
    </p:spTree>
    <p:extLst>
      <p:ext uri="{BB962C8B-B14F-4D97-AF65-F5344CB8AC3E}">
        <p14:creationId xmlns:p14="http://schemas.microsoft.com/office/powerpoint/2010/main" val="224566503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76866" y="906873"/>
            <a:ext cx="6798734" cy="3097860"/>
          </a:xfrm>
        </p:spPr>
        <p:txBody>
          <a:bodyPr anchor="ctr">
            <a:normAutofit/>
          </a:bodyPr>
          <a:lstStyle>
            <a:lvl1pPr algn="ctr">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176865" y="4275666"/>
            <a:ext cx="6798736" cy="1600202"/>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4BB7654-000E-4CCE-B17B-3E9A7C64E12A}" type="datetime1">
              <a:rPr lang="en-US" smtClean="0"/>
              <a:t>9/24/2021</a:t>
            </a:fld>
            <a:endParaRPr lang="en-US"/>
          </a:p>
        </p:txBody>
      </p:sp>
      <p:sp>
        <p:nvSpPr>
          <p:cNvPr id="5" name="Footer Placeholder 4"/>
          <p:cNvSpPr>
            <a:spLocks noGrp="1"/>
          </p:cNvSpPr>
          <p:nvPr>
            <p:ph type="ftr" sz="quarter" idx="11"/>
          </p:nvPr>
        </p:nvSpPr>
        <p:spPr/>
        <p:txBody>
          <a:bodyPr/>
          <a:lstStyle/>
          <a:p>
            <a:r>
              <a:rPr lang="en-US"/>
              <a:t>WGPM6002</a:t>
            </a:r>
          </a:p>
        </p:txBody>
      </p:sp>
      <p:sp>
        <p:nvSpPr>
          <p:cNvPr id="6" name="Slide Number Placeholder 5"/>
          <p:cNvSpPr>
            <a:spLocks noGrp="1"/>
          </p:cNvSpPr>
          <p:nvPr>
            <p:ph type="sldNum" sz="quarter" idx="12"/>
          </p:nvPr>
        </p:nvSpPr>
        <p:spPr/>
        <p:txBody>
          <a:bodyPr/>
          <a:lstStyle/>
          <a:p>
            <a:fld id="{96A1AFD2-D5E0-F243-899B-02A4A1441262}" type="slidenum">
              <a:rPr lang="en-US" smtClean="0"/>
              <a:pPr/>
              <a:t>‹#›</a:t>
            </a:fld>
            <a:endParaRPr lang="en-US"/>
          </a:p>
        </p:txBody>
      </p:sp>
      <p:cxnSp>
        <p:nvCxnSpPr>
          <p:cNvPr id="15" name="Straight Connector 14"/>
          <p:cNvCxnSpPr/>
          <p:nvPr/>
        </p:nvCxnSpPr>
        <p:spPr>
          <a:xfrm>
            <a:off x="1278465" y="4140199"/>
            <a:ext cx="6606425"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65596114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334333" y="982132"/>
            <a:ext cx="6400250" cy="2370668"/>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600200" y="3352799"/>
            <a:ext cx="5892798" cy="651933"/>
          </a:xfrm>
        </p:spPr>
        <p:txBody>
          <a:bodyPr anchor="ctr">
            <a:normAutofit/>
          </a:bodyPr>
          <a:lstStyle>
            <a:lvl1pPr marL="0" indent="0" algn="r">
              <a:buFontTx/>
              <a:buNone/>
              <a:defRPr sz="18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1176863" y="4343400"/>
            <a:ext cx="6798738"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D732A7A-090C-4AAB-A940-A33F380461ED}" type="datetime1">
              <a:rPr lang="en-US" smtClean="0"/>
              <a:t>9/24/2021</a:t>
            </a:fld>
            <a:endParaRPr lang="en-US"/>
          </a:p>
        </p:txBody>
      </p:sp>
      <p:sp>
        <p:nvSpPr>
          <p:cNvPr id="5" name="Footer Placeholder 4"/>
          <p:cNvSpPr>
            <a:spLocks noGrp="1"/>
          </p:cNvSpPr>
          <p:nvPr>
            <p:ph type="ftr" sz="quarter" idx="11"/>
          </p:nvPr>
        </p:nvSpPr>
        <p:spPr/>
        <p:txBody>
          <a:bodyPr/>
          <a:lstStyle/>
          <a:p>
            <a:r>
              <a:rPr lang="en-US"/>
              <a:t>WGPM6002</a:t>
            </a:r>
          </a:p>
        </p:txBody>
      </p:sp>
      <p:sp>
        <p:nvSpPr>
          <p:cNvPr id="6" name="Slide Number Placeholder 5"/>
          <p:cNvSpPr>
            <a:spLocks noGrp="1"/>
          </p:cNvSpPr>
          <p:nvPr>
            <p:ph type="sldNum" sz="quarter" idx="12"/>
          </p:nvPr>
        </p:nvSpPr>
        <p:spPr/>
        <p:txBody>
          <a:bodyPr/>
          <a:lstStyle/>
          <a:p>
            <a:fld id="{96A1AFD2-D5E0-F243-899B-02A4A1441262}" type="slidenum">
              <a:rPr lang="en-US" smtClean="0"/>
              <a:pPr/>
              <a:t>‹#›</a:t>
            </a:fld>
            <a:endParaRPr lang="en-US"/>
          </a:p>
        </p:txBody>
      </p:sp>
      <p:sp>
        <p:nvSpPr>
          <p:cNvPr id="14" name="TextBox 13"/>
          <p:cNvSpPr txBox="1"/>
          <p:nvPr/>
        </p:nvSpPr>
        <p:spPr>
          <a:xfrm>
            <a:off x="849969" y="905362"/>
            <a:ext cx="457319" cy="584776"/>
          </a:xfrm>
          <a:prstGeom prst="rect">
            <a:avLst/>
          </a:prstGeom>
        </p:spPr>
        <p:txBody>
          <a:bodyPr vert="horz" lIns="91440" tIns="45720" rIns="91440" bIns="45720" rtlCol="0" anchor="ctr">
            <a:noAutofit/>
          </a:bodyPr>
          <a:lstStyle/>
          <a:p>
            <a:pPr lvl="0"/>
            <a:r>
              <a:rPr lang="en-US" sz="7200" dirty="0">
                <a:solidFill>
                  <a:schemeClr val="tx1"/>
                </a:solidFill>
                <a:effectLst/>
              </a:rPr>
              <a:t>“</a:t>
            </a:r>
          </a:p>
        </p:txBody>
      </p:sp>
      <p:sp>
        <p:nvSpPr>
          <p:cNvPr id="15" name="TextBox 14"/>
          <p:cNvSpPr txBox="1"/>
          <p:nvPr/>
        </p:nvSpPr>
        <p:spPr>
          <a:xfrm>
            <a:off x="7633503" y="2827870"/>
            <a:ext cx="457319" cy="584776"/>
          </a:xfrm>
          <a:prstGeom prst="rect">
            <a:avLst/>
          </a:prstGeom>
        </p:spPr>
        <p:txBody>
          <a:bodyPr vert="horz" lIns="91440" tIns="45720" rIns="91440" bIns="45720" rtlCol="0" anchor="ctr">
            <a:noAutofit/>
          </a:bodyPr>
          <a:lstStyle/>
          <a:p>
            <a:pPr lvl="0" algn="r"/>
            <a:r>
              <a:rPr lang="en-US" sz="7200" dirty="0">
                <a:solidFill>
                  <a:schemeClr val="tx1"/>
                </a:solidFill>
                <a:effectLst/>
              </a:rPr>
              <a:t>”</a:t>
            </a:r>
          </a:p>
        </p:txBody>
      </p:sp>
      <p:cxnSp>
        <p:nvCxnSpPr>
          <p:cNvPr id="19" name="Straight Connector 18"/>
          <p:cNvCxnSpPr/>
          <p:nvPr/>
        </p:nvCxnSpPr>
        <p:spPr>
          <a:xfrm>
            <a:off x="1278466" y="4140199"/>
            <a:ext cx="6595534"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93011845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76869" y="3308581"/>
            <a:ext cx="6798728" cy="1468800"/>
          </a:xfrm>
        </p:spPr>
        <p:txBody>
          <a:bodyPr anchor="b">
            <a:normAutofit/>
          </a:bodyPr>
          <a:lstStyle>
            <a:lvl1pPr algn="l">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176868" y="4777381"/>
            <a:ext cx="6798730" cy="8604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3D1E5DF-8C65-42D3-8969-785E6C022929}" type="datetime1">
              <a:rPr lang="en-US" smtClean="0"/>
              <a:t>9/24/2021</a:t>
            </a:fld>
            <a:endParaRPr lang="en-US"/>
          </a:p>
        </p:txBody>
      </p:sp>
      <p:sp>
        <p:nvSpPr>
          <p:cNvPr id="5" name="Footer Placeholder 4"/>
          <p:cNvSpPr>
            <a:spLocks noGrp="1"/>
          </p:cNvSpPr>
          <p:nvPr>
            <p:ph type="ftr" sz="quarter" idx="11"/>
          </p:nvPr>
        </p:nvSpPr>
        <p:spPr/>
        <p:txBody>
          <a:bodyPr/>
          <a:lstStyle/>
          <a:p>
            <a:r>
              <a:rPr lang="en-US"/>
              <a:t>WGPM6002</a:t>
            </a:r>
          </a:p>
        </p:txBody>
      </p:sp>
      <p:sp>
        <p:nvSpPr>
          <p:cNvPr id="6" name="Slide Number Placeholder 5"/>
          <p:cNvSpPr>
            <a:spLocks noGrp="1"/>
          </p:cNvSpPr>
          <p:nvPr>
            <p:ph type="sldNum" sz="quarter" idx="12"/>
          </p:nvPr>
        </p:nvSpPr>
        <p:spPr/>
        <p:txBody>
          <a:bodyPr/>
          <a:lstStyle/>
          <a:p>
            <a:fld id="{96A1AFD2-D5E0-F243-899B-02A4A1441262}" type="slidenum">
              <a:rPr lang="en-US" smtClean="0"/>
              <a:pPr/>
              <a:t>‹#›</a:t>
            </a:fld>
            <a:endParaRPr lang="en-US"/>
          </a:p>
        </p:txBody>
      </p:sp>
    </p:spTree>
    <p:extLst>
      <p:ext uri="{BB962C8B-B14F-4D97-AF65-F5344CB8AC3E}">
        <p14:creationId xmlns:p14="http://schemas.microsoft.com/office/powerpoint/2010/main" val="67449734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409416" y="982132"/>
            <a:ext cx="6325168" cy="2243668"/>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8" name="Text Placeholder 2"/>
          <p:cNvSpPr>
            <a:spLocks noGrp="1"/>
          </p:cNvSpPr>
          <p:nvPr>
            <p:ph type="body" idx="13"/>
          </p:nvPr>
        </p:nvSpPr>
        <p:spPr>
          <a:xfrm>
            <a:off x="1176868" y="3639312"/>
            <a:ext cx="6798730" cy="886968"/>
          </a:xfrm>
        </p:spPr>
        <p:txBody>
          <a:bodyPr anchor="b">
            <a:normAutofit/>
          </a:bodyPr>
          <a:lstStyle>
            <a:lvl1pPr marL="0" indent="0" algn="l">
              <a:spcBef>
                <a:spcPts val="0"/>
              </a:spcBef>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3" name="Text Placeholder 2"/>
          <p:cNvSpPr>
            <a:spLocks noGrp="1"/>
          </p:cNvSpPr>
          <p:nvPr>
            <p:ph type="body" idx="1"/>
          </p:nvPr>
        </p:nvSpPr>
        <p:spPr>
          <a:xfrm>
            <a:off x="1176865" y="4529667"/>
            <a:ext cx="6798736" cy="1346200"/>
          </a:xfrm>
        </p:spPr>
        <p:txBody>
          <a:bodyPr anchor="t">
            <a:normAutofit/>
          </a:bodyPr>
          <a:lstStyle>
            <a:lvl1pPr marL="0" indent="0" algn="l">
              <a:buNone/>
              <a:defRPr sz="1600">
                <a:solidFill>
                  <a:schemeClr val="tx1"/>
                </a:solidFill>
              </a:defRPr>
            </a:lvl1pPr>
            <a:lvl2pPr marL="457200" indent="0">
              <a:buNone/>
              <a:defRPr sz="16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A8456D4-A66C-4610-A992-7973C80E9CF0}" type="datetime1">
              <a:rPr lang="en-US" smtClean="0"/>
              <a:t>9/24/2021</a:t>
            </a:fld>
            <a:endParaRPr lang="en-US"/>
          </a:p>
        </p:txBody>
      </p:sp>
      <p:sp>
        <p:nvSpPr>
          <p:cNvPr id="5" name="Footer Placeholder 4"/>
          <p:cNvSpPr>
            <a:spLocks noGrp="1"/>
          </p:cNvSpPr>
          <p:nvPr>
            <p:ph type="ftr" sz="quarter" idx="11"/>
          </p:nvPr>
        </p:nvSpPr>
        <p:spPr/>
        <p:txBody>
          <a:bodyPr/>
          <a:lstStyle/>
          <a:p>
            <a:r>
              <a:rPr lang="en-US"/>
              <a:t>WGPM6002</a:t>
            </a:r>
          </a:p>
        </p:txBody>
      </p:sp>
      <p:sp>
        <p:nvSpPr>
          <p:cNvPr id="6" name="Slide Number Placeholder 5"/>
          <p:cNvSpPr>
            <a:spLocks noGrp="1"/>
          </p:cNvSpPr>
          <p:nvPr>
            <p:ph type="sldNum" sz="quarter" idx="12"/>
          </p:nvPr>
        </p:nvSpPr>
        <p:spPr/>
        <p:txBody>
          <a:bodyPr/>
          <a:lstStyle/>
          <a:p>
            <a:fld id="{96A1AFD2-D5E0-F243-899B-02A4A1441262}" type="slidenum">
              <a:rPr lang="en-US" smtClean="0"/>
              <a:pPr/>
              <a:t>‹#›</a:t>
            </a:fld>
            <a:endParaRPr lang="en-US"/>
          </a:p>
        </p:txBody>
      </p:sp>
      <p:sp>
        <p:nvSpPr>
          <p:cNvPr id="12" name="TextBox 11"/>
          <p:cNvSpPr txBox="1"/>
          <p:nvPr/>
        </p:nvSpPr>
        <p:spPr>
          <a:xfrm>
            <a:off x="878060" y="896895"/>
            <a:ext cx="457319"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3" name="TextBox 12"/>
          <p:cNvSpPr txBox="1"/>
          <p:nvPr/>
        </p:nvSpPr>
        <p:spPr>
          <a:xfrm>
            <a:off x="7649796" y="2607728"/>
            <a:ext cx="457319"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26" name="Straight Connector 25"/>
          <p:cNvCxnSpPr/>
          <p:nvPr/>
        </p:nvCxnSpPr>
        <p:spPr>
          <a:xfrm>
            <a:off x="1278466" y="3429000"/>
            <a:ext cx="6595534"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61918108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176865" y="982131"/>
            <a:ext cx="6798734" cy="2294467"/>
          </a:xfrm>
        </p:spPr>
        <p:txBody>
          <a:bodyPr vert="horz" lIns="91440" tIns="45720" rIns="91440" bIns="45720" rtlCol="0" anchor="ctr">
            <a:normAutofit/>
          </a:bodyPr>
          <a:lstStyle>
            <a:lvl1pPr>
              <a:defRPr lang="en-US" sz="3200" b="0" dirty="0"/>
            </a:lvl1pPr>
          </a:lstStyle>
          <a:p>
            <a:pPr marL="0" lvl="0"/>
            <a:r>
              <a:rPr lang="en-US"/>
              <a:t>Click to edit Master title style</a:t>
            </a:r>
            <a:endParaRPr lang="en-US" dirty="0"/>
          </a:p>
        </p:txBody>
      </p:sp>
      <p:sp>
        <p:nvSpPr>
          <p:cNvPr id="14" name="Text Placeholder 2"/>
          <p:cNvSpPr>
            <a:spLocks noGrp="1"/>
          </p:cNvSpPr>
          <p:nvPr>
            <p:ph type="body" idx="13"/>
          </p:nvPr>
        </p:nvSpPr>
        <p:spPr>
          <a:xfrm>
            <a:off x="1176868" y="3566160"/>
            <a:ext cx="6798730" cy="905256"/>
          </a:xfrm>
        </p:spPr>
        <p:txBody>
          <a:bodyPr anchor="b">
            <a:normAutofit/>
          </a:bodyPr>
          <a:lstStyle>
            <a:lvl1pPr marL="0" indent="0" algn="l">
              <a:spcBef>
                <a:spcPts val="0"/>
              </a:spcBef>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3" name="Text Placeholder 2"/>
          <p:cNvSpPr>
            <a:spLocks noGrp="1"/>
          </p:cNvSpPr>
          <p:nvPr>
            <p:ph type="body" idx="1"/>
          </p:nvPr>
        </p:nvSpPr>
        <p:spPr>
          <a:xfrm>
            <a:off x="1176866" y="4470400"/>
            <a:ext cx="6798734" cy="1405467"/>
          </a:xfrm>
        </p:spPr>
        <p:txBody>
          <a:bodyPr anchor="t">
            <a:normAutofit/>
          </a:bodyPr>
          <a:lstStyle>
            <a:lvl1pPr marL="0" indent="0" algn="l">
              <a:buNone/>
              <a:defRPr sz="1600">
                <a:solidFill>
                  <a:schemeClr val="tx1"/>
                </a:solidFill>
              </a:defRPr>
            </a:lvl1pPr>
            <a:lvl2pPr marL="457200" indent="0">
              <a:buNone/>
              <a:defRPr sz="16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9B6D155-EE35-4F31-A4B3-E9FF826F9EF9}" type="datetime1">
              <a:rPr lang="en-US" smtClean="0"/>
              <a:t>9/24/2021</a:t>
            </a:fld>
            <a:endParaRPr lang="en-US"/>
          </a:p>
        </p:txBody>
      </p:sp>
      <p:sp>
        <p:nvSpPr>
          <p:cNvPr id="5" name="Footer Placeholder 4"/>
          <p:cNvSpPr>
            <a:spLocks noGrp="1"/>
          </p:cNvSpPr>
          <p:nvPr>
            <p:ph type="ftr" sz="quarter" idx="11"/>
          </p:nvPr>
        </p:nvSpPr>
        <p:spPr/>
        <p:txBody>
          <a:bodyPr/>
          <a:lstStyle/>
          <a:p>
            <a:r>
              <a:rPr lang="en-US"/>
              <a:t>WGPM6002</a:t>
            </a:r>
          </a:p>
        </p:txBody>
      </p:sp>
      <p:sp>
        <p:nvSpPr>
          <p:cNvPr id="6" name="Slide Number Placeholder 5"/>
          <p:cNvSpPr>
            <a:spLocks noGrp="1"/>
          </p:cNvSpPr>
          <p:nvPr>
            <p:ph type="sldNum" sz="quarter" idx="12"/>
          </p:nvPr>
        </p:nvSpPr>
        <p:spPr/>
        <p:txBody>
          <a:bodyPr/>
          <a:lstStyle/>
          <a:p>
            <a:fld id="{96A1AFD2-D5E0-F243-899B-02A4A1441262}" type="slidenum">
              <a:rPr lang="en-US" smtClean="0"/>
              <a:pPr/>
              <a:t>‹#›</a:t>
            </a:fld>
            <a:endParaRPr lang="en-US"/>
          </a:p>
        </p:txBody>
      </p:sp>
      <p:cxnSp>
        <p:nvCxnSpPr>
          <p:cNvPr id="15" name="Straight Connector 14"/>
          <p:cNvCxnSpPr/>
          <p:nvPr/>
        </p:nvCxnSpPr>
        <p:spPr>
          <a:xfrm>
            <a:off x="1278469" y="3429000"/>
            <a:ext cx="6606421"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64792134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1176865" y="2490135"/>
            <a:ext cx="6798736" cy="3385733"/>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708078-3EF2-4BCF-9CF9-43A2FE1F82F4}" type="datetime1">
              <a:rPr lang="en-US" smtClean="0"/>
              <a:t>9/24/2021</a:t>
            </a:fld>
            <a:endParaRPr lang="en-US"/>
          </a:p>
        </p:txBody>
      </p:sp>
      <p:sp>
        <p:nvSpPr>
          <p:cNvPr id="5" name="Footer Placeholder 4"/>
          <p:cNvSpPr>
            <a:spLocks noGrp="1"/>
          </p:cNvSpPr>
          <p:nvPr>
            <p:ph type="ftr" sz="quarter" idx="11"/>
          </p:nvPr>
        </p:nvSpPr>
        <p:spPr/>
        <p:txBody>
          <a:bodyPr/>
          <a:lstStyle/>
          <a:p>
            <a:r>
              <a:rPr lang="en-US"/>
              <a:t>WGPM6002</a:t>
            </a:r>
          </a:p>
        </p:txBody>
      </p:sp>
      <p:sp>
        <p:nvSpPr>
          <p:cNvPr id="6" name="Slide Number Placeholder 5"/>
          <p:cNvSpPr>
            <a:spLocks noGrp="1"/>
          </p:cNvSpPr>
          <p:nvPr>
            <p:ph type="sldNum" sz="quarter" idx="12"/>
          </p:nvPr>
        </p:nvSpPr>
        <p:spPr/>
        <p:txBody>
          <a:bodyPr/>
          <a:lstStyle/>
          <a:p>
            <a:fld id="{96A1AFD2-D5E0-F243-899B-02A4A1441262}" type="slidenum">
              <a:rPr lang="en-US" smtClean="0"/>
              <a:t>‹#›</a:t>
            </a:fld>
            <a:endParaRPr lang="en-US"/>
          </a:p>
        </p:txBody>
      </p:sp>
      <p:cxnSp>
        <p:nvCxnSpPr>
          <p:cNvPr id="14" name="Straight Connector 13"/>
          <p:cNvCxnSpPr/>
          <p:nvPr/>
        </p:nvCxnSpPr>
        <p:spPr>
          <a:xfrm>
            <a:off x="1278466" y="2354670"/>
            <a:ext cx="6606424"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5670726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356667" y="906873"/>
            <a:ext cx="1618930" cy="4968995"/>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176867" y="906873"/>
            <a:ext cx="4915509" cy="4968993"/>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B8774C6-B727-43E9-9738-EF44C33FFE55}" type="datetime1">
              <a:rPr lang="en-US" smtClean="0"/>
              <a:t>9/24/2021</a:t>
            </a:fld>
            <a:endParaRPr lang="en-US"/>
          </a:p>
        </p:txBody>
      </p:sp>
      <p:sp>
        <p:nvSpPr>
          <p:cNvPr id="5" name="Footer Placeholder 4"/>
          <p:cNvSpPr>
            <a:spLocks noGrp="1"/>
          </p:cNvSpPr>
          <p:nvPr>
            <p:ph type="ftr" sz="quarter" idx="11"/>
          </p:nvPr>
        </p:nvSpPr>
        <p:spPr/>
        <p:txBody>
          <a:bodyPr/>
          <a:lstStyle/>
          <a:p>
            <a:r>
              <a:rPr lang="en-US"/>
              <a:t>WGPM6002</a:t>
            </a:r>
          </a:p>
        </p:txBody>
      </p:sp>
      <p:sp>
        <p:nvSpPr>
          <p:cNvPr id="6" name="Slide Number Placeholder 5"/>
          <p:cNvSpPr>
            <a:spLocks noGrp="1"/>
          </p:cNvSpPr>
          <p:nvPr>
            <p:ph type="sldNum" sz="quarter" idx="12"/>
          </p:nvPr>
        </p:nvSpPr>
        <p:spPr/>
        <p:txBody>
          <a:bodyPr/>
          <a:lstStyle/>
          <a:p>
            <a:fld id="{96A1AFD2-D5E0-F243-899B-02A4A1441262}" type="slidenum">
              <a:rPr lang="en-US" smtClean="0"/>
              <a:t>‹#›</a:t>
            </a:fld>
            <a:endParaRPr lang="en-US"/>
          </a:p>
        </p:txBody>
      </p:sp>
      <p:cxnSp>
        <p:nvCxnSpPr>
          <p:cNvPr id="14" name="Straight Connector 13"/>
          <p:cNvCxnSpPr/>
          <p:nvPr/>
        </p:nvCxnSpPr>
        <p:spPr>
          <a:xfrm>
            <a:off x="6245512" y="906873"/>
            <a:ext cx="0" cy="4968993"/>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89308153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4.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3.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grpSp>
        <p:nvGrpSpPr>
          <p:cNvPr id="7" name="Group 6"/>
          <p:cNvGrpSpPr/>
          <p:nvPr/>
        </p:nvGrpSpPr>
        <p:grpSpPr>
          <a:xfrm>
            <a:off x="0" y="0"/>
            <a:ext cx="9152467" cy="6858000"/>
            <a:chOff x="0" y="0"/>
            <a:chExt cx="9152467" cy="6858000"/>
          </a:xfrm>
        </p:grpSpPr>
        <p:pic>
          <p:nvPicPr>
            <p:cNvPr id="8" name="Picture 7" descr="SD-PanelContent.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
          <p:nvSpPr>
            <p:cNvPr id="9" name="Rectangle 8"/>
            <p:cNvSpPr/>
            <p:nvPr/>
          </p:nvSpPr>
          <p:spPr>
            <a:xfrm>
              <a:off x="553888" y="542807"/>
              <a:ext cx="8039776" cy="5756392"/>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10" name="Picture 9"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l="1" r="14240"/>
            <a:stretch/>
          </p:blipFill>
          <p:spPr>
            <a:xfrm>
              <a:off x="0" y="3128434"/>
              <a:ext cx="685800" cy="606425"/>
            </a:xfrm>
            <a:prstGeom prst="rect">
              <a:avLst/>
            </a:prstGeom>
          </p:spPr>
        </p:pic>
        <p:pic>
          <p:nvPicPr>
            <p:cNvPr id="11" name="Picture 10"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l="1" r="14240"/>
            <a:stretch/>
          </p:blipFill>
          <p:spPr>
            <a:xfrm>
              <a:off x="8466667" y="3128434"/>
              <a:ext cx="685800" cy="606425"/>
            </a:xfrm>
            <a:prstGeom prst="rect">
              <a:avLst/>
            </a:prstGeom>
          </p:spPr>
        </p:pic>
      </p:grpSp>
      <p:sp>
        <p:nvSpPr>
          <p:cNvPr id="2" name="Title Placeholder 1"/>
          <p:cNvSpPr>
            <a:spLocks noGrp="1"/>
          </p:cNvSpPr>
          <p:nvPr>
            <p:ph type="title"/>
          </p:nvPr>
        </p:nvSpPr>
        <p:spPr>
          <a:xfrm>
            <a:off x="1176866" y="915337"/>
            <a:ext cx="6798734" cy="1303867"/>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176865" y="2490135"/>
            <a:ext cx="6798736" cy="3444997"/>
          </a:xfrm>
          <a:prstGeom prst="rect">
            <a:avLst/>
          </a:prstGeom>
        </p:spPr>
        <p:txBody>
          <a:bodyPr vert="horz" lIns="91440" tIns="45720" rIns="91440" bIns="45720" rtlCol="0"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6356670" y="5960533"/>
            <a:ext cx="1148283"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F7C60947-07BB-4773-87AC-466CFA1982E1}" type="datetime1">
              <a:rPr lang="en-US" smtClean="0"/>
              <a:t>9/24/2021</a:t>
            </a:fld>
            <a:endParaRPr lang="en-US"/>
          </a:p>
        </p:txBody>
      </p:sp>
      <p:sp>
        <p:nvSpPr>
          <p:cNvPr id="5" name="Footer Placeholder 4"/>
          <p:cNvSpPr>
            <a:spLocks noGrp="1"/>
          </p:cNvSpPr>
          <p:nvPr>
            <p:ph type="ftr" sz="quarter" idx="3"/>
          </p:nvPr>
        </p:nvSpPr>
        <p:spPr>
          <a:xfrm>
            <a:off x="1176865" y="5960533"/>
            <a:ext cx="5104667" cy="279400"/>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r>
              <a:rPr lang="en-US"/>
              <a:t>WGPM6002</a:t>
            </a:r>
          </a:p>
        </p:txBody>
      </p:sp>
      <p:sp>
        <p:nvSpPr>
          <p:cNvPr id="6" name="Slide Number Placeholder 5"/>
          <p:cNvSpPr>
            <a:spLocks noGrp="1"/>
          </p:cNvSpPr>
          <p:nvPr>
            <p:ph type="sldNum" sz="quarter" idx="4"/>
          </p:nvPr>
        </p:nvSpPr>
        <p:spPr>
          <a:xfrm>
            <a:off x="7580091" y="5960533"/>
            <a:ext cx="395510"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96A1AFD2-D5E0-F243-899B-02A4A1441262}" type="slidenum">
              <a:rPr lang="en-US" smtClean="0"/>
              <a:pPr/>
              <a:t>‹#›</a:t>
            </a:fld>
            <a:endParaRPr lang="en-US"/>
          </a:p>
        </p:txBody>
      </p:sp>
      <p:sp>
        <p:nvSpPr>
          <p:cNvPr id="12" name="TextBox 11">
            <a:extLst>
              <a:ext uri="{FF2B5EF4-FFF2-40B4-BE49-F238E27FC236}">
                <a16:creationId xmlns:a16="http://schemas.microsoft.com/office/drawing/2014/main" id="{FDB7806B-F94E-4614-8CDA-5AB484868E8E}"/>
              </a:ext>
            </a:extLst>
          </p:cNvPr>
          <p:cNvSpPr txBox="1"/>
          <p:nvPr userDrawn="1"/>
        </p:nvSpPr>
        <p:spPr>
          <a:xfrm>
            <a:off x="181429" y="2951238"/>
            <a:ext cx="184666" cy="369332"/>
          </a:xfrm>
          <a:prstGeom prst="rect">
            <a:avLst/>
          </a:prstGeom>
          <a:noFill/>
        </p:spPr>
        <p:txBody>
          <a:bodyPr wrap="none" rtlCol="0">
            <a:spAutoFit/>
          </a:bodyPr>
          <a:lstStyle/>
          <a:p>
            <a:endParaRPr lang="en-US"/>
          </a:p>
        </p:txBody>
      </p:sp>
    </p:spTree>
    <p:extLst>
      <p:ext uri="{BB962C8B-B14F-4D97-AF65-F5344CB8AC3E}">
        <p14:creationId xmlns:p14="http://schemas.microsoft.com/office/powerpoint/2010/main" val="2763421467"/>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hf sldNum="0" hdr="0" dt="0"/>
  <p:txStyles>
    <p:titleStyle>
      <a:lvl1pPr algn="ctr" defTabSz="457200" rtl="0" eaLnBrk="1" latinLnBrk="0" hangingPunct="1">
        <a:spcBef>
          <a:spcPct val="0"/>
        </a:spcBef>
        <a:buNone/>
        <a:defRPr sz="4000" kern="1200" cap="none">
          <a:ln w="3175" cmpd="sng">
            <a:noFill/>
          </a:ln>
          <a:solidFill>
            <a:schemeClr val="tx1">
              <a:lumMod val="85000"/>
              <a:lumOff val="15000"/>
            </a:schemeClr>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buClr>
        <a:buSzPct val="115000"/>
        <a:buFont typeface="Arial"/>
        <a:buChar char="•"/>
        <a:defRPr sz="2400" kern="1200" cap="none">
          <a:solidFill>
            <a:schemeClr val="tx1">
              <a:lumMod val="85000"/>
              <a:lumOff val="1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buClr>
        <a:buSzPct val="115000"/>
        <a:buFont typeface="Arial"/>
        <a:buChar char="•"/>
        <a:defRPr sz="2000" kern="1200" cap="none">
          <a:solidFill>
            <a:schemeClr val="tx1">
              <a:lumMod val="85000"/>
              <a:lumOff val="1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buClr>
        <a:buSzPct val="115000"/>
        <a:buFont typeface="Arial"/>
        <a:buChar char="•"/>
        <a:defRPr sz="1800" kern="1200" cap="none">
          <a:solidFill>
            <a:schemeClr val="tx1">
              <a:lumMod val="85000"/>
              <a:lumOff val="1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buClr>
        <a:buSzPct val="115000"/>
        <a:buFont typeface="Arial"/>
        <a:buChar char="•"/>
        <a:defRPr sz="1600" kern="1200" cap="none">
          <a:solidFill>
            <a:schemeClr val="tx1">
              <a:lumMod val="85000"/>
              <a:lumOff val="1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314476" y="1457476"/>
            <a:ext cx="8515048" cy="1971524"/>
          </a:xfrm>
        </p:spPr>
        <p:txBody>
          <a:bodyPr/>
          <a:lstStyle/>
          <a:p>
            <a:r>
              <a:rPr lang="en-US" sz="3600" dirty="0"/>
              <a:t>Understanding secondary research </a:t>
            </a:r>
            <a:br>
              <a:rPr lang="en-US" sz="3600" dirty="0"/>
            </a:br>
            <a:r>
              <a:rPr lang="en-US" sz="3600" dirty="0"/>
              <a:t>and using secondary data</a:t>
            </a:r>
          </a:p>
        </p:txBody>
      </p:sp>
      <p:sp>
        <p:nvSpPr>
          <p:cNvPr id="3" name="Subtitle 2"/>
          <p:cNvSpPr>
            <a:spLocks noGrp="1"/>
          </p:cNvSpPr>
          <p:nvPr>
            <p:ph type="subTitle" idx="1"/>
          </p:nvPr>
        </p:nvSpPr>
        <p:spPr>
          <a:xfrm>
            <a:off x="2127738" y="3695095"/>
            <a:ext cx="4651131" cy="736228"/>
          </a:xfrm>
        </p:spPr>
        <p:txBody>
          <a:bodyPr vert="horz" lIns="91440" tIns="45720" rIns="91440" bIns="45720" rtlCol="0" anchor="t">
            <a:normAutofit/>
          </a:bodyPr>
          <a:lstStyle/>
          <a:p>
            <a:r>
              <a:rPr lang="en-US" dirty="0"/>
              <a:t>Week 10</a:t>
            </a:r>
          </a:p>
        </p:txBody>
      </p:sp>
      <p:sp>
        <p:nvSpPr>
          <p:cNvPr id="4" name="Footer Placeholder 3">
            <a:extLst>
              <a:ext uri="{FF2B5EF4-FFF2-40B4-BE49-F238E27FC236}">
                <a16:creationId xmlns:a16="http://schemas.microsoft.com/office/drawing/2014/main" id="{CEF8CA8B-B8C5-4BDA-BC80-97CCEA001703}"/>
              </a:ext>
            </a:extLst>
          </p:cNvPr>
          <p:cNvSpPr>
            <a:spLocks noGrp="1"/>
          </p:cNvSpPr>
          <p:nvPr>
            <p:ph type="ftr" sz="quarter" idx="11"/>
          </p:nvPr>
        </p:nvSpPr>
        <p:spPr/>
        <p:txBody>
          <a:bodyPr/>
          <a:lstStyle/>
          <a:p>
            <a:r>
              <a:rPr lang="en-US"/>
              <a:t>WGPM6002</a:t>
            </a:r>
            <a:endParaRPr lang="en-US" dirty="0"/>
          </a:p>
        </p:txBody>
      </p:sp>
    </p:spTree>
    <p:extLst>
      <p:ext uri="{BB962C8B-B14F-4D97-AF65-F5344CB8AC3E}">
        <p14:creationId xmlns:p14="http://schemas.microsoft.com/office/powerpoint/2010/main" val="61783244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Topics </a:t>
            </a:r>
          </a:p>
        </p:txBody>
      </p:sp>
      <p:sp>
        <p:nvSpPr>
          <p:cNvPr id="3" name="Content Placeholder 2"/>
          <p:cNvSpPr>
            <a:spLocks noGrp="1"/>
          </p:cNvSpPr>
          <p:nvPr>
            <p:ph idx="1"/>
          </p:nvPr>
        </p:nvSpPr>
        <p:spPr/>
        <p:txBody>
          <a:bodyPr>
            <a:normAutofit/>
          </a:bodyPr>
          <a:lstStyle/>
          <a:p>
            <a:pPr>
              <a:buFont typeface="Wingdings" panose="05000000000000000000" pitchFamily="2" charset="2"/>
              <a:buChar char="§"/>
            </a:pPr>
            <a:r>
              <a:rPr lang="en-US" sz="2800"/>
              <a:t>In this session, we will cover:</a:t>
            </a:r>
          </a:p>
          <a:p>
            <a:pPr lvl="1"/>
            <a:r>
              <a:rPr lang="en-US"/>
              <a:t>The definition of secondary research</a:t>
            </a:r>
          </a:p>
          <a:p>
            <a:pPr lvl="1"/>
            <a:r>
              <a:rPr lang="en-US"/>
              <a:t>The advantages and disadvantages of secondary research</a:t>
            </a:r>
          </a:p>
          <a:p>
            <a:pPr lvl="1"/>
            <a:r>
              <a:rPr lang="en-US"/>
              <a:t>The methods and purpose of secondary research</a:t>
            </a:r>
          </a:p>
          <a:p>
            <a:pPr lvl="1"/>
            <a:r>
              <a:rPr lang="en-US"/>
              <a:t>The types and sources of secondary data</a:t>
            </a:r>
          </a:p>
          <a:p>
            <a:pPr lvl="1"/>
            <a:r>
              <a:rPr lang="en-US"/>
              <a:t>The steps involved in the secondary research process</a:t>
            </a:r>
          </a:p>
          <a:p>
            <a:pPr lvl="1"/>
            <a:endParaRPr lang="en-US"/>
          </a:p>
          <a:p>
            <a:endParaRPr lang="en-US"/>
          </a:p>
        </p:txBody>
      </p:sp>
      <p:sp>
        <p:nvSpPr>
          <p:cNvPr id="4" name="Footer Placeholder 3">
            <a:extLst>
              <a:ext uri="{FF2B5EF4-FFF2-40B4-BE49-F238E27FC236}">
                <a16:creationId xmlns:a16="http://schemas.microsoft.com/office/drawing/2014/main" id="{CF0D7DF3-D33E-4DEB-BCFC-DB7196918C4F}"/>
              </a:ext>
            </a:extLst>
          </p:cNvPr>
          <p:cNvSpPr>
            <a:spLocks noGrp="1"/>
          </p:cNvSpPr>
          <p:nvPr>
            <p:ph type="ftr" sz="quarter" idx="11"/>
          </p:nvPr>
        </p:nvSpPr>
        <p:spPr/>
        <p:txBody>
          <a:bodyPr/>
          <a:lstStyle/>
          <a:p>
            <a:r>
              <a:rPr lang="en-US"/>
              <a:t>WGPM6002</a:t>
            </a:r>
          </a:p>
        </p:txBody>
      </p:sp>
    </p:spTree>
    <p:extLst>
      <p:ext uri="{BB962C8B-B14F-4D97-AF65-F5344CB8AC3E}">
        <p14:creationId xmlns:p14="http://schemas.microsoft.com/office/powerpoint/2010/main" val="8628720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62E95B-8C8D-8543-A799-7EC3D59AB3AE}"/>
              </a:ext>
            </a:extLst>
          </p:cNvPr>
          <p:cNvSpPr>
            <a:spLocks noGrp="1"/>
          </p:cNvSpPr>
          <p:nvPr>
            <p:ph type="title"/>
          </p:nvPr>
        </p:nvSpPr>
        <p:spPr/>
        <p:txBody>
          <a:bodyPr>
            <a:normAutofit fontScale="90000"/>
          </a:bodyPr>
          <a:lstStyle/>
          <a:p>
            <a:r>
              <a:rPr lang="en-US"/>
              <a:t>What is Secondary Research? The Basics</a:t>
            </a:r>
          </a:p>
        </p:txBody>
      </p:sp>
      <p:sp>
        <p:nvSpPr>
          <p:cNvPr id="3" name="Content Placeholder 2">
            <a:extLst>
              <a:ext uri="{FF2B5EF4-FFF2-40B4-BE49-F238E27FC236}">
                <a16:creationId xmlns:a16="http://schemas.microsoft.com/office/drawing/2014/main" id="{3BCF8035-8FB6-AD4B-990A-84ABC0052F56}"/>
              </a:ext>
            </a:extLst>
          </p:cNvPr>
          <p:cNvSpPr>
            <a:spLocks noGrp="1"/>
          </p:cNvSpPr>
          <p:nvPr>
            <p:ph idx="1"/>
          </p:nvPr>
        </p:nvSpPr>
        <p:spPr/>
        <p:txBody>
          <a:bodyPr>
            <a:normAutofit/>
          </a:bodyPr>
          <a:lstStyle/>
          <a:p>
            <a:r>
              <a:rPr lang="en-GB"/>
              <a:t>Secondary research involves data that has been collected by somebody else previously. </a:t>
            </a:r>
          </a:p>
          <a:p>
            <a:r>
              <a:rPr lang="en-GB"/>
              <a:t>It involves re-analysing, interpreting, or reviewing past data </a:t>
            </a:r>
          </a:p>
          <a:p>
            <a:pPr lvl="1"/>
            <a:r>
              <a:rPr lang="en-GB"/>
              <a:t>which is usually accessible via past researchers, government records, and various online and offline resources</a:t>
            </a:r>
          </a:p>
          <a:p>
            <a:r>
              <a:rPr lang="en-GB"/>
              <a:t>The role of the researcher is always to specify how this past data informs his or her current research.</a:t>
            </a:r>
            <a:endParaRPr lang="en-US"/>
          </a:p>
        </p:txBody>
      </p:sp>
      <p:sp>
        <p:nvSpPr>
          <p:cNvPr id="4" name="Footer Placeholder 3">
            <a:extLst>
              <a:ext uri="{FF2B5EF4-FFF2-40B4-BE49-F238E27FC236}">
                <a16:creationId xmlns:a16="http://schemas.microsoft.com/office/drawing/2014/main" id="{87B2A4D2-2789-4D9C-B0B6-D0AF7EA4E942}"/>
              </a:ext>
            </a:extLst>
          </p:cNvPr>
          <p:cNvSpPr>
            <a:spLocks noGrp="1"/>
          </p:cNvSpPr>
          <p:nvPr>
            <p:ph type="ftr" sz="quarter" idx="11"/>
          </p:nvPr>
        </p:nvSpPr>
        <p:spPr/>
        <p:txBody>
          <a:bodyPr/>
          <a:lstStyle/>
          <a:p>
            <a:r>
              <a:rPr lang="en-US"/>
              <a:t>WGPM6002</a:t>
            </a:r>
          </a:p>
        </p:txBody>
      </p:sp>
    </p:spTree>
    <p:extLst>
      <p:ext uri="{BB962C8B-B14F-4D97-AF65-F5344CB8AC3E}">
        <p14:creationId xmlns:p14="http://schemas.microsoft.com/office/powerpoint/2010/main" val="5101950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B6595F-5B80-5D4A-ADD1-77E0C1F756DF}"/>
              </a:ext>
            </a:extLst>
          </p:cNvPr>
          <p:cNvSpPr>
            <a:spLocks noGrp="1"/>
          </p:cNvSpPr>
          <p:nvPr>
            <p:ph type="title"/>
          </p:nvPr>
        </p:nvSpPr>
        <p:spPr/>
        <p:txBody>
          <a:bodyPr>
            <a:normAutofit fontScale="90000"/>
          </a:bodyPr>
          <a:lstStyle/>
          <a:p>
            <a:r>
              <a:rPr lang="en-US"/>
              <a:t>Advantages of Secondary Research</a:t>
            </a:r>
          </a:p>
        </p:txBody>
      </p:sp>
      <p:sp>
        <p:nvSpPr>
          <p:cNvPr id="3" name="Content Placeholder 2">
            <a:extLst>
              <a:ext uri="{FF2B5EF4-FFF2-40B4-BE49-F238E27FC236}">
                <a16:creationId xmlns:a16="http://schemas.microsoft.com/office/drawing/2014/main" id="{FC69DDBD-4808-D247-B7A3-5361D0AD9DBF}"/>
              </a:ext>
            </a:extLst>
          </p:cNvPr>
          <p:cNvSpPr>
            <a:spLocks noGrp="1"/>
          </p:cNvSpPr>
          <p:nvPr>
            <p:ph idx="1"/>
          </p:nvPr>
        </p:nvSpPr>
        <p:spPr/>
        <p:txBody>
          <a:bodyPr>
            <a:normAutofit fontScale="70000" lnSpcReduction="20000"/>
          </a:bodyPr>
          <a:lstStyle/>
          <a:p>
            <a:r>
              <a:rPr lang="en-GB" dirty="0"/>
              <a:t>Inexpensive: </a:t>
            </a:r>
          </a:p>
          <a:p>
            <a:pPr lvl="1"/>
            <a:r>
              <a:rPr lang="en-GB" dirty="0"/>
              <a:t>Conducting secondary research is much cheaper than doing primary research</a:t>
            </a:r>
          </a:p>
          <a:p>
            <a:r>
              <a:rPr lang="en-GB" dirty="0"/>
              <a:t>Saves time: </a:t>
            </a:r>
          </a:p>
          <a:p>
            <a:pPr lvl="1"/>
            <a:r>
              <a:rPr lang="en-GB" dirty="0"/>
              <a:t>Secondary research takes much less time than primary research</a:t>
            </a:r>
          </a:p>
          <a:p>
            <a:r>
              <a:rPr lang="en-GB" dirty="0"/>
              <a:t>Accessibility: </a:t>
            </a:r>
          </a:p>
          <a:p>
            <a:pPr lvl="1"/>
            <a:r>
              <a:rPr lang="en-GB" dirty="0"/>
              <a:t>Secondary data is usually easily accessible from online sources.</a:t>
            </a:r>
          </a:p>
          <a:p>
            <a:r>
              <a:rPr lang="en-GB" dirty="0"/>
              <a:t>Large scope of data: </a:t>
            </a:r>
          </a:p>
          <a:p>
            <a:pPr lvl="1"/>
            <a:r>
              <a:rPr lang="en-GB" dirty="0"/>
              <a:t>You can rely on immensely large data sets that somebody else has collected</a:t>
            </a:r>
          </a:p>
          <a:p>
            <a:r>
              <a:rPr lang="en-GB" dirty="0"/>
              <a:t>Professionally collected data: </a:t>
            </a:r>
          </a:p>
          <a:p>
            <a:pPr lvl="1"/>
            <a:r>
              <a:rPr lang="en-GB" dirty="0"/>
              <a:t>Secondary data has been collected by researchers with years of experience</a:t>
            </a:r>
          </a:p>
          <a:p>
            <a:pPr lvl="1"/>
            <a:r>
              <a:rPr lang="en-GB" dirty="0"/>
              <a:t>Peer-reviewed journal</a:t>
            </a:r>
            <a:endParaRPr lang="en-US" dirty="0"/>
          </a:p>
        </p:txBody>
      </p:sp>
      <p:sp>
        <p:nvSpPr>
          <p:cNvPr id="4" name="Footer Placeholder 3">
            <a:extLst>
              <a:ext uri="{FF2B5EF4-FFF2-40B4-BE49-F238E27FC236}">
                <a16:creationId xmlns:a16="http://schemas.microsoft.com/office/drawing/2014/main" id="{3536B251-83B9-4047-A40C-F93CA40974E1}"/>
              </a:ext>
            </a:extLst>
          </p:cNvPr>
          <p:cNvSpPr>
            <a:spLocks noGrp="1"/>
          </p:cNvSpPr>
          <p:nvPr>
            <p:ph type="ftr" sz="quarter" idx="11"/>
          </p:nvPr>
        </p:nvSpPr>
        <p:spPr/>
        <p:txBody>
          <a:bodyPr/>
          <a:lstStyle/>
          <a:p>
            <a:r>
              <a:rPr lang="en-US"/>
              <a:t>WGPM6002</a:t>
            </a:r>
          </a:p>
        </p:txBody>
      </p:sp>
    </p:spTree>
    <p:extLst>
      <p:ext uri="{BB962C8B-B14F-4D97-AF65-F5344CB8AC3E}">
        <p14:creationId xmlns:p14="http://schemas.microsoft.com/office/powerpoint/2010/main" val="312239804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C9D2F6-EB83-0140-9F12-55A0C30C8C4E}"/>
              </a:ext>
            </a:extLst>
          </p:cNvPr>
          <p:cNvSpPr>
            <a:spLocks noGrp="1"/>
          </p:cNvSpPr>
          <p:nvPr>
            <p:ph type="title"/>
          </p:nvPr>
        </p:nvSpPr>
        <p:spPr/>
        <p:txBody>
          <a:bodyPr>
            <a:normAutofit fontScale="90000"/>
          </a:bodyPr>
          <a:lstStyle/>
          <a:p>
            <a:r>
              <a:rPr lang="en-US"/>
              <a:t>Disadvantages of Secondary Research</a:t>
            </a:r>
          </a:p>
        </p:txBody>
      </p:sp>
      <p:sp>
        <p:nvSpPr>
          <p:cNvPr id="3" name="Content Placeholder 2">
            <a:extLst>
              <a:ext uri="{FF2B5EF4-FFF2-40B4-BE49-F238E27FC236}">
                <a16:creationId xmlns:a16="http://schemas.microsoft.com/office/drawing/2014/main" id="{08A9F125-5C52-4F45-B9E0-550C94CAF72C}"/>
              </a:ext>
            </a:extLst>
          </p:cNvPr>
          <p:cNvSpPr>
            <a:spLocks noGrp="1"/>
          </p:cNvSpPr>
          <p:nvPr>
            <p:ph idx="1"/>
          </p:nvPr>
        </p:nvSpPr>
        <p:spPr/>
        <p:txBody>
          <a:bodyPr>
            <a:normAutofit fontScale="70000" lnSpcReduction="20000"/>
          </a:bodyPr>
          <a:lstStyle/>
          <a:p>
            <a:r>
              <a:rPr lang="en-GB"/>
              <a:t>Inappropriateness: </a:t>
            </a:r>
          </a:p>
          <a:p>
            <a:pPr lvl="1"/>
            <a:r>
              <a:rPr lang="en-GB"/>
              <a:t>Secondary data may not be fully appropriate for your research purposes</a:t>
            </a:r>
          </a:p>
          <a:p>
            <a:r>
              <a:rPr lang="en-GB"/>
              <a:t>Wrong format: </a:t>
            </a:r>
          </a:p>
          <a:p>
            <a:pPr lvl="1"/>
            <a:r>
              <a:rPr lang="en-GB"/>
              <a:t>Secondary data may have a different format than you require</a:t>
            </a:r>
          </a:p>
          <a:p>
            <a:r>
              <a:rPr lang="en-GB"/>
              <a:t>May not answer your research question: </a:t>
            </a:r>
          </a:p>
          <a:p>
            <a:pPr lvl="1"/>
            <a:r>
              <a:rPr lang="en-GB"/>
              <a:t>Secondary data was collected with a different research question in mind</a:t>
            </a:r>
          </a:p>
          <a:p>
            <a:r>
              <a:rPr lang="en-GB"/>
              <a:t>Lack of control over the quality of data: </a:t>
            </a:r>
          </a:p>
          <a:p>
            <a:pPr lvl="1"/>
            <a:r>
              <a:rPr lang="en-GB"/>
              <a:t>Secondary data may lack reliability and validity, which is beyond your control</a:t>
            </a:r>
          </a:p>
          <a:p>
            <a:r>
              <a:rPr lang="en-GB"/>
              <a:t>Lack of enough information: </a:t>
            </a:r>
          </a:p>
          <a:p>
            <a:pPr lvl="1"/>
            <a:r>
              <a:rPr lang="en-GB"/>
              <a:t>Original authors may not have provided sufficient information on various research aspects</a:t>
            </a:r>
            <a:endParaRPr lang="en-US"/>
          </a:p>
        </p:txBody>
      </p:sp>
      <p:sp>
        <p:nvSpPr>
          <p:cNvPr id="4" name="Footer Placeholder 3">
            <a:extLst>
              <a:ext uri="{FF2B5EF4-FFF2-40B4-BE49-F238E27FC236}">
                <a16:creationId xmlns:a16="http://schemas.microsoft.com/office/drawing/2014/main" id="{1F82B414-98F3-4194-AED9-400D0D898F35}"/>
              </a:ext>
            </a:extLst>
          </p:cNvPr>
          <p:cNvSpPr>
            <a:spLocks noGrp="1"/>
          </p:cNvSpPr>
          <p:nvPr>
            <p:ph type="ftr" sz="quarter" idx="11"/>
          </p:nvPr>
        </p:nvSpPr>
        <p:spPr/>
        <p:txBody>
          <a:bodyPr/>
          <a:lstStyle/>
          <a:p>
            <a:r>
              <a:rPr lang="en-US"/>
              <a:t>WGPM6002</a:t>
            </a:r>
          </a:p>
        </p:txBody>
      </p:sp>
    </p:spTree>
    <p:extLst>
      <p:ext uri="{BB962C8B-B14F-4D97-AF65-F5344CB8AC3E}">
        <p14:creationId xmlns:p14="http://schemas.microsoft.com/office/powerpoint/2010/main" val="322272152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4E7E54-F45F-304A-992B-F74F65EB07F4}"/>
              </a:ext>
            </a:extLst>
          </p:cNvPr>
          <p:cNvSpPr>
            <a:spLocks noGrp="1"/>
          </p:cNvSpPr>
          <p:nvPr>
            <p:ph type="title"/>
          </p:nvPr>
        </p:nvSpPr>
        <p:spPr/>
        <p:txBody>
          <a:bodyPr>
            <a:normAutofit fontScale="90000"/>
          </a:bodyPr>
          <a:lstStyle/>
          <a:p>
            <a:r>
              <a:rPr lang="en-US"/>
              <a:t>Methods and Purposes of Secondary Research</a:t>
            </a:r>
          </a:p>
        </p:txBody>
      </p:sp>
      <p:graphicFrame>
        <p:nvGraphicFramePr>
          <p:cNvPr id="6" name="Content Placeholder 5">
            <a:extLst>
              <a:ext uri="{FF2B5EF4-FFF2-40B4-BE49-F238E27FC236}">
                <a16:creationId xmlns:a16="http://schemas.microsoft.com/office/drawing/2014/main" id="{8614FB2B-3AAD-9C42-969F-D4187E3105CE}"/>
              </a:ext>
            </a:extLst>
          </p:cNvPr>
          <p:cNvGraphicFramePr>
            <a:graphicFrameLocks noGrp="1"/>
          </p:cNvGraphicFramePr>
          <p:nvPr>
            <p:ph idx="1"/>
            <p:extLst>
              <p:ext uri="{D42A27DB-BD31-4B8C-83A1-F6EECF244321}">
                <p14:modId xmlns:p14="http://schemas.microsoft.com/office/powerpoint/2010/main" val="3681324975"/>
              </p:ext>
            </p:extLst>
          </p:nvPr>
        </p:nvGraphicFramePr>
        <p:xfrm>
          <a:off x="1785937" y="1645761"/>
          <a:ext cx="5845786" cy="4675908"/>
        </p:xfrm>
        <a:graphic>
          <a:graphicData uri="http://schemas.openxmlformats.org/drawingml/2006/table">
            <a:tbl>
              <a:tblPr/>
              <a:tblGrid>
                <a:gridCol w="2922893">
                  <a:extLst>
                    <a:ext uri="{9D8B030D-6E8A-4147-A177-3AD203B41FA5}">
                      <a16:colId xmlns:a16="http://schemas.microsoft.com/office/drawing/2014/main" val="3755932148"/>
                    </a:ext>
                  </a:extLst>
                </a:gridCol>
                <a:gridCol w="2922893">
                  <a:extLst>
                    <a:ext uri="{9D8B030D-6E8A-4147-A177-3AD203B41FA5}">
                      <a16:colId xmlns:a16="http://schemas.microsoft.com/office/drawing/2014/main" val="1576548657"/>
                    </a:ext>
                  </a:extLst>
                </a:gridCol>
              </a:tblGrid>
              <a:tr h="590514">
                <a:tc>
                  <a:txBody>
                    <a:bodyPr/>
                    <a:lstStyle/>
                    <a:p>
                      <a:pPr algn="ctr"/>
                      <a:r>
                        <a:rPr lang="en-GB" b="0">
                          <a:solidFill>
                            <a:srgbClr val="222222"/>
                          </a:solidFill>
                          <a:effectLst/>
                        </a:rPr>
                        <a:t>METHOD</a:t>
                      </a:r>
                    </a:p>
                  </a:txBody>
                  <a:tcPr marL="142875" marR="142875" marT="142875" marB="142875" anchor="ctr">
                    <a:lnL>
                      <a:noFill/>
                    </a:lnL>
                    <a:lnR>
                      <a:noFill/>
                    </a:lnR>
                    <a:lnT w="19050" cap="flat" cmpd="sng" algn="ctr">
                      <a:solidFill>
                        <a:srgbClr val="01B4FF"/>
                      </a:solidFill>
                      <a:prstDash val="solid"/>
                      <a:round/>
                      <a:headEnd type="none" w="med" len="med"/>
                      <a:tailEnd type="none" w="med" len="med"/>
                    </a:lnT>
                    <a:lnB w="19050" cap="flat" cmpd="sng" algn="ctr">
                      <a:solidFill>
                        <a:srgbClr val="01B4FF"/>
                      </a:solidFill>
                      <a:prstDash val="solid"/>
                      <a:round/>
                      <a:headEnd type="none" w="med" len="med"/>
                      <a:tailEnd type="none" w="med" len="med"/>
                    </a:lnB>
                    <a:solidFill>
                      <a:srgbClr val="FFFFFF"/>
                    </a:solidFill>
                  </a:tcPr>
                </a:tc>
                <a:tc>
                  <a:txBody>
                    <a:bodyPr/>
                    <a:lstStyle/>
                    <a:p>
                      <a:pPr algn="ctr"/>
                      <a:r>
                        <a:rPr lang="en-GB" b="0">
                          <a:solidFill>
                            <a:srgbClr val="222222"/>
                          </a:solidFill>
                          <a:effectLst/>
                        </a:rPr>
                        <a:t>PURPOSE</a:t>
                      </a:r>
                    </a:p>
                  </a:txBody>
                  <a:tcPr marL="142875" marR="142875" marT="142875" marB="142875" anchor="ctr">
                    <a:lnL>
                      <a:noFill/>
                    </a:lnL>
                    <a:lnR>
                      <a:noFill/>
                    </a:lnR>
                    <a:lnT w="19050" cap="flat" cmpd="sng" algn="ctr">
                      <a:solidFill>
                        <a:srgbClr val="01B4FF"/>
                      </a:solidFill>
                      <a:prstDash val="solid"/>
                      <a:round/>
                      <a:headEnd type="none" w="med" len="med"/>
                      <a:tailEnd type="none" w="med" len="med"/>
                    </a:lnT>
                    <a:lnB w="19050" cap="flat" cmpd="sng" algn="ctr">
                      <a:solidFill>
                        <a:srgbClr val="01B4FF"/>
                      </a:solidFill>
                      <a:prstDash val="solid"/>
                      <a:round/>
                      <a:headEnd type="none" w="med" len="med"/>
                      <a:tailEnd type="none" w="med" len="med"/>
                    </a:lnB>
                    <a:solidFill>
                      <a:srgbClr val="FFFFFF"/>
                    </a:solidFill>
                  </a:tcPr>
                </a:tc>
                <a:extLst>
                  <a:ext uri="{0D108BD9-81ED-4DB2-BD59-A6C34878D82A}">
                    <a16:rowId xmlns:a16="http://schemas.microsoft.com/office/drawing/2014/main" val="2168513722"/>
                  </a:ext>
                </a:extLst>
              </a:tr>
              <a:tr h="1168977">
                <a:tc>
                  <a:txBody>
                    <a:bodyPr/>
                    <a:lstStyle/>
                    <a:p>
                      <a:pPr algn="ctr"/>
                      <a:r>
                        <a:rPr lang="en-GB" dirty="0">
                          <a:solidFill>
                            <a:srgbClr val="222222"/>
                          </a:solidFill>
                          <a:effectLst/>
                        </a:rPr>
                        <a:t>Using secondary data set in isolation</a:t>
                      </a:r>
                    </a:p>
                  </a:txBody>
                  <a:tcPr marL="142875" marR="142875" marT="142875" marB="142875" anchor="ctr">
                    <a:lnL>
                      <a:noFill/>
                    </a:lnL>
                    <a:lnR>
                      <a:noFill/>
                    </a:lnR>
                    <a:lnT w="19050" cap="flat" cmpd="sng" algn="ctr">
                      <a:solidFill>
                        <a:srgbClr val="01B4FF"/>
                      </a:solidFill>
                      <a:prstDash val="solid"/>
                      <a:round/>
                      <a:headEnd type="none" w="med" len="med"/>
                      <a:tailEnd type="none" w="med" len="med"/>
                    </a:lnT>
                    <a:lnB w="19050" cap="flat" cmpd="sng" algn="ctr">
                      <a:solidFill>
                        <a:srgbClr val="01B4FF"/>
                      </a:solidFill>
                      <a:prstDash val="solid"/>
                      <a:round/>
                      <a:headEnd type="none" w="med" len="med"/>
                      <a:tailEnd type="none" w="med" len="med"/>
                    </a:lnB>
                    <a:solidFill>
                      <a:srgbClr val="FFFFFF"/>
                    </a:solidFill>
                  </a:tcPr>
                </a:tc>
                <a:tc>
                  <a:txBody>
                    <a:bodyPr/>
                    <a:lstStyle/>
                    <a:p>
                      <a:pPr algn="ctr"/>
                      <a:r>
                        <a:rPr lang="en-GB">
                          <a:solidFill>
                            <a:srgbClr val="222222"/>
                          </a:solidFill>
                          <a:effectLst/>
                        </a:rPr>
                        <a:t>Re-assessing a data set with a different research question in mind</a:t>
                      </a:r>
                    </a:p>
                  </a:txBody>
                  <a:tcPr marL="142875" marR="142875" marT="142875" marB="142875" anchor="ctr">
                    <a:lnL>
                      <a:noFill/>
                    </a:lnL>
                    <a:lnR>
                      <a:noFill/>
                    </a:lnR>
                    <a:lnT w="19050" cap="flat" cmpd="sng" algn="ctr">
                      <a:solidFill>
                        <a:srgbClr val="01B4FF"/>
                      </a:solidFill>
                      <a:prstDash val="solid"/>
                      <a:round/>
                      <a:headEnd type="none" w="med" len="med"/>
                      <a:tailEnd type="none" w="med" len="med"/>
                    </a:lnT>
                    <a:lnB w="19050" cap="flat" cmpd="sng" algn="ctr">
                      <a:solidFill>
                        <a:srgbClr val="01B4FF"/>
                      </a:solidFill>
                      <a:prstDash val="solid"/>
                      <a:round/>
                      <a:headEnd type="none" w="med" len="med"/>
                      <a:tailEnd type="none" w="med" len="med"/>
                    </a:lnB>
                    <a:solidFill>
                      <a:srgbClr val="FFFFFF"/>
                    </a:solidFill>
                  </a:tcPr>
                </a:tc>
                <a:extLst>
                  <a:ext uri="{0D108BD9-81ED-4DB2-BD59-A6C34878D82A}">
                    <a16:rowId xmlns:a16="http://schemas.microsoft.com/office/drawing/2014/main" val="3397625559"/>
                  </a:ext>
                </a:extLst>
              </a:tr>
              <a:tr h="1747440">
                <a:tc>
                  <a:txBody>
                    <a:bodyPr/>
                    <a:lstStyle/>
                    <a:p>
                      <a:pPr algn="ctr"/>
                      <a:r>
                        <a:rPr lang="en-GB" dirty="0">
                          <a:solidFill>
                            <a:srgbClr val="222222"/>
                          </a:solidFill>
                          <a:effectLst/>
                        </a:rPr>
                        <a:t>Combining two secondary data sets</a:t>
                      </a:r>
                    </a:p>
                  </a:txBody>
                  <a:tcPr marL="142875" marR="142875" marT="142875" marB="142875" anchor="ctr">
                    <a:lnL>
                      <a:noFill/>
                    </a:lnL>
                    <a:lnR>
                      <a:noFill/>
                    </a:lnR>
                    <a:lnT w="19050" cap="flat" cmpd="sng" algn="ctr">
                      <a:solidFill>
                        <a:srgbClr val="01B4FF"/>
                      </a:solidFill>
                      <a:prstDash val="solid"/>
                      <a:round/>
                      <a:headEnd type="none" w="med" len="med"/>
                      <a:tailEnd type="none" w="med" len="med"/>
                    </a:lnT>
                    <a:lnB w="19050" cap="flat" cmpd="sng" algn="ctr">
                      <a:solidFill>
                        <a:srgbClr val="01B4FF"/>
                      </a:solidFill>
                      <a:prstDash val="solid"/>
                      <a:round/>
                      <a:headEnd type="none" w="med" len="med"/>
                      <a:tailEnd type="none" w="med" len="med"/>
                    </a:lnB>
                    <a:solidFill>
                      <a:srgbClr val="FFFFFF"/>
                    </a:solidFill>
                  </a:tcPr>
                </a:tc>
                <a:tc>
                  <a:txBody>
                    <a:bodyPr/>
                    <a:lstStyle/>
                    <a:p>
                      <a:pPr algn="ctr"/>
                      <a:r>
                        <a:rPr lang="en-GB">
                          <a:solidFill>
                            <a:srgbClr val="222222"/>
                          </a:solidFill>
                          <a:effectLst/>
                        </a:rPr>
                        <a:t>Investigating the relationship between variables in two data sets or comparing findings from two past studies</a:t>
                      </a:r>
                    </a:p>
                  </a:txBody>
                  <a:tcPr marL="142875" marR="142875" marT="142875" marB="142875" anchor="ctr">
                    <a:lnL>
                      <a:noFill/>
                    </a:lnL>
                    <a:lnR>
                      <a:noFill/>
                    </a:lnR>
                    <a:lnT w="19050" cap="flat" cmpd="sng" algn="ctr">
                      <a:solidFill>
                        <a:srgbClr val="01B4FF"/>
                      </a:solidFill>
                      <a:prstDash val="solid"/>
                      <a:round/>
                      <a:headEnd type="none" w="med" len="med"/>
                      <a:tailEnd type="none" w="med" len="med"/>
                    </a:lnT>
                    <a:lnB w="19050" cap="flat" cmpd="sng" algn="ctr">
                      <a:solidFill>
                        <a:srgbClr val="01B4FF"/>
                      </a:solidFill>
                      <a:prstDash val="solid"/>
                      <a:round/>
                      <a:headEnd type="none" w="med" len="med"/>
                      <a:tailEnd type="none" w="med" len="med"/>
                    </a:lnB>
                    <a:solidFill>
                      <a:srgbClr val="FFFFFF"/>
                    </a:solidFill>
                  </a:tcPr>
                </a:tc>
                <a:extLst>
                  <a:ext uri="{0D108BD9-81ED-4DB2-BD59-A6C34878D82A}">
                    <a16:rowId xmlns:a16="http://schemas.microsoft.com/office/drawing/2014/main" val="593189891"/>
                  </a:ext>
                </a:extLst>
              </a:tr>
              <a:tr h="1168977">
                <a:tc>
                  <a:txBody>
                    <a:bodyPr/>
                    <a:lstStyle/>
                    <a:p>
                      <a:pPr algn="ctr"/>
                      <a:r>
                        <a:rPr lang="en-GB">
                          <a:solidFill>
                            <a:srgbClr val="222222"/>
                          </a:solidFill>
                          <a:effectLst/>
                        </a:rPr>
                        <a:t>Combining secondary and primary data sets</a:t>
                      </a:r>
                    </a:p>
                  </a:txBody>
                  <a:tcPr marL="142875" marR="142875" marT="142875" marB="142875" anchor="ctr">
                    <a:lnL>
                      <a:noFill/>
                    </a:lnL>
                    <a:lnR>
                      <a:noFill/>
                    </a:lnR>
                    <a:lnT w="19050" cap="flat" cmpd="sng" algn="ctr">
                      <a:solidFill>
                        <a:srgbClr val="01B4FF"/>
                      </a:solidFill>
                      <a:prstDash val="solid"/>
                      <a:round/>
                      <a:headEnd type="none" w="med" len="med"/>
                      <a:tailEnd type="none" w="med" len="med"/>
                    </a:lnT>
                    <a:lnB w="9525" cap="flat" cmpd="sng" algn="ctr">
                      <a:solidFill>
                        <a:srgbClr val="E4E4E4"/>
                      </a:solidFill>
                      <a:prstDash val="solid"/>
                      <a:round/>
                      <a:headEnd type="none" w="med" len="med"/>
                      <a:tailEnd type="none" w="med" len="med"/>
                    </a:lnB>
                    <a:solidFill>
                      <a:srgbClr val="FFFFFF"/>
                    </a:solidFill>
                  </a:tcPr>
                </a:tc>
                <a:tc>
                  <a:txBody>
                    <a:bodyPr/>
                    <a:lstStyle/>
                    <a:p>
                      <a:pPr algn="ctr"/>
                      <a:r>
                        <a:rPr lang="en-GB" b="0" dirty="0">
                          <a:solidFill>
                            <a:srgbClr val="494949"/>
                          </a:solidFill>
                          <a:effectLst/>
                          <a:latin typeface="inherit"/>
                        </a:rPr>
                        <a:t>Obtaining existing information that informs your primary research</a:t>
                      </a:r>
                    </a:p>
                  </a:txBody>
                  <a:tcPr marL="142875" marR="142875" marT="142875" marB="142875" anchor="ctr">
                    <a:lnL>
                      <a:noFill/>
                    </a:lnL>
                    <a:lnR>
                      <a:noFill/>
                    </a:lnR>
                    <a:lnT w="19050" cap="flat" cmpd="sng" algn="ctr">
                      <a:solidFill>
                        <a:srgbClr val="01B4FF"/>
                      </a:solidFill>
                      <a:prstDash val="solid"/>
                      <a:round/>
                      <a:headEnd type="none" w="med" len="med"/>
                      <a:tailEnd type="none" w="med" len="med"/>
                    </a:lnT>
                    <a:lnB w="9525" cap="flat" cmpd="sng" algn="ctr">
                      <a:solidFill>
                        <a:srgbClr val="E4E4E4"/>
                      </a:solidFill>
                      <a:prstDash val="solid"/>
                      <a:round/>
                      <a:headEnd type="none" w="med" len="med"/>
                      <a:tailEnd type="none" w="med" len="med"/>
                    </a:lnB>
                    <a:solidFill>
                      <a:srgbClr val="FFFFFF"/>
                    </a:solidFill>
                  </a:tcPr>
                </a:tc>
                <a:extLst>
                  <a:ext uri="{0D108BD9-81ED-4DB2-BD59-A6C34878D82A}">
                    <a16:rowId xmlns:a16="http://schemas.microsoft.com/office/drawing/2014/main" val="975936368"/>
                  </a:ext>
                </a:extLst>
              </a:tr>
            </a:tbl>
          </a:graphicData>
        </a:graphic>
      </p:graphicFrame>
      <p:sp>
        <p:nvSpPr>
          <p:cNvPr id="7" name="Rectangle 2">
            <a:extLst>
              <a:ext uri="{FF2B5EF4-FFF2-40B4-BE49-F238E27FC236}">
                <a16:creationId xmlns:a16="http://schemas.microsoft.com/office/drawing/2014/main" id="{22494BE3-7D2F-2B43-B3AB-88A64D67952E}"/>
              </a:ext>
            </a:extLst>
          </p:cNvPr>
          <p:cNvSpPr>
            <a:spLocks noChangeArrowheads="1"/>
          </p:cNvSpPr>
          <p:nvPr/>
        </p:nvSpPr>
        <p:spPr bwMode="auto">
          <a:xfrm>
            <a:off x="0" y="0"/>
            <a:ext cx="9144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br>
              <a:rPr kumimoji="0" lang="en-US" altLang="en-US" sz="1800" b="0" i="0" u="none" strike="noStrike" cap="none" normalizeH="0" baseline="0">
                <a:ln>
                  <a:noFill/>
                </a:ln>
                <a:solidFill>
                  <a:schemeClr val="tx1"/>
                </a:solidFill>
                <a:effectLst/>
                <a:latin typeface="Arial" panose="020B0604020202020204" pitchFamily="34" charset="0"/>
              </a:rPr>
            </a:b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3" name="Footer Placeholder 2">
            <a:extLst>
              <a:ext uri="{FF2B5EF4-FFF2-40B4-BE49-F238E27FC236}">
                <a16:creationId xmlns:a16="http://schemas.microsoft.com/office/drawing/2014/main" id="{E300CD8C-D1E5-41AA-99EF-760F4828E33D}"/>
              </a:ext>
            </a:extLst>
          </p:cNvPr>
          <p:cNvSpPr>
            <a:spLocks noGrp="1"/>
          </p:cNvSpPr>
          <p:nvPr>
            <p:ph type="ftr" sz="quarter" idx="11"/>
          </p:nvPr>
        </p:nvSpPr>
        <p:spPr/>
        <p:txBody>
          <a:bodyPr/>
          <a:lstStyle/>
          <a:p>
            <a:r>
              <a:rPr lang="en-US"/>
              <a:t>WGPM6002</a:t>
            </a:r>
          </a:p>
        </p:txBody>
      </p:sp>
    </p:spTree>
    <p:extLst>
      <p:ext uri="{BB962C8B-B14F-4D97-AF65-F5344CB8AC3E}">
        <p14:creationId xmlns:p14="http://schemas.microsoft.com/office/powerpoint/2010/main" val="237543644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8F4978-79BE-EE42-AB83-13CD77AA9928}"/>
              </a:ext>
            </a:extLst>
          </p:cNvPr>
          <p:cNvSpPr>
            <a:spLocks noGrp="1"/>
          </p:cNvSpPr>
          <p:nvPr>
            <p:ph type="title"/>
          </p:nvPr>
        </p:nvSpPr>
        <p:spPr/>
        <p:txBody>
          <a:bodyPr>
            <a:normAutofit/>
          </a:bodyPr>
          <a:lstStyle/>
          <a:p>
            <a:r>
              <a:rPr lang="en-US" sz="3600" dirty="0"/>
              <a:t>Types of Secondary Data</a:t>
            </a:r>
          </a:p>
        </p:txBody>
      </p:sp>
      <p:sp>
        <p:nvSpPr>
          <p:cNvPr id="3" name="Content Placeholder 2">
            <a:extLst>
              <a:ext uri="{FF2B5EF4-FFF2-40B4-BE49-F238E27FC236}">
                <a16:creationId xmlns:a16="http://schemas.microsoft.com/office/drawing/2014/main" id="{C15EC170-A88E-6C45-871F-429296910869}"/>
              </a:ext>
            </a:extLst>
          </p:cNvPr>
          <p:cNvSpPr>
            <a:spLocks noGrp="1"/>
          </p:cNvSpPr>
          <p:nvPr>
            <p:ph idx="1"/>
          </p:nvPr>
        </p:nvSpPr>
        <p:spPr>
          <a:xfrm>
            <a:off x="827732" y="2375815"/>
            <a:ext cx="7384283" cy="3339185"/>
          </a:xfrm>
        </p:spPr>
        <p:txBody>
          <a:bodyPr>
            <a:normAutofit/>
          </a:bodyPr>
          <a:lstStyle/>
          <a:p>
            <a:r>
              <a:rPr lang="en-GB" dirty="0"/>
              <a:t>The two most common types of secondary research are:</a:t>
            </a:r>
          </a:p>
          <a:p>
            <a:pPr lvl="1">
              <a:buFont typeface="Wingdings" panose="05000000000000000000" pitchFamily="2" charset="2"/>
              <a:buChar char="Ø"/>
            </a:pPr>
            <a:r>
              <a:rPr lang="en-GB" b="1" dirty="0"/>
              <a:t>quantitative</a:t>
            </a:r>
            <a:r>
              <a:rPr lang="en-GB" dirty="0"/>
              <a:t> and </a:t>
            </a:r>
            <a:r>
              <a:rPr lang="en-GB" b="1" dirty="0"/>
              <a:t>qualitative</a:t>
            </a:r>
          </a:p>
          <a:p>
            <a:r>
              <a:rPr lang="en-GB" dirty="0"/>
              <a:t>Secondary research can:</a:t>
            </a:r>
          </a:p>
          <a:p>
            <a:pPr lvl="1">
              <a:buFont typeface="Wingdings" panose="05000000000000000000" pitchFamily="2" charset="2"/>
              <a:buChar char="Ø"/>
            </a:pPr>
            <a:r>
              <a:rPr lang="en-GB" dirty="0"/>
              <a:t>be conducted by using either quantitative or qualitative data sets.</a:t>
            </a:r>
          </a:p>
          <a:p>
            <a:r>
              <a:rPr lang="en-GB" dirty="0"/>
              <a:t>Both can be used when you want to (a) inform your current research with past data, and (b) re-assess a past data set</a:t>
            </a:r>
            <a:endParaRPr lang="en-US" dirty="0"/>
          </a:p>
        </p:txBody>
      </p:sp>
      <p:sp>
        <p:nvSpPr>
          <p:cNvPr id="4" name="Footer Placeholder 3">
            <a:extLst>
              <a:ext uri="{FF2B5EF4-FFF2-40B4-BE49-F238E27FC236}">
                <a16:creationId xmlns:a16="http://schemas.microsoft.com/office/drawing/2014/main" id="{D0427B24-3965-4951-9ABC-07FBF9D2EC3D}"/>
              </a:ext>
            </a:extLst>
          </p:cNvPr>
          <p:cNvSpPr>
            <a:spLocks noGrp="1"/>
          </p:cNvSpPr>
          <p:nvPr>
            <p:ph type="ftr" sz="quarter" idx="11"/>
          </p:nvPr>
        </p:nvSpPr>
        <p:spPr/>
        <p:txBody>
          <a:bodyPr/>
          <a:lstStyle/>
          <a:p>
            <a:r>
              <a:rPr lang="en-US"/>
              <a:t>WGPM6002</a:t>
            </a:r>
          </a:p>
        </p:txBody>
      </p:sp>
    </p:spTree>
    <p:extLst>
      <p:ext uri="{BB962C8B-B14F-4D97-AF65-F5344CB8AC3E}">
        <p14:creationId xmlns:p14="http://schemas.microsoft.com/office/powerpoint/2010/main" val="249272154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46F366-4369-474C-BFFC-2AF252AE03BB}"/>
              </a:ext>
            </a:extLst>
          </p:cNvPr>
          <p:cNvSpPr>
            <a:spLocks noGrp="1"/>
          </p:cNvSpPr>
          <p:nvPr>
            <p:ph type="title"/>
          </p:nvPr>
        </p:nvSpPr>
        <p:spPr>
          <a:xfrm>
            <a:off x="1168399" y="779910"/>
            <a:ext cx="6798734" cy="1303867"/>
          </a:xfrm>
        </p:spPr>
        <p:txBody>
          <a:bodyPr/>
          <a:lstStyle/>
          <a:p>
            <a:r>
              <a:rPr lang="en-US" dirty="0"/>
              <a:t>Sources of Secondary Data (1)</a:t>
            </a:r>
          </a:p>
        </p:txBody>
      </p:sp>
      <p:sp>
        <p:nvSpPr>
          <p:cNvPr id="3" name="Content Placeholder 2">
            <a:extLst>
              <a:ext uri="{FF2B5EF4-FFF2-40B4-BE49-F238E27FC236}">
                <a16:creationId xmlns:a16="http://schemas.microsoft.com/office/drawing/2014/main" id="{D03E7E76-3E78-0D44-9275-F2D7D78E98A2}"/>
              </a:ext>
            </a:extLst>
          </p:cNvPr>
          <p:cNvSpPr>
            <a:spLocks noGrp="1"/>
          </p:cNvSpPr>
          <p:nvPr>
            <p:ph idx="1"/>
          </p:nvPr>
        </p:nvSpPr>
        <p:spPr>
          <a:xfrm>
            <a:off x="857412" y="1951893"/>
            <a:ext cx="7420708" cy="4572000"/>
          </a:xfrm>
        </p:spPr>
        <p:txBody>
          <a:bodyPr>
            <a:noAutofit/>
          </a:bodyPr>
          <a:lstStyle/>
          <a:p>
            <a:r>
              <a:rPr lang="en-GB" sz="1800" dirty="0"/>
              <a:t>The two most common types of secondary data are  </a:t>
            </a:r>
            <a:r>
              <a:rPr lang="en-GB" sz="1800" b="1" dirty="0"/>
              <a:t>internal</a:t>
            </a:r>
            <a:r>
              <a:rPr lang="en-GB" sz="1800" dirty="0"/>
              <a:t> and </a:t>
            </a:r>
            <a:r>
              <a:rPr lang="en-GB" sz="1800" b="1" dirty="0"/>
              <a:t>external </a:t>
            </a:r>
          </a:p>
          <a:p>
            <a:r>
              <a:rPr lang="en-GB" sz="1800" b="1" dirty="0"/>
              <a:t>Internal sources of data</a:t>
            </a:r>
            <a:r>
              <a:rPr lang="en-GB" sz="1800" dirty="0"/>
              <a:t> are those that are internal to the organisation you are researching:</a:t>
            </a:r>
          </a:p>
          <a:p>
            <a:pPr lvl="1">
              <a:buFont typeface="Wingdings" panose="05000000000000000000" pitchFamily="2" charset="2"/>
              <a:buChar char="Ø"/>
            </a:pPr>
            <a:r>
              <a:rPr lang="en-GB" sz="1800" dirty="0"/>
              <a:t>Sales data</a:t>
            </a:r>
          </a:p>
          <a:p>
            <a:pPr lvl="1">
              <a:buFont typeface="Wingdings" panose="05000000000000000000" pitchFamily="2" charset="2"/>
              <a:buChar char="Ø"/>
            </a:pPr>
            <a:r>
              <a:rPr lang="en-GB" sz="1800" dirty="0"/>
              <a:t>Financial data </a:t>
            </a:r>
          </a:p>
          <a:p>
            <a:pPr lvl="1">
              <a:buFont typeface="Wingdings" panose="05000000000000000000" pitchFamily="2" charset="2"/>
              <a:buChar char="Ø"/>
            </a:pPr>
            <a:r>
              <a:rPr lang="en-GB" sz="1800" dirty="0"/>
              <a:t>Transport data</a:t>
            </a:r>
          </a:p>
          <a:p>
            <a:pPr lvl="1">
              <a:buFont typeface="Wingdings" panose="05000000000000000000" pitchFamily="2" charset="2"/>
              <a:buChar char="Ø"/>
            </a:pPr>
            <a:r>
              <a:rPr lang="en-GB" sz="1800" dirty="0"/>
              <a:t>Marketing data</a:t>
            </a:r>
          </a:p>
          <a:p>
            <a:pPr lvl="1">
              <a:buFont typeface="Wingdings" panose="05000000000000000000" pitchFamily="2" charset="2"/>
              <a:buChar char="Ø"/>
            </a:pPr>
            <a:r>
              <a:rPr lang="en-GB" sz="1800" dirty="0"/>
              <a:t>Customer data</a:t>
            </a:r>
          </a:p>
          <a:p>
            <a:pPr lvl="1">
              <a:buFont typeface="Wingdings" panose="05000000000000000000" pitchFamily="2" charset="2"/>
              <a:buChar char="Ø"/>
            </a:pPr>
            <a:r>
              <a:rPr lang="en-GB" sz="1800" dirty="0"/>
              <a:t>Safety data</a:t>
            </a:r>
          </a:p>
          <a:p>
            <a:r>
              <a:rPr lang="en-GB" sz="1800" dirty="0"/>
              <a:t>The benefit of using these sources is that they are easily accessible and there is no associated financial cost of obtaining them.</a:t>
            </a:r>
          </a:p>
          <a:p>
            <a:endParaRPr lang="en-US" sz="1800" dirty="0"/>
          </a:p>
        </p:txBody>
      </p:sp>
      <p:sp>
        <p:nvSpPr>
          <p:cNvPr id="4" name="Footer Placeholder 3">
            <a:extLst>
              <a:ext uri="{FF2B5EF4-FFF2-40B4-BE49-F238E27FC236}">
                <a16:creationId xmlns:a16="http://schemas.microsoft.com/office/drawing/2014/main" id="{C5BAAADF-02E3-47EB-B326-2A9A44735951}"/>
              </a:ext>
            </a:extLst>
          </p:cNvPr>
          <p:cNvSpPr>
            <a:spLocks noGrp="1"/>
          </p:cNvSpPr>
          <p:nvPr>
            <p:ph type="ftr" sz="quarter" idx="11"/>
          </p:nvPr>
        </p:nvSpPr>
        <p:spPr/>
        <p:txBody>
          <a:bodyPr/>
          <a:lstStyle/>
          <a:p>
            <a:r>
              <a:rPr lang="en-US"/>
              <a:t>WGPM6002</a:t>
            </a:r>
          </a:p>
        </p:txBody>
      </p:sp>
    </p:spTree>
    <p:extLst>
      <p:ext uri="{BB962C8B-B14F-4D97-AF65-F5344CB8AC3E}">
        <p14:creationId xmlns:p14="http://schemas.microsoft.com/office/powerpoint/2010/main" val="164970392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46F366-4369-474C-BFFC-2AF252AE03BB}"/>
              </a:ext>
            </a:extLst>
          </p:cNvPr>
          <p:cNvSpPr>
            <a:spLocks noGrp="1"/>
          </p:cNvSpPr>
          <p:nvPr>
            <p:ph type="title"/>
          </p:nvPr>
        </p:nvSpPr>
        <p:spPr/>
        <p:txBody>
          <a:bodyPr/>
          <a:lstStyle/>
          <a:p>
            <a:r>
              <a:rPr lang="en-US" dirty="0"/>
              <a:t>Sources of Secondary Data (2)</a:t>
            </a:r>
          </a:p>
        </p:txBody>
      </p:sp>
      <p:sp>
        <p:nvSpPr>
          <p:cNvPr id="3" name="Content Placeholder 2">
            <a:extLst>
              <a:ext uri="{FF2B5EF4-FFF2-40B4-BE49-F238E27FC236}">
                <a16:creationId xmlns:a16="http://schemas.microsoft.com/office/drawing/2014/main" id="{D03E7E76-3E78-0D44-9275-F2D7D78E98A2}"/>
              </a:ext>
            </a:extLst>
          </p:cNvPr>
          <p:cNvSpPr>
            <a:spLocks noGrp="1"/>
          </p:cNvSpPr>
          <p:nvPr>
            <p:ph idx="1"/>
          </p:nvPr>
        </p:nvSpPr>
        <p:spPr>
          <a:xfrm>
            <a:off x="1176865" y="2048609"/>
            <a:ext cx="6798736" cy="3886524"/>
          </a:xfrm>
        </p:spPr>
        <p:txBody>
          <a:bodyPr>
            <a:normAutofit fontScale="85000" lnSpcReduction="20000"/>
          </a:bodyPr>
          <a:lstStyle/>
          <a:p>
            <a:r>
              <a:rPr lang="en-GB" b="1" dirty="0"/>
              <a:t>External sources of data</a:t>
            </a:r>
          </a:p>
          <a:p>
            <a:r>
              <a:rPr lang="en-GB" dirty="0"/>
              <a:t>This type of data has been collected by “somebody else”:</a:t>
            </a:r>
          </a:p>
          <a:p>
            <a:pPr lvl="1">
              <a:buFont typeface="Wingdings" panose="05000000000000000000" pitchFamily="2" charset="2"/>
              <a:buChar char="Ø"/>
            </a:pPr>
            <a:r>
              <a:rPr lang="en-GB" dirty="0"/>
              <a:t>Government sources</a:t>
            </a:r>
          </a:p>
          <a:p>
            <a:pPr lvl="1">
              <a:buFont typeface="Wingdings" panose="05000000000000000000" pitchFamily="2" charset="2"/>
              <a:buChar char="Ø"/>
            </a:pPr>
            <a:r>
              <a:rPr lang="en-GB" dirty="0"/>
              <a:t>National and international institutions</a:t>
            </a:r>
          </a:p>
          <a:p>
            <a:pPr lvl="1">
              <a:buFont typeface="Wingdings" panose="05000000000000000000" pitchFamily="2" charset="2"/>
              <a:buChar char="Ø"/>
            </a:pPr>
            <a:r>
              <a:rPr lang="en-GB" dirty="0"/>
              <a:t>Trade, business, and professional associations</a:t>
            </a:r>
          </a:p>
          <a:p>
            <a:pPr lvl="1">
              <a:buFont typeface="Wingdings" panose="05000000000000000000" pitchFamily="2" charset="2"/>
              <a:buChar char="Ø"/>
            </a:pPr>
            <a:r>
              <a:rPr lang="en-GB" dirty="0"/>
              <a:t>Scientific journals</a:t>
            </a:r>
          </a:p>
          <a:p>
            <a:pPr lvl="1">
              <a:buFont typeface="Wingdings" panose="05000000000000000000" pitchFamily="2" charset="2"/>
              <a:buChar char="Ø"/>
            </a:pPr>
            <a:r>
              <a:rPr lang="en-GB" dirty="0"/>
              <a:t>Commercial research organisations</a:t>
            </a:r>
          </a:p>
          <a:p>
            <a:r>
              <a:rPr lang="en-GB" dirty="0"/>
              <a:t>The benefit of external sources of data is that they provide comprehensive data</a:t>
            </a:r>
          </a:p>
          <a:p>
            <a:r>
              <a:rPr lang="en-GB" dirty="0"/>
              <a:t>However, you may sometimes need more effort (or money) to obtain it</a:t>
            </a:r>
          </a:p>
          <a:p>
            <a:endParaRPr lang="en-US" dirty="0"/>
          </a:p>
        </p:txBody>
      </p:sp>
      <p:sp>
        <p:nvSpPr>
          <p:cNvPr id="4" name="Footer Placeholder 3">
            <a:extLst>
              <a:ext uri="{FF2B5EF4-FFF2-40B4-BE49-F238E27FC236}">
                <a16:creationId xmlns:a16="http://schemas.microsoft.com/office/drawing/2014/main" id="{491F414A-0EE0-4FCE-A053-BF12CA1E184F}"/>
              </a:ext>
            </a:extLst>
          </p:cNvPr>
          <p:cNvSpPr>
            <a:spLocks noGrp="1"/>
          </p:cNvSpPr>
          <p:nvPr>
            <p:ph type="ftr" sz="quarter" idx="11"/>
          </p:nvPr>
        </p:nvSpPr>
        <p:spPr/>
        <p:txBody>
          <a:bodyPr/>
          <a:lstStyle/>
          <a:p>
            <a:r>
              <a:rPr lang="en-US"/>
              <a:t>WGPM6002</a:t>
            </a:r>
          </a:p>
        </p:txBody>
      </p:sp>
    </p:spTree>
    <p:extLst>
      <p:ext uri="{BB962C8B-B14F-4D97-AF65-F5344CB8AC3E}">
        <p14:creationId xmlns:p14="http://schemas.microsoft.com/office/powerpoint/2010/main" val="231600474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1962FE-14A3-BA4D-AF92-797C0725DCEF}"/>
              </a:ext>
            </a:extLst>
          </p:cNvPr>
          <p:cNvSpPr>
            <a:spLocks noGrp="1"/>
          </p:cNvSpPr>
          <p:nvPr>
            <p:ph type="title"/>
          </p:nvPr>
        </p:nvSpPr>
        <p:spPr/>
        <p:txBody>
          <a:bodyPr>
            <a:normAutofit fontScale="90000"/>
          </a:bodyPr>
          <a:lstStyle/>
          <a:p>
            <a:br>
              <a:rPr lang="en-GB"/>
            </a:br>
            <a:r>
              <a:rPr lang="en-GB"/>
              <a:t>Steps for Doing Secondary Research</a:t>
            </a:r>
            <a:br>
              <a:rPr lang="en-GB" b="0"/>
            </a:br>
            <a:endParaRPr lang="en-US"/>
          </a:p>
        </p:txBody>
      </p:sp>
      <p:sp>
        <p:nvSpPr>
          <p:cNvPr id="3" name="Content Placeholder 2">
            <a:extLst>
              <a:ext uri="{FF2B5EF4-FFF2-40B4-BE49-F238E27FC236}">
                <a16:creationId xmlns:a16="http://schemas.microsoft.com/office/drawing/2014/main" id="{C9F31A83-27D1-AA45-9C39-B9A4313E3AD1}"/>
              </a:ext>
            </a:extLst>
          </p:cNvPr>
          <p:cNvSpPr>
            <a:spLocks noGrp="1"/>
          </p:cNvSpPr>
          <p:nvPr>
            <p:ph idx="1"/>
          </p:nvPr>
        </p:nvSpPr>
        <p:spPr/>
        <p:txBody>
          <a:bodyPr/>
          <a:lstStyle/>
          <a:p>
            <a:pPr marL="0" indent="0">
              <a:buNone/>
            </a:pPr>
            <a:endParaRPr lang="en-US"/>
          </a:p>
          <a:p>
            <a:r>
              <a:rPr lang="en-GB"/>
              <a:t>1. Develop your research question</a:t>
            </a:r>
          </a:p>
          <a:p>
            <a:r>
              <a:rPr lang="en-GB"/>
              <a:t>2. Identify a secondary data set</a:t>
            </a:r>
          </a:p>
          <a:p>
            <a:r>
              <a:rPr lang="en-GB"/>
              <a:t>3. Evaluate a secondary data set</a:t>
            </a:r>
          </a:p>
          <a:p>
            <a:r>
              <a:rPr lang="en-GB"/>
              <a:t>4. Prepare and analyse secondary data</a:t>
            </a:r>
            <a:endParaRPr lang="en-US"/>
          </a:p>
        </p:txBody>
      </p:sp>
      <p:sp>
        <p:nvSpPr>
          <p:cNvPr id="4" name="Footer Placeholder 3">
            <a:extLst>
              <a:ext uri="{FF2B5EF4-FFF2-40B4-BE49-F238E27FC236}">
                <a16:creationId xmlns:a16="http://schemas.microsoft.com/office/drawing/2014/main" id="{D490EDA6-58CD-4D45-A615-2CBDBE9F3D42}"/>
              </a:ext>
            </a:extLst>
          </p:cNvPr>
          <p:cNvSpPr>
            <a:spLocks noGrp="1"/>
          </p:cNvSpPr>
          <p:nvPr>
            <p:ph type="ftr" sz="quarter" idx="11"/>
          </p:nvPr>
        </p:nvSpPr>
        <p:spPr/>
        <p:txBody>
          <a:bodyPr/>
          <a:lstStyle/>
          <a:p>
            <a:r>
              <a:rPr lang="en-US"/>
              <a:t>WGPM6002</a:t>
            </a:r>
          </a:p>
        </p:txBody>
      </p:sp>
    </p:spTree>
    <p:extLst>
      <p:ext uri="{BB962C8B-B14F-4D97-AF65-F5344CB8AC3E}">
        <p14:creationId xmlns:p14="http://schemas.microsoft.com/office/powerpoint/2010/main" val="252484849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1962FE-14A3-BA4D-AF92-797C0725DCEF}"/>
              </a:ext>
            </a:extLst>
          </p:cNvPr>
          <p:cNvSpPr>
            <a:spLocks noGrp="1"/>
          </p:cNvSpPr>
          <p:nvPr>
            <p:ph type="title"/>
          </p:nvPr>
        </p:nvSpPr>
        <p:spPr>
          <a:xfrm>
            <a:off x="1176865" y="730699"/>
            <a:ext cx="6798734" cy="869501"/>
          </a:xfrm>
        </p:spPr>
        <p:txBody>
          <a:bodyPr>
            <a:noAutofit/>
          </a:bodyPr>
          <a:lstStyle/>
          <a:p>
            <a:br>
              <a:rPr lang="en-GB" sz="3200" dirty="0"/>
            </a:br>
            <a:r>
              <a:rPr lang="en-GB" sz="3200" dirty="0"/>
              <a:t>Step 1: Develop your Research Question </a:t>
            </a:r>
            <a:br>
              <a:rPr lang="en-GB" sz="3200" b="0" dirty="0"/>
            </a:br>
            <a:endParaRPr lang="en-US" sz="3200" dirty="0"/>
          </a:p>
        </p:txBody>
      </p:sp>
      <p:sp>
        <p:nvSpPr>
          <p:cNvPr id="3" name="Content Placeholder 2">
            <a:extLst>
              <a:ext uri="{FF2B5EF4-FFF2-40B4-BE49-F238E27FC236}">
                <a16:creationId xmlns:a16="http://schemas.microsoft.com/office/drawing/2014/main" id="{C9F31A83-27D1-AA45-9C39-B9A4313E3AD1}"/>
              </a:ext>
            </a:extLst>
          </p:cNvPr>
          <p:cNvSpPr>
            <a:spLocks noGrp="1"/>
          </p:cNvSpPr>
          <p:nvPr>
            <p:ph idx="1"/>
          </p:nvPr>
        </p:nvSpPr>
        <p:spPr>
          <a:xfrm>
            <a:off x="896814" y="1714500"/>
            <a:ext cx="7385539" cy="4501661"/>
          </a:xfrm>
        </p:spPr>
        <p:txBody>
          <a:bodyPr>
            <a:normAutofit fontScale="77500" lnSpcReduction="20000"/>
          </a:bodyPr>
          <a:lstStyle/>
          <a:p>
            <a:r>
              <a:rPr lang="en-GB" dirty="0"/>
              <a:t>Secondary research begins exactly like any type of research: by developing your research question(s).</a:t>
            </a:r>
          </a:p>
          <a:p>
            <a:endParaRPr lang="en-GB" dirty="0"/>
          </a:p>
          <a:p>
            <a:r>
              <a:rPr lang="en-GB" dirty="0"/>
              <a:t>The first step here is to specify the general research area in which your research will fall (e.g., tourism in the UK)</a:t>
            </a:r>
          </a:p>
          <a:p>
            <a:endParaRPr lang="en-GB" dirty="0"/>
          </a:p>
          <a:p>
            <a:r>
              <a:rPr lang="en-GB" dirty="0"/>
              <a:t>Once you have identified your general topic, your next step consists of reading through existing papers to see whether there is a gap in the literature that your research can fill (e.g., previous research has not investigated national differences to go to the UK for a summer vacation)</a:t>
            </a:r>
          </a:p>
          <a:p>
            <a:endParaRPr lang="en-GB" dirty="0"/>
          </a:p>
          <a:p>
            <a:r>
              <a:rPr lang="en-GB" dirty="0"/>
              <a:t>Having found your topic of interest and identified a gap in the literature, you need to specify your research question. In our example, research questions would be specified in the following manner: Are there any differences in an interest in UK tourism between Germans and French?</a:t>
            </a:r>
            <a:endParaRPr lang="en-US" dirty="0"/>
          </a:p>
        </p:txBody>
      </p:sp>
      <p:sp>
        <p:nvSpPr>
          <p:cNvPr id="4" name="Footer Placeholder 3">
            <a:extLst>
              <a:ext uri="{FF2B5EF4-FFF2-40B4-BE49-F238E27FC236}">
                <a16:creationId xmlns:a16="http://schemas.microsoft.com/office/drawing/2014/main" id="{5D47BC1A-6C8E-4B69-A3F5-681E1FEFCF02}"/>
              </a:ext>
            </a:extLst>
          </p:cNvPr>
          <p:cNvSpPr>
            <a:spLocks noGrp="1"/>
          </p:cNvSpPr>
          <p:nvPr>
            <p:ph type="ftr" sz="quarter" idx="11"/>
          </p:nvPr>
        </p:nvSpPr>
        <p:spPr/>
        <p:txBody>
          <a:bodyPr/>
          <a:lstStyle/>
          <a:p>
            <a:r>
              <a:rPr lang="en-US"/>
              <a:t>WGPM6002</a:t>
            </a:r>
          </a:p>
        </p:txBody>
      </p:sp>
    </p:spTree>
    <p:extLst>
      <p:ext uri="{BB962C8B-B14F-4D97-AF65-F5344CB8AC3E}">
        <p14:creationId xmlns:p14="http://schemas.microsoft.com/office/powerpoint/2010/main" val="335910877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1962FE-14A3-BA4D-AF92-797C0725DCEF}"/>
              </a:ext>
            </a:extLst>
          </p:cNvPr>
          <p:cNvSpPr>
            <a:spLocks noGrp="1"/>
          </p:cNvSpPr>
          <p:nvPr>
            <p:ph type="title"/>
          </p:nvPr>
        </p:nvSpPr>
        <p:spPr>
          <a:xfrm>
            <a:off x="1176867" y="721907"/>
            <a:ext cx="6798734" cy="720032"/>
          </a:xfrm>
        </p:spPr>
        <p:txBody>
          <a:bodyPr>
            <a:normAutofit fontScale="90000"/>
          </a:bodyPr>
          <a:lstStyle/>
          <a:p>
            <a:br>
              <a:rPr lang="en-GB" dirty="0"/>
            </a:br>
            <a:r>
              <a:rPr lang="en-GB" sz="4000" dirty="0"/>
              <a:t>Step 2: Identify a secondary data set</a:t>
            </a:r>
            <a:br>
              <a:rPr lang="en-GB" b="0" dirty="0"/>
            </a:br>
            <a:endParaRPr lang="en-US" dirty="0"/>
          </a:p>
        </p:txBody>
      </p:sp>
      <p:sp>
        <p:nvSpPr>
          <p:cNvPr id="3" name="Content Placeholder 2">
            <a:extLst>
              <a:ext uri="{FF2B5EF4-FFF2-40B4-BE49-F238E27FC236}">
                <a16:creationId xmlns:a16="http://schemas.microsoft.com/office/drawing/2014/main" id="{C9F31A83-27D1-AA45-9C39-B9A4313E3AD1}"/>
              </a:ext>
            </a:extLst>
          </p:cNvPr>
          <p:cNvSpPr>
            <a:spLocks noGrp="1"/>
          </p:cNvSpPr>
          <p:nvPr>
            <p:ph idx="1"/>
          </p:nvPr>
        </p:nvSpPr>
        <p:spPr>
          <a:xfrm>
            <a:off x="1019908" y="1705709"/>
            <a:ext cx="7130561" cy="4430384"/>
          </a:xfrm>
        </p:spPr>
        <p:txBody>
          <a:bodyPr vert="horz" lIns="91440" tIns="45720" rIns="91440" bIns="45720" rtlCol="0" anchor="t">
            <a:normAutofit fontScale="62500" lnSpcReduction="20000"/>
          </a:bodyPr>
          <a:lstStyle/>
          <a:p>
            <a:r>
              <a:rPr lang="en-GB" dirty="0"/>
              <a:t>It is after reviewing the literature and specifying your research questions, that you may decide to rely on secondary data. </a:t>
            </a:r>
          </a:p>
          <a:p>
            <a:endParaRPr lang="en-GB" dirty="0"/>
          </a:p>
          <a:p>
            <a:r>
              <a:rPr lang="en-GB" dirty="0"/>
              <a:t>You will do this if you discover that there is past data that would be perfectly reusable in your own research, therefore helping you to answer your research question more thoroughly (and easily).</a:t>
            </a:r>
          </a:p>
          <a:p>
            <a:endParaRPr lang="en-GB" dirty="0"/>
          </a:p>
          <a:p>
            <a:r>
              <a:rPr lang="en-GB" dirty="0"/>
              <a:t>To discover if this is done through reviewing the literature on your topic of interest. During this process, you will identify other researchers, organisations, agencies, or research centres that have explored your research topic.</a:t>
            </a:r>
          </a:p>
          <a:p>
            <a:pPr marL="0" indent="0">
              <a:buNone/>
            </a:pPr>
            <a:endParaRPr lang="en-GB" dirty="0"/>
          </a:p>
          <a:p>
            <a:r>
              <a:rPr lang="en-GB" dirty="0"/>
              <a:t>You need to ensure that a secondary data set is a good fit for your own research question. Once you have established that it is, you need to specify the reasons why you have decided to rely on secondary data.</a:t>
            </a:r>
          </a:p>
          <a:p>
            <a:endParaRPr lang="en-GB" dirty="0"/>
          </a:p>
          <a:p>
            <a:r>
              <a:rPr lang="en-GB" dirty="0"/>
              <a:t>For instance, your choice to rely on secondary data in the above example might be as follows: There is existing data on Germans’ and French people’s interest in UK tourism and these data sets can be compared.</a:t>
            </a:r>
            <a:endParaRPr lang="en-US" dirty="0"/>
          </a:p>
        </p:txBody>
      </p:sp>
      <p:sp>
        <p:nvSpPr>
          <p:cNvPr id="4" name="Footer Placeholder 3">
            <a:extLst>
              <a:ext uri="{FF2B5EF4-FFF2-40B4-BE49-F238E27FC236}">
                <a16:creationId xmlns:a16="http://schemas.microsoft.com/office/drawing/2014/main" id="{FFA4B279-0DCB-4C26-9B24-711A6EA65F93}"/>
              </a:ext>
            </a:extLst>
          </p:cNvPr>
          <p:cNvSpPr>
            <a:spLocks noGrp="1"/>
          </p:cNvSpPr>
          <p:nvPr>
            <p:ph type="ftr" sz="quarter" idx="11"/>
          </p:nvPr>
        </p:nvSpPr>
        <p:spPr/>
        <p:txBody>
          <a:bodyPr/>
          <a:lstStyle/>
          <a:p>
            <a:r>
              <a:rPr lang="en-US"/>
              <a:t>WGPM6002</a:t>
            </a:r>
          </a:p>
        </p:txBody>
      </p:sp>
    </p:spTree>
    <p:extLst>
      <p:ext uri="{BB962C8B-B14F-4D97-AF65-F5344CB8AC3E}">
        <p14:creationId xmlns:p14="http://schemas.microsoft.com/office/powerpoint/2010/main" val="150512365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1962FE-14A3-BA4D-AF92-797C0725DCEF}"/>
              </a:ext>
            </a:extLst>
          </p:cNvPr>
          <p:cNvSpPr>
            <a:spLocks noGrp="1"/>
          </p:cNvSpPr>
          <p:nvPr>
            <p:ph type="title"/>
          </p:nvPr>
        </p:nvSpPr>
        <p:spPr>
          <a:xfrm>
            <a:off x="1172633" y="695530"/>
            <a:ext cx="6798734" cy="755201"/>
          </a:xfrm>
        </p:spPr>
        <p:txBody>
          <a:bodyPr>
            <a:noAutofit/>
          </a:bodyPr>
          <a:lstStyle/>
          <a:p>
            <a:br>
              <a:rPr lang="en-GB" sz="3200" dirty="0"/>
            </a:br>
            <a:r>
              <a:rPr lang="en-GB" sz="3200" dirty="0"/>
              <a:t>Step 3: Evaluate a secondary data set</a:t>
            </a:r>
            <a:br>
              <a:rPr lang="en-GB" sz="3200" b="0" dirty="0"/>
            </a:br>
            <a:endParaRPr lang="en-US" sz="3200" dirty="0"/>
          </a:p>
        </p:txBody>
      </p:sp>
      <p:sp>
        <p:nvSpPr>
          <p:cNvPr id="3" name="Content Placeholder 2">
            <a:extLst>
              <a:ext uri="{FF2B5EF4-FFF2-40B4-BE49-F238E27FC236}">
                <a16:creationId xmlns:a16="http://schemas.microsoft.com/office/drawing/2014/main" id="{C9F31A83-27D1-AA45-9C39-B9A4313E3AD1}"/>
              </a:ext>
            </a:extLst>
          </p:cNvPr>
          <p:cNvSpPr>
            <a:spLocks noGrp="1"/>
          </p:cNvSpPr>
          <p:nvPr>
            <p:ph idx="1"/>
          </p:nvPr>
        </p:nvSpPr>
        <p:spPr>
          <a:xfrm>
            <a:off x="743578" y="1628735"/>
            <a:ext cx="7656844" cy="4683205"/>
          </a:xfrm>
        </p:spPr>
        <p:txBody>
          <a:bodyPr>
            <a:normAutofit/>
          </a:bodyPr>
          <a:lstStyle/>
          <a:p>
            <a:r>
              <a:rPr lang="en-GB" dirty="0"/>
              <a:t>Because the disadvantages of secondary data, discussed earlier in this lecture, can limit the effectiveness of your research, it is crucial that you evaluate a secondary data set. </a:t>
            </a:r>
          </a:p>
          <a:p>
            <a:r>
              <a:rPr lang="en-GB" dirty="0"/>
              <a:t>To do so, you could follow the reflective process below:</a:t>
            </a:r>
            <a:endParaRPr lang="en-GB" sz="1400" dirty="0"/>
          </a:p>
          <a:p>
            <a:pPr marL="704850" lvl="1" indent="-342900">
              <a:buFont typeface="Wingdings" panose="05000000000000000000" pitchFamily="2" charset="2"/>
              <a:buChar char="Ø"/>
            </a:pPr>
            <a:r>
              <a:rPr lang="en-GB" sz="1800" b="1" dirty="0"/>
              <a:t>Step 3 (a): </a:t>
            </a:r>
            <a:r>
              <a:rPr lang="en-GB" sz="1800" dirty="0"/>
              <a:t>What is the aim of the original study?</a:t>
            </a:r>
          </a:p>
          <a:p>
            <a:pPr marL="704850" lvl="1" indent="-342900">
              <a:buFont typeface="Wingdings" panose="05000000000000000000" pitchFamily="2" charset="2"/>
              <a:buChar char="Ø"/>
            </a:pPr>
            <a:r>
              <a:rPr lang="en-GB" sz="1800" b="1" dirty="0"/>
              <a:t>Step 3 (b): </a:t>
            </a:r>
            <a:r>
              <a:rPr lang="en-GB" sz="1800" dirty="0"/>
              <a:t>Who has collected the data?</a:t>
            </a:r>
          </a:p>
          <a:p>
            <a:pPr marL="704850" lvl="1" indent="-342900">
              <a:buFont typeface="Wingdings" panose="05000000000000000000" pitchFamily="2" charset="2"/>
              <a:buChar char="Ø"/>
            </a:pPr>
            <a:r>
              <a:rPr lang="en-GB" sz="1800" b="1" dirty="0"/>
              <a:t>Step 3 (c):</a:t>
            </a:r>
            <a:r>
              <a:rPr lang="en-GB" sz="1800" dirty="0"/>
              <a:t> Which measures are employed</a:t>
            </a:r>
          </a:p>
          <a:p>
            <a:pPr marL="704850" lvl="1" indent="-342900">
              <a:buFont typeface="Wingdings" panose="05000000000000000000" pitchFamily="2" charset="2"/>
              <a:buChar char="Ø"/>
            </a:pPr>
            <a:r>
              <a:rPr lang="en-GB" sz="1800" b="1" dirty="0"/>
              <a:t>Step 3 (d): </a:t>
            </a:r>
            <a:r>
              <a:rPr lang="en-GB" sz="1800" dirty="0"/>
              <a:t>When was the data collected?</a:t>
            </a:r>
          </a:p>
          <a:p>
            <a:pPr marL="704850" lvl="1" indent="-342900">
              <a:buFont typeface="Wingdings" panose="05000000000000000000" pitchFamily="2" charset="2"/>
              <a:buChar char="Ø"/>
            </a:pPr>
            <a:r>
              <a:rPr lang="en-GB" sz="1800" b="1" dirty="0"/>
              <a:t>Step 3 (e): </a:t>
            </a:r>
            <a:r>
              <a:rPr lang="en-GB" sz="1800" dirty="0"/>
              <a:t>What methodology was used to collect the data?</a:t>
            </a:r>
          </a:p>
          <a:p>
            <a:pPr marL="704850" lvl="1" indent="-342900">
              <a:buFont typeface="Wingdings" panose="05000000000000000000" pitchFamily="2" charset="2"/>
              <a:buChar char="Ø"/>
            </a:pPr>
            <a:r>
              <a:rPr lang="en-GB" sz="1800" b="1" dirty="0"/>
              <a:t>Step 3 (f): </a:t>
            </a:r>
            <a:r>
              <a:rPr lang="en-GB" sz="1800" dirty="0"/>
              <a:t>Making a final evaluation</a:t>
            </a:r>
          </a:p>
          <a:p>
            <a:pPr lvl="1"/>
            <a:endParaRPr lang="en-GB" dirty="0"/>
          </a:p>
          <a:p>
            <a:pPr lvl="1"/>
            <a:endParaRPr lang="en-GB" dirty="0"/>
          </a:p>
          <a:p>
            <a:pPr lvl="1"/>
            <a:endParaRPr lang="en-GB" dirty="0"/>
          </a:p>
        </p:txBody>
      </p:sp>
      <p:sp>
        <p:nvSpPr>
          <p:cNvPr id="4" name="Footer Placeholder 3">
            <a:extLst>
              <a:ext uri="{FF2B5EF4-FFF2-40B4-BE49-F238E27FC236}">
                <a16:creationId xmlns:a16="http://schemas.microsoft.com/office/drawing/2014/main" id="{81991D10-50BE-475D-BB75-EABF32F794A7}"/>
              </a:ext>
            </a:extLst>
          </p:cNvPr>
          <p:cNvSpPr>
            <a:spLocks noGrp="1"/>
          </p:cNvSpPr>
          <p:nvPr>
            <p:ph type="ftr" sz="quarter" idx="11"/>
          </p:nvPr>
        </p:nvSpPr>
        <p:spPr/>
        <p:txBody>
          <a:bodyPr/>
          <a:lstStyle/>
          <a:p>
            <a:r>
              <a:rPr lang="en-US"/>
              <a:t>WGPM6002</a:t>
            </a:r>
          </a:p>
        </p:txBody>
      </p:sp>
    </p:spTree>
    <p:extLst>
      <p:ext uri="{BB962C8B-B14F-4D97-AF65-F5344CB8AC3E}">
        <p14:creationId xmlns:p14="http://schemas.microsoft.com/office/powerpoint/2010/main" val="408104929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1962FE-14A3-BA4D-AF92-797C0725DCEF}"/>
              </a:ext>
            </a:extLst>
          </p:cNvPr>
          <p:cNvSpPr>
            <a:spLocks noGrp="1"/>
          </p:cNvSpPr>
          <p:nvPr>
            <p:ph type="title"/>
          </p:nvPr>
        </p:nvSpPr>
        <p:spPr>
          <a:xfrm>
            <a:off x="1172633" y="792246"/>
            <a:ext cx="7030590" cy="667277"/>
          </a:xfrm>
        </p:spPr>
        <p:txBody>
          <a:bodyPr>
            <a:noAutofit/>
          </a:bodyPr>
          <a:lstStyle/>
          <a:p>
            <a:br>
              <a:rPr lang="en-GB" sz="3200" dirty="0"/>
            </a:br>
            <a:r>
              <a:rPr lang="en-GB" sz="3200" dirty="0"/>
              <a:t>Step 4: Prepare and analyse secondary data</a:t>
            </a:r>
            <a:br>
              <a:rPr lang="en-GB" sz="3200" b="0" dirty="0"/>
            </a:br>
            <a:endParaRPr lang="en-US" sz="3200" dirty="0"/>
          </a:p>
        </p:txBody>
      </p:sp>
      <p:sp>
        <p:nvSpPr>
          <p:cNvPr id="3" name="Content Placeholder 2">
            <a:extLst>
              <a:ext uri="{FF2B5EF4-FFF2-40B4-BE49-F238E27FC236}">
                <a16:creationId xmlns:a16="http://schemas.microsoft.com/office/drawing/2014/main" id="{C9F31A83-27D1-AA45-9C39-B9A4313E3AD1}"/>
              </a:ext>
            </a:extLst>
          </p:cNvPr>
          <p:cNvSpPr>
            <a:spLocks noGrp="1"/>
          </p:cNvSpPr>
          <p:nvPr>
            <p:ph idx="1"/>
          </p:nvPr>
        </p:nvSpPr>
        <p:spPr>
          <a:xfrm>
            <a:off x="854109" y="1543282"/>
            <a:ext cx="7030590" cy="4522472"/>
          </a:xfrm>
        </p:spPr>
        <p:txBody>
          <a:bodyPr>
            <a:normAutofit/>
          </a:bodyPr>
          <a:lstStyle/>
          <a:p>
            <a:r>
              <a:rPr lang="en-GB" dirty="0"/>
              <a:t>During the secondary data evaluation process, you will familiarise yourself with the original research. Having done so, your next step is to prepare a secondary data set, following the process below:</a:t>
            </a:r>
            <a:endParaRPr lang="en-US" dirty="0"/>
          </a:p>
          <a:p>
            <a:pPr lvl="1">
              <a:buFont typeface="Wingdings" panose="05000000000000000000" pitchFamily="2" charset="2"/>
              <a:buChar char="Ø"/>
            </a:pPr>
            <a:r>
              <a:rPr lang="en-GB" dirty="0"/>
              <a:t>Outline all variables of interest</a:t>
            </a:r>
          </a:p>
          <a:p>
            <a:pPr lvl="1">
              <a:buFont typeface="Wingdings" panose="05000000000000000000" pitchFamily="2" charset="2"/>
              <a:buChar char="Ø"/>
            </a:pPr>
            <a:r>
              <a:rPr lang="en-GB" dirty="0"/>
              <a:t>Transfer data to a new file</a:t>
            </a:r>
          </a:p>
          <a:p>
            <a:pPr lvl="1">
              <a:buFont typeface="Wingdings" panose="05000000000000000000" pitchFamily="2" charset="2"/>
              <a:buChar char="Ø"/>
            </a:pPr>
            <a:r>
              <a:rPr lang="en-GB" dirty="0"/>
              <a:t>Address missing data</a:t>
            </a:r>
          </a:p>
          <a:p>
            <a:pPr lvl="1">
              <a:buFont typeface="Wingdings" panose="05000000000000000000" pitchFamily="2" charset="2"/>
              <a:buChar char="Ø"/>
            </a:pPr>
            <a:r>
              <a:rPr lang="en-GB" dirty="0"/>
              <a:t>Recode variables</a:t>
            </a:r>
          </a:p>
          <a:p>
            <a:pPr lvl="1">
              <a:buFont typeface="Wingdings" panose="05000000000000000000" pitchFamily="2" charset="2"/>
              <a:buChar char="Ø"/>
            </a:pPr>
            <a:r>
              <a:rPr lang="en-GB" dirty="0"/>
              <a:t>Calculate final scores</a:t>
            </a:r>
          </a:p>
          <a:p>
            <a:pPr lvl="1">
              <a:buFont typeface="Wingdings" panose="05000000000000000000" pitchFamily="2" charset="2"/>
              <a:buChar char="Ø"/>
            </a:pPr>
            <a:r>
              <a:rPr lang="en-GB" dirty="0"/>
              <a:t>Analyse the data</a:t>
            </a:r>
            <a:endParaRPr lang="en-US" dirty="0"/>
          </a:p>
          <a:p>
            <a:endParaRPr lang="en-US" dirty="0"/>
          </a:p>
        </p:txBody>
      </p:sp>
      <p:sp>
        <p:nvSpPr>
          <p:cNvPr id="4" name="Footer Placeholder 3">
            <a:extLst>
              <a:ext uri="{FF2B5EF4-FFF2-40B4-BE49-F238E27FC236}">
                <a16:creationId xmlns:a16="http://schemas.microsoft.com/office/drawing/2014/main" id="{0943AF65-B6AE-48BA-9A6C-5BDE014B8F41}"/>
              </a:ext>
            </a:extLst>
          </p:cNvPr>
          <p:cNvSpPr>
            <a:spLocks noGrp="1"/>
          </p:cNvSpPr>
          <p:nvPr>
            <p:ph type="ftr" sz="quarter" idx="11"/>
          </p:nvPr>
        </p:nvSpPr>
        <p:spPr/>
        <p:txBody>
          <a:bodyPr/>
          <a:lstStyle/>
          <a:p>
            <a:r>
              <a:rPr lang="en-US"/>
              <a:t>WGPM6002</a:t>
            </a:r>
          </a:p>
        </p:txBody>
      </p:sp>
    </p:spTree>
    <p:extLst>
      <p:ext uri="{BB962C8B-B14F-4D97-AF65-F5344CB8AC3E}">
        <p14:creationId xmlns:p14="http://schemas.microsoft.com/office/powerpoint/2010/main" val="52261033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Seminar Homework</a:t>
            </a:r>
          </a:p>
        </p:txBody>
      </p:sp>
      <p:sp>
        <p:nvSpPr>
          <p:cNvPr id="3" name="Content Placeholder 2"/>
          <p:cNvSpPr>
            <a:spLocks noGrp="1"/>
          </p:cNvSpPr>
          <p:nvPr>
            <p:ph idx="1"/>
          </p:nvPr>
        </p:nvSpPr>
        <p:spPr/>
        <p:txBody>
          <a:bodyPr vert="horz" lIns="91440" tIns="45720" rIns="91440" bIns="45720" rtlCol="0" anchor="t">
            <a:normAutofit lnSpcReduction="10000"/>
          </a:bodyPr>
          <a:lstStyle/>
          <a:p>
            <a:pPr>
              <a:buFont typeface="Arial" panose="020B0604020202020204" pitchFamily="34" charset="0"/>
              <a:buChar char="•"/>
            </a:pPr>
            <a:r>
              <a:rPr lang="en-GB" sz="2800" dirty="0"/>
              <a:t>Review lesson slides</a:t>
            </a:r>
          </a:p>
          <a:p>
            <a:pPr>
              <a:buFont typeface="Arial" panose="020B0604020202020204" pitchFamily="34" charset="0"/>
              <a:buChar char="•"/>
            </a:pPr>
            <a:r>
              <a:rPr lang="en-GB" sz="2800" dirty="0"/>
              <a:t>Consider whether secondary research would be useful for your topic.</a:t>
            </a:r>
          </a:p>
          <a:p>
            <a:pPr>
              <a:buFont typeface="Arial" panose="020B0604020202020204" pitchFamily="34" charset="0"/>
              <a:buChar char="•"/>
            </a:pPr>
            <a:r>
              <a:rPr lang="en-GB" sz="2800" dirty="0"/>
              <a:t>Read case study ‘Patent grants and the implications for business’ on p. 284 SLT.</a:t>
            </a:r>
          </a:p>
          <a:p>
            <a:pPr>
              <a:buFont typeface="Arial" panose="020B0604020202020204" pitchFamily="34" charset="0"/>
              <a:buChar char="•"/>
            </a:pPr>
            <a:r>
              <a:rPr lang="en-GB" sz="2800" dirty="0"/>
              <a:t>Be prepared to discuss the case study in the seminar.</a:t>
            </a:r>
          </a:p>
          <a:p>
            <a:pPr>
              <a:buFont typeface="Arial" panose="020B0604020202020204" pitchFamily="34" charset="0"/>
              <a:buChar char="•"/>
            </a:pPr>
            <a:endParaRPr lang="en-GB" sz="2800" dirty="0"/>
          </a:p>
        </p:txBody>
      </p:sp>
      <p:sp>
        <p:nvSpPr>
          <p:cNvPr id="4" name="Footer Placeholder 3">
            <a:extLst>
              <a:ext uri="{FF2B5EF4-FFF2-40B4-BE49-F238E27FC236}">
                <a16:creationId xmlns:a16="http://schemas.microsoft.com/office/drawing/2014/main" id="{F8E5DA5C-82A8-4B7D-82F2-E288FA28DFD8}"/>
              </a:ext>
            </a:extLst>
          </p:cNvPr>
          <p:cNvSpPr>
            <a:spLocks noGrp="1"/>
          </p:cNvSpPr>
          <p:nvPr>
            <p:ph type="ftr" sz="quarter" idx="11"/>
          </p:nvPr>
        </p:nvSpPr>
        <p:spPr/>
        <p:txBody>
          <a:bodyPr/>
          <a:lstStyle/>
          <a:p>
            <a:r>
              <a:rPr lang="en-US"/>
              <a:t>WGPM6002</a:t>
            </a:r>
          </a:p>
        </p:txBody>
      </p:sp>
    </p:spTree>
    <p:extLst>
      <p:ext uri="{BB962C8B-B14F-4D97-AF65-F5344CB8AC3E}">
        <p14:creationId xmlns:p14="http://schemas.microsoft.com/office/powerpoint/2010/main" val="4103719049"/>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ARTICULATE_PROJECT_OPEN" val="0"/>
</p:tagLst>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Organic">
  <a:themeElements>
    <a:clrScheme name="Organic">
      <a:dk1>
        <a:sysClr val="windowText" lastClr="000000"/>
      </a:dk1>
      <a:lt1>
        <a:sysClr val="window" lastClr="FFFFFF"/>
      </a:lt1>
      <a:dk2>
        <a:srgbClr val="212121"/>
      </a:dk2>
      <a:lt2>
        <a:srgbClr val="DADADA"/>
      </a:lt2>
      <a:accent1>
        <a:srgbClr val="83992A"/>
      </a:accent1>
      <a:accent2>
        <a:srgbClr val="3C9770"/>
      </a:accent2>
      <a:accent3>
        <a:srgbClr val="44709D"/>
      </a:accent3>
      <a:accent4>
        <a:srgbClr val="A23C33"/>
      </a:accent4>
      <a:accent5>
        <a:srgbClr val="D97828"/>
      </a:accent5>
      <a:accent6>
        <a:srgbClr val="DEB340"/>
      </a:accent6>
      <a:hlink>
        <a:srgbClr val="A8BF4D"/>
      </a:hlink>
      <a:folHlink>
        <a:srgbClr val="B4CA80"/>
      </a:folHlink>
    </a:clrScheme>
    <a:fontScheme name="Organic">
      <a:majorFont>
        <a:latin typeface="Garamond" panose="02020404030301010803"/>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aramond" panose="02020404030301010803"/>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Organic">
      <a:fillStyleLst>
        <a:solidFill>
          <a:schemeClr val="phClr"/>
        </a:solidFill>
        <a:gradFill rotWithShape="1">
          <a:gsLst>
            <a:gs pos="0">
              <a:schemeClr val="phClr">
                <a:tint val="60000"/>
                <a:lumMod val="110000"/>
              </a:schemeClr>
            </a:gs>
            <a:gs pos="100000">
              <a:schemeClr val="phClr">
                <a:tint val="82000"/>
              </a:schemeClr>
            </a:gs>
          </a:gsLst>
          <a:lin ang="5400000" scaled="0"/>
        </a:gradFill>
        <a:blipFill rotWithShape="1">
          <a:blip xmlns:r="http://schemas.openxmlformats.org/officeDocument/2006/relationships" r:embed="rId1">
            <a:duotone>
              <a:schemeClr val="phClr">
                <a:shade val="74000"/>
                <a:satMod val="130000"/>
                <a:lumMod val="90000"/>
              </a:schemeClr>
              <a:schemeClr val="phClr">
                <a:tint val="94000"/>
                <a:satMod val="120000"/>
                <a:lumMod val="104000"/>
              </a:schemeClr>
            </a:duotone>
          </a:blip>
          <a:tile tx="0" ty="0" sx="100000" sy="100000" flip="none" algn="tl"/>
        </a:blipFill>
      </a:fillStyleLst>
      <a:lnStyleLst>
        <a:ln w="9525" cap="rnd" cmpd="sng" algn="ctr">
          <a:solidFill>
            <a:schemeClr val="phClr"/>
          </a:solidFill>
          <a:prstDash val="solid"/>
        </a:ln>
        <a:ln w="15875" cap="rnd" cmpd="sng" algn="ctr">
          <a:solidFill>
            <a:schemeClr val="phClr"/>
          </a:solidFill>
          <a:prstDash val="solid"/>
        </a:ln>
        <a:ln w="25400" cap="rnd"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38100" dist="25400" dir="5400000" rotWithShape="0">
              <a:srgbClr val="000000">
                <a:alpha val="60000"/>
              </a:srgbClr>
            </a:outerShdw>
          </a:effectLst>
        </a:effectStyle>
      </a:effectStyleLst>
      <a:bgFillStyleLst>
        <a:solidFill>
          <a:schemeClr val="phClr"/>
        </a:solidFill>
        <a:gradFill rotWithShape="1">
          <a:gsLst>
            <a:gs pos="0">
              <a:schemeClr val="phClr">
                <a:tint val="90000"/>
                <a:lumMod val="110000"/>
              </a:schemeClr>
            </a:gs>
            <a:gs pos="100000">
              <a:schemeClr val="phClr">
                <a:shade val="88000"/>
                <a:lumMod val="98000"/>
              </a:schemeClr>
            </a:gs>
          </a:gsLst>
          <a:lin ang="5400000" scaled="0"/>
        </a:gradFill>
        <a:blipFill>
          <a:blip xmlns:r="http://schemas.openxmlformats.org/officeDocument/2006/relationships" r:embed="rId2"/>
          <a:stretch/>
        </a:blipFill>
      </a:bgFillStyleLst>
    </a:fmtScheme>
  </a:themeElements>
  <a:objectDefaults/>
  <a:extraClrSchemeLst/>
  <a:extLst>
    <a:ext uri="{05A4C25C-085E-4340-85A3-A5531E510DB2}">
      <thm15:themeFamily xmlns:thm15="http://schemas.microsoft.com/office/thememl/2012/main" name="Organic" id="{28CDC826-8792-45C0-861B-85EB3ADEDA33}" vid="{7DAC20F1-423D-49E2-BD0B-50532748BAD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SharedWithUsers xmlns="94eef652-f3d4-403f-bb68-6f2321bcd15d">
      <UserInfo>
        <DisplayName>Damian Murphy</DisplayName>
        <AccountId>305</AccountId>
        <AccountType/>
      </UserInfo>
      <UserInfo>
        <DisplayName>Ola Connors</DisplayName>
        <AccountId>97</AccountId>
        <AccountType/>
      </UserInfo>
      <UserInfo>
        <DisplayName>Joanna Royle</DisplayName>
        <AccountId>33</AccountId>
        <AccountType/>
      </UserInfo>
      <UserInfo>
        <DisplayName>Adesua Fadipe</DisplayName>
        <AccountId>1830</AccountId>
        <AccountType/>
      </UserInfo>
    </SharedWithUsers>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B17BADC78C85AC478ACFC241B4D93C3B" ma:contentTypeVersion="11" ma:contentTypeDescription="Create a new document." ma:contentTypeScope="" ma:versionID="ad8025ef58f438e1474520ef69137733">
  <xsd:schema xmlns:xsd="http://www.w3.org/2001/XMLSchema" xmlns:xs="http://www.w3.org/2001/XMLSchema" xmlns:p="http://schemas.microsoft.com/office/2006/metadata/properties" xmlns:ns2="2a0aa29f-5b2e-4f26-9683-d6d4ab7460cf" xmlns:ns3="94eef652-f3d4-403f-bb68-6f2321bcd15d" targetNamespace="http://schemas.microsoft.com/office/2006/metadata/properties" ma:root="true" ma:fieldsID="82cf61b8938705dda0cc57b434278008" ns2:_="" ns3:_="">
    <xsd:import namespace="2a0aa29f-5b2e-4f26-9683-d6d4ab7460cf"/>
    <xsd:import namespace="94eef652-f3d4-403f-bb68-6f2321bcd15d"/>
    <xsd:element name="properties">
      <xsd:complexType>
        <xsd:sequence>
          <xsd:element name="documentManagement">
            <xsd:complexType>
              <xsd:all>
                <xsd:element ref="ns2:MediaServiceMetadata" minOccurs="0"/>
                <xsd:element ref="ns2:MediaServiceFastMetadata" minOccurs="0"/>
                <xsd:element ref="ns2:MediaServiceAutoTags" minOccurs="0"/>
                <xsd:element ref="ns2:MediaServiceOCR" minOccurs="0"/>
                <xsd:element ref="ns2:MediaServiceDateTaken" minOccurs="0"/>
                <xsd:element ref="ns3:SharedWithUsers" minOccurs="0"/>
                <xsd:element ref="ns3:SharedWithDetails" minOccurs="0"/>
                <xsd:element ref="ns2:MediaServiceGenerationTime" minOccurs="0"/>
                <xsd:element ref="ns2:MediaServiceEventHashCode" minOccurs="0"/>
                <xsd:element ref="ns2:MediaServiceAutoKeyPoints" minOccurs="0"/>
                <xsd:element ref="ns2: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a0aa29f-5b2e-4f26-9683-d6d4ab7460cf"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Tags" ma:index="10" nillable="true" ma:displayName="Tags" ma:internalName="MediaServiceAutoTags" ma:readOnly="true">
      <xsd:simpleType>
        <xsd:restriction base="dms:Text"/>
      </xsd:simpleType>
    </xsd:element>
    <xsd:element name="MediaServiceOCR" ma:index="11" nillable="true" ma:displayName="Extracted Text" ma:internalName="MediaServiceOCR" ma:readOnly="true">
      <xsd:simpleType>
        <xsd:restriction base="dms:Note">
          <xsd:maxLength value="255"/>
        </xsd:restriction>
      </xsd:simpleType>
    </xsd:element>
    <xsd:element name="MediaServiceDateTaken" ma:index="12" nillable="true" ma:displayName="MediaServiceDateTaken" ma:hidden="true" ma:internalName="MediaServiceDateTaken" ma:readOnly="true">
      <xsd:simpleType>
        <xsd:restriction base="dms:Text"/>
      </xsd:simple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element name="MediaServiceAutoKeyPoints" ma:index="17" nillable="true" ma:displayName="MediaServiceAutoKeyPoints" ma:hidden="true" ma:internalName="MediaServiceAutoKeyPoints" ma:readOnly="true">
      <xsd:simpleType>
        <xsd:restriction base="dms:Note"/>
      </xsd:simpleType>
    </xsd:element>
    <xsd:element name="MediaServiceKeyPoints" ma:index="18" nillable="true" ma:displayName="KeyPoints" ma:internalName="MediaServiceKeyPoint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94eef652-f3d4-403f-bb68-6f2321bcd15d" elementFormDefault="qualified">
    <xsd:import namespace="http://schemas.microsoft.com/office/2006/documentManagement/types"/>
    <xsd:import namespace="http://schemas.microsoft.com/office/infopath/2007/PartnerControls"/>
    <xsd:element name="SharedWithUsers" ma:index="13"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4"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50CAA12A-C0D6-44E5-91E5-04FD5654A851}">
  <ds:schemaRefs>
    <ds:schemaRef ds:uri="http://purl.org/dc/elements/1.1/"/>
    <ds:schemaRef ds:uri="http://purl.org/dc/terms/"/>
    <ds:schemaRef ds:uri="http://schemas.microsoft.com/office/2006/metadata/properties"/>
    <ds:schemaRef ds:uri="http://www.w3.org/XML/1998/namespace"/>
    <ds:schemaRef ds:uri="http://schemas.openxmlformats.org/package/2006/metadata/core-properties"/>
    <ds:schemaRef ds:uri="http://schemas.microsoft.com/office/2006/documentManagement/types"/>
    <ds:schemaRef ds:uri="2a0aa29f-5b2e-4f26-9683-d6d4ab7460cf"/>
    <ds:schemaRef ds:uri="http://schemas.microsoft.com/office/infopath/2007/PartnerControls"/>
    <ds:schemaRef ds:uri="94eef652-f3d4-403f-bb68-6f2321bcd15d"/>
    <ds:schemaRef ds:uri="http://purl.org/dc/dcmitype/"/>
  </ds:schemaRefs>
</ds:datastoreItem>
</file>

<file path=customXml/itemProps2.xml><?xml version="1.0" encoding="utf-8"?>
<ds:datastoreItem xmlns:ds="http://schemas.openxmlformats.org/officeDocument/2006/customXml" ds:itemID="{EFCB1131-CFD0-4771-BC4B-E023C7A97BD6}">
  <ds:schemaRefs>
    <ds:schemaRef ds:uri="http://schemas.microsoft.com/sharepoint/v3/contenttype/forms"/>
  </ds:schemaRefs>
</ds:datastoreItem>
</file>

<file path=customXml/itemProps3.xml><?xml version="1.0" encoding="utf-8"?>
<ds:datastoreItem xmlns:ds="http://schemas.openxmlformats.org/officeDocument/2006/customXml" ds:itemID="{992CC73C-8DA8-45C7-9AA0-7A0217F44915}">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a0aa29f-5b2e-4f26-9683-d6d4ab7460cf"/>
    <ds:schemaRef ds:uri="94eef652-f3d4-403f-bb68-6f2321bcd15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Organic</Template>
  <TotalTime>58</TotalTime>
  <Words>2313</Words>
  <Application>Microsoft Office PowerPoint</Application>
  <PresentationFormat>On-screen Show (4:3)</PresentationFormat>
  <Paragraphs>180</Paragraphs>
  <Slides>15</Slides>
  <Notes>5</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15</vt:i4>
      </vt:variant>
    </vt:vector>
  </HeadingPairs>
  <TitlesOfParts>
    <vt:vector size="21" baseType="lpstr">
      <vt:lpstr>Arial</vt:lpstr>
      <vt:lpstr>Calibri</vt:lpstr>
      <vt:lpstr>Garamond</vt:lpstr>
      <vt:lpstr>inherit</vt:lpstr>
      <vt:lpstr>Wingdings</vt:lpstr>
      <vt:lpstr>Organic</vt:lpstr>
      <vt:lpstr>Understanding secondary research  and using secondary data</vt:lpstr>
      <vt:lpstr>Topics </vt:lpstr>
      <vt:lpstr>What is Secondary Research? The Basics</vt:lpstr>
      <vt:lpstr>Advantages of Secondary Research</vt:lpstr>
      <vt:lpstr>Disadvantages of Secondary Research</vt:lpstr>
      <vt:lpstr>Methods and Purposes of Secondary Research</vt:lpstr>
      <vt:lpstr>Types of Secondary Data</vt:lpstr>
      <vt:lpstr>Sources of Secondary Data (1)</vt:lpstr>
      <vt:lpstr>Sources of Secondary Data (2)</vt:lpstr>
      <vt:lpstr> Steps for Doing Secondary Research </vt:lpstr>
      <vt:lpstr> Step 1: Develop your Research Question  </vt:lpstr>
      <vt:lpstr> Step 2: Identify a secondary data set </vt:lpstr>
      <vt:lpstr> Step 3: Evaluate a secondary data set </vt:lpstr>
      <vt:lpstr> Step 4: Prepare and analyse secondary data </vt:lpstr>
      <vt:lpstr>Seminar Homework</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PM600C Research Project for Postgraduates</dc:title>
  <dc:creator>Pepa Grundy</dc:creator>
  <cp:lastModifiedBy>Pepa Grundy</cp:lastModifiedBy>
  <cp:revision>11</cp:revision>
  <dcterms:modified xsi:type="dcterms:W3CDTF">2021-09-24T17:18:53Z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lb025bbc324542f489317ae1480b4491">
    <vt:lpwstr/>
  </property>
  <property fmtid="{D5CDD505-2E9C-101B-9397-08002B2CF9AE}" pid="3" name="US Pathways Program">
    <vt:lpwstr>62;#UK Programmes|14b8390f-a95c-4349-a9f4-8940b6a07e5c;#64;# US Programs|9cd8d0ff-8725-4a19-8db3-bee53b9958c9</vt:lpwstr>
  </property>
  <property fmtid="{D5CDD505-2E9C-101B-9397-08002B2CF9AE}" pid="4" name="cede93f3c97e423198ecafb89a52b728">
    <vt:lpwstr/>
  </property>
  <property fmtid="{D5CDD505-2E9C-101B-9397-08002B2CF9AE}" pid="5" name="Academic Year">
    <vt:lpwstr>113;#2016 - 2017|d6aa9a2a-93ff-4c16-80ef-725cb57baf4f</vt:lpwstr>
  </property>
  <property fmtid="{D5CDD505-2E9C-101B-9397-08002B2CF9AE}" pid="6" name="i54f4dbe13ae40d4b344713991553f03">
    <vt:lpwstr/>
  </property>
  <property fmtid="{D5CDD505-2E9C-101B-9397-08002B2CF9AE}" pid="7" name="Pathways Intake">
    <vt:lpwstr/>
  </property>
  <property fmtid="{D5CDD505-2E9C-101B-9397-08002B2CF9AE}" pid="8" name="Market">
    <vt:lpwstr/>
  </property>
  <property fmtid="{D5CDD505-2E9C-101B-9397-08002B2CF9AE}" pid="9" name="Pathways Business Division">
    <vt:lpwstr>84;#UK Pathways|9bc01126-4cda-46ac-b521-ee97f61d93ca</vt:lpwstr>
  </property>
  <property fmtid="{D5CDD505-2E9C-101B-9397-08002B2CF9AE}" pid="10" name="Print Size">
    <vt:lpwstr/>
  </property>
  <property fmtid="{D5CDD505-2E9C-101B-9397-08002B2CF9AE}" pid="11" name="SharedWithUsers">
    <vt:lpwstr>305;#Damian Murphy;#97;#Ola Connors;#33;#Joanna Royle;#1830;#Adesua Fadipe</vt:lpwstr>
  </property>
  <property fmtid="{D5CDD505-2E9C-101B-9397-08002B2CF9AE}" pid="12" name="ContentTypeId">
    <vt:lpwstr>0x010100B17BADC78C85AC478ACFC241B4D93C3B</vt:lpwstr>
  </property>
  <property fmtid="{D5CDD505-2E9C-101B-9397-08002B2CF9AE}" pid="13" name="Pathways College or Uni">
    <vt:lpwstr/>
  </property>
  <property fmtid="{D5CDD505-2E9C-101B-9397-08002B2CF9AE}" pid="14" name="k88abe1ca86440e5868c3d9443806fd3">
    <vt:lpwstr/>
  </property>
  <property fmtid="{D5CDD505-2E9C-101B-9397-08002B2CF9AE}" pid="15" name="ob171d34f2064a8180e07912f74ae590">
    <vt:lpwstr>UK Programmes|14b8390f-a95c-4349-a9f4-8940b6a07e5c; US Programs|9cd8d0ff-8725-4a19-8db3-bee53b9958c9</vt:lpwstr>
  </property>
  <property fmtid="{D5CDD505-2E9C-101B-9397-08002B2CF9AE}" pid="16" name="KIC Student Language">
    <vt:lpwstr/>
  </property>
  <property fmtid="{D5CDD505-2E9C-101B-9397-08002B2CF9AE}" pid="17" name="le624715a155445687222119813a1ff7">
    <vt:lpwstr>2016 - 2017|d6aa9a2a-93ff-4c16-80ef-725cb57baf4f</vt:lpwstr>
  </property>
  <property fmtid="{D5CDD505-2E9C-101B-9397-08002B2CF9AE}" pid="18" name="_dlc_DocIdItemGuid">
    <vt:lpwstr>e1f58b27-1ad7-4ebf-8c9b-ff6c54cbd007</vt:lpwstr>
  </property>
  <property fmtid="{D5CDD505-2E9C-101B-9397-08002B2CF9AE}" pid="19" name="c1a1ee4d84fb48b2b78d2603bc688af6">
    <vt:lpwstr/>
  </property>
  <property fmtid="{D5CDD505-2E9C-101B-9397-08002B2CF9AE}" pid="20" name="Pathways Institution">
    <vt:lpwstr>16;#All UK Pathways Partners|d85e36e4-6238-4312-aa9b-80678553e2fc;#7;# All US Pathways Partners|1d75deed-16ac-415f-b0b2-b380c0bb82df;#122;# All AUS Pathways Partners|2ccd2229-509c-4e06-939a-6a1f0df13758</vt:lpwstr>
  </property>
  <property fmtid="{D5CDD505-2E9C-101B-9397-08002B2CF9AE}" pid="21" name="Download Area Category">
    <vt:lpwstr/>
  </property>
  <property fmtid="{D5CDD505-2E9C-101B-9397-08002B2CF9AE}" pid="22" name="Download Area College">
    <vt:lpwstr/>
  </property>
  <property fmtid="{D5CDD505-2E9C-101B-9397-08002B2CF9AE}" pid="23" name="Download Area Country">
    <vt:lpwstr/>
  </property>
  <property fmtid="{D5CDD505-2E9C-101B-9397-08002B2CF9AE}" pid="24" name="KI Publishing">
    <vt:lpwstr>189;#Internal|6226f1ab-760b-4abd-a544-1a30f89262ab</vt:lpwstr>
  </property>
  <property fmtid="{D5CDD505-2E9C-101B-9397-08002B2CF9AE}" pid="25" name="xd_ProgID">
    <vt:lpwstr/>
  </property>
  <property fmtid="{D5CDD505-2E9C-101B-9397-08002B2CF9AE}" pid="26" name="ComplianceAssetId">
    <vt:lpwstr/>
  </property>
  <property fmtid="{D5CDD505-2E9C-101B-9397-08002B2CF9AE}" pid="27" name="TemplateUrl">
    <vt:lpwstr/>
  </property>
  <property fmtid="{D5CDD505-2E9C-101B-9397-08002B2CF9AE}" pid="28" name="xd_Signature">
    <vt:bool>false</vt:bool>
  </property>
  <property fmtid="{D5CDD505-2E9C-101B-9397-08002B2CF9AE}" pid="29" name="Order">
    <vt:r8>4043300</vt:r8>
  </property>
  <property fmtid="{D5CDD505-2E9C-101B-9397-08002B2CF9AE}" pid="30" name="Document Type">
    <vt:lpwstr>Learning Material</vt:lpwstr>
  </property>
</Properties>
</file>